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drawings/drawing5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theme/themeOverride1.xml" ContentType="application/vnd.openxmlformats-officedocument.themeOverride+xml"/>
  <Override PartName="/ppt/charts/chart10.xml" ContentType="application/vnd.openxmlformats-officedocument.drawingml.chart+xml"/>
  <Override PartName="/ppt/drawings/drawing6.xml" ContentType="application/vnd.openxmlformats-officedocument.drawingml.chartshapes+xml"/>
  <Override PartName="/ppt/charts/chart11.xml" ContentType="application/vnd.openxmlformats-officedocument.drawingml.chart+xml"/>
  <Override PartName="/ppt/drawings/drawing7.xml" ContentType="application/vnd.openxmlformats-officedocument.drawingml.chartshapes+xml"/>
  <Override PartName="/ppt/charts/chart12.xml" ContentType="application/vnd.openxmlformats-officedocument.drawingml.chart+xml"/>
  <Override PartName="/ppt/drawings/drawing8.xml" ContentType="application/vnd.openxmlformats-officedocument.drawingml.chartshapes+xml"/>
  <Override PartName="/ppt/charts/chart13.xml" ContentType="application/vnd.openxmlformats-officedocument.drawingml.chart+xml"/>
  <Override PartName="/ppt/drawings/drawing9.xml" ContentType="application/vnd.openxmlformats-officedocument.drawingml.chartshapes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drawings/drawing10.xml" ContentType="application/vnd.openxmlformats-officedocument.drawingml.chartshapes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drawings/drawing11.xml" ContentType="application/vnd.openxmlformats-officedocument.drawingml.chartshapes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drawings/drawing12.xml" ContentType="application/vnd.openxmlformats-officedocument.drawingml.chartshapes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drawings/drawing13.xml" ContentType="application/vnd.openxmlformats-officedocument.drawingml.chartshapes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theme/themeOverride2.xml" ContentType="application/vnd.openxmlformats-officedocument.themeOverride+xml"/>
  <Override PartName="/ppt/drawings/drawing14.xml" ContentType="application/vnd.openxmlformats-officedocument.drawingml.chartshapes+xml"/>
  <Override PartName="/ppt/charts/chart31.xml" ContentType="application/vnd.openxmlformats-officedocument.drawingml.chart+xml"/>
  <Override PartName="/ppt/theme/themeOverride3.xml" ContentType="application/vnd.openxmlformats-officedocument.themeOverride+xml"/>
  <Override PartName="/ppt/charts/chart32.xml" ContentType="application/vnd.openxmlformats-officedocument.drawingml.chart+xml"/>
  <Override PartName="/ppt/theme/themeOverride4.xml" ContentType="application/vnd.openxmlformats-officedocument.themeOverride+xml"/>
  <Override PartName="/ppt/charts/chart33.xml" ContentType="application/vnd.openxmlformats-officedocument.drawingml.chart+xml"/>
  <Override PartName="/ppt/drawings/drawing15.xml" ContentType="application/vnd.openxmlformats-officedocument.drawingml.chartshapes+xml"/>
  <Override PartName="/ppt/charts/chart34.xml" ContentType="application/vnd.openxmlformats-officedocument.drawingml.chart+xml"/>
  <Override PartName="/ppt/charts/chart35.xml" ContentType="application/vnd.openxmlformats-officedocument.drawingml.chart+xml"/>
  <Override PartName="/ppt/drawings/drawing16.xml" ContentType="application/vnd.openxmlformats-officedocument.drawingml.chartshapes+xml"/>
  <Override PartName="/ppt/charts/chart36.xml" ContentType="application/vnd.openxmlformats-officedocument.drawingml.chart+xml"/>
  <Override PartName="/ppt/drawings/drawing17.xml" ContentType="application/vnd.openxmlformats-officedocument.drawingml.chartshapes+xml"/>
  <Override PartName="/ppt/charts/chart37.xml" ContentType="application/vnd.openxmlformats-officedocument.drawingml.chart+xml"/>
  <Override PartName="/ppt/drawings/drawing18.xml" ContentType="application/vnd.openxmlformats-officedocument.drawingml.chartshapes+xml"/>
  <Override PartName="/ppt/charts/chart38.xml" ContentType="application/vnd.openxmlformats-officedocument.drawingml.chart+xml"/>
  <Override PartName="/ppt/charts/chart39.xml" ContentType="application/vnd.openxmlformats-officedocument.drawingml.chart+xml"/>
  <Override PartName="/ppt/theme/themeOverride5.xml" ContentType="application/vnd.openxmlformats-officedocument.themeOverride+xml"/>
  <Override PartName="/ppt/charts/chart40.xml" ContentType="application/vnd.openxmlformats-officedocument.drawingml.chart+xml"/>
  <Override PartName="/ppt/drawings/drawing19.xml" ContentType="application/vnd.openxmlformats-officedocument.drawingml.chartshapes+xml"/>
  <Override PartName="/ppt/charts/chart41.xml" ContentType="application/vnd.openxmlformats-officedocument.drawingml.chart+xml"/>
  <Override PartName="/ppt/charts/chart42.xml" ContentType="application/vnd.openxmlformats-officedocument.drawingml.chart+xml"/>
  <Override PartName="/ppt/charts/chart43.xml" ContentType="application/vnd.openxmlformats-officedocument.drawingml.chart+xml"/>
  <Override PartName="/ppt/charts/chart44.xml" ContentType="application/vnd.openxmlformats-officedocument.drawingml.chart+xml"/>
  <Override PartName="/ppt/charts/chart45.xml" ContentType="application/vnd.openxmlformats-officedocument.drawingml.chart+xml"/>
  <Override PartName="/ppt/drawings/drawing20.xml" ContentType="application/vnd.openxmlformats-officedocument.drawingml.chartshapes+xml"/>
  <Override PartName="/ppt/charts/chart46.xml" ContentType="application/vnd.openxmlformats-officedocument.drawingml.chart+xml"/>
  <Override PartName="/ppt/charts/chart47.xml" ContentType="application/vnd.openxmlformats-officedocument.drawingml.chart+xml"/>
  <Override PartName="/ppt/charts/chart48.xml" ContentType="application/vnd.openxmlformats-officedocument.drawingml.chart+xml"/>
  <Override PartName="/ppt/theme/themeOverride6.xml" ContentType="application/vnd.openxmlformats-officedocument.themeOverride+xml"/>
  <Override PartName="/ppt/charts/chart49.xml" ContentType="application/vnd.openxmlformats-officedocument.drawingml.chart+xml"/>
  <Override PartName="/ppt/charts/chart50.xml" ContentType="application/vnd.openxmlformats-officedocument.drawingml.chart+xml"/>
  <Override PartName="/ppt/charts/chart51.xml" ContentType="application/vnd.openxmlformats-officedocument.drawingml.chart+xml"/>
  <Override PartName="/ppt/charts/chart52.xml" ContentType="application/vnd.openxmlformats-officedocument.drawingml.chart+xml"/>
  <Override PartName="/ppt/drawings/drawing21.xml" ContentType="application/vnd.openxmlformats-officedocument.drawingml.chartshapes+xml"/>
  <Override PartName="/ppt/charts/chart53.xml" ContentType="application/vnd.openxmlformats-officedocument.drawingml.chart+xml"/>
  <Override PartName="/ppt/drawings/drawing22.xml" ContentType="application/vnd.openxmlformats-officedocument.drawingml.chartshapes+xml"/>
  <Override PartName="/ppt/charts/chart54.xml" ContentType="application/vnd.openxmlformats-officedocument.drawingml.chart+xml"/>
  <Override PartName="/ppt/drawings/drawing23.xml" ContentType="application/vnd.openxmlformats-officedocument.drawingml.chartshapes+xml"/>
  <Override PartName="/ppt/charts/chart55.xml" ContentType="application/vnd.openxmlformats-officedocument.drawingml.chart+xml"/>
  <Override PartName="/ppt/drawings/drawing24.xml" ContentType="application/vnd.openxmlformats-officedocument.drawingml.chartshapes+xml"/>
  <Override PartName="/ppt/charts/chart56.xml" ContentType="application/vnd.openxmlformats-officedocument.drawingml.chart+xml"/>
  <Override PartName="/ppt/charts/chart57.xml" ContentType="application/vnd.openxmlformats-officedocument.drawingml.chart+xml"/>
  <Override PartName="/ppt/charts/chart58.xml" ContentType="application/vnd.openxmlformats-officedocument.drawingml.chart+xml"/>
  <Override PartName="/ppt/drawings/drawing25.xml" ContentType="application/vnd.openxmlformats-officedocument.drawingml.chartshapes+xml"/>
  <Override PartName="/ppt/charts/chart59.xml" ContentType="application/vnd.openxmlformats-officedocument.drawingml.chart+xml"/>
  <Override PartName="/ppt/drawings/drawing26.xml" ContentType="application/vnd.openxmlformats-officedocument.drawingml.chartshapes+xml"/>
  <Override PartName="/ppt/charts/chart60.xml" ContentType="application/vnd.openxmlformats-officedocument.drawingml.chart+xml"/>
  <Override PartName="/ppt/charts/chart61.xml" ContentType="application/vnd.openxmlformats-officedocument.drawingml.chart+xml"/>
  <Override PartName="/ppt/charts/chart62.xml" ContentType="application/vnd.openxmlformats-officedocument.drawingml.chart+xml"/>
  <Override PartName="/ppt/charts/chart63.xml" ContentType="application/vnd.openxmlformats-officedocument.drawingml.chart+xml"/>
  <Override PartName="/ppt/charts/chart64.xml" ContentType="application/vnd.openxmlformats-officedocument.drawingml.chart+xml"/>
  <Override PartName="/ppt/drawings/drawing27.xml" ContentType="application/vnd.openxmlformats-officedocument.drawingml.chartshapes+xml"/>
  <Override PartName="/ppt/charts/chart65.xml" ContentType="application/vnd.openxmlformats-officedocument.drawingml.chart+xml"/>
  <Override PartName="/ppt/charts/chart66.xml" ContentType="application/vnd.openxmlformats-officedocument.drawingml.chart+xml"/>
  <Override PartName="/ppt/charts/chart67.xml" ContentType="application/vnd.openxmlformats-officedocument.drawingml.chart+xml"/>
  <Override PartName="/ppt/charts/chart68.xml" ContentType="application/vnd.openxmlformats-officedocument.drawingml.chart+xml"/>
  <Override PartName="/ppt/drawings/drawing28.xml" ContentType="application/vnd.openxmlformats-officedocument.drawingml.chartshapes+xml"/>
  <Override PartName="/ppt/charts/chart6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89" r:id="rId3"/>
    <p:sldId id="258" r:id="rId4"/>
    <p:sldId id="259" r:id="rId5"/>
    <p:sldId id="257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4173" autoAdjust="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96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Economie%20NC%20et%20Etat%20:17%20XLS%20Article%20NC%20bis.xlsx" TargetMode="External"/><Relationship Id="rId2" Type="http://schemas.openxmlformats.org/officeDocument/2006/relationships/chartUserShapes" Target="../drawings/drawing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LIVRE%20EN%20COURS:17%20population%20NC%20par%20communautes%202014.xls" TargetMode="External"/><Relationship Id="rId2" Type="http://schemas.openxmlformats.org/officeDocument/2006/relationships/chartUserShapes" Target="../drawings/drawing6.xm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8%20NC%20fluxmigratoires-externes-entrants.xls" TargetMode="External"/><Relationship Id="rId2" Type="http://schemas.openxmlformats.org/officeDocument/2006/relationships/chartUserShapes" Target="../drawings/drawing7.xm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8%20NC%20fluxmigratoires-externes-entrants.xls" TargetMode="External"/><Relationship Id="rId2" Type="http://schemas.openxmlformats.org/officeDocument/2006/relationships/chartUserShapes" Target="../drawings/drawing8.xm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8%20NC%20fluxmigratoires-externes-entrants.xls" TargetMode="External"/><Relationship Id="rId2" Type="http://schemas.openxmlformats.org/officeDocument/2006/relationships/chartUserShapes" Target="../drawings/drawing9.xm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8%20NC%20fluxmigratoires-externes-entrants.xls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8%20NC%20fluxmigratoires-externes-entrants.xls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8%20NC%20fluxmigratoires-externes-entrants.xls" TargetMode="External"/><Relationship Id="rId2" Type="http://schemas.openxmlformats.org/officeDocument/2006/relationships/chartUserShapes" Target="../drawings/drawing10.xm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LIVRE%20EN%20COURS:17%20population%20NC%20par%20communautes%202014.xls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LIVRE%20EN%20COURS:17%20population%20NC%20par%20communautes%202014.xls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population%20NC%20par%20communautes%202014.xls" TargetMode="External"/><Relationship Id="rId2" Type="http://schemas.openxmlformats.org/officeDocument/2006/relationships/chartUserShapes" Target="../drawings/drawing1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Economie%20NC%20et%20Etat%20:17%20XLS%20Article%20NC%20bis.xlsx" TargetMode="External"/><Relationship Id="rId2" Type="http://schemas.openxmlformats.org/officeDocument/2006/relationships/chartUserShapes" Target="../drawings/drawing2.xm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population%20NC%20par%20communautes%202014.xls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population%20NC%20par%20communautes%202014.xls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der%20population%20NC%20par%20communautes%202014.xls" TargetMode="External"/><Relationship Id="rId2" Type="http://schemas.openxmlformats.org/officeDocument/2006/relationships/chartUserShapes" Target="../drawings/drawing12.xm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population%2056%2014.xls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population%2056%2014.xls" TargetMode="External"/><Relationship Id="rId2" Type="http://schemas.openxmlformats.org/officeDocument/2006/relationships/chartUserShapes" Target="../drawings/drawing13.xm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population%2056%2014.xls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population%2056%2014.xls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Economie%20NC%20et%20Etat%20:17%20XLS%20Article%20NC%20bis.xlsx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Economie%20NC%20et%20Etat%20:17%20XLS%20Article%20NC%20bis.xlsx" TargetMode="External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Economie%20NC%20et%20Etat%20:17%20XLS%20Article%20NC%20bi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Economie%20NC%20et%20Etat%20:17%20XLS%20Article%20NC%20bis.xlsx" TargetMode="External"/><Relationship Id="rId2" Type="http://schemas.openxmlformats.org/officeDocument/2006/relationships/chartUserShapes" Target="../drawings/drawing3.xml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oleObject" Target="Macintosh%20HD:Users:p.castex:Desktop:evolution-pop-communautes%20ISEE%2015.xls" TargetMode="External"/><Relationship Id="rId3" Type="http://schemas.openxmlformats.org/officeDocument/2006/relationships/chartUserShapes" Target="../drawings/drawing14.xml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oleObject" Target="Macintosh%20HD:Users:p.castex:Desktop:evolution-pop-communautes%20ISEE%2015.xls" TargetMode="External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oleObject" Target="Macintosh%20HD:Users:p.castex:Desktop:evolution-pop-communautes%20ISEE%2015.xls" TargetMode="External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ownloads:dispersion_des_revenus_et_inegalites-6.xls" TargetMode="External"/><Relationship Id="rId2" Type="http://schemas.openxmlformats.org/officeDocument/2006/relationships/chartUserShapes" Target="../drawings/drawing15.xml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Divers%20NC%20oct%2017%20:17%20NC%20dispersion%20des%20revenus,%20inegalites%20et%20taux%20de%20apauvret&#233;.xls" TargetMode="External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Divers%20NC%20oct%2017%20:17%20NC%20dispersion%20des%20revenus,%20inegalites%20et%20taux%20de%20apauvret&#233;.xls" TargetMode="External"/><Relationship Id="rId2" Type="http://schemas.openxmlformats.org/officeDocument/2006/relationships/chartUserShapes" Target="../drawings/drawing16.xml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Divers%20NC%20oct%2017%20:17%20NC%20dispersion%20des%20revenus,%20inegalites%20et%20taux%20de%20apauvret&#233;.xls" TargetMode="External"/><Relationship Id="rId2" Type="http://schemas.openxmlformats.org/officeDocument/2006/relationships/chartUserShapes" Target="../drawings/drawing17.xml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Divers%20NC%20oct%2017%20:17%20NC%20dispersion%20des%20revenus,%20inegalites%20et%20taux%20de%20apauvret&#233;.xls" TargetMode="External"/><Relationship Id="rId2" Type="http://schemas.openxmlformats.org/officeDocument/2006/relationships/chartUserShapes" Target="../drawings/drawing18.xml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Divers%20NC%20oct%2017%20:17%20NC%20dispersion%20des%20revenus,%20inegalites%20et%20taux%20de%20apauvret&#233;.xls" TargetMode="External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5.xml"/><Relationship Id="rId2" Type="http://schemas.openxmlformats.org/officeDocument/2006/relationships/oleObject" Target="Macintosh%20HD:Users:castex:Desktop:17%20NC%20dispersion%20des%20revenus,%20inegalites%20et%20taux%20de%20apauvrete&#769;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Economie%20NC%20et%20Etat%20:17%20XLS%20Article%20NC%20bis.xlsx" TargetMode="External"/><Relationship Id="rId2" Type="http://schemas.openxmlformats.org/officeDocument/2006/relationships/chartUserShapes" Target="../drawings/drawing4.xml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NC%20dispersion%20des%20revenus,%20inegalites%20et%20taux%20de%20apauvrete&#769;.xls" TargetMode="External"/><Relationship Id="rId2" Type="http://schemas.openxmlformats.org/officeDocument/2006/relationships/chartUserShapes" Target="../drawings/drawing19.xml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NC%20dispersion%20des%20revenus,%20inegalites%20et%20taux%20de%20apauvret&#233;.xls" TargetMode="External"/></Relationships>
</file>

<file path=ppt/charts/_rels/chart4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NC%20dispersion%20des%20revenus,%20inegalites%20et%20taux%20de%20apauvret&#233;.xls" TargetMode="External"/></Relationships>
</file>

<file path=ppt/charts/_rels/chart4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NC%20dispersion%20des%20revenus,%20inegalites%20et%20taux%20de%20apauvret&#233;.xls" TargetMode="External"/></Relationships>
</file>

<file path=ppt/charts/_rels/chart4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NC%20dispersion%20des%20revenus,%20inegalites%20et%20taux%20de%20apauvret&#233;.xls" TargetMode="External"/></Relationships>
</file>

<file path=ppt/charts/_rels/chart4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NC%20dispersion%20des%20revenus,%20inegalites%20et%20taux%20de%20apauvret&#233;.xls" TargetMode="External"/><Relationship Id="rId2" Type="http://schemas.openxmlformats.org/officeDocument/2006/relationships/chartUserShapes" Target="../drawings/drawing20.xml"/></Relationships>
</file>

<file path=ppt/charts/_rels/chart4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NC%20dispersion%20des%20revenus,%20inegalites%20et%20taux%20de%20apauvret&#233;.xls" TargetMode="External"/></Relationships>
</file>

<file path=ppt/charts/_rels/chart4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NC%20dispersion%20des%20revenus,%20inegalites%20et%20taux%20de%20apauvret&#233;.xls" TargetMode="External"/></Relationships>
</file>

<file path=ppt/charts/_rels/chart48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6.xml"/><Relationship Id="rId2" Type="http://schemas.openxmlformats.org/officeDocument/2006/relationships/oleObject" Target="Macintosh%20HD:Users:p.castex:Desktop:Conj%20NC%202015:PIB%20et%20habit%20par%20re&#769;gion%20avec%20NC.xlsx" TargetMode="External"/></Relationships>
</file>

<file path=ppt/charts/_rels/chart4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CAFAT%20Der%20oct%2017:dispersion_des_revenus_et_inegalites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Economie%20NC%20et%20Etat%20:17%20XLS%20Article%20NC%20bis.xlsx" TargetMode="External"/><Relationship Id="rId2" Type="http://schemas.openxmlformats.org/officeDocument/2006/relationships/chartUserShapes" Target="../drawings/drawing5.xml"/></Relationships>
</file>

<file path=ppt/charts/_rels/chart5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CAFAT%20Der%20oct%2017:dispersion_des_revenus_et_inegalites.xls" TargetMode="External"/></Relationships>
</file>

<file path=ppt/charts/_rels/chart5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CAFAT%20Der%20oct%2017:dispersion_des_revenus_et_inegalites.xls" TargetMode="External"/></Relationships>
</file>

<file path=ppt/charts/_rels/chart5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CAFAT%20Der%20oct%2017:dispersion_des_revenus_et_inegalites.xls" TargetMode="External"/><Relationship Id="rId2" Type="http://schemas.openxmlformats.org/officeDocument/2006/relationships/chartUserShapes" Target="../drawings/drawing21.xml"/></Relationships>
</file>

<file path=ppt/charts/_rels/chart5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Divers%20NC%20oct%2017%20:17%20NC%20dispersion%20des%20revenus,%20inegalites%20et%20taux%20de%20apauvret&#233;.xls" TargetMode="External"/><Relationship Id="rId2" Type="http://schemas.openxmlformats.org/officeDocument/2006/relationships/chartUserShapes" Target="../drawings/drawing22.xml"/></Relationships>
</file>

<file path=ppt/charts/_rels/chart5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Divers%20NC%20oct%2017%20:17%20NC%20dispersion%20des%20revenus,%20inegalites%20et%20taux%20de%20apauvret&#233;.xls" TargetMode="External"/><Relationship Id="rId2" Type="http://schemas.openxmlformats.org/officeDocument/2006/relationships/chartUserShapes" Target="../drawings/drawing23.xml"/></Relationships>
</file>

<file path=ppt/charts/_rels/chart5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NC%20dispersion%20des%20revenus,%20inegalites%20et%20taux%20de%20apauvret&#233;.xls" TargetMode="External"/><Relationship Id="rId2" Type="http://schemas.openxmlformats.org/officeDocument/2006/relationships/chartUserShapes" Target="../drawings/drawing24.xml"/></Relationships>
</file>

<file path=ppt/charts/_rels/chart5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NC%20dispersion%20des%20revenus,%20inegalites%20et%20taux%20de%20apauvret&#233;.xls" TargetMode="External"/></Relationships>
</file>

<file path=ppt/charts/_rels/chart5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NC%20dispersion%20des%20revenus,%20inegalites%20et%20taux%20de%20apauvret&#233;.xls" TargetMode="External"/></Relationships>
</file>

<file path=ppt/charts/_rels/chart5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Divers%20NC%20oct%2017%20:17%20NC%20dispersion%20des%20revenus,%20inegalites%20et%20taux%20de%20apauvret&#233;.xls" TargetMode="External"/><Relationship Id="rId2" Type="http://schemas.openxmlformats.org/officeDocument/2006/relationships/chartUserShapes" Target="../drawings/drawing25.xml"/></Relationships>
</file>

<file path=ppt/charts/_rels/chart5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NC%20dispersion%20des%20revenus,%20inegalites%20et%20taux%20de%20apauvret&#233;.xls" TargetMode="External"/><Relationship Id="rId2" Type="http://schemas.openxmlformats.org/officeDocument/2006/relationships/chartUserShapes" Target="../drawings/drawing26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Economie%20NC%20et%20Etat%20:17%20XLS%20Article%20NC%20bis.xlsx" TargetMode="External"/></Relationships>
</file>

<file path=ppt/charts/_rels/chart6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NC%20dispersion%20des%20revenus,%20inegalites%20et%20taux%20de%20apauvret&#233;.xls" TargetMode="External"/></Relationships>
</file>

<file path=ppt/charts/_rels/chart6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NC%20dispersion%20des%20revenus,%20inegalites%20et%20taux%20de%20apauvret&#233;.xls" TargetMode="External"/></Relationships>
</file>

<file path=ppt/charts/_rels/chart6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NC%20dispersion%20des%20revenus,%20inegalites%20et%20taux%20de%20apauvret&#233;.xls" TargetMode="External"/></Relationships>
</file>

<file path=ppt/charts/_rels/chart6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Divers%20NC%20oct%2017%20:17%20NC%20dispersion%20des%20revenus,%20inegalites%20et%20taux%20de%20apauvret&#233;.xls" TargetMode="External"/></Relationships>
</file>

<file path=ppt/charts/_rels/chart6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Divers%20NC%20oct%2017%20:17%20NC%20dispersion%20des%20revenus,%20inegalites%20et%20taux%20de%20apauvret&#233;.xls" TargetMode="External"/><Relationship Id="rId2" Type="http://schemas.openxmlformats.org/officeDocument/2006/relationships/chartUserShapes" Target="../drawings/drawing27.xml"/></Relationships>
</file>

<file path=ppt/charts/_rels/chart6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NC%20dispersion%20des%20revenus,%20inegalites%20et%20taux%20de%20apauvrete&#769;.xls" TargetMode="External"/></Relationships>
</file>

<file path=ppt/charts/_rels/chart6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NC%20dispersion%20des%20revenus,%20inegalites%20et%20taux%20de%20apauvrete&#769;.xls" TargetMode="External"/></Relationships>
</file>

<file path=ppt/charts/_rels/chart6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8%20CSP%20NC.xlsx" TargetMode="External"/></Relationships>
</file>

<file path=ppt/charts/_rels/chart6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NC%20dispersion%20des%20revenus,%20inegalites%20et%20taux%20de%20apauvrete&#769;.xls" TargetMode="External"/><Relationship Id="rId2" Type="http://schemas.openxmlformats.org/officeDocument/2006/relationships/chartUserShapes" Target="../drawings/drawing28.xml"/></Relationships>
</file>

<file path=ppt/charts/_rels/chart6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NC%20dispersion%20des%20revenus,%20inegalites%20et%20taux%20de%20apauvrete&#769;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Economie%20NC%20et%20Etat%20:17%20XLS%20Article%20NC%20bis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Economie%20NC%20et%20Etat%20:17%20XLS%20Article%20NC%20bis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Macintosh%20HD:Users:castex:Desktop:Economie%20NC%20et%20Etat%20:17%20XLS%20Article%20NC%20bi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fr-FR" sz="2000" dirty="0"/>
              <a:t>La Nouvelle Calédonie dans </a:t>
            </a:r>
          </a:p>
          <a:p>
            <a:pPr>
              <a:defRPr sz="2000"/>
            </a:pPr>
            <a:r>
              <a:rPr lang="fr-FR" sz="2000" dirty="0"/>
              <a:t>les régions, Superficie, Kkm</a:t>
            </a:r>
            <a:r>
              <a:rPr lang="fr-FR" sz="2000" baseline="30000" dirty="0"/>
              <a:t>2</a:t>
            </a:r>
          </a:p>
        </c:rich>
      </c:tx>
      <c:layout>
        <c:manualLayout>
          <c:xMode val="edge"/>
          <c:yMode val="edge"/>
          <c:x val="0.188182209024809"/>
          <c:y val="0.000405801319264187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315182927020312"/>
          <c:y val="0.0993634979956606"/>
          <c:w val="0.649368990290471"/>
          <c:h val="0.86280826517154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'Pop etc'!$E$6</c:f>
              <c:strCache>
                <c:ptCount val="1"/>
                <c:pt idx="0">
                  <c:v>Superficie, K Km2</c:v>
                </c:pt>
              </c:strCache>
            </c:strRef>
          </c:tx>
          <c:invertIfNegative val="0"/>
          <c:dPt>
            <c:idx val="28"/>
            <c:invertIfNegative val="0"/>
            <c:bubble3D val="0"/>
            <c:spPr>
              <a:solidFill>
                <a:srgbClr val="FF0000"/>
              </a:solidFill>
              <a:ln w="76200" cmpd="sng">
                <a:solidFill>
                  <a:srgbClr val="FF0000"/>
                </a:solidFill>
              </a:ln>
            </c:spPr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5"/>
              <c:layout>
                <c:manualLayout>
                  <c:x val="-0.584056128314882"/>
                  <c:y val="-0.0018591907484326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6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7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8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spPr>
              <a:solidFill>
                <a:srgbClr val="FF0000"/>
              </a:solidFill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'Pop etc'!$A$7:$A$35</c:f>
              <c:strCache>
                <c:ptCount val="29"/>
                <c:pt idx="0">
                  <c:v>Alsace </c:v>
                </c:pt>
                <c:pt idx="1">
                  <c:v>Aquitaine</c:v>
                </c:pt>
                <c:pt idx="2">
                  <c:v>Auvergne </c:v>
                </c:pt>
                <c:pt idx="3">
                  <c:v>Basse-Norm. </c:v>
                </c:pt>
                <c:pt idx="4">
                  <c:v>Bourgogne </c:v>
                </c:pt>
                <c:pt idx="5">
                  <c:v>Bretagne </c:v>
                </c:pt>
                <c:pt idx="6">
                  <c:v>Centre </c:v>
                </c:pt>
                <c:pt idx="7">
                  <c:v>Champ.-Arden.</c:v>
                </c:pt>
                <c:pt idx="8">
                  <c:v>Corse</c:v>
                </c:pt>
                <c:pt idx="9">
                  <c:v>Franche-Comté</c:v>
                </c:pt>
                <c:pt idx="10">
                  <c:v>Haute-Normandie</c:v>
                </c:pt>
                <c:pt idx="11">
                  <c:v>Ile-de-France </c:v>
                </c:pt>
                <c:pt idx="12">
                  <c:v>Langued.-Rous.</c:v>
                </c:pt>
                <c:pt idx="13">
                  <c:v>Limousin </c:v>
                </c:pt>
                <c:pt idx="14">
                  <c:v>Lorraine </c:v>
                </c:pt>
                <c:pt idx="15">
                  <c:v>Midi-Pyrénées </c:v>
                </c:pt>
                <c:pt idx="16">
                  <c:v>Nord-Pas deCalais</c:v>
                </c:pt>
                <c:pt idx="17">
                  <c:v>Pays de Loire </c:v>
                </c:pt>
                <c:pt idx="18">
                  <c:v>Picardie </c:v>
                </c:pt>
                <c:pt idx="19">
                  <c:v>Poitou-Charentes</c:v>
                </c:pt>
                <c:pt idx="20">
                  <c:v>Prov.-Al.-Côte d'Az.</c:v>
                </c:pt>
                <c:pt idx="21">
                  <c:v>Rhône-Alpes</c:v>
                </c:pt>
                <c:pt idx="24">
                  <c:v>Guadeloupe</c:v>
                </c:pt>
                <c:pt idx="25">
                  <c:v>Guyane</c:v>
                </c:pt>
                <c:pt idx="26">
                  <c:v>Martinique</c:v>
                </c:pt>
                <c:pt idx="27">
                  <c:v>Réunion</c:v>
                </c:pt>
                <c:pt idx="28">
                  <c:v>Nouv. Caléd.</c:v>
                </c:pt>
              </c:strCache>
            </c:strRef>
          </c:cat>
          <c:val>
            <c:numRef>
              <c:f>'Pop etc'!$E$7:$E$35</c:f>
              <c:numCache>
                <c:formatCode>General</c:formatCode>
                <c:ptCount val="29"/>
                <c:pt idx="0">
                  <c:v>8.28</c:v>
                </c:pt>
                <c:pt idx="1">
                  <c:v>41.31</c:v>
                </c:pt>
                <c:pt idx="2">
                  <c:v>26.01</c:v>
                </c:pt>
                <c:pt idx="3">
                  <c:v>17.57</c:v>
                </c:pt>
                <c:pt idx="4">
                  <c:v>31.58</c:v>
                </c:pt>
                <c:pt idx="5">
                  <c:v>26.01</c:v>
                </c:pt>
                <c:pt idx="6">
                  <c:v>39.15</c:v>
                </c:pt>
                <c:pt idx="7">
                  <c:v>25.61</c:v>
                </c:pt>
                <c:pt idx="8">
                  <c:v>8.68</c:v>
                </c:pt>
                <c:pt idx="9">
                  <c:v>16.2</c:v>
                </c:pt>
                <c:pt idx="10">
                  <c:v>12.32</c:v>
                </c:pt>
                <c:pt idx="11">
                  <c:v>12.01</c:v>
                </c:pt>
                <c:pt idx="12">
                  <c:v>27.38</c:v>
                </c:pt>
                <c:pt idx="13">
                  <c:v>16.94</c:v>
                </c:pt>
                <c:pt idx="14">
                  <c:v>23.55</c:v>
                </c:pt>
                <c:pt idx="15">
                  <c:v>45.35</c:v>
                </c:pt>
                <c:pt idx="16">
                  <c:v>12.41</c:v>
                </c:pt>
                <c:pt idx="17">
                  <c:v>32.08</c:v>
                </c:pt>
                <c:pt idx="18">
                  <c:v>19.4</c:v>
                </c:pt>
                <c:pt idx="19">
                  <c:v>25.81</c:v>
                </c:pt>
                <c:pt idx="20">
                  <c:v>31.4</c:v>
                </c:pt>
                <c:pt idx="21">
                  <c:v>43.7</c:v>
                </c:pt>
                <c:pt idx="24">
                  <c:v>0.702</c:v>
                </c:pt>
                <c:pt idx="25">
                  <c:v>86.5</c:v>
                </c:pt>
                <c:pt idx="26">
                  <c:v>1.128</c:v>
                </c:pt>
                <c:pt idx="27">
                  <c:v>2.886</c:v>
                </c:pt>
                <c:pt idx="28">
                  <c:v>18.58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43436552"/>
        <c:axId val="2143120296"/>
      </c:barChart>
      <c:catAx>
        <c:axId val="-214343655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fr-FR"/>
          </a:p>
        </c:txPr>
        <c:crossAx val="2143120296"/>
        <c:crosses val="autoZero"/>
        <c:auto val="1"/>
        <c:lblAlgn val="ctr"/>
        <c:lblOffset val="100"/>
        <c:noMultiLvlLbl val="0"/>
      </c:catAx>
      <c:valAx>
        <c:axId val="2143120296"/>
        <c:scaling>
          <c:orientation val="minMax"/>
          <c:max val="50.0"/>
        </c:scaling>
        <c:delete val="0"/>
        <c:axPos val="b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,##0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fr-FR"/>
          </a:p>
        </c:txPr>
        <c:crossAx val="-2143436552"/>
        <c:crosses val="autoZero"/>
        <c:crossBetween val="between"/>
        <c:majorUnit val="10.0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fr-FR" sz="20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Evolution de la population totale depuis 1960, milliers </a:t>
            </a:r>
          </a:p>
          <a:p>
            <a:pPr>
              <a:defRPr sz="20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fr-FR" sz="20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et taux de croissance</a:t>
            </a:r>
          </a:p>
        </c:rich>
      </c:tx>
      <c:layout>
        <c:manualLayout>
          <c:xMode val="edge"/>
          <c:yMode val="edge"/>
          <c:x val="0.175947581697034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325486816741268"/>
          <c:y val="0.108214457277721"/>
          <c:w val="0.940450468846996"/>
          <c:h val="0.786766414179216"/>
        </c:manualLayout>
      </c:layout>
      <c:lineChart>
        <c:grouping val="standard"/>
        <c:varyColors val="0"/>
        <c:ser>
          <c:idx val="8"/>
          <c:order val="0"/>
          <c:tx>
            <c:strRef>
              <c:f>NC!$A$72</c:f>
              <c:strCache>
                <c:ptCount val="1"/>
                <c:pt idx="0">
                  <c:v>Population totale </c:v>
                </c:pt>
              </c:strCache>
            </c:strRef>
          </c:tx>
          <c:spPr>
            <a:ln w="76200" cmpd="sng">
              <a:solidFill>
                <a:schemeClr val="tx1"/>
              </a:solidFill>
            </a:ln>
          </c:spPr>
          <c:marker>
            <c:symbol val="none"/>
          </c:marker>
          <c:dPt>
            <c:idx val="0"/>
            <c:marker>
              <c:symbol val="circle"/>
              <c:size val="20"/>
            </c:marker>
            <c:bubble3D val="0"/>
            <c:spPr>
              <a:ln w="76200" cmpd="sng">
                <a:solidFill>
                  <a:schemeClr val="tx1"/>
                </a:solidFill>
              </a:ln>
            </c:spPr>
          </c:dPt>
          <c:dPt>
            <c:idx val="3"/>
            <c:marker>
              <c:symbol val="circle"/>
              <c:size val="20"/>
              <c:spPr>
                <a:solidFill>
                  <a:srgbClr val="2BE127"/>
                </a:solidFill>
                <a:ln>
                  <a:solidFill>
                    <a:srgbClr val="2BE127"/>
                  </a:solidFill>
                </a:ln>
              </c:spPr>
            </c:marker>
            <c:bubble3D val="0"/>
          </c:dPt>
          <c:dPt>
            <c:idx val="9"/>
            <c:marker>
              <c:symbol val="circle"/>
              <c:size val="20"/>
              <c:spPr>
                <a:solidFill>
                  <a:srgbClr val="2BE127"/>
                </a:solidFill>
                <a:ln>
                  <a:solidFill>
                    <a:srgbClr val="2BE127"/>
                  </a:solidFill>
                </a:ln>
              </c:spPr>
            </c:marker>
            <c:bubble3D val="0"/>
          </c:dPt>
          <c:dPt>
            <c:idx val="16"/>
            <c:marker>
              <c:symbol val="circle"/>
              <c:size val="20"/>
              <c:spPr>
                <a:solidFill>
                  <a:srgbClr val="2BE127"/>
                </a:solidFill>
                <a:ln>
                  <a:solidFill>
                    <a:srgbClr val="2BE127"/>
                  </a:solidFill>
                </a:ln>
              </c:spPr>
            </c:marker>
            <c:bubble3D val="0"/>
          </c:dPt>
          <c:dPt>
            <c:idx val="23"/>
            <c:marker>
              <c:symbol val="circle"/>
              <c:size val="20"/>
              <c:spPr>
                <a:solidFill>
                  <a:srgbClr val="2BE127"/>
                </a:solidFill>
                <a:ln>
                  <a:solidFill>
                    <a:srgbClr val="2BE127"/>
                  </a:solidFill>
                </a:ln>
              </c:spPr>
            </c:marker>
            <c:bubble3D val="0"/>
          </c:dPt>
          <c:dPt>
            <c:idx val="29"/>
            <c:marker>
              <c:symbol val="circle"/>
              <c:size val="20"/>
              <c:spPr>
                <a:solidFill>
                  <a:srgbClr val="2BE127"/>
                </a:solidFill>
                <a:ln>
                  <a:solidFill>
                    <a:srgbClr val="2BE127"/>
                  </a:solidFill>
                </a:ln>
              </c:spPr>
            </c:marker>
            <c:bubble3D val="0"/>
          </c:dPt>
          <c:dPt>
            <c:idx val="36"/>
            <c:marker>
              <c:symbol val="circle"/>
              <c:size val="20"/>
              <c:spPr>
                <a:solidFill>
                  <a:srgbClr val="2BE127"/>
                </a:solidFill>
                <a:ln>
                  <a:solidFill>
                    <a:srgbClr val="2BE127"/>
                  </a:solidFill>
                </a:ln>
              </c:spPr>
            </c:marker>
            <c:bubble3D val="0"/>
          </c:dPt>
          <c:dPt>
            <c:idx val="49"/>
            <c:marker>
              <c:symbol val="circle"/>
              <c:size val="20"/>
              <c:spPr>
                <a:solidFill>
                  <a:srgbClr val="2BE127"/>
                </a:solidFill>
                <a:ln>
                  <a:solidFill>
                    <a:srgbClr val="2BE127"/>
                  </a:solidFill>
                </a:ln>
              </c:spPr>
            </c:marker>
            <c:bubble3D val="0"/>
          </c:dPt>
          <c:dPt>
            <c:idx val="54"/>
            <c:marker>
              <c:symbol val="circle"/>
              <c:size val="20"/>
              <c:spPr>
                <a:solidFill>
                  <a:srgbClr val="2BE127"/>
                </a:solidFill>
                <a:ln>
                  <a:solidFill>
                    <a:srgbClr val="2BE127"/>
                  </a:solidFill>
                </a:ln>
              </c:spPr>
            </c:marker>
            <c:bubble3D val="0"/>
          </c:dPt>
          <c:dLbls>
            <c:dLbl>
              <c:idx val="3"/>
              <c:layout>
                <c:manualLayout>
                  <c:x val="-0.0282607736792237"/>
                  <c:y val="0.0464190981432361"/>
                </c:manualLayout>
              </c:layout>
              <c:numFmt formatCode="#,##0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2000" b="1"/>
                  </a:pPr>
                  <a:endParaRPr lang="fr-FR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/>
              <c:numFmt formatCode="#,##0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2000" b="1"/>
                  </a:pPr>
                  <a:endParaRPr lang="fr-FR"/>
                </a:p>
              </c:txPr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layout/>
              <c:numFmt formatCode="#,##0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2000" b="1"/>
                  </a:pPr>
                  <a:endParaRPr lang="fr-FR"/>
                </a:p>
              </c:txPr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3"/>
              <c:layout/>
              <c:numFmt formatCode="#,##0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2000" b="1"/>
                  </a:pPr>
                  <a:endParaRPr lang="fr-FR"/>
                </a:p>
              </c:txPr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9"/>
              <c:layout/>
              <c:numFmt formatCode="#,##0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2000" b="1"/>
                  </a:pPr>
                  <a:endParaRPr lang="fr-FR"/>
                </a:p>
              </c:txPr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6"/>
              <c:layout/>
              <c:numFmt formatCode="#,##0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2000" b="1"/>
                  </a:pPr>
                  <a:endParaRPr lang="fr-FR"/>
                </a:p>
              </c:txPr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9"/>
              <c:layout/>
              <c:numFmt formatCode="#,##0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2000" b="1"/>
                  </a:pPr>
                  <a:endParaRPr lang="fr-FR"/>
                </a:p>
              </c:txPr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4"/>
              <c:layout/>
              <c:numFmt formatCode="#,##0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2000" b="1"/>
                  </a:pPr>
                  <a:endParaRPr lang="fr-FR"/>
                </a:p>
              </c:txPr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0"/>
              <c:layout/>
              <c:numFmt formatCode="#,##0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2000" b="1"/>
                  </a:pPr>
                  <a:endParaRPr lang="fr-FR"/>
                </a:p>
              </c:txPr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NC!$B$63:$BJ$63</c:f>
              <c:numCache>
                <c:formatCode>General</c:formatCode>
                <c:ptCount val="61"/>
                <c:pt idx="0">
                  <c:v>1960.0</c:v>
                </c:pt>
                <c:pt idx="1">
                  <c:v>1961.0</c:v>
                </c:pt>
                <c:pt idx="2">
                  <c:v>1962.0</c:v>
                </c:pt>
                <c:pt idx="3">
                  <c:v>1963.0</c:v>
                </c:pt>
                <c:pt idx="4">
                  <c:v>1964.0</c:v>
                </c:pt>
                <c:pt idx="5">
                  <c:v>1965.0</c:v>
                </c:pt>
                <c:pt idx="6">
                  <c:v>1966.0</c:v>
                </c:pt>
                <c:pt idx="7">
                  <c:v>1967.0</c:v>
                </c:pt>
                <c:pt idx="8">
                  <c:v>1968.0</c:v>
                </c:pt>
                <c:pt idx="9">
                  <c:v>1969.0</c:v>
                </c:pt>
                <c:pt idx="10">
                  <c:v>1970.0</c:v>
                </c:pt>
                <c:pt idx="11">
                  <c:v>1971.0</c:v>
                </c:pt>
                <c:pt idx="12">
                  <c:v>1972.0</c:v>
                </c:pt>
                <c:pt idx="13">
                  <c:v>1973.0</c:v>
                </c:pt>
                <c:pt idx="14">
                  <c:v>1974.0</c:v>
                </c:pt>
                <c:pt idx="15">
                  <c:v>1975.0</c:v>
                </c:pt>
                <c:pt idx="16">
                  <c:v>1976.0</c:v>
                </c:pt>
                <c:pt idx="17">
                  <c:v>1977.0</c:v>
                </c:pt>
                <c:pt idx="18">
                  <c:v>1978.0</c:v>
                </c:pt>
                <c:pt idx="19">
                  <c:v>1979.0</c:v>
                </c:pt>
                <c:pt idx="20">
                  <c:v>1980.0</c:v>
                </c:pt>
                <c:pt idx="21">
                  <c:v>1981.0</c:v>
                </c:pt>
                <c:pt idx="22">
                  <c:v>1982.0</c:v>
                </c:pt>
                <c:pt idx="23">
                  <c:v>1983.0</c:v>
                </c:pt>
                <c:pt idx="24">
                  <c:v>1984.0</c:v>
                </c:pt>
                <c:pt idx="25">
                  <c:v>1985.0</c:v>
                </c:pt>
                <c:pt idx="26">
                  <c:v>1986.0</c:v>
                </c:pt>
                <c:pt idx="27">
                  <c:v>1987.0</c:v>
                </c:pt>
                <c:pt idx="28">
                  <c:v>1988.0</c:v>
                </c:pt>
                <c:pt idx="29">
                  <c:v>1989.0</c:v>
                </c:pt>
                <c:pt idx="30">
                  <c:v>1990.0</c:v>
                </c:pt>
                <c:pt idx="31">
                  <c:v>1991.0</c:v>
                </c:pt>
                <c:pt idx="32">
                  <c:v>1992.0</c:v>
                </c:pt>
                <c:pt idx="33">
                  <c:v>1993.0</c:v>
                </c:pt>
                <c:pt idx="34">
                  <c:v>1994.0</c:v>
                </c:pt>
                <c:pt idx="35">
                  <c:v>1995.0</c:v>
                </c:pt>
                <c:pt idx="36">
                  <c:v>1996.0</c:v>
                </c:pt>
                <c:pt idx="37">
                  <c:v>1997.0</c:v>
                </c:pt>
                <c:pt idx="38">
                  <c:v>1998.0</c:v>
                </c:pt>
                <c:pt idx="39">
                  <c:v>1999.0</c:v>
                </c:pt>
                <c:pt idx="40">
                  <c:v>2000.0</c:v>
                </c:pt>
                <c:pt idx="41">
                  <c:v>2001.0</c:v>
                </c:pt>
                <c:pt idx="42">
                  <c:v>2002.0</c:v>
                </c:pt>
                <c:pt idx="43">
                  <c:v>2003.0</c:v>
                </c:pt>
                <c:pt idx="44">
                  <c:v>2004.0</c:v>
                </c:pt>
                <c:pt idx="45">
                  <c:v>2005.0</c:v>
                </c:pt>
                <c:pt idx="46">
                  <c:v>2006.0</c:v>
                </c:pt>
                <c:pt idx="47">
                  <c:v>2007.0</c:v>
                </c:pt>
                <c:pt idx="48">
                  <c:v>2008.0</c:v>
                </c:pt>
                <c:pt idx="49">
                  <c:v>2009.0</c:v>
                </c:pt>
                <c:pt idx="50">
                  <c:v>2010.0</c:v>
                </c:pt>
                <c:pt idx="51">
                  <c:v>2011.0</c:v>
                </c:pt>
                <c:pt idx="52">
                  <c:v>2012.0</c:v>
                </c:pt>
                <c:pt idx="53">
                  <c:v>2013.0</c:v>
                </c:pt>
                <c:pt idx="54">
                  <c:v>2014.0</c:v>
                </c:pt>
                <c:pt idx="55">
                  <c:v>2015.0</c:v>
                </c:pt>
                <c:pt idx="56">
                  <c:v>2016.0</c:v>
                </c:pt>
                <c:pt idx="57">
                  <c:v>2017.0</c:v>
                </c:pt>
                <c:pt idx="58">
                  <c:v>2018.0</c:v>
                </c:pt>
                <c:pt idx="59">
                  <c:v>2019.0</c:v>
                </c:pt>
                <c:pt idx="60">
                  <c:v>2020.0</c:v>
                </c:pt>
              </c:numCache>
            </c:numRef>
          </c:cat>
          <c:val>
            <c:numRef>
              <c:f>NC!$B$72:$BJ$72</c:f>
              <c:numCache>
                <c:formatCode>General</c:formatCode>
                <c:ptCount val="61"/>
                <c:pt idx="3" formatCode="#\ ##0.0&quot;  &quot;;#\ ##0.0&quot;  &quot;.&quot;  &quot;">
                  <c:v>86.51899999999997</c:v>
                </c:pt>
                <c:pt idx="4" formatCode="#\ ##0.0&quot;  &quot;;#\ ##0.0&quot;  &quot;.&quot;  &quot;">
                  <c:v>88.69964294194467</c:v>
                </c:pt>
                <c:pt idx="5" formatCode="#\ ##0.0&quot;  &quot;;#\ ##0.0&quot;  &quot;.&quot;  &quot;">
                  <c:v>90.94271310664033</c:v>
                </c:pt>
                <c:pt idx="6" formatCode="#\ ##0.0&quot;  &quot;;#\ ##0.0&quot;  &quot;.&quot;  &quot;">
                  <c:v>93.25014863629211</c:v>
                </c:pt>
                <c:pt idx="7" formatCode="#\ ##0.0&quot;  &quot;;#\ ##0.0&quot;  &quot;.&quot;  &quot;">
                  <c:v>95.62395153713614</c:v>
                </c:pt>
                <c:pt idx="8" formatCode="#\ ##0.0&quot;  &quot;;#\ ##0.0&quot;  &quot;.&quot;  &quot;">
                  <c:v>98.06618986707293</c:v>
                </c:pt>
                <c:pt idx="9" formatCode="#\ ##0.0&quot;  &quot;;#\ ##0.0&quot;  &quot;.&quot;  &quot;">
                  <c:v>100.579</c:v>
                </c:pt>
                <c:pt idx="10" formatCode="#\ ##0.0&quot;  &quot;;#\ ##0.0&quot;  &quot;.&quot;  &quot;">
                  <c:v>104.3833789553524</c:v>
                </c:pt>
                <c:pt idx="11" formatCode="#\ ##0.0&quot;  &quot;;#\ ##0.0&quot;  &quot;.&quot;  &quot;">
                  <c:v>108.4292540471172</c:v>
                </c:pt>
                <c:pt idx="12" formatCode="#\ ##0.0&quot;  &quot;;#\ ##0.0&quot;  &quot;.&quot;  &quot;">
                  <c:v>112.7406914706566</c:v>
                </c:pt>
                <c:pt idx="13" formatCode="#\ ##0.0&quot;  &quot;;#\ ##0.0&quot;  &quot;.&quot;  &quot;">
                  <c:v>117.344658602788</c:v>
                </c:pt>
                <c:pt idx="14" formatCode="#\ ##0.0&quot;  &quot;;#\ ##0.0&quot;  &quot;.&quot;  &quot;">
                  <c:v>122.2713922415815</c:v>
                </c:pt>
                <c:pt idx="15" formatCode="#\ ##0.0&quot;  &quot;;#\ ##0.0&quot;  &quot;.&quot;  &quot;">
                  <c:v>127.5548141504944</c:v>
                </c:pt>
                <c:pt idx="16" formatCode="#\ ##0.0&quot;  &quot;;#\ ##0.0&quot;  &quot;.&quot;  &quot;">
                  <c:v>133.233</c:v>
                </c:pt>
                <c:pt idx="17" formatCode="#\ ##0.0&quot;  &quot;;#\ ##0.0&quot;  &quot;.&quot;  &quot;">
                  <c:v>134.8625076832442</c:v>
                </c:pt>
                <c:pt idx="18" formatCode="#\ ##0.0&quot;  &quot;;#\ ##0.0&quot;  &quot;.&quot;  &quot;">
                  <c:v>136.5255697716245</c:v>
                </c:pt>
                <c:pt idx="19" formatCode="#\ ##0.0&quot;  &quot;;#\ ##0.0&quot;  &quot;.&quot;  &quot;">
                  <c:v>138.2228457142307</c:v>
                </c:pt>
                <c:pt idx="20" formatCode="#\ ##0.0&quot;  &quot;;#\ ##0.0&quot;  &quot;.&quot;  &quot;">
                  <c:v>139.9550152649466</c:v>
                </c:pt>
                <c:pt idx="21" formatCode="#\ ##0.0&quot;  &quot;;#\ ##0.0&quot;  &quot;.&quot;  &quot;">
                  <c:v>141.722779062603</c:v>
                </c:pt>
                <c:pt idx="22" formatCode="#\ ##0.0&quot;  &quot;;#\ ##0.0&quot;  &quot;.&quot;  &quot;">
                  <c:v>143.526859231078</c:v>
                </c:pt>
                <c:pt idx="23" formatCode="#\ ##0.0&quot;  &quot;;#\ ##0.0&quot;  &quot;.&quot;  &quot;">
                  <c:v>145.368</c:v>
                </c:pt>
                <c:pt idx="24" formatCode="#\ ##0.0&quot;  &quot;;#\ ##0.0&quot;  &quot;.&quot;  &quot;">
                  <c:v>148.072864660689</c:v>
                </c:pt>
                <c:pt idx="25" formatCode="#\ ##0.0&quot;  &quot;;#\ ##0.0&quot;  &quot;.&quot;  &quot;">
                  <c:v>150.926923841121</c:v>
                </c:pt>
                <c:pt idx="26" formatCode="#\ ##0.0&quot;  &quot;;#\ ##0.0&quot;  &quot;.&quot;  &quot;">
                  <c:v>153.9452637127505</c:v>
                </c:pt>
                <c:pt idx="27" formatCode="#\ ##0.0&quot;  &quot;;#\ ##0.0&quot;  &quot;.&quot;  &quot;">
                  <c:v>157.145230955365</c:v>
                </c:pt>
                <c:pt idx="28" formatCode="#\ ##0.0&quot;  &quot;;#\ ##0.0&quot;  &quot;.&quot;  &quot;">
                  <c:v>160.5467998241785</c:v>
                </c:pt>
                <c:pt idx="29" formatCode="#\ ##0.0&quot;  &quot;;#\ ##0.0&quot;  &quot;.&quot;  &quot;">
                  <c:v>164.173</c:v>
                </c:pt>
                <c:pt idx="30" formatCode="#\ ##0.0&quot;  &quot;;#\ ##0.0&quot;  &quot;.&quot;  &quot;">
                  <c:v>168.45320752855</c:v>
                </c:pt>
                <c:pt idx="31" formatCode="#\ ##0.0&quot;  &quot;;#\ ##0.0&quot;  &quot;.&quot;  &quot;">
                  <c:v>172.8557838517001</c:v>
                </c:pt>
                <c:pt idx="32" formatCode="#\ ##0.0&quot;  &quot;;#\ ##0.0&quot;  &quot;.&quot;  &quot;">
                  <c:v>177.3843769977825</c:v>
                </c:pt>
                <c:pt idx="33" formatCode="#\ ##0.0&quot;  &quot;;#\ ##0.0&quot;  &quot;.&quot;  &quot;">
                  <c:v>182.042750394976</c:v>
                </c:pt>
                <c:pt idx="34" formatCode="#\ ##0.0&quot;  &quot;;#\ ##0.0&quot;  &quot;.&quot;  &quot;">
                  <c:v>186.8347867591215</c:v>
                </c:pt>
                <c:pt idx="35" formatCode="#\ ##0.0&quot;  &quot;;#\ ##0.0&quot;  &quot;.&quot;  &quot;">
                  <c:v>191.7644921212286</c:v>
                </c:pt>
                <c:pt idx="36" formatCode="#\ ##0.0&quot;  &quot;;#\ ##0.0&quot;  &quot;.&quot;  &quot;">
                  <c:v>196.836</c:v>
                </c:pt>
                <c:pt idx="37" formatCode="#\ ##0.0&quot;  &quot;;#\ ##0.0&quot;  &quot;.&quot;  &quot;">
                  <c:v>199.298694196955</c:v>
                </c:pt>
                <c:pt idx="38" formatCode="#\ ##0.0&quot;  &quot;;#\ ##0.0&quot;  &quot;.&quot;  &quot;">
                  <c:v>201.9044446597431</c:v>
                </c:pt>
                <c:pt idx="39" formatCode="#\ ##0.0&quot;  &quot;;#\ ##0.0&quot;  &quot;.&quot;  &quot;">
                  <c:v>204.6677024025314</c:v>
                </c:pt>
                <c:pt idx="40" formatCode="#\ ##0.0&quot;  &quot;;#\ ##0.0&quot;  &quot;.&quot;  &quot;">
                  <c:v>207.6045426817913</c:v>
                </c:pt>
                <c:pt idx="41" formatCode="#\ ##0.0&quot;  &quot;;#\ ##0.0&quot;  &quot;.&quot;  &quot;">
                  <c:v>210.7328485449882</c:v>
                </c:pt>
                <c:pt idx="42" formatCode="#\ ##0.0&quot;  &quot;;#\ ##0.0&quot;  &quot;.&quot;  &quot;">
                  <c:v>214.0725151478458</c:v>
                </c:pt>
                <c:pt idx="43" formatCode="#\ ##0.0&quot;  &quot;;#\ ##0.0&quot;  &quot;.&quot;  &quot;">
                  <c:v>217.6456771901962</c:v>
                </c:pt>
                <c:pt idx="44" formatCode="#\ ##0.0&quot;  &quot;;#\ ##0.0&quot;  &quot;.&quot;  &quot;">
                  <c:v>221.4769620863391</c:v>
                </c:pt>
                <c:pt idx="45" formatCode="#\ ##0.0&quot;  &quot;;#\ ##0.0&quot;  &quot;.&quot;  &quot;">
                  <c:v>225.5937717818377</c:v>
                </c:pt>
                <c:pt idx="46" formatCode="#\ ##0.0&quot;  &quot;;#\ ##0.0&quot;  &quot;.&quot;  &quot;">
                  <c:v>230.026596458177</c:v>
                </c:pt>
                <c:pt idx="47" formatCode="#\ ##0.0&quot;  &quot;;#\ ##0.0&quot;  &quot;.&quot;  &quot;">
                  <c:v>234.8093637334878</c:v>
                </c:pt>
                <c:pt idx="48" formatCode="#\ ##0.0&quot;  &quot;;#\ ##0.0&quot;  &quot;.&quot;  &quot;">
                  <c:v>239.979827375829</c:v>
                </c:pt>
                <c:pt idx="49" formatCode="#\ ##0.0&quot;  &quot;;#\ ##0.0&quot;  &quot;.&quot;  &quot;">
                  <c:v>245.58</c:v>
                </c:pt>
                <c:pt idx="50" formatCode="#\ ##0.0&quot;  &quot;;#\ ##0.0&quot;  &quot;.&quot;  &quot;">
                  <c:v>249.839113139169</c:v>
                </c:pt>
                <c:pt idx="51" formatCode="#\ ##0.0&quot;  &quot;;#\ ##0.0&quot;  &quot;.&quot;  &quot;">
                  <c:v>254.2767590293755</c:v>
                </c:pt>
                <c:pt idx="52" formatCode="#\ ##0.0&quot;  &quot;;#\ ##0.0&quot;  &quot;.&quot;  &quot;">
                  <c:v>258.9032256250604</c:v>
                </c:pt>
                <c:pt idx="53" formatCode="#\ ##0.0&quot;  &quot;;#\ ##0.0&quot;  &quot;.&quot;  &quot;">
                  <c:v>263.7294383166169</c:v>
                </c:pt>
                <c:pt idx="54" formatCode="#\ ##0.0&quot;  &quot;;#\ ##0.0&quot;  &quot;.&quot;  &quot;">
                  <c:v>268.767</c:v>
                </c:pt>
                <c:pt idx="55" formatCode="#\ ##0.0&quot;  &quot;;#\ ##0.0&quot;  &quot;.&quot;  &quot;">
                  <c:v>274.0282336733552</c:v>
                </c:pt>
                <c:pt idx="56" formatCode="#\ ##0.0&quot;  &quot;;#\ ##0.0&quot;  &quot;.&quot;  &quot;">
                  <c:v>279.5262277201712</c:v>
                </c:pt>
                <c:pt idx="57" formatCode="#\ ##0.0&quot;  &quot;;#\ ##0.0&quot;  &quot;.&quot;  &quot;">
                  <c:v>285.2748840485208</c:v>
                </c:pt>
                <c:pt idx="58" formatCode="#\ ##0.0&quot;  &quot;;#\ ##0.0&quot;  &quot;.&quot;  &quot;">
                  <c:v>291.2889692666619</c:v>
                </c:pt>
                <c:pt idx="59" formatCode="#\ ##0.0&quot;  &quot;;#\ ##0.0&quot;  &quot;.&quot;  &quot;">
                  <c:v>297.584169086662</c:v>
                </c:pt>
                <c:pt idx="60" formatCode="#\ ##0.0&quot;  &quot;;#\ ##0.0&quot;  &quot;.&quot;  &quot;">
                  <c:v>304.1771461597885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76747784"/>
        <c:axId val="1790742808"/>
      </c:lineChart>
      <c:lineChart>
        <c:grouping val="standard"/>
        <c:varyColors val="0"/>
        <c:ser>
          <c:idx val="2"/>
          <c:order val="1"/>
          <c:tx>
            <c:strRef>
              <c:f>NC!$A$75</c:f>
              <c:strCache>
                <c:ptCount val="1"/>
                <c:pt idx="0">
                  <c:v>Taux de croissance par an</c:v>
                </c:pt>
              </c:strCache>
            </c:strRef>
          </c:tx>
          <c:spPr>
            <a:ln w="76200" cmpd="sng">
              <a:solidFill>
                <a:srgbClr val="008000"/>
              </a:solidFill>
            </a:ln>
          </c:spPr>
          <c:marker>
            <c:symbol val="square"/>
            <c:size val="16"/>
            <c:spPr>
              <a:solidFill>
                <a:srgbClr val="008000"/>
              </a:solidFill>
              <a:ln>
                <a:solidFill>
                  <a:srgbClr val="008000"/>
                </a:solidFill>
              </a:ln>
            </c:spPr>
          </c:marker>
          <c:dPt>
            <c:idx val="10"/>
            <c:bubble3D val="0"/>
            <c:spPr>
              <a:ln w="76200" cmpd="sng">
                <a:noFill/>
              </a:ln>
            </c:spPr>
          </c:dPt>
          <c:dPt>
            <c:idx val="17"/>
            <c:bubble3D val="0"/>
            <c:spPr>
              <a:ln w="76200" cmpd="sng">
                <a:noFill/>
              </a:ln>
            </c:spPr>
          </c:dPt>
          <c:dPt>
            <c:idx val="24"/>
            <c:bubble3D val="0"/>
            <c:spPr>
              <a:ln w="76200" cmpd="sng">
                <a:noFill/>
              </a:ln>
            </c:spPr>
          </c:dPt>
          <c:dPt>
            <c:idx val="30"/>
            <c:bubble3D val="0"/>
            <c:spPr>
              <a:ln w="76200" cmpd="sng">
                <a:noFill/>
              </a:ln>
            </c:spPr>
          </c:dPt>
          <c:dPt>
            <c:idx val="37"/>
            <c:bubble3D val="0"/>
            <c:spPr>
              <a:ln w="76200" cmpd="sng">
                <a:noFill/>
              </a:ln>
            </c:spPr>
          </c:dPt>
          <c:dPt>
            <c:idx val="50"/>
            <c:bubble3D val="0"/>
            <c:spPr>
              <a:ln w="76200" cmpd="sng">
                <a:noFill/>
              </a:ln>
            </c:spPr>
          </c:dPt>
          <c:dLbls>
            <c:dLbl>
              <c:idx val="5"/>
              <c:layout>
                <c:manualLayout>
                  <c:x val="-0.0349075812133712"/>
                  <c:y val="-0.00325663458734325"/>
                </c:manualLayout>
              </c:layout>
              <c:numFmt formatCode="0.0%" sourceLinked="0"/>
              <c:spPr>
                <a:solidFill>
                  <a:schemeClr val="bg1"/>
                </a:solidFill>
              </c:spPr>
              <c:txPr>
                <a:bodyPr rot="-5400000" vert="horz"/>
                <a:lstStyle/>
                <a:p>
                  <a:pPr>
                    <a:defRPr sz="2000" b="1" i="1">
                      <a:solidFill>
                        <a:srgbClr val="008000"/>
                      </a:solidFill>
                    </a:defRPr>
                  </a:pPr>
                  <a:endParaRPr lang="fr-FR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0.0389854634687895"/>
                  <c:y val="0.00149825021872266"/>
                </c:manualLayout>
              </c:layout>
              <c:numFmt formatCode="0.0%" sourceLinked="0"/>
              <c:spPr>
                <a:solidFill>
                  <a:schemeClr val="bg1"/>
                </a:solidFill>
              </c:spPr>
              <c:txPr>
                <a:bodyPr rot="-5400000" vert="horz"/>
                <a:lstStyle/>
                <a:p>
                  <a:pPr>
                    <a:defRPr sz="2000" b="1" i="1">
                      <a:solidFill>
                        <a:srgbClr val="008000"/>
                      </a:solidFill>
                    </a:defRPr>
                  </a:pPr>
                  <a:endParaRPr lang="fr-FR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9"/>
              <c:layout>
                <c:manualLayout>
                  <c:x val="-0.033986494611078"/>
                  <c:y val="-0.0060615339749198"/>
                </c:manualLayout>
              </c:layout>
              <c:numFmt formatCode="0.0%" sourceLinked="0"/>
              <c:spPr>
                <a:solidFill>
                  <a:schemeClr val="bg1"/>
                </a:solidFill>
              </c:spPr>
              <c:txPr>
                <a:bodyPr rot="-5400000" vert="horz"/>
                <a:lstStyle/>
                <a:p>
                  <a:pPr>
                    <a:defRPr sz="2000" b="1" i="1">
                      <a:solidFill>
                        <a:srgbClr val="008000"/>
                      </a:solidFill>
                    </a:defRPr>
                  </a:pPr>
                  <a:endParaRPr lang="fr-FR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5"/>
              <c:layout>
                <c:manualLayout>
                  <c:x val="-0.0264569167255757"/>
                  <c:y val="5.38057742782152E-5"/>
                </c:manualLayout>
              </c:layout>
              <c:numFmt formatCode="0.0%" sourceLinked="0"/>
              <c:spPr>
                <a:solidFill>
                  <a:schemeClr val="bg1"/>
                </a:solidFill>
              </c:spPr>
              <c:txPr>
                <a:bodyPr rot="-5400000" vert="horz"/>
                <a:lstStyle/>
                <a:p>
                  <a:pPr>
                    <a:defRPr sz="2000" b="1" i="1">
                      <a:solidFill>
                        <a:srgbClr val="008000"/>
                      </a:solidFill>
                    </a:defRPr>
                  </a:pPr>
                  <a:endParaRPr lang="fr-FR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2"/>
              <c:layout>
                <c:manualLayout>
                  <c:x val="-0.0287997705288562"/>
                  <c:y val="0.0101138815981336"/>
                </c:manualLayout>
              </c:layout>
              <c:numFmt formatCode="0.0%" sourceLinked="0"/>
              <c:spPr>
                <a:solidFill>
                  <a:schemeClr val="bg1"/>
                </a:solidFill>
              </c:spPr>
              <c:txPr>
                <a:bodyPr rot="-5400000" vert="horz"/>
                <a:lstStyle/>
                <a:p>
                  <a:pPr>
                    <a:defRPr sz="2000" b="1" i="1">
                      <a:solidFill>
                        <a:srgbClr val="008000"/>
                      </a:solidFill>
                    </a:defRPr>
                  </a:pPr>
                  <a:endParaRPr lang="fr-FR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5"/>
              <c:layout>
                <c:manualLayout>
                  <c:x val="-0.0733341454092"/>
                  <c:y val="-0.007112715077282"/>
                </c:manualLayout>
              </c:layout>
              <c:numFmt formatCode="0.0%" sourceLinked="0"/>
              <c:spPr>
                <a:solidFill>
                  <a:schemeClr val="bg1"/>
                </a:solidFill>
              </c:spPr>
              <c:txPr>
                <a:bodyPr rot="-5400000" vert="horz"/>
                <a:lstStyle/>
                <a:p>
                  <a:pPr>
                    <a:defRPr sz="2000" b="1" i="1">
                      <a:solidFill>
                        <a:srgbClr val="008000"/>
                      </a:solidFill>
                    </a:defRPr>
                  </a:pPr>
                  <a:endParaRPr lang="fr-FR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6"/>
              <c:layout>
                <c:manualLayout>
                  <c:x val="-0.0538928028507446"/>
                  <c:y val="-0.000103091280256567"/>
                </c:manualLayout>
              </c:layout>
              <c:numFmt formatCode="0.0%" sourceLinked="0"/>
              <c:spPr>
                <a:solidFill>
                  <a:schemeClr val="bg1"/>
                </a:solidFill>
              </c:spPr>
              <c:txPr>
                <a:bodyPr rot="-5400000" vert="horz"/>
                <a:lstStyle/>
                <a:p>
                  <a:pPr>
                    <a:defRPr sz="2000" b="1" i="1">
                      <a:solidFill>
                        <a:srgbClr val="008000"/>
                      </a:solidFill>
                    </a:defRPr>
                  </a:pPr>
                  <a:endParaRPr lang="fr-FR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-5400000" vert="horz"/>
              <a:lstStyle/>
              <a:p>
                <a:pPr>
                  <a:defRPr/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NC!$B$63:$BJ$63</c:f>
              <c:numCache>
                <c:formatCode>General</c:formatCode>
                <c:ptCount val="61"/>
                <c:pt idx="0">
                  <c:v>1960.0</c:v>
                </c:pt>
                <c:pt idx="1">
                  <c:v>1961.0</c:v>
                </c:pt>
                <c:pt idx="2">
                  <c:v>1962.0</c:v>
                </c:pt>
                <c:pt idx="3">
                  <c:v>1963.0</c:v>
                </c:pt>
                <c:pt idx="4">
                  <c:v>1964.0</c:v>
                </c:pt>
                <c:pt idx="5">
                  <c:v>1965.0</c:v>
                </c:pt>
                <c:pt idx="6">
                  <c:v>1966.0</c:v>
                </c:pt>
                <c:pt idx="7">
                  <c:v>1967.0</c:v>
                </c:pt>
                <c:pt idx="8">
                  <c:v>1968.0</c:v>
                </c:pt>
                <c:pt idx="9">
                  <c:v>1969.0</c:v>
                </c:pt>
                <c:pt idx="10">
                  <c:v>1970.0</c:v>
                </c:pt>
                <c:pt idx="11">
                  <c:v>1971.0</c:v>
                </c:pt>
                <c:pt idx="12">
                  <c:v>1972.0</c:v>
                </c:pt>
                <c:pt idx="13">
                  <c:v>1973.0</c:v>
                </c:pt>
                <c:pt idx="14">
                  <c:v>1974.0</c:v>
                </c:pt>
                <c:pt idx="15">
                  <c:v>1975.0</c:v>
                </c:pt>
                <c:pt idx="16">
                  <c:v>1976.0</c:v>
                </c:pt>
                <c:pt idx="17">
                  <c:v>1977.0</c:v>
                </c:pt>
                <c:pt idx="18">
                  <c:v>1978.0</c:v>
                </c:pt>
                <c:pt idx="19">
                  <c:v>1979.0</c:v>
                </c:pt>
                <c:pt idx="20">
                  <c:v>1980.0</c:v>
                </c:pt>
                <c:pt idx="21">
                  <c:v>1981.0</c:v>
                </c:pt>
                <c:pt idx="22">
                  <c:v>1982.0</c:v>
                </c:pt>
                <c:pt idx="23">
                  <c:v>1983.0</c:v>
                </c:pt>
                <c:pt idx="24">
                  <c:v>1984.0</c:v>
                </c:pt>
                <c:pt idx="25">
                  <c:v>1985.0</c:v>
                </c:pt>
                <c:pt idx="26">
                  <c:v>1986.0</c:v>
                </c:pt>
                <c:pt idx="27">
                  <c:v>1987.0</c:v>
                </c:pt>
                <c:pt idx="28">
                  <c:v>1988.0</c:v>
                </c:pt>
                <c:pt idx="29">
                  <c:v>1989.0</c:v>
                </c:pt>
                <c:pt idx="30">
                  <c:v>1990.0</c:v>
                </c:pt>
                <c:pt idx="31">
                  <c:v>1991.0</c:v>
                </c:pt>
                <c:pt idx="32">
                  <c:v>1992.0</c:v>
                </c:pt>
                <c:pt idx="33">
                  <c:v>1993.0</c:v>
                </c:pt>
                <c:pt idx="34">
                  <c:v>1994.0</c:v>
                </c:pt>
                <c:pt idx="35">
                  <c:v>1995.0</c:v>
                </c:pt>
                <c:pt idx="36">
                  <c:v>1996.0</c:v>
                </c:pt>
                <c:pt idx="37">
                  <c:v>1997.0</c:v>
                </c:pt>
                <c:pt idx="38">
                  <c:v>1998.0</c:v>
                </c:pt>
                <c:pt idx="39">
                  <c:v>1999.0</c:v>
                </c:pt>
                <c:pt idx="40">
                  <c:v>2000.0</c:v>
                </c:pt>
                <c:pt idx="41">
                  <c:v>2001.0</c:v>
                </c:pt>
                <c:pt idx="42">
                  <c:v>2002.0</c:v>
                </c:pt>
                <c:pt idx="43">
                  <c:v>2003.0</c:v>
                </c:pt>
                <c:pt idx="44">
                  <c:v>2004.0</c:v>
                </c:pt>
                <c:pt idx="45">
                  <c:v>2005.0</c:v>
                </c:pt>
                <c:pt idx="46">
                  <c:v>2006.0</c:v>
                </c:pt>
                <c:pt idx="47">
                  <c:v>2007.0</c:v>
                </c:pt>
                <c:pt idx="48">
                  <c:v>2008.0</c:v>
                </c:pt>
                <c:pt idx="49">
                  <c:v>2009.0</c:v>
                </c:pt>
                <c:pt idx="50">
                  <c:v>2010.0</c:v>
                </c:pt>
                <c:pt idx="51">
                  <c:v>2011.0</c:v>
                </c:pt>
                <c:pt idx="52">
                  <c:v>2012.0</c:v>
                </c:pt>
                <c:pt idx="53">
                  <c:v>2013.0</c:v>
                </c:pt>
                <c:pt idx="54">
                  <c:v>2014.0</c:v>
                </c:pt>
                <c:pt idx="55">
                  <c:v>2015.0</c:v>
                </c:pt>
                <c:pt idx="56">
                  <c:v>2016.0</c:v>
                </c:pt>
                <c:pt idx="57">
                  <c:v>2017.0</c:v>
                </c:pt>
                <c:pt idx="58">
                  <c:v>2018.0</c:v>
                </c:pt>
                <c:pt idx="59">
                  <c:v>2019.0</c:v>
                </c:pt>
                <c:pt idx="60">
                  <c:v>2020.0</c:v>
                </c:pt>
              </c:numCache>
            </c:numRef>
          </c:cat>
          <c:val>
            <c:numRef>
              <c:f>NC!$B$75:$BJ$75</c:f>
              <c:numCache>
                <c:formatCode>General</c:formatCode>
                <c:ptCount val="61"/>
                <c:pt idx="3" formatCode="0.0%">
                  <c:v>0.0254141443213154</c:v>
                </c:pt>
                <c:pt idx="4">
                  <c:v>0.0254141443213154</c:v>
                </c:pt>
                <c:pt idx="5">
                  <c:v>0.0254141443213154</c:v>
                </c:pt>
                <c:pt idx="6">
                  <c:v>0.0254141443213154</c:v>
                </c:pt>
                <c:pt idx="7">
                  <c:v>0.0254141443213154</c:v>
                </c:pt>
                <c:pt idx="8">
                  <c:v>0.0254141443213154</c:v>
                </c:pt>
                <c:pt idx="9" formatCode="0.0%">
                  <c:v>0.0254141443213154</c:v>
                </c:pt>
                <c:pt idx="10">
                  <c:v>0.0409826688891917</c:v>
                </c:pt>
                <c:pt idx="11">
                  <c:v>0.0409826688891917</c:v>
                </c:pt>
                <c:pt idx="12">
                  <c:v>0.0409826688891917</c:v>
                </c:pt>
                <c:pt idx="13">
                  <c:v>0.0409826688891917</c:v>
                </c:pt>
                <c:pt idx="14">
                  <c:v>0.0409826688891917</c:v>
                </c:pt>
                <c:pt idx="15">
                  <c:v>0.0409826688891917</c:v>
                </c:pt>
                <c:pt idx="16" formatCode="0.0%">
                  <c:v>0.0409826688891917</c:v>
                </c:pt>
                <c:pt idx="17">
                  <c:v>0.0125305697439146</c:v>
                </c:pt>
                <c:pt idx="18">
                  <c:v>0.0125305697439146</c:v>
                </c:pt>
                <c:pt idx="19">
                  <c:v>0.0125305697439146</c:v>
                </c:pt>
                <c:pt idx="20">
                  <c:v>0.0125305697439146</c:v>
                </c:pt>
                <c:pt idx="21">
                  <c:v>0.0125305697439146</c:v>
                </c:pt>
                <c:pt idx="22">
                  <c:v>0.0125305697439146</c:v>
                </c:pt>
                <c:pt idx="23" formatCode="0.0%">
                  <c:v>0.0125305697439146</c:v>
                </c:pt>
                <c:pt idx="24">
                  <c:v>0.0204823237199667</c:v>
                </c:pt>
                <c:pt idx="25">
                  <c:v>0.0204823237199667</c:v>
                </c:pt>
                <c:pt idx="26">
                  <c:v>0.0204823237199667</c:v>
                </c:pt>
                <c:pt idx="27">
                  <c:v>0.0204823237199667</c:v>
                </c:pt>
                <c:pt idx="28">
                  <c:v>0.0204823237199667</c:v>
                </c:pt>
                <c:pt idx="29" formatCode="0.0%">
                  <c:v>0.0204823237199667</c:v>
                </c:pt>
                <c:pt idx="30">
                  <c:v>0.0262603318014141</c:v>
                </c:pt>
                <c:pt idx="31">
                  <c:v>0.0262603318014141</c:v>
                </c:pt>
                <c:pt idx="32">
                  <c:v>0.0262603318014141</c:v>
                </c:pt>
                <c:pt idx="33">
                  <c:v>0.0262603318014141</c:v>
                </c:pt>
                <c:pt idx="34">
                  <c:v>0.0262603318014141</c:v>
                </c:pt>
                <c:pt idx="35">
                  <c:v>0.0262603318014141</c:v>
                </c:pt>
                <c:pt idx="36" formatCode="0.0%">
                  <c:v>0.0262603318014141</c:v>
                </c:pt>
                <c:pt idx="37">
                  <c:v>0.0171650289254377</c:v>
                </c:pt>
                <c:pt idx="38">
                  <c:v>0.0171650289254377</c:v>
                </c:pt>
                <c:pt idx="39">
                  <c:v>0.0171650289254377</c:v>
                </c:pt>
                <c:pt idx="40">
                  <c:v>0.0171650289254377</c:v>
                </c:pt>
                <c:pt idx="41">
                  <c:v>0.0171650289254377</c:v>
                </c:pt>
                <c:pt idx="42">
                  <c:v>0.0171650289254377</c:v>
                </c:pt>
                <c:pt idx="43">
                  <c:v>0.0171650289254377</c:v>
                </c:pt>
                <c:pt idx="44">
                  <c:v>0.0171650289254377</c:v>
                </c:pt>
                <c:pt idx="45">
                  <c:v>0.0171650289254377</c:v>
                </c:pt>
                <c:pt idx="46">
                  <c:v>0.0171650289254377</c:v>
                </c:pt>
                <c:pt idx="47">
                  <c:v>0.0171650289254377</c:v>
                </c:pt>
                <c:pt idx="48">
                  <c:v>0.0171650289254377</c:v>
                </c:pt>
                <c:pt idx="49" formatCode="0.0%">
                  <c:v>0.0171650289254377</c:v>
                </c:pt>
                <c:pt idx="50">
                  <c:v>0.0182081988018659</c:v>
                </c:pt>
                <c:pt idx="51">
                  <c:v>0.0182081988018659</c:v>
                </c:pt>
                <c:pt idx="52">
                  <c:v>0.0182081988018659</c:v>
                </c:pt>
                <c:pt idx="53">
                  <c:v>0.0182081988018659</c:v>
                </c:pt>
                <c:pt idx="54" formatCode="0.0%">
                  <c:v>0.0182081988018659</c:v>
                </c:pt>
                <c:pt idx="55">
                  <c:v>0.0182081988018659</c:v>
                </c:pt>
                <c:pt idx="56">
                  <c:v>0.0182081988018659</c:v>
                </c:pt>
                <c:pt idx="57">
                  <c:v>0.0182081988018659</c:v>
                </c:pt>
                <c:pt idx="58">
                  <c:v>0.0182081988018659</c:v>
                </c:pt>
                <c:pt idx="59">
                  <c:v>0.0182081988018659</c:v>
                </c:pt>
                <c:pt idx="60">
                  <c:v>0.0182081988018659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90746024"/>
        <c:axId val="1790748856"/>
      </c:lineChart>
      <c:catAx>
        <c:axId val="1776747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2000"/>
            </a:pPr>
            <a:endParaRPr lang="fr-FR"/>
          </a:p>
        </c:txPr>
        <c:crossAx val="1790742808"/>
        <c:crosses val="autoZero"/>
        <c:auto val="1"/>
        <c:lblAlgn val="ctr"/>
        <c:lblOffset val="100"/>
        <c:tickLblSkip val="2"/>
        <c:noMultiLvlLbl val="0"/>
      </c:catAx>
      <c:valAx>
        <c:axId val="1790742808"/>
        <c:scaling>
          <c:orientation val="minMax"/>
          <c:max val="310.0"/>
          <c:min val="70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fr-FR"/>
          </a:p>
        </c:txPr>
        <c:crossAx val="1776747784"/>
        <c:crosses val="autoZero"/>
        <c:crossBetween val="between"/>
        <c:majorUnit val="20.0"/>
      </c:valAx>
      <c:catAx>
        <c:axId val="179074602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90748856"/>
        <c:crosses val="autoZero"/>
        <c:auto val="1"/>
        <c:lblAlgn val="ctr"/>
        <c:lblOffset val="100"/>
        <c:noMultiLvlLbl val="0"/>
      </c:catAx>
      <c:valAx>
        <c:axId val="1790748856"/>
        <c:scaling>
          <c:orientation val="minMax"/>
        </c:scaling>
        <c:delete val="0"/>
        <c:axPos val="r"/>
        <c:numFmt formatCode="0.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fr-FR"/>
          </a:p>
        </c:txPr>
        <c:crossAx val="1790746024"/>
        <c:crosses val="max"/>
        <c:crossBetween val="between"/>
      </c:valAx>
    </c:plotArea>
    <c:legend>
      <c:legendPos val="b"/>
      <c:layout>
        <c:manualLayout>
          <c:xMode val="edge"/>
          <c:yMode val="edge"/>
          <c:x val="0.0494358274586586"/>
          <c:y val="0.498542286380869"/>
          <c:w val="0.320652447725788"/>
          <c:h val="0.106320725161344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80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Des migrations </a:t>
            </a:r>
            <a:r>
              <a:rPr lang="fr-FR" sz="1800" u="sng" dirty="0"/>
              <a:t>externes</a:t>
            </a:r>
            <a:r>
              <a:rPr lang="fr-FR" sz="1800" dirty="0"/>
              <a:t> </a:t>
            </a:r>
            <a:r>
              <a:rPr lang="fr-FR" sz="1800" i="1" dirty="0"/>
              <a:t>brutes</a:t>
            </a:r>
            <a:r>
              <a:rPr lang="fr-FR" sz="1800" dirty="0" smtClean="0"/>
              <a:t>, milliers </a:t>
            </a:r>
            <a:r>
              <a:rPr lang="fr-FR" sz="1800" i="1" dirty="0" smtClean="0"/>
              <a:t>par an, </a:t>
            </a:r>
          </a:p>
          <a:p>
            <a:pPr>
              <a:defRPr sz="1800"/>
            </a:pPr>
            <a:r>
              <a:rPr lang="fr-FR" sz="1800" i="1" dirty="0" smtClean="0"/>
              <a:t>approche</a:t>
            </a:r>
            <a:endParaRPr lang="fr-FR" sz="1800" i="1" dirty="0"/>
          </a:p>
        </c:rich>
      </c:tx>
      <c:layout>
        <c:manualLayout>
          <c:xMode val="edge"/>
          <c:yMode val="edge"/>
          <c:x val="0.00154483098046309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43389640756887"/>
          <c:y val="0.291863378919056"/>
          <c:w val="0.816463720666935"/>
          <c:h val="0.63178800904294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evolution!$A$73</c:f>
              <c:strCache>
                <c:ptCount val="1"/>
                <c:pt idx="0">
                  <c:v>Iles Loyauté</c:v>
                </c:pt>
              </c:strCache>
            </c:strRef>
          </c:tx>
          <c:invertIfNegative val="0"/>
          <c:cat>
            <c:strRef>
              <c:f>evolution!$B$63:$E$63</c:f>
              <c:strCache>
                <c:ptCount val="4"/>
                <c:pt idx="0">
                  <c:v>89 à 96</c:v>
                </c:pt>
                <c:pt idx="1">
                  <c:v>97 à 04</c:v>
                </c:pt>
                <c:pt idx="2">
                  <c:v>05 à 09</c:v>
                </c:pt>
                <c:pt idx="3">
                  <c:v>10 à 14</c:v>
                </c:pt>
              </c:strCache>
            </c:strRef>
          </c:cat>
          <c:val>
            <c:numRef>
              <c:f>evolution!$B$73:$E$73</c:f>
              <c:numCache>
                <c:formatCode>#\ ##0.0</c:formatCode>
                <c:ptCount val="4"/>
                <c:pt idx="0">
                  <c:v>0.039375</c:v>
                </c:pt>
                <c:pt idx="1">
                  <c:v>0.041125</c:v>
                </c:pt>
                <c:pt idx="2">
                  <c:v>0.0478</c:v>
                </c:pt>
                <c:pt idx="3">
                  <c:v>0.0672</c:v>
                </c:pt>
              </c:numCache>
            </c:numRef>
          </c:val>
        </c:ser>
        <c:ser>
          <c:idx val="1"/>
          <c:order val="1"/>
          <c:tx>
            <c:strRef>
              <c:f>evolution!$A$74</c:f>
              <c:strCache>
                <c:ptCount val="1"/>
                <c:pt idx="0">
                  <c:v>Nord Est </c:v>
                </c:pt>
              </c:strCache>
            </c:strRef>
          </c:tx>
          <c:invertIfNegative val="0"/>
          <c:cat>
            <c:strRef>
              <c:f>evolution!$B$63:$E$63</c:f>
              <c:strCache>
                <c:ptCount val="4"/>
                <c:pt idx="0">
                  <c:v>89 à 96</c:v>
                </c:pt>
                <c:pt idx="1">
                  <c:v>97 à 04</c:v>
                </c:pt>
                <c:pt idx="2">
                  <c:v>05 à 09</c:v>
                </c:pt>
                <c:pt idx="3">
                  <c:v>10 à 14</c:v>
                </c:pt>
              </c:strCache>
            </c:strRef>
          </c:cat>
          <c:val>
            <c:numRef>
              <c:f>evolution!$B$74:$E$74</c:f>
              <c:numCache>
                <c:formatCode>#\ ##0.0</c:formatCode>
                <c:ptCount val="4"/>
                <c:pt idx="0">
                  <c:v>0.073625</c:v>
                </c:pt>
                <c:pt idx="1">
                  <c:v>0.07</c:v>
                </c:pt>
                <c:pt idx="2">
                  <c:v>0.0912</c:v>
                </c:pt>
                <c:pt idx="3">
                  <c:v>0.1062</c:v>
                </c:pt>
              </c:numCache>
            </c:numRef>
          </c:val>
        </c:ser>
        <c:ser>
          <c:idx val="2"/>
          <c:order val="2"/>
          <c:tx>
            <c:strRef>
              <c:f>evolution!$A$75</c:f>
              <c:strCache>
                <c:ptCount val="1"/>
                <c:pt idx="0">
                  <c:v>Nord Ouest</c:v>
                </c:pt>
              </c:strCache>
            </c:strRef>
          </c:tx>
          <c:invertIfNegative val="0"/>
          <c:cat>
            <c:strRef>
              <c:f>evolution!$B$63:$E$63</c:f>
              <c:strCache>
                <c:ptCount val="4"/>
                <c:pt idx="0">
                  <c:v>89 à 96</c:v>
                </c:pt>
                <c:pt idx="1">
                  <c:v>97 à 04</c:v>
                </c:pt>
                <c:pt idx="2">
                  <c:v>05 à 09</c:v>
                </c:pt>
                <c:pt idx="3">
                  <c:v>10 à 14</c:v>
                </c:pt>
              </c:strCache>
            </c:strRef>
          </c:cat>
          <c:val>
            <c:numRef>
              <c:f>evolution!$B$75:$E$75</c:f>
              <c:numCache>
                <c:formatCode>#\ ##0.0</c:formatCode>
                <c:ptCount val="4"/>
                <c:pt idx="0">
                  <c:v>0.08725</c:v>
                </c:pt>
                <c:pt idx="1">
                  <c:v>0.076</c:v>
                </c:pt>
                <c:pt idx="2">
                  <c:v>0.1972</c:v>
                </c:pt>
                <c:pt idx="3">
                  <c:v>0.4144</c:v>
                </c:pt>
              </c:numCache>
            </c:numRef>
          </c:val>
        </c:ser>
        <c:ser>
          <c:idx val="3"/>
          <c:order val="3"/>
          <c:tx>
            <c:strRef>
              <c:f>evolution!$A$76</c:f>
              <c:strCache>
                <c:ptCount val="1"/>
                <c:pt idx="0">
                  <c:v>Sud rural</c:v>
                </c:pt>
              </c:strCache>
            </c:strRef>
          </c:tx>
          <c:invertIfNegative val="0"/>
          <c:cat>
            <c:strRef>
              <c:f>evolution!$B$63:$E$63</c:f>
              <c:strCache>
                <c:ptCount val="4"/>
                <c:pt idx="0">
                  <c:v>89 à 96</c:v>
                </c:pt>
                <c:pt idx="1">
                  <c:v>97 à 04</c:v>
                </c:pt>
                <c:pt idx="2">
                  <c:v>05 à 09</c:v>
                </c:pt>
                <c:pt idx="3">
                  <c:v>10 à 14</c:v>
                </c:pt>
              </c:strCache>
            </c:strRef>
          </c:cat>
          <c:val>
            <c:numRef>
              <c:f>evolution!$B$76:$E$76</c:f>
              <c:numCache>
                <c:formatCode>#\ ##0.0</c:formatCode>
                <c:ptCount val="4"/>
                <c:pt idx="0">
                  <c:v>0.097875</c:v>
                </c:pt>
                <c:pt idx="1">
                  <c:v>0.322875</c:v>
                </c:pt>
                <c:pt idx="2">
                  <c:v>0.1528</c:v>
                </c:pt>
                <c:pt idx="3">
                  <c:v>0.1542</c:v>
                </c:pt>
              </c:numCache>
            </c:numRef>
          </c:val>
        </c:ser>
        <c:ser>
          <c:idx val="4"/>
          <c:order val="4"/>
          <c:tx>
            <c:strRef>
              <c:f>evolution!$A$77</c:f>
              <c:strCache>
                <c:ptCount val="1"/>
                <c:pt idx="0">
                  <c:v>Grand Nouméa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evolution!$B$63:$E$63</c:f>
              <c:strCache>
                <c:ptCount val="4"/>
                <c:pt idx="0">
                  <c:v>89 à 96</c:v>
                </c:pt>
                <c:pt idx="1">
                  <c:v>97 à 04</c:v>
                </c:pt>
                <c:pt idx="2">
                  <c:v>05 à 09</c:v>
                </c:pt>
                <c:pt idx="3">
                  <c:v>10 à 14</c:v>
                </c:pt>
              </c:strCache>
            </c:strRef>
          </c:cat>
          <c:val>
            <c:numRef>
              <c:f>evolution!$B$77:$E$77</c:f>
              <c:numCache>
                <c:formatCode>#\ ##0.0</c:formatCode>
                <c:ptCount val="4"/>
                <c:pt idx="0">
                  <c:v>1.94025</c:v>
                </c:pt>
                <c:pt idx="1">
                  <c:v>1.835375</c:v>
                </c:pt>
                <c:pt idx="2">
                  <c:v>3.56</c:v>
                </c:pt>
                <c:pt idx="3">
                  <c:v>3.7404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87779992"/>
        <c:axId val="1787782968"/>
      </c:barChart>
      <c:lineChart>
        <c:grouping val="standard"/>
        <c:varyColors val="0"/>
        <c:ser>
          <c:idx val="5"/>
          <c:order val="5"/>
          <c:tx>
            <c:strRef>
              <c:f>evolution!$A$78</c:f>
              <c:strCache>
                <c:ptCount val="1"/>
                <c:pt idx="0">
                  <c:v>Total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cat>
            <c:strRef>
              <c:f>evolution!$B$63:$E$63</c:f>
              <c:strCache>
                <c:ptCount val="4"/>
                <c:pt idx="0">
                  <c:v>89 à 96</c:v>
                </c:pt>
                <c:pt idx="1">
                  <c:v>97 à 04</c:v>
                </c:pt>
                <c:pt idx="2">
                  <c:v>05 à 09</c:v>
                </c:pt>
                <c:pt idx="3">
                  <c:v>10 à 14</c:v>
                </c:pt>
              </c:strCache>
            </c:strRef>
          </c:cat>
          <c:val>
            <c:numRef>
              <c:f>evolution!$B$78:$E$78</c:f>
              <c:numCache>
                <c:formatCode>#\ ##0.0</c:formatCode>
                <c:ptCount val="4"/>
                <c:pt idx="0">
                  <c:v>2.238375</c:v>
                </c:pt>
                <c:pt idx="1">
                  <c:v>2.345375</c:v>
                </c:pt>
                <c:pt idx="2">
                  <c:v>4.049</c:v>
                </c:pt>
                <c:pt idx="3">
                  <c:v>4.4824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87779992"/>
        <c:axId val="1787782968"/>
      </c:lineChart>
      <c:catAx>
        <c:axId val="178777999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fr-FR"/>
          </a:p>
        </c:txPr>
        <c:crossAx val="1787782968"/>
        <c:crosses val="autoZero"/>
        <c:auto val="1"/>
        <c:lblAlgn val="ctr"/>
        <c:lblOffset val="100"/>
        <c:noMultiLvlLbl val="0"/>
      </c:catAx>
      <c:valAx>
        <c:axId val="1787782968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,##0.0" sourceLinked="0"/>
        <c:majorTickMark val="out"/>
        <c:minorTickMark val="none"/>
        <c:tickLblPos val="nextTo"/>
        <c:crossAx val="17877799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Les soldes migratoires </a:t>
            </a:r>
            <a:r>
              <a:rPr lang="fr-FR" sz="1800" i="1" dirty="0"/>
              <a:t>nets</a:t>
            </a:r>
            <a:r>
              <a:rPr lang="fr-FR" sz="1800" dirty="0"/>
              <a:t> </a:t>
            </a:r>
            <a:r>
              <a:rPr lang="fr-FR" sz="1800" u="sng" dirty="0"/>
              <a:t>internes</a:t>
            </a:r>
            <a:r>
              <a:rPr lang="fr-FR" sz="1800" dirty="0"/>
              <a:t>, </a:t>
            </a:r>
            <a:r>
              <a:rPr lang="fr-FR" sz="1800" dirty="0" smtClean="0"/>
              <a:t>milliers par an</a:t>
            </a:r>
          </a:p>
          <a:p>
            <a:pPr>
              <a:defRPr sz="1800"/>
            </a:pPr>
            <a:r>
              <a:rPr lang="fr-FR" sz="1800" dirty="0" smtClean="0"/>
              <a:t> (en &gt; 0 et &lt; 0)</a:t>
            </a:r>
            <a:endParaRPr lang="fr-FR" sz="1800" dirty="0"/>
          </a:p>
        </c:rich>
      </c:tx>
      <c:layout>
        <c:manualLayout>
          <c:xMode val="edge"/>
          <c:yMode val="edge"/>
          <c:x val="0.212048153049834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67515059602587"/>
          <c:y val="0.165961529189267"/>
          <c:w val="0.505133216844148"/>
          <c:h val="0.71648561704298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'Migrat internes'!$A$65</c:f>
              <c:strCache>
                <c:ptCount val="1"/>
                <c:pt idx="0">
                  <c:v>Iles Loyauté</c:v>
                </c:pt>
              </c:strCache>
            </c:strRef>
          </c:tx>
          <c:invertIfNegative val="0"/>
          <c:cat>
            <c:strRef>
              <c:f>'Migrat internes'!$B$64:$E$64</c:f>
              <c:strCache>
                <c:ptCount val="4"/>
                <c:pt idx="0">
                  <c:v>89 à 96</c:v>
                </c:pt>
                <c:pt idx="1">
                  <c:v>97 à 04</c:v>
                </c:pt>
                <c:pt idx="2">
                  <c:v>05 à 09</c:v>
                </c:pt>
                <c:pt idx="3">
                  <c:v>10 à 14</c:v>
                </c:pt>
              </c:strCache>
            </c:strRef>
          </c:cat>
          <c:val>
            <c:numRef>
              <c:f>'Migrat internes'!$B$65:$E$65</c:f>
              <c:numCache>
                <c:formatCode>#\ ##0.0</c:formatCode>
                <c:ptCount val="4"/>
                <c:pt idx="0">
                  <c:v>-0.07525</c:v>
                </c:pt>
                <c:pt idx="1">
                  <c:v>-0.223125</c:v>
                </c:pt>
                <c:pt idx="2">
                  <c:v>-0.3394</c:v>
                </c:pt>
                <c:pt idx="3">
                  <c:v>0.0</c:v>
                </c:pt>
              </c:numCache>
            </c:numRef>
          </c:val>
        </c:ser>
        <c:ser>
          <c:idx val="1"/>
          <c:order val="1"/>
          <c:tx>
            <c:strRef>
              <c:f>'Migrat internes'!$A$66</c:f>
              <c:strCache>
                <c:ptCount val="1"/>
                <c:pt idx="0">
                  <c:v>Nord Est </c:v>
                </c:pt>
              </c:strCache>
            </c:strRef>
          </c:tx>
          <c:invertIfNegative val="0"/>
          <c:cat>
            <c:strRef>
              <c:f>'Migrat internes'!$B$64:$E$64</c:f>
              <c:strCache>
                <c:ptCount val="4"/>
                <c:pt idx="0">
                  <c:v>89 à 96</c:v>
                </c:pt>
                <c:pt idx="1">
                  <c:v>97 à 04</c:v>
                </c:pt>
                <c:pt idx="2">
                  <c:v>05 à 09</c:v>
                </c:pt>
                <c:pt idx="3">
                  <c:v>10 à 14</c:v>
                </c:pt>
              </c:strCache>
            </c:strRef>
          </c:cat>
          <c:val>
            <c:numRef>
              <c:f>'Migrat internes'!$B$66:$E$66</c:f>
              <c:numCache>
                <c:formatCode>#\ ##0.0</c:formatCode>
                <c:ptCount val="4"/>
                <c:pt idx="0">
                  <c:v>-0.060125</c:v>
                </c:pt>
                <c:pt idx="1">
                  <c:v>-0.214</c:v>
                </c:pt>
                <c:pt idx="2">
                  <c:v>-0.231</c:v>
                </c:pt>
                <c:pt idx="3">
                  <c:v>0.0</c:v>
                </c:pt>
              </c:numCache>
            </c:numRef>
          </c:val>
        </c:ser>
        <c:ser>
          <c:idx val="2"/>
          <c:order val="2"/>
          <c:tx>
            <c:strRef>
              <c:f>'Migrat internes'!$A$67</c:f>
              <c:strCache>
                <c:ptCount val="1"/>
                <c:pt idx="0">
                  <c:v>Nord Ouest</c:v>
                </c:pt>
              </c:strCache>
            </c:strRef>
          </c:tx>
          <c:invertIfNegative val="0"/>
          <c:cat>
            <c:strRef>
              <c:f>'Migrat internes'!$B$64:$E$64</c:f>
              <c:strCache>
                <c:ptCount val="4"/>
                <c:pt idx="0">
                  <c:v>89 à 96</c:v>
                </c:pt>
                <c:pt idx="1">
                  <c:v>97 à 04</c:v>
                </c:pt>
                <c:pt idx="2">
                  <c:v>05 à 09</c:v>
                </c:pt>
                <c:pt idx="3">
                  <c:v>10 à 14</c:v>
                </c:pt>
              </c:strCache>
            </c:strRef>
          </c:cat>
          <c:val>
            <c:numRef>
              <c:f>'Migrat internes'!$B$67:$E$67</c:f>
              <c:numCache>
                <c:formatCode>#\ ##0.0</c:formatCode>
                <c:ptCount val="4"/>
                <c:pt idx="0">
                  <c:v>0.03975</c:v>
                </c:pt>
                <c:pt idx="1">
                  <c:v>-0.0245</c:v>
                </c:pt>
                <c:pt idx="2">
                  <c:v>0.0334</c:v>
                </c:pt>
                <c:pt idx="3">
                  <c:v>0.0</c:v>
                </c:pt>
              </c:numCache>
            </c:numRef>
          </c:val>
        </c:ser>
        <c:ser>
          <c:idx val="3"/>
          <c:order val="3"/>
          <c:tx>
            <c:strRef>
              <c:f>'Migrat internes'!$A$68</c:f>
              <c:strCache>
                <c:ptCount val="1"/>
                <c:pt idx="0">
                  <c:v>Sud rural</c:v>
                </c:pt>
              </c:strCache>
            </c:strRef>
          </c:tx>
          <c:invertIfNegative val="0"/>
          <c:cat>
            <c:strRef>
              <c:f>'Migrat internes'!$B$64:$E$64</c:f>
              <c:strCache>
                <c:ptCount val="4"/>
                <c:pt idx="0">
                  <c:v>89 à 96</c:v>
                </c:pt>
                <c:pt idx="1">
                  <c:v>97 à 04</c:v>
                </c:pt>
                <c:pt idx="2">
                  <c:v>05 à 09</c:v>
                </c:pt>
                <c:pt idx="3">
                  <c:v>10 à 14</c:v>
                </c:pt>
              </c:strCache>
            </c:strRef>
          </c:cat>
          <c:val>
            <c:numRef>
              <c:f>'Migrat internes'!$B$68:$E$68</c:f>
              <c:numCache>
                <c:formatCode>#\ ##0.0</c:formatCode>
                <c:ptCount val="4"/>
                <c:pt idx="0">
                  <c:v>-0.038625</c:v>
                </c:pt>
                <c:pt idx="1">
                  <c:v>-0.021</c:v>
                </c:pt>
                <c:pt idx="2">
                  <c:v>0.041</c:v>
                </c:pt>
                <c:pt idx="3">
                  <c:v>0.0</c:v>
                </c:pt>
              </c:numCache>
            </c:numRef>
          </c:val>
        </c:ser>
        <c:ser>
          <c:idx val="4"/>
          <c:order val="4"/>
          <c:tx>
            <c:strRef>
              <c:f>'Migrat internes'!$A$69</c:f>
              <c:strCache>
                <c:ptCount val="1"/>
                <c:pt idx="0">
                  <c:v>Grand Nouméa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'Migrat internes'!$B$64:$E$64</c:f>
              <c:strCache>
                <c:ptCount val="4"/>
                <c:pt idx="0">
                  <c:v>89 à 96</c:v>
                </c:pt>
                <c:pt idx="1">
                  <c:v>97 à 04</c:v>
                </c:pt>
                <c:pt idx="2">
                  <c:v>05 à 09</c:v>
                </c:pt>
                <c:pt idx="3">
                  <c:v>10 à 14</c:v>
                </c:pt>
              </c:strCache>
            </c:strRef>
          </c:cat>
          <c:val>
            <c:numRef>
              <c:f>'Migrat internes'!$B$69:$E$69</c:f>
              <c:numCache>
                <c:formatCode>#\ ##0.0</c:formatCode>
                <c:ptCount val="4"/>
                <c:pt idx="0">
                  <c:v>0.13425</c:v>
                </c:pt>
                <c:pt idx="1">
                  <c:v>0.482625</c:v>
                </c:pt>
                <c:pt idx="2">
                  <c:v>0.496</c:v>
                </c:pt>
                <c:pt idx="3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88004024"/>
        <c:axId val="1776917736"/>
      </c:barChart>
      <c:catAx>
        <c:axId val="1788004024"/>
        <c:scaling>
          <c:orientation val="minMax"/>
        </c:scaling>
        <c:delete val="0"/>
        <c:axPos val="b"/>
        <c:majorTickMark val="out"/>
        <c:minorTickMark val="none"/>
        <c:tickLblPos val="low"/>
        <c:spPr>
          <a:ln w="28575" cmpd="sng">
            <a:solidFill>
              <a:srgbClr val="FF0000"/>
            </a:solidFill>
          </a:ln>
        </c:spPr>
        <c:txPr>
          <a:bodyPr/>
          <a:lstStyle/>
          <a:p>
            <a:pPr>
              <a:defRPr b="1"/>
            </a:pPr>
            <a:endParaRPr lang="fr-FR"/>
          </a:p>
        </c:txPr>
        <c:crossAx val="1776917736"/>
        <c:crosses val="autoZero"/>
        <c:auto val="1"/>
        <c:lblAlgn val="ctr"/>
        <c:lblOffset val="100"/>
        <c:noMultiLvlLbl val="0"/>
      </c:catAx>
      <c:valAx>
        <c:axId val="1776917736"/>
        <c:scaling>
          <c:orientation val="minMax"/>
          <c:max val="0.6"/>
          <c:min val="-0.6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\ ##0.0" sourceLinked="1"/>
        <c:majorTickMark val="out"/>
        <c:minorTickMark val="none"/>
        <c:tickLblPos val="nextTo"/>
        <c:crossAx val="1788004024"/>
        <c:crosses val="autoZero"/>
        <c:crossBetween val="between"/>
        <c:majorUnit val="0.1"/>
      </c:valAx>
    </c:plotArea>
    <c:legend>
      <c:legendPos val="r"/>
      <c:layout>
        <c:manualLayout>
          <c:xMode val="edge"/>
          <c:yMode val="edge"/>
          <c:x val="0.514083624058091"/>
          <c:y val="0.122435760401168"/>
          <c:w val="0.483597333312547"/>
          <c:h val="0.286179170258444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b="1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 dirty="0"/>
              <a:t>Taux moyens </a:t>
            </a:r>
            <a:r>
              <a:rPr lang="fr-FR" dirty="0" smtClean="0"/>
              <a:t>annuels de </a:t>
            </a:r>
            <a:r>
              <a:rPr lang="fr-FR" dirty="0"/>
              <a:t>croissance </a:t>
            </a:r>
            <a:r>
              <a:rPr lang="fr-FR" dirty="0" smtClean="0"/>
              <a:t>de </a:t>
            </a:r>
            <a:r>
              <a:rPr lang="fr-FR" dirty="0"/>
              <a:t>la </a:t>
            </a:r>
            <a:r>
              <a:rPr lang="fr-FR" dirty="0" smtClean="0"/>
              <a:t>population : croissance naturelle et migrations externe nettes </a:t>
            </a:r>
            <a:r>
              <a:rPr lang="fr-FR" dirty="0"/>
              <a:t>;</a:t>
            </a:r>
          </a:p>
          <a:p>
            <a:pPr>
              <a:defRPr/>
            </a:pPr>
            <a:r>
              <a:rPr lang="fr-FR" dirty="0"/>
              <a:t>Source </a:t>
            </a:r>
            <a:r>
              <a:rPr lang="fr-FR" dirty="0" smtClean="0"/>
              <a:t>ISEE, recensements</a:t>
            </a:r>
            <a:endParaRPr lang="fr-FR" dirty="0"/>
          </a:p>
        </c:rich>
      </c:tx>
      <c:layout>
        <c:manualLayout>
          <c:xMode val="edge"/>
          <c:yMode val="edge"/>
          <c:x val="0.225389471370916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688862054675107"/>
          <c:y val="0.021005282129594"/>
          <c:w val="0.931113794532489"/>
          <c:h val="0.84841344162388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evolution!$A$166</c:f>
              <c:strCache>
                <c:ptCount val="1"/>
                <c:pt idx="0">
                  <c:v>Naturel</c:v>
                </c:pt>
              </c:strCache>
            </c:strRef>
          </c:tx>
          <c:spPr>
            <a:solidFill>
              <a:srgbClr val="31D539"/>
            </a:solidFill>
          </c:spPr>
          <c:invertIfNegative val="0"/>
          <c:dLbls>
            <c:numFmt formatCode="0.0%" sourceLinked="0"/>
            <c:txPr>
              <a:bodyPr rot="-5400000" vert="horz"/>
              <a:lstStyle/>
              <a:p>
                <a:pPr>
                  <a:defRPr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evolution!$B$165:$H$165</c:f>
              <c:strCache>
                <c:ptCount val="7"/>
                <c:pt idx="0">
                  <c:v>69 à 76</c:v>
                </c:pt>
                <c:pt idx="1">
                  <c:v>76 à 83</c:v>
                </c:pt>
                <c:pt idx="2">
                  <c:v>83 à 89</c:v>
                </c:pt>
                <c:pt idx="3">
                  <c:v>89 à 96</c:v>
                </c:pt>
                <c:pt idx="4">
                  <c:v>96 à 04</c:v>
                </c:pt>
                <c:pt idx="5">
                  <c:v>04 à 09</c:v>
                </c:pt>
                <c:pt idx="6">
                  <c:v>09 à 14</c:v>
                </c:pt>
              </c:strCache>
            </c:strRef>
          </c:cat>
          <c:val>
            <c:numRef>
              <c:f>evolution!$B$166:$H$166</c:f>
              <c:numCache>
                <c:formatCode>0.0%</c:formatCode>
                <c:ptCount val="7"/>
                <c:pt idx="0">
                  <c:v>0.027</c:v>
                </c:pt>
                <c:pt idx="1">
                  <c:v>0.021</c:v>
                </c:pt>
                <c:pt idx="2">
                  <c:v>0.02</c:v>
                </c:pt>
                <c:pt idx="3">
                  <c:v>0.021</c:v>
                </c:pt>
                <c:pt idx="4">
                  <c:v>0.016</c:v>
                </c:pt>
                <c:pt idx="5">
                  <c:v>0.012</c:v>
                </c:pt>
                <c:pt idx="6">
                  <c:v>0.011</c:v>
                </c:pt>
              </c:numCache>
            </c:numRef>
          </c:val>
        </c:ser>
        <c:ser>
          <c:idx val="1"/>
          <c:order val="1"/>
          <c:tx>
            <c:strRef>
              <c:f>evolution!$A$167</c:f>
              <c:strCache>
                <c:ptCount val="1"/>
                <c:pt idx="0">
                  <c:v>Migratoire net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numFmt formatCode="0.0%" sourceLinked="0"/>
            <c:txPr>
              <a:bodyPr rot="-5400000" vert="horz"/>
              <a:lstStyle/>
              <a:p>
                <a:pPr>
                  <a:defRPr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evolution!$B$165:$H$165</c:f>
              <c:strCache>
                <c:ptCount val="7"/>
                <c:pt idx="0">
                  <c:v>69 à 76</c:v>
                </c:pt>
                <c:pt idx="1">
                  <c:v>76 à 83</c:v>
                </c:pt>
                <c:pt idx="2">
                  <c:v>83 à 89</c:v>
                </c:pt>
                <c:pt idx="3">
                  <c:v>89 à 96</c:v>
                </c:pt>
                <c:pt idx="4">
                  <c:v>96 à 04</c:v>
                </c:pt>
                <c:pt idx="5">
                  <c:v>04 à 09</c:v>
                </c:pt>
                <c:pt idx="6">
                  <c:v>09 à 14</c:v>
                </c:pt>
              </c:strCache>
            </c:strRef>
          </c:cat>
          <c:val>
            <c:numRef>
              <c:f>evolution!$B$167:$H$167</c:f>
              <c:numCache>
                <c:formatCode>0.0%</c:formatCode>
                <c:ptCount val="7"/>
                <c:pt idx="0">
                  <c:v>0.0135815719794763</c:v>
                </c:pt>
                <c:pt idx="1">
                  <c:v>-0.00828599412340836</c:v>
                </c:pt>
                <c:pt idx="2">
                  <c:v>0.000499999999999945</c:v>
                </c:pt>
                <c:pt idx="3">
                  <c:v>0.00510226003913172</c:v>
                </c:pt>
                <c:pt idx="4">
                  <c:v>0.00405529514208069</c:v>
                </c:pt>
                <c:pt idx="5">
                  <c:v>0.000485792113198435</c:v>
                </c:pt>
                <c:pt idx="6">
                  <c:v>0.0071297713173748</c:v>
                </c:pt>
              </c:numCache>
            </c:numRef>
          </c:val>
        </c:ser>
        <c:ser>
          <c:idx val="2"/>
          <c:order val="2"/>
          <c:tx>
            <c:strRef>
              <c:f>evolution!$A$168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</c:spPr>
          <c:invertIfNegative val="0"/>
          <c:dLbls>
            <c:numFmt formatCode="0.0%" sourceLinked="0"/>
            <c:spPr>
              <a:solidFill>
                <a:schemeClr val="bg1"/>
              </a:solidFill>
            </c:spPr>
            <c:txPr>
              <a:bodyPr rot="-5400000" vert="horz"/>
              <a:lstStyle/>
              <a:p>
                <a:pPr>
                  <a:defRPr sz="2000" b="1" i="1">
                    <a:solidFill>
                      <a:schemeClr val="tx1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evolution!$B$168:$H$168</c:f>
              <c:numCache>
                <c:formatCode>0.0%</c:formatCode>
                <c:ptCount val="7"/>
                <c:pt idx="0">
                  <c:v>0.0409482744229221</c:v>
                </c:pt>
                <c:pt idx="1">
                  <c:v>0.01254</c:v>
                </c:pt>
                <c:pt idx="2">
                  <c:v>0.02051</c:v>
                </c:pt>
                <c:pt idx="3">
                  <c:v>0.0262094074999535</c:v>
                </c:pt>
                <c:pt idx="4">
                  <c:v>0.020120179864354</c:v>
                </c:pt>
                <c:pt idx="5">
                  <c:v>0.0124916216185569</c:v>
                </c:pt>
                <c:pt idx="6">
                  <c:v>0.0182081988018659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788835560"/>
        <c:axId val="1788838584"/>
      </c:barChart>
      <c:catAx>
        <c:axId val="1788835560"/>
        <c:scaling>
          <c:orientation val="minMax"/>
        </c:scaling>
        <c:delete val="0"/>
        <c:axPos val="b"/>
        <c:majorTickMark val="out"/>
        <c:minorTickMark val="none"/>
        <c:tickLblPos val="low"/>
        <c:txPr>
          <a:bodyPr rot="-5400000" vert="horz"/>
          <a:lstStyle/>
          <a:p>
            <a:pPr>
              <a:defRPr b="1"/>
            </a:pPr>
            <a:endParaRPr lang="fr-FR"/>
          </a:p>
        </c:txPr>
        <c:crossAx val="1788838584"/>
        <c:crosses val="autoZero"/>
        <c:auto val="1"/>
        <c:lblAlgn val="ctr"/>
        <c:lblOffset val="100"/>
        <c:noMultiLvlLbl val="0"/>
      </c:catAx>
      <c:valAx>
        <c:axId val="1788838584"/>
        <c:scaling>
          <c:orientation val="minMax"/>
          <c:max val="0.05"/>
          <c:min val="-0.02"/>
        </c:scaling>
        <c:delete val="0"/>
        <c:axPos val="l"/>
        <c:numFmt formatCode="0%" sourceLinked="0"/>
        <c:majorTickMark val="out"/>
        <c:minorTickMark val="none"/>
        <c:tickLblPos val="nextTo"/>
        <c:crossAx val="1788835560"/>
        <c:crosses val="autoZero"/>
        <c:crossBetween val="between"/>
        <c:majorUnit val="0.01"/>
      </c:valAx>
    </c:plotArea>
    <c:legend>
      <c:legendPos val="r"/>
      <c:layout>
        <c:manualLayout>
          <c:xMode val="edge"/>
          <c:yMode val="edge"/>
          <c:x val="0.316413392971976"/>
          <c:y val="0.747432075798218"/>
          <c:w val="0.467507950646995"/>
          <c:h val="0.0933771740070952"/>
        </c:manualLayout>
      </c:layout>
      <c:overlay val="0"/>
      <c:txPr>
        <a:bodyPr/>
        <a:lstStyle/>
        <a:p>
          <a:pPr>
            <a:defRPr b="1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Croissance de la population et yo-yo de</a:t>
            </a:r>
            <a:r>
              <a:rPr lang="fr-FR" sz="1800" baseline="0" dirty="0"/>
              <a:t> l'émigration externe nette, </a:t>
            </a:r>
            <a:endParaRPr lang="fr-FR" sz="1800" baseline="0" dirty="0" smtClean="0"/>
          </a:p>
          <a:p>
            <a:pPr>
              <a:defRPr sz="1800"/>
            </a:pPr>
            <a:r>
              <a:rPr lang="fr-FR" sz="1600" baseline="0" dirty="0" smtClean="0"/>
              <a:t>nombre </a:t>
            </a:r>
            <a:r>
              <a:rPr lang="fr-FR" sz="1600" baseline="0" dirty="0"/>
              <a:t>total en milliers par période  (Approche) </a:t>
            </a:r>
            <a:endParaRPr lang="fr-FR" sz="1600" dirty="0"/>
          </a:p>
        </c:rich>
      </c:tx>
      <c:layout>
        <c:manualLayout>
          <c:xMode val="edge"/>
          <c:yMode val="edge"/>
          <c:x val="0.188623246975163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777367055227902"/>
          <c:y val="0.218059668709951"/>
          <c:w val="0.92226329447721"/>
          <c:h val="0.74959864691220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evolution!$A$144</c:f>
              <c:strCache>
                <c:ptCount val="1"/>
                <c:pt idx="0">
                  <c:v>Naturel</c:v>
                </c:pt>
              </c:strCache>
            </c:strRef>
          </c:tx>
          <c:spPr>
            <a:solidFill>
              <a:srgbClr val="31D539"/>
            </a:solidFill>
          </c:spPr>
          <c:invertIfNegative val="0"/>
          <c:dLbls>
            <c:numFmt formatCode="0" sourceLinked="0"/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evolution!$B$143:$H$143</c:f>
              <c:strCache>
                <c:ptCount val="7"/>
                <c:pt idx="0">
                  <c:v>69 à 76</c:v>
                </c:pt>
                <c:pt idx="1">
                  <c:v>76 à 83</c:v>
                </c:pt>
                <c:pt idx="2">
                  <c:v>83 à 89</c:v>
                </c:pt>
                <c:pt idx="3">
                  <c:v>89 à 96</c:v>
                </c:pt>
                <c:pt idx="4">
                  <c:v>96 à 04</c:v>
                </c:pt>
                <c:pt idx="5">
                  <c:v>04 à 09</c:v>
                </c:pt>
                <c:pt idx="6">
                  <c:v>09 à 14</c:v>
                </c:pt>
              </c:strCache>
            </c:strRef>
          </c:cat>
          <c:val>
            <c:numRef>
              <c:f>evolution!$B$144:$H$144</c:f>
              <c:numCache>
                <c:formatCode>0.0</c:formatCode>
                <c:ptCount val="7"/>
                <c:pt idx="0">
                  <c:v>17.43767384044371</c:v>
                </c:pt>
                <c:pt idx="1">
                  <c:v>19.28603945190444</c:v>
                </c:pt>
                <c:pt idx="2">
                  <c:v>20.3011921858903</c:v>
                </c:pt>
                <c:pt idx="3">
                  <c:v>24.06515358724849</c:v>
                </c:pt>
                <c:pt idx="4">
                  <c:v>21.46201438883032</c:v>
                </c:pt>
                <c:pt idx="5">
                  <c:v>19.77590682445702</c:v>
                </c:pt>
                <c:pt idx="6">
                  <c:v>17.58191738529359</c:v>
                </c:pt>
              </c:numCache>
            </c:numRef>
          </c:val>
        </c:ser>
        <c:ser>
          <c:idx val="1"/>
          <c:order val="1"/>
          <c:tx>
            <c:strRef>
              <c:f>evolution!$A$145</c:f>
              <c:strCache>
                <c:ptCount val="1"/>
                <c:pt idx="0">
                  <c:v>Migration externe nette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1"/>
              <c:layout>
                <c:manualLayout>
                  <c:x val="0.0552975683261204"/>
                  <c:y val="-0.0264641459939712"/>
                </c:manualLayout>
              </c:layout>
              <c:numFmt formatCode="0" sourceLinked="0"/>
              <c:spPr/>
              <c:txPr>
                <a:bodyPr/>
                <a:lstStyle/>
                <a:p>
                  <a:pPr>
                    <a:defRPr b="1">
                      <a:solidFill>
                        <a:srgbClr val="FF0000"/>
                      </a:solidFill>
                    </a:defRPr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512014521538153"/>
                  <c:y val="-0.0378056251640985"/>
                </c:manualLayout>
              </c:layout>
              <c:numFmt formatCode="0" sourceLinked="0"/>
              <c:spPr/>
              <c:txPr>
                <a:bodyPr/>
                <a:lstStyle/>
                <a:p>
                  <a:pPr>
                    <a:defRPr b="1">
                      <a:solidFill>
                        <a:srgbClr val="FF0000"/>
                      </a:solidFill>
                    </a:defRPr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" sourceLinked="0"/>
            <c:txPr>
              <a:bodyPr/>
              <a:lstStyle/>
              <a:p>
                <a:pPr>
                  <a:defRPr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evolution!$B$143:$H$143</c:f>
              <c:strCache>
                <c:ptCount val="7"/>
                <c:pt idx="0">
                  <c:v>69 à 76</c:v>
                </c:pt>
                <c:pt idx="1">
                  <c:v>76 à 83</c:v>
                </c:pt>
                <c:pt idx="2">
                  <c:v>83 à 89</c:v>
                </c:pt>
                <c:pt idx="3">
                  <c:v>89 à 96</c:v>
                </c:pt>
                <c:pt idx="4">
                  <c:v>96 à 04</c:v>
                </c:pt>
                <c:pt idx="5">
                  <c:v>04 à 09</c:v>
                </c:pt>
                <c:pt idx="6">
                  <c:v>09 à 14</c:v>
                </c:pt>
              </c:strCache>
            </c:strRef>
          </c:cat>
          <c:val>
            <c:numRef>
              <c:f>evolution!$B$145:$H$145</c:f>
              <c:numCache>
                <c:formatCode>0.0</c:formatCode>
                <c:ptCount val="7"/>
                <c:pt idx="0">
                  <c:v>9.95139465948687</c:v>
                </c:pt>
                <c:pt idx="1">
                  <c:v>-3.701319207442864</c:v>
                </c:pt>
                <c:pt idx="2">
                  <c:v>-1.190331604896727</c:v>
                </c:pt>
                <c:pt idx="3">
                  <c:v>6.80203911380812</c:v>
                </c:pt>
                <c:pt idx="4">
                  <c:v>7.985838124674247</c:v>
                </c:pt>
                <c:pt idx="5">
                  <c:v>5.363111010117564</c:v>
                </c:pt>
                <c:pt idx="6">
                  <c:v>9.77668608738637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777239304"/>
        <c:axId val="1777247784"/>
      </c:barChart>
      <c:lineChart>
        <c:grouping val="standard"/>
        <c:varyColors val="0"/>
        <c:ser>
          <c:idx val="2"/>
          <c:order val="2"/>
          <c:tx>
            <c:strRef>
              <c:f>evolution!$A$146</c:f>
              <c:strCache>
                <c:ptCount val="1"/>
                <c:pt idx="0">
                  <c:v>Total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dLbls>
            <c:numFmt formatCode="0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evolution!$B$143:$H$143</c:f>
              <c:strCache>
                <c:ptCount val="7"/>
                <c:pt idx="0">
                  <c:v>69 à 76</c:v>
                </c:pt>
                <c:pt idx="1">
                  <c:v>76 à 83</c:v>
                </c:pt>
                <c:pt idx="2">
                  <c:v>83 à 89</c:v>
                </c:pt>
                <c:pt idx="3">
                  <c:v>89 à 96</c:v>
                </c:pt>
                <c:pt idx="4">
                  <c:v>96 à 04</c:v>
                </c:pt>
                <c:pt idx="5">
                  <c:v>04 à 09</c:v>
                </c:pt>
                <c:pt idx="6">
                  <c:v>09 à 14</c:v>
                </c:pt>
              </c:strCache>
            </c:strRef>
          </c:cat>
          <c:val>
            <c:numRef>
              <c:f>evolution!$B$146:$H$146</c:f>
              <c:numCache>
                <c:formatCode>0.0</c:formatCode>
                <c:ptCount val="7"/>
                <c:pt idx="0">
                  <c:v>27.38906849993057</c:v>
                </c:pt>
                <c:pt idx="1">
                  <c:v>15.58472024446158</c:v>
                </c:pt>
                <c:pt idx="2">
                  <c:v>19.11086058099357</c:v>
                </c:pt>
                <c:pt idx="3">
                  <c:v>30.86719270105661</c:v>
                </c:pt>
                <c:pt idx="4">
                  <c:v>29.44785251350459</c:v>
                </c:pt>
                <c:pt idx="5">
                  <c:v>25.13901783457459</c:v>
                </c:pt>
                <c:pt idx="6">
                  <c:v>27.35860347267996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777239304"/>
        <c:axId val="1777247784"/>
      </c:lineChart>
      <c:catAx>
        <c:axId val="1777239304"/>
        <c:scaling>
          <c:orientation val="minMax"/>
        </c:scaling>
        <c:delete val="0"/>
        <c:axPos val="b"/>
        <c:majorTickMark val="out"/>
        <c:minorTickMark val="none"/>
        <c:tickLblPos val="low"/>
        <c:spPr>
          <a:ln w="28575" cmpd="sng">
            <a:solidFill>
              <a:srgbClr val="FF0000"/>
            </a:solidFill>
          </a:ln>
        </c:spPr>
        <c:txPr>
          <a:bodyPr rot="-5400000" vert="horz"/>
          <a:lstStyle/>
          <a:p>
            <a:pPr>
              <a:defRPr sz="100">
                <a:solidFill>
                  <a:schemeClr val="bg1"/>
                </a:solidFill>
              </a:defRPr>
            </a:pPr>
            <a:endParaRPr lang="fr-FR"/>
          </a:p>
        </c:txPr>
        <c:crossAx val="1777247784"/>
        <c:crosses val="autoZero"/>
        <c:auto val="1"/>
        <c:lblAlgn val="ctr"/>
        <c:lblOffset val="100"/>
        <c:noMultiLvlLbl val="0"/>
      </c:catAx>
      <c:valAx>
        <c:axId val="1777247784"/>
        <c:scaling>
          <c:orientation val="minMax"/>
        </c:scaling>
        <c:delete val="0"/>
        <c:axPos val="l"/>
        <c:numFmt formatCode="0" sourceLinked="0"/>
        <c:majorTickMark val="out"/>
        <c:minorTickMark val="none"/>
        <c:tickLblPos val="nextTo"/>
        <c:crossAx val="1777239304"/>
        <c:crosses val="autoZero"/>
        <c:crossBetween val="between"/>
        <c:majorUnit val="10.0"/>
      </c:valAx>
    </c:plotArea>
    <c:legend>
      <c:legendPos val="r"/>
      <c:layout>
        <c:manualLayout>
          <c:xMode val="edge"/>
          <c:yMode val="edge"/>
          <c:x val="0.0485413956080604"/>
          <c:y val="0.875451356430191"/>
          <c:w val="0.879593866556154"/>
          <c:h val="0.123294044942014"/>
        </c:manualLayout>
      </c:layout>
      <c:overlay val="0"/>
      <c:txPr>
        <a:bodyPr/>
        <a:lstStyle/>
        <a:p>
          <a:pPr>
            <a:defRPr sz="180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600"/>
      </a:pPr>
      <a:endParaRPr lang="fr-FR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Idem en moyenne par an </a:t>
            </a:r>
          </a:p>
          <a:p>
            <a:pPr>
              <a:defRPr sz="1800"/>
            </a:pPr>
            <a:r>
              <a:rPr lang="fr-FR" sz="1800" dirty="0"/>
              <a:t>et poids </a:t>
            </a:r>
            <a:r>
              <a:rPr lang="fr-FR" sz="1800" dirty="0" smtClean="0"/>
              <a:t>des migration externes </a:t>
            </a:r>
            <a:r>
              <a:rPr lang="fr-FR" sz="1800" dirty="0"/>
              <a:t>en % du </a:t>
            </a:r>
            <a:r>
              <a:rPr lang="fr-FR" sz="1800" dirty="0" smtClean="0"/>
              <a:t>total</a:t>
            </a:r>
            <a:endParaRPr lang="fr-FR" sz="1800" dirty="0"/>
          </a:p>
        </c:rich>
      </c:tx>
      <c:layout>
        <c:manualLayout>
          <c:xMode val="edge"/>
          <c:yMode val="edge"/>
          <c:x val="0.158683424553782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814455044828872"/>
          <c:y val="0.238049190693293"/>
          <c:w val="0.908398739979294"/>
          <c:h val="0.48991982449448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evolution!$A$151</c:f>
              <c:strCache>
                <c:ptCount val="1"/>
                <c:pt idx="0">
                  <c:v>Naturel</c:v>
                </c:pt>
              </c:strCache>
            </c:strRef>
          </c:tx>
          <c:spPr>
            <a:solidFill>
              <a:srgbClr val="31D539"/>
            </a:solidFill>
          </c:spPr>
          <c:invertIfNegative val="0"/>
          <c:dLbls>
            <c:dLbl>
              <c:idx val="2"/>
              <c:layout>
                <c:manualLayout>
                  <c:x val="-0.0020480577558737"/>
                  <c:y val="-0.044701940134598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" sourceLinked="0"/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evolution!$B$143:$H$143</c:f>
              <c:strCache>
                <c:ptCount val="7"/>
                <c:pt idx="0">
                  <c:v>69 à 76</c:v>
                </c:pt>
                <c:pt idx="1">
                  <c:v>76 à 83</c:v>
                </c:pt>
                <c:pt idx="2">
                  <c:v>83 à 89</c:v>
                </c:pt>
                <c:pt idx="3">
                  <c:v>89 à 96</c:v>
                </c:pt>
                <c:pt idx="4">
                  <c:v>96 à 04</c:v>
                </c:pt>
                <c:pt idx="5">
                  <c:v>04 à 09</c:v>
                </c:pt>
                <c:pt idx="6">
                  <c:v>09 à 14</c:v>
                </c:pt>
              </c:strCache>
            </c:strRef>
          </c:cat>
          <c:val>
            <c:numRef>
              <c:f>evolution!$B$151:$H$151</c:f>
              <c:numCache>
                <c:formatCode>0.0</c:formatCode>
                <c:ptCount val="7"/>
                <c:pt idx="0">
                  <c:v>2.906278973407276</c:v>
                </c:pt>
                <c:pt idx="1">
                  <c:v>2.755148493129198</c:v>
                </c:pt>
                <c:pt idx="2">
                  <c:v>3.383532030981717</c:v>
                </c:pt>
                <c:pt idx="3">
                  <c:v>4.010858931208078</c:v>
                </c:pt>
                <c:pt idx="4">
                  <c:v>2.682751798603792</c:v>
                </c:pt>
                <c:pt idx="5">
                  <c:v>3.955181364891405</c:v>
                </c:pt>
                <c:pt idx="6">
                  <c:v>2.930319564215599</c:v>
                </c:pt>
              </c:numCache>
            </c:numRef>
          </c:val>
        </c:ser>
        <c:ser>
          <c:idx val="1"/>
          <c:order val="1"/>
          <c:tx>
            <c:strRef>
              <c:f>evolution!$A$152</c:f>
              <c:strCache>
                <c:ptCount val="1"/>
                <c:pt idx="0">
                  <c:v>Migration externe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1"/>
              <c:layout>
                <c:manualLayout>
                  <c:x val="-0.0463385382708059"/>
                  <c:y val="-0.0356920760694011"/>
                </c:manualLayout>
              </c:layout>
              <c:numFmt formatCode="0" sourceLinked="0"/>
              <c:spPr/>
              <c:txPr>
                <a:bodyPr/>
                <a:lstStyle/>
                <a:p>
                  <a:pPr>
                    <a:defRPr b="1">
                      <a:solidFill>
                        <a:srgbClr val="FF0000"/>
                      </a:solidFill>
                    </a:defRPr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564117817828775"/>
                  <c:y val="-0.0362798100609967"/>
                </c:manualLayout>
              </c:layout>
              <c:numFmt formatCode="0" sourceLinked="0"/>
              <c:spPr/>
              <c:txPr>
                <a:bodyPr/>
                <a:lstStyle/>
                <a:p>
                  <a:pPr>
                    <a:defRPr b="1">
                      <a:solidFill>
                        <a:srgbClr val="FF0000"/>
                      </a:solidFill>
                    </a:defRPr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" sourceLinked="0"/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evolution!$B$143:$H$143</c:f>
              <c:strCache>
                <c:ptCount val="7"/>
                <c:pt idx="0">
                  <c:v>69 à 76</c:v>
                </c:pt>
                <c:pt idx="1">
                  <c:v>76 à 83</c:v>
                </c:pt>
                <c:pt idx="2">
                  <c:v>83 à 89</c:v>
                </c:pt>
                <c:pt idx="3">
                  <c:v>89 à 96</c:v>
                </c:pt>
                <c:pt idx="4">
                  <c:v>96 à 04</c:v>
                </c:pt>
                <c:pt idx="5">
                  <c:v>04 à 09</c:v>
                </c:pt>
                <c:pt idx="6">
                  <c:v>09 à 14</c:v>
                </c:pt>
              </c:strCache>
            </c:strRef>
          </c:cat>
          <c:val>
            <c:numRef>
              <c:f>evolution!$B$152:$H$152</c:f>
              <c:numCache>
                <c:formatCode>0.0</c:formatCode>
                <c:ptCount val="7"/>
                <c:pt idx="0">
                  <c:v>1.658565776581144</c:v>
                </c:pt>
                <c:pt idx="1">
                  <c:v>-0.528759886777552</c:v>
                </c:pt>
                <c:pt idx="2">
                  <c:v>-0.198388600816121</c:v>
                </c:pt>
                <c:pt idx="3">
                  <c:v>1.133673185634687</c:v>
                </c:pt>
                <c:pt idx="4">
                  <c:v>0.998229765584281</c:v>
                </c:pt>
                <c:pt idx="5">
                  <c:v>1.072622202023513</c:v>
                </c:pt>
                <c:pt idx="6">
                  <c:v>1.629447681231061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88442648"/>
        <c:axId val="1788445864"/>
      </c:barChart>
      <c:lineChart>
        <c:grouping val="standard"/>
        <c:varyColors val="0"/>
        <c:ser>
          <c:idx val="3"/>
          <c:order val="2"/>
          <c:tx>
            <c:strRef>
              <c:f>evolution!$A$148</c:f>
              <c:strCache>
                <c:ptCount val="1"/>
                <c:pt idx="0">
                  <c:v>% Externe / Total</c:v>
                </c:pt>
              </c:strCache>
            </c:strRef>
          </c:tx>
          <c:spPr>
            <a:ln>
              <a:noFill/>
            </a:ln>
          </c:spPr>
          <c:marker>
            <c:symbol val="circle"/>
            <c:size val="13"/>
            <c:spPr>
              <a:solidFill>
                <a:schemeClr val="tx1"/>
              </a:solidFill>
              <a:ln>
                <a:noFill/>
              </a:ln>
            </c:spPr>
          </c:marker>
          <c:dLbls>
            <c:dLbl>
              <c:idx val="0"/>
              <c:layout>
                <c:manualLayout>
                  <c:x val="-0.088366702994941"/>
                  <c:y val="-0.048177861366612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00819223102349505"/>
                  <c:y val="0.036574314655580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0204805775587377"/>
                  <c:y val="0.020319063697544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0.0161176972633227"/>
                  <c:y val="-0.056893244057133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 i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evolution!$B$143:$H$143</c:f>
              <c:strCache>
                <c:ptCount val="7"/>
                <c:pt idx="0">
                  <c:v>69 à 76</c:v>
                </c:pt>
                <c:pt idx="1">
                  <c:v>76 à 83</c:v>
                </c:pt>
                <c:pt idx="2">
                  <c:v>83 à 89</c:v>
                </c:pt>
                <c:pt idx="3">
                  <c:v>89 à 96</c:v>
                </c:pt>
                <c:pt idx="4">
                  <c:v>96 à 04</c:v>
                </c:pt>
                <c:pt idx="5">
                  <c:v>04 à 09</c:v>
                </c:pt>
                <c:pt idx="6">
                  <c:v>09 à 14</c:v>
                </c:pt>
              </c:strCache>
            </c:strRef>
          </c:cat>
          <c:val>
            <c:numRef>
              <c:f>evolution!$B$148:$H$148</c:f>
              <c:numCache>
                <c:formatCode>0%</c:formatCode>
                <c:ptCount val="7"/>
                <c:pt idx="0">
                  <c:v>0.363334542009418</c:v>
                </c:pt>
                <c:pt idx="1">
                  <c:v>-0.237496672983798</c:v>
                </c:pt>
                <c:pt idx="2">
                  <c:v>-0.0622856097898885</c:v>
                </c:pt>
                <c:pt idx="3">
                  <c:v>0.220364682324197</c:v>
                </c:pt>
                <c:pt idx="4">
                  <c:v>0.271185755260489</c:v>
                </c:pt>
                <c:pt idx="5">
                  <c:v>0.213338128220009</c:v>
                </c:pt>
                <c:pt idx="6">
                  <c:v>0.357353258076541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88351736"/>
        <c:axId val="1788348696"/>
      </c:lineChart>
      <c:catAx>
        <c:axId val="1788442648"/>
        <c:scaling>
          <c:orientation val="minMax"/>
        </c:scaling>
        <c:delete val="0"/>
        <c:axPos val="b"/>
        <c:majorTickMark val="out"/>
        <c:minorTickMark val="none"/>
        <c:tickLblPos val="low"/>
        <c:spPr>
          <a:ln w="28575" cmpd="sng">
            <a:solidFill>
              <a:srgbClr val="FF0000"/>
            </a:solidFill>
          </a:ln>
        </c:spPr>
        <c:txPr>
          <a:bodyPr rot="-5400000" vert="horz"/>
          <a:lstStyle/>
          <a:p>
            <a:pPr>
              <a:defRPr b="1"/>
            </a:pPr>
            <a:endParaRPr lang="fr-FR"/>
          </a:p>
        </c:txPr>
        <c:crossAx val="1788445864"/>
        <c:crosses val="autoZero"/>
        <c:auto val="1"/>
        <c:lblAlgn val="ctr"/>
        <c:lblOffset val="100"/>
        <c:noMultiLvlLbl val="0"/>
      </c:catAx>
      <c:valAx>
        <c:axId val="1788445864"/>
        <c:scaling>
          <c:orientation val="minMax"/>
        </c:scaling>
        <c:delete val="0"/>
        <c:axPos val="l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1788442648"/>
        <c:crosses val="autoZero"/>
        <c:crossBetween val="between"/>
        <c:majorUnit val="1.0"/>
      </c:valAx>
      <c:valAx>
        <c:axId val="1788348696"/>
        <c:scaling>
          <c:orientation val="minMax"/>
        </c:scaling>
        <c:delete val="0"/>
        <c:axPos val="r"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00">
                <a:solidFill>
                  <a:schemeClr val="bg1"/>
                </a:solidFill>
              </a:defRPr>
            </a:pPr>
            <a:endParaRPr lang="fr-FR"/>
          </a:p>
        </c:txPr>
        <c:crossAx val="1788351736"/>
        <c:crosses val="max"/>
        <c:crossBetween val="between"/>
      </c:valAx>
      <c:catAx>
        <c:axId val="1788351736"/>
        <c:scaling>
          <c:orientation val="minMax"/>
        </c:scaling>
        <c:delete val="1"/>
        <c:axPos val="b"/>
        <c:majorTickMark val="out"/>
        <c:minorTickMark val="none"/>
        <c:tickLblPos val="nextTo"/>
        <c:crossAx val="1788348696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Croissance cumulée</a:t>
            </a:r>
            <a:r>
              <a:rPr lang="fr-FR" sz="1800" baseline="0" dirty="0"/>
              <a:t> </a:t>
            </a:r>
            <a:r>
              <a:rPr lang="fr-FR" sz="1800" dirty="0"/>
              <a:t>de la population </a:t>
            </a:r>
            <a:r>
              <a:rPr lang="fr-FR" sz="1800" baseline="0" dirty="0" smtClean="0"/>
              <a:t>de </a:t>
            </a:r>
            <a:r>
              <a:rPr lang="fr-FR" sz="1800" baseline="0" dirty="0"/>
              <a:t>1969 à 2014, milliers (Approche) </a:t>
            </a:r>
            <a:endParaRPr lang="fr-FR" sz="1800" dirty="0"/>
          </a:p>
        </c:rich>
      </c:tx>
      <c:layout>
        <c:manualLayout>
          <c:xMode val="edge"/>
          <c:yMode val="edge"/>
          <c:x val="0.116941137802421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688862054675107"/>
          <c:y val="0.312033265696927"/>
          <c:w val="0.69479629020964"/>
          <c:h val="0.65260639951772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evolution!$A$144</c:f>
              <c:strCache>
                <c:ptCount val="1"/>
                <c:pt idx="0">
                  <c:v>Naturel</c:v>
                </c:pt>
              </c:strCache>
            </c:strRef>
          </c:tx>
          <c:spPr>
            <a:solidFill>
              <a:srgbClr val="31D539"/>
            </a:solidFill>
          </c:spPr>
          <c:invertIfNegative val="0"/>
          <c:dLbls>
            <c:numFmt formatCode="0" sourceLinked="0"/>
            <c:txPr>
              <a:bodyPr/>
              <a:lstStyle/>
              <a:p>
                <a:pPr>
                  <a:defRPr sz="2000"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evolution!$I$143</c:f>
              <c:strCache>
                <c:ptCount val="1"/>
                <c:pt idx="0">
                  <c:v>Cumul</c:v>
                </c:pt>
              </c:strCache>
            </c:strRef>
          </c:cat>
          <c:val>
            <c:numRef>
              <c:f>evolution!$I$144</c:f>
              <c:numCache>
                <c:formatCode>0.0</c:formatCode>
                <c:ptCount val="1"/>
                <c:pt idx="0">
                  <c:v>136.0</c:v>
                </c:pt>
              </c:numCache>
            </c:numRef>
          </c:val>
        </c:ser>
        <c:ser>
          <c:idx val="1"/>
          <c:order val="1"/>
          <c:tx>
            <c:strRef>
              <c:f>evolution!$A$145</c:f>
              <c:strCache>
                <c:ptCount val="1"/>
                <c:pt idx="0">
                  <c:v>Migration externe nette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numFmt formatCode="0" sourceLinked="0"/>
            <c:txPr>
              <a:bodyPr/>
              <a:lstStyle/>
              <a:p>
                <a:pPr>
                  <a:defRPr sz="2000"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evolution!$I$143</c:f>
              <c:strCache>
                <c:ptCount val="1"/>
                <c:pt idx="0">
                  <c:v>Cumul</c:v>
                </c:pt>
              </c:strCache>
            </c:strRef>
          </c:cat>
          <c:val>
            <c:numRef>
              <c:f>evolution!$I$145</c:f>
              <c:numCache>
                <c:formatCode>0.0</c:formatCode>
                <c:ptCount val="1"/>
                <c:pt idx="0">
                  <c:v>32.0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788676152"/>
        <c:axId val="1788089544"/>
      </c:barChart>
      <c:lineChart>
        <c:grouping val="standard"/>
        <c:varyColors val="0"/>
        <c:ser>
          <c:idx val="2"/>
          <c:order val="2"/>
          <c:tx>
            <c:strRef>
              <c:f>evolution!$A$146</c:f>
              <c:strCache>
                <c:ptCount val="1"/>
                <c:pt idx="0">
                  <c:v>Total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0.103968797072925"/>
                  <c:y val="-0.00528527085972748"/>
                </c:manualLayout>
              </c:layout>
              <c:tx>
                <c:rich>
                  <a:bodyPr/>
                  <a:lstStyle/>
                  <a:p>
                    <a:pPr>
                      <a:defRPr sz="1800" b="1"/>
                    </a:pPr>
                    <a:r>
                      <a:rPr lang="fr-FR" sz="1800" dirty="0" smtClean="0"/>
                      <a:t>168</a:t>
                    </a:r>
                    <a:endParaRPr lang="fr-FR" sz="1800" dirty="0"/>
                  </a:p>
                </c:rich>
              </c:tx>
              <c:numFmt formatCode="0" sourceLinked="0"/>
              <c:spPr>
                <a:solidFill>
                  <a:schemeClr val="bg1"/>
                </a:solidFill>
              </c:sp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evolution!$I$143</c:f>
              <c:strCache>
                <c:ptCount val="1"/>
                <c:pt idx="0">
                  <c:v>Cumul</c:v>
                </c:pt>
              </c:strCache>
            </c:strRef>
          </c:cat>
          <c:val>
            <c:numRef>
              <c:f>evolution!$I$146</c:f>
              <c:numCache>
                <c:formatCode>0.0</c:formatCode>
                <c:ptCount val="1"/>
                <c:pt idx="0">
                  <c:v>168.0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788676152"/>
        <c:axId val="1788089544"/>
      </c:lineChart>
      <c:catAx>
        <c:axId val="1788676152"/>
        <c:scaling>
          <c:orientation val="minMax"/>
        </c:scaling>
        <c:delete val="1"/>
        <c:axPos val="b"/>
        <c:majorTickMark val="out"/>
        <c:minorTickMark val="none"/>
        <c:tickLblPos val="low"/>
        <c:crossAx val="1788089544"/>
        <c:crosses val="autoZero"/>
        <c:auto val="1"/>
        <c:lblAlgn val="ctr"/>
        <c:lblOffset val="100"/>
        <c:noMultiLvlLbl val="0"/>
      </c:catAx>
      <c:valAx>
        <c:axId val="1788089544"/>
        <c:scaling>
          <c:orientation val="minMax"/>
        </c:scaling>
        <c:delete val="1"/>
        <c:axPos val="l"/>
        <c:numFmt formatCode="0" sourceLinked="0"/>
        <c:majorTickMark val="out"/>
        <c:minorTickMark val="none"/>
        <c:tickLblPos val="nextTo"/>
        <c:crossAx val="1788676152"/>
        <c:crosses val="autoZero"/>
        <c:crossBetween val="between"/>
        <c:majorUnit val="10.0"/>
      </c:valAx>
    </c:plotArea>
    <c:plotVisOnly val="1"/>
    <c:dispBlanksAs val="gap"/>
    <c:showDLblsOverMax val="0"/>
  </c:chart>
  <c:txPr>
    <a:bodyPr/>
    <a:lstStyle/>
    <a:p>
      <a:pPr>
        <a:defRPr sz="1600"/>
      </a:pPr>
      <a:endParaRPr lang="fr-FR"/>
    </a:p>
  </c:txPr>
  <c:externalData r:id="rId1">
    <c:autoUpdate val="0"/>
  </c:externalData>
  <c:userShapes r:id="rId2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 algn="ctr" rtl="0">
              <a:defRPr sz="2000" b="1"/>
            </a:pPr>
            <a:r>
              <a:rPr lang="fr-FR" sz="2000" b="1" dirty="0"/>
              <a:t>Evolution de la population, milliers </a:t>
            </a:r>
          </a:p>
          <a:p>
            <a:pPr algn="ctr" rtl="0">
              <a:defRPr sz="2000" b="1"/>
            </a:pPr>
            <a:r>
              <a:rPr lang="fr-FR" sz="2000" b="1" dirty="0"/>
              <a:t>(projection après 2014 sur la base de 2009-2014), Kanak, Européens </a:t>
            </a:r>
            <a:endParaRPr lang="fr-FR" sz="2000" b="1" dirty="0" smtClean="0"/>
          </a:p>
          <a:p>
            <a:pPr algn="ctr" rtl="0">
              <a:defRPr sz="2000" b="1"/>
            </a:pPr>
            <a:r>
              <a:rPr lang="fr-FR" sz="2000" b="1" dirty="0" smtClean="0"/>
              <a:t>et </a:t>
            </a:r>
            <a:r>
              <a:rPr lang="fr-FR" sz="2000" b="1" dirty="0"/>
              <a:t>"autres" </a:t>
            </a:r>
          </a:p>
        </c:rich>
      </c:tx>
      <c:layout>
        <c:manualLayout>
          <c:xMode val="edge"/>
          <c:yMode val="edge"/>
          <c:x val="0.0729773020426237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36753112033195"/>
          <c:y val="0.0955688712907062"/>
          <c:w val="0.940450468846996"/>
          <c:h val="0.808990530103431"/>
        </c:manualLayout>
      </c:layout>
      <c:lineChart>
        <c:grouping val="standard"/>
        <c:varyColors val="0"/>
        <c:ser>
          <c:idx val="0"/>
          <c:order val="0"/>
          <c:tx>
            <c:strRef>
              <c:f>NC!$A$64</c:f>
              <c:strCache>
                <c:ptCount val="1"/>
                <c:pt idx="0">
                  <c:v>Kanak</c:v>
                </c:pt>
              </c:strCache>
            </c:strRef>
          </c:tx>
          <c:spPr>
            <a:ln w="76200" cmpd="sng"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0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3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1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NC!$E$63:$BJ$63</c:f>
              <c:numCache>
                <c:formatCode>General</c:formatCode>
                <c:ptCount val="58"/>
                <c:pt idx="0">
                  <c:v>1963.0</c:v>
                </c:pt>
                <c:pt idx="1">
                  <c:v>1964.0</c:v>
                </c:pt>
                <c:pt idx="2">
                  <c:v>1965.0</c:v>
                </c:pt>
                <c:pt idx="3">
                  <c:v>1966.0</c:v>
                </c:pt>
                <c:pt idx="4">
                  <c:v>1967.0</c:v>
                </c:pt>
                <c:pt idx="5">
                  <c:v>1968.0</c:v>
                </c:pt>
                <c:pt idx="6">
                  <c:v>1969.0</c:v>
                </c:pt>
                <c:pt idx="7">
                  <c:v>1970.0</c:v>
                </c:pt>
                <c:pt idx="8">
                  <c:v>1971.0</c:v>
                </c:pt>
                <c:pt idx="9">
                  <c:v>1972.0</c:v>
                </c:pt>
                <c:pt idx="10">
                  <c:v>1973.0</c:v>
                </c:pt>
                <c:pt idx="11">
                  <c:v>1974.0</c:v>
                </c:pt>
                <c:pt idx="12">
                  <c:v>1975.0</c:v>
                </c:pt>
                <c:pt idx="13">
                  <c:v>1976.0</c:v>
                </c:pt>
                <c:pt idx="14">
                  <c:v>1977.0</c:v>
                </c:pt>
                <c:pt idx="15">
                  <c:v>1978.0</c:v>
                </c:pt>
                <c:pt idx="16">
                  <c:v>1979.0</c:v>
                </c:pt>
                <c:pt idx="17">
                  <c:v>1980.0</c:v>
                </c:pt>
                <c:pt idx="18">
                  <c:v>1981.0</c:v>
                </c:pt>
                <c:pt idx="19">
                  <c:v>1982.0</c:v>
                </c:pt>
                <c:pt idx="20">
                  <c:v>1983.0</c:v>
                </c:pt>
                <c:pt idx="21">
                  <c:v>1984.0</c:v>
                </c:pt>
                <c:pt idx="22">
                  <c:v>1985.0</c:v>
                </c:pt>
                <c:pt idx="23">
                  <c:v>1986.0</c:v>
                </c:pt>
                <c:pt idx="24">
                  <c:v>1987.0</c:v>
                </c:pt>
                <c:pt idx="25">
                  <c:v>1988.0</c:v>
                </c:pt>
                <c:pt idx="26">
                  <c:v>1989.0</c:v>
                </c:pt>
                <c:pt idx="27">
                  <c:v>1990.0</c:v>
                </c:pt>
                <c:pt idx="28">
                  <c:v>1991.0</c:v>
                </c:pt>
                <c:pt idx="29">
                  <c:v>1992.0</c:v>
                </c:pt>
                <c:pt idx="30">
                  <c:v>1993.0</c:v>
                </c:pt>
                <c:pt idx="31">
                  <c:v>1994.0</c:v>
                </c:pt>
                <c:pt idx="32">
                  <c:v>1995.0</c:v>
                </c:pt>
                <c:pt idx="33">
                  <c:v>1996.0</c:v>
                </c:pt>
                <c:pt idx="34">
                  <c:v>1997.0</c:v>
                </c:pt>
                <c:pt idx="35">
                  <c:v>1998.0</c:v>
                </c:pt>
                <c:pt idx="36">
                  <c:v>1999.0</c:v>
                </c:pt>
                <c:pt idx="37">
                  <c:v>2000.0</c:v>
                </c:pt>
                <c:pt idx="38">
                  <c:v>2001.0</c:v>
                </c:pt>
                <c:pt idx="39">
                  <c:v>2002.0</c:v>
                </c:pt>
                <c:pt idx="40">
                  <c:v>2003.0</c:v>
                </c:pt>
                <c:pt idx="41">
                  <c:v>2004.0</c:v>
                </c:pt>
                <c:pt idx="42">
                  <c:v>2005.0</c:v>
                </c:pt>
                <c:pt idx="43">
                  <c:v>2006.0</c:v>
                </c:pt>
                <c:pt idx="44">
                  <c:v>2007.0</c:v>
                </c:pt>
                <c:pt idx="45">
                  <c:v>2008.0</c:v>
                </c:pt>
                <c:pt idx="46">
                  <c:v>2009.0</c:v>
                </c:pt>
                <c:pt idx="47">
                  <c:v>2010.0</c:v>
                </c:pt>
                <c:pt idx="48">
                  <c:v>2011.0</c:v>
                </c:pt>
                <c:pt idx="49">
                  <c:v>2012.0</c:v>
                </c:pt>
                <c:pt idx="50">
                  <c:v>2013.0</c:v>
                </c:pt>
                <c:pt idx="51">
                  <c:v>2014.0</c:v>
                </c:pt>
                <c:pt idx="52">
                  <c:v>2015.0</c:v>
                </c:pt>
                <c:pt idx="53">
                  <c:v>2016.0</c:v>
                </c:pt>
                <c:pt idx="54">
                  <c:v>2017.0</c:v>
                </c:pt>
                <c:pt idx="55">
                  <c:v>2018.0</c:v>
                </c:pt>
                <c:pt idx="56">
                  <c:v>2019.0</c:v>
                </c:pt>
                <c:pt idx="57">
                  <c:v>2020.0</c:v>
                </c:pt>
              </c:numCache>
            </c:numRef>
          </c:cat>
          <c:val>
            <c:numRef>
              <c:f>NC!$E$64:$BJ$64</c:f>
              <c:numCache>
                <c:formatCode>#\ ##0.0"  ";#\ ##0.0"  "."  "</c:formatCode>
                <c:ptCount val="58"/>
                <c:pt idx="0">
                  <c:v>41.19</c:v>
                </c:pt>
                <c:pt idx="1">
                  <c:v>41.98557989042976</c:v>
                </c:pt>
                <c:pt idx="2">
                  <c:v>42.7965263106496</c:v>
                </c:pt>
                <c:pt idx="3">
                  <c:v>43.62313606333228</c:v>
                </c:pt>
                <c:pt idx="4">
                  <c:v>44.4657116838583</c:v>
                </c:pt>
                <c:pt idx="5">
                  <c:v>45.32456155104234</c:v>
                </c:pt>
                <c:pt idx="6">
                  <c:v>46.2</c:v>
                </c:pt>
                <c:pt idx="7">
                  <c:v>47.43841237978027</c:v>
                </c:pt>
                <c:pt idx="8">
                  <c:v>48.71002097649546</c:v>
                </c:pt>
                <c:pt idx="9">
                  <c:v>50.01571563010257</c:v>
                </c:pt>
                <c:pt idx="10">
                  <c:v>51.35641003313047</c:v>
                </c:pt>
                <c:pt idx="11">
                  <c:v>52.73304237005905</c:v>
                </c:pt>
                <c:pt idx="12">
                  <c:v>54.14657597383737</c:v>
                </c:pt>
                <c:pt idx="13">
                  <c:v>55.598</c:v>
                </c:pt>
                <c:pt idx="14">
                  <c:v>56.45348187638294</c:v>
                </c:pt>
                <c:pt idx="15">
                  <c:v>57.32212698239358</c:v>
                </c:pt>
                <c:pt idx="16">
                  <c:v>58.20413785956848</c:v>
                </c:pt>
                <c:pt idx="17">
                  <c:v>59.099720165935</c:v>
                </c:pt>
                <c:pt idx="18">
                  <c:v>60.00908272396354</c:v>
                </c:pt>
                <c:pt idx="19">
                  <c:v>60.93243756925884</c:v>
                </c:pt>
                <c:pt idx="20">
                  <c:v>61.87</c:v>
                </c:pt>
                <c:pt idx="21">
                  <c:v>63.68606740050345</c:v>
                </c:pt>
                <c:pt idx="22">
                  <c:v>65.55544174788224</c:v>
                </c:pt>
                <c:pt idx="23">
                  <c:v>67.47968775861371</c:v>
                </c:pt>
                <c:pt idx="24">
                  <c:v>69.46041607822871</c:v>
                </c:pt>
                <c:pt idx="25">
                  <c:v>71.4992846294666</c:v>
                </c:pt>
                <c:pt idx="26">
                  <c:v>73.598</c:v>
                </c:pt>
                <c:pt idx="27">
                  <c:v>75.35180838369114</c:v>
                </c:pt>
                <c:pt idx="28">
                  <c:v>77.14740925966141</c:v>
                </c:pt>
                <c:pt idx="29">
                  <c:v>78.98579852485403</c:v>
                </c:pt>
                <c:pt idx="30">
                  <c:v>80.86799580800691</c:v>
                </c:pt>
                <c:pt idx="31">
                  <c:v>82.79504503516541</c:v>
                </c:pt>
                <c:pt idx="32">
                  <c:v>84.76801500868085</c:v>
                </c:pt>
                <c:pt idx="33">
                  <c:v>86.788</c:v>
                </c:pt>
                <c:pt idx="34">
                  <c:v>87.6766822262552</c:v>
                </c:pt>
                <c:pt idx="35">
                  <c:v>88.57446428312424</c:v>
                </c:pt>
                <c:pt idx="36">
                  <c:v>89.48143935005164</c:v>
                </c:pt>
                <c:pt idx="37">
                  <c:v>90.39770156061265</c:v>
                </c:pt>
                <c:pt idx="38">
                  <c:v>91.32334601227915</c:v>
                </c:pt>
                <c:pt idx="39">
                  <c:v>92.25846877629382</c:v>
                </c:pt>
                <c:pt idx="40">
                  <c:v>93.2031669076376</c:v>
                </c:pt>
                <c:pt idx="41">
                  <c:v>94.15753845510415</c:v>
                </c:pt>
                <c:pt idx="42">
                  <c:v>95.12168247147778</c:v>
                </c:pt>
                <c:pt idx="43">
                  <c:v>96.0956990238113</c:v>
                </c:pt>
                <c:pt idx="44">
                  <c:v>97.07968920381381</c:v>
                </c:pt>
                <c:pt idx="45">
                  <c:v>98.07375513834207</c:v>
                </c:pt>
                <c:pt idx="46">
                  <c:v>99.07799999999998</c:v>
                </c:pt>
                <c:pt idx="47">
                  <c:v>100.227037641647</c:v>
                </c:pt>
                <c:pt idx="48">
                  <c:v>101.3894010216205</c:v>
                </c:pt>
                <c:pt idx="49">
                  <c:v>102.565244682553</c:v>
                </c:pt>
                <c:pt idx="50">
                  <c:v>103.754724959355</c:v>
                </c:pt>
                <c:pt idx="51">
                  <c:v>104.958</c:v>
                </c:pt>
                <c:pt idx="52">
                  <c:v>106.1752297865518</c:v>
                </c:pt>
                <c:pt idx="53">
                  <c:v>107.4065761564347</c:v>
                </c:pt>
                <c:pt idx="54">
                  <c:v>108.6522028239508</c:v>
                </c:pt>
                <c:pt idx="55">
                  <c:v>109.9122754020467</c:v>
                </c:pt>
                <c:pt idx="56">
                  <c:v>111.1869614243323</c:v>
                </c:pt>
                <c:pt idx="57">
                  <c:v>112.476430367356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NC!$A$65</c:f>
              <c:strCache>
                <c:ptCount val="1"/>
                <c:pt idx="0">
                  <c:v>Européenne</c:v>
                </c:pt>
              </c:strCache>
            </c:strRef>
          </c:tx>
          <c:spPr>
            <a:ln w="76200" cmpd="sng">
              <a:solidFill>
                <a:srgbClr val="0000D4"/>
              </a:solidFill>
              <a:prstDash val="solid"/>
            </a:ln>
          </c:spPr>
          <c:marker>
            <c:symbol val="none"/>
          </c:marker>
          <c:dLbls>
            <c:dLbl>
              <c:idx val="0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3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1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b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NC!$E$63:$BJ$63</c:f>
              <c:numCache>
                <c:formatCode>General</c:formatCode>
                <c:ptCount val="58"/>
                <c:pt idx="0">
                  <c:v>1963.0</c:v>
                </c:pt>
                <c:pt idx="1">
                  <c:v>1964.0</c:v>
                </c:pt>
                <c:pt idx="2">
                  <c:v>1965.0</c:v>
                </c:pt>
                <c:pt idx="3">
                  <c:v>1966.0</c:v>
                </c:pt>
                <c:pt idx="4">
                  <c:v>1967.0</c:v>
                </c:pt>
                <c:pt idx="5">
                  <c:v>1968.0</c:v>
                </c:pt>
                <c:pt idx="6">
                  <c:v>1969.0</c:v>
                </c:pt>
                <c:pt idx="7">
                  <c:v>1970.0</c:v>
                </c:pt>
                <c:pt idx="8">
                  <c:v>1971.0</c:v>
                </c:pt>
                <c:pt idx="9">
                  <c:v>1972.0</c:v>
                </c:pt>
                <c:pt idx="10">
                  <c:v>1973.0</c:v>
                </c:pt>
                <c:pt idx="11">
                  <c:v>1974.0</c:v>
                </c:pt>
                <c:pt idx="12">
                  <c:v>1975.0</c:v>
                </c:pt>
                <c:pt idx="13">
                  <c:v>1976.0</c:v>
                </c:pt>
                <c:pt idx="14">
                  <c:v>1977.0</c:v>
                </c:pt>
                <c:pt idx="15">
                  <c:v>1978.0</c:v>
                </c:pt>
                <c:pt idx="16">
                  <c:v>1979.0</c:v>
                </c:pt>
                <c:pt idx="17">
                  <c:v>1980.0</c:v>
                </c:pt>
                <c:pt idx="18">
                  <c:v>1981.0</c:v>
                </c:pt>
                <c:pt idx="19">
                  <c:v>1982.0</c:v>
                </c:pt>
                <c:pt idx="20">
                  <c:v>1983.0</c:v>
                </c:pt>
                <c:pt idx="21">
                  <c:v>1984.0</c:v>
                </c:pt>
                <c:pt idx="22">
                  <c:v>1985.0</c:v>
                </c:pt>
                <c:pt idx="23">
                  <c:v>1986.0</c:v>
                </c:pt>
                <c:pt idx="24">
                  <c:v>1987.0</c:v>
                </c:pt>
                <c:pt idx="25">
                  <c:v>1988.0</c:v>
                </c:pt>
                <c:pt idx="26">
                  <c:v>1989.0</c:v>
                </c:pt>
                <c:pt idx="27">
                  <c:v>1990.0</c:v>
                </c:pt>
                <c:pt idx="28">
                  <c:v>1991.0</c:v>
                </c:pt>
                <c:pt idx="29">
                  <c:v>1992.0</c:v>
                </c:pt>
                <c:pt idx="30">
                  <c:v>1993.0</c:v>
                </c:pt>
                <c:pt idx="31">
                  <c:v>1994.0</c:v>
                </c:pt>
                <c:pt idx="32">
                  <c:v>1995.0</c:v>
                </c:pt>
                <c:pt idx="33">
                  <c:v>1996.0</c:v>
                </c:pt>
                <c:pt idx="34">
                  <c:v>1997.0</c:v>
                </c:pt>
                <c:pt idx="35">
                  <c:v>1998.0</c:v>
                </c:pt>
                <c:pt idx="36">
                  <c:v>1999.0</c:v>
                </c:pt>
                <c:pt idx="37">
                  <c:v>2000.0</c:v>
                </c:pt>
                <c:pt idx="38">
                  <c:v>2001.0</c:v>
                </c:pt>
                <c:pt idx="39">
                  <c:v>2002.0</c:v>
                </c:pt>
                <c:pt idx="40">
                  <c:v>2003.0</c:v>
                </c:pt>
                <c:pt idx="41">
                  <c:v>2004.0</c:v>
                </c:pt>
                <c:pt idx="42">
                  <c:v>2005.0</c:v>
                </c:pt>
                <c:pt idx="43">
                  <c:v>2006.0</c:v>
                </c:pt>
                <c:pt idx="44">
                  <c:v>2007.0</c:v>
                </c:pt>
                <c:pt idx="45">
                  <c:v>2008.0</c:v>
                </c:pt>
                <c:pt idx="46">
                  <c:v>2009.0</c:v>
                </c:pt>
                <c:pt idx="47">
                  <c:v>2010.0</c:v>
                </c:pt>
                <c:pt idx="48">
                  <c:v>2011.0</c:v>
                </c:pt>
                <c:pt idx="49">
                  <c:v>2012.0</c:v>
                </c:pt>
                <c:pt idx="50">
                  <c:v>2013.0</c:v>
                </c:pt>
                <c:pt idx="51">
                  <c:v>2014.0</c:v>
                </c:pt>
                <c:pt idx="52">
                  <c:v>2015.0</c:v>
                </c:pt>
                <c:pt idx="53">
                  <c:v>2016.0</c:v>
                </c:pt>
                <c:pt idx="54">
                  <c:v>2017.0</c:v>
                </c:pt>
                <c:pt idx="55">
                  <c:v>2018.0</c:v>
                </c:pt>
                <c:pt idx="56">
                  <c:v>2019.0</c:v>
                </c:pt>
                <c:pt idx="57">
                  <c:v>2020.0</c:v>
                </c:pt>
              </c:numCache>
            </c:numRef>
          </c:cat>
          <c:val>
            <c:numRef>
              <c:f>NC!$E$65:$BJ$65</c:f>
              <c:numCache>
                <c:formatCode>#\ ##0.0"  ";#\ ##0.0"  "."  "</c:formatCode>
                <c:ptCount val="58"/>
                <c:pt idx="0">
                  <c:v>33.355</c:v>
                </c:pt>
                <c:pt idx="1">
                  <c:v>34.55967829645638</c:v>
                </c:pt>
                <c:pt idx="2">
                  <c:v>35.80786580586277</c:v>
                </c:pt>
                <c:pt idx="3">
                  <c:v>37.1011339449349</c:v>
                </c:pt>
                <c:pt idx="4">
                  <c:v>38.44111088504533</c:v>
                </c:pt>
                <c:pt idx="5">
                  <c:v>39.8294836020259</c:v>
                </c:pt>
                <c:pt idx="6">
                  <c:v>41.268</c:v>
                </c:pt>
                <c:pt idx="7">
                  <c:v>42.50634690999365</c:v>
                </c:pt>
                <c:pt idx="8">
                  <c:v>43.7818534368694</c:v>
                </c:pt>
                <c:pt idx="9">
                  <c:v>45.09563464548968</c:v>
                </c:pt>
                <c:pt idx="10">
                  <c:v>46.44883906095553</c:v>
                </c:pt>
                <c:pt idx="11">
                  <c:v>47.84264967266229</c:v>
                </c:pt>
                <c:pt idx="12">
                  <c:v>49.27828496848623</c:v>
                </c:pt>
                <c:pt idx="13">
                  <c:v>50.757</c:v>
                </c:pt>
                <c:pt idx="14">
                  <c:v>51.20455672103964</c:v>
                </c:pt>
                <c:pt idx="15">
                  <c:v>51.65605983407541</c:v>
                </c:pt>
                <c:pt idx="16">
                  <c:v>52.11154413695317</c:v>
                </c:pt>
                <c:pt idx="17">
                  <c:v>52.57104473435344</c:v>
                </c:pt>
                <c:pt idx="18">
                  <c:v>53.03459704049718</c:v>
                </c:pt>
                <c:pt idx="19">
                  <c:v>53.50223678187478</c:v>
                </c:pt>
                <c:pt idx="20">
                  <c:v>53.974</c:v>
                </c:pt>
                <c:pt idx="21">
                  <c:v>54.15759824532332</c:v>
                </c:pt>
                <c:pt idx="22">
                  <c:v>54.34182101941369</c:v>
                </c:pt>
                <c:pt idx="23">
                  <c:v>54.52667044667222</c:v>
                </c:pt>
                <c:pt idx="24">
                  <c:v>54.71214865872491</c:v>
                </c:pt>
                <c:pt idx="25">
                  <c:v>54.89825779444972</c:v>
                </c:pt>
                <c:pt idx="26">
                  <c:v>55.085</c:v>
                </c:pt>
                <c:pt idx="27">
                  <c:v>56.66590132348266</c:v>
                </c:pt>
                <c:pt idx="28">
                  <c:v>58.2921734193097</c:v>
                </c:pt>
                <c:pt idx="29">
                  <c:v>59.96511839720327</c:v>
                </c:pt>
                <c:pt idx="30">
                  <c:v>61.68607573653218</c:v>
                </c:pt>
                <c:pt idx="31">
                  <c:v>63.45642335879479</c:v>
                </c:pt>
                <c:pt idx="32">
                  <c:v>65.27757873088107</c:v>
                </c:pt>
                <c:pt idx="33">
                  <c:v>67.151</c:v>
                </c:pt>
                <c:pt idx="34">
                  <c:v>67.49195550760684</c:v>
                </c:pt>
                <c:pt idx="35">
                  <c:v>67.83464219804295</c:v>
                </c:pt>
                <c:pt idx="36">
                  <c:v>68.17906886129367</c:v>
                </c:pt>
                <c:pt idx="37">
                  <c:v>68.52524433197584</c:v>
                </c:pt>
                <c:pt idx="38">
                  <c:v>68.87317748956237</c:v>
                </c:pt>
                <c:pt idx="39">
                  <c:v>69.22287725861158</c:v>
                </c:pt>
                <c:pt idx="40">
                  <c:v>69.57435260899717</c:v>
                </c:pt>
                <c:pt idx="41">
                  <c:v>69.92761255613448</c:v>
                </c:pt>
                <c:pt idx="42">
                  <c:v>70.2826661612158</c:v>
                </c:pt>
                <c:pt idx="43">
                  <c:v>70.63952253144048</c:v>
                </c:pt>
                <c:pt idx="44">
                  <c:v>70.99819082024947</c:v>
                </c:pt>
                <c:pt idx="45">
                  <c:v>71.35868022755928</c:v>
                </c:pt>
                <c:pt idx="46">
                  <c:v>71.721</c:v>
                </c:pt>
                <c:pt idx="47">
                  <c:v>72.0141930537472</c:v>
                </c:pt>
                <c:pt idx="48">
                  <c:v>72.30858467091053</c:v>
                </c:pt>
                <c:pt idx="49">
                  <c:v>72.6041797511772</c:v>
                </c:pt>
                <c:pt idx="50">
                  <c:v>72.90098321426413</c:v>
                </c:pt>
                <c:pt idx="51">
                  <c:v>73.199</c:v>
                </c:pt>
                <c:pt idx="52">
                  <c:v>73.49823506840732</c:v>
                </c:pt>
                <c:pt idx="53">
                  <c:v>73.79869339978498</c:v>
                </c:pt>
                <c:pt idx="54">
                  <c:v>74.10037999479096</c:v>
                </c:pt>
                <c:pt idx="55">
                  <c:v>74.40329987452657</c:v>
                </c:pt>
                <c:pt idx="56">
                  <c:v>74.707458080618</c:v>
                </c:pt>
                <c:pt idx="57">
                  <c:v>75.0128596753022</c:v>
                </c:pt>
              </c:numCache>
            </c:numRef>
          </c:val>
          <c:smooth val="0"/>
        </c:ser>
        <c:ser>
          <c:idx val="7"/>
          <c:order val="2"/>
          <c:tx>
            <c:strRef>
              <c:f>NC!$A$71</c:f>
              <c:strCache>
                <c:ptCount val="1"/>
                <c:pt idx="0">
                  <c:v>Autres</c:v>
                </c:pt>
              </c:strCache>
            </c:strRef>
          </c:tx>
          <c:spPr>
            <a:ln w="57150" cmpd="sng">
              <a:solidFill>
                <a:srgbClr val="008000"/>
              </a:solidFill>
              <a:prstDash val="sysDot"/>
            </a:ln>
          </c:spPr>
          <c:marker>
            <c:symbol val="none"/>
          </c:marker>
          <c:dLbls>
            <c:dLbl>
              <c:idx val="33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1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NC!$E$63:$BJ$63</c:f>
              <c:numCache>
                <c:formatCode>General</c:formatCode>
                <c:ptCount val="58"/>
                <c:pt idx="0">
                  <c:v>1963.0</c:v>
                </c:pt>
                <c:pt idx="1">
                  <c:v>1964.0</c:v>
                </c:pt>
                <c:pt idx="2">
                  <c:v>1965.0</c:v>
                </c:pt>
                <c:pt idx="3">
                  <c:v>1966.0</c:v>
                </c:pt>
                <c:pt idx="4">
                  <c:v>1967.0</c:v>
                </c:pt>
                <c:pt idx="5">
                  <c:v>1968.0</c:v>
                </c:pt>
                <c:pt idx="6">
                  <c:v>1969.0</c:v>
                </c:pt>
                <c:pt idx="7">
                  <c:v>1970.0</c:v>
                </c:pt>
                <c:pt idx="8">
                  <c:v>1971.0</c:v>
                </c:pt>
                <c:pt idx="9">
                  <c:v>1972.0</c:v>
                </c:pt>
                <c:pt idx="10">
                  <c:v>1973.0</c:v>
                </c:pt>
                <c:pt idx="11">
                  <c:v>1974.0</c:v>
                </c:pt>
                <c:pt idx="12">
                  <c:v>1975.0</c:v>
                </c:pt>
                <c:pt idx="13">
                  <c:v>1976.0</c:v>
                </c:pt>
                <c:pt idx="14">
                  <c:v>1977.0</c:v>
                </c:pt>
                <c:pt idx="15">
                  <c:v>1978.0</c:v>
                </c:pt>
                <c:pt idx="16">
                  <c:v>1979.0</c:v>
                </c:pt>
                <c:pt idx="17">
                  <c:v>1980.0</c:v>
                </c:pt>
                <c:pt idx="18">
                  <c:v>1981.0</c:v>
                </c:pt>
                <c:pt idx="19">
                  <c:v>1982.0</c:v>
                </c:pt>
                <c:pt idx="20">
                  <c:v>1983.0</c:v>
                </c:pt>
                <c:pt idx="21">
                  <c:v>1984.0</c:v>
                </c:pt>
                <c:pt idx="22">
                  <c:v>1985.0</c:v>
                </c:pt>
                <c:pt idx="23">
                  <c:v>1986.0</c:v>
                </c:pt>
                <c:pt idx="24">
                  <c:v>1987.0</c:v>
                </c:pt>
                <c:pt idx="25">
                  <c:v>1988.0</c:v>
                </c:pt>
                <c:pt idx="26">
                  <c:v>1989.0</c:v>
                </c:pt>
                <c:pt idx="27">
                  <c:v>1990.0</c:v>
                </c:pt>
                <c:pt idx="28">
                  <c:v>1991.0</c:v>
                </c:pt>
                <c:pt idx="29">
                  <c:v>1992.0</c:v>
                </c:pt>
                <c:pt idx="30">
                  <c:v>1993.0</c:v>
                </c:pt>
                <c:pt idx="31">
                  <c:v>1994.0</c:v>
                </c:pt>
                <c:pt idx="32">
                  <c:v>1995.0</c:v>
                </c:pt>
                <c:pt idx="33">
                  <c:v>1996.0</c:v>
                </c:pt>
                <c:pt idx="34">
                  <c:v>1997.0</c:v>
                </c:pt>
                <c:pt idx="35">
                  <c:v>1998.0</c:v>
                </c:pt>
                <c:pt idx="36">
                  <c:v>1999.0</c:v>
                </c:pt>
                <c:pt idx="37">
                  <c:v>2000.0</c:v>
                </c:pt>
                <c:pt idx="38">
                  <c:v>2001.0</c:v>
                </c:pt>
                <c:pt idx="39">
                  <c:v>2002.0</c:v>
                </c:pt>
                <c:pt idx="40">
                  <c:v>2003.0</c:v>
                </c:pt>
                <c:pt idx="41">
                  <c:v>2004.0</c:v>
                </c:pt>
                <c:pt idx="42">
                  <c:v>2005.0</c:v>
                </c:pt>
                <c:pt idx="43">
                  <c:v>2006.0</c:v>
                </c:pt>
                <c:pt idx="44">
                  <c:v>2007.0</c:v>
                </c:pt>
                <c:pt idx="45">
                  <c:v>2008.0</c:v>
                </c:pt>
                <c:pt idx="46">
                  <c:v>2009.0</c:v>
                </c:pt>
                <c:pt idx="47">
                  <c:v>2010.0</c:v>
                </c:pt>
                <c:pt idx="48">
                  <c:v>2011.0</c:v>
                </c:pt>
                <c:pt idx="49">
                  <c:v>2012.0</c:v>
                </c:pt>
                <c:pt idx="50">
                  <c:v>2013.0</c:v>
                </c:pt>
                <c:pt idx="51">
                  <c:v>2014.0</c:v>
                </c:pt>
                <c:pt idx="52">
                  <c:v>2015.0</c:v>
                </c:pt>
                <c:pt idx="53">
                  <c:v>2016.0</c:v>
                </c:pt>
                <c:pt idx="54">
                  <c:v>2017.0</c:v>
                </c:pt>
                <c:pt idx="55">
                  <c:v>2018.0</c:v>
                </c:pt>
                <c:pt idx="56">
                  <c:v>2019.0</c:v>
                </c:pt>
                <c:pt idx="57">
                  <c:v>2020.0</c:v>
                </c:pt>
              </c:numCache>
            </c:numRef>
          </c:cat>
          <c:val>
            <c:numRef>
              <c:f>NC!$E$71:$BJ$71</c:f>
              <c:numCache>
                <c:formatCode>#\ ##0.0"  ";#\ ##0.0"  "."  "</c:formatCode>
                <c:ptCount val="58"/>
                <c:pt idx="0">
                  <c:v>2.811999999999998</c:v>
                </c:pt>
                <c:pt idx="1">
                  <c:v>2.811999999999998</c:v>
                </c:pt>
                <c:pt idx="2">
                  <c:v>2.811999999999998</c:v>
                </c:pt>
                <c:pt idx="3">
                  <c:v>2.811999999999998</c:v>
                </c:pt>
                <c:pt idx="4">
                  <c:v>2.811999999999998</c:v>
                </c:pt>
                <c:pt idx="5">
                  <c:v>2.811999999999998</c:v>
                </c:pt>
                <c:pt idx="6">
                  <c:v>2.811999999999998</c:v>
                </c:pt>
                <c:pt idx="7">
                  <c:v>2.811999999999998</c:v>
                </c:pt>
                <c:pt idx="8">
                  <c:v>2.811999999999998</c:v>
                </c:pt>
                <c:pt idx="9">
                  <c:v>2.811999999999998</c:v>
                </c:pt>
                <c:pt idx="10">
                  <c:v>2.811999999999998</c:v>
                </c:pt>
                <c:pt idx="11">
                  <c:v>2.811999999999998</c:v>
                </c:pt>
                <c:pt idx="12">
                  <c:v>2.811999999999998</c:v>
                </c:pt>
                <c:pt idx="13">
                  <c:v>2.811999999999998</c:v>
                </c:pt>
                <c:pt idx="14">
                  <c:v>2.819932551151377</c:v>
                </c:pt>
                <c:pt idx="15">
                  <c:v>2.827887479745062</c:v>
                </c:pt>
                <c:pt idx="16">
                  <c:v>2.835864848907017</c:v>
                </c:pt>
                <c:pt idx="17">
                  <c:v>2.84386472194128</c:v>
                </c:pt>
                <c:pt idx="18">
                  <c:v>2.851887162330468</c:v>
                </c:pt>
                <c:pt idx="19">
                  <c:v>2.859932233736278</c:v>
                </c:pt>
                <c:pt idx="20">
                  <c:v>2.868</c:v>
                </c:pt>
                <c:pt idx="21">
                  <c:v>3.344994921938584</c:v>
                </c:pt>
                <c:pt idx="22">
                  <c:v>3.901321836748575</c:v>
                </c:pt>
                <c:pt idx="23">
                  <c:v>4.550174941691787</c:v>
                </c:pt>
                <c:pt idx="24">
                  <c:v>5.306942843058324</c:v>
                </c:pt>
                <c:pt idx="25">
                  <c:v>6.189573521983404</c:v>
                </c:pt>
                <c:pt idx="26">
                  <c:v>7.219</c:v>
                </c:pt>
                <c:pt idx="27">
                  <c:v>7.551503899355946</c:v>
                </c:pt>
                <c:pt idx="28">
                  <c:v>7.89932277905363</c:v>
                </c:pt>
                <c:pt idx="29">
                  <c:v>8.263162040212563</c:v>
                </c:pt>
                <c:pt idx="30">
                  <c:v>8.643759574411346</c:v>
                </c:pt>
                <c:pt idx="31">
                  <c:v>9.04188726018321</c:v>
                </c:pt>
                <c:pt idx="32">
                  <c:v>9.458352528440284</c:v>
                </c:pt>
                <c:pt idx="33">
                  <c:v>9.894</c:v>
                </c:pt>
                <c:pt idx="34">
                  <c:v>11.01354878997549</c:v>
                </c:pt>
                <c:pt idx="35">
                  <c:v>12.25977935609164</c:v>
                </c:pt>
                <c:pt idx="36">
                  <c:v>13.64702628791688</c:v>
                </c:pt>
                <c:pt idx="37">
                  <c:v>15.19124619567927</c:v>
                </c:pt>
                <c:pt idx="38">
                  <c:v>16.91020124890269</c:v>
                </c:pt>
                <c:pt idx="39">
                  <c:v>18.82366348323168</c:v>
                </c:pt>
                <c:pt idx="40">
                  <c:v>20.95364222545505</c:v>
                </c:pt>
                <c:pt idx="41">
                  <c:v>23.32463725265209</c:v>
                </c:pt>
                <c:pt idx="42">
                  <c:v>25.9639205973887</c:v>
                </c:pt>
                <c:pt idx="43">
                  <c:v>28.90185024038711</c:v>
                </c:pt>
                <c:pt idx="44">
                  <c:v>32.1722192988749</c:v>
                </c:pt>
                <c:pt idx="45">
                  <c:v>35.81264472710213</c:v>
                </c:pt>
                <c:pt idx="46">
                  <c:v>39.865</c:v>
                </c:pt>
                <c:pt idx="47">
                  <c:v>42.38204203764187</c:v>
                </c:pt>
                <c:pt idx="48">
                  <c:v>45.05800795887227</c:v>
                </c:pt>
                <c:pt idx="49">
                  <c:v>47.9029320819096</c:v>
                </c:pt>
                <c:pt idx="50">
                  <c:v>50.92748228325087</c:v>
                </c:pt>
                <c:pt idx="51">
                  <c:v>54.143</c:v>
                </c:pt>
                <c:pt idx="52">
                  <c:v>57.56154275790904</c:v>
                </c:pt>
                <c:pt idx="53">
                  <c:v>61.19592938460357</c:v>
                </c:pt>
                <c:pt idx="54">
                  <c:v>65.05978807753208</c:v>
                </c:pt>
                <c:pt idx="55">
                  <c:v>69.16760750688705</c:v>
                </c:pt>
                <c:pt idx="56">
                  <c:v>73.53479114511478</c:v>
                </c:pt>
                <c:pt idx="57">
                  <c:v>78.17771502675167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31880632"/>
        <c:axId val="-1993949688"/>
      </c:lineChart>
      <c:catAx>
        <c:axId val="21318806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fr-FR"/>
          </a:p>
        </c:txPr>
        <c:crossAx val="-1993949688"/>
        <c:crosses val="autoZero"/>
        <c:auto val="1"/>
        <c:lblAlgn val="ctr"/>
        <c:lblOffset val="100"/>
        <c:tickLblSkip val="3"/>
        <c:noMultiLvlLbl val="0"/>
      </c:catAx>
      <c:valAx>
        <c:axId val="-1993949688"/>
        <c:scaling>
          <c:orientation val="minMax"/>
          <c:max val="115.0"/>
          <c:min val="0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,##0" sourceLinked="0"/>
        <c:majorTickMark val="out"/>
        <c:minorTickMark val="none"/>
        <c:tickLblPos val="nextTo"/>
        <c:crossAx val="2131880632"/>
        <c:crosses val="autoZero"/>
        <c:crossBetween val="between"/>
        <c:majorUnit val="10.0"/>
      </c:valAx>
    </c:plotArea>
    <c:legend>
      <c:legendPos val="r"/>
      <c:layout>
        <c:manualLayout>
          <c:xMode val="edge"/>
          <c:yMode val="edge"/>
          <c:x val="0.12560691527251"/>
          <c:y val="0.207025037262312"/>
          <c:w val="0.356223552740504"/>
          <c:h val="0.189953328013731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txPr>
    <a:bodyPr/>
    <a:lstStyle/>
    <a:p>
      <a:pPr>
        <a:defRPr sz="18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 b="1"/>
            </a:pPr>
            <a:r>
              <a:rPr lang="fr-FR" sz="1800" b="1" dirty="0"/>
              <a:t>Evolution de la population</a:t>
            </a:r>
            <a:r>
              <a:rPr lang="fr-FR" sz="1800" b="1" dirty="0" smtClean="0"/>
              <a:t>, milliers</a:t>
            </a:r>
            <a:endParaRPr lang="fr-FR" sz="1800" b="1" dirty="0"/>
          </a:p>
          <a:p>
            <a:pPr>
              <a:defRPr sz="1800" b="1"/>
            </a:pPr>
            <a:r>
              <a:rPr lang="fr-FR" sz="1800" b="1" dirty="0"/>
              <a:t> (Océaniens et Asiatiques)</a:t>
            </a:r>
          </a:p>
        </c:rich>
      </c:tx>
      <c:layout>
        <c:manualLayout>
          <c:xMode val="edge"/>
          <c:yMode val="edge"/>
          <c:x val="0.123304747797614"/>
          <c:y val="0.00148100751268424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36753112033195"/>
          <c:y val="0.0206500956022945"/>
          <c:w val="0.940450468846996"/>
          <c:h val="0.883909305791843"/>
        </c:manualLayout>
      </c:layout>
      <c:lineChart>
        <c:grouping val="standard"/>
        <c:varyColors val="0"/>
        <c:ser>
          <c:idx val="2"/>
          <c:order val="0"/>
          <c:tx>
            <c:strRef>
              <c:f>NC!$A$66</c:f>
              <c:strCache>
                <c:ptCount val="1"/>
                <c:pt idx="0">
                  <c:v>Wallisienne, Futunienne</c:v>
                </c:pt>
              </c:strCache>
            </c:strRef>
          </c:tx>
          <c:spPr>
            <a:ln w="76200" cmpd="sng">
              <a:solidFill>
                <a:srgbClr val="FF6600"/>
              </a:solidFill>
            </a:ln>
          </c:spPr>
          <c:marker>
            <c:symbol val="none"/>
          </c:marker>
          <c:dLbls>
            <c:dLbl>
              <c:idx val="6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3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1"/>
              <c:layout>
                <c:manualLayout>
                  <c:x val="-0.0417052571398873"/>
                  <c:y val="-0.00191204588910134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2000" b="1">
                    <a:solidFill>
                      <a:srgbClr val="FF6600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NC!$E$63:$BJ$63</c:f>
              <c:numCache>
                <c:formatCode>General</c:formatCode>
                <c:ptCount val="58"/>
                <c:pt idx="0">
                  <c:v>1963.0</c:v>
                </c:pt>
                <c:pt idx="1">
                  <c:v>1964.0</c:v>
                </c:pt>
                <c:pt idx="2">
                  <c:v>1965.0</c:v>
                </c:pt>
                <c:pt idx="3">
                  <c:v>1966.0</c:v>
                </c:pt>
                <c:pt idx="4">
                  <c:v>1967.0</c:v>
                </c:pt>
                <c:pt idx="5">
                  <c:v>1968.0</c:v>
                </c:pt>
                <c:pt idx="6">
                  <c:v>1969.0</c:v>
                </c:pt>
                <c:pt idx="7">
                  <c:v>1970.0</c:v>
                </c:pt>
                <c:pt idx="8">
                  <c:v>1971.0</c:v>
                </c:pt>
                <c:pt idx="9">
                  <c:v>1972.0</c:v>
                </c:pt>
                <c:pt idx="10">
                  <c:v>1973.0</c:v>
                </c:pt>
                <c:pt idx="11">
                  <c:v>1974.0</c:v>
                </c:pt>
                <c:pt idx="12">
                  <c:v>1975.0</c:v>
                </c:pt>
                <c:pt idx="13">
                  <c:v>1976.0</c:v>
                </c:pt>
                <c:pt idx="14">
                  <c:v>1977.0</c:v>
                </c:pt>
                <c:pt idx="15">
                  <c:v>1978.0</c:v>
                </c:pt>
                <c:pt idx="16">
                  <c:v>1979.0</c:v>
                </c:pt>
                <c:pt idx="17">
                  <c:v>1980.0</c:v>
                </c:pt>
                <c:pt idx="18">
                  <c:v>1981.0</c:v>
                </c:pt>
                <c:pt idx="19">
                  <c:v>1982.0</c:v>
                </c:pt>
                <c:pt idx="20">
                  <c:v>1983.0</c:v>
                </c:pt>
                <c:pt idx="21">
                  <c:v>1984.0</c:v>
                </c:pt>
                <c:pt idx="22">
                  <c:v>1985.0</c:v>
                </c:pt>
                <c:pt idx="23">
                  <c:v>1986.0</c:v>
                </c:pt>
                <c:pt idx="24">
                  <c:v>1987.0</c:v>
                </c:pt>
                <c:pt idx="25">
                  <c:v>1988.0</c:v>
                </c:pt>
                <c:pt idx="26">
                  <c:v>1989.0</c:v>
                </c:pt>
                <c:pt idx="27">
                  <c:v>1990.0</c:v>
                </c:pt>
                <c:pt idx="28">
                  <c:v>1991.0</c:v>
                </c:pt>
                <c:pt idx="29">
                  <c:v>1992.0</c:v>
                </c:pt>
                <c:pt idx="30">
                  <c:v>1993.0</c:v>
                </c:pt>
                <c:pt idx="31">
                  <c:v>1994.0</c:v>
                </c:pt>
                <c:pt idx="32">
                  <c:v>1995.0</c:v>
                </c:pt>
                <c:pt idx="33">
                  <c:v>1996.0</c:v>
                </c:pt>
                <c:pt idx="34">
                  <c:v>1997.0</c:v>
                </c:pt>
                <c:pt idx="35">
                  <c:v>1998.0</c:v>
                </c:pt>
                <c:pt idx="36">
                  <c:v>1999.0</c:v>
                </c:pt>
                <c:pt idx="37">
                  <c:v>2000.0</c:v>
                </c:pt>
                <c:pt idx="38">
                  <c:v>2001.0</c:v>
                </c:pt>
                <c:pt idx="39">
                  <c:v>2002.0</c:v>
                </c:pt>
                <c:pt idx="40">
                  <c:v>2003.0</c:v>
                </c:pt>
                <c:pt idx="41">
                  <c:v>2004.0</c:v>
                </c:pt>
                <c:pt idx="42">
                  <c:v>2005.0</c:v>
                </c:pt>
                <c:pt idx="43">
                  <c:v>2006.0</c:v>
                </c:pt>
                <c:pt idx="44">
                  <c:v>2007.0</c:v>
                </c:pt>
                <c:pt idx="45">
                  <c:v>2008.0</c:v>
                </c:pt>
                <c:pt idx="46">
                  <c:v>2009.0</c:v>
                </c:pt>
                <c:pt idx="47">
                  <c:v>2010.0</c:v>
                </c:pt>
                <c:pt idx="48">
                  <c:v>2011.0</c:v>
                </c:pt>
                <c:pt idx="49">
                  <c:v>2012.0</c:v>
                </c:pt>
                <c:pt idx="50">
                  <c:v>2013.0</c:v>
                </c:pt>
                <c:pt idx="51">
                  <c:v>2014.0</c:v>
                </c:pt>
                <c:pt idx="52">
                  <c:v>2015.0</c:v>
                </c:pt>
                <c:pt idx="53">
                  <c:v>2016.0</c:v>
                </c:pt>
                <c:pt idx="54">
                  <c:v>2017.0</c:v>
                </c:pt>
                <c:pt idx="55">
                  <c:v>2018.0</c:v>
                </c:pt>
                <c:pt idx="56">
                  <c:v>2019.0</c:v>
                </c:pt>
                <c:pt idx="57">
                  <c:v>2020.0</c:v>
                </c:pt>
              </c:numCache>
            </c:numRef>
          </c:cat>
          <c:val>
            <c:numRef>
              <c:f>NC!$E$66:$BJ$66</c:f>
              <c:numCache>
                <c:formatCode>#\ ##0.0"  ";#\ ##0.0"  "."  "</c:formatCode>
                <c:ptCount val="58"/>
                <c:pt idx="0">
                  <c:v>3.643709050112191</c:v>
                </c:pt>
                <c:pt idx="1">
                  <c:v>3.715447705919791</c:v>
                </c:pt>
                <c:pt idx="2">
                  <c:v>3.78859877821463</c:v>
                </c:pt>
                <c:pt idx="3">
                  <c:v>3.863190075161092</c:v>
                </c:pt>
                <c:pt idx="4">
                  <c:v>3.939249952420717</c:v>
                </c:pt>
                <c:pt idx="5">
                  <c:v>4.016807323931516</c:v>
                </c:pt>
                <c:pt idx="6">
                  <c:v>4.095891672899526</c:v>
                </c:pt>
                <c:pt idx="7">
                  <c:v>4.623883354909465</c:v>
                </c:pt>
                <c:pt idx="8">
                  <c:v>5.219937192497452</c:v>
                </c:pt>
                <c:pt idx="9">
                  <c:v>5.892826916727365</c:v>
                </c:pt>
                <c:pt idx="10">
                  <c:v>6.652457259527359</c:v>
                </c:pt>
                <c:pt idx="11">
                  <c:v>7.51000974832907</c:v>
                </c:pt>
                <c:pt idx="12">
                  <c:v>8.478107294747896</c:v>
                </c:pt>
                <c:pt idx="13">
                  <c:v>9.571</c:v>
                </c:pt>
                <c:pt idx="14">
                  <c:v>9.905638084097496</c:v>
                </c:pt>
                <c:pt idx="15">
                  <c:v>10.25197637165633</c:v>
                </c:pt>
                <c:pt idx="16">
                  <c:v>10.61042394570542</c:v>
                </c:pt>
                <c:pt idx="17">
                  <c:v>10.98140419235186</c:v>
                </c:pt>
                <c:pt idx="18">
                  <c:v>11.36535530087017</c:v>
                </c:pt>
                <c:pt idx="19">
                  <c:v>11.76273078127666</c:v>
                </c:pt>
                <c:pt idx="20">
                  <c:v>12.174</c:v>
                </c:pt>
                <c:pt idx="21">
                  <c:v>12.48833117337131</c:v>
                </c:pt>
                <c:pt idx="22">
                  <c:v>12.8107783387381</c:v>
                </c:pt>
                <c:pt idx="23">
                  <c:v>13.14155105000927</c:v>
                </c:pt>
                <c:pt idx="24">
                  <c:v>13.48086427174974</c:v>
                </c:pt>
                <c:pt idx="25">
                  <c:v>13.82893851888285</c:v>
                </c:pt>
                <c:pt idx="26">
                  <c:v>14.186</c:v>
                </c:pt>
                <c:pt idx="27">
                  <c:v>14.64909731711187</c:v>
                </c:pt>
                <c:pt idx="28">
                  <c:v>15.12731229424886</c:v>
                </c:pt>
                <c:pt idx="29">
                  <c:v>15.62113844246401</c:v>
                </c:pt>
                <c:pt idx="30">
                  <c:v>16.13108538331684</c:v>
                </c:pt>
                <c:pt idx="31">
                  <c:v>16.65767937479552</c:v>
                </c:pt>
                <c:pt idx="32">
                  <c:v>17.20146385440764</c:v>
                </c:pt>
                <c:pt idx="33">
                  <c:v>17.763</c:v>
                </c:pt>
                <c:pt idx="34">
                  <c:v>18.01038802136902</c:v>
                </c:pt>
                <c:pt idx="35">
                  <c:v>18.26122145359865</c:v>
                </c:pt>
                <c:pt idx="36">
                  <c:v>18.5155482814536</c:v>
                </c:pt>
                <c:pt idx="37">
                  <c:v>18.77341715798974</c:v>
                </c:pt>
                <c:pt idx="38">
                  <c:v>19.03487741386151</c:v>
                </c:pt>
                <c:pt idx="39">
                  <c:v>19.29997906675895</c:v>
                </c:pt>
                <c:pt idx="40">
                  <c:v>19.56877283097594</c:v>
                </c:pt>
                <c:pt idx="41">
                  <c:v>19.84131012711273</c:v>
                </c:pt>
                <c:pt idx="42">
                  <c:v>20.11764309191123</c:v>
                </c:pt>
                <c:pt idx="43">
                  <c:v>20.39782458823033</c:v>
                </c:pt>
                <c:pt idx="44">
                  <c:v>20.68190821515792</c:v>
                </c:pt>
                <c:pt idx="45">
                  <c:v>20.96994831826458</c:v>
                </c:pt>
                <c:pt idx="46">
                  <c:v>21.262</c:v>
                </c:pt>
                <c:pt idx="47">
                  <c:v>21.39317151327446</c:v>
                </c:pt>
                <c:pt idx="48">
                  <c:v>21.52515226208155</c:v>
                </c:pt>
                <c:pt idx="49">
                  <c:v>21.65794723883258</c:v>
                </c:pt>
                <c:pt idx="50">
                  <c:v>21.79156146673852</c:v>
                </c:pt>
                <c:pt idx="51">
                  <c:v>21.926</c:v>
                </c:pt>
                <c:pt idx="52">
                  <c:v>22.06126792399848</c:v>
                </c:pt>
                <c:pt idx="53">
                  <c:v>22.19737035548866</c:v>
                </c:pt>
                <c:pt idx="54">
                  <c:v>22.33431244279198</c:v>
                </c:pt>
                <c:pt idx="55">
                  <c:v>22.47209936599138</c:v>
                </c:pt>
                <c:pt idx="56">
                  <c:v>22.61073633712718</c:v>
                </c:pt>
                <c:pt idx="57">
                  <c:v>22.75022860039463</c:v>
                </c:pt>
              </c:numCache>
            </c:numRef>
          </c:val>
          <c:smooth val="0"/>
        </c:ser>
        <c:ser>
          <c:idx val="3"/>
          <c:order val="1"/>
          <c:tx>
            <c:strRef>
              <c:f>NC!$A$67</c:f>
              <c:strCache>
                <c:ptCount val="1"/>
                <c:pt idx="0">
                  <c:v>Tahitienne</c:v>
                </c:pt>
              </c:strCache>
            </c:strRef>
          </c:tx>
          <c:marker>
            <c:symbol val="none"/>
          </c:marker>
          <c:cat>
            <c:numRef>
              <c:f>NC!$E$63:$BJ$63</c:f>
              <c:numCache>
                <c:formatCode>General</c:formatCode>
                <c:ptCount val="58"/>
                <c:pt idx="0">
                  <c:v>1963.0</c:v>
                </c:pt>
                <c:pt idx="1">
                  <c:v>1964.0</c:v>
                </c:pt>
                <c:pt idx="2">
                  <c:v>1965.0</c:v>
                </c:pt>
                <c:pt idx="3">
                  <c:v>1966.0</c:v>
                </c:pt>
                <c:pt idx="4">
                  <c:v>1967.0</c:v>
                </c:pt>
                <c:pt idx="5">
                  <c:v>1968.0</c:v>
                </c:pt>
                <c:pt idx="6">
                  <c:v>1969.0</c:v>
                </c:pt>
                <c:pt idx="7">
                  <c:v>1970.0</c:v>
                </c:pt>
                <c:pt idx="8">
                  <c:v>1971.0</c:v>
                </c:pt>
                <c:pt idx="9">
                  <c:v>1972.0</c:v>
                </c:pt>
                <c:pt idx="10">
                  <c:v>1973.0</c:v>
                </c:pt>
                <c:pt idx="11">
                  <c:v>1974.0</c:v>
                </c:pt>
                <c:pt idx="12">
                  <c:v>1975.0</c:v>
                </c:pt>
                <c:pt idx="13">
                  <c:v>1976.0</c:v>
                </c:pt>
                <c:pt idx="14">
                  <c:v>1977.0</c:v>
                </c:pt>
                <c:pt idx="15">
                  <c:v>1978.0</c:v>
                </c:pt>
                <c:pt idx="16">
                  <c:v>1979.0</c:v>
                </c:pt>
                <c:pt idx="17">
                  <c:v>1980.0</c:v>
                </c:pt>
                <c:pt idx="18">
                  <c:v>1981.0</c:v>
                </c:pt>
                <c:pt idx="19">
                  <c:v>1982.0</c:v>
                </c:pt>
                <c:pt idx="20">
                  <c:v>1983.0</c:v>
                </c:pt>
                <c:pt idx="21">
                  <c:v>1984.0</c:v>
                </c:pt>
                <c:pt idx="22">
                  <c:v>1985.0</c:v>
                </c:pt>
                <c:pt idx="23">
                  <c:v>1986.0</c:v>
                </c:pt>
                <c:pt idx="24">
                  <c:v>1987.0</c:v>
                </c:pt>
                <c:pt idx="25">
                  <c:v>1988.0</c:v>
                </c:pt>
                <c:pt idx="26">
                  <c:v>1989.0</c:v>
                </c:pt>
                <c:pt idx="27">
                  <c:v>1990.0</c:v>
                </c:pt>
                <c:pt idx="28">
                  <c:v>1991.0</c:v>
                </c:pt>
                <c:pt idx="29">
                  <c:v>1992.0</c:v>
                </c:pt>
                <c:pt idx="30">
                  <c:v>1993.0</c:v>
                </c:pt>
                <c:pt idx="31">
                  <c:v>1994.0</c:v>
                </c:pt>
                <c:pt idx="32">
                  <c:v>1995.0</c:v>
                </c:pt>
                <c:pt idx="33">
                  <c:v>1996.0</c:v>
                </c:pt>
                <c:pt idx="34">
                  <c:v>1997.0</c:v>
                </c:pt>
                <c:pt idx="35">
                  <c:v>1998.0</c:v>
                </c:pt>
                <c:pt idx="36">
                  <c:v>1999.0</c:v>
                </c:pt>
                <c:pt idx="37">
                  <c:v>2000.0</c:v>
                </c:pt>
                <c:pt idx="38">
                  <c:v>2001.0</c:v>
                </c:pt>
                <c:pt idx="39">
                  <c:v>2002.0</c:v>
                </c:pt>
                <c:pt idx="40">
                  <c:v>2003.0</c:v>
                </c:pt>
                <c:pt idx="41">
                  <c:v>2004.0</c:v>
                </c:pt>
                <c:pt idx="42">
                  <c:v>2005.0</c:v>
                </c:pt>
                <c:pt idx="43">
                  <c:v>2006.0</c:v>
                </c:pt>
                <c:pt idx="44">
                  <c:v>2007.0</c:v>
                </c:pt>
                <c:pt idx="45">
                  <c:v>2008.0</c:v>
                </c:pt>
                <c:pt idx="46">
                  <c:v>2009.0</c:v>
                </c:pt>
                <c:pt idx="47">
                  <c:v>2010.0</c:v>
                </c:pt>
                <c:pt idx="48">
                  <c:v>2011.0</c:v>
                </c:pt>
                <c:pt idx="49">
                  <c:v>2012.0</c:v>
                </c:pt>
                <c:pt idx="50">
                  <c:v>2013.0</c:v>
                </c:pt>
                <c:pt idx="51">
                  <c:v>2014.0</c:v>
                </c:pt>
                <c:pt idx="52">
                  <c:v>2015.0</c:v>
                </c:pt>
                <c:pt idx="53">
                  <c:v>2016.0</c:v>
                </c:pt>
                <c:pt idx="54">
                  <c:v>2017.0</c:v>
                </c:pt>
                <c:pt idx="55">
                  <c:v>2018.0</c:v>
                </c:pt>
                <c:pt idx="56">
                  <c:v>2019.0</c:v>
                </c:pt>
                <c:pt idx="57">
                  <c:v>2020.0</c:v>
                </c:pt>
              </c:numCache>
            </c:numRef>
          </c:cat>
          <c:val>
            <c:numRef>
              <c:f>NC!$E$67:$BJ$67</c:f>
              <c:numCache>
                <c:formatCode>#\ ##0.0"  ";#\ ##0.0"  "."  "</c:formatCode>
                <c:ptCount val="58"/>
                <c:pt idx="0">
                  <c:v>2.43307329842932</c:v>
                </c:pt>
                <c:pt idx="1">
                  <c:v>2.480976521631322</c:v>
                </c:pt>
                <c:pt idx="2">
                  <c:v>2.529822880740749</c:v>
                </c:pt>
                <c:pt idx="3">
                  <c:v>2.579630944556948</c:v>
                </c:pt>
                <c:pt idx="4">
                  <c:v>2.63041964746848</c:v>
                </c:pt>
                <c:pt idx="5">
                  <c:v>2.682208296650959</c:v>
                </c:pt>
                <c:pt idx="6">
                  <c:v>2.735016579406632</c:v>
                </c:pt>
                <c:pt idx="7">
                  <c:v>3.08758108047502</c:v>
                </c:pt>
                <c:pt idx="8">
                  <c:v>3.485593835257677</c:v>
                </c:pt>
                <c:pt idx="9">
                  <c:v>3.934913470358857</c:v>
                </c:pt>
                <c:pt idx="10">
                  <c:v>4.442153834044455</c:v>
                </c:pt>
                <c:pt idx="11">
                  <c:v>5.014781350075326</c:v>
                </c:pt>
                <c:pt idx="12">
                  <c:v>5.661224921192542</c:v>
                </c:pt>
                <c:pt idx="13">
                  <c:v>6.391</c:v>
                </c:pt>
                <c:pt idx="14">
                  <c:v>6.266691276607444</c:v>
                </c:pt>
                <c:pt idx="15">
                  <c:v>6.144800431279616</c:v>
                </c:pt>
                <c:pt idx="16">
                  <c:v>6.025280434860544</c:v>
                </c:pt>
                <c:pt idx="17">
                  <c:v>5.90808517293916</c:v>
                </c:pt>
                <c:pt idx="18">
                  <c:v>5.79316942805691</c:v>
                </c:pt>
                <c:pt idx="19">
                  <c:v>5.680488862261483</c:v>
                </c:pt>
                <c:pt idx="20">
                  <c:v>5.57</c:v>
                </c:pt>
                <c:pt idx="21">
                  <c:v>5.424107200917544</c:v>
                </c:pt>
                <c:pt idx="22">
                  <c:v>5.282035714011804</c:v>
                </c:pt>
                <c:pt idx="23">
                  <c:v>5.143685449169689</c:v>
                </c:pt>
                <c:pt idx="24">
                  <c:v>5.008958937898774</c:v>
                </c:pt>
                <c:pt idx="25">
                  <c:v>4.877761264660171</c:v>
                </c:pt>
                <c:pt idx="26">
                  <c:v>4.75</c:v>
                </c:pt>
                <c:pt idx="27">
                  <c:v>4.807976249268793</c:v>
                </c:pt>
                <c:pt idx="28">
                  <c:v>4.866660129164852</c:v>
                </c:pt>
                <c:pt idx="29">
                  <c:v>4.926060276692237</c:v>
                </c:pt>
                <c:pt idx="30">
                  <c:v>4.986185434274284</c:v>
                </c:pt>
                <c:pt idx="31">
                  <c:v>5.047044451040186</c:v>
                </c:pt>
                <c:pt idx="32">
                  <c:v>5.108646284127409</c:v>
                </c:pt>
                <c:pt idx="33">
                  <c:v>5.171</c:v>
                </c:pt>
                <c:pt idx="34">
                  <c:v>5.156449154114778</c:v>
                </c:pt>
                <c:pt idx="35">
                  <c:v>5.141939253330301</c:v>
                </c:pt>
                <c:pt idx="36">
                  <c:v>5.12747018242982</c:v>
                </c:pt>
                <c:pt idx="37">
                  <c:v>5.113041826520774</c:v>
                </c:pt>
                <c:pt idx="38">
                  <c:v>5.098654071033954</c:v>
                </c:pt>
                <c:pt idx="39">
                  <c:v>5.084306801722469</c:v>
                </c:pt>
                <c:pt idx="40">
                  <c:v>5.06999990466096</c:v>
                </c:pt>
                <c:pt idx="41">
                  <c:v>5.055733266244634</c:v>
                </c:pt>
                <c:pt idx="42">
                  <c:v>5.041506773188374</c:v>
                </c:pt>
                <c:pt idx="43">
                  <c:v>5.027320312525837</c:v>
                </c:pt>
                <c:pt idx="44">
                  <c:v>5.013173771608564</c:v>
                </c:pt>
                <c:pt idx="45">
                  <c:v>4.999067038105078</c:v>
                </c:pt>
                <c:pt idx="46">
                  <c:v>4.985</c:v>
                </c:pt>
                <c:pt idx="47">
                  <c:v>5.103800981745314</c:v>
                </c:pt>
                <c:pt idx="48">
                  <c:v>5.22543319182837</c:v>
                </c:pt>
                <c:pt idx="49">
                  <c:v>5.349964103209265</c:v>
                </c:pt>
                <c:pt idx="50">
                  <c:v>5.47746279684286</c:v>
                </c:pt>
                <c:pt idx="51">
                  <c:v>5.608</c:v>
                </c:pt>
                <c:pt idx="52">
                  <c:v>5.74164812550205</c:v>
                </c:pt>
                <c:pt idx="53">
                  <c:v>5.878481311890371</c:v>
                </c:pt>
                <c:pt idx="54">
                  <c:v>6.01857546455317</c:v>
                </c:pt>
                <c:pt idx="55">
                  <c:v>6.162008297832434</c:v>
                </c:pt>
                <c:pt idx="56">
                  <c:v>6.308859378134398</c:v>
                </c:pt>
                <c:pt idx="57">
                  <c:v>6.4592101680673</c:v>
                </c:pt>
              </c:numCache>
            </c:numRef>
          </c:val>
          <c:smooth val="0"/>
        </c:ser>
        <c:ser>
          <c:idx val="4"/>
          <c:order val="2"/>
          <c:tx>
            <c:strRef>
              <c:f>NC!$A$68</c:f>
              <c:strCache>
                <c:ptCount val="1"/>
                <c:pt idx="0">
                  <c:v>Indonésienne</c:v>
                </c:pt>
              </c:strCache>
            </c:strRef>
          </c:tx>
          <c:marker>
            <c:symbol val="none"/>
          </c:marker>
          <c:cat>
            <c:numRef>
              <c:f>NC!$E$63:$BJ$63</c:f>
              <c:numCache>
                <c:formatCode>General</c:formatCode>
                <c:ptCount val="58"/>
                <c:pt idx="0">
                  <c:v>1963.0</c:v>
                </c:pt>
                <c:pt idx="1">
                  <c:v>1964.0</c:v>
                </c:pt>
                <c:pt idx="2">
                  <c:v>1965.0</c:v>
                </c:pt>
                <c:pt idx="3">
                  <c:v>1966.0</c:v>
                </c:pt>
                <c:pt idx="4">
                  <c:v>1967.0</c:v>
                </c:pt>
                <c:pt idx="5">
                  <c:v>1968.0</c:v>
                </c:pt>
                <c:pt idx="6">
                  <c:v>1969.0</c:v>
                </c:pt>
                <c:pt idx="7">
                  <c:v>1970.0</c:v>
                </c:pt>
                <c:pt idx="8">
                  <c:v>1971.0</c:v>
                </c:pt>
                <c:pt idx="9">
                  <c:v>1972.0</c:v>
                </c:pt>
                <c:pt idx="10">
                  <c:v>1973.0</c:v>
                </c:pt>
                <c:pt idx="11">
                  <c:v>1974.0</c:v>
                </c:pt>
                <c:pt idx="12">
                  <c:v>1975.0</c:v>
                </c:pt>
                <c:pt idx="13">
                  <c:v>1976.0</c:v>
                </c:pt>
                <c:pt idx="14">
                  <c:v>1977.0</c:v>
                </c:pt>
                <c:pt idx="15">
                  <c:v>1978.0</c:v>
                </c:pt>
                <c:pt idx="16">
                  <c:v>1979.0</c:v>
                </c:pt>
                <c:pt idx="17">
                  <c:v>1980.0</c:v>
                </c:pt>
                <c:pt idx="18">
                  <c:v>1981.0</c:v>
                </c:pt>
                <c:pt idx="19">
                  <c:v>1982.0</c:v>
                </c:pt>
                <c:pt idx="20">
                  <c:v>1983.0</c:v>
                </c:pt>
                <c:pt idx="21">
                  <c:v>1984.0</c:v>
                </c:pt>
                <c:pt idx="22">
                  <c:v>1985.0</c:v>
                </c:pt>
                <c:pt idx="23">
                  <c:v>1986.0</c:v>
                </c:pt>
                <c:pt idx="24">
                  <c:v>1987.0</c:v>
                </c:pt>
                <c:pt idx="25">
                  <c:v>1988.0</c:v>
                </c:pt>
                <c:pt idx="26">
                  <c:v>1989.0</c:v>
                </c:pt>
                <c:pt idx="27">
                  <c:v>1990.0</c:v>
                </c:pt>
                <c:pt idx="28">
                  <c:v>1991.0</c:v>
                </c:pt>
                <c:pt idx="29">
                  <c:v>1992.0</c:v>
                </c:pt>
                <c:pt idx="30">
                  <c:v>1993.0</c:v>
                </c:pt>
                <c:pt idx="31">
                  <c:v>1994.0</c:v>
                </c:pt>
                <c:pt idx="32">
                  <c:v>1995.0</c:v>
                </c:pt>
                <c:pt idx="33">
                  <c:v>1996.0</c:v>
                </c:pt>
                <c:pt idx="34">
                  <c:v>1997.0</c:v>
                </c:pt>
                <c:pt idx="35">
                  <c:v>1998.0</c:v>
                </c:pt>
                <c:pt idx="36">
                  <c:v>1999.0</c:v>
                </c:pt>
                <c:pt idx="37">
                  <c:v>2000.0</c:v>
                </c:pt>
                <c:pt idx="38">
                  <c:v>2001.0</c:v>
                </c:pt>
                <c:pt idx="39">
                  <c:v>2002.0</c:v>
                </c:pt>
                <c:pt idx="40">
                  <c:v>2003.0</c:v>
                </c:pt>
                <c:pt idx="41">
                  <c:v>2004.0</c:v>
                </c:pt>
                <c:pt idx="42">
                  <c:v>2005.0</c:v>
                </c:pt>
                <c:pt idx="43">
                  <c:v>2006.0</c:v>
                </c:pt>
                <c:pt idx="44">
                  <c:v>2007.0</c:v>
                </c:pt>
                <c:pt idx="45">
                  <c:v>2008.0</c:v>
                </c:pt>
                <c:pt idx="46">
                  <c:v>2009.0</c:v>
                </c:pt>
                <c:pt idx="47">
                  <c:v>2010.0</c:v>
                </c:pt>
                <c:pt idx="48">
                  <c:v>2011.0</c:v>
                </c:pt>
                <c:pt idx="49">
                  <c:v>2012.0</c:v>
                </c:pt>
                <c:pt idx="50">
                  <c:v>2013.0</c:v>
                </c:pt>
                <c:pt idx="51">
                  <c:v>2014.0</c:v>
                </c:pt>
                <c:pt idx="52">
                  <c:v>2015.0</c:v>
                </c:pt>
                <c:pt idx="53">
                  <c:v>2016.0</c:v>
                </c:pt>
                <c:pt idx="54">
                  <c:v>2017.0</c:v>
                </c:pt>
                <c:pt idx="55">
                  <c:v>2018.0</c:v>
                </c:pt>
                <c:pt idx="56">
                  <c:v>2019.0</c:v>
                </c:pt>
                <c:pt idx="57">
                  <c:v>2020.0</c:v>
                </c:pt>
              </c:numCache>
            </c:numRef>
          </c:cat>
          <c:val>
            <c:numRef>
              <c:f>NC!$E$68:$BJ$68</c:f>
              <c:numCache>
                <c:formatCode>#\ ##0.0"  ";#\ ##0.0"  "."  "</c:formatCode>
                <c:ptCount val="58"/>
                <c:pt idx="0">
                  <c:v>1.945773373223635</c:v>
                </c:pt>
                <c:pt idx="1">
                  <c:v>1.984082460030932</c:v>
                </c:pt>
                <c:pt idx="2">
                  <c:v>2.023145789933651</c:v>
                </c:pt>
                <c:pt idx="3">
                  <c:v>2.062978212741442</c:v>
                </c:pt>
                <c:pt idx="4">
                  <c:v>2.10359487063236</c:v>
                </c:pt>
                <c:pt idx="5">
                  <c:v>2.145011203909098</c:v>
                </c:pt>
                <c:pt idx="6">
                  <c:v>2.187242956868611</c:v>
                </c:pt>
                <c:pt idx="7">
                  <c:v>2.469195259319015</c:v>
                </c:pt>
                <c:pt idx="8">
                  <c:v>2.787493364419024</c:v>
                </c:pt>
                <c:pt idx="9">
                  <c:v>3.146822523392916</c:v>
                </c:pt>
                <c:pt idx="10">
                  <c:v>3.552471952089063</c:v>
                </c:pt>
                <c:pt idx="11">
                  <c:v>4.010412686627284</c:v>
                </c:pt>
                <c:pt idx="12">
                  <c:v>4.527385475233149</c:v>
                </c:pt>
                <c:pt idx="13">
                  <c:v>5.111</c:v>
                </c:pt>
                <c:pt idx="14">
                  <c:v>5.140208716292717</c:v>
                </c:pt>
                <c:pt idx="15">
                  <c:v>5.169584356691738</c:v>
                </c:pt>
                <c:pt idx="16">
                  <c:v>5.199127875147226</c:v>
                </c:pt>
                <c:pt idx="17">
                  <c:v>5.228840231060896</c:v>
                </c:pt>
                <c:pt idx="18">
                  <c:v>5.258722389317401</c:v>
                </c:pt>
                <c:pt idx="19">
                  <c:v>5.288775320315588</c:v>
                </c:pt>
                <c:pt idx="20">
                  <c:v>5.319</c:v>
                </c:pt>
                <c:pt idx="21">
                  <c:v>5.297449558049148</c:v>
                </c:pt>
                <c:pt idx="22">
                  <c:v>5.275986429794155</c:v>
                </c:pt>
                <c:pt idx="23">
                  <c:v>5.254610261475141</c:v>
                </c:pt>
                <c:pt idx="24">
                  <c:v>5.233320700765573</c:v>
                </c:pt>
                <c:pt idx="25">
                  <c:v>5.212117396766302</c:v>
                </c:pt>
                <c:pt idx="26">
                  <c:v>5.191</c:v>
                </c:pt>
                <c:pt idx="27">
                  <c:v>5.163716402888975</c:v>
                </c:pt>
                <c:pt idx="28">
                  <c:v>5.136576206793436</c:v>
                </c:pt>
                <c:pt idx="29">
                  <c:v>5.109578658005876</c:v>
                </c:pt>
                <c:pt idx="30">
                  <c:v>5.082723006780281</c:v>
                </c:pt>
                <c:pt idx="31">
                  <c:v>5.05600850731122</c:v>
                </c:pt>
                <c:pt idx="32">
                  <c:v>5.02943441771319</c:v>
                </c:pt>
                <c:pt idx="33">
                  <c:v>5.003</c:v>
                </c:pt>
                <c:pt idx="34">
                  <c:v>4.916208976101196</c:v>
                </c:pt>
                <c:pt idx="35">
                  <c:v>4.830923585188482</c:v>
                </c:pt>
                <c:pt idx="36">
                  <c:v>4.747117707847805</c:v>
                </c:pt>
                <c:pt idx="37">
                  <c:v>4.664765677779375</c:v>
                </c:pt>
                <c:pt idx="38">
                  <c:v>4.58384227393721</c:v>
                </c:pt>
                <c:pt idx="39">
                  <c:v>4.504322712804763</c:v>
                </c:pt>
                <c:pt idx="40">
                  <c:v>4.426182640804971</c:v>
                </c:pt>
                <c:pt idx="41">
                  <c:v>4.34939812684164</c:v>
                </c:pt>
                <c:pt idx="42">
                  <c:v>4.273945654970332</c:v>
                </c:pt>
                <c:pt idx="43">
                  <c:v>4.199802117196445</c:v>
                </c:pt>
                <c:pt idx="44">
                  <c:v>4.126944806398144</c:v>
                </c:pt>
                <c:pt idx="45">
                  <c:v>4.05535140937215</c:v>
                </c:pt>
                <c:pt idx="46">
                  <c:v>3.985</c:v>
                </c:pt>
                <c:pt idx="47">
                  <c:v>3.959475101303036</c:v>
                </c:pt>
                <c:pt idx="48">
                  <c:v>3.934113695819007</c:v>
                </c:pt>
                <c:pt idx="49">
                  <c:v>3.908914736333916</c:v>
                </c:pt>
                <c:pt idx="50">
                  <c:v>3.883877182341452</c:v>
                </c:pt>
                <c:pt idx="51">
                  <c:v>3.858999999999999</c:v>
                </c:pt>
                <c:pt idx="52">
                  <c:v>3.834282162089948</c:v>
                </c:pt>
                <c:pt idx="53">
                  <c:v>3.80972264797128</c:v>
                </c:pt>
                <c:pt idx="54">
                  <c:v>3.785320443541425</c:v>
                </c:pt>
                <c:pt idx="55">
                  <c:v>3.761074541193391</c:v>
                </c:pt>
                <c:pt idx="56">
                  <c:v>3.736983939774153</c:v>
                </c:pt>
                <c:pt idx="57">
                  <c:v>3.713047644543316</c:v>
                </c:pt>
              </c:numCache>
            </c:numRef>
          </c:val>
          <c:smooth val="0"/>
        </c:ser>
        <c:ser>
          <c:idx val="5"/>
          <c:order val="3"/>
          <c:tx>
            <c:strRef>
              <c:f>NC!$A$69</c:f>
              <c:strCache>
                <c:ptCount val="1"/>
                <c:pt idx="0">
                  <c:v>Vietnamienne</c:v>
                </c:pt>
              </c:strCache>
            </c:strRef>
          </c:tx>
          <c:marker>
            <c:symbol val="none"/>
          </c:marker>
          <c:cat>
            <c:numRef>
              <c:f>NC!$E$63:$BJ$63</c:f>
              <c:numCache>
                <c:formatCode>General</c:formatCode>
                <c:ptCount val="58"/>
                <c:pt idx="0">
                  <c:v>1963.0</c:v>
                </c:pt>
                <c:pt idx="1">
                  <c:v>1964.0</c:v>
                </c:pt>
                <c:pt idx="2">
                  <c:v>1965.0</c:v>
                </c:pt>
                <c:pt idx="3">
                  <c:v>1966.0</c:v>
                </c:pt>
                <c:pt idx="4">
                  <c:v>1967.0</c:v>
                </c:pt>
                <c:pt idx="5">
                  <c:v>1968.0</c:v>
                </c:pt>
                <c:pt idx="6">
                  <c:v>1969.0</c:v>
                </c:pt>
                <c:pt idx="7">
                  <c:v>1970.0</c:v>
                </c:pt>
                <c:pt idx="8">
                  <c:v>1971.0</c:v>
                </c:pt>
                <c:pt idx="9">
                  <c:v>1972.0</c:v>
                </c:pt>
                <c:pt idx="10">
                  <c:v>1973.0</c:v>
                </c:pt>
                <c:pt idx="11">
                  <c:v>1974.0</c:v>
                </c:pt>
                <c:pt idx="12">
                  <c:v>1975.0</c:v>
                </c:pt>
                <c:pt idx="13">
                  <c:v>1976.0</c:v>
                </c:pt>
                <c:pt idx="14">
                  <c:v>1977.0</c:v>
                </c:pt>
                <c:pt idx="15">
                  <c:v>1978.0</c:v>
                </c:pt>
                <c:pt idx="16">
                  <c:v>1979.0</c:v>
                </c:pt>
                <c:pt idx="17">
                  <c:v>1980.0</c:v>
                </c:pt>
                <c:pt idx="18">
                  <c:v>1981.0</c:v>
                </c:pt>
                <c:pt idx="19">
                  <c:v>1982.0</c:v>
                </c:pt>
                <c:pt idx="20">
                  <c:v>1983.0</c:v>
                </c:pt>
                <c:pt idx="21">
                  <c:v>1984.0</c:v>
                </c:pt>
                <c:pt idx="22">
                  <c:v>1985.0</c:v>
                </c:pt>
                <c:pt idx="23">
                  <c:v>1986.0</c:v>
                </c:pt>
                <c:pt idx="24">
                  <c:v>1987.0</c:v>
                </c:pt>
                <c:pt idx="25">
                  <c:v>1988.0</c:v>
                </c:pt>
                <c:pt idx="26">
                  <c:v>1989.0</c:v>
                </c:pt>
                <c:pt idx="27">
                  <c:v>1990.0</c:v>
                </c:pt>
                <c:pt idx="28">
                  <c:v>1991.0</c:v>
                </c:pt>
                <c:pt idx="29">
                  <c:v>1992.0</c:v>
                </c:pt>
                <c:pt idx="30">
                  <c:v>1993.0</c:v>
                </c:pt>
                <c:pt idx="31">
                  <c:v>1994.0</c:v>
                </c:pt>
                <c:pt idx="32">
                  <c:v>1995.0</c:v>
                </c:pt>
                <c:pt idx="33">
                  <c:v>1996.0</c:v>
                </c:pt>
                <c:pt idx="34">
                  <c:v>1997.0</c:v>
                </c:pt>
                <c:pt idx="35">
                  <c:v>1998.0</c:v>
                </c:pt>
                <c:pt idx="36">
                  <c:v>1999.0</c:v>
                </c:pt>
                <c:pt idx="37">
                  <c:v>2000.0</c:v>
                </c:pt>
                <c:pt idx="38">
                  <c:v>2001.0</c:v>
                </c:pt>
                <c:pt idx="39">
                  <c:v>2002.0</c:v>
                </c:pt>
                <c:pt idx="40">
                  <c:v>2003.0</c:v>
                </c:pt>
                <c:pt idx="41">
                  <c:v>2004.0</c:v>
                </c:pt>
                <c:pt idx="42">
                  <c:v>2005.0</c:v>
                </c:pt>
                <c:pt idx="43">
                  <c:v>2006.0</c:v>
                </c:pt>
                <c:pt idx="44">
                  <c:v>2007.0</c:v>
                </c:pt>
                <c:pt idx="45">
                  <c:v>2008.0</c:v>
                </c:pt>
                <c:pt idx="46">
                  <c:v>2009.0</c:v>
                </c:pt>
                <c:pt idx="47">
                  <c:v>2010.0</c:v>
                </c:pt>
                <c:pt idx="48">
                  <c:v>2011.0</c:v>
                </c:pt>
                <c:pt idx="49">
                  <c:v>2012.0</c:v>
                </c:pt>
                <c:pt idx="50">
                  <c:v>2013.0</c:v>
                </c:pt>
                <c:pt idx="51">
                  <c:v>2014.0</c:v>
                </c:pt>
                <c:pt idx="52">
                  <c:v>2015.0</c:v>
                </c:pt>
                <c:pt idx="53">
                  <c:v>2016.0</c:v>
                </c:pt>
                <c:pt idx="54">
                  <c:v>2017.0</c:v>
                </c:pt>
                <c:pt idx="55">
                  <c:v>2018.0</c:v>
                </c:pt>
                <c:pt idx="56">
                  <c:v>2019.0</c:v>
                </c:pt>
                <c:pt idx="57">
                  <c:v>2020.0</c:v>
                </c:pt>
              </c:numCache>
            </c:numRef>
          </c:cat>
          <c:val>
            <c:numRef>
              <c:f>NC!$E$69:$BJ$69</c:f>
              <c:numCache>
                <c:formatCode>#\ ##0.0"  ";#\ ##0.0"  "."  "</c:formatCode>
                <c:ptCount val="58"/>
                <c:pt idx="0">
                  <c:v>0.739706058339566</c:v>
                </c:pt>
                <c:pt idx="1">
                  <c:v>0.754269657569967</c:v>
                </c:pt>
                <c:pt idx="2">
                  <c:v>0.769119990186086</c:v>
                </c:pt>
                <c:pt idx="3">
                  <c:v>0.784262701498067</c:v>
                </c:pt>
                <c:pt idx="4">
                  <c:v>0.799703547962956</c:v>
                </c:pt>
                <c:pt idx="5">
                  <c:v>0.815448399372995</c:v>
                </c:pt>
                <c:pt idx="6">
                  <c:v>0.831503241087011</c:v>
                </c:pt>
                <c:pt idx="7">
                  <c:v>0.938690351957904</c:v>
                </c:pt>
                <c:pt idx="8">
                  <c:v>1.05969469909336</c:v>
                </c:pt>
                <c:pt idx="9">
                  <c:v>1.196297429652208</c:v>
                </c:pt>
                <c:pt idx="10">
                  <c:v>1.350509294249472</c:v>
                </c:pt>
                <c:pt idx="11">
                  <c:v>1.524600244593395</c:v>
                </c:pt>
                <c:pt idx="12">
                  <c:v>1.721132846483666</c:v>
                </c:pt>
                <c:pt idx="13">
                  <c:v>1.943</c:v>
                </c:pt>
                <c:pt idx="14">
                  <c:v>2.000254109272064</c:v>
                </c:pt>
                <c:pt idx="15">
                  <c:v>2.059195317375078</c:v>
                </c:pt>
                <c:pt idx="16">
                  <c:v>2.119873337814355</c:v>
                </c:pt>
                <c:pt idx="17">
                  <c:v>2.182339348996114</c:v>
                </c:pt>
                <c:pt idx="18">
                  <c:v>2.246646037393513</c:v>
                </c:pt>
                <c:pt idx="19">
                  <c:v>2.312847641984638</c:v>
                </c:pt>
                <c:pt idx="20">
                  <c:v>2.381</c:v>
                </c:pt>
                <c:pt idx="21">
                  <c:v>2.394150414206062</c:v>
                </c:pt>
                <c:pt idx="22">
                  <c:v>2.40737345898491</c:v>
                </c:pt>
                <c:pt idx="23">
                  <c:v>2.420669535479802</c:v>
                </c:pt>
                <c:pt idx="24">
                  <c:v>2.434039047049546</c:v>
                </c:pt>
                <c:pt idx="25">
                  <c:v>2.447482399280723</c:v>
                </c:pt>
                <c:pt idx="26">
                  <c:v>2.461</c:v>
                </c:pt>
                <c:pt idx="27">
                  <c:v>2.509595997773353</c:v>
                </c:pt>
                <c:pt idx="28">
                  <c:v>2.55915159367738</c:v>
                </c:pt>
                <c:pt idx="29">
                  <c:v>2.609685736362473</c:v>
                </c:pt>
                <c:pt idx="30">
                  <c:v>2.661217748647488</c:v>
                </c:pt>
                <c:pt idx="31">
                  <c:v>2.713767334908228</c:v>
                </c:pt>
                <c:pt idx="32">
                  <c:v>2.767354588611843</c:v>
                </c:pt>
                <c:pt idx="33">
                  <c:v>2.822</c:v>
                </c:pt>
                <c:pt idx="34">
                  <c:v>2.7831833826326</c:v>
                </c:pt>
                <c:pt idx="35">
                  <c:v>2.74490068793842</c:v>
                </c:pt>
                <c:pt idx="36">
                  <c:v>2.707144571809707</c:v>
                </c:pt>
                <c:pt idx="37">
                  <c:v>2.669907791156914</c:v>
                </c:pt>
                <c:pt idx="38">
                  <c:v>2.633183202519214</c:v>
                </c:pt>
                <c:pt idx="39">
                  <c:v>2.596963760694104</c:v>
                </c:pt>
                <c:pt idx="40">
                  <c:v>2.561242517385855</c:v>
                </c:pt>
                <c:pt idx="41">
                  <c:v>2.52601261987257</c:v>
                </c:pt>
                <c:pt idx="42">
                  <c:v>2.491267309691554</c:v>
                </c:pt>
                <c:pt idx="43">
                  <c:v>2.456999921342788</c:v>
                </c:pt>
                <c:pt idx="44">
                  <c:v>2.423203881010221</c:v>
                </c:pt>
                <c:pt idx="45">
                  <c:v>2.38987270530066</c:v>
                </c:pt>
                <c:pt idx="46">
                  <c:v>2.357</c:v>
                </c:pt>
                <c:pt idx="47">
                  <c:v>2.386073840164991</c:v>
                </c:pt>
                <c:pt idx="48">
                  <c:v>2.415506309172554</c:v>
                </c:pt>
                <c:pt idx="49">
                  <c:v>2.445301830746763</c:v>
                </c:pt>
                <c:pt idx="50">
                  <c:v>2.475464883178792</c:v>
                </c:pt>
                <c:pt idx="51">
                  <c:v>2.506</c:v>
                </c:pt>
                <c:pt idx="52">
                  <c:v>2.53691177066333</c:v>
                </c:pt>
                <c:pt idx="53">
                  <c:v>2.568204841233101</c:v>
                </c:pt>
                <c:pt idx="54">
                  <c:v>2.599883915083319</c:v>
                </c:pt>
                <c:pt idx="55">
                  <c:v>2.631953753604604</c:v>
                </c:pt>
                <c:pt idx="56">
                  <c:v>2.664419176919813</c:v>
                </c:pt>
                <c:pt idx="57">
                  <c:v>2.69728506460853</c:v>
                </c:pt>
              </c:numCache>
            </c:numRef>
          </c:val>
          <c:smooth val="0"/>
        </c:ser>
        <c:ser>
          <c:idx val="6"/>
          <c:order val="4"/>
          <c:tx>
            <c:strRef>
              <c:f>NC!$A$70</c:f>
              <c:strCache>
                <c:ptCount val="1"/>
                <c:pt idx="0">
                  <c:v>Ni-Vanuatu</c:v>
                </c:pt>
              </c:strCache>
            </c:strRef>
          </c:tx>
          <c:spPr>
            <a:ln w="38100">
              <a:solidFill>
                <a:srgbClr val="99CCFF"/>
              </a:solidFill>
              <a:prstDash val="solid"/>
            </a:ln>
          </c:spPr>
          <c:marker>
            <c:symbol val="none"/>
          </c:marker>
          <c:cat>
            <c:numRef>
              <c:f>NC!$E$63:$BJ$63</c:f>
              <c:numCache>
                <c:formatCode>General</c:formatCode>
                <c:ptCount val="58"/>
                <c:pt idx="0">
                  <c:v>1963.0</c:v>
                </c:pt>
                <c:pt idx="1">
                  <c:v>1964.0</c:v>
                </c:pt>
                <c:pt idx="2">
                  <c:v>1965.0</c:v>
                </c:pt>
                <c:pt idx="3">
                  <c:v>1966.0</c:v>
                </c:pt>
                <c:pt idx="4">
                  <c:v>1967.0</c:v>
                </c:pt>
                <c:pt idx="5">
                  <c:v>1968.0</c:v>
                </c:pt>
                <c:pt idx="6">
                  <c:v>1969.0</c:v>
                </c:pt>
                <c:pt idx="7">
                  <c:v>1970.0</c:v>
                </c:pt>
                <c:pt idx="8">
                  <c:v>1971.0</c:v>
                </c:pt>
                <c:pt idx="9">
                  <c:v>1972.0</c:v>
                </c:pt>
                <c:pt idx="10">
                  <c:v>1973.0</c:v>
                </c:pt>
                <c:pt idx="11">
                  <c:v>1974.0</c:v>
                </c:pt>
                <c:pt idx="12">
                  <c:v>1975.0</c:v>
                </c:pt>
                <c:pt idx="13">
                  <c:v>1976.0</c:v>
                </c:pt>
                <c:pt idx="14">
                  <c:v>1977.0</c:v>
                </c:pt>
                <c:pt idx="15">
                  <c:v>1978.0</c:v>
                </c:pt>
                <c:pt idx="16">
                  <c:v>1979.0</c:v>
                </c:pt>
                <c:pt idx="17">
                  <c:v>1980.0</c:v>
                </c:pt>
                <c:pt idx="18">
                  <c:v>1981.0</c:v>
                </c:pt>
                <c:pt idx="19">
                  <c:v>1982.0</c:v>
                </c:pt>
                <c:pt idx="20">
                  <c:v>1983.0</c:v>
                </c:pt>
                <c:pt idx="21">
                  <c:v>1984.0</c:v>
                </c:pt>
                <c:pt idx="22">
                  <c:v>1985.0</c:v>
                </c:pt>
                <c:pt idx="23">
                  <c:v>1986.0</c:v>
                </c:pt>
                <c:pt idx="24">
                  <c:v>1987.0</c:v>
                </c:pt>
                <c:pt idx="25">
                  <c:v>1988.0</c:v>
                </c:pt>
                <c:pt idx="26">
                  <c:v>1989.0</c:v>
                </c:pt>
                <c:pt idx="27">
                  <c:v>1990.0</c:v>
                </c:pt>
                <c:pt idx="28">
                  <c:v>1991.0</c:v>
                </c:pt>
                <c:pt idx="29">
                  <c:v>1992.0</c:v>
                </c:pt>
                <c:pt idx="30">
                  <c:v>1993.0</c:v>
                </c:pt>
                <c:pt idx="31">
                  <c:v>1994.0</c:v>
                </c:pt>
                <c:pt idx="32">
                  <c:v>1995.0</c:v>
                </c:pt>
                <c:pt idx="33">
                  <c:v>1996.0</c:v>
                </c:pt>
                <c:pt idx="34">
                  <c:v>1997.0</c:v>
                </c:pt>
                <c:pt idx="35">
                  <c:v>1998.0</c:v>
                </c:pt>
                <c:pt idx="36">
                  <c:v>1999.0</c:v>
                </c:pt>
                <c:pt idx="37">
                  <c:v>2000.0</c:v>
                </c:pt>
                <c:pt idx="38">
                  <c:v>2001.0</c:v>
                </c:pt>
                <c:pt idx="39">
                  <c:v>2002.0</c:v>
                </c:pt>
                <c:pt idx="40">
                  <c:v>2003.0</c:v>
                </c:pt>
                <c:pt idx="41">
                  <c:v>2004.0</c:v>
                </c:pt>
                <c:pt idx="42">
                  <c:v>2005.0</c:v>
                </c:pt>
                <c:pt idx="43">
                  <c:v>2006.0</c:v>
                </c:pt>
                <c:pt idx="44">
                  <c:v>2007.0</c:v>
                </c:pt>
                <c:pt idx="45">
                  <c:v>2008.0</c:v>
                </c:pt>
                <c:pt idx="46">
                  <c:v>2009.0</c:v>
                </c:pt>
                <c:pt idx="47">
                  <c:v>2010.0</c:v>
                </c:pt>
                <c:pt idx="48">
                  <c:v>2011.0</c:v>
                </c:pt>
                <c:pt idx="49">
                  <c:v>2012.0</c:v>
                </c:pt>
                <c:pt idx="50">
                  <c:v>2013.0</c:v>
                </c:pt>
                <c:pt idx="51">
                  <c:v>2014.0</c:v>
                </c:pt>
                <c:pt idx="52">
                  <c:v>2015.0</c:v>
                </c:pt>
                <c:pt idx="53">
                  <c:v>2016.0</c:v>
                </c:pt>
                <c:pt idx="54">
                  <c:v>2017.0</c:v>
                </c:pt>
                <c:pt idx="55">
                  <c:v>2018.0</c:v>
                </c:pt>
                <c:pt idx="56">
                  <c:v>2019.0</c:v>
                </c:pt>
                <c:pt idx="57">
                  <c:v>2020.0</c:v>
                </c:pt>
              </c:numCache>
            </c:numRef>
          </c:cat>
          <c:val>
            <c:numRef>
              <c:f>NC!$E$70:$BJ$70</c:f>
              <c:numCache>
                <c:formatCode>#\ ##0.0"  ";#\ ##0.0"  "."  "</c:formatCode>
                <c:ptCount val="58"/>
                <c:pt idx="0">
                  <c:v>0.399738219895288</c:v>
                </c:pt>
                <c:pt idx="1">
                  <c:v>0.40760840990657</c:v>
                </c:pt>
                <c:pt idx="2">
                  <c:v>0.415633551052697</c:v>
                </c:pt>
                <c:pt idx="3">
                  <c:v>0.423816694067406</c:v>
                </c:pt>
                <c:pt idx="4">
                  <c:v>0.432160949748381</c:v>
                </c:pt>
                <c:pt idx="5">
                  <c:v>0.440669490139807</c:v>
                </c:pt>
                <c:pt idx="6">
                  <c:v>0.44934554973822</c:v>
                </c:pt>
                <c:pt idx="7">
                  <c:v>0.507269618917035</c:v>
                </c:pt>
                <c:pt idx="8">
                  <c:v>0.572660542484832</c:v>
                </c:pt>
                <c:pt idx="9">
                  <c:v>0.646480854933</c:v>
                </c:pt>
                <c:pt idx="10">
                  <c:v>0.729817168791531</c:v>
                </c:pt>
                <c:pt idx="11">
                  <c:v>0.823896169234722</c:v>
                </c:pt>
                <c:pt idx="12">
                  <c:v>0.930102670513561</c:v>
                </c:pt>
                <c:pt idx="13">
                  <c:v>1.05</c:v>
                </c:pt>
                <c:pt idx="14">
                  <c:v>1.071744348400344</c:v>
                </c:pt>
                <c:pt idx="15">
                  <c:v>1.093938998407693</c:v>
                </c:pt>
                <c:pt idx="16">
                  <c:v>1.116593275274455</c:v>
                </c:pt>
                <c:pt idx="17">
                  <c:v>1.139716697368788</c:v>
                </c:pt>
                <c:pt idx="18">
                  <c:v>1.163318980173813</c:v>
                </c:pt>
                <c:pt idx="19">
                  <c:v>1.187410040369653</c:v>
                </c:pt>
                <c:pt idx="20">
                  <c:v>1.212</c:v>
                </c:pt>
                <c:pt idx="21">
                  <c:v>1.280165746379364</c:v>
                </c:pt>
                <c:pt idx="22">
                  <c:v>1.352165295547057</c:v>
                </c:pt>
                <c:pt idx="23">
                  <c:v>1.428214269638838</c:v>
                </c:pt>
                <c:pt idx="24">
                  <c:v>1.508540417889324</c:v>
                </c:pt>
                <c:pt idx="25">
                  <c:v>1.593384298688716</c:v>
                </c:pt>
                <c:pt idx="26">
                  <c:v>1.683</c:v>
                </c:pt>
                <c:pt idx="27">
                  <c:v>1.753607954976822</c:v>
                </c:pt>
                <c:pt idx="28">
                  <c:v>1.827178169790845</c:v>
                </c:pt>
                <c:pt idx="29">
                  <c:v>1.90383492198765</c:v>
                </c:pt>
                <c:pt idx="30">
                  <c:v>1.983707703006667</c:v>
                </c:pt>
                <c:pt idx="31">
                  <c:v>2.06693143692293</c:v>
                </c:pt>
                <c:pt idx="32">
                  <c:v>2.153646708365848</c:v>
                </c:pt>
                <c:pt idx="33">
                  <c:v>2.244</c:v>
                </c:pt>
                <c:pt idx="34">
                  <c:v>2.250278138899578</c:v>
                </c:pt>
                <c:pt idx="35">
                  <c:v>2.256573842428408</c:v>
                </c:pt>
                <c:pt idx="36">
                  <c:v>2.262887159727838</c:v>
                </c:pt>
                <c:pt idx="37">
                  <c:v>2.269218140076698</c:v>
                </c:pt>
                <c:pt idx="38">
                  <c:v>2.275566832891691</c:v>
                </c:pt>
                <c:pt idx="39">
                  <c:v>2.281933287727771</c:v>
                </c:pt>
                <c:pt idx="40">
                  <c:v>2.288317554278541</c:v>
                </c:pt>
                <c:pt idx="41">
                  <c:v>2.294719682376626</c:v>
                </c:pt>
                <c:pt idx="42">
                  <c:v>2.301139721994075</c:v>
                </c:pt>
                <c:pt idx="43">
                  <c:v>2.307577723242745</c:v>
                </c:pt>
                <c:pt idx="44">
                  <c:v>2.314033736374693</c:v>
                </c:pt>
                <c:pt idx="45">
                  <c:v>2.320507811782566</c:v>
                </c:pt>
                <c:pt idx="46">
                  <c:v>2.327</c:v>
                </c:pt>
                <c:pt idx="47">
                  <c:v>2.373318969645183</c:v>
                </c:pt>
                <c:pt idx="48">
                  <c:v>2.420559919070766</c:v>
                </c:pt>
                <c:pt idx="49">
                  <c:v>2.468741200298004</c:v>
                </c:pt>
                <c:pt idx="50">
                  <c:v>2.517881530645411</c:v>
                </c:pt>
                <c:pt idx="51">
                  <c:v>2.568</c:v>
                </c:pt>
                <c:pt idx="52">
                  <c:v>2.619116078233274</c:v>
                </c:pt>
                <c:pt idx="53">
                  <c:v>2.671249622764812</c:v>
                </c:pt>
                <c:pt idx="54">
                  <c:v>2.72442088627644</c:v>
                </c:pt>
                <c:pt idx="55">
                  <c:v>2.778650524579894</c:v>
                </c:pt>
                <c:pt idx="56">
                  <c:v>2.833959604641167</c:v>
                </c:pt>
                <c:pt idx="57">
                  <c:v>2.890369612764525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86797464"/>
        <c:axId val="1786800536"/>
      </c:lineChart>
      <c:catAx>
        <c:axId val="17867974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fr-FR"/>
          </a:p>
        </c:txPr>
        <c:crossAx val="1786800536"/>
        <c:crosses val="autoZero"/>
        <c:auto val="1"/>
        <c:lblAlgn val="ctr"/>
        <c:lblOffset val="100"/>
        <c:tickLblSkip val="5"/>
        <c:noMultiLvlLbl val="0"/>
      </c:catAx>
      <c:valAx>
        <c:axId val="1786800536"/>
        <c:scaling>
          <c:orientation val="minMax"/>
          <c:max val="25.0"/>
          <c:min val="0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,##0" sourceLinked="0"/>
        <c:majorTickMark val="out"/>
        <c:minorTickMark val="none"/>
        <c:tickLblPos val="nextTo"/>
        <c:crossAx val="1786797464"/>
        <c:crosses val="autoZero"/>
        <c:crossBetween val="between"/>
        <c:majorUnit val="1.0"/>
      </c:valAx>
    </c:plotArea>
    <c:legend>
      <c:legendPos val="r"/>
      <c:legendEntry>
        <c:idx val="0"/>
        <c:txPr>
          <a:bodyPr/>
          <a:lstStyle/>
          <a:p>
            <a:pPr>
              <a:defRPr sz="1600" b="1"/>
            </a:pPr>
            <a:endParaRPr lang="fr-FR"/>
          </a:p>
        </c:txPr>
      </c:legendEntry>
      <c:layout>
        <c:manualLayout>
          <c:xMode val="edge"/>
          <c:yMode val="edge"/>
          <c:x val="0.541254125412541"/>
          <c:y val="0.331515936224989"/>
          <c:w val="0.452976274005353"/>
          <c:h val="0.329420966260671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60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 b="1"/>
            </a:pPr>
            <a:r>
              <a:rPr lang="fr-FR" sz="1800" b="1" dirty="0" smtClean="0"/>
              <a:t>Population « officielle »</a:t>
            </a:r>
            <a:r>
              <a:rPr lang="fr-FR" sz="1800" b="1" baseline="0" dirty="0" smtClean="0"/>
              <a:t> </a:t>
            </a:r>
            <a:r>
              <a:rPr lang="fr-FR" sz="1800" b="1" dirty="0" smtClean="0"/>
              <a:t>par ethnie,</a:t>
            </a:r>
            <a:r>
              <a:rPr lang="fr-FR" sz="1800" b="1" baseline="0" dirty="0" smtClean="0"/>
              <a:t> </a:t>
            </a:r>
            <a:r>
              <a:rPr lang="fr-FR" sz="1800" b="1" dirty="0" smtClean="0"/>
              <a:t>Structure</a:t>
            </a:r>
            <a:endParaRPr lang="fr-FR" sz="1800" b="1" dirty="0"/>
          </a:p>
        </c:rich>
      </c:tx>
      <c:layout>
        <c:manualLayout>
          <c:xMode val="edge"/>
          <c:yMode val="edge"/>
          <c:x val="0.0442141867223535"/>
          <c:y val="0.000299673771719238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186865744701939"/>
          <c:y val="0.0604761729414043"/>
          <c:w val="0.962626851059612"/>
          <c:h val="0.832609895102205"/>
        </c:manualLayout>
      </c:layout>
      <c:barChart>
        <c:barDir val="col"/>
        <c:grouping val="percentStacked"/>
        <c:varyColors val="0"/>
        <c:ser>
          <c:idx val="8"/>
          <c:order val="0"/>
          <c:tx>
            <c:strRef>
              <c:f>NC!$A$74</c:f>
              <c:strCache>
                <c:ptCount val="1"/>
                <c:pt idx="0">
                  <c:v>Kanak</c:v>
                </c:pt>
              </c:strCache>
            </c:strRef>
          </c:tx>
          <c:spPr>
            <a:solidFill>
              <a:srgbClr val="FF0000"/>
            </a:solidFill>
            <a:ln w="76200" cmpd="sng">
              <a:solidFill>
                <a:srgbClr val="FF0000"/>
              </a:solidFill>
            </a:ln>
          </c:spPr>
          <c:invertIfNegative val="0"/>
          <c:dLbls>
            <c:dLbl>
              <c:idx val="0"/>
              <c:layout>
                <c:manualLayout>
                  <c:x val="0.043894083346493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7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6"/>
              <c:layout/>
              <c:numFmt formatCode="0%" sourceLinked="0"/>
              <c:spPr>
                <a:solidFill>
                  <a:srgbClr val="39FF0B"/>
                </a:solidFill>
              </c:spPr>
              <c:txPr>
                <a:bodyPr/>
                <a:lstStyle/>
                <a:p>
                  <a:pPr>
                    <a:defRPr sz="2000" i="1"/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1"/>
              <c:layout/>
              <c:numFmt formatCode="0%" sourceLinked="0"/>
              <c:spPr>
                <a:solidFill>
                  <a:schemeClr val="accent3">
                    <a:lumMod val="40000"/>
                    <a:lumOff val="60000"/>
                  </a:schemeClr>
                </a:solidFill>
              </c:spPr>
              <c:txPr>
                <a:bodyPr/>
                <a:lstStyle/>
                <a:p>
                  <a:pPr>
                    <a:defRPr sz="2000" b="1"/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7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2000"/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NC!$B$73:$BG$73</c:f>
              <c:numCache>
                <c:formatCode>General</c:formatCode>
                <c:ptCount val="58"/>
                <c:pt idx="0">
                  <c:v>1963.0</c:v>
                </c:pt>
                <c:pt idx="1">
                  <c:v>1964.0</c:v>
                </c:pt>
                <c:pt idx="2">
                  <c:v>1965.0</c:v>
                </c:pt>
                <c:pt idx="3">
                  <c:v>1966.0</c:v>
                </c:pt>
                <c:pt idx="4">
                  <c:v>1967.0</c:v>
                </c:pt>
                <c:pt idx="5">
                  <c:v>1968.0</c:v>
                </c:pt>
                <c:pt idx="6">
                  <c:v>1969.0</c:v>
                </c:pt>
                <c:pt idx="7">
                  <c:v>1970.0</c:v>
                </c:pt>
                <c:pt idx="8">
                  <c:v>1971.0</c:v>
                </c:pt>
                <c:pt idx="9">
                  <c:v>1972.0</c:v>
                </c:pt>
                <c:pt idx="10">
                  <c:v>1973.0</c:v>
                </c:pt>
                <c:pt idx="11">
                  <c:v>1974.0</c:v>
                </c:pt>
                <c:pt idx="12">
                  <c:v>1975.0</c:v>
                </c:pt>
                <c:pt idx="13">
                  <c:v>1976.0</c:v>
                </c:pt>
                <c:pt idx="14">
                  <c:v>1977.0</c:v>
                </c:pt>
                <c:pt idx="15">
                  <c:v>1978.0</c:v>
                </c:pt>
                <c:pt idx="16">
                  <c:v>1979.0</c:v>
                </c:pt>
                <c:pt idx="17">
                  <c:v>1980.0</c:v>
                </c:pt>
                <c:pt idx="18">
                  <c:v>1981.0</c:v>
                </c:pt>
                <c:pt idx="19">
                  <c:v>1982.0</c:v>
                </c:pt>
                <c:pt idx="20">
                  <c:v>1983.0</c:v>
                </c:pt>
                <c:pt idx="21">
                  <c:v>1984.0</c:v>
                </c:pt>
                <c:pt idx="22">
                  <c:v>1985.0</c:v>
                </c:pt>
                <c:pt idx="23">
                  <c:v>1986.0</c:v>
                </c:pt>
                <c:pt idx="24">
                  <c:v>1987.0</c:v>
                </c:pt>
                <c:pt idx="25">
                  <c:v>1988.0</c:v>
                </c:pt>
                <c:pt idx="26">
                  <c:v>1989.0</c:v>
                </c:pt>
                <c:pt idx="27">
                  <c:v>1990.0</c:v>
                </c:pt>
                <c:pt idx="28">
                  <c:v>1991.0</c:v>
                </c:pt>
                <c:pt idx="29">
                  <c:v>1992.0</c:v>
                </c:pt>
                <c:pt idx="30">
                  <c:v>1993.0</c:v>
                </c:pt>
                <c:pt idx="31">
                  <c:v>1994.0</c:v>
                </c:pt>
                <c:pt idx="32">
                  <c:v>1995.0</c:v>
                </c:pt>
                <c:pt idx="33">
                  <c:v>1996.0</c:v>
                </c:pt>
                <c:pt idx="34">
                  <c:v>1997.0</c:v>
                </c:pt>
                <c:pt idx="35">
                  <c:v>1998.0</c:v>
                </c:pt>
                <c:pt idx="36">
                  <c:v>1999.0</c:v>
                </c:pt>
                <c:pt idx="37">
                  <c:v>2000.0</c:v>
                </c:pt>
                <c:pt idx="38">
                  <c:v>2001.0</c:v>
                </c:pt>
                <c:pt idx="39">
                  <c:v>2002.0</c:v>
                </c:pt>
                <c:pt idx="40">
                  <c:v>2003.0</c:v>
                </c:pt>
                <c:pt idx="41">
                  <c:v>2004.0</c:v>
                </c:pt>
                <c:pt idx="42">
                  <c:v>2005.0</c:v>
                </c:pt>
                <c:pt idx="43">
                  <c:v>2006.0</c:v>
                </c:pt>
                <c:pt idx="44">
                  <c:v>2007.0</c:v>
                </c:pt>
                <c:pt idx="45">
                  <c:v>2008.0</c:v>
                </c:pt>
                <c:pt idx="46">
                  <c:v>2009.0</c:v>
                </c:pt>
                <c:pt idx="47">
                  <c:v>2010.0</c:v>
                </c:pt>
                <c:pt idx="48">
                  <c:v>2011.0</c:v>
                </c:pt>
                <c:pt idx="49">
                  <c:v>2012.0</c:v>
                </c:pt>
                <c:pt idx="50">
                  <c:v>2013.0</c:v>
                </c:pt>
                <c:pt idx="51">
                  <c:v>2014.0</c:v>
                </c:pt>
                <c:pt idx="52">
                  <c:v>2015.0</c:v>
                </c:pt>
                <c:pt idx="53">
                  <c:v>2016.0</c:v>
                </c:pt>
                <c:pt idx="54">
                  <c:v>2017.0</c:v>
                </c:pt>
                <c:pt idx="55">
                  <c:v>2018.0</c:v>
                </c:pt>
                <c:pt idx="56">
                  <c:v>2019.0</c:v>
                </c:pt>
                <c:pt idx="57">
                  <c:v>2020.0</c:v>
                </c:pt>
              </c:numCache>
            </c:numRef>
          </c:cat>
          <c:val>
            <c:numRef>
              <c:f>NC!$B$74:$BG$74</c:f>
              <c:numCache>
                <c:formatCode>0.0%</c:formatCode>
                <c:ptCount val="58"/>
                <c:pt idx="0">
                  <c:v>0.476080398525179</c:v>
                </c:pt>
                <c:pt idx="1">
                  <c:v>0.473345534411113</c:v>
                </c:pt>
                <c:pt idx="2">
                  <c:v>0.470587745281647</c:v>
                </c:pt>
                <c:pt idx="3">
                  <c:v>0.467807683969252</c:v>
                </c:pt>
                <c:pt idx="4">
                  <c:v>0.465006004971355</c:v>
                </c:pt>
                <c:pt idx="5">
                  <c:v>0.462183364240819</c:v>
                </c:pt>
                <c:pt idx="6">
                  <c:v>0.45934041897414</c:v>
                </c:pt>
                <c:pt idx="7">
                  <c:v>0.454463276189507</c:v>
                </c:pt>
                <c:pt idx="8">
                  <c:v>0.449233201911809</c:v>
                </c:pt>
                <c:pt idx="9">
                  <c:v>0.443634990859714</c:v>
                </c:pt>
                <c:pt idx="10">
                  <c:v>0.437654433057512</c:v>
                </c:pt>
                <c:pt idx="11">
                  <c:v>0.431278661372156</c:v>
                </c:pt>
                <c:pt idx="12">
                  <c:v>0.42449652986012</c:v>
                </c:pt>
                <c:pt idx="13">
                  <c:v>0.417299017510677</c:v>
                </c:pt>
                <c:pt idx="14">
                  <c:v>0.41860026812624</c:v>
                </c:pt>
                <c:pt idx="15">
                  <c:v>0.419863671532594</c:v>
                </c:pt>
                <c:pt idx="16">
                  <c:v>0.421089130084204</c:v>
                </c:pt>
                <c:pt idx="17">
                  <c:v>0.422276544031339</c:v>
                </c:pt>
                <c:pt idx="18">
                  <c:v>0.423425811438935</c:v>
                </c:pt>
                <c:pt idx="19">
                  <c:v>0.424536828128857</c:v>
                </c:pt>
                <c:pt idx="20">
                  <c:v>0.425609487645149</c:v>
                </c:pt>
                <c:pt idx="21">
                  <c:v>0.430099515846074</c:v>
                </c:pt>
                <c:pt idx="22">
                  <c:v>0.434352202241211</c:v>
                </c:pt>
                <c:pt idx="23">
                  <c:v>0.438335588449966</c:v>
                </c:pt>
                <c:pt idx="24">
                  <c:v>0.442014152487759</c:v>
                </c:pt>
                <c:pt idx="25">
                  <c:v>0.44534855075136</c:v>
                </c:pt>
                <c:pt idx="26">
                  <c:v>0.448295395710622</c:v>
                </c:pt>
                <c:pt idx="27">
                  <c:v>0.447315960848775</c:v>
                </c:pt>
                <c:pt idx="28">
                  <c:v>0.446310835198024</c:v>
                </c:pt>
                <c:pt idx="29">
                  <c:v>0.445280468673077</c:v>
                </c:pt>
                <c:pt idx="30">
                  <c:v>0.444225302202634</c:v>
                </c:pt>
                <c:pt idx="31">
                  <c:v>0.443145767827004</c:v>
                </c:pt>
                <c:pt idx="32">
                  <c:v>0.442042288804398</c:v>
                </c:pt>
                <c:pt idx="33">
                  <c:v>0.440915279725253</c:v>
                </c:pt>
                <c:pt idx="34">
                  <c:v>0.439926024500742</c:v>
                </c:pt>
                <c:pt idx="35">
                  <c:v>0.438694969951718</c:v>
                </c:pt>
                <c:pt idx="36">
                  <c:v>0.437203517211835</c:v>
                </c:pt>
                <c:pt idx="37">
                  <c:v>0.435432194271254</c:v>
                </c:pt>
                <c:pt idx="38">
                  <c:v>0.4333607534033</c:v>
                </c:pt>
                <c:pt idx="39">
                  <c:v>0.430968303953346</c:v>
                </c:pt>
                <c:pt idx="40">
                  <c:v>0.428233485318384</c:v>
                </c:pt>
                <c:pt idx="41">
                  <c:v>0.425134684746121</c:v>
                </c:pt>
                <c:pt idx="42">
                  <c:v>0.421650304084928</c:v>
                </c:pt>
                <c:pt idx="43">
                  <c:v>0.417759078747588</c:v>
                </c:pt>
                <c:pt idx="44">
                  <c:v>0.413440450841648</c:v>
                </c:pt>
                <c:pt idx="45">
                  <c:v>0.408674996606069</c:v>
                </c:pt>
                <c:pt idx="46">
                  <c:v>0.403444905936965</c:v>
                </c:pt>
                <c:pt idx="47">
                  <c:v>0.401166320126253</c:v>
                </c:pt>
                <c:pt idx="48">
                  <c:v>0.398736405987884</c:v>
                </c:pt>
                <c:pt idx="49">
                  <c:v>0.396152826736452</c:v>
                </c:pt>
                <c:pt idx="50">
                  <c:v>0.393413513567619</c:v>
                </c:pt>
                <c:pt idx="51">
                  <c:v>0.390516692897566</c:v>
                </c:pt>
                <c:pt idx="52">
                  <c:v>0.387460913655758</c:v>
                </c:pt>
                <c:pt idx="53">
                  <c:v>0.384245074361886</c:v>
                </c:pt>
                <c:pt idx="54">
                  <c:v>0.380868449693142</c:v>
                </c:pt>
                <c:pt idx="55">
                  <c:v>0.377330716225738</c:v>
                </c:pt>
                <c:pt idx="56">
                  <c:v>0.373631977015392</c:v>
                </c:pt>
                <c:pt idx="57">
                  <c:v>0.369772784666309</c:v>
                </c:pt>
              </c:numCache>
            </c:numRef>
          </c:val>
        </c:ser>
        <c:ser>
          <c:idx val="0"/>
          <c:order val="1"/>
          <c:tx>
            <c:strRef>
              <c:f>NC!$A$75</c:f>
              <c:strCache>
                <c:ptCount val="1"/>
                <c:pt idx="0">
                  <c:v>Européenne</c:v>
                </c:pt>
              </c:strCache>
            </c:strRef>
          </c:tx>
          <c:spPr>
            <a:solidFill>
              <a:srgbClr val="0000FF"/>
            </a:solidFill>
            <a:ln w="76200" cmpd="sng">
              <a:solidFill>
                <a:srgbClr val="0000D4"/>
              </a:solidFill>
              <a:prstDash val="solid"/>
            </a:ln>
            <a:effectLst>
              <a:outerShdw dist="35921" dir="2700000" algn="br">
                <a:srgbClr val="000000"/>
              </a:outerShdw>
            </a:effectLst>
          </c:spPr>
          <c:invertIfNegative val="0"/>
          <c:dLbls>
            <c:dLbl>
              <c:idx val="0"/>
              <c:layout>
                <c:manualLayout>
                  <c:x val="0.0353220909464196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7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6"/>
              <c:layout/>
              <c:numFmt formatCode="0%" sourceLinked="0"/>
              <c:spPr>
                <a:solidFill>
                  <a:srgbClr val="39FF0B"/>
                </a:solidFill>
              </c:spPr>
              <c:txPr>
                <a:bodyPr/>
                <a:lstStyle/>
                <a:p>
                  <a:pPr>
                    <a:defRPr sz="2000" i="1"/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1"/>
              <c:layout/>
              <c:numFmt formatCode="0%" sourceLinked="0"/>
              <c:spPr>
                <a:solidFill>
                  <a:srgbClr val="D7E4BD"/>
                </a:solidFill>
              </c:spPr>
              <c:txPr>
                <a:bodyPr/>
                <a:lstStyle/>
                <a:p>
                  <a:pPr>
                    <a:defRPr sz="2000" b="1"/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7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2000"/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NC!$B$73:$BG$73</c:f>
              <c:numCache>
                <c:formatCode>General</c:formatCode>
                <c:ptCount val="58"/>
                <c:pt idx="0">
                  <c:v>1963.0</c:v>
                </c:pt>
                <c:pt idx="1">
                  <c:v>1964.0</c:v>
                </c:pt>
                <c:pt idx="2">
                  <c:v>1965.0</c:v>
                </c:pt>
                <c:pt idx="3">
                  <c:v>1966.0</c:v>
                </c:pt>
                <c:pt idx="4">
                  <c:v>1967.0</c:v>
                </c:pt>
                <c:pt idx="5">
                  <c:v>1968.0</c:v>
                </c:pt>
                <c:pt idx="6">
                  <c:v>1969.0</c:v>
                </c:pt>
                <c:pt idx="7">
                  <c:v>1970.0</c:v>
                </c:pt>
                <c:pt idx="8">
                  <c:v>1971.0</c:v>
                </c:pt>
                <c:pt idx="9">
                  <c:v>1972.0</c:v>
                </c:pt>
                <c:pt idx="10">
                  <c:v>1973.0</c:v>
                </c:pt>
                <c:pt idx="11">
                  <c:v>1974.0</c:v>
                </c:pt>
                <c:pt idx="12">
                  <c:v>1975.0</c:v>
                </c:pt>
                <c:pt idx="13">
                  <c:v>1976.0</c:v>
                </c:pt>
                <c:pt idx="14">
                  <c:v>1977.0</c:v>
                </c:pt>
                <c:pt idx="15">
                  <c:v>1978.0</c:v>
                </c:pt>
                <c:pt idx="16">
                  <c:v>1979.0</c:v>
                </c:pt>
                <c:pt idx="17">
                  <c:v>1980.0</c:v>
                </c:pt>
                <c:pt idx="18">
                  <c:v>1981.0</c:v>
                </c:pt>
                <c:pt idx="19">
                  <c:v>1982.0</c:v>
                </c:pt>
                <c:pt idx="20">
                  <c:v>1983.0</c:v>
                </c:pt>
                <c:pt idx="21">
                  <c:v>1984.0</c:v>
                </c:pt>
                <c:pt idx="22">
                  <c:v>1985.0</c:v>
                </c:pt>
                <c:pt idx="23">
                  <c:v>1986.0</c:v>
                </c:pt>
                <c:pt idx="24">
                  <c:v>1987.0</c:v>
                </c:pt>
                <c:pt idx="25">
                  <c:v>1988.0</c:v>
                </c:pt>
                <c:pt idx="26">
                  <c:v>1989.0</c:v>
                </c:pt>
                <c:pt idx="27">
                  <c:v>1990.0</c:v>
                </c:pt>
                <c:pt idx="28">
                  <c:v>1991.0</c:v>
                </c:pt>
                <c:pt idx="29">
                  <c:v>1992.0</c:v>
                </c:pt>
                <c:pt idx="30">
                  <c:v>1993.0</c:v>
                </c:pt>
                <c:pt idx="31">
                  <c:v>1994.0</c:v>
                </c:pt>
                <c:pt idx="32">
                  <c:v>1995.0</c:v>
                </c:pt>
                <c:pt idx="33">
                  <c:v>1996.0</c:v>
                </c:pt>
                <c:pt idx="34">
                  <c:v>1997.0</c:v>
                </c:pt>
                <c:pt idx="35">
                  <c:v>1998.0</c:v>
                </c:pt>
                <c:pt idx="36">
                  <c:v>1999.0</c:v>
                </c:pt>
                <c:pt idx="37">
                  <c:v>2000.0</c:v>
                </c:pt>
                <c:pt idx="38">
                  <c:v>2001.0</c:v>
                </c:pt>
                <c:pt idx="39">
                  <c:v>2002.0</c:v>
                </c:pt>
                <c:pt idx="40">
                  <c:v>2003.0</c:v>
                </c:pt>
                <c:pt idx="41">
                  <c:v>2004.0</c:v>
                </c:pt>
                <c:pt idx="42">
                  <c:v>2005.0</c:v>
                </c:pt>
                <c:pt idx="43">
                  <c:v>2006.0</c:v>
                </c:pt>
                <c:pt idx="44">
                  <c:v>2007.0</c:v>
                </c:pt>
                <c:pt idx="45">
                  <c:v>2008.0</c:v>
                </c:pt>
                <c:pt idx="46">
                  <c:v>2009.0</c:v>
                </c:pt>
                <c:pt idx="47">
                  <c:v>2010.0</c:v>
                </c:pt>
                <c:pt idx="48">
                  <c:v>2011.0</c:v>
                </c:pt>
                <c:pt idx="49">
                  <c:v>2012.0</c:v>
                </c:pt>
                <c:pt idx="50">
                  <c:v>2013.0</c:v>
                </c:pt>
                <c:pt idx="51">
                  <c:v>2014.0</c:v>
                </c:pt>
                <c:pt idx="52">
                  <c:v>2015.0</c:v>
                </c:pt>
                <c:pt idx="53">
                  <c:v>2016.0</c:v>
                </c:pt>
                <c:pt idx="54">
                  <c:v>2017.0</c:v>
                </c:pt>
                <c:pt idx="55">
                  <c:v>2018.0</c:v>
                </c:pt>
                <c:pt idx="56">
                  <c:v>2019.0</c:v>
                </c:pt>
                <c:pt idx="57">
                  <c:v>2020.0</c:v>
                </c:pt>
              </c:numCache>
            </c:numRef>
          </c:cat>
          <c:val>
            <c:numRef>
              <c:f>NC!$B$75:$BG$75</c:f>
              <c:numCache>
                <c:formatCode>0.0%</c:formatCode>
                <c:ptCount val="58"/>
                <c:pt idx="0">
                  <c:v>0.385522255227176</c:v>
                </c:pt>
                <c:pt idx="1">
                  <c:v>0.389625900964181</c:v>
                </c:pt>
                <c:pt idx="2">
                  <c:v>0.393740901086536</c:v>
                </c:pt>
                <c:pt idx="3">
                  <c:v>0.397866753967784</c:v>
                </c:pt>
                <c:pt idx="4">
                  <c:v>0.402002952891111</c:v>
                </c:pt>
                <c:pt idx="5">
                  <c:v>0.406148986271559</c:v>
                </c:pt>
                <c:pt idx="6">
                  <c:v>0.410304337883654</c:v>
                </c:pt>
                <c:pt idx="7">
                  <c:v>0.407213747393393</c:v>
                </c:pt>
                <c:pt idx="8">
                  <c:v>0.403782667524802</c:v>
                </c:pt>
                <c:pt idx="9">
                  <c:v>0.399994306024164</c:v>
                </c:pt>
                <c:pt idx="10">
                  <c:v>0.39583258082658</c:v>
                </c:pt>
                <c:pt idx="11">
                  <c:v>0.391282447967354</c:v>
                </c:pt>
                <c:pt idx="12">
                  <c:v>0.386330263555131</c:v>
                </c:pt>
                <c:pt idx="13">
                  <c:v>0.380964175542095</c:v>
                </c:pt>
                <c:pt idx="14">
                  <c:v>0.3796797019473</c:v>
                </c:pt>
                <c:pt idx="15">
                  <c:v>0.378361796405494</c:v>
                </c:pt>
                <c:pt idx="16">
                  <c:v>0.377011078506453</c:v>
                </c:pt>
                <c:pt idx="17">
                  <c:v>0.375628159054051</c:v>
                </c:pt>
                <c:pt idx="18">
                  <c:v>0.374213640116881</c:v>
                </c:pt>
                <c:pt idx="19">
                  <c:v>0.372768115100577</c:v>
                </c:pt>
                <c:pt idx="20">
                  <c:v>0.37129216884046</c:v>
                </c:pt>
                <c:pt idx="21">
                  <c:v>0.365749648792344</c:v>
                </c:pt>
                <c:pt idx="22">
                  <c:v>0.360053856769909</c:v>
                </c:pt>
                <c:pt idx="23">
                  <c:v>0.354195180362383</c:v>
                </c:pt>
                <c:pt idx="24">
                  <c:v>0.348162959359964</c:v>
                </c:pt>
                <c:pt idx="25">
                  <c:v>0.341945512801072</c:v>
                </c:pt>
                <c:pt idx="26">
                  <c:v>0.335530202895726</c:v>
                </c:pt>
                <c:pt idx="27">
                  <c:v>0.336389565712952</c:v>
                </c:pt>
                <c:pt idx="28">
                  <c:v>0.337230100841294</c:v>
                </c:pt>
                <c:pt idx="29">
                  <c:v>0.338051858974891</c:v>
                </c:pt>
                <c:pt idx="30">
                  <c:v>0.338854887671674</c:v>
                </c:pt>
                <c:pt idx="31">
                  <c:v>0.339639231320485</c:v>
                </c:pt>
                <c:pt idx="32">
                  <c:v>0.34040493111527</c:v>
                </c:pt>
                <c:pt idx="33">
                  <c:v>0.341152025036071</c:v>
                </c:pt>
                <c:pt idx="34">
                  <c:v>0.338647253959971</c:v>
                </c:pt>
                <c:pt idx="35">
                  <c:v>0.335973991619454</c:v>
                </c:pt>
                <c:pt idx="36">
                  <c:v>0.333120800502281</c:v>
                </c:pt>
                <c:pt idx="37">
                  <c:v>0.330075842497381</c:v>
                </c:pt>
                <c:pt idx="38">
                  <c:v>0.326826965824737</c:v>
                </c:pt>
                <c:pt idx="39">
                  <c:v>0.323361816022035</c:v>
                </c:pt>
                <c:pt idx="40">
                  <c:v>0.319667973686413</c:v>
                </c:pt>
                <c:pt idx="41">
                  <c:v>0.315733121392889</c:v>
                </c:pt>
                <c:pt idx="42">
                  <c:v>0.311545241724063</c:v>
                </c:pt>
                <c:pt idx="43">
                  <c:v>0.307092847605925</c:v>
                </c:pt>
                <c:pt idx="44">
                  <c:v>0.302365245113621</c:v>
                </c:pt>
                <c:pt idx="45">
                  <c:v>0.297352827559984</c:v>
                </c:pt>
                <c:pt idx="46">
                  <c:v>0.292047397996579</c:v>
                </c:pt>
                <c:pt idx="47">
                  <c:v>0.288242269790771</c:v>
                </c:pt>
                <c:pt idx="48">
                  <c:v>0.284369617368597</c:v>
                </c:pt>
                <c:pt idx="49">
                  <c:v>0.280429799883302</c:v>
                </c:pt>
                <c:pt idx="50">
                  <c:v>0.276423381779412</c:v>
                </c:pt>
                <c:pt idx="51">
                  <c:v>0.272351144299709</c:v>
                </c:pt>
                <c:pt idx="52">
                  <c:v>0.268214096347525</c:v>
                </c:pt>
                <c:pt idx="53">
                  <c:v>0.264013484536641</c:v>
                </c:pt>
                <c:pt idx="54">
                  <c:v>0.25975080225495</c:v>
                </c:pt>
                <c:pt idx="55">
                  <c:v>0.25542779756419</c:v>
                </c:pt>
                <c:pt idx="56">
                  <c:v>0.251046479756999</c:v>
                </c:pt>
                <c:pt idx="57">
                  <c:v>0.246609124394562</c:v>
                </c:pt>
              </c:numCache>
            </c:numRef>
          </c:val>
        </c:ser>
        <c:ser>
          <c:idx val="1"/>
          <c:order val="2"/>
          <c:tx>
            <c:strRef>
              <c:f>NC!$A$76</c:f>
              <c:strCache>
                <c:ptCount val="1"/>
                <c:pt idx="0">
                  <c:v>Wallisienne, Futunienne</c:v>
                </c:pt>
              </c:strCache>
            </c:strRef>
          </c:tx>
          <c:spPr>
            <a:solidFill>
              <a:srgbClr val="FF6600"/>
            </a:solidFill>
            <a:ln w="76200" cmpd="sng">
              <a:solidFill>
                <a:srgbClr val="FF6600"/>
              </a:solidFill>
            </a:ln>
          </c:spPr>
          <c:invertIfNegative val="0"/>
          <c:dLbls>
            <c:dLbl>
              <c:idx val="0"/>
              <c:layout>
                <c:manualLayout>
                  <c:x val="0.0481664876542086"/>
                  <c:y val="-0.011111111111111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7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6"/>
              <c:layout/>
              <c:numFmt formatCode="0%" sourceLinked="0"/>
              <c:spPr>
                <a:solidFill>
                  <a:srgbClr val="39FF0B"/>
                </a:solidFill>
              </c:spPr>
              <c:txPr>
                <a:bodyPr/>
                <a:lstStyle/>
                <a:p>
                  <a:pPr>
                    <a:defRPr sz="2000" i="1"/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1"/>
              <c:layout/>
              <c:numFmt formatCode="0%" sourceLinked="0"/>
              <c:spPr>
                <a:solidFill>
                  <a:srgbClr val="D7E4BD"/>
                </a:solidFill>
              </c:spPr>
              <c:txPr>
                <a:bodyPr/>
                <a:lstStyle/>
                <a:p>
                  <a:pPr>
                    <a:defRPr sz="2000" b="1"/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7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2000"/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NC!$B$73:$BG$73</c:f>
              <c:numCache>
                <c:formatCode>General</c:formatCode>
                <c:ptCount val="58"/>
                <c:pt idx="0">
                  <c:v>1963.0</c:v>
                </c:pt>
                <c:pt idx="1">
                  <c:v>1964.0</c:v>
                </c:pt>
                <c:pt idx="2">
                  <c:v>1965.0</c:v>
                </c:pt>
                <c:pt idx="3">
                  <c:v>1966.0</c:v>
                </c:pt>
                <c:pt idx="4">
                  <c:v>1967.0</c:v>
                </c:pt>
                <c:pt idx="5">
                  <c:v>1968.0</c:v>
                </c:pt>
                <c:pt idx="6">
                  <c:v>1969.0</c:v>
                </c:pt>
                <c:pt idx="7">
                  <c:v>1970.0</c:v>
                </c:pt>
                <c:pt idx="8">
                  <c:v>1971.0</c:v>
                </c:pt>
                <c:pt idx="9">
                  <c:v>1972.0</c:v>
                </c:pt>
                <c:pt idx="10">
                  <c:v>1973.0</c:v>
                </c:pt>
                <c:pt idx="11">
                  <c:v>1974.0</c:v>
                </c:pt>
                <c:pt idx="12">
                  <c:v>1975.0</c:v>
                </c:pt>
                <c:pt idx="13">
                  <c:v>1976.0</c:v>
                </c:pt>
                <c:pt idx="14">
                  <c:v>1977.0</c:v>
                </c:pt>
                <c:pt idx="15">
                  <c:v>1978.0</c:v>
                </c:pt>
                <c:pt idx="16">
                  <c:v>1979.0</c:v>
                </c:pt>
                <c:pt idx="17">
                  <c:v>1980.0</c:v>
                </c:pt>
                <c:pt idx="18">
                  <c:v>1981.0</c:v>
                </c:pt>
                <c:pt idx="19">
                  <c:v>1982.0</c:v>
                </c:pt>
                <c:pt idx="20">
                  <c:v>1983.0</c:v>
                </c:pt>
                <c:pt idx="21">
                  <c:v>1984.0</c:v>
                </c:pt>
                <c:pt idx="22">
                  <c:v>1985.0</c:v>
                </c:pt>
                <c:pt idx="23">
                  <c:v>1986.0</c:v>
                </c:pt>
                <c:pt idx="24">
                  <c:v>1987.0</c:v>
                </c:pt>
                <c:pt idx="25">
                  <c:v>1988.0</c:v>
                </c:pt>
                <c:pt idx="26">
                  <c:v>1989.0</c:v>
                </c:pt>
                <c:pt idx="27">
                  <c:v>1990.0</c:v>
                </c:pt>
                <c:pt idx="28">
                  <c:v>1991.0</c:v>
                </c:pt>
                <c:pt idx="29">
                  <c:v>1992.0</c:v>
                </c:pt>
                <c:pt idx="30">
                  <c:v>1993.0</c:v>
                </c:pt>
                <c:pt idx="31">
                  <c:v>1994.0</c:v>
                </c:pt>
                <c:pt idx="32">
                  <c:v>1995.0</c:v>
                </c:pt>
                <c:pt idx="33">
                  <c:v>1996.0</c:v>
                </c:pt>
                <c:pt idx="34">
                  <c:v>1997.0</c:v>
                </c:pt>
                <c:pt idx="35">
                  <c:v>1998.0</c:v>
                </c:pt>
                <c:pt idx="36">
                  <c:v>1999.0</c:v>
                </c:pt>
                <c:pt idx="37">
                  <c:v>2000.0</c:v>
                </c:pt>
                <c:pt idx="38">
                  <c:v>2001.0</c:v>
                </c:pt>
                <c:pt idx="39">
                  <c:v>2002.0</c:v>
                </c:pt>
                <c:pt idx="40">
                  <c:v>2003.0</c:v>
                </c:pt>
                <c:pt idx="41">
                  <c:v>2004.0</c:v>
                </c:pt>
                <c:pt idx="42">
                  <c:v>2005.0</c:v>
                </c:pt>
                <c:pt idx="43">
                  <c:v>2006.0</c:v>
                </c:pt>
                <c:pt idx="44">
                  <c:v>2007.0</c:v>
                </c:pt>
                <c:pt idx="45">
                  <c:v>2008.0</c:v>
                </c:pt>
                <c:pt idx="46">
                  <c:v>2009.0</c:v>
                </c:pt>
                <c:pt idx="47">
                  <c:v>2010.0</c:v>
                </c:pt>
                <c:pt idx="48">
                  <c:v>2011.0</c:v>
                </c:pt>
                <c:pt idx="49">
                  <c:v>2012.0</c:v>
                </c:pt>
                <c:pt idx="50">
                  <c:v>2013.0</c:v>
                </c:pt>
                <c:pt idx="51">
                  <c:v>2014.0</c:v>
                </c:pt>
                <c:pt idx="52">
                  <c:v>2015.0</c:v>
                </c:pt>
                <c:pt idx="53">
                  <c:v>2016.0</c:v>
                </c:pt>
                <c:pt idx="54">
                  <c:v>2017.0</c:v>
                </c:pt>
                <c:pt idx="55">
                  <c:v>2018.0</c:v>
                </c:pt>
                <c:pt idx="56">
                  <c:v>2019.0</c:v>
                </c:pt>
                <c:pt idx="57">
                  <c:v>2020.0</c:v>
                </c:pt>
              </c:numCache>
            </c:numRef>
          </c:cat>
          <c:val>
            <c:numRef>
              <c:f>NC!$B$76:$BG$76</c:f>
              <c:numCache>
                <c:formatCode>0.0%</c:formatCode>
                <c:ptCount val="58"/>
                <c:pt idx="0">
                  <c:v>0.0421145534519839</c:v>
                </c:pt>
                <c:pt idx="1">
                  <c:v>0.041887966881125</c:v>
                </c:pt>
                <c:pt idx="2">
                  <c:v>0.0416591791556964</c:v>
                </c:pt>
                <c:pt idx="3">
                  <c:v>0.0414282457632199</c:v>
                </c:pt>
                <c:pt idx="4">
                  <c:v>0.0411952224217681</c:v>
                </c:pt>
                <c:pt idx="5">
                  <c:v>0.0409601650617428</c:v>
                </c:pt>
                <c:pt idx="6">
                  <c:v>0.0407231298074103</c:v>
                </c:pt>
                <c:pt idx="7">
                  <c:v>0.0442971227908538</c:v>
                </c:pt>
                <c:pt idx="8">
                  <c:v>0.0481414101606672</c:v>
                </c:pt>
                <c:pt idx="9">
                  <c:v>0.0522688555468113</c:v>
                </c:pt>
                <c:pt idx="10">
                  <c:v>0.0566916069187773</c:v>
                </c:pt>
                <c:pt idx="11">
                  <c:v>0.0614208246970063</c:v>
                </c:pt>
                <c:pt idx="12">
                  <c:v>0.0664663842851519</c:v>
                </c:pt>
                <c:pt idx="13">
                  <c:v>0.0718365570091494</c:v>
                </c:pt>
                <c:pt idx="14">
                  <c:v>0.0734499028252031</c:v>
                </c:pt>
                <c:pt idx="15">
                  <c:v>0.0750919874482523</c:v>
                </c:pt>
                <c:pt idx="16">
                  <c:v>0.0767631710292087</c:v>
                </c:pt>
                <c:pt idx="17">
                  <c:v>0.0784638133300413</c:v>
                </c:pt>
                <c:pt idx="18">
                  <c:v>0.0801942734685563</c:v>
                </c:pt>
                <c:pt idx="19">
                  <c:v>0.0819549096544967</c:v>
                </c:pt>
                <c:pt idx="20">
                  <c:v>0.0837460789169556</c:v>
                </c:pt>
                <c:pt idx="21">
                  <c:v>0.0843390934725852</c:v>
                </c:pt>
                <c:pt idx="22">
                  <c:v>0.0848806694836228</c:v>
                </c:pt>
                <c:pt idx="23">
                  <c:v>0.0853650884286402</c:v>
                </c:pt>
                <c:pt idx="24">
                  <c:v>0.0857860222024733</c:v>
                </c:pt>
                <c:pt idx="25">
                  <c:v>0.0861364943681686</c:v>
                </c:pt>
                <c:pt idx="26">
                  <c:v>0.0864088492017567</c:v>
                </c:pt>
                <c:pt idx="27">
                  <c:v>0.0869624124825827</c:v>
                </c:pt>
                <c:pt idx="28">
                  <c:v>0.0875140649457653</c:v>
                </c:pt>
                <c:pt idx="29">
                  <c:v>0.0880637782585514</c:v>
                </c:pt>
                <c:pt idx="30">
                  <c:v>0.0886115231082667</c:v>
                </c:pt>
                <c:pt idx="31">
                  <c:v>0.0891572691774556</c:v>
                </c:pt>
                <c:pt idx="32">
                  <c:v>0.0897009851205056</c:v>
                </c:pt>
                <c:pt idx="33">
                  <c:v>0.0902426385417302</c:v>
                </c:pt>
                <c:pt idx="34">
                  <c:v>0.0903688209997524</c:v>
                </c:pt>
                <c:pt idx="35">
                  <c:v>0.0904448710100124</c:v>
                </c:pt>
                <c:pt idx="36">
                  <c:v>0.090466390466621</c:v>
                </c:pt>
                <c:pt idx="37">
                  <c:v>0.090428739735069</c:v>
                </c:pt>
                <c:pt idx="38">
                  <c:v>0.0903270541127709</c:v>
                </c:pt>
                <c:pt idx="39">
                  <c:v>0.0901562680918179</c:v>
                </c:pt>
                <c:pt idx="40">
                  <c:v>0.0899111486320738</c:v>
                </c:pt>
                <c:pt idx="41">
                  <c:v>0.0895863386431042</c:v>
                </c:pt>
                <c:pt idx="42">
                  <c:v>0.0891764117999062</c:v>
                </c:pt>
                <c:pt idx="43">
                  <c:v>0.0886759396622165</c:v>
                </c:pt>
                <c:pt idx="44">
                  <c:v>0.0880795718122732</c:v>
                </c:pt>
                <c:pt idx="45">
                  <c:v>0.0873821293546638</c:v>
                </c:pt>
                <c:pt idx="46">
                  <c:v>0.0865787116214675</c:v>
                </c:pt>
                <c:pt idx="47">
                  <c:v>0.0856277915994591</c:v>
                </c:pt>
                <c:pt idx="48">
                  <c:v>0.0846524564189322</c:v>
                </c:pt>
                <c:pt idx="49">
                  <c:v>0.0836526744174183</c:v>
                </c:pt>
                <c:pt idx="50">
                  <c:v>0.0826284756295463</c:v>
                </c:pt>
                <c:pt idx="51">
                  <c:v>0.0815799558725587</c:v>
                </c:pt>
                <c:pt idx="52">
                  <c:v>0.0805072806851566</c:v>
                </c:pt>
                <c:pt idx="53">
                  <c:v>0.079410689066752</c:v>
                </c:pt>
                <c:pt idx="54">
                  <c:v>0.0782904969614965</c:v>
                </c:pt>
                <c:pt idx="55">
                  <c:v>0.0771471004293993</c:v>
                </c:pt>
                <c:pt idx="56">
                  <c:v>0.0759809784456061</c:v>
                </c:pt>
                <c:pt idx="57">
                  <c:v>0.0747926952685775</c:v>
                </c:pt>
              </c:numCache>
            </c:numRef>
          </c:val>
        </c:ser>
        <c:ser>
          <c:idx val="2"/>
          <c:order val="3"/>
          <c:tx>
            <c:strRef>
              <c:f>NC!$A$77</c:f>
              <c:strCache>
                <c:ptCount val="1"/>
                <c:pt idx="0">
                  <c:v>Tahitienne</c:v>
                </c:pt>
              </c:strCache>
            </c:strRef>
          </c:tx>
          <c:spPr>
            <a:ln>
              <a:solidFill>
                <a:srgbClr val="FF6600"/>
              </a:solidFill>
            </a:ln>
          </c:spPr>
          <c:invertIfNegative val="0"/>
          <c:cat>
            <c:numRef>
              <c:f>NC!$B$73:$BG$73</c:f>
              <c:numCache>
                <c:formatCode>General</c:formatCode>
                <c:ptCount val="58"/>
                <c:pt idx="0">
                  <c:v>1963.0</c:v>
                </c:pt>
                <c:pt idx="1">
                  <c:v>1964.0</c:v>
                </c:pt>
                <c:pt idx="2">
                  <c:v>1965.0</c:v>
                </c:pt>
                <c:pt idx="3">
                  <c:v>1966.0</c:v>
                </c:pt>
                <c:pt idx="4">
                  <c:v>1967.0</c:v>
                </c:pt>
                <c:pt idx="5">
                  <c:v>1968.0</c:v>
                </c:pt>
                <c:pt idx="6">
                  <c:v>1969.0</c:v>
                </c:pt>
                <c:pt idx="7">
                  <c:v>1970.0</c:v>
                </c:pt>
                <c:pt idx="8">
                  <c:v>1971.0</c:v>
                </c:pt>
                <c:pt idx="9">
                  <c:v>1972.0</c:v>
                </c:pt>
                <c:pt idx="10">
                  <c:v>1973.0</c:v>
                </c:pt>
                <c:pt idx="11">
                  <c:v>1974.0</c:v>
                </c:pt>
                <c:pt idx="12">
                  <c:v>1975.0</c:v>
                </c:pt>
                <c:pt idx="13">
                  <c:v>1976.0</c:v>
                </c:pt>
                <c:pt idx="14">
                  <c:v>1977.0</c:v>
                </c:pt>
                <c:pt idx="15">
                  <c:v>1978.0</c:v>
                </c:pt>
                <c:pt idx="16">
                  <c:v>1979.0</c:v>
                </c:pt>
                <c:pt idx="17">
                  <c:v>1980.0</c:v>
                </c:pt>
                <c:pt idx="18">
                  <c:v>1981.0</c:v>
                </c:pt>
                <c:pt idx="19">
                  <c:v>1982.0</c:v>
                </c:pt>
                <c:pt idx="20">
                  <c:v>1983.0</c:v>
                </c:pt>
                <c:pt idx="21">
                  <c:v>1984.0</c:v>
                </c:pt>
                <c:pt idx="22">
                  <c:v>1985.0</c:v>
                </c:pt>
                <c:pt idx="23">
                  <c:v>1986.0</c:v>
                </c:pt>
                <c:pt idx="24">
                  <c:v>1987.0</c:v>
                </c:pt>
                <c:pt idx="25">
                  <c:v>1988.0</c:v>
                </c:pt>
                <c:pt idx="26">
                  <c:v>1989.0</c:v>
                </c:pt>
                <c:pt idx="27">
                  <c:v>1990.0</c:v>
                </c:pt>
                <c:pt idx="28">
                  <c:v>1991.0</c:v>
                </c:pt>
                <c:pt idx="29">
                  <c:v>1992.0</c:v>
                </c:pt>
                <c:pt idx="30">
                  <c:v>1993.0</c:v>
                </c:pt>
                <c:pt idx="31">
                  <c:v>1994.0</c:v>
                </c:pt>
                <c:pt idx="32">
                  <c:v>1995.0</c:v>
                </c:pt>
                <c:pt idx="33">
                  <c:v>1996.0</c:v>
                </c:pt>
                <c:pt idx="34">
                  <c:v>1997.0</c:v>
                </c:pt>
                <c:pt idx="35">
                  <c:v>1998.0</c:v>
                </c:pt>
                <c:pt idx="36">
                  <c:v>1999.0</c:v>
                </c:pt>
                <c:pt idx="37">
                  <c:v>2000.0</c:v>
                </c:pt>
                <c:pt idx="38">
                  <c:v>2001.0</c:v>
                </c:pt>
                <c:pt idx="39">
                  <c:v>2002.0</c:v>
                </c:pt>
                <c:pt idx="40">
                  <c:v>2003.0</c:v>
                </c:pt>
                <c:pt idx="41">
                  <c:v>2004.0</c:v>
                </c:pt>
                <c:pt idx="42">
                  <c:v>2005.0</c:v>
                </c:pt>
                <c:pt idx="43">
                  <c:v>2006.0</c:v>
                </c:pt>
                <c:pt idx="44">
                  <c:v>2007.0</c:v>
                </c:pt>
                <c:pt idx="45">
                  <c:v>2008.0</c:v>
                </c:pt>
                <c:pt idx="46">
                  <c:v>2009.0</c:v>
                </c:pt>
                <c:pt idx="47">
                  <c:v>2010.0</c:v>
                </c:pt>
                <c:pt idx="48">
                  <c:v>2011.0</c:v>
                </c:pt>
                <c:pt idx="49">
                  <c:v>2012.0</c:v>
                </c:pt>
                <c:pt idx="50">
                  <c:v>2013.0</c:v>
                </c:pt>
                <c:pt idx="51">
                  <c:v>2014.0</c:v>
                </c:pt>
                <c:pt idx="52">
                  <c:v>2015.0</c:v>
                </c:pt>
                <c:pt idx="53">
                  <c:v>2016.0</c:v>
                </c:pt>
                <c:pt idx="54">
                  <c:v>2017.0</c:v>
                </c:pt>
                <c:pt idx="55">
                  <c:v>2018.0</c:v>
                </c:pt>
                <c:pt idx="56">
                  <c:v>2019.0</c:v>
                </c:pt>
                <c:pt idx="57">
                  <c:v>2020.0</c:v>
                </c:pt>
              </c:numCache>
            </c:numRef>
          </c:cat>
          <c:val>
            <c:numRef>
              <c:f>NC!$B$77:$BG$77</c:f>
              <c:numCache>
                <c:formatCode>0.0%</c:formatCode>
                <c:ptCount val="58"/>
                <c:pt idx="0">
                  <c:v>0.0281218379596311</c:v>
                </c:pt>
                <c:pt idx="1">
                  <c:v>0.0279705356114586</c:v>
                </c:pt>
                <c:pt idx="2">
                  <c:v>0.027817763450429</c:v>
                </c:pt>
                <c:pt idx="3">
                  <c:v>0.0276635585281306</c:v>
                </c:pt>
                <c:pt idx="4">
                  <c:v>0.0275079580501014</c:v>
                </c:pt>
                <c:pt idx="5">
                  <c:v>0.0273509993636609</c:v>
                </c:pt>
                <c:pt idx="6">
                  <c:v>0.0271927199455814</c:v>
                </c:pt>
                <c:pt idx="7">
                  <c:v>0.029579240597257</c:v>
                </c:pt>
                <c:pt idx="8">
                  <c:v>0.0321462493299367</c:v>
                </c:pt>
                <c:pt idx="9">
                  <c:v>0.03490233578515</c:v>
                </c:pt>
                <c:pt idx="10">
                  <c:v>0.0378556117247838</c:v>
                </c:pt>
                <c:pt idx="11">
                  <c:v>0.0410135294784837</c:v>
                </c:pt>
                <c:pt idx="12">
                  <c:v>0.0443826833106683</c:v>
                </c:pt>
                <c:pt idx="13">
                  <c:v>0.0479685963687675</c:v>
                </c:pt>
                <c:pt idx="14">
                  <c:v>0.0464672605030171</c:v>
                </c:pt>
                <c:pt idx="15">
                  <c:v>0.0450084218037576</c:v>
                </c:pt>
                <c:pt idx="16">
                  <c:v>0.0435910605350835</c:v>
                </c:pt>
                <c:pt idx="17">
                  <c:v>0.0422141726164987</c:v>
                </c:pt>
                <c:pt idx="18">
                  <c:v>0.0408767698910131</c:v>
                </c:pt>
                <c:pt idx="19">
                  <c:v>0.0395778803541986</c:v>
                </c:pt>
                <c:pt idx="20">
                  <c:v>0.038316548346266</c:v>
                </c:pt>
                <c:pt idx="21">
                  <c:v>0.0366313383167603</c:v>
                </c:pt>
                <c:pt idx="22">
                  <c:v>0.0349973058456564</c:v>
                </c:pt>
                <c:pt idx="23">
                  <c:v>0.0334124306595583</c:v>
                </c:pt>
                <c:pt idx="24">
                  <c:v>0.0318747117392415</c:v>
                </c:pt>
                <c:pt idx="25">
                  <c:v>0.0303821768481341</c:v>
                </c:pt>
                <c:pt idx="26">
                  <c:v>0.0289328939594208</c:v>
                </c:pt>
                <c:pt idx="27">
                  <c:v>0.0285419097671616</c:v>
                </c:pt>
                <c:pt idx="28">
                  <c:v>0.0281544535029279</c:v>
                </c:pt>
                <c:pt idx="29">
                  <c:v>0.0277705419161791</c:v>
                </c:pt>
                <c:pt idx="30">
                  <c:v>0.0273901895211746</c:v>
                </c:pt>
                <c:pt idx="31">
                  <c:v>0.0270134086836149</c:v>
                </c:pt>
                <c:pt idx="32">
                  <c:v>0.026640209705235</c:v>
                </c:pt>
                <c:pt idx="33">
                  <c:v>0.0262706009063383</c:v>
                </c:pt>
                <c:pt idx="34">
                  <c:v>0.0258729700909077</c:v>
                </c:pt>
                <c:pt idx="35">
                  <c:v>0.0254671919778472</c:v>
                </c:pt>
                <c:pt idx="36">
                  <c:v>0.0250526591261837</c:v>
                </c:pt>
                <c:pt idx="37">
                  <c:v>0.0246287569649084</c:v>
                </c:pt>
                <c:pt idx="38">
                  <c:v>0.0241948709289405</c:v>
                </c:pt>
                <c:pt idx="39">
                  <c:v>0.0237503950388543</c:v>
                </c:pt>
                <c:pt idx="40">
                  <c:v>0.0232947420326221</c:v>
                </c:pt>
                <c:pt idx="41">
                  <c:v>0.0228273551281317</c:v>
                </c:pt>
                <c:pt idx="42">
                  <c:v>0.0223477214524513</c:v>
                </c:pt>
                <c:pt idx="43">
                  <c:v>0.0218553871158107</c:v>
                </c:pt>
                <c:pt idx="44">
                  <c:v>0.021349973833661</c:v>
                </c:pt>
                <c:pt idx="45">
                  <c:v>0.0208311969083806</c:v>
                </c:pt>
                <c:pt idx="46">
                  <c:v>0.0202988842739637</c:v>
                </c:pt>
                <c:pt idx="47">
                  <c:v>0.0204283505397424</c:v>
                </c:pt>
                <c:pt idx="48">
                  <c:v>0.0205501800942205</c:v>
                </c:pt>
                <c:pt idx="49">
                  <c:v>0.0206639530669927</c:v>
                </c:pt>
                <c:pt idx="50">
                  <c:v>0.0207692506070064</c:v>
                </c:pt>
                <c:pt idx="51">
                  <c:v>0.0208656568700771</c:v>
                </c:pt>
                <c:pt idx="52">
                  <c:v>0.0209527611390079</c:v>
                </c:pt>
                <c:pt idx="53">
                  <c:v>0.0210301600670375</c:v>
                </c:pt>
                <c:pt idx="54">
                  <c:v>0.0210974600327223</c:v>
                </c:pt>
                <c:pt idx="55">
                  <c:v>0.0211542795916566</c:v>
                </c:pt>
                <c:pt idx="56">
                  <c:v>0.0212002520076837</c:v>
                </c:pt>
                <c:pt idx="57">
                  <c:v>0.0212350278435257</c:v>
                </c:pt>
              </c:numCache>
            </c:numRef>
          </c:val>
        </c:ser>
        <c:ser>
          <c:idx val="3"/>
          <c:order val="4"/>
          <c:tx>
            <c:strRef>
              <c:f>NC!$A$78</c:f>
              <c:strCache>
                <c:ptCount val="1"/>
                <c:pt idx="0">
                  <c:v>Indonésienne</c:v>
                </c:pt>
              </c:strCache>
            </c:strRef>
          </c:tx>
          <c:invertIfNegative val="0"/>
          <c:cat>
            <c:numRef>
              <c:f>NC!$B$73:$BG$73</c:f>
              <c:numCache>
                <c:formatCode>General</c:formatCode>
                <c:ptCount val="58"/>
                <c:pt idx="0">
                  <c:v>1963.0</c:v>
                </c:pt>
                <c:pt idx="1">
                  <c:v>1964.0</c:v>
                </c:pt>
                <c:pt idx="2">
                  <c:v>1965.0</c:v>
                </c:pt>
                <c:pt idx="3">
                  <c:v>1966.0</c:v>
                </c:pt>
                <c:pt idx="4">
                  <c:v>1967.0</c:v>
                </c:pt>
                <c:pt idx="5">
                  <c:v>1968.0</c:v>
                </c:pt>
                <c:pt idx="6">
                  <c:v>1969.0</c:v>
                </c:pt>
                <c:pt idx="7">
                  <c:v>1970.0</c:v>
                </c:pt>
                <c:pt idx="8">
                  <c:v>1971.0</c:v>
                </c:pt>
                <c:pt idx="9">
                  <c:v>1972.0</c:v>
                </c:pt>
                <c:pt idx="10">
                  <c:v>1973.0</c:v>
                </c:pt>
                <c:pt idx="11">
                  <c:v>1974.0</c:v>
                </c:pt>
                <c:pt idx="12">
                  <c:v>1975.0</c:v>
                </c:pt>
                <c:pt idx="13">
                  <c:v>1976.0</c:v>
                </c:pt>
                <c:pt idx="14">
                  <c:v>1977.0</c:v>
                </c:pt>
                <c:pt idx="15">
                  <c:v>1978.0</c:v>
                </c:pt>
                <c:pt idx="16">
                  <c:v>1979.0</c:v>
                </c:pt>
                <c:pt idx="17">
                  <c:v>1980.0</c:v>
                </c:pt>
                <c:pt idx="18">
                  <c:v>1981.0</c:v>
                </c:pt>
                <c:pt idx="19">
                  <c:v>1982.0</c:v>
                </c:pt>
                <c:pt idx="20">
                  <c:v>1983.0</c:v>
                </c:pt>
                <c:pt idx="21">
                  <c:v>1984.0</c:v>
                </c:pt>
                <c:pt idx="22">
                  <c:v>1985.0</c:v>
                </c:pt>
                <c:pt idx="23">
                  <c:v>1986.0</c:v>
                </c:pt>
                <c:pt idx="24">
                  <c:v>1987.0</c:v>
                </c:pt>
                <c:pt idx="25">
                  <c:v>1988.0</c:v>
                </c:pt>
                <c:pt idx="26">
                  <c:v>1989.0</c:v>
                </c:pt>
                <c:pt idx="27">
                  <c:v>1990.0</c:v>
                </c:pt>
                <c:pt idx="28">
                  <c:v>1991.0</c:v>
                </c:pt>
                <c:pt idx="29">
                  <c:v>1992.0</c:v>
                </c:pt>
                <c:pt idx="30">
                  <c:v>1993.0</c:v>
                </c:pt>
                <c:pt idx="31">
                  <c:v>1994.0</c:v>
                </c:pt>
                <c:pt idx="32">
                  <c:v>1995.0</c:v>
                </c:pt>
                <c:pt idx="33">
                  <c:v>1996.0</c:v>
                </c:pt>
                <c:pt idx="34">
                  <c:v>1997.0</c:v>
                </c:pt>
                <c:pt idx="35">
                  <c:v>1998.0</c:v>
                </c:pt>
                <c:pt idx="36">
                  <c:v>1999.0</c:v>
                </c:pt>
                <c:pt idx="37">
                  <c:v>2000.0</c:v>
                </c:pt>
                <c:pt idx="38">
                  <c:v>2001.0</c:v>
                </c:pt>
                <c:pt idx="39">
                  <c:v>2002.0</c:v>
                </c:pt>
                <c:pt idx="40">
                  <c:v>2003.0</c:v>
                </c:pt>
                <c:pt idx="41">
                  <c:v>2004.0</c:v>
                </c:pt>
                <c:pt idx="42">
                  <c:v>2005.0</c:v>
                </c:pt>
                <c:pt idx="43">
                  <c:v>2006.0</c:v>
                </c:pt>
                <c:pt idx="44">
                  <c:v>2007.0</c:v>
                </c:pt>
                <c:pt idx="45">
                  <c:v>2008.0</c:v>
                </c:pt>
                <c:pt idx="46">
                  <c:v>2009.0</c:v>
                </c:pt>
                <c:pt idx="47">
                  <c:v>2010.0</c:v>
                </c:pt>
                <c:pt idx="48">
                  <c:v>2011.0</c:v>
                </c:pt>
                <c:pt idx="49">
                  <c:v>2012.0</c:v>
                </c:pt>
                <c:pt idx="50">
                  <c:v>2013.0</c:v>
                </c:pt>
                <c:pt idx="51">
                  <c:v>2014.0</c:v>
                </c:pt>
                <c:pt idx="52">
                  <c:v>2015.0</c:v>
                </c:pt>
                <c:pt idx="53">
                  <c:v>2016.0</c:v>
                </c:pt>
                <c:pt idx="54">
                  <c:v>2017.0</c:v>
                </c:pt>
                <c:pt idx="55">
                  <c:v>2018.0</c:v>
                </c:pt>
                <c:pt idx="56">
                  <c:v>2019.0</c:v>
                </c:pt>
                <c:pt idx="57">
                  <c:v>2020.0</c:v>
                </c:pt>
              </c:numCache>
            </c:numRef>
          </c:cat>
          <c:val>
            <c:numRef>
              <c:f>NC!$B$78:$BG$78</c:f>
              <c:numCache>
                <c:formatCode>0.0%</c:formatCode>
                <c:ptCount val="58"/>
                <c:pt idx="0">
                  <c:v>0.0224895499627092</c:v>
                </c:pt>
                <c:pt idx="1">
                  <c:v>0.0223685506978821</c:v>
                </c:pt>
                <c:pt idx="2">
                  <c:v>0.0222463759967364</c:v>
                </c:pt>
                <c:pt idx="3">
                  <c:v>0.0221230554901073</c:v>
                </c:pt>
                <c:pt idx="4">
                  <c:v>0.0219986189319462</c:v>
                </c:pt>
                <c:pt idx="5">
                  <c:v>0.0218730961895902</c:v>
                </c:pt>
                <c:pt idx="6">
                  <c:v>0.0217465172339018</c:v>
                </c:pt>
                <c:pt idx="7">
                  <c:v>0.0236550616010922</c:v>
                </c:pt>
                <c:pt idx="8">
                  <c:v>0.0257079455993282</c:v>
                </c:pt>
                <c:pt idx="9">
                  <c:v>0.0279120385225946</c:v>
                </c:pt>
                <c:pt idx="10">
                  <c:v>0.030273827495755</c:v>
                </c:pt>
                <c:pt idx="11">
                  <c:v>0.0327992722836066</c:v>
                </c:pt>
                <c:pt idx="12">
                  <c:v>0.0354936464404358</c:v>
                </c:pt>
                <c:pt idx="13">
                  <c:v>0.0383613669286138</c:v>
                </c:pt>
                <c:pt idx="14">
                  <c:v>0.0381144382126253</c:v>
                </c:pt>
                <c:pt idx="15">
                  <c:v>0.0378653197737191</c:v>
                </c:pt>
                <c:pt idx="16">
                  <c:v>0.0376140995237226</c:v>
                </c:pt>
                <c:pt idx="17">
                  <c:v>0.0373608635686421</c:v>
                </c:pt>
                <c:pt idx="18">
                  <c:v>0.0371056962338741</c:v>
                </c:pt>
                <c:pt idx="19">
                  <c:v>0.0368486800913038</c:v>
                </c:pt>
                <c:pt idx="20">
                  <c:v>0.0365898959881129</c:v>
                </c:pt>
                <c:pt idx="21">
                  <c:v>0.0357759645576408</c:v>
                </c:pt>
                <c:pt idx="22">
                  <c:v>0.0349572249637058</c:v>
                </c:pt>
                <c:pt idx="23">
                  <c:v>0.0341329777529229</c:v>
                </c:pt>
                <c:pt idx="24">
                  <c:v>0.03330244684455</c:v>
                </c:pt>
                <c:pt idx="25">
                  <c:v>0.0324647853614916</c:v>
                </c:pt>
                <c:pt idx="26">
                  <c:v>0.0316190847459692</c:v>
                </c:pt>
                <c:pt idx="27">
                  <c:v>0.0306537137442979</c:v>
                </c:pt>
                <c:pt idx="28">
                  <c:v>0.029715963749297</c:v>
                </c:pt>
                <c:pt idx="29">
                  <c:v>0.0288051222124807</c:v>
                </c:pt>
                <c:pt idx="30">
                  <c:v>0.0279204911799693</c:v>
                </c:pt>
                <c:pt idx="31">
                  <c:v>0.0270613872021045</c:v>
                </c:pt>
                <c:pt idx="32">
                  <c:v>0.0262271412297419</c:v>
                </c:pt>
                <c:pt idx="33">
                  <c:v>0.0254170984982422</c:v>
                </c:pt>
                <c:pt idx="34">
                  <c:v>0.0246675423334325</c:v>
                </c:pt>
                <c:pt idx="35">
                  <c:v>0.0239267817671361</c:v>
                </c:pt>
                <c:pt idx="36">
                  <c:v>0.0231942688178098</c:v>
                </c:pt>
                <c:pt idx="37">
                  <c:v>0.0224694778713459</c:v>
                </c:pt>
                <c:pt idx="38">
                  <c:v>0.0217519115106472</c:v>
                </c:pt>
                <c:pt idx="39">
                  <c:v>0.0210411070738993</c:v>
                </c:pt>
                <c:pt idx="40">
                  <c:v>0.0203366439340627</c:v>
                </c:pt>
                <c:pt idx="41">
                  <c:v>0.0196381514622098</c:v>
                </c:pt>
                <c:pt idx="42">
                  <c:v>0.018945317599918</c:v>
                </c:pt>
                <c:pt idx="43">
                  <c:v>0.0182578979207739</c:v>
                </c:pt>
                <c:pt idx="44">
                  <c:v>0.0175757250084895</c:v>
                </c:pt>
                <c:pt idx="45">
                  <c:v>0.0168987179202405</c:v>
                </c:pt>
                <c:pt idx="46">
                  <c:v>0.0162268914406711</c:v>
                </c:pt>
                <c:pt idx="47">
                  <c:v>0.0158480994090684</c:v>
                </c:pt>
                <c:pt idx="48">
                  <c:v>0.0154717785095118</c:v>
                </c:pt>
                <c:pt idx="49">
                  <c:v>0.0150979761912845</c:v>
                </c:pt>
                <c:pt idx="50">
                  <c:v>0.0147267487737896</c:v>
                </c:pt>
                <c:pt idx="51">
                  <c:v>0.0143581615302474</c:v>
                </c:pt>
                <c:pt idx="52">
                  <c:v>0.0139922887167183</c:v>
                </c:pt>
                <c:pt idx="53">
                  <c:v>0.0136292135412249</c:v>
                </c:pt>
                <c:pt idx="54">
                  <c:v>0.0132690280680216</c:v>
                </c:pt>
                <c:pt idx="55">
                  <c:v>0.0129118330524569</c:v>
                </c:pt>
                <c:pt idx="56">
                  <c:v>0.0125577377023906</c:v>
                </c:pt>
                <c:pt idx="57">
                  <c:v>0.0122068593627767</c:v>
                </c:pt>
              </c:numCache>
            </c:numRef>
          </c:val>
        </c:ser>
        <c:ser>
          <c:idx val="4"/>
          <c:order val="5"/>
          <c:tx>
            <c:strRef>
              <c:f>NC!$A$79</c:f>
              <c:strCache>
                <c:ptCount val="1"/>
                <c:pt idx="0">
                  <c:v>Vietnamienne</c:v>
                </c:pt>
              </c:strCache>
            </c:strRef>
          </c:tx>
          <c:invertIfNegative val="0"/>
          <c:cat>
            <c:numRef>
              <c:f>NC!$B$73:$BG$73</c:f>
              <c:numCache>
                <c:formatCode>General</c:formatCode>
                <c:ptCount val="58"/>
                <c:pt idx="0">
                  <c:v>1963.0</c:v>
                </c:pt>
                <c:pt idx="1">
                  <c:v>1964.0</c:v>
                </c:pt>
                <c:pt idx="2">
                  <c:v>1965.0</c:v>
                </c:pt>
                <c:pt idx="3">
                  <c:v>1966.0</c:v>
                </c:pt>
                <c:pt idx="4">
                  <c:v>1967.0</c:v>
                </c:pt>
                <c:pt idx="5">
                  <c:v>1968.0</c:v>
                </c:pt>
                <c:pt idx="6">
                  <c:v>1969.0</c:v>
                </c:pt>
                <c:pt idx="7">
                  <c:v>1970.0</c:v>
                </c:pt>
                <c:pt idx="8">
                  <c:v>1971.0</c:v>
                </c:pt>
                <c:pt idx="9">
                  <c:v>1972.0</c:v>
                </c:pt>
                <c:pt idx="10">
                  <c:v>1973.0</c:v>
                </c:pt>
                <c:pt idx="11">
                  <c:v>1974.0</c:v>
                </c:pt>
                <c:pt idx="12">
                  <c:v>1975.0</c:v>
                </c:pt>
                <c:pt idx="13">
                  <c:v>1976.0</c:v>
                </c:pt>
                <c:pt idx="14">
                  <c:v>1977.0</c:v>
                </c:pt>
                <c:pt idx="15">
                  <c:v>1978.0</c:v>
                </c:pt>
                <c:pt idx="16">
                  <c:v>1979.0</c:v>
                </c:pt>
                <c:pt idx="17">
                  <c:v>1980.0</c:v>
                </c:pt>
                <c:pt idx="18">
                  <c:v>1981.0</c:v>
                </c:pt>
                <c:pt idx="19">
                  <c:v>1982.0</c:v>
                </c:pt>
                <c:pt idx="20">
                  <c:v>1983.0</c:v>
                </c:pt>
                <c:pt idx="21">
                  <c:v>1984.0</c:v>
                </c:pt>
                <c:pt idx="22">
                  <c:v>1985.0</c:v>
                </c:pt>
                <c:pt idx="23">
                  <c:v>1986.0</c:v>
                </c:pt>
                <c:pt idx="24">
                  <c:v>1987.0</c:v>
                </c:pt>
                <c:pt idx="25">
                  <c:v>1988.0</c:v>
                </c:pt>
                <c:pt idx="26">
                  <c:v>1989.0</c:v>
                </c:pt>
                <c:pt idx="27">
                  <c:v>1990.0</c:v>
                </c:pt>
                <c:pt idx="28">
                  <c:v>1991.0</c:v>
                </c:pt>
                <c:pt idx="29">
                  <c:v>1992.0</c:v>
                </c:pt>
                <c:pt idx="30">
                  <c:v>1993.0</c:v>
                </c:pt>
                <c:pt idx="31">
                  <c:v>1994.0</c:v>
                </c:pt>
                <c:pt idx="32">
                  <c:v>1995.0</c:v>
                </c:pt>
                <c:pt idx="33">
                  <c:v>1996.0</c:v>
                </c:pt>
                <c:pt idx="34">
                  <c:v>1997.0</c:v>
                </c:pt>
                <c:pt idx="35">
                  <c:v>1998.0</c:v>
                </c:pt>
                <c:pt idx="36">
                  <c:v>1999.0</c:v>
                </c:pt>
                <c:pt idx="37">
                  <c:v>2000.0</c:v>
                </c:pt>
                <c:pt idx="38">
                  <c:v>2001.0</c:v>
                </c:pt>
                <c:pt idx="39">
                  <c:v>2002.0</c:v>
                </c:pt>
                <c:pt idx="40">
                  <c:v>2003.0</c:v>
                </c:pt>
                <c:pt idx="41">
                  <c:v>2004.0</c:v>
                </c:pt>
                <c:pt idx="42">
                  <c:v>2005.0</c:v>
                </c:pt>
                <c:pt idx="43">
                  <c:v>2006.0</c:v>
                </c:pt>
                <c:pt idx="44">
                  <c:v>2007.0</c:v>
                </c:pt>
                <c:pt idx="45">
                  <c:v>2008.0</c:v>
                </c:pt>
                <c:pt idx="46">
                  <c:v>2009.0</c:v>
                </c:pt>
                <c:pt idx="47">
                  <c:v>2010.0</c:v>
                </c:pt>
                <c:pt idx="48">
                  <c:v>2011.0</c:v>
                </c:pt>
                <c:pt idx="49">
                  <c:v>2012.0</c:v>
                </c:pt>
                <c:pt idx="50">
                  <c:v>2013.0</c:v>
                </c:pt>
                <c:pt idx="51">
                  <c:v>2014.0</c:v>
                </c:pt>
                <c:pt idx="52">
                  <c:v>2015.0</c:v>
                </c:pt>
                <c:pt idx="53">
                  <c:v>2016.0</c:v>
                </c:pt>
                <c:pt idx="54">
                  <c:v>2017.0</c:v>
                </c:pt>
                <c:pt idx="55">
                  <c:v>2018.0</c:v>
                </c:pt>
                <c:pt idx="56">
                  <c:v>2019.0</c:v>
                </c:pt>
                <c:pt idx="57">
                  <c:v>2020.0</c:v>
                </c:pt>
              </c:numCache>
            </c:numRef>
          </c:cat>
          <c:val>
            <c:numRef>
              <c:f>NC!$B$79:$BG$79</c:f>
              <c:numCache>
                <c:formatCode>0.0%</c:formatCode>
                <c:ptCount val="58"/>
                <c:pt idx="0">
                  <c:v>0.00854963717032751</c:v>
                </c:pt>
                <c:pt idx="1">
                  <c:v>0.00850363803678047</c:v>
                </c:pt>
                <c:pt idx="2">
                  <c:v>0.00845719204884736</c:v>
                </c:pt>
                <c:pt idx="3">
                  <c:v>0.0084103104709995</c:v>
                </c:pt>
                <c:pt idx="4">
                  <c:v>0.00836300461451212</c:v>
                </c:pt>
                <c:pt idx="5">
                  <c:v>0.00831528583376515</c:v>
                </c:pt>
                <c:pt idx="6">
                  <c:v>0.00826716552249486</c:v>
                </c:pt>
                <c:pt idx="7">
                  <c:v>0.00899271858558447</c:v>
                </c:pt>
                <c:pt idx="8">
                  <c:v>0.00977314386607213</c:v>
                </c:pt>
                <c:pt idx="9">
                  <c:v>0.0106110527977698</c:v>
                </c:pt>
                <c:pt idx="10">
                  <c:v>0.0115089115289086</c:v>
                </c:pt>
                <c:pt idx="11">
                  <c:v>0.012468985726286</c:v>
                </c:pt>
                <c:pt idx="12">
                  <c:v>0.0134932801866106</c:v>
                </c:pt>
                <c:pt idx="13">
                  <c:v>0.0145834740642333</c:v>
                </c:pt>
                <c:pt idx="14">
                  <c:v>0.0148318027273386</c:v>
                </c:pt>
                <c:pt idx="15">
                  <c:v>0.0150828545950743</c:v>
                </c:pt>
                <c:pt idx="16">
                  <c:v>0.0153366350320778</c:v>
                </c:pt>
                <c:pt idx="17">
                  <c:v>0.0155931485903864</c:v>
                </c:pt>
                <c:pt idx="18">
                  <c:v>0.0158523989739229</c:v>
                </c:pt>
                <c:pt idx="19">
                  <c:v>0.0161143890026951</c:v>
                </c:pt>
                <c:pt idx="20">
                  <c:v>0.0163791205767432</c:v>
                </c:pt>
                <c:pt idx="21">
                  <c:v>0.0161687316558121</c:v>
                </c:pt>
                <c:pt idx="22">
                  <c:v>0.0159505898465083</c:v>
                </c:pt>
                <c:pt idx="23">
                  <c:v>0.0157242222144396</c:v>
                </c:pt>
                <c:pt idx="24">
                  <c:v>0.0154891054106561</c:v>
                </c:pt>
                <c:pt idx="25">
                  <c:v>0.0152446663649544</c:v>
                </c:pt>
                <c:pt idx="26">
                  <c:v>0.0149902846387652</c:v>
                </c:pt>
                <c:pt idx="27">
                  <c:v>0.0148978819376177</c:v>
                </c:pt>
                <c:pt idx="28">
                  <c:v>0.0148051256177403</c:v>
                </c:pt>
                <c:pt idx="29">
                  <c:v>0.0147120382331929</c:v>
                </c:pt>
                <c:pt idx="30">
                  <c:v>0.01461864173593</c:v>
                </c:pt>
                <c:pt idx="31">
                  <c:v>0.0145249574877455</c:v>
                </c:pt>
                <c:pt idx="32">
                  <c:v>0.0144310062723311</c:v>
                </c:pt>
                <c:pt idx="33">
                  <c:v>0.0143368083074234</c:v>
                </c:pt>
                <c:pt idx="34">
                  <c:v>0.0139648851882699</c:v>
                </c:pt>
                <c:pt idx="35">
                  <c:v>0.0135950483535131</c:v>
                </c:pt>
                <c:pt idx="36">
                  <c:v>0.0132270238050819</c:v>
                </c:pt>
                <c:pt idx="37">
                  <c:v>0.0128605460972463</c:v>
                </c:pt>
                <c:pt idx="38">
                  <c:v>0.0124953618797454</c:v>
                </c:pt>
                <c:pt idx="39">
                  <c:v>0.0121312339367833</c:v>
                </c:pt>
                <c:pt idx="40">
                  <c:v>0.0117679457292765</c:v>
                </c:pt>
                <c:pt idx="41">
                  <c:v>0.0114053064304171</c:v>
                </c:pt>
                <c:pt idx="42">
                  <c:v>0.0110431564223358</c:v>
                </c:pt>
                <c:pt idx="43">
                  <c:v>0.0106813731941189</c:v>
                </c:pt>
                <c:pt idx="44">
                  <c:v>0.0103198775486679</c:v>
                </c:pt>
                <c:pt idx="45">
                  <c:v>0.00995863998834332</c:v>
                </c:pt>
                <c:pt idx="46">
                  <c:v>0.00959768710807069</c:v>
                </c:pt>
                <c:pt idx="47">
                  <c:v>0.00955044152288463</c:v>
                </c:pt>
                <c:pt idx="48">
                  <c:v>0.00949951666205365</c:v>
                </c:pt>
                <c:pt idx="49">
                  <c:v>0.00944484884204575</c:v>
                </c:pt>
                <c:pt idx="50">
                  <c:v>0.00938638059891859</c:v>
                </c:pt>
                <c:pt idx="51">
                  <c:v>0.00932406136169991</c:v>
                </c:pt>
                <c:pt idx="52">
                  <c:v>0.00925784812993889</c:v>
                </c:pt>
                <c:pt idx="53">
                  <c:v>0.0091877061490061</c:v>
                </c:pt>
                <c:pt idx="54">
                  <c:v>0.00911360957609265</c:v>
                </c:pt>
                <c:pt idx="55">
                  <c:v>0.00903554212928389</c:v>
                </c:pt>
                <c:pt idx="56">
                  <c:v>0.00895349771157983</c:v>
                </c:pt>
                <c:pt idx="57">
                  <c:v>0.00886748100132285</c:v>
                </c:pt>
              </c:numCache>
            </c:numRef>
          </c:val>
        </c:ser>
        <c:ser>
          <c:idx val="5"/>
          <c:order val="6"/>
          <c:tx>
            <c:strRef>
              <c:f>NC!$A$80</c:f>
              <c:strCache>
                <c:ptCount val="1"/>
                <c:pt idx="0">
                  <c:v>Ni-Vanuatu</c:v>
                </c:pt>
              </c:strCache>
            </c:strRef>
          </c:tx>
          <c:invertIfNegative val="0"/>
          <c:cat>
            <c:numRef>
              <c:f>NC!$B$73:$BG$73</c:f>
              <c:numCache>
                <c:formatCode>General</c:formatCode>
                <c:ptCount val="58"/>
                <c:pt idx="0">
                  <c:v>1963.0</c:v>
                </c:pt>
                <c:pt idx="1">
                  <c:v>1964.0</c:v>
                </c:pt>
                <c:pt idx="2">
                  <c:v>1965.0</c:v>
                </c:pt>
                <c:pt idx="3">
                  <c:v>1966.0</c:v>
                </c:pt>
                <c:pt idx="4">
                  <c:v>1967.0</c:v>
                </c:pt>
                <c:pt idx="5">
                  <c:v>1968.0</c:v>
                </c:pt>
                <c:pt idx="6">
                  <c:v>1969.0</c:v>
                </c:pt>
                <c:pt idx="7">
                  <c:v>1970.0</c:v>
                </c:pt>
                <c:pt idx="8">
                  <c:v>1971.0</c:v>
                </c:pt>
                <c:pt idx="9">
                  <c:v>1972.0</c:v>
                </c:pt>
                <c:pt idx="10">
                  <c:v>1973.0</c:v>
                </c:pt>
                <c:pt idx="11">
                  <c:v>1974.0</c:v>
                </c:pt>
                <c:pt idx="12">
                  <c:v>1975.0</c:v>
                </c:pt>
                <c:pt idx="13">
                  <c:v>1976.0</c:v>
                </c:pt>
                <c:pt idx="14">
                  <c:v>1977.0</c:v>
                </c:pt>
                <c:pt idx="15">
                  <c:v>1978.0</c:v>
                </c:pt>
                <c:pt idx="16">
                  <c:v>1979.0</c:v>
                </c:pt>
                <c:pt idx="17">
                  <c:v>1980.0</c:v>
                </c:pt>
                <c:pt idx="18">
                  <c:v>1981.0</c:v>
                </c:pt>
                <c:pt idx="19">
                  <c:v>1982.0</c:v>
                </c:pt>
                <c:pt idx="20">
                  <c:v>1983.0</c:v>
                </c:pt>
                <c:pt idx="21">
                  <c:v>1984.0</c:v>
                </c:pt>
                <c:pt idx="22">
                  <c:v>1985.0</c:v>
                </c:pt>
                <c:pt idx="23">
                  <c:v>1986.0</c:v>
                </c:pt>
                <c:pt idx="24">
                  <c:v>1987.0</c:v>
                </c:pt>
                <c:pt idx="25">
                  <c:v>1988.0</c:v>
                </c:pt>
                <c:pt idx="26">
                  <c:v>1989.0</c:v>
                </c:pt>
                <c:pt idx="27">
                  <c:v>1990.0</c:v>
                </c:pt>
                <c:pt idx="28">
                  <c:v>1991.0</c:v>
                </c:pt>
                <c:pt idx="29">
                  <c:v>1992.0</c:v>
                </c:pt>
                <c:pt idx="30">
                  <c:v>1993.0</c:v>
                </c:pt>
                <c:pt idx="31">
                  <c:v>1994.0</c:v>
                </c:pt>
                <c:pt idx="32">
                  <c:v>1995.0</c:v>
                </c:pt>
                <c:pt idx="33">
                  <c:v>1996.0</c:v>
                </c:pt>
                <c:pt idx="34">
                  <c:v>1997.0</c:v>
                </c:pt>
                <c:pt idx="35">
                  <c:v>1998.0</c:v>
                </c:pt>
                <c:pt idx="36">
                  <c:v>1999.0</c:v>
                </c:pt>
                <c:pt idx="37">
                  <c:v>2000.0</c:v>
                </c:pt>
                <c:pt idx="38">
                  <c:v>2001.0</c:v>
                </c:pt>
                <c:pt idx="39">
                  <c:v>2002.0</c:v>
                </c:pt>
                <c:pt idx="40">
                  <c:v>2003.0</c:v>
                </c:pt>
                <c:pt idx="41">
                  <c:v>2004.0</c:v>
                </c:pt>
                <c:pt idx="42">
                  <c:v>2005.0</c:v>
                </c:pt>
                <c:pt idx="43">
                  <c:v>2006.0</c:v>
                </c:pt>
                <c:pt idx="44">
                  <c:v>2007.0</c:v>
                </c:pt>
                <c:pt idx="45">
                  <c:v>2008.0</c:v>
                </c:pt>
                <c:pt idx="46">
                  <c:v>2009.0</c:v>
                </c:pt>
                <c:pt idx="47">
                  <c:v>2010.0</c:v>
                </c:pt>
                <c:pt idx="48">
                  <c:v>2011.0</c:v>
                </c:pt>
                <c:pt idx="49">
                  <c:v>2012.0</c:v>
                </c:pt>
                <c:pt idx="50">
                  <c:v>2013.0</c:v>
                </c:pt>
                <c:pt idx="51">
                  <c:v>2014.0</c:v>
                </c:pt>
                <c:pt idx="52">
                  <c:v>2015.0</c:v>
                </c:pt>
                <c:pt idx="53">
                  <c:v>2016.0</c:v>
                </c:pt>
                <c:pt idx="54">
                  <c:v>2017.0</c:v>
                </c:pt>
                <c:pt idx="55">
                  <c:v>2018.0</c:v>
                </c:pt>
                <c:pt idx="56">
                  <c:v>2019.0</c:v>
                </c:pt>
                <c:pt idx="57">
                  <c:v>2020.0</c:v>
                </c:pt>
              </c:numCache>
            </c:numRef>
          </c:cat>
          <c:val>
            <c:numRef>
              <c:f>NC!$B$80:$BG$80</c:f>
              <c:numCache>
                <c:formatCode>0.0%</c:formatCode>
                <c:ptCount val="58"/>
                <c:pt idx="0">
                  <c:v>0.00462023624747498</c:v>
                </c:pt>
                <c:pt idx="1">
                  <c:v>0.00459537824941816</c:v>
                </c:pt>
                <c:pt idx="2">
                  <c:v>0.00457027877060717</c:v>
                </c:pt>
                <c:pt idx="3">
                  <c:v>0.00454494389837853</c:v>
                </c:pt>
                <c:pt idx="4">
                  <c:v>0.00451937974536167</c:v>
                </c:pt>
                <c:pt idx="5">
                  <c:v>0.00449359244747988</c:v>
                </c:pt>
                <c:pt idx="6">
                  <c:v>0.00446758816192465</c:v>
                </c:pt>
                <c:pt idx="7">
                  <c:v>0.0048596780827914</c:v>
                </c:pt>
                <c:pt idx="8">
                  <c:v>0.00528142102901479</c:v>
                </c:pt>
                <c:pt idx="9">
                  <c:v>0.00573422822319004</c:v>
                </c:pt>
                <c:pt idx="10">
                  <c:v>0.00621943237537522</c:v>
                </c:pt>
                <c:pt idx="11">
                  <c:v>0.00673825785517256</c:v>
                </c:pt>
                <c:pt idx="12">
                  <c:v>0.00729178805761253</c:v>
                </c:pt>
                <c:pt idx="13">
                  <c:v>0.00788093040012609</c:v>
                </c:pt>
                <c:pt idx="14">
                  <c:v>0.00794694067915141</c:v>
                </c:pt>
                <c:pt idx="15">
                  <c:v>0.00801270414207095</c:v>
                </c:pt>
                <c:pt idx="16">
                  <c:v>0.00807821072923762</c:v>
                </c:pt>
                <c:pt idx="17">
                  <c:v>0.00814345020227541</c:v>
                </c:pt>
                <c:pt idx="18">
                  <c:v>0.00820841214001273</c:v>
                </c:pt>
                <c:pt idx="19">
                  <c:v>0.00827308593479305</c:v>
                </c:pt>
                <c:pt idx="20">
                  <c:v>0.00833746078916956</c:v>
                </c:pt>
                <c:pt idx="21">
                  <c:v>0.00864551212210881</c:v>
                </c:pt>
                <c:pt idx="22">
                  <c:v>0.00895907278260349</c:v>
                </c:pt>
                <c:pt idx="23">
                  <c:v>0.00927741611007774</c:v>
                </c:pt>
                <c:pt idx="24">
                  <c:v>0.00959965764610321</c:v>
                </c:pt>
                <c:pt idx="25">
                  <c:v>0.00992473409892752</c:v>
                </c:pt>
                <c:pt idx="26">
                  <c:v>0.0102513811649906</c:v>
                </c:pt>
                <c:pt idx="27">
                  <c:v>0.010410059747183</c:v>
                </c:pt>
                <c:pt idx="28">
                  <c:v>0.0105705353276374</c:v>
                </c:pt>
                <c:pt idx="29">
                  <c:v>0.0107328218764804</c:v>
                </c:pt>
                <c:pt idx="30">
                  <c:v>0.0108969332681617</c:v>
                </c:pt>
                <c:pt idx="31">
                  <c:v>0.0110628832712387</c:v>
                </c:pt>
                <c:pt idx="32">
                  <c:v>0.0112306855379898</c:v>
                </c:pt>
                <c:pt idx="33">
                  <c:v>0.0114003535938548</c:v>
                </c:pt>
                <c:pt idx="34">
                  <c:v>0.011290982853484</c:v>
                </c:pt>
                <c:pt idx="35">
                  <c:v>0.0111764446108716</c:v>
                </c:pt>
                <c:pt idx="36">
                  <c:v>0.0110563959685114</c:v>
                </c:pt>
                <c:pt idx="37">
                  <c:v>0.0109304840383713</c:v>
                </c:pt>
                <c:pt idx="38">
                  <c:v>0.0107983489456125</c:v>
                </c:pt>
                <c:pt idx="39">
                  <c:v>0.0106596275853151</c:v>
                </c:pt>
                <c:pt idx="40">
                  <c:v>0.0105139582086844</c:v>
                </c:pt>
                <c:pt idx="41">
                  <c:v>0.0103609859046291</c:v>
                </c:pt>
                <c:pt idx="42">
                  <c:v>0.0102003690253444</c:v>
                </c:pt>
                <c:pt idx="43">
                  <c:v>0.0100317865793502</c:v>
                </c:pt>
                <c:pt idx="44">
                  <c:v>0.00985494658126648</c:v>
                </c:pt>
                <c:pt idx="45">
                  <c:v>0.00966959530372714</c:v>
                </c:pt>
                <c:pt idx="46">
                  <c:v>0.00947552732307191</c:v>
                </c:pt>
                <c:pt idx="47">
                  <c:v>0.00949938918620465</c:v>
                </c:pt>
                <c:pt idx="48">
                  <c:v>0.00951939110876873</c:v>
                </c:pt>
                <c:pt idx="49">
                  <c:v>0.00953538216581819</c:v>
                </c:pt>
                <c:pt idx="50">
                  <c:v>0.00954721454956651</c:v>
                </c:pt>
                <c:pt idx="51">
                  <c:v>0.00955474444407237</c:v>
                </c:pt>
                <c:pt idx="52">
                  <c:v>0.00955783293978127</c:v>
                </c:pt>
                <c:pt idx="53">
                  <c:v>0.00955634698236243</c:v>
                </c:pt>
                <c:pt idx="54">
                  <c:v>0.00955016034924777</c:v>
                </c:pt>
                <c:pt idx="55">
                  <c:v>0.00953915464624465</c:v>
                </c:pt>
                <c:pt idx="56">
                  <c:v>0.00952322031558026</c:v>
                </c:pt>
                <c:pt idx="57">
                  <c:v>0.00950225764576729</c:v>
                </c:pt>
              </c:numCache>
            </c:numRef>
          </c:val>
        </c:ser>
        <c:ser>
          <c:idx val="6"/>
          <c:order val="7"/>
          <c:tx>
            <c:strRef>
              <c:f>NC!$A$81</c:f>
              <c:strCache>
                <c:ptCount val="1"/>
                <c:pt idx="0">
                  <c:v>Autres 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 w="76200" cmpd="sng">
              <a:solidFill>
                <a:schemeClr val="bg1">
                  <a:lumMod val="50000"/>
                </a:schemeClr>
              </a:solidFill>
            </a:ln>
          </c:spPr>
          <c:invertIfNegative val="0"/>
          <c:dLbls>
            <c:dLbl>
              <c:idx val="0"/>
              <c:layout>
                <c:manualLayout>
                  <c:x val="0.0478873471812047"/>
                  <c:y val="0.0020486190008738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7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6"/>
              <c:layout>
                <c:manualLayout>
                  <c:x val="0.00748331868095607"/>
                  <c:y val="-0.00570308226898252"/>
                </c:manualLayout>
              </c:layout>
              <c:numFmt formatCode="0%" sourceLinked="0"/>
              <c:spPr>
                <a:solidFill>
                  <a:srgbClr val="39FF0B"/>
                </a:solidFill>
              </c:spPr>
              <c:txPr>
                <a:bodyPr/>
                <a:lstStyle/>
                <a:p>
                  <a:pPr>
                    <a:defRPr sz="2000" i="1"/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1"/>
              <c:layout>
                <c:manualLayout>
                  <c:x val="0.00374165934047804"/>
                  <c:y val="0.0304164387679067"/>
                </c:manualLayout>
              </c:layout>
              <c:numFmt formatCode="0%" sourceLinked="0"/>
              <c:spPr>
                <a:solidFill>
                  <a:srgbClr val="D7E4BD"/>
                </a:solidFill>
              </c:spPr>
              <c:txPr>
                <a:bodyPr/>
                <a:lstStyle/>
                <a:p>
                  <a:pPr>
                    <a:defRPr sz="2000" b="1"/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7"/>
              <c:layout>
                <c:manualLayout>
                  <c:x val="0.0"/>
                  <c:y val="0.0228123290759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2000"/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NC!$B$73:$BG$73</c:f>
              <c:numCache>
                <c:formatCode>General</c:formatCode>
                <c:ptCount val="58"/>
                <c:pt idx="0">
                  <c:v>1963.0</c:v>
                </c:pt>
                <c:pt idx="1">
                  <c:v>1964.0</c:v>
                </c:pt>
                <c:pt idx="2">
                  <c:v>1965.0</c:v>
                </c:pt>
                <c:pt idx="3">
                  <c:v>1966.0</c:v>
                </c:pt>
                <c:pt idx="4">
                  <c:v>1967.0</c:v>
                </c:pt>
                <c:pt idx="5">
                  <c:v>1968.0</c:v>
                </c:pt>
                <c:pt idx="6">
                  <c:v>1969.0</c:v>
                </c:pt>
                <c:pt idx="7">
                  <c:v>1970.0</c:v>
                </c:pt>
                <c:pt idx="8">
                  <c:v>1971.0</c:v>
                </c:pt>
                <c:pt idx="9">
                  <c:v>1972.0</c:v>
                </c:pt>
                <c:pt idx="10">
                  <c:v>1973.0</c:v>
                </c:pt>
                <c:pt idx="11">
                  <c:v>1974.0</c:v>
                </c:pt>
                <c:pt idx="12">
                  <c:v>1975.0</c:v>
                </c:pt>
                <c:pt idx="13">
                  <c:v>1976.0</c:v>
                </c:pt>
                <c:pt idx="14">
                  <c:v>1977.0</c:v>
                </c:pt>
                <c:pt idx="15">
                  <c:v>1978.0</c:v>
                </c:pt>
                <c:pt idx="16">
                  <c:v>1979.0</c:v>
                </c:pt>
                <c:pt idx="17">
                  <c:v>1980.0</c:v>
                </c:pt>
                <c:pt idx="18">
                  <c:v>1981.0</c:v>
                </c:pt>
                <c:pt idx="19">
                  <c:v>1982.0</c:v>
                </c:pt>
                <c:pt idx="20">
                  <c:v>1983.0</c:v>
                </c:pt>
                <c:pt idx="21">
                  <c:v>1984.0</c:v>
                </c:pt>
                <c:pt idx="22">
                  <c:v>1985.0</c:v>
                </c:pt>
                <c:pt idx="23">
                  <c:v>1986.0</c:v>
                </c:pt>
                <c:pt idx="24">
                  <c:v>1987.0</c:v>
                </c:pt>
                <c:pt idx="25">
                  <c:v>1988.0</c:v>
                </c:pt>
                <c:pt idx="26">
                  <c:v>1989.0</c:v>
                </c:pt>
                <c:pt idx="27">
                  <c:v>1990.0</c:v>
                </c:pt>
                <c:pt idx="28">
                  <c:v>1991.0</c:v>
                </c:pt>
                <c:pt idx="29">
                  <c:v>1992.0</c:v>
                </c:pt>
                <c:pt idx="30">
                  <c:v>1993.0</c:v>
                </c:pt>
                <c:pt idx="31">
                  <c:v>1994.0</c:v>
                </c:pt>
                <c:pt idx="32">
                  <c:v>1995.0</c:v>
                </c:pt>
                <c:pt idx="33">
                  <c:v>1996.0</c:v>
                </c:pt>
                <c:pt idx="34">
                  <c:v>1997.0</c:v>
                </c:pt>
                <c:pt idx="35">
                  <c:v>1998.0</c:v>
                </c:pt>
                <c:pt idx="36">
                  <c:v>1999.0</c:v>
                </c:pt>
                <c:pt idx="37">
                  <c:v>2000.0</c:v>
                </c:pt>
                <c:pt idx="38">
                  <c:v>2001.0</c:v>
                </c:pt>
                <c:pt idx="39">
                  <c:v>2002.0</c:v>
                </c:pt>
                <c:pt idx="40">
                  <c:v>2003.0</c:v>
                </c:pt>
                <c:pt idx="41">
                  <c:v>2004.0</c:v>
                </c:pt>
                <c:pt idx="42">
                  <c:v>2005.0</c:v>
                </c:pt>
                <c:pt idx="43">
                  <c:v>2006.0</c:v>
                </c:pt>
                <c:pt idx="44">
                  <c:v>2007.0</c:v>
                </c:pt>
                <c:pt idx="45">
                  <c:v>2008.0</c:v>
                </c:pt>
                <c:pt idx="46">
                  <c:v>2009.0</c:v>
                </c:pt>
                <c:pt idx="47">
                  <c:v>2010.0</c:v>
                </c:pt>
                <c:pt idx="48">
                  <c:v>2011.0</c:v>
                </c:pt>
                <c:pt idx="49">
                  <c:v>2012.0</c:v>
                </c:pt>
                <c:pt idx="50">
                  <c:v>2013.0</c:v>
                </c:pt>
                <c:pt idx="51">
                  <c:v>2014.0</c:v>
                </c:pt>
                <c:pt idx="52">
                  <c:v>2015.0</c:v>
                </c:pt>
                <c:pt idx="53">
                  <c:v>2016.0</c:v>
                </c:pt>
                <c:pt idx="54">
                  <c:v>2017.0</c:v>
                </c:pt>
                <c:pt idx="55">
                  <c:v>2018.0</c:v>
                </c:pt>
                <c:pt idx="56">
                  <c:v>2019.0</c:v>
                </c:pt>
                <c:pt idx="57">
                  <c:v>2020.0</c:v>
                </c:pt>
              </c:numCache>
            </c:numRef>
          </c:cat>
          <c:val>
            <c:numRef>
              <c:f>NC!$B$81:$BG$81</c:f>
              <c:numCache>
                <c:formatCode>0.0%</c:formatCode>
                <c:ptCount val="58"/>
                <c:pt idx="0">
                  <c:v>0.0325015314555184</c:v>
                </c:pt>
                <c:pt idx="1">
                  <c:v>0.0317024951480413</c:v>
                </c:pt>
                <c:pt idx="2">
                  <c:v>0.0309205642094999</c:v>
                </c:pt>
                <c:pt idx="3">
                  <c:v>0.0301554479121291</c:v>
                </c:pt>
                <c:pt idx="4">
                  <c:v>0.0294068583738451</c:v>
                </c:pt>
                <c:pt idx="5">
                  <c:v>0.0286745105913834</c:v>
                </c:pt>
                <c:pt idx="6">
                  <c:v>0.0279581224708935</c:v>
                </c:pt>
                <c:pt idx="7">
                  <c:v>0.0269391547595213</c:v>
                </c:pt>
                <c:pt idx="8">
                  <c:v>0.02593396057837</c:v>
                </c:pt>
                <c:pt idx="9">
                  <c:v>0.0249421922406063</c:v>
                </c:pt>
                <c:pt idx="10">
                  <c:v>0.0239635960723072</c:v>
                </c:pt>
                <c:pt idx="11">
                  <c:v>0.0229980206199346</c:v>
                </c:pt>
                <c:pt idx="12">
                  <c:v>0.0220454243042704</c:v>
                </c:pt>
                <c:pt idx="13">
                  <c:v>0.0211058821763377</c:v>
                </c:pt>
                <c:pt idx="14">
                  <c:v>0.0209096849791244</c:v>
                </c:pt>
                <c:pt idx="15">
                  <c:v>0.0207132442990383</c:v>
                </c:pt>
                <c:pt idx="16">
                  <c:v>0.020516614560013</c:v>
                </c:pt>
                <c:pt idx="17">
                  <c:v>0.0203198486067656</c:v>
                </c:pt>
                <c:pt idx="18">
                  <c:v>0.0201229977368049</c:v>
                </c:pt>
                <c:pt idx="19">
                  <c:v>0.0199261117330784</c:v>
                </c:pt>
                <c:pt idx="20">
                  <c:v>0.0197292388971438</c:v>
                </c:pt>
                <c:pt idx="21">
                  <c:v>0.0225901952366741</c:v>
                </c:pt>
                <c:pt idx="22">
                  <c:v>0.0258490780667832</c:v>
                </c:pt>
                <c:pt idx="23">
                  <c:v>0.0295570960220125</c:v>
                </c:pt>
                <c:pt idx="24">
                  <c:v>0.033770944309253</c:v>
                </c:pt>
                <c:pt idx="25">
                  <c:v>0.038553079405892</c:v>
                </c:pt>
                <c:pt idx="26">
                  <c:v>0.0439719076827493</c:v>
                </c:pt>
                <c:pt idx="27">
                  <c:v>0.0448284957594298</c:v>
                </c:pt>
                <c:pt idx="28">
                  <c:v>0.0456989208173142</c:v>
                </c:pt>
                <c:pt idx="29">
                  <c:v>0.0465833698551474</c:v>
                </c:pt>
                <c:pt idx="30">
                  <c:v>0.0474820313121895</c:v>
                </c:pt>
                <c:pt idx="31">
                  <c:v>0.0483950950303518</c:v>
                </c:pt>
                <c:pt idx="32">
                  <c:v>0.0493227522145286</c:v>
                </c:pt>
                <c:pt idx="33">
                  <c:v>0.050265195391087</c:v>
                </c:pt>
                <c:pt idx="34">
                  <c:v>0.0552615200734404</c:v>
                </c:pt>
                <c:pt idx="35">
                  <c:v>0.0607207007094483</c:v>
                </c:pt>
                <c:pt idx="36">
                  <c:v>0.0666789441016761</c:v>
                </c:pt>
                <c:pt idx="37">
                  <c:v>0.0731739585244233</c:v>
                </c:pt>
                <c:pt idx="38">
                  <c:v>0.0802447333942464</c:v>
                </c:pt>
                <c:pt idx="39">
                  <c:v>0.087931248297949</c:v>
                </c:pt>
                <c:pt idx="40">
                  <c:v>0.0962741024584838</c:v>
                </c:pt>
                <c:pt idx="41">
                  <c:v>0.105314056292498</c:v>
                </c:pt>
                <c:pt idx="42">
                  <c:v>0.115091477891053</c:v>
                </c:pt>
                <c:pt idx="43">
                  <c:v>0.125645689174217</c:v>
                </c:pt>
                <c:pt idx="44">
                  <c:v>0.137014209260372</c:v>
                </c:pt>
                <c:pt idx="45">
                  <c:v>0.149231896358591</c:v>
                </c:pt>
                <c:pt idx="46">
                  <c:v>0.16232999429921</c:v>
                </c:pt>
                <c:pt idx="47">
                  <c:v>0.169637337825617</c:v>
                </c:pt>
                <c:pt idx="48">
                  <c:v>0.177200653850032</c:v>
                </c:pt>
                <c:pt idx="49">
                  <c:v>0.185022538696686</c:v>
                </c:pt>
                <c:pt idx="50">
                  <c:v>0.193105034494141</c:v>
                </c:pt>
                <c:pt idx="51">
                  <c:v>0.20144958272407</c:v>
                </c:pt>
                <c:pt idx="52">
                  <c:v>0.210056978386114</c:v>
                </c:pt>
                <c:pt idx="53">
                  <c:v>0.218927325295091</c:v>
                </c:pt>
                <c:pt idx="54">
                  <c:v>0.228059993064327</c:v>
                </c:pt>
                <c:pt idx="55">
                  <c:v>0.23745357636103</c:v>
                </c:pt>
                <c:pt idx="56">
                  <c:v>0.247105857044768</c:v>
                </c:pt>
                <c:pt idx="57">
                  <c:v>0.257013769817158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76803384"/>
        <c:axId val="1776577768"/>
      </c:barChart>
      <c:catAx>
        <c:axId val="17768033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2000"/>
            </a:pPr>
            <a:endParaRPr lang="fr-FR"/>
          </a:p>
        </c:txPr>
        <c:crossAx val="1776577768"/>
        <c:crosses val="autoZero"/>
        <c:auto val="1"/>
        <c:lblAlgn val="ctr"/>
        <c:lblOffset val="100"/>
        <c:tickLblSkip val="3"/>
        <c:noMultiLvlLbl val="0"/>
      </c:catAx>
      <c:valAx>
        <c:axId val="1776577768"/>
        <c:scaling>
          <c:orientation val="minMax"/>
          <c:max val="1.0"/>
        </c:scaling>
        <c:delete val="1"/>
        <c:axPos val="l"/>
        <c:majorGridlines/>
        <c:numFmt formatCode="0%" sourceLinked="0"/>
        <c:majorTickMark val="out"/>
        <c:minorTickMark val="none"/>
        <c:tickLblPos val="nextTo"/>
        <c:crossAx val="1776803384"/>
        <c:crosses val="autoZero"/>
        <c:crossBetween val="between"/>
        <c:majorUnit val="0.2"/>
      </c:valAx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fr-FR" sz="2000" dirty="0" smtClean="0"/>
              <a:t>Millions d'habitants</a:t>
            </a:r>
          </a:p>
          <a:p>
            <a:pPr>
              <a:defRPr sz="2000"/>
            </a:pPr>
            <a:r>
              <a:rPr lang="fr-FR" sz="2000" dirty="0" smtClean="0"/>
              <a:t> en 2014</a:t>
            </a:r>
            <a:endParaRPr lang="fr-FR" sz="2000" dirty="0"/>
          </a:p>
        </c:rich>
      </c:tx>
      <c:layout>
        <c:manualLayout>
          <c:xMode val="edge"/>
          <c:yMode val="edge"/>
          <c:x val="0.275286747482143"/>
          <c:y val="0.0171882916657456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441591246346844"/>
          <c:y val="0.097504307247228"/>
          <c:w val="0.920392850304773"/>
          <c:h val="0.86466745591997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'Pop etc'!$B$6</c:f>
              <c:strCache>
                <c:ptCount val="1"/>
                <c:pt idx="0">
                  <c:v>Millions d'habitants 2014</c:v>
                </c:pt>
              </c:strCache>
            </c:strRef>
          </c:tx>
          <c:invertIfNegative val="0"/>
          <c:dPt>
            <c:idx val="28"/>
            <c:invertIfNegative val="0"/>
            <c:bubble3D val="0"/>
            <c:spPr>
              <a:solidFill>
                <a:srgbClr val="FF0000"/>
              </a:solidFill>
              <a:ln w="76200" cmpd="sng">
                <a:solidFill>
                  <a:srgbClr val="FF0000"/>
                </a:solidFill>
              </a:ln>
            </c:spPr>
          </c:dPt>
          <c:dLbls>
            <c:dLbl>
              <c:idx val="8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6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8"/>
              <c:layout>
                <c:manualLayout>
                  <c:x val="0.0113207883657815"/>
                  <c:y val="-0.00070283266009645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rgbClr val="FF0000"/>
              </a:solidFill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'Pop etc'!$A$7:$A$35</c:f>
              <c:strCache>
                <c:ptCount val="29"/>
                <c:pt idx="0">
                  <c:v>Alsace </c:v>
                </c:pt>
                <c:pt idx="1">
                  <c:v>Aquitaine</c:v>
                </c:pt>
                <c:pt idx="2">
                  <c:v>Auvergne </c:v>
                </c:pt>
                <c:pt idx="3">
                  <c:v>Basse-Norm. </c:v>
                </c:pt>
                <c:pt idx="4">
                  <c:v>Bourgogne </c:v>
                </c:pt>
                <c:pt idx="5">
                  <c:v>Bretagne </c:v>
                </c:pt>
                <c:pt idx="6">
                  <c:v>Centre </c:v>
                </c:pt>
                <c:pt idx="7">
                  <c:v>Champ.-Arden.</c:v>
                </c:pt>
                <c:pt idx="8">
                  <c:v>Corse</c:v>
                </c:pt>
                <c:pt idx="9">
                  <c:v>Franche-Comté</c:v>
                </c:pt>
                <c:pt idx="10">
                  <c:v>Haute-Normandie</c:v>
                </c:pt>
                <c:pt idx="11">
                  <c:v>Ile-de-France </c:v>
                </c:pt>
                <c:pt idx="12">
                  <c:v>Langued.-Rous.</c:v>
                </c:pt>
                <c:pt idx="13">
                  <c:v>Limousin </c:v>
                </c:pt>
                <c:pt idx="14">
                  <c:v>Lorraine </c:v>
                </c:pt>
                <c:pt idx="15">
                  <c:v>Midi-Pyrénées </c:v>
                </c:pt>
                <c:pt idx="16">
                  <c:v>Nord-Pas deCalais</c:v>
                </c:pt>
                <c:pt idx="17">
                  <c:v>Pays de Loire </c:v>
                </c:pt>
                <c:pt idx="18">
                  <c:v>Picardie </c:v>
                </c:pt>
                <c:pt idx="19">
                  <c:v>Poitou-Charentes</c:v>
                </c:pt>
                <c:pt idx="20">
                  <c:v>Prov.-Al.-Côte d'Az.</c:v>
                </c:pt>
                <c:pt idx="21">
                  <c:v>Rhône-Alpes</c:v>
                </c:pt>
                <c:pt idx="24">
                  <c:v>Guadeloupe</c:v>
                </c:pt>
                <c:pt idx="25">
                  <c:v>Guyane</c:v>
                </c:pt>
                <c:pt idx="26">
                  <c:v>Martinique</c:v>
                </c:pt>
                <c:pt idx="27">
                  <c:v>Réunion</c:v>
                </c:pt>
                <c:pt idx="28">
                  <c:v>Nouv. Caléd.</c:v>
                </c:pt>
              </c:strCache>
            </c:strRef>
          </c:cat>
          <c:val>
            <c:numRef>
              <c:f>'Pop etc'!$B$7:$B$35</c:f>
              <c:numCache>
                <c:formatCode>#,##0.00</c:formatCode>
                <c:ptCount val="29"/>
                <c:pt idx="0">
                  <c:v>1.868773</c:v>
                </c:pt>
                <c:pt idx="1">
                  <c:v>3.335134</c:v>
                </c:pt>
                <c:pt idx="2">
                  <c:v>1.359402</c:v>
                </c:pt>
                <c:pt idx="3">
                  <c:v>1.478211</c:v>
                </c:pt>
                <c:pt idx="4">
                  <c:v>1.638492</c:v>
                </c:pt>
                <c:pt idx="5">
                  <c:v>3.273343</c:v>
                </c:pt>
                <c:pt idx="6">
                  <c:v>2.577474</c:v>
                </c:pt>
                <c:pt idx="7">
                  <c:v>1.338122</c:v>
                </c:pt>
                <c:pt idx="8">
                  <c:v>0.323092</c:v>
                </c:pt>
                <c:pt idx="9">
                  <c:v>1.178937</c:v>
                </c:pt>
                <c:pt idx="10">
                  <c:v>1.851909</c:v>
                </c:pt>
                <c:pt idx="11">
                  <c:v>12.005077</c:v>
                </c:pt>
                <c:pt idx="12">
                  <c:v>2.757558</c:v>
                </c:pt>
                <c:pt idx="13">
                  <c:v>0.73588</c:v>
                </c:pt>
                <c:pt idx="14">
                  <c:v>2.346292</c:v>
                </c:pt>
                <c:pt idx="15">
                  <c:v>2.967153</c:v>
                </c:pt>
                <c:pt idx="16">
                  <c:v>4.058332</c:v>
                </c:pt>
                <c:pt idx="17">
                  <c:v>3.689465</c:v>
                </c:pt>
                <c:pt idx="18">
                  <c:v>1.927387</c:v>
                </c:pt>
                <c:pt idx="19">
                  <c:v>1.796434</c:v>
                </c:pt>
                <c:pt idx="20">
                  <c:v>4.964859</c:v>
                </c:pt>
                <c:pt idx="21">
                  <c:v>6.448921</c:v>
                </c:pt>
                <c:pt idx="24">
                  <c:v>0.40375</c:v>
                </c:pt>
                <c:pt idx="25">
                  <c:v>0.250377</c:v>
                </c:pt>
                <c:pt idx="26">
                  <c:v>0.381326</c:v>
                </c:pt>
                <c:pt idx="27">
                  <c:v>0.844994</c:v>
                </c:pt>
                <c:pt idx="28">
                  <c:v>0.2688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3729720"/>
        <c:axId val="-2135028088"/>
      </c:barChart>
      <c:catAx>
        <c:axId val="2133729720"/>
        <c:scaling>
          <c:orientation val="minMax"/>
        </c:scaling>
        <c:delete val="1"/>
        <c:axPos val="l"/>
        <c:majorTickMark val="out"/>
        <c:minorTickMark val="none"/>
        <c:tickLblPos val="nextTo"/>
        <c:crossAx val="-2135028088"/>
        <c:crosses val="autoZero"/>
        <c:auto val="1"/>
        <c:lblAlgn val="ctr"/>
        <c:lblOffset val="100"/>
        <c:noMultiLvlLbl val="0"/>
      </c:catAx>
      <c:valAx>
        <c:axId val="-2135028088"/>
        <c:scaling>
          <c:orientation val="minMax"/>
          <c:max val="7.0"/>
        </c:scaling>
        <c:delete val="0"/>
        <c:axPos val="b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,##0.0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fr-FR"/>
          </a:p>
        </c:txPr>
        <c:crossAx val="2133729720"/>
        <c:crosses val="autoZero"/>
        <c:crossBetween val="between"/>
        <c:majorUnit val="0.5"/>
        <c:minorUnit val="0.2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 b="1"/>
            </a:pPr>
            <a:r>
              <a:rPr lang="fr-FR" sz="2000" b="1" dirty="0" smtClean="0"/>
              <a:t>Population par éthnie, structure</a:t>
            </a:r>
            <a:endParaRPr lang="fr-FR" sz="2000" b="1" dirty="0"/>
          </a:p>
        </c:rich>
      </c:tx>
      <c:layout>
        <c:manualLayout>
          <c:xMode val="edge"/>
          <c:yMode val="edge"/>
          <c:x val="0.155917828224904"/>
          <c:y val="0.000299650043744532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186865744701939"/>
          <c:y val="0.106100795755968"/>
          <c:w val="0.962626851059612"/>
          <c:h val="0.791602799650044"/>
        </c:manualLayout>
      </c:layout>
      <c:barChart>
        <c:barDir val="col"/>
        <c:grouping val="percentStacked"/>
        <c:varyColors val="0"/>
        <c:ser>
          <c:idx val="8"/>
          <c:order val="0"/>
          <c:tx>
            <c:strRef>
              <c:f>NC!$A$74</c:f>
              <c:strCache>
                <c:ptCount val="1"/>
                <c:pt idx="0">
                  <c:v>Kanak</c:v>
                </c:pt>
              </c:strCache>
            </c:strRef>
          </c:tx>
          <c:spPr>
            <a:solidFill>
              <a:srgbClr val="FF0000"/>
            </a:solidFill>
            <a:ln w="76200" cmpd="sng">
              <a:solidFill>
                <a:srgbClr val="FF0000"/>
              </a:solidFill>
            </a:ln>
          </c:spPr>
          <c:invertIfNegative val="0"/>
          <c:dLbls>
            <c:dLbl>
              <c:idx val="0"/>
              <c:layout>
                <c:manualLayout>
                  <c:x val="0.0513775868311558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7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2000"/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NC!$B$73:$BG$73</c:f>
              <c:numCache>
                <c:formatCode>General</c:formatCode>
                <c:ptCount val="58"/>
                <c:pt idx="0">
                  <c:v>1963.0</c:v>
                </c:pt>
                <c:pt idx="1">
                  <c:v>1964.0</c:v>
                </c:pt>
                <c:pt idx="2">
                  <c:v>1965.0</c:v>
                </c:pt>
                <c:pt idx="3">
                  <c:v>1966.0</c:v>
                </c:pt>
                <c:pt idx="4">
                  <c:v>1967.0</c:v>
                </c:pt>
                <c:pt idx="5">
                  <c:v>1968.0</c:v>
                </c:pt>
                <c:pt idx="6">
                  <c:v>1969.0</c:v>
                </c:pt>
                <c:pt idx="7">
                  <c:v>1970.0</c:v>
                </c:pt>
                <c:pt idx="8">
                  <c:v>1971.0</c:v>
                </c:pt>
                <c:pt idx="9">
                  <c:v>1972.0</c:v>
                </c:pt>
                <c:pt idx="10">
                  <c:v>1973.0</c:v>
                </c:pt>
                <c:pt idx="11">
                  <c:v>1974.0</c:v>
                </c:pt>
                <c:pt idx="12">
                  <c:v>1975.0</c:v>
                </c:pt>
                <c:pt idx="13">
                  <c:v>1976.0</c:v>
                </c:pt>
                <c:pt idx="14">
                  <c:v>1977.0</c:v>
                </c:pt>
                <c:pt idx="15">
                  <c:v>1978.0</c:v>
                </c:pt>
                <c:pt idx="16">
                  <c:v>1979.0</c:v>
                </c:pt>
                <c:pt idx="17">
                  <c:v>1980.0</c:v>
                </c:pt>
                <c:pt idx="18">
                  <c:v>1981.0</c:v>
                </c:pt>
                <c:pt idx="19">
                  <c:v>1982.0</c:v>
                </c:pt>
                <c:pt idx="20">
                  <c:v>1983.0</c:v>
                </c:pt>
                <c:pt idx="21">
                  <c:v>1984.0</c:v>
                </c:pt>
                <c:pt idx="22">
                  <c:v>1985.0</c:v>
                </c:pt>
                <c:pt idx="23">
                  <c:v>1986.0</c:v>
                </c:pt>
                <c:pt idx="24">
                  <c:v>1987.0</c:v>
                </c:pt>
                <c:pt idx="25">
                  <c:v>1988.0</c:v>
                </c:pt>
                <c:pt idx="26">
                  <c:v>1989.0</c:v>
                </c:pt>
                <c:pt idx="27">
                  <c:v>1990.0</c:v>
                </c:pt>
                <c:pt idx="28">
                  <c:v>1991.0</c:v>
                </c:pt>
                <c:pt idx="29">
                  <c:v>1992.0</c:v>
                </c:pt>
                <c:pt idx="30">
                  <c:v>1993.0</c:v>
                </c:pt>
                <c:pt idx="31">
                  <c:v>1994.0</c:v>
                </c:pt>
                <c:pt idx="32">
                  <c:v>1995.0</c:v>
                </c:pt>
                <c:pt idx="33">
                  <c:v>1996.0</c:v>
                </c:pt>
                <c:pt idx="34">
                  <c:v>1997.0</c:v>
                </c:pt>
                <c:pt idx="35">
                  <c:v>1998.0</c:v>
                </c:pt>
                <c:pt idx="36">
                  <c:v>1999.0</c:v>
                </c:pt>
                <c:pt idx="37">
                  <c:v>2000.0</c:v>
                </c:pt>
                <c:pt idx="38">
                  <c:v>2001.0</c:v>
                </c:pt>
                <c:pt idx="39">
                  <c:v>2002.0</c:v>
                </c:pt>
                <c:pt idx="40">
                  <c:v>2003.0</c:v>
                </c:pt>
                <c:pt idx="41">
                  <c:v>2004.0</c:v>
                </c:pt>
                <c:pt idx="42">
                  <c:v>2005.0</c:v>
                </c:pt>
                <c:pt idx="43">
                  <c:v>2006.0</c:v>
                </c:pt>
                <c:pt idx="44">
                  <c:v>2007.0</c:v>
                </c:pt>
                <c:pt idx="45">
                  <c:v>2008.0</c:v>
                </c:pt>
                <c:pt idx="46">
                  <c:v>2009.0</c:v>
                </c:pt>
                <c:pt idx="47">
                  <c:v>2010.0</c:v>
                </c:pt>
                <c:pt idx="48">
                  <c:v>2011.0</c:v>
                </c:pt>
                <c:pt idx="49">
                  <c:v>2012.0</c:v>
                </c:pt>
                <c:pt idx="50">
                  <c:v>2013.0</c:v>
                </c:pt>
                <c:pt idx="51">
                  <c:v>2014.0</c:v>
                </c:pt>
                <c:pt idx="52">
                  <c:v>2015.0</c:v>
                </c:pt>
                <c:pt idx="53">
                  <c:v>2016.0</c:v>
                </c:pt>
                <c:pt idx="54">
                  <c:v>2017.0</c:v>
                </c:pt>
                <c:pt idx="55">
                  <c:v>2018.0</c:v>
                </c:pt>
                <c:pt idx="56">
                  <c:v>2019.0</c:v>
                </c:pt>
                <c:pt idx="57">
                  <c:v>2020.0</c:v>
                </c:pt>
              </c:numCache>
            </c:numRef>
          </c:cat>
          <c:val>
            <c:numRef>
              <c:f>NC!$B$74:$BG$74</c:f>
              <c:numCache>
                <c:formatCode>0.0%</c:formatCode>
                <c:ptCount val="58"/>
                <c:pt idx="0">
                  <c:v>0.476080398525179</c:v>
                </c:pt>
                <c:pt idx="1">
                  <c:v>0.473345534411113</c:v>
                </c:pt>
                <c:pt idx="2">
                  <c:v>0.470587745281647</c:v>
                </c:pt>
                <c:pt idx="3">
                  <c:v>0.467807683969252</c:v>
                </c:pt>
                <c:pt idx="4">
                  <c:v>0.465006004971355</c:v>
                </c:pt>
                <c:pt idx="5">
                  <c:v>0.462183364240819</c:v>
                </c:pt>
                <c:pt idx="6">
                  <c:v>0.45934041897414</c:v>
                </c:pt>
                <c:pt idx="7">
                  <c:v>0.454463276189507</c:v>
                </c:pt>
                <c:pt idx="8">
                  <c:v>0.449233201911809</c:v>
                </c:pt>
                <c:pt idx="9">
                  <c:v>0.443634990859714</c:v>
                </c:pt>
                <c:pt idx="10">
                  <c:v>0.437654433057512</c:v>
                </c:pt>
                <c:pt idx="11">
                  <c:v>0.431278661372156</c:v>
                </c:pt>
                <c:pt idx="12">
                  <c:v>0.42449652986012</c:v>
                </c:pt>
                <c:pt idx="13">
                  <c:v>0.417299017510677</c:v>
                </c:pt>
                <c:pt idx="14">
                  <c:v>0.41860026812624</c:v>
                </c:pt>
                <c:pt idx="15">
                  <c:v>0.419863671532594</c:v>
                </c:pt>
                <c:pt idx="16">
                  <c:v>0.421089130084204</c:v>
                </c:pt>
                <c:pt idx="17">
                  <c:v>0.422276544031339</c:v>
                </c:pt>
                <c:pt idx="18">
                  <c:v>0.423425811438935</c:v>
                </c:pt>
                <c:pt idx="19">
                  <c:v>0.424536828128857</c:v>
                </c:pt>
                <c:pt idx="20">
                  <c:v>0.425609487645149</c:v>
                </c:pt>
                <c:pt idx="21">
                  <c:v>0.430099515846074</c:v>
                </c:pt>
                <c:pt idx="22">
                  <c:v>0.434352202241211</c:v>
                </c:pt>
                <c:pt idx="23">
                  <c:v>0.438335588449966</c:v>
                </c:pt>
                <c:pt idx="24">
                  <c:v>0.442014152487759</c:v>
                </c:pt>
                <c:pt idx="25">
                  <c:v>0.44534855075136</c:v>
                </c:pt>
                <c:pt idx="26">
                  <c:v>0.448295395710622</c:v>
                </c:pt>
                <c:pt idx="27">
                  <c:v>0.447315960848775</c:v>
                </c:pt>
                <c:pt idx="28">
                  <c:v>0.446310835198024</c:v>
                </c:pt>
                <c:pt idx="29">
                  <c:v>0.445280468673077</c:v>
                </c:pt>
                <c:pt idx="30">
                  <c:v>0.444225302202634</c:v>
                </c:pt>
                <c:pt idx="31">
                  <c:v>0.443145767827004</c:v>
                </c:pt>
                <c:pt idx="32">
                  <c:v>0.442042288804398</c:v>
                </c:pt>
                <c:pt idx="33">
                  <c:v>0.440915279725253</c:v>
                </c:pt>
                <c:pt idx="34">
                  <c:v>0.439926024500742</c:v>
                </c:pt>
                <c:pt idx="35">
                  <c:v>0.438694969951718</c:v>
                </c:pt>
                <c:pt idx="36">
                  <c:v>0.437203517211835</c:v>
                </c:pt>
                <c:pt idx="37">
                  <c:v>0.435432194271254</c:v>
                </c:pt>
                <c:pt idx="38">
                  <c:v>0.4333607534033</c:v>
                </c:pt>
                <c:pt idx="39">
                  <c:v>0.430968303953346</c:v>
                </c:pt>
                <c:pt idx="40">
                  <c:v>0.428233485318384</c:v>
                </c:pt>
                <c:pt idx="41">
                  <c:v>0.425134684746121</c:v>
                </c:pt>
                <c:pt idx="42">
                  <c:v>0.421650304084928</c:v>
                </c:pt>
                <c:pt idx="43">
                  <c:v>0.417759078747588</c:v>
                </c:pt>
                <c:pt idx="44">
                  <c:v>0.413440450841648</c:v>
                </c:pt>
                <c:pt idx="45">
                  <c:v>0.408674996606069</c:v>
                </c:pt>
                <c:pt idx="46">
                  <c:v>0.403444905936965</c:v>
                </c:pt>
                <c:pt idx="47">
                  <c:v>0.401166320126253</c:v>
                </c:pt>
                <c:pt idx="48">
                  <c:v>0.398736405987884</c:v>
                </c:pt>
                <c:pt idx="49">
                  <c:v>0.396152826736452</c:v>
                </c:pt>
                <c:pt idx="50">
                  <c:v>0.393413513567619</c:v>
                </c:pt>
                <c:pt idx="51">
                  <c:v>0.390516692897566</c:v>
                </c:pt>
                <c:pt idx="52">
                  <c:v>0.387460913655758</c:v>
                </c:pt>
                <c:pt idx="53">
                  <c:v>0.384245074361886</c:v>
                </c:pt>
                <c:pt idx="54">
                  <c:v>0.380868449693142</c:v>
                </c:pt>
                <c:pt idx="55">
                  <c:v>0.377330716225738</c:v>
                </c:pt>
                <c:pt idx="56">
                  <c:v>0.373631977015392</c:v>
                </c:pt>
                <c:pt idx="57">
                  <c:v>0.369772784666309</c:v>
                </c:pt>
              </c:numCache>
            </c:numRef>
          </c:val>
        </c:ser>
        <c:ser>
          <c:idx val="0"/>
          <c:order val="1"/>
          <c:tx>
            <c:strRef>
              <c:f>NC!$A$75</c:f>
              <c:strCache>
                <c:ptCount val="1"/>
                <c:pt idx="0">
                  <c:v>Européenne</c:v>
                </c:pt>
              </c:strCache>
            </c:strRef>
          </c:tx>
          <c:spPr>
            <a:solidFill>
              <a:srgbClr val="0000FF"/>
            </a:solidFill>
            <a:ln w="76200" cmpd="sng">
              <a:solidFill>
                <a:srgbClr val="0000D4"/>
              </a:solidFill>
              <a:prstDash val="solid"/>
            </a:ln>
            <a:effectLst>
              <a:outerShdw dist="35921" dir="2700000" algn="br">
                <a:srgbClr val="000000"/>
              </a:outerShdw>
            </a:effectLst>
          </c:spPr>
          <c:invertIfNegative val="0"/>
          <c:dLbls>
            <c:dLbl>
              <c:idx val="0"/>
              <c:layout>
                <c:manualLayout>
                  <c:x val="0.0353220909464196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7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2000"/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NC!$B$73:$BG$73</c:f>
              <c:numCache>
                <c:formatCode>General</c:formatCode>
                <c:ptCount val="58"/>
                <c:pt idx="0">
                  <c:v>1963.0</c:v>
                </c:pt>
                <c:pt idx="1">
                  <c:v>1964.0</c:v>
                </c:pt>
                <c:pt idx="2">
                  <c:v>1965.0</c:v>
                </c:pt>
                <c:pt idx="3">
                  <c:v>1966.0</c:v>
                </c:pt>
                <c:pt idx="4">
                  <c:v>1967.0</c:v>
                </c:pt>
                <c:pt idx="5">
                  <c:v>1968.0</c:v>
                </c:pt>
                <c:pt idx="6">
                  <c:v>1969.0</c:v>
                </c:pt>
                <c:pt idx="7">
                  <c:v>1970.0</c:v>
                </c:pt>
                <c:pt idx="8">
                  <c:v>1971.0</c:v>
                </c:pt>
                <c:pt idx="9">
                  <c:v>1972.0</c:v>
                </c:pt>
                <c:pt idx="10">
                  <c:v>1973.0</c:v>
                </c:pt>
                <c:pt idx="11">
                  <c:v>1974.0</c:v>
                </c:pt>
                <c:pt idx="12">
                  <c:v>1975.0</c:v>
                </c:pt>
                <c:pt idx="13">
                  <c:v>1976.0</c:v>
                </c:pt>
                <c:pt idx="14">
                  <c:v>1977.0</c:v>
                </c:pt>
                <c:pt idx="15">
                  <c:v>1978.0</c:v>
                </c:pt>
                <c:pt idx="16">
                  <c:v>1979.0</c:v>
                </c:pt>
                <c:pt idx="17">
                  <c:v>1980.0</c:v>
                </c:pt>
                <c:pt idx="18">
                  <c:v>1981.0</c:v>
                </c:pt>
                <c:pt idx="19">
                  <c:v>1982.0</c:v>
                </c:pt>
                <c:pt idx="20">
                  <c:v>1983.0</c:v>
                </c:pt>
                <c:pt idx="21">
                  <c:v>1984.0</c:v>
                </c:pt>
                <c:pt idx="22">
                  <c:v>1985.0</c:v>
                </c:pt>
                <c:pt idx="23">
                  <c:v>1986.0</c:v>
                </c:pt>
                <c:pt idx="24">
                  <c:v>1987.0</c:v>
                </c:pt>
                <c:pt idx="25">
                  <c:v>1988.0</c:v>
                </c:pt>
                <c:pt idx="26">
                  <c:v>1989.0</c:v>
                </c:pt>
                <c:pt idx="27">
                  <c:v>1990.0</c:v>
                </c:pt>
                <c:pt idx="28">
                  <c:v>1991.0</c:v>
                </c:pt>
                <c:pt idx="29">
                  <c:v>1992.0</c:v>
                </c:pt>
                <c:pt idx="30">
                  <c:v>1993.0</c:v>
                </c:pt>
                <c:pt idx="31">
                  <c:v>1994.0</c:v>
                </c:pt>
                <c:pt idx="32">
                  <c:v>1995.0</c:v>
                </c:pt>
                <c:pt idx="33">
                  <c:v>1996.0</c:v>
                </c:pt>
                <c:pt idx="34">
                  <c:v>1997.0</c:v>
                </c:pt>
                <c:pt idx="35">
                  <c:v>1998.0</c:v>
                </c:pt>
                <c:pt idx="36">
                  <c:v>1999.0</c:v>
                </c:pt>
                <c:pt idx="37">
                  <c:v>2000.0</c:v>
                </c:pt>
                <c:pt idx="38">
                  <c:v>2001.0</c:v>
                </c:pt>
                <c:pt idx="39">
                  <c:v>2002.0</c:v>
                </c:pt>
                <c:pt idx="40">
                  <c:v>2003.0</c:v>
                </c:pt>
                <c:pt idx="41">
                  <c:v>2004.0</c:v>
                </c:pt>
                <c:pt idx="42">
                  <c:v>2005.0</c:v>
                </c:pt>
                <c:pt idx="43">
                  <c:v>2006.0</c:v>
                </c:pt>
                <c:pt idx="44">
                  <c:v>2007.0</c:v>
                </c:pt>
                <c:pt idx="45">
                  <c:v>2008.0</c:v>
                </c:pt>
                <c:pt idx="46">
                  <c:v>2009.0</c:v>
                </c:pt>
                <c:pt idx="47">
                  <c:v>2010.0</c:v>
                </c:pt>
                <c:pt idx="48">
                  <c:v>2011.0</c:v>
                </c:pt>
                <c:pt idx="49">
                  <c:v>2012.0</c:v>
                </c:pt>
                <c:pt idx="50">
                  <c:v>2013.0</c:v>
                </c:pt>
                <c:pt idx="51">
                  <c:v>2014.0</c:v>
                </c:pt>
                <c:pt idx="52">
                  <c:v>2015.0</c:v>
                </c:pt>
                <c:pt idx="53">
                  <c:v>2016.0</c:v>
                </c:pt>
                <c:pt idx="54">
                  <c:v>2017.0</c:v>
                </c:pt>
                <c:pt idx="55">
                  <c:v>2018.0</c:v>
                </c:pt>
                <c:pt idx="56">
                  <c:v>2019.0</c:v>
                </c:pt>
                <c:pt idx="57">
                  <c:v>2020.0</c:v>
                </c:pt>
              </c:numCache>
            </c:numRef>
          </c:cat>
          <c:val>
            <c:numRef>
              <c:f>NC!$B$75:$BG$75</c:f>
              <c:numCache>
                <c:formatCode>0.0%</c:formatCode>
                <c:ptCount val="58"/>
                <c:pt idx="0">
                  <c:v>0.385522255227176</c:v>
                </c:pt>
                <c:pt idx="1">
                  <c:v>0.389625900964181</c:v>
                </c:pt>
                <c:pt idx="2">
                  <c:v>0.393740901086536</c:v>
                </c:pt>
                <c:pt idx="3">
                  <c:v>0.397866753967784</c:v>
                </c:pt>
                <c:pt idx="4">
                  <c:v>0.402002952891111</c:v>
                </c:pt>
                <c:pt idx="5">
                  <c:v>0.406148986271559</c:v>
                </c:pt>
                <c:pt idx="6">
                  <c:v>0.410304337883654</c:v>
                </c:pt>
                <c:pt idx="7">
                  <c:v>0.407213747393393</c:v>
                </c:pt>
                <c:pt idx="8">
                  <c:v>0.403782667524802</c:v>
                </c:pt>
                <c:pt idx="9">
                  <c:v>0.399994306024164</c:v>
                </c:pt>
                <c:pt idx="10">
                  <c:v>0.39583258082658</c:v>
                </c:pt>
                <c:pt idx="11">
                  <c:v>0.391282447967354</c:v>
                </c:pt>
                <c:pt idx="12">
                  <c:v>0.386330263555131</c:v>
                </c:pt>
                <c:pt idx="13">
                  <c:v>0.380964175542095</c:v>
                </c:pt>
                <c:pt idx="14">
                  <c:v>0.3796797019473</c:v>
                </c:pt>
                <c:pt idx="15">
                  <c:v>0.378361796405494</c:v>
                </c:pt>
                <c:pt idx="16">
                  <c:v>0.377011078506453</c:v>
                </c:pt>
                <c:pt idx="17">
                  <c:v>0.375628159054051</c:v>
                </c:pt>
                <c:pt idx="18">
                  <c:v>0.374213640116881</c:v>
                </c:pt>
                <c:pt idx="19">
                  <c:v>0.372768115100577</c:v>
                </c:pt>
                <c:pt idx="20">
                  <c:v>0.37129216884046</c:v>
                </c:pt>
                <c:pt idx="21">
                  <c:v>0.365749648792344</c:v>
                </c:pt>
                <c:pt idx="22">
                  <c:v>0.360053856769909</c:v>
                </c:pt>
                <c:pt idx="23">
                  <c:v>0.354195180362383</c:v>
                </c:pt>
                <c:pt idx="24">
                  <c:v>0.348162959359964</c:v>
                </c:pt>
                <c:pt idx="25">
                  <c:v>0.341945512801072</c:v>
                </c:pt>
                <c:pt idx="26">
                  <c:v>0.335530202895726</c:v>
                </c:pt>
                <c:pt idx="27">
                  <c:v>0.336389565712952</c:v>
                </c:pt>
                <c:pt idx="28">
                  <c:v>0.337230100841294</c:v>
                </c:pt>
                <c:pt idx="29">
                  <c:v>0.338051858974891</c:v>
                </c:pt>
                <c:pt idx="30">
                  <c:v>0.338854887671674</c:v>
                </c:pt>
                <c:pt idx="31">
                  <c:v>0.339639231320485</c:v>
                </c:pt>
                <c:pt idx="32">
                  <c:v>0.34040493111527</c:v>
                </c:pt>
                <c:pt idx="33">
                  <c:v>0.341152025036071</c:v>
                </c:pt>
                <c:pt idx="34">
                  <c:v>0.338647253959971</c:v>
                </c:pt>
                <c:pt idx="35">
                  <c:v>0.335973991619454</c:v>
                </c:pt>
                <c:pt idx="36">
                  <c:v>0.333120800502281</c:v>
                </c:pt>
                <c:pt idx="37">
                  <c:v>0.330075842497381</c:v>
                </c:pt>
                <c:pt idx="38">
                  <c:v>0.326826965824737</c:v>
                </c:pt>
                <c:pt idx="39">
                  <c:v>0.323361816022035</c:v>
                </c:pt>
                <c:pt idx="40">
                  <c:v>0.319667973686413</c:v>
                </c:pt>
                <c:pt idx="41">
                  <c:v>0.315733121392889</c:v>
                </c:pt>
                <c:pt idx="42">
                  <c:v>0.311545241724063</c:v>
                </c:pt>
                <c:pt idx="43">
                  <c:v>0.307092847605925</c:v>
                </c:pt>
                <c:pt idx="44">
                  <c:v>0.302365245113621</c:v>
                </c:pt>
                <c:pt idx="45">
                  <c:v>0.297352827559984</c:v>
                </c:pt>
                <c:pt idx="46">
                  <c:v>0.292047397996579</c:v>
                </c:pt>
                <c:pt idx="47">
                  <c:v>0.288242269790771</c:v>
                </c:pt>
                <c:pt idx="48">
                  <c:v>0.284369617368597</c:v>
                </c:pt>
                <c:pt idx="49">
                  <c:v>0.280429799883302</c:v>
                </c:pt>
                <c:pt idx="50">
                  <c:v>0.276423381779412</c:v>
                </c:pt>
                <c:pt idx="51">
                  <c:v>0.272351144299709</c:v>
                </c:pt>
                <c:pt idx="52">
                  <c:v>0.268214096347525</c:v>
                </c:pt>
                <c:pt idx="53">
                  <c:v>0.264013484536641</c:v>
                </c:pt>
                <c:pt idx="54">
                  <c:v>0.25975080225495</c:v>
                </c:pt>
                <c:pt idx="55">
                  <c:v>0.25542779756419</c:v>
                </c:pt>
                <c:pt idx="56">
                  <c:v>0.251046479756999</c:v>
                </c:pt>
                <c:pt idx="57">
                  <c:v>0.246609124394562</c:v>
                </c:pt>
              </c:numCache>
            </c:numRef>
          </c:val>
        </c:ser>
        <c:ser>
          <c:idx val="1"/>
          <c:order val="2"/>
          <c:tx>
            <c:strRef>
              <c:f>NC!$A$76</c:f>
              <c:strCache>
                <c:ptCount val="1"/>
                <c:pt idx="0">
                  <c:v>Wallisienne, Futunienne</c:v>
                </c:pt>
              </c:strCache>
            </c:strRef>
          </c:tx>
          <c:spPr>
            <a:solidFill>
              <a:srgbClr val="FF6600"/>
            </a:solidFill>
            <a:ln w="76200" cmpd="sng">
              <a:solidFill>
                <a:srgbClr val="FF6600"/>
              </a:solidFill>
            </a:ln>
          </c:spPr>
          <c:invertIfNegative val="0"/>
          <c:dLbls>
            <c:dLbl>
              <c:idx val="0"/>
              <c:layout>
                <c:manualLayout>
                  <c:x val="0.0481664876542086"/>
                  <c:y val="-0.011111111111111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7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2000"/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NC!$B$73:$BG$73</c:f>
              <c:numCache>
                <c:formatCode>General</c:formatCode>
                <c:ptCount val="58"/>
                <c:pt idx="0">
                  <c:v>1963.0</c:v>
                </c:pt>
                <c:pt idx="1">
                  <c:v>1964.0</c:v>
                </c:pt>
                <c:pt idx="2">
                  <c:v>1965.0</c:v>
                </c:pt>
                <c:pt idx="3">
                  <c:v>1966.0</c:v>
                </c:pt>
                <c:pt idx="4">
                  <c:v>1967.0</c:v>
                </c:pt>
                <c:pt idx="5">
                  <c:v>1968.0</c:v>
                </c:pt>
                <c:pt idx="6">
                  <c:v>1969.0</c:v>
                </c:pt>
                <c:pt idx="7">
                  <c:v>1970.0</c:v>
                </c:pt>
                <c:pt idx="8">
                  <c:v>1971.0</c:v>
                </c:pt>
                <c:pt idx="9">
                  <c:v>1972.0</c:v>
                </c:pt>
                <c:pt idx="10">
                  <c:v>1973.0</c:v>
                </c:pt>
                <c:pt idx="11">
                  <c:v>1974.0</c:v>
                </c:pt>
                <c:pt idx="12">
                  <c:v>1975.0</c:v>
                </c:pt>
                <c:pt idx="13">
                  <c:v>1976.0</c:v>
                </c:pt>
                <c:pt idx="14">
                  <c:v>1977.0</c:v>
                </c:pt>
                <c:pt idx="15">
                  <c:v>1978.0</c:v>
                </c:pt>
                <c:pt idx="16">
                  <c:v>1979.0</c:v>
                </c:pt>
                <c:pt idx="17">
                  <c:v>1980.0</c:v>
                </c:pt>
                <c:pt idx="18">
                  <c:v>1981.0</c:v>
                </c:pt>
                <c:pt idx="19">
                  <c:v>1982.0</c:v>
                </c:pt>
                <c:pt idx="20">
                  <c:v>1983.0</c:v>
                </c:pt>
                <c:pt idx="21">
                  <c:v>1984.0</c:v>
                </c:pt>
                <c:pt idx="22">
                  <c:v>1985.0</c:v>
                </c:pt>
                <c:pt idx="23">
                  <c:v>1986.0</c:v>
                </c:pt>
                <c:pt idx="24">
                  <c:v>1987.0</c:v>
                </c:pt>
                <c:pt idx="25">
                  <c:v>1988.0</c:v>
                </c:pt>
                <c:pt idx="26">
                  <c:v>1989.0</c:v>
                </c:pt>
                <c:pt idx="27">
                  <c:v>1990.0</c:v>
                </c:pt>
                <c:pt idx="28">
                  <c:v>1991.0</c:v>
                </c:pt>
                <c:pt idx="29">
                  <c:v>1992.0</c:v>
                </c:pt>
                <c:pt idx="30">
                  <c:v>1993.0</c:v>
                </c:pt>
                <c:pt idx="31">
                  <c:v>1994.0</c:v>
                </c:pt>
                <c:pt idx="32">
                  <c:v>1995.0</c:v>
                </c:pt>
                <c:pt idx="33">
                  <c:v>1996.0</c:v>
                </c:pt>
                <c:pt idx="34">
                  <c:v>1997.0</c:v>
                </c:pt>
                <c:pt idx="35">
                  <c:v>1998.0</c:v>
                </c:pt>
                <c:pt idx="36">
                  <c:v>1999.0</c:v>
                </c:pt>
                <c:pt idx="37">
                  <c:v>2000.0</c:v>
                </c:pt>
                <c:pt idx="38">
                  <c:v>2001.0</c:v>
                </c:pt>
                <c:pt idx="39">
                  <c:v>2002.0</c:v>
                </c:pt>
                <c:pt idx="40">
                  <c:v>2003.0</c:v>
                </c:pt>
                <c:pt idx="41">
                  <c:v>2004.0</c:v>
                </c:pt>
                <c:pt idx="42">
                  <c:v>2005.0</c:v>
                </c:pt>
                <c:pt idx="43">
                  <c:v>2006.0</c:v>
                </c:pt>
                <c:pt idx="44">
                  <c:v>2007.0</c:v>
                </c:pt>
                <c:pt idx="45">
                  <c:v>2008.0</c:v>
                </c:pt>
                <c:pt idx="46">
                  <c:v>2009.0</c:v>
                </c:pt>
                <c:pt idx="47">
                  <c:v>2010.0</c:v>
                </c:pt>
                <c:pt idx="48">
                  <c:v>2011.0</c:v>
                </c:pt>
                <c:pt idx="49">
                  <c:v>2012.0</c:v>
                </c:pt>
                <c:pt idx="50">
                  <c:v>2013.0</c:v>
                </c:pt>
                <c:pt idx="51">
                  <c:v>2014.0</c:v>
                </c:pt>
                <c:pt idx="52">
                  <c:v>2015.0</c:v>
                </c:pt>
                <c:pt idx="53">
                  <c:v>2016.0</c:v>
                </c:pt>
                <c:pt idx="54">
                  <c:v>2017.0</c:v>
                </c:pt>
                <c:pt idx="55">
                  <c:v>2018.0</c:v>
                </c:pt>
                <c:pt idx="56">
                  <c:v>2019.0</c:v>
                </c:pt>
                <c:pt idx="57">
                  <c:v>2020.0</c:v>
                </c:pt>
              </c:numCache>
            </c:numRef>
          </c:cat>
          <c:val>
            <c:numRef>
              <c:f>NC!$B$76:$BG$76</c:f>
              <c:numCache>
                <c:formatCode>0.0%</c:formatCode>
                <c:ptCount val="58"/>
                <c:pt idx="0">
                  <c:v>0.0421145534519839</c:v>
                </c:pt>
                <c:pt idx="1">
                  <c:v>0.041887966881125</c:v>
                </c:pt>
                <c:pt idx="2">
                  <c:v>0.0416591791556964</c:v>
                </c:pt>
                <c:pt idx="3">
                  <c:v>0.0414282457632199</c:v>
                </c:pt>
                <c:pt idx="4">
                  <c:v>0.0411952224217681</c:v>
                </c:pt>
                <c:pt idx="5">
                  <c:v>0.0409601650617428</c:v>
                </c:pt>
                <c:pt idx="6">
                  <c:v>0.0407231298074103</c:v>
                </c:pt>
                <c:pt idx="7">
                  <c:v>0.0442971227908538</c:v>
                </c:pt>
                <c:pt idx="8">
                  <c:v>0.0481414101606672</c:v>
                </c:pt>
                <c:pt idx="9">
                  <c:v>0.0522688555468113</c:v>
                </c:pt>
                <c:pt idx="10">
                  <c:v>0.0566916069187773</c:v>
                </c:pt>
                <c:pt idx="11">
                  <c:v>0.0614208246970063</c:v>
                </c:pt>
                <c:pt idx="12">
                  <c:v>0.0664663842851519</c:v>
                </c:pt>
                <c:pt idx="13">
                  <c:v>0.0718365570091494</c:v>
                </c:pt>
                <c:pt idx="14">
                  <c:v>0.0734499028252031</c:v>
                </c:pt>
                <c:pt idx="15">
                  <c:v>0.0750919874482523</c:v>
                </c:pt>
                <c:pt idx="16">
                  <c:v>0.0767631710292087</c:v>
                </c:pt>
                <c:pt idx="17">
                  <c:v>0.0784638133300413</c:v>
                </c:pt>
                <c:pt idx="18">
                  <c:v>0.0801942734685563</c:v>
                </c:pt>
                <c:pt idx="19">
                  <c:v>0.0819549096544967</c:v>
                </c:pt>
                <c:pt idx="20">
                  <c:v>0.0837460789169556</c:v>
                </c:pt>
                <c:pt idx="21">
                  <c:v>0.0843390934725852</c:v>
                </c:pt>
                <c:pt idx="22">
                  <c:v>0.0848806694836228</c:v>
                </c:pt>
                <c:pt idx="23">
                  <c:v>0.0853650884286402</c:v>
                </c:pt>
                <c:pt idx="24">
                  <c:v>0.0857860222024733</c:v>
                </c:pt>
                <c:pt idx="25">
                  <c:v>0.0861364943681686</c:v>
                </c:pt>
                <c:pt idx="26">
                  <c:v>0.0864088492017567</c:v>
                </c:pt>
                <c:pt idx="27">
                  <c:v>0.0869624124825827</c:v>
                </c:pt>
                <c:pt idx="28">
                  <c:v>0.0875140649457653</c:v>
                </c:pt>
                <c:pt idx="29">
                  <c:v>0.0880637782585514</c:v>
                </c:pt>
                <c:pt idx="30">
                  <c:v>0.0886115231082667</c:v>
                </c:pt>
                <c:pt idx="31">
                  <c:v>0.0891572691774556</c:v>
                </c:pt>
                <c:pt idx="32">
                  <c:v>0.0897009851205056</c:v>
                </c:pt>
                <c:pt idx="33">
                  <c:v>0.0902426385417302</c:v>
                </c:pt>
                <c:pt idx="34">
                  <c:v>0.0903688209997524</c:v>
                </c:pt>
                <c:pt idx="35">
                  <c:v>0.0904448710100124</c:v>
                </c:pt>
                <c:pt idx="36">
                  <c:v>0.090466390466621</c:v>
                </c:pt>
                <c:pt idx="37">
                  <c:v>0.090428739735069</c:v>
                </c:pt>
                <c:pt idx="38">
                  <c:v>0.0903270541127709</c:v>
                </c:pt>
                <c:pt idx="39">
                  <c:v>0.0901562680918179</c:v>
                </c:pt>
                <c:pt idx="40">
                  <c:v>0.0899111486320738</c:v>
                </c:pt>
                <c:pt idx="41">
                  <c:v>0.0895863386431042</c:v>
                </c:pt>
                <c:pt idx="42">
                  <c:v>0.0891764117999062</c:v>
                </c:pt>
                <c:pt idx="43">
                  <c:v>0.0886759396622165</c:v>
                </c:pt>
                <c:pt idx="44">
                  <c:v>0.0880795718122732</c:v>
                </c:pt>
                <c:pt idx="45">
                  <c:v>0.0873821293546638</c:v>
                </c:pt>
                <c:pt idx="46">
                  <c:v>0.0865787116214675</c:v>
                </c:pt>
                <c:pt idx="47">
                  <c:v>0.0856277915994591</c:v>
                </c:pt>
                <c:pt idx="48">
                  <c:v>0.0846524564189322</c:v>
                </c:pt>
                <c:pt idx="49">
                  <c:v>0.0836526744174183</c:v>
                </c:pt>
                <c:pt idx="50">
                  <c:v>0.0826284756295463</c:v>
                </c:pt>
                <c:pt idx="51">
                  <c:v>0.0815799558725587</c:v>
                </c:pt>
                <c:pt idx="52">
                  <c:v>0.0805072806851566</c:v>
                </c:pt>
                <c:pt idx="53">
                  <c:v>0.079410689066752</c:v>
                </c:pt>
                <c:pt idx="54">
                  <c:v>0.0782904969614965</c:v>
                </c:pt>
                <c:pt idx="55">
                  <c:v>0.0771471004293993</c:v>
                </c:pt>
                <c:pt idx="56">
                  <c:v>0.0759809784456061</c:v>
                </c:pt>
                <c:pt idx="57">
                  <c:v>0.0747926952685775</c:v>
                </c:pt>
              </c:numCache>
            </c:numRef>
          </c:val>
        </c:ser>
        <c:ser>
          <c:idx val="2"/>
          <c:order val="3"/>
          <c:tx>
            <c:strRef>
              <c:f>NC!$A$77</c:f>
              <c:strCache>
                <c:ptCount val="1"/>
                <c:pt idx="0">
                  <c:v>Tahitienne</c:v>
                </c:pt>
              </c:strCache>
            </c:strRef>
          </c:tx>
          <c:spPr>
            <a:ln>
              <a:solidFill>
                <a:srgbClr val="FF6600"/>
              </a:solidFill>
            </a:ln>
          </c:spPr>
          <c:invertIfNegative val="0"/>
          <c:cat>
            <c:numRef>
              <c:f>NC!$B$73:$BG$73</c:f>
              <c:numCache>
                <c:formatCode>General</c:formatCode>
                <c:ptCount val="58"/>
                <c:pt idx="0">
                  <c:v>1963.0</c:v>
                </c:pt>
                <c:pt idx="1">
                  <c:v>1964.0</c:v>
                </c:pt>
                <c:pt idx="2">
                  <c:v>1965.0</c:v>
                </c:pt>
                <c:pt idx="3">
                  <c:v>1966.0</c:v>
                </c:pt>
                <c:pt idx="4">
                  <c:v>1967.0</c:v>
                </c:pt>
                <c:pt idx="5">
                  <c:v>1968.0</c:v>
                </c:pt>
                <c:pt idx="6">
                  <c:v>1969.0</c:v>
                </c:pt>
                <c:pt idx="7">
                  <c:v>1970.0</c:v>
                </c:pt>
                <c:pt idx="8">
                  <c:v>1971.0</c:v>
                </c:pt>
                <c:pt idx="9">
                  <c:v>1972.0</c:v>
                </c:pt>
                <c:pt idx="10">
                  <c:v>1973.0</c:v>
                </c:pt>
                <c:pt idx="11">
                  <c:v>1974.0</c:v>
                </c:pt>
                <c:pt idx="12">
                  <c:v>1975.0</c:v>
                </c:pt>
                <c:pt idx="13">
                  <c:v>1976.0</c:v>
                </c:pt>
                <c:pt idx="14">
                  <c:v>1977.0</c:v>
                </c:pt>
                <c:pt idx="15">
                  <c:v>1978.0</c:v>
                </c:pt>
                <c:pt idx="16">
                  <c:v>1979.0</c:v>
                </c:pt>
                <c:pt idx="17">
                  <c:v>1980.0</c:v>
                </c:pt>
                <c:pt idx="18">
                  <c:v>1981.0</c:v>
                </c:pt>
                <c:pt idx="19">
                  <c:v>1982.0</c:v>
                </c:pt>
                <c:pt idx="20">
                  <c:v>1983.0</c:v>
                </c:pt>
                <c:pt idx="21">
                  <c:v>1984.0</c:v>
                </c:pt>
                <c:pt idx="22">
                  <c:v>1985.0</c:v>
                </c:pt>
                <c:pt idx="23">
                  <c:v>1986.0</c:v>
                </c:pt>
                <c:pt idx="24">
                  <c:v>1987.0</c:v>
                </c:pt>
                <c:pt idx="25">
                  <c:v>1988.0</c:v>
                </c:pt>
                <c:pt idx="26">
                  <c:v>1989.0</c:v>
                </c:pt>
                <c:pt idx="27">
                  <c:v>1990.0</c:v>
                </c:pt>
                <c:pt idx="28">
                  <c:v>1991.0</c:v>
                </c:pt>
                <c:pt idx="29">
                  <c:v>1992.0</c:v>
                </c:pt>
                <c:pt idx="30">
                  <c:v>1993.0</c:v>
                </c:pt>
                <c:pt idx="31">
                  <c:v>1994.0</c:v>
                </c:pt>
                <c:pt idx="32">
                  <c:v>1995.0</c:v>
                </c:pt>
                <c:pt idx="33">
                  <c:v>1996.0</c:v>
                </c:pt>
                <c:pt idx="34">
                  <c:v>1997.0</c:v>
                </c:pt>
                <c:pt idx="35">
                  <c:v>1998.0</c:v>
                </c:pt>
                <c:pt idx="36">
                  <c:v>1999.0</c:v>
                </c:pt>
                <c:pt idx="37">
                  <c:v>2000.0</c:v>
                </c:pt>
                <c:pt idx="38">
                  <c:v>2001.0</c:v>
                </c:pt>
                <c:pt idx="39">
                  <c:v>2002.0</c:v>
                </c:pt>
                <c:pt idx="40">
                  <c:v>2003.0</c:v>
                </c:pt>
                <c:pt idx="41">
                  <c:v>2004.0</c:v>
                </c:pt>
                <c:pt idx="42">
                  <c:v>2005.0</c:v>
                </c:pt>
                <c:pt idx="43">
                  <c:v>2006.0</c:v>
                </c:pt>
                <c:pt idx="44">
                  <c:v>2007.0</c:v>
                </c:pt>
                <c:pt idx="45">
                  <c:v>2008.0</c:v>
                </c:pt>
                <c:pt idx="46">
                  <c:v>2009.0</c:v>
                </c:pt>
                <c:pt idx="47">
                  <c:v>2010.0</c:v>
                </c:pt>
                <c:pt idx="48">
                  <c:v>2011.0</c:v>
                </c:pt>
                <c:pt idx="49">
                  <c:v>2012.0</c:v>
                </c:pt>
                <c:pt idx="50">
                  <c:v>2013.0</c:v>
                </c:pt>
                <c:pt idx="51">
                  <c:v>2014.0</c:v>
                </c:pt>
                <c:pt idx="52">
                  <c:v>2015.0</c:v>
                </c:pt>
                <c:pt idx="53">
                  <c:v>2016.0</c:v>
                </c:pt>
                <c:pt idx="54">
                  <c:v>2017.0</c:v>
                </c:pt>
                <c:pt idx="55">
                  <c:v>2018.0</c:v>
                </c:pt>
                <c:pt idx="56">
                  <c:v>2019.0</c:v>
                </c:pt>
                <c:pt idx="57">
                  <c:v>2020.0</c:v>
                </c:pt>
              </c:numCache>
            </c:numRef>
          </c:cat>
          <c:val>
            <c:numRef>
              <c:f>NC!$B$77:$BG$77</c:f>
              <c:numCache>
                <c:formatCode>0.0%</c:formatCode>
                <c:ptCount val="58"/>
                <c:pt idx="0">
                  <c:v>0.0281218379596311</c:v>
                </c:pt>
                <c:pt idx="1">
                  <c:v>0.0279705356114586</c:v>
                </c:pt>
                <c:pt idx="2">
                  <c:v>0.027817763450429</c:v>
                </c:pt>
                <c:pt idx="3">
                  <c:v>0.0276635585281306</c:v>
                </c:pt>
                <c:pt idx="4">
                  <c:v>0.0275079580501014</c:v>
                </c:pt>
                <c:pt idx="5">
                  <c:v>0.0273509993636609</c:v>
                </c:pt>
                <c:pt idx="6">
                  <c:v>0.0271927199455814</c:v>
                </c:pt>
                <c:pt idx="7">
                  <c:v>0.029579240597257</c:v>
                </c:pt>
                <c:pt idx="8">
                  <c:v>0.0321462493299367</c:v>
                </c:pt>
                <c:pt idx="9">
                  <c:v>0.03490233578515</c:v>
                </c:pt>
                <c:pt idx="10">
                  <c:v>0.0378556117247838</c:v>
                </c:pt>
                <c:pt idx="11">
                  <c:v>0.0410135294784837</c:v>
                </c:pt>
                <c:pt idx="12">
                  <c:v>0.0443826833106683</c:v>
                </c:pt>
                <c:pt idx="13">
                  <c:v>0.0479685963687675</c:v>
                </c:pt>
                <c:pt idx="14">
                  <c:v>0.0464672605030171</c:v>
                </c:pt>
                <c:pt idx="15">
                  <c:v>0.0450084218037576</c:v>
                </c:pt>
                <c:pt idx="16">
                  <c:v>0.0435910605350835</c:v>
                </c:pt>
                <c:pt idx="17">
                  <c:v>0.0422141726164987</c:v>
                </c:pt>
                <c:pt idx="18">
                  <c:v>0.0408767698910131</c:v>
                </c:pt>
                <c:pt idx="19">
                  <c:v>0.0395778803541986</c:v>
                </c:pt>
                <c:pt idx="20">
                  <c:v>0.038316548346266</c:v>
                </c:pt>
                <c:pt idx="21">
                  <c:v>0.0366313383167603</c:v>
                </c:pt>
                <c:pt idx="22">
                  <c:v>0.0349973058456564</c:v>
                </c:pt>
                <c:pt idx="23">
                  <c:v>0.0334124306595583</c:v>
                </c:pt>
                <c:pt idx="24">
                  <c:v>0.0318747117392415</c:v>
                </c:pt>
                <c:pt idx="25">
                  <c:v>0.0303821768481341</c:v>
                </c:pt>
                <c:pt idx="26">
                  <c:v>0.0289328939594208</c:v>
                </c:pt>
                <c:pt idx="27">
                  <c:v>0.0285419097671616</c:v>
                </c:pt>
                <c:pt idx="28">
                  <c:v>0.0281544535029279</c:v>
                </c:pt>
                <c:pt idx="29">
                  <c:v>0.0277705419161791</c:v>
                </c:pt>
                <c:pt idx="30">
                  <c:v>0.0273901895211746</c:v>
                </c:pt>
                <c:pt idx="31">
                  <c:v>0.0270134086836149</c:v>
                </c:pt>
                <c:pt idx="32">
                  <c:v>0.026640209705235</c:v>
                </c:pt>
                <c:pt idx="33">
                  <c:v>0.0262706009063383</c:v>
                </c:pt>
                <c:pt idx="34">
                  <c:v>0.0258729700909077</c:v>
                </c:pt>
                <c:pt idx="35">
                  <c:v>0.0254671919778472</c:v>
                </c:pt>
                <c:pt idx="36">
                  <c:v>0.0250526591261837</c:v>
                </c:pt>
                <c:pt idx="37">
                  <c:v>0.0246287569649084</c:v>
                </c:pt>
                <c:pt idx="38">
                  <c:v>0.0241948709289405</c:v>
                </c:pt>
                <c:pt idx="39">
                  <c:v>0.0237503950388543</c:v>
                </c:pt>
                <c:pt idx="40">
                  <c:v>0.0232947420326221</c:v>
                </c:pt>
                <c:pt idx="41">
                  <c:v>0.0228273551281317</c:v>
                </c:pt>
                <c:pt idx="42">
                  <c:v>0.0223477214524513</c:v>
                </c:pt>
                <c:pt idx="43">
                  <c:v>0.0218553871158107</c:v>
                </c:pt>
                <c:pt idx="44">
                  <c:v>0.021349973833661</c:v>
                </c:pt>
                <c:pt idx="45">
                  <c:v>0.0208311969083806</c:v>
                </c:pt>
                <c:pt idx="46">
                  <c:v>0.0202988842739637</c:v>
                </c:pt>
                <c:pt idx="47">
                  <c:v>0.0204283505397424</c:v>
                </c:pt>
                <c:pt idx="48">
                  <c:v>0.0205501800942205</c:v>
                </c:pt>
                <c:pt idx="49">
                  <c:v>0.0206639530669927</c:v>
                </c:pt>
                <c:pt idx="50">
                  <c:v>0.0207692506070064</c:v>
                </c:pt>
                <c:pt idx="51">
                  <c:v>0.0208656568700771</c:v>
                </c:pt>
                <c:pt idx="52">
                  <c:v>0.0209527611390079</c:v>
                </c:pt>
                <c:pt idx="53">
                  <c:v>0.0210301600670375</c:v>
                </c:pt>
                <c:pt idx="54">
                  <c:v>0.0210974600327223</c:v>
                </c:pt>
                <c:pt idx="55">
                  <c:v>0.0211542795916566</c:v>
                </c:pt>
                <c:pt idx="56">
                  <c:v>0.0212002520076837</c:v>
                </c:pt>
                <c:pt idx="57">
                  <c:v>0.0212350278435257</c:v>
                </c:pt>
              </c:numCache>
            </c:numRef>
          </c:val>
        </c:ser>
        <c:ser>
          <c:idx val="3"/>
          <c:order val="4"/>
          <c:tx>
            <c:strRef>
              <c:f>NC!$A$78</c:f>
              <c:strCache>
                <c:ptCount val="1"/>
                <c:pt idx="0">
                  <c:v>Indonésienne</c:v>
                </c:pt>
              </c:strCache>
            </c:strRef>
          </c:tx>
          <c:invertIfNegative val="0"/>
          <c:cat>
            <c:numRef>
              <c:f>NC!$B$73:$BG$73</c:f>
              <c:numCache>
                <c:formatCode>General</c:formatCode>
                <c:ptCount val="58"/>
                <c:pt idx="0">
                  <c:v>1963.0</c:v>
                </c:pt>
                <c:pt idx="1">
                  <c:v>1964.0</c:v>
                </c:pt>
                <c:pt idx="2">
                  <c:v>1965.0</c:v>
                </c:pt>
                <c:pt idx="3">
                  <c:v>1966.0</c:v>
                </c:pt>
                <c:pt idx="4">
                  <c:v>1967.0</c:v>
                </c:pt>
                <c:pt idx="5">
                  <c:v>1968.0</c:v>
                </c:pt>
                <c:pt idx="6">
                  <c:v>1969.0</c:v>
                </c:pt>
                <c:pt idx="7">
                  <c:v>1970.0</c:v>
                </c:pt>
                <c:pt idx="8">
                  <c:v>1971.0</c:v>
                </c:pt>
                <c:pt idx="9">
                  <c:v>1972.0</c:v>
                </c:pt>
                <c:pt idx="10">
                  <c:v>1973.0</c:v>
                </c:pt>
                <c:pt idx="11">
                  <c:v>1974.0</c:v>
                </c:pt>
                <c:pt idx="12">
                  <c:v>1975.0</c:v>
                </c:pt>
                <c:pt idx="13">
                  <c:v>1976.0</c:v>
                </c:pt>
                <c:pt idx="14">
                  <c:v>1977.0</c:v>
                </c:pt>
                <c:pt idx="15">
                  <c:v>1978.0</c:v>
                </c:pt>
                <c:pt idx="16">
                  <c:v>1979.0</c:v>
                </c:pt>
                <c:pt idx="17">
                  <c:v>1980.0</c:v>
                </c:pt>
                <c:pt idx="18">
                  <c:v>1981.0</c:v>
                </c:pt>
                <c:pt idx="19">
                  <c:v>1982.0</c:v>
                </c:pt>
                <c:pt idx="20">
                  <c:v>1983.0</c:v>
                </c:pt>
                <c:pt idx="21">
                  <c:v>1984.0</c:v>
                </c:pt>
                <c:pt idx="22">
                  <c:v>1985.0</c:v>
                </c:pt>
                <c:pt idx="23">
                  <c:v>1986.0</c:v>
                </c:pt>
                <c:pt idx="24">
                  <c:v>1987.0</c:v>
                </c:pt>
                <c:pt idx="25">
                  <c:v>1988.0</c:v>
                </c:pt>
                <c:pt idx="26">
                  <c:v>1989.0</c:v>
                </c:pt>
                <c:pt idx="27">
                  <c:v>1990.0</c:v>
                </c:pt>
                <c:pt idx="28">
                  <c:v>1991.0</c:v>
                </c:pt>
                <c:pt idx="29">
                  <c:v>1992.0</c:v>
                </c:pt>
                <c:pt idx="30">
                  <c:v>1993.0</c:v>
                </c:pt>
                <c:pt idx="31">
                  <c:v>1994.0</c:v>
                </c:pt>
                <c:pt idx="32">
                  <c:v>1995.0</c:v>
                </c:pt>
                <c:pt idx="33">
                  <c:v>1996.0</c:v>
                </c:pt>
                <c:pt idx="34">
                  <c:v>1997.0</c:v>
                </c:pt>
                <c:pt idx="35">
                  <c:v>1998.0</c:v>
                </c:pt>
                <c:pt idx="36">
                  <c:v>1999.0</c:v>
                </c:pt>
                <c:pt idx="37">
                  <c:v>2000.0</c:v>
                </c:pt>
                <c:pt idx="38">
                  <c:v>2001.0</c:v>
                </c:pt>
                <c:pt idx="39">
                  <c:v>2002.0</c:v>
                </c:pt>
                <c:pt idx="40">
                  <c:v>2003.0</c:v>
                </c:pt>
                <c:pt idx="41">
                  <c:v>2004.0</c:v>
                </c:pt>
                <c:pt idx="42">
                  <c:v>2005.0</c:v>
                </c:pt>
                <c:pt idx="43">
                  <c:v>2006.0</c:v>
                </c:pt>
                <c:pt idx="44">
                  <c:v>2007.0</c:v>
                </c:pt>
                <c:pt idx="45">
                  <c:v>2008.0</c:v>
                </c:pt>
                <c:pt idx="46">
                  <c:v>2009.0</c:v>
                </c:pt>
                <c:pt idx="47">
                  <c:v>2010.0</c:v>
                </c:pt>
                <c:pt idx="48">
                  <c:v>2011.0</c:v>
                </c:pt>
                <c:pt idx="49">
                  <c:v>2012.0</c:v>
                </c:pt>
                <c:pt idx="50">
                  <c:v>2013.0</c:v>
                </c:pt>
                <c:pt idx="51">
                  <c:v>2014.0</c:v>
                </c:pt>
                <c:pt idx="52">
                  <c:v>2015.0</c:v>
                </c:pt>
                <c:pt idx="53">
                  <c:v>2016.0</c:v>
                </c:pt>
                <c:pt idx="54">
                  <c:v>2017.0</c:v>
                </c:pt>
                <c:pt idx="55">
                  <c:v>2018.0</c:v>
                </c:pt>
                <c:pt idx="56">
                  <c:v>2019.0</c:v>
                </c:pt>
                <c:pt idx="57">
                  <c:v>2020.0</c:v>
                </c:pt>
              </c:numCache>
            </c:numRef>
          </c:cat>
          <c:val>
            <c:numRef>
              <c:f>NC!$B$78:$BG$78</c:f>
              <c:numCache>
                <c:formatCode>0.0%</c:formatCode>
                <c:ptCount val="58"/>
                <c:pt idx="0">
                  <c:v>0.0224895499627092</c:v>
                </c:pt>
                <c:pt idx="1">
                  <c:v>0.0223685506978821</c:v>
                </c:pt>
                <c:pt idx="2">
                  <c:v>0.0222463759967364</c:v>
                </c:pt>
                <c:pt idx="3">
                  <c:v>0.0221230554901073</c:v>
                </c:pt>
                <c:pt idx="4">
                  <c:v>0.0219986189319462</c:v>
                </c:pt>
                <c:pt idx="5">
                  <c:v>0.0218730961895902</c:v>
                </c:pt>
                <c:pt idx="6">
                  <c:v>0.0217465172339018</c:v>
                </c:pt>
                <c:pt idx="7">
                  <c:v>0.0236550616010922</c:v>
                </c:pt>
                <c:pt idx="8">
                  <c:v>0.0257079455993282</c:v>
                </c:pt>
                <c:pt idx="9">
                  <c:v>0.0279120385225946</c:v>
                </c:pt>
                <c:pt idx="10">
                  <c:v>0.030273827495755</c:v>
                </c:pt>
                <c:pt idx="11">
                  <c:v>0.0327992722836066</c:v>
                </c:pt>
                <c:pt idx="12">
                  <c:v>0.0354936464404358</c:v>
                </c:pt>
                <c:pt idx="13">
                  <c:v>0.0383613669286138</c:v>
                </c:pt>
                <c:pt idx="14">
                  <c:v>0.0381144382126253</c:v>
                </c:pt>
                <c:pt idx="15">
                  <c:v>0.0378653197737191</c:v>
                </c:pt>
                <c:pt idx="16">
                  <c:v>0.0376140995237226</c:v>
                </c:pt>
                <c:pt idx="17">
                  <c:v>0.0373608635686421</c:v>
                </c:pt>
                <c:pt idx="18">
                  <c:v>0.0371056962338741</c:v>
                </c:pt>
                <c:pt idx="19">
                  <c:v>0.0368486800913038</c:v>
                </c:pt>
                <c:pt idx="20">
                  <c:v>0.0365898959881129</c:v>
                </c:pt>
                <c:pt idx="21">
                  <c:v>0.0357759645576408</c:v>
                </c:pt>
                <c:pt idx="22">
                  <c:v>0.0349572249637058</c:v>
                </c:pt>
                <c:pt idx="23">
                  <c:v>0.0341329777529229</c:v>
                </c:pt>
                <c:pt idx="24">
                  <c:v>0.03330244684455</c:v>
                </c:pt>
                <c:pt idx="25">
                  <c:v>0.0324647853614916</c:v>
                </c:pt>
                <c:pt idx="26">
                  <c:v>0.0316190847459692</c:v>
                </c:pt>
                <c:pt idx="27">
                  <c:v>0.0306537137442979</c:v>
                </c:pt>
                <c:pt idx="28">
                  <c:v>0.029715963749297</c:v>
                </c:pt>
                <c:pt idx="29">
                  <c:v>0.0288051222124807</c:v>
                </c:pt>
                <c:pt idx="30">
                  <c:v>0.0279204911799693</c:v>
                </c:pt>
                <c:pt idx="31">
                  <c:v>0.0270613872021045</c:v>
                </c:pt>
                <c:pt idx="32">
                  <c:v>0.0262271412297419</c:v>
                </c:pt>
                <c:pt idx="33">
                  <c:v>0.0254170984982422</c:v>
                </c:pt>
                <c:pt idx="34">
                  <c:v>0.0246675423334325</c:v>
                </c:pt>
                <c:pt idx="35">
                  <c:v>0.0239267817671361</c:v>
                </c:pt>
                <c:pt idx="36">
                  <c:v>0.0231942688178098</c:v>
                </c:pt>
                <c:pt idx="37">
                  <c:v>0.0224694778713459</c:v>
                </c:pt>
                <c:pt idx="38">
                  <c:v>0.0217519115106472</c:v>
                </c:pt>
                <c:pt idx="39">
                  <c:v>0.0210411070738993</c:v>
                </c:pt>
                <c:pt idx="40">
                  <c:v>0.0203366439340627</c:v>
                </c:pt>
                <c:pt idx="41">
                  <c:v>0.0196381514622098</c:v>
                </c:pt>
                <c:pt idx="42">
                  <c:v>0.018945317599918</c:v>
                </c:pt>
                <c:pt idx="43">
                  <c:v>0.0182578979207739</c:v>
                </c:pt>
                <c:pt idx="44">
                  <c:v>0.0175757250084895</c:v>
                </c:pt>
                <c:pt idx="45">
                  <c:v>0.0168987179202405</c:v>
                </c:pt>
                <c:pt idx="46">
                  <c:v>0.0162268914406711</c:v>
                </c:pt>
                <c:pt idx="47">
                  <c:v>0.0158480994090684</c:v>
                </c:pt>
                <c:pt idx="48">
                  <c:v>0.0154717785095118</c:v>
                </c:pt>
                <c:pt idx="49">
                  <c:v>0.0150979761912845</c:v>
                </c:pt>
                <c:pt idx="50">
                  <c:v>0.0147267487737896</c:v>
                </c:pt>
                <c:pt idx="51">
                  <c:v>0.0143581615302474</c:v>
                </c:pt>
                <c:pt idx="52">
                  <c:v>0.0139922887167183</c:v>
                </c:pt>
                <c:pt idx="53">
                  <c:v>0.0136292135412249</c:v>
                </c:pt>
                <c:pt idx="54">
                  <c:v>0.0132690280680216</c:v>
                </c:pt>
                <c:pt idx="55">
                  <c:v>0.0129118330524569</c:v>
                </c:pt>
                <c:pt idx="56">
                  <c:v>0.0125577377023906</c:v>
                </c:pt>
                <c:pt idx="57">
                  <c:v>0.0122068593627767</c:v>
                </c:pt>
              </c:numCache>
            </c:numRef>
          </c:val>
        </c:ser>
        <c:ser>
          <c:idx val="4"/>
          <c:order val="5"/>
          <c:tx>
            <c:strRef>
              <c:f>NC!$A$79</c:f>
              <c:strCache>
                <c:ptCount val="1"/>
                <c:pt idx="0">
                  <c:v>Vietnamienne</c:v>
                </c:pt>
              </c:strCache>
            </c:strRef>
          </c:tx>
          <c:invertIfNegative val="0"/>
          <c:cat>
            <c:numRef>
              <c:f>NC!$B$73:$BG$73</c:f>
              <c:numCache>
                <c:formatCode>General</c:formatCode>
                <c:ptCount val="58"/>
                <c:pt idx="0">
                  <c:v>1963.0</c:v>
                </c:pt>
                <c:pt idx="1">
                  <c:v>1964.0</c:v>
                </c:pt>
                <c:pt idx="2">
                  <c:v>1965.0</c:v>
                </c:pt>
                <c:pt idx="3">
                  <c:v>1966.0</c:v>
                </c:pt>
                <c:pt idx="4">
                  <c:v>1967.0</c:v>
                </c:pt>
                <c:pt idx="5">
                  <c:v>1968.0</c:v>
                </c:pt>
                <c:pt idx="6">
                  <c:v>1969.0</c:v>
                </c:pt>
                <c:pt idx="7">
                  <c:v>1970.0</c:v>
                </c:pt>
                <c:pt idx="8">
                  <c:v>1971.0</c:v>
                </c:pt>
                <c:pt idx="9">
                  <c:v>1972.0</c:v>
                </c:pt>
                <c:pt idx="10">
                  <c:v>1973.0</c:v>
                </c:pt>
                <c:pt idx="11">
                  <c:v>1974.0</c:v>
                </c:pt>
                <c:pt idx="12">
                  <c:v>1975.0</c:v>
                </c:pt>
                <c:pt idx="13">
                  <c:v>1976.0</c:v>
                </c:pt>
                <c:pt idx="14">
                  <c:v>1977.0</c:v>
                </c:pt>
                <c:pt idx="15">
                  <c:v>1978.0</c:v>
                </c:pt>
                <c:pt idx="16">
                  <c:v>1979.0</c:v>
                </c:pt>
                <c:pt idx="17">
                  <c:v>1980.0</c:v>
                </c:pt>
                <c:pt idx="18">
                  <c:v>1981.0</c:v>
                </c:pt>
                <c:pt idx="19">
                  <c:v>1982.0</c:v>
                </c:pt>
                <c:pt idx="20">
                  <c:v>1983.0</c:v>
                </c:pt>
                <c:pt idx="21">
                  <c:v>1984.0</c:v>
                </c:pt>
                <c:pt idx="22">
                  <c:v>1985.0</c:v>
                </c:pt>
                <c:pt idx="23">
                  <c:v>1986.0</c:v>
                </c:pt>
                <c:pt idx="24">
                  <c:v>1987.0</c:v>
                </c:pt>
                <c:pt idx="25">
                  <c:v>1988.0</c:v>
                </c:pt>
                <c:pt idx="26">
                  <c:v>1989.0</c:v>
                </c:pt>
                <c:pt idx="27">
                  <c:v>1990.0</c:v>
                </c:pt>
                <c:pt idx="28">
                  <c:v>1991.0</c:v>
                </c:pt>
                <c:pt idx="29">
                  <c:v>1992.0</c:v>
                </c:pt>
                <c:pt idx="30">
                  <c:v>1993.0</c:v>
                </c:pt>
                <c:pt idx="31">
                  <c:v>1994.0</c:v>
                </c:pt>
                <c:pt idx="32">
                  <c:v>1995.0</c:v>
                </c:pt>
                <c:pt idx="33">
                  <c:v>1996.0</c:v>
                </c:pt>
                <c:pt idx="34">
                  <c:v>1997.0</c:v>
                </c:pt>
                <c:pt idx="35">
                  <c:v>1998.0</c:v>
                </c:pt>
                <c:pt idx="36">
                  <c:v>1999.0</c:v>
                </c:pt>
                <c:pt idx="37">
                  <c:v>2000.0</c:v>
                </c:pt>
                <c:pt idx="38">
                  <c:v>2001.0</c:v>
                </c:pt>
                <c:pt idx="39">
                  <c:v>2002.0</c:v>
                </c:pt>
                <c:pt idx="40">
                  <c:v>2003.0</c:v>
                </c:pt>
                <c:pt idx="41">
                  <c:v>2004.0</c:v>
                </c:pt>
                <c:pt idx="42">
                  <c:v>2005.0</c:v>
                </c:pt>
                <c:pt idx="43">
                  <c:v>2006.0</c:v>
                </c:pt>
                <c:pt idx="44">
                  <c:v>2007.0</c:v>
                </c:pt>
                <c:pt idx="45">
                  <c:v>2008.0</c:v>
                </c:pt>
                <c:pt idx="46">
                  <c:v>2009.0</c:v>
                </c:pt>
                <c:pt idx="47">
                  <c:v>2010.0</c:v>
                </c:pt>
                <c:pt idx="48">
                  <c:v>2011.0</c:v>
                </c:pt>
                <c:pt idx="49">
                  <c:v>2012.0</c:v>
                </c:pt>
                <c:pt idx="50">
                  <c:v>2013.0</c:v>
                </c:pt>
                <c:pt idx="51">
                  <c:v>2014.0</c:v>
                </c:pt>
                <c:pt idx="52">
                  <c:v>2015.0</c:v>
                </c:pt>
                <c:pt idx="53">
                  <c:v>2016.0</c:v>
                </c:pt>
                <c:pt idx="54">
                  <c:v>2017.0</c:v>
                </c:pt>
                <c:pt idx="55">
                  <c:v>2018.0</c:v>
                </c:pt>
                <c:pt idx="56">
                  <c:v>2019.0</c:v>
                </c:pt>
                <c:pt idx="57">
                  <c:v>2020.0</c:v>
                </c:pt>
              </c:numCache>
            </c:numRef>
          </c:cat>
          <c:val>
            <c:numRef>
              <c:f>NC!$B$79:$BG$79</c:f>
              <c:numCache>
                <c:formatCode>0.0%</c:formatCode>
                <c:ptCount val="58"/>
                <c:pt idx="0">
                  <c:v>0.00854963717032751</c:v>
                </c:pt>
                <c:pt idx="1">
                  <c:v>0.00850363803678047</c:v>
                </c:pt>
                <c:pt idx="2">
                  <c:v>0.00845719204884736</c:v>
                </c:pt>
                <c:pt idx="3">
                  <c:v>0.0084103104709995</c:v>
                </c:pt>
                <c:pt idx="4">
                  <c:v>0.00836300461451212</c:v>
                </c:pt>
                <c:pt idx="5">
                  <c:v>0.00831528583376515</c:v>
                </c:pt>
                <c:pt idx="6">
                  <c:v>0.00826716552249486</c:v>
                </c:pt>
                <c:pt idx="7">
                  <c:v>0.00899271858558447</c:v>
                </c:pt>
                <c:pt idx="8">
                  <c:v>0.00977314386607213</c:v>
                </c:pt>
                <c:pt idx="9">
                  <c:v>0.0106110527977698</c:v>
                </c:pt>
                <c:pt idx="10">
                  <c:v>0.0115089115289086</c:v>
                </c:pt>
                <c:pt idx="11">
                  <c:v>0.012468985726286</c:v>
                </c:pt>
                <c:pt idx="12">
                  <c:v>0.0134932801866106</c:v>
                </c:pt>
                <c:pt idx="13">
                  <c:v>0.0145834740642333</c:v>
                </c:pt>
                <c:pt idx="14">
                  <c:v>0.0148318027273386</c:v>
                </c:pt>
                <c:pt idx="15">
                  <c:v>0.0150828545950743</c:v>
                </c:pt>
                <c:pt idx="16">
                  <c:v>0.0153366350320778</c:v>
                </c:pt>
                <c:pt idx="17">
                  <c:v>0.0155931485903864</c:v>
                </c:pt>
                <c:pt idx="18">
                  <c:v>0.0158523989739229</c:v>
                </c:pt>
                <c:pt idx="19">
                  <c:v>0.0161143890026951</c:v>
                </c:pt>
                <c:pt idx="20">
                  <c:v>0.0163791205767432</c:v>
                </c:pt>
                <c:pt idx="21">
                  <c:v>0.0161687316558121</c:v>
                </c:pt>
                <c:pt idx="22">
                  <c:v>0.0159505898465083</c:v>
                </c:pt>
                <c:pt idx="23">
                  <c:v>0.0157242222144396</c:v>
                </c:pt>
                <c:pt idx="24">
                  <c:v>0.0154891054106561</c:v>
                </c:pt>
                <c:pt idx="25">
                  <c:v>0.0152446663649544</c:v>
                </c:pt>
                <c:pt idx="26">
                  <c:v>0.0149902846387652</c:v>
                </c:pt>
                <c:pt idx="27">
                  <c:v>0.0148978819376177</c:v>
                </c:pt>
                <c:pt idx="28">
                  <c:v>0.0148051256177403</c:v>
                </c:pt>
                <c:pt idx="29">
                  <c:v>0.0147120382331929</c:v>
                </c:pt>
                <c:pt idx="30">
                  <c:v>0.01461864173593</c:v>
                </c:pt>
                <c:pt idx="31">
                  <c:v>0.0145249574877455</c:v>
                </c:pt>
                <c:pt idx="32">
                  <c:v>0.0144310062723311</c:v>
                </c:pt>
                <c:pt idx="33">
                  <c:v>0.0143368083074234</c:v>
                </c:pt>
                <c:pt idx="34">
                  <c:v>0.0139648851882699</c:v>
                </c:pt>
                <c:pt idx="35">
                  <c:v>0.0135950483535131</c:v>
                </c:pt>
                <c:pt idx="36">
                  <c:v>0.0132270238050819</c:v>
                </c:pt>
                <c:pt idx="37">
                  <c:v>0.0128605460972463</c:v>
                </c:pt>
                <c:pt idx="38">
                  <c:v>0.0124953618797454</c:v>
                </c:pt>
                <c:pt idx="39">
                  <c:v>0.0121312339367833</c:v>
                </c:pt>
                <c:pt idx="40">
                  <c:v>0.0117679457292765</c:v>
                </c:pt>
                <c:pt idx="41">
                  <c:v>0.0114053064304171</c:v>
                </c:pt>
                <c:pt idx="42">
                  <c:v>0.0110431564223358</c:v>
                </c:pt>
                <c:pt idx="43">
                  <c:v>0.0106813731941189</c:v>
                </c:pt>
                <c:pt idx="44">
                  <c:v>0.0103198775486679</c:v>
                </c:pt>
                <c:pt idx="45">
                  <c:v>0.00995863998834332</c:v>
                </c:pt>
                <c:pt idx="46">
                  <c:v>0.00959768710807069</c:v>
                </c:pt>
                <c:pt idx="47">
                  <c:v>0.00955044152288463</c:v>
                </c:pt>
                <c:pt idx="48">
                  <c:v>0.00949951666205365</c:v>
                </c:pt>
                <c:pt idx="49">
                  <c:v>0.00944484884204575</c:v>
                </c:pt>
                <c:pt idx="50">
                  <c:v>0.00938638059891859</c:v>
                </c:pt>
                <c:pt idx="51">
                  <c:v>0.00932406136169991</c:v>
                </c:pt>
                <c:pt idx="52">
                  <c:v>0.00925784812993889</c:v>
                </c:pt>
                <c:pt idx="53">
                  <c:v>0.0091877061490061</c:v>
                </c:pt>
                <c:pt idx="54">
                  <c:v>0.00911360957609265</c:v>
                </c:pt>
                <c:pt idx="55">
                  <c:v>0.00903554212928389</c:v>
                </c:pt>
                <c:pt idx="56">
                  <c:v>0.00895349771157983</c:v>
                </c:pt>
                <c:pt idx="57">
                  <c:v>0.00886748100132285</c:v>
                </c:pt>
              </c:numCache>
            </c:numRef>
          </c:val>
        </c:ser>
        <c:ser>
          <c:idx val="5"/>
          <c:order val="6"/>
          <c:tx>
            <c:strRef>
              <c:f>NC!$A$80</c:f>
              <c:strCache>
                <c:ptCount val="1"/>
                <c:pt idx="0">
                  <c:v>Ni-Vanuatu</c:v>
                </c:pt>
              </c:strCache>
            </c:strRef>
          </c:tx>
          <c:invertIfNegative val="0"/>
          <c:cat>
            <c:numRef>
              <c:f>NC!$B$73:$BG$73</c:f>
              <c:numCache>
                <c:formatCode>General</c:formatCode>
                <c:ptCount val="58"/>
                <c:pt idx="0">
                  <c:v>1963.0</c:v>
                </c:pt>
                <c:pt idx="1">
                  <c:v>1964.0</c:v>
                </c:pt>
                <c:pt idx="2">
                  <c:v>1965.0</c:v>
                </c:pt>
                <c:pt idx="3">
                  <c:v>1966.0</c:v>
                </c:pt>
                <c:pt idx="4">
                  <c:v>1967.0</c:v>
                </c:pt>
                <c:pt idx="5">
                  <c:v>1968.0</c:v>
                </c:pt>
                <c:pt idx="6">
                  <c:v>1969.0</c:v>
                </c:pt>
                <c:pt idx="7">
                  <c:v>1970.0</c:v>
                </c:pt>
                <c:pt idx="8">
                  <c:v>1971.0</c:v>
                </c:pt>
                <c:pt idx="9">
                  <c:v>1972.0</c:v>
                </c:pt>
                <c:pt idx="10">
                  <c:v>1973.0</c:v>
                </c:pt>
                <c:pt idx="11">
                  <c:v>1974.0</c:v>
                </c:pt>
                <c:pt idx="12">
                  <c:v>1975.0</c:v>
                </c:pt>
                <c:pt idx="13">
                  <c:v>1976.0</c:v>
                </c:pt>
                <c:pt idx="14">
                  <c:v>1977.0</c:v>
                </c:pt>
                <c:pt idx="15">
                  <c:v>1978.0</c:v>
                </c:pt>
                <c:pt idx="16">
                  <c:v>1979.0</c:v>
                </c:pt>
                <c:pt idx="17">
                  <c:v>1980.0</c:v>
                </c:pt>
                <c:pt idx="18">
                  <c:v>1981.0</c:v>
                </c:pt>
                <c:pt idx="19">
                  <c:v>1982.0</c:v>
                </c:pt>
                <c:pt idx="20">
                  <c:v>1983.0</c:v>
                </c:pt>
                <c:pt idx="21">
                  <c:v>1984.0</c:v>
                </c:pt>
                <c:pt idx="22">
                  <c:v>1985.0</c:v>
                </c:pt>
                <c:pt idx="23">
                  <c:v>1986.0</c:v>
                </c:pt>
                <c:pt idx="24">
                  <c:v>1987.0</c:v>
                </c:pt>
                <c:pt idx="25">
                  <c:v>1988.0</c:v>
                </c:pt>
                <c:pt idx="26">
                  <c:v>1989.0</c:v>
                </c:pt>
                <c:pt idx="27">
                  <c:v>1990.0</c:v>
                </c:pt>
                <c:pt idx="28">
                  <c:v>1991.0</c:v>
                </c:pt>
                <c:pt idx="29">
                  <c:v>1992.0</c:v>
                </c:pt>
                <c:pt idx="30">
                  <c:v>1993.0</c:v>
                </c:pt>
                <c:pt idx="31">
                  <c:v>1994.0</c:v>
                </c:pt>
                <c:pt idx="32">
                  <c:v>1995.0</c:v>
                </c:pt>
                <c:pt idx="33">
                  <c:v>1996.0</c:v>
                </c:pt>
                <c:pt idx="34">
                  <c:v>1997.0</c:v>
                </c:pt>
                <c:pt idx="35">
                  <c:v>1998.0</c:v>
                </c:pt>
                <c:pt idx="36">
                  <c:v>1999.0</c:v>
                </c:pt>
                <c:pt idx="37">
                  <c:v>2000.0</c:v>
                </c:pt>
                <c:pt idx="38">
                  <c:v>2001.0</c:v>
                </c:pt>
                <c:pt idx="39">
                  <c:v>2002.0</c:v>
                </c:pt>
                <c:pt idx="40">
                  <c:v>2003.0</c:v>
                </c:pt>
                <c:pt idx="41">
                  <c:v>2004.0</c:v>
                </c:pt>
                <c:pt idx="42">
                  <c:v>2005.0</c:v>
                </c:pt>
                <c:pt idx="43">
                  <c:v>2006.0</c:v>
                </c:pt>
                <c:pt idx="44">
                  <c:v>2007.0</c:v>
                </c:pt>
                <c:pt idx="45">
                  <c:v>2008.0</c:v>
                </c:pt>
                <c:pt idx="46">
                  <c:v>2009.0</c:v>
                </c:pt>
                <c:pt idx="47">
                  <c:v>2010.0</c:v>
                </c:pt>
                <c:pt idx="48">
                  <c:v>2011.0</c:v>
                </c:pt>
                <c:pt idx="49">
                  <c:v>2012.0</c:v>
                </c:pt>
                <c:pt idx="50">
                  <c:v>2013.0</c:v>
                </c:pt>
                <c:pt idx="51">
                  <c:v>2014.0</c:v>
                </c:pt>
                <c:pt idx="52">
                  <c:v>2015.0</c:v>
                </c:pt>
                <c:pt idx="53">
                  <c:v>2016.0</c:v>
                </c:pt>
                <c:pt idx="54">
                  <c:v>2017.0</c:v>
                </c:pt>
                <c:pt idx="55">
                  <c:v>2018.0</c:v>
                </c:pt>
                <c:pt idx="56">
                  <c:v>2019.0</c:v>
                </c:pt>
                <c:pt idx="57">
                  <c:v>2020.0</c:v>
                </c:pt>
              </c:numCache>
            </c:numRef>
          </c:cat>
          <c:val>
            <c:numRef>
              <c:f>NC!$B$80:$BG$80</c:f>
              <c:numCache>
                <c:formatCode>0.0%</c:formatCode>
                <c:ptCount val="58"/>
                <c:pt idx="0">
                  <c:v>0.00462023624747498</c:v>
                </c:pt>
                <c:pt idx="1">
                  <c:v>0.00459537824941816</c:v>
                </c:pt>
                <c:pt idx="2">
                  <c:v>0.00457027877060717</c:v>
                </c:pt>
                <c:pt idx="3">
                  <c:v>0.00454494389837853</c:v>
                </c:pt>
                <c:pt idx="4">
                  <c:v>0.00451937974536167</c:v>
                </c:pt>
                <c:pt idx="5">
                  <c:v>0.00449359244747988</c:v>
                </c:pt>
                <c:pt idx="6">
                  <c:v>0.00446758816192465</c:v>
                </c:pt>
                <c:pt idx="7">
                  <c:v>0.0048596780827914</c:v>
                </c:pt>
                <c:pt idx="8">
                  <c:v>0.00528142102901479</c:v>
                </c:pt>
                <c:pt idx="9">
                  <c:v>0.00573422822319004</c:v>
                </c:pt>
                <c:pt idx="10">
                  <c:v>0.00621943237537522</c:v>
                </c:pt>
                <c:pt idx="11">
                  <c:v>0.00673825785517256</c:v>
                </c:pt>
                <c:pt idx="12">
                  <c:v>0.00729178805761253</c:v>
                </c:pt>
                <c:pt idx="13">
                  <c:v>0.00788093040012609</c:v>
                </c:pt>
                <c:pt idx="14">
                  <c:v>0.00794694067915141</c:v>
                </c:pt>
                <c:pt idx="15">
                  <c:v>0.00801270414207095</c:v>
                </c:pt>
                <c:pt idx="16">
                  <c:v>0.00807821072923762</c:v>
                </c:pt>
                <c:pt idx="17">
                  <c:v>0.00814345020227541</c:v>
                </c:pt>
                <c:pt idx="18">
                  <c:v>0.00820841214001273</c:v>
                </c:pt>
                <c:pt idx="19">
                  <c:v>0.00827308593479305</c:v>
                </c:pt>
                <c:pt idx="20">
                  <c:v>0.00833746078916956</c:v>
                </c:pt>
                <c:pt idx="21">
                  <c:v>0.00864551212210881</c:v>
                </c:pt>
                <c:pt idx="22">
                  <c:v>0.00895907278260349</c:v>
                </c:pt>
                <c:pt idx="23">
                  <c:v>0.00927741611007774</c:v>
                </c:pt>
                <c:pt idx="24">
                  <c:v>0.00959965764610321</c:v>
                </c:pt>
                <c:pt idx="25">
                  <c:v>0.00992473409892752</c:v>
                </c:pt>
                <c:pt idx="26">
                  <c:v>0.0102513811649906</c:v>
                </c:pt>
                <c:pt idx="27">
                  <c:v>0.010410059747183</c:v>
                </c:pt>
                <c:pt idx="28">
                  <c:v>0.0105705353276374</c:v>
                </c:pt>
                <c:pt idx="29">
                  <c:v>0.0107328218764804</c:v>
                </c:pt>
                <c:pt idx="30">
                  <c:v>0.0108969332681617</c:v>
                </c:pt>
                <c:pt idx="31">
                  <c:v>0.0110628832712387</c:v>
                </c:pt>
                <c:pt idx="32">
                  <c:v>0.0112306855379898</c:v>
                </c:pt>
                <c:pt idx="33">
                  <c:v>0.0114003535938548</c:v>
                </c:pt>
                <c:pt idx="34">
                  <c:v>0.011290982853484</c:v>
                </c:pt>
                <c:pt idx="35">
                  <c:v>0.0111764446108716</c:v>
                </c:pt>
                <c:pt idx="36">
                  <c:v>0.0110563959685114</c:v>
                </c:pt>
                <c:pt idx="37">
                  <c:v>0.0109304840383713</c:v>
                </c:pt>
                <c:pt idx="38">
                  <c:v>0.0107983489456125</c:v>
                </c:pt>
                <c:pt idx="39">
                  <c:v>0.0106596275853151</c:v>
                </c:pt>
                <c:pt idx="40">
                  <c:v>0.0105139582086844</c:v>
                </c:pt>
                <c:pt idx="41">
                  <c:v>0.0103609859046291</c:v>
                </c:pt>
                <c:pt idx="42">
                  <c:v>0.0102003690253444</c:v>
                </c:pt>
                <c:pt idx="43">
                  <c:v>0.0100317865793502</c:v>
                </c:pt>
                <c:pt idx="44">
                  <c:v>0.00985494658126648</c:v>
                </c:pt>
                <c:pt idx="45">
                  <c:v>0.00966959530372714</c:v>
                </c:pt>
                <c:pt idx="46">
                  <c:v>0.00947552732307191</c:v>
                </c:pt>
                <c:pt idx="47">
                  <c:v>0.00949938918620465</c:v>
                </c:pt>
                <c:pt idx="48">
                  <c:v>0.00951939110876873</c:v>
                </c:pt>
                <c:pt idx="49">
                  <c:v>0.00953538216581819</c:v>
                </c:pt>
                <c:pt idx="50">
                  <c:v>0.00954721454956651</c:v>
                </c:pt>
                <c:pt idx="51">
                  <c:v>0.00955474444407237</c:v>
                </c:pt>
                <c:pt idx="52">
                  <c:v>0.00955783293978127</c:v>
                </c:pt>
                <c:pt idx="53">
                  <c:v>0.00955634698236243</c:v>
                </c:pt>
                <c:pt idx="54">
                  <c:v>0.00955016034924777</c:v>
                </c:pt>
                <c:pt idx="55">
                  <c:v>0.00953915464624465</c:v>
                </c:pt>
                <c:pt idx="56">
                  <c:v>0.00952322031558026</c:v>
                </c:pt>
                <c:pt idx="57">
                  <c:v>0.00950225764576729</c:v>
                </c:pt>
              </c:numCache>
            </c:numRef>
          </c:val>
        </c:ser>
        <c:ser>
          <c:idx val="6"/>
          <c:order val="7"/>
          <c:tx>
            <c:strRef>
              <c:f>NC!$A$81</c:f>
              <c:strCache>
                <c:ptCount val="1"/>
                <c:pt idx="0">
                  <c:v>Autres </c:v>
                </c:pt>
              </c:strCache>
            </c:strRef>
          </c:tx>
          <c:spPr>
            <a:solidFill>
              <a:srgbClr val="FF0000"/>
            </a:solidFill>
            <a:ln w="76200" cmpd="sng">
              <a:solidFill>
                <a:srgbClr val="008000"/>
              </a:solidFill>
            </a:ln>
          </c:spPr>
          <c:invertIfNegative val="0"/>
          <c:dLbls>
            <c:dLbl>
              <c:idx val="0"/>
              <c:layout>
                <c:manualLayout>
                  <c:x val="0.0385331901233669"/>
                  <c:y val="-0.0055555555555555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7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2000"/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NC!$B$73:$BG$73</c:f>
              <c:numCache>
                <c:formatCode>General</c:formatCode>
                <c:ptCount val="58"/>
                <c:pt idx="0">
                  <c:v>1963.0</c:v>
                </c:pt>
                <c:pt idx="1">
                  <c:v>1964.0</c:v>
                </c:pt>
                <c:pt idx="2">
                  <c:v>1965.0</c:v>
                </c:pt>
                <c:pt idx="3">
                  <c:v>1966.0</c:v>
                </c:pt>
                <c:pt idx="4">
                  <c:v>1967.0</c:v>
                </c:pt>
                <c:pt idx="5">
                  <c:v>1968.0</c:v>
                </c:pt>
                <c:pt idx="6">
                  <c:v>1969.0</c:v>
                </c:pt>
                <c:pt idx="7">
                  <c:v>1970.0</c:v>
                </c:pt>
                <c:pt idx="8">
                  <c:v>1971.0</c:v>
                </c:pt>
                <c:pt idx="9">
                  <c:v>1972.0</c:v>
                </c:pt>
                <c:pt idx="10">
                  <c:v>1973.0</c:v>
                </c:pt>
                <c:pt idx="11">
                  <c:v>1974.0</c:v>
                </c:pt>
                <c:pt idx="12">
                  <c:v>1975.0</c:v>
                </c:pt>
                <c:pt idx="13">
                  <c:v>1976.0</c:v>
                </c:pt>
                <c:pt idx="14">
                  <c:v>1977.0</c:v>
                </c:pt>
                <c:pt idx="15">
                  <c:v>1978.0</c:v>
                </c:pt>
                <c:pt idx="16">
                  <c:v>1979.0</c:v>
                </c:pt>
                <c:pt idx="17">
                  <c:v>1980.0</c:v>
                </c:pt>
                <c:pt idx="18">
                  <c:v>1981.0</c:v>
                </c:pt>
                <c:pt idx="19">
                  <c:v>1982.0</c:v>
                </c:pt>
                <c:pt idx="20">
                  <c:v>1983.0</c:v>
                </c:pt>
                <c:pt idx="21">
                  <c:v>1984.0</c:v>
                </c:pt>
                <c:pt idx="22">
                  <c:v>1985.0</c:v>
                </c:pt>
                <c:pt idx="23">
                  <c:v>1986.0</c:v>
                </c:pt>
                <c:pt idx="24">
                  <c:v>1987.0</c:v>
                </c:pt>
                <c:pt idx="25">
                  <c:v>1988.0</c:v>
                </c:pt>
                <c:pt idx="26">
                  <c:v>1989.0</c:v>
                </c:pt>
                <c:pt idx="27">
                  <c:v>1990.0</c:v>
                </c:pt>
                <c:pt idx="28">
                  <c:v>1991.0</c:v>
                </c:pt>
                <c:pt idx="29">
                  <c:v>1992.0</c:v>
                </c:pt>
                <c:pt idx="30">
                  <c:v>1993.0</c:v>
                </c:pt>
                <c:pt idx="31">
                  <c:v>1994.0</c:v>
                </c:pt>
                <c:pt idx="32">
                  <c:v>1995.0</c:v>
                </c:pt>
                <c:pt idx="33">
                  <c:v>1996.0</c:v>
                </c:pt>
                <c:pt idx="34">
                  <c:v>1997.0</c:v>
                </c:pt>
                <c:pt idx="35">
                  <c:v>1998.0</c:v>
                </c:pt>
                <c:pt idx="36">
                  <c:v>1999.0</c:v>
                </c:pt>
                <c:pt idx="37">
                  <c:v>2000.0</c:v>
                </c:pt>
                <c:pt idx="38">
                  <c:v>2001.0</c:v>
                </c:pt>
                <c:pt idx="39">
                  <c:v>2002.0</c:v>
                </c:pt>
                <c:pt idx="40">
                  <c:v>2003.0</c:v>
                </c:pt>
                <c:pt idx="41">
                  <c:v>2004.0</c:v>
                </c:pt>
                <c:pt idx="42">
                  <c:v>2005.0</c:v>
                </c:pt>
                <c:pt idx="43">
                  <c:v>2006.0</c:v>
                </c:pt>
                <c:pt idx="44">
                  <c:v>2007.0</c:v>
                </c:pt>
                <c:pt idx="45">
                  <c:v>2008.0</c:v>
                </c:pt>
                <c:pt idx="46">
                  <c:v>2009.0</c:v>
                </c:pt>
                <c:pt idx="47">
                  <c:v>2010.0</c:v>
                </c:pt>
                <c:pt idx="48">
                  <c:v>2011.0</c:v>
                </c:pt>
                <c:pt idx="49">
                  <c:v>2012.0</c:v>
                </c:pt>
                <c:pt idx="50">
                  <c:v>2013.0</c:v>
                </c:pt>
                <c:pt idx="51">
                  <c:v>2014.0</c:v>
                </c:pt>
                <c:pt idx="52">
                  <c:v>2015.0</c:v>
                </c:pt>
                <c:pt idx="53">
                  <c:v>2016.0</c:v>
                </c:pt>
                <c:pt idx="54">
                  <c:v>2017.0</c:v>
                </c:pt>
                <c:pt idx="55">
                  <c:v>2018.0</c:v>
                </c:pt>
                <c:pt idx="56">
                  <c:v>2019.0</c:v>
                </c:pt>
                <c:pt idx="57">
                  <c:v>2020.0</c:v>
                </c:pt>
              </c:numCache>
            </c:numRef>
          </c:cat>
          <c:val>
            <c:numRef>
              <c:f>NC!$B$81:$BG$81</c:f>
              <c:numCache>
                <c:formatCode>0.0%</c:formatCode>
                <c:ptCount val="58"/>
                <c:pt idx="0">
                  <c:v>0.0325015314555184</c:v>
                </c:pt>
                <c:pt idx="1">
                  <c:v>0.0317024951480413</c:v>
                </c:pt>
                <c:pt idx="2">
                  <c:v>0.0309205642094999</c:v>
                </c:pt>
                <c:pt idx="3">
                  <c:v>0.0301554479121291</c:v>
                </c:pt>
                <c:pt idx="4">
                  <c:v>0.0294068583738451</c:v>
                </c:pt>
                <c:pt idx="5">
                  <c:v>0.0286745105913834</c:v>
                </c:pt>
                <c:pt idx="6">
                  <c:v>0.0279581224708935</c:v>
                </c:pt>
                <c:pt idx="7">
                  <c:v>0.0269391547595213</c:v>
                </c:pt>
                <c:pt idx="8">
                  <c:v>0.02593396057837</c:v>
                </c:pt>
                <c:pt idx="9">
                  <c:v>0.0249421922406063</c:v>
                </c:pt>
                <c:pt idx="10">
                  <c:v>0.0239635960723072</c:v>
                </c:pt>
                <c:pt idx="11">
                  <c:v>0.0229980206199346</c:v>
                </c:pt>
                <c:pt idx="12">
                  <c:v>0.0220454243042704</c:v>
                </c:pt>
                <c:pt idx="13">
                  <c:v>0.0211058821763377</c:v>
                </c:pt>
                <c:pt idx="14">
                  <c:v>0.0209096849791244</c:v>
                </c:pt>
                <c:pt idx="15">
                  <c:v>0.0207132442990383</c:v>
                </c:pt>
                <c:pt idx="16">
                  <c:v>0.020516614560013</c:v>
                </c:pt>
                <c:pt idx="17">
                  <c:v>0.0203198486067656</c:v>
                </c:pt>
                <c:pt idx="18">
                  <c:v>0.0201229977368049</c:v>
                </c:pt>
                <c:pt idx="19">
                  <c:v>0.0199261117330784</c:v>
                </c:pt>
                <c:pt idx="20">
                  <c:v>0.0197292388971438</c:v>
                </c:pt>
                <c:pt idx="21">
                  <c:v>0.0225901952366741</c:v>
                </c:pt>
                <c:pt idx="22">
                  <c:v>0.0258490780667832</c:v>
                </c:pt>
                <c:pt idx="23">
                  <c:v>0.0295570960220125</c:v>
                </c:pt>
                <c:pt idx="24">
                  <c:v>0.033770944309253</c:v>
                </c:pt>
                <c:pt idx="25">
                  <c:v>0.038553079405892</c:v>
                </c:pt>
                <c:pt idx="26">
                  <c:v>0.0439719076827493</c:v>
                </c:pt>
                <c:pt idx="27">
                  <c:v>0.0448284957594298</c:v>
                </c:pt>
                <c:pt idx="28">
                  <c:v>0.0456989208173142</c:v>
                </c:pt>
                <c:pt idx="29">
                  <c:v>0.0465833698551474</c:v>
                </c:pt>
                <c:pt idx="30">
                  <c:v>0.0474820313121895</c:v>
                </c:pt>
                <c:pt idx="31">
                  <c:v>0.0483950950303518</c:v>
                </c:pt>
                <c:pt idx="32">
                  <c:v>0.0493227522145286</c:v>
                </c:pt>
                <c:pt idx="33">
                  <c:v>0.050265195391087</c:v>
                </c:pt>
                <c:pt idx="34">
                  <c:v>0.0552615200734404</c:v>
                </c:pt>
                <c:pt idx="35">
                  <c:v>0.0607207007094483</c:v>
                </c:pt>
                <c:pt idx="36">
                  <c:v>0.0666789441016761</c:v>
                </c:pt>
                <c:pt idx="37">
                  <c:v>0.0731739585244233</c:v>
                </c:pt>
                <c:pt idx="38">
                  <c:v>0.0802447333942464</c:v>
                </c:pt>
                <c:pt idx="39">
                  <c:v>0.087931248297949</c:v>
                </c:pt>
                <c:pt idx="40">
                  <c:v>0.0962741024584838</c:v>
                </c:pt>
                <c:pt idx="41">
                  <c:v>0.105314056292498</c:v>
                </c:pt>
                <c:pt idx="42">
                  <c:v>0.115091477891053</c:v>
                </c:pt>
                <c:pt idx="43">
                  <c:v>0.125645689174217</c:v>
                </c:pt>
                <c:pt idx="44">
                  <c:v>0.137014209260372</c:v>
                </c:pt>
                <c:pt idx="45">
                  <c:v>0.149231896358591</c:v>
                </c:pt>
                <c:pt idx="46">
                  <c:v>0.16232999429921</c:v>
                </c:pt>
                <c:pt idx="47">
                  <c:v>0.169637337825617</c:v>
                </c:pt>
                <c:pt idx="48">
                  <c:v>0.177200653850032</c:v>
                </c:pt>
                <c:pt idx="49">
                  <c:v>0.185022538696686</c:v>
                </c:pt>
                <c:pt idx="50">
                  <c:v>0.193105034494141</c:v>
                </c:pt>
                <c:pt idx="51">
                  <c:v>0.20144958272407</c:v>
                </c:pt>
                <c:pt idx="52">
                  <c:v>0.210056978386114</c:v>
                </c:pt>
                <c:pt idx="53">
                  <c:v>0.218927325295091</c:v>
                </c:pt>
                <c:pt idx="54">
                  <c:v>0.228059993064327</c:v>
                </c:pt>
                <c:pt idx="55">
                  <c:v>0.23745357636103</c:v>
                </c:pt>
                <c:pt idx="56">
                  <c:v>0.247105857044768</c:v>
                </c:pt>
                <c:pt idx="57">
                  <c:v>0.257013769817158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76533976"/>
        <c:axId val="1776521688"/>
      </c:barChart>
      <c:catAx>
        <c:axId val="17765339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2000"/>
            </a:pPr>
            <a:endParaRPr lang="fr-FR"/>
          </a:p>
        </c:txPr>
        <c:crossAx val="1776521688"/>
        <c:crosses val="autoZero"/>
        <c:auto val="1"/>
        <c:lblAlgn val="ctr"/>
        <c:lblOffset val="100"/>
        <c:tickLblSkip val="5"/>
        <c:noMultiLvlLbl val="0"/>
      </c:catAx>
      <c:valAx>
        <c:axId val="1776521688"/>
        <c:scaling>
          <c:orientation val="minMax"/>
          <c:max val="1.0"/>
        </c:scaling>
        <c:delete val="1"/>
        <c:axPos val="l"/>
        <c:majorGridlines/>
        <c:numFmt formatCode="0%" sourceLinked="0"/>
        <c:majorTickMark val="out"/>
        <c:minorTickMark val="none"/>
        <c:tickLblPos val="nextTo"/>
        <c:crossAx val="1776533976"/>
        <c:crosses val="autoZero"/>
        <c:crossBetween val="between"/>
        <c:majorUnit val="0.2"/>
      </c:valAx>
    </c:plotArea>
    <c:legend>
      <c:legendPos val="l"/>
      <c:legendEntry>
        <c:idx val="0"/>
        <c:txPr>
          <a:bodyPr/>
          <a:lstStyle/>
          <a:p>
            <a:pPr>
              <a:defRPr sz="2400" b="1" i="1"/>
            </a:pPr>
            <a:endParaRPr lang="fr-FR"/>
          </a:p>
        </c:txPr>
      </c:legendEntry>
      <c:legendEntry>
        <c:idx val="5"/>
        <c:txPr>
          <a:bodyPr/>
          <a:lstStyle/>
          <a:p>
            <a:pPr>
              <a:defRPr sz="2000" b="1"/>
            </a:pPr>
            <a:endParaRPr lang="fr-FR"/>
          </a:p>
        </c:txPr>
      </c:legendEntry>
      <c:legendEntry>
        <c:idx val="6"/>
        <c:txPr>
          <a:bodyPr/>
          <a:lstStyle/>
          <a:p>
            <a:pPr>
              <a:defRPr sz="2400" b="1"/>
            </a:pPr>
            <a:endParaRPr lang="fr-FR"/>
          </a:p>
        </c:txPr>
      </c:legendEntry>
      <c:legendEntry>
        <c:idx val="7"/>
        <c:txPr>
          <a:bodyPr/>
          <a:lstStyle/>
          <a:p>
            <a:pPr>
              <a:defRPr sz="2400" b="1"/>
            </a:pPr>
            <a:endParaRPr lang="fr-FR"/>
          </a:p>
        </c:txPr>
      </c:legendEntry>
      <c:layout>
        <c:manualLayout>
          <c:xMode val="edge"/>
          <c:yMode val="edge"/>
          <c:x val="0.0"/>
          <c:y val="0.0"/>
          <c:w val="1.0"/>
          <c:h val="1.0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200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/>
              <a:t>Population officielle par éthnie, </a:t>
            </a:r>
          </a:p>
          <a:p>
            <a:pPr>
              <a:defRPr/>
            </a:pPr>
            <a:r>
              <a:rPr lang="fr-FR"/>
              <a:t>Structure</a:t>
            </a:r>
            <a:r>
              <a:rPr lang="mr-IN"/>
              <a:t>…</a:t>
            </a:r>
            <a:endParaRPr lang="fr-FR"/>
          </a:p>
        </c:rich>
      </c:tx>
      <c:layout>
        <c:manualLayout>
          <c:xMode val="edge"/>
          <c:yMode val="edge"/>
          <c:x val="0.100339125961256"/>
          <c:y val="0.000299692669856739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186865744701939"/>
          <c:y val="0.106100795755968"/>
          <c:w val="0.962626851059612"/>
          <c:h val="0.791602799650044"/>
        </c:manualLayout>
      </c:layout>
      <c:barChart>
        <c:barDir val="col"/>
        <c:grouping val="percentStacked"/>
        <c:varyColors val="0"/>
        <c:ser>
          <c:idx val="8"/>
          <c:order val="0"/>
          <c:tx>
            <c:strRef>
              <c:f>NC!$A$74</c:f>
              <c:strCache>
                <c:ptCount val="1"/>
                <c:pt idx="0">
                  <c:v>Kanak</c:v>
                </c:pt>
              </c:strCache>
            </c:strRef>
          </c:tx>
          <c:spPr>
            <a:solidFill>
              <a:srgbClr val="FF0000"/>
            </a:solidFill>
            <a:ln w="76200" cmpd="sng">
              <a:solidFill>
                <a:srgbClr val="FF0000"/>
              </a:solidFill>
            </a:ln>
          </c:spPr>
          <c:invertIfNegative val="0"/>
          <c:dLbls>
            <c:dLbl>
              <c:idx val="0"/>
              <c:layout>
                <c:manualLayout>
                  <c:x val="0.0513775868311558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7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NC!$B$73:$BG$73</c:f>
              <c:numCache>
                <c:formatCode>General</c:formatCode>
                <c:ptCount val="58"/>
                <c:pt idx="0">
                  <c:v>1963.0</c:v>
                </c:pt>
                <c:pt idx="1">
                  <c:v>1964.0</c:v>
                </c:pt>
                <c:pt idx="2">
                  <c:v>1965.0</c:v>
                </c:pt>
                <c:pt idx="3">
                  <c:v>1966.0</c:v>
                </c:pt>
                <c:pt idx="4">
                  <c:v>1967.0</c:v>
                </c:pt>
                <c:pt idx="5">
                  <c:v>1968.0</c:v>
                </c:pt>
                <c:pt idx="6">
                  <c:v>1969.0</c:v>
                </c:pt>
                <c:pt idx="7">
                  <c:v>1970.0</c:v>
                </c:pt>
                <c:pt idx="8">
                  <c:v>1971.0</c:v>
                </c:pt>
                <c:pt idx="9">
                  <c:v>1972.0</c:v>
                </c:pt>
                <c:pt idx="10">
                  <c:v>1973.0</c:v>
                </c:pt>
                <c:pt idx="11">
                  <c:v>1974.0</c:v>
                </c:pt>
                <c:pt idx="12">
                  <c:v>1975.0</c:v>
                </c:pt>
                <c:pt idx="13">
                  <c:v>1976.0</c:v>
                </c:pt>
                <c:pt idx="14">
                  <c:v>1977.0</c:v>
                </c:pt>
                <c:pt idx="15">
                  <c:v>1978.0</c:v>
                </c:pt>
                <c:pt idx="16">
                  <c:v>1979.0</c:v>
                </c:pt>
                <c:pt idx="17">
                  <c:v>1980.0</c:v>
                </c:pt>
                <c:pt idx="18">
                  <c:v>1981.0</c:v>
                </c:pt>
                <c:pt idx="19">
                  <c:v>1982.0</c:v>
                </c:pt>
                <c:pt idx="20">
                  <c:v>1983.0</c:v>
                </c:pt>
                <c:pt idx="21">
                  <c:v>1984.0</c:v>
                </c:pt>
                <c:pt idx="22">
                  <c:v>1985.0</c:v>
                </c:pt>
                <c:pt idx="23">
                  <c:v>1986.0</c:v>
                </c:pt>
                <c:pt idx="24">
                  <c:v>1987.0</c:v>
                </c:pt>
                <c:pt idx="25">
                  <c:v>1988.0</c:v>
                </c:pt>
                <c:pt idx="26">
                  <c:v>1989.0</c:v>
                </c:pt>
                <c:pt idx="27">
                  <c:v>1990.0</c:v>
                </c:pt>
                <c:pt idx="28">
                  <c:v>1991.0</c:v>
                </c:pt>
                <c:pt idx="29">
                  <c:v>1992.0</c:v>
                </c:pt>
                <c:pt idx="30">
                  <c:v>1993.0</c:v>
                </c:pt>
                <c:pt idx="31">
                  <c:v>1994.0</c:v>
                </c:pt>
                <c:pt idx="32">
                  <c:v>1995.0</c:v>
                </c:pt>
                <c:pt idx="33">
                  <c:v>1996.0</c:v>
                </c:pt>
                <c:pt idx="34">
                  <c:v>1997.0</c:v>
                </c:pt>
                <c:pt idx="35">
                  <c:v>1998.0</c:v>
                </c:pt>
                <c:pt idx="36">
                  <c:v>1999.0</c:v>
                </c:pt>
                <c:pt idx="37">
                  <c:v>2000.0</c:v>
                </c:pt>
                <c:pt idx="38">
                  <c:v>2001.0</c:v>
                </c:pt>
                <c:pt idx="39">
                  <c:v>2002.0</c:v>
                </c:pt>
                <c:pt idx="40">
                  <c:v>2003.0</c:v>
                </c:pt>
                <c:pt idx="41">
                  <c:v>2004.0</c:v>
                </c:pt>
                <c:pt idx="42">
                  <c:v>2005.0</c:v>
                </c:pt>
                <c:pt idx="43">
                  <c:v>2006.0</c:v>
                </c:pt>
                <c:pt idx="44">
                  <c:v>2007.0</c:v>
                </c:pt>
                <c:pt idx="45">
                  <c:v>2008.0</c:v>
                </c:pt>
                <c:pt idx="46">
                  <c:v>2009.0</c:v>
                </c:pt>
                <c:pt idx="47">
                  <c:v>2010.0</c:v>
                </c:pt>
                <c:pt idx="48">
                  <c:v>2011.0</c:v>
                </c:pt>
                <c:pt idx="49">
                  <c:v>2012.0</c:v>
                </c:pt>
                <c:pt idx="50">
                  <c:v>2013.0</c:v>
                </c:pt>
                <c:pt idx="51">
                  <c:v>2014.0</c:v>
                </c:pt>
                <c:pt idx="52">
                  <c:v>2015.0</c:v>
                </c:pt>
                <c:pt idx="53">
                  <c:v>2016.0</c:v>
                </c:pt>
                <c:pt idx="54">
                  <c:v>2017.0</c:v>
                </c:pt>
                <c:pt idx="55">
                  <c:v>2018.0</c:v>
                </c:pt>
                <c:pt idx="56">
                  <c:v>2019.0</c:v>
                </c:pt>
                <c:pt idx="57">
                  <c:v>2020.0</c:v>
                </c:pt>
              </c:numCache>
            </c:numRef>
          </c:cat>
          <c:val>
            <c:numRef>
              <c:f>NC!$B$74:$BG$74</c:f>
              <c:numCache>
                <c:formatCode>0.0%</c:formatCode>
                <c:ptCount val="58"/>
                <c:pt idx="0">
                  <c:v>0.476080398525179</c:v>
                </c:pt>
                <c:pt idx="1">
                  <c:v>0.473345534411113</c:v>
                </c:pt>
                <c:pt idx="2">
                  <c:v>0.470587745281647</c:v>
                </c:pt>
                <c:pt idx="3">
                  <c:v>0.467807683969252</c:v>
                </c:pt>
                <c:pt idx="4">
                  <c:v>0.465006004971355</c:v>
                </c:pt>
                <c:pt idx="5">
                  <c:v>0.462183364240819</c:v>
                </c:pt>
                <c:pt idx="6">
                  <c:v>0.45934041897414</c:v>
                </c:pt>
                <c:pt idx="7">
                  <c:v>0.454463276189507</c:v>
                </c:pt>
                <c:pt idx="8">
                  <c:v>0.449233201911809</c:v>
                </c:pt>
                <c:pt idx="9">
                  <c:v>0.443634990859714</c:v>
                </c:pt>
                <c:pt idx="10">
                  <c:v>0.437654433057512</c:v>
                </c:pt>
                <c:pt idx="11">
                  <c:v>0.431278661372156</c:v>
                </c:pt>
                <c:pt idx="12">
                  <c:v>0.42449652986012</c:v>
                </c:pt>
                <c:pt idx="13">
                  <c:v>0.417299017510677</c:v>
                </c:pt>
                <c:pt idx="14">
                  <c:v>0.41860026812624</c:v>
                </c:pt>
                <c:pt idx="15">
                  <c:v>0.419863671532594</c:v>
                </c:pt>
                <c:pt idx="16">
                  <c:v>0.421089130084204</c:v>
                </c:pt>
                <c:pt idx="17">
                  <c:v>0.422276544031339</c:v>
                </c:pt>
                <c:pt idx="18">
                  <c:v>0.423425811438935</c:v>
                </c:pt>
                <c:pt idx="19">
                  <c:v>0.424536828128857</c:v>
                </c:pt>
                <c:pt idx="20">
                  <c:v>0.425609487645149</c:v>
                </c:pt>
                <c:pt idx="21">
                  <c:v>0.430099515846074</c:v>
                </c:pt>
                <c:pt idx="22">
                  <c:v>0.434352202241211</c:v>
                </c:pt>
                <c:pt idx="23">
                  <c:v>0.438335588449966</c:v>
                </c:pt>
                <c:pt idx="24">
                  <c:v>0.442014152487759</c:v>
                </c:pt>
                <c:pt idx="25">
                  <c:v>0.44534855075136</c:v>
                </c:pt>
                <c:pt idx="26">
                  <c:v>0.448295395710622</c:v>
                </c:pt>
                <c:pt idx="27">
                  <c:v>0.447315960848775</c:v>
                </c:pt>
                <c:pt idx="28">
                  <c:v>0.446310835198024</c:v>
                </c:pt>
                <c:pt idx="29">
                  <c:v>0.445280468673077</c:v>
                </c:pt>
                <c:pt idx="30">
                  <c:v>0.444225302202634</c:v>
                </c:pt>
                <c:pt idx="31">
                  <c:v>0.443145767827004</c:v>
                </c:pt>
                <c:pt idx="32">
                  <c:v>0.442042288804398</c:v>
                </c:pt>
                <c:pt idx="33">
                  <c:v>0.440915279725253</c:v>
                </c:pt>
                <c:pt idx="34">
                  <c:v>0.439926024500742</c:v>
                </c:pt>
                <c:pt idx="35">
                  <c:v>0.438694969951718</c:v>
                </c:pt>
                <c:pt idx="36">
                  <c:v>0.437203517211835</c:v>
                </c:pt>
                <c:pt idx="37">
                  <c:v>0.435432194271254</c:v>
                </c:pt>
                <c:pt idx="38">
                  <c:v>0.4333607534033</c:v>
                </c:pt>
                <c:pt idx="39">
                  <c:v>0.430968303953346</c:v>
                </c:pt>
                <c:pt idx="40">
                  <c:v>0.428233485318384</c:v>
                </c:pt>
                <c:pt idx="41">
                  <c:v>0.425134684746121</c:v>
                </c:pt>
                <c:pt idx="42">
                  <c:v>0.421650304084928</c:v>
                </c:pt>
                <c:pt idx="43">
                  <c:v>0.417759078747588</c:v>
                </c:pt>
                <c:pt idx="44">
                  <c:v>0.413440450841648</c:v>
                </c:pt>
                <c:pt idx="45">
                  <c:v>0.408674996606069</c:v>
                </c:pt>
                <c:pt idx="46">
                  <c:v>0.403444905936965</c:v>
                </c:pt>
                <c:pt idx="47">
                  <c:v>0.401166320126253</c:v>
                </c:pt>
                <c:pt idx="48">
                  <c:v>0.398736405987884</c:v>
                </c:pt>
                <c:pt idx="49">
                  <c:v>0.396152826736452</c:v>
                </c:pt>
                <c:pt idx="50">
                  <c:v>0.393413513567619</c:v>
                </c:pt>
                <c:pt idx="51">
                  <c:v>0.390516692897566</c:v>
                </c:pt>
                <c:pt idx="52">
                  <c:v>0.387460913655758</c:v>
                </c:pt>
                <c:pt idx="53">
                  <c:v>0.384245074361886</c:v>
                </c:pt>
                <c:pt idx="54">
                  <c:v>0.380868449693142</c:v>
                </c:pt>
                <c:pt idx="55">
                  <c:v>0.377330716225738</c:v>
                </c:pt>
                <c:pt idx="56">
                  <c:v>0.373631977015392</c:v>
                </c:pt>
                <c:pt idx="57">
                  <c:v>0.369772784666309</c:v>
                </c:pt>
              </c:numCache>
            </c:numRef>
          </c:val>
        </c:ser>
        <c:ser>
          <c:idx val="0"/>
          <c:order val="1"/>
          <c:tx>
            <c:strRef>
              <c:f>NC!$A$75</c:f>
              <c:strCache>
                <c:ptCount val="1"/>
                <c:pt idx="0">
                  <c:v>Européenne</c:v>
                </c:pt>
              </c:strCache>
            </c:strRef>
          </c:tx>
          <c:spPr>
            <a:solidFill>
              <a:srgbClr val="0000FF"/>
            </a:solidFill>
            <a:ln w="76200" cmpd="sng">
              <a:solidFill>
                <a:srgbClr val="0000D4"/>
              </a:solidFill>
              <a:prstDash val="solid"/>
            </a:ln>
            <a:effectLst>
              <a:outerShdw dist="35921" dir="2700000" algn="br">
                <a:srgbClr val="000000"/>
              </a:outerShdw>
            </a:effectLst>
          </c:spPr>
          <c:invertIfNegative val="0"/>
          <c:dLbls>
            <c:dLbl>
              <c:idx val="0"/>
              <c:layout>
                <c:manualLayout>
                  <c:x val="0.0353220909464196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7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NC!$B$73:$BG$73</c:f>
              <c:numCache>
                <c:formatCode>General</c:formatCode>
                <c:ptCount val="58"/>
                <c:pt idx="0">
                  <c:v>1963.0</c:v>
                </c:pt>
                <c:pt idx="1">
                  <c:v>1964.0</c:v>
                </c:pt>
                <c:pt idx="2">
                  <c:v>1965.0</c:v>
                </c:pt>
                <c:pt idx="3">
                  <c:v>1966.0</c:v>
                </c:pt>
                <c:pt idx="4">
                  <c:v>1967.0</c:v>
                </c:pt>
                <c:pt idx="5">
                  <c:v>1968.0</c:v>
                </c:pt>
                <c:pt idx="6">
                  <c:v>1969.0</c:v>
                </c:pt>
                <c:pt idx="7">
                  <c:v>1970.0</c:v>
                </c:pt>
                <c:pt idx="8">
                  <c:v>1971.0</c:v>
                </c:pt>
                <c:pt idx="9">
                  <c:v>1972.0</c:v>
                </c:pt>
                <c:pt idx="10">
                  <c:v>1973.0</c:v>
                </c:pt>
                <c:pt idx="11">
                  <c:v>1974.0</c:v>
                </c:pt>
                <c:pt idx="12">
                  <c:v>1975.0</c:v>
                </c:pt>
                <c:pt idx="13">
                  <c:v>1976.0</c:v>
                </c:pt>
                <c:pt idx="14">
                  <c:v>1977.0</c:v>
                </c:pt>
                <c:pt idx="15">
                  <c:v>1978.0</c:v>
                </c:pt>
                <c:pt idx="16">
                  <c:v>1979.0</c:v>
                </c:pt>
                <c:pt idx="17">
                  <c:v>1980.0</c:v>
                </c:pt>
                <c:pt idx="18">
                  <c:v>1981.0</c:v>
                </c:pt>
                <c:pt idx="19">
                  <c:v>1982.0</c:v>
                </c:pt>
                <c:pt idx="20">
                  <c:v>1983.0</c:v>
                </c:pt>
                <c:pt idx="21">
                  <c:v>1984.0</c:v>
                </c:pt>
                <c:pt idx="22">
                  <c:v>1985.0</c:v>
                </c:pt>
                <c:pt idx="23">
                  <c:v>1986.0</c:v>
                </c:pt>
                <c:pt idx="24">
                  <c:v>1987.0</c:v>
                </c:pt>
                <c:pt idx="25">
                  <c:v>1988.0</c:v>
                </c:pt>
                <c:pt idx="26">
                  <c:v>1989.0</c:v>
                </c:pt>
                <c:pt idx="27">
                  <c:v>1990.0</c:v>
                </c:pt>
                <c:pt idx="28">
                  <c:v>1991.0</c:v>
                </c:pt>
                <c:pt idx="29">
                  <c:v>1992.0</c:v>
                </c:pt>
                <c:pt idx="30">
                  <c:v>1993.0</c:v>
                </c:pt>
                <c:pt idx="31">
                  <c:v>1994.0</c:v>
                </c:pt>
                <c:pt idx="32">
                  <c:v>1995.0</c:v>
                </c:pt>
                <c:pt idx="33">
                  <c:v>1996.0</c:v>
                </c:pt>
                <c:pt idx="34">
                  <c:v>1997.0</c:v>
                </c:pt>
                <c:pt idx="35">
                  <c:v>1998.0</c:v>
                </c:pt>
                <c:pt idx="36">
                  <c:v>1999.0</c:v>
                </c:pt>
                <c:pt idx="37">
                  <c:v>2000.0</c:v>
                </c:pt>
                <c:pt idx="38">
                  <c:v>2001.0</c:v>
                </c:pt>
                <c:pt idx="39">
                  <c:v>2002.0</c:v>
                </c:pt>
                <c:pt idx="40">
                  <c:v>2003.0</c:v>
                </c:pt>
                <c:pt idx="41">
                  <c:v>2004.0</c:v>
                </c:pt>
                <c:pt idx="42">
                  <c:v>2005.0</c:v>
                </c:pt>
                <c:pt idx="43">
                  <c:v>2006.0</c:v>
                </c:pt>
                <c:pt idx="44">
                  <c:v>2007.0</c:v>
                </c:pt>
                <c:pt idx="45">
                  <c:v>2008.0</c:v>
                </c:pt>
                <c:pt idx="46">
                  <c:v>2009.0</c:v>
                </c:pt>
                <c:pt idx="47">
                  <c:v>2010.0</c:v>
                </c:pt>
                <c:pt idx="48">
                  <c:v>2011.0</c:v>
                </c:pt>
                <c:pt idx="49">
                  <c:v>2012.0</c:v>
                </c:pt>
                <c:pt idx="50">
                  <c:v>2013.0</c:v>
                </c:pt>
                <c:pt idx="51">
                  <c:v>2014.0</c:v>
                </c:pt>
                <c:pt idx="52">
                  <c:v>2015.0</c:v>
                </c:pt>
                <c:pt idx="53">
                  <c:v>2016.0</c:v>
                </c:pt>
                <c:pt idx="54">
                  <c:v>2017.0</c:v>
                </c:pt>
                <c:pt idx="55">
                  <c:v>2018.0</c:v>
                </c:pt>
                <c:pt idx="56">
                  <c:v>2019.0</c:v>
                </c:pt>
                <c:pt idx="57">
                  <c:v>2020.0</c:v>
                </c:pt>
              </c:numCache>
            </c:numRef>
          </c:cat>
          <c:val>
            <c:numRef>
              <c:f>NC!$B$75:$BG$75</c:f>
              <c:numCache>
                <c:formatCode>0.0%</c:formatCode>
                <c:ptCount val="58"/>
                <c:pt idx="0">
                  <c:v>0.385522255227176</c:v>
                </c:pt>
                <c:pt idx="1">
                  <c:v>0.389625900964181</c:v>
                </c:pt>
                <c:pt idx="2">
                  <c:v>0.393740901086536</c:v>
                </c:pt>
                <c:pt idx="3">
                  <c:v>0.397866753967784</c:v>
                </c:pt>
                <c:pt idx="4">
                  <c:v>0.402002952891111</c:v>
                </c:pt>
                <c:pt idx="5">
                  <c:v>0.406148986271559</c:v>
                </c:pt>
                <c:pt idx="6">
                  <c:v>0.410304337883654</c:v>
                </c:pt>
                <c:pt idx="7">
                  <c:v>0.407213747393393</c:v>
                </c:pt>
                <c:pt idx="8">
                  <c:v>0.403782667524802</c:v>
                </c:pt>
                <c:pt idx="9">
                  <c:v>0.399994306024164</c:v>
                </c:pt>
                <c:pt idx="10">
                  <c:v>0.39583258082658</c:v>
                </c:pt>
                <c:pt idx="11">
                  <c:v>0.391282447967354</c:v>
                </c:pt>
                <c:pt idx="12">
                  <c:v>0.386330263555131</c:v>
                </c:pt>
                <c:pt idx="13">
                  <c:v>0.380964175542095</c:v>
                </c:pt>
                <c:pt idx="14">
                  <c:v>0.3796797019473</c:v>
                </c:pt>
                <c:pt idx="15">
                  <c:v>0.378361796405494</c:v>
                </c:pt>
                <c:pt idx="16">
                  <c:v>0.377011078506453</c:v>
                </c:pt>
                <c:pt idx="17">
                  <c:v>0.375628159054051</c:v>
                </c:pt>
                <c:pt idx="18">
                  <c:v>0.374213640116881</c:v>
                </c:pt>
                <c:pt idx="19">
                  <c:v>0.372768115100577</c:v>
                </c:pt>
                <c:pt idx="20">
                  <c:v>0.37129216884046</c:v>
                </c:pt>
                <c:pt idx="21">
                  <c:v>0.365749648792344</c:v>
                </c:pt>
                <c:pt idx="22">
                  <c:v>0.360053856769909</c:v>
                </c:pt>
                <c:pt idx="23">
                  <c:v>0.354195180362383</c:v>
                </c:pt>
                <c:pt idx="24">
                  <c:v>0.348162959359964</c:v>
                </c:pt>
                <c:pt idx="25">
                  <c:v>0.341945512801072</c:v>
                </c:pt>
                <c:pt idx="26">
                  <c:v>0.335530202895726</c:v>
                </c:pt>
                <c:pt idx="27">
                  <c:v>0.336389565712952</c:v>
                </c:pt>
                <c:pt idx="28">
                  <c:v>0.337230100841294</c:v>
                </c:pt>
                <c:pt idx="29">
                  <c:v>0.338051858974891</c:v>
                </c:pt>
                <c:pt idx="30">
                  <c:v>0.338854887671674</c:v>
                </c:pt>
                <c:pt idx="31">
                  <c:v>0.339639231320485</c:v>
                </c:pt>
                <c:pt idx="32">
                  <c:v>0.34040493111527</c:v>
                </c:pt>
                <c:pt idx="33">
                  <c:v>0.341152025036071</c:v>
                </c:pt>
                <c:pt idx="34">
                  <c:v>0.338647253959971</c:v>
                </c:pt>
                <c:pt idx="35">
                  <c:v>0.335973991619454</c:v>
                </c:pt>
                <c:pt idx="36">
                  <c:v>0.333120800502281</c:v>
                </c:pt>
                <c:pt idx="37">
                  <c:v>0.330075842497381</c:v>
                </c:pt>
                <c:pt idx="38">
                  <c:v>0.326826965824737</c:v>
                </c:pt>
                <c:pt idx="39">
                  <c:v>0.323361816022035</c:v>
                </c:pt>
                <c:pt idx="40">
                  <c:v>0.319667973686413</c:v>
                </c:pt>
                <c:pt idx="41">
                  <c:v>0.315733121392889</c:v>
                </c:pt>
                <c:pt idx="42">
                  <c:v>0.311545241724063</c:v>
                </c:pt>
                <c:pt idx="43">
                  <c:v>0.307092847605925</c:v>
                </c:pt>
                <c:pt idx="44">
                  <c:v>0.302365245113621</c:v>
                </c:pt>
                <c:pt idx="45">
                  <c:v>0.297352827559984</c:v>
                </c:pt>
                <c:pt idx="46">
                  <c:v>0.292047397996579</c:v>
                </c:pt>
                <c:pt idx="47">
                  <c:v>0.288242269790771</c:v>
                </c:pt>
                <c:pt idx="48">
                  <c:v>0.284369617368597</c:v>
                </c:pt>
                <c:pt idx="49">
                  <c:v>0.280429799883302</c:v>
                </c:pt>
                <c:pt idx="50">
                  <c:v>0.276423381779412</c:v>
                </c:pt>
                <c:pt idx="51">
                  <c:v>0.272351144299709</c:v>
                </c:pt>
                <c:pt idx="52">
                  <c:v>0.268214096347525</c:v>
                </c:pt>
                <c:pt idx="53">
                  <c:v>0.264013484536641</c:v>
                </c:pt>
                <c:pt idx="54">
                  <c:v>0.25975080225495</c:v>
                </c:pt>
                <c:pt idx="55">
                  <c:v>0.25542779756419</c:v>
                </c:pt>
                <c:pt idx="56">
                  <c:v>0.251046479756999</c:v>
                </c:pt>
                <c:pt idx="57">
                  <c:v>0.246609124394562</c:v>
                </c:pt>
              </c:numCache>
            </c:numRef>
          </c:val>
        </c:ser>
        <c:ser>
          <c:idx val="1"/>
          <c:order val="2"/>
          <c:tx>
            <c:strRef>
              <c:f>NC!$A$76</c:f>
              <c:strCache>
                <c:ptCount val="1"/>
                <c:pt idx="0">
                  <c:v>Wallisienne, Futunienne</c:v>
                </c:pt>
              </c:strCache>
            </c:strRef>
          </c:tx>
          <c:spPr>
            <a:solidFill>
              <a:srgbClr val="FF6600"/>
            </a:solidFill>
            <a:ln w="76200" cmpd="sng">
              <a:solidFill>
                <a:srgbClr val="FF6600"/>
              </a:solidFill>
            </a:ln>
          </c:spPr>
          <c:invertIfNegative val="0"/>
          <c:dLbls>
            <c:dLbl>
              <c:idx val="0"/>
              <c:layout>
                <c:manualLayout>
                  <c:x val="0.0481664876542086"/>
                  <c:y val="-0.011111111111111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7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NC!$B$73:$BG$73</c:f>
              <c:numCache>
                <c:formatCode>General</c:formatCode>
                <c:ptCount val="58"/>
                <c:pt idx="0">
                  <c:v>1963.0</c:v>
                </c:pt>
                <c:pt idx="1">
                  <c:v>1964.0</c:v>
                </c:pt>
                <c:pt idx="2">
                  <c:v>1965.0</c:v>
                </c:pt>
                <c:pt idx="3">
                  <c:v>1966.0</c:v>
                </c:pt>
                <c:pt idx="4">
                  <c:v>1967.0</c:v>
                </c:pt>
                <c:pt idx="5">
                  <c:v>1968.0</c:v>
                </c:pt>
                <c:pt idx="6">
                  <c:v>1969.0</c:v>
                </c:pt>
                <c:pt idx="7">
                  <c:v>1970.0</c:v>
                </c:pt>
                <c:pt idx="8">
                  <c:v>1971.0</c:v>
                </c:pt>
                <c:pt idx="9">
                  <c:v>1972.0</c:v>
                </c:pt>
                <c:pt idx="10">
                  <c:v>1973.0</c:v>
                </c:pt>
                <c:pt idx="11">
                  <c:v>1974.0</c:v>
                </c:pt>
                <c:pt idx="12">
                  <c:v>1975.0</c:v>
                </c:pt>
                <c:pt idx="13">
                  <c:v>1976.0</c:v>
                </c:pt>
                <c:pt idx="14">
                  <c:v>1977.0</c:v>
                </c:pt>
                <c:pt idx="15">
                  <c:v>1978.0</c:v>
                </c:pt>
                <c:pt idx="16">
                  <c:v>1979.0</c:v>
                </c:pt>
                <c:pt idx="17">
                  <c:v>1980.0</c:v>
                </c:pt>
                <c:pt idx="18">
                  <c:v>1981.0</c:v>
                </c:pt>
                <c:pt idx="19">
                  <c:v>1982.0</c:v>
                </c:pt>
                <c:pt idx="20">
                  <c:v>1983.0</c:v>
                </c:pt>
                <c:pt idx="21">
                  <c:v>1984.0</c:v>
                </c:pt>
                <c:pt idx="22">
                  <c:v>1985.0</c:v>
                </c:pt>
                <c:pt idx="23">
                  <c:v>1986.0</c:v>
                </c:pt>
                <c:pt idx="24">
                  <c:v>1987.0</c:v>
                </c:pt>
                <c:pt idx="25">
                  <c:v>1988.0</c:v>
                </c:pt>
                <c:pt idx="26">
                  <c:v>1989.0</c:v>
                </c:pt>
                <c:pt idx="27">
                  <c:v>1990.0</c:v>
                </c:pt>
                <c:pt idx="28">
                  <c:v>1991.0</c:v>
                </c:pt>
                <c:pt idx="29">
                  <c:v>1992.0</c:v>
                </c:pt>
                <c:pt idx="30">
                  <c:v>1993.0</c:v>
                </c:pt>
                <c:pt idx="31">
                  <c:v>1994.0</c:v>
                </c:pt>
                <c:pt idx="32">
                  <c:v>1995.0</c:v>
                </c:pt>
                <c:pt idx="33">
                  <c:v>1996.0</c:v>
                </c:pt>
                <c:pt idx="34">
                  <c:v>1997.0</c:v>
                </c:pt>
                <c:pt idx="35">
                  <c:v>1998.0</c:v>
                </c:pt>
                <c:pt idx="36">
                  <c:v>1999.0</c:v>
                </c:pt>
                <c:pt idx="37">
                  <c:v>2000.0</c:v>
                </c:pt>
                <c:pt idx="38">
                  <c:v>2001.0</c:v>
                </c:pt>
                <c:pt idx="39">
                  <c:v>2002.0</c:v>
                </c:pt>
                <c:pt idx="40">
                  <c:v>2003.0</c:v>
                </c:pt>
                <c:pt idx="41">
                  <c:v>2004.0</c:v>
                </c:pt>
                <c:pt idx="42">
                  <c:v>2005.0</c:v>
                </c:pt>
                <c:pt idx="43">
                  <c:v>2006.0</c:v>
                </c:pt>
                <c:pt idx="44">
                  <c:v>2007.0</c:v>
                </c:pt>
                <c:pt idx="45">
                  <c:v>2008.0</c:v>
                </c:pt>
                <c:pt idx="46">
                  <c:v>2009.0</c:v>
                </c:pt>
                <c:pt idx="47">
                  <c:v>2010.0</c:v>
                </c:pt>
                <c:pt idx="48">
                  <c:v>2011.0</c:v>
                </c:pt>
                <c:pt idx="49">
                  <c:v>2012.0</c:v>
                </c:pt>
                <c:pt idx="50">
                  <c:v>2013.0</c:v>
                </c:pt>
                <c:pt idx="51">
                  <c:v>2014.0</c:v>
                </c:pt>
                <c:pt idx="52">
                  <c:v>2015.0</c:v>
                </c:pt>
                <c:pt idx="53">
                  <c:v>2016.0</c:v>
                </c:pt>
                <c:pt idx="54">
                  <c:v>2017.0</c:v>
                </c:pt>
                <c:pt idx="55">
                  <c:v>2018.0</c:v>
                </c:pt>
                <c:pt idx="56">
                  <c:v>2019.0</c:v>
                </c:pt>
                <c:pt idx="57">
                  <c:v>2020.0</c:v>
                </c:pt>
              </c:numCache>
            </c:numRef>
          </c:cat>
          <c:val>
            <c:numRef>
              <c:f>NC!$B$76:$BG$76</c:f>
              <c:numCache>
                <c:formatCode>0.0%</c:formatCode>
                <c:ptCount val="58"/>
                <c:pt idx="0">
                  <c:v>0.0421145534519839</c:v>
                </c:pt>
                <c:pt idx="1">
                  <c:v>0.041887966881125</c:v>
                </c:pt>
                <c:pt idx="2">
                  <c:v>0.0416591791556964</c:v>
                </c:pt>
                <c:pt idx="3">
                  <c:v>0.0414282457632199</c:v>
                </c:pt>
                <c:pt idx="4">
                  <c:v>0.0411952224217681</c:v>
                </c:pt>
                <c:pt idx="5">
                  <c:v>0.0409601650617428</c:v>
                </c:pt>
                <c:pt idx="6">
                  <c:v>0.0407231298074103</c:v>
                </c:pt>
                <c:pt idx="7">
                  <c:v>0.0442971227908538</c:v>
                </c:pt>
                <c:pt idx="8">
                  <c:v>0.0481414101606672</c:v>
                </c:pt>
                <c:pt idx="9">
                  <c:v>0.0522688555468113</c:v>
                </c:pt>
                <c:pt idx="10">
                  <c:v>0.0566916069187773</c:v>
                </c:pt>
                <c:pt idx="11">
                  <c:v>0.0614208246970063</c:v>
                </c:pt>
                <c:pt idx="12">
                  <c:v>0.0664663842851519</c:v>
                </c:pt>
                <c:pt idx="13">
                  <c:v>0.0718365570091494</c:v>
                </c:pt>
                <c:pt idx="14">
                  <c:v>0.0734499028252031</c:v>
                </c:pt>
                <c:pt idx="15">
                  <c:v>0.0750919874482523</c:v>
                </c:pt>
                <c:pt idx="16">
                  <c:v>0.0767631710292087</c:v>
                </c:pt>
                <c:pt idx="17">
                  <c:v>0.0784638133300413</c:v>
                </c:pt>
                <c:pt idx="18">
                  <c:v>0.0801942734685563</c:v>
                </c:pt>
                <c:pt idx="19">
                  <c:v>0.0819549096544967</c:v>
                </c:pt>
                <c:pt idx="20">
                  <c:v>0.0837460789169556</c:v>
                </c:pt>
                <c:pt idx="21">
                  <c:v>0.0843390934725852</c:v>
                </c:pt>
                <c:pt idx="22">
                  <c:v>0.0848806694836228</c:v>
                </c:pt>
                <c:pt idx="23">
                  <c:v>0.0853650884286402</c:v>
                </c:pt>
                <c:pt idx="24">
                  <c:v>0.0857860222024733</c:v>
                </c:pt>
                <c:pt idx="25">
                  <c:v>0.0861364943681686</c:v>
                </c:pt>
                <c:pt idx="26">
                  <c:v>0.0864088492017567</c:v>
                </c:pt>
                <c:pt idx="27">
                  <c:v>0.0869624124825827</c:v>
                </c:pt>
                <c:pt idx="28">
                  <c:v>0.0875140649457653</c:v>
                </c:pt>
                <c:pt idx="29">
                  <c:v>0.0880637782585514</c:v>
                </c:pt>
                <c:pt idx="30">
                  <c:v>0.0886115231082667</c:v>
                </c:pt>
                <c:pt idx="31">
                  <c:v>0.0891572691774556</c:v>
                </c:pt>
                <c:pt idx="32">
                  <c:v>0.0897009851205056</c:v>
                </c:pt>
                <c:pt idx="33">
                  <c:v>0.0902426385417302</c:v>
                </c:pt>
                <c:pt idx="34">
                  <c:v>0.0903688209997524</c:v>
                </c:pt>
                <c:pt idx="35">
                  <c:v>0.0904448710100124</c:v>
                </c:pt>
                <c:pt idx="36">
                  <c:v>0.090466390466621</c:v>
                </c:pt>
                <c:pt idx="37">
                  <c:v>0.090428739735069</c:v>
                </c:pt>
                <c:pt idx="38">
                  <c:v>0.0903270541127709</c:v>
                </c:pt>
                <c:pt idx="39">
                  <c:v>0.0901562680918179</c:v>
                </c:pt>
                <c:pt idx="40">
                  <c:v>0.0899111486320738</c:v>
                </c:pt>
                <c:pt idx="41">
                  <c:v>0.0895863386431042</c:v>
                </c:pt>
                <c:pt idx="42">
                  <c:v>0.0891764117999062</c:v>
                </c:pt>
                <c:pt idx="43">
                  <c:v>0.0886759396622165</c:v>
                </c:pt>
                <c:pt idx="44">
                  <c:v>0.0880795718122732</c:v>
                </c:pt>
                <c:pt idx="45">
                  <c:v>0.0873821293546638</c:v>
                </c:pt>
                <c:pt idx="46">
                  <c:v>0.0865787116214675</c:v>
                </c:pt>
                <c:pt idx="47">
                  <c:v>0.0856277915994591</c:v>
                </c:pt>
                <c:pt idx="48">
                  <c:v>0.0846524564189322</c:v>
                </c:pt>
                <c:pt idx="49">
                  <c:v>0.0836526744174183</c:v>
                </c:pt>
                <c:pt idx="50">
                  <c:v>0.0826284756295463</c:v>
                </c:pt>
                <c:pt idx="51">
                  <c:v>0.0815799558725587</c:v>
                </c:pt>
                <c:pt idx="52">
                  <c:v>0.0805072806851566</c:v>
                </c:pt>
                <c:pt idx="53">
                  <c:v>0.079410689066752</c:v>
                </c:pt>
                <c:pt idx="54">
                  <c:v>0.0782904969614965</c:v>
                </c:pt>
                <c:pt idx="55">
                  <c:v>0.0771471004293993</c:v>
                </c:pt>
                <c:pt idx="56">
                  <c:v>0.0759809784456061</c:v>
                </c:pt>
                <c:pt idx="57">
                  <c:v>0.0747926952685775</c:v>
                </c:pt>
              </c:numCache>
            </c:numRef>
          </c:val>
        </c:ser>
        <c:ser>
          <c:idx val="2"/>
          <c:order val="3"/>
          <c:tx>
            <c:strRef>
              <c:f>NC!$A$77</c:f>
              <c:strCache>
                <c:ptCount val="1"/>
                <c:pt idx="0">
                  <c:v>Tahitienne</c:v>
                </c:pt>
              </c:strCache>
            </c:strRef>
          </c:tx>
          <c:spPr>
            <a:ln>
              <a:solidFill>
                <a:srgbClr val="FF6600"/>
              </a:solidFill>
            </a:ln>
          </c:spPr>
          <c:invertIfNegative val="0"/>
          <c:cat>
            <c:numRef>
              <c:f>NC!$B$73:$BG$73</c:f>
              <c:numCache>
                <c:formatCode>General</c:formatCode>
                <c:ptCount val="58"/>
                <c:pt idx="0">
                  <c:v>1963.0</c:v>
                </c:pt>
                <c:pt idx="1">
                  <c:v>1964.0</c:v>
                </c:pt>
                <c:pt idx="2">
                  <c:v>1965.0</c:v>
                </c:pt>
                <c:pt idx="3">
                  <c:v>1966.0</c:v>
                </c:pt>
                <c:pt idx="4">
                  <c:v>1967.0</c:v>
                </c:pt>
                <c:pt idx="5">
                  <c:v>1968.0</c:v>
                </c:pt>
                <c:pt idx="6">
                  <c:v>1969.0</c:v>
                </c:pt>
                <c:pt idx="7">
                  <c:v>1970.0</c:v>
                </c:pt>
                <c:pt idx="8">
                  <c:v>1971.0</c:v>
                </c:pt>
                <c:pt idx="9">
                  <c:v>1972.0</c:v>
                </c:pt>
                <c:pt idx="10">
                  <c:v>1973.0</c:v>
                </c:pt>
                <c:pt idx="11">
                  <c:v>1974.0</c:v>
                </c:pt>
                <c:pt idx="12">
                  <c:v>1975.0</c:v>
                </c:pt>
                <c:pt idx="13">
                  <c:v>1976.0</c:v>
                </c:pt>
                <c:pt idx="14">
                  <c:v>1977.0</c:v>
                </c:pt>
                <c:pt idx="15">
                  <c:v>1978.0</c:v>
                </c:pt>
                <c:pt idx="16">
                  <c:v>1979.0</c:v>
                </c:pt>
                <c:pt idx="17">
                  <c:v>1980.0</c:v>
                </c:pt>
                <c:pt idx="18">
                  <c:v>1981.0</c:v>
                </c:pt>
                <c:pt idx="19">
                  <c:v>1982.0</c:v>
                </c:pt>
                <c:pt idx="20">
                  <c:v>1983.0</c:v>
                </c:pt>
                <c:pt idx="21">
                  <c:v>1984.0</c:v>
                </c:pt>
                <c:pt idx="22">
                  <c:v>1985.0</c:v>
                </c:pt>
                <c:pt idx="23">
                  <c:v>1986.0</c:v>
                </c:pt>
                <c:pt idx="24">
                  <c:v>1987.0</c:v>
                </c:pt>
                <c:pt idx="25">
                  <c:v>1988.0</c:v>
                </c:pt>
                <c:pt idx="26">
                  <c:v>1989.0</c:v>
                </c:pt>
                <c:pt idx="27">
                  <c:v>1990.0</c:v>
                </c:pt>
                <c:pt idx="28">
                  <c:v>1991.0</c:v>
                </c:pt>
                <c:pt idx="29">
                  <c:v>1992.0</c:v>
                </c:pt>
                <c:pt idx="30">
                  <c:v>1993.0</c:v>
                </c:pt>
                <c:pt idx="31">
                  <c:v>1994.0</c:v>
                </c:pt>
                <c:pt idx="32">
                  <c:v>1995.0</c:v>
                </c:pt>
                <c:pt idx="33">
                  <c:v>1996.0</c:v>
                </c:pt>
                <c:pt idx="34">
                  <c:v>1997.0</c:v>
                </c:pt>
                <c:pt idx="35">
                  <c:v>1998.0</c:v>
                </c:pt>
                <c:pt idx="36">
                  <c:v>1999.0</c:v>
                </c:pt>
                <c:pt idx="37">
                  <c:v>2000.0</c:v>
                </c:pt>
                <c:pt idx="38">
                  <c:v>2001.0</c:v>
                </c:pt>
                <c:pt idx="39">
                  <c:v>2002.0</c:v>
                </c:pt>
                <c:pt idx="40">
                  <c:v>2003.0</c:v>
                </c:pt>
                <c:pt idx="41">
                  <c:v>2004.0</c:v>
                </c:pt>
                <c:pt idx="42">
                  <c:v>2005.0</c:v>
                </c:pt>
                <c:pt idx="43">
                  <c:v>2006.0</c:v>
                </c:pt>
                <c:pt idx="44">
                  <c:v>2007.0</c:v>
                </c:pt>
                <c:pt idx="45">
                  <c:v>2008.0</c:v>
                </c:pt>
                <c:pt idx="46">
                  <c:v>2009.0</c:v>
                </c:pt>
                <c:pt idx="47">
                  <c:v>2010.0</c:v>
                </c:pt>
                <c:pt idx="48">
                  <c:v>2011.0</c:v>
                </c:pt>
                <c:pt idx="49">
                  <c:v>2012.0</c:v>
                </c:pt>
                <c:pt idx="50">
                  <c:v>2013.0</c:v>
                </c:pt>
                <c:pt idx="51">
                  <c:v>2014.0</c:v>
                </c:pt>
                <c:pt idx="52">
                  <c:v>2015.0</c:v>
                </c:pt>
                <c:pt idx="53">
                  <c:v>2016.0</c:v>
                </c:pt>
                <c:pt idx="54">
                  <c:v>2017.0</c:v>
                </c:pt>
                <c:pt idx="55">
                  <c:v>2018.0</c:v>
                </c:pt>
                <c:pt idx="56">
                  <c:v>2019.0</c:v>
                </c:pt>
                <c:pt idx="57">
                  <c:v>2020.0</c:v>
                </c:pt>
              </c:numCache>
            </c:numRef>
          </c:cat>
          <c:val>
            <c:numRef>
              <c:f>NC!$B$77:$BG$77</c:f>
              <c:numCache>
                <c:formatCode>0.0%</c:formatCode>
                <c:ptCount val="58"/>
                <c:pt idx="0">
                  <c:v>0.0281218379596311</c:v>
                </c:pt>
                <c:pt idx="1">
                  <c:v>0.0279705356114586</c:v>
                </c:pt>
                <c:pt idx="2">
                  <c:v>0.027817763450429</c:v>
                </c:pt>
                <c:pt idx="3">
                  <c:v>0.0276635585281306</c:v>
                </c:pt>
                <c:pt idx="4">
                  <c:v>0.0275079580501014</c:v>
                </c:pt>
                <c:pt idx="5">
                  <c:v>0.0273509993636609</c:v>
                </c:pt>
                <c:pt idx="6">
                  <c:v>0.0271927199455814</c:v>
                </c:pt>
                <c:pt idx="7">
                  <c:v>0.029579240597257</c:v>
                </c:pt>
                <c:pt idx="8">
                  <c:v>0.0321462493299367</c:v>
                </c:pt>
                <c:pt idx="9">
                  <c:v>0.03490233578515</c:v>
                </c:pt>
                <c:pt idx="10">
                  <c:v>0.0378556117247838</c:v>
                </c:pt>
                <c:pt idx="11">
                  <c:v>0.0410135294784837</c:v>
                </c:pt>
                <c:pt idx="12">
                  <c:v>0.0443826833106683</c:v>
                </c:pt>
                <c:pt idx="13">
                  <c:v>0.0479685963687675</c:v>
                </c:pt>
                <c:pt idx="14">
                  <c:v>0.0464672605030171</c:v>
                </c:pt>
                <c:pt idx="15">
                  <c:v>0.0450084218037576</c:v>
                </c:pt>
                <c:pt idx="16">
                  <c:v>0.0435910605350835</c:v>
                </c:pt>
                <c:pt idx="17">
                  <c:v>0.0422141726164987</c:v>
                </c:pt>
                <c:pt idx="18">
                  <c:v>0.0408767698910131</c:v>
                </c:pt>
                <c:pt idx="19">
                  <c:v>0.0395778803541986</c:v>
                </c:pt>
                <c:pt idx="20">
                  <c:v>0.038316548346266</c:v>
                </c:pt>
                <c:pt idx="21">
                  <c:v>0.0366313383167603</c:v>
                </c:pt>
                <c:pt idx="22">
                  <c:v>0.0349973058456564</c:v>
                </c:pt>
                <c:pt idx="23">
                  <c:v>0.0334124306595583</c:v>
                </c:pt>
                <c:pt idx="24">
                  <c:v>0.0318747117392415</c:v>
                </c:pt>
                <c:pt idx="25">
                  <c:v>0.0303821768481341</c:v>
                </c:pt>
                <c:pt idx="26">
                  <c:v>0.0289328939594208</c:v>
                </c:pt>
                <c:pt idx="27">
                  <c:v>0.0285419097671616</c:v>
                </c:pt>
                <c:pt idx="28">
                  <c:v>0.0281544535029279</c:v>
                </c:pt>
                <c:pt idx="29">
                  <c:v>0.0277705419161791</c:v>
                </c:pt>
                <c:pt idx="30">
                  <c:v>0.0273901895211746</c:v>
                </c:pt>
                <c:pt idx="31">
                  <c:v>0.0270134086836149</c:v>
                </c:pt>
                <c:pt idx="32">
                  <c:v>0.026640209705235</c:v>
                </c:pt>
                <c:pt idx="33">
                  <c:v>0.0262706009063383</c:v>
                </c:pt>
                <c:pt idx="34">
                  <c:v>0.0258729700909077</c:v>
                </c:pt>
                <c:pt idx="35">
                  <c:v>0.0254671919778472</c:v>
                </c:pt>
                <c:pt idx="36">
                  <c:v>0.0250526591261837</c:v>
                </c:pt>
                <c:pt idx="37">
                  <c:v>0.0246287569649084</c:v>
                </c:pt>
                <c:pt idx="38">
                  <c:v>0.0241948709289405</c:v>
                </c:pt>
                <c:pt idx="39">
                  <c:v>0.0237503950388543</c:v>
                </c:pt>
                <c:pt idx="40">
                  <c:v>0.0232947420326221</c:v>
                </c:pt>
                <c:pt idx="41">
                  <c:v>0.0228273551281317</c:v>
                </c:pt>
                <c:pt idx="42">
                  <c:v>0.0223477214524513</c:v>
                </c:pt>
                <c:pt idx="43">
                  <c:v>0.0218553871158107</c:v>
                </c:pt>
                <c:pt idx="44">
                  <c:v>0.021349973833661</c:v>
                </c:pt>
                <c:pt idx="45">
                  <c:v>0.0208311969083806</c:v>
                </c:pt>
                <c:pt idx="46">
                  <c:v>0.0202988842739637</c:v>
                </c:pt>
                <c:pt idx="47">
                  <c:v>0.0204283505397424</c:v>
                </c:pt>
                <c:pt idx="48">
                  <c:v>0.0205501800942205</c:v>
                </c:pt>
                <c:pt idx="49">
                  <c:v>0.0206639530669927</c:v>
                </c:pt>
                <c:pt idx="50">
                  <c:v>0.0207692506070064</c:v>
                </c:pt>
                <c:pt idx="51">
                  <c:v>0.0208656568700771</c:v>
                </c:pt>
                <c:pt idx="52">
                  <c:v>0.0209527611390079</c:v>
                </c:pt>
                <c:pt idx="53">
                  <c:v>0.0210301600670375</c:v>
                </c:pt>
                <c:pt idx="54">
                  <c:v>0.0210974600327223</c:v>
                </c:pt>
                <c:pt idx="55">
                  <c:v>0.0211542795916566</c:v>
                </c:pt>
                <c:pt idx="56">
                  <c:v>0.0212002520076837</c:v>
                </c:pt>
                <c:pt idx="57">
                  <c:v>0.0212350278435257</c:v>
                </c:pt>
              </c:numCache>
            </c:numRef>
          </c:val>
        </c:ser>
        <c:ser>
          <c:idx val="3"/>
          <c:order val="4"/>
          <c:tx>
            <c:strRef>
              <c:f>NC!$A$78</c:f>
              <c:strCache>
                <c:ptCount val="1"/>
                <c:pt idx="0">
                  <c:v>Indonésienne</c:v>
                </c:pt>
              </c:strCache>
            </c:strRef>
          </c:tx>
          <c:invertIfNegative val="0"/>
          <c:cat>
            <c:numRef>
              <c:f>NC!$B$73:$BG$73</c:f>
              <c:numCache>
                <c:formatCode>General</c:formatCode>
                <c:ptCount val="58"/>
                <c:pt idx="0">
                  <c:v>1963.0</c:v>
                </c:pt>
                <c:pt idx="1">
                  <c:v>1964.0</c:v>
                </c:pt>
                <c:pt idx="2">
                  <c:v>1965.0</c:v>
                </c:pt>
                <c:pt idx="3">
                  <c:v>1966.0</c:v>
                </c:pt>
                <c:pt idx="4">
                  <c:v>1967.0</c:v>
                </c:pt>
                <c:pt idx="5">
                  <c:v>1968.0</c:v>
                </c:pt>
                <c:pt idx="6">
                  <c:v>1969.0</c:v>
                </c:pt>
                <c:pt idx="7">
                  <c:v>1970.0</c:v>
                </c:pt>
                <c:pt idx="8">
                  <c:v>1971.0</c:v>
                </c:pt>
                <c:pt idx="9">
                  <c:v>1972.0</c:v>
                </c:pt>
                <c:pt idx="10">
                  <c:v>1973.0</c:v>
                </c:pt>
                <c:pt idx="11">
                  <c:v>1974.0</c:v>
                </c:pt>
                <c:pt idx="12">
                  <c:v>1975.0</c:v>
                </c:pt>
                <c:pt idx="13">
                  <c:v>1976.0</c:v>
                </c:pt>
                <c:pt idx="14">
                  <c:v>1977.0</c:v>
                </c:pt>
                <c:pt idx="15">
                  <c:v>1978.0</c:v>
                </c:pt>
                <c:pt idx="16">
                  <c:v>1979.0</c:v>
                </c:pt>
                <c:pt idx="17">
                  <c:v>1980.0</c:v>
                </c:pt>
                <c:pt idx="18">
                  <c:v>1981.0</c:v>
                </c:pt>
                <c:pt idx="19">
                  <c:v>1982.0</c:v>
                </c:pt>
                <c:pt idx="20">
                  <c:v>1983.0</c:v>
                </c:pt>
                <c:pt idx="21">
                  <c:v>1984.0</c:v>
                </c:pt>
                <c:pt idx="22">
                  <c:v>1985.0</c:v>
                </c:pt>
                <c:pt idx="23">
                  <c:v>1986.0</c:v>
                </c:pt>
                <c:pt idx="24">
                  <c:v>1987.0</c:v>
                </c:pt>
                <c:pt idx="25">
                  <c:v>1988.0</c:v>
                </c:pt>
                <c:pt idx="26">
                  <c:v>1989.0</c:v>
                </c:pt>
                <c:pt idx="27">
                  <c:v>1990.0</c:v>
                </c:pt>
                <c:pt idx="28">
                  <c:v>1991.0</c:v>
                </c:pt>
                <c:pt idx="29">
                  <c:v>1992.0</c:v>
                </c:pt>
                <c:pt idx="30">
                  <c:v>1993.0</c:v>
                </c:pt>
                <c:pt idx="31">
                  <c:v>1994.0</c:v>
                </c:pt>
                <c:pt idx="32">
                  <c:v>1995.0</c:v>
                </c:pt>
                <c:pt idx="33">
                  <c:v>1996.0</c:v>
                </c:pt>
                <c:pt idx="34">
                  <c:v>1997.0</c:v>
                </c:pt>
                <c:pt idx="35">
                  <c:v>1998.0</c:v>
                </c:pt>
                <c:pt idx="36">
                  <c:v>1999.0</c:v>
                </c:pt>
                <c:pt idx="37">
                  <c:v>2000.0</c:v>
                </c:pt>
                <c:pt idx="38">
                  <c:v>2001.0</c:v>
                </c:pt>
                <c:pt idx="39">
                  <c:v>2002.0</c:v>
                </c:pt>
                <c:pt idx="40">
                  <c:v>2003.0</c:v>
                </c:pt>
                <c:pt idx="41">
                  <c:v>2004.0</c:v>
                </c:pt>
                <c:pt idx="42">
                  <c:v>2005.0</c:v>
                </c:pt>
                <c:pt idx="43">
                  <c:v>2006.0</c:v>
                </c:pt>
                <c:pt idx="44">
                  <c:v>2007.0</c:v>
                </c:pt>
                <c:pt idx="45">
                  <c:v>2008.0</c:v>
                </c:pt>
                <c:pt idx="46">
                  <c:v>2009.0</c:v>
                </c:pt>
                <c:pt idx="47">
                  <c:v>2010.0</c:v>
                </c:pt>
                <c:pt idx="48">
                  <c:v>2011.0</c:v>
                </c:pt>
                <c:pt idx="49">
                  <c:v>2012.0</c:v>
                </c:pt>
                <c:pt idx="50">
                  <c:v>2013.0</c:v>
                </c:pt>
                <c:pt idx="51">
                  <c:v>2014.0</c:v>
                </c:pt>
                <c:pt idx="52">
                  <c:v>2015.0</c:v>
                </c:pt>
                <c:pt idx="53">
                  <c:v>2016.0</c:v>
                </c:pt>
                <c:pt idx="54">
                  <c:v>2017.0</c:v>
                </c:pt>
                <c:pt idx="55">
                  <c:v>2018.0</c:v>
                </c:pt>
                <c:pt idx="56">
                  <c:v>2019.0</c:v>
                </c:pt>
                <c:pt idx="57">
                  <c:v>2020.0</c:v>
                </c:pt>
              </c:numCache>
            </c:numRef>
          </c:cat>
          <c:val>
            <c:numRef>
              <c:f>NC!$B$78:$BG$78</c:f>
              <c:numCache>
                <c:formatCode>0.0%</c:formatCode>
                <c:ptCount val="58"/>
                <c:pt idx="0">
                  <c:v>0.0224895499627092</c:v>
                </c:pt>
                <c:pt idx="1">
                  <c:v>0.0223685506978821</c:v>
                </c:pt>
                <c:pt idx="2">
                  <c:v>0.0222463759967364</c:v>
                </c:pt>
                <c:pt idx="3">
                  <c:v>0.0221230554901073</c:v>
                </c:pt>
                <c:pt idx="4">
                  <c:v>0.0219986189319462</c:v>
                </c:pt>
                <c:pt idx="5">
                  <c:v>0.0218730961895902</c:v>
                </c:pt>
                <c:pt idx="6">
                  <c:v>0.0217465172339018</c:v>
                </c:pt>
                <c:pt idx="7">
                  <c:v>0.0236550616010922</c:v>
                </c:pt>
                <c:pt idx="8">
                  <c:v>0.0257079455993282</c:v>
                </c:pt>
                <c:pt idx="9">
                  <c:v>0.0279120385225946</c:v>
                </c:pt>
                <c:pt idx="10">
                  <c:v>0.030273827495755</c:v>
                </c:pt>
                <c:pt idx="11">
                  <c:v>0.0327992722836066</c:v>
                </c:pt>
                <c:pt idx="12">
                  <c:v>0.0354936464404358</c:v>
                </c:pt>
                <c:pt idx="13">
                  <c:v>0.0383613669286138</c:v>
                </c:pt>
                <c:pt idx="14">
                  <c:v>0.0381144382126253</c:v>
                </c:pt>
                <c:pt idx="15">
                  <c:v>0.0378653197737191</c:v>
                </c:pt>
                <c:pt idx="16">
                  <c:v>0.0376140995237226</c:v>
                </c:pt>
                <c:pt idx="17">
                  <c:v>0.0373608635686421</c:v>
                </c:pt>
                <c:pt idx="18">
                  <c:v>0.0371056962338741</c:v>
                </c:pt>
                <c:pt idx="19">
                  <c:v>0.0368486800913038</c:v>
                </c:pt>
                <c:pt idx="20">
                  <c:v>0.0365898959881129</c:v>
                </c:pt>
                <c:pt idx="21">
                  <c:v>0.0357759645576408</c:v>
                </c:pt>
                <c:pt idx="22">
                  <c:v>0.0349572249637058</c:v>
                </c:pt>
                <c:pt idx="23">
                  <c:v>0.0341329777529229</c:v>
                </c:pt>
                <c:pt idx="24">
                  <c:v>0.03330244684455</c:v>
                </c:pt>
                <c:pt idx="25">
                  <c:v>0.0324647853614916</c:v>
                </c:pt>
                <c:pt idx="26">
                  <c:v>0.0316190847459692</c:v>
                </c:pt>
                <c:pt idx="27">
                  <c:v>0.0306537137442979</c:v>
                </c:pt>
                <c:pt idx="28">
                  <c:v>0.029715963749297</c:v>
                </c:pt>
                <c:pt idx="29">
                  <c:v>0.0288051222124807</c:v>
                </c:pt>
                <c:pt idx="30">
                  <c:v>0.0279204911799693</c:v>
                </c:pt>
                <c:pt idx="31">
                  <c:v>0.0270613872021045</c:v>
                </c:pt>
                <c:pt idx="32">
                  <c:v>0.0262271412297419</c:v>
                </c:pt>
                <c:pt idx="33">
                  <c:v>0.0254170984982422</c:v>
                </c:pt>
                <c:pt idx="34">
                  <c:v>0.0246675423334325</c:v>
                </c:pt>
                <c:pt idx="35">
                  <c:v>0.0239267817671361</c:v>
                </c:pt>
                <c:pt idx="36">
                  <c:v>0.0231942688178098</c:v>
                </c:pt>
                <c:pt idx="37">
                  <c:v>0.0224694778713459</c:v>
                </c:pt>
                <c:pt idx="38">
                  <c:v>0.0217519115106472</c:v>
                </c:pt>
                <c:pt idx="39">
                  <c:v>0.0210411070738993</c:v>
                </c:pt>
                <c:pt idx="40">
                  <c:v>0.0203366439340627</c:v>
                </c:pt>
                <c:pt idx="41">
                  <c:v>0.0196381514622098</c:v>
                </c:pt>
                <c:pt idx="42">
                  <c:v>0.018945317599918</c:v>
                </c:pt>
                <c:pt idx="43">
                  <c:v>0.0182578979207739</c:v>
                </c:pt>
                <c:pt idx="44">
                  <c:v>0.0175757250084895</c:v>
                </c:pt>
                <c:pt idx="45">
                  <c:v>0.0168987179202405</c:v>
                </c:pt>
                <c:pt idx="46">
                  <c:v>0.0162268914406711</c:v>
                </c:pt>
                <c:pt idx="47">
                  <c:v>0.0158480994090684</c:v>
                </c:pt>
                <c:pt idx="48">
                  <c:v>0.0154717785095118</c:v>
                </c:pt>
                <c:pt idx="49">
                  <c:v>0.0150979761912845</c:v>
                </c:pt>
                <c:pt idx="50">
                  <c:v>0.0147267487737896</c:v>
                </c:pt>
                <c:pt idx="51">
                  <c:v>0.0143581615302474</c:v>
                </c:pt>
                <c:pt idx="52">
                  <c:v>0.0139922887167183</c:v>
                </c:pt>
                <c:pt idx="53">
                  <c:v>0.0136292135412249</c:v>
                </c:pt>
                <c:pt idx="54">
                  <c:v>0.0132690280680216</c:v>
                </c:pt>
                <c:pt idx="55">
                  <c:v>0.0129118330524569</c:v>
                </c:pt>
                <c:pt idx="56">
                  <c:v>0.0125577377023906</c:v>
                </c:pt>
                <c:pt idx="57">
                  <c:v>0.0122068593627767</c:v>
                </c:pt>
              </c:numCache>
            </c:numRef>
          </c:val>
        </c:ser>
        <c:ser>
          <c:idx val="4"/>
          <c:order val="5"/>
          <c:tx>
            <c:strRef>
              <c:f>NC!$A$79</c:f>
              <c:strCache>
                <c:ptCount val="1"/>
                <c:pt idx="0">
                  <c:v>Vietnamienne</c:v>
                </c:pt>
              </c:strCache>
            </c:strRef>
          </c:tx>
          <c:invertIfNegative val="0"/>
          <c:cat>
            <c:numRef>
              <c:f>NC!$B$73:$BG$73</c:f>
              <c:numCache>
                <c:formatCode>General</c:formatCode>
                <c:ptCount val="58"/>
                <c:pt idx="0">
                  <c:v>1963.0</c:v>
                </c:pt>
                <c:pt idx="1">
                  <c:v>1964.0</c:v>
                </c:pt>
                <c:pt idx="2">
                  <c:v>1965.0</c:v>
                </c:pt>
                <c:pt idx="3">
                  <c:v>1966.0</c:v>
                </c:pt>
                <c:pt idx="4">
                  <c:v>1967.0</c:v>
                </c:pt>
                <c:pt idx="5">
                  <c:v>1968.0</c:v>
                </c:pt>
                <c:pt idx="6">
                  <c:v>1969.0</c:v>
                </c:pt>
                <c:pt idx="7">
                  <c:v>1970.0</c:v>
                </c:pt>
                <c:pt idx="8">
                  <c:v>1971.0</c:v>
                </c:pt>
                <c:pt idx="9">
                  <c:v>1972.0</c:v>
                </c:pt>
                <c:pt idx="10">
                  <c:v>1973.0</c:v>
                </c:pt>
                <c:pt idx="11">
                  <c:v>1974.0</c:v>
                </c:pt>
                <c:pt idx="12">
                  <c:v>1975.0</c:v>
                </c:pt>
                <c:pt idx="13">
                  <c:v>1976.0</c:v>
                </c:pt>
                <c:pt idx="14">
                  <c:v>1977.0</c:v>
                </c:pt>
                <c:pt idx="15">
                  <c:v>1978.0</c:v>
                </c:pt>
                <c:pt idx="16">
                  <c:v>1979.0</c:v>
                </c:pt>
                <c:pt idx="17">
                  <c:v>1980.0</c:v>
                </c:pt>
                <c:pt idx="18">
                  <c:v>1981.0</c:v>
                </c:pt>
                <c:pt idx="19">
                  <c:v>1982.0</c:v>
                </c:pt>
                <c:pt idx="20">
                  <c:v>1983.0</c:v>
                </c:pt>
                <c:pt idx="21">
                  <c:v>1984.0</c:v>
                </c:pt>
                <c:pt idx="22">
                  <c:v>1985.0</c:v>
                </c:pt>
                <c:pt idx="23">
                  <c:v>1986.0</c:v>
                </c:pt>
                <c:pt idx="24">
                  <c:v>1987.0</c:v>
                </c:pt>
                <c:pt idx="25">
                  <c:v>1988.0</c:v>
                </c:pt>
                <c:pt idx="26">
                  <c:v>1989.0</c:v>
                </c:pt>
                <c:pt idx="27">
                  <c:v>1990.0</c:v>
                </c:pt>
                <c:pt idx="28">
                  <c:v>1991.0</c:v>
                </c:pt>
                <c:pt idx="29">
                  <c:v>1992.0</c:v>
                </c:pt>
                <c:pt idx="30">
                  <c:v>1993.0</c:v>
                </c:pt>
                <c:pt idx="31">
                  <c:v>1994.0</c:v>
                </c:pt>
                <c:pt idx="32">
                  <c:v>1995.0</c:v>
                </c:pt>
                <c:pt idx="33">
                  <c:v>1996.0</c:v>
                </c:pt>
                <c:pt idx="34">
                  <c:v>1997.0</c:v>
                </c:pt>
                <c:pt idx="35">
                  <c:v>1998.0</c:v>
                </c:pt>
                <c:pt idx="36">
                  <c:v>1999.0</c:v>
                </c:pt>
                <c:pt idx="37">
                  <c:v>2000.0</c:v>
                </c:pt>
                <c:pt idx="38">
                  <c:v>2001.0</c:v>
                </c:pt>
                <c:pt idx="39">
                  <c:v>2002.0</c:v>
                </c:pt>
                <c:pt idx="40">
                  <c:v>2003.0</c:v>
                </c:pt>
                <c:pt idx="41">
                  <c:v>2004.0</c:v>
                </c:pt>
                <c:pt idx="42">
                  <c:v>2005.0</c:v>
                </c:pt>
                <c:pt idx="43">
                  <c:v>2006.0</c:v>
                </c:pt>
                <c:pt idx="44">
                  <c:v>2007.0</c:v>
                </c:pt>
                <c:pt idx="45">
                  <c:v>2008.0</c:v>
                </c:pt>
                <c:pt idx="46">
                  <c:v>2009.0</c:v>
                </c:pt>
                <c:pt idx="47">
                  <c:v>2010.0</c:v>
                </c:pt>
                <c:pt idx="48">
                  <c:v>2011.0</c:v>
                </c:pt>
                <c:pt idx="49">
                  <c:v>2012.0</c:v>
                </c:pt>
                <c:pt idx="50">
                  <c:v>2013.0</c:v>
                </c:pt>
                <c:pt idx="51">
                  <c:v>2014.0</c:v>
                </c:pt>
                <c:pt idx="52">
                  <c:v>2015.0</c:v>
                </c:pt>
                <c:pt idx="53">
                  <c:v>2016.0</c:v>
                </c:pt>
                <c:pt idx="54">
                  <c:v>2017.0</c:v>
                </c:pt>
                <c:pt idx="55">
                  <c:v>2018.0</c:v>
                </c:pt>
                <c:pt idx="56">
                  <c:v>2019.0</c:v>
                </c:pt>
                <c:pt idx="57">
                  <c:v>2020.0</c:v>
                </c:pt>
              </c:numCache>
            </c:numRef>
          </c:cat>
          <c:val>
            <c:numRef>
              <c:f>NC!$B$79:$BG$79</c:f>
              <c:numCache>
                <c:formatCode>0.0%</c:formatCode>
                <c:ptCount val="58"/>
                <c:pt idx="0">
                  <c:v>0.00854963717032751</c:v>
                </c:pt>
                <c:pt idx="1">
                  <c:v>0.00850363803678047</c:v>
                </c:pt>
                <c:pt idx="2">
                  <c:v>0.00845719204884736</c:v>
                </c:pt>
                <c:pt idx="3">
                  <c:v>0.0084103104709995</c:v>
                </c:pt>
                <c:pt idx="4">
                  <c:v>0.00836300461451212</c:v>
                </c:pt>
                <c:pt idx="5">
                  <c:v>0.00831528583376515</c:v>
                </c:pt>
                <c:pt idx="6">
                  <c:v>0.00826716552249486</c:v>
                </c:pt>
                <c:pt idx="7">
                  <c:v>0.00899271858558447</c:v>
                </c:pt>
                <c:pt idx="8">
                  <c:v>0.00977314386607213</c:v>
                </c:pt>
                <c:pt idx="9">
                  <c:v>0.0106110527977698</c:v>
                </c:pt>
                <c:pt idx="10">
                  <c:v>0.0115089115289086</c:v>
                </c:pt>
                <c:pt idx="11">
                  <c:v>0.012468985726286</c:v>
                </c:pt>
                <c:pt idx="12">
                  <c:v>0.0134932801866106</c:v>
                </c:pt>
                <c:pt idx="13">
                  <c:v>0.0145834740642333</c:v>
                </c:pt>
                <c:pt idx="14">
                  <c:v>0.0148318027273386</c:v>
                </c:pt>
                <c:pt idx="15">
                  <c:v>0.0150828545950743</c:v>
                </c:pt>
                <c:pt idx="16">
                  <c:v>0.0153366350320778</c:v>
                </c:pt>
                <c:pt idx="17">
                  <c:v>0.0155931485903864</c:v>
                </c:pt>
                <c:pt idx="18">
                  <c:v>0.0158523989739229</c:v>
                </c:pt>
                <c:pt idx="19">
                  <c:v>0.0161143890026951</c:v>
                </c:pt>
                <c:pt idx="20">
                  <c:v>0.0163791205767432</c:v>
                </c:pt>
                <c:pt idx="21">
                  <c:v>0.0161687316558121</c:v>
                </c:pt>
                <c:pt idx="22">
                  <c:v>0.0159505898465083</c:v>
                </c:pt>
                <c:pt idx="23">
                  <c:v>0.0157242222144396</c:v>
                </c:pt>
                <c:pt idx="24">
                  <c:v>0.0154891054106561</c:v>
                </c:pt>
                <c:pt idx="25">
                  <c:v>0.0152446663649544</c:v>
                </c:pt>
                <c:pt idx="26">
                  <c:v>0.0149902846387652</c:v>
                </c:pt>
                <c:pt idx="27">
                  <c:v>0.0148978819376177</c:v>
                </c:pt>
                <c:pt idx="28">
                  <c:v>0.0148051256177403</c:v>
                </c:pt>
                <c:pt idx="29">
                  <c:v>0.0147120382331929</c:v>
                </c:pt>
                <c:pt idx="30">
                  <c:v>0.01461864173593</c:v>
                </c:pt>
                <c:pt idx="31">
                  <c:v>0.0145249574877455</c:v>
                </c:pt>
                <c:pt idx="32">
                  <c:v>0.0144310062723311</c:v>
                </c:pt>
                <c:pt idx="33">
                  <c:v>0.0143368083074234</c:v>
                </c:pt>
                <c:pt idx="34">
                  <c:v>0.0139648851882699</c:v>
                </c:pt>
                <c:pt idx="35">
                  <c:v>0.0135950483535131</c:v>
                </c:pt>
                <c:pt idx="36">
                  <c:v>0.0132270238050819</c:v>
                </c:pt>
                <c:pt idx="37">
                  <c:v>0.0128605460972463</c:v>
                </c:pt>
                <c:pt idx="38">
                  <c:v>0.0124953618797454</c:v>
                </c:pt>
                <c:pt idx="39">
                  <c:v>0.0121312339367833</c:v>
                </c:pt>
                <c:pt idx="40">
                  <c:v>0.0117679457292765</c:v>
                </c:pt>
                <c:pt idx="41">
                  <c:v>0.0114053064304171</c:v>
                </c:pt>
                <c:pt idx="42">
                  <c:v>0.0110431564223358</c:v>
                </c:pt>
                <c:pt idx="43">
                  <c:v>0.0106813731941189</c:v>
                </c:pt>
                <c:pt idx="44">
                  <c:v>0.0103198775486679</c:v>
                </c:pt>
                <c:pt idx="45">
                  <c:v>0.00995863998834332</c:v>
                </c:pt>
                <c:pt idx="46">
                  <c:v>0.00959768710807069</c:v>
                </c:pt>
                <c:pt idx="47">
                  <c:v>0.00955044152288463</c:v>
                </c:pt>
                <c:pt idx="48">
                  <c:v>0.00949951666205365</c:v>
                </c:pt>
                <c:pt idx="49">
                  <c:v>0.00944484884204575</c:v>
                </c:pt>
                <c:pt idx="50">
                  <c:v>0.00938638059891859</c:v>
                </c:pt>
                <c:pt idx="51">
                  <c:v>0.00932406136169991</c:v>
                </c:pt>
                <c:pt idx="52">
                  <c:v>0.00925784812993889</c:v>
                </c:pt>
                <c:pt idx="53">
                  <c:v>0.0091877061490061</c:v>
                </c:pt>
                <c:pt idx="54">
                  <c:v>0.00911360957609265</c:v>
                </c:pt>
                <c:pt idx="55">
                  <c:v>0.00903554212928389</c:v>
                </c:pt>
                <c:pt idx="56">
                  <c:v>0.00895349771157983</c:v>
                </c:pt>
                <c:pt idx="57">
                  <c:v>0.00886748100132285</c:v>
                </c:pt>
              </c:numCache>
            </c:numRef>
          </c:val>
        </c:ser>
        <c:ser>
          <c:idx val="5"/>
          <c:order val="6"/>
          <c:tx>
            <c:strRef>
              <c:f>NC!$A$80</c:f>
              <c:strCache>
                <c:ptCount val="1"/>
                <c:pt idx="0">
                  <c:v>Ni-Vanuatu</c:v>
                </c:pt>
              </c:strCache>
            </c:strRef>
          </c:tx>
          <c:invertIfNegative val="0"/>
          <c:cat>
            <c:numRef>
              <c:f>NC!$B$73:$BG$73</c:f>
              <c:numCache>
                <c:formatCode>General</c:formatCode>
                <c:ptCount val="58"/>
                <c:pt idx="0">
                  <c:v>1963.0</c:v>
                </c:pt>
                <c:pt idx="1">
                  <c:v>1964.0</c:v>
                </c:pt>
                <c:pt idx="2">
                  <c:v>1965.0</c:v>
                </c:pt>
                <c:pt idx="3">
                  <c:v>1966.0</c:v>
                </c:pt>
                <c:pt idx="4">
                  <c:v>1967.0</c:v>
                </c:pt>
                <c:pt idx="5">
                  <c:v>1968.0</c:v>
                </c:pt>
                <c:pt idx="6">
                  <c:v>1969.0</c:v>
                </c:pt>
                <c:pt idx="7">
                  <c:v>1970.0</c:v>
                </c:pt>
                <c:pt idx="8">
                  <c:v>1971.0</c:v>
                </c:pt>
                <c:pt idx="9">
                  <c:v>1972.0</c:v>
                </c:pt>
                <c:pt idx="10">
                  <c:v>1973.0</c:v>
                </c:pt>
                <c:pt idx="11">
                  <c:v>1974.0</c:v>
                </c:pt>
                <c:pt idx="12">
                  <c:v>1975.0</c:v>
                </c:pt>
                <c:pt idx="13">
                  <c:v>1976.0</c:v>
                </c:pt>
                <c:pt idx="14">
                  <c:v>1977.0</c:v>
                </c:pt>
                <c:pt idx="15">
                  <c:v>1978.0</c:v>
                </c:pt>
                <c:pt idx="16">
                  <c:v>1979.0</c:v>
                </c:pt>
                <c:pt idx="17">
                  <c:v>1980.0</c:v>
                </c:pt>
                <c:pt idx="18">
                  <c:v>1981.0</c:v>
                </c:pt>
                <c:pt idx="19">
                  <c:v>1982.0</c:v>
                </c:pt>
                <c:pt idx="20">
                  <c:v>1983.0</c:v>
                </c:pt>
                <c:pt idx="21">
                  <c:v>1984.0</c:v>
                </c:pt>
                <c:pt idx="22">
                  <c:v>1985.0</c:v>
                </c:pt>
                <c:pt idx="23">
                  <c:v>1986.0</c:v>
                </c:pt>
                <c:pt idx="24">
                  <c:v>1987.0</c:v>
                </c:pt>
                <c:pt idx="25">
                  <c:v>1988.0</c:v>
                </c:pt>
                <c:pt idx="26">
                  <c:v>1989.0</c:v>
                </c:pt>
                <c:pt idx="27">
                  <c:v>1990.0</c:v>
                </c:pt>
                <c:pt idx="28">
                  <c:v>1991.0</c:v>
                </c:pt>
                <c:pt idx="29">
                  <c:v>1992.0</c:v>
                </c:pt>
                <c:pt idx="30">
                  <c:v>1993.0</c:v>
                </c:pt>
                <c:pt idx="31">
                  <c:v>1994.0</c:v>
                </c:pt>
                <c:pt idx="32">
                  <c:v>1995.0</c:v>
                </c:pt>
                <c:pt idx="33">
                  <c:v>1996.0</c:v>
                </c:pt>
                <c:pt idx="34">
                  <c:v>1997.0</c:v>
                </c:pt>
                <c:pt idx="35">
                  <c:v>1998.0</c:v>
                </c:pt>
                <c:pt idx="36">
                  <c:v>1999.0</c:v>
                </c:pt>
                <c:pt idx="37">
                  <c:v>2000.0</c:v>
                </c:pt>
                <c:pt idx="38">
                  <c:v>2001.0</c:v>
                </c:pt>
                <c:pt idx="39">
                  <c:v>2002.0</c:v>
                </c:pt>
                <c:pt idx="40">
                  <c:v>2003.0</c:v>
                </c:pt>
                <c:pt idx="41">
                  <c:v>2004.0</c:v>
                </c:pt>
                <c:pt idx="42">
                  <c:v>2005.0</c:v>
                </c:pt>
                <c:pt idx="43">
                  <c:v>2006.0</c:v>
                </c:pt>
                <c:pt idx="44">
                  <c:v>2007.0</c:v>
                </c:pt>
                <c:pt idx="45">
                  <c:v>2008.0</c:v>
                </c:pt>
                <c:pt idx="46">
                  <c:v>2009.0</c:v>
                </c:pt>
                <c:pt idx="47">
                  <c:v>2010.0</c:v>
                </c:pt>
                <c:pt idx="48">
                  <c:v>2011.0</c:v>
                </c:pt>
                <c:pt idx="49">
                  <c:v>2012.0</c:v>
                </c:pt>
                <c:pt idx="50">
                  <c:v>2013.0</c:v>
                </c:pt>
                <c:pt idx="51">
                  <c:v>2014.0</c:v>
                </c:pt>
                <c:pt idx="52">
                  <c:v>2015.0</c:v>
                </c:pt>
                <c:pt idx="53">
                  <c:v>2016.0</c:v>
                </c:pt>
                <c:pt idx="54">
                  <c:v>2017.0</c:v>
                </c:pt>
                <c:pt idx="55">
                  <c:v>2018.0</c:v>
                </c:pt>
                <c:pt idx="56">
                  <c:v>2019.0</c:v>
                </c:pt>
                <c:pt idx="57">
                  <c:v>2020.0</c:v>
                </c:pt>
              </c:numCache>
            </c:numRef>
          </c:cat>
          <c:val>
            <c:numRef>
              <c:f>NC!$B$80:$BG$80</c:f>
              <c:numCache>
                <c:formatCode>0.0%</c:formatCode>
                <c:ptCount val="58"/>
                <c:pt idx="0">
                  <c:v>0.00462023624747498</c:v>
                </c:pt>
                <c:pt idx="1">
                  <c:v>0.00459537824941816</c:v>
                </c:pt>
                <c:pt idx="2">
                  <c:v>0.00457027877060717</c:v>
                </c:pt>
                <c:pt idx="3">
                  <c:v>0.00454494389837853</c:v>
                </c:pt>
                <c:pt idx="4">
                  <c:v>0.00451937974536167</c:v>
                </c:pt>
                <c:pt idx="5">
                  <c:v>0.00449359244747988</c:v>
                </c:pt>
                <c:pt idx="6">
                  <c:v>0.00446758816192465</c:v>
                </c:pt>
                <c:pt idx="7">
                  <c:v>0.0048596780827914</c:v>
                </c:pt>
                <c:pt idx="8">
                  <c:v>0.00528142102901479</c:v>
                </c:pt>
                <c:pt idx="9">
                  <c:v>0.00573422822319004</c:v>
                </c:pt>
                <c:pt idx="10">
                  <c:v>0.00621943237537522</c:v>
                </c:pt>
                <c:pt idx="11">
                  <c:v>0.00673825785517256</c:v>
                </c:pt>
                <c:pt idx="12">
                  <c:v>0.00729178805761253</c:v>
                </c:pt>
                <c:pt idx="13">
                  <c:v>0.00788093040012609</c:v>
                </c:pt>
                <c:pt idx="14">
                  <c:v>0.00794694067915141</c:v>
                </c:pt>
                <c:pt idx="15">
                  <c:v>0.00801270414207095</c:v>
                </c:pt>
                <c:pt idx="16">
                  <c:v>0.00807821072923762</c:v>
                </c:pt>
                <c:pt idx="17">
                  <c:v>0.00814345020227541</c:v>
                </c:pt>
                <c:pt idx="18">
                  <c:v>0.00820841214001273</c:v>
                </c:pt>
                <c:pt idx="19">
                  <c:v>0.00827308593479305</c:v>
                </c:pt>
                <c:pt idx="20">
                  <c:v>0.00833746078916956</c:v>
                </c:pt>
                <c:pt idx="21">
                  <c:v>0.00864551212210881</c:v>
                </c:pt>
                <c:pt idx="22">
                  <c:v>0.00895907278260349</c:v>
                </c:pt>
                <c:pt idx="23">
                  <c:v>0.00927741611007774</c:v>
                </c:pt>
                <c:pt idx="24">
                  <c:v>0.00959965764610321</c:v>
                </c:pt>
                <c:pt idx="25">
                  <c:v>0.00992473409892752</c:v>
                </c:pt>
                <c:pt idx="26">
                  <c:v>0.0102513811649906</c:v>
                </c:pt>
                <c:pt idx="27">
                  <c:v>0.010410059747183</c:v>
                </c:pt>
                <c:pt idx="28">
                  <c:v>0.0105705353276374</c:v>
                </c:pt>
                <c:pt idx="29">
                  <c:v>0.0107328218764804</c:v>
                </c:pt>
                <c:pt idx="30">
                  <c:v>0.0108969332681617</c:v>
                </c:pt>
                <c:pt idx="31">
                  <c:v>0.0110628832712387</c:v>
                </c:pt>
                <c:pt idx="32">
                  <c:v>0.0112306855379898</c:v>
                </c:pt>
                <c:pt idx="33">
                  <c:v>0.0114003535938548</c:v>
                </c:pt>
                <c:pt idx="34">
                  <c:v>0.011290982853484</c:v>
                </c:pt>
                <c:pt idx="35">
                  <c:v>0.0111764446108716</c:v>
                </c:pt>
                <c:pt idx="36">
                  <c:v>0.0110563959685114</c:v>
                </c:pt>
                <c:pt idx="37">
                  <c:v>0.0109304840383713</c:v>
                </c:pt>
                <c:pt idx="38">
                  <c:v>0.0107983489456125</c:v>
                </c:pt>
                <c:pt idx="39">
                  <c:v>0.0106596275853151</c:v>
                </c:pt>
                <c:pt idx="40">
                  <c:v>0.0105139582086844</c:v>
                </c:pt>
                <c:pt idx="41">
                  <c:v>0.0103609859046291</c:v>
                </c:pt>
                <c:pt idx="42">
                  <c:v>0.0102003690253444</c:v>
                </c:pt>
                <c:pt idx="43">
                  <c:v>0.0100317865793502</c:v>
                </c:pt>
                <c:pt idx="44">
                  <c:v>0.00985494658126648</c:v>
                </c:pt>
                <c:pt idx="45">
                  <c:v>0.00966959530372714</c:v>
                </c:pt>
                <c:pt idx="46">
                  <c:v>0.00947552732307191</c:v>
                </c:pt>
                <c:pt idx="47">
                  <c:v>0.00949938918620465</c:v>
                </c:pt>
                <c:pt idx="48">
                  <c:v>0.00951939110876873</c:v>
                </c:pt>
                <c:pt idx="49">
                  <c:v>0.00953538216581819</c:v>
                </c:pt>
                <c:pt idx="50">
                  <c:v>0.00954721454956651</c:v>
                </c:pt>
                <c:pt idx="51">
                  <c:v>0.00955474444407237</c:v>
                </c:pt>
                <c:pt idx="52">
                  <c:v>0.00955783293978127</c:v>
                </c:pt>
                <c:pt idx="53">
                  <c:v>0.00955634698236243</c:v>
                </c:pt>
                <c:pt idx="54">
                  <c:v>0.00955016034924777</c:v>
                </c:pt>
                <c:pt idx="55">
                  <c:v>0.00953915464624465</c:v>
                </c:pt>
                <c:pt idx="56">
                  <c:v>0.00952322031558026</c:v>
                </c:pt>
                <c:pt idx="57">
                  <c:v>0.00950225764576729</c:v>
                </c:pt>
              </c:numCache>
            </c:numRef>
          </c:val>
        </c:ser>
        <c:ser>
          <c:idx val="6"/>
          <c:order val="7"/>
          <c:tx>
            <c:strRef>
              <c:f>NC!$A$81</c:f>
              <c:strCache>
                <c:ptCount val="1"/>
                <c:pt idx="0">
                  <c:v>Autres 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 w="76200" cmpd="sng">
              <a:solidFill>
                <a:schemeClr val="bg1">
                  <a:lumMod val="50000"/>
                </a:schemeClr>
              </a:solidFill>
            </a:ln>
          </c:spPr>
          <c:invertIfNegative val="0"/>
          <c:dLbls>
            <c:dLbl>
              <c:idx val="0"/>
              <c:layout>
                <c:manualLayout>
                  <c:x val="0.0385331901233669"/>
                  <c:y val="-0.0055555555555555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7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NC!$B$73:$BG$73</c:f>
              <c:numCache>
                <c:formatCode>General</c:formatCode>
                <c:ptCount val="58"/>
                <c:pt idx="0">
                  <c:v>1963.0</c:v>
                </c:pt>
                <c:pt idx="1">
                  <c:v>1964.0</c:v>
                </c:pt>
                <c:pt idx="2">
                  <c:v>1965.0</c:v>
                </c:pt>
                <c:pt idx="3">
                  <c:v>1966.0</c:v>
                </c:pt>
                <c:pt idx="4">
                  <c:v>1967.0</c:v>
                </c:pt>
                <c:pt idx="5">
                  <c:v>1968.0</c:v>
                </c:pt>
                <c:pt idx="6">
                  <c:v>1969.0</c:v>
                </c:pt>
                <c:pt idx="7">
                  <c:v>1970.0</c:v>
                </c:pt>
                <c:pt idx="8">
                  <c:v>1971.0</c:v>
                </c:pt>
                <c:pt idx="9">
                  <c:v>1972.0</c:v>
                </c:pt>
                <c:pt idx="10">
                  <c:v>1973.0</c:v>
                </c:pt>
                <c:pt idx="11">
                  <c:v>1974.0</c:v>
                </c:pt>
                <c:pt idx="12">
                  <c:v>1975.0</c:v>
                </c:pt>
                <c:pt idx="13">
                  <c:v>1976.0</c:v>
                </c:pt>
                <c:pt idx="14">
                  <c:v>1977.0</c:v>
                </c:pt>
                <c:pt idx="15">
                  <c:v>1978.0</c:v>
                </c:pt>
                <c:pt idx="16">
                  <c:v>1979.0</c:v>
                </c:pt>
                <c:pt idx="17">
                  <c:v>1980.0</c:v>
                </c:pt>
                <c:pt idx="18">
                  <c:v>1981.0</c:v>
                </c:pt>
                <c:pt idx="19">
                  <c:v>1982.0</c:v>
                </c:pt>
                <c:pt idx="20">
                  <c:v>1983.0</c:v>
                </c:pt>
                <c:pt idx="21">
                  <c:v>1984.0</c:v>
                </c:pt>
                <c:pt idx="22">
                  <c:v>1985.0</c:v>
                </c:pt>
                <c:pt idx="23">
                  <c:v>1986.0</c:v>
                </c:pt>
                <c:pt idx="24">
                  <c:v>1987.0</c:v>
                </c:pt>
                <c:pt idx="25">
                  <c:v>1988.0</c:v>
                </c:pt>
                <c:pt idx="26">
                  <c:v>1989.0</c:v>
                </c:pt>
                <c:pt idx="27">
                  <c:v>1990.0</c:v>
                </c:pt>
                <c:pt idx="28">
                  <c:v>1991.0</c:v>
                </c:pt>
                <c:pt idx="29">
                  <c:v>1992.0</c:v>
                </c:pt>
                <c:pt idx="30">
                  <c:v>1993.0</c:v>
                </c:pt>
                <c:pt idx="31">
                  <c:v>1994.0</c:v>
                </c:pt>
                <c:pt idx="32">
                  <c:v>1995.0</c:v>
                </c:pt>
                <c:pt idx="33">
                  <c:v>1996.0</c:v>
                </c:pt>
                <c:pt idx="34">
                  <c:v>1997.0</c:v>
                </c:pt>
                <c:pt idx="35">
                  <c:v>1998.0</c:v>
                </c:pt>
                <c:pt idx="36">
                  <c:v>1999.0</c:v>
                </c:pt>
                <c:pt idx="37">
                  <c:v>2000.0</c:v>
                </c:pt>
                <c:pt idx="38">
                  <c:v>2001.0</c:v>
                </c:pt>
                <c:pt idx="39">
                  <c:v>2002.0</c:v>
                </c:pt>
                <c:pt idx="40">
                  <c:v>2003.0</c:v>
                </c:pt>
                <c:pt idx="41">
                  <c:v>2004.0</c:v>
                </c:pt>
                <c:pt idx="42">
                  <c:v>2005.0</c:v>
                </c:pt>
                <c:pt idx="43">
                  <c:v>2006.0</c:v>
                </c:pt>
                <c:pt idx="44">
                  <c:v>2007.0</c:v>
                </c:pt>
                <c:pt idx="45">
                  <c:v>2008.0</c:v>
                </c:pt>
                <c:pt idx="46">
                  <c:v>2009.0</c:v>
                </c:pt>
                <c:pt idx="47">
                  <c:v>2010.0</c:v>
                </c:pt>
                <c:pt idx="48">
                  <c:v>2011.0</c:v>
                </c:pt>
                <c:pt idx="49">
                  <c:v>2012.0</c:v>
                </c:pt>
                <c:pt idx="50">
                  <c:v>2013.0</c:v>
                </c:pt>
                <c:pt idx="51">
                  <c:v>2014.0</c:v>
                </c:pt>
                <c:pt idx="52">
                  <c:v>2015.0</c:v>
                </c:pt>
                <c:pt idx="53">
                  <c:v>2016.0</c:v>
                </c:pt>
                <c:pt idx="54">
                  <c:v>2017.0</c:v>
                </c:pt>
                <c:pt idx="55">
                  <c:v>2018.0</c:v>
                </c:pt>
                <c:pt idx="56">
                  <c:v>2019.0</c:v>
                </c:pt>
                <c:pt idx="57">
                  <c:v>2020.0</c:v>
                </c:pt>
              </c:numCache>
            </c:numRef>
          </c:cat>
          <c:val>
            <c:numRef>
              <c:f>NC!$B$81:$BG$81</c:f>
              <c:numCache>
                <c:formatCode>0.0%</c:formatCode>
                <c:ptCount val="58"/>
                <c:pt idx="0">
                  <c:v>0.0325015314555184</c:v>
                </c:pt>
                <c:pt idx="1">
                  <c:v>0.0317024951480413</c:v>
                </c:pt>
                <c:pt idx="2">
                  <c:v>0.0309205642094999</c:v>
                </c:pt>
                <c:pt idx="3">
                  <c:v>0.0301554479121291</c:v>
                </c:pt>
                <c:pt idx="4">
                  <c:v>0.0294068583738451</c:v>
                </c:pt>
                <c:pt idx="5">
                  <c:v>0.0286745105913834</c:v>
                </c:pt>
                <c:pt idx="6">
                  <c:v>0.0279581224708935</c:v>
                </c:pt>
                <c:pt idx="7">
                  <c:v>0.0269391547595213</c:v>
                </c:pt>
                <c:pt idx="8">
                  <c:v>0.02593396057837</c:v>
                </c:pt>
                <c:pt idx="9">
                  <c:v>0.0249421922406063</c:v>
                </c:pt>
                <c:pt idx="10">
                  <c:v>0.0239635960723072</c:v>
                </c:pt>
                <c:pt idx="11">
                  <c:v>0.0229980206199346</c:v>
                </c:pt>
                <c:pt idx="12">
                  <c:v>0.0220454243042704</c:v>
                </c:pt>
                <c:pt idx="13">
                  <c:v>0.0211058821763377</c:v>
                </c:pt>
                <c:pt idx="14">
                  <c:v>0.0209096849791244</c:v>
                </c:pt>
                <c:pt idx="15">
                  <c:v>0.0207132442990383</c:v>
                </c:pt>
                <c:pt idx="16">
                  <c:v>0.020516614560013</c:v>
                </c:pt>
                <c:pt idx="17">
                  <c:v>0.0203198486067656</c:v>
                </c:pt>
                <c:pt idx="18">
                  <c:v>0.0201229977368049</c:v>
                </c:pt>
                <c:pt idx="19">
                  <c:v>0.0199261117330784</c:v>
                </c:pt>
                <c:pt idx="20">
                  <c:v>0.0197292388971438</c:v>
                </c:pt>
                <c:pt idx="21">
                  <c:v>0.0225901952366741</c:v>
                </c:pt>
                <c:pt idx="22">
                  <c:v>0.0258490780667832</c:v>
                </c:pt>
                <c:pt idx="23">
                  <c:v>0.0295570960220125</c:v>
                </c:pt>
                <c:pt idx="24">
                  <c:v>0.033770944309253</c:v>
                </c:pt>
                <c:pt idx="25">
                  <c:v>0.038553079405892</c:v>
                </c:pt>
                <c:pt idx="26">
                  <c:v>0.0439719076827493</c:v>
                </c:pt>
                <c:pt idx="27">
                  <c:v>0.0448284957594298</c:v>
                </c:pt>
                <c:pt idx="28">
                  <c:v>0.0456989208173142</c:v>
                </c:pt>
                <c:pt idx="29">
                  <c:v>0.0465833698551474</c:v>
                </c:pt>
                <c:pt idx="30">
                  <c:v>0.0474820313121895</c:v>
                </c:pt>
                <c:pt idx="31">
                  <c:v>0.0483950950303518</c:v>
                </c:pt>
                <c:pt idx="32">
                  <c:v>0.0493227522145286</c:v>
                </c:pt>
                <c:pt idx="33">
                  <c:v>0.050265195391087</c:v>
                </c:pt>
                <c:pt idx="34">
                  <c:v>0.0552615200734404</c:v>
                </c:pt>
                <c:pt idx="35">
                  <c:v>0.0607207007094483</c:v>
                </c:pt>
                <c:pt idx="36">
                  <c:v>0.0666789441016761</c:v>
                </c:pt>
                <c:pt idx="37">
                  <c:v>0.0731739585244233</c:v>
                </c:pt>
                <c:pt idx="38">
                  <c:v>0.0802447333942464</c:v>
                </c:pt>
                <c:pt idx="39">
                  <c:v>0.087931248297949</c:v>
                </c:pt>
                <c:pt idx="40">
                  <c:v>0.0962741024584838</c:v>
                </c:pt>
                <c:pt idx="41">
                  <c:v>0.105314056292498</c:v>
                </c:pt>
                <c:pt idx="42">
                  <c:v>0.115091477891053</c:v>
                </c:pt>
                <c:pt idx="43">
                  <c:v>0.125645689174217</c:v>
                </c:pt>
                <c:pt idx="44">
                  <c:v>0.137014209260372</c:v>
                </c:pt>
                <c:pt idx="45">
                  <c:v>0.149231896358591</c:v>
                </c:pt>
                <c:pt idx="46">
                  <c:v>0.16232999429921</c:v>
                </c:pt>
                <c:pt idx="47">
                  <c:v>0.169637337825617</c:v>
                </c:pt>
                <c:pt idx="48">
                  <c:v>0.177200653850032</c:v>
                </c:pt>
                <c:pt idx="49">
                  <c:v>0.185022538696686</c:v>
                </c:pt>
                <c:pt idx="50">
                  <c:v>0.193105034494141</c:v>
                </c:pt>
                <c:pt idx="51">
                  <c:v>0.20144958272407</c:v>
                </c:pt>
                <c:pt idx="52">
                  <c:v>0.210056978386114</c:v>
                </c:pt>
                <c:pt idx="53">
                  <c:v>0.218927325295091</c:v>
                </c:pt>
                <c:pt idx="54">
                  <c:v>0.228059993064327</c:v>
                </c:pt>
                <c:pt idx="55">
                  <c:v>0.23745357636103</c:v>
                </c:pt>
                <c:pt idx="56">
                  <c:v>0.247105857044768</c:v>
                </c:pt>
                <c:pt idx="57">
                  <c:v>0.257013769817158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76476040"/>
        <c:axId val="1776479112"/>
      </c:barChart>
      <c:catAx>
        <c:axId val="17764760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fr-FR"/>
          </a:p>
        </c:txPr>
        <c:crossAx val="1776479112"/>
        <c:crosses val="autoZero"/>
        <c:auto val="1"/>
        <c:lblAlgn val="ctr"/>
        <c:lblOffset val="100"/>
        <c:tickLblSkip val="5"/>
        <c:noMultiLvlLbl val="0"/>
      </c:catAx>
      <c:valAx>
        <c:axId val="1776479112"/>
        <c:scaling>
          <c:orientation val="minMax"/>
          <c:max val="1.0"/>
        </c:scaling>
        <c:delete val="1"/>
        <c:axPos val="l"/>
        <c:majorGridlines/>
        <c:numFmt formatCode="0%" sourceLinked="0"/>
        <c:majorTickMark val="out"/>
        <c:minorTickMark val="none"/>
        <c:tickLblPos val="nextTo"/>
        <c:crossAx val="1776476040"/>
        <c:crosses val="autoZero"/>
        <c:crossBetween val="between"/>
        <c:majorUnit val="0.2"/>
      </c:valAx>
    </c:plotArea>
    <c:legend>
      <c:legendPos val="l"/>
      <c:legendEntry>
        <c:idx val="5"/>
        <c:txPr>
          <a:bodyPr/>
          <a:lstStyle/>
          <a:p>
            <a:pPr>
              <a:defRPr b="1"/>
            </a:pPr>
            <a:endParaRPr lang="fr-FR"/>
          </a:p>
        </c:txPr>
      </c:legendEntry>
      <c:legendEntry>
        <c:idx val="6"/>
        <c:txPr>
          <a:bodyPr/>
          <a:lstStyle/>
          <a:p>
            <a:pPr>
              <a:defRPr sz="2000" b="1"/>
            </a:pPr>
            <a:endParaRPr lang="fr-FR"/>
          </a:p>
        </c:txPr>
      </c:legendEntry>
      <c:legendEntry>
        <c:idx val="7"/>
        <c:txPr>
          <a:bodyPr/>
          <a:lstStyle/>
          <a:p>
            <a:pPr>
              <a:defRPr sz="2000" b="1"/>
            </a:pPr>
            <a:endParaRPr lang="fr-FR"/>
          </a:p>
        </c:txPr>
      </c:legendEntry>
      <c:layout>
        <c:manualLayout>
          <c:xMode val="edge"/>
          <c:yMode val="edge"/>
          <c:x val="0.0"/>
          <c:y val="0.000779826231847795"/>
          <c:w val="1.0"/>
          <c:h val="0.999071227396288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txPr>
    <a:bodyPr/>
    <a:lstStyle/>
    <a:p>
      <a:pPr>
        <a:defRPr sz="18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fr-FR" sz="20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Evolution de la </a:t>
            </a:r>
            <a:r>
              <a:rPr lang="fr-FR" sz="2000" b="1" i="0" u="none" strike="noStrik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population par ethnie, mais avec les </a:t>
            </a:r>
            <a:r>
              <a:rPr lang="fr-FR" sz="2000" b="1" i="1" u="none" strike="noStrik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"</a:t>
            </a:r>
            <a:r>
              <a:rPr lang="fr-FR" sz="2000" b="1" i="1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autres" </a:t>
            </a:r>
            <a:endParaRPr lang="fr-FR" sz="2000" b="1" i="1" u="none" strike="noStrike" baseline="0" dirty="0" smtClean="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>
              <a:defRPr sz="20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fr-FR" sz="2000" b="1" i="0" u="none" strike="noStrik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répartis </a:t>
            </a:r>
            <a:r>
              <a:rPr lang="fr-FR" sz="20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au </a:t>
            </a:r>
            <a:r>
              <a:rPr lang="fr-FR" sz="2000" b="1" i="0" u="none" strike="noStrik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prorata </a:t>
            </a:r>
            <a:r>
              <a:rPr lang="fr-FR" sz="2000" b="1" i="1" u="sng" strike="noStrike" baseline="0" dirty="0" smtClean="0">
                <a:latin typeface="Calibri"/>
                <a:ea typeface="Calibri"/>
                <a:cs typeface="Calibri"/>
              </a:rPr>
              <a:t>(analyse très peu fiable ; responsabilité de l’auteur)</a:t>
            </a:r>
            <a:endParaRPr lang="fr-FR" sz="2000" b="1" i="1" u="sng" strike="noStrike" baseline="0" dirty="0">
              <a:latin typeface="Calibri"/>
              <a:ea typeface="Calibri"/>
              <a:cs typeface="Calibri"/>
            </a:endParaRPr>
          </a:p>
        </c:rich>
      </c:tx>
      <c:layout>
        <c:manualLayout>
          <c:xMode val="edge"/>
          <c:yMode val="edge"/>
          <c:x val="0.107192869077368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476712026660568"/>
          <c:y val="0.1038461650627"/>
          <c:w val="0.889399544790385"/>
          <c:h val="0.780643044619422"/>
        </c:manualLayout>
      </c:layout>
      <c:barChart>
        <c:barDir val="col"/>
        <c:grouping val="percentStacked"/>
        <c:varyColors val="0"/>
        <c:ser>
          <c:idx val="8"/>
          <c:order val="0"/>
          <c:tx>
            <c:strRef>
              <c:f>NC!$A$163</c:f>
              <c:strCache>
                <c:ptCount val="1"/>
                <c:pt idx="0">
                  <c:v>Kanak</c:v>
                </c:pt>
              </c:strCache>
            </c:strRef>
          </c:tx>
          <c:spPr>
            <a:solidFill>
              <a:srgbClr val="FF0000"/>
            </a:solidFill>
            <a:ln w="76200" cmpd="sng">
              <a:solidFill>
                <a:srgbClr val="FF0000"/>
              </a:solidFill>
            </a:ln>
          </c:spPr>
          <c:invertIfNegative val="0"/>
          <c:dLbls>
            <c:dLbl>
              <c:idx val="0"/>
              <c:layout>
                <c:manualLayout>
                  <c:x val="0.0202554030889011"/>
                  <c:y val="0.0"/>
                </c:manualLayout>
              </c:layout>
              <c:numFmt formatCode="0%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2000"/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/>
              <c:numFmt formatCode="0%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2000"/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3"/>
              <c:layout/>
              <c:numFmt formatCode="0%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2000"/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1"/>
              <c:layout/>
              <c:numFmt formatCode="0%" sourceLinked="0"/>
              <c:spPr>
                <a:solidFill>
                  <a:srgbClr val="D7E4BD"/>
                </a:solidFill>
              </c:spPr>
              <c:txPr>
                <a:bodyPr/>
                <a:lstStyle/>
                <a:p>
                  <a:pPr>
                    <a:defRPr sz="2000" b="1"/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7"/>
              <c:layout/>
              <c:numFmt formatCode="0%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2000"/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NC!$B$162:$BG$162</c:f>
              <c:numCache>
                <c:formatCode>General</c:formatCode>
                <c:ptCount val="58"/>
                <c:pt idx="0">
                  <c:v>1963.0</c:v>
                </c:pt>
                <c:pt idx="1">
                  <c:v>1964.0</c:v>
                </c:pt>
                <c:pt idx="2">
                  <c:v>1965.0</c:v>
                </c:pt>
                <c:pt idx="3">
                  <c:v>1966.0</c:v>
                </c:pt>
                <c:pt idx="4">
                  <c:v>1967.0</c:v>
                </c:pt>
                <c:pt idx="5">
                  <c:v>1968.0</c:v>
                </c:pt>
                <c:pt idx="6">
                  <c:v>1969.0</c:v>
                </c:pt>
                <c:pt idx="7">
                  <c:v>1970.0</c:v>
                </c:pt>
                <c:pt idx="8">
                  <c:v>1971.0</c:v>
                </c:pt>
                <c:pt idx="9">
                  <c:v>1972.0</c:v>
                </c:pt>
                <c:pt idx="10">
                  <c:v>1973.0</c:v>
                </c:pt>
                <c:pt idx="11">
                  <c:v>1974.0</c:v>
                </c:pt>
                <c:pt idx="12">
                  <c:v>1975.0</c:v>
                </c:pt>
                <c:pt idx="13">
                  <c:v>1976.0</c:v>
                </c:pt>
                <c:pt idx="14">
                  <c:v>1977.0</c:v>
                </c:pt>
                <c:pt idx="15">
                  <c:v>1978.0</c:v>
                </c:pt>
                <c:pt idx="16">
                  <c:v>1979.0</c:v>
                </c:pt>
                <c:pt idx="17">
                  <c:v>1980.0</c:v>
                </c:pt>
                <c:pt idx="18">
                  <c:v>1981.0</c:v>
                </c:pt>
                <c:pt idx="19">
                  <c:v>1982.0</c:v>
                </c:pt>
                <c:pt idx="20">
                  <c:v>1983.0</c:v>
                </c:pt>
                <c:pt idx="21">
                  <c:v>1984.0</c:v>
                </c:pt>
                <c:pt idx="22">
                  <c:v>1985.0</c:v>
                </c:pt>
                <c:pt idx="23">
                  <c:v>1986.0</c:v>
                </c:pt>
                <c:pt idx="24">
                  <c:v>1987.0</c:v>
                </c:pt>
                <c:pt idx="25">
                  <c:v>1988.0</c:v>
                </c:pt>
                <c:pt idx="26">
                  <c:v>1989.0</c:v>
                </c:pt>
                <c:pt idx="27">
                  <c:v>1990.0</c:v>
                </c:pt>
                <c:pt idx="28">
                  <c:v>1991.0</c:v>
                </c:pt>
                <c:pt idx="29">
                  <c:v>1992.0</c:v>
                </c:pt>
                <c:pt idx="30">
                  <c:v>1993.0</c:v>
                </c:pt>
                <c:pt idx="31">
                  <c:v>1994.0</c:v>
                </c:pt>
                <c:pt idx="32">
                  <c:v>1995.0</c:v>
                </c:pt>
                <c:pt idx="33">
                  <c:v>1996.0</c:v>
                </c:pt>
                <c:pt idx="34">
                  <c:v>1997.0</c:v>
                </c:pt>
                <c:pt idx="35">
                  <c:v>1998.0</c:v>
                </c:pt>
                <c:pt idx="36">
                  <c:v>1999.0</c:v>
                </c:pt>
                <c:pt idx="37">
                  <c:v>2000.0</c:v>
                </c:pt>
                <c:pt idx="38">
                  <c:v>2001.0</c:v>
                </c:pt>
                <c:pt idx="39">
                  <c:v>2002.0</c:v>
                </c:pt>
                <c:pt idx="40">
                  <c:v>2003.0</c:v>
                </c:pt>
                <c:pt idx="41">
                  <c:v>2004.0</c:v>
                </c:pt>
                <c:pt idx="42">
                  <c:v>2005.0</c:v>
                </c:pt>
                <c:pt idx="43">
                  <c:v>2006.0</c:v>
                </c:pt>
                <c:pt idx="44">
                  <c:v>2007.0</c:v>
                </c:pt>
                <c:pt idx="45">
                  <c:v>2008.0</c:v>
                </c:pt>
                <c:pt idx="46">
                  <c:v>2009.0</c:v>
                </c:pt>
                <c:pt idx="47">
                  <c:v>2010.0</c:v>
                </c:pt>
                <c:pt idx="48">
                  <c:v>2011.0</c:v>
                </c:pt>
                <c:pt idx="49">
                  <c:v>2012.0</c:v>
                </c:pt>
                <c:pt idx="50">
                  <c:v>2013.0</c:v>
                </c:pt>
                <c:pt idx="51">
                  <c:v>2014.0</c:v>
                </c:pt>
                <c:pt idx="52">
                  <c:v>2015.0</c:v>
                </c:pt>
                <c:pt idx="53">
                  <c:v>2016.0</c:v>
                </c:pt>
                <c:pt idx="54">
                  <c:v>2017.0</c:v>
                </c:pt>
                <c:pt idx="55">
                  <c:v>2018.0</c:v>
                </c:pt>
                <c:pt idx="56">
                  <c:v>2019.0</c:v>
                </c:pt>
                <c:pt idx="57">
                  <c:v>2020.0</c:v>
                </c:pt>
              </c:numCache>
            </c:numRef>
          </c:cat>
          <c:val>
            <c:numRef>
              <c:f>NC!$B$163:$BG$163</c:f>
              <c:numCache>
                <c:formatCode>0.0%</c:formatCode>
                <c:ptCount val="58"/>
                <c:pt idx="0">
                  <c:v>0.492073542236611</c:v>
                </c:pt>
                <c:pt idx="1">
                  <c:v>0.488843079775861</c:v>
                </c:pt>
                <c:pt idx="2">
                  <c:v>0.48560285968485</c:v>
                </c:pt>
                <c:pt idx="3">
                  <c:v>0.482353262656536</c:v>
                </c:pt>
                <c:pt idx="4">
                  <c:v>0.479094674203315</c:v>
                </c:pt>
                <c:pt idx="5">
                  <c:v>0.475827484484336</c:v>
                </c:pt>
                <c:pt idx="6">
                  <c:v>0.472552088127896</c:v>
                </c:pt>
                <c:pt idx="7">
                  <c:v>0.467045075765219</c:v>
                </c:pt>
                <c:pt idx="8">
                  <c:v>0.461193783307084</c:v>
                </c:pt>
                <c:pt idx="9">
                  <c:v>0.454983271073078</c:v>
                </c:pt>
                <c:pt idx="10">
                  <c:v>0.448399702404886</c:v>
                </c:pt>
                <c:pt idx="11">
                  <c:v>0.441430693565037</c:v>
                </c:pt>
                <c:pt idx="12">
                  <c:v>0.43406569222106</c:v>
                </c:pt>
                <c:pt idx="13">
                  <c:v>0.426296378650677</c:v>
                </c:pt>
                <c:pt idx="14">
                  <c:v>0.427539994732064</c:v>
                </c:pt>
                <c:pt idx="15">
                  <c:v>0.428744358165102</c:v>
                </c:pt>
                <c:pt idx="16">
                  <c:v>0.429909415865231</c:v>
                </c:pt>
                <c:pt idx="17">
                  <c:v>0.431035112256594</c:v>
                </c:pt>
                <c:pt idx="18">
                  <c:v>0.432121389175335</c:v>
                </c:pt>
                <c:pt idx="19">
                  <c:v>0.433168185798289</c:v>
                </c:pt>
                <c:pt idx="20">
                  <c:v>0.434175438596491</c:v>
                </c:pt>
                <c:pt idx="21">
                  <c:v>0.440040107793087</c:v>
                </c:pt>
                <c:pt idx="22">
                  <c:v>0.445877730505282</c:v>
                </c:pt>
                <c:pt idx="23">
                  <c:v>0.451686118424035</c:v>
                </c:pt>
                <c:pt idx="24">
                  <c:v>0.457463113828395</c:v>
                </c:pt>
                <c:pt idx="25">
                  <c:v>0.46320659124496</c:v>
                </c:pt>
                <c:pt idx="26">
                  <c:v>0.468914459013469</c:v>
                </c:pt>
                <c:pt idx="27">
                  <c:v>0.468309574629138</c:v>
                </c:pt>
                <c:pt idx="28">
                  <c:v>0.467683464824611</c:v>
                </c:pt>
                <c:pt idx="29">
                  <c:v>0.467036607705726</c:v>
                </c:pt>
                <c:pt idx="30">
                  <c:v>0.466369472078935</c:v>
                </c:pt>
                <c:pt idx="31">
                  <c:v>0.465682517516172</c:v>
                </c:pt>
                <c:pt idx="32">
                  <c:v>0.464976194427816</c:v>
                </c:pt>
                <c:pt idx="33">
                  <c:v>0.464250944143103</c:v>
                </c:pt>
                <c:pt idx="34">
                  <c:v>0.46565905152391</c:v>
                </c:pt>
                <c:pt idx="35">
                  <c:v>0.467054868858569</c:v>
                </c:pt>
                <c:pt idx="36">
                  <c:v>0.468438501894748</c:v>
                </c:pt>
                <c:pt idx="37">
                  <c:v>0.469810055809409</c:v>
                </c:pt>
                <c:pt idx="38">
                  <c:v>0.471169635160194</c:v>
                </c:pt>
                <c:pt idx="39">
                  <c:v>0.472517343839593</c:v>
                </c:pt>
                <c:pt idx="40">
                  <c:v>0.473853285031827</c:v>
                </c:pt>
                <c:pt idx="41">
                  <c:v>0.475177561172358</c:v>
                </c:pt>
                <c:pt idx="42">
                  <c:v>0.476490273909935</c:v>
                </c:pt>
                <c:pt idx="43">
                  <c:v>0.477791524071101</c:v>
                </c:pt>
                <c:pt idx="44">
                  <c:v>0.479081411627075</c:v>
                </c:pt>
                <c:pt idx="45">
                  <c:v>0.480360035662929</c:v>
                </c:pt>
                <c:pt idx="46">
                  <c:v>0.481627494348978</c:v>
                </c:pt>
                <c:pt idx="47">
                  <c:v>0.483121819417748</c:v>
                </c:pt>
                <c:pt idx="48">
                  <c:v>0.484609531903065</c:v>
                </c:pt>
                <c:pt idx="49">
                  <c:v>0.486090530777285</c:v>
                </c:pt>
                <c:pt idx="50">
                  <c:v>0.487564714598238</c:v>
                </c:pt>
                <c:pt idx="51">
                  <c:v>0.489031981511853</c:v>
                </c:pt>
                <c:pt idx="52">
                  <c:v>0.490492229254915</c:v>
                </c:pt>
                <c:pt idx="53">
                  <c:v>0.491945355157962</c:v>
                </c:pt>
                <c:pt idx="54">
                  <c:v>0.493391256148329</c:v>
                </c:pt>
                <c:pt idx="55">
                  <c:v>0.494829828753334</c:v>
                </c:pt>
                <c:pt idx="56">
                  <c:v>0.496260969103606</c:v>
                </c:pt>
                <c:pt idx="57">
                  <c:v>0.497684572936583</c:v>
                </c:pt>
              </c:numCache>
            </c:numRef>
          </c:val>
        </c:ser>
        <c:ser>
          <c:idx val="0"/>
          <c:order val="1"/>
          <c:tx>
            <c:strRef>
              <c:f>NC!$A$164</c:f>
              <c:strCache>
                <c:ptCount val="1"/>
                <c:pt idx="0">
                  <c:v>Européenne</c:v>
                </c:pt>
              </c:strCache>
            </c:strRef>
          </c:tx>
          <c:spPr>
            <a:solidFill>
              <a:srgbClr val="0000FF"/>
            </a:solidFill>
            <a:ln w="76200" cmpd="sng">
              <a:solidFill>
                <a:srgbClr val="0000FF"/>
              </a:solidFill>
              <a:prstDash val="solid"/>
            </a:ln>
            <a:effectLst>
              <a:outerShdw dist="35921" dir="2700000" algn="br">
                <a:srgbClr val="000000"/>
              </a:outerShdw>
            </a:effectLst>
          </c:spPr>
          <c:invertIfNegative val="0"/>
          <c:dLbls>
            <c:dLbl>
              <c:idx val="0"/>
              <c:layout>
                <c:manualLayout>
                  <c:x val="0.0135036020592674"/>
                  <c:y val="0.0"/>
                </c:manualLayout>
              </c:layout>
              <c:numFmt formatCode="0%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2000"/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/>
              <c:numFmt formatCode="0%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2000"/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3"/>
              <c:layout/>
              <c:numFmt formatCode="0%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2000"/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1"/>
              <c:layout/>
              <c:numFmt formatCode="0%" sourceLinked="0"/>
              <c:spPr>
                <a:solidFill>
                  <a:srgbClr val="D7E4BD"/>
                </a:solidFill>
              </c:spPr>
              <c:txPr>
                <a:bodyPr/>
                <a:lstStyle/>
                <a:p>
                  <a:pPr>
                    <a:defRPr sz="2000" b="1"/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7"/>
              <c:layout/>
              <c:numFmt formatCode="0%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2000"/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NC!$B$162:$BG$162</c:f>
              <c:numCache>
                <c:formatCode>General</c:formatCode>
                <c:ptCount val="58"/>
                <c:pt idx="0">
                  <c:v>1963.0</c:v>
                </c:pt>
                <c:pt idx="1">
                  <c:v>1964.0</c:v>
                </c:pt>
                <c:pt idx="2">
                  <c:v>1965.0</c:v>
                </c:pt>
                <c:pt idx="3">
                  <c:v>1966.0</c:v>
                </c:pt>
                <c:pt idx="4">
                  <c:v>1967.0</c:v>
                </c:pt>
                <c:pt idx="5">
                  <c:v>1968.0</c:v>
                </c:pt>
                <c:pt idx="6">
                  <c:v>1969.0</c:v>
                </c:pt>
                <c:pt idx="7">
                  <c:v>1970.0</c:v>
                </c:pt>
                <c:pt idx="8">
                  <c:v>1971.0</c:v>
                </c:pt>
                <c:pt idx="9">
                  <c:v>1972.0</c:v>
                </c:pt>
                <c:pt idx="10">
                  <c:v>1973.0</c:v>
                </c:pt>
                <c:pt idx="11">
                  <c:v>1974.0</c:v>
                </c:pt>
                <c:pt idx="12">
                  <c:v>1975.0</c:v>
                </c:pt>
                <c:pt idx="13">
                  <c:v>1976.0</c:v>
                </c:pt>
                <c:pt idx="14">
                  <c:v>1977.0</c:v>
                </c:pt>
                <c:pt idx="15">
                  <c:v>1978.0</c:v>
                </c:pt>
                <c:pt idx="16">
                  <c:v>1979.0</c:v>
                </c:pt>
                <c:pt idx="17">
                  <c:v>1980.0</c:v>
                </c:pt>
                <c:pt idx="18">
                  <c:v>1981.0</c:v>
                </c:pt>
                <c:pt idx="19">
                  <c:v>1982.0</c:v>
                </c:pt>
                <c:pt idx="20">
                  <c:v>1983.0</c:v>
                </c:pt>
                <c:pt idx="21">
                  <c:v>1984.0</c:v>
                </c:pt>
                <c:pt idx="22">
                  <c:v>1985.0</c:v>
                </c:pt>
                <c:pt idx="23">
                  <c:v>1986.0</c:v>
                </c:pt>
                <c:pt idx="24">
                  <c:v>1987.0</c:v>
                </c:pt>
                <c:pt idx="25">
                  <c:v>1988.0</c:v>
                </c:pt>
                <c:pt idx="26">
                  <c:v>1989.0</c:v>
                </c:pt>
                <c:pt idx="27">
                  <c:v>1990.0</c:v>
                </c:pt>
                <c:pt idx="28">
                  <c:v>1991.0</c:v>
                </c:pt>
                <c:pt idx="29">
                  <c:v>1992.0</c:v>
                </c:pt>
                <c:pt idx="30">
                  <c:v>1993.0</c:v>
                </c:pt>
                <c:pt idx="31">
                  <c:v>1994.0</c:v>
                </c:pt>
                <c:pt idx="32">
                  <c:v>1995.0</c:v>
                </c:pt>
                <c:pt idx="33">
                  <c:v>1996.0</c:v>
                </c:pt>
                <c:pt idx="34">
                  <c:v>1997.0</c:v>
                </c:pt>
                <c:pt idx="35">
                  <c:v>1998.0</c:v>
                </c:pt>
                <c:pt idx="36">
                  <c:v>1999.0</c:v>
                </c:pt>
                <c:pt idx="37">
                  <c:v>2000.0</c:v>
                </c:pt>
                <c:pt idx="38">
                  <c:v>2001.0</c:v>
                </c:pt>
                <c:pt idx="39">
                  <c:v>2002.0</c:v>
                </c:pt>
                <c:pt idx="40">
                  <c:v>2003.0</c:v>
                </c:pt>
                <c:pt idx="41">
                  <c:v>2004.0</c:v>
                </c:pt>
                <c:pt idx="42">
                  <c:v>2005.0</c:v>
                </c:pt>
                <c:pt idx="43">
                  <c:v>2006.0</c:v>
                </c:pt>
                <c:pt idx="44">
                  <c:v>2007.0</c:v>
                </c:pt>
                <c:pt idx="45">
                  <c:v>2008.0</c:v>
                </c:pt>
                <c:pt idx="46">
                  <c:v>2009.0</c:v>
                </c:pt>
                <c:pt idx="47">
                  <c:v>2010.0</c:v>
                </c:pt>
                <c:pt idx="48">
                  <c:v>2011.0</c:v>
                </c:pt>
                <c:pt idx="49">
                  <c:v>2012.0</c:v>
                </c:pt>
                <c:pt idx="50">
                  <c:v>2013.0</c:v>
                </c:pt>
                <c:pt idx="51">
                  <c:v>2014.0</c:v>
                </c:pt>
                <c:pt idx="52">
                  <c:v>2015.0</c:v>
                </c:pt>
                <c:pt idx="53">
                  <c:v>2016.0</c:v>
                </c:pt>
                <c:pt idx="54">
                  <c:v>2017.0</c:v>
                </c:pt>
                <c:pt idx="55">
                  <c:v>2018.0</c:v>
                </c:pt>
                <c:pt idx="56">
                  <c:v>2019.0</c:v>
                </c:pt>
                <c:pt idx="57">
                  <c:v>2020.0</c:v>
                </c:pt>
              </c:numCache>
            </c:numRef>
          </c:cat>
          <c:val>
            <c:numRef>
              <c:f>NC!$B$164:$BG$164</c:f>
              <c:numCache>
                <c:formatCode>0.0%</c:formatCode>
                <c:ptCount val="58"/>
                <c:pt idx="0">
                  <c:v>0.398473245965092</c:v>
                </c:pt>
                <c:pt idx="1">
                  <c:v>0.402382427933397</c:v>
                </c:pt>
                <c:pt idx="2">
                  <c:v>0.406304051602698</c:v>
                </c:pt>
                <c:pt idx="3">
                  <c:v>0.410237654180003</c:v>
                </c:pt>
                <c:pt idx="4">
                  <c:v>0.41418276685696</c:v>
                </c:pt>
                <c:pt idx="5">
                  <c:v>0.418138915018939</c:v>
                </c:pt>
                <c:pt idx="6">
                  <c:v>0.422105618460217</c:v>
                </c:pt>
                <c:pt idx="7">
                  <c:v>0.418487445451323</c:v>
                </c:pt>
                <c:pt idx="8">
                  <c:v>0.41453315399904</c:v>
                </c:pt>
                <c:pt idx="9">
                  <c:v>0.410226247963</c:v>
                </c:pt>
                <c:pt idx="10">
                  <c:v>0.405551042188284</c:v>
                </c:pt>
                <c:pt idx="11">
                  <c:v>0.400492994103895</c:v>
                </c:pt>
                <c:pt idx="12">
                  <c:v>0.395039067413014</c:v>
                </c:pt>
                <c:pt idx="13">
                  <c:v>0.389178123155013</c:v>
                </c:pt>
                <c:pt idx="14">
                  <c:v>0.387788231710988</c:v>
                </c:pt>
                <c:pt idx="15">
                  <c:v>0.386364662038819</c:v>
                </c:pt>
                <c:pt idx="16">
                  <c:v>0.384908089418075</c:v>
                </c:pt>
                <c:pt idx="17">
                  <c:v>0.383419178718542</c:v>
                </c:pt>
                <c:pt idx="18">
                  <c:v>0.381898584467816</c:v>
                </c:pt>
                <c:pt idx="19">
                  <c:v>0.380346950942391</c:v>
                </c:pt>
                <c:pt idx="20">
                  <c:v>0.378764912280702</c:v>
                </c:pt>
                <c:pt idx="21">
                  <c:v>0.374202966872128</c:v>
                </c:pt>
                <c:pt idx="22">
                  <c:v>0.369607879706541</c:v>
                </c:pt>
                <c:pt idx="23">
                  <c:v>0.364983018486183</c:v>
                </c:pt>
                <c:pt idx="24">
                  <c:v>0.360331701173141</c:v>
                </c:pt>
                <c:pt idx="25">
                  <c:v>0.355657192796221</c:v>
                </c:pt>
                <c:pt idx="26">
                  <c:v>0.350962702447851</c:v>
                </c:pt>
                <c:pt idx="27">
                  <c:v>0.352177137005784</c:v>
                </c:pt>
                <c:pt idx="28">
                  <c:v>0.353379146474523</c:v>
                </c:pt>
                <c:pt idx="29">
                  <c:v>0.354568871872447</c:v>
                </c:pt>
                <c:pt idx="30">
                  <c:v>0.355746451836999</c:v>
                </c:pt>
                <c:pt idx="31">
                  <c:v>0.356912022570247</c:v>
                </c:pt>
                <c:pt idx="32">
                  <c:v>0.358065717790361</c:v>
                </c:pt>
                <c:pt idx="33">
                  <c:v>0.359207668688684</c:v>
                </c:pt>
                <c:pt idx="34">
                  <c:v>0.358456081926817</c:v>
                </c:pt>
                <c:pt idx="35">
                  <c:v>0.357693384569657</c:v>
                </c:pt>
                <c:pt idx="36">
                  <c:v>0.356919838459716</c:v>
                </c:pt>
                <c:pt idx="37">
                  <c:v>0.356135701551799</c:v>
                </c:pt>
                <c:pt idx="38">
                  <c:v>0.355341227923438</c:v>
                </c:pt>
                <c:pt idx="39">
                  <c:v>0.354536667788032</c:v>
                </c:pt>
                <c:pt idx="40">
                  <c:v>0.353722267510573</c:v>
                </c:pt>
                <c:pt idx="41">
                  <c:v>0.352898269625784</c:v>
                </c:pt>
                <c:pt idx="42">
                  <c:v>0.352064912858537</c:v>
                </c:pt>
                <c:pt idx="43">
                  <c:v>0.351222432146404</c:v>
                </c:pt>
                <c:pt idx="44">
                  <c:v>0.350371058664219</c:v>
                </c:pt>
                <c:pt idx="45">
                  <c:v>0.349511019850499</c:v>
                </c:pt>
                <c:pt idx="46">
                  <c:v>0.348642539435627</c:v>
                </c:pt>
                <c:pt idx="47">
                  <c:v>0.347128168113895</c:v>
                </c:pt>
                <c:pt idx="48">
                  <c:v>0.345612352147842</c:v>
                </c:pt>
                <c:pt idx="49">
                  <c:v>0.344095159926065</c:v>
                </c:pt>
                <c:pt idx="50">
                  <c:v>0.342576659412067</c:v>
                </c:pt>
                <c:pt idx="51">
                  <c:v>0.341056918145221</c:v>
                </c:pt>
                <c:pt idx="52">
                  <c:v>0.339536003241794</c:v>
                </c:pt>
                <c:pt idx="53">
                  <c:v>0.338013981396015</c:v>
                </c:pt>
                <c:pt idx="54">
                  <c:v>0.336490918881207</c:v>
                </c:pt>
                <c:pt idx="55">
                  <c:v>0.334966881550969</c:v>
                </c:pt>
                <c:pt idx="56">
                  <c:v>0.333441934840402</c:v>
                </c:pt>
                <c:pt idx="57">
                  <c:v>0.331916143767394</c:v>
                </c:pt>
              </c:numCache>
            </c:numRef>
          </c:val>
        </c:ser>
        <c:ser>
          <c:idx val="1"/>
          <c:order val="2"/>
          <c:tx>
            <c:strRef>
              <c:f>NC!$A$165</c:f>
              <c:strCache>
                <c:ptCount val="1"/>
                <c:pt idx="0">
                  <c:v>Wallisienne, Futunienne</c:v>
                </c:pt>
              </c:strCache>
            </c:strRef>
          </c:tx>
          <c:spPr>
            <a:solidFill>
              <a:srgbClr val="FF6600"/>
            </a:solidFill>
            <a:ln w="76200" cmpd="sng">
              <a:solidFill>
                <a:srgbClr val="FF6600"/>
              </a:solidFill>
            </a:ln>
          </c:spPr>
          <c:invertIfNegative val="0"/>
          <c:dLbls>
            <c:dLbl>
              <c:idx val="0"/>
              <c:layout>
                <c:manualLayout>
                  <c:x val="0.0148539622651942"/>
                  <c:y val="0.00185185185185185"/>
                </c:manualLayout>
              </c:layout>
              <c:numFmt formatCode="0%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2000"/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/>
              <c:numFmt formatCode="0%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2000"/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3"/>
              <c:layout/>
              <c:numFmt formatCode="0%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2000"/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1"/>
              <c:layout/>
              <c:numFmt formatCode="0%" sourceLinked="0"/>
              <c:spPr>
                <a:solidFill>
                  <a:srgbClr val="D7E4BD"/>
                </a:solidFill>
              </c:spPr>
              <c:txPr>
                <a:bodyPr/>
                <a:lstStyle/>
                <a:p>
                  <a:pPr>
                    <a:defRPr sz="2000" b="1"/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7"/>
              <c:layout/>
              <c:numFmt formatCode="0%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2000"/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NC!$B$162:$BG$162</c:f>
              <c:numCache>
                <c:formatCode>General</c:formatCode>
                <c:ptCount val="58"/>
                <c:pt idx="0">
                  <c:v>1963.0</c:v>
                </c:pt>
                <c:pt idx="1">
                  <c:v>1964.0</c:v>
                </c:pt>
                <c:pt idx="2">
                  <c:v>1965.0</c:v>
                </c:pt>
                <c:pt idx="3">
                  <c:v>1966.0</c:v>
                </c:pt>
                <c:pt idx="4">
                  <c:v>1967.0</c:v>
                </c:pt>
                <c:pt idx="5">
                  <c:v>1968.0</c:v>
                </c:pt>
                <c:pt idx="6">
                  <c:v>1969.0</c:v>
                </c:pt>
                <c:pt idx="7">
                  <c:v>1970.0</c:v>
                </c:pt>
                <c:pt idx="8">
                  <c:v>1971.0</c:v>
                </c:pt>
                <c:pt idx="9">
                  <c:v>1972.0</c:v>
                </c:pt>
                <c:pt idx="10">
                  <c:v>1973.0</c:v>
                </c:pt>
                <c:pt idx="11">
                  <c:v>1974.0</c:v>
                </c:pt>
                <c:pt idx="12">
                  <c:v>1975.0</c:v>
                </c:pt>
                <c:pt idx="13">
                  <c:v>1976.0</c:v>
                </c:pt>
                <c:pt idx="14">
                  <c:v>1977.0</c:v>
                </c:pt>
                <c:pt idx="15">
                  <c:v>1978.0</c:v>
                </c:pt>
                <c:pt idx="16">
                  <c:v>1979.0</c:v>
                </c:pt>
                <c:pt idx="17">
                  <c:v>1980.0</c:v>
                </c:pt>
                <c:pt idx="18">
                  <c:v>1981.0</c:v>
                </c:pt>
                <c:pt idx="19">
                  <c:v>1982.0</c:v>
                </c:pt>
                <c:pt idx="20">
                  <c:v>1983.0</c:v>
                </c:pt>
                <c:pt idx="21">
                  <c:v>1984.0</c:v>
                </c:pt>
                <c:pt idx="22">
                  <c:v>1985.0</c:v>
                </c:pt>
                <c:pt idx="23">
                  <c:v>1986.0</c:v>
                </c:pt>
                <c:pt idx="24">
                  <c:v>1987.0</c:v>
                </c:pt>
                <c:pt idx="25">
                  <c:v>1988.0</c:v>
                </c:pt>
                <c:pt idx="26">
                  <c:v>1989.0</c:v>
                </c:pt>
                <c:pt idx="27">
                  <c:v>1990.0</c:v>
                </c:pt>
                <c:pt idx="28">
                  <c:v>1991.0</c:v>
                </c:pt>
                <c:pt idx="29">
                  <c:v>1992.0</c:v>
                </c:pt>
                <c:pt idx="30">
                  <c:v>1993.0</c:v>
                </c:pt>
                <c:pt idx="31">
                  <c:v>1994.0</c:v>
                </c:pt>
                <c:pt idx="32">
                  <c:v>1995.0</c:v>
                </c:pt>
                <c:pt idx="33">
                  <c:v>1996.0</c:v>
                </c:pt>
                <c:pt idx="34">
                  <c:v>1997.0</c:v>
                </c:pt>
                <c:pt idx="35">
                  <c:v>1998.0</c:v>
                </c:pt>
                <c:pt idx="36">
                  <c:v>1999.0</c:v>
                </c:pt>
                <c:pt idx="37">
                  <c:v>2000.0</c:v>
                </c:pt>
                <c:pt idx="38">
                  <c:v>2001.0</c:v>
                </c:pt>
                <c:pt idx="39">
                  <c:v>2002.0</c:v>
                </c:pt>
                <c:pt idx="40">
                  <c:v>2003.0</c:v>
                </c:pt>
                <c:pt idx="41">
                  <c:v>2004.0</c:v>
                </c:pt>
                <c:pt idx="42">
                  <c:v>2005.0</c:v>
                </c:pt>
                <c:pt idx="43">
                  <c:v>2006.0</c:v>
                </c:pt>
                <c:pt idx="44">
                  <c:v>2007.0</c:v>
                </c:pt>
                <c:pt idx="45">
                  <c:v>2008.0</c:v>
                </c:pt>
                <c:pt idx="46">
                  <c:v>2009.0</c:v>
                </c:pt>
                <c:pt idx="47">
                  <c:v>2010.0</c:v>
                </c:pt>
                <c:pt idx="48">
                  <c:v>2011.0</c:v>
                </c:pt>
                <c:pt idx="49">
                  <c:v>2012.0</c:v>
                </c:pt>
                <c:pt idx="50">
                  <c:v>2013.0</c:v>
                </c:pt>
                <c:pt idx="51">
                  <c:v>2014.0</c:v>
                </c:pt>
                <c:pt idx="52">
                  <c:v>2015.0</c:v>
                </c:pt>
                <c:pt idx="53">
                  <c:v>2016.0</c:v>
                </c:pt>
                <c:pt idx="54">
                  <c:v>2017.0</c:v>
                </c:pt>
                <c:pt idx="55">
                  <c:v>2018.0</c:v>
                </c:pt>
                <c:pt idx="56">
                  <c:v>2019.0</c:v>
                </c:pt>
                <c:pt idx="57">
                  <c:v>2020.0</c:v>
                </c:pt>
              </c:numCache>
            </c:numRef>
          </c:cat>
          <c:val>
            <c:numRef>
              <c:f>NC!$B$165:$BG$165</c:f>
              <c:numCache>
                <c:formatCode>0.0%</c:formatCode>
                <c:ptCount val="58"/>
                <c:pt idx="0">
                  <c:v>0.0435293231164919</c:v>
                </c:pt>
                <c:pt idx="1">
                  <c:v>0.0432593977276944</c:v>
                </c:pt>
                <c:pt idx="2">
                  <c:v>0.0429884048893413</c:v>
                </c:pt>
                <c:pt idx="3">
                  <c:v>0.042716377252451</c:v>
                </c:pt>
                <c:pt idx="4">
                  <c:v>0.0424433479436591</c:v>
                </c:pt>
                <c:pt idx="5">
                  <c:v>0.0421693505507418</c:v>
                </c:pt>
                <c:pt idx="6">
                  <c:v>0.0418944191076695</c:v>
                </c:pt>
                <c:pt idx="7">
                  <c:v>0.0455234870537889</c:v>
                </c:pt>
                <c:pt idx="8">
                  <c:v>0.0494231481360874</c:v>
                </c:pt>
                <c:pt idx="9">
                  <c:v>0.0536059043175307</c:v>
                </c:pt>
                <c:pt idx="10">
                  <c:v>0.0580834963641143</c:v>
                </c:pt>
                <c:pt idx="11">
                  <c:v>0.0628666328147866</c:v>
                </c:pt>
                <c:pt idx="12">
                  <c:v>0.0679646948201729</c:v>
                </c:pt>
                <c:pt idx="13">
                  <c:v>0.0733854210594919</c:v>
                </c:pt>
                <c:pt idx="14">
                  <c:v>0.0750185163701032</c:v>
                </c:pt>
                <c:pt idx="15">
                  <c:v>0.0766802849227777</c:v>
                </c:pt>
                <c:pt idx="16">
                  <c:v>0.0783710802758808</c:v>
                </c:pt>
                <c:pt idx="17">
                  <c:v>0.0800912555168699</c:v>
                </c:pt>
                <c:pt idx="18">
                  <c:v>0.0818411630065139</c:v>
                </c:pt>
                <c:pt idx="19">
                  <c:v>0.0836211541146339</c:v>
                </c:pt>
                <c:pt idx="20">
                  <c:v>0.0854315789473684</c:v>
                </c:pt>
                <c:pt idx="21">
                  <c:v>0.0862883644726763</c:v>
                </c:pt>
                <c:pt idx="22">
                  <c:v>0.0871329765978929</c:v>
                </c:pt>
                <c:pt idx="23">
                  <c:v>0.0879650807674683</c:v>
                </c:pt>
                <c:pt idx="24">
                  <c:v>0.088784353665649</c:v>
                </c:pt>
                <c:pt idx="25">
                  <c:v>0.089590483388248</c:v>
                </c:pt>
                <c:pt idx="26">
                  <c:v>0.0903831695910904</c:v>
                </c:pt>
                <c:pt idx="27">
                  <c:v>0.0910437676338806</c:v>
                </c:pt>
                <c:pt idx="28">
                  <c:v>0.0917048789473413</c:v>
                </c:pt>
                <c:pt idx="29">
                  <c:v>0.0923665221207352</c:v>
                </c:pt>
                <c:pt idx="30">
                  <c:v>0.0930287154901003</c:v>
                </c:pt>
                <c:pt idx="31">
                  <c:v>0.0936914771160194</c:v>
                </c:pt>
                <c:pt idx="32">
                  <c:v>0.0943548247625123</c:v>
                </c:pt>
                <c:pt idx="33">
                  <c:v>0.09501877587701</c:v>
                </c:pt>
                <c:pt idx="34">
                  <c:v>0.095654853612798</c:v>
                </c:pt>
                <c:pt idx="35">
                  <c:v>0.0962917750644845</c:v>
                </c:pt>
                <c:pt idx="36">
                  <c:v>0.0969295505495126</c:v>
                </c:pt>
                <c:pt idx="37">
                  <c:v>0.0975681904568625</c:v>
                </c:pt>
                <c:pt idx="38">
                  <c:v>0.0982077052367551</c:v>
                </c:pt>
                <c:pt idx="39">
                  <c:v>0.0988481053907104</c:v>
                </c:pt>
                <c:pt idx="40">
                  <c:v>0.0994894014619553</c:v>
                </c:pt>
                <c:pt idx="41">
                  <c:v>0.100131604026175</c:v>
                </c:pt>
                <c:pt idx="42">
                  <c:v>0.100774723682599</c:v>
                </c:pt>
                <c:pt idx="43">
                  <c:v>0.10141877104542</c:v>
                </c:pt>
                <c:pt idx="44">
                  <c:v>0.102063756735536</c:v>
                </c:pt>
                <c:pt idx="45">
                  <c:v>0.102709691372603</c:v>
                </c:pt>
                <c:pt idx="46">
                  <c:v>0.103356585567411</c:v>
                </c:pt>
                <c:pt idx="47">
                  <c:v>0.10312095605941</c:v>
                </c:pt>
                <c:pt idx="48">
                  <c:v>0.102883475558211</c:v>
                </c:pt>
                <c:pt idx="49">
                  <c:v>0.10264415691158</c:v>
                </c:pt>
                <c:pt idx="50">
                  <c:v>0.102403012984156</c:v>
                </c:pt>
                <c:pt idx="51">
                  <c:v>0.102160056657224</c:v>
                </c:pt>
                <c:pt idx="52">
                  <c:v>0.101915300828504</c:v>
                </c:pt>
                <c:pt idx="53">
                  <c:v>0.101668758411954</c:v>
                </c:pt>
                <c:pt idx="54">
                  <c:v>0.101420442337588</c:v>
                </c:pt>
                <c:pt idx="55">
                  <c:v>0.101170365551311</c:v>
                </c:pt>
                <c:pt idx="56">
                  <c:v>0.100918541014768</c:v>
                </c:pt>
                <c:pt idx="57">
                  <c:v>0.100664981705208</c:v>
                </c:pt>
              </c:numCache>
            </c:numRef>
          </c:val>
        </c:ser>
        <c:ser>
          <c:idx val="2"/>
          <c:order val="3"/>
          <c:tx>
            <c:strRef>
              <c:f>NC!$A$166</c:f>
              <c:strCache>
                <c:ptCount val="1"/>
                <c:pt idx="0">
                  <c:v>Tahitienne</c:v>
                </c:pt>
              </c:strCache>
            </c:strRef>
          </c:tx>
          <c:spPr>
            <a:ln>
              <a:solidFill>
                <a:srgbClr val="FF6600"/>
              </a:solidFill>
            </a:ln>
          </c:spPr>
          <c:invertIfNegative val="0"/>
          <c:cat>
            <c:numRef>
              <c:f>NC!$B$162:$BG$162</c:f>
              <c:numCache>
                <c:formatCode>General</c:formatCode>
                <c:ptCount val="58"/>
                <c:pt idx="0">
                  <c:v>1963.0</c:v>
                </c:pt>
                <c:pt idx="1">
                  <c:v>1964.0</c:v>
                </c:pt>
                <c:pt idx="2">
                  <c:v>1965.0</c:v>
                </c:pt>
                <c:pt idx="3">
                  <c:v>1966.0</c:v>
                </c:pt>
                <c:pt idx="4">
                  <c:v>1967.0</c:v>
                </c:pt>
                <c:pt idx="5">
                  <c:v>1968.0</c:v>
                </c:pt>
                <c:pt idx="6">
                  <c:v>1969.0</c:v>
                </c:pt>
                <c:pt idx="7">
                  <c:v>1970.0</c:v>
                </c:pt>
                <c:pt idx="8">
                  <c:v>1971.0</c:v>
                </c:pt>
                <c:pt idx="9">
                  <c:v>1972.0</c:v>
                </c:pt>
                <c:pt idx="10">
                  <c:v>1973.0</c:v>
                </c:pt>
                <c:pt idx="11">
                  <c:v>1974.0</c:v>
                </c:pt>
                <c:pt idx="12">
                  <c:v>1975.0</c:v>
                </c:pt>
                <c:pt idx="13">
                  <c:v>1976.0</c:v>
                </c:pt>
                <c:pt idx="14">
                  <c:v>1977.0</c:v>
                </c:pt>
                <c:pt idx="15">
                  <c:v>1978.0</c:v>
                </c:pt>
                <c:pt idx="16">
                  <c:v>1979.0</c:v>
                </c:pt>
                <c:pt idx="17">
                  <c:v>1980.0</c:v>
                </c:pt>
                <c:pt idx="18">
                  <c:v>1981.0</c:v>
                </c:pt>
                <c:pt idx="19">
                  <c:v>1982.0</c:v>
                </c:pt>
                <c:pt idx="20">
                  <c:v>1983.0</c:v>
                </c:pt>
                <c:pt idx="21">
                  <c:v>1984.0</c:v>
                </c:pt>
                <c:pt idx="22">
                  <c:v>1985.0</c:v>
                </c:pt>
                <c:pt idx="23">
                  <c:v>1986.0</c:v>
                </c:pt>
                <c:pt idx="24">
                  <c:v>1987.0</c:v>
                </c:pt>
                <c:pt idx="25">
                  <c:v>1988.0</c:v>
                </c:pt>
                <c:pt idx="26">
                  <c:v>1989.0</c:v>
                </c:pt>
                <c:pt idx="27">
                  <c:v>1990.0</c:v>
                </c:pt>
                <c:pt idx="28">
                  <c:v>1991.0</c:v>
                </c:pt>
                <c:pt idx="29">
                  <c:v>1992.0</c:v>
                </c:pt>
                <c:pt idx="30">
                  <c:v>1993.0</c:v>
                </c:pt>
                <c:pt idx="31">
                  <c:v>1994.0</c:v>
                </c:pt>
                <c:pt idx="32">
                  <c:v>1995.0</c:v>
                </c:pt>
                <c:pt idx="33">
                  <c:v>1996.0</c:v>
                </c:pt>
                <c:pt idx="34">
                  <c:v>1997.0</c:v>
                </c:pt>
                <c:pt idx="35">
                  <c:v>1998.0</c:v>
                </c:pt>
                <c:pt idx="36">
                  <c:v>1999.0</c:v>
                </c:pt>
                <c:pt idx="37">
                  <c:v>2000.0</c:v>
                </c:pt>
                <c:pt idx="38">
                  <c:v>2001.0</c:v>
                </c:pt>
                <c:pt idx="39">
                  <c:v>2002.0</c:v>
                </c:pt>
                <c:pt idx="40">
                  <c:v>2003.0</c:v>
                </c:pt>
                <c:pt idx="41">
                  <c:v>2004.0</c:v>
                </c:pt>
                <c:pt idx="42">
                  <c:v>2005.0</c:v>
                </c:pt>
                <c:pt idx="43">
                  <c:v>2006.0</c:v>
                </c:pt>
                <c:pt idx="44">
                  <c:v>2007.0</c:v>
                </c:pt>
                <c:pt idx="45">
                  <c:v>2008.0</c:v>
                </c:pt>
                <c:pt idx="46">
                  <c:v>2009.0</c:v>
                </c:pt>
                <c:pt idx="47">
                  <c:v>2010.0</c:v>
                </c:pt>
                <c:pt idx="48">
                  <c:v>2011.0</c:v>
                </c:pt>
                <c:pt idx="49">
                  <c:v>2012.0</c:v>
                </c:pt>
                <c:pt idx="50">
                  <c:v>2013.0</c:v>
                </c:pt>
                <c:pt idx="51">
                  <c:v>2014.0</c:v>
                </c:pt>
                <c:pt idx="52">
                  <c:v>2015.0</c:v>
                </c:pt>
                <c:pt idx="53">
                  <c:v>2016.0</c:v>
                </c:pt>
                <c:pt idx="54">
                  <c:v>2017.0</c:v>
                </c:pt>
                <c:pt idx="55">
                  <c:v>2018.0</c:v>
                </c:pt>
                <c:pt idx="56">
                  <c:v>2019.0</c:v>
                </c:pt>
                <c:pt idx="57">
                  <c:v>2020.0</c:v>
                </c:pt>
              </c:numCache>
            </c:numRef>
          </c:cat>
          <c:val>
            <c:numRef>
              <c:f>NC!$B$166:$BG$166</c:f>
              <c:numCache>
                <c:formatCode>0.0%</c:formatCode>
                <c:ptCount val="58"/>
                <c:pt idx="0">
                  <c:v>0.0290665451925086</c:v>
                </c:pt>
                <c:pt idx="1">
                  <c:v>0.0288863035082745</c:v>
                </c:pt>
                <c:pt idx="2">
                  <c:v>0.028705349038531</c:v>
                </c:pt>
                <c:pt idx="3">
                  <c:v>0.0285237035858755</c:v>
                </c:pt>
                <c:pt idx="4">
                  <c:v>0.0283413892704969</c:v>
                </c:pt>
                <c:pt idx="5">
                  <c:v>0.0281584285205089</c:v>
                </c:pt>
                <c:pt idx="6">
                  <c:v>0.0279748440619701</c:v>
                </c:pt>
                <c:pt idx="7">
                  <c:v>0.0303981408171314</c:v>
                </c:pt>
                <c:pt idx="8">
                  <c:v>0.0330021251423816</c:v>
                </c:pt>
                <c:pt idx="9">
                  <c:v>0.0357951451774463</c:v>
                </c:pt>
                <c:pt idx="10">
                  <c:v>0.0387850407755777</c:v>
                </c:pt>
                <c:pt idx="11">
                  <c:v>0.0419789625242191</c:v>
                </c:pt>
                <c:pt idx="12">
                  <c:v>0.0453831746521497</c:v>
                </c:pt>
                <c:pt idx="13">
                  <c:v>0.0490028446339163</c:v>
                </c:pt>
                <c:pt idx="14">
                  <c:v>0.0474596263389924</c:v>
                </c:pt>
                <c:pt idx="15">
                  <c:v>0.0459604110254111</c:v>
                </c:pt>
                <c:pt idx="16">
                  <c:v>0.0445041347133237</c:v>
                </c:pt>
                <c:pt idx="17">
                  <c:v>0.0430897498091234</c:v>
                </c:pt>
                <c:pt idx="18">
                  <c:v>0.041716225400332</c:v>
                </c:pt>
                <c:pt idx="19">
                  <c:v>0.0403825475079075</c:v>
                </c:pt>
                <c:pt idx="20">
                  <c:v>0.0390877192982456</c:v>
                </c:pt>
                <c:pt idx="21">
                  <c:v>0.0374779730449199</c:v>
                </c:pt>
                <c:pt idx="22">
                  <c:v>0.0359259587582217</c:v>
                </c:pt>
                <c:pt idx="23">
                  <c:v>0.034430083957125</c:v>
                </c:pt>
                <c:pt idx="24">
                  <c:v>0.0329887737814452</c:v>
                </c:pt>
                <c:pt idx="25">
                  <c:v>0.0316004723686254</c:v>
                </c:pt>
                <c:pt idx="26">
                  <c:v>0.0302636441250303</c:v>
                </c:pt>
                <c:pt idx="27">
                  <c:v>0.0298814502321805</c:v>
                </c:pt>
                <c:pt idx="28">
                  <c:v>0.0295026948172802</c:v>
                </c:pt>
                <c:pt idx="29">
                  <c:v>0.029127394087892</c:v>
                </c:pt>
                <c:pt idx="30">
                  <c:v>0.0287555620172787</c:v>
                </c:pt>
                <c:pt idx="31">
                  <c:v>0.0283872104300224</c:v>
                </c:pt>
                <c:pt idx="32">
                  <c:v>0.0280223490856558</c:v>
                </c:pt>
                <c:pt idx="33">
                  <c:v>0.0276609857602893</c:v>
                </c:pt>
                <c:pt idx="34">
                  <c:v>0.0273863832591205</c:v>
                </c:pt>
                <c:pt idx="35">
                  <c:v>0.0271135454566952</c:v>
                </c:pt>
                <c:pt idx="36">
                  <c:v>0.0268424878747329</c:v>
                </c:pt>
                <c:pt idx="37">
                  <c:v>0.0265732250312017</c:v>
                </c:pt>
                <c:pt idx="38">
                  <c:v>0.0263057704667773</c:v>
                </c:pt>
                <c:pt idx="39">
                  <c:v>0.0260401367709755</c:v>
                </c:pt>
                <c:pt idx="40">
                  <c:v>0.0257763356079457</c:v>
                </c:pt>
                <c:pt idx="41">
                  <c:v>0.0255143777419115</c:v>
                </c:pt>
                <c:pt idx="42">
                  <c:v>0.0252542730622498</c:v>
                </c:pt>
                <c:pt idx="43">
                  <c:v>0.0249960306081975</c:v>
                </c:pt>
                <c:pt idx="44">
                  <c:v>0.0247396585931767</c:v>
                </c:pt>
                <c:pt idx="45">
                  <c:v>0.0244851644287322</c:v>
                </c:pt>
                <c:pt idx="46">
                  <c:v>0.0242325547480738</c:v>
                </c:pt>
                <c:pt idx="47">
                  <c:v>0.0246017209953165</c:v>
                </c:pt>
                <c:pt idx="48">
                  <c:v>0.024975931483634</c:v>
                </c:pt>
                <c:pt idx="49">
                  <c:v>0.0253552448357858</c:v>
                </c:pt>
                <c:pt idx="50">
                  <c:v>0.0257397201555047</c:v>
                </c:pt>
                <c:pt idx="51">
                  <c:v>0.0261294170269867</c:v>
                </c:pt>
                <c:pt idx="52">
                  <c:v>0.0265243955142493</c:v>
                </c:pt>
                <c:pt idx="53">
                  <c:v>0.026924716160353</c:v>
                </c:pt>
                <c:pt idx="54">
                  <c:v>0.0273304399864852</c:v>
                </c:pt>
                <c:pt idx="55">
                  <c:v>0.0277416284908998</c:v>
                </c:pt>
                <c:pt idx="56">
                  <c:v>0.028158343647713</c:v>
                </c:pt>
                <c:pt idx="57">
                  <c:v>0.0285806479055473</c:v>
                </c:pt>
              </c:numCache>
            </c:numRef>
          </c:val>
        </c:ser>
        <c:ser>
          <c:idx val="3"/>
          <c:order val="4"/>
          <c:tx>
            <c:strRef>
              <c:f>NC!$A$167</c:f>
              <c:strCache>
                <c:ptCount val="1"/>
                <c:pt idx="0">
                  <c:v>Indonésienne</c:v>
                </c:pt>
              </c:strCache>
            </c:strRef>
          </c:tx>
          <c:invertIfNegative val="0"/>
          <c:cat>
            <c:numRef>
              <c:f>NC!$B$162:$BG$162</c:f>
              <c:numCache>
                <c:formatCode>General</c:formatCode>
                <c:ptCount val="58"/>
                <c:pt idx="0">
                  <c:v>1963.0</c:v>
                </c:pt>
                <c:pt idx="1">
                  <c:v>1964.0</c:v>
                </c:pt>
                <c:pt idx="2">
                  <c:v>1965.0</c:v>
                </c:pt>
                <c:pt idx="3">
                  <c:v>1966.0</c:v>
                </c:pt>
                <c:pt idx="4">
                  <c:v>1967.0</c:v>
                </c:pt>
                <c:pt idx="5">
                  <c:v>1968.0</c:v>
                </c:pt>
                <c:pt idx="6">
                  <c:v>1969.0</c:v>
                </c:pt>
                <c:pt idx="7">
                  <c:v>1970.0</c:v>
                </c:pt>
                <c:pt idx="8">
                  <c:v>1971.0</c:v>
                </c:pt>
                <c:pt idx="9">
                  <c:v>1972.0</c:v>
                </c:pt>
                <c:pt idx="10">
                  <c:v>1973.0</c:v>
                </c:pt>
                <c:pt idx="11">
                  <c:v>1974.0</c:v>
                </c:pt>
                <c:pt idx="12">
                  <c:v>1975.0</c:v>
                </c:pt>
                <c:pt idx="13">
                  <c:v>1976.0</c:v>
                </c:pt>
                <c:pt idx="14">
                  <c:v>1977.0</c:v>
                </c:pt>
                <c:pt idx="15">
                  <c:v>1978.0</c:v>
                </c:pt>
                <c:pt idx="16">
                  <c:v>1979.0</c:v>
                </c:pt>
                <c:pt idx="17">
                  <c:v>1980.0</c:v>
                </c:pt>
                <c:pt idx="18">
                  <c:v>1981.0</c:v>
                </c:pt>
                <c:pt idx="19">
                  <c:v>1982.0</c:v>
                </c:pt>
                <c:pt idx="20">
                  <c:v>1983.0</c:v>
                </c:pt>
                <c:pt idx="21">
                  <c:v>1984.0</c:v>
                </c:pt>
                <c:pt idx="22">
                  <c:v>1985.0</c:v>
                </c:pt>
                <c:pt idx="23">
                  <c:v>1986.0</c:v>
                </c:pt>
                <c:pt idx="24">
                  <c:v>1987.0</c:v>
                </c:pt>
                <c:pt idx="25">
                  <c:v>1988.0</c:v>
                </c:pt>
                <c:pt idx="26">
                  <c:v>1989.0</c:v>
                </c:pt>
                <c:pt idx="27">
                  <c:v>1990.0</c:v>
                </c:pt>
                <c:pt idx="28">
                  <c:v>1991.0</c:v>
                </c:pt>
                <c:pt idx="29">
                  <c:v>1992.0</c:v>
                </c:pt>
                <c:pt idx="30">
                  <c:v>1993.0</c:v>
                </c:pt>
                <c:pt idx="31">
                  <c:v>1994.0</c:v>
                </c:pt>
                <c:pt idx="32">
                  <c:v>1995.0</c:v>
                </c:pt>
                <c:pt idx="33">
                  <c:v>1996.0</c:v>
                </c:pt>
                <c:pt idx="34">
                  <c:v>1997.0</c:v>
                </c:pt>
                <c:pt idx="35">
                  <c:v>1998.0</c:v>
                </c:pt>
                <c:pt idx="36">
                  <c:v>1999.0</c:v>
                </c:pt>
                <c:pt idx="37">
                  <c:v>2000.0</c:v>
                </c:pt>
                <c:pt idx="38">
                  <c:v>2001.0</c:v>
                </c:pt>
                <c:pt idx="39">
                  <c:v>2002.0</c:v>
                </c:pt>
                <c:pt idx="40">
                  <c:v>2003.0</c:v>
                </c:pt>
                <c:pt idx="41">
                  <c:v>2004.0</c:v>
                </c:pt>
                <c:pt idx="42">
                  <c:v>2005.0</c:v>
                </c:pt>
                <c:pt idx="43">
                  <c:v>2006.0</c:v>
                </c:pt>
                <c:pt idx="44">
                  <c:v>2007.0</c:v>
                </c:pt>
                <c:pt idx="45">
                  <c:v>2008.0</c:v>
                </c:pt>
                <c:pt idx="46">
                  <c:v>2009.0</c:v>
                </c:pt>
                <c:pt idx="47">
                  <c:v>2010.0</c:v>
                </c:pt>
                <c:pt idx="48">
                  <c:v>2011.0</c:v>
                </c:pt>
                <c:pt idx="49">
                  <c:v>2012.0</c:v>
                </c:pt>
                <c:pt idx="50">
                  <c:v>2013.0</c:v>
                </c:pt>
                <c:pt idx="51">
                  <c:v>2014.0</c:v>
                </c:pt>
                <c:pt idx="52">
                  <c:v>2015.0</c:v>
                </c:pt>
                <c:pt idx="53">
                  <c:v>2016.0</c:v>
                </c:pt>
                <c:pt idx="54">
                  <c:v>2017.0</c:v>
                </c:pt>
                <c:pt idx="55">
                  <c:v>2018.0</c:v>
                </c:pt>
                <c:pt idx="56">
                  <c:v>2019.0</c:v>
                </c:pt>
                <c:pt idx="57">
                  <c:v>2020.0</c:v>
                </c:pt>
              </c:numCache>
            </c:numRef>
          </c:cat>
          <c:val>
            <c:numRef>
              <c:f>NC!$B$167:$BG$167</c:f>
              <c:numCache>
                <c:formatCode>0.0%</c:formatCode>
                <c:ptCount val="58"/>
                <c:pt idx="0">
                  <c:v>0.0232450496759367</c:v>
                </c:pt>
                <c:pt idx="1">
                  <c:v>0.0231009070929105</c:v>
                </c:pt>
                <c:pt idx="2">
                  <c:v>0.02295619448223</c:v>
                </c:pt>
                <c:pt idx="3">
                  <c:v>0.0228109292798325</c:v>
                </c:pt>
                <c:pt idx="4">
                  <c:v>0.0226651291756391</c:v>
                </c:pt>
                <c:pt idx="5">
                  <c:v>0.022518812105824</c:v>
                </c:pt>
                <c:pt idx="6">
                  <c:v>0.0223719962448332</c:v>
                </c:pt>
                <c:pt idx="7">
                  <c:v>0.0243099511369674</c:v>
                </c:pt>
                <c:pt idx="8">
                  <c:v>0.0263924051952296</c:v>
                </c:pt>
                <c:pt idx="9">
                  <c:v>0.0286260345801796</c:v>
                </c:pt>
                <c:pt idx="10">
                  <c:v>0.0310171089663555</c:v>
                </c:pt>
                <c:pt idx="11">
                  <c:v>0.0335713468097769</c:v>
                </c:pt>
                <c:pt idx="12">
                  <c:v>0.0362937577291718</c:v>
                </c:pt>
                <c:pt idx="13">
                  <c:v>0.0391884742487789</c:v>
                </c:pt>
                <c:pt idx="14">
                  <c:v>0.0389284191947222</c:v>
                </c:pt>
                <c:pt idx="15">
                  <c:v>0.038666222690427</c:v>
                </c:pt>
                <c:pt idx="16">
                  <c:v>0.0384019781068836</c:v>
                </c:pt>
                <c:pt idx="17">
                  <c:v>0.0381357767792989</c:v>
                </c:pt>
                <c:pt idx="18">
                  <c:v>0.0378677080370007</c:v>
                </c:pt>
                <c:pt idx="19">
                  <c:v>0.037597859235352</c:v>
                </c:pt>
                <c:pt idx="20">
                  <c:v>0.0373263157894737</c:v>
                </c:pt>
                <c:pt idx="21">
                  <c:v>0.0366028296250862</c:v>
                </c:pt>
                <c:pt idx="22">
                  <c:v>0.0358848143307534</c:v>
                </c:pt>
                <c:pt idx="23">
                  <c:v>0.0351725769883079</c:v>
                </c:pt>
                <c:pt idx="24">
                  <c:v>0.0344664100591991</c:v>
                </c:pt>
                <c:pt idx="25">
                  <c:v>0.0337665914426463</c:v>
                </c:pt>
                <c:pt idx="26">
                  <c:v>0.0330733845585331</c:v>
                </c:pt>
                <c:pt idx="27">
                  <c:v>0.0320923662485826</c:v>
                </c:pt>
                <c:pt idx="28">
                  <c:v>0.0311389816039476</c:v>
                </c:pt>
                <c:pt idx="29">
                  <c:v>0.030212523362535</c:v>
                </c:pt>
                <c:pt idx="30">
                  <c:v>0.029312298662914</c:v>
                </c:pt>
                <c:pt idx="31">
                  <c:v>0.028437628957963</c:v>
                </c:pt>
                <c:pt idx="32">
                  <c:v>0.027587849915243</c:v>
                </c:pt>
                <c:pt idx="33">
                  <c:v>0.0267623113051107</c:v>
                </c:pt>
                <c:pt idx="34">
                  <c:v>0.0261104452264398</c:v>
                </c:pt>
                <c:pt idx="35">
                  <c:v>0.0254735538036538</c:v>
                </c:pt>
                <c:pt idx="36">
                  <c:v>0.0248513292089883</c:v>
                </c:pt>
                <c:pt idx="37">
                  <c:v>0.0242434684243149</c:v>
                </c:pt>
                <c:pt idx="38">
                  <c:v>0.0236496732341855</c:v>
                </c:pt>
                <c:pt idx="39">
                  <c:v>0.0230696502151111</c:v>
                </c:pt>
                <c:pt idx="40">
                  <c:v>0.0225031107212776</c:v>
                </c:pt>
                <c:pt idx="41">
                  <c:v>0.0219497708668933</c:v>
                </c:pt>
                <c:pt idx="42">
                  <c:v>0.0214093515053588</c:v>
                </c:pt>
                <c:pt idx="43">
                  <c:v>0.020881578205442</c:v>
                </c:pt>
                <c:pt idx="44">
                  <c:v>0.0203661812246365</c:v>
                </c:pt>
                <c:pt idx="45">
                  <c:v>0.0198628954798747</c:v>
                </c:pt>
                <c:pt idx="46">
                  <c:v>0.0193714605157621</c:v>
                </c:pt>
                <c:pt idx="47">
                  <c:v>0.0190857562978189</c:v>
                </c:pt>
                <c:pt idx="48">
                  <c:v>0.0188038293684932</c:v>
                </c:pt>
                <c:pt idx="49">
                  <c:v>0.0185256364846456</c:v>
                </c:pt>
                <c:pt idx="50">
                  <c:v>0.0182511347862446</c:v>
                </c:pt>
                <c:pt idx="51">
                  <c:v>0.0179802817951394</c:v>
                </c:pt>
                <c:pt idx="52">
                  <c:v>0.0177130354137841</c:v>
                </c:pt>
                <c:pt idx="53">
                  <c:v>0.017449353923915</c:v>
                </c:pt>
                <c:pt idx="54">
                  <c:v>0.017189195985184</c:v>
                </c:pt>
                <c:pt idx="55">
                  <c:v>0.0169325206337471</c:v>
                </c:pt>
                <c:pt idx="56">
                  <c:v>0.0166792872808114</c:v>
                </c:pt>
                <c:pt idx="57">
                  <c:v>0.0164294557111411</c:v>
                </c:pt>
              </c:numCache>
            </c:numRef>
          </c:val>
        </c:ser>
        <c:ser>
          <c:idx val="4"/>
          <c:order val="5"/>
          <c:tx>
            <c:strRef>
              <c:f>NC!$A$168</c:f>
              <c:strCache>
                <c:ptCount val="1"/>
                <c:pt idx="0">
                  <c:v>Vietnamienne</c:v>
                </c:pt>
              </c:strCache>
            </c:strRef>
          </c:tx>
          <c:invertIfNegative val="0"/>
          <c:cat>
            <c:numRef>
              <c:f>NC!$B$162:$BG$162</c:f>
              <c:numCache>
                <c:formatCode>General</c:formatCode>
                <c:ptCount val="58"/>
                <c:pt idx="0">
                  <c:v>1963.0</c:v>
                </c:pt>
                <c:pt idx="1">
                  <c:v>1964.0</c:v>
                </c:pt>
                <c:pt idx="2">
                  <c:v>1965.0</c:v>
                </c:pt>
                <c:pt idx="3">
                  <c:v>1966.0</c:v>
                </c:pt>
                <c:pt idx="4">
                  <c:v>1967.0</c:v>
                </c:pt>
                <c:pt idx="5">
                  <c:v>1968.0</c:v>
                </c:pt>
                <c:pt idx="6">
                  <c:v>1969.0</c:v>
                </c:pt>
                <c:pt idx="7">
                  <c:v>1970.0</c:v>
                </c:pt>
                <c:pt idx="8">
                  <c:v>1971.0</c:v>
                </c:pt>
                <c:pt idx="9">
                  <c:v>1972.0</c:v>
                </c:pt>
                <c:pt idx="10">
                  <c:v>1973.0</c:v>
                </c:pt>
                <c:pt idx="11">
                  <c:v>1974.0</c:v>
                </c:pt>
                <c:pt idx="12">
                  <c:v>1975.0</c:v>
                </c:pt>
                <c:pt idx="13">
                  <c:v>1976.0</c:v>
                </c:pt>
                <c:pt idx="14">
                  <c:v>1977.0</c:v>
                </c:pt>
                <c:pt idx="15">
                  <c:v>1978.0</c:v>
                </c:pt>
                <c:pt idx="16">
                  <c:v>1979.0</c:v>
                </c:pt>
                <c:pt idx="17">
                  <c:v>1980.0</c:v>
                </c:pt>
                <c:pt idx="18">
                  <c:v>1981.0</c:v>
                </c:pt>
                <c:pt idx="19">
                  <c:v>1982.0</c:v>
                </c:pt>
                <c:pt idx="20">
                  <c:v>1983.0</c:v>
                </c:pt>
                <c:pt idx="21">
                  <c:v>1984.0</c:v>
                </c:pt>
                <c:pt idx="22">
                  <c:v>1985.0</c:v>
                </c:pt>
                <c:pt idx="23">
                  <c:v>1986.0</c:v>
                </c:pt>
                <c:pt idx="24">
                  <c:v>1987.0</c:v>
                </c:pt>
                <c:pt idx="25">
                  <c:v>1988.0</c:v>
                </c:pt>
                <c:pt idx="26">
                  <c:v>1989.0</c:v>
                </c:pt>
                <c:pt idx="27">
                  <c:v>1990.0</c:v>
                </c:pt>
                <c:pt idx="28">
                  <c:v>1991.0</c:v>
                </c:pt>
                <c:pt idx="29">
                  <c:v>1992.0</c:v>
                </c:pt>
                <c:pt idx="30">
                  <c:v>1993.0</c:v>
                </c:pt>
                <c:pt idx="31">
                  <c:v>1994.0</c:v>
                </c:pt>
                <c:pt idx="32">
                  <c:v>1995.0</c:v>
                </c:pt>
                <c:pt idx="33">
                  <c:v>1996.0</c:v>
                </c:pt>
                <c:pt idx="34">
                  <c:v>1997.0</c:v>
                </c:pt>
                <c:pt idx="35">
                  <c:v>1998.0</c:v>
                </c:pt>
                <c:pt idx="36">
                  <c:v>1999.0</c:v>
                </c:pt>
                <c:pt idx="37">
                  <c:v>2000.0</c:v>
                </c:pt>
                <c:pt idx="38">
                  <c:v>2001.0</c:v>
                </c:pt>
                <c:pt idx="39">
                  <c:v>2002.0</c:v>
                </c:pt>
                <c:pt idx="40">
                  <c:v>2003.0</c:v>
                </c:pt>
                <c:pt idx="41">
                  <c:v>2004.0</c:v>
                </c:pt>
                <c:pt idx="42">
                  <c:v>2005.0</c:v>
                </c:pt>
                <c:pt idx="43">
                  <c:v>2006.0</c:v>
                </c:pt>
                <c:pt idx="44">
                  <c:v>2007.0</c:v>
                </c:pt>
                <c:pt idx="45">
                  <c:v>2008.0</c:v>
                </c:pt>
                <c:pt idx="46">
                  <c:v>2009.0</c:v>
                </c:pt>
                <c:pt idx="47">
                  <c:v>2010.0</c:v>
                </c:pt>
                <c:pt idx="48">
                  <c:v>2011.0</c:v>
                </c:pt>
                <c:pt idx="49">
                  <c:v>2012.0</c:v>
                </c:pt>
                <c:pt idx="50">
                  <c:v>2013.0</c:v>
                </c:pt>
                <c:pt idx="51">
                  <c:v>2014.0</c:v>
                </c:pt>
                <c:pt idx="52">
                  <c:v>2015.0</c:v>
                </c:pt>
                <c:pt idx="53">
                  <c:v>2016.0</c:v>
                </c:pt>
                <c:pt idx="54">
                  <c:v>2017.0</c:v>
                </c:pt>
                <c:pt idx="55">
                  <c:v>2018.0</c:v>
                </c:pt>
                <c:pt idx="56">
                  <c:v>2019.0</c:v>
                </c:pt>
                <c:pt idx="57">
                  <c:v>2020.0</c:v>
                </c:pt>
              </c:numCache>
            </c:numRef>
          </c:cat>
          <c:val>
            <c:numRef>
              <c:f>NC!$B$168:$BG$168</c:f>
              <c:numCache>
                <c:formatCode>0.0%</c:formatCode>
                <c:ptCount val="58"/>
                <c:pt idx="0">
                  <c:v>0.00883684827242125</c:v>
                </c:pt>
                <c:pt idx="1">
                  <c:v>0.00878205096488457</c:v>
                </c:pt>
                <c:pt idx="2">
                  <c:v>0.00872703695538502</c:v>
                </c:pt>
                <c:pt idx="3">
                  <c:v>0.00867181287237617</c:v>
                </c:pt>
                <c:pt idx="4">
                  <c:v>0.00861638544086613</c:v>
                </c:pt>
                <c:pt idx="5">
                  <c:v>0.00856076147947877</c:v>
                </c:pt>
                <c:pt idx="6">
                  <c:v>0.00850494789741948</c:v>
                </c:pt>
                <c:pt idx="7">
                  <c:v>0.00924168167856147</c:v>
                </c:pt>
                <c:pt idx="8">
                  <c:v>0.0100333483260284</c:v>
                </c:pt>
                <c:pt idx="9">
                  <c:v>0.0108824858519446</c:v>
                </c:pt>
                <c:pt idx="10">
                  <c:v>0.0117914777385304</c:v>
                </c:pt>
                <c:pt idx="11">
                  <c:v>0.0127624979165323</c:v>
                </c:pt>
                <c:pt idx="12">
                  <c:v>0.0137974508448016</c:v>
                </c:pt>
                <c:pt idx="13">
                  <c:v>0.014897907545564</c:v>
                </c:pt>
                <c:pt idx="14">
                  <c:v>0.0151485542240527</c:v>
                </c:pt>
                <c:pt idx="15">
                  <c:v>0.0154018774452618</c:v>
                </c:pt>
                <c:pt idx="16">
                  <c:v>0.0156578817569106</c:v>
                </c:pt>
                <c:pt idx="17">
                  <c:v>0.0159165709014426</c:v>
                </c:pt>
                <c:pt idx="18">
                  <c:v>0.016177947780496</c:v>
                </c:pt>
                <c:pt idx="19">
                  <c:v>0.0164420144191275</c:v>
                </c:pt>
                <c:pt idx="20">
                  <c:v>0.0167087719298246</c:v>
                </c:pt>
                <c:pt idx="21">
                  <c:v>0.0165424283417407</c:v>
                </c:pt>
                <c:pt idx="22">
                  <c:v>0.0163738384755147</c:v>
                </c:pt>
                <c:pt idx="23">
                  <c:v>0.0162031399786466</c:v>
                </c:pt>
                <c:pt idx="24">
                  <c:v>0.0160304695035103</c:v>
                </c:pt>
                <c:pt idx="25">
                  <c:v>0.0158559625481293</c:v>
                </c:pt>
                <c:pt idx="26">
                  <c:v>0.0156797533035157</c:v>
                </c:pt>
                <c:pt idx="27">
                  <c:v>0.0155970753644526</c:v>
                </c:pt>
                <c:pt idx="28">
                  <c:v>0.0155141034005957</c:v>
                </c:pt>
                <c:pt idx="29">
                  <c:v>0.0154308596766952</c:v>
                </c:pt>
                <c:pt idx="30">
                  <c:v>0.0153473658413696</c:v>
                </c:pt>
                <c:pt idx="31">
                  <c:v>0.0152636429382515</c:v>
                </c:pt>
                <c:pt idx="32">
                  <c:v>0.0151797114172523</c:v>
                </c:pt>
                <c:pt idx="33">
                  <c:v>0.0150955911459169</c:v>
                </c:pt>
                <c:pt idx="34">
                  <c:v>0.0147817469966456</c:v>
                </c:pt>
                <c:pt idx="35">
                  <c:v>0.0144739145893896</c:v>
                </c:pt>
                <c:pt idx="36">
                  <c:v>0.0141719976437807</c:v>
                </c:pt>
                <c:pt idx="37">
                  <c:v>0.0138759006779431</c:v>
                </c:pt>
                <c:pt idx="38">
                  <c:v>0.0135855290351944</c:v>
                </c:pt>
                <c:pt idx="39">
                  <c:v>0.0133007889088895</c:v>
                </c:pt>
                <c:pt idx="40">
                  <c:v>0.013021587365472</c:v>
                </c:pt>
                <c:pt idx="41">
                  <c:v>0.0127478323657959</c:v>
                </c:pt>
                <c:pt idx="42">
                  <c:v>0.0124794327847779</c:v>
                </c:pt>
                <c:pt idx="43">
                  <c:v>0.0122162984294444</c:v>
                </c:pt>
                <c:pt idx="44">
                  <c:v>0.0119583400554292</c:v>
                </c:pt>
                <c:pt idx="45">
                  <c:v>0.0117054693819843</c:v>
                </c:pt>
                <c:pt idx="46">
                  <c:v>0.0114575991055587</c:v>
                </c:pt>
                <c:pt idx="47">
                  <c:v>0.0115015305455521</c:v>
                </c:pt>
                <c:pt idx="48">
                  <c:v>0.0115453624343574</c:v>
                </c:pt>
                <c:pt idx="49">
                  <c:v>0.0115890920798491</c:v>
                </c:pt>
                <c:pt idx="50">
                  <c:v>0.0116327167725406</c:v>
                </c:pt>
                <c:pt idx="51">
                  <c:v>0.0116762337855971</c:v>
                </c:pt>
                <c:pt idx="52">
                  <c:v>0.0117196403748523</c:v>
                </c:pt>
                <c:pt idx="53">
                  <c:v>0.0117629337788282</c:v>
                </c:pt>
                <c:pt idx="54">
                  <c:v>0.0118061112187597</c:v>
                </c:pt>
                <c:pt idx="55">
                  <c:v>0.0118491698986209</c:v>
                </c:pt>
                <c:pt idx="56">
                  <c:v>0.0118921070051573</c:v>
                </c:pt>
                <c:pt idx="57">
                  <c:v>0.0119349197079206</c:v>
                </c:pt>
              </c:numCache>
            </c:numRef>
          </c:val>
        </c:ser>
        <c:ser>
          <c:idx val="5"/>
          <c:order val="6"/>
          <c:tx>
            <c:strRef>
              <c:f>NC!$A$169</c:f>
              <c:strCache>
                <c:ptCount val="1"/>
                <c:pt idx="0">
                  <c:v>Ni-Vanuatu</c:v>
                </c:pt>
              </c:strCache>
            </c:strRef>
          </c:tx>
          <c:invertIfNegative val="0"/>
          <c:cat>
            <c:numRef>
              <c:f>NC!$B$162:$BG$162</c:f>
              <c:numCache>
                <c:formatCode>General</c:formatCode>
                <c:ptCount val="58"/>
                <c:pt idx="0">
                  <c:v>1963.0</c:v>
                </c:pt>
                <c:pt idx="1">
                  <c:v>1964.0</c:v>
                </c:pt>
                <c:pt idx="2">
                  <c:v>1965.0</c:v>
                </c:pt>
                <c:pt idx="3">
                  <c:v>1966.0</c:v>
                </c:pt>
                <c:pt idx="4">
                  <c:v>1967.0</c:v>
                </c:pt>
                <c:pt idx="5">
                  <c:v>1968.0</c:v>
                </c:pt>
                <c:pt idx="6">
                  <c:v>1969.0</c:v>
                </c:pt>
                <c:pt idx="7">
                  <c:v>1970.0</c:v>
                </c:pt>
                <c:pt idx="8">
                  <c:v>1971.0</c:v>
                </c:pt>
                <c:pt idx="9">
                  <c:v>1972.0</c:v>
                </c:pt>
                <c:pt idx="10">
                  <c:v>1973.0</c:v>
                </c:pt>
                <c:pt idx="11">
                  <c:v>1974.0</c:v>
                </c:pt>
                <c:pt idx="12">
                  <c:v>1975.0</c:v>
                </c:pt>
                <c:pt idx="13">
                  <c:v>1976.0</c:v>
                </c:pt>
                <c:pt idx="14">
                  <c:v>1977.0</c:v>
                </c:pt>
                <c:pt idx="15">
                  <c:v>1978.0</c:v>
                </c:pt>
                <c:pt idx="16">
                  <c:v>1979.0</c:v>
                </c:pt>
                <c:pt idx="17">
                  <c:v>1980.0</c:v>
                </c:pt>
                <c:pt idx="18">
                  <c:v>1981.0</c:v>
                </c:pt>
                <c:pt idx="19">
                  <c:v>1982.0</c:v>
                </c:pt>
                <c:pt idx="20">
                  <c:v>1983.0</c:v>
                </c:pt>
                <c:pt idx="21">
                  <c:v>1984.0</c:v>
                </c:pt>
                <c:pt idx="22">
                  <c:v>1985.0</c:v>
                </c:pt>
                <c:pt idx="23">
                  <c:v>1986.0</c:v>
                </c:pt>
                <c:pt idx="24">
                  <c:v>1987.0</c:v>
                </c:pt>
                <c:pt idx="25">
                  <c:v>1988.0</c:v>
                </c:pt>
                <c:pt idx="26">
                  <c:v>1989.0</c:v>
                </c:pt>
                <c:pt idx="27">
                  <c:v>1990.0</c:v>
                </c:pt>
                <c:pt idx="28">
                  <c:v>1991.0</c:v>
                </c:pt>
                <c:pt idx="29">
                  <c:v>1992.0</c:v>
                </c:pt>
                <c:pt idx="30">
                  <c:v>1993.0</c:v>
                </c:pt>
                <c:pt idx="31">
                  <c:v>1994.0</c:v>
                </c:pt>
                <c:pt idx="32">
                  <c:v>1995.0</c:v>
                </c:pt>
                <c:pt idx="33">
                  <c:v>1996.0</c:v>
                </c:pt>
                <c:pt idx="34">
                  <c:v>1997.0</c:v>
                </c:pt>
                <c:pt idx="35">
                  <c:v>1998.0</c:v>
                </c:pt>
                <c:pt idx="36">
                  <c:v>1999.0</c:v>
                </c:pt>
                <c:pt idx="37">
                  <c:v>2000.0</c:v>
                </c:pt>
                <c:pt idx="38">
                  <c:v>2001.0</c:v>
                </c:pt>
                <c:pt idx="39">
                  <c:v>2002.0</c:v>
                </c:pt>
                <c:pt idx="40">
                  <c:v>2003.0</c:v>
                </c:pt>
                <c:pt idx="41">
                  <c:v>2004.0</c:v>
                </c:pt>
                <c:pt idx="42">
                  <c:v>2005.0</c:v>
                </c:pt>
                <c:pt idx="43">
                  <c:v>2006.0</c:v>
                </c:pt>
                <c:pt idx="44">
                  <c:v>2007.0</c:v>
                </c:pt>
                <c:pt idx="45">
                  <c:v>2008.0</c:v>
                </c:pt>
                <c:pt idx="46">
                  <c:v>2009.0</c:v>
                </c:pt>
                <c:pt idx="47">
                  <c:v>2010.0</c:v>
                </c:pt>
                <c:pt idx="48">
                  <c:v>2011.0</c:v>
                </c:pt>
                <c:pt idx="49">
                  <c:v>2012.0</c:v>
                </c:pt>
                <c:pt idx="50">
                  <c:v>2013.0</c:v>
                </c:pt>
                <c:pt idx="51">
                  <c:v>2014.0</c:v>
                </c:pt>
                <c:pt idx="52">
                  <c:v>2015.0</c:v>
                </c:pt>
                <c:pt idx="53">
                  <c:v>2016.0</c:v>
                </c:pt>
                <c:pt idx="54">
                  <c:v>2017.0</c:v>
                </c:pt>
                <c:pt idx="55">
                  <c:v>2018.0</c:v>
                </c:pt>
                <c:pt idx="56">
                  <c:v>2019.0</c:v>
                </c:pt>
                <c:pt idx="57">
                  <c:v>2020.0</c:v>
                </c:pt>
              </c:numCache>
            </c:numRef>
          </c:cat>
          <c:val>
            <c:numRef>
              <c:f>NC!$B$169:$BG$169</c:f>
              <c:numCache>
                <c:formatCode>0.0%</c:formatCode>
                <c:ptCount val="58"/>
                <c:pt idx="0">
                  <c:v>0.00477544554093789</c:v>
                </c:pt>
                <c:pt idx="1">
                  <c:v>0.00474583299697828</c:v>
                </c:pt>
                <c:pt idx="2">
                  <c:v>0.00471610334696566</c:v>
                </c:pt>
                <c:pt idx="3">
                  <c:v>0.00468626017292588</c:v>
                </c:pt>
                <c:pt idx="4">
                  <c:v>0.00465630710906302</c:v>
                </c:pt>
                <c:pt idx="5">
                  <c:v>0.00462624784017124</c:v>
                </c:pt>
                <c:pt idx="6">
                  <c:v>0.00459608609999509</c:v>
                </c:pt>
                <c:pt idx="7">
                  <c:v>0.00499421809700954</c:v>
                </c:pt>
                <c:pt idx="8">
                  <c:v>0.00542203589414813</c:v>
                </c:pt>
                <c:pt idx="9">
                  <c:v>0.00588091103682031</c:v>
                </c:pt>
                <c:pt idx="10">
                  <c:v>0.00637213156225264</c:v>
                </c:pt>
                <c:pt idx="11">
                  <c:v>0.00689687226575342</c:v>
                </c:pt>
                <c:pt idx="12">
                  <c:v>0.00745616231963029</c:v>
                </c:pt>
                <c:pt idx="13">
                  <c:v>0.00805085070655799</c:v>
                </c:pt>
                <c:pt idx="14">
                  <c:v>0.00811665742907688</c:v>
                </c:pt>
                <c:pt idx="15">
                  <c:v>0.00818218371220139</c:v>
                </c:pt>
                <c:pt idx="16">
                  <c:v>0.00824741986369567</c:v>
                </c:pt>
                <c:pt idx="17">
                  <c:v>0.00831235601812934</c:v>
                </c:pt>
                <c:pt idx="18">
                  <c:v>0.00837698213250642</c:v>
                </c:pt>
                <c:pt idx="19">
                  <c:v>0.00844128798229944</c:v>
                </c:pt>
                <c:pt idx="20">
                  <c:v>0.00850526315789474</c:v>
                </c:pt>
                <c:pt idx="21">
                  <c:v>0.00884532985036125</c:v>
                </c:pt>
                <c:pt idx="22">
                  <c:v>0.00919680162579334</c:v>
                </c:pt>
                <c:pt idx="23">
                  <c:v>0.00955998139823399</c:v>
                </c:pt>
                <c:pt idx="24">
                  <c:v>0.00993517798866079</c:v>
                </c:pt>
                <c:pt idx="25">
                  <c:v>0.0103227062111705</c:v>
                </c:pt>
                <c:pt idx="26">
                  <c:v>0.0107228869605107</c:v>
                </c:pt>
                <c:pt idx="27">
                  <c:v>0.0108986288859818</c:v>
                </c:pt>
                <c:pt idx="28">
                  <c:v>0.0110767299317009</c:v>
                </c:pt>
                <c:pt idx="29">
                  <c:v>0.0112572211739686</c:v>
                </c:pt>
                <c:pt idx="30">
                  <c:v>0.0114401340724032</c:v>
                </c:pt>
                <c:pt idx="31">
                  <c:v>0.0116255004713238</c:v>
                </c:pt>
                <c:pt idx="32">
                  <c:v>0.0118133526011597</c:v>
                </c:pt>
                <c:pt idx="33">
                  <c:v>0.0120037230798857</c:v>
                </c:pt>
                <c:pt idx="34">
                  <c:v>0.0119514374542696</c:v>
                </c:pt>
                <c:pt idx="35">
                  <c:v>0.0118989576575501</c:v>
                </c:pt>
                <c:pt idx="36">
                  <c:v>0.0118462943685221</c:v>
                </c:pt>
                <c:pt idx="37">
                  <c:v>0.0117934580484696</c:v>
                </c:pt>
                <c:pt idx="38">
                  <c:v>0.0117404589434562</c:v>
                </c:pt>
                <c:pt idx="39">
                  <c:v>0.0116873070866892</c:v>
                </c:pt>
                <c:pt idx="40">
                  <c:v>0.0116340123009493</c:v>
                </c:pt>
                <c:pt idx="41">
                  <c:v>0.0115805842010818</c:v>
                </c:pt>
                <c:pt idx="42">
                  <c:v>0.0115270321965422</c:v>
                </c:pt>
                <c:pt idx="43">
                  <c:v>0.0114733654939903</c:v>
                </c:pt>
                <c:pt idx="44">
                  <c:v>0.0114195930999284</c:v>
                </c:pt>
                <c:pt idx="45">
                  <c:v>0.0113657238233778</c:v>
                </c:pt>
                <c:pt idx="46">
                  <c:v>0.0113117662785893</c:v>
                </c:pt>
                <c:pt idx="47">
                  <c:v>0.0114400485702592</c:v>
                </c:pt>
                <c:pt idx="48">
                  <c:v>0.011569517104397</c:v>
                </c:pt>
                <c:pt idx="49">
                  <c:v>0.0117001789847896</c:v>
                </c:pt>
                <c:pt idx="50">
                  <c:v>0.0118320412912493</c:v>
                </c:pt>
                <c:pt idx="51">
                  <c:v>0.0119651110779782</c:v>
                </c:pt>
                <c:pt idx="52">
                  <c:v>0.0120993953719019</c:v>
                </c:pt>
                <c:pt idx="53">
                  <c:v>0.0122349011709734</c:v>
                </c:pt>
                <c:pt idx="54">
                  <c:v>0.0123716354424465</c:v>
                </c:pt>
                <c:pt idx="55">
                  <c:v>0.0125096051211185</c:v>
                </c:pt>
                <c:pt idx="56">
                  <c:v>0.0126488171075419</c:v>
                </c:pt>
                <c:pt idx="57">
                  <c:v>0.0127892782662054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76331240"/>
        <c:axId val="1776969640"/>
      </c:barChart>
      <c:catAx>
        <c:axId val="17763312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2000"/>
            </a:pPr>
            <a:endParaRPr lang="fr-FR"/>
          </a:p>
        </c:txPr>
        <c:crossAx val="1776969640"/>
        <c:crosses val="autoZero"/>
        <c:auto val="1"/>
        <c:lblAlgn val="ctr"/>
        <c:lblOffset val="100"/>
        <c:tickLblSkip val="3"/>
        <c:noMultiLvlLbl val="0"/>
      </c:catAx>
      <c:valAx>
        <c:axId val="1776969640"/>
        <c:scaling>
          <c:orientation val="minMax"/>
          <c:max val="1.0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 sz="1600"/>
            </a:pPr>
            <a:endParaRPr lang="fr-FR"/>
          </a:p>
        </c:txPr>
        <c:crossAx val="1776331240"/>
        <c:crosses val="autoZero"/>
        <c:crossBetween val="between"/>
        <c:majorUnit val="0.2"/>
      </c:valAx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  <c:userShapes r:id="rId2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fr-FR" sz="2000" dirty="0"/>
              <a:t>Evolution de la </a:t>
            </a:r>
            <a:r>
              <a:rPr lang="fr-FR" sz="2000" dirty="0" smtClean="0"/>
              <a:t>population </a:t>
            </a:r>
          </a:p>
          <a:p>
            <a:pPr>
              <a:defRPr sz="2000"/>
            </a:pPr>
            <a:r>
              <a:rPr lang="fr-FR" sz="2000" dirty="0" smtClean="0"/>
              <a:t>selon les recensements, </a:t>
            </a:r>
            <a:r>
              <a:rPr lang="fr-FR" sz="2000" dirty="0"/>
              <a:t>milliers</a:t>
            </a:r>
          </a:p>
        </c:rich>
      </c:tx>
      <c:layout/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641795653111854"/>
          <c:y val="0.0276243093922652"/>
          <c:w val="0.921277370294467"/>
          <c:h val="0.86965150189559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'commune et province'!$A$54</c:f>
              <c:strCache>
                <c:ptCount val="1"/>
                <c:pt idx="0">
                  <c:v>Province des îles Loyauté</c:v>
                </c:pt>
              </c:strCache>
            </c:strRef>
          </c:tx>
          <c:spPr>
            <a:solidFill>
              <a:srgbClr val="2EFF2E"/>
            </a:solidFill>
            <a:ln w="76200" cmpd="sng">
              <a:solidFill>
                <a:srgbClr val="2EFF2E"/>
              </a:solidFill>
            </a:ln>
          </c:spPr>
          <c:invertIfNegative val="0"/>
          <c:dLbls>
            <c:dLbl>
              <c:idx val="58"/>
              <c:layout>
                <c:manualLayout>
                  <c:x val="0.0385367840231253"/>
                  <c:y val="0.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chemeClr val="accent3">
                        <a:lumMod val="50000"/>
                      </a:schemeClr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'commune et province'!$B$52:$BN$52</c:f>
              <c:numCache>
                <c:formatCode>0</c:formatCode>
                <c:ptCount val="65"/>
                <c:pt idx="0">
                  <c:v>1956.0</c:v>
                </c:pt>
                <c:pt idx="1">
                  <c:v>1957.0</c:v>
                </c:pt>
                <c:pt idx="2">
                  <c:v>1958.0</c:v>
                </c:pt>
                <c:pt idx="3">
                  <c:v>1959.0</c:v>
                </c:pt>
                <c:pt idx="4">
                  <c:v>1960.0</c:v>
                </c:pt>
                <c:pt idx="5">
                  <c:v>1961.0</c:v>
                </c:pt>
                <c:pt idx="6">
                  <c:v>1962.0</c:v>
                </c:pt>
                <c:pt idx="7">
                  <c:v>1963.0</c:v>
                </c:pt>
                <c:pt idx="8">
                  <c:v>1964.0</c:v>
                </c:pt>
                <c:pt idx="9">
                  <c:v>1965.0</c:v>
                </c:pt>
                <c:pt idx="10">
                  <c:v>1966.0</c:v>
                </c:pt>
                <c:pt idx="11">
                  <c:v>1967.0</c:v>
                </c:pt>
                <c:pt idx="12">
                  <c:v>1968.0</c:v>
                </c:pt>
                <c:pt idx="13">
                  <c:v>1969.0</c:v>
                </c:pt>
                <c:pt idx="14">
                  <c:v>1970.0</c:v>
                </c:pt>
                <c:pt idx="15">
                  <c:v>1971.0</c:v>
                </c:pt>
                <c:pt idx="16">
                  <c:v>1972.0</c:v>
                </c:pt>
                <c:pt idx="17">
                  <c:v>1973.0</c:v>
                </c:pt>
                <c:pt idx="18">
                  <c:v>1974.0</c:v>
                </c:pt>
                <c:pt idx="19">
                  <c:v>1975.0</c:v>
                </c:pt>
                <c:pt idx="20">
                  <c:v>1976.0</c:v>
                </c:pt>
                <c:pt idx="21">
                  <c:v>1977.0</c:v>
                </c:pt>
                <c:pt idx="22">
                  <c:v>1978.0</c:v>
                </c:pt>
                <c:pt idx="23">
                  <c:v>1979.0</c:v>
                </c:pt>
                <c:pt idx="24">
                  <c:v>1980.0</c:v>
                </c:pt>
                <c:pt idx="25">
                  <c:v>1981.0</c:v>
                </c:pt>
                <c:pt idx="26">
                  <c:v>1982.0</c:v>
                </c:pt>
                <c:pt idx="27">
                  <c:v>1983.0</c:v>
                </c:pt>
                <c:pt idx="28">
                  <c:v>1984.0</c:v>
                </c:pt>
                <c:pt idx="29">
                  <c:v>1985.0</c:v>
                </c:pt>
                <c:pt idx="30">
                  <c:v>1986.0</c:v>
                </c:pt>
                <c:pt idx="31">
                  <c:v>1987.0</c:v>
                </c:pt>
                <c:pt idx="32">
                  <c:v>1988.0</c:v>
                </c:pt>
                <c:pt idx="33">
                  <c:v>1989.0</c:v>
                </c:pt>
                <c:pt idx="34">
                  <c:v>1990.0</c:v>
                </c:pt>
                <c:pt idx="35">
                  <c:v>1991.0</c:v>
                </c:pt>
                <c:pt idx="36">
                  <c:v>1992.0</c:v>
                </c:pt>
                <c:pt idx="37">
                  <c:v>1993.0</c:v>
                </c:pt>
                <c:pt idx="38">
                  <c:v>1994.0</c:v>
                </c:pt>
                <c:pt idx="39">
                  <c:v>1995.0</c:v>
                </c:pt>
                <c:pt idx="40">
                  <c:v>1996.0</c:v>
                </c:pt>
                <c:pt idx="41">
                  <c:v>1997.0</c:v>
                </c:pt>
                <c:pt idx="42">
                  <c:v>1998.0</c:v>
                </c:pt>
                <c:pt idx="43">
                  <c:v>1999.0</c:v>
                </c:pt>
                <c:pt idx="44">
                  <c:v>2000.0</c:v>
                </c:pt>
                <c:pt idx="45">
                  <c:v>2001.0</c:v>
                </c:pt>
                <c:pt idx="46">
                  <c:v>2002.0</c:v>
                </c:pt>
                <c:pt idx="47">
                  <c:v>2003.0</c:v>
                </c:pt>
                <c:pt idx="48">
                  <c:v>2004.0</c:v>
                </c:pt>
                <c:pt idx="49">
                  <c:v>2005.0</c:v>
                </c:pt>
                <c:pt idx="50">
                  <c:v>2006.0</c:v>
                </c:pt>
                <c:pt idx="51">
                  <c:v>2007.0</c:v>
                </c:pt>
                <c:pt idx="52">
                  <c:v>2008.0</c:v>
                </c:pt>
                <c:pt idx="53">
                  <c:v>2009.0</c:v>
                </c:pt>
                <c:pt idx="54">
                  <c:v>2010.0</c:v>
                </c:pt>
                <c:pt idx="55">
                  <c:v>2011.0</c:v>
                </c:pt>
                <c:pt idx="56">
                  <c:v>2012.0</c:v>
                </c:pt>
                <c:pt idx="57">
                  <c:v>2013.0</c:v>
                </c:pt>
                <c:pt idx="58">
                  <c:v>2014.0</c:v>
                </c:pt>
                <c:pt idx="59">
                  <c:v>2015.0</c:v>
                </c:pt>
                <c:pt idx="60">
                  <c:v>2016.0</c:v>
                </c:pt>
                <c:pt idx="61">
                  <c:v>2017.0</c:v>
                </c:pt>
                <c:pt idx="62">
                  <c:v>2018.0</c:v>
                </c:pt>
                <c:pt idx="63">
                  <c:v>2019.0</c:v>
                </c:pt>
                <c:pt idx="64">
                  <c:v>2020.0</c:v>
                </c:pt>
              </c:numCache>
            </c:numRef>
          </c:cat>
          <c:val>
            <c:numRef>
              <c:f>'commune et province'!$B$54:$BN$54</c:f>
              <c:numCache>
                <c:formatCode>General</c:formatCode>
                <c:ptCount val="65"/>
                <c:pt idx="0" formatCode="0">
                  <c:v>10.878</c:v>
                </c:pt>
                <c:pt idx="7" formatCode="0">
                  <c:v>11.409</c:v>
                </c:pt>
                <c:pt idx="13" formatCode="0">
                  <c:v>12.248</c:v>
                </c:pt>
                <c:pt idx="20" formatCode="0">
                  <c:v>14.518</c:v>
                </c:pt>
                <c:pt idx="27" formatCode="0">
                  <c:v>15.51</c:v>
                </c:pt>
                <c:pt idx="33" formatCode="0">
                  <c:v>17.912</c:v>
                </c:pt>
                <c:pt idx="40" formatCode="0">
                  <c:v>20.877</c:v>
                </c:pt>
                <c:pt idx="48" formatCode="0">
                  <c:v>22.08</c:v>
                </c:pt>
                <c:pt idx="53" formatCode="0">
                  <c:v>17.436</c:v>
                </c:pt>
                <c:pt idx="58" formatCode="0">
                  <c:v>18.297</c:v>
                </c:pt>
              </c:numCache>
            </c:numRef>
          </c:val>
        </c:ser>
        <c:ser>
          <c:idx val="1"/>
          <c:order val="1"/>
          <c:tx>
            <c:strRef>
              <c:f>'commune et province'!$A$55</c:f>
              <c:strCache>
                <c:ptCount val="1"/>
                <c:pt idx="0">
                  <c:v>Province Nord</c:v>
                </c:pt>
              </c:strCache>
            </c:strRef>
          </c:tx>
          <c:spPr>
            <a:solidFill>
              <a:srgbClr val="FF0000"/>
            </a:solidFill>
            <a:ln w="76200" cmpd="sng">
              <a:solidFill>
                <a:srgbClr val="FF0000"/>
              </a:solidFill>
            </a:ln>
          </c:spPr>
          <c:invertIfNegative val="0"/>
          <c:dLbls>
            <c:dLbl>
              <c:idx val="58"/>
              <c:layout>
                <c:manualLayout>
                  <c:x val="0.0385367840231253"/>
                  <c:y val="0.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8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'commune et province'!$B$52:$BN$52</c:f>
              <c:numCache>
                <c:formatCode>0</c:formatCode>
                <c:ptCount val="65"/>
                <c:pt idx="0">
                  <c:v>1956.0</c:v>
                </c:pt>
                <c:pt idx="1">
                  <c:v>1957.0</c:v>
                </c:pt>
                <c:pt idx="2">
                  <c:v>1958.0</c:v>
                </c:pt>
                <c:pt idx="3">
                  <c:v>1959.0</c:v>
                </c:pt>
                <c:pt idx="4">
                  <c:v>1960.0</c:v>
                </c:pt>
                <c:pt idx="5">
                  <c:v>1961.0</c:v>
                </c:pt>
                <c:pt idx="6">
                  <c:v>1962.0</c:v>
                </c:pt>
                <c:pt idx="7">
                  <c:v>1963.0</c:v>
                </c:pt>
                <c:pt idx="8">
                  <c:v>1964.0</c:v>
                </c:pt>
                <c:pt idx="9">
                  <c:v>1965.0</c:v>
                </c:pt>
                <c:pt idx="10">
                  <c:v>1966.0</c:v>
                </c:pt>
                <c:pt idx="11">
                  <c:v>1967.0</c:v>
                </c:pt>
                <c:pt idx="12">
                  <c:v>1968.0</c:v>
                </c:pt>
                <c:pt idx="13">
                  <c:v>1969.0</c:v>
                </c:pt>
                <c:pt idx="14">
                  <c:v>1970.0</c:v>
                </c:pt>
                <c:pt idx="15">
                  <c:v>1971.0</c:v>
                </c:pt>
                <c:pt idx="16">
                  <c:v>1972.0</c:v>
                </c:pt>
                <c:pt idx="17">
                  <c:v>1973.0</c:v>
                </c:pt>
                <c:pt idx="18">
                  <c:v>1974.0</c:v>
                </c:pt>
                <c:pt idx="19">
                  <c:v>1975.0</c:v>
                </c:pt>
                <c:pt idx="20">
                  <c:v>1976.0</c:v>
                </c:pt>
                <c:pt idx="21">
                  <c:v>1977.0</c:v>
                </c:pt>
                <c:pt idx="22">
                  <c:v>1978.0</c:v>
                </c:pt>
                <c:pt idx="23">
                  <c:v>1979.0</c:v>
                </c:pt>
                <c:pt idx="24">
                  <c:v>1980.0</c:v>
                </c:pt>
                <c:pt idx="25">
                  <c:v>1981.0</c:v>
                </c:pt>
                <c:pt idx="26">
                  <c:v>1982.0</c:v>
                </c:pt>
                <c:pt idx="27">
                  <c:v>1983.0</c:v>
                </c:pt>
                <c:pt idx="28">
                  <c:v>1984.0</c:v>
                </c:pt>
                <c:pt idx="29">
                  <c:v>1985.0</c:v>
                </c:pt>
                <c:pt idx="30">
                  <c:v>1986.0</c:v>
                </c:pt>
                <c:pt idx="31">
                  <c:v>1987.0</c:v>
                </c:pt>
                <c:pt idx="32">
                  <c:v>1988.0</c:v>
                </c:pt>
                <c:pt idx="33">
                  <c:v>1989.0</c:v>
                </c:pt>
                <c:pt idx="34">
                  <c:v>1990.0</c:v>
                </c:pt>
                <c:pt idx="35">
                  <c:v>1991.0</c:v>
                </c:pt>
                <c:pt idx="36">
                  <c:v>1992.0</c:v>
                </c:pt>
                <c:pt idx="37">
                  <c:v>1993.0</c:v>
                </c:pt>
                <c:pt idx="38">
                  <c:v>1994.0</c:v>
                </c:pt>
                <c:pt idx="39">
                  <c:v>1995.0</c:v>
                </c:pt>
                <c:pt idx="40">
                  <c:v>1996.0</c:v>
                </c:pt>
                <c:pt idx="41">
                  <c:v>1997.0</c:v>
                </c:pt>
                <c:pt idx="42">
                  <c:v>1998.0</c:v>
                </c:pt>
                <c:pt idx="43">
                  <c:v>1999.0</c:v>
                </c:pt>
                <c:pt idx="44">
                  <c:v>2000.0</c:v>
                </c:pt>
                <c:pt idx="45">
                  <c:v>2001.0</c:v>
                </c:pt>
                <c:pt idx="46">
                  <c:v>2002.0</c:v>
                </c:pt>
                <c:pt idx="47">
                  <c:v>2003.0</c:v>
                </c:pt>
                <c:pt idx="48">
                  <c:v>2004.0</c:v>
                </c:pt>
                <c:pt idx="49">
                  <c:v>2005.0</c:v>
                </c:pt>
                <c:pt idx="50">
                  <c:v>2006.0</c:v>
                </c:pt>
                <c:pt idx="51">
                  <c:v>2007.0</c:v>
                </c:pt>
                <c:pt idx="52">
                  <c:v>2008.0</c:v>
                </c:pt>
                <c:pt idx="53">
                  <c:v>2009.0</c:v>
                </c:pt>
                <c:pt idx="54">
                  <c:v>2010.0</c:v>
                </c:pt>
                <c:pt idx="55">
                  <c:v>2011.0</c:v>
                </c:pt>
                <c:pt idx="56">
                  <c:v>2012.0</c:v>
                </c:pt>
                <c:pt idx="57">
                  <c:v>2013.0</c:v>
                </c:pt>
                <c:pt idx="58">
                  <c:v>2014.0</c:v>
                </c:pt>
                <c:pt idx="59">
                  <c:v>2015.0</c:v>
                </c:pt>
                <c:pt idx="60">
                  <c:v>2016.0</c:v>
                </c:pt>
                <c:pt idx="61">
                  <c:v>2017.0</c:v>
                </c:pt>
                <c:pt idx="62">
                  <c:v>2018.0</c:v>
                </c:pt>
                <c:pt idx="63">
                  <c:v>2019.0</c:v>
                </c:pt>
                <c:pt idx="64">
                  <c:v>2020.0</c:v>
                </c:pt>
              </c:numCache>
            </c:numRef>
          </c:cat>
          <c:val>
            <c:numRef>
              <c:f>'commune et province'!$B$55:$BN$55</c:f>
              <c:numCache>
                <c:formatCode>General</c:formatCode>
                <c:ptCount val="65"/>
                <c:pt idx="0" formatCode="0">
                  <c:v>24.176</c:v>
                </c:pt>
                <c:pt idx="7" formatCode="0">
                  <c:v>25.781</c:v>
                </c:pt>
                <c:pt idx="13" formatCode="0">
                  <c:v>27.181</c:v>
                </c:pt>
                <c:pt idx="20" formatCode="0">
                  <c:v>32.021</c:v>
                </c:pt>
                <c:pt idx="27" formatCode="0">
                  <c:v>31.31</c:v>
                </c:pt>
                <c:pt idx="33" formatCode="0">
                  <c:v>34.526</c:v>
                </c:pt>
                <c:pt idx="40" formatCode="0">
                  <c:v>41.413</c:v>
                </c:pt>
                <c:pt idx="48" formatCode="0">
                  <c:v>44.474</c:v>
                </c:pt>
                <c:pt idx="53" formatCode="0">
                  <c:v>45.137</c:v>
                </c:pt>
                <c:pt idx="58" formatCode="0">
                  <c:v>50.487</c:v>
                </c:pt>
              </c:numCache>
            </c:numRef>
          </c:val>
        </c:ser>
        <c:ser>
          <c:idx val="2"/>
          <c:order val="2"/>
          <c:tx>
            <c:strRef>
              <c:f>'commune et province'!$A$56</c:f>
              <c:strCache>
                <c:ptCount val="1"/>
                <c:pt idx="0">
                  <c:v>Province Sud hors grand Nouméa</c:v>
                </c:pt>
              </c:strCache>
            </c:strRef>
          </c:tx>
          <c:spPr>
            <a:solidFill>
              <a:srgbClr val="3366FF"/>
            </a:solidFill>
            <a:ln w="76200" cmpd="sng">
              <a:solidFill>
                <a:srgbClr val="3366FF"/>
              </a:solidFill>
            </a:ln>
          </c:spPr>
          <c:invertIfNegative val="0"/>
          <c:dLbls>
            <c:dLbl>
              <c:idx val="58"/>
              <c:layout>
                <c:manualLayout>
                  <c:x val="0.0405650358138159"/>
                  <c:y val="-1.35800900352213E-16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8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'commune et province'!$B$52:$BN$52</c:f>
              <c:numCache>
                <c:formatCode>0</c:formatCode>
                <c:ptCount val="65"/>
                <c:pt idx="0">
                  <c:v>1956.0</c:v>
                </c:pt>
                <c:pt idx="1">
                  <c:v>1957.0</c:v>
                </c:pt>
                <c:pt idx="2">
                  <c:v>1958.0</c:v>
                </c:pt>
                <c:pt idx="3">
                  <c:v>1959.0</c:v>
                </c:pt>
                <c:pt idx="4">
                  <c:v>1960.0</c:v>
                </c:pt>
                <c:pt idx="5">
                  <c:v>1961.0</c:v>
                </c:pt>
                <c:pt idx="6">
                  <c:v>1962.0</c:v>
                </c:pt>
                <c:pt idx="7">
                  <c:v>1963.0</c:v>
                </c:pt>
                <c:pt idx="8">
                  <c:v>1964.0</c:v>
                </c:pt>
                <c:pt idx="9">
                  <c:v>1965.0</c:v>
                </c:pt>
                <c:pt idx="10">
                  <c:v>1966.0</c:v>
                </c:pt>
                <c:pt idx="11">
                  <c:v>1967.0</c:v>
                </c:pt>
                <c:pt idx="12">
                  <c:v>1968.0</c:v>
                </c:pt>
                <c:pt idx="13">
                  <c:v>1969.0</c:v>
                </c:pt>
                <c:pt idx="14">
                  <c:v>1970.0</c:v>
                </c:pt>
                <c:pt idx="15">
                  <c:v>1971.0</c:v>
                </c:pt>
                <c:pt idx="16">
                  <c:v>1972.0</c:v>
                </c:pt>
                <c:pt idx="17">
                  <c:v>1973.0</c:v>
                </c:pt>
                <c:pt idx="18">
                  <c:v>1974.0</c:v>
                </c:pt>
                <c:pt idx="19">
                  <c:v>1975.0</c:v>
                </c:pt>
                <c:pt idx="20">
                  <c:v>1976.0</c:v>
                </c:pt>
                <c:pt idx="21">
                  <c:v>1977.0</c:v>
                </c:pt>
                <c:pt idx="22">
                  <c:v>1978.0</c:v>
                </c:pt>
                <c:pt idx="23">
                  <c:v>1979.0</c:v>
                </c:pt>
                <c:pt idx="24">
                  <c:v>1980.0</c:v>
                </c:pt>
                <c:pt idx="25">
                  <c:v>1981.0</c:v>
                </c:pt>
                <c:pt idx="26">
                  <c:v>1982.0</c:v>
                </c:pt>
                <c:pt idx="27">
                  <c:v>1983.0</c:v>
                </c:pt>
                <c:pt idx="28">
                  <c:v>1984.0</c:v>
                </c:pt>
                <c:pt idx="29">
                  <c:v>1985.0</c:v>
                </c:pt>
                <c:pt idx="30">
                  <c:v>1986.0</c:v>
                </c:pt>
                <c:pt idx="31">
                  <c:v>1987.0</c:v>
                </c:pt>
                <c:pt idx="32">
                  <c:v>1988.0</c:v>
                </c:pt>
                <c:pt idx="33">
                  <c:v>1989.0</c:v>
                </c:pt>
                <c:pt idx="34">
                  <c:v>1990.0</c:v>
                </c:pt>
                <c:pt idx="35">
                  <c:v>1991.0</c:v>
                </c:pt>
                <c:pt idx="36">
                  <c:v>1992.0</c:v>
                </c:pt>
                <c:pt idx="37">
                  <c:v>1993.0</c:v>
                </c:pt>
                <c:pt idx="38">
                  <c:v>1994.0</c:v>
                </c:pt>
                <c:pt idx="39">
                  <c:v>1995.0</c:v>
                </c:pt>
                <c:pt idx="40">
                  <c:v>1996.0</c:v>
                </c:pt>
                <c:pt idx="41">
                  <c:v>1997.0</c:v>
                </c:pt>
                <c:pt idx="42">
                  <c:v>1998.0</c:v>
                </c:pt>
                <c:pt idx="43">
                  <c:v>1999.0</c:v>
                </c:pt>
                <c:pt idx="44">
                  <c:v>2000.0</c:v>
                </c:pt>
                <c:pt idx="45">
                  <c:v>2001.0</c:v>
                </c:pt>
                <c:pt idx="46">
                  <c:v>2002.0</c:v>
                </c:pt>
                <c:pt idx="47">
                  <c:v>2003.0</c:v>
                </c:pt>
                <c:pt idx="48">
                  <c:v>2004.0</c:v>
                </c:pt>
                <c:pt idx="49">
                  <c:v>2005.0</c:v>
                </c:pt>
                <c:pt idx="50">
                  <c:v>2006.0</c:v>
                </c:pt>
                <c:pt idx="51">
                  <c:v>2007.0</c:v>
                </c:pt>
                <c:pt idx="52">
                  <c:v>2008.0</c:v>
                </c:pt>
                <c:pt idx="53">
                  <c:v>2009.0</c:v>
                </c:pt>
                <c:pt idx="54">
                  <c:v>2010.0</c:v>
                </c:pt>
                <c:pt idx="55">
                  <c:v>2011.0</c:v>
                </c:pt>
                <c:pt idx="56">
                  <c:v>2012.0</c:v>
                </c:pt>
                <c:pt idx="57">
                  <c:v>2013.0</c:v>
                </c:pt>
                <c:pt idx="58">
                  <c:v>2014.0</c:v>
                </c:pt>
                <c:pt idx="59">
                  <c:v>2015.0</c:v>
                </c:pt>
                <c:pt idx="60">
                  <c:v>2016.0</c:v>
                </c:pt>
                <c:pt idx="61">
                  <c:v>2017.0</c:v>
                </c:pt>
                <c:pt idx="62">
                  <c:v>2018.0</c:v>
                </c:pt>
                <c:pt idx="63">
                  <c:v>2019.0</c:v>
                </c:pt>
                <c:pt idx="64">
                  <c:v>2020.0</c:v>
                </c:pt>
              </c:numCache>
            </c:numRef>
          </c:cat>
          <c:val>
            <c:numRef>
              <c:f>'commune et province'!$B$56:$BN$56</c:f>
              <c:numCache>
                <c:formatCode>General</c:formatCode>
                <c:ptCount val="65"/>
                <c:pt idx="0" formatCode="0">
                  <c:v>8.222000000000001</c:v>
                </c:pt>
                <c:pt idx="7" formatCode="0">
                  <c:v>9.333000000000001</c:v>
                </c:pt>
                <c:pt idx="13" formatCode="0">
                  <c:v>10.662</c:v>
                </c:pt>
                <c:pt idx="20" formatCode="0">
                  <c:v>12.35900000000001</c:v>
                </c:pt>
                <c:pt idx="27" formatCode="0">
                  <c:v>13.45</c:v>
                </c:pt>
                <c:pt idx="33" formatCode="0">
                  <c:v>14.154</c:v>
                </c:pt>
                <c:pt idx="40" formatCode="0">
                  <c:v>15.723</c:v>
                </c:pt>
                <c:pt idx="48" formatCode="0">
                  <c:v>17.99000000000001</c:v>
                </c:pt>
                <c:pt idx="53" formatCode="0">
                  <c:v>19.28399999999998</c:v>
                </c:pt>
                <c:pt idx="58" formatCode="0">
                  <c:v>20.47400000000002</c:v>
                </c:pt>
              </c:numCache>
            </c:numRef>
          </c:val>
        </c:ser>
        <c:ser>
          <c:idx val="3"/>
          <c:order val="3"/>
          <c:tx>
            <c:strRef>
              <c:f>'commune et province'!$A$57</c:f>
              <c:strCache>
                <c:ptCount val="1"/>
                <c:pt idx="0">
                  <c:v>Grand Nouméa</c:v>
                </c:pt>
              </c:strCache>
            </c:strRef>
          </c:tx>
          <c:spPr>
            <a:solidFill>
              <a:srgbClr val="000090"/>
            </a:solidFill>
            <a:ln w="76200" cmpd="sng">
              <a:solidFill>
                <a:srgbClr val="000090"/>
              </a:solidFill>
            </a:ln>
          </c:spPr>
          <c:invertIfNegative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2000" b="1">
                    <a:solidFill>
                      <a:srgbClr val="000090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'commune et province'!$B$52:$BN$52</c:f>
              <c:numCache>
                <c:formatCode>0</c:formatCode>
                <c:ptCount val="65"/>
                <c:pt idx="0">
                  <c:v>1956.0</c:v>
                </c:pt>
                <c:pt idx="1">
                  <c:v>1957.0</c:v>
                </c:pt>
                <c:pt idx="2">
                  <c:v>1958.0</c:v>
                </c:pt>
                <c:pt idx="3">
                  <c:v>1959.0</c:v>
                </c:pt>
                <c:pt idx="4">
                  <c:v>1960.0</c:v>
                </c:pt>
                <c:pt idx="5">
                  <c:v>1961.0</c:v>
                </c:pt>
                <c:pt idx="6">
                  <c:v>1962.0</c:v>
                </c:pt>
                <c:pt idx="7">
                  <c:v>1963.0</c:v>
                </c:pt>
                <c:pt idx="8">
                  <c:v>1964.0</c:v>
                </c:pt>
                <c:pt idx="9">
                  <c:v>1965.0</c:v>
                </c:pt>
                <c:pt idx="10">
                  <c:v>1966.0</c:v>
                </c:pt>
                <c:pt idx="11">
                  <c:v>1967.0</c:v>
                </c:pt>
                <c:pt idx="12">
                  <c:v>1968.0</c:v>
                </c:pt>
                <c:pt idx="13">
                  <c:v>1969.0</c:v>
                </c:pt>
                <c:pt idx="14">
                  <c:v>1970.0</c:v>
                </c:pt>
                <c:pt idx="15">
                  <c:v>1971.0</c:v>
                </c:pt>
                <c:pt idx="16">
                  <c:v>1972.0</c:v>
                </c:pt>
                <c:pt idx="17">
                  <c:v>1973.0</c:v>
                </c:pt>
                <c:pt idx="18">
                  <c:v>1974.0</c:v>
                </c:pt>
                <c:pt idx="19">
                  <c:v>1975.0</c:v>
                </c:pt>
                <c:pt idx="20">
                  <c:v>1976.0</c:v>
                </c:pt>
                <c:pt idx="21">
                  <c:v>1977.0</c:v>
                </c:pt>
                <c:pt idx="22">
                  <c:v>1978.0</c:v>
                </c:pt>
                <c:pt idx="23">
                  <c:v>1979.0</c:v>
                </c:pt>
                <c:pt idx="24">
                  <c:v>1980.0</c:v>
                </c:pt>
                <c:pt idx="25">
                  <c:v>1981.0</c:v>
                </c:pt>
                <c:pt idx="26">
                  <c:v>1982.0</c:v>
                </c:pt>
                <c:pt idx="27">
                  <c:v>1983.0</c:v>
                </c:pt>
                <c:pt idx="28">
                  <c:v>1984.0</c:v>
                </c:pt>
                <c:pt idx="29">
                  <c:v>1985.0</c:v>
                </c:pt>
                <c:pt idx="30">
                  <c:v>1986.0</c:v>
                </c:pt>
                <c:pt idx="31">
                  <c:v>1987.0</c:v>
                </c:pt>
                <c:pt idx="32">
                  <c:v>1988.0</c:v>
                </c:pt>
                <c:pt idx="33">
                  <c:v>1989.0</c:v>
                </c:pt>
                <c:pt idx="34">
                  <c:v>1990.0</c:v>
                </c:pt>
                <c:pt idx="35">
                  <c:v>1991.0</c:v>
                </c:pt>
                <c:pt idx="36">
                  <c:v>1992.0</c:v>
                </c:pt>
                <c:pt idx="37">
                  <c:v>1993.0</c:v>
                </c:pt>
                <c:pt idx="38">
                  <c:v>1994.0</c:v>
                </c:pt>
                <c:pt idx="39">
                  <c:v>1995.0</c:v>
                </c:pt>
                <c:pt idx="40">
                  <c:v>1996.0</c:v>
                </c:pt>
                <c:pt idx="41">
                  <c:v>1997.0</c:v>
                </c:pt>
                <c:pt idx="42">
                  <c:v>1998.0</c:v>
                </c:pt>
                <c:pt idx="43">
                  <c:v>1999.0</c:v>
                </c:pt>
                <c:pt idx="44">
                  <c:v>2000.0</c:v>
                </c:pt>
                <c:pt idx="45">
                  <c:v>2001.0</c:v>
                </c:pt>
                <c:pt idx="46">
                  <c:v>2002.0</c:v>
                </c:pt>
                <c:pt idx="47">
                  <c:v>2003.0</c:v>
                </c:pt>
                <c:pt idx="48">
                  <c:v>2004.0</c:v>
                </c:pt>
                <c:pt idx="49">
                  <c:v>2005.0</c:v>
                </c:pt>
                <c:pt idx="50">
                  <c:v>2006.0</c:v>
                </c:pt>
                <c:pt idx="51">
                  <c:v>2007.0</c:v>
                </c:pt>
                <c:pt idx="52">
                  <c:v>2008.0</c:v>
                </c:pt>
                <c:pt idx="53">
                  <c:v>2009.0</c:v>
                </c:pt>
                <c:pt idx="54">
                  <c:v>2010.0</c:v>
                </c:pt>
                <c:pt idx="55">
                  <c:v>2011.0</c:v>
                </c:pt>
                <c:pt idx="56">
                  <c:v>2012.0</c:v>
                </c:pt>
                <c:pt idx="57">
                  <c:v>2013.0</c:v>
                </c:pt>
                <c:pt idx="58">
                  <c:v>2014.0</c:v>
                </c:pt>
                <c:pt idx="59">
                  <c:v>2015.0</c:v>
                </c:pt>
                <c:pt idx="60">
                  <c:v>2016.0</c:v>
                </c:pt>
                <c:pt idx="61">
                  <c:v>2017.0</c:v>
                </c:pt>
                <c:pt idx="62">
                  <c:v>2018.0</c:v>
                </c:pt>
                <c:pt idx="63">
                  <c:v>2019.0</c:v>
                </c:pt>
                <c:pt idx="64">
                  <c:v>2020.0</c:v>
                </c:pt>
              </c:numCache>
            </c:numRef>
          </c:cat>
          <c:val>
            <c:numRef>
              <c:f>'commune et province'!$B$57:$BN$57</c:f>
              <c:numCache>
                <c:formatCode>General</c:formatCode>
                <c:ptCount val="65"/>
                <c:pt idx="0" formatCode="0">
                  <c:v>25.204</c:v>
                </c:pt>
                <c:pt idx="7" formatCode="0">
                  <c:v>39.996</c:v>
                </c:pt>
                <c:pt idx="13" formatCode="0">
                  <c:v>50.488</c:v>
                </c:pt>
                <c:pt idx="20" formatCode="0">
                  <c:v>74.335</c:v>
                </c:pt>
                <c:pt idx="27" formatCode="0">
                  <c:v>85.098</c:v>
                </c:pt>
                <c:pt idx="33" formatCode="0">
                  <c:v>97.581</c:v>
                </c:pt>
                <c:pt idx="40" formatCode="0">
                  <c:v>118.823</c:v>
                </c:pt>
                <c:pt idx="48" formatCode="0">
                  <c:v>146.245</c:v>
                </c:pt>
                <c:pt idx="53" formatCode="0">
                  <c:v>163.723</c:v>
                </c:pt>
                <c:pt idx="58" formatCode="0">
                  <c:v>179.509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76898536"/>
        <c:axId val="1787939720"/>
      </c:barChart>
      <c:lineChart>
        <c:grouping val="standard"/>
        <c:varyColors val="0"/>
        <c:ser>
          <c:idx val="4"/>
          <c:order val="4"/>
          <c:tx>
            <c:strRef>
              <c:f>'commune et province'!$A$53</c:f>
              <c:strCache>
                <c:ptCount val="1"/>
                <c:pt idx="0">
                  <c:v>Total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triangle"/>
            <c:size val="16"/>
            <c:spPr>
              <a:ln>
                <a:solidFill>
                  <a:schemeClr val="tx1"/>
                </a:solidFill>
              </a:ln>
            </c:spPr>
          </c:marker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2000" b="1" i="1">
                    <a:solidFill>
                      <a:schemeClr val="tx2">
                        <a:lumMod val="60000"/>
                        <a:lumOff val="40000"/>
                      </a:schemeClr>
                    </a:solidFill>
                  </a:defRPr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'commune et province'!$B$52:$BN$52</c:f>
              <c:numCache>
                <c:formatCode>0</c:formatCode>
                <c:ptCount val="65"/>
                <c:pt idx="0">
                  <c:v>1956.0</c:v>
                </c:pt>
                <c:pt idx="1">
                  <c:v>1957.0</c:v>
                </c:pt>
                <c:pt idx="2">
                  <c:v>1958.0</c:v>
                </c:pt>
                <c:pt idx="3">
                  <c:v>1959.0</c:v>
                </c:pt>
                <c:pt idx="4">
                  <c:v>1960.0</c:v>
                </c:pt>
                <c:pt idx="5">
                  <c:v>1961.0</c:v>
                </c:pt>
                <c:pt idx="6">
                  <c:v>1962.0</c:v>
                </c:pt>
                <c:pt idx="7">
                  <c:v>1963.0</c:v>
                </c:pt>
                <c:pt idx="8">
                  <c:v>1964.0</c:v>
                </c:pt>
                <c:pt idx="9">
                  <c:v>1965.0</c:v>
                </c:pt>
                <c:pt idx="10">
                  <c:v>1966.0</c:v>
                </c:pt>
                <c:pt idx="11">
                  <c:v>1967.0</c:v>
                </c:pt>
                <c:pt idx="12">
                  <c:v>1968.0</c:v>
                </c:pt>
                <c:pt idx="13">
                  <c:v>1969.0</c:v>
                </c:pt>
                <c:pt idx="14">
                  <c:v>1970.0</c:v>
                </c:pt>
                <c:pt idx="15">
                  <c:v>1971.0</c:v>
                </c:pt>
                <c:pt idx="16">
                  <c:v>1972.0</c:v>
                </c:pt>
                <c:pt idx="17">
                  <c:v>1973.0</c:v>
                </c:pt>
                <c:pt idx="18">
                  <c:v>1974.0</c:v>
                </c:pt>
                <c:pt idx="19">
                  <c:v>1975.0</c:v>
                </c:pt>
                <c:pt idx="20">
                  <c:v>1976.0</c:v>
                </c:pt>
                <c:pt idx="21">
                  <c:v>1977.0</c:v>
                </c:pt>
                <c:pt idx="22">
                  <c:v>1978.0</c:v>
                </c:pt>
                <c:pt idx="23">
                  <c:v>1979.0</c:v>
                </c:pt>
                <c:pt idx="24">
                  <c:v>1980.0</c:v>
                </c:pt>
                <c:pt idx="25">
                  <c:v>1981.0</c:v>
                </c:pt>
                <c:pt idx="26">
                  <c:v>1982.0</c:v>
                </c:pt>
                <c:pt idx="27">
                  <c:v>1983.0</c:v>
                </c:pt>
                <c:pt idx="28">
                  <c:v>1984.0</c:v>
                </c:pt>
                <c:pt idx="29">
                  <c:v>1985.0</c:v>
                </c:pt>
                <c:pt idx="30">
                  <c:v>1986.0</c:v>
                </c:pt>
                <c:pt idx="31">
                  <c:v>1987.0</c:v>
                </c:pt>
                <c:pt idx="32">
                  <c:v>1988.0</c:v>
                </c:pt>
                <c:pt idx="33">
                  <c:v>1989.0</c:v>
                </c:pt>
                <c:pt idx="34">
                  <c:v>1990.0</c:v>
                </c:pt>
                <c:pt idx="35">
                  <c:v>1991.0</c:v>
                </c:pt>
                <c:pt idx="36">
                  <c:v>1992.0</c:v>
                </c:pt>
                <c:pt idx="37">
                  <c:v>1993.0</c:v>
                </c:pt>
                <c:pt idx="38">
                  <c:v>1994.0</c:v>
                </c:pt>
                <c:pt idx="39">
                  <c:v>1995.0</c:v>
                </c:pt>
                <c:pt idx="40">
                  <c:v>1996.0</c:v>
                </c:pt>
                <c:pt idx="41">
                  <c:v>1997.0</c:v>
                </c:pt>
                <c:pt idx="42">
                  <c:v>1998.0</c:v>
                </c:pt>
                <c:pt idx="43">
                  <c:v>1999.0</c:v>
                </c:pt>
                <c:pt idx="44">
                  <c:v>2000.0</c:v>
                </c:pt>
                <c:pt idx="45">
                  <c:v>2001.0</c:v>
                </c:pt>
                <c:pt idx="46">
                  <c:v>2002.0</c:v>
                </c:pt>
                <c:pt idx="47">
                  <c:v>2003.0</c:v>
                </c:pt>
                <c:pt idx="48">
                  <c:v>2004.0</c:v>
                </c:pt>
                <c:pt idx="49">
                  <c:v>2005.0</c:v>
                </c:pt>
                <c:pt idx="50">
                  <c:v>2006.0</c:v>
                </c:pt>
                <c:pt idx="51">
                  <c:v>2007.0</c:v>
                </c:pt>
                <c:pt idx="52">
                  <c:v>2008.0</c:v>
                </c:pt>
                <c:pt idx="53">
                  <c:v>2009.0</c:v>
                </c:pt>
                <c:pt idx="54">
                  <c:v>2010.0</c:v>
                </c:pt>
                <c:pt idx="55">
                  <c:v>2011.0</c:v>
                </c:pt>
                <c:pt idx="56">
                  <c:v>2012.0</c:v>
                </c:pt>
                <c:pt idx="57">
                  <c:v>2013.0</c:v>
                </c:pt>
                <c:pt idx="58">
                  <c:v>2014.0</c:v>
                </c:pt>
                <c:pt idx="59">
                  <c:v>2015.0</c:v>
                </c:pt>
                <c:pt idx="60">
                  <c:v>2016.0</c:v>
                </c:pt>
                <c:pt idx="61">
                  <c:v>2017.0</c:v>
                </c:pt>
                <c:pt idx="62">
                  <c:v>2018.0</c:v>
                </c:pt>
                <c:pt idx="63">
                  <c:v>2019.0</c:v>
                </c:pt>
                <c:pt idx="64">
                  <c:v>2020.0</c:v>
                </c:pt>
              </c:numCache>
            </c:numRef>
          </c:cat>
          <c:val>
            <c:numRef>
              <c:f>'commune et province'!$B$53:$BN$53</c:f>
              <c:numCache>
                <c:formatCode>General</c:formatCode>
                <c:ptCount val="65"/>
                <c:pt idx="0" formatCode="0">
                  <c:v>68.48</c:v>
                </c:pt>
                <c:pt idx="7" formatCode="0">
                  <c:v>86.519</c:v>
                </c:pt>
                <c:pt idx="13" formatCode="0">
                  <c:v>100.579</c:v>
                </c:pt>
                <c:pt idx="20" formatCode="0">
                  <c:v>133.233</c:v>
                </c:pt>
                <c:pt idx="27" formatCode="0">
                  <c:v>145.368</c:v>
                </c:pt>
                <c:pt idx="33" formatCode="0">
                  <c:v>164.173</c:v>
                </c:pt>
                <c:pt idx="40" formatCode="0">
                  <c:v>196.836</c:v>
                </c:pt>
                <c:pt idx="48" formatCode="0">
                  <c:v>230.789</c:v>
                </c:pt>
                <c:pt idx="53" formatCode="0">
                  <c:v>245.58</c:v>
                </c:pt>
                <c:pt idx="58" formatCode="0">
                  <c:v>268.767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76898536"/>
        <c:axId val="1787939720"/>
      </c:lineChart>
      <c:catAx>
        <c:axId val="1776898536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2000"/>
            </a:pPr>
            <a:endParaRPr lang="fr-FR"/>
          </a:p>
        </c:txPr>
        <c:crossAx val="1787939720"/>
        <c:crosses val="autoZero"/>
        <c:auto val="1"/>
        <c:lblAlgn val="ctr"/>
        <c:lblOffset val="100"/>
        <c:tickLblSkip val="5"/>
        <c:noMultiLvlLbl val="0"/>
      </c:catAx>
      <c:valAx>
        <c:axId val="178793972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" sourceLinked="1"/>
        <c:majorTickMark val="out"/>
        <c:minorTickMark val="none"/>
        <c:tickLblPos val="nextTo"/>
        <c:crossAx val="17768985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0"/>
          <c:y val="0.116963546223389"/>
          <c:w val="0.401999185505186"/>
          <c:h val="0.304565908428113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800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fr-FR" sz="2000" dirty="0"/>
              <a:t>Evolution de la population, % du total</a:t>
            </a:r>
          </a:p>
        </c:rich>
      </c:tx>
      <c:layout>
        <c:manualLayout>
          <c:xMode val="edge"/>
          <c:yMode val="edge"/>
          <c:x val="0.104187113110966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590425790098156"/>
          <c:y val="0.102209944751381"/>
          <c:w val="0.921277370294467"/>
          <c:h val="0.791599428623585"/>
        </c:manualLayout>
      </c:layout>
      <c:barChart>
        <c:barDir val="col"/>
        <c:grouping val="percentStacked"/>
        <c:varyColors val="0"/>
        <c:ser>
          <c:idx val="1"/>
          <c:order val="0"/>
          <c:tx>
            <c:strRef>
              <c:f>'commune et province'!$A$67</c:f>
              <c:strCache>
                <c:ptCount val="1"/>
                <c:pt idx="0">
                  <c:v>Province des îles Loyauté</c:v>
                </c:pt>
              </c:strCache>
            </c:strRef>
          </c:tx>
          <c:spPr>
            <a:solidFill>
              <a:srgbClr val="2EFF2E"/>
            </a:solidFill>
            <a:ln w="76200" cmpd="sng">
              <a:solidFill>
                <a:srgbClr val="2EFF2E"/>
              </a:solidFill>
            </a:ln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8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2000" b="1">
                    <a:solidFill>
                      <a:schemeClr val="accent3">
                        <a:lumMod val="50000"/>
                      </a:schemeClr>
                    </a:solidFill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'commune et province'!$B$52:$BN$52</c:f>
              <c:numCache>
                <c:formatCode>0</c:formatCode>
                <c:ptCount val="65"/>
                <c:pt idx="0">
                  <c:v>1956.0</c:v>
                </c:pt>
                <c:pt idx="1">
                  <c:v>1957.0</c:v>
                </c:pt>
                <c:pt idx="2">
                  <c:v>1958.0</c:v>
                </c:pt>
                <c:pt idx="3">
                  <c:v>1959.0</c:v>
                </c:pt>
                <c:pt idx="4">
                  <c:v>1960.0</c:v>
                </c:pt>
                <c:pt idx="5">
                  <c:v>1961.0</c:v>
                </c:pt>
                <c:pt idx="6">
                  <c:v>1962.0</c:v>
                </c:pt>
                <c:pt idx="7">
                  <c:v>1963.0</c:v>
                </c:pt>
                <c:pt idx="8">
                  <c:v>1964.0</c:v>
                </c:pt>
                <c:pt idx="9">
                  <c:v>1965.0</c:v>
                </c:pt>
                <c:pt idx="10">
                  <c:v>1966.0</c:v>
                </c:pt>
                <c:pt idx="11">
                  <c:v>1967.0</c:v>
                </c:pt>
                <c:pt idx="12">
                  <c:v>1968.0</c:v>
                </c:pt>
                <c:pt idx="13">
                  <c:v>1969.0</c:v>
                </c:pt>
                <c:pt idx="14">
                  <c:v>1970.0</c:v>
                </c:pt>
                <c:pt idx="15">
                  <c:v>1971.0</c:v>
                </c:pt>
                <c:pt idx="16">
                  <c:v>1972.0</c:v>
                </c:pt>
                <c:pt idx="17">
                  <c:v>1973.0</c:v>
                </c:pt>
                <c:pt idx="18">
                  <c:v>1974.0</c:v>
                </c:pt>
                <c:pt idx="19">
                  <c:v>1975.0</c:v>
                </c:pt>
                <c:pt idx="20">
                  <c:v>1976.0</c:v>
                </c:pt>
                <c:pt idx="21">
                  <c:v>1977.0</c:v>
                </c:pt>
                <c:pt idx="22">
                  <c:v>1978.0</c:v>
                </c:pt>
                <c:pt idx="23">
                  <c:v>1979.0</c:v>
                </c:pt>
                <c:pt idx="24">
                  <c:v>1980.0</c:v>
                </c:pt>
                <c:pt idx="25">
                  <c:v>1981.0</c:v>
                </c:pt>
                <c:pt idx="26">
                  <c:v>1982.0</c:v>
                </c:pt>
                <c:pt idx="27">
                  <c:v>1983.0</c:v>
                </c:pt>
                <c:pt idx="28">
                  <c:v>1984.0</c:v>
                </c:pt>
                <c:pt idx="29">
                  <c:v>1985.0</c:v>
                </c:pt>
                <c:pt idx="30">
                  <c:v>1986.0</c:v>
                </c:pt>
                <c:pt idx="31">
                  <c:v>1987.0</c:v>
                </c:pt>
                <c:pt idx="32">
                  <c:v>1988.0</c:v>
                </c:pt>
                <c:pt idx="33">
                  <c:v>1989.0</c:v>
                </c:pt>
                <c:pt idx="34">
                  <c:v>1990.0</c:v>
                </c:pt>
                <c:pt idx="35">
                  <c:v>1991.0</c:v>
                </c:pt>
                <c:pt idx="36">
                  <c:v>1992.0</c:v>
                </c:pt>
                <c:pt idx="37">
                  <c:v>1993.0</c:v>
                </c:pt>
                <c:pt idx="38">
                  <c:v>1994.0</c:v>
                </c:pt>
                <c:pt idx="39">
                  <c:v>1995.0</c:v>
                </c:pt>
                <c:pt idx="40">
                  <c:v>1996.0</c:v>
                </c:pt>
                <c:pt idx="41">
                  <c:v>1997.0</c:v>
                </c:pt>
                <c:pt idx="42">
                  <c:v>1998.0</c:v>
                </c:pt>
                <c:pt idx="43">
                  <c:v>1999.0</c:v>
                </c:pt>
                <c:pt idx="44">
                  <c:v>2000.0</c:v>
                </c:pt>
                <c:pt idx="45">
                  <c:v>2001.0</c:v>
                </c:pt>
                <c:pt idx="46">
                  <c:v>2002.0</c:v>
                </c:pt>
                <c:pt idx="47">
                  <c:v>2003.0</c:v>
                </c:pt>
                <c:pt idx="48">
                  <c:v>2004.0</c:v>
                </c:pt>
                <c:pt idx="49">
                  <c:v>2005.0</c:v>
                </c:pt>
                <c:pt idx="50">
                  <c:v>2006.0</c:v>
                </c:pt>
                <c:pt idx="51">
                  <c:v>2007.0</c:v>
                </c:pt>
                <c:pt idx="52">
                  <c:v>2008.0</c:v>
                </c:pt>
                <c:pt idx="53">
                  <c:v>2009.0</c:v>
                </c:pt>
                <c:pt idx="54">
                  <c:v>2010.0</c:v>
                </c:pt>
                <c:pt idx="55">
                  <c:v>2011.0</c:v>
                </c:pt>
                <c:pt idx="56">
                  <c:v>2012.0</c:v>
                </c:pt>
                <c:pt idx="57">
                  <c:v>2013.0</c:v>
                </c:pt>
                <c:pt idx="58">
                  <c:v>2014.0</c:v>
                </c:pt>
                <c:pt idx="59">
                  <c:v>2015.0</c:v>
                </c:pt>
                <c:pt idx="60">
                  <c:v>2016.0</c:v>
                </c:pt>
                <c:pt idx="61">
                  <c:v>2017.0</c:v>
                </c:pt>
                <c:pt idx="62">
                  <c:v>2018.0</c:v>
                </c:pt>
                <c:pt idx="63">
                  <c:v>2019.0</c:v>
                </c:pt>
                <c:pt idx="64">
                  <c:v>2020.0</c:v>
                </c:pt>
              </c:numCache>
            </c:numRef>
          </c:cat>
          <c:val>
            <c:numRef>
              <c:f>'commune et province'!$B$67:$BN$67</c:f>
              <c:numCache>
                <c:formatCode>General</c:formatCode>
                <c:ptCount val="65"/>
                <c:pt idx="0" formatCode="0%">
                  <c:v>0.158849299065421</c:v>
                </c:pt>
                <c:pt idx="7" formatCode="0%">
                  <c:v>0.131866988753915</c:v>
                </c:pt>
                <c:pt idx="13" formatCode="0%">
                  <c:v>0.121774923194703</c:v>
                </c:pt>
                <c:pt idx="20" formatCode="0%">
                  <c:v>0.108966997665743</c:v>
                </c:pt>
                <c:pt idx="27" formatCode="0%">
                  <c:v>0.106694733366353</c:v>
                </c:pt>
                <c:pt idx="33" formatCode="0%">
                  <c:v>0.109104420337083</c:v>
                </c:pt>
                <c:pt idx="40" formatCode="0%">
                  <c:v>0.106062915320368</c:v>
                </c:pt>
                <c:pt idx="48" formatCode="0%">
                  <c:v>0.0956718041154474</c:v>
                </c:pt>
                <c:pt idx="53" formatCode="0%">
                  <c:v>0.07099926704129</c:v>
                </c:pt>
                <c:pt idx="58" formatCode="0%">
                  <c:v>0.0680775541640157</c:v>
                </c:pt>
              </c:numCache>
            </c:numRef>
          </c:val>
        </c:ser>
        <c:ser>
          <c:idx val="2"/>
          <c:order val="1"/>
          <c:tx>
            <c:strRef>
              <c:f>'commune et province'!$A$68</c:f>
              <c:strCache>
                <c:ptCount val="1"/>
                <c:pt idx="0">
                  <c:v>Province Nord</c:v>
                </c:pt>
              </c:strCache>
            </c:strRef>
          </c:tx>
          <c:spPr>
            <a:solidFill>
              <a:srgbClr val="FF0000"/>
            </a:solidFill>
            <a:ln w="76200" cmpd="sng">
              <a:solidFill>
                <a:srgbClr val="FF0000"/>
              </a:solidFill>
            </a:ln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8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20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'commune et province'!$B$52:$BN$52</c:f>
              <c:numCache>
                <c:formatCode>0</c:formatCode>
                <c:ptCount val="65"/>
                <c:pt idx="0">
                  <c:v>1956.0</c:v>
                </c:pt>
                <c:pt idx="1">
                  <c:v>1957.0</c:v>
                </c:pt>
                <c:pt idx="2">
                  <c:v>1958.0</c:v>
                </c:pt>
                <c:pt idx="3">
                  <c:v>1959.0</c:v>
                </c:pt>
                <c:pt idx="4">
                  <c:v>1960.0</c:v>
                </c:pt>
                <c:pt idx="5">
                  <c:v>1961.0</c:v>
                </c:pt>
                <c:pt idx="6">
                  <c:v>1962.0</c:v>
                </c:pt>
                <c:pt idx="7">
                  <c:v>1963.0</c:v>
                </c:pt>
                <c:pt idx="8">
                  <c:v>1964.0</c:v>
                </c:pt>
                <c:pt idx="9">
                  <c:v>1965.0</c:v>
                </c:pt>
                <c:pt idx="10">
                  <c:v>1966.0</c:v>
                </c:pt>
                <c:pt idx="11">
                  <c:v>1967.0</c:v>
                </c:pt>
                <c:pt idx="12">
                  <c:v>1968.0</c:v>
                </c:pt>
                <c:pt idx="13">
                  <c:v>1969.0</c:v>
                </c:pt>
                <c:pt idx="14">
                  <c:v>1970.0</c:v>
                </c:pt>
                <c:pt idx="15">
                  <c:v>1971.0</c:v>
                </c:pt>
                <c:pt idx="16">
                  <c:v>1972.0</c:v>
                </c:pt>
                <c:pt idx="17">
                  <c:v>1973.0</c:v>
                </c:pt>
                <c:pt idx="18">
                  <c:v>1974.0</c:v>
                </c:pt>
                <c:pt idx="19">
                  <c:v>1975.0</c:v>
                </c:pt>
                <c:pt idx="20">
                  <c:v>1976.0</c:v>
                </c:pt>
                <c:pt idx="21">
                  <c:v>1977.0</c:v>
                </c:pt>
                <c:pt idx="22">
                  <c:v>1978.0</c:v>
                </c:pt>
                <c:pt idx="23">
                  <c:v>1979.0</c:v>
                </c:pt>
                <c:pt idx="24">
                  <c:v>1980.0</c:v>
                </c:pt>
                <c:pt idx="25">
                  <c:v>1981.0</c:v>
                </c:pt>
                <c:pt idx="26">
                  <c:v>1982.0</c:v>
                </c:pt>
                <c:pt idx="27">
                  <c:v>1983.0</c:v>
                </c:pt>
                <c:pt idx="28">
                  <c:v>1984.0</c:v>
                </c:pt>
                <c:pt idx="29">
                  <c:v>1985.0</c:v>
                </c:pt>
                <c:pt idx="30">
                  <c:v>1986.0</c:v>
                </c:pt>
                <c:pt idx="31">
                  <c:v>1987.0</c:v>
                </c:pt>
                <c:pt idx="32">
                  <c:v>1988.0</c:v>
                </c:pt>
                <c:pt idx="33">
                  <c:v>1989.0</c:v>
                </c:pt>
                <c:pt idx="34">
                  <c:v>1990.0</c:v>
                </c:pt>
                <c:pt idx="35">
                  <c:v>1991.0</c:v>
                </c:pt>
                <c:pt idx="36">
                  <c:v>1992.0</c:v>
                </c:pt>
                <c:pt idx="37">
                  <c:v>1993.0</c:v>
                </c:pt>
                <c:pt idx="38">
                  <c:v>1994.0</c:v>
                </c:pt>
                <c:pt idx="39">
                  <c:v>1995.0</c:v>
                </c:pt>
                <c:pt idx="40">
                  <c:v>1996.0</c:v>
                </c:pt>
                <c:pt idx="41">
                  <c:v>1997.0</c:v>
                </c:pt>
                <c:pt idx="42">
                  <c:v>1998.0</c:v>
                </c:pt>
                <c:pt idx="43">
                  <c:v>1999.0</c:v>
                </c:pt>
                <c:pt idx="44">
                  <c:v>2000.0</c:v>
                </c:pt>
                <c:pt idx="45">
                  <c:v>2001.0</c:v>
                </c:pt>
                <c:pt idx="46">
                  <c:v>2002.0</c:v>
                </c:pt>
                <c:pt idx="47">
                  <c:v>2003.0</c:v>
                </c:pt>
                <c:pt idx="48">
                  <c:v>2004.0</c:v>
                </c:pt>
                <c:pt idx="49">
                  <c:v>2005.0</c:v>
                </c:pt>
                <c:pt idx="50">
                  <c:v>2006.0</c:v>
                </c:pt>
                <c:pt idx="51">
                  <c:v>2007.0</c:v>
                </c:pt>
                <c:pt idx="52">
                  <c:v>2008.0</c:v>
                </c:pt>
                <c:pt idx="53">
                  <c:v>2009.0</c:v>
                </c:pt>
                <c:pt idx="54">
                  <c:v>2010.0</c:v>
                </c:pt>
                <c:pt idx="55">
                  <c:v>2011.0</c:v>
                </c:pt>
                <c:pt idx="56">
                  <c:v>2012.0</c:v>
                </c:pt>
                <c:pt idx="57">
                  <c:v>2013.0</c:v>
                </c:pt>
                <c:pt idx="58">
                  <c:v>2014.0</c:v>
                </c:pt>
                <c:pt idx="59">
                  <c:v>2015.0</c:v>
                </c:pt>
                <c:pt idx="60">
                  <c:v>2016.0</c:v>
                </c:pt>
                <c:pt idx="61">
                  <c:v>2017.0</c:v>
                </c:pt>
                <c:pt idx="62">
                  <c:v>2018.0</c:v>
                </c:pt>
                <c:pt idx="63">
                  <c:v>2019.0</c:v>
                </c:pt>
                <c:pt idx="64">
                  <c:v>2020.0</c:v>
                </c:pt>
              </c:numCache>
            </c:numRef>
          </c:cat>
          <c:val>
            <c:numRef>
              <c:f>'commune et province'!$B$68:$BN$68</c:f>
              <c:numCache>
                <c:formatCode>General</c:formatCode>
                <c:ptCount val="65"/>
                <c:pt idx="0" formatCode="0%">
                  <c:v>0.35303738317757</c:v>
                </c:pt>
                <c:pt idx="7" formatCode="0%">
                  <c:v>0.297980790346629</c:v>
                </c:pt>
                <c:pt idx="13" formatCode="0%">
                  <c:v>0.270245279829786</c:v>
                </c:pt>
                <c:pt idx="20" formatCode="0%">
                  <c:v>0.240338354611845</c:v>
                </c:pt>
                <c:pt idx="27" formatCode="0%">
                  <c:v>0.215384403720214</c:v>
                </c:pt>
                <c:pt idx="33" formatCode="0%">
                  <c:v>0.210302546703782</c:v>
                </c:pt>
                <c:pt idx="40" formatCode="0%">
                  <c:v>0.21039342396716</c:v>
                </c:pt>
                <c:pt idx="48" formatCode="0%">
                  <c:v>0.192704158343769</c:v>
                </c:pt>
                <c:pt idx="53" formatCode="0%">
                  <c:v>0.183797540516329</c:v>
                </c:pt>
                <c:pt idx="58" formatCode="0%">
                  <c:v>0.187846722253848</c:v>
                </c:pt>
              </c:numCache>
            </c:numRef>
          </c:val>
        </c:ser>
        <c:ser>
          <c:idx val="3"/>
          <c:order val="2"/>
          <c:tx>
            <c:strRef>
              <c:f>'commune et province'!$A$69</c:f>
              <c:strCache>
                <c:ptCount val="1"/>
                <c:pt idx="0">
                  <c:v>Province Sud hors grand Nouméa</c:v>
                </c:pt>
              </c:strCache>
            </c:strRef>
          </c:tx>
          <c:spPr>
            <a:solidFill>
              <a:srgbClr val="3366FF"/>
            </a:solidFill>
            <a:ln w="76200" cmpd="sng">
              <a:solidFill>
                <a:srgbClr val="3366FF"/>
              </a:solidFill>
            </a:ln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8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20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'commune et province'!$B$52:$BN$52</c:f>
              <c:numCache>
                <c:formatCode>0</c:formatCode>
                <c:ptCount val="65"/>
                <c:pt idx="0">
                  <c:v>1956.0</c:v>
                </c:pt>
                <c:pt idx="1">
                  <c:v>1957.0</c:v>
                </c:pt>
                <c:pt idx="2">
                  <c:v>1958.0</c:v>
                </c:pt>
                <c:pt idx="3">
                  <c:v>1959.0</c:v>
                </c:pt>
                <c:pt idx="4">
                  <c:v>1960.0</c:v>
                </c:pt>
                <c:pt idx="5">
                  <c:v>1961.0</c:v>
                </c:pt>
                <c:pt idx="6">
                  <c:v>1962.0</c:v>
                </c:pt>
                <c:pt idx="7">
                  <c:v>1963.0</c:v>
                </c:pt>
                <c:pt idx="8">
                  <c:v>1964.0</c:v>
                </c:pt>
                <c:pt idx="9">
                  <c:v>1965.0</c:v>
                </c:pt>
                <c:pt idx="10">
                  <c:v>1966.0</c:v>
                </c:pt>
                <c:pt idx="11">
                  <c:v>1967.0</c:v>
                </c:pt>
                <c:pt idx="12">
                  <c:v>1968.0</c:v>
                </c:pt>
                <c:pt idx="13">
                  <c:v>1969.0</c:v>
                </c:pt>
                <c:pt idx="14">
                  <c:v>1970.0</c:v>
                </c:pt>
                <c:pt idx="15">
                  <c:v>1971.0</c:v>
                </c:pt>
                <c:pt idx="16">
                  <c:v>1972.0</c:v>
                </c:pt>
                <c:pt idx="17">
                  <c:v>1973.0</c:v>
                </c:pt>
                <c:pt idx="18">
                  <c:v>1974.0</c:v>
                </c:pt>
                <c:pt idx="19">
                  <c:v>1975.0</c:v>
                </c:pt>
                <c:pt idx="20">
                  <c:v>1976.0</c:v>
                </c:pt>
                <c:pt idx="21">
                  <c:v>1977.0</c:v>
                </c:pt>
                <c:pt idx="22">
                  <c:v>1978.0</c:v>
                </c:pt>
                <c:pt idx="23">
                  <c:v>1979.0</c:v>
                </c:pt>
                <c:pt idx="24">
                  <c:v>1980.0</c:v>
                </c:pt>
                <c:pt idx="25">
                  <c:v>1981.0</c:v>
                </c:pt>
                <c:pt idx="26">
                  <c:v>1982.0</c:v>
                </c:pt>
                <c:pt idx="27">
                  <c:v>1983.0</c:v>
                </c:pt>
                <c:pt idx="28">
                  <c:v>1984.0</c:v>
                </c:pt>
                <c:pt idx="29">
                  <c:v>1985.0</c:v>
                </c:pt>
                <c:pt idx="30">
                  <c:v>1986.0</c:v>
                </c:pt>
                <c:pt idx="31">
                  <c:v>1987.0</c:v>
                </c:pt>
                <c:pt idx="32">
                  <c:v>1988.0</c:v>
                </c:pt>
                <c:pt idx="33">
                  <c:v>1989.0</c:v>
                </c:pt>
                <c:pt idx="34">
                  <c:v>1990.0</c:v>
                </c:pt>
                <c:pt idx="35">
                  <c:v>1991.0</c:v>
                </c:pt>
                <c:pt idx="36">
                  <c:v>1992.0</c:v>
                </c:pt>
                <c:pt idx="37">
                  <c:v>1993.0</c:v>
                </c:pt>
                <c:pt idx="38">
                  <c:v>1994.0</c:v>
                </c:pt>
                <c:pt idx="39">
                  <c:v>1995.0</c:v>
                </c:pt>
                <c:pt idx="40">
                  <c:v>1996.0</c:v>
                </c:pt>
                <c:pt idx="41">
                  <c:v>1997.0</c:v>
                </c:pt>
                <c:pt idx="42">
                  <c:v>1998.0</c:v>
                </c:pt>
                <c:pt idx="43">
                  <c:v>1999.0</c:v>
                </c:pt>
                <c:pt idx="44">
                  <c:v>2000.0</c:v>
                </c:pt>
                <c:pt idx="45">
                  <c:v>2001.0</c:v>
                </c:pt>
                <c:pt idx="46">
                  <c:v>2002.0</c:v>
                </c:pt>
                <c:pt idx="47">
                  <c:v>2003.0</c:v>
                </c:pt>
                <c:pt idx="48">
                  <c:v>2004.0</c:v>
                </c:pt>
                <c:pt idx="49">
                  <c:v>2005.0</c:v>
                </c:pt>
                <c:pt idx="50">
                  <c:v>2006.0</c:v>
                </c:pt>
                <c:pt idx="51">
                  <c:v>2007.0</c:v>
                </c:pt>
                <c:pt idx="52">
                  <c:v>2008.0</c:v>
                </c:pt>
                <c:pt idx="53">
                  <c:v>2009.0</c:v>
                </c:pt>
                <c:pt idx="54">
                  <c:v>2010.0</c:v>
                </c:pt>
                <c:pt idx="55">
                  <c:v>2011.0</c:v>
                </c:pt>
                <c:pt idx="56">
                  <c:v>2012.0</c:v>
                </c:pt>
                <c:pt idx="57">
                  <c:v>2013.0</c:v>
                </c:pt>
                <c:pt idx="58">
                  <c:v>2014.0</c:v>
                </c:pt>
                <c:pt idx="59">
                  <c:v>2015.0</c:v>
                </c:pt>
                <c:pt idx="60">
                  <c:v>2016.0</c:v>
                </c:pt>
                <c:pt idx="61">
                  <c:v>2017.0</c:v>
                </c:pt>
                <c:pt idx="62">
                  <c:v>2018.0</c:v>
                </c:pt>
                <c:pt idx="63">
                  <c:v>2019.0</c:v>
                </c:pt>
                <c:pt idx="64">
                  <c:v>2020.0</c:v>
                </c:pt>
              </c:numCache>
            </c:numRef>
          </c:cat>
          <c:val>
            <c:numRef>
              <c:f>'commune et province'!$B$69:$BN$69</c:f>
              <c:numCache>
                <c:formatCode>General</c:formatCode>
                <c:ptCount val="65"/>
                <c:pt idx="0" formatCode="0%">
                  <c:v>0.120064252336449</c:v>
                </c:pt>
                <c:pt idx="7" formatCode="0%">
                  <c:v>0.10787225927253</c:v>
                </c:pt>
                <c:pt idx="13" formatCode="0%">
                  <c:v>0.106006223963253</c:v>
                </c:pt>
                <c:pt idx="20" formatCode="0%">
                  <c:v>0.0927623036334842</c:v>
                </c:pt>
                <c:pt idx="27" formatCode="0%">
                  <c:v>0.0925238016619889</c:v>
                </c:pt>
                <c:pt idx="33" formatCode="0%">
                  <c:v>0.0862139328635037</c:v>
                </c:pt>
                <c:pt idx="40" formatCode="0%">
                  <c:v>0.0798786807291349</c:v>
                </c:pt>
                <c:pt idx="48" formatCode="0%">
                  <c:v>0.0779499889509466</c:v>
                </c:pt>
                <c:pt idx="53" formatCode="0%">
                  <c:v>0.0785243097972147</c:v>
                </c:pt>
                <c:pt idx="58" formatCode="0%">
                  <c:v>0.0761775069111908</c:v>
                </c:pt>
              </c:numCache>
            </c:numRef>
          </c:val>
        </c:ser>
        <c:ser>
          <c:idx val="4"/>
          <c:order val="3"/>
          <c:tx>
            <c:strRef>
              <c:f>'commune et province'!$A$70</c:f>
              <c:strCache>
                <c:ptCount val="1"/>
                <c:pt idx="0">
                  <c:v>Grand Nouméa</c:v>
                </c:pt>
              </c:strCache>
            </c:strRef>
          </c:tx>
          <c:spPr>
            <a:solidFill>
              <a:srgbClr val="000090"/>
            </a:solidFill>
            <a:ln w="76200" cmpd="sng">
              <a:solidFill>
                <a:srgbClr val="000090"/>
              </a:solidFill>
            </a:ln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8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2000" b="1">
                    <a:solidFill>
                      <a:srgbClr val="000090"/>
                    </a:solidFill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'commune et province'!$B$52:$BN$52</c:f>
              <c:numCache>
                <c:formatCode>0</c:formatCode>
                <c:ptCount val="65"/>
                <c:pt idx="0">
                  <c:v>1956.0</c:v>
                </c:pt>
                <c:pt idx="1">
                  <c:v>1957.0</c:v>
                </c:pt>
                <c:pt idx="2">
                  <c:v>1958.0</c:v>
                </c:pt>
                <c:pt idx="3">
                  <c:v>1959.0</c:v>
                </c:pt>
                <c:pt idx="4">
                  <c:v>1960.0</c:v>
                </c:pt>
                <c:pt idx="5">
                  <c:v>1961.0</c:v>
                </c:pt>
                <c:pt idx="6">
                  <c:v>1962.0</c:v>
                </c:pt>
                <c:pt idx="7">
                  <c:v>1963.0</c:v>
                </c:pt>
                <c:pt idx="8">
                  <c:v>1964.0</c:v>
                </c:pt>
                <c:pt idx="9">
                  <c:v>1965.0</c:v>
                </c:pt>
                <c:pt idx="10">
                  <c:v>1966.0</c:v>
                </c:pt>
                <c:pt idx="11">
                  <c:v>1967.0</c:v>
                </c:pt>
                <c:pt idx="12">
                  <c:v>1968.0</c:v>
                </c:pt>
                <c:pt idx="13">
                  <c:v>1969.0</c:v>
                </c:pt>
                <c:pt idx="14">
                  <c:v>1970.0</c:v>
                </c:pt>
                <c:pt idx="15">
                  <c:v>1971.0</c:v>
                </c:pt>
                <c:pt idx="16">
                  <c:v>1972.0</c:v>
                </c:pt>
                <c:pt idx="17">
                  <c:v>1973.0</c:v>
                </c:pt>
                <c:pt idx="18">
                  <c:v>1974.0</c:v>
                </c:pt>
                <c:pt idx="19">
                  <c:v>1975.0</c:v>
                </c:pt>
                <c:pt idx="20">
                  <c:v>1976.0</c:v>
                </c:pt>
                <c:pt idx="21">
                  <c:v>1977.0</c:v>
                </c:pt>
                <c:pt idx="22">
                  <c:v>1978.0</c:v>
                </c:pt>
                <c:pt idx="23">
                  <c:v>1979.0</c:v>
                </c:pt>
                <c:pt idx="24">
                  <c:v>1980.0</c:v>
                </c:pt>
                <c:pt idx="25">
                  <c:v>1981.0</c:v>
                </c:pt>
                <c:pt idx="26">
                  <c:v>1982.0</c:v>
                </c:pt>
                <c:pt idx="27">
                  <c:v>1983.0</c:v>
                </c:pt>
                <c:pt idx="28">
                  <c:v>1984.0</c:v>
                </c:pt>
                <c:pt idx="29">
                  <c:v>1985.0</c:v>
                </c:pt>
                <c:pt idx="30">
                  <c:v>1986.0</c:v>
                </c:pt>
                <c:pt idx="31">
                  <c:v>1987.0</c:v>
                </c:pt>
                <c:pt idx="32">
                  <c:v>1988.0</c:v>
                </c:pt>
                <c:pt idx="33">
                  <c:v>1989.0</c:v>
                </c:pt>
                <c:pt idx="34">
                  <c:v>1990.0</c:v>
                </c:pt>
                <c:pt idx="35">
                  <c:v>1991.0</c:v>
                </c:pt>
                <c:pt idx="36">
                  <c:v>1992.0</c:v>
                </c:pt>
                <c:pt idx="37">
                  <c:v>1993.0</c:v>
                </c:pt>
                <c:pt idx="38">
                  <c:v>1994.0</c:v>
                </c:pt>
                <c:pt idx="39">
                  <c:v>1995.0</c:v>
                </c:pt>
                <c:pt idx="40">
                  <c:v>1996.0</c:v>
                </c:pt>
                <c:pt idx="41">
                  <c:v>1997.0</c:v>
                </c:pt>
                <c:pt idx="42">
                  <c:v>1998.0</c:v>
                </c:pt>
                <c:pt idx="43">
                  <c:v>1999.0</c:v>
                </c:pt>
                <c:pt idx="44">
                  <c:v>2000.0</c:v>
                </c:pt>
                <c:pt idx="45">
                  <c:v>2001.0</c:v>
                </c:pt>
                <c:pt idx="46">
                  <c:v>2002.0</c:v>
                </c:pt>
                <c:pt idx="47">
                  <c:v>2003.0</c:v>
                </c:pt>
                <c:pt idx="48">
                  <c:v>2004.0</c:v>
                </c:pt>
                <c:pt idx="49">
                  <c:v>2005.0</c:v>
                </c:pt>
                <c:pt idx="50">
                  <c:v>2006.0</c:v>
                </c:pt>
                <c:pt idx="51">
                  <c:v>2007.0</c:v>
                </c:pt>
                <c:pt idx="52">
                  <c:v>2008.0</c:v>
                </c:pt>
                <c:pt idx="53">
                  <c:v>2009.0</c:v>
                </c:pt>
                <c:pt idx="54">
                  <c:v>2010.0</c:v>
                </c:pt>
                <c:pt idx="55">
                  <c:v>2011.0</c:v>
                </c:pt>
                <c:pt idx="56">
                  <c:v>2012.0</c:v>
                </c:pt>
                <c:pt idx="57">
                  <c:v>2013.0</c:v>
                </c:pt>
                <c:pt idx="58">
                  <c:v>2014.0</c:v>
                </c:pt>
                <c:pt idx="59">
                  <c:v>2015.0</c:v>
                </c:pt>
                <c:pt idx="60">
                  <c:v>2016.0</c:v>
                </c:pt>
                <c:pt idx="61">
                  <c:v>2017.0</c:v>
                </c:pt>
                <c:pt idx="62">
                  <c:v>2018.0</c:v>
                </c:pt>
                <c:pt idx="63">
                  <c:v>2019.0</c:v>
                </c:pt>
                <c:pt idx="64">
                  <c:v>2020.0</c:v>
                </c:pt>
              </c:numCache>
            </c:numRef>
          </c:cat>
          <c:val>
            <c:numRef>
              <c:f>'commune et province'!$B$70:$BN$70</c:f>
              <c:numCache>
                <c:formatCode>General</c:formatCode>
                <c:ptCount val="65"/>
                <c:pt idx="0" formatCode="0%">
                  <c:v>0.368049065420561</c:v>
                </c:pt>
                <c:pt idx="7" formatCode="0%">
                  <c:v>0.462279961626926</c:v>
                </c:pt>
                <c:pt idx="13" formatCode="0%">
                  <c:v>0.501973573012259</c:v>
                </c:pt>
                <c:pt idx="20" formatCode="0%">
                  <c:v>0.557932344088927</c:v>
                </c:pt>
                <c:pt idx="27" formatCode="0%">
                  <c:v>0.585397061251445</c:v>
                </c:pt>
                <c:pt idx="33" formatCode="0%">
                  <c:v>0.594379100095631</c:v>
                </c:pt>
                <c:pt idx="40" formatCode="0%">
                  <c:v>0.603664979983336</c:v>
                </c:pt>
                <c:pt idx="48" formatCode="0%">
                  <c:v>0.633674048589837</c:v>
                </c:pt>
                <c:pt idx="53" formatCode="0%">
                  <c:v>0.666678882645167</c:v>
                </c:pt>
                <c:pt idx="58" formatCode="0%">
                  <c:v>0.667898216670945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88207416"/>
        <c:axId val="1788307368"/>
      </c:barChart>
      <c:catAx>
        <c:axId val="1788207416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2000"/>
            </a:pPr>
            <a:endParaRPr lang="fr-FR"/>
          </a:p>
        </c:txPr>
        <c:crossAx val="1788307368"/>
        <c:crosses val="autoZero"/>
        <c:auto val="1"/>
        <c:lblAlgn val="ctr"/>
        <c:lblOffset val="100"/>
        <c:tickLblSkip val="10"/>
        <c:noMultiLvlLbl val="0"/>
      </c:catAx>
      <c:valAx>
        <c:axId val="1788307368"/>
        <c:scaling>
          <c:orientation val="minMax"/>
        </c:scaling>
        <c:delete val="1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crossAx val="17882074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fr-FR" sz="2000" b="1" i="0" u="none" strike="noStrike" baseline="0" dirty="0">
                <a:latin typeface="Calibri"/>
                <a:ea typeface="Calibri"/>
                <a:cs typeface="Calibri"/>
              </a:rPr>
              <a:t>La croissance du grand Nouméa </a:t>
            </a:r>
          </a:p>
          <a:p>
            <a:pPr>
              <a:defRPr sz="20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fr-FR" sz="20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est surtout due à celle de ses trois satellites, </a:t>
            </a:r>
            <a:r>
              <a:rPr lang="fr-FR" sz="2000" b="1" i="0" u="none" strike="noStrike" baseline="0" dirty="0" smtClean="0">
                <a:latin typeface="Calibri"/>
                <a:ea typeface="Calibri"/>
                <a:cs typeface="Calibri"/>
              </a:rPr>
              <a:t>milliers </a:t>
            </a:r>
            <a:r>
              <a:rPr lang="fr-FR" sz="2000" b="1" i="0" u="none" strike="noStrike" baseline="0" dirty="0">
                <a:latin typeface="Calibri"/>
                <a:ea typeface="Calibri"/>
                <a:cs typeface="Calibri"/>
              </a:rPr>
              <a:t>d'habitants</a:t>
            </a:r>
          </a:p>
        </c:rich>
      </c:tx>
      <c:layout>
        <c:manualLayout>
          <c:xMode val="edge"/>
          <c:yMode val="edge"/>
          <c:x val="0.173174190330281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12098269679627"/>
          <c:y val="0.134100841306817"/>
          <c:w val="0.870621245415239"/>
          <c:h val="0.76360265383493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'commune et province'!$A$106</c:f>
              <c:strCache>
                <c:ptCount val="1"/>
                <c:pt idx="0">
                  <c:v>Nouméa</c:v>
                </c:pt>
              </c:strCache>
            </c:strRef>
          </c:tx>
          <c:spPr>
            <a:solidFill>
              <a:srgbClr val="0000FF"/>
            </a:solidFill>
            <a:ln w="76200" cmpd="sng">
              <a:solidFill>
                <a:srgbClr val="0000FF"/>
              </a:solidFill>
            </a:ln>
          </c:spPr>
          <c:invertIfNegative val="0"/>
          <c:dLbls>
            <c:txPr>
              <a:bodyPr rot="-5400000" vert="horz"/>
              <a:lstStyle/>
              <a:p>
                <a:pPr>
                  <a:defRPr sz="2000"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'commune et province'!$B$105:$K$105</c:f>
              <c:numCache>
                <c:formatCode>0</c:formatCode>
                <c:ptCount val="10"/>
                <c:pt idx="0">
                  <c:v>1956.0</c:v>
                </c:pt>
                <c:pt idx="1">
                  <c:v>1963.0</c:v>
                </c:pt>
                <c:pt idx="2">
                  <c:v>1969.0</c:v>
                </c:pt>
                <c:pt idx="3">
                  <c:v>1976.0</c:v>
                </c:pt>
                <c:pt idx="4">
                  <c:v>1983.0</c:v>
                </c:pt>
                <c:pt idx="5">
                  <c:v>1989.0</c:v>
                </c:pt>
                <c:pt idx="6">
                  <c:v>1996.0</c:v>
                </c:pt>
                <c:pt idx="7">
                  <c:v>2004.0</c:v>
                </c:pt>
                <c:pt idx="8">
                  <c:v>2009.0</c:v>
                </c:pt>
                <c:pt idx="9">
                  <c:v>2014.0</c:v>
                </c:pt>
              </c:numCache>
            </c:numRef>
          </c:cat>
          <c:val>
            <c:numRef>
              <c:f>'commune et province'!$B$106:$K$106</c:f>
              <c:numCache>
                <c:formatCode>#\ ##0"  ";#\ ##0"  "."  "</c:formatCode>
                <c:ptCount val="10"/>
                <c:pt idx="0">
                  <c:v>22.235</c:v>
                </c:pt>
                <c:pt idx="1">
                  <c:v>34.99</c:v>
                </c:pt>
                <c:pt idx="2">
                  <c:v>41.853</c:v>
                </c:pt>
                <c:pt idx="3">
                  <c:v>56.078</c:v>
                </c:pt>
                <c:pt idx="4">
                  <c:v>60.112</c:v>
                </c:pt>
                <c:pt idx="5">
                  <c:v>65.11</c:v>
                </c:pt>
                <c:pt idx="6">
                  <c:v>76.293</c:v>
                </c:pt>
                <c:pt idx="7">
                  <c:v>91.386</c:v>
                </c:pt>
                <c:pt idx="8">
                  <c:v>97.57899999999998</c:v>
                </c:pt>
                <c:pt idx="9">
                  <c:v>99.926</c:v>
                </c:pt>
              </c:numCache>
            </c:numRef>
          </c:val>
        </c:ser>
        <c:ser>
          <c:idx val="1"/>
          <c:order val="1"/>
          <c:tx>
            <c:strRef>
              <c:f>'commune et province'!$A$107</c:f>
              <c:strCache>
                <c:ptCount val="1"/>
                <c:pt idx="0">
                  <c:v>Dumbéa</c:v>
                </c:pt>
              </c:strCache>
            </c:strRef>
          </c:tx>
          <c:invertIfNegative val="0"/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delete val="1"/>
            </c:dLbl>
            <c:txPr>
              <a:bodyPr rot="-5400000" vert="horz"/>
              <a:lstStyle/>
              <a:p>
                <a:pPr>
                  <a:defRPr sz="1600"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'commune et province'!$B$105:$K$105</c:f>
              <c:numCache>
                <c:formatCode>0</c:formatCode>
                <c:ptCount val="10"/>
                <c:pt idx="0">
                  <c:v>1956.0</c:v>
                </c:pt>
                <c:pt idx="1">
                  <c:v>1963.0</c:v>
                </c:pt>
                <c:pt idx="2">
                  <c:v>1969.0</c:v>
                </c:pt>
                <c:pt idx="3">
                  <c:v>1976.0</c:v>
                </c:pt>
                <c:pt idx="4">
                  <c:v>1983.0</c:v>
                </c:pt>
                <c:pt idx="5">
                  <c:v>1989.0</c:v>
                </c:pt>
                <c:pt idx="6">
                  <c:v>1996.0</c:v>
                </c:pt>
                <c:pt idx="7">
                  <c:v>2004.0</c:v>
                </c:pt>
                <c:pt idx="8">
                  <c:v>2009.0</c:v>
                </c:pt>
                <c:pt idx="9">
                  <c:v>2014.0</c:v>
                </c:pt>
              </c:numCache>
            </c:numRef>
          </c:cat>
          <c:val>
            <c:numRef>
              <c:f>'commune et province'!$B$107:$K$107</c:f>
              <c:numCache>
                <c:formatCode>#\ ##0"  ";#\ ##0"  "."  "</c:formatCode>
                <c:ptCount val="10"/>
                <c:pt idx="0">
                  <c:v>0.284</c:v>
                </c:pt>
                <c:pt idx="1">
                  <c:v>0.463</c:v>
                </c:pt>
                <c:pt idx="2">
                  <c:v>1.304</c:v>
                </c:pt>
                <c:pt idx="3">
                  <c:v>4.191</c:v>
                </c:pt>
                <c:pt idx="4">
                  <c:v>5.538</c:v>
                </c:pt>
                <c:pt idx="5">
                  <c:v>10.052</c:v>
                </c:pt>
                <c:pt idx="6">
                  <c:v>13.888</c:v>
                </c:pt>
                <c:pt idx="7">
                  <c:v>18.602</c:v>
                </c:pt>
                <c:pt idx="8">
                  <c:v>24.103</c:v>
                </c:pt>
                <c:pt idx="9">
                  <c:v>31.812</c:v>
                </c:pt>
              </c:numCache>
            </c:numRef>
          </c:val>
        </c:ser>
        <c:ser>
          <c:idx val="2"/>
          <c:order val="2"/>
          <c:tx>
            <c:strRef>
              <c:f>'commune et province'!$A$108</c:f>
              <c:strCache>
                <c:ptCount val="1"/>
                <c:pt idx="0">
                  <c:v>Mont-Dore</c:v>
                </c:pt>
              </c:strCache>
            </c:strRef>
          </c:tx>
          <c:invertIfNegative val="0"/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delete val="1"/>
            </c:dLbl>
            <c:txPr>
              <a:bodyPr rot="-5400000" vert="horz"/>
              <a:lstStyle/>
              <a:p>
                <a:pPr>
                  <a:defRPr sz="1600"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'commune et province'!$B$105:$K$105</c:f>
              <c:numCache>
                <c:formatCode>0</c:formatCode>
                <c:ptCount val="10"/>
                <c:pt idx="0">
                  <c:v>1956.0</c:v>
                </c:pt>
                <c:pt idx="1">
                  <c:v>1963.0</c:v>
                </c:pt>
                <c:pt idx="2">
                  <c:v>1969.0</c:v>
                </c:pt>
                <c:pt idx="3">
                  <c:v>1976.0</c:v>
                </c:pt>
                <c:pt idx="4">
                  <c:v>1983.0</c:v>
                </c:pt>
                <c:pt idx="5">
                  <c:v>1989.0</c:v>
                </c:pt>
                <c:pt idx="6">
                  <c:v>1996.0</c:v>
                </c:pt>
                <c:pt idx="7">
                  <c:v>2004.0</c:v>
                </c:pt>
                <c:pt idx="8">
                  <c:v>2009.0</c:v>
                </c:pt>
                <c:pt idx="9">
                  <c:v>2014.0</c:v>
                </c:pt>
              </c:numCache>
            </c:numRef>
          </c:cat>
          <c:val>
            <c:numRef>
              <c:f>'commune et province'!$B$108:$K$108</c:f>
              <c:numCache>
                <c:formatCode>#\ ##0"  ";#\ ##0"  "."  "</c:formatCode>
                <c:ptCount val="10"/>
                <c:pt idx="0">
                  <c:v>1.288</c:v>
                </c:pt>
                <c:pt idx="1">
                  <c:v>2.64</c:v>
                </c:pt>
                <c:pt idx="2">
                  <c:v>4.809</c:v>
                </c:pt>
                <c:pt idx="3">
                  <c:v>10.659</c:v>
                </c:pt>
                <c:pt idx="4">
                  <c:v>14.614</c:v>
                </c:pt>
                <c:pt idx="5">
                  <c:v>16.37</c:v>
                </c:pt>
                <c:pt idx="6">
                  <c:v>20.78</c:v>
                </c:pt>
                <c:pt idx="7">
                  <c:v>24.195</c:v>
                </c:pt>
                <c:pt idx="8">
                  <c:v>25.683</c:v>
                </c:pt>
                <c:pt idx="9">
                  <c:v>27.155</c:v>
                </c:pt>
              </c:numCache>
            </c:numRef>
          </c:val>
        </c:ser>
        <c:ser>
          <c:idx val="3"/>
          <c:order val="3"/>
          <c:tx>
            <c:strRef>
              <c:f>'commune et province'!$A$109</c:f>
              <c:strCache>
                <c:ptCount val="1"/>
                <c:pt idx="0">
                  <c:v>Païta</c:v>
                </c:pt>
              </c:strCache>
            </c:strRef>
          </c:tx>
          <c:invertIfNegative val="0"/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delete val="1"/>
            </c:dLbl>
            <c:txPr>
              <a:bodyPr rot="-5400000" vert="horz"/>
              <a:lstStyle/>
              <a:p>
                <a:pPr>
                  <a:defRPr sz="1600" b="1">
                    <a:solidFill>
                      <a:schemeClr val="tx1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'commune et province'!$B$105:$K$105</c:f>
              <c:numCache>
                <c:formatCode>0</c:formatCode>
                <c:ptCount val="10"/>
                <c:pt idx="0">
                  <c:v>1956.0</c:v>
                </c:pt>
                <c:pt idx="1">
                  <c:v>1963.0</c:v>
                </c:pt>
                <c:pt idx="2">
                  <c:v>1969.0</c:v>
                </c:pt>
                <c:pt idx="3">
                  <c:v>1976.0</c:v>
                </c:pt>
                <c:pt idx="4">
                  <c:v>1983.0</c:v>
                </c:pt>
                <c:pt idx="5">
                  <c:v>1989.0</c:v>
                </c:pt>
                <c:pt idx="6">
                  <c:v>1996.0</c:v>
                </c:pt>
                <c:pt idx="7">
                  <c:v>2004.0</c:v>
                </c:pt>
                <c:pt idx="8">
                  <c:v>2009.0</c:v>
                </c:pt>
                <c:pt idx="9">
                  <c:v>2014.0</c:v>
                </c:pt>
              </c:numCache>
            </c:numRef>
          </c:cat>
          <c:val>
            <c:numRef>
              <c:f>'commune et province'!$B$109:$K$109</c:f>
              <c:numCache>
                <c:formatCode>#\ ##0"  ";#\ ##0"  "."  "</c:formatCode>
                <c:ptCount val="10"/>
                <c:pt idx="0">
                  <c:v>1.397</c:v>
                </c:pt>
                <c:pt idx="1">
                  <c:v>1.903</c:v>
                </c:pt>
                <c:pt idx="2">
                  <c:v>2.522</c:v>
                </c:pt>
                <c:pt idx="3">
                  <c:v>3.407</c:v>
                </c:pt>
                <c:pt idx="4">
                  <c:v>4.834</c:v>
                </c:pt>
                <c:pt idx="5">
                  <c:v>6.049</c:v>
                </c:pt>
                <c:pt idx="6">
                  <c:v>7.861999999999996</c:v>
                </c:pt>
                <c:pt idx="7">
                  <c:v>12.062</c:v>
                </c:pt>
                <c:pt idx="8">
                  <c:v>16.358</c:v>
                </c:pt>
                <c:pt idx="9">
                  <c:v>20.616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77082056"/>
        <c:axId val="1777087208"/>
      </c:barChart>
      <c:lineChart>
        <c:grouping val="standard"/>
        <c:varyColors val="0"/>
        <c:ser>
          <c:idx val="4"/>
          <c:order val="4"/>
          <c:tx>
            <c:strRef>
              <c:f>'commune et province'!$A$110</c:f>
              <c:strCache>
                <c:ptCount val="1"/>
                <c:pt idx="0">
                  <c:v>Grand Nouméa</c:v>
                </c:pt>
              </c:strCache>
            </c:strRef>
          </c:tx>
          <c:spPr>
            <a:ln w="12700" cmpd="sng">
              <a:solidFill>
                <a:schemeClr val="tx1"/>
              </a:solidFill>
            </a:ln>
          </c:spPr>
          <c:cat>
            <c:numRef>
              <c:f>'commune et province'!$B$105:$K$105</c:f>
              <c:numCache>
                <c:formatCode>0</c:formatCode>
                <c:ptCount val="10"/>
                <c:pt idx="0">
                  <c:v>1956.0</c:v>
                </c:pt>
                <c:pt idx="1">
                  <c:v>1963.0</c:v>
                </c:pt>
                <c:pt idx="2">
                  <c:v>1969.0</c:v>
                </c:pt>
                <c:pt idx="3">
                  <c:v>1976.0</c:v>
                </c:pt>
                <c:pt idx="4">
                  <c:v>1983.0</c:v>
                </c:pt>
                <c:pt idx="5">
                  <c:v>1989.0</c:v>
                </c:pt>
                <c:pt idx="6">
                  <c:v>1996.0</c:v>
                </c:pt>
                <c:pt idx="7">
                  <c:v>2004.0</c:v>
                </c:pt>
                <c:pt idx="8">
                  <c:v>2009.0</c:v>
                </c:pt>
                <c:pt idx="9">
                  <c:v>2014.0</c:v>
                </c:pt>
              </c:numCache>
            </c:numRef>
          </c:cat>
          <c:val>
            <c:numRef>
              <c:f>'commune et province'!$B$110:$K$110</c:f>
              <c:numCache>
                <c:formatCode>#\ ##0"  ";#\ ##0"  "."  "</c:formatCode>
                <c:ptCount val="10"/>
                <c:pt idx="0">
                  <c:v>25.204</c:v>
                </c:pt>
                <c:pt idx="1">
                  <c:v>39.996</c:v>
                </c:pt>
                <c:pt idx="2">
                  <c:v>50.488</c:v>
                </c:pt>
                <c:pt idx="3">
                  <c:v>74.33500000000001</c:v>
                </c:pt>
                <c:pt idx="4">
                  <c:v>85.09800000000001</c:v>
                </c:pt>
                <c:pt idx="5">
                  <c:v>97.58100000000001</c:v>
                </c:pt>
                <c:pt idx="6">
                  <c:v>118.823</c:v>
                </c:pt>
                <c:pt idx="7">
                  <c:v>146.245</c:v>
                </c:pt>
                <c:pt idx="8">
                  <c:v>163.723</c:v>
                </c:pt>
                <c:pt idx="9">
                  <c:v>179.509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'commune et province'!$A$106</c:f>
              <c:strCache>
                <c:ptCount val="1"/>
                <c:pt idx="0">
                  <c:v>Nouméa</c:v>
                </c:pt>
              </c:strCache>
            </c:strRef>
          </c:tx>
          <c:spPr>
            <a:ln w="19050" cmpd="sng">
              <a:solidFill>
                <a:srgbClr val="000090"/>
              </a:solidFill>
            </a:ln>
          </c:spPr>
          <c:marker>
            <c:spPr>
              <a:solidFill>
                <a:srgbClr val="3366FF"/>
              </a:solidFill>
              <a:ln>
                <a:solidFill>
                  <a:srgbClr val="3366FF"/>
                </a:solidFill>
              </a:ln>
            </c:spPr>
          </c:marker>
          <c:cat>
            <c:numRef>
              <c:f>'commune et province'!$B$105:$K$105</c:f>
              <c:numCache>
                <c:formatCode>0</c:formatCode>
                <c:ptCount val="10"/>
                <c:pt idx="0">
                  <c:v>1956.0</c:v>
                </c:pt>
                <c:pt idx="1">
                  <c:v>1963.0</c:v>
                </c:pt>
                <c:pt idx="2">
                  <c:v>1969.0</c:v>
                </c:pt>
                <c:pt idx="3">
                  <c:v>1976.0</c:v>
                </c:pt>
                <c:pt idx="4">
                  <c:v>1983.0</c:v>
                </c:pt>
                <c:pt idx="5">
                  <c:v>1989.0</c:v>
                </c:pt>
                <c:pt idx="6">
                  <c:v>1996.0</c:v>
                </c:pt>
                <c:pt idx="7">
                  <c:v>2004.0</c:v>
                </c:pt>
                <c:pt idx="8">
                  <c:v>2009.0</c:v>
                </c:pt>
                <c:pt idx="9">
                  <c:v>2014.0</c:v>
                </c:pt>
              </c:numCache>
            </c:numRef>
          </c:cat>
          <c:val>
            <c:numRef>
              <c:f>'commune et province'!$B$106:$K$106</c:f>
              <c:numCache>
                <c:formatCode>#\ ##0"  ";#\ ##0"  "."  "</c:formatCode>
                <c:ptCount val="10"/>
                <c:pt idx="0">
                  <c:v>22.235</c:v>
                </c:pt>
                <c:pt idx="1">
                  <c:v>34.99</c:v>
                </c:pt>
                <c:pt idx="2">
                  <c:v>41.853</c:v>
                </c:pt>
                <c:pt idx="3">
                  <c:v>56.078</c:v>
                </c:pt>
                <c:pt idx="4">
                  <c:v>60.112</c:v>
                </c:pt>
                <c:pt idx="5">
                  <c:v>65.11</c:v>
                </c:pt>
                <c:pt idx="6">
                  <c:v>76.293</c:v>
                </c:pt>
                <c:pt idx="7">
                  <c:v>91.386</c:v>
                </c:pt>
                <c:pt idx="8">
                  <c:v>97.57899999999998</c:v>
                </c:pt>
                <c:pt idx="9">
                  <c:v>99.926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77082056"/>
        <c:axId val="1777087208"/>
      </c:lineChart>
      <c:catAx>
        <c:axId val="1777082056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2000"/>
            </a:pPr>
            <a:endParaRPr lang="fr-FR"/>
          </a:p>
        </c:txPr>
        <c:crossAx val="1777087208"/>
        <c:crosses val="autoZero"/>
        <c:auto val="1"/>
        <c:lblAlgn val="ctr"/>
        <c:lblOffset val="100"/>
        <c:noMultiLvlLbl val="0"/>
      </c:catAx>
      <c:valAx>
        <c:axId val="1777087208"/>
        <c:scaling>
          <c:orientation val="minMax"/>
          <c:max val="180.0"/>
        </c:scaling>
        <c:delete val="0"/>
        <c:axPos val="l"/>
        <c:majorGridlines/>
        <c:numFmt formatCode="#\ ##0&quot;  &quot;;#\ ##0&quot;  &quot;.&quot;  &quot;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fr-FR"/>
          </a:p>
        </c:txPr>
        <c:crossAx val="1777082056"/>
        <c:crosses val="autoZero"/>
        <c:crossBetween val="between"/>
      </c:valAx>
    </c:plotArea>
    <c:legend>
      <c:legendPos val="r"/>
      <c:legendEntry>
        <c:idx val="3"/>
        <c:txPr>
          <a:bodyPr/>
          <a:lstStyle/>
          <a:p>
            <a:pPr>
              <a:defRPr sz="2000" b="1"/>
            </a:pPr>
            <a:endParaRPr lang="fr-FR"/>
          </a:p>
        </c:txPr>
      </c:legendEntry>
      <c:legendEntry>
        <c:idx val="4"/>
        <c:delete val="1"/>
      </c:legendEntry>
      <c:legendEntry>
        <c:idx val="5"/>
        <c:delete val="1"/>
      </c:legendEntry>
      <c:layout>
        <c:manualLayout>
          <c:xMode val="edge"/>
          <c:yMode val="edge"/>
          <c:x val="0.140901770762818"/>
          <c:y val="0.19698235637212"/>
          <c:w val="0.22371995648918"/>
          <c:h val="0.458081656459609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2000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fr-FR" sz="2000" b="1" i="0" u="none" strike="noStrike" baseline="0" dirty="0" smtClean="0">
                <a:latin typeface="Calibri"/>
                <a:ea typeface="Calibri"/>
                <a:cs typeface="Calibri"/>
              </a:rPr>
              <a:t>% </a:t>
            </a:r>
            <a:r>
              <a:rPr lang="fr-FR" sz="2000" b="1" i="0" u="none" strike="noStrike" baseline="0" dirty="0">
                <a:latin typeface="Calibri"/>
                <a:ea typeface="Calibri"/>
                <a:cs typeface="Calibri"/>
              </a:rPr>
              <a:t>du total</a:t>
            </a:r>
          </a:p>
        </c:rich>
      </c:tx>
      <c:layout>
        <c:manualLayout>
          <c:xMode val="edge"/>
          <c:yMode val="edge"/>
          <c:x val="0.173174190330281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0134818165212063"/>
          <c:y val="0.0654619406219442"/>
          <c:w val="0.962419355620899"/>
          <c:h val="0.83224161563137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'commune et province'!$A$113</c:f>
              <c:strCache>
                <c:ptCount val="1"/>
                <c:pt idx="0">
                  <c:v>Nouméa</c:v>
                </c:pt>
              </c:strCache>
            </c:strRef>
          </c:tx>
          <c:spPr>
            <a:solidFill>
              <a:srgbClr val="0000FF"/>
            </a:solidFill>
            <a:ln w="76200" cmpd="sng">
              <a:solidFill>
                <a:srgbClr val="0000FF"/>
              </a:solidFill>
            </a:ln>
          </c:spPr>
          <c:invertIfNegative val="0"/>
          <c:dLbls>
            <c:txPr>
              <a:bodyPr rot="-5400000" vert="horz"/>
              <a:lstStyle/>
              <a:p>
                <a:pPr>
                  <a:defRPr sz="2000"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'commune et province'!$B$112:$K$112</c:f>
              <c:numCache>
                <c:formatCode>0</c:formatCode>
                <c:ptCount val="10"/>
                <c:pt idx="0">
                  <c:v>1956.0</c:v>
                </c:pt>
                <c:pt idx="1">
                  <c:v>1963.0</c:v>
                </c:pt>
                <c:pt idx="2">
                  <c:v>1969.0</c:v>
                </c:pt>
                <c:pt idx="3">
                  <c:v>1976.0</c:v>
                </c:pt>
                <c:pt idx="4">
                  <c:v>1983.0</c:v>
                </c:pt>
                <c:pt idx="5">
                  <c:v>1989.0</c:v>
                </c:pt>
                <c:pt idx="6">
                  <c:v>1996.0</c:v>
                </c:pt>
                <c:pt idx="7">
                  <c:v>2004.0</c:v>
                </c:pt>
                <c:pt idx="8">
                  <c:v>2009.0</c:v>
                </c:pt>
                <c:pt idx="9">
                  <c:v>2014.0</c:v>
                </c:pt>
              </c:numCache>
            </c:numRef>
          </c:cat>
          <c:val>
            <c:numRef>
              <c:f>'commune et province'!$B$113:$K$113</c:f>
              <c:numCache>
                <c:formatCode>0%</c:formatCode>
                <c:ptCount val="10"/>
                <c:pt idx="0">
                  <c:v>0.882201237898746</c:v>
                </c:pt>
                <c:pt idx="1">
                  <c:v>0.874837483748375</c:v>
                </c:pt>
                <c:pt idx="2">
                  <c:v>0.828969260022183</c:v>
                </c:pt>
                <c:pt idx="3">
                  <c:v>0.754395641353333</c:v>
                </c:pt>
                <c:pt idx="4">
                  <c:v>0.706385578979529</c:v>
                </c:pt>
                <c:pt idx="5">
                  <c:v>0.667240548877343</c:v>
                </c:pt>
                <c:pt idx="6">
                  <c:v>0.642072662699982</c:v>
                </c:pt>
                <c:pt idx="7">
                  <c:v>0.624882901979555</c:v>
                </c:pt>
                <c:pt idx="8">
                  <c:v>0.596000561924714</c:v>
                </c:pt>
                <c:pt idx="9">
                  <c:v>0.556662897124935</c:v>
                </c:pt>
              </c:numCache>
            </c:numRef>
          </c:val>
        </c:ser>
        <c:ser>
          <c:idx val="1"/>
          <c:order val="1"/>
          <c:tx>
            <c:strRef>
              <c:f>'commune et province'!$A$114</c:f>
              <c:strCache>
                <c:ptCount val="1"/>
                <c:pt idx="0">
                  <c:v>Dumbéa</c:v>
                </c:pt>
              </c:strCache>
            </c:strRef>
          </c:tx>
          <c:invertIfNegative val="0"/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delete val="1"/>
            </c:dLbl>
            <c:txPr>
              <a:bodyPr rot="-5400000" vert="horz"/>
              <a:lstStyle/>
              <a:p>
                <a:pPr>
                  <a:defRPr sz="1600">
                    <a:solidFill>
                      <a:schemeClr val="tx1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'commune et province'!$B$112:$K$112</c:f>
              <c:numCache>
                <c:formatCode>0</c:formatCode>
                <c:ptCount val="10"/>
                <c:pt idx="0">
                  <c:v>1956.0</c:v>
                </c:pt>
                <c:pt idx="1">
                  <c:v>1963.0</c:v>
                </c:pt>
                <c:pt idx="2">
                  <c:v>1969.0</c:v>
                </c:pt>
                <c:pt idx="3">
                  <c:v>1976.0</c:v>
                </c:pt>
                <c:pt idx="4">
                  <c:v>1983.0</c:v>
                </c:pt>
                <c:pt idx="5">
                  <c:v>1989.0</c:v>
                </c:pt>
                <c:pt idx="6">
                  <c:v>1996.0</c:v>
                </c:pt>
                <c:pt idx="7">
                  <c:v>2004.0</c:v>
                </c:pt>
                <c:pt idx="8">
                  <c:v>2009.0</c:v>
                </c:pt>
                <c:pt idx="9">
                  <c:v>2014.0</c:v>
                </c:pt>
              </c:numCache>
            </c:numRef>
          </c:cat>
          <c:val>
            <c:numRef>
              <c:f>'commune et province'!$B$114:$K$114</c:f>
              <c:numCache>
                <c:formatCode>0%</c:formatCode>
                <c:ptCount val="10"/>
                <c:pt idx="0">
                  <c:v>0.0112680526900492</c:v>
                </c:pt>
                <c:pt idx="1">
                  <c:v>0.0115761576157616</c:v>
                </c:pt>
                <c:pt idx="2">
                  <c:v>0.0258279195056251</c:v>
                </c:pt>
                <c:pt idx="3">
                  <c:v>0.0563799017959238</c:v>
                </c:pt>
                <c:pt idx="4">
                  <c:v>0.0650779101741521</c:v>
                </c:pt>
                <c:pt idx="5">
                  <c:v>0.103011856816388</c:v>
                </c:pt>
                <c:pt idx="6">
                  <c:v>0.116879728672058</c:v>
                </c:pt>
                <c:pt idx="7">
                  <c:v>0.127197511026018</c:v>
                </c:pt>
                <c:pt idx="8">
                  <c:v>0.147218167270329</c:v>
                </c:pt>
                <c:pt idx="9">
                  <c:v>0.177216741221889</c:v>
                </c:pt>
              </c:numCache>
            </c:numRef>
          </c:val>
        </c:ser>
        <c:ser>
          <c:idx val="2"/>
          <c:order val="2"/>
          <c:tx>
            <c:strRef>
              <c:f>'commune et province'!$A$115</c:f>
              <c:strCache>
                <c:ptCount val="1"/>
                <c:pt idx="0">
                  <c:v>Mont-Dore</c:v>
                </c:pt>
              </c:strCache>
            </c:strRef>
          </c:tx>
          <c:invertIfNegative val="0"/>
          <c:dLbls>
            <c:txPr>
              <a:bodyPr rot="-5400000" vert="horz"/>
              <a:lstStyle/>
              <a:p>
                <a:pPr>
                  <a:defRPr sz="1600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'commune et province'!$B$112:$K$112</c:f>
              <c:numCache>
                <c:formatCode>0</c:formatCode>
                <c:ptCount val="10"/>
                <c:pt idx="0">
                  <c:v>1956.0</c:v>
                </c:pt>
                <c:pt idx="1">
                  <c:v>1963.0</c:v>
                </c:pt>
                <c:pt idx="2">
                  <c:v>1969.0</c:v>
                </c:pt>
                <c:pt idx="3">
                  <c:v>1976.0</c:v>
                </c:pt>
                <c:pt idx="4">
                  <c:v>1983.0</c:v>
                </c:pt>
                <c:pt idx="5">
                  <c:v>1989.0</c:v>
                </c:pt>
                <c:pt idx="6">
                  <c:v>1996.0</c:v>
                </c:pt>
                <c:pt idx="7">
                  <c:v>2004.0</c:v>
                </c:pt>
                <c:pt idx="8">
                  <c:v>2009.0</c:v>
                </c:pt>
                <c:pt idx="9">
                  <c:v>2014.0</c:v>
                </c:pt>
              </c:numCache>
            </c:numRef>
          </c:cat>
          <c:val>
            <c:numRef>
              <c:f>'commune et province'!$B$115:$K$115</c:f>
              <c:numCache>
                <c:formatCode>0%</c:formatCode>
                <c:ptCount val="10"/>
                <c:pt idx="0">
                  <c:v>0.0511029995238851</c:v>
                </c:pt>
                <c:pt idx="1">
                  <c:v>0.066006600660066</c:v>
                </c:pt>
                <c:pt idx="2">
                  <c:v>0.0952503565203613</c:v>
                </c:pt>
                <c:pt idx="3">
                  <c:v>0.143391403780184</c:v>
                </c:pt>
                <c:pt idx="4">
                  <c:v>0.171731415544431</c:v>
                </c:pt>
                <c:pt idx="5">
                  <c:v>0.167758067656613</c:v>
                </c:pt>
                <c:pt idx="6">
                  <c:v>0.174881967295894</c:v>
                </c:pt>
                <c:pt idx="7">
                  <c:v>0.165441553557387</c:v>
                </c:pt>
                <c:pt idx="8">
                  <c:v>0.156868613450767</c:v>
                </c:pt>
                <c:pt idx="9">
                  <c:v>0.151273752290971</c:v>
                </c:pt>
              </c:numCache>
            </c:numRef>
          </c:val>
        </c:ser>
        <c:ser>
          <c:idx val="3"/>
          <c:order val="3"/>
          <c:tx>
            <c:strRef>
              <c:f>'commune et province'!$A$116</c:f>
              <c:strCache>
                <c:ptCount val="1"/>
                <c:pt idx="0">
                  <c:v>Païta</c:v>
                </c:pt>
              </c:strCache>
            </c:strRef>
          </c:tx>
          <c:invertIfNegative val="0"/>
          <c:dLbls>
            <c:txPr>
              <a:bodyPr rot="-5400000" vert="horz"/>
              <a:lstStyle/>
              <a:p>
                <a:pPr>
                  <a:defRPr sz="1600">
                    <a:solidFill>
                      <a:srgbClr val="000000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'commune et province'!$B$112:$K$112</c:f>
              <c:numCache>
                <c:formatCode>0</c:formatCode>
                <c:ptCount val="10"/>
                <c:pt idx="0">
                  <c:v>1956.0</c:v>
                </c:pt>
                <c:pt idx="1">
                  <c:v>1963.0</c:v>
                </c:pt>
                <c:pt idx="2">
                  <c:v>1969.0</c:v>
                </c:pt>
                <c:pt idx="3">
                  <c:v>1976.0</c:v>
                </c:pt>
                <c:pt idx="4">
                  <c:v>1983.0</c:v>
                </c:pt>
                <c:pt idx="5">
                  <c:v>1989.0</c:v>
                </c:pt>
                <c:pt idx="6">
                  <c:v>1996.0</c:v>
                </c:pt>
                <c:pt idx="7">
                  <c:v>2004.0</c:v>
                </c:pt>
                <c:pt idx="8">
                  <c:v>2009.0</c:v>
                </c:pt>
                <c:pt idx="9">
                  <c:v>2014.0</c:v>
                </c:pt>
              </c:numCache>
            </c:numRef>
          </c:cat>
          <c:val>
            <c:numRef>
              <c:f>'commune et province'!$B$116:$K$116</c:f>
              <c:numCache>
                <c:formatCode>0%</c:formatCode>
                <c:ptCount val="10"/>
                <c:pt idx="0">
                  <c:v>0.0554277098873195</c:v>
                </c:pt>
                <c:pt idx="1">
                  <c:v>0.0475797579757976</c:v>
                </c:pt>
                <c:pt idx="2">
                  <c:v>0.0499524639518301</c:v>
                </c:pt>
                <c:pt idx="3">
                  <c:v>0.0458330530705589</c:v>
                </c:pt>
                <c:pt idx="4">
                  <c:v>0.0568050953018872</c:v>
                </c:pt>
                <c:pt idx="5">
                  <c:v>0.0619895266496551</c:v>
                </c:pt>
                <c:pt idx="6">
                  <c:v>0.0661656413320653</c:v>
                </c:pt>
                <c:pt idx="7">
                  <c:v>0.0824780334370406</c:v>
                </c:pt>
                <c:pt idx="8">
                  <c:v>0.0999126573541897</c:v>
                </c:pt>
                <c:pt idx="9">
                  <c:v>0.114846609362205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88040840"/>
        <c:axId val="1788044040"/>
      </c:barChart>
      <c:catAx>
        <c:axId val="1788040840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2000"/>
            </a:pPr>
            <a:endParaRPr lang="fr-FR"/>
          </a:p>
        </c:txPr>
        <c:crossAx val="1788044040"/>
        <c:crosses val="autoZero"/>
        <c:auto val="1"/>
        <c:lblAlgn val="ctr"/>
        <c:lblOffset val="100"/>
        <c:tickLblSkip val="1"/>
        <c:noMultiLvlLbl val="0"/>
      </c:catAx>
      <c:valAx>
        <c:axId val="1788044040"/>
        <c:scaling>
          <c:orientation val="minMax"/>
          <c:max val="1.0"/>
        </c:scaling>
        <c:delete val="1"/>
        <c:axPos val="l"/>
        <c:majorGridlines/>
        <c:numFmt formatCode="0%" sourceLinked="1"/>
        <c:majorTickMark val="out"/>
        <c:minorTickMark val="none"/>
        <c:tickLblPos val="nextTo"/>
        <c:crossAx val="17880408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255617262434758"/>
          <c:y val="0.0693113786628375"/>
          <c:w val="0.97443830908466"/>
          <c:h val="0.84477447002398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'Pop etc'!$A$241</c:f>
              <c:strCache>
                <c:ptCount val="1"/>
                <c:pt idx="0">
                  <c:v>Iles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2000"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'Pop etc'!$F$240</c:f>
              <c:strCache>
                <c:ptCount val="1"/>
                <c:pt idx="0">
                  <c:v>Moyen par an </c:v>
                </c:pt>
              </c:strCache>
            </c:strRef>
          </c:cat>
          <c:val>
            <c:numRef>
              <c:f>'Pop etc'!$F$241</c:f>
              <c:numCache>
                <c:formatCode>0.0%</c:formatCode>
                <c:ptCount val="1"/>
                <c:pt idx="0">
                  <c:v>0.0096</c:v>
                </c:pt>
              </c:numCache>
            </c:numRef>
          </c:val>
        </c:ser>
        <c:ser>
          <c:idx val="1"/>
          <c:order val="1"/>
          <c:tx>
            <c:strRef>
              <c:f>'Pop etc'!$A$242</c:f>
              <c:strCache>
                <c:ptCount val="1"/>
                <c:pt idx="0">
                  <c:v>Nord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2000"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'Pop etc'!$F$240</c:f>
              <c:strCache>
                <c:ptCount val="1"/>
                <c:pt idx="0">
                  <c:v>Moyen par an </c:v>
                </c:pt>
              </c:strCache>
            </c:strRef>
          </c:cat>
          <c:val>
            <c:numRef>
              <c:f>'Pop etc'!$F$242</c:f>
              <c:numCache>
                <c:formatCode>0.0%</c:formatCode>
                <c:ptCount val="1"/>
                <c:pt idx="0">
                  <c:v>0.0226</c:v>
                </c:pt>
              </c:numCache>
            </c:numRef>
          </c:val>
        </c:ser>
        <c:ser>
          <c:idx val="2"/>
          <c:order val="2"/>
          <c:tx>
            <c:strRef>
              <c:f>'Pop etc'!$A$243</c:f>
              <c:strCache>
                <c:ptCount val="1"/>
                <c:pt idx="0">
                  <c:v>Sud hors Grand Nouméa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txPr>
              <a:bodyPr/>
              <a:lstStyle/>
              <a:p>
                <a:pPr>
                  <a:defRPr sz="2000"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'Pop etc'!$F$240</c:f>
              <c:strCache>
                <c:ptCount val="1"/>
                <c:pt idx="0">
                  <c:v>Moyen par an </c:v>
                </c:pt>
              </c:strCache>
            </c:strRef>
          </c:cat>
          <c:val>
            <c:numRef>
              <c:f>'Pop etc'!$F$243</c:f>
              <c:numCache>
                <c:formatCode>0.0%</c:formatCode>
                <c:ptCount val="1"/>
                <c:pt idx="0">
                  <c:v>0.0179</c:v>
                </c:pt>
              </c:numCache>
            </c:numRef>
          </c:val>
        </c:ser>
        <c:ser>
          <c:idx val="3"/>
          <c:order val="3"/>
          <c:tx>
            <c:strRef>
              <c:f>'Pop etc'!$A$244</c:f>
              <c:strCache>
                <c:ptCount val="1"/>
                <c:pt idx="0">
                  <c:v>Grand Nouméa</c:v>
                </c:pt>
              </c:strCache>
            </c:strRef>
          </c:tx>
          <c:spPr>
            <a:solidFill>
              <a:srgbClr val="000090"/>
            </a:solidFill>
          </c:spPr>
          <c:invertIfNegative val="0"/>
          <c:dLbls>
            <c:txPr>
              <a:bodyPr/>
              <a:lstStyle/>
              <a:p>
                <a:pPr>
                  <a:defRPr sz="2000"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'Pop etc'!$F$240</c:f>
              <c:strCache>
                <c:ptCount val="1"/>
                <c:pt idx="0">
                  <c:v>Moyen par an </c:v>
                </c:pt>
              </c:strCache>
            </c:strRef>
          </c:cat>
          <c:val>
            <c:numRef>
              <c:f>'Pop etc'!$F$244</c:f>
              <c:numCache>
                <c:formatCode>0%</c:formatCode>
                <c:ptCount val="1"/>
                <c:pt idx="0">
                  <c:v>0.0186</c:v>
                </c:pt>
              </c:numCache>
            </c:numRef>
          </c:val>
        </c:ser>
        <c:ser>
          <c:idx val="4"/>
          <c:order val="4"/>
          <c:tx>
            <c:strRef>
              <c:f>'Pop etc'!$A$245</c:f>
              <c:strCache>
                <c:ptCount val="1"/>
                <c:pt idx="0">
                  <c:v>Nouvelle calédonie</c:v>
                </c:pt>
              </c:strCache>
            </c:strRef>
          </c:tx>
          <c:spPr>
            <a:solidFill>
              <a:schemeClr val="bg1"/>
            </a:solidFill>
            <a:ln w="76200" cmpd="sng">
              <a:solidFill>
                <a:schemeClr val="tx1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2000" b="1">
                    <a:solidFill>
                      <a:schemeClr val="tx1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'Pop etc'!$F$240</c:f>
              <c:strCache>
                <c:ptCount val="1"/>
                <c:pt idx="0">
                  <c:v>Moyen par an </c:v>
                </c:pt>
              </c:strCache>
            </c:strRef>
          </c:cat>
          <c:val>
            <c:numRef>
              <c:f>'Pop etc'!$F$245</c:f>
              <c:numCache>
                <c:formatCode>0.0%</c:formatCode>
                <c:ptCount val="1"/>
                <c:pt idx="0">
                  <c:v>0.0182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777278888"/>
        <c:axId val="1777281896"/>
      </c:barChart>
      <c:catAx>
        <c:axId val="17772788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1777281896"/>
        <c:crosses val="autoZero"/>
        <c:auto val="1"/>
        <c:lblAlgn val="ctr"/>
        <c:lblOffset val="100"/>
        <c:noMultiLvlLbl val="0"/>
      </c:catAx>
      <c:valAx>
        <c:axId val="1777281896"/>
        <c:scaling>
          <c:orientation val="minMax"/>
        </c:scaling>
        <c:delete val="0"/>
        <c:axPos val="l"/>
        <c:numFmt formatCode="0.0%" sourceLinked="0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00">
                <a:solidFill>
                  <a:schemeClr val="bg1"/>
                </a:solidFill>
              </a:defRPr>
            </a:pPr>
            <a:endParaRPr lang="fr-FR"/>
          </a:p>
        </c:txPr>
        <c:crossAx val="1777278888"/>
        <c:crosses val="autoZero"/>
        <c:crossBetween val="between"/>
        <c:majorUnit val="0.005"/>
      </c:valAx>
    </c:plotArea>
    <c:plotVisOnly val="1"/>
    <c:dispBlanksAs val="gap"/>
    <c:showDLblsOverMax val="0"/>
  </c:chart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125983714737118"/>
          <c:y val="0.0312352476919406"/>
          <c:w val="0.987401628526288"/>
          <c:h val="0.8818945595404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'Pop etc'!$A$241</c:f>
              <c:strCache>
                <c:ptCount val="1"/>
                <c:pt idx="0">
                  <c:v>Iles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2000"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'Pop etc'!$E$240</c:f>
              <c:strCache>
                <c:ptCount val="1"/>
                <c:pt idx="0">
                  <c:v>En 5 ans</c:v>
                </c:pt>
              </c:strCache>
            </c:strRef>
          </c:cat>
          <c:val>
            <c:numRef>
              <c:f>'Pop etc'!$E$241</c:f>
              <c:numCache>
                <c:formatCode>0.0%</c:formatCode>
                <c:ptCount val="1"/>
                <c:pt idx="0">
                  <c:v>0.049</c:v>
                </c:pt>
              </c:numCache>
            </c:numRef>
          </c:val>
        </c:ser>
        <c:ser>
          <c:idx val="1"/>
          <c:order val="1"/>
          <c:tx>
            <c:strRef>
              <c:f>'Pop etc'!$A$242</c:f>
              <c:strCache>
                <c:ptCount val="1"/>
                <c:pt idx="0">
                  <c:v>Nord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2000"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'Pop etc'!$E$240</c:f>
              <c:strCache>
                <c:ptCount val="1"/>
                <c:pt idx="0">
                  <c:v>En 5 ans</c:v>
                </c:pt>
              </c:strCache>
            </c:strRef>
          </c:cat>
          <c:val>
            <c:numRef>
              <c:f>'Pop etc'!$E$242</c:f>
              <c:numCache>
                <c:formatCode>0.0%</c:formatCode>
                <c:ptCount val="1"/>
                <c:pt idx="0">
                  <c:v>0.118</c:v>
                </c:pt>
              </c:numCache>
            </c:numRef>
          </c:val>
        </c:ser>
        <c:ser>
          <c:idx val="2"/>
          <c:order val="2"/>
          <c:tx>
            <c:strRef>
              <c:f>'Pop etc'!$A$243</c:f>
              <c:strCache>
                <c:ptCount val="1"/>
                <c:pt idx="0">
                  <c:v>Sud hors Grand Nouméa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txPr>
              <a:bodyPr/>
              <a:lstStyle/>
              <a:p>
                <a:pPr>
                  <a:defRPr sz="2000"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'Pop etc'!$E$240</c:f>
              <c:strCache>
                <c:ptCount val="1"/>
                <c:pt idx="0">
                  <c:v>En 5 ans</c:v>
                </c:pt>
              </c:strCache>
            </c:strRef>
          </c:cat>
          <c:val>
            <c:numRef>
              <c:f>'Pop etc'!$E$243</c:f>
              <c:numCache>
                <c:formatCode>0.0%</c:formatCode>
                <c:ptCount val="1"/>
                <c:pt idx="0">
                  <c:v>0.093</c:v>
                </c:pt>
              </c:numCache>
            </c:numRef>
          </c:val>
        </c:ser>
        <c:ser>
          <c:idx val="3"/>
          <c:order val="3"/>
          <c:tx>
            <c:strRef>
              <c:f>'Pop etc'!$A$244</c:f>
              <c:strCache>
                <c:ptCount val="1"/>
                <c:pt idx="0">
                  <c:v>Grand Nouméa</c:v>
                </c:pt>
              </c:strCache>
            </c:strRef>
          </c:tx>
          <c:spPr>
            <a:solidFill>
              <a:srgbClr val="000090"/>
            </a:solidFill>
          </c:spPr>
          <c:invertIfNegative val="0"/>
          <c:dLbls>
            <c:txPr>
              <a:bodyPr/>
              <a:lstStyle/>
              <a:p>
                <a:pPr>
                  <a:defRPr sz="2000"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'Pop etc'!$E$240</c:f>
              <c:strCache>
                <c:ptCount val="1"/>
                <c:pt idx="0">
                  <c:v>En 5 ans</c:v>
                </c:pt>
              </c:strCache>
            </c:strRef>
          </c:cat>
          <c:val>
            <c:numRef>
              <c:f>'Pop etc'!$E$244</c:f>
              <c:numCache>
                <c:formatCode>0.0%</c:formatCode>
                <c:ptCount val="1"/>
                <c:pt idx="0">
                  <c:v>0.096</c:v>
                </c:pt>
              </c:numCache>
            </c:numRef>
          </c:val>
        </c:ser>
        <c:ser>
          <c:idx val="4"/>
          <c:order val="4"/>
          <c:tx>
            <c:strRef>
              <c:f>'Pop etc'!$A$245</c:f>
              <c:strCache>
                <c:ptCount val="1"/>
                <c:pt idx="0">
                  <c:v>Nouvelle calédonie</c:v>
                </c:pt>
              </c:strCache>
            </c:strRef>
          </c:tx>
          <c:spPr>
            <a:solidFill>
              <a:schemeClr val="bg1"/>
            </a:solidFill>
            <a:ln w="76200" cmpd="sng">
              <a:solidFill>
                <a:schemeClr val="tx1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2000" b="1">
                    <a:solidFill>
                      <a:schemeClr val="tx1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'Pop etc'!$E$240</c:f>
              <c:strCache>
                <c:ptCount val="1"/>
                <c:pt idx="0">
                  <c:v>En 5 ans</c:v>
                </c:pt>
              </c:strCache>
            </c:strRef>
          </c:cat>
          <c:val>
            <c:numRef>
              <c:f>'Pop etc'!$E$245</c:f>
              <c:numCache>
                <c:formatCode>0.0%</c:formatCode>
                <c:ptCount val="1"/>
                <c:pt idx="0">
                  <c:v>0.094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776955320"/>
        <c:axId val="1776735448"/>
      </c:barChart>
      <c:catAx>
        <c:axId val="17769553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1776735448"/>
        <c:crosses val="autoZero"/>
        <c:auto val="1"/>
        <c:lblAlgn val="ctr"/>
        <c:lblOffset val="100"/>
        <c:noMultiLvlLbl val="0"/>
      </c:catAx>
      <c:valAx>
        <c:axId val="1776735448"/>
        <c:scaling>
          <c:orientation val="minMax"/>
        </c:scaling>
        <c:delete val="0"/>
        <c:axPos val="l"/>
        <c:numFmt formatCode="0%" sourceLinked="0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00">
                <a:solidFill>
                  <a:schemeClr val="bg1"/>
                </a:solidFill>
              </a:defRPr>
            </a:pPr>
            <a:endParaRPr lang="fr-FR"/>
          </a:p>
        </c:txPr>
        <c:crossAx val="1776955320"/>
        <c:crosses val="autoZero"/>
        <c:crossBetween val="between"/>
        <c:majorUnit val="0.01"/>
      </c:valAx>
    </c:plotArea>
    <c:plotVisOnly val="1"/>
    <c:dispBlanksAs val="gap"/>
    <c:showDLblsOverMax val="0"/>
  </c:chart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255617262434758"/>
          <c:y val="0.0693113786628375"/>
          <c:w val="0.884368590976012"/>
          <c:h val="0.8649133858267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'Pop etc'!$A$241</c:f>
              <c:strCache>
                <c:ptCount val="1"/>
                <c:pt idx="0">
                  <c:v>Iles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numFmt formatCode="0.0%" sourceLinked="0"/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'Pop etc'!$F$240</c:f>
              <c:strCache>
                <c:ptCount val="1"/>
                <c:pt idx="0">
                  <c:v>Moyen par an </c:v>
                </c:pt>
              </c:strCache>
            </c:strRef>
          </c:cat>
          <c:val>
            <c:numRef>
              <c:f>'Pop etc'!$F$241</c:f>
              <c:numCache>
                <c:formatCode>0.0%</c:formatCode>
                <c:ptCount val="1"/>
                <c:pt idx="0">
                  <c:v>0.0096</c:v>
                </c:pt>
              </c:numCache>
            </c:numRef>
          </c:val>
        </c:ser>
        <c:ser>
          <c:idx val="1"/>
          <c:order val="1"/>
          <c:tx>
            <c:strRef>
              <c:f>'Pop etc'!$A$242</c:f>
              <c:strCache>
                <c:ptCount val="1"/>
                <c:pt idx="0">
                  <c:v>Nord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numFmt formatCode="0.0%" sourceLinked="0"/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'Pop etc'!$F$240</c:f>
              <c:strCache>
                <c:ptCount val="1"/>
                <c:pt idx="0">
                  <c:v>Moyen par an </c:v>
                </c:pt>
              </c:strCache>
            </c:strRef>
          </c:cat>
          <c:val>
            <c:numRef>
              <c:f>'Pop etc'!$F$242</c:f>
              <c:numCache>
                <c:formatCode>0.0%</c:formatCode>
                <c:ptCount val="1"/>
                <c:pt idx="0">
                  <c:v>0.0226</c:v>
                </c:pt>
              </c:numCache>
            </c:numRef>
          </c:val>
        </c:ser>
        <c:ser>
          <c:idx val="2"/>
          <c:order val="2"/>
          <c:tx>
            <c:strRef>
              <c:f>'Pop etc'!$A$243</c:f>
              <c:strCache>
                <c:ptCount val="1"/>
                <c:pt idx="0">
                  <c:v>Sud hors Grand Nouméa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'Pop etc'!$F$240</c:f>
              <c:strCache>
                <c:ptCount val="1"/>
                <c:pt idx="0">
                  <c:v>Moyen par an </c:v>
                </c:pt>
              </c:strCache>
            </c:strRef>
          </c:cat>
          <c:val>
            <c:numRef>
              <c:f>'Pop etc'!$F$243</c:f>
              <c:numCache>
                <c:formatCode>0.0%</c:formatCode>
                <c:ptCount val="1"/>
                <c:pt idx="0">
                  <c:v>0.0179</c:v>
                </c:pt>
              </c:numCache>
            </c:numRef>
          </c:val>
        </c:ser>
        <c:ser>
          <c:idx val="3"/>
          <c:order val="3"/>
          <c:tx>
            <c:strRef>
              <c:f>'Pop etc'!$A$244</c:f>
              <c:strCache>
                <c:ptCount val="1"/>
                <c:pt idx="0">
                  <c:v>Grand Nouméa</c:v>
                </c:pt>
              </c:strCache>
            </c:strRef>
          </c:tx>
          <c:spPr>
            <a:solidFill>
              <a:srgbClr val="000090"/>
            </a:solidFill>
          </c:spPr>
          <c:invertIfNegative val="0"/>
          <c:dLbls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'Pop etc'!$F$240</c:f>
              <c:strCache>
                <c:ptCount val="1"/>
                <c:pt idx="0">
                  <c:v>Moyen par an </c:v>
                </c:pt>
              </c:strCache>
            </c:strRef>
          </c:cat>
          <c:val>
            <c:numRef>
              <c:f>'Pop etc'!$F$244</c:f>
              <c:numCache>
                <c:formatCode>0%</c:formatCode>
                <c:ptCount val="1"/>
                <c:pt idx="0">
                  <c:v>0.0186</c:v>
                </c:pt>
              </c:numCache>
            </c:numRef>
          </c:val>
        </c:ser>
        <c:ser>
          <c:idx val="4"/>
          <c:order val="4"/>
          <c:tx>
            <c:strRef>
              <c:f>'Pop etc'!$A$245</c:f>
              <c:strCache>
                <c:ptCount val="1"/>
                <c:pt idx="0">
                  <c:v>Nouvelle calédonie</c:v>
                </c:pt>
              </c:strCache>
            </c:strRef>
          </c:tx>
          <c:spPr>
            <a:solidFill>
              <a:schemeClr val="bg1"/>
            </a:solidFill>
            <a:ln w="76200" cmpd="sng">
              <a:solidFill>
                <a:schemeClr val="tx1"/>
              </a:solidFill>
            </a:ln>
          </c:spPr>
          <c:invertIfNegative val="0"/>
          <c:dLbls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'Pop etc'!$F$240</c:f>
              <c:strCache>
                <c:ptCount val="1"/>
                <c:pt idx="0">
                  <c:v>Moyen par an </c:v>
                </c:pt>
              </c:strCache>
            </c:strRef>
          </c:cat>
          <c:val>
            <c:numRef>
              <c:f>'Pop etc'!$F$245</c:f>
              <c:numCache>
                <c:formatCode>0.0%</c:formatCode>
                <c:ptCount val="1"/>
                <c:pt idx="0">
                  <c:v>0.0182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776421144"/>
        <c:axId val="1776819224"/>
      </c:barChart>
      <c:catAx>
        <c:axId val="17764211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776819224"/>
        <c:crosses val="autoZero"/>
        <c:auto val="1"/>
        <c:lblAlgn val="ctr"/>
        <c:lblOffset val="100"/>
        <c:noMultiLvlLbl val="0"/>
      </c:catAx>
      <c:valAx>
        <c:axId val="1776819224"/>
        <c:scaling>
          <c:orientation val="minMax"/>
        </c:scaling>
        <c:delete val="0"/>
        <c:axPos val="l"/>
        <c:numFmt formatCode="0.0%" sourceLinked="0"/>
        <c:majorTickMark val="out"/>
        <c:minorTickMark val="none"/>
        <c:tickLblPos val="nextTo"/>
        <c:crossAx val="1776421144"/>
        <c:crosses val="autoZero"/>
        <c:crossBetween val="between"/>
        <c:majorUnit val="0.005"/>
      </c:valAx>
    </c:plotArea>
    <c:legend>
      <c:legendPos val="r"/>
      <c:layout>
        <c:manualLayout>
          <c:xMode val="edge"/>
          <c:yMode val="edge"/>
          <c:x val="0.0"/>
          <c:y val="0.00179808435769176"/>
          <c:w val="1.0"/>
          <c:h val="0.99784208223972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txPr>
    <a:bodyPr/>
    <a:lstStyle/>
    <a:p>
      <a:pPr>
        <a:defRPr sz="2000"/>
      </a:pPr>
      <a:endParaRPr lang="fr-F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 dirty="0"/>
              <a:t>Approche PIB</a:t>
            </a:r>
            <a:r>
              <a:rPr lang="fr-FR" baseline="0" dirty="0"/>
              <a:t> 2012</a:t>
            </a:r>
            <a:r>
              <a:rPr lang="fr-FR" dirty="0"/>
              <a:t>,</a:t>
            </a:r>
            <a:r>
              <a:rPr lang="fr-FR" baseline="0" dirty="0"/>
              <a:t> G€</a:t>
            </a:r>
            <a:endParaRPr lang="fr-FR" dirty="0"/>
          </a:p>
        </c:rich>
      </c:tx>
      <c:layout>
        <c:manualLayout>
          <c:xMode val="edge"/>
          <c:yMode val="edge"/>
          <c:x val="0.492779679669043"/>
          <c:y val="0.0229154775287519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264874993018707"/>
          <c:y val="0.0863492063492064"/>
          <c:w val="0.699676975322818"/>
          <c:h val="0.87222836015423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'Pop etc'!$D$6</c:f>
              <c:strCache>
                <c:ptCount val="1"/>
                <c:pt idx="0">
                  <c:v>Approche PIB 2012 G€ </c:v>
                </c:pt>
              </c:strCache>
            </c:strRef>
          </c:tx>
          <c:invertIfNegative val="0"/>
          <c:dPt>
            <c:idx val="28"/>
            <c:invertIfNegative val="0"/>
            <c:bubble3D val="0"/>
            <c:spPr>
              <a:solidFill>
                <a:srgbClr val="FF0000"/>
              </a:solidFill>
              <a:ln w="76200" cmpd="sng">
                <a:solidFill>
                  <a:srgbClr val="FF0000"/>
                </a:solidFill>
              </a:ln>
            </c:spPr>
          </c:dPt>
          <c:dLbls>
            <c:dLbl>
              <c:idx val="28"/>
              <c:layout>
                <c:manualLayout>
                  <c:x val="0.00943396226415091"/>
                  <c:y val="-0.021806853582554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rgbClr val="FF0000"/>
              </a:solidFill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'Pop etc'!$A$7:$A$35</c:f>
              <c:strCache>
                <c:ptCount val="29"/>
                <c:pt idx="0">
                  <c:v>Alsace </c:v>
                </c:pt>
                <c:pt idx="1">
                  <c:v>Aquitaine</c:v>
                </c:pt>
                <c:pt idx="2">
                  <c:v>Auvergne </c:v>
                </c:pt>
                <c:pt idx="3">
                  <c:v>Basse-Norm. </c:v>
                </c:pt>
                <c:pt idx="4">
                  <c:v>Bourgogne </c:v>
                </c:pt>
                <c:pt idx="5">
                  <c:v>Bretagne </c:v>
                </c:pt>
                <c:pt idx="6">
                  <c:v>Centre </c:v>
                </c:pt>
                <c:pt idx="7">
                  <c:v>Champ.-Arden.</c:v>
                </c:pt>
                <c:pt idx="8">
                  <c:v>Corse</c:v>
                </c:pt>
                <c:pt idx="9">
                  <c:v>Franche-Comté</c:v>
                </c:pt>
                <c:pt idx="10">
                  <c:v>Haute-Normandie</c:v>
                </c:pt>
                <c:pt idx="11">
                  <c:v>Ile-de-France </c:v>
                </c:pt>
                <c:pt idx="12">
                  <c:v>Langued.-Rous.</c:v>
                </c:pt>
                <c:pt idx="13">
                  <c:v>Limousin </c:v>
                </c:pt>
                <c:pt idx="14">
                  <c:v>Lorraine </c:v>
                </c:pt>
                <c:pt idx="15">
                  <c:v>Midi-Pyrénées </c:v>
                </c:pt>
                <c:pt idx="16">
                  <c:v>Nord-Pas deCalais</c:v>
                </c:pt>
                <c:pt idx="17">
                  <c:v>Pays de Loire </c:v>
                </c:pt>
                <c:pt idx="18">
                  <c:v>Picardie </c:v>
                </c:pt>
                <c:pt idx="19">
                  <c:v>Poitou-Charentes</c:v>
                </c:pt>
                <c:pt idx="20">
                  <c:v>Prov.-Al.-Côte d'Az.</c:v>
                </c:pt>
                <c:pt idx="21">
                  <c:v>Rhône-Alpes</c:v>
                </c:pt>
                <c:pt idx="24">
                  <c:v>Guadeloupe</c:v>
                </c:pt>
                <c:pt idx="25">
                  <c:v>Guyane</c:v>
                </c:pt>
                <c:pt idx="26">
                  <c:v>Martinique</c:v>
                </c:pt>
                <c:pt idx="27">
                  <c:v>Réunion</c:v>
                </c:pt>
                <c:pt idx="28">
                  <c:v>Nouv. Caléd.</c:v>
                </c:pt>
              </c:strCache>
            </c:strRef>
          </c:cat>
          <c:val>
            <c:numRef>
              <c:f>'Pop etc'!$D$7:$D$35</c:f>
              <c:numCache>
                <c:formatCode>#,##0.00</c:formatCode>
                <c:ptCount val="29"/>
                <c:pt idx="0">
                  <c:v>55.18198385551919</c:v>
                </c:pt>
                <c:pt idx="1">
                  <c:v>94.4609326846388</c:v>
                </c:pt>
                <c:pt idx="2">
                  <c:v>35.27002970738312</c:v>
                </c:pt>
                <c:pt idx="3">
                  <c:v>38.66548066383896</c:v>
                </c:pt>
                <c:pt idx="4">
                  <c:v>43.79276668748583</c:v>
                </c:pt>
                <c:pt idx="5">
                  <c:v>87.2519272091605</c:v>
                </c:pt>
                <c:pt idx="6">
                  <c:v>69.19797006194194</c:v>
                </c:pt>
                <c:pt idx="7">
                  <c:v>37.2441991792254</c:v>
                </c:pt>
                <c:pt idx="8">
                  <c:v>8.57930479905423</c:v>
                </c:pt>
                <c:pt idx="9">
                  <c:v>28.79982353390557</c:v>
                </c:pt>
                <c:pt idx="10">
                  <c:v>51.90352573489087</c:v>
                </c:pt>
                <c:pt idx="11">
                  <c:v>627.8466147688914</c:v>
                </c:pt>
                <c:pt idx="12">
                  <c:v>67.37477460459405</c:v>
                </c:pt>
                <c:pt idx="13">
                  <c:v>17.5427254208401</c:v>
                </c:pt>
                <c:pt idx="14">
                  <c:v>56.53864421116074</c:v>
                </c:pt>
                <c:pt idx="15">
                  <c:v>84.9412171253275</c:v>
                </c:pt>
                <c:pt idx="16">
                  <c:v>104.792804085742</c:v>
                </c:pt>
                <c:pt idx="17">
                  <c:v>105.6886507330565</c:v>
                </c:pt>
                <c:pt idx="18">
                  <c:v>47.1250313377906</c:v>
                </c:pt>
                <c:pt idx="19">
                  <c:v>46.81214756060474</c:v>
                </c:pt>
                <c:pt idx="20">
                  <c:v>150.6190695500523</c:v>
                </c:pt>
                <c:pt idx="21">
                  <c:v>206.4331067152353</c:v>
                </c:pt>
                <c:pt idx="24">
                  <c:v>8.118506459956932</c:v>
                </c:pt>
                <c:pt idx="25">
                  <c:v>3.97020829460739</c:v>
                </c:pt>
                <c:pt idx="26">
                  <c:v>8.508256661055798</c:v>
                </c:pt>
                <c:pt idx="27">
                  <c:v>14.44081429460348</c:v>
                </c:pt>
                <c:pt idx="28">
                  <c:v>7.33824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45822456"/>
        <c:axId val="-2135073880"/>
      </c:barChart>
      <c:catAx>
        <c:axId val="204582245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fr-FR"/>
          </a:p>
        </c:txPr>
        <c:crossAx val="-2135073880"/>
        <c:crosses val="autoZero"/>
        <c:auto val="1"/>
        <c:lblAlgn val="ctr"/>
        <c:lblOffset val="100"/>
        <c:noMultiLvlLbl val="0"/>
      </c:catAx>
      <c:valAx>
        <c:axId val="-2135073880"/>
        <c:scaling>
          <c:orientation val="minMax"/>
          <c:max val="210.0"/>
        </c:scaling>
        <c:delete val="0"/>
        <c:axPos val="b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,##0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fr-FR"/>
          </a:p>
        </c:txPr>
        <c:crossAx val="2045822456"/>
        <c:crosses val="autoZero"/>
        <c:crossBetween val="between"/>
        <c:majorUnit val="20.0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/>
            </a:pPr>
            <a:r>
              <a:rPr lang="fr-FR" sz="2400" dirty="0"/>
              <a:t>Sud </a:t>
            </a:r>
            <a:r>
              <a:rPr lang="fr-FR" sz="1800" dirty="0" smtClean="0"/>
              <a:t>(</a:t>
            </a:r>
            <a:r>
              <a:rPr lang="fr-FR" sz="1800" dirty="0"/>
              <a:t>74</a:t>
            </a:r>
            <a:r>
              <a:rPr lang="fr-FR" sz="1800" dirty="0" smtClean="0"/>
              <a:t>% du total de la population)</a:t>
            </a:r>
            <a:endParaRPr lang="fr-FR" sz="1800" dirty="0"/>
          </a:p>
        </c:rich>
      </c:tx>
      <c:layout>
        <c:manualLayout>
          <c:xMode val="edge"/>
          <c:yMode val="edge"/>
          <c:x val="0.315033452162678"/>
          <c:y val="0.0313782811760674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942502779287976"/>
          <c:y val="0.123694927271948"/>
          <c:w val="0.887966175932352"/>
          <c:h val="0.933740073356215"/>
        </c:manualLayout>
      </c:layout>
      <c:pieChart>
        <c:varyColors val="1"/>
        <c:ser>
          <c:idx val="0"/>
          <c:order val="0"/>
          <c:tx>
            <c:strRef>
              <c:f>'Travail PC Provinces'!$Q$40</c:f>
              <c:strCache>
                <c:ptCount val="1"/>
                <c:pt idx="0">
                  <c:v>Sud</c:v>
                </c:pt>
              </c:strCache>
            </c:strRef>
          </c:tx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0000FF"/>
              </a:solidFill>
            </c:spPr>
          </c:dPt>
          <c:dPt>
            <c:idx val="2"/>
            <c:bubble3D val="0"/>
            <c:spPr>
              <a:solidFill>
                <a:srgbClr val="FF6600"/>
              </a:solidFill>
            </c:spPr>
          </c:dPt>
          <c:dPt>
            <c:idx val="3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</c:spPr>
          </c:dPt>
          <c:dPt>
            <c:idx val="5"/>
            <c:bubble3D val="0"/>
            <c:spPr>
              <a:solidFill>
                <a:srgbClr val="4F81BD">
                  <a:lumMod val="60000"/>
                  <a:lumOff val="40000"/>
                </a:srgbClr>
              </a:solidFill>
            </c:spPr>
          </c:dPt>
          <c:dPt>
            <c:idx val="7"/>
            <c:bubble3D val="0"/>
            <c:spPr>
              <a:solidFill>
                <a:schemeClr val="bg1"/>
              </a:solidFill>
              <a:ln w="28575" cmpd="sng">
                <a:solidFill>
                  <a:schemeClr val="tx1"/>
                </a:solidFill>
              </a:ln>
            </c:spPr>
          </c:dPt>
          <c:dPt>
            <c:idx val="8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Lbls>
            <c:dLbl>
              <c:idx val="0"/>
              <c:layout>
                <c:manualLayout>
                  <c:x val="-0.218238368505151"/>
                  <c:y val="0.176259401363488"/>
                </c:manualLayout>
              </c:layout>
              <c:numFmt formatCode="0%" sourceLinked="0"/>
              <c:spPr/>
              <c:txPr>
                <a:bodyPr/>
                <a:lstStyle/>
                <a:p>
                  <a:pPr>
                    <a:defRPr sz="2000" b="1">
                      <a:solidFill>
                        <a:srgbClr val="FFFFFF"/>
                      </a:solidFill>
                    </a:defRPr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33240982871917"/>
                  <c:y val="-0.169762769626625"/>
                </c:manualLayout>
              </c:layout>
              <c:numFmt formatCode="0%" sourceLinked="0"/>
              <c:spPr/>
              <c:txPr>
                <a:bodyPr/>
                <a:lstStyle/>
                <a:p>
                  <a:pPr>
                    <a:defRPr sz="2000" b="1">
                      <a:solidFill>
                        <a:schemeClr val="bg1"/>
                      </a:solidFill>
                    </a:defRPr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131309779876493"/>
                  <c:y val="-0.0072585703484359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0.016029884040068"/>
                  <c:y val="-0.0088030518201262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0.199185378640871"/>
                  <c:y val="0.10943551572643"/>
                </c:manualLayout>
              </c:layout>
              <c:numFmt formatCode="0%" sourceLinked="0"/>
              <c:spPr/>
              <c:txPr>
                <a:bodyPr/>
                <a:lstStyle/>
                <a:p>
                  <a:pPr>
                    <a:defRPr sz="2000" b="1">
                      <a:solidFill>
                        <a:srgbClr val="000000"/>
                      </a:solidFill>
                    </a:defRPr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0.0983908593809525"/>
                  <c:y val="0.210869672514141"/>
                </c:manualLayout>
              </c:layout>
              <c:numFmt formatCode="0%" sourceLinked="0"/>
              <c:spPr/>
              <c:txPr>
                <a:bodyPr/>
                <a:lstStyle/>
                <a:p>
                  <a:pPr>
                    <a:defRPr sz="2000" b="1">
                      <a:solidFill>
                        <a:srgbClr val="000000"/>
                      </a:solidFill>
                    </a:defRPr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txPr>
              <a:bodyPr/>
              <a:lstStyle/>
              <a:p>
                <a:pPr>
                  <a:defRPr sz="2000" b="1">
                    <a:solidFill>
                      <a:schemeClr val="tx1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'Travail PC Provinces'!$N$41:$N$49</c:f>
              <c:strCache>
                <c:ptCount val="9"/>
                <c:pt idx="0">
                  <c:v>Kanak</c:v>
                </c:pt>
                <c:pt idx="1">
                  <c:v>Européenne</c:v>
                </c:pt>
                <c:pt idx="2">
                  <c:v>Wallisienne, Futunienne</c:v>
                </c:pt>
                <c:pt idx="3">
                  <c:v>Tahitienne</c:v>
                </c:pt>
                <c:pt idx="4">
                  <c:v>Indonésienne</c:v>
                </c:pt>
                <c:pt idx="5">
                  <c:v>Vietnamienne</c:v>
                </c:pt>
                <c:pt idx="6">
                  <c:v>Ni-Vanuatu</c:v>
                </c:pt>
                <c:pt idx="7">
                  <c:v>Autres hors plusieurs Communautés</c:v>
                </c:pt>
                <c:pt idx="8">
                  <c:v>Plusieurs communautés</c:v>
                </c:pt>
              </c:strCache>
            </c:strRef>
          </c:cat>
          <c:val>
            <c:numRef>
              <c:f>'Travail PC Provinces'!$Q$41:$Q$49</c:f>
              <c:numCache>
                <c:formatCode>0.0%</c:formatCode>
                <c:ptCount val="9"/>
                <c:pt idx="0">
                  <c:v>0.260967182210488</c:v>
                </c:pt>
                <c:pt idx="1">
                  <c:v>0.333418340558947</c:v>
                </c:pt>
                <c:pt idx="2">
                  <c:v>0.107224114049694</c:v>
                </c:pt>
                <c:pt idx="3">
                  <c:v>0.0261372216638414</c:v>
                </c:pt>
                <c:pt idx="4">
                  <c:v>0.0168164293964987</c:v>
                </c:pt>
                <c:pt idx="5">
                  <c:v>0.0122460409134776</c:v>
                </c:pt>
                <c:pt idx="6">
                  <c:v>0.0121860358130441</c:v>
                </c:pt>
                <c:pt idx="7">
                  <c:v>0.133566353140017</c:v>
                </c:pt>
                <c:pt idx="8">
                  <c:v>0.0974382822539916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Nord </a:t>
            </a:r>
            <a:r>
              <a:rPr lang="fr-FR" sz="1800" dirty="0" smtClean="0"/>
              <a:t>(19%)</a:t>
            </a:r>
            <a:endParaRPr lang="fr-FR" sz="1800" dirty="0"/>
          </a:p>
        </c:rich>
      </c:tx>
      <c:layout>
        <c:manualLayout>
          <c:xMode val="edge"/>
          <c:yMode val="edge"/>
          <c:x val="0.515284210292681"/>
          <c:y val="0.894048769783139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612335958005249"/>
          <c:y val="0.139316091310061"/>
          <c:w val="0.811871806471847"/>
          <c:h val="0.744916013894123"/>
        </c:manualLayout>
      </c:layout>
      <c:pieChart>
        <c:varyColors val="1"/>
        <c:ser>
          <c:idx val="0"/>
          <c:order val="0"/>
          <c:tx>
            <c:strRef>
              <c:f>'Travail PC Provinces'!$P$40</c:f>
              <c:strCache>
                <c:ptCount val="1"/>
                <c:pt idx="0">
                  <c:v>Nord</c:v>
                </c:pt>
              </c:strCache>
            </c:strRef>
          </c:tx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0000FF"/>
              </a:solidFill>
            </c:spPr>
          </c:dPt>
          <c:dPt>
            <c:idx val="2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3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</c:spPr>
          </c:dPt>
          <c:dPt>
            <c:idx val="7"/>
            <c:bubble3D val="0"/>
            <c:spPr>
              <a:solidFill>
                <a:schemeClr val="bg1"/>
              </a:solidFill>
              <a:ln w="28575" cmpd="sng">
                <a:solidFill>
                  <a:schemeClr val="tx1"/>
                </a:solidFill>
              </a:ln>
            </c:spPr>
          </c:dPt>
          <c:dPt>
            <c:idx val="8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fr-FR" sz="1800"/>
                      <a:t>71%</a:t>
                    </a:r>
                    <a:endParaRPr lang="fr-FR" sz="60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sz="1800" b="1">
                        <a:solidFill>
                          <a:schemeClr val="bg1"/>
                        </a:solidFill>
                      </a:defRPr>
                    </a:pPr>
                    <a:r>
                      <a:rPr lang="fr-FR" sz="1800"/>
                      <a:t>12%</a:t>
                    </a:r>
                    <a:endParaRPr lang="fr-FR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layout/>
              <c:tx>
                <c:rich>
                  <a:bodyPr/>
                  <a:lstStyle/>
                  <a:p>
                    <a:pPr>
                      <a:defRPr sz="1800" b="1">
                        <a:solidFill>
                          <a:srgbClr val="000000"/>
                        </a:solidFill>
                      </a:defRPr>
                    </a:pPr>
                    <a:r>
                      <a:rPr lang="fr-FR" sz="1800"/>
                      <a:t>8%</a:t>
                    </a:r>
                    <a:endParaRPr lang="fr-FR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tx>
                <c:rich>
                  <a:bodyPr/>
                  <a:lstStyle/>
                  <a:p>
                    <a:pPr>
                      <a:defRPr sz="1800" b="1">
                        <a:solidFill>
                          <a:schemeClr val="tx1"/>
                        </a:solidFill>
                      </a:defRPr>
                    </a:pPr>
                    <a:r>
                      <a:rPr lang="fr-FR" sz="1800"/>
                      <a:t>6%</a:t>
                    </a:r>
                    <a:endParaRPr lang="fr-FR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'Travail PC Provinces'!$N$41:$N$49</c:f>
              <c:strCache>
                <c:ptCount val="9"/>
                <c:pt idx="0">
                  <c:v>Kanak</c:v>
                </c:pt>
                <c:pt idx="1">
                  <c:v>Européenne</c:v>
                </c:pt>
                <c:pt idx="2">
                  <c:v>Wallisienne, Futunienne</c:v>
                </c:pt>
                <c:pt idx="3">
                  <c:v>Tahitienne</c:v>
                </c:pt>
                <c:pt idx="4">
                  <c:v>Indonésienne</c:v>
                </c:pt>
                <c:pt idx="5">
                  <c:v>Vietnamienne</c:v>
                </c:pt>
                <c:pt idx="6">
                  <c:v>Ni-Vanuatu</c:v>
                </c:pt>
                <c:pt idx="7">
                  <c:v>Autres hors plusieurs Communautés</c:v>
                </c:pt>
                <c:pt idx="8">
                  <c:v>Plusieurs communautés</c:v>
                </c:pt>
              </c:strCache>
            </c:strRef>
          </c:cat>
          <c:val>
            <c:numRef>
              <c:f>'Travail PC Provinces'!$P$41:$P$49</c:f>
              <c:numCache>
                <c:formatCode>0.0%</c:formatCode>
                <c:ptCount val="9"/>
                <c:pt idx="0">
                  <c:v>0.704696258442767</c:v>
                </c:pt>
                <c:pt idx="1">
                  <c:v>0.120347812308119</c:v>
                </c:pt>
                <c:pt idx="2">
                  <c:v>0.00903202804682393</c:v>
                </c:pt>
                <c:pt idx="3">
                  <c:v>0.00722958385326916</c:v>
                </c:pt>
                <c:pt idx="4">
                  <c:v>0.00956681918117535</c:v>
                </c:pt>
                <c:pt idx="5">
                  <c:v>0.00106958226870283</c:v>
                </c:pt>
                <c:pt idx="6">
                  <c:v>0.00245607780220651</c:v>
                </c:pt>
                <c:pt idx="7">
                  <c:v>0.0819616931091172</c:v>
                </c:pt>
                <c:pt idx="8">
                  <c:v>0.0636401449878186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800"/>
      </a:pPr>
      <a:endParaRPr lang="fr-FR"/>
    </a:p>
  </c:txPr>
  <c:externalData r:id="rId2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/>
            </a:pPr>
            <a:r>
              <a:rPr lang="fr-FR" sz="1800" dirty="0" smtClean="0"/>
              <a:t>Îles (7%)</a:t>
            </a:r>
            <a:endParaRPr lang="fr-FR" sz="1800" dirty="0"/>
          </a:p>
        </c:rich>
      </c:tx>
      <c:layout>
        <c:manualLayout>
          <c:xMode val="edge"/>
          <c:yMode val="edge"/>
          <c:x val="0.715137980372566"/>
          <c:y val="0.865277615591603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479698939255216"/>
          <c:y val="0.141988021406588"/>
          <c:w val="0.693288796209587"/>
          <c:h val="0.778104156483612"/>
        </c:manualLayout>
      </c:layout>
      <c:pieChart>
        <c:varyColors val="1"/>
        <c:ser>
          <c:idx val="0"/>
          <c:order val="0"/>
          <c:tx>
            <c:strRef>
              <c:f>'Travail PC Provinces'!$O$40</c:f>
              <c:strCache>
                <c:ptCount val="1"/>
                <c:pt idx="0">
                  <c:v>Iles</c:v>
                </c:pt>
              </c:strCache>
            </c:strRef>
          </c:tx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0000FF"/>
              </a:solidFill>
            </c:spPr>
          </c:dPt>
          <c:dPt>
            <c:idx val="2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3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</c:spPr>
          </c:dPt>
          <c:dPt>
            <c:idx val="7"/>
            <c:bubble3D val="0"/>
            <c:spPr>
              <a:solidFill>
                <a:schemeClr val="bg1"/>
              </a:solidFill>
              <a:ln w="28575" cmpd="sng">
                <a:solidFill>
                  <a:schemeClr val="tx1"/>
                </a:solidFill>
              </a:ln>
            </c:spPr>
          </c:dPt>
          <c:dPt>
            <c:idx val="8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1800" b="1">
                        <a:solidFill>
                          <a:schemeClr val="bg1"/>
                        </a:solidFill>
                      </a:defRPr>
                    </a:pPr>
                    <a:r>
                      <a:rPr lang="fr-FR" sz="1800"/>
                      <a:t>94%</a:t>
                    </a:r>
                    <a:endParaRPr lang="fr-FR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397620896010806"/>
                  <c:y val="0.00110473287727048"/>
                </c:manualLayout>
              </c:layout>
              <c:tx>
                <c:rich>
                  <a:bodyPr/>
                  <a:lstStyle/>
                  <a:p>
                    <a:r>
                      <a:rPr lang="fr-FR" sz="1800"/>
                      <a:t>2%</a:t>
                    </a:r>
                    <a:endParaRPr lang="fr-FR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delete val="1"/>
            </c:dLbl>
            <c:txPr>
              <a:bodyPr/>
              <a:lstStyle/>
              <a:p>
                <a:pPr>
                  <a:defRPr sz="18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'Travail PC Provinces'!$N$41:$N$49</c:f>
              <c:strCache>
                <c:ptCount val="9"/>
                <c:pt idx="0">
                  <c:v>Kanak</c:v>
                </c:pt>
                <c:pt idx="1">
                  <c:v>Européenne</c:v>
                </c:pt>
                <c:pt idx="2">
                  <c:v>Wallisienne, Futunienne</c:v>
                </c:pt>
                <c:pt idx="3">
                  <c:v>Tahitienne</c:v>
                </c:pt>
                <c:pt idx="4">
                  <c:v>Indonésienne</c:v>
                </c:pt>
                <c:pt idx="5">
                  <c:v>Vietnamienne</c:v>
                </c:pt>
                <c:pt idx="6">
                  <c:v>Ni-Vanuatu</c:v>
                </c:pt>
                <c:pt idx="7">
                  <c:v>Autres hors plusieurs Communautés</c:v>
                </c:pt>
                <c:pt idx="8">
                  <c:v>Plusieurs communautés</c:v>
                </c:pt>
              </c:strCache>
            </c:strRef>
          </c:cat>
          <c:val>
            <c:numRef>
              <c:f>'Travail PC Provinces'!$O$41:$O$49</c:f>
              <c:numCache>
                <c:formatCode>0.0%</c:formatCode>
                <c:ptCount val="9"/>
                <c:pt idx="0">
                  <c:v>0.939552932174673</c:v>
                </c:pt>
                <c:pt idx="1">
                  <c:v>0.0243209269279117</c:v>
                </c:pt>
                <c:pt idx="2">
                  <c:v>0.0014756517461879</c:v>
                </c:pt>
                <c:pt idx="3">
                  <c:v>0.000874460294037274</c:v>
                </c:pt>
                <c:pt idx="4">
                  <c:v>0.000710498988905285</c:v>
                </c:pt>
                <c:pt idx="5">
                  <c:v>0.000163961305131989</c:v>
                </c:pt>
                <c:pt idx="6">
                  <c:v>0.000382576378641307</c:v>
                </c:pt>
                <c:pt idx="7">
                  <c:v>0.0156856315242936</c:v>
                </c:pt>
                <c:pt idx="8">
                  <c:v>0.0168333606602175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800"/>
      </a:pPr>
      <a:endParaRPr lang="fr-FR"/>
    </a:p>
  </c:txPr>
  <c:externalData r:id="rId2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fr-FR" sz="1800" b="1" i="0" u="none" strike="noStrik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Courbes </a:t>
            </a:r>
            <a:r>
              <a:rPr lang="fr-FR" sz="18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de concentration des revenus </a:t>
            </a:r>
            <a:r>
              <a:rPr lang="fr-FR" sz="1800" b="1" i="1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monétaires</a:t>
            </a:r>
            <a:r>
              <a:rPr lang="fr-FR" sz="18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 des ménages </a:t>
            </a:r>
          </a:p>
          <a:p>
            <a:pPr>
              <a:defRPr sz="18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fr-FR" sz="1800" b="1" i="0" u="none" strike="noStrik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(courbes de Lorentz) et indice de Gini </a:t>
            </a:r>
          </a:p>
          <a:p>
            <a:pPr>
              <a:defRPr sz="18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fr-FR" sz="1800" b="1" i="0" u="none" strike="noStrik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dans </a:t>
            </a:r>
            <a:r>
              <a:rPr lang="fr-FR" sz="18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les trois </a:t>
            </a:r>
            <a:r>
              <a:rPr lang="fr-FR" sz="1800" b="1" i="0" u="none" strike="noStrik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Provinces </a:t>
            </a:r>
            <a:r>
              <a:rPr lang="fr-FR" sz="18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en 2008 </a:t>
            </a:r>
          </a:p>
        </c:rich>
      </c:tx>
      <c:layout>
        <c:manualLayout>
          <c:xMode val="edge"/>
          <c:yMode val="edge"/>
          <c:x val="0.147594101537406"/>
          <c:y val="0.0010098898990969"/>
        </c:manualLayout>
      </c:layout>
      <c:overlay val="0"/>
      <c:spPr>
        <a:solidFill>
          <a:schemeClr val="bg1"/>
        </a:solidFill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208244404910904"/>
          <c:y val="0.0933236513291082"/>
          <c:w val="0.771082216764034"/>
          <c:h val="0.779063906501856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'Dispersion des revenus'!$B$82</c:f>
              <c:strCache>
                <c:ptCount val="1"/>
                <c:pt idx="0">
                  <c:v>Province Sud</c:v>
                </c:pt>
              </c:strCache>
            </c:strRef>
          </c:tx>
          <c:spPr>
            <a:ln w="38100" cmpd="sng">
              <a:solidFill>
                <a:srgbClr val="0000FF"/>
              </a:solidFill>
              <a:prstDash val="solid"/>
            </a:ln>
          </c:spPr>
          <c:marker>
            <c:symbol val="none"/>
          </c:marker>
          <c:xVal>
            <c:numRef>
              <c:f>'Dispersion des revenus'!$A$83:$A$122</c:f>
              <c:numCache>
                <c:formatCode>0%</c:formatCode>
                <c:ptCount val="40"/>
                <c:pt idx="0">
                  <c:v>0.025</c:v>
                </c:pt>
                <c:pt idx="1">
                  <c:v>0.05</c:v>
                </c:pt>
                <c:pt idx="2">
                  <c:v>0.075</c:v>
                </c:pt>
                <c:pt idx="3">
                  <c:v>0.1</c:v>
                </c:pt>
                <c:pt idx="4">
                  <c:v>0.125</c:v>
                </c:pt>
                <c:pt idx="5">
                  <c:v>0.15</c:v>
                </c:pt>
                <c:pt idx="6">
                  <c:v>0.175</c:v>
                </c:pt>
                <c:pt idx="7">
                  <c:v>0.2</c:v>
                </c:pt>
                <c:pt idx="8">
                  <c:v>0.225</c:v>
                </c:pt>
                <c:pt idx="9">
                  <c:v>0.25</c:v>
                </c:pt>
                <c:pt idx="10">
                  <c:v>0.275</c:v>
                </c:pt>
                <c:pt idx="11">
                  <c:v>0.3</c:v>
                </c:pt>
                <c:pt idx="12">
                  <c:v>0.325</c:v>
                </c:pt>
                <c:pt idx="13">
                  <c:v>0.35</c:v>
                </c:pt>
                <c:pt idx="14">
                  <c:v>0.375</c:v>
                </c:pt>
                <c:pt idx="15">
                  <c:v>0.4</c:v>
                </c:pt>
                <c:pt idx="16">
                  <c:v>0.425</c:v>
                </c:pt>
                <c:pt idx="17">
                  <c:v>0.45</c:v>
                </c:pt>
                <c:pt idx="18">
                  <c:v>0.475</c:v>
                </c:pt>
                <c:pt idx="19">
                  <c:v>0.5</c:v>
                </c:pt>
                <c:pt idx="20">
                  <c:v>0.525</c:v>
                </c:pt>
                <c:pt idx="21">
                  <c:v>0.55</c:v>
                </c:pt>
                <c:pt idx="22">
                  <c:v>0.575</c:v>
                </c:pt>
                <c:pt idx="23">
                  <c:v>0.6</c:v>
                </c:pt>
                <c:pt idx="24">
                  <c:v>0.625</c:v>
                </c:pt>
                <c:pt idx="25">
                  <c:v>0.65</c:v>
                </c:pt>
                <c:pt idx="26">
                  <c:v>0.675</c:v>
                </c:pt>
                <c:pt idx="27">
                  <c:v>0.7</c:v>
                </c:pt>
                <c:pt idx="28">
                  <c:v>0.725</c:v>
                </c:pt>
                <c:pt idx="29">
                  <c:v>0.75</c:v>
                </c:pt>
                <c:pt idx="30">
                  <c:v>0.775</c:v>
                </c:pt>
                <c:pt idx="31">
                  <c:v>0.8</c:v>
                </c:pt>
                <c:pt idx="32">
                  <c:v>0.825</c:v>
                </c:pt>
                <c:pt idx="33">
                  <c:v>0.85</c:v>
                </c:pt>
                <c:pt idx="34">
                  <c:v>0.875</c:v>
                </c:pt>
                <c:pt idx="35">
                  <c:v>0.9</c:v>
                </c:pt>
                <c:pt idx="36">
                  <c:v>0.925</c:v>
                </c:pt>
                <c:pt idx="37">
                  <c:v>0.95</c:v>
                </c:pt>
                <c:pt idx="38">
                  <c:v>0.975000000000001</c:v>
                </c:pt>
                <c:pt idx="39">
                  <c:v>1.0</c:v>
                </c:pt>
              </c:numCache>
            </c:numRef>
          </c:xVal>
          <c:yVal>
            <c:numRef>
              <c:f>'Dispersion des revenus'!$B$83:$B$122</c:f>
              <c:numCache>
                <c:formatCode>0%</c:formatCode>
                <c:ptCount val="40"/>
                <c:pt idx="0">
                  <c:v>0.00241764855807574</c:v>
                </c:pt>
                <c:pt idx="1">
                  <c:v>0.00701849451464914</c:v>
                </c:pt>
                <c:pt idx="2">
                  <c:v>0.0129078518280891</c:v>
                </c:pt>
                <c:pt idx="3">
                  <c:v>0.0200523805463295</c:v>
                </c:pt>
                <c:pt idx="4">
                  <c:v>0.028046893815791</c:v>
                </c:pt>
                <c:pt idx="5">
                  <c:v>0.0365337052632173</c:v>
                </c:pt>
                <c:pt idx="6">
                  <c:v>0.045975491092599</c:v>
                </c:pt>
                <c:pt idx="7">
                  <c:v>0.0561239400994639</c:v>
                </c:pt>
                <c:pt idx="8">
                  <c:v>0.0669715790733143</c:v>
                </c:pt>
                <c:pt idx="9">
                  <c:v>0.0782732864660421</c:v>
                </c:pt>
                <c:pt idx="10">
                  <c:v>0.0906963932179288</c:v>
                </c:pt>
                <c:pt idx="11">
                  <c:v>0.103746709791124</c:v>
                </c:pt>
                <c:pt idx="12">
                  <c:v>0.117255237683672</c:v>
                </c:pt>
                <c:pt idx="13">
                  <c:v>0.131804173089156</c:v>
                </c:pt>
                <c:pt idx="14">
                  <c:v>0.147491343320549</c:v>
                </c:pt>
                <c:pt idx="15">
                  <c:v>0.163728224556337</c:v>
                </c:pt>
                <c:pt idx="16">
                  <c:v>0.180691104191562</c:v>
                </c:pt>
                <c:pt idx="17">
                  <c:v>0.19840038558876</c:v>
                </c:pt>
                <c:pt idx="18">
                  <c:v>0.216670536791741</c:v>
                </c:pt>
                <c:pt idx="19">
                  <c:v>0.236458788022786</c:v>
                </c:pt>
                <c:pt idx="20">
                  <c:v>0.256490835508545</c:v>
                </c:pt>
                <c:pt idx="21">
                  <c:v>0.277996770460767</c:v>
                </c:pt>
                <c:pt idx="22">
                  <c:v>0.300390077973101</c:v>
                </c:pt>
                <c:pt idx="23">
                  <c:v>0.323900118364553</c:v>
                </c:pt>
                <c:pt idx="24">
                  <c:v>0.348521296411428</c:v>
                </c:pt>
                <c:pt idx="25">
                  <c:v>0.374118247194481</c:v>
                </c:pt>
                <c:pt idx="26">
                  <c:v>0.401205548847016</c:v>
                </c:pt>
                <c:pt idx="27">
                  <c:v>0.429254159887454</c:v>
                </c:pt>
                <c:pt idx="28">
                  <c:v>0.459103087003434</c:v>
                </c:pt>
                <c:pt idx="29">
                  <c:v>0.490496730882798</c:v>
                </c:pt>
                <c:pt idx="30">
                  <c:v>0.523162743934323</c:v>
                </c:pt>
                <c:pt idx="31">
                  <c:v>0.558195589689813</c:v>
                </c:pt>
                <c:pt idx="32">
                  <c:v>0.595325880460989</c:v>
                </c:pt>
                <c:pt idx="33">
                  <c:v>0.6357947355974</c:v>
                </c:pt>
                <c:pt idx="34">
                  <c:v>0.678178917331701</c:v>
                </c:pt>
                <c:pt idx="35">
                  <c:v>0.724195773655098</c:v>
                </c:pt>
                <c:pt idx="36">
                  <c:v>0.773403405401474</c:v>
                </c:pt>
                <c:pt idx="37">
                  <c:v>0.82831001805716</c:v>
                </c:pt>
                <c:pt idx="38">
                  <c:v>0.892310521571691</c:v>
                </c:pt>
                <c:pt idx="39">
                  <c:v>1.0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'Dispersion des revenus'!$C$82</c:f>
              <c:strCache>
                <c:ptCount val="1"/>
                <c:pt idx="0">
                  <c:v>Province îles Loyauté</c:v>
                </c:pt>
              </c:strCache>
            </c:strRef>
          </c:tx>
          <c:spPr>
            <a:ln w="38100" cmpd="sng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Ref>
              <c:f>'Dispersion des revenus'!$A$83:$A$122</c:f>
              <c:numCache>
                <c:formatCode>0%</c:formatCode>
                <c:ptCount val="40"/>
                <c:pt idx="0">
                  <c:v>0.025</c:v>
                </c:pt>
                <c:pt idx="1">
                  <c:v>0.05</c:v>
                </c:pt>
                <c:pt idx="2">
                  <c:v>0.075</c:v>
                </c:pt>
                <c:pt idx="3">
                  <c:v>0.1</c:v>
                </c:pt>
                <c:pt idx="4">
                  <c:v>0.125</c:v>
                </c:pt>
                <c:pt idx="5">
                  <c:v>0.15</c:v>
                </c:pt>
                <c:pt idx="6">
                  <c:v>0.175</c:v>
                </c:pt>
                <c:pt idx="7">
                  <c:v>0.2</c:v>
                </c:pt>
                <c:pt idx="8">
                  <c:v>0.225</c:v>
                </c:pt>
                <c:pt idx="9">
                  <c:v>0.25</c:v>
                </c:pt>
                <c:pt idx="10">
                  <c:v>0.275</c:v>
                </c:pt>
                <c:pt idx="11">
                  <c:v>0.3</c:v>
                </c:pt>
                <c:pt idx="12">
                  <c:v>0.325</c:v>
                </c:pt>
                <c:pt idx="13">
                  <c:v>0.35</c:v>
                </c:pt>
                <c:pt idx="14">
                  <c:v>0.375</c:v>
                </c:pt>
                <c:pt idx="15">
                  <c:v>0.4</c:v>
                </c:pt>
                <c:pt idx="16">
                  <c:v>0.425</c:v>
                </c:pt>
                <c:pt idx="17">
                  <c:v>0.45</c:v>
                </c:pt>
                <c:pt idx="18">
                  <c:v>0.475</c:v>
                </c:pt>
                <c:pt idx="19">
                  <c:v>0.5</c:v>
                </c:pt>
                <c:pt idx="20">
                  <c:v>0.525</c:v>
                </c:pt>
                <c:pt idx="21">
                  <c:v>0.55</c:v>
                </c:pt>
                <c:pt idx="22">
                  <c:v>0.575</c:v>
                </c:pt>
                <c:pt idx="23">
                  <c:v>0.6</c:v>
                </c:pt>
                <c:pt idx="24">
                  <c:v>0.625</c:v>
                </c:pt>
                <c:pt idx="25">
                  <c:v>0.65</c:v>
                </c:pt>
                <c:pt idx="26">
                  <c:v>0.675</c:v>
                </c:pt>
                <c:pt idx="27">
                  <c:v>0.7</c:v>
                </c:pt>
                <c:pt idx="28">
                  <c:v>0.725</c:v>
                </c:pt>
                <c:pt idx="29">
                  <c:v>0.75</c:v>
                </c:pt>
                <c:pt idx="30">
                  <c:v>0.775</c:v>
                </c:pt>
                <c:pt idx="31">
                  <c:v>0.8</c:v>
                </c:pt>
                <c:pt idx="32">
                  <c:v>0.825</c:v>
                </c:pt>
                <c:pt idx="33">
                  <c:v>0.85</c:v>
                </c:pt>
                <c:pt idx="34">
                  <c:v>0.875</c:v>
                </c:pt>
                <c:pt idx="35">
                  <c:v>0.9</c:v>
                </c:pt>
                <c:pt idx="36">
                  <c:v>0.925</c:v>
                </c:pt>
                <c:pt idx="37">
                  <c:v>0.95</c:v>
                </c:pt>
                <c:pt idx="38">
                  <c:v>0.975000000000001</c:v>
                </c:pt>
                <c:pt idx="39">
                  <c:v>1.0</c:v>
                </c:pt>
              </c:numCache>
            </c:numRef>
          </c:xVal>
          <c:yVal>
            <c:numRef>
              <c:f>'Dispersion des revenus'!$C$83:$C$122</c:f>
              <c:numCache>
                <c:formatCode>0%</c:formatCode>
                <c:ptCount val="40"/>
                <c:pt idx="0">
                  <c:v>0.000375670803638416</c:v>
                </c:pt>
                <c:pt idx="1">
                  <c:v>0.00156733466221134</c:v>
                </c:pt>
                <c:pt idx="2">
                  <c:v>0.00334075044014798</c:v>
                </c:pt>
                <c:pt idx="3">
                  <c:v>0.00632299377434185</c:v>
                </c:pt>
                <c:pt idx="4">
                  <c:v>0.00942175393325429</c:v>
                </c:pt>
                <c:pt idx="5">
                  <c:v>0.0130001364969298</c:v>
                </c:pt>
                <c:pt idx="6">
                  <c:v>0.0174379282080919</c:v>
                </c:pt>
                <c:pt idx="7">
                  <c:v>0.0223203886965254</c:v>
                </c:pt>
                <c:pt idx="8">
                  <c:v>0.0274265568768885</c:v>
                </c:pt>
                <c:pt idx="9">
                  <c:v>0.0336218777161491</c:v>
                </c:pt>
                <c:pt idx="10">
                  <c:v>0.0401171029850543</c:v>
                </c:pt>
                <c:pt idx="11">
                  <c:v>0.0469595566122102</c:v>
                </c:pt>
                <c:pt idx="12">
                  <c:v>0.0552126275503478</c:v>
                </c:pt>
                <c:pt idx="13">
                  <c:v>0.0633337055340588</c:v>
                </c:pt>
                <c:pt idx="14">
                  <c:v>0.0729501412873404</c:v>
                </c:pt>
                <c:pt idx="15">
                  <c:v>0.0836753566946956</c:v>
                </c:pt>
                <c:pt idx="16">
                  <c:v>0.0958698848625465</c:v>
                </c:pt>
                <c:pt idx="17">
                  <c:v>0.109160262293071</c:v>
                </c:pt>
                <c:pt idx="18">
                  <c:v>0.1234710980501</c:v>
                </c:pt>
                <c:pt idx="19">
                  <c:v>0.138686466895316</c:v>
                </c:pt>
                <c:pt idx="20">
                  <c:v>0.156236519519694</c:v>
                </c:pt>
                <c:pt idx="21">
                  <c:v>0.174186190003812</c:v>
                </c:pt>
                <c:pt idx="22">
                  <c:v>0.19312652585106</c:v>
                </c:pt>
                <c:pt idx="23">
                  <c:v>0.214382563892745</c:v>
                </c:pt>
                <c:pt idx="24">
                  <c:v>0.238085501593346</c:v>
                </c:pt>
                <c:pt idx="25">
                  <c:v>0.263551420534353</c:v>
                </c:pt>
                <c:pt idx="26">
                  <c:v>0.289132718219736</c:v>
                </c:pt>
                <c:pt idx="27">
                  <c:v>0.316917586646019</c:v>
                </c:pt>
                <c:pt idx="28">
                  <c:v>0.346009186923997</c:v>
                </c:pt>
                <c:pt idx="29">
                  <c:v>0.378306911280009</c:v>
                </c:pt>
                <c:pt idx="30">
                  <c:v>0.412195838385366</c:v>
                </c:pt>
                <c:pt idx="31">
                  <c:v>0.44851290118954</c:v>
                </c:pt>
                <c:pt idx="32">
                  <c:v>0.489160573527681</c:v>
                </c:pt>
                <c:pt idx="33">
                  <c:v>0.536258234566839</c:v>
                </c:pt>
                <c:pt idx="34">
                  <c:v>0.585109887523095</c:v>
                </c:pt>
                <c:pt idx="35">
                  <c:v>0.6384907729742</c:v>
                </c:pt>
                <c:pt idx="36">
                  <c:v>0.702781616269399</c:v>
                </c:pt>
                <c:pt idx="37">
                  <c:v>0.77026324508753</c:v>
                </c:pt>
                <c:pt idx="38">
                  <c:v>0.85589304195871</c:v>
                </c:pt>
                <c:pt idx="39">
                  <c:v>1.0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'Dispersion des revenus'!$D$82</c:f>
              <c:strCache>
                <c:ptCount val="1"/>
                <c:pt idx="0">
                  <c:v>Province Nord</c:v>
                </c:pt>
              </c:strCache>
            </c:strRef>
          </c:tx>
          <c:spPr>
            <a:ln w="38100" cmpd="sng">
              <a:solidFill>
                <a:srgbClr val="FF6600"/>
              </a:solidFill>
              <a:prstDash val="solid"/>
            </a:ln>
          </c:spPr>
          <c:marker>
            <c:symbol val="none"/>
          </c:marker>
          <c:xVal>
            <c:numRef>
              <c:f>'Dispersion des revenus'!$A$83:$A$122</c:f>
              <c:numCache>
                <c:formatCode>0%</c:formatCode>
                <c:ptCount val="40"/>
                <c:pt idx="0">
                  <c:v>0.025</c:v>
                </c:pt>
                <c:pt idx="1">
                  <c:v>0.05</c:v>
                </c:pt>
                <c:pt idx="2">
                  <c:v>0.075</c:v>
                </c:pt>
                <c:pt idx="3">
                  <c:v>0.1</c:v>
                </c:pt>
                <c:pt idx="4">
                  <c:v>0.125</c:v>
                </c:pt>
                <c:pt idx="5">
                  <c:v>0.15</c:v>
                </c:pt>
                <c:pt idx="6">
                  <c:v>0.175</c:v>
                </c:pt>
                <c:pt idx="7">
                  <c:v>0.2</c:v>
                </c:pt>
                <c:pt idx="8">
                  <c:v>0.225</c:v>
                </c:pt>
                <c:pt idx="9">
                  <c:v>0.25</c:v>
                </c:pt>
                <c:pt idx="10">
                  <c:v>0.275</c:v>
                </c:pt>
                <c:pt idx="11">
                  <c:v>0.3</c:v>
                </c:pt>
                <c:pt idx="12">
                  <c:v>0.325</c:v>
                </c:pt>
                <c:pt idx="13">
                  <c:v>0.35</c:v>
                </c:pt>
                <c:pt idx="14">
                  <c:v>0.375</c:v>
                </c:pt>
                <c:pt idx="15">
                  <c:v>0.4</c:v>
                </c:pt>
                <c:pt idx="16">
                  <c:v>0.425</c:v>
                </c:pt>
                <c:pt idx="17">
                  <c:v>0.45</c:v>
                </c:pt>
                <c:pt idx="18">
                  <c:v>0.475</c:v>
                </c:pt>
                <c:pt idx="19">
                  <c:v>0.5</c:v>
                </c:pt>
                <c:pt idx="20">
                  <c:v>0.525</c:v>
                </c:pt>
                <c:pt idx="21">
                  <c:v>0.55</c:v>
                </c:pt>
                <c:pt idx="22">
                  <c:v>0.575</c:v>
                </c:pt>
                <c:pt idx="23">
                  <c:v>0.6</c:v>
                </c:pt>
                <c:pt idx="24">
                  <c:v>0.625</c:v>
                </c:pt>
                <c:pt idx="25">
                  <c:v>0.65</c:v>
                </c:pt>
                <c:pt idx="26">
                  <c:v>0.675</c:v>
                </c:pt>
                <c:pt idx="27">
                  <c:v>0.7</c:v>
                </c:pt>
                <c:pt idx="28">
                  <c:v>0.725</c:v>
                </c:pt>
                <c:pt idx="29">
                  <c:v>0.75</c:v>
                </c:pt>
                <c:pt idx="30">
                  <c:v>0.775</c:v>
                </c:pt>
                <c:pt idx="31">
                  <c:v>0.8</c:v>
                </c:pt>
                <c:pt idx="32">
                  <c:v>0.825</c:v>
                </c:pt>
                <c:pt idx="33">
                  <c:v>0.85</c:v>
                </c:pt>
                <c:pt idx="34">
                  <c:v>0.875</c:v>
                </c:pt>
                <c:pt idx="35">
                  <c:v>0.9</c:v>
                </c:pt>
                <c:pt idx="36">
                  <c:v>0.925</c:v>
                </c:pt>
                <c:pt idx="37">
                  <c:v>0.95</c:v>
                </c:pt>
                <c:pt idx="38">
                  <c:v>0.975000000000001</c:v>
                </c:pt>
                <c:pt idx="39">
                  <c:v>1.0</c:v>
                </c:pt>
              </c:numCache>
            </c:numRef>
          </c:xVal>
          <c:yVal>
            <c:numRef>
              <c:f>'Dispersion des revenus'!$D$83:$D$122</c:f>
              <c:numCache>
                <c:formatCode>0%</c:formatCode>
                <c:ptCount val="40"/>
                <c:pt idx="0">
                  <c:v>0.000216452872908734</c:v>
                </c:pt>
                <c:pt idx="1">
                  <c:v>0.00172798342802481</c:v>
                </c:pt>
                <c:pt idx="2">
                  <c:v>0.00389962021973283</c:v>
                </c:pt>
                <c:pt idx="3">
                  <c:v>0.00684521666635659</c:v>
                </c:pt>
                <c:pt idx="4">
                  <c:v>0.0106246013243171</c:v>
                </c:pt>
                <c:pt idx="5">
                  <c:v>0.0149538757444889</c:v>
                </c:pt>
                <c:pt idx="6">
                  <c:v>0.0203228652387258</c:v>
                </c:pt>
                <c:pt idx="7">
                  <c:v>0.0262692816459997</c:v>
                </c:pt>
                <c:pt idx="8">
                  <c:v>0.033589736492929</c:v>
                </c:pt>
                <c:pt idx="9">
                  <c:v>0.0413434084151158</c:v>
                </c:pt>
                <c:pt idx="10">
                  <c:v>0.050224574649403</c:v>
                </c:pt>
                <c:pt idx="11">
                  <c:v>0.0602039336815991</c:v>
                </c:pt>
                <c:pt idx="12">
                  <c:v>0.071482803566905</c:v>
                </c:pt>
                <c:pt idx="13">
                  <c:v>0.0840793699701149</c:v>
                </c:pt>
                <c:pt idx="14">
                  <c:v>0.0974054234151848</c:v>
                </c:pt>
                <c:pt idx="15">
                  <c:v>0.11200896539696</c:v>
                </c:pt>
                <c:pt idx="16">
                  <c:v>0.127373502450783</c:v>
                </c:pt>
                <c:pt idx="17">
                  <c:v>0.143817211700489</c:v>
                </c:pt>
                <c:pt idx="18">
                  <c:v>0.160861988275932</c:v>
                </c:pt>
                <c:pt idx="19">
                  <c:v>0.179764862536924</c:v>
                </c:pt>
                <c:pt idx="20">
                  <c:v>0.198401621148143</c:v>
                </c:pt>
                <c:pt idx="21">
                  <c:v>0.219346372890611</c:v>
                </c:pt>
                <c:pt idx="22">
                  <c:v>0.240968693241777</c:v>
                </c:pt>
                <c:pt idx="23">
                  <c:v>0.263821319467185</c:v>
                </c:pt>
                <c:pt idx="24">
                  <c:v>0.287718565004289</c:v>
                </c:pt>
                <c:pt idx="25">
                  <c:v>0.313746246290465</c:v>
                </c:pt>
                <c:pt idx="26">
                  <c:v>0.342748621575038</c:v>
                </c:pt>
                <c:pt idx="27">
                  <c:v>0.372280524015542</c:v>
                </c:pt>
                <c:pt idx="28">
                  <c:v>0.402342201989306</c:v>
                </c:pt>
                <c:pt idx="29">
                  <c:v>0.4371823267488</c:v>
                </c:pt>
                <c:pt idx="30">
                  <c:v>0.472121027200856</c:v>
                </c:pt>
                <c:pt idx="31">
                  <c:v>0.509578721584988</c:v>
                </c:pt>
                <c:pt idx="32">
                  <c:v>0.550357359999353</c:v>
                </c:pt>
                <c:pt idx="33">
                  <c:v>0.593212581529157</c:v>
                </c:pt>
                <c:pt idx="34">
                  <c:v>0.641303345784753</c:v>
                </c:pt>
                <c:pt idx="35">
                  <c:v>0.691649596034073</c:v>
                </c:pt>
                <c:pt idx="36">
                  <c:v>0.748616274243042</c:v>
                </c:pt>
                <c:pt idx="37">
                  <c:v>0.81398776601875</c:v>
                </c:pt>
                <c:pt idx="38">
                  <c:v>0.890817264618758</c:v>
                </c:pt>
                <c:pt idx="39">
                  <c:v>1.0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'Dispersion des revenus'!$E$82</c:f>
              <c:strCache>
                <c:ptCount val="1"/>
                <c:pt idx="0">
                  <c:v>Nouvelle-Calédonie</c:v>
                </c:pt>
              </c:strCache>
            </c:strRef>
          </c:tx>
          <c:spPr>
            <a:ln w="57150" cmpd="sng">
              <a:solidFill>
                <a:srgbClr val="000000"/>
              </a:solidFill>
              <a:prstDash val="solid"/>
            </a:ln>
          </c:spPr>
          <c:marker>
            <c:symbol val="none"/>
          </c:marker>
          <c:xVal>
            <c:numRef>
              <c:f>'Dispersion des revenus'!$A$83:$A$122</c:f>
              <c:numCache>
                <c:formatCode>0%</c:formatCode>
                <c:ptCount val="40"/>
                <c:pt idx="0">
                  <c:v>0.025</c:v>
                </c:pt>
                <c:pt idx="1">
                  <c:v>0.05</c:v>
                </c:pt>
                <c:pt idx="2">
                  <c:v>0.075</c:v>
                </c:pt>
                <c:pt idx="3">
                  <c:v>0.1</c:v>
                </c:pt>
                <c:pt idx="4">
                  <c:v>0.125</c:v>
                </c:pt>
                <c:pt idx="5">
                  <c:v>0.15</c:v>
                </c:pt>
                <c:pt idx="6">
                  <c:v>0.175</c:v>
                </c:pt>
                <c:pt idx="7">
                  <c:v>0.2</c:v>
                </c:pt>
                <c:pt idx="8">
                  <c:v>0.225</c:v>
                </c:pt>
                <c:pt idx="9">
                  <c:v>0.25</c:v>
                </c:pt>
                <c:pt idx="10">
                  <c:v>0.275</c:v>
                </c:pt>
                <c:pt idx="11">
                  <c:v>0.3</c:v>
                </c:pt>
                <c:pt idx="12">
                  <c:v>0.325</c:v>
                </c:pt>
                <c:pt idx="13">
                  <c:v>0.35</c:v>
                </c:pt>
                <c:pt idx="14">
                  <c:v>0.375</c:v>
                </c:pt>
                <c:pt idx="15">
                  <c:v>0.4</c:v>
                </c:pt>
                <c:pt idx="16">
                  <c:v>0.425</c:v>
                </c:pt>
                <c:pt idx="17">
                  <c:v>0.45</c:v>
                </c:pt>
                <c:pt idx="18">
                  <c:v>0.475</c:v>
                </c:pt>
                <c:pt idx="19">
                  <c:v>0.5</c:v>
                </c:pt>
                <c:pt idx="20">
                  <c:v>0.525</c:v>
                </c:pt>
                <c:pt idx="21">
                  <c:v>0.55</c:v>
                </c:pt>
                <c:pt idx="22">
                  <c:v>0.575</c:v>
                </c:pt>
                <c:pt idx="23">
                  <c:v>0.6</c:v>
                </c:pt>
                <c:pt idx="24">
                  <c:v>0.625</c:v>
                </c:pt>
                <c:pt idx="25">
                  <c:v>0.65</c:v>
                </c:pt>
                <c:pt idx="26">
                  <c:v>0.675</c:v>
                </c:pt>
                <c:pt idx="27">
                  <c:v>0.7</c:v>
                </c:pt>
                <c:pt idx="28">
                  <c:v>0.725</c:v>
                </c:pt>
                <c:pt idx="29">
                  <c:v>0.75</c:v>
                </c:pt>
                <c:pt idx="30">
                  <c:v>0.775</c:v>
                </c:pt>
                <c:pt idx="31">
                  <c:v>0.8</c:v>
                </c:pt>
                <c:pt idx="32">
                  <c:v>0.825</c:v>
                </c:pt>
                <c:pt idx="33">
                  <c:v>0.85</c:v>
                </c:pt>
                <c:pt idx="34">
                  <c:v>0.875</c:v>
                </c:pt>
                <c:pt idx="35">
                  <c:v>0.9</c:v>
                </c:pt>
                <c:pt idx="36">
                  <c:v>0.925</c:v>
                </c:pt>
                <c:pt idx="37">
                  <c:v>0.95</c:v>
                </c:pt>
                <c:pt idx="38">
                  <c:v>0.975000000000001</c:v>
                </c:pt>
                <c:pt idx="39">
                  <c:v>1.0</c:v>
                </c:pt>
              </c:numCache>
            </c:numRef>
          </c:xVal>
          <c:yVal>
            <c:numRef>
              <c:f>'Dispersion des revenus'!$E$83:$E$122</c:f>
              <c:numCache>
                <c:formatCode>0%</c:formatCode>
                <c:ptCount val="40"/>
                <c:pt idx="0">
                  <c:v>0.000839908432003905</c:v>
                </c:pt>
                <c:pt idx="1">
                  <c:v>0.00303162753200492</c:v>
                </c:pt>
                <c:pt idx="2">
                  <c:v>0.00642741093748039</c:v>
                </c:pt>
                <c:pt idx="3">
                  <c:v>0.0111104581394846</c:v>
                </c:pt>
                <c:pt idx="4">
                  <c:v>0.0168798356605628</c:v>
                </c:pt>
                <c:pt idx="5">
                  <c:v>0.0238547413159953</c:v>
                </c:pt>
                <c:pt idx="6">
                  <c:v>0.0318049248842194</c:v>
                </c:pt>
                <c:pt idx="7">
                  <c:v>0.0405612568286675</c:v>
                </c:pt>
                <c:pt idx="8">
                  <c:v>0.0503518393598747</c:v>
                </c:pt>
                <c:pt idx="9">
                  <c:v>0.0606850026727906</c:v>
                </c:pt>
                <c:pt idx="10">
                  <c:v>0.0717853394218948</c:v>
                </c:pt>
                <c:pt idx="11">
                  <c:v>0.0837539046690238</c:v>
                </c:pt>
                <c:pt idx="12">
                  <c:v>0.0963817038804936</c:v>
                </c:pt>
                <c:pt idx="13">
                  <c:v>0.10994415601616</c:v>
                </c:pt>
                <c:pt idx="14">
                  <c:v>0.124310329511363</c:v>
                </c:pt>
                <c:pt idx="15">
                  <c:v>0.139549430755192</c:v>
                </c:pt>
                <c:pt idx="16">
                  <c:v>0.155588234352933</c:v>
                </c:pt>
                <c:pt idx="17">
                  <c:v>0.172752884373849</c:v>
                </c:pt>
                <c:pt idx="18">
                  <c:v>0.191048810811785</c:v>
                </c:pt>
                <c:pt idx="19">
                  <c:v>0.210051240637341</c:v>
                </c:pt>
                <c:pt idx="20">
                  <c:v>0.229989740241255</c:v>
                </c:pt>
                <c:pt idx="21">
                  <c:v>0.251031691439113</c:v>
                </c:pt>
                <c:pt idx="22">
                  <c:v>0.273251150893532</c:v>
                </c:pt>
                <c:pt idx="23">
                  <c:v>0.296520366325559</c:v>
                </c:pt>
                <c:pt idx="24">
                  <c:v>0.320978013448523</c:v>
                </c:pt>
                <c:pt idx="25">
                  <c:v>0.346835729709082</c:v>
                </c:pt>
                <c:pt idx="26">
                  <c:v>0.37374408000407</c:v>
                </c:pt>
                <c:pt idx="27">
                  <c:v>0.402314725811229</c:v>
                </c:pt>
                <c:pt idx="28">
                  <c:v>0.432905979269984</c:v>
                </c:pt>
                <c:pt idx="29">
                  <c:v>0.464678272791529</c:v>
                </c:pt>
                <c:pt idx="30">
                  <c:v>0.49872897813936</c:v>
                </c:pt>
                <c:pt idx="31">
                  <c:v>0.53482057221922</c:v>
                </c:pt>
                <c:pt idx="32">
                  <c:v>0.57320486152102</c:v>
                </c:pt>
                <c:pt idx="33">
                  <c:v>0.614352871755635</c:v>
                </c:pt>
                <c:pt idx="34">
                  <c:v>0.65921901526442</c:v>
                </c:pt>
                <c:pt idx="35">
                  <c:v>0.708037702750953</c:v>
                </c:pt>
                <c:pt idx="36">
                  <c:v>0.760124636886485</c:v>
                </c:pt>
                <c:pt idx="37">
                  <c:v>0.818240835265245</c:v>
                </c:pt>
                <c:pt idx="38">
                  <c:v>0.887164240153866</c:v>
                </c:pt>
                <c:pt idx="39">
                  <c:v>1.0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'Dispersion des revenus'!$F$82</c:f>
              <c:strCache>
                <c:ptCount val="1"/>
                <c:pt idx="0">
                  <c:v>Axe central</c:v>
                </c:pt>
              </c:strCache>
            </c:strRef>
          </c:tx>
          <c:spPr>
            <a:ln w="38100" cmpd="sng">
              <a:solidFill>
                <a:srgbClr val="000000"/>
              </a:solidFill>
              <a:prstDash val="sysDash"/>
            </a:ln>
          </c:spPr>
          <c:marker>
            <c:symbol val="none"/>
          </c:marker>
          <c:xVal>
            <c:numRef>
              <c:f>'Dispersion des revenus'!$A$83:$A$122</c:f>
              <c:numCache>
                <c:formatCode>0%</c:formatCode>
                <c:ptCount val="40"/>
                <c:pt idx="0">
                  <c:v>0.025</c:v>
                </c:pt>
                <c:pt idx="1">
                  <c:v>0.05</c:v>
                </c:pt>
                <c:pt idx="2">
                  <c:v>0.075</c:v>
                </c:pt>
                <c:pt idx="3">
                  <c:v>0.1</c:v>
                </c:pt>
                <c:pt idx="4">
                  <c:v>0.125</c:v>
                </c:pt>
                <c:pt idx="5">
                  <c:v>0.15</c:v>
                </c:pt>
                <c:pt idx="6">
                  <c:v>0.175</c:v>
                </c:pt>
                <c:pt idx="7">
                  <c:v>0.2</c:v>
                </c:pt>
                <c:pt idx="8">
                  <c:v>0.225</c:v>
                </c:pt>
                <c:pt idx="9">
                  <c:v>0.25</c:v>
                </c:pt>
                <c:pt idx="10">
                  <c:v>0.275</c:v>
                </c:pt>
                <c:pt idx="11">
                  <c:v>0.3</c:v>
                </c:pt>
                <c:pt idx="12">
                  <c:v>0.325</c:v>
                </c:pt>
                <c:pt idx="13">
                  <c:v>0.35</c:v>
                </c:pt>
                <c:pt idx="14">
                  <c:v>0.375</c:v>
                </c:pt>
                <c:pt idx="15">
                  <c:v>0.4</c:v>
                </c:pt>
                <c:pt idx="16">
                  <c:v>0.425</c:v>
                </c:pt>
                <c:pt idx="17">
                  <c:v>0.45</c:v>
                </c:pt>
                <c:pt idx="18">
                  <c:v>0.475</c:v>
                </c:pt>
                <c:pt idx="19">
                  <c:v>0.5</c:v>
                </c:pt>
                <c:pt idx="20">
                  <c:v>0.525</c:v>
                </c:pt>
                <c:pt idx="21">
                  <c:v>0.55</c:v>
                </c:pt>
                <c:pt idx="22">
                  <c:v>0.575</c:v>
                </c:pt>
                <c:pt idx="23">
                  <c:v>0.6</c:v>
                </c:pt>
                <c:pt idx="24">
                  <c:v>0.625</c:v>
                </c:pt>
                <c:pt idx="25">
                  <c:v>0.65</c:v>
                </c:pt>
                <c:pt idx="26">
                  <c:v>0.675</c:v>
                </c:pt>
                <c:pt idx="27">
                  <c:v>0.7</c:v>
                </c:pt>
                <c:pt idx="28">
                  <c:v>0.725</c:v>
                </c:pt>
                <c:pt idx="29">
                  <c:v>0.75</c:v>
                </c:pt>
                <c:pt idx="30">
                  <c:v>0.775</c:v>
                </c:pt>
                <c:pt idx="31">
                  <c:v>0.8</c:v>
                </c:pt>
                <c:pt idx="32">
                  <c:v>0.825</c:v>
                </c:pt>
                <c:pt idx="33">
                  <c:v>0.85</c:v>
                </c:pt>
                <c:pt idx="34">
                  <c:v>0.875</c:v>
                </c:pt>
                <c:pt idx="35">
                  <c:v>0.9</c:v>
                </c:pt>
                <c:pt idx="36">
                  <c:v>0.925</c:v>
                </c:pt>
                <c:pt idx="37">
                  <c:v>0.95</c:v>
                </c:pt>
                <c:pt idx="38">
                  <c:v>0.975000000000001</c:v>
                </c:pt>
                <c:pt idx="39">
                  <c:v>1.0</c:v>
                </c:pt>
              </c:numCache>
            </c:numRef>
          </c:xVal>
          <c:yVal>
            <c:numRef>
              <c:f>'Dispersion des revenus'!$F$83:$F$122</c:f>
              <c:numCache>
                <c:formatCode>0%</c:formatCode>
                <c:ptCount val="40"/>
                <c:pt idx="0">
                  <c:v>0.025</c:v>
                </c:pt>
                <c:pt idx="1">
                  <c:v>0.05</c:v>
                </c:pt>
                <c:pt idx="2">
                  <c:v>0.075</c:v>
                </c:pt>
                <c:pt idx="3">
                  <c:v>0.1</c:v>
                </c:pt>
                <c:pt idx="4">
                  <c:v>0.125</c:v>
                </c:pt>
                <c:pt idx="5">
                  <c:v>0.15</c:v>
                </c:pt>
                <c:pt idx="6">
                  <c:v>0.175</c:v>
                </c:pt>
                <c:pt idx="7">
                  <c:v>0.2</c:v>
                </c:pt>
                <c:pt idx="8">
                  <c:v>0.225</c:v>
                </c:pt>
                <c:pt idx="9">
                  <c:v>0.25</c:v>
                </c:pt>
                <c:pt idx="10">
                  <c:v>0.275</c:v>
                </c:pt>
                <c:pt idx="11">
                  <c:v>0.3</c:v>
                </c:pt>
                <c:pt idx="12">
                  <c:v>0.325</c:v>
                </c:pt>
                <c:pt idx="13">
                  <c:v>0.35</c:v>
                </c:pt>
                <c:pt idx="14">
                  <c:v>0.375</c:v>
                </c:pt>
                <c:pt idx="15">
                  <c:v>0.4</c:v>
                </c:pt>
                <c:pt idx="16">
                  <c:v>0.425</c:v>
                </c:pt>
                <c:pt idx="17">
                  <c:v>0.45</c:v>
                </c:pt>
                <c:pt idx="18">
                  <c:v>0.475</c:v>
                </c:pt>
                <c:pt idx="19">
                  <c:v>0.5</c:v>
                </c:pt>
                <c:pt idx="20">
                  <c:v>0.525</c:v>
                </c:pt>
                <c:pt idx="21">
                  <c:v>0.55</c:v>
                </c:pt>
                <c:pt idx="22">
                  <c:v>0.575</c:v>
                </c:pt>
                <c:pt idx="23">
                  <c:v>0.6</c:v>
                </c:pt>
                <c:pt idx="24">
                  <c:v>0.625</c:v>
                </c:pt>
                <c:pt idx="25">
                  <c:v>0.65</c:v>
                </c:pt>
                <c:pt idx="26">
                  <c:v>0.675</c:v>
                </c:pt>
                <c:pt idx="27">
                  <c:v>0.7</c:v>
                </c:pt>
                <c:pt idx="28">
                  <c:v>0.725</c:v>
                </c:pt>
                <c:pt idx="29">
                  <c:v>0.75</c:v>
                </c:pt>
                <c:pt idx="30">
                  <c:v>0.775</c:v>
                </c:pt>
                <c:pt idx="31">
                  <c:v>0.8</c:v>
                </c:pt>
                <c:pt idx="32">
                  <c:v>0.825</c:v>
                </c:pt>
                <c:pt idx="33">
                  <c:v>0.85</c:v>
                </c:pt>
                <c:pt idx="34">
                  <c:v>0.875</c:v>
                </c:pt>
                <c:pt idx="35">
                  <c:v>0.9</c:v>
                </c:pt>
                <c:pt idx="36">
                  <c:v>0.925</c:v>
                </c:pt>
                <c:pt idx="37">
                  <c:v>0.95</c:v>
                </c:pt>
                <c:pt idx="38">
                  <c:v>0.975000000000001</c:v>
                </c:pt>
                <c:pt idx="39">
                  <c:v>1.0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88505720"/>
        <c:axId val="1788512360"/>
      </c:scatterChart>
      <c:valAx>
        <c:axId val="1788505720"/>
        <c:scaling>
          <c:orientation val="minMax"/>
          <c:max val="1.0"/>
          <c:min val="0.0"/>
        </c:scaling>
        <c:delete val="0"/>
        <c:axPos val="b"/>
        <c:majorGridlines>
          <c:spPr>
            <a:ln w="3175">
              <a:solidFill>
                <a:srgbClr val="C0C0C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8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fr-FR" sz="1800"/>
                  <a:t>Pourcentage cumulé des ménages</a:t>
                </a:r>
              </a:p>
            </c:rich>
          </c:tx>
          <c:layout>
            <c:manualLayout>
              <c:xMode val="edge"/>
              <c:yMode val="edge"/>
              <c:x val="0.24473136263695"/>
              <c:y val="0.943562319953908"/>
            </c:manualLayout>
          </c:layout>
          <c:overlay val="0"/>
          <c:spPr>
            <a:noFill/>
            <a:ln w="25400">
              <a:noFill/>
            </a:ln>
          </c:spPr>
        </c:title>
        <c:numFmt formatCode="0%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-540000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fr-FR"/>
          </a:p>
        </c:txPr>
        <c:crossAx val="1788512360"/>
        <c:crosses val="autoZero"/>
        <c:crossBetween val="midCat"/>
        <c:majorUnit val="0.1"/>
      </c:valAx>
      <c:valAx>
        <c:axId val="1788512360"/>
        <c:scaling>
          <c:orientation val="minMax"/>
          <c:max val="1.0"/>
          <c:min val="0.0"/>
        </c:scaling>
        <c:delete val="0"/>
        <c:axPos val="l"/>
        <c:majorGridlines>
          <c:spPr>
            <a:ln w="3175">
              <a:solidFill>
                <a:srgbClr val="C0C0C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8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fr-FR" sz="1800" dirty="0" err="1"/>
                  <a:t>Porcentage</a:t>
                </a:r>
                <a:r>
                  <a:rPr lang="fr-FR" sz="1800" dirty="0"/>
                  <a:t> cumulé des revenus monétaires</a:t>
                </a:r>
              </a:p>
            </c:rich>
          </c:tx>
          <c:layout/>
          <c:overlay val="0"/>
          <c:spPr>
            <a:noFill/>
            <a:ln w="25400">
              <a:noFill/>
            </a:ln>
          </c:spPr>
        </c:title>
        <c:numFmt formatCode="0%" sourceLinked="0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fr-FR"/>
          </a:p>
        </c:txPr>
        <c:crossAx val="1788505720"/>
        <c:crosses val="autoZero"/>
        <c:crossBetween val="midCat"/>
      </c:valAx>
      <c:spPr>
        <a:solidFill>
          <a:srgbClr val="FFFFFF"/>
        </a:solidFill>
        <a:ln w="25400">
          <a:noFill/>
        </a:ln>
      </c:spPr>
    </c:plotArea>
    <c:legend>
      <c:legendPos val="t"/>
      <c:legendEntry>
        <c:idx val="3"/>
        <c:txPr>
          <a:bodyPr/>
          <a:lstStyle/>
          <a:p>
            <a:pPr>
              <a:defRPr sz="1800" b="1"/>
            </a:pPr>
            <a:endParaRPr lang="fr-FR"/>
          </a:p>
        </c:txPr>
      </c:legendEntry>
      <c:layout>
        <c:manualLayout>
          <c:xMode val="edge"/>
          <c:yMode val="edge"/>
          <c:x val="0.177155194482146"/>
          <c:y val="0.210131386645736"/>
          <c:w val="0.363978419316354"/>
          <c:h val="0.387533872071873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800"/>
          </a:pPr>
          <a:endParaRPr lang="fr-FR"/>
        </a:p>
      </c:txPr>
    </c:legend>
    <c:plotVisOnly val="1"/>
    <c:dispBlanksAs val="gap"/>
    <c:showDLblsOverMax val="0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  <c:userShapes r:id="rId2"/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Quelques indices de </a:t>
            </a:r>
            <a:r>
              <a:rPr lang="fr-FR" sz="1800" dirty="0" smtClean="0"/>
              <a:t>Gini (dates)</a:t>
            </a:r>
            <a:endParaRPr lang="fr-FR" sz="1800" dirty="0"/>
          </a:p>
        </c:rich>
      </c:tx>
      <c:layout>
        <c:manualLayout>
          <c:xMode val="edge"/>
          <c:yMode val="edge"/>
          <c:x val="0.182365620135893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367339284539293"/>
          <c:y val="0.105285411482424"/>
          <c:w val="0.610376592898032"/>
          <c:h val="0.859754507294338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bg1">
                <a:lumMod val="65000"/>
              </a:schemeClr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 w="76200" cmpd="sng">
                <a:noFill/>
              </a:ln>
            </c:spPr>
          </c:dPt>
          <c:dPt>
            <c:idx val="2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 w="38100" cmpd="sng">
                <a:solidFill>
                  <a:schemeClr val="tx1"/>
                </a:solidFill>
              </a:ln>
            </c:spPr>
          </c:dPt>
          <c:dPt>
            <c:idx val="4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 w="76200" cmpd="sng">
                <a:solidFill>
                  <a:srgbClr val="008000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 w="76200" cmpd="sng">
                <a:solidFill>
                  <a:srgbClr val="FF0000"/>
                </a:solidFill>
              </a:ln>
            </c:spPr>
          </c:dPt>
          <c:dLbls>
            <c:dLbl>
              <c:idx val="4"/>
              <c:numFmt formatCode="#,##0.00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2000" b="1"/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numFmt formatCode="#,##0.00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2000" b="1"/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0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b="1"/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'Dispersion des revenus'!$H$50:$H$63</c:f>
              <c:strCache>
                <c:ptCount val="14"/>
                <c:pt idx="0">
                  <c:v>Norvège (08)</c:v>
                </c:pt>
                <c:pt idx="2">
                  <c:v>Union Euro. (09)</c:v>
                </c:pt>
                <c:pt idx="3">
                  <c:v>Australie (06)</c:v>
                </c:pt>
                <c:pt idx="4">
                  <c:v>France (08)</c:v>
                </c:pt>
                <c:pt idx="5">
                  <c:v>Nelle Zél. (99)</c:v>
                </c:pt>
                <c:pt idx="6">
                  <c:v>Polynésie Fr. (09)</c:v>
                </c:pt>
                <c:pt idx="8">
                  <c:v>Russie (09)</c:v>
                </c:pt>
                <c:pt idx="9">
                  <c:v>Nouv.-Caléd. (08)</c:v>
                </c:pt>
                <c:pt idx="10">
                  <c:v>USA (07)</c:v>
                </c:pt>
                <c:pt idx="11">
                  <c:v>Pap. N-Guin. (11)</c:v>
                </c:pt>
                <c:pt idx="13">
                  <c:v>Afr. du Sud (05)</c:v>
                </c:pt>
              </c:strCache>
            </c:strRef>
          </c:cat>
          <c:val>
            <c:numRef>
              <c:f>'Dispersion des revenus'!$I$50:$I$63</c:f>
              <c:numCache>
                <c:formatCode>General</c:formatCode>
                <c:ptCount val="14"/>
                <c:pt idx="0">
                  <c:v>0.25</c:v>
                </c:pt>
                <c:pt idx="2">
                  <c:v>0.304</c:v>
                </c:pt>
                <c:pt idx="3">
                  <c:v>0.305</c:v>
                </c:pt>
                <c:pt idx="4">
                  <c:v>0.327</c:v>
                </c:pt>
                <c:pt idx="5">
                  <c:v>0.36</c:v>
                </c:pt>
                <c:pt idx="6">
                  <c:v>0.4</c:v>
                </c:pt>
                <c:pt idx="8">
                  <c:v>0.422</c:v>
                </c:pt>
                <c:pt idx="9">
                  <c:v>0.42</c:v>
                </c:pt>
                <c:pt idx="10">
                  <c:v>0.45</c:v>
                </c:pt>
                <c:pt idx="11">
                  <c:v>0.51</c:v>
                </c:pt>
                <c:pt idx="13">
                  <c:v>0.65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788576728"/>
        <c:axId val="1788579816"/>
      </c:barChart>
      <c:catAx>
        <c:axId val="1788576728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fr-FR"/>
          </a:p>
        </c:txPr>
        <c:crossAx val="1788579816"/>
        <c:crosses val="autoZero"/>
        <c:auto val="1"/>
        <c:lblAlgn val="ctr"/>
        <c:lblOffset val="100"/>
        <c:noMultiLvlLbl val="0"/>
      </c:catAx>
      <c:valAx>
        <c:axId val="1788579816"/>
        <c:scaling>
          <c:orientation val="minMax"/>
          <c:max val="0.8"/>
          <c:min val="0.0"/>
        </c:scaling>
        <c:delete val="1"/>
        <c:axPos val="b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178857672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 dirty="0"/>
              <a:t>Evolution des </a:t>
            </a:r>
          </a:p>
          <a:p>
            <a:pPr>
              <a:defRPr/>
            </a:pPr>
            <a:r>
              <a:rPr lang="fr-FR" dirty="0"/>
              <a:t>indices de </a:t>
            </a:r>
            <a:r>
              <a:rPr lang="fr-FR" dirty="0" smtClean="0"/>
              <a:t>Gini </a:t>
            </a:r>
          </a:p>
          <a:p>
            <a:pPr>
              <a:defRPr/>
            </a:pPr>
            <a:r>
              <a:rPr lang="fr-FR" dirty="0" smtClean="0"/>
              <a:t>par Province</a:t>
            </a:r>
            <a:endParaRPr lang="fr-FR" dirty="0"/>
          </a:p>
        </c:rich>
      </c:tx>
      <c:layout>
        <c:manualLayout>
          <c:xMode val="edge"/>
          <c:yMode val="edge"/>
          <c:x val="0.565055733085142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897443932769806"/>
          <c:y val="0.107268041498587"/>
          <c:w val="0.910255606723019"/>
          <c:h val="0.68844728814687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Inégalités!$B$9</c:f>
              <c:strCache>
                <c:ptCount val="1"/>
                <c:pt idx="0">
                  <c:v>1991</c:v>
                </c:pt>
              </c:strCache>
            </c:strRef>
          </c:tx>
          <c:spPr>
            <a:solidFill>
              <a:schemeClr val="bg1"/>
            </a:solidFill>
            <a:ln w="28575" cmpd="sng">
              <a:solidFill>
                <a:schemeClr val="tx1"/>
              </a:solidFill>
            </a:ln>
          </c:spPr>
          <c:invertIfNegative val="0"/>
          <c:dLbls>
            <c:txPr>
              <a:bodyPr rot="-5400000" vert="horz"/>
              <a:lstStyle/>
              <a:p>
                <a:pPr>
                  <a:defRPr sz="1800"/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Inégalités!$A$10:$A$13</c:f>
              <c:strCache>
                <c:ptCount val="4"/>
                <c:pt idx="0">
                  <c:v> Îles </c:v>
                </c:pt>
                <c:pt idx="1">
                  <c:v>Nord</c:v>
                </c:pt>
                <c:pt idx="2">
                  <c:v>Sud</c:v>
                </c:pt>
                <c:pt idx="3">
                  <c:v>NC</c:v>
                </c:pt>
              </c:strCache>
            </c:strRef>
          </c:cat>
          <c:val>
            <c:numRef>
              <c:f>Inégalités!$B$10:$B$13</c:f>
              <c:numCache>
                <c:formatCode>General</c:formatCode>
                <c:ptCount val="4"/>
                <c:pt idx="0">
                  <c:v>0.53</c:v>
                </c:pt>
                <c:pt idx="1">
                  <c:v>0.52</c:v>
                </c:pt>
                <c:pt idx="2">
                  <c:v>0.36</c:v>
                </c:pt>
                <c:pt idx="3">
                  <c:v>0.41</c:v>
                </c:pt>
              </c:numCache>
            </c:numRef>
          </c:val>
        </c:ser>
        <c:ser>
          <c:idx val="1"/>
          <c:order val="1"/>
          <c:tx>
            <c:strRef>
              <c:f>Inégalités!$C$9</c:f>
              <c:strCache>
                <c:ptCount val="1"/>
                <c:pt idx="0">
                  <c:v>2008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</c:spPr>
          <c:invertIfNegative val="0"/>
          <c:dLbls>
            <c:txPr>
              <a:bodyPr rot="-5400000" vert="horz"/>
              <a:lstStyle/>
              <a:p>
                <a:pPr>
                  <a:defRPr sz="1800"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Inégalités!$A$10:$A$13</c:f>
              <c:strCache>
                <c:ptCount val="4"/>
                <c:pt idx="0">
                  <c:v> Îles </c:v>
                </c:pt>
                <c:pt idx="1">
                  <c:v>Nord</c:v>
                </c:pt>
                <c:pt idx="2">
                  <c:v>Sud</c:v>
                </c:pt>
                <c:pt idx="3">
                  <c:v>NC</c:v>
                </c:pt>
              </c:strCache>
            </c:strRef>
          </c:cat>
          <c:val>
            <c:numRef>
              <c:f>Inégalités!$C$10:$C$13</c:f>
              <c:numCache>
                <c:formatCode>General</c:formatCode>
                <c:ptCount val="4"/>
                <c:pt idx="0">
                  <c:v>0.52</c:v>
                </c:pt>
                <c:pt idx="1">
                  <c:v>0.46</c:v>
                </c:pt>
                <c:pt idx="2">
                  <c:v>0.38</c:v>
                </c:pt>
                <c:pt idx="3">
                  <c:v>0.42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788623240"/>
        <c:axId val="1788626184"/>
      </c:barChart>
      <c:catAx>
        <c:axId val="17886232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800"/>
            </a:pPr>
            <a:endParaRPr lang="fr-FR"/>
          </a:p>
        </c:txPr>
        <c:crossAx val="1788626184"/>
        <c:crosses val="autoZero"/>
        <c:auto val="1"/>
        <c:lblAlgn val="ctr"/>
        <c:lblOffset val="100"/>
        <c:noMultiLvlLbl val="0"/>
      </c:catAx>
      <c:valAx>
        <c:axId val="1788626184"/>
        <c:scaling>
          <c:orientation val="minMax"/>
          <c:max val="0.55"/>
          <c:min val="0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886232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0522612063016983"/>
          <c:y val="0.00682384404346223"/>
          <c:w val="0.488571883046462"/>
          <c:h val="0.0676945525819254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400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 b="1"/>
            </a:pPr>
            <a:r>
              <a:rPr lang="fr-FR" sz="1800" b="1" dirty="0"/>
              <a:t>La structure des </a:t>
            </a:r>
            <a:r>
              <a:rPr lang="fr-FR" sz="1800" b="1" i="1" u="sng" dirty="0"/>
              <a:t>ménages</a:t>
            </a:r>
            <a:r>
              <a:rPr lang="fr-FR" sz="1800" b="1" dirty="0"/>
              <a:t> par CSP selon les revenus </a:t>
            </a:r>
            <a:r>
              <a:rPr lang="fr-FR" sz="1800" b="1" dirty="0" smtClean="0"/>
              <a:t>médians croissants </a:t>
            </a:r>
            <a:r>
              <a:rPr lang="fr-FR" sz="1800" b="1" i="1" u="sng" dirty="0" smtClean="0"/>
              <a:t>en 2008</a:t>
            </a:r>
            <a:r>
              <a:rPr lang="fr-FR" sz="1800" b="1" dirty="0" smtClean="0"/>
              <a:t>, </a:t>
            </a:r>
            <a:r>
              <a:rPr lang="fr-FR" sz="1800" b="1" dirty="0"/>
              <a:t>nombres en milliers</a:t>
            </a:r>
          </a:p>
        </c:rich>
      </c:tx>
      <c:layout>
        <c:manualLayout>
          <c:xMode val="edge"/>
          <c:yMode val="edge"/>
          <c:x val="0.0464974800161779"/>
          <c:y val="0.000285737063840203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511258819920237"/>
          <c:y val="0.204474204211295"/>
          <c:w val="0.88018085661065"/>
          <c:h val="0.76404868088756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'Dispersion des revenus'!$B$86</c:f>
              <c:strCache>
                <c:ptCount val="1"/>
                <c:pt idx="0">
                  <c:v>Chômeurs, inactifs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</c:spPr>
          <c:invertIfNegative val="0"/>
          <c:dLbls>
            <c:dLbl>
              <c:idx val="0"/>
              <c:layout>
                <c:manualLayout>
                  <c:x val="0.000607124739929747"/>
                  <c:y val="0.0121919066282164"/>
                </c:manualLayout>
              </c:layout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b="1"/>
                  </a:pPr>
                  <a:endParaRPr lang="fr-FR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</c:spPr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'Dispersion des revenus'!$G$68:$G$69</c:f>
              <c:strCache>
                <c:ptCount val="1"/>
                <c:pt idx="0">
                  <c:v>Ménages</c:v>
                </c:pt>
              </c:strCache>
            </c:strRef>
          </c:cat>
          <c:val>
            <c:numRef>
              <c:f>'Dispersion des revenus'!$G$86</c:f>
              <c:numCache>
                <c:formatCode>#\ ##0.0</c:formatCode>
                <c:ptCount val="1"/>
                <c:pt idx="0">
                  <c:v>0.761</c:v>
                </c:pt>
              </c:numCache>
            </c:numRef>
          </c:val>
        </c:ser>
        <c:ser>
          <c:idx val="1"/>
          <c:order val="1"/>
          <c:tx>
            <c:strRef>
              <c:f>'Dispersion des revenus'!$B$87</c:f>
              <c:strCache>
                <c:ptCount val="1"/>
                <c:pt idx="0">
                  <c:v>Agriculteur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</c:spPr>
          <c:invertIfNegative val="0"/>
          <c:dLbls>
            <c:spPr>
              <a:noFill/>
            </c:spPr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'Dispersion des revenus'!$G$68:$G$69</c:f>
              <c:strCache>
                <c:ptCount val="1"/>
                <c:pt idx="0">
                  <c:v>Ménages</c:v>
                </c:pt>
              </c:strCache>
            </c:strRef>
          </c:cat>
          <c:val>
            <c:numRef>
              <c:f>'Dispersion des revenus'!$G$87</c:f>
              <c:numCache>
                <c:formatCode>#\ ##0.0</c:formatCode>
                <c:ptCount val="1"/>
                <c:pt idx="0">
                  <c:v>3.829</c:v>
                </c:pt>
              </c:numCache>
            </c:numRef>
          </c:val>
        </c:ser>
        <c:ser>
          <c:idx val="2"/>
          <c:order val="2"/>
          <c:tx>
            <c:strRef>
              <c:f>'Dispersion des revenus'!$B$88</c:f>
              <c:strCache>
                <c:ptCount val="1"/>
                <c:pt idx="0">
                  <c:v>Ouvrier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2"/>
              <c:layout>
                <c:manualLayout>
                  <c:x val="-0.0103305785123967"/>
                  <c:y val="-0.14285714285714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'Dispersion des revenus'!$G$68:$G$69</c:f>
              <c:strCache>
                <c:ptCount val="1"/>
                <c:pt idx="0">
                  <c:v>Ménages</c:v>
                </c:pt>
              </c:strCache>
            </c:strRef>
          </c:cat>
          <c:val>
            <c:numRef>
              <c:f>'Dispersion des revenus'!$G$88</c:f>
              <c:numCache>
                <c:formatCode>#\ ##0.0</c:formatCode>
                <c:ptCount val="1"/>
                <c:pt idx="0">
                  <c:v>4.984</c:v>
                </c:pt>
              </c:numCache>
            </c:numRef>
          </c:val>
        </c:ser>
        <c:ser>
          <c:idx val="3"/>
          <c:order val="3"/>
          <c:tx>
            <c:strRef>
              <c:f>'Dispersion des revenus'!$B$89</c:f>
              <c:strCache>
                <c:ptCount val="1"/>
                <c:pt idx="0">
                  <c:v>Employé</c:v>
                </c:pt>
              </c:strCache>
            </c:strRef>
          </c:tx>
          <c:spPr>
            <a:solidFill>
              <a:srgbClr val="FF6600"/>
            </a:solidFill>
          </c:spPr>
          <c:invertIfNegative val="0"/>
          <c:dLbls>
            <c:dLbl>
              <c:idx val="2"/>
              <c:layout>
                <c:manualLayout>
                  <c:x val="0.00344352617079883"/>
                  <c:y val="-0.113207547169811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'Dispersion des revenus'!$G$68:$G$69</c:f>
              <c:strCache>
                <c:ptCount val="1"/>
                <c:pt idx="0">
                  <c:v>Ménages</c:v>
                </c:pt>
              </c:strCache>
            </c:strRef>
          </c:cat>
          <c:val>
            <c:numRef>
              <c:f>'Dispersion des revenus'!$G$89</c:f>
              <c:numCache>
                <c:formatCode>#\ ##0.0</c:formatCode>
                <c:ptCount val="1"/>
                <c:pt idx="0">
                  <c:v>9.287000000000001</c:v>
                </c:pt>
              </c:numCache>
            </c:numRef>
          </c:val>
        </c:ser>
        <c:ser>
          <c:idx val="4"/>
          <c:order val="4"/>
          <c:tx>
            <c:strRef>
              <c:f>'Dispersion des revenus'!$B$90</c:f>
              <c:strCache>
                <c:ptCount val="1"/>
                <c:pt idx="0">
                  <c:v>Retraité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2"/>
              <c:layout>
                <c:manualLayout>
                  <c:x val="0.0137741046831956"/>
                  <c:y val="-0.126684636118598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'Dispersion des revenus'!$G$68:$G$69</c:f>
              <c:strCache>
                <c:ptCount val="1"/>
                <c:pt idx="0">
                  <c:v>Ménages</c:v>
                </c:pt>
              </c:strCache>
            </c:strRef>
          </c:cat>
          <c:val>
            <c:numRef>
              <c:f>'Dispersion des revenus'!$G$90</c:f>
              <c:numCache>
                <c:formatCode>#\ ##0.0</c:formatCode>
                <c:ptCount val="1"/>
                <c:pt idx="0">
                  <c:v>11.591</c:v>
                </c:pt>
              </c:numCache>
            </c:numRef>
          </c:val>
        </c:ser>
        <c:ser>
          <c:idx val="5"/>
          <c:order val="5"/>
          <c:tx>
            <c:strRef>
              <c:f>'Dispersion des revenus'!$B$91</c:f>
              <c:strCache>
                <c:ptCount val="1"/>
                <c:pt idx="0">
                  <c:v>Artisan, chef d'ent.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</c:spPr>
          <c:invertIfNegative val="0"/>
          <c:dLbls>
            <c:dLbl>
              <c:idx val="2"/>
              <c:layout>
                <c:manualLayout>
                  <c:x val="0.0137741046831956"/>
                  <c:y val="-0.110512129380054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'Dispersion des revenus'!$G$68:$G$69</c:f>
              <c:strCache>
                <c:ptCount val="1"/>
                <c:pt idx="0">
                  <c:v>Ménages</c:v>
                </c:pt>
              </c:strCache>
            </c:strRef>
          </c:cat>
          <c:val>
            <c:numRef>
              <c:f>'Dispersion des revenus'!$G$91</c:f>
              <c:numCache>
                <c:formatCode>#\ ##0.0</c:formatCode>
                <c:ptCount val="1"/>
                <c:pt idx="0">
                  <c:v>12.34</c:v>
                </c:pt>
              </c:numCache>
            </c:numRef>
          </c:val>
        </c:ser>
        <c:ser>
          <c:idx val="6"/>
          <c:order val="6"/>
          <c:tx>
            <c:strRef>
              <c:f>'Dispersion des revenus'!$B$92</c:f>
              <c:strCache>
                <c:ptCount val="1"/>
                <c:pt idx="0">
                  <c:v>Prof. Interméd.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dLbl>
              <c:idx val="2"/>
              <c:layout>
                <c:manualLayout>
                  <c:x val="-0.0034435261707989"/>
                  <c:y val="-0.0943396226415094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'Dispersion des revenus'!$G$68:$G$69</c:f>
              <c:strCache>
                <c:ptCount val="1"/>
                <c:pt idx="0">
                  <c:v>Ménages</c:v>
                </c:pt>
              </c:strCache>
            </c:strRef>
          </c:cat>
          <c:val>
            <c:numRef>
              <c:f>'Dispersion des revenus'!$G$92</c:f>
              <c:numCache>
                <c:formatCode>#\ ##0.0</c:formatCode>
                <c:ptCount val="1"/>
                <c:pt idx="0">
                  <c:v>14.98</c:v>
                </c:pt>
              </c:numCache>
            </c:numRef>
          </c:val>
        </c:ser>
        <c:ser>
          <c:idx val="7"/>
          <c:order val="7"/>
          <c:tx>
            <c:strRef>
              <c:f>'Dispersion des revenus'!$B$93</c:f>
              <c:strCache>
                <c:ptCount val="1"/>
                <c:pt idx="0">
                  <c:v>Cadre supérieur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dLbl>
              <c:idx val="2"/>
              <c:layout>
                <c:manualLayout>
                  <c:x val="0.0206611570247934"/>
                  <c:y val="-0.0646900269541779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'Dispersion des revenus'!$G$68:$G$69</c:f>
              <c:strCache>
                <c:ptCount val="1"/>
                <c:pt idx="0">
                  <c:v>Ménages</c:v>
                </c:pt>
              </c:strCache>
            </c:strRef>
          </c:cat>
          <c:val>
            <c:numRef>
              <c:f>'Dispersion des revenus'!$G$93</c:f>
              <c:numCache>
                <c:formatCode>#\ ##0.0</c:formatCode>
                <c:ptCount val="1"/>
                <c:pt idx="0">
                  <c:v>9.267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76627928"/>
        <c:axId val="1787858440"/>
      </c:barChart>
      <c:catAx>
        <c:axId val="1776627928"/>
        <c:scaling>
          <c:orientation val="minMax"/>
        </c:scaling>
        <c:delete val="1"/>
        <c:axPos val="b"/>
        <c:majorGridlines/>
        <c:majorTickMark val="out"/>
        <c:minorTickMark val="none"/>
        <c:tickLblPos val="nextTo"/>
        <c:crossAx val="1787858440"/>
        <c:crosses val="autoZero"/>
        <c:auto val="1"/>
        <c:lblAlgn val="ctr"/>
        <c:lblOffset val="100"/>
        <c:noMultiLvlLbl val="0"/>
      </c:catAx>
      <c:valAx>
        <c:axId val="1787858440"/>
        <c:scaling>
          <c:orientation val="minMax"/>
          <c:max val="70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2000" b="1"/>
                </a:pPr>
                <a:r>
                  <a:rPr lang="fr-FR" sz="2000" b="1" dirty="0" smtClean="0"/>
                  <a:t>Nombre de ménages</a:t>
                </a:r>
                <a:endParaRPr lang="fr-FR" sz="2000" b="1" dirty="0"/>
              </a:p>
            </c:rich>
          </c:tx>
          <c:layout>
            <c:manualLayout>
              <c:xMode val="edge"/>
              <c:yMode val="edge"/>
              <c:x val="0.260040883771709"/>
              <c:y val="0.47777093849226"/>
            </c:manualLayout>
          </c:layout>
          <c:overlay val="0"/>
          <c:spPr>
            <a:solidFill>
              <a:schemeClr val="bg1"/>
            </a:solidFill>
          </c:spPr>
        </c:title>
        <c:numFmt formatCode="#,##0" sourceLinked="0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fr-FR"/>
          </a:p>
        </c:txPr>
        <c:crossAx val="1776627928"/>
        <c:crosses val="autoZero"/>
        <c:crossBetween val="between"/>
        <c:majorUnit val="5.0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  <c:userShapes r:id="rId2"/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fr-FR" sz="1800" b="1" i="0" u="none" strike="noStrike" baseline="0" dirty="0" smtClean="0">
                <a:latin typeface="Calibri"/>
                <a:ea typeface="Calibri"/>
                <a:cs typeface="Calibri"/>
              </a:rPr>
              <a:t>% </a:t>
            </a:r>
            <a:r>
              <a:rPr lang="fr-FR" sz="1800" b="1" i="0" u="none" strike="noStrike" baseline="0" dirty="0">
                <a:latin typeface="Calibri"/>
                <a:ea typeface="Calibri"/>
                <a:cs typeface="Calibri"/>
              </a:rPr>
              <a:t>du </a:t>
            </a:r>
            <a:r>
              <a:rPr lang="fr-FR" sz="1800" b="1" i="0" u="none" strike="noStrike" baseline="0" dirty="0" smtClean="0">
                <a:latin typeface="Calibri"/>
                <a:ea typeface="Calibri"/>
                <a:cs typeface="Calibri"/>
              </a:rPr>
              <a:t>total </a:t>
            </a:r>
          </a:p>
          <a:p>
            <a:pPr>
              <a:defRPr sz="1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fr-FR" sz="1800" b="1" i="0" u="none" strike="noStrike" baseline="0" dirty="0" smtClean="0">
                <a:latin typeface="Calibri"/>
                <a:ea typeface="Calibri"/>
                <a:cs typeface="Calibri"/>
              </a:rPr>
              <a:t>par CSP</a:t>
            </a:r>
            <a:endParaRPr lang="fr-FR" sz="1800" b="1" i="0" u="none" strike="noStrike" baseline="0" dirty="0">
              <a:latin typeface="Calibri"/>
              <a:ea typeface="Calibri"/>
              <a:cs typeface="Calibri"/>
            </a:endParaRPr>
          </a:p>
        </c:rich>
      </c:tx>
      <c:layout>
        <c:manualLayout>
          <c:xMode val="edge"/>
          <c:yMode val="edge"/>
          <c:x val="0.188840217141287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108229887243559"/>
          <c:y val="0.163735936698506"/>
          <c:w val="0.891770112756441"/>
          <c:h val="0.80478694369295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'Dispersion des revenus'!$B$86</c:f>
              <c:strCache>
                <c:ptCount val="1"/>
                <c:pt idx="0">
                  <c:v>Chômeurs, inactifs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</c:spPr>
          <c:invertIfNegative val="0"/>
          <c:dLbls>
            <c:dLbl>
              <c:idx val="0"/>
              <c:layout>
                <c:manualLayout>
                  <c:x val="-0.00207075054191853"/>
                  <c:y val="0.0121919084515152"/>
                </c:manualLayout>
              </c:layout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800" b="1">
                      <a:solidFill>
                        <a:schemeClr val="tx1"/>
                      </a:solidFill>
                    </a:defRPr>
                  </a:pPr>
                  <a:endParaRPr lang="fr-FR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</c:spPr>
            <c:txPr>
              <a:bodyPr/>
              <a:lstStyle/>
              <a:p>
                <a:pPr>
                  <a:defRPr sz="1000"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('Dispersion des revenus'!$H$68:$H$69,'Dispersion des revenus'!$H$86:$H$93)</c:f>
              <c:numCache>
                <c:formatCode>General</c:formatCode>
                <c:ptCount val="10"/>
                <c:pt idx="2" formatCode="0%">
                  <c:v>0.0113514319809069</c:v>
                </c:pt>
                <c:pt idx="3" formatCode="0%">
                  <c:v>0.0571151551312649</c:v>
                </c:pt>
                <c:pt idx="4" formatCode="0%">
                  <c:v>0.0743436754176611</c:v>
                </c:pt>
                <c:pt idx="5" formatCode="0%">
                  <c:v>0.13852923627685</c:v>
                </c:pt>
                <c:pt idx="6" formatCode="0%">
                  <c:v>0.172896778042959</c:v>
                </c:pt>
                <c:pt idx="7" formatCode="0%">
                  <c:v>0.184069212410501</c:v>
                </c:pt>
                <c:pt idx="8" formatCode="0%">
                  <c:v>0.223448687350835</c:v>
                </c:pt>
                <c:pt idx="9" formatCode="0%">
                  <c:v>0.138230906921241</c:v>
                </c:pt>
              </c:numCache>
            </c:numRef>
          </c:cat>
          <c:val>
            <c:numRef>
              <c:f>'Dispersion des revenus'!$H$86</c:f>
              <c:numCache>
                <c:formatCode>0%</c:formatCode>
                <c:ptCount val="1"/>
                <c:pt idx="0">
                  <c:v>0.0113514319809069</c:v>
                </c:pt>
              </c:numCache>
            </c:numRef>
          </c:val>
        </c:ser>
        <c:ser>
          <c:idx val="1"/>
          <c:order val="1"/>
          <c:tx>
            <c:strRef>
              <c:f>'Dispersion des revenus'!$B$87</c:f>
              <c:strCache>
                <c:ptCount val="1"/>
                <c:pt idx="0">
                  <c:v>Agriculteur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</c:spPr>
          <c:invertIfNegative val="0"/>
          <c:dLbls>
            <c:spPr>
              <a:noFill/>
            </c:spPr>
            <c:txPr>
              <a:bodyPr/>
              <a:lstStyle/>
              <a:p>
                <a:pPr>
                  <a:defRPr sz="1800" b="1">
                    <a:solidFill>
                      <a:srgbClr val="000000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('Dispersion des revenus'!$H$68:$H$69,'Dispersion des revenus'!$H$86:$H$93)</c:f>
              <c:numCache>
                <c:formatCode>General</c:formatCode>
                <c:ptCount val="10"/>
                <c:pt idx="2" formatCode="0%">
                  <c:v>0.0113514319809069</c:v>
                </c:pt>
                <c:pt idx="3" formatCode="0%">
                  <c:v>0.0571151551312649</c:v>
                </c:pt>
                <c:pt idx="4" formatCode="0%">
                  <c:v>0.0743436754176611</c:v>
                </c:pt>
                <c:pt idx="5" formatCode="0%">
                  <c:v>0.13852923627685</c:v>
                </c:pt>
                <c:pt idx="6" formatCode="0%">
                  <c:v>0.172896778042959</c:v>
                </c:pt>
                <c:pt idx="7" formatCode="0%">
                  <c:v>0.184069212410501</c:v>
                </c:pt>
                <c:pt idx="8" formatCode="0%">
                  <c:v>0.223448687350835</c:v>
                </c:pt>
                <c:pt idx="9" formatCode="0%">
                  <c:v>0.138230906921241</c:v>
                </c:pt>
              </c:numCache>
            </c:numRef>
          </c:cat>
          <c:val>
            <c:numRef>
              <c:f>'Dispersion des revenus'!$H$87</c:f>
              <c:numCache>
                <c:formatCode>0%</c:formatCode>
                <c:ptCount val="1"/>
                <c:pt idx="0">
                  <c:v>0.0571151551312649</c:v>
                </c:pt>
              </c:numCache>
            </c:numRef>
          </c:val>
        </c:ser>
        <c:ser>
          <c:idx val="2"/>
          <c:order val="2"/>
          <c:tx>
            <c:strRef>
              <c:f>'Dispersion des revenus'!$B$88</c:f>
              <c:strCache>
                <c:ptCount val="1"/>
                <c:pt idx="0">
                  <c:v>Ouvrier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2"/>
              <c:layout>
                <c:manualLayout>
                  <c:x val="-0.0103305785123967"/>
                  <c:y val="-0.14285714285714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('Dispersion des revenus'!$H$68:$H$69,'Dispersion des revenus'!$H$86:$H$93)</c:f>
              <c:numCache>
                <c:formatCode>General</c:formatCode>
                <c:ptCount val="10"/>
                <c:pt idx="2" formatCode="0%">
                  <c:v>0.0113514319809069</c:v>
                </c:pt>
                <c:pt idx="3" formatCode="0%">
                  <c:v>0.0571151551312649</c:v>
                </c:pt>
                <c:pt idx="4" formatCode="0%">
                  <c:v>0.0743436754176611</c:v>
                </c:pt>
                <c:pt idx="5" formatCode="0%">
                  <c:v>0.13852923627685</c:v>
                </c:pt>
                <c:pt idx="6" formatCode="0%">
                  <c:v>0.172896778042959</c:v>
                </c:pt>
                <c:pt idx="7" formatCode="0%">
                  <c:v>0.184069212410501</c:v>
                </c:pt>
                <c:pt idx="8" formatCode="0%">
                  <c:v>0.223448687350835</c:v>
                </c:pt>
                <c:pt idx="9" formatCode="0%">
                  <c:v>0.138230906921241</c:v>
                </c:pt>
              </c:numCache>
            </c:numRef>
          </c:cat>
          <c:val>
            <c:numRef>
              <c:f>'Dispersion des revenus'!$H$88</c:f>
              <c:numCache>
                <c:formatCode>0%</c:formatCode>
                <c:ptCount val="1"/>
                <c:pt idx="0">
                  <c:v>0.0743436754176611</c:v>
                </c:pt>
              </c:numCache>
            </c:numRef>
          </c:val>
        </c:ser>
        <c:ser>
          <c:idx val="3"/>
          <c:order val="3"/>
          <c:tx>
            <c:strRef>
              <c:f>'Dispersion des revenus'!$B$89</c:f>
              <c:strCache>
                <c:ptCount val="1"/>
                <c:pt idx="0">
                  <c:v>Employé</c:v>
                </c:pt>
              </c:strCache>
            </c:strRef>
          </c:tx>
          <c:spPr>
            <a:solidFill>
              <a:srgbClr val="FF6600"/>
            </a:solidFill>
          </c:spPr>
          <c:invertIfNegative val="0"/>
          <c:dLbls>
            <c:dLbl>
              <c:idx val="2"/>
              <c:layout>
                <c:manualLayout>
                  <c:x val="0.00344352617079883"/>
                  <c:y val="-0.113207547169811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('Dispersion des revenus'!$H$68:$H$69,'Dispersion des revenus'!$H$86:$H$93)</c:f>
              <c:numCache>
                <c:formatCode>General</c:formatCode>
                <c:ptCount val="10"/>
                <c:pt idx="2" formatCode="0%">
                  <c:v>0.0113514319809069</c:v>
                </c:pt>
                <c:pt idx="3" formatCode="0%">
                  <c:v>0.0571151551312649</c:v>
                </c:pt>
                <c:pt idx="4" formatCode="0%">
                  <c:v>0.0743436754176611</c:v>
                </c:pt>
                <c:pt idx="5" formatCode="0%">
                  <c:v>0.13852923627685</c:v>
                </c:pt>
                <c:pt idx="6" formatCode="0%">
                  <c:v>0.172896778042959</c:v>
                </c:pt>
                <c:pt idx="7" formatCode="0%">
                  <c:v>0.184069212410501</c:v>
                </c:pt>
                <c:pt idx="8" formatCode="0%">
                  <c:v>0.223448687350835</c:v>
                </c:pt>
                <c:pt idx="9" formatCode="0%">
                  <c:v>0.138230906921241</c:v>
                </c:pt>
              </c:numCache>
            </c:numRef>
          </c:cat>
          <c:val>
            <c:numRef>
              <c:f>'Dispersion des revenus'!$H$89</c:f>
              <c:numCache>
                <c:formatCode>0%</c:formatCode>
                <c:ptCount val="1"/>
                <c:pt idx="0">
                  <c:v>0.13852923627685</c:v>
                </c:pt>
              </c:numCache>
            </c:numRef>
          </c:val>
        </c:ser>
        <c:ser>
          <c:idx val="4"/>
          <c:order val="4"/>
          <c:tx>
            <c:strRef>
              <c:f>'Dispersion des revenus'!$B$90</c:f>
              <c:strCache>
                <c:ptCount val="1"/>
                <c:pt idx="0">
                  <c:v>Retraité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2"/>
              <c:layout>
                <c:manualLayout>
                  <c:x val="0.0137741046831956"/>
                  <c:y val="-0.126684636118598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('Dispersion des revenus'!$H$68:$H$69,'Dispersion des revenus'!$H$86:$H$93)</c:f>
              <c:numCache>
                <c:formatCode>General</c:formatCode>
                <c:ptCount val="10"/>
                <c:pt idx="2" formatCode="0%">
                  <c:v>0.0113514319809069</c:v>
                </c:pt>
                <c:pt idx="3" formatCode="0%">
                  <c:v>0.0571151551312649</c:v>
                </c:pt>
                <c:pt idx="4" formatCode="0%">
                  <c:v>0.0743436754176611</c:v>
                </c:pt>
                <c:pt idx="5" formatCode="0%">
                  <c:v>0.13852923627685</c:v>
                </c:pt>
                <c:pt idx="6" formatCode="0%">
                  <c:v>0.172896778042959</c:v>
                </c:pt>
                <c:pt idx="7" formatCode="0%">
                  <c:v>0.184069212410501</c:v>
                </c:pt>
                <c:pt idx="8" formatCode="0%">
                  <c:v>0.223448687350835</c:v>
                </c:pt>
                <c:pt idx="9" formatCode="0%">
                  <c:v>0.138230906921241</c:v>
                </c:pt>
              </c:numCache>
            </c:numRef>
          </c:cat>
          <c:val>
            <c:numRef>
              <c:f>'Dispersion des revenus'!$H$90</c:f>
              <c:numCache>
                <c:formatCode>0%</c:formatCode>
                <c:ptCount val="1"/>
                <c:pt idx="0">
                  <c:v>0.172896778042959</c:v>
                </c:pt>
              </c:numCache>
            </c:numRef>
          </c:val>
        </c:ser>
        <c:ser>
          <c:idx val="5"/>
          <c:order val="5"/>
          <c:tx>
            <c:strRef>
              <c:f>'Dispersion des revenus'!$B$91</c:f>
              <c:strCache>
                <c:ptCount val="1"/>
                <c:pt idx="0">
                  <c:v>Artisan, chef d'ent.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</c:spPr>
          <c:invertIfNegative val="0"/>
          <c:dLbls>
            <c:dLbl>
              <c:idx val="2"/>
              <c:layout>
                <c:manualLayout>
                  <c:x val="0.0137741046831956"/>
                  <c:y val="-0.110512129380054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('Dispersion des revenus'!$H$68:$H$69,'Dispersion des revenus'!$H$86:$H$93)</c:f>
              <c:numCache>
                <c:formatCode>General</c:formatCode>
                <c:ptCount val="10"/>
                <c:pt idx="2" formatCode="0%">
                  <c:v>0.0113514319809069</c:v>
                </c:pt>
                <c:pt idx="3" formatCode="0%">
                  <c:v>0.0571151551312649</c:v>
                </c:pt>
                <c:pt idx="4" formatCode="0%">
                  <c:v>0.0743436754176611</c:v>
                </c:pt>
                <c:pt idx="5" formatCode="0%">
                  <c:v>0.13852923627685</c:v>
                </c:pt>
                <c:pt idx="6" formatCode="0%">
                  <c:v>0.172896778042959</c:v>
                </c:pt>
                <c:pt idx="7" formatCode="0%">
                  <c:v>0.184069212410501</c:v>
                </c:pt>
                <c:pt idx="8" formatCode="0%">
                  <c:v>0.223448687350835</c:v>
                </c:pt>
                <c:pt idx="9" formatCode="0%">
                  <c:v>0.138230906921241</c:v>
                </c:pt>
              </c:numCache>
            </c:numRef>
          </c:cat>
          <c:val>
            <c:numRef>
              <c:f>'Dispersion des revenus'!$H$91</c:f>
              <c:numCache>
                <c:formatCode>0%</c:formatCode>
                <c:ptCount val="1"/>
                <c:pt idx="0">
                  <c:v>0.184069212410501</c:v>
                </c:pt>
              </c:numCache>
            </c:numRef>
          </c:val>
        </c:ser>
        <c:ser>
          <c:idx val="6"/>
          <c:order val="6"/>
          <c:tx>
            <c:strRef>
              <c:f>'Dispersion des revenus'!$B$92</c:f>
              <c:strCache>
                <c:ptCount val="1"/>
                <c:pt idx="0">
                  <c:v>Prof. Interméd.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dLbl>
              <c:idx val="2"/>
              <c:layout>
                <c:manualLayout>
                  <c:x val="-0.0034435261707989"/>
                  <c:y val="-0.0943396226415094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('Dispersion des revenus'!$H$68:$H$69,'Dispersion des revenus'!$H$86:$H$93)</c:f>
              <c:numCache>
                <c:formatCode>General</c:formatCode>
                <c:ptCount val="10"/>
                <c:pt idx="2" formatCode="0%">
                  <c:v>0.0113514319809069</c:v>
                </c:pt>
                <c:pt idx="3" formatCode="0%">
                  <c:v>0.0571151551312649</c:v>
                </c:pt>
                <c:pt idx="4" formatCode="0%">
                  <c:v>0.0743436754176611</c:v>
                </c:pt>
                <c:pt idx="5" formatCode="0%">
                  <c:v>0.13852923627685</c:v>
                </c:pt>
                <c:pt idx="6" formatCode="0%">
                  <c:v>0.172896778042959</c:v>
                </c:pt>
                <c:pt idx="7" formatCode="0%">
                  <c:v>0.184069212410501</c:v>
                </c:pt>
                <c:pt idx="8" formatCode="0%">
                  <c:v>0.223448687350835</c:v>
                </c:pt>
                <c:pt idx="9" formatCode="0%">
                  <c:v>0.138230906921241</c:v>
                </c:pt>
              </c:numCache>
            </c:numRef>
          </c:cat>
          <c:val>
            <c:numRef>
              <c:f>'Dispersion des revenus'!$H$92</c:f>
              <c:numCache>
                <c:formatCode>0%</c:formatCode>
                <c:ptCount val="1"/>
                <c:pt idx="0">
                  <c:v>0.223448687350835</c:v>
                </c:pt>
              </c:numCache>
            </c:numRef>
          </c:val>
        </c:ser>
        <c:ser>
          <c:idx val="7"/>
          <c:order val="7"/>
          <c:tx>
            <c:strRef>
              <c:f>'Dispersion des revenus'!$B$93</c:f>
              <c:strCache>
                <c:ptCount val="1"/>
                <c:pt idx="0">
                  <c:v>Cadre supérieur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dLbl>
              <c:idx val="2"/>
              <c:layout>
                <c:manualLayout>
                  <c:x val="0.0206611570247934"/>
                  <c:y val="-0.0646900269541779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('Dispersion des revenus'!$H$68:$H$69,'Dispersion des revenus'!$H$86:$H$93)</c:f>
              <c:numCache>
                <c:formatCode>General</c:formatCode>
                <c:ptCount val="10"/>
                <c:pt idx="2" formatCode="0%">
                  <c:v>0.0113514319809069</c:v>
                </c:pt>
                <c:pt idx="3" formatCode="0%">
                  <c:v>0.0571151551312649</c:v>
                </c:pt>
                <c:pt idx="4" formatCode="0%">
                  <c:v>0.0743436754176611</c:v>
                </c:pt>
                <c:pt idx="5" formatCode="0%">
                  <c:v>0.13852923627685</c:v>
                </c:pt>
                <c:pt idx="6" formatCode="0%">
                  <c:v>0.172896778042959</c:v>
                </c:pt>
                <c:pt idx="7" formatCode="0%">
                  <c:v>0.184069212410501</c:v>
                </c:pt>
                <c:pt idx="8" formatCode="0%">
                  <c:v>0.223448687350835</c:v>
                </c:pt>
                <c:pt idx="9" formatCode="0%">
                  <c:v>0.138230906921241</c:v>
                </c:pt>
              </c:numCache>
            </c:numRef>
          </c:cat>
          <c:val>
            <c:numRef>
              <c:f>'Dispersion des revenus'!$H$93</c:f>
              <c:numCache>
                <c:formatCode>0%</c:formatCode>
                <c:ptCount val="1"/>
                <c:pt idx="0">
                  <c:v>0.138230906921241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90625864"/>
        <c:axId val="1790629048"/>
      </c:barChart>
      <c:catAx>
        <c:axId val="1790625864"/>
        <c:scaling>
          <c:orientation val="minMax"/>
        </c:scaling>
        <c:delete val="1"/>
        <c:axPos val="b"/>
        <c:majorGridlines/>
        <c:numFmt formatCode="General" sourceLinked="1"/>
        <c:majorTickMark val="out"/>
        <c:minorTickMark val="none"/>
        <c:tickLblPos val="nextTo"/>
        <c:crossAx val="1790629048"/>
        <c:crosses val="autoZero"/>
        <c:auto val="1"/>
        <c:lblAlgn val="ctr"/>
        <c:lblOffset val="100"/>
        <c:noMultiLvlLbl val="0"/>
      </c:catAx>
      <c:valAx>
        <c:axId val="1790629048"/>
        <c:scaling>
          <c:orientation val="minMax"/>
          <c:max val="1.0"/>
        </c:scaling>
        <c:delete val="1"/>
        <c:axPos val="l"/>
        <c:numFmt formatCode="0%" sourceLinked="0"/>
        <c:majorTickMark val="in"/>
        <c:minorTickMark val="none"/>
        <c:tickLblPos val="low"/>
        <c:crossAx val="1790625864"/>
        <c:crosses val="autoZero"/>
        <c:crossBetween val="between"/>
        <c:majorUnit val="0.1"/>
      </c:valAx>
      <c:spPr>
        <a:solidFill>
          <a:srgbClr val="FFFFFF"/>
        </a:solidFill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  <c:userShapes r:id="rId2"/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 dirty="0"/>
              <a:t>La structure des ménages par CSP selon les revenus croissants en 2008, nombres en milliers</a:t>
            </a:r>
          </a:p>
        </c:rich>
      </c:tx>
      <c:layout>
        <c:manualLayout>
          <c:xMode val="edge"/>
          <c:yMode val="edge"/>
          <c:x val="0.124241724395623"/>
          <c:y val="0.0002857898725102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511258819920237"/>
          <c:y val="0.238661312979392"/>
          <c:w val="0.726483389062668"/>
          <c:h val="0.7298615721194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'Dispersion des revenus'!$B$86</c:f>
              <c:strCache>
                <c:ptCount val="1"/>
                <c:pt idx="0">
                  <c:v>Chômeurs, inactifs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</c:spPr>
          <c:invertIfNegative val="0"/>
          <c:dLbls>
            <c:dLbl>
              <c:idx val="0"/>
              <c:layout>
                <c:manualLayout>
                  <c:x val="-0.217130719484807"/>
                  <c:y val="0.00269541502624672"/>
                </c:manualLayout>
              </c:layout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/>
                  </a:pPr>
                  <a:endParaRPr lang="fr-FR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'Dispersion des revenus'!$G$68:$G$69</c:f>
              <c:strCache>
                <c:ptCount val="1"/>
                <c:pt idx="0">
                  <c:v>Ménages</c:v>
                </c:pt>
              </c:strCache>
            </c:strRef>
          </c:cat>
          <c:val>
            <c:numRef>
              <c:f>'Dispersion des revenus'!$G$86</c:f>
              <c:numCache>
                <c:formatCode>#\ ##0.0</c:formatCode>
                <c:ptCount val="1"/>
                <c:pt idx="0">
                  <c:v>0.761</c:v>
                </c:pt>
              </c:numCache>
            </c:numRef>
          </c:val>
        </c:ser>
        <c:ser>
          <c:idx val="1"/>
          <c:order val="1"/>
          <c:tx>
            <c:strRef>
              <c:f>'Dispersion des revenus'!$B$87</c:f>
              <c:strCache>
                <c:ptCount val="1"/>
                <c:pt idx="0">
                  <c:v>Agriculteur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</c:spPr>
          <c:invertIfNegative val="0"/>
          <c:dLbls>
            <c:spPr>
              <a:noFill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'Dispersion des revenus'!$G$68:$G$69</c:f>
              <c:strCache>
                <c:ptCount val="1"/>
                <c:pt idx="0">
                  <c:v>Ménages</c:v>
                </c:pt>
              </c:strCache>
            </c:strRef>
          </c:cat>
          <c:val>
            <c:numRef>
              <c:f>'Dispersion des revenus'!$G$87</c:f>
              <c:numCache>
                <c:formatCode>#\ ##0.0</c:formatCode>
                <c:ptCount val="1"/>
                <c:pt idx="0">
                  <c:v>3.829</c:v>
                </c:pt>
              </c:numCache>
            </c:numRef>
          </c:val>
        </c:ser>
        <c:ser>
          <c:idx val="2"/>
          <c:order val="2"/>
          <c:tx>
            <c:strRef>
              <c:f>'Dispersion des revenus'!$B$88</c:f>
              <c:strCache>
                <c:ptCount val="1"/>
                <c:pt idx="0">
                  <c:v>Ouvrier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2"/>
              <c:layout>
                <c:manualLayout>
                  <c:x val="-0.0103305785123967"/>
                  <c:y val="-0.14285714285714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'Dispersion des revenus'!$G$68:$G$69</c:f>
              <c:strCache>
                <c:ptCount val="1"/>
                <c:pt idx="0">
                  <c:v>Ménages</c:v>
                </c:pt>
              </c:strCache>
            </c:strRef>
          </c:cat>
          <c:val>
            <c:numRef>
              <c:f>'Dispersion des revenus'!$G$88</c:f>
              <c:numCache>
                <c:formatCode>#\ ##0.0</c:formatCode>
                <c:ptCount val="1"/>
                <c:pt idx="0">
                  <c:v>4.984</c:v>
                </c:pt>
              </c:numCache>
            </c:numRef>
          </c:val>
        </c:ser>
        <c:ser>
          <c:idx val="3"/>
          <c:order val="3"/>
          <c:tx>
            <c:strRef>
              <c:f>'Dispersion des revenus'!$B$89</c:f>
              <c:strCache>
                <c:ptCount val="1"/>
                <c:pt idx="0">
                  <c:v>Employé</c:v>
                </c:pt>
              </c:strCache>
            </c:strRef>
          </c:tx>
          <c:spPr>
            <a:solidFill>
              <a:srgbClr val="FF6600"/>
            </a:solidFill>
          </c:spPr>
          <c:invertIfNegative val="0"/>
          <c:dLbls>
            <c:dLbl>
              <c:idx val="2"/>
              <c:layout>
                <c:manualLayout>
                  <c:x val="0.00344352617079883"/>
                  <c:y val="-0.113207547169811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'Dispersion des revenus'!$G$68:$G$69</c:f>
              <c:strCache>
                <c:ptCount val="1"/>
                <c:pt idx="0">
                  <c:v>Ménages</c:v>
                </c:pt>
              </c:strCache>
            </c:strRef>
          </c:cat>
          <c:val>
            <c:numRef>
              <c:f>'Dispersion des revenus'!$G$89</c:f>
              <c:numCache>
                <c:formatCode>#\ ##0.0</c:formatCode>
                <c:ptCount val="1"/>
                <c:pt idx="0">
                  <c:v>9.287000000000001</c:v>
                </c:pt>
              </c:numCache>
            </c:numRef>
          </c:val>
        </c:ser>
        <c:ser>
          <c:idx val="4"/>
          <c:order val="4"/>
          <c:tx>
            <c:strRef>
              <c:f>'Dispersion des revenus'!$B$90</c:f>
              <c:strCache>
                <c:ptCount val="1"/>
                <c:pt idx="0">
                  <c:v>Retraité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2"/>
              <c:layout>
                <c:manualLayout>
                  <c:x val="0.0137741046831956"/>
                  <c:y val="-0.126684636118598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'Dispersion des revenus'!$G$68:$G$69</c:f>
              <c:strCache>
                <c:ptCount val="1"/>
                <c:pt idx="0">
                  <c:v>Ménages</c:v>
                </c:pt>
              </c:strCache>
            </c:strRef>
          </c:cat>
          <c:val>
            <c:numRef>
              <c:f>'Dispersion des revenus'!$G$90</c:f>
              <c:numCache>
                <c:formatCode>#\ ##0.0</c:formatCode>
                <c:ptCount val="1"/>
                <c:pt idx="0">
                  <c:v>11.591</c:v>
                </c:pt>
              </c:numCache>
            </c:numRef>
          </c:val>
        </c:ser>
        <c:ser>
          <c:idx val="5"/>
          <c:order val="5"/>
          <c:tx>
            <c:strRef>
              <c:f>'Dispersion des revenus'!$B$91</c:f>
              <c:strCache>
                <c:ptCount val="1"/>
                <c:pt idx="0">
                  <c:v>Artisan, chef d'ent.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</c:spPr>
          <c:invertIfNegative val="0"/>
          <c:dLbls>
            <c:dLbl>
              <c:idx val="2"/>
              <c:layout>
                <c:manualLayout>
                  <c:x val="0.0137741046831956"/>
                  <c:y val="-0.110512129380054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'Dispersion des revenus'!$G$68:$G$69</c:f>
              <c:strCache>
                <c:ptCount val="1"/>
                <c:pt idx="0">
                  <c:v>Ménages</c:v>
                </c:pt>
              </c:strCache>
            </c:strRef>
          </c:cat>
          <c:val>
            <c:numRef>
              <c:f>'Dispersion des revenus'!$G$91</c:f>
              <c:numCache>
                <c:formatCode>#\ ##0.0</c:formatCode>
                <c:ptCount val="1"/>
                <c:pt idx="0">
                  <c:v>12.34</c:v>
                </c:pt>
              </c:numCache>
            </c:numRef>
          </c:val>
        </c:ser>
        <c:ser>
          <c:idx val="6"/>
          <c:order val="6"/>
          <c:tx>
            <c:strRef>
              <c:f>'Dispersion des revenus'!$B$92</c:f>
              <c:strCache>
                <c:ptCount val="1"/>
                <c:pt idx="0">
                  <c:v>Prof. Interméd.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dLbl>
              <c:idx val="2"/>
              <c:layout>
                <c:manualLayout>
                  <c:x val="-0.0034435261707989"/>
                  <c:y val="-0.0943396226415094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'Dispersion des revenus'!$G$68:$G$69</c:f>
              <c:strCache>
                <c:ptCount val="1"/>
                <c:pt idx="0">
                  <c:v>Ménages</c:v>
                </c:pt>
              </c:strCache>
            </c:strRef>
          </c:cat>
          <c:val>
            <c:numRef>
              <c:f>'Dispersion des revenus'!$G$92</c:f>
              <c:numCache>
                <c:formatCode>#\ ##0.0</c:formatCode>
                <c:ptCount val="1"/>
                <c:pt idx="0">
                  <c:v>14.98</c:v>
                </c:pt>
              </c:numCache>
            </c:numRef>
          </c:val>
        </c:ser>
        <c:ser>
          <c:idx val="7"/>
          <c:order val="7"/>
          <c:tx>
            <c:strRef>
              <c:f>'Dispersion des revenus'!$B$93</c:f>
              <c:strCache>
                <c:ptCount val="1"/>
                <c:pt idx="0">
                  <c:v>Cadre supérieur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dLbl>
              <c:idx val="2"/>
              <c:layout>
                <c:manualLayout>
                  <c:x val="0.0206611570247934"/>
                  <c:y val="-0.0646900269541779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'Dispersion des revenus'!$G$68:$G$69</c:f>
              <c:strCache>
                <c:ptCount val="1"/>
                <c:pt idx="0">
                  <c:v>Ménages</c:v>
                </c:pt>
              </c:strCache>
            </c:strRef>
          </c:cat>
          <c:val>
            <c:numRef>
              <c:f>'Dispersion des revenus'!$G$93</c:f>
              <c:numCache>
                <c:formatCode>#\ ##0.0</c:formatCode>
                <c:ptCount val="1"/>
                <c:pt idx="0">
                  <c:v>9.267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87546856"/>
        <c:axId val="1787549976"/>
      </c:barChart>
      <c:catAx>
        <c:axId val="1787546856"/>
        <c:scaling>
          <c:orientation val="minMax"/>
        </c:scaling>
        <c:delete val="1"/>
        <c:axPos val="b"/>
        <c:majorGridlines/>
        <c:majorTickMark val="out"/>
        <c:minorTickMark val="none"/>
        <c:tickLblPos val="nextTo"/>
        <c:crossAx val="1787549976"/>
        <c:crosses val="autoZero"/>
        <c:auto val="1"/>
        <c:lblAlgn val="ctr"/>
        <c:lblOffset val="100"/>
        <c:noMultiLvlLbl val="0"/>
      </c:catAx>
      <c:valAx>
        <c:axId val="1787549976"/>
        <c:scaling>
          <c:orientation val="minMax"/>
          <c:max val="70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,##0" sourceLinked="0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fr-FR"/>
          </a:p>
        </c:txPr>
        <c:crossAx val="1787546856"/>
        <c:crosses val="autoZero"/>
        <c:crossBetween val="between"/>
        <c:majorUnit val="10.0"/>
      </c:valAx>
    </c:plotArea>
    <c:legend>
      <c:legendPos val="r"/>
      <c:layout>
        <c:manualLayout>
          <c:xMode val="edge"/>
          <c:yMode val="edge"/>
          <c:x val="0.0"/>
          <c:y val="0.000197555427308183"/>
          <c:w val="1.0"/>
          <c:h val="0.999802369286216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800" b="1"/>
          </a:pPr>
          <a:endParaRPr lang="fr-FR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6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000"/>
            </a:pPr>
            <a:r>
              <a:rPr lang="fr-FR" sz="2000" dirty="0"/>
              <a:t>Les quartiles de revenus </a:t>
            </a:r>
            <a:r>
              <a:rPr lang="fr-FR" sz="2000" i="1" u="sng" dirty="0" smtClean="0"/>
              <a:t>par ménage</a:t>
            </a:r>
            <a:r>
              <a:rPr lang="fr-FR" sz="2000" i="1" u="none" dirty="0" smtClean="0"/>
              <a:t>  </a:t>
            </a:r>
          </a:p>
          <a:p>
            <a:pPr>
              <a:defRPr sz="2000"/>
            </a:pPr>
            <a:r>
              <a:rPr lang="fr-FR" sz="2000" dirty="0" smtClean="0"/>
              <a:t>et CSP</a:t>
            </a:r>
            <a:r>
              <a:rPr lang="fr-FR" sz="2000" baseline="0" dirty="0" smtClean="0"/>
              <a:t> </a:t>
            </a:r>
            <a:r>
              <a:rPr lang="fr-FR" sz="2000" dirty="0" smtClean="0"/>
              <a:t>(</a:t>
            </a:r>
            <a:r>
              <a:rPr lang="fr-FR" sz="2000" i="1" u="sng" dirty="0" smtClean="0"/>
              <a:t>en </a:t>
            </a:r>
            <a:r>
              <a:rPr lang="fr-FR" sz="2000" i="1" u="sng" dirty="0"/>
              <a:t>2008</a:t>
            </a:r>
            <a:r>
              <a:rPr lang="fr-FR" sz="2000" dirty="0"/>
              <a:t>, KCFP </a:t>
            </a:r>
            <a:r>
              <a:rPr lang="fr-FR" sz="2000" dirty="0" smtClean="0"/>
              <a:t>mensuels : </a:t>
            </a:r>
          </a:p>
          <a:p>
            <a:pPr>
              <a:defRPr sz="2000"/>
            </a:pPr>
            <a:r>
              <a:rPr lang="fr-FR" sz="2800" dirty="0" smtClean="0"/>
              <a:t>quatre groupes de CSP </a:t>
            </a:r>
          </a:p>
          <a:p>
            <a:pPr>
              <a:defRPr sz="2000"/>
            </a:pPr>
            <a:r>
              <a:rPr lang="fr-FR" sz="2800" i="1" dirty="0" smtClean="0"/>
              <a:t>mais deux </a:t>
            </a:r>
            <a:r>
              <a:rPr lang="fr-FR" sz="2800" dirty="0" smtClean="0"/>
              <a:t>classes</a:t>
            </a:r>
            <a:endParaRPr lang="fr-FR" sz="2800" dirty="0"/>
          </a:p>
        </c:rich>
      </c:tx>
      <c:layout>
        <c:manualLayout>
          <c:xMode val="edge"/>
          <c:yMode val="edge"/>
          <c:x val="0.236078320208275"/>
          <c:y val="0.00162481773111694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85489407792705"/>
          <c:y val="0.136848498104404"/>
          <c:w val="0.858181497634064"/>
          <c:h val="0.749657771945173"/>
        </c:manualLayout>
      </c:layout>
      <c:lineChart>
        <c:grouping val="standard"/>
        <c:varyColors val="0"/>
        <c:ser>
          <c:idx val="2"/>
          <c:order val="0"/>
          <c:tx>
            <c:strRef>
              <c:f>'Dispersion des revenus'!$E$56</c:f>
              <c:strCache>
                <c:ptCount val="1"/>
                <c:pt idx="0">
                  <c:v>25% gagnent plus de :</c:v>
                </c:pt>
              </c:strCache>
            </c:strRef>
          </c:tx>
          <c:spPr>
            <a:ln w="12700" cmpd="sng">
              <a:solidFill>
                <a:srgbClr val="008000"/>
              </a:solidFill>
            </a:ln>
          </c:spPr>
          <c:marker>
            <c:symbol val="triangle"/>
            <c:size val="20"/>
            <c:spPr>
              <a:solidFill>
                <a:srgbClr val="008000"/>
              </a:solidFill>
              <a:ln>
                <a:solidFill>
                  <a:srgbClr val="008000"/>
                </a:solidFill>
              </a:ln>
            </c:spPr>
          </c:marker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800"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'Dispersion des revenus'!$B$65:$B$72</c:f>
              <c:strCache>
                <c:ptCount val="8"/>
                <c:pt idx="0">
                  <c:v>Chômeurs,0,8 ;  1%</c:v>
                </c:pt>
                <c:pt idx="1">
                  <c:v>Agriculteur, 3,8 ; 6%</c:v>
                </c:pt>
                <c:pt idx="2">
                  <c:v>Ouvrier, 5,0 ;  7%</c:v>
                </c:pt>
                <c:pt idx="3">
                  <c:v>Employé, 9,3 ;  14%</c:v>
                </c:pt>
                <c:pt idx="4">
                  <c:v>Retraité, 11,6 ; 17%</c:v>
                </c:pt>
                <c:pt idx="5">
                  <c:v>Artisan, chef d'ent.12,3 ; 18%</c:v>
                </c:pt>
                <c:pt idx="6">
                  <c:v>Prof. Interméd. 15 ; 22% </c:v>
                </c:pt>
                <c:pt idx="7">
                  <c:v>Cadre supérieur 9,3 ; 14%</c:v>
                </c:pt>
              </c:strCache>
            </c:strRef>
          </c:cat>
          <c:val>
            <c:numRef>
              <c:f>'Dispersion des revenus'!$E$65:$E$72</c:f>
              <c:numCache>
                <c:formatCode>#,##0</c:formatCode>
                <c:ptCount val="8"/>
                <c:pt idx="0">
                  <c:v>243.264</c:v>
                </c:pt>
                <c:pt idx="1">
                  <c:v>272.969</c:v>
                </c:pt>
                <c:pt idx="2">
                  <c:v>371.957</c:v>
                </c:pt>
                <c:pt idx="3">
                  <c:v>489.263</c:v>
                </c:pt>
                <c:pt idx="4">
                  <c:v>497.9929999999989</c:v>
                </c:pt>
                <c:pt idx="5">
                  <c:v>667.0</c:v>
                </c:pt>
                <c:pt idx="6">
                  <c:v>715.225</c:v>
                </c:pt>
                <c:pt idx="7">
                  <c:v>1013.731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'Dispersion des revenus'!$D$56</c:f>
              <c:strCache>
                <c:ptCount val="1"/>
                <c:pt idx="0">
                  <c:v>Revenu médian</c:v>
                </c:pt>
              </c:strCache>
            </c:strRef>
          </c:tx>
          <c:spPr>
            <a:ln w="19050" cmpd="sng">
              <a:solidFill>
                <a:schemeClr val="bg1">
                  <a:lumMod val="50000"/>
                </a:schemeClr>
              </a:solidFill>
            </a:ln>
          </c:spPr>
          <c:marker>
            <c:symbol val="circle"/>
            <c:size val="20"/>
            <c:spPr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c:spPr>
          </c:marker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2400" b="1">
                    <a:solidFill>
                      <a:schemeClr val="tx1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'Dispersion des revenus'!$B$65:$B$72</c:f>
              <c:strCache>
                <c:ptCount val="8"/>
                <c:pt idx="0">
                  <c:v>Chômeurs,0,8 ;  1%</c:v>
                </c:pt>
                <c:pt idx="1">
                  <c:v>Agriculteur, 3,8 ; 6%</c:v>
                </c:pt>
                <c:pt idx="2">
                  <c:v>Ouvrier, 5,0 ;  7%</c:v>
                </c:pt>
                <c:pt idx="3">
                  <c:v>Employé, 9,3 ;  14%</c:v>
                </c:pt>
                <c:pt idx="4">
                  <c:v>Retraité, 11,6 ; 17%</c:v>
                </c:pt>
                <c:pt idx="5">
                  <c:v>Artisan, chef d'ent.12,3 ; 18%</c:v>
                </c:pt>
                <c:pt idx="6">
                  <c:v>Prof. Interméd. 15 ; 22% </c:v>
                </c:pt>
                <c:pt idx="7">
                  <c:v>Cadre supérieur 9,3 ; 14%</c:v>
                </c:pt>
              </c:strCache>
            </c:strRef>
          </c:cat>
          <c:val>
            <c:numRef>
              <c:f>'Dispersion des revenus'!$D$65:$D$72</c:f>
              <c:numCache>
                <c:formatCode>#,##0</c:formatCode>
                <c:ptCount val="8"/>
                <c:pt idx="0">
                  <c:v>129.75</c:v>
                </c:pt>
                <c:pt idx="1">
                  <c:v>139.096</c:v>
                </c:pt>
                <c:pt idx="2">
                  <c:v>271.0</c:v>
                </c:pt>
                <c:pt idx="3">
                  <c:v>321.459</c:v>
                </c:pt>
                <c:pt idx="4">
                  <c:v>270.667</c:v>
                </c:pt>
                <c:pt idx="5">
                  <c:v>420.0</c:v>
                </c:pt>
                <c:pt idx="6">
                  <c:v>488.113</c:v>
                </c:pt>
                <c:pt idx="7">
                  <c:v>754.707</c:v>
                </c:pt>
              </c:numCache>
            </c:numRef>
          </c:val>
          <c:smooth val="0"/>
        </c:ser>
        <c:ser>
          <c:idx val="0"/>
          <c:order val="2"/>
          <c:tx>
            <c:strRef>
              <c:f>'Dispersion des revenus'!$C$56</c:f>
              <c:strCache>
                <c:ptCount val="1"/>
                <c:pt idx="0">
                  <c:v>25% gagnent moins de :</c:v>
                </c:pt>
              </c:strCache>
            </c:strRef>
          </c:tx>
          <c:spPr>
            <a:ln w="19050" cmpd="sng">
              <a:solidFill>
                <a:srgbClr val="FF0000"/>
              </a:solidFill>
            </a:ln>
          </c:spPr>
          <c:marker>
            <c:symbol val="dash"/>
            <c:size val="2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8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'Dispersion des revenus'!$B$65:$B$72</c:f>
              <c:strCache>
                <c:ptCount val="8"/>
                <c:pt idx="0">
                  <c:v>Chômeurs,0,8 ;  1%</c:v>
                </c:pt>
                <c:pt idx="1">
                  <c:v>Agriculteur, 3,8 ; 6%</c:v>
                </c:pt>
                <c:pt idx="2">
                  <c:v>Ouvrier, 5,0 ;  7%</c:v>
                </c:pt>
                <c:pt idx="3">
                  <c:v>Employé, 9,3 ;  14%</c:v>
                </c:pt>
                <c:pt idx="4">
                  <c:v>Retraité, 11,6 ; 17%</c:v>
                </c:pt>
                <c:pt idx="5">
                  <c:v>Artisan, chef d'ent.12,3 ; 18%</c:v>
                </c:pt>
                <c:pt idx="6">
                  <c:v>Prof. Interméd. 15 ; 22% </c:v>
                </c:pt>
                <c:pt idx="7">
                  <c:v>Cadre supérieur 9,3 ; 14%</c:v>
                </c:pt>
              </c:strCache>
            </c:strRef>
          </c:cat>
          <c:val>
            <c:numRef>
              <c:f>'Dispersion des revenus'!$C$65:$C$72</c:f>
              <c:numCache>
                <c:formatCode>#,##0</c:formatCode>
                <c:ptCount val="8"/>
                <c:pt idx="0">
                  <c:v>45.667</c:v>
                </c:pt>
                <c:pt idx="1">
                  <c:v>67.583</c:v>
                </c:pt>
                <c:pt idx="2">
                  <c:v>179.75</c:v>
                </c:pt>
                <c:pt idx="3">
                  <c:v>208.301</c:v>
                </c:pt>
                <c:pt idx="4">
                  <c:v>142.678</c:v>
                </c:pt>
                <c:pt idx="5">
                  <c:v>257.85</c:v>
                </c:pt>
                <c:pt idx="6">
                  <c:v>340.0</c:v>
                </c:pt>
                <c:pt idx="7">
                  <c:v>536.938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-1993555912"/>
        <c:axId val="-1993894056"/>
      </c:lineChart>
      <c:catAx>
        <c:axId val="-1993555912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txPr>
          <a:bodyPr rot="0" vert="horz"/>
          <a:lstStyle/>
          <a:p>
            <a:pPr>
              <a:defRPr sz="1400" b="1"/>
            </a:pPr>
            <a:endParaRPr lang="fr-FR"/>
          </a:p>
        </c:txPr>
        <c:crossAx val="-1993894056"/>
        <c:crosses val="autoZero"/>
        <c:auto val="1"/>
        <c:lblAlgn val="ctr"/>
        <c:lblOffset val="100"/>
        <c:noMultiLvlLbl val="0"/>
      </c:catAx>
      <c:valAx>
        <c:axId val="-1993894056"/>
        <c:scaling>
          <c:orientation val="minMax"/>
        </c:scaling>
        <c:delete val="0"/>
        <c:axPos val="l"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fr-FR"/>
          </a:p>
        </c:txPr>
        <c:crossAx val="-1993555912"/>
        <c:crosses val="autoZero"/>
        <c:crossBetween val="between"/>
        <c:majorUnit val="100.0"/>
      </c:valAx>
    </c:plotArea>
    <c:legend>
      <c:legendPos val="r"/>
      <c:layout>
        <c:manualLayout>
          <c:xMode val="edge"/>
          <c:yMode val="edge"/>
          <c:x val="0.096203492591184"/>
          <c:y val="0.0429486730825313"/>
          <c:w val="0.152522132480419"/>
          <c:h val="0.394948673082531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800" b="1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800"/>
      </a:pPr>
      <a:endParaRPr lang="fr-FR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 dirty="0"/>
              <a:t>PIB /</a:t>
            </a:r>
            <a:r>
              <a:rPr lang="fr-FR" baseline="0" dirty="0"/>
              <a:t> </a:t>
            </a:r>
            <a:r>
              <a:rPr lang="fr-FR" dirty="0"/>
              <a:t>habitant,</a:t>
            </a:r>
            <a:r>
              <a:rPr lang="fr-FR" baseline="0" dirty="0"/>
              <a:t> K€</a:t>
            </a:r>
            <a:endParaRPr lang="fr-FR" dirty="0"/>
          </a:p>
        </c:rich>
      </c:tx>
      <c:layout>
        <c:manualLayout>
          <c:xMode val="edge"/>
          <c:yMode val="edge"/>
          <c:x val="0.259888032805062"/>
          <c:y val="0.0520179519135488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260162535007353"/>
          <c:y val="0.1112713714524"/>
          <c:w val="0.947967492998529"/>
          <c:h val="0.84997310835338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'Pop etc'!$C$6</c:f>
              <c:strCache>
                <c:ptCount val="1"/>
                <c:pt idx="0">
                  <c:v>PIB 2012 K€ par habitant</c:v>
                </c:pt>
              </c:strCache>
            </c:strRef>
          </c:tx>
          <c:invertIfNegative val="0"/>
          <c:dPt>
            <c:idx val="28"/>
            <c:invertIfNegative val="0"/>
            <c:bubble3D val="0"/>
            <c:spPr>
              <a:solidFill>
                <a:srgbClr val="FF0000"/>
              </a:solidFill>
              <a:ln w="76200" cmpd="sng">
                <a:solidFill>
                  <a:srgbClr val="FF0000"/>
                </a:solidFill>
              </a:ln>
            </c:spPr>
          </c:dPt>
          <c:dLbls>
            <c:dLbl>
              <c:idx val="8"/>
              <c:layout>
                <c:manualLayout>
                  <c:x val="0.0219970990552381"/>
                  <c:y val="-0.0017977533179519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5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6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7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8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rgbClr val="FF0000"/>
              </a:solidFill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'Pop etc'!$A$7:$A$35</c:f>
              <c:strCache>
                <c:ptCount val="29"/>
                <c:pt idx="0">
                  <c:v>Alsace </c:v>
                </c:pt>
                <c:pt idx="1">
                  <c:v>Aquitaine</c:v>
                </c:pt>
                <c:pt idx="2">
                  <c:v>Auvergne </c:v>
                </c:pt>
                <c:pt idx="3">
                  <c:v>Basse-Norm. </c:v>
                </c:pt>
                <c:pt idx="4">
                  <c:v>Bourgogne </c:v>
                </c:pt>
                <c:pt idx="5">
                  <c:v>Bretagne </c:v>
                </c:pt>
                <c:pt idx="6">
                  <c:v>Centre </c:v>
                </c:pt>
                <c:pt idx="7">
                  <c:v>Champ.-Arden.</c:v>
                </c:pt>
                <c:pt idx="8">
                  <c:v>Corse</c:v>
                </c:pt>
                <c:pt idx="9">
                  <c:v>Franche-Comté</c:v>
                </c:pt>
                <c:pt idx="10">
                  <c:v>Haute-Normandie</c:v>
                </c:pt>
                <c:pt idx="11">
                  <c:v>Ile-de-France </c:v>
                </c:pt>
                <c:pt idx="12">
                  <c:v>Langued.-Rous.</c:v>
                </c:pt>
                <c:pt idx="13">
                  <c:v>Limousin </c:v>
                </c:pt>
                <c:pt idx="14">
                  <c:v>Lorraine </c:v>
                </c:pt>
                <c:pt idx="15">
                  <c:v>Midi-Pyrénées </c:v>
                </c:pt>
                <c:pt idx="16">
                  <c:v>Nord-Pas deCalais</c:v>
                </c:pt>
                <c:pt idx="17">
                  <c:v>Pays de Loire </c:v>
                </c:pt>
                <c:pt idx="18">
                  <c:v>Picardie </c:v>
                </c:pt>
                <c:pt idx="19">
                  <c:v>Poitou-Charentes</c:v>
                </c:pt>
                <c:pt idx="20">
                  <c:v>Prov.-Al.-Côte d'Az.</c:v>
                </c:pt>
                <c:pt idx="21">
                  <c:v>Rhône-Alpes</c:v>
                </c:pt>
                <c:pt idx="24">
                  <c:v>Guadeloupe</c:v>
                </c:pt>
                <c:pt idx="25">
                  <c:v>Guyane</c:v>
                </c:pt>
                <c:pt idx="26">
                  <c:v>Martinique</c:v>
                </c:pt>
                <c:pt idx="27">
                  <c:v>Réunion</c:v>
                </c:pt>
                <c:pt idx="28">
                  <c:v>Nouv. Caléd.</c:v>
                </c:pt>
              </c:strCache>
            </c:strRef>
          </c:cat>
          <c:val>
            <c:numRef>
              <c:f>'Pop etc'!$C$7:$C$35</c:f>
              <c:numCache>
                <c:formatCode>0.0</c:formatCode>
                <c:ptCount val="29"/>
                <c:pt idx="0">
                  <c:v>29.5284573650835</c:v>
                </c:pt>
                <c:pt idx="1">
                  <c:v>28.32297973174056</c:v>
                </c:pt>
                <c:pt idx="2">
                  <c:v>25.94525365372651</c:v>
                </c:pt>
                <c:pt idx="3">
                  <c:v>26.15694286122818</c:v>
                </c:pt>
                <c:pt idx="4">
                  <c:v>26.72748276310523</c:v>
                </c:pt>
                <c:pt idx="5">
                  <c:v>26.65529619387899</c:v>
                </c:pt>
                <c:pt idx="6">
                  <c:v>26.84720391435255</c:v>
                </c:pt>
                <c:pt idx="7">
                  <c:v>27.83318649512182</c:v>
                </c:pt>
                <c:pt idx="8">
                  <c:v>26.55375186960442</c:v>
                </c:pt>
                <c:pt idx="9">
                  <c:v>24.42863658864317</c:v>
                </c:pt>
                <c:pt idx="10">
                  <c:v>28.02703898241808</c:v>
                </c:pt>
                <c:pt idx="11">
                  <c:v>52.29842463891665</c:v>
                </c:pt>
                <c:pt idx="12">
                  <c:v>24.43276790718264</c:v>
                </c:pt>
                <c:pt idx="13">
                  <c:v>23.83911156824495</c:v>
                </c:pt>
                <c:pt idx="14">
                  <c:v>24.09701955731032</c:v>
                </c:pt>
                <c:pt idx="15">
                  <c:v>28.62717801384947</c:v>
                </c:pt>
                <c:pt idx="16">
                  <c:v>25.8216439871706</c:v>
                </c:pt>
                <c:pt idx="17">
                  <c:v>28.64606405889646</c:v>
                </c:pt>
                <c:pt idx="18">
                  <c:v>24.45021749020337</c:v>
                </c:pt>
                <c:pt idx="19">
                  <c:v>26.05837317741967</c:v>
                </c:pt>
                <c:pt idx="20">
                  <c:v>30.33702861451902</c:v>
                </c:pt>
                <c:pt idx="21">
                  <c:v>32.01048775682526</c:v>
                </c:pt>
                <c:pt idx="24">
                  <c:v>20.10775593797383</c:v>
                </c:pt>
                <c:pt idx="25">
                  <c:v>15.85692094164955</c:v>
                </c:pt>
                <c:pt idx="26">
                  <c:v>22.31229095591646</c:v>
                </c:pt>
                <c:pt idx="27">
                  <c:v>17.08984240669577</c:v>
                </c:pt>
                <c:pt idx="28">
                  <c:v>27.3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02519752"/>
        <c:axId val="-2134275480"/>
      </c:barChart>
      <c:catAx>
        <c:axId val="2102519752"/>
        <c:scaling>
          <c:orientation val="minMax"/>
        </c:scaling>
        <c:delete val="1"/>
        <c:axPos val="l"/>
        <c:majorTickMark val="out"/>
        <c:minorTickMark val="none"/>
        <c:tickLblPos val="nextTo"/>
        <c:crossAx val="-2134275480"/>
        <c:crosses val="autoZero"/>
        <c:auto val="1"/>
        <c:lblAlgn val="ctr"/>
        <c:lblOffset val="100"/>
        <c:noMultiLvlLbl val="0"/>
      </c:catAx>
      <c:valAx>
        <c:axId val="-2134275480"/>
        <c:scaling>
          <c:orientation val="minMax"/>
          <c:max val="34.0"/>
        </c:scaling>
        <c:delete val="0"/>
        <c:axPos val="b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,##0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fr-FR"/>
          </a:p>
        </c:txPr>
        <c:crossAx val="2102519752"/>
        <c:crosses val="autoZero"/>
        <c:crossBetween val="between"/>
        <c:majorUnit val="2.0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fr-FR" sz="2000" dirty="0"/>
              <a:t>Les quartiles de revenus </a:t>
            </a:r>
            <a:r>
              <a:rPr lang="fr-FR" sz="2000" i="1" u="sng" dirty="0" smtClean="0"/>
              <a:t>par ménage</a:t>
            </a:r>
            <a:r>
              <a:rPr lang="fr-FR" sz="2000" i="1" u="none" dirty="0" smtClean="0"/>
              <a:t>  </a:t>
            </a:r>
            <a:r>
              <a:rPr lang="fr-FR" sz="2000" i="1" dirty="0" smtClean="0"/>
              <a:t>et </a:t>
            </a:r>
            <a:r>
              <a:rPr lang="fr-FR" sz="2000" dirty="0" smtClean="0"/>
              <a:t>CSP</a:t>
            </a:r>
          </a:p>
          <a:p>
            <a:pPr>
              <a:defRPr sz="2000"/>
            </a:pPr>
            <a:r>
              <a:rPr lang="fr-FR" sz="2000" i="1" u="none" dirty="0" smtClean="0"/>
              <a:t> en relation avec le SMG </a:t>
            </a:r>
            <a:r>
              <a:rPr lang="fr-FR" sz="2800" i="1" u="sng" dirty="0" smtClean="0"/>
              <a:t>en 2008 </a:t>
            </a:r>
          </a:p>
          <a:p>
            <a:pPr>
              <a:defRPr sz="2000"/>
            </a:pPr>
            <a:r>
              <a:rPr lang="fr-FR" sz="2000" i="1" u="sng" dirty="0" smtClean="0"/>
              <a:t>et</a:t>
            </a:r>
            <a:r>
              <a:rPr lang="fr-FR" sz="2000" dirty="0" smtClean="0"/>
              <a:t> </a:t>
            </a:r>
            <a:r>
              <a:rPr lang="fr-FR" sz="2000" dirty="0"/>
              <a:t>en % du revenu </a:t>
            </a:r>
            <a:r>
              <a:rPr lang="fr-FR" sz="2000" dirty="0" smtClean="0"/>
              <a:t>médian moyen </a:t>
            </a:r>
          </a:p>
          <a:p>
            <a:pPr>
              <a:defRPr sz="2000"/>
            </a:pPr>
            <a:r>
              <a:rPr lang="fr-FR" sz="2000" dirty="0" smtClean="0"/>
              <a:t>(317</a:t>
            </a:r>
            <a:r>
              <a:rPr lang="fr-FR" sz="2000" baseline="0" dirty="0" smtClean="0"/>
              <a:t> KCFP mensuel il y a dix ans)</a:t>
            </a:r>
            <a:endParaRPr lang="fr-FR" sz="2000" dirty="0"/>
          </a:p>
        </c:rich>
      </c:tx>
      <c:layout>
        <c:manualLayout>
          <c:xMode val="edge"/>
          <c:yMode val="edge"/>
          <c:x val="0.23072990459156"/>
          <c:y val="0.000440059060105998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697942940936028"/>
          <c:y val="0.0235846747213413"/>
          <c:w val="0.814804941259208"/>
          <c:h val="0.776808171756454"/>
        </c:manualLayout>
      </c:layout>
      <c:lineChart>
        <c:grouping val="standard"/>
        <c:varyColors val="0"/>
        <c:ser>
          <c:idx val="2"/>
          <c:order val="0"/>
          <c:tx>
            <c:strRef>
              <c:f>'Dispersion des revenus'!$E$56</c:f>
              <c:strCache>
                <c:ptCount val="1"/>
                <c:pt idx="0">
                  <c:v>25% gagnent plus de :</c:v>
                </c:pt>
              </c:strCache>
            </c:strRef>
          </c:tx>
          <c:spPr>
            <a:ln w="19050" cmpd="sng">
              <a:solidFill>
                <a:srgbClr val="008000"/>
              </a:solidFill>
            </a:ln>
          </c:spPr>
          <c:marker>
            <c:symbol val="triangle"/>
            <c:size val="20"/>
            <c:spPr>
              <a:solidFill>
                <a:srgbClr val="008000"/>
              </a:solidFill>
              <a:ln>
                <a:solidFill>
                  <a:srgbClr val="008000"/>
                </a:solidFill>
              </a:ln>
            </c:spPr>
          </c:marker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2000"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'Dispersion des revenus'!$B$73:$B$80</c:f>
              <c:strCache>
                <c:ptCount val="8"/>
                <c:pt idx="0">
                  <c:v>Chômeurs, inactifs</c:v>
                </c:pt>
                <c:pt idx="1">
                  <c:v>Agriculteur</c:v>
                </c:pt>
                <c:pt idx="2">
                  <c:v>Ouvrier</c:v>
                </c:pt>
                <c:pt idx="3">
                  <c:v>Employé</c:v>
                </c:pt>
                <c:pt idx="4">
                  <c:v>Retraité</c:v>
                </c:pt>
                <c:pt idx="5">
                  <c:v>Artisan, chef d'ent.</c:v>
                </c:pt>
                <c:pt idx="6">
                  <c:v>Prof. Interméd.</c:v>
                </c:pt>
                <c:pt idx="7">
                  <c:v>Cadre supérieur</c:v>
                </c:pt>
              </c:strCache>
            </c:strRef>
          </c:cat>
          <c:val>
            <c:numRef>
              <c:f>'Dispersion des revenus'!$E$73:$E$80</c:f>
              <c:numCache>
                <c:formatCode>0%</c:formatCode>
                <c:ptCount val="8"/>
                <c:pt idx="0">
                  <c:v>0.767394321766561</c:v>
                </c:pt>
                <c:pt idx="1">
                  <c:v>0.86110094637224</c:v>
                </c:pt>
                <c:pt idx="2">
                  <c:v>1.17336593059937</c:v>
                </c:pt>
                <c:pt idx="3">
                  <c:v>1.543416403785489</c:v>
                </c:pt>
                <c:pt idx="4">
                  <c:v>1.570955835962145</c:v>
                </c:pt>
                <c:pt idx="5">
                  <c:v>2.10410094637224</c:v>
                </c:pt>
                <c:pt idx="6">
                  <c:v>2.256230283911672</c:v>
                </c:pt>
                <c:pt idx="7">
                  <c:v>3.197889589905363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'Dispersion des revenus'!$D$56</c:f>
              <c:strCache>
                <c:ptCount val="1"/>
                <c:pt idx="0">
                  <c:v>Revenu médian</c:v>
                </c:pt>
              </c:strCache>
            </c:strRef>
          </c:tx>
          <c:spPr>
            <a:ln w="19050" cmpd="sng">
              <a:solidFill>
                <a:schemeClr val="bg1">
                  <a:lumMod val="50000"/>
                </a:schemeClr>
              </a:solidFill>
            </a:ln>
          </c:spPr>
          <c:marker>
            <c:symbol val="circle"/>
            <c:size val="20"/>
            <c:spPr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c:spPr>
          </c:marker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2400" b="1">
                    <a:solidFill>
                      <a:schemeClr val="bg1">
                        <a:lumMod val="50000"/>
                      </a:schemeClr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'Dispersion des revenus'!$B$73:$B$80</c:f>
              <c:strCache>
                <c:ptCount val="8"/>
                <c:pt idx="0">
                  <c:v>Chômeurs, inactifs</c:v>
                </c:pt>
                <c:pt idx="1">
                  <c:v>Agriculteur</c:v>
                </c:pt>
                <c:pt idx="2">
                  <c:v>Ouvrier</c:v>
                </c:pt>
                <c:pt idx="3">
                  <c:v>Employé</c:v>
                </c:pt>
                <c:pt idx="4">
                  <c:v>Retraité</c:v>
                </c:pt>
                <c:pt idx="5">
                  <c:v>Artisan, chef d'ent.</c:v>
                </c:pt>
                <c:pt idx="6">
                  <c:v>Prof. Interméd.</c:v>
                </c:pt>
                <c:pt idx="7">
                  <c:v>Cadre supérieur</c:v>
                </c:pt>
              </c:strCache>
            </c:strRef>
          </c:cat>
          <c:val>
            <c:numRef>
              <c:f>'Dispersion des revenus'!$D$73:$D$80</c:f>
              <c:numCache>
                <c:formatCode>0%</c:formatCode>
                <c:ptCount val="8"/>
                <c:pt idx="0">
                  <c:v>0.409305993690852</c:v>
                </c:pt>
                <c:pt idx="1">
                  <c:v>0.438788643533123</c:v>
                </c:pt>
                <c:pt idx="2">
                  <c:v>0.854889589905363</c:v>
                </c:pt>
                <c:pt idx="3">
                  <c:v>1.014066246056782</c:v>
                </c:pt>
                <c:pt idx="4">
                  <c:v>0.853839116719243</c:v>
                </c:pt>
                <c:pt idx="5">
                  <c:v>1.324921135646688</c:v>
                </c:pt>
                <c:pt idx="6">
                  <c:v>1.539788643533123</c:v>
                </c:pt>
                <c:pt idx="7">
                  <c:v>2.380779179810724</c:v>
                </c:pt>
              </c:numCache>
            </c:numRef>
          </c:val>
          <c:smooth val="0"/>
        </c:ser>
        <c:ser>
          <c:idx val="0"/>
          <c:order val="2"/>
          <c:tx>
            <c:strRef>
              <c:f>'Dispersion des revenus'!$C$56</c:f>
              <c:strCache>
                <c:ptCount val="1"/>
                <c:pt idx="0">
                  <c:v>25% gagnent moins de :</c:v>
                </c:pt>
              </c:strCache>
            </c:strRef>
          </c:tx>
          <c:spPr>
            <a:ln w="19050" cmpd="sng">
              <a:solidFill>
                <a:srgbClr val="FF0000"/>
              </a:solidFill>
            </a:ln>
          </c:spPr>
          <c:marker>
            <c:symbol val="dash"/>
            <c:size val="2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20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'Dispersion des revenus'!$B$73:$B$80</c:f>
              <c:strCache>
                <c:ptCount val="8"/>
                <c:pt idx="0">
                  <c:v>Chômeurs, inactifs</c:v>
                </c:pt>
                <c:pt idx="1">
                  <c:v>Agriculteur</c:v>
                </c:pt>
                <c:pt idx="2">
                  <c:v>Ouvrier</c:v>
                </c:pt>
                <c:pt idx="3">
                  <c:v>Employé</c:v>
                </c:pt>
                <c:pt idx="4">
                  <c:v>Retraité</c:v>
                </c:pt>
                <c:pt idx="5">
                  <c:v>Artisan, chef d'ent.</c:v>
                </c:pt>
                <c:pt idx="6">
                  <c:v>Prof. Interméd.</c:v>
                </c:pt>
                <c:pt idx="7">
                  <c:v>Cadre supérieur</c:v>
                </c:pt>
              </c:strCache>
            </c:strRef>
          </c:cat>
          <c:val>
            <c:numRef>
              <c:f>'Dispersion des revenus'!$C$73:$C$80</c:f>
              <c:numCache>
                <c:formatCode>0%</c:formatCode>
                <c:ptCount val="8"/>
                <c:pt idx="0">
                  <c:v>0.144059936908517</c:v>
                </c:pt>
                <c:pt idx="1">
                  <c:v>0.213195583596215</c:v>
                </c:pt>
                <c:pt idx="2">
                  <c:v>0.567034700315457</c:v>
                </c:pt>
                <c:pt idx="3">
                  <c:v>0.65710094637224</c:v>
                </c:pt>
                <c:pt idx="4">
                  <c:v>0.45008832807571</c:v>
                </c:pt>
                <c:pt idx="5">
                  <c:v>0.813406940063092</c:v>
                </c:pt>
                <c:pt idx="6">
                  <c:v>1.07255520504732</c:v>
                </c:pt>
                <c:pt idx="7">
                  <c:v>1.69381072555205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789955016"/>
        <c:axId val="1789947384"/>
      </c:lineChart>
      <c:catAx>
        <c:axId val="1789955016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txPr>
          <a:bodyPr rot="-5400000" vert="horz"/>
          <a:lstStyle/>
          <a:p>
            <a:pPr>
              <a:defRPr sz="1600" b="1"/>
            </a:pPr>
            <a:endParaRPr lang="fr-FR"/>
          </a:p>
        </c:txPr>
        <c:crossAx val="1789947384"/>
        <c:crosses val="autoZero"/>
        <c:auto val="1"/>
        <c:lblAlgn val="ctr"/>
        <c:lblOffset val="100"/>
        <c:noMultiLvlLbl val="0"/>
      </c:catAx>
      <c:valAx>
        <c:axId val="1789947384"/>
        <c:scaling>
          <c:orientation val="minMax"/>
          <c:max val="3.5"/>
          <c:min val="0.0"/>
        </c:scaling>
        <c:delete val="0"/>
        <c:axPos val="l"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fr-FR"/>
          </a:p>
        </c:txPr>
        <c:crossAx val="1789955016"/>
        <c:crosses val="autoZero"/>
        <c:crossBetween val="between"/>
        <c:majorUnit val="0.5"/>
      </c:valAx>
    </c:plotArea>
    <c:legend>
      <c:legendPos val="r"/>
      <c:layout>
        <c:manualLayout>
          <c:xMode val="edge"/>
          <c:yMode val="edge"/>
          <c:x val="0.077707141995422"/>
          <c:y val="0.0586325014394254"/>
          <c:w val="0.136971884160347"/>
          <c:h val="0.391585853174881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8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 b="1"/>
            </a:pPr>
            <a:r>
              <a:rPr lang="fr-FR" sz="1800" b="1" dirty="0"/>
              <a:t>Revenus moyens nets mensuels des ménages par décile, </a:t>
            </a:r>
            <a:r>
              <a:rPr lang="fr-FR" sz="1800" b="1" dirty="0" smtClean="0"/>
              <a:t>en </a:t>
            </a:r>
            <a:r>
              <a:rPr lang="fr-FR" sz="1800" b="1" dirty="0"/>
              <a:t>2008, KCFP</a:t>
            </a:r>
          </a:p>
        </c:rich>
      </c:tx>
      <c:layout>
        <c:manualLayout>
          <c:xMode val="edge"/>
          <c:yMode val="edge"/>
          <c:x val="0.133062912590472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145700045070124"/>
          <c:y val="0.102217908807911"/>
          <c:w val="0.854299954929876"/>
          <c:h val="0.79754049794638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'Dispersion des revenus'!$B$170</c:f>
              <c:strCache>
                <c:ptCount val="1"/>
                <c:pt idx="0">
                  <c:v>Revenus moyennes mensuelles moyennes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1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2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3"/>
            <c:invertIfNegative val="0"/>
            <c:bubble3D val="0"/>
            <c:spPr>
              <a:solidFill>
                <a:srgbClr val="FF6600"/>
              </a:solidFill>
            </c:spPr>
          </c:dPt>
          <c:dPt>
            <c:idx val="4"/>
            <c:invertIfNegative val="0"/>
            <c:bubble3D val="0"/>
            <c:spPr>
              <a:solidFill>
                <a:srgbClr val="FF6600"/>
              </a:solidFill>
            </c:spPr>
          </c:dPt>
          <c:dPt>
            <c:idx val="5"/>
            <c:invertIfNegative val="0"/>
            <c:bubble3D val="0"/>
            <c:spPr>
              <a:solidFill>
                <a:srgbClr val="FF6600"/>
              </a:solidFill>
            </c:spPr>
          </c:dPt>
          <c:dPt>
            <c:idx val="6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7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8"/>
            <c:invertIfNegative val="0"/>
            <c:bubble3D val="0"/>
            <c:spPr>
              <a:solidFill>
                <a:schemeClr val="accent3">
                  <a:lumMod val="50000"/>
                </a:schemeClr>
              </a:solidFill>
            </c:spPr>
          </c:dPt>
          <c:cat>
            <c:strRef>
              <c:f>'Dispersion des revenus'!$C$169:$K$169</c:f>
              <c:strCache>
                <c:ptCount val="9"/>
                <c:pt idx="0">
                  <c:v>Décile1</c:v>
                </c:pt>
                <c:pt idx="1">
                  <c:v>Décile2</c:v>
                </c:pt>
                <c:pt idx="2">
                  <c:v>Décile3</c:v>
                </c:pt>
                <c:pt idx="3">
                  <c:v>Décile4</c:v>
                </c:pt>
                <c:pt idx="4">
                  <c:v>Décile5</c:v>
                </c:pt>
                <c:pt idx="5">
                  <c:v>Décile6</c:v>
                </c:pt>
                <c:pt idx="6">
                  <c:v>Décile7</c:v>
                </c:pt>
                <c:pt idx="7">
                  <c:v>Décile8</c:v>
                </c:pt>
                <c:pt idx="8">
                  <c:v>Décile9</c:v>
                </c:pt>
              </c:strCache>
            </c:strRef>
          </c:cat>
          <c:val>
            <c:numRef>
              <c:f>'Dispersion des revenus'!$C$170:$K$170</c:f>
              <c:numCache>
                <c:formatCode>#,##0</c:formatCode>
                <c:ptCount val="9"/>
                <c:pt idx="0">
                  <c:v>85.10899999999998</c:v>
                </c:pt>
                <c:pt idx="1">
                  <c:v>150.0</c:v>
                </c:pt>
                <c:pt idx="2">
                  <c:v>199.151</c:v>
                </c:pt>
                <c:pt idx="3">
                  <c:v>252.047</c:v>
                </c:pt>
                <c:pt idx="4">
                  <c:v>316.834</c:v>
                </c:pt>
                <c:pt idx="5">
                  <c:v>385.417</c:v>
                </c:pt>
                <c:pt idx="6">
                  <c:v>477.381</c:v>
                </c:pt>
                <c:pt idx="7">
                  <c:v>601.533</c:v>
                </c:pt>
                <c:pt idx="8">
                  <c:v>820.6469999999994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79281528"/>
        <c:axId val="2099365448"/>
      </c:barChart>
      <c:lineChart>
        <c:grouping val="standard"/>
        <c:varyColors val="0"/>
        <c:ser>
          <c:idx val="1"/>
          <c:order val="1"/>
          <c:tx>
            <c:strRef>
              <c:f>'Dispersion des revenus'!$B$171</c:f>
              <c:strCache>
                <c:ptCount val="1"/>
                <c:pt idx="0">
                  <c:v>Moyenne</c:v>
                </c:pt>
              </c:strCache>
            </c:strRef>
          </c:tx>
          <c:spPr>
            <a:ln w="38100" cmpd="sng">
              <a:solidFill>
                <a:srgbClr val="0000FF"/>
              </a:solidFill>
              <a:prstDash val="sysDash"/>
            </a:ln>
          </c:spPr>
          <c:marker>
            <c:symbol val="none"/>
          </c:marker>
          <c:dLbls>
            <c:dLbl>
              <c:idx val="0"/>
              <c:layout>
                <c:manualLayout>
                  <c:x val="-0.0124536705639068"/>
                  <c:y val="-0.00331607854573728"/>
                </c:manualLayout>
              </c:layout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/>
                  </a:pPr>
                  <a:endParaRPr lang="fr-FR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'Dispersion des revenus'!$C$169:$K$169</c:f>
              <c:strCache>
                <c:ptCount val="9"/>
                <c:pt idx="0">
                  <c:v>Décile1</c:v>
                </c:pt>
                <c:pt idx="1">
                  <c:v>Décile2</c:v>
                </c:pt>
                <c:pt idx="2">
                  <c:v>Décile3</c:v>
                </c:pt>
                <c:pt idx="3">
                  <c:v>Décile4</c:v>
                </c:pt>
                <c:pt idx="4">
                  <c:v>Décile5</c:v>
                </c:pt>
                <c:pt idx="5">
                  <c:v>Décile6</c:v>
                </c:pt>
                <c:pt idx="6">
                  <c:v>Décile7</c:v>
                </c:pt>
                <c:pt idx="7">
                  <c:v>Décile8</c:v>
                </c:pt>
                <c:pt idx="8">
                  <c:v>Décile9</c:v>
                </c:pt>
              </c:strCache>
            </c:strRef>
          </c:cat>
          <c:val>
            <c:numRef>
              <c:f>'Dispersion des revenus'!$C$171:$K$171</c:f>
              <c:numCache>
                <c:formatCode>#,##0</c:formatCode>
                <c:ptCount val="9"/>
                <c:pt idx="0">
                  <c:v>404.625</c:v>
                </c:pt>
                <c:pt idx="1">
                  <c:v>404.625</c:v>
                </c:pt>
                <c:pt idx="2">
                  <c:v>404.625</c:v>
                </c:pt>
                <c:pt idx="3">
                  <c:v>404.625</c:v>
                </c:pt>
                <c:pt idx="4">
                  <c:v>404.625</c:v>
                </c:pt>
                <c:pt idx="5">
                  <c:v>404.625</c:v>
                </c:pt>
                <c:pt idx="6">
                  <c:v>404.625</c:v>
                </c:pt>
                <c:pt idx="7">
                  <c:v>404.625</c:v>
                </c:pt>
                <c:pt idx="8">
                  <c:v>404.625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'Dispersion des revenus'!$B$172</c:f>
              <c:strCache>
                <c:ptCount val="1"/>
                <c:pt idx="0">
                  <c:v>Médiane</c:v>
                </c:pt>
              </c:strCache>
            </c:strRef>
          </c:tx>
          <c:spPr>
            <a:ln w="76200" cmpd="sng">
              <a:solidFill>
                <a:srgbClr val="00800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0.00718020095972852"/>
                  <c:y val="-0.000186643336249635"/>
                </c:manualLayout>
              </c:layout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/>
                  </a:pPr>
                  <a:endParaRPr lang="fr-FR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'Dispersion des revenus'!$C$169:$K$169</c:f>
              <c:strCache>
                <c:ptCount val="9"/>
                <c:pt idx="0">
                  <c:v>Décile1</c:v>
                </c:pt>
                <c:pt idx="1">
                  <c:v>Décile2</c:v>
                </c:pt>
                <c:pt idx="2">
                  <c:v>Décile3</c:v>
                </c:pt>
                <c:pt idx="3">
                  <c:v>Décile4</c:v>
                </c:pt>
                <c:pt idx="4">
                  <c:v>Décile5</c:v>
                </c:pt>
                <c:pt idx="5">
                  <c:v>Décile6</c:v>
                </c:pt>
                <c:pt idx="6">
                  <c:v>Décile7</c:v>
                </c:pt>
                <c:pt idx="7">
                  <c:v>Décile8</c:v>
                </c:pt>
                <c:pt idx="8">
                  <c:v>Décile9</c:v>
                </c:pt>
              </c:strCache>
            </c:strRef>
          </c:cat>
          <c:val>
            <c:numRef>
              <c:f>'Dispersion des revenus'!$C$172:$K$172</c:f>
              <c:numCache>
                <c:formatCode>#,##0</c:formatCode>
                <c:ptCount val="9"/>
                <c:pt idx="0">
                  <c:v>317.0</c:v>
                </c:pt>
                <c:pt idx="1">
                  <c:v>317.0</c:v>
                </c:pt>
                <c:pt idx="2">
                  <c:v>317.0</c:v>
                </c:pt>
                <c:pt idx="3">
                  <c:v>317.0</c:v>
                </c:pt>
                <c:pt idx="4">
                  <c:v>317.0</c:v>
                </c:pt>
                <c:pt idx="5">
                  <c:v>317.0</c:v>
                </c:pt>
                <c:pt idx="6">
                  <c:v>317.0</c:v>
                </c:pt>
                <c:pt idx="7">
                  <c:v>317.0</c:v>
                </c:pt>
                <c:pt idx="8">
                  <c:v>317.0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'Dispersion des revenus'!$B$179</c:f>
              <c:strCache>
                <c:ptCount val="1"/>
                <c:pt idx="0">
                  <c:v>SMG</c:v>
                </c:pt>
              </c:strCache>
            </c:strRef>
          </c:tx>
          <c:spPr>
            <a:ln>
              <a:solidFill>
                <a:schemeClr val="tx1"/>
              </a:solidFill>
              <a:prstDash val="sysDot"/>
            </a:ln>
          </c:spPr>
          <c:marker>
            <c:symbol val="none"/>
          </c:marker>
          <c:dLbls>
            <c:dLbl>
              <c:idx val="0"/>
              <c:layout>
                <c:manualLayout>
                  <c:x val="-0.0988663538269837"/>
                  <c:y val="-0.00308673075995798"/>
                </c:manualLayout>
              </c:layout>
              <c:spPr>
                <a:solidFill>
                  <a:schemeClr val="tx1"/>
                </a:solidFill>
              </c:spPr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fr-FR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'Dispersion des revenus'!$C$169:$K$169</c:f>
              <c:strCache>
                <c:ptCount val="9"/>
                <c:pt idx="0">
                  <c:v>Décile1</c:v>
                </c:pt>
                <c:pt idx="1">
                  <c:v>Décile2</c:v>
                </c:pt>
                <c:pt idx="2">
                  <c:v>Décile3</c:v>
                </c:pt>
                <c:pt idx="3">
                  <c:v>Décile4</c:v>
                </c:pt>
                <c:pt idx="4">
                  <c:v>Décile5</c:v>
                </c:pt>
                <c:pt idx="5">
                  <c:v>Décile6</c:v>
                </c:pt>
                <c:pt idx="6">
                  <c:v>Décile7</c:v>
                </c:pt>
                <c:pt idx="7">
                  <c:v>Décile8</c:v>
                </c:pt>
                <c:pt idx="8">
                  <c:v>Décile9</c:v>
                </c:pt>
              </c:strCache>
            </c:strRef>
          </c:cat>
          <c:val>
            <c:numRef>
              <c:f>'Dispersion des revenus'!$C$179:$K$179</c:f>
              <c:numCache>
                <c:formatCode>_-* #\ ##0\ _€_-;\-* #\ ##0\ _€_-;_-* "-"??\ _€_-;_-@_-</c:formatCode>
                <c:ptCount val="9"/>
                <c:pt idx="0">
                  <c:v>121.0</c:v>
                </c:pt>
                <c:pt idx="1">
                  <c:v>121.0</c:v>
                </c:pt>
                <c:pt idx="2">
                  <c:v>121.0</c:v>
                </c:pt>
                <c:pt idx="3">
                  <c:v>121.0</c:v>
                </c:pt>
                <c:pt idx="4">
                  <c:v>121.0</c:v>
                </c:pt>
                <c:pt idx="5">
                  <c:v>121.0</c:v>
                </c:pt>
                <c:pt idx="6">
                  <c:v>121.0</c:v>
                </c:pt>
                <c:pt idx="7">
                  <c:v>121.0</c:v>
                </c:pt>
                <c:pt idx="8">
                  <c:v>121.0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79281528"/>
        <c:axId val="2099365448"/>
      </c:lineChart>
      <c:catAx>
        <c:axId val="-20792815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400"/>
            </a:pPr>
            <a:endParaRPr lang="fr-FR"/>
          </a:p>
        </c:txPr>
        <c:crossAx val="2099365448"/>
        <c:crosses val="autoZero"/>
        <c:auto val="1"/>
        <c:lblAlgn val="ctr"/>
        <c:lblOffset val="100"/>
        <c:noMultiLvlLbl val="0"/>
      </c:catAx>
      <c:valAx>
        <c:axId val="2099365448"/>
        <c:scaling>
          <c:orientation val="minMax"/>
          <c:max val="850.0"/>
          <c:min val="0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-2079281528"/>
        <c:crosses val="autoZero"/>
        <c:crossBetween val="between"/>
        <c:majorUnit val="50.0"/>
      </c:valAx>
    </c:plotArea>
    <c:legend>
      <c:legendPos val="t"/>
      <c:layout>
        <c:manualLayout>
          <c:xMode val="edge"/>
          <c:yMode val="edge"/>
          <c:x val="0.158669901110846"/>
          <c:y val="0.139859640857226"/>
          <c:w val="0.645622895622896"/>
          <c:h val="0.297010318312299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60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fr-FR" sz="1800" b="1" i="0" u="none" strike="noStrik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/</a:t>
            </a:r>
          </a:p>
          <a:p>
            <a:pPr>
              <a:defRPr sz="18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fr-FR" sz="1800" b="1" i="0" u="none" strike="noStrik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revenu </a:t>
            </a:r>
            <a:r>
              <a:rPr lang="fr-FR" sz="18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moyen </a:t>
            </a:r>
            <a:r>
              <a:rPr lang="fr-FR" sz="1800" b="1" i="0" u="none" strike="noStrik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, </a:t>
            </a:r>
            <a:r>
              <a:rPr lang="fr-FR" sz="18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% </a:t>
            </a:r>
          </a:p>
        </c:rich>
      </c:tx>
      <c:layout>
        <c:manualLayout>
          <c:xMode val="edge"/>
          <c:yMode val="edge"/>
          <c:x val="0.246584490192261"/>
          <c:y val="0.00308643219336128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181226900208902"/>
          <c:y val="0.0851547761773115"/>
          <c:w val="0.818773099791098"/>
          <c:h val="0.8146035789476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'Dispersion des revenus'!$B$174</c:f>
              <c:strCache>
                <c:ptCount val="1"/>
                <c:pt idx="0">
                  <c:v>Revenu moyens par décile / Revenu moyen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1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2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3"/>
            <c:invertIfNegative val="0"/>
            <c:bubble3D val="0"/>
            <c:spPr>
              <a:solidFill>
                <a:srgbClr val="FF6600"/>
              </a:solidFill>
            </c:spPr>
          </c:dPt>
          <c:dPt>
            <c:idx val="4"/>
            <c:invertIfNegative val="0"/>
            <c:bubble3D val="0"/>
            <c:spPr>
              <a:solidFill>
                <a:srgbClr val="FF6600"/>
              </a:solidFill>
            </c:spPr>
          </c:dPt>
          <c:dPt>
            <c:idx val="5"/>
            <c:invertIfNegative val="0"/>
            <c:bubble3D val="0"/>
            <c:spPr>
              <a:solidFill>
                <a:srgbClr val="FF6600"/>
              </a:solidFill>
            </c:spPr>
          </c:dPt>
          <c:dPt>
            <c:idx val="6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7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8"/>
            <c:invertIfNegative val="0"/>
            <c:bubble3D val="0"/>
            <c:spPr>
              <a:solidFill>
                <a:schemeClr val="accent3">
                  <a:lumMod val="50000"/>
                </a:schemeClr>
              </a:solidFill>
            </c:spPr>
          </c:dPt>
          <c:cat>
            <c:strRef>
              <c:f>'Dispersion des revenus'!$C$169:$K$169</c:f>
              <c:strCache>
                <c:ptCount val="9"/>
                <c:pt idx="0">
                  <c:v>Décile1</c:v>
                </c:pt>
                <c:pt idx="1">
                  <c:v>Décile2</c:v>
                </c:pt>
                <c:pt idx="2">
                  <c:v>Décile3</c:v>
                </c:pt>
                <c:pt idx="3">
                  <c:v>Décile4</c:v>
                </c:pt>
                <c:pt idx="4">
                  <c:v>Décile5</c:v>
                </c:pt>
                <c:pt idx="5">
                  <c:v>Décile6</c:v>
                </c:pt>
                <c:pt idx="6">
                  <c:v>Décile7</c:v>
                </c:pt>
                <c:pt idx="7">
                  <c:v>Décile8</c:v>
                </c:pt>
                <c:pt idx="8">
                  <c:v>Décile9</c:v>
                </c:pt>
              </c:strCache>
            </c:strRef>
          </c:cat>
          <c:val>
            <c:numRef>
              <c:f>'Dispersion des revenus'!$C$174:$K$174</c:f>
              <c:numCache>
                <c:formatCode>0%</c:formatCode>
                <c:ptCount val="9"/>
                <c:pt idx="0">
                  <c:v>0.210340438677788</c:v>
                </c:pt>
                <c:pt idx="1">
                  <c:v>0.370713623725672</c:v>
                </c:pt>
                <c:pt idx="2">
                  <c:v>0.492186592523942</c:v>
                </c:pt>
                <c:pt idx="3">
                  <c:v>0.622915044794563</c:v>
                </c:pt>
                <c:pt idx="4">
                  <c:v>0.783031201729997</c:v>
                </c:pt>
                <c:pt idx="5">
                  <c:v>0.952528884769849</c:v>
                </c:pt>
                <c:pt idx="6">
                  <c:v>1.1798109360519</c:v>
                </c:pt>
                <c:pt idx="7">
                  <c:v>1.486643188137164</c:v>
                </c:pt>
                <c:pt idx="8">
                  <c:v>2.028166821130676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87035928"/>
        <c:axId val="1787039000"/>
      </c:barChart>
      <c:lineChart>
        <c:grouping val="standard"/>
        <c:varyColors val="0"/>
        <c:ser>
          <c:idx val="1"/>
          <c:order val="1"/>
          <c:tx>
            <c:strRef>
              <c:f>'Dispersion des revenus'!$B$175</c:f>
              <c:strCache>
                <c:ptCount val="1"/>
                <c:pt idx="0">
                  <c:v>Revenu moyen</c:v>
                </c:pt>
              </c:strCache>
            </c:strRef>
          </c:tx>
          <c:spPr>
            <a:ln>
              <a:solidFill>
                <a:srgbClr val="0000FF"/>
              </a:solidFill>
              <a:prstDash val="sysDash"/>
            </a:ln>
          </c:spPr>
          <c:marker>
            <c:symbol val="none"/>
          </c:marker>
          <c:dLbls>
            <c:dLbl>
              <c:idx val="2"/>
              <c:layout>
                <c:manualLayout>
                  <c:x val="-0.0918370025175424"/>
                  <c:y val="-0.00308641975308642"/>
                </c:manualLayout>
              </c:layout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400" b="1">
                      <a:solidFill>
                        <a:srgbClr val="0000FF"/>
                      </a:solidFill>
                    </a:defRPr>
                  </a:pPr>
                  <a:endParaRPr lang="fr-FR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'Dispersion des revenus'!$C$169:$K$169</c:f>
              <c:strCache>
                <c:ptCount val="9"/>
                <c:pt idx="0">
                  <c:v>Décile1</c:v>
                </c:pt>
                <c:pt idx="1">
                  <c:v>Décile2</c:v>
                </c:pt>
                <c:pt idx="2">
                  <c:v>Décile3</c:v>
                </c:pt>
                <c:pt idx="3">
                  <c:v>Décile4</c:v>
                </c:pt>
                <c:pt idx="4">
                  <c:v>Décile5</c:v>
                </c:pt>
                <c:pt idx="5">
                  <c:v>Décile6</c:v>
                </c:pt>
                <c:pt idx="6">
                  <c:v>Décile7</c:v>
                </c:pt>
                <c:pt idx="7">
                  <c:v>Décile8</c:v>
                </c:pt>
                <c:pt idx="8">
                  <c:v>Décile9</c:v>
                </c:pt>
              </c:strCache>
            </c:strRef>
          </c:cat>
          <c:val>
            <c:numRef>
              <c:f>'Dispersion des revenus'!$C$175:$K$175</c:f>
              <c:numCache>
                <c:formatCode>0%</c:formatCode>
                <c:ptCount val="9"/>
                <c:pt idx="0">
                  <c:v>1.0</c:v>
                </c:pt>
                <c:pt idx="1">
                  <c:v>1.0</c:v>
                </c:pt>
                <c:pt idx="2">
                  <c:v>1.0</c:v>
                </c:pt>
                <c:pt idx="3">
                  <c:v>1.0</c:v>
                </c:pt>
                <c:pt idx="4">
                  <c:v>1.0</c:v>
                </c:pt>
                <c:pt idx="5">
                  <c:v>1.0</c:v>
                </c:pt>
                <c:pt idx="6">
                  <c:v>1.0</c:v>
                </c:pt>
                <c:pt idx="7">
                  <c:v>1.0</c:v>
                </c:pt>
                <c:pt idx="8">
                  <c:v>1.0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87035928"/>
        <c:axId val="1787039000"/>
      </c:lineChart>
      <c:catAx>
        <c:axId val="17870359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400"/>
            </a:pPr>
            <a:endParaRPr lang="fr-FR"/>
          </a:p>
        </c:txPr>
        <c:crossAx val="1787039000"/>
        <c:crosses val="autoZero"/>
        <c:auto val="1"/>
        <c:lblAlgn val="ctr"/>
        <c:lblOffset val="100"/>
        <c:noMultiLvlLbl val="0"/>
      </c:catAx>
      <c:valAx>
        <c:axId val="1787039000"/>
        <c:scaling>
          <c:orientation val="minMax"/>
          <c:max val="2.1"/>
          <c:min val="0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1787035928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 b="1"/>
            </a:pPr>
            <a:r>
              <a:rPr lang="fr-FR" sz="1800" b="1" dirty="0" smtClean="0"/>
              <a:t>/ </a:t>
            </a:r>
            <a:r>
              <a:rPr lang="fr-FR" sz="1800" b="1" dirty="0"/>
              <a:t>SMG</a:t>
            </a:r>
          </a:p>
          <a:p>
            <a:pPr>
              <a:defRPr sz="1800" b="1"/>
            </a:pPr>
            <a:r>
              <a:rPr lang="fr-FR" sz="1800" b="1" dirty="0"/>
              <a:t>brut par </a:t>
            </a:r>
            <a:r>
              <a:rPr lang="fr-FR" sz="1800" b="1" dirty="0" smtClean="0"/>
              <a:t>personne, </a:t>
            </a:r>
            <a:r>
              <a:rPr lang="fr-FR" sz="1800" b="1" dirty="0"/>
              <a:t>% </a:t>
            </a:r>
          </a:p>
        </c:rich>
      </c:tx>
      <c:layout>
        <c:manualLayout>
          <c:xMode val="edge"/>
          <c:yMode val="edge"/>
          <c:x val="0.183561993282952"/>
          <c:y val="0.000361617940813247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164220097487814"/>
          <c:y val="0.133919976974541"/>
          <c:w val="0.835779902512186"/>
          <c:h val="0.7508692767760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'Dispersion des revenus'!$B$177</c:f>
              <c:strCache>
                <c:ptCount val="1"/>
                <c:pt idx="0">
                  <c:v>Revenu moyens par décile / SMG de 2008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1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2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3"/>
            <c:invertIfNegative val="0"/>
            <c:bubble3D val="0"/>
            <c:spPr>
              <a:solidFill>
                <a:srgbClr val="FF6600"/>
              </a:solidFill>
            </c:spPr>
          </c:dPt>
          <c:dPt>
            <c:idx val="4"/>
            <c:invertIfNegative val="0"/>
            <c:bubble3D val="0"/>
            <c:spPr>
              <a:solidFill>
                <a:srgbClr val="FF6600"/>
              </a:solidFill>
            </c:spPr>
          </c:dPt>
          <c:dPt>
            <c:idx val="5"/>
            <c:invertIfNegative val="0"/>
            <c:bubble3D val="0"/>
            <c:spPr>
              <a:solidFill>
                <a:srgbClr val="FF6600"/>
              </a:solidFill>
            </c:spPr>
          </c:dPt>
          <c:dPt>
            <c:idx val="6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7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8"/>
            <c:invertIfNegative val="0"/>
            <c:bubble3D val="0"/>
            <c:spPr>
              <a:solidFill>
                <a:schemeClr val="accent3">
                  <a:lumMod val="50000"/>
                </a:schemeClr>
              </a:solidFill>
            </c:spPr>
          </c:dPt>
          <c:cat>
            <c:strRef>
              <c:f>'Dispersion des revenus'!$C$169:$K$169</c:f>
              <c:strCache>
                <c:ptCount val="9"/>
                <c:pt idx="0">
                  <c:v>Décile1</c:v>
                </c:pt>
                <c:pt idx="1">
                  <c:v>Décile2</c:v>
                </c:pt>
                <c:pt idx="2">
                  <c:v>Décile3</c:v>
                </c:pt>
                <c:pt idx="3">
                  <c:v>Décile4</c:v>
                </c:pt>
                <c:pt idx="4">
                  <c:v>Décile5</c:v>
                </c:pt>
                <c:pt idx="5">
                  <c:v>Décile6</c:v>
                </c:pt>
                <c:pt idx="6">
                  <c:v>Décile7</c:v>
                </c:pt>
                <c:pt idx="7">
                  <c:v>Décile8</c:v>
                </c:pt>
                <c:pt idx="8">
                  <c:v>Décile9</c:v>
                </c:pt>
              </c:strCache>
            </c:strRef>
          </c:cat>
          <c:val>
            <c:numRef>
              <c:f>'Dispersion des revenus'!$C$177:$K$177</c:f>
              <c:numCache>
                <c:formatCode>0%</c:formatCode>
                <c:ptCount val="9"/>
                <c:pt idx="0">
                  <c:v>0.703380165289256</c:v>
                </c:pt>
                <c:pt idx="1">
                  <c:v>1.239669421487603</c:v>
                </c:pt>
                <c:pt idx="2">
                  <c:v>1.645876033057851</c:v>
                </c:pt>
                <c:pt idx="3">
                  <c:v>2.08303305785124</c:v>
                </c:pt>
                <c:pt idx="4">
                  <c:v>2.618462809917355</c:v>
                </c:pt>
                <c:pt idx="5">
                  <c:v>3.185264462809917</c:v>
                </c:pt>
                <c:pt idx="6">
                  <c:v>3.945297520661157</c:v>
                </c:pt>
                <c:pt idx="7">
                  <c:v>4.97134710743802</c:v>
                </c:pt>
                <c:pt idx="8">
                  <c:v>6.782206611570248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90860024"/>
        <c:axId val="1788157640"/>
      </c:barChart>
      <c:lineChart>
        <c:grouping val="standard"/>
        <c:varyColors val="0"/>
        <c:ser>
          <c:idx val="1"/>
          <c:order val="1"/>
          <c:tx>
            <c:strRef>
              <c:f>'Dispersion des revenus'!$B$178</c:f>
              <c:strCache>
                <c:ptCount val="1"/>
                <c:pt idx="0">
                  <c:v>SMG</c:v>
                </c:pt>
              </c:strCache>
            </c:strRef>
          </c:tx>
          <c:spPr>
            <a:ln>
              <a:solidFill>
                <a:schemeClr val="tx1"/>
              </a:solidFill>
              <a:prstDash val="sysDot"/>
            </a:ln>
          </c:spPr>
          <c:marker>
            <c:symbol val="none"/>
          </c:marker>
          <c:val>
            <c:numRef>
              <c:f>'Dispersion des revenus'!$C$178:$K$178</c:f>
              <c:numCache>
                <c:formatCode>0%</c:formatCode>
                <c:ptCount val="9"/>
                <c:pt idx="0">
                  <c:v>1.0</c:v>
                </c:pt>
                <c:pt idx="1">
                  <c:v>1.0</c:v>
                </c:pt>
                <c:pt idx="2">
                  <c:v>1.0</c:v>
                </c:pt>
                <c:pt idx="3">
                  <c:v>1.0</c:v>
                </c:pt>
                <c:pt idx="4">
                  <c:v>1.0</c:v>
                </c:pt>
                <c:pt idx="5">
                  <c:v>1.0</c:v>
                </c:pt>
                <c:pt idx="6">
                  <c:v>1.0</c:v>
                </c:pt>
                <c:pt idx="7">
                  <c:v>1.0</c:v>
                </c:pt>
                <c:pt idx="8">
                  <c:v>1.0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90860024"/>
        <c:axId val="1788157640"/>
      </c:lineChart>
      <c:catAx>
        <c:axId val="17908600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fr-FR"/>
          </a:p>
        </c:txPr>
        <c:crossAx val="1788157640"/>
        <c:crosses val="autoZero"/>
        <c:auto val="1"/>
        <c:lblAlgn val="ctr"/>
        <c:lblOffset val="100"/>
        <c:noMultiLvlLbl val="0"/>
      </c:catAx>
      <c:valAx>
        <c:axId val="1788157640"/>
        <c:scaling>
          <c:orientation val="minMax"/>
          <c:max val="7.0"/>
          <c:min val="0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crossAx val="1790860024"/>
        <c:crosses val="autoZero"/>
        <c:crossBetween val="between"/>
        <c:majorUnit val="0.5"/>
      </c:valAx>
    </c:plotArea>
    <c:plotVisOnly val="1"/>
    <c:dispBlanksAs val="gap"/>
    <c:showDLblsOverMax val="0"/>
  </c:chart>
  <c:txPr>
    <a:bodyPr/>
    <a:lstStyle/>
    <a:p>
      <a:pPr>
        <a:defRPr sz="16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 b="1"/>
            </a:pPr>
            <a:r>
              <a:rPr lang="fr-FR" sz="1800" b="1" dirty="0"/>
              <a:t>Part des revenus par ménages </a:t>
            </a:r>
            <a:endParaRPr lang="fr-FR" sz="1800" b="1" dirty="0" smtClean="0"/>
          </a:p>
          <a:p>
            <a:pPr>
              <a:defRPr sz="1800" b="1"/>
            </a:pPr>
            <a:r>
              <a:rPr lang="fr-FR" sz="1800" b="1" dirty="0" smtClean="0"/>
              <a:t>par  </a:t>
            </a:r>
            <a:r>
              <a:rPr lang="fr-FR" sz="1800" b="1" dirty="0"/>
              <a:t>décile (D1 à D9), </a:t>
            </a:r>
          </a:p>
          <a:p>
            <a:pPr>
              <a:defRPr sz="1800" b="1"/>
            </a:pPr>
            <a:r>
              <a:rPr lang="fr-FR" sz="1800" b="1" dirty="0"/>
              <a:t>avec revenu mensuel par ménage par décile </a:t>
            </a:r>
            <a:r>
              <a:rPr lang="fr-FR" sz="1800" b="1" i="1" u="sng" dirty="0"/>
              <a:t>en 2008</a:t>
            </a:r>
          </a:p>
        </c:rich>
      </c:tx>
      <c:layout>
        <c:manualLayout>
          <c:xMode val="edge"/>
          <c:yMode val="edge"/>
          <c:x val="0.149281121281724"/>
          <c:y val="0.000255474166681228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729420307233169"/>
          <c:y val="0.0435758724603869"/>
          <c:w val="0.927057969276683"/>
          <c:h val="0.80320309774477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'Dispersion des revenus'!$B$258</c:f>
              <c:strCache>
                <c:ptCount val="1"/>
                <c:pt idx="0">
                  <c:v>% du Revenu global par décile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1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2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3"/>
            <c:invertIfNegative val="0"/>
            <c:bubble3D val="0"/>
            <c:spPr>
              <a:solidFill>
                <a:srgbClr val="FF6600"/>
              </a:solidFill>
            </c:spPr>
          </c:dPt>
          <c:dPt>
            <c:idx val="4"/>
            <c:invertIfNegative val="0"/>
            <c:bubble3D val="0"/>
            <c:spPr>
              <a:solidFill>
                <a:srgbClr val="FF6600"/>
              </a:solidFill>
            </c:spPr>
          </c:dPt>
          <c:dPt>
            <c:idx val="5"/>
            <c:invertIfNegative val="0"/>
            <c:bubble3D val="0"/>
            <c:spPr>
              <a:solidFill>
                <a:srgbClr val="FF6600"/>
              </a:solidFill>
            </c:spPr>
          </c:dPt>
          <c:dPt>
            <c:idx val="6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7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8"/>
            <c:invertIfNegative val="0"/>
            <c:bubble3D val="0"/>
            <c:spPr>
              <a:solidFill>
                <a:schemeClr val="accent3">
                  <a:lumMod val="50000"/>
                </a:schemeClr>
              </a:solidFill>
            </c:spPr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multiLvlStrRef>
              <c:f>'Dispersion des revenus'!$C$256:$K$257</c:f>
              <c:multiLvlStrCache>
                <c:ptCount val="9"/>
                <c:lvl>
                  <c:pt idx="0">
                    <c:v>102</c:v>
                  </c:pt>
                  <c:pt idx="1">
                    <c:v>180</c:v>
                  </c:pt>
                  <c:pt idx="2">
                    <c:v>239</c:v>
                  </c:pt>
                  <c:pt idx="3">
                    <c:v>302</c:v>
                  </c:pt>
                  <c:pt idx="4">
                    <c:v>380</c:v>
                  </c:pt>
                  <c:pt idx="5">
                    <c:v>463</c:v>
                  </c:pt>
                  <c:pt idx="6">
                    <c:v>573</c:v>
                  </c:pt>
                  <c:pt idx="7">
                    <c:v>722</c:v>
                  </c:pt>
                  <c:pt idx="8">
                    <c:v>985</c:v>
                  </c:pt>
                </c:lvl>
                <c:lvl>
                  <c:pt idx="0">
                    <c:v>D1</c:v>
                  </c:pt>
                  <c:pt idx="1">
                    <c:v>D2</c:v>
                  </c:pt>
                  <c:pt idx="2">
                    <c:v>D3</c:v>
                  </c:pt>
                  <c:pt idx="3">
                    <c:v>D4</c:v>
                  </c:pt>
                  <c:pt idx="4">
                    <c:v>D5</c:v>
                  </c:pt>
                  <c:pt idx="5">
                    <c:v>D6</c:v>
                  </c:pt>
                  <c:pt idx="6">
                    <c:v>D7</c:v>
                  </c:pt>
                  <c:pt idx="7">
                    <c:v>D8</c:v>
                  </c:pt>
                  <c:pt idx="8">
                    <c:v>D9</c:v>
                  </c:pt>
                </c:lvl>
              </c:multiLvlStrCache>
            </c:multiLvlStrRef>
          </c:cat>
          <c:val>
            <c:numRef>
              <c:f>'Dispersion des revenus'!$C$258:$K$258</c:f>
              <c:numCache>
                <c:formatCode>0.0%</c:formatCode>
                <c:ptCount val="9"/>
                <c:pt idx="0">
                  <c:v>0.0258837861665318</c:v>
                </c:pt>
                <c:pt idx="1">
                  <c:v>0.0456187703413243</c:v>
                </c:pt>
                <c:pt idx="2">
                  <c:v>0.0605669152256735</c:v>
                </c:pt>
                <c:pt idx="3">
                  <c:v>0.0766538280547984</c:v>
                </c:pt>
                <c:pt idx="4">
                  <c:v>0.0963571832154876</c:v>
                </c:pt>
                <c:pt idx="5">
                  <c:v>0.117214997390948</c:v>
                </c:pt>
                <c:pt idx="6">
                  <c:v>0.145183561362078</c:v>
                </c:pt>
                <c:pt idx="7">
                  <c:v>0.18294157808118</c:v>
                </c:pt>
                <c:pt idx="8">
                  <c:v>0.249579380161978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993688248"/>
        <c:axId val="-1993692904"/>
      </c:barChart>
      <c:catAx>
        <c:axId val="-1993688248"/>
        <c:scaling>
          <c:orientation val="minMax"/>
        </c:scaling>
        <c:delete val="0"/>
        <c:axPos val="b"/>
        <c:numFmt formatCode="#,##0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fr-FR"/>
          </a:p>
        </c:txPr>
        <c:crossAx val="-1993692904"/>
        <c:crosses val="autoZero"/>
        <c:auto val="1"/>
        <c:lblAlgn val="ctr"/>
        <c:lblOffset val="100"/>
        <c:noMultiLvlLbl val="0"/>
      </c:catAx>
      <c:valAx>
        <c:axId val="-199369290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crossAx val="-1993688248"/>
        <c:crosses val="autoZero"/>
        <c:crossBetween val="between"/>
        <c:majorUnit val="0.02"/>
      </c:valAx>
    </c:plotArea>
    <c:plotVisOnly val="1"/>
    <c:dispBlanksAs val="gap"/>
    <c:showDLblsOverMax val="0"/>
  </c:chart>
  <c:txPr>
    <a:bodyPr/>
    <a:lstStyle/>
    <a:p>
      <a:pPr>
        <a:defRPr sz="18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 b="1"/>
            </a:pPr>
            <a:r>
              <a:rPr lang="fr-FR" sz="1800" b="1"/>
              <a:t>Part des revenus par groupe de 3 déciles</a:t>
            </a:r>
          </a:p>
        </c:rich>
      </c:tx>
      <c:layout>
        <c:manualLayout>
          <c:xMode val="edge"/>
          <c:yMode val="edge"/>
          <c:x val="0.15567211850713"/>
          <c:y val="0.000433673423275504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145700045070124"/>
          <c:y val="0.0571722865962225"/>
          <c:w val="0.854299954929876"/>
          <c:h val="0.87197686392204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'Dispersion des revenus'!$B$262</c:f>
              <c:strCache>
                <c:ptCount val="1"/>
                <c:pt idx="0">
                  <c:v>% du Revenu global par décile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1"/>
            <c:invertIfNegative val="0"/>
            <c:bubble3D val="0"/>
            <c:spPr>
              <a:solidFill>
                <a:srgbClr val="FF6600"/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rgbClr val="FF6600"/>
              </a:solidFill>
            </c:spPr>
          </c:dPt>
          <c:dPt>
            <c:idx val="4"/>
            <c:invertIfNegative val="0"/>
            <c:bubble3D val="0"/>
            <c:spPr>
              <a:solidFill>
                <a:srgbClr val="FF6600"/>
              </a:solidFill>
            </c:spPr>
          </c:dPt>
          <c:dPt>
            <c:idx val="5"/>
            <c:invertIfNegative val="0"/>
            <c:bubble3D val="0"/>
            <c:spPr>
              <a:solidFill>
                <a:srgbClr val="FF6600"/>
              </a:solidFill>
            </c:spPr>
          </c:dPt>
          <c:dPt>
            <c:idx val="6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7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8"/>
            <c:invertIfNegative val="0"/>
            <c:bubble3D val="0"/>
            <c:spPr>
              <a:solidFill>
                <a:schemeClr val="accent3">
                  <a:lumMod val="50000"/>
                </a:schemeClr>
              </a:solidFill>
            </c:spPr>
          </c:dPt>
          <c:dLbls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'Dispersion des revenus'!$C$260:$E$260</c:f>
              <c:strCache>
                <c:ptCount val="3"/>
                <c:pt idx="0">
                  <c:v>D1 à D3</c:v>
                </c:pt>
                <c:pt idx="1">
                  <c:v>D4 à D6</c:v>
                </c:pt>
                <c:pt idx="2">
                  <c:v>D7 à D9</c:v>
                </c:pt>
              </c:strCache>
            </c:strRef>
          </c:cat>
          <c:val>
            <c:numRef>
              <c:f>'Dispersion des revenus'!$C$262:$E$262</c:f>
              <c:numCache>
                <c:formatCode>0.0%</c:formatCode>
                <c:ptCount val="3"/>
                <c:pt idx="0">
                  <c:v>0.13206947173353</c:v>
                </c:pt>
                <c:pt idx="1">
                  <c:v>0.290226008661234</c:v>
                </c:pt>
                <c:pt idx="2">
                  <c:v>0.577704519605236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79003032"/>
        <c:axId val="-2079036712"/>
      </c:barChart>
      <c:catAx>
        <c:axId val="-20790030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fr-FR"/>
          </a:p>
        </c:txPr>
        <c:crossAx val="-2079036712"/>
        <c:crosses val="autoZero"/>
        <c:auto val="1"/>
        <c:lblAlgn val="ctr"/>
        <c:lblOffset val="100"/>
        <c:noMultiLvlLbl val="0"/>
      </c:catAx>
      <c:valAx>
        <c:axId val="-207903671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crossAx val="-2079003032"/>
        <c:crosses val="autoZero"/>
        <c:crossBetween val="between"/>
        <c:majorUnit val="0.05"/>
      </c:valAx>
    </c:plotArea>
    <c:plotVisOnly val="1"/>
    <c:dispBlanksAs val="gap"/>
    <c:showDLblsOverMax val="0"/>
  </c:chart>
  <c:txPr>
    <a:bodyPr/>
    <a:lstStyle/>
    <a:p>
      <a:pPr>
        <a:defRPr sz="18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  <c:userShapes r:id="rId2"/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 b="1"/>
            </a:pPr>
            <a:r>
              <a:rPr lang="fr-FR" sz="1800" b="1" dirty="0"/>
              <a:t>Les quartiles de </a:t>
            </a:r>
            <a:r>
              <a:rPr lang="fr-FR" sz="1800" b="1" i="1" dirty="0"/>
              <a:t>revenus</a:t>
            </a:r>
            <a:r>
              <a:rPr lang="fr-FR" sz="1800" b="1" dirty="0"/>
              <a:t> par Province </a:t>
            </a:r>
          </a:p>
          <a:p>
            <a:pPr>
              <a:defRPr sz="1800" b="1"/>
            </a:pPr>
            <a:r>
              <a:rPr lang="fr-FR" sz="1800" b="1" dirty="0"/>
              <a:t>(et nombre de </a:t>
            </a:r>
            <a:r>
              <a:rPr lang="fr-FR" sz="1800" b="1" dirty="0" smtClean="0"/>
              <a:t>ménages correspondants </a:t>
            </a:r>
            <a:r>
              <a:rPr lang="fr-FR" sz="1800" b="1" dirty="0"/>
              <a:t>en milliers) et % en 2008, KCFP mensuels</a:t>
            </a:r>
          </a:p>
        </c:rich>
      </c:tx>
      <c:layout>
        <c:manualLayout>
          <c:xMode val="edge"/>
          <c:yMode val="edge"/>
          <c:x val="0.104514908001538"/>
          <c:y val="0.00339551002726601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735579615048119"/>
          <c:y val="0.129998692644206"/>
          <c:w val="0.87904742626966"/>
          <c:h val="0.763530133070461"/>
        </c:manualLayout>
      </c:layout>
      <c:lineChart>
        <c:grouping val="standard"/>
        <c:varyColors val="0"/>
        <c:ser>
          <c:idx val="0"/>
          <c:order val="0"/>
          <c:tx>
            <c:strRef>
              <c:f>'Dispersion des revenus'!$C$69</c:f>
              <c:strCache>
                <c:ptCount val="1"/>
                <c:pt idx="0">
                  <c:v>25% gagnent moins de :</c:v>
                </c:pt>
              </c:strCache>
            </c:strRef>
          </c:tx>
          <c:spPr>
            <a:ln>
              <a:noFill/>
            </a:ln>
          </c:spPr>
          <c:marker>
            <c:symbol val="dash"/>
            <c:size val="2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dLbls>
            <c:spPr>
              <a:solidFill>
                <a:schemeClr val="bg1"/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'Dispersion des revenus'!$B$70:$B$73</c:f>
              <c:strCache>
                <c:ptCount val="4"/>
                <c:pt idx="0">
                  <c:v>Iles, 4,8 ;  7%</c:v>
                </c:pt>
                <c:pt idx="1">
                  <c:v>Nord, 11,2 ; 17% </c:v>
                </c:pt>
                <c:pt idx="2">
                  <c:v>Sud, 51 ; 76%</c:v>
                </c:pt>
                <c:pt idx="3">
                  <c:v>NC, 67</c:v>
                </c:pt>
              </c:strCache>
            </c:strRef>
          </c:cat>
          <c:val>
            <c:numRef>
              <c:f>'Dispersion des revenus'!$C$70:$C$73</c:f>
              <c:numCache>
                <c:formatCode>#,##0</c:formatCode>
                <c:ptCount val="4"/>
                <c:pt idx="0">
                  <c:v>50.0</c:v>
                </c:pt>
                <c:pt idx="1">
                  <c:v>79.559</c:v>
                </c:pt>
                <c:pt idx="2">
                  <c:v>219.507</c:v>
                </c:pt>
                <c:pt idx="3">
                  <c:v>173.0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'Dispersion des revenus'!$D$69</c:f>
              <c:strCache>
                <c:ptCount val="1"/>
                <c:pt idx="0">
                  <c:v>Revenu médian</c:v>
                </c:pt>
              </c:strCache>
            </c:strRef>
          </c:tx>
          <c:spPr>
            <a:ln>
              <a:noFill/>
            </a:ln>
          </c:spPr>
          <c:marker>
            <c:symbol val="circle"/>
            <c:size val="20"/>
            <c:spPr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c:spPr>
          </c:marker>
          <c:dLbls>
            <c:spPr>
              <a:solidFill>
                <a:schemeClr val="bg1"/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'Dispersion des revenus'!$B$70:$B$73</c:f>
              <c:strCache>
                <c:ptCount val="4"/>
                <c:pt idx="0">
                  <c:v>Iles, 4,8 ;  7%</c:v>
                </c:pt>
                <c:pt idx="1">
                  <c:v>Nord, 11,2 ; 17% </c:v>
                </c:pt>
                <c:pt idx="2">
                  <c:v>Sud, 51 ; 76%</c:v>
                </c:pt>
                <c:pt idx="3">
                  <c:v>NC, 67</c:v>
                </c:pt>
              </c:strCache>
            </c:strRef>
          </c:cat>
          <c:val>
            <c:numRef>
              <c:f>'Dispersion des revenus'!$D$70:$D$73</c:f>
              <c:numCache>
                <c:formatCode>#,##0</c:formatCode>
                <c:ptCount val="4"/>
                <c:pt idx="0">
                  <c:v>131.667</c:v>
                </c:pt>
                <c:pt idx="1">
                  <c:v>175.992</c:v>
                </c:pt>
                <c:pt idx="2">
                  <c:v>365.065</c:v>
                </c:pt>
                <c:pt idx="3">
                  <c:v>317.0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'Dispersion des revenus'!$E$69</c:f>
              <c:strCache>
                <c:ptCount val="1"/>
                <c:pt idx="0">
                  <c:v>25% gagnent plus de :</c:v>
                </c:pt>
              </c:strCache>
            </c:strRef>
          </c:tx>
          <c:spPr>
            <a:ln>
              <a:noFill/>
            </a:ln>
          </c:spPr>
          <c:marker>
            <c:symbol val="triangle"/>
            <c:size val="20"/>
            <c:spPr>
              <a:solidFill>
                <a:srgbClr val="008000"/>
              </a:solidFill>
              <a:ln>
                <a:solidFill>
                  <a:srgbClr val="008000"/>
                </a:solidFill>
              </a:ln>
            </c:spPr>
          </c:marker>
          <c:dLbls>
            <c:spPr>
              <a:solidFill>
                <a:schemeClr val="bg1"/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'Dispersion des revenus'!$B$70:$B$73</c:f>
              <c:strCache>
                <c:ptCount val="4"/>
                <c:pt idx="0">
                  <c:v>Iles, 4,8 ;  7%</c:v>
                </c:pt>
                <c:pt idx="1">
                  <c:v>Nord, 11,2 ; 17% </c:v>
                </c:pt>
                <c:pt idx="2">
                  <c:v>Sud, 51 ; 76%</c:v>
                </c:pt>
                <c:pt idx="3">
                  <c:v>NC, 67</c:v>
                </c:pt>
              </c:strCache>
            </c:strRef>
          </c:cat>
          <c:val>
            <c:numRef>
              <c:f>'Dispersion des revenus'!$E$70:$E$73</c:f>
              <c:numCache>
                <c:formatCode>#,##0</c:formatCode>
                <c:ptCount val="4"/>
                <c:pt idx="0">
                  <c:v>256.0</c:v>
                </c:pt>
                <c:pt idx="1">
                  <c:v>320.72</c:v>
                </c:pt>
                <c:pt idx="2">
                  <c:v>593.793</c:v>
                </c:pt>
                <c:pt idx="3">
                  <c:v>530.0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993530792"/>
        <c:axId val="-1993527640"/>
      </c:lineChart>
      <c:catAx>
        <c:axId val="-1993530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fr-FR"/>
          </a:p>
        </c:txPr>
        <c:crossAx val="-1993527640"/>
        <c:crosses val="autoZero"/>
        <c:auto val="1"/>
        <c:lblAlgn val="ctr"/>
        <c:lblOffset val="100"/>
        <c:noMultiLvlLbl val="0"/>
      </c:catAx>
      <c:valAx>
        <c:axId val="-199352764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,##0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fr-FR"/>
          </a:p>
        </c:txPr>
        <c:crossAx val="-1993530792"/>
        <c:crosses val="autoZero"/>
        <c:crossBetween val="between"/>
        <c:majorUnit val="50.0"/>
      </c:valAx>
    </c:plotArea>
    <c:legend>
      <c:legendPos val="r"/>
      <c:layout>
        <c:manualLayout>
          <c:xMode val="edge"/>
          <c:yMode val="edge"/>
          <c:x val="0.135852883428132"/>
          <c:y val="0.182128469858055"/>
          <c:w val="0.434387182964597"/>
          <c:h val="0.224709325880337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b="1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 b="1"/>
            </a:pPr>
            <a:r>
              <a:rPr lang="fr-FR" sz="1800" b="1" dirty="0"/>
              <a:t>Les quartiles de </a:t>
            </a:r>
            <a:r>
              <a:rPr lang="fr-FR" sz="1800" b="1" i="1" dirty="0"/>
              <a:t>salaires</a:t>
            </a:r>
            <a:r>
              <a:rPr lang="fr-FR" sz="1800" b="1" dirty="0"/>
              <a:t> par Province </a:t>
            </a:r>
          </a:p>
          <a:p>
            <a:pPr>
              <a:defRPr sz="1800" b="1"/>
            </a:pPr>
            <a:r>
              <a:rPr lang="fr-FR" sz="1800" b="1" dirty="0"/>
              <a:t> en 2008, KCFP mensuels</a:t>
            </a:r>
          </a:p>
        </c:rich>
      </c:tx>
      <c:layout>
        <c:manualLayout>
          <c:xMode val="edge"/>
          <c:yMode val="edge"/>
          <c:x val="0.24847377689614"/>
          <c:y val="0.000215973003374578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919911746250228"/>
          <c:y val="0.130016775020765"/>
          <c:w val="0.832774932696395"/>
          <c:h val="0.763512034929946"/>
        </c:manualLayout>
      </c:layout>
      <c:lineChart>
        <c:grouping val="standard"/>
        <c:varyColors val="0"/>
        <c:ser>
          <c:idx val="2"/>
          <c:order val="0"/>
          <c:tx>
            <c:strRef>
              <c:f>'Dispersion revenus du travail'!$E$31</c:f>
              <c:strCache>
                <c:ptCount val="1"/>
                <c:pt idx="0">
                  <c:v>25% gagnent plus de :</c:v>
                </c:pt>
              </c:strCache>
            </c:strRef>
          </c:tx>
          <c:spPr>
            <a:ln>
              <a:noFill/>
            </a:ln>
          </c:spPr>
          <c:marker>
            <c:symbol val="triangle"/>
            <c:size val="20"/>
            <c:spPr>
              <a:solidFill>
                <a:srgbClr val="008000"/>
              </a:solidFill>
              <a:ln>
                <a:solidFill>
                  <a:srgbClr val="008000"/>
                </a:solidFill>
              </a:ln>
            </c:spPr>
          </c:marker>
          <c:dLbls>
            <c:spPr>
              <a:solidFill>
                <a:schemeClr val="bg1"/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'Dispersion revenus du travail'!$B$32:$B$34</c:f>
              <c:strCache>
                <c:ptCount val="3"/>
                <c:pt idx="0">
                  <c:v>Province Iles Loyauté</c:v>
                </c:pt>
                <c:pt idx="1">
                  <c:v>Province Nord</c:v>
                </c:pt>
                <c:pt idx="2">
                  <c:v>Province Sud</c:v>
                </c:pt>
              </c:strCache>
            </c:strRef>
          </c:cat>
          <c:val>
            <c:numRef>
              <c:f>'Dispersion revenus du travail'!$E$32:$E$34</c:f>
              <c:numCache>
                <c:formatCode>_-* #\ ##0\ _€_-;\-* #\ ##0\ _€_-;_-* "-"??\ _€_-;_-@_-</c:formatCode>
                <c:ptCount val="3"/>
                <c:pt idx="0">
                  <c:v>187.368</c:v>
                </c:pt>
                <c:pt idx="1">
                  <c:v>266.542</c:v>
                </c:pt>
                <c:pt idx="2">
                  <c:v>462.287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'Dispersion revenus du travail'!$D$31</c:f>
              <c:strCache>
                <c:ptCount val="1"/>
                <c:pt idx="0">
                  <c:v>Salaire médian</c:v>
                </c:pt>
              </c:strCache>
            </c:strRef>
          </c:tx>
          <c:spPr>
            <a:ln>
              <a:noFill/>
            </a:ln>
          </c:spPr>
          <c:marker>
            <c:symbol val="circle"/>
            <c:size val="20"/>
            <c:spPr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c:spPr>
          </c:marker>
          <c:dLbls>
            <c:spPr>
              <a:solidFill>
                <a:schemeClr val="bg1"/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'Dispersion revenus du travail'!$B$32:$B$34</c:f>
              <c:strCache>
                <c:ptCount val="3"/>
                <c:pt idx="0">
                  <c:v>Province Iles Loyauté</c:v>
                </c:pt>
                <c:pt idx="1">
                  <c:v>Province Nord</c:v>
                </c:pt>
                <c:pt idx="2">
                  <c:v>Province Sud</c:v>
                </c:pt>
              </c:strCache>
            </c:strRef>
          </c:cat>
          <c:val>
            <c:numRef>
              <c:f>'Dispersion revenus du travail'!$D$32:$D$34</c:f>
              <c:numCache>
                <c:formatCode>_-* #\ ##0\ _€_-;\-* #\ ##0\ _€_-;_-* "-"??\ _€_-;_-@_-</c:formatCode>
                <c:ptCount val="3"/>
                <c:pt idx="0">
                  <c:v>71.66666666666667</c:v>
                </c:pt>
                <c:pt idx="1">
                  <c:v>130.1065</c:v>
                </c:pt>
                <c:pt idx="2">
                  <c:v>256.39575</c:v>
                </c:pt>
              </c:numCache>
            </c:numRef>
          </c:val>
          <c:smooth val="0"/>
        </c:ser>
        <c:ser>
          <c:idx val="0"/>
          <c:order val="2"/>
          <c:tx>
            <c:strRef>
              <c:f>'Dispersion revenus du travail'!$C$31</c:f>
              <c:strCache>
                <c:ptCount val="1"/>
                <c:pt idx="0">
                  <c:v>25% gagnent moins de :</c:v>
                </c:pt>
              </c:strCache>
            </c:strRef>
          </c:tx>
          <c:spPr>
            <a:ln>
              <a:noFill/>
            </a:ln>
          </c:spPr>
          <c:marker>
            <c:symbol val="dash"/>
            <c:size val="2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dLbls>
            <c:spPr>
              <a:solidFill>
                <a:schemeClr val="bg1"/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'Dispersion revenus du travail'!$B$32:$B$34</c:f>
              <c:strCache>
                <c:ptCount val="3"/>
                <c:pt idx="0">
                  <c:v>Province Iles Loyauté</c:v>
                </c:pt>
                <c:pt idx="1">
                  <c:v>Province Nord</c:v>
                </c:pt>
                <c:pt idx="2">
                  <c:v>Province Sud</c:v>
                </c:pt>
              </c:strCache>
            </c:strRef>
          </c:cat>
          <c:val>
            <c:numRef>
              <c:f>'Dispersion revenus du travail'!$C$32:$C$34</c:f>
              <c:numCache>
                <c:formatCode>_-* #\ ##0\ _€_-;\-* #\ ##0\ _€_-;_-* "-"??\ _€_-;_-@_-</c:formatCode>
                <c:ptCount val="3"/>
                <c:pt idx="0">
                  <c:v>4.5</c:v>
                </c:pt>
                <c:pt idx="1">
                  <c:v>14.82716666666667</c:v>
                </c:pt>
                <c:pt idx="2">
                  <c:v>110.5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87733032"/>
        <c:axId val="-1993706424"/>
      </c:lineChart>
      <c:catAx>
        <c:axId val="17877330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fr-FR"/>
          </a:p>
        </c:txPr>
        <c:crossAx val="-1993706424"/>
        <c:crosses val="autoZero"/>
        <c:auto val="1"/>
        <c:lblAlgn val="ctr"/>
        <c:lblOffset val="100"/>
        <c:noMultiLvlLbl val="0"/>
      </c:catAx>
      <c:valAx>
        <c:axId val="-1993706424"/>
        <c:scaling>
          <c:orientation val="minMax"/>
          <c:max val="650.0"/>
        </c:scaling>
        <c:delete val="1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,##0" sourceLinked="0"/>
        <c:majorTickMark val="out"/>
        <c:minorTickMark val="none"/>
        <c:tickLblPos val="nextTo"/>
        <c:crossAx val="1787733032"/>
        <c:crosses val="autoZero"/>
        <c:crossBetween val="between"/>
        <c:majorUnit val="50.0"/>
      </c:valAx>
    </c:plotArea>
    <c:plotVisOnly val="1"/>
    <c:dispBlanksAs val="gap"/>
    <c:showDLblsOverMax val="0"/>
  </c:chart>
  <c:txPr>
    <a:bodyPr/>
    <a:lstStyle/>
    <a:p>
      <a:pPr>
        <a:defRPr sz="18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L'importance </a:t>
            </a:r>
            <a:r>
              <a:rPr lang="fr-FR" sz="1800" dirty="0" smtClean="0"/>
              <a:t>des </a:t>
            </a:r>
            <a:r>
              <a:rPr lang="fr-FR" sz="1800" dirty="0"/>
              <a:t>dépenses non monétaires </a:t>
            </a:r>
            <a:endParaRPr lang="fr-FR" sz="1800" dirty="0" smtClean="0"/>
          </a:p>
          <a:p>
            <a:pPr>
              <a:defRPr sz="1800"/>
            </a:pPr>
            <a:r>
              <a:rPr lang="fr-FR" sz="1800" dirty="0" smtClean="0"/>
              <a:t>(</a:t>
            </a:r>
            <a:r>
              <a:rPr lang="fr-FR" sz="1800" dirty="0"/>
              <a:t>KCFP </a:t>
            </a:r>
            <a:r>
              <a:rPr lang="fr-FR" sz="1800" dirty="0" smtClean="0"/>
              <a:t>/mois</a:t>
            </a:r>
            <a:r>
              <a:rPr lang="fr-FR" sz="1800" dirty="0"/>
              <a:t>) </a:t>
            </a:r>
            <a:r>
              <a:rPr lang="fr-FR" sz="1800" dirty="0" smtClean="0"/>
              <a:t>par Province et poids relatif, 2008</a:t>
            </a:r>
            <a:endParaRPr lang="fr-FR" sz="1800" dirty="0"/>
          </a:p>
        </c:rich>
      </c:tx>
      <c:layout>
        <c:manualLayout>
          <c:xMode val="edge"/>
          <c:yMode val="edge"/>
          <c:x val="0.14382875313109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60773872860487"/>
          <c:y val="0.233118496291115"/>
          <c:w val="0.884089167908066"/>
          <c:h val="0.69857818404993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'Vie chère'!$J$15</c:f>
              <c:strCache>
                <c:ptCount val="1"/>
                <c:pt idx="0">
                  <c:v>Dépense monétaire </c:v>
                </c:pt>
              </c:strCache>
            </c:strRef>
          </c:tx>
          <c:spPr>
            <a:solidFill>
              <a:srgbClr val="00E500"/>
            </a:solidFill>
          </c:spPr>
          <c:invertIfNegative val="0"/>
          <c:dLbls>
            <c:numFmt formatCode="#,##0" sourceLinked="0"/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'Vie chère'!$K$14:$M$14</c:f>
              <c:strCache>
                <c:ptCount val="3"/>
                <c:pt idx="0">
                  <c:v>Iles</c:v>
                </c:pt>
                <c:pt idx="1">
                  <c:v>Nord</c:v>
                </c:pt>
                <c:pt idx="2">
                  <c:v>Sud</c:v>
                </c:pt>
              </c:strCache>
            </c:strRef>
          </c:cat>
          <c:val>
            <c:numRef>
              <c:f>'Vie chère'!$K$15:$M$15</c:f>
              <c:numCache>
                <c:formatCode>General</c:formatCode>
                <c:ptCount val="3"/>
                <c:pt idx="0">
                  <c:v>49.1</c:v>
                </c:pt>
                <c:pt idx="1">
                  <c:v>72.2</c:v>
                </c:pt>
                <c:pt idx="2">
                  <c:v>186.0</c:v>
                </c:pt>
              </c:numCache>
            </c:numRef>
          </c:val>
        </c:ser>
        <c:ser>
          <c:idx val="1"/>
          <c:order val="1"/>
          <c:tx>
            <c:strRef>
              <c:f>'Vie chère'!$J$16</c:f>
              <c:strCache>
                <c:ptCount val="1"/>
                <c:pt idx="0">
                  <c:v>Dépense non monétaire 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dLbls>
            <c:numFmt formatCode="#,##0" sourceLinked="0"/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'Vie chère'!$K$14:$M$14</c:f>
              <c:strCache>
                <c:ptCount val="3"/>
                <c:pt idx="0">
                  <c:v>Iles</c:v>
                </c:pt>
                <c:pt idx="1">
                  <c:v>Nord</c:v>
                </c:pt>
                <c:pt idx="2">
                  <c:v>Sud</c:v>
                </c:pt>
              </c:strCache>
            </c:strRef>
          </c:cat>
          <c:val>
            <c:numRef>
              <c:f>'Vie chère'!$K$16:$M$16</c:f>
              <c:numCache>
                <c:formatCode>General</c:formatCode>
                <c:ptCount val="3"/>
                <c:pt idx="0">
                  <c:v>16.1</c:v>
                </c:pt>
                <c:pt idx="1">
                  <c:v>21.8</c:v>
                </c:pt>
                <c:pt idx="2">
                  <c:v>14.56</c:v>
                </c:pt>
              </c:numCache>
            </c:numRef>
          </c:val>
        </c:ser>
        <c:ser>
          <c:idx val="2"/>
          <c:order val="2"/>
          <c:tx>
            <c:strRef>
              <c:f>'Vie chère'!$J$17</c:f>
              <c:strCache>
                <c:ptCount val="1"/>
                <c:pt idx="0">
                  <c:v>Dépense totale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numFmt formatCode="#,##0" sourceLinked="0"/>
            <c:txPr>
              <a:bodyPr/>
              <a:lstStyle/>
              <a:p>
                <a:pPr>
                  <a:defRPr sz="2000"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'Vie chère'!$K$14:$M$14</c:f>
              <c:strCache>
                <c:ptCount val="3"/>
                <c:pt idx="0">
                  <c:v>Iles</c:v>
                </c:pt>
                <c:pt idx="1">
                  <c:v>Nord</c:v>
                </c:pt>
                <c:pt idx="2">
                  <c:v>Sud</c:v>
                </c:pt>
              </c:strCache>
            </c:strRef>
          </c:cat>
          <c:val>
            <c:numRef>
              <c:f>'Vie chère'!$K$17:$M$17</c:f>
              <c:numCache>
                <c:formatCode>General</c:formatCode>
                <c:ptCount val="3"/>
                <c:pt idx="0">
                  <c:v>65.2</c:v>
                </c:pt>
                <c:pt idx="1">
                  <c:v>94.0</c:v>
                </c:pt>
                <c:pt idx="2">
                  <c:v>200.56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786969144"/>
        <c:axId val="1786971960"/>
      </c:barChart>
      <c:lineChart>
        <c:grouping val="standard"/>
        <c:varyColors val="0"/>
        <c:ser>
          <c:idx val="3"/>
          <c:order val="3"/>
          <c:tx>
            <c:strRef>
              <c:f>'Vie chère'!$J$18</c:f>
              <c:strCache>
                <c:ptCount val="1"/>
                <c:pt idx="0">
                  <c:v>Part des dépenses non monétaires, %</c:v>
                </c:pt>
              </c:strCache>
            </c:strRef>
          </c:tx>
          <c:spPr>
            <a:ln>
              <a:noFill/>
            </a:ln>
          </c:spPr>
          <c:marker>
            <c:symbol val="diamond"/>
            <c:size val="28"/>
            <c:spPr>
              <a:solidFill>
                <a:srgbClr val="FF0000"/>
              </a:solidFill>
            </c:spPr>
          </c:marker>
          <c:dLbls>
            <c:dLbl>
              <c:idx val="0"/>
              <c:layout>
                <c:manualLayout>
                  <c:x val="-0.0552629422082401"/>
                  <c:y val="-0.057891886791931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0621656660563109"/>
                  <c:y val="-0.055328167992115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0.0501614195941649"/>
                  <c:y val="-0.064658297342823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'Vie chère'!$K$14:$M$14</c:f>
              <c:strCache>
                <c:ptCount val="3"/>
                <c:pt idx="0">
                  <c:v>Iles</c:v>
                </c:pt>
                <c:pt idx="1">
                  <c:v>Nord</c:v>
                </c:pt>
                <c:pt idx="2">
                  <c:v>Sud</c:v>
                </c:pt>
              </c:strCache>
            </c:strRef>
          </c:cat>
          <c:val>
            <c:numRef>
              <c:f>'Vie chère'!$K$18:$M$18</c:f>
              <c:numCache>
                <c:formatCode>0%</c:formatCode>
                <c:ptCount val="3"/>
                <c:pt idx="0">
                  <c:v>0.246932515337423</c:v>
                </c:pt>
                <c:pt idx="1">
                  <c:v>0.231914893617021</c:v>
                </c:pt>
                <c:pt idx="2">
                  <c:v>0.0725967291583566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786978120"/>
        <c:axId val="1786975064"/>
      </c:lineChart>
      <c:catAx>
        <c:axId val="17869691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fr-FR"/>
          </a:p>
        </c:txPr>
        <c:crossAx val="1786971960"/>
        <c:crosses val="autoZero"/>
        <c:auto val="1"/>
        <c:lblAlgn val="ctr"/>
        <c:lblOffset val="100"/>
        <c:noMultiLvlLbl val="0"/>
      </c:catAx>
      <c:valAx>
        <c:axId val="1786971960"/>
        <c:scaling>
          <c:orientation val="minMax"/>
          <c:max val="201.0"/>
          <c:min val="0.0"/>
        </c:scaling>
        <c:delete val="0"/>
        <c:axPos val="l"/>
        <c:numFmt formatCode="General" sourceLinked="1"/>
        <c:majorTickMark val="out"/>
        <c:minorTickMark val="none"/>
        <c:tickLblPos val="nextTo"/>
        <c:crossAx val="1786969144"/>
        <c:crosses val="autoZero"/>
        <c:crossBetween val="between"/>
      </c:valAx>
      <c:valAx>
        <c:axId val="1786975064"/>
        <c:scaling>
          <c:orientation val="minMax"/>
        </c:scaling>
        <c:delete val="0"/>
        <c:axPos val="r"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solidFill>
                  <a:srgbClr val="FF0000"/>
                </a:solidFill>
              </a:defRPr>
            </a:pPr>
            <a:endParaRPr lang="fr-FR"/>
          </a:p>
        </c:txPr>
        <c:crossAx val="1786978120"/>
        <c:crosses val="max"/>
        <c:crossBetween val="between"/>
      </c:valAx>
      <c:catAx>
        <c:axId val="1786978120"/>
        <c:scaling>
          <c:orientation val="minMax"/>
        </c:scaling>
        <c:delete val="1"/>
        <c:axPos val="b"/>
        <c:majorTickMark val="out"/>
        <c:minorTickMark val="none"/>
        <c:tickLblPos val="nextTo"/>
        <c:crossAx val="1786975064"/>
        <c:crosses val="autoZero"/>
        <c:auto val="1"/>
        <c:lblAlgn val="ctr"/>
        <c:lblOffset val="100"/>
        <c:noMultiLvlLbl val="0"/>
      </c:catAx>
    </c:plotArea>
    <c:legend>
      <c:legendPos val="r"/>
      <c:layout>
        <c:manualLayout>
          <c:xMode val="edge"/>
          <c:yMode val="edge"/>
          <c:x val="0.0"/>
          <c:y val="0.0995277311580344"/>
          <c:w val="0.99873369888471"/>
          <c:h val="0.0968964004982379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b="1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2">
    <c:autoUpdate val="0"/>
  </c:externalData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/>
              <a:t>Dispersion des salaires par Province en 2008, KCFP de l'époque </a:t>
            </a:r>
          </a:p>
        </c:rich>
      </c:tx>
      <c:layout>
        <c:manualLayout>
          <c:xMode val="edge"/>
          <c:yMode val="edge"/>
          <c:x val="0.125810188646078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2448995139332"/>
          <c:y val="0.213665327334088"/>
          <c:w val="0.897551004860668"/>
          <c:h val="0.5899035761767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'Dispersion revenus du travail'!$B$37</c:f>
              <c:strCache>
                <c:ptCount val="1"/>
                <c:pt idx="0">
                  <c:v>Q1= 25%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'Dispersion revenus du travail'!$C$36:$E$36</c:f>
              <c:strCache>
                <c:ptCount val="3"/>
                <c:pt idx="0">
                  <c:v>Province Sud</c:v>
                </c:pt>
                <c:pt idx="1">
                  <c:v>Province Nord</c:v>
                </c:pt>
                <c:pt idx="2">
                  <c:v>Province Iles Loyauté</c:v>
                </c:pt>
              </c:strCache>
            </c:strRef>
          </c:cat>
          <c:val>
            <c:numRef>
              <c:f>'Dispersion revenus du travail'!$C$37:$E$37</c:f>
              <c:numCache>
                <c:formatCode>_-* #\ ##0\ _€_-;\-* #\ ##0\ _€_-;_-* "-"??\ _€_-;_-@_-</c:formatCode>
                <c:ptCount val="3"/>
                <c:pt idx="0">
                  <c:v>110.5</c:v>
                </c:pt>
                <c:pt idx="1">
                  <c:v>14.82716666666667</c:v>
                </c:pt>
                <c:pt idx="2">
                  <c:v>4.5</c:v>
                </c:pt>
              </c:numCache>
            </c:numRef>
          </c:val>
        </c:ser>
        <c:ser>
          <c:idx val="1"/>
          <c:order val="1"/>
          <c:tx>
            <c:strRef>
              <c:f>'Dispersion revenus du travail'!$B$38</c:f>
              <c:strCache>
                <c:ptCount val="1"/>
                <c:pt idx="0">
                  <c:v>Q2 = 50%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cat>
            <c:strRef>
              <c:f>'Dispersion revenus du travail'!$C$36:$E$36</c:f>
              <c:strCache>
                <c:ptCount val="3"/>
                <c:pt idx="0">
                  <c:v>Province Sud</c:v>
                </c:pt>
                <c:pt idx="1">
                  <c:v>Province Nord</c:v>
                </c:pt>
                <c:pt idx="2">
                  <c:v>Province Iles Loyauté</c:v>
                </c:pt>
              </c:strCache>
            </c:strRef>
          </c:cat>
          <c:val>
            <c:numRef>
              <c:f>'Dispersion revenus du travail'!$C$38:$E$38</c:f>
              <c:numCache>
                <c:formatCode>_-* #\ ##0\ _€_-;\-* #\ ##0\ _€_-;_-* "-"??\ _€_-;_-@_-</c:formatCode>
                <c:ptCount val="3"/>
                <c:pt idx="0">
                  <c:v>256.39575</c:v>
                </c:pt>
                <c:pt idx="1">
                  <c:v>130.1065</c:v>
                </c:pt>
                <c:pt idx="2">
                  <c:v>71.66666666666667</c:v>
                </c:pt>
              </c:numCache>
            </c:numRef>
          </c:val>
        </c:ser>
        <c:ser>
          <c:idx val="2"/>
          <c:order val="2"/>
          <c:tx>
            <c:strRef>
              <c:f>'Dispersion revenus du travail'!$B$39</c:f>
              <c:strCache>
                <c:ptCount val="1"/>
                <c:pt idx="0">
                  <c:v>Q3 = 75%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cat>
            <c:strRef>
              <c:f>'Dispersion revenus du travail'!$C$36:$E$36</c:f>
              <c:strCache>
                <c:ptCount val="3"/>
                <c:pt idx="0">
                  <c:v>Province Sud</c:v>
                </c:pt>
                <c:pt idx="1">
                  <c:v>Province Nord</c:v>
                </c:pt>
                <c:pt idx="2">
                  <c:v>Province Iles Loyauté</c:v>
                </c:pt>
              </c:strCache>
            </c:strRef>
          </c:cat>
          <c:val>
            <c:numRef>
              <c:f>'Dispersion revenus du travail'!$C$39:$E$39</c:f>
              <c:numCache>
                <c:formatCode>_-* #\ ##0\ _€_-;\-* #\ ##0\ _€_-;_-* "-"??\ _€_-;_-@_-</c:formatCode>
                <c:ptCount val="3"/>
                <c:pt idx="0">
                  <c:v>462.287</c:v>
                </c:pt>
                <c:pt idx="1">
                  <c:v>266.542</c:v>
                </c:pt>
                <c:pt idx="2">
                  <c:v>187.368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88958024"/>
        <c:axId val="1789100216"/>
      </c:barChart>
      <c:catAx>
        <c:axId val="1788958024"/>
        <c:scaling>
          <c:orientation val="minMax"/>
        </c:scaling>
        <c:delete val="1"/>
        <c:axPos val="b"/>
        <c:majorTickMark val="out"/>
        <c:minorTickMark val="none"/>
        <c:tickLblPos val="nextTo"/>
        <c:crossAx val="1789100216"/>
        <c:crosses val="autoZero"/>
        <c:auto val="1"/>
        <c:lblAlgn val="ctr"/>
        <c:lblOffset val="100"/>
        <c:noMultiLvlLbl val="0"/>
      </c:catAx>
      <c:valAx>
        <c:axId val="1789100216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,##0" sourceLinked="0"/>
        <c:majorTickMark val="out"/>
        <c:minorTickMark val="none"/>
        <c:tickLblPos val="nextTo"/>
        <c:crossAx val="1788958024"/>
        <c:crosses val="autoZero"/>
        <c:crossBetween val="between"/>
        <c:majorUnit val="50.0"/>
      </c:valAx>
    </c:plotArea>
    <c:legend>
      <c:legendPos val="r"/>
      <c:layout>
        <c:manualLayout>
          <c:xMode val="edge"/>
          <c:yMode val="edge"/>
          <c:x val="0.721568378716223"/>
          <c:y val="0.139144262105035"/>
          <c:w val="0.242263521647951"/>
          <c:h val="0.325461139356921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800" b="1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600"/>
      </a:pPr>
      <a:endParaRPr lang="fr-F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fr-FR" sz="2000" dirty="0"/>
              <a:t>Evolution de la structure de la population du </a:t>
            </a:r>
            <a:r>
              <a:rPr lang="fr-FR" sz="2000" i="1" dirty="0"/>
              <a:t>Caillou</a:t>
            </a:r>
            <a:r>
              <a:rPr lang="fr-FR" sz="2000" dirty="0"/>
              <a:t>, </a:t>
            </a:r>
            <a:r>
              <a:rPr lang="fr-FR" sz="2000" dirty="0" smtClean="0"/>
              <a:t>en milliers</a:t>
            </a:r>
            <a:endParaRPr lang="fr-FR" sz="2000" dirty="0"/>
          </a:p>
        </c:rich>
      </c:tx>
      <c:layout>
        <c:manualLayout>
          <c:xMode val="edge"/>
          <c:yMode val="edge"/>
          <c:x val="0.098611891622331"/>
          <c:y val="0.0136071387190742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782170783515729"/>
          <c:y val="0.0773333333333333"/>
          <c:w val="0.881295907833457"/>
          <c:h val="0.690968215551389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'Pop etc'!$H$319</c:f>
              <c:strCache>
                <c:ptCount val="1"/>
                <c:pt idx="0">
                  <c:v>Européens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dLbl>
              <c:idx val="0"/>
              <c:delete val="1"/>
            </c:dLbl>
            <c:numFmt formatCode="#,##0" sourceLinked="0"/>
            <c:txPr>
              <a:bodyPr rot="-5400000" vert="horz"/>
              <a:lstStyle/>
              <a:p>
                <a:pPr>
                  <a:defRPr sz="2000"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'Pop etc'!$I$317:$M$317</c:f>
              <c:strCache>
                <c:ptCount val="5"/>
                <c:pt idx="0">
                  <c:v>1853</c:v>
                </c:pt>
                <c:pt idx="1">
                  <c:v>Années 20-30</c:v>
                </c:pt>
                <c:pt idx="2">
                  <c:v>Vers 1970</c:v>
                </c:pt>
                <c:pt idx="3">
                  <c:v>Vers 2000</c:v>
                </c:pt>
                <c:pt idx="4">
                  <c:v>Evaluation 2014</c:v>
                </c:pt>
              </c:strCache>
            </c:strRef>
          </c:cat>
          <c:val>
            <c:numRef>
              <c:f>'Pop etc'!$I$319:$M$319</c:f>
              <c:numCache>
                <c:formatCode>General</c:formatCode>
                <c:ptCount val="5"/>
                <c:pt idx="0">
                  <c:v>0.0</c:v>
                </c:pt>
                <c:pt idx="1">
                  <c:v>20.0</c:v>
                </c:pt>
                <c:pt idx="2">
                  <c:v>43.0</c:v>
                </c:pt>
                <c:pt idx="3">
                  <c:v>68.0</c:v>
                </c:pt>
                <c:pt idx="4">
                  <c:v>100.8</c:v>
                </c:pt>
              </c:numCache>
            </c:numRef>
          </c:val>
        </c:ser>
        <c:ser>
          <c:idx val="2"/>
          <c:order val="1"/>
          <c:tx>
            <c:strRef>
              <c:f>'Pop etc'!$H$320</c:f>
              <c:strCache>
                <c:ptCount val="1"/>
                <c:pt idx="0">
                  <c:v>Asiatiques et océaniens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dLbl>
              <c:idx val="0"/>
              <c:delete val="1"/>
            </c:dLbl>
            <c:numFmt formatCode="#,##0" sourceLinked="0"/>
            <c:txPr>
              <a:bodyPr/>
              <a:lstStyle/>
              <a:p>
                <a:pPr>
                  <a:defRPr sz="1600"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'Pop etc'!$I$317:$M$317</c:f>
              <c:strCache>
                <c:ptCount val="5"/>
                <c:pt idx="0">
                  <c:v>1853</c:v>
                </c:pt>
                <c:pt idx="1">
                  <c:v>Années 20-30</c:v>
                </c:pt>
                <c:pt idx="2">
                  <c:v>Vers 1970</c:v>
                </c:pt>
                <c:pt idx="3">
                  <c:v>Vers 2000</c:v>
                </c:pt>
                <c:pt idx="4">
                  <c:v>Evaluation 2014</c:v>
                </c:pt>
              </c:strCache>
            </c:strRef>
          </c:cat>
          <c:val>
            <c:numRef>
              <c:f>'Pop etc'!$I$320:$M$320</c:f>
              <c:numCache>
                <c:formatCode>General</c:formatCode>
                <c:ptCount val="5"/>
                <c:pt idx="0">
                  <c:v>0.0</c:v>
                </c:pt>
                <c:pt idx="1">
                  <c:v>10.0</c:v>
                </c:pt>
                <c:pt idx="2">
                  <c:v>10.0</c:v>
                </c:pt>
                <c:pt idx="3">
                  <c:v>44.0</c:v>
                </c:pt>
                <c:pt idx="4">
                  <c:v>46.2336</c:v>
                </c:pt>
              </c:numCache>
            </c:numRef>
          </c:val>
        </c:ser>
        <c:ser>
          <c:idx val="0"/>
          <c:order val="2"/>
          <c:tx>
            <c:strRef>
              <c:f>'Pop etc'!$H$318</c:f>
              <c:strCache>
                <c:ptCount val="1"/>
                <c:pt idx="0">
                  <c:v>Kanaks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numFmt formatCode="#,##0" sourceLinked="0"/>
            <c:txPr>
              <a:bodyPr rot="-5400000" vert="horz"/>
              <a:lstStyle/>
              <a:p>
                <a:pPr>
                  <a:defRPr sz="2000"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'Pop etc'!$I$317:$M$317</c:f>
              <c:strCache>
                <c:ptCount val="5"/>
                <c:pt idx="0">
                  <c:v>1853</c:v>
                </c:pt>
                <c:pt idx="1">
                  <c:v>Années 20-30</c:v>
                </c:pt>
                <c:pt idx="2">
                  <c:v>Vers 1970</c:v>
                </c:pt>
                <c:pt idx="3">
                  <c:v>Vers 2000</c:v>
                </c:pt>
                <c:pt idx="4">
                  <c:v>Evaluation 2014</c:v>
                </c:pt>
              </c:strCache>
            </c:strRef>
          </c:cat>
          <c:val>
            <c:numRef>
              <c:f>'Pop etc'!$I$318:$M$318</c:f>
              <c:numCache>
                <c:formatCode>General</c:formatCode>
                <c:ptCount val="5"/>
                <c:pt idx="0">
                  <c:v>75.0</c:v>
                </c:pt>
                <c:pt idx="1">
                  <c:v>30.0</c:v>
                </c:pt>
                <c:pt idx="2">
                  <c:v>47.0</c:v>
                </c:pt>
                <c:pt idx="3">
                  <c:v>88.0</c:v>
                </c:pt>
                <c:pt idx="4">
                  <c:v>121.7664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2143233960"/>
        <c:axId val="2101448792"/>
      </c:barChart>
      <c:lineChart>
        <c:grouping val="standard"/>
        <c:varyColors val="0"/>
        <c:ser>
          <c:idx val="3"/>
          <c:order val="3"/>
          <c:tx>
            <c:strRef>
              <c:f>'Pop etc'!$H$321</c:f>
              <c:strCache>
                <c:ptCount val="1"/>
                <c:pt idx="0">
                  <c:v>Total</c:v>
                </c:pt>
              </c:strCache>
            </c:strRef>
          </c:tx>
          <c:spPr>
            <a:ln>
              <a:noFill/>
            </a:ln>
          </c:spPr>
          <c:marker>
            <c:symbol val="circle"/>
            <c:size val="20"/>
            <c:spPr>
              <a:solidFill>
                <a:schemeClr val="tx1"/>
              </a:solidFill>
            </c:spPr>
          </c:marker>
          <c:dLbls>
            <c:numFmt formatCode="#,##0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800" b="1" i="1"/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'Pop etc'!$I$317:$L$317</c:f>
              <c:strCache>
                <c:ptCount val="4"/>
                <c:pt idx="0">
                  <c:v>1853</c:v>
                </c:pt>
                <c:pt idx="1">
                  <c:v>Années 20-30</c:v>
                </c:pt>
                <c:pt idx="2">
                  <c:v>Vers 1970</c:v>
                </c:pt>
                <c:pt idx="3">
                  <c:v>Vers 2000</c:v>
                </c:pt>
              </c:strCache>
            </c:strRef>
          </c:cat>
          <c:val>
            <c:numRef>
              <c:f>'Pop etc'!$I$321:$M$321</c:f>
              <c:numCache>
                <c:formatCode>General</c:formatCode>
                <c:ptCount val="5"/>
                <c:pt idx="0">
                  <c:v>75.0</c:v>
                </c:pt>
                <c:pt idx="1">
                  <c:v>60.0</c:v>
                </c:pt>
                <c:pt idx="2">
                  <c:v>100.0</c:v>
                </c:pt>
                <c:pt idx="3">
                  <c:v>200.0</c:v>
                </c:pt>
                <c:pt idx="4">
                  <c:v>268.8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143233960"/>
        <c:axId val="2101448792"/>
      </c:lineChart>
      <c:catAx>
        <c:axId val="21432339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2200"/>
            </a:pPr>
            <a:endParaRPr lang="fr-FR"/>
          </a:p>
        </c:txPr>
        <c:crossAx val="2101448792"/>
        <c:crosses val="autoZero"/>
        <c:auto val="1"/>
        <c:lblAlgn val="ctr"/>
        <c:lblOffset val="100"/>
        <c:noMultiLvlLbl val="0"/>
      </c:catAx>
      <c:valAx>
        <c:axId val="2101448792"/>
        <c:scaling>
          <c:orientation val="minMax"/>
          <c:max val="280.0"/>
          <c:min val="0.0"/>
        </c:scaling>
        <c:delete val="0"/>
        <c:axPos val="l"/>
        <c:numFmt formatCode="General" sourceLinked="1"/>
        <c:majorTickMark val="out"/>
        <c:minorTickMark val="none"/>
        <c:tickLblPos val="nextTo"/>
        <c:crossAx val="2143233960"/>
        <c:crosses val="autoZero"/>
        <c:crossBetween val="between"/>
        <c:majorUnit val="20.0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/>
              <a:t>Nombre de salaires du Q1</a:t>
            </a:r>
          </a:p>
        </c:rich>
      </c:tx>
      <c:layout>
        <c:manualLayout>
          <c:xMode val="edge"/>
          <c:yMode val="edge"/>
          <c:x val="0.374665937387478"/>
          <c:y val="0.0654762083776035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999871922179007"/>
          <c:y val="0.0601366985287916"/>
          <c:w val="0.900012807782099"/>
          <c:h val="0.72046892024735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'Dispersion revenus du travail'!$B$43</c:f>
              <c:strCache>
                <c:ptCount val="1"/>
                <c:pt idx="0">
                  <c:v>Q1= 25%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numFmt formatCode="#,##0.0" sourceLinked="0"/>
            <c:spPr>
              <a:solidFill>
                <a:srgbClr val="FFFFFF"/>
              </a:solidFill>
            </c:spPr>
            <c:txPr>
              <a:bodyPr/>
              <a:lstStyle/>
              <a:p>
                <a:pPr>
                  <a:defRPr sz="16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'Dispersion revenus du travail'!$C$36:$E$36</c:f>
              <c:strCache>
                <c:ptCount val="3"/>
                <c:pt idx="0">
                  <c:v>Province Sud</c:v>
                </c:pt>
                <c:pt idx="1">
                  <c:v>Province Nord</c:v>
                </c:pt>
                <c:pt idx="2">
                  <c:v>Province Iles Loyauté</c:v>
                </c:pt>
              </c:strCache>
            </c:strRef>
          </c:cat>
          <c:val>
            <c:numRef>
              <c:f>'Dispersion revenus du travail'!$C$43:$E$43</c:f>
              <c:numCache>
                <c:formatCode>_-* #\ ##0\ _€_-;\-* #\ ##0\ _€_-;_-* "-"??\ _€_-;_-@_-</c:formatCode>
                <c:ptCount val="3"/>
                <c:pt idx="0">
                  <c:v>1.0</c:v>
                </c:pt>
                <c:pt idx="1">
                  <c:v>1.0</c:v>
                </c:pt>
                <c:pt idx="2">
                  <c:v>1.0</c:v>
                </c:pt>
              </c:numCache>
            </c:numRef>
          </c:val>
        </c:ser>
        <c:ser>
          <c:idx val="1"/>
          <c:order val="1"/>
          <c:tx>
            <c:strRef>
              <c:f>'Dispersion revenus du travail'!$B$44</c:f>
              <c:strCache>
                <c:ptCount val="1"/>
                <c:pt idx="0">
                  <c:v>Q2 = 50%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numFmt formatCode="#,##0.0" sourceLinked="0"/>
            <c:spPr>
              <a:solidFill>
                <a:srgbClr val="FFFFFF"/>
              </a:solidFill>
            </c:spPr>
            <c:txPr>
              <a:bodyPr/>
              <a:lstStyle/>
              <a:p>
                <a:pPr>
                  <a:defRPr sz="1600"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'Dispersion revenus du travail'!$C$36:$E$36</c:f>
              <c:strCache>
                <c:ptCount val="3"/>
                <c:pt idx="0">
                  <c:v>Province Sud</c:v>
                </c:pt>
                <c:pt idx="1">
                  <c:v>Province Nord</c:v>
                </c:pt>
                <c:pt idx="2">
                  <c:v>Province Iles Loyauté</c:v>
                </c:pt>
              </c:strCache>
            </c:strRef>
          </c:cat>
          <c:val>
            <c:numRef>
              <c:f>'Dispersion revenus du travail'!$C$44:$E$44</c:f>
              <c:numCache>
                <c:formatCode>_-* #\ ##0\ _€_-;\-* #\ ##0\ _€_-;_-* "-"??\ _€_-;_-@_-</c:formatCode>
                <c:ptCount val="3"/>
                <c:pt idx="0">
                  <c:v>2.320323529411765</c:v>
                </c:pt>
                <c:pt idx="1">
                  <c:v>8.774872699886471</c:v>
                </c:pt>
                <c:pt idx="2">
                  <c:v>15.92592592592593</c:v>
                </c:pt>
              </c:numCache>
            </c:numRef>
          </c:val>
        </c:ser>
        <c:ser>
          <c:idx val="2"/>
          <c:order val="2"/>
          <c:tx>
            <c:strRef>
              <c:f>'Dispersion revenus du travail'!$B$45</c:f>
              <c:strCache>
                <c:ptCount val="1"/>
                <c:pt idx="0">
                  <c:v>Q3 = 75%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numFmt formatCode="#,##0.0" sourceLinked="0"/>
            <c:spPr>
              <a:solidFill>
                <a:srgbClr val="FFFFFF"/>
              </a:solidFill>
            </c:spPr>
            <c:txPr>
              <a:bodyPr/>
              <a:lstStyle/>
              <a:p>
                <a:pPr>
                  <a:defRPr sz="16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'Dispersion revenus du travail'!$C$36:$E$36</c:f>
              <c:strCache>
                <c:ptCount val="3"/>
                <c:pt idx="0">
                  <c:v>Province Sud</c:v>
                </c:pt>
                <c:pt idx="1">
                  <c:v>Province Nord</c:v>
                </c:pt>
                <c:pt idx="2">
                  <c:v>Province Iles Loyauté</c:v>
                </c:pt>
              </c:strCache>
            </c:strRef>
          </c:cat>
          <c:val>
            <c:numRef>
              <c:f>'Dispersion revenus du travail'!$C$45:$E$45</c:f>
              <c:numCache>
                <c:formatCode>_-* #\ ##0\ _€_-;\-* #\ ##0\ _€_-;_-* "-"??\ _€_-;_-@_-</c:formatCode>
                <c:ptCount val="3"/>
                <c:pt idx="0">
                  <c:v>4.183592760180995</c:v>
                </c:pt>
                <c:pt idx="1">
                  <c:v>17.97659701224104</c:v>
                </c:pt>
                <c:pt idx="2">
                  <c:v>41.63733333333333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788893544"/>
        <c:axId val="1788896536"/>
      </c:barChart>
      <c:catAx>
        <c:axId val="1788893544"/>
        <c:scaling>
          <c:orientation val="minMax"/>
        </c:scaling>
        <c:delete val="1"/>
        <c:axPos val="b"/>
        <c:majorTickMark val="out"/>
        <c:minorTickMark val="none"/>
        <c:tickLblPos val="nextTo"/>
        <c:crossAx val="1788896536"/>
        <c:crosses val="autoZero"/>
        <c:auto val="1"/>
        <c:lblAlgn val="ctr"/>
        <c:lblOffset val="100"/>
        <c:noMultiLvlLbl val="0"/>
      </c:catAx>
      <c:valAx>
        <c:axId val="1788896536"/>
        <c:scaling>
          <c:orientation val="minMax"/>
          <c:max val="50.0"/>
          <c:min val="0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1788893544"/>
        <c:crosses val="autoZero"/>
        <c:crossBetween val="between"/>
        <c:majorUnit val="5.0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 smtClean="0"/>
              <a:t>% </a:t>
            </a:r>
            <a:r>
              <a:rPr lang="fr-FR" sz="1800" dirty="0"/>
              <a:t>du </a:t>
            </a:r>
            <a:r>
              <a:rPr lang="fr-FR" sz="1800" dirty="0" smtClean="0"/>
              <a:t>SMG de 2008</a:t>
            </a:r>
            <a:endParaRPr lang="fr-FR" sz="1800" dirty="0"/>
          </a:p>
        </c:rich>
      </c:tx>
      <c:layout>
        <c:manualLayout>
          <c:xMode val="edge"/>
          <c:yMode val="edge"/>
          <c:x val="0.417820115940893"/>
          <c:y val="0.0747573015557339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115040125771327"/>
          <c:y val="0.0488888924532584"/>
          <c:w val="0.884959874228673"/>
          <c:h val="0.6627516522857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'Dispersion revenus du travail'!$B$49</c:f>
              <c:strCache>
                <c:ptCount val="1"/>
                <c:pt idx="0">
                  <c:v>Q1= 25%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-0.0218687821412982"/>
                  <c:y val="-0.010185185927762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0131212692847789"/>
                  <c:y val="-0.015277778891643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0.0131212692847789"/>
                  <c:y val="-0.015277778891643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rgbClr val="FFFFFF"/>
              </a:solidFill>
            </c:spPr>
            <c:txPr>
              <a:bodyPr/>
              <a:lstStyle/>
              <a:p>
                <a:pPr>
                  <a:defRPr sz="16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'Dispersion revenus du travail'!$C$36:$E$36</c:f>
              <c:strCache>
                <c:ptCount val="3"/>
                <c:pt idx="0">
                  <c:v>Province Sud</c:v>
                </c:pt>
                <c:pt idx="1">
                  <c:v>Province Nord</c:v>
                </c:pt>
                <c:pt idx="2">
                  <c:v>Province Iles Loyauté</c:v>
                </c:pt>
              </c:strCache>
            </c:strRef>
          </c:cat>
          <c:val>
            <c:numRef>
              <c:f>'Dispersion revenus du travail'!$C$49:$E$49</c:f>
              <c:numCache>
                <c:formatCode>0%</c:formatCode>
                <c:ptCount val="3"/>
                <c:pt idx="0">
                  <c:v>0.913223140495868</c:v>
                </c:pt>
                <c:pt idx="1">
                  <c:v>0.122538567493113</c:v>
                </c:pt>
                <c:pt idx="2">
                  <c:v>0.0371900826446281</c:v>
                </c:pt>
              </c:numCache>
            </c:numRef>
          </c:val>
        </c:ser>
        <c:ser>
          <c:idx val="1"/>
          <c:order val="1"/>
          <c:tx>
            <c:strRef>
              <c:f>'Dispersion revenus du travail'!$B$50</c:f>
              <c:strCache>
                <c:ptCount val="1"/>
                <c:pt idx="0">
                  <c:v>Q2 = 50%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spPr>
              <a:solidFill>
                <a:srgbClr val="FFFFFF"/>
              </a:solidFill>
            </c:spPr>
            <c:txPr>
              <a:bodyPr/>
              <a:lstStyle/>
              <a:p>
                <a:pPr>
                  <a:defRPr sz="1600"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'Dispersion revenus du travail'!$C$36:$E$36</c:f>
              <c:strCache>
                <c:ptCount val="3"/>
                <c:pt idx="0">
                  <c:v>Province Sud</c:v>
                </c:pt>
                <c:pt idx="1">
                  <c:v>Province Nord</c:v>
                </c:pt>
                <c:pt idx="2">
                  <c:v>Province Iles Loyauté</c:v>
                </c:pt>
              </c:strCache>
            </c:strRef>
          </c:cat>
          <c:val>
            <c:numRef>
              <c:f>'Dispersion revenus du travail'!$C$50:$E$50</c:f>
              <c:numCache>
                <c:formatCode>0%</c:formatCode>
                <c:ptCount val="3"/>
                <c:pt idx="0">
                  <c:v>2.118973140495868</c:v>
                </c:pt>
                <c:pt idx="1">
                  <c:v>1.075260330578512</c:v>
                </c:pt>
                <c:pt idx="2">
                  <c:v>0.59228650137741</c:v>
                </c:pt>
              </c:numCache>
            </c:numRef>
          </c:val>
        </c:ser>
        <c:ser>
          <c:idx val="2"/>
          <c:order val="2"/>
          <c:tx>
            <c:strRef>
              <c:f>'Dispersion revenus du travail'!$B$51</c:f>
              <c:strCache>
                <c:ptCount val="1"/>
                <c:pt idx="0">
                  <c:v>Q3 = 75%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spPr>
              <a:solidFill>
                <a:srgbClr val="FFFFFF"/>
              </a:solidFill>
            </c:spPr>
            <c:txPr>
              <a:bodyPr/>
              <a:lstStyle/>
              <a:p>
                <a:pPr>
                  <a:defRPr sz="16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'Dispersion revenus du travail'!$C$36:$E$36</c:f>
              <c:strCache>
                <c:ptCount val="3"/>
                <c:pt idx="0">
                  <c:v>Province Sud</c:v>
                </c:pt>
                <c:pt idx="1">
                  <c:v>Province Nord</c:v>
                </c:pt>
                <c:pt idx="2">
                  <c:v>Province Iles Loyauté</c:v>
                </c:pt>
              </c:strCache>
            </c:strRef>
          </c:cat>
          <c:val>
            <c:numRef>
              <c:f>'Dispersion revenus du travail'!$C$51:$E$51</c:f>
              <c:numCache>
                <c:formatCode>0%</c:formatCode>
                <c:ptCount val="3"/>
                <c:pt idx="0">
                  <c:v>3.820553719008263</c:v>
                </c:pt>
                <c:pt idx="1">
                  <c:v>2.202826446280992</c:v>
                </c:pt>
                <c:pt idx="2">
                  <c:v>1.548495867768595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147112504"/>
        <c:axId val="2147114872"/>
      </c:barChart>
      <c:catAx>
        <c:axId val="21471125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800" b="0"/>
            </a:pPr>
            <a:endParaRPr lang="fr-FR"/>
          </a:p>
        </c:txPr>
        <c:crossAx val="2147114872"/>
        <c:crosses val="autoZero"/>
        <c:auto val="1"/>
        <c:lblAlgn val="ctr"/>
        <c:lblOffset val="100"/>
        <c:noMultiLvlLbl val="0"/>
      </c:catAx>
      <c:valAx>
        <c:axId val="2147114872"/>
        <c:scaling>
          <c:orientation val="minMax"/>
          <c:max val="4.0"/>
          <c:min val="0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2147112504"/>
        <c:crosses val="autoZero"/>
        <c:crossBetween val="between"/>
        <c:majorUnit val="0.5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/>
              <a:t>Rapports des revenus D9 / D1 en 2008</a:t>
            </a:r>
          </a:p>
        </c:rich>
      </c:tx>
      <c:layout>
        <c:manualLayout>
          <c:xMode val="edge"/>
          <c:yMode val="edge"/>
          <c:x val="0.161897383794768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810533763924671"/>
          <c:y val="0.0183780025920943"/>
          <c:w val="0.900285932000436"/>
          <c:h val="0.91457424444733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Inégalités!$A$50</c:f>
              <c:strCache>
                <c:ptCount val="1"/>
                <c:pt idx="0">
                  <c:v>Hors prestations sociales</c:v>
                </c:pt>
              </c:strCache>
            </c:strRef>
          </c:tx>
          <c:spPr>
            <a:solidFill>
              <a:srgbClr val="FFFFFF"/>
            </a:solidFill>
            <a:ln w="28575" cmpd="sng">
              <a:solidFill>
                <a:schemeClr val="tx1"/>
              </a:solidFill>
            </a:ln>
          </c:spPr>
          <c:invertIfNegative val="0"/>
          <c:cat>
            <c:strRef>
              <c:f>Inégalités!$B$49:$E$49</c:f>
              <c:strCache>
                <c:ptCount val="4"/>
                <c:pt idx="0">
                  <c:v>Sud</c:v>
                </c:pt>
                <c:pt idx="1">
                  <c:v>Nord</c:v>
                </c:pt>
                <c:pt idx="2">
                  <c:v> Îles </c:v>
                </c:pt>
                <c:pt idx="3">
                  <c:v>Caillou</c:v>
                </c:pt>
              </c:strCache>
            </c:strRef>
          </c:cat>
          <c:val>
            <c:numRef>
              <c:f>Inégalités!$B$50:$E$50</c:f>
              <c:numCache>
                <c:formatCode>General</c:formatCode>
                <c:ptCount val="4"/>
                <c:pt idx="0">
                  <c:v>7.3</c:v>
                </c:pt>
                <c:pt idx="1">
                  <c:v>8.5</c:v>
                </c:pt>
                <c:pt idx="2">
                  <c:v>21.8</c:v>
                </c:pt>
                <c:pt idx="3">
                  <c:v>9.7</c:v>
                </c:pt>
              </c:numCache>
            </c:numRef>
          </c:val>
        </c:ser>
        <c:ser>
          <c:idx val="1"/>
          <c:order val="1"/>
          <c:tx>
            <c:strRef>
              <c:f>Inégalités!$A$51</c:f>
              <c:strCache>
                <c:ptCount val="1"/>
                <c:pt idx="0">
                  <c:v>Hors non monétaire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cat>
            <c:strRef>
              <c:f>Inégalités!$B$49:$E$49</c:f>
              <c:strCache>
                <c:ptCount val="4"/>
                <c:pt idx="0">
                  <c:v>Sud</c:v>
                </c:pt>
                <c:pt idx="1">
                  <c:v>Nord</c:v>
                </c:pt>
                <c:pt idx="2">
                  <c:v> Îles </c:v>
                </c:pt>
                <c:pt idx="3">
                  <c:v>Caillou</c:v>
                </c:pt>
              </c:strCache>
            </c:strRef>
          </c:cat>
          <c:val>
            <c:numRef>
              <c:f>Inégalités!$B$51:$E$51</c:f>
              <c:numCache>
                <c:formatCode>General</c:formatCode>
                <c:ptCount val="4"/>
                <c:pt idx="0">
                  <c:v>6.6</c:v>
                </c:pt>
                <c:pt idx="1">
                  <c:v>12.5</c:v>
                </c:pt>
                <c:pt idx="2">
                  <c:v>13.2</c:v>
                </c:pt>
                <c:pt idx="3">
                  <c:v>9.7</c:v>
                </c:pt>
              </c:numCache>
            </c:numRef>
          </c:val>
        </c:ser>
        <c:ser>
          <c:idx val="2"/>
          <c:order val="2"/>
          <c:tx>
            <c:strRef>
              <c:f>Inégalités!$A$52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rgbClr val="38E62B"/>
            </a:solidFill>
          </c:spPr>
          <c:invertIfNegative val="0"/>
          <c:cat>
            <c:strRef>
              <c:f>Inégalités!$B$49:$E$49</c:f>
              <c:strCache>
                <c:ptCount val="4"/>
                <c:pt idx="0">
                  <c:v>Sud</c:v>
                </c:pt>
                <c:pt idx="1">
                  <c:v>Nord</c:v>
                </c:pt>
                <c:pt idx="2">
                  <c:v> Îles </c:v>
                </c:pt>
                <c:pt idx="3">
                  <c:v>Caillou</c:v>
                </c:pt>
              </c:strCache>
            </c:strRef>
          </c:cat>
          <c:val>
            <c:numRef>
              <c:f>Inégalités!$B$52:$E$52</c:f>
              <c:numCache>
                <c:formatCode>General</c:formatCode>
                <c:ptCount val="4"/>
                <c:pt idx="0">
                  <c:v>6.4</c:v>
                </c:pt>
                <c:pt idx="1">
                  <c:v>7.0</c:v>
                </c:pt>
                <c:pt idx="2">
                  <c:v>9.3</c:v>
                </c:pt>
                <c:pt idx="3">
                  <c:v>7.9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994079032"/>
        <c:axId val="-1994075992"/>
      </c:barChart>
      <c:catAx>
        <c:axId val="-19940790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fr-FR"/>
          </a:p>
        </c:txPr>
        <c:crossAx val="-1994075992"/>
        <c:crosses val="autoZero"/>
        <c:auto val="1"/>
        <c:lblAlgn val="ctr"/>
        <c:lblOffset val="100"/>
        <c:noMultiLvlLbl val="0"/>
      </c:catAx>
      <c:valAx>
        <c:axId val="-199407599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-1994079032"/>
        <c:crosses val="autoZero"/>
        <c:crossBetween val="between"/>
        <c:majorUnit val="2.0"/>
      </c:valAx>
    </c:plotArea>
    <c:legend>
      <c:legendPos val="r"/>
      <c:layout>
        <c:manualLayout>
          <c:xMode val="edge"/>
          <c:yMode val="edge"/>
          <c:x val="0.0"/>
          <c:y val="0.126586481978192"/>
          <c:w val="0.380969507807103"/>
          <c:h val="0.304518920509411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fr-FR"/>
    </a:p>
  </c:txPr>
  <c:externalData r:id="rId1">
    <c:autoUpdate val="0"/>
  </c:externalData>
  <c:userShapes r:id="rId2"/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fr-FR" sz="2000" i="1" u="sng" dirty="0"/>
              <a:t>Approche</a:t>
            </a:r>
            <a:r>
              <a:rPr lang="fr-FR" sz="2000" dirty="0"/>
              <a:t> des quartiles de revenus </a:t>
            </a:r>
            <a:r>
              <a:rPr lang="fr-FR" sz="2000" i="1" u="sng" dirty="0"/>
              <a:t>par ménage</a:t>
            </a:r>
            <a:r>
              <a:rPr lang="fr-FR" sz="2000" i="1" u="none" dirty="0"/>
              <a:t> </a:t>
            </a:r>
            <a:r>
              <a:rPr lang="fr-FR" sz="2000" dirty="0"/>
              <a:t>et CSP </a:t>
            </a:r>
            <a:endParaRPr lang="fr-FR" sz="2000" dirty="0" smtClean="0"/>
          </a:p>
          <a:p>
            <a:pPr>
              <a:defRPr sz="2000"/>
            </a:pPr>
            <a:r>
              <a:rPr lang="fr-FR" sz="2400" i="1" u="sng" dirty="0" smtClean="0"/>
              <a:t>en 2017-2018</a:t>
            </a:r>
            <a:r>
              <a:rPr lang="fr-FR" sz="2000" dirty="0" smtClean="0"/>
              <a:t>,  KCFP </a:t>
            </a:r>
            <a:r>
              <a:rPr lang="fr-FR" sz="2000" dirty="0"/>
              <a:t>mensuels</a:t>
            </a:r>
          </a:p>
        </c:rich>
      </c:tx>
      <c:layout>
        <c:manualLayout>
          <c:xMode val="edge"/>
          <c:yMode val="edge"/>
          <c:x val="0.160678737245979"/>
          <c:y val="0.00362758907551348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511258819920237"/>
          <c:y val="0.0235846655531695"/>
          <c:w val="0.901479515473789"/>
          <c:h val="0.864075598504732"/>
        </c:manualLayout>
      </c:layout>
      <c:lineChart>
        <c:grouping val="standard"/>
        <c:varyColors val="0"/>
        <c:ser>
          <c:idx val="0"/>
          <c:order val="0"/>
          <c:tx>
            <c:strRef>
              <c:f>'Dispersion des revenus'!$C$69</c:f>
              <c:strCache>
                <c:ptCount val="1"/>
                <c:pt idx="0">
                  <c:v>25% gagnent moins de :</c:v>
                </c:pt>
              </c:strCache>
            </c:strRef>
          </c:tx>
          <c:spPr>
            <a:ln>
              <a:noFill/>
            </a:ln>
          </c:spPr>
          <c:marker>
            <c:symbol val="dash"/>
            <c:size val="2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strRef>
              <c:f>'Dispersion des revenus'!$B$301:$B$308</c:f>
              <c:strCache>
                <c:ptCount val="8"/>
                <c:pt idx="0">
                  <c:v>Chômeurs, inactifs</c:v>
                </c:pt>
                <c:pt idx="1">
                  <c:v>Agriculteur</c:v>
                </c:pt>
                <c:pt idx="2">
                  <c:v>Ouvrier</c:v>
                </c:pt>
                <c:pt idx="3">
                  <c:v>Employé</c:v>
                </c:pt>
                <c:pt idx="4">
                  <c:v>Retraité</c:v>
                </c:pt>
                <c:pt idx="5">
                  <c:v>Artisan, chef d'ent.</c:v>
                </c:pt>
                <c:pt idx="6">
                  <c:v>Prof. Interméd.</c:v>
                </c:pt>
                <c:pt idx="7">
                  <c:v>Cadre supérieur</c:v>
                </c:pt>
              </c:strCache>
            </c:strRef>
          </c:cat>
          <c:val>
            <c:numRef>
              <c:f>'Dispersion des revenus'!$C$301:$C$308</c:f>
              <c:numCache>
                <c:formatCode>#,##0</c:formatCode>
                <c:ptCount val="8"/>
                <c:pt idx="0">
                  <c:v>54.8004</c:v>
                </c:pt>
                <c:pt idx="1">
                  <c:v>81.0996</c:v>
                </c:pt>
                <c:pt idx="2">
                  <c:v>215.7</c:v>
                </c:pt>
                <c:pt idx="3">
                  <c:v>249.9612</c:v>
                </c:pt>
                <c:pt idx="4">
                  <c:v>171.2136</c:v>
                </c:pt>
                <c:pt idx="5">
                  <c:v>309.42</c:v>
                </c:pt>
                <c:pt idx="6">
                  <c:v>408.0</c:v>
                </c:pt>
                <c:pt idx="7">
                  <c:v>644.3255999999984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'Dispersion des revenus'!$D$69</c:f>
              <c:strCache>
                <c:ptCount val="1"/>
                <c:pt idx="0">
                  <c:v>Revenu médian</c:v>
                </c:pt>
              </c:strCache>
            </c:strRef>
          </c:tx>
          <c:spPr>
            <a:ln>
              <a:noFill/>
            </a:ln>
          </c:spPr>
          <c:marker>
            <c:symbol val="circle"/>
            <c:size val="20"/>
            <c:spPr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c:spPr>
          </c:marker>
          <c:cat>
            <c:strRef>
              <c:f>'Dispersion des revenus'!$B$301:$B$308</c:f>
              <c:strCache>
                <c:ptCount val="8"/>
                <c:pt idx="0">
                  <c:v>Chômeurs, inactifs</c:v>
                </c:pt>
                <c:pt idx="1">
                  <c:v>Agriculteur</c:v>
                </c:pt>
                <c:pt idx="2">
                  <c:v>Ouvrier</c:v>
                </c:pt>
                <c:pt idx="3">
                  <c:v>Employé</c:v>
                </c:pt>
                <c:pt idx="4">
                  <c:v>Retraité</c:v>
                </c:pt>
                <c:pt idx="5">
                  <c:v>Artisan, chef d'ent.</c:v>
                </c:pt>
                <c:pt idx="6">
                  <c:v>Prof. Interméd.</c:v>
                </c:pt>
                <c:pt idx="7">
                  <c:v>Cadre supérieur</c:v>
                </c:pt>
              </c:strCache>
            </c:strRef>
          </c:cat>
          <c:val>
            <c:numRef>
              <c:f>'Dispersion des revenus'!$D$301:$D$308</c:f>
              <c:numCache>
                <c:formatCode>#,##0</c:formatCode>
                <c:ptCount val="8"/>
                <c:pt idx="0">
                  <c:v>155.7</c:v>
                </c:pt>
                <c:pt idx="1">
                  <c:v>166.9152</c:v>
                </c:pt>
                <c:pt idx="2">
                  <c:v>325.2</c:v>
                </c:pt>
                <c:pt idx="3">
                  <c:v>385.7508</c:v>
                </c:pt>
                <c:pt idx="4">
                  <c:v>324.8004</c:v>
                </c:pt>
                <c:pt idx="5">
                  <c:v>504.0</c:v>
                </c:pt>
                <c:pt idx="6">
                  <c:v>585.7356</c:v>
                </c:pt>
                <c:pt idx="7">
                  <c:v>905.6484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'Dispersion des revenus'!$E$69</c:f>
              <c:strCache>
                <c:ptCount val="1"/>
                <c:pt idx="0">
                  <c:v>25% gagnent plus de :</c:v>
                </c:pt>
              </c:strCache>
            </c:strRef>
          </c:tx>
          <c:spPr>
            <a:ln>
              <a:noFill/>
            </a:ln>
          </c:spPr>
          <c:marker>
            <c:symbol val="triangle"/>
            <c:size val="20"/>
            <c:spPr>
              <a:solidFill>
                <a:srgbClr val="008000"/>
              </a:solidFill>
              <a:ln>
                <a:solidFill>
                  <a:srgbClr val="008000"/>
                </a:solidFill>
              </a:ln>
            </c:spPr>
          </c:marker>
          <c:cat>
            <c:strRef>
              <c:f>'Dispersion des revenus'!$B$301:$B$308</c:f>
              <c:strCache>
                <c:ptCount val="8"/>
                <c:pt idx="0">
                  <c:v>Chômeurs, inactifs</c:v>
                </c:pt>
                <c:pt idx="1">
                  <c:v>Agriculteur</c:v>
                </c:pt>
                <c:pt idx="2">
                  <c:v>Ouvrier</c:v>
                </c:pt>
                <c:pt idx="3">
                  <c:v>Employé</c:v>
                </c:pt>
                <c:pt idx="4">
                  <c:v>Retraité</c:v>
                </c:pt>
                <c:pt idx="5">
                  <c:v>Artisan, chef d'ent.</c:v>
                </c:pt>
                <c:pt idx="6">
                  <c:v>Prof. Interméd.</c:v>
                </c:pt>
                <c:pt idx="7">
                  <c:v>Cadre supérieur</c:v>
                </c:pt>
              </c:strCache>
            </c:strRef>
          </c:cat>
          <c:val>
            <c:numRef>
              <c:f>'Dispersion des revenus'!$E$301:$E$308</c:f>
              <c:numCache>
                <c:formatCode>#,##0</c:formatCode>
                <c:ptCount val="8"/>
                <c:pt idx="0">
                  <c:v>291.9168</c:v>
                </c:pt>
                <c:pt idx="1">
                  <c:v>327.5628</c:v>
                </c:pt>
                <c:pt idx="2">
                  <c:v>446.3484</c:v>
                </c:pt>
                <c:pt idx="3">
                  <c:v>587.1156</c:v>
                </c:pt>
                <c:pt idx="4">
                  <c:v>597.5916</c:v>
                </c:pt>
                <c:pt idx="5">
                  <c:v>800.4</c:v>
                </c:pt>
                <c:pt idx="6">
                  <c:v>858.27</c:v>
                </c:pt>
                <c:pt idx="7">
                  <c:v>1216.4772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90559288"/>
        <c:axId val="-2143657448"/>
      </c:lineChart>
      <c:catAx>
        <c:axId val="1790559288"/>
        <c:scaling>
          <c:orientation val="minMax"/>
        </c:scaling>
        <c:delete val="1"/>
        <c:axPos val="b"/>
        <c:majorGridlines/>
        <c:numFmt formatCode="General" sourceLinked="1"/>
        <c:majorTickMark val="out"/>
        <c:minorTickMark val="none"/>
        <c:tickLblPos val="nextTo"/>
        <c:crossAx val="-2143657448"/>
        <c:crosses val="autoZero"/>
        <c:auto val="1"/>
        <c:lblAlgn val="ctr"/>
        <c:lblOffset val="100"/>
        <c:noMultiLvlLbl val="0"/>
      </c:catAx>
      <c:valAx>
        <c:axId val="-2143657448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1790559288"/>
        <c:crosses val="autoZero"/>
        <c:crossBetween val="between"/>
        <c:majorUnit val="100.0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fr-FR" sz="2000" dirty="0" smtClean="0"/>
              <a:t>Approche du nombre de </a:t>
            </a:r>
            <a:r>
              <a:rPr lang="fr-FR" sz="2000" dirty="0"/>
              <a:t>SMG de </a:t>
            </a:r>
            <a:r>
              <a:rPr lang="fr-FR" sz="2000" dirty="0" smtClean="0"/>
              <a:t>2017 (153 </a:t>
            </a:r>
            <a:r>
              <a:rPr lang="fr-FR" sz="2000" dirty="0"/>
              <a:t>KCFP </a:t>
            </a:r>
            <a:r>
              <a:rPr lang="fr-FR" sz="2000" dirty="0" smtClean="0"/>
              <a:t>mensuels)</a:t>
            </a:r>
            <a:endParaRPr lang="fr-FR" sz="2000" dirty="0"/>
          </a:p>
        </c:rich>
      </c:tx>
      <c:layout>
        <c:manualLayout>
          <c:xMode val="edge"/>
          <c:yMode val="edge"/>
          <c:x val="0.122771115258199"/>
          <c:y val="0.00266440602197638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525960828421094"/>
          <c:y val="0.045482824134284"/>
          <c:w val="0.928650915319715"/>
          <c:h val="0.775887596614163"/>
        </c:manualLayout>
      </c:layout>
      <c:lineChart>
        <c:grouping val="standard"/>
        <c:varyColors val="0"/>
        <c:ser>
          <c:idx val="0"/>
          <c:order val="0"/>
          <c:tx>
            <c:strRef>
              <c:f>'Dispersion des revenus'!$C$69</c:f>
              <c:strCache>
                <c:ptCount val="1"/>
                <c:pt idx="0">
                  <c:v>25% gagnent moins de :</c:v>
                </c:pt>
              </c:strCache>
            </c:strRef>
          </c:tx>
          <c:spPr>
            <a:ln>
              <a:noFill/>
            </a:ln>
          </c:spPr>
          <c:marker>
            <c:symbol val="dash"/>
            <c:size val="2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dLbls>
            <c:dLbl>
              <c:idx val="6"/>
              <c:numFmt formatCode="#,##0.0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/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numFmt formatCode="#,##0.0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/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spPr>
              <a:solidFill>
                <a:schemeClr val="bg1"/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'Dispersion des revenus'!$B$310:$B$317</c:f>
              <c:strCache>
                <c:ptCount val="8"/>
                <c:pt idx="0">
                  <c:v>Chômeurs, inactifs</c:v>
                </c:pt>
                <c:pt idx="1">
                  <c:v>Agriculteur</c:v>
                </c:pt>
                <c:pt idx="2">
                  <c:v>Ouvrier</c:v>
                </c:pt>
                <c:pt idx="3">
                  <c:v>Employé</c:v>
                </c:pt>
                <c:pt idx="4">
                  <c:v>Retraité</c:v>
                </c:pt>
                <c:pt idx="5">
                  <c:v>Artisan, chef d'ent.</c:v>
                </c:pt>
                <c:pt idx="6">
                  <c:v>Prof. Interméd.</c:v>
                </c:pt>
                <c:pt idx="7">
                  <c:v>Cadre supérieur</c:v>
                </c:pt>
              </c:strCache>
            </c:strRef>
          </c:cat>
          <c:val>
            <c:numRef>
              <c:f>'Dispersion des revenus'!$C$310:$C$317</c:f>
              <c:numCache>
                <c:formatCode>_-* #\ ##0.00\ _€_-;\-* #\ ##0.00\ _€_-;_-* "-"??\ _€_-;_-@_-</c:formatCode>
                <c:ptCount val="8"/>
                <c:pt idx="0">
                  <c:v>0.358172549019608</c:v>
                </c:pt>
                <c:pt idx="1">
                  <c:v>0.530062745098039</c:v>
                </c:pt>
                <c:pt idx="2">
                  <c:v>1.409803921568627</c:v>
                </c:pt>
                <c:pt idx="3">
                  <c:v>1.633733333333333</c:v>
                </c:pt>
                <c:pt idx="4">
                  <c:v>1.119043137254902</c:v>
                </c:pt>
                <c:pt idx="5">
                  <c:v>2.022352941176471</c:v>
                </c:pt>
                <c:pt idx="6">
                  <c:v>2.666666666666666</c:v>
                </c:pt>
                <c:pt idx="7">
                  <c:v>4.21127843137255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'Dispersion des revenus'!$D$69</c:f>
              <c:strCache>
                <c:ptCount val="1"/>
                <c:pt idx="0">
                  <c:v>Revenu médian</c:v>
                </c:pt>
              </c:strCache>
            </c:strRef>
          </c:tx>
          <c:spPr>
            <a:ln>
              <a:noFill/>
            </a:ln>
          </c:spPr>
          <c:marker>
            <c:symbol val="circle"/>
            <c:size val="20"/>
            <c:spPr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c:spPr>
          </c:marker>
          <c:dLbls>
            <c:numFmt formatCode="#,##0.0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2000"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'Dispersion des revenus'!$B$310:$B$317</c:f>
              <c:strCache>
                <c:ptCount val="8"/>
                <c:pt idx="0">
                  <c:v>Chômeurs, inactifs</c:v>
                </c:pt>
                <c:pt idx="1">
                  <c:v>Agriculteur</c:v>
                </c:pt>
                <c:pt idx="2">
                  <c:v>Ouvrier</c:v>
                </c:pt>
                <c:pt idx="3">
                  <c:v>Employé</c:v>
                </c:pt>
                <c:pt idx="4">
                  <c:v>Retraité</c:v>
                </c:pt>
                <c:pt idx="5">
                  <c:v>Artisan, chef d'ent.</c:v>
                </c:pt>
                <c:pt idx="6">
                  <c:v>Prof. Interméd.</c:v>
                </c:pt>
                <c:pt idx="7">
                  <c:v>Cadre supérieur</c:v>
                </c:pt>
              </c:strCache>
            </c:strRef>
          </c:cat>
          <c:val>
            <c:numRef>
              <c:f>'Dispersion des revenus'!$D$310:$D$317</c:f>
              <c:numCache>
                <c:formatCode>_-* #\ ##0.00\ _€_-;\-* #\ ##0.00\ _€_-;_-* "-"??\ _€_-;_-@_-</c:formatCode>
                <c:ptCount val="8"/>
                <c:pt idx="0">
                  <c:v>1.01764705882353</c:v>
                </c:pt>
                <c:pt idx="1">
                  <c:v>1.090949019607843</c:v>
                </c:pt>
                <c:pt idx="2">
                  <c:v>2.125490196078431</c:v>
                </c:pt>
                <c:pt idx="3">
                  <c:v>2.521247058823529</c:v>
                </c:pt>
                <c:pt idx="4">
                  <c:v>2.122878431372547</c:v>
                </c:pt>
                <c:pt idx="5">
                  <c:v>3.294117647058823</c:v>
                </c:pt>
                <c:pt idx="6">
                  <c:v>3.82833725490196</c:v>
                </c:pt>
                <c:pt idx="7">
                  <c:v>5.919270588235292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'Dispersion des revenus'!$E$69</c:f>
              <c:strCache>
                <c:ptCount val="1"/>
                <c:pt idx="0">
                  <c:v>25% gagnent plus de :</c:v>
                </c:pt>
              </c:strCache>
            </c:strRef>
          </c:tx>
          <c:spPr>
            <a:ln>
              <a:noFill/>
            </a:ln>
          </c:spPr>
          <c:marker>
            <c:symbol val="triangle"/>
            <c:size val="20"/>
            <c:spPr>
              <a:solidFill>
                <a:srgbClr val="008000"/>
              </a:solidFill>
              <a:ln>
                <a:solidFill>
                  <a:srgbClr val="008000"/>
                </a:solidFill>
              </a:ln>
            </c:spPr>
          </c:marker>
          <c:dLbls>
            <c:numFmt formatCode="#,##0.0" sourceLinked="0"/>
            <c:spPr>
              <a:solidFill>
                <a:schemeClr val="bg1"/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'Dispersion des revenus'!$B$310:$B$317</c:f>
              <c:strCache>
                <c:ptCount val="8"/>
                <c:pt idx="0">
                  <c:v>Chômeurs, inactifs</c:v>
                </c:pt>
                <c:pt idx="1">
                  <c:v>Agriculteur</c:v>
                </c:pt>
                <c:pt idx="2">
                  <c:v>Ouvrier</c:v>
                </c:pt>
                <c:pt idx="3">
                  <c:v>Employé</c:v>
                </c:pt>
                <c:pt idx="4">
                  <c:v>Retraité</c:v>
                </c:pt>
                <c:pt idx="5">
                  <c:v>Artisan, chef d'ent.</c:v>
                </c:pt>
                <c:pt idx="6">
                  <c:v>Prof. Interméd.</c:v>
                </c:pt>
                <c:pt idx="7">
                  <c:v>Cadre supérieur</c:v>
                </c:pt>
              </c:strCache>
            </c:strRef>
          </c:cat>
          <c:val>
            <c:numRef>
              <c:f>'Dispersion des revenus'!$E$310:$E$317</c:f>
              <c:numCache>
                <c:formatCode>_-* #\ ##0.00\ _€_-;\-* #\ ##0.00\ _€_-;_-* "-"??\ _€_-;_-@_-</c:formatCode>
                <c:ptCount val="8"/>
                <c:pt idx="0">
                  <c:v>1.907952941176471</c:v>
                </c:pt>
                <c:pt idx="1">
                  <c:v>2.140933333333333</c:v>
                </c:pt>
                <c:pt idx="2">
                  <c:v>2.917309803921568</c:v>
                </c:pt>
                <c:pt idx="3">
                  <c:v>3.837356862745098</c:v>
                </c:pt>
                <c:pt idx="4">
                  <c:v>3.905827450980392</c:v>
                </c:pt>
                <c:pt idx="5">
                  <c:v>5.231372549019607</c:v>
                </c:pt>
                <c:pt idx="6">
                  <c:v>5.609607843137255</c:v>
                </c:pt>
                <c:pt idx="7">
                  <c:v>7.95083137254902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-2144053704"/>
        <c:axId val="1790531752"/>
      </c:lineChart>
      <c:catAx>
        <c:axId val="-214405370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600" b="1"/>
            </a:pPr>
            <a:endParaRPr lang="fr-FR"/>
          </a:p>
        </c:txPr>
        <c:crossAx val="1790531752"/>
        <c:crosses val="autoZero"/>
        <c:auto val="1"/>
        <c:lblAlgn val="ctr"/>
        <c:lblOffset val="100"/>
        <c:noMultiLvlLbl val="0"/>
      </c:catAx>
      <c:valAx>
        <c:axId val="1790531752"/>
        <c:scaling>
          <c:orientation val="minMax"/>
          <c:max val="8.0"/>
          <c:min val="0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-2144053704"/>
        <c:crosses val="autoZero"/>
        <c:crossBetween val="between"/>
        <c:majorUnit val="1.0"/>
      </c:valAx>
    </c:plotArea>
    <c:legend>
      <c:legendPos val="r"/>
      <c:layout>
        <c:manualLayout>
          <c:xMode val="edge"/>
          <c:yMode val="edge"/>
          <c:x val="0.0665473012136311"/>
          <c:y val="0.108217808125601"/>
          <c:w val="0.293208260076808"/>
          <c:h val="0.373213140180473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800" b="1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 b="1"/>
            </a:pPr>
            <a:r>
              <a:rPr lang="fr-FR" sz="1800" b="1" dirty="0"/>
              <a:t>Approche de la structure </a:t>
            </a:r>
            <a:r>
              <a:rPr lang="fr-FR" sz="1800" b="1" dirty="0" smtClean="0"/>
              <a:t>actuelle</a:t>
            </a:r>
            <a:r>
              <a:rPr lang="fr-FR" sz="1800" b="1" baseline="0" dirty="0" smtClean="0"/>
              <a:t> </a:t>
            </a:r>
            <a:r>
              <a:rPr lang="fr-FR" sz="1800" b="1" dirty="0" smtClean="0"/>
              <a:t>de </a:t>
            </a:r>
            <a:r>
              <a:rPr lang="fr-FR" sz="1800" b="1" dirty="0"/>
              <a:t>l'emploi salarié, </a:t>
            </a:r>
            <a:r>
              <a:rPr lang="fr-FR" sz="1800" b="1" dirty="0" smtClean="0"/>
              <a:t>milliers et % </a:t>
            </a:r>
            <a:endParaRPr lang="fr-FR" sz="1800" b="1" dirty="0"/>
          </a:p>
        </c:rich>
      </c:tx>
      <c:layout>
        <c:manualLayout>
          <c:xMode val="edge"/>
          <c:yMode val="edge"/>
          <c:x val="0.165639622281378"/>
          <c:y val="0.00134843198776878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673460090063993"/>
          <c:y val="0.0207692307692308"/>
          <c:w val="0.700231882533882"/>
          <c:h val="0.911878255602665"/>
        </c:manualLayout>
      </c:layout>
      <c:barChart>
        <c:barDir val="col"/>
        <c:grouping val="stacked"/>
        <c:varyColors val="0"/>
        <c:ser>
          <c:idx val="2"/>
          <c:order val="0"/>
          <c:tx>
            <c:strRef>
              <c:f>'salaires 07 17evl'!$E$535</c:f>
              <c:strCache>
                <c:ptCount val="1"/>
                <c:pt idx="0">
                  <c:v>Ouvrier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'salaires 07 17evl'!$A$536</c:f>
              <c:strCache>
                <c:ptCount val="1"/>
                <c:pt idx="0">
                  <c:v>Nombre</c:v>
                </c:pt>
              </c:strCache>
            </c:strRef>
          </c:cat>
          <c:val>
            <c:numRef>
              <c:f>'salaires 07 17evl'!$E$536</c:f>
              <c:numCache>
                <c:formatCode>0.0</c:formatCode>
                <c:ptCount val="1"/>
                <c:pt idx="0">
                  <c:v>27.503</c:v>
                </c:pt>
              </c:numCache>
            </c:numRef>
          </c:val>
        </c:ser>
        <c:ser>
          <c:idx val="1"/>
          <c:order val="1"/>
          <c:tx>
            <c:strRef>
              <c:f>'salaires 07 17evl'!$D$535</c:f>
              <c:strCache>
                <c:ptCount val="1"/>
                <c:pt idx="0">
                  <c:v>Employé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'salaires 07 17evl'!$A$536</c:f>
              <c:strCache>
                <c:ptCount val="1"/>
                <c:pt idx="0">
                  <c:v>Nombre</c:v>
                </c:pt>
              </c:strCache>
            </c:strRef>
          </c:cat>
          <c:val>
            <c:numRef>
              <c:f>'salaires 07 17evl'!$D$536</c:f>
              <c:numCache>
                <c:formatCode>0.0</c:formatCode>
                <c:ptCount val="1"/>
                <c:pt idx="0">
                  <c:v>33.807</c:v>
                </c:pt>
              </c:numCache>
            </c:numRef>
          </c:val>
        </c:ser>
        <c:ser>
          <c:idx val="0"/>
          <c:order val="2"/>
          <c:tx>
            <c:strRef>
              <c:f>'salaires 07 17evl'!$C$535</c:f>
              <c:strCache>
                <c:ptCount val="1"/>
                <c:pt idx="0">
                  <c:v>TAM</c:v>
                </c:pt>
              </c:strCache>
            </c:strRef>
          </c:tx>
          <c:spPr>
            <a:solidFill>
              <a:srgbClr val="008000"/>
            </a:solidFill>
            <a:ln>
              <a:solidFill>
                <a:schemeClr val="accent3">
                  <a:lumMod val="50000"/>
                </a:schemeClr>
              </a:solidFill>
            </a:ln>
          </c:spPr>
          <c:invertIfNegative val="0"/>
          <c:dLbls>
            <c:txPr>
              <a:bodyPr/>
              <a:lstStyle/>
              <a:p>
                <a:pPr>
                  <a:defRPr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'salaires 07 17evl'!$A$536</c:f>
              <c:strCache>
                <c:ptCount val="1"/>
                <c:pt idx="0">
                  <c:v>Nombre</c:v>
                </c:pt>
              </c:strCache>
            </c:strRef>
          </c:cat>
          <c:val>
            <c:numRef>
              <c:f>'salaires 07 17evl'!$C$536</c:f>
              <c:numCache>
                <c:formatCode>0.0</c:formatCode>
                <c:ptCount val="1"/>
                <c:pt idx="0">
                  <c:v>17.679</c:v>
                </c:pt>
              </c:numCache>
            </c:numRef>
          </c:val>
        </c:ser>
        <c:ser>
          <c:idx val="4"/>
          <c:order val="3"/>
          <c:tx>
            <c:strRef>
              <c:f>'salaires 07 17evl'!$B$535</c:f>
              <c:strCache>
                <c:ptCount val="1"/>
                <c:pt idx="0">
                  <c:v>Cadres</c:v>
                </c:pt>
              </c:strCache>
            </c:strRef>
          </c:tx>
          <c:spPr>
            <a:solidFill>
              <a:srgbClr val="0000FF"/>
            </a:solidFill>
            <a:ln w="57150" cmpd="sng">
              <a:noFill/>
              <a:prstDash val="solid"/>
            </a:ln>
          </c:spPr>
          <c:invertIfNegative val="0"/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'salaires 07 17evl'!$A$536</c:f>
              <c:strCache>
                <c:ptCount val="1"/>
                <c:pt idx="0">
                  <c:v>Nombre</c:v>
                </c:pt>
              </c:strCache>
            </c:strRef>
          </c:cat>
          <c:val>
            <c:numRef>
              <c:f>'salaires 07 17evl'!$B$536</c:f>
              <c:numCache>
                <c:formatCode>0.0</c:formatCode>
                <c:ptCount val="1"/>
                <c:pt idx="0">
                  <c:v>11.014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045115496"/>
        <c:axId val="1790567656"/>
      </c:barChart>
      <c:catAx>
        <c:axId val="-20451154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fr-FR"/>
          </a:p>
        </c:txPr>
        <c:crossAx val="1790567656"/>
        <c:crosses val="autoZero"/>
        <c:auto val="1"/>
        <c:lblAlgn val="ctr"/>
        <c:lblOffset val="100"/>
        <c:noMultiLvlLbl val="0"/>
      </c:catAx>
      <c:valAx>
        <c:axId val="1790567656"/>
        <c:scaling>
          <c:orientation val="minMax"/>
        </c:scaling>
        <c:delete val="0"/>
        <c:axPos val="l"/>
        <c:numFmt formatCode="0" sourceLinked="0"/>
        <c:majorTickMark val="out"/>
        <c:minorTickMark val="none"/>
        <c:tickLblPos val="nextTo"/>
        <c:crossAx val="-2045115496"/>
        <c:crosses val="autoZero"/>
        <c:crossBetween val="between"/>
        <c:majorUnit val="10.0"/>
      </c:valAx>
    </c:plotArea>
    <c:legend>
      <c:legendPos val="r"/>
      <c:layout>
        <c:manualLayout>
          <c:xMode val="edge"/>
          <c:yMode val="edge"/>
          <c:x val="0.112570630242563"/>
          <c:y val="0.116425953967293"/>
          <c:w val="0.228861524630656"/>
          <c:h val="0.724476226529376"/>
        </c:manualLayout>
      </c:layout>
      <c:overlay val="0"/>
      <c:spPr>
        <a:solidFill>
          <a:srgbClr val="FFFFFF"/>
        </a:solidFill>
      </c:spPr>
      <c:txPr>
        <a:bodyPr/>
        <a:lstStyle/>
        <a:p>
          <a:pPr>
            <a:defRPr sz="1600"/>
          </a:pPr>
          <a:endParaRPr lang="fr-FR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  <c:userShapes r:id="rId2"/>
</c:chartSpace>
</file>

<file path=ppt/charts/chart5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"/>
          <c:y val="0.00105335652706111"/>
          <c:w val="1.0"/>
          <c:h val="0.899400439298946"/>
        </c:manualLayout>
      </c:layout>
      <c:barChart>
        <c:barDir val="col"/>
        <c:grouping val="stacked"/>
        <c:varyColors val="0"/>
        <c:ser>
          <c:idx val="3"/>
          <c:order val="0"/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2000"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'salaires 07 17evl'!$A$537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'salaires 07 17evl'!$E$537</c:f>
              <c:numCache>
                <c:formatCode>0%</c:formatCode>
                <c:ptCount val="1"/>
                <c:pt idx="0">
                  <c:v>0.305578702932124</c:v>
                </c:pt>
              </c:numCache>
            </c:numRef>
          </c:val>
        </c:ser>
        <c:ser>
          <c:idx val="1"/>
          <c:order val="1"/>
          <c:spPr>
            <a:solidFill>
              <a:srgbClr val="FFFF00"/>
            </a:solidFill>
          </c:spPr>
          <c:invertIfNegative val="0"/>
          <c:dLbls>
            <c:txPr>
              <a:bodyPr/>
              <a:lstStyle/>
              <a:p>
                <a:pPr>
                  <a:defRPr sz="2000"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'salaires 07 17evl'!$A$537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'salaires 07 17evl'!$D$537</c:f>
              <c:numCache>
                <c:formatCode>0%</c:formatCode>
                <c:ptCount val="1"/>
                <c:pt idx="0">
                  <c:v>0.375620812639579</c:v>
                </c:pt>
              </c:numCache>
            </c:numRef>
          </c:val>
        </c:ser>
        <c:ser>
          <c:idx val="0"/>
          <c:order val="2"/>
          <c:spPr>
            <a:solidFill>
              <a:srgbClr val="008000"/>
            </a:solidFill>
          </c:spPr>
          <c:invertIfNegative val="0"/>
          <c:dLbls>
            <c:txPr>
              <a:bodyPr/>
              <a:lstStyle/>
              <a:p>
                <a:pPr>
                  <a:defRPr sz="2000"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'salaires 07 17evl'!$A$537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'salaires 07 17evl'!$C$537</c:f>
              <c:numCache>
                <c:formatCode>0%</c:formatCode>
                <c:ptCount val="1"/>
                <c:pt idx="0">
                  <c:v>0.196426785773807</c:v>
                </c:pt>
              </c:numCache>
            </c:numRef>
          </c:val>
        </c:ser>
        <c:ser>
          <c:idx val="2"/>
          <c:order val="3"/>
          <c:spPr>
            <a:solidFill>
              <a:srgbClr val="0000FF"/>
            </a:solidFill>
          </c:spPr>
          <c:invertIfNegative val="0"/>
          <c:dLbls>
            <c:txPr>
              <a:bodyPr/>
              <a:lstStyle/>
              <a:p>
                <a:pPr>
                  <a:defRPr sz="1800"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'salaires 07 17evl'!$A$537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'salaires 07 17evl'!$B$537</c:f>
              <c:numCache>
                <c:formatCode>0%</c:formatCode>
                <c:ptCount val="1"/>
                <c:pt idx="0">
                  <c:v>0.122373698654489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044843544"/>
        <c:axId val="-2045478792"/>
      </c:barChart>
      <c:catAx>
        <c:axId val="-20448435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-2045478792"/>
        <c:crosses val="autoZero"/>
        <c:auto val="1"/>
        <c:lblAlgn val="ctr"/>
        <c:lblOffset val="100"/>
        <c:noMultiLvlLbl val="0"/>
      </c:catAx>
      <c:valAx>
        <c:axId val="-2045478792"/>
        <c:scaling>
          <c:orientation val="minMax"/>
          <c:max val="1.0"/>
        </c:scaling>
        <c:delete val="1"/>
        <c:axPos val="l"/>
        <c:numFmt formatCode="0%" sourceLinked="1"/>
        <c:majorTickMark val="out"/>
        <c:minorTickMark val="none"/>
        <c:tickLblPos val="nextTo"/>
        <c:crossAx val="-2044843544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</c:chartSpace>
</file>

<file path=ppt/charts/chart5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Approche en 2017 du % de salariés par classe </a:t>
            </a:r>
            <a:r>
              <a:rPr lang="fr-FR" sz="1800" dirty="0" smtClean="0"/>
              <a:t>de </a:t>
            </a:r>
            <a:r>
              <a:rPr lang="fr-FR" sz="1800" dirty="0"/>
              <a:t>salaires nets mensuels en </a:t>
            </a:r>
            <a:r>
              <a:rPr lang="fr-FR" sz="1800" dirty="0" smtClean="0"/>
              <a:t>KCFP</a:t>
            </a:r>
            <a:endParaRPr lang="fr-FR" sz="1800" dirty="0"/>
          </a:p>
        </c:rich>
      </c:tx>
      <c:layout>
        <c:manualLayout>
          <c:xMode val="edge"/>
          <c:yMode val="edge"/>
          <c:x val="0.0694107752322677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63248987080498"/>
          <c:y val="0.143453191642347"/>
          <c:w val="0.615068419845578"/>
          <c:h val="0.64239303111640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'salaires 07 17evl'!$K$290</c:f>
              <c:strCache>
                <c:ptCount val="1"/>
                <c:pt idx="0">
                  <c:v>De 0 à 200 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'salaires 07 17evl'!$L$290</c:f>
              <c:numCache>
                <c:formatCode>0%</c:formatCode>
                <c:ptCount val="1"/>
                <c:pt idx="0">
                  <c:v>0.37</c:v>
                </c:pt>
              </c:numCache>
            </c:numRef>
          </c:val>
        </c:ser>
        <c:ser>
          <c:idx val="1"/>
          <c:order val="1"/>
          <c:tx>
            <c:strRef>
              <c:f>'salaires 07 17evl'!$K$291</c:f>
              <c:strCache>
                <c:ptCount val="1"/>
                <c:pt idx="0">
                  <c:v>De 200  à 300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'salaires 07 17evl'!$L$291</c:f>
              <c:numCache>
                <c:formatCode>0%</c:formatCode>
                <c:ptCount val="1"/>
                <c:pt idx="0">
                  <c:v>0.27</c:v>
                </c:pt>
              </c:numCache>
            </c:numRef>
          </c:val>
        </c:ser>
        <c:ser>
          <c:idx val="2"/>
          <c:order val="2"/>
          <c:tx>
            <c:strRef>
              <c:f>'salaires 07 17evl'!$K$292</c:f>
              <c:strCache>
                <c:ptCount val="1"/>
                <c:pt idx="0">
                  <c:v>De 300 à 400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txPr>
              <a:bodyPr/>
              <a:lstStyle/>
              <a:p>
                <a:pPr>
                  <a:defRPr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'salaires 07 17evl'!$L$292</c:f>
              <c:numCache>
                <c:formatCode>0%</c:formatCode>
                <c:ptCount val="1"/>
                <c:pt idx="0">
                  <c:v>0.14</c:v>
                </c:pt>
              </c:numCache>
            </c:numRef>
          </c:val>
        </c:ser>
        <c:ser>
          <c:idx val="3"/>
          <c:order val="3"/>
          <c:tx>
            <c:strRef>
              <c:f>'salaires 07 17evl'!$K$293</c:f>
              <c:strCache>
                <c:ptCount val="1"/>
                <c:pt idx="0">
                  <c:v>De 400  à 500</c:v>
                </c:pt>
              </c:strCache>
            </c:strRef>
          </c:tx>
          <c:spPr>
            <a:solidFill>
              <a:srgbClr val="0A4E01"/>
            </a:solidFill>
          </c:spPr>
          <c:invertIfNegative val="0"/>
          <c:dLbls>
            <c:txPr>
              <a:bodyPr/>
              <a:lstStyle/>
              <a:p>
                <a:pPr>
                  <a:defRPr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'salaires 07 17evl'!$L$293</c:f>
              <c:numCache>
                <c:formatCode>0%</c:formatCode>
                <c:ptCount val="1"/>
                <c:pt idx="0">
                  <c:v>0.09</c:v>
                </c:pt>
              </c:numCache>
            </c:numRef>
          </c:val>
        </c:ser>
        <c:ser>
          <c:idx val="4"/>
          <c:order val="4"/>
          <c:tx>
            <c:strRef>
              <c:f>'salaires 07 17evl'!$K$294</c:f>
              <c:strCache>
                <c:ptCount val="1"/>
                <c:pt idx="0">
                  <c:v>plus de 500 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txPr>
              <a:bodyPr/>
              <a:lstStyle/>
              <a:p>
                <a:pPr>
                  <a:defRPr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'salaires 07 17evl'!$L$294</c:f>
              <c:numCache>
                <c:formatCode>0%</c:formatCode>
                <c:ptCount val="1"/>
                <c:pt idx="0">
                  <c:v>0.13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2132030856"/>
        <c:axId val="2145431496"/>
      </c:barChart>
      <c:catAx>
        <c:axId val="2132030856"/>
        <c:scaling>
          <c:orientation val="minMax"/>
        </c:scaling>
        <c:delete val="1"/>
        <c:axPos val="b"/>
        <c:majorTickMark val="out"/>
        <c:minorTickMark val="none"/>
        <c:tickLblPos val="nextTo"/>
        <c:crossAx val="2145431496"/>
        <c:crosses val="autoZero"/>
        <c:auto val="1"/>
        <c:lblAlgn val="ctr"/>
        <c:lblOffset val="100"/>
        <c:noMultiLvlLbl val="0"/>
      </c:catAx>
      <c:valAx>
        <c:axId val="2145431496"/>
        <c:scaling>
          <c:orientation val="minMax"/>
          <c:max val="1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crossAx val="21320308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08414494304717"/>
          <c:y val="0.14367055269602"/>
          <c:w val="0.352750554238973"/>
          <c:h val="0.468135064676172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5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 b="1"/>
            </a:pPr>
            <a:r>
              <a:rPr lang="fr-FR" sz="1800" b="1" dirty="0"/>
              <a:t>Répartition des salaires nets, </a:t>
            </a:r>
            <a:r>
              <a:rPr lang="fr-FR" sz="1800" b="1" dirty="0" smtClean="0"/>
              <a:t>ensemble </a:t>
            </a:r>
            <a:r>
              <a:rPr lang="fr-FR" sz="1800" b="1" dirty="0"/>
              <a:t>Privé et </a:t>
            </a:r>
            <a:r>
              <a:rPr lang="fr-FR" sz="1800" b="1" dirty="0" smtClean="0"/>
              <a:t>Public ; </a:t>
            </a:r>
            <a:r>
              <a:rPr lang="fr-FR" sz="1600" b="1" dirty="0" smtClean="0"/>
              <a:t>Source ISEE jusqu’en 2011 ; évaluations* </a:t>
            </a:r>
            <a:r>
              <a:rPr lang="fr-FR" sz="1600" b="1" dirty="0"/>
              <a:t>de 2012 à </a:t>
            </a:r>
            <a:r>
              <a:rPr lang="fr-FR" sz="1600" b="1" dirty="0" smtClean="0"/>
              <a:t>2017</a:t>
            </a:r>
            <a:endParaRPr lang="fr-FR" sz="1600" b="1" dirty="0"/>
          </a:p>
        </c:rich>
      </c:tx>
      <c:layout>
        <c:manualLayout>
          <c:xMode val="edge"/>
          <c:yMode val="edge"/>
          <c:x val="0.109735282420168"/>
          <c:y val="0.000745833317020269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109437651457868"/>
          <c:y val="0.110956446526627"/>
          <c:w val="0.620879513523969"/>
          <c:h val="0.786418515338447"/>
        </c:manualLayout>
      </c:layout>
      <c:lineChart>
        <c:grouping val="standard"/>
        <c:varyColors val="0"/>
        <c:ser>
          <c:idx val="4"/>
          <c:order val="0"/>
          <c:tx>
            <c:strRef>
              <c:f>'salaires 07 17evl'!$A$250</c:f>
              <c:strCache>
                <c:ptCount val="1"/>
                <c:pt idx="0">
                  <c:v>9ème décile (D9)</c:v>
                </c:pt>
              </c:strCache>
            </c:strRef>
          </c:tx>
          <c:spPr>
            <a:ln w="57150" cmpd="sng">
              <a:solidFill>
                <a:srgbClr val="008000"/>
              </a:solidFill>
              <a:prstDash val="solid"/>
            </a:ln>
          </c:spPr>
          <c:marker>
            <c:symbol val="none"/>
          </c:marker>
          <c:dLbls>
            <c:dLbl>
              <c:idx val="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'salaires 07 17evl'!$B$245:$L$245</c:f>
              <c:numCache>
                <c:formatCode>General</c:formatCode>
                <c:ptCount val="11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  <c:pt idx="10">
                  <c:v>2017.0</c:v>
                </c:pt>
              </c:numCache>
            </c:numRef>
          </c:cat>
          <c:val>
            <c:numRef>
              <c:f>'salaires 07 17evl'!$B$250:$L$250</c:f>
              <c:numCache>
                <c:formatCode>#,##0</c:formatCode>
                <c:ptCount val="11"/>
                <c:pt idx="0">
                  <c:v>444.0</c:v>
                </c:pt>
                <c:pt idx="1">
                  <c:v>451.0</c:v>
                </c:pt>
                <c:pt idx="2">
                  <c:v>469.0</c:v>
                </c:pt>
                <c:pt idx="3">
                  <c:v>472.0</c:v>
                </c:pt>
                <c:pt idx="4">
                  <c:v>500.0</c:v>
                </c:pt>
                <c:pt idx="5">
                  <c:v>513.8526819358424</c:v>
                </c:pt>
                <c:pt idx="6">
                  <c:v>525.6427995674825</c:v>
                </c:pt>
                <c:pt idx="7">
                  <c:v>531.8276091451211</c:v>
                </c:pt>
                <c:pt idx="8">
                  <c:v>540.210346241153</c:v>
                </c:pt>
                <c:pt idx="9">
                  <c:v>548.7678216305744</c:v>
                </c:pt>
                <c:pt idx="10">
                  <c:v>559.798054845349</c:v>
                </c:pt>
              </c:numCache>
            </c:numRef>
          </c:val>
          <c:smooth val="0"/>
        </c:ser>
        <c:ser>
          <c:idx val="3"/>
          <c:order val="1"/>
          <c:tx>
            <c:strRef>
              <c:f>'salaires 07 17evl'!$A$249</c:f>
              <c:strCache>
                <c:ptCount val="1"/>
                <c:pt idx="0">
                  <c:v>3ème quartile (Q3)</c:v>
                </c:pt>
              </c:strCache>
            </c:strRef>
          </c:tx>
          <c:spPr>
            <a:ln w="57150" cmpd="sng">
              <a:solidFill>
                <a:schemeClr val="accent3">
                  <a:lumMod val="75000"/>
                </a:schemeClr>
              </a:solidFill>
            </a:ln>
          </c:spPr>
          <c:marker>
            <c:symbol val="none"/>
          </c:marker>
          <c:dLbls>
            <c:dLbl>
              <c:idx val="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b="1">
                    <a:solidFill>
                      <a:schemeClr val="accent3">
                        <a:lumMod val="50000"/>
                      </a:schemeClr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'salaires 07 17evl'!$B$245:$L$245</c:f>
              <c:numCache>
                <c:formatCode>General</c:formatCode>
                <c:ptCount val="11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  <c:pt idx="10">
                  <c:v>2017.0</c:v>
                </c:pt>
              </c:numCache>
            </c:numRef>
          </c:cat>
          <c:val>
            <c:numRef>
              <c:f>'salaires 07 17evl'!$B$249:$L$249</c:f>
              <c:numCache>
                <c:formatCode>#,##0</c:formatCode>
                <c:ptCount val="11"/>
                <c:pt idx="0">
                  <c:v>313.0</c:v>
                </c:pt>
                <c:pt idx="1">
                  <c:v>318.0</c:v>
                </c:pt>
                <c:pt idx="2">
                  <c:v>324.0</c:v>
                </c:pt>
                <c:pt idx="3">
                  <c:v>328.0</c:v>
                </c:pt>
                <c:pt idx="4">
                  <c:v>340.0</c:v>
                </c:pt>
                <c:pt idx="5">
                  <c:v>349.4198237163733</c:v>
                </c:pt>
                <c:pt idx="6">
                  <c:v>357.4371037058868</c:v>
                </c:pt>
                <c:pt idx="7">
                  <c:v>361.6427742186835</c:v>
                </c:pt>
                <c:pt idx="8">
                  <c:v>367.3430354439839</c:v>
                </c:pt>
                <c:pt idx="9">
                  <c:v>373.1621187087906</c:v>
                </c:pt>
                <c:pt idx="10">
                  <c:v>380.6626772948374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'salaires 07 17evl'!$A$248</c:f>
              <c:strCache>
                <c:ptCount val="1"/>
                <c:pt idx="0">
                  <c:v>Médiane (Q5)</c:v>
                </c:pt>
              </c:strCache>
            </c:strRef>
          </c:tx>
          <c:spPr>
            <a:ln w="76200" cmpd="sng">
              <a:solidFill>
                <a:schemeClr val="bg1">
                  <a:lumMod val="65000"/>
                </a:schemeClr>
              </a:solidFill>
            </a:ln>
          </c:spPr>
          <c:marker>
            <c:symbol val="none"/>
          </c:marker>
          <c:dLbls>
            <c:dLbl>
              <c:idx val="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>
                  <a:lumMod val="50000"/>
                </a:schemeClr>
              </a:solidFill>
            </c:spPr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'salaires 07 17evl'!$B$245:$L$245</c:f>
              <c:numCache>
                <c:formatCode>General</c:formatCode>
                <c:ptCount val="11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  <c:pt idx="10">
                  <c:v>2017.0</c:v>
                </c:pt>
              </c:numCache>
            </c:numRef>
          </c:cat>
          <c:val>
            <c:numRef>
              <c:f>'salaires 07 17evl'!$B$248:$L$248</c:f>
              <c:numCache>
                <c:formatCode>#,##0</c:formatCode>
                <c:ptCount val="11"/>
                <c:pt idx="0">
                  <c:v>188.0</c:v>
                </c:pt>
                <c:pt idx="1">
                  <c:v>195.0</c:v>
                </c:pt>
                <c:pt idx="2">
                  <c:v>199.0</c:v>
                </c:pt>
                <c:pt idx="3">
                  <c:v>204.0</c:v>
                </c:pt>
                <c:pt idx="4">
                  <c:v>213.0</c:v>
                </c:pt>
                <c:pt idx="5">
                  <c:v>218.9012425046691</c:v>
                </c:pt>
                <c:pt idx="6">
                  <c:v>223.9238326157475</c:v>
                </c:pt>
                <c:pt idx="7">
                  <c:v>226.5585614958223</c:v>
                </c:pt>
                <c:pt idx="8">
                  <c:v>230.1296074987312</c:v>
                </c:pt>
                <c:pt idx="9">
                  <c:v>233.7750920146248</c:v>
                </c:pt>
                <c:pt idx="10">
                  <c:v>238.4739713641187</c:v>
                </c:pt>
              </c:numCache>
            </c:numRef>
          </c:val>
          <c:smooth val="0"/>
        </c:ser>
        <c:ser>
          <c:idx val="1"/>
          <c:order val="3"/>
          <c:tx>
            <c:strRef>
              <c:f>'salaires 07 17evl'!$A$247</c:f>
              <c:strCache>
                <c:ptCount val="1"/>
                <c:pt idx="0">
                  <c:v>1er quartile (Q1)</c:v>
                </c:pt>
              </c:strCache>
            </c:strRef>
          </c:tx>
          <c:spPr>
            <a:ln w="57150" cmpd="sng">
              <a:solidFill>
                <a:srgbClr val="FF6600"/>
              </a:solidFill>
            </a:ln>
          </c:spPr>
          <c:marker>
            <c:symbol val="none"/>
          </c:marker>
          <c:cat>
            <c:numRef>
              <c:f>'salaires 07 17evl'!$B$245:$L$245</c:f>
              <c:numCache>
                <c:formatCode>General</c:formatCode>
                <c:ptCount val="11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  <c:pt idx="10">
                  <c:v>2017.0</c:v>
                </c:pt>
              </c:numCache>
            </c:numRef>
          </c:cat>
          <c:val>
            <c:numRef>
              <c:f>'salaires 07 17evl'!$B$247:$L$247</c:f>
              <c:numCache>
                <c:formatCode>#,##0</c:formatCode>
                <c:ptCount val="11"/>
                <c:pt idx="0">
                  <c:v>128.0</c:v>
                </c:pt>
                <c:pt idx="1">
                  <c:v>132.0</c:v>
                </c:pt>
                <c:pt idx="2">
                  <c:v>136.0</c:v>
                </c:pt>
                <c:pt idx="3">
                  <c:v>143.0</c:v>
                </c:pt>
                <c:pt idx="4">
                  <c:v>150.0</c:v>
                </c:pt>
                <c:pt idx="5">
                  <c:v>154.1558045807529</c:v>
                </c:pt>
                <c:pt idx="6">
                  <c:v>157.6928398702448</c:v>
                </c:pt>
                <c:pt idx="7">
                  <c:v>159.5482827435368</c:v>
                </c:pt>
                <c:pt idx="8">
                  <c:v>162.0631038723459</c:v>
                </c:pt>
                <c:pt idx="9">
                  <c:v>164.6303464891724</c:v>
                </c:pt>
                <c:pt idx="10">
                  <c:v>167.9394164536048</c:v>
                </c:pt>
              </c:numCache>
            </c:numRef>
          </c:val>
          <c:smooth val="0"/>
        </c:ser>
        <c:ser>
          <c:idx val="0"/>
          <c:order val="4"/>
          <c:tx>
            <c:strRef>
              <c:f>'salaires 07 17evl'!$A$246</c:f>
              <c:strCache>
                <c:ptCount val="1"/>
                <c:pt idx="0">
                  <c:v>1er décile (D1)</c:v>
                </c:pt>
              </c:strCache>
            </c:strRef>
          </c:tx>
          <c:spPr>
            <a:ln w="57150" cmpd="sng">
              <a:solidFill>
                <a:srgbClr val="FF0000"/>
              </a:solidFill>
              <a:prstDash val="solid"/>
            </a:ln>
          </c:spPr>
          <c:marker>
            <c:symbol val="none"/>
          </c:marker>
          <c:dLbls>
            <c:dLbl>
              <c:idx val="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'salaires 07 17evl'!$B$245:$L$245</c:f>
              <c:numCache>
                <c:formatCode>General</c:formatCode>
                <c:ptCount val="11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  <c:pt idx="10">
                  <c:v>2017.0</c:v>
                </c:pt>
              </c:numCache>
            </c:numRef>
          </c:cat>
          <c:val>
            <c:numRef>
              <c:f>'salaires 07 17evl'!$B$246:$L$246</c:f>
              <c:numCache>
                <c:formatCode>#,##0</c:formatCode>
                <c:ptCount val="11"/>
                <c:pt idx="0">
                  <c:v>112.0</c:v>
                </c:pt>
                <c:pt idx="1">
                  <c:v>115.0</c:v>
                </c:pt>
                <c:pt idx="2">
                  <c:v>118.0</c:v>
                </c:pt>
                <c:pt idx="3">
                  <c:v>124.0</c:v>
                </c:pt>
                <c:pt idx="4">
                  <c:v>131.0</c:v>
                </c:pt>
                <c:pt idx="5">
                  <c:v>134.629402667191</c:v>
                </c:pt>
                <c:pt idx="6">
                  <c:v>137.7184134866804</c:v>
                </c:pt>
                <c:pt idx="7">
                  <c:v>139.3388335960221</c:v>
                </c:pt>
                <c:pt idx="8">
                  <c:v>141.5351107151821</c:v>
                </c:pt>
                <c:pt idx="9">
                  <c:v>143.7771692672105</c:v>
                </c:pt>
                <c:pt idx="10">
                  <c:v>146.6670903694815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90566072"/>
        <c:axId val="1788235528"/>
      </c:lineChart>
      <c:catAx>
        <c:axId val="17905660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788235528"/>
        <c:crosses val="autoZero"/>
        <c:auto val="1"/>
        <c:lblAlgn val="ctr"/>
        <c:lblOffset val="100"/>
        <c:noMultiLvlLbl val="0"/>
      </c:catAx>
      <c:valAx>
        <c:axId val="1788235528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,##0" sourceLinked="1"/>
        <c:majorTickMark val="out"/>
        <c:minorTickMark val="none"/>
        <c:tickLblPos val="nextTo"/>
        <c:crossAx val="1790566072"/>
        <c:crosses val="autoZero"/>
        <c:crossBetween val="between"/>
        <c:majorUnit val="25.0"/>
      </c:valAx>
    </c:plotArea>
    <c:legend>
      <c:legendPos val="r"/>
      <c:layout>
        <c:manualLayout>
          <c:xMode val="edge"/>
          <c:yMode val="edge"/>
          <c:x val="0.762435036921248"/>
          <c:y val="0.282753346160923"/>
          <c:w val="0.215342766866796"/>
          <c:h val="0.676008531381468"/>
        </c:manualLayout>
      </c:layout>
      <c:overlay val="0"/>
      <c:txPr>
        <a:bodyPr/>
        <a:lstStyle/>
        <a:p>
          <a:pPr>
            <a:defRPr sz="1600" b="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  <c:userShapes r:id="rId2"/>
</c:chartSpace>
</file>

<file path=ppt/charts/chart5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 b="1"/>
            </a:pPr>
            <a:r>
              <a:rPr lang="fr-FR" sz="1800" b="1"/>
              <a:t>Les inégalités de salaires nets, Privé + Public </a:t>
            </a:r>
          </a:p>
          <a:p>
            <a:pPr>
              <a:defRPr sz="1800" b="1"/>
            </a:pPr>
            <a:r>
              <a:rPr lang="fr-FR" sz="1800" b="1"/>
              <a:t>très, très légèrement décroissantes, </a:t>
            </a:r>
          </a:p>
          <a:p>
            <a:pPr>
              <a:defRPr sz="1800" b="1"/>
            </a:pPr>
            <a:r>
              <a:rPr lang="fr-FR" sz="1800" b="1"/>
              <a:t>au moins jusqu'en 2011 </a:t>
            </a:r>
          </a:p>
        </c:rich>
      </c:tx>
      <c:layout>
        <c:manualLayout>
          <c:xMode val="edge"/>
          <c:yMode val="edge"/>
          <c:x val="0.122199263682644"/>
          <c:y val="0.00324134240501491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823961762304795"/>
          <c:y val="0.217055146047376"/>
          <c:w val="0.895419154820412"/>
          <c:h val="0.715966512335013"/>
        </c:manualLayout>
      </c:layout>
      <c:lineChart>
        <c:grouping val="standard"/>
        <c:varyColors val="0"/>
        <c:ser>
          <c:idx val="4"/>
          <c:order val="0"/>
          <c:tx>
            <c:strRef>
              <c:f>'salaires 07 17evl'!$A$258</c:f>
              <c:strCache>
                <c:ptCount val="1"/>
                <c:pt idx="0">
                  <c:v>D9 / D1, inégalité "plus grand / plus petit"</c:v>
                </c:pt>
              </c:strCache>
            </c:strRef>
          </c:tx>
          <c:spPr>
            <a:ln w="76200" cmpd="sng">
              <a:solidFill>
                <a:srgbClr val="008000"/>
              </a:solidFill>
              <a:prstDash val="solid"/>
            </a:ln>
          </c:spPr>
          <c:marker>
            <c:symbol val="none"/>
          </c:marker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'salaires 07 17evl'!$B$252:$F$252</c:f>
              <c:numCache>
                <c:formatCode>General</c:formatCode>
                <c:ptCount val="5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</c:numCache>
            </c:numRef>
          </c:cat>
          <c:val>
            <c:numRef>
              <c:f>'salaires 07 17evl'!$B$258:$F$258</c:f>
              <c:numCache>
                <c:formatCode>0.0</c:formatCode>
                <c:ptCount val="5"/>
                <c:pt idx="0">
                  <c:v>3.952025949181039</c:v>
                </c:pt>
                <c:pt idx="1">
                  <c:v>3.919486907864945</c:v>
                </c:pt>
                <c:pt idx="2">
                  <c:v>3.983422215834156</c:v>
                </c:pt>
                <c:pt idx="3">
                  <c:v>3.819219286104944</c:v>
                </c:pt>
                <c:pt idx="4">
                  <c:v>3.816793893129758</c:v>
                </c:pt>
              </c:numCache>
            </c:numRef>
          </c:val>
          <c:smooth val="0"/>
        </c:ser>
        <c:ser>
          <c:idx val="3"/>
          <c:order val="1"/>
          <c:tx>
            <c:strRef>
              <c:f>'salaires 07 17evl'!$A$259</c:f>
              <c:strCache>
                <c:ptCount val="1"/>
                <c:pt idx="0">
                  <c:v>Q3 / Q1</c:v>
                </c:pt>
              </c:strCache>
            </c:strRef>
          </c:tx>
          <c:spPr>
            <a:ln w="38100" cmpd="sng">
              <a:solidFill>
                <a:schemeClr val="tx1"/>
              </a:solidFill>
            </a:ln>
          </c:spPr>
          <c:marker>
            <c:symbol val="none"/>
          </c:marker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fr-FR" smtClean="0"/>
                      <a:t> </a:t>
                    </a:r>
                    <a:endParaRPr lang="fr-FR"/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fr-FR" smtClean="0"/>
                      <a:t> </a:t>
                    </a:r>
                    <a:endParaRPr lang="fr-FR"/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fr-FR" smtClean="0"/>
                      <a:t> </a:t>
                    </a:r>
                    <a:endParaRPr lang="fr-FR"/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0.02583229895149"/>
                  <c:y val="-0.043602569714645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'salaires 07 17evl'!$B$252:$F$252</c:f>
              <c:numCache>
                <c:formatCode>General</c:formatCode>
                <c:ptCount val="5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</c:numCache>
            </c:numRef>
          </c:cat>
          <c:val>
            <c:numRef>
              <c:f>'salaires 07 17evl'!$B$259:$F$259</c:f>
              <c:numCache>
                <c:formatCode>0.00</c:formatCode>
                <c:ptCount val="5"/>
                <c:pt idx="0">
                  <c:v>2.4453125</c:v>
                </c:pt>
                <c:pt idx="1">
                  <c:v>2.409090909090909</c:v>
                </c:pt>
                <c:pt idx="2">
                  <c:v>2.382352941176471</c:v>
                </c:pt>
                <c:pt idx="3">
                  <c:v>2.293706293706294</c:v>
                </c:pt>
                <c:pt idx="4">
                  <c:v>2.266666666666667</c:v>
                </c:pt>
              </c:numCache>
            </c:numRef>
          </c:val>
          <c:smooth val="0"/>
        </c:ser>
        <c:ser>
          <c:idx val="0"/>
          <c:order val="2"/>
          <c:tx>
            <c:strRef>
              <c:f>'salaires 07 17evl'!$A$260</c:f>
              <c:strCache>
                <c:ptCount val="1"/>
                <c:pt idx="0">
                  <c:v>D9 / Médiane</c:v>
                </c:pt>
              </c:strCache>
            </c:strRef>
          </c:tx>
          <c:spPr>
            <a:ln w="76200" cmpd="sng">
              <a:solidFill>
                <a:schemeClr val="bg1">
                  <a:lumMod val="50000"/>
                </a:schemeClr>
              </a:solidFill>
            </a:ln>
          </c:spPr>
          <c:marker>
            <c:symbol val="none"/>
          </c:marker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fr-FR" smtClean="0"/>
                      <a:t> </a:t>
                    </a:r>
                    <a:endParaRPr lang="fr-FR"/>
                  </a:p>
                </c:rich>
              </c:tx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fr-FR" smtClean="0"/>
                      <a:t> </a:t>
                    </a:r>
                    <a:endParaRPr lang="fr-FR"/>
                  </a:p>
                </c:rich>
              </c:tx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fr-FR" smtClean="0"/>
                      <a:t> </a:t>
                    </a:r>
                    <a:endParaRPr lang="fr-FR"/>
                  </a:p>
                </c:rich>
              </c:tx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chemeClr val="bg1">
                        <a:lumMod val="50000"/>
                      </a:schemeClr>
                    </a:solidFill>
                  </a:defRPr>
                </a:pPr>
                <a:endParaRPr lang="fr-FR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'salaires 07 17evl'!$B$252:$F$252</c:f>
              <c:numCache>
                <c:formatCode>General</c:formatCode>
                <c:ptCount val="5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</c:numCache>
            </c:numRef>
          </c:cat>
          <c:val>
            <c:numRef>
              <c:f>'salaires 07 17evl'!$B$260:$F$260</c:f>
              <c:numCache>
                <c:formatCode>0.00</c:formatCode>
                <c:ptCount val="5"/>
                <c:pt idx="0">
                  <c:v>2.361702127659575</c:v>
                </c:pt>
                <c:pt idx="1">
                  <c:v>2.312820512820513</c:v>
                </c:pt>
                <c:pt idx="2">
                  <c:v>2.35678391959799</c:v>
                </c:pt>
                <c:pt idx="3">
                  <c:v>2.313725490196079</c:v>
                </c:pt>
                <c:pt idx="4">
                  <c:v>2.347417840375587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993412904"/>
        <c:axId val="-1993382888"/>
      </c:lineChart>
      <c:catAx>
        <c:axId val="-1993412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1993382888"/>
        <c:crosses val="autoZero"/>
        <c:auto val="1"/>
        <c:lblAlgn val="ctr"/>
        <c:lblOffset val="100"/>
        <c:noMultiLvlLbl val="0"/>
      </c:catAx>
      <c:valAx>
        <c:axId val="-1993382888"/>
        <c:scaling>
          <c:orientation val="minMax"/>
        </c:scaling>
        <c:delete val="0"/>
        <c:axPos val="l"/>
        <c:numFmt formatCode="0.0" sourceLinked="1"/>
        <c:majorTickMark val="out"/>
        <c:minorTickMark val="none"/>
        <c:tickLblPos val="nextTo"/>
        <c:crossAx val="-19934129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77070277416165"/>
          <c:y val="0.699225390320247"/>
          <c:w val="0.819725661752091"/>
          <c:h val="0.23276252154642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fr-FR" sz="2000" dirty="0" smtClean="0"/>
              <a:t>% </a:t>
            </a:r>
            <a:r>
              <a:rPr lang="fr-FR" sz="2000" dirty="0"/>
              <a:t>du total</a:t>
            </a:r>
          </a:p>
        </c:rich>
      </c:tx>
      <c:layout>
        <c:manualLayout>
          <c:xMode val="edge"/>
          <c:yMode val="edge"/>
          <c:x val="0.507819799153477"/>
          <c:y val="0.0240740670533488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69188716795016"/>
          <c:y val="0.193703647213868"/>
          <c:w val="0.908281560958726"/>
          <c:h val="0.73246551984091"/>
        </c:manualLayout>
      </c:layout>
      <c:barChart>
        <c:barDir val="col"/>
        <c:grouping val="stacked"/>
        <c:varyColors val="0"/>
        <c:ser>
          <c:idx val="2"/>
          <c:order val="0"/>
          <c:tx>
            <c:strRef>
              <c:f>'Pop etc'!$P$319</c:f>
              <c:strCache>
                <c:ptCount val="1"/>
                <c:pt idx="0">
                  <c:v>Européens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dLbl>
              <c:idx val="0"/>
              <c:delete val="1"/>
            </c:dLbl>
            <c:numFmt formatCode="0%" sourceLinked="0"/>
            <c:txPr>
              <a:bodyPr rot="-5400000" vert="horz"/>
              <a:lstStyle/>
              <a:p>
                <a:pPr>
                  <a:defRPr sz="2000"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'Pop etc'!$Q$317:$U$317</c:f>
              <c:strCache>
                <c:ptCount val="5"/>
                <c:pt idx="0">
                  <c:v>1853</c:v>
                </c:pt>
                <c:pt idx="1">
                  <c:v>Années 20-30</c:v>
                </c:pt>
                <c:pt idx="2">
                  <c:v>Vers 1970</c:v>
                </c:pt>
                <c:pt idx="3">
                  <c:v>Vers 2000</c:v>
                </c:pt>
                <c:pt idx="4">
                  <c:v>Evaluation 2014</c:v>
                </c:pt>
              </c:strCache>
            </c:strRef>
          </c:cat>
          <c:val>
            <c:numRef>
              <c:f>'Pop etc'!$Q$319:$U$319</c:f>
              <c:numCache>
                <c:formatCode>0%</c:formatCode>
                <c:ptCount val="5"/>
                <c:pt idx="0">
                  <c:v>0.0</c:v>
                </c:pt>
                <c:pt idx="1">
                  <c:v>0.333333333333333</c:v>
                </c:pt>
                <c:pt idx="2">
                  <c:v>0.43</c:v>
                </c:pt>
                <c:pt idx="3">
                  <c:v>0.34</c:v>
                </c:pt>
                <c:pt idx="4">
                  <c:v>0.375</c:v>
                </c:pt>
              </c:numCache>
            </c:numRef>
          </c:val>
        </c:ser>
        <c:ser>
          <c:idx val="0"/>
          <c:order val="1"/>
          <c:tx>
            <c:strRef>
              <c:f>'Pop etc'!$P$320</c:f>
              <c:strCache>
                <c:ptCount val="1"/>
                <c:pt idx="0">
                  <c:v>Asiatiques et océaniens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dLbl>
              <c:idx val="0"/>
              <c:delete val="1"/>
            </c:dLbl>
            <c:numFmt formatCode="0%" sourceLinked="0"/>
            <c:txPr>
              <a:bodyPr rot="-5400000" vert="horz"/>
              <a:lstStyle/>
              <a:p>
                <a:pPr>
                  <a:defRPr sz="2000"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'Pop etc'!$Q$317:$U$317</c:f>
              <c:strCache>
                <c:ptCount val="5"/>
                <c:pt idx="0">
                  <c:v>1853</c:v>
                </c:pt>
                <c:pt idx="1">
                  <c:v>Années 20-30</c:v>
                </c:pt>
                <c:pt idx="2">
                  <c:v>Vers 1970</c:v>
                </c:pt>
                <c:pt idx="3">
                  <c:v>Vers 2000</c:v>
                </c:pt>
                <c:pt idx="4">
                  <c:v>Evaluation 2014</c:v>
                </c:pt>
              </c:strCache>
            </c:strRef>
          </c:cat>
          <c:val>
            <c:numRef>
              <c:f>'Pop etc'!$Q$320:$U$320</c:f>
              <c:numCache>
                <c:formatCode>0%</c:formatCode>
                <c:ptCount val="5"/>
                <c:pt idx="0">
                  <c:v>0.0</c:v>
                </c:pt>
                <c:pt idx="1">
                  <c:v>0.166666666666667</c:v>
                </c:pt>
                <c:pt idx="2">
                  <c:v>0.1</c:v>
                </c:pt>
                <c:pt idx="3">
                  <c:v>0.22</c:v>
                </c:pt>
                <c:pt idx="4">
                  <c:v>0.172</c:v>
                </c:pt>
              </c:numCache>
            </c:numRef>
          </c:val>
        </c:ser>
        <c:ser>
          <c:idx val="1"/>
          <c:order val="2"/>
          <c:tx>
            <c:strRef>
              <c:f>'Pop etc'!$P$318</c:f>
              <c:strCache>
                <c:ptCount val="1"/>
                <c:pt idx="0">
                  <c:v>Kanaks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numFmt formatCode="0%" sourceLinked="0"/>
            <c:txPr>
              <a:bodyPr rot="-5400000" vert="horz"/>
              <a:lstStyle/>
              <a:p>
                <a:pPr>
                  <a:defRPr sz="2000"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'Pop etc'!$Q$317:$U$317</c:f>
              <c:strCache>
                <c:ptCount val="5"/>
                <c:pt idx="0">
                  <c:v>1853</c:v>
                </c:pt>
                <c:pt idx="1">
                  <c:v>Années 20-30</c:v>
                </c:pt>
                <c:pt idx="2">
                  <c:v>Vers 1970</c:v>
                </c:pt>
                <c:pt idx="3">
                  <c:v>Vers 2000</c:v>
                </c:pt>
                <c:pt idx="4">
                  <c:v>Evaluation 2014</c:v>
                </c:pt>
              </c:strCache>
            </c:strRef>
          </c:cat>
          <c:val>
            <c:numRef>
              <c:f>'Pop etc'!$Q$318:$U$318</c:f>
              <c:numCache>
                <c:formatCode>0%</c:formatCode>
                <c:ptCount val="5"/>
                <c:pt idx="0">
                  <c:v>1.0</c:v>
                </c:pt>
                <c:pt idx="1">
                  <c:v>0.5</c:v>
                </c:pt>
                <c:pt idx="2">
                  <c:v>0.47</c:v>
                </c:pt>
                <c:pt idx="3">
                  <c:v>0.44</c:v>
                </c:pt>
                <c:pt idx="4">
                  <c:v>0.453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2046447224"/>
        <c:axId val="2146075384"/>
      </c:barChart>
      <c:catAx>
        <c:axId val="20464472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fr-FR"/>
          </a:p>
        </c:txPr>
        <c:crossAx val="2146075384"/>
        <c:crosses val="autoZero"/>
        <c:auto val="1"/>
        <c:lblAlgn val="ctr"/>
        <c:lblOffset val="100"/>
        <c:noMultiLvlLbl val="0"/>
      </c:catAx>
      <c:valAx>
        <c:axId val="2146075384"/>
        <c:scaling>
          <c:orientation val="minMax"/>
          <c:max val="1.0"/>
          <c:min val="0.0"/>
        </c:scaling>
        <c:delete val="0"/>
        <c:axPos val="l"/>
        <c:numFmt formatCode="0%" sourceLinked="0"/>
        <c:majorTickMark val="out"/>
        <c:minorTickMark val="none"/>
        <c:tickLblPos val="nextTo"/>
        <c:crossAx val="2046447224"/>
        <c:crosses val="autoZero"/>
        <c:crossBetween val="between"/>
        <c:majorUnit val="0.1"/>
      </c:valAx>
    </c:plotArea>
    <c:legend>
      <c:legendPos val="t"/>
      <c:layout>
        <c:manualLayout>
          <c:xMode val="edge"/>
          <c:yMode val="edge"/>
          <c:x val="0.034833344761596"/>
          <c:y val="0.0166666618061645"/>
          <c:w val="0.949170993822505"/>
          <c:h val="0.156476769764722"/>
        </c:manualLayout>
      </c:layout>
      <c:overlay val="0"/>
      <c:txPr>
        <a:bodyPr/>
        <a:lstStyle/>
        <a:p>
          <a:pPr>
            <a:defRPr sz="2000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 b="1"/>
            </a:pPr>
            <a:r>
              <a:rPr lang="fr-FR" sz="1800" b="1" dirty="0" smtClean="0"/>
              <a:t>Idem hauts</a:t>
            </a:r>
            <a:r>
              <a:rPr lang="fr-FR" sz="1800" b="1" baseline="0" dirty="0" smtClean="0"/>
              <a:t> salaires</a:t>
            </a:r>
            <a:endParaRPr lang="fr-FR" sz="1800" b="1" dirty="0"/>
          </a:p>
        </c:rich>
      </c:tx>
      <c:layout>
        <c:manualLayout>
          <c:xMode val="edge"/>
          <c:yMode val="edge"/>
          <c:x val="0.110628526286367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907573802438574"/>
          <c:y val="0.0447636144555082"/>
          <c:w val="0.908913043478261"/>
          <c:h val="0.851793961706434"/>
        </c:manualLayout>
      </c:layout>
      <c:lineChart>
        <c:grouping val="standard"/>
        <c:varyColors val="0"/>
        <c:ser>
          <c:idx val="4"/>
          <c:order val="0"/>
          <c:tx>
            <c:strRef>
              <c:f>'salaires 07 17evl'!$A$351</c:f>
              <c:strCache>
                <c:ptCount val="1"/>
                <c:pt idx="0">
                  <c:v>Cadres et assim.</c:v>
                </c:pt>
              </c:strCache>
            </c:strRef>
          </c:tx>
          <c:spPr>
            <a:ln w="57150" cmpd="sng">
              <a:solidFill>
                <a:srgbClr val="0000FF"/>
              </a:solidFill>
              <a:prstDash val="solid"/>
            </a:ln>
          </c:spPr>
          <c:marker>
            <c:symbol val="none"/>
          </c:marker>
          <c:dLbls>
            <c:dLbl>
              <c:idx val="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600" b="1" i="1">
                      <a:solidFill>
                        <a:srgbClr val="0000FF"/>
                      </a:solidFill>
                    </a:defRPr>
                  </a:pPr>
                  <a:endParaRPr lang="fr-FR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'salaires 07 17evl'!$B$350:$L$350</c:f>
              <c:numCache>
                <c:formatCode>General</c:formatCode>
                <c:ptCount val="11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  <c:pt idx="10">
                  <c:v>2017.0</c:v>
                </c:pt>
              </c:numCache>
            </c:numRef>
          </c:cat>
          <c:val>
            <c:numRef>
              <c:f>'salaires 07 17evl'!$B$351:$L$351</c:f>
              <c:numCache>
                <c:formatCode>#,##0</c:formatCode>
                <c:ptCount val="11"/>
                <c:pt idx="0">
                  <c:v>478.0</c:v>
                </c:pt>
                <c:pt idx="1">
                  <c:v>478.0</c:v>
                </c:pt>
                <c:pt idx="2">
                  <c:v>499.0</c:v>
                </c:pt>
                <c:pt idx="3">
                  <c:v>493.0</c:v>
                </c:pt>
                <c:pt idx="4">
                  <c:v>522.0</c:v>
                </c:pt>
                <c:pt idx="5">
                  <c:v>536.4621999410188</c:v>
                </c:pt>
                <c:pt idx="6">
                  <c:v>548.771082748452</c:v>
                </c:pt>
                <c:pt idx="7">
                  <c:v>555.2280239475081</c:v>
                </c:pt>
                <c:pt idx="8">
                  <c:v>563.9796014757634</c:v>
                </c:pt>
                <c:pt idx="9">
                  <c:v>572.9136057823187</c:v>
                </c:pt>
                <c:pt idx="10">
                  <c:v>584.4291692585447</c:v>
                </c:pt>
              </c:numCache>
            </c:numRef>
          </c:val>
          <c:smooth val="0"/>
        </c:ser>
        <c:ser>
          <c:idx val="3"/>
          <c:order val="1"/>
          <c:tx>
            <c:strRef>
              <c:f>'salaires 07 17evl'!$A$352</c:f>
              <c:strCache>
                <c:ptCount val="1"/>
                <c:pt idx="0">
                  <c:v>Profes. Interméd.</c:v>
                </c:pt>
              </c:strCache>
            </c:strRef>
          </c:tx>
          <c:spPr>
            <a:ln w="57150" cmpd="sng">
              <a:solidFill>
                <a:srgbClr val="008000"/>
              </a:solidFill>
            </a:ln>
          </c:spPr>
          <c:marker>
            <c:symbol val="none"/>
          </c:marker>
          <c:dLbls>
            <c:dLbl>
              <c:idx val="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600" b="1" i="1">
                      <a:solidFill>
                        <a:srgbClr val="008000"/>
                      </a:solidFill>
                    </a:defRPr>
                  </a:pPr>
                  <a:endParaRPr lang="fr-FR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'salaires 07 17evl'!$B$350:$L$350</c:f>
              <c:numCache>
                <c:formatCode>General</c:formatCode>
                <c:ptCount val="11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  <c:pt idx="10">
                  <c:v>2017.0</c:v>
                </c:pt>
              </c:numCache>
            </c:numRef>
          </c:cat>
          <c:val>
            <c:numRef>
              <c:f>'salaires 07 17evl'!$B$352:$L$352</c:f>
              <c:numCache>
                <c:formatCode>#,##0</c:formatCode>
                <c:ptCount val="11"/>
                <c:pt idx="0">
                  <c:v>328.0</c:v>
                </c:pt>
                <c:pt idx="1">
                  <c:v>324.0</c:v>
                </c:pt>
                <c:pt idx="2">
                  <c:v>334.0</c:v>
                </c:pt>
                <c:pt idx="3">
                  <c:v>331.0</c:v>
                </c:pt>
                <c:pt idx="4">
                  <c:v>337.0</c:v>
                </c:pt>
                <c:pt idx="5">
                  <c:v>347.2886313116418</c:v>
                </c:pt>
                <c:pt idx="6">
                  <c:v>356.2543681023871</c:v>
                </c:pt>
                <c:pt idx="7">
                  <c:v>361.5086556280726</c:v>
                </c:pt>
                <c:pt idx="8">
                  <c:v>368.2707044621877</c:v>
                </c:pt>
                <c:pt idx="9">
                  <c:v>375.187997314019</c:v>
                </c:pt>
                <c:pt idx="10">
                  <c:v>383.8173212522412</c:v>
                </c:pt>
              </c:numCache>
            </c:numRef>
          </c:val>
          <c:smooth val="0"/>
        </c:ser>
        <c:ser>
          <c:idx val="5"/>
          <c:order val="2"/>
          <c:tx>
            <c:strRef>
              <c:f>'salaires 07 17evl'!$A$356</c:f>
              <c:strCache>
                <c:ptCount val="1"/>
                <c:pt idx="0">
                  <c:v>Médiane Privé</c:v>
                </c:pt>
              </c:strCache>
            </c:strRef>
          </c:tx>
          <c:spPr>
            <a:ln w="76200" cmpd="sng">
              <a:solidFill>
                <a:schemeClr val="bg1">
                  <a:lumMod val="50000"/>
                </a:schemeClr>
              </a:solidFill>
            </a:ln>
          </c:spPr>
          <c:marker>
            <c:symbol val="none"/>
          </c:marker>
          <c:dLbls>
            <c:dLbl>
              <c:idx val="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600" b="1" i="1">
                      <a:solidFill>
                        <a:schemeClr val="bg1">
                          <a:lumMod val="50000"/>
                        </a:schemeClr>
                      </a:solidFill>
                    </a:defRPr>
                  </a:pPr>
                  <a:endParaRPr lang="fr-FR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b="1">
                    <a:solidFill>
                      <a:schemeClr val="bg1">
                        <a:lumMod val="50000"/>
                      </a:schemeClr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'salaires 07 17evl'!$B$350:$L$350</c:f>
              <c:numCache>
                <c:formatCode>General</c:formatCode>
                <c:ptCount val="11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  <c:pt idx="10">
                  <c:v>2017.0</c:v>
                </c:pt>
              </c:numCache>
            </c:numRef>
          </c:cat>
          <c:val>
            <c:numRef>
              <c:f>'salaires 07 17evl'!$B$356:$L$356</c:f>
              <c:numCache>
                <c:formatCode>#,##0</c:formatCode>
                <c:ptCount val="11"/>
                <c:pt idx="0">
                  <c:v>157.0</c:v>
                </c:pt>
                <c:pt idx="1">
                  <c:v>163.0</c:v>
                </c:pt>
                <c:pt idx="2">
                  <c:v>169.0</c:v>
                </c:pt>
                <c:pt idx="3">
                  <c:v>177.0</c:v>
                </c:pt>
                <c:pt idx="4">
                  <c:v>185.0</c:v>
                </c:pt>
                <c:pt idx="5">
                  <c:v>190.125492316262</c:v>
                </c:pt>
                <c:pt idx="6">
                  <c:v>194.4878358399685</c:v>
                </c:pt>
                <c:pt idx="7">
                  <c:v>196.7762153836954</c:v>
                </c:pt>
                <c:pt idx="8">
                  <c:v>199.8778281092266</c:v>
                </c:pt>
                <c:pt idx="9">
                  <c:v>203.0440940033126</c:v>
                </c:pt>
                <c:pt idx="10">
                  <c:v>207.1252802927792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89727112"/>
        <c:axId val="1789799064"/>
      </c:lineChart>
      <c:catAx>
        <c:axId val="17897271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fr-FR"/>
          </a:p>
        </c:txPr>
        <c:crossAx val="1789799064"/>
        <c:crosses val="autoZero"/>
        <c:auto val="1"/>
        <c:lblAlgn val="ctr"/>
        <c:lblOffset val="100"/>
        <c:noMultiLvlLbl val="0"/>
      </c:catAx>
      <c:valAx>
        <c:axId val="1789799064"/>
        <c:scaling>
          <c:orientation val="minMax"/>
          <c:max val="600.0"/>
          <c:min val="100.0"/>
        </c:scaling>
        <c:delete val="1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,##0" sourceLinked="1"/>
        <c:majorTickMark val="out"/>
        <c:minorTickMark val="none"/>
        <c:tickLblPos val="nextTo"/>
        <c:crossAx val="1789727112"/>
        <c:crosses val="autoZero"/>
        <c:crossBetween val="between"/>
        <c:majorUnit val="20.0"/>
      </c:valAx>
    </c:plotArea>
    <c:legend>
      <c:legendPos val="r"/>
      <c:legendEntry>
        <c:idx val="2"/>
        <c:txPr>
          <a:bodyPr/>
          <a:lstStyle/>
          <a:p>
            <a:pPr>
              <a:defRPr sz="1800" b="1" i="1"/>
            </a:pPr>
            <a:endParaRPr lang="fr-FR"/>
          </a:p>
        </c:txPr>
      </c:legendEntry>
      <c:layout>
        <c:manualLayout>
          <c:xMode val="edge"/>
          <c:yMode val="edge"/>
          <c:x val="0.0637781872775019"/>
          <c:y val="0.529310864860919"/>
          <c:w val="0.890702791717055"/>
          <c:h val="0.165994386605592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</c:chartSpace>
</file>

<file path=ppt/charts/chart6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 b="1"/>
            </a:pPr>
            <a:r>
              <a:rPr lang="fr-FR" sz="1800" b="1" i="0" baseline="0" dirty="0" smtClean="0">
                <a:effectLst/>
              </a:rPr>
              <a:t>Répartition des salaires nets mensuels du Privé par CSP </a:t>
            </a:r>
            <a:r>
              <a:rPr lang="fr-FR" sz="1800" b="1" i="1" baseline="0" dirty="0" smtClean="0">
                <a:effectLst/>
              </a:rPr>
              <a:t>selon les médianes, </a:t>
            </a:r>
            <a:r>
              <a:rPr lang="fr-FR" sz="1800" b="1" i="0" baseline="0" dirty="0" smtClean="0">
                <a:effectLst/>
              </a:rPr>
              <a:t>en KCFP,</a:t>
            </a:r>
            <a:endParaRPr lang="fr-FR" sz="1800" b="1" dirty="0" smtClean="0">
              <a:effectLst/>
            </a:endParaRPr>
          </a:p>
          <a:p>
            <a:pPr>
              <a:defRPr sz="1800" b="1"/>
            </a:pPr>
            <a:r>
              <a:rPr lang="fr-FR" sz="1800" b="1" i="0" baseline="0" dirty="0" smtClean="0">
                <a:effectLst/>
              </a:rPr>
              <a:t>bas salaires</a:t>
            </a:r>
            <a:endParaRPr lang="fr-FR" sz="1800" b="1" dirty="0" smtClean="0">
              <a:effectLst/>
            </a:endParaRPr>
          </a:p>
        </c:rich>
      </c:tx>
      <c:layout>
        <c:manualLayout>
          <c:xMode val="edge"/>
          <c:yMode val="edge"/>
          <c:x val="0.221209937593144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823961762304795"/>
          <c:y val="0.0453808752025932"/>
          <c:w val="0.913599531245885"/>
          <c:h val="0.853009354381756"/>
        </c:manualLayout>
      </c:layout>
      <c:lineChart>
        <c:grouping val="standard"/>
        <c:varyColors val="0"/>
        <c:ser>
          <c:idx val="1"/>
          <c:order val="0"/>
          <c:tx>
            <c:strRef>
              <c:f>'salaires 07 17evl'!$A$354</c:f>
              <c:strCache>
                <c:ptCount val="1"/>
                <c:pt idx="0">
                  <c:v>Ouvriers qualifiés</c:v>
                </c:pt>
              </c:strCache>
            </c:strRef>
          </c:tx>
          <c:spPr>
            <a:ln w="57150" cmpd="sng">
              <a:solidFill>
                <a:srgbClr val="FF6600"/>
              </a:solidFill>
            </a:ln>
          </c:spPr>
          <c:marker>
            <c:symbol val="none"/>
          </c:marker>
          <c:dLbls>
            <c:dLbl>
              <c:idx val="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600" b="1" i="1"/>
                  </a:pPr>
                  <a:endParaRPr lang="fr-FR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b="1"/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'salaires 07 17evl'!$B$350:$L$350</c:f>
              <c:numCache>
                <c:formatCode>General</c:formatCode>
                <c:ptCount val="11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  <c:pt idx="10">
                  <c:v>2017.0</c:v>
                </c:pt>
              </c:numCache>
            </c:numRef>
          </c:cat>
          <c:val>
            <c:numRef>
              <c:f>'salaires 07 17evl'!$B$354:$L$354</c:f>
              <c:numCache>
                <c:formatCode>#,##0</c:formatCode>
                <c:ptCount val="11"/>
                <c:pt idx="0">
                  <c:v>188.0</c:v>
                </c:pt>
                <c:pt idx="1">
                  <c:v>196.0</c:v>
                </c:pt>
                <c:pt idx="2">
                  <c:v>206.0</c:v>
                </c:pt>
                <c:pt idx="3">
                  <c:v>207.0</c:v>
                </c:pt>
                <c:pt idx="4">
                  <c:v>202.0</c:v>
                </c:pt>
                <c:pt idx="5">
                  <c:v>209.5810727743372</c:v>
                </c:pt>
                <c:pt idx="6">
                  <c:v>216.4972481758903</c:v>
                </c:pt>
                <c:pt idx="7">
                  <c:v>223.6416573656947</c:v>
                </c:pt>
                <c:pt idx="8">
                  <c:v>225.4307906246202</c:v>
                </c:pt>
                <c:pt idx="9">
                  <c:v>227.2342369496172</c:v>
                </c:pt>
                <c:pt idx="10">
                  <c:v>229.0521108452141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'salaires 07 17evl'!$A$353</c:f>
              <c:strCache>
                <c:ptCount val="1"/>
                <c:pt idx="0">
                  <c:v>Employés</c:v>
                </c:pt>
              </c:strCache>
            </c:strRef>
          </c:tx>
          <c:spPr>
            <a:ln w="57150" cmpd="sng"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600" b="1" i="1">
                      <a:solidFill>
                        <a:srgbClr val="FF0000"/>
                      </a:solidFill>
                    </a:defRPr>
                  </a:pPr>
                  <a:endParaRPr lang="fr-FR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'salaires 07 17evl'!$B$350:$L$350</c:f>
              <c:numCache>
                <c:formatCode>General</c:formatCode>
                <c:ptCount val="11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  <c:pt idx="10">
                  <c:v>2017.0</c:v>
                </c:pt>
              </c:numCache>
            </c:numRef>
          </c:cat>
          <c:val>
            <c:numRef>
              <c:f>'salaires 07 17evl'!$B$353:$L$353</c:f>
              <c:numCache>
                <c:formatCode>#,##0</c:formatCode>
                <c:ptCount val="11"/>
                <c:pt idx="0">
                  <c:v>147.0</c:v>
                </c:pt>
                <c:pt idx="1">
                  <c:v>150.0</c:v>
                </c:pt>
                <c:pt idx="2">
                  <c:v>156.0</c:v>
                </c:pt>
                <c:pt idx="3">
                  <c:v>163.0</c:v>
                </c:pt>
                <c:pt idx="4">
                  <c:v>171.0</c:v>
                </c:pt>
                <c:pt idx="5">
                  <c:v>176.5626408139191</c:v>
                </c:pt>
                <c:pt idx="6">
                  <c:v>181.4739750948955</c:v>
                </c:pt>
                <c:pt idx="7">
                  <c:v>184.513427613035</c:v>
                </c:pt>
                <c:pt idx="8">
                  <c:v>188.2876647961859</c:v>
                </c:pt>
                <c:pt idx="9">
                  <c:v>192.153808246382</c:v>
                </c:pt>
                <c:pt idx="10">
                  <c:v>196.90961500048</c:v>
                </c:pt>
              </c:numCache>
            </c:numRef>
          </c:val>
          <c:smooth val="0"/>
        </c:ser>
        <c:ser>
          <c:idx val="0"/>
          <c:order val="2"/>
          <c:tx>
            <c:strRef>
              <c:f>'salaires 07 17evl'!$A$355</c:f>
              <c:strCache>
                <c:ptCount val="1"/>
                <c:pt idx="0">
                  <c:v>Ouvriers non qualifiés</c:v>
                </c:pt>
              </c:strCache>
            </c:strRef>
          </c:tx>
          <c:spPr>
            <a:ln w="57150" cmpd="sng">
              <a:solidFill>
                <a:srgbClr val="FF0000"/>
              </a:solidFill>
              <a:prstDash val="sysDash"/>
            </a:ln>
          </c:spPr>
          <c:marker>
            <c:symbol val="none"/>
          </c:marker>
          <c:dLbls>
            <c:dLbl>
              <c:idx val="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600" b="1" i="1">
                      <a:solidFill>
                        <a:srgbClr val="FF0000"/>
                      </a:solidFill>
                    </a:defRPr>
                  </a:pPr>
                  <a:endParaRPr lang="fr-FR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'salaires 07 17evl'!$B$350:$L$350</c:f>
              <c:numCache>
                <c:formatCode>General</c:formatCode>
                <c:ptCount val="11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  <c:pt idx="10">
                  <c:v>2017.0</c:v>
                </c:pt>
              </c:numCache>
            </c:numRef>
          </c:cat>
          <c:val>
            <c:numRef>
              <c:f>'salaires 07 17evl'!$B$355:$L$355</c:f>
              <c:numCache>
                <c:formatCode>#,##0</c:formatCode>
                <c:ptCount val="11"/>
                <c:pt idx="0">
                  <c:v>123.0</c:v>
                </c:pt>
                <c:pt idx="1">
                  <c:v>127.0</c:v>
                </c:pt>
                <c:pt idx="2">
                  <c:v>131.0</c:v>
                </c:pt>
                <c:pt idx="3">
                  <c:v>137.0</c:v>
                </c:pt>
                <c:pt idx="4">
                  <c:v>147.0</c:v>
                </c:pt>
                <c:pt idx="5">
                  <c:v>153.2519192961761</c:v>
                </c:pt>
                <c:pt idx="6">
                  <c:v>159.0473527806053</c:v>
                </c:pt>
                <c:pt idx="7">
                  <c:v>163.3016621375404</c:v>
                </c:pt>
                <c:pt idx="8">
                  <c:v>164.2333114145018</c:v>
                </c:pt>
                <c:pt idx="9">
                  <c:v>165.1831012893456</c:v>
                </c:pt>
                <c:pt idx="10">
                  <c:v>166.8349323022391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45695704"/>
        <c:axId val="-2145484888"/>
      </c:lineChart>
      <c:catAx>
        <c:axId val="-20456957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fr-FR"/>
          </a:p>
        </c:txPr>
        <c:crossAx val="-2145484888"/>
        <c:crosses val="autoZero"/>
        <c:auto val="1"/>
        <c:lblAlgn val="ctr"/>
        <c:lblOffset val="100"/>
        <c:noMultiLvlLbl val="0"/>
      </c:catAx>
      <c:valAx>
        <c:axId val="-2145484888"/>
        <c:scaling>
          <c:orientation val="minMax"/>
          <c:max val="600.0"/>
          <c:min val="100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-2045695704"/>
        <c:crosses val="autoZero"/>
        <c:crossBetween val="between"/>
        <c:majorUnit val="20.0"/>
      </c:valAx>
    </c:plotArea>
    <c:legend>
      <c:legendPos val="r"/>
      <c:layout>
        <c:manualLayout>
          <c:xMode val="edge"/>
          <c:yMode val="edge"/>
          <c:x val="0.189370925005611"/>
          <c:y val="0.443601460872269"/>
          <c:w val="0.749785486700849"/>
          <c:h val="0.211222781184705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</c:chartSpace>
</file>

<file path=ppt/charts/chart6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 b="1"/>
            </a:pPr>
            <a:r>
              <a:rPr lang="fr-FR" sz="1800" b="1" dirty="0" smtClean="0"/>
              <a:t>Eventail</a:t>
            </a:r>
            <a:r>
              <a:rPr lang="fr-FR" sz="1800" b="1" baseline="0" dirty="0" smtClean="0"/>
              <a:t> des salaires nets, / Ouvriers non qualifiés</a:t>
            </a:r>
            <a:endParaRPr lang="fr-FR" sz="1800" b="1" dirty="0"/>
          </a:p>
        </c:rich>
      </c:tx>
      <c:layout>
        <c:manualLayout>
          <c:xMode val="edge"/>
          <c:yMode val="edge"/>
          <c:x val="0.196168093033868"/>
          <c:y val="0.00127350404592327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823961762304795"/>
          <c:y val="0.106917260188109"/>
          <c:w val="0.895419154820412"/>
          <c:h val="0.794859187669077"/>
        </c:manualLayout>
      </c:layout>
      <c:lineChart>
        <c:grouping val="standard"/>
        <c:varyColors val="0"/>
        <c:ser>
          <c:idx val="3"/>
          <c:order val="0"/>
          <c:tx>
            <c:strRef>
              <c:f>'salaires 07 17evl'!$A$358</c:f>
              <c:strCache>
                <c:ptCount val="1"/>
                <c:pt idx="0">
                  <c:v>Cadres et assim.</c:v>
                </c:pt>
              </c:strCache>
            </c:strRef>
          </c:tx>
          <c:spPr>
            <a:ln w="76200" cmpd="sng">
              <a:solidFill>
                <a:srgbClr val="0000FF"/>
              </a:solidFill>
            </a:ln>
          </c:spPr>
          <c:marker>
            <c:symbol val="none"/>
          </c:marker>
          <c:dLbls>
            <c:dLbl>
              <c:idx val="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b="1" i="1">
                      <a:solidFill>
                        <a:srgbClr val="0000FF"/>
                      </a:solidFill>
                    </a:defRPr>
                  </a:pPr>
                  <a:endParaRPr lang="fr-FR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b="1" i="1">
                      <a:solidFill>
                        <a:srgbClr val="0000FF"/>
                      </a:solidFill>
                    </a:defRPr>
                  </a:pPr>
                  <a:endParaRPr lang="fr-FR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'salaires 07 17evl'!$B$350:$L$350</c:f>
              <c:numCache>
                <c:formatCode>General</c:formatCode>
                <c:ptCount val="11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  <c:pt idx="10">
                  <c:v>2017.0</c:v>
                </c:pt>
              </c:numCache>
            </c:numRef>
          </c:cat>
          <c:val>
            <c:numRef>
              <c:f>'salaires 07 17evl'!$B$358:$L$358</c:f>
              <c:numCache>
                <c:formatCode>#\ ##0.0</c:formatCode>
                <c:ptCount val="11"/>
                <c:pt idx="0">
                  <c:v>3.886178861788618</c:v>
                </c:pt>
                <c:pt idx="1">
                  <c:v>3.763779527559055</c:v>
                </c:pt>
                <c:pt idx="2">
                  <c:v>3.809160305343511</c:v>
                </c:pt>
                <c:pt idx="3">
                  <c:v>3.598540145985401</c:v>
                </c:pt>
                <c:pt idx="4">
                  <c:v>3.551020408163263</c:v>
                </c:pt>
                <c:pt idx="5">
                  <c:v>3.500525164087821</c:v>
                </c:pt>
                <c:pt idx="6">
                  <c:v>3.450362883470579</c:v>
                </c:pt>
                <c:pt idx="7">
                  <c:v>3.400014529428787</c:v>
                </c:pt>
                <c:pt idx="8">
                  <c:v>3.434014674723076</c:v>
                </c:pt>
                <c:pt idx="9">
                  <c:v>3.468354821470307</c:v>
                </c:pt>
                <c:pt idx="10">
                  <c:v>3.50303836968501</c:v>
                </c:pt>
              </c:numCache>
            </c:numRef>
          </c:val>
          <c:smooth val="0"/>
        </c:ser>
        <c:ser>
          <c:idx val="4"/>
          <c:order val="1"/>
          <c:tx>
            <c:strRef>
              <c:f>'salaires 07 17evl'!$A$359</c:f>
              <c:strCache>
                <c:ptCount val="1"/>
                <c:pt idx="0">
                  <c:v>Profes. Interméd.</c:v>
                </c:pt>
              </c:strCache>
            </c:strRef>
          </c:tx>
          <c:spPr>
            <a:ln w="76200" cmpd="sng">
              <a:solidFill>
                <a:srgbClr val="008000"/>
              </a:solidFill>
              <a:prstDash val="solid"/>
            </a:ln>
          </c:spPr>
          <c:marker>
            <c:symbol val="none"/>
          </c:marker>
          <c:dLbls>
            <c:dLbl>
              <c:idx val="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b="1" i="1">
                      <a:solidFill>
                        <a:srgbClr val="008000"/>
                      </a:solidFill>
                    </a:defRPr>
                  </a:pPr>
                  <a:endParaRPr lang="fr-FR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b="1" i="1">
                      <a:solidFill>
                        <a:srgbClr val="008000"/>
                      </a:solidFill>
                    </a:defRPr>
                  </a:pPr>
                  <a:endParaRPr lang="fr-FR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'salaires 07 17evl'!$B$350:$L$350</c:f>
              <c:numCache>
                <c:formatCode>General</c:formatCode>
                <c:ptCount val="11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  <c:pt idx="10">
                  <c:v>2017.0</c:v>
                </c:pt>
              </c:numCache>
            </c:numRef>
          </c:cat>
          <c:val>
            <c:numRef>
              <c:f>'salaires 07 17evl'!$B$359:$L$359</c:f>
              <c:numCache>
                <c:formatCode>#\ ##0.0</c:formatCode>
                <c:ptCount val="11"/>
                <c:pt idx="0">
                  <c:v>2.666666666666666</c:v>
                </c:pt>
                <c:pt idx="1">
                  <c:v>2.551181102362205</c:v>
                </c:pt>
                <c:pt idx="2">
                  <c:v>2.549618320610687</c:v>
                </c:pt>
                <c:pt idx="3">
                  <c:v>2.416058394160572</c:v>
                </c:pt>
                <c:pt idx="4">
                  <c:v>2.292517006802721</c:v>
                </c:pt>
                <c:pt idx="5">
                  <c:v>2.266129082797772</c:v>
                </c:pt>
                <c:pt idx="6">
                  <c:v>2.239926423634444</c:v>
                </c:pt>
                <c:pt idx="7">
                  <c:v>2.213747557104427</c:v>
                </c:pt>
                <c:pt idx="8">
                  <c:v>2.242363021791149</c:v>
                </c:pt>
                <c:pt idx="9">
                  <c:v>2.271346126725243</c:v>
                </c:pt>
                <c:pt idx="10">
                  <c:v>2.300581274891014</c:v>
                </c:pt>
              </c:numCache>
            </c:numRef>
          </c:val>
          <c:smooth val="0"/>
        </c:ser>
        <c:ser>
          <c:idx val="0"/>
          <c:order val="2"/>
          <c:tx>
            <c:strRef>
              <c:f>'salaires 07 17evl'!$A$360</c:f>
              <c:strCache>
                <c:ptCount val="1"/>
                <c:pt idx="0">
                  <c:v>Employés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'salaires 07 17evl'!$B$350:$L$350</c:f>
              <c:numCache>
                <c:formatCode>General</c:formatCode>
                <c:ptCount val="11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  <c:pt idx="10">
                  <c:v>2017.0</c:v>
                </c:pt>
              </c:numCache>
            </c:numRef>
          </c:cat>
          <c:val>
            <c:numRef>
              <c:f>'salaires 07 17evl'!$B$360:$L$360</c:f>
              <c:numCache>
                <c:formatCode>#\ ##0.0</c:formatCode>
                <c:ptCount val="11"/>
                <c:pt idx="0">
                  <c:v>1.195121951219512</c:v>
                </c:pt>
                <c:pt idx="1">
                  <c:v>1.181102362204724</c:v>
                </c:pt>
                <c:pt idx="2">
                  <c:v>1.190839694656489</c:v>
                </c:pt>
                <c:pt idx="3">
                  <c:v>1.18978102189781</c:v>
                </c:pt>
                <c:pt idx="4">
                  <c:v>1.163265306122449</c:v>
                </c:pt>
                <c:pt idx="5">
                  <c:v>1.152107207693057</c:v>
                </c:pt>
                <c:pt idx="6">
                  <c:v>1.141005945224547</c:v>
                </c:pt>
                <c:pt idx="7">
                  <c:v>1.12989313885629</c:v>
                </c:pt>
                <c:pt idx="8">
                  <c:v>1.146464521566972</c:v>
                </c:pt>
                <c:pt idx="9">
                  <c:v>1.163277640064359</c:v>
                </c:pt>
                <c:pt idx="10">
                  <c:v>1.180266100649457</c:v>
                </c:pt>
              </c:numCache>
            </c:numRef>
          </c:val>
          <c:smooth val="0"/>
        </c:ser>
        <c:ser>
          <c:idx val="1"/>
          <c:order val="3"/>
          <c:tx>
            <c:strRef>
              <c:f>'salaires 07 17evl'!$A$361</c:f>
              <c:strCache>
                <c:ptCount val="1"/>
                <c:pt idx="0">
                  <c:v>Ouvriers qualifiés</c:v>
                </c:pt>
              </c:strCache>
            </c:strRef>
          </c:tx>
          <c:spPr>
            <a:ln>
              <a:solidFill>
                <a:srgbClr val="FF6600"/>
              </a:solidFill>
            </a:ln>
          </c:spPr>
          <c:marker>
            <c:symbol val="none"/>
          </c:marker>
          <c:cat>
            <c:numRef>
              <c:f>'salaires 07 17evl'!$B$350:$L$350</c:f>
              <c:numCache>
                <c:formatCode>General</c:formatCode>
                <c:ptCount val="11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  <c:pt idx="10">
                  <c:v>2017.0</c:v>
                </c:pt>
              </c:numCache>
            </c:numRef>
          </c:cat>
          <c:val>
            <c:numRef>
              <c:f>'salaires 07 17evl'!$B$361:$L$361</c:f>
              <c:numCache>
                <c:formatCode>#\ ##0.0</c:formatCode>
                <c:ptCount val="11"/>
                <c:pt idx="0">
                  <c:v>1.528455284552846</c:v>
                </c:pt>
                <c:pt idx="1">
                  <c:v>1.543307086614173</c:v>
                </c:pt>
                <c:pt idx="2">
                  <c:v>1.572519083969466</c:v>
                </c:pt>
                <c:pt idx="3">
                  <c:v>1.510948905109489</c:v>
                </c:pt>
                <c:pt idx="4">
                  <c:v>1.374149659863945</c:v>
                </c:pt>
                <c:pt idx="5">
                  <c:v>1.367559204066469</c:v>
                </c:pt>
                <c:pt idx="6">
                  <c:v>1.36121252187412</c:v>
                </c:pt>
                <c:pt idx="7">
                  <c:v>1.369500190251175</c:v>
                </c:pt>
                <c:pt idx="8">
                  <c:v>1.372625252958973</c:v>
                </c:pt>
                <c:pt idx="9">
                  <c:v>1.375650627551657</c:v>
                </c:pt>
                <c:pt idx="10">
                  <c:v>1.37292656690304</c:v>
                </c:pt>
              </c:numCache>
            </c:numRef>
          </c:val>
          <c:smooth val="0"/>
        </c:ser>
        <c:ser>
          <c:idx val="2"/>
          <c:order val="4"/>
          <c:tx>
            <c:strRef>
              <c:f>'salaires 07 17evl'!$A$362</c:f>
              <c:strCache>
                <c:ptCount val="1"/>
                <c:pt idx="0">
                  <c:v>Ouvriers non qualifiés</c:v>
                </c:pt>
              </c:strCache>
            </c:strRef>
          </c:tx>
          <c:spPr>
            <a:ln w="76200" cmpd="sng">
              <a:solidFill>
                <a:srgbClr val="FF0000"/>
              </a:solidFill>
              <a:prstDash val="sysDash"/>
            </a:ln>
          </c:spPr>
          <c:marker>
            <c:symbol val="none"/>
          </c:marker>
          <c:cat>
            <c:numRef>
              <c:f>'salaires 07 17evl'!$B$350:$L$350</c:f>
              <c:numCache>
                <c:formatCode>General</c:formatCode>
                <c:ptCount val="11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  <c:pt idx="10">
                  <c:v>2017.0</c:v>
                </c:pt>
              </c:numCache>
            </c:numRef>
          </c:cat>
          <c:val>
            <c:numRef>
              <c:f>'salaires 07 17evl'!$B$362:$L$362</c:f>
              <c:numCache>
                <c:formatCode>#\ ##0.0</c:formatCode>
                <c:ptCount val="11"/>
                <c:pt idx="0">
                  <c:v>1.0</c:v>
                </c:pt>
                <c:pt idx="1">
                  <c:v>1.0</c:v>
                </c:pt>
                <c:pt idx="2">
                  <c:v>1.0</c:v>
                </c:pt>
                <c:pt idx="3">
                  <c:v>1.0</c:v>
                </c:pt>
                <c:pt idx="4">
                  <c:v>1.0</c:v>
                </c:pt>
                <c:pt idx="5">
                  <c:v>1.0</c:v>
                </c:pt>
                <c:pt idx="6">
                  <c:v>1.0</c:v>
                </c:pt>
                <c:pt idx="7">
                  <c:v>1.0</c:v>
                </c:pt>
                <c:pt idx="8">
                  <c:v>1.0</c:v>
                </c:pt>
                <c:pt idx="9">
                  <c:v>1.0</c:v>
                </c:pt>
                <c:pt idx="10">
                  <c:v>1.0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43328216"/>
        <c:axId val="-2042650024"/>
      </c:lineChart>
      <c:catAx>
        <c:axId val="-20433282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fr-FR"/>
          </a:p>
        </c:txPr>
        <c:crossAx val="-2042650024"/>
        <c:crosses val="autoZero"/>
        <c:auto val="1"/>
        <c:lblAlgn val="ctr"/>
        <c:lblOffset val="100"/>
        <c:noMultiLvlLbl val="0"/>
      </c:catAx>
      <c:valAx>
        <c:axId val="-2042650024"/>
        <c:scaling>
          <c:orientation val="minMax"/>
          <c:max val="4.0"/>
          <c:min val="1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\ ##0.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-2043328216"/>
        <c:crosses val="autoZero"/>
        <c:crossBetween val="between"/>
        <c:majorUnit val="0.2"/>
      </c:valAx>
    </c:plotArea>
    <c:plotVisOnly val="1"/>
    <c:dispBlanksAs val="gap"/>
    <c:showDLblsOverMax val="0"/>
  </c:chart>
  <c:txPr>
    <a:bodyPr/>
    <a:lstStyle/>
    <a:p>
      <a:pPr>
        <a:defRPr sz="18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</c:chartSpace>
</file>

<file path=ppt/charts/chart6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 b="1"/>
            </a:pPr>
            <a:r>
              <a:rPr lang="fr-FR" sz="2000" b="1" dirty="0"/>
              <a:t>Répartition des salaires nets du Privé </a:t>
            </a:r>
            <a:r>
              <a:rPr lang="fr-FR" sz="2000" b="1" i="1" dirty="0"/>
              <a:t>par </a:t>
            </a:r>
            <a:r>
              <a:rPr lang="fr-FR" sz="2000" b="1" i="1" dirty="0" smtClean="0"/>
              <a:t>médianes </a:t>
            </a:r>
            <a:r>
              <a:rPr lang="fr-FR" sz="2000" b="1" dirty="0" smtClean="0"/>
              <a:t>des CSP en </a:t>
            </a:r>
            <a:r>
              <a:rPr lang="fr-FR" sz="2000" b="1" dirty="0"/>
              <a:t>KCFP,</a:t>
            </a:r>
          </a:p>
          <a:p>
            <a:pPr>
              <a:defRPr sz="2000" b="1"/>
            </a:pPr>
            <a:r>
              <a:rPr lang="fr-FR" sz="2000" b="1" dirty="0"/>
              <a:t> </a:t>
            </a:r>
            <a:r>
              <a:rPr lang="fr-FR" sz="1800" b="1" dirty="0" smtClean="0"/>
              <a:t>Source ISEE jusqu’en 2011 ; </a:t>
            </a:r>
          </a:p>
          <a:p>
            <a:pPr>
              <a:defRPr sz="2000" b="1"/>
            </a:pPr>
            <a:r>
              <a:rPr lang="fr-FR" sz="1800" b="1" dirty="0" smtClean="0"/>
              <a:t>évaluations </a:t>
            </a:r>
            <a:r>
              <a:rPr lang="fr-FR" sz="1800" b="1" dirty="0"/>
              <a:t>de 2012 à </a:t>
            </a:r>
            <a:r>
              <a:rPr lang="fr-FR" sz="1800" b="1" dirty="0" smtClean="0"/>
              <a:t>2017 (Inflation +1%) </a:t>
            </a:r>
            <a:endParaRPr lang="fr-FR" sz="1800" b="1" dirty="0"/>
          </a:p>
        </c:rich>
      </c:tx>
      <c:layout>
        <c:manualLayout>
          <c:xMode val="edge"/>
          <c:yMode val="edge"/>
          <c:x val="0.134482875127565"/>
          <c:y val="0.0"/>
        </c:manualLayout>
      </c:layout>
      <c:overlay val="0"/>
      <c:spPr>
        <a:solidFill>
          <a:schemeClr val="bg1"/>
        </a:solidFill>
        <a:ln>
          <a:solidFill>
            <a:schemeClr val="bg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0.0823961762304795"/>
          <c:y val="0.0807256238536686"/>
          <c:w val="0.697250242715683"/>
          <c:h val="0.824607152361237"/>
        </c:manualLayout>
      </c:layout>
      <c:lineChart>
        <c:grouping val="standard"/>
        <c:varyColors val="0"/>
        <c:ser>
          <c:idx val="4"/>
          <c:order val="0"/>
          <c:tx>
            <c:strRef>
              <c:f>'salaires 07 17evl'!$A$344</c:f>
              <c:strCache>
                <c:ptCount val="1"/>
                <c:pt idx="0">
                  <c:v>Cadres et assim.</c:v>
                </c:pt>
              </c:strCache>
            </c:strRef>
          </c:tx>
          <c:spPr>
            <a:ln w="57150" cmpd="sng">
              <a:solidFill>
                <a:srgbClr val="008000"/>
              </a:solidFill>
              <a:prstDash val="solid"/>
            </a:ln>
          </c:spPr>
          <c:marker>
            <c:symbol val="none"/>
          </c:marker>
          <c:dLbls>
            <c:dLbl>
              <c:idx val="4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>
                    <a:solidFill>
                      <a:srgbClr val="008000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'salaires 07 17evl'!$B$343:$M$343</c:f>
              <c:numCache>
                <c:formatCode>General</c:formatCode>
                <c:ptCount val="12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  <c:pt idx="10">
                  <c:v>2017.0</c:v>
                </c:pt>
              </c:numCache>
            </c:numRef>
          </c:cat>
          <c:val>
            <c:numRef>
              <c:f>'salaires 07 17evl'!$B$344:$M$344</c:f>
              <c:numCache>
                <c:formatCode>#,##0</c:formatCode>
                <c:ptCount val="12"/>
                <c:pt idx="0">
                  <c:v>478.0</c:v>
                </c:pt>
                <c:pt idx="1">
                  <c:v>478.0</c:v>
                </c:pt>
                <c:pt idx="2">
                  <c:v>499.0</c:v>
                </c:pt>
                <c:pt idx="3">
                  <c:v>493.0</c:v>
                </c:pt>
                <c:pt idx="4">
                  <c:v>522.0</c:v>
                </c:pt>
                <c:pt idx="5">
                  <c:v>536.4621999410186</c:v>
                </c:pt>
                <c:pt idx="6">
                  <c:v>548.771082748452</c:v>
                </c:pt>
                <c:pt idx="7">
                  <c:v>555.2280239475081</c:v>
                </c:pt>
                <c:pt idx="8">
                  <c:v>563.9796014757634</c:v>
                </c:pt>
                <c:pt idx="9">
                  <c:v>572.9136057823185</c:v>
                </c:pt>
                <c:pt idx="10">
                  <c:v>584.4291692585447</c:v>
                </c:pt>
              </c:numCache>
            </c:numRef>
          </c:val>
          <c:smooth val="0"/>
        </c:ser>
        <c:ser>
          <c:idx val="3"/>
          <c:order val="1"/>
          <c:tx>
            <c:strRef>
              <c:f>'salaires 07 17evl'!$A$345</c:f>
              <c:strCache>
                <c:ptCount val="1"/>
                <c:pt idx="0">
                  <c:v>Profes. Interméd.</c:v>
                </c:pt>
              </c:strCache>
            </c:strRef>
          </c:tx>
          <c:spPr>
            <a:ln w="57150" cmpd="sng">
              <a:solidFill>
                <a:schemeClr val="accent3">
                  <a:lumMod val="75000"/>
                </a:schemeClr>
              </a:solidFill>
            </a:ln>
          </c:spPr>
          <c:marker>
            <c:symbol val="none"/>
          </c:marker>
          <c:dLbls>
            <c:dLbl>
              <c:idx val="4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>
                    <a:solidFill>
                      <a:srgbClr val="4F6228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'salaires 07 17evl'!$B$343:$M$343</c:f>
              <c:numCache>
                <c:formatCode>General</c:formatCode>
                <c:ptCount val="12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  <c:pt idx="10">
                  <c:v>2017.0</c:v>
                </c:pt>
              </c:numCache>
            </c:numRef>
          </c:cat>
          <c:val>
            <c:numRef>
              <c:f>'salaires 07 17evl'!$B$345:$M$345</c:f>
              <c:numCache>
                <c:formatCode>#,##0</c:formatCode>
                <c:ptCount val="12"/>
                <c:pt idx="0">
                  <c:v>328.0</c:v>
                </c:pt>
                <c:pt idx="1">
                  <c:v>324.0</c:v>
                </c:pt>
                <c:pt idx="2">
                  <c:v>334.0</c:v>
                </c:pt>
                <c:pt idx="3">
                  <c:v>331.0</c:v>
                </c:pt>
                <c:pt idx="4">
                  <c:v>337.0</c:v>
                </c:pt>
                <c:pt idx="5">
                  <c:v>346.3367076247582</c:v>
                </c:pt>
                <c:pt idx="6">
                  <c:v>354.2832469084819</c:v>
                </c:pt>
                <c:pt idx="7">
                  <c:v>358.4518085638127</c:v>
                </c:pt>
                <c:pt idx="8">
                  <c:v>364.1017733665372</c:v>
                </c:pt>
                <c:pt idx="9">
                  <c:v>369.8695117790073</c:v>
                </c:pt>
                <c:pt idx="10">
                  <c:v>377.3038889657653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'salaires 07 17evl'!$A$347</c:f>
              <c:strCache>
                <c:ptCount val="1"/>
                <c:pt idx="0">
                  <c:v>Ouvriers qualifiés</c:v>
                </c:pt>
              </c:strCache>
            </c:strRef>
          </c:tx>
          <c:spPr>
            <a:ln w="57150" cmpd="sng">
              <a:solidFill>
                <a:srgbClr val="FF0000"/>
              </a:solidFill>
              <a:prstDash val="sysDash"/>
            </a:ln>
          </c:spPr>
          <c:marker>
            <c:symbol val="none"/>
          </c:marker>
          <c:dLbls>
            <c:dLbl>
              <c:idx val="4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'salaires 07 17evl'!$B$343:$M$343</c:f>
              <c:numCache>
                <c:formatCode>General</c:formatCode>
                <c:ptCount val="12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  <c:pt idx="10">
                  <c:v>2017.0</c:v>
                </c:pt>
              </c:numCache>
            </c:numRef>
          </c:cat>
          <c:val>
            <c:numRef>
              <c:f>'salaires 07 17evl'!$B$347:$M$347</c:f>
              <c:numCache>
                <c:formatCode>#,##0</c:formatCode>
                <c:ptCount val="12"/>
                <c:pt idx="0">
                  <c:v>188.0</c:v>
                </c:pt>
                <c:pt idx="1">
                  <c:v>196.0</c:v>
                </c:pt>
                <c:pt idx="2">
                  <c:v>206.0</c:v>
                </c:pt>
                <c:pt idx="3">
                  <c:v>207.0</c:v>
                </c:pt>
                <c:pt idx="4">
                  <c:v>202.0</c:v>
                </c:pt>
                <c:pt idx="5">
                  <c:v>207.5964835020806</c:v>
                </c:pt>
                <c:pt idx="6">
                  <c:v>212.3596910252629</c:v>
                </c:pt>
                <c:pt idx="7">
                  <c:v>214.8583540946296</c:v>
                </c:pt>
                <c:pt idx="8">
                  <c:v>218.2449798814258</c:v>
                </c:pt>
                <c:pt idx="9">
                  <c:v>221.7021999387522</c:v>
                </c:pt>
                <c:pt idx="10">
                  <c:v>226.1584141575211</c:v>
                </c:pt>
              </c:numCache>
            </c:numRef>
          </c:val>
          <c:smooth val="0"/>
        </c:ser>
        <c:ser>
          <c:idx val="5"/>
          <c:order val="3"/>
          <c:tx>
            <c:strRef>
              <c:f>'salaires 07 17evl'!$A$349</c:f>
              <c:strCache>
                <c:ptCount val="1"/>
                <c:pt idx="0">
                  <c:v>Médiane Privé</c:v>
                </c:pt>
              </c:strCache>
            </c:strRef>
          </c:tx>
          <c:spPr>
            <a:ln w="76200" cmpd="sng">
              <a:solidFill>
                <a:schemeClr val="bg1">
                  <a:lumMod val="65000"/>
                </a:schemeClr>
              </a:solidFill>
            </a:ln>
          </c:spPr>
          <c:marker>
            <c:symbol val="none"/>
          </c:marker>
          <c:dLbls>
            <c:dLbl>
              <c:idx val="4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>
                  <a:lumMod val="50000"/>
                </a:schemeClr>
              </a:solidFill>
            </c:spPr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'salaires 07 17evl'!$B$343:$M$343</c:f>
              <c:numCache>
                <c:formatCode>General</c:formatCode>
                <c:ptCount val="12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  <c:pt idx="10">
                  <c:v>2017.0</c:v>
                </c:pt>
              </c:numCache>
            </c:numRef>
          </c:cat>
          <c:val>
            <c:numRef>
              <c:f>'salaires 07 17evl'!$B$349:$M$349</c:f>
              <c:numCache>
                <c:formatCode>#,##0</c:formatCode>
                <c:ptCount val="12"/>
                <c:pt idx="0">
                  <c:v>157.0</c:v>
                </c:pt>
                <c:pt idx="1">
                  <c:v>163.0</c:v>
                </c:pt>
                <c:pt idx="2">
                  <c:v>169.0</c:v>
                </c:pt>
                <c:pt idx="3">
                  <c:v>177.0</c:v>
                </c:pt>
                <c:pt idx="4">
                  <c:v>185.0</c:v>
                </c:pt>
                <c:pt idx="5">
                  <c:v>190.125492316262</c:v>
                </c:pt>
                <c:pt idx="6">
                  <c:v>194.4878358399685</c:v>
                </c:pt>
                <c:pt idx="7">
                  <c:v>196.7762153836954</c:v>
                </c:pt>
                <c:pt idx="8">
                  <c:v>199.8778281092266</c:v>
                </c:pt>
                <c:pt idx="9">
                  <c:v>203.0440940033126</c:v>
                </c:pt>
                <c:pt idx="10">
                  <c:v>207.1252802927792</c:v>
                </c:pt>
              </c:numCache>
            </c:numRef>
          </c:val>
          <c:smooth val="0"/>
        </c:ser>
        <c:ser>
          <c:idx val="1"/>
          <c:order val="4"/>
          <c:tx>
            <c:strRef>
              <c:f>'salaires 07 17evl'!$A$346</c:f>
              <c:strCache>
                <c:ptCount val="1"/>
                <c:pt idx="0">
                  <c:v>Employés</c:v>
                </c:pt>
              </c:strCache>
            </c:strRef>
          </c:tx>
          <c:spPr>
            <a:ln w="57150" cmpd="sng">
              <a:solidFill>
                <a:srgbClr val="FF0000"/>
              </a:solidFill>
              <a:prstDash val="sysDot"/>
            </a:ln>
          </c:spPr>
          <c:marker>
            <c:symbol val="none"/>
          </c:marker>
          <c:cat>
            <c:numRef>
              <c:f>'salaires 07 17evl'!$B$343:$M$343</c:f>
              <c:numCache>
                <c:formatCode>General</c:formatCode>
                <c:ptCount val="12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  <c:pt idx="10">
                  <c:v>2017.0</c:v>
                </c:pt>
              </c:numCache>
            </c:numRef>
          </c:cat>
          <c:val>
            <c:numRef>
              <c:f>'salaires 07 17evl'!$B$346:$M$346</c:f>
              <c:numCache>
                <c:formatCode>#,##0</c:formatCode>
                <c:ptCount val="12"/>
                <c:pt idx="0">
                  <c:v>147.0</c:v>
                </c:pt>
                <c:pt idx="1">
                  <c:v>150.0</c:v>
                </c:pt>
                <c:pt idx="2">
                  <c:v>156.0</c:v>
                </c:pt>
                <c:pt idx="3">
                  <c:v>163.0</c:v>
                </c:pt>
                <c:pt idx="4">
                  <c:v>171.0</c:v>
                </c:pt>
                <c:pt idx="5">
                  <c:v>175.7376172220584</c:v>
                </c:pt>
                <c:pt idx="6">
                  <c:v>179.769837452079</c:v>
                </c:pt>
                <c:pt idx="7">
                  <c:v>181.885042327632</c:v>
                </c:pt>
                <c:pt idx="8">
                  <c:v>184.7519384144743</c:v>
                </c:pt>
                <c:pt idx="9">
                  <c:v>187.6785949976565</c:v>
                </c:pt>
                <c:pt idx="10">
                  <c:v>191.4509347571095</c:v>
                </c:pt>
              </c:numCache>
            </c:numRef>
          </c:val>
          <c:smooth val="0"/>
        </c:ser>
        <c:ser>
          <c:idx val="0"/>
          <c:order val="5"/>
          <c:tx>
            <c:strRef>
              <c:f>'salaires 07 17evl'!$A$348</c:f>
              <c:strCache>
                <c:ptCount val="1"/>
                <c:pt idx="0">
                  <c:v>Ouvriers non qualifiés</c:v>
                </c:pt>
              </c:strCache>
            </c:strRef>
          </c:tx>
          <c:spPr>
            <a:ln w="57150" cmpd="sng">
              <a:solidFill>
                <a:schemeClr val="accent6">
                  <a:lumMod val="75000"/>
                </a:schemeClr>
              </a:solidFill>
              <a:prstDash val="sysDot"/>
            </a:ln>
          </c:spPr>
          <c:marker>
            <c:symbol val="none"/>
          </c:marker>
          <c:cat>
            <c:numRef>
              <c:f>'salaires 07 17evl'!$B$343:$M$343</c:f>
              <c:numCache>
                <c:formatCode>General</c:formatCode>
                <c:ptCount val="12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  <c:pt idx="10">
                  <c:v>2017.0</c:v>
                </c:pt>
              </c:numCache>
            </c:numRef>
          </c:cat>
          <c:val>
            <c:numRef>
              <c:f>'salaires 07 17evl'!$B$348:$M$348</c:f>
              <c:numCache>
                <c:formatCode>#,##0</c:formatCode>
                <c:ptCount val="12"/>
                <c:pt idx="0">
                  <c:v>123.0</c:v>
                </c:pt>
                <c:pt idx="1">
                  <c:v>127.0</c:v>
                </c:pt>
                <c:pt idx="2">
                  <c:v>131.0</c:v>
                </c:pt>
                <c:pt idx="3">
                  <c:v>137.0</c:v>
                </c:pt>
                <c:pt idx="4">
                  <c:v>147.0</c:v>
                </c:pt>
                <c:pt idx="5">
                  <c:v>151.072688489138</c:v>
                </c:pt>
                <c:pt idx="6">
                  <c:v>154.53898307284</c:v>
                </c:pt>
                <c:pt idx="7">
                  <c:v>156.3573170886661</c:v>
                </c:pt>
                <c:pt idx="8">
                  <c:v>158.821841794899</c:v>
                </c:pt>
                <c:pt idx="9">
                  <c:v>161.337739559389</c:v>
                </c:pt>
                <c:pt idx="10">
                  <c:v>164.5806281245327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45842888"/>
        <c:axId val="2145683240"/>
      </c:lineChart>
      <c:catAx>
        <c:axId val="20458428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145683240"/>
        <c:crosses val="autoZero"/>
        <c:auto val="1"/>
        <c:lblAlgn val="ctr"/>
        <c:lblOffset val="100"/>
        <c:noMultiLvlLbl val="0"/>
      </c:catAx>
      <c:valAx>
        <c:axId val="2145683240"/>
        <c:scaling>
          <c:orientation val="minMax"/>
          <c:max val="750.0"/>
          <c:min val="0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,##0" sourceLinked="1"/>
        <c:majorTickMark val="out"/>
        <c:minorTickMark val="none"/>
        <c:tickLblPos val="nextTo"/>
        <c:crossAx val="2045842888"/>
        <c:crosses val="autoZero"/>
        <c:crossBetween val="between"/>
        <c:majorUnit val="50.0"/>
      </c:valAx>
    </c:plotArea>
    <c:legend>
      <c:legendPos val="r"/>
      <c:legendEntry>
        <c:idx val="3"/>
        <c:txPr>
          <a:bodyPr/>
          <a:lstStyle/>
          <a:p>
            <a:pPr>
              <a:defRPr sz="1600" b="1"/>
            </a:pPr>
            <a:endParaRPr lang="fr-FR"/>
          </a:p>
        </c:txPr>
      </c:legendEntry>
      <c:layout>
        <c:manualLayout>
          <c:xMode val="edge"/>
          <c:yMode val="edge"/>
          <c:x val="0.75177703720172"/>
          <c:y val="0.208382103595953"/>
          <c:w val="0.24822296279828"/>
          <c:h val="0.753419244658518"/>
        </c:manualLayout>
      </c:layout>
      <c:overlay val="0"/>
      <c:txPr>
        <a:bodyPr/>
        <a:lstStyle/>
        <a:p>
          <a:pPr>
            <a:defRPr sz="1600" b="1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</c:chartSpace>
</file>

<file path=ppt/charts/chart6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 b="1"/>
            </a:pPr>
            <a:r>
              <a:rPr lang="fr-FR" sz="2000" b="1" dirty="0" smtClean="0"/>
              <a:t>Idem Public</a:t>
            </a:r>
            <a:endParaRPr lang="fr-FR" sz="2000" b="1" dirty="0"/>
          </a:p>
        </c:rich>
      </c:tx>
      <c:layout>
        <c:manualLayout>
          <c:xMode val="edge"/>
          <c:yMode val="edge"/>
          <c:x val="0.272981045172909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"/>
          <c:y val="0.0811537788957316"/>
          <c:w val="0.9943948269078"/>
          <c:h val="0.823856718596862"/>
        </c:manualLayout>
      </c:layout>
      <c:lineChart>
        <c:grouping val="standard"/>
        <c:varyColors val="0"/>
        <c:ser>
          <c:idx val="4"/>
          <c:order val="0"/>
          <c:tx>
            <c:strRef>
              <c:f>'salaires 07 17evl'!$A$452</c:f>
              <c:strCache>
                <c:ptCount val="1"/>
                <c:pt idx="0">
                  <c:v>Cadres et assimil.</c:v>
                </c:pt>
              </c:strCache>
            </c:strRef>
          </c:tx>
          <c:spPr>
            <a:ln w="57150" cmpd="sng">
              <a:solidFill>
                <a:srgbClr val="008000"/>
              </a:solidFill>
              <a:prstDash val="solid"/>
            </a:ln>
          </c:spPr>
          <c:marker>
            <c:symbol val="none"/>
          </c:marker>
          <c:dLbls>
            <c:dLbl>
              <c:idx val="4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>
                    <a:solidFill>
                      <a:srgbClr val="008000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'salaires 07 17evl'!$B$451:$L$451</c:f>
              <c:numCache>
                <c:formatCode>General</c:formatCode>
                <c:ptCount val="11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  <c:pt idx="10">
                  <c:v>2017.0</c:v>
                </c:pt>
              </c:numCache>
            </c:numRef>
          </c:cat>
          <c:val>
            <c:numRef>
              <c:f>'salaires 07 17evl'!$B$452:$L$452</c:f>
              <c:numCache>
                <c:formatCode>#,##0</c:formatCode>
                <c:ptCount val="11"/>
                <c:pt idx="0">
                  <c:v>505.0</c:v>
                </c:pt>
                <c:pt idx="1">
                  <c:v>485.0</c:v>
                </c:pt>
                <c:pt idx="2">
                  <c:v>510.0</c:v>
                </c:pt>
                <c:pt idx="3">
                  <c:v>529.0</c:v>
                </c:pt>
                <c:pt idx="4">
                  <c:v>545.0</c:v>
                </c:pt>
                <c:pt idx="5">
                  <c:v>560.099423310069</c:v>
                </c:pt>
                <c:pt idx="6">
                  <c:v>572.950651528556</c:v>
                </c:pt>
                <c:pt idx="7">
                  <c:v>579.692093968184</c:v>
                </c:pt>
                <c:pt idx="8">
                  <c:v>588.8292774028564</c:v>
                </c:pt>
                <c:pt idx="9">
                  <c:v>598.1569255773265</c:v>
                </c:pt>
                <c:pt idx="10">
                  <c:v>610.1798797814306</c:v>
                </c:pt>
              </c:numCache>
            </c:numRef>
          </c:val>
          <c:smooth val="0"/>
        </c:ser>
        <c:ser>
          <c:idx val="3"/>
          <c:order val="1"/>
          <c:tx>
            <c:strRef>
              <c:f>'salaires 07 17evl'!$A$453</c:f>
              <c:strCache>
                <c:ptCount val="1"/>
                <c:pt idx="0">
                  <c:v>Profes. Interméd. </c:v>
                </c:pt>
              </c:strCache>
            </c:strRef>
          </c:tx>
          <c:spPr>
            <a:ln w="57150" cmpd="sng">
              <a:solidFill>
                <a:schemeClr val="accent3">
                  <a:lumMod val="75000"/>
                </a:schemeClr>
              </a:solidFill>
            </a:ln>
          </c:spPr>
          <c:marker>
            <c:symbol val="none"/>
          </c:marker>
          <c:dLbls>
            <c:dLbl>
              <c:idx val="4"/>
              <c:layout>
                <c:manualLayout>
                  <c:x val="-0.0789567256304466"/>
                  <c:y val="-0.0075862098832485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1.24869552440117E-16"/>
                  <c:y val="-0.00379310494162426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>
                    <a:solidFill>
                      <a:schemeClr val="accent3">
                        <a:lumMod val="50000"/>
                      </a:schemeClr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'salaires 07 17evl'!$B$451:$L$451</c:f>
              <c:numCache>
                <c:formatCode>General</c:formatCode>
                <c:ptCount val="11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  <c:pt idx="10">
                  <c:v>2017.0</c:v>
                </c:pt>
              </c:numCache>
            </c:numRef>
          </c:cat>
          <c:val>
            <c:numRef>
              <c:f>'salaires 07 17evl'!$B$453:$L$453</c:f>
              <c:numCache>
                <c:formatCode>#,##0</c:formatCode>
                <c:ptCount val="11"/>
                <c:pt idx="0">
                  <c:v>355.0</c:v>
                </c:pt>
                <c:pt idx="1">
                  <c:v>339.0</c:v>
                </c:pt>
                <c:pt idx="2">
                  <c:v>350.0</c:v>
                </c:pt>
                <c:pt idx="3">
                  <c:v>367.0</c:v>
                </c:pt>
                <c:pt idx="4">
                  <c:v>366.0</c:v>
                </c:pt>
                <c:pt idx="5">
                  <c:v>376.1401631770371</c:v>
                </c:pt>
                <c:pt idx="6">
                  <c:v>384.7705292833972</c:v>
                </c:pt>
                <c:pt idx="7">
                  <c:v>389.2978098942299</c:v>
                </c:pt>
                <c:pt idx="8">
                  <c:v>395.4339734485221</c:v>
                </c:pt>
                <c:pt idx="9">
                  <c:v>401.6980454335807</c:v>
                </c:pt>
                <c:pt idx="10">
                  <c:v>409.7721761467956</c:v>
                </c:pt>
              </c:numCache>
            </c:numRef>
          </c:val>
          <c:smooth val="0"/>
        </c:ser>
        <c:ser>
          <c:idx val="5"/>
          <c:order val="2"/>
          <c:tx>
            <c:strRef>
              <c:f>'salaires 07 17evl'!$A$454</c:f>
              <c:strCache>
                <c:ptCount val="1"/>
                <c:pt idx="0">
                  <c:v>Employés et ouvriers</c:v>
                </c:pt>
              </c:strCache>
            </c:strRef>
          </c:tx>
          <c:spPr>
            <a:ln w="57150" cmpd="sng">
              <a:solidFill>
                <a:srgbClr val="660066"/>
              </a:solidFill>
              <a:prstDash val="solid"/>
            </a:ln>
          </c:spPr>
          <c:marker>
            <c:symbol val="none"/>
          </c:marker>
          <c:dLbls>
            <c:dLbl>
              <c:idx val="4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>
                    <a:solidFill>
                      <a:srgbClr val="660066"/>
                    </a:solidFill>
                  </a:defRPr>
                </a:pPr>
                <a:endParaRPr lang="fr-FR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'salaires 07 17evl'!$B$451:$L$451</c:f>
              <c:numCache>
                <c:formatCode>General</c:formatCode>
                <c:ptCount val="11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  <c:pt idx="10">
                  <c:v>2017.0</c:v>
                </c:pt>
              </c:numCache>
            </c:numRef>
          </c:cat>
          <c:val>
            <c:numRef>
              <c:f>'salaires 07 17evl'!$B$454:$L$454</c:f>
              <c:numCache>
                <c:formatCode>#,##0</c:formatCode>
                <c:ptCount val="11"/>
                <c:pt idx="0">
                  <c:v>250.0</c:v>
                </c:pt>
                <c:pt idx="1">
                  <c:v>250.0</c:v>
                </c:pt>
                <c:pt idx="2">
                  <c:v>254.0</c:v>
                </c:pt>
                <c:pt idx="3">
                  <c:v>262.0</c:v>
                </c:pt>
                <c:pt idx="4">
                  <c:v>265.0</c:v>
                </c:pt>
                <c:pt idx="5">
                  <c:v>272.341921425997</c:v>
                </c:pt>
                <c:pt idx="6">
                  <c:v>278.5906837707657</c:v>
                </c:pt>
                <c:pt idx="7">
                  <c:v>281.868632846915</c:v>
                </c:pt>
                <c:pt idx="8">
                  <c:v>286.3114835078111</c:v>
                </c:pt>
                <c:pt idx="9">
                  <c:v>290.8469454642045</c:v>
                </c:pt>
                <c:pt idx="10">
                  <c:v>296.692969068035</c:v>
                </c:pt>
              </c:numCache>
            </c:numRef>
          </c:val>
          <c:smooth val="0"/>
        </c:ser>
        <c:ser>
          <c:idx val="0"/>
          <c:order val="3"/>
          <c:tx>
            <c:strRef>
              <c:f>'salaires 07 17evl'!$A$455</c:f>
              <c:strCache>
                <c:ptCount val="1"/>
                <c:pt idx="0">
                  <c:v>Médiane public</c:v>
                </c:pt>
              </c:strCache>
            </c:strRef>
          </c:tx>
          <c:spPr>
            <a:ln w="76200" cmpd="sng">
              <a:solidFill>
                <a:schemeClr val="bg1">
                  <a:lumMod val="65000"/>
                </a:schemeClr>
              </a:solidFill>
              <a:prstDash val="solid"/>
            </a:ln>
          </c:spPr>
          <c:marker>
            <c:symbol val="none"/>
          </c:marker>
          <c:dLbls>
            <c:dLbl>
              <c:idx val="4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>
                  <a:lumMod val="50000"/>
                </a:schemeClr>
              </a:solidFill>
            </c:spPr>
            <c:txPr>
              <a:bodyPr/>
              <a:lstStyle/>
              <a:p>
                <a:pPr>
                  <a:defRPr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'salaires 07 17evl'!$B$451:$L$451</c:f>
              <c:numCache>
                <c:formatCode>General</c:formatCode>
                <c:ptCount val="11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  <c:pt idx="10">
                  <c:v>2017.0</c:v>
                </c:pt>
              </c:numCache>
            </c:numRef>
          </c:cat>
          <c:val>
            <c:numRef>
              <c:f>'salaires 07 17evl'!$B$455:$L$455</c:f>
              <c:numCache>
                <c:formatCode>#,##0</c:formatCode>
                <c:ptCount val="11"/>
                <c:pt idx="0">
                  <c:v>321.0</c:v>
                </c:pt>
                <c:pt idx="1">
                  <c:v>315.0</c:v>
                </c:pt>
                <c:pt idx="2">
                  <c:v>325.0</c:v>
                </c:pt>
                <c:pt idx="3">
                  <c:v>335.0</c:v>
                </c:pt>
                <c:pt idx="4">
                  <c:v>334.0</c:v>
                </c:pt>
                <c:pt idx="5">
                  <c:v>343.2535915331432</c:v>
                </c:pt>
                <c:pt idx="6">
                  <c:v>351.1293901110783</c:v>
                </c:pt>
                <c:pt idx="7">
                  <c:v>355.260842908942</c:v>
                </c:pt>
                <c:pt idx="8">
                  <c:v>360.8605112890902</c:v>
                </c:pt>
                <c:pt idx="9">
                  <c:v>366.5769048492239</c:v>
                </c:pt>
                <c:pt idx="10">
                  <c:v>373.9451006366933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33833480"/>
        <c:axId val="2133806328"/>
      </c:lineChart>
      <c:catAx>
        <c:axId val="21338334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133806328"/>
        <c:crosses val="autoZero"/>
        <c:auto val="1"/>
        <c:lblAlgn val="ctr"/>
        <c:lblOffset val="100"/>
        <c:noMultiLvlLbl val="0"/>
      </c:catAx>
      <c:valAx>
        <c:axId val="2133806328"/>
        <c:scaling>
          <c:orientation val="minMax"/>
          <c:max val="750.0"/>
          <c:min val="0.0"/>
        </c:scaling>
        <c:delete val="1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,##0" sourceLinked="1"/>
        <c:majorTickMark val="out"/>
        <c:minorTickMark val="none"/>
        <c:tickLblPos val="nextTo"/>
        <c:crossAx val="2133833480"/>
        <c:crosses val="autoZero"/>
        <c:crossBetween val="between"/>
        <c:majorUnit val="50.0"/>
      </c:valAx>
    </c:plotArea>
    <c:legend>
      <c:legendPos val="t"/>
      <c:legendEntry>
        <c:idx val="0"/>
        <c:delete val="1"/>
      </c:legendEntry>
      <c:legendEntry>
        <c:idx val="1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370702743926148"/>
          <c:y val="0.633448525251252"/>
          <c:w val="0.62318572813019"/>
          <c:h val="0.0328668063146536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  <c:userShapes r:id="rId2"/>
</c:chartSpace>
</file>

<file path=ppt/charts/chart6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/>
              <a:t>Evolution des taux de pauvreté </a:t>
            </a:r>
          </a:p>
          <a:p>
            <a:pPr>
              <a:defRPr sz="1800"/>
            </a:pPr>
            <a:r>
              <a:rPr lang="fr-FR" sz="1800"/>
              <a:t>de 1991 à 2008</a:t>
            </a:r>
          </a:p>
        </c:rich>
      </c:tx>
      <c:layout>
        <c:manualLayout>
          <c:xMode val="edge"/>
          <c:yMode val="edge"/>
          <c:x val="0.204484986889276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105106674194371"/>
          <c:y val="0.0908851466526688"/>
          <c:w val="0.732419385992054"/>
          <c:h val="0.82110570243881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'taux de pauvreté'!$A$72</c:f>
              <c:strCache>
                <c:ptCount val="1"/>
                <c:pt idx="0">
                  <c:v>îles Loyauté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'taux de pauvreté'!$B$71:$C$71</c:f>
              <c:numCache>
                <c:formatCode>General</c:formatCode>
                <c:ptCount val="2"/>
                <c:pt idx="0">
                  <c:v>1991.0</c:v>
                </c:pt>
                <c:pt idx="1">
                  <c:v>2008.0</c:v>
                </c:pt>
              </c:numCache>
            </c:numRef>
          </c:cat>
          <c:val>
            <c:numRef>
              <c:f>'taux de pauvreté'!$B$72:$C$72</c:f>
              <c:numCache>
                <c:formatCode>0.0%</c:formatCode>
                <c:ptCount val="2"/>
                <c:pt idx="0">
                  <c:v>0.54</c:v>
                </c:pt>
                <c:pt idx="1">
                  <c:v>0.515791526133908</c:v>
                </c:pt>
              </c:numCache>
            </c:numRef>
          </c:val>
        </c:ser>
        <c:ser>
          <c:idx val="1"/>
          <c:order val="1"/>
          <c:tx>
            <c:strRef>
              <c:f>'taux de pauvreté'!$A$73</c:f>
              <c:strCache>
                <c:ptCount val="1"/>
                <c:pt idx="0">
                  <c:v>Nord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'taux de pauvreté'!$B$71:$C$71</c:f>
              <c:numCache>
                <c:formatCode>General</c:formatCode>
                <c:ptCount val="2"/>
                <c:pt idx="0">
                  <c:v>1991.0</c:v>
                </c:pt>
                <c:pt idx="1">
                  <c:v>2008.0</c:v>
                </c:pt>
              </c:numCache>
            </c:numRef>
          </c:cat>
          <c:val>
            <c:numRef>
              <c:f>'taux de pauvreté'!$B$73:$C$73</c:f>
              <c:numCache>
                <c:formatCode>0.0%</c:formatCode>
                <c:ptCount val="2"/>
                <c:pt idx="0">
                  <c:v>0.38</c:v>
                </c:pt>
                <c:pt idx="1">
                  <c:v>0.351652327588812</c:v>
                </c:pt>
              </c:numCache>
            </c:numRef>
          </c:val>
        </c:ser>
        <c:ser>
          <c:idx val="2"/>
          <c:order val="2"/>
          <c:tx>
            <c:strRef>
              <c:f>'taux de pauvreté'!$A$74</c:f>
              <c:strCache>
                <c:ptCount val="1"/>
                <c:pt idx="0">
                  <c:v>Sud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'taux de pauvreté'!$B$71:$C$71</c:f>
              <c:numCache>
                <c:formatCode>General</c:formatCode>
                <c:ptCount val="2"/>
                <c:pt idx="0">
                  <c:v>1991.0</c:v>
                </c:pt>
                <c:pt idx="1">
                  <c:v>2008.0</c:v>
                </c:pt>
              </c:numCache>
            </c:numRef>
          </c:cat>
          <c:val>
            <c:numRef>
              <c:f>'taux de pauvreté'!$B$74:$C$74</c:f>
              <c:numCache>
                <c:formatCode>0.0%</c:formatCode>
                <c:ptCount val="2"/>
                <c:pt idx="0">
                  <c:v>0.07</c:v>
                </c:pt>
                <c:pt idx="1">
                  <c:v>0.0910455901886037</c:v>
                </c:pt>
              </c:numCache>
            </c:numRef>
          </c:val>
        </c:ser>
        <c:ser>
          <c:idx val="3"/>
          <c:order val="3"/>
          <c:tx>
            <c:strRef>
              <c:f>'taux de pauvreté'!$A$75</c:f>
              <c:strCache>
                <c:ptCount val="1"/>
                <c:pt idx="0">
                  <c:v>dont Grand Nouméa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0.00733281965103284"/>
                  <c:y val="0.045300820993556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0366640982551642"/>
                  <c:y val="0.065233182230720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 rot="0" vert="horz"/>
              <a:lstStyle/>
              <a:p>
                <a:pPr>
                  <a:defRPr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'taux de pauvreté'!$B$71:$C$71</c:f>
              <c:numCache>
                <c:formatCode>General</c:formatCode>
                <c:ptCount val="2"/>
                <c:pt idx="0">
                  <c:v>1991.0</c:v>
                </c:pt>
                <c:pt idx="1">
                  <c:v>2008.0</c:v>
                </c:pt>
              </c:numCache>
            </c:numRef>
          </c:cat>
          <c:val>
            <c:numRef>
              <c:f>'taux de pauvreté'!$B$75:$C$75</c:f>
              <c:numCache>
                <c:formatCode>0.0%</c:formatCode>
                <c:ptCount val="2"/>
                <c:pt idx="0">
                  <c:v>0.04</c:v>
                </c:pt>
                <c:pt idx="1">
                  <c:v>0.07</c:v>
                </c:pt>
              </c:numCache>
            </c:numRef>
          </c:val>
        </c:ser>
        <c:ser>
          <c:idx val="4"/>
          <c:order val="4"/>
          <c:tx>
            <c:strRef>
              <c:f>'taux de pauvreté'!$A$76</c:f>
              <c:strCache>
                <c:ptCount val="1"/>
                <c:pt idx="0">
                  <c:v>Nouvelle-Calédonie 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dLbls>
            <c:numFmt formatCode="0%" sourceLinked="0"/>
            <c:spPr>
              <a:solidFill>
                <a:schemeClr val="bg1"/>
              </a:solidFill>
            </c:spPr>
            <c:txPr>
              <a:bodyPr rot="-5400000" vert="horz"/>
              <a:lstStyle/>
              <a:p>
                <a:pPr>
                  <a:defRPr b="1"/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'taux de pauvreté'!$B$71:$C$71</c:f>
              <c:numCache>
                <c:formatCode>General</c:formatCode>
                <c:ptCount val="2"/>
                <c:pt idx="0">
                  <c:v>1991.0</c:v>
                </c:pt>
                <c:pt idx="1">
                  <c:v>2008.0</c:v>
                </c:pt>
              </c:numCache>
            </c:numRef>
          </c:cat>
          <c:val>
            <c:numRef>
              <c:f>'taux de pauvreté'!$B$76:$C$76</c:f>
              <c:numCache>
                <c:formatCode>0.0%</c:formatCode>
                <c:ptCount val="2"/>
                <c:pt idx="0">
                  <c:v>0.16</c:v>
                </c:pt>
                <c:pt idx="1">
                  <c:v>0.16533149801716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-2144791640"/>
        <c:axId val="-2144832056"/>
      </c:barChart>
      <c:catAx>
        <c:axId val="-21447916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44832056"/>
        <c:crosses val="autoZero"/>
        <c:auto val="1"/>
        <c:lblAlgn val="ctr"/>
        <c:lblOffset val="100"/>
        <c:noMultiLvlLbl val="0"/>
      </c:catAx>
      <c:valAx>
        <c:axId val="-2144832056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crossAx val="-2144791640"/>
        <c:crosses val="autoZero"/>
        <c:crossBetween val="between"/>
        <c:majorUnit val="0.05"/>
      </c:valAx>
    </c:plotArea>
    <c:legend>
      <c:legendPos val="r"/>
      <c:layout>
        <c:manualLayout>
          <c:xMode val="edge"/>
          <c:yMode val="edge"/>
          <c:x val="0.670659973977151"/>
          <c:y val="0.138331015025177"/>
          <c:w val="0.324834672342769"/>
          <c:h val="0.501254654391833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b="1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600"/>
      </a:pPr>
      <a:endParaRPr lang="fr-FR"/>
    </a:p>
  </c:txPr>
  <c:externalData r:id="rId1">
    <c:autoUpdate val="0"/>
  </c:externalData>
</c:chartSpace>
</file>

<file path=ppt/charts/chart6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Variation </a:t>
            </a:r>
            <a:r>
              <a:rPr lang="fr-FR" sz="1800" dirty="0" smtClean="0"/>
              <a:t>du</a:t>
            </a:r>
          </a:p>
          <a:p>
            <a:pPr>
              <a:defRPr sz="1800"/>
            </a:pPr>
            <a:r>
              <a:rPr lang="fr-FR" sz="1800" dirty="0" smtClean="0"/>
              <a:t> taux de pauvreté, </a:t>
            </a:r>
          </a:p>
          <a:p>
            <a:pPr>
              <a:defRPr sz="1800"/>
            </a:pPr>
            <a:r>
              <a:rPr lang="fr-FR" sz="1800" dirty="0" smtClean="0"/>
              <a:t>de </a:t>
            </a:r>
            <a:r>
              <a:rPr lang="fr-FR" sz="1800" dirty="0"/>
              <a:t>1991</a:t>
            </a:r>
            <a:r>
              <a:rPr lang="fr-FR" sz="1800" baseline="0" dirty="0"/>
              <a:t> à 2008</a:t>
            </a:r>
            <a:endParaRPr lang="fr-FR" sz="1800" dirty="0"/>
          </a:p>
        </c:rich>
      </c:tx>
      <c:layout>
        <c:manualLayout>
          <c:xMode val="edge"/>
          <c:yMode val="edge"/>
          <c:x val="0.0866841372982374"/>
          <c:y val="0.00249072286600041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82475960666207"/>
          <c:y val="0.0780093321668125"/>
          <c:w val="0.900169720664267"/>
          <c:h val="0.88748305014569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'taux de pauvreté'!$A$72</c:f>
              <c:strCache>
                <c:ptCount val="1"/>
                <c:pt idx="0">
                  <c:v>îles Loyauté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2000"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'taux de pauvreté'!$D$71</c:f>
              <c:strCache>
                <c:ptCount val="1"/>
                <c:pt idx="0">
                  <c:v>08-91</c:v>
                </c:pt>
              </c:strCache>
            </c:strRef>
          </c:cat>
          <c:val>
            <c:numRef>
              <c:f>'taux de pauvreté'!$D$72</c:f>
              <c:numCache>
                <c:formatCode>0.0%</c:formatCode>
                <c:ptCount val="1"/>
                <c:pt idx="0">
                  <c:v>-0.0242084738660925</c:v>
                </c:pt>
              </c:numCache>
            </c:numRef>
          </c:val>
        </c:ser>
        <c:ser>
          <c:idx val="1"/>
          <c:order val="1"/>
          <c:tx>
            <c:strRef>
              <c:f>'taux de pauvreté'!$A$73</c:f>
              <c:strCache>
                <c:ptCount val="1"/>
                <c:pt idx="0">
                  <c:v>Nord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2000">
                    <a:solidFill>
                      <a:srgbClr val="FF0000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'taux de pauvreté'!$D$71</c:f>
              <c:strCache>
                <c:ptCount val="1"/>
                <c:pt idx="0">
                  <c:v>08-91</c:v>
                </c:pt>
              </c:strCache>
            </c:strRef>
          </c:cat>
          <c:val>
            <c:numRef>
              <c:f>'taux de pauvreté'!$D$73</c:f>
              <c:numCache>
                <c:formatCode>0.0%</c:formatCode>
                <c:ptCount val="1"/>
                <c:pt idx="0">
                  <c:v>-0.0283476724111876</c:v>
                </c:pt>
              </c:numCache>
            </c:numRef>
          </c:val>
        </c:ser>
        <c:ser>
          <c:idx val="2"/>
          <c:order val="2"/>
          <c:tx>
            <c:strRef>
              <c:f>'taux de pauvreté'!$A$74</c:f>
              <c:strCache>
                <c:ptCount val="1"/>
                <c:pt idx="0">
                  <c:v>Sud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20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'taux de pauvreté'!$D$71</c:f>
              <c:strCache>
                <c:ptCount val="1"/>
                <c:pt idx="0">
                  <c:v>08-91</c:v>
                </c:pt>
              </c:strCache>
            </c:strRef>
          </c:cat>
          <c:val>
            <c:numRef>
              <c:f>'taux de pauvreté'!$D$74</c:f>
              <c:numCache>
                <c:formatCode>0.0%</c:formatCode>
                <c:ptCount val="1"/>
                <c:pt idx="0">
                  <c:v>0.0210455901886037</c:v>
                </c:pt>
              </c:numCache>
            </c:numRef>
          </c:val>
        </c:ser>
        <c:ser>
          <c:idx val="3"/>
          <c:order val="3"/>
          <c:tx>
            <c:strRef>
              <c:f>'taux de pauvreté'!$A$75</c:f>
              <c:strCache>
                <c:ptCount val="1"/>
                <c:pt idx="0">
                  <c:v>dont Grand Nouméa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</c:spPr>
          <c:invertIfNegative val="0"/>
          <c:dLbls>
            <c:spPr>
              <a:solidFill>
                <a:srgbClr val="FFFFFF"/>
              </a:solidFill>
            </c:spPr>
            <c:txPr>
              <a:bodyPr rot="0" vert="horz"/>
              <a:lstStyle/>
              <a:p>
                <a:pPr>
                  <a:defRPr sz="2000"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'taux de pauvreté'!$D$71</c:f>
              <c:strCache>
                <c:ptCount val="1"/>
                <c:pt idx="0">
                  <c:v>08-91</c:v>
                </c:pt>
              </c:strCache>
            </c:strRef>
          </c:cat>
          <c:val>
            <c:numRef>
              <c:f>'taux de pauvreté'!$D$75</c:f>
              <c:numCache>
                <c:formatCode>0.0%</c:formatCode>
                <c:ptCount val="1"/>
                <c:pt idx="0">
                  <c:v>0.03</c:v>
                </c:pt>
              </c:numCache>
            </c:numRef>
          </c:val>
        </c:ser>
        <c:ser>
          <c:idx val="4"/>
          <c:order val="4"/>
          <c:tx>
            <c:strRef>
              <c:f>'taux de pauvreté'!$A$76</c:f>
              <c:strCache>
                <c:ptCount val="1"/>
                <c:pt idx="0">
                  <c:v>Nouvelle-Calédonie 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dLbls>
            <c:spPr>
              <a:solidFill>
                <a:schemeClr val="bg1"/>
              </a:solidFill>
            </c:spPr>
            <c:txPr>
              <a:bodyPr rot="-5400000" vert="horz"/>
              <a:lstStyle/>
              <a:p>
                <a:pPr>
                  <a:defRPr sz="2400" b="1">
                    <a:solidFill>
                      <a:schemeClr val="tx1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'taux de pauvreté'!$D$71</c:f>
              <c:strCache>
                <c:ptCount val="1"/>
                <c:pt idx="0">
                  <c:v>08-91</c:v>
                </c:pt>
              </c:strCache>
            </c:strRef>
          </c:cat>
          <c:val>
            <c:numRef>
              <c:f>'taux de pauvreté'!$D$76</c:f>
              <c:numCache>
                <c:formatCode>0.0%</c:formatCode>
                <c:ptCount val="1"/>
                <c:pt idx="0">
                  <c:v>0.00533149801716048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-2061083224"/>
        <c:axId val="-2060512056"/>
      </c:barChart>
      <c:catAx>
        <c:axId val="-206108322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2060512056"/>
        <c:crosses val="autoZero"/>
        <c:auto val="1"/>
        <c:lblAlgn val="ctr"/>
        <c:lblOffset val="100"/>
        <c:noMultiLvlLbl val="0"/>
      </c:catAx>
      <c:valAx>
        <c:axId val="-2060512056"/>
        <c:scaling>
          <c:orientation val="minMax"/>
          <c:min val="-0.035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-2061083224"/>
        <c:crosses val="autoZero"/>
        <c:crossBetween val="between"/>
        <c:majorUnit val="0.01"/>
      </c:valAx>
    </c:plotArea>
    <c:plotVisOnly val="1"/>
    <c:dispBlanksAs val="gap"/>
    <c:showDLblsOverMax val="0"/>
  </c:chart>
  <c:externalData r:id="rId1">
    <c:autoUpdate val="0"/>
  </c:externalData>
</c:chartSpace>
</file>

<file path=ppt/charts/chart6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Niveaux de formation </a:t>
            </a:r>
          </a:p>
          <a:p>
            <a:pPr>
              <a:defRPr sz="1800"/>
            </a:pPr>
            <a:r>
              <a:rPr lang="fr-FR" sz="1800" dirty="0"/>
              <a:t>(% de la population non scolarisée)</a:t>
            </a:r>
          </a:p>
        </c:rich>
      </c:tx>
      <c:layout>
        <c:manualLayout>
          <c:xMode val="edge"/>
          <c:yMode val="edge"/>
          <c:x val="0.169298590965603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2257217847769"/>
          <c:y val="0.218867924528302"/>
          <c:w val="0.50471157675046"/>
          <c:h val="0.745430099539444"/>
        </c:manualLayout>
      </c:layout>
      <c:barChart>
        <c:barDir val="col"/>
        <c:grouping val="percentStacked"/>
        <c:varyColors val="0"/>
        <c:ser>
          <c:idx val="5"/>
          <c:order val="0"/>
          <c:tx>
            <c:strRef>
              <c:f>Feuil1!$H$130</c:f>
              <c:strCache>
                <c:ptCount val="1"/>
                <c:pt idx="0">
                  <c:v>Sans diplôme 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 w="76200" cmpd="sng">
              <a:noFill/>
            </a:ln>
          </c:spPr>
          <c:invertIfNegative val="0"/>
          <c:dPt>
            <c:idx val="0"/>
            <c:invertIfNegative val="0"/>
            <c:bubble3D val="0"/>
          </c:dPt>
          <c:dLbls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Feuil1!$I$130</c:f>
              <c:numCache>
                <c:formatCode>0%</c:formatCode>
                <c:ptCount val="1"/>
                <c:pt idx="0">
                  <c:v>0.325</c:v>
                </c:pt>
              </c:numCache>
            </c:numRef>
          </c:val>
        </c:ser>
        <c:ser>
          <c:idx val="4"/>
          <c:order val="1"/>
          <c:tx>
            <c:strRef>
              <c:f>Feuil1!$H$131</c:f>
              <c:strCache>
                <c:ptCount val="1"/>
                <c:pt idx="0">
                  <c:v>Autres diplômes &lt; Bac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 w="76200" cmpd="sng">
              <a:noFill/>
            </a:ln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Feuil1!$I$131</c:f>
              <c:numCache>
                <c:formatCode>0%</c:formatCode>
                <c:ptCount val="1"/>
                <c:pt idx="0">
                  <c:v>0.31</c:v>
                </c:pt>
              </c:numCache>
            </c:numRef>
          </c:val>
        </c:ser>
        <c:ser>
          <c:idx val="3"/>
          <c:order val="2"/>
          <c:tx>
            <c:strRef>
              <c:f>Feuil1!$H$132</c:f>
              <c:strCache>
                <c:ptCount val="1"/>
                <c:pt idx="0">
                  <c:v>Diplôme  = et  &gt; Bac hors supérieur</c:v>
                </c:pt>
              </c:strCache>
            </c:strRef>
          </c:tx>
          <c:spPr>
            <a:solidFill>
              <a:srgbClr val="32FF30"/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Feuil1!$I$132</c:f>
              <c:numCache>
                <c:formatCode>0%</c:formatCode>
                <c:ptCount val="1"/>
                <c:pt idx="0">
                  <c:v>0.171</c:v>
                </c:pt>
              </c:numCache>
            </c:numRef>
          </c:val>
        </c:ser>
        <c:ser>
          <c:idx val="0"/>
          <c:order val="3"/>
          <c:tx>
            <c:strRef>
              <c:f>Feuil1!$H$133</c:f>
              <c:strCache>
                <c:ptCount val="1"/>
                <c:pt idx="0">
                  <c:v>Diplôme &gt; Bac, Ens. supérieur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Feuil1!$I$133</c:f>
              <c:numCache>
                <c:formatCode>0%</c:formatCode>
                <c:ptCount val="1"/>
                <c:pt idx="0">
                  <c:v>0.194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-2144960136"/>
        <c:axId val="-2144998808"/>
      </c:barChart>
      <c:catAx>
        <c:axId val="-2144960136"/>
        <c:scaling>
          <c:orientation val="minMax"/>
        </c:scaling>
        <c:delete val="1"/>
        <c:axPos val="b"/>
        <c:majorTickMark val="out"/>
        <c:minorTickMark val="none"/>
        <c:tickLblPos val="nextTo"/>
        <c:crossAx val="-2144998808"/>
        <c:crosses val="autoZero"/>
        <c:auto val="1"/>
        <c:lblAlgn val="ctr"/>
        <c:lblOffset val="100"/>
        <c:noMultiLvlLbl val="0"/>
      </c:catAx>
      <c:valAx>
        <c:axId val="-2144998808"/>
        <c:scaling>
          <c:orientation val="minMax"/>
        </c:scaling>
        <c:delete val="0"/>
        <c:axPos val="l"/>
        <c:numFmt formatCode="0%" sourceLinked="1"/>
        <c:majorTickMark val="out"/>
        <c:minorTickMark val="none"/>
        <c:tickLblPos val="nextTo"/>
        <c:crossAx val="-21449601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10307229716817"/>
          <c:y val="0.198265819113804"/>
          <c:w val="0.480742689458582"/>
          <c:h val="0.801734180886195"/>
        </c:manualLayout>
      </c:layout>
      <c:overlay val="0"/>
      <c:txPr>
        <a:bodyPr/>
        <a:lstStyle/>
        <a:p>
          <a:pPr>
            <a:defRPr b="1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600"/>
      </a:pPr>
      <a:endParaRPr lang="fr-FR"/>
    </a:p>
  </c:txPr>
  <c:externalData r:id="rId1">
    <c:autoUpdate val="0"/>
  </c:externalData>
</c:chartSpace>
</file>

<file path=ppt/charts/chart6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Taux de pauvreté </a:t>
            </a:r>
            <a:endParaRPr lang="fr-FR" sz="1800" dirty="0" smtClean="0"/>
          </a:p>
          <a:p>
            <a:pPr>
              <a:defRPr sz="1800"/>
            </a:pPr>
            <a:r>
              <a:rPr lang="fr-FR" sz="1800" dirty="0" smtClean="0"/>
              <a:t>par </a:t>
            </a:r>
            <a:r>
              <a:rPr lang="fr-FR" sz="1800" dirty="0"/>
              <a:t>zone</a:t>
            </a:r>
            <a:r>
              <a:rPr lang="fr-FR" sz="1800" baseline="0" dirty="0"/>
              <a:t> en 2008</a:t>
            </a:r>
            <a:endParaRPr lang="fr-FR" sz="1800" dirty="0"/>
          </a:p>
        </c:rich>
      </c:tx>
      <c:layout>
        <c:manualLayout>
          <c:xMode val="edge"/>
          <c:yMode val="edge"/>
          <c:x val="0.262086779991282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176523071744496"/>
          <c:y val="0.111111111111111"/>
          <c:w val="0.7973380806876"/>
          <c:h val="0.86546310877806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'taux de pauvreté'!$A$76</c:f>
              <c:strCache>
                <c:ptCount val="1"/>
                <c:pt idx="0">
                  <c:v>Nouvelle-Calédonie 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dLbls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2400" b="1">
                    <a:solidFill>
                      <a:schemeClr val="tx1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'taux de pauvreté'!$C$71</c:f>
              <c:numCache>
                <c:formatCode>General</c:formatCode>
                <c:ptCount val="1"/>
                <c:pt idx="0">
                  <c:v>2008.0</c:v>
                </c:pt>
              </c:numCache>
            </c:numRef>
          </c:cat>
          <c:val>
            <c:numRef>
              <c:f>'taux de pauvreté'!$C$76</c:f>
              <c:numCache>
                <c:formatCode>0.0%</c:formatCode>
                <c:ptCount val="1"/>
                <c:pt idx="0">
                  <c:v>0.16533149801716</c:v>
                </c:pt>
              </c:numCache>
            </c:numRef>
          </c:val>
        </c:ser>
        <c:ser>
          <c:idx val="1"/>
          <c:order val="1"/>
          <c:tx>
            <c:strRef>
              <c:f>'taux de pauvreté'!$A$77</c:f>
              <c:strCache>
                <c:ptCount val="1"/>
                <c:pt idx="0">
                  <c:v>Zone tribale</c:v>
                </c:pt>
              </c:strCache>
            </c:strRef>
          </c:tx>
          <c:spPr>
            <a:solidFill>
              <a:srgbClr val="660066"/>
            </a:solidFill>
            <a:ln>
              <a:noFill/>
            </a:ln>
          </c:spPr>
          <c:invertIfNegative val="0"/>
          <c:dLbls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2000" b="1">
                    <a:solidFill>
                      <a:srgbClr val="660066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'taux de pauvreté'!$C$71</c:f>
              <c:numCache>
                <c:formatCode>General</c:formatCode>
                <c:ptCount val="1"/>
                <c:pt idx="0">
                  <c:v>2008.0</c:v>
                </c:pt>
              </c:numCache>
            </c:numRef>
          </c:cat>
          <c:val>
            <c:numRef>
              <c:f>'taux de pauvreté'!$C$77</c:f>
              <c:numCache>
                <c:formatCode>0.0%</c:formatCode>
                <c:ptCount val="1"/>
                <c:pt idx="0">
                  <c:v>0.457850903920374</c:v>
                </c:pt>
              </c:numCache>
            </c:numRef>
          </c:val>
        </c:ser>
        <c:ser>
          <c:idx val="2"/>
          <c:order val="2"/>
          <c:tx>
            <c:strRef>
              <c:f>'taux de pauvreté'!$A$78</c:f>
              <c:strCache>
                <c:ptCount val="1"/>
                <c:pt idx="0">
                  <c:v>Zone rurale</c:v>
                </c:pt>
              </c:strCache>
            </c:strRef>
          </c:tx>
          <c:spPr>
            <a:solidFill>
              <a:srgbClr val="A4118E"/>
            </a:solidFill>
          </c:spPr>
          <c:invertIfNegative val="0"/>
          <c:dLbls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2000" b="1">
                    <a:solidFill>
                      <a:srgbClr val="A4118E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'taux de pauvreté'!$C$71</c:f>
              <c:numCache>
                <c:formatCode>General</c:formatCode>
                <c:ptCount val="1"/>
                <c:pt idx="0">
                  <c:v>2008.0</c:v>
                </c:pt>
              </c:numCache>
            </c:numRef>
          </c:cat>
          <c:val>
            <c:numRef>
              <c:f>'taux de pauvreté'!$C$78</c:f>
              <c:numCache>
                <c:formatCode>0.0%</c:formatCode>
                <c:ptCount val="1"/>
                <c:pt idx="0">
                  <c:v>0.146031302403577</c:v>
                </c:pt>
              </c:numCache>
            </c:numRef>
          </c:val>
        </c:ser>
        <c:ser>
          <c:idx val="3"/>
          <c:order val="3"/>
          <c:tx>
            <c:strRef>
              <c:f>'taux de pauvreté'!$A$79</c:f>
              <c:strCache>
                <c:ptCount val="1"/>
                <c:pt idx="0">
                  <c:v>Zone urbaine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numFmt formatCode="0%" sourceLinked="0"/>
              <c:spPr>
                <a:solidFill>
                  <a:schemeClr val="bg1"/>
                </a:solidFill>
              </c:spPr>
              <c:txPr>
                <a:bodyPr rot="0" vert="horz"/>
                <a:lstStyle/>
                <a:p>
                  <a:pPr>
                    <a:defRPr sz="2000" b="1">
                      <a:solidFill>
                        <a:srgbClr val="0000FF"/>
                      </a:solidFill>
                    </a:defRPr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 rot="-5400000" vert="horz"/>
              <a:lstStyle/>
              <a:p>
                <a:pPr>
                  <a:defRPr sz="20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'taux de pauvreté'!$C$71</c:f>
              <c:numCache>
                <c:formatCode>General</c:formatCode>
                <c:ptCount val="1"/>
                <c:pt idx="0">
                  <c:v>2008.0</c:v>
                </c:pt>
              </c:numCache>
            </c:numRef>
          </c:cat>
          <c:val>
            <c:numRef>
              <c:f>'taux de pauvreté'!$C$79</c:f>
              <c:numCache>
                <c:formatCode>0.0%</c:formatCode>
                <c:ptCount val="1"/>
                <c:pt idx="0">
                  <c:v>0.0726365953673944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-2064298584"/>
        <c:axId val="-2064562600"/>
      </c:barChart>
      <c:catAx>
        <c:axId val="-20642985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2064562600"/>
        <c:crosses val="autoZero"/>
        <c:auto val="1"/>
        <c:lblAlgn val="ctr"/>
        <c:lblOffset val="100"/>
        <c:noMultiLvlLbl val="0"/>
      </c:catAx>
      <c:valAx>
        <c:axId val="-206456260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fr-FR"/>
          </a:p>
        </c:txPr>
        <c:crossAx val="-2064298584"/>
        <c:crosses val="autoZero"/>
        <c:crossBetween val="between"/>
        <c:majorUnit val="0.05"/>
      </c:valAx>
    </c:plotArea>
    <c:legend>
      <c:legendPos val="r"/>
      <c:layout>
        <c:manualLayout>
          <c:xMode val="edge"/>
          <c:yMode val="edge"/>
          <c:x val="0.590679205480225"/>
          <c:y val="0.12682648002333"/>
          <c:w val="0.407216734632862"/>
          <c:h val="0.49249343832021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2000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6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La plus </a:t>
            </a:r>
            <a:r>
              <a:rPr lang="fr-FR" sz="1800" dirty="0" smtClean="0"/>
              <a:t>grande </a:t>
            </a:r>
            <a:r>
              <a:rPr lang="fr-FR" sz="1800" dirty="0"/>
              <a:t>partie </a:t>
            </a:r>
            <a:r>
              <a:rPr lang="fr-FR" sz="1800" dirty="0" smtClean="0"/>
              <a:t>des</a:t>
            </a:r>
            <a:r>
              <a:rPr lang="fr-FR" sz="1800" baseline="0" dirty="0" smtClean="0"/>
              <a:t> </a:t>
            </a:r>
            <a:r>
              <a:rPr lang="fr-FR" sz="1800" dirty="0" smtClean="0"/>
              <a:t>"</a:t>
            </a:r>
            <a:r>
              <a:rPr lang="fr-FR" sz="1800" dirty="0"/>
              <a:t>pauvres" étaient </a:t>
            </a:r>
          </a:p>
          <a:p>
            <a:pPr>
              <a:defRPr sz="1800"/>
            </a:pPr>
            <a:r>
              <a:rPr lang="fr-FR" sz="1800" dirty="0"/>
              <a:t>non actifs en 2008, mais une bonne partie </a:t>
            </a:r>
          </a:p>
          <a:p>
            <a:pPr>
              <a:defRPr sz="1800"/>
            </a:pPr>
            <a:r>
              <a:rPr lang="fr-FR" sz="1800" dirty="0"/>
              <a:t>est intégré dans le marché du travail </a:t>
            </a:r>
            <a:endParaRPr lang="fr-FR" sz="1800" dirty="0" smtClean="0"/>
          </a:p>
          <a:p>
            <a:pPr>
              <a:defRPr sz="1800"/>
            </a:pPr>
            <a:r>
              <a:rPr lang="fr-FR" sz="1800" i="1" dirty="0" smtClean="0"/>
              <a:t>(  </a:t>
            </a:r>
            <a:r>
              <a:rPr lang="mr-IN" sz="1800" b="1" i="1" u="none" strike="noStrike" baseline="0" dirty="0" smtClean="0">
                <a:effectLst/>
              </a:rPr>
              <a:t>”</a:t>
            </a:r>
            <a:r>
              <a:rPr lang="fr-FR" sz="1800" i="1" dirty="0" smtClean="0"/>
              <a:t>Nouveaux </a:t>
            </a:r>
            <a:r>
              <a:rPr lang="fr-FR" sz="1800" i="1" dirty="0"/>
              <a:t>pauvres")</a:t>
            </a:r>
          </a:p>
        </c:rich>
      </c:tx>
      <c:layout>
        <c:manualLayout>
          <c:xMode val="edge"/>
          <c:yMode val="edge"/>
          <c:x val="0.105806230742896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914302960413701"/>
          <c:y val="0.189362642169729"/>
          <c:w val="0.681598666396977"/>
          <c:h val="0.7128113152522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'taux de pauvreté'!$A$137</c:f>
              <c:strCache>
                <c:ptCount val="1"/>
                <c:pt idx="0">
                  <c:v>Actif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txPr>
              <a:bodyPr rot="-5400000" vert="horz"/>
              <a:lstStyle/>
              <a:p>
                <a:pPr>
                  <a:defRPr sz="2000"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'taux de pauvreté'!$B$136:$E$136</c:f>
              <c:strCache>
                <c:ptCount val="4"/>
                <c:pt idx="0">
                  <c:v>Sud </c:v>
                </c:pt>
                <c:pt idx="1">
                  <c:v>Nord</c:v>
                </c:pt>
                <c:pt idx="2">
                  <c:v>Îles</c:v>
                </c:pt>
                <c:pt idx="3">
                  <c:v>NC</c:v>
                </c:pt>
              </c:strCache>
            </c:strRef>
          </c:cat>
          <c:val>
            <c:numRef>
              <c:f>'taux de pauvreté'!$B$137:$E$137</c:f>
              <c:numCache>
                <c:formatCode>0%</c:formatCode>
                <c:ptCount val="4"/>
                <c:pt idx="0">
                  <c:v>0.476053381833541</c:v>
                </c:pt>
                <c:pt idx="1">
                  <c:v>0.296739160660611</c:v>
                </c:pt>
                <c:pt idx="2">
                  <c:v>0.30761682618837</c:v>
                </c:pt>
                <c:pt idx="3">
                  <c:v>0.374227029211845</c:v>
                </c:pt>
              </c:numCache>
            </c:numRef>
          </c:val>
        </c:ser>
        <c:ser>
          <c:idx val="1"/>
          <c:order val="1"/>
          <c:tx>
            <c:strRef>
              <c:f>'taux de pauvreté'!$A$138</c:f>
              <c:strCache>
                <c:ptCount val="1"/>
                <c:pt idx="0">
                  <c:v>Chômeur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dLbls>
            <c:txPr>
              <a:bodyPr rot="-5400000" vert="horz"/>
              <a:lstStyle/>
              <a:p>
                <a:pPr>
                  <a:defRPr sz="2000"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'taux de pauvreté'!$B$136:$E$136</c:f>
              <c:strCache>
                <c:ptCount val="4"/>
                <c:pt idx="0">
                  <c:v>Sud </c:v>
                </c:pt>
                <c:pt idx="1">
                  <c:v>Nord</c:v>
                </c:pt>
                <c:pt idx="2">
                  <c:v>Îles</c:v>
                </c:pt>
                <c:pt idx="3">
                  <c:v>NC</c:v>
                </c:pt>
              </c:strCache>
            </c:strRef>
          </c:cat>
          <c:val>
            <c:numRef>
              <c:f>'taux de pauvreté'!$B$138:$E$138</c:f>
              <c:numCache>
                <c:formatCode>0%</c:formatCode>
                <c:ptCount val="4"/>
                <c:pt idx="0">
                  <c:v>0.10706104690628</c:v>
                </c:pt>
                <c:pt idx="1">
                  <c:v>0.132200630477813</c:v>
                </c:pt>
                <c:pt idx="2">
                  <c:v>0.0711855545725086</c:v>
                </c:pt>
                <c:pt idx="3">
                  <c:v>0.107975019532906</c:v>
                </c:pt>
              </c:numCache>
            </c:numRef>
          </c:val>
        </c:ser>
        <c:ser>
          <c:idx val="2"/>
          <c:order val="2"/>
          <c:tx>
            <c:strRef>
              <c:f>'taux de pauvreté'!$A$139</c:f>
              <c:strCache>
                <c:ptCount val="1"/>
                <c:pt idx="0">
                  <c:v>Retraité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dLbls>
            <c:txPr>
              <a:bodyPr rot="-5400000" vert="horz"/>
              <a:lstStyle/>
              <a:p>
                <a:pPr>
                  <a:defRPr sz="2000" b="1">
                    <a:solidFill>
                      <a:schemeClr val="tx1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'taux de pauvreté'!$B$136:$E$136</c:f>
              <c:strCache>
                <c:ptCount val="4"/>
                <c:pt idx="0">
                  <c:v>Sud </c:v>
                </c:pt>
                <c:pt idx="1">
                  <c:v>Nord</c:v>
                </c:pt>
                <c:pt idx="2">
                  <c:v>Îles</c:v>
                </c:pt>
                <c:pt idx="3">
                  <c:v>NC</c:v>
                </c:pt>
              </c:strCache>
            </c:strRef>
          </c:cat>
          <c:val>
            <c:numRef>
              <c:f>'taux de pauvreté'!$B$139:$E$139</c:f>
              <c:numCache>
                <c:formatCode>0%</c:formatCode>
                <c:ptCount val="4"/>
                <c:pt idx="0">
                  <c:v>0.286753883715869</c:v>
                </c:pt>
                <c:pt idx="1">
                  <c:v>0.272963523799653</c:v>
                </c:pt>
                <c:pt idx="2">
                  <c:v>0.126658891659294</c:v>
                </c:pt>
                <c:pt idx="3">
                  <c:v>0.245889969739784</c:v>
                </c:pt>
              </c:numCache>
            </c:numRef>
          </c:val>
        </c:ser>
        <c:ser>
          <c:idx val="3"/>
          <c:order val="3"/>
          <c:tx>
            <c:strRef>
              <c:f>'taux de pauvreté'!$A$140</c:f>
              <c:strCache>
                <c:ptCount val="1"/>
                <c:pt idx="0">
                  <c:v>Autre inactif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dLbls>
            <c:txPr>
              <a:bodyPr rot="-5400000" vert="horz"/>
              <a:lstStyle/>
              <a:p>
                <a:pPr>
                  <a:defRPr sz="2000" b="1">
                    <a:solidFill>
                      <a:schemeClr val="tx1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'taux de pauvreté'!$B$136:$E$136</c:f>
              <c:strCache>
                <c:ptCount val="4"/>
                <c:pt idx="0">
                  <c:v>Sud </c:v>
                </c:pt>
                <c:pt idx="1">
                  <c:v>Nord</c:v>
                </c:pt>
                <c:pt idx="2">
                  <c:v>Îles</c:v>
                </c:pt>
                <c:pt idx="3">
                  <c:v>NC</c:v>
                </c:pt>
              </c:strCache>
            </c:strRef>
          </c:cat>
          <c:val>
            <c:numRef>
              <c:f>'taux de pauvreté'!$B$140:$E$140</c:f>
              <c:numCache>
                <c:formatCode>0%</c:formatCode>
                <c:ptCount val="4"/>
                <c:pt idx="0">
                  <c:v>0.130131687544311</c:v>
                </c:pt>
                <c:pt idx="1">
                  <c:v>0.298096685061923</c:v>
                </c:pt>
                <c:pt idx="2">
                  <c:v>0.494538727579828</c:v>
                </c:pt>
                <c:pt idx="3">
                  <c:v>0.271907981515465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-2064203768"/>
        <c:axId val="-2064363624"/>
      </c:barChart>
      <c:catAx>
        <c:axId val="-206420376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fr-FR"/>
          </a:p>
        </c:txPr>
        <c:crossAx val="-2064363624"/>
        <c:crosses val="autoZero"/>
        <c:auto val="1"/>
        <c:lblAlgn val="ctr"/>
        <c:lblOffset val="100"/>
        <c:noMultiLvlLbl val="0"/>
      </c:catAx>
      <c:valAx>
        <c:axId val="-2064363624"/>
        <c:scaling>
          <c:orientation val="minMax"/>
          <c:max val="1.0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fr-FR"/>
          </a:p>
        </c:txPr>
        <c:crossAx val="-2064203768"/>
        <c:crosses val="autoZero"/>
        <c:crossBetween val="between"/>
      </c:valAx>
    </c:plotArea>
    <c:legend>
      <c:legendPos val="r"/>
      <c:legendEntry>
        <c:idx val="3"/>
        <c:txPr>
          <a:bodyPr/>
          <a:lstStyle/>
          <a:p>
            <a:pPr>
              <a:defRPr sz="2800" b="1"/>
            </a:pPr>
            <a:endParaRPr lang="fr-FR"/>
          </a:p>
        </c:txPr>
      </c:legendEntry>
      <c:layout>
        <c:manualLayout>
          <c:xMode val="edge"/>
          <c:yMode val="edge"/>
          <c:x val="0.759712007356403"/>
          <c:y val="0.192496354622339"/>
          <c:w val="0.231134556907591"/>
          <c:h val="0.730778215223097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fr-FR" sz="2000" dirty="0"/>
              <a:t>Recensement de 2009 </a:t>
            </a:r>
            <a:r>
              <a:rPr lang="fr-FR" sz="2000" dirty="0" smtClean="0"/>
              <a:t>:</a:t>
            </a:r>
            <a:r>
              <a:rPr lang="fr-FR" sz="2000" baseline="0" dirty="0" smtClean="0"/>
              <a:t> </a:t>
            </a:r>
            <a:r>
              <a:rPr lang="fr-FR" sz="2000" dirty="0" smtClean="0"/>
              <a:t>le </a:t>
            </a:r>
            <a:r>
              <a:rPr lang="fr-FR" sz="2000" dirty="0"/>
              <a:t>plus </a:t>
            </a:r>
            <a:r>
              <a:rPr lang="fr-FR" sz="2000" dirty="0" smtClean="0"/>
              <a:t>précis quant aux communautés, % de la population</a:t>
            </a:r>
            <a:endParaRPr lang="fr-FR" sz="2000" dirty="0"/>
          </a:p>
        </c:rich>
      </c:tx>
      <c:layout>
        <c:manualLayout>
          <c:xMode val="edge"/>
          <c:yMode val="edge"/>
          <c:x val="0.0720538516504188"/>
          <c:y val="0.0123374892062877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254391164269248"/>
          <c:y val="0.144436058865516"/>
          <c:w val="0.86053626931885"/>
          <c:h val="0.680349785523119"/>
        </c:manualLayout>
      </c:layout>
      <c:pieChart>
        <c:varyColors val="1"/>
        <c:ser>
          <c:idx val="0"/>
          <c:order val="0"/>
          <c:tx>
            <c:strRef>
              <c:f>'Pop etc'!$B$145</c:f>
              <c:strCache>
                <c:ptCount val="1"/>
                <c:pt idx="0">
                  <c:v>Recensement de 2009</c:v>
                </c:pt>
              </c:strCache>
            </c:strRef>
          </c:tx>
          <c:spPr>
            <a:ln>
              <a:solidFill>
                <a:srgbClr val="000090"/>
              </a:solidFill>
            </a:ln>
          </c:spPr>
          <c:dPt>
            <c:idx val="0"/>
            <c:bubble3D val="0"/>
            <c:spPr>
              <a:solidFill>
                <a:srgbClr val="FF0000"/>
              </a:solidFill>
              <a:ln w="38100" cmpd="sng">
                <a:solidFill>
                  <a:srgbClr val="000090"/>
                </a:solidFill>
              </a:ln>
            </c:spPr>
          </c:dPt>
          <c:dPt>
            <c:idx val="1"/>
            <c:bubble3D val="0"/>
            <c:spPr>
              <a:pattFill prst="smGrid">
                <a:fgClr>
                  <a:srgbClr val="FF0000"/>
                </a:fgClr>
                <a:bgClr>
                  <a:prstClr val="white"/>
                </a:bgClr>
              </a:pattFill>
              <a:ln w="38100" cmpd="sng">
                <a:solidFill>
                  <a:srgbClr val="000090"/>
                </a:solidFill>
              </a:ln>
            </c:spPr>
          </c:dPt>
          <c:dPt>
            <c:idx val="2"/>
            <c:bubble3D val="0"/>
            <c:spPr>
              <a:pattFill prst="smGrid">
                <a:fgClr>
                  <a:srgbClr val="0000FF"/>
                </a:fgClr>
                <a:bgClr>
                  <a:prstClr val="white"/>
                </a:bgClr>
              </a:pattFill>
              <a:ln w="76200" cmpd="sng">
                <a:solidFill>
                  <a:schemeClr val="bg1"/>
                </a:solidFill>
              </a:ln>
            </c:spPr>
          </c:dPt>
          <c:dPt>
            <c:idx val="3"/>
            <c:bubble3D val="0"/>
            <c:spPr>
              <a:solidFill>
                <a:srgbClr val="0000FF"/>
              </a:solidFill>
              <a:ln w="76200" cmpd="sng">
                <a:solidFill>
                  <a:schemeClr val="bg1"/>
                </a:solidFill>
              </a:ln>
            </c:spPr>
          </c:dPt>
          <c:dPt>
            <c:idx val="4"/>
            <c:bubble3D val="0"/>
            <c:spPr>
              <a:solidFill>
                <a:srgbClr val="FF6600"/>
              </a:solidFill>
              <a:ln w="76200" cmpd="sng">
                <a:solidFill>
                  <a:srgbClr val="660066"/>
                </a:solidFill>
              </a:ln>
            </c:spPr>
          </c:dPt>
          <c:dPt>
            <c:idx val="5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rgbClr val="000090"/>
                </a:solidFill>
              </a:ln>
            </c:spPr>
          </c:dPt>
          <c:dPt>
            <c:idx val="7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rgbClr val="000090"/>
                </a:solidFill>
              </a:ln>
            </c:spPr>
          </c:dPt>
          <c:dPt>
            <c:idx val="8"/>
            <c:bubble3D val="0"/>
            <c:spPr>
              <a:pattFill prst="smGrid">
                <a:fgClr>
                  <a:schemeClr val="bg1">
                    <a:lumMod val="85000"/>
                  </a:schemeClr>
                </a:fgClr>
                <a:bgClr>
                  <a:prstClr val="white"/>
                </a:bgClr>
              </a:pattFill>
              <a:ln>
                <a:solidFill>
                  <a:srgbClr val="000090"/>
                </a:solidFill>
              </a:ln>
            </c:spPr>
          </c:dPt>
          <c:dLbls>
            <c:dLbl>
              <c:idx val="0"/>
              <c:numFmt formatCode="0%" sourceLinked="0"/>
              <c:spPr/>
              <c:txPr>
                <a:bodyPr/>
                <a:lstStyle/>
                <a:p>
                  <a:pPr>
                    <a:defRPr sz="2400" b="1">
                      <a:solidFill>
                        <a:srgbClr val="FFFFFF"/>
                      </a:solidFill>
                    </a:defRPr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numFmt formatCode="0%" sourceLinked="0"/>
              <c:spPr/>
              <c:txPr>
                <a:bodyPr/>
                <a:lstStyle/>
                <a:p>
                  <a:pPr>
                    <a:defRPr sz="2400" b="1">
                      <a:solidFill>
                        <a:srgbClr val="000000"/>
                      </a:solidFill>
                    </a:defRPr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numFmt formatCode="0%" sourceLinked="0"/>
              <c:spPr/>
              <c:txPr>
                <a:bodyPr/>
                <a:lstStyle/>
                <a:p>
                  <a:pPr>
                    <a:defRPr sz="2400" b="1">
                      <a:solidFill>
                        <a:schemeClr val="tx1"/>
                      </a:solidFill>
                    </a:defRPr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numFmt formatCode="0%" sourceLinked="0"/>
              <c:spPr/>
              <c:txPr>
                <a:bodyPr/>
                <a:lstStyle/>
                <a:p>
                  <a:pPr>
                    <a:defRPr sz="2400" b="1">
                      <a:solidFill>
                        <a:srgbClr val="FFFFFF"/>
                      </a:solidFill>
                    </a:defRPr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numFmt formatCode="0%" sourceLinked="0"/>
              <c:spPr/>
              <c:txPr>
                <a:bodyPr/>
                <a:lstStyle/>
                <a:p>
                  <a:pPr>
                    <a:defRPr sz="2400" b="1">
                      <a:solidFill>
                        <a:srgbClr val="660066"/>
                      </a:solidFill>
                    </a:defRPr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.0108728105723758"/>
                  <c:y val="0.00338012719269407"/>
                </c:manualLayout>
              </c:layout>
              <c:numFmt formatCode="0%" sourceLinked="0"/>
              <c:spPr/>
              <c:txPr>
                <a:bodyPr/>
                <a:lstStyle/>
                <a:p>
                  <a:pPr>
                    <a:defRPr sz="1600" b="1"/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0.0251894642356666"/>
                  <c:y val="0.00401767517566571"/>
                </c:manualLayout>
              </c:layout>
              <c:numFmt formatCode="0%" sourceLinked="0"/>
              <c:spPr/>
              <c:txPr>
                <a:bodyPr/>
                <a:lstStyle/>
                <a:p>
                  <a:pPr>
                    <a:defRPr sz="1600" b="1"/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0.0264642369290823"/>
                  <c:y val="0.0119494707665535"/>
                </c:manualLayout>
              </c:layout>
              <c:numFmt formatCode="0%" sourceLinked="0"/>
              <c:spPr/>
              <c:txPr>
                <a:bodyPr/>
                <a:lstStyle/>
                <a:p>
                  <a:pPr>
                    <a:defRPr sz="1600" b="1"/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0.341518200938768"/>
                  <c:y val="0.0343940293569012"/>
                </c:manualLayout>
              </c:layout>
              <c:tx>
                <c:rich>
                  <a:bodyPr/>
                  <a:lstStyle/>
                  <a:p>
                    <a:pPr>
                      <a:defRPr sz="1600" b="1"/>
                    </a:pPr>
                    <a:r>
                      <a:rPr lang="fr-FR" sz="1600" dirty="0"/>
                      <a:t>2</a:t>
                    </a:r>
                    <a:r>
                      <a:rPr lang="fr-FR" sz="1600" dirty="0" smtClean="0"/>
                      <a:t>% seulement « autres »</a:t>
                    </a:r>
                    <a:endParaRPr lang="fr-FR" sz="1600" dirty="0"/>
                  </a:p>
                </c:rich>
              </c:tx>
              <c:numFmt formatCode="0%" sourceLinked="0"/>
              <c:spPr>
                <a:solidFill>
                  <a:schemeClr val="bg1">
                    <a:lumMod val="85000"/>
                  </a:schemeClr>
                </a:solidFill>
              </c:sp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txPr>
              <a:bodyPr/>
              <a:lstStyle/>
              <a:p>
                <a:pPr>
                  <a:defRPr sz="2400"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'Pop etc'!$A$146:$A$154</c:f>
              <c:strCache>
                <c:ptCount val="9"/>
                <c:pt idx="0">
                  <c:v>Kanaks (Mélanésiens)</c:v>
                </c:pt>
                <c:pt idx="1">
                  <c:v>"Calédoniens" (refus d'appartenance, mais souvent métis kanaks)</c:v>
                </c:pt>
                <c:pt idx="2">
                  <c:v>"Plusieurs communautés", métis, plus ou moins"Caldoches"</c:v>
                </c:pt>
                <c:pt idx="3">
                  <c:v>"Européens" (dont une moité de "Zoreils"récents ou plus anciens)</c:v>
                </c:pt>
                <c:pt idx="4">
                  <c:v>Wallisiens (dont Futuna) : deux fois plus nombreux qu'à Wallis et Futuna</c:v>
                </c:pt>
                <c:pt idx="5">
                  <c:v>Tahitiens</c:v>
                </c:pt>
                <c:pt idx="6">
                  <c:v>Ni-Vanuatu</c:v>
                </c:pt>
                <c:pt idx="7">
                  <c:v>Asiatiques (Indonésiens, Vietnamiens)</c:v>
                </c:pt>
                <c:pt idx="8">
                  <c:v>Autres</c:v>
                </c:pt>
              </c:strCache>
            </c:strRef>
          </c:cat>
          <c:val>
            <c:numRef>
              <c:f>'Pop etc'!$B$146:$B$154</c:f>
              <c:numCache>
                <c:formatCode>0.00%</c:formatCode>
                <c:ptCount val="9"/>
                <c:pt idx="0">
                  <c:v>0.4034</c:v>
                </c:pt>
                <c:pt idx="1">
                  <c:v>0.0496</c:v>
                </c:pt>
                <c:pt idx="2">
                  <c:v>0.083</c:v>
                </c:pt>
                <c:pt idx="3">
                  <c:v>0.292</c:v>
                </c:pt>
                <c:pt idx="4">
                  <c:v>0.0866</c:v>
                </c:pt>
                <c:pt idx="5">
                  <c:v>0.0203</c:v>
                </c:pt>
                <c:pt idx="6">
                  <c:v>0.0095</c:v>
                </c:pt>
                <c:pt idx="7">
                  <c:v>0.0334</c:v>
                </c:pt>
                <c:pt idx="8">
                  <c:v>0.0222000000000002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/>
              <a:t>Recensement de 2009 </a:t>
            </a:r>
          </a:p>
          <a:p>
            <a:pPr>
              <a:defRPr/>
            </a:pPr>
            <a:r>
              <a:rPr lang="fr-FR"/>
              <a:t>le plus précis</a:t>
            </a:r>
          </a:p>
        </c:rich>
      </c:tx>
      <c:layout>
        <c:manualLayout>
          <c:xMode val="edge"/>
          <c:yMode val="edge"/>
          <c:x val="0.632837693675387"/>
          <c:y val="0.0068965517241379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314515282363898"/>
          <c:y val="0.0262642773101638"/>
          <c:w val="0.595161459656253"/>
          <c:h val="0.63620707756358"/>
        </c:manualLayout>
      </c:layout>
      <c:pieChart>
        <c:varyColors val="1"/>
        <c:ser>
          <c:idx val="0"/>
          <c:order val="0"/>
          <c:tx>
            <c:strRef>
              <c:f>'Pop etc'!$B$145</c:f>
              <c:strCache>
                <c:ptCount val="1"/>
                <c:pt idx="0">
                  <c:v>Recensement de 2009</c:v>
                </c:pt>
              </c:strCache>
            </c:strRef>
          </c:tx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FF0000">
                  <a:alpha val="54000"/>
                </a:srgbClr>
              </a:solidFill>
            </c:spPr>
          </c:dPt>
          <c:dPt>
            <c:idx val="2"/>
            <c:bubble3D val="0"/>
            <c:spPr>
              <a:solidFill>
                <a:srgbClr val="0000FF">
                  <a:alpha val="49000"/>
                </a:srgbClr>
              </a:solidFill>
            </c:spPr>
          </c:dPt>
          <c:dPt>
            <c:idx val="3"/>
            <c:bubble3D val="0"/>
            <c:spPr>
              <a:solidFill>
                <a:srgbClr val="0000FF"/>
              </a:solidFill>
            </c:spPr>
          </c:dPt>
          <c:dPt>
            <c:idx val="4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Pt>
            <c:idx val="5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</c:spPr>
          </c:dPt>
          <c:dPt>
            <c:idx val="7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8"/>
            <c:bubble3D val="0"/>
            <c:spPr>
              <a:solidFill>
                <a:schemeClr val="bg1"/>
              </a:solidFill>
            </c:spPr>
          </c:dPt>
          <c:dLbls>
            <c:dLbl>
              <c:idx val="6"/>
              <c:layout>
                <c:manualLayout>
                  <c:x val="-0.000864533062399497"/>
                  <c:y val="-0.03036274775997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0.0184477182287698"/>
                  <c:y val="-0.015284822155851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0.0268648717297435"/>
                  <c:y val="-0.0091427278486740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'Pop etc'!$A$146:$A$154</c:f>
              <c:strCache>
                <c:ptCount val="9"/>
                <c:pt idx="0">
                  <c:v>Kanaks (Mélanésiens)</c:v>
                </c:pt>
                <c:pt idx="1">
                  <c:v>"Calédoniens" (refus d'appartenance, mais souvent métis kanaks)</c:v>
                </c:pt>
                <c:pt idx="2">
                  <c:v>"Plusieurs communautés", métis, plus ou moins"Caldoches"</c:v>
                </c:pt>
                <c:pt idx="3">
                  <c:v>"Européens" (dont une moité de "Zoreils"récents ou plus anciens)</c:v>
                </c:pt>
                <c:pt idx="4">
                  <c:v>Wallisiens (dont Futuna) : deux fois plus nombreux qu'à Wallis et Futuna</c:v>
                </c:pt>
                <c:pt idx="5">
                  <c:v>Tahitiens</c:v>
                </c:pt>
                <c:pt idx="6">
                  <c:v>Ni-Vanuatu</c:v>
                </c:pt>
                <c:pt idx="7">
                  <c:v>Asiatiques (Indonésiens, Vietnamiens)</c:v>
                </c:pt>
                <c:pt idx="8">
                  <c:v>Autres</c:v>
                </c:pt>
              </c:strCache>
            </c:strRef>
          </c:cat>
          <c:val>
            <c:numRef>
              <c:f>'Pop etc'!$B$146:$B$154</c:f>
              <c:numCache>
                <c:formatCode>0.00%</c:formatCode>
                <c:ptCount val="9"/>
                <c:pt idx="0">
                  <c:v>0.4034</c:v>
                </c:pt>
                <c:pt idx="1">
                  <c:v>0.0496</c:v>
                </c:pt>
                <c:pt idx="2">
                  <c:v>0.083</c:v>
                </c:pt>
                <c:pt idx="3">
                  <c:v>0.292</c:v>
                </c:pt>
                <c:pt idx="4">
                  <c:v>0.0866</c:v>
                </c:pt>
                <c:pt idx="5">
                  <c:v>0.0203</c:v>
                </c:pt>
                <c:pt idx="6">
                  <c:v>0.0095</c:v>
                </c:pt>
                <c:pt idx="7">
                  <c:v>0.0334</c:v>
                </c:pt>
                <c:pt idx="8">
                  <c:v>0.0222000000000002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b="1">
                <a:solidFill>
                  <a:srgbClr val="FF0000"/>
                </a:solidFill>
              </a:defRPr>
            </a:pPr>
            <a:endParaRPr lang="fr-FR"/>
          </a:p>
        </c:txPr>
      </c:legendEntry>
      <c:legendEntry>
        <c:idx val="1"/>
        <c:txPr>
          <a:bodyPr/>
          <a:lstStyle/>
          <a:p>
            <a:pPr>
              <a:defRPr b="1">
                <a:solidFill>
                  <a:srgbClr val="FF0000"/>
                </a:solidFill>
              </a:defRPr>
            </a:pPr>
            <a:endParaRPr lang="fr-FR"/>
          </a:p>
        </c:txPr>
      </c:legendEntry>
      <c:legendEntry>
        <c:idx val="2"/>
        <c:txPr>
          <a:bodyPr/>
          <a:lstStyle/>
          <a:p>
            <a:pPr>
              <a:defRPr b="1">
                <a:solidFill>
                  <a:srgbClr val="0000FF"/>
                </a:solidFill>
              </a:defRPr>
            </a:pPr>
            <a:endParaRPr lang="fr-FR"/>
          </a:p>
        </c:txPr>
      </c:legendEntry>
      <c:legendEntry>
        <c:idx val="3"/>
        <c:txPr>
          <a:bodyPr/>
          <a:lstStyle/>
          <a:p>
            <a:pPr>
              <a:defRPr b="1">
                <a:solidFill>
                  <a:srgbClr val="0000FF"/>
                </a:solidFill>
              </a:defRPr>
            </a:pPr>
            <a:endParaRPr lang="fr-FR"/>
          </a:p>
        </c:txPr>
      </c:legendEntry>
      <c:legendEntry>
        <c:idx val="4"/>
        <c:txPr>
          <a:bodyPr/>
          <a:lstStyle/>
          <a:p>
            <a:pPr>
              <a:defRPr b="1">
                <a:solidFill>
                  <a:schemeClr val="tx2">
                    <a:lumMod val="60000"/>
                    <a:lumOff val="40000"/>
                  </a:schemeClr>
                </a:solidFill>
              </a:defRPr>
            </a:pPr>
            <a:endParaRPr lang="fr-FR"/>
          </a:p>
        </c:txPr>
      </c:legendEntry>
      <c:layout>
        <c:manualLayout>
          <c:xMode val="edge"/>
          <c:yMode val="edge"/>
          <c:x val="0.0"/>
          <c:y val="0.0"/>
          <c:w val="0.996939262260267"/>
          <c:h val="0.993080278758259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txPr>
    <a:bodyPr/>
    <a:lstStyle/>
    <a:p>
      <a:pPr>
        <a:defRPr sz="2000"/>
      </a:pPr>
      <a:endParaRPr lang="fr-FR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fr-FR"/>
              <a:t>Recensement de 2009 </a:t>
            </a:r>
          </a:p>
          <a:p>
            <a:pPr>
              <a:defRPr/>
            </a:pPr>
            <a:r>
              <a:rPr lang="fr-FR"/>
              <a:t>le plus précis quant aux communautés, </a:t>
            </a:r>
          </a:p>
          <a:p>
            <a:pPr>
              <a:defRPr/>
            </a:pPr>
            <a:r>
              <a:rPr lang="fr-FR"/>
              <a:t>% de la population</a:t>
            </a:r>
          </a:p>
        </c:rich>
      </c:tx>
      <c:layout>
        <c:manualLayout>
          <c:xMode val="edge"/>
          <c:yMode val="edge"/>
          <c:x val="0.0319706300451204"/>
          <c:y val="0.0012459010093844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254391164269248"/>
          <c:y val="0.155846258612184"/>
          <c:w val="0.788386480231383"/>
          <c:h val="0.973735623257829"/>
        </c:manualLayout>
      </c:layout>
      <c:pieChart>
        <c:varyColors val="1"/>
        <c:ser>
          <c:idx val="0"/>
          <c:order val="0"/>
          <c:tx>
            <c:strRef>
              <c:f>'Pop etc'!$B$145</c:f>
              <c:strCache>
                <c:ptCount val="1"/>
                <c:pt idx="0">
                  <c:v>Recensement de 2009</c:v>
                </c:pt>
              </c:strCache>
            </c:strRef>
          </c:tx>
          <c:spPr>
            <a:ln>
              <a:solidFill>
                <a:srgbClr val="000090"/>
              </a:solidFill>
            </a:ln>
          </c:spPr>
          <c:dPt>
            <c:idx val="0"/>
            <c:bubble3D val="0"/>
            <c:spPr>
              <a:solidFill>
                <a:srgbClr val="FF0000"/>
              </a:solidFill>
              <a:ln w="38100" cmpd="sng">
                <a:noFill/>
              </a:ln>
            </c:spPr>
          </c:dPt>
          <c:dPt>
            <c:idx val="1"/>
            <c:bubble3D val="0"/>
            <c:spPr>
              <a:pattFill prst="smGrid">
                <a:fgClr>
                  <a:srgbClr val="FF0000"/>
                </a:fgClr>
                <a:bgClr>
                  <a:prstClr val="white"/>
                </a:bgClr>
              </a:pattFill>
              <a:ln w="38100" cmpd="sng">
                <a:noFill/>
              </a:ln>
            </c:spPr>
          </c:dPt>
          <c:dPt>
            <c:idx val="2"/>
            <c:bubble3D val="0"/>
            <c:spPr>
              <a:pattFill prst="smGrid">
                <a:fgClr>
                  <a:srgbClr val="0000FF"/>
                </a:fgClr>
                <a:bgClr>
                  <a:prstClr val="white"/>
                </a:bgClr>
              </a:pattFill>
              <a:ln w="76200" cmpd="sng">
                <a:noFill/>
              </a:ln>
            </c:spPr>
          </c:dPt>
          <c:dPt>
            <c:idx val="3"/>
            <c:bubble3D val="0"/>
            <c:spPr>
              <a:solidFill>
                <a:srgbClr val="0000FF"/>
              </a:solidFill>
              <a:ln w="76200" cmpd="sng">
                <a:noFill/>
              </a:ln>
            </c:spPr>
          </c:dPt>
          <c:dPt>
            <c:idx val="4"/>
            <c:bubble3D val="0"/>
            <c:spPr>
              <a:solidFill>
                <a:srgbClr val="FF6600"/>
              </a:solidFill>
              <a:ln w="76200" cmpd="sng">
                <a:noFill/>
              </a:ln>
            </c:spPr>
          </c:dPt>
          <c:dPt>
            <c:idx val="5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rgbClr val="000090"/>
                </a:solidFill>
              </a:ln>
            </c:spPr>
          </c:dPt>
          <c:dPt>
            <c:idx val="7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rgbClr val="000090"/>
                </a:solidFill>
              </a:ln>
            </c:spPr>
          </c:dPt>
          <c:dPt>
            <c:idx val="8"/>
            <c:bubble3D val="0"/>
            <c:spPr>
              <a:pattFill prst="smGrid">
                <a:fgClr>
                  <a:schemeClr val="bg1">
                    <a:lumMod val="85000"/>
                  </a:schemeClr>
                </a:fgClr>
                <a:bgClr>
                  <a:prstClr val="white"/>
                </a:bgClr>
              </a:pattFill>
              <a:ln>
                <a:solidFill>
                  <a:srgbClr val="000090"/>
                </a:solidFill>
              </a:ln>
            </c:spPr>
          </c:dPt>
          <c:dLbls>
            <c:dLbl>
              <c:idx val="5"/>
              <c:layout>
                <c:manualLayout>
                  <c:x val="0.0108728105723758"/>
                  <c:y val="0.0033801271926940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0.0251894642356666"/>
                  <c:y val="0.0040176751756657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0.0264642369290823"/>
                  <c:y val="0.011949470766553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0.311455784734794"/>
                  <c:y val="0.0217179285604404"/>
                </c:manualLayout>
              </c:layout>
              <c:tx>
                <c:rich>
                  <a:bodyPr/>
                  <a:lstStyle/>
                  <a:p>
                    <a:r>
                      <a:rPr lang="fr-FR"/>
                      <a:t>2% seulement « autres »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'Pop etc'!$A$146:$A$154</c:f>
              <c:strCache>
                <c:ptCount val="9"/>
                <c:pt idx="0">
                  <c:v>Kanaks (Mélanésiens)</c:v>
                </c:pt>
                <c:pt idx="1">
                  <c:v>"Calédoniens" (refus d'appartenance, mais souvent métis kanaks)</c:v>
                </c:pt>
                <c:pt idx="2">
                  <c:v>"Plusieurs communautés", métis, plus ou moins"Caldoches"</c:v>
                </c:pt>
                <c:pt idx="3">
                  <c:v>"Européens" (dont une moité de "Zoreils"récents ou plus anciens)</c:v>
                </c:pt>
                <c:pt idx="4">
                  <c:v>Wallisiens (dont Futuna) : deux fois plus nombreux qu'à Wallis et Futuna</c:v>
                </c:pt>
                <c:pt idx="5">
                  <c:v>Tahitiens</c:v>
                </c:pt>
                <c:pt idx="6">
                  <c:v>Ni-Vanuatu</c:v>
                </c:pt>
                <c:pt idx="7">
                  <c:v>Asiatiques (Indonésiens, Vietnamiens)</c:v>
                </c:pt>
                <c:pt idx="8">
                  <c:v>Autres</c:v>
                </c:pt>
              </c:strCache>
            </c:strRef>
          </c:cat>
          <c:val>
            <c:numRef>
              <c:f>'Pop etc'!$B$146:$B$154</c:f>
              <c:numCache>
                <c:formatCode>0.00%</c:formatCode>
                <c:ptCount val="9"/>
                <c:pt idx="0">
                  <c:v>0.4034</c:v>
                </c:pt>
                <c:pt idx="1">
                  <c:v>0.0496</c:v>
                </c:pt>
                <c:pt idx="2">
                  <c:v>0.083</c:v>
                </c:pt>
                <c:pt idx="3">
                  <c:v>0.292</c:v>
                </c:pt>
                <c:pt idx="4">
                  <c:v>0.0866</c:v>
                </c:pt>
                <c:pt idx="5">
                  <c:v>0.0203</c:v>
                </c:pt>
                <c:pt idx="6">
                  <c:v>0.0095</c:v>
                </c:pt>
                <c:pt idx="7">
                  <c:v>0.0334</c:v>
                </c:pt>
                <c:pt idx="8">
                  <c:v>0.0222000000000002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b="1"/>
            </a:pPr>
            <a:endParaRPr lang="fr-FR"/>
          </a:p>
        </c:txPr>
      </c:legendEntry>
      <c:legendEntry>
        <c:idx val="3"/>
        <c:txPr>
          <a:bodyPr/>
          <a:lstStyle/>
          <a:p>
            <a:pPr>
              <a:defRPr b="1"/>
            </a:pPr>
            <a:endParaRPr lang="fr-FR"/>
          </a:p>
        </c:txPr>
      </c:legendEntry>
      <c:legendEntry>
        <c:idx val="4"/>
        <c:txPr>
          <a:bodyPr/>
          <a:lstStyle/>
          <a:p>
            <a:pPr>
              <a:defRPr b="1"/>
            </a:pPr>
            <a:endParaRPr lang="fr-FR"/>
          </a:p>
        </c:txPr>
      </c:legendEntry>
      <c:layout>
        <c:manualLayout>
          <c:xMode val="edge"/>
          <c:yMode val="edge"/>
          <c:x val="0.0"/>
          <c:y val="0.0"/>
          <c:w val="0.986689845499696"/>
          <c:h val="0.981593578007863"/>
        </c:manualLayout>
      </c:layout>
      <c:overlay val="0"/>
      <c:spPr>
        <a:solidFill>
          <a:sysClr val="window" lastClr="FFFFFF"/>
        </a:solidFill>
        <a:ln>
          <a:solidFill>
            <a:sysClr val="window" lastClr="FFFFFF"/>
          </a:solidFill>
        </a:ln>
      </c:spPr>
    </c:legend>
    <c:plotVisOnly val="1"/>
    <c:dispBlanksAs val="gap"/>
    <c:showDLblsOverMax val="0"/>
  </c:chart>
  <c:txPr>
    <a:bodyPr/>
    <a:lstStyle/>
    <a:p>
      <a:pPr>
        <a:defRPr sz="2000"/>
      </a:pPr>
      <a:endParaRPr lang="fr-FR"/>
    </a:p>
  </c:txPr>
  <c:externalData r:id="rId2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0.68878</cdr:x>
      <cdr:y>0.18783</cdr:y>
    </cdr:from>
    <cdr:to>
      <cdr:x>0.77296</cdr:x>
      <cdr:y>0.22697</cdr:y>
    </cdr:to>
    <cdr:sp macro="" textlink="">
      <cdr:nvSpPr>
        <cdr:cNvPr id="3" name="Rectangle 2"/>
        <cdr:cNvSpPr/>
      </cdr:nvSpPr>
      <cdr:spPr>
        <a:xfrm xmlns:a="http://schemas.openxmlformats.org/drawingml/2006/main">
          <a:off x="3609474" y="1283035"/>
          <a:ext cx="441158" cy="267369"/>
        </a:xfrm>
        <a:prstGeom xmlns:a="http://schemas.openxmlformats.org/drawingml/2006/main" prst="rect">
          <a:avLst/>
        </a:prstGeom>
        <a:solidFill xmlns:a="http://schemas.openxmlformats.org/drawingml/2006/main">
          <a:srgbClr val="0000FF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fr-FR" dirty="0" smtClean="0"/>
            <a:t>86,5</a:t>
          </a:r>
          <a:endParaRPr lang="fr-FR" dirty="0"/>
        </a:p>
      </cdr:txBody>
    </cdr:sp>
  </cdr:relSizeAnchor>
  <cdr:relSizeAnchor xmlns:cdr="http://schemas.openxmlformats.org/drawingml/2006/chartDrawing">
    <cdr:from>
      <cdr:x>0.56446</cdr:x>
      <cdr:y>0.09829</cdr:y>
    </cdr:from>
    <cdr:to>
      <cdr:x>0.56757</cdr:x>
      <cdr:y>0.96282</cdr:y>
    </cdr:to>
    <cdr:cxnSp macro="">
      <cdr:nvCxnSpPr>
        <cdr:cNvPr id="4" name="Connecteur droit 3"/>
        <cdr:cNvCxnSpPr/>
      </cdr:nvCxnSpPr>
      <cdr:spPr>
        <a:xfrm xmlns:a="http://schemas.openxmlformats.org/drawingml/2006/main" flipH="1" flipV="1">
          <a:off x="2882567" y="671432"/>
          <a:ext cx="15874" cy="5905498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rgbClr val="FF0000"/>
          </a:solidFill>
          <a:prstDash val="sysDot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</cdr:x>
      <cdr:y>0.24859</cdr:y>
    </cdr:from>
    <cdr:to>
      <cdr:x>0.68878</cdr:x>
      <cdr:y>0.30339</cdr:y>
    </cdr:to>
    <cdr:sp macro="" textlink="">
      <cdr:nvSpPr>
        <cdr:cNvPr id="6" name="Rectangle à coins arrondis 5"/>
        <cdr:cNvSpPr/>
      </cdr:nvSpPr>
      <cdr:spPr>
        <a:xfrm xmlns:a="http://schemas.openxmlformats.org/drawingml/2006/main">
          <a:off x="0" y="1698125"/>
          <a:ext cx="3517395" cy="374316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1600" b="1" dirty="0">
              <a:solidFill>
                <a:srgbClr val="000000"/>
              </a:solidFill>
            </a:rPr>
            <a:t>France </a:t>
          </a:r>
          <a:r>
            <a:rPr lang="fr-FR" sz="1600" b="1" dirty="0" smtClean="0">
              <a:solidFill>
                <a:srgbClr val="000000"/>
              </a:solidFill>
            </a:rPr>
            <a:t>543 ; France </a:t>
          </a:r>
          <a:r>
            <a:rPr lang="fr-FR" sz="1600" b="1" dirty="0">
              <a:solidFill>
                <a:srgbClr val="000000"/>
              </a:solidFill>
            </a:rPr>
            <a:t>+ DOM &amp; NC 653</a:t>
          </a:r>
        </a:p>
        <a:p xmlns:a="http://schemas.openxmlformats.org/drawingml/2006/main">
          <a:endParaRPr lang="fr-FR" sz="1600" b="1" dirty="0">
            <a:solidFill>
              <a:srgbClr val="000000"/>
            </a:solidFill>
          </a:endParaRPr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</cdr:x>
      <cdr:y>0.17381</cdr:y>
    </cdr:from>
    <cdr:to>
      <cdr:x>0.28086</cdr:x>
      <cdr:y>0.33532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0" y="1169427"/>
          <a:ext cx="795409" cy="1086654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fr-FR" sz="1800" b="1">
              <a:solidFill>
                <a:schemeClr val="tx1"/>
              </a:solidFill>
            </a:rPr>
            <a:t>101</a:t>
          </a:r>
          <a:r>
            <a:rPr lang="fr-FR" sz="1800" b="1" baseline="0">
              <a:solidFill>
                <a:schemeClr val="tx1"/>
              </a:solidFill>
            </a:rPr>
            <a:t> en 1969</a:t>
          </a:r>
          <a:endParaRPr lang="fr-FR" sz="1800" b="1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0.56625</cdr:x>
      <cdr:y>0.17824</cdr:y>
    </cdr:from>
    <cdr:to>
      <cdr:x>0.96489</cdr:x>
      <cdr:y>0.33151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1603648" y="1199212"/>
          <a:ext cx="1128968" cy="1031213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>
              <a:solidFill>
                <a:schemeClr val="tx1"/>
              </a:solidFill>
            </a:rPr>
            <a:t> = 269</a:t>
          </a:r>
          <a:r>
            <a:rPr lang="fr-FR" sz="1800" b="1" baseline="0" dirty="0">
              <a:solidFill>
                <a:schemeClr val="tx1"/>
              </a:solidFill>
            </a:rPr>
            <a:t> </a:t>
          </a:r>
          <a:r>
            <a:rPr lang="fr-FR" sz="1800" b="1" baseline="0" dirty="0" smtClean="0">
              <a:solidFill>
                <a:schemeClr val="tx1"/>
              </a:solidFill>
            </a:rPr>
            <a:t>en</a:t>
          </a:r>
        </a:p>
        <a:p xmlns:a="http://schemas.openxmlformats.org/drawingml/2006/main">
          <a:pPr algn="ctr"/>
          <a:r>
            <a:rPr lang="fr-FR" sz="1800" b="1" baseline="0" dirty="0" smtClean="0">
              <a:solidFill>
                <a:schemeClr val="tx1"/>
              </a:solidFill>
            </a:rPr>
            <a:t> </a:t>
          </a:r>
          <a:r>
            <a:rPr lang="fr-FR" sz="1800" b="1" baseline="0" dirty="0">
              <a:solidFill>
                <a:schemeClr val="tx1"/>
              </a:solidFill>
            </a:rPr>
            <a:t>2014</a:t>
          </a:r>
          <a:endParaRPr lang="fr-FR" sz="18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0.03624</cdr:x>
      <cdr:y>0.35057</cdr:y>
    </cdr:from>
    <cdr:to>
      <cdr:x>0.26129</cdr:x>
      <cdr:y>0.49929</cdr:y>
    </cdr:to>
    <cdr:sp macro="" textlink="">
      <cdr:nvSpPr>
        <cdr:cNvPr id="4" name="Rectangle à coins arrondis 3"/>
        <cdr:cNvSpPr/>
      </cdr:nvSpPr>
      <cdr:spPr>
        <a:xfrm xmlns:a="http://schemas.openxmlformats.org/drawingml/2006/main">
          <a:off x="102633" y="2358702"/>
          <a:ext cx="637351" cy="1000559"/>
        </a:xfrm>
        <a:prstGeom xmlns:a="http://schemas.openxmlformats.org/drawingml/2006/main" prst="roundRect">
          <a:avLst>
            <a:gd name="adj" fmla="val 0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>
              <a:solidFill>
                <a:schemeClr val="tx1"/>
              </a:solidFill>
            </a:rPr>
            <a:t> 19% du total</a:t>
          </a:r>
        </a:p>
      </cdr:txBody>
    </cdr:sp>
  </cdr:relSizeAnchor>
  <cdr:relSizeAnchor xmlns:cdr="http://schemas.openxmlformats.org/drawingml/2006/chartDrawing">
    <cdr:from>
      <cdr:x>0.24009</cdr:x>
      <cdr:y>0.20424</cdr:y>
    </cdr:from>
    <cdr:to>
      <cdr:x>0.60249</cdr:x>
      <cdr:y>0.27812</cdr:y>
    </cdr:to>
    <cdr:sp macro="" textlink="">
      <cdr:nvSpPr>
        <cdr:cNvPr id="5" name="Rectangle à coins arrondis 4"/>
        <cdr:cNvSpPr/>
      </cdr:nvSpPr>
      <cdr:spPr>
        <a:xfrm xmlns:a="http://schemas.openxmlformats.org/drawingml/2006/main">
          <a:off x="679948" y="1374160"/>
          <a:ext cx="1026334" cy="497091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 smtClean="0">
              <a:solidFill>
                <a:schemeClr val="tx1"/>
              </a:solidFill>
            </a:rPr>
            <a:t>+168</a:t>
          </a:r>
          <a:endParaRPr lang="fr-FR" sz="1800" b="1" dirty="0">
            <a:solidFill>
              <a:schemeClr val="tx1"/>
            </a:solidFill>
          </a:endParaRPr>
        </a:p>
      </cdr:txBody>
    </cdr: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0.03929</cdr:x>
      <cdr:y>0.09695</cdr:y>
    </cdr:from>
    <cdr:to>
      <cdr:x>0.11412</cdr:x>
      <cdr:y>0.13497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266700" y="647700"/>
          <a:ext cx="508000" cy="25400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2000" dirty="0" smtClean="0">
              <a:solidFill>
                <a:srgbClr val="000000"/>
              </a:solidFill>
            </a:rPr>
            <a:t>6%</a:t>
          </a:r>
          <a:endParaRPr lang="fr-FR" sz="2000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0.43964</cdr:x>
      <cdr:y>0.10836</cdr:y>
    </cdr:from>
    <cdr:to>
      <cdr:x>0.51448</cdr:x>
      <cdr:y>0.14638</cdr:y>
    </cdr:to>
    <cdr:sp macro="" textlink="">
      <cdr:nvSpPr>
        <cdr:cNvPr id="3" name="Rectangle 2"/>
        <cdr:cNvSpPr/>
      </cdr:nvSpPr>
      <cdr:spPr>
        <a:xfrm xmlns:a="http://schemas.openxmlformats.org/drawingml/2006/main">
          <a:off x="2984500" y="723900"/>
          <a:ext cx="508000" cy="25400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2000" dirty="0" smtClean="0">
              <a:solidFill>
                <a:srgbClr val="000000"/>
              </a:solidFill>
            </a:rPr>
            <a:t>8%</a:t>
          </a:r>
          <a:endParaRPr lang="fr-FR" sz="2000" dirty="0">
            <a:solidFill>
              <a:srgbClr val="000000"/>
            </a:solidFill>
          </a:endParaRPr>
        </a:p>
      </cdr:txBody>
    </cdr:sp>
  </cdr:relSizeAnchor>
</c:userShapes>
</file>

<file path=ppt/drawings/drawing12.xml><?xml version="1.0" encoding="utf-8"?>
<c:userShapes xmlns:c="http://schemas.openxmlformats.org/drawingml/2006/chart">
  <cdr:relSizeAnchor xmlns:cdr="http://schemas.openxmlformats.org/drawingml/2006/chartDrawing">
    <cdr:from>
      <cdr:x>0.62542</cdr:x>
      <cdr:y>0.62626</cdr:y>
    </cdr:from>
    <cdr:to>
      <cdr:x>0.81324</cdr:x>
      <cdr:y>0.71571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5882014" y="4294910"/>
          <a:ext cx="1766455" cy="613398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Kanak</a:t>
          </a:r>
          <a:r>
            <a:rPr lang="mr-IN" sz="1600" b="1" dirty="0" smtClean="0">
              <a:solidFill>
                <a:schemeClr val="tx1"/>
              </a:solidFill>
            </a:rPr>
            <a:t>…</a:t>
          </a:r>
          <a:endParaRPr lang="fr-FR" sz="1600" b="1" i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0.61118</cdr:x>
      <cdr:y>0.69764</cdr:y>
    </cdr:from>
    <cdr:to>
      <cdr:x>0.799</cdr:x>
      <cdr:y>0.78709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5748087" y="4784438"/>
          <a:ext cx="1766455" cy="613398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mr-IN" sz="1600" b="1" dirty="0" smtClean="0">
              <a:solidFill>
                <a:schemeClr val="tx1"/>
              </a:solidFill>
            </a:rPr>
            <a:t>…</a:t>
          </a:r>
          <a:r>
            <a:rPr lang="fr-FR" sz="1600" b="1" dirty="0" smtClean="0">
              <a:solidFill>
                <a:schemeClr val="tx1"/>
              </a:solidFill>
            </a:rPr>
            <a:t> qui atteindrait 50% (???)</a:t>
          </a:r>
          <a:endParaRPr lang="fr-FR" sz="1600" b="1" i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0.62837</cdr:x>
      <cdr:y>0.34074</cdr:y>
    </cdr:from>
    <cdr:to>
      <cdr:x>0.81619</cdr:x>
      <cdr:y>0.43018</cdr:y>
    </cdr:to>
    <cdr:sp macro="" textlink="">
      <cdr:nvSpPr>
        <cdr:cNvPr id="4" name="Rectangle à coins arrondis 3"/>
        <cdr:cNvSpPr/>
      </cdr:nvSpPr>
      <cdr:spPr>
        <a:xfrm xmlns:a="http://schemas.openxmlformats.org/drawingml/2006/main">
          <a:off x="5909724" y="2336801"/>
          <a:ext cx="1766455" cy="613398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Européenne</a:t>
          </a:r>
          <a:r>
            <a:rPr lang="mr-IN" sz="1600" b="1" dirty="0" smtClean="0">
              <a:solidFill>
                <a:schemeClr val="tx1"/>
              </a:solidFill>
            </a:rPr>
            <a:t>…</a:t>
          </a:r>
          <a:endParaRPr lang="fr-FR" sz="1600" b="1" i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0.62346</cdr:x>
      <cdr:y>0.17172</cdr:y>
    </cdr:from>
    <cdr:to>
      <cdr:x>0.81128</cdr:x>
      <cdr:y>0.2349</cdr:y>
    </cdr:to>
    <cdr:sp macro="" textlink="">
      <cdr:nvSpPr>
        <cdr:cNvPr id="5" name="Rectangle à coins arrondis 4"/>
        <cdr:cNvSpPr/>
      </cdr:nvSpPr>
      <cdr:spPr>
        <a:xfrm xmlns:a="http://schemas.openxmlformats.org/drawingml/2006/main">
          <a:off x="5863541" y="1177636"/>
          <a:ext cx="1766455" cy="433289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Wallisienne-</a:t>
          </a:r>
          <a:r>
            <a:rPr lang="fr-FR" sz="1600" b="1" dirty="0" err="1" smtClean="0">
              <a:solidFill>
                <a:schemeClr val="tx1"/>
              </a:solidFill>
            </a:rPr>
            <a:t>Futunienne</a:t>
          </a:r>
          <a:endParaRPr lang="fr-FR" sz="1600" b="1" i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0.37843</cdr:x>
      <cdr:y>0.11347</cdr:y>
    </cdr:from>
    <cdr:to>
      <cdr:x>0.70399</cdr:x>
      <cdr:y>0.14815</cdr:y>
    </cdr:to>
    <cdr:sp macro="" textlink="">
      <cdr:nvSpPr>
        <cdr:cNvPr id="6" name="Rectangle à coins arrondis 5"/>
        <cdr:cNvSpPr/>
      </cdr:nvSpPr>
      <cdr:spPr>
        <a:xfrm xmlns:a="http://schemas.openxmlformats.org/drawingml/2006/main">
          <a:off x="3559070" y="778164"/>
          <a:ext cx="3061856" cy="237836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>
            <a:lumMod val="85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« Autres ethnies, mais définies »</a:t>
          </a:r>
          <a:endParaRPr lang="fr-FR" sz="1600" b="1" i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0.62886</cdr:x>
      <cdr:y>0.40875</cdr:y>
    </cdr:from>
    <cdr:to>
      <cdr:x>0.81668</cdr:x>
      <cdr:y>0.4982</cdr:y>
    </cdr:to>
    <cdr:sp macro="" textlink="">
      <cdr:nvSpPr>
        <cdr:cNvPr id="7" name="Rectangle à coins arrondis 6"/>
        <cdr:cNvSpPr/>
      </cdr:nvSpPr>
      <cdr:spPr>
        <a:xfrm xmlns:a="http://schemas.openxmlformats.org/drawingml/2006/main">
          <a:off x="5914342" y="2803238"/>
          <a:ext cx="1766455" cy="613398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mr-IN" sz="1600" b="1" dirty="0" smtClean="0">
              <a:solidFill>
                <a:schemeClr val="tx1"/>
              </a:solidFill>
            </a:rPr>
            <a:t>…</a:t>
          </a:r>
          <a:r>
            <a:rPr lang="fr-FR" sz="1600" b="1" dirty="0" smtClean="0">
              <a:solidFill>
                <a:schemeClr val="tx1"/>
              </a:solidFill>
            </a:rPr>
            <a:t> environ 1/3 (???) en 2020</a:t>
          </a:r>
          <a:endParaRPr lang="fr-FR" sz="1600" b="1" i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0.61658</cdr:x>
      <cdr:y>0.70505</cdr:y>
    </cdr:from>
    <cdr:to>
      <cdr:x>0.8044</cdr:x>
      <cdr:y>0.79449</cdr:y>
    </cdr:to>
    <cdr:sp macro="" textlink="">
      <cdr:nvSpPr>
        <cdr:cNvPr id="8" name="Rectangle à coins arrondis 7"/>
        <cdr:cNvSpPr/>
      </cdr:nvSpPr>
      <cdr:spPr>
        <a:xfrm xmlns:a="http://schemas.openxmlformats.org/drawingml/2006/main">
          <a:off x="5798887" y="4835238"/>
          <a:ext cx="1766455" cy="613398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mr-IN" sz="1600" b="1" dirty="0" smtClean="0">
              <a:solidFill>
                <a:schemeClr val="tx1"/>
              </a:solidFill>
            </a:rPr>
            <a:t>…</a:t>
          </a:r>
          <a:r>
            <a:rPr lang="fr-FR" sz="1600" b="1" dirty="0" smtClean="0">
              <a:solidFill>
                <a:schemeClr val="tx1"/>
              </a:solidFill>
            </a:rPr>
            <a:t> qui atteindrait 50% (???)</a:t>
          </a:r>
          <a:endParaRPr lang="fr-FR" sz="1600" b="1" i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0.61683</cdr:x>
      <cdr:y>0.70337</cdr:y>
    </cdr:from>
    <cdr:to>
      <cdr:x>0.83043</cdr:x>
      <cdr:y>0.79281</cdr:y>
    </cdr:to>
    <cdr:sp macro="" textlink="">
      <cdr:nvSpPr>
        <cdr:cNvPr id="9" name="Rectangle à coins arrondis 8"/>
        <cdr:cNvSpPr/>
      </cdr:nvSpPr>
      <cdr:spPr>
        <a:xfrm xmlns:a="http://schemas.openxmlformats.org/drawingml/2006/main">
          <a:off x="5801196" y="4823692"/>
          <a:ext cx="2008909" cy="613398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mr-IN" sz="1600" b="1" dirty="0" smtClean="0">
              <a:solidFill>
                <a:schemeClr val="tx1"/>
              </a:solidFill>
            </a:rPr>
            <a:t>…</a:t>
          </a:r>
          <a:r>
            <a:rPr lang="fr-FR" sz="1600" b="1" dirty="0" smtClean="0">
              <a:solidFill>
                <a:schemeClr val="tx1"/>
              </a:solidFill>
            </a:rPr>
            <a:t> qui atteindrait 50% en 20020 (???)</a:t>
          </a:r>
          <a:endParaRPr lang="fr-FR" sz="1600" b="1" i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0.23406</cdr:x>
      <cdr:y>0.11919</cdr:y>
    </cdr:from>
    <cdr:to>
      <cdr:x>0.3443</cdr:x>
      <cdr:y>0.16229</cdr:y>
    </cdr:to>
    <cdr:sp macro="" textlink="">
      <cdr:nvSpPr>
        <cdr:cNvPr id="10" name="Rectangle à coins arrondis 9"/>
        <cdr:cNvSpPr/>
      </cdr:nvSpPr>
      <cdr:spPr>
        <a:xfrm xmlns:a="http://schemas.openxmlformats.org/drawingml/2006/main">
          <a:off x="2201325" y="817417"/>
          <a:ext cx="1036780" cy="295564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>
            <a:lumMod val="85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10%</a:t>
          </a:r>
          <a:endParaRPr lang="fr-FR" sz="1600" b="1" i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0.89958</cdr:x>
      <cdr:y>0.10976</cdr:y>
    </cdr:from>
    <cdr:to>
      <cdr:x>0.95442</cdr:x>
      <cdr:y>0.15286</cdr:y>
    </cdr:to>
    <cdr:sp macro="" textlink="">
      <cdr:nvSpPr>
        <cdr:cNvPr id="11" name="Rectangle à coins arrondis 10"/>
        <cdr:cNvSpPr/>
      </cdr:nvSpPr>
      <cdr:spPr>
        <a:xfrm xmlns:a="http://schemas.openxmlformats.org/drawingml/2006/main">
          <a:off x="8460482" y="752763"/>
          <a:ext cx="515714" cy="295564"/>
        </a:xfrm>
        <a:prstGeom xmlns:a="http://schemas.openxmlformats.org/drawingml/2006/main" prst="roundRect">
          <a:avLst>
            <a:gd name="adj" fmla="val 44011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7%</a:t>
          </a:r>
          <a:endParaRPr lang="fr-FR" sz="1600" b="1" i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0.81046</cdr:x>
      <cdr:y>0.10707</cdr:y>
    </cdr:from>
    <cdr:to>
      <cdr:x>0.86529</cdr:x>
      <cdr:y>0.15017</cdr:y>
    </cdr:to>
    <cdr:sp macro="" textlink="">
      <cdr:nvSpPr>
        <cdr:cNvPr id="12" name="Rectangle à coins arrondis 11"/>
        <cdr:cNvSpPr/>
      </cdr:nvSpPr>
      <cdr:spPr>
        <a:xfrm xmlns:a="http://schemas.openxmlformats.org/drawingml/2006/main">
          <a:off x="7622282" y="734290"/>
          <a:ext cx="515714" cy="295564"/>
        </a:xfrm>
        <a:prstGeom xmlns:a="http://schemas.openxmlformats.org/drawingml/2006/main" prst="roundRect">
          <a:avLst>
            <a:gd name="adj" fmla="val 44011"/>
          </a:avLst>
        </a:prstGeom>
        <a:solidFill xmlns:a="http://schemas.openxmlformats.org/drawingml/2006/main">
          <a:schemeClr val="accent3">
            <a:lumMod val="40000"/>
            <a:lumOff val="60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7%</a:t>
          </a:r>
          <a:endParaRPr lang="fr-FR" sz="1600" b="1" i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0.80089</cdr:x>
      <cdr:y>0.49494</cdr:y>
    </cdr:from>
    <cdr:to>
      <cdr:x>0.91496</cdr:x>
      <cdr:y>0.56274</cdr:y>
    </cdr:to>
    <cdr:sp macro="" textlink="">
      <cdr:nvSpPr>
        <cdr:cNvPr id="13" name="Rectangle à coins arrondis 12"/>
        <cdr:cNvSpPr/>
      </cdr:nvSpPr>
      <cdr:spPr>
        <a:xfrm xmlns:a="http://schemas.openxmlformats.org/drawingml/2006/main">
          <a:off x="7532254" y="3394291"/>
          <a:ext cx="1072875" cy="464946"/>
        </a:xfrm>
        <a:prstGeom xmlns:a="http://schemas.openxmlformats.org/drawingml/2006/main" prst="roundRect">
          <a:avLst/>
        </a:prstGeom>
        <a:solidFill xmlns:a="http://schemas.openxmlformats.org/drawingml/2006/main">
          <a:srgbClr val="D7E4BD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2000" b="1" dirty="0" smtClean="0">
              <a:solidFill>
                <a:schemeClr val="tx1"/>
              </a:solidFill>
            </a:rPr>
            <a:t>En 2014</a:t>
          </a:r>
          <a:endParaRPr lang="fr-FR" sz="2000" b="1" i="1" dirty="0">
            <a:solidFill>
              <a:schemeClr val="tx1"/>
            </a:solidFill>
          </a:endParaRPr>
        </a:p>
      </cdr:txBody>
    </cdr:sp>
  </cdr:relSizeAnchor>
</c:userShapes>
</file>

<file path=ppt/drawings/drawing13.xml><?xml version="1.0" encoding="utf-8"?>
<c:userShapes xmlns:c="http://schemas.openxmlformats.org/drawingml/2006/chart">
  <cdr:relSizeAnchor xmlns:cdr="http://schemas.openxmlformats.org/drawingml/2006/chartDrawing">
    <cdr:from>
      <cdr:x>0.06158</cdr:x>
      <cdr:y>0.3992</cdr:y>
    </cdr:from>
    <cdr:to>
      <cdr:x>0.42758</cdr:x>
      <cdr:y>0.5596</cdr:y>
    </cdr:to>
    <cdr:cxnSp macro="">
      <cdr:nvCxnSpPr>
        <cdr:cNvPr id="2" name="Connecteur droit avec flèche 1"/>
        <cdr:cNvCxnSpPr/>
      </cdr:nvCxnSpPr>
      <cdr:spPr>
        <a:xfrm xmlns:a="http://schemas.openxmlformats.org/drawingml/2006/main">
          <a:off x="195105" y="2637294"/>
          <a:ext cx="1159678" cy="1059707"/>
        </a:xfrm>
        <a:prstGeom xmlns:a="http://schemas.openxmlformats.org/drawingml/2006/main" prst="straightConnector1">
          <a:avLst/>
        </a:prstGeom>
        <a:ln xmlns:a="http://schemas.openxmlformats.org/drawingml/2006/main" w="38100" cmpd="sng">
          <a:solidFill>
            <a:srgbClr val="0000FF"/>
          </a:solidFill>
          <a:tailEnd type="triangle" w="lg" len="lg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0.45139</cdr:x>
      <cdr:y>0.55579</cdr:y>
    </cdr:from>
    <cdr:to>
      <cdr:x>0.62996</cdr:x>
      <cdr:y>0.57292</cdr:y>
    </cdr:to>
    <cdr:cxnSp macro="">
      <cdr:nvCxnSpPr>
        <cdr:cNvPr id="4" name="Connecteur droit avec flèche 3"/>
        <cdr:cNvCxnSpPr/>
      </cdr:nvCxnSpPr>
      <cdr:spPr>
        <a:xfrm xmlns:a="http://schemas.openxmlformats.org/drawingml/2006/main">
          <a:off x="1430223" y="3671851"/>
          <a:ext cx="565803" cy="113174"/>
        </a:xfrm>
        <a:prstGeom xmlns:a="http://schemas.openxmlformats.org/drawingml/2006/main" prst="straightConnector1">
          <a:avLst/>
        </a:prstGeom>
        <a:ln xmlns:a="http://schemas.openxmlformats.org/drawingml/2006/main" w="38100" cmpd="sng">
          <a:solidFill>
            <a:srgbClr val="0000FF"/>
          </a:solidFill>
          <a:tailEnd type="triangle" w="lg" len="lg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0.66567</cdr:x>
      <cdr:y>0.57483</cdr:y>
    </cdr:from>
    <cdr:to>
      <cdr:x>0.8998</cdr:x>
      <cdr:y>0.64906</cdr:y>
    </cdr:to>
    <cdr:cxnSp macro="">
      <cdr:nvCxnSpPr>
        <cdr:cNvPr id="7" name="Connecteur droit avec flèche 6"/>
        <cdr:cNvCxnSpPr/>
      </cdr:nvCxnSpPr>
      <cdr:spPr>
        <a:xfrm xmlns:a="http://schemas.openxmlformats.org/drawingml/2006/main">
          <a:off x="2109187" y="3797599"/>
          <a:ext cx="741830" cy="490419"/>
        </a:xfrm>
        <a:prstGeom xmlns:a="http://schemas.openxmlformats.org/drawingml/2006/main" prst="straightConnector1">
          <a:avLst/>
        </a:prstGeom>
        <a:ln xmlns:a="http://schemas.openxmlformats.org/drawingml/2006/main" w="38100" cmpd="sng">
          <a:solidFill>
            <a:srgbClr val="0000FF"/>
          </a:solidFill>
          <a:tailEnd type="triangle" w="lg" len="lg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14.xml><?xml version="1.0" encoding="utf-8"?>
<c:userShapes xmlns:c="http://schemas.openxmlformats.org/drawingml/2006/chart">
  <cdr:relSizeAnchor xmlns:cdr="http://schemas.openxmlformats.org/drawingml/2006/chartDrawing">
    <cdr:from>
      <cdr:x>0.62436</cdr:x>
      <cdr:y>0.28381</cdr:y>
    </cdr:from>
    <cdr:to>
      <cdr:x>0.78984</cdr:x>
      <cdr:y>0.34788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3842590" y="1894112"/>
          <a:ext cx="1018445" cy="427544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fr-FR" sz="2000" b="1" dirty="0" smtClean="0">
              <a:solidFill>
                <a:srgbClr val="000000"/>
              </a:solidFill>
            </a:rPr>
            <a:t>Kanak</a:t>
          </a:r>
          <a:endParaRPr lang="fr-FR" sz="2000" b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0.54801</cdr:x>
      <cdr:y>0.66029</cdr:y>
    </cdr:from>
    <cdr:to>
      <cdr:x>0.81148</cdr:x>
      <cdr:y>0.72436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3372729" y="4406651"/>
          <a:ext cx="1621462" cy="427544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2000" b="1" dirty="0">
              <a:solidFill>
                <a:srgbClr val="000000"/>
              </a:solidFill>
            </a:rPr>
            <a:t>E</a:t>
          </a:r>
          <a:r>
            <a:rPr lang="fr-FR" sz="2000" b="1" dirty="0" smtClean="0">
              <a:solidFill>
                <a:srgbClr val="000000"/>
              </a:solidFill>
            </a:rPr>
            <a:t>uropéens</a:t>
          </a:r>
          <a:endParaRPr lang="fr-FR" sz="2000" b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0.17912</cdr:x>
      <cdr:y>0.31346</cdr:y>
    </cdr:from>
    <cdr:to>
      <cdr:x>0.3934</cdr:x>
      <cdr:y>0.3756</cdr:y>
    </cdr:to>
    <cdr:sp macro="" textlink="">
      <cdr:nvSpPr>
        <cdr:cNvPr id="4" name="Rectangle à coins arrondis 3"/>
        <cdr:cNvSpPr/>
      </cdr:nvSpPr>
      <cdr:spPr>
        <a:xfrm xmlns:a="http://schemas.openxmlformats.org/drawingml/2006/main">
          <a:off x="1104900" y="2013251"/>
          <a:ext cx="1321810" cy="399104"/>
        </a:xfrm>
        <a:prstGeom xmlns:a="http://schemas.openxmlformats.org/drawingml/2006/main" prst="roundRect">
          <a:avLst>
            <a:gd name="adj" fmla="val 7599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 smtClean="0">
              <a:solidFill>
                <a:srgbClr val="FF0000"/>
              </a:solidFill>
            </a:rPr>
            <a:t>« </a:t>
          </a:r>
          <a:r>
            <a:rPr lang="fr-FR" sz="1800" b="1" dirty="0" smtClean="0">
              <a:solidFill>
                <a:srgbClr val="000000"/>
              </a:solidFill>
            </a:rPr>
            <a:t>Autres</a:t>
          </a:r>
          <a:r>
            <a:rPr lang="fr-FR" sz="1800" b="1" dirty="0" smtClean="0">
              <a:solidFill>
                <a:srgbClr val="FF0000"/>
              </a:solidFill>
            </a:rPr>
            <a:t> »</a:t>
          </a:r>
        </a:p>
      </cdr:txBody>
    </cdr:sp>
  </cdr:relSizeAnchor>
  <cdr:relSizeAnchor xmlns:cdr="http://schemas.openxmlformats.org/drawingml/2006/chartDrawing">
    <cdr:from>
      <cdr:x>0.17107</cdr:x>
      <cdr:y>0.6287</cdr:y>
    </cdr:from>
    <cdr:to>
      <cdr:x>0.43453</cdr:x>
      <cdr:y>0.69276</cdr:y>
    </cdr:to>
    <cdr:sp macro="" textlink="">
      <cdr:nvSpPr>
        <cdr:cNvPr id="5" name="Rectangle à coins arrondis 4"/>
        <cdr:cNvSpPr/>
      </cdr:nvSpPr>
      <cdr:spPr>
        <a:xfrm xmlns:a="http://schemas.openxmlformats.org/drawingml/2006/main">
          <a:off x="1052817" y="4195795"/>
          <a:ext cx="1621462" cy="427544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2000" b="1" dirty="0" smtClean="0">
              <a:solidFill>
                <a:srgbClr val="000000"/>
              </a:solidFill>
            </a:rPr>
            <a:t>Wallisiens</a:t>
          </a:r>
          <a:endParaRPr lang="fr-FR" sz="2000" b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0.12834</cdr:x>
      <cdr:y>0.4898</cdr:y>
    </cdr:from>
    <cdr:to>
      <cdr:x>0.3918</cdr:x>
      <cdr:y>0.57994</cdr:y>
    </cdr:to>
    <cdr:sp macro="" textlink="">
      <cdr:nvSpPr>
        <cdr:cNvPr id="6" name="Rectangle à coins arrondis 5"/>
        <cdr:cNvSpPr/>
      </cdr:nvSpPr>
      <cdr:spPr>
        <a:xfrm xmlns:a="http://schemas.openxmlformats.org/drawingml/2006/main">
          <a:off x="791681" y="3145811"/>
          <a:ext cx="1625155" cy="578939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400" b="1" dirty="0" smtClean="0">
              <a:solidFill>
                <a:srgbClr val="000000"/>
              </a:solidFill>
            </a:rPr>
            <a:t>Asiatiques, et océaniens</a:t>
          </a:r>
        </a:p>
      </cdr:txBody>
    </cdr:sp>
  </cdr:relSizeAnchor>
  <cdr:relSizeAnchor xmlns:cdr="http://schemas.openxmlformats.org/drawingml/2006/chartDrawing">
    <cdr:from>
      <cdr:x>0.28418</cdr:x>
      <cdr:y>0.17162</cdr:y>
    </cdr:from>
    <cdr:to>
      <cdr:x>0.54359</cdr:x>
      <cdr:y>0.26482</cdr:y>
    </cdr:to>
    <cdr:sp macro="" textlink="">
      <cdr:nvSpPr>
        <cdr:cNvPr id="7" name="Rectangle à coins arrondis 6"/>
        <cdr:cNvSpPr/>
      </cdr:nvSpPr>
      <cdr:spPr>
        <a:xfrm xmlns:a="http://schemas.openxmlformats.org/drawingml/2006/main">
          <a:off x="1752941" y="1102226"/>
          <a:ext cx="1600200" cy="598592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rgbClr val="000000"/>
              </a:solidFill>
            </a:rPr>
            <a:t>Plusieurs communautés</a:t>
          </a:r>
        </a:p>
      </cdr:txBody>
    </cdr:sp>
  </cdr:relSizeAnchor>
</c:userShapes>
</file>

<file path=ppt/drawings/drawing15.xml><?xml version="1.0" encoding="utf-8"?>
<c:userShapes xmlns:c="http://schemas.openxmlformats.org/drawingml/2006/chart">
  <cdr:relSizeAnchor xmlns:cdr="http://schemas.openxmlformats.org/drawingml/2006/chartDrawing">
    <cdr:from>
      <cdr:x>0.18501</cdr:x>
      <cdr:y>0.55742</cdr:y>
    </cdr:from>
    <cdr:to>
      <cdr:x>0.58172</cdr:x>
      <cdr:y>0.6497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909220" y="3761159"/>
          <a:ext cx="1949659" cy="62262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fr-FR" sz="1800" dirty="0" smtClean="0">
              <a:solidFill>
                <a:schemeClr val="tx1"/>
              </a:solidFill>
            </a:rPr>
            <a:t>(Égalité parfaite : Indice de Gini = 0)</a:t>
          </a:r>
          <a:endParaRPr lang="fr-FR" sz="18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0.61526</cdr:x>
      <cdr:y>0.75922</cdr:y>
    </cdr:from>
    <cdr:to>
      <cdr:x>1</cdr:x>
      <cdr:y>0.85908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2936120" y="5038474"/>
          <a:ext cx="1836047" cy="662676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fr-FR" sz="1600" b="1" i="1" dirty="0" smtClean="0">
              <a:solidFill>
                <a:srgbClr val="000000"/>
              </a:solidFill>
            </a:rPr>
            <a:t>Source : données </a:t>
          </a:r>
        </a:p>
        <a:p xmlns:a="http://schemas.openxmlformats.org/drawingml/2006/main">
          <a:pPr algn="ctr"/>
          <a:r>
            <a:rPr lang="fr-FR" sz="1600" b="1" i="1" dirty="0" smtClean="0">
              <a:solidFill>
                <a:srgbClr val="000000"/>
              </a:solidFill>
            </a:rPr>
            <a:t>de l’ISEE</a:t>
          </a:r>
          <a:endParaRPr lang="fr-FR" sz="1600" b="1" i="1" dirty="0">
            <a:solidFill>
              <a:srgbClr val="000000"/>
            </a:solidFill>
          </a:endParaRPr>
        </a:p>
      </cdr:txBody>
    </cdr:sp>
  </cdr:relSizeAnchor>
</c:userShapes>
</file>

<file path=ppt/drawings/drawing16.xml><?xml version="1.0" encoding="utf-8"?>
<c:userShapes xmlns:c="http://schemas.openxmlformats.org/drawingml/2006/chart">
  <cdr:relSizeAnchor xmlns:cdr="http://schemas.openxmlformats.org/drawingml/2006/chartDrawing">
    <cdr:from>
      <cdr:x>0.15876</cdr:x>
      <cdr:y>0.56025</cdr:y>
    </cdr:from>
    <cdr:to>
      <cdr:x>0.32688</cdr:x>
      <cdr:y>0.64467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650979" y="1877579"/>
          <a:ext cx="689401" cy="282930"/>
        </a:xfrm>
        <a:prstGeom xmlns:a="http://schemas.openxmlformats.org/drawingml/2006/main" prst="roundRect">
          <a:avLst/>
        </a:prstGeom>
        <a:solidFill xmlns:a="http://schemas.openxmlformats.org/drawingml/2006/main">
          <a:srgbClr val="38FA3C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i="1">
              <a:solidFill>
                <a:schemeClr val="tx1"/>
              </a:solidFill>
            </a:rPr>
            <a:t>-2%</a:t>
          </a:r>
        </a:p>
      </cdr:txBody>
    </cdr:sp>
  </cdr:relSizeAnchor>
  <cdr:relSizeAnchor xmlns:cdr="http://schemas.openxmlformats.org/drawingml/2006/chartDrawing">
    <cdr:from>
      <cdr:x>0.35604</cdr:x>
      <cdr:y>0.66474</cdr:y>
    </cdr:from>
    <cdr:to>
      <cdr:x>0.55041</cdr:x>
      <cdr:y>0.7621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1459930" y="2227784"/>
          <a:ext cx="797027" cy="326278"/>
        </a:xfrm>
        <a:prstGeom xmlns:a="http://schemas.openxmlformats.org/drawingml/2006/main" prst="roundRect">
          <a:avLst/>
        </a:prstGeom>
        <a:solidFill xmlns:a="http://schemas.openxmlformats.org/drawingml/2006/main">
          <a:srgbClr val="38FA3C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i="1">
              <a:solidFill>
                <a:schemeClr val="tx1"/>
              </a:solidFill>
            </a:rPr>
            <a:t>-12%</a:t>
          </a:r>
        </a:p>
      </cdr:txBody>
    </cdr:sp>
  </cdr:relSizeAnchor>
  <cdr:relSizeAnchor xmlns:cdr="http://schemas.openxmlformats.org/drawingml/2006/chartDrawing">
    <cdr:from>
      <cdr:x>0.57601</cdr:x>
      <cdr:y>0.37155</cdr:y>
    </cdr:from>
    <cdr:to>
      <cdr:x>0.76673</cdr:x>
      <cdr:y>0.4554</cdr:y>
    </cdr:to>
    <cdr:sp macro="" textlink="">
      <cdr:nvSpPr>
        <cdr:cNvPr id="4" name="Rectangle à coins arrondis 3"/>
        <cdr:cNvSpPr/>
      </cdr:nvSpPr>
      <cdr:spPr>
        <a:xfrm xmlns:a="http://schemas.openxmlformats.org/drawingml/2006/main">
          <a:off x="2361917" y="1245181"/>
          <a:ext cx="782042" cy="281006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>
            <a:lumMod val="75000"/>
          </a:schemeClr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i="1">
              <a:solidFill>
                <a:schemeClr val="tx1"/>
              </a:solidFill>
            </a:rPr>
            <a:t>+6%</a:t>
          </a:r>
        </a:p>
      </cdr:txBody>
    </cdr:sp>
  </cdr:relSizeAnchor>
  <cdr:relSizeAnchor xmlns:cdr="http://schemas.openxmlformats.org/drawingml/2006/chartDrawing">
    <cdr:from>
      <cdr:x>0.81538</cdr:x>
      <cdr:y>0.64334</cdr:y>
    </cdr:from>
    <cdr:to>
      <cdr:x>1</cdr:x>
      <cdr:y>0.73875</cdr:y>
    </cdr:to>
    <cdr:sp macro="" textlink="">
      <cdr:nvSpPr>
        <cdr:cNvPr id="5" name="Rectangle à coins arrondis 4"/>
        <cdr:cNvSpPr/>
      </cdr:nvSpPr>
      <cdr:spPr>
        <a:xfrm xmlns:a="http://schemas.openxmlformats.org/drawingml/2006/main">
          <a:off x="3343459" y="2156049"/>
          <a:ext cx="757020" cy="319752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>
            <a:lumMod val="75000"/>
          </a:schemeClr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i="1" dirty="0">
              <a:solidFill>
                <a:schemeClr val="tx1"/>
              </a:solidFill>
            </a:rPr>
            <a:t>+2%</a:t>
          </a:r>
        </a:p>
      </cdr:txBody>
    </cdr:sp>
  </cdr:relSizeAnchor>
</c:userShapes>
</file>

<file path=ppt/drawings/drawing17.xml><?xml version="1.0" encoding="utf-8"?>
<c:userShapes xmlns:c="http://schemas.openxmlformats.org/drawingml/2006/chart">
  <cdr:relSizeAnchor xmlns:cdr="http://schemas.openxmlformats.org/drawingml/2006/chartDrawing">
    <cdr:from>
      <cdr:x>0</cdr:x>
      <cdr:y>0.1276</cdr:y>
    </cdr:from>
    <cdr:to>
      <cdr:x>0.83723</cdr:x>
      <cdr:y>0.22167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0" y="865859"/>
          <a:ext cx="3966235" cy="638355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>
              <a:solidFill>
                <a:schemeClr val="tx1"/>
              </a:solidFill>
            </a:rPr>
            <a:t>Revenu </a:t>
          </a:r>
          <a:r>
            <a:rPr lang="fr-FR" sz="1800" b="1" i="1" u="sng" dirty="0">
              <a:solidFill>
                <a:schemeClr val="tx1"/>
              </a:solidFill>
            </a:rPr>
            <a:t>mensuel</a:t>
          </a:r>
          <a:r>
            <a:rPr lang="fr-FR" sz="1800" b="1" dirty="0">
              <a:solidFill>
                <a:schemeClr val="tx1"/>
              </a:solidFill>
            </a:rPr>
            <a:t> médian de l'ensemble </a:t>
          </a:r>
          <a:endParaRPr lang="fr-FR" sz="1800" b="1" dirty="0" smtClean="0">
            <a:solidFill>
              <a:schemeClr val="tx1"/>
            </a:solidFill>
          </a:endParaRPr>
        </a:p>
        <a:p xmlns:a="http://schemas.openxmlformats.org/drawingml/2006/main">
          <a:pPr algn="ctr"/>
          <a:r>
            <a:rPr lang="fr-FR" sz="1800" b="1" dirty="0" smtClean="0">
              <a:solidFill>
                <a:schemeClr val="tx1"/>
              </a:solidFill>
            </a:rPr>
            <a:t>317 </a:t>
          </a:r>
          <a:r>
            <a:rPr lang="fr-FR" sz="1800" b="1" dirty="0">
              <a:solidFill>
                <a:schemeClr val="tx1"/>
              </a:solidFill>
            </a:rPr>
            <a:t>KCFP pour 67 </a:t>
          </a:r>
          <a:r>
            <a:rPr lang="fr-FR" sz="1800" b="1" dirty="0" smtClean="0">
              <a:solidFill>
                <a:schemeClr val="tx1"/>
              </a:solidFill>
            </a:rPr>
            <a:t>000 ménages </a:t>
          </a:r>
          <a:endParaRPr lang="fr-FR" sz="1800" b="1" dirty="0">
            <a:solidFill>
              <a:schemeClr val="tx1"/>
            </a:solidFill>
          </a:endParaRPr>
        </a:p>
      </cdr:txBody>
    </cdr:sp>
  </cdr:relSizeAnchor>
</c:userShapes>
</file>

<file path=ppt/drawings/drawing18.xml><?xml version="1.0" encoding="utf-8"?>
<c:userShapes xmlns:c="http://schemas.openxmlformats.org/drawingml/2006/chart">
  <cdr:relSizeAnchor xmlns:cdr="http://schemas.openxmlformats.org/drawingml/2006/chartDrawing">
    <cdr:from>
      <cdr:x>0.74885</cdr:x>
      <cdr:y>0.16391</cdr:y>
    </cdr:from>
    <cdr:to>
      <cdr:x>1</cdr:x>
      <cdr:y>0.27245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3685383" y="1096002"/>
          <a:ext cx="1236021" cy="725775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FF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fr-FR" sz="1800" b="1" dirty="0" smtClean="0">
              <a:solidFill>
                <a:srgbClr val="000000"/>
              </a:solidFill>
            </a:rPr>
            <a:t>755 </a:t>
          </a:r>
        </a:p>
        <a:p xmlns:a="http://schemas.openxmlformats.org/drawingml/2006/main">
          <a:pPr algn="ctr"/>
          <a:r>
            <a:rPr lang="fr-FR" sz="1800" b="1" dirty="0" smtClean="0">
              <a:solidFill>
                <a:srgbClr val="000000"/>
              </a:solidFill>
            </a:rPr>
            <a:t>&gt; 6,2 SMG</a:t>
          </a:r>
          <a:endParaRPr lang="fr-FR" sz="1800" b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0.75806</cdr:x>
      <cdr:y>0.31582</cdr:y>
    </cdr:from>
    <cdr:to>
      <cdr:x>1</cdr:x>
      <cdr:y>0.40812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3730742" y="2111810"/>
          <a:ext cx="1190662" cy="617183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FF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 smtClean="0">
              <a:solidFill>
                <a:srgbClr val="000000"/>
              </a:solidFill>
            </a:rPr>
            <a:t>488 </a:t>
          </a:r>
        </a:p>
        <a:p xmlns:a="http://schemas.openxmlformats.org/drawingml/2006/main">
          <a:pPr algn="ctr"/>
          <a:r>
            <a:rPr lang="fr-FR" sz="1800" b="1" dirty="0" smtClean="0">
              <a:solidFill>
                <a:srgbClr val="000000"/>
              </a:solidFill>
            </a:rPr>
            <a:t>4 SMG</a:t>
          </a:r>
          <a:endParaRPr lang="fr-FR" sz="1800" b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0.75806</cdr:x>
      <cdr:y>0.47363</cdr:y>
    </cdr:from>
    <cdr:to>
      <cdr:x>1</cdr:x>
      <cdr:y>0.57941</cdr:y>
    </cdr:to>
    <cdr:sp macro="" textlink="">
      <cdr:nvSpPr>
        <cdr:cNvPr id="4" name="Rectangle à coins arrondis 3"/>
        <cdr:cNvSpPr/>
      </cdr:nvSpPr>
      <cdr:spPr>
        <a:xfrm xmlns:a="http://schemas.openxmlformats.org/drawingml/2006/main">
          <a:off x="3730742" y="3167046"/>
          <a:ext cx="1190662" cy="707310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FF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 smtClean="0">
              <a:solidFill>
                <a:srgbClr val="000000"/>
              </a:solidFill>
            </a:rPr>
            <a:t>420 </a:t>
          </a:r>
        </a:p>
        <a:p xmlns:a="http://schemas.openxmlformats.org/drawingml/2006/main">
          <a:pPr algn="ctr"/>
          <a:r>
            <a:rPr lang="fr-FR" sz="1800" b="1" dirty="0" smtClean="0">
              <a:solidFill>
                <a:srgbClr val="000000"/>
              </a:solidFill>
            </a:rPr>
            <a:t>3,5 SMG</a:t>
          </a:r>
          <a:endParaRPr lang="fr-FR" sz="1800" b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0.76728</cdr:x>
      <cdr:y>0.61502</cdr:y>
    </cdr:from>
    <cdr:to>
      <cdr:x>1</cdr:x>
      <cdr:y>0.71387</cdr:y>
    </cdr:to>
    <cdr:sp macro="" textlink="">
      <cdr:nvSpPr>
        <cdr:cNvPr id="5" name="Rectangle à coins arrondis 4"/>
        <cdr:cNvSpPr/>
      </cdr:nvSpPr>
      <cdr:spPr>
        <a:xfrm xmlns:a="http://schemas.openxmlformats.org/drawingml/2006/main">
          <a:off x="3776100" y="4112500"/>
          <a:ext cx="1145304" cy="660970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FF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 smtClean="0">
              <a:solidFill>
                <a:srgbClr val="000000"/>
              </a:solidFill>
            </a:rPr>
            <a:t>271 </a:t>
          </a:r>
        </a:p>
        <a:p xmlns:a="http://schemas.openxmlformats.org/drawingml/2006/main">
          <a:pPr algn="ctr"/>
          <a:r>
            <a:rPr lang="fr-FR" sz="1800" b="1" dirty="0" smtClean="0">
              <a:solidFill>
                <a:srgbClr val="000000"/>
              </a:solidFill>
            </a:rPr>
            <a:t>2,2 SMG </a:t>
          </a:r>
          <a:endParaRPr lang="fr-FR" sz="1800" b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0.76728</cdr:x>
      <cdr:y>0.74526</cdr:y>
    </cdr:from>
    <cdr:to>
      <cdr:x>1</cdr:x>
      <cdr:y>0.83889</cdr:y>
    </cdr:to>
    <cdr:sp macro="" textlink="">
      <cdr:nvSpPr>
        <cdr:cNvPr id="6" name="Rectangle à coins arrondis 5"/>
        <cdr:cNvSpPr/>
      </cdr:nvSpPr>
      <cdr:spPr>
        <a:xfrm xmlns:a="http://schemas.openxmlformats.org/drawingml/2006/main">
          <a:off x="3776101" y="4983356"/>
          <a:ext cx="1145303" cy="626054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FF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 smtClean="0">
              <a:solidFill>
                <a:srgbClr val="000000"/>
              </a:solidFill>
            </a:rPr>
            <a:t>321 </a:t>
          </a:r>
        </a:p>
        <a:p xmlns:a="http://schemas.openxmlformats.org/drawingml/2006/main">
          <a:pPr algn="ctr"/>
          <a:r>
            <a:rPr lang="fr-FR" sz="1800" b="1" dirty="0" smtClean="0">
              <a:solidFill>
                <a:srgbClr val="000000"/>
              </a:solidFill>
            </a:rPr>
            <a:t>2,7 SMG </a:t>
          </a:r>
          <a:endParaRPr lang="fr-FR" sz="1800" b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0.76498</cdr:x>
      <cdr:y>0.84996</cdr:y>
    </cdr:from>
    <cdr:to>
      <cdr:x>1</cdr:x>
      <cdr:y>0.94743</cdr:y>
    </cdr:to>
    <cdr:sp macro="" textlink="">
      <cdr:nvSpPr>
        <cdr:cNvPr id="7" name="Rectangle à coins arrondis 6"/>
        <cdr:cNvSpPr/>
      </cdr:nvSpPr>
      <cdr:spPr>
        <a:xfrm xmlns:a="http://schemas.openxmlformats.org/drawingml/2006/main">
          <a:off x="3764761" y="5683452"/>
          <a:ext cx="1156643" cy="651731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FF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 smtClean="0">
              <a:solidFill>
                <a:srgbClr val="000000"/>
              </a:solidFill>
            </a:rPr>
            <a:t>271</a:t>
          </a:r>
        </a:p>
        <a:p xmlns:a="http://schemas.openxmlformats.org/drawingml/2006/main">
          <a:pPr algn="ctr"/>
          <a:r>
            <a:rPr lang="fr-FR" sz="1800" b="1" dirty="0" smtClean="0">
              <a:solidFill>
                <a:srgbClr val="000000"/>
              </a:solidFill>
            </a:rPr>
            <a:t>2,2 SMG </a:t>
          </a:r>
          <a:endParaRPr lang="fr-FR" sz="1800" b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0.77474</cdr:x>
      <cdr:y>0.96269</cdr:y>
    </cdr:from>
    <cdr:to>
      <cdr:x>1</cdr:x>
      <cdr:y>1</cdr:y>
    </cdr:to>
    <cdr:sp macro="" textlink="">
      <cdr:nvSpPr>
        <cdr:cNvPr id="8" name="Rectangle à coins arrondis 7"/>
        <cdr:cNvSpPr/>
      </cdr:nvSpPr>
      <cdr:spPr>
        <a:xfrm xmlns:a="http://schemas.openxmlformats.org/drawingml/2006/main">
          <a:off x="3812808" y="6437246"/>
          <a:ext cx="1108596" cy="249484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FF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1400" b="1" dirty="0">
              <a:solidFill>
                <a:srgbClr val="000000"/>
              </a:solidFill>
            </a:rPr>
            <a:t>139 et 130</a:t>
          </a:r>
        </a:p>
      </cdr:txBody>
    </cdr:sp>
  </cdr:relSizeAnchor>
  <cdr:relSizeAnchor xmlns:cdr="http://schemas.openxmlformats.org/drawingml/2006/chartDrawing">
    <cdr:from>
      <cdr:x>0.41502</cdr:x>
      <cdr:y>0</cdr:y>
    </cdr:from>
    <cdr:to>
      <cdr:x>1</cdr:x>
      <cdr:y>0.14917</cdr:y>
    </cdr:to>
    <cdr:sp macro="" textlink="">
      <cdr:nvSpPr>
        <cdr:cNvPr id="9" name="Rectangle à coins arrondis 8"/>
        <cdr:cNvSpPr/>
      </cdr:nvSpPr>
      <cdr:spPr>
        <a:xfrm xmlns:a="http://schemas.openxmlformats.org/drawingml/2006/main">
          <a:off x="2042496" y="0"/>
          <a:ext cx="2878907" cy="997432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1800" b="1" dirty="0" smtClean="0">
              <a:solidFill>
                <a:srgbClr val="000000"/>
              </a:solidFill>
            </a:rPr>
            <a:t>Revenus médian par CSP (le SMG, salaire minimum garanti, était de 121 KCFP)</a:t>
          </a:r>
          <a:endParaRPr lang="fr-FR" sz="1800" b="1" dirty="0">
            <a:solidFill>
              <a:srgbClr val="000000"/>
            </a:solidFill>
          </a:endParaRPr>
        </a:p>
      </cdr:txBody>
    </cdr:sp>
  </cdr:relSizeAnchor>
</c:userShapes>
</file>

<file path=ppt/drawings/drawing19.xml><?xml version="1.0" encoding="utf-8"?>
<c:userShapes xmlns:c="http://schemas.openxmlformats.org/drawingml/2006/chart">
  <cdr:relSizeAnchor xmlns:cdr="http://schemas.openxmlformats.org/drawingml/2006/chartDrawing">
    <cdr:from>
      <cdr:x>0.56842</cdr:x>
      <cdr:y>0.25352</cdr:y>
    </cdr:from>
    <cdr:to>
      <cdr:x>0.80622</cdr:x>
      <cdr:y>0.79665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5499166" y="1770945"/>
          <a:ext cx="2300618" cy="3794019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3">
            <a:lumMod val="40000"/>
            <a:lumOff val="60000"/>
            <a:alpha val="20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fr-FR"/>
        </a:p>
      </cdr:txBody>
    </cdr:sp>
  </cdr:relSizeAnchor>
  <cdr:relSizeAnchor xmlns:cdr="http://schemas.openxmlformats.org/drawingml/2006/chartDrawing">
    <cdr:from>
      <cdr:x>0.79308</cdr:x>
      <cdr:y>0.02756</cdr:y>
    </cdr:from>
    <cdr:to>
      <cdr:x>0.95263</cdr:x>
      <cdr:y>0.80603</cdr:y>
    </cdr:to>
    <cdr:sp macro="" textlink="">
      <cdr:nvSpPr>
        <cdr:cNvPr id="3" name="Rectangle 2"/>
        <cdr:cNvSpPr/>
      </cdr:nvSpPr>
      <cdr:spPr>
        <a:xfrm xmlns:a="http://schemas.openxmlformats.org/drawingml/2006/main">
          <a:off x="7672646" y="192518"/>
          <a:ext cx="1543583" cy="5437916"/>
        </a:xfrm>
        <a:prstGeom xmlns:a="http://schemas.openxmlformats.org/drawingml/2006/main" prst="rect">
          <a:avLst/>
        </a:prstGeom>
        <a:solidFill xmlns:a="http://schemas.openxmlformats.org/drawingml/2006/main">
          <a:srgbClr val="2FE94B">
            <a:alpha val="10000"/>
          </a:srgbClr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fr-FR"/>
        </a:p>
      </cdr:txBody>
    </cdr:sp>
  </cdr:relSizeAnchor>
  <cdr:relSizeAnchor xmlns:cdr="http://schemas.openxmlformats.org/drawingml/2006/chartDrawing">
    <cdr:from>
      <cdr:x>0.27517</cdr:x>
      <cdr:y>0.39722</cdr:y>
    </cdr:from>
    <cdr:to>
      <cdr:x>0.54896</cdr:x>
      <cdr:y>0.8004</cdr:y>
    </cdr:to>
    <cdr:sp macro="" textlink="">
      <cdr:nvSpPr>
        <cdr:cNvPr id="4" name="Rectangle 3"/>
        <cdr:cNvSpPr/>
      </cdr:nvSpPr>
      <cdr:spPr>
        <a:xfrm xmlns:a="http://schemas.openxmlformats.org/drawingml/2006/main">
          <a:off x="2662167" y="2774768"/>
          <a:ext cx="2648742" cy="2816384"/>
        </a:xfrm>
        <a:prstGeom xmlns:a="http://schemas.openxmlformats.org/drawingml/2006/main" prst="rect">
          <a:avLst/>
        </a:prstGeom>
        <a:solidFill xmlns:a="http://schemas.openxmlformats.org/drawingml/2006/main">
          <a:srgbClr val="FF6600">
            <a:alpha val="8000"/>
          </a:srgbClr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fr-FR"/>
        </a:p>
      </cdr:txBody>
    </cdr:sp>
  </cdr:relSizeAnchor>
  <cdr:relSizeAnchor xmlns:cdr="http://schemas.openxmlformats.org/drawingml/2006/chartDrawing">
    <cdr:from>
      <cdr:x>0.0716</cdr:x>
      <cdr:y>0.48121</cdr:y>
    </cdr:from>
    <cdr:to>
      <cdr:x>0.28827</cdr:x>
      <cdr:y>0.79958</cdr:y>
    </cdr:to>
    <cdr:sp macro="" textlink="">
      <cdr:nvSpPr>
        <cdr:cNvPr id="5" name="Rectangle 4"/>
        <cdr:cNvSpPr/>
      </cdr:nvSpPr>
      <cdr:spPr>
        <a:xfrm xmlns:a="http://schemas.openxmlformats.org/drawingml/2006/main">
          <a:off x="692727" y="3361471"/>
          <a:ext cx="2096136" cy="2223950"/>
        </a:xfrm>
        <a:prstGeom xmlns:a="http://schemas.openxmlformats.org/drawingml/2006/main" prst="rect">
          <a:avLst/>
        </a:prstGeom>
        <a:solidFill xmlns:a="http://schemas.openxmlformats.org/drawingml/2006/main">
          <a:srgbClr val="FF0000">
            <a:alpha val="8000"/>
          </a:srgbClr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fr-FR"/>
        </a:p>
      </cdr:txBody>
    </cdr:sp>
  </cdr:relSizeAnchor>
  <cdr:relSizeAnchor xmlns:cdr="http://schemas.openxmlformats.org/drawingml/2006/chartDrawing">
    <cdr:from>
      <cdr:x>0.81762</cdr:x>
      <cdr:y>1.43155E-7</cdr:y>
    </cdr:from>
    <cdr:to>
      <cdr:x>0.94516</cdr:x>
      <cdr:y>0.05914</cdr:y>
    </cdr:to>
    <cdr:sp macro="" textlink="">
      <cdr:nvSpPr>
        <cdr:cNvPr id="6" name="Rectangle à coins arrondis 5"/>
        <cdr:cNvSpPr/>
      </cdr:nvSpPr>
      <cdr:spPr>
        <a:xfrm xmlns:a="http://schemas.openxmlformats.org/drawingml/2006/main">
          <a:off x="7910074" y="1"/>
          <a:ext cx="1233887" cy="413118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rgbClr val="000000"/>
              </a:solidFill>
            </a:rPr>
            <a:t>&gt; 8,3 SMG</a:t>
          </a:r>
          <a:endParaRPr lang="fr-FR" sz="1600" b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0.81762</cdr:x>
      <cdr:y>0.15433</cdr:y>
    </cdr:from>
    <cdr:to>
      <cdr:x>0.94516</cdr:x>
      <cdr:y>0.23286</cdr:y>
    </cdr:to>
    <cdr:sp macro="" textlink="">
      <cdr:nvSpPr>
        <cdr:cNvPr id="7" name="Rectangle à coins arrondis 6"/>
        <cdr:cNvSpPr/>
      </cdr:nvSpPr>
      <cdr:spPr>
        <a:xfrm xmlns:a="http://schemas.openxmlformats.org/drawingml/2006/main">
          <a:off x="7910113" y="1078033"/>
          <a:ext cx="1233887" cy="548566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>
              <a:solidFill>
                <a:srgbClr val="000000"/>
              </a:solidFill>
            </a:rPr>
            <a:t>E</a:t>
          </a:r>
          <a:r>
            <a:rPr lang="fr-FR" sz="1600" b="1" dirty="0" smtClean="0">
              <a:solidFill>
                <a:srgbClr val="000000"/>
              </a:solidFill>
            </a:rPr>
            <a:t>ntre 6,2 </a:t>
          </a:r>
        </a:p>
        <a:p xmlns:a="http://schemas.openxmlformats.org/drawingml/2006/main">
          <a:pPr algn="ctr"/>
          <a:r>
            <a:rPr lang="fr-FR" sz="1600" b="1" dirty="0" smtClean="0">
              <a:solidFill>
                <a:srgbClr val="000000"/>
              </a:solidFill>
            </a:rPr>
            <a:t>et 8,3 SMG </a:t>
          </a:r>
        </a:p>
      </cdr:txBody>
    </cdr:sp>
  </cdr:relSizeAnchor>
  <cdr:relSizeAnchor xmlns:cdr="http://schemas.openxmlformats.org/drawingml/2006/chartDrawing">
    <cdr:from>
      <cdr:x>0.81762</cdr:x>
      <cdr:y>0.31911</cdr:y>
    </cdr:from>
    <cdr:to>
      <cdr:x>0.94516</cdr:x>
      <cdr:y>0.39763</cdr:y>
    </cdr:to>
    <cdr:sp macro="" textlink="">
      <cdr:nvSpPr>
        <cdr:cNvPr id="8" name="Rectangle à coins arrondis 7"/>
        <cdr:cNvSpPr/>
      </cdr:nvSpPr>
      <cdr:spPr>
        <a:xfrm xmlns:a="http://schemas.openxmlformats.org/drawingml/2006/main">
          <a:off x="7910113" y="2229093"/>
          <a:ext cx="1233887" cy="548495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>
              <a:solidFill>
                <a:srgbClr val="000000"/>
              </a:solidFill>
            </a:rPr>
            <a:t>E</a:t>
          </a:r>
          <a:r>
            <a:rPr lang="fr-FR" sz="1600" b="1" dirty="0" smtClean="0">
              <a:solidFill>
                <a:srgbClr val="000000"/>
              </a:solidFill>
            </a:rPr>
            <a:t>ntre 4,4 et 6,2 SMG </a:t>
          </a:r>
        </a:p>
      </cdr:txBody>
    </cdr:sp>
  </cdr:relSizeAnchor>
  <cdr:relSizeAnchor xmlns:cdr="http://schemas.openxmlformats.org/drawingml/2006/chartDrawing">
    <cdr:from>
      <cdr:x>0.81762</cdr:x>
      <cdr:y>0.48214</cdr:y>
    </cdr:from>
    <cdr:to>
      <cdr:x>0.94516</cdr:x>
      <cdr:y>0.56066</cdr:y>
    </cdr:to>
    <cdr:sp macro="" textlink="">
      <cdr:nvSpPr>
        <cdr:cNvPr id="9" name="Rectangle à coins arrondis 8"/>
        <cdr:cNvSpPr/>
      </cdr:nvSpPr>
      <cdr:spPr>
        <a:xfrm xmlns:a="http://schemas.openxmlformats.org/drawingml/2006/main">
          <a:off x="7910113" y="3367982"/>
          <a:ext cx="1233887" cy="548496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>
              <a:solidFill>
                <a:srgbClr val="000000"/>
              </a:solidFill>
            </a:rPr>
            <a:t>&lt;</a:t>
          </a:r>
          <a:r>
            <a:rPr lang="fr-FR" sz="1600" b="1" dirty="0" smtClean="0">
              <a:solidFill>
                <a:srgbClr val="000000"/>
              </a:solidFill>
            </a:rPr>
            <a:t> 4,4 SMG </a:t>
          </a:r>
        </a:p>
      </cdr:txBody>
    </cdr:sp>
  </cdr:relSizeAnchor>
  <cdr:relSizeAnchor xmlns:cdr="http://schemas.openxmlformats.org/drawingml/2006/chartDrawing">
    <cdr:from>
      <cdr:x>0.14042</cdr:x>
      <cdr:y>0.85322</cdr:y>
    </cdr:from>
    <cdr:to>
      <cdr:x>0.18316</cdr:x>
      <cdr:y>0.92338</cdr:y>
    </cdr:to>
    <cdr:sp macro="" textlink="">
      <cdr:nvSpPr>
        <cdr:cNvPr id="10" name="Rectangle à coins arrondis 9"/>
        <cdr:cNvSpPr/>
      </cdr:nvSpPr>
      <cdr:spPr>
        <a:xfrm xmlns:a="http://schemas.openxmlformats.org/drawingml/2006/main">
          <a:off x="1358496" y="5960100"/>
          <a:ext cx="413454" cy="490103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vert270" rtlCol="0" anchor="ctr"/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b="1" dirty="0" smtClean="0">
              <a:solidFill>
                <a:srgbClr val="000000"/>
              </a:solidFill>
            </a:rPr>
            <a:t>1%</a:t>
          </a:r>
          <a:endParaRPr lang="fr-FR" b="1" i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0.2342</cdr:x>
      <cdr:y>0.85626</cdr:y>
    </cdr:from>
    <cdr:to>
      <cdr:x>0.27321</cdr:x>
      <cdr:y>0.92642</cdr:y>
    </cdr:to>
    <cdr:sp macro="" textlink="">
      <cdr:nvSpPr>
        <cdr:cNvPr id="11" name="Rectangle à coins arrondis 10"/>
        <cdr:cNvSpPr/>
      </cdr:nvSpPr>
      <cdr:spPr>
        <a:xfrm xmlns:a="http://schemas.openxmlformats.org/drawingml/2006/main">
          <a:off x="2265739" y="5981363"/>
          <a:ext cx="377420" cy="490103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vert270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 smtClean="0">
              <a:solidFill>
                <a:srgbClr val="000000"/>
              </a:solidFill>
            </a:rPr>
            <a:t>6%</a:t>
          </a:r>
          <a:endParaRPr lang="fr-FR" sz="1800" b="1" i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0.33713</cdr:x>
      <cdr:y>0.85834</cdr:y>
    </cdr:from>
    <cdr:to>
      <cdr:x>0.37852</cdr:x>
      <cdr:y>0.92735</cdr:y>
    </cdr:to>
    <cdr:sp macro="" textlink="">
      <cdr:nvSpPr>
        <cdr:cNvPr id="12" name="Rectangle à coins arrondis 11"/>
        <cdr:cNvSpPr/>
      </cdr:nvSpPr>
      <cdr:spPr>
        <a:xfrm xmlns:a="http://schemas.openxmlformats.org/drawingml/2006/main">
          <a:off x="3261581" y="5995905"/>
          <a:ext cx="400450" cy="482056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vert270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 smtClean="0">
              <a:solidFill>
                <a:srgbClr val="000000"/>
              </a:solidFill>
            </a:rPr>
            <a:t>7%</a:t>
          </a:r>
          <a:endParaRPr lang="fr-FR" sz="1800" b="1" i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0.44464</cdr:x>
      <cdr:y>0.85505</cdr:y>
    </cdr:from>
    <cdr:to>
      <cdr:x>0.48994</cdr:x>
      <cdr:y>0.94502</cdr:y>
    </cdr:to>
    <cdr:sp macro="" textlink="">
      <cdr:nvSpPr>
        <cdr:cNvPr id="13" name="Rectangle à coins arrondis 12"/>
        <cdr:cNvSpPr/>
      </cdr:nvSpPr>
      <cdr:spPr>
        <a:xfrm xmlns:a="http://schemas.openxmlformats.org/drawingml/2006/main">
          <a:off x="4301719" y="5972864"/>
          <a:ext cx="438247" cy="628538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vert270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 smtClean="0">
              <a:solidFill>
                <a:srgbClr val="000000"/>
              </a:solidFill>
            </a:rPr>
            <a:t>14%</a:t>
          </a:r>
          <a:endParaRPr lang="fr-FR" sz="1800" b="1" i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0.53611</cdr:x>
      <cdr:y>0.85809</cdr:y>
    </cdr:from>
    <cdr:to>
      <cdr:x>0.60125</cdr:x>
      <cdr:y>0.9271</cdr:y>
    </cdr:to>
    <cdr:sp macro="" textlink="">
      <cdr:nvSpPr>
        <cdr:cNvPr id="14" name="Rectangle à coins arrondis 13"/>
        <cdr:cNvSpPr/>
      </cdr:nvSpPr>
      <cdr:spPr>
        <a:xfrm xmlns:a="http://schemas.openxmlformats.org/drawingml/2006/main">
          <a:off x="5186621" y="5994128"/>
          <a:ext cx="630209" cy="482056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vert270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 smtClean="0">
              <a:solidFill>
                <a:srgbClr val="000000"/>
              </a:solidFill>
            </a:rPr>
            <a:t>17%</a:t>
          </a:r>
          <a:endParaRPr lang="fr-FR" sz="1800" b="1" i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0.66242</cdr:x>
      <cdr:y>0.84355</cdr:y>
    </cdr:from>
    <cdr:to>
      <cdr:x>0.68989</cdr:x>
      <cdr:y>0.92592</cdr:y>
    </cdr:to>
    <cdr:sp macro="" textlink="">
      <cdr:nvSpPr>
        <cdr:cNvPr id="15" name="Rectangle à coins arrondis 14"/>
        <cdr:cNvSpPr/>
      </cdr:nvSpPr>
      <cdr:spPr>
        <a:xfrm xmlns:a="http://schemas.openxmlformats.org/drawingml/2006/main">
          <a:off x="6408552" y="5892527"/>
          <a:ext cx="265793" cy="575384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vert270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 smtClean="0">
              <a:solidFill>
                <a:srgbClr val="000000"/>
              </a:solidFill>
            </a:rPr>
            <a:t>18%</a:t>
          </a:r>
          <a:endParaRPr lang="fr-FR" sz="1800" b="1" i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0.76773</cdr:x>
      <cdr:y>0.83509</cdr:y>
    </cdr:from>
    <cdr:to>
      <cdr:x>0.80131</cdr:x>
      <cdr:y>0.92473</cdr:y>
    </cdr:to>
    <cdr:sp macro="" textlink="">
      <cdr:nvSpPr>
        <cdr:cNvPr id="16" name="Rectangle à coins arrondis 15"/>
        <cdr:cNvSpPr/>
      </cdr:nvSpPr>
      <cdr:spPr>
        <a:xfrm xmlns:a="http://schemas.openxmlformats.org/drawingml/2006/main">
          <a:off x="7427423" y="5833454"/>
          <a:ext cx="324858" cy="626184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vert270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 smtClean="0">
              <a:solidFill>
                <a:srgbClr val="000000"/>
              </a:solidFill>
            </a:rPr>
            <a:t>22%</a:t>
          </a:r>
          <a:endParaRPr lang="fr-FR" sz="1800" b="1" i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0.86609</cdr:x>
      <cdr:y>0.83179</cdr:y>
    </cdr:from>
    <cdr:to>
      <cdr:x>0.89967</cdr:x>
      <cdr:y>0.92143</cdr:y>
    </cdr:to>
    <cdr:sp macro="" textlink="">
      <cdr:nvSpPr>
        <cdr:cNvPr id="17" name="Rectangle à coins arrondis 16"/>
        <cdr:cNvSpPr/>
      </cdr:nvSpPr>
      <cdr:spPr>
        <a:xfrm xmlns:a="http://schemas.openxmlformats.org/drawingml/2006/main">
          <a:off x="8378965" y="5810413"/>
          <a:ext cx="324858" cy="626184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vert270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 smtClean="0">
              <a:solidFill>
                <a:srgbClr val="000000"/>
              </a:solidFill>
            </a:rPr>
            <a:t>14%</a:t>
          </a:r>
          <a:endParaRPr lang="fr-FR" sz="1800" b="1" i="1" dirty="0">
            <a:solidFill>
              <a:srgbClr val="000000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0.24762</cdr:y>
    </cdr:from>
    <cdr:to>
      <cdr:x>0.73841</cdr:x>
      <cdr:y>0.30329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0" y="1691476"/>
          <a:ext cx="2981159" cy="380298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fr-FR" sz="1600" b="1" dirty="0">
              <a:solidFill>
                <a:srgbClr val="000000"/>
              </a:solidFill>
            </a:rPr>
            <a:t>France </a:t>
          </a:r>
          <a:r>
            <a:rPr lang="fr-FR" sz="1600" b="1" dirty="0" smtClean="0">
              <a:solidFill>
                <a:srgbClr val="000000"/>
              </a:solidFill>
            </a:rPr>
            <a:t>63,92 France </a:t>
          </a:r>
          <a:r>
            <a:rPr lang="fr-FR" sz="1600" b="1" dirty="0">
              <a:solidFill>
                <a:srgbClr val="000000"/>
              </a:solidFill>
            </a:rPr>
            <a:t>+ DOM 65,8</a:t>
          </a:r>
        </a:p>
        <a:p xmlns:a="http://schemas.openxmlformats.org/drawingml/2006/main">
          <a:endParaRPr lang="fr-FR" sz="1600" b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0.57918</cdr:x>
      <cdr:y>0.60037</cdr:y>
    </cdr:from>
    <cdr:to>
      <cdr:x>0.68566</cdr:x>
      <cdr:y>0.63951</cdr:y>
    </cdr:to>
    <cdr:sp macro="" textlink="">
      <cdr:nvSpPr>
        <cdr:cNvPr id="3" name="Rectangle 2"/>
        <cdr:cNvSpPr/>
      </cdr:nvSpPr>
      <cdr:spPr>
        <a:xfrm xmlns:a="http://schemas.openxmlformats.org/drawingml/2006/main">
          <a:off x="2338300" y="4101098"/>
          <a:ext cx="429904" cy="267369"/>
        </a:xfrm>
        <a:prstGeom xmlns:a="http://schemas.openxmlformats.org/drawingml/2006/main" prst="rect">
          <a:avLst/>
        </a:prstGeom>
        <a:solidFill xmlns:a="http://schemas.openxmlformats.org/drawingml/2006/main">
          <a:srgbClr val="0000FF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dirty="0" smtClean="0"/>
            <a:t>12,1</a:t>
          </a:r>
          <a:endParaRPr lang="fr-FR" dirty="0"/>
        </a:p>
      </cdr:txBody>
    </cdr:sp>
  </cdr:relSizeAnchor>
</c:userShapes>
</file>

<file path=ppt/drawings/drawing20.xml><?xml version="1.0" encoding="utf-8"?>
<c:userShapes xmlns:c="http://schemas.openxmlformats.org/drawingml/2006/chart">
  <cdr:relSizeAnchor xmlns:cdr="http://schemas.openxmlformats.org/drawingml/2006/chartDrawing">
    <cdr:from>
      <cdr:x>0.20228</cdr:x>
      <cdr:y>0.09965</cdr:y>
    </cdr:from>
    <cdr:to>
      <cdr:x>0.77543</cdr:x>
      <cdr:y>0.28522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696769" y="661556"/>
          <a:ext cx="1974272" cy="1231899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30% des ménages les plus aisés touchaient près de plus de 60% des revenus</a:t>
          </a:r>
          <a:r>
            <a:rPr lang="mr-IN" sz="1600" b="1" dirty="0" smtClean="0">
              <a:solidFill>
                <a:schemeClr val="tx1"/>
              </a:solidFill>
            </a:rPr>
            <a:t>…</a:t>
          </a:r>
          <a:endParaRPr lang="fr-FR" sz="1600" b="1" dirty="0" smtClean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0.152</cdr:x>
      <cdr:y>0.43304</cdr:y>
    </cdr:from>
    <cdr:to>
      <cdr:x>0.51735</cdr:x>
      <cdr:y>0.69478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523586" y="2874818"/>
          <a:ext cx="1258455" cy="1737589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mr-IN" sz="1600" b="1" dirty="0" smtClean="0">
              <a:solidFill>
                <a:schemeClr val="tx1"/>
              </a:solidFill>
            </a:rPr>
            <a:t>…</a:t>
          </a:r>
          <a:r>
            <a:rPr lang="fr-FR" sz="1600" b="1" dirty="0" smtClean="0">
              <a:solidFill>
                <a:schemeClr val="tx1"/>
              </a:solidFill>
            </a:rPr>
            <a:t> 30% des « moins aisés » touchaient 13% des revenus</a:t>
          </a:r>
          <a:r>
            <a:rPr lang="mr-IN" sz="1600" b="1" dirty="0" smtClean="0">
              <a:solidFill>
                <a:schemeClr val="tx1"/>
              </a:solidFill>
            </a:rPr>
            <a:t>…</a:t>
          </a:r>
          <a:endParaRPr lang="fr-FR" sz="1600" b="1" dirty="0" smtClean="0">
            <a:solidFill>
              <a:schemeClr val="tx1"/>
            </a:solidFill>
          </a:endParaRPr>
        </a:p>
      </cdr:txBody>
    </cdr:sp>
  </cdr:relSizeAnchor>
</c:userShapes>
</file>

<file path=ppt/drawings/drawing21.xml><?xml version="1.0" encoding="utf-8"?>
<c:userShapes xmlns:c="http://schemas.openxmlformats.org/drawingml/2006/chart">
  <cdr:relSizeAnchor xmlns:cdr="http://schemas.openxmlformats.org/drawingml/2006/chartDrawing">
    <cdr:from>
      <cdr:x>0.36525</cdr:x>
      <cdr:y>0.1803</cdr:y>
    </cdr:from>
    <cdr:to>
      <cdr:x>1</cdr:x>
      <cdr:y>0.38392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1189182" y="1196108"/>
          <a:ext cx="2066635" cy="1350818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Les revenus </a:t>
          </a:r>
        </a:p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en nature et </a:t>
          </a:r>
        </a:p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les Prestations sociales réduisent</a:t>
          </a:r>
        </a:p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un peu les inégalités</a:t>
          </a:r>
          <a:endParaRPr lang="fr-FR" sz="1600" b="1" dirty="0">
            <a:solidFill>
              <a:schemeClr val="tx1"/>
            </a:solidFill>
          </a:endParaRPr>
        </a:p>
      </cdr:txBody>
    </cdr:sp>
  </cdr:relSizeAnchor>
</c:userShapes>
</file>

<file path=ppt/drawings/drawing22.xml><?xml version="1.0" encoding="utf-8"?>
<c:userShapes xmlns:c="http://schemas.openxmlformats.org/drawingml/2006/chart">
  <cdr:relSizeAnchor xmlns:cdr="http://schemas.openxmlformats.org/drawingml/2006/chartDrawing">
    <cdr:from>
      <cdr:x>0.07671</cdr:x>
      <cdr:y>0.62232</cdr:y>
    </cdr:from>
    <cdr:to>
      <cdr:x>0.30477</cdr:x>
      <cdr:y>0.90129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677851" y="2001840"/>
          <a:ext cx="2015280" cy="897373"/>
        </a:xfrm>
        <a:prstGeom xmlns:a="http://schemas.openxmlformats.org/drawingml/2006/main" prst="rect">
          <a:avLst/>
        </a:prstGeom>
        <a:solidFill xmlns:a="http://schemas.openxmlformats.org/drawingml/2006/main">
          <a:srgbClr val="FF0000">
            <a:alpha val="18000"/>
          </a:srgbClr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fr-FR"/>
        </a:p>
      </cdr:txBody>
    </cdr:sp>
  </cdr:relSizeAnchor>
  <cdr:relSizeAnchor xmlns:cdr="http://schemas.openxmlformats.org/drawingml/2006/chartDrawing">
    <cdr:from>
      <cdr:x>0.31299</cdr:x>
      <cdr:y>0.48069</cdr:y>
    </cdr:from>
    <cdr:to>
      <cdr:x>0.63664</cdr:x>
      <cdr:y>0.90129</cdr:y>
    </cdr:to>
    <cdr:sp macro="" textlink="">
      <cdr:nvSpPr>
        <cdr:cNvPr id="3" name="Rectangle 2"/>
        <cdr:cNvSpPr/>
      </cdr:nvSpPr>
      <cdr:spPr>
        <a:xfrm xmlns:a="http://schemas.openxmlformats.org/drawingml/2006/main">
          <a:off x="2765745" y="1546253"/>
          <a:ext cx="2859930" cy="1352960"/>
        </a:xfrm>
        <a:prstGeom xmlns:a="http://schemas.openxmlformats.org/drawingml/2006/main" prst="rect">
          <a:avLst/>
        </a:prstGeom>
        <a:solidFill xmlns:a="http://schemas.openxmlformats.org/drawingml/2006/main">
          <a:srgbClr val="FF6600">
            <a:alpha val="18000"/>
          </a:srgbClr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fr-FR"/>
        </a:p>
      </cdr:txBody>
    </cdr:sp>
  </cdr:relSizeAnchor>
  <cdr:relSizeAnchor xmlns:cdr="http://schemas.openxmlformats.org/drawingml/2006/chartDrawing">
    <cdr:from>
      <cdr:x>0.65081</cdr:x>
      <cdr:y>0.2103</cdr:y>
    </cdr:from>
    <cdr:to>
      <cdr:x>0.86036</cdr:x>
      <cdr:y>0.897</cdr:y>
    </cdr:to>
    <cdr:sp macro="" textlink="">
      <cdr:nvSpPr>
        <cdr:cNvPr id="4" name="Rectangle 3"/>
        <cdr:cNvSpPr/>
      </cdr:nvSpPr>
      <cdr:spPr>
        <a:xfrm xmlns:a="http://schemas.openxmlformats.org/drawingml/2006/main">
          <a:off x="5750900" y="676480"/>
          <a:ext cx="1851689" cy="2208933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3">
            <a:lumMod val="40000"/>
            <a:lumOff val="60000"/>
            <a:alpha val="18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fr-FR"/>
        </a:p>
      </cdr:txBody>
    </cdr:sp>
  </cdr:relSizeAnchor>
  <cdr:relSizeAnchor xmlns:cdr="http://schemas.openxmlformats.org/drawingml/2006/chartDrawing">
    <cdr:from>
      <cdr:x>0.8754</cdr:x>
      <cdr:y>0.04721</cdr:y>
    </cdr:from>
    <cdr:to>
      <cdr:x>0.9832</cdr:x>
      <cdr:y>0.90129</cdr:y>
    </cdr:to>
    <cdr:sp macro="" textlink="">
      <cdr:nvSpPr>
        <cdr:cNvPr id="5" name="Rectangle 4"/>
        <cdr:cNvSpPr/>
      </cdr:nvSpPr>
      <cdr:spPr>
        <a:xfrm xmlns:a="http://schemas.openxmlformats.org/drawingml/2006/main">
          <a:off x="7735529" y="151863"/>
          <a:ext cx="952536" cy="2747342"/>
        </a:xfrm>
        <a:prstGeom xmlns:a="http://schemas.openxmlformats.org/drawingml/2006/main" prst="rect">
          <a:avLst/>
        </a:prstGeom>
        <a:solidFill xmlns:a="http://schemas.openxmlformats.org/drawingml/2006/main">
          <a:srgbClr val="2FE94B">
            <a:alpha val="18000"/>
          </a:srgbClr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fr-FR"/>
        </a:p>
      </cdr:txBody>
    </cdr:sp>
  </cdr:relSizeAnchor>
</c:userShapes>
</file>

<file path=ppt/drawings/drawing23.xml><?xml version="1.0" encoding="utf-8"?>
<c:userShapes xmlns:c="http://schemas.openxmlformats.org/drawingml/2006/chart">
  <cdr:relSizeAnchor xmlns:cdr="http://schemas.openxmlformats.org/drawingml/2006/chartDrawing">
    <cdr:from>
      <cdr:x>0.38017</cdr:x>
      <cdr:y>0.10363</cdr:y>
    </cdr:from>
    <cdr:to>
      <cdr:x>0.63013</cdr:x>
      <cdr:y>0.39747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3359386" y="395941"/>
          <a:ext cx="2208778" cy="1122691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rgbClr val="000000"/>
              </a:solidFill>
            </a:rPr>
            <a:t>Attention : </a:t>
          </a:r>
        </a:p>
        <a:p xmlns:a="http://schemas.openxmlformats.org/drawingml/2006/main">
          <a:pPr algn="ctr"/>
          <a:r>
            <a:rPr lang="fr-FR" sz="1600" b="1" dirty="0" smtClean="0">
              <a:solidFill>
                <a:srgbClr val="000000"/>
              </a:solidFill>
            </a:rPr>
            <a:t>revenu des </a:t>
          </a:r>
          <a:r>
            <a:rPr lang="fr-FR" sz="1600" b="1" i="1" dirty="0" smtClean="0">
              <a:solidFill>
                <a:srgbClr val="000000"/>
              </a:solidFill>
            </a:rPr>
            <a:t>ménages </a:t>
          </a:r>
        </a:p>
        <a:p xmlns:a="http://schemas.openxmlformats.org/drawingml/2006/main">
          <a:pPr algn="ctr"/>
          <a:r>
            <a:rPr lang="fr-FR" sz="1600" b="1" dirty="0" smtClean="0">
              <a:solidFill>
                <a:srgbClr val="000000"/>
              </a:solidFill>
            </a:rPr>
            <a:t>rapporté à un salaire </a:t>
          </a:r>
          <a:r>
            <a:rPr lang="fr-FR" sz="1600" b="1" i="1" dirty="0" smtClean="0">
              <a:solidFill>
                <a:srgbClr val="000000"/>
              </a:solidFill>
            </a:rPr>
            <a:t>par personne</a:t>
          </a:r>
          <a:endParaRPr lang="fr-FR" sz="1600" b="1" i="1" dirty="0">
            <a:solidFill>
              <a:srgbClr val="000000"/>
            </a:solidFill>
          </a:endParaRPr>
        </a:p>
      </cdr:txBody>
    </cdr:sp>
  </cdr:relSizeAnchor>
</c:userShapes>
</file>

<file path=ppt/drawings/drawing24.xml><?xml version="1.0" encoding="utf-8"?>
<c:userShapes xmlns:c="http://schemas.openxmlformats.org/drawingml/2006/chart">
  <cdr:relSizeAnchor xmlns:cdr="http://schemas.openxmlformats.org/drawingml/2006/chartDrawing">
    <cdr:from>
      <cdr:x>0</cdr:x>
      <cdr:y>2.95612E-7</cdr:y>
    </cdr:from>
    <cdr:to>
      <cdr:x>0.14982</cdr:x>
      <cdr:y>0.09727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0" y="2"/>
          <a:ext cx="663287" cy="65808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fr-FR"/>
        </a:p>
      </cdr:txBody>
    </cdr:sp>
  </cdr:relSizeAnchor>
</c:userShapes>
</file>

<file path=ppt/drawings/drawing25.xml><?xml version="1.0" encoding="utf-8"?>
<c:userShapes xmlns:c="http://schemas.openxmlformats.org/drawingml/2006/chart">
  <cdr:relSizeAnchor xmlns:cdr="http://schemas.openxmlformats.org/drawingml/2006/chartDrawing">
    <cdr:from>
      <cdr:x>0.16499</cdr:x>
      <cdr:y>0.75623</cdr:y>
    </cdr:from>
    <cdr:to>
      <cdr:x>0.71364</cdr:x>
      <cdr:y>0.88141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845790" y="5022068"/>
          <a:ext cx="2812473" cy="831273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800" b="1" i="0" u="none" strike="noStrike" kern="1200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r>
            <a:rPr lang="fr-FR" sz="1600" b="1" dirty="0" smtClean="0"/>
            <a:t>* Salaires </a:t>
          </a:r>
          <a:r>
            <a:rPr lang="fr-FR" sz="1600" b="1" dirty="0"/>
            <a:t>ayant simplement suivi l'inflation + 1% de gain annuel de pouvoir </a:t>
          </a:r>
          <a:r>
            <a:rPr lang="fr-FR" sz="1600" b="1" dirty="0" smtClean="0"/>
            <a:t>d'achat</a:t>
          </a:r>
          <a:endParaRPr lang="fr-FR" sz="1600" b="1" dirty="0"/>
        </a:p>
      </cdr:txBody>
    </cdr:sp>
  </cdr:relSizeAnchor>
  <cdr:relSizeAnchor xmlns:cdr="http://schemas.openxmlformats.org/drawingml/2006/chartDrawing">
    <cdr:from>
      <cdr:x>0.75626</cdr:x>
      <cdr:y>0.1005</cdr:y>
    </cdr:from>
    <cdr:to>
      <cdr:x>1</cdr:x>
      <cdr:y>0.27127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3876726" y="667410"/>
          <a:ext cx="1249455" cy="1134065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800" b="1" i="0" u="none" strike="noStrike" kern="1200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r>
            <a:rPr lang="fr-FR" sz="1600" b="1" dirty="0" smtClean="0"/>
            <a:t>SMG : </a:t>
          </a:r>
        </a:p>
        <a:p xmlns:a="http://schemas.openxmlformats.org/drawingml/2006/main">
          <a:pPr algn="ctr" rtl="0">
            <a:defRPr sz="1800" b="1" i="0" u="none" strike="noStrike" kern="1200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r>
            <a:rPr lang="fr-FR" sz="1600" b="1" dirty="0" smtClean="0"/>
            <a:t>120 en 07 ; </a:t>
          </a:r>
        </a:p>
        <a:p xmlns:a="http://schemas.openxmlformats.org/drawingml/2006/main">
          <a:pPr algn="ctr" rtl="0">
            <a:defRPr sz="1800" b="1" i="0" u="none" strike="noStrike" kern="1200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r>
            <a:rPr lang="fr-FR" sz="1600" b="1" dirty="0" smtClean="0"/>
            <a:t>140 en 11 ; 153 en 17 </a:t>
          </a:r>
          <a:r>
            <a:rPr lang="fr-FR" sz="1600" b="1" dirty="0" smtClean="0">
              <a:solidFill>
                <a:schemeClr val="bg1"/>
              </a:solidFill>
            </a:rPr>
            <a:t>;</a:t>
          </a:r>
          <a:endParaRPr lang="fr-FR" sz="16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0.11261</cdr:x>
      <cdr:y>0.12062</cdr:y>
    </cdr:from>
    <cdr:to>
      <cdr:x>0.41441</cdr:x>
      <cdr:y>0.21732</cdr:y>
    </cdr:to>
    <cdr:sp macro="" textlink="">
      <cdr:nvSpPr>
        <cdr:cNvPr id="4" name="Rectangle à coins arrondis 3"/>
        <cdr:cNvSpPr/>
      </cdr:nvSpPr>
      <cdr:spPr>
        <a:xfrm xmlns:a="http://schemas.openxmlformats.org/drawingml/2006/main">
          <a:off x="577273" y="801025"/>
          <a:ext cx="1547091" cy="642157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800" b="1" i="0" u="none" strike="noStrike" kern="1200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r>
            <a:rPr lang="fr-FR" sz="1800" b="1" dirty="0" smtClean="0"/>
            <a:t>Par quartiles </a:t>
          </a:r>
        </a:p>
        <a:p xmlns:a="http://schemas.openxmlformats.org/drawingml/2006/main">
          <a:pPr algn="ctr" rtl="0">
            <a:defRPr sz="1800" b="1" i="0" u="none" strike="noStrike" kern="1200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r>
            <a:rPr lang="fr-FR" sz="1800" b="1" dirty="0" smtClean="0"/>
            <a:t>et médiane</a:t>
          </a:r>
          <a:endParaRPr lang="fr-FR" sz="1800" b="1" dirty="0"/>
        </a:p>
      </cdr:txBody>
    </cdr:sp>
  </cdr:relSizeAnchor>
</c:userShapes>
</file>

<file path=ppt/drawings/drawing26.xml><?xml version="1.0" encoding="utf-8"?>
<c:userShapes xmlns:c="http://schemas.openxmlformats.org/drawingml/2006/chart">
  <cdr:relSizeAnchor xmlns:cdr="http://schemas.openxmlformats.org/drawingml/2006/chartDrawing">
    <cdr:from>
      <cdr:x>0.16211</cdr:x>
      <cdr:y>0.33794</cdr:y>
    </cdr:from>
    <cdr:to>
      <cdr:x>0.92718</cdr:x>
      <cdr:y>0.42768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642569" y="2244207"/>
          <a:ext cx="3032516" cy="595976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800" b="1" i="0" u="none" strike="noStrike" kern="1200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r>
            <a:rPr lang="fr-FR" sz="1600" b="1" dirty="0" smtClean="0"/>
            <a:t>Revalorisation des bas salaires (dont le SMG) en 2010</a:t>
          </a:r>
          <a:endParaRPr lang="fr-FR" sz="1600" b="1" dirty="0"/>
        </a:p>
      </cdr:txBody>
    </cdr:sp>
  </cdr:relSizeAnchor>
  <cdr:relSizeAnchor xmlns:cdr="http://schemas.openxmlformats.org/drawingml/2006/chartDrawing">
    <cdr:from>
      <cdr:x>0.1691</cdr:x>
      <cdr:y>0.62375</cdr:y>
    </cdr:from>
    <cdr:to>
      <cdr:x>0.93417</cdr:x>
      <cdr:y>0.67803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670279" y="4142280"/>
          <a:ext cx="3032516" cy="360448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800" b="1" i="0" u="none" strike="noStrike" kern="1200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r>
            <a:rPr lang="fr-FR" sz="1600" b="1" dirty="0" smtClean="0"/>
            <a:t>D9 / Médiane stable</a:t>
          </a:r>
          <a:endParaRPr lang="fr-FR" sz="1600" b="1" dirty="0"/>
        </a:p>
      </cdr:txBody>
    </cdr:sp>
  </cdr:relSizeAnchor>
</c:userShapes>
</file>

<file path=ppt/drawings/drawing27.xml><?xml version="1.0" encoding="utf-8"?>
<c:userShapes xmlns:c="http://schemas.openxmlformats.org/drawingml/2006/chart">
  <cdr:relSizeAnchor xmlns:cdr="http://schemas.openxmlformats.org/drawingml/2006/chartDrawing">
    <cdr:from>
      <cdr:x>0.06502</cdr:x>
      <cdr:y>0.05862</cdr:y>
    </cdr:from>
    <cdr:to>
      <cdr:x>0.94118</cdr:x>
      <cdr:y>0.21207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242453" y="392544"/>
          <a:ext cx="3267364" cy="1027545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Peu de différence pour les cadres et les « intermédiaires » : </a:t>
          </a:r>
        </a:p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salaires un peu supérieurs </a:t>
          </a:r>
        </a:p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pour le public</a:t>
          </a:r>
          <a:endParaRPr lang="fr-FR" sz="16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0.02477</cdr:x>
      <cdr:y>0.67931</cdr:y>
    </cdr:from>
    <cdr:to>
      <cdr:x>0.97833</cdr:x>
      <cdr:y>0.89828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92363" y="4548906"/>
          <a:ext cx="3555999" cy="1466273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La médiane globale (près de 2 fois plus élevée que celle du Privé) est surtout tirée vers le haut par les niveaux  plus élevés des bas salaires du Public, mais aussi par</a:t>
          </a:r>
        </a:p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 les moyens et hauts salaires</a:t>
          </a:r>
          <a:endParaRPr lang="fr-FR" sz="1600" b="1" dirty="0">
            <a:solidFill>
              <a:schemeClr val="tx1"/>
            </a:solidFill>
          </a:endParaRPr>
        </a:p>
      </cdr:txBody>
    </cdr:sp>
  </cdr:relSizeAnchor>
</c:userShapes>
</file>

<file path=ppt/drawings/drawing28.xml><?xml version="1.0" encoding="utf-8"?>
<c:userShapes xmlns:c="http://schemas.openxmlformats.org/drawingml/2006/chart">
  <cdr:relSizeAnchor xmlns:cdr="http://schemas.openxmlformats.org/drawingml/2006/chartDrawing">
    <cdr:from>
      <cdr:x>0</cdr:x>
      <cdr:y>0.1474</cdr:y>
    </cdr:from>
    <cdr:to>
      <cdr:x>0.40336</cdr:x>
      <cdr:y>0.5649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0" y="1010841"/>
          <a:ext cx="1543425" cy="2863236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>
              <a:solidFill>
                <a:srgbClr val="000000"/>
              </a:solidFill>
            </a:rPr>
            <a:t>Près de la moitié </a:t>
          </a:r>
        </a:p>
        <a:p xmlns:a="http://schemas.openxmlformats.org/drawingml/2006/main">
          <a:pPr algn="ctr"/>
          <a:r>
            <a:rPr lang="fr-FR" sz="1800" b="1" dirty="0" smtClean="0">
              <a:solidFill>
                <a:srgbClr val="000000"/>
              </a:solidFill>
            </a:rPr>
            <a:t>de </a:t>
          </a:r>
          <a:r>
            <a:rPr lang="fr-FR" sz="1800" b="1" dirty="0">
              <a:solidFill>
                <a:srgbClr val="000000"/>
              </a:solidFill>
            </a:rPr>
            <a:t>"pauvres" </a:t>
          </a:r>
        </a:p>
        <a:p xmlns:a="http://schemas.openxmlformats.org/drawingml/2006/main">
          <a:pPr algn="ctr"/>
          <a:r>
            <a:rPr lang="fr-FR" sz="1800" b="1" dirty="0">
              <a:solidFill>
                <a:srgbClr val="000000"/>
              </a:solidFill>
            </a:rPr>
            <a:t>en zone tribale, </a:t>
          </a:r>
        </a:p>
        <a:p xmlns:a="http://schemas.openxmlformats.org/drawingml/2006/main">
          <a:pPr algn="ctr"/>
          <a:r>
            <a:rPr lang="fr-FR" sz="1800" b="1" dirty="0" smtClean="0">
              <a:solidFill>
                <a:srgbClr val="000000"/>
              </a:solidFill>
            </a:rPr>
            <a:t>mais 7</a:t>
          </a:r>
          <a:r>
            <a:rPr lang="fr-FR" sz="1800" b="1" dirty="0">
              <a:solidFill>
                <a:srgbClr val="000000"/>
              </a:solidFill>
            </a:rPr>
            <a:t>% </a:t>
          </a:r>
        </a:p>
        <a:p xmlns:a="http://schemas.openxmlformats.org/drawingml/2006/main">
          <a:pPr algn="ctr"/>
          <a:r>
            <a:rPr lang="fr-FR" sz="1800" b="1" dirty="0" smtClean="0">
              <a:solidFill>
                <a:srgbClr val="000000"/>
              </a:solidFill>
            </a:rPr>
            <a:t>Seulement dans </a:t>
          </a:r>
          <a:r>
            <a:rPr lang="fr-FR" sz="1800" b="1" dirty="0">
              <a:solidFill>
                <a:srgbClr val="000000"/>
              </a:solidFill>
            </a:rPr>
            <a:t>les villes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</cdr:x>
      <cdr:y>0.23438</cdr:y>
    </cdr:from>
    <cdr:to>
      <cdr:x>0.96623</cdr:x>
      <cdr:y>0.28189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0" y="1601047"/>
          <a:ext cx="4792171" cy="324509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fr-FR" sz="1200" b="1">
              <a:solidFill>
                <a:srgbClr val="000000"/>
              </a:solidFill>
            </a:rPr>
            <a:t>France 2 066</a:t>
          </a:r>
          <a:r>
            <a:rPr lang="fr-FR" sz="1200" b="1" baseline="0">
              <a:solidFill>
                <a:srgbClr val="000000"/>
              </a:solidFill>
            </a:rPr>
            <a:t> ; </a:t>
          </a:r>
          <a:r>
            <a:rPr lang="fr-FR" sz="1200" b="1">
              <a:solidFill>
                <a:srgbClr val="000000"/>
              </a:solidFill>
            </a:rPr>
            <a:t>France + DOM 2 098</a:t>
          </a:r>
        </a:p>
        <a:p xmlns:a="http://schemas.openxmlformats.org/drawingml/2006/main">
          <a:endParaRPr lang="fr-FR" sz="1200" b="1">
            <a:solidFill>
              <a:srgbClr val="000000"/>
            </a:solidFill>
          </a:endParaRPr>
        </a:p>
        <a:p xmlns:a="http://schemas.openxmlformats.org/drawingml/2006/main">
          <a:endParaRPr lang="fr-FR" sz="1200" b="1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0.84821</cdr:x>
      <cdr:y>0.57703</cdr:y>
    </cdr:from>
    <cdr:to>
      <cdr:x>0.97468</cdr:x>
      <cdr:y>0.63746</cdr:y>
    </cdr:to>
    <cdr:sp macro="" textlink="">
      <cdr:nvSpPr>
        <cdr:cNvPr id="3" name="Rectangle 2"/>
        <cdr:cNvSpPr/>
      </cdr:nvSpPr>
      <cdr:spPr>
        <a:xfrm xmlns:a="http://schemas.openxmlformats.org/drawingml/2006/main">
          <a:off x="4206875" y="3941681"/>
          <a:ext cx="627229" cy="412750"/>
        </a:xfrm>
        <a:prstGeom xmlns:a="http://schemas.openxmlformats.org/drawingml/2006/main" prst="rect">
          <a:avLst/>
        </a:prstGeom>
        <a:solidFill xmlns:a="http://schemas.openxmlformats.org/drawingml/2006/main">
          <a:srgbClr val="0000FF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1400" dirty="0"/>
            <a:t>628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</cdr:x>
      <cdr:y>0.26067</cdr:y>
    </cdr:from>
    <cdr:to>
      <cdr:x>0.96384</cdr:x>
      <cdr:y>0.30565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0" y="1841500"/>
          <a:ext cx="3895304" cy="317734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fr-FR" sz="1200" b="1" dirty="0">
              <a:solidFill>
                <a:srgbClr val="000000"/>
              </a:solidFill>
            </a:rPr>
            <a:t>France 32,3</a:t>
          </a:r>
          <a:r>
            <a:rPr lang="fr-FR" sz="1200" b="1" baseline="0" dirty="0">
              <a:solidFill>
                <a:srgbClr val="000000"/>
              </a:solidFill>
            </a:rPr>
            <a:t> ; </a:t>
          </a:r>
          <a:r>
            <a:rPr lang="fr-FR" sz="1200" b="1" dirty="0">
              <a:solidFill>
                <a:srgbClr val="000000"/>
              </a:solidFill>
            </a:rPr>
            <a:t>France + DOM 31,9</a:t>
          </a:r>
        </a:p>
        <a:p xmlns:a="http://schemas.openxmlformats.org/drawingml/2006/main">
          <a:endParaRPr lang="fr-FR" sz="1200" b="1" dirty="0">
            <a:solidFill>
              <a:srgbClr val="000000"/>
            </a:solidFill>
          </a:endParaRPr>
        </a:p>
        <a:p xmlns:a="http://schemas.openxmlformats.org/drawingml/2006/main">
          <a:endParaRPr lang="fr-FR" sz="1200" b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0.8252</cdr:x>
      <cdr:y>0.59417</cdr:y>
    </cdr:from>
    <cdr:to>
      <cdr:x>0.98553</cdr:x>
      <cdr:y>0.6435</cdr:y>
    </cdr:to>
    <cdr:sp macro="" textlink="">
      <cdr:nvSpPr>
        <cdr:cNvPr id="3" name="Rectangle 2"/>
        <cdr:cNvSpPr/>
      </cdr:nvSpPr>
      <cdr:spPr>
        <a:xfrm xmlns:a="http://schemas.openxmlformats.org/drawingml/2006/main">
          <a:off x="3222627" y="4206875"/>
          <a:ext cx="626116" cy="349250"/>
        </a:xfrm>
        <a:prstGeom xmlns:a="http://schemas.openxmlformats.org/drawingml/2006/main" prst="rect">
          <a:avLst/>
        </a:prstGeom>
        <a:solidFill xmlns:a="http://schemas.openxmlformats.org/drawingml/2006/main">
          <a:srgbClr val="0000FF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fr-FR" sz="1400" dirty="0"/>
            <a:t>52,3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0.09848</cdr:x>
      <cdr:y>0.12092</cdr:y>
    </cdr:from>
    <cdr:to>
      <cdr:x>0.64205</cdr:x>
      <cdr:y>0.44239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521343" y="842200"/>
          <a:ext cx="2877601" cy="2238999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solidFill>
            <a:schemeClr val="lt1">
              <a:shade val="50000"/>
            </a:schemeClr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500" b="1" dirty="0"/>
            <a:t>Source : </a:t>
          </a:r>
          <a:r>
            <a:rPr lang="fr-FR" sz="1500" b="1" dirty="0" smtClean="0"/>
            <a:t>Jusqu’avant </a:t>
          </a:r>
          <a:r>
            <a:rPr lang="fr-FR" sz="1500" b="1" dirty="0"/>
            <a:t>2000, </a:t>
          </a:r>
          <a:r>
            <a:rPr lang="fr-FR" sz="1500" b="1" dirty="0" smtClean="0"/>
            <a:t>Christiane</a:t>
          </a:r>
          <a:r>
            <a:rPr lang="fr-FR" sz="1500" b="1" baseline="0" dirty="0" smtClean="0"/>
            <a:t> </a:t>
          </a:r>
          <a:r>
            <a:rPr lang="fr-FR" sz="1500" b="1" dirty="0"/>
            <a:t>Terrier, </a:t>
          </a:r>
          <a:r>
            <a:rPr lang="fr-FR" sz="1500" b="1" i="1" dirty="0" smtClean="0"/>
            <a:t>Histoire </a:t>
          </a:r>
          <a:r>
            <a:rPr lang="fr-FR" sz="1500" b="1" i="1" dirty="0"/>
            <a:t>de la Nouvelle </a:t>
          </a:r>
          <a:r>
            <a:rPr lang="fr-FR" sz="1500" b="1" i="1" dirty="0" smtClean="0"/>
            <a:t>Calédonie</a:t>
          </a:r>
          <a:r>
            <a:rPr lang="fr-FR" sz="1500" b="1" dirty="0"/>
            <a:t>, </a:t>
          </a:r>
          <a:r>
            <a:rPr lang="fr-FR" sz="1500" b="1" dirty="0" smtClean="0"/>
            <a:t>MNC ; évaluations de l’auteur pour 2000 et 2014 à partir des recensements (voir plus loin) ; </a:t>
          </a:r>
        </a:p>
        <a:p xmlns:a="http://schemas.openxmlformats.org/drawingml/2006/main">
          <a:pPr algn="ctr"/>
          <a:r>
            <a:rPr lang="fr-FR" sz="1500" b="1" dirty="0" smtClean="0"/>
            <a:t>ici nous avons un peu sous-estimé la population kanak qui pourrait friser les 50% actuellement</a:t>
          </a:r>
          <a:endParaRPr lang="fr-FR" sz="1500" b="1" i="1" dirty="0">
            <a:solidFill>
              <a:srgbClr val="FF0000"/>
            </a:solidFill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0.31716</cdr:x>
      <cdr:y>0.09691</cdr:y>
    </cdr:from>
    <cdr:to>
      <cdr:x>0.78811</cdr:x>
      <cdr:y>0.24014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2832795" y="664607"/>
          <a:ext cx="4206451" cy="982271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fr-FR" sz="1800" b="1" dirty="0">
              <a:solidFill>
                <a:schemeClr val="tx1"/>
              </a:solidFill>
            </a:rPr>
            <a:t>Les "ronds" indiquent les dates </a:t>
          </a:r>
          <a:endParaRPr lang="fr-FR" sz="1800" b="1" dirty="0" smtClean="0">
            <a:solidFill>
              <a:schemeClr val="tx1"/>
            </a:solidFill>
          </a:endParaRPr>
        </a:p>
        <a:p xmlns:a="http://schemas.openxmlformats.org/drawingml/2006/main">
          <a:pPr algn="ctr"/>
          <a:r>
            <a:rPr lang="fr-FR" sz="1800" b="1" dirty="0" smtClean="0">
              <a:solidFill>
                <a:schemeClr val="tx1"/>
              </a:solidFill>
            </a:rPr>
            <a:t>des </a:t>
          </a:r>
          <a:r>
            <a:rPr lang="fr-FR" sz="1800" b="1" dirty="0">
              <a:solidFill>
                <a:schemeClr val="tx1"/>
              </a:solidFill>
            </a:rPr>
            <a:t>recensements ; les "rectangles" </a:t>
          </a:r>
          <a:endParaRPr lang="fr-FR" sz="1800" b="1" dirty="0" smtClean="0">
            <a:solidFill>
              <a:schemeClr val="tx1"/>
            </a:solidFill>
          </a:endParaRPr>
        </a:p>
        <a:p xmlns:a="http://schemas.openxmlformats.org/drawingml/2006/main">
          <a:pPr algn="ctr"/>
          <a:r>
            <a:rPr lang="fr-FR" sz="1800" b="1" dirty="0" smtClean="0">
              <a:solidFill>
                <a:schemeClr val="tx1"/>
              </a:solidFill>
            </a:rPr>
            <a:t>les </a:t>
          </a:r>
          <a:r>
            <a:rPr lang="fr-FR" sz="1800" b="1" dirty="0">
              <a:solidFill>
                <a:schemeClr val="tx1"/>
              </a:solidFill>
            </a:rPr>
            <a:t>taux de croissance entre ces dates</a:t>
          </a:r>
        </a:p>
      </cdr:txBody>
    </cdr:sp>
  </cdr:relSizeAnchor>
  <cdr:relSizeAnchor xmlns:cdr="http://schemas.openxmlformats.org/drawingml/2006/chartDrawing">
    <cdr:from>
      <cdr:x>0.06825</cdr:x>
      <cdr:y>0.23148</cdr:y>
    </cdr:from>
    <cdr:to>
      <cdr:x>0.27713</cdr:x>
      <cdr:y>0.40741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609600" y="1587500"/>
          <a:ext cx="1865643" cy="1206499"/>
        </a:xfrm>
        <a:prstGeom xmlns:a="http://schemas.openxmlformats.org/drawingml/2006/main" prst="roundRect">
          <a:avLst/>
        </a:prstGeom>
        <a:solidFill xmlns:a="http://schemas.openxmlformats.org/drawingml/2006/main">
          <a:srgbClr val="2FE94B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b="1" dirty="0" smtClean="0">
              <a:solidFill>
                <a:srgbClr val="000000"/>
              </a:solidFill>
            </a:rPr>
            <a:t>Début et fin du « boom du Ni »</a:t>
          </a:r>
          <a:endParaRPr lang="fr-FR" b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0.25594</cdr:x>
      <cdr:y>0.76296</cdr:y>
    </cdr:from>
    <cdr:to>
      <cdr:x>0.4204</cdr:x>
      <cdr:y>0.9037</cdr:y>
    </cdr:to>
    <cdr:sp macro="" textlink="">
      <cdr:nvSpPr>
        <cdr:cNvPr id="4" name="Rectangle à coins arrondis 3"/>
        <cdr:cNvSpPr/>
      </cdr:nvSpPr>
      <cdr:spPr>
        <a:xfrm xmlns:a="http://schemas.openxmlformats.org/drawingml/2006/main">
          <a:off x="2286000" y="5232400"/>
          <a:ext cx="1468920" cy="965200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00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b="1" dirty="0" smtClean="0">
              <a:solidFill>
                <a:schemeClr val="bg1"/>
              </a:solidFill>
            </a:rPr>
            <a:t>Crise </a:t>
          </a:r>
        </a:p>
        <a:p xmlns:a="http://schemas.openxmlformats.org/drawingml/2006/main">
          <a:pPr algn="ctr"/>
          <a:r>
            <a:rPr lang="fr-FR" b="1" dirty="0" smtClean="0">
              <a:solidFill>
                <a:schemeClr val="bg1"/>
              </a:solidFill>
            </a:rPr>
            <a:t>Mondiale et du Caillou</a:t>
          </a:r>
          <a:endParaRPr lang="fr-FR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0.38575</cdr:x>
      <cdr:y>0.27963</cdr:y>
    </cdr:from>
    <cdr:to>
      <cdr:x>0.59086</cdr:x>
      <cdr:y>0.38847</cdr:y>
    </cdr:to>
    <cdr:sp macro="" textlink="">
      <cdr:nvSpPr>
        <cdr:cNvPr id="5" name="Rectangle à coins arrondis 4"/>
        <cdr:cNvSpPr/>
      </cdr:nvSpPr>
      <cdr:spPr>
        <a:xfrm xmlns:a="http://schemas.openxmlformats.org/drawingml/2006/main">
          <a:off x="3445441" y="1917700"/>
          <a:ext cx="1831986" cy="746395"/>
        </a:xfrm>
        <a:prstGeom xmlns:a="http://schemas.openxmlformats.org/drawingml/2006/main" prst="roundRect">
          <a:avLst/>
        </a:prstGeom>
        <a:solidFill xmlns:a="http://schemas.openxmlformats.org/drawingml/2006/main">
          <a:srgbClr val="2FE94B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b="1" dirty="0" smtClean="0">
              <a:solidFill>
                <a:srgbClr val="000000"/>
              </a:solidFill>
            </a:rPr>
            <a:t>Reprise économique </a:t>
          </a:r>
          <a:endParaRPr lang="fr-FR" b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0.58908</cdr:x>
      <cdr:y>0.63214</cdr:y>
    </cdr:from>
    <cdr:to>
      <cdr:x>0.9218</cdr:x>
      <cdr:y>0.75556</cdr:y>
    </cdr:to>
    <cdr:sp macro="" textlink="">
      <cdr:nvSpPr>
        <cdr:cNvPr id="6" name="Rectangle à coins arrondis 5"/>
        <cdr:cNvSpPr/>
      </cdr:nvSpPr>
      <cdr:spPr>
        <a:xfrm xmlns:a="http://schemas.openxmlformats.org/drawingml/2006/main">
          <a:off x="5261541" y="4335244"/>
          <a:ext cx="2971800" cy="846356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accent6">
            <a:lumMod val="40000"/>
            <a:lumOff val="60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b="1" dirty="0" smtClean="0">
              <a:solidFill>
                <a:srgbClr val="000000"/>
              </a:solidFill>
            </a:rPr>
            <a:t>Croissance modérée </a:t>
          </a:r>
        </a:p>
        <a:p xmlns:a="http://schemas.openxmlformats.org/drawingml/2006/main">
          <a:pPr algn="ctr"/>
          <a:r>
            <a:rPr lang="fr-FR" b="1" dirty="0" smtClean="0">
              <a:solidFill>
                <a:srgbClr val="000000"/>
              </a:solidFill>
            </a:rPr>
            <a:t>et ralentissement économique </a:t>
          </a:r>
          <a:endParaRPr lang="fr-FR" b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0.74548</cdr:x>
      <cdr:y>0.77407</cdr:y>
    </cdr:from>
    <cdr:to>
      <cdr:x>1</cdr:x>
      <cdr:y>0.8854</cdr:y>
    </cdr:to>
    <cdr:sp macro="" textlink="">
      <cdr:nvSpPr>
        <cdr:cNvPr id="7" name="Rectangle à coins arrondis 6"/>
        <cdr:cNvSpPr/>
      </cdr:nvSpPr>
      <cdr:spPr>
        <a:xfrm xmlns:a="http://schemas.openxmlformats.org/drawingml/2006/main">
          <a:off x="6658541" y="5308601"/>
          <a:ext cx="2273300" cy="763488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Estimations après 2014, à partir de ce dernier recensement</a:t>
          </a:r>
          <a:endParaRPr lang="fr-FR" sz="1600" b="1" i="1" dirty="0">
            <a:solidFill>
              <a:schemeClr val="tx1"/>
            </a:solidFill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</cdr:x>
      <cdr:y>0.15029</cdr:y>
    </cdr:from>
    <cdr:to>
      <cdr:x>0.97192</cdr:x>
      <cdr:y>0.32948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0" y="1000560"/>
          <a:ext cx="3996960" cy="1192974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fr-FR" sz="1600" b="1" dirty="0">
              <a:solidFill>
                <a:srgbClr val="000000"/>
              </a:solidFill>
            </a:rPr>
            <a:t>Tout ou presque vers le Grand </a:t>
          </a:r>
          <a:r>
            <a:rPr lang="fr-FR" sz="1600" b="1" dirty="0" smtClean="0">
              <a:solidFill>
                <a:srgbClr val="000000"/>
              </a:solidFill>
            </a:rPr>
            <a:t>Nouméa,</a:t>
          </a:r>
        </a:p>
        <a:p xmlns:a="http://schemas.openxmlformats.org/drawingml/2006/main">
          <a:pPr algn="ctr"/>
          <a:r>
            <a:rPr lang="fr-FR" sz="1600" b="1" dirty="0" smtClean="0">
              <a:solidFill>
                <a:srgbClr val="000000"/>
              </a:solidFill>
            </a:rPr>
            <a:t> et pour des montants bien supérieurs </a:t>
          </a:r>
        </a:p>
        <a:p xmlns:a="http://schemas.openxmlformats.org/drawingml/2006/main">
          <a:pPr algn="ctr"/>
          <a:r>
            <a:rPr lang="fr-FR" sz="1600" b="1" dirty="0" smtClean="0">
              <a:solidFill>
                <a:srgbClr val="000000"/>
              </a:solidFill>
            </a:rPr>
            <a:t>aux migrations internes : </a:t>
          </a:r>
        </a:p>
        <a:p xmlns:a="http://schemas.openxmlformats.org/drawingml/2006/main">
          <a:pPr algn="ctr"/>
          <a:r>
            <a:rPr lang="fr-FR" sz="1600" b="1" dirty="0" smtClean="0">
              <a:solidFill>
                <a:srgbClr val="000000"/>
              </a:solidFill>
            </a:rPr>
            <a:t>voir plus loin les migrations nettes</a:t>
          </a:r>
          <a:endParaRPr lang="fr-FR" sz="1600" b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0.1889</cdr:x>
      <cdr:y>0.52601</cdr:y>
    </cdr:from>
    <cdr:to>
      <cdr:x>0.44159</cdr:x>
      <cdr:y>0.60308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776836" y="3501957"/>
          <a:ext cx="1039164" cy="513108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400" b="1" dirty="0">
              <a:solidFill>
                <a:srgbClr val="000000"/>
              </a:solidFill>
            </a:rPr>
            <a:t>1% de </a:t>
          </a:r>
          <a:r>
            <a:rPr lang="fr-FR" sz="1400" b="1" dirty="0" smtClean="0">
              <a:solidFill>
                <a:srgbClr val="000000"/>
              </a:solidFill>
            </a:rPr>
            <a:t>la population</a:t>
          </a:r>
          <a:endParaRPr lang="fr-FR" sz="1400" b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0.68804</cdr:x>
      <cdr:y>0.38433</cdr:y>
    </cdr:from>
    <cdr:to>
      <cdr:x>0.83466</cdr:x>
      <cdr:y>0.4316</cdr:y>
    </cdr:to>
    <cdr:sp macro="" textlink="">
      <cdr:nvSpPr>
        <cdr:cNvPr id="4" name="Rectangle à coins arrondis 3"/>
        <cdr:cNvSpPr/>
      </cdr:nvSpPr>
      <cdr:spPr>
        <a:xfrm xmlns:a="http://schemas.openxmlformats.org/drawingml/2006/main">
          <a:off x="2829506" y="2558721"/>
          <a:ext cx="602971" cy="314682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400" b="1">
              <a:solidFill>
                <a:srgbClr val="000000"/>
              </a:solidFill>
            </a:rPr>
            <a:t>2% </a:t>
          </a:r>
        </a:p>
      </cdr:txBody>
    </cdr:sp>
  </cdr:relSizeAnchor>
  <cdr:relSizeAnchor xmlns:cdr="http://schemas.openxmlformats.org/drawingml/2006/chartDrawing">
    <cdr:from>
      <cdr:x>0.62565</cdr:x>
      <cdr:y>0.07322</cdr:y>
    </cdr:from>
    <cdr:to>
      <cdr:x>1</cdr:x>
      <cdr:y>0.16378</cdr:y>
    </cdr:to>
    <cdr:sp macro="" textlink="">
      <cdr:nvSpPr>
        <cdr:cNvPr id="6" name="Rectangle à coins arrondis 5"/>
        <cdr:cNvSpPr/>
      </cdr:nvSpPr>
      <cdr:spPr>
        <a:xfrm xmlns:a="http://schemas.openxmlformats.org/drawingml/2006/main">
          <a:off x="2572922" y="487452"/>
          <a:ext cx="1539502" cy="602901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>
              <a:solidFill>
                <a:srgbClr val="000000"/>
              </a:solidFill>
            </a:rPr>
            <a:t>d</a:t>
          </a:r>
          <a:r>
            <a:rPr lang="fr-FR" sz="1800" b="1" dirty="0" smtClean="0">
              <a:solidFill>
                <a:srgbClr val="000000"/>
              </a:solidFill>
            </a:rPr>
            <a:t>e l’extérieur vers :</a:t>
          </a:r>
        </a:p>
        <a:p xmlns:a="http://schemas.openxmlformats.org/drawingml/2006/main">
          <a:pPr algn="ctr"/>
          <a:endParaRPr lang="fr-FR" sz="1800" b="1" dirty="0">
            <a:solidFill>
              <a:srgbClr val="000000"/>
            </a:solidFill>
          </a:endParaRP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0.5415</cdr:x>
      <cdr:y>0.43545</cdr:y>
    </cdr:from>
    <cdr:to>
      <cdr:x>0.74622</cdr:x>
      <cdr:y>0.57962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2299440" y="2899057"/>
          <a:ext cx="869369" cy="959819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FF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>
              <a:solidFill>
                <a:srgbClr val="000000"/>
              </a:solidFill>
            </a:rPr>
            <a:t>Non encore connue</a:t>
          </a:r>
        </a:p>
      </cdr:txBody>
    </cdr:sp>
  </cdr:relSizeAnchor>
  <cdr:relSizeAnchor xmlns:cdr="http://schemas.openxmlformats.org/drawingml/2006/chartDrawing">
    <cdr:from>
      <cdr:x>0.57188</cdr:x>
      <cdr:y>0.62069</cdr:y>
    </cdr:from>
    <cdr:to>
      <cdr:x>0.97312</cdr:x>
      <cdr:y>0.80347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2428475" y="4132305"/>
          <a:ext cx="1703850" cy="1216839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>
              <a:solidFill>
                <a:srgbClr val="000000"/>
              </a:solidFill>
            </a:rPr>
            <a:t>Le rééquilibrage vers la</a:t>
          </a:r>
          <a:r>
            <a:rPr lang="fr-FR" sz="1600" b="1" baseline="0" dirty="0">
              <a:solidFill>
                <a:srgbClr val="000000"/>
              </a:solidFill>
            </a:rPr>
            <a:t> zone VKP ne peut donc être évalué</a:t>
          </a:r>
          <a:endParaRPr lang="fr-FR" sz="1600" b="1" dirty="0">
            <a:solidFill>
              <a:srgbClr val="000000"/>
            </a:solidFill>
          </a:endParaRPr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0.073</cdr:x>
      <cdr:y>0.67617</cdr:y>
    </cdr:from>
    <cdr:to>
      <cdr:x>0.19405</cdr:x>
      <cdr:y>0.77154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648443" y="4526581"/>
          <a:ext cx="1075170" cy="638471"/>
        </a:xfrm>
        <a:prstGeom xmlns:a="http://schemas.openxmlformats.org/drawingml/2006/main" prst="roundRect">
          <a:avLst/>
        </a:prstGeom>
        <a:solidFill xmlns:a="http://schemas.openxmlformats.org/drawingml/2006/main">
          <a:srgbClr val="31D539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>
              <a:solidFill>
                <a:schemeClr val="tx1"/>
              </a:solidFill>
            </a:rPr>
            <a:t> Boom du Ni</a:t>
          </a:r>
        </a:p>
      </cdr:txBody>
    </cdr:sp>
  </cdr:relSizeAnchor>
  <cdr:relSizeAnchor xmlns:cdr="http://schemas.openxmlformats.org/drawingml/2006/chartDrawing">
    <cdr:from>
      <cdr:x>0.20561</cdr:x>
      <cdr:y>0.19904</cdr:y>
    </cdr:from>
    <cdr:to>
      <cdr:x>0.31483</cdr:x>
      <cdr:y>0.27951</cdr:y>
    </cdr:to>
    <cdr:sp macro="" textlink="">
      <cdr:nvSpPr>
        <cdr:cNvPr id="4" name="Rectangle à coins arrondis 3"/>
        <cdr:cNvSpPr/>
      </cdr:nvSpPr>
      <cdr:spPr>
        <a:xfrm xmlns:a="http://schemas.openxmlformats.org/drawingml/2006/main">
          <a:off x="1826246" y="1332486"/>
          <a:ext cx="970132" cy="538667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00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>
              <a:solidFill>
                <a:schemeClr val="bg1"/>
              </a:solidFill>
            </a:rPr>
            <a:t> Crise</a:t>
          </a:r>
        </a:p>
      </cdr:txBody>
    </cdr:sp>
  </cdr:relSizeAnchor>
  <cdr:relSizeAnchor xmlns:cdr="http://schemas.openxmlformats.org/drawingml/2006/chartDrawing">
    <cdr:from>
      <cdr:x>0.72958</cdr:x>
      <cdr:y>0.27198</cdr:y>
    </cdr:from>
    <cdr:to>
      <cdr:x>0.89655</cdr:x>
      <cdr:y>0.33791</cdr:y>
    </cdr:to>
    <cdr:sp macro="" textlink="">
      <cdr:nvSpPr>
        <cdr:cNvPr id="5" name="Rectangle à coins arrondis 4"/>
        <cdr:cNvSpPr/>
      </cdr:nvSpPr>
      <cdr:spPr>
        <a:xfrm xmlns:a="http://schemas.openxmlformats.org/drawingml/2006/main">
          <a:off x="5105400" y="1257300"/>
          <a:ext cx="1168400" cy="304800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accent6">
            <a:lumMod val="60000"/>
            <a:lumOff val="40000"/>
          </a:schemeClr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>
              <a:solidFill>
                <a:schemeClr val="tx1"/>
              </a:solidFill>
            </a:rPr>
            <a:t>"Evénements"</a:t>
          </a:r>
        </a:p>
      </cdr:txBody>
    </cdr:sp>
  </cdr:relSizeAnchor>
  <cdr:relSizeAnchor xmlns:cdr="http://schemas.openxmlformats.org/drawingml/2006/chartDrawing">
    <cdr:from>
      <cdr:x>0.84257</cdr:x>
      <cdr:y>0.65894</cdr:y>
    </cdr:from>
    <cdr:to>
      <cdr:x>1</cdr:x>
      <cdr:y>0.7624</cdr:y>
    </cdr:to>
    <cdr:sp macro="" textlink="">
      <cdr:nvSpPr>
        <cdr:cNvPr id="6" name="Rectangle à coins arrondis 5"/>
        <cdr:cNvSpPr/>
      </cdr:nvSpPr>
      <cdr:spPr>
        <a:xfrm xmlns:a="http://schemas.openxmlformats.org/drawingml/2006/main">
          <a:off x="7483916" y="4411278"/>
          <a:ext cx="1398380" cy="692549"/>
        </a:xfrm>
        <a:prstGeom xmlns:a="http://schemas.openxmlformats.org/drawingml/2006/main" prst="roundRect">
          <a:avLst/>
        </a:prstGeom>
        <a:solidFill xmlns:a="http://schemas.openxmlformats.org/drawingml/2006/main">
          <a:srgbClr val="31D539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>
              <a:solidFill>
                <a:schemeClr val="tx1"/>
              </a:solidFill>
            </a:rPr>
            <a:t> Reprise migrations 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DB57-23BF-5643-9B59-93386E50549F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2DEFF-3D0B-064D-B1EB-F9B9BD44BBE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764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DB57-23BF-5643-9B59-93386E50549F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2DEFF-3D0B-064D-B1EB-F9B9BD44BBE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6786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DB57-23BF-5643-9B59-93386E50549F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2DEFF-3D0B-064D-B1EB-F9B9BD44BBE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5518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DB57-23BF-5643-9B59-93386E50549F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2DEFF-3D0B-064D-B1EB-F9B9BD44BBE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3754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DB57-23BF-5643-9B59-93386E50549F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2DEFF-3D0B-064D-B1EB-F9B9BD44BBE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0872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DB57-23BF-5643-9B59-93386E50549F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2DEFF-3D0B-064D-B1EB-F9B9BD44BBE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4133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DB57-23BF-5643-9B59-93386E50549F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2DEFF-3D0B-064D-B1EB-F9B9BD44BBE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1505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DB57-23BF-5643-9B59-93386E50549F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2DEFF-3D0B-064D-B1EB-F9B9BD44BBE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9987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DB57-23BF-5643-9B59-93386E50549F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2DEFF-3D0B-064D-B1EB-F9B9BD44BBE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7757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DB57-23BF-5643-9B59-93386E50549F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2DEFF-3D0B-064D-B1EB-F9B9BD44BBE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1335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DB57-23BF-5643-9B59-93386E50549F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2DEFF-3D0B-064D-B1EB-F9B9BD44BBE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9048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6DB57-23BF-5643-9B59-93386E50549F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22DEFF-3D0B-064D-B1EB-F9B9BD44BBE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634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4" Type="http://schemas.openxmlformats.org/officeDocument/2006/relationships/chart" Target="../charts/chart16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7.xml"/><Relationship Id="rId3" Type="http://schemas.openxmlformats.org/officeDocument/2006/relationships/chart" Target="../charts/char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4" Type="http://schemas.openxmlformats.org/officeDocument/2006/relationships/chart" Target="../charts/chart21.xml"/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2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23.xml"/><Relationship Id="rId3" Type="http://schemas.openxmlformats.org/officeDocument/2006/relationships/chart" Target="../charts/char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25.xml"/><Relationship Id="rId3" Type="http://schemas.openxmlformats.org/officeDocument/2006/relationships/chart" Target="../charts/chart2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4" Type="http://schemas.openxmlformats.org/officeDocument/2006/relationships/chart" Target="../charts/chart29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1.xml"/><Relationship Id="rId4" Type="http://schemas.openxmlformats.org/officeDocument/2006/relationships/chart" Target="../charts/chart32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4.xml"/><Relationship Id="rId4" Type="http://schemas.openxmlformats.org/officeDocument/2006/relationships/chart" Target="../charts/chart35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7.xml"/><Relationship Id="rId4" Type="http://schemas.openxmlformats.org/officeDocument/2006/relationships/chart" Target="../charts/chart38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3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4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2.xml"/><Relationship Id="rId4" Type="http://schemas.openxmlformats.org/officeDocument/2006/relationships/chart" Target="../charts/chart43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4.xml"/><Relationship Id="rId3" Type="http://schemas.openxmlformats.org/officeDocument/2006/relationships/chart" Target="../charts/chart4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6.xml"/><Relationship Id="rId3" Type="http://schemas.openxmlformats.org/officeDocument/2006/relationships/chart" Target="../charts/chart4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0.xml"/><Relationship Id="rId4" Type="http://schemas.openxmlformats.org/officeDocument/2006/relationships/chart" Target="../charts/chart51.xml"/><Relationship Id="rId5" Type="http://schemas.openxmlformats.org/officeDocument/2006/relationships/chart" Target="../charts/chart52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3.xml"/><Relationship Id="rId3" Type="http://schemas.openxmlformats.org/officeDocument/2006/relationships/chart" Target="../charts/chart5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6.xml"/><Relationship Id="rId4" Type="http://schemas.openxmlformats.org/officeDocument/2006/relationships/chart" Target="../charts/chart57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58.xml"/><Relationship Id="rId3" Type="http://schemas.openxmlformats.org/officeDocument/2006/relationships/chart" Target="../charts/chart5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1.xml"/><Relationship Id="rId4" Type="http://schemas.openxmlformats.org/officeDocument/2006/relationships/chart" Target="../charts/chart62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6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63.xml"/><Relationship Id="rId3" Type="http://schemas.openxmlformats.org/officeDocument/2006/relationships/chart" Target="../charts/chart6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6.xml"/><Relationship Id="rId4" Type="http://schemas.openxmlformats.org/officeDocument/2006/relationships/chart" Target="../charts/chart67.xml"/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6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68.xml"/><Relationship Id="rId3" Type="http://schemas.openxmlformats.org/officeDocument/2006/relationships/chart" Target="../charts/chart6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3.xml"/><Relationship Id="rId3" Type="http://schemas.openxmlformats.org/officeDocument/2006/relationships/chart" Target="../charts/char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5.xml"/><Relationship Id="rId3" Type="http://schemas.openxmlformats.org/officeDocument/2006/relationships/chart" Target="../charts/char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4" Type="http://schemas.openxmlformats.org/officeDocument/2006/relationships/chart" Target="../charts/chart9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1.xml"/><Relationship Id="rId3" Type="http://schemas.openxmlformats.org/officeDocument/2006/relationships/chart" Target="../charts/char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067843"/>
            <a:ext cx="7772400" cy="2532608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I – Les contraintes sociales nées de l’histoire : inégalités et luttes ethniques, luttes de classes </a:t>
            </a:r>
            <a:br>
              <a:rPr lang="fr-FR" b="1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68510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3042190"/>
              </p:ext>
            </p:extLst>
          </p:nvPr>
        </p:nvGraphicFramePr>
        <p:xfrm>
          <a:off x="110962" y="129868"/>
          <a:ext cx="6200996" cy="33592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phique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4001870"/>
              </p:ext>
            </p:extLst>
          </p:nvPr>
        </p:nvGraphicFramePr>
        <p:xfrm>
          <a:off x="110961" y="3489130"/>
          <a:ext cx="6303630" cy="3368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Graphique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4719802"/>
              </p:ext>
            </p:extLst>
          </p:nvPr>
        </p:nvGraphicFramePr>
        <p:xfrm>
          <a:off x="6311958" y="129868"/>
          <a:ext cx="2832042" cy="67281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2031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1485436"/>
              </p:ext>
            </p:extLst>
          </p:nvPr>
        </p:nvGraphicFramePr>
        <p:xfrm>
          <a:off x="101600" y="114300"/>
          <a:ext cx="5194300" cy="6642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9399331"/>
              </p:ext>
            </p:extLst>
          </p:nvPr>
        </p:nvGraphicFramePr>
        <p:xfrm>
          <a:off x="5295900" y="114300"/>
          <a:ext cx="3848100" cy="6642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ctangle à coins arrondis 1"/>
          <p:cNvSpPr/>
          <p:nvPr/>
        </p:nvSpPr>
        <p:spPr>
          <a:xfrm>
            <a:off x="2721514" y="4025779"/>
            <a:ext cx="2574388" cy="1338147"/>
          </a:xfrm>
          <a:prstGeom prst="roundRect">
            <a:avLst/>
          </a:prstGeom>
          <a:solidFill>
            <a:srgbClr val="FFFF00">
              <a:alpha val="4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L’évolution est fortement biaisée par ce bond </a:t>
            </a:r>
          </a:p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qui concerne probablement surtout Kanak et Européens</a:t>
            </a:r>
            <a:endParaRPr lang="fr-FR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84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5335850"/>
              </p:ext>
            </p:extLst>
          </p:nvPr>
        </p:nvGraphicFramePr>
        <p:xfrm>
          <a:off x="125420" y="42017"/>
          <a:ext cx="6788432" cy="66805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phique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1686745"/>
              </p:ext>
            </p:extLst>
          </p:nvPr>
        </p:nvGraphicFramePr>
        <p:xfrm>
          <a:off x="11252648" y="562625"/>
          <a:ext cx="1925263" cy="54494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Rectangle à coins arrondis 3"/>
          <p:cNvSpPr/>
          <p:nvPr/>
        </p:nvSpPr>
        <p:spPr>
          <a:xfrm>
            <a:off x="5765800" y="58634"/>
            <a:ext cx="1562100" cy="9612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r-IN" sz="1400" b="1" dirty="0" smtClean="0">
                <a:solidFill>
                  <a:schemeClr val="tx1"/>
                </a:solidFill>
              </a:rPr>
              <a:t>…</a:t>
            </a:r>
            <a:r>
              <a:rPr lang="fr-FR" sz="1400" b="1" dirty="0">
                <a:solidFill>
                  <a:schemeClr val="tx1"/>
                </a:solidFill>
              </a:rPr>
              <a:t> </a:t>
            </a:r>
            <a:r>
              <a:rPr lang="fr-FR" sz="1400" b="1" dirty="0" smtClean="0">
                <a:solidFill>
                  <a:schemeClr val="tx1"/>
                </a:solidFill>
              </a:rPr>
              <a:t>mais </a:t>
            </a:r>
            <a:r>
              <a:rPr lang="fr-FR" sz="1600" b="1" dirty="0" smtClean="0">
                <a:solidFill>
                  <a:schemeClr val="tx1"/>
                </a:solidFill>
              </a:rPr>
              <a:t>pollution</a:t>
            </a:r>
            <a:r>
              <a:rPr lang="fr-FR" sz="1400" b="1" dirty="0" smtClean="0">
                <a:solidFill>
                  <a:schemeClr val="tx1"/>
                </a:solidFill>
              </a:rPr>
              <a:t> croissante par les </a:t>
            </a:r>
            <a:r>
              <a:rPr lang="fr-FR" sz="1400" b="1" i="1" dirty="0" smtClean="0">
                <a:solidFill>
                  <a:schemeClr val="tx1"/>
                </a:solidFill>
              </a:rPr>
              <a:t>« Autres »</a:t>
            </a:r>
            <a:endParaRPr lang="fr-FR" sz="1400" b="1" i="1" dirty="0">
              <a:solidFill>
                <a:schemeClr val="tx1"/>
              </a:solidFill>
            </a:endParaRPr>
          </a:p>
        </p:txBody>
      </p:sp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003533"/>
              </p:ext>
            </p:extLst>
          </p:nvPr>
        </p:nvGraphicFramePr>
        <p:xfrm>
          <a:off x="7239000" y="141118"/>
          <a:ext cx="1762599" cy="67168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Rectangle à coins arrondis 6"/>
          <p:cNvSpPr/>
          <p:nvPr/>
        </p:nvSpPr>
        <p:spPr>
          <a:xfrm>
            <a:off x="5262550" y="5177652"/>
            <a:ext cx="2065350" cy="845127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Estimations après 2014, à partir de ce dernier recensement</a:t>
            </a:r>
            <a:endParaRPr lang="fr-FR" sz="1600" b="1" i="1" dirty="0">
              <a:solidFill>
                <a:schemeClr val="tx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5575300" y="3507436"/>
            <a:ext cx="1072875" cy="464946"/>
          </a:xfrm>
          <a:prstGeom prst="roundRect">
            <a:avLst/>
          </a:prstGeom>
          <a:solidFill>
            <a:srgbClr val="D7E4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chemeClr val="tx1"/>
                </a:solidFill>
              </a:rPr>
              <a:t>En 2014</a:t>
            </a:r>
            <a:endParaRPr lang="fr-FR" sz="2000" b="1" i="1" dirty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4916489" y="4073982"/>
            <a:ext cx="1072875" cy="464946"/>
          </a:xfrm>
          <a:prstGeom prst="roundRect">
            <a:avLst/>
          </a:prstGeom>
          <a:solidFill>
            <a:srgbClr val="39FF0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i="1" dirty="0" smtClean="0">
                <a:solidFill>
                  <a:schemeClr val="tx1"/>
                </a:solidFill>
              </a:rPr>
              <a:t>En</a:t>
            </a:r>
            <a:r>
              <a:rPr lang="fr-FR" sz="2000" b="1" dirty="0" smtClean="0">
                <a:solidFill>
                  <a:schemeClr val="tx1"/>
                </a:solidFill>
              </a:rPr>
              <a:t> 2009</a:t>
            </a:r>
            <a:endParaRPr lang="fr-FR" sz="2000" b="1" i="1" dirty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765800" y="1562100"/>
            <a:ext cx="508000" cy="254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rgbClr val="000000"/>
                </a:solidFill>
              </a:rPr>
              <a:t>6%</a:t>
            </a:r>
            <a:endParaRPr lang="fr-FR" sz="2000" b="1" dirty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257800" y="1320800"/>
            <a:ext cx="508000" cy="254000"/>
          </a:xfrm>
          <a:prstGeom prst="rect">
            <a:avLst/>
          </a:prstGeom>
          <a:solidFill>
            <a:srgbClr val="39FF0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rgbClr val="000000"/>
                </a:solidFill>
              </a:rPr>
              <a:t>6%</a:t>
            </a:r>
            <a:endParaRPr lang="fr-FR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774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099028"/>
              </p:ext>
            </p:extLst>
          </p:nvPr>
        </p:nvGraphicFramePr>
        <p:xfrm>
          <a:off x="-86196" y="11545"/>
          <a:ext cx="9404898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1079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phique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7501367"/>
              </p:ext>
            </p:extLst>
          </p:nvPr>
        </p:nvGraphicFramePr>
        <p:xfrm>
          <a:off x="0" y="0"/>
          <a:ext cx="5821481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4962967"/>
              </p:ext>
            </p:extLst>
          </p:nvPr>
        </p:nvGraphicFramePr>
        <p:xfrm>
          <a:off x="5975505" y="251497"/>
          <a:ext cx="3168495" cy="66065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83261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9482916"/>
              </p:ext>
            </p:extLst>
          </p:nvPr>
        </p:nvGraphicFramePr>
        <p:xfrm>
          <a:off x="-120709" y="0"/>
          <a:ext cx="5854176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5157334"/>
              </p:ext>
            </p:extLst>
          </p:nvPr>
        </p:nvGraphicFramePr>
        <p:xfrm>
          <a:off x="5909494" y="0"/>
          <a:ext cx="3093055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54050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7382" y="41395"/>
            <a:ext cx="8229600" cy="787914"/>
          </a:xfrm>
        </p:spPr>
        <p:txBody>
          <a:bodyPr>
            <a:normAutofit fontScale="90000"/>
          </a:bodyPr>
          <a:lstStyle/>
          <a:p>
            <a:r>
              <a:rPr lang="fr-FR" sz="2400" b="1" dirty="0" smtClean="0"/>
              <a:t>Taux de croissance de la population de 1996 à 2014 : </a:t>
            </a:r>
            <a:br>
              <a:rPr lang="fr-FR" sz="2400" b="1" dirty="0" smtClean="0"/>
            </a:br>
            <a:r>
              <a:rPr lang="fr-FR" sz="2400" b="1" dirty="0" smtClean="0"/>
              <a:t>forte croissance du Nord ; faible croissance des Îles</a:t>
            </a:r>
            <a:endParaRPr lang="fr-FR" sz="2400" b="1" dirty="0"/>
          </a:p>
        </p:txBody>
      </p:sp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7937370"/>
              </p:ext>
            </p:extLst>
          </p:nvPr>
        </p:nvGraphicFramePr>
        <p:xfrm>
          <a:off x="-375803" y="1049594"/>
          <a:ext cx="5455625" cy="56755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6082002"/>
              </p:ext>
            </p:extLst>
          </p:nvPr>
        </p:nvGraphicFramePr>
        <p:xfrm>
          <a:off x="4652182" y="829309"/>
          <a:ext cx="4690130" cy="58958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4396789"/>
              </p:ext>
            </p:extLst>
          </p:nvPr>
        </p:nvGraphicFramePr>
        <p:xfrm>
          <a:off x="112579" y="984804"/>
          <a:ext cx="8751190" cy="6478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815294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0589" y="62874"/>
            <a:ext cx="8908026" cy="659021"/>
          </a:xfrm>
        </p:spPr>
        <p:txBody>
          <a:bodyPr>
            <a:noAutofit/>
          </a:bodyPr>
          <a:lstStyle/>
          <a:p>
            <a:r>
              <a:rPr lang="fr-FR" sz="2400" b="1" dirty="0" smtClean="0">
                <a:latin typeface="+mn-lt"/>
              </a:rPr>
              <a:t>Populations par Province et ethnie en 2014, </a:t>
            </a:r>
            <a:br>
              <a:rPr lang="fr-FR" sz="2400" b="1" dirty="0" smtClean="0">
                <a:latin typeface="+mn-lt"/>
              </a:rPr>
            </a:br>
            <a:r>
              <a:rPr lang="fr-FR" sz="2400" b="1" i="1" dirty="0" smtClean="0">
                <a:solidFill>
                  <a:srgbClr val="FF0000"/>
                </a:solidFill>
                <a:latin typeface="+mn-lt"/>
              </a:rPr>
              <a:t>mais avec le biais des « indécis »</a:t>
            </a:r>
            <a:endParaRPr lang="fr-FR" sz="2400" b="1" i="1" dirty="0">
              <a:solidFill>
                <a:srgbClr val="FF0000"/>
              </a:solidFill>
              <a:latin typeface="+mn-lt"/>
            </a:endParaRPr>
          </a:p>
        </p:txBody>
      </p:sp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3903568"/>
              </p:ext>
            </p:extLst>
          </p:nvPr>
        </p:nvGraphicFramePr>
        <p:xfrm>
          <a:off x="100590" y="622300"/>
          <a:ext cx="6168510" cy="64226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1198467"/>
              </p:ext>
            </p:extLst>
          </p:nvPr>
        </p:nvGraphicFramePr>
        <p:xfrm>
          <a:off x="5455381" y="183246"/>
          <a:ext cx="4325248" cy="39736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8237122"/>
              </p:ext>
            </p:extLst>
          </p:nvPr>
        </p:nvGraphicFramePr>
        <p:xfrm>
          <a:off x="6136105" y="4197000"/>
          <a:ext cx="2872510" cy="2559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itre 1"/>
          <p:cNvSpPr txBox="1">
            <a:spLocks/>
          </p:cNvSpPr>
          <p:nvPr/>
        </p:nvSpPr>
        <p:spPr>
          <a:xfrm>
            <a:off x="-1234553" y="497860"/>
            <a:ext cx="4523184" cy="12266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b="1" i="1" dirty="0" smtClean="0">
                <a:solidFill>
                  <a:srgbClr val="FF0000"/>
                </a:solidFill>
                <a:latin typeface="+mn-lt"/>
              </a:rPr>
              <a:t>Ces « indécis » </a:t>
            </a:r>
          </a:p>
          <a:p>
            <a:r>
              <a:rPr lang="fr-FR" sz="2000" b="1" i="1" dirty="0" smtClean="0">
                <a:solidFill>
                  <a:srgbClr val="FF0000"/>
                </a:solidFill>
                <a:latin typeface="+mn-lt"/>
              </a:rPr>
              <a:t>représentent </a:t>
            </a:r>
          </a:p>
          <a:p>
            <a:r>
              <a:rPr lang="fr-FR" sz="2000" b="1" i="1" dirty="0" smtClean="0">
                <a:solidFill>
                  <a:srgbClr val="FF0000"/>
                </a:solidFill>
                <a:latin typeface="+mn-lt"/>
              </a:rPr>
              <a:t>près du quart  !</a:t>
            </a:r>
            <a:endParaRPr lang="fr-FR" sz="2000" b="1" i="1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02702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39416" y="3750060"/>
            <a:ext cx="8229600" cy="1143000"/>
          </a:xfrm>
        </p:spPr>
        <p:txBody>
          <a:bodyPr/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Les inégalités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6881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9623635"/>
              </p:ext>
            </p:extLst>
          </p:nvPr>
        </p:nvGraphicFramePr>
        <p:xfrm>
          <a:off x="0" y="0"/>
          <a:ext cx="4914533" cy="6747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8775444"/>
              </p:ext>
            </p:extLst>
          </p:nvPr>
        </p:nvGraphicFramePr>
        <p:xfrm>
          <a:off x="4914533" y="0"/>
          <a:ext cx="4100479" cy="35066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à coins arrondis 5"/>
          <p:cNvSpPr/>
          <p:nvPr/>
        </p:nvSpPr>
        <p:spPr>
          <a:xfrm rot="18568928">
            <a:off x="2765565" y="3137907"/>
            <a:ext cx="1360756" cy="40023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rgbClr val="000000"/>
                </a:solidFill>
              </a:rPr>
              <a:t>Aire A</a:t>
            </a:r>
            <a:endParaRPr lang="fr-FR" sz="1600" b="1" dirty="0">
              <a:solidFill>
                <a:srgbClr val="000000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 rot="18568928">
            <a:off x="3539258" y="4039854"/>
            <a:ext cx="1360756" cy="40023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rgbClr val="000000"/>
                </a:solidFill>
              </a:rPr>
              <a:t>Aire B</a:t>
            </a:r>
            <a:endParaRPr lang="fr-FR" sz="1600" b="1" dirty="0">
              <a:solidFill>
                <a:srgbClr val="000000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2858880" y="1279470"/>
            <a:ext cx="1360756" cy="953923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rgbClr val="000000"/>
                </a:solidFill>
              </a:rPr>
              <a:t>Indice de Gini </a:t>
            </a:r>
          </a:p>
          <a:p>
            <a:pPr algn="ctr"/>
            <a:r>
              <a:rPr lang="fr-FR" sz="1600" b="1" dirty="0" smtClean="0">
                <a:solidFill>
                  <a:srgbClr val="000000"/>
                </a:solidFill>
              </a:rPr>
              <a:t>= A / (A+B)</a:t>
            </a:r>
            <a:endParaRPr lang="fr-FR" sz="1600" b="1" dirty="0">
              <a:solidFill>
                <a:srgbClr val="000000"/>
              </a:solidFill>
            </a:endParaRPr>
          </a:p>
        </p:txBody>
      </p:sp>
      <p:graphicFrame>
        <p:nvGraphicFramePr>
          <p:cNvPr id="12" name="Graphique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0484336"/>
              </p:ext>
            </p:extLst>
          </p:nvPr>
        </p:nvGraphicFramePr>
        <p:xfrm>
          <a:off x="4914533" y="3506657"/>
          <a:ext cx="4100479" cy="3351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82279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b="1" dirty="0" smtClean="0"/>
              <a:t>Mosaïque </a:t>
            </a:r>
            <a:r>
              <a:rPr lang="fr-FR" b="1" dirty="0"/>
              <a:t>ethnique et inégalités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01142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1770485"/>
              </p:ext>
            </p:extLst>
          </p:nvPr>
        </p:nvGraphicFramePr>
        <p:xfrm>
          <a:off x="127372" y="72041"/>
          <a:ext cx="4737332" cy="67859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0597033"/>
              </p:ext>
            </p:extLst>
          </p:nvPr>
        </p:nvGraphicFramePr>
        <p:xfrm>
          <a:off x="4093608" y="72042"/>
          <a:ext cx="4921404" cy="66867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Graphique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2580881"/>
              </p:ext>
            </p:extLst>
          </p:nvPr>
        </p:nvGraphicFramePr>
        <p:xfrm>
          <a:off x="4093608" y="1134023"/>
          <a:ext cx="1666926" cy="5723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Rectangle 1"/>
          <p:cNvSpPr/>
          <p:nvPr/>
        </p:nvSpPr>
        <p:spPr>
          <a:xfrm>
            <a:off x="5443024" y="3061860"/>
            <a:ext cx="453586" cy="24608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2000" b="1" dirty="0" smtClean="0">
                <a:solidFill>
                  <a:schemeClr val="tx1"/>
                </a:solidFill>
              </a:rPr>
              <a:t>%  des ménages</a:t>
            </a:r>
            <a:endParaRPr lang="fr-FR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403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0063366"/>
              </p:ext>
            </p:extLst>
          </p:nvPr>
        </p:nvGraphicFramePr>
        <p:xfrm>
          <a:off x="-192929" y="0"/>
          <a:ext cx="9517799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>
            <a:off x="619401" y="3649026"/>
            <a:ext cx="2201841" cy="2415265"/>
          </a:xfrm>
          <a:prstGeom prst="rect">
            <a:avLst/>
          </a:prstGeom>
          <a:solidFill>
            <a:srgbClr val="FF0000">
              <a:alpha val="1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</p:txBody>
      </p:sp>
      <p:sp>
        <p:nvSpPr>
          <p:cNvPr id="6" name="Rectangle 5"/>
          <p:cNvSpPr/>
          <p:nvPr/>
        </p:nvSpPr>
        <p:spPr>
          <a:xfrm>
            <a:off x="5707464" y="1816476"/>
            <a:ext cx="2202598" cy="4247815"/>
          </a:xfrm>
          <a:prstGeom prst="rect">
            <a:avLst/>
          </a:prstGeom>
          <a:solidFill>
            <a:schemeClr val="accent3">
              <a:lumMod val="40000"/>
              <a:lumOff val="60000"/>
              <a:alpha val="18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2821242" y="2716676"/>
            <a:ext cx="2709371" cy="3347615"/>
          </a:xfrm>
          <a:prstGeom prst="rect">
            <a:avLst/>
          </a:prstGeom>
          <a:solidFill>
            <a:srgbClr val="FF6600">
              <a:alpha val="1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7910062" y="192900"/>
            <a:ext cx="1233938" cy="5871391"/>
          </a:xfrm>
          <a:prstGeom prst="rect">
            <a:avLst/>
          </a:prstGeom>
          <a:solidFill>
            <a:srgbClr val="2FE94B">
              <a:alpha val="1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à coins arrondis 1"/>
          <p:cNvSpPr/>
          <p:nvPr/>
        </p:nvSpPr>
        <p:spPr>
          <a:xfrm>
            <a:off x="7910062" y="3879412"/>
            <a:ext cx="1233938" cy="486878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rgbClr val="000000"/>
                </a:solidFill>
              </a:rPr>
              <a:t>1</a:t>
            </a:r>
            <a:r>
              <a:rPr lang="fr-FR" sz="1600" b="1" baseline="30000" dirty="0" smtClean="0">
                <a:solidFill>
                  <a:srgbClr val="000000"/>
                </a:solidFill>
              </a:rPr>
              <a:t>er</a:t>
            </a:r>
            <a:r>
              <a:rPr lang="fr-FR" sz="1600" b="1" dirty="0" smtClean="0">
                <a:solidFill>
                  <a:srgbClr val="000000"/>
                </a:solidFill>
              </a:rPr>
              <a:t> Q entre 0 et 537</a:t>
            </a:r>
            <a:endParaRPr lang="fr-FR" sz="1600" b="1" dirty="0">
              <a:solidFill>
                <a:srgbClr val="000000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7910062" y="2825644"/>
            <a:ext cx="1233938" cy="499015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rgbClr val="000000"/>
                </a:solidFill>
              </a:rPr>
              <a:t>2</a:t>
            </a:r>
            <a:r>
              <a:rPr lang="fr-FR" sz="1600" b="1" baseline="30000" dirty="0" smtClean="0">
                <a:solidFill>
                  <a:srgbClr val="000000"/>
                </a:solidFill>
              </a:rPr>
              <a:t>e</a:t>
            </a:r>
            <a:r>
              <a:rPr lang="fr-FR" sz="1600" b="1" dirty="0" smtClean="0">
                <a:solidFill>
                  <a:srgbClr val="000000"/>
                </a:solidFill>
              </a:rPr>
              <a:t> Q entre 537 et 755</a:t>
            </a:r>
            <a:endParaRPr lang="fr-FR" sz="1600" b="1" dirty="0">
              <a:solidFill>
                <a:srgbClr val="000000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7910062" y="1698002"/>
            <a:ext cx="1233938" cy="48958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rgbClr val="000000"/>
                </a:solidFill>
              </a:rPr>
              <a:t>3</a:t>
            </a:r>
            <a:r>
              <a:rPr lang="fr-FR" sz="1600" b="1" baseline="30000" dirty="0" smtClean="0">
                <a:solidFill>
                  <a:srgbClr val="000000"/>
                </a:solidFill>
              </a:rPr>
              <a:t>e</a:t>
            </a:r>
            <a:r>
              <a:rPr lang="fr-FR" sz="1600" b="1" dirty="0" smtClean="0">
                <a:solidFill>
                  <a:srgbClr val="000000"/>
                </a:solidFill>
              </a:rPr>
              <a:t> Q entre 755 et 1014</a:t>
            </a:r>
            <a:endParaRPr lang="fr-FR" sz="1600" b="1" dirty="0">
              <a:solidFill>
                <a:srgbClr val="000000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7910062" y="860947"/>
            <a:ext cx="1233938" cy="274514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rgbClr val="000000"/>
                </a:solidFill>
              </a:rPr>
              <a:t>4</a:t>
            </a:r>
            <a:r>
              <a:rPr lang="fr-FR" sz="1600" b="1" baseline="30000" dirty="0" smtClean="0">
                <a:solidFill>
                  <a:srgbClr val="000000"/>
                </a:solidFill>
              </a:rPr>
              <a:t>e</a:t>
            </a:r>
            <a:r>
              <a:rPr lang="fr-FR" sz="1600" b="1" dirty="0" smtClean="0">
                <a:solidFill>
                  <a:srgbClr val="000000"/>
                </a:solidFill>
              </a:rPr>
              <a:t> Q &gt; 1014</a:t>
            </a:r>
            <a:endParaRPr lang="fr-FR" sz="1600" b="1" dirty="0">
              <a:solidFill>
                <a:srgbClr val="000000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787295" y="3216737"/>
            <a:ext cx="1752801" cy="662675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FFFFFF"/>
                </a:solidFill>
              </a:rPr>
              <a:t>Très bas revenus</a:t>
            </a:r>
            <a:endParaRPr lang="fr-FR" b="1" dirty="0">
              <a:solidFill>
                <a:srgbClr val="FFFFFF"/>
              </a:solidFill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3182777" y="2405739"/>
            <a:ext cx="1752801" cy="428593"/>
          </a:xfrm>
          <a:prstGeom prst="roundRect">
            <a:avLst/>
          </a:prstGeom>
          <a:solidFill>
            <a:srgbClr val="FF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FFFFF"/>
                </a:solidFill>
              </a:rPr>
              <a:t>B</a:t>
            </a:r>
            <a:r>
              <a:rPr lang="fr-FR" b="1" dirty="0" smtClean="0">
                <a:solidFill>
                  <a:srgbClr val="FFFFFF"/>
                </a:solidFill>
              </a:rPr>
              <a:t>as revenus</a:t>
            </a:r>
            <a:endParaRPr lang="fr-FR" b="1" dirty="0">
              <a:solidFill>
                <a:srgbClr val="FFFFFF"/>
              </a:solidFill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5853265" y="1391960"/>
            <a:ext cx="1912102" cy="428593"/>
          </a:xfrm>
          <a:prstGeom prst="roundRect">
            <a:avLst/>
          </a:prstGeom>
          <a:solidFill>
            <a:srgbClr val="22E33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000000"/>
                </a:solidFill>
              </a:rPr>
              <a:t>Moyens revenus</a:t>
            </a:r>
            <a:endParaRPr lang="fr-FR" b="1" dirty="0">
              <a:solidFill>
                <a:srgbClr val="000000"/>
              </a:solidFill>
            </a:endParaRPr>
          </a:p>
        </p:txBody>
      </p:sp>
      <p:sp>
        <p:nvSpPr>
          <p:cNvPr id="15" name="Rectangle à coins arrondis 14"/>
          <p:cNvSpPr/>
          <p:nvPr/>
        </p:nvSpPr>
        <p:spPr>
          <a:xfrm>
            <a:off x="7741864" y="21313"/>
            <a:ext cx="1352749" cy="564825"/>
          </a:xfrm>
          <a:prstGeom prst="roundRect">
            <a:avLst/>
          </a:prstGeom>
          <a:solidFill>
            <a:srgbClr val="008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Hauts revenus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530612" y="1050637"/>
            <a:ext cx="176852" cy="2366818"/>
          </a:xfrm>
          <a:prstGeom prst="rect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0272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Graphique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8773332"/>
              </p:ext>
            </p:extLst>
          </p:nvPr>
        </p:nvGraphicFramePr>
        <p:xfrm>
          <a:off x="0" y="0"/>
          <a:ext cx="9674511" cy="6985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Rectangle à coins arrondis 1"/>
          <p:cNvSpPr/>
          <p:nvPr/>
        </p:nvSpPr>
        <p:spPr>
          <a:xfrm>
            <a:off x="2144735" y="1523134"/>
            <a:ext cx="3672095" cy="980207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000000"/>
                </a:solidFill>
              </a:rPr>
              <a:t>Le SMG était à 121 KCFP </a:t>
            </a:r>
            <a:r>
              <a:rPr lang="fr-FR" b="1" i="1" dirty="0" smtClean="0">
                <a:solidFill>
                  <a:srgbClr val="000000"/>
                </a:solidFill>
              </a:rPr>
              <a:t>par personne ; le salaire médian par ménage en était un multiple de 2,6</a:t>
            </a:r>
            <a:endParaRPr lang="fr-FR" b="1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799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230668"/>
              </p:ext>
            </p:extLst>
          </p:nvPr>
        </p:nvGraphicFramePr>
        <p:xfrm>
          <a:off x="88322" y="32326"/>
          <a:ext cx="3771900" cy="66986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8863285"/>
              </p:ext>
            </p:extLst>
          </p:nvPr>
        </p:nvGraphicFramePr>
        <p:xfrm>
          <a:off x="3860222" y="0"/>
          <a:ext cx="2578678" cy="66986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0477675"/>
              </p:ext>
            </p:extLst>
          </p:nvPr>
        </p:nvGraphicFramePr>
        <p:xfrm>
          <a:off x="6569364" y="32327"/>
          <a:ext cx="2482272" cy="6698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9613556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1286206"/>
              </p:ext>
            </p:extLst>
          </p:nvPr>
        </p:nvGraphicFramePr>
        <p:xfrm>
          <a:off x="150092" y="127000"/>
          <a:ext cx="5299364" cy="66386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8172027"/>
              </p:ext>
            </p:extLst>
          </p:nvPr>
        </p:nvGraphicFramePr>
        <p:xfrm>
          <a:off x="5583959" y="127000"/>
          <a:ext cx="3444586" cy="66386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à coins arrondis 5"/>
          <p:cNvSpPr/>
          <p:nvPr/>
        </p:nvSpPr>
        <p:spPr>
          <a:xfrm>
            <a:off x="715818" y="1304639"/>
            <a:ext cx="3809999" cy="1535543"/>
          </a:xfrm>
          <a:prstGeom prst="round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Actuellement, la répartition </a:t>
            </a:r>
          </a:p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n’est probablement guerre différente : </a:t>
            </a:r>
          </a:p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En 2008, 10% des ménages les plus aisés touchaient 25% des revenus </a:t>
            </a:r>
          </a:p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(avec près de 1000 KCFP de 2008, </a:t>
            </a:r>
          </a:p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peut-être 1200  aujourd’hui)</a:t>
            </a:r>
            <a:r>
              <a:rPr lang="mr-IN" sz="1600" b="1" dirty="0" smtClean="0">
                <a:solidFill>
                  <a:schemeClr val="tx1"/>
                </a:solidFill>
              </a:rPr>
              <a:t>…</a:t>
            </a:r>
            <a:r>
              <a:rPr lang="fr-FR" sz="1600" b="1" dirty="0" smtClean="0">
                <a:solidFill>
                  <a:schemeClr val="tx1"/>
                </a:solidFill>
              </a:rPr>
              <a:t> </a:t>
            </a:r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715818" y="3523673"/>
            <a:ext cx="1651000" cy="990599"/>
          </a:xfrm>
          <a:prstGeom prst="round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r-IN" sz="1600" b="1" dirty="0" smtClean="0">
                <a:solidFill>
                  <a:schemeClr val="tx1"/>
                </a:solidFill>
              </a:rPr>
              <a:t>…</a:t>
            </a:r>
            <a:r>
              <a:rPr lang="fr-FR" sz="1600" b="1" dirty="0" smtClean="0">
                <a:solidFill>
                  <a:schemeClr val="tx1"/>
                </a:solidFill>
              </a:rPr>
              <a:t> 10% des ménages touchaient 3% des revenus</a:t>
            </a:r>
            <a:r>
              <a:rPr lang="mr-IN" sz="1600" b="1" dirty="0" smtClean="0">
                <a:solidFill>
                  <a:schemeClr val="tx1"/>
                </a:solidFill>
              </a:rPr>
              <a:t>…</a:t>
            </a:r>
            <a:endParaRPr lang="fr-FR" sz="16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959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9431785"/>
              </p:ext>
            </p:extLst>
          </p:nvPr>
        </p:nvGraphicFramePr>
        <p:xfrm>
          <a:off x="173759" y="0"/>
          <a:ext cx="4940300" cy="67540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6002430"/>
              </p:ext>
            </p:extLst>
          </p:nvPr>
        </p:nvGraphicFramePr>
        <p:xfrm>
          <a:off x="4872182" y="1"/>
          <a:ext cx="4144818" cy="6754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02302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2315338"/>
              </p:ext>
            </p:extLst>
          </p:nvPr>
        </p:nvGraphicFramePr>
        <p:xfrm>
          <a:off x="222584" y="144035"/>
          <a:ext cx="8772479" cy="65077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826233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8567342"/>
              </p:ext>
            </p:extLst>
          </p:nvPr>
        </p:nvGraphicFramePr>
        <p:xfrm>
          <a:off x="165100" y="131619"/>
          <a:ext cx="5723082" cy="2708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5069378"/>
              </p:ext>
            </p:extLst>
          </p:nvPr>
        </p:nvGraphicFramePr>
        <p:xfrm>
          <a:off x="165099" y="2401455"/>
          <a:ext cx="5723083" cy="2327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7985299"/>
              </p:ext>
            </p:extLst>
          </p:nvPr>
        </p:nvGraphicFramePr>
        <p:xfrm>
          <a:off x="80818" y="4271819"/>
          <a:ext cx="5807365" cy="24938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Graphique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9862071"/>
              </p:ext>
            </p:extLst>
          </p:nvPr>
        </p:nvGraphicFramePr>
        <p:xfrm>
          <a:off x="5888182" y="131619"/>
          <a:ext cx="3255817" cy="66340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" name="Rectangle à coins arrondis 8"/>
          <p:cNvSpPr/>
          <p:nvPr/>
        </p:nvSpPr>
        <p:spPr>
          <a:xfrm>
            <a:off x="819727" y="2990271"/>
            <a:ext cx="2320637" cy="635001"/>
          </a:xfrm>
          <a:prstGeom prst="round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Fortes dispersions entre Provinces et internes</a:t>
            </a:r>
            <a:endParaRPr lang="fr-FR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278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aphique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1166896"/>
              </p:ext>
            </p:extLst>
          </p:nvPr>
        </p:nvGraphicFramePr>
        <p:xfrm>
          <a:off x="147052" y="0"/>
          <a:ext cx="8836527" cy="3216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phique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0821705"/>
              </p:ext>
            </p:extLst>
          </p:nvPr>
        </p:nvGraphicFramePr>
        <p:xfrm>
          <a:off x="345122" y="3037261"/>
          <a:ext cx="8638457" cy="38207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ctangle à coins arrondis 1"/>
          <p:cNvSpPr/>
          <p:nvPr/>
        </p:nvSpPr>
        <p:spPr>
          <a:xfrm>
            <a:off x="924926" y="766584"/>
            <a:ext cx="4597021" cy="759318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rgbClr val="000000"/>
                </a:solidFill>
              </a:rPr>
              <a:t>Deux limites au moins à cette approche : </a:t>
            </a:r>
          </a:p>
          <a:p>
            <a:pPr algn="ctr"/>
            <a:r>
              <a:rPr lang="fr-FR" sz="1600" b="1" dirty="0" smtClean="0">
                <a:solidFill>
                  <a:srgbClr val="000000"/>
                </a:solidFill>
              </a:rPr>
              <a:t>1/ Même structure des inégalités qu’en 2008 ; </a:t>
            </a:r>
          </a:p>
          <a:p>
            <a:pPr algn="ctr"/>
            <a:r>
              <a:rPr lang="fr-FR" sz="1600" b="1" dirty="0" smtClean="0">
                <a:solidFill>
                  <a:srgbClr val="000000"/>
                </a:solidFill>
              </a:rPr>
              <a:t>2/ Evolution uniforme des revenus de +20%</a:t>
            </a:r>
            <a:endParaRPr lang="fr-FR" sz="1600" b="1" dirty="0">
              <a:solidFill>
                <a:srgbClr val="000000"/>
              </a:solidFill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7749641" y="2791158"/>
            <a:ext cx="1233938" cy="274514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600" b="1" dirty="0" smtClean="0">
                <a:solidFill>
                  <a:srgbClr val="000000"/>
                </a:solidFill>
              </a:rPr>
              <a:t>&gt; 8 SMG</a:t>
            </a:r>
            <a:endParaRPr lang="fr-FR" sz="1600" b="1" dirty="0">
              <a:solidFill>
                <a:srgbClr val="000000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7749641" y="3505328"/>
            <a:ext cx="1233938" cy="274514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600" b="1" dirty="0" smtClean="0">
                <a:solidFill>
                  <a:srgbClr val="000000"/>
                </a:solidFill>
              </a:rPr>
              <a:t>6 à 8 SMG</a:t>
            </a:r>
            <a:endParaRPr lang="fr-FR" sz="1600" b="1" dirty="0">
              <a:solidFill>
                <a:srgbClr val="000000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7749641" y="4168541"/>
            <a:ext cx="1233938" cy="274514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600" b="1" dirty="0" smtClean="0">
                <a:solidFill>
                  <a:srgbClr val="000000"/>
                </a:solidFill>
              </a:rPr>
              <a:t>4 à 6 SMG</a:t>
            </a:r>
            <a:endParaRPr lang="fr-FR" sz="1600" b="1" dirty="0">
              <a:solidFill>
                <a:srgbClr val="000000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7749641" y="4817948"/>
            <a:ext cx="1233938" cy="274514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600" b="1" dirty="0" smtClean="0">
                <a:solidFill>
                  <a:srgbClr val="000000"/>
                </a:solidFill>
              </a:rPr>
              <a:t>&lt; 4 SMG</a:t>
            </a:r>
            <a:endParaRPr lang="fr-FR" sz="16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059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5685128"/>
              </p:ext>
            </p:extLst>
          </p:nvPr>
        </p:nvGraphicFramePr>
        <p:xfrm>
          <a:off x="144895" y="0"/>
          <a:ext cx="4427105" cy="67656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1992730"/>
              </p:ext>
            </p:extLst>
          </p:nvPr>
        </p:nvGraphicFramePr>
        <p:xfrm>
          <a:off x="2736274" y="1062181"/>
          <a:ext cx="2609272" cy="47451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283721"/>
              </p:ext>
            </p:extLst>
          </p:nvPr>
        </p:nvGraphicFramePr>
        <p:xfrm>
          <a:off x="4799445" y="103908"/>
          <a:ext cx="4344556" cy="66617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Rectangle 6"/>
          <p:cNvSpPr/>
          <p:nvPr/>
        </p:nvSpPr>
        <p:spPr>
          <a:xfrm>
            <a:off x="2955636" y="5472545"/>
            <a:ext cx="6096000" cy="13392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C</a:t>
            </a:r>
            <a:r>
              <a:rPr lang="fr-FR" b="1" dirty="0" smtClean="0">
                <a:solidFill>
                  <a:srgbClr val="000000"/>
                </a:solidFill>
              </a:rPr>
              <a:t>orrespondance approchée</a:t>
            </a:r>
            <a:endParaRPr lang="fr-FR" b="1" dirty="0">
              <a:solidFill>
                <a:srgbClr val="000000"/>
              </a:solidFill>
            </a:endParaRPr>
          </a:p>
          <a:p>
            <a:pPr algn="ctr"/>
            <a:r>
              <a:rPr lang="fr-FR" b="1" dirty="0" smtClean="0">
                <a:solidFill>
                  <a:srgbClr val="000000"/>
                </a:solidFill>
              </a:rPr>
              <a:t>entre les CSP et les niveaux de salaires : </a:t>
            </a:r>
          </a:p>
          <a:p>
            <a:pPr algn="ctr"/>
            <a:r>
              <a:rPr lang="fr-FR" sz="1600" b="1" dirty="0" smtClean="0">
                <a:solidFill>
                  <a:srgbClr val="000000"/>
                </a:solidFill>
              </a:rPr>
              <a:t>en gros, les cadres (autour de 12 à 13% des salariés) gagnent plus de 500 KCFP par mois (plus de 3 fois le </a:t>
            </a:r>
            <a:r>
              <a:rPr lang="fr-FR" sz="1600" b="1" dirty="0">
                <a:solidFill>
                  <a:srgbClr val="000000"/>
                </a:solidFill>
              </a:rPr>
              <a:t>S</a:t>
            </a:r>
            <a:r>
              <a:rPr lang="fr-FR" sz="1600" b="1" dirty="0" smtClean="0">
                <a:solidFill>
                  <a:srgbClr val="000000"/>
                </a:solidFill>
              </a:rPr>
              <a:t>MG) et les TAM (autour de 20% des salariés) gagnent de 300 à 500 KCFP (2 à 3 fois le SMG) </a:t>
            </a:r>
            <a:endParaRPr lang="fr-FR" sz="16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790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876581"/>
              </p:ext>
            </p:extLst>
          </p:nvPr>
        </p:nvGraphicFramePr>
        <p:xfrm>
          <a:off x="133684" y="27070"/>
          <a:ext cx="5106736" cy="68309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phique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5549009"/>
              </p:ext>
            </p:extLst>
          </p:nvPr>
        </p:nvGraphicFramePr>
        <p:xfrm>
          <a:off x="5106737" y="27071"/>
          <a:ext cx="4037263" cy="68309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67919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9158067"/>
              </p:ext>
            </p:extLst>
          </p:nvPr>
        </p:nvGraphicFramePr>
        <p:xfrm>
          <a:off x="80818" y="92363"/>
          <a:ext cx="5126181" cy="66408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486531"/>
              </p:ext>
            </p:extLst>
          </p:nvPr>
        </p:nvGraphicFramePr>
        <p:xfrm>
          <a:off x="5064824" y="92363"/>
          <a:ext cx="3963720" cy="66408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10581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Graphique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9501989"/>
              </p:ext>
            </p:extLst>
          </p:nvPr>
        </p:nvGraphicFramePr>
        <p:xfrm>
          <a:off x="3209637" y="173182"/>
          <a:ext cx="2389908" cy="65347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Graphique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0566105"/>
              </p:ext>
            </p:extLst>
          </p:nvPr>
        </p:nvGraphicFramePr>
        <p:xfrm>
          <a:off x="127001" y="173182"/>
          <a:ext cx="2967182" cy="6534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Graphique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9348335"/>
              </p:ext>
            </p:extLst>
          </p:nvPr>
        </p:nvGraphicFramePr>
        <p:xfrm>
          <a:off x="5749636" y="173182"/>
          <a:ext cx="3313546" cy="6534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Rectangle à coins arrondis 11"/>
          <p:cNvSpPr/>
          <p:nvPr/>
        </p:nvSpPr>
        <p:spPr>
          <a:xfrm>
            <a:off x="611909" y="1997364"/>
            <a:ext cx="4572000" cy="854363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rgbClr val="000000"/>
                </a:solidFill>
              </a:rPr>
              <a:t>Source ISEE jusqu’en 2011 ; évaluations de l’auteur* ensuite  (cf. forte augmentation du SMG </a:t>
            </a:r>
          </a:p>
          <a:p>
            <a:pPr algn="ctr"/>
            <a:r>
              <a:rPr lang="fr-FR" sz="1600" b="1" dirty="0" smtClean="0">
                <a:solidFill>
                  <a:srgbClr val="000000"/>
                </a:solidFill>
              </a:rPr>
              <a:t>de 2012 à 2014 seulement et enquêtes de terrain</a:t>
            </a:r>
            <a:endParaRPr lang="fr-FR" sz="1600" b="1" dirty="0">
              <a:solidFill>
                <a:srgbClr val="000000"/>
              </a:solidFill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6266872" y="4126344"/>
            <a:ext cx="2796310" cy="81511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rgbClr val="000000"/>
                </a:solidFill>
              </a:rPr>
              <a:t>* </a:t>
            </a:r>
            <a:r>
              <a:rPr lang="fr-FR" sz="1400" b="1" dirty="0" err="1" smtClean="0">
                <a:solidFill>
                  <a:srgbClr val="000000"/>
                </a:solidFill>
              </a:rPr>
              <a:t>Cf</a:t>
            </a:r>
            <a:r>
              <a:rPr lang="fr-FR" sz="1400" b="1" dirty="0" smtClean="0">
                <a:solidFill>
                  <a:srgbClr val="000000"/>
                </a:solidFill>
              </a:rPr>
              <a:t>; diapositive précédente</a:t>
            </a:r>
          </a:p>
          <a:p>
            <a:pPr algn="ctr"/>
            <a:r>
              <a:rPr lang="fr-FR" sz="1400" b="1" dirty="0" smtClean="0">
                <a:solidFill>
                  <a:srgbClr val="000000"/>
                </a:solidFill>
              </a:rPr>
              <a:t>Les données après 2011 sont donc des </a:t>
            </a:r>
            <a:r>
              <a:rPr lang="fr-FR" sz="1400" b="1" i="1" dirty="0" smtClean="0">
                <a:solidFill>
                  <a:srgbClr val="000000"/>
                </a:solidFill>
              </a:rPr>
              <a:t>ordres de grandeurs</a:t>
            </a:r>
          </a:p>
          <a:p>
            <a:pPr algn="ctr"/>
            <a:r>
              <a:rPr lang="fr-FR" sz="1400" b="1" dirty="0" smtClean="0">
                <a:solidFill>
                  <a:srgbClr val="000000"/>
                </a:solidFill>
              </a:rPr>
              <a:t> très approximatifs</a:t>
            </a:r>
            <a:endParaRPr lang="fr-FR" sz="1400" b="1" dirty="0">
              <a:solidFill>
                <a:srgbClr val="000000"/>
              </a:solidFill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6266872" y="2149764"/>
            <a:ext cx="2703946" cy="701963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rgbClr val="000000"/>
                </a:solidFill>
              </a:rPr>
              <a:t>Les inégalités ont sans doute diminué, mais jusqu’en 2014</a:t>
            </a:r>
            <a:endParaRPr lang="fr-FR" sz="16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0284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aphique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2435572"/>
              </p:ext>
            </p:extLst>
          </p:nvPr>
        </p:nvGraphicFramePr>
        <p:xfrm>
          <a:off x="92364" y="80820"/>
          <a:ext cx="5357091" cy="66963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Graphique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5751092"/>
              </p:ext>
            </p:extLst>
          </p:nvPr>
        </p:nvGraphicFramePr>
        <p:xfrm>
          <a:off x="5357092" y="80820"/>
          <a:ext cx="3729182" cy="66963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Rectangle 12"/>
          <p:cNvSpPr/>
          <p:nvPr/>
        </p:nvSpPr>
        <p:spPr>
          <a:xfrm>
            <a:off x="4398819" y="4563380"/>
            <a:ext cx="865909" cy="2309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globale</a:t>
            </a:r>
            <a:endParaRPr lang="fr-FR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524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phique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5017942"/>
              </p:ext>
            </p:extLst>
          </p:nvPr>
        </p:nvGraphicFramePr>
        <p:xfrm>
          <a:off x="0" y="0"/>
          <a:ext cx="3784609" cy="7008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1871798"/>
              </p:ext>
            </p:extLst>
          </p:nvPr>
        </p:nvGraphicFramePr>
        <p:xfrm>
          <a:off x="3938559" y="0"/>
          <a:ext cx="5466698" cy="3091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1297228"/>
              </p:ext>
            </p:extLst>
          </p:nvPr>
        </p:nvGraphicFramePr>
        <p:xfrm>
          <a:off x="3784609" y="3091472"/>
          <a:ext cx="5195819" cy="36430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233489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3736970"/>
              </p:ext>
            </p:extLst>
          </p:nvPr>
        </p:nvGraphicFramePr>
        <p:xfrm>
          <a:off x="1" y="0"/>
          <a:ext cx="3826412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381293"/>
              </p:ext>
            </p:extLst>
          </p:nvPr>
        </p:nvGraphicFramePr>
        <p:xfrm>
          <a:off x="3826413" y="0"/>
          <a:ext cx="5317587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55561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9791430"/>
              </p:ext>
            </p:extLst>
          </p:nvPr>
        </p:nvGraphicFramePr>
        <p:xfrm>
          <a:off x="0" y="27069"/>
          <a:ext cx="4959683" cy="68309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0299123"/>
              </p:ext>
            </p:extLst>
          </p:nvPr>
        </p:nvGraphicFramePr>
        <p:xfrm>
          <a:off x="4959684" y="-206375"/>
          <a:ext cx="4041442" cy="70643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3" name="Connecteur droit 2"/>
          <p:cNvCxnSpPr/>
          <p:nvPr/>
        </p:nvCxnSpPr>
        <p:spPr>
          <a:xfrm flipV="1">
            <a:off x="8207375" y="349251"/>
            <a:ext cx="0" cy="6508747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43285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679291"/>
              </p:ext>
            </p:extLst>
          </p:nvPr>
        </p:nvGraphicFramePr>
        <p:xfrm>
          <a:off x="0" y="-1"/>
          <a:ext cx="5293895" cy="69649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2957833"/>
              </p:ext>
            </p:extLst>
          </p:nvPr>
        </p:nvGraphicFramePr>
        <p:xfrm>
          <a:off x="5133475" y="-1"/>
          <a:ext cx="4010525" cy="68580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ctangle 1"/>
          <p:cNvSpPr/>
          <p:nvPr/>
        </p:nvSpPr>
        <p:spPr>
          <a:xfrm>
            <a:off x="6730763" y="218071"/>
            <a:ext cx="248312" cy="26938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12686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1558162"/>
              </p:ext>
            </p:extLst>
          </p:nvPr>
        </p:nvGraphicFramePr>
        <p:xfrm>
          <a:off x="0" y="18851"/>
          <a:ext cx="6336816" cy="80150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2925709"/>
              </p:ext>
            </p:extLst>
          </p:nvPr>
        </p:nvGraphicFramePr>
        <p:xfrm>
          <a:off x="11813032" y="129580"/>
          <a:ext cx="3805004" cy="6880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Graphique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5098213"/>
              </p:ext>
            </p:extLst>
          </p:nvPr>
        </p:nvGraphicFramePr>
        <p:xfrm>
          <a:off x="5880100" y="129579"/>
          <a:ext cx="3105850" cy="69615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Rectangle 1"/>
          <p:cNvSpPr/>
          <p:nvPr/>
        </p:nvSpPr>
        <p:spPr>
          <a:xfrm>
            <a:off x="6811816" y="129580"/>
            <a:ext cx="142009" cy="2655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6072909" y="3867727"/>
            <a:ext cx="2794000" cy="58881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8795904" y="3547034"/>
            <a:ext cx="142009" cy="2655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7091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2048488"/>
              </p:ext>
            </p:extLst>
          </p:nvPr>
        </p:nvGraphicFramePr>
        <p:xfrm>
          <a:off x="1928352" y="3780631"/>
          <a:ext cx="5157953" cy="165100"/>
        </p:xfrm>
        <a:graphic>
          <a:graphicData uri="http://schemas.openxmlformats.org/drawingml/2006/table">
            <a:tbl>
              <a:tblPr/>
              <a:tblGrid>
                <a:gridCol w="5157953"/>
              </a:tblGrid>
              <a:tr h="165100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effectLst/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Graphique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3334812"/>
              </p:ext>
            </p:extLst>
          </p:nvPr>
        </p:nvGraphicFramePr>
        <p:xfrm>
          <a:off x="47059" y="0"/>
          <a:ext cx="8931842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64168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9730140"/>
              </p:ext>
            </p:extLst>
          </p:nvPr>
        </p:nvGraphicFramePr>
        <p:xfrm>
          <a:off x="159694" y="102621"/>
          <a:ext cx="4112424" cy="66575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2620071"/>
              </p:ext>
            </p:extLst>
          </p:nvPr>
        </p:nvGraphicFramePr>
        <p:xfrm>
          <a:off x="4785285" y="102621"/>
          <a:ext cx="4246460" cy="66575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7" name="Connecteur droit avec flèche 6"/>
          <p:cNvCxnSpPr/>
          <p:nvPr/>
        </p:nvCxnSpPr>
        <p:spPr>
          <a:xfrm>
            <a:off x="3810267" y="1103181"/>
            <a:ext cx="3181638" cy="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20793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4192303"/>
              </p:ext>
            </p:extLst>
          </p:nvPr>
        </p:nvGraphicFramePr>
        <p:xfrm>
          <a:off x="98132" y="52902"/>
          <a:ext cx="8882296" cy="66944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32077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Bureau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Bureau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Bureau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Bureau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Bureau">
    <a:majorFont>
      <a:latin typeface="Calibri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mbria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Bureau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Bureau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Bureau">
    <a:majorFont>
      <a:latin typeface="Calibri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mbria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Bureau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Bureau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Bureau">
    <a:majorFont>
      <a:latin typeface="Calibri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mbria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Bureau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Bureau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Bureau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Bureau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Bureau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Bureau">
    <a:majorFont>
      <a:latin typeface="Calibri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mbria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Bureau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1678</TotalTime>
  <Words>2079</Words>
  <Application>Microsoft Macintosh PowerPoint</Application>
  <PresentationFormat>Présentation à l'écran (4:3)</PresentationFormat>
  <Paragraphs>523</Paragraphs>
  <Slides>34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34</vt:i4>
      </vt:variant>
    </vt:vector>
  </HeadingPairs>
  <TitlesOfParts>
    <vt:vector size="35" baseType="lpstr">
      <vt:lpstr>Thème Office</vt:lpstr>
      <vt:lpstr>I – Les contraintes sociales nées de l’histoire : inégalités et luttes ethniques, luttes de classes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Taux de croissance de la population de 1996 à 2014 :  forte croissance du Nord ; faible croissance des Îles</vt:lpstr>
      <vt:lpstr>Populations par Province et ethnie en 2014,  mais avec le biais des « indécis »</vt:lpstr>
      <vt:lpstr>Les inégalités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Syndex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– Les contraintes sociales nées de l’histoire : inégalités et luttes ethniques, luttes de classes  </dc:title>
  <dc:creator>Patrick Castex</dc:creator>
  <cp:lastModifiedBy>Patrick Castex</cp:lastModifiedBy>
  <cp:revision>3</cp:revision>
  <dcterms:created xsi:type="dcterms:W3CDTF">2018-02-27T09:55:01Z</dcterms:created>
  <dcterms:modified xsi:type="dcterms:W3CDTF">2018-06-30T18:06:04Z</dcterms:modified>
</cp:coreProperties>
</file>