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rts/chart1.xml" ContentType="application/vnd.openxmlformats-officedocument.drawingml.chart+xml"/>
  <Override PartName="/ppt/charts/chart2.xml" ContentType="application/vnd.openxmlformats-officedocument.drawingml.chart+xml"/>
  <Override PartName="/ppt/drawings/drawing1.xml" ContentType="application/vnd.openxmlformats-officedocument.drawingml.chartshapes+xml"/>
  <Override PartName="/ppt/charts/chart3.xml" ContentType="application/vnd.openxmlformats-officedocument.drawingml.chart+xml"/>
  <Override PartName="/ppt/charts/chart4.xml" ContentType="application/vnd.openxmlformats-officedocument.drawingml.chart+xml"/>
  <Override PartName="/ppt/charts/chart5.xml" ContentType="application/vnd.openxmlformats-officedocument.drawingml.chart+xml"/>
  <Override PartName="/ppt/charts/chart6.xml" ContentType="application/vnd.openxmlformats-officedocument.drawingml.chart+xml"/>
  <Override PartName="/ppt/charts/chart7.xml" ContentType="application/vnd.openxmlformats-officedocument.drawingml.chart+xml"/>
  <Override PartName="/ppt/charts/chart8.xml" ContentType="application/vnd.openxmlformats-officedocument.drawingml.chart+xml"/>
  <Override PartName="/ppt/charts/chart9.xml" ContentType="application/vnd.openxmlformats-officedocument.drawingml.chart+xml"/>
  <Override PartName="/ppt/drawings/drawing2.xml" ContentType="application/vnd.openxmlformats-officedocument.drawingml.chartshapes+xml"/>
  <Override PartName="/ppt/charts/chart10.xml" ContentType="application/vnd.openxmlformats-officedocument.drawingml.chart+xml"/>
  <Override PartName="/ppt/charts/chart11.xml" ContentType="application/vnd.openxmlformats-officedocument.drawingml.chart+xml"/>
  <Override PartName="/ppt/charts/chart12.xml" ContentType="application/vnd.openxmlformats-officedocument.drawingml.char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5" r:id="rId7"/>
    <p:sldId id="261" r:id="rId8"/>
    <p:sldId id="262" r:id="rId9"/>
    <p:sldId id="263" r:id="rId10"/>
    <p:sldId id="264" r:id="rId11"/>
    <p:sldId id="266" r:id="rId12"/>
    <p:sldId id="267" r:id="rId13"/>
    <p:sldId id="268" r:id="rId14"/>
    <p:sldId id="269" r:id="rId15"/>
    <p:sldId id="270" r:id="rId16"/>
    <p:sldId id="271" r:id="rId17"/>
    <p:sldId id="272" r:id="rId18"/>
    <p:sldId id="273" r:id="rId19"/>
  </p:sldIdLst>
  <p:sldSz cx="9144000" cy="6858000" type="screen4x3"/>
  <p:notesSz cx="6858000" cy="9144000"/>
  <p:defaultTextStyle>
    <a:defPPr>
      <a:defRPr lang="fr-FR"/>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81" d="100"/>
          <a:sy n="81" d="100"/>
        </p:scale>
        <p:origin x="-1832" y="-10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interSettings" Target="printerSettings/printerSettings1.bin"/><Relationship Id="rId21" Type="http://schemas.openxmlformats.org/officeDocument/2006/relationships/presProps" Target="presProps.xml"/><Relationship Id="rId22" Type="http://schemas.openxmlformats.org/officeDocument/2006/relationships/viewProps" Target="viewProps.xml"/><Relationship Id="rId23" Type="http://schemas.openxmlformats.org/officeDocument/2006/relationships/theme" Target="theme/theme1.xml"/><Relationship Id="rId24"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charts/_rels/chart1.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10.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11.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12.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2.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 Id="rId2" Type="http://schemas.openxmlformats.org/officeDocument/2006/relationships/chartUserShapes" Target="../drawings/drawing1.xml"/></Relationships>
</file>

<file path=ppt/charts/_rels/chart3.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4.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5.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6.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7.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8.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s>
</file>

<file path=ppt/charts/_rels/chart9.xml.rels><?xml version="1.0" encoding="UTF-8" standalone="yes"?>
<Relationships xmlns="http://schemas.openxmlformats.org/package/2006/relationships"><Relationship Id="rId1" Type="http://schemas.openxmlformats.org/officeDocument/2006/relationships/oleObject" Target="Macintosh%20HD:Users:castex:Desktop:Pr&#233;cieux%20NC:4%20novembre....xlsx" TargetMode="External"/><Relationship Id="rId2" Type="http://schemas.openxmlformats.org/officeDocument/2006/relationships/chartUserShapes" Target="../drawings/drawing2.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dirty="0"/>
              <a:t>Les Métropolitains </a:t>
            </a:r>
            <a:r>
              <a:rPr lang="fr-FR" sz="1800" dirty="0" smtClean="0"/>
              <a:t>et </a:t>
            </a:r>
            <a:r>
              <a:rPr lang="fr-FR" sz="1800" dirty="0"/>
              <a:t>l'indépendance </a:t>
            </a:r>
            <a:endParaRPr lang="fr-FR" sz="1800" dirty="0" smtClean="0"/>
          </a:p>
          <a:p>
            <a:pPr>
              <a:defRPr sz="1800"/>
            </a:pPr>
            <a:r>
              <a:rPr lang="fr-FR" sz="1800" dirty="0" smtClean="0"/>
              <a:t>de </a:t>
            </a:r>
            <a:r>
              <a:rPr lang="fr-FR" sz="1800" dirty="0"/>
              <a:t>la </a:t>
            </a:r>
            <a:r>
              <a:rPr lang="fr-FR" sz="1800" dirty="0" smtClean="0"/>
              <a:t>Nouvelle</a:t>
            </a:r>
            <a:r>
              <a:rPr lang="fr-FR" sz="1800" dirty="0"/>
              <a:t>-Calédonie</a:t>
            </a:r>
          </a:p>
        </c:rich>
      </c:tx>
      <c:layout>
        <c:manualLayout>
          <c:xMode val="edge"/>
          <c:yMode val="edge"/>
          <c:x val="0.184424987134833"/>
          <c:y val="0.0"/>
        </c:manualLayout>
      </c:layout>
      <c:overlay val="0"/>
    </c:title>
    <c:autoTitleDeleted val="0"/>
    <c:plotArea>
      <c:layout>
        <c:manualLayout>
          <c:layoutTarget val="inner"/>
          <c:xMode val="edge"/>
          <c:yMode val="edge"/>
          <c:x val="0.136918052676397"/>
          <c:y val="0.138240722508292"/>
          <c:w val="0.601381927956527"/>
          <c:h val="0.767513857700066"/>
        </c:manualLayout>
      </c:layout>
      <c:barChart>
        <c:barDir val="col"/>
        <c:grouping val="percentStacked"/>
        <c:varyColors val="0"/>
        <c:ser>
          <c:idx val="0"/>
          <c:order val="0"/>
          <c:tx>
            <c:strRef>
              <c:f>Feuil1!$B$84</c:f>
              <c:strCache>
                <c:ptCount val="1"/>
                <c:pt idx="0">
                  <c:v>Tout à fait favorable</c:v>
                </c:pt>
              </c:strCache>
            </c:strRef>
          </c:tx>
          <c:spPr>
            <a:solidFill>
              <a:srgbClr val="29FF2C"/>
            </a:solidFill>
          </c:spPr>
          <c:invertIfNegative val="0"/>
          <c:dLbls>
            <c:dLbl>
              <c:idx val="0"/>
              <c:layout>
                <c:manualLayout>
                  <c:x val="-0.15606936416185"/>
                  <c:y val="0.0"/>
                </c:manualLayout>
              </c:layout>
              <c:showLegendKey val="0"/>
              <c:showVal val="1"/>
              <c:showCatName val="0"/>
              <c:showSerName val="0"/>
              <c:showPercent val="0"/>
              <c:showBubbleSize val="0"/>
            </c:dLbl>
            <c:spPr>
              <a:solidFill>
                <a:srgbClr val="29FF2C"/>
              </a:solidFill>
            </c:spPr>
            <c:txPr>
              <a:bodyPr/>
              <a:lstStyle/>
              <a:p>
                <a:pPr>
                  <a:defRPr sz="2400" b="1"/>
                </a:pPr>
                <a:endParaRPr lang="fr-FR"/>
              </a:p>
            </c:txPr>
            <c:showLegendKey val="0"/>
            <c:showVal val="1"/>
            <c:showCatName val="0"/>
            <c:showSerName val="0"/>
            <c:showPercent val="0"/>
            <c:showBubbleSize val="0"/>
            <c:showLeaderLines val="0"/>
          </c:dLbls>
          <c:cat>
            <c:strRef>
              <c:f>Feuil1!$A$85</c:f>
              <c:strCache>
                <c:ptCount val="1"/>
                <c:pt idx="0">
                  <c:v>En % du total</c:v>
                </c:pt>
              </c:strCache>
            </c:strRef>
          </c:cat>
          <c:val>
            <c:numRef>
              <c:f>Feuil1!$B$85</c:f>
              <c:numCache>
                <c:formatCode>0%</c:formatCode>
                <c:ptCount val="1"/>
                <c:pt idx="0">
                  <c:v>0.19</c:v>
                </c:pt>
              </c:numCache>
            </c:numRef>
          </c:val>
        </c:ser>
        <c:ser>
          <c:idx val="1"/>
          <c:order val="1"/>
          <c:tx>
            <c:strRef>
              <c:f>Feuil1!$C$84</c:f>
              <c:strCache>
                <c:ptCount val="1"/>
                <c:pt idx="0">
                  <c:v>Assez favorable</c:v>
                </c:pt>
              </c:strCache>
            </c:strRef>
          </c:tx>
          <c:spPr>
            <a:solidFill>
              <a:srgbClr val="008000"/>
            </a:solidFill>
          </c:spPr>
          <c:invertIfNegative val="0"/>
          <c:dLbls>
            <c:dLbl>
              <c:idx val="0"/>
              <c:layout>
                <c:manualLayout>
                  <c:x val="-0.195786994957387"/>
                  <c:y val="-0.00807918920520317"/>
                </c:manualLayout>
              </c:layout>
              <c:showLegendKey val="0"/>
              <c:showVal val="1"/>
              <c:showCatName val="0"/>
              <c:showSerName val="0"/>
              <c:showPercent val="0"/>
              <c:showBubbleSize val="0"/>
            </c:dLbl>
            <c:spPr>
              <a:solidFill>
                <a:srgbClr val="008000"/>
              </a:solidFill>
            </c:spPr>
            <c:txPr>
              <a:bodyPr/>
              <a:lstStyle/>
              <a:p>
                <a:pPr>
                  <a:defRPr sz="2400" b="1">
                    <a:solidFill>
                      <a:srgbClr val="FFFFFF"/>
                    </a:solidFill>
                  </a:defRPr>
                </a:pPr>
                <a:endParaRPr lang="fr-FR"/>
              </a:p>
            </c:txPr>
            <c:showLegendKey val="0"/>
            <c:showVal val="1"/>
            <c:showCatName val="0"/>
            <c:showSerName val="0"/>
            <c:showPercent val="0"/>
            <c:showBubbleSize val="0"/>
            <c:showLeaderLines val="0"/>
          </c:dLbls>
          <c:cat>
            <c:strRef>
              <c:f>Feuil1!$A$85</c:f>
              <c:strCache>
                <c:ptCount val="1"/>
                <c:pt idx="0">
                  <c:v>En % du total</c:v>
                </c:pt>
              </c:strCache>
            </c:strRef>
          </c:cat>
          <c:val>
            <c:numRef>
              <c:f>Feuil1!$C$85</c:f>
              <c:numCache>
                <c:formatCode>0%</c:formatCode>
                <c:ptCount val="1"/>
                <c:pt idx="0">
                  <c:v>0.16</c:v>
                </c:pt>
              </c:numCache>
            </c:numRef>
          </c:val>
        </c:ser>
        <c:ser>
          <c:idx val="2"/>
          <c:order val="2"/>
          <c:tx>
            <c:strRef>
              <c:f>Feuil1!$D$84</c:f>
              <c:strCache>
                <c:ptCount val="1"/>
                <c:pt idx="0">
                  <c:v>Assez défavorable</c:v>
                </c:pt>
              </c:strCache>
            </c:strRef>
          </c:tx>
          <c:spPr>
            <a:solidFill>
              <a:srgbClr val="FFFF00"/>
            </a:solidFill>
          </c:spPr>
          <c:invertIfNegative val="0"/>
          <c:dLbls>
            <c:dLbl>
              <c:idx val="0"/>
              <c:layout>
                <c:manualLayout>
                  <c:x val="0.177466356110312"/>
                  <c:y val="0.0461970750844578"/>
                </c:manualLayout>
              </c:layout>
              <c:showLegendKey val="0"/>
              <c:showVal val="1"/>
              <c:showCatName val="0"/>
              <c:showSerName val="0"/>
              <c:showPercent val="0"/>
              <c:showBubbleSize val="0"/>
            </c:dLbl>
            <c:spPr>
              <a:solidFill>
                <a:srgbClr val="FFFF00"/>
              </a:solidFill>
            </c:spPr>
            <c:txPr>
              <a:bodyPr/>
              <a:lstStyle/>
              <a:p>
                <a:pPr>
                  <a:defRPr sz="2400" b="1"/>
                </a:pPr>
                <a:endParaRPr lang="fr-FR"/>
              </a:p>
            </c:txPr>
            <c:showLegendKey val="0"/>
            <c:showVal val="1"/>
            <c:showCatName val="0"/>
            <c:showSerName val="0"/>
            <c:showPercent val="0"/>
            <c:showBubbleSize val="0"/>
            <c:showLeaderLines val="0"/>
          </c:dLbls>
          <c:cat>
            <c:strRef>
              <c:f>Feuil1!$A$85</c:f>
              <c:strCache>
                <c:ptCount val="1"/>
                <c:pt idx="0">
                  <c:v>En % du total</c:v>
                </c:pt>
              </c:strCache>
            </c:strRef>
          </c:cat>
          <c:val>
            <c:numRef>
              <c:f>Feuil1!$D$85</c:f>
              <c:numCache>
                <c:formatCode>0%</c:formatCode>
                <c:ptCount val="1"/>
                <c:pt idx="0">
                  <c:v>0.07</c:v>
                </c:pt>
              </c:numCache>
            </c:numRef>
          </c:val>
        </c:ser>
        <c:ser>
          <c:idx val="3"/>
          <c:order val="3"/>
          <c:tx>
            <c:strRef>
              <c:f>Feuil1!$E$84</c:f>
              <c:strCache>
                <c:ptCount val="1"/>
                <c:pt idx="0">
                  <c:v>Très défavorable</c:v>
                </c:pt>
              </c:strCache>
            </c:strRef>
          </c:tx>
          <c:spPr>
            <a:solidFill>
              <a:srgbClr val="FF0000"/>
            </a:solidFill>
          </c:spPr>
          <c:invertIfNegative val="0"/>
          <c:dLbls>
            <c:dLbl>
              <c:idx val="0"/>
              <c:layout>
                <c:manualLayout>
                  <c:x val="0.176215386475633"/>
                  <c:y val="-0.0331768702469159"/>
                </c:manualLayout>
              </c:layout>
              <c:showLegendKey val="0"/>
              <c:showVal val="1"/>
              <c:showCatName val="0"/>
              <c:showSerName val="0"/>
              <c:showPercent val="0"/>
              <c:showBubbleSize val="0"/>
            </c:dLbl>
            <c:spPr>
              <a:solidFill>
                <a:srgbClr val="FF0000"/>
              </a:solidFill>
            </c:spPr>
            <c:txPr>
              <a:bodyPr/>
              <a:lstStyle/>
              <a:p>
                <a:pPr>
                  <a:defRPr sz="2400" b="1">
                    <a:solidFill>
                      <a:srgbClr val="FFFFFF"/>
                    </a:solidFill>
                  </a:defRPr>
                </a:pPr>
                <a:endParaRPr lang="fr-FR"/>
              </a:p>
            </c:txPr>
            <c:showLegendKey val="0"/>
            <c:showVal val="1"/>
            <c:showCatName val="0"/>
            <c:showSerName val="0"/>
            <c:showPercent val="0"/>
            <c:showBubbleSize val="0"/>
            <c:showLeaderLines val="0"/>
          </c:dLbls>
          <c:cat>
            <c:strRef>
              <c:f>Feuil1!$A$85</c:f>
              <c:strCache>
                <c:ptCount val="1"/>
                <c:pt idx="0">
                  <c:v>En % du total</c:v>
                </c:pt>
              </c:strCache>
            </c:strRef>
          </c:cat>
          <c:val>
            <c:numRef>
              <c:f>Feuil1!$E$85</c:f>
              <c:numCache>
                <c:formatCode>0%</c:formatCode>
                <c:ptCount val="1"/>
                <c:pt idx="0">
                  <c:v>0.04</c:v>
                </c:pt>
              </c:numCache>
            </c:numRef>
          </c:val>
        </c:ser>
        <c:ser>
          <c:idx val="4"/>
          <c:order val="4"/>
          <c:tx>
            <c:strRef>
              <c:f>Feuil1!$F$84</c:f>
              <c:strCache>
                <c:ptCount val="1"/>
                <c:pt idx="0">
                  <c:v>Ni favorable, ni défavorable</c:v>
                </c:pt>
              </c:strCache>
            </c:strRef>
          </c:tx>
          <c:spPr>
            <a:solidFill>
              <a:schemeClr val="bg1"/>
            </a:solidFill>
            <a:ln>
              <a:solidFill>
                <a:schemeClr val="tx1"/>
              </a:solidFill>
            </a:ln>
          </c:spPr>
          <c:invertIfNegative val="0"/>
          <c:cat>
            <c:strRef>
              <c:f>Feuil1!$A$85</c:f>
              <c:strCache>
                <c:ptCount val="1"/>
                <c:pt idx="0">
                  <c:v>En % du total</c:v>
                </c:pt>
              </c:strCache>
            </c:strRef>
          </c:cat>
          <c:val>
            <c:numRef>
              <c:f>Feuil1!$F$85</c:f>
              <c:numCache>
                <c:formatCode>0%</c:formatCode>
                <c:ptCount val="1"/>
                <c:pt idx="0">
                  <c:v>0.28</c:v>
                </c:pt>
              </c:numCache>
            </c:numRef>
          </c:val>
        </c:ser>
        <c:ser>
          <c:idx val="5"/>
          <c:order val="5"/>
          <c:tx>
            <c:strRef>
              <c:f>Feuil1!$G$84</c:f>
              <c:strCache>
                <c:ptCount val="1"/>
                <c:pt idx="0">
                  <c:v>Ne sait pas ; pas assez informé</c:v>
                </c:pt>
              </c:strCache>
            </c:strRef>
          </c:tx>
          <c:spPr>
            <a:solidFill>
              <a:schemeClr val="bg1">
                <a:lumMod val="75000"/>
              </a:schemeClr>
            </a:solidFill>
            <a:ln>
              <a:solidFill>
                <a:schemeClr val="tx1"/>
              </a:solidFill>
            </a:ln>
          </c:spPr>
          <c:invertIfNegative val="0"/>
          <c:cat>
            <c:strRef>
              <c:f>Feuil1!$A$85</c:f>
              <c:strCache>
                <c:ptCount val="1"/>
                <c:pt idx="0">
                  <c:v>En % du total</c:v>
                </c:pt>
              </c:strCache>
            </c:strRef>
          </c:cat>
          <c:val>
            <c:numRef>
              <c:f>Feuil1!$G$85</c:f>
              <c:numCache>
                <c:formatCode>0%</c:formatCode>
                <c:ptCount val="1"/>
                <c:pt idx="0">
                  <c:v>0.26</c:v>
                </c:pt>
              </c:numCache>
            </c:numRef>
          </c:val>
        </c:ser>
        <c:dLbls>
          <c:showLegendKey val="0"/>
          <c:showVal val="1"/>
          <c:showCatName val="0"/>
          <c:showSerName val="0"/>
          <c:showPercent val="0"/>
          <c:showBubbleSize val="0"/>
        </c:dLbls>
        <c:gapWidth val="150"/>
        <c:overlap val="100"/>
        <c:axId val="-2111237848"/>
        <c:axId val="-2111138440"/>
      </c:barChart>
      <c:catAx>
        <c:axId val="-2111237848"/>
        <c:scaling>
          <c:orientation val="minMax"/>
        </c:scaling>
        <c:delete val="0"/>
        <c:axPos val="b"/>
        <c:majorTickMark val="out"/>
        <c:minorTickMark val="none"/>
        <c:tickLblPos val="nextTo"/>
        <c:txPr>
          <a:bodyPr/>
          <a:lstStyle/>
          <a:p>
            <a:pPr>
              <a:defRPr sz="1800" b="1" i="1"/>
            </a:pPr>
            <a:endParaRPr lang="fr-FR"/>
          </a:p>
        </c:txPr>
        <c:crossAx val="-2111138440"/>
        <c:crosses val="autoZero"/>
        <c:auto val="1"/>
        <c:lblAlgn val="ctr"/>
        <c:lblOffset val="100"/>
        <c:noMultiLvlLbl val="0"/>
      </c:catAx>
      <c:valAx>
        <c:axId val="-2111138440"/>
        <c:scaling>
          <c:orientation val="minMax"/>
        </c:scaling>
        <c:delete val="0"/>
        <c:axPos val="l"/>
        <c:majorGridlines>
          <c:spPr>
            <a:ln>
              <a:solidFill>
                <a:schemeClr val="bg1">
                  <a:lumMod val="85000"/>
                </a:schemeClr>
              </a:solidFill>
            </a:ln>
          </c:spPr>
        </c:majorGridlines>
        <c:numFmt formatCode="0%" sourceLinked="1"/>
        <c:majorTickMark val="out"/>
        <c:minorTickMark val="none"/>
        <c:tickLblPos val="nextTo"/>
        <c:txPr>
          <a:bodyPr/>
          <a:lstStyle/>
          <a:p>
            <a:pPr>
              <a:defRPr sz="1600"/>
            </a:pPr>
            <a:endParaRPr lang="fr-FR"/>
          </a:p>
        </c:txPr>
        <c:crossAx val="-2111237848"/>
        <c:crosses val="autoZero"/>
        <c:crossBetween val="between"/>
      </c:valAx>
    </c:plotArea>
    <c:legend>
      <c:legendPos val="r"/>
      <c:legendEntry>
        <c:idx val="2"/>
        <c:txPr>
          <a:bodyPr/>
          <a:lstStyle/>
          <a:p>
            <a:pPr>
              <a:defRPr sz="1800" b="1"/>
            </a:pPr>
            <a:endParaRPr lang="fr-FR"/>
          </a:p>
        </c:txPr>
      </c:legendEntry>
      <c:legendEntry>
        <c:idx val="3"/>
        <c:txPr>
          <a:bodyPr/>
          <a:lstStyle/>
          <a:p>
            <a:pPr>
              <a:defRPr sz="1800" b="1"/>
            </a:pPr>
            <a:endParaRPr lang="fr-FR"/>
          </a:p>
        </c:txPr>
      </c:legendEntry>
      <c:legendEntry>
        <c:idx val="4"/>
        <c:txPr>
          <a:bodyPr/>
          <a:lstStyle/>
          <a:p>
            <a:pPr>
              <a:defRPr sz="1800" b="1"/>
            </a:pPr>
            <a:endParaRPr lang="fr-FR"/>
          </a:p>
        </c:txPr>
      </c:legendEntry>
      <c:legendEntry>
        <c:idx val="5"/>
        <c:txPr>
          <a:bodyPr/>
          <a:lstStyle/>
          <a:p>
            <a:pPr>
              <a:defRPr sz="1800" b="1"/>
            </a:pPr>
            <a:endParaRPr lang="fr-FR"/>
          </a:p>
        </c:txPr>
      </c:legendEntry>
      <c:layout>
        <c:manualLayout>
          <c:xMode val="edge"/>
          <c:yMode val="edge"/>
          <c:x val="0.648454988968964"/>
          <c:y val="0.156467079736487"/>
          <c:w val="0.336130663204503"/>
          <c:h val="0.842687735744143"/>
        </c:manualLayout>
      </c:layout>
      <c:overlay val="0"/>
      <c:spPr>
        <a:solidFill>
          <a:schemeClr val="bg1"/>
        </a:solidFill>
      </c:spPr>
      <c:txPr>
        <a:bodyPr/>
        <a:lstStyle/>
        <a:p>
          <a:pPr>
            <a:defRPr sz="1800"/>
          </a:pPr>
          <a:endParaRPr lang="fr-FR"/>
        </a:p>
      </c:txPr>
    </c:legend>
    <c:plotVisOnly val="1"/>
    <c:dispBlanksAs val="gap"/>
    <c:showDLblsOverMax val="0"/>
  </c:chart>
  <c:txPr>
    <a:bodyPr/>
    <a:lstStyle/>
    <a:p>
      <a:pPr>
        <a:defRPr sz="1800"/>
      </a:pPr>
      <a:endParaRPr lang="fr-FR"/>
    </a:p>
  </c:txPr>
  <c:externalData r:id="rId1">
    <c:autoUpdate val="0"/>
  </c:externalData>
</c:chartSpace>
</file>

<file path=ppt/charts/chart10.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Résultats, % des suffrages exprimés : </a:t>
            </a:r>
            <a:r>
              <a:rPr lang="fr-FR" dirty="0" smtClean="0"/>
              <a:t>80</a:t>
            </a:r>
            <a:r>
              <a:rPr lang="fr-FR" dirty="0"/>
              <a:t>-20 dans le Grand Nouméa, </a:t>
            </a:r>
            <a:endParaRPr lang="fr-FR" dirty="0" smtClean="0"/>
          </a:p>
          <a:p>
            <a:pPr>
              <a:defRPr/>
            </a:pPr>
            <a:r>
              <a:rPr lang="fr-FR" dirty="0" smtClean="0"/>
              <a:t>nettement </a:t>
            </a:r>
            <a:r>
              <a:rPr lang="fr-FR" dirty="0"/>
              <a:t>moins </a:t>
            </a:r>
            <a:r>
              <a:rPr lang="fr-FR" dirty="0" smtClean="0"/>
              <a:t>dans </a:t>
            </a:r>
            <a:r>
              <a:rPr lang="fr-FR" dirty="0"/>
              <a:t>le reste du </a:t>
            </a:r>
            <a:r>
              <a:rPr lang="fr-FR" dirty="0" smtClean="0"/>
              <a:t>Sud, plus contrasté </a:t>
            </a:r>
          </a:p>
          <a:p>
            <a:pPr>
              <a:defRPr/>
            </a:pPr>
            <a:r>
              <a:rPr lang="fr-FR" dirty="0" smtClean="0"/>
              <a:t>(voir diapositive suivante)</a:t>
            </a:r>
            <a:endParaRPr lang="fr-FR" dirty="0"/>
          </a:p>
        </c:rich>
      </c:tx>
      <c:layout>
        <c:manualLayout>
          <c:xMode val="edge"/>
          <c:yMode val="edge"/>
          <c:x val="0.162741761685844"/>
          <c:y val="0.0"/>
        </c:manualLayout>
      </c:layout>
      <c:overlay val="0"/>
    </c:title>
    <c:autoTitleDeleted val="0"/>
    <c:plotArea>
      <c:layout>
        <c:manualLayout>
          <c:layoutTarget val="inner"/>
          <c:xMode val="edge"/>
          <c:yMode val="edge"/>
          <c:x val="0.0756582355962214"/>
          <c:y val="0.162598815726506"/>
          <c:w val="0.924341764403779"/>
          <c:h val="0.65897678108961"/>
        </c:manualLayout>
      </c:layout>
      <c:barChart>
        <c:barDir val="col"/>
        <c:grouping val="percentStacked"/>
        <c:varyColors val="0"/>
        <c:ser>
          <c:idx val="1"/>
          <c:order val="0"/>
          <c:tx>
            <c:strRef>
              <c:f>Feuil1!$A$19</c:f>
              <c:strCache>
                <c:ptCount val="1"/>
                <c:pt idx="0">
                  <c:v>Oui</c:v>
                </c:pt>
              </c:strCache>
            </c:strRef>
          </c:tx>
          <c:spPr>
            <a:solidFill>
              <a:srgbClr val="FF0000"/>
            </a:solidFill>
          </c:spPr>
          <c:invertIfNegative val="0"/>
          <c:dLbls>
            <c:numFmt formatCode="0%" sourceLinked="0"/>
            <c:txPr>
              <a:bodyPr rot="-5400000" vert="horz"/>
              <a:lstStyle/>
              <a:p>
                <a:pPr>
                  <a:defRPr sz="2000" b="1">
                    <a:solidFill>
                      <a:schemeClr val="bg1"/>
                    </a:solidFill>
                  </a:defRPr>
                </a:pPr>
                <a:endParaRPr lang="fr-FR"/>
              </a:p>
            </c:txPr>
            <c:dLblPos val="ctr"/>
            <c:showLegendKey val="0"/>
            <c:showVal val="1"/>
            <c:showCatName val="0"/>
            <c:showSerName val="0"/>
            <c:showPercent val="0"/>
            <c:showBubbleSize val="0"/>
            <c:showLeaderLines val="0"/>
          </c:dLbls>
          <c:cat>
            <c:strRef>
              <c:f>Feuil1!$L$3:$Q$3</c:f>
              <c:strCache>
                <c:ptCount val="6"/>
                <c:pt idx="0">
                  <c:v>Nouméa</c:v>
                </c:pt>
                <c:pt idx="1">
                  <c:v>Mont-Dore</c:v>
                </c:pt>
                <c:pt idx="2">
                  <c:v>Dumbéa</c:v>
                </c:pt>
                <c:pt idx="3">
                  <c:v>Païta</c:v>
                </c:pt>
                <c:pt idx="4">
                  <c:v>Grand Nouméa</c:v>
                </c:pt>
                <c:pt idx="5">
                  <c:v>Sud hors Grand Nouméa</c:v>
                </c:pt>
              </c:strCache>
            </c:strRef>
          </c:cat>
          <c:val>
            <c:numRef>
              <c:f>Feuil1!$L$19:$Q$19</c:f>
              <c:numCache>
                <c:formatCode>0.0%</c:formatCode>
                <c:ptCount val="6"/>
                <c:pt idx="0">
                  <c:v>0.194923705993817</c:v>
                </c:pt>
                <c:pt idx="1">
                  <c:v>0.281988015509341</c:v>
                </c:pt>
                <c:pt idx="2">
                  <c:v>0.21758502896183</c:v>
                </c:pt>
                <c:pt idx="3">
                  <c:v>0.259034218100416</c:v>
                </c:pt>
                <c:pt idx="4">
                  <c:v>0.222686025408348</c:v>
                </c:pt>
                <c:pt idx="5">
                  <c:v>0.470876392430546</c:v>
                </c:pt>
              </c:numCache>
            </c:numRef>
          </c:val>
        </c:ser>
        <c:ser>
          <c:idx val="0"/>
          <c:order val="1"/>
          <c:tx>
            <c:strRef>
              <c:f>Feuil1!$A$20</c:f>
              <c:strCache>
                <c:ptCount val="1"/>
                <c:pt idx="0">
                  <c:v>Non</c:v>
                </c:pt>
              </c:strCache>
            </c:strRef>
          </c:tx>
          <c:spPr>
            <a:solidFill>
              <a:srgbClr val="FFFF00"/>
            </a:solidFill>
            <a:ln>
              <a:solidFill>
                <a:schemeClr val="tx1"/>
              </a:solidFill>
            </a:ln>
          </c:spPr>
          <c:invertIfNegative val="0"/>
          <c:dLbls>
            <c:numFmt formatCode="0%" sourceLinked="0"/>
            <c:txPr>
              <a:bodyPr rot="-5400000" vert="horz"/>
              <a:lstStyle/>
              <a:p>
                <a:pPr>
                  <a:defRPr sz="2000" b="1"/>
                </a:pPr>
                <a:endParaRPr lang="fr-FR"/>
              </a:p>
            </c:txPr>
            <c:dLblPos val="ctr"/>
            <c:showLegendKey val="0"/>
            <c:showVal val="1"/>
            <c:showCatName val="0"/>
            <c:showSerName val="0"/>
            <c:showPercent val="0"/>
            <c:showBubbleSize val="0"/>
            <c:showLeaderLines val="0"/>
          </c:dLbls>
          <c:cat>
            <c:strRef>
              <c:f>Feuil1!$L$3:$Q$3</c:f>
              <c:strCache>
                <c:ptCount val="6"/>
                <c:pt idx="0">
                  <c:v>Nouméa</c:v>
                </c:pt>
                <c:pt idx="1">
                  <c:v>Mont-Dore</c:v>
                </c:pt>
                <c:pt idx="2">
                  <c:v>Dumbéa</c:v>
                </c:pt>
                <c:pt idx="3">
                  <c:v>Païta</c:v>
                </c:pt>
                <c:pt idx="4">
                  <c:v>Grand Nouméa</c:v>
                </c:pt>
                <c:pt idx="5">
                  <c:v>Sud hors Grand Nouméa</c:v>
                </c:pt>
              </c:strCache>
            </c:strRef>
          </c:cat>
          <c:val>
            <c:numRef>
              <c:f>Feuil1!$L$20:$Q$20</c:f>
              <c:numCache>
                <c:formatCode>0.0%</c:formatCode>
                <c:ptCount val="6"/>
                <c:pt idx="0">
                  <c:v>0.805076294006183</c:v>
                </c:pt>
                <c:pt idx="1">
                  <c:v>0.718011984490659</c:v>
                </c:pt>
                <c:pt idx="2">
                  <c:v>0.78241497103817</c:v>
                </c:pt>
                <c:pt idx="3">
                  <c:v>0.740965781899584</c:v>
                </c:pt>
                <c:pt idx="4">
                  <c:v>0.777313974591651</c:v>
                </c:pt>
                <c:pt idx="5">
                  <c:v>0.529123607569454</c:v>
                </c:pt>
              </c:numCache>
            </c:numRef>
          </c:val>
        </c:ser>
        <c:dLbls>
          <c:showLegendKey val="0"/>
          <c:showVal val="1"/>
          <c:showCatName val="0"/>
          <c:showSerName val="0"/>
          <c:showPercent val="0"/>
          <c:showBubbleSize val="0"/>
        </c:dLbls>
        <c:gapWidth val="150"/>
        <c:overlap val="100"/>
        <c:axId val="-2078895832"/>
        <c:axId val="-2085999224"/>
      </c:barChart>
      <c:catAx>
        <c:axId val="-2078895832"/>
        <c:scaling>
          <c:orientation val="minMax"/>
        </c:scaling>
        <c:delete val="0"/>
        <c:axPos val="b"/>
        <c:majorTickMark val="out"/>
        <c:minorTickMark val="none"/>
        <c:tickLblPos val="nextTo"/>
        <c:txPr>
          <a:bodyPr/>
          <a:lstStyle/>
          <a:p>
            <a:pPr>
              <a:defRPr sz="2000" b="1"/>
            </a:pPr>
            <a:endParaRPr lang="fr-FR"/>
          </a:p>
        </c:txPr>
        <c:crossAx val="-2085999224"/>
        <c:crosses val="autoZero"/>
        <c:auto val="1"/>
        <c:lblAlgn val="ctr"/>
        <c:lblOffset val="100"/>
        <c:noMultiLvlLbl val="0"/>
      </c:catAx>
      <c:valAx>
        <c:axId val="-2085999224"/>
        <c:scaling>
          <c:orientation val="minMax"/>
        </c:scaling>
        <c:delete val="0"/>
        <c:axPos val="l"/>
        <c:majorGridlines/>
        <c:numFmt formatCode="0%" sourceLinked="0"/>
        <c:majorTickMark val="out"/>
        <c:minorTickMark val="none"/>
        <c:tickLblPos val="nextTo"/>
        <c:crossAx val="-2078895832"/>
        <c:crosses val="autoZero"/>
        <c:crossBetween val="between"/>
      </c:valAx>
    </c:plotArea>
    <c:legend>
      <c:legendPos val="r"/>
      <c:layout>
        <c:manualLayout>
          <c:xMode val="edge"/>
          <c:yMode val="edge"/>
          <c:x val="0.0"/>
          <c:y val="0.0"/>
          <c:w val="0.139281683896295"/>
          <c:h val="0.128008915677841"/>
        </c:manualLayout>
      </c:layout>
      <c:overlay val="0"/>
      <c:spPr>
        <a:solidFill>
          <a:schemeClr val="bg1"/>
        </a:solidFill>
      </c:spPr>
      <c:txPr>
        <a:bodyPr/>
        <a:lstStyle/>
        <a:p>
          <a:pPr>
            <a:defRPr sz="2000"/>
          </a:pPr>
          <a:endParaRPr lang="fr-FR"/>
        </a:p>
      </c:txPr>
    </c:legend>
    <c:plotVisOnly val="1"/>
    <c:dispBlanksAs val="gap"/>
    <c:showDLblsOverMax val="0"/>
  </c:chart>
  <c:txPr>
    <a:bodyPr/>
    <a:lstStyle/>
    <a:p>
      <a:pPr>
        <a:defRPr sz="1600"/>
      </a:pPr>
      <a:endParaRPr lang="fr-FR"/>
    </a:p>
  </c:txPr>
  <c:externalData r:id="rId1">
    <c:autoUpdate val="0"/>
  </c:externalData>
</c:chartSpace>
</file>

<file path=ppt/charts/chart11.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sz="1800"/>
            </a:pPr>
            <a:r>
              <a:rPr lang="fr-FR" sz="1800" dirty="0"/>
              <a:t>A part Bourail, La </a:t>
            </a:r>
            <a:r>
              <a:rPr lang="fr-FR" sz="1800" dirty="0" smtClean="0"/>
              <a:t>Foa,</a:t>
            </a:r>
            <a:r>
              <a:rPr lang="fr-FR" sz="1800" baseline="0" dirty="0" smtClean="0"/>
              <a:t> </a:t>
            </a:r>
            <a:r>
              <a:rPr lang="fr-FR" sz="1800" dirty="0" err="1" smtClean="0"/>
              <a:t>Farino</a:t>
            </a:r>
            <a:r>
              <a:rPr lang="fr-FR" sz="1800" dirty="0" smtClean="0"/>
              <a:t> et </a:t>
            </a:r>
            <a:r>
              <a:rPr lang="fr-FR" sz="1800" dirty="0" err="1" smtClean="0"/>
              <a:t>Boulouparis</a:t>
            </a:r>
            <a:r>
              <a:rPr lang="fr-FR" sz="1800" dirty="0" smtClean="0"/>
              <a:t>,  </a:t>
            </a:r>
            <a:r>
              <a:rPr lang="fr-FR" sz="1800" dirty="0"/>
              <a:t>les autres communes </a:t>
            </a:r>
            <a:endParaRPr lang="fr-FR" sz="1800" dirty="0" smtClean="0"/>
          </a:p>
          <a:p>
            <a:pPr>
              <a:defRPr sz="1800"/>
            </a:pPr>
            <a:r>
              <a:rPr lang="fr-FR" sz="1800" dirty="0" smtClean="0"/>
              <a:t> </a:t>
            </a:r>
            <a:r>
              <a:rPr lang="fr-FR" sz="1800" dirty="0"/>
              <a:t>(à majorité </a:t>
            </a:r>
            <a:r>
              <a:rPr lang="fr-FR" sz="1800" dirty="0" smtClean="0"/>
              <a:t>kanak</a:t>
            </a:r>
            <a:r>
              <a:rPr lang="fr-FR" sz="1800" dirty="0"/>
              <a:t>) sont plutôt indépendantistes ou équilibrées)</a:t>
            </a:r>
          </a:p>
        </c:rich>
      </c:tx>
      <c:layout>
        <c:manualLayout>
          <c:xMode val="edge"/>
          <c:yMode val="edge"/>
          <c:x val="0.185753648498218"/>
          <c:y val="0.0"/>
        </c:manualLayout>
      </c:layout>
      <c:overlay val="0"/>
    </c:title>
    <c:autoTitleDeleted val="0"/>
    <c:plotArea>
      <c:layout>
        <c:manualLayout>
          <c:layoutTarget val="inner"/>
          <c:xMode val="edge"/>
          <c:yMode val="edge"/>
          <c:x val="0.0682292145388441"/>
          <c:y val="0.14"/>
          <c:w val="0.924102760501241"/>
          <c:h val="0.522345256763963"/>
        </c:manualLayout>
      </c:layout>
      <c:barChart>
        <c:barDir val="col"/>
        <c:grouping val="percentStacked"/>
        <c:varyColors val="0"/>
        <c:ser>
          <c:idx val="1"/>
          <c:order val="0"/>
          <c:tx>
            <c:strRef>
              <c:f>Feuil1!$A$19</c:f>
              <c:strCache>
                <c:ptCount val="1"/>
                <c:pt idx="0">
                  <c:v>Oui</c:v>
                </c:pt>
              </c:strCache>
            </c:strRef>
          </c:tx>
          <c:spPr>
            <a:solidFill>
              <a:srgbClr val="FF0000"/>
            </a:solidFill>
          </c:spPr>
          <c:invertIfNegative val="0"/>
          <c:dLbls>
            <c:dLbl>
              <c:idx val="11"/>
              <c:layout/>
              <c:tx>
                <c:rich>
                  <a:bodyPr/>
                  <a:lstStyle/>
                  <a:p>
                    <a:r>
                      <a:rPr lang="fr-FR" smtClean="0"/>
                      <a:t>47%</a:t>
                    </a:r>
                    <a:endParaRPr lang="fr-FR"/>
                  </a:p>
                </c:rich>
              </c:tx>
              <c:dLblPos val="ctr"/>
              <c:showLegendKey val="0"/>
              <c:showVal val="1"/>
              <c:showCatName val="0"/>
              <c:showSerName val="0"/>
              <c:showPercent val="0"/>
              <c:showBubbleSize val="0"/>
            </c:dLbl>
            <c:numFmt formatCode="0%" sourceLinked="0"/>
            <c:txPr>
              <a:bodyPr rot="-5400000" vert="horz"/>
              <a:lstStyle/>
              <a:p>
                <a:pPr>
                  <a:defRPr b="1">
                    <a:solidFill>
                      <a:schemeClr val="bg1"/>
                    </a:solidFill>
                  </a:defRPr>
                </a:pPr>
                <a:endParaRPr lang="fr-FR"/>
              </a:p>
            </c:txPr>
            <c:dLblPos val="ctr"/>
            <c:showLegendKey val="0"/>
            <c:showVal val="1"/>
            <c:showCatName val="0"/>
            <c:showSerName val="0"/>
            <c:showPercent val="0"/>
            <c:showBubbleSize val="0"/>
            <c:showLeaderLines val="0"/>
          </c:dLbls>
          <c:cat>
            <c:strRef>
              <c:f>Feuil1!$S$3:$AD$3</c:f>
              <c:strCache>
                <c:ptCount val="12"/>
                <c:pt idx="0">
                  <c:v>Bourail</c:v>
                </c:pt>
                <c:pt idx="1">
                  <c:v>La Foa</c:v>
                </c:pt>
                <c:pt idx="2">
                  <c:v>Moindou</c:v>
                </c:pt>
                <c:pt idx="3">
                  <c:v>Sarraméa</c:v>
                </c:pt>
                <c:pt idx="4">
                  <c:v>Farino</c:v>
                </c:pt>
                <c:pt idx="5">
                  <c:v>Boulouparis</c:v>
                </c:pt>
                <c:pt idx="7">
                  <c:v>Thio</c:v>
                </c:pt>
                <c:pt idx="8">
                  <c:v>Yaté</c:v>
                </c:pt>
                <c:pt idx="9">
                  <c:v>Île des Pins</c:v>
                </c:pt>
                <c:pt idx="11">
                  <c:v>Sud hors Gr. Noum.</c:v>
                </c:pt>
              </c:strCache>
            </c:strRef>
          </c:cat>
          <c:val>
            <c:numRef>
              <c:f>Feuil1!$S$19:$AD$19</c:f>
              <c:numCache>
                <c:formatCode>0.0%</c:formatCode>
                <c:ptCount val="12"/>
                <c:pt idx="0">
                  <c:v>0.309149184149184</c:v>
                </c:pt>
                <c:pt idx="1">
                  <c:v>0.2996138996139</c:v>
                </c:pt>
                <c:pt idx="2">
                  <c:v>0.444940476190476</c:v>
                </c:pt>
                <c:pt idx="3">
                  <c:v>0.729032258064516</c:v>
                </c:pt>
                <c:pt idx="4">
                  <c:v>0.091796875</c:v>
                </c:pt>
                <c:pt idx="5">
                  <c:v>0.302609427609428</c:v>
                </c:pt>
                <c:pt idx="7" formatCode="0.00%">
                  <c:v>0.831</c:v>
                </c:pt>
                <c:pt idx="8">
                  <c:v>0.882314694408322</c:v>
                </c:pt>
                <c:pt idx="9">
                  <c:v>0.673160173160173</c:v>
                </c:pt>
                <c:pt idx="11">
                  <c:v>0.481433180039811</c:v>
                </c:pt>
              </c:numCache>
            </c:numRef>
          </c:val>
        </c:ser>
        <c:ser>
          <c:idx val="0"/>
          <c:order val="1"/>
          <c:tx>
            <c:strRef>
              <c:f>Feuil1!$A$20</c:f>
              <c:strCache>
                <c:ptCount val="1"/>
                <c:pt idx="0">
                  <c:v>Non</c:v>
                </c:pt>
              </c:strCache>
            </c:strRef>
          </c:tx>
          <c:spPr>
            <a:solidFill>
              <a:srgbClr val="FFFF00"/>
            </a:solidFill>
            <a:ln>
              <a:solidFill>
                <a:schemeClr val="tx1"/>
              </a:solidFill>
            </a:ln>
          </c:spPr>
          <c:invertIfNegative val="0"/>
          <c:dLbls>
            <c:numFmt formatCode="0%" sourceLinked="0"/>
            <c:txPr>
              <a:bodyPr rot="-5400000" vert="horz"/>
              <a:lstStyle/>
              <a:p>
                <a:pPr>
                  <a:defRPr b="1"/>
                </a:pPr>
                <a:endParaRPr lang="fr-FR"/>
              </a:p>
            </c:txPr>
            <c:dLblPos val="ctr"/>
            <c:showLegendKey val="0"/>
            <c:showVal val="1"/>
            <c:showCatName val="0"/>
            <c:showSerName val="0"/>
            <c:showPercent val="0"/>
            <c:showBubbleSize val="0"/>
            <c:showLeaderLines val="0"/>
          </c:dLbls>
          <c:cat>
            <c:strRef>
              <c:f>Feuil1!$S$3:$AD$3</c:f>
              <c:strCache>
                <c:ptCount val="12"/>
                <c:pt idx="0">
                  <c:v>Bourail</c:v>
                </c:pt>
                <c:pt idx="1">
                  <c:v>La Foa</c:v>
                </c:pt>
                <c:pt idx="2">
                  <c:v>Moindou</c:v>
                </c:pt>
                <c:pt idx="3">
                  <c:v>Sarraméa</c:v>
                </c:pt>
                <c:pt idx="4">
                  <c:v>Farino</c:v>
                </c:pt>
                <c:pt idx="5">
                  <c:v>Boulouparis</c:v>
                </c:pt>
                <c:pt idx="7">
                  <c:v>Thio</c:v>
                </c:pt>
                <c:pt idx="8">
                  <c:v>Yaté</c:v>
                </c:pt>
                <c:pt idx="9">
                  <c:v>Île des Pins</c:v>
                </c:pt>
                <c:pt idx="11">
                  <c:v>Sud hors Gr. Noum.</c:v>
                </c:pt>
              </c:strCache>
            </c:strRef>
          </c:cat>
          <c:val>
            <c:numRef>
              <c:f>Feuil1!$S$20:$AD$20</c:f>
              <c:numCache>
                <c:formatCode>0.0%</c:formatCode>
                <c:ptCount val="12"/>
                <c:pt idx="0">
                  <c:v>0.690850815850816</c:v>
                </c:pt>
                <c:pt idx="1">
                  <c:v>0.7003861003861</c:v>
                </c:pt>
                <c:pt idx="2">
                  <c:v>0.555059523809524</c:v>
                </c:pt>
                <c:pt idx="3">
                  <c:v>0.270967741935484</c:v>
                </c:pt>
                <c:pt idx="4">
                  <c:v>0.908203125</c:v>
                </c:pt>
                <c:pt idx="5">
                  <c:v>0.697390572390572</c:v>
                </c:pt>
                <c:pt idx="7">
                  <c:v>0.169</c:v>
                </c:pt>
                <c:pt idx="8">
                  <c:v>0.117685305591677</c:v>
                </c:pt>
                <c:pt idx="9">
                  <c:v>0.326839826839827</c:v>
                </c:pt>
                <c:pt idx="11">
                  <c:v>0.531402292538953</c:v>
                </c:pt>
              </c:numCache>
            </c:numRef>
          </c:val>
        </c:ser>
        <c:dLbls>
          <c:showLegendKey val="0"/>
          <c:showVal val="1"/>
          <c:showCatName val="0"/>
          <c:showSerName val="0"/>
          <c:showPercent val="0"/>
          <c:showBubbleSize val="0"/>
        </c:dLbls>
        <c:gapWidth val="150"/>
        <c:overlap val="100"/>
        <c:axId val="-2079003032"/>
        <c:axId val="-2079001688"/>
      </c:barChart>
      <c:catAx>
        <c:axId val="-2079003032"/>
        <c:scaling>
          <c:orientation val="minMax"/>
        </c:scaling>
        <c:delete val="0"/>
        <c:axPos val="b"/>
        <c:majorTickMark val="out"/>
        <c:minorTickMark val="none"/>
        <c:tickLblPos val="nextTo"/>
        <c:txPr>
          <a:bodyPr rot="-5400000" vert="horz"/>
          <a:lstStyle/>
          <a:p>
            <a:pPr>
              <a:defRPr sz="1800" b="1"/>
            </a:pPr>
            <a:endParaRPr lang="fr-FR"/>
          </a:p>
        </c:txPr>
        <c:crossAx val="-2079001688"/>
        <c:crosses val="autoZero"/>
        <c:auto val="1"/>
        <c:lblAlgn val="ctr"/>
        <c:lblOffset val="100"/>
        <c:noMultiLvlLbl val="0"/>
      </c:catAx>
      <c:valAx>
        <c:axId val="-2079001688"/>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txPr>
          <a:bodyPr/>
          <a:lstStyle/>
          <a:p>
            <a:pPr>
              <a:defRPr sz="1600"/>
            </a:pPr>
            <a:endParaRPr lang="fr-FR"/>
          </a:p>
        </c:txPr>
        <c:crossAx val="-2079003032"/>
        <c:crosses val="autoZero"/>
        <c:crossBetween val="between"/>
      </c:valAx>
    </c:plotArea>
    <c:legend>
      <c:legendPos val="r"/>
      <c:layout>
        <c:manualLayout>
          <c:xMode val="edge"/>
          <c:yMode val="edge"/>
          <c:x val="0.00259403372243839"/>
          <c:y val="0.0131645467393499"/>
          <c:w val="0.173149708426525"/>
          <c:h val="0.104255198869372"/>
        </c:manualLayout>
      </c:layout>
      <c:overlay val="0"/>
      <c:spPr>
        <a:solidFill>
          <a:schemeClr val="bg1"/>
        </a:solidFill>
      </c:spPr>
    </c:legend>
    <c:plotVisOnly val="1"/>
    <c:dispBlanksAs val="gap"/>
    <c:showDLblsOverMax val="0"/>
  </c:chart>
  <c:txPr>
    <a:bodyPr/>
    <a:lstStyle/>
    <a:p>
      <a:pPr>
        <a:defRPr sz="2000"/>
      </a:pPr>
      <a:endParaRPr lang="fr-FR"/>
    </a:p>
  </c:txPr>
  <c:externalData r:id="rId1">
    <c:autoUpdate val="0"/>
  </c:externalData>
</c:chartSpace>
</file>

<file path=ppt/charts/chart1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dirty="0"/>
              <a:t>Le Nord, très indépendantiste à l'est, plus mesuré à l'ouest, avec Pouembout équilibré, très indépendantiste au nord-ouest, </a:t>
            </a:r>
            <a:endParaRPr lang="fr-FR" dirty="0" smtClean="0"/>
          </a:p>
          <a:p>
            <a:pPr>
              <a:defRPr/>
            </a:pPr>
            <a:r>
              <a:rPr lang="fr-FR" dirty="0" smtClean="0"/>
              <a:t>sauf Koumac</a:t>
            </a:r>
            <a:r>
              <a:rPr lang="fr-FR" dirty="0"/>
              <a:t>, ilot loyaliste)</a:t>
            </a:r>
          </a:p>
        </c:rich>
      </c:tx>
      <c:layout>
        <c:manualLayout>
          <c:xMode val="edge"/>
          <c:yMode val="edge"/>
          <c:x val="0.185753648498218"/>
          <c:y val="0.0"/>
        </c:manualLayout>
      </c:layout>
      <c:overlay val="0"/>
    </c:title>
    <c:autoTitleDeleted val="0"/>
    <c:plotArea>
      <c:layout>
        <c:manualLayout>
          <c:layoutTarget val="inner"/>
          <c:xMode val="edge"/>
          <c:yMode val="edge"/>
          <c:x val="0.0747142988449401"/>
          <c:y val="0.17336119784417"/>
          <c:w val="0.924102760501241"/>
          <c:h val="0.590596034755303"/>
        </c:manualLayout>
      </c:layout>
      <c:barChart>
        <c:barDir val="col"/>
        <c:grouping val="percentStacked"/>
        <c:varyColors val="0"/>
        <c:ser>
          <c:idx val="1"/>
          <c:order val="0"/>
          <c:tx>
            <c:strRef>
              <c:f>Feuil1!$A$19</c:f>
              <c:strCache>
                <c:ptCount val="1"/>
                <c:pt idx="0">
                  <c:v>Oui</c:v>
                </c:pt>
              </c:strCache>
            </c:strRef>
          </c:tx>
          <c:spPr>
            <a:solidFill>
              <a:srgbClr val="FF0000"/>
            </a:solidFill>
          </c:spPr>
          <c:invertIfNegative val="0"/>
          <c:dLbls>
            <c:numFmt formatCode="0%" sourceLinked="0"/>
            <c:txPr>
              <a:bodyPr rot="-5400000" vert="horz"/>
              <a:lstStyle/>
              <a:p>
                <a:pPr>
                  <a:defRPr sz="1600" b="1">
                    <a:solidFill>
                      <a:schemeClr val="bg1"/>
                    </a:solidFill>
                  </a:defRPr>
                </a:pPr>
                <a:endParaRPr lang="fr-FR"/>
              </a:p>
            </c:txPr>
            <c:dLblPos val="ctr"/>
            <c:showLegendKey val="0"/>
            <c:showVal val="1"/>
            <c:showCatName val="0"/>
            <c:showSerName val="0"/>
            <c:showPercent val="0"/>
            <c:showBubbleSize val="0"/>
            <c:showLeaderLines val="0"/>
          </c:dLbls>
          <c:cat>
            <c:strRef>
              <c:f>Feuil1!$AG$3:$AZ$3</c:f>
              <c:strCache>
                <c:ptCount val="20"/>
                <c:pt idx="0">
                  <c:v>Canala</c:v>
                </c:pt>
                <c:pt idx="1">
                  <c:v>Kouawa</c:v>
                </c:pt>
                <c:pt idx="2">
                  <c:v>Houaïlou</c:v>
                </c:pt>
                <c:pt idx="3">
                  <c:v>Ponérihouen</c:v>
                </c:pt>
                <c:pt idx="4">
                  <c:v>Poindimié</c:v>
                </c:pt>
                <c:pt idx="5">
                  <c:v>Touho</c:v>
                </c:pt>
                <c:pt idx="6">
                  <c:v>Hienghène</c:v>
                </c:pt>
                <c:pt idx="7">
                  <c:v>Pouebo</c:v>
                </c:pt>
                <c:pt idx="9">
                  <c:v>Poya (N et S)</c:v>
                </c:pt>
                <c:pt idx="10">
                  <c:v>Pouembout</c:v>
                </c:pt>
                <c:pt idx="11">
                  <c:v>Koné</c:v>
                </c:pt>
                <c:pt idx="12">
                  <c:v>Voh</c:v>
                </c:pt>
                <c:pt idx="14">
                  <c:v>Koumac</c:v>
                </c:pt>
                <c:pt idx="15">
                  <c:v>Kaala-Gomen</c:v>
                </c:pt>
                <c:pt idx="16">
                  <c:v>Ouégua</c:v>
                </c:pt>
                <c:pt idx="17">
                  <c:v>Poum</c:v>
                </c:pt>
                <c:pt idx="18">
                  <c:v>Belep</c:v>
                </c:pt>
                <c:pt idx="19">
                  <c:v>Nord</c:v>
                </c:pt>
              </c:strCache>
            </c:strRef>
          </c:cat>
          <c:val>
            <c:numRef>
              <c:f>Feuil1!$AG$19:$AY$19</c:f>
              <c:numCache>
                <c:formatCode>0.00%</c:formatCode>
                <c:ptCount val="19"/>
                <c:pt idx="0" formatCode="0.0%">
                  <c:v>0.943</c:v>
                </c:pt>
                <c:pt idx="1">
                  <c:v>0.735</c:v>
                </c:pt>
                <c:pt idx="2">
                  <c:v>0.839</c:v>
                </c:pt>
                <c:pt idx="3">
                  <c:v>0.856</c:v>
                </c:pt>
                <c:pt idx="4">
                  <c:v>0.793</c:v>
                </c:pt>
                <c:pt idx="5">
                  <c:v>0.826</c:v>
                </c:pt>
                <c:pt idx="6">
                  <c:v>0.948</c:v>
                </c:pt>
                <c:pt idx="7">
                  <c:v>0.943</c:v>
                </c:pt>
                <c:pt idx="9" formatCode="0.0%">
                  <c:v>0.594608605495075</c:v>
                </c:pt>
                <c:pt idx="10">
                  <c:v>0.465</c:v>
                </c:pt>
                <c:pt idx="11">
                  <c:v>0.643</c:v>
                </c:pt>
                <c:pt idx="12">
                  <c:v>0.686</c:v>
                </c:pt>
                <c:pt idx="14">
                  <c:v>0.365</c:v>
                </c:pt>
                <c:pt idx="15">
                  <c:v>0.754</c:v>
                </c:pt>
                <c:pt idx="16">
                  <c:v>0.698</c:v>
                </c:pt>
                <c:pt idx="17">
                  <c:v>0.837</c:v>
                </c:pt>
                <c:pt idx="18">
                  <c:v>0.945</c:v>
                </c:pt>
              </c:numCache>
            </c:numRef>
          </c:val>
        </c:ser>
        <c:ser>
          <c:idx val="0"/>
          <c:order val="1"/>
          <c:tx>
            <c:strRef>
              <c:f>Feuil1!$A$20</c:f>
              <c:strCache>
                <c:ptCount val="1"/>
                <c:pt idx="0">
                  <c:v>Non</c:v>
                </c:pt>
              </c:strCache>
            </c:strRef>
          </c:tx>
          <c:spPr>
            <a:solidFill>
              <a:srgbClr val="FFFF00"/>
            </a:solidFill>
            <a:ln>
              <a:solidFill>
                <a:schemeClr val="tx1"/>
              </a:solidFill>
            </a:ln>
          </c:spPr>
          <c:invertIfNegative val="0"/>
          <c:dLbls>
            <c:numFmt formatCode="0%" sourceLinked="0"/>
            <c:txPr>
              <a:bodyPr rot="-5400000" vert="horz"/>
              <a:lstStyle/>
              <a:p>
                <a:pPr>
                  <a:defRPr sz="1600" b="1"/>
                </a:pPr>
                <a:endParaRPr lang="fr-FR"/>
              </a:p>
            </c:txPr>
            <c:dLblPos val="ctr"/>
            <c:showLegendKey val="0"/>
            <c:showVal val="1"/>
            <c:showCatName val="0"/>
            <c:showSerName val="0"/>
            <c:showPercent val="0"/>
            <c:showBubbleSize val="0"/>
            <c:showLeaderLines val="0"/>
          </c:dLbls>
          <c:cat>
            <c:strRef>
              <c:f>Feuil1!$AG$3:$AZ$3</c:f>
              <c:strCache>
                <c:ptCount val="20"/>
                <c:pt idx="0">
                  <c:v>Canala</c:v>
                </c:pt>
                <c:pt idx="1">
                  <c:v>Kouawa</c:v>
                </c:pt>
                <c:pt idx="2">
                  <c:v>Houaïlou</c:v>
                </c:pt>
                <c:pt idx="3">
                  <c:v>Ponérihouen</c:v>
                </c:pt>
                <c:pt idx="4">
                  <c:v>Poindimié</c:v>
                </c:pt>
                <c:pt idx="5">
                  <c:v>Touho</c:v>
                </c:pt>
                <c:pt idx="6">
                  <c:v>Hienghène</c:v>
                </c:pt>
                <c:pt idx="7">
                  <c:v>Pouebo</c:v>
                </c:pt>
                <c:pt idx="9">
                  <c:v>Poya (N et S)</c:v>
                </c:pt>
                <c:pt idx="10">
                  <c:v>Pouembout</c:v>
                </c:pt>
                <c:pt idx="11">
                  <c:v>Koné</c:v>
                </c:pt>
                <c:pt idx="12">
                  <c:v>Voh</c:v>
                </c:pt>
                <c:pt idx="14">
                  <c:v>Koumac</c:v>
                </c:pt>
                <c:pt idx="15">
                  <c:v>Kaala-Gomen</c:v>
                </c:pt>
                <c:pt idx="16">
                  <c:v>Ouégua</c:v>
                </c:pt>
                <c:pt idx="17">
                  <c:v>Poum</c:v>
                </c:pt>
                <c:pt idx="18">
                  <c:v>Belep</c:v>
                </c:pt>
                <c:pt idx="19">
                  <c:v>Nord</c:v>
                </c:pt>
              </c:strCache>
            </c:strRef>
          </c:cat>
          <c:val>
            <c:numRef>
              <c:f>Feuil1!$AG$20:$AY$20</c:f>
              <c:numCache>
                <c:formatCode>0.0%</c:formatCode>
                <c:ptCount val="19"/>
                <c:pt idx="0">
                  <c:v>0.057</c:v>
                </c:pt>
                <c:pt idx="1">
                  <c:v>0.265</c:v>
                </c:pt>
                <c:pt idx="2">
                  <c:v>0.161</c:v>
                </c:pt>
                <c:pt idx="3">
                  <c:v>0.144</c:v>
                </c:pt>
                <c:pt idx="4">
                  <c:v>0.207</c:v>
                </c:pt>
                <c:pt idx="5">
                  <c:v>0.174</c:v>
                </c:pt>
                <c:pt idx="6">
                  <c:v>0.052</c:v>
                </c:pt>
                <c:pt idx="7">
                  <c:v>0.057</c:v>
                </c:pt>
                <c:pt idx="9">
                  <c:v>0.405391394504925</c:v>
                </c:pt>
                <c:pt idx="10">
                  <c:v>0.535</c:v>
                </c:pt>
                <c:pt idx="11">
                  <c:v>0.357</c:v>
                </c:pt>
                <c:pt idx="12">
                  <c:v>0.314</c:v>
                </c:pt>
                <c:pt idx="14">
                  <c:v>0.635</c:v>
                </c:pt>
                <c:pt idx="15">
                  <c:v>0.246</c:v>
                </c:pt>
                <c:pt idx="16">
                  <c:v>0.302</c:v>
                </c:pt>
                <c:pt idx="17">
                  <c:v>0.163</c:v>
                </c:pt>
                <c:pt idx="18">
                  <c:v>0.055</c:v>
                </c:pt>
              </c:numCache>
            </c:numRef>
          </c:val>
        </c:ser>
        <c:dLbls>
          <c:showLegendKey val="0"/>
          <c:showVal val="1"/>
          <c:showCatName val="0"/>
          <c:showSerName val="0"/>
          <c:showPercent val="0"/>
          <c:showBubbleSize val="0"/>
        </c:dLbls>
        <c:gapWidth val="150"/>
        <c:overlap val="100"/>
        <c:axId val="-2111498808"/>
        <c:axId val="-2111571528"/>
      </c:barChart>
      <c:catAx>
        <c:axId val="-2111498808"/>
        <c:scaling>
          <c:orientation val="minMax"/>
        </c:scaling>
        <c:delete val="0"/>
        <c:axPos val="b"/>
        <c:majorTickMark val="out"/>
        <c:minorTickMark val="none"/>
        <c:tickLblPos val="nextTo"/>
        <c:txPr>
          <a:bodyPr rot="-5400000" vert="horz"/>
          <a:lstStyle/>
          <a:p>
            <a:pPr>
              <a:defRPr sz="1800" b="1"/>
            </a:pPr>
            <a:endParaRPr lang="fr-FR"/>
          </a:p>
        </c:txPr>
        <c:crossAx val="-2111571528"/>
        <c:crosses val="autoZero"/>
        <c:auto val="1"/>
        <c:lblAlgn val="ctr"/>
        <c:lblOffset val="100"/>
        <c:noMultiLvlLbl val="0"/>
      </c:catAx>
      <c:valAx>
        <c:axId val="-2111571528"/>
        <c:scaling>
          <c:orientation val="minMax"/>
        </c:scaling>
        <c:delete val="0"/>
        <c:axPos val="l"/>
        <c:majorGridlines>
          <c:spPr>
            <a:ln>
              <a:solidFill>
                <a:schemeClr val="bg1">
                  <a:lumMod val="75000"/>
                </a:schemeClr>
              </a:solidFill>
            </a:ln>
          </c:spPr>
        </c:majorGridlines>
        <c:numFmt formatCode="0%" sourceLinked="0"/>
        <c:majorTickMark val="out"/>
        <c:minorTickMark val="none"/>
        <c:tickLblPos val="nextTo"/>
        <c:crossAx val="-2111498808"/>
        <c:crosses val="autoZero"/>
        <c:crossBetween val="between"/>
      </c:valAx>
    </c:plotArea>
    <c:legend>
      <c:legendPos val="r"/>
      <c:layout>
        <c:manualLayout>
          <c:xMode val="edge"/>
          <c:yMode val="edge"/>
          <c:x val="0.00259403372243839"/>
          <c:y val="0.0131645467393499"/>
          <c:w val="0.173149708426525"/>
          <c:h val="0.104255198869372"/>
        </c:manualLayout>
      </c:layout>
      <c:overlay val="0"/>
      <c:spPr>
        <a:solidFill>
          <a:schemeClr val="bg1"/>
        </a:solidFill>
      </c:spPr>
      <c:txPr>
        <a:bodyPr/>
        <a:lstStyle/>
        <a:p>
          <a:pPr>
            <a:defRPr sz="2000"/>
          </a:pPr>
          <a:endParaRPr lang="fr-FR"/>
        </a:p>
      </c:txPr>
    </c:legend>
    <c:plotVisOnly val="1"/>
    <c:dispBlanksAs val="gap"/>
    <c:showDLblsOverMax val="0"/>
  </c:chart>
  <c:txPr>
    <a:bodyPr/>
    <a:lstStyle/>
    <a:p>
      <a:pPr>
        <a:defRPr sz="1600"/>
      </a:pPr>
      <a:endParaRPr lang="fr-FR"/>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autoTitleDeleted val="1"/>
    <c:plotArea>
      <c:layout>
        <c:manualLayout>
          <c:layoutTarget val="inner"/>
          <c:xMode val="edge"/>
          <c:yMode val="edge"/>
          <c:x val="0.0208834903618828"/>
          <c:y val="0.132210773756021"/>
          <c:w val="0.979116509638117"/>
          <c:h val="0.777027590928244"/>
        </c:manualLayout>
      </c:layout>
      <c:barChart>
        <c:barDir val="col"/>
        <c:grouping val="percentStacked"/>
        <c:varyColors val="0"/>
        <c:ser>
          <c:idx val="0"/>
          <c:order val="0"/>
          <c:tx>
            <c:strRef>
              <c:f>Feuil1!$B$84</c:f>
              <c:strCache>
                <c:ptCount val="1"/>
                <c:pt idx="0">
                  <c:v>Tout à fait favorable</c:v>
                </c:pt>
              </c:strCache>
            </c:strRef>
          </c:tx>
          <c:spPr>
            <a:solidFill>
              <a:srgbClr val="29FF2C"/>
            </a:solidFill>
          </c:spPr>
          <c:invertIfNegative val="0"/>
          <c:dLbls>
            <c:dLbl>
              <c:idx val="0"/>
              <c:layout>
                <c:manualLayout>
                  <c:x val="-0.333228796365173"/>
                  <c:y val="-0.0211059429204574"/>
                </c:manualLayout>
              </c:layout>
              <c:showLegendKey val="0"/>
              <c:showVal val="1"/>
              <c:showCatName val="0"/>
              <c:showSerName val="0"/>
              <c:showPercent val="0"/>
              <c:showBubbleSize val="0"/>
            </c:dLbl>
            <c:spPr>
              <a:solidFill>
                <a:srgbClr val="29FF2C"/>
              </a:solidFill>
            </c:spPr>
            <c:txPr>
              <a:bodyPr/>
              <a:lstStyle/>
              <a:p>
                <a:pPr>
                  <a:defRPr sz="2400" b="1"/>
                </a:pPr>
                <a:endParaRPr lang="fr-FR"/>
              </a:p>
            </c:txPr>
            <c:showLegendKey val="0"/>
            <c:showVal val="1"/>
            <c:showCatName val="0"/>
            <c:showSerName val="0"/>
            <c:showPercent val="0"/>
            <c:showBubbleSize val="0"/>
            <c:showLeaderLines val="0"/>
          </c:dLbls>
          <c:cat>
            <c:strRef>
              <c:f>Feuil1!$A$86</c:f>
              <c:strCache>
                <c:ptCount val="1"/>
                <c:pt idx="0">
                  <c:v>En % des exprimés</c:v>
                </c:pt>
              </c:strCache>
            </c:strRef>
          </c:cat>
          <c:val>
            <c:numRef>
              <c:f>Feuil1!$B$86</c:f>
              <c:numCache>
                <c:formatCode>0%</c:formatCode>
                <c:ptCount val="1"/>
                <c:pt idx="0">
                  <c:v>0.41304347826087</c:v>
                </c:pt>
              </c:numCache>
            </c:numRef>
          </c:val>
        </c:ser>
        <c:ser>
          <c:idx val="1"/>
          <c:order val="1"/>
          <c:tx>
            <c:strRef>
              <c:f>Feuil1!$C$84</c:f>
              <c:strCache>
                <c:ptCount val="1"/>
                <c:pt idx="0">
                  <c:v>Assez favorable</c:v>
                </c:pt>
              </c:strCache>
            </c:strRef>
          </c:tx>
          <c:spPr>
            <a:solidFill>
              <a:srgbClr val="008000"/>
            </a:solidFill>
          </c:spPr>
          <c:invertIfNegative val="0"/>
          <c:dLbls>
            <c:dLbl>
              <c:idx val="0"/>
              <c:layout>
                <c:manualLayout>
                  <c:x val="-0.347492037023934"/>
                  <c:y val="0.00540860957760159"/>
                </c:manualLayout>
              </c:layout>
              <c:showLegendKey val="0"/>
              <c:showVal val="1"/>
              <c:showCatName val="0"/>
              <c:showSerName val="0"/>
              <c:showPercent val="0"/>
              <c:showBubbleSize val="0"/>
            </c:dLbl>
            <c:spPr>
              <a:solidFill>
                <a:srgbClr val="008000"/>
              </a:solidFill>
            </c:spPr>
            <c:txPr>
              <a:bodyPr/>
              <a:lstStyle/>
              <a:p>
                <a:pPr>
                  <a:defRPr sz="2400" b="1">
                    <a:solidFill>
                      <a:srgbClr val="FFFFFF"/>
                    </a:solidFill>
                  </a:defRPr>
                </a:pPr>
                <a:endParaRPr lang="fr-FR"/>
              </a:p>
            </c:txPr>
            <c:showLegendKey val="0"/>
            <c:showVal val="1"/>
            <c:showCatName val="0"/>
            <c:showSerName val="0"/>
            <c:showPercent val="0"/>
            <c:showBubbleSize val="0"/>
            <c:showLeaderLines val="0"/>
          </c:dLbls>
          <c:cat>
            <c:strRef>
              <c:f>Feuil1!$A$86</c:f>
              <c:strCache>
                <c:ptCount val="1"/>
                <c:pt idx="0">
                  <c:v>En % des exprimés</c:v>
                </c:pt>
              </c:strCache>
            </c:strRef>
          </c:cat>
          <c:val>
            <c:numRef>
              <c:f>Feuil1!$C$86</c:f>
              <c:numCache>
                <c:formatCode>0%</c:formatCode>
                <c:ptCount val="1"/>
                <c:pt idx="0">
                  <c:v>0.347826086956522</c:v>
                </c:pt>
              </c:numCache>
            </c:numRef>
          </c:val>
        </c:ser>
        <c:ser>
          <c:idx val="2"/>
          <c:order val="2"/>
          <c:tx>
            <c:strRef>
              <c:f>Feuil1!$D$84</c:f>
              <c:strCache>
                <c:ptCount val="1"/>
                <c:pt idx="0">
                  <c:v>Assez défavorable</c:v>
                </c:pt>
              </c:strCache>
            </c:strRef>
          </c:tx>
          <c:spPr>
            <a:solidFill>
              <a:srgbClr val="FFFF00"/>
            </a:solidFill>
          </c:spPr>
          <c:invertIfNegative val="0"/>
          <c:dLbls>
            <c:dLbl>
              <c:idx val="0"/>
              <c:layout>
                <c:manualLayout>
                  <c:x val="0.356866262159594"/>
                  <c:y val="0.0160742178931399"/>
                </c:manualLayout>
              </c:layout>
              <c:showLegendKey val="0"/>
              <c:showVal val="1"/>
              <c:showCatName val="0"/>
              <c:showSerName val="0"/>
              <c:showPercent val="0"/>
              <c:showBubbleSize val="0"/>
            </c:dLbl>
            <c:spPr>
              <a:solidFill>
                <a:srgbClr val="FFFF00"/>
              </a:solidFill>
            </c:spPr>
            <c:txPr>
              <a:bodyPr/>
              <a:lstStyle/>
              <a:p>
                <a:pPr>
                  <a:defRPr sz="2400" b="1"/>
                </a:pPr>
                <a:endParaRPr lang="fr-FR"/>
              </a:p>
            </c:txPr>
            <c:showLegendKey val="0"/>
            <c:showVal val="1"/>
            <c:showCatName val="0"/>
            <c:showSerName val="0"/>
            <c:showPercent val="0"/>
            <c:showBubbleSize val="0"/>
            <c:showLeaderLines val="0"/>
          </c:dLbls>
          <c:cat>
            <c:strRef>
              <c:f>Feuil1!$A$86</c:f>
              <c:strCache>
                <c:ptCount val="1"/>
                <c:pt idx="0">
                  <c:v>En % des exprimés</c:v>
                </c:pt>
              </c:strCache>
            </c:strRef>
          </c:cat>
          <c:val>
            <c:numRef>
              <c:f>Feuil1!$D$86</c:f>
              <c:numCache>
                <c:formatCode>0%</c:formatCode>
                <c:ptCount val="1"/>
                <c:pt idx="0">
                  <c:v>0.152173913043478</c:v>
                </c:pt>
              </c:numCache>
            </c:numRef>
          </c:val>
        </c:ser>
        <c:ser>
          <c:idx val="3"/>
          <c:order val="3"/>
          <c:tx>
            <c:strRef>
              <c:f>Feuil1!$E$84</c:f>
              <c:strCache>
                <c:ptCount val="1"/>
                <c:pt idx="0">
                  <c:v>Très défavorable</c:v>
                </c:pt>
              </c:strCache>
            </c:strRef>
          </c:tx>
          <c:spPr>
            <a:solidFill>
              <a:srgbClr val="FF0000"/>
            </a:solidFill>
          </c:spPr>
          <c:invertIfNegative val="0"/>
          <c:dLbls>
            <c:dLbl>
              <c:idx val="0"/>
              <c:layout>
                <c:manualLayout>
                  <c:x val="0.357813469078411"/>
                  <c:y val="-0.00533229402708383"/>
                </c:manualLayout>
              </c:layout>
              <c:showLegendKey val="0"/>
              <c:showVal val="1"/>
              <c:showCatName val="0"/>
              <c:showSerName val="0"/>
              <c:showPercent val="0"/>
              <c:showBubbleSize val="0"/>
            </c:dLbl>
            <c:spPr>
              <a:solidFill>
                <a:srgbClr val="FF0000"/>
              </a:solidFill>
            </c:spPr>
            <c:txPr>
              <a:bodyPr/>
              <a:lstStyle/>
              <a:p>
                <a:pPr>
                  <a:defRPr sz="2400" b="1">
                    <a:solidFill>
                      <a:srgbClr val="FFFFFF"/>
                    </a:solidFill>
                  </a:defRPr>
                </a:pPr>
                <a:endParaRPr lang="fr-FR"/>
              </a:p>
            </c:txPr>
            <c:showLegendKey val="0"/>
            <c:showVal val="1"/>
            <c:showCatName val="0"/>
            <c:showSerName val="0"/>
            <c:showPercent val="0"/>
            <c:showBubbleSize val="0"/>
            <c:showLeaderLines val="0"/>
          </c:dLbls>
          <c:cat>
            <c:strRef>
              <c:f>Feuil1!$A$86</c:f>
              <c:strCache>
                <c:ptCount val="1"/>
                <c:pt idx="0">
                  <c:v>En % des exprimés</c:v>
                </c:pt>
              </c:strCache>
            </c:strRef>
          </c:cat>
          <c:val>
            <c:numRef>
              <c:f>Feuil1!$E$86</c:f>
              <c:numCache>
                <c:formatCode>0%</c:formatCode>
                <c:ptCount val="1"/>
                <c:pt idx="0">
                  <c:v>0.0869565217391304</c:v>
                </c:pt>
              </c:numCache>
            </c:numRef>
          </c:val>
        </c:ser>
        <c:ser>
          <c:idx val="4"/>
          <c:order val="4"/>
          <c:tx>
            <c:strRef>
              <c:f>Feuil1!$F$84</c:f>
              <c:strCache>
                <c:ptCount val="1"/>
                <c:pt idx="0">
                  <c:v>Ni favorable, ni défavorable</c:v>
                </c:pt>
              </c:strCache>
            </c:strRef>
          </c:tx>
          <c:spPr>
            <a:solidFill>
              <a:schemeClr val="bg1"/>
            </a:solidFill>
            <a:ln>
              <a:solidFill>
                <a:schemeClr val="tx1"/>
              </a:solidFill>
            </a:ln>
          </c:spPr>
          <c:invertIfNegative val="0"/>
          <c:dLbls>
            <c:delete val="1"/>
          </c:dLbls>
          <c:cat>
            <c:strRef>
              <c:f>Feuil1!$A$86</c:f>
              <c:strCache>
                <c:ptCount val="1"/>
                <c:pt idx="0">
                  <c:v>En % des exprimés</c:v>
                </c:pt>
              </c:strCache>
            </c:strRef>
          </c:cat>
          <c:val>
            <c:numRef>
              <c:f>Feuil1!$F$86</c:f>
              <c:numCache>
                <c:formatCode>0%</c:formatCode>
                <c:ptCount val="1"/>
                <c:pt idx="0">
                  <c:v>0.0</c:v>
                </c:pt>
              </c:numCache>
            </c:numRef>
          </c:val>
        </c:ser>
        <c:ser>
          <c:idx val="5"/>
          <c:order val="5"/>
          <c:tx>
            <c:strRef>
              <c:f>Feuil1!$G$84</c:f>
              <c:strCache>
                <c:ptCount val="1"/>
                <c:pt idx="0">
                  <c:v>Ne sait pas ; pas assez informé</c:v>
                </c:pt>
              </c:strCache>
            </c:strRef>
          </c:tx>
          <c:spPr>
            <a:solidFill>
              <a:schemeClr val="bg1">
                <a:lumMod val="75000"/>
              </a:schemeClr>
            </a:solidFill>
            <a:ln>
              <a:solidFill>
                <a:schemeClr val="tx1"/>
              </a:solidFill>
            </a:ln>
          </c:spPr>
          <c:invertIfNegative val="0"/>
          <c:dLbls>
            <c:delete val="1"/>
          </c:dLbls>
          <c:cat>
            <c:strRef>
              <c:f>Feuil1!$A$86</c:f>
              <c:strCache>
                <c:ptCount val="1"/>
                <c:pt idx="0">
                  <c:v>En % des exprimés</c:v>
                </c:pt>
              </c:strCache>
            </c:strRef>
          </c:cat>
          <c:val>
            <c:numRef>
              <c:f>Feuil1!$G$86</c:f>
              <c:numCache>
                <c:formatCode>0%</c:formatCode>
                <c:ptCount val="1"/>
                <c:pt idx="0">
                  <c:v>0.0</c:v>
                </c:pt>
              </c:numCache>
            </c:numRef>
          </c:val>
        </c:ser>
        <c:dLbls>
          <c:showLegendKey val="0"/>
          <c:showVal val="1"/>
          <c:showCatName val="0"/>
          <c:showSerName val="0"/>
          <c:showPercent val="0"/>
          <c:showBubbleSize val="0"/>
        </c:dLbls>
        <c:gapWidth val="150"/>
        <c:overlap val="100"/>
        <c:axId val="-2097705224"/>
        <c:axId val="-2082984888"/>
      </c:barChart>
      <c:catAx>
        <c:axId val="-2097705224"/>
        <c:scaling>
          <c:orientation val="minMax"/>
        </c:scaling>
        <c:delete val="0"/>
        <c:axPos val="b"/>
        <c:majorTickMark val="out"/>
        <c:minorTickMark val="none"/>
        <c:tickLblPos val="nextTo"/>
        <c:txPr>
          <a:bodyPr/>
          <a:lstStyle/>
          <a:p>
            <a:pPr>
              <a:defRPr sz="1800" b="1" i="1"/>
            </a:pPr>
            <a:endParaRPr lang="fr-FR"/>
          </a:p>
        </c:txPr>
        <c:crossAx val="-2082984888"/>
        <c:crosses val="autoZero"/>
        <c:auto val="1"/>
        <c:lblAlgn val="ctr"/>
        <c:lblOffset val="100"/>
        <c:noMultiLvlLbl val="0"/>
      </c:catAx>
      <c:valAx>
        <c:axId val="-2082984888"/>
        <c:scaling>
          <c:orientation val="minMax"/>
        </c:scaling>
        <c:delete val="0"/>
        <c:axPos val="l"/>
        <c:majorGridlines>
          <c:spPr>
            <a:ln>
              <a:solidFill>
                <a:schemeClr val="bg1">
                  <a:lumMod val="75000"/>
                </a:schemeClr>
              </a:solidFill>
            </a:ln>
          </c:spPr>
        </c:majorGridlines>
        <c:numFmt formatCode="0%" sourceLinked="1"/>
        <c:majorTickMark val="out"/>
        <c:minorTickMark val="none"/>
        <c:tickLblPos val="nextTo"/>
        <c:txPr>
          <a:bodyPr/>
          <a:lstStyle/>
          <a:p>
            <a:pPr>
              <a:defRPr sz="100">
                <a:solidFill>
                  <a:schemeClr val="bg1"/>
                </a:solidFill>
              </a:defRPr>
            </a:pPr>
            <a:endParaRPr lang="fr-FR"/>
          </a:p>
        </c:txPr>
        <c:crossAx val="-2097705224"/>
        <c:crosses val="autoZero"/>
        <c:crossBetween val="between"/>
      </c:valAx>
    </c:plotArea>
    <c:plotVisOnly val="1"/>
    <c:dispBlanksAs val="gap"/>
    <c:showDLblsOverMax val="0"/>
  </c:chart>
  <c:txPr>
    <a:bodyPr/>
    <a:lstStyle/>
    <a:p>
      <a:pPr>
        <a:defRPr sz="1800"/>
      </a:pPr>
      <a:endParaRPr lang="fr-FR"/>
    </a:p>
  </c:txPr>
  <c:externalData r:id="rId1">
    <c:autoUpdate val="0"/>
  </c:externalData>
  <c:userShapes r:id="rId2"/>
</c:chartSpace>
</file>

<file path=ppt/charts/chart3.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Participation, % </a:t>
            </a:r>
          </a:p>
        </c:rich>
      </c:tx>
      <c:layout>
        <c:manualLayout>
          <c:xMode val="edge"/>
          <c:yMode val="edge"/>
          <c:x val="0.33785398008455"/>
          <c:y val="0.0"/>
        </c:manualLayout>
      </c:layout>
      <c:overlay val="0"/>
    </c:title>
    <c:autoTitleDeleted val="0"/>
    <c:plotArea>
      <c:layout>
        <c:manualLayout>
          <c:layoutTarget val="inner"/>
          <c:xMode val="edge"/>
          <c:yMode val="edge"/>
          <c:x val="0.0794245122961885"/>
          <c:y val="0.116923076923077"/>
          <c:w val="0.903037136380642"/>
          <c:h val="0.763850895452094"/>
        </c:manualLayout>
      </c:layout>
      <c:barChart>
        <c:barDir val="col"/>
        <c:grouping val="clustered"/>
        <c:varyColors val="0"/>
        <c:ser>
          <c:idx val="1"/>
          <c:order val="0"/>
          <c:tx>
            <c:strRef>
              <c:f>Feuil1!$A$10</c:f>
              <c:strCache>
                <c:ptCount val="1"/>
                <c:pt idx="0">
                  <c:v>Nombre de votants </c:v>
                </c:pt>
              </c:strCache>
            </c:strRef>
          </c:tx>
          <c:spPr>
            <a:solidFill>
              <a:srgbClr val="008000"/>
            </a:solidFill>
          </c:spPr>
          <c:invertIfNegative val="0"/>
          <c:dLbls>
            <c:numFmt formatCode="0.0%" sourceLinked="0"/>
            <c:txPr>
              <a:bodyPr rot="-5400000" vert="horz"/>
              <a:lstStyle/>
              <a:p>
                <a:pPr>
                  <a:defRPr sz="2800" b="1">
                    <a:solidFill>
                      <a:schemeClr val="bg1"/>
                    </a:solidFill>
                  </a:defRPr>
                </a:pPr>
                <a:endParaRPr lang="fr-FR"/>
              </a:p>
            </c:txPr>
            <c:dLblPos val="ctr"/>
            <c:showLegendKey val="0"/>
            <c:showVal val="1"/>
            <c:showCatName val="0"/>
            <c:showSerName val="0"/>
            <c:showPercent val="0"/>
            <c:showBubbleSize val="0"/>
            <c:showLeaderLines val="0"/>
          </c:dLbls>
          <c:cat>
            <c:strRef>
              <c:f>Feuil1!$B$8:$E$8</c:f>
              <c:strCache>
                <c:ptCount val="4"/>
                <c:pt idx="0">
                  <c:v>Sud</c:v>
                </c:pt>
                <c:pt idx="1">
                  <c:v>Nord</c:v>
                </c:pt>
                <c:pt idx="2">
                  <c:v>Îles Loyautés</c:v>
                </c:pt>
                <c:pt idx="3">
                  <c:v>Caillou</c:v>
                </c:pt>
              </c:strCache>
            </c:strRef>
          </c:cat>
          <c:val>
            <c:numRef>
              <c:f>Feuil1!$B$10:$E$10</c:f>
              <c:numCache>
                <c:formatCode>0.0%</c:formatCode>
                <c:ptCount val="4"/>
                <c:pt idx="0">
                  <c:v>0.830071332245014</c:v>
                </c:pt>
                <c:pt idx="1">
                  <c:v>0.860114365620396</c:v>
                </c:pt>
                <c:pt idx="2">
                  <c:v>0.588909875876956</c:v>
                </c:pt>
                <c:pt idx="3">
                  <c:v>0.806303037229635</c:v>
                </c:pt>
              </c:numCache>
            </c:numRef>
          </c:val>
        </c:ser>
        <c:ser>
          <c:idx val="0"/>
          <c:order val="1"/>
          <c:tx>
            <c:strRef>
              <c:f>Feuil1!$A$11</c:f>
              <c:strCache>
                <c:ptCount val="1"/>
                <c:pt idx="0">
                  <c:v>Nombre de suffrages exprimés</c:v>
                </c:pt>
              </c:strCache>
            </c:strRef>
          </c:tx>
          <c:spPr>
            <a:solidFill>
              <a:schemeClr val="bg1"/>
            </a:solidFill>
            <a:ln>
              <a:solidFill>
                <a:schemeClr val="tx1"/>
              </a:solidFill>
            </a:ln>
          </c:spPr>
          <c:invertIfNegative val="0"/>
          <c:dLbls>
            <c:txPr>
              <a:bodyPr rot="-5400000" vert="horz"/>
              <a:lstStyle/>
              <a:p>
                <a:pPr>
                  <a:defRPr sz="2000"/>
                </a:pPr>
                <a:endParaRPr lang="fr-FR"/>
              </a:p>
            </c:txPr>
            <c:dLblPos val="ctr"/>
            <c:showLegendKey val="0"/>
            <c:showVal val="1"/>
            <c:showCatName val="0"/>
            <c:showSerName val="0"/>
            <c:showPercent val="0"/>
            <c:showBubbleSize val="0"/>
            <c:showLeaderLines val="0"/>
          </c:dLbls>
          <c:cat>
            <c:strRef>
              <c:f>Feuil1!$B$8:$E$8</c:f>
              <c:strCache>
                <c:ptCount val="4"/>
                <c:pt idx="0">
                  <c:v>Sud</c:v>
                </c:pt>
                <c:pt idx="1">
                  <c:v>Nord</c:v>
                </c:pt>
                <c:pt idx="2">
                  <c:v>Îles Loyautés</c:v>
                </c:pt>
                <c:pt idx="3">
                  <c:v>Caillou</c:v>
                </c:pt>
              </c:strCache>
            </c:strRef>
          </c:cat>
          <c:val>
            <c:numRef>
              <c:f>Feuil1!$B$11:$E$11</c:f>
              <c:numCache>
                <c:formatCode>0.0%</c:formatCode>
                <c:ptCount val="4"/>
                <c:pt idx="0">
                  <c:v>0.816612250692029</c:v>
                </c:pt>
                <c:pt idx="1">
                  <c:v>0.847903713137064</c:v>
                </c:pt>
                <c:pt idx="2">
                  <c:v>0.581759309228278</c:v>
                </c:pt>
                <c:pt idx="3">
                  <c:v>0.793931255178719</c:v>
                </c:pt>
              </c:numCache>
            </c:numRef>
          </c:val>
        </c:ser>
        <c:dLbls>
          <c:showLegendKey val="0"/>
          <c:showVal val="1"/>
          <c:showCatName val="0"/>
          <c:showSerName val="0"/>
          <c:showPercent val="0"/>
          <c:showBubbleSize val="0"/>
        </c:dLbls>
        <c:gapWidth val="150"/>
        <c:axId val="-2110892344"/>
        <c:axId val="2055312440"/>
      </c:barChart>
      <c:catAx>
        <c:axId val="-2110892344"/>
        <c:scaling>
          <c:orientation val="minMax"/>
        </c:scaling>
        <c:delete val="0"/>
        <c:axPos val="b"/>
        <c:majorTickMark val="out"/>
        <c:minorTickMark val="none"/>
        <c:tickLblPos val="nextTo"/>
        <c:txPr>
          <a:bodyPr/>
          <a:lstStyle/>
          <a:p>
            <a:pPr>
              <a:defRPr sz="2400" b="1"/>
            </a:pPr>
            <a:endParaRPr lang="fr-FR"/>
          </a:p>
        </c:txPr>
        <c:crossAx val="2055312440"/>
        <c:crosses val="autoZero"/>
        <c:auto val="1"/>
        <c:lblAlgn val="ctr"/>
        <c:lblOffset val="100"/>
        <c:noMultiLvlLbl val="0"/>
      </c:catAx>
      <c:valAx>
        <c:axId val="2055312440"/>
        <c:scaling>
          <c:orientation val="minMax"/>
        </c:scaling>
        <c:delete val="0"/>
        <c:axPos val="l"/>
        <c:majorGridlines/>
        <c:numFmt formatCode="0%" sourceLinked="0"/>
        <c:majorTickMark val="out"/>
        <c:minorTickMark val="none"/>
        <c:tickLblPos val="nextTo"/>
        <c:crossAx val="-2110892344"/>
        <c:crosses val="autoZero"/>
        <c:crossBetween val="between"/>
      </c:valAx>
    </c:plotArea>
    <c:legend>
      <c:legendPos val="r"/>
      <c:legendEntry>
        <c:idx val="0"/>
        <c:txPr>
          <a:bodyPr/>
          <a:lstStyle/>
          <a:p>
            <a:pPr>
              <a:defRPr sz="2000" b="1"/>
            </a:pPr>
            <a:endParaRPr lang="fr-FR"/>
          </a:p>
        </c:txPr>
      </c:legendEntry>
      <c:layout>
        <c:manualLayout>
          <c:xMode val="edge"/>
          <c:yMode val="edge"/>
          <c:x val="0.0860606580816831"/>
          <c:y val="0.0875235210983242"/>
          <c:w val="0.865624586504039"/>
          <c:h val="0.0777734706238643"/>
        </c:manualLayout>
      </c:layout>
      <c:overlay val="0"/>
      <c:spPr>
        <a:solidFill>
          <a:schemeClr val="bg1"/>
        </a:solidFill>
      </c:spPr>
      <c:txPr>
        <a:bodyPr/>
        <a:lstStyle/>
        <a:p>
          <a:pPr>
            <a:defRPr sz="2000"/>
          </a:pPr>
          <a:endParaRPr lang="fr-FR"/>
        </a:p>
      </c:txPr>
    </c:legend>
    <c:plotVisOnly val="1"/>
    <c:dispBlanksAs val="gap"/>
    <c:showDLblsOverMax val="0"/>
  </c:chart>
  <c:txPr>
    <a:bodyPr/>
    <a:lstStyle/>
    <a:p>
      <a:pPr>
        <a:defRPr sz="1600"/>
      </a:pPr>
      <a:endParaRPr lang="fr-FR"/>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autoTitleDeleted val="1"/>
    <c:plotArea>
      <c:layout>
        <c:manualLayout>
          <c:layoutTarget val="inner"/>
          <c:xMode val="edge"/>
          <c:yMode val="edge"/>
          <c:x val="0.0810686789151356"/>
          <c:y val="0.0212962962962963"/>
          <c:w val="0.556666666666667"/>
          <c:h val="0.927777777777778"/>
        </c:manualLayout>
      </c:layout>
      <c:pieChart>
        <c:varyColors val="1"/>
        <c:ser>
          <c:idx val="0"/>
          <c:order val="0"/>
          <c:dPt>
            <c:idx val="0"/>
            <c:bubble3D val="0"/>
            <c:spPr>
              <a:solidFill>
                <a:srgbClr val="0000FF"/>
              </a:solidFill>
              <a:ln>
                <a:noFill/>
              </a:ln>
            </c:spPr>
          </c:dPt>
          <c:dPt>
            <c:idx val="1"/>
            <c:bubble3D val="0"/>
            <c:spPr>
              <a:solidFill>
                <a:srgbClr val="FF0000"/>
              </a:solidFill>
            </c:spPr>
          </c:dPt>
          <c:dPt>
            <c:idx val="2"/>
            <c:bubble3D val="0"/>
            <c:spPr>
              <a:solidFill>
                <a:srgbClr val="008000"/>
              </a:solidFill>
            </c:spPr>
          </c:dPt>
          <c:dLbls>
            <c:delete val="1"/>
          </c:dLbls>
          <c:cat>
            <c:strRef>
              <c:f>Feuil1!$B$3:$D$3</c:f>
              <c:strCache>
                <c:ptCount val="3"/>
                <c:pt idx="0">
                  <c:v>Sud</c:v>
                </c:pt>
                <c:pt idx="1">
                  <c:v>Nord</c:v>
                </c:pt>
                <c:pt idx="2">
                  <c:v>Îles Loyautés</c:v>
                </c:pt>
              </c:strCache>
            </c:strRef>
          </c:cat>
          <c:val>
            <c:numRef>
              <c:f>Feuil1!$B$4:$D$4</c:f>
              <c:numCache>
                <c:formatCode>#,##0</c:formatCode>
                <c:ptCount val="3"/>
                <c:pt idx="0">
                  <c:v>112712.0</c:v>
                </c:pt>
                <c:pt idx="1">
                  <c:v>40047.0</c:v>
                </c:pt>
                <c:pt idx="2">
                  <c:v>22236.0</c:v>
                </c:pt>
              </c:numCache>
            </c:numRef>
          </c:val>
        </c:ser>
        <c:dLbls>
          <c:showLegendKey val="0"/>
          <c:showVal val="1"/>
          <c:showCatName val="0"/>
          <c:showSerName val="0"/>
          <c:showPercent val="0"/>
          <c:showBubbleSize val="0"/>
          <c:showLeaderLines val="1"/>
        </c:dLbls>
        <c:firstSliceAng val="0"/>
      </c:pieChart>
    </c:plotArea>
    <c:legend>
      <c:legendPos val="r"/>
      <c:layout>
        <c:manualLayout>
          <c:xMode val="edge"/>
          <c:yMode val="edge"/>
          <c:x val="0.677120734908136"/>
          <c:y val="0.0625116652085156"/>
          <c:w val="0.292323709536308"/>
          <c:h val="0.740717410323709"/>
        </c:manualLayout>
      </c:layout>
      <c:overlay val="0"/>
      <c:txPr>
        <a:bodyPr/>
        <a:lstStyle/>
        <a:p>
          <a:pPr>
            <a:defRPr sz="2000" b="1"/>
          </a:pPr>
          <a:endParaRPr lang="fr-FR"/>
        </a:p>
      </c:txPr>
    </c:legend>
    <c:plotVisOnly val="1"/>
    <c:dispBlanksAs val="gap"/>
    <c:showDLblsOverMax val="0"/>
  </c:chart>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autoTitleDeleted val="1"/>
    <c:plotArea>
      <c:layout>
        <c:manualLayout>
          <c:layoutTarget val="inner"/>
          <c:xMode val="edge"/>
          <c:yMode val="edge"/>
          <c:x val="0.0810686789151356"/>
          <c:y val="0.0212962962962963"/>
          <c:w val="0.556666666666667"/>
          <c:h val="0.927777777777778"/>
        </c:manualLayout>
      </c:layout>
      <c:pieChart>
        <c:varyColors val="1"/>
        <c:ser>
          <c:idx val="0"/>
          <c:order val="0"/>
          <c:dPt>
            <c:idx val="0"/>
            <c:bubble3D val="0"/>
            <c:spPr>
              <a:solidFill>
                <a:srgbClr val="000090"/>
              </a:solidFill>
              <a:ln>
                <a:noFill/>
              </a:ln>
            </c:spPr>
          </c:dPt>
          <c:dPt>
            <c:idx val="1"/>
            <c:bubble3D val="0"/>
            <c:spPr>
              <a:solidFill>
                <a:srgbClr val="3366FF"/>
              </a:solidFill>
            </c:spPr>
          </c:dPt>
          <c:dPt>
            <c:idx val="2"/>
            <c:bubble3D val="0"/>
            <c:spPr>
              <a:solidFill>
                <a:schemeClr val="tx2">
                  <a:lumMod val="60000"/>
                  <a:lumOff val="40000"/>
                </a:schemeClr>
              </a:solidFill>
            </c:spPr>
          </c:dPt>
          <c:dPt>
            <c:idx val="3"/>
            <c:bubble3D val="0"/>
            <c:spPr>
              <a:solidFill>
                <a:schemeClr val="tx2">
                  <a:lumMod val="20000"/>
                  <a:lumOff val="80000"/>
                </a:schemeClr>
              </a:solidFill>
            </c:spPr>
          </c:dPt>
          <c:dLbls>
            <c:delete val="1"/>
          </c:dLbls>
          <c:cat>
            <c:strRef>
              <c:f>Feuil1!$L$3:$O$3</c:f>
              <c:strCache>
                <c:ptCount val="4"/>
                <c:pt idx="0">
                  <c:v>Nouméa</c:v>
                </c:pt>
                <c:pt idx="1">
                  <c:v>Mont-Dore</c:v>
                </c:pt>
                <c:pt idx="2">
                  <c:v>Dumbéa</c:v>
                </c:pt>
                <c:pt idx="3">
                  <c:v>Païta</c:v>
                </c:pt>
              </c:strCache>
            </c:strRef>
          </c:cat>
          <c:val>
            <c:numRef>
              <c:f>Feuil1!$L$4:$O$4</c:f>
              <c:numCache>
                <c:formatCode>#,##0</c:formatCode>
                <c:ptCount val="4"/>
                <c:pt idx="0">
                  <c:v>50686.0</c:v>
                </c:pt>
                <c:pt idx="1">
                  <c:v>17369.0</c:v>
                </c:pt>
                <c:pt idx="2">
                  <c:v>16546.0</c:v>
                </c:pt>
                <c:pt idx="3">
                  <c:v>11147.0</c:v>
                </c:pt>
              </c:numCache>
            </c:numRef>
          </c:val>
        </c:ser>
        <c:dLbls>
          <c:showLegendKey val="0"/>
          <c:showVal val="1"/>
          <c:showCatName val="0"/>
          <c:showSerName val="0"/>
          <c:showPercent val="0"/>
          <c:showBubbleSize val="0"/>
          <c:showLeaderLines val="1"/>
        </c:dLbls>
        <c:firstSliceAng val="0"/>
      </c:pieChart>
    </c:plotArea>
    <c:legend>
      <c:legendPos val="r"/>
      <c:layout>
        <c:manualLayout>
          <c:xMode val="edge"/>
          <c:yMode val="edge"/>
          <c:x val="0.656867891513561"/>
          <c:y val="0.0840639483793776"/>
          <c:w val="0.340354330708661"/>
          <c:h val="0.711861001712106"/>
        </c:manualLayout>
      </c:layout>
      <c:overlay val="0"/>
      <c:txPr>
        <a:bodyPr/>
        <a:lstStyle/>
        <a:p>
          <a:pPr>
            <a:defRPr sz="2000" b="1"/>
          </a:pPr>
          <a:endParaRPr lang="fr-FR"/>
        </a:p>
      </c:txPr>
    </c:legend>
    <c:plotVisOnly val="1"/>
    <c:dispBlanksAs val="gap"/>
    <c:showDLblsOverMax val="0"/>
  </c:chart>
  <c:externalData r:id="rId1">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autoTitleDeleted val="1"/>
    <c:plotArea>
      <c:layout>
        <c:manualLayout>
          <c:layoutTarget val="inner"/>
          <c:xMode val="edge"/>
          <c:yMode val="edge"/>
          <c:x val="0.0282909011373578"/>
          <c:y val="0.146296296296296"/>
          <c:w val="0.442777777777778"/>
          <c:h val="0.737962962962963"/>
        </c:manualLayout>
      </c:layout>
      <c:pieChart>
        <c:varyColors val="1"/>
        <c:ser>
          <c:idx val="0"/>
          <c:order val="0"/>
          <c:dPt>
            <c:idx val="0"/>
            <c:bubble3D val="0"/>
            <c:spPr>
              <a:solidFill>
                <a:srgbClr val="000090"/>
              </a:solidFill>
              <a:ln>
                <a:noFill/>
              </a:ln>
            </c:spPr>
          </c:dPt>
          <c:dPt>
            <c:idx val="1"/>
            <c:bubble3D val="0"/>
            <c:spPr>
              <a:solidFill>
                <a:srgbClr val="3366FF"/>
              </a:solidFill>
            </c:spPr>
          </c:dPt>
          <c:dPt>
            <c:idx val="2"/>
            <c:bubble3D val="0"/>
            <c:spPr>
              <a:solidFill>
                <a:schemeClr val="tx2">
                  <a:lumMod val="60000"/>
                  <a:lumOff val="40000"/>
                </a:schemeClr>
              </a:solidFill>
            </c:spPr>
          </c:dPt>
          <c:dPt>
            <c:idx val="3"/>
            <c:bubble3D val="0"/>
            <c:spPr>
              <a:solidFill>
                <a:schemeClr val="tx2">
                  <a:lumMod val="20000"/>
                  <a:lumOff val="80000"/>
                </a:schemeClr>
              </a:solidFill>
            </c:spPr>
          </c:dPt>
          <c:dLbls>
            <c:delete val="1"/>
          </c:dLbls>
          <c:cat>
            <c:strRef>
              <c:f>Feuil1!$S$3:$AB$3</c:f>
              <c:strCache>
                <c:ptCount val="10"/>
                <c:pt idx="0">
                  <c:v>Bourail</c:v>
                </c:pt>
                <c:pt idx="1">
                  <c:v>La Foa</c:v>
                </c:pt>
                <c:pt idx="2">
                  <c:v>Moindou</c:v>
                </c:pt>
                <c:pt idx="3">
                  <c:v>Sarraméa</c:v>
                </c:pt>
                <c:pt idx="4">
                  <c:v>Farino</c:v>
                </c:pt>
                <c:pt idx="5">
                  <c:v>Boulouparis</c:v>
                </c:pt>
                <c:pt idx="7">
                  <c:v>Thio</c:v>
                </c:pt>
                <c:pt idx="8">
                  <c:v>Yaté</c:v>
                </c:pt>
                <c:pt idx="9">
                  <c:v>Île des Pins</c:v>
                </c:pt>
              </c:strCache>
            </c:strRef>
          </c:cat>
          <c:val>
            <c:numRef>
              <c:f>Feuil1!$S$4:$AB$4</c:f>
              <c:numCache>
                <c:formatCode>#,##0</c:formatCode>
                <c:ptCount val="10"/>
                <c:pt idx="0">
                  <c:v>3934.0</c:v>
                </c:pt>
                <c:pt idx="1">
                  <c:v>2879.0</c:v>
                </c:pt>
                <c:pt idx="2">
                  <c:v>747.0</c:v>
                </c:pt>
                <c:pt idx="3">
                  <c:v>506.0</c:v>
                </c:pt>
                <c:pt idx="4">
                  <c:v>548.0</c:v>
                </c:pt>
                <c:pt idx="5">
                  <c:v>2645.0</c:v>
                </c:pt>
                <c:pt idx="7" formatCode="General">
                  <c:v>2114.0</c:v>
                </c:pt>
                <c:pt idx="8">
                  <c:v>1721.0</c:v>
                </c:pt>
                <c:pt idx="9">
                  <c:v>1711.0</c:v>
                </c:pt>
              </c:numCache>
            </c:numRef>
          </c:val>
        </c:ser>
        <c:dLbls>
          <c:showLegendKey val="0"/>
          <c:showVal val="1"/>
          <c:showCatName val="0"/>
          <c:showSerName val="0"/>
          <c:showPercent val="0"/>
          <c:showBubbleSize val="0"/>
          <c:showLeaderLines val="1"/>
        </c:dLbls>
        <c:firstSliceAng val="0"/>
      </c:pieChart>
    </c:plotArea>
    <c:legend>
      <c:legendPos val="r"/>
      <c:legendEntry>
        <c:idx val="6"/>
        <c:delete val="1"/>
      </c:legendEntry>
      <c:layout>
        <c:manualLayout>
          <c:xMode val="edge"/>
          <c:yMode val="edge"/>
          <c:x val="0.511357174103237"/>
          <c:y val="0.0"/>
          <c:w val="0.466420603674541"/>
          <c:h val="1.0"/>
        </c:manualLayout>
      </c:layout>
      <c:overlay val="0"/>
      <c:txPr>
        <a:bodyPr/>
        <a:lstStyle/>
        <a:p>
          <a:pPr>
            <a:defRPr sz="1600" b="1"/>
          </a:pPr>
          <a:endParaRPr lang="fr-FR"/>
        </a:p>
      </c:txPr>
    </c:legend>
    <c:plotVisOnly val="1"/>
    <c:dispBlanksAs val="gap"/>
    <c:showDLblsOverMax val="0"/>
  </c:chart>
  <c:externalData r:id="rId1">
    <c:autoUpdate val="0"/>
  </c:externalData>
</c:chartSpace>
</file>

<file path=ppt/charts/chart7.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autoTitleDeleted val="1"/>
    <c:plotArea>
      <c:layout>
        <c:manualLayout>
          <c:layoutTarget val="inner"/>
          <c:xMode val="edge"/>
          <c:yMode val="edge"/>
          <c:x val="0.0282909011373578"/>
          <c:y val="0.211111111111111"/>
          <c:w val="0.403888888888889"/>
          <c:h val="0.673148148148148"/>
        </c:manualLayout>
      </c:layout>
      <c:pieChart>
        <c:varyColors val="1"/>
        <c:ser>
          <c:idx val="0"/>
          <c:order val="0"/>
          <c:dPt>
            <c:idx val="0"/>
            <c:bubble3D val="0"/>
            <c:spPr>
              <a:solidFill>
                <a:srgbClr val="000090"/>
              </a:solidFill>
              <a:ln>
                <a:noFill/>
              </a:ln>
            </c:spPr>
          </c:dPt>
          <c:dPt>
            <c:idx val="1"/>
            <c:bubble3D val="0"/>
            <c:spPr>
              <a:solidFill>
                <a:srgbClr val="3366FF"/>
              </a:solidFill>
            </c:spPr>
          </c:dPt>
          <c:dPt>
            <c:idx val="2"/>
            <c:bubble3D val="0"/>
            <c:spPr>
              <a:solidFill>
                <a:schemeClr val="tx2">
                  <a:lumMod val="60000"/>
                  <a:lumOff val="40000"/>
                </a:schemeClr>
              </a:solidFill>
            </c:spPr>
          </c:dPt>
          <c:dPt>
            <c:idx val="3"/>
            <c:bubble3D val="0"/>
            <c:spPr>
              <a:solidFill>
                <a:schemeClr val="tx2">
                  <a:lumMod val="20000"/>
                  <a:lumOff val="80000"/>
                </a:schemeClr>
              </a:solidFill>
            </c:spPr>
          </c:dPt>
          <c:dLbls>
            <c:delete val="1"/>
          </c:dLbls>
          <c:cat>
            <c:strRef>
              <c:f>Feuil1!$AG$3:$AY$3</c:f>
              <c:strCache>
                <c:ptCount val="19"/>
                <c:pt idx="0">
                  <c:v>Canala</c:v>
                </c:pt>
                <c:pt idx="1">
                  <c:v>Kouawa</c:v>
                </c:pt>
                <c:pt idx="2">
                  <c:v>Houaïlou</c:v>
                </c:pt>
                <c:pt idx="3">
                  <c:v>Ponérihouen</c:v>
                </c:pt>
                <c:pt idx="4">
                  <c:v>Poindimié</c:v>
                </c:pt>
                <c:pt idx="5">
                  <c:v>Touho</c:v>
                </c:pt>
                <c:pt idx="6">
                  <c:v>Hienghène</c:v>
                </c:pt>
                <c:pt idx="7">
                  <c:v>Pouebo</c:v>
                </c:pt>
                <c:pt idx="9">
                  <c:v>Poya (N et S)</c:v>
                </c:pt>
                <c:pt idx="10">
                  <c:v>Pouembout</c:v>
                </c:pt>
                <c:pt idx="11">
                  <c:v>Koné</c:v>
                </c:pt>
                <c:pt idx="12">
                  <c:v>Voh</c:v>
                </c:pt>
                <c:pt idx="14">
                  <c:v>Koumac</c:v>
                </c:pt>
                <c:pt idx="15">
                  <c:v>Kaala-Gomen</c:v>
                </c:pt>
                <c:pt idx="16">
                  <c:v>Ouégua</c:v>
                </c:pt>
                <c:pt idx="17">
                  <c:v>Poum</c:v>
                </c:pt>
                <c:pt idx="18">
                  <c:v>Belep</c:v>
                </c:pt>
              </c:strCache>
            </c:strRef>
          </c:cat>
          <c:val>
            <c:numRef>
              <c:f>Feuil1!$AG$4:$AY$4</c:f>
              <c:numCache>
                <c:formatCode>#,##0</c:formatCode>
                <c:ptCount val="19"/>
                <c:pt idx="0">
                  <c:v>3406.0</c:v>
                </c:pt>
                <c:pt idx="1">
                  <c:v>1132.0</c:v>
                </c:pt>
                <c:pt idx="2">
                  <c:v>3578.0</c:v>
                </c:pt>
                <c:pt idx="3" formatCode="General">
                  <c:v>2596.0</c:v>
                </c:pt>
                <c:pt idx="4" formatCode="General">
                  <c:v>4057.0</c:v>
                </c:pt>
                <c:pt idx="5" formatCode="General">
                  <c:v>1889.0</c:v>
                </c:pt>
                <c:pt idx="6">
                  <c:v>2390.0</c:v>
                </c:pt>
                <c:pt idx="7" formatCode="General">
                  <c:v>2335.0</c:v>
                </c:pt>
                <c:pt idx="9">
                  <c:v>2242.0</c:v>
                </c:pt>
                <c:pt idx="10" formatCode="General">
                  <c:v>1383.0</c:v>
                </c:pt>
                <c:pt idx="11">
                  <c:v>4149.0</c:v>
                </c:pt>
                <c:pt idx="12" formatCode="General">
                  <c:v>2312.0</c:v>
                </c:pt>
                <c:pt idx="14">
                  <c:v>2660.0</c:v>
                </c:pt>
                <c:pt idx="15">
                  <c:v>1634.0</c:v>
                </c:pt>
                <c:pt idx="16">
                  <c:v>2157.0</c:v>
                </c:pt>
                <c:pt idx="17" formatCode="General">
                  <c:v>1366.0</c:v>
                </c:pt>
                <c:pt idx="18" formatCode="General">
                  <c:v>920.0</c:v>
                </c:pt>
              </c:numCache>
            </c:numRef>
          </c:val>
        </c:ser>
        <c:dLbls>
          <c:showLegendKey val="0"/>
          <c:showVal val="1"/>
          <c:showCatName val="0"/>
          <c:showSerName val="0"/>
          <c:showPercent val="0"/>
          <c:showBubbleSize val="0"/>
          <c:showLeaderLines val="1"/>
        </c:dLbls>
        <c:firstSliceAng val="0"/>
      </c:pieChart>
    </c:plotArea>
    <c:legend>
      <c:legendPos val="r"/>
      <c:legendEntry>
        <c:idx val="6"/>
        <c:delete val="1"/>
      </c:legendEntry>
      <c:legendEntry>
        <c:idx val="8"/>
        <c:delete val="1"/>
      </c:legendEntry>
      <c:legendEntry>
        <c:idx val="13"/>
        <c:delete val="1"/>
      </c:legendEntry>
      <c:layout>
        <c:manualLayout>
          <c:xMode val="edge"/>
          <c:yMode val="edge"/>
          <c:x val="0.447468285214348"/>
          <c:y val="0.0"/>
          <c:w val="0.552531714785652"/>
          <c:h val="1.0"/>
        </c:manualLayout>
      </c:layout>
      <c:overlay val="0"/>
      <c:txPr>
        <a:bodyPr/>
        <a:lstStyle/>
        <a:p>
          <a:pPr>
            <a:defRPr sz="1400" b="1"/>
          </a:pPr>
          <a:endParaRPr lang="fr-FR"/>
        </a:p>
      </c:txPr>
    </c:legend>
    <c:plotVisOnly val="1"/>
    <c:dispBlanksAs val="gap"/>
    <c:showDLblsOverMax val="0"/>
  </c:chart>
  <c:externalData r:id="rId1">
    <c:autoUpdate val="0"/>
  </c:externalData>
</c:chartSpace>
</file>

<file path=ppt/charts/chart8.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Résultats, % des suffrages exprimés </a:t>
            </a:r>
          </a:p>
        </c:rich>
      </c:tx>
      <c:layout>
        <c:manualLayout>
          <c:xMode val="edge"/>
          <c:yMode val="edge"/>
          <c:x val="0.191107150135418"/>
          <c:y val="0.0"/>
        </c:manualLayout>
      </c:layout>
      <c:overlay val="0"/>
    </c:title>
    <c:autoTitleDeleted val="0"/>
    <c:plotArea>
      <c:layout>
        <c:manualLayout>
          <c:layoutTarget val="inner"/>
          <c:xMode val="edge"/>
          <c:yMode val="edge"/>
          <c:x val="0.123323517858356"/>
          <c:y val="0.170769230769231"/>
          <c:w val="0.876676482141644"/>
          <c:h val="0.668478901675752"/>
        </c:manualLayout>
      </c:layout>
      <c:barChart>
        <c:barDir val="col"/>
        <c:grouping val="percentStacked"/>
        <c:varyColors val="0"/>
        <c:ser>
          <c:idx val="1"/>
          <c:order val="0"/>
          <c:tx>
            <c:strRef>
              <c:f>Feuil1!$A$19</c:f>
              <c:strCache>
                <c:ptCount val="1"/>
                <c:pt idx="0">
                  <c:v>Oui</c:v>
                </c:pt>
              </c:strCache>
            </c:strRef>
          </c:tx>
          <c:spPr>
            <a:solidFill>
              <a:srgbClr val="FF0000"/>
            </a:solidFill>
          </c:spPr>
          <c:invertIfNegative val="0"/>
          <c:dLbls>
            <c:dLbl>
              <c:idx val="3"/>
              <c:numFmt formatCode="0.0%" sourceLinked="0"/>
              <c:spPr/>
              <c:txPr>
                <a:bodyPr rot="-5400000" vert="horz"/>
                <a:lstStyle/>
                <a:p>
                  <a:pPr>
                    <a:defRPr sz="3200" b="1">
                      <a:solidFill>
                        <a:schemeClr val="bg1"/>
                      </a:solidFill>
                    </a:defRPr>
                  </a:pPr>
                  <a:endParaRPr lang="fr-FR"/>
                </a:p>
              </c:txPr>
              <c:dLblPos val="ctr"/>
              <c:showLegendKey val="0"/>
              <c:showVal val="1"/>
              <c:showCatName val="0"/>
              <c:showSerName val="0"/>
              <c:showPercent val="0"/>
              <c:showBubbleSize val="0"/>
            </c:dLbl>
            <c:numFmt formatCode="0.0%" sourceLinked="0"/>
            <c:txPr>
              <a:bodyPr rot="-5400000" vert="horz"/>
              <a:lstStyle/>
              <a:p>
                <a:pPr>
                  <a:defRPr sz="2000" b="1">
                    <a:solidFill>
                      <a:schemeClr val="bg1"/>
                    </a:solidFill>
                  </a:defRPr>
                </a:pPr>
                <a:endParaRPr lang="fr-FR"/>
              </a:p>
            </c:txPr>
            <c:dLblPos val="ctr"/>
            <c:showLegendKey val="0"/>
            <c:showVal val="1"/>
            <c:showCatName val="0"/>
            <c:showSerName val="0"/>
            <c:showPercent val="0"/>
            <c:showBubbleSize val="0"/>
            <c:showLeaderLines val="0"/>
          </c:dLbls>
          <c:cat>
            <c:strRef>
              <c:f>Feuil1!$B$3:$E$3</c:f>
              <c:strCache>
                <c:ptCount val="4"/>
                <c:pt idx="0">
                  <c:v>Sud</c:v>
                </c:pt>
                <c:pt idx="1">
                  <c:v>Nord</c:v>
                </c:pt>
                <c:pt idx="2">
                  <c:v>Îles Loyautés</c:v>
                </c:pt>
                <c:pt idx="3">
                  <c:v>Caillou</c:v>
                </c:pt>
              </c:strCache>
            </c:strRef>
          </c:cat>
          <c:val>
            <c:numRef>
              <c:f>Feuil1!$B$19:$E$19</c:f>
              <c:numCache>
                <c:formatCode>0.0%</c:formatCode>
                <c:ptCount val="4"/>
                <c:pt idx="0">
                  <c:v>0.26286912496469</c:v>
                </c:pt>
                <c:pt idx="1">
                  <c:v>0.758245965366945</c:v>
                </c:pt>
                <c:pt idx="2">
                  <c:v>0.821815089672232</c:v>
                </c:pt>
                <c:pt idx="3">
                  <c:v>0.435983992399269</c:v>
                </c:pt>
              </c:numCache>
            </c:numRef>
          </c:val>
        </c:ser>
        <c:ser>
          <c:idx val="0"/>
          <c:order val="1"/>
          <c:tx>
            <c:strRef>
              <c:f>Feuil1!$A$20</c:f>
              <c:strCache>
                <c:ptCount val="1"/>
                <c:pt idx="0">
                  <c:v>Non</c:v>
                </c:pt>
              </c:strCache>
            </c:strRef>
          </c:tx>
          <c:spPr>
            <a:solidFill>
              <a:srgbClr val="FFFF00"/>
            </a:solidFill>
            <a:ln>
              <a:solidFill>
                <a:schemeClr val="tx1"/>
              </a:solidFill>
            </a:ln>
          </c:spPr>
          <c:invertIfNegative val="0"/>
          <c:dLbls>
            <c:dLbl>
              <c:idx val="3"/>
              <c:spPr/>
              <c:txPr>
                <a:bodyPr rot="-5400000" vert="horz"/>
                <a:lstStyle/>
                <a:p>
                  <a:pPr>
                    <a:defRPr sz="3200" b="1"/>
                  </a:pPr>
                  <a:endParaRPr lang="fr-FR"/>
                </a:p>
              </c:txPr>
              <c:dLblPos val="ctr"/>
              <c:showLegendKey val="0"/>
              <c:showVal val="1"/>
              <c:showCatName val="0"/>
              <c:showSerName val="0"/>
              <c:showPercent val="0"/>
              <c:showBubbleSize val="0"/>
            </c:dLbl>
            <c:txPr>
              <a:bodyPr rot="-5400000" vert="horz"/>
              <a:lstStyle/>
              <a:p>
                <a:pPr>
                  <a:defRPr sz="2000" b="1"/>
                </a:pPr>
                <a:endParaRPr lang="fr-FR"/>
              </a:p>
            </c:txPr>
            <c:dLblPos val="ctr"/>
            <c:showLegendKey val="0"/>
            <c:showVal val="1"/>
            <c:showCatName val="0"/>
            <c:showSerName val="0"/>
            <c:showPercent val="0"/>
            <c:showBubbleSize val="0"/>
            <c:showLeaderLines val="0"/>
          </c:dLbls>
          <c:cat>
            <c:strRef>
              <c:f>Feuil1!$B$3:$E$3</c:f>
              <c:strCache>
                <c:ptCount val="4"/>
                <c:pt idx="0">
                  <c:v>Sud</c:v>
                </c:pt>
                <c:pt idx="1">
                  <c:v>Nord</c:v>
                </c:pt>
                <c:pt idx="2">
                  <c:v>Îles Loyautés</c:v>
                </c:pt>
                <c:pt idx="3">
                  <c:v>Caillou</c:v>
                </c:pt>
              </c:strCache>
            </c:strRef>
          </c:cat>
          <c:val>
            <c:numRef>
              <c:f>Feuil1!$B$20:$E$20</c:f>
              <c:numCache>
                <c:formatCode>0.0%</c:formatCode>
                <c:ptCount val="4"/>
                <c:pt idx="0">
                  <c:v>0.73713087503531</c:v>
                </c:pt>
                <c:pt idx="1">
                  <c:v>0.241754034633055</c:v>
                </c:pt>
                <c:pt idx="2">
                  <c:v>0.178184910327767</c:v>
                </c:pt>
                <c:pt idx="3">
                  <c:v>0.564016007600731</c:v>
                </c:pt>
              </c:numCache>
            </c:numRef>
          </c:val>
        </c:ser>
        <c:dLbls>
          <c:showLegendKey val="0"/>
          <c:showVal val="1"/>
          <c:showCatName val="0"/>
          <c:showSerName val="0"/>
          <c:showPercent val="0"/>
          <c:showBubbleSize val="0"/>
        </c:dLbls>
        <c:gapWidth val="150"/>
        <c:overlap val="100"/>
        <c:axId val="-2085994472"/>
        <c:axId val="-2065673976"/>
      </c:barChart>
      <c:catAx>
        <c:axId val="-2085994472"/>
        <c:scaling>
          <c:orientation val="minMax"/>
        </c:scaling>
        <c:delete val="0"/>
        <c:axPos val="b"/>
        <c:majorTickMark val="out"/>
        <c:minorTickMark val="none"/>
        <c:tickLblPos val="nextTo"/>
        <c:txPr>
          <a:bodyPr/>
          <a:lstStyle/>
          <a:p>
            <a:pPr>
              <a:defRPr sz="2000" b="1"/>
            </a:pPr>
            <a:endParaRPr lang="fr-FR"/>
          </a:p>
        </c:txPr>
        <c:crossAx val="-2065673976"/>
        <c:crosses val="autoZero"/>
        <c:auto val="1"/>
        <c:lblAlgn val="ctr"/>
        <c:lblOffset val="100"/>
        <c:noMultiLvlLbl val="0"/>
      </c:catAx>
      <c:valAx>
        <c:axId val="-2065673976"/>
        <c:scaling>
          <c:orientation val="minMax"/>
        </c:scaling>
        <c:delete val="0"/>
        <c:axPos val="l"/>
        <c:majorGridlines>
          <c:spPr>
            <a:ln>
              <a:solidFill>
                <a:schemeClr val="bg1">
                  <a:lumMod val="85000"/>
                </a:schemeClr>
              </a:solidFill>
            </a:ln>
          </c:spPr>
        </c:majorGridlines>
        <c:numFmt formatCode="0%" sourceLinked="0"/>
        <c:majorTickMark val="out"/>
        <c:minorTickMark val="none"/>
        <c:tickLblPos val="nextTo"/>
        <c:crossAx val="-2085994472"/>
        <c:crosses val="autoZero"/>
        <c:crossBetween val="between"/>
      </c:valAx>
    </c:plotArea>
    <c:legend>
      <c:legendPos val="r"/>
      <c:layout>
        <c:manualLayout>
          <c:xMode val="edge"/>
          <c:yMode val="edge"/>
          <c:x val="0.0"/>
          <c:y val="0.0823953159701191"/>
          <c:w val="0.999349442006772"/>
          <c:h val="0.0555372501514234"/>
        </c:manualLayout>
      </c:layout>
      <c:overlay val="0"/>
      <c:spPr>
        <a:solidFill>
          <a:schemeClr val="bg1"/>
        </a:solidFill>
      </c:spPr>
      <c:txPr>
        <a:bodyPr/>
        <a:lstStyle/>
        <a:p>
          <a:pPr>
            <a:defRPr sz="2000"/>
          </a:pPr>
          <a:endParaRPr lang="fr-FR"/>
        </a:p>
      </c:txPr>
    </c:legend>
    <c:plotVisOnly val="1"/>
    <c:dispBlanksAs val="gap"/>
    <c:showDLblsOverMax val="0"/>
  </c:chart>
  <c:txPr>
    <a:bodyPr/>
    <a:lstStyle/>
    <a:p>
      <a:pPr>
        <a:defRPr sz="1600"/>
      </a:pPr>
      <a:endParaRPr lang="fr-FR"/>
    </a:p>
  </c:txPr>
  <c:externalData r:id="rId1">
    <c:autoUpdate val="0"/>
  </c:externalData>
</c:chartSpace>
</file>

<file path=ppt/charts/chart9.xml><?xml version="1.0" encoding="utf-8"?>
<c:chartSpace xmlns:c="http://schemas.openxmlformats.org/drawingml/2006/chart" xmlns:a="http://schemas.openxmlformats.org/drawingml/2006/main" xmlns:r="http://schemas.openxmlformats.org/officeDocument/2006/relationships">
  <c:date1904 val="0"/>
  <c:lang val="fr-FR"/>
  <c:roundedCorners val="0"/>
  <mc:AlternateContent xmlns:mc="http://schemas.openxmlformats.org/markup-compatibility/2006">
    <mc:Choice xmlns:c14="http://schemas.microsoft.com/office/drawing/2007/8/2/chart" Requires="c14">
      <c14:style val="118"/>
    </mc:Choice>
    <mc:Fallback>
      <c:style val="18"/>
    </mc:Fallback>
  </mc:AlternateContent>
  <c:chart>
    <c:title>
      <c:tx>
        <c:rich>
          <a:bodyPr/>
          <a:lstStyle/>
          <a:p>
            <a:pPr>
              <a:defRPr/>
            </a:pPr>
            <a:r>
              <a:rPr lang="fr-FR"/>
              <a:t>Résultats, % des inscrits </a:t>
            </a:r>
          </a:p>
        </c:rich>
      </c:tx>
      <c:layout>
        <c:manualLayout>
          <c:xMode val="edge"/>
          <c:yMode val="edge"/>
          <c:x val="0.211541057367829"/>
          <c:y val="0.0"/>
        </c:manualLayout>
      </c:layout>
      <c:overlay val="0"/>
    </c:title>
    <c:autoTitleDeleted val="0"/>
    <c:plotArea>
      <c:layout>
        <c:manualLayout>
          <c:layoutTarget val="inner"/>
          <c:xMode val="edge"/>
          <c:yMode val="edge"/>
          <c:x val="0.0184266029246344"/>
          <c:y val="0.292881815057317"/>
          <c:w val="0.97710911136108"/>
          <c:h val="0.546366323983304"/>
        </c:manualLayout>
      </c:layout>
      <c:barChart>
        <c:barDir val="col"/>
        <c:grouping val="percentStacked"/>
        <c:varyColors val="0"/>
        <c:ser>
          <c:idx val="1"/>
          <c:order val="0"/>
          <c:tx>
            <c:strRef>
              <c:f>Feuil1!$A$23</c:f>
              <c:strCache>
                <c:ptCount val="1"/>
                <c:pt idx="0">
                  <c:v>Oui</c:v>
                </c:pt>
              </c:strCache>
            </c:strRef>
          </c:tx>
          <c:spPr>
            <a:solidFill>
              <a:srgbClr val="FF0000"/>
            </a:solidFill>
          </c:spPr>
          <c:invertIfNegative val="0"/>
          <c:dLbls>
            <c:numFmt formatCode="0.0%" sourceLinked="0"/>
            <c:txPr>
              <a:bodyPr rot="-5400000" vert="horz"/>
              <a:lstStyle/>
              <a:p>
                <a:pPr>
                  <a:defRPr sz="1800" b="1">
                    <a:solidFill>
                      <a:schemeClr val="bg1"/>
                    </a:solidFill>
                  </a:defRPr>
                </a:pPr>
                <a:endParaRPr lang="fr-FR"/>
              </a:p>
            </c:txPr>
            <c:dLblPos val="ctr"/>
            <c:showLegendKey val="0"/>
            <c:showVal val="1"/>
            <c:showCatName val="0"/>
            <c:showSerName val="0"/>
            <c:showPercent val="0"/>
            <c:showBubbleSize val="0"/>
            <c:showLeaderLines val="0"/>
          </c:dLbls>
          <c:cat>
            <c:strRef>
              <c:f>Feuil1!$B$3:$E$3</c:f>
              <c:strCache>
                <c:ptCount val="4"/>
                <c:pt idx="0">
                  <c:v>Sud</c:v>
                </c:pt>
                <c:pt idx="1">
                  <c:v>Nord</c:v>
                </c:pt>
                <c:pt idx="2">
                  <c:v>Îles Loyautés</c:v>
                </c:pt>
                <c:pt idx="3">
                  <c:v>Caillou</c:v>
                </c:pt>
              </c:strCache>
            </c:strRef>
          </c:cat>
          <c:val>
            <c:numRef>
              <c:f>Feuil1!$B$23:$E$23</c:f>
              <c:numCache>
                <c:formatCode>0.0%</c:formatCode>
                <c:ptCount val="4"/>
                <c:pt idx="0">
                  <c:v>0.21466214777486</c:v>
                </c:pt>
                <c:pt idx="1">
                  <c:v>0.642919569505831</c:v>
                </c:pt>
                <c:pt idx="2">
                  <c:v>0.478098578881094</c:v>
                </c:pt>
                <c:pt idx="3">
                  <c:v>0.346141318323381</c:v>
                </c:pt>
              </c:numCache>
            </c:numRef>
          </c:val>
        </c:ser>
        <c:ser>
          <c:idx val="0"/>
          <c:order val="1"/>
          <c:tx>
            <c:strRef>
              <c:f>Feuil1!$A$24</c:f>
              <c:strCache>
                <c:ptCount val="1"/>
                <c:pt idx="0">
                  <c:v>Non</c:v>
                </c:pt>
              </c:strCache>
            </c:strRef>
          </c:tx>
          <c:spPr>
            <a:solidFill>
              <a:srgbClr val="FFFF00"/>
            </a:solidFill>
            <a:ln>
              <a:solidFill>
                <a:schemeClr val="tx1"/>
              </a:solidFill>
            </a:ln>
          </c:spPr>
          <c:invertIfNegative val="0"/>
          <c:dLbls>
            <c:txPr>
              <a:bodyPr rot="-5400000" vert="horz"/>
              <a:lstStyle/>
              <a:p>
                <a:pPr>
                  <a:defRPr sz="1800" b="1"/>
                </a:pPr>
                <a:endParaRPr lang="fr-FR"/>
              </a:p>
            </c:txPr>
            <c:dLblPos val="ctr"/>
            <c:showLegendKey val="0"/>
            <c:showVal val="1"/>
            <c:showCatName val="0"/>
            <c:showSerName val="0"/>
            <c:showPercent val="0"/>
            <c:showBubbleSize val="0"/>
            <c:showLeaderLines val="0"/>
          </c:dLbls>
          <c:cat>
            <c:strRef>
              <c:f>Feuil1!$B$3:$E$3</c:f>
              <c:strCache>
                <c:ptCount val="4"/>
                <c:pt idx="0">
                  <c:v>Sud</c:v>
                </c:pt>
                <c:pt idx="1">
                  <c:v>Nord</c:v>
                </c:pt>
                <c:pt idx="2">
                  <c:v>Îles Loyautés</c:v>
                </c:pt>
                <c:pt idx="3">
                  <c:v>Caillou</c:v>
                </c:pt>
              </c:strCache>
            </c:strRef>
          </c:cat>
          <c:val>
            <c:numRef>
              <c:f>Feuil1!$B$24:$E$24</c:f>
              <c:numCache>
                <c:formatCode>0.0%</c:formatCode>
                <c:ptCount val="4"/>
                <c:pt idx="0">
                  <c:v>0.601950102917169</c:v>
                </c:pt>
                <c:pt idx="1">
                  <c:v>0.204984143631233</c:v>
                </c:pt>
                <c:pt idx="2">
                  <c:v>0.103660730347185</c:v>
                </c:pt>
                <c:pt idx="3">
                  <c:v>0.447789936855339</c:v>
                </c:pt>
              </c:numCache>
            </c:numRef>
          </c:val>
        </c:ser>
        <c:dLbls>
          <c:showLegendKey val="0"/>
          <c:showVal val="1"/>
          <c:showCatName val="0"/>
          <c:showSerName val="0"/>
          <c:showPercent val="0"/>
          <c:showBubbleSize val="0"/>
        </c:dLbls>
        <c:gapWidth val="150"/>
        <c:overlap val="100"/>
        <c:axId val="-2085646072"/>
        <c:axId val="-2065524440"/>
      </c:barChart>
      <c:catAx>
        <c:axId val="-2085646072"/>
        <c:scaling>
          <c:orientation val="minMax"/>
        </c:scaling>
        <c:delete val="0"/>
        <c:axPos val="b"/>
        <c:majorTickMark val="out"/>
        <c:minorTickMark val="none"/>
        <c:tickLblPos val="nextTo"/>
        <c:txPr>
          <a:bodyPr/>
          <a:lstStyle/>
          <a:p>
            <a:pPr>
              <a:defRPr sz="1400" b="1"/>
            </a:pPr>
            <a:endParaRPr lang="fr-FR"/>
          </a:p>
        </c:txPr>
        <c:crossAx val="-2065524440"/>
        <c:crosses val="autoZero"/>
        <c:auto val="1"/>
        <c:lblAlgn val="ctr"/>
        <c:lblOffset val="100"/>
        <c:noMultiLvlLbl val="0"/>
      </c:catAx>
      <c:valAx>
        <c:axId val="-2065524440"/>
        <c:scaling>
          <c:orientation val="minMax"/>
        </c:scaling>
        <c:delete val="0"/>
        <c:axPos val="l"/>
        <c:majorGridlines>
          <c:spPr>
            <a:ln>
              <a:solidFill>
                <a:schemeClr val="bg1">
                  <a:lumMod val="85000"/>
                </a:schemeClr>
              </a:solidFill>
            </a:ln>
          </c:spPr>
        </c:majorGridlines>
        <c:numFmt formatCode="0%" sourceLinked="0"/>
        <c:majorTickMark val="out"/>
        <c:minorTickMark val="none"/>
        <c:tickLblPos val="nextTo"/>
        <c:txPr>
          <a:bodyPr/>
          <a:lstStyle/>
          <a:p>
            <a:pPr>
              <a:defRPr sz="100">
                <a:solidFill>
                  <a:schemeClr val="bg1"/>
                </a:solidFill>
              </a:defRPr>
            </a:pPr>
            <a:endParaRPr lang="fr-FR"/>
          </a:p>
        </c:txPr>
        <c:crossAx val="-2085646072"/>
        <c:crosses val="autoZero"/>
        <c:crossBetween val="between"/>
      </c:valAx>
    </c:plotArea>
    <c:plotVisOnly val="1"/>
    <c:dispBlanksAs val="gap"/>
    <c:showDLblsOverMax val="0"/>
  </c:chart>
  <c:txPr>
    <a:bodyPr/>
    <a:lstStyle/>
    <a:p>
      <a:pPr>
        <a:defRPr sz="1600"/>
      </a:pPr>
      <a:endParaRPr lang="fr-FR"/>
    </a:p>
  </c:txPr>
  <c:externalData r:id="rId1">
    <c:autoUpdate val="0"/>
  </c:externalData>
  <c:userShapes r:id="rId2"/>
</c:chartSpace>
</file>

<file path=ppt/drawings/drawing1.xml><?xml version="1.0" encoding="utf-8"?>
<c:userShapes xmlns:c="http://schemas.openxmlformats.org/drawingml/2006/chart">
  <cdr:relSizeAnchor xmlns:cdr="http://schemas.openxmlformats.org/drawingml/2006/chartDrawing">
    <cdr:from>
      <cdr:x>0.37705</cdr:x>
      <cdr:y>0.53</cdr:y>
    </cdr:from>
    <cdr:to>
      <cdr:x>0.64371</cdr:x>
      <cdr:y>0.63395</cdr:y>
    </cdr:to>
    <cdr:sp macro="" textlink="">
      <cdr:nvSpPr>
        <cdr:cNvPr id="2" name="Rectangle à coins arrondis 1"/>
        <cdr:cNvSpPr/>
      </cdr:nvSpPr>
      <cdr:spPr>
        <a:xfrm xmlns:a="http://schemas.openxmlformats.org/drawingml/2006/main">
          <a:off x="1183040" y="2597379"/>
          <a:ext cx="836685" cy="509428"/>
        </a:xfrm>
        <a:prstGeom xmlns:a="http://schemas.openxmlformats.org/drawingml/2006/main" prst="roundRect">
          <a:avLst/>
        </a:prstGeom>
        <a:solidFill xmlns:a="http://schemas.openxmlformats.org/drawingml/2006/main">
          <a:schemeClr val="bg1"/>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pPr algn="ctr"/>
          <a:r>
            <a:rPr lang="fr-FR" sz="2400" b="1" dirty="0">
              <a:solidFill>
                <a:srgbClr val="008000"/>
              </a:solidFill>
            </a:rPr>
            <a:t>76%</a:t>
          </a:r>
        </a:p>
      </cdr:txBody>
    </cdr:sp>
  </cdr:relSizeAnchor>
  <cdr:relSizeAnchor xmlns:cdr="http://schemas.openxmlformats.org/drawingml/2006/chartDrawing">
    <cdr:from>
      <cdr:x>0.37164</cdr:x>
      <cdr:y>0.16817</cdr:y>
    </cdr:from>
    <cdr:to>
      <cdr:x>0.64783</cdr:x>
      <cdr:y>0.26878</cdr:y>
    </cdr:to>
    <cdr:sp macro="" textlink="">
      <cdr:nvSpPr>
        <cdr:cNvPr id="3" name="Rectangle à coins arrondis 2"/>
        <cdr:cNvSpPr/>
      </cdr:nvSpPr>
      <cdr:spPr>
        <a:xfrm xmlns:a="http://schemas.openxmlformats.org/drawingml/2006/main">
          <a:off x="1166081" y="824166"/>
          <a:ext cx="866586" cy="493060"/>
        </a:xfrm>
        <a:prstGeom xmlns:a="http://schemas.openxmlformats.org/drawingml/2006/main" prst="roundRect">
          <a:avLst/>
        </a:prstGeom>
        <a:solidFill xmlns:a="http://schemas.openxmlformats.org/drawingml/2006/main">
          <a:schemeClr val="bg1"/>
        </a:solidFill>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a:lstStyle xmlns:a="http://schemas.openxmlformats.org/drawingml/2006/main">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xmlns:a="http://schemas.openxmlformats.org/drawingml/2006/main">
          <a:pPr algn="ctr"/>
          <a:r>
            <a:rPr lang="fr-FR" sz="2400" b="1" dirty="0">
              <a:solidFill>
                <a:srgbClr val="FF6600"/>
              </a:solidFill>
            </a:rPr>
            <a:t>24%</a:t>
          </a:r>
        </a:p>
      </cdr:txBody>
    </cdr:sp>
  </cdr:relSizeAnchor>
</c:userShapes>
</file>

<file path=ppt/drawings/drawing2.xml><?xml version="1.0" encoding="utf-8"?>
<c:userShapes xmlns:c="http://schemas.openxmlformats.org/drawingml/2006/chart">
  <cdr:relSizeAnchor xmlns:cdr="http://schemas.openxmlformats.org/drawingml/2006/chartDrawing">
    <cdr:from>
      <cdr:x>0.77477</cdr:x>
      <cdr:y>0.34197</cdr:y>
    </cdr:from>
    <cdr:to>
      <cdr:x>0.9625</cdr:x>
      <cdr:y>0.56338</cdr:y>
    </cdr:to>
    <cdr:sp macro="" textlink="">
      <cdr:nvSpPr>
        <cdr:cNvPr id="2" name="Ellipse 1"/>
        <cdr:cNvSpPr/>
      </cdr:nvSpPr>
      <cdr:spPr>
        <a:xfrm xmlns:a="http://schemas.openxmlformats.org/drawingml/2006/main">
          <a:off x="2265898" y="1813858"/>
          <a:ext cx="549020" cy="1174379"/>
        </a:xfrm>
        <a:prstGeom xmlns:a="http://schemas.openxmlformats.org/drawingml/2006/main" prst="ellipse">
          <a:avLst/>
        </a:prstGeom>
        <a:noFill xmlns:a="http://schemas.openxmlformats.org/drawingml/2006/main"/>
        <a:ln xmlns:a="http://schemas.openxmlformats.org/drawingml/2006/main" w="38100" cmpd="sng">
          <a:solidFill>
            <a:srgbClr val="FF0000"/>
          </a:solidFill>
          <a:prstDash val="sysDash"/>
        </a:ln>
      </cdr:spPr>
      <cdr:style>
        <a:lnRef xmlns:a="http://schemas.openxmlformats.org/drawingml/2006/main" idx="1">
          <a:schemeClr val="accent1"/>
        </a:lnRef>
        <a:fillRef xmlns:a="http://schemas.openxmlformats.org/drawingml/2006/main" idx="3">
          <a:schemeClr val="accent1"/>
        </a:fillRef>
        <a:effectRef xmlns:a="http://schemas.openxmlformats.org/drawingml/2006/main" idx="2">
          <a:schemeClr val="accent1"/>
        </a:effectRef>
        <a:fontRef xmlns:a="http://schemas.openxmlformats.org/drawingml/2006/main" idx="minor">
          <a:schemeClr val="lt1"/>
        </a:fontRef>
      </cdr:style>
      <cdr:txBody>
        <a:bodyPr xmlns:a="http://schemas.openxmlformats.org/drawingml/2006/main" rot="0" spcFirstLastPara="0" vert="horz" wrap="square" lIns="91440" tIns="45720" rIns="91440" bIns="45720" numCol="1" spcCol="0" rtlCol="0" fromWordArt="0" anchor="ctr" anchorCtr="0" forceAA="0" compatLnSpc="1">
          <a:prstTxWarp prst="textNoShape">
            <a:avLst/>
          </a:prstTxWarp>
          <a:noAutofit/>
        </a:bodyPr>
        <a:lstStyle xmlns:a="http://schemas.openxmlformats.org/drawingml/2006/main">
          <a:defPPr>
            <a:defRPr lang="fr-FR"/>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xmlns:a="http://schemas.openxmlformats.org/drawingml/2006/main">
          <a:pPr algn="ctr"/>
          <a:endParaRPr lang="fr-FR"/>
        </a:p>
      </cdr:txBody>
    </cdr:sp>
  </cdr:relSizeAnchor>
</c:userShape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Cliquez et modifiez le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Cliquez pour modifier le style des sous-titres du masque</a:t>
            </a:r>
            <a:endParaRPr lang="fr-FR"/>
          </a:p>
        </p:txBody>
      </p:sp>
      <p:sp>
        <p:nvSpPr>
          <p:cNvPr id="4" name="Espace réservé de la date 3"/>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5" name="Espace réservé du pied de page 4"/>
          <p:cNvSpPr>
            <a:spLocks noGrp="1"/>
          </p:cNvSpPr>
          <p:nvPr>
            <p:ph type="ftr" sz="quarter" idx="11"/>
          </p:nvPr>
        </p:nvSpPr>
        <p:spPr/>
        <p:txBody>
          <a:bodyPr/>
          <a:lstStyle/>
          <a:p>
            <a:endParaRPr lang="fr-FR" dirty="0"/>
          </a:p>
        </p:txBody>
      </p:sp>
      <p:sp>
        <p:nvSpPr>
          <p:cNvPr id="6" name="Espace réservé du numéro de diapositive 5"/>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202386592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5" name="Espace réservé du pied de page 4"/>
          <p:cNvSpPr>
            <a:spLocks noGrp="1"/>
          </p:cNvSpPr>
          <p:nvPr>
            <p:ph type="ftr" sz="quarter" idx="11"/>
          </p:nvPr>
        </p:nvSpPr>
        <p:spPr/>
        <p:txBody>
          <a:bodyPr/>
          <a:lstStyle/>
          <a:p>
            <a:endParaRPr lang="fr-FR" dirty="0"/>
          </a:p>
        </p:txBody>
      </p:sp>
      <p:sp>
        <p:nvSpPr>
          <p:cNvPr id="6" name="Espace réservé du numéro de diapositive 5"/>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202631598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Cliquez et modifiez le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5" name="Espace réservé du pied de page 4"/>
          <p:cNvSpPr>
            <a:spLocks noGrp="1"/>
          </p:cNvSpPr>
          <p:nvPr>
            <p:ph type="ftr" sz="quarter" idx="11"/>
          </p:nvPr>
        </p:nvSpPr>
        <p:spPr/>
        <p:txBody>
          <a:bodyPr/>
          <a:lstStyle/>
          <a:p>
            <a:endParaRPr lang="fr-FR" dirty="0"/>
          </a:p>
        </p:txBody>
      </p:sp>
      <p:sp>
        <p:nvSpPr>
          <p:cNvPr id="6" name="Espace réservé du numéro de diapositive 5"/>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21947273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u contenu 2"/>
          <p:cNvSpPr>
            <a:spLocks noGrp="1"/>
          </p:cNvSpPr>
          <p:nvPr>
            <p:ph idx="1"/>
          </p:nvPr>
        </p:nvSpPr>
        <p:spPr/>
        <p:txBody>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5" name="Espace réservé du pied de page 4"/>
          <p:cNvSpPr>
            <a:spLocks noGrp="1"/>
          </p:cNvSpPr>
          <p:nvPr>
            <p:ph type="ftr" sz="quarter" idx="11"/>
          </p:nvPr>
        </p:nvSpPr>
        <p:spPr/>
        <p:txBody>
          <a:bodyPr/>
          <a:lstStyle/>
          <a:p>
            <a:endParaRPr lang="fr-FR" dirty="0"/>
          </a:p>
        </p:txBody>
      </p:sp>
      <p:sp>
        <p:nvSpPr>
          <p:cNvPr id="6" name="Espace réservé du numéro de diapositive 5"/>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6679490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têt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Cliquez et modifiez le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Cliquez pour modifier les styles du texte du masque</a:t>
            </a:r>
          </a:p>
        </p:txBody>
      </p:sp>
      <p:sp>
        <p:nvSpPr>
          <p:cNvPr id="4" name="Espace réservé de la date 3"/>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5" name="Espace réservé du pied de page 4"/>
          <p:cNvSpPr>
            <a:spLocks noGrp="1"/>
          </p:cNvSpPr>
          <p:nvPr>
            <p:ph type="ftr" sz="quarter" idx="11"/>
          </p:nvPr>
        </p:nvSpPr>
        <p:spPr/>
        <p:txBody>
          <a:bodyPr/>
          <a:lstStyle/>
          <a:p>
            <a:endParaRPr lang="fr-FR" dirty="0"/>
          </a:p>
        </p:txBody>
      </p:sp>
      <p:sp>
        <p:nvSpPr>
          <p:cNvPr id="6" name="Espace réservé du numéro de diapositive 5"/>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560620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6" name="Espace réservé du pied de page 5"/>
          <p:cNvSpPr>
            <a:spLocks noGrp="1"/>
          </p:cNvSpPr>
          <p:nvPr>
            <p:ph type="ftr" sz="quarter" idx="11"/>
          </p:nvPr>
        </p:nvSpPr>
        <p:spPr/>
        <p:txBody>
          <a:bodyPr/>
          <a:lstStyle/>
          <a:p>
            <a:endParaRPr lang="fr-FR" dirty="0"/>
          </a:p>
        </p:txBody>
      </p:sp>
      <p:sp>
        <p:nvSpPr>
          <p:cNvPr id="7" name="Espace réservé du numéro de diapositive 6"/>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5794755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Cliquez et modifiez le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Cliquez pour modifier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8" name="Espace réservé du pied de page 7"/>
          <p:cNvSpPr>
            <a:spLocks noGrp="1"/>
          </p:cNvSpPr>
          <p:nvPr>
            <p:ph type="ftr" sz="quarter" idx="11"/>
          </p:nvPr>
        </p:nvSpPr>
        <p:spPr/>
        <p:txBody>
          <a:bodyPr/>
          <a:lstStyle/>
          <a:p>
            <a:endParaRPr lang="fr-FR" dirty="0"/>
          </a:p>
        </p:txBody>
      </p:sp>
      <p:sp>
        <p:nvSpPr>
          <p:cNvPr id="9" name="Espace réservé du numéro de diapositive 8"/>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3795263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Cliquez et modifiez le titre</a:t>
            </a:r>
            <a:endParaRPr lang="fr-FR"/>
          </a:p>
        </p:txBody>
      </p:sp>
      <p:sp>
        <p:nvSpPr>
          <p:cNvPr id="3" name="Espace réservé de la date 2"/>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4" name="Espace réservé du pied de page 3"/>
          <p:cNvSpPr>
            <a:spLocks noGrp="1"/>
          </p:cNvSpPr>
          <p:nvPr>
            <p:ph type="ftr" sz="quarter" idx="11"/>
          </p:nvPr>
        </p:nvSpPr>
        <p:spPr/>
        <p:txBody>
          <a:bodyPr/>
          <a:lstStyle/>
          <a:p>
            <a:endParaRPr lang="fr-FR" dirty="0"/>
          </a:p>
        </p:txBody>
      </p:sp>
      <p:sp>
        <p:nvSpPr>
          <p:cNvPr id="5" name="Espace réservé du numéro de diapositive 4"/>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47101721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3" name="Espace réservé du pied de page 2"/>
          <p:cNvSpPr>
            <a:spLocks noGrp="1"/>
          </p:cNvSpPr>
          <p:nvPr>
            <p:ph type="ftr" sz="quarter" idx="11"/>
          </p:nvPr>
        </p:nvSpPr>
        <p:spPr/>
        <p:txBody>
          <a:bodyPr/>
          <a:lstStyle/>
          <a:p>
            <a:endParaRPr lang="fr-FR" dirty="0"/>
          </a:p>
        </p:txBody>
      </p:sp>
      <p:sp>
        <p:nvSpPr>
          <p:cNvPr id="4" name="Espace réservé du numéro de diapositive 3"/>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9729396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Cliquez et modifiez le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6" name="Espace réservé du pied de page 5"/>
          <p:cNvSpPr>
            <a:spLocks noGrp="1"/>
          </p:cNvSpPr>
          <p:nvPr>
            <p:ph type="ftr" sz="quarter" idx="11"/>
          </p:nvPr>
        </p:nvSpPr>
        <p:spPr/>
        <p:txBody>
          <a:bodyPr/>
          <a:lstStyle/>
          <a:p>
            <a:endParaRPr lang="fr-FR" dirty="0"/>
          </a:p>
        </p:txBody>
      </p:sp>
      <p:sp>
        <p:nvSpPr>
          <p:cNvPr id="7" name="Espace réservé du numéro de diapositive 6"/>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8000392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Cliquez et modifiez le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dirty="0"/>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Cliquez pour modifier les styles du texte du masque</a:t>
            </a:r>
          </a:p>
        </p:txBody>
      </p:sp>
      <p:sp>
        <p:nvSpPr>
          <p:cNvPr id="5" name="Espace réservé de la date 4"/>
          <p:cNvSpPr>
            <a:spLocks noGrp="1"/>
          </p:cNvSpPr>
          <p:nvPr>
            <p:ph type="dt" sz="half" idx="10"/>
          </p:nvPr>
        </p:nvSpPr>
        <p:spPr/>
        <p:txBody>
          <a:bodyPr/>
          <a:lstStyle/>
          <a:p>
            <a:fld id="{24C1E486-684C-9E43-BE9B-A76A285FCB06}" type="datetimeFigureOut">
              <a:rPr lang="fr-FR" smtClean="0"/>
              <a:t>17/11/18</a:t>
            </a:fld>
            <a:endParaRPr lang="fr-FR" dirty="0"/>
          </a:p>
        </p:txBody>
      </p:sp>
      <p:sp>
        <p:nvSpPr>
          <p:cNvPr id="6" name="Espace réservé du pied de page 5"/>
          <p:cNvSpPr>
            <a:spLocks noGrp="1"/>
          </p:cNvSpPr>
          <p:nvPr>
            <p:ph type="ftr" sz="quarter" idx="11"/>
          </p:nvPr>
        </p:nvSpPr>
        <p:spPr/>
        <p:txBody>
          <a:bodyPr/>
          <a:lstStyle/>
          <a:p>
            <a:endParaRPr lang="fr-FR" dirty="0"/>
          </a:p>
        </p:txBody>
      </p:sp>
      <p:sp>
        <p:nvSpPr>
          <p:cNvPr id="7" name="Espace réservé du numéro de diapositive 6"/>
          <p:cNvSpPr>
            <a:spLocks noGrp="1"/>
          </p:cNvSpPr>
          <p:nvPr>
            <p:ph type="sldNum" sz="quarter" idx="12"/>
          </p:nvPr>
        </p:nvSpPr>
        <p:spPr/>
        <p:txBody>
          <a:bodyPr/>
          <a:lstStyle/>
          <a:p>
            <a:fld id="{587AD052-15CB-424E-8278-70C1959B32D3}" type="slidenum">
              <a:rPr lang="fr-FR" smtClean="0"/>
              <a:t>‹#›</a:t>
            </a:fld>
            <a:endParaRPr lang="fr-FR" dirty="0"/>
          </a:p>
        </p:txBody>
      </p:sp>
    </p:spTree>
    <p:extLst>
      <p:ext uri="{BB962C8B-B14F-4D97-AF65-F5344CB8AC3E}">
        <p14:creationId xmlns:p14="http://schemas.microsoft.com/office/powerpoint/2010/main" val="594099471"/>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Cliquez et modifiez le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Cliquez pour modifier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4C1E486-684C-9E43-BE9B-A76A285FCB06}" type="datetimeFigureOut">
              <a:rPr lang="fr-FR" smtClean="0"/>
              <a:t>17/11/18</a:t>
            </a:fld>
            <a:endParaRPr lang="fr-FR" dirty="0"/>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dirty="0"/>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87AD052-15CB-424E-8278-70C1959B32D3}" type="slidenum">
              <a:rPr lang="fr-FR" smtClean="0"/>
              <a:t>‹#›</a:t>
            </a:fld>
            <a:endParaRPr lang="fr-FR" dirty="0"/>
          </a:p>
        </p:txBody>
      </p:sp>
    </p:spTree>
    <p:extLst>
      <p:ext uri="{BB962C8B-B14F-4D97-AF65-F5344CB8AC3E}">
        <p14:creationId xmlns:p14="http://schemas.microsoft.com/office/powerpoint/2010/main" val="372037322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fr-FR"/>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xml"/><Relationship Id="rId3" Type="http://schemas.openxmlformats.org/officeDocument/2006/relationships/chart" Target="../charts/char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3.xml"/></Relationships>
</file>

<file path=ppt/slides/_rels/slide6.xml.rels><?xml version="1.0" encoding="UTF-8" standalone="yes"?>
<Relationships xmlns="http://schemas.openxmlformats.org/package/2006/relationships"><Relationship Id="rId3" Type="http://schemas.openxmlformats.org/officeDocument/2006/relationships/chart" Target="../charts/chart5.xml"/><Relationship Id="rId4" Type="http://schemas.openxmlformats.org/officeDocument/2006/relationships/chart" Target="../charts/chart6.xml"/><Relationship Id="rId5" Type="http://schemas.openxmlformats.org/officeDocument/2006/relationships/chart" Target="../charts/chart7.xml"/><Relationship Id="rId1" Type="http://schemas.openxmlformats.org/officeDocument/2006/relationships/slideLayout" Target="../slideLayouts/slideLayout2.xml"/><Relationship Id="rId2" Type="http://schemas.openxmlformats.org/officeDocument/2006/relationships/chart" Target="../charts/char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8.xml"/><Relationship Id="rId3" Type="http://schemas.openxmlformats.org/officeDocument/2006/relationships/chart" Target="../charts/chart9.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0.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ctrTitle"/>
          </p:nvPr>
        </p:nvSpPr>
        <p:spPr>
          <a:xfrm>
            <a:off x="685800" y="1256553"/>
            <a:ext cx="7772400" cy="2704353"/>
          </a:xfrm>
        </p:spPr>
        <p:txBody>
          <a:bodyPr>
            <a:normAutofit/>
          </a:bodyPr>
          <a:lstStyle/>
          <a:p>
            <a:r>
              <a:rPr lang="fr-FR" sz="3200" b="1" dirty="0" smtClean="0"/>
              <a:t>Résultats du référendum du 4 novembre </a:t>
            </a:r>
            <a:br>
              <a:rPr lang="fr-FR" sz="3200" b="1" dirty="0" smtClean="0"/>
            </a:br>
            <a:r>
              <a:rPr lang="fr-FR" sz="3200" b="1" dirty="0" smtClean="0"/>
              <a:t>en Nouvelle-Calédonie : </a:t>
            </a:r>
            <a:br>
              <a:rPr lang="fr-FR" sz="3200" b="1" dirty="0" smtClean="0"/>
            </a:br>
            <a:r>
              <a:rPr lang="fr-FR" sz="3200" b="1" dirty="0" smtClean="0"/>
              <a:t>une bataille perdue, </a:t>
            </a:r>
            <a:br>
              <a:rPr lang="fr-FR" sz="3200" b="1" dirty="0" smtClean="0"/>
            </a:br>
            <a:r>
              <a:rPr lang="fr-FR" sz="3200" b="1" dirty="0" smtClean="0"/>
              <a:t>mais le combat sera peut-être gagné</a:t>
            </a:r>
            <a:r>
              <a:rPr lang="mr-IN" sz="3200" b="1" dirty="0" smtClean="0"/>
              <a:t>…</a:t>
            </a:r>
            <a:endParaRPr lang="fr-FR" sz="3200" b="1" dirty="0"/>
          </a:p>
        </p:txBody>
      </p:sp>
      <p:sp>
        <p:nvSpPr>
          <p:cNvPr id="3" name="Sous-titre 2"/>
          <p:cNvSpPr>
            <a:spLocks noGrp="1"/>
          </p:cNvSpPr>
          <p:nvPr>
            <p:ph type="subTitle" idx="1"/>
          </p:nvPr>
        </p:nvSpPr>
        <p:spPr>
          <a:xfrm>
            <a:off x="1371600" y="3886200"/>
            <a:ext cx="6400800" cy="491565"/>
          </a:xfrm>
        </p:spPr>
        <p:txBody>
          <a:bodyPr>
            <a:normAutofit/>
          </a:bodyPr>
          <a:lstStyle/>
          <a:p>
            <a:r>
              <a:rPr lang="fr-FR" sz="2000" dirty="0" smtClean="0">
                <a:solidFill>
                  <a:schemeClr val="tx1"/>
                </a:solidFill>
              </a:rPr>
              <a:t>Patrick </a:t>
            </a:r>
            <a:r>
              <a:rPr lang="fr-FR" sz="2000" dirty="0">
                <a:solidFill>
                  <a:schemeClr val="tx1"/>
                </a:solidFill>
              </a:rPr>
              <a:t>C</a:t>
            </a:r>
            <a:r>
              <a:rPr lang="fr-FR" sz="2000" dirty="0" smtClean="0">
                <a:solidFill>
                  <a:schemeClr val="tx1"/>
                </a:solidFill>
              </a:rPr>
              <a:t>astex, le 5 novembre 2018</a:t>
            </a:r>
            <a:endParaRPr lang="fr-FR" sz="2000" dirty="0">
              <a:solidFill>
                <a:schemeClr val="tx1"/>
              </a:solidFill>
            </a:endParaRPr>
          </a:p>
        </p:txBody>
      </p:sp>
      <p:sp>
        <p:nvSpPr>
          <p:cNvPr id="4" name="Sous-titre 2"/>
          <p:cNvSpPr txBox="1">
            <a:spLocks/>
          </p:cNvSpPr>
          <p:nvPr/>
        </p:nvSpPr>
        <p:spPr>
          <a:xfrm>
            <a:off x="239059" y="5050118"/>
            <a:ext cx="8531412" cy="1598706"/>
          </a:xfrm>
          <a:prstGeom prst="rect">
            <a:avLst/>
          </a:prstGeom>
        </p:spPr>
        <p:txBody>
          <a:bodyPr vert="horz" lIns="91440" tIns="45720" rIns="91440" bIns="45720" rtlCol="0">
            <a:noAutofit/>
          </a:bodyPr>
          <a:lstStyle>
            <a:lvl1pPr marL="0" indent="0" algn="ctr" defTabSz="457200" rtl="0" eaLnBrk="1" latinLnBrk="0" hangingPunct="1">
              <a:spcBef>
                <a:spcPct val="20000"/>
              </a:spcBef>
              <a:buFont typeface="Arial"/>
              <a:buNone/>
              <a:defRPr sz="3200" kern="1200">
                <a:solidFill>
                  <a:schemeClr val="tx1">
                    <a:tint val="75000"/>
                  </a:schemeClr>
                </a:solidFill>
                <a:latin typeface="+mn-lt"/>
                <a:ea typeface="+mn-ea"/>
                <a:cs typeface="+mn-cs"/>
              </a:defRPr>
            </a:lvl1pPr>
            <a:lvl2pPr marL="457200" indent="0" algn="ctr" defTabSz="457200" rtl="0" eaLnBrk="1" latinLnBrk="0" hangingPunct="1">
              <a:spcBef>
                <a:spcPct val="20000"/>
              </a:spcBef>
              <a:buFont typeface="Arial"/>
              <a:buNone/>
              <a:defRPr sz="2800" kern="1200">
                <a:solidFill>
                  <a:schemeClr val="tx1">
                    <a:tint val="75000"/>
                  </a:schemeClr>
                </a:solidFill>
                <a:latin typeface="+mn-lt"/>
                <a:ea typeface="+mn-ea"/>
                <a:cs typeface="+mn-cs"/>
              </a:defRPr>
            </a:lvl2pPr>
            <a:lvl3pPr marL="914400" indent="0" algn="ctr" defTabSz="457200" rtl="0" eaLnBrk="1" latinLnBrk="0" hangingPunct="1">
              <a:spcBef>
                <a:spcPct val="20000"/>
              </a:spcBef>
              <a:buFont typeface="Arial"/>
              <a:buNone/>
              <a:defRPr sz="2400" kern="1200">
                <a:solidFill>
                  <a:schemeClr val="tx1">
                    <a:tint val="75000"/>
                  </a:schemeClr>
                </a:solidFill>
                <a:latin typeface="+mn-lt"/>
                <a:ea typeface="+mn-ea"/>
                <a:cs typeface="+mn-cs"/>
              </a:defRPr>
            </a:lvl3pPr>
            <a:lvl4pPr marL="13716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4pPr>
            <a:lvl5pPr marL="18288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5pPr>
            <a:lvl6pPr marL="22860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6pPr>
            <a:lvl7pPr marL="27432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7pPr>
            <a:lvl8pPr marL="32004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8pPr>
            <a:lvl9pPr marL="36576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9pPr>
          </a:lstStyle>
          <a:p>
            <a:r>
              <a:rPr lang="fr-FR" sz="2000" b="1" dirty="0" smtClean="0">
                <a:solidFill>
                  <a:srgbClr val="FF0000"/>
                </a:solidFill>
              </a:rPr>
              <a:t>Attention ! Les résultats ont été corrigés le lundi 5 novembre au soir :</a:t>
            </a:r>
          </a:p>
          <a:p>
            <a:r>
              <a:rPr lang="fr-FR" sz="2000" b="1" dirty="0" smtClean="0">
                <a:solidFill>
                  <a:srgbClr val="FF0000"/>
                </a:solidFill>
              </a:rPr>
              <a:t> 56,67% de </a:t>
            </a:r>
            <a:r>
              <a:rPr lang="fr-FR" sz="2000" b="1" i="1" dirty="0" smtClean="0">
                <a:solidFill>
                  <a:srgbClr val="FF0000"/>
                </a:solidFill>
              </a:rPr>
              <a:t>Non</a:t>
            </a:r>
            <a:r>
              <a:rPr lang="fr-FR" sz="2000" b="1" dirty="0" smtClean="0">
                <a:solidFill>
                  <a:srgbClr val="FF0000"/>
                </a:solidFill>
              </a:rPr>
              <a:t> (contre 56,44% analysées ci-après) </a:t>
            </a:r>
          </a:p>
          <a:p>
            <a:r>
              <a:rPr lang="fr-FR" sz="2000" b="1" dirty="0" smtClean="0">
                <a:solidFill>
                  <a:srgbClr val="FF0000"/>
                </a:solidFill>
              </a:rPr>
              <a:t>et 43,33% de </a:t>
            </a:r>
            <a:r>
              <a:rPr lang="fr-FR" sz="2000" b="1" i="1" dirty="0" smtClean="0">
                <a:solidFill>
                  <a:srgbClr val="FF0000"/>
                </a:solidFill>
              </a:rPr>
              <a:t>Oui</a:t>
            </a:r>
            <a:r>
              <a:rPr lang="fr-FR" sz="2000" b="1" dirty="0" smtClean="0">
                <a:solidFill>
                  <a:srgbClr val="FF0000"/>
                </a:solidFill>
              </a:rPr>
              <a:t> (contre 43,60%) ;</a:t>
            </a:r>
          </a:p>
          <a:p>
            <a:r>
              <a:rPr lang="fr-FR" sz="2000" b="1" dirty="0" smtClean="0">
                <a:solidFill>
                  <a:srgbClr val="FF0000"/>
                </a:solidFill>
              </a:rPr>
              <a:t> l’épaisseur du trait : 57-43 à la place de 56-44</a:t>
            </a:r>
            <a:r>
              <a:rPr lang="mr-IN" sz="2000" b="1" dirty="0" smtClean="0">
                <a:solidFill>
                  <a:srgbClr val="FF0000"/>
                </a:solidFill>
              </a:rPr>
              <a:t>…</a:t>
            </a:r>
            <a:endParaRPr lang="fr-FR" sz="2000" b="1" dirty="0">
              <a:solidFill>
                <a:srgbClr val="FF0000"/>
              </a:solidFill>
            </a:endParaRPr>
          </a:p>
        </p:txBody>
      </p:sp>
    </p:spTree>
    <p:extLst>
      <p:ext uri="{BB962C8B-B14F-4D97-AF65-F5344CB8AC3E}">
        <p14:creationId xmlns:p14="http://schemas.microsoft.com/office/powerpoint/2010/main" val="410118647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80404"/>
            <a:ext cx="8229600" cy="412656"/>
          </a:xfrm>
        </p:spPr>
        <p:txBody>
          <a:bodyPr>
            <a:normAutofit fontScale="90000"/>
          </a:bodyPr>
          <a:lstStyle/>
          <a:p>
            <a:r>
              <a:rPr lang="fr-FR" sz="2400" b="1" dirty="0" smtClean="0"/>
              <a:t>Les contrastes au Nord</a:t>
            </a:r>
            <a:endParaRPr lang="fr-FR" sz="2400" b="1" dirty="0"/>
          </a:p>
        </p:txBody>
      </p:sp>
      <p:graphicFrame>
        <p:nvGraphicFramePr>
          <p:cNvPr id="5" name="Graphique 4"/>
          <p:cNvGraphicFramePr>
            <a:graphicFrameLocks/>
          </p:cNvGraphicFramePr>
          <p:nvPr>
            <p:extLst>
              <p:ext uri="{D42A27DB-BD31-4B8C-83A1-F6EECF244321}">
                <p14:modId xmlns:p14="http://schemas.microsoft.com/office/powerpoint/2010/main" val="4224824422"/>
              </p:ext>
            </p:extLst>
          </p:nvPr>
        </p:nvGraphicFramePr>
        <p:xfrm>
          <a:off x="134471" y="552825"/>
          <a:ext cx="8755530" cy="6185646"/>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9137936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40168"/>
            <a:ext cx="8229600" cy="756303"/>
          </a:xfrm>
        </p:spPr>
        <p:txBody>
          <a:bodyPr>
            <a:normAutofit fontScale="90000"/>
          </a:bodyPr>
          <a:lstStyle/>
          <a:p>
            <a:r>
              <a:rPr lang="fr-FR" sz="2400" b="1" dirty="0" smtClean="0"/>
              <a:t>Malgré la défaite au goût de victoire, l’indépendance est en route, </a:t>
            </a:r>
            <a:br>
              <a:rPr lang="fr-FR" sz="2400" b="1" dirty="0" smtClean="0"/>
            </a:br>
            <a:r>
              <a:rPr lang="fr-FR" sz="2400" b="1" dirty="0" smtClean="0"/>
              <a:t>ou </a:t>
            </a:r>
            <a:r>
              <a:rPr lang="mr-IN" sz="2400" b="1" dirty="0" smtClean="0"/>
              <a:t>…</a:t>
            </a:r>
            <a:r>
              <a:rPr lang="fr-FR" sz="2400" b="1" dirty="0" smtClean="0"/>
              <a:t> </a:t>
            </a:r>
            <a:r>
              <a:rPr lang="fr-FR" sz="2400" b="1" i="1" dirty="0" smtClean="0"/>
              <a:t>« En Marche ! »</a:t>
            </a:r>
            <a:endParaRPr lang="fr-FR" sz="2400" b="1" i="1" dirty="0"/>
          </a:p>
        </p:txBody>
      </p:sp>
      <p:sp>
        <p:nvSpPr>
          <p:cNvPr id="5" name="Espace réservé du contenu 2"/>
          <p:cNvSpPr>
            <a:spLocks noGrp="1"/>
          </p:cNvSpPr>
          <p:nvPr>
            <p:ph idx="1"/>
          </p:nvPr>
        </p:nvSpPr>
        <p:spPr>
          <a:xfrm>
            <a:off x="289188" y="1039526"/>
            <a:ext cx="8660577" cy="5931647"/>
          </a:xfrm>
        </p:spPr>
        <p:txBody>
          <a:bodyPr>
            <a:noAutofit/>
          </a:bodyPr>
          <a:lstStyle/>
          <a:p>
            <a:pPr marL="0" indent="0" algn="just">
              <a:buNone/>
            </a:pPr>
            <a:r>
              <a:rPr lang="fr-FR" sz="1700" dirty="0" smtClean="0"/>
              <a:t>La défaite des indépendantistes le 4 novembre, </a:t>
            </a:r>
            <a:r>
              <a:rPr lang="fr-FR" sz="1700" b="1" i="1" dirty="0" smtClean="0"/>
              <a:t>mais au goût de victoire </a:t>
            </a:r>
            <a:r>
              <a:rPr lang="fr-FR" sz="1700" dirty="0" smtClean="0"/>
              <a:t>( c’est en gros le parfait résumé de la situation, relevé par tous les médias), marque la fin définitive (à nos yeux) d’un éventuel abandon des deuxième et troisième référendum prévus par les accords de Nouméa. Il est vrai que cette demande des indépendantistes fut arrachée à la dernière minute, mais elle fut arrachée ; et est devenue constitutionnelle par la loi organique.</a:t>
            </a:r>
          </a:p>
          <a:p>
            <a:pPr marL="0" indent="0" algn="just">
              <a:buNone/>
            </a:pPr>
            <a:r>
              <a:rPr lang="fr-FR" sz="1700" dirty="0" smtClean="0"/>
              <a:t>La droite loyaliste est encore plus divisée après ses rencontres avec le Premier ministre Edouard Philippe venu sur le territoire (comme annoncé) pour la journée du 5 novembre. </a:t>
            </a:r>
          </a:p>
          <a:p>
            <a:pPr marL="0" indent="0" algn="just">
              <a:buNone/>
            </a:pPr>
            <a:r>
              <a:rPr lang="fr-FR" sz="1700" dirty="0" smtClean="0"/>
              <a:t>Pierre Frogier (</a:t>
            </a:r>
            <a:r>
              <a:rPr lang="fr-FR" sz="1700" i="1" dirty="0" smtClean="0"/>
              <a:t>Les Républicains</a:t>
            </a:r>
            <a:r>
              <a:rPr lang="fr-FR" sz="1700" dirty="0" smtClean="0"/>
              <a:t>) s’énerve et ne veut plus entendre parler de négociations. </a:t>
            </a:r>
          </a:p>
          <a:p>
            <a:pPr marL="0" indent="0" algn="just">
              <a:buNone/>
            </a:pPr>
            <a:r>
              <a:rPr lang="fr-FR" sz="1700" dirty="0" smtClean="0"/>
              <a:t>Sonia Backès (des Républicains Calédoniens) est, curieusement, plus douce : elle appelle à l’union de tous les loyalistes, donc avec </a:t>
            </a:r>
            <a:r>
              <a:rPr lang="fr-FR" sz="1700" i="1" dirty="0" smtClean="0"/>
              <a:t>Calédonie ensemble </a:t>
            </a:r>
            <a:r>
              <a:rPr lang="fr-FR" sz="1700" dirty="0" smtClean="0"/>
              <a:t>(</a:t>
            </a:r>
            <a:r>
              <a:rPr lang="fr-FR" sz="1700" i="1" dirty="0" smtClean="0"/>
              <a:t>CE</a:t>
            </a:r>
            <a:r>
              <a:rPr lang="fr-FR" sz="1700" dirty="0" smtClean="0"/>
              <a:t>) après avoir traité ce parti de socialiste et suppôt des indépendantistes</a:t>
            </a:r>
            <a:r>
              <a:rPr lang="mr-IN" sz="1700" dirty="0" smtClean="0"/>
              <a:t>…</a:t>
            </a:r>
            <a:r>
              <a:rPr lang="fr-FR" sz="1700" dirty="0" smtClean="0"/>
              <a:t> ) ; elle rabâche (comme le patron du Medef nc local Daniel </a:t>
            </a:r>
            <a:r>
              <a:rPr lang="fr-FR" sz="1700" dirty="0" err="1" smtClean="0"/>
              <a:t>Ochida</a:t>
            </a:r>
            <a:r>
              <a:rPr lang="fr-FR" sz="1700" dirty="0" smtClean="0"/>
              <a:t>) la litanie selon laquelle l’incertitude va encore plomber l’économie</a:t>
            </a:r>
            <a:r>
              <a:rPr lang="mr-IN" sz="1700" dirty="0" smtClean="0"/>
              <a:t>…</a:t>
            </a:r>
            <a:endParaRPr lang="fr-FR" sz="1700" dirty="0" smtClean="0"/>
          </a:p>
          <a:p>
            <a:pPr marL="0" indent="0" algn="just">
              <a:buNone/>
            </a:pPr>
            <a:r>
              <a:rPr lang="fr-FR" sz="1700" dirty="0" smtClean="0"/>
              <a:t>Philippe Gomès (de </a:t>
            </a:r>
            <a:r>
              <a:rPr lang="fr-FR" sz="1700" i="1" dirty="0" smtClean="0"/>
              <a:t>CE</a:t>
            </a:r>
            <a:r>
              <a:rPr lang="fr-FR" sz="1700" dirty="0" smtClean="0"/>
              <a:t>), au sourire moins flamboyant que d’habitude, reconnaît à demi-mot qu’il s’est trompé (un peu ou beaucoup ?) sur la large victoire annoncée à 70-30 ; erreur due à la négligence du taux de participation et de la mobilisation de la jeunesse. </a:t>
            </a:r>
            <a:r>
              <a:rPr lang="fr-FR" sz="1700" i="1" dirty="0" smtClean="0"/>
              <a:t>CE</a:t>
            </a:r>
            <a:r>
              <a:rPr lang="fr-FR" sz="1700" dirty="0" smtClean="0"/>
              <a:t> continuera donc à négocier avec les indépendantistes ; mais il est maintenant certain, répétons-le, que ces derniers n’accepteront jamais de renoncer aux deux autre référendums.</a:t>
            </a:r>
          </a:p>
          <a:p>
            <a:pPr marL="0" indent="0" algn="just">
              <a:buNone/>
            </a:pPr>
            <a:r>
              <a:rPr lang="fr-FR" sz="1700" dirty="0" smtClean="0"/>
              <a:t>Rock Wamytan, le patron de l’UC a parfaitement résumé la situation : le référendum n’était pour les indépendantistes qu’un </a:t>
            </a:r>
            <a:r>
              <a:rPr lang="fr-FR" sz="1700" i="1" dirty="0" smtClean="0"/>
              <a:t>« galop d’essai »</a:t>
            </a:r>
            <a:r>
              <a:rPr lang="mr-IN" sz="1700" dirty="0" smtClean="0"/>
              <a:t>…</a:t>
            </a:r>
            <a:endParaRPr lang="fr-FR" sz="1700" dirty="0"/>
          </a:p>
        </p:txBody>
      </p:sp>
    </p:spTree>
    <p:extLst>
      <p:ext uri="{BB962C8B-B14F-4D97-AF65-F5344CB8AC3E}">
        <p14:creationId xmlns:p14="http://schemas.microsoft.com/office/powerpoint/2010/main" val="242901515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40168"/>
            <a:ext cx="8229600" cy="1432126"/>
          </a:xfrm>
        </p:spPr>
        <p:txBody>
          <a:bodyPr>
            <a:normAutofit fontScale="90000"/>
          </a:bodyPr>
          <a:lstStyle/>
          <a:p>
            <a:r>
              <a:rPr lang="fr-FR" sz="2400" b="1" dirty="0" smtClean="0"/>
              <a:t>La </a:t>
            </a:r>
            <a:r>
              <a:rPr lang="fr-FR" sz="2400" b="1" i="1" dirty="0" smtClean="0"/>
              <a:t>« voie à l’indépendance et au socialisme » </a:t>
            </a:r>
            <a:r>
              <a:rPr lang="fr-FR" sz="2400" b="1" dirty="0" smtClean="0"/>
              <a:t>sur le </a:t>
            </a:r>
            <a:r>
              <a:rPr lang="fr-FR" sz="2400" b="1" i="1" dirty="0" smtClean="0"/>
              <a:t>Caillou</a:t>
            </a:r>
            <a:r>
              <a:rPr lang="fr-FR" sz="2400" b="1" dirty="0" smtClean="0"/>
              <a:t>, </a:t>
            </a:r>
            <a:br>
              <a:rPr lang="fr-FR" sz="2400" b="1" dirty="0" smtClean="0"/>
            </a:br>
            <a:r>
              <a:rPr lang="fr-FR" sz="2400" b="1" dirty="0" smtClean="0"/>
              <a:t>alliance du </a:t>
            </a:r>
            <a:r>
              <a:rPr lang="fr-FR" sz="2400" b="1" i="1" dirty="0" smtClean="0"/>
              <a:t>« Prolétariat » </a:t>
            </a:r>
            <a:r>
              <a:rPr lang="fr-FR" sz="2400" b="1" dirty="0" smtClean="0"/>
              <a:t>des </a:t>
            </a:r>
            <a:r>
              <a:rPr lang="fr-FR" sz="2400" b="1" i="1" dirty="0" smtClean="0"/>
              <a:t>salariés exploités </a:t>
            </a:r>
            <a:r>
              <a:rPr lang="fr-FR" sz="2400" b="1" dirty="0" smtClean="0"/>
              <a:t/>
            </a:r>
            <a:br>
              <a:rPr lang="fr-FR" sz="2400" b="1" dirty="0" smtClean="0"/>
            </a:br>
            <a:r>
              <a:rPr lang="fr-FR" sz="2400" b="1" dirty="0" smtClean="0"/>
              <a:t>avec la </a:t>
            </a:r>
            <a:r>
              <a:rPr lang="fr-FR" sz="2400" b="1" i="1" dirty="0" smtClean="0"/>
              <a:t>« Paysannerie » </a:t>
            </a:r>
            <a:r>
              <a:rPr lang="fr-FR" sz="2400" b="1" dirty="0" smtClean="0"/>
              <a:t>et la </a:t>
            </a:r>
            <a:r>
              <a:rPr lang="fr-FR" sz="2400" b="1" i="1" dirty="0" smtClean="0"/>
              <a:t>« Bourgeoisie nationale » </a:t>
            </a:r>
            <a:r>
              <a:rPr lang="fr-FR" sz="2400" b="1" dirty="0" smtClean="0"/>
              <a:t/>
            </a:r>
            <a:br>
              <a:rPr lang="fr-FR" sz="2400" b="1" dirty="0" smtClean="0"/>
            </a:br>
            <a:r>
              <a:rPr lang="fr-FR" sz="2400" b="1" dirty="0" smtClean="0"/>
              <a:t>contre la </a:t>
            </a:r>
            <a:r>
              <a:rPr lang="fr-FR" sz="2400" b="1" i="1" dirty="0" smtClean="0"/>
              <a:t>« Bourgeoisie compradore » et son « Suppôt colonialiste » ?</a:t>
            </a:r>
            <a:endParaRPr lang="fr-FR" sz="2400" b="1" i="1" dirty="0"/>
          </a:p>
        </p:txBody>
      </p:sp>
      <p:sp>
        <p:nvSpPr>
          <p:cNvPr id="5" name="Espace réservé du contenu 2"/>
          <p:cNvSpPr>
            <a:spLocks noGrp="1"/>
          </p:cNvSpPr>
          <p:nvPr>
            <p:ph idx="1"/>
          </p:nvPr>
        </p:nvSpPr>
        <p:spPr>
          <a:xfrm>
            <a:off x="238894" y="1707639"/>
            <a:ext cx="8650495" cy="5019966"/>
          </a:xfrm>
        </p:spPr>
        <p:txBody>
          <a:bodyPr>
            <a:noAutofit/>
          </a:bodyPr>
          <a:lstStyle/>
          <a:p>
            <a:pPr marL="0" indent="0" algn="just">
              <a:buNone/>
            </a:pPr>
            <a:r>
              <a:rPr lang="fr-FR" sz="1700" dirty="0" smtClean="0"/>
              <a:t>Seuls les vieux militants soixante-huitards et les élites très cultivés comprendront ce titre</a:t>
            </a:r>
            <a:r>
              <a:rPr lang="mr-IN" sz="1700" dirty="0" smtClean="0"/>
              <a:t>…</a:t>
            </a:r>
            <a:r>
              <a:rPr lang="fr-FR" sz="1700" dirty="0" smtClean="0"/>
              <a:t> On va tenter de l’éclairer. </a:t>
            </a:r>
            <a:r>
              <a:rPr lang="fr-FR" sz="1700" i="1" dirty="0" smtClean="0"/>
              <a:t>Les guillemets et majuscules s’imposent (comme références aux « concepts d’antan » </a:t>
            </a:r>
            <a:r>
              <a:rPr lang="mr-IN" sz="1700" i="1" dirty="0" smtClean="0"/>
              <a:t>…</a:t>
            </a:r>
            <a:r>
              <a:rPr lang="fr-FR" sz="1700" dirty="0" smtClean="0"/>
              <a:t> mais qui ont peut-être encore un certain sens aujourd’hui.</a:t>
            </a:r>
          </a:p>
          <a:p>
            <a:pPr marL="0" indent="0" algn="just">
              <a:buNone/>
            </a:pPr>
            <a:r>
              <a:rPr lang="fr-FR" sz="1700" b="1" i="1" dirty="0" smtClean="0"/>
              <a:t>La ligne politique </a:t>
            </a:r>
            <a:r>
              <a:rPr lang="fr-FR" sz="1700" b="1" i="1" dirty="0"/>
              <a:t>des </a:t>
            </a:r>
            <a:r>
              <a:rPr lang="fr-FR" sz="1700" b="1" i="1" dirty="0" smtClean="0"/>
              <a:t>indépendantistes, après cette demi-victoire, ne reste pas claire.</a:t>
            </a:r>
          </a:p>
          <a:p>
            <a:pPr marL="0" indent="0" algn="just">
              <a:buNone/>
            </a:pPr>
            <a:r>
              <a:rPr lang="fr-FR" sz="1700" dirty="0" smtClean="0"/>
              <a:t>D’un côté, l’historien indépendantiste Louis-José Barbançon (Edition spéciale sur </a:t>
            </a:r>
            <a:r>
              <a:rPr lang="fr-FR" sz="1700" i="1" dirty="0" smtClean="0"/>
              <a:t>Calédonia</a:t>
            </a:r>
            <a:r>
              <a:rPr lang="fr-FR" sz="1700" dirty="0" smtClean="0"/>
              <a:t>, le soir du 5 novembre) explique le résultat surprenant du vote par un phénomène qu’il juge important : il pense que les Caldoches ont commencé à voter pour l’indépendance ; et c’est selon lui la solution pour les deux autres référendums. On retrouve </a:t>
            </a:r>
            <a:r>
              <a:rPr lang="fr-FR" sz="1700" b="1" i="1" dirty="0" smtClean="0"/>
              <a:t>La tentation du Guépard</a:t>
            </a:r>
            <a:r>
              <a:rPr lang="mr-IN" sz="1700" dirty="0" smtClean="0"/>
              <a:t>…</a:t>
            </a:r>
            <a:endParaRPr lang="fr-FR" sz="1700" dirty="0" smtClean="0"/>
          </a:p>
          <a:p>
            <a:pPr marL="0" indent="0" algn="just">
              <a:buNone/>
            </a:pPr>
            <a:r>
              <a:rPr lang="fr-FR" sz="1700" dirty="0" smtClean="0"/>
              <a:t>D’un autre côté, Jean-Pierre </a:t>
            </a:r>
            <a:r>
              <a:rPr lang="fr-FR" sz="1700" dirty="0" err="1" smtClean="0"/>
              <a:t>Djaïwé</a:t>
            </a:r>
            <a:r>
              <a:rPr lang="fr-FR" sz="1700" dirty="0" smtClean="0"/>
              <a:t>, du Palika, développe au contraire une double analyse (sur le même JT de Calédonia en édition spéciale) qui interroge. Il affirme d’abord que le vote majoritaire pour le </a:t>
            </a:r>
            <a:r>
              <a:rPr lang="fr-FR" sz="1700" i="1" dirty="0" smtClean="0"/>
              <a:t>Non</a:t>
            </a:r>
            <a:r>
              <a:rPr lang="fr-FR" sz="1700" dirty="0" smtClean="0"/>
              <a:t> est dû au fait que les Kanak sont devenus minoritaires ; et de rappeler la fameuse lettre de Pierre Mesmer de 1972. Or, c’est surtout le boom du nickel (qui se termine peu après 1972) qui est à l’origine du renversement démographique, l’appel de Mesmer fut politiquement fondamental, mais peu </a:t>
            </a:r>
            <a:r>
              <a:rPr lang="fr-FR" sz="1700" dirty="0"/>
              <a:t>opérationnel. </a:t>
            </a:r>
            <a:r>
              <a:rPr lang="fr-FR" sz="1700" dirty="0" smtClean="0"/>
              <a:t>De plus, l’UC prétend que les Kanak seraient majoritaires sur la liste référendaire, avec ceux inscrits sur la liste de droit commun.</a:t>
            </a:r>
          </a:p>
          <a:p>
            <a:pPr marL="0" indent="0" algn="just">
              <a:buNone/>
            </a:pPr>
            <a:r>
              <a:rPr lang="fr-FR" sz="1700" dirty="0" smtClean="0"/>
              <a:t>Il </a:t>
            </a:r>
            <a:r>
              <a:rPr lang="fr-FR" sz="1700" dirty="0"/>
              <a:t>développe par ailleurs une ligne politique très « gauchisante » renvoyant la possibilité d’indépendance à la seule volonté des sentiments </a:t>
            </a:r>
            <a:r>
              <a:rPr lang="fr-FR" sz="1700" dirty="0" smtClean="0"/>
              <a:t>kanak, volonté forgée par leur révolte contre la colonisation et sa tentative d’éteindre leur culture. </a:t>
            </a:r>
          </a:p>
          <a:p>
            <a:pPr marL="0" indent="0" algn="just">
              <a:buNone/>
            </a:pPr>
            <a:r>
              <a:rPr lang="fr-FR" sz="1700" dirty="0" smtClean="0"/>
              <a:t> </a:t>
            </a:r>
            <a:endParaRPr lang="fr-FR" sz="1700" dirty="0"/>
          </a:p>
        </p:txBody>
      </p:sp>
    </p:spTree>
    <p:extLst>
      <p:ext uri="{BB962C8B-B14F-4D97-AF65-F5344CB8AC3E}">
        <p14:creationId xmlns:p14="http://schemas.microsoft.com/office/powerpoint/2010/main" val="292576721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79695"/>
            <a:ext cx="8229600" cy="844388"/>
          </a:xfrm>
        </p:spPr>
        <p:txBody>
          <a:bodyPr>
            <a:normAutofit/>
          </a:bodyPr>
          <a:lstStyle/>
          <a:p>
            <a:r>
              <a:rPr lang="fr-FR" sz="2400" b="1" dirty="0" smtClean="0"/>
              <a:t>Quelle</a:t>
            </a:r>
            <a:r>
              <a:rPr lang="fr-FR" sz="2400" b="1" i="1" dirty="0" smtClean="0"/>
              <a:t> voie à l’indépendance (</a:t>
            </a:r>
            <a:r>
              <a:rPr lang="mr-IN" sz="2400" b="1" i="1" dirty="0" smtClean="0"/>
              <a:t>…</a:t>
            </a:r>
            <a:r>
              <a:rPr lang="fr-FR" sz="2400" b="1" i="1" dirty="0" smtClean="0"/>
              <a:t> et au socialisme) ?</a:t>
            </a:r>
            <a:br>
              <a:rPr lang="fr-FR" sz="2400" b="1" i="1" dirty="0" smtClean="0"/>
            </a:br>
            <a:endParaRPr lang="fr-FR" sz="2400" b="1" i="1" dirty="0"/>
          </a:p>
        </p:txBody>
      </p:sp>
      <p:sp>
        <p:nvSpPr>
          <p:cNvPr id="5" name="Espace réservé du contenu 2"/>
          <p:cNvSpPr>
            <a:spLocks noGrp="1"/>
          </p:cNvSpPr>
          <p:nvPr>
            <p:ph idx="1"/>
          </p:nvPr>
        </p:nvSpPr>
        <p:spPr>
          <a:xfrm>
            <a:off x="105842" y="568624"/>
            <a:ext cx="8905855" cy="5931647"/>
          </a:xfrm>
        </p:spPr>
        <p:txBody>
          <a:bodyPr>
            <a:noAutofit/>
          </a:bodyPr>
          <a:lstStyle/>
          <a:p>
            <a:pPr marL="0" indent="0" algn="just">
              <a:buNone/>
            </a:pPr>
            <a:r>
              <a:rPr lang="fr-FR" sz="1700" dirty="0" smtClean="0"/>
              <a:t>Jean-Pierre </a:t>
            </a:r>
            <a:r>
              <a:rPr lang="fr-FR" sz="1700" dirty="0" err="1"/>
              <a:t>Djaïwé</a:t>
            </a:r>
            <a:r>
              <a:rPr lang="fr-FR" sz="1700" dirty="0"/>
              <a:t> </a:t>
            </a:r>
            <a:r>
              <a:rPr lang="fr-FR" sz="1700" dirty="0" smtClean="0"/>
              <a:t>semble donc s’écarter de la ligne du Palika qui a joué plutôt la carte de tenter de convaincre les </a:t>
            </a:r>
            <a:r>
              <a:rPr lang="fr-FR" sz="1700" i="1" dirty="0" smtClean="0"/>
              <a:t>Caldoches progressistes</a:t>
            </a:r>
            <a:r>
              <a:rPr lang="fr-FR" sz="1700" dirty="0" smtClean="0"/>
              <a:t>, dont ceux de Nouméa et de Brousse (les propriétaires fonciers) : bourgeoisie des entrepreneurs locaux, protectionnistes, opposés à la bourgeoisie des vieilles familles « commerçantes-importatrices ». </a:t>
            </a:r>
          </a:p>
          <a:p>
            <a:pPr marL="0" indent="0" algn="just">
              <a:buNone/>
            </a:pPr>
            <a:r>
              <a:rPr lang="fr-FR" sz="1700" dirty="0" smtClean="0"/>
              <a:t>Les anciens « Mao-Marxistes-léninistes » auraient dit la </a:t>
            </a:r>
            <a:r>
              <a:rPr lang="fr-FR" sz="1700" b="1" i="1" dirty="0" smtClean="0"/>
              <a:t>« Bourgeoisie nationale » </a:t>
            </a:r>
            <a:r>
              <a:rPr lang="fr-FR" sz="1700" dirty="0" smtClean="0"/>
              <a:t>opposée à la </a:t>
            </a:r>
            <a:r>
              <a:rPr lang="fr-FR" sz="1700" b="1" i="1" dirty="0" smtClean="0"/>
              <a:t>« Bourgeoisie compradore »</a:t>
            </a:r>
            <a:r>
              <a:rPr lang="fr-FR" sz="1700" dirty="0" smtClean="0"/>
              <a:t>). Et on en vient au titre précédent</a:t>
            </a:r>
            <a:r>
              <a:rPr lang="mr-IN" sz="1700" dirty="0" smtClean="0"/>
              <a:t>…</a:t>
            </a:r>
            <a:endParaRPr lang="fr-FR" sz="1700" dirty="0"/>
          </a:p>
          <a:p>
            <a:pPr marL="0" indent="0" algn="just">
              <a:buNone/>
            </a:pPr>
            <a:r>
              <a:rPr lang="fr-FR" sz="1700" dirty="0" smtClean="0"/>
              <a:t>Notre sentiment est que les indépendantistes n’ont pas assez insisté sur l’aspect économique de l’indépendance. Ils ont certes répondu vivement (tant le Palika que le FLNKS-UC) au mot d’ordre central de toute la campagne loyaliste, campagne de peur selon laquelle l’indépendance serait économiquement non viable. Mais ils ne l’ont pas mis, contrairement aux loyalistes, au centre de leur campagne (voir notre document d’analyse des sondages).</a:t>
            </a:r>
          </a:p>
          <a:p>
            <a:pPr marL="0" indent="0" algn="just">
              <a:buNone/>
            </a:pPr>
            <a:r>
              <a:rPr lang="fr-FR" sz="1700" dirty="0" smtClean="0"/>
              <a:t>Nous avons tenté de démontrer dans notre livre que l’économie du </a:t>
            </a:r>
            <a:r>
              <a:rPr lang="fr-FR" sz="1700" i="1" dirty="0" smtClean="0"/>
              <a:t>Caillou</a:t>
            </a:r>
            <a:r>
              <a:rPr lang="fr-FR" sz="1700" dirty="0" smtClean="0"/>
              <a:t> pouvait se passer (</a:t>
            </a:r>
            <a:r>
              <a:rPr lang="fr-FR" sz="1700" i="1" u="sng" dirty="0" smtClean="0"/>
              <a:t>avec ou sans indépendance</a:t>
            </a:r>
            <a:r>
              <a:rPr lang="fr-FR" sz="1700" dirty="0" smtClean="0"/>
              <a:t>) des fameux </a:t>
            </a:r>
            <a:r>
              <a:rPr lang="fr-FR" sz="1700" i="1" dirty="0" smtClean="0"/>
              <a:t>« transferts » </a:t>
            </a:r>
            <a:r>
              <a:rPr lang="fr-FR" sz="1700" dirty="0" smtClean="0"/>
              <a:t>de la métropole (15% du PIB dont au moins la moitié retourne vers la France). A condition de remplacer progressivement cette manne par l’augmentation des prélèvements obligatoires (PO) sur les classes aisées (en fait « riches ») du </a:t>
            </a:r>
            <a:r>
              <a:rPr lang="fr-FR" sz="1700" i="1" dirty="0" smtClean="0"/>
              <a:t>Caillou</a:t>
            </a:r>
            <a:r>
              <a:rPr lang="fr-FR" sz="1700" dirty="0"/>
              <a:t> </a:t>
            </a:r>
            <a:r>
              <a:rPr lang="fr-FR" sz="1700" dirty="0" smtClean="0"/>
              <a:t>: les impôts (surtout payés actuellement par les classes moyennes) et les cotisations sociales (qui touchent peu les hauts salaires, par leur plafonnement)*.</a:t>
            </a:r>
          </a:p>
          <a:p>
            <a:pPr marL="0" indent="0" algn="just">
              <a:buNone/>
            </a:pPr>
            <a:r>
              <a:rPr lang="fr-FR" sz="1700" dirty="0" smtClean="0"/>
              <a:t>En outre, notre Premier ministre, vient de proposer de mettre en avant sur le </a:t>
            </a:r>
            <a:r>
              <a:rPr lang="fr-FR" sz="1700" i="1" dirty="0" smtClean="0"/>
              <a:t>Caillou</a:t>
            </a:r>
            <a:r>
              <a:rPr lang="fr-FR" sz="1700" dirty="0" smtClean="0"/>
              <a:t> ces aspects économiques et de lutte contre les inégalités ; en fait pour éviter de trop se polariser sur les aspects institutionnels (dont les deux autres référendums ?)</a:t>
            </a:r>
            <a:r>
              <a:rPr lang="mr-IN" sz="1700" dirty="0" smtClean="0"/>
              <a:t>…</a:t>
            </a:r>
            <a:endParaRPr lang="fr-FR" sz="1700" dirty="0"/>
          </a:p>
          <a:p>
            <a:pPr marL="0" indent="0" algn="just">
              <a:buNone/>
            </a:pPr>
            <a:endParaRPr lang="fr-FR" sz="900" dirty="0"/>
          </a:p>
          <a:p>
            <a:pPr marL="0" indent="0" algn="just">
              <a:buNone/>
            </a:pPr>
            <a:r>
              <a:rPr lang="fr-FR" sz="1400" dirty="0" smtClean="0"/>
              <a:t>* On passe ici sur les savants calculs présentés dans le livre et dans les compléments sur le site numérique</a:t>
            </a:r>
            <a:r>
              <a:rPr lang="mr-IN" sz="1400" dirty="0" smtClean="0"/>
              <a:t>…</a:t>
            </a:r>
            <a:r>
              <a:rPr lang="fr-FR" sz="1400" dirty="0" smtClean="0"/>
              <a:t> </a:t>
            </a:r>
            <a:endParaRPr lang="fr-FR" sz="1400" dirty="0"/>
          </a:p>
        </p:txBody>
      </p:sp>
    </p:spTree>
    <p:extLst>
      <p:ext uri="{BB962C8B-B14F-4D97-AF65-F5344CB8AC3E}">
        <p14:creationId xmlns:p14="http://schemas.microsoft.com/office/powerpoint/2010/main" val="163303286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9222"/>
            <a:ext cx="8229600" cy="844388"/>
          </a:xfrm>
        </p:spPr>
        <p:txBody>
          <a:bodyPr>
            <a:normAutofit fontScale="90000"/>
          </a:bodyPr>
          <a:lstStyle/>
          <a:p>
            <a:r>
              <a:rPr lang="fr-FR" sz="2400" b="1" dirty="0" smtClean="0"/>
              <a:t>Le </a:t>
            </a:r>
            <a:r>
              <a:rPr lang="fr-FR" sz="2400" b="1" i="1" dirty="0" smtClean="0"/>
              <a:t>drapeau socialiste caché ? Quelle stratégie pour l’indépendance ?</a:t>
            </a:r>
            <a:br>
              <a:rPr lang="fr-FR" sz="2400" b="1" i="1" dirty="0" smtClean="0"/>
            </a:br>
            <a:endParaRPr lang="fr-FR" sz="2400" b="1" i="1" dirty="0"/>
          </a:p>
        </p:txBody>
      </p:sp>
      <p:sp>
        <p:nvSpPr>
          <p:cNvPr id="5" name="Espace réservé du contenu 2"/>
          <p:cNvSpPr>
            <a:spLocks noGrp="1"/>
          </p:cNvSpPr>
          <p:nvPr>
            <p:ph idx="1"/>
          </p:nvPr>
        </p:nvSpPr>
        <p:spPr>
          <a:xfrm>
            <a:off x="238894" y="605920"/>
            <a:ext cx="8650495" cy="5931647"/>
          </a:xfrm>
        </p:spPr>
        <p:txBody>
          <a:bodyPr>
            <a:noAutofit/>
          </a:bodyPr>
          <a:lstStyle/>
          <a:p>
            <a:pPr marL="0" indent="0" algn="just">
              <a:buNone/>
            </a:pPr>
            <a:r>
              <a:rPr lang="fr-FR" sz="1700" dirty="0" smtClean="0"/>
              <a:t>Notre sentiment est également que les indépendantistes ont tenté (voir le </a:t>
            </a:r>
            <a:r>
              <a:rPr lang="fr-FR" sz="1700" b="1" i="1" dirty="0" smtClean="0"/>
              <a:t>triptyque d’Alain Touraine*</a:t>
            </a:r>
            <a:r>
              <a:rPr lang="fr-FR" sz="1700" dirty="0" smtClean="0"/>
              <a:t>) une lutte nationaliste et pour le développement en évitant l’aspect lutte de classes. Ce sentiment est renforcé par quelques entretiens récents avec des proches des partis indépendantistes. </a:t>
            </a:r>
          </a:p>
          <a:p>
            <a:pPr marL="0" indent="0" algn="just">
              <a:buNone/>
            </a:pPr>
            <a:r>
              <a:rPr lang="fr-FR" sz="1700" dirty="0" smtClean="0"/>
              <a:t>Le drapeau « socialiste » est en fait resté dans la poche</a:t>
            </a:r>
            <a:r>
              <a:rPr lang="mr-IN" sz="1700" dirty="0" smtClean="0"/>
              <a:t>…</a:t>
            </a:r>
            <a:r>
              <a:rPr lang="fr-FR" sz="1700" dirty="0" smtClean="0"/>
              <a:t> De même que le soutien ferme aux revendications des Kanak pour récupérer les terres spoliées. Pour « ne pas effrayer le bourgeois » des villes et le Caldoche propriétaire foncier des champs</a:t>
            </a:r>
            <a:r>
              <a:rPr lang="mr-IN" sz="1700" dirty="0" smtClean="0"/>
              <a:t>…</a:t>
            </a:r>
            <a:r>
              <a:rPr lang="fr-FR" sz="1700" dirty="0" smtClean="0"/>
              <a:t> </a:t>
            </a:r>
            <a:r>
              <a:rPr lang="fr-FR" sz="1700" b="1" i="1" dirty="0" smtClean="0"/>
              <a:t>et la bourgeoisie kanak naissante</a:t>
            </a:r>
            <a:r>
              <a:rPr lang="fr-FR" sz="1700" dirty="0" smtClean="0"/>
              <a:t> ? Pourtant, dans FLNKS, il y a « socialiste » ; et le patron du Palika (Paul Néaoutyine) est probablement le seul dernier vrai marxiste du </a:t>
            </a:r>
            <a:r>
              <a:rPr lang="fr-FR" sz="1700" i="1" dirty="0" smtClean="0"/>
              <a:t>Caillou</a:t>
            </a:r>
            <a:r>
              <a:rPr lang="fr-FR" sz="1700" dirty="0" smtClean="0"/>
              <a:t>. Cette politique a probablement évit</a:t>
            </a:r>
            <a:r>
              <a:rPr lang="fr-FR" sz="1700" dirty="0"/>
              <a:t>é</a:t>
            </a:r>
            <a:r>
              <a:rPr lang="fr-FR" sz="1700" dirty="0" smtClean="0"/>
              <a:t> le désastre des « 70-30 ». Rien ne dit que, ce drapeau sorti, le score eût été meilleur ou pire que les « 57-43 » : les conseilleurs et donneurs de leçons ne sont pas les payeurs</a:t>
            </a:r>
            <a:r>
              <a:rPr lang="mr-IN" sz="1700" dirty="0" smtClean="0"/>
              <a:t>…</a:t>
            </a:r>
            <a:r>
              <a:rPr lang="fr-FR" sz="1700" dirty="0" smtClean="0"/>
              <a:t> Mais</a:t>
            </a:r>
            <a:r>
              <a:rPr lang="mr-IN" sz="1700" dirty="0" smtClean="0"/>
              <a:t>…</a:t>
            </a:r>
            <a:endParaRPr lang="fr-FR" sz="1700" dirty="0" smtClean="0"/>
          </a:p>
          <a:p>
            <a:pPr marL="0" indent="0" algn="just">
              <a:buNone/>
            </a:pPr>
            <a:r>
              <a:rPr lang="fr-FR" sz="1700" dirty="0" smtClean="0"/>
              <a:t>Socialisme ne veut pas forcément dire </a:t>
            </a:r>
            <a:r>
              <a:rPr lang="fr-FR" sz="1700" i="1" dirty="0" smtClean="0"/>
              <a:t>« Dictature du Prolétariat » </a:t>
            </a:r>
            <a:r>
              <a:rPr lang="fr-FR" sz="1700" dirty="0" smtClean="0"/>
              <a:t>où (</a:t>
            </a:r>
            <a:r>
              <a:rPr lang="fr-FR" sz="1700" i="1" dirty="0" smtClean="0"/>
              <a:t>« Révolution ou libération nationale en deux étapes »)</a:t>
            </a:r>
            <a:r>
              <a:rPr lang="fr-FR" sz="1700" dirty="0" smtClean="0"/>
              <a:t>, après la prise du pouvoir avec l’alliance avec la « Paysannerie pauvre » revendiquant la terre des « Propriétaires fonciers » et la « bourgeoisie nationale », ces deux derniers se trouvent mis au rencard : on peut remplacer ce </a:t>
            </a:r>
            <a:r>
              <a:rPr lang="fr-FR" sz="1700" i="1" dirty="0" smtClean="0"/>
              <a:t>vilain mot</a:t>
            </a:r>
            <a:r>
              <a:rPr lang="fr-FR" sz="1700" dirty="0" smtClean="0"/>
              <a:t> par lutte sociale contre les inégalités, lutte pour la justice fiscale et le progrès social.</a:t>
            </a:r>
            <a:endParaRPr lang="fr-FR" sz="1700" dirty="0"/>
          </a:p>
          <a:p>
            <a:pPr marL="0" indent="0" algn="just">
              <a:buNone/>
            </a:pPr>
            <a:r>
              <a:rPr lang="fr-FR" sz="1700" dirty="0" smtClean="0"/>
              <a:t>Au risque de radoter, l’indépendance est donc économiquement viable </a:t>
            </a:r>
            <a:r>
              <a:rPr lang="mr-IN" sz="1700" dirty="0" smtClean="0"/>
              <a:t>–</a:t>
            </a:r>
            <a:r>
              <a:rPr lang="fr-FR" sz="1700" dirty="0" smtClean="0"/>
              <a:t> et même l’autonomie la plus élargie possible - </a:t>
            </a:r>
            <a:r>
              <a:rPr lang="fr-FR" sz="1700" i="1" dirty="0" smtClean="0"/>
              <a:t>si et seulement si </a:t>
            </a:r>
            <a:r>
              <a:rPr lang="fr-FR" sz="1700" dirty="0" smtClean="0"/>
              <a:t>de profondes réformes économiques et sociales sociales sont mise en œuvre. Et de façon plus radicale que la politique de </a:t>
            </a:r>
            <a:r>
              <a:rPr lang="fr-FR" sz="1700" i="1" dirty="0" smtClean="0"/>
              <a:t>Calédonie ensemble </a:t>
            </a:r>
            <a:r>
              <a:rPr lang="fr-FR" sz="1700" dirty="0" smtClean="0"/>
              <a:t>et des gouvernements de Philippe Germain, soutenus tant bien que mal par les indépendantistes et taxée de « socialistes » par la droite dure.</a:t>
            </a:r>
            <a:endParaRPr lang="fr-FR" sz="1700" dirty="0"/>
          </a:p>
          <a:p>
            <a:pPr marL="0" indent="0" algn="just">
              <a:buNone/>
            </a:pPr>
            <a:endParaRPr lang="fr-FR" sz="900" dirty="0"/>
          </a:p>
          <a:p>
            <a:pPr marL="0" indent="0" algn="just">
              <a:buNone/>
            </a:pPr>
            <a:r>
              <a:rPr lang="fr-FR" sz="1400" dirty="0" smtClean="0"/>
              <a:t>* Nationalisme, développement, luttes de classes.</a:t>
            </a:r>
            <a:endParaRPr lang="fr-FR" sz="1400" dirty="0"/>
          </a:p>
        </p:txBody>
      </p:sp>
    </p:spTree>
    <p:extLst>
      <p:ext uri="{BB962C8B-B14F-4D97-AF65-F5344CB8AC3E}">
        <p14:creationId xmlns:p14="http://schemas.microsoft.com/office/powerpoint/2010/main" val="292224757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40168"/>
            <a:ext cx="8229600" cy="844388"/>
          </a:xfrm>
        </p:spPr>
        <p:txBody>
          <a:bodyPr>
            <a:normAutofit/>
          </a:bodyPr>
          <a:lstStyle/>
          <a:p>
            <a:r>
              <a:rPr lang="fr-FR" sz="2400" b="1" dirty="0" smtClean="0"/>
              <a:t>Kanaky-Nouvelle-Calédonie </a:t>
            </a:r>
            <a:br>
              <a:rPr lang="fr-FR" sz="2400" b="1" dirty="0" smtClean="0"/>
            </a:br>
            <a:r>
              <a:rPr lang="fr-FR" sz="2400" b="1" dirty="0" smtClean="0"/>
              <a:t>ou</a:t>
            </a:r>
            <a:r>
              <a:rPr lang="fr-FR" sz="2400" b="1" dirty="0"/>
              <a:t> </a:t>
            </a:r>
            <a:r>
              <a:rPr lang="fr-FR" sz="2400" b="1" dirty="0" smtClean="0"/>
              <a:t>« </a:t>
            </a:r>
            <a:r>
              <a:rPr lang="fr-FR" sz="2400" b="1" i="1" dirty="0" smtClean="0"/>
              <a:t>PUC</a:t>
            </a:r>
            <a:r>
              <a:rPr lang="fr-FR" sz="2400" b="1" i="1" dirty="0"/>
              <a:t> </a:t>
            </a:r>
            <a:r>
              <a:rPr lang="fr-FR" sz="2400" b="1" i="1" dirty="0" smtClean="0"/>
              <a:t>» </a:t>
            </a:r>
            <a:r>
              <a:rPr lang="fr-FR" sz="2400" b="1" dirty="0" smtClean="0"/>
              <a:t>?</a:t>
            </a:r>
            <a:endParaRPr lang="fr-FR" sz="2400" b="1" i="1" dirty="0"/>
          </a:p>
        </p:txBody>
      </p:sp>
      <p:sp>
        <p:nvSpPr>
          <p:cNvPr id="5" name="Espace réservé du contenu 2"/>
          <p:cNvSpPr>
            <a:spLocks noGrp="1"/>
          </p:cNvSpPr>
          <p:nvPr>
            <p:ph idx="1"/>
          </p:nvPr>
        </p:nvSpPr>
        <p:spPr>
          <a:xfrm>
            <a:off x="238894" y="999678"/>
            <a:ext cx="8650495" cy="5652336"/>
          </a:xfrm>
        </p:spPr>
        <p:txBody>
          <a:bodyPr>
            <a:noAutofit/>
          </a:bodyPr>
          <a:lstStyle/>
          <a:p>
            <a:pPr marL="0" indent="0" algn="just">
              <a:buNone/>
            </a:pPr>
            <a:r>
              <a:rPr lang="fr-FR" sz="1700" dirty="0" smtClean="0"/>
              <a:t>Le nom du futur Pays pose enfin question, de même que son drapeau commun ; la question de l’hymne national </a:t>
            </a:r>
            <a:r>
              <a:rPr lang="fr-FR" sz="1700" i="1" dirty="0" smtClean="0"/>
              <a:t>« Soyons unis, devenons frères » </a:t>
            </a:r>
            <a:r>
              <a:rPr lang="fr-FR" sz="1700" dirty="0" smtClean="0"/>
              <a:t>étant réglée depuis 2010. </a:t>
            </a:r>
          </a:p>
          <a:p>
            <a:pPr marL="0" indent="0" algn="just">
              <a:buNone/>
            </a:pPr>
            <a:r>
              <a:rPr lang="fr-FR" sz="1700" dirty="0" smtClean="0"/>
              <a:t>Que faire d’une </a:t>
            </a:r>
            <a:r>
              <a:rPr lang="fr-FR" sz="1700" i="1" dirty="0" smtClean="0"/>
              <a:t>Calédonie</a:t>
            </a:r>
            <a:r>
              <a:rPr lang="fr-FR" sz="1700" dirty="0" smtClean="0"/>
              <a:t> (fût-elle </a:t>
            </a:r>
            <a:r>
              <a:rPr lang="fr-FR" sz="1700" i="1" dirty="0" smtClean="0"/>
              <a:t>Nouvelle</a:t>
            </a:r>
            <a:r>
              <a:rPr lang="fr-FR" sz="1700" dirty="0" smtClean="0"/>
              <a:t>) de la maman de James Cook, que les Caldoches adorent sans être écossais ? Que faire d’une </a:t>
            </a:r>
            <a:r>
              <a:rPr lang="fr-FR" sz="1700" i="1" dirty="0" smtClean="0"/>
              <a:t>Kanaky</a:t>
            </a:r>
            <a:r>
              <a:rPr lang="fr-FR" sz="1700" dirty="0" smtClean="0"/>
              <a:t>, vocable d’origine hawaïenne et assimilé au </a:t>
            </a:r>
            <a:r>
              <a:rPr lang="fr-FR" sz="1700" dirty="0"/>
              <a:t>mythe régional (</a:t>
            </a:r>
            <a:r>
              <a:rPr lang="fr-FR" sz="1700" i="1" dirty="0"/>
              <a:t>Tein Kanaké</a:t>
            </a:r>
            <a:r>
              <a:rPr lang="fr-FR" sz="1700" dirty="0" smtClean="0"/>
              <a:t>), adorée par les</a:t>
            </a:r>
            <a:r>
              <a:rPr lang="mr-IN" sz="1700" dirty="0" smtClean="0"/>
              <a:t>…</a:t>
            </a:r>
            <a:r>
              <a:rPr lang="fr-FR" sz="1700" dirty="0" smtClean="0"/>
              <a:t> Kanak après s’être fait traités de Canaques ? Qu’en pensent les autres ethnies, Wallisiens-Futuniens, Océaniens, Asiatiques et autres ?</a:t>
            </a:r>
          </a:p>
          <a:p>
            <a:pPr marL="0" indent="0" algn="just">
              <a:buNone/>
            </a:pPr>
            <a:endParaRPr lang="fr-FR" sz="1700" dirty="0"/>
          </a:p>
          <a:p>
            <a:pPr marL="0" indent="0" algn="just">
              <a:buNone/>
            </a:pPr>
            <a:r>
              <a:rPr lang="fr-FR" sz="1700" dirty="0" smtClean="0"/>
              <a:t>Comme les Etats-Unis d’Amérique (USA), comme l’ex-URSS, comme l’UE (Union européenne), il serait judicieux d’éviter les références ethniques. On propose que le nouveau pays se nomme, après l’indépendance (inéluctable à notre humble avis, sous la forme d’Indépendance-Association </a:t>
            </a:r>
            <a:r>
              <a:rPr lang="mr-IN" sz="1700" dirty="0" smtClean="0"/>
              <a:t>–</a:t>
            </a:r>
            <a:r>
              <a:rPr lang="fr-FR" sz="1700" dirty="0" smtClean="0"/>
              <a:t> pardon : avec partenariat</a:t>
            </a:r>
            <a:r>
              <a:rPr lang="mr-IN" sz="1700" dirty="0" smtClean="0"/>
              <a:t>…</a:t>
            </a:r>
            <a:r>
              <a:rPr lang="fr-FR" sz="1700" dirty="0" smtClean="0"/>
              <a:t>) </a:t>
            </a:r>
            <a:r>
              <a:rPr lang="fr-FR" sz="1700" dirty="0"/>
              <a:t>les </a:t>
            </a:r>
            <a:r>
              <a:rPr lang="fr-FR" sz="1700" b="1" i="1" dirty="0"/>
              <a:t>« PUC » </a:t>
            </a:r>
            <a:r>
              <a:rPr lang="fr-FR" sz="1700" b="1" i="1" dirty="0" smtClean="0"/>
              <a:t>(</a:t>
            </a:r>
            <a:r>
              <a:rPr lang="fr-FR" sz="1700" b="1" i="1" dirty="0"/>
              <a:t>Provinces </a:t>
            </a:r>
            <a:r>
              <a:rPr lang="fr-FR" sz="1700" b="1" i="1" dirty="0" smtClean="0"/>
              <a:t>Unies </a:t>
            </a:r>
            <a:r>
              <a:rPr lang="fr-FR" sz="1700" b="1" i="1" dirty="0"/>
              <a:t>du Caillou</a:t>
            </a:r>
            <a:r>
              <a:rPr lang="fr-FR" sz="1700" b="1" i="1" dirty="0" smtClean="0"/>
              <a:t>)</a:t>
            </a:r>
            <a:r>
              <a:rPr lang="fr-FR" sz="1700" i="1" dirty="0" smtClean="0"/>
              <a:t>*</a:t>
            </a:r>
            <a:r>
              <a:rPr lang="fr-FR" sz="1700" dirty="0" smtClean="0"/>
              <a:t>. On peut remplacer Caillou par </a:t>
            </a:r>
            <a:r>
              <a:rPr lang="fr-FR" sz="1700" i="1" dirty="0" smtClean="0"/>
              <a:t>Cagou</a:t>
            </a:r>
            <a:r>
              <a:rPr lang="fr-FR" sz="1700" dirty="0" smtClean="0"/>
              <a:t> (la petite poule endémique du territoire) : c’est ainsi que les équipes sportive se nomment</a:t>
            </a:r>
            <a:r>
              <a:rPr lang="mr-IN" sz="1700" dirty="0" smtClean="0"/>
              <a:t>…</a:t>
            </a:r>
            <a:r>
              <a:rPr lang="fr-FR" sz="1700" dirty="0" smtClean="0"/>
              <a:t> </a:t>
            </a:r>
          </a:p>
          <a:p>
            <a:pPr marL="0" indent="0" algn="just">
              <a:buNone/>
            </a:pPr>
            <a:r>
              <a:rPr lang="fr-FR" sz="1700" dirty="0" smtClean="0"/>
              <a:t>L’aspect institutionnel des </a:t>
            </a:r>
            <a:r>
              <a:rPr lang="fr-FR" sz="1700" b="1" i="1" dirty="0" smtClean="0"/>
              <a:t>Provinces</a:t>
            </a:r>
            <a:r>
              <a:rPr lang="fr-FR" sz="1700" dirty="0" smtClean="0"/>
              <a:t> nous paraît fondamental, l’</a:t>
            </a:r>
            <a:r>
              <a:rPr lang="fr-FR" sz="1700" b="1" i="1" dirty="0" smtClean="0"/>
              <a:t>Union</a:t>
            </a:r>
            <a:r>
              <a:rPr lang="fr-FR" sz="1700" dirty="0" smtClean="0"/>
              <a:t> également ; quant au </a:t>
            </a:r>
            <a:r>
              <a:rPr lang="fr-FR" sz="1700" b="1" i="1" dirty="0" smtClean="0"/>
              <a:t>Caillou</a:t>
            </a:r>
            <a:r>
              <a:rPr lang="fr-FR" sz="1700" dirty="0" smtClean="0"/>
              <a:t>, il permet depuis longtemps (et nous a permis dans notre livre...) d’éviter les appellations qui fâchent. Nous avions penser aussi à </a:t>
            </a:r>
            <a:r>
              <a:rPr lang="fr-FR" sz="1700" i="1" dirty="0" smtClean="0"/>
              <a:t>Fédération Unie du Caillou </a:t>
            </a:r>
            <a:r>
              <a:rPr lang="fr-FR" sz="1700" dirty="0" smtClean="0"/>
              <a:t>; mais cela aurait fait rire l’environnement de langue anglaise et aurait trop rappelé la proposition fédérative d’Urvoas</a:t>
            </a:r>
            <a:r>
              <a:rPr lang="mr-IN" sz="1700" dirty="0" smtClean="0"/>
              <a:t>…</a:t>
            </a:r>
            <a:endParaRPr lang="fr-FR" sz="1700" dirty="0" smtClean="0"/>
          </a:p>
          <a:p>
            <a:pPr marL="0" indent="0" algn="just">
              <a:buNone/>
            </a:pPr>
            <a:endParaRPr lang="fr-FR" sz="1700" dirty="0"/>
          </a:p>
          <a:p>
            <a:pPr marL="0" indent="0" algn="just">
              <a:buNone/>
            </a:pPr>
            <a:r>
              <a:rPr lang="fr-FR" sz="1400" dirty="0" smtClean="0"/>
              <a:t>* Le </a:t>
            </a:r>
            <a:r>
              <a:rPr lang="fr-FR" sz="1400" i="1" dirty="0" smtClean="0"/>
              <a:t>Paris Université Club </a:t>
            </a:r>
            <a:r>
              <a:rPr lang="fr-FR" sz="1400" dirty="0" smtClean="0"/>
              <a:t>est toujours un club sportif, avec, il fut un temps, une équipe solide de rugby amateur ;   son slogan est </a:t>
            </a:r>
            <a:r>
              <a:rPr lang="fr-FR" sz="1400" i="1" dirty="0" smtClean="0"/>
              <a:t>« </a:t>
            </a:r>
            <a:r>
              <a:rPr lang="fr-FR" sz="1400" i="1" dirty="0"/>
              <a:t>Laissez-vous gagner ! </a:t>
            </a:r>
            <a:r>
              <a:rPr lang="fr-FR" sz="1400" i="1" dirty="0" smtClean="0"/>
              <a:t>»</a:t>
            </a:r>
            <a:r>
              <a:rPr lang="fr-FR" sz="1400" dirty="0" smtClean="0"/>
              <a:t>.</a:t>
            </a:r>
            <a:endParaRPr lang="fr-FR" sz="1400" dirty="0"/>
          </a:p>
        </p:txBody>
      </p:sp>
    </p:spTree>
    <p:extLst>
      <p:ext uri="{BB962C8B-B14F-4D97-AF65-F5344CB8AC3E}">
        <p14:creationId xmlns:p14="http://schemas.microsoft.com/office/powerpoint/2010/main" val="243021475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0"/>
            <a:ext cx="8229600" cy="644623"/>
          </a:xfrm>
        </p:spPr>
        <p:txBody>
          <a:bodyPr>
            <a:normAutofit/>
          </a:bodyPr>
          <a:lstStyle/>
          <a:p>
            <a:r>
              <a:rPr lang="fr-FR" sz="2400" b="1" i="1" dirty="0" smtClean="0"/>
              <a:t>« En même temps</a:t>
            </a:r>
            <a:r>
              <a:rPr lang="mr-IN" sz="2400" b="1" i="1" dirty="0" smtClean="0"/>
              <a:t>…</a:t>
            </a:r>
            <a:r>
              <a:rPr lang="fr-FR" sz="2400" b="1" i="1" dirty="0" smtClean="0"/>
              <a:t> »</a:t>
            </a:r>
            <a:endParaRPr lang="fr-FR" sz="2400" b="1" i="1" dirty="0"/>
          </a:p>
        </p:txBody>
      </p:sp>
      <p:sp>
        <p:nvSpPr>
          <p:cNvPr id="5" name="Espace réservé du contenu 2"/>
          <p:cNvSpPr>
            <a:spLocks noGrp="1"/>
          </p:cNvSpPr>
          <p:nvPr>
            <p:ph idx="1"/>
          </p:nvPr>
        </p:nvSpPr>
        <p:spPr>
          <a:xfrm>
            <a:off x="142708" y="673161"/>
            <a:ext cx="8847881" cy="6076038"/>
          </a:xfrm>
        </p:spPr>
        <p:txBody>
          <a:bodyPr>
            <a:noAutofit/>
          </a:bodyPr>
          <a:lstStyle/>
          <a:p>
            <a:pPr marL="0" indent="0" algn="just">
              <a:buNone/>
            </a:pPr>
            <a:r>
              <a:rPr lang="fr-FR" sz="1700" dirty="0" smtClean="0"/>
              <a:t>Notre président </a:t>
            </a:r>
            <a:r>
              <a:rPr lang="fr-FR" sz="1700" dirty="0"/>
              <a:t>de la République Emmanuel </a:t>
            </a:r>
            <a:r>
              <a:rPr lang="fr-FR" sz="1700" dirty="0" smtClean="0"/>
              <a:t>Macron, en visite </a:t>
            </a:r>
            <a:r>
              <a:rPr lang="fr-FR" sz="1700" dirty="0"/>
              <a:t>à Nouméa en </a:t>
            </a:r>
            <a:r>
              <a:rPr lang="fr-FR" sz="1700" dirty="0" smtClean="0"/>
              <a:t>mai 2018, était resté neutre, tout comme l’Etat dans son ensemble : la </a:t>
            </a:r>
            <a:r>
              <a:rPr lang="fr-FR" sz="1700" dirty="0"/>
              <a:t>question </a:t>
            </a:r>
            <a:r>
              <a:rPr lang="fr-FR" sz="1700" i="1" dirty="0" smtClean="0"/>
              <a:t>« n’(étant) </a:t>
            </a:r>
            <a:r>
              <a:rPr lang="fr-FR" sz="1700" i="1" dirty="0"/>
              <a:t>posée qu’aux seuls </a:t>
            </a:r>
            <a:r>
              <a:rPr lang="fr-FR" sz="1700" i="1" dirty="0" smtClean="0"/>
              <a:t>Calédoniens »</a:t>
            </a:r>
            <a:r>
              <a:rPr lang="fr-FR" sz="1700" dirty="0" smtClean="0"/>
              <a:t> ; il avait toutefois ajouté, rappelons-le, que </a:t>
            </a:r>
            <a:r>
              <a:rPr lang="fr-FR" sz="1700" i="1" dirty="0" smtClean="0"/>
              <a:t>« la </a:t>
            </a:r>
            <a:r>
              <a:rPr lang="fr-FR" sz="1700" i="1" dirty="0"/>
              <a:t>France serait moins belle sans la Nouvelle-</a:t>
            </a:r>
            <a:r>
              <a:rPr lang="fr-FR" sz="1700" i="1" dirty="0" smtClean="0"/>
              <a:t>Calédonie »</a:t>
            </a:r>
            <a:r>
              <a:rPr lang="fr-FR" sz="1700" dirty="0" smtClean="0"/>
              <a:t>. Pendant </a:t>
            </a:r>
            <a:r>
              <a:rPr lang="fr-FR" sz="1700" dirty="0"/>
              <a:t>l’élection </a:t>
            </a:r>
            <a:r>
              <a:rPr lang="fr-FR" sz="1700" dirty="0" smtClean="0"/>
              <a:t>présidentielle en 2017, il avait souhaité que </a:t>
            </a:r>
            <a:r>
              <a:rPr lang="fr-FR" sz="1700" dirty="0"/>
              <a:t>la Nouvelle-Calédonie </a:t>
            </a:r>
            <a:r>
              <a:rPr lang="fr-FR" sz="1700" i="1" dirty="0" smtClean="0"/>
              <a:t>« reste </a:t>
            </a:r>
            <a:r>
              <a:rPr lang="fr-FR" sz="1700" i="1" dirty="0"/>
              <a:t>dans la communauté </a:t>
            </a:r>
            <a:r>
              <a:rPr lang="fr-FR" sz="1700" i="1" dirty="0" smtClean="0"/>
              <a:t>nationale »</a:t>
            </a:r>
            <a:r>
              <a:rPr lang="fr-FR" sz="1700" dirty="0" smtClean="0"/>
              <a:t> mais en précisant que </a:t>
            </a:r>
            <a:r>
              <a:rPr lang="fr-FR" sz="1700" i="1" dirty="0" smtClean="0"/>
              <a:t>« quel </a:t>
            </a:r>
            <a:r>
              <a:rPr lang="fr-FR" sz="1700" i="1" dirty="0"/>
              <a:t>que soit le choix qui sera fait, la République sera aux côtés de la Nouvelle-</a:t>
            </a:r>
            <a:r>
              <a:rPr lang="fr-FR" sz="1700" i="1" dirty="0" smtClean="0"/>
              <a:t>Calédonie »</a:t>
            </a:r>
            <a:r>
              <a:rPr lang="fr-FR" sz="1700" dirty="0" smtClean="0"/>
              <a:t>.</a:t>
            </a:r>
          </a:p>
          <a:p>
            <a:pPr marL="0" indent="0" algn="just">
              <a:buNone/>
            </a:pPr>
            <a:endParaRPr lang="fr-FR" sz="800" dirty="0"/>
          </a:p>
          <a:p>
            <a:pPr marL="0" indent="0" algn="just">
              <a:buNone/>
            </a:pPr>
            <a:r>
              <a:rPr lang="fr-FR" sz="1700" dirty="0" smtClean="0"/>
              <a:t>Son discours (très solennel, un peu trop même) au soir </a:t>
            </a:r>
            <a:r>
              <a:rPr lang="fr-FR" sz="1700" dirty="0"/>
              <a:t>du 4 novembre </a:t>
            </a:r>
            <a:r>
              <a:rPr lang="fr-FR" sz="1700" dirty="0" smtClean="0"/>
              <a:t>(sur le </a:t>
            </a:r>
            <a:r>
              <a:rPr lang="fr-FR" sz="1700" i="1" dirty="0" smtClean="0"/>
              <a:t>Caillou</a:t>
            </a:r>
            <a:r>
              <a:rPr lang="fr-FR" sz="1700" dirty="0" smtClean="0"/>
              <a:t>) est encore marqué par la même prudence. D’un côté, il exprime </a:t>
            </a:r>
            <a:r>
              <a:rPr lang="fr-FR" sz="1700" i="1" dirty="0" smtClean="0"/>
              <a:t>« la </a:t>
            </a:r>
            <a:r>
              <a:rPr lang="fr-FR" sz="1700" i="1" dirty="0"/>
              <a:t>fierté pour le chef de l'État que la majorité des Calédoniens aient choisi la </a:t>
            </a:r>
            <a:r>
              <a:rPr lang="fr-FR" sz="1700" i="1" dirty="0" smtClean="0"/>
              <a:t>France »</a:t>
            </a:r>
            <a:r>
              <a:rPr lang="fr-FR" sz="1700" dirty="0" smtClean="0"/>
              <a:t>, mais précise de l’autre, en </a:t>
            </a:r>
            <a:r>
              <a:rPr lang="fr-FR" sz="1700" i="1" dirty="0" smtClean="0"/>
              <a:t>« (</a:t>
            </a:r>
            <a:r>
              <a:rPr lang="fr-FR" sz="1700" i="1" dirty="0"/>
              <a:t>mesurant) la déception de ceux qui animent la volonté de l'indépendance </a:t>
            </a:r>
            <a:r>
              <a:rPr lang="fr-FR" sz="1700" i="1" dirty="0" smtClean="0"/>
              <a:t>»</a:t>
            </a:r>
            <a:r>
              <a:rPr lang="fr-FR" sz="1700" dirty="0" smtClean="0"/>
              <a:t>, qu’il n'y a </a:t>
            </a:r>
            <a:r>
              <a:rPr lang="fr-FR" sz="1700" i="1" dirty="0" smtClean="0"/>
              <a:t>« pas </a:t>
            </a:r>
            <a:r>
              <a:rPr lang="fr-FR" sz="1700" i="1" dirty="0"/>
              <a:t>d'autre chemin que celui du </a:t>
            </a:r>
            <a:r>
              <a:rPr lang="fr-FR" sz="1700" i="1" dirty="0" smtClean="0"/>
              <a:t>dialogue »</a:t>
            </a:r>
            <a:r>
              <a:rPr lang="fr-FR" sz="1700" dirty="0" smtClean="0"/>
              <a:t>. </a:t>
            </a:r>
          </a:p>
          <a:p>
            <a:pPr marL="0" indent="0" algn="just">
              <a:buNone/>
            </a:pPr>
            <a:endParaRPr lang="fr-FR" sz="800" dirty="0" smtClean="0"/>
          </a:p>
          <a:p>
            <a:pPr marL="0" indent="0" algn="just">
              <a:buNone/>
            </a:pPr>
            <a:r>
              <a:rPr lang="fr-FR" sz="1700" dirty="0" smtClean="0"/>
              <a:t>Les loyalistes qui ont gagné (largement, mais pas très largement) sont déçus et considèrent (sans le dire) leur victoire comme une défaite ; les indépendantistes qui ont perdu sont réjouis et voient leur défaite comme une victoire qui renforce considérablement leur pouvoir de négociation.</a:t>
            </a:r>
          </a:p>
          <a:p>
            <a:pPr marL="0" indent="0" algn="just">
              <a:buNone/>
            </a:pPr>
            <a:endParaRPr lang="fr-FR" sz="800" dirty="0"/>
          </a:p>
          <a:p>
            <a:pPr marL="0" indent="0" algn="just">
              <a:buNone/>
            </a:pPr>
            <a:r>
              <a:rPr lang="fr-FR" sz="1700" dirty="0" smtClean="0"/>
              <a:t>Qui dit dialogue, dit : pour parvenir à quel compromis, à quel équilibre. La très large autonomie est là, mais pas les compétences régaliennes et ses symboles. Le dialogue aboutira-t-il à </a:t>
            </a:r>
            <a:r>
              <a:rPr lang="fr-FR" sz="1700" i="1" dirty="0" smtClean="0"/>
              <a:t>« quelque chose de plus » </a:t>
            </a:r>
            <a:r>
              <a:rPr lang="fr-FR" sz="1700" dirty="0" smtClean="0"/>
              <a:t>que l’autonomie, bref, à notre dada (qui est loin de n’être que le nôtre</a:t>
            </a:r>
            <a:r>
              <a:rPr lang="mr-IN" sz="1700" dirty="0" smtClean="0"/>
              <a:t>…</a:t>
            </a:r>
            <a:r>
              <a:rPr lang="fr-FR" sz="1700" dirty="0" smtClean="0"/>
              <a:t>) d’Indépendance-Association ? </a:t>
            </a:r>
          </a:p>
          <a:p>
            <a:pPr marL="0" indent="0" algn="just">
              <a:buNone/>
            </a:pPr>
            <a:r>
              <a:rPr lang="fr-FR" sz="1700" dirty="0" smtClean="0"/>
              <a:t>Le </a:t>
            </a:r>
            <a:r>
              <a:rPr lang="fr-FR" sz="1700" i="1" dirty="0" smtClean="0"/>
              <a:t>Caillou</a:t>
            </a:r>
            <a:r>
              <a:rPr lang="fr-FR" sz="1700" dirty="0" smtClean="0"/>
              <a:t> (</a:t>
            </a:r>
            <a:r>
              <a:rPr lang="fr-FR" sz="1700" i="1" dirty="0" smtClean="0"/>
              <a:t>« PUC » ?</a:t>
            </a:r>
            <a:r>
              <a:rPr lang="fr-FR" sz="1700" dirty="0" smtClean="0"/>
              <a:t>) </a:t>
            </a:r>
            <a:r>
              <a:rPr lang="fr-FR" sz="1700" i="1" dirty="0" smtClean="0"/>
              <a:t>« en même temps » </a:t>
            </a:r>
            <a:r>
              <a:rPr lang="fr-FR" sz="1700" dirty="0" smtClean="0"/>
              <a:t>indépendant et partenaire de la France ; ou comment l’art subtil de Macron aura gagné. </a:t>
            </a:r>
            <a:endParaRPr lang="fr-FR" sz="1700" dirty="0"/>
          </a:p>
        </p:txBody>
      </p:sp>
    </p:spTree>
    <p:extLst>
      <p:ext uri="{BB962C8B-B14F-4D97-AF65-F5344CB8AC3E}">
        <p14:creationId xmlns:p14="http://schemas.microsoft.com/office/powerpoint/2010/main" val="121487779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0"/>
            <a:ext cx="8229600" cy="644623"/>
          </a:xfrm>
        </p:spPr>
        <p:txBody>
          <a:bodyPr>
            <a:normAutofit/>
          </a:bodyPr>
          <a:lstStyle/>
          <a:p>
            <a:r>
              <a:rPr lang="fr-FR" sz="2400" b="1" i="1" dirty="0" smtClean="0"/>
              <a:t>« En même </a:t>
            </a:r>
            <a:r>
              <a:rPr lang="fr-FR" sz="2400" b="1" i="1" dirty="0" smtClean="0"/>
              <a:t>temps »</a:t>
            </a:r>
            <a:r>
              <a:rPr lang="mr-IN" sz="2400" b="1" i="1" dirty="0" smtClean="0"/>
              <a:t>…</a:t>
            </a:r>
            <a:r>
              <a:rPr lang="fr-FR" sz="2400" b="1" i="1" dirty="0" smtClean="0"/>
              <a:t> </a:t>
            </a:r>
            <a:r>
              <a:rPr lang="fr-FR" sz="2400" b="1" i="1" dirty="0" smtClean="0"/>
              <a:t>que De Gaulle ?</a:t>
            </a:r>
            <a:endParaRPr lang="fr-FR" sz="2400" b="1" i="1" dirty="0"/>
          </a:p>
        </p:txBody>
      </p:sp>
      <p:sp>
        <p:nvSpPr>
          <p:cNvPr id="5" name="Espace réservé du contenu 2"/>
          <p:cNvSpPr>
            <a:spLocks noGrp="1"/>
          </p:cNvSpPr>
          <p:nvPr>
            <p:ph idx="1"/>
          </p:nvPr>
        </p:nvSpPr>
        <p:spPr>
          <a:xfrm>
            <a:off x="142708" y="673161"/>
            <a:ext cx="8847881" cy="6076038"/>
          </a:xfrm>
        </p:spPr>
        <p:txBody>
          <a:bodyPr>
            <a:noAutofit/>
          </a:bodyPr>
          <a:lstStyle/>
          <a:p>
            <a:pPr marL="0" indent="0" algn="just">
              <a:buNone/>
            </a:pPr>
            <a:r>
              <a:rPr lang="fr-FR" sz="1700" dirty="0"/>
              <a:t>Le </a:t>
            </a:r>
            <a:r>
              <a:rPr lang="fr-FR" sz="1700" i="1" dirty="0"/>
              <a:t>Canard enchaîné </a:t>
            </a:r>
            <a:r>
              <a:rPr lang="fr-FR" sz="1700" dirty="0"/>
              <a:t>(du mercredi 7 novembre) éclaire de façon intéressante  la position d’Emmanuel Macron quant au résultat du référendum du 4 novembre</a:t>
            </a:r>
            <a:r>
              <a:rPr lang="fr-FR" sz="1700" dirty="0" smtClean="0"/>
              <a:t>. On ne conna</a:t>
            </a:r>
            <a:r>
              <a:rPr lang="fr-FR" sz="1700" dirty="0" smtClean="0"/>
              <a:t>ît pas de démenti au petit entrefilet du </a:t>
            </a:r>
            <a:r>
              <a:rPr lang="fr-FR" sz="1700" i="1" dirty="0" smtClean="0"/>
              <a:t>Canard</a:t>
            </a:r>
            <a:r>
              <a:rPr lang="fr-FR" sz="1700" dirty="0" smtClean="0"/>
              <a:t>.</a:t>
            </a:r>
            <a:endParaRPr lang="fr-FR" sz="1700" dirty="0" smtClean="0"/>
          </a:p>
          <a:p>
            <a:pPr marL="0" indent="0" algn="just">
              <a:buNone/>
            </a:pPr>
            <a:endParaRPr lang="fr-FR" sz="1700" dirty="0"/>
          </a:p>
          <a:p>
            <a:pPr marL="0" indent="0" algn="just">
              <a:buNone/>
            </a:pPr>
            <a:r>
              <a:rPr lang="fr-FR" sz="1700" dirty="0" smtClean="0"/>
              <a:t>Il était donc fier </a:t>
            </a:r>
            <a:r>
              <a:rPr lang="fr-FR" sz="1700" dirty="0"/>
              <a:t>du résultat le 4 novembre au soir, heure du </a:t>
            </a:r>
            <a:r>
              <a:rPr lang="fr-FR" sz="1700" dirty="0" smtClean="0"/>
              <a:t>Caillou ; répétons-nous : </a:t>
            </a:r>
            <a:r>
              <a:rPr lang="fr-FR" sz="1700" i="1" dirty="0" smtClean="0"/>
              <a:t>« </a:t>
            </a:r>
            <a:r>
              <a:rPr lang="fr-FR" sz="1700" i="1" dirty="0"/>
              <a:t>une fierté pour le chef de l’Etat que la majorité des Calédoniens ait choisi la France. C’est pour nous une marque de confiance dans la République française dans son avenir et dans ses valeurs » </a:t>
            </a:r>
            <a:r>
              <a:rPr lang="fr-FR" sz="1700" dirty="0" smtClean="0"/>
              <a:t>).</a:t>
            </a:r>
          </a:p>
          <a:p>
            <a:pPr marL="0" indent="0" algn="just">
              <a:buNone/>
            </a:pPr>
            <a:r>
              <a:rPr lang="fr-FR" sz="1700" dirty="0" smtClean="0"/>
              <a:t>Il </a:t>
            </a:r>
            <a:r>
              <a:rPr lang="fr-FR" sz="1700" dirty="0"/>
              <a:t>y </a:t>
            </a:r>
            <a:r>
              <a:rPr lang="fr-FR" sz="1700" dirty="0" smtClean="0"/>
              <a:t>voyait </a:t>
            </a:r>
            <a:r>
              <a:rPr lang="fr-FR" sz="1700" dirty="0"/>
              <a:t>en </a:t>
            </a:r>
            <a:r>
              <a:rPr lang="fr-FR" sz="1700" dirty="0" smtClean="0"/>
              <a:t>fait, en privé, </a:t>
            </a:r>
            <a:r>
              <a:rPr lang="fr-FR" sz="1700" dirty="0"/>
              <a:t>plutôt un signal </a:t>
            </a:r>
            <a:r>
              <a:rPr lang="fr-FR" sz="1700" dirty="0" smtClean="0"/>
              <a:t>d’alerte : « </a:t>
            </a:r>
            <a:r>
              <a:rPr lang="fr-FR" sz="1700" dirty="0"/>
              <a:t>Le résultat de ce référendum est un signal, et plutôt un signal d'alerte </a:t>
            </a:r>
            <a:r>
              <a:rPr lang="fr-FR" sz="1700" dirty="0" smtClean="0"/>
              <a:t>». Une </a:t>
            </a:r>
            <a:r>
              <a:rPr lang="fr-FR" sz="1700" dirty="0"/>
              <a:t>formule plus « historique » fut même employée : </a:t>
            </a:r>
            <a:r>
              <a:rPr lang="fr-FR" sz="1700" i="1" dirty="0"/>
              <a:t>« Le “non” n'a rien de franc et massif. Il sera interprété par beaucoup comme un “oui, peut-être” ou un “oui, bientôt”. »</a:t>
            </a:r>
          </a:p>
          <a:p>
            <a:pPr marL="0" indent="0" algn="just">
              <a:buNone/>
            </a:pPr>
            <a:endParaRPr lang="fr-FR" sz="1700" dirty="0"/>
          </a:p>
          <a:p>
            <a:pPr marL="0" indent="0" algn="just">
              <a:buNone/>
            </a:pPr>
            <a:r>
              <a:rPr lang="fr-FR" sz="1700" dirty="0"/>
              <a:t>Macron irait en fait plus loin : </a:t>
            </a:r>
            <a:r>
              <a:rPr lang="fr-FR" sz="1700" i="1" dirty="0"/>
              <a:t>« Si la France veut garder ce territoire, ce qui est hautement souhaitable, il faut partiellement, progressivement et réellement le décoloniser ».</a:t>
            </a:r>
            <a:r>
              <a:rPr lang="fr-FR" sz="1700" dirty="0"/>
              <a:t> La Nouvelle-Calédonie ne serait donc pas encore « réellement » décolonisée ?!</a:t>
            </a:r>
          </a:p>
          <a:p>
            <a:pPr marL="0" indent="0" algn="just">
              <a:buNone/>
            </a:pPr>
            <a:r>
              <a:rPr lang="fr-FR" sz="1700" dirty="0"/>
              <a:t>On retrouve, est-ce un hasard, la même formule : le « non » franc et massif de Macron résonne aves le « oui » franc et massif employée par le général de Gaulle en 1961, demandant par référendum aux Français (de France et d’Algérie) de voter (le 8 janvier 1961) Oui à la décolonisation de l’Algérie. Le Oui l’emporta avec 75 % en faveur de l'autodétermination</a:t>
            </a:r>
            <a:r>
              <a:rPr lang="fr-FR" sz="1700" dirty="0" smtClean="0"/>
              <a:t>.</a:t>
            </a:r>
            <a:endParaRPr lang="fr-FR" sz="1700" dirty="0"/>
          </a:p>
        </p:txBody>
      </p:sp>
    </p:spTree>
    <p:extLst>
      <p:ext uri="{BB962C8B-B14F-4D97-AF65-F5344CB8AC3E}">
        <p14:creationId xmlns:p14="http://schemas.microsoft.com/office/powerpoint/2010/main" val="219839452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0"/>
            <a:ext cx="8229600" cy="644623"/>
          </a:xfrm>
        </p:spPr>
        <p:txBody>
          <a:bodyPr>
            <a:normAutofit/>
          </a:bodyPr>
          <a:lstStyle/>
          <a:p>
            <a:r>
              <a:rPr lang="fr-FR" sz="2400" b="1" i="1" dirty="0" smtClean="0"/>
              <a:t>Macron suivra-t-il De Gaulle ?</a:t>
            </a:r>
            <a:endParaRPr lang="fr-FR" sz="2400" b="1" i="1" dirty="0"/>
          </a:p>
        </p:txBody>
      </p:sp>
      <p:sp>
        <p:nvSpPr>
          <p:cNvPr id="5" name="Espace réservé du contenu 2"/>
          <p:cNvSpPr>
            <a:spLocks noGrp="1"/>
          </p:cNvSpPr>
          <p:nvPr>
            <p:ph idx="1"/>
          </p:nvPr>
        </p:nvSpPr>
        <p:spPr>
          <a:xfrm>
            <a:off x="142708" y="673161"/>
            <a:ext cx="8847881" cy="6076038"/>
          </a:xfrm>
        </p:spPr>
        <p:txBody>
          <a:bodyPr>
            <a:noAutofit/>
          </a:bodyPr>
          <a:lstStyle/>
          <a:p>
            <a:pPr marL="0" indent="0" algn="just">
              <a:buNone/>
            </a:pPr>
            <a:r>
              <a:rPr lang="fr-FR" sz="1700" dirty="0" smtClean="0"/>
              <a:t>Rappelons </a:t>
            </a:r>
            <a:r>
              <a:rPr lang="fr-FR" sz="1700" dirty="0"/>
              <a:t>la conclusion du </a:t>
            </a:r>
            <a:r>
              <a:rPr lang="fr-FR" sz="1700" dirty="0" smtClean="0"/>
              <a:t>discours de De gaulle </a:t>
            </a:r>
            <a:r>
              <a:rPr lang="fr-FR" sz="1700" dirty="0"/>
              <a:t>: </a:t>
            </a:r>
          </a:p>
          <a:p>
            <a:pPr marL="0" indent="0" algn="just">
              <a:buNone/>
            </a:pPr>
            <a:r>
              <a:rPr lang="fr-FR" sz="1700" i="1" dirty="0"/>
              <a:t>« Depuis plus de vingt années, les événements ont voulu que je serve de guide au pays dans les crises graves que nous avons vécues. Voici que, de nouveau, mon devoir et ma fonction m'ont amenés à choisir la route. Comme la partie est vraiment dure, il me faut, pour la mener à bien, une cohésion nationale, c'est-à-dire une majorité qui soit en proportion de l'enjeu. Mais aussi, j'ai besoin, oui, j'ai besoin de savoir ce qu'il en est dans les esprits et dans les </a:t>
            </a:r>
            <a:r>
              <a:rPr lang="fr-FR" sz="1700" i="1" dirty="0" smtClean="0"/>
              <a:t>cœurs. </a:t>
            </a:r>
            <a:r>
              <a:rPr lang="fr-FR" sz="1700" i="1" dirty="0"/>
              <a:t>C'est pourquoi, je me tourne vers vous par-dessus tous les intermédiaires. En vérité, qui ne le sait ? L'affaire est entre chacune de vous, chacun de vous et moi-même. Françaises, Français, tout est simple et clair. Le oui franc et massif. Je vous le demande pour la France. Vive la République ! Vive la France ! </a:t>
            </a:r>
            <a:r>
              <a:rPr lang="fr-FR" sz="1700" i="1" dirty="0" smtClean="0"/>
              <a:t>».</a:t>
            </a:r>
            <a:endParaRPr lang="fr-FR" sz="1700" i="1" dirty="0"/>
          </a:p>
          <a:p>
            <a:pPr marL="0" indent="0" algn="just">
              <a:buNone/>
            </a:pPr>
            <a:endParaRPr lang="fr-FR" sz="1700" dirty="0"/>
          </a:p>
          <a:p>
            <a:pPr marL="0" indent="0" algn="just">
              <a:buNone/>
            </a:pPr>
            <a:r>
              <a:rPr lang="fr-FR" sz="1700" dirty="0"/>
              <a:t>De Gaulle appelait en fait à un projet qui ressemble à l’Indépendance-Association ; projet qui n’aboutit pas et se termina par le </a:t>
            </a:r>
            <a:r>
              <a:rPr lang="fr-FR" sz="1700" dirty="0" smtClean="0"/>
              <a:t>désastre </a:t>
            </a:r>
            <a:r>
              <a:rPr lang="fr-FR" sz="1700" dirty="0"/>
              <a:t>de 1962, après les accords d’Evian. De Gaulle avait en effet précisé dans son discours :  </a:t>
            </a:r>
            <a:r>
              <a:rPr lang="fr-FR" sz="1700" i="1" dirty="0"/>
              <a:t>« Voter le projet, c'est vouloir que la France puisse gagner en Algérie, pour l'Algérie, avec l'Algérie, la cause de la paix et de la raison. Mais ce qui est en question dans le référendum du 8 janvier 1961, ce n'est pas seulement le fait de reconnaître aux populations le droit de choisir leur sort, de les engager, en attendant, dans la voie de </a:t>
            </a:r>
            <a:r>
              <a:rPr lang="fr-FR" sz="1700" i="1" u="sng" dirty="0"/>
              <a:t>l'Algérie algérienne unie à notre pay</a:t>
            </a:r>
            <a:r>
              <a:rPr lang="fr-FR" sz="1700" i="1" dirty="0"/>
              <a:t>s</a:t>
            </a:r>
            <a:r>
              <a:rPr lang="fr-FR" sz="1700" dirty="0"/>
              <a:t> – (je souligne, PC) –, </a:t>
            </a:r>
            <a:r>
              <a:rPr lang="fr-FR" sz="1700" i="1" dirty="0"/>
              <a:t>de viser à obtenir, dans les moindres délais possibles, la confrontation pacifique de toutes les tendances afin d'organiser librement l'autodétermination ».</a:t>
            </a:r>
          </a:p>
          <a:p>
            <a:pPr marL="0" indent="0" algn="just">
              <a:buNone/>
            </a:pPr>
            <a:endParaRPr lang="fr-FR" sz="1700" dirty="0"/>
          </a:p>
          <a:p>
            <a:pPr marL="0" indent="0" algn="just">
              <a:buNone/>
            </a:pPr>
            <a:r>
              <a:rPr lang="fr-FR" sz="1700" dirty="0"/>
              <a:t>Répétons-le, Macron va-t-il suivre le même chemin que de Gaulle ? </a:t>
            </a:r>
          </a:p>
          <a:p>
            <a:pPr marL="0" indent="0" algn="just">
              <a:buNone/>
            </a:pPr>
            <a:endParaRPr lang="fr-FR" sz="1700" dirty="0"/>
          </a:p>
        </p:txBody>
      </p:sp>
    </p:spTree>
    <p:extLst>
      <p:ext uri="{BB962C8B-B14F-4D97-AF65-F5344CB8AC3E}">
        <p14:creationId xmlns:p14="http://schemas.microsoft.com/office/powerpoint/2010/main" val="35612880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40168"/>
            <a:ext cx="8229600" cy="756303"/>
          </a:xfrm>
        </p:spPr>
        <p:txBody>
          <a:bodyPr>
            <a:normAutofit fontScale="90000"/>
          </a:bodyPr>
          <a:lstStyle/>
          <a:p>
            <a:r>
              <a:rPr lang="fr-FR" sz="2400" b="1" dirty="0" smtClean="0"/>
              <a:t>En France, on aurait voté pour l’indépendance</a:t>
            </a:r>
            <a:r>
              <a:rPr lang="mr-IN" sz="2400" b="1" dirty="0" smtClean="0"/>
              <a:t>…</a:t>
            </a:r>
            <a:r>
              <a:rPr lang="fr-FR" sz="2400" b="1" dirty="0"/>
              <a:t> </a:t>
            </a:r>
            <a:r>
              <a:rPr lang="fr-FR" sz="2400" b="1" dirty="0" smtClean="0"/>
              <a:t/>
            </a:r>
            <a:br>
              <a:rPr lang="fr-FR" sz="2400" b="1" dirty="0" smtClean="0"/>
            </a:br>
            <a:r>
              <a:rPr lang="fr-FR" sz="2400" b="1" dirty="0" smtClean="0"/>
              <a:t>(sondage </a:t>
            </a:r>
            <a:r>
              <a:rPr lang="fr-FR" sz="2400" b="1" i="1" dirty="0" err="1" smtClean="0"/>
              <a:t>YouGov</a:t>
            </a:r>
            <a:r>
              <a:rPr lang="fr-FR" sz="2400" b="1" dirty="0" smtClean="0"/>
              <a:t> pour </a:t>
            </a:r>
            <a:r>
              <a:rPr lang="fr-FR" sz="2400" b="1" i="1" dirty="0" smtClean="0"/>
              <a:t>Le </a:t>
            </a:r>
            <a:r>
              <a:rPr lang="fr-FR" sz="2400" b="1" i="1" dirty="0" err="1" smtClean="0"/>
              <a:t>HuffPost</a:t>
            </a:r>
            <a:r>
              <a:rPr lang="fr-FR" sz="2400" b="1" dirty="0" smtClean="0"/>
              <a:t>)  </a:t>
            </a:r>
            <a:endParaRPr lang="fr-FR" sz="2400" b="1" dirty="0"/>
          </a:p>
        </p:txBody>
      </p:sp>
      <p:graphicFrame>
        <p:nvGraphicFramePr>
          <p:cNvPr id="4" name="Graphique 3"/>
          <p:cNvGraphicFramePr>
            <a:graphicFrameLocks/>
          </p:cNvGraphicFramePr>
          <p:nvPr>
            <p:extLst>
              <p:ext uri="{D42A27DB-BD31-4B8C-83A1-F6EECF244321}">
                <p14:modId xmlns:p14="http://schemas.microsoft.com/office/powerpoint/2010/main" val="3392182442"/>
              </p:ext>
            </p:extLst>
          </p:nvPr>
        </p:nvGraphicFramePr>
        <p:xfrm>
          <a:off x="119528" y="1716367"/>
          <a:ext cx="5617883" cy="4900705"/>
        </p:xfrm>
        <a:graphic>
          <a:graphicData uri="http://schemas.openxmlformats.org/drawingml/2006/chart">
            <c:chart xmlns:c="http://schemas.openxmlformats.org/drawingml/2006/chart" xmlns:r="http://schemas.openxmlformats.org/officeDocument/2006/relationships" r:id="rId2"/>
          </a:graphicData>
        </a:graphic>
      </p:graphicFrame>
      <p:sp>
        <p:nvSpPr>
          <p:cNvPr id="5" name="Espace réservé du contenu 2"/>
          <p:cNvSpPr>
            <a:spLocks noGrp="1"/>
          </p:cNvSpPr>
          <p:nvPr>
            <p:ph idx="1"/>
          </p:nvPr>
        </p:nvSpPr>
        <p:spPr>
          <a:xfrm>
            <a:off x="1897529" y="896472"/>
            <a:ext cx="6275295" cy="819896"/>
          </a:xfrm>
        </p:spPr>
        <p:txBody>
          <a:bodyPr>
            <a:normAutofit/>
          </a:bodyPr>
          <a:lstStyle/>
          <a:p>
            <a:pPr marL="0" indent="0" algn="just">
              <a:buNone/>
            </a:pPr>
            <a:r>
              <a:rPr lang="fr-FR" sz="2000" dirty="0" smtClean="0"/>
              <a:t>En fait, plus de la moitié des sondés ne se prononcent pas ! </a:t>
            </a:r>
          </a:p>
          <a:p>
            <a:pPr marL="0" indent="0" algn="just">
              <a:buNone/>
            </a:pPr>
            <a:r>
              <a:rPr lang="fr-FR" sz="2000" dirty="0" smtClean="0"/>
              <a:t>Mais en % des exprimés, le résultat est sans appel</a:t>
            </a:r>
            <a:r>
              <a:rPr lang="mr-IN" sz="2000" dirty="0" smtClean="0"/>
              <a:t>…</a:t>
            </a:r>
            <a:endParaRPr lang="fr-FR" sz="2000" dirty="0"/>
          </a:p>
          <a:p>
            <a:pPr marL="0" indent="0" algn="dist">
              <a:buNone/>
            </a:pPr>
            <a:endParaRPr lang="fr-FR" sz="2000" dirty="0"/>
          </a:p>
          <a:p>
            <a:pPr marL="0" indent="0" algn="dist">
              <a:buNone/>
            </a:pPr>
            <a:endParaRPr lang="fr-FR" sz="2000" dirty="0"/>
          </a:p>
        </p:txBody>
      </p:sp>
      <p:graphicFrame>
        <p:nvGraphicFramePr>
          <p:cNvPr id="6" name="Graphique 5"/>
          <p:cNvGraphicFramePr>
            <a:graphicFrameLocks/>
          </p:cNvGraphicFramePr>
          <p:nvPr>
            <p:extLst>
              <p:ext uri="{D42A27DB-BD31-4B8C-83A1-F6EECF244321}">
                <p14:modId xmlns:p14="http://schemas.microsoft.com/office/powerpoint/2010/main" val="3185412837"/>
              </p:ext>
            </p:extLst>
          </p:nvPr>
        </p:nvGraphicFramePr>
        <p:xfrm>
          <a:off x="5842001" y="1716367"/>
          <a:ext cx="3137646" cy="4900705"/>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85234118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Espace réservé du contenu 2"/>
          <p:cNvSpPr>
            <a:spLocks noGrp="1"/>
          </p:cNvSpPr>
          <p:nvPr>
            <p:ph idx="1"/>
          </p:nvPr>
        </p:nvSpPr>
        <p:spPr>
          <a:xfrm>
            <a:off x="322729" y="61260"/>
            <a:ext cx="8521181" cy="2510006"/>
          </a:xfrm>
        </p:spPr>
        <p:txBody>
          <a:bodyPr>
            <a:normAutofit/>
          </a:bodyPr>
          <a:lstStyle/>
          <a:p>
            <a:pPr marL="0" indent="0" algn="just">
              <a:buNone/>
            </a:pPr>
            <a:r>
              <a:rPr lang="fr-FR" sz="2000" dirty="0" smtClean="0"/>
              <a:t>Selon le </a:t>
            </a:r>
            <a:r>
              <a:rPr lang="fr-FR" sz="2000" dirty="0" err="1" smtClean="0"/>
              <a:t>HuffingtonPost</a:t>
            </a:r>
            <a:r>
              <a:rPr lang="fr-FR" sz="2000" dirty="0" smtClean="0"/>
              <a:t> du 1</a:t>
            </a:r>
            <a:r>
              <a:rPr lang="fr-FR" sz="2000" baseline="30000" dirty="0" smtClean="0"/>
              <a:t>er</a:t>
            </a:r>
            <a:r>
              <a:rPr lang="fr-FR" sz="2000" dirty="0" smtClean="0"/>
              <a:t> novembre (Alexandre </a:t>
            </a:r>
            <a:r>
              <a:rPr lang="fr-FR" sz="2000" dirty="0" err="1" smtClean="0"/>
              <a:t>Boudet</a:t>
            </a:r>
            <a:r>
              <a:rPr lang="fr-FR" sz="2000" dirty="0" smtClean="0"/>
              <a:t>),  </a:t>
            </a:r>
            <a:r>
              <a:rPr lang="fr-FR" sz="2000" i="1" dirty="0" smtClean="0"/>
              <a:t>« Seulement </a:t>
            </a:r>
            <a:r>
              <a:rPr lang="fr-FR" sz="2000" i="1" dirty="0"/>
              <a:t>39% des personnes interrogées ont entendu parler de cette </a:t>
            </a:r>
            <a:r>
              <a:rPr lang="fr-FR" sz="2000" i="1" dirty="0" smtClean="0"/>
              <a:t>consultation ; </a:t>
            </a:r>
            <a:r>
              <a:rPr lang="fr-FR" sz="2000" i="1" dirty="0"/>
              <a:t>elles ne sont même que 20% à savoir exactement sur quel sujet elle porte. "Ce référendum n'est aujourd'hui que très peu abordé dans les médias malgré son imminence", relève l'institut de sondages comme pour donner une tentative d'explication. On relève toutefois "une tendance générationnelle" puisque les plus de 55 ans sont davantage au fait de cette actualité que les 18-34 </a:t>
            </a:r>
            <a:r>
              <a:rPr lang="fr-FR" sz="2000" i="1" dirty="0" smtClean="0"/>
              <a:t>ans (47% contre 33%) »</a:t>
            </a:r>
            <a:r>
              <a:rPr lang="fr-FR" sz="2000" dirty="0" smtClean="0"/>
              <a:t>.</a:t>
            </a:r>
          </a:p>
          <a:p>
            <a:pPr marL="0" indent="0" algn="dist">
              <a:buNone/>
            </a:pPr>
            <a:endParaRPr lang="fr-FR" sz="2000" dirty="0"/>
          </a:p>
          <a:p>
            <a:pPr marL="0" indent="0" algn="dist">
              <a:buNone/>
            </a:pPr>
            <a:endParaRPr lang="fr-FR" sz="2000" dirty="0"/>
          </a:p>
          <a:p>
            <a:pPr algn="dist"/>
            <a:endParaRPr lang="fr-FR" sz="2000" dirty="0"/>
          </a:p>
        </p:txBody>
      </p:sp>
      <p:pic>
        <p:nvPicPr>
          <p:cNvPr id="4" name="Image 3"/>
          <p:cNvPicPr/>
          <p:nvPr/>
        </p:nvPicPr>
        <p:blipFill>
          <a:blip r:embed="rId2">
            <a:extLst>
              <a:ext uri="{28A0092B-C50C-407E-A947-70E740481C1C}">
                <a14:useLocalDpi xmlns:a14="http://schemas.microsoft.com/office/drawing/2010/main" val="0"/>
              </a:ext>
            </a:extLst>
          </a:blip>
          <a:srcRect/>
          <a:stretch>
            <a:fillRect/>
          </a:stretch>
        </p:blipFill>
        <p:spPr bwMode="auto">
          <a:xfrm>
            <a:off x="209177" y="2375646"/>
            <a:ext cx="8934824" cy="4482353"/>
          </a:xfrm>
          <a:prstGeom prst="rect">
            <a:avLst/>
          </a:prstGeom>
          <a:noFill/>
          <a:ln>
            <a:noFill/>
          </a:ln>
        </p:spPr>
      </p:pic>
    </p:spTree>
    <p:extLst>
      <p:ext uri="{BB962C8B-B14F-4D97-AF65-F5344CB8AC3E}">
        <p14:creationId xmlns:p14="http://schemas.microsoft.com/office/powerpoint/2010/main" val="34392893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36064"/>
            <a:ext cx="8229600" cy="986826"/>
          </a:xfrm>
        </p:spPr>
        <p:txBody>
          <a:bodyPr>
            <a:normAutofit fontScale="90000"/>
          </a:bodyPr>
          <a:lstStyle/>
          <a:p>
            <a:r>
              <a:rPr lang="fr-FR" sz="2400" b="1" dirty="0" smtClean="0"/>
              <a:t>En (Kanaky) Nouvelle-Calédonie, le </a:t>
            </a:r>
            <a:r>
              <a:rPr lang="fr-FR" sz="2400" b="1" i="1" dirty="0" smtClean="0"/>
              <a:t>Non</a:t>
            </a:r>
            <a:r>
              <a:rPr lang="fr-FR" sz="2400" b="1" dirty="0" smtClean="0"/>
              <a:t> l’a largement emporté, </a:t>
            </a:r>
            <a:br>
              <a:rPr lang="fr-FR" sz="2400" b="1" dirty="0" smtClean="0"/>
            </a:br>
            <a:r>
              <a:rPr lang="fr-FR" sz="2400" b="1" dirty="0" smtClean="0"/>
              <a:t>mais beaucoup moins que </a:t>
            </a:r>
            <a:br>
              <a:rPr lang="fr-FR" sz="2400" b="1" dirty="0" smtClean="0"/>
            </a:br>
            <a:r>
              <a:rPr lang="fr-FR" sz="2400" b="1" dirty="0" smtClean="0"/>
              <a:t>ce qu’espéraient et clamaient les loyalistes !</a:t>
            </a:r>
            <a:endParaRPr lang="fr-FR" sz="2400" b="1" dirty="0"/>
          </a:p>
        </p:txBody>
      </p:sp>
      <p:sp>
        <p:nvSpPr>
          <p:cNvPr id="5" name="Espace réservé du contenu 2"/>
          <p:cNvSpPr>
            <a:spLocks noGrp="1"/>
          </p:cNvSpPr>
          <p:nvPr>
            <p:ph idx="1"/>
          </p:nvPr>
        </p:nvSpPr>
        <p:spPr>
          <a:xfrm>
            <a:off x="149412" y="1278215"/>
            <a:ext cx="8800353" cy="5931647"/>
          </a:xfrm>
        </p:spPr>
        <p:txBody>
          <a:bodyPr>
            <a:noAutofit/>
          </a:bodyPr>
          <a:lstStyle/>
          <a:p>
            <a:pPr marL="0" indent="0" algn="just">
              <a:buNone/>
            </a:pPr>
            <a:r>
              <a:rPr lang="fr-FR" sz="1700" dirty="0" smtClean="0"/>
              <a:t>La droite loyaliste comptait sur un score du type 70% contre et 30% pour l’indépendance (pour le parti </a:t>
            </a:r>
            <a:r>
              <a:rPr lang="fr-FR" sz="1700" i="1" dirty="0" smtClean="0"/>
              <a:t>Calédonie ensemble </a:t>
            </a:r>
            <a:r>
              <a:rPr lang="fr-FR" sz="1700" dirty="0" smtClean="0"/>
              <a:t>de Philippe Gomès) ; d’autres rêvaient de 80-20</a:t>
            </a:r>
            <a:r>
              <a:rPr lang="mr-IN" sz="1700" dirty="0" smtClean="0"/>
              <a:t>…</a:t>
            </a:r>
            <a:r>
              <a:rPr lang="fr-FR" sz="1700" dirty="0" smtClean="0"/>
              <a:t> </a:t>
            </a:r>
          </a:p>
          <a:p>
            <a:pPr marL="0" indent="0" algn="just">
              <a:buNone/>
            </a:pPr>
            <a:r>
              <a:rPr lang="fr-FR" sz="1700" dirty="0" smtClean="0"/>
              <a:t>Rares sont les médias qui mettent ce véritable scoop en exergue, même en Métropole. </a:t>
            </a:r>
            <a:r>
              <a:rPr lang="fr-FR" sz="1700" i="1" dirty="0" smtClean="0"/>
              <a:t>Les Nouvelles calédoniennes </a:t>
            </a:r>
            <a:r>
              <a:rPr lang="fr-FR" sz="1700" dirty="0" smtClean="0"/>
              <a:t>affichent en 5 colonnes à la une : </a:t>
            </a:r>
            <a:r>
              <a:rPr lang="fr-FR" sz="1700" i="1" dirty="0" smtClean="0"/>
              <a:t>« 56,4 % pour le non »</a:t>
            </a:r>
            <a:r>
              <a:rPr lang="fr-FR" sz="1700" dirty="0" smtClean="0"/>
              <a:t>, et, en beaucoup plus petit en bas de page, «</a:t>
            </a:r>
            <a:r>
              <a:rPr lang="fr-FR" sz="1700" i="1" dirty="0" smtClean="0"/>
              <a:t> Mais avec un écart bien moins important qu’attendu » </a:t>
            </a:r>
            <a:r>
              <a:rPr lang="fr-FR" sz="1700" dirty="0" smtClean="0"/>
              <a:t>; c’est pourtant cela qui a étonné les téléspectateurs la veille jusqu’à pas d’heure (pour le </a:t>
            </a:r>
            <a:r>
              <a:rPr lang="fr-FR" sz="1700" i="1" dirty="0" smtClean="0"/>
              <a:t>Caillou</a:t>
            </a:r>
            <a:r>
              <a:rPr lang="fr-FR" sz="1700" dirty="0" smtClean="0"/>
              <a:t>).</a:t>
            </a:r>
          </a:p>
          <a:p>
            <a:pPr marL="0" indent="0" algn="just">
              <a:buNone/>
            </a:pPr>
            <a:r>
              <a:rPr lang="fr-FR" sz="1700" dirty="0" smtClean="0"/>
              <a:t>Les derniers sondages (voir par ailleurs) estimaient le </a:t>
            </a:r>
            <a:r>
              <a:rPr lang="fr-FR" sz="1700" i="1" dirty="0" smtClean="0"/>
              <a:t>Non </a:t>
            </a:r>
            <a:r>
              <a:rPr lang="fr-FR" sz="1700" dirty="0" smtClean="0"/>
              <a:t>à environ les 2/3, avec une fourchette haute aux 3/4</a:t>
            </a:r>
            <a:r>
              <a:rPr lang="mr-IN" sz="1700" dirty="0" smtClean="0"/>
              <a:t>…</a:t>
            </a:r>
            <a:r>
              <a:rPr lang="fr-FR" sz="1700" dirty="0" smtClean="0"/>
              <a:t> Et avec une participation de 86%.</a:t>
            </a:r>
          </a:p>
          <a:p>
            <a:pPr marL="0" indent="0" algn="just">
              <a:buNone/>
            </a:pPr>
            <a:r>
              <a:rPr lang="fr-FR" sz="1700" dirty="0" smtClean="0"/>
              <a:t>En fait, on atteint 57% « seulement » de </a:t>
            </a:r>
            <a:r>
              <a:rPr lang="fr-FR" sz="1700" i="1" dirty="0" smtClean="0"/>
              <a:t>Non</a:t>
            </a:r>
            <a:r>
              <a:rPr lang="fr-FR" sz="1700" dirty="0" smtClean="0"/>
              <a:t> et 43% de </a:t>
            </a:r>
            <a:r>
              <a:rPr lang="fr-FR" sz="1700" i="1" dirty="0" smtClean="0"/>
              <a:t>Oui</a:t>
            </a:r>
            <a:r>
              <a:rPr lang="fr-FR" sz="1700" dirty="0" smtClean="0"/>
              <a:t>, avec une participation de 81% ; ce qui est, pour les deux aspects, exceptionnel : </a:t>
            </a:r>
          </a:p>
          <a:p>
            <a:pPr marL="0" indent="0" algn="just">
              <a:buNone/>
            </a:pPr>
            <a:r>
              <a:rPr lang="fr-FR" sz="1700" dirty="0"/>
              <a:t>	</a:t>
            </a:r>
            <a:r>
              <a:rPr lang="fr-FR" sz="1700" dirty="0" smtClean="0"/>
              <a:t>- l’appel à la non-participation (Parti travailliste et USTKE) semble avoir été peu entendu, sauf peut-être aux Îles Loyautés (et encore : l’abstention mesurée y est particulière : difficultés des procurations, bureau de vote délocalisé) ;</a:t>
            </a:r>
          </a:p>
          <a:p>
            <a:pPr marL="0" indent="0" algn="just">
              <a:buNone/>
            </a:pPr>
            <a:r>
              <a:rPr lang="fr-FR" sz="1700" dirty="0"/>
              <a:t>	</a:t>
            </a:r>
            <a:r>
              <a:rPr lang="fr-FR" sz="1700" dirty="0" smtClean="0"/>
              <a:t>- les jeunes Kanak auraient, contre toute attente, massivement voté pour l’indépendance.</a:t>
            </a:r>
            <a:endParaRPr lang="fr-FR" sz="1700" dirty="0"/>
          </a:p>
          <a:p>
            <a:pPr marL="0" indent="0" algn="just">
              <a:buNone/>
            </a:pPr>
            <a:r>
              <a:rPr lang="fr-FR" sz="1700" dirty="0" smtClean="0"/>
              <a:t>Cependant, une partie des Kanak n’a pas voté pour l’indépendance, semble-t-il surtout en Province Sud où ils sont minoritaires. Peu de Caldoches et affidés ont voté oui ; mais probablement plus qu’attendu. Le Pays est bien divisé en deux</a:t>
            </a:r>
            <a:r>
              <a:rPr lang="mr-IN" sz="1700" dirty="0" smtClean="0"/>
              <a:t>…</a:t>
            </a:r>
            <a:endParaRPr lang="fr-FR" sz="1700" dirty="0" smtClean="0"/>
          </a:p>
          <a:p>
            <a:pPr marL="0" indent="0" algn="just">
              <a:buNone/>
            </a:pPr>
            <a:r>
              <a:rPr lang="fr-FR" sz="1700" b="1" dirty="0" smtClean="0"/>
              <a:t>Bref, l’indépendance a perdu une bataille, mais n’a pas perdu le combat : l’indépendance est en route ; on n’ose pas écrire</a:t>
            </a:r>
            <a:r>
              <a:rPr lang="mr-IN" sz="1700" b="1" dirty="0" smtClean="0"/>
              <a:t>…</a:t>
            </a:r>
            <a:r>
              <a:rPr lang="fr-FR" sz="1700" b="1" i="1" dirty="0" smtClean="0"/>
              <a:t>« En Marche »</a:t>
            </a:r>
            <a:r>
              <a:rPr lang="fr-FR" sz="1700" b="1" dirty="0"/>
              <a:t>.</a:t>
            </a:r>
          </a:p>
          <a:p>
            <a:pPr marL="0" indent="0" algn="just">
              <a:buNone/>
            </a:pPr>
            <a:endParaRPr lang="fr-FR" sz="1700" dirty="0"/>
          </a:p>
          <a:p>
            <a:pPr marL="0" indent="0" algn="dist">
              <a:buNone/>
            </a:pPr>
            <a:endParaRPr lang="fr-FR" sz="1700" dirty="0"/>
          </a:p>
          <a:p>
            <a:pPr algn="dist"/>
            <a:endParaRPr lang="fr-FR" sz="1700" dirty="0"/>
          </a:p>
        </p:txBody>
      </p:sp>
    </p:spTree>
    <p:extLst>
      <p:ext uri="{BB962C8B-B14F-4D97-AF65-F5344CB8AC3E}">
        <p14:creationId xmlns:p14="http://schemas.microsoft.com/office/powerpoint/2010/main" val="78780730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40168"/>
            <a:ext cx="8229600" cy="457479"/>
          </a:xfrm>
        </p:spPr>
        <p:txBody>
          <a:bodyPr>
            <a:normAutofit/>
          </a:bodyPr>
          <a:lstStyle/>
          <a:p>
            <a:r>
              <a:rPr lang="fr-FR" sz="2400" b="1" dirty="0" smtClean="0"/>
              <a:t>Un taux de participation élevé</a:t>
            </a:r>
            <a:endParaRPr lang="fr-FR" sz="2400" b="1" dirty="0"/>
          </a:p>
        </p:txBody>
      </p:sp>
      <p:sp>
        <p:nvSpPr>
          <p:cNvPr id="5" name="Espace réservé du contenu 2"/>
          <p:cNvSpPr>
            <a:spLocks noGrp="1"/>
          </p:cNvSpPr>
          <p:nvPr>
            <p:ph idx="1"/>
          </p:nvPr>
        </p:nvSpPr>
        <p:spPr>
          <a:xfrm>
            <a:off x="275291" y="642471"/>
            <a:ext cx="8521181" cy="775072"/>
          </a:xfrm>
        </p:spPr>
        <p:txBody>
          <a:bodyPr>
            <a:normAutofit/>
          </a:bodyPr>
          <a:lstStyle/>
          <a:p>
            <a:pPr marL="0" indent="0" algn="just">
              <a:buNone/>
            </a:pPr>
            <a:r>
              <a:rPr lang="fr-FR" sz="2000" dirty="0" smtClean="0"/>
              <a:t>Le taux fluctue pour les élections provinciales et locales autour de 70% : un gain de 10 points environ ; beaucoup plus dans le Nord</a:t>
            </a:r>
            <a:endParaRPr lang="fr-FR" sz="2000" dirty="0"/>
          </a:p>
          <a:p>
            <a:pPr marL="0" indent="0" algn="dist">
              <a:buNone/>
            </a:pPr>
            <a:endParaRPr lang="fr-FR" sz="2000" dirty="0"/>
          </a:p>
          <a:p>
            <a:pPr algn="dist"/>
            <a:endParaRPr lang="fr-FR" sz="2000" dirty="0"/>
          </a:p>
        </p:txBody>
      </p:sp>
      <p:graphicFrame>
        <p:nvGraphicFramePr>
          <p:cNvPr id="7" name="Graphique 6"/>
          <p:cNvGraphicFramePr>
            <a:graphicFrameLocks/>
          </p:cNvGraphicFramePr>
          <p:nvPr>
            <p:extLst>
              <p:ext uri="{D42A27DB-BD31-4B8C-83A1-F6EECF244321}">
                <p14:modId xmlns:p14="http://schemas.microsoft.com/office/powerpoint/2010/main" val="1046677723"/>
              </p:ext>
            </p:extLst>
          </p:nvPr>
        </p:nvGraphicFramePr>
        <p:xfrm>
          <a:off x="463176" y="1417543"/>
          <a:ext cx="8411509" cy="5171516"/>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624764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50520"/>
            <a:ext cx="8229600" cy="457479"/>
          </a:xfrm>
        </p:spPr>
        <p:txBody>
          <a:bodyPr>
            <a:normAutofit/>
          </a:bodyPr>
          <a:lstStyle/>
          <a:p>
            <a:r>
              <a:rPr lang="fr-FR" sz="2400" b="1" dirty="0" smtClean="0"/>
              <a:t>La répartition des inscrits (175 000)</a:t>
            </a:r>
            <a:endParaRPr lang="fr-FR" sz="2400" b="1" dirty="0"/>
          </a:p>
        </p:txBody>
      </p:sp>
      <p:graphicFrame>
        <p:nvGraphicFramePr>
          <p:cNvPr id="6" name="Graphique 5"/>
          <p:cNvGraphicFramePr>
            <a:graphicFrameLocks/>
          </p:cNvGraphicFramePr>
          <p:nvPr>
            <p:extLst>
              <p:ext uri="{D42A27DB-BD31-4B8C-83A1-F6EECF244321}">
                <p14:modId xmlns:p14="http://schemas.microsoft.com/office/powerpoint/2010/main" val="1539579802"/>
              </p:ext>
            </p:extLst>
          </p:nvPr>
        </p:nvGraphicFramePr>
        <p:xfrm>
          <a:off x="-164353" y="697753"/>
          <a:ext cx="4572000" cy="274320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8" name="Graphique 7"/>
          <p:cNvGraphicFramePr>
            <a:graphicFrameLocks/>
          </p:cNvGraphicFramePr>
          <p:nvPr>
            <p:extLst>
              <p:ext uri="{D42A27DB-BD31-4B8C-83A1-F6EECF244321}">
                <p14:modId xmlns:p14="http://schemas.microsoft.com/office/powerpoint/2010/main" val="344409380"/>
              </p:ext>
            </p:extLst>
          </p:nvPr>
        </p:nvGraphicFramePr>
        <p:xfrm>
          <a:off x="4407647" y="753035"/>
          <a:ext cx="4572000" cy="2687918"/>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9" name="Graphique 8"/>
          <p:cNvGraphicFramePr>
            <a:graphicFrameLocks/>
          </p:cNvGraphicFramePr>
          <p:nvPr>
            <p:extLst>
              <p:ext uri="{D42A27DB-BD31-4B8C-83A1-F6EECF244321}">
                <p14:modId xmlns:p14="http://schemas.microsoft.com/office/powerpoint/2010/main" val="2043064370"/>
              </p:ext>
            </p:extLst>
          </p:nvPr>
        </p:nvGraphicFramePr>
        <p:xfrm>
          <a:off x="0" y="3212354"/>
          <a:ext cx="4572000" cy="3496234"/>
        </p:xfrm>
        <a:graphic>
          <a:graphicData uri="http://schemas.openxmlformats.org/drawingml/2006/chart">
            <c:chart xmlns:c="http://schemas.openxmlformats.org/drawingml/2006/chart" xmlns:r="http://schemas.openxmlformats.org/officeDocument/2006/relationships" r:id="rId4"/>
          </a:graphicData>
        </a:graphic>
      </p:graphicFrame>
      <p:graphicFrame>
        <p:nvGraphicFramePr>
          <p:cNvPr id="10" name="Graphique 9"/>
          <p:cNvGraphicFramePr>
            <a:graphicFrameLocks/>
          </p:cNvGraphicFramePr>
          <p:nvPr>
            <p:extLst>
              <p:ext uri="{D42A27DB-BD31-4B8C-83A1-F6EECF244321}">
                <p14:modId xmlns:p14="http://schemas.microsoft.com/office/powerpoint/2010/main" val="1570471236"/>
              </p:ext>
            </p:extLst>
          </p:nvPr>
        </p:nvGraphicFramePr>
        <p:xfrm>
          <a:off x="4114799" y="3212354"/>
          <a:ext cx="4864847" cy="3336364"/>
        </p:xfrm>
        <a:graphic>
          <a:graphicData uri="http://schemas.openxmlformats.org/drawingml/2006/chart">
            <c:chart xmlns:c="http://schemas.openxmlformats.org/drawingml/2006/chart" xmlns:r="http://schemas.openxmlformats.org/officeDocument/2006/relationships" r:id="rId5"/>
          </a:graphicData>
        </a:graphic>
      </p:graphicFrame>
    </p:spTree>
    <p:extLst>
      <p:ext uri="{BB962C8B-B14F-4D97-AF65-F5344CB8AC3E}">
        <p14:creationId xmlns:p14="http://schemas.microsoft.com/office/powerpoint/2010/main" val="18397651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30924"/>
            <a:ext cx="8229600" cy="756303"/>
          </a:xfrm>
        </p:spPr>
        <p:txBody>
          <a:bodyPr>
            <a:normAutofit fontScale="90000"/>
          </a:bodyPr>
          <a:lstStyle/>
          <a:p>
            <a:r>
              <a:rPr lang="fr-FR" sz="2400" b="1" dirty="0" smtClean="0"/>
              <a:t>Un résultat où, en % des inscrits, </a:t>
            </a:r>
            <a:br>
              <a:rPr lang="fr-FR" sz="2400" b="1" dirty="0" smtClean="0"/>
            </a:br>
            <a:r>
              <a:rPr lang="fr-FR" sz="2400" b="1" dirty="0" smtClean="0"/>
              <a:t>le </a:t>
            </a:r>
            <a:r>
              <a:rPr lang="fr-FR" sz="2400" b="1" i="1" dirty="0" smtClean="0"/>
              <a:t>Non</a:t>
            </a:r>
            <a:r>
              <a:rPr lang="fr-FR" sz="2400" b="1" dirty="0" smtClean="0"/>
              <a:t> à l’indépendance n’a pas de majorité absolue</a:t>
            </a:r>
            <a:endParaRPr lang="fr-FR" sz="2400" b="1" dirty="0"/>
          </a:p>
        </p:txBody>
      </p:sp>
      <p:sp>
        <p:nvSpPr>
          <p:cNvPr id="5" name="Espace réservé du contenu 2"/>
          <p:cNvSpPr>
            <a:spLocks noGrp="1"/>
          </p:cNvSpPr>
          <p:nvPr>
            <p:ph idx="1"/>
          </p:nvPr>
        </p:nvSpPr>
        <p:spPr>
          <a:xfrm>
            <a:off x="1045882" y="896471"/>
            <a:ext cx="7750590" cy="403411"/>
          </a:xfrm>
        </p:spPr>
        <p:txBody>
          <a:bodyPr>
            <a:normAutofit/>
          </a:bodyPr>
          <a:lstStyle/>
          <a:p>
            <a:pPr marL="0" indent="0" algn="just">
              <a:buNone/>
            </a:pPr>
            <a:r>
              <a:rPr lang="fr-FR" sz="1600" dirty="0" smtClean="0"/>
              <a:t>Ce phénomène (qu’il ne faut pas exagérer) est cependant à noter</a:t>
            </a:r>
            <a:endParaRPr lang="fr-FR" sz="1600" dirty="0"/>
          </a:p>
          <a:p>
            <a:pPr marL="0" indent="0" algn="dist">
              <a:buNone/>
            </a:pPr>
            <a:endParaRPr lang="fr-FR" sz="2000" dirty="0"/>
          </a:p>
          <a:p>
            <a:pPr algn="dist"/>
            <a:endParaRPr lang="fr-FR" sz="2000" dirty="0"/>
          </a:p>
        </p:txBody>
      </p:sp>
      <p:graphicFrame>
        <p:nvGraphicFramePr>
          <p:cNvPr id="6" name="Graphique 5"/>
          <p:cNvGraphicFramePr>
            <a:graphicFrameLocks/>
          </p:cNvGraphicFramePr>
          <p:nvPr>
            <p:extLst>
              <p:ext uri="{D42A27DB-BD31-4B8C-83A1-F6EECF244321}">
                <p14:modId xmlns:p14="http://schemas.microsoft.com/office/powerpoint/2010/main" val="389174750"/>
              </p:ext>
            </p:extLst>
          </p:nvPr>
        </p:nvGraphicFramePr>
        <p:xfrm>
          <a:off x="119529" y="1434352"/>
          <a:ext cx="5573059" cy="5304119"/>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8" name="Graphique 7"/>
          <p:cNvGraphicFramePr>
            <a:graphicFrameLocks/>
          </p:cNvGraphicFramePr>
          <p:nvPr>
            <p:extLst>
              <p:ext uri="{D42A27DB-BD31-4B8C-83A1-F6EECF244321}">
                <p14:modId xmlns:p14="http://schemas.microsoft.com/office/powerpoint/2010/main" val="4014818055"/>
              </p:ext>
            </p:extLst>
          </p:nvPr>
        </p:nvGraphicFramePr>
        <p:xfrm>
          <a:off x="5871882" y="1434352"/>
          <a:ext cx="2924590" cy="5304119"/>
        </p:xfrm>
        <a:graphic>
          <a:graphicData uri="http://schemas.openxmlformats.org/drawingml/2006/chart">
            <c:chart xmlns:c="http://schemas.openxmlformats.org/drawingml/2006/chart" xmlns:r="http://schemas.openxmlformats.org/officeDocument/2006/relationships" r:id="rId3"/>
          </a:graphicData>
        </a:graphic>
      </p:graphicFrame>
      <p:sp>
        <p:nvSpPr>
          <p:cNvPr id="3" name="Bulle rectangulaire à coins arrondis 2"/>
          <p:cNvSpPr/>
          <p:nvPr/>
        </p:nvSpPr>
        <p:spPr>
          <a:xfrm>
            <a:off x="6002758" y="2207259"/>
            <a:ext cx="2793714" cy="483783"/>
          </a:xfrm>
          <a:prstGeom prst="wedgeRoundRectCallout">
            <a:avLst>
              <a:gd name="adj1" fmla="val -82023"/>
              <a:gd name="adj2" fmla="val -28125"/>
              <a:gd name="adj3" fmla="val 16667"/>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chemeClr val="tx1"/>
                </a:solidFill>
              </a:rPr>
              <a:t>En fait 56,7 - 43,3</a:t>
            </a:r>
            <a:endParaRPr lang="fr-FR" sz="2400" b="1" dirty="0">
              <a:solidFill>
                <a:schemeClr val="tx1"/>
              </a:solidFill>
            </a:endParaRPr>
          </a:p>
        </p:txBody>
      </p:sp>
      <p:sp>
        <p:nvSpPr>
          <p:cNvPr id="7" name="Bulle rectangulaire à coins arrondis 6"/>
          <p:cNvSpPr/>
          <p:nvPr/>
        </p:nvSpPr>
        <p:spPr>
          <a:xfrm>
            <a:off x="6002758" y="2238713"/>
            <a:ext cx="2793714" cy="483783"/>
          </a:xfrm>
          <a:prstGeom prst="wedgeRoundRectCallout">
            <a:avLst>
              <a:gd name="adj1" fmla="val -84188"/>
              <a:gd name="adj2" fmla="val 378125"/>
              <a:gd name="adj3" fmla="val 16667"/>
            </a:avLst>
          </a:prstGeom>
          <a:solidFill>
            <a:schemeClr val="bg1"/>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2400" b="1" dirty="0" smtClean="0">
                <a:solidFill>
                  <a:schemeClr val="tx1"/>
                </a:solidFill>
              </a:rPr>
              <a:t>En fait 56,7 - 43,3</a:t>
            </a:r>
            <a:endParaRPr lang="fr-FR" sz="2400" b="1" dirty="0">
              <a:solidFill>
                <a:schemeClr val="tx1"/>
              </a:solidFill>
            </a:endParaRPr>
          </a:p>
        </p:txBody>
      </p:sp>
    </p:spTree>
    <p:extLst>
      <p:ext uri="{BB962C8B-B14F-4D97-AF65-F5344CB8AC3E}">
        <p14:creationId xmlns:p14="http://schemas.microsoft.com/office/powerpoint/2010/main" val="249880496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40169"/>
            <a:ext cx="8229600" cy="412656"/>
          </a:xfrm>
        </p:spPr>
        <p:txBody>
          <a:bodyPr>
            <a:normAutofit fontScale="90000"/>
          </a:bodyPr>
          <a:lstStyle/>
          <a:p>
            <a:r>
              <a:rPr lang="fr-FR" sz="2400" b="1" dirty="0" smtClean="0"/>
              <a:t>Un résultat évident en Province Sud, mais</a:t>
            </a:r>
            <a:r>
              <a:rPr lang="mr-IN" sz="2400" b="1" dirty="0" smtClean="0"/>
              <a:t>…</a:t>
            </a:r>
            <a:endParaRPr lang="fr-FR" sz="2400" b="1" dirty="0"/>
          </a:p>
        </p:txBody>
      </p:sp>
      <p:graphicFrame>
        <p:nvGraphicFramePr>
          <p:cNvPr id="7" name="Graphique 6"/>
          <p:cNvGraphicFramePr>
            <a:graphicFrameLocks/>
          </p:cNvGraphicFramePr>
          <p:nvPr>
            <p:extLst>
              <p:ext uri="{D42A27DB-BD31-4B8C-83A1-F6EECF244321}">
                <p14:modId xmlns:p14="http://schemas.microsoft.com/office/powerpoint/2010/main" val="488068878"/>
              </p:ext>
            </p:extLst>
          </p:nvPr>
        </p:nvGraphicFramePr>
        <p:xfrm>
          <a:off x="119529" y="552825"/>
          <a:ext cx="8830235" cy="6170703"/>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1722644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a:xfrm>
            <a:off x="457200" y="140169"/>
            <a:ext cx="8229600" cy="412656"/>
          </a:xfrm>
        </p:spPr>
        <p:txBody>
          <a:bodyPr>
            <a:normAutofit fontScale="90000"/>
          </a:bodyPr>
          <a:lstStyle/>
          <a:p>
            <a:r>
              <a:rPr lang="fr-FR" sz="2400" b="1" dirty="0" smtClean="0"/>
              <a:t>Les contrastes au Sud</a:t>
            </a:r>
            <a:endParaRPr lang="fr-FR" sz="2400" b="1" dirty="0"/>
          </a:p>
        </p:txBody>
      </p:sp>
      <p:graphicFrame>
        <p:nvGraphicFramePr>
          <p:cNvPr id="4" name="Graphique 3"/>
          <p:cNvGraphicFramePr>
            <a:graphicFrameLocks/>
          </p:cNvGraphicFramePr>
          <p:nvPr>
            <p:extLst>
              <p:ext uri="{D42A27DB-BD31-4B8C-83A1-F6EECF244321}">
                <p14:modId xmlns:p14="http://schemas.microsoft.com/office/powerpoint/2010/main" val="1385090450"/>
              </p:ext>
            </p:extLst>
          </p:nvPr>
        </p:nvGraphicFramePr>
        <p:xfrm>
          <a:off x="119529" y="747059"/>
          <a:ext cx="8830236" cy="6006353"/>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4101216740"/>
      </p:ext>
    </p:extLst>
  </p:cSld>
  <p:clrMapOvr>
    <a:masterClrMapping/>
  </p:clrMapOvr>
</p:sld>
</file>

<file path=ppt/theme/theme1.xml><?xml version="1.0" encoding="utf-8"?>
<a:theme xmlns:a="http://schemas.openxmlformats.org/drawingml/2006/main" name="Thème Office">
  <a:themeElements>
    <a:clrScheme name="Bureau">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Bureau">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Bureau">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1966</TotalTime>
  <Words>1605</Words>
  <Application>Microsoft Macintosh PowerPoint</Application>
  <PresentationFormat>Présentation à l'écran (4:3)</PresentationFormat>
  <Paragraphs>117</Paragraphs>
  <Slides>18</Slides>
  <Notes>0</Notes>
  <HiddenSlides>0</HiddenSlides>
  <MMClips>0</MMClips>
  <ScaleCrop>false</ScaleCrop>
  <HeadingPairs>
    <vt:vector size="4" baseType="variant">
      <vt:variant>
        <vt:lpstr>Thème</vt:lpstr>
      </vt:variant>
      <vt:variant>
        <vt:i4>1</vt:i4>
      </vt:variant>
      <vt:variant>
        <vt:lpstr>Titres des diapositives</vt:lpstr>
      </vt:variant>
      <vt:variant>
        <vt:i4>18</vt:i4>
      </vt:variant>
    </vt:vector>
  </HeadingPairs>
  <TitlesOfParts>
    <vt:vector size="19" baseType="lpstr">
      <vt:lpstr>Thème Office</vt:lpstr>
      <vt:lpstr>Résultats du référendum du 4 novembre  en Nouvelle-Calédonie :  une bataille perdue,  mais le combat sera peut-être gagné…</vt:lpstr>
      <vt:lpstr>En France, on aurait voté pour l’indépendance…  (sondage YouGov pour Le HuffPost)  </vt:lpstr>
      <vt:lpstr>Présentation PowerPoint</vt:lpstr>
      <vt:lpstr>En (Kanaky) Nouvelle-Calédonie, le Non l’a largement emporté,  mais beaucoup moins que  ce qu’espéraient et clamaient les loyalistes !</vt:lpstr>
      <vt:lpstr>Un taux de participation élevé</vt:lpstr>
      <vt:lpstr>La répartition des inscrits (175 000)</vt:lpstr>
      <vt:lpstr>Un résultat où, en % des inscrits,  le Non à l’indépendance n’a pas de majorité absolue</vt:lpstr>
      <vt:lpstr>Un résultat évident en Province Sud, mais…</vt:lpstr>
      <vt:lpstr>Les contrastes au Sud</vt:lpstr>
      <vt:lpstr>Les contrastes au Nord</vt:lpstr>
      <vt:lpstr>Malgré la défaite au goût de victoire, l’indépendance est en route,  ou … « En Marche ! »</vt:lpstr>
      <vt:lpstr>La « voie à l’indépendance et au socialisme » sur le Caillou,  alliance du « Prolétariat » des salariés exploités  avec la « Paysannerie » et la « Bourgeoisie nationale »  contre la « Bourgeoisie compradore » et son « Suppôt colonialiste » ?</vt:lpstr>
      <vt:lpstr>Quelle voie à l’indépendance (… et au socialisme) ? </vt:lpstr>
      <vt:lpstr>Le drapeau socialiste caché ? Quelle stratégie pour l’indépendance ? </vt:lpstr>
      <vt:lpstr>Kanaky-Nouvelle-Calédonie  ou « PUC » ?</vt:lpstr>
      <vt:lpstr>« En même temps… »</vt:lpstr>
      <vt:lpstr>« En même temps »… que De Gaulle ?</vt:lpstr>
      <vt:lpstr>Macron suivra-t-il De Gaulle ?</vt:lpstr>
    </vt:vector>
  </TitlesOfParts>
  <Company>Syndex</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Résultats du référendum  du 4 novembre  en Nouvelle-Calédonie</dc:title>
  <dc:creator>Patrick Castex</dc:creator>
  <cp:lastModifiedBy>Patrick Castex</cp:lastModifiedBy>
  <cp:revision>57</cp:revision>
  <dcterms:created xsi:type="dcterms:W3CDTF">2018-11-04T23:32:09Z</dcterms:created>
  <dcterms:modified xsi:type="dcterms:W3CDTF">2018-11-17T06:29:02Z</dcterms:modified>
</cp:coreProperties>
</file>

<file path=docProps/thumbnail.jpeg>
</file>