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rts/chart1.xml" ContentType="application/vnd.openxmlformats-officedocument.drawingml.chart+xml"/>
  <Override PartName="/ppt/drawings/drawing1.xml" ContentType="application/vnd.openxmlformats-officedocument.drawingml.chartshapes+xml"/>
  <Override PartName="/ppt/charts/chart2.xml" ContentType="application/vnd.openxmlformats-officedocument.drawingml.chart+xml"/>
  <Override PartName="/ppt/charts/chart3.xml" ContentType="application/vnd.openxmlformats-officedocument.drawingml.chart+xml"/>
  <Override PartName="/ppt/charts/chart4.xml" ContentType="application/vnd.openxmlformats-officedocument.drawingml.chart+xml"/>
  <Override PartName="/ppt/charts/chart5.xml" ContentType="application/vnd.openxmlformats-officedocument.drawingml.chart+xml"/>
  <Override PartName="/ppt/charts/chart6.xml" ContentType="application/vnd.openxmlformats-officedocument.drawingml.chart+xml"/>
  <Override PartName="/ppt/drawings/drawing2.xml" ContentType="application/vnd.openxmlformats-officedocument.drawingml.chartshapes+xml"/>
  <Override PartName="/ppt/charts/chart7.xml" ContentType="application/vnd.openxmlformats-officedocument.drawingml.chart+xml"/>
  <Override PartName="/ppt/drawings/drawing3.xml" ContentType="application/vnd.openxmlformats-officedocument.drawingml.chartshapes+xml"/>
  <Override PartName="/ppt/charts/chart8.xml" ContentType="application/vnd.openxmlformats-officedocument.drawingml.chart+xml"/>
  <Override PartName="/ppt/charts/chart9.xml" ContentType="application/vnd.openxmlformats-officedocument.drawingml.chart+xml"/>
  <Override PartName="/ppt/charts/chart10.xml" ContentType="application/vnd.openxmlformats-officedocument.drawingml.chart+xml"/>
  <Override PartName="/ppt/charts/chart11.xml" ContentType="application/vnd.openxmlformats-officedocument.drawingml.chart+xml"/>
  <Override PartName="/ppt/charts/chart12.xml" ContentType="application/vnd.openxmlformats-officedocument.drawingml.chart+xml"/>
  <Override PartName="/ppt/drawings/drawing4.xml" ContentType="application/vnd.openxmlformats-officedocument.drawingml.chartshapes+xml"/>
  <Override PartName="/ppt/charts/chart13.xml" ContentType="application/vnd.openxmlformats-officedocument.drawingml.chart+xml"/>
  <Override PartName="/ppt/drawings/drawing5.xml" ContentType="application/vnd.openxmlformats-officedocument.drawingml.chartshapes+xml"/>
  <Override PartName="/ppt/charts/chart14.xml" ContentType="application/vnd.openxmlformats-officedocument.drawingml.chart+xml"/>
  <Override PartName="/ppt/drawings/drawing6.xml" ContentType="application/vnd.openxmlformats-officedocument.drawingml.chartshapes+xml"/>
  <Override PartName="/ppt/charts/chart15.xml" ContentType="application/vnd.openxmlformats-officedocument.drawingml.chart+xml"/>
  <Override PartName="/ppt/drawings/drawing7.xml" ContentType="application/vnd.openxmlformats-officedocument.drawingml.chartshapes+xml"/>
  <Override PartName="/ppt/charts/chart16.xml" ContentType="application/vnd.openxmlformats-officedocument.drawingml.chart+xml"/>
  <Override PartName="/ppt/charts/chart17.xml" ContentType="application/vnd.openxmlformats-officedocument.drawingml.chart+xml"/>
  <Override PartName="/ppt/drawings/drawing8.xml" ContentType="application/vnd.openxmlformats-officedocument.drawingml.chartshapes+xml"/>
  <Override PartName="/ppt/charts/chart18.xml" ContentType="application/vnd.openxmlformats-officedocument.drawingml.chart+xml"/>
  <Override PartName="/ppt/drawings/drawing9.xml" ContentType="application/vnd.openxmlformats-officedocument.drawingml.chartshapes+xml"/>
  <Override PartName="/ppt/charts/chart19.xml" ContentType="application/vnd.openxmlformats-officedocument.drawingml.chart+xml"/>
  <Override PartName="/ppt/drawings/drawing10.xml" ContentType="application/vnd.openxmlformats-officedocument.drawingml.chartshapes+xml"/>
  <Override PartName="/ppt/charts/chart20.xml" ContentType="application/vnd.openxmlformats-officedocument.drawingml.chart+xml"/>
  <Override PartName="/ppt/drawings/drawing11.xml" ContentType="application/vnd.openxmlformats-officedocument.drawingml.chartshapes+xml"/>
  <Override PartName="/ppt/charts/chart21.xml" ContentType="application/vnd.openxmlformats-officedocument.drawingml.chart+xml"/>
  <Override PartName="/ppt/charts/chart22.xml" ContentType="application/vnd.openxmlformats-officedocument.drawingml.chart+xml"/>
  <Override PartName="/ppt/drawings/drawing12.xml" ContentType="application/vnd.openxmlformats-officedocument.drawingml.chartshapes+xml"/>
  <Override PartName="/ppt/charts/chart23.xml" ContentType="application/vnd.openxmlformats-officedocument.drawingml.chart+xml"/>
  <Override PartName="/ppt/drawings/drawing13.xml" ContentType="application/vnd.openxmlformats-officedocument.drawingml.chartshapes+xml"/>
  <Override PartName="/ppt/charts/chart24.xml" ContentType="application/vnd.openxmlformats-officedocument.drawingml.chart+xml"/>
  <Override PartName="/ppt/charts/chart25.xml" ContentType="application/vnd.openxmlformats-officedocument.drawingml.chart+xml"/>
  <Override PartName="/ppt/drawings/drawing14.xml" ContentType="application/vnd.openxmlformats-officedocument.drawingml.chartshapes+xml"/>
  <Override PartName="/ppt/charts/chart26.xml" ContentType="application/vnd.openxmlformats-officedocument.drawingml.chart+xml"/>
  <Override PartName="/ppt/drawings/drawing15.xml" ContentType="application/vnd.openxmlformats-officedocument.drawingml.chartshapes+xml"/>
  <Override PartName="/ppt/charts/chart27.xml" ContentType="application/vnd.openxmlformats-officedocument.drawingml.chart+xml"/>
  <Override PartName="/ppt/drawings/drawing16.xml" ContentType="application/vnd.openxmlformats-officedocument.drawingml.chartshapes+xml"/>
  <Override PartName="/ppt/charts/chart28.xml" ContentType="application/vnd.openxmlformats-officedocument.drawingml.chart+xml"/>
  <Override PartName="/ppt/drawings/drawing17.xml" ContentType="application/vnd.openxmlformats-officedocument.drawingml.chartshapes+xml"/>
  <Override PartName="/ppt/charts/chart29.xml" ContentType="application/vnd.openxmlformats-officedocument.drawingml.chart+xml"/>
  <Override PartName="/ppt/drawings/drawing18.xml" ContentType="application/vnd.openxmlformats-officedocument.drawingml.chartshapes+xml"/>
  <Override PartName="/ppt/charts/chart30.xml" ContentType="application/vnd.openxmlformats-officedocument.drawingml.chart+xml"/>
  <Override PartName="/ppt/charts/chart31.xml" ContentType="application/vnd.openxmlformats-officedocument.drawingml.chart+xml"/>
  <Override PartName="/ppt/drawings/drawing19.xml" ContentType="application/vnd.openxmlformats-officedocument.drawingml.chartshapes+xml"/>
  <Override PartName="/ppt/charts/chart32.xml" ContentType="application/vnd.openxmlformats-officedocument.drawingml.chart+xml"/>
  <Override PartName="/ppt/charts/chart33.xml" ContentType="application/vnd.openxmlformats-officedocument.drawingml.chart+xml"/>
  <Override PartName="/ppt/drawings/drawing20.xml" ContentType="application/vnd.openxmlformats-officedocument.drawingml.chartshapes+xml"/>
  <Override PartName="/ppt/charts/chart34.xml" ContentType="application/vnd.openxmlformats-officedocument.drawingml.chart+xml"/>
  <Override PartName="/ppt/drawings/drawing21.xml" ContentType="application/vnd.openxmlformats-officedocument.drawingml.chartshapes+xml"/>
  <Override PartName="/ppt/charts/chart35.xml" ContentType="application/vnd.openxmlformats-officedocument.drawingml.chart+xml"/>
  <Override PartName="/ppt/drawings/drawing22.xml" ContentType="application/vnd.openxmlformats-officedocument.drawingml.chartshapes+xml"/>
  <Override PartName="/ppt/charts/chart36.xml" ContentType="application/vnd.openxmlformats-officedocument.drawingml.chart+xml"/>
  <Override PartName="/ppt/drawings/drawing23.xml" ContentType="application/vnd.openxmlformats-officedocument.drawingml.chartshapes+xml"/>
  <Override PartName="/ppt/charts/chart37.xml" ContentType="application/vnd.openxmlformats-officedocument.drawingml.chart+xml"/>
  <Override PartName="/ppt/charts/chart38.xml" ContentType="application/vnd.openxmlformats-officedocument.drawingml.chart+xml"/>
  <Override PartName="/ppt/charts/chart39.xml" ContentType="application/vnd.openxmlformats-officedocument.drawingml.chart+xml"/>
  <Override PartName="/ppt/charts/chart40.xml" ContentType="application/vnd.openxmlformats-officedocument.drawingml.chart+xml"/>
  <Override PartName="/ppt/charts/chart41.xml" ContentType="application/vnd.openxmlformats-officedocument.drawingml.chart+xml"/>
  <Override PartName="/ppt/charts/chart42.xml" ContentType="application/vnd.openxmlformats-officedocument.drawingml.chart+xml"/>
  <Override PartName="/ppt/drawings/drawing24.xml" ContentType="application/vnd.openxmlformats-officedocument.drawingml.chartshapes+xml"/>
  <Override PartName="/ppt/charts/chart43.xml" ContentType="application/vnd.openxmlformats-officedocument.drawingml.chart+xml"/>
  <Override PartName="/ppt/drawings/drawing25.xml" ContentType="application/vnd.openxmlformats-officedocument.drawingml.chartshapes+xml"/>
  <Override PartName="/ppt/charts/chart44.xml" ContentType="application/vnd.openxmlformats-officedocument.drawingml.chart+xml"/>
  <Override PartName="/ppt/charts/chart45.xml" ContentType="application/vnd.openxmlformats-officedocument.drawingml.chart+xml"/>
  <Override PartName="/ppt/charts/chart46.xml" ContentType="application/vnd.openxmlformats-officedocument.drawingml.chart+xml"/>
  <Override PartName="/ppt/charts/chart47.xml" ContentType="application/vnd.openxmlformats-officedocument.drawingml.chart+xml"/>
  <Override PartName="/ppt/charts/chart48.xml" ContentType="application/vnd.openxmlformats-officedocument.drawingml.chart+xml"/>
  <Override PartName="/ppt/drawings/drawing26.xml" ContentType="application/vnd.openxmlformats-officedocument.drawingml.chartshapes+xml"/>
  <Override PartName="/ppt/charts/chart49.xml" ContentType="application/vnd.openxmlformats-officedocument.drawingml.chart+xml"/>
  <Override PartName="/ppt/drawings/drawing27.xml" ContentType="application/vnd.openxmlformats-officedocument.drawingml.chartshapes+xml"/>
  <Override PartName="/ppt/charts/chart50.xml" ContentType="application/vnd.openxmlformats-officedocument.drawingml.chart+xml"/>
  <Override PartName="/ppt/charts/chart51.xml" ContentType="application/vnd.openxmlformats-officedocument.drawingml.chart+xml"/>
  <Override PartName="/ppt/drawings/drawing28.xml" ContentType="application/vnd.openxmlformats-officedocument.drawingml.chartshapes+xml"/>
  <Override PartName="/ppt/charts/chart52.xml" ContentType="application/vnd.openxmlformats-officedocument.drawingml.chart+xml"/>
  <Override PartName="/ppt/drawings/drawing29.xml" ContentType="application/vnd.openxmlformats-officedocument.drawingml.chartshapes+xml"/>
  <Override PartName="/ppt/charts/chart53.xml" ContentType="application/vnd.openxmlformats-officedocument.drawingml.chart+xml"/>
  <Override PartName="/ppt/drawings/drawing30.xml" ContentType="application/vnd.openxmlformats-officedocument.drawingml.chartshapes+xml"/>
  <Override PartName="/ppt/charts/chart54.xml" ContentType="application/vnd.openxmlformats-officedocument.drawingml.chart+xml"/>
  <Override PartName="/ppt/charts/chart55.xml" ContentType="application/vnd.openxmlformats-officedocument.drawingml.chart+xml"/>
  <Override PartName="/ppt/charts/chart56.xml" ContentType="application/vnd.openxmlformats-officedocument.drawingml.chart+xml"/>
  <Override PartName="/ppt/drawings/drawing31.xml" ContentType="application/vnd.openxmlformats-officedocument.drawingml.chartshapes+xml"/>
  <Override PartName="/ppt/charts/chart57.xml" ContentType="application/vnd.openxmlformats-officedocument.drawingml.chart+xml"/>
  <Override PartName="/ppt/drawings/drawing32.xml" ContentType="application/vnd.openxmlformats-officedocument.drawingml.chartshapes+xml"/>
  <Override PartName="/ppt/charts/chart58.xml" ContentType="application/vnd.openxmlformats-officedocument.drawingml.chart+xml"/>
  <Override PartName="/ppt/drawings/drawing33.xml" ContentType="application/vnd.openxmlformats-officedocument.drawingml.chartshapes+xml"/>
  <Override PartName="/ppt/charts/chart59.xml" ContentType="application/vnd.openxmlformats-officedocument.drawingml.chart+xml"/>
  <Override PartName="/ppt/theme/themeOverride1.xml" ContentType="application/vnd.openxmlformats-officedocument.themeOverride+xml"/>
  <Override PartName="/ppt/charts/chart60.xml" ContentType="application/vnd.openxmlformats-officedocument.drawingml.chart+xml"/>
  <Override PartName="/ppt/theme/themeOverride2.xml" ContentType="application/vnd.openxmlformats-officedocument.themeOverride+xml"/>
  <Override PartName="/ppt/drawings/drawing34.xml" ContentType="application/vnd.openxmlformats-officedocument.drawingml.chartshapes+xml"/>
  <Override PartName="/ppt/charts/chart61.xml" ContentType="application/vnd.openxmlformats-officedocument.drawingml.chart+xml"/>
  <Override PartName="/ppt/charts/chart62.xml" ContentType="application/vnd.openxmlformats-officedocument.drawingml.chart+xml"/>
  <Override PartName="/ppt/drawings/drawing35.xml" ContentType="application/vnd.openxmlformats-officedocument.drawingml.chartshapes+xml"/>
  <Override PartName="/ppt/charts/chart63.xml" ContentType="application/vnd.openxmlformats-officedocument.drawingml.chart+xml"/>
  <Override PartName="/ppt/drawings/drawing36.xml" ContentType="application/vnd.openxmlformats-officedocument.drawingml.chartshapes+xml"/>
  <Override PartName="/ppt/charts/chart64.xml" ContentType="application/vnd.openxmlformats-officedocument.drawingml.chart+xml"/>
  <Override PartName="/ppt/charts/chart65.xml" ContentType="application/vnd.openxmlformats-officedocument.drawingml.chart+xml"/>
  <Override PartName="/ppt/drawings/drawing37.xml" ContentType="application/vnd.openxmlformats-officedocument.drawingml.chartshapes+xml"/>
  <Override PartName="/ppt/charts/chart66.xml" ContentType="application/vnd.openxmlformats-officedocument.drawingml.chart+xml"/>
  <Override PartName="/ppt/drawings/drawing38.xml" ContentType="application/vnd.openxmlformats-officedocument.drawingml.chartshapes+xml"/>
  <Override PartName="/ppt/charts/chart67.xml" ContentType="application/vnd.openxmlformats-officedocument.drawingml.chart+xml"/>
  <Override PartName="/ppt/drawings/drawing39.xml" ContentType="application/vnd.openxmlformats-officedocument.drawingml.chartshapes+xml"/>
  <Override PartName="/ppt/charts/chart68.xml" ContentType="application/vnd.openxmlformats-officedocument.drawingml.chart+xml"/>
  <Override PartName="/ppt/charts/chart69.xml" ContentType="application/vnd.openxmlformats-officedocument.drawingml.chart+xml"/>
  <Override PartName="/ppt/drawings/drawing40.xml" ContentType="application/vnd.openxmlformats-officedocument.drawingml.chartshapes+xml"/>
  <Override PartName="/ppt/charts/chart70.xml" ContentType="application/vnd.openxmlformats-officedocument.drawingml.chart+xml"/>
  <Override PartName="/ppt/charts/chart71.xml" ContentType="application/vnd.openxmlformats-officedocument.drawingml.chart+xml"/>
  <Override PartName="/ppt/charts/chart72.xml" ContentType="application/vnd.openxmlformats-officedocument.drawingml.chart+xml"/>
  <Override PartName="/ppt/charts/chart73.xml" ContentType="application/vnd.openxmlformats-officedocument.drawingml.chart+xml"/>
  <Override PartName="/ppt/drawings/drawing41.xml" ContentType="application/vnd.openxmlformats-officedocument.drawingml.chartshapes+xml"/>
  <Override PartName="/ppt/charts/chart74.xml" ContentType="application/vnd.openxmlformats-officedocument.drawingml.chart+xml"/>
  <Override PartName="/ppt/charts/chart75.xml" ContentType="application/vnd.openxmlformats-officedocument.drawingml.chart+xml"/>
  <Override PartName="/ppt/charts/chart76.xml" ContentType="application/vnd.openxmlformats-officedocument.drawingml.chart+xml"/>
  <Override PartName="/ppt/charts/chart77.xml" ContentType="application/vnd.openxmlformats-officedocument.drawingml.chart+xml"/>
  <Override PartName="/ppt/charts/chart78.xml" ContentType="application/vnd.openxmlformats-officedocument.drawingml.chart+xml"/>
  <Override PartName="/ppt/charts/chart79.xml" ContentType="application/vnd.openxmlformats-officedocument.drawingml.chart+xml"/>
  <Override PartName="/ppt/charts/chart80.xml" ContentType="application/vnd.openxmlformats-officedocument.drawingml.chart+xml"/>
  <Override PartName="/ppt/charts/chart81.xml" ContentType="application/vnd.openxmlformats-officedocument.drawingml.chart+xml"/>
  <Override PartName="/ppt/charts/chart82.xml" ContentType="application/vnd.openxmlformats-officedocument.drawingml.chart+xml"/>
  <Override PartName="/ppt/drawings/drawing42.xml" ContentType="application/vnd.openxmlformats-officedocument.drawingml.chartshapes+xml"/>
  <Override PartName="/ppt/charts/chart83.xml" ContentType="application/vnd.openxmlformats-officedocument.drawingml.chart+xml"/>
  <Override PartName="/ppt/drawings/drawing43.xml" ContentType="application/vnd.openxmlformats-officedocument.drawingml.chartshapes+xml"/>
  <Override PartName="/ppt/charts/chart84.xml" ContentType="application/vnd.openxmlformats-officedocument.drawingml.chart+xml"/>
  <Override PartName="/ppt/drawings/drawing44.xml" ContentType="application/vnd.openxmlformats-officedocument.drawingml.chartshapes+xml"/>
  <Override PartName="/ppt/charts/chart85.xml" ContentType="application/vnd.openxmlformats-officedocument.drawingml.chart+xml"/>
  <Override PartName="/ppt/charts/chart86.xml" ContentType="application/vnd.openxmlformats-officedocument.drawingml.chart+xml"/>
  <Override PartName="/ppt/drawings/drawing45.xml" ContentType="application/vnd.openxmlformats-officedocument.drawingml.chartshapes+xml"/>
  <Override PartName="/ppt/charts/chart87.xml" ContentType="application/vnd.openxmlformats-officedocument.drawingml.chart+xml"/>
  <Override PartName="/ppt/drawings/drawing46.xml" ContentType="application/vnd.openxmlformats-officedocument.drawingml.chartshapes+xml"/>
  <Override PartName="/ppt/charts/chart88.xml" ContentType="application/vnd.openxmlformats-officedocument.drawingml.chart+xml"/>
  <Override PartName="/ppt/drawings/drawing47.xml" ContentType="application/vnd.openxmlformats-officedocument.drawingml.chartshapes+xml"/>
  <Override PartName="/ppt/charts/chart89.xml" ContentType="application/vnd.openxmlformats-officedocument.drawingml.chart+xml"/>
  <Override PartName="/ppt/drawings/drawing48.xml" ContentType="application/vnd.openxmlformats-officedocument.drawingml.chartshapes+xml"/>
  <Override PartName="/ppt/charts/chart90.xml" ContentType="application/vnd.openxmlformats-officedocument.drawingml.chart+xml"/>
  <Override PartName="/ppt/theme/themeOverride3.xml" ContentType="application/vnd.openxmlformats-officedocument.themeOverride+xml"/>
  <Override PartName="/ppt/drawings/drawing49.xml" ContentType="application/vnd.openxmlformats-officedocument.drawingml.chartshapes+xml"/>
  <Override PartName="/ppt/charts/chart91.xml" ContentType="application/vnd.openxmlformats-officedocument.drawingml.chart+xml"/>
  <Override PartName="/ppt/charts/chart92.xml" ContentType="application/vnd.openxmlformats-officedocument.drawingml.chart+xml"/>
  <Override PartName="/ppt/charts/chart93.xml" ContentType="application/vnd.openxmlformats-officedocument.drawingml.chart+xml"/>
  <Override PartName="/ppt/drawings/drawing50.xml" ContentType="application/vnd.openxmlformats-officedocument.drawingml.chartshapes+xml"/>
  <Override PartName="/ppt/charts/chart94.xml" ContentType="application/vnd.openxmlformats-officedocument.drawingml.chart+xml"/>
  <Override PartName="/ppt/charts/chart95.xml" ContentType="application/vnd.openxmlformats-officedocument.drawingml.chart+xml"/>
  <Override PartName="/ppt/charts/chart96.xml" ContentType="application/vnd.openxmlformats-officedocument.drawingml.chart+xml"/>
  <Override PartName="/ppt/drawings/drawing51.xml" ContentType="application/vnd.openxmlformats-officedocument.drawingml.chartshapes+xml"/>
  <Override PartName="/ppt/charts/chart97.xml" ContentType="application/vnd.openxmlformats-officedocument.drawingml.chart+xml"/>
  <Override PartName="/ppt/drawings/drawing52.xml" ContentType="application/vnd.openxmlformats-officedocument.drawingml.chartshapes+xml"/>
  <Override PartName="/ppt/charts/chart98.xml" ContentType="application/vnd.openxmlformats-officedocument.drawingml.chart+xml"/>
  <Override PartName="/ppt/drawings/drawing53.xml" ContentType="application/vnd.openxmlformats-officedocument.drawingml.chartshapes+xml"/>
  <Override PartName="/ppt/charts/chart99.xml" ContentType="application/vnd.openxmlformats-officedocument.drawingml.chart+xml"/>
  <Override PartName="/ppt/drawings/drawing54.xml" ContentType="application/vnd.openxmlformats-officedocument.drawingml.chartshapes+xml"/>
  <Override PartName="/ppt/charts/chart100.xml" ContentType="application/vnd.openxmlformats-officedocument.drawingml.chart+xml"/>
  <Override PartName="/ppt/charts/chart101.xml" ContentType="application/vnd.openxmlformats-officedocument.drawingml.chart+xml"/>
  <Override PartName="/ppt/drawings/drawing55.xml" ContentType="application/vnd.openxmlformats-officedocument.drawingml.chartshapes+xml"/>
  <Override PartName="/ppt/charts/chart102.xml" ContentType="application/vnd.openxmlformats-officedocument.drawingml.chart+xml"/>
  <Override PartName="/ppt/drawings/drawing56.xml" ContentType="application/vnd.openxmlformats-officedocument.drawingml.chartshapes+xml"/>
  <Override PartName="/ppt/charts/chart103.xml" ContentType="application/vnd.openxmlformats-officedocument.drawingml.chart+xml"/>
  <Override PartName="/ppt/theme/themeOverride4.xml" ContentType="application/vnd.openxmlformats-officedocument.themeOverride+xml"/>
  <Override PartName="/ppt/charts/chart104.xml" ContentType="application/vnd.openxmlformats-officedocument.drawingml.chart+xml"/>
  <Override PartName="/ppt/drawings/drawing57.xml" ContentType="application/vnd.openxmlformats-officedocument.drawingml.chartshapes+xml"/>
  <Override PartName="/ppt/charts/chart105.xml" ContentType="application/vnd.openxmlformats-officedocument.drawingml.chart+xml"/>
  <Override PartName="/ppt/drawings/drawing58.xml" ContentType="application/vnd.openxmlformats-officedocument.drawingml.chartshapes+xml"/>
  <Override PartName="/ppt/charts/chart106.xml" ContentType="application/vnd.openxmlformats-officedocument.drawingml.char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71"/>
  </p:notesMasterIdLst>
  <p:sldIdLst>
    <p:sldId id="361" r:id="rId2"/>
    <p:sldId id="542" r:id="rId3"/>
    <p:sldId id="540" r:id="rId4"/>
    <p:sldId id="541" r:id="rId5"/>
    <p:sldId id="549" r:id="rId6"/>
    <p:sldId id="550" r:id="rId7"/>
    <p:sldId id="566" r:id="rId8"/>
    <p:sldId id="551" r:id="rId9"/>
    <p:sldId id="544" r:id="rId10"/>
    <p:sldId id="363" r:id="rId11"/>
    <p:sldId id="364" r:id="rId12"/>
    <p:sldId id="567" r:id="rId13"/>
    <p:sldId id="545" r:id="rId14"/>
    <p:sldId id="367" r:id="rId15"/>
    <p:sldId id="368" r:id="rId16"/>
    <p:sldId id="369" r:id="rId17"/>
    <p:sldId id="366" r:id="rId18"/>
    <p:sldId id="396" r:id="rId19"/>
    <p:sldId id="529" r:id="rId20"/>
    <p:sldId id="547" r:id="rId21"/>
    <p:sldId id="395" r:id="rId22"/>
    <p:sldId id="370" r:id="rId23"/>
    <p:sldId id="546" r:id="rId24"/>
    <p:sldId id="365" r:id="rId25"/>
    <p:sldId id="371" r:id="rId26"/>
    <p:sldId id="372" r:id="rId27"/>
    <p:sldId id="373" r:id="rId28"/>
    <p:sldId id="552" r:id="rId29"/>
    <p:sldId id="353" r:id="rId30"/>
    <p:sldId id="356" r:id="rId31"/>
    <p:sldId id="357" r:id="rId32"/>
    <p:sldId id="358" r:id="rId33"/>
    <p:sldId id="530" r:id="rId34"/>
    <p:sldId id="564" r:id="rId35"/>
    <p:sldId id="531" r:id="rId36"/>
    <p:sldId id="532" r:id="rId37"/>
    <p:sldId id="533" r:id="rId38"/>
    <p:sldId id="534" r:id="rId39"/>
    <p:sldId id="535" r:id="rId40"/>
    <p:sldId id="536" r:id="rId41"/>
    <p:sldId id="537" r:id="rId42"/>
    <p:sldId id="538" r:id="rId43"/>
    <p:sldId id="539" r:id="rId44"/>
    <p:sldId id="555" r:id="rId45"/>
    <p:sldId id="556" r:id="rId46"/>
    <p:sldId id="557" r:id="rId47"/>
    <p:sldId id="558" r:id="rId48"/>
    <p:sldId id="560" r:id="rId49"/>
    <p:sldId id="561" r:id="rId50"/>
    <p:sldId id="562" r:id="rId51"/>
    <p:sldId id="563" r:id="rId52"/>
    <p:sldId id="559" r:id="rId53"/>
    <p:sldId id="379" r:id="rId54"/>
    <p:sldId id="553" r:id="rId55"/>
    <p:sldId id="380" r:id="rId56"/>
    <p:sldId id="565" r:id="rId57"/>
    <p:sldId id="568" r:id="rId58"/>
    <p:sldId id="381" r:id="rId59"/>
    <p:sldId id="382" r:id="rId60"/>
    <p:sldId id="388" r:id="rId61"/>
    <p:sldId id="389" r:id="rId62"/>
    <p:sldId id="390" r:id="rId63"/>
    <p:sldId id="523" r:id="rId64"/>
    <p:sldId id="524" r:id="rId65"/>
    <p:sldId id="525" r:id="rId66"/>
    <p:sldId id="526" r:id="rId67"/>
    <p:sldId id="527" r:id="rId68"/>
    <p:sldId id="554" r:id="rId69"/>
    <p:sldId id="528" r:id="rId70"/>
  </p:sldIdLst>
  <p:sldSz cx="9144000" cy="6858000" type="screen4x3"/>
  <p:notesSz cx="6858000" cy="9144000"/>
  <p:defaultTextStyle>
    <a:defPPr>
      <a:defRPr lang="fr-FR"/>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35F61E"/>
    <a:srgbClr val="38E62B"/>
    <a:srgbClr val="0A4E01"/>
    <a:srgbClr val="2C801B"/>
    <a:srgbClr val="FDFFB5"/>
    <a:srgbClr val="FFFF00"/>
    <a:srgbClr val="518BD5"/>
    <a:srgbClr val="15559C"/>
    <a:srgbClr val="FFD633"/>
    <a:srgbClr val="FFDC1E"/>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38425" autoAdjust="0"/>
    <p:restoredTop sz="96233" autoAdjust="0"/>
  </p:normalViewPr>
  <p:slideViewPr>
    <p:cSldViewPr snapToGrid="0" snapToObjects="1">
      <p:cViewPr varScale="1">
        <p:scale>
          <a:sx n="95" d="100"/>
          <a:sy n="95" d="100"/>
        </p:scale>
        <p:origin x="-328" y="-120"/>
      </p:cViewPr>
      <p:guideLst>
        <p:guide orient="horz" pos="2160"/>
        <p:guide pos="2880"/>
      </p:guideLst>
    </p:cSldViewPr>
  </p:slideViewPr>
  <p:notesTextViewPr>
    <p:cViewPr>
      <p:scale>
        <a:sx n="100" d="100"/>
        <a:sy n="100" d="100"/>
      </p:scale>
      <p:origin x="0" y="0"/>
    </p:cViewPr>
  </p:notesTextViewPr>
  <p:sorterViewPr>
    <p:cViewPr>
      <p:scale>
        <a:sx n="66" d="100"/>
        <a:sy n="66" d="100"/>
      </p:scale>
      <p:origin x="0" y="3776"/>
    </p:cViewPr>
  </p:sorter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63" Type="http://schemas.openxmlformats.org/officeDocument/2006/relationships/slide" Target="slides/slide62.xml"/><Relationship Id="rId64" Type="http://schemas.openxmlformats.org/officeDocument/2006/relationships/slide" Target="slides/slide63.xml"/><Relationship Id="rId65" Type="http://schemas.openxmlformats.org/officeDocument/2006/relationships/slide" Target="slides/slide64.xml"/><Relationship Id="rId66" Type="http://schemas.openxmlformats.org/officeDocument/2006/relationships/slide" Target="slides/slide65.xml"/><Relationship Id="rId67" Type="http://schemas.openxmlformats.org/officeDocument/2006/relationships/slide" Target="slides/slide66.xml"/><Relationship Id="rId68" Type="http://schemas.openxmlformats.org/officeDocument/2006/relationships/slide" Target="slides/slide67.xml"/><Relationship Id="rId69" Type="http://schemas.openxmlformats.org/officeDocument/2006/relationships/slide" Target="slides/slide68.xml"/><Relationship Id="rId50" Type="http://schemas.openxmlformats.org/officeDocument/2006/relationships/slide" Target="slides/slide49.xml"/><Relationship Id="rId51" Type="http://schemas.openxmlformats.org/officeDocument/2006/relationships/slide" Target="slides/slide50.xml"/><Relationship Id="rId52" Type="http://schemas.openxmlformats.org/officeDocument/2006/relationships/slide" Target="slides/slide51.xml"/><Relationship Id="rId53" Type="http://schemas.openxmlformats.org/officeDocument/2006/relationships/slide" Target="slides/slide52.xml"/><Relationship Id="rId54" Type="http://schemas.openxmlformats.org/officeDocument/2006/relationships/slide" Target="slides/slide53.xml"/><Relationship Id="rId55" Type="http://schemas.openxmlformats.org/officeDocument/2006/relationships/slide" Target="slides/slide54.xml"/><Relationship Id="rId56" Type="http://schemas.openxmlformats.org/officeDocument/2006/relationships/slide" Target="slides/slide55.xml"/><Relationship Id="rId57" Type="http://schemas.openxmlformats.org/officeDocument/2006/relationships/slide" Target="slides/slide56.xml"/><Relationship Id="rId58" Type="http://schemas.openxmlformats.org/officeDocument/2006/relationships/slide" Target="slides/slide57.xml"/><Relationship Id="rId59" Type="http://schemas.openxmlformats.org/officeDocument/2006/relationships/slide" Target="slides/slide58.xml"/><Relationship Id="rId40" Type="http://schemas.openxmlformats.org/officeDocument/2006/relationships/slide" Target="slides/slide39.xml"/><Relationship Id="rId41" Type="http://schemas.openxmlformats.org/officeDocument/2006/relationships/slide" Target="slides/slide40.xml"/><Relationship Id="rId42" Type="http://schemas.openxmlformats.org/officeDocument/2006/relationships/slide" Target="slides/slide41.xml"/><Relationship Id="rId43" Type="http://schemas.openxmlformats.org/officeDocument/2006/relationships/slide" Target="slides/slide42.xml"/><Relationship Id="rId44" Type="http://schemas.openxmlformats.org/officeDocument/2006/relationships/slide" Target="slides/slide43.xml"/><Relationship Id="rId45" Type="http://schemas.openxmlformats.org/officeDocument/2006/relationships/slide" Target="slides/slide44.xml"/><Relationship Id="rId46" Type="http://schemas.openxmlformats.org/officeDocument/2006/relationships/slide" Target="slides/slide45.xml"/><Relationship Id="rId47" Type="http://schemas.openxmlformats.org/officeDocument/2006/relationships/slide" Target="slides/slide46.xml"/><Relationship Id="rId48" Type="http://schemas.openxmlformats.org/officeDocument/2006/relationships/slide" Target="slides/slide47.xml"/><Relationship Id="rId49" Type="http://schemas.openxmlformats.org/officeDocument/2006/relationships/slide" Target="slides/slide4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30" Type="http://schemas.openxmlformats.org/officeDocument/2006/relationships/slide" Target="slides/slide29.xml"/><Relationship Id="rId31" Type="http://schemas.openxmlformats.org/officeDocument/2006/relationships/slide" Target="slides/slide30.xml"/><Relationship Id="rId32" Type="http://schemas.openxmlformats.org/officeDocument/2006/relationships/slide" Target="slides/slide31.xml"/><Relationship Id="rId33" Type="http://schemas.openxmlformats.org/officeDocument/2006/relationships/slide" Target="slides/slide32.xml"/><Relationship Id="rId34" Type="http://schemas.openxmlformats.org/officeDocument/2006/relationships/slide" Target="slides/slide33.xml"/><Relationship Id="rId35" Type="http://schemas.openxmlformats.org/officeDocument/2006/relationships/slide" Target="slides/slide34.xml"/><Relationship Id="rId36" Type="http://schemas.openxmlformats.org/officeDocument/2006/relationships/slide" Target="slides/slide35.xml"/><Relationship Id="rId37" Type="http://schemas.openxmlformats.org/officeDocument/2006/relationships/slide" Target="slides/slide36.xml"/><Relationship Id="rId38" Type="http://schemas.openxmlformats.org/officeDocument/2006/relationships/slide" Target="slides/slide37.xml"/><Relationship Id="rId39" Type="http://schemas.openxmlformats.org/officeDocument/2006/relationships/slide" Target="slides/slide38.xml"/><Relationship Id="rId70" Type="http://schemas.openxmlformats.org/officeDocument/2006/relationships/slide" Target="slides/slide69.xml"/><Relationship Id="rId71" Type="http://schemas.openxmlformats.org/officeDocument/2006/relationships/notesMaster" Target="notesMasters/notesMaster1.xml"/><Relationship Id="rId72" Type="http://schemas.openxmlformats.org/officeDocument/2006/relationships/printerSettings" Target="printerSettings/printerSettings1.bin"/><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73" Type="http://schemas.openxmlformats.org/officeDocument/2006/relationships/presProps" Target="presProps.xml"/><Relationship Id="rId74" Type="http://schemas.openxmlformats.org/officeDocument/2006/relationships/viewProps" Target="viewProps.xml"/><Relationship Id="rId75" Type="http://schemas.openxmlformats.org/officeDocument/2006/relationships/theme" Target="theme/theme1.xml"/><Relationship Id="rId76" Type="http://schemas.openxmlformats.org/officeDocument/2006/relationships/tableStyles" Target="tableStyles.xml"/><Relationship Id="rId60" Type="http://schemas.openxmlformats.org/officeDocument/2006/relationships/slide" Target="slides/slide59.xml"/><Relationship Id="rId61" Type="http://schemas.openxmlformats.org/officeDocument/2006/relationships/slide" Target="slides/slide60.xml"/><Relationship Id="rId62" Type="http://schemas.openxmlformats.org/officeDocument/2006/relationships/slide" Target="slides/slide61.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s>
</file>

<file path=ppt/charts/_rels/chart1.xml.rels><?xml version="1.0" encoding="UTF-8" standalone="yes"?>
<Relationships xmlns="http://schemas.openxmlformats.org/package/2006/relationships"><Relationship Id="rId1" Type="http://schemas.openxmlformats.org/officeDocument/2006/relationships/oleObject" Target="Macintosh%20HD:Users:castex:Desktop:prod%20Ni%2015%20et%2016.xlsx" TargetMode="External"/><Relationship Id="rId2" Type="http://schemas.openxmlformats.org/officeDocument/2006/relationships/chartUserShapes" Target="../drawings/drawing1.xml"/></Relationships>
</file>

<file path=ppt/charts/_rels/chart10.xml.rels><?xml version="1.0" encoding="UTF-8" standalone="yes"?>
<Relationships xmlns="http://schemas.openxmlformats.org/package/2006/relationships"><Relationship Id="rId1" Type="http://schemas.openxmlformats.org/officeDocument/2006/relationships/oleObject" Target="Macintosh%20HD:Users:castex:Desktop:17%20nickel,%20production,%20VAB%20et%20effets%20prix%20volume.xlsb" TargetMode="External"/></Relationships>
</file>

<file path=ppt/charts/_rels/chart100.xml.rels><?xml version="1.0" encoding="UTF-8" standalone="yes"?>
<Relationships xmlns="http://schemas.openxmlformats.org/package/2006/relationships"><Relationship Id="rId1" Type="http://schemas.openxmlformats.org/officeDocument/2006/relationships/oleObject" Target="Macintosh%20HD:Users:castex:Desktop:OPT%202016%20PC:BP.NC:Banques%20NC:Banques%20NC%20pour%20OPT%20der.xlsx" TargetMode="External"/></Relationships>
</file>

<file path=ppt/charts/_rels/chart101.xml.rels><?xml version="1.0" encoding="UTF-8" standalone="yes"?>
<Relationships xmlns="http://schemas.openxmlformats.org/package/2006/relationships"><Relationship Id="rId1" Type="http://schemas.openxmlformats.org/officeDocument/2006/relationships/oleObject" Target="Macintosh%20HD:Users:castex:Desktop:Banques:credits,%20epargne%20bnac%20et%20M3.xls" TargetMode="External"/><Relationship Id="rId2" Type="http://schemas.openxmlformats.org/officeDocument/2006/relationships/chartUserShapes" Target="../drawings/drawing55.xml"/></Relationships>
</file>

<file path=ppt/charts/_rels/chart102.xml.rels><?xml version="1.0" encoding="UTF-8" standalone="yes"?>
<Relationships xmlns="http://schemas.openxmlformats.org/package/2006/relationships"><Relationship Id="rId1" Type="http://schemas.openxmlformats.org/officeDocument/2006/relationships/oleObject" Target="Macintosh%20HD:Users:castex:Desktop:Banques:credits,%20epargne%20bnac%20et%20M3.xls" TargetMode="External"/><Relationship Id="rId2" Type="http://schemas.openxmlformats.org/officeDocument/2006/relationships/chartUserShapes" Target="../drawings/drawing56.xml"/></Relationships>
</file>

<file path=ppt/charts/_rels/chart103.xml.rels><?xml version="1.0" encoding="UTF-8" standalone="yes"?>
<Relationships xmlns="http://schemas.openxmlformats.org/package/2006/relationships"><Relationship Id="rId1" Type="http://schemas.openxmlformats.org/officeDocument/2006/relationships/themeOverride" Target="../theme/themeOverride4.xml"/><Relationship Id="rId2" Type="http://schemas.openxmlformats.org/officeDocument/2006/relationships/oleObject" Target="Macintosh%20HD:Users:castex:Desktop:Banques:credits,%20epargne%20bnac%20et%20M3.xls" TargetMode="External"/></Relationships>
</file>

<file path=ppt/charts/_rels/chart104.xml.rels><?xml version="1.0" encoding="UTF-8" standalone="yes"?>
<Relationships xmlns="http://schemas.openxmlformats.org/package/2006/relationships"><Relationship Id="rId1" Type="http://schemas.openxmlformats.org/officeDocument/2006/relationships/oleObject" Target="Macintosh%20HD:Users:castex:Desktop:Banques:credits,%20epargne%20bnac%20et%20M3.xls" TargetMode="External"/><Relationship Id="rId2" Type="http://schemas.openxmlformats.org/officeDocument/2006/relationships/chartUserShapes" Target="../drawings/drawing57.xml"/></Relationships>
</file>

<file path=ppt/charts/_rels/chart105.xml.rels><?xml version="1.0" encoding="UTF-8" standalone="yes"?>
<Relationships xmlns="http://schemas.openxmlformats.org/package/2006/relationships"><Relationship Id="rId1" Type="http://schemas.openxmlformats.org/officeDocument/2006/relationships/oleObject" Target="Macintosh%20HD:Users:castex:Downloads:touristes-3.xls" TargetMode="External"/><Relationship Id="rId2" Type="http://schemas.openxmlformats.org/officeDocument/2006/relationships/chartUserShapes" Target="../drawings/drawing58.xml"/></Relationships>
</file>

<file path=ppt/charts/_rels/chart106.xml.rels><?xml version="1.0" encoding="UTF-8" standalone="yes"?>
<Relationships xmlns="http://schemas.openxmlformats.org/package/2006/relationships"><Relationship Id="rId1" Type="http://schemas.openxmlformats.org/officeDocument/2006/relationships/oleObject" Target="Macintosh%20HD:Users:castex:Downloads:touristes-3.xls" TargetMode="External"/></Relationships>
</file>

<file path=ppt/charts/_rels/chart11.xml.rels><?xml version="1.0" encoding="UTF-8" standalone="yes"?>
<Relationships xmlns="http://schemas.openxmlformats.org/package/2006/relationships"><Relationship Id="rId1" Type="http://schemas.openxmlformats.org/officeDocument/2006/relationships/oleObject" Target="Macintosh%20HD:Users:castex:Desktop:17%20nickel,%20production,%20VAB%20et%20effets%20prix%20volume.xlsb" TargetMode="External"/></Relationships>
</file>

<file path=ppt/charts/_rels/chart12.xml.rels><?xml version="1.0" encoding="UTF-8" standalone="yes"?>
<Relationships xmlns="http://schemas.openxmlformats.org/package/2006/relationships"><Relationship Id="rId1" Type="http://schemas.openxmlformats.org/officeDocument/2006/relationships/oleObject" Target="Macintosh%20HD:Users:castex:Desktop:17%20nickel,%20production,%20VAB%20et%20effets%20prix%20volume.xlsb" TargetMode="External"/><Relationship Id="rId2" Type="http://schemas.openxmlformats.org/officeDocument/2006/relationships/chartUserShapes" Target="../drawings/drawing4.xml"/></Relationships>
</file>

<file path=ppt/charts/_rels/chart13.xml.rels><?xml version="1.0" encoding="UTF-8" standalone="yes"?>
<Relationships xmlns="http://schemas.openxmlformats.org/package/2006/relationships"><Relationship Id="rId1" Type="http://schemas.openxmlformats.org/officeDocument/2006/relationships/oleObject" Target="Macintosh%20HD:Users:castex:Desktop:Cours%20et%20stocks%20Ni%20mai%2018.xlsx" TargetMode="External"/><Relationship Id="rId2" Type="http://schemas.openxmlformats.org/officeDocument/2006/relationships/chartUserShapes" Target="../drawings/drawing5.xml"/></Relationships>
</file>

<file path=ppt/charts/_rels/chart14.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 Id="rId2" Type="http://schemas.openxmlformats.org/officeDocument/2006/relationships/chartUserShapes" Target="../drawings/drawing6.xml"/></Relationships>
</file>

<file path=ppt/charts/_rels/chart15.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 Id="rId2" Type="http://schemas.openxmlformats.org/officeDocument/2006/relationships/chartUserShapes" Target="../drawings/drawing7.xml"/></Relationships>
</file>

<file path=ppt/charts/_rels/chart16.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s>
</file>

<file path=ppt/charts/_rels/chart17.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 Id="rId2" Type="http://schemas.openxmlformats.org/officeDocument/2006/relationships/chartUserShapes" Target="../drawings/drawing8.xml"/></Relationships>
</file>

<file path=ppt/charts/_rels/chart18.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 Id="rId2" Type="http://schemas.openxmlformats.org/officeDocument/2006/relationships/chartUserShapes" Target="../drawings/drawing9.xml"/></Relationships>
</file>

<file path=ppt/charts/_rels/chart19.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233;tal.xls" TargetMode="External"/><Relationship Id="rId2" Type="http://schemas.openxmlformats.org/officeDocument/2006/relationships/chartUserShapes" Target="../drawings/drawing10.xml"/></Relationships>
</file>

<file path=ppt/charts/_rels/chart2.xml.rels><?xml version="1.0" encoding="UTF-8" standalone="yes"?>
<Relationships xmlns="http://schemas.openxmlformats.org/package/2006/relationships"><Relationship Id="rId1" Type="http://schemas.openxmlformats.org/officeDocument/2006/relationships/oleObject" Target="Macintosh%20HD:Users:castex:Desktop:prod%20Ni%2015%20et%2016.xlsx" TargetMode="External"/></Relationships>
</file>

<file path=ppt/charts/_rels/chart20.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233;tal.xls" TargetMode="External"/><Relationship Id="rId2" Type="http://schemas.openxmlformats.org/officeDocument/2006/relationships/chartUserShapes" Target="../drawings/drawing11.xml"/></Relationships>
</file>

<file path=ppt/charts/_rels/chart21.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233;tal.xls" TargetMode="External"/></Relationships>
</file>

<file path=ppt/charts/_rels/chart22.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e&#769;tal%20bis.xls" TargetMode="External"/><Relationship Id="rId2" Type="http://schemas.openxmlformats.org/officeDocument/2006/relationships/chartUserShapes" Target="../drawings/drawing12.xml"/></Relationships>
</file>

<file path=ppt/charts/_rels/chart23.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233;tal%20bis.xls" TargetMode="External"/><Relationship Id="rId2" Type="http://schemas.openxmlformats.org/officeDocument/2006/relationships/chartUserShapes" Target="../drawings/drawing13.xml"/></Relationships>
</file>

<file path=ppt/charts/_rels/chart24.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233;tal%20bis.xls" TargetMode="External"/></Relationships>
</file>

<file path=ppt/charts/_rels/chart25.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e&#769;tal%20bis.xls" TargetMode="External"/><Relationship Id="rId2" Type="http://schemas.openxmlformats.org/officeDocument/2006/relationships/chartUserShapes" Target="../drawings/drawing14.xml"/></Relationships>
</file>

<file path=ppt/charts/_rels/chart26.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e&#769;tal%20bis.xls" TargetMode="External"/><Relationship Id="rId2" Type="http://schemas.openxmlformats.org/officeDocument/2006/relationships/chartUserShapes" Target="../drawings/drawing15.xml"/></Relationships>
</file>

<file path=ppt/charts/_rels/chart27.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233;tal.xls" TargetMode="External"/><Relationship Id="rId2" Type="http://schemas.openxmlformats.org/officeDocument/2006/relationships/chartUserShapes" Target="../drawings/drawing16.xml"/></Relationships>
</file>

<file path=ppt/charts/_rels/chart28.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233;tal.xls" TargetMode="External"/><Relationship Id="rId2" Type="http://schemas.openxmlformats.org/officeDocument/2006/relationships/chartUserShapes" Target="../drawings/drawing17.xml"/></Relationships>
</file>

<file path=ppt/charts/_rels/chart29.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233;tal.xls" TargetMode="External"/><Relationship Id="rId2" Type="http://schemas.openxmlformats.org/officeDocument/2006/relationships/chartUserShapes" Target="../drawings/drawing18.xml"/></Relationships>
</file>

<file path=ppt/charts/_rels/chart3.xml.rels><?xml version="1.0" encoding="UTF-8" standalone="yes"?>
<Relationships xmlns="http://schemas.openxmlformats.org/package/2006/relationships"><Relationship Id="rId1" Type="http://schemas.openxmlformats.org/officeDocument/2006/relationships/oleObject" Target="Macintosh%20HD:Users:castex:Desktop:prod%20Ni%2015%20et%2016.xlsx" TargetMode="External"/></Relationships>
</file>

<file path=ppt/charts/_rels/chart30.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s>
</file>

<file path=ppt/charts/_rels/chart31.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 Id="rId2" Type="http://schemas.openxmlformats.org/officeDocument/2006/relationships/chartUserShapes" Target="../drawings/drawing19.xml"/></Relationships>
</file>

<file path=ppt/charts/_rels/chart32.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s>
</file>

<file path=ppt/charts/_rels/chart33.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 Id="rId2" Type="http://schemas.openxmlformats.org/officeDocument/2006/relationships/chartUserShapes" Target="../drawings/drawing20.xml"/></Relationships>
</file>

<file path=ppt/charts/_rels/chart34.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 Id="rId2" Type="http://schemas.openxmlformats.org/officeDocument/2006/relationships/chartUserShapes" Target="../drawings/drawing21.xml"/></Relationships>
</file>

<file path=ppt/charts/_rels/chart35.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 Id="rId2" Type="http://schemas.openxmlformats.org/officeDocument/2006/relationships/chartUserShapes" Target="../drawings/drawing22.xml"/></Relationships>
</file>

<file path=ppt/charts/_rels/chart36.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 Id="rId2" Type="http://schemas.openxmlformats.org/officeDocument/2006/relationships/chartUserShapes" Target="../drawings/drawing23.xml"/></Relationships>
</file>

<file path=ppt/charts/_rels/chart37.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s>
</file>

<file path=ppt/charts/_rels/chart38.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s>
</file>

<file path=ppt/charts/_rels/chart39.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s>
</file>

<file path=ppt/charts/_rels/chart4.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233;tal.xls" TargetMode="External"/></Relationships>
</file>

<file path=ppt/charts/_rels/chart40.xml.rels><?xml version="1.0" encoding="UTF-8" standalone="yes"?>
<Relationships xmlns="http://schemas.openxmlformats.org/package/2006/relationships"><Relationship Id="rId1" Type="http://schemas.openxmlformats.org/officeDocument/2006/relationships/oleObject" Target="Macintosh%20HD:Users:castex:Desktop:Harmattan%202018:Economie%20NC%20et%20Etat%20:17%20Nouvelle%20Cal&#233;donie%20Economie:17%20emploi%20nickel%20et%20gal.xls" TargetMode="External"/></Relationships>
</file>

<file path=ppt/charts/_rels/chart41.xml.rels><?xml version="1.0" encoding="UTF-8" standalone="yes"?>
<Relationships xmlns="http://schemas.openxmlformats.org/package/2006/relationships"><Relationship Id="rId1" Type="http://schemas.openxmlformats.org/officeDocument/2006/relationships/oleObject" Target="Macintosh%20HD:Users:castex:Desktop:Harmattan%202018:Economie%20NC%20et%20Etat%20:17%20Nouvelle%20Cal&#233;donie%20Economie:17%20emploi%20nickel%20et%20gal.xls" TargetMode="External"/></Relationships>
</file>

<file path=ppt/charts/_rels/chart42.xml.rels><?xml version="1.0" encoding="UTF-8" standalone="yes"?>
<Relationships xmlns="http://schemas.openxmlformats.org/package/2006/relationships"><Relationship Id="rId1" Type="http://schemas.openxmlformats.org/officeDocument/2006/relationships/oleObject" Target="Macintosh%20HD:Users:castex:Desktop:17%20octobre%20%20emploi%20nickel%20et%20gal.xls" TargetMode="External"/><Relationship Id="rId2" Type="http://schemas.openxmlformats.org/officeDocument/2006/relationships/chartUserShapes" Target="../drawings/drawing24.xml"/></Relationships>
</file>

<file path=ppt/charts/_rels/chart43.xml.rels><?xml version="1.0" encoding="UTF-8" standalone="yes"?>
<Relationships xmlns="http://schemas.openxmlformats.org/package/2006/relationships"><Relationship Id="rId1" Type="http://schemas.openxmlformats.org/officeDocument/2006/relationships/oleObject" Target="Macintosh%20HD:Users:castex:Desktop:17%20octobre%20%20emploi%20nickel%20et%20gal.xls" TargetMode="External"/><Relationship Id="rId2" Type="http://schemas.openxmlformats.org/officeDocument/2006/relationships/chartUserShapes" Target="../drawings/drawing25.xml"/></Relationships>
</file>

<file path=ppt/charts/_rels/chart44.xml.rels><?xml version="1.0" encoding="UTF-8" standalone="yes"?>
<Relationships xmlns="http://schemas.openxmlformats.org/package/2006/relationships"><Relationship Id="rId1" Type="http://schemas.openxmlformats.org/officeDocument/2006/relationships/oleObject" Target="Macintosh%20HD:Users:castex:Desktop:17%20octobre%20%20emploi%20nickel%20et%20gal.xls" TargetMode="External"/></Relationships>
</file>

<file path=ppt/charts/_rels/chart45.xml.rels><?xml version="1.0" encoding="UTF-8" standalone="yes"?>
<Relationships xmlns="http://schemas.openxmlformats.org/package/2006/relationships"><Relationship Id="rId1" Type="http://schemas.openxmlformats.org/officeDocument/2006/relationships/oleObject" Target="Macintosh%20HD:Users:castex:Desktop:17%20octobre%20%20emploi%20nickel%20et%20gal.xls" TargetMode="External"/></Relationships>
</file>

<file path=ppt/charts/_rels/chart46.xml.rels><?xml version="1.0" encoding="UTF-8" standalone="yes"?>
<Relationships xmlns="http://schemas.openxmlformats.org/package/2006/relationships"><Relationship Id="rId1" Type="http://schemas.openxmlformats.org/officeDocument/2006/relationships/oleObject" Target="Macintosh%20HD:Users:castex:Desktop:17%20octobre%20%20emploi%20nickel%20et%20gal.xls" TargetMode="External"/></Relationships>
</file>

<file path=ppt/charts/_rels/chart47.xml.rels><?xml version="1.0" encoding="UTF-8" standalone="yes"?>
<Relationships xmlns="http://schemas.openxmlformats.org/package/2006/relationships"><Relationship Id="rId1" Type="http://schemas.openxmlformats.org/officeDocument/2006/relationships/oleObject" Target="Macintosh%20HD:Users:castex:Desktop:17%20octobre%20%20emploi%20nickel%20et%20gal.xls" TargetMode="External"/></Relationships>
</file>

<file path=ppt/charts/_rels/chart48.xml.rels><?xml version="1.0" encoding="UTF-8" standalone="yes"?>
<Relationships xmlns="http://schemas.openxmlformats.org/package/2006/relationships"><Relationship Id="rId1" Type="http://schemas.openxmlformats.org/officeDocument/2006/relationships/oleObject" Target="Macintosh%20HD:Users:castex:Desktop:17%20octobre%20%20emploi%20nickel%20et%20gal.xls" TargetMode="External"/><Relationship Id="rId2" Type="http://schemas.openxmlformats.org/officeDocument/2006/relationships/chartUserShapes" Target="../drawings/drawing26.xml"/></Relationships>
</file>

<file path=ppt/charts/_rels/chart49.xml.rels><?xml version="1.0" encoding="UTF-8" standalone="yes"?>
<Relationships xmlns="http://schemas.openxmlformats.org/package/2006/relationships"><Relationship Id="rId1" Type="http://schemas.openxmlformats.org/officeDocument/2006/relationships/oleObject" Target="Macintosh%20HD:Users:castex:Desktop:LIVRE%20EN%20COURS:17%20octobre%20%20emploi%20nickel%20et%20gal.xls" TargetMode="External"/><Relationship Id="rId2" Type="http://schemas.openxmlformats.org/officeDocument/2006/relationships/chartUserShapes" Target="../drawings/drawing27.xml"/></Relationships>
</file>

<file path=ppt/charts/_rels/chart5.xml.rels><?xml version="1.0" encoding="UTF-8" standalone="yes"?>
<Relationships xmlns="http://schemas.openxmlformats.org/package/2006/relationships"><Relationship Id="rId1" Type="http://schemas.openxmlformats.org/officeDocument/2006/relationships/oleObject" Target="Macintosh%20HD:Users:castex:Desktop:Ni%20oct%2017:17%20exportations-nickel%20mine%20et%20m&#233;tal.xls" TargetMode="External"/></Relationships>
</file>

<file path=ppt/charts/_rels/chart50.xml.rels><?xml version="1.0" encoding="UTF-8" standalone="yes"?>
<Relationships xmlns="http://schemas.openxmlformats.org/package/2006/relationships"><Relationship Id="rId1" Type="http://schemas.openxmlformats.org/officeDocument/2006/relationships/oleObject" Target="Macintosh%20HD:Users:castex:Desktop:17%20octobre%20%20emploi%20nickel%20et%20gal.xls" TargetMode="External"/></Relationships>
</file>

<file path=ppt/charts/_rels/chart51.xml.rels><?xml version="1.0" encoding="UTF-8" standalone="yes"?>
<Relationships xmlns="http://schemas.openxmlformats.org/package/2006/relationships"><Relationship Id="rId1" Type="http://schemas.openxmlformats.org/officeDocument/2006/relationships/oleObject" Target="Macintosh%20HD:Users:castex:Desktop:17%20octobre%20%20emploi%20nickel%20et%20gal.xls" TargetMode="External"/><Relationship Id="rId2" Type="http://schemas.openxmlformats.org/officeDocument/2006/relationships/chartUserShapes" Target="../drawings/drawing28.xml"/></Relationships>
</file>

<file path=ppt/charts/_rels/chart52.xml.rels><?xml version="1.0" encoding="UTF-8" standalone="yes"?>
<Relationships xmlns="http://schemas.openxmlformats.org/package/2006/relationships"><Relationship Id="rId1" Type="http://schemas.openxmlformats.org/officeDocument/2006/relationships/oleObject" Target="Macintosh%20HD:Users:castex:Desktop:LIVRE%20EN%20COURS:17%20octobre%20%20emploi%20nickel%20et%20gal.xls" TargetMode="External"/><Relationship Id="rId2" Type="http://schemas.openxmlformats.org/officeDocument/2006/relationships/chartUserShapes" Target="../drawings/drawing29.xml"/></Relationships>
</file>

<file path=ppt/charts/_rels/chart53.xml.rels><?xml version="1.0" encoding="UTF-8" standalone="yes"?>
<Relationships xmlns="http://schemas.openxmlformats.org/package/2006/relationships"><Relationship Id="rId1" Type="http://schemas.openxmlformats.org/officeDocument/2006/relationships/oleObject" Target="Macintosh%20HD:Users:castex:Desktop:17%20octobre%20%20emploi%20nickel%20et%20gal.xls" TargetMode="External"/><Relationship Id="rId2" Type="http://schemas.openxmlformats.org/officeDocument/2006/relationships/chartUserShapes" Target="../drawings/drawing30.xml"/></Relationships>
</file>

<file path=ppt/charts/_rels/chart54.xml.rels><?xml version="1.0" encoding="UTF-8" standalone="yes"?>
<Relationships xmlns="http://schemas.openxmlformats.org/package/2006/relationships"><Relationship Id="rId1" Type="http://schemas.openxmlformats.org/officeDocument/2006/relationships/oleObject" Target="Macintosh%20HD:Users:castex:Desktop:LIVRE%20EN%20COURS:17%20octobre%20%20emploi%20nickel%20et%20gal.xls" TargetMode="External"/></Relationships>
</file>

<file path=ppt/charts/_rels/chart55.xml.rels><?xml version="1.0" encoding="UTF-8" standalone="yes"?>
<Relationships xmlns="http://schemas.openxmlformats.org/package/2006/relationships"><Relationship Id="rId1" Type="http://schemas.openxmlformats.org/officeDocument/2006/relationships/oleObject" Target="Macintosh%20HD:Users:castex:Desktop:LIVRE%20EN%20COURS:17%20octobre%20%20emploi%20nickel%20et%20gal.xls" TargetMode="External"/></Relationships>
</file>

<file path=ppt/charts/_rels/chart56.xml.rels><?xml version="1.0" encoding="UTF-8" standalone="yes"?>
<Relationships xmlns="http://schemas.openxmlformats.org/package/2006/relationships"><Relationship Id="rId1" Type="http://schemas.openxmlformats.org/officeDocument/2006/relationships/oleObject" Target="Macintosh%20HD:Users:castex:Desktop:17%20octobre%20%20emploi%20nickel%20et%20gal.xls" TargetMode="External"/><Relationship Id="rId2" Type="http://schemas.openxmlformats.org/officeDocument/2006/relationships/chartUserShapes" Target="../drawings/drawing31.xml"/></Relationships>
</file>

<file path=ppt/charts/_rels/chart57.xml.rels><?xml version="1.0" encoding="UTF-8" standalone="yes"?>
<Relationships xmlns="http://schemas.openxmlformats.org/package/2006/relationships"><Relationship Id="rId1" Type="http://schemas.openxmlformats.org/officeDocument/2006/relationships/oleObject" Target="Macintosh%20HD:Users:castex:Desktop:LIVRE%20EN%20COURS:17%20octobre%20%20emploi%20nickel%20et%20gal.xls" TargetMode="External"/><Relationship Id="rId2" Type="http://schemas.openxmlformats.org/officeDocument/2006/relationships/chartUserShapes" Target="../drawings/drawing32.xml"/></Relationships>
</file>

<file path=ppt/charts/_rels/chart58.xml.rels><?xml version="1.0" encoding="UTF-8" standalone="yes"?>
<Relationships xmlns="http://schemas.openxmlformats.org/package/2006/relationships"><Relationship Id="rId1" Type="http://schemas.openxmlformats.org/officeDocument/2006/relationships/oleObject" Target="Macintosh%20HD:Users:castex:Desktop:LIVRE%20EN%20COURS:17%20octobre%20%20emploi%20nickel%20et%20gal.xls" TargetMode="External"/><Relationship Id="rId2" Type="http://schemas.openxmlformats.org/officeDocument/2006/relationships/chartUserShapes" Target="../drawings/drawing33.xml"/></Relationships>
</file>

<file path=ppt/charts/_rels/chart59.xml.rels><?xml version="1.0" encoding="UTF-8" standalone="yes"?>
<Relationships xmlns="http://schemas.openxmlformats.org/package/2006/relationships"><Relationship Id="rId1" Type="http://schemas.openxmlformats.org/officeDocument/2006/relationships/themeOverride" Target="../theme/themeOverride1.xml"/><Relationship Id="rId2" Type="http://schemas.openxmlformats.org/officeDocument/2006/relationships/oleObject" Target="Macintosh%20HD:Users:castex:Desktop:LIVRE%20EN%20COURS:17%20octobre%20%20emploi%20nickel%20et%20gal.xls" TargetMode="External"/></Relationships>
</file>

<file path=ppt/charts/_rels/chart6.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 Id="rId2" Type="http://schemas.openxmlformats.org/officeDocument/2006/relationships/chartUserShapes" Target="../drawings/drawing2.xml"/></Relationships>
</file>

<file path=ppt/charts/_rels/chart60.xml.rels><?xml version="1.0" encoding="UTF-8" standalone="yes"?>
<Relationships xmlns="http://schemas.openxmlformats.org/package/2006/relationships"><Relationship Id="rId1" Type="http://schemas.openxmlformats.org/officeDocument/2006/relationships/themeOverride" Target="../theme/themeOverride2.xml"/><Relationship Id="rId2" Type="http://schemas.openxmlformats.org/officeDocument/2006/relationships/oleObject" Target="Macintosh%20HD:Users:castex:Desktop:LIVRE%20EN%20COURS:17%20octobre%20%20emploi%20nickel%20et%20gal.xls" TargetMode="External"/><Relationship Id="rId3" Type="http://schemas.openxmlformats.org/officeDocument/2006/relationships/chartUserShapes" Target="../drawings/drawing34.xml"/></Relationships>
</file>

<file path=ppt/charts/_rels/chart61.xml.rels><?xml version="1.0" encoding="UTF-8" standalone="yes"?>
<Relationships xmlns="http://schemas.openxmlformats.org/package/2006/relationships"><Relationship Id="rId1" Type="http://schemas.openxmlformats.org/officeDocument/2006/relationships/oleObject" Target="Macintosh%20HD:Users:castex:Desktop:Harmattan%202017:NI%202017%20:17%20SLN%20ERAMET%20der%20coursnickel%20travail%20pc.xls" TargetMode="External"/></Relationships>
</file>

<file path=ppt/charts/_rels/chart62.xml.rels><?xml version="1.0" encoding="UTF-8" standalone="yes"?>
<Relationships xmlns="http://schemas.openxmlformats.org/package/2006/relationships"><Relationship Id="rId1" Type="http://schemas.openxmlformats.org/officeDocument/2006/relationships/oleObject" Target="Macintosh%20HD:Users:castex:Desktop:Harmattan%202017:NI%202017%20:17%20SLN%20ERAMET%20der%20coursnickel%20travail%20pc.xls" TargetMode="External"/><Relationship Id="rId2" Type="http://schemas.openxmlformats.org/officeDocument/2006/relationships/chartUserShapes" Target="../drawings/drawing35.xml"/></Relationships>
</file>

<file path=ppt/charts/_rels/chart63.xml.rels><?xml version="1.0" encoding="UTF-8" standalone="yes"?>
<Relationships xmlns="http://schemas.openxmlformats.org/package/2006/relationships"><Relationship Id="rId1" Type="http://schemas.openxmlformats.org/officeDocument/2006/relationships/oleObject" Target="Macintosh%20HD:Users:castex:Desktop:Harmattan%202017:NI%202017%20:17%20SLN%20ERAMET%20der%20coursnickel%20travail%20pc.xls" TargetMode="External"/><Relationship Id="rId2" Type="http://schemas.openxmlformats.org/officeDocument/2006/relationships/chartUserShapes" Target="../drawings/drawing36.xml"/></Relationships>
</file>

<file path=ppt/charts/_rels/chart64.xml.rels><?xml version="1.0" encoding="UTF-8" standalone="yes"?>
<Relationships xmlns="http://schemas.openxmlformats.org/package/2006/relationships"><Relationship Id="rId1" Type="http://schemas.openxmlformats.org/officeDocument/2006/relationships/oleObject" Target="Macintosh%20HD:Users:castex:Desktop:Harmattan%202017:NI%202017%20:17%20SLN%20ERAMET%20der%20coursnickel%20travail%20pc.xls" TargetMode="External"/></Relationships>
</file>

<file path=ppt/charts/_rels/chart65.xml.rels><?xml version="1.0" encoding="UTF-8" standalone="yes"?>
<Relationships xmlns="http://schemas.openxmlformats.org/package/2006/relationships"><Relationship Id="rId1" Type="http://schemas.openxmlformats.org/officeDocument/2006/relationships/oleObject" Target="Macintosh%20HD:Users:castex:Desktop:Harmattan%202017:NI%202017%20:17%20SLN%20ERAMET%20der%20coursnickel%20travail%20pc.xls" TargetMode="External"/><Relationship Id="rId2" Type="http://schemas.openxmlformats.org/officeDocument/2006/relationships/chartUserShapes" Target="../drawings/drawing37.xml"/></Relationships>
</file>

<file path=ppt/charts/_rels/chart66.xml.rels><?xml version="1.0" encoding="UTF-8" standalone="yes"?>
<Relationships xmlns="http://schemas.openxmlformats.org/package/2006/relationships"><Relationship Id="rId1" Type="http://schemas.openxmlformats.org/officeDocument/2006/relationships/oleObject" Target="Macintosh%20HD:Users:castex:Desktop:Harmattan%202017:NI%202017%20:17%20SLN%20ERAMET%20der%20coursnickel%20travail%20pc.xls" TargetMode="External"/><Relationship Id="rId2" Type="http://schemas.openxmlformats.org/officeDocument/2006/relationships/chartUserShapes" Target="../drawings/drawing38.xml"/></Relationships>
</file>

<file path=ppt/charts/_rels/chart67.xml.rels><?xml version="1.0" encoding="UTF-8" standalone="yes"?>
<Relationships xmlns="http://schemas.openxmlformats.org/package/2006/relationships"><Relationship Id="rId1" Type="http://schemas.openxmlformats.org/officeDocument/2006/relationships/oleObject" Target="Macintosh%20HD:Users:castex:Desktop:17%20SLN%20ERAMET%20der%20coursnickel%20travail%20pc%20.xls" TargetMode="External"/><Relationship Id="rId2" Type="http://schemas.openxmlformats.org/officeDocument/2006/relationships/chartUserShapes" Target="../drawings/drawing39.xml"/></Relationships>
</file>

<file path=ppt/charts/_rels/chart68.xml.rels><?xml version="1.0" encoding="UTF-8" standalone="yes"?>
<Relationships xmlns="http://schemas.openxmlformats.org/package/2006/relationships"><Relationship Id="rId1" Type="http://schemas.openxmlformats.org/officeDocument/2006/relationships/oleObject" Target="Macintosh%20HD:Users:castex:Desktop:17%20SLN%20ERAMET%20der%20coursnickel%20travail%20pc%20.xls" TargetMode="External"/></Relationships>
</file>

<file path=ppt/charts/_rels/chart69.xml.rels><?xml version="1.0" encoding="UTF-8" standalone="yes"?>
<Relationships xmlns="http://schemas.openxmlformats.org/package/2006/relationships"><Relationship Id="rId1" Type="http://schemas.openxmlformats.org/officeDocument/2006/relationships/oleObject" Target="Macintosh%20HD:Users:castex:Desktop:17%20SLN%20ERAMET%20der%20coursnickel%20travail%20pc%20.xls" TargetMode="External"/><Relationship Id="rId2" Type="http://schemas.openxmlformats.org/officeDocument/2006/relationships/chartUserShapes" Target="../drawings/drawing40.xml"/></Relationships>
</file>

<file path=ppt/charts/_rels/chart7.xml.rels><?xml version="1.0" encoding="UTF-8" standalone="yes"?>
<Relationships xmlns="http://schemas.openxmlformats.org/package/2006/relationships"><Relationship Id="rId1" Type="http://schemas.openxmlformats.org/officeDocument/2006/relationships/oleObject" Target="Macintosh%20HD:Users:castex:Desktop:Cours%20et%20stocks%20Ni%20mai%2018.xlsx" TargetMode="External"/><Relationship Id="rId2" Type="http://schemas.openxmlformats.org/officeDocument/2006/relationships/chartUserShapes" Target="../drawings/drawing3.xml"/></Relationships>
</file>

<file path=ppt/charts/_rels/chart70.xml.rels><?xml version="1.0" encoding="UTF-8" standalone="yes"?>
<Relationships xmlns="http://schemas.openxmlformats.org/package/2006/relationships"><Relationship Id="rId1" Type="http://schemas.openxmlformats.org/officeDocument/2006/relationships/oleObject" Target="Macintosh%20HD:Users:castex:Desktop:17%20SLN%20ERAMET%20der%20coursnickel%20travail%20pc%20.xls" TargetMode="External"/></Relationships>
</file>

<file path=ppt/charts/_rels/chart71.xml.rels><?xml version="1.0" encoding="UTF-8" standalone="yes"?>
<Relationships xmlns="http://schemas.openxmlformats.org/package/2006/relationships"><Relationship Id="rId1" Type="http://schemas.openxmlformats.org/officeDocument/2006/relationships/oleObject" Target="Macintosh%20HD:Users:castex:Desktop:17%20SLN%20ERAMET%20der%20coursnickel%20travail%20pc%20.xls" TargetMode="External"/></Relationships>
</file>

<file path=ppt/charts/_rels/chart72.xml.rels><?xml version="1.0" encoding="UTF-8" standalone="yes"?>
<Relationships xmlns="http://schemas.openxmlformats.org/package/2006/relationships"><Relationship Id="rId1" Type="http://schemas.openxmlformats.org/officeDocument/2006/relationships/oleObject" Target="Macintosh%20HD:Users:castex:Desktop:17%20SLN%20ERAMET%20der%20coursnickel%20travail%20pc%20.xls" TargetMode="External"/></Relationships>
</file>

<file path=ppt/charts/_rels/chart73.xml.rels><?xml version="1.0" encoding="UTF-8" standalone="yes"?>
<Relationships xmlns="http://schemas.openxmlformats.org/package/2006/relationships"><Relationship Id="rId1" Type="http://schemas.openxmlformats.org/officeDocument/2006/relationships/oleObject" Target="Macintosh%20HD:Users:castex:Desktop:17%20SLN%20ERAMET%20der%20coursnickel%20travail%20pc%20.xls" TargetMode="External"/><Relationship Id="rId2" Type="http://schemas.openxmlformats.org/officeDocument/2006/relationships/chartUserShapes" Target="../drawings/drawing41.xml"/></Relationships>
</file>

<file path=ppt/charts/_rels/chart74.xml.rels><?xml version="1.0" encoding="UTF-8" standalone="yes"?>
<Relationships xmlns="http://schemas.openxmlformats.org/package/2006/relationships"><Relationship Id="rId1" Type="http://schemas.openxmlformats.org/officeDocument/2006/relationships/oleObject" Target="Macintosh%20HD:Users:castex:Desktop:17%20SLN%20ERAMET%20der%20coursnickel%20travail%20pc%20.xls" TargetMode="External"/></Relationships>
</file>

<file path=ppt/charts/_rels/chart75.xml.rels><?xml version="1.0" encoding="UTF-8" standalone="yes"?>
<Relationships xmlns="http://schemas.openxmlformats.org/package/2006/relationships"><Relationship Id="rId1" Type="http://schemas.openxmlformats.org/officeDocument/2006/relationships/oleObject" Target="Macintosh%20HD:Users:castex:Desktop:17%20SLN%20ERAMET%20der%20coursnickel%20travail%20pc%20.xls" TargetMode="External"/></Relationships>
</file>

<file path=ppt/charts/_rels/chart76.xml.rels><?xml version="1.0" encoding="UTF-8" standalone="yes"?>
<Relationships xmlns="http://schemas.openxmlformats.org/package/2006/relationships"><Relationship Id="rId1" Type="http://schemas.openxmlformats.org/officeDocument/2006/relationships/oleObject" Target="Macintosh%20HD:Users:castex:Desktop:17%20SLN%20ERAMET%20der%20coursnickel%20travail%20pc%20.xls" TargetMode="External"/></Relationships>
</file>

<file path=ppt/charts/_rels/chart77.xml.rels><?xml version="1.0" encoding="UTF-8" standalone="yes"?>
<Relationships xmlns="http://schemas.openxmlformats.org/package/2006/relationships"><Relationship Id="rId1" Type="http://schemas.openxmlformats.org/officeDocument/2006/relationships/oleObject" Target="Macintosh%20HD:Users:castex:Desktop:Harmattan%202017:NI%202017%20:17%20SLN%20ERAMET%20der%20coursnickel%20travail%20pc.xls" TargetMode="External"/></Relationships>
</file>

<file path=ppt/charts/_rels/chart78.xml.rels><?xml version="1.0" encoding="UTF-8" standalone="yes"?>
<Relationships xmlns="http://schemas.openxmlformats.org/package/2006/relationships"><Relationship Id="rId1" Type="http://schemas.openxmlformats.org/officeDocument/2006/relationships/oleObject" Target="Macintosh%20HD:Users:castex:Desktop:Harmattan%202017:NI%202017%20:17%20SLN%20ERAMET%20der%20coursnickel%20travail%20pc.xls" TargetMode="External"/></Relationships>
</file>

<file path=ppt/charts/_rels/chart79.xml.rels><?xml version="1.0" encoding="UTF-8" standalone="yes"?>
<Relationships xmlns="http://schemas.openxmlformats.org/package/2006/relationships"><Relationship Id="rId1" Type="http://schemas.openxmlformats.org/officeDocument/2006/relationships/oleObject" Target="Macintosh%20HD:Users:castex:Desktop:Harmattan%202017:NI%202017%20:17%20SLN%20ERAMET%20der%20coursnickel%20travail%20pc.xls" TargetMode="External"/></Relationships>
</file>

<file path=ppt/charts/_rels/chart8.xml.rels><?xml version="1.0" encoding="UTF-8" standalone="yes"?>
<Relationships xmlns="http://schemas.openxmlformats.org/package/2006/relationships"><Relationship Id="rId1" Type="http://schemas.openxmlformats.org/officeDocument/2006/relationships/oleObject" Target="Macintosh%20HD:Users:castex:Desktop:Ni%20oct%2017:17%20nickel,%20production,%20VAB%20et%20effets%20prix%20volume.xlsb" TargetMode="External"/></Relationships>
</file>

<file path=ppt/charts/_rels/chart80.xml.rels><?xml version="1.0" encoding="UTF-8" standalone="yes"?>
<Relationships xmlns="http://schemas.openxmlformats.org/package/2006/relationships"><Relationship Id="rId1" Type="http://schemas.openxmlformats.org/officeDocument/2006/relationships/oleObject" Target="Macintosh%20HD:Users:castex:Desktop:Harmattan%202017:NI%202017%20:17%20SLN%20ERAMET%20der%20coursnickel%20travail%20pc.xls" TargetMode="External"/></Relationships>
</file>

<file path=ppt/charts/_rels/chart81.xml.rels><?xml version="1.0" encoding="UTF-8" standalone="yes"?>
<Relationships xmlns="http://schemas.openxmlformats.org/package/2006/relationships"><Relationship Id="rId1" Type="http://schemas.openxmlformats.org/officeDocument/2006/relationships/oleObject" Target="Macintosh%20HD:Users:castex:Desktop:Harmattan%202017:NI%202017%20:17%20SLN%20ERAMET%20der%20coursnickel%20travail%20pc.xls" TargetMode="External"/></Relationships>
</file>

<file path=ppt/charts/_rels/chart82.xml.rels><?xml version="1.0" encoding="UTF-8" standalone="yes"?>
<Relationships xmlns="http://schemas.openxmlformats.org/package/2006/relationships"><Relationship Id="rId1" Type="http://schemas.openxmlformats.org/officeDocument/2006/relationships/oleObject" Target="Macintosh%20HD:Users:castex:Desktop:LIVRE%20EN%20COURS:Economie%20NC%20et%20Etat%20:17%20BTP%20NC:17%20emploi%20salarie-construction%20et%20ciment.xls" TargetMode="External"/><Relationship Id="rId2" Type="http://schemas.openxmlformats.org/officeDocument/2006/relationships/chartUserShapes" Target="../drawings/drawing42.xml"/></Relationships>
</file>

<file path=ppt/charts/_rels/chart83.xml.rels><?xml version="1.0" encoding="UTF-8" standalone="yes"?>
<Relationships xmlns="http://schemas.openxmlformats.org/package/2006/relationships"><Relationship Id="rId1" Type="http://schemas.openxmlformats.org/officeDocument/2006/relationships/oleObject" Target="Macintosh%20HD:Users:castex:Desktop:17%20Nouvelle%20Cal&#233;donie%20Economie:17%20travail%20ciment%2016%20e.xls" TargetMode="External"/><Relationship Id="rId2" Type="http://schemas.openxmlformats.org/officeDocument/2006/relationships/chartUserShapes" Target="../drawings/drawing43.xml"/></Relationships>
</file>

<file path=ppt/charts/_rels/chart84.xml.rels><?xml version="1.0" encoding="UTF-8" standalone="yes"?>
<Relationships xmlns="http://schemas.openxmlformats.org/package/2006/relationships"><Relationship Id="rId1" Type="http://schemas.openxmlformats.org/officeDocument/2006/relationships/oleObject" Target="Macintosh%20HD:Users:castex:Desktop:Pr&#233;cieux%20NC:BTP.xlsx" TargetMode="External"/><Relationship Id="rId2" Type="http://schemas.openxmlformats.org/officeDocument/2006/relationships/chartUserShapes" Target="../drawings/drawing44.xml"/></Relationships>
</file>

<file path=ppt/charts/_rels/chart85.xml.rels><?xml version="1.0" encoding="UTF-8" standalone="yes"?>
<Relationships xmlns="http://schemas.openxmlformats.org/package/2006/relationships"><Relationship Id="rId1" Type="http://schemas.openxmlformats.org/officeDocument/2006/relationships/oleObject" Target="Macintosh%20HD:Users:castex:Desktop:Pre&#769;cieux%20NC:BTP.xlsx" TargetMode="External"/></Relationships>
</file>

<file path=ppt/charts/_rels/chart86.xml.rels><?xml version="1.0" encoding="UTF-8" standalone="yes"?>
<Relationships xmlns="http://schemas.openxmlformats.org/package/2006/relationships"><Relationship Id="rId1" Type="http://schemas.openxmlformats.org/officeDocument/2006/relationships/oleObject" Target="Macintosh%20HD:Users:castex:Desktop:LIVRE%20EN%20COURS:Economie%20NC%20et%20Etat%20:17%20Nouvelle%20Cal&#233;donie%20Economie:17%20BTP%20NC%20.xls" TargetMode="External"/><Relationship Id="rId2" Type="http://schemas.openxmlformats.org/officeDocument/2006/relationships/chartUserShapes" Target="../drawings/drawing45.xml"/></Relationships>
</file>

<file path=ppt/charts/_rels/chart87.xml.rels><?xml version="1.0" encoding="UTF-8" standalone="yes"?>
<Relationships xmlns="http://schemas.openxmlformats.org/package/2006/relationships"><Relationship Id="rId1" Type="http://schemas.openxmlformats.org/officeDocument/2006/relationships/oleObject" Target="Macintosh%20HD:Users:castex:Desktop:17%20Nouvelle%20Cal&#233;donie%20Economie:17%20travail%20ciment%2016%20e.xls" TargetMode="External"/><Relationship Id="rId2" Type="http://schemas.openxmlformats.org/officeDocument/2006/relationships/chartUserShapes" Target="../drawings/drawing46.xml"/></Relationships>
</file>

<file path=ppt/charts/_rels/chart88.xml.rels><?xml version="1.0" encoding="UTF-8" standalone="yes"?>
<Relationships xmlns="http://schemas.openxmlformats.org/package/2006/relationships"><Relationship Id="rId1" Type="http://schemas.openxmlformats.org/officeDocument/2006/relationships/oleObject" Target="Macintosh%20HD:Users:castex:Desktop:Harmattan%202017:Economie%20NC%20et%20Etat%20:17%20BTP%20NC:16%20emploi%20salarie-construction%20et%20ciment.xls" TargetMode="External"/><Relationship Id="rId2" Type="http://schemas.openxmlformats.org/officeDocument/2006/relationships/chartUserShapes" Target="../drawings/drawing47.xml"/></Relationships>
</file>

<file path=ppt/charts/_rels/chart89.xml.rels><?xml version="1.0" encoding="UTF-8" standalone="yes"?>
<Relationships xmlns="http://schemas.openxmlformats.org/package/2006/relationships"><Relationship Id="rId1" Type="http://schemas.openxmlformats.org/officeDocument/2006/relationships/oleObject" Target="Macintosh%20HD:Users:castex:Desktop:Harmattan%202017:Economie%20NC%20et%20Etat%20:17%20BTP%20NC:16%20emploi%20salarie-construction%20et%20ciment.xls" TargetMode="External"/><Relationship Id="rId2" Type="http://schemas.openxmlformats.org/officeDocument/2006/relationships/chartUserShapes" Target="../drawings/drawing48.xml"/></Relationships>
</file>

<file path=ppt/charts/_rels/chart9.xml.rels><?xml version="1.0" encoding="UTF-8" standalone="yes"?>
<Relationships xmlns="http://schemas.openxmlformats.org/package/2006/relationships"><Relationship Id="rId1" Type="http://schemas.openxmlformats.org/officeDocument/2006/relationships/oleObject" Target="Macintosh%20HD:Users:castex:Desktop:17%20nickel,%20production,%20VAB%20et%20effets%20prix%20volume.xlsb" TargetMode="External"/></Relationships>
</file>

<file path=ppt/charts/_rels/chart90.xml.rels><?xml version="1.0" encoding="UTF-8" standalone="yes"?>
<Relationships xmlns="http://schemas.openxmlformats.org/package/2006/relationships"><Relationship Id="rId1" Type="http://schemas.openxmlformats.org/officeDocument/2006/relationships/themeOverride" Target="../theme/themeOverride3.xml"/><Relationship Id="rId2" Type="http://schemas.openxmlformats.org/officeDocument/2006/relationships/oleObject" Target="Macintosh%20HD:Users:castex:Desktop:LIVRE%20EN%20COURS:Economie%20NC%20et%20Etat%20:17%20BTP%20NC:17%20emploi%20salarie-construction%20et%20ciment.xls" TargetMode="External"/><Relationship Id="rId3" Type="http://schemas.openxmlformats.org/officeDocument/2006/relationships/chartUserShapes" Target="../drawings/drawing49.xml"/></Relationships>
</file>

<file path=ppt/charts/_rels/chart91.xml.rels><?xml version="1.0" encoding="UTF-8" standalone="yes"?>
<Relationships xmlns="http://schemas.openxmlformats.org/package/2006/relationships"><Relationship Id="rId1" Type="http://schemas.openxmlformats.org/officeDocument/2006/relationships/oleObject" Target="Macintosh%20HD:Users:castex:Desktop:LIVRE%20EN%20COURS:Economie%20NC%20et%20Etat%20:17%20Nouvelle%20Cal&#233;donie%20Economie:17%20BTP%20NC%20.xls" TargetMode="External"/></Relationships>
</file>

<file path=ppt/charts/_rels/chart92.xml.rels><?xml version="1.0" encoding="UTF-8" standalone="yes"?>
<Relationships xmlns="http://schemas.openxmlformats.org/package/2006/relationships"><Relationship Id="rId1" Type="http://schemas.openxmlformats.org/officeDocument/2006/relationships/oleObject" Target="Macintosh%20HD:Users:castex:Desktop:LIVRE%20EN%20COURS:Economie%20NC%20et%20Etat%20:17%20Nouvelle%20Cal&#233;donie%20Economie:17%20BTP%20NC%20.xls" TargetMode="External"/></Relationships>
</file>

<file path=ppt/charts/_rels/chart93.xml.rels><?xml version="1.0" encoding="UTF-8" standalone="yes"?>
<Relationships xmlns="http://schemas.openxmlformats.org/package/2006/relationships"><Relationship Id="rId1" Type="http://schemas.openxmlformats.org/officeDocument/2006/relationships/oleObject" Target="Macintosh%20HD:Users:castex:Desktop:Harmattan%202017:Economie%20NC%20et%20Etat%20:17%20BTP%20NC:16%20emploi%20salarie-construction%20et%20ciment.xls" TargetMode="External"/><Relationship Id="rId2" Type="http://schemas.openxmlformats.org/officeDocument/2006/relationships/chartUserShapes" Target="../drawings/drawing50.xml"/></Relationships>
</file>

<file path=ppt/charts/_rels/chart94.xml.rels><?xml version="1.0" encoding="UTF-8" standalone="yes"?>
<Relationships xmlns="http://schemas.openxmlformats.org/package/2006/relationships"><Relationship Id="rId1" Type="http://schemas.openxmlformats.org/officeDocument/2006/relationships/oleObject" Target="Macintosh%20HD:Users:castex:Desktop:LIVRE%20EN%20COURS:Economie%20NC%20et%20Etat%20:17%20Nouvelle%20Cal&#233;donie%20Economie:17%20BTP%20NC%20.xls" TargetMode="External"/></Relationships>
</file>

<file path=ppt/charts/_rels/chart95.xml.rels><?xml version="1.0" encoding="UTF-8" standalone="yes"?>
<Relationships xmlns="http://schemas.openxmlformats.org/package/2006/relationships"><Relationship Id="rId1" Type="http://schemas.openxmlformats.org/officeDocument/2006/relationships/oleObject" Target="Macintosh%20HD:Users:castex:Desktop:LIVRE%20EN%20COURS:Economie%20NC%20et%20Etat%20:17%20Nouvelle%20Cal&#233;donie%20Economie:17%20BTP%20NC%20.xls" TargetMode="External"/></Relationships>
</file>

<file path=ppt/charts/_rels/chart96.xml.rels><?xml version="1.0" encoding="UTF-8" standalone="yes"?>
<Relationships xmlns="http://schemas.openxmlformats.org/package/2006/relationships"><Relationship Id="rId1" Type="http://schemas.openxmlformats.org/officeDocument/2006/relationships/oleObject" Target="Macintosh%20HD:Users:castex:Desktop:Banques:credits,%20epargne%20bnac%20et%20M3.xls" TargetMode="External"/><Relationship Id="rId2" Type="http://schemas.openxmlformats.org/officeDocument/2006/relationships/chartUserShapes" Target="../drawings/drawing51.xml"/></Relationships>
</file>

<file path=ppt/charts/_rels/chart97.xml.rels><?xml version="1.0" encoding="UTF-8" standalone="yes"?>
<Relationships xmlns="http://schemas.openxmlformats.org/package/2006/relationships"><Relationship Id="rId1" Type="http://schemas.openxmlformats.org/officeDocument/2006/relationships/oleObject" Target="Macintosh%20HD:Users:castex:Desktop:Banques:credits,%20epargne%20bnac%20et%20M3.xls" TargetMode="External"/><Relationship Id="rId2" Type="http://schemas.openxmlformats.org/officeDocument/2006/relationships/chartUserShapes" Target="../drawings/drawing52.xml"/></Relationships>
</file>

<file path=ppt/charts/_rels/chart98.xml.rels><?xml version="1.0" encoding="UTF-8" standalone="yes"?>
<Relationships xmlns="http://schemas.openxmlformats.org/package/2006/relationships"><Relationship Id="rId1" Type="http://schemas.openxmlformats.org/officeDocument/2006/relationships/oleObject" Target="Macintosh%20HD:Users:castex:Desktop:OPT%202016%20PC:BP.NC:Banques%20NC:Banques%20NC%20pour%20OPT%20der.xlsx" TargetMode="External"/><Relationship Id="rId2" Type="http://schemas.openxmlformats.org/officeDocument/2006/relationships/chartUserShapes" Target="../drawings/drawing53.xml"/></Relationships>
</file>

<file path=ppt/charts/_rels/chart99.xml.rels><?xml version="1.0" encoding="UTF-8" standalone="yes"?>
<Relationships xmlns="http://schemas.openxmlformats.org/package/2006/relationships"><Relationship Id="rId1" Type="http://schemas.openxmlformats.org/officeDocument/2006/relationships/oleObject" Target="Macintosh%20HD:Users:castex:Desktop:OPT%202016%20PC:BP.NC:Banques%20NC:Banques%20NC%20pour%20OPT%20der.xlsx" TargetMode="External"/><Relationship Id="rId2" Type="http://schemas.openxmlformats.org/officeDocument/2006/relationships/chartUserShapes" Target="../drawings/drawing54.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3200"/>
            </a:pPr>
            <a:r>
              <a:rPr lang="fr-FR" sz="3200" dirty="0" smtClean="0"/>
              <a:t>Réserves de Ni, </a:t>
            </a:r>
            <a:r>
              <a:rPr lang="fr-FR" sz="3200" dirty="0"/>
              <a:t>% du </a:t>
            </a:r>
            <a:r>
              <a:rPr lang="fr-FR" sz="3200" dirty="0" smtClean="0"/>
              <a:t>total mondial</a:t>
            </a:r>
            <a:endParaRPr lang="fr-FR" sz="3200" dirty="0"/>
          </a:p>
        </c:rich>
      </c:tx>
      <c:layout>
        <c:manualLayout>
          <c:xMode val="edge"/>
          <c:yMode val="edge"/>
          <c:x val="0.206929047126974"/>
          <c:y val="0.0"/>
        </c:manualLayout>
      </c:layout>
      <c:overlay val="0"/>
    </c:title>
    <c:autoTitleDeleted val="0"/>
    <c:plotArea>
      <c:layout>
        <c:manualLayout>
          <c:layoutTarget val="inner"/>
          <c:xMode val="edge"/>
          <c:yMode val="edge"/>
          <c:x val="0.106329448818898"/>
          <c:y val="0.107036599591718"/>
          <c:w val="0.865659527559055"/>
          <c:h val="0.654618985126859"/>
        </c:manualLayout>
      </c:layout>
      <c:barChart>
        <c:barDir val="col"/>
        <c:grouping val="clustered"/>
        <c:varyColors val="0"/>
        <c:ser>
          <c:idx val="0"/>
          <c:order val="0"/>
          <c:tx>
            <c:strRef>
              <c:f>Feuil1!$G$3</c:f>
              <c:strCache>
                <c:ptCount val="1"/>
                <c:pt idx="0">
                  <c:v>Réserves 2004</c:v>
                </c:pt>
              </c:strCache>
            </c:strRef>
          </c:tx>
          <c:spPr>
            <a:solidFill>
              <a:srgbClr val="30FF25"/>
            </a:solidFill>
          </c:spPr>
          <c:invertIfNegative val="0"/>
          <c:cat>
            <c:strRef>
              <c:f>Feuil1!$B$4:$B$11</c:f>
              <c:strCache>
                <c:ptCount val="8"/>
                <c:pt idx="0">
                  <c:v>Philippines</c:v>
                </c:pt>
                <c:pt idx="1">
                  <c:v>Russie</c:v>
                </c:pt>
                <c:pt idx="2">
                  <c:v>Canada</c:v>
                </c:pt>
                <c:pt idx="3">
                  <c:v>Australie</c:v>
                </c:pt>
                <c:pt idx="4">
                  <c:v>Nouvelle-Calédonie</c:v>
                </c:pt>
                <c:pt idx="5">
                  <c:v>Indonésie</c:v>
                </c:pt>
                <c:pt idx="6">
                  <c:v>Brésil</c:v>
                </c:pt>
                <c:pt idx="7">
                  <c:v>Chine</c:v>
                </c:pt>
              </c:strCache>
            </c:strRef>
          </c:cat>
          <c:val>
            <c:numRef>
              <c:f>Feuil1!$G$4:$G$11</c:f>
              <c:numCache>
                <c:formatCode>0%</c:formatCode>
                <c:ptCount val="8"/>
                <c:pt idx="0">
                  <c:v>0.01</c:v>
                </c:pt>
                <c:pt idx="1">
                  <c:v>0.11</c:v>
                </c:pt>
                <c:pt idx="2">
                  <c:v>0.08</c:v>
                </c:pt>
                <c:pt idx="3">
                  <c:v>0.35</c:v>
                </c:pt>
                <c:pt idx="4">
                  <c:v>0.07</c:v>
                </c:pt>
                <c:pt idx="5">
                  <c:v>0.05</c:v>
                </c:pt>
                <c:pt idx="6">
                  <c:v>0.07</c:v>
                </c:pt>
                <c:pt idx="7">
                  <c:v>0.02</c:v>
                </c:pt>
              </c:numCache>
            </c:numRef>
          </c:val>
        </c:ser>
        <c:ser>
          <c:idx val="1"/>
          <c:order val="1"/>
          <c:tx>
            <c:strRef>
              <c:f>Feuil1!$H$3</c:f>
              <c:strCache>
                <c:ptCount val="1"/>
                <c:pt idx="0">
                  <c:v>Réserves 2014</c:v>
                </c:pt>
              </c:strCache>
            </c:strRef>
          </c:tx>
          <c:spPr>
            <a:solidFill>
              <a:srgbClr val="008000"/>
            </a:solidFill>
          </c:spPr>
          <c:invertIfNegative val="0"/>
          <c:dLbls>
            <c:dLbl>
              <c:idx val="0"/>
              <c:layout>
                <c:manualLayout>
                  <c:x val="0.0"/>
                  <c:y val="-0.0203703703703704"/>
                </c:manualLayout>
              </c:layout>
              <c:showLegendKey val="0"/>
              <c:showVal val="1"/>
              <c:showCatName val="0"/>
              <c:showSerName val="0"/>
              <c:showPercent val="0"/>
              <c:showBubbleSize val="0"/>
            </c:dLbl>
            <c:dLbl>
              <c:idx val="1"/>
              <c:layout>
                <c:manualLayout>
                  <c:x val="0.0"/>
                  <c:y val="-0.0166666666666667"/>
                </c:manualLayout>
              </c:layout>
              <c:showLegendKey val="0"/>
              <c:showVal val="1"/>
              <c:showCatName val="0"/>
              <c:showSerName val="0"/>
              <c:showPercent val="0"/>
              <c:showBubbleSize val="0"/>
            </c:dLbl>
            <c:dLbl>
              <c:idx val="2"/>
              <c:layout>
                <c:manualLayout>
                  <c:x val="0.00277777808155923"/>
                  <c:y val="-0.0555555555555555"/>
                </c:manualLayout>
              </c:layout>
              <c:showLegendKey val="0"/>
              <c:showVal val="1"/>
              <c:showCatName val="0"/>
              <c:showSerName val="0"/>
              <c:showPercent val="0"/>
              <c:showBubbleSize val="0"/>
            </c:dLbl>
            <c:dLbl>
              <c:idx val="3"/>
              <c:layout>
                <c:manualLayout>
                  <c:x val="0.0125000013670167"/>
                  <c:y val="-0.0203703703703704"/>
                </c:manualLayout>
              </c:layout>
              <c:showLegendKey val="0"/>
              <c:showVal val="1"/>
              <c:showCatName val="0"/>
              <c:showSerName val="0"/>
              <c:showPercent val="0"/>
              <c:showBubbleSize val="0"/>
            </c:dLbl>
            <c:dLbl>
              <c:idx val="5"/>
              <c:layout>
                <c:manualLayout>
                  <c:x val="0.0"/>
                  <c:y val="-0.00925925925925926"/>
                </c:manualLayout>
              </c:layout>
              <c:showLegendKey val="0"/>
              <c:showVal val="1"/>
              <c:showCatName val="0"/>
              <c:showSerName val="0"/>
              <c:showPercent val="0"/>
              <c:showBubbleSize val="0"/>
            </c:dLbl>
            <c:dLbl>
              <c:idx val="6"/>
              <c:layout>
                <c:manualLayout>
                  <c:x val="-0.0125000013670169"/>
                  <c:y val="-0.0037037037037037"/>
                </c:manualLayout>
              </c:layout>
              <c:showLegendKey val="0"/>
              <c:showVal val="1"/>
              <c:showCatName val="0"/>
              <c:showSerName val="0"/>
              <c:showPercent val="0"/>
              <c:showBubbleSize val="0"/>
            </c:dLbl>
            <c:dLbl>
              <c:idx val="7"/>
              <c:layout>
                <c:manualLayout>
                  <c:x val="-0.00138888904077984"/>
                  <c:y val="-0.00925925925925939"/>
                </c:manualLayout>
              </c:layout>
              <c:showLegendKey val="0"/>
              <c:showVal val="1"/>
              <c:showCatName val="0"/>
              <c:showSerName val="0"/>
              <c:showPercent val="0"/>
              <c:showBubbleSize val="0"/>
            </c:dLbl>
            <c:numFmt formatCode="0%" sourceLinked="0"/>
            <c:spPr>
              <a:solidFill>
                <a:schemeClr val="bg1"/>
              </a:solidFill>
              <a:ln>
                <a:solidFill>
                  <a:schemeClr val="bg1"/>
                </a:solidFill>
              </a:ln>
            </c:spPr>
            <c:txPr>
              <a:bodyPr rot="-5400000" vert="horz"/>
              <a:lstStyle/>
              <a:p>
                <a:pPr>
                  <a:defRPr b="1">
                    <a:solidFill>
                      <a:srgbClr val="008000"/>
                    </a:solidFill>
                  </a:defRPr>
                </a:pPr>
                <a:endParaRPr lang="fr-FR"/>
              </a:p>
            </c:txPr>
            <c:showLegendKey val="0"/>
            <c:showVal val="1"/>
            <c:showCatName val="0"/>
            <c:showSerName val="0"/>
            <c:showPercent val="0"/>
            <c:showBubbleSize val="0"/>
            <c:showLeaderLines val="0"/>
          </c:dLbls>
          <c:cat>
            <c:strRef>
              <c:f>Feuil1!$B$4:$B$11</c:f>
              <c:strCache>
                <c:ptCount val="8"/>
                <c:pt idx="0">
                  <c:v>Philippines</c:v>
                </c:pt>
                <c:pt idx="1">
                  <c:v>Russie</c:v>
                </c:pt>
                <c:pt idx="2">
                  <c:v>Canada</c:v>
                </c:pt>
                <c:pt idx="3">
                  <c:v>Australie</c:v>
                </c:pt>
                <c:pt idx="4">
                  <c:v>Nouvelle-Calédonie</c:v>
                </c:pt>
                <c:pt idx="5">
                  <c:v>Indonésie</c:v>
                </c:pt>
                <c:pt idx="6">
                  <c:v>Brésil</c:v>
                </c:pt>
                <c:pt idx="7">
                  <c:v>Chine</c:v>
                </c:pt>
              </c:strCache>
            </c:strRef>
          </c:cat>
          <c:val>
            <c:numRef>
              <c:f>Feuil1!$H$4:$H$11</c:f>
              <c:numCache>
                <c:formatCode>0%</c:formatCode>
                <c:ptCount val="8"/>
                <c:pt idx="0">
                  <c:v>0.04</c:v>
                </c:pt>
                <c:pt idx="1">
                  <c:v>0.1</c:v>
                </c:pt>
                <c:pt idx="2">
                  <c:v>0.04</c:v>
                </c:pt>
                <c:pt idx="3">
                  <c:v>0.23</c:v>
                </c:pt>
                <c:pt idx="4">
                  <c:v>0.15</c:v>
                </c:pt>
                <c:pt idx="5">
                  <c:v>0.06</c:v>
                </c:pt>
                <c:pt idx="6">
                  <c:v>0.11</c:v>
                </c:pt>
                <c:pt idx="7">
                  <c:v>0.04</c:v>
                </c:pt>
              </c:numCache>
            </c:numRef>
          </c:val>
        </c:ser>
        <c:ser>
          <c:idx val="2"/>
          <c:order val="2"/>
          <c:tx>
            <c:strRef>
              <c:f>Feuil1!$I$3</c:f>
              <c:strCache>
                <c:ptCount val="1"/>
                <c:pt idx="0">
                  <c:v>Réserves 2016</c:v>
                </c:pt>
              </c:strCache>
            </c:strRef>
          </c:tx>
          <c:spPr>
            <a:solidFill>
              <a:srgbClr val="000090"/>
            </a:solidFill>
          </c:spPr>
          <c:invertIfNegative val="0"/>
          <c:cat>
            <c:strRef>
              <c:f>Feuil1!$B$4:$B$11</c:f>
              <c:strCache>
                <c:ptCount val="8"/>
                <c:pt idx="0">
                  <c:v>Philippines</c:v>
                </c:pt>
                <c:pt idx="1">
                  <c:v>Russie</c:v>
                </c:pt>
                <c:pt idx="2">
                  <c:v>Canada</c:v>
                </c:pt>
                <c:pt idx="3">
                  <c:v>Australie</c:v>
                </c:pt>
                <c:pt idx="4">
                  <c:v>Nouvelle-Calédonie</c:v>
                </c:pt>
                <c:pt idx="5">
                  <c:v>Indonésie</c:v>
                </c:pt>
                <c:pt idx="6">
                  <c:v>Brésil</c:v>
                </c:pt>
                <c:pt idx="7">
                  <c:v>Chine</c:v>
                </c:pt>
              </c:strCache>
            </c:strRef>
          </c:cat>
          <c:val>
            <c:numRef>
              <c:f>Feuil1!$I$4:$I$11</c:f>
              <c:numCache>
                <c:formatCode>0%</c:formatCode>
                <c:ptCount val="8"/>
                <c:pt idx="0">
                  <c:v>0.0615384615384615</c:v>
                </c:pt>
                <c:pt idx="1">
                  <c:v>0.0974358974358974</c:v>
                </c:pt>
                <c:pt idx="2">
                  <c:v>0.0371794871794872</c:v>
                </c:pt>
                <c:pt idx="3">
                  <c:v>0.243589743589744</c:v>
                </c:pt>
                <c:pt idx="4">
                  <c:v>0.0858974358974359</c:v>
                </c:pt>
                <c:pt idx="5">
                  <c:v>0.0576923076923077</c:v>
                </c:pt>
                <c:pt idx="6">
                  <c:v>0.128205128205128</c:v>
                </c:pt>
                <c:pt idx="7">
                  <c:v>0.032051282051282</c:v>
                </c:pt>
              </c:numCache>
            </c:numRef>
          </c:val>
        </c:ser>
        <c:dLbls>
          <c:showLegendKey val="0"/>
          <c:showVal val="0"/>
          <c:showCatName val="0"/>
          <c:showSerName val="0"/>
          <c:showPercent val="0"/>
          <c:showBubbleSize val="0"/>
        </c:dLbls>
        <c:gapWidth val="150"/>
        <c:axId val="2102999784"/>
        <c:axId val="-2046022200"/>
      </c:barChart>
      <c:catAx>
        <c:axId val="2102999784"/>
        <c:scaling>
          <c:orientation val="minMax"/>
        </c:scaling>
        <c:delete val="0"/>
        <c:axPos val="b"/>
        <c:majorTickMark val="out"/>
        <c:minorTickMark val="none"/>
        <c:tickLblPos val="nextTo"/>
        <c:txPr>
          <a:bodyPr rot="-5400000" vert="horz"/>
          <a:lstStyle/>
          <a:p>
            <a:pPr>
              <a:defRPr sz="2400"/>
            </a:pPr>
            <a:endParaRPr lang="fr-FR"/>
          </a:p>
        </c:txPr>
        <c:crossAx val="-2046022200"/>
        <c:crosses val="autoZero"/>
        <c:auto val="1"/>
        <c:lblAlgn val="ctr"/>
        <c:lblOffset val="100"/>
        <c:noMultiLvlLbl val="0"/>
      </c:catAx>
      <c:valAx>
        <c:axId val="-2046022200"/>
        <c:scaling>
          <c:orientation val="minMax"/>
        </c:scaling>
        <c:delete val="0"/>
        <c:axPos val="l"/>
        <c:majorGridlines>
          <c:spPr>
            <a:ln>
              <a:solidFill>
                <a:schemeClr val="bg1">
                  <a:lumMod val="75000"/>
                </a:schemeClr>
              </a:solidFill>
            </a:ln>
          </c:spPr>
        </c:majorGridlines>
        <c:numFmt formatCode="0%" sourceLinked="1"/>
        <c:majorTickMark val="out"/>
        <c:minorTickMark val="none"/>
        <c:tickLblPos val="nextTo"/>
        <c:crossAx val="2102999784"/>
        <c:crosses val="autoZero"/>
        <c:crossBetween val="between"/>
      </c:valAx>
    </c:plotArea>
    <c:legend>
      <c:legendPos val="r"/>
      <c:layout>
        <c:manualLayout>
          <c:xMode val="edge"/>
          <c:yMode val="edge"/>
          <c:x val="0.113495419236157"/>
          <c:y val="0.0991544181977253"/>
          <c:w val="0.86211186156079"/>
          <c:h val="0.073416447944007"/>
        </c:manualLayout>
      </c:layout>
      <c:overlay val="0"/>
      <c:spPr>
        <a:solidFill>
          <a:schemeClr val="bg1"/>
        </a:solidFill>
      </c:spPr>
    </c:legend>
    <c:plotVisOnly val="1"/>
    <c:dispBlanksAs val="gap"/>
    <c:showDLblsOverMax val="0"/>
  </c:chart>
  <c:txPr>
    <a:bodyPr/>
    <a:lstStyle/>
    <a:p>
      <a:pPr>
        <a:defRPr sz="2000"/>
      </a:pPr>
      <a:endParaRPr lang="fr-FR"/>
    </a:p>
  </c:txPr>
  <c:externalData r:id="rId1">
    <c:autoUpdate val="0"/>
  </c:externalData>
  <c:userShapes r:id="rId2"/>
</c:chartSpace>
</file>

<file path=ppt/charts/chart1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a:t>Zoom 2011-2017  </a:t>
            </a:r>
          </a:p>
        </c:rich>
      </c:tx>
      <c:layout>
        <c:manualLayout>
          <c:xMode val="edge"/>
          <c:yMode val="edge"/>
          <c:x val="0.22368268069672"/>
          <c:y val="0.000910450404540965"/>
        </c:manualLayout>
      </c:layout>
      <c:overlay val="0"/>
      <c:spPr>
        <a:solidFill>
          <a:schemeClr val="bg1"/>
        </a:solidFill>
      </c:spPr>
    </c:title>
    <c:autoTitleDeleted val="0"/>
    <c:plotArea>
      <c:layout>
        <c:manualLayout>
          <c:layoutTarget val="inner"/>
          <c:xMode val="edge"/>
          <c:yMode val="edge"/>
          <c:x val="0.0587608365907562"/>
          <c:y val="0.0722882021349779"/>
          <c:w val="0.738673073171143"/>
          <c:h val="0.813122139835272"/>
        </c:manualLayout>
      </c:layout>
      <c:lineChart>
        <c:grouping val="standard"/>
        <c:varyColors val="0"/>
        <c:ser>
          <c:idx val="0"/>
          <c:order val="0"/>
          <c:tx>
            <c:strRef>
              <c:f>'cours mensuel'!$A$9</c:f>
              <c:strCache>
                <c:ptCount val="1"/>
                <c:pt idx="0">
                  <c:v>Cours du nickel au London Metal Exchange (USD/Lb)</c:v>
                </c:pt>
              </c:strCache>
            </c:strRef>
          </c:tx>
          <c:spPr>
            <a:ln w="76200" cmpd="sng">
              <a:solidFill>
                <a:schemeClr val="tx1"/>
              </a:solidFill>
            </a:ln>
          </c:spPr>
          <c:marker>
            <c:symbol val="none"/>
          </c:marker>
          <c:cat>
            <c:numRef>
              <c:f>'cours mensuel'!$GL$6:$JR$6</c:f>
              <c:numCache>
                <c:formatCode>General</c:formatCode>
                <c:ptCount val="85"/>
                <c:pt idx="0">
                  <c:v>2011.0</c:v>
                </c:pt>
                <c:pt idx="12">
                  <c:v>2012.0</c:v>
                </c:pt>
                <c:pt idx="24">
                  <c:v>2013.0</c:v>
                </c:pt>
                <c:pt idx="36">
                  <c:v>2014.0</c:v>
                </c:pt>
                <c:pt idx="48">
                  <c:v>2015.0</c:v>
                </c:pt>
                <c:pt idx="60">
                  <c:v>2016.0</c:v>
                </c:pt>
                <c:pt idx="72">
                  <c:v>2017.0</c:v>
                </c:pt>
                <c:pt idx="84">
                  <c:v>2018.0</c:v>
                </c:pt>
              </c:numCache>
            </c:numRef>
          </c:cat>
          <c:val>
            <c:numRef>
              <c:f>'cours mensuel'!$GL$9:$JR$9</c:f>
              <c:numCache>
                <c:formatCode>#\ ##0.0"  ";#\ ##0.0"  "."  "</c:formatCode>
                <c:ptCount val="85"/>
                <c:pt idx="0">
                  <c:v>11.633</c:v>
                </c:pt>
                <c:pt idx="1">
                  <c:v>12.81505</c:v>
                </c:pt>
                <c:pt idx="2">
                  <c:v>12.16154030434783</c:v>
                </c:pt>
                <c:pt idx="3">
                  <c:v>11.94256605555555</c:v>
                </c:pt>
                <c:pt idx="4">
                  <c:v>10.9814806</c:v>
                </c:pt>
                <c:pt idx="5">
                  <c:v>10.16225057142857</c:v>
                </c:pt>
                <c:pt idx="6">
                  <c:v>10.769</c:v>
                </c:pt>
                <c:pt idx="7">
                  <c:v>10.017</c:v>
                </c:pt>
                <c:pt idx="8">
                  <c:v>9.249636363636362</c:v>
                </c:pt>
                <c:pt idx="9">
                  <c:v>8.56666666666667</c:v>
                </c:pt>
                <c:pt idx="10">
                  <c:v>8.111114272727272</c:v>
                </c:pt>
                <c:pt idx="11">
                  <c:v>8.234288549999998</c:v>
                </c:pt>
                <c:pt idx="12">
                  <c:v>8.991064285714285</c:v>
                </c:pt>
                <c:pt idx="13">
                  <c:v>9.28570628571429</c:v>
                </c:pt>
                <c:pt idx="14">
                  <c:v>8.48650663636364</c:v>
                </c:pt>
                <c:pt idx="15">
                  <c:v>8.118109210526316</c:v>
                </c:pt>
                <c:pt idx="16">
                  <c:v>7.720141772727274</c:v>
                </c:pt>
                <c:pt idx="17">
                  <c:v>7.502081526315771</c:v>
                </c:pt>
                <c:pt idx="18">
                  <c:v>7.33</c:v>
                </c:pt>
                <c:pt idx="19">
                  <c:v>7.102272727272728</c:v>
                </c:pt>
                <c:pt idx="20">
                  <c:v>7.80885</c:v>
                </c:pt>
                <c:pt idx="21">
                  <c:v>7.822397173913044</c:v>
                </c:pt>
                <c:pt idx="22">
                  <c:v>7.392421136363636</c:v>
                </c:pt>
                <c:pt idx="23">
                  <c:v>7.878574999999988</c:v>
                </c:pt>
                <c:pt idx="24">
                  <c:v>7.917763636363638</c:v>
                </c:pt>
                <c:pt idx="25">
                  <c:v>8.031210526315791</c:v>
                </c:pt>
                <c:pt idx="26">
                  <c:v>7.587400000000001</c:v>
                </c:pt>
                <c:pt idx="27">
                  <c:v>7.051688318181818</c:v>
                </c:pt>
                <c:pt idx="28">
                  <c:v>6.77683830434783</c:v>
                </c:pt>
                <c:pt idx="29">
                  <c:v>6.47315</c:v>
                </c:pt>
                <c:pt idx="30">
                  <c:v>6.22</c:v>
                </c:pt>
                <c:pt idx="31">
                  <c:v>6.479477909090911</c:v>
                </c:pt>
                <c:pt idx="32">
                  <c:v>6.250380952380945</c:v>
                </c:pt>
                <c:pt idx="33">
                  <c:v>6.381869565217392</c:v>
                </c:pt>
                <c:pt idx="34">
                  <c:v>6.227380952380939</c:v>
                </c:pt>
                <c:pt idx="35">
                  <c:v>6.3116</c:v>
                </c:pt>
                <c:pt idx="36">
                  <c:v>6.386227272727273</c:v>
                </c:pt>
                <c:pt idx="37">
                  <c:v>6.4386</c:v>
                </c:pt>
                <c:pt idx="38">
                  <c:v>7.121952380952381</c:v>
                </c:pt>
                <c:pt idx="39">
                  <c:v>7.8811</c:v>
                </c:pt>
                <c:pt idx="40">
                  <c:v>8.81765</c:v>
                </c:pt>
                <c:pt idx="41">
                  <c:v>8.43905</c:v>
                </c:pt>
                <c:pt idx="42">
                  <c:v>8.637999999999998</c:v>
                </c:pt>
                <c:pt idx="43">
                  <c:v>8.42865285</c:v>
                </c:pt>
                <c:pt idx="44">
                  <c:v>8.19744459090909</c:v>
                </c:pt>
                <c:pt idx="45">
                  <c:v>7.148713913043479</c:v>
                </c:pt>
                <c:pt idx="46">
                  <c:v>7.08460838888889</c:v>
                </c:pt>
                <c:pt idx="47">
                  <c:v>7.216654047619047</c:v>
                </c:pt>
                <c:pt idx="48">
                  <c:v>6.70254310526316</c:v>
                </c:pt>
                <c:pt idx="49">
                  <c:v>6.610764705882352</c:v>
                </c:pt>
                <c:pt idx="50">
                  <c:v>6.23009068421053</c:v>
                </c:pt>
                <c:pt idx="51">
                  <c:v>5.795435799999994</c:v>
                </c:pt>
                <c:pt idx="52">
                  <c:v>6.123973999999989</c:v>
                </c:pt>
                <c:pt idx="53">
                  <c:v>5.79392036699237</c:v>
                </c:pt>
                <c:pt idx="54">
                  <c:v>5.159711347826075</c:v>
                </c:pt>
                <c:pt idx="55">
                  <c:v>4.687989999999987</c:v>
                </c:pt>
                <c:pt idx="56">
                  <c:v>4.487162</c:v>
                </c:pt>
                <c:pt idx="57">
                  <c:v>4.685411521739128</c:v>
                </c:pt>
                <c:pt idx="58">
                  <c:v>4.173956549999984</c:v>
                </c:pt>
                <c:pt idx="59">
                  <c:v>3.943149631578947</c:v>
                </c:pt>
                <c:pt idx="60">
                  <c:v>3.84249385</c:v>
                </c:pt>
                <c:pt idx="61">
                  <c:v>3.76753775</c:v>
                </c:pt>
                <c:pt idx="62">
                  <c:v>3.94171723809524</c:v>
                </c:pt>
                <c:pt idx="63">
                  <c:v>4.012779904761904</c:v>
                </c:pt>
                <c:pt idx="64">
                  <c:v>3.938315399999999</c:v>
                </c:pt>
                <c:pt idx="65">
                  <c:v>4.040579681818182</c:v>
                </c:pt>
                <c:pt idx="66">
                  <c:v>4.663722900000001</c:v>
                </c:pt>
                <c:pt idx="67">
                  <c:v>4.69344340909091</c:v>
                </c:pt>
                <c:pt idx="68">
                  <c:v>4.609362</c:v>
                </c:pt>
                <c:pt idx="69">
                  <c:v>4.652993142857142</c:v>
                </c:pt>
                <c:pt idx="70">
                  <c:v>5.042056666666666</c:v>
                </c:pt>
                <c:pt idx="71">
                  <c:v>5.010985666666649</c:v>
                </c:pt>
                <c:pt idx="72">
                  <c:v>4.506172823529409</c:v>
                </c:pt>
                <c:pt idx="73">
                  <c:v>4.817747263157885</c:v>
                </c:pt>
                <c:pt idx="74">
                  <c:v>4.647960449999986</c:v>
                </c:pt>
                <c:pt idx="75">
                  <c:v>4.382205888888889</c:v>
                </c:pt>
                <c:pt idx="76">
                  <c:v>4.14928966666667</c:v>
                </c:pt>
                <c:pt idx="77">
                  <c:v>4.043883476190476</c:v>
                </c:pt>
                <c:pt idx="78">
                  <c:v>4.287528918344204</c:v>
                </c:pt>
                <c:pt idx="79">
                  <c:v>4.9063897826087</c:v>
                </c:pt>
                <c:pt idx="80">
                  <c:v>5.109999999999999</c:v>
                </c:pt>
                <c:pt idx="81">
                  <c:v>5.1</c:v>
                </c:pt>
                <c:pt idx="82">
                  <c:v>5.46</c:v>
                </c:pt>
                <c:pt idx="83">
                  <c:v>5.624999999999985</c:v>
                </c:pt>
              </c:numCache>
            </c:numRef>
          </c:val>
          <c:smooth val="0"/>
        </c:ser>
        <c:dLbls>
          <c:showLegendKey val="0"/>
          <c:showVal val="0"/>
          <c:showCatName val="0"/>
          <c:showSerName val="0"/>
          <c:showPercent val="0"/>
          <c:showBubbleSize val="0"/>
        </c:dLbls>
        <c:marker val="1"/>
        <c:smooth val="0"/>
        <c:axId val="-2044543608"/>
        <c:axId val="-2144109928"/>
      </c:lineChart>
      <c:lineChart>
        <c:grouping val="standard"/>
        <c:varyColors val="0"/>
        <c:ser>
          <c:idx val="1"/>
          <c:order val="1"/>
          <c:tx>
            <c:strRef>
              <c:f>'cours mensuel'!$A$10</c:f>
              <c:strCache>
                <c:ptCount val="1"/>
                <c:pt idx="0">
                  <c:v>Cours du dollar US (F.CFP)</c:v>
                </c:pt>
              </c:strCache>
            </c:strRef>
          </c:tx>
          <c:spPr>
            <a:ln w="38100" cmpd="sng">
              <a:solidFill>
                <a:srgbClr val="660066"/>
              </a:solidFill>
            </a:ln>
          </c:spPr>
          <c:marker>
            <c:symbol val="none"/>
          </c:marker>
          <c:cat>
            <c:numRef>
              <c:f>'cours mensuel'!$GL$6:$JR$6</c:f>
              <c:numCache>
                <c:formatCode>General</c:formatCode>
                <c:ptCount val="85"/>
                <c:pt idx="0">
                  <c:v>2011.0</c:v>
                </c:pt>
                <c:pt idx="12">
                  <c:v>2012.0</c:v>
                </c:pt>
                <c:pt idx="24">
                  <c:v>2013.0</c:v>
                </c:pt>
                <c:pt idx="36">
                  <c:v>2014.0</c:v>
                </c:pt>
                <c:pt idx="48">
                  <c:v>2015.0</c:v>
                </c:pt>
                <c:pt idx="60">
                  <c:v>2016.0</c:v>
                </c:pt>
                <c:pt idx="72">
                  <c:v>2017.0</c:v>
                </c:pt>
                <c:pt idx="84">
                  <c:v>2018.0</c:v>
                </c:pt>
              </c:numCache>
            </c:numRef>
          </c:cat>
          <c:val>
            <c:numRef>
              <c:f>'cours mensuel'!$GL$10:$JR$10</c:f>
              <c:numCache>
                <c:formatCode>#\ ##0.0"  ";#\ ##0.0"  "."  "</c:formatCode>
                <c:ptCount val="85"/>
                <c:pt idx="0">
                  <c:v>89.3535</c:v>
                </c:pt>
                <c:pt idx="1">
                  <c:v>87.435</c:v>
                </c:pt>
                <c:pt idx="2">
                  <c:v>85.25</c:v>
                </c:pt>
                <c:pt idx="3">
                  <c:v>82.64052631578933</c:v>
                </c:pt>
                <c:pt idx="4">
                  <c:v>83.31</c:v>
                </c:pt>
                <c:pt idx="5">
                  <c:v>82.93</c:v>
                </c:pt>
                <c:pt idx="6">
                  <c:v>82.88</c:v>
                </c:pt>
                <c:pt idx="7">
                  <c:v>83.23945927228627</c:v>
                </c:pt>
                <c:pt idx="8">
                  <c:v>86.68933359580384</c:v>
                </c:pt>
                <c:pt idx="9">
                  <c:v>87.09477032412086</c:v>
                </c:pt>
                <c:pt idx="10">
                  <c:v>88.04319881257018</c:v>
                </c:pt>
                <c:pt idx="11">
                  <c:v>90.52865851307635</c:v>
                </c:pt>
                <c:pt idx="12">
                  <c:v>92.49346802341873</c:v>
                </c:pt>
                <c:pt idx="13">
                  <c:v>90.2452380952381</c:v>
                </c:pt>
                <c:pt idx="14">
                  <c:v>90.4</c:v>
                </c:pt>
                <c:pt idx="15">
                  <c:v>90.66853755925476</c:v>
                </c:pt>
                <c:pt idx="16">
                  <c:v>93.42190476190476</c:v>
                </c:pt>
                <c:pt idx="17">
                  <c:v>95.1951835590495</c:v>
                </c:pt>
                <c:pt idx="18">
                  <c:v>97.12</c:v>
                </c:pt>
                <c:pt idx="19">
                  <c:v>96.28908829904075</c:v>
                </c:pt>
                <c:pt idx="20">
                  <c:v>92.83912453566361</c:v>
                </c:pt>
                <c:pt idx="21">
                  <c:v>91.9787496609051</c:v>
                </c:pt>
                <c:pt idx="22">
                  <c:v>93.03194135126285</c:v>
                </c:pt>
                <c:pt idx="23">
                  <c:v>90.96459825362744</c:v>
                </c:pt>
                <c:pt idx="24">
                  <c:v>89.82823601618217</c:v>
                </c:pt>
                <c:pt idx="25">
                  <c:v>89.27798616653756</c:v>
                </c:pt>
                <c:pt idx="26">
                  <c:v>92.0551350418809</c:v>
                </c:pt>
                <c:pt idx="27">
                  <c:v>91.66056095101653</c:v>
                </c:pt>
                <c:pt idx="28">
                  <c:v>91.92621831232604</c:v>
                </c:pt>
                <c:pt idx="29">
                  <c:v>90.47078160211898</c:v>
                </c:pt>
                <c:pt idx="30">
                  <c:v>91.15512998096853</c:v>
                </c:pt>
                <c:pt idx="31">
                  <c:v>89.67568257750241</c:v>
                </c:pt>
                <c:pt idx="32">
                  <c:v>89.4129876027111</c:v>
                </c:pt>
                <c:pt idx="33">
                  <c:v>86.9600382607334</c:v>
                </c:pt>
                <c:pt idx="34">
                  <c:v>88.4452556045113</c:v>
                </c:pt>
                <c:pt idx="35">
                  <c:v>87.08167157881314</c:v>
                </c:pt>
                <c:pt idx="36">
                  <c:v>87.64992789639601</c:v>
                </c:pt>
                <c:pt idx="37">
                  <c:v>87.3835237908971</c:v>
                </c:pt>
                <c:pt idx="38">
                  <c:v>86.324229751178</c:v>
                </c:pt>
                <c:pt idx="39">
                  <c:v>86.37803469487065</c:v>
                </c:pt>
                <c:pt idx="40">
                  <c:v>86.8639906919673</c:v>
                </c:pt>
                <c:pt idx="41">
                  <c:v>87.7806699786487</c:v>
                </c:pt>
                <c:pt idx="42">
                  <c:v>88.13605549813865</c:v>
                </c:pt>
                <c:pt idx="43">
                  <c:v>89.56102713872615</c:v>
                </c:pt>
                <c:pt idx="44">
                  <c:v>92.47</c:v>
                </c:pt>
                <c:pt idx="45">
                  <c:v>94.13958300414716</c:v>
                </c:pt>
                <c:pt idx="46">
                  <c:v>95.65091842339311</c:v>
                </c:pt>
                <c:pt idx="47">
                  <c:v>96.76890227571471</c:v>
                </c:pt>
                <c:pt idx="48">
                  <c:v>102.7920737157436</c:v>
                </c:pt>
                <c:pt idx="49">
                  <c:v>105.1152655329486</c:v>
                </c:pt>
                <c:pt idx="50">
                  <c:v>110.2419029377792</c:v>
                </c:pt>
                <c:pt idx="51">
                  <c:v>110.6931054016296</c:v>
                </c:pt>
                <c:pt idx="52">
                  <c:v>106.8899695140513</c:v>
                </c:pt>
                <c:pt idx="53">
                  <c:v>106.4563632413284</c:v>
                </c:pt>
                <c:pt idx="54">
                  <c:v>108.4857301199112</c:v>
                </c:pt>
                <c:pt idx="55">
                  <c:v>107.1915986986117</c:v>
                </c:pt>
                <c:pt idx="56">
                  <c:v>106.2822522501297</c:v>
                </c:pt>
                <c:pt idx="57">
                  <c:v>106.3174814589842</c:v>
                </c:pt>
                <c:pt idx="58">
                  <c:v>111.23134881261</c:v>
                </c:pt>
                <c:pt idx="59">
                  <c:v>109.8615446829575</c:v>
                </c:pt>
                <c:pt idx="60">
                  <c:v>109.8934195585971</c:v>
                </c:pt>
                <c:pt idx="61">
                  <c:v>107.6147948192008</c:v>
                </c:pt>
                <c:pt idx="62">
                  <c:v>107.5081418260954</c:v>
                </c:pt>
                <c:pt idx="63">
                  <c:v>105.2550004876364</c:v>
                </c:pt>
                <c:pt idx="64">
                  <c:v>105.531359731489</c:v>
                </c:pt>
                <c:pt idx="65">
                  <c:v>106.301093965148</c:v>
                </c:pt>
                <c:pt idx="66">
                  <c:v>107.8711838109847</c:v>
                </c:pt>
                <c:pt idx="67">
                  <c:v>106.4393493964472</c:v>
                </c:pt>
                <c:pt idx="68">
                  <c:v>106.4610256162681</c:v>
                </c:pt>
                <c:pt idx="69">
                  <c:v>108.2303249472132</c:v>
                </c:pt>
                <c:pt idx="70">
                  <c:v>110.5753232530385</c:v>
                </c:pt>
                <c:pt idx="71">
                  <c:v>113.153614029576</c:v>
                </c:pt>
                <c:pt idx="72">
                  <c:v>112.3241716149161</c:v>
                </c:pt>
                <c:pt idx="73">
                  <c:v>112.1468330247115</c:v>
                </c:pt>
                <c:pt idx="74">
                  <c:v>111.669795083674</c:v>
                </c:pt>
                <c:pt idx="75">
                  <c:v>111.3245578871414</c:v>
                </c:pt>
                <c:pt idx="76">
                  <c:v>108.0292735563176</c:v>
                </c:pt>
                <c:pt idx="77">
                  <c:v>106.3756339542903</c:v>
                </c:pt>
                <c:pt idx="78">
                  <c:v>103.7049528106667</c:v>
                </c:pt>
                <c:pt idx="79">
                  <c:v>101.068163868602</c:v>
                </c:pt>
                <c:pt idx="80">
                  <c:v>100.15</c:v>
                </c:pt>
                <c:pt idx="81">
                  <c:v>101.52</c:v>
                </c:pt>
                <c:pt idx="82">
                  <c:v>101.68</c:v>
                </c:pt>
                <c:pt idx="83">
                  <c:v>101.68</c:v>
                </c:pt>
              </c:numCache>
            </c:numRef>
          </c:val>
          <c:smooth val="0"/>
        </c:ser>
        <c:dLbls>
          <c:showLegendKey val="0"/>
          <c:showVal val="0"/>
          <c:showCatName val="0"/>
          <c:showSerName val="0"/>
          <c:showPercent val="0"/>
          <c:showBubbleSize val="0"/>
        </c:dLbls>
        <c:marker val="1"/>
        <c:smooth val="0"/>
        <c:axId val="2143171928"/>
        <c:axId val="-2044517256"/>
      </c:lineChart>
      <c:catAx>
        <c:axId val="-2044543608"/>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44109928"/>
        <c:crosses val="autoZero"/>
        <c:auto val="1"/>
        <c:lblAlgn val="ctr"/>
        <c:lblOffset val="100"/>
        <c:tickLblSkip val="1"/>
        <c:tickMarkSkip val="48"/>
        <c:noMultiLvlLbl val="0"/>
      </c:catAx>
      <c:valAx>
        <c:axId val="-2144109928"/>
        <c:scaling>
          <c:orientation val="minMax"/>
          <c:max val="13.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b="1"/>
            </a:pPr>
            <a:endParaRPr lang="fr-FR"/>
          </a:p>
        </c:txPr>
        <c:crossAx val="-2044543608"/>
        <c:crosses val="autoZero"/>
        <c:crossBetween val="between"/>
        <c:majorUnit val="1.0"/>
      </c:valAx>
      <c:catAx>
        <c:axId val="2143171928"/>
        <c:scaling>
          <c:orientation val="minMax"/>
        </c:scaling>
        <c:delete val="1"/>
        <c:axPos val="b"/>
        <c:numFmt formatCode="General" sourceLinked="1"/>
        <c:majorTickMark val="out"/>
        <c:minorTickMark val="none"/>
        <c:tickLblPos val="nextTo"/>
        <c:crossAx val="-2044517256"/>
        <c:crosses val="autoZero"/>
        <c:auto val="1"/>
        <c:lblAlgn val="ctr"/>
        <c:lblOffset val="100"/>
        <c:noMultiLvlLbl val="0"/>
      </c:catAx>
      <c:valAx>
        <c:axId val="-2044517256"/>
        <c:scaling>
          <c:orientation val="minMax"/>
          <c:max val="130.0"/>
        </c:scaling>
        <c:delete val="0"/>
        <c:axPos val="r"/>
        <c:numFmt formatCode="#,##0" sourceLinked="0"/>
        <c:majorTickMark val="out"/>
        <c:minorTickMark val="none"/>
        <c:tickLblPos val="nextTo"/>
        <c:txPr>
          <a:bodyPr/>
          <a:lstStyle/>
          <a:p>
            <a:pPr>
              <a:defRPr>
                <a:solidFill>
                  <a:srgbClr val="660066"/>
                </a:solidFill>
              </a:defRPr>
            </a:pPr>
            <a:endParaRPr lang="fr-FR"/>
          </a:p>
        </c:txPr>
        <c:crossAx val="2143171928"/>
        <c:crosses val="max"/>
        <c:crossBetween val="between"/>
        <c:majorUnit val="10.0"/>
      </c:valAx>
    </c:plotArea>
    <c:plotVisOnly val="1"/>
    <c:dispBlanksAs val="gap"/>
    <c:showDLblsOverMax val="0"/>
  </c:chart>
  <c:txPr>
    <a:bodyPr/>
    <a:lstStyle/>
    <a:p>
      <a:pPr>
        <a:defRPr sz="1800"/>
      </a:pPr>
      <a:endParaRPr lang="fr-FR"/>
    </a:p>
  </c:txPr>
  <c:externalData r:id="rId1">
    <c:autoUpdate val="0"/>
  </c:externalData>
</c:chartSpace>
</file>

<file path=ppt/charts/chart10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a:pPr>
            <a:r>
              <a:rPr lang="fr-FR" sz="1800" i="1" dirty="0"/>
              <a:t>Approche </a:t>
            </a:r>
            <a:r>
              <a:rPr lang="fr-FR" sz="1800" dirty="0"/>
              <a:t>des </a:t>
            </a:r>
            <a:endParaRPr lang="fr-FR" sz="1800" dirty="0" smtClean="0"/>
          </a:p>
          <a:p>
            <a:pPr>
              <a:defRPr sz="1800"/>
            </a:pPr>
            <a:r>
              <a:rPr lang="fr-FR" sz="1800" dirty="0" smtClean="0"/>
              <a:t>PDM </a:t>
            </a:r>
          </a:p>
          <a:p>
            <a:pPr>
              <a:defRPr sz="1800"/>
            </a:pPr>
            <a:r>
              <a:rPr lang="fr-FR" sz="1800" dirty="0" smtClean="0"/>
              <a:t>des </a:t>
            </a:r>
            <a:r>
              <a:rPr lang="fr-FR" sz="1800" dirty="0"/>
              <a:t>banques </a:t>
            </a:r>
            <a:endParaRPr lang="fr-FR" sz="1800" dirty="0" smtClean="0"/>
          </a:p>
          <a:p>
            <a:pPr>
              <a:defRPr sz="1800"/>
            </a:pPr>
            <a:r>
              <a:rPr lang="fr-FR" sz="1800" dirty="0" smtClean="0"/>
              <a:t>du Caillou </a:t>
            </a:r>
          </a:p>
          <a:p>
            <a:pPr>
              <a:defRPr sz="1800"/>
            </a:pPr>
            <a:r>
              <a:rPr lang="fr-FR" sz="1800" dirty="0" smtClean="0"/>
              <a:t>+ SF*</a:t>
            </a:r>
            <a:r>
              <a:rPr lang="fr-FR" sz="1800" baseline="0" dirty="0" smtClean="0"/>
              <a:t> </a:t>
            </a:r>
            <a:r>
              <a:rPr lang="fr-FR" sz="1800" dirty="0" smtClean="0"/>
              <a:t>OPT</a:t>
            </a:r>
          </a:p>
          <a:p>
            <a:pPr>
              <a:defRPr sz="1800"/>
            </a:pPr>
            <a:endParaRPr lang="fr-FR" sz="1800" dirty="0" smtClean="0"/>
          </a:p>
          <a:p>
            <a:pPr>
              <a:defRPr sz="1800"/>
            </a:pPr>
            <a:endParaRPr lang="fr-FR" sz="1800" dirty="0"/>
          </a:p>
        </c:rich>
      </c:tx>
      <c:layout>
        <c:manualLayout>
          <c:xMode val="edge"/>
          <c:yMode val="edge"/>
          <c:x val="0.707275921540825"/>
          <c:y val="0.0775957409626523"/>
        </c:manualLayout>
      </c:layout>
      <c:overlay val="0"/>
    </c:title>
    <c:autoTitleDeleted val="0"/>
    <c:view3D>
      <c:rotX val="75"/>
      <c:rotY val="0"/>
      <c:rAngAx val="0"/>
      <c:perspective val="30"/>
    </c:view3D>
    <c:floor>
      <c:thickness val="0"/>
    </c:floor>
    <c:sideWall>
      <c:thickness val="0"/>
    </c:sideWall>
    <c:backWall>
      <c:thickness val="0"/>
    </c:backWall>
    <c:plotArea>
      <c:layout>
        <c:manualLayout>
          <c:layoutTarget val="inner"/>
          <c:xMode val="edge"/>
          <c:yMode val="edge"/>
          <c:x val="0.0521459834333853"/>
          <c:y val="0.0763464783533688"/>
          <c:w val="0.751539935559409"/>
          <c:h val="0.75875895493093"/>
        </c:manualLayout>
      </c:layout>
      <c:pie3DChart>
        <c:varyColors val="1"/>
        <c:ser>
          <c:idx val="0"/>
          <c:order val="0"/>
          <c:dPt>
            <c:idx val="4"/>
            <c:bubble3D val="0"/>
            <c:spPr>
              <a:solidFill>
                <a:schemeClr val="tx1"/>
              </a:solidFill>
            </c:spPr>
          </c:dPt>
          <c:dLbls>
            <c:dLbl>
              <c:idx val="0"/>
              <c:layout>
                <c:manualLayout>
                  <c:x val="-0.200880149132765"/>
                  <c:y val="0.191769729402832"/>
                </c:manualLayout>
              </c:layout>
              <c:showLegendKey val="0"/>
              <c:showVal val="1"/>
              <c:showCatName val="0"/>
              <c:showSerName val="0"/>
              <c:showPercent val="0"/>
              <c:showBubbleSize val="0"/>
            </c:dLbl>
            <c:dLbl>
              <c:idx val="1"/>
              <c:layout>
                <c:manualLayout>
                  <c:x val="-0.124451662363091"/>
                  <c:y val="-0.310599416039614"/>
                </c:manualLayout>
              </c:layout>
              <c:showLegendKey val="0"/>
              <c:showVal val="1"/>
              <c:showCatName val="0"/>
              <c:showSerName val="0"/>
              <c:showPercent val="0"/>
              <c:showBubbleSize val="0"/>
            </c:dLbl>
            <c:dLbl>
              <c:idx val="4"/>
              <c:layout>
                <c:manualLayout>
                  <c:x val="0.0381114782490739"/>
                  <c:y val="0.08815162771293"/>
                </c:manualLayout>
              </c:layout>
              <c:numFmt formatCode="0%" sourceLinked="0"/>
              <c:spPr/>
              <c:txPr>
                <a:bodyPr/>
                <a:lstStyle/>
                <a:p>
                  <a:pPr>
                    <a:defRPr sz="1800" b="1">
                      <a:solidFill>
                        <a:schemeClr val="bg1"/>
                      </a:solidFill>
                    </a:defRPr>
                  </a:pPr>
                  <a:endParaRPr lang="fr-FR"/>
                </a:p>
              </c:txPr>
              <c:showLegendKey val="0"/>
              <c:showVal val="1"/>
              <c:showCatName val="0"/>
              <c:showSerName val="0"/>
              <c:showPercent val="0"/>
              <c:showBubbleSize val="0"/>
            </c:dLbl>
            <c:numFmt formatCode="0%" sourceLinked="0"/>
            <c:txPr>
              <a:bodyPr/>
              <a:lstStyle/>
              <a:p>
                <a:pPr>
                  <a:defRPr sz="1800" b="1"/>
                </a:pPr>
                <a:endParaRPr lang="fr-FR"/>
              </a:p>
            </c:txPr>
            <c:showLegendKey val="0"/>
            <c:showVal val="1"/>
            <c:showCatName val="0"/>
            <c:showSerName val="0"/>
            <c:showPercent val="0"/>
            <c:showBubbleSize val="0"/>
            <c:showLeaderLines val="1"/>
          </c:dLbls>
          <c:cat>
            <c:strRef>
              <c:f>'Simulation Banque postale OPT'!$A$3:$A$7</c:f>
              <c:strCache>
                <c:ptCount val="5"/>
                <c:pt idx="0">
                  <c:v>BCI</c:v>
                </c:pt>
                <c:pt idx="1">
                  <c:v>BNC</c:v>
                </c:pt>
                <c:pt idx="2">
                  <c:v>SG</c:v>
                </c:pt>
                <c:pt idx="3">
                  <c:v>BNP</c:v>
                </c:pt>
                <c:pt idx="4">
                  <c:v>OPT</c:v>
                </c:pt>
              </c:strCache>
            </c:strRef>
          </c:cat>
          <c:val>
            <c:numRef>
              <c:f>'Simulation Banque postale OPT'!$B$3:$B$7</c:f>
              <c:numCache>
                <c:formatCode>0.0%</c:formatCode>
                <c:ptCount val="5"/>
                <c:pt idx="0">
                  <c:v>0.29</c:v>
                </c:pt>
                <c:pt idx="1">
                  <c:v>0.283</c:v>
                </c:pt>
                <c:pt idx="2">
                  <c:v>0.268</c:v>
                </c:pt>
                <c:pt idx="3">
                  <c:v>0.117</c:v>
                </c:pt>
                <c:pt idx="4">
                  <c:v>0.042</c:v>
                </c:pt>
              </c:numCache>
            </c:numRef>
          </c:val>
        </c:ser>
        <c:dLbls>
          <c:showLegendKey val="0"/>
          <c:showVal val="1"/>
          <c:showCatName val="0"/>
          <c:showSerName val="0"/>
          <c:showPercent val="0"/>
          <c:showBubbleSize val="0"/>
          <c:showLeaderLines val="1"/>
        </c:dLbls>
      </c:pie3DChart>
    </c:plotArea>
    <c:legend>
      <c:legendPos val="r"/>
      <c:legendEntry>
        <c:idx val="4"/>
        <c:txPr>
          <a:bodyPr/>
          <a:lstStyle/>
          <a:p>
            <a:pPr>
              <a:defRPr sz="1600" b="1"/>
            </a:pPr>
            <a:endParaRPr lang="fr-FR"/>
          </a:p>
        </c:txPr>
      </c:legendEntry>
      <c:layout>
        <c:manualLayout>
          <c:xMode val="edge"/>
          <c:yMode val="edge"/>
          <c:x val="0.0"/>
          <c:y val="0.00121735819852207"/>
          <c:w val="0.165914387860388"/>
          <c:h val="0.933735410733233"/>
        </c:manualLayout>
      </c:layout>
      <c:overlay val="0"/>
      <c:txPr>
        <a:bodyPr/>
        <a:lstStyle/>
        <a:p>
          <a:pPr>
            <a:defRPr sz="1600" b="1"/>
          </a:pPr>
          <a:endParaRPr lang="fr-FR"/>
        </a:p>
      </c:txPr>
    </c:legend>
    <c:plotVisOnly val="1"/>
    <c:dispBlanksAs val="gap"/>
    <c:showDLblsOverMax val="0"/>
  </c:chart>
  <c:externalData r:id="rId1">
    <c:autoUpdate val="0"/>
  </c:externalData>
</c:chartSpace>
</file>

<file path=ppt/charts/chart10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a:pPr>
            <a:r>
              <a:rPr lang="fr-FR" sz="1800" dirty="0"/>
              <a:t>Le PNB (Produit net bancaire), </a:t>
            </a:r>
            <a:endParaRPr lang="fr-FR" sz="1800" dirty="0" smtClean="0"/>
          </a:p>
          <a:p>
            <a:pPr>
              <a:defRPr sz="1800"/>
            </a:pPr>
            <a:r>
              <a:rPr lang="fr-FR" sz="1800" dirty="0" smtClean="0"/>
              <a:t>% </a:t>
            </a:r>
            <a:r>
              <a:rPr lang="fr-FR" sz="1800" dirty="0"/>
              <a:t>du PIB </a:t>
            </a:r>
          </a:p>
        </c:rich>
      </c:tx>
      <c:layout>
        <c:manualLayout>
          <c:xMode val="edge"/>
          <c:yMode val="edge"/>
          <c:x val="0.184712981608699"/>
          <c:y val="0.0"/>
        </c:manualLayout>
      </c:layout>
      <c:overlay val="0"/>
      <c:spPr>
        <a:solidFill>
          <a:schemeClr val="bg1"/>
        </a:solidFill>
      </c:spPr>
    </c:title>
    <c:autoTitleDeleted val="0"/>
    <c:plotArea>
      <c:layout>
        <c:manualLayout>
          <c:layoutTarget val="inner"/>
          <c:xMode val="edge"/>
          <c:yMode val="edge"/>
          <c:x val="0.0691943070169326"/>
          <c:y val="0.118727262005409"/>
          <c:w val="0.859415197547209"/>
          <c:h val="0.753218101318"/>
        </c:manualLayout>
      </c:layout>
      <c:lineChart>
        <c:grouping val="standard"/>
        <c:varyColors val="0"/>
        <c:ser>
          <c:idx val="0"/>
          <c:order val="0"/>
          <c:tx>
            <c:strRef>
              <c:f>'Res Banques'!$A$14</c:f>
              <c:strCache>
                <c:ptCount val="1"/>
                <c:pt idx="0">
                  <c:v>PNB/ PIB, %</c:v>
                </c:pt>
              </c:strCache>
            </c:strRef>
          </c:tx>
          <c:spPr>
            <a:ln>
              <a:solidFill>
                <a:schemeClr val="tx1"/>
              </a:solidFill>
            </a:ln>
          </c:spPr>
          <c:marker>
            <c:symbol val="none"/>
          </c:marker>
          <c:cat>
            <c:numRef>
              <c:f>'Res Banques'!$B$4:$E$4</c:f>
              <c:numCache>
                <c:formatCode>General</c:formatCode>
                <c:ptCount val="4"/>
                <c:pt idx="0">
                  <c:v>2013.0</c:v>
                </c:pt>
                <c:pt idx="1">
                  <c:v>2014.0</c:v>
                </c:pt>
                <c:pt idx="2">
                  <c:v>2015.0</c:v>
                </c:pt>
                <c:pt idx="3">
                  <c:v>2016.0</c:v>
                </c:pt>
              </c:numCache>
            </c:numRef>
          </c:cat>
          <c:val>
            <c:numRef>
              <c:f>'Res Banques'!$B$14:$E$14</c:f>
              <c:numCache>
                <c:formatCode>0.0%</c:formatCode>
                <c:ptCount val="4"/>
                <c:pt idx="0">
                  <c:v>0.0314566242417585</c:v>
                </c:pt>
                <c:pt idx="1">
                  <c:v>0.0329777182304271</c:v>
                </c:pt>
                <c:pt idx="2">
                  <c:v>0.0336550516185129</c:v>
                </c:pt>
                <c:pt idx="3">
                  <c:v>0.0336268087393651</c:v>
                </c:pt>
              </c:numCache>
            </c:numRef>
          </c:val>
          <c:smooth val="0"/>
        </c:ser>
        <c:dLbls>
          <c:showLegendKey val="0"/>
          <c:showVal val="0"/>
          <c:showCatName val="0"/>
          <c:showSerName val="0"/>
          <c:showPercent val="0"/>
          <c:showBubbleSize val="0"/>
        </c:dLbls>
        <c:marker val="1"/>
        <c:smooth val="0"/>
        <c:axId val="-2111870184"/>
        <c:axId val="-2111864184"/>
      </c:lineChart>
      <c:catAx>
        <c:axId val="-2111870184"/>
        <c:scaling>
          <c:orientation val="minMax"/>
        </c:scaling>
        <c:delete val="0"/>
        <c:axPos val="b"/>
        <c:numFmt formatCode="General" sourceLinked="1"/>
        <c:majorTickMark val="out"/>
        <c:minorTickMark val="none"/>
        <c:tickLblPos val="low"/>
        <c:spPr>
          <a:ln w="19050" cmpd="sng">
            <a:solidFill>
              <a:schemeClr val="tx1"/>
            </a:solidFill>
          </a:ln>
        </c:spPr>
        <c:crossAx val="-2111864184"/>
        <c:crosses val="autoZero"/>
        <c:auto val="1"/>
        <c:lblAlgn val="ctr"/>
        <c:lblOffset val="100"/>
        <c:noMultiLvlLbl val="0"/>
      </c:catAx>
      <c:valAx>
        <c:axId val="-2111864184"/>
        <c:scaling>
          <c:orientation val="minMax"/>
        </c:scaling>
        <c:delete val="0"/>
        <c:axPos val="l"/>
        <c:majorGridlines>
          <c:spPr>
            <a:ln>
              <a:solidFill>
                <a:schemeClr val="bg1">
                  <a:lumMod val="75000"/>
                </a:schemeClr>
              </a:solidFill>
            </a:ln>
          </c:spPr>
        </c:majorGridlines>
        <c:numFmt formatCode="0.0%" sourceLinked="0"/>
        <c:majorTickMark val="out"/>
        <c:minorTickMark val="none"/>
        <c:tickLblPos val="nextTo"/>
        <c:crossAx val="-2111870184"/>
        <c:crosses val="autoZero"/>
        <c:crossBetween val="between"/>
        <c:majorUnit val="0.001"/>
      </c:valAx>
    </c:plotArea>
    <c:plotVisOnly val="1"/>
    <c:dispBlanksAs val="gap"/>
    <c:showDLblsOverMax val="0"/>
  </c:chart>
  <c:txPr>
    <a:bodyPr/>
    <a:lstStyle/>
    <a:p>
      <a:pPr>
        <a:defRPr sz="1600"/>
      </a:pPr>
      <a:endParaRPr lang="fr-FR"/>
    </a:p>
  </c:txPr>
  <c:externalData r:id="rId1">
    <c:autoUpdate val="0"/>
  </c:externalData>
  <c:userShapes r:id="rId2"/>
</c:chartSpace>
</file>

<file path=ppt/charts/chart10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a:pPr>
            <a:r>
              <a:rPr lang="fr-FR" sz="1800"/>
              <a:t>Les taux de marge des banques, </a:t>
            </a:r>
          </a:p>
          <a:p>
            <a:pPr>
              <a:defRPr sz="1800"/>
            </a:pPr>
            <a:r>
              <a:rPr lang="fr-FR" sz="1800"/>
              <a:t>% des crédits accordés</a:t>
            </a:r>
          </a:p>
        </c:rich>
      </c:tx>
      <c:layout>
        <c:manualLayout>
          <c:xMode val="edge"/>
          <c:yMode val="edge"/>
          <c:x val="0.191167621658059"/>
          <c:y val="0.0"/>
        </c:manualLayout>
      </c:layout>
      <c:overlay val="0"/>
      <c:spPr>
        <a:solidFill>
          <a:schemeClr val="bg1"/>
        </a:solidFill>
      </c:spPr>
    </c:title>
    <c:autoTitleDeleted val="0"/>
    <c:plotArea>
      <c:layout>
        <c:manualLayout>
          <c:layoutTarget val="inner"/>
          <c:xMode val="edge"/>
          <c:yMode val="edge"/>
          <c:x val="0.0691943070169326"/>
          <c:y val="0.253143579192193"/>
          <c:w val="0.914724932060484"/>
          <c:h val="0.646542984582802"/>
        </c:manualLayout>
      </c:layout>
      <c:lineChart>
        <c:grouping val="standard"/>
        <c:varyColors val="0"/>
        <c:ser>
          <c:idx val="0"/>
          <c:order val="0"/>
          <c:tx>
            <c:strRef>
              <c:f>'Res Banques'!$A$5</c:f>
              <c:strCache>
                <c:ptCount val="1"/>
                <c:pt idx="0">
                  <c:v>+ Taux de marge / clientèle</c:v>
                </c:pt>
              </c:strCache>
            </c:strRef>
          </c:tx>
          <c:spPr>
            <a:ln w="57150" cmpd="sng">
              <a:solidFill>
                <a:srgbClr val="008000"/>
              </a:solidFill>
            </a:ln>
          </c:spPr>
          <c:marker>
            <c:symbol val="none"/>
          </c:marker>
          <c:dLbls>
            <c:dLbl>
              <c:idx val="3"/>
              <c:layout>
                <c:manualLayout>
                  <c:x val="-0.0460552596976698"/>
                  <c:y val="-0.0382220947483594"/>
                </c:manualLayout>
              </c:layout>
              <c:numFmt formatCode="0.0%" sourceLinked="0"/>
              <c:spPr>
                <a:solidFill>
                  <a:schemeClr val="bg1"/>
                </a:solidFill>
              </c:spPr>
              <c:txPr>
                <a:bodyPr/>
                <a:lstStyle/>
                <a:p>
                  <a:pPr>
                    <a:defRPr b="1">
                      <a:solidFill>
                        <a:srgbClr val="008000"/>
                      </a:solidFill>
                    </a:defRPr>
                  </a:pPr>
                  <a:endParaRPr lang="fr-FR"/>
                </a:p>
              </c:txPr>
              <c:dLblPos val="r"/>
              <c:showLegendKey val="0"/>
              <c:showVal val="1"/>
              <c:showCatName val="0"/>
              <c:showSerName val="0"/>
              <c:showPercent val="0"/>
              <c:showBubbleSize val="0"/>
            </c:dLbl>
            <c:numFmt formatCode="0.0%" sourceLinked="0"/>
            <c:spPr>
              <a:solidFill>
                <a:schemeClr val="bg1"/>
              </a:solidFill>
            </c:spPr>
            <c:dLblPos val="ctr"/>
            <c:showLegendKey val="0"/>
            <c:showVal val="0"/>
            <c:showCatName val="0"/>
            <c:showSerName val="0"/>
            <c:showPercent val="0"/>
            <c:showBubbleSize val="0"/>
          </c:dLbls>
          <c:cat>
            <c:numRef>
              <c:f>'Res Banques'!$B$4:$E$4</c:f>
              <c:numCache>
                <c:formatCode>General</c:formatCode>
                <c:ptCount val="4"/>
                <c:pt idx="0">
                  <c:v>2013.0</c:v>
                </c:pt>
                <c:pt idx="1">
                  <c:v>2014.0</c:v>
                </c:pt>
                <c:pt idx="2">
                  <c:v>2015.0</c:v>
                </c:pt>
                <c:pt idx="3">
                  <c:v>2016.0</c:v>
                </c:pt>
              </c:numCache>
            </c:numRef>
          </c:cat>
          <c:val>
            <c:numRef>
              <c:f>'Res Banques'!$B$5:$E$5</c:f>
              <c:numCache>
                <c:formatCode>0.00%</c:formatCode>
                <c:ptCount val="4"/>
                <c:pt idx="0">
                  <c:v>0.034</c:v>
                </c:pt>
                <c:pt idx="1">
                  <c:v>0.037</c:v>
                </c:pt>
                <c:pt idx="2">
                  <c:v>0.037</c:v>
                </c:pt>
                <c:pt idx="3">
                  <c:v>0.036</c:v>
                </c:pt>
              </c:numCache>
            </c:numRef>
          </c:val>
          <c:smooth val="0"/>
        </c:ser>
        <c:ser>
          <c:idx val="2"/>
          <c:order val="1"/>
          <c:tx>
            <c:strRef>
              <c:f>'Res Banques'!$A$7</c:f>
              <c:strCache>
                <c:ptCount val="1"/>
                <c:pt idx="0">
                  <c:v>- Coût de la ressource</c:v>
                </c:pt>
              </c:strCache>
            </c:strRef>
          </c:tx>
          <c:spPr>
            <a:ln w="57150" cmpd="sng">
              <a:solidFill>
                <a:srgbClr val="FF0000"/>
              </a:solidFill>
            </a:ln>
          </c:spPr>
          <c:marker>
            <c:symbol val="none"/>
          </c:marker>
          <c:dLbls>
            <c:dLbl>
              <c:idx val="3"/>
              <c:layout>
                <c:manualLayout>
                  <c:x val="-0.0369251090405985"/>
                  <c:y val="-0.0382220947483594"/>
                </c:manualLayout>
              </c:layout>
              <c:numFmt formatCode="0.0%" sourceLinked="0"/>
              <c:spPr>
                <a:solidFill>
                  <a:schemeClr val="bg1"/>
                </a:solidFill>
              </c:spPr>
              <c:txPr>
                <a:bodyPr/>
                <a:lstStyle/>
                <a:p>
                  <a:pPr>
                    <a:defRPr b="1">
                      <a:solidFill>
                        <a:srgbClr val="FF0000"/>
                      </a:solidFill>
                    </a:defRPr>
                  </a:pPr>
                  <a:endParaRPr lang="fr-FR"/>
                </a:p>
              </c:txPr>
              <c:dLblPos val="r"/>
              <c:showLegendKey val="0"/>
              <c:showVal val="1"/>
              <c:showCatName val="0"/>
              <c:showSerName val="0"/>
              <c:showPercent val="0"/>
              <c:showBubbleSize val="0"/>
            </c:dLbl>
            <c:spPr>
              <a:solidFill>
                <a:schemeClr val="bg1"/>
              </a:solidFill>
            </c:spPr>
            <c:dLblPos val="ctr"/>
            <c:showLegendKey val="0"/>
            <c:showVal val="0"/>
            <c:showCatName val="0"/>
            <c:showSerName val="0"/>
            <c:showPercent val="0"/>
            <c:showBubbleSize val="0"/>
          </c:dLbls>
          <c:cat>
            <c:numRef>
              <c:f>'Res Banques'!$B$4:$E$4</c:f>
              <c:numCache>
                <c:formatCode>General</c:formatCode>
                <c:ptCount val="4"/>
                <c:pt idx="0">
                  <c:v>2013.0</c:v>
                </c:pt>
                <c:pt idx="1">
                  <c:v>2014.0</c:v>
                </c:pt>
                <c:pt idx="2">
                  <c:v>2015.0</c:v>
                </c:pt>
                <c:pt idx="3">
                  <c:v>2016.0</c:v>
                </c:pt>
              </c:numCache>
            </c:numRef>
          </c:cat>
          <c:val>
            <c:numRef>
              <c:f>'Res Banques'!$B$7:$E$7</c:f>
              <c:numCache>
                <c:formatCode>0.00%</c:formatCode>
                <c:ptCount val="4"/>
                <c:pt idx="0">
                  <c:v>0.011</c:v>
                </c:pt>
                <c:pt idx="1">
                  <c:v>0.011</c:v>
                </c:pt>
                <c:pt idx="2">
                  <c:v>0.012</c:v>
                </c:pt>
                <c:pt idx="3">
                  <c:v>0.011</c:v>
                </c:pt>
              </c:numCache>
            </c:numRef>
          </c:val>
          <c:smooth val="0"/>
        </c:ser>
        <c:ser>
          <c:idx val="1"/>
          <c:order val="2"/>
          <c:tx>
            <c:strRef>
              <c:f>'Res Banques'!$A$6</c:f>
              <c:strCache>
                <c:ptCount val="1"/>
                <c:pt idx="0">
                  <c:v> = MGI (Marge globale d'intermédiation)</c:v>
                </c:pt>
              </c:strCache>
            </c:strRef>
          </c:tx>
          <c:spPr>
            <a:ln w="57150" cmpd="sng">
              <a:solidFill>
                <a:srgbClr val="0000FF"/>
              </a:solidFill>
            </a:ln>
          </c:spPr>
          <c:marker>
            <c:symbol val="none"/>
          </c:marker>
          <c:dLbls>
            <c:dLbl>
              <c:idx val="0"/>
              <c:delete val="1"/>
            </c:dLbl>
            <c:dLbl>
              <c:idx val="1"/>
              <c:delete val="1"/>
            </c:dLbl>
            <c:dLbl>
              <c:idx val="2"/>
              <c:delete val="1"/>
            </c:dLbl>
            <c:dLbl>
              <c:idx val="3"/>
              <c:layout>
                <c:manualLayout>
                  <c:x val="-0.0492649509811557"/>
                  <c:y val="-0.0305776757986876"/>
                </c:manualLayout>
              </c:layout>
              <c:numFmt formatCode="0.0%" sourceLinked="0"/>
              <c:spPr>
                <a:solidFill>
                  <a:schemeClr val="bg1"/>
                </a:solidFill>
              </c:spPr>
              <c:txPr>
                <a:bodyPr/>
                <a:lstStyle/>
                <a:p>
                  <a:pPr>
                    <a:defRPr sz="2000" b="1">
                      <a:solidFill>
                        <a:srgbClr val="0000FF"/>
                      </a:solidFill>
                    </a:defRPr>
                  </a:pPr>
                  <a:endParaRPr lang="fr-FR"/>
                </a:p>
              </c:txPr>
              <c:dLblPos val="r"/>
              <c:showLegendKey val="0"/>
              <c:showVal val="1"/>
              <c:showCatName val="0"/>
              <c:showSerName val="0"/>
              <c:showPercent val="0"/>
              <c:showBubbleSize val="0"/>
            </c:dLbl>
            <c:numFmt formatCode="0.0%" sourceLinked="0"/>
            <c:spPr>
              <a:solidFill>
                <a:schemeClr val="bg1"/>
              </a:solidFill>
            </c:spPr>
            <c:txPr>
              <a:bodyPr/>
              <a:lstStyle/>
              <a:p>
                <a:pPr>
                  <a:defRPr sz="2000"/>
                </a:pPr>
                <a:endParaRPr lang="fr-FR"/>
              </a:p>
            </c:txPr>
            <c:dLblPos val="ctr"/>
            <c:showLegendKey val="0"/>
            <c:showVal val="1"/>
            <c:showCatName val="0"/>
            <c:showSerName val="0"/>
            <c:showPercent val="0"/>
            <c:showBubbleSize val="0"/>
            <c:showLeaderLines val="0"/>
          </c:dLbls>
          <c:cat>
            <c:numRef>
              <c:f>'Res Banques'!$B$4:$E$4</c:f>
              <c:numCache>
                <c:formatCode>General</c:formatCode>
                <c:ptCount val="4"/>
                <c:pt idx="0">
                  <c:v>2013.0</c:v>
                </c:pt>
                <c:pt idx="1">
                  <c:v>2014.0</c:v>
                </c:pt>
                <c:pt idx="2">
                  <c:v>2015.0</c:v>
                </c:pt>
                <c:pt idx="3">
                  <c:v>2016.0</c:v>
                </c:pt>
              </c:numCache>
            </c:numRef>
          </c:cat>
          <c:val>
            <c:numRef>
              <c:f>'Res Banques'!$B$6:$E$6</c:f>
              <c:numCache>
                <c:formatCode>0.00%</c:formatCode>
                <c:ptCount val="4"/>
                <c:pt idx="0">
                  <c:v>0.023</c:v>
                </c:pt>
                <c:pt idx="1">
                  <c:v>0.026</c:v>
                </c:pt>
                <c:pt idx="2">
                  <c:v>0.025</c:v>
                </c:pt>
                <c:pt idx="3">
                  <c:v>0.025</c:v>
                </c:pt>
              </c:numCache>
            </c:numRef>
          </c:val>
          <c:smooth val="0"/>
        </c:ser>
        <c:dLbls>
          <c:showLegendKey val="0"/>
          <c:showVal val="0"/>
          <c:showCatName val="0"/>
          <c:showSerName val="0"/>
          <c:showPercent val="0"/>
          <c:showBubbleSize val="0"/>
        </c:dLbls>
        <c:marker val="1"/>
        <c:smooth val="0"/>
        <c:axId val="-2111935848"/>
        <c:axId val="-2111932808"/>
      </c:lineChart>
      <c:catAx>
        <c:axId val="-2111935848"/>
        <c:scaling>
          <c:orientation val="minMax"/>
        </c:scaling>
        <c:delete val="0"/>
        <c:axPos val="b"/>
        <c:numFmt formatCode="General" sourceLinked="1"/>
        <c:majorTickMark val="out"/>
        <c:minorTickMark val="none"/>
        <c:tickLblPos val="nextTo"/>
        <c:crossAx val="-2111932808"/>
        <c:crosses val="autoZero"/>
        <c:auto val="1"/>
        <c:lblAlgn val="ctr"/>
        <c:lblOffset val="100"/>
        <c:noMultiLvlLbl val="0"/>
      </c:catAx>
      <c:valAx>
        <c:axId val="-2111932808"/>
        <c:scaling>
          <c:orientation val="minMax"/>
          <c:min val="0.01"/>
        </c:scaling>
        <c:delete val="0"/>
        <c:axPos val="l"/>
        <c:majorGridlines>
          <c:spPr>
            <a:ln>
              <a:solidFill>
                <a:schemeClr val="bg1">
                  <a:lumMod val="75000"/>
                </a:schemeClr>
              </a:solidFill>
            </a:ln>
          </c:spPr>
        </c:majorGridlines>
        <c:numFmt formatCode="0.0%" sourceLinked="0"/>
        <c:majorTickMark val="out"/>
        <c:minorTickMark val="none"/>
        <c:tickLblPos val="nextTo"/>
        <c:crossAx val="-2111935848"/>
        <c:crosses val="autoZero"/>
        <c:crossBetween val="between"/>
        <c:majorUnit val="0.002"/>
      </c:valAx>
    </c:plotArea>
    <c:legend>
      <c:legendPos val="r"/>
      <c:legendEntry>
        <c:idx val="2"/>
        <c:txPr>
          <a:bodyPr/>
          <a:lstStyle/>
          <a:p>
            <a:pPr>
              <a:defRPr b="1"/>
            </a:pPr>
            <a:endParaRPr lang="fr-FR"/>
          </a:p>
        </c:txPr>
      </c:legendEntry>
      <c:layout>
        <c:manualLayout>
          <c:xMode val="edge"/>
          <c:yMode val="edge"/>
          <c:x val="0.0"/>
          <c:y val="0.0982184440868689"/>
          <c:w val="0.997680079041703"/>
          <c:h val="0.174521332217569"/>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600"/>
      </a:pPr>
      <a:endParaRPr lang="fr-FR"/>
    </a:p>
  </c:txPr>
  <c:externalData r:id="rId1">
    <c:autoUpdate val="0"/>
  </c:externalData>
  <c:userShapes r:id="rId2"/>
</c:chartSpace>
</file>

<file path=ppt/charts/chart10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lrMapOvr bg1="lt1" tx1="dk1" bg2="lt2" tx2="dk2" accent1="accent1" accent2="accent2" accent3="accent3" accent4="accent4" accent5="accent5" accent6="accent6" hlink="hlink" folHlink="folHlink"/>
  <c:chart>
    <c:title>
      <c:tx>
        <c:rich>
          <a:bodyPr/>
          <a:lstStyle/>
          <a:p>
            <a:pPr>
              <a:defRPr sz="1800"/>
            </a:pPr>
            <a:r>
              <a:rPr lang="fr-FR" sz="1800" dirty="0" smtClean="0"/>
              <a:t>L’activité et les </a:t>
            </a:r>
            <a:r>
              <a:rPr lang="fr-FR" sz="1800" dirty="0"/>
              <a:t>résultats </a:t>
            </a:r>
            <a:r>
              <a:rPr lang="fr-FR" sz="1800" dirty="0" smtClean="0"/>
              <a:t>des</a:t>
            </a:r>
            <a:r>
              <a:rPr lang="fr-FR" sz="1800" baseline="0" dirty="0" smtClean="0"/>
              <a:t> </a:t>
            </a:r>
            <a:r>
              <a:rPr lang="fr-FR" sz="1800" dirty="0" smtClean="0"/>
              <a:t>banques </a:t>
            </a:r>
          </a:p>
          <a:p>
            <a:pPr>
              <a:defRPr sz="1800"/>
            </a:pPr>
            <a:r>
              <a:rPr lang="fr-FR" sz="1800" dirty="0" smtClean="0"/>
              <a:t>du Caillou, </a:t>
            </a:r>
            <a:r>
              <a:rPr lang="fr-FR" sz="1800" dirty="0"/>
              <a:t>GCFP</a:t>
            </a:r>
          </a:p>
        </c:rich>
      </c:tx>
      <c:layout>
        <c:manualLayout>
          <c:xMode val="edge"/>
          <c:yMode val="edge"/>
          <c:x val="0.130663506063947"/>
          <c:y val="0.0"/>
        </c:manualLayout>
      </c:layout>
      <c:overlay val="0"/>
      <c:spPr>
        <a:solidFill>
          <a:sysClr val="window" lastClr="FFFFFF"/>
        </a:solidFill>
      </c:spPr>
    </c:title>
    <c:autoTitleDeleted val="0"/>
    <c:plotArea>
      <c:layout>
        <c:manualLayout>
          <c:layoutTarget val="inner"/>
          <c:xMode val="edge"/>
          <c:yMode val="edge"/>
          <c:x val="0.0691943070169326"/>
          <c:y val="0.109360627345688"/>
          <c:w val="0.849944652701213"/>
          <c:h val="0.831112094463634"/>
        </c:manualLayout>
      </c:layout>
      <c:lineChart>
        <c:grouping val="standard"/>
        <c:varyColors val="0"/>
        <c:ser>
          <c:idx val="0"/>
          <c:order val="0"/>
          <c:tx>
            <c:strRef>
              <c:f>'Res Banques'!$A$88</c:f>
              <c:strCache>
                <c:ptCount val="1"/>
                <c:pt idx="0">
                  <c:v>PNB </c:v>
                </c:pt>
              </c:strCache>
            </c:strRef>
          </c:tx>
          <c:spPr>
            <a:ln>
              <a:solidFill>
                <a:schemeClr val="tx1"/>
              </a:solidFill>
            </a:ln>
          </c:spPr>
          <c:marker>
            <c:symbol val="none"/>
          </c:marker>
          <c:cat>
            <c:strRef>
              <c:f>'Res Banques'!$B$86:$E$87</c:f>
              <c:strCache>
                <c:ptCount val="4"/>
                <c:pt idx="0">
                  <c:v>2013</c:v>
                </c:pt>
                <c:pt idx="1">
                  <c:v>2014</c:v>
                </c:pt>
                <c:pt idx="2">
                  <c:v>2015</c:v>
                </c:pt>
                <c:pt idx="3">
                  <c:v>2016</c:v>
                </c:pt>
              </c:strCache>
            </c:strRef>
          </c:cat>
          <c:val>
            <c:numRef>
              <c:f>'Res Banques'!$B$88:$E$88</c:f>
              <c:numCache>
                <c:formatCode>0</c:formatCode>
                <c:ptCount val="4"/>
                <c:pt idx="0">
                  <c:v>28.7</c:v>
                </c:pt>
                <c:pt idx="1">
                  <c:v>31.5</c:v>
                </c:pt>
                <c:pt idx="2">
                  <c:v>32.174</c:v>
                </c:pt>
                <c:pt idx="3">
                  <c:v>32.147</c:v>
                </c:pt>
              </c:numCache>
            </c:numRef>
          </c:val>
          <c:smooth val="0"/>
        </c:ser>
        <c:ser>
          <c:idx val="2"/>
          <c:order val="1"/>
          <c:tx>
            <c:strRef>
              <c:f>'Res Banques'!$A$90</c:f>
              <c:strCache>
                <c:ptCount val="1"/>
                <c:pt idx="0">
                  <c:v>= RBE (Résultat brut d'exploitation)</c:v>
                </c:pt>
              </c:strCache>
            </c:strRef>
          </c:tx>
          <c:spPr>
            <a:ln>
              <a:solidFill>
                <a:srgbClr val="0000FF"/>
              </a:solidFill>
            </a:ln>
          </c:spPr>
          <c:marker>
            <c:symbol val="none"/>
          </c:marker>
          <c:cat>
            <c:strRef>
              <c:f>'Res Banques'!$B$86:$E$87</c:f>
              <c:strCache>
                <c:ptCount val="4"/>
                <c:pt idx="0">
                  <c:v>2013</c:v>
                </c:pt>
                <c:pt idx="1">
                  <c:v>2014</c:v>
                </c:pt>
                <c:pt idx="2">
                  <c:v>2015</c:v>
                </c:pt>
                <c:pt idx="3">
                  <c:v>2016</c:v>
                </c:pt>
              </c:strCache>
            </c:strRef>
          </c:cat>
          <c:val>
            <c:numRef>
              <c:f>'Res Banques'!$B$90:$E$90</c:f>
              <c:numCache>
                <c:formatCode>0</c:formatCode>
                <c:ptCount val="4"/>
                <c:pt idx="0">
                  <c:v>13.75</c:v>
                </c:pt>
                <c:pt idx="1">
                  <c:v>16.02</c:v>
                </c:pt>
                <c:pt idx="2">
                  <c:v>16.06</c:v>
                </c:pt>
                <c:pt idx="3">
                  <c:v>15.82</c:v>
                </c:pt>
              </c:numCache>
            </c:numRef>
          </c:val>
          <c:smooth val="0"/>
        </c:ser>
        <c:ser>
          <c:idx val="5"/>
          <c:order val="2"/>
          <c:tx>
            <c:strRef>
              <c:f>'Res Banques'!$A$93</c:f>
              <c:strCache>
                <c:ptCount val="1"/>
                <c:pt idx="0">
                  <c:v>= RN (Résultat net)</c:v>
                </c:pt>
              </c:strCache>
            </c:strRef>
          </c:tx>
          <c:spPr>
            <a:ln>
              <a:solidFill>
                <a:srgbClr val="008000"/>
              </a:solidFill>
            </a:ln>
          </c:spPr>
          <c:marker>
            <c:symbol val="none"/>
          </c:marker>
          <c:dLbls>
            <c:numFmt formatCode="0.0" sourceLinked="0"/>
            <c:spPr>
              <a:solidFill>
                <a:sysClr val="window" lastClr="FFFFFF"/>
              </a:solidFill>
            </c:spPr>
            <c:txPr>
              <a:bodyPr/>
              <a:lstStyle/>
              <a:p>
                <a:pPr>
                  <a:defRPr sz="1800" b="1">
                    <a:solidFill>
                      <a:srgbClr val="008000"/>
                    </a:solidFill>
                  </a:defRPr>
                </a:pPr>
                <a:endParaRPr lang="fr-FR"/>
              </a:p>
            </c:txPr>
            <c:dLblPos val="t"/>
            <c:showLegendKey val="0"/>
            <c:showVal val="1"/>
            <c:showCatName val="0"/>
            <c:showSerName val="0"/>
            <c:showPercent val="0"/>
            <c:showBubbleSize val="0"/>
            <c:showLeaderLines val="0"/>
          </c:dLbls>
          <c:cat>
            <c:strRef>
              <c:f>'Res Banques'!$B$86:$E$87</c:f>
              <c:strCache>
                <c:ptCount val="4"/>
                <c:pt idx="0">
                  <c:v>2013</c:v>
                </c:pt>
                <c:pt idx="1">
                  <c:v>2014</c:v>
                </c:pt>
                <c:pt idx="2">
                  <c:v>2015</c:v>
                </c:pt>
                <c:pt idx="3">
                  <c:v>2016</c:v>
                </c:pt>
              </c:strCache>
            </c:strRef>
          </c:cat>
          <c:val>
            <c:numRef>
              <c:f>'Res Banques'!$B$93:$E$93</c:f>
              <c:numCache>
                <c:formatCode>0</c:formatCode>
                <c:ptCount val="4"/>
                <c:pt idx="0">
                  <c:v>7.9</c:v>
                </c:pt>
                <c:pt idx="1">
                  <c:v>9.32</c:v>
                </c:pt>
                <c:pt idx="2">
                  <c:v>8.88</c:v>
                </c:pt>
                <c:pt idx="3">
                  <c:v>7.74</c:v>
                </c:pt>
              </c:numCache>
            </c:numRef>
          </c:val>
          <c:smooth val="0"/>
        </c:ser>
        <c:dLbls>
          <c:showLegendKey val="0"/>
          <c:showVal val="0"/>
          <c:showCatName val="0"/>
          <c:showSerName val="0"/>
          <c:showPercent val="0"/>
          <c:showBubbleSize val="0"/>
        </c:dLbls>
        <c:marker val="1"/>
        <c:smooth val="0"/>
        <c:axId val="-2104745848"/>
        <c:axId val="-2104873704"/>
      </c:lineChart>
      <c:catAx>
        <c:axId val="-2104745848"/>
        <c:scaling>
          <c:orientation val="minMax"/>
        </c:scaling>
        <c:delete val="0"/>
        <c:axPos val="b"/>
        <c:numFmt formatCode="General" sourceLinked="1"/>
        <c:majorTickMark val="out"/>
        <c:minorTickMark val="none"/>
        <c:tickLblPos val="low"/>
        <c:spPr>
          <a:ln w="19050" cmpd="sng">
            <a:solidFill>
              <a:schemeClr val="tx1"/>
            </a:solidFill>
          </a:ln>
        </c:spPr>
        <c:crossAx val="-2104873704"/>
        <c:crosses val="autoZero"/>
        <c:auto val="1"/>
        <c:lblAlgn val="ctr"/>
        <c:lblOffset val="100"/>
        <c:noMultiLvlLbl val="0"/>
      </c:catAx>
      <c:valAx>
        <c:axId val="-2104873704"/>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crossAx val="-2104745848"/>
        <c:crosses val="autoZero"/>
        <c:crossBetween val="between"/>
        <c:majorUnit val="5.0"/>
      </c:valAx>
    </c:plotArea>
    <c:legend>
      <c:legendPos val="r"/>
      <c:layout>
        <c:manualLayout>
          <c:xMode val="edge"/>
          <c:yMode val="edge"/>
          <c:x val="0.176641256906859"/>
          <c:y val="0.280072386040945"/>
          <c:w val="0.764478324124189"/>
          <c:h val="0.235277804977774"/>
        </c:manualLayout>
      </c:layout>
      <c:overlay val="0"/>
      <c:spPr>
        <a:solidFill>
          <a:schemeClr val="bg1"/>
        </a:solidFill>
      </c:spPr>
      <c:txPr>
        <a:bodyPr/>
        <a:lstStyle/>
        <a:p>
          <a:pPr>
            <a:defRPr sz="1600" b="1"/>
          </a:pPr>
          <a:endParaRPr lang="fr-FR"/>
        </a:p>
      </c:txPr>
    </c:legend>
    <c:plotVisOnly val="1"/>
    <c:dispBlanksAs val="gap"/>
    <c:showDLblsOverMax val="0"/>
  </c:chart>
  <c:txPr>
    <a:bodyPr/>
    <a:lstStyle/>
    <a:p>
      <a:pPr>
        <a:defRPr sz="1600"/>
      </a:pPr>
      <a:endParaRPr lang="fr-FR"/>
    </a:p>
  </c:txPr>
  <c:externalData r:id="rId2">
    <c:autoUpdate val="0"/>
  </c:externalData>
</c:chartSpace>
</file>

<file path=ppt/charts/chart10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a:pPr>
            <a:r>
              <a:rPr lang="fr-FR" sz="1800" dirty="0"/>
              <a:t>Les </a:t>
            </a:r>
            <a:r>
              <a:rPr lang="fr-FR" sz="1800" dirty="0" smtClean="0"/>
              <a:t>coûts et résultats en</a:t>
            </a:r>
            <a:r>
              <a:rPr lang="fr-FR" sz="1800" baseline="0" dirty="0" smtClean="0"/>
              <a:t> </a:t>
            </a:r>
            <a:r>
              <a:rPr lang="fr-FR" sz="1800" dirty="0" smtClean="0"/>
              <a:t>% </a:t>
            </a:r>
            <a:r>
              <a:rPr lang="fr-FR" sz="1800" dirty="0"/>
              <a:t>du </a:t>
            </a:r>
            <a:r>
              <a:rPr lang="fr-FR" sz="1800" dirty="0" smtClean="0"/>
              <a:t>PNB</a:t>
            </a:r>
            <a:endParaRPr lang="fr-FR" sz="1800" dirty="0"/>
          </a:p>
        </c:rich>
      </c:tx>
      <c:layout>
        <c:manualLayout>
          <c:xMode val="edge"/>
          <c:yMode val="edge"/>
          <c:x val="0.188017355491889"/>
          <c:y val="0.0"/>
        </c:manualLayout>
      </c:layout>
      <c:overlay val="0"/>
    </c:title>
    <c:autoTitleDeleted val="0"/>
    <c:plotArea>
      <c:layout>
        <c:manualLayout>
          <c:layoutTarget val="inner"/>
          <c:xMode val="edge"/>
          <c:yMode val="edge"/>
          <c:x val="0.0691943070169326"/>
          <c:y val="0.0589969715324046"/>
          <c:w val="0.581907187236763"/>
          <c:h val="0.880708358570563"/>
        </c:manualLayout>
      </c:layout>
      <c:lineChart>
        <c:grouping val="standard"/>
        <c:varyColors val="0"/>
        <c:ser>
          <c:idx val="1"/>
          <c:order val="0"/>
          <c:tx>
            <c:strRef>
              <c:f>'Res Banques'!$A$100</c:f>
              <c:strCache>
                <c:ptCount val="1"/>
                <c:pt idx="0">
                  <c:v>- Coût d'exploitation</c:v>
                </c:pt>
              </c:strCache>
            </c:strRef>
          </c:tx>
          <c:spPr>
            <a:ln>
              <a:solidFill>
                <a:srgbClr val="FF0000"/>
              </a:solidFill>
            </a:ln>
          </c:spPr>
          <c:marker>
            <c:symbol val="none"/>
          </c:marker>
          <c:dLbls>
            <c:spPr>
              <a:solidFill>
                <a:schemeClr val="bg1"/>
              </a:solidFill>
            </c:spPr>
            <c:txPr>
              <a:bodyPr/>
              <a:lstStyle/>
              <a:p>
                <a:pPr>
                  <a:defRPr>
                    <a:solidFill>
                      <a:srgbClr val="FF0000"/>
                    </a:solidFill>
                  </a:defRPr>
                </a:pPr>
                <a:endParaRPr lang="fr-FR"/>
              </a:p>
            </c:txPr>
            <c:dLblPos val="t"/>
            <c:showLegendKey val="0"/>
            <c:showVal val="1"/>
            <c:showCatName val="0"/>
            <c:showSerName val="0"/>
            <c:showPercent val="0"/>
            <c:showBubbleSize val="0"/>
            <c:showLeaderLines val="0"/>
          </c:dLbls>
          <c:cat>
            <c:strRef>
              <c:f>'Res Banques'!$B$86:$E$87</c:f>
              <c:strCache>
                <c:ptCount val="4"/>
                <c:pt idx="0">
                  <c:v>2013</c:v>
                </c:pt>
                <c:pt idx="1">
                  <c:v>2014</c:v>
                </c:pt>
                <c:pt idx="2">
                  <c:v>2015</c:v>
                </c:pt>
                <c:pt idx="3">
                  <c:v>2016</c:v>
                </c:pt>
              </c:strCache>
            </c:strRef>
          </c:cat>
          <c:val>
            <c:numRef>
              <c:f>'Res Banques'!$B$100:$E$100</c:f>
              <c:numCache>
                <c:formatCode>0%</c:formatCode>
                <c:ptCount val="4"/>
                <c:pt idx="0">
                  <c:v>-0.520905923344948</c:v>
                </c:pt>
                <c:pt idx="1">
                  <c:v>-0.491428571428571</c:v>
                </c:pt>
                <c:pt idx="2">
                  <c:v>-0.500839186921117</c:v>
                </c:pt>
                <c:pt idx="3">
                  <c:v>-0.507885650293962</c:v>
                </c:pt>
              </c:numCache>
            </c:numRef>
          </c:val>
          <c:smooth val="0"/>
        </c:ser>
        <c:ser>
          <c:idx val="2"/>
          <c:order val="1"/>
          <c:tx>
            <c:strRef>
              <c:f>'Res Banques'!$A$101</c:f>
              <c:strCache>
                <c:ptCount val="1"/>
                <c:pt idx="0">
                  <c:v>= RBE (Résultat brut d'exploitation)</c:v>
                </c:pt>
              </c:strCache>
            </c:strRef>
          </c:tx>
          <c:spPr>
            <a:ln>
              <a:solidFill>
                <a:srgbClr val="0000FF"/>
              </a:solidFill>
            </a:ln>
          </c:spPr>
          <c:marker>
            <c:symbol val="none"/>
          </c:marker>
          <c:dLbls>
            <c:spPr>
              <a:solidFill>
                <a:schemeClr val="bg1"/>
              </a:solidFill>
            </c:spPr>
            <c:txPr>
              <a:bodyPr/>
              <a:lstStyle/>
              <a:p>
                <a:pPr>
                  <a:defRPr>
                    <a:solidFill>
                      <a:srgbClr val="0000FF"/>
                    </a:solidFill>
                  </a:defRPr>
                </a:pPr>
                <a:endParaRPr lang="fr-FR"/>
              </a:p>
            </c:txPr>
            <c:dLblPos val="b"/>
            <c:showLegendKey val="0"/>
            <c:showVal val="1"/>
            <c:showCatName val="0"/>
            <c:showSerName val="0"/>
            <c:showPercent val="0"/>
            <c:showBubbleSize val="0"/>
            <c:showLeaderLines val="0"/>
          </c:dLbls>
          <c:cat>
            <c:strRef>
              <c:f>'Res Banques'!$B$86:$E$87</c:f>
              <c:strCache>
                <c:ptCount val="4"/>
                <c:pt idx="0">
                  <c:v>2013</c:v>
                </c:pt>
                <c:pt idx="1">
                  <c:v>2014</c:v>
                </c:pt>
                <c:pt idx="2">
                  <c:v>2015</c:v>
                </c:pt>
                <c:pt idx="3">
                  <c:v>2016</c:v>
                </c:pt>
              </c:strCache>
            </c:strRef>
          </c:cat>
          <c:val>
            <c:numRef>
              <c:f>'Res Banques'!$B$101:$E$101</c:f>
              <c:numCache>
                <c:formatCode>0%</c:formatCode>
                <c:ptCount val="4"/>
                <c:pt idx="0">
                  <c:v>0.479094076655052</c:v>
                </c:pt>
                <c:pt idx="1">
                  <c:v>0.508571428571429</c:v>
                </c:pt>
                <c:pt idx="2">
                  <c:v>0.499160813078883</c:v>
                </c:pt>
                <c:pt idx="3">
                  <c:v>0.492114349706038</c:v>
                </c:pt>
              </c:numCache>
            </c:numRef>
          </c:val>
          <c:smooth val="0"/>
        </c:ser>
        <c:ser>
          <c:idx val="3"/>
          <c:order val="2"/>
          <c:tx>
            <c:strRef>
              <c:f>'Res Banques'!$A$102</c:f>
              <c:strCache>
                <c:ptCount val="1"/>
                <c:pt idx="0">
                  <c:v>- Coût du risque</c:v>
                </c:pt>
              </c:strCache>
            </c:strRef>
          </c:tx>
          <c:spPr>
            <a:ln>
              <a:solidFill>
                <a:srgbClr val="660066"/>
              </a:solidFill>
            </a:ln>
          </c:spPr>
          <c:marker>
            <c:symbol val="none"/>
          </c:marker>
          <c:dLbls>
            <c:spPr>
              <a:solidFill>
                <a:schemeClr val="bg1"/>
              </a:solidFill>
            </c:spPr>
            <c:txPr>
              <a:bodyPr/>
              <a:lstStyle/>
              <a:p>
                <a:pPr>
                  <a:defRPr>
                    <a:solidFill>
                      <a:srgbClr val="660066"/>
                    </a:solidFill>
                  </a:defRPr>
                </a:pPr>
                <a:endParaRPr lang="fr-FR"/>
              </a:p>
            </c:txPr>
            <c:dLblPos val="b"/>
            <c:showLegendKey val="0"/>
            <c:showVal val="1"/>
            <c:showCatName val="0"/>
            <c:showSerName val="0"/>
            <c:showPercent val="0"/>
            <c:showBubbleSize val="0"/>
            <c:showLeaderLines val="0"/>
          </c:dLbls>
          <c:cat>
            <c:strRef>
              <c:f>'Res Banques'!$B$86:$E$87</c:f>
              <c:strCache>
                <c:ptCount val="4"/>
                <c:pt idx="0">
                  <c:v>2013</c:v>
                </c:pt>
                <c:pt idx="1">
                  <c:v>2014</c:v>
                </c:pt>
                <c:pt idx="2">
                  <c:v>2015</c:v>
                </c:pt>
                <c:pt idx="3">
                  <c:v>2016</c:v>
                </c:pt>
              </c:strCache>
            </c:strRef>
          </c:cat>
          <c:val>
            <c:numRef>
              <c:f>'Res Banques'!$B$102:$E$102</c:f>
              <c:numCache>
                <c:formatCode>0%</c:formatCode>
                <c:ptCount val="4"/>
                <c:pt idx="0">
                  <c:v>-0.0253919860627178</c:v>
                </c:pt>
                <c:pt idx="1">
                  <c:v>-0.0310228571428571</c:v>
                </c:pt>
                <c:pt idx="2">
                  <c:v>-0.0409311866724684</c:v>
                </c:pt>
                <c:pt idx="3">
                  <c:v>-0.0826752107506144</c:v>
                </c:pt>
              </c:numCache>
            </c:numRef>
          </c:val>
          <c:smooth val="0"/>
        </c:ser>
        <c:ser>
          <c:idx val="4"/>
          <c:order val="3"/>
          <c:tx>
            <c:strRef>
              <c:f>'Res Banques'!$A$103</c:f>
              <c:strCache>
                <c:ptCount val="1"/>
                <c:pt idx="0">
                  <c:v>- Autres coûts</c:v>
                </c:pt>
              </c:strCache>
            </c:strRef>
          </c:tx>
          <c:spPr>
            <a:ln>
              <a:solidFill>
                <a:srgbClr val="FF6600"/>
              </a:solidFill>
            </a:ln>
          </c:spPr>
          <c:marker>
            <c:symbol val="none"/>
          </c:marker>
          <c:dLbls>
            <c:txPr>
              <a:bodyPr/>
              <a:lstStyle/>
              <a:p>
                <a:pPr>
                  <a:defRPr>
                    <a:solidFill>
                      <a:srgbClr val="FF6600"/>
                    </a:solidFill>
                  </a:defRPr>
                </a:pPr>
                <a:endParaRPr lang="fr-FR"/>
              </a:p>
            </c:txPr>
            <c:dLblPos val="b"/>
            <c:showLegendKey val="0"/>
            <c:showVal val="1"/>
            <c:showCatName val="0"/>
            <c:showSerName val="0"/>
            <c:showPercent val="0"/>
            <c:showBubbleSize val="0"/>
            <c:showLeaderLines val="0"/>
          </c:dLbls>
          <c:cat>
            <c:strRef>
              <c:f>'Res Banques'!$B$86:$E$87</c:f>
              <c:strCache>
                <c:ptCount val="4"/>
                <c:pt idx="0">
                  <c:v>2013</c:v>
                </c:pt>
                <c:pt idx="1">
                  <c:v>2014</c:v>
                </c:pt>
                <c:pt idx="2">
                  <c:v>2015</c:v>
                </c:pt>
                <c:pt idx="3">
                  <c:v>2016</c:v>
                </c:pt>
              </c:strCache>
            </c:strRef>
          </c:cat>
          <c:val>
            <c:numRef>
              <c:f>'Res Banques'!$B$103:$E$103</c:f>
              <c:numCache>
                <c:formatCode>0%</c:formatCode>
                <c:ptCount val="4"/>
                <c:pt idx="0">
                  <c:v>-0.178440766550523</c:v>
                </c:pt>
                <c:pt idx="1">
                  <c:v>-0.181675555555556</c:v>
                </c:pt>
                <c:pt idx="2">
                  <c:v>-0.182230372350345</c:v>
                </c:pt>
                <c:pt idx="3">
                  <c:v>-0.168670171400131</c:v>
                </c:pt>
              </c:numCache>
            </c:numRef>
          </c:val>
          <c:smooth val="0"/>
        </c:ser>
        <c:ser>
          <c:idx val="5"/>
          <c:order val="4"/>
          <c:tx>
            <c:strRef>
              <c:f>'Res Banques'!$A$104</c:f>
              <c:strCache>
                <c:ptCount val="1"/>
                <c:pt idx="0">
                  <c:v>= RN (Résultat net)</c:v>
                </c:pt>
              </c:strCache>
            </c:strRef>
          </c:tx>
          <c:spPr>
            <a:ln>
              <a:solidFill>
                <a:srgbClr val="008000"/>
              </a:solidFill>
            </a:ln>
          </c:spPr>
          <c:marker>
            <c:symbol val="none"/>
          </c:marker>
          <c:dLbls>
            <c:spPr>
              <a:solidFill>
                <a:schemeClr val="bg1"/>
              </a:solidFill>
            </c:spPr>
            <c:txPr>
              <a:bodyPr/>
              <a:lstStyle/>
              <a:p>
                <a:pPr>
                  <a:defRPr sz="1800" b="1">
                    <a:solidFill>
                      <a:srgbClr val="008000"/>
                    </a:solidFill>
                  </a:defRPr>
                </a:pPr>
                <a:endParaRPr lang="fr-FR"/>
              </a:p>
            </c:txPr>
            <c:dLblPos val="t"/>
            <c:showLegendKey val="0"/>
            <c:showVal val="1"/>
            <c:showCatName val="0"/>
            <c:showSerName val="0"/>
            <c:showPercent val="0"/>
            <c:showBubbleSize val="0"/>
            <c:showLeaderLines val="0"/>
          </c:dLbls>
          <c:cat>
            <c:strRef>
              <c:f>'Res Banques'!$B$86:$E$87</c:f>
              <c:strCache>
                <c:ptCount val="4"/>
                <c:pt idx="0">
                  <c:v>2013</c:v>
                </c:pt>
                <c:pt idx="1">
                  <c:v>2014</c:v>
                </c:pt>
                <c:pt idx="2">
                  <c:v>2015</c:v>
                </c:pt>
                <c:pt idx="3">
                  <c:v>2016</c:v>
                </c:pt>
              </c:strCache>
            </c:strRef>
          </c:cat>
          <c:val>
            <c:numRef>
              <c:f>'Res Banques'!$B$104:$E$104</c:f>
              <c:numCache>
                <c:formatCode>0%</c:formatCode>
                <c:ptCount val="4"/>
                <c:pt idx="0">
                  <c:v>0.275261324041812</c:v>
                </c:pt>
                <c:pt idx="1">
                  <c:v>0.295873015873016</c:v>
                </c:pt>
                <c:pt idx="2">
                  <c:v>0.27599925405607</c:v>
                </c:pt>
                <c:pt idx="3">
                  <c:v>0.240768967555293</c:v>
                </c:pt>
              </c:numCache>
            </c:numRef>
          </c:val>
          <c:smooth val="0"/>
        </c:ser>
        <c:dLbls>
          <c:showLegendKey val="0"/>
          <c:showVal val="0"/>
          <c:showCatName val="0"/>
          <c:showSerName val="0"/>
          <c:showPercent val="0"/>
          <c:showBubbleSize val="0"/>
        </c:dLbls>
        <c:marker val="1"/>
        <c:smooth val="0"/>
        <c:axId val="-2097921016"/>
        <c:axId val="-2104734040"/>
      </c:lineChart>
      <c:catAx>
        <c:axId val="-2097921016"/>
        <c:scaling>
          <c:orientation val="minMax"/>
        </c:scaling>
        <c:delete val="0"/>
        <c:axPos val="b"/>
        <c:numFmt formatCode="General" sourceLinked="1"/>
        <c:majorTickMark val="out"/>
        <c:minorTickMark val="none"/>
        <c:tickLblPos val="low"/>
        <c:spPr>
          <a:ln w="19050" cmpd="sng">
            <a:solidFill>
              <a:srgbClr val="FF0000"/>
            </a:solidFill>
          </a:ln>
        </c:spPr>
        <c:crossAx val="-2104734040"/>
        <c:crosses val="autoZero"/>
        <c:auto val="1"/>
        <c:lblAlgn val="ctr"/>
        <c:lblOffset val="100"/>
        <c:noMultiLvlLbl val="0"/>
      </c:catAx>
      <c:valAx>
        <c:axId val="-2104734040"/>
        <c:scaling>
          <c:orientation val="minMax"/>
          <c:max val="0.55"/>
          <c:min val="-0.55"/>
        </c:scaling>
        <c:delete val="0"/>
        <c:axPos val="l"/>
        <c:majorGridlines>
          <c:spPr>
            <a:ln>
              <a:solidFill>
                <a:schemeClr val="bg1">
                  <a:lumMod val="75000"/>
                </a:schemeClr>
              </a:solidFill>
            </a:ln>
          </c:spPr>
        </c:majorGridlines>
        <c:numFmt formatCode="0%" sourceLinked="0"/>
        <c:majorTickMark val="out"/>
        <c:minorTickMark val="none"/>
        <c:tickLblPos val="nextTo"/>
        <c:crossAx val="-2097921016"/>
        <c:crosses val="autoZero"/>
        <c:crossBetween val="between"/>
        <c:majorUnit val="0.05"/>
      </c:valAx>
    </c:plotArea>
    <c:legend>
      <c:legendPos val="r"/>
      <c:layout>
        <c:manualLayout>
          <c:xMode val="edge"/>
          <c:yMode val="edge"/>
          <c:x val="0.694385804363437"/>
          <c:y val="0.159921865536039"/>
          <c:w val="0.287915086875078"/>
          <c:h val="0.840078134463961"/>
        </c:manualLayout>
      </c:layout>
      <c:overlay val="0"/>
      <c:txPr>
        <a:bodyPr/>
        <a:lstStyle/>
        <a:p>
          <a:pPr>
            <a:defRPr b="1"/>
          </a:pPr>
          <a:endParaRPr lang="fr-FR"/>
        </a:p>
      </c:txPr>
    </c:legend>
    <c:plotVisOnly val="1"/>
    <c:dispBlanksAs val="gap"/>
    <c:showDLblsOverMax val="0"/>
  </c:chart>
  <c:txPr>
    <a:bodyPr/>
    <a:lstStyle/>
    <a:p>
      <a:pPr>
        <a:defRPr sz="1600"/>
      </a:pPr>
      <a:endParaRPr lang="fr-FR"/>
    </a:p>
  </c:txPr>
  <c:externalData r:id="rId1">
    <c:autoUpdate val="0"/>
  </c:externalData>
  <c:userShapes r:id="rId2"/>
</c:chartSpace>
</file>

<file path=ppt/charts/chart10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Structure du tourisme par pays d'origine, milliers</a:t>
            </a:r>
          </a:p>
        </c:rich>
      </c:tx>
      <c:layout>
        <c:manualLayout>
          <c:xMode val="edge"/>
          <c:yMode val="edge"/>
          <c:x val="0.188244750656168"/>
          <c:y val="0.0"/>
        </c:manualLayout>
      </c:layout>
      <c:overlay val="0"/>
      <c:spPr>
        <a:solidFill>
          <a:schemeClr val="bg1"/>
        </a:solidFill>
      </c:spPr>
    </c:title>
    <c:autoTitleDeleted val="0"/>
    <c:plotArea>
      <c:layout>
        <c:manualLayout>
          <c:layoutTarget val="inner"/>
          <c:xMode val="edge"/>
          <c:yMode val="edge"/>
          <c:x val="0.106286307961505"/>
          <c:y val="0.196531713534181"/>
          <c:w val="0.879390201224847"/>
          <c:h val="0.704732963635871"/>
        </c:manualLayout>
      </c:layout>
      <c:barChart>
        <c:barDir val="col"/>
        <c:grouping val="stacked"/>
        <c:varyColors val="0"/>
        <c:ser>
          <c:idx val="1"/>
          <c:order val="0"/>
          <c:tx>
            <c:strRef>
              <c:f>annuel!$A$114</c:f>
              <c:strCache>
                <c:ptCount val="1"/>
                <c:pt idx="0">
                  <c:v>Japon</c:v>
                </c:pt>
              </c:strCache>
            </c:strRef>
          </c:tx>
          <c:spPr>
            <a:solidFill>
              <a:srgbClr val="FF0000"/>
            </a:solidFill>
            <a:ln w="76200" cmpd="sng">
              <a:solidFill>
                <a:srgbClr val="FF0000"/>
              </a:solidFill>
            </a:ln>
          </c:spPr>
          <c:invertIfNegative val="0"/>
          <c:cat>
            <c:strRef>
              <c:f>annuel!$B$112:$AL$112</c:f>
              <c:strCache>
                <c:ptCount val="37"/>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strCache>
            </c:strRef>
          </c:cat>
          <c:val>
            <c:numRef>
              <c:f>annuel!$B$114:$AL$114</c:f>
              <c:numCache>
                <c:formatCode>#\ ##0"  ";#\ ##0"  "."  "</c:formatCode>
                <c:ptCount val="37"/>
                <c:pt idx="0">
                  <c:v>14.939</c:v>
                </c:pt>
                <c:pt idx="1">
                  <c:v>16.244</c:v>
                </c:pt>
                <c:pt idx="2">
                  <c:v>18.524</c:v>
                </c:pt>
                <c:pt idx="3">
                  <c:v>21.689</c:v>
                </c:pt>
                <c:pt idx="4">
                  <c:v>18.256</c:v>
                </c:pt>
                <c:pt idx="5">
                  <c:v>17.448</c:v>
                </c:pt>
                <c:pt idx="6">
                  <c:v>14.307</c:v>
                </c:pt>
                <c:pt idx="7">
                  <c:v>14.896</c:v>
                </c:pt>
                <c:pt idx="8">
                  <c:v>15.404</c:v>
                </c:pt>
                <c:pt idx="9">
                  <c:v>26.646</c:v>
                </c:pt>
                <c:pt idx="10">
                  <c:v>28.35</c:v>
                </c:pt>
                <c:pt idx="11">
                  <c:v>25.073</c:v>
                </c:pt>
                <c:pt idx="12">
                  <c:v>25.669</c:v>
                </c:pt>
                <c:pt idx="13">
                  <c:v>26.901</c:v>
                </c:pt>
                <c:pt idx="14">
                  <c:v>23.695</c:v>
                </c:pt>
                <c:pt idx="15">
                  <c:v>25.066</c:v>
                </c:pt>
                <c:pt idx="16">
                  <c:v>26.987</c:v>
                </c:pt>
                <c:pt idx="17">
                  <c:v>34.629</c:v>
                </c:pt>
                <c:pt idx="18">
                  <c:v>35.42</c:v>
                </c:pt>
                <c:pt idx="19">
                  <c:v>31.017</c:v>
                </c:pt>
                <c:pt idx="20">
                  <c:v>31.051</c:v>
                </c:pt>
                <c:pt idx="21">
                  <c:v>27.954</c:v>
                </c:pt>
                <c:pt idx="22">
                  <c:v>27.202</c:v>
                </c:pt>
                <c:pt idx="23">
                  <c:v>28.49</c:v>
                </c:pt>
                <c:pt idx="24">
                  <c:v>29.229</c:v>
                </c:pt>
                <c:pt idx="25">
                  <c:v>31.486</c:v>
                </c:pt>
                <c:pt idx="26">
                  <c:v>29.833</c:v>
                </c:pt>
                <c:pt idx="27">
                  <c:v>26.755</c:v>
                </c:pt>
                <c:pt idx="28">
                  <c:v>20.225</c:v>
                </c:pt>
                <c:pt idx="29">
                  <c:v>18.926</c:v>
                </c:pt>
                <c:pt idx="30">
                  <c:v>18.534</c:v>
                </c:pt>
                <c:pt idx="31">
                  <c:v>18.455</c:v>
                </c:pt>
                <c:pt idx="32">
                  <c:v>17.43</c:v>
                </c:pt>
                <c:pt idx="33">
                  <c:v>15.674</c:v>
                </c:pt>
                <c:pt idx="34">
                  <c:v>19.087</c:v>
                </c:pt>
                <c:pt idx="35">
                  <c:v>20.056</c:v>
                </c:pt>
                <c:pt idx="36">
                  <c:v>21.151</c:v>
                </c:pt>
              </c:numCache>
            </c:numRef>
          </c:val>
        </c:ser>
        <c:ser>
          <c:idx val="2"/>
          <c:order val="1"/>
          <c:tx>
            <c:strRef>
              <c:f>annuel!$A$115</c:f>
              <c:strCache>
                <c:ptCount val="1"/>
                <c:pt idx="0">
                  <c:v>Nouvelle-Zélande</c:v>
                </c:pt>
              </c:strCache>
            </c:strRef>
          </c:tx>
          <c:spPr>
            <a:solidFill>
              <a:srgbClr val="38E62B"/>
            </a:solidFill>
            <a:ln w="76200" cmpd="sng">
              <a:solidFill>
                <a:srgbClr val="38E62B"/>
              </a:solidFill>
            </a:ln>
          </c:spPr>
          <c:invertIfNegative val="0"/>
          <c:cat>
            <c:strRef>
              <c:f>annuel!$B$112:$AL$112</c:f>
              <c:strCache>
                <c:ptCount val="37"/>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strCache>
            </c:strRef>
          </c:cat>
          <c:val>
            <c:numRef>
              <c:f>annuel!$B$115:$AL$115</c:f>
              <c:numCache>
                <c:formatCode>#\ ##0"  ";#\ ##0"  "."  "</c:formatCode>
                <c:ptCount val="37"/>
                <c:pt idx="0">
                  <c:v>6.719</c:v>
                </c:pt>
                <c:pt idx="1">
                  <c:v>9.787000000000001</c:v>
                </c:pt>
                <c:pt idx="2">
                  <c:v>10.025</c:v>
                </c:pt>
                <c:pt idx="3">
                  <c:v>11.076</c:v>
                </c:pt>
                <c:pt idx="4">
                  <c:v>9.937</c:v>
                </c:pt>
                <c:pt idx="5">
                  <c:v>3.007</c:v>
                </c:pt>
                <c:pt idx="6">
                  <c:v>5.284</c:v>
                </c:pt>
                <c:pt idx="7">
                  <c:v>5.336</c:v>
                </c:pt>
                <c:pt idx="8">
                  <c:v>5.549</c:v>
                </c:pt>
                <c:pt idx="9">
                  <c:v>7.9</c:v>
                </c:pt>
                <c:pt idx="10">
                  <c:v>10.373</c:v>
                </c:pt>
                <c:pt idx="11">
                  <c:v>9.4</c:v>
                </c:pt>
                <c:pt idx="12">
                  <c:v>7.866999999999997</c:v>
                </c:pt>
                <c:pt idx="13">
                  <c:v>7.657999999999997</c:v>
                </c:pt>
                <c:pt idx="14">
                  <c:v>8.761</c:v>
                </c:pt>
                <c:pt idx="15">
                  <c:v>7.167999999999996</c:v>
                </c:pt>
                <c:pt idx="16">
                  <c:v>6.768</c:v>
                </c:pt>
                <c:pt idx="17">
                  <c:v>7.448</c:v>
                </c:pt>
                <c:pt idx="18">
                  <c:v>7.163999999999997</c:v>
                </c:pt>
                <c:pt idx="19">
                  <c:v>7.09</c:v>
                </c:pt>
                <c:pt idx="20">
                  <c:v>9.576</c:v>
                </c:pt>
                <c:pt idx="21">
                  <c:v>8.047999999999998</c:v>
                </c:pt>
                <c:pt idx="22">
                  <c:v>5.935</c:v>
                </c:pt>
                <c:pt idx="23">
                  <c:v>6.03</c:v>
                </c:pt>
                <c:pt idx="24">
                  <c:v>6.367999999999997</c:v>
                </c:pt>
                <c:pt idx="25">
                  <c:v>6.327999999999997</c:v>
                </c:pt>
                <c:pt idx="26">
                  <c:v>6.93</c:v>
                </c:pt>
                <c:pt idx="27">
                  <c:v>9.475</c:v>
                </c:pt>
                <c:pt idx="28">
                  <c:v>8.424</c:v>
                </c:pt>
                <c:pt idx="29">
                  <c:v>6.651</c:v>
                </c:pt>
                <c:pt idx="30">
                  <c:v>6.406</c:v>
                </c:pt>
                <c:pt idx="31">
                  <c:v>6.467</c:v>
                </c:pt>
                <c:pt idx="32">
                  <c:v>6.242</c:v>
                </c:pt>
                <c:pt idx="33">
                  <c:v>6.334</c:v>
                </c:pt>
                <c:pt idx="34">
                  <c:v>6.78</c:v>
                </c:pt>
                <c:pt idx="35">
                  <c:v>8.529</c:v>
                </c:pt>
                <c:pt idx="36">
                  <c:v>9.143000000000001</c:v>
                </c:pt>
              </c:numCache>
            </c:numRef>
          </c:val>
        </c:ser>
        <c:ser>
          <c:idx val="3"/>
          <c:order val="2"/>
          <c:tx>
            <c:strRef>
              <c:f>annuel!$A$116</c:f>
              <c:strCache>
                <c:ptCount val="1"/>
                <c:pt idx="0">
                  <c:v>Australie</c:v>
                </c:pt>
              </c:strCache>
            </c:strRef>
          </c:tx>
          <c:spPr>
            <a:solidFill>
              <a:srgbClr val="0000FF"/>
            </a:solidFill>
            <a:ln w="76200" cmpd="sng">
              <a:solidFill>
                <a:srgbClr val="0000FF"/>
              </a:solidFill>
            </a:ln>
          </c:spPr>
          <c:invertIfNegative val="0"/>
          <c:cat>
            <c:strRef>
              <c:f>annuel!$B$112:$AL$112</c:f>
              <c:strCache>
                <c:ptCount val="37"/>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strCache>
            </c:strRef>
          </c:cat>
          <c:val>
            <c:numRef>
              <c:f>annuel!$B$116:$AL$116</c:f>
              <c:numCache>
                <c:formatCode>#\ ##0"  ";#\ ##0"  "."  "</c:formatCode>
                <c:ptCount val="37"/>
                <c:pt idx="0">
                  <c:v>21.588</c:v>
                </c:pt>
                <c:pt idx="1">
                  <c:v>23.51</c:v>
                </c:pt>
                <c:pt idx="2">
                  <c:v>22.246</c:v>
                </c:pt>
                <c:pt idx="3">
                  <c:v>20.234</c:v>
                </c:pt>
                <c:pt idx="4">
                  <c:v>25.762</c:v>
                </c:pt>
                <c:pt idx="5">
                  <c:v>5.167999999999996</c:v>
                </c:pt>
                <c:pt idx="6">
                  <c:v>11.287</c:v>
                </c:pt>
                <c:pt idx="7">
                  <c:v>11.464</c:v>
                </c:pt>
                <c:pt idx="8">
                  <c:v>10.926</c:v>
                </c:pt>
                <c:pt idx="9">
                  <c:v>16.47</c:v>
                </c:pt>
                <c:pt idx="10">
                  <c:v>17.067</c:v>
                </c:pt>
                <c:pt idx="11">
                  <c:v>17.121</c:v>
                </c:pt>
                <c:pt idx="12">
                  <c:v>16.74</c:v>
                </c:pt>
                <c:pt idx="13">
                  <c:v>16.74</c:v>
                </c:pt>
                <c:pt idx="14">
                  <c:v>17.445</c:v>
                </c:pt>
                <c:pt idx="15">
                  <c:v>15.325</c:v>
                </c:pt>
                <c:pt idx="16">
                  <c:v>14.401</c:v>
                </c:pt>
                <c:pt idx="17">
                  <c:v>17.229</c:v>
                </c:pt>
                <c:pt idx="18">
                  <c:v>15.455</c:v>
                </c:pt>
                <c:pt idx="19">
                  <c:v>14.567</c:v>
                </c:pt>
                <c:pt idx="20">
                  <c:v>18.012</c:v>
                </c:pt>
                <c:pt idx="21">
                  <c:v>19.2</c:v>
                </c:pt>
                <c:pt idx="22">
                  <c:v>19.216</c:v>
                </c:pt>
                <c:pt idx="23">
                  <c:v>15.957</c:v>
                </c:pt>
                <c:pt idx="24">
                  <c:v>16.212</c:v>
                </c:pt>
                <c:pt idx="25">
                  <c:v>16.062</c:v>
                </c:pt>
                <c:pt idx="26">
                  <c:v>14.775</c:v>
                </c:pt>
                <c:pt idx="27">
                  <c:v>16.352</c:v>
                </c:pt>
                <c:pt idx="28">
                  <c:v>18.185</c:v>
                </c:pt>
                <c:pt idx="29">
                  <c:v>18.567</c:v>
                </c:pt>
                <c:pt idx="30">
                  <c:v>17.551</c:v>
                </c:pt>
                <c:pt idx="31">
                  <c:v>17.04</c:v>
                </c:pt>
                <c:pt idx="32">
                  <c:v>17.729</c:v>
                </c:pt>
                <c:pt idx="33">
                  <c:v>15.722</c:v>
                </c:pt>
                <c:pt idx="34">
                  <c:v>18.065</c:v>
                </c:pt>
                <c:pt idx="35">
                  <c:v>20.926</c:v>
                </c:pt>
                <c:pt idx="36">
                  <c:v>22.809</c:v>
                </c:pt>
              </c:numCache>
            </c:numRef>
          </c:val>
        </c:ser>
        <c:ser>
          <c:idx val="4"/>
          <c:order val="3"/>
          <c:tx>
            <c:strRef>
              <c:f>annuel!$A$117</c:f>
              <c:strCache>
                <c:ptCount val="1"/>
                <c:pt idx="0">
                  <c:v>Autres</c:v>
                </c:pt>
              </c:strCache>
            </c:strRef>
          </c:tx>
          <c:spPr>
            <a:solidFill>
              <a:schemeClr val="bg1">
                <a:lumMod val="85000"/>
              </a:schemeClr>
            </a:solidFill>
            <a:ln w="76200" cmpd="sng">
              <a:solidFill>
                <a:schemeClr val="bg1">
                  <a:lumMod val="85000"/>
                </a:schemeClr>
              </a:solidFill>
            </a:ln>
          </c:spPr>
          <c:invertIfNegative val="0"/>
          <c:cat>
            <c:strRef>
              <c:f>annuel!$B$112:$AL$112</c:f>
              <c:strCache>
                <c:ptCount val="37"/>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strCache>
            </c:strRef>
          </c:cat>
          <c:val>
            <c:numRef>
              <c:f>annuel!$B$117:$AL$117</c:f>
              <c:numCache>
                <c:formatCode>#\ ##0"  ";#\ ##0"  "."  "</c:formatCode>
                <c:ptCount val="37"/>
                <c:pt idx="0">
                  <c:v>16.99</c:v>
                </c:pt>
                <c:pt idx="1">
                  <c:v>10.163</c:v>
                </c:pt>
                <c:pt idx="2">
                  <c:v>13.043</c:v>
                </c:pt>
                <c:pt idx="3">
                  <c:v>13.857</c:v>
                </c:pt>
                <c:pt idx="4">
                  <c:v>15.14</c:v>
                </c:pt>
                <c:pt idx="5">
                  <c:v>8.79</c:v>
                </c:pt>
                <c:pt idx="6">
                  <c:v>11.02</c:v>
                </c:pt>
                <c:pt idx="7">
                  <c:v>13.022</c:v>
                </c:pt>
                <c:pt idx="8">
                  <c:v>12.731</c:v>
                </c:pt>
                <c:pt idx="9">
                  <c:v>13.486</c:v>
                </c:pt>
                <c:pt idx="10">
                  <c:v>15.662</c:v>
                </c:pt>
                <c:pt idx="11">
                  <c:v>14.371</c:v>
                </c:pt>
                <c:pt idx="12">
                  <c:v>13.157</c:v>
                </c:pt>
                <c:pt idx="13">
                  <c:v>13.229</c:v>
                </c:pt>
                <c:pt idx="14">
                  <c:v>14.03</c:v>
                </c:pt>
                <c:pt idx="15">
                  <c:v>13.99</c:v>
                </c:pt>
                <c:pt idx="16">
                  <c:v>15.325</c:v>
                </c:pt>
                <c:pt idx="17">
                  <c:v>15.682</c:v>
                </c:pt>
                <c:pt idx="18">
                  <c:v>16.991</c:v>
                </c:pt>
                <c:pt idx="19">
                  <c:v>17.561</c:v>
                </c:pt>
                <c:pt idx="20">
                  <c:v>20.246</c:v>
                </c:pt>
                <c:pt idx="21">
                  <c:v>20.111</c:v>
                </c:pt>
                <c:pt idx="22">
                  <c:v>21.616</c:v>
                </c:pt>
                <c:pt idx="23">
                  <c:v>22.066</c:v>
                </c:pt>
                <c:pt idx="24">
                  <c:v>20.348</c:v>
                </c:pt>
                <c:pt idx="25">
                  <c:v>19.048</c:v>
                </c:pt>
                <c:pt idx="26">
                  <c:v>19.923</c:v>
                </c:pt>
                <c:pt idx="27">
                  <c:v>21.677</c:v>
                </c:pt>
                <c:pt idx="28">
                  <c:v>25.364</c:v>
                </c:pt>
                <c:pt idx="29">
                  <c:v>27.9</c:v>
                </c:pt>
                <c:pt idx="30">
                  <c:v>31.111</c:v>
                </c:pt>
                <c:pt idx="31">
                  <c:v>35.266</c:v>
                </c:pt>
                <c:pt idx="32">
                  <c:v>32.057</c:v>
                </c:pt>
                <c:pt idx="33">
                  <c:v>30.84</c:v>
                </c:pt>
                <c:pt idx="34">
                  <c:v>26.71</c:v>
                </c:pt>
                <c:pt idx="35">
                  <c:v>27.195</c:v>
                </c:pt>
                <c:pt idx="36">
                  <c:v>25.848</c:v>
                </c:pt>
              </c:numCache>
            </c:numRef>
          </c:val>
        </c:ser>
        <c:ser>
          <c:idx val="0"/>
          <c:order val="4"/>
          <c:tx>
            <c:strRef>
              <c:f>annuel!$A$113</c:f>
              <c:strCache>
                <c:ptCount val="1"/>
                <c:pt idx="0">
                  <c:v>Métropole</c:v>
                </c:pt>
              </c:strCache>
            </c:strRef>
          </c:tx>
          <c:spPr>
            <a:solidFill>
              <a:schemeClr val="bg1"/>
            </a:solidFill>
            <a:ln w="76200" cmpd="sng">
              <a:solidFill>
                <a:schemeClr val="bg1"/>
              </a:solidFill>
            </a:ln>
          </c:spPr>
          <c:invertIfNegative val="0"/>
          <c:cat>
            <c:strRef>
              <c:f>annuel!$B$112:$AL$112</c:f>
              <c:strCache>
                <c:ptCount val="37"/>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strCache>
            </c:strRef>
          </c:cat>
          <c:val>
            <c:numRef>
              <c:f>annuel!$B$113:$AL$113</c:f>
              <c:numCache>
                <c:formatCode>#\ ##0"  ";#\ ##0"  "."  "</c:formatCode>
                <c:ptCount val="37"/>
                <c:pt idx="0">
                  <c:v>17.804</c:v>
                </c:pt>
                <c:pt idx="1">
                  <c:v>19.188</c:v>
                </c:pt>
                <c:pt idx="2">
                  <c:v>20.725</c:v>
                </c:pt>
                <c:pt idx="3">
                  <c:v>21.353</c:v>
                </c:pt>
                <c:pt idx="4">
                  <c:v>21.56</c:v>
                </c:pt>
                <c:pt idx="5">
                  <c:v>13.391</c:v>
                </c:pt>
                <c:pt idx="6">
                  <c:v>7.163999999999997</c:v>
                </c:pt>
                <c:pt idx="7">
                  <c:v>8.918</c:v>
                </c:pt>
                <c:pt idx="8">
                  <c:v>10.501</c:v>
                </c:pt>
                <c:pt idx="9">
                  <c:v>11.119</c:v>
                </c:pt>
                <c:pt idx="10">
                  <c:v>13.761</c:v>
                </c:pt>
                <c:pt idx="11">
                  <c:v>14.965</c:v>
                </c:pt>
                <c:pt idx="12">
                  <c:v>14.831</c:v>
                </c:pt>
                <c:pt idx="13">
                  <c:v>16.225</c:v>
                </c:pt>
                <c:pt idx="14">
                  <c:v>21.172</c:v>
                </c:pt>
                <c:pt idx="15">
                  <c:v>24.707</c:v>
                </c:pt>
                <c:pt idx="16">
                  <c:v>27.64</c:v>
                </c:pt>
                <c:pt idx="17">
                  <c:v>30.149</c:v>
                </c:pt>
                <c:pt idx="18">
                  <c:v>28.805</c:v>
                </c:pt>
                <c:pt idx="19">
                  <c:v>29.5</c:v>
                </c:pt>
                <c:pt idx="20">
                  <c:v>30.702</c:v>
                </c:pt>
                <c:pt idx="21">
                  <c:v>25.202</c:v>
                </c:pt>
                <c:pt idx="22">
                  <c:v>29.964</c:v>
                </c:pt>
                <c:pt idx="23">
                  <c:v>29.44</c:v>
                </c:pt>
                <c:pt idx="24">
                  <c:v>27.358</c:v>
                </c:pt>
                <c:pt idx="25">
                  <c:v>27.727</c:v>
                </c:pt>
                <c:pt idx="26">
                  <c:v>29.03</c:v>
                </c:pt>
                <c:pt idx="27">
                  <c:v>29.104</c:v>
                </c:pt>
                <c:pt idx="28">
                  <c:v>31.474</c:v>
                </c:pt>
                <c:pt idx="29">
                  <c:v>27.335</c:v>
                </c:pt>
                <c:pt idx="30">
                  <c:v>24.96</c:v>
                </c:pt>
                <c:pt idx="31">
                  <c:v>34.647</c:v>
                </c:pt>
                <c:pt idx="32">
                  <c:v>38.746</c:v>
                </c:pt>
                <c:pt idx="33">
                  <c:v>39.183</c:v>
                </c:pt>
                <c:pt idx="34">
                  <c:v>36.545</c:v>
                </c:pt>
                <c:pt idx="35">
                  <c:v>37.245</c:v>
                </c:pt>
                <c:pt idx="36">
                  <c:v>36.725</c:v>
                </c:pt>
              </c:numCache>
            </c:numRef>
          </c:val>
        </c:ser>
        <c:dLbls>
          <c:showLegendKey val="0"/>
          <c:showVal val="0"/>
          <c:showCatName val="0"/>
          <c:showSerName val="0"/>
          <c:showPercent val="0"/>
          <c:showBubbleSize val="0"/>
        </c:dLbls>
        <c:gapWidth val="150"/>
        <c:overlap val="100"/>
        <c:axId val="-2097912056"/>
        <c:axId val="-2105070664"/>
      </c:barChart>
      <c:lineChart>
        <c:grouping val="standard"/>
        <c:varyColors val="0"/>
        <c:ser>
          <c:idx val="5"/>
          <c:order val="5"/>
          <c:tx>
            <c:strRef>
              <c:f>annuel!$A$120</c:f>
              <c:strCache>
                <c:ptCount val="1"/>
                <c:pt idx="0">
                  <c:v>Total hors Métro</c:v>
                </c:pt>
              </c:strCache>
            </c:strRef>
          </c:tx>
          <c:spPr>
            <a:ln w="38100" cmpd="sng">
              <a:solidFill>
                <a:schemeClr val="tx1"/>
              </a:solidFill>
            </a:ln>
          </c:spPr>
          <c:marker>
            <c:symbol val="none"/>
          </c:marker>
          <c:cat>
            <c:strRef>
              <c:f>annuel!$B$112:$AL$112</c:f>
              <c:strCache>
                <c:ptCount val="37"/>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strCache>
            </c:strRef>
          </c:cat>
          <c:val>
            <c:numRef>
              <c:f>annuel!$B$120:$AL$120</c:f>
              <c:numCache>
                <c:formatCode>#\ ##0"  ";#\ ##0"  "."  "</c:formatCode>
                <c:ptCount val="37"/>
                <c:pt idx="0">
                  <c:v>60.236</c:v>
                </c:pt>
                <c:pt idx="1">
                  <c:v>59.704</c:v>
                </c:pt>
                <c:pt idx="2">
                  <c:v>63.838</c:v>
                </c:pt>
                <c:pt idx="3">
                  <c:v>66.85599999999998</c:v>
                </c:pt>
                <c:pt idx="4">
                  <c:v>69.095</c:v>
                </c:pt>
                <c:pt idx="5">
                  <c:v>34.413</c:v>
                </c:pt>
                <c:pt idx="6">
                  <c:v>41.898</c:v>
                </c:pt>
                <c:pt idx="7">
                  <c:v>44.718</c:v>
                </c:pt>
                <c:pt idx="8">
                  <c:v>44.61</c:v>
                </c:pt>
                <c:pt idx="9">
                  <c:v>64.502</c:v>
                </c:pt>
                <c:pt idx="10">
                  <c:v>71.452</c:v>
                </c:pt>
                <c:pt idx="11">
                  <c:v>65.965</c:v>
                </c:pt>
                <c:pt idx="12">
                  <c:v>63.433</c:v>
                </c:pt>
                <c:pt idx="13">
                  <c:v>64.528</c:v>
                </c:pt>
                <c:pt idx="14">
                  <c:v>63.931</c:v>
                </c:pt>
                <c:pt idx="15">
                  <c:v>61.549</c:v>
                </c:pt>
                <c:pt idx="16">
                  <c:v>63.481</c:v>
                </c:pt>
                <c:pt idx="17">
                  <c:v>74.988</c:v>
                </c:pt>
                <c:pt idx="18">
                  <c:v>75.03</c:v>
                </c:pt>
                <c:pt idx="19">
                  <c:v>70.235</c:v>
                </c:pt>
                <c:pt idx="20">
                  <c:v>78.885</c:v>
                </c:pt>
                <c:pt idx="21">
                  <c:v>75.313</c:v>
                </c:pt>
                <c:pt idx="22">
                  <c:v>73.969</c:v>
                </c:pt>
                <c:pt idx="23">
                  <c:v>72.543</c:v>
                </c:pt>
                <c:pt idx="24">
                  <c:v>72.157</c:v>
                </c:pt>
                <c:pt idx="25">
                  <c:v>72.924</c:v>
                </c:pt>
                <c:pt idx="26">
                  <c:v>71.461</c:v>
                </c:pt>
                <c:pt idx="27">
                  <c:v>74.25899999999998</c:v>
                </c:pt>
                <c:pt idx="28">
                  <c:v>72.19800000000001</c:v>
                </c:pt>
                <c:pt idx="29">
                  <c:v>72.044</c:v>
                </c:pt>
                <c:pt idx="30">
                  <c:v>73.60199999999998</c:v>
                </c:pt>
                <c:pt idx="31">
                  <c:v>77.228</c:v>
                </c:pt>
                <c:pt idx="32">
                  <c:v>73.458</c:v>
                </c:pt>
                <c:pt idx="33">
                  <c:v>68.57</c:v>
                </c:pt>
                <c:pt idx="34">
                  <c:v>70.642</c:v>
                </c:pt>
                <c:pt idx="35">
                  <c:v>76.70599999999998</c:v>
                </c:pt>
                <c:pt idx="36">
                  <c:v>78.951</c:v>
                </c:pt>
              </c:numCache>
            </c:numRef>
          </c:val>
          <c:smooth val="0"/>
        </c:ser>
        <c:ser>
          <c:idx val="6"/>
          <c:order val="6"/>
          <c:tx>
            <c:strRef>
              <c:f>annuel!$A$118</c:f>
              <c:strCache>
                <c:ptCount val="1"/>
                <c:pt idx="0">
                  <c:v>Total touristes</c:v>
                </c:pt>
              </c:strCache>
            </c:strRef>
          </c:tx>
          <c:spPr>
            <a:ln>
              <a:solidFill>
                <a:schemeClr val="bg1">
                  <a:lumMod val="50000"/>
                </a:schemeClr>
              </a:solidFill>
            </a:ln>
          </c:spPr>
          <c:marker>
            <c:symbol val="none"/>
          </c:marker>
          <c:cat>
            <c:strRef>
              <c:f>annuel!$B$112:$AL$112</c:f>
              <c:strCache>
                <c:ptCount val="37"/>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strCache>
            </c:strRef>
          </c:cat>
          <c:val>
            <c:numRef>
              <c:f>annuel!$B$118:$AL$118</c:f>
              <c:numCache>
                <c:formatCode>#\ ##0"  ";#\ ##0"  "."  "</c:formatCode>
                <c:ptCount val="37"/>
                <c:pt idx="0">
                  <c:v>78.04</c:v>
                </c:pt>
                <c:pt idx="1">
                  <c:v>78.892</c:v>
                </c:pt>
                <c:pt idx="2">
                  <c:v>84.56299999999998</c:v>
                </c:pt>
                <c:pt idx="3">
                  <c:v>88.209</c:v>
                </c:pt>
                <c:pt idx="4">
                  <c:v>90.65499999999998</c:v>
                </c:pt>
                <c:pt idx="5">
                  <c:v>47.804</c:v>
                </c:pt>
                <c:pt idx="6">
                  <c:v>49.062</c:v>
                </c:pt>
                <c:pt idx="7">
                  <c:v>53.636</c:v>
                </c:pt>
                <c:pt idx="8">
                  <c:v>55.111</c:v>
                </c:pt>
                <c:pt idx="9">
                  <c:v>75.621</c:v>
                </c:pt>
                <c:pt idx="10">
                  <c:v>85.213</c:v>
                </c:pt>
                <c:pt idx="11">
                  <c:v>80.93</c:v>
                </c:pt>
                <c:pt idx="12">
                  <c:v>78.264</c:v>
                </c:pt>
                <c:pt idx="13">
                  <c:v>80.753</c:v>
                </c:pt>
                <c:pt idx="14">
                  <c:v>85.10300000000001</c:v>
                </c:pt>
                <c:pt idx="15">
                  <c:v>86.25599999999998</c:v>
                </c:pt>
                <c:pt idx="16">
                  <c:v>91.121</c:v>
                </c:pt>
                <c:pt idx="17">
                  <c:v>105.137</c:v>
                </c:pt>
                <c:pt idx="18">
                  <c:v>103.835</c:v>
                </c:pt>
                <c:pt idx="19">
                  <c:v>99.73500000000001</c:v>
                </c:pt>
                <c:pt idx="20">
                  <c:v>109.587</c:v>
                </c:pt>
                <c:pt idx="21">
                  <c:v>100.515</c:v>
                </c:pt>
                <c:pt idx="22">
                  <c:v>103.933</c:v>
                </c:pt>
                <c:pt idx="23">
                  <c:v>101.983</c:v>
                </c:pt>
                <c:pt idx="24">
                  <c:v>99.515</c:v>
                </c:pt>
                <c:pt idx="25">
                  <c:v>100.651</c:v>
                </c:pt>
                <c:pt idx="26">
                  <c:v>100.491</c:v>
                </c:pt>
                <c:pt idx="27">
                  <c:v>103.363</c:v>
                </c:pt>
                <c:pt idx="28">
                  <c:v>103.672</c:v>
                </c:pt>
                <c:pt idx="29">
                  <c:v>99.37899999999998</c:v>
                </c:pt>
                <c:pt idx="30">
                  <c:v>98.562</c:v>
                </c:pt>
                <c:pt idx="31">
                  <c:v>111.875</c:v>
                </c:pt>
                <c:pt idx="32">
                  <c:v>112.204</c:v>
                </c:pt>
                <c:pt idx="33">
                  <c:v>107.753</c:v>
                </c:pt>
                <c:pt idx="34">
                  <c:v>107.187</c:v>
                </c:pt>
                <c:pt idx="35">
                  <c:v>113.951</c:v>
                </c:pt>
                <c:pt idx="36">
                  <c:v>115.676</c:v>
                </c:pt>
              </c:numCache>
            </c:numRef>
          </c:val>
          <c:smooth val="0"/>
        </c:ser>
        <c:dLbls>
          <c:showLegendKey val="0"/>
          <c:showVal val="0"/>
          <c:showCatName val="0"/>
          <c:showSerName val="0"/>
          <c:showPercent val="0"/>
          <c:showBubbleSize val="0"/>
        </c:dLbls>
        <c:marker val="1"/>
        <c:smooth val="0"/>
        <c:axId val="-2097912056"/>
        <c:axId val="-2105070664"/>
      </c:lineChart>
      <c:catAx>
        <c:axId val="-2097912056"/>
        <c:scaling>
          <c:orientation val="minMax"/>
        </c:scaling>
        <c:delete val="0"/>
        <c:axPos val="b"/>
        <c:majorTickMark val="out"/>
        <c:minorTickMark val="none"/>
        <c:tickLblPos val="nextTo"/>
        <c:txPr>
          <a:bodyPr rot="-5400000" vert="horz"/>
          <a:lstStyle/>
          <a:p>
            <a:pPr>
              <a:defRPr/>
            </a:pPr>
            <a:endParaRPr lang="fr-FR"/>
          </a:p>
        </c:txPr>
        <c:crossAx val="-2105070664"/>
        <c:crosses val="autoZero"/>
        <c:auto val="1"/>
        <c:lblAlgn val="ctr"/>
        <c:lblOffset val="100"/>
        <c:noMultiLvlLbl val="0"/>
      </c:catAx>
      <c:valAx>
        <c:axId val="-2105070664"/>
        <c:scaling>
          <c:orientation val="minMax"/>
        </c:scaling>
        <c:delete val="0"/>
        <c:axPos val="l"/>
        <c:majorGridlines>
          <c:spPr>
            <a:ln>
              <a:solidFill>
                <a:schemeClr val="bg1">
                  <a:lumMod val="75000"/>
                </a:schemeClr>
              </a:solidFill>
            </a:ln>
          </c:spPr>
        </c:majorGridlines>
        <c:numFmt formatCode="#\ ##0&quot;  &quot;;#\ ##0&quot;  &quot;.&quot;  &quot;" sourceLinked="1"/>
        <c:majorTickMark val="out"/>
        <c:minorTickMark val="none"/>
        <c:tickLblPos val="nextTo"/>
        <c:crossAx val="-2097912056"/>
        <c:crosses val="autoZero"/>
        <c:crossBetween val="between"/>
        <c:majorUnit val="5.0"/>
      </c:valAx>
    </c:plotArea>
    <c:legend>
      <c:legendPos val="r"/>
      <c:legendEntry>
        <c:idx val="5"/>
        <c:delete val="1"/>
      </c:legendEntry>
      <c:legendEntry>
        <c:idx val="6"/>
        <c:delete val="1"/>
      </c:legendEntry>
      <c:layout>
        <c:manualLayout>
          <c:xMode val="edge"/>
          <c:yMode val="edge"/>
          <c:x val="0.0"/>
          <c:y val="0.125613680120893"/>
          <c:w val="0.99839880880181"/>
          <c:h val="0.120282536293871"/>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800"/>
      </a:pPr>
      <a:endParaRPr lang="fr-FR"/>
    </a:p>
  </c:txPr>
  <c:externalData r:id="rId1">
    <c:autoUpdate val="0"/>
  </c:externalData>
  <c:userShapes r:id="rId2"/>
</c:chartSpace>
</file>

<file path=ppt/charts/chart10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a:t>Touristes et </a:t>
            </a:r>
            <a:r>
              <a:rPr lang="fr-FR" sz="2000" dirty="0" smtClean="0"/>
              <a:t>croisiéristes sur le Caillou, milliers par an</a:t>
            </a:r>
            <a:endParaRPr lang="fr-FR" sz="2000" dirty="0"/>
          </a:p>
        </c:rich>
      </c:tx>
      <c:layout>
        <c:manualLayout>
          <c:xMode val="edge"/>
          <c:yMode val="edge"/>
          <c:x val="0.162871885915855"/>
          <c:y val="0.000844003057955029"/>
        </c:manualLayout>
      </c:layout>
      <c:overlay val="0"/>
      <c:spPr>
        <a:solidFill>
          <a:schemeClr val="bg1"/>
        </a:solidFill>
      </c:spPr>
    </c:title>
    <c:autoTitleDeleted val="0"/>
    <c:plotArea>
      <c:layout>
        <c:manualLayout>
          <c:layoutTarget val="inner"/>
          <c:xMode val="edge"/>
          <c:yMode val="edge"/>
          <c:x val="0.106286307961505"/>
          <c:y val="0.0601851851851852"/>
          <c:w val="0.878709973753281"/>
          <c:h val="0.840557023345616"/>
        </c:manualLayout>
      </c:layout>
      <c:lineChart>
        <c:grouping val="standard"/>
        <c:varyColors val="0"/>
        <c:ser>
          <c:idx val="5"/>
          <c:order val="0"/>
          <c:tx>
            <c:strRef>
              <c:f>annuel!$A$118</c:f>
              <c:strCache>
                <c:ptCount val="1"/>
                <c:pt idx="0">
                  <c:v>Total touristes</c:v>
                </c:pt>
              </c:strCache>
            </c:strRef>
          </c:tx>
          <c:spPr>
            <a:ln w="76200" cmpd="sng">
              <a:solidFill>
                <a:schemeClr val="tx1"/>
              </a:solidFill>
            </a:ln>
          </c:spPr>
          <c:marker>
            <c:symbol val="none"/>
          </c:marker>
          <c:cat>
            <c:strRef>
              <c:f>annuel!$B$112:$AM$112</c:f>
              <c:strCache>
                <c:ptCount val="3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pt idx="37">
                  <c:v>2017</c:v>
                </c:pt>
              </c:strCache>
            </c:strRef>
          </c:cat>
          <c:val>
            <c:numRef>
              <c:f>annuel!$B$118:$AM$118</c:f>
              <c:numCache>
                <c:formatCode>#\ ##0"  ";#\ ##0"  "."  "</c:formatCode>
                <c:ptCount val="38"/>
                <c:pt idx="0">
                  <c:v>78.04</c:v>
                </c:pt>
                <c:pt idx="1">
                  <c:v>78.892</c:v>
                </c:pt>
                <c:pt idx="2">
                  <c:v>84.56299999999998</c:v>
                </c:pt>
                <c:pt idx="3">
                  <c:v>88.209</c:v>
                </c:pt>
                <c:pt idx="4">
                  <c:v>90.65499999999998</c:v>
                </c:pt>
                <c:pt idx="5">
                  <c:v>47.804</c:v>
                </c:pt>
                <c:pt idx="6">
                  <c:v>49.062</c:v>
                </c:pt>
                <c:pt idx="7">
                  <c:v>53.636</c:v>
                </c:pt>
                <c:pt idx="8">
                  <c:v>55.111</c:v>
                </c:pt>
                <c:pt idx="9">
                  <c:v>75.621</c:v>
                </c:pt>
                <c:pt idx="10">
                  <c:v>85.213</c:v>
                </c:pt>
                <c:pt idx="11">
                  <c:v>80.93</c:v>
                </c:pt>
                <c:pt idx="12">
                  <c:v>78.264</c:v>
                </c:pt>
                <c:pt idx="13">
                  <c:v>80.753</c:v>
                </c:pt>
                <c:pt idx="14">
                  <c:v>85.10300000000001</c:v>
                </c:pt>
                <c:pt idx="15">
                  <c:v>86.25599999999998</c:v>
                </c:pt>
                <c:pt idx="16">
                  <c:v>91.121</c:v>
                </c:pt>
                <c:pt idx="17">
                  <c:v>105.137</c:v>
                </c:pt>
                <c:pt idx="18">
                  <c:v>103.835</c:v>
                </c:pt>
                <c:pt idx="19">
                  <c:v>99.73500000000001</c:v>
                </c:pt>
                <c:pt idx="20">
                  <c:v>109.587</c:v>
                </c:pt>
                <c:pt idx="21">
                  <c:v>100.515</c:v>
                </c:pt>
                <c:pt idx="22">
                  <c:v>103.933</c:v>
                </c:pt>
                <c:pt idx="23">
                  <c:v>101.983</c:v>
                </c:pt>
                <c:pt idx="24">
                  <c:v>99.515</c:v>
                </c:pt>
                <c:pt idx="25">
                  <c:v>100.651</c:v>
                </c:pt>
                <c:pt idx="26">
                  <c:v>100.491</c:v>
                </c:pt>
                <c:pt idx="27">
                  <c:v>103.363</c:v>
                </c:pt>
                <c:pt idx="28">
                  <c:v>103.672</c:v>
                </c:pt>
                <c:pt idx="29">
                  <c:v>99.37899999999998</c:v>
                </c:pt>
                <c:pt idx="30">
                  <c:v>98.562</c:v>
                </c:pt>
                <c:pt idx="31">
                  <c:v>111.875</c:v>
                </c:pt>
                <c:pt idx="32">
                  <c:v>112.204</c:v>
                </c:pt>
                <c:pt idx="33">
                  <c:v>107.753</c:v>
                </c:pt>
                <c:pt idx="34">
                  <c:v>107.187</c:v>
                </c:pt>
                <c:pt idx="35">
                  <c:v>113.951</c:v>
                </c:pt>
                <c:pt idx="36">
                  <c:v>115.676</c:v>
                </c:pt>
                <c:pt idx="37" formatCode="General">
                  <c:v>118.0</c:v>
                </c:pt>
              </c:numCache>
            </c:numRef>
          </c:val>
          <c:smooth val="0"/>
        </c:ser>
        <c:ser>
          <c:idx val="6"/>
          <c:order val="1"/>
          <c:tx>
            <c:strRef>
              <c:f>annuel!$A$119</c:f>
              <c:strCache>
                <c:ptCount val="1"/>
                <c:pt idx="0">
                  <c:v>Total croisiéristes</c:v>
                </c:pt>
              </c:strCache>
            </c:strRef>
          </c:tx>
          <c:spPr>
            <a:ln w="76200" cmpd="sng">
              <a:solidFill>
                <a:srgbClr val="FF0000"/>
              </a:solidFill>
              <a:prstDash val="sysDash"/>
            </a:ln>
          </c:spPr>
          <c:marker>
            <c:symbol val="none"/>
          </c:marker>
          <c:cat>
            <c:strRef>
              <c:f>annuel!$B$112:$AM$112</c:f>
              <c:strCache>
                <c:ptCount val="38"/>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pt idx="37">
                  <c:v>2017</c:v>
                </c:pt>
              </c:strCache>
            </c:strRef>
          </c:cat>
          <c:val>
            <c:numRef>
              <c:f>annuel!$B$119:$AM$119</c:f>
              <c:numCache>
                <c:formatCode>#\ ##0"  ";#\ ##0"  "."  "</c:formatCode>
                <c:ptCount val="38"/>
                <c:pt idx="0">
                  <c:v>45.821</c:v>
                </c:pt>
                <c:pt idx="1">
                  <c:v>43.573</c:v>
                </c:pt>
                <c:pt idx="2">
                  <c:v>65.406</c:v>
                </c:pt>
                <c:pt idx="3">
                  <c:v>66.566</c:v>
                </c:pt>
                <c:pt idx="4">
                  <c:v>72.082</c:v>
                </c:pt>
                <c:pt idx="5">
                  <c:v>53.447</c:v>
                </c:pt>
                <c:pt idx="6">
                  <c:v>55.366</c:v>
                </c:pt>
                <c:pt idx="7">
                  <c:v>46.157</c:v>
                </c:pt>
                <c:pt idx="8">
                  <c:v>42.185</c:v>
                </c:pt>
                <c:pt idx="9">
                  <c:v>32.185</c:v>
                </c:pt>
                <c:pt idx="10">
                  <c:v>37.236</c:v>
                </c:pt>
                <c:pt idx="11">
                  <c:v>36.748</c:v>
                </c:pt>
                <c:pt idx="12">
                  <c:v>49.802</c:v>
                </c:pt>
                <c:pt idx="13">
                  <c:v>35.33</c:v>
                </c:pt>
                <c:pt idx="14">
                  <c:v>38.845</c:v>
                </c:pt>
                <c:pt idx="15">
                  <c:v>33.728</c:v>
                </c:pt>
                <c:pt idx="16">
                  <c:v>45.665</c:v>
                </c:pt>
                <c:pt idx="17">
                  <c:v>31.7</c:v>
                </c:pt>
                <c:pt idx="18">
                  <c:v>21.351</c:v>
                </c:pt>
                <c:pt idx="19">
                  <c:v>48.701</c:v>
                </c:pt>
                <c:pt idx="20">
                  <c:v>48.579</c:v>
                </c:pt>
                <c:pt idx="21">
                  <c:v>50.671</c:v>
                </c:pt>
                <c:pt idx="22">
                  <c:v>54.925</c:v>
                </c:pt>
                <c:pt idx="23">
                  <c:v>64.273</c:v>
                </c:pt>
                <c:pt idx="24">
                  <c:v>77.115</c:v>
                </c:pt>
                <c:pt idx="25">
                  <c:v>81.215</c:v>
                </c:pt>
                <c:pt idx="26">
                  <c:v>118.898</c:v>
                </c:pt>
                <c:pt idx="27">
                  <c:v>124.467</c:v>
                </c:pt>
                <c:pt idx="28">
                  <c:v>152.25</c:v>
                </c:pt>
                <c:pt idx="29">
                  <c:v>131.231</c:v>
                </c:pt>
                <c:pt idx="30">
                  <c:v>183.245</c:v>
                </c:pt>
                <c:pt idx="31">
                  <c:v>235.684</c:v>
                </c:pt>
                <c:pt idx="32">
                  <c:v>277.941</c:v>
                </c:pt>
                <c:pt idx="33">
                  <c:v>385.925</c:v>
                </c:pt>
                <c:pt idx="34">
                  <c:v>421.636</c:v>
                </c:pt>
                <c:pt idx="35">
                  <c:v>444.124</c:v>
                </c:pt>
                <c:pt idx="36">
                  <c:v>509.463</c:v>
                </c:pt>
                <c:pt idx="37">
                  <c:v>493.278</c:v>
                </c:pt>
              </c:numCache>
            </c:numRef>
          </c:val>
          <c:smooth val="0"/>
        </c:ser>
        <c:dLbls>
          <c:showLegendKey val="0"/>
          <c:showVal val="0"/>
          <c:showCatName val="0"/>
          <c:showSerName val="0"/>
          <c:showPercent val="0"/>
          <c:showBubbleSize val="0"/>
        </c:dLbls>
        <c:marker val="1"/>
        <c:smooth val="0"/>
        <c:axId val="-2111961912"/>
        <c:axId val="-2111958968"/>
      </c:lineChart>
      <c:catAx>
        <c:axId val="-2111961912"/>
        <c:scaling>
          <c:orientation val="minMax"/>
        </c:scaling>
        <c:delete val="0"/>
        <c:axPos val="b"/>
        <c:majorTickMark val="out"/>
        <c:minorTickMark val="none"/>
        <c:tickLblPos val="nextTo"/>
        <c:crossAx val="-2111958968"/>
        <c:crosses val="autoZero"/>
        <c:auto val="1"/>
        <c:lblAlgn val="ctr"/>
        <c:lblOffset val="100"/>
        <c:noMultiLvlLbl val="0"/>
      </c:catAx>
      <c:valAx>
        <c:axId val="-2111958968"/>
        <c:scaling>
          <c:orientation val="minMax"/>
          <c:max val="550.0"/>
          <c:min val="0.0"/>
        </c:scaling>
        <c:delete val="0"/>
        <c:axPos val="l"/>
        <c:majorGridlines>
          <c:spPr>
            <a:ln>
              <a:solidFill>
                <a:schemeClr val="bg1">
                  <a:lumMod val="75000"/>
                </a:schemeClr>
              </a:solidFill>
            </a:ln>
          </c:spPr>
        </c:majorGridlines>
        <c:numFmt formatCode="#\ ##0&quot;  &quot;;#\ ##0&quot;  &quot;.&quot;  &quot;" sourceLinked="1"/>
        <c:majorTickMark val="out"/>
        <c:minorTickMark val="none"/>
        <c:tickLblPos val="nextTo"/>
        <c:crossAx val="-2111961912"/>
        <c:crosses val="autoZero"/>
        <c:crossBetween val="between"/>
        <c:majorUnit val="20.0"/>
      </c:valAx>
    </c:plotArea>
    <c:legend>
      <c:legendPos val="r"/>
      <c:layout>
        <c:manualLayout>
          <c:xMode val="edge"/>
          <c:yMode val="edge"/>
          <c:x val="0.310457567804025"/>
          <c:y val="0.241745771361913"/>
          <c:w val="0.445846473489974"/>
          <c:h val="0.205714697401407"/>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800"/>
      </a:pPr>
      <a:endParaRPr lang="fr-FR"/>
    </a:p>
  </c:txPr>
  <c:externalData r:id="rId1">
    <c:autoUpdate val="0"/>
  </c:externalData>
</c:chartSpace>
</file>

<file path=ppt/charts/chart1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a:lstStyle/>
          <a:p>
            <a:pPr>
              <a:defRPr sz="2000" b="1"/>
            </a:pPr>
            <a:r>
              <a:rPr lang="fr-FR" sz="2000" b="1" dirty="0"/>
              <a:t>Evolution à  long terme du prix </a:t>
            </a:r>
            <a:endParaRPr lang="fr-FR" sz="2000" b="1" dirty="0" smtClean="0"/>
          </a:p>
          <a:p>
            <a:pPr>
              <a:defRPr sz="2000" b="1"/>
            </a:pPr>
            <a:r>
              <a:rPr lang="fr-FR" sz="2000" b="1" dirty="0" smtClean="0"/>
              <a:t>du </a:t>
            </a:r>
            <a:r>
              <a:rPr lang="fr-FR" sz="2000" b="1" dirty="0"/>
              <a:t>nickel en CFP </a:t>
            </a:r>
            <a:r>
              <a:rPr lang="fr-FR" sz="2000" b="1" dirty="0" smtClean="0"/>
              <a:t>courants</a:t>
            </a:r>
          </a:p>
          <a:p>
            <a:pPr>
              <a:defRPr sz="2000" b="1"/>
            </a:pPr>
            <a:r>
              <a:rPr lang="fr-FR" sz="2000" b="1" dirty="0" smtClean="0"/>
              <a:t> (moyennes annuelles)</a:t>
            </a:r>
            <a:endParaRPr lang="fr-FR" sz="2000" b="1" dirty="0"/>
          </a:p>
        </c:rich>
      </c:tx>
      <c:layout>
        <c:manualLayout>
          <c:xMode val="edge"/>
          <c:yMode val="edge"/>
          <c:x val="0.148471030673405"/>
          <c:y val="0.0"/>
        </c:manualLayout>
      </c:layout>
      <c:overlay val="0"/>
      <c:spPr>
        <a:solidFill>
          <a:schemeClr val="bg1"/>
        </a:solidFill>
        <a:ln w="25400">
          <a:noFill/>
        </a:ln>
      </c:spPr>
    </c:title>
    <c:autoTitleDeleted val="0"/>
    <c:plotArea>
      <c:layout>
        <c:manualLayout>
          <c:layoutTarget val="inner"/>
          <c:xMode val="edge"/>
          <c:yMode val="edge"/>
          <c:x val="0.13836626764938"/>
          <c:y val="0.086993179859149"/>
          <c:w val="0.855833655121468"/>
          <c:h val="0.816702979782036"/>
        </c:manualLayout>
      </c:layout>
      <c:lineChart>
        <c:grouping val="standard"/>
        <c:varyColors val="0"/>
        <c:ser>
          <c:idx val="0"/>
          <c:order val="0"/>
          <c:tx>
            <c:strRef>
              <c:f>'cours annuel'!$A$11</c:f>
              <c:strCache>
                <c:ptCount val="1"/>
                <c:pt idx="0">
                  <c:v>Prix du nickel (F.CFP/kg)</c:v>
                </c:pt>
              </c:strCache>
            </c:strRef>
          </c:tx>
          <c:spPr>
            <a:ln w="76200" cmpd="sng">
              <a:solidFill>
                <a:srgbClr val="0000FF"/>
              </a:solidFill>
            </a:ln>
          </c:spPr>
          <c:marker>
            <c:symbol val="none"/>
          </c:marker>
          <c:cat>
            <c:numRef>
              <c:f>'cours annuel'!$B$6:$AL$6</c:f>
              <c:numCache>
                <c:formatCode>0</c:formatCode>
                <c:ptCount val="37"/>
                <c:pt idx="0">
                  <c:v>1981.0</c:v>
                </c:pt>
                <c:pt idx="1">
                  <c:v>1982.0</c:v>
                </c:pt>
                <c:pt idx="2">
                  <c:v>1983.0</c:v>
                </c:pt>
                <c:pt idx="3">
                  <c:v>1984.0</c:v>
                </c:pt>
                <c:pt idx="4">
                  <c:v>1985.0</c:v>
                </c:pt>
                <c:pt idx="5">
                  <c:v>1986.0</c:v>
                </c:pt>
                <c:pt idx="6">
                  <c:v>1987.0</c:v>
                </c:pt>
                <c:pt idx="7">
                  <c:v>1988.0</c:v>
                </c:pt>
                <c:pt idx="8">
                  <c:v>1989.0</c:v>
                </c:pt>
                <c:pt idx="9">
                  <c:v>1990.0</c:v>
                </c:pt>
                <c:pt idx="10">
                  <c:v>1991.0</c:v>
                </c:pt>
                <c:pt idx="11">
                  <c:v>1992.0</c:v>
                </c:pt>
                <c:pt idx="12">
                  <c:v>1993.0</c:v>
                </c:pt>
                <c:pt idx="13">
                  <c:v>1994.0</c:v>
                </c:pt>
                <c:pt idx="14">
                  <c:v>1995.0</c:v>
                </c:pt>
                <c:pt idx="15">
                  <c:v>1996.0</c:v>
                </c:pt>
                <c:pt idx="16">
                  <c:v>1997.0</c:v>
                </c:pt>
                <c:pt idx="17">
                  <c:v>1998.0</c:v>
                </c:pt>
                <c:pt idx="18">
                  <c:v>1999.0</c:v>
                </c:pt>
                <c:pt idx="19">
                  <c:v>2000.0</c:v>
                </c:pt>
                <c:pt idx="20">
                  <c:v>2001.0</c:v>
                </c:pt>
                <c:pt idx="21">
                  <c:v>2002.0</c:v>
                </c:pt>
                <c:pt idx="22">
                  <c:v>2003.0</c:v>
                </c:pt>
                <c:pt idx="23">
                  <c:v>2004.0</c:v>
                </c:pt>
                <c:pt idx="24">
                  <c:v>2005.0</c:v>
                </c:pt>
                <c:pt idx="25">
                  <c:v>2006.0</c:v>
                </c:pt>
                <c:pt idx="26">
                  <c:v>2007.0</c:v>
                </c:pt>
                <c:pt idx="27">
                  <c:v>2008.0</c:v>
                </c:pt>
                <c:pt idx="28">
                  <c:v>2009.0</c:v>
                </c:pt>
                <c:pt idx="29">
                  <c:v>2010.0</c:v>
                </c:pt>
                <c:pt idx="30">
                  <c:v>2011.0</c:v>
                </c:pt>
                <c:pt idx="31">
                  <c:v>2012.0</c:v>
                </c:pt>
                <c:pt idx="32">
                  <c:v>2013.0</c:v>
                </c:pt>
                <c:pt idx="33">
                  <c:v>2014.0</c:v>
                </c:pt>
                <c:pt idx="34">
                  <c:v>2015.0</c:v>
                </c:pt>
                <c:pt idx="35">
                  <c:v>2016.0</c:v>
                </c:pt>
                <c:pt idx="36">
                  <c:v>2017.0</c:v>
                </c:pt>
              </c:numCache>
            </c:numRef>
          </c:cat>
          <c:val>
            <c:numRef>
              <c:f>'cours annuel'!$B$11:$AL$11</c:f>
              <c:numCache>
                <c:formatCode>0.0</c:formatCode>
                <c:ptCount val="37"/>
                <c:pt idx="0">
                  <c:v>587.6349527420201</c:v>
                </c:pt>
                <c:pt idx="1">
                  <c:v>578.2437113184806</c:v>
                </c:pt>
                <c:pt idx="2">
                  <c:v>639.878488255876</c:v>
                </c:pt>
                <c:pt idx="3">
                  <c:v>751.936700346172</c:v>
                </c:pt>
                <c:pt idx="4">
                  <c:v>800.5122528846751</c:v>
                </c:pt>
                <c:pt idx="5">
                  <c:v>489.1285979964786</c:v>
                </c:pt>
                <c:pt idx="6">
                  <c:v>531.9307950440171</c:v>
                </c:pt>
                <c:pt idx="7">
                  <c:v>1489.651802711467</c:v>
                </c:pt>
                <c:pt idx="8">
                  <c:v>1545.694118120491</c:v>
                </c:pt>
                <c:pt idx="9">
                  <c:v>875.8962369671255</c:v>
                </c:pt>
                <c:pt idx="10">
                  <c:v>831.2530146836464</c:v>
                </c:pt>
                <c:pt idx="11">
                  <c:v>677.500060976187</c:v>
                </c:pt>
                <c:pt idx="12">
                  <c:v>541.998020528138</c:v>
                </c:pt>
                <c:pt idx="13">
                  <c:v>637.873641187277</c:v>
                </c:pt>
                <c:pt idx="14">
                  <c:v>747.638310876643</c:v>
                </c:pt>
                <c:pt idx="15">
                  <c:v>697.6443408869509</c:v>
                </c:pt>
                <c:pt idx="16">
                  <c:v>732.9093373712025</c:v>
                </c:pt>
                <c:pt idx="17">
                  <c:v>499.0020922677044</c:v>
                </c:pt>
                <c:pt idx="18">
                  <c:v>677.377618072954</c:v>
                </c:pt>
                <c:pt idx="19">
                  <c:v>1115.989076271278</c:v>
                </c:pt>
                <c:pt idx="20">
                  <c:v>793.1975079298625</c:v>
                </c:pt>
                <c:pt idx="21">
                  <c:v>856.3590384761837</c:v>
                </c:pt>
                <c:pt idx="22">
                  <c:v>1011.902358866104</c:v>
                </c:pt>
                <c:pt idx="23">
                  <c:v>1327.700496813912</c:v>
                </c:pt>
                <c:pt idx="24">
                  <c:v>1418.5816404569</c:v>
                </c:pt>
                <c:pt idx="25">
                  <c:v>2292.270554139465</c:v>
                </c:pt>
                <c:pt idx="26">
                  <c:v>3263.100523494255</c:v>
                </c:pt>
                <c:pt idx="27">
                  <c:v>1688.387312309467</c:v>
                </c:pt>
                <c:pt idx="28">
                  <c:v>1179.861111805077</c:v>
                </c:pt>
                <c:pt idx="29">
                  <c:v>1963.977674975915</c:v>
                </c:pt>
                <c:pt idx="30">
                  <c:v>1961.220454884597</c:v>
                </c:pt>
                <c:pt idx="31">
                  <c:v>1626.434606350565</c:v>
                </c:pt>
                <c:pt idx="32">
                  <c:v>1349.219176332636</c:v>
                </c:pt>
                <c:pt idx="33">
                  <c:v>1515.281646882248</c:v>
                </c:pt>
                <c:pt idx="34">
                  <c:v>1271.033629122968</c:v>
                </c:pt>
                <c:pt idx="35">
                  <c:v>1036.259380453416</c:v>
                </c:pt>
                <c:pt idx="36">
                  <c:v>1107.696821784657</c:v>
                </c:pt>
              </c:numCache>
            </c:numRef>
          </c:val>
          <c:smooth val="0"/>
        </c:ser>
        <c:ser>
          <c:idx val="4"/>
          <c:order val="1"/>
          <c:tx>
            <c:strRef>
              <c:f>'cours annuel'!$A$10</c:f>
              <c:strCache>
                <c:ptCount val="1"/>
                <c:pt idx="0">
                  <c:v>Prix du nickel (F.CFP/Lb)</c:v>
                </c:pt>
              </c:strCache>
            </c:strRef>
          </c:tx>
          <c:spPr>
            <a:ln w="25400">
              <a:solidFill>
                <a:srgbClr val="0000FF"/>
              </a:solidFill>
              <a:prstDash val="solid"/>
            </a:ln>
          </c:spPr>
          <c:marker>
            <c:symbol val="none"/>
          </c:marker>
          <c:cat>
            <c:numRef>
              <c:f>'cours annuel'!$B$6:$AL$6</c:f>
              <c:numCache>
                <c:formatCode>0</c:formatCode>
                <c:ptCount val="37"/>
                <c:pt idx="0">
                  <c:v>1981.0</c:v>
                </c:pt>
                <c:pt idx="1">
                  <c:v>1982.0</c:v>
                </c:pt>
                <c:pt idx="2">
                  <c:v>1983.0</c:v>
                </c:pt>
                <c:pt idx="3">
                  <c:v>1984.0</c:v>
                </c:pt>
                <c:pt idx="4">
                  <c:v>1985.0</c:v>
                </c:pt>
                <c:pt idx="5">
                  <c:v>1986.0</c:v>
                </c:pt>
                <c:pt idx="6">
                  <c:v>1987.0</c:v>
                </c:pt>
                <c:pt idx="7">
                  <c:v>1988.0</c:v>
                </c:pt>
                <c:pt idx="8">
                  <c:v>1989.0</c:v>
                </c:pt>
                <c:pt idx="9">
                  <c:v>1990.0</c:v>
                </c:pt>
                <c:pt idx="10">
                  <c:v>1991.0</c:v>
                </c:pt>
                <c:pt idx="11">
                  <c:v>1992.0</c:v>
                </c:pt>
                <c:pt idx="12">
                  <c:v>1993.0</c:v>
                </c:pt>
                <c:pt idx="13">
                  <c:v>1994.0</c:v>
                </c:pt>
                <c:pt idx="14">
                  <c:v>1995.0</c:v>
                </c:pt>
                <c:pt idx="15">
                  <c:v>1996.0</c:v>
                </c:pt>
                <c:pt idx="16">
                  <c:v>1997.0</c:v>
                </c:pt>
                <c:pt idx="17">
                  <c:v>1998.0</c:v>
                </c:pt>
                <c:pt idx="18">
                  <c:v>1999.0</c:v>
                </c:pt>
                <c:pt idx="19">
                  <c:v>2000.0</c:v>
                </c:pt>
                <c:pt idx="20">
                  <c:v>2001.0</c:v>
                </c:pt>
                <c:pt idx="21">
                  <c:v>2002.0</c:v>
                </c:pt>
                <c:pt idx="22">
                  <c:v>2003.0</c:v>
                </c:pt>
                <c:pt idx="23">
                  <c:v>2004.0</c:v>
                </c:pt>
                <c:pt idx="24">
                  <c:v>2005.0</c:v>
                </c:pt>
                <c:pt idx="25">
                  <c:v>2006.0</c:v>
                </c:pt>
                <c:pt idx="26">
                  <c:v>2007.0</c:v>
                </c:pt>
                <c:pt idx="27">
                  <c:v>2008.0</c:v>
                </c:pt>
                <c:pt idx="28">
                  <c:v>2009.0</c:v>
                </c:pt>
                <c:pt idx="29">
                  <c:v>2010.0</c:v>
                </c:pt>
                <c:pt idx="30">
                  <c:v>2011.0</c:v>
                </c:pt>
                <c:pt idx="31">
                  <c:v>2012.0</c:v>
                </c:pt>
                <c:pt idx="32">
                  <c:v>2013.0</c:v>
                </c:pt>
                <c:pt idx="33">
                  <c:v>2014.0</c:v>
                </c:pt>
                <c:pt idx="34">
                  <c:v>2015.0</c:v>
                </c:pt>
                <c:pt idx="35">
                  <c:v>2016.0</c:v>
                </c:pt>
                <c:pt idx="36">
                  <c:v>2017.0</c:v>
                </c:pt>
              </c:numCache>
            </c:numRef>
          </c:cat>
          <c:val>
            <c:numRef>
              <c:f>'cours annuel'!$B$10:$AL$10</c:f>
              <c:numCache>
                <c:formatCode>#\ ##0.0"  ";#\ ##0.0"  "."  "</c:formatCode>
                <c:ptCount val="37"/>
                <c:pt idx="0">
                  <c:v>266.5467309090909</c:v>
                </c:pt>
                <c:pt idx="1">
                  <c:v>262.2869354545444</c:v>
                </c:pt>
                <c:pt idx="2">
                  <c:v>290.244</c:v>
                </c:pt>
                <c:pt idx="3">
                  <c:v>341.0727499999999</c:v>
                </c:pt>
                <c:pt idx="4">
                  <c:v>363.10625</c:v>
                </c:pt>
                <c:pt idx="5">
                  <c:v>221.865</c:v>
                </c:pt>
                <c:pt idx="6">
                  <c:v>241.27975</c:v>
                </c:pt>
                <c:pt idx="7">
                  <c:v>675.694691666667</c:v>
                </c:pt>
                <c:pt idx="8">
                  <c:v>701.1150583333333</c:v>
                </c:pt>
                <c:pt idx="9">
                  <c:v>397.29985</c:v>
                </c:pt>
                <c:pt idx="10">
                  <c:v>377.050025</c:v>
                </c:pt>
                <c:pt idx="11">
                  <c:v>307.3088583333333</c:v>
                </c:pt>
                <c:pt idx="12">
                  <c:v>245.8461666666667</c:v>
                </c:pt>
                <c:pt idx="13">
                  <c:v>289.3346166666666</c:v>
                </c:pt>
                <c:pt idx="14">
                  <c:v>339.1230333333332</c:v>
                </c:pt>
                <c:pt idx="15">
                  <c:v>316.4461499999989</c:v>
                </c:pt>
                <c:pt idx="16">
                  <c:v>332.442083333334</c:v>
                </c:pt>
                <c:pt idx="17">
                  <c:v>226.3435416666667</c:v>
                </c:pt>
                <c:pt idx="18">
                  <c:v>307.2533191666666</c:v>
                </c:pt>
                <c:pt idx="19">
                  <c:v>506.2041299999999</c:v>
                </c:pt>
                <c:pt idx="20">
                  <c:v>359.788337499999</c:v>
                </c:pt>
                <c:pt idx="21">
                  <c:v>388.4379258333334</c:v>
                </c:pt>
                <c:pt idx="22">
                  <c:v>458.9911891666666</c:v>
                </c:pt>
                <c:pt idx="23">
                  <c:v>602.234815</c:v>
                </c:pt>
                <c:pt idx="24">
                  <c:v>643.4578083333329</c:v>
                </c:pt>
                <c:pt idx="25">
                  <c:v>1039.756433333333</c:v>
                </c:pt>
                <c:pt idx="26">
                  <c:v>1480.1175</c:v>
                </c:pt>
                <c:pt idx="27">
                  <c:v>765.8396024683812</c:v>
                </c:pt>
                <c:pt idx="28">
                  <c:v>535.1759979745</c:v>
                </c:pt>
                <c:pt idx="29">
                  <c:v>890.8452882194139</c:v>
                </c:pt>
                <c:pt idx="30">
                  <c:v>889.594634223583</c:v>
                </c:pt>
                <c:pt idx="31">
                  <c:v>737.73832774457</c:v>
                </c:pt>
                <c:pt idx="32">
                  <c:v>611.9955238421682</c:v>
                </c:pt>
                <c:pt idx="33">
                  <c:v>687.320193426822</c:v>
                </c:pt>
                <c:pt idx="34">
                  <c:v>576.5311561835867</c:v>
                </c:pt>
                <c:pt idx="35">
                  <c:v>470.0393483145967</c:v>
                </c:pt>
                <c:pt idx="36" formatCode="0.0">
                  <c:v>502.4428266347703</c:v>
                </c:pt>
              </c:numCache>
            </c:numRef>
          </c:val>
          <c:smooth val="0"/>
        </c:ser>
        <c:dLbls>
          <c:showLegendKey val="0"/>
          <c:showVal val="0"/>
          <c:showCatName val="0"/>
          <c:showSerName val="0"/>
          <c:showPercent val="0"/>
          <c:showBubbleSize val="0"/>
        </c:dLbls>
        <c:marker val="1"/>
        <c:smooth val="0"/>
        <c:axId val="-2057733800"/>
        <c:axId val="-2046408264"/>
      </c:lineChart>
      <c:catAx>
        <c:axId val="-2057733800"/>
        <c:scaling>
          <c:orientation val="minMax"/>
        </c:scaling>
        <c:delete val="0"/>
        <c:axPos val="b"/>
        <c:numFmt formatCode="0" sourceLinked="1"/>
        <c:majorTickMark val="out"/>
        <c:minorTickMark val="none"/>
        <c:tickLblPos val="nextTo"/>
        <c:spPr>
          <a:ln w="3175">
            <a:solidFill>
              <a:srgbClr val="808080"/>
            </a:solidFill>
            <a:prstDash val="solid"/>
          </a:ln>
        </c:spPr>
        <c:txPr>
          <a:bodyPr rot="-5400000" vert="horz"/>
          <a:lstStyle/>
          <a:p>
            <a:pPr>
              <a:defRPr/>
            </a:pPr>
            <a:endParaRPr lang="fr-FR"/>
          </a:p>
        </c:txPr>
        <c:crossAx val="-2046408264"/>
        <c:crosses val="autoZero"/>
        <c:auto val="1"/>
        <c:lblAlgn val="ctr"/>
        <c:lblOffset val="100"/>
        <c:tickLblSkip val="4"/>
        <c:noMultiLvlLbl val="0"/>
      </c:catAx>
      <c:valAx>
        <c:axId val="-2046408264"/>
        <c:scaling>
          <c:orientation val="minMax"/>
        </c:scaling>
        <c:delete val="0"/>
        <c:axPos val="l"/>
        <c:majorGridlines>
          <c:spPr>
            <a:ln w="3175">
              <a:solidFill>
                <a:schemeClr val="bg1">
                  <a:lumMod val="75000"/>
                </a:schemeClr>
              </a:solidFill>
              <a:prstDash val="solid"/>
            </a:ln>
          </c:spPr>
        </c:majorGridlines>
        <c:numFmt formatCode="#,##0" sourceLinked="0"/>
        <c:majorTickMark val="out"/>
        <c:minorTickMark val="none"/>
        <c:tickLblPos val="nextTo"/>
        <c:spPr>
          <a:ln w="3175">
            <a:solidFill>
              <a:srgbClr val="808080"/>
            </a:solidFill>
            <a:prstDash val="solid"/>
          </a:ln>
        </c:spPr>
        <c:txPr>
          <a:bodyPr rot="0" vert="horz"/>
          <a:lstStyle/>
          <a:p>
            <a:pPr>
              <a:defRPr/>
            </a:pPr>
            <a:endParaRPr lang="fr-FR"/>
          </a:p>
        </c:txPr>
        <c:crossAx val="-2057733800"/>
        <c:crosses val="autoZero"/>
        <c:crossBetween val="between"/>
        <c:majorUnit val="200.0"/>
      </c:valAx>
      <c:spPr>
        <a:solidFill>
          <a:srgbClr val="FFFFFF"/>
        </a:solidFill>
        <a:ln w="25400">
          <a:noFill/>
        </a:ln>
      </c:spPr>
    </c:plotArea>
    <c:legend>
      <c:legendPos val="r"/>
      <c:layout>
        <c:manualLayout>
          <c:xMode val="edge"/>
          <c:yMode val="edge"/>
          <c:x val="0.183267704686793"/>
          <c:y val="0.23405111869816"/>
          <c:w val="0.393941876668401"/>
          <c:h val="0.237661059413028"/>
        </c:manualLayout>
      </c:layout>
      <c:overlay val="0"/>
      <c:spPr>
        <a:solidFill>
          <a:schemeClr val="bg1"/>
        </a:solidFill>
      </c:spPr>
    </c:legend>
    <c:plotVisOnly val="1"/>
    <c:dispBlanksAs val="gap"/>
    <c:showDLblsOverMax val="0"/>
  </c:chart>
  <c:spPr>
    <a:solidFill>
      <a:srgbClr val="FFFFFF"/>
    </a:solidFill>
    <a:ln w="3175">
      <a:noFill/>
      <a:prstDash val="solid"/>
    </a:ln>
  </c:spPr>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1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a:lstStyle/>
          <a:p>
            <a:pPr>
              <a:defRPr sz="2000" b="1"/>
            </a:pPr>
            <a:r>
              <a:rPr lang="fr-FR" sz="2000" b="1"/>
              <a:t>Zoom depuis 2011</a:t>
            </a:r>
          </a:p>
        </c:rich>
      </c:tx>
      <c:layout>
        <c:manualLayout>
          <c:xMode val="edge"/>
          <c:yMode val="edge"/>
          <c:x val="0.360424944927003"/>
          <c:y val="0.00118920262353777"/>
        </c:manualLayout>
      </c:layout>
      <c:overlay val="0"/>
      <c:spPr>
        <a:solidFill>
          <a:schemeClr val="bg1"/>
        </a:solidFill>
        <a:ln w="25400">
          <a:noFill/>
        </a:ln>
      </c:spPr>
    </c:title>
    <c:autoTitleDeleted val="0"/>
    <c:plotArea>
      <c:layout>
        <c:manualLayout>
          <c:layoutTarget val="inner"/>
          <c:xMode val="edge"/>
          <c:yMode val="edge"/>
          <c:x val="0.0743076923076923"/>
          <c:y val="0.0960647237352265"/>
          <c:w val="0.925617201695942"/>
          <c:h val="0.807631435905959"/>
        </c:manualLayout>
      </c:layout>
      <c:lineChart>
        <c:grouping val="standard"/>
        <c:varyColors val="0"/>
        <c:ser>
          <c:idx val="4"/>
          <c:order val="0"/>
          <c:spPr>
            <a:ln w="25400">
              <a:solidFill>
                <a:srgbClr val="0000FF"/>
              </a:solidFill>
              <a:prstDash val="solid"/>
            </a:ln>
          </c:spPr>
          <c:marker>
            <c:symbol val="none"/>
          </c:marker>
          <c:dLbls>
            <c:dLbl>
              <c:idx val="1"/>
              <c:delete val="1"/>
            </c:dLbl>
            <c:dLbl>
              <c:idx val="2"/>
              <c:delete val="1"/>
            </c:dLbl>
            <c:dLbl>
              <c:idx val="3"/>
              <c:delete val="1"/>
            </c:dLbl>
            <c:dLbl>
              <c:idx val="4"/>
              <c:delete val="1"/>
            </c:dLbl>
            <c:dLbl>
              <c:idx val="5"/>
              <c:layout>
                <c:manualLayout>
                  <c:x val="-0.0653259223428701"/>
                  <c:y val="-0.0173640597688257"/>
                </c:manualLayout>
              </c:layout>
              <c:dLblPos val="r"/>
              <c:showLegendKey val="0"/>
              <c:showVal val="1"/>
              <c:showCatName val="0"/>
              <c:showSerName val="0"/>
              <c:showPercent val="0"/>
              <c:showBubbleSize val="0"/>
            </c:dLbl>
            <c:dLbl>
              <c:idx val="6"/>
              <c:layout>
                <c:manualLayout>
                  <c:x val="-0.0163646183567423"/>
                  <c:y val="-0.0135053798201978"/>
                </c:manualLayout>
              </c:layout>
              <c:dLblPos val="r"/>
              <c:showLegendKey val="0"/>
              <c:showVal val="1"/>
              <c:showCatName val="0"/>
              <c:showSerName val="0"/>
              <c:showPercent val="0"/>
              <c:showBubbleSize val="0"/>
            </c:dLbl>
            <c:numFmt formatCode="#,##0" sourceLinked="0"/>
            <c:spPr>
              <a:solidFill>
                <a:schemeClr val="bg1"/>
              </a:solidFill>
            </c:spPr>
            <c:txPr>
              <a:bodyPr rot="-5400000" vert="horz"/>
              <a:lstStyle/>
              <a:p>
                <a:pPr>
                  <a:defRPr>
                    <a:solidFill>
                      <a:srgbClr val="0000FF"/>
                    </a:solidFill>
                  </a:defRPr>
                </a:pPr>
                <a:endParaRPr lang="fr-FR"/>
              </a:p>
            </c:txPr>
            <c:dLblPos val="ctr"/>
            <c:showLegendKey val="0"/>
            <c:showVal val="1"/>
            <c:showCatName val="0"/>
            <c:showSerName val="0"/>
            <c:showPercent val="0"/>
            <c:showBubbleSize val="0"/>
            <c:showLeaderLines val="0"/>
          </c:dLbls>
          <c:cat>
            <c:numRef>
              <c:f>'cours annuel'!$AF$6:$AL$6</c:f>
              <c:numCache>
                <c:formatCode>0</c:formatCode>
                <c:ptCount val="7"/>
                <c:pt idx="0">
                  <c:v>2011.0</c:v>
                </c:pt>
                <c:pt idx="1">
                  <c:v>2012.0</c:v>
                </c:pt>
                <c:pt idx="2">
                  <c:v>2013.0</c:v>
                </c:pt>
                <c:pt idx="3">
                  <c:v>2014.0</c:v>
                </c:pt>
                <c:pt idx="4">
                  <c:v>2015.0</c:v>
                </c:pt>
                <c:pt idx="5">
                  <c:v>2016.0</c:v>
                </c:pt>
                <c:pt idx="6">
                  <c:v>2017.0</c:v>
                </c:pt>
              </c:numCache>
            </c:numRef>
          </c:cat>
          <c:val>
            <c:numRef>
              <c:f>'cours annuel'!$AF$10:$AL$10</c:f>
              <c:numCache>
                <c:formatCode>#\ ##0.0"  ";#\ ##0.0"  "."  "</c:formatCode>
                <c:ptCount val="7"/>
                <c:pt idx="0">
                  <c:v>889.594634223583</c:v>
                </c:pt>
                <c:pt idx="1">
                  <c:v>737.73832774457</c:v>
                </c:pt>
                <c:pt idx="2">
                  <c:v>611.9955238421682</c:v>
                </c:pt>
                <c:pt idx="3">
                  <c:v>687.320193426822</c:v>
                </c:pt>
                <c:pt idx="4">
                  <c:v>576.5311561835867</c:v>
                </c:pt>
                <c:pt idx="5">
                  <c:v>470.0393483145967</c:v>
                </c:pt>
                <c:pt idx="6" formatCode="0.0">
                  <c:v>502.4428266347703</c:v>
                </c:pt>
              </c:numCache>
            </c:numRef>
          </c:val>
          <c:smooth val="0"/>
        </c:ser>
        <c:ser>
          <c:idx val="0"/>
          <c:order val="1"/>
          <c:spPr>
            <a:ln w="76200" cmpd="sng">
              <a:solidFill>
                <a:srgbClr val="0000FF"/>
              </a:solidFill>
            </a:ln>
          </c:spPr>
          <c:marker>
            <c:symbol val="none"/>
          </c:marker>
          <c:dLbls>
            <c:dLbl>
              <c:idx val="1"/>
              <c:delete val="1"/>
            </c:dLbl>
            <c:dLbl>
              <c:idx val="2"/>
              <c:delete val="1"/>
            </c:dLbl>
            <c:dLbl>
              <c:idx val="3"/>
              <c:delete val="1"/>
            </c:dLbl>
            <c:dLbl>
              <c:idx val="4"/>
              <c:delete val="1"/>
            </c:dLbl>
            <c:numFmt formatCode="#,##0" sourceLinked="0"/>
            <c:spPr>
              <a:solidFill>
                <a:schemeClr val="bg1"/>
              </a:solidFill>
            </c:spPr>
            <c:txPr>
              <a:bodyPr rot="-5400000" vert="horz"/>
              <a:lstStyle/>
              <a:p>
                <a:pPr>
                  <a:defRPr b="1">
                    <a:solidFill>
                      <a:srgbClr val="0000FF"/>
                    </a:solidFill>
                  </a:defRPr>
                </a:pPr>
                <a:endParaRPr lang="fr-FR"/>
              </a:p>
            </c:txPr>
            <c:dLblPos val="ctr"/>
            <c:showLegendKey val="0"/>
            <c:showVal val="1"/>
            <c:showCatName val="0"/>
            <c:showSerName val="0"/>
            <c:showPercent val="0"/>
            <c:showBubbleSize val="0"/>
            <c:showLeaderLines val="0"/>
          </c:dLbls>
          <c:cat>
            <c:numRef>
              <c:f>'cours annuel'!$AF$6:$AL$6</c:f>
              <c:numCache>
                <c:formatCode>0</c:formatCode>
                <c:ptCount val="7"/>
                <c:pt idx="0">
                  <c:v>2011.0</c:v>
                </c:pt>
                <c:pt idx="1">
                  <c:v>2012.0</c:v>
                </c:pt>
                <c:pt idx="2">
                  <c:v>2013.0</c:v>
                </c:pt>
                <c:pt idx="3">
                  <c:v>2014.0</c:v>
                </c:pt>
                <c:pt idx="4">
                  <c:v>2015.0</c:v>
                </c:pt>
                <c:pt idx="5">
                  <c:v>2016.0</c:v>
                </c:pt>
                <c:pt idx="6">
                  <c:v>2017.0</c:v>
                </c:pt>
              </c:numCache>
            </c:numRef>
          </c:cat>
          <c:val>
            <c:numRef>
              <c:f>'cours annuel'!$AF$11:$AL$11</c:f>
              <c:numCache>
                <c:formatCode>0.0</c:formatCode>
                <c:ptCount val="7"/>
                <c:pt idx="0">
                  <c:v>1961.220454884597</c:v>
                </c:pt>
                <c:pt idx="1">
                  <c:v>1626.434606350565</c:v>
                </c:pt>
                <c:pt idx="2">
                  <c:v>1349.219176332636</c:v>
                </c:pt>
                <c:pt idx="3">
                  <c:v>1515.281646882248</c:v>
                </c:pt>
                <c:pt idx="4">
                  <c:v>1271.033629122968</c:v>
                </c:pt>
                <c:pt idx="5">
                  <c:v>1036.259380453416</c:v>
                </c:pt>
                <c:pt idx="6">
                  <c:v>1107.696821784657</c:v>
                </c:pt>
              </c:numCache>
            </c:numRef>
          </c:val>
          <c:smooth val="0"/>
        </c:ser>
        <c:dLbls>
          <c:showLegendKey val="0"/>
          <c:showVal val="0"/>
          <c:showCatName val="0"/>
          <c:showSerName val="0"/>
          <c:showPercent val="0"/>
          <c:showBubbleSize val="0"/>
        </c:dLbls>
        <c:marker val="1"/>
        <c:smooth val="0"/>
        <c:axId val="-2046289960"/>
        <c:axId val="-2055310120"/>
      </c:lineChart>
      <c:catAx>
        <c:axId val="-2046289960"/>
        <c:scaling>
          <c:orientation val="minMax"/>
        </c:scaling>
        <c:delete val="0"/>
        <c:axPos val="b"/>
        <c:numFmt formatCode="0" sourceLinked="1"/>
        <c:majorTickMark val="out"/>
        <c:minorTickMark val="none"/>
        <c:tickLblPos val="nextTo"/>
        <c:spPr>
          <a:ln w="3175">
            <a:solidFill>
              <a:srgbClr val="808080"/>
            </a:solidFill>
            <a:prstDash val="solid"/>
          </a:ln>
        </c:spPr>
        <c:txPr>
          <a:bodyPr rot="-5400000" vert="horz"/>
          <a:lstStyle/>
          <a:p>
            <a:pPr>
              <a:defRPr/>
            </a:pPr>
            <a:endParaRPr lang="fr-FR"/>
          </a:p>
        </c:txPr>
        <c:crossAx val="-2055310120"/>
        <c:crosses val="autoZero"/>
        <c:auto val="1"/>
        <c:lblAlgn val="ctr"/>
        <c:lblOffset val="100"/>
        <c:noMultiLvlLbl val="0"/>
      </c:catAx>
      <c:valAx>
        <c:axId val="-2055310120"/>
        <c:scaling>
          <c:orientation val="minMax"/>
          <c:max val="2000.0"/>
        </c:scaling>
        <c:delete val="0"/>
        <c:axPos val="l"/>
        <c:majorGridlines>
          <c:spPr>
            <a:ln w="3175">
              <a:solidFill>
                <a:schemeClr val="bg1">
                  <a:lumMod val="75000"/>
                </a:schemeClr>
              </a:solidFill>
              <a:prstDash val="solid"/>
            </a:ln>
          </c:spPr>
        </c:majorGridlines>
        <c:numFmt formatCode="#,##0" sourceLinked="0"/>
        <c:majorTickMark val="out"/>
        <c:minorTickMark val="none"/>
        <c:tickLblPos val="nextTo"/>
        <c:spPr>
          <a:ln w="3175">
            <a:solidFill>
              <a:srgbClr val="808080"/>
            </a:solidFill>
            <a:prstDash val="solid"/>
          </a:ln>
        </c:spPr>
        <c:txPr>
          <a:bodyPr rot="0" vert="horz"/>
          <a:lstStyle/>
          <a:p>
            <a:pPr>
              <a:defRPr/>
            </a:pPr>
            <a:endParaRPr lang="fr-FR"/>
          </a:p>
        </c:txPr>
        <c:crossAx val="-2046289960"/>
        <c:crosses val="autoZero"/>
        <c:crossBetween val="between"/>
        <c:majorUnit val="100.0"/>
      </c:valAx>
      <c:spPr>
        <a:solidFill>
          <a:srgbClr val="FFFFFF"/>
        </a:solidFill>
        <a:ln w="25400">
          <a:noFill/>
        </a:ln>
      </c:spPr>
    </c:plotArea>
    <c:plotVisOnly val="1"/>
    <c:dispBlanksAs val="gap"/>
    <c:showDLblsOverMax val="0"/>
  </c:chart>
  <c:spPr>
    <a:solidFill>
      <a:srgbClr val="FFFFFF"/>
    </a:solidFill>
    <a:ln w="3175">
      <a:noFill/>
      <a:prstDash val="solid"/>
    </a:ln>
  </c:spPr>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1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Cours récent du nickel par jour au LME </a:t>
            </a:r>
          </a:p>
          <a:p>
            <a:pPr>
              <a:defRPr/>
            </a:pPr>
            <a:r>
              <a:rPr lang="fr-FR"/>
              <a:t>jusqu'au milieu de mai 2018</a:t>
            </a:r>
          </a:p>
          <a:p>
            <a:pPr>
              <a:defRPr/>
            </a:pPr>
            <a:r>
              <a:rPr lang="fr-FR"/>
              <a:t>milliers US$ par tonne</a:t>
            </a:r>
          </a:p>
        </c:rich>
      </c:tx>
      <c:layout>
        <c:manualLayout>
          <c:xMode val="edge"/>
          <c:yMode val="edge"/>
          <c:x val="0.180313525729557"/>
          <c:y val="0.0"/>
        </c:manualLayout>
      </c:layout>
      <c:overlay val="0"/>
    </c:title>
    <c:autoTitleDeleted val="0"/>
    <c:plotArea>
      <c:layout>
        <c:manualLayout>
          <c:layoutTarget val="inner"/>
          <c:xMode val="edge"/>
          <c:yMode val="edge"/>
          <c:x val="0.0778523128800244"/>
          <c:y val="0.153018496508691"/>
          <c:w val="0.892970781841336"/>
          <c:h val="0.68359641955133"/>
        </c:manualLayout>
      </c:layout>
      <c:lineChart>
        <c:grouping val="standard"/>
        <c:varyColors val="0"/>
        <c:ser>
          <c:idx val="0"/>
          <c:order val="0"/>
          <c:spPr>
            <a:ln>
              <a:solidFill>
                <a:schemeClr val="tx1"/>
              </a:solidFill>
            </a:ln>
          </c:spPr>
          <c:marker>
            <c:symbol val="none"/>
          </c:marker>
          <c:dLbls>
            <c:dLbl>
              <c:idx val="17"/>
              <c:layout>
                <c:manualLayout>
                  <c:x val="-0.0372349469983678"/>
                  <c:y val="0.0424526444807606"/>
                </c:manualLayout>
              </c:layout>
              <c:dLblPos val="r"/>
              <c:showLegendKey val="0"/>
              <c:showVal val="1"/>
              <c:showCatName val="0"/>
              <c:showSerName val="0"/>
              <c:showPercent val="0"/>
              <c:showBubbleSize val="0"/>
            </c:dLbl>
            <c:dLbl>
              <c:idx val="32"/>
              <c:layout>
                <c:manualLayout>
                  <c:x val="-0.0453078758093735"/>
                  <c:y val="-0.0400943396226415"/>
                </c:manualLayout>
              </c:layout>
              <c:dLblPos val="r"/>
              <c:showLegendKey val="0"/>
              <c:showVal val="1"/>
              <c:showCatName val="0"/>
              <c:showSerName val="0"/>
              <c:showPercent val="0"/>
              <c:showBubbleSize val="0"/>
            </c:dLbl>
            <c:dLbl>
              <c:idx val="110"/>
              <c:layout>
                <c:manualLayout>
                  <c:x val="-0.0417907556544043"/>
                  <c:y val="0.0306603773584906"/>
                </c:manualLayout>
              </c:layout>
              <c:dLblPos val="r"/>
              <c:showLegendKey val="0"/>
              <c:showVal val="1"/>
              <c:showCatName val="0"/>
              <c:showSerName val="0"/>
              <c:showPercent val="0"/>
              <c:showBubbleSize val="0"/>
            </c:dLbl>
            <c:dLbl>
              <c:idx val="169"/>
              <c:layout>
                <c:manualLayout>
                  <c:x val="-0.0521415887934281"/>
                  <c:y val="-0.0306605630664091"/>
                </c:manualLayout>
              </c:layout>
              <c:dLblPos val="r"/>
              <c:showLegendKey val="0"/>
              <c:showVal val="1"/>
              <c:showCatName val="0"/>
              <c:showSerName val="0"/>
              <c:showPercent val="0"/>
              <c:showBubbleSize val="0"/>
            </c:dLbl>
            <c:dLbl>
              <c:idx val="186"/>
              <c:layout>
                <c:manualLayout>
                  <c:x val="-0.0498636844654099"/>
                  <c:y val="0.0330188679245284"/>
                </c:manualLayout>
              </c:layout>
              <c:dLblPos val="r"/>
              <c:showLegendKey val="0"/>
              <c:showVal val="1"/>
              <c:showCatName val="0"/>
              <c:showSerName val="0"/>
              <c:showPercent val="0"/>
              <c:showBubbleSize val="0"/>
            </c:dLbl>
            <c:dLbl>
              <c:idx val="210"/>
              <c:layout>
                <c:manualLayout>
                  <c:x val="-0.0475857801373917"/>
                  <c:y val="-0.0353773584905661"/>
                </c:manualLayout>
              </c:layout>
              <c:dLblPos val="r"/>
              <c:showLegendKey val="0"/>
              <c:showVal val="1"/>
              <c:showCatName val="0"/>
              <c:showSerName val="0"/>
              <c:showPercent val="0"/>
              <c:showBubbleSize val="0"/>
            </c:dLbl>
            <c:dLbl>
              <c:idx val="228"/>
              <c:layout>
                <c:manualLayout>
                  <c:x val="-0.0521415887934281"/>
                  <c:y val="0.0259433962264151"/>
                </c:manualLayout>
              </c:layout>
              <c:dLblPos val="r"/>
              <c:showLegendKey val="0"/>
              <c:showVal val="1"/>
              <c:showCatName val="0"/>
              <c:showSerName val="0"/>
              <c:showPercent val="0"/>
              <c:showBubbleSize val="0"/>
            </c:dLbl>
            <c:dLbl>
              <c:idx val="268"/>
              <c:layout>
                <c:manualLayout>
                  <c:x val="-0.0453078758093735"/>
                  <c:y val="-0.0377358490566037"/>
                </c:manualLayout>
              </c:layout>
              <c:dLblPos val="r"/>
              <c:showLegendKey val="0"/>
              <c:showVal val="1"/>
              <c:showCatName val="0"/>
              <c:showSerName val="0"/>
              <c:showPercent val="0"/>
              <c:showBubbleSize val="0"/>
            </c:dLbl>
            <c:dLbl>
              <c:idx val="294"/>
              <c:layout>
                <c:manualLayout>
                  <c:x val="-0.0475857801373917"/>
                  <c:y val="0.0330188679245283"/>
                </c:manualLayout>
              </c:layout>
              <c:dLblPos val="r"/>
              <c:showLegendKey val="0"/>
              <c:showVal val="1"/>
              <c:showCatName val="0"/>
              <c:showSerName val="0"/>
              <c:showPercent val="0"/>
              <c:showBubbleSize val="0"/>
            </c:dLbl>
            <c:dLbl>
              <c:idx val="310"/>
              <c:layout>
                <c:manualLayout>
                  <c:x val="-0.0402046526644306"/>
                  <c:y val="-0.0377358490566038"/>
                </c:manualLayout>
              </c:layout>
              <c:dLblPos val="r"/>
              <c:showLegendKey val="0"/>
              <c:showVal val="1"/>
              <c:showCatName val="0"/>
              <c:showSerName val="0"/>
              <c:showPercent val="0"/>
              <c:showBubbleSize val="0"/>
            </c:dLbl>
            <c:dLbl>
              <c:idx val="326"/>
              <c:layout/>
              <c:dLblPos val="ctr"/>
              <c:showLegendKey val="0"/>
              <c:showVal val="1"/>
              <c:showCatName val="0"/>
              <c:showSerName val="0"/>
              <c:showPercent val="0"/>
              <c:showBubbleSize val="0"/>
            </c:dLbl>
            <c:spPr>
              <a:solidFill>
                <a:schemeClr val="bg1"/>
              </a:solidFill>
            </c:spPr>
            <c:dLblPos val="ctr"/>
            <c:showLegendKey val="0"/>
            <c:showVal val="0"/>
            <c:showCatName val="0"/>
            <c:showSerName val="0"/>
            <c:showPercent val="0"/>
            <c:showBubbleSize val="0"/>
          </c:dLbls>
          <c:cat>
            <c:numRef>
              <c:f>Feuil1!$I$48:$I$375</c:f>
              <c:numCache>
                <c:formatCode>m/d/yy</c:formatCode>
                <c:ptCount val="328"/>
                <c:pt idx="0">
                  <c:v>43235.0</c:v>
                </c:pt>
                <c:pt idx="1">
                  <c:v>43234.0</c:v>
                </c:pt>
                <c:pt idx="2">
                  <c:v>43231.0</c:v>
                </c:pt>
                <c:pt idx="3">
                  <c:v>43230.0</c:v>
                </c:pt>
                <c:pt idx="4">
                  <c:v>43229.0</c:v>
                </c:pt>
                <c:pt idx="5">
                  <c:v>43224.0</c:v>
                </c:pt>
                <c:pt idx="6">
                  <c:v>43223.0</c:v>
                </c:pt>
                <c:pt idx="7">
                  <c:v>43222.0</c:v>
                </c:pt>
                <c:pt idx="8">
                  <c:v>43221.0</c:v>
                </c:pt>
                <c:pt idx="9">
                  <c:v>43220.0</c:v>
                </c:pt>
                <c:pt idx="10">
                  <c:v>43217.0</c:v>
                </c:pt>
                <c:pt idx="11">
                  <c:v>43216.0</c:v>
                </c:pt>
                <c:pt idx="12">
                  <c:v>43215.0</c:v>
                </c:pt>
                <c:pt idx="13">
                  <c:v>43214.0</c:v>
                </c:pt>
                <c:pt idx="14">
                  <c:v>43213.0</c:v>
                </c:pt>
                <c:pt idx="15">
                  <c:v>43210.0</c:v>
                </c:pt>
                <c:pt idx="16">
                  <c:v>43209.0</c:v>
                </c:pt>
                <c:pt idx="17">
                  <c:v>43208.0</c:v>
                </c:pt>
                <c:pt idx="18">
                  <c:v>43207.0</c:v>
                </c:pt>
                <c:pt idx="19">
                  <c:v>43206.0</c:v>
                </c:pt>
                <c:pt idx="20">
                  <c:v>43203.0</c:v>
                </c:pt>
                <c:pt idx="21">
                  <c:v>43202.0</c:v>
                </c:pt>
                <c:pt idx="22">
                  <c:v>43201.0</c:v>
                </c:pt>
                <c:pt idx="23">
                  <c:v>43200.0</c:v>
                </c:pt>
                <c:pt idx="24">
                  <c:v>43199.0</c:v>
                </c:pt>
                <c:pt idx="25">
                  <c:v>43196.0</c:v>
                </c:pt>
                <c:pt idx="26">
                  <c:v>43195.0</c:v>
                </c:pt>
                <c:pt idx="27">
                  <c:v>43194.0</c:v>
                </c:pt>
                <c:pt idx="28">
                  <c:v>43193.0</c:v>
                </c:pt>
                <c:pt idx="29">
                  <c:v>43188.0</c:v>
                </c:pt>
                <c:pt idx="30">
                  <c:v>43187.0</c:v>
                </c:pt>
                <c:pt idx="31">
                  <c:v>43186.0</c:v>
                </c:pt>
                <c:pt idx="32">
                  <c:v>43185.0</c:v>
                </c:pt>
                <c:pt idx="33">
                  <c:v>43182.0</c:v>
                </c:pt>
                <c:pt idx="34">
                  <c:v>43181.0</c:v>
                </c:pt>
                <c:pt idx="35">
                  <c:v>43180.0</c:v>
                </c:pt>
                <c:pt idx="36">
                  <c:v>43179.0</c:v>
                </c:pt>
                <c:pt idx="37">
                  <c:v>43178.0</c:v>
                </c:pt>
                <c:pt idx="38">
                  <c:v>43175.0</c:v>
                </c:pt>
                <c:pt idx="39">
                  <c:v>43174.0</c:v>
                </c:pt>
                <c:pt idx="40">
                  <c:v>43173.0</c:v>
                </c:pt>
                <c:pt idx="41">
                  <c:v>43172.0</c:v>
                </c:pt>
                <c:pt idx="42">
                  <c:v>43168.0</c:v>
                </c:pt>
                <c:pt idx="43">
                  <c:v>43167.0</c:v>
                </c:pt>
                <c:pt idx="44">
                  <c:v>43166.0</c:v>
                </c:pt>
                <c:pt idx="45">
                  <c:v>43165.0</c:v>
                </c:pt>
                <c:pt idx="46">
                  <c:v>43164.0</c:v>
                </c:pt>
                <c:pt idx="47">
                  <c:v>43161.0</c:v>
                </c:pt>
                <c:pt idx="48">
                  <c:v>43160.0</c:v>
                </c:pt>
                <c:pt idx="49">
                  <c:v>43159.0</c:v>
                </c:pt>
                <c:pt idx="50">
                  <c:v>43158.0</c:v>
                </c:pt>
                <c:pt idx="51">
                  <c:v>43157.0</c:v>
                </c:pt>
                <c:pt idx="52">
                  <c:v>43154.0</c:v>
                </c:pt>
                <c:pt idx="53">
                  <c:v>43153.0</c:v>
                </c:pt>
                <c:pt idx="54">
                  <c:v>43152.0</c:v>
                </c:pt>
                <c:pt idx="55">
                  <c:v>43151.0</c:v>
                </c:pt>
                <c:pt idx="56">
                  <c:v>43150.0</c:v>
                </c:pt>
                <c:pt idx="57">
                  <c:v>43147.0</c:v>
                </c:pt>
                <c:pt idx="58">
                  <c:v>43146.0</c:v>
                </c:pt>
                <c:pt idx="59">
                  <c:v>43145.0</c:v>
                </c:pt>
                <c:pt idx="60">
                  <c:v>43144.0</c:v>
                </c:pt>
                <c:pt idx="61">
                  <c:v>43143.0</c:v>
                </c:pt>
                <c:pt idx="62">
                  <c:v>43140.0</c:v>
                </c:pt>
                <c:pt idx="63">
                  <c:v>43139.0</c:v>
                </c:pt>
                <c:pt idx="64">
                  <c:v>43138.0</c:v>
                </c:pt>
                <c:pt idx="65">
                  <c:v>43137.0</c:v>
                </c:pt>
                <c:pt idx="66">
                  <c:v>43136.0</c:v>
                </c:pt>
                <c:pt idx="67">
                  <c:v>43133.0</c:v>
                </c:pt>
                <c:pt idx="68">
                  <c:v>43132.0</c:v>
                </c:pt>
                <c:pt idx="69">
                  <c:v>43131.0</c:v>
                </c:pt>
                <c:pt idx="70">
                  <c:v>43130.0</c:v>
                </c:pt>
                <c:pt idx="71">
                  <c:v>43129.0</c:v>
                </c:pt>
                <c:pt idx="72">
                  <c:v>43126.0</c:v>
                </c:pt>
                <c:pt idx="73">
                  <c:v>43125.0</c:v>
                </c:pt>
                <c:pt idx="74">
                  <c:v>43123.0</c:v>
                </c:pt>
                <c:pt idx="75">
                  <c:v>43122.0</c:v>
                </c:pt>
                <c:pt idx="76">
                  <c:v>43119.0</c:v>
                </c:pt>
                <c:pt idx="77">
                  <c:v>43117.0</c:v>
                </c:pt>
                <c:pt idx="78">
                  <c:v>43116.0</c:v>
                </c:pt>
                <c:pt idx="79">
                  <c:v>43115.0</c:v>
                </c:pt>
                <c:pt idx="80">
                  <c:v>43111.0</c:v>
                </c:pt>
                <c:pt idx="81">
                  <c:v>43109.0</c:v>
                </c:pt>
                <c:pt idx="82">
                  <c:v>43108.0</c:v>
                </c:pt>
                <c:pt idx="83">
                  <c:v>43105.0</c:v>
                </c:pt>
                <c:pt idx="84">
                  <c:v>43104.0</c:v>
                </c:pt>
                <c:pt idx="85">
                  <c:v>43102.0</c:v>
                </c:pt>
                <c:pt idx="86">
                  <c:v>43098.0</c:v>
                </c:pt>
                <c:pt idx="87">
                  <c:v>43097.0</c:v>
                </c:pt>
                <c:pt idx="88">
                  <c:v>43096.0</c:v>
                </c:pt>
                <c:pt idx="89">
                  <c:v>43091.0</c:v>
                </c:pt>
                <c:pt idx="90">
                  <c:v>43090.0</c:v>
                </c:pt>
                <c:pt idx="91">
                  <c:v>43089.0</c:v>
                </c:pt>
                <c:pt idx="92">
                  <c:v>43087.0</c:v>
                </c:pt>
                <c:pt idx="93">
                  <c:v>43083.0</c:v>
                </c:pt>
                <c:pt idx="94">
                  <c:v>43082.0</c:v>
                </c:pt>
                <c:pt idx="95">
                  <c:v>43081.0</c:v>
                </c:pt>
                <c:pt idx="96">
                  <c:v>43077.0</c:v>
                </c:pt>
                <c:pt idx="97">
                  <c:v>43076.0</c:v>
                </c:pt>
                <c:pt idx="98">
                  <c:v>43075.0</c:v>
                </c:pt>
                <c:pt idx="99">
                  <c:v>43074.0</c:v>
                </c:pt>
                <c:pt idx="100">
                  <c:v>43073.0</c:v>
                </c:pt>
                <c:pt idx="101">
                  <c:v>43070.0</c:v>
                </c:pt>
                <c:pt idx="102">
                  <c:v>43069.0</c:v>
                </c:pt>
                <c:pt idx="103">
                  <c:v>43067.0</c:v>
                </c:pt>
                <c:pt idx="104">
                  <c:v>43066.0</c:v>
                </c:pt>
                <c:pt idx="105">
                  <c:v>43063.0</c:v>
                </c:pt>
                <c:pt idx="106">
                  <c:v>43062.0</c:v>
                </c:pt>
                <c:pt idx="107">
                  <c:v>43060.0</c:v>
                </c:pt>
                <c:pt idx="108">
                  <c:v>43059.0</c:v>
                </c:pt>
                <c:pt idx="109">
                  <c:v>43056.0</c:v>
                </c:pt>
                <c:pt idx="110">
                  <c:v>43055.0</c:v>
                </c:pt>
                <c:pt idx="111">
                  <c:v>43054.0</c:v>
                </c:pt>
                <c:pt idx="112">
                  <c:v>43053.0</c:v>
                </c:pt>
                <c:pt idx="113">
                  <c:v>43049.0</c:v>
                </c:pt>
                <c:pt idx="114">
                  <c:v>43048.0</c:v>
                </c:pt>
                <c:pt idx="115">
                  <c:v>43047.0</c:v>
                </c:pt>
                <c:pt idx="116">
                  <c:v>43046.0</c:v>
                </c:pt>
                <c:pt idx="117">
                  <c:v>43045.0</c:v>
                </c:pt>
                <c:pt idx="118">
                  <c:v>43042.0</c:v>
                </c:pt>
                <c:pt idx="119">
                  <c:v>43035.0</c:v>
                </c:pt>
                <c:pt idx="120">
                  <c:v>43034.0</c:v>
                </c:pt>
                <c:pt idx="121">
                  <c:v>43033.0</c:v>
                </c:pt>
                <c:pt idx="122">
                  <c:v>43032.0</c:v>
                </c:pt>
                <c:pt idx="123">
                  <c:v>43031.0</c:v>
                </c:pt>
                <c:pt idx="124">
                  <c:v>43028.0</c:v>
                </c:pt>
                <c:pt idx="125">
                  <c:v>43027.0</c:v>
                </c:pt>
                <c:pt idx="126">
                  <c:v>43026.0</c:v>
                </c:pt>
                <c:pt idx="127">
                  <c:v>43025.0</c:v>
                </c:pt>
                <c:pt idx="128">
                  <c:v>43024.0</c:v>
                </c:pt>
                <c:pt idx="129">
                  <c:v>43021.0</c:v>
                </c:pt>
                <c:pt idx="130">
                  <c:v>43020.0</c:v>
                </c:pt>
                <c:pt idx="131">
                  <c:v>43019.0</c:v>
                </c:pt>
                <c:pt idx="132">
                  <c:v>43018.0</c:v>
                </c:pt>
                <c:pt idx="133">
                  <c:v>43017.0</c:v>
                </c:pt>
                <c:pt idx="134">
                  <c:v>43014.0</c:v>
                </c:pt>
                <c:pt idx="135">
                  <c:v>43013.0</c:v>
                </c:pt>
                <c:pt idx="136">
                  <c:v>43012.0</c:v>
                </c:pt>
                <c:pt idx="137">
                  <c:v>43011.0</c:v>
                </c:pt>
                <c:pt idx="138">
                  <c:v>43010.0</c:v>
                </c:pt>
                <c:pt idx="139">
                  <c:v>43007.0</c:v>
                </c:pt>
                <c:pt idx="140">
                  <c:v>43006.0</c:v>
                </c:pt>
                <c:pt idx="141">
                  <c:v>43005.0</c:v>
                </c:pt>
                <c:pt idx="142">
                  <c:v>43004.0</c:v>
                </c:pt>
                <c:pt idx="143">
                  <c:v>43003.0</c:v>
                </c:pt>
                <c:pt idx="144">
                  <c:v>43000.0</c:v>
                </c:pt>
                <c:pt idx="145">
                  <c:v>42999.0</c:v>
                </c:pt>
                <c:pt idx="146">
                  <c:v>42998.0</c:v>
                </c:pt>
                <c:pt idx="147">
                  <c:v>42997.0</c:v>
                </c:pt>
                <c:pt idx="148">
                  <c:v>42996.0</c:v>
                </c:pt>
                <c:pt idx="149">
                  <c:v>42993.0</c:v>
                </c:pt>
                <c:pt idx="150">
                  <c:v>42992.0</c:v>
                </c:pt>
                <c:pt idx="151">
                  <c:v>42991.0</c:v>
                </c:pt>
                <c:pt idx="152">
                  <c:v>42990.0</c:v>
                </c:pt>
                <c:pt idx="153">
                  <c:v>42989.0</c:v>
                </c:pt>
                <c:pt idx="154">
                  <c:v>42986.0</c:v>
                </c:pt>
                <c:pt idx="155">
                  <c:v>42985.0</c:v>
                </c:pt>
                <c:pt idx="156">
                  <c:v>42984.0</c:v>
                </c:pt>
                <c:pt idx="157">
                  <c:v>42983.0</c:v>
                </c:pt>
                <c:pt idx="158">
                  <c:v>42982.0</c:v>
                </c:pt>
                <c:pt idx="159">
                  <c:v>42979.0</c:v>
                </c:pt>
                <c:pt idx="160">
                  <c:v>42978.0</c:v>
                </c:pt>
                <c:pt idx="161">
                  <c:v>42977.0</c:v>
                </c:pt>
                <c:pt idx="162">
                  <c:v>42976.0</c:v>
                </c:pt>
                <c:pt idx="163">
                  <c:v>42972.0</c:v>
                </c:pt>
                <c:pt idx="164">
                  <c:v>42971.0</c:v>
                </c:pt>
                <c:pt idx="165">
                  <c:v>42970.0</c:v>
                </c:pt>
                <c:pt idx="166">
                  <c:v>42969.0</c:v>
                </c:pt>
                <c:pt idx="167">
                  <c:v>42968.0</c:v>
                </c:pt>
                <c:pt idx="168">
                  <c:v>42965.0</c:v>
                </c:pt>
                <c:pt idx="169">
                  <c:v>42964.0</c:v>
                </c:pt>
                <c:pt idx="170">
                  <c:v>42963.0</c:v>
                </c:pt>
                <c:pt idx="171">
                  <c:v>42962.0</c:v>
                </c:pt>
                <c:pt idx="172">
                  <c:v>42961.0</c:v>
                </c:pt>
                <c:pt idx="173">
                  <c:v>42958.0</c:v>
                </c:pt>
                <c:pt idx="174">
                  <c:v>42957.0</c:v>
                </c:pt>
                <c:pt idx="175">
                  <c:v>42956.0</c:v>
                </c:pt>
                <c:pt idx="176">
                  <c:v>42955.0</c:v>
                </c:pt>
                <c:pt idx="177">
                  <c:v>42954.0</c:v>
                </c:pt>
                <c:pt idx="178">
                  <c:v>42951.0</c:v>
                </c:pt>
                <c:pt idx="179">
                  <c:v>42950.0</c:v>
                </c:pt>
                <c:pt idx="180">
                  <c:v>42949.0</c:v>
                </c:pt>
                <c:pt idx="181">
                  <c:v>42948.0</c:v>
                </c:pt>
                <c:pt idx="182">
                  <c:v>42947.0</c:v>
                </c:pt>
                <c:pt idx="183">
                  <c:v>42944.0</c:v>
                </c:pt>
                <c:pt idx="184">
                  <c:v>42943.0</c:v>
                </c:pt>
                <c:pt idx="185">
                  <c:v>42942.0</c:v>
                </c:pt>
                <c:pt idx="186">
                  <c:v>42941.0</c:v>
                </c:pt>
                <c:pt idx="187">
                  <c:v>42940.0</c:v>
                </c:pt>
                <c:pt idx="188">
                  <c:v>42937.0</c:v>
                </c:pt>
                <c:pt idx="189">
                  <c:v>42936.0</c:v>
                </c:pt>
                <c:pt idx="190">
                  <c:v>42935.0</c:v>
                </c:pt>
                <c:pt idx="191">
                  <c:v>42934.0</c:v>
                </c:pt>
                <c:pt idx="192">
                  <c:v>42933.0</c:v>
                </c:pt>
                <c:pt idx="193">
                  <c:v>42930.0</c:v>
                </c:pt>
                <c:pt idx="194">
                  <c:v>42929.0</c:v>
                </c:pt>
                <c:pt idx="195">
                  <c:v>42928.0</c:v>
                </c:pt>
                <c:pt idx="196">
                  <c:v>42927.0</c:v>
                </c:pt>
                <c:pt idx="197">
                  <c:v>42926.0</c:v>
                </c:pt>
                <c:pt idx="198">
                  <c:v>42923.0</c:v>
                </c:pt>
                <c:pt idx="199">
                  <c:v>42922.0</c:v>
                </c:pt>
                <c:pt idx="200">
                  <c:v>42921.0</c:v>
                </c:pt>
                <c:pt idx="201">
                  <c:v>42920.0</c:v>
                </c:pt>
                <c:pt idx="202">
                  <c:v>42919.0</c:v>
                </c:pt>
                <c:pt idx="203">
                  <c:v>42916.0</c:v>
                </c:pt>
                <c:pt idx="204">
                  <c:v>42915.0</c:v>
                </c:pt>
                <c:pt idx="205">
                  <c:v>42914.0</c:v>
                </c:pt>
                <c:pt idx="206">
                  <c:v>42913.0</c:v>
                </c:pt>
                <c:pt idx="207">
                  <c:v>42912.0</c:v>
                </c:pt>
                <c:pt idx="208">
                  <c:v>42909.0</c:v>
                </c:pt>
                <c:pt idx="209">
                  <c:v>42908.0</c:v>
                </c:pt>
                <c:pt idx="210">
                  <c:v>42907.0</c:v>
                </c:pt>
                <c:pt idx="211">
                  <c:v>42906.0</c:v>
                </c:pt>
                <c:pt idx="212">
                  <c:v>42905.0</c:v>
                </c:pt>
                <c:pt idx="213">
                  <c:v>42902.0</c:v>
                </c:pt>
                <c:pt idx="214">
                  <c:v>42901.0</c:v>
                </c:pt>
                <c:pt idx="215">
                  <c:v>42900.0</c:v>
                </c:pt>
                <c:pt idx="216">
                  <c:v>42899.0</c:v>
                </c:pt>
                <c:pt idx="217">
                  <c:v>42898.0</c:v>
                </c:pt>
                <c:pt idx="218">
                  <c:v>42895.0</c:v>
                </c:pt>
                <c:pt idx="219">
                  <c:v>42894.0</c:v>
                </c:pt>
                <c:pt idx="220">
                  <c:v>42893.0</c:v>
                </c:pt>
                <c:pt idx="221">
                  <c:v>42892.0</c:v>
                </c:pt>
                <c:pt idx="222">
                  <c:v>42891.0</c:v>
                </c:pt>
                <c:pt idx="223">
                  <c:v>42888.0</c:v>
                </c:pt>
                <c:pt idx="224">
                  <c:v>42887.0</c:v>
                </c:pt>
                <c:pt idx="225">
                  <c:v>42886.0</c:v>
                </c:pt>
                <c:pt idx="226">
                  <c:v>42885.0</c:v>
                </c:pt>
                <c:pt idx="227">
                  <c:v>42881.0</c:v>
                </c:pt>
                <c:pt idx="228">
                  <c:v>42880.0</c:v>
                </c:pt>
                <c:pt idx="229">
                  <c:v>42879.0</c:v>
                </c:pt>
                <c:pt idx="230">
                  <c:v>42878.0</c:v>
                </c:pt>
                <c:pt idx="231">
                  <c:v>42877.0</c:v>
                </c:pt>
                <c:pt idx="232">
                  <c:v>42874.0</c:v>
                </c:pt>
                <c:pt idx="233">
                  <c:v>42873.0</c:v>
                </c:pt>
                <c:pt idx="234">
                  <c:v>42872.0</c:v>
                </c:pt>
                <c:pt idx="235">
                  <c:v>42871.0</c:v>
                </c:pt>
                <c:pt idx="236">
                  <c:v>42870.0</c:v>
                </c:pt>
                <c:pt idx="237">
                  <c:v>42867.0</c:v>
                </c:pt>
                <c:pt idx="238">
                  <c:v>42866.0</c:v>
                </c:pt>
                <c:pt idx="239">
                  <c:v>42865.0</c:v>
                </c:pt>
                <c:pt idx="240">
                  <c:v>42864.0</c:v>
                </c:pt>
                <c:pt idx="241">
                  <c:v>42863.0</c:v>
                </c:pt>
                <c:pt idx="242">
                  <c:v>42860.0</c:v>
                </c:pt>
                <c:pt idx="243">
                  <c:v>42859.0</c:v>
                </c:pt>
                <c:pt idx="244">
                  <c:v>42858.0</c:v>
                </c:pt>
                <c:pt idx="245">
                  <c:v>42857.0</c:v>
                </c:pt>
                <c:pt idx="246">
                  <c:v>42853.0</c:v>
                </c:pt>
                <c:pt idx="247">
                  <c:v>42852.0</c:v>
                </c:pt>
                <c:pt idx="248">
                  <c:v>42851.0</c:v>
                </c:pt>
                <c:pt idx="249">
                  <c:v>42850.0</c:v>
                </c:pt>
                <c:pt idx="250">
                  <c:v>42849.0</c:v>
                </c:pt>
                <c:pt idx="251">
                  <c:v>42846.0</c:v>
                </c:pt>
                <c:pt idx="252">
                  <c:v>42845.0</c:v>
                </c:pt>
                <c:pt idx="253">
                  <c:v>42844.0</c:v>
                </c:pt>
                <c:pt idx="254">
                  <c:v>42843.0</c:v>
                </c:pt>
                <c:pt idx="255">
                  <c:v>42838.0</c:v>
                </c:pt>
                <c:pt idx="256">
                  <c:v>42837.0</c:v>
                </c:pt>
                <c:pt idx="257">
                  <c:v>42836.0</c:v>
                </c:pt>
                <c:pt idx="258">
                  <c:v>42835.0</c:v>
                </c:pt>
                <c:pt idx="259">
                  <c:v>42832.0</c:v>
                </c:pt>
                <c:pt idx="260">
                  <c:v>42831.0</c:v>
                </c:pt>
                <c:pt idx="261">
                  <c:v>42830.0</c:v>
                </c:pt>
                <c:pt idx="262">
                  <c:v>42829.0</c:v>
                </c:pt>
                <c:pt idx="263">
                  <c:v>42828.0</c:v>
                </c:pt>
                <c:pt idx="264">
                  <c:v>42825.0</c:v>
                </c:pt>
                <c:pt idx="265">
                  <c:v>42824.0</c:v>
                </c:pt>
                <c:pt idx="266">
                  <c:v>42823.0</c:v>
                </c:pt>
                <c:pt idx="267">
                  <c:v>42822.0</c:v>
                </c:pt>
                <c:pt idx="268">
                  <c:v>42821.0</c:v>
                </c:pt>
                <c:pt idx="269">
                  <c:v>42818.0</c:v>
                </c:pt>
                <c:pt idx="270">
                  <c:v>42817.0</c:v>
                </c:pt>
                <c:pt idx="271">
                  <c:v>42816.0</c:v>
                </c:pt>
                <c:pt idx="272">
                  <c:v>42815.0</c:v>
                </c:pt>
                <c:pt idx="273">
                  <c:v>42814.0</c:v>
                </c:pt>
                <c:pt idx="274">
                  <c:v>42811.0</c:v>
                </c:pt>
                <c:pt idx="275">
                  <c:v>42810.0</c:v>
                </c:pt>
                <c:pt idx="276">
                  <c:v>42809.0</c:v>
                </c:pt>
                <c:pt idx="277">
                  <c:v>42808.0</c:v>
                </c:pt>
                <c:pt idx="278">
                  <c:v>42807.0</c:v>
                </c:pt>
                <c:pt idx="279">
                  <c:v>42804.0</c:v>
                </c:pt>
                <c:pt idx="280">
                  <c:v>42803.0</c:v>
                </c:pt>
                <c:pt idx="281">
                  <c:v>42802.0</c:v>
                </c:pt>
                <c:pt idx="282">
                  <c:v>42801.0</c:v>
                </c:pt>
                <c:pt idx="283">
                  <c:v>42800.0</c:v>
                </c:pt>
                <c:pt idx="284">
                  <c:v>42797.0</c:v>
                </c:pt>
                <c:pt idx="285">
                  <c:v>42796.0</c:v>
                </c:pt>
                <c:pt idx="286">
                  <c:v>42795.0</c:v>
                </c:pt>
                <c:pt idx="287">
                  <c:v>42794.0</c:v>
                </c:pt>
                <c:pt idx="288">
                  <c:v>42793.0</c:v>
                </c:pt>
                <c:pt idx="289">
                  <c:v>42790.0</c:v>
                </c:pt>
                <c:pt idx="290">
                  <c:v>42789.0</c:v>
                </c:pt>
                <c:pt idx="291">
                  <c:v>42788.0</c:v>
                </c:pt>
                <c:pt idx="292">
                  <c:v>42787.0</c:v>
                </c:pt>
                <c:pt idx="293">
                  <c:v>42786.0</c:v>
                </c:pt>
                <c:pt idx="294">
                  <c:v>42783.0</c:v>
                </c:pt>
                <c:pt idx="295">
                  <c:v>42782.0</c:v>
                </c:pt>
                <c:pt idx="296">
                  <c:v>42781.0</c:v>
                </c:pt>
                <c:pt idx="297">
                  <c:v>42780.0</c:v>
                </c:pt>
                <c:pt idx="298">
                  <c:v>42779.0</c:v>
                </c:pt>
                <c:pt idx="299">
                  <c:v>42776.0</c:v>
                </c:pt>
                <c:pt idx="300">
                  <c:v>42775.0</c:v>
                </c:pt>
                <c:pt idx="301">
                  <c:v>42774.0</c:v>
                </c:pt>
                <c:pt idx="302">
                  <c:v>42773.0</c:v>
                </c:pt>
                <c:pt idx="303">
                  <c:v>42772.0</c:v>
                </c:pt>
                <c:pt idx="304">
                  <c:v>42769.0</c:v>
                </c:pt>
                <c:pt idx="305">
                  <c:v>42768.0</c:v>
                </c:pt>
                <c:pt idx="306">
                  <c:v>42767.0</c:v>
                </c:pt>
                <c:pt idx="307">
                  <c:v>42766.0</c:v>
                </c:pt>
                <c:pt idx="308">
                  <c:v>42765.0</c:v>
                </c:pt>
                <c:pt idx="309">
                  <c:v>42762.0</c:v>
                </c:pt>
                <c:pt idx="310">
                  <c:v>42761.0</c:v>
                </c:pt>
                <c:pt idx="311">
                  <c:v>42760.0</c:v>
                </c:pt>
                <c:pt idx="312">
                  <c:v>42759.0</c:v>
                </c:pt>
                <c:pt idx="313">
                  <c:v>42758.0</c:v>
                </c:pt>
                <c:pt idx="314">
                  <c:v>42755.0</c:v>
                </c:pt>
                <c:pt idx="315">
                  <c:v>42754.0</c:v>
                </c:pt>
                <c:pt idx="316">
                  <c:v>42753.0</c:v>
                </c:pt>
                <c:pt idx="317">
                  <c:v>42752.0</c:v>
                </c:pt>
                <c:pt idx="318">
                  <c:v>42751.0</c:v>
                </c:pt>
                <c:pt idx="319">
                  <c:v>42748.0</c:v>
                </c:pt>
                <c:pt idx="320">
                  <c:v>42747.0</c:v>
                </c:pt>
                <c:pt idx="321">
                  <c:v>42746.0</c:v>
                </c:pt>
                <c:pt idx="322">
                  <c:v>42745.0</c:v>
                </c:pt>
                <c:pt idx="323">
                  <c:v>42744.0</c:v>
                </c:pt>
                <c:pt idx="324">
                  <c:v>42741.0</c:v>
                </c:pt>
                <c:pt idx="325">
                  <c:v>42740.0</c:v>
                </c:pt>
                <c:pt idx="326">
                  <c:v>42739.0</c:v>
                </c:pt>
                <c:pt idx="327">
                  <c:v>42738.0</c:v>
                </c:pt>
              </c:numCache>
            </c:numRef>
          </c:cat>
          <c:val>
            <c:numRef>
              <c:f>Feuil1!$J$48:$J$375</c:f>
              <c:numCache>
                <c:formatCode>0.0</c:formatCode>
                <c:ptCount val="328"/>
                <c:pt idx="0">
                  <c:v>14.354</c:v>
                </c:pt>
                <c:pt idx="1">
                  <c:v>14.431</c:v>
                </c:pt>
                <c:pt idx="2">
                  <c:v>13.995</c:v>
                </c:pt>
                <c:pt idx="3">
                  <c:v>13.8195</c:v>
                </c:pt>
                <c:pt idx="4">
                  <c:v>13.863</c:v>
                </c:pt>
                <c:pt idx="5">
                  <c:v>13.974</c:v>
                </c:pt>
                <c:pt idx="6">
                  <c:v>13.725</c:v>
                </c:pt>
                <c:pt idx="7">
                  <c:v>13.9355</c:v>
                </c:pt>
                <c:pt idx="8">
                  <c:v>13.59675</c:v>
                </c:pt>
                <c:pt idx="9">
                  <c:v>13.593</c:v>
                </c:pt>
                <c:pt idx="10">
                  <c:v>13.945</c:v>
                </c:pt>
                <c:pt idx="11">
                  <c:v>14.181</c:v>
                </c:pt>
                <c:pt idx="12">
                  <c:v>14.0855</c:v>
                </c:pt>
                <c:pt idx="13">
                  <c:v>13.923</c:v>
                </c:pt>
                <c:pt idx="14">
                  <c:v>14.2075</c:v>
                </c:pt>
                <c:pt idx="15">
                  <c:v>14.7755</c:v>
                </c:pt>
                <c:pt idx="16">
                  <c:v>15.0205</c:v>
                </c:pt>
                <c:pt idx="17">
                  <c:v>15.224</c:v>
                </c:pt>
                <c:pt idx="18">
                  <c:v>14.174</c:v>
                </c:pt>
                <c:pt idx="19">
                  <c:v>14.307</c:v>
                </c:pt>
                <c:pt idx="20">
                  <c:v>13.897</c:v>
                </c:pt>
                <c:pt idx="21">
                  <c:v>13.671</c:v>
                </c:pt>
                <c:pt idx="22">
                  <c:v>13.8205</c:v>
                </c:pt>
                <c:pt idx="23">
                  <c:v>13.6515</c:v>
                </c:pt>
                <c:pt idx="24">
                  <c:v>13.39</c:v>
                </c:pt>
                <c:pt idx="25">
                  <c:v>13.22</c:v>
                </c:pt>
                <c:pt idx="26">
                  <c:v>13.2725</c:v>
                </c:pt>
                <c:pt idx="27">
                  <c:v>13.0995</c:v>
                </c:pt>
                <c:pt idx="28">
                  <c:v>13.52275</c:v>
                </c:pt>
                <c:pt idx="29">
                  <c:v>13.2305</c:v>
                </c:pt>
                <c:pt idx="30">
                  <c:v>13.081</c:v>
                </c:pt>
                <c:pt idx="31">
                  <c:v>12.948</c:v>
                </c:pt>
                <c:pt idx="32">
                  <c:v>12.9035</c:v>
                </c:pt>
                <c:pt idx="33">
                  <c:v>12.902</c:v>
                </c:pt>
                <c:pt idx="34">
                  <c:v>13.146</c:v>
                </c:pt>
                <c:pt idx="35">
                  <c:v>13.425</c:v>
                </c:pt>
                <c:pt idx="36">
                  <c:v>13.43</c:v>
                </c:pt>
                <c:pt idx="37">
                  <c:v>13.429</c:v>
                </c:pt>
                <c:pt idx="38">
                  <c:v>13.569</c:v>
                </c:pt>
                <c:pt idx="39">
                  <c:v>13.576</c:v>
                </c:pt>
                <c:pt idx="40">
                  <c:v>13.7795</c:v>
                </c:pt>
                <c:pt idx="41">
                  <c:v>13.828</c:v>
                </c:pt>
                <c:pt idx="42">
                  <c:v>13.814</c:v>
                </c:pt>
                <c:pt idx="43">
                  <c:v>13.2135</c:v>
                </c:pt>
                <c:pt idx="44">
                  <c:v>13.534</c:v>
                </c:pt>
                <c:pt idx="45">
                  <c:v>13.6255</c:v>
                </c:pt>
                <c:pt idx="46">
                  <c:v>13.379</c:v>
                </c:pt>
                <c:pt idx="47">
                  <c:v>13.403</c:v>
                </c:pt>
                <c:pt idx="48">
                  <c:v>13.412</c:v>
                </c:pt>
                <c:pt idx="49">
                  <c:v>13.7435</c:v>
                </c:pt>
                <c:pt idx="50">
                  <c:v>13.7975</c:v>
                </c:pt>
                <c:pt idx="51">
                  <c:v>13.8795</c:v>
                </c:pt>
                <c:pt idx="52">
                  <c:v>13.723</c:v>
                </c:pt>
                <c:pt idx="53">
                  <c:v>13.787</c:v>
                </c:pt>
                <c:pt idx="54">
                  <c:v>13.797</c:v>
                </c:pt>
                <c:pt idx="55">
                  <c:v>13.559</c:v>
                </c:pt>
                <c:pt idx="56">
                  <c:v>13.543</c:v>
                </c:pt>
                <c:pt idx="57">
                  <c:v>13.8705</c:v>
                </c:pt>
                <c:pt idx="58">
                  <c:v>14.107</c:v>
                </c:pt>
                <c:pt idx="59">
                  <c:v>14.056</c:v>
                </c:pt>
                <c:pt idx="60">
                  <c:v>13.408</c:v>
                </c:pt>
                <c:pt idx="61">
                  <c:v>13.06</c:v>
                </c:pt>
                <c:pt idx="62">
                  <c:v>12.9325</c:v>
                </c:pt>
                <c:pt idx="63">
                  <c:v>13.1045</c:v>
                </c:pt>
                <c:pt idx="64">
                  <c:v>13.134</c:v>
                </c:pt>
                <c:pt idx="65">
                  <c:v>13.345</c:v>
                </c:pt>
                <c:pt idx="66">
                  <c:v>13.705</c:v>
                </c:pt>
                <c:pt idx="67">
                  <c:v>13.4</c:v>
                </c:pt>
                <c:pt idx="68">
                  <c:v>13.9655</c:v>
                </c:pt>
                <c:pt idx="69">
                  <c:v>13.5595</c:v>
                </c:pt>
                <c:pt idx="70">
                  <c:v>13.317</c:v>
                </c:pt>
                <c:pt idx="71">
                  <c:v>13.7755</c:v>
                </c:pt>
                <c:pt idx="72">
                  <c:v>13.6185</c:v>
                </c:pt>
                <c:pt idx="73">
                  <c:v>13.6625</c:v>
                </c:pt>
                <c:pt idx="74">
                  <c:v>12.81</c:v>
                </c:pt>
                <c:pt idx="75">
                  <c:v>12.7235</c:v>
                </c:pt>
                <c:pt idx="76">
                  <c:v>12.6785</c:v>
                </c:pt>
                <c:pt idx="77">
                  <c:v>12.35125</c:v>
                </c:pt>
                <c:pt idx="78">
                  <c:v>12.482</c:v>
                </c:pt>
                <c:pt idx="79">
                  <c:v>12.807</c:v>
                </c:pt>
                <c:pt idx="80">
                  <c:v>12.573</c:v>
                </c:pt>
                <c:pt idx="81">
                  <c:v>12.642</c:v>
                </c:pt>
                <c:pt idx="82">
                  <c:v>12.4865</c:v>
                </c:pt>
                <c:pt idx="83">
                  <c:v>12.48775</c:v>
                </c:pt>
                <c:pt idx="84">
                  <c:v>12.6025</c:v>
                </c:pt>
                <c:pt idx="85">
                  <c:v>12.5615</c:v>
                </c:pt>
                <c:pt idx="86">
                  <c:v>12.7055</c:v>
                </c:pt>
                <c:pt idx="87">
                  <c:v>12.295</c:v>
                </c:pt>
                <c:pt idx="88">
                  <c:v>12.0485</c:v>
                </c:pt>
                <c:pt idx="89">
                  <c:v>12.0725</c:v>
                </c:pt>
                <c:pt idx="90">
                  <c:v>12.011</c:v>
                </c:pt>
                <c:pt idx="91">
                  <c:v>11.976</c:v>
                </c:pt>
                <c:pt idx="92">
                  <c:v>11.778</c:v>
                </c:pt>
                <c:pt idx="93">
                  <c:v>11.0995</c:v>
                </c:pt>
                <c:pt idx="94">
                  <c:v>11.039</c:v>
                </c:pt>
                <c:pt idx="95">
                  <c:v>11.009</c:v>
                </c:pt>
                <c:pt idx="96">
                  <c:v>10.8905</c:v>
                </c:pt>
                <c:pt idx="97">
                  <c:v>10.9865</c:v>
                </c:pt>
                <c:pt idx="98">
                  <c:v>10.749</c:v>
                </c:pt>
                <c:pt idx="99">
                  <c:v>10.801</c:v>
                </c:pt>
                <c:pt idx="100">
                  <c:v>11.3205</c:v>
                </c:pt>
                <c:pt idx="101">
                  <c:v>11.2295</c:v>
                </c:pt>
                <c:pt idx="102">
                  <c:v>11.05</c:v>
                </c:pt>
                <c:pt idx="103">
                  <c:v>11.29</c:v>
                </c:pt>
                <c:pt idx="104">
                  <c:v>11.513</c:v>
                </c:pt>
                <c:pt idx="105">
                  <c:v>11.979</c:v>
                </c:pt>
                <c:pt idx="106">
                  <c:v>11.8725</c:v>
                </c:pt>
                <c:pt idx="107">
                  <c:v>11.8105</c:v>
                </c:pt>
                <c:pt idx="108">
                  <c:v>11.601</c:v>
                </c:pt>
                <c:pt idx="109">
                  <c:v>11.5185</c:v>
                </c:pt>
                <c:pt idx="110">
                  <c:v>11.294</c:v>
                </c:pt>
                <c:pt idx="111">
                  <c:v>11.6335</c:v>
                </c:pt>
                <c:pt idx="112">
                  <c:v>11.719</c:v>
                </c:pt>
                <c:pt idx="113">
                  <c:v>12.0555</c:v>
                </c:pt>
                <c:pt idx="114">
                  <c:v>12.247</c:v>
                </c:pt>
                <c:pt idx="115">
                  <c:v>12.6505</c:v>
                </c:pt>
                <c:pt idx="116">
                  <c:v>12.599</c:v>
                </c:pt>
                <c:pt idx="117">
                  <c:v>12.87</c:v>
                </c:pt>
                <c:pt idx="118">
                  <c:v>12.682</c:v>
                </c:pt>
                <c:pt idx="119">
                  <c:v>11.546</c:v>
                </c:pt>
                <c:pt idx="120">
                  <c:v>11.716</c:v>
                </c:pt>
                <c:pt idx="121">
                  <c:v>11.821</c:v>
                </c:pt>
                <c:pt idx="122">
                  <c:v>11.94</c:v>
                </c:pt>
                <c:pt idx="123">
                  <c:v>11.665</c:v>
                </c:pt>
                <c:pt idx="124">
                  <c:v>11.6705</c:v>
                </c:pt>
                <c:pt idx="125">
                  <c:v>11.6755</c:v>
                </c:pt>
                <c:pt idx="126">
                  <c:v>11.586</c:v>
                </c:pt>
                <c:pt idx="127">
                  <c:v>11.7025</c:v>
                </c:pt>
                <c:pt idx="128">
                  <c:v>11.8055</c:v>
                </c:pt>
                <c:pt idx="129">
                  <c:v>11.6105</c:v>
                </c:pt>
                <c:pt idx="130">
                  <c:v>11.338</c:v>
                </c:pt>
                <c:pt idx="131">
                  <c:v>11.061</c:v>
                </c:pt>
                <c:pt idx="132">
                  <c:v>10.868</c:v>
                </c:pt>
                <c:pt idx="133">
                  <c:v>10.9295</c:v>
                </c:pt>
                <c:pt idx="134">
                  <c:v>10.515</c:v>
                </c:pt>
                <c:pt idx="135">
                  <c:v>10.448</c:v>
                </c:pt>
                <c:pt idx="136">
                  <c:v>10.522</c:v>
                </c:pt>
                <c:pt idx="137">
                  <c:v>10.5325</c:v>
                </c:pt>
                <c:pt idx="138">
                  <c:v>10.3045</c:v>
                </c:pt>
                <c:pt idx="139">
                  <c:v>10.4155</c:v>
                </c:pt>
                <c:pt idx="140">
                  <c:v>10.358</c:v>
                </c:pt>
                <c:pt idx="141">
                  <c:v>10.157</c:v>
                </c:pt>
                <c:pt idx="142">
                  <c:v>10.395</c:v>
                </c:pt>
                <c:pt idx="143">
                  <c:v>10.491</c:v>
                </c:pt>
                <c:pt idx="144">
                  <c:v>10.342</c:v>
                </c:pt>
                <c:pt idx="145">
                  <c:v>10.9305</c:v>
                </c:pt>
                <c:pt idx="146">
                  <c:v>10.95</c:v>
                </c:pt>
                <c:pt idx="147">
                  <c:v>11.0695</c:v>
                </c:pt>
                <c:pt idx="148">
                  <c:v>11.164</c:v>
                </c:pt>
                <c:pt idx="149">
                  <c:v>11.265</c:v>
                </c:pt>
                <c:pt idx="150">
                  <c:v>11.485</c:v>
                </c:pt>
                <c:pt idx="151">
                  <c:v>11.27</c:v>
                </c:pt>
                <c:pt idx="152">
                  <c:v>11.9045</c:v>
                </c:pt>
                <c:pt idx="153">
                  <c:v>11.6925</c:v>
                </c:pt>
                <c:pt idx="154">
                  <c:v>11.524</c:v>
                </c:pt>
                <c:pt idx="155">
                  <c:v>12.08625</c:v>
                </c:pt>
                <c:pt idx="156">
                  <c:v>12.102</c:v>
                </c:pt>
                <c:pt idx="157">
                  <c:v>12.02</c:v>
                </c:pt>
                <c:pt idx="158">
                  <c:v>12.1935</c:v>
                </c:pt>
                <c:pt idx="159">
                  <c:v>11.97275</c:v>
                </c:pt>
                <c:pt idx="160">
                  <c:v>11.74</c:v>
                </c:pt>
                <c:pt idx="161">
                  <c:v>11.52</c:v>
                </c:pt>
                <c:pt idx="162">
                  <c:v>11.647</c:v>
                </c:pt>
                <c:pt idx="163">
                  <c:v>11.426</c:v>
                </c:pt>
                <c:pt idx="164">
                  <c:v>11.689</c:v>
                </c:pt>
                <c:pt idx="165">
                  <c:v>11.6065</c:v>
                </c:pt>
                <c:pt idx="166">
                  <c:v>11.25</c:v>
                </c:pt>
                <c:pt idx="167">
                  <c:v>11.2635</c:v>
                </c:pt>
                <c:pt idx="168">
                  <c:v>10.9285</c:v>
                </c:pt>
                <c:pt idx="169">
                  <c:v>10.6705</c:v>
                </c:pt>
                <c:pt idx="170">
                  <c:v>10.7065</c:v>
                </c:pt>
                <c:pt idx="171">
                  <c:v>10.2985</c:v>
                </c:pt>
                <c:pt idx="172">
                  <c:v>10.407</c:v>
                </c:pt>
                <c:pt idx="173">
                  <c:v>10.6155</c:v>
                </c:pt>
                <c:pt idx="174">
                  <c:v>10.71</c:v>
                </c:pt>
                <c:pt idx="175">
                  <c:v>10.7175</c:v>
                </c:pt>
                <c:pt idx="176">
                  <c:v>10.5915</c:v>
                </c:pt>
                <c:pt idx="177">
                  <c:v>10.3605</c:v>
                </c:pt>
                <c:pt idx="178">
                  <c:v>10.2095</c:v>
                </c:pt>
                <c:pt idx="179">
                  <c:v>10.335</c:v>
                </c:pt>
                <c:pt idx="180">
                  <c:v>10.3045</c:v>
                </c:pt>
                <c:pt idx="181">
                  <c:v>10.241</c:v>
                </c:pt>
                <c:pt idx="182">
                  <c:v>10.1685</c:v>
                </c:pt>
                <c:pt idx="183">
                  <c:v>10.1555</c:v>
                </c:pt>
                <c:pt idx="184">
                  <c:v>10.0875</c:v>
                </c:pt>
                <c:pt idx="185">
                  <c:v>9.9945</c:v>
                </c:pt>
                <c:pt idx="186">
                  <c:v>9.955</c:v>
                </c:pt>
                <c:pt idx="187">
                  <c:v>9.726000000000001</c:v>
                </c:pt>
                <c:pt idx="188">
                  <c:v>9.469</c:v>
                </c:pt>
                <c:pt idx="189">
                  <c:v>9.445</c:v>
                </c:pt>
                <c:pt idx="190">
                  <c:v>9.6015</c:v>
                </c:pt>
                <c:pt idx="191">
                  <c:v>9.733</c:v>
                </c:pt>
                <c:pt idx="192">
                  <c:v>9.56</c:v>
                </c:pt>
                <c:pt idx="193">
                  <c:v>9.5295</c:v>
                </c:pt>
                <c:pt idx="194">
                  <c:v>9.1665</c:v>
                </c:pt>
                <c:pt idx="195">
                  <c:v>9.1595</c:v>
                </c:pt>
                <c:pt idx="196">
                  <c:v>8.885</c:v>
                </c:pt>
                <c:pt idx="197">
                  <c:v>8.9615</c:v>
                </c:pt>
                <c:pt idx="198">
                  <c:v>8.87975</c:v>
                </c:pt>
                <c:pt idx="199">
                  <c:v>9.037000000000001</c:v>
                </c:pt>
                <c:pt idx="200">
                  <c:v>9.1215</c:v>
                </c:pt>
                <c:pt idx="201">
                  <c:v>9.141</c:v>
                </c:pt>
                <c:pt idx="202">
                  <c:v>9.346</c:v>
                </c:pt>
                <c:pt idx="203">
                  <c:v>9.347</c:v>
                </c:pt>
                <c:pt idx="204">
                  <c:v>9.2515</c:v>
                </c:pt>
                <c:pt idx="205">
                  <c:v>9.2255</c:v>
                </c:pt>
                <c:pt idx="206">
                  <c:v>9.2125</c:v>
                </c:pt>
                <c:pt idx="207">
                  <c:v>8.9735</c:v>
                </c:pt>
                <c:pt idx="208">
                  <c:v>9.031000000000001</c:v>
                </c:pt>
                <c:pt idx="209">
                  <c:v>8.9675</c:v>
                </c:pt>
                <c:pt idx="210">
                  <c:v>8.9525</c:v>
                </c:pt>
                <c:pt idx="211">
                  <c:v>8.7685</c:v>
                </c:pt>
                <c:pt idx="212">
                  <c:v>8.9525</c:v>
                </c:pt>
                <c:pt idx="213">
                  <c:v>8.88275</c:v>
                </c:pt>
                <c:pt idx="214">
                  <c:v>8.79</c:v>
                </c:pt>
                <c:pt idx="215">
                  <c:v>8.883</c:v>
                </c:pt>
                <c:pt idx="216">
                  <c:v>8.7385</c:v>
                </c:pt>
                <c:pt idx="217">
                  <c:v>8.7355</c:v>
                </c:pt>
                <c:pt idx="218">
                  <c:v>8.924</c:v>
                </c:pt>
                <c:pt idx="219">
                  <c:v>8.7585</c:v>
                </c:pt>
                <c:pt idx="220">
                  <c:v>8.8</c:v>
                </c:pt>
                <c:pt idx="221">
                  <c:v>8.82</c:v>
                </c:pt>
                <c:pt idx="222">
                  <c:v>8.86675</c:v>
                </c:pt>
                <c:pt idx="223">
                  <c:v>8.87425</c:v>
                </c:pt>
                <c:pt idx="224">
                  <c:v>8.793</c:v>
                </c:pt>
                <c:pt idx="225">
                  <c:v>8.922</c:v>
                </c:pt>
                <c:pt idx="226">
                  <c:v>9.072</c:v>
                </c:pt>
                <c:pt idx="227">
                  <c:v>9.04</c:v>
                </c:pt>
                <c:pt idx="228">
                  <c:v>9.0005</c:v>
                </c:pt>
                <c:pt idx="229">
                  <c:v>9.0575</c:v>
                </c:pt>
                <c:pt idx="230">
                  <c:v>9.3015</c:v>
                </c:pt>
                <c:pt idx="231">
                  <c:v>9.3515</c:v>
                </c:pt>
                <c:pt idx="232">
                  <c:v>9.325</c:v>
                </c:pt>
                <c:pt idx="233">
                  <c:v>9.1365</c:v>
                </c:pt>
                <c:pt idx="234">
                  <c:v>9.166</c:v>
                </c:pt>
                <c:pt idx="235">
                  <c:v>9.0645</c:v>
                </c:pt>
                <c:pt idx="236">
                  <c:v>9.177</c:v>
                </c:pt>
                <c:pt idx="237">
                  <c:v>9.276</c:v>
                </c:pt>
                <c:pt idx="238">
                  <c:v>9.291</c:v>
                </c:pt>
                <c:pt idx="239">
                  <c:v>9.0785</c:v>
                </c:pt>
                <c:pt idx="240">
                  <c:v>9.1735</c:v>
                </c:pt>
                <c:pt idx="241">
                  <c:v>9.1075</c:v>
                </c:pt>
                <c:pt idx="242">
                  <c:v>9.1075</c:v>
                </c:pt>
                <c:pt idx="243">
                  <c:v>8.9695</c:v>
                </c:pt>
                <c:pt idx="244">
                  <c:v>9.177</c:v>
                </c:pt>
                <c:pt idx="245">
                  <c:v>9.463</c:v>
                </c:pt>
                <c:pt idx="246">
                  <c:v>9.404</c:v>
                </c:pt>
                <c:pt idx="247">
                  <c:v>9.288</c:v>
                </c:pt>
                <c:pt idx="248">
                  <c:v>9.1795</c:v>
                </c:pt>
                <c:pt idx="249">
                  <c:v>9.2705</c:v>
                </c:pt>
                <c:pt idx="250">
                  <c:v>9.2065</c:v>
                </c:pt>
                <c:pt idx="251">
                  <c:v>9.295</c:v>
                </c:pt>
                <c:pt idx="252">
                  <c:v>9.435</c:v>
                </c:pt>
                <c:pt idx="253">
                  <c:v>9.286250000000001</c:v>
                </c:pt>
                <c:pt idx="254">
                  <c:v>9.2555</c:v>
                </c:pt>
                <c:pt idx="255">
                  <c:v>9.69525</c:v>
                </c:pt>
                <c:pt idx="256">
                  <c:v>9.6795</c:v>
                </c:pt>
                <c:pt idx="257">
                  <c:v>9.7825</c:v>
                </c:pt>
                <c:pt idx="258">
                  <c:v>9.95</c:v>
                </c:pt>
                <c:pt idx="259">
                  <c:v>10.123</c:v>
                </c:pt>
                <c:pt idx="260">
                  <c:v>10.019</c:v>
                </c:pt>
                <c:pt idx="261">
                  <c:v>10.23025</c:v>
                </c:pt>
                <c:pt idx="262">
                  <c:v>9.91475</c:v>
                </c:pt>
                <c:pt idx="263">
                  <c:v>9.875</c:v>
                </c:pt>
                <c:pt idx="264">
                  <c:v>9.9625</c:v>
                </c:pt>
                <c:pt idx="265">
                  <c:v>10.074</c:v>
                </c:pt>
                <c:pt idx="266">
                  <c:v>9.74</c:v>
                </c:pt>
                <c:pt idx="267">
                  <c:v>9.928000000000001</c:v>
                </c:pt>
                <c:pt idx="268">
                  <c:v>9.703</c:v>
                </c:pt>
                <c:pt idx="269">
                  <c:v>9.8075</c:v>
                </c:pt>
                <c:pt idx="270">
                  <c:v>9.96775</c:v>
                </c:pt>
                <c:pt idx="271">
                  <c:v>9.9555</c:v>
                </c:pt>
                <c:pt idx="272">
                  <c:v>10.097</c:v>
                </c:pt>
                <c:pt idx="273">
                  <c:v>10.10425</c:v>
                </c:pt>
                <c:pt idx="274">
                  <c:v>10.29</c:v>
                </c:pt>
                <c:pt idx="275">
                  <c:v>10.162</c:v>
                </c:pt>
                <c:pt idx="276">
                  <c:v>10.1435</c:v>
                </c:pt>
                <c:pt idx="277">
                  <c:v>10.1705</c:v>
                </c:pt>
                <c:pt idx="278">
                  <c:v>10.1135</c:v>
                </c:pt>
                <c:pt idx="279">
                  <c:v>9.84</c:v>
                </c:pt>
                <c:pt idx="280">
                  <c:v>10.52</c:v>
                </c:pt>
                <c:pt idx="281">
                  <c:v>10.142</c:v>
                </c:pt>
                <c:pt idx="282">
                  <c:v>10.58875</c:v>
                </c:pt>
                <c:pt idx="283">
                  <c:v>11.03975</c:v>
                </c:pt>
                <c:pt idx="284">
                  <c:v>10.936</c:v>
                </c:pt>
                <c:pt idx="285">
                  <c:v>10.72525</c:v>
                </c:pt>
                <c:pt idx="286">
                  <c:v>10.9745</c:v>
                </c:pt>
                <c:pt idx="287">
                  <c:v>10.9</c:v>
                </c:pt>
                <c:pt idx="288">
                  <c:v>10.993</c:v>
                </c:pt>
                <c:pt idx="289">
                  <c:v>10.8085</c:v>
                </c:pt>
                <c:pt idx="290">
                  <c:v>10.526</c:v>
                </c:pt>
                <c:pt idx="291">
                  <c:v>10.7535</c:v>
                </c:pt>
                <c:pt idx="292">
                  <c:v>11.045</c:v>
                </c:pt>
                <c:pt idx="293">
                  <c:v>11.09425</c:v>
                </c:pt>
                <c:pt idx="294">
                  <c:v>10.99375</c:v>
                </c:pt>
                <c:pt idx="295">
                  <c:v>11.01175</c:v>
                </c:pt>
                <c:pt idx="296">
                  <c:v>10.8735</c:v>
                </c:pt>
                <c:pt idx="297">
                  <c:v>10.715</c:v>
                </c:pt>
                <c:pt idx="298">
                  <c:v>10.68</c:v>
                </c:pt>
                <c:pt idx="299">
                  <c:v>10.61475</c:v>
                </c:pt>
                <c:pt idx="300">
                  <c:v>10.2325</c:v>
                </c:pt>
                <c:pt idx="301">
                  <c:v>10.443</c:v>
                </c:pt>
                <c:pt idx="302">
                  <c:v>10.29975</c:v>
                </c:pt>
                <c:pt idx="303">
                  <c:v>10.3965</c:v>
                </c:pt>
                <c:pt idx="304">
                  <c:v>10.171</c:v>
                </c:pt>
                <c:pt idx="305">
                  <c:v>10.341</c:v>
                </c:pt>
                <c:pt idx="306">
                  <c:v>10.19325</c:v>
                </c:pt>
                <c:pt idx="307">
                  <c:v>9.8995</c:v>
                </c:pt>
                <c:pt idx="308">
                  <c:v>9.6225</c:v>
                </c:pt>
                <c:pt idx="309">
                  <c:v>9.4205</c:v>
                </c:pt>
                <c:pt idx="310">
                  <c:v>9.3525</c:v>
                </c:pt>
                <c:pt idx="311">
                  <c:v>9.765</c:v>
                </c:pt>
                <c:pt idx="312">
                  <c:v>9.741</c:v>
                </c:pt>
                <c:pt idx="313">
                  <c:v>9.655</c:v>
                </c:pt>
                <c:pt idx="314">
                  <c:v>9.6485</c:v>
                </c:pt>
                <c:pt idx="315">
                  <c:v>9.8735</c:v>
                </c:pt>
                <c:pt idx="316">
                  <c:v>10.175</c:v>
                </c:pt>
                <c:pt idx="317">
                  <c:v>10.1115</c:v>
                </c:pt>
                <c:pt idx="318">
                  <c:v>10.212</c:v>
                </c:pt>
                <c:pt idx="319">
                  <c:v>10.3995</c:v>
                </c:pt>
                <c:pt idx="320">
                  <c:v>10.22425</c:v>
                </c:pt>
                <c:pt idx="321">
                  <c:v>10.127</c:v>
                </c:pt>
                <c:pt idx="322">
                  <c:v>10.562</c:v>
                </c:pt>
                <c:pt idx="323">
                  <c:v>10.33775</c:v>
                </c:pt>
                <c:pt idx="324">
                  <c:v>10.19125</c:v>
                </c:pt>
                <c:pt idx="325">
                  <c:v>10.241</c:v>
                </c:pt>
                <c:pt idx="326">
                  <c:v>10.1645</c:v>
                </c:pt>
                <c:pt idx="327">
                  <c:v>9.8545</c:v>
                </c:pt>
              </c:numCache>
            </c:numRef>
          </c:val>
          <c:smooth val="0"/>
        </c:ser>
        <c:dLbls>
          <c:showLegendKey val="0"/>
          <c:showVal val="0"/>
          <c:showCatName val="0"/>
          <c:showSerName val="0"/>
          <c:showPercent val="0"/>
          <c:showBubbleSize val="0"/>
        </c:dLbls>
        <c:marker val="1"/>
        <c:smooth val="0"/>
        <c:axId val="-2064294696"/>
        <c:axId val="-2080262520"/>
      </c:lineChart>
      <c:dateAx>
        <c:axId val="-2064294696"/>
        <c:scaling>
          <c:orientation val="minMax"/>
        </c:scaling>
        <c:delete val="0"/>
        <c:axPos val="b"/>
        <c:numFmt formatCode="m/d/yy" sourceLinked="1"/>
        <c:majorTickMark val="out"/>
        <c:minorTickMark val="none"/>
        <c:tickLblPos val="nextTo"/>
        <c:txPr>
          <a:bodyPr rot="-5400000" vert="horz"/>
          <a:lstStyle/>
          <a:p>
            <a:pPr>
              <a:defRPr/>
            </a:pPr>
            <a:endParaRPr lang="fr-FR"/>
          </a:p>
        </c:txPr>
        <c:crossAx val="-2080262520"/>
        <c:crosses val="autoZero"/>
        <c:auto val="1"/>
        <c:lblOffset val="100"/>
        <c:baseTimeUnit val="days"/>
        <c:majorUnit val="1.0"/>
        <c:majorTimeUnit val="months"/>
      </c:dateAx>
      <c:valAx>
        <c:axId val="-2080262520"/>
        <c:scaling>
          <c:orientation val="minMax"/>
          <c:min val="8.0"/>
        </c:scaling>
        <c:delete val="0"/>
        <c:axPos val="l"/>
        <c:majorGridlines/>
        <c:numFmt formatCode="0" sourceLinked="0"/>
        <c:majorTickMark val="out"/>
        <c:minorTickMark val="none"/>
        <c:tickLblPos val="nextTo"/>
        <c:crossAx val="-2064294696"/>
        <c:crosses val="autoZero"/>
        <c:crossBetween val="between"/>
      </c:valAx>
    </c:plotArea>
    <c:plotVisOnly val="1"/>
    <c:dispBlanksAs val="gap"/>
    <c:showDLblsOverMax val="0"/>
  </c:chart>
  <c:txPr>
    <a:bodyPr/>
    <a:lstStyle/>
    <a:p>
      <a:pPr>
        <a:defRPr sz="1800"/>
      </a:pPr>
      <a:endParaRPr lang="fr-FR"/>
    </a:p>
  </c:txPr>
  <c:externalData r:id="rId1">
    <c:autoUpdate val="0"/>
  </c:externalData>
  <c:userShapes r:id="rId2"/>
</c:chartSpace>
</file>

<file path=ppt/charts/chart1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smtClean="0"/>
              <a:t>Production de minerai</a:t>
            </a:r>
            <a:r>
              <a:rPr lang="fr-FR" dirty="0"/>
              <a:t>, </a:t>
            </a:r>
            <a:endParaRPr lang="fr-FR" dirty="0" smtClean="0"/>
          </a:p>
          <a:p>
            <a:pPr>
              <a:defRPr/>
            </a:pPr>
            <a:r>
              <a:rPr lang="fr-FR" dirty="0" smtClean="0"/>
              <a:t>Sur le Caillou, MT humides</a:t>
            </a:r>
          </a:p>
          <a:p>
            <a:pPr>
              <a:defRPr/>
            </a:pPr>
            <a:r>
              <a:rPr lang="fr-FR" dirty="0" smtClean="0"/>
              <a:t> </a:t>
            </a:r>
            <a:r>
              <a:rPr lang="fr-FR" dirty="0"/>
              <a:t>à long terme </a:t>
            </a:r>
          </a:p>
          <a:p>
            <a:pPr>
              <a:defRPr/>
            </a:pPr>
            <a:r>
              <a:rPr lang="fr-FR" sz="1600" dirty="0" smtClean="0"/>
              <a:t>(</a:t>
            </a:r>
            <a:r>
              <a:rPr lang="fr-FR" sz="1600" dirty="0"/>
              <a:t>moyennes mobiles sur 4 ans) </a:t>
            </a:r>
          </a:p>
        </c:rich>
      </c:tx>
      <c:layout>
        <c:manualLayout>
          <c:xMode val="edge"/>
          <c:yMode val="edge"/>
          <c:x val="0.151295082401676"/>
          <c:y val="0.000790882575042186"/>
        </c:manualLayout>
      </c:layout>
      <c:overlay val="0"/>
      <c:spPr>
        <a:solidFill>
          <a:schemeClr val="bg1"/>
        </a:solidFill>
      </c:spPr>
    </c:title>
    <c:autoTitleDeleted val="0"/>
    <c:plotArea>
      <c:layout>
        <c:manualLayout>
          <c:layoutTarget val="inner"/>
          <c:xMode val="edge"/>
          <c:yMode val="edge"/>
          <c:x val="0.0587608365907562"/>
          <c:y val="0.152683745943861"/>
          <c:w val="0.912521644065355"/>
          <c:h val="0.730337652317956"/>
        </c:manualLayout>
      </c:layout>
      <c:lineChart>
        <c:grouping val="standard"/>
        <c:varyColors val="0"/>
        <c:ser>
          <c:idx val="0"/>
          <c:order val="0"/>
          <c:tx>
            <c:strRef>
              <c:f>'Mines an'!$A$19</c:f>
              <c:strCache>
                <c:ptCount val="1"/>
                <c:pt idx="0">
                  <c:v>Saprolites</c:v>
                </c:pt>
              </c:strCache>
            </c:strRef>
          </c:tx>
          <c:spPr>
            <a:ln w="57150" cmpd="sng">
              <a:noFill/>
              <a:prstDash val="solid"/>
            </a:ln>
          </c:spPr>
          <c:marker>
            <c:symbol val="none"/>
          </c:marker>
          <c:trendline>
            <c:spPr>
              <a:ln w="57150" cmpd="sng">
                <a:solidFill>
                  <a:srgbClr val="008000"/>
                </a:solidFill>
              </a:ln>
            </c:spPr>
            <c:trendlineType val="movingAvg"/>
            <c:period val="4"/>
            <c:dispRSqr val="0"/>
            <c:dispEq val="0"/>
          </c:trendline>
          <c:cat>
            <c:strRef>
              <c:f>'Mines an'!$B$17:$AW$17</c:f>
              <c:strCache>
                <c:ptCount val="48"/>
                <c:pt idx="0">
                  <c:v>1970</c:v>
                </c:pt>
                <c:pt idx="1">
                  <c:v>1971</c:v>
                </c:pt>
                <c:pt idx="2">
                  <c:v>1972</c:v>
                </c:pt>
                <c:pt idx="3">
                  <c:v>1973</c:v>
                </c:pt>
                <c:pt idx="4">
                  <c:v>1974</c:v>
                </c:pt>
                <c:pt idx="5">
                  <c:v>1975</c:v>
                </c:pt>
                <c:pt idx="6">
                  <c:v>1976</c:v>
                </c:pt>
                <c:pt idx="7">
                  <c:v>1977</c:v>
                </c:pt>
                <c:pt idx="8">
                  <c:v>1978</c:v>
                </c:pt>
                <c:pt idx="9">
                  <c:v>1979</c:v>
                </c:pt>
                <c:pt idx="10">
                  <c:v>1980</c:v>
                </c:pt>
                <c:pt idx="11">
                  <c:v>1981</c:v>
                </c:pt>
                <c:pt idx="12">
                  <c:v>1982</c:v>
                </c:pt>
                <c:pt idx="13">
                  <c:v>1983</c:v>
                </c:pt>
                <c:pt idx="14">
                  <c:v>1984</c:v>
                </c:pt>
                <c:pt idx="15">
                  <c:v>1985</c:v>
                </c:pt>
                <c:pt idx="16">
                  <c:v>1986</c:v>
                </c:pt>
                <c:pt idx="17">
                  <c:v>1987</c:v>
                </c:pt>
                <c:pt idx="18">
                  <c:v>1988</c:v>
                </c:pt>
                <c:pt idx="19">
                  <c:v>1989</c:v>
                </c:pt>
                <c:pt idx="20">
                  <c:v>1990</c:v>
                </c:pt>
                <c:pt idx="21">
                  <c:v>1991</c:v>
                </c:pt>
                <c:pt idx="22">
                  <c:v>1992</c:v>
                </c:pt>
                <c:pt idx="23">
                  <c:v>1993</c:v>
                </c:pt>
                <c:pt idx="24">
                  <c:v>1994</c:v>
                </c:pt>
                <c:pt idx="25">
                  <c:v>1995</c:v>
                </c:pt>
                <c:pt idx="26">
                  <c:v>1996</c:v>
                </c:pt>
                <c:pt idx="27">
                  <c:v>1997</c:v>
                </c:pt>
                <c:pt idx="28">
                  <c:v>1998</c:v>
                </c:pt>
                <c:pt idx="29">
                  <c:v>1999</c:v>
                </c:pt>
                <c:pt idx="30">
                  <c:v>2000</c:v>
                </c:pt>
                <c:pt idx="31">
                  <c:v>2001</c:v>
                </c:pt>
                <c:pt idx="32">
                  <c:v>2002</c:v>
                </c:pt>
                <c:pt idx="33">
                  <c:v>2003</c:v>
                </c:pt>
                <c:pt idx="34">
                  <c:v>2004</c:v>
                </c:pt>
                <c:pt idx="35">
                  <c:v>2005</c:v>
                </c:pt>
                <c:pt idx="36">
                  <c:v>2006</c:v>
                </c:pt>
                <c:pt idx="37">
                  <c:v>2007</c:v>
                </c:pt>
                <c:pt idx="38">
                  <c:v>2008</c:v>
                </c:pt>
                <c:pt idx="39">
                  <c:v>2009</c:v>
                </c:pt>
                <c:pt idx="40">
                  <c:v>2010</c:v>
                </c:pt>
                <c:pt idx="41">
                  <c:v>2011</c:v>
                </c:pt>
                <c:pt idx="42">
                  <c:v>2012</c:v>
                </c:pt>
                <c:pt idx="43">
                  <c:v>2013</c:v>
                </c:pt>
                <c:pt idx="44">
                  <c:v>2014</c:v>
                </c:pt>
                <c:pt idx="45">
                  <c:v>2015</c:v>
                </c:pt>
                <c:pt idx="46">
                  <c:v>2016</c:v>
                </c:pt>
                <c:pt idx="47">
                  <c:v>Est 2017</c:v>
                </c:pt>
              </c:strCache>
            </c:strRef>
          </c:cat>
          <c:val>
            <c:numRef>
              <c:f>'Mines an'!$B$19:$AW$19</c:f>
              <c:numCache>
                <c:formatCode>#\ ##0.00"  ";#\ ##0.00"  "."  "</c:formatCode>
                <c:ptCount val="48"/>
                <c:pt idx="0">
                  <c:v>7.021</c:v>
                </c:pt>
                <c:pt idx="1">
                  <c:v>7.721999999999999</c:v>
                </c:pt>
                <c:pt idx="2">
                  <c:v>5.512</c:v>
                </c:pt>
                <c:pt idx="3">
                  <c:v>5.858</c:v>
                </c:pt>
                <c:pt idx="4">
                  <c:v>6.968</c:v>
                </c:pt>
                <c:pt idx="5">
                  <c:v>6.703</c:v>
                </c:pt>
                <c:pt idx="6">
                  <c:v>5.958</c:v>
                </c:pt>
                <c:pt idx="7">
                  <c:v>5.891999999999999</c:v>
                </c:pt>
                <c:pt idx="8">
                  <c:v>3.349</c:v>
                </c:pt>
                <c:pt idx="9">
                  <c:v>4.3</c:v>
                </c:pt>
                <c:pt idx="10">
                  <c:v>4.575</c:v>
                </c:pt>
                <c:pt idx="11">
                  <c:v>3.984</c:v>
                </c:pt>
                <c:pt idx="12">
                  <c:v>3.05</c:v>
                </c:pt>
                <c:pt idx="13">
                  <c:v>2.237</c:v>
                </c:pt>
                <c:pt idx="14">
                  <c:v>2.866</c:v>
                </c:pt>
                <c:pt idx="15">
                  <c:v>3.6</c:v>
                </c:pt>
                <c:pt idx="16">
                  <c:v>3.125</c:v>
                </c:pt>
                <c:pt idx="17">
                  <c:v>2.842</c:v>
                </c:pt>
                <c:pt idx="18">
                  <c:v>3.385</c:v>
                </c:pt>
                <c:pt idx="19">
                  <c:v>4.582</c:v>
                </c:pt>
                <c:pt idx="20">
                  <c:v>3.989</c:v>
                </c:pt>
                <c:pt idx="21">
                  <c:v>4.345</c:v>
                </c:pt>
                <c:pt idx="22">
                  <c:v>4.235</c:v>
                </c:pt>
                <c:pt idx="23">
                  <c:v>3.857</c:v>
                </c:pt>
                <c:pt idx="24">
                  <c:v>3.628</c:v>
                </c:pt>
                <c:pt idx="25">
                  <c:v>5.021999999999998</c:v>
                </c:pt>
                <c:pt idx="26">
                  <c:v>5.43</c:v>
                </c:pt>
                <c:pt idx="27">
                  <c:v>5.963</c:v>
                </c:pt>
                <c:pt idx="28">
                  <c:v>5.367999999999981</c:v>
                </c:pt>
                <c:pt idx="29">
                  <c:v>4.609999999999998</c:v>
                </c:pt>
                <c:pt idx="30">
                  <c:v>5.498478000000001</c:v>
                </c:pt>
                <c:pt idx="31">
                  <c:v>4.547117999999981</c:v>
                </c:pt>
                <c:pt idx="32">
                  <c:v>3.825181</c:v>
                </c:pt>
                <c:pt idx="33">
                  <c:v>4.3956874</c:v>
                </c:pt>
                <c:pt idx="34">
                  <c:v>4.79905844</c:v>
                </c:pt>
                <c:pt idx="35">
                  <c:v>4.59533879</c:v>
                </c:pt>
                <c:pt idx="36">
                  <c:v>4.164189339999964</c:v>
                </c:pt>
                <c:pt idx="37">
                  <c:v>5.507809559999978</c:v>
                </c:pt>
                <c:pt idx="38">
                  <c:v>5.020673769999997</c:v>
                </c:pt>
                <c:pt idx="39">
                  <c:v>4.448504189999999</c:v>
                </c:pt>
                <c:pt idx="40">
                  <c:v>6.284894569999969</c:v>
                </c:pt>
                <c:pt idx="41">
                  <c:v>5.8382168</c:v>
                </c:pt>
                <c:pt idx="42">
                  <c:v>6.394620769837235</c:v>
                </c:pt>
                <c:pt idx="43">
                  <c:v>7.787882846704535</c:v>
                </c:pt>
                <c:pt idx="44">
                  <c:v>8.782349195839028</c:v>
                </c:pt>
                <c:pt idx="45">
                  <c:v>9.366921049402996</c:v>
                </c:pt>
                <c:pt idx="46">
                  <c:v>10.82490718467497</c:v>
                </c:pt>
                <c:pt idx="47">
                  <c:v>10.75233624174174</c:v>
                </c:pt>
              </c:numCache>
            </c:numRef>
          </c:val>
          <c:smooth val="0"/>
        </c:ser>
        <c:ser>
          <c:idx val="1"/>
          <c:order val="1"/>
          <c:tx>
            <c:strRef>
              <c:f>'Mines an'!$A$20</c:f>
              <c:strCache>
                <c:ptCount val="1"/>
                <c:pt idx="0">
                  <c:v>Latérites </c:v>
                </c:pt>
              </c:strCache>
            </c:strRef>
          </c:tx>
          <c:spPr>
            <a:ln w="57150" cmpd="sng">
              <a:noFill/>
            </a:ln>
          </c:spPr>
          <c:marker>
            <c:symbol val="none"/>
          </c:marker>
          <c:trendline>
            <c:spPr>
              <a:ln w="57150" cmpd="sng">
                <a:solidFill>
                  <a:srgbClr val="FF0000"/>
                </a:solidFill>
              </a:ln>
            </c:spPr>
            <c:trendlineType val="movingAvg"/>
            <c:period val="4"/>
            <c:dispRSqr val="0"/>
            <c:dispEq val="0"/>
          </c:trendline>
          <c:cat>
            <c:strRef>
              <c:f>'Mines an'!$B$17:$AW$17</c:f>
              <c:strCache>
                <c:ptCount val="48"/>
                <c:pt idx="0">
                  <c:v>1970</c:v>
                </c:pt>
                <c:pt idx="1">
                  <c:v>1971</c:v>
                </c:pt>
                <c:pt idx="2">
                  <c:v>1972</c:v>
                </c:pt>
                <c:pt idx="3">
                  <c:v>1973</c:v>
                </c:pt>
                <c:pt idx="4">
                  <c:v>1974</c:v>
                </c:pt>
                <c:pt idx="5">
                  <c:v>1975</c:v>
                </c:pt>
                <c:pt idx="6">
                  <c:v>1976</c:v>
                </c:pt>
                <c:pt idx="7">
                  <c:v>1977</c:v>
                </c:pt>
                <c:pt idx="8">
                  <c:v>1978</c:v>
                </c:pt>
                <c:pt idx="9">
                  <c:v>1979</c:v>
                </c:pt>
                <c:pt idx="10">
                  <c:v>1980</c:v>
                </c:pt>
                <c:pt idx="11">
                  <c:v>1981</c:v>
                </c:pt>
                <c:pt idx="12">
                  <c:v>1982</c:v>
                </c:pt>
                <c:pt idx="13">
                  <c:v>1983</c:v>
                </c:pt>
                <c:pt idx="14">
                  <c:v>1984</c:v>
                </c:pt>
                <c:pt idx="15">
                  <c:v>1985</c:v>
                </c:pt>
                <c:pt idx="16">
                  <c:v>1986</c:v>
                </c:pt>
                <c:pt idx="17">
                  <c:v>1987</c:v>
                </c:pt>
                <c:pt idx="18">
                  <c:v>1988</c:v>
                </c:pt>
                <c:pt idx="19">
                  <c:v>1989</c:v>
                </c:pt>
                <c:pt idx="20">
                  <c:v>1990</c:v>
                </c:pt>
                <c:pt idx="21">
                  <c:v>1991</c:v>
                </c:pt>
                <c:pt idx="22">
                  <c:v>1992</c:v>
                </c:pt>
                <c:pt idx="23">
                  <c:v>1993</c:v>
                </c:pt>
                <c:pt idx="24">
                  <c:v>1994</c:v>
                </c:pt>
                <c:pt idx="25">
                  <c:v>1995</c:v>
                </c:pt>
                <c:pt idx="26">
                  <c:v>1996</c:v>
                </c:pt>
                <c:pt idx="27">
                  <c:v>1997</c:v>
                </c:pt>
                <c:pt idx="28">
                  <c:v>1998</c:v>
                </c:pt>
                <c:pt idx="29">
                  <c:v>1999</c:v>
                </c:pt>
                <c:pt idx="30">
                  <c:v>2000</c:v>
                </c:pt>
                <c:pt idx="31">
                  <c:v>2001</c:v>
                </c:pt>
                <c:pt idx="32">
                  <c:v>2002</c:v>
                </c:pt>
                <c:pt idx="33">
                  <c:v>2003</c:v>
                </c:pt>
                <c:pt idx="34">
                  <c:v>2004</c:v>
                </c:pt>
                <c:pt idx="35">
                  <c:v>2005</c:v>
                </c:pt>
                <c:pt idx="36">
                  <c:v>2006</c:v>
                </c:pt>
                <c:pt idx="37">
                  <c:v>2007</c:v>
                </c:pt>
                <c:pt idx="38">
                  <c:v>2008</c:v>
                </c:pt>
                <c:pt idx="39">
                  <c:v>2009</c:v>
                </c:pt>
                <c:pt idx="40">
                  <c:v>2010</c:v>
                </c:pt>
                <c:pt idx="41">
                  <c:v>2011</c:v>
                </c:pt>
                <c:pt idx="42">
                  <c:v>2012</c:v>
                </c:pt>
                <c:pt idx="43">
                  <c:v>2013</c:v>
                </c:pt>
                <c:pt idx="44">
                  <c:v>2014</c:v>
                </c:pt>
                <c:pt idx="45">
                  <c:v>2015</c:v>
                </c:pt>
                <c:pt idx="46">
                  <c:v>2016</c:v>
                </c:pt>
                <c:pt idx="47">
                  <c:v>Est 2017</c:v>
                </c:pt>
              </c:strCache>
            </c:strRef>
          </c:cat>
          <c:val>
            <c:numRef>
              <c:f>'Mines an'!$B$20:$AW$20</c:f>
              <c:numCache>
                <c:formatCode>#\ ##0.00"  ";#\ ##0.00"  "."  "</c:formatCode>
                <c:ptCount val="48"/>
                <c:pt idx="0">
                  <c:v>0.0</c:v>
                </c:pt>
                <c:pt idx="1">
                  <c:v>0.0</c:v>
                </c:pt>
                <c:pt idx="2">
                  <c:v>0.0</c:v>
                </c:pt>
                <c:pt idx="3">
                  <c:v>0.0</c:v>
                </c:pt>
                <c:pt idx="4">
                  <c:v>0.0</c:v>
                </c:pt>
                <c:pt idx="5">
                  <c:v>0.0</c:v>
                </c:pt>
                <c:pt idx="6">
                  <c:v>0.0</c:v>
                </c:pt>
                <c:pt idx="7">
                  <c:v>0.0</c:v>
                </c:pt>
                <c:pt idx="8">
                  <c:v>0.0</c:v>
                </c:pt>
                <c:pt idx="9">
                  <c:v>0.0</c:v>
                </c:pt>
                <c:pt idx="10">
                  <c:v>0.0</c:v>
                </c:pt>
                <c:pt idx="11">
                  <c:v>0.0</c:v>
                </c:pt>
                <c:pt idx="12">
                  <c:v>0.0</c:v>
                </c:pt>
                <c:pt idx="13">
                  <c:v>0.0</c:v>
                </c:pt>
                <c:pt idx="14">
                  <c:v>0.0</c:v>
                </c:pt>
                <c:pt idx="15">
                  <c:v>0.0</c:v>
                </c:pt>
                <c:pt idx="16">
                  <c:v>0.0</c:v>
                </c:pt>
                <c:pt idx="17">
                  <c:v>0.0</c:v>
                </c:pt>
                <c:pt idx="18">
                  <c:v>0.0</c:v>
                </c:pt>
                <c:pt idx="19">
                  <c:v>0.337</c:v>
                </c:pt>
                <c:pt idx="20">
                  <c:v>0.497</c:v>
                </c:pt>
                <c:pt idx="21">
                  <c:v>1.264</c:v>
                </c:pt>
                <c:pt idx="22">
                  <c:v>1.416</c:v>
                </c:pt>
                <c:pt idx="23">
                  <c:v>1.753</c:v>
                </c:pt>
                <c:pt idx="24">
                  <c:v>2.033</c:v>
                </c:pt>
                <c:pt idx="25">
                  <c:v>2.006</c:v>
                </c:pt>
                <c:pt idx="26">
                  <c:v>1.836</c:v>
                </c:pt>
                <c:pt idx="27">
                  <c:v>2.182</c:v>
                </c:pt>
                <c:pt idx="28">
                  <c:v>2.158</c:v>
                </c:pt>
                <c:pt idx="29">
                  <c:v>1.951</c:v>
                </c:pt>
                <c:pt idx="30">
                  <c:v>1.938438</c:v>
                </c:pt>
                <c:pt idx="31">
                  <c:v>2.668358999999999</c:v>
                </c:pt>
                <c:pt idx="32">
                  <c:v>2.116858099999996</c:v>
                </c:pt>
                <c:pt idx="33">
                  <c:v>2.2296567</c:v>
                </c:pt>
                <c:pt idx="34">
                  <c:v>2.23424088</c:v>
                </c:pt>
                <c:pt idx="35">
                  <c:v>1.84952855</c:v>
                </c:pt>
                <c:pt idx="36">
                  <c:v>2.015240799999999</c:v>
                </c:pt>
                <c:pt idx="37">
                  <c:v>2.06730805</c:v>
                </c:pt>
                <c:pt idx="38">
                  <c:v>1.64108442</c:v>
                </c:pt>
                <c:pt idx="39">
                  <c:v>1.93796119</c:v>
                </c:pt>
                <c:pt idx="40">
                  <c:v>2.63727962</c:v>
                </c:pt>
                <c:pt idx="41">
                  <c:v>3.39352141</c:v>
                </c:pt>
                <c:pt idx="42">
                  <c:v>3.26411158</c:v>
                </c:pt>
                <c:pt idx="43">
                  <c:v>4.215683622727274</c:v>
                </c:pt>
                <c:pt idx="44">
                  <c:v>4.332593960909087</c:v>
                </c:pt>
                <c:pt idx="45">
                  <c:v>4.925703481818183</c:v>
                </c:pt>
                <c:pt idx="46">
                  <c:v>4.582636045</c:v>
                </c:pt>
                <c:pt idx="47">
                  <c:v>5.23665288223362</c:v>
                </c:pt>
              </c:numCache>
            </c:numRef>
          </c:val>
          <c:smooth val="0"/>
        </c:ser>
        <c:ser>
          <c:idx val="2"/>
          <c:order val="2"/>
          <c:tx>
            <c:strRef>
              <c:f>'Mines an'!$A$21</c:f>
              <c:strCache>
                <c:ptCount val="1"/>
                <c:pt idx="0">
                  <c:v>Total</c:v>
                </c:pt>
              </c:strCache>
            </c:strRef>
          </c:tx>
          <c:spPr>
            <a:ln w="57150" cmpd="sng">
              <a:noFill/>
            </a:ln>
          </c:spPr>
          <c:marker>
            <c:symbol val="none"/>
          </c:marker>
          <c:trendline>
            <c:spPr>
              <a:ln w="57150" cmpd="sng"/>
            </c:spPr>
            <c:trendlineType val="movingAvg"/>
            <c:period val="4"/>
            <c:dispRSqr val="0"/>
            <c:dispEq val="0"/>
          </c:trendline>
          <c:cat>
            <c:strRef>
              <c:f>'Mines an'!$B$17:$AW$17</c:f>
              <c:strCache>
                <c:ptCount val="48"/>
                <c:pt idx="0">
                  <c:v>1970</c:v>
                </c:pt>
                <c:pt idx="1">
                  <c:v>1971</c:v>
                </c:pt>
                <c:pt idx="2">
                  <c:v>1972</c:v>
                </c:pt>
                <c:pt idx="3">
                  <c:v>1973</c:v>
                </c:pt>
                <c:pt idx="4">
                  <c:v>1974</c:v>
                </c:pt>
                <c:pt idx="5">
                  <c:v>1975</c:v>
                </c:pt>
                <c:pt idx="6">
                  <c:v>1976</c:v>
                </c:pt>
                <c:pt idx="7">
                  <c:v>1977</c:v>
                </c:pt>
                <c:pt idx="8">
                  <c:v>1978</c:v>
                </c:pt>
                <c:pt idx="9">
                  <c:v>1979</c:v>
                </c:pt>
                <c:pt idx="10">
                  <c:v>1980</c:v>
                </c:pt>
                <c:pt idx="11">
                  <c:v>1981</c:v>
                </c:pt>
                <c:pt idx="12">
                  <c:v>1982</c:v>
                </c:pt>
                <c:pt idx="13">
                  <c:v>1983</c:v>
                </c:pt>
                <c:pt idx="14">
                  <c:v>1984</c:v>
                </c:pt>
                <c:pt idx="15">
                  <c:v>1985</c:v>
                </c:pt>
                <c:pt idx="16">
                  <c:v>1986</c:v>
                </c:pt>
                <c:pt idx="17">
                  <c:v>1987</c:v>
                </c:pt>
                <c:pt idx="18">
                  <c:v>1988</c:v>
                </c:pt>
                <c:pt idx="19">
                  <c:v>1989</c:v>
                </c:pt>
                <c:pt idx="20">
                  <c:v>1990</c:v>
                </c:pt>
                <c:pt idx="21">
                  <c:v>1991</c:v>
                </c:pt>
                <c:pt idx="22">
                  <c:v>1992</c:v>
                </c:pt>
                <c:pt idx="23">
                  <c:v>1993</c:v>
                </c:pt>
                <c:pt idx="24">
                  <c:v>1994</c:v>
                </c:pt>
                <c:pt idx="25">
                  <c:v>1995</c:v>
                </c:pt>
                <c:pt idx="26">
                  <c:v>1996</c:v>
                </c:pt>
                <c:pt idx="27">
                  <c:v>1997</c:v>
                </c:pt>
                <c:pt idx="28">
                  <c:v>1998</c:v>
                </c:pt>
                <c:pt idx="29">
                  <c:v>1999</c:v>
                </c:pt>
                <c:pt idx="30">
                  <c:v>2000</c:v>
                </c:pt>
                <c:pt idx="31">
                  <c:v>2001</c:v>
                </c:pt>
                <c:pt idx="32">
                  <c:v>2002</c:v>
                </c:pt>
                <c:pt idx="33">
                  <c:v>2003</c:v>
                </c:pt>
                <c:pt idx="34">
                  <c:v>2004</c:v>
                </c:pt>
                <c:pt idx="35">
                  <c:v>2005</c:v>
                </c:pt>
                <c:pt idx="36">
                  <c:v>2006</c:v>
                </c:pt>
                <c:pt idx="37">
                  <c:v>2007</c:v>
                </c:pt>
                <c:pt idx="38">
                  <c:v>2008</c:v>
                </c:pt>
                <c:pt idx="39">
                  <c:v>2009</c:v>
                </c:pt>
                <c:pt idx="40">
                  <c:v>2010</c:v>
                </c:pt>
                <c:pt idx="41">
                  <c:v>2011</c:v>
                </c:pt>
                <c:pt idx="42">
                  <c:v>2012</c:v>
                </c:pt>
                <c:pt idx="43">
                  <c:v>2013</c:v>
                </c:pt>
                <c:pt idx="44">
                  <c:v>2014</c:v>
                </c:pt>
                <c:pt idx="45">
                  <c:v>2015</c:v>
                </c:pt>
                <c:pt idx="46">
                  <c:v>2016</c:v>
                </c:pt>
                <c:pt idx="47">
                  <c:v>Est 2017</c:v>
                </c:pt>
              </c:strCache>
            </c:strRef>
          </c:cat>
          <c:val>
            <c:numRef>
              <c:f>'Mines an'!$B$21:$AW$21</c:f>
              <c:numCache>
                <c:formatCode>#\ ##0.00"  ";#\ ##0.00"  "."  "</c:formatCode>
                <c:ptCount val="48"/>
                <c:pt idx="0">
                  <c:v>7.021</c:v>
                </c:pt>
                <c:pt idx="1">
                  <c:v>7.721999999999999</c:v>
                </c:pt>
                <c:pt idx="2">
                  <c:v>5.512</c:v>
                </c:pt>
                <c:pt idx="3">
                  <c:v>5.858</c:v>
                </c:pt>
                <c:pt idx="4">
                  <c:v>6.968</c:v>
                </c:pt>
                <c:pt idx="5">
                  <c:v>6.703</c:v>
                </c:pt>
                <c:pt idx="6">
                  <c:v>5.958</c:v>
                </c:pt>
                <c:pt idx="7">
                  <c:v>5.891999999999999</c:v>
                </c:pt>
                <c:pt idx="8">
                  <c:v>3.349</c:v>
                </c:pt>
                <c:pt idx="9">
                  <c:v>4.3</c:v>
                </c:pt>
                <c:pt idx="10">
                  <c:v>4.575</c:v>
                </c:pt>
                <c:pt idx="11">
                  <c:v>3.984</c:v>
                </c:pt>
                <c:pt idx="12">
                  <c:v>3.05</c:v>
                </c:pt>
                <c:pt idx="13">
                  <c:v>2.237</c:v>
                </c:pt>
                <c:pt idx="14">
                  <c:v>2.866</c:v>
                </c:pt>
                <c:pt idx="15">
                  <c:v>3.6</c:v>
                </c:pt>
                <c:pt idx="16">
                  <c:v>3.125</c:v>
                </c:pt>
                <c:pt idx="17">
                  <c:v>2.842</c:v>
                </c:pt>
                <c:pt idx="18">
                  <c:v>3.385</c:v>
                </c:pt>
                <c:pt idx="19">
                  <c:v>4.919</c:v>
                </c:pt>
                <c:pt idx="20">
                  <c:v>4.486</c:v>
                </c:pt>
                <c:pt idx="21">
                  <c:v>5.609</c:v>
                </c:pt>
                <c:pt idx="22">
                  <c:v>5.651</c:v>
                </c:pt>
                <c:pt idx="23">
                  <c:v>5.609999999999998</c:v>
                </c:pt>
                <c:pt idx="24">
                  <c:v>5.66099999999998</c:v>
                </c:pt>
                <c:pt idx="25">
                  <c:v>7.028</c:v>
                </c:pt>
                <c:pt idx="26">
                  <c:v>7.265</c:v>
                </c:pt>
                <c:pt idx="27">
                  <c:v>8.145</c:v>
                </c:pt>
                <c:pt idx="28">
                  <c:v>7.526</c:v>
                </c:pt>
                <c:pt idx="29">
                  <c:v>6.561</c:v>
                </c:pt>
                <c:pt idx="30">
                  <c:v>7.436916000000001</c:v>
                </c:pt>
                <c:pt idx="31">
                  <c:v>7.215476999999995</c:v>
                </c:pt>
                <c:pt idx="32">
                  <c:v>5.9420391</c:v>
                </c:pt>
                <c:pt idx="33">
                  <c:v>6.625344099999981</c:v>
                </c:pt>
                <c:pt idx="34">
                  <c:v>7.03329932</c:v>
                </c:pt>
                <c:pt idx="35">
                  <c:v>6.444867340000001</c:v>
                </c:pt>
                <c:pt idx="36">
                  <c:v>6.179430139999996</c:v>
                </c:pt>
                <c:pt idx="37">
                  <c:v>7.575117609999984</c:v>
                </c:pt>
                <c:pt idx="38">
                  <c:v>6.66175819</c:v>
                </c:pt>
                <c:pt idx="39">
                  <c:v>6.38646538</c:v>
                </c:pt>
                <c:pt idx="40">
                  <c:v>8.92217419</c:v>
                </c:pt>
                <c:pt idx="41">
                  <c:v>9.23173821</c:v>
                </c:pt>
                <c:pt idx="42">
                  <c:v>9.65873234983725</c:v>
                </c:pt>
                <c:pt idx="43">
                  <c:v>12.00356646943181</c:v>
                </c:pt>
                <c:pt idx="44">
                  <c:v>13.11494315674812</c:v>
                </c:pt>
                <c:pt idx="45">
                  <c:v>14.29262453122118</c:v>
                </c:pt>
                <c:pt idx="46">
                  <c:v>15.40754322967497</c:v>
                </c:pt>
                <c:pt idx="47">
                  <c:v>15.9680906594888</c:v>
                </c:pt>
              </c:numCache>
            </c:numRef>
          </c:val>
          <c:smooth val="0"/>
        </c:ser>
        <c:dLbls>
          <c:showLegendKey val="0"/>
          <c:showVal val="0"/>
          <c:showCatName val="0"/>
          <c:showSerName val="0"/>
          <c:showPercent val="0"/>
          <c:showBubbleSize val="0"/>
        </c:dLbls>
        <c:marker val="1"/>
        <c:smooth val="0"/>
        <c:axId val="2103255256"/>
        <c:axId val="-2055564424"/>
      </c:lineChart>
      <c:catAx>
        <c:axId val="2103255256"/>
        <c:scaling>
          <c:orientation val="minMax"/>
        </c:scaling>
        <c:delete val="0"/>
        <c:axPos val="b"/>
        <c:numFmt formatCode="0" sourceLinked="1"/>
        <c:majorTickMark val="out"/>
        <c:minorTickMark val="none"/>
        <c:tickLblPos val="nextTo"/>
        <c:txPr>
          <a:bodyPr rot="-5400000" vert="horz"/>
          <a:lstStyle/>
          <a:p>
            <a:pPr>
              <a:defRPr/>
            </a:pPr>
            <a:endParaRPr lang="fr-FR"/>
          </a:p>
        </c:txPr>
        <c:crossAx val="-2055564424"/>
        <c:crosses val="autoZero"/>
        <c:auto val="1"/>
        <c:lblAlgn val="ctr"/>
        <c:lblOffset val="100"/>
        <c:tickLblSkip val="2"/>
        <c:tickMarkSkip val="1"/>
        <c:noMultiLvlLbl val="0"/>
      </c:catAx>
      <c:valAx>
        <c:axId val="-2055564424"/>
        <c:scaling>
          <c:orientation val="minMax"/>
          <c:max val="17.0"/>
        </c:scaling>
        <c:delete val="0"/>
        <c:axPos val="l"/>
        <c:majorGridlines>
          <c:spPr>
            <a:ln>
              <a:solidFill>
                <a:schemeClr val="bg1">
                  <a:lumMod val="75000"/>
                </a:schemeClr>
              </a:solidFill>
            </a:ln>
          </c:spPr>
        </c:majorGridlines>
        <c:numFmt formatCode="#,##0" sourceLinked="0"/>
        <c:majorTickMark val="out"/>
        <c:minorTickMark val="none"/>
        <c:tickLblPos val="nextTo"/>
        <c:crossAx val="2103255256"/>
        <c:crosses val="autoZero"/>
        <c:crossBetween val="between"/>
        <c:majorUnit val="1.0"/>
      </c:valAx>
    </c:plotArea>
    <c:plotVisOnly val="1"/>
    <c:dispBlanksAs val="gap"/>
    <c:showDLblsOverMax val="0"/>
  </c:chart>
  <c:txPr>
    <a:bodyPr/>
    <a:lstStyle/>
    <a:p>
      <a:pPr>
        <a:defRPr sz="2000"/>
      </a:pPr>
      <a:endParaRPr lang="fr-FR"/>
    </a:p>
  </c:txPr>
  <c:externalData r:id="rId1">
    <c:autoUpdate val="0"/>
  </c:externalData>
  <c:userShapes r:id="rId2"/>
</c:chartSpace>
</file>

<file path=ppt/charts/chart1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Zoom 2009-2017 </a:t>
            </a:r>
          </a:p>
        </c:rich>
      </c:tx>
      <c:layout>
        <c:manualLayout>
          <c:xMode val="edge"/>
          <c:yMode val="edge"/>
          <c:x val="0.185908043648885"/>
          <c:y val="0.00861648778052599"/>
        </c:manualLayout>
      </c:layout>
      <c:overlay val="0"/>
      <c:spPr>
        <a:solidFill>
          <a:schemeClr val="bg1"/>
        </a:solidFill>
      </c:spPr>
    </c:title>
    <c:autoTitleDeleted val="0"/>
    <c:plotArea>
      <c:layout>
        <c:manualLayout>
          <c:layoutTarget val="inner"/>
          <c:xMode val="edge"/>
          <c:yMode val="edge"/>
          <c:x val="0.0378604704154746"/>
          <c:y val="0.152683745943861"/>
          <c:w val="0.933421905461174"/>
          <c:h val="0.685231723579552"/>
        </c:manualLayout>
      </c:layout>
      <c:lineChart>
        <c:grouping val="standard"/>
        <c:varyColors val="0"/>
        <c:ser>
          <c:idx val="2"/>
          <c:order val="0"/>
          <c:tx>
            <c:strRef>
              <c:f>'Mines an'!$A$21</c:f>
              <c:strCache>
                <c:ptCount val="1"/>
                <c:pt idx="0">
                  <c:v>Total</c:v>
                </c:pt>
              </c:strCache>
            </c:strRef>
          </c:tx>
          <c:spPr>
            <a:ln w="76200" cmpd="sng">
              <a:solidFill>
                <a:schemeClr val="tx1"/>
              </a:solidFill>
            </a:ln>
          </c:spPr>
          <c:marker>
            <c:symbol val="none"/>
          </c:marker>
          <c:dLbls>
            <c:dLbl>
              <c:idx val="0"/>
              <c:layout/>
              <c:dLblPos val="t"/>
              <c:showLegendKey val="0"/>
              <c:showVal val="1"/>
              <c:showCatName val="0"/>
              <c:showSerName val="0"/>
              <c:showPercent val="0"/>
              <c:showBubbleSize val="0"/>
            </c:dLbl>
            <c:dLbl>
              <c:idx val="8"/>
              <c:layout/>
              <c:dLblPos val="t"/>
              <c:showLegendKey val="0"/>
              <c:showVal val="1"/>
              <c:showCatName val="0"/>
              <c:showSerName val="0"/>
              <c:showPercent val="0"/>
              <c:showBubbleSize val="0"/>
            </c:dLbl>
            <c:numFmt formatCode="#,##0.0" sourceLinked="0"/>
            <c:spPr>
              <a:solidFill>
                <a:schemeClr val="bg1"/>
              </a:solidFill>
            </c:spPr>
            <c:txPr>
              <a:bodyPr/>
              <a:lstStyle/>
              <a:p>
                <a:pPr>
                  <a:defRPr b="1"/>
                </a:pPr>
                <a:endParaRPr lang="fr-FR"/>
              </a:p>
            </c:txPr>
            <c:dLblPos val="t"/>
            <c:showLegendKey val="0"/>
            <c:showVal val="0"/>
            <c:showCatName val="0"/>
            <c:showSerName val="0"/>
            <c:showPercent val="0"/>
            <c:showBubbleSize val="0"/>
          </c:dLbls>
          <c:cat>
            <c:strRef>
              <c:f>'Mines an'!$AO$17:$AW$17</c:f>
              <c:strCache>
                <c:ptCount val="9"/>
                <c:pt idx="0">
                  <c:v>2009</c:v>
                </c:pt>
                <c:pt idx="1">
                  <c:v>2010</c:v>
                </c:pt>
                <c:pt idx="2">
                  <c:v>2011</c:v>
                </c:pt>
                <c:pt idx="3">
                  <c:v>2012</c:v>
                </c:pt>
                <c:pt idx="4">
                  <c:v>2013</c:v>
                </c:pt>
                <c:pt idx="5">
                  <c:v>2014</c:v>
                </c:pt>
                <c:pt idx="6">
                  <c:v>2015</c:v>
                </c:pt>
                <c:pt idx="7">
                  <c:v>2016</c:v>
                </c:pt>
                <c:pt idx="8">
                  <c:v>Est 2017</c:v>
                </c:pt>
              </c:strCache>
            </c:strRef>
          </c:cat>
          <c:val>
            <c:numRef>
              <c:f>'Mines an'!$AO$21:$AW$21</c:f>
              <c:numCache>
                <c:formatCode>#\ ##0.00"  ";#\ ##0.00"  "."  "</c:formatCode>
                <c:ptCount val="9"/>
                <c:pt idx="0">
                  <c:v>6.38646538</c:v>
                </c:pt>
                <c:pt idx="1">
                  <c:v>8.92217419</c:v>
                </c:pt>
                <c:pt idx="2">
                  <c:v>9.23173821</c:v>
                </c:pt>
                <c:pt idx="3">
                  <c:v>9.65873234983725</c:v>
                </c:pt>
                <c:pt idx="4">
                  <c:v>12.00356646943181</c:v>
                </c:pt>
                <c:pt idx="5">
                  <c:v>13.11494315674812</c:v>
                </c:pt>
                <c:pt idx="6">
                  <c:v>14.29262453122118</c:v>
                </c:pt>
                <c:pt idx="7">
                  <c:v>15.40754322967497</c:v>
                </c:pt>
                <c:pt idx="8">
                  <c:v>15.9680906594888</c:v>
                </c:pt>
              </c:numCache>
            </c:numRef>
          </c:val>
          <c:smooth val="0"/>
        </c:ser>
        <c:ser>
          <c:idx val="0"/>
          <c:order val="1"/>
          <c:tx>
            <c:strRef>
              <c:f>'Mines an'!$A$19</c:f>
              <c:strCache>
                <c:ptCount val="1"/>
                <c:pt idx="0">
                  <c:v>Saprolites</c:v>
                </c:pt>
              </c:strCache>
            </c:strRef>
          </c:tx>
          <c:spPr>
            <a:ln w="76200" cmpd="sng">
              <a:solidFill>
                <a:srgbClr val="008000"/>
              </a:solidFill>
              <a:prstDash val="solid"/>
            </a:ln>
          </c:spPr>
          <c:marker>
            <c:symbol val="none"/>
          </c:marker>
          <c:dLbls>
            <c:dLbl>
              <c:idx val="0"/>
              <c:layout/>
              <c:dLblPos val="b"/>
              <c:showLegendKey val="0"/>
              <c:showVal val="1"/>
              <c:showCatName val="0"/>
              <c:showSerName val="0"/>
              <c:showPercent val="0"/>
              <c:showBubbleSize val="0"/>
            </c:dLbl>
            <c:dLbl>
              <c:idx val="8"/>
              <c:layout/>
              <c:dLblPos val="b"/>
              <c:showLegendKey val="0"/>
              <c:showVal val="1"/>
              <c:showCatName val="0"/>
              <c:showSerName val="0"/>
              <c:showPercent val="0"/>
              <c:showBubbleSize val="0"/>
            </c:dLbl>
            <c:numFmt formatCode="#,##0.0" sourceLinked="0"/>
            <c:spPr>
              <a:solidFill>
                <a:schemeClr val="bg1"/>
              </a:solidFill>
            </c:spPr>
            <c:txPr>
              <a:bodyPr/>
              <a:lstStyle/>
              <a:p>
                <a:pPr>
                  <a:defRPr b="1">
                    <a:solidFill>
                      <a:srgbClr val="008000"/>
                    </a:solidFill>
                  </a:defRPr>
                </a:pPr>
                <a:endParaRPr lang="fr-FR"/>
              </a:p>
            </c:txPr>
            <c:dLblPos val="b"/>
            <c:showLegendKey val="0"/>
            <c:showVal val="0"/>
            <c:showCatName val="0"/>
            <c:showSerName val="0"/>
            <c:showPercent val="0"/>
            <c:showBubbleSize val="0"/>
          </c:dLbls>
          <c:cat>
            <c:strRef>
              <c:f>'Mines an'!$AO$17:$AW$17</c:f>
              <c:strCache>
                <c:ptCount val="9"/>
                <c:pt idx="0">
                  <c:v>2009</c:v>
                </c:pt>
                <c:pt idx="1">
                  <c:v>2010</c:v>
                </c:pt>
                <c:pt idx="2">
                  <c:v>2011</c:v>
                </c:pt>
                <c:pt idx="3">
                  <c:v>2012</c:v>
                </c:pt>
                <c:pt idx="4">
                  <c:v>2013</c:v>
                </c:pt>
                <c:pt idx="5">
                  <c:v>2014</c:v>
                </c:pt>
                <c:pt idx="6">
                  <c:v>2015</c:v>
                </c:pt>
                <c:pt idx="7">
                  <c:v>2016</c:v>
                </c:pt>
                <c:pt idx="8">
                  <c:v>Est 2017</c:v>
                </c:pt>
              </c:strCache>
            </c:strRef>
          </c:cat>
          <c:val>
            <c:numRef>
              <c:f>'Mines an'!$AO$19:$AW$19</c:f>
              <c:numCache>
                <c:formatCode>#\ ##0.00"  ";#\ ##0.00"  "."  "</c:formatCode>
                <c:ptCount val="9"/>
                <c:pt idx="0">
                  <c:v>4.448504189999999</c:v>
                </c:pt>
                <c:pt idx="1">
                  <c:v>6.284894569999969</c:v>
                </c:pt>
                <c:pt idx="2">
                  <c:v>5.8382168</c:v>
                </c:pt>
                <c:pt idx="3">
                  <c:v>6.394620769837235</c:v>
                </c:pt>
                <c:pt idx="4">
                  <c:v>7.787882846704535</c:v>
                </c:pt>
                <c:pt idx="5">
                  <c:v>8.782349195839028</c:v>
                </c:pt>
                <c:pt idx="6">
                  <c:v>9.366921049402996</c:v>
                </c:pt>
                <c:pt idx="7">
                  <c:v>10.82490718467497</c:v>
                </c:pt>
                <c:pt idx="8">
                  <c:v>10.75233624174174</c:v>
                </c:pt>
              </c:numCache>
            </c:numRef>
          </c:val>
          <c:smooth val="0"/>
        </c:ser>
        <c:ser>
          <c:idx val="1"/>
          <c:order val="2"/>
          <c:tx>
            <c:strRef>
              <c:f>'Mines an'!$A$20</c:f>
              <c:strCache>
                <c:ptCount val="1"/>
                <c:pt idx="0">
                  <c:v>Latérites </c:v>
                </c:pt>
              </c:strCache>
            </c:strRef>
          </c:tx>
          <c:spPr>
            <a:ln w="76200" cmpd="sng">
              <a:solidFill>
                <a:srgbClr val="FF0000"/>
              </a:solidFill>
            </a:ln>
          </c:spPr>
          <c:marker>
            <c:symbol val="none"/>
          </c:marker>
          <c:dLbls>
            <c:dLbl>
              <c:idx val="0"/>
              <c:layout/>
              <c:dLblPos val="b"/>
              <c:showLegendKey val="0"/>
              <c:showVal val="1"/>
              <c:showCatName val="0"/>
              <c:showSerName val="0"/>
              <c:showPercent val="0"/>
              <c:showBubbleSize val="0"/>
            </c:dLbl>
            <c:dLbl>
              <c:idx val="8"/>
              <c:layout/>
              <c:dLblPos val="b"/>
              <c:showLegendKey val="0"/>
              <c:showVal val="1"/>
              <c:showCatName val="0"/>
              <c:showSerName val="0"/>
              <c:showPercent val="0"/>
              <c:showBubbleSize val="0"/>
            </c:dLbl>
            <c:numFmt formatCode="#,##0.0" sourceLinked="0"/>
            <c:spPr>
              <a:solidFill>
                <a:schemeClr val="bg1"/>
              </a:solidFill>
            </c:spPr>
            <c:txPr>
              <a:bodyPr/>
              <a:lstStyle/>
              <a:p>
                <a:pPr>
                  <a:defRPr b="1">
                    <a:solidFill>
                      <a:srgbClr val="FF0000"/>
                    </a:solidFill>
                  </a:defRPr>
                </a:pPr>
                <a:endParaRPr lang="fr-FR"/>
              </a:p>
            </c:txPr>
            <c:dLblPos val="b"/>
            <c:showLegendKey val="0"/>
            <c:showVal val="0"/>
            <c:showCatName val="0"/>
            <c:showSerName val="0"/>
            <c:showPercent val="0"/>
            <c:showBubbleSize val="0"/>
          </c:dLbls>
          <c:cat>
            <c:strRef>
              <c:f>'Mines an'!$AO$17:$AW$17</c:f>
              <c:strCache>
                <c:ptCount val="9"/>
                <c:pt idx="0">
                  <c:v>2009</c:v>
                </c:pt>
                <c:pt idx="1">
                  <c:v>2010</c:v>
                </c:pt>
                <c:pt idx="2">
                  <c:v>2011</c:v>
                </c:pt>
                <c:pt idx="3">
                  <c:v>2012</c:v>
                </c:pt>
                <c:pt idx="4">
                  <c:v>2013</c:v>
                </c:pt>
                <c:pt idx="5">
                  <c:v>2014</c:v>
                </c:pt>
                <c:pt idx="6">
                  <c:v>2015</c:v>
                </c:pt>
                <c:pt idx="7">
                  <c:v>2016</c:v>
                </c:pt>
                <c:pt idx="8">
                  <c:v>Est 2017</c:v>
                </c:pt>
              </c:strCache>
            </c:strRef>
          </c:cat>
          <c:val>
            <c:numRef>
              <c:f>'Mines an'!$AO$20:$AW$20</c:f>
              <c:numCache>
                <c:formatCode>#\ ##0.00"  ";#\ ##0.00"  "."  "</c:formatCode>
                <c:ptCount val="9"/>
                <c:pt idx="0">
                  <c:v>1.93796119</c:v>
                </c:pt>
                <c:pt idx="1">
                  <c:v>2.63727962</c:v>
                </c:pt>
                <c:pt idx="2">
                  <c:v>3.39352141</c:v>
                </c:pt>
                <c:pt idx="3">
                  <c:v>3.26411158</c:v>
                </c:pt>
                <c:pt idx="4">
                  <c:v>4.215683622727274</c:v>
                </c:pt>
                <c:pt idx="5">
                  <c:v>4.332593960909087</c:v>
                </c:pt>
                <c:pt idx="6">
                  <c:v>4.925703481818183</c:v>
                </c:pt>
                <c:pt idx="7">
                  <c:v>4.582636045</c:v>
                </c:pt>
                <c:pt idx="8">
                  <c:v>5.23665288223362</c:v>
                </c:pt>
              </c:numCache>
            </c:numRef>
          </c:val>
          <c:smooth val="0"/>
        </c:ser>
        <c:dLbls>
          <c:showLegendKey val="0"/>
          <c:showVal val="0"/>
          <c:showCatName val="0"/>
          <c:showSerName val="0"/>
          <c:showPercent val="0"/>
          <c:showBubbleSize val="0"/>
        </c:dLbls>
        <c:marker val="1"/>
        <c:smooth val="0"/>
        <c:axId val="-2056172328"/>
        <c:axId val="-2040249400"/>
      </c:lineChart>
      <c:catAx>
        <c:axId val="-2056172328"/>
        <c:scaling>
          <c:orientation val="minMax"/>
        </c:scaling>
        <c:delete val="0"/>
        <c:axPos val="b"/>
        <c:numFmt formatCode="0" sourceLinked="1"/>
        <c:majorTickMark val="out"/>
        <c:minorTickMark val="none"/>
        <c:tickLblPos val="nextTo"/>
        <c:txPr>
          <a:bodyPr rot="-5400000" vert="horz"/>
          <a:lstStyle/>
          <a:p>
            <a:pPr>
              <a:defRPr/>
            </a:pPr>
            <a:endParaRPr lang="fr-FR"/>
          </a:p>
        </c:txPr>
        <c:crossAx val="-2040249400"/>
        <c:crosses val="autoZero"/>
        <c:auto val="1"/>
        <c:lblAlgn val="ctr"/>
        <c:lblOffset val="100"/>
        <c:tickLblSkip val="1"/>
        <c:tickMarkSkip val="1"/>
        <c:noMultiLvlLbl val="0"/>
      </c:catAx>
      <c:valAx>
        <c:axId val="-2040249400"/>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crossAx val="-2056172328"/>
        <c:crosses val="autoZero"/>
        <c:crossBetween val="between"/>
        <c:majorUnit val="1.0"/>
      </c:valAx>
    </c:plotArea>
    <c:plotVisOnly val="1"/>
    <c:dispBlanksAs val="gap"/>
    <c:showDLblsOverMax val="0"/>
  </c:chart>
  <c:txPr>
    <a:bodyPr/>
    <a:lstStyle/>
    <a:p>
      <a:pPr>
        <a:defRPr sz="2000"/>
      </a:pPr>
      <a:endParaRPr lang="fr-FR"/>
    </a:p>
  </c:txPr>
  <c:externalData r:id="rId1">
    <c:autoUpdate val="0"/>
  </c:externalData>
  <c:userShapes r:id="rId2"/>
</c:chartSpace>
</file>

<file path=ppt/charts/chart1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Zoom 2009-2017 </a:t>
            </a:r>
          </a:p>
        </c:rich>
      </c:tx>
      <c:layout>
        <c:manualLayout>
          <c:xMode val="edge"/>
          <c:yMode val="edge"/>
          <c:x val="0.185908043648885"/>
          <c:y val="0.00861648778052599"/>
        </c:manualLayout>
      </c:layout>
      <c:overlay val="0"/>
      <c:spPr>
        <a:solidFill>
          <a:schemeClr val="bg1"/>
        </a:solidFill>
      </c:spPr>
    </c:title>
    <c:autoTitleDeleted val="0"/>
    <c:plotArea>
      <c:layout>
        <c:manualLayout>
          <c:layoutTarget val="inner"/>
          <c:xMode val="edge"/>
          <c:yMode val="edge"/>
          <c:x val="0.0378604704154746"/>
          <c:y val="0.152683745943861"/>
          <c:w val="0.933421905461174"/>
          <c:h val="0.67487576300801"/>
        </c:manualLayout>
      </c:layout>
      <c:lineChart>
        <c:grouping val="standard"/>
        <c:varyColors val="0"/>
        <c:ser>
          <c:idx val="2"/>
          <c:order val="0"/>
          <c:tx>
            <c:strRef>
              <c:f>'Mines an'!$A$21</c:f>
              <c:strCache>
                <c:ptCount val="1"/>
                <c:pt idx="0">
                  <c:v>Total</c:v>
                </c:pt>
              </c:strCache>
            </c:strRef>
          </c:tx>
          <c:spPr>
            <a:ln w="38100" cmpd="sng">
              <a:solidFill>
                <a:schemeClr val="tx1"/>
              </a:solidFill>
            </a:ln>
          </c:spPr>
          <c:marker>
            <c:symbol val="none"/>
          </c:marker>
          <c:dLbls>
            <c:numFmt formatCode="#,##0.0" sourceLinked="0"/>
            <c:spPr>
              <a:solidFill>
                <a:schemeClr val="bg1"/>
              </a:solidFill>
            </c:spPr>
            <c:txPr>
              <a:bodyPr rot="-5400000" vert="horz"/>
              <a:lstStyle/>
              <a:p>
                <a:pPr>
                  <a:defRPr/>
                </a:pPr>
                <a:endParaRPr lang="fr-FR"/>
              </a:p>
            </c:txPr>
            <c:dLblPos val="t"/>
            <c:showLegendKey val="0"/>
            <c:showVal val="1"/>
            <c:showCatName val="0"/>
            <c:showSerName val="0"/>
            <c:showPercent val="0"/>
            <c:showBubbleSize val="0"/>
            <c:showLeaderLines val="0"/>
          </c:dLbls>
          <c:cat>
            <c:strRef>
              <c:f>'Mines an'!$AO$17:$AW$17</c:f>
              <c:strCache>
                <c:ptCount val="9"/>
                <c:pt idx="0">
                  <c:v>2009</c:v>
                </c:pt>
                <c:pt idx="1">
                  <c:v>2010</c:v>
                </c:pt>
                <c:pt idx="2">
                  <c:v>2011</c:v>
                </c:pt>
                <c:pt idx="3">
                  <c:v>2012</c:v>
                </c:pt>
                <c:pt idx="4">
                  <c:v>2013</c:v>
                </c:pt>
                <c:pt idx="5">
                  <c:v>2014</c:v>
                </c:pt>
                <c:pt idx="6">
                  <c:v>2015</c:v>
                </c:pt>
                <c:pt idx="7">
                  <c:v>2016</c:v>
                </c:pt>
                <c:pt idx="8">
                  <c:v>Est 2017</c:v>
                </c:pt>
              </c:strCache>
            </c:strRef>
          </c:cat>
          <c:val>
            <c:numRef>
              <c:f>'Mines an'!$AO$21:$AW$21</c:f>
              <c:numCache>
                <c:formatCode>#\ ##0.00"  ";#\ ##0.00"  "."  "</c:formatCode>
                <c:ptCount val="9"/>
                <c:pt idx="0">
                  <c:v>6.38646538</c:v>
                </c:pt>
                <c:pt idx="1">
                  <c:v>8.92217419</c:v>
                </c:pt>
                <c:pt idx="2">
                  <c:v>9.23173821</c:v>
                </c:pt>
                <c:pt idx="3">
                  <c:v>9.65873234983725</c:v>
                </c:pt>
                <c:pt idx="4">
                  <c:v>12.00356646943181</c:v>
                </c:pt>
                <c:pt idx="5">
                  <c:v>13.11494315674812</c:v>
                </c:pt>
                <c:pt idx="6">
                  <c:v>14.29262453122118</c:v>
                </c:pt>
                <c:pt idx="7">
                  <c:v>15.40754322967497</c:v>
                </c:pt>
                <c:pt idx="8">
                  <c:v>15.9680906594888</c:v>
                </c:pt>
              </c:numCache>
            </c:numRef>
          </c:val>
          <c:smooth val="0"/>
        </c:ser>
        <c:ser>
          <c:idx val="0"/>
          <c:order val="1"/>
          <c:tx>
            <c:strRef>
              <c:f>'Mines an'!$A$19</c:f>
              <c:strCache>
                <c:ptCount val="1"/>
                <c:pt idx="0">
                  <c:v>Saprolites</c:v>
                </c:pt>
              </c:strCache>
            </c:strRef>
          </c:tx>
          <c:spPr>
            <a:ln w="38100" cmpd="sng">
              <a:solidFill>
                <a:srgbClr val="008000"/>
              </a:solidFill>
              <a:prstDash val="solid"/>
            </a:ln>
          </c:spPr>
          <c:marker>
            <c:symbol val="none"/>
          </c:marker>
          <c:dLbls>
            <c:numFmt formatCode="#,##0.0" sourceLinked="0"/>
            <c:spPr>
              <a:solidFill>
                <a:schemeClr val="bg1"/>
              </a:solidFill>
            </c:spPr>
            <c:txPr>
              <a:bodyPr rot="-5400000" vert="horz"/>
              <a:lstStyle/>
              <a:p>
                <a:pPr>
                  <a:defRPr/>
                </a:pPr>
                <a:endParaRPr lang="fr-FR"/>
              </a:p>
            </c:txPr>
            <c:dLblPos val="b"/>
            <c:showLegendKey val="0"/>
            <c:showVal val="1"/>
            <c:showCatName val="0"/>
            <c:showSerName val="0"/>
            <c:showPercent val="0"/>
            <c:showBubbleSize val="0"/>
            <c:showLeaderLines val="0"/>
          </c:dLbls>
          <c:cat>
            <c:strRef>
              <c:f>'Mines an'!$AO$17:$AW$17</c:f>
              <c:strCache>
                <c:ptCount val="9"/>
                <c:pt idx="0">
                  <c:v>2009</c:v>
                </c:pt>
                <c:pt idx="1">
                  <c:v>2010</c:v>
                </c:pt>
                <c:pt idx="2">
                  <c:v>2011</c:v>
                </c:pt>
                <c:pt idx="3">
                  <c:v>2012</c:v>
                </c:pt>
                <c:pt idx="4">
                  <c:v>2013</c:v>
                </c:pt>
                <c:pt idx="5">
                  <c:v>2014</c:v>
                </c:pt>
                <c:pt idx="6">
                  <c:v>2015</c:v>
                </c:pt>
                <c:pt idx="7">
                  <c:v>2016</c:v>
                </c:pt>
                <c:pt idx="8">
                  <c:v>Est 2017</c:v>
                </c:pt>
              </c:strCache>
            </c:strRef>
          </c:cat>
          <c:val>
            <c:numRef>
              <c:f>'Mines an'!$AO$19:$AW$19</c:f>
              <c:numCache>
                <c:formatCode>#\ ##0.00"  ";#\ ##0.00"  "."  "</c:formatCode>
                <c:ptCount val="9"/>
                <c:pt idx="0">
                  <c:v>4.448504189999999</c:v>
                </c:pt>
                <c:pt idx="1">
                  <c:v>6.284894569999969</c:v>
                </c:pt>
                <c:pt idx="2">
                  <c:v>5.8382168</c:v>
                </c:pt>
                <c:pt idx="3">
                  <c:v>6.394620769837235</c:v>
                </c:pt>
                <c:pt idx="4">
                  <c:v>7.787882846704535</c:v>
                </c:pt>
                <c:pt idx="5">
                  <c:v>8.782349195839028</c:v>
                </c:pt>
                <c:pt idx="6">
                  <c:v>9.366921049402996</c:v>
                </c:pt>
                <c:pt idx="7">
                  <c:v>10.82490718467497</c:v>
                </c:pt>
                <c:pt idx="8">
                  <c:v>10.75233624174174</c:v>
                </c:pt>
              </c:numCache>
            </c:numRef>
          </c:val>
          <c:smooth val="0"/>
        </c:ser>
        <c:ser>
          <c:idx val="1"/>
          <c:order val="2"/>
          <c:tx>
            <c:strRef>
              <c:f>'Mines an'!$A$20</c:f>
              <c:strCache>
                <c:ptCount val="1"/>
                <c:pt idx="0">
                  <c:v>Latérites </c:v>
                </c:pt>
              </c:strCache>
            </c:strRef>
          </c:tx>
          <c:spPr>
            <a:ln w="38100" cmpd="sng">
              <a:solidFill>
                <a:srgbClr val="FF0000"/>
              </a:solidFill>
            </a:ln>
          </c:spPr>
          <c:marker>
            <c:symbol val="none"/>
          </c:marker>
          <c:dLbls>
            <c:numFmt formatCode="#,##0.0" sourceLinked="0"/>
            <c:spPr>
              <a:solidFill>
                <a:schemeClr val="bg1"/>
              </a:solidFill>
            </c:spPr>
            <c:txPr>
              <a:bodyPr rot="-5400000" vert="horz"/>
              <a:lstStyle/>
              <a:p>
                <a:pPr>
                  <a:defRPr/>
                </a:pPr>
                <a:endParaRPr lang="fr-FR"/>
              </a:p>
            </c:txPr>
            <c:dLblPos val="b"/>
            <c:showLegendKey val="0"/>
            <c:showVal val="1"/>
            <c:showCatName val="0"/>
            <c:showSerName val="0"/>
            <c:showPercent val="0"/>
            <c:showBubbleSize val="0"/>
            <c:showLeaderLines val="0"/>
          </c:dLbls>
          <c:cat>
            <c:strRef>
              <c:f>'Mines an'!$AO$17:$AW$17</c:f>
              <c:strCache>
                <c:ptCount val="9"/>
                <c:pt idx="0">
                  <c:v>2009</c:v>
                </c:pt>
                <c:pt idx="1">
                  <c:v>2010</c:v>
                </c:pt>
                <c:pt idx="2">
                  <c:v>2011</c:v>
                </c:pt>
                <c:pt idx="3">
                  <c:v>2012</c:v>
                </c:pt>
                <c:pt idx="4">
                  <c:v>2013</c:v>
                </c:pt>
                <c:pt idx="5">
                  <c:v>2014</c:v>
                </c:pt>
                <c:pt idx="6">
                  <c:v>2015</c:v>
                </c:pt>
                <c:pt idx="7">
                  <c:v>2016</c:v>
                </c:pt>
                <c:pt idx="8">
                  <c:v>Est 2017</c:v>
                </c:pt>
              </c:strCache>
            </c:strRef>
          </c:cat>
          <c:val>
            <c:numRef>
              <c:f>'Mines an'!$AO$20:$AW$20</c:f>
              <c:numCache>
                <c:formatCode>#\ ##0.00"  ";#\ ##0.00"  "."  "</c:formatCode>
                <c:ptCount val="9"/>
                <c:pt idx="0">
                  <c:v>1.93796119</c:v>
                </c:pt>
                <c:pt idx="1">
                  <c:v>2.63727962</c:v>
                </c:pt>
                <c:pt idx="2">
                  <c:v>3.39352141</c:v>
                </c:pt>
                <c:pt idx="3">
                  <c:v>3.26411158</c:v>
                </c:pt>
                <c:pt idx="4">
                  <c:v>4.215683622727274</c:v>
                </c:pt>
                <c:pt idx="5">
                  <c:v>4.332593960909087</c:v>
                </c:pt>
                <c:pt idx="6">
                  <c:v>4.925703481818183</c:v>
                </c:pt>
                <c:pt idx="7">
                  <c:v>4.582636045</c:v>
                </c:pt>
                <c:pt idx="8">
                  <c:v>5.23665288223362</c:v>
                </c:pt>
              </c:numCache>
            </c:numRef>
          </c:val>
          <c:smooth val="0"/>
        </c:ser>
        <c:dLbls>
          <c:showLegendKey val="0"/>
          <c:showVal val="1"/>
          <c:showCatName val="0"/>
          <c:showSerName val="0"/>
          <c:showPercent val="0"/>
          <c:showBubbleSize val="0"/>
        </c:dLbls>
        <c:marker val="1"/>
        <c:smooth val="0"/>
        <c:axId val="-2042965144"/>
        <c:axId val="-2040865976"/>
      </c:lineChart>
      <c:catAx>
        <c:axId val="-2042965144"/>
        <c:scaling>
          <c:orientation val="minMax"/>
        </c:scaling>
        <c:delete val="0"/>
        <c:axPos val="b"/>
        <c:numFmt formatCode="0" sourceLinked="1"/>
        <c:majorTickMark val="out"/>
        <c:minorTickMark val="none"/>
        <c:tickLblPos val="nextTo"/>
        <c:txPr>
          <a:bodyPr rot="-5400000" vert="horz"/>
          <a:lstStyle/>
          <a:p>
            <a:pPr>
              <a:defRPr/>
            </a:pPr>
            <a:endParaRPr lang="fr-FR"/>
          </a:p>
        </c:txPr>
        <c:crossAx val="-2040865976"/>
        <c:crosses val="autoZero"/>
        <c:auto val="1"/>
        <c:lblAlgn val="ctr"/>
        <c:lblOffset val="100"/>
        <c:tickLblSkip val="1"/>
        <c:tickMarkSkip val="1"/>
        <c:noMultiLvlLbl val="0"/>
      </c:catAx>
      <c:valAx>
        <c:axId val="-2040865976"/>
        <c:scaling>
          <c:orientation val="minMax"/>
        </c:scaling>
        <c:delete val="0"/>
        <c:axPos val="l"/>
        <c:majorGridlines/>
        <c:numFmt formatCode="#,##0" sourceLinked="0"/>
        <c:majorTickMark val="out"/>
        <c:minorTickMark val="none"/>
        <c:tickLblPos val="nextTo"/>
        <c:crossAx val="-2042965144"/>
        <c:crosses val="autoZero"/>
        <c:crossBetween val="between"/>
        <c:majorUnit val="1.0"/>
      </c:valAx>
    </c:plotArea>
    <c:legend>
      <c:legendPos val="t"/>
      <c:layout>
        <c:manualLayout>
          <c:xMode val="edge"/>
          <c:yMode val="edge"/>
          <c:x val="0.0"/>
          <c:y val="0.0"/>
          <c:w val="0.998198073842595"/>
          <c:h val="0.999066290773665"/>
        </c:manualLayout>
      </c:layout>
      <c:overlay val="0"/>
      <c:spPr>
        <a:solidFill>
          <a:schemeClr val="bg1"/>
        </a:solidFill>
      </c:spPr>
    </c:legend>
    <c:plotVisOnly val="1"/>
    <c:dispBlanksAs val="gap"/>
    <c:showDLblsOverMax val="0"/>
  </c:chart>
  <c:txPr>
    <a:bodyPr/>
    <a:lstStyle/>
    <a:p>
      <a:pPr>
        <a:defRPr sz="2000"/>
      </a:pPr>
      <a:endParaRPr lang="fr-FR"/>
    </a:p>
  </c:txPr>
  <c:externalData r:id="rId1">
    <c:autoUpdate val="0"/>
  </c:externalData>
</c:chartSpace>
</file>

<file path=ppt/charts/chart1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a:pPr>
            <a:r>
              <a:rPr lang="fr-FR" sz="2400" dirty="0" smtClean="0"/>
              <a:t>Métallurgie </a:t>
            </a:r>
            <a:r>
              <a:rPr lang="fr-FR" sz="2400" dirty="0"/>
              <a:t>du </a:t>
            </a:r>
            <a:r>
              <a:rPr lang="fr-FR" sz="2400" dirty="0" smtClean="0"/>
              <a:t>Caillou à </a:t>
            </a:r>
            <a:r>
              <a:rPr lang="fr-FR" sz="2400" dirty="0"/>
              <a:t>long </a:t>
            </a:r>
            <a:r>
              <a:rPr lang="fr-FR" sz="2400" dirty="0" smtClean="0"/>
              <a:t>terme, </a:t>
            </a:r>
            <a:r>
              <a:rPr lang="fr-FR" sz="2400" b="1" i="0" u="none" strike="noStrike" baseline="0" dirty="0" smtClean="0">
                <a:effectLst/>
              </a:rPr>
              <a:t>KT de métal contenu</a:t>
            </a:r>
            <a:endParaRPr lang="fr-FR" sz="2400" dirty="0"/>
          </a:p>
        </c:rich>
      </c:tx>
      <c:layout>
        <c:manualLayout>
          <c:xMode val="edge"/>
          <c:yMode val="edge"/>
          <c:x val="0.165404121748725"/>
          <c:y val="0.000913010006298814"/>
        </c:manualLayout>
      </c:layout>
      <c:overlay val="0"/>
      <c:spPr>
        <a:solidFill>
          <a:schemeClr val="bg1"/>
        </a:solidFill>
      </c:spPr>
    </c:title>
    <c:autoTitleDeleted val="0"/>
    <c:plotArea>
      <c:layout>
        <c:manualLayout>
          <c:layoutTarget val="inner"/>
          <c:xMode val="edge"/>
          <c:yMode val="edge"/>
          <c:x val="0.0587608365907562"/>
          <c:y val="0.0757284765503219"/>
          <c:w val="0.912521644065355"/>
          <c:h val="0.8179962194993"/>
        </c:manualLayout>
      </c:layout>
      <c:barChart>
        <c:barDir val="col"/>
        <c:grouping val="stacked"/>
        <c:varyColors val="0"/>
        <c:ser>
          <c:idx val="0"/>
          <c:order val="1"/>
          <c:tx>
            <c:strRef>
              <c:f>'Métal an'!$A$24</c:f>
              <c:strCache>
                <c:ptCount val="1"/>
                <c:pt idx="0">
                  <c:v>Ferro-nickels</c:v>
                </c:pt>
              </c:strCache>
            </c:strRef>
          </c:tx>
          <c:spPr>
            <a:solidFill>
              <a:srgbClr val="000090"/>
            </a:solidFill>
            <a:ln w="76200" cmpd="sng">
              <a:solidFill>
                <a:srgbClr val="000090"/>
              </a:solidFill>
              <a:prstDash val="solid"/>
            </a:ln>
          </c:spPr>
          <c:invertIfNegative val="0"/>
          <c:dLbls>
            <c:delete val="1"/>
          </c:dLbls>
          <c:cat>
            <c:numRef>
              <c:f>'Métal an'!$B$21:$AV$21</c:f>
              <c:numCache>
                <c:formatCode>0</c:formatCode>
                <c:ptCount val="47"/>
                <c:pt idx="0">
                  <c:v>1970.0</c:v>
                </c:pt>
                <c:pt idx="1">
                  <c:v>1971.0</c:v>
                </c:pt>
                <c:pt idx="2">
                  <c:v>1972.0</c:v>
                </c:pt>
                <c:pt idx="3">
                  <c:v>1973.0</c:v>
                </c:pt>
                <c:pt idx="4">
                  <c:v>1974.0</c:v>
                </c:pt>
                <c:pt idx="5">
                  <c:v>1975.0</c:v>
                </c:pt>
                <c:pt idx="6">
                  <c:v>1976.0</c:v>
                </c:pt>
                <c:pt idx="7">
                  <c:v>1977.0</c:v>
                </c:pt>
                <c:pt idx="8">
                  <c:v>1978.0</c:v>
                </c:pt>
                <c:pt idx="9">
                  <c:v>1979.0</c:v>
                </c:pt>
                <c:pt idx="10">
                  <c:v>1980.0</c:v>
                </c:pt>
                <c:pt idx="11">
                  <c:v>1981.0</c:v>
                </c:pt>
                <c:pt idx="12">
                  <c:v>1982.0</c:v>
                </c:pt>
                <c:pt idx="13">
                  <c:v>1983.0</c:v>
                </c:pt>
                <c:pt idx="14">
                  <c:v>1984.0</c:v>
                </c:pt>
                <c:pt idx="15">
                  <c:v>1985.0</c:v>
                </c:pt>
                <c:pt idx="16">
                  <c:v>1986.0</c:v>
                </c:pt>
                <c:pt idx="17">
                  <c:v>1987.0</c:v>
                </c:pt>
                <c:pt idx="18">
                  <c:v>1988.0</c:v>
                </c:pt>
                <c:pt idx="19">
                  <c:v>1989.0</c:v>
                </c:pt>
                <c:pt idx="20">
                  <c:v>1990.0</c:v>
                </c:pt>
                <c:pt idx="21">
                  <c:v>1991.0</c:v>
                </c:pt>
                <c:pt idx="22">
                  <c:v>1992.0</c:v>
                </c:pt>
                <c:pt idx="23">
                  <c:v>1993.0</c:v>
                </c:pt>
                <c:pt idx="24">
                  <c:v>1994.0</c:v>
                </c:pt>
                <c:pt idx="25">
                  <c:v>1995.0</c:v>
                </c:pt>
                <c:pt idx="26">
                  <c:v>1996.0</c:v>
                </c:pt>
                <c:pt idx="27">
                  <c:v>1997.0</c:v>
                </c:pt>
                <c:pt idx="28">
                  <c:v>1998.0</c:v>
                </c:pt>
                <c:pt idx="29">
                  <c:v>1999.0</c:v>
                </c:pt>
                <c:pt idx="30">
                  <c:v>2000.0</c:v>
                </c:pt>
                <c:pt idx="31">
                  <c:v>2001.0</c:v>
                </c:pt>
                <c:pt idx="32">
                  <c:v>2002.0</c:v>
                </c:pt>
                <c:pt idx="33">
                  <c:v>2003.0</c:v>
                </c:pt>
                <c:pt idx="34">
                  <c:v>2004.0</c:v>
                </c:pt>
                <c:pt idx="35">
                  <c:v>2005.0</c:v>
                </c:pt>
                <c:pt idx="36">
                  <c:v>2006.0</c:v>
                </c:pt>
                <c:pt idx="37">
                  <c:v>2007.0</c:v>
                </c:pt>
                <c:pt idx="38">
                  <c:v>2008.0</c:v>
                </c:pt>
                <c:pt idx="39">
                  <c:v>2009.0</c:v>
                </c:pt>
                <c:pt idx="40">
                  <c:v>2010.0</c:v>
                </c:pt>
                <c:pt idx="41">
                  <c:v>2011.0</c:v>
                </c:pt>
                <c:pt idx="42">
                  <c:v>2012.0</c:v>
                </c:pt>
                <c:pt idx="43">
                  <c:v>2013.0</c:v>
                </c:pt>
                <c:pt idx="44">
                  <c:v>2014.0</c:v>
                </c:pt>
                <c:pt idx="45">
                  <c:v>2015.0</c:v>
                </c:pt>
                <c:pt idx="46">
                  <c:v>2016.0</c:v>
                </c:pt>
              </c:numCache>
            </c:numRef>
          </c:cat>
          <c:val>
            <c:numRef>
              <c:f>'Métal an'!$B$24:$AV$24</c:f>
              <c:numCache>
                <c:formatCode>#\ ##0.00"  ";#\ ##0.00"  "."  "</c:formatCode>
                <c:ptCount val="47"/>
                <c:pt idx="0">
                  <c:v>27.965</c:v>
                </c:pt>
                <c:pt idx="1">
                  <c:v>32.253</c:v>
                </c:pt>
                <c:pt idx="2">
                  <c:v>35.936</c:v>
                </c:pt>
                <c:pt idx="3">
                  <c:v>35.759</c:v>
                </c:pt>
                <c:pt idx="4">
                  <c:v>48.533</c:v>
                </c:pt>
                <c:pt idx="5">
                  <c:v>52.802</c:v>
                </c:pt>
                <c:pt idx="6">
                  <c:v>38.142</c:v>
                </c:pt>
                <c:pt idx="7">
                  <c:v>28.283</c:v>
                </c:pt>
                <c:pt idx="8">
                  <c:v>19.889</c:v>
                </c:pt>
                <c:pt idx="9">
                  <c:v>30.373</c:v>
                </c:pt>
                <c:pt idx="10">
                  <c:v>32.58</c:v>
                </c:pt>
                <c:pt idx="11">
                  <c:v>27.989</c:v>
                </c:pt>
                <c:pt idx="12">
                  <c:v>28.006</c:v>
                </c:pt>
                <c:pt idx="13">
                  <c:v>21.717</c:v>
                </c:pt>
                <c:pt idx="14">
                  <c:v>29.158</c:v>
                </c:pt>
                <c:pt idx="15">
                  <c:v>36.103</c:v>
                </c:pt>
                <c:pt idx="16">
                  <c:v>33.001</c:v>
                </c:pt>
                <c:pt idx="17">
                  <c:v>29.531</c:v>
                </c:pt>
                <c:pt idx="18">
                  <c:v>37.352</c:v>
                </c:pt>
                <c:pt idx="19">
                  <c:v>36.285</c:v>
                </c:pt>
                <c:pt idx="20">
                  <c:v>32.278</c:v>
                </c:pt>
                <c:pt idx="21">
                  <c:v>34.411</c:v>
                </c:pt>
                <c:pt idx="22">
                  <c:v>31.895</c:v>
                </c:pt>
                <c:pt idx="23">
                  <c:v>36.85</c:v>
                </c:pt>
                <c:pt idx="24">
                  <c:v>39.488</c:v>
                </c:pt>
                <c:pt idx="25">
                  <c:v>42.2</c:v>
                </c:pt>
                <c:pt idx="26">
                  <c:v>42.173</c:v>
                </c:pt>
                <c:pt idx="27">
                  <c:v>44.312</c:v>
                </c:pt>
                <c:pt idx="28">
                  <c:v>44.491</c:v>
                </c:pt>
                <c:pt idx="29">
                  <c:v>45.289</c:v>
                </c:pt>
                <c:pt idx="30">
                  <c:v>43.914</c:v>
                </c:pt>
                <c:pt idx="31">
                  <c:v>45.912</c:v>
                </c:pt>
                <c:pt idx="32">
                  <c:v>48.65</c:v>
                </c:pt>
                <c:pt idx="33">
                  <c:v>50.666</c:v>
                </c:pt>
                <c:pt idx="34">
                  <c:v>43.016</c:v>
                </c:pt>
                <c:pt idx="35">
                  <c:v>46.738</c:v>
                </c:pt>
                <c:pt idx="36">
                  <c:v>48.723</c:v>
                </c:pt>
                <c:pt idx="37">
                  <c:v>44.954416</c:v>
                </c:pt>
                <c:pt idx="38">
                  <c:v>37.466684</c:v>
                </c:pt>
                <c:pt idx="39">
                  <c:v>38.229576</c:v>
                </c:pt>
                <c:pt idx="40">
                  <c:v>39.801726</c:v>
                </c:pt>
                <c:pt idx="41">
                  <c:v>40.512531</c:v>
                </c:pt>
                <c:pt idx="42">
                  <c:v>43.02955</c:v>
                </c:pt>
                <c:pt idx="43">
                  <c:v>40.458942</c:v>
                </c:pt>
                <c:pt idx="44">
                  <c:v>54.6828889</c:v>
                </c:pt>
                <c:pt idx="45">
                  <c:v>56.486022</c:v>
                </c:pt>
                <c:pt idx="46">
                  <c:v>67.5176</c:v>
                </c:pt>
              </c:numCache>
            </c:numRef>
          </c:val>
        </c:ser>
        <c:ser>
          <c:idx val="1"/>
          <c:order val="2"/>
          <c:tx>
            <c:strRef>
              <c:f>'Métal an'!$A$25</c:f>
              <c:strCache>
                <c:ptCount val="1"/>
                <c:pt idx="0">
                  <c:v>Mattes</c:v>
                </c:pt>
              </c:strCache>
            </c:strRef>
          </c:tx>
          <c:spPr>
            <a:solidFill>
              <a:srgbClr val="2CFF1E"/>
            </a:solidFill>
            <a:ln w="76200" cmpd="sng">
              <a:solidFill>
                <a:srgbClr val="2CFF1E"/>
              </a:solidFill>
            </a:ln>
          </c:spPr>
          <c:invertIfNegative val="0"/>
          <c:dLbls>
            <c:delete val="1"/>
          </c:dLbls>
          <c:cat>
            <c:numRef>
              <c:f>'Métal an'!$B$21:$AV$21</c:f>
              <c:numCache>
                <c:formatCode>0</c:formatCode>
                <c:ptCount val="47"/>
                <c:pt idx="0">
                  <c:v>1970.0</c:v>
                </c:pt>
                <c:pt idx="1">
                  <c:v>1971.0</c:v>
                </c:pt>
                <c:pt idx="2">
                  <c:v>1972.0</c:v>
                </c:pt>
                <c:pt idx="3">
                  <c:v>1973.0</c:v>
                </c:pt>
                <c:pt idx="4">
                  <c:v>1974.0</c:v>
                </c:pt>
                <c:pt idx="5">
                  <c:v>1975.0</c:v>
                </c:pt>
                <c:pt idx="6">
                  <c:v>1976.0</c:v>
                </c:pt>
                <c:pt idx="7">
                  <c:v>1977.0</c:v>
                </c:pt>
                <c:pt idx="8">
                  <c:v>1978.0</c:v>
                </c:pt>
                <c:pt idx="9">
                  <c:v>1979.0</c:v>
                </c:pt>
                <c:pt idx="10">
                  <c:v>1980.0</c:v>
                </c:pt>
                <c:pt idx="11">
                  <c:v>1981.0</c:v>
                </c:pt>
                <c:pt idx="12">
                  <c:v>1982.0</c:v>
                </c:pt>
                <c:pt idx="13">
                  <c:v>1983.0</c:v>
                </c:pt>
                <c:pt idx="14">
                  <c:v>1984.0</c:v>
                </c:pt>
                <c:pt idx="15">
                  <c:v>1985.0</c:v>
                </c:pt>
                <c:pt idx="16">
                  <c:v>1986.0</c:v>
                </c:pt>
                <c:pt idx="17">
                  <c:v>1987.0</c:v>
                </c:pt>
                <c:pt idx="18">
                  <c:v>1988.0</c:v>
                </c:pt>
                <c:pt idx="19">
                  <c:v>1989.0</c:v>
                </c:pt>
                <c:pt idx="20">
                  <c:v>1990.0</c:v>
                </c:pt>
                <c:pt idx="21">
                  <c:v>1991.0</c:v>
                </c:pt>
                <c:pt idx="22">
                  <c:v>1992.0</c:v>
                </c:pt>
                <c:pt idx="23">
                  <c:v>1993.0</c:v>
                </c:pt>
                <c:pt idx="24">
                  <c:v>1994.0</c:v>
                </c:pt>
                <c:pt idx="25">
                  <c:v>1995.0</c:v>
                </c:pt>
                <c:pt idx="26">
                  <c:v>1996.0</c:v>
                </c:pt>
                <c:pt idx="27">
                  <c:v>1997.0</c:v>
                </c:pt>
                <c:pt idx="28">
                  <c:v>1998.0</c:v>
                </c:pt>
                <c:pt idx="29">
                  <c:v>1999.0</c:v>
                </c:pt>
                <c:pt idx="30">
                  <c:v>2000.0</c:v>
                </c:pt>
                <c:pt idx="31">
                  <c:v>2001.0</c:v>
                </c:pt>
                <c:pt idx="32">
                  <c:v>2002.0</c:v>
                </c:pt>
                <c:pt idx="33">
                  <c:v>2003.0</c:v>
                </c:pt>
                <c:pt idx="34">
                  <c:v>2004.0</c:v>
                </c:pt>
                <c:pt idx="35">
                  <c:v>2005.0</c:v>
                </c:pt>
                <c:pt idx="36">
                  <c:v>2006.0</c:v>
                </c:pt>
                <c:pt idx="37">
                  <c:v>2007.0</c:v>
                </c:pt>
                <c:pt idx="38">
                  <c:v>2008.0</c:v>
                </c:pt>
                <c:pt idx="39">
                  <c:v>2009.0</c:v>
                </c:pt>
                <c:pt idx="40">
                  <c:v>2010.0</c:v>
                </c:pt>
                <c:pt idx="41">
                  <c:v>2011.0</c:v>
                </c:pt>
                <c:pt idx="42">
                  <c:v>2012.0</c:v>
                </c:pt>
                <c:pt idx="43">
                  <c:v>2013.0</c:v>
                </c:pt>
                <c:pt idx="44">
                  <c:v>2014.0</c:v>
                </c:pt>
                <c:pt idx="45">
                  <c:v>2015.0</c:v>
                </c:pt>
                <c:pt idx="46">
                  <c:v>2016.0</c:v>
                </c:pt>
              </c:numCache>
            </c:numRef>
          </c:cat>
          <c:val>
            <c:numRef>
              <c:f>'Métal an'!$B$25:$AV$25</c:f>
              <c:numCache>
                <c:formatCode>#\ ##0.00"  ";#\ ##0.00"  "."  "</c:formatCode>
                <c:ptCount val="47"/>
                <c:pt idx="0">
                  <c:v>15.856</c:v>
                </c:pt>
                <c:pt idx="1">
                  <c:v>16.138</c:v>
                </c:pt>
                <c:pt idx="2">
                  <c:v>19.61</c:v>
                </c:pt>
                <c:pt idx="3">
                  <c:v>21.476</c:v>
                </c:pt>
                <c:pt idx="4">
                  <c:v>18.837</c:v>
                </c:pt>
                <c:pt idx="5">
                  <c:v>18.266</c:v>
                </c:pt>
                <c:pt idx="6">
                  <c:v>23.759</c:v>
                </c:pt>
                <c:pt idx="7">
                  <c:v>23.038</c:v>
                </c:pt>
                <c:pt idx="8">
                  <c:v>17.103</c:v>
                </c:pt>
                <c:pt idx="9">
                  <c:v>12.262</c:v>
                </c:pt>
                <c:pt idx="10">
                  <c:v>15.479</c:v>
                </c:pt>
                <c:pt idx="11">
                  <c:v>15.38</c:v>
                </c:pt>
                <c:pt idx="12">
                  <c:v>7.143999999999997</c:v>
                </c:pt>
                <c:pt idx="13">
                  <c:v>4.578</c:v>
                </c:pt>
                <c:pt idx="14">
                  <c:v>5.641999999999998</c:v>
                </c:pt>
                <c:pt idx="15">
                  <c:v>8.905</c:v>
                </c:pt>
                <c:pt idx="16">
                  <c:v>9.16</c:v>
                </c:pt>
                <c:pt idx="17">
                  <c:v>8.283</c:v>
                </c:pt>
                <c:pt idx="18">
                  <c:v>10.47</c:v>
                </c:pt>
                <c:pt idx="19">
                  <c:v>10.65</c:v>
                </c:pt>
                <c:pt idx="20">
                  <c:v>9.683</c:v>
                </c:pt>
                <c:pt idx="21">
                  <c:v>9.041</c:v>
                </c:pt>
                <c:pt idx="22">
                  <c:v>7.475</c:v>
                </c:pt>
                <c:pt idx="23">
                  <c:v>10.883</c:v>
                </c:pt>
                <c:pt idx="24">
                  <c:v>10.641</c:v>
                </c:pt>
                <c:pt idx="25">
                  <c:v>10.143</c:v>
                </c:pt>
                <c:pt idx="26">
                  <c:v>11.239</c:v>
                </c:pt>
                <c:pt idx="27">
                  <c:v>10.58</c:v>
                </c:pt>
                <c:pt idx="28">
                  <c:v>12.011</c:v>
                </c:pt>
                <c:pt idx="29">
                  <c:v>11.353</c:v>
                </c:pt>
                <c:pt idx="30">
                  <c:v>13.549</c:v>
                </c:pt>
                <c:pt idx="31">
                  <c:v>13.061</c:v>
                </c:pt>
                <c:pt idx="32">
                  <c:v>11.217</c:v>
                </c:pt>
                <c:pt idx="33">
                  <c:v>10.857</c:v>
                </c:pt>
                <c:pt idx="34">
                  <c:v>12.164</c:v>
                </c:pt>
                <c:pt idx="35">
                  <c:v>12.838</c:v>
                </c:pt>
                <c:pt idx="36">
                  <c:v>13.655</c:v>
                </c:pt>
                <c:pt idx="37">
                  <c:v>14.841869</c:v>
                </c:pt>
                <c:pt idx="38">
                  <c:v>13.564369</c:v>
                </c:pt>
                <c:pt idx="39">
                  <c:v>13.901962</c:v>
                </c:pt>
                <c:pt idx="40">
                  <c:v>13.916658</c:v>
                </c:pt>
                <c:pt idx="41">
                  <c:v>13.847248</c:v>
                </c:pt>
                <c:pt idx="42">
                  <c:v>13.417353</c:v>
                </c:pt>
                <c:pt idx="43">
                  <c:v>13.278683</c:v>
                </c:pt>
                <c:pt idx="44">
                  <c:v>8.241129999999998</c:v>
                </c:pt>
                <c:pt idx="45">
                  <c:v>6.760978999999994</c:v>
                </c:pt>
                <c:pt idx="46">
                  <c:v>4.286504999999996</c:v>
                </c:pt>
              </c:numCache>
            </c:numRef>
          </c:val>
        </c:ser>
        <c:ser>
          <c:idx val="2"/>
          <c:order val="3"/>
          <c:tx>
            <c:strRef>
              <c:f>'Métal an'!$A$26</c:f>
              <c:strCache>
                <c:ptCount val="1"/>
                <c:pt idx="0">
                  <c:v>Autres </c:v>
                </c:pt>
              </c:strCache>
            </c:strRef>
          </c:tx>
          <c:spPr>
            <a:solidFill>
              <a:schemeClr val="bg1">
                <a:lumMod val="85000"/>
              </a:schemeClr>
            </a:solidFill>
            <a:ln w="76200" cmpd="sng">
              <a:solidFill>
                <a:schemeClr val="bg1">
                  <a:lumMod val="85000"/>
                </a:schemeClr>
              </a:solidFill>
            </a:ln>
          </c:spPr>
          <c:invertIfNegative val="0"/>
          <c:dLbls>
            <c:delete val="1"/>
          </c:dLbls>
          <c:cat>
            <c:numRef>
              <c:f>'Métal an'!$B$21:$AV$21</c:f>
              <c:numCache>
                <c:formatCode>0</c:formatCode>
                <c:ptCount val="47"/>
                <c:pt idx="0">
                  <c:v>1970.0</c:v>
                </c:pt>
                <c:pt idx="1">
                  <c:v>1971.0</c:v>
                </c:pt>
                <c:pt idx="2">
                  <c:v>1972.0</c:v>
                </c:pt>
                <c:pt idx="3">
                  <c:v>1973.0</c:v>
                </c:pt>
                <c:pt idx="4">
                  <c:v>1974.0</c:v>
                </c:pt>
                <c:pt idx="5">
                  <c:v>1975.0</c:v>
                </c:pt>
                <c:pt idx="6">
                  <c:v>1976.0</c:v>
                </c:pt>
                <c:pt idx="7">
                  <c:v>1977.0</c:v>
                </c:pt>
                <c:pt idx="8">
                  <c:v>1978.0</c:v>
                </c:pt>
                <c:pt idx="9">
                  <c:v>1979.0</c:v>
                </c:pt>
                <c:pt idx="10">
                  <c:v>1980.0</c:v>
                </c:pt>
                <c:pt idx="11">
                  <c:v>1981.0</c:v>
                </c:pt>
                <c:pt idx="12">
                  <c:v>1982.0</c:v>
                </c:pt>
                <c:pt idx="13">
                  <c:v>1983.0</c:v>
                </c:pt>
                <c:pt idx="14">
                  <c:v>1984.0</c:v>
                </c:pt>
                <c:pt idx="15">
                  <c:v>1985.0</c:v>
                </c:pt>
                <c:pt idx="16">
                  <c:v>1986.0</c:v>
                </c:pt>
                <c:pt idx="17">
                  <c:v>1987.0</c:v>
                </c:pt>
                <c:pt idx="18">
                  <c:v>1988.0</c:v>
                </c:pt>
                <c:pt idx="19">
                  <c:v>1989.0</c:v>
                </c:pt>
                <c:pt idx="20">
                  <c:v>1990.0</c:v>
                </c:pt>
                <c:pt idx="21">
                  <c:v>1991.0</c:v>
                </c:pt>
                <c:pt idx="22">
                  <c:v>1992.0</c:v>
                </c:pt>
                <c:pt idx="23">
                  <c:v>1993.0</c:v>
                </c:pt>
                <c:pt idx="24">
                  <c:v>1994.0</c:v>
                </c:pt>
                <c:pt idx="25">
                  <c:v>1995.0</c:v>
                </c:pt>
                <c:pt idx="26">
                  <c:v>1996.0</c:v>
                </c:pt>
                <c:pt idx="27">
                  <c:v>1997.0</c:v>
                </c:pt>
                <c:pt idx="28">
                  <c:v>1998.0</c:v>
                </c:pt>
                <c:pt idx="29">
                  <c:v>1999.0</c:v>
                </c:pt>
                <c:pt idx="30">
                  <c:v>2000.0</c:v>
                </c:pt>
                <c:pt idx="31">
                  <c:v>2001.0</c:v>
                </c:pt>
                <c:pt idx="32">
                  <c:v>2002.0</c:v>
                </c:pt>
                <c:pt idx="33">
                  <c:v>2003.0</c:v>
                </c:pt>
                <c:pt idx="34">
                  <c:v>2004.0</c:v>
                </c:pt>
                <c:pt idx="35">
                  <c:v>2005.0</c:v>
                </c:pt>
                <c:pt idx="36">
                  <c:v>2006.0</c:v>
                </c:pt>
                <c:pt idx="37">
                  <c:v>2007.0</c:v>
                </c:pt>
                <c:pt idx="38">
                  <c:v>2008.0</c:v>
                </c:pt>
                <c:pt idx="39">
                  <c:v>2009.0</c:v>
                </c:pt>
                <c:pt idx="40">
                  <c:v>2010.0</c:v>
                </c:pt>
                <c:pt idx="41">
                  <c:v>2011.0</c:v>
                </c:pt>
                <c:pt idx="42">
                  <c:v>2012.0</c:v>
                </c:pt>
                <c:pt idx="43">
                  <c:v>2013.0</c:v>
                </c:pt>
                <c:pt idx="44">
                  <c:v>2014.0</c:v>
                </c:pt>
                <c:pt idx="45">
                  <c:v>2015.0</c:v>
                </c:pt>
                <c:pt idx="46">
                  <c:v>2016.0</c:v>
                </c:pt>
              </c:numCache>
            </c:numRef>
          </c:cat>
          <c:val>
            <c:numRef>
              <c:f>'Métal an'!$B$26:$AV$26</c:f>
              <c:numCache>
                <c:formatCode>#\ ##0"  ";#\ ##0"  "."  "</c:formatCode>
                <c:ptCount val="47"/>
                <c:pt idx="0">
                  <c:v>0.0</c:v>
                </c:pt>
                <c:pt idx="1">
                  <c:v>0.0</c:v>
                </c:pt>
                <c:pt idx="2">
                  <c:v>0.0</c:v>
                </c:pt>
                <c:pt idx="3">
                  <c:v>0.0</c:v>
                </c:pt>
                <c:pt idx="4">
                  <c:v>0.0</c:v>
                </c:pt>
                <c:pt idx="5">
                  <c:v>0.0</c:v>
                </c:pt>
                <c:pt idx="6">
                  <c:v>0.0</c:v>
                </c:pt>
                <c:pt idx="7">
                  <c:v>0.0</c:v>
                </c:pt>
                <c:pt idx="8">
                  <c:v>0.0</c:v>
                </c:pt>
                <c:pt idx="9">
                  <c:v>0.0</c:v>
                </c:pt>
                <c:pt idx="10">
                  <c:v>0.0</c:v>
                </c:pt>
                <c:pt idx="11">
                  <c:v>0.0</c:v>
                </c:pt>
                <c:pt idx="12">
                  <c:v>0.0</c:v>
                </c:pt>
                <c:pt idx="13">
                  <c:v>0.0</c:v>
                </c:pt>
                <c:pt idx="14">
                  <c:v>0.0</c:v>
                </c:pt>
                <c:pt idx="15">
                  <c:v>0.0</c:v>
                </c:pt>
                <c:pt idx="16">
                  <c:v>0.0</c:v>
                </c:pt>
                <c:pt idx="17">
                  <c:v>0.0</c:v>
                </c:pt>
                <c:pt idx="18">
                  <c:v>0.0</c:v>
                </c:pt>
                <c:pt idx="19">
                  <c:v>0.0</c:v>
                </c:pt>
                <c:pt idx="20">
                  <c:v>0.0</c:v>
                </c:pt>
                <c:pt idx="21">
                  <c:v>0.0</c:v>
                </c:pt>
                <c:pt idx="22">
                  <c:v>0.0</c:v>
                </c:pt>
                <c:pt idx="23">
                  <c:v>0.0</c:v>
                </c:pt>
                <c:pt idx="24">
                  <c:v>0.0</c:v>
                </c:pt>
                <c:pt idx="25">
                  <c:v>0.0</c:v>
                </c:pt>
                <c:pt idx="26">
                  <c:v>0.0</c:v>
                </c:pt>
                <c:pt idx="27">
                  <c:v>0.0</c:v>
                </c:pt>
                <c:pt idx="28">
                  <c:v>0.0</c:v>
                </c:pt>
                <c:pt idx="29">
                  <c:v>0.0</c:v>
                </c:pt>
                <c:pt idx="30">
                  <c:v>0.0</c:v>
                </c:pt>
                <c:pt idx="31">
                  <c:v>0.0</c:v>
                </c:pt>
                <c:pt idx="32">
                  <c:v>0.0</c:v>
                </c:pt>
                <c:pt idx="33">
                  <c:v>0.0</c:v>
                </c:pt>
                <c:pt idx="34">
                  <c:v>0.0</c:v>
                </c:pt>
                <c:pt idx="35">
                  <c:v>0.0</c:v>
                </c:pt>
                <c:pt idx="36">
                  <c:v>0.0</c:v>
                </c:pt>
                <c:pt idx="37">
                  <c:v>0.0</c:v>
                </c:pt>
                <c:pt idx="38">
                  <c:v>0.0</c:v>
                </c:pt>
                <c:pt idx="39">
                  <c:v>0.0</c:v>
                </c:pt>
                <c:pt idx="40">
                  <c:v>0.0</c:v>
                </c:pt>
                <c:pt idx="41">
                  <c:v>0.0</c:v>
                </c:pt>
                <c:pt idx="42">
                  <c:v>5.731</c:v>
                </c:pt>
                <c:pt idx="43">
                  <c:v>15.4684460189675</c:v>
                </c:pt>
                <c:pt idx="44">
                  <c:v>19.830474943</c:v>
                </c:pt>
                <c:pt idx="45">
                  <c:v>30.7299944</c:v>
                </c:pt>
                <c:pt idx="46">
                  <c:v>35.73422</c:v>
                </c:pt>
              </c:numCache>
            </c:numRef>
          </c:val>
        </c:ser>
        <c:dLbls>
          <c:showLegendKey val="0"/>
          <c:showVal val="1"/>
          <c:showCatName val="0"/>
          <c:showSerName val="0"/>
          <c:showPercent val="0"/>
          <c:showBubbleSize val="0"/>
        </c:dLbls>
        <c:gapWidth val="150"/>
        <c:overlap val="100"/>
        <c:axId val="-2057915048"/>
        <c:axId val="-2044277976"/>
      </c:barChart>
      <c:lineChart>
        <c:grouping val="standard"/>
        <c:varyColors val="0"/>
        <c:ser>
          <c:idx val="3"/>
          <c:order val="0"/>
          <c:tx>
            <c:strRef>
              <c:f>'Métal an'!$A$27</c:f>
              <c:strCache>
                <c:ptCount val="1"/>
                <c:pt idx="0">
                  <c:v>Total</c:v>
                </c:pt>
              </c:strCache>
            </c:strRef>
          </c:tx>
          <c:spPr>
            <a:ln>
              <a:solidFill>
                <a:schemeClr val="tx1"/>
              </a:solidFill>
            </a:ln>
          </c:spPr>
          <c:marker>
            <c:symbol val="none"/>
          </c:marker>
          <c:dLbls>
            <c:delete val="1"/>
          </c:dLbls>
          <c:cat>
            <c:numRef>
              <c:f>'Métal an'!$B$21:$AV$21</c:f>
              <c:numCache>
                <c:formatCode>0</c:formatCode>
                <c:ptCount val="47"/>
                <c:pt idx="0">
                  <c:v>1970.0</c:v>
                </c:pt>
                <c:pt idx="1">
                  <c:v>1971.0</c:v>
                </c:pt>
                <c:pt idx="2">
                  <c:v>1972.0</c:v>
                </c:pt>
                <c:pt idx="3">
                  <c:v>1973.0</c:v>
                </c:pt>
                <c:pt idx="4">
                  <c:v>1974.0</c:v>
                </c:pt>
                <c:pt idx="5">
                  <c:v>1975.0</c:v>
                </c:pt>
                <c:pt idx="6">
                  <c:v>1976.0</c:v>
                </c:pt>
                <c:pt idx="7">
                  <c:v>1977.0</c:v>
                </c:pt>
                <c:pt idx="8">
                  <c:v>1978.0</c:v>
                </c:pt>
                <c:pt idx="9">
                  <c:v>1979.0</c:v>
                </c:pt>
                <c:pt idx="10">
                  <c:v>1980.0</c:v>
                </c:pt>
                <c:pt idx="11">
                  <c:v>1981.0</c:v>
                </c:pt>
                <c:pt idx="12">
                  <c:v>1982.0</c:v>
                </c:pt>
                <c:pt idx="13">
                  <c:v>1983.0</c:v>
                </c:pt>
                <c:pt idx="14">
                  <c:v>1984.0</c:v>
                </c:pt>
                <c:pt idx="15">
                  <c:v>1985.0</c:v>
                </c:pt>
                <c:pt idx="16">
                  <c:v>1986.0</c:v>
                </c:pt>
                <c:pt idx="17">
                  <c:v>1987.0</c:v>
                </c:pt>
                <c:pt idx="18">
                  <c:v>1988.0</c:v>
                </c:pt>
                <c:pt idx="19">
                  <c:v>1989.0</c:v>
                </c:pt>
                <c:pt idx="20">
                  <c:v>1990.0</c:v>
                </c:pt>
                <c:pt idx="21">
                  <c:v>1991.0</c:v>
                </c:pt>
                <c:pt idx="22">
                  <c:v>1992.0</c:v>
                </c:pt>
                <c:pt idx="23">
                  <c:v>1993.0</c:v>
                </c:pt>
                <c:pt idx="24">
                  <c:v>1994.0</c:v>
                </c:pt>
                <c:pt idx="25">
                  <c:v>1995.0</c:v>
                </c:pt>
                <c:pt idx="26">
                  <c:v>1996.0</c:v>
                </c:pt>
                <c:pt idx="27">
                  <c:v>1997.0</c:v>
                </c:pt>
                <c:pt idx="28">
                  <c:v>1998.0</c:v>
                </c:pt>
                <c:pt idx="29">
                  <c:v>1999.0</c:v>
                </c:pt>
                <c:pt idx="30">
                  <c:v>2000.0</c:v>
                </c:pt>
                <c:pt idx="31">
                  <c:v>2001.0</c:v>
                </c:pt>
                <c:pt idx="32">
                  <c:v>2002.0</c:v>
                </c:pt>
                <c:pt idx="33">
                  <c:v>2003.0</c:v>
                </c:pt>
                <c:pt idx="34">
                  <c:v>2004.0</c:v>
                </c:pt>
                <c:pt idx="35">
                  <c:v>2005.0</c:v>
                </c:pt>
                <c:pt idx="36">
                  <c:v>2006.0</c:v>
                </c:pt>
                <c:pt idx="37">
                  <c:v>2007.0</c:v>
                </c:pt>
                <c:pt idx="38">
                  <c:v>2008.0</c:v>
                </c:pt>
                <c:pt idx="39">
                  <c:v>2009.0</c:v>
                </c:pt>
                <c:pt idx="40">
                  <c:v>2010.0</c:v>
                </c:pt>
                <c:pt idx="41">
                  <c:v>2011.0</c:v>
                </c:pt>
                <c:pt idx="42">
                  <c:v>2012.0</c:v>
                </c:pt>
                <c:pt idx="43">
                  <c:v>2013.0</c:v>
                </c:pt>
                <c:pt idx="44">
                  <c:v>2014.0</c:v>
                </c:pt>
                <c:pt idx="45">
                  <c:v>2015.0</c:v>
                </c:pt>
                <c:pt idx="46">
                  <c:v>2016.0</c:v>
                </c:pt>
              </c:numCache>
            </c:numRef>
          </c:cat>
          <c:val>
            <c:numRef>
              <c:f>'Métal an'!$B$27:$AV$27</c:f>
              <c:numCache>
                <c:formatCode>#\ ##0.0"  ";#\ ##0.0"  "."  "</c:formatCode>
                <c:ptCount val="47"/>
                <c:pt idx="0">
                  <c:v>43.821</c:v>
                </c:pt>
                <c:pt idx="1">
                  <c:v>48.391</c:v>
                </c:pt>
                <c:pt idx="2">
                  <c:v>55.546</c:v>
                </c:pt>
                <c:pt idx="3">
                  <c:v>57.235</c:v>
                </c:pt>
                <c:pt idx="4">
                  <c:v>67.37</c:v>
                </c:pt>
                <c:pt idx="5">
                  <c:v>71.068</c:v>
                </c:pt>
                <c:pt idx="6">
                  <c:v>61.928</c:v>
                </c:pt>
                <c:pt idx="7">
                  <c:v>51.321</c:v>
                </c:pt>
                <c:pt idx="8">
                  <c:v>36.992</c:v>
                </c:pt>
                <c:pt idx="9">
                  <c:v>42.635</c:v>
                </c:pt>
                <c:pt idx="10">
                  <c:v>48.059</c:v>
                </c:pt>
                <c:pt idx="11">
                  <c:v>43.369</c:v>
                </c:pt>
                <c:pt idx="12">
                  <c:v>35.15</c:v>
                </c:pt>
                <c:pt idx="13">
                  <c:v>26.295</c:v>
                </c:pt>
                <c:pt idx="14">
                  <c:v>34.8</c:v>
                </c:pt>
                <c:pt idx="15">
                  <c:v>45.008</c:v>
                </c:pt>
                <c:pt idx="16">
                  <c:v>42.161</c:v>
                </c:pt>
                <c:pt idx="17">
                  <c:v>37.814</c:v>
                </c:pt>
                <c:pt idx="18">
                  <c:v>47.822</c:v>
                </c:pt>
                <c:pt idx="19">
                  <c:v>46.935</c:v>
                </c:pt>
                <c:pt idx="20">
                  <c:v>41.961</c:v>
                </c:pt>
                <c:pt idx="21">
                  <c:v>43.452</c:v>
                </c:pt>
                <c:pt idx="22">
                  <c:v>39.37</c:v>
                </c:pt>
                <c:pt idx="23">
                  <c:v>47.733</c:v>
                </c:pt>
                <c:pt idx="24">
                  <c:v>50.129</c:v>
                </c:pt>
                <c:pt idx="25">
                  <c:v>52.343</c:v>
                </c:pt>
                <c:pt idx="26">
                  <c:v>53.412</c:v>
                </c:pt>
                <c:pt idx="27">
                  <c:v>54.892</c:v>
                </c:pt>
                <c:pt idx="28">
                  <c:v>56.502</c:v>
                </c:pt>
                <c:pt idx="29">
                  <c:v>56.642</c:v>
                </c:pt>
                <c:pt idx="30">
                  <c:v>57.463</c:v>
                </c:pt>
                <c:pt idx="31">
                  <c:v>58.973</c:v>
                </c:pt>
                <c:pt idx="32">
                  <c:v>59.867</c:v>
                </c:pt>
                <c:pt idx="33">
                  <c:v>61.523</c:v>
                </c:pt>
                <c:pt idx="34">
                  <c:v>55.18</c:v>
                </c:pt>
                <c:pt idx="35">
                  <c:v>59.576</c:v>
                </c:pt>
                <c:pt idx="36">
                  <c:v>62.378</c:v>
                </c:pt>
                <c:pt idx="37">
                  <c:v>59.796285</c:v>
                </c:pt>
                <c:pt idx="38">
                  <c:v>51.031053</c:v>
                </c:pt>
                <c:pt idx="39">
                  <c:v>52.131514</c:v>
                </c:pt>
                <c:pt idx="40">
                  <c:v>53.940484</c:v>
                </c:pt>
                <c:pt idx="41">
                  <c:v>61.927379</c:v>
                </c:pt>
                <c:pt idx="42">
                  <c:v>62.177903</c:v>
                </c:pt>
                <c:pt idx="43">
                  <c:v>69.20607101896748</c:v>
                </c:pt>
                <c:pt idx="44">
                  <c:v>82.754493843</c:v>
                </c:pt>
                <c:pt idx="45">
                  <c:v>93.97699539999998</c:v>
                </c:pt>
                <c:pt idx="46">
                  <c:v>107.538325</c:v>
                </c:pt>
              </c:numCache>
            </c:numRef>
          </c:val>
          <c:smooth val="0"/>
        </c:ser>
        <c:dLbls>
          <c:showLegendKey val="0"/>
          <c:showVal val="1"/>
          <c:showCatName val="0"/>
          <c:showSerName val="0"/>
          <c:showPercent val="0"/>
          <c:showBubbleSize val="0"/>
        </c:dLbls>
        <c:marker val="1"/>
        <c:smooth val="0"/>
        <c:axId val="-2057915048"/>
        <c:axId val="-2044277976"/>
      </c:lineChart>
      <c:catAx>
        <c:axId val="-2057915048"/>
        <c:scaling>
          <c:orientation val="minMax"/>
        </c:scaling>
        <c:delete val="0"/>
        <c:axPos val="b"/>
        <c:numFmt formatCode="0" sourceLinked="1"/>
        <c:majorTickMark val="out"/>
        <c:minorTickMark val="none"/>
        <c:tickLblPos val="nextTo"/>
        <c:txPr>
          <a:bodyPr rot="-5400000" vert="horz"/>
          <a:lstStyle/>
          <a:p>
            <a:pPr>
              <a:defRPr/>
            </a:pPr>
            <a:endParaRPr lang="fr-FR"/>
          </a:p>
        </c:txPr>
        <c:crossAx val="-2044277976"/>
        <c:crosses val="autoZero"/>
        <c:auto val="1"/>
        <c:lblAlgn val="ctr"/>
        <c:lblOffset val="100"/>
        <c:tickLblSkip val="5"/>
        <c:tickMarkSkip val="1"/>
        <c:noMultiLvlLbl val="0"/>
      </c:catAx>
      <c:valAx>
        <c:axId val="-2044277976"/>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800"/>
            </a:pPr>
            <a:endParaRPr lang="fr-FR"/>
          </a:p>
        </c:txPr>
        <c:crossAx val="-2057915048"/>
        <c:crosses val="autoZero"/>
        <c:crossBetween val="between"/>
        <c:majorUnit val="5.0"/>
      </c:valAx>
    </c:plotArea>
    <c:legend>
      <c:legendPos val="t"/>
      <c:legendEntry>
        <c:idx val="2"/>
        <c:txPr>
          <a:bodyPr/>
          <a:lstStyle/>
          <a:p>
            <a:pPr>
              <a:defRPr sz="1400"/>
            </a:pPr>
            <a:endParaRPr lang="fr-FR"/>
          </a:p>
        </c:txPr>
      </c:legendEntry>
      <c:layout>
        <c:manualLayout>
          <c:xMode val="edge"/>
          <c:yMode val="edge"/>
          <c:x val="0.472719856677864"/>
          <c:y val="0.696003418750593"/>
          <c:w val="0.46676395835671"/>
          <c:h val="0.17646330796538"/>
        </c:manualLayout>
      </c:layout>
      <c:overlay val="0"/>
      <c:spPr>
        <a:solidFill>
          <a:schemeClr val="bg1"/>
        </a:solidFill>
      </c:spPr>
      <c:txPr>
        <a:bodyPr/>
        <a:lstStyle/>
        <a:p>
          <a:pPr>
            <a:defRPr sz="1800"/>
          </a:pPr>
          <a:endParaRPr lang="fr-FR"/>
        </a:p>
      </c:txPr>
    </c:legend>
    <c:plotVisOnly val="1"/>
    <c:dispBlanksAs val="gap"/>
    <c:showDLblsOverMax val="0"/>
  </c:chart>
  <c:txPr>
    <a:bodyPr/>
    <a:lstStyle/>
    <a:p>
      <a:pPr>
        <a:defRPr sz="2000"/>
      </a:pPr>
      <a:endParaRPr lang="fr-FR"/>
    </a:p>
  </c:txPr>
  <c:externalData r:id="rId1">
    <c:autoUpdate val="0"/>
  </c:externalData>
  <c:userShapes r:id="rId2"/>
</c:chartSpace>
</file>

<file path=ppt/charts/chart1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smtClean="0"/>
              <a:t>Zoom</a:t>
            </a:r>
            <a:r>
              <a:rPr lang="fr-FR" baseline="0" dirty="0" smtClean="0"/>
              <a:t> 2009-2017</a:t>
            </a:r>
            <a:endParaRPr lang="fr-FR" dirty="0"/>
          </a:p>
        </c:rich>
      </c:tx>
      <c:layout>
        <c:manualLayout>
          <c:xMode val="edge"/>
          <c:yMode val="edge"/>
          <c:x val="0.213864645162551"/>
          <c:y val="0.000913010006298814"/>
        </c:manualLayout>
      </c:layout>
      <c:overlay val="0"/>
      <c:spPr>
        <a:solidFill>
          <a:schemeClr val="bg1"/>
        </a:solidFill>
      </c:spPr>
    </c:title>
    <c:autoTitleDeleted val="0"/>
    <c:plotArea>
      <c:layout>
        <c:manualLayout>
          <c:layoutTarget val="inner"/>
          <c:xMode val="edge"/>
          <c:yMode val="edge"/>
          <c:x val="0.0587608365907562"/>
          <c:y val="0.0968911607845917"/>
          <c:w val="0.912521644065355"/>
          <c:h val="0.741409268134693"/>
        </c:manualLayout>
      </c:layout>
      <c:barChart>
        <c:barDir val="col"/>
        <c:grouping val="stacked"/>
        <c:varyColors val="0"/>
        <c:ser>
          <c:idx val="0"/>
          <c:order val="1"/>
          <c:tx>
            <c:strRef>
              <c:f>'Métal an'!$A$24</c:f>
              <c:strCache>
                <c:ptCount val="1"/>
                <c:pt idx="0">
                  <c:v>Ferro-nickels</c:v>
                </c:pt>
              </c:strCache>
            </c:strRef>
          </c:tx>
          <c:spPr>
            <a:solidFill>
              <a:srgbClr val="000090"/>
            </a:solidFill>
            <a:ln w="76200" cmpd="sng">
              <a:solidFill>
                <a:srgbClr val="000090"/>
              </a:solidFill>
              <a:prstDash val="solid"/>
            </a:ln>
          </c:spPr>
          <c:invertIfNegative val="0"/>
          <c:dLbls>
            <c:dLbl>
              <c:idx val="0"/>
              <c:layout/>
              <c:showLegendKey val="0"/>
              <c:showVal val="1"/>
              <c:showCatName val="0"/>
              <c:showSerName val="0"/>
              <c:showPercent val="0"/>
              <c:showBubbleSize val="0"/>
            </c:dLbl>
            <c:dLbl>
              <c:idx val="8"/>
              <c:layout>
                <c:manualLayout>
                  <c:x val="0.00310005050476096"/>
                  <c:y val="-0.0211626842342699"/>
                </c:manualLayout>
              </c:layout>
              <c:showLegendKey val="0"/>
              <c:showVal val="1"/>
              <c:showCatName val="0"/>
              <c:showSerName val="0"/>
              <c:showPercent val="0"/>
              <c:showBubbleSize val="0"/>
            </c:dLbl>
            <c:numFmt formatCode="#,##0" sourceLinked="0"/>
            <c:txPr>
              <a:bodyPr rot="-5400000" vert="horz"/>
              <a:lstStyle/>
              <a:p>
                <a:pPr>
                  <a:defRPr b="1">
                    <a:solidFill>
                      <a:schemeClr val="bg1"/>
                    </a:solidFill>
                  </a:defRPr>
                </a:pPr>
                <a:endParaRPr lang="fr-FR"/>
              </a:p>
            </c:txPr>
            <c:showLegendKey val="0"/>
            <c:showVal val="0"/>
            <c:showCatName val="0"/>
            <c:showSerName val="0"/>
            <c:showPercent val="0"/>
            <c:showBubbleSize val="0"/>
          </c:dLbls>
          <c:cat>
            <c:strRef>
              <c:f>'Métal an'!$AO$21:$AW$21</c:f>
              <c:strCache>
                <c:ptCount val="9"/>
                <c:pt idx="0">
                  <c:v>2009</c:v>
                </c:pt>
                <c:pt idx="1">
                  <c:v>2010</c:v>
                </c:pt>
                <c:pt idx="2">
                  <c:v>2011</c:v>
                </c:pt>
                <c:pt idx="3">
                  <c:v>2012</c:v>
                </c:pt>
                <c:pt idx="4">
                  <c:v>2013</c:v>
                </c:pt>
                <c:pt idx="5">
                  <c:v>2014</c:v>
                </c:pt>
                <c:pt idx="6">
                  <c:v>2015</c:v>
                </c:pt>
                <c:pt idx="7">
                  <c:v>2016</c:v>
                </c:pt>
                <c:pt idx="8">
                  <c:v>Est 2017</c:v>
                </c:pt>
              </c:strCache>
            </c:strRef>
          </c:cat>
          <c:val>
            <c:numRef>
              <c:f>'Métal an'!$AO$24:$AW$24</c:f>
              <c:numCache>
                <c:formatCode>#\ ##0.00"  ";#\ ##0.00"  "."  "</c:formatCode>
                <c:ptCount val="9"/>
                <c:pt idx="0">
                  <c:v>38.229576</c:v>
                </c:pt>
                <c:pt idx="1">
                  <c:v>39.801726</c:v>
                </c:pt>
                <c:pt idx="2">
                  <c:v>40.512531</c:v>
                </c:pt>
                <c:pt idx="3">
                  <c:v>43.02955</c:v>
                </c:pt>
                <c:pt idx="4">
                  <c:v>40.458942</c:v>
                </c:pt>
                <c:pt idx="5">
                  <c:v>54.6828889</c:v>
                </c:pt>
                <c:pt idx="6">
                  <c:v>56.486022</c:v>
                </c:pt>
                <c:pt idx="7">
                  <c:v>67.5176</c:v>
                </c:pt>
                <c:pt idx="8">
                  <c:v>76.5534409302161</c:v>
                </c:pt>
              </c:numCache>
            </c:numRef>
          </c:val>
        </c:ser>
        <c:ser>
          <c:idx val="1"/>
          <c:order val="2"/>
          <c:tx>
            <c:strRef>
              <c:f>'Métal an'!$A$25</c:f>
              <c:strCache>
                <c:ptCount val="1"/>
                <c:pt idx="0">
                  <c:v>Mattes</c:v>
                </c:pt>
              </c:strCache>
            </c:strRef>
          </c:tx>
          <c:spPr>
            <a:solidFill>
              <a:srgbClr val="2CFF1E"/>
            </a:solidFill>
            <a:ln w="76200" cmpd="sng">
              <a:solidFill>
                <a:srgbClr val="2CFF1E"/>
              </a:solidFill>
            </a:ln>
          </c:spPr>
          <c:invertIfNegative val="0"/>
          <c:dLbls>
            <c:dLbl>
              <c:idx val="0"/>
              <c:layout/>
              <c:showLegendKey val="0"/>
              <c:showVal val="1"/>
              <c:showCatName val="0"/>
              <c:showSerName val="0"/>
              <c:showPercent val="0"/>
              <c:showBubbleSize val="0"/>
            </c:dLbl>
            <c:dLbl>
              <c:idx val="7"/>
              <c:layout/>
              <c:showLegendKey val="0"/>
              <c:showVal val="1"/>
              <c:showCatName val="0"/>
              <c:showSerName val="0"/>
              <c:showPercent val="0"/>
              <c:showBubbleSize val="0"/>
            </c:dLbl>
            <c:numFmt formatCode="#,##0" sourceLinked="0"/>
            <c:txPr>
              <a:bodyPr rot="-5400000" vert="horz"/>
              <a:lstStyle/>
              <a:p>
                <a:pPr>
                  <a:defRPr b="1"/>
                </a:pPr>
                <a:endParaRPr lang="fr-FR"/>
              </a:p>
            </c:txPr>
            <c:showLegendKey val="0"/>
            <c:showVal val="0"/>
            <c:showCatName val="0"/>
            <c:showSerName val="0"/>
            <c:showPercent val="0"/>
            <c:showBubbleSize val="0"/>
          </c:dLbls>
          <c:cat>
            <c:strRef>
              <c:f>'Métal an'!$AO$21:$AW$21</c:f>
              <c:strCache>
                <c:ptCount val="9"/>
                <c:pt idx="0">
                  <c:v>2009</c:v>
                </c:pt>
                <c:pt idx="1">
                  <c:v>2010</c:v>
                </c:pt>
                <c:pt idx="2">
                  <c:v>2011</c:v>
                </c:pt>
                <c:pt idx="3">
                  <c:v>2012</c:v>
                </c:pt>
                <c:pt idx="4">
                  <c:v>2013</c:v>
                </c:pt>
                <c:pt idx="5">
                  <c:v>2014</c:v>
                </c:pt>
                <c:pt idx="6">
                  <c:v>2015</c:v>
                </c:pt>
                <c:pt idx="7">
                  <c:v>2016</c:v>
                </c:pt>
                <c:pt idx="8">
                  <c:v>Est 2017</c:v>
                </c:pt>
              </c:strCache>
            </c:strRef>
          </c:cat>
          <c:val>
            <c:numRef>
              <c:f>'Métal an'!$AO$25:$AW$25</c:f>
              <c:numCache>
                <c:formatCode>#\ ##0.00"  ";#\ ##0.00"  "."  "</c:formatCode>
                <c:ptCount val="9"/>
                <c:pt idx="0">
                  <c:v>13.901962</c:v>
                </c:pt>
                <c:pt idx="1">
                  <c:v>13.916658</c:v>
                </c:pt>
                <c:pt idx="2">
                  <c:v>13.847248</c:v>
                </c:pt>
                <c:pt idx="3">
                  <c:v>13.417353</c:v>
                </c:pt>
                <c:pt idx="4">
                  <c:v>13.278683</c:v>
                </c:pt>
                <c:pt idx="5">
                  <c:v>8.241129999999998</c:v>
                </c:pt>
                <c:pt idx="6">
                  <c:v>6.760978999999994</c:v>
                </c:pt>
                <c:pt idx="7">
                  <c:v>4.286504999999996</c:v>
                </c:pt>
                <c:pt idx="8">
                  <c:v>0.0</c:v>
                </c:pt>
              </c:numCache>
            </c:numRef>
          </c:val>
        </c:ser>
        <c:ser>
          <c:idx val="2"/>
          <c:order val="3"/>
          <c:tx>
            <c:strRef>
              <c:f>'Métal an'!$A$26</c:f>
              <c:strCache>
                <c:ptCount val="1"/>
                <c:pt idx="0">
                  <c:v>Autres </c:v>
                </c:pt>
              </c:strCache>
            </c:strRef>
          </c:tx>
          <c:spPr>
            <a:solidFill>
              <a:schemeClr val="bg1">
                <a:lumMod val="75000"/>
              </a:schemeClr>
            </a:solidFill>
            <a:ln w="76200" cmpd="sng">
              <a:solidFill>
                <a:schemeClr val="bg1">
                  <a:lumMod val="75000"/>
                </a:schemeClr>
              </a:solidFill>
            </a:ln>
          </c:spPr>
          <c:invertIfNegative val="0"/>
          <c:dLbls>
            <c:dLbl>
              <c:idx val="8"/>
              <c:layout/>
              <c:numFmt formatCode="#,##0" sourceLinked="0"/>
              <c:spPr/>
              <c:txPr>
                <a:bodyPr rot="-5400000" vert="horz"/>
                <a:lstStyle/>
                <a:p>
                  <a:pPr>
                    <a:defRPr b="1"/>
                  </a:pPr>
                  <a:endParaRPr lang="fr-FR"/>
                </a:p>
              </c:txPr>
              <c:showLegendKey val="0"/>
              <c:showVal val="1"/>
              <c:showCatName val="0"/>
              <c:showSerName val="0"/>
              <c:showPercent val="0"/>
              <c:showBubbleSize val="0"/>
            </c:dLbl>
            <c:numFmt formatCode="#,##0" sourceLinked="0"/>
            <c:txPr>
              <a:bodyPr rot="-5400000" vert="horz"/>
              <a:lstStyle/>
              <a:p>
                <a:pPr>
                  <a:defRPr/>
                </a:pPr>
                <a:endParaRPr lang="fr-FR"/>
              </a:p>
            </c:txPr>
            <c:showLegendKey val="0"/>
            <c:showVal val="0"/>
            <c:showCatName val="0"/>
            <c:showSerName val="0"/>
            <c:showPercent val="0"/>
            <c:showBubbleSize val="0"/>
          </c:dLbls>
          <c:cat>
            <c:strRef>
              <c:f>'Métal an'!$AO$21:$AW$21</c:f>
              <c:strCache>
                <c:ptCount val="9"/>
                <c:pt idx="0">
                  <c:v>2009</c:v>
                </c:pt>
                <c:pt idx="1">
                  <c:v>2010</c:v>
                </c:pt>
                <c:pt idx="2">
                  <c:v>2011</c:v>
                </c:pt>
                <c:pt idx="3">
                  <c:v>2012</c:v>
                </c:pt>
                <c:pt idx="4">
                  <c:v>2013</c:v>
                </c:pt>
                <c:pt idx="5">
                  <c:v>2014</c:v>
                </c:pt>
                <c:pt idx="6">
                  <c:v>2015</c:v>
                </c:pt>
                <c:pt idx="7">
                  <c:v>2016</c:v>
                </c:pt>
                <c:pt idx="8">
                  <c:v>Est 2017</c:v>
                </c:pt>
              </c:strCache>
            </c:strRef>
          </c:cat>
          <c:val>
            <c:numRef>
              <c:f>'Métal an'!$AO$26:$AW$26</c:f>
              <c:numCache>
                <c:formatCode>#\ ##0"  ";#\ ##0"  "."  "</c:formatCode>
                <c:ptCount val="9"/>
                <c:pt idx="0">
                  <c:v>0.0</c:v>
                </c:pt>
                <c:pt idx="1">
                  <c:v>0.0</c:v>
                </c:pt>
                <c:pt idx="2">
                  <c:v>0.0</c:v>
                </c:pt>
                <c:pt idx="3">
                  <c:v>5.731</c:v>
                </c:pt>
                <c:pt idx="4">
                  <c:v>15.4684460189675</c:v>
                </c:pt>
                <c:pt idx="5">
                  <c:v>19.830474943</c:v>
                </c:pt>
                <c:pt idx="6">
                  <c:v>30.7299944</c:v>
                </c:pt>
                <c:pt idx="7">
                  <c:v>35.73422</c:v>
                </c:pt>
                <c:pt idx="8">
                  <c:v>37.24473521526165</c:v>
                </c:pt>
              </c:numCache>
            </c:numRef>
          </c:val>
        </c:ser>
        <c:dLbls>
          <c:showLegendKey val="0"/>
          <c:showVal val="0"/>
          <c:showCatName val="0"/>
          <c:showSerName val="0"/>
          <c:showPercent val="0"/>
          <c:showBubbleSize val="0"/>
        </c:dLbls>
        <c:gapWidth val="150"/>
        <c:overlap val="100"/>
        <c:axId val="-2056771512"/>
        <c:axId val="-2145236248"/>
      </c:barChart>
      <c:lineChart>
        <c:grouping val="standard"/>
        <c:varyColors val="0"/>
        <c:ser>
          <c:idx val="3"/>
          <c:order val="0"/>
          <c:tx>
            <c:strRef>
              <c:f>'Métal an'!$A$27</c:f>
              <c:strCache>
                <c:ptCount val="1"/>
                <c:pt idx="0">
                  <c:v>Total</c:v>
                </c:pt>
              </c:strCache>
            </c:strRef>
          </c:tx>
          <c:spPr>
            <a:ln w="38100" cmpd="sng">
              <a:solidFill>
                <a:schemeClr val="tx1"/>
              </a:solidFill>
            </a:ln>
          </c:spPr>
          <c:marker>
            <c:symbol val="none"/>
          </c:marker>
          <c:cat>
            <c:strRef>
              <c:f>'Métal an'!$AO$21:$AW$21</c:f>
              <c:strCache>
                <c:ptCount val="9"/>
                <c:pt idx="0">
                  <c:v>2009</c:v>
                </c:pt>
                <c:pt idx="1">
                  <c:v>2010</c:v>
                </c:pt>
                <c:pt idx="2">
                  <c:v>2011</c:v>
                </c:pt>
                <c:pt idx="3">
                  <c:v>2012</c:v>
                </c:pt>
                <c:pt idx="4">
                  <c:v>2013</c:v>
                </c:pt>
                <c:pt idx="5">
                  <c:v>2014</c:v>
                </c:pt>
                <c:pt idx="6">
                  <c:v>2015</c:v>
                </c:pt>
                <c:pt idx="7">
                  <c:v>2016</c:v>
                </c:pt>
                <c:pt idx="8">
                  <c:v>Est 2017</c:v>
                </c:pt>
              </c:strCache>
            </c:strRef>
          </c:cat>
          <c:val>
            <c:numRef>
              <c:f>'Métal an'!$AO$27:$AW$27</c:f>
              <c:numCache>
                <c:formatCode>#\ ##0.0"  ";#\ ##0.0"  "."  "</c:formatCode>
                <c:ptCount val="9"/>
                <c:pt idx="0">
                  <c:v>52.131514</c:v>
                </c:pt>
                <c:pt idx="1">
                  <c:v>53.940484</c:v>
                </c:pt>
                <c:pt idx="2">
                  <c:v>61.927379</c:v>
                </c:pt>
                <c:pt idx="3">
                  <c:v>62.177903</c:v>
                </c:pt>
                <c:pt idx="4">
                  <c:v>69.20607101896748</c:v>
                </c:pt>
                <c:pt idx="5">
                  <c:v>82.754493843</c:v>
                </c:pt>
                <c:pt idx="6">
                  <c:v>93.97699539999998</c:v>
                </c:pt>
                <c:pt idx="7">
                  <c:v>107.538325</c:v>
                </c:pt>
                <c:pt idx="8">
                  <c:v>113.7981761454778</c:v>
                </c:pt>
              </c:numCache>
            </c:numRef>
          </c:val>
          <c:smooth val="0"/>
        </c:ser>
        <c:dLbls>
          <c:showLegendKey val="0"/>
          <c:showVal val="0"/>
          <c:showCatName val="0"/>
          <c:showSerName val="0"/>
          <c:showPercent val="0"/>
          <c:showBubbleSize val="0"/>
        </c:dLbls>
        <c:marker val="1"/>
        <c:smooth val="0"/>
        <c:axId val="-2056771512"/>
        <c:axId val="-2145236248"/>
      </c:lineChart>
      <c:catAx>
        <c:axId val="-2056771512"/>
        <c:scaling>
          <c:orientation val="minMax"/>
        </c:scaling>
        <c:delete val="0"/>
        <c:axPos val="b"/>
        <c:numFmt formatCode="0" sourceLinked="1"/>
        <c:majorTickMark val="out"/>
        <c:minorTickMark val="none"/>
        <c:tickLblPos val="nextTo"/>
        <c:txPr>
          <a:bodyPr rot="-5400000" vert="horz"/>
          <a:lstStyle/>
          <a:p>
            <a:pPr>
              <a:defRPr sz="2000"/>
            </a:pPr>
            <a:endParaRPr lang="fr-FR"/>
          </a:p>
        </c:txPr>
        <c:crossAx val="-2145236248"/>
        <c:crosses val="autoZero"/>
        <c:auto val="1"/>
        <c:lblAlgn val="ctr"/>
        <c:lblOffset val="100"/>
        <c:tickLblSkip val="1"/>
        <c:tickMarkSkip val="1"/>
        <c:noMultiLvlLbl val="0"/>
      </c:catAx>
      <c:valAx>
        <c:axId val="-2145236248"/>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800"/>
            </a:pPr>
            <a:endParaRPr lang="fr-FR"/>
          </a:p>
        </c:txPr>
        <c:crossAx val="-2056771512"/>
        <c:crosses val="autoZero"/>
        <c:crossBetween val="between"/>
        <c:majorUnit val="10.0"/>
      </c:valAx>
    </c:plotArea>
    <c:plotVisOnly val="1"/>
    <c:dispBlanksAs val="gap"/>
    <c:showDLblsOverMax val="0"/>
  </c:chart>
  <c:txPr>
    <a:bodyPr/>
    <a:lstStyle/>
    <a:p>
      <a:pPr>
        <a:defRPr sz="2000"/>
      </a:pPr>
      <a:endParaRPr lang="fr-FR"/>
    </a:p>
  </c:txPr>
  <c:externalData r:id="rId1">
    <c:autoUpdate val="0"/>
  </c:externalData>
  <c:userShapes r:id="rId2"/>
</c:chartSpace>
</file>

<file path=ppt/charts/chart1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a:t>Exportations de minerai, quantités en MT humides</a:t>
            </a:r>
          </a:p>
        </c:rich>
      </c:tx>
      <c:layout>
        <c:manualLayout>
          <c:xMode val="edge"/>
          <c:yMode val="edge"/>
          <c:x val="0.137447031449836"/>
          <c:y val="0.0"/>
        </c:manualLayout>
      </c:layout>
      <c:overlay val="0"/>
    </c:title>
    <c:autoTitleDeleted val="0"/>
    <c:plotArea>
      <c:layout>
        <c:manualLayout>
          <c:layoutTarget val="inner"/>
          <c:xMode val="edge"/>
          <c:yMode val="edge"/>
          <c:x val="0.0766343726036621"/>
          <c:y val="0.104273504273504"/>
          <c:w val="0.882193876596779"/>
          <c:h val="0.725376763801961"/>
        </c:manualLayout>
      </c:layout>
      <c:barChart>
        <c:barDir val="col"/>
        <c:grouping val="stacked"/>
        <c:varyColors val="0"/>
        <c:ser>
          <c:idx val="0"/>
          <c:order val="0"/>
          <c:tx>
            <c:strRef>
              <c:f>'mine annuel'!$A$59</c:f>
              <c:strCache>
                <c:ptCount val="1"/>
                <c:pt idx="0">
                  <c:v>Saprolites</c:v>
                </c:pt>
              </c:strCache>
            </c:strRef>
          </c:tx>
          <c:spPr>
            <a:solidFill>
              <a:srgbClr val="000090"/>
            </a:solidFill>
            <a:ln w="76200" cmpd="sng">
              <a:solidFill>
                <a:srgbClr val="000090"/>
              </a:solidFill>
            </a:ln>
          </c:spPr>
          <c:invertIfNegative val="0"/>
          <c:cat>
            <c:strRef>
              <c:f>'mine annuel'!$AE$58:$AW$58</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annuel'!$B$59:$AW$59</c:f>
              <c:numCache>
                <c:formatCode>0.0</c:formatCode>
                <c:ptCount val="19"/>
                <c:pt idx="0">
                  <c:v>1.901592</c:v>
                </c:pt>
                <c:pt idx="1">
                  <c:v>2.229883</c:v>
                </c:pt>
                <c:pt idx="2">
                  <c:v>1.225969</c:v>
                </c:pt>
                <c:pt idx="3">
                  <c:v>0.956064</c:v>
                </c:pt>
                <c:pt idx="4">
                  <c:v>1.068413</c:v>
                </c:pt>
                <c:pt idx="5">
                  <c:v>1.75226</c:v>
                </c:pt>
                <c:pt idx="6">
                  <c:v>1.703679</c:v>
                </c:pt>
                <c:pt idx="7">
                  <c:v>1.237341</c:v>
                </c:pt>
                <c:pt idx="8">
                  <c:v>2.395261</c:v>
                </c:pt>
                <c:pt idx="9">
                  <c:v>1.275818</c:v>
                </c:pt>
                <c:pt idx="10">
                  <c:v>2.00915</c:v>
                </c:pt>
                <c:pt idx="11">
                  <c:v>2.272197</c:v>
                </c:pt>
                <c:pt idx="12">
                  <c:v>2.26540245</c:v>
                </c:pt>
                <c:pt idx="13">
                  <c:v>2.789512</c:v>
                </c:pt>
                <c:pt idx="14">
                  <c:v>2.8758935</c:v>
                </c:pt>
                <c:pt idx="15">
                  <c:v>3.426122</c:v>
                </c:pt>
                <c:pt idx="16">
                  <c:v>4.467181999999981</c:v>
                </c:pt>
                <c:pt idx="17">
                  <c:v>5.064183999999977</c:v>
                </c:pt>
                <c:pt idx="18">
                  <c:v>5.719177553157444</c:v>
                </c:pt>
              </c:numCache>
            </c:numRef>
          </c:val>
        </c:ser>
        <c:ser>
          <c:idx val="1"/>
          <c:order val="1"/>
          <c:tx>
            <c:strRef>
              <c:f>'mine annuel'!$A$60</c:f>
              <c:strCache>
                <c:ptCount val="1"/>
                <c:pt idx="0">
                  <c:v>Latérites</c:v>
                </c:pt>
              </c:strCache>
            </c:strRef>
          </c:tx>
          <c:spPr>
            <a:solidFill>
              <a:srgbClr val="3EFF29"/>
            </a:solidFill>
            <a:ln w="76200" cmpd="sng">
              <a:solidFill>
                <a:srgbClr val="3EFF29"/>
              </a:solidFill>
            </a:ln>
          </c:spPr>
          <c:invertIfNegative val="0"/>
          <c:cat>
            <c:strRef>
              <c:f>'mine annuel'!$AE$58:$AW$58</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annuel'!$B$60:$AW$60</c:f>
              <c:numCache>
                <c:formatCode>0.0</c:formatCode>
                <c:ptCount val="19"/>
                <c:pt idx="0">
                  <c:v>1.888474</c:v>
                </c:pt>
                <c:pt idx="1">
                  <c:v>1.878793</c:v>
                </c:pt>
                <c:pt idx="2">
                  <c:v>2.471261</c:v>
                </c:pt>
                <c:pt idx="3">
                  <c:v>2.108517</c:v>
                </c:pt>
                <c:pt idx="4">
                  <c:v>2.316424999999997</c:v>
                </c:pt>
                <c:pt idx="5">
                  <c:v>2.088212</c:v>
                </c:pt>
                <c:pt idx="6">
                  <c:v>1.690171</c:v>
                </c:pt>
                <c:pt idx="7">
                  <c:v>2.081661</c:v>
                </c:pt>
                <c:pt idx="8">
                  <c:v>1.645055</c:v>
                </c:pt>
                <c:pt idx="9">
                  <c:v>1.769565</c:v>
                </c:pt>
                <c:pt idx="10">
                  <c:v>1.533045</c:v>
                </c:pt>
                <c:pt idx="11">
                  <c:v>2.299359</c:v>
                </c:pt>
                <c:pt idx="12">
                  <c:v>2.165824085</c:v>
                </c:pt>
                <c:pt idx="13">
                  <c:v>1.80595736</c:v>
                </c:pt>
                <c:pt idx="14">
                  <c:v>1.58308</c:v>
                </c:pt>
                <c:pt idx="15">
                  <c:v>2.015711</c:v>
                </c:pt>
                <c:pt idx="16">
                  <c:v>1.053238</c:v>
                </c:pt>
                <c:pt idx="17">
                  <c:v>0.757028</c:v>
                </c:pt>
                <c:pt idx="18">
                  <c:v>0.569208787947069</c:v>
                </c:pt>
              </c:numCache>
            </c:numRef>
          </c:val>
        </c:ser>
        <c:dLbls>
          <c:showLegendKey val="0"/>
          <c:showVal val="0"/>
          <c:showCatName val="0"/>
          <c:showSerName val="0"/>
          <c:showPercent val="0"/>
          <c:showBubbleSize val="0"/>
        </c:dLbls>
        <c:gapWidth val="150"/>
        <c:overlap val="100"/>
        <c:axId val="-2041726424"/>
        <c:axId val="2145470936"/>
      </c:barChart>
      <c:lineChart>
        <c:grouping val="standard"/>
        <c:varyColors val="0"/>
        <c:ser>
          <c:idx val="2"/>
          <c:order val="2"/>
          <c:tx>
            <c:strRef>
              <c:f>'mine annuel'!$A$61</c:f>
              <c:strCache>
                <c:ptCount val="1"/>
                <c:pt idx="0">
                  <c:v>Total</c:v>
                </c:pt>
              </c:strCache>
            </c:strRef>
          </c:tx>
          <c:spPr>
            <a:ln w="38100" cmpd="sng">
              <a:solidFill>
                <a:schemeClr val="tx1"/>
              </a:solidFill>
            </a:ln>
          </c:spPr>
          <c:marker>
            <c:symbol val="none"/>
          </c:marker>
          <c:dLbls>
            <c:dLbl>
              <c:idx val="0"/>
              <c:layout/>
              <c:dLblPos val="t"/>
              <c:showLegendKey val="0"/>
              <c:showVal val="1"/>
              <c:showCatName val="0"/>
              <c:showSerName val="0"/>
              <c:showPercent val="0"/>
              <c:showBubbleSize val="0"/>
            </c:dLbl>
            <c:dLbl>
              <c:idx val="10"/>
              <c:layout/>
              <c:dLblPos val="t"/>
              <c:showLegendKey val="0"/>
              <c:showVal val="1"/>
              <c:showCatName val="0"/>
              <c:showSerName val="0"/>
              <c:showPercent val="0"/>
              <c:showBubbleSize val="0"/>
            </c:dLbl>
            <c:dLbl>
              <c:idx val="11"/>
              <c:layout/>
              <c:dLblPos val="t"/>
              <c:showLegendKey val="0"/>
              <c:showVal val="1"/>
              <c:showCatName val="0"/>
              <c:showSerName val="0"/>
              <c:showPercent val="0"/>
              <c:showBubbleSize val="0"/>
            </c:dLbl>
            <c:dLbl>
              <c:idx val="18"/>
              <c:layout/>
              <c:dLblPos val="t"/>
              <c:showLegendKey val="0"/>
              <c:showVal val="1"/>
              <c:showCatName val="0"/>
              <c:showSerName val="0"/>
              <c:showPercent val="0"/>
              <c:showBubbleSize val="0"/>
            </c:dLbl>
            <c:spPr>
              <a:solidFill>
                <a:schemeClr val="bg1"/>
              </a:solidFill>
            </c:spPr>
            <c:txPr>
              <a:bodyPr/>
              <a:lstStyle/>
              <a:p>
                <a:pPr>
                  <a:defRPr b="1">
                    <a:solidFill>
                      <a:schemeClr val="tx1"/>
                    </a:solidFill>
                  </a:defRPr>
                </a:pPr>
                <a:endParaRPr lang="fr-FR"/>
              </a:p>
            </c:txPr>
            <c:dLblPos val="t"/>
            <c:showLegendKey val="0"/>
            <c:showVal val="0"/>
            <c:showCatName val="0"/>
            <c:showSerName val="0"/>
            <c:showPercent val="0"/>
            <c:showBubbleSize val="0"/>
          </c:dLbls>
          <c:cat>
            <c:strRef>
              <c:f>'mine annuel'!$AE$58:$AW$58</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annuel'!$B$61:$AW$61</c:f>
              <c:numCache>
                <c:formatCode>0.0</c:formatCode>
                <c:ptCount val="19"/>
                <c:pt idx="0">
                  <c:v>3.790066</c:v>
                </c:pt>
                <c:pt idx="1">
                  <c:v>4.108675999999996</c:v>
                </c:pt>
                <c:pt idx="2">
                  <c:v>3.69723</c:v>
                </c:pt>
                <c:pt idx="3">
                  <c:v>3.064581</c:v>
                </c:pt>
                <c:pt idx="4">
                  <c:v>3.384838</c:v>
                </c:pt>
                <c:pt idx="5">
                  <c:v>3.840472</c:v>
                </c:pt>
                <c:pt idx="6">
                  <c:v>3.39385</c:v>
                </c:pt>
                <c:pt idx="7">
                  <c:v>3.319001999999998</c:v>
                </c:pt>
                <c:pt idx="8">
                  <c:v>4.040316</c:v>
                </c:pt>
                <c:pt idx="9">
                  <c:v>3.045383</c:v>
                </c:pt>
                <c:pt idx="10">
                  <c:v>3.542195</c:v>
                </c:pt>
                <c:pt idx="11">
                  <c:v>4.571556</c:v>
                </c:pt>
                <c:pt idx="12">
                  <c:v>4.431226535</c:v>
                </c:pt>
                <c:pt idx="13">
                  <c:v>4.59546936</c:v>
                </c:pt>
                <c:pt idx="14">
                  <c:v>4.4589735</c:v>
                </c:pt>
                <c:pt idx="15">
                  <c:v>5.441833</c:v>
                </c:pt>
                <c:pt idx="16">
                  <c:v>5.52042</c:v>
                </c:pt>
                <c:pt idx="17">
                  <c:v>5.821212</c:v>
                </c:pt>
                <c:pt idx="18">
                  <c:v>6.288386341104523</c:v>
                </c:pt>
              </c:numCache>
            </c:numRef>
          </c:val>
          <c:smooth val="0"/>
        </c:ser>
        <c:dLbls>
          <c:showLegendKey val="0"/>
          <c:showVal val="0"/>
          <c:showCatName val="0"/>
          <c:showSerName val="0"/>
          <c:showPercent val="0"/>
          <c:showBubbleSize val="0"/>
        </c:dLbls>
        <c:marker val="1"/>
        <c:smooth val="0"/>
        <c:axId val="-2041726424"/>
        <c:axId val="2145470936"/>
      </c:lineChart>
      <c:lineChart>
        <c:grouping val="standard"/>
        <c:varyColors val="0"/>
        <c:ser>
          <c:idx val="3"/>
          <c:order val="3"/>
          <c:tx>
            <c:strRef>
              <c:f>'mine annuel'!$A$62</c:f>
              <c:strCache>
                <c:ptCount val="1"/>
                <c:pt idx="0">
                  <c:v>% des Latérites</c:v>
                </c:pt>
              </c:strCache>
            </c:strRef>
          </c:tx>
          <c:spPr>
            <a:ln w="76200" cmpd="sng">
              <a:solidFill>
                <a:srgbClr val="FF0000"/>
              </a:solidFill>
              <a:prstDash val="sysDash"/>
            </a:ln>
          </c:spPr>
          <c:marker>
            <c:symbol val="none"/>
          </c:marker>
          <c:cat>
            <c:strRef>
              <c:f>'mine annuel'!$AE$58:$AW$58</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annuel'!$B$62:$AW$62</c:f>
              <c:numCache>
                <c:formatCode>0%</c:formatCode>
                <c:ptCount val="19"/>
                <c:pt idx="0">
                  <c:v>0.498269423276534</c:v>
                </c:pt>
                <c:pt idx="1">
                  <c:v>0.457274557546032</c:v>
                </c:pt>
                <c:pt idx="2">
                  <c:v>0.66840878170955</c:v>
                </c:pt>
                <c:pt idx="3">
                  <c:v>0.688027825010988</c:v>
                </c:pt>
                <c:pt idx="4">
                  <c:v>0.68435328367266</c:v>
                </c:pt>
                <c:pt idx="5">
                  <c:v>0.543738373824884</c:v>
                </c:pt>
                <c:pt idx="6">
                  <c:v>0.498009929725828</c:v>
                </c:pt>
                <c:pt idx="7">
                  <c:v>0.627194861587911</c:v>
                </c:pt>
                <c:pt idx="8">
                  <c:v>0.407159984516063</c:v>
                </c:pt>
                <c:pt idx="9">
                  <c:v>0.581064844717397</c:v>
                </c:pt>
                <c:pt idx="10">
                  <c:v>0.432795201845184</c:v>
                </c:pt>
                <c:pt idx="11">
                  <c:v>0.502970760940039</c:v>
                </c:pt>
                <c:pt idx="12">
                  <c:v>0.488764017793552</c:v>
                </c:pt>
                <c:pt idx="13">
                  <c:v>0.392986487021208</c:v>
                </c:pt>
                <c:pt idx="14">
                  <c:v>0.355032385817049</c:v>
                </c:pt>
                <c:pt idx="15">
                  <c:v>0.370410301087887</c:v>
                </c:pt>
                <c:pt idx="16">
                  <c:v>0.19078946891722</c:v>
                </c:pt>
                <c:pt idx="17">
                  <c:v>0.13004645767926</c:v>
                </c:pt>
                <c:pt idx="18">
                  <c:v>0.090517464588076</c:v>
                </c:pt>
              </c:numCache>
            </c:numRef>
          </c:val>
          <c:smooth val="0"/>
        </c:ser>
        <c:dLbls>
          <c:showLegendKey val="0"/>
          <c:showVal val="0"/>
          <c:showCatName val="0"/>
          <c:showSerName val="0"/>
          <c:showPercent val="0"/>
          <c:showBubbleSize val="0"/>
        </c:dLbls>
        <c:marker val="1"/>
        <c:smooth val="0"/>
        <c:axId val="2133737256"/>
        <c:axId val="-2041309736"/>
      </c:lineChart>
      <c:catAx>
        <c:axId val="-2041726424"/>
        <c:scaling>
          <c:orientation val="minMax"/>
        </c:scaling>
        <c:delete val="0"/>
        <c:axPos val="b"/>
        <c:numFmt formatCode="0" sourceLinked="1"/>
        <c:majorTickMark val="out"/>
        <c:minorTickMark val="none"/>
        <c:tickLblPos val="nextTo"/>
        <c:txPr>
          <a:bodyPr rot="-5400000" vert="horz"/>
          <a:lstStyle/>
          <a:p>
            <a:pPr>
              <a:defRPr/>
            </a:pPr>
            <a:endParaRPr lang="fr-FR"/>
          </a:p>
        </c:txPr>
        <c:crossAx val="2145470936"/>
        <c:crosses val="autoZero"/>
        <c:auto val="1"/>
        <c:lblAlgn val="ctr"/>
        <c:lblOffset val="100"/>
        <c:tickLblSkip val="2"/>
        <c:noMultiLvlLbl val="0"/>
      </c:catAx>
      <c:valAx>
        <c:axId val="2145470936"/>
        <c:scaling>
          <c:orientation val="minMax"/>
        </c:scaling>
        <c:delete val="0"/>
        <c:axPos val="l"/>
        <c:majorGridlines/>
        <c:numFmt formatCode="0.0" sourceLinked="0"/>
        <c:majorTickMark val="out"/>
        <c:minorTickMark val="none"/>
        <c:tickLblPos val="nextTo"/>
        <c:txPr>
          <a:bodyPr rot="0" vert="horz"/>
          <a:lstStyle/>
          <a:p>
            <a:pPr>
              <a:defRPr/>
            </a:pPr>
            <a:endParaRPr lang="fr-FR"/>
          </a:p>
        </c:txPr>
        <c:crossAx val="-2041726424"/>
        <c:crosses val="autoZero"/>
        <c:crossBetween val="between"/>
        <c:majorUnit val="0.5"/>
      </c:valAx>
      <c:catAx>
        <c:axId val="2133737256"/>
        <c:scaling>
          <c:orientation val="minMax"/>
        </c:scaling>
        <c:delete val="1"/>
        <c:axPos val="b"/>
        <c:majorTickMark val="out"/>
        <c:minorTickMark val="none"/>
        <c:tickLblPos val="nextTo"/>
        <c:crossAx val="-2041309736"/>
        <c:crosses val="autoZero"/>
        <c:auto val="1"/>
        <c:lblAlgn val="ctr"/>
        <c:lblOffset val="100"/>
        <c:noMultiLvlLbl val="0"/>
      </c:catAx>
      <c:valAx>
        <c:axId val="-2041309736"/>
        <c:scaling>
          <c:orientation val="minMax"/>
        </c:scaling>
        <c:delete val="0"/>
        <c:axPos val="r"/>
        <c:numFmt formatCode="0%" sourceLinked="1"/>
        <c:majorTickMark val="out"/>
        <c:minorTickMark val="none"/>
        <c:tickLblPos val="nextTo"/>
        <c:txPr>
          <a:bodyPr/>
          <a:lstStyle/>
          <a:p>
            <a:pPr>
              <a:defRPr sz="1400">
                <a:solidFill>
                  <a:srgbClr val="FF0000"/>
                </a:solidFill>
              </a:defRPr>
            </a:pPr>
            <a:endParaRPr lang="fr-FR"/>
          </a:p>
        </c:txPr>
        <c:crossAx val="2133737256"/>
        <c:crosses val="max"/>
        <c:crossBetween val="between"/>
      </c:valAx>
    </c:plotArea>
    <c:legend>
      <c:legendPos val="r"/>
      <c:layout>
        <c:manualLayout>
          <c:xMode val="edge"/>
          <c:yMode val="edge"/>
          <c:x val="0.0399025825120147"/>
          <c:y val="0.0728109952642245"/>
          <c:w val="0.845478219332172"/>
          <c:h val="0.055869031918539"/>
        </c:manualLayout>
      </c:layout>
      <c:overlay val="0"/>
      <c:spPr>
        <a:solidFill>
          <a:schemeClr val="bg1"/>
        </a:solidFill>
      </c:spPr>
    </c:legend>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Production minière de </a:t>
            </a:r>
            <a:r>
              <a:rPr lang="fr-FR" dirty="0" smtClean="0"/>
              <a:t>Ni au niveau mondial </a:t>
            </a:r>
            <a:endParaRPr lang="fr-FR" dirty="0"/>
          </a:p>
          <a:p>
            <a:pPr>
              <a:defRPr/>
            </a:pPr>
            <a:r>
              <a:rPr lang="fr-FR" dirty="0"/>
              <a:t>des 8 plus gros </a:t>
            </a:r>
            <a:r>
              <a:rPr lang="fr-FR" dirty="0" smtClean="0"/>
              <a:t>pays producteurs</a:t>
            </a:r>
            <a:r>
              <a:rPr lang="fr-FR" dirty="0"/>
              <a:t>, KT</a:t>
            </a:r>
          </a:p>
        </c:rich>
      </c:tx>
      <c:layout>
        <c:manualLayout>
          <c:xMode val="edge"/>
          <c:yMode val="edge"/>
          <c:x val="0.206929024496938"/>
          <c:y val="0.0"/>
        </c:manualLayout>
      </c:layout>
      <c:overlay val="0"/>
      <c:spPr>
        <a:solidFill>
          <a:schemeClr val="bg1"/>
        </a:solidFill>
      </c:spPr>
    </c:title>
    <c:autoTitleDeleted val="0"/>
    <c:plotArea>
      <c:layout>
        <c:manualLayout>
          <c:layoutTarget val="inner"/>
          <c:xMode val="edge"/>
          <c:yMode val="edge"/>
          <c:x val="0.0698234908136483"/>
          <c:y val="0.164444079906678"/>
          <c:w val="0.929548447069116"/>
          <c:h val="0.580653763573879"/>
        </c:manualLayout>
      </c:layout>
      <c:barChart>
        <c:barDir val="col"/>
        <c:grouping val="clustered"/>
        <c:varyColors val="0"/>
        <c:ser>
          <c:idx val="0"/>
          <c:order val="0"/>
          <c:tx>
            <c:strRef>
              <c:f>Feuil1!$C$3</c:f>
              <c:strCache>
                <c:ptCount val="1"/>
                <c:pt idx="0">
                  <c:v>2015</c:v>
                </c:pt>
              </c:strCache>
            </c:strRef>
          </c:tx>
          <c:spPr>
            <a:solidFill>
              <a:srgbClr val="30FF25"/>
            </a:solidFill>
          </c:spPr>
          <c:invertIfNegative val="0"/>
          <c:cat>
            <c:strRef>
              <c:f>Feuil1!$B$4:$B$11</c:f>
              <c:strCache>
                <c:ptCount val="8"/>
                <c:pt idx="0">
                  <c:v>Philippines</c:v>
                </c:pt>
                <c:pt idx="1">
                  <c:v>Russie</c:v>
                </c:pt>
                <c:pt idx="2">
                  <c:v>Canada</c:v>
                </c:pt>
                <c:pt idx="3">
                  <c:v>Australie</c:v>
                </c:pt>
                <c:pt idx="4">
                  <c:v>Nouvelle-Calédonie</c:v>
                </c:pt>
                <c:pt idx="5">
                  <c:v>Indonésie</c:v>
                </c:pt>
                <c:pt idx="6">
                  <c:v>Brésil</c:v>
                </c:pt>
                <c:pt idx="7">
                  <c:v>Chine</c:v>
                </c:pt>
              </c:strCache>
            </c:strRef>
          </c:cat>
          <c:val>
            <c:numRef>
              <c:f>Feuil1!$C$4:$C$11</c:f>
              <c:numCache>
                <c:formatCode>General</c:formatCode>
                <c:ptCount val="8"/>
                <c:pt idx="0">
                  <c:v>554.0</c:v>
                </c:pt>
                <c:pt idx="1">
                  <c:v>269.0</c:v>
                </c:pt>
                <c:pt idx="2">
                  <c:v>235.0</c:v>
                </c:pt>
                <c:pt idx="3">
                  <c:v>222.0</c:v>
                </c:pt>
                <c:pt idx="4">
                  <c:v>186.0</c:v>
                </c:pt>
                <c:pt idx="5">
                  <c:v>130.0</c:v>
                </c:pt>
                <c:pt idx="6">
                  <c:v>160.0</c:v>
                </c:pt>
                <c:pt idx="7">
                  <c:v>92.9</c:v>
                </c:pt>
              </c:numCache>
            </c:numRef>
          </c:val>
        </c:ser>
        <c:ser>
          <c:idx val="1"/>
          <c:order val="1"/>
          <c:tx>
            <c:strRef>
              <c:f>Feuil1!$D$3</c:f>
              <c:strCache>
                <c:ptCount val="1"/>
                <c:pt idx="0">
                  <c:v>2016</c:v>
                </c:pt>
              </c:strCache>
            </c:strRef>
          </c:tx>
          <c:spPr>
            <a:solidFill>
              <a:srgbClr val="008000"/>
            </a:solidFill>
          </c:spPr>
          <c:invertIfNegative val="0"/>
          <c:dLbls>
            <c:numFmt formatCode="#,##0" sourceLinked="0"/>
            <c:spPr>
              <a:solidFill>
                <a:schemeClr val="bg1"/>
              </a:solidFill>
              <a:ln>
                <a:solidFill>
                  <a:schemeClr val="bg1"/>
                </a:solidFill>
              </a:ln>
            </c:spPr>
            <c:txPr>
              <a:bodyPr rot="-5400000" vert="horz"/>
              <a:lstStyle/>
              <a:p>
                <a:pPr>
                  <a:defRPr/>
                </a:pPr>
                <a:endParaRPr lang="fr-FR"/>
              </a:p>
            </c:txPr>
            <c:showLegendKey val="0"/>
            <c:showVal val="1"/>
            <c:showCatName val="0"/>
            <c:showSerName val="0"/>
            <c:showPercent val="0"/>
            <c:showBubbleSize val="0"/>
            <c:showLeaderLines val="0"/>
          </c:dLbls>
          <c:cat>
            <c:strRef>
              <c:f>Feuil1!$B$4:$B$11</c:f>
              <c:strCache>
                <c:ptCount val="8"/>
                <c:pt idx="0">
                  <c:v>Philippines</c:v>
                </c:pt>
                <c:pt idx="1">
                  <c:v>Russie</c:v>
                </c:pt>
                <c:pt idx="2">
                  <c:v>Canada</c:v>
                </c:pt>
                <c:pt idx="3">
                  <c:v>Australie</c:v>
                </c:pt>
                <c:pt idx="4">
                  <c:v>Nouvelle-Calédonie</c:v>
                </c:pt>
                <c:pt idx="5">
                  <c:v>Indonésie</c:v>
                </c:pt>
                <c:pt idx="6">
                  <c:v>Brésil</c:v>
                </c:pt>
                <c:pt idx="7">
                  <c:v>Chine</c:v>
                </c:pt>
              </c:strCache>
            </c:strRef>
          </c:cat>
          <c:val>
            <c:numRef>
              <c:f>Feuil1!$D$4:$D$11</c:f>
              <c:numCache>
                <c:formatCode>General</c:formatCode>
                <c:ptCount val="8"/>
                <c:pt idx="0">
                  <c:v>500.0</c:v>
                </c:pt>
                <c:pt idx="1">
                  <c:v>256.0</c:v>
                </c:pt>
                <c:pt idx="2">
                  <c:v>255.0</c:v>
                </c:pt>
                <c:pt idx="3">
                  <c:v>206.0</c:v>
                </c:pt>
                <c:pt idx="4">
                  <c:v>205.0</c:v>
                </c:pt>
                <c:pt idx="5">
                  <c:v>168.5</c:v>
                </c:pt>
                <c:pt idx="6">
                  <c:v>142.0</c:v>
                </c:pt>
                <c:pt idx="7">
                  <c:v>90.0</c:v>
                </c:pt>
              </c:numCache>
            </c:numRef>
          </c:val>
        </c:ser>
        <c:dLbls>
          <c:showLegendKey val="0"/>
          <c:showVal val="0"/>
          <c:showCatName val="0"/>
          <c:showSerName val="0"/>
          <c:showPercent val="0"/>
          <c:showBubbleSize val="0"/>
        </c:dLbls>
        <c:gapWidth val="150"/>
        <c:axId val="2132698808"/>
        <c:axId val="-2043052840"/>
      </c:barChart>
      <c:catAx>
        <c:axId val="2132698808"/>
        <c:scaling>
          <c:orientation val="minMax"/>
        </c:scaling>
        <c:delete val="1"/>
        <c:axPos val="b"/>
        <c:majorTickMark val="out"/>
        <c:minorTickMark val="none"/>
        <c:tickLblPos val="nextTo"/>
        <c:crossAx val="-2043052840"/>
        <c:crosses val="autoZero"/>
        <c:auto val="1"/>
        <c:lblAlgn val="ctr"/>
        <c:lblOffset val="100"/>
        <c:noMultiLvlLbl val="0"/>
      </c:catAx>
      <c:valAx>
        <c:axId val="-2043052840"/>
        <c:scaling>
          <c:orientation val="minMax"/>
        </c:scaling>
        <c:delete val="0"/>
        <c:axPos val="l"/>
        <c:majorGridlines>
          <c:spPr>
            <a:ln>
              <a:solidFill>
                <a:schemeClr val="bg1">
                  <a:lumMod val="75000"/>
                </a:schemeClr>
              </a:solidFill>
            </a:ln>
          </c:spPr>
        </c:majorGridlines>
        <c:numFmt formatCode="General" sourceLinked="1"/>
        <c:majorTickMark val="out"/>
        <c:minorTickMark val="none"/>
        <c:tickLblPos val="nextTo"/>
        <c:txPr>
          <a:bodyPr/>
          <a:lstStyle/>
          <a:p>
            <a:pPr>
              <a:defRPr sz="1400"/>
            </a:pPr>
            <a:endParaRPr lang="fr-FR"/>
          </a:p>
        </c:txPr>
        <c:crossAx val="2132698808"/>
        <c:crosses val="autoZero"/>
        <c:crossBetween val="between"/>
      </c:valAx>
    </c:plotArea>
    <c:legend>
      <c:legendPos val="r"/>
      <c:layout>
        <c:manualLayout>
          <c:xMode val="edge"/>
          <c:yMode val="edge"/>
          <c:x val="0.721505796150481"/>
          <c:y val="0.248531049495441"/>
          <c:w val="0.225716426071741"/>
          <c:h val="0.160560323762847"/>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2000"/>
      </a:pPr>
      <a:endParaRPr lang="fr-FR"/>
    </a:p>
  </c:txPr>
  <c:externalData r:id="rId1">
    <c:autoUpdate val="0"/>
  </c:externalData>
</c:chartSpace>
</file>

<file path=ppt/charts/chart2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400" b="1" dirty="0"/>
              <a:t>Exportations de minerai </a:t>
            </a:r>
            <a:r>
              <a:rPr lang="fr-FR" sz="2400" b="1" dirty="0" smtClean="0"/>
              <a:t>par pays, </a:t>
            </a:r>
          </a:p>
          <a:p>
            <a:pPr>
              <a:defRPr sz="2000" b="1"/>
            </a:pPr>
            <a:r>
              <a:rPr lang="fr-FR" sz="2000" b="1" dirty="0" smtClean="0"/>
              <a:t>MT humides </a:t>
            </a:r>
            <a:endParaRPr lang="fr-FR" sz="2000" b="1" dirty="0"/>
          </a:p>
        </c:rich>
      </c:tx>
      <c:layout>
        <c:manualLayout>
          <c:xMode val="edge"/>
          <c:yMode val="edge"/>
          <c:x val="0.069358022743758"/>
          <c:y val="0.0"/>
        </c:manualLayout>
      </c:layout>
      <c:overlay val="0"/>
      <c:spPr>
        <a:noFill/>
      </c:spPr>
    </c:title>
    <c:autoTitleDeleted val="0"/>
    <c:plotArea>
      <c:layout>
        <c:manualLayout>
          <c:layoutTarget val="inner"/>
          <c:xMode val="edge"/>
          <c:yMode val="edge"/>
          <c:x val="0.0341347057645192"/>
          <c:y val="0.126039161752897"/>
          <c:w val="0.651122229866441"/>
          <c:h val="0.70462913786135"/>
        </c:manualLayout>
      </c:layout>
      <c:barChart>
        <c:barDir val="col"/>
        <c:grouping val="stacked"/>
        <c:varyColors val="0"/>
        <c:ser>
          <c:idx val="0"/>
          <c:order val="0"/>
          <c:tx>
            <c:strRef>
              <c:f>'mine annuel'!$A$133:$Z$133</c:f>
              <c:strCache>
                <c:ptCount val="1"/>
                <c:pt idx="0">
                  <c:v>Japon nd nd nd nd nd nd nd nd nd nd nd nd nd nd nd nd nd nd nd nd nd nd nd nd nd</c:v>
                </c:pt>
              </c:strCache>
            </c:strRef>
          </c:tx>
          <c:spPr>
            <a:solidFill>
              <a:srgbClr val="FF0000"/>
            </a:solidFill>
            <a:ln w="76200" cmpd="sng">
              <a:solidFill>
                <a:srgbClr val="FF0000"/>
              </a:solidFill>
            </a:ln>
          </c:spPr>
          <c:invertIfNegative val="0"/>
          <c:cat>
            <c:strRef>
              <c:f>'mine annuel'!$AE$132:$AW$132</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annuel'!$AA$133:$AW$133</c:f>
              <c:numCache>
                <c:formatCode>#\ ##0.0"  ";#\ ##0.0"  "."  "</c:formatCode>
                <c:ptCount val="19"/>
                <c:pt idx="0">
                  <c:v>1.901592</c:v>
                </c:pt>
                <c:pt idx="1">
                  <c:v>2.229883</c:v>
                </c:pt>
                <c:pt idx="2">
                  <c:v>1.134406</c:v>
                </c:pt>
                <c:pt idx="3">
                  <c:v>0.956064</c:v>
                </c:pt>
                <c:pt idx="4">
                  <c:v>0.918738</c:v>
                </c:pt>
                <c:pt idx="5">
                  <c:v>1.07988</c:v>
                </c:pt>
                <c:pt idx="6">
                  <c:v>1.176933</c:v>
                </c:pt>
                <c:pt idx="7">
                  <c:v>1.003152</c:v>
                </c:pt>
                <c:pt idx="8">
                  <c:v>1.091582</c:v>
                </c:pt>
                <c:pt idx="9">
                  <c:v>0.779709</c:v>
                </c:pt>
                <c:pt idx="10">
                  <c:v>0.609509</c:v>
                </c:pt>
                <c:pt idx="11">
                  <c:v>0.807166</c:v>
                </c:pt>
                <c:pt idx="12">
                  <c:v>1.0201883</c:v>
                </c:pt>
                <c:pt idx="13">
                  <c:v>1.169888</c:v>
                </c:pt>
                <c:pt idx="14">
                  <c:v>1.0371905</c:v>
                </c:pt>
                <c:pt idx="15">
                  <c:v>1.765539</c:v>
                </c:pt>
                <c:pt idx="16">
                  <c:v>1.727713</c:v>
                </c:pt>
                <c:pt idx="17">
                  <c:v>1.705637</c:v>
                </c:pt>
                <c:pt idx="18">
                  <c:v>1.533279201776015</c:v>
                </c:pt>
              </c:numCache>
            </c:numRef>
          </c:val>
        </c:ser>
        <c:ser>
          <c:idx val="1"/>
          <c:order val="1"/>
          <c:tx>
            <c:strRef>
              <c:f>'mine annuel'!$A$134:$Z$134</c:f>
              <c:strCache>
                <c:ptCount val="1"/>
                <c:pt idx="0">
                  <c:v>Australie et divers nd nd nd nd nd nd nd nd nd nd nd nd nd nd nd nd nd nd nd nd nd nd nd nd nd</c:v>
                </c:pt>
              </c:strCache>
            </c:strRef>
          </c:tx>
          <c:spPr>
            <a:solidFill>
              <a:srgbClr val="3366FF"/>
            </a:solidFill>
            <a:ln w="76200" cmpd="sng">
              <a:solidFill>
                <a:srgbClr val="3366FF"/>
              </a:solidFill>
            </a:ln>
          </c:spPr>
          <c:invertIfNegative val="0"/>
          <c:cat>
            <c:strRef>
              <c:f>'mine annuel'!$AE$132:$AW$132</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annuel'!$AA$134:$AW$134</c:f>
              <c:numCache>
                <c:formatCode>#\ ##0.0"  ";#\ ##0.0"  "."  "</c:formatCode>
                <c:ptCount val="19"/>
                <c:pt idx="0">
                  <c:v>1.888474</c:v>
                </c:pt>
                <c:pt idx="1">
                  <c:v>1.878793</c:v>
                </c:pt>
                <c:pt idx="2">
                  <c:v>2.471261</c:v>
                </c:pt>
                <c:pt idx="3">
                  <c:v>2.108517</c:v>
                </c:pt>
                <c:pt idx="4">
                  <c:v>2.316424999999997</c:v>
                </c:pt>
                <c:pt idx="5">
                  <c:v>2.088212</c:v>
                </c:pt>
                <c:pt idx="6">
                  <c:v>1.690171</c:v>
                </c:pt>
                <c:pt idx="7">
                  <c:v>2.011138</c:v>
                </c:pt>
                <c:pt idx="8">
                  <c:v>1.610045</c:v>
                </c:pt>
                <c:pt idx="9">
                  <c:v>1.55505</c:v>
                </c:pt>
                <c:pt idx="10">
                  <c:v>1.533045</c:v>
                </c:pt>
                <c:pt idx="11">
                  <c:v>2.299359</c:v>
                </c:pt>
                <c:pt idx="12">
                  <c:v>2.165824085</c:v>
                </c:pt>
                <c:pt idx="13">
                  <c:v>1.80595736</c:v>
                </c:pt>
                <c:pt idx="14">
                  <c:v>1.58308</c:v>
                </c:pt>
                <c:pt idx="15">
                  <c:v>2.015711</c:v>
                </c:pt>
                <c:pt idx="16">
                  <c:v>1.053238</c:v>
                </c:pt>
                <c:pt idx="17">
                  <c:v>0.078975</c:v>
                </c:pt>
                <c:pt idx="18">
                  <c:v>0.0</c:v>
                </c:pt>
              </c:numCache>
            </c:numRef>
          </c:val>
        </c:ser>
        <c:ser>
          <c:idx val="2"/>
          <c:order val="2"/>
          <c:tx>
            <c:strRef>
              <c:f>'mine annuel'!$A$135:$Z$135</c:f>
              <c:strCache>
                <c:ptCount val="1"/>
                <c:pt idx="0">
                  <c:v>Chine nd nd nd nd nd nd nd nd nd nd nd nd nd nd nd nd nd nd nd nd nd nd nd nd nd</c:v>
                </c:pt>
              </c:strCache>
            </c:strRef>
          </c:tx>
          <c:spPr>
            <a:solidFill>
              <a:srgbClr val="FFFF00"/>
            </a:solidFill>
            <a:ln w="76200" cmpd="sng">
              <a:solidFill>
                <a:srgbClr val="FFFF00"/>
              </a:solidFill>
            </a:ln>
          </c:spPr>
          <c:invertIfNegative val="0"/>
          <c:cat>
            <c:strRef>
              <c:f>'mine annuel'!$AE$132:$AW$132</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annuel'!$AA$135:$AW$135</c:f>
              <c:numCache>
                <c:formatCode>#\ ##0.0"  ";#\ ##0.0"  "."  "</c:formatCode>
                <c:ptCount val="19"/>
                <c:pt idx="0">
                  <c:v>0.0</c:v>
                </c:pt>
                <c:pt idx="1">
                  <c:v>0.0</c:v>
                </c:pt>
                <c:pt idx="2">
                  <c:v>0.0</c:v>
                </c:pt>
                <c:pt idx="3">
                  <c:v>0.0</c:v>
                </c:pt>
                <c:pt idx="4">
                  <c:v>0.0</c:v>
                </c:pt>
                <c:pt idx="5">
                  <c:v>0.0</c:v>
                </c:pt>
                <c:pt idx="6">
                  <c:v>0.0</c:v>
                </c:pt>
                <c:pt idx="7">
                  <c:v>0.233072</c:v>
                </c:pt>
                <c:pt idx="8">
                  <c:v>1.338689</c:v>
                </c:pt>
                <c:pt idx="9">
                  <c:v>0.28712</c:v>
                </c:pt>
                <c:pt idx="10">
                  <c:v>0.0</c:v>
                </c:pt>
                <c:pt idx="11">
                  <c:v>0.0</c:v>
                </c:pt>
                <c:pt idx="12">
                  <c:v>0.13903315</c:v>
                </c:pt>
                <c:pt idx="13">
                  <c:v>0.069407</c:v>
                </c:pt>
                <c:pt idx="14">
                  <c:v>0.0</c:v>
                </c:pt>
                <c:pt idx="15">
                  <c:v>0.0</c:v>
                </c:pt>
                <c:pt idx="16">
                  <c:v>0.0</c:v>
                </c:pt>
                <c:pt idx="17">
                  <c:v>0.792892</c:v>
                </c:pt>
                <c:pt idx="18">
                  <c:v>1.577024247885457</c:v>
                </c:pt>
              </c:numCache>
            </c:numRef>
          </c:val>
        </c:ser>
        <c:ser>
          <c:idx val="3"/>
          <c:order val="3"/>
          <c:tx>
            <c:strRef>
              <c:f>'mine annuel'!$A$136:$Z$136</c:f>
              <c:strCache>
                <c:ptCount val="1"/>
                <c:pt idx="0">
                  <c:v>Corée nd nd nd nd nd nd nd nd nd nd nd nd nd nd nd nd nd nd nd nd nd nd nd nd nd</c:v>
                </c:pt>
              </c:strCache>
            </c:strRef>
          </c:tx>
          <c:spPr>
            <a:solidFill>
              <a:srgbClr val="008000"/>
            </a:solidFill>
            <a:ln w="76200" cmpd="sng">
              <a:solidFill>
                <a:srgbClr val="008000"/>
              </a:solidFill>
            </a:ln>
          </c:spPr>
          <c:invertIfNegative val="0"/>
          <c:cat>
            <c:strRef>
              <c:f>'mine annuel'!$AE$132:$AW$132</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annuel'!$AA$136:$AW$136</c:f>
              <c:numCache>
                <c:formatCode>#\ ##0.0"  ";#\ ##0.0"  "."  "</c:formatCode>
                <c:ptCount val="19"/>
                <c:pt idx="0">
                  <c:v>0.0</c:v>
                </c:pt>
                <c:pt idx="1">
                  <c:v>0.0</c:v>
                </c:pt>
                <c:pt idx="2">
                  <c:v>0.0</c:v>
                </c:pt>
                <c:pt idx="3">
                  <c:v>0.0</c:v>
                </c:pt>
                <c:pt idx="4">
                  <c:v>0.0</c:v>
                </c:pt>
                <c:pt idx="5">
                  <c:v>0.0</c:v>
                </c:pt>
                <c:pt idx="6">
                  <c:v>0.0</c:v>
                </c:pt>
                <c:pt idx="7">
                  <c:v>0.0</c:v>
                </c:pt>
                <c:pt idx="8">
                  <c:v>0.0</c:v>
                </c:pt>
                <c:pt idx="9">
                  <c:v>0.423504</c:v>
                </c:pt>
                <c:pt idx="10">
                  <c:v>1.399641</c:v>
                </c:pt>
                <c:pt idx="11">
                  <c:v>1.465031</c:v>
                </c:pt>
                <c:pt idx="12">
                  <c:v>1.106181</c:v>
                </c:pt>
                <c:pt idx="13">
                  <c:v>1.550217</c:v>
                </c:pt>
                <c:pt idx="14">
                  <c:v>1.838703</c:v>
                </c:pt>
                <c:pt idx="15">
                  <c:v>1.660583</c:v>
                </c:pt>
                <c:pt idx="16">
                  <c:v>2.739469</c:v>
                </c:pt>
                <c:pt idx="17">
                  <c:v>3.243708</c:v>
                </c:pt>
                <c:pt idx="18">
                  <c:v>3.178082891443051</c:v>
                </c:pt>
              </c:numCache>
            </c:numRef>
          </c:val>
        </c:ser>
        <c:dLbls>
          <c:showLegendKey val="0"/>
          <c:showVal val="0"/>
          <c:showCatName val="0"/>
          <c:showSerName val="0"/>
          <c:showPercent val="0"/>
          <c:showBubbleSize val="0"/>
        </c:dLbls>
        <c:gapWidth val="150"/>
        <c:overlap val="100"/>
        <c:axId val="-2055650056"/>
        <c:axId val="-2058245032"/>
      </c:barChart>
      <c:lineChart>
        <c:grouping val="standard"/>
        <c:varyColors val="0"/>
        <c:ser>
          <c:idx val="4"/>
          <c:order val="4"/>
          <c:tx>
            <c:strRef>
              <c:f>'mine annuel'!$A$137:$Z$137</c:f>
              <c:strCache>
                <c:ptCount val="1"/>
                <c:pt idx="0">
                  <c:v>Total nd nd nd nd nd nd nd nd nd nd nd nd nd nd nd nd nd nd nd nd nd nd nd nd nd</c:v>
                </c:pt>
              </c:strCache>
            </c:strRef>
          </c:tx>
          <c:spPr>
            <a:ln>
              <a:solidFill>
                <a:schemeClr val="tx1"/>
              </a:solidFill>
            </a:ln>
          </c:spPr>
          <c:marker>
            <c:symbol val="none"/>
          </c:marker>
          <c:dLbls>
            <c:dLbl>
              <c:idx val="10"/>
              <c:layout/>
              <c:dLblPos val="t"/>
              <c:showLegendKey val="0"/>
              <c:showVal val="1"/>
              <c:showCatName val="0"/>
              <c:showSerName val="0"/>
              <c:showPercent val="0"/>
              <c:showBubbleSize val="0"/>
            </c:dLbl>
            <c:dLbl>
              <c:idx val="11"/>
              <c:layout/>
              <c:dLblPos val="t"/>
              <c:showLegendKey val="0"/>
              <c:showVal val="1"/>
              <c:showCatName val="0"/>
              <c:showSerName val="0"/>
              <c:showPercent val="0"/>
              <c:showBubbleSize val="0"/>
            </c:dLbl>
            <c:dLbl>
              <c:idx val="18"/>
              <c:layout/>
              <c:dLblPos val="t"/>
              <c:showLegendKey val="0"/>
              <c:showVal val="1"/>
              <c:showCatName val="0"/>
              <c:showSerName val="0"/>
              <c:showPercent val="0"/>
              <c:showBubbleSize val="0"/>
            </c:dLbl>
            <c:spPr>
              <a:solidFill>
                <a:schemeClr val="bg1"/>
              </a:solidFill>
            </c:spPr>
            <c:txPr>
              <a:bodyPr/>
              <a:lstStyle/>
              <a:p>
                <a:pPr>
                  <a:defRPr b="1"/>
                </a:pPr>
                <a:endParaRPr lang="fr-FR"/>
              </a:p>
            </c:txPr>
            <c:dLblPos val="t"/>
            <c:showLegendKey val="0"/>
            <c:showVal val="0"/>
            <c:showCatName val="0"/>
            <c:showSerName val="0"/>
            <c:showPercent val="0"/>
            <c:showBubbleSize val="0"/>
          </c:dLbls>
          <c:cat>
            <c:strRef>
              <c:f>'mine annuel'!$AE$132:$AW$132</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annuel'!$AA$137:$AW$137</c:f>
              <c:numCache>
                <c:formatCode>#\ ##0.0"  ";#\ ##0.0"  "."  "</c:formatCode>
                <c:ptCount val="19"/>
                <c:pt idx="0">
                  <c:v>3.790066</c:v>
                </c:pt>
                <c:pt idx="1">
                  <c:v>4.108675999999996</c:v>
                </c:pt>
                <c:pt idx="2">
                  <c:v>3.605667</c:v>
                </c:pt>
                <c:pt idx="3">
                  <c:v>3.064581</c:v>
                </c:pt>
                <c:pt idx="4">
                  <c:v>3.235163</c:v>
                </c:pt>
                <c:pt idx="5">
                  <c:v>3.168092</c:v>
                </c:pt>
                <c:pt idx="6">
                  <c:v>2.867104</c:v>
                </c:pt>
                <c:pt idx="7">
                  <c:v>3.247362</c:v>
                </c:pt>
                <c:pt idx="8">
                  <c:v>4.040316000000001</c:v>
                </c:pt>
                <c:pt idx="9">
                  <c:v>3.045383</c:v>
                </c:pt>
                <c:pt idx="10">
                  <c:v>3.542195</c:v>
                </c:pt>
                <c:pt idx="11">
                  <c:v>4.571556</c:v>
                </c:pt>
                <c:pt idx="12">
                  <c:v>4.431226535</c:v>
                </c:pt>
                <c:pt idx="13">
                  <c:v>4.59546936</c:v>
                </c:pt>
                <c:pt idx="14">
                  <c:v>4.4589735</c:v>
                </c:pt>
                <c:pt idx="15">
                  <c:v>5.441833</c:v>
                </c:pt>
                <c:pt idx="16">
                  <c:v>5.52042</c:v>
                </c:pt>
                <c:pt idx="17">
                  <c:v>5.821212</c:v>
                </c:pt>
                <c:pt idx="18">
                  <c:v>6.288386341104523</c:v>
                </c:pt>
              </c:numCache>
            </c:numRef>
          </c:val>
          <c:smooth val="0"/>
        </c:ser>
        <c:ser>
          <c:idx val="5"/>
          <c:order val="5"/>
          <c:tx>
            <c:strRef>
              <c:f>'mine annuel'!$A$140</c:f>
              <c:strCache>
                <c:ptCount val="1"/>
                <c:pt idx="0">
                  <c:v>Hors Corée</c:v>
                </c:pt>
              </c:strCache>
            </c:strRef>
          </c:tx>
          <c:spPr>
            <a:ln>
              <a:solidFill>
                <a:srgbClr val="20F606"/>
              </a:solidFill>
            </a:ln>
          </c:spPr>
          <c:marker>
            <c:symbol val="none"/>
          </c:marker>
          <c:dLbls>
            <c:dLbl>
              <c:idx val="0"/>
              <c:layout>
                <c:manualLayout>
                  <c:x val="-0.047919611482811"/>
                  <c:y val="-0.0419832666337629"/>
                </c:manualLayout>
              </c:layout>
              <c:showLegendKey val="0"/>
              <c:showVal val="1"/>
              <c:showCatName val="0"/>
              <c:showSerName val="0"/>
              <c:showPercent val="0"/>
              <c:showBubbleSize val="0"/>
            </c:dLbl>
            <c:spPr>
              <a:solidFill>
                <a:schemeClr val="bg1"/>
              </a:solidFill>
            </c:spPr>
            <c:txPr>
              <a:bodyPr/>
              <a:lstStyle/>
              <a:p>
                <a:pPr>
                  <a:defRPr b="1"/>
                </a:pPr>
                <a:endParaRPr lang="fr-FR"/>
              </a:p>
            </c:txPr>
            <c:showLegendKey val="0"/>
            <c:showVal val="0"/>
            <c:showCatName val="0"/>
            <c:showSerName val="0"/>
            <c:showPercent val="0"/>
            <c:showBubbleSize val="0"/>
          </c:dLbls>
          <c:cat>
            <c:strRef>
              <c:f>'mine annuel'!$AE$132:$AW$132</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annuel'!$B$140:$AW$140</c:f>
              <c:numCache>
                <c:formatCode>0.0</c:formatCode>
                <c:ptCount val="19"/>
                <c:pt idx="0">
                  <c:v>3.790066</c:v>
                </c:pt>
                <c:pt idx="1">
                  <c:v>4.108675999999996</c:v>
                </c:pt>
                <c:pt idx="2">
                  <c:v>3.605667</c:v>
                </c:pt>
                <c:pt idx="3">
                  <c:v>3.064581</c:v>
                </c:pt>
                <c:pt idx="4">
                  <c:v>3.235163</c:v>
                </c:pt>
                <c:pt idx="5">
                  <c:v>3.168092</c:v>
                </c:pt>
                <c:pt idx="6">
                  <c:v>2.867104</c:v>
                </c:pt>
                <c:pt idx="7">
                  <c:v>3.247362</c:v>
                </c:pt>
                <c:pt idx="8">
                  <c:v>4.040316000000001</c:v>
                </c:pt>
                <c:pt idx="9">
                  <c:v>2.621879</c:v>
                </c:pt>
                <c:pt idx="10">
                  <c:v>2.142554</c:v>
                </c:pt>
                <c:pt idx="11">
                  <c:v>3.106525</c:v>
                </c:pt>
                <c:pt idx="12">
                  <c:v>3.325045534999997</c:v>
                </c:pt>
                <c:pt idx="13">
                  <c:v>3.04525236</c:v>
                </c:pt>
                <c:pt idx="14">
                  <c:v>2.6202705</c:v>
                </c:pt>
                <c:pt idx="15">
                  <c:v>3.78125</c:v>
                </c:pt>
                <c:pt idx="16">
                  <c:v>2.780950999999999</c:v>
                </c:pt>
                <c:pt idx="17">
                  <c:v>2.577504</c:v>
                </c:pt>
                <c:pt idx="18">
                  <c:v>3.110303449661472</c:v>
                </c:pt>
              </c:numCache>
            </c:numRef>
          </c:val>
          <c:smooth val="0"/>
        </c:ser>
        <c:dLbls>
          <c:showLegendKey val="0"/>
          <c:showVal val="0"/>
          <c:showCatName val="0"/>
          <c:showSerName val="0"/>
          <c:showPercent val="0"/>
          <c:showBubbleSize val="0"/>
        </c:dLbls>
        <c:marker val="1"/>
        <c:smooth val="0"/>
        <c:axId val="-2055650056"/>
        <c:axId val="-2058245032"/>
      </c:lineChart>
      <c:catAx>
        <c:axId val="-2055650056"/>
        <c:scaling>
          <c:orientation val="minMax"/>
        </c:scaling>
        <c:delete val="0"/>
        <c:axPos val="b"/>
        <c:numFmt formatCode="0" sourceLinked="1"/>
        <c:majorTickMark val="out"/>
        <c:minorTickMark val="none"/>
        <c:tickLblPos val="nextTo"/>
        <c:txPr>
          <a:bodyPr rot="-5400000" vert="horz"/>
          <a:lstStyle/>
          <a:p>
            <a:pPr>
              <a:defRPr/>
            </a:pPr>
            <a:endParaRPr lang="fr-FR"/>
          </a:p>
        </c:txPr>
        <c:crossAx val="-2058245032"/>
        <c:crosses val="autoZero"/>
        <c:auto val="1"/>
        <c:lblAlgn val="ctr"/>
        <c:lblOffset val="100"/>
        <c:tickLblSkip val="2"/>
        <c:noMultiLvlLbl val="0"/>
      </c:catAx>
      <c:valAx>
        <c:axId val="-2058245032"/>
        <c:scaling>
          <c:orientation val="minMax"/>
          <c:max val="6.5"/>
          <c:min val="0.0"/>
        </c:scaling>
        <c:delete val="0"/>
        <c:axPos val="l"/>
        <c:majorGridlines>
          <c:spPr>
            <a:ln>
              <a:solidFill>
                <a:schemeClr val="bg1">
                  <a:lumMod val="75000"/>
                </a:schemeClr>
              </a:solidFill>
            </a:ln>
          </c:spPr>
        </c:majorGridlines>
        <c:numFmt formatCode="#,##0.0" sourceLinked="0"/>
        <c:majorTickMark val="out"/>
        <c:minorTickMark val="none"/>
        <c:tickLblPos val="nextTo"/>
        <c:txPr>
          <a:bodyPr rot="0" vert="horz"/>
          <a:lstStyle/>
          <a:p>
            <a:pPr>
              <a:defRPr/>
            </a:pPr>
            <a:endParaRPr lang="fr-FR"/>
          </a:p>
        </c:txPr>
        <c:crossAx val="-2055650056"/>
        <c:crosses val="autoZero"/>
        <c:crossBetween val="between"/>
        <c:majorUnit val="0.5"/>
      </c:valAx>
    </c:plotArea>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2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b="1" i="0" u="none" strike="noStrike" baseline="0">
                <a:solidFill>
                  <a:srgbClr val="000000"/>
                </a:solidFill>
                <a:latin typeface="Calibri"/>
                <a:ea typeface="Calibri"/>
                <a:cs typeface="Calibri"/>
              </a:defRPr>
            </a:pPr>
            <a:r>
              <a:rPr lang="fr-FR" sz="2400" dirty="0" smtClean="0"/>
              <a:t>Structure</a:t>
            </a:r>
            <a:endParaRPr lang="fr-FR" sz="2400" dirty="0"/>
          </a:p>
        </c:rich>
      </c:tx>
      <c:layout>
        <c:manualLayout>
          <c:xMode val="edge"/>
          <c:yMode val="edge"/>
          <c:x val="0.412347342200912"/>
          <c:y val="0.0"/>
        </c:manualLayout>
      </c:layout>
      <c:overlay val="0"/>
    </c:title>
    <c:autoTitleDeleted val="0"/>
    <c:plotArea>
      <c:layout>
        <c:manualLayout>
          <c:layoutTarget val="inner"/>
          <c:xMode val="edge"/>
          <c:yMode val="edge"/>
          <c:x val="0.0341347057645192"/>
          <c:y val="0.0776061033221288"/>
          <c:w val="0.790414500826894"/>
          <c:h val="0.752290782659854"/>
        </c:manualLayout>
      </c:layout>
      <c:barChart>
        <c:barDir val="col"/>
        <c:grouping val="stacked"/>
        <c:varyColors val="0"/>
        <c:ser>
          <c:idx val="0"/>
          <c:order val="0"/>
          <c:tx>
            <c:strRef>
              <c:f>'mine annuel'!$A$143:$Z$143</c:f>
              <c:strCache>
                <c:ptCount val="1"/>
                <c:pt idx="0">
                  <c:v>Japon nd nd nd nd nd nd nd nd nd nd nd nd nd nd nd nd nd nd nd nd nd nd nd nd nd</c:v>
                </c:pt>
              </c:strCache>
            </c:strRef>
          </c:tx>
          <c:spPr>
            <a:solidFill>
              <a:srgbClr val="FF0000"/>
            </a:solidFill>
            <a:ln w="76200" cmpd="sng">
              <a:solidFill>
                <a:srgbClr val="FF0000"/>
              </a:solidFill>
            </a:ln>
          </c:spPr>
          <c:invertIfNegative val="0"/>
          <c:cat>
            <c:strRef>
              <c:f>'mine annuel'!$AE$142:$AW$142</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annuel'!$AA$143:$AW$143</c:f>
              <c:numCache>
                <c:formatCode>0.0%</c:formatCode>
                <c:ptCount val="19"/>
                <c:pt idx="0">
                  <c:v>0.501730576723466</c:v>
                </c:pt>
                <c:pt idx="1">
                  <c:v>0.542725442453968</c:v>
                </c:pt>
                <c:pt idx="2">
                  <c:v>0.314617517369186</c:v>
                </c:pt>
                <c:pt idx="3">
                  <c:v>0.311972174989011</c:v>
                </c:pt>
                <c:pt idx="4">
                  <c:v>0.283985072776858</c:v>
                </c:pt>
                <c:pt idx="5">
                  <c:v>0.34086131337095</c:v>
                </c:pt>
                <c:pt idx="6">
                  <c:v>0.410495398841479</c:v>
                </c:pt>
                <c:pt idx="7">
                  <c:v>0.308912896067639</c:v>
                </c:pt>
                <c:pt idx="8">
                  <c:v>0.270172432057295</c:v>
                </c:pt>
                <c:pt idx="9">
                  <c:v>0.256029865537438</c:v>
                </c:pt>
                <c:pt idx="10">
                  <c:v>0.172070989880568</c:v>
                </c:pt>
                <c:pt idx="11">
                  <c:v>0.176562640816387</c:v>
                </c:pt>
                <c:pt idx="12">
                  <c:v>0.230227069625543</c:v>
                </c:pt>
                <c:pt idx="13">
                  <c:v>0.254574213938399</c:v>
                </c:pt>
                <c:pt idx="14">
                  <c:v>0.232607459990511</c:v>
                </c:pt>
                <c:pt idx="15">
                  <c:v>0.324438291288983</c:v>
                </c:pt>
                <c:pt idx="16">
                  <c:v>0.312967672749537</c:v>
                </c:pt>
                <c:pt idx="17">
                  <c:v>0.293003759354581</c:v>
                </c:pt>
                <c:pt idx="18">
                  <c:v>0.243827131255218</c:v>
                </c:pt>
              </c:numCache>
            </c:numRef>
          </c:val>
        </c:ser>
        <c:ser>
          <c:idx val="1"/>
          <c:order val="1"/>
          <c:tx>
            <c:strRef>
              <c:f>'mine annuel'!$A$144:$Z$144</c:f>
              <c:strCache>
                <c:ptCount val="1"/>
                <c:pt idx="0">
                  <c:v>Australie et divers nd nd nd nd nd nd nd nd nd nd nd nd nd nd nd nd nd nd nd nd nd nd nd nd nd</c:v>
                </c:pt>
              </c:strCache>
            </c:strRef>
          </c:tx>
          <c:spPr>
            <a:solidFill>
              <a:srgbClr val="3366FF"/>
            </a:solidFill>
            <a:ln w="76200" cmpd="sng">
              <a:solidFill>
                <a:srgbClr val="3366FF"/>
              </a:solidFill>
            </a:ln>
          </c:spPr>
          <c:invertIfNegative val="0"/>
          <c:cat>
            <c:strRef>
              <c:f>'mine annuel'!$AE$142:$AW$142</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annuel'!$AA$144:$AW$144</c:f>
              <c:numCache>
                <c:formatCode>0.0%</c:formatCode>
                <c:ptCount val="19"/>
                <c:pt idx="0">
                  <c:v>0.498269423276534</c:v>
                </c:pt>
                <c:pt idx="1">
                  <c:v>0.457274557546032</c:v>
                </c:pt>
                <c:pt idx="2">
                  <c:v>0.685382482630814</c:v>
                </c:pt>
                <c:pt idx="3">
                  <c:v>0.688027825010988</c:v>
                </c:pt>
                <c:pt idx="4">
                  <c:v>0.716014927223141</c:v>
                </c:pt>
                <c:pt idx="5">
                  <c:v>0.65913868662905</c:v>
                </c:pt>
                <c:pt idx="6">
                  <c:v>0.589504601158521</c:v>
                </c:pt>
                <c:pt idx="7">
                  <c:v>0.619314385030064</c:v>
                </c:pt>
                <c:pt idx="8">
                  <c:v>0.398494820702143</c:v>
                </c:pt>
                <c:pt idx="9">
                  <c:v>0.510625428722758</c:v>
                </c:pt>
                <c:pt idx="10">
                  <c:v>0.432795201845183</c:v>
                </c:pt>
                <c:pt idx="11">
                  <c:v>0.502970760940039</c:v>
                </c:pt>
                <c:pt idx="12">
                  <c:v>0.488764017793552</c:v>
                </c:pt>
                <c:pt idx="13">
                  <c:v>0.392986487021208</c:v>
                </c:pt>
                <c:pt idx="14">
                  <c:v>0.355032385817049</c:v>
                </c:pt>
                <c:pt idx="15">
                  <c:v>0.370410301087887</c:v>
                </c:pt>
                <c:pt idx="16">
                  <c:v>0.19078946891722</c:v>
                </c:pt>
                <c:pt idx="17">
                  <c:v>0.0135667623855651</c:v>
                </c:pt>
                <c:pt idx="18">
                  <c:v>0.0</c:v>
                </c:pt>
              </c:numCache>
            </c:numRef>
          </c:val>
        </c:ser>
        <c:ser>
          <c:idx val="2"/>
          <c:order val="2"/>
          <c:tx>
            <c:strRef>
              <c:f>'mine annuel'!$A$145:$Z$145</c:f>
              <c:strCache>
                <c:ptCount val="1"/>
                <c:pt idx="0">
                  <c:v>Chine nd nd nd nd nd nd nd nd nd nd nd nd nd nd nd nd nd nd nd nd nd nd nd nd nd</c:v>
                </c:pt>
              </c:strCache>
            </c:strRef>
          </c:tx>
          <c:spPr>
            <a:solidFill>
              <a:srgbClr val="FFFF00"/>
            </a:solidFill>
            <a:ln w="76200" cmpd="sng">
              <a:solidFill>
                <a:srgbClr val="FFFF00"/>
              </a:solidFill>
            </a:ln>
          </c:spPr>
          <c:invertIfNegative val="0"/>
          <c:cat>
            <c:strRef>
              <c:f>'mine annuel'!$AE$142:$AW$142</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annuel'!$AA$145:$AW$145</c:f>
              <c:numCache>
                <c:formatCode>0.0%</c:formatCode>
                <c:ptCount val="19"/>
                <c:pt idx="0">
                  <c:v>0.0</c:v>
                </c:pt>
                <c:pt idx="1">
                  <c:v>0.0</c:v>
                </c:pt>
                <c:pt idx="2">
                  <c:v>0.0</c:v>
                </c:pt>
                <c:pt idx="3">
                  <c:v>0.0</c:v>
                </c:pt>
                <c:pt idx="4">
                  <c:v>0.0</c:v>
                </c:pt>
                <c:pt idx="5">
                  <c:v>0.0</c:v>
                </c:pt>
                <c:pt idx="6">
                  <c:v>0.0</c:v>
                </c:pt>
                <c:pt idx="7">
                  <c:v>0.0717727189022967</c:v>
                </c:pt>
                <c:pt idx="8">
                  <c:v>0.331332747240562</c:v>
                </c:pt>
                <c:pt idx="9">
                  <c:v>0.0942804238415989</c:v>
                </c:pt>
                <c:pt idx="10">
                  <c:v>0.0</c:v>
                </c:pt>
                <c:pt idx="11">
                  <c:v>0.0</c:v>
                </c:pt>
                <c:pt idx="12">
                  <c:v>0.0313757712231248</c:v>
                </c:pt>
                <c:pt idx="13">
                  <c:v>0.0151033538824422</c:v>
                </c:pt>
                <c:pt idx="14">
                  <c:v>0.0</c:v>
                </c:pt>
                <c:pt idx="15">
                  <c:v>0.0</c:v>
                </c:pt>
                <c:pt idx="16">
                  <c:v>0.0</c:v>
                </c:pt>
                <c:pt idx="17">
                  <c:v>0.13620737399703</c:v>
                </c:pt>
                <c:pt idx="18">
                  <c:v>0.250783613210454</c:v>
                </c:pt>
              </c:numCache>
            </c:numRef>
          </c:val>
        </c:ser>
        <c:ser>
          <c:idx val="3"/>
          <c:order val="3"/>
          <c:tx>
            <c:strRef>
              <c:f>'mine annuel'!$A$146:$Z$146</c:f>
              <c:strCache>
                <c:ptCount val="1"/>
                <c:pt idx="0">
                  <c:v>Corée nd nd nd nd nd nd nd nd nd nd nd nd nd nd nd nd nd nd nd nd nd nd nd nd nd</c:v>
                </c:pt>
              </c:strCache>
            </c:strRef>
          </c:tx>
          <c:spPr>
            <a:solidFill>
              <a:srgbClr val="008000"/>
            </a:solidFill>
            <a:ln w="76200" cmpd="sng">
              <a:solidFill>
                <a:srgbClr val="008000"/>
              </a:solidFill>
            </a:ln>
          </c:spPr>
          <c:invertIfNegative val="0"/>
          <c:cat>
            <c:strRef>
              <c:f>'mine annuel'!$AE$142:$AW$142</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annuel'!$AA$146:$AW$146</c:f>
              <c:numCache>
                <c:formatCode>0.0%</c:formatCode>
                <c:ptCount val="19"/>
                <c:pt idx="0">
                  <c:v>0.0</c:v>
                </c:pt>
                <c:pt idx="1">
                  <c:v>0.0</c:v>
                </c:pt>
                <c:pt idx="2">
                  <c:v>0.0</c:v>
                </c:pt>
                <c:pt idx="3">
                  <c:v>0.0</c:v>
                </c:pt>
                <c:pt idx="4">
                  <c:v>0.0</c:v>
                </c:pt>
                <c:pt idx="5">
                  <c:v>0.0</c:v>
                </c:pt>
                <c:pt idx="6">
                  <c:v>0.0</c:v>
                </c:pt>
                <c:pt idx="7">
                  <c:v>0.0</c:v>
                </c:pt>
                <c:pt idx="8">
                  <c:v>0.0</c:v>
                </c:pt>
                <c:pt idx="9">
                  <c:v>0.139064281898205</c:v>
                </c:pt>
                <c:pt idx="10">
                  <c:v>0.395133808274248</c:v>
                </c:pt>
                <c:pt idx="11">
                  <c:v>0.320466598243574</c:v>
                </c:pt>
                <c:pt idx="12">
                  <c:v>0.24963314135778</c:v>
                </c:pt>
                <c:pt idx="13">
                  <c:v>0.33733594515795</c:v>
                </c:pt>
                <c:pt idx="14">
                  <c:v>0.412360154192439</c:v>
                </c:pt>
                <c:pt idx="15">
                  <c:v>0.30515140762313</c:v>
                </c:pt>
                <c:pt idx="16">
                  <c:v>0.496242858333243</c:v>
                </c:pt>
                <c:pt idx="17">
                  <c:v>0.557222104262824</c:v>
                </c:pt>
                <c:pt idx="18">
                  <c:v>0.505389255534328</c:v>
                </c:pt>
              </c:numCache>
            </c:numRef>
          </c:val>
        </c:ser>
        <c:dLbls>
          <c:showLegendKey val="0"/>
          <c:showVal val="0"/>
          <c:showCatName val="0"/>
          <c:showSerName val="0"/>
          <c:showPercent val="0"/>
          <c:showBubbleSize val="0"/>
        </c:dLbls>
        <c:gapWidth val="150"/>
        <c:overlap val="100"/>
        <c:axId val="-2055726456"/>
        <c:axId val="-2134310952"/>
      </c:barChart>
      <c:lineChart>
        <c:grouping val="standard"/>
        <c:varyColors val="0"/>
        <c:ser>
          <c:idx val="4"/>
          <c:order val="4"/>
          <c:tx>
            <c:strRef>
              <c:f>'mine annuel'!$A$150</c:f>
              <c:strCache>
                <c:ptCount val="1"/>
                <c:pt idx="0">
                  <c:v>Hors Corée</c:v>
                </c:pt>
              </c:strCache>
            </c:strRef>
          </c:tx>
          <c:spPr>
            <a:ln>
              <a:solidFill>
                <a:srgbClr val="20F606"/>
              </a:solidFill>
            </a:ln>
          </c:spPr>
          <c:marker>
            <c:symbol val="none"/>
          </c:marker>
          <c:cat>
            <c:strRef>
              <c:f>'mine annuel'!$AE$142:$AW$142</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annuel'!$B$150:$AW$150</c:f>
              <c:numCache>
                <c:formatCode>0.0%</c:formatCode>
                <c:ptCount val="19"/>
                <c:pt idx="0">
                  <c:v>1.0</c:v>
                </c:pt>
                <c:pt idx="1">
                  <c:v>1.0</c:v>
                </c:pt>
                <c:pt idx="2">
                  <c:v>1.0</c:v>
                </c:pt>
                <c:pt idx="3">
                  <c:v>1.0</c:v>
                </c:pt>
                <c:pt idx="4">
                  <c:v>1.0</c:v>
                </c:pt>
                <c:pt idx="5">
                  <c:v>1.0</c:v>
                </c:pt>
                <c:pt idx="6">
                  <c:v>1.0</c:v>
                </c:pt>
                <c:pt idx="7">
                  <c:v>1.0</c:v>
                </c:pt>
                <c:pt idx="8">
                  <c:v>1.0</c:v>
                </c:pt>
                <c:pt idx="9">
                  <c:v>0.860935718101795</c:v>
                </c:pt>
                <c:pt idx="10">
                  <c:v>0.604866191725752</c:v>
                </c:pt>
                <c:pt idx="11">
                  <c:v>0.679533401756426</c:v>
                </c:pt>
                <c:pt idx="12">
                  <c:v>0.75036685864222</c:v>
                </c:pt>
                <c:pt idx="13">
                  <c:v>0.66266405484205</c:v>
                </c:pt>
                <c:pt idx="14">
                  <c:v>0.587639845807561</c:v>
                </c:pt>
                <c:pt idx="15">
                  <c:v>0.69484859237687</c:v>
                </c:pt>
                <c:pt idx="16">
                  <c:v>0.503757141666757</c:v>
                </c:pt>
                <c:pt idx="17">
                  <c:v>0.442777895737176</c:v>
                </c:pt>
                <c:pt idx="18">
                  <c:v>0.494610744465672</c:v>
                </c:pt>
              </c:numCache>
            </c:numRef>
          </c:val>
          <c:smooth val="0"/>
        </c:ser>
        <c:dLbls>
          <c:showLegendKey val="0"/>
          <c:showVal val="0"/>
          <c:showCatName val="0"/>
          <c:showSerName val="0"/>
          <c:showPercent val="0"/>
          <c:showBubbleSize val="0"/>
        </c:dLbls>
        <c:marker val="1"/>
        <c:smooth val="0"/>
        <c:axId val="-2055726456"/>
        <c:axId val="-2134310952"/>
      </c:lineChart>
      <c:catAx>
        <c:axId val="-2055726456"/>
        <c:scaling>
          <c:orientation val="minMax"/>
        </c:scaling>
        <c:delete val="0"/>
        <c:axPos val="b"/>
        <c:numFmt formatCode="0" sourceLinked="1"/>
        <c:majorTickMark val="out"/>
        <c:minorTickMark val="none"/>
        <c:tickLblPos val="nextTo"/>
        <c:txPr>
          <a:bodyPr rot="-5400000" vert="horz"/>
          <a:lstStyle/>
          <a:p>
            <a:pPr>
              <a:defRPr sz="2000"/>
            </a:pPr>
            <a:endParaRPr lang="fr-FR"/>
          </a:p>
        </c:txPr>
        <c:crossAx val="-2134310952"/>
        <c:crosses val="autoZero"/>
        <c:auto val="1"/>
        <c:lblAlgn val="ctr"/>
        <c:lblOffset val="100"/>
        <c:tickLblSkip val="2"/>
        <c:noMultiLvlLbl val="0"/>
      </c:catAx>
      <c:valAx>
        <c:axId val="-2134310952"/>
        <c:scaling>
          <c:orientation val="minMax"/>
          <c:max val="1.0"/>
          <c:min val="0.0"/>
        </c:scaling>
        <c:delete val="0"/>
        <c:axPos val="l"/>
        <c:majorGridlines>
          <c:spPr>
            <a:ln>
              <a:solidFill>
                <a:schemeClr val="bg1">
                  <a:lumMod val="75000"/>
                </a:schemeClr>
              </a:solidFill>
            </a:ln>
          </c:spPr>
        </c:majorGridlines>
        <c:numFmt formatCode="0%" sourceLinked="0"/>
        <c:majorTickMark val="out"/>
        <c:minorTickMark val="none"/>
        <c:tickLblPos val="nextTo"/>
        <c:txPr>
          <a:bodyPr rot="0" vert="horz"/>
          <a:lstStyle/>
          <a:p>
            <a:pPr>
              <a:defRPr sz="1400" b="0" i="0" u="none" strike="noStrike" baseline="0">
                <a:solidFill>
                  <a:srgbClr val="000000"/>
                </a:solidFill>
                <a:latin typeface="Calibri"/>
                <a:ea typeface="Calibri"/>
                <a:cs typeface="Calibri"/>
              </a:defRPr>
            </a:pPr>
            <a:endParaRPr lang="fr-FR"/>
          </a:p>
        </c:txPr>
        <c:crossAx val="-2055726456"/>
        <c:crosses val="autoZero"/>
        <c:crossBetween val="between"/>
        <c:majorUnit val="0.1"/>
      </c:valAx>
    </c:plotArea>
    <c:plotVisOnly val="1"/>
    <c:dispBlanksAs val="gap"/>
    <c:showDLblsOverMax val="0"/>
  </c:chart>
  <c:txPr>
    <a:bodyPr/>
    <a:lstStyle/>
    <a:p>
      <a:pPr>
        <a:defRPr sz="10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2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dirty="0"/>
              <a:t>Exportations de métal Ni, </a:t>
            </a:r>
          </a:p>
          <a:p>
            <a:pPr>
              <a:defRPr b="1"/>
            </a:pPr>
            <a:r>
              <a:rPr lang="fr-FR" b="1" dirty="0"/>
              <a:t>quantités en KT de métal contenu </a:t>
            </a:r>
          </a:p>
        </c:rich>
      </c:tx>
      <c:layout>
        <c:manualLayout>
          <c:xMode val="edge"/>
          <c:yMode val="edge"/>
          <c:x val="0.196613868170797"/>
          <c:y val="0.0"/>
        </c:manualLayout>
      </c:layout>
      <c:overlay val="0"/>
      <c:spPr>
        <a:solidFill>
          <a:schemeClr val="bg1"/>
        </a:solidFill>
      </c:spPr>
    </c:title>
    <c:autoTitleDeleted val="0"/>
    <c:plotArea>
      <c:layout>
        <c:manualLayout>
          <c:layoutTarget val="inner"/>
          <c:xMode val="edge"/>
          <c:yMode val="edge"/>
          <c:x val="0.0766343726036621"/>
          <c:y val="0.125094540774134"/>
          <c:w val="0.913660597575648"/>
          <c:h val="0.713764502667975"/>
        </c:manualLayout>
      </c:layout>
      <c:barChart>
        <c:barDir val="col"/>
        <c:grouping val="stacked"/>
        <c:varyColors val="0"/>
        <c:ser>
          <c:idx val="0"/>
          <c:order val="0"/>
          <c:tx>
            <c:strRef>
              <c:f>'Métallurgie annuel'!$A$62</c:f>
              <c:strCache>
                <c:ptCount val="1"/>
                <c:pt idx="0">
                  <c:v>Ferro-nickels</c:v>
                </c:pt>
              </c:strCache>
            </c:strRef>
          </c:tx>
          <c:spPr>
            <a:solidFill>
              <a:srgbClr val="000090"/>
            </a:solidFill>
            <a:ln w="76200" cmpd="sng">
              <a:solidFill>
                <a:srgbClr val="000090"/>
              </a:solidFill>
            </a:ln>
          </c:spPr>
          <c:invertIfNegative val="0"/>
          <c:dLbls>
            <c:dLbl>
              <c:idx val="10"/>
              <c:layout>
                <c:manualLayout>
                  <c:x val="0.00590061917008953"/>
                  <c:y val="-0.0594342559305182"/>
                </c:manualLayout>
              </c:layout>
              <c:numFmt formatCode="0" sourceLinked="0"/>
              <c:spPr/>
              <c:txPr>
                <a:bodyPr rot="-5400000" vert="horz"/>
                <a:lstStyle/>
                <a:p>
                  <a:pPr>
                    <a:defRPr b="1">
                      <a:solidFill>
                        <a:srgbClr val="FFFFFF"/>
                      </a:solidFill>
                    </a:defRPr>
                  </a:pPr>
                  <a:endParaRPr lang="fr-FR"/>
                </a:p>
              </c:txPr>
              <c:showLegendKey val="0"/>
              <c:showVal val="1"/>
              <c:showCatName val="0"/>
              <c:showSerName val="0"/>
              <c:showPercent val="0"/>
              <c:showBubbleSize val="0"/>
            </c:dLbl>
            <c:dLbl>
              <c:idx val="18"/>
              <c:layout/>
              <c:numFmt formatCode="0" sourceLinked="0"/>
              <c:spPr/>
              <c:txPr>
                <a:bodyPr rot="-5400000" vert="horz"/>
                <a:lstStyle/>
                <a:p>
                  <a:pPr>
                    <a:defRPr b="1">
                      <a:solidFill>
                        <a:srgbClr val="FFFFFF"/>
                      </a:solidFill>
                    </a:defRPr>
                  </a:pPr>
                  <a:endParaRPr lang="fr-FR"/>
                </a:p>
              </c:txPr>
              <c:showLegendKey val="0"/>
              <c:showVal val="1"/>
              <c:showCatName val="0"/>
              <c:showSerName val="0"/>
              <c:showPercent val="0"/>
              <c:showBubbleSize val="0"/>
            </c:dLbl>
            <c:numFmt formatCode="0" sourceLinked="0"/>
            <c:txPr>
              <a:bodyPr rot="-5400000" vert="horz"/>
              <a:lstStyle/>
              <a:p>
                <a:pPr>
                  <a:defRPr/>
                </a:pPr>
                <a:endParaRPr lang="fr-FR"/>
              </a:p>
            </c:txPr>
            <c:showLegendKey val="0"/>
            <c:showVal val="0"/>
            <c:showCatName val="0"/>
            <c:showSerName val="0"/>
            <c:showPercent val="0"/>
            <c:showBubbleSize val="0"/>
          </c:dLbls>
          <c:cat>
            <c:strRef>
              <c:f>'Métallurgie annuel'!$AE$61:$AW$61</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annuel'!$B$62:$AW$62</c:f>
              <c:numCache>
                <c:formatCode>0.00</c:formatCode>
                <c:ptCount val="19"/>
                <c:pt idx="0">
                  <c:v>45.128</c:v>
                </c:pt>
                <c:pt idx="1">
                  <c:v>44.618884</c:v>
                </c:pt>
                <c:pt idx="2">
                  <c:v>46.382555</c:v>
                </c:pt>
                <c:pt idx="3">
                  <c:v>47.556783</c:v>
                </c:pt>
                <c:pt idx="4">
                  <c:v>51.41388399999999</c:v>
                </c:pt>
                <c:pt idx="5">
                  <c:v>43.38877500000001</c:v>
                </c:pt>
                <c:pt idx="6">
                  <c:v>46.229454</c:v>
                </c:pt>
                <c:pt idx="7">
                  <c:v>49.418983</c:v>
                </c:pt>
                <c:pt idx="8">
                  <c:v>43.42632899999998</c:v>
                </c:pt>
                <c:pt idx="9">
                  <c:v>38.548666</c:v>
                </c:pt>
                <c:pt idx="10">
                  <c:v>36.98599</c:v>
                </c:pt>
                <c:pt idx="11">
                  <c:v>41.381316</c:v>
                </c:pt>
                <c:pt idx="12">
                  <c:v>39.710266</c:v>
                </c:pt>
                <c:pt idx="13">
                  <c:v>43.303086</c:v>
                </c:pt>
                <c:pt idx="14">
                  <c:v>39.869408</c:v>
                </c:pt>
                <c:pt idx="15">
                  <c:v>51.786059</c:v>
                </c:pt>
                <c:pt idx="16">
                  <c:v>56.889951</c:v>
                </c:pt>
                <c:pt idx="17">
                  <c:v>65.383245</c:v>
                </c:pt>
                <c:pt idx="18">
                  <c:v>77.84276529603449</c:v>
                </c:pt>
              </c:numCache>
            </c:numRef>
          </c:val>
        </c:ser>
        <c:ser>
          <c:idx val="1"/>
          <c:order val="1"/>
          <c:tx>
            <c:strRef>
              <c:f>'Métallurgie annuel'!$A$63</c:f>
              <c:strCache>
                <c:ptCount val="1"/>
                <c:pt idx="0">
                  <c:v>Mattes </c:v>
                </c:pt>
              </c:strCache>
            </c:strRef>
          </c:tx>
          <c:spPr>
            <a:solidFill>
              <a:srgbClr val="3EFF29"/>
            </a:solidFill>
            <a:ln w="76200" cmpd="sng">
              <a:solidFill>
                <a:srgbClr val="3EFF29"/>
              </a:solidFill>
            </a:ln>
          </c:spPr>
          <c:invertIfNegative val="0"/>
          <c:dLbls>
            <c:dLbl>
              <c:idx val="10"/>
              <c:layout/>
              <c:showLegendKey val="0"/>
              <c:showVal val="1"/>
              <c:showCatName val="0"/>
              <c:showSerName val="0"/>
              <c:showPercent val="0"/>
              <c:showBubbleSize val="0"/>
            </c:dLbl>
            <c:dLbl>
              <c:idx val="17"/>
              <c:layout/>
              <c:showLegendKey val="0"/>
              <c:showVal val="1"/>
              <c:showCatName val="0"/>
              <c:showSerName val="0"/>
              <c:showPercent val="0"/>
              <c:showBubbleSize val="0"/>
            </c:dLbl>
            <c:numFmt formatCode="0" sourceLinked="0"/>
            <c:txPr>
              <a:bodyPr rot="-5400000" vert="horz"/>
              <a:lstStyle/>
              <a:p>
                <a:pPr>
                  <a:defRPr b="1"/>
                </a:pPr>
                <a:endParaRPr lang="fr-FR"/>
              </a:p>
            </c:txPr>
            <c:showLegendKey val="0"/>
            <c:showVal val="0"/>
            <c:showCatName val="0"/>
            <c:showSerName val="0"/>
            <c:showPercent val="0"/>
            <c:showBubbleSize val="0"/>
          </c:dLbls>
          <c:cat>
            <c:strRef>
              <c:f>'Métallurgie annuel'!$AE$61:$AW$61</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annuel'!$B$63:$AW$63</c:f>
              <c:numCache>
                <c:formatCode>0.00</c:formatCode>
                <c:ptCount val="19"/>
                <c:pt idx="0">
                  <c:v>11.353</c:v>
                </c:pt>
                <c:pt idx="1">
                  <c:v>12.959853</c:v>
                </c:pt>
                <c:pt idx="2">
                  <c:v>13.650127</c:v>
                </c:pt>
                <c:pt idx="3">
                  <c:v>10.449859</c:v>
                </c:pt>
                <c:pt idx="4">
                  <c:v>11.064849</c:v>
                </c:pt>
                <c:pt idx="5">
                  <c:v>12.723627</c:v>
                </c:pt>
                <c:pt idx="6">
                  <c:v>12.606222</c:v>
                </c:pt>
                <c:pt idx="7">
                  <c:v>13.729655</c:v>
                </c:pt>
                <c:pt idx="8">
                  <c:v>14.004762</c:v>
                </c:pt>
                <c:pt idx="9">
                  <c:v>13.646193</c:v>
                </c:pt>
                <c:pt idx="10">
                  <c:v>14.195517</c:v>
                </c:pt>
                <c:pt idx="11">
                  <c:v>14.392734</c:v>
                </c:pt>
                <c:pt idx="12">
                  <c:v>13.915635</c:v>
                </c:pt>
                <c:pt idx="13">
                  <c:v>13.545581</c:v>
                </c:pt>
                <c:pt idx="14">
                  <c:v>12.916442</c:v>
                </c:pt>
                <c:pt idx="15">
                  <c:v>8.812454</c:v>
                </c:pt>
                <c:pt idx="16">
                  <c:v>6.760978999999994</c:v>
                </c:pt>
                <c:pt idx="17">
                  <c:v>4.286505</c:v>
                </c:pt>
                <c:pt idx="18">
                  <c:v>0.0</c:v>
                </c:pt>
              </c:numCache>
            </c:numRef>
          </c:val>
        </c:ser>
        <c:ser>
          <c:idx val="2"/>
          <c:order val="2"/>
          <c:tx>
            <c:strRef>
              <c:f>'Métallurgie annuel'!$A$64</c:f>
              <c:strCache>
                <c:ptCount val="1"/>
                <c:pt idx="0">
                  <c:v>NHC</c:v>
                </c:pt>
              </c:strCache>
            </c:strRef>
          </c:tx>
          <c:spPr>
            <a:solidFill>
              <a:schemeClr val="bg1">
                <a:lumMod val="85000"/>
              </a:schemeClr>
            </a:solidFill>
            <a:ln w="76200" cmpd="sng">
              <a:solidFill>
                <a:schemeClr val="bg1">
                  <a:lumMod val="85000"/>
                </a:schemeClr>
              </a:solidFill>
            </a:ln>
          </c:spPr>
          <c:invertIfNegative val="0"/>
          <c:cat>
            <c:strRef>
              <c:f>'Métallurgie annuel'!$AE$61:$AW$61</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annuel'!$B$64:$AW$64</c:f>
              <c:numCache>
                <c:formatCode>0.00</c:formatCode>
                <c:ptCount val="19"/>
                <c:pt idx="0">
                  <c:v>0.0</c:v>
                </c:pt>
                <c:pt idx="1">
                  <c:v>0.0</c:v>
                </c:pt>
                <c:pt idx="2">
                  <c:v>0.0</c:v>
                </c:pt>
                <c:pt idx="3">
                  <c:v>0.0</c:v>
                </c:pt>
                <c:pt idx="4">
                  <c:v>0.0</c:v>
                </c:pt>
                <c:pt idx="5">
                  <c:v>0.0</c:v>
                </c:pt>
                <c:pt idx="6">
                  <c:v>0.0</c:v>
                </c:pt>
                <c:pt idx="7">
                  <c:v>0.0</c:v>
                </c:pt>
                <c:pt idx="8">
                  <c:v>0.0</c:v>
                </c:pt>
                <c:pt idx="9">
                  <c:v>0.0</c:v>
                </c:pt>
                <c:pt idx="10">
                  <c:v>0.0</c:v>
                </c:pt>
                <c:pt idx="11">
                  <c:v>0.118319</c:v>
                </c:pt>
                <c:pt idx="12">
                  <c:v>7.533026</c:v>
                </c:pt>
                <c:pt idx="13">
                  <c:v>3.191192</c:v>
                </c:pt>
                <c:pt idx="14">
                  <c:v>4.358379999999999</c:v>
                </c:pt>
                <c:pt idx="15">
                  <c:v>10.659906</c:v>
                </c:pt>
                <c:pt idx="16">
                  <c:v>11.132424</c:v>
                </c:pt>
                <c:pt idx="17">
                  <c:v>6.93339893</c:v>
                </c:pt>
                <c:pt idx="18">
                  <c:v>6.68553269411874</c:v>
                </c:pt>
              </c:numCache>
            </c:numRef>
          </c:val>
        </c:ser>
        <c:ser>
          <c:idx val="3"/>
          <c:order val="3"/>
          <c:tx>
            <c:strRef>
              <c:f>'Métallurgie annuel'!$A$65</c:f>
              <c:strCache>
                <c:ptCount val="1"/>
                <c:pt idx="0">
                  <c:v>NiO</c:v>
                </c:pt>
              </c:strCache>
            </c:strRef>
          </c:tx>
          <c:spPr>
            <a:solidFill>
              <a:schemeClr val="bg1">
                <a:lumMod val="50000"/>
              </a:schemeClr>
            </a:solidFill>
            <a:ln w="76200" cmpd="sng">
              <a:solidFill>
                <a:schemeClr val="bg1">
                  <a:lumMod val="50000"/>
                </a:schemeClr>
              </a:solidFill>
            </a:ln>
          </c:spPr>
          <c:invertIfNegative val="0"/>
          <c:dLbls>
            <c:dLbl>
              <c:idx val="14"/>
              <c:layout/>
              <c:showLegendKey val="0"/>
              <c:showVal val="1"/>
              <c:showCatName val="0"/>
              <c:showSerName val="0"/>
              <c:showPercent val="0"/>
              <c:showBubbleSize val="0"/>
            </c:dLbl>
            <c:dLbl>
              <c:idx val="18"/>
              <c:layout/>
              <c:showLegendKey val="0"/>
              <c:showVal val="1"/>
              <c:showCatName val="0"/>
              <c:showSerName val="0"/>
              <c:showPercent val="0"/>
              <c:showBubbleSize val="0"/>
            </c:dLbl>
            <c:numFmt formatCode="0" sourceLinked="0"/>
            <c:txPr>
              <a:bodyPr rot="-5400000" vert="horz"/>
              <a:lstStyle/>
              <a:p>
                <a:pPr>
                  <a:defRPr b="1">
                    <a:solidFill>
                      <a:srgbClr val="FFFFFF"/>
                    </a:solidFill>
                  </a:defRPr>
                </a:pPr>
                <a:endParaRPr lang="fr-FR"/>
              </a:p>
            </c:txPr>
            <c:showLegendKey val="0"/>
            <c:showVal val="0"/>
            <c:showCatName val="0"/>
            <c:showSerName val="0"/>
            <c:showPercent val="0"/>
            <c:showBubbleSize val="0"/>
          </c:dLbls>
          <c:cat>
            <c:strRef>
              <c:f>'Métallurgie annuel'!$AE$61:$AW$61</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annuel'!$B$65:$AW$65</c:f>
              <c:numCache>
                <c:formatCode>0.00</c:formatCode>
                <c:ptCount val="19"/>
                <c:pt idx="0">
                  <c:v>0.0</c:v>
                </c:pt>
                <c:pt idx="1">
                  <c:v>0.0</c:v>
                </c:pt>
                <c:pt idx="2">
                  <c:v>0.0</c:v>
                </c:pt>
                <c:pt idx="3">
                  <c:v>0.0</c:v>
                </c:pt>
                <c:pt idx="4">
                  <c:v>0.0</c:v>
                </c:pt>
                <c:pt idx="5">
                  <c:v>0.0</c:v>
                </c:pt>
                <c:pt idx="6">
                  <c:v>0.0</c:v>
                </c:pt>
                <c:pt idx="7">
                  <c:v>0.0</c:v>
                </c:pt>
                <c:pt idx="8">
                  <c:v>0.0</c:v>
                </c:pt>
                <c:pt idx="9">
                  <c:v>0.0</c:v>
                </c:pt>
                <c:pt idx="10">
                  <c:v>0.0</c:v>
                </c:pt>
                <c:pt idx="11">
                  <c:v>0.0</c:v>
                </c:pt>
                <c:pt idx="12">
                  <c:v>0.0</c:v>
                </c:pt>
                <c:pt idx="13">
                  <c:v>2.11144</c:v>
                </c:pt>
                <c:pt idx="14">
                  <c:v>7.657909999999978</c:v>
                </c:pt>
                <c:pt idx="15">
                  <c:v>7.449458</c:v>
                </c:pt>
                <c:pt idx="16">
                  <c:v>20.49269</c:v>
                </c:pt>
                <c:pt idx="17">
                  <c:v>28.45682721</c:v>
                </c:pt>
                <c:pt idx="18">
                  <c:v>33.67503205400542</c:v>
                </c:pt>
              </c:numCache>
            </c:numRef>
          </c:val>
        </c:ser>
        <c:dLbls>
          <c:showLegendKey val="0"/>
          <c:showVal val="0"/>
          <c:showCatName val="0"/>
          <c:showSerName val="0"/>
          <c:showPercent val="0"/>
          <c:showBubbleSize val="0"/>
        </c:dLbls>
        <c:gapWidth val="150"/>
        <c:overlap val="100"/>
        <c:axId val="-2056977752"/>
        <c:axId val="-2057115608"/>
      </c:barChart>
      <c:lineChart>
        <c:grouping val="standard"/>
        <c:varyColors val="0"/>
        <c:ser>
          <c:idx val="4"/>
          <c:order val="4"/>
          <c:tx>
            <c:strRef>
              <c:f>'Métallurgie annuel'!$A$66</c:f>
              <c:strCache>
                <c:ptCount val="1"/>
                <c:pt idx="0">
                  <c:v>Total</c:v>
                </c:pt>
              </c:strCache>
            </c:strRef>
          </c:tx>
          <c:spPr>
            <a:ln>
              <a:solidFill>
                <a:schemeClr val="tx1"/>
              </a:solidFill>
            </a:ln>
          </c:spPr>
          <c:marker>
            <c:symbol val="none"/>
          </c:marker>
          <c:cat>
            <c:strRef>
              <c:f>'Métallurgie annuel'!$AE$61:$AW$61</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annuel'!$B$66:$AW$66</c:f>
              <c:numCache>
                <c:formatCode>0.00</c:formatCode>
                <c:ptCount val="19"/>
                <c:pt idx="0">
                  <c:v>56.481</c:v>
                </c:pt>
                <c:pt idx="1">
                  <c:v>57.578737</c:v>
                </c:pt>
                <c:pt idx="2">
                  <c:v>60.032682</c:v>
                </c:pt>
                <c:pt idx="3">
                  <c:v>58.006642</c:v>
                </c:pt>
                <c:pt idx="4">
                  <c:v>62.478733</c:v>
                </c:pt>
                <c:pt idx="5">
                  <c:v>56.11240200000001</c:v>
                </c:pt>
                <c:pt idx="6">
                  <c:v>58.835676</c:v>
                </c:pt>
                <c:pt idx="7">
                  <c:v>63.148638</c:v>
                </c:pt>
                <c:pt idx="8">
                  <c:v>57.431091</c:v>
                </c:pt>
                <c:pt idx="9">
                  <c:v>52.194859</c:v>
                </c:pt>
                <c:pt idx="10">
                  <c:v>51.181507</c:v>
                </c:pt>
                <c:pt idx="11">
                  <c:v>55.89236900000001</c:v>
                </c:pt>
                <c:pt idx="12">
                  <c:v>61.158927</c:v>
                </c:pt>
                <c:pt idx="13">
                  <c:v>62.151299</c:v>
                </c:pt>
                <c:pt idx="14">
                  <c:v>64.80213999999998</c:v>
                </c:pt>
                <c:pt idx="15">
                  <c:v>78.707877</c:v>
                </c:pt>
                <c:pt idx="16">
                  <c:v>95.276044</c:v>
                </c:pt>
                <c:pt idx="17">
                  <c:v>105.05997614</c:v>
                </c:pt>
                <c:pt idx="18">
                  <c:v>118.2033300441589</c:v>
                </c:pt>
              </c:numCache>
            </c:numRef>
          </c:val>
          <c:smooth val="0"/>
        </c:ser>
        <c:dLbls>
          <c:showLegendKey val="0"/>
          <c:showVal val="0"/>
          <c:showCatName val="0"/>
          <c:showSerName val="0"/>
          <c:showPercent val="0"/>
          <c:showBubbleSize val="0"/>
        </c:dLbls>
        <c:marker val="1"/>
        <c:smooth val="0"/>
        <c:axId val="-2056977752"/>
        <c:axId val="-2057115608"/>
      </c:lineChart>
      <c:catAx>
        <c:axId val="-2056977752"/>
        <c:scaling>
          <c:orientation val="minMax"/>
        </c:scaling>
        <c:delete val="0"/>
        <c:axPos val="b"/>
        <c:numFmt formatCode="0" sourceLinked="1"/>
        <c:majorTickMark val="out"/>
        <c:minorTickMark val="none"/>
        <c:tickLblPos val="nextTo"/>
        <c:txPr>
          <a:bodyPr rot="-5400000" vert="horz"/>
          <a:lstStyle/>
          <a:p>
            <a:pPr>
              <a:defRPr/>
            </a:pPr>
            <a:endParaRPr lang="fr-FR"/>
          </a:p>
        </c:txPr>
        <c:crossAx val="-2057115608"/>
        <c:crosses val="autoZero"/>
        <c:auto val="1"/>
        <c:lblAlgn val="ctr"/>
        <c:lblOffset val="100"/>
        <c:tickLblSkip val="2"/>
        <c:noMultiLvlLbl val="0"/>
      </c:catAx>
      <c:valAx>
        <c:axId val="-2057115608"/>
        <c:scaling>
          <c:orientation val="minMax"/>
          <c:max val="120.0"/>
        </c:scaling>
        <c:delete val="0"/>
        <c:axPos val="l"/>
        <c:majorGridlines/>
        <c:numFmt formatCode="0" sourceLinked="0"/>
        <c:majorTickMark val="out"/>
        <c:minorTickMark val="none"/>
        <c:tickLblPos val="nextTo"/>
        <c:txPr>
          <a:bodyPr rot="0" vert="horz"/>
          <a:lstStyle/>
          <a:p>
            <a:pPr>
              <a:defRPr/>
            </a:pPr>
            <a:endParaRPr lang="fr-FR"/>
          </a:p>
        </c:txPr>
        <c:crossAx val="-2056977752"/>
        <c:crosses val="autoZero"/>
        <c:crossBetween val="between"/>
        <c:majorUnit val="5.0"/>
      </c:valAx>
    </c:plotArea>
    <c:legend>
      <c:legendPos val="r"/>
      <c:legendEntry>
        <c:idx val="4"/>
        <c:delete val="1"/>
      </c:legendEntry>
      <c:layout>
        <c:manualLayout>
          <c:xMode val="edge"/>
          <c:yMode val="edge"/>
          <c:x val="0.113222548487852"/>
          <c:y val="0.184142943670503"/>
          <c:w val="0.651740512839695"/>
          <c:h val="0.206899898945159"/>
        </c:manualLayout>
      </c:layout>
      <c:overlay val="0"/>
      <c:spPr>
        <a:solidFill>
          <a:schemeClr val="bg1"/>
        </a:solidFill>
      </c:spPr>
    </c:legend>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2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b="1"/>
            </a:pPr>
            <a:r>
              <a:rPr lang="fr-FR" sz="2400" b="1" dirty="0"/>
              <a:t>Exportations </a:t>
            </a:r>
            <a:r>
              <a:rPr lang="fr-FR" sz="2400" b="1" dirty="0" smtClean="0"/>
              <a:t>par pays de métal </a:t>
            </a:r>
            <a:r>
              <a:rPr lang="fr-FR" sz="2400" b="1" dirty="0"/>
              <a:t>Ni, </a:t>
            </a:r>
          </a:p>
          <a:p>
            <a:pPr>
              <a:defRPr sz="2400" b="1"/>
            </a:pPr>
            <a:r>
              <a:rPr lang="fr-FR" sz="2400" b="1" dirty="0"/>
              <a:t>quantités en KT </a:t>
            </a:r>
            <a:r>
              <a:rPr lang="fr-FR" sz="2400" b="1" dirty="0" smtClean="0"/>
              <a:t>de </a:t>
            </a:r>
            <a:r>
              <a:rPr lang="fr-FR" sz="2400" b="1" dirty="0"/>
              <a:t>métal contenu </a:t>
            </a:r>
          </a:p>
        </c:rich>
      </c:tx>
      <c:layout>
        <c:manualLayout>
          <c:xMode val="edge"/>
          <c:yMode val="edge"/>
          <c:x val="0.215311706130907"/>
          <c:y val="0.0"/>
        </c:manualLayout>
      </c:layout>
      <c:overlay val="0"/>
    </c:title>
    <c:autoTitleDeleted val="0"/>
    <c:plotArea>
      <c:layout>
        <c:manualLayout>
          <c:layoutTarget val="inner"/>
          <c:xMode val="edge"/>
          <c:yMode val="edge"/>
          <c:x val="0.073381319573919"/>
          <c:y val="0.0386625179911586"/>
          <c:w val="0.926618680426081"/>
          <c:h val="0.924616242160995"/>
        </c:manualLayout>
      </c:layout>
      <c:barChart>
        <c:barDir val="col"/>
        <c:grouping val="stacked"/>
        <c:varyColors val="0"/>
        <c:ser>
          <c:idx val="0"/>
          <c:order val="0"/>
          <c:tx>
            <c:strRef>
              <c:f>'Métallurgie annuel'!#REF!</c:f>
              <c:strCache>
                <c:ptCount val="1"/>
                <c:pt idx="0">
                  <c:v>#REF!</c:v>
                </c:pt>
              </c:strCache>
            </c:strRef>
          </c:tx>
          <c:spPr>
            <a:solidFill>
              <a:srgbClr val="000090"/>
            </a:solidFill>
            <a:ln w="76200" cmpd="sng">
              <a:solidFill>
                <a:srgbClr val="000090"/>
              </a:solidFill>
            </a:ln>
          </c:spPr>
          <c:invertIfNegative val="0"/>
          <c:dLbls>
            <c:dLbl>
              <c:idx val="0"/>
              <c:delete val="1"/>
            </c:dLbl>
            <c:numFmt formatCode="0" sourceLinked="0"/>
            <c:txPr>
              <a:bodyPr rot="-5400000" vert="horz"/>
              <a:lstStyle/>
              <a:p>
                <a:pPr>
                  <a:defRPr/>
                </a:pPr>
                <a:endParaRPr lang="fr-FR"/>
              </a:p>
            </c:txPr>
            <c:showLegendKey val="0"/>
            <c:showVal val="1"/>
            <c:showCatName val="0"/>
            <c:showSerName val="0"/>
            <c:showPercent val="0"/>
            <c:showBubbleSize val="0"/>
            <c:showLeaderLines val="0"/>
          </c:dLbls>
          <c:cat>
            <c:numRef>
              <c:f>'Métallurgie annuel'!$AE$226:$AN$226</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annuel'!#REF!</c:f>
              <c:numCache>
                <c:formatCode>General</c:formatCode>
                <c:ptCount val="1"/>
                <c:pt idx="0">
                  <c:v>1.0</c:v>
                </c:pt>
              </c:numCache>
            </c:numRef>
          </c:val>
        </c:ser>
        <c:ser>
          <c:idx val="1"/>
          <c:order val="1"/>
          <c:tx>
            <c:strRef>
              <c:f>'Métallurgie annuel'!$A$227:$AD$227</c:f>
              <c:strCache>
                <c:ptCount val="1"/>
                <c:pt idx="0">
                  <c:v>Chine nd nd nd nd nd nd nd nd nd nd nd nd nd nd nd nd nd nd nd nd nd nd nd nd nd nd nd nd nd</c:v>
                </c:pt>
              </c:strCache>
            </c:strRef>
          </c:tx>
          <c:spPr>
            <a:solidFill>
              <a:srgbClr val="FFFF00"/>
            </a:solidFill>
            <a:ln w="76200" cmpd="sng">
              <a:solidFill>
                <a:schemeClr val="tx1"/>
              </a:solidFill>
            </a:ln>
          </c:spPr>
          <c:invertIfNegative val="0"/>
          <c:dLbls>
            <c:dLbl>
              <c:idx val="0"/>
              <c:delete val="1"/>
            </c:dLbl>
            <c:dLbl>
              <c:idx val="1"/>
              <c:layout/>
              <c:showLegendKey val="0"/>
              <c:showVal val="1"/>
              <c:showCatName val="0"/>
              <c:showSerName val="0"/>
              <c:showPercent val="0"/>
              <c:showBubbleSize val="0"/>
            </c:dLbl>
            <c:dLbl>
              <c:idx val="2"/>
              <c:delete val="1"/>
            </c:dLbl>
            <c:dLbl>
              <c:idx val="3"/>
              <c:delete val="1"/>
            </c:dLbl>
            <c:dLbl>
              <c:idx val="4"/>
              <c:layout/>
              <c:showLegendKey val="0"/>
              <c:showVal val="1"/>
              <c:showCatName val="0"/>
              <c:showSerName val="0"/>
              <c:showPercent val="0"/>
              <c:showBubbleSize val="0"/>
            </c:dLbl>
            <c:dLbl>
              <c:idx val="5"/>
              <c:layout/>
              <c:showLegendKey val="0"/>
              <c:showVal val="1"/>
              <c:showCatName val="0"/>
              <c:showSerName val="0"/>
              <c:showPercent val="0"/>
              <c:showBubbleSize val="0"/>
            </c:dLbl>
            <c:numFmt formatCode="0" sourceLinked="0"/>
            <c:txPr>
              <a:bodyPr rot="-5400000" vert="horz"/>
              <a:lstStyle/>
              <a:p>
                <a:pPr>
                  <a:defRPr b="1">
                    <a:solidFill>
                      <a:srgbClr val="000000"/>
                    </a:solidFill>
                  </a:defRPr>
                </a:pPr>
                <a:endParaRPr lang="fr-FR"/>
              </a:p>
            </c:txPr>
            <c:dLblPos val="ctr"/>
            <c:showLegendKey val="0"/>
            <c:showVal val="1"/>
            <c:showCatName val="0"/>
            <c:showSerName val="0"/>
            <c:showPercent val="0"/>
            <c:showBubbleSize val="0"/>
            <c:showLeaderLines val="0"/>
          </c:dLbls>
          <c:cat>
            <c:numRef>
              <c:f>'Métallurgie annuel'!$AE$226:$AN$226</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annuel'!$AE$227:$AN$227</c:f>
              <c:numCache>
                <c:formatCode>#\ ##0.0"  ";#\ ##0.0"  "."  "</c:formatCode>
                <c:ptCount val="10"/>
                <c:pt idx="0">
                  <c:v>3.418908</c:v>
                </c:pt>
                <c:pt idx="1">
                  <c:v>9.659769</c:v>
                </c:pt>
                <c:pt idx="2">
                  <c:v>2.704073</c:v>
                </c:pt>
                <c:pt idx="3">
                  <c:v>4.493727</c:v>
                </c:pt>
                <c:pt idx="4">
                  <c:v>8.356624</c:v>
                </c:pt>
                <c:pt idx="5">
                  <c:v>9.25986</c:v>
                </c:pt>
                <c:pt idx="6">
                  <c:v>20.72694</c:v>
                </c:pt>
                <c:pt idx="7">
                  <c:v>38.13077</c:v>
                </c:pt>
                <c:pt idx="8">
                  <c:v>52.00609456999999</c:v>
                </c:pt>
                <c:pt idx="9">
                  <c:v>59.35063236000001</c:v>
                </c:pt>
              </c:numCache>
            </c:numRef>
          </c:val>
        </c:ser>
        <c:ser>
          <c:idx val="2"/>
          <c:order val="2"/>
          <c:tx>
            <c:strRef>
              <c:f>'Métallurgie annuel'!$A$228:$AD$228</c:f>
              <c:strCache>
                <c:ptCount val="1"/>
                <c:pt idx="0">
                  <c:v>Corée du Sud nd nd nd nd nd nd nd nd nd nd nd nd nd nd nd nd nd nd nd nd nd nd nd nd nd nd nd nd nd</c:v>
                </c:pt>
              </c:strCache>
            </c:strRef>
          </c:tx>
          <c:spPr>
            <a:solidFill>
              <a:srgbClr val="008000"/>
            </a:solidFill>
            <a:ln w="76200" cmpd="sng">
              <a:solidFill>
                <a:srgbClr val="008000"/>
              </a:solidFill>
            </a:ln>
          </c:spPr>
          <c:invertIfNegative val="0"/>
          <c:cat>
            <c:numRef>
              <c:f>'Métallurgie annuel'!$AE$226:$AN$226</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annuel'!$AE$228:$AN$228</c:f>
              <c:numCache>
                <c:formatCode>#\ ##0.0"  ";#\ ##0.0"  "."  "</c:formatCode>
                <c:ptCount val="10"/>
                <c:pt idx="0">
                  <c:v>1.023937</c:v>
                </c:pt>
                <c:pt idx="1">
                  <c:v>1.033281</c:v>
                </c:pt>
                <c:pt idx="2">
                  <c:v>1.40027</c:v>
                </c:pt>
                <c:pt idx="3">
                  <c:v>2.499792</c:v>
                </c:pt>
                <c:pt idx="4">
                  <c:v>3.101024</c:v>
                </c:pt>
                <c:pt idx="5">
                  <c:v>3.50844</c:v>
                </c:pt>
                <c:pt idx="6">
                  <c:v>3.602729</c:v>
                </c:pt>
                <c:pt idx="7">
                  <c:v>3.562234000000001</c:v>
                </c:pt>
                <c:pt idx="8">
                  <c:v>11.44986232</c:v>
                </c:pt>
                <c:pt idx="9">
                  <c:v>9.240312999999998</c:v>
                </c:pt>
              </c:numCache>
            </c:numRef>
          </c:val>
        </c:ser>
        <c:ser>
          <c:idx val="3"/>
          <c:order val="3"/>
          <c:tx>
            <c:strRef>
              <c:f>'Métallurgie annuel'!$A$229:$AD$229</c:f>
              <c:strCache>
                <c:ptCount val="1"/>
                <c:pt idx="0">
                  <c:v>France nd nd nd nd nd nd nd nd nd nd nd nd nd nd nd nd nd nd nd nd nd nd nd nd nd nd nd nd nd</c:v>
                </c:pt>
              </c:strCache>
            </c:strRef>
          </c:tx>
          <c:spPr>
            <a:solidFill>
              <a:srgbClr val="0000FF"/>
            </a:solidFill>
            <a:ln w="76200" cmpd="sng">
              <a:solidFill>
                <a:srgbClr val="0000FF"/>
              </a:solidFill>
            </a:ln>
          </c:spPr>
          <c:invertIfNegative val="0"/>
          <c:dLbls>
            <c:dLbl>
              <c:idx val="9"/>
              <c:delete val="1"/>
            </c:dLbl>
            <c:numFmt formatCode="#,##0" sourceLinked="0"/>
            <c:txPr>
              <a:bodyPr/>
              <a:lstStyle/>
              <a:p>
                <a:pPr>
                  <a:defRPr b="1">
                    <a:solidFill>
                      <a:schemeClr val="bg1"/>
                    </a:solidFill>
                  </a:defRPr>
                </a:pPr>
                <a:endParaRPr lang="fr-FR"/>
              </a:p>
            </c:txPr>
            <c:showLegendKey val="0"/>
            <c:showVal val="1"/>
            <c:showCatName val="0"/>
            <c:showSerName val="0"/>
            <c:showPercent val="0"/>
            <c:showBubbleSize val="0"/>
            <c:showLeaderLines val="0"/>
          </c:dLbls>
          <c:cat>
            <c:numRef>
              <c:f>'Métallurgie annuel'!$AE$226:$AN$226</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annuel'!$AE$229:$AN$229</c:f>
              <c:numCache>
                <c:formatCode>#\ ##0.0"  ";#\ ##0.0"  "."  "</c:formatCode>
                <c:ptCount val="10"/>
                <c:pt idx="0">
                  <c:v>13.646193</c:v>
                </c:pt>
                <c:pt idx="1">
                  <c:v>16.547439</c:v>
                </c:pt>
                <c:pt idx="2">
                  <c:v>16.187611</c:v>
                </c:pt>
                <c:pt idx="3">
                  <c:v>13.915635</c:v>
                </c:pt>
                <c:pt idx="4">
                  <c:v>13.545581</c:v>
                </c:pt>
                <c:pt idx="5">
                  <c:v>12.916442</c:v>
                </c:pt>
                <c:pt idx="6">
                  <c:v>8.812454</c:v>
                </c:pt>
                <c:pt idx="7">
                  <c:v>6.760978999999995</c:v>
                </c:pt>
                <c:pt idx="8">
                  <c:v>4.286505</c:v>
                </c:pt>
                <c:pt idx="9">
                  <c:v>0.0</c:v>
                </c:pt>
              </c:numCache>
            </c:numRef>
          </c:val>
        </c:ser>
        <c:ser>
          <c:idx val="4"/>
          <c:order val="4"/>
          <c:tx>
            <c:strRef>
              <c:f>'Métallurgie annuel'!$A$230:$AD$230</c:f>
              <c:strCache>
                <c:ptCount val="1"/>
                <c:pt idx="0">
                  <c:v>Japon nd nd nd nd nd nd nd nd nd nd nd nd nd nd nd nd nd nd nd nd nd nd nd nd nd nd nd nd nd</c:v>
                </c:pt>
              </c:strCache>
            </c:strRef>
          </c:tx>
          <c:spPr>
            <a:solidFill>
              <a:srgbClr val="FF0000"/>
            </a:solidFill>
            <a:ln w="76200" cmpd="sng">
              <a:solidFill>
                <a:srgbClr val="FF0000"/>
              </a:solidFill>
            </a:ln>
          </c:spPr>
          <c:invertIfNegative val="0"/>
          <c:dLbls>
            <c:numFmt formatCode="#,##0" sourceLinked="0"/>
            <c:txPr>
              <a:bodyPr/>
              <a:lstStyle/>
              <a:p>
                <a:pPr>
                  <a:defRPr b="1">
                    <a:solidFill>
                      <a:srgbClr val="FFFFFF"/>
                    </a:solidFill>
                  </a:defRPr>
                </a:pPr>
                <a:endParaRPr lang="fr-FR"/>
              </a:p>
            </c:txPr>
            <c:showLegendKey val="0"/>
            <c:showVal val="1"/>
            <c:showCatName val="0"/>
            <c:showSerName val="0"/>
            <c:showPercent val="0"/>
            <c:showBubbleSize val="0"/>
            <c:showLeaderLines val="0"/>
          </c:dLbls>
          <c:cat>
            <c:numRef>
              <c:f>'Métallurgie annuel'!$AE$226:$AN$226</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annuel'!$AE$230:$AN$230</c:f>
              <c:numCache>
                <c:formatCode>#\ ##0.0"  ";#\ ##0.0"  "."  "</c:formatCode>
                <c:ptCount val="10"/>
                <c:pt idx="0">
                  <c:v>8.094153</c:v>
                </c:pt>
                <c:pt idx="1">
                  <c:v>5.28674</c:v>
                </c:pt>
                <c:pt idx="2">
                  <c:v>10.31523</c:v>
                </c:pt>
                <c:pt idx="3">
                  <c:v>10.27714</c:v>
                </c:pt>
                <c:pt idx="4">
                  <c:v>7.700396</c:v>
                </c:pt>
                <c:pt idx="5">
                  <c:v>7.719590999999998</c:v>
                </c:pt>
                <c:pt idx="6">
                  <c:v>8.086752</c:v>
                </c:pt>
                <c:pt idx="7">
                  <c:v>7.348923999999998</c:v>
                </c:pt>
                <c:pt idx="8">
                  <c:v>6.024858999999996</c:v>
                </c:pt>
                <c:pt idx="9">
                  <c:v>4.616789000000001</c:v>
                </c:pt>
              </c:numCache>
            </c:numRef>
          </c:val>
        </c:ser>
        <c:ser>
          <c:idx val="5"/>
          <c:order val="5"/>
          <c:tx>
            <c:strRef>
              <c:f>'Métallurgie annuel'!#REF!</c:f>
              <c:strCache>
                <c:ptCount val="1"/>
                <c:pt idx="0">
                  <c:v>#REF!</c:v>
                </c:pt>
              </c:strCache>
            </c:strRef>
          </c:tx>
          <c:invertIfNegative val="0"/>
          <c:dLbls>
            <c:dLbl>
              <c:idx val="0"/>
              <c:delete val="1"/>
            </c:dLbl>
            <c:showLegendKey val="0"/>
            <c:showVal val="1"/>
            <c:showCatName val="0"/>
            <c:showSerName val="0"/>
            <c:showPercent val="0"/>
            <c:showBubbleSize val="0"/>
            <c:showLeaderLines val="0"/>
          </c:dLbls>
          <c:cat>
            <c:numRef>
              <c:f>'Métallurgie annuel'!$AE$226:$AN$226</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annuel'!#REF!</c:f>
              <c:numCache>
                <c:formatCode>General</c:formatCode>
                <c:ptCount val="1"/>
                <c:pt idx="0">
                  <c:v>1.0</c:v>
                </c:pt>
              </c:numCache>
            </c:numRef>
          </c:val>
        </c:ser>
        <c:ser>
          <c:idx val="6"/>
          <c:order val="6"/>
          <c:tx>
            <c:strRef>
              <c:f>'Métallurgie annuel'!$A$231:$AD$231</c:f>
              <c:strCache>
                <c:ptCount val="1"/>
                <c:pt idx="0">
                  <c:v>Autres nd nd nd nd nd nd nd nd nd nd nd nd nd nd nd nd nd nd nd nd nd nd nd nd nd nd nd nd nd</c:v>
                </c:pt>
              </c:strCache>
            </c:strRef>
          </c:tx>
          <c:spPr>
            <a:pattFill prst="smGrid">
              <a:fgClr>
                <a:schemeClr val="bg1">
                  <a:lumMod val="85000"/>
                </a:schemeClr>
              </a:fgClr>
              <a:bgClr>
                <a:prstClr val="white"/>
              </a:bgClr>
            </a:pattFill>
            <a:ln w="76200" cmpd="sng">
              <a:noFill/>
            </a:ln>
          </c:spPr>
          <c:invertIfNegative val="0"/>
          <c:cat>
            <c:numRef>
              <c:f>'Métallurgie annuel'!$AE$226:$AN$226</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annuel'!$AE$231:$AN$231</c:f>
              <c:numCache>
                <c:formatCode>#\ ##0.0"  ";#\ ##0.0"  "."  "</c:formatCode>
                <c:ptCount val="10"/>
                <c:pt idx="0">
                  <c:v>26.011668</c:v>
                </c:pt>
                <c:pt idx="1">
                  <c:v>18.654278</c:v>
                </c:pt>
                <c:pt idx="2">
                  <c:v>25.285185</c:v>
                </c:pt>
                <c:pt idx="3">
                  <c:v>29.97263299999996</c:v>
                </c:pt>
                <c:pt idx="4">
                  <c:v>29.447674</c:v>
                </c:pt>
                <c:pt idx="5">
                  <c:v>31.397807</c:v>
                </c:pt>
                <c:pt idx="6">
                  <c:v>37.479002</c:v>
                </c:pt>
                <c:pt idx="7">
                  <c:v>39.473137</c:v>
                </c:pt>
                <c:pt idx="8">
                  <c:v>31.24926525</c:v>
                </c:pt>
                <c:pt idx="9">
                  <c:v>35.078343</c:v>
                </c:pt>
              </c:numCache>
            </c:numRef>
          </c:val>
        </c:ser>
        <c:dLbls>
          <c:showLegendKey val="0"/>
          <c:showVal val="0"/>
          <c:showCatName val="0"/>
          <c:showSerName val="0"/>
          <c:showPercent val="0"/>
          <c:showBubbleSize val="0"/>
        </c:dLbls>
        <c:gapWidth val="150"/>
        <c:overlap val="100"/>
        <c:axId val="-2046744104"/>
        <c:axId val="-2039692904"/>
      </c:barChart>
      <c:lineChart>
        <c:grouping val="standard"/>
        <c:varyColors val="0"/>
        <c:ser>
          <c:idx val="7"/>
          <c:order val="7"/>
          <c:tx>
            <c:strRef>
              <c:f>'Métallurgie annuel'!$A$232:$AD$232</c:f>
              <c:strCache>
                <c:ptCount val="1"/>
                <c:pt idx="0">
                  <c:v>Total nd nd nd nd nd nd nd nd nd nd nd nd nd nd nd nd nd nd nd nd nd nd nd nd nd nd nd nd nd</c:v>
                </c:pt>
              </c:strCache>
            </c:strRef>
          </c:tx>
          <c:spPr>
            <a:ln w="38100" cmpd="sng">
              <a:solidFill>
                <a:schemeClr val="tx1"/>
              </a:solidFill>
            </a:ln>
          </c:spPr>
          <c:marker>
            <c:symbol val="none"/>
          </c:marker>
          <c:dLbls>
            <c:numFmt formatCode="0" sourceLinked="0"/>
            <c:spPr>
              <a:solidFill>
                <a:schemeClr val="bg1"/>
              </a:solidFill>
            </c:spPr>
            <c:txPr>
              <a:bodyPr rot="-5400000" vert="horz"/>
              <a:lstStyle/>
              <a:p>
                <a:pPr>
                  <a:defRPr sz="1600" b="1"/>
                </a:pPr>
                <a:endParaRPr lang="fr-FR"/>
              </a:p>
            </c:txPr>
            <c:dLblPos val="t"/>
            <c:showLegendKey val="0"/>
            <c:showVal val="1"/>
            <c:showCatName val="0"/>
            <c:showSerName val="0"/>
            <c:showPercent val="0"/>
            <c:showBubbleSize val="0"/>
            <c:showLeaderLines val="0"/>
          </c:dLbls>
          <c:cat>
            <c:numRef>
              <c:f>'Métallurgie annuel'!$AE$226:$AN$226</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annuel'!$AE$232:$AN$232</c:f>
              <c:numCache>
                <c:formatCode>#\ ##0.0"  ";#\ ##0.0"  "."  "</c:formatCode>
                <c:ptCount val="10"/>
                <c:pt idx="0">
                  <c:v>52.194859</c:v>
                </c:pt>
                <c:pt idx="1">
                  <c:v>51.181507</c:v>
                </c:pt>
                <c:pt idx="2">
                  <c:v>55.892369</c:v>
                </c:pt>
                <c:pt idx="3">
                  <c:v>61.158927</c:v>
                </c:pt>
                <c:pt idx="4">
                  <c:v>62.151299</c:v>
                </c:pt>
                <c:pt idx="5">
                  <c:v>64.80214000000001</c:v>
                </c:pt>
                <c:pt idx="6">
                  <c:v>78.707877</c:v>
                </c:pt>
                <c:pt idx="7">
                  <c:v>95.27604399999998</c:v>
                </c:pt>
                <c:pt idx="8">
                  <c:v>105.01658614</c:v>
                </c:pt>
                <c:pt idx="9">
                  <c:v>108.28607736</c:v>
                </c:pt>
              </c:numCache>
            </c:numRef>
          </c:val>
          <c:smooth val="0"/>
        </c:ser>
        <c:dLbls>
          <c:showLegendKey val="0"/>
          <c:showVal val="0"/>
          <c:showCatName val="0"/>
          <c:showSerName val="0"/>
          <c:showPercent val="0"/>
          <c:showBubbleSize val="0"/>
        </c:dLbls>
        <c:marker val="1"/>
        <c:smooth val="0"/>
        <c:axId val="-2046744104"/>
        <c:axId val="-2039692904"/>
      </c:lineChart>
      <c:catAx>
        <c:axId val="-2046744104"/>
        <c:scaling>
          <c:orientation val="minMax"/>
        </c:scaling>
        <c:delete val="1"/>
        <c:axPos val="b"/>
        <c:numFmt formatCode="0" sourceLinked="1"/>
        <c:majorTickMark val="out"/>
        <c:minorTickMark val="none"/>
        <c:tickLblPos val="nextTo"/>
        <c:crossAx val="-2039692904"/>
        <c:crosses val="autoZero"/>
        <c:auto val="1"/>
        <c:lblAlgn val="ctr"/>
        <c:lblOffset val="100"/>
        <c:tickLblSkip val="1"/>
        <c:noMultiLvlLbl val="0"/>
      </c:catAx>
      <c:valAx>
        <c:axId val="-2039692904"/>
        <c:scaling>
          <c:orientation val="minMax"/>
          <c:max val="120.0"/>
          <c:min val="0.0"/>
        </c:scaling>
        <c:delete val="0"/>
        <c:axPos val="l"/>
        <c:numFmt formatCode="0" sourceLinked="0"/>
        <c:majorTickMark val="out"/>
        <c:minorTickMark val="none"/>
        <c:tickLblPos val="nextTo"/>
        <c:txPr>
          <a:bodyPr rot="0" vert="horz"/>
          <a:lstStyle/>
          <a:p>
            <a:pPr>
              <a:defRPr/>
            </a:pPr>
            <a:endParaRPr lang="fr-FR"/>
          </a:p>
        </c:txPr>
        <c:crossAx val="-2046744104"/>
        <c:crosses val="autoZero"/>
        <c:crossBetween val="between"/>
        <c:majorUnit val="10.0"/>
      </c:valAx>
    </c:plotArea>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2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b="1"/>
            </a:pPr>
            <a:r>
              <a:rPr lang="fr-FR" sz="2400" b="1" dirty="0" smtClean="0"/>
              <a:t>Structure</a:t>
            </a:r>
            <a:endParaRPr lang="fr-FR" sz="2400" b="1" dirty="0"/>
          </a:p>
        </c:rich>
      </c:tx>
      <c:layout>
        <c:manualLayout>
          <c:xMode val="edge"/>
          <c:yMode val="edge"/>
          <c:x val="0.383737468813395"/>
          <c:y val="0.0668059597228447"/>
        </c:manualLayout>
      </c:layout>
      <c:overlay val="0"/>
      <c:spPr>
        <a:solidFill>
          <a:schemeClr val="bg1"/>
        </a:solidFill>
      </c:spPr>
    </c:title>
    <c:autoTitleDeleted val="0"/>
    <c:plotArea>
      <c:layout>
        <c:manualLayout>
          <c:layoutTarget val="inner"/>
          <c:xMode val="edge"/>
          <c:yMode val="edge"/>
          <c:x val="0.0752146843815121"/>
          <c:y val="0.0374109867573404"/>
          <c:w val="0.924240003818748"/>
          <c:h val="0.740279119157284"/>
        </c:manualLayout>
      </c:layout>
      <c:barChart>
        <c:barDir val="col"/>
        <c:grouping val="stacked"/>
        <c:varyColors val="0"/>
        <c:ser>
          <c:idx val="0"/>
          <c:order val="0"/>
          <c:tx>
            <c:strRef>
              <c:f>'Métallurgie annuel'!$A$236:$AD$236</c:f>
              <c:strCache>
                <c:ptCount val="1"/>
                <c:pt idx="0">
                  <c:v>Chine nd nd nd nd nd nd nd nd nd nd nd nd nd nd nd nd nd nd nd nd nd nd nd nd nd nd nd nd nd</c:v>
                </c:pt>
              </c:strCache>
            </c:strRef>
          </c:tx>
          <c:spPr>
            <a:solidFill>
              <a:srgbClr val="FFFF00"/>
            </a:solidFill>
            <a:ln w="76200" cmpd="sng">
              <a:solidFill>
                <a:schemeClr val="tx1"/>
              </a:solidFill>
            </a:ln>
          </c:spPr>
          <c:invertIfNegative val="0"/>
          <c:dLbls>
            <c:dLbl>
              <c:idx val="0"/>
              <c:delete val="1"/>
            </c:dLbl>
            <c:dLbl>
              <c:idx val="2"/>
              <c:delete val="1"/>
            </c:dLbl>
            <c:dLbl>
              <c:idx val="3"/>
              <c:delete val="1"/>
            </c:dLbl>
            <c:dLbl>
              <c:idx val="4"/>
              <c:delete val="1"/>
            </c:dLbl>
            <c:dLbl>
              <c:idx val="5"/>
              <c:delete val="1"/>
            </c:dLbl>
            <c:txPr>
              <a:bodyPr rot="-5400000" vert="horz"/>
              <a:lstStyle/>
              <a:p>
                <a:pPr>
                  <a:defRPr sz="1600" b="1">
                    <a:solidFill>
                      <a:schemeClr val="tx1"/>
                    </a:solidFill>
                  </a:defRPr>
                </a:pPr>
                <a:endParaRPr lang="fr-FR"/>
              </a:p>
            </c:txPr>
            <c:showLegendKey val="0"/>
            <c:showVal val="1"/>
            <c:showCatName val="0"/>
            <c:showSerName val="0"/>
            <c:showPercent val="0"/>
            <c:showBubbleSize val="0"/>
            <c:showLeaderLines val="0"/>
          </c:dLbls>
          <c:cat>
            <c:numRef>
              <c:f>'Métallurgie annuel'!$AE$235:$AN$235</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annuel'!$AE$236:$AN$236</c:f>
              <c:numCache>
                <c:formatCode>0%</c:formatCode>
                <c:ptCount val="10"/>
                <c:pt idx="0">
                  <c:v>0.0655027729838297</c:v>
                </c:pt>
                <c:pt idx="1">
                  <c:v>0.1887355329338</c:v>
                </c:pt>
                <c:pt idx="2">
                  <c:v>0.0483800033596715</c:v>
                </c:pt>
                <c:pt idx="3">
                  <c:v>0.0734762236754088</c:v>
                </c:pt>
                <c:pt idx="4">
                  <c:v>0.134456143869173</c:v>
                </c:pt>
                <c:pt idx="5">
                  <c:v>0.142894355032102</c:v>
                </c:pt>
                <c:pt idx="6">
                  <c:v>0.263340097459369</c:v>
                </c:pt>
                <c:pt idx="7">
                  <c:v>0.400213615082507</c:v>
                </c:pt>
                <c:pt idx="8">
                  <c:v>0.495217912536878</c:v>
                </c:pt>
                <c:pt idx="9">
                  <c:v>0.548091073265931</c:v>
                </c:pt>
              </c:numCache>
            </c:numRef>
          </c:val>
        </c:ser>
        <c:ser>
          <c:idx val="1"/>
          <c:order val="1"/>
          <c:tx>
            <c:strRef>
              <c:f>'Métallurgie annuel'!$A$237:$AD$237</c:f>
              <c:strCache>
                <c:ptCount val="1"/>
                <c:pt idx="0">
                  <c:v>Corée du Sud nd nd nd nd nd nd nd nd nd nd nd nd nd nd nd nd nd nd nd nd nd nd nd nd nd nd nd nd nd</c:v>
                </c:pt>
              </c:strCache>
            </c:strRef>
          </c:tx>
          <c:spPr>
            <a:solidFill>
              <a:srgbClr val="008000"/>
            </a:solidFill>
            <a:ln w="76200" cmpd="sng">
              <a:solidFill>
                <a:srgbClr val="008000"/>
              </a:solidFill>
            </a:ln>
          </c:spPr>
          <c:invertIfNegative val="0"/>
          <c:cat>
            <c:numRef>
              <c:f>'Métallurgie annuel'!$AE$235:$AN$235</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annuel'!$AE$237:$AN$237</c:f>
              <c:numCache>
                <c:formatCode>0%</c:formatCode>
                <c:ptCount val="10"/>
                <c:pt idx="0">
                  <c:v>0.019617583409891</c:v>
                </c:pt>
                <c:pt idx="1">
                  <c:v>0.0201885614661561</c:v>
                </c:pt>
                <c:pt idx="2">
                  <c:v>0.0250529727949087</c:v>
                </c:pt>
                <c:pt idx="3">
                  <c:v>0.0408737059759077</c:v>
                </c:pt>
                <c:pt idx="4">
                  <c:v>0.0498947576300859</c:v>
                </c:pt>
                <c:pt idx="5">
                  <c:v>0.0541408046092305</c:v>
                </c:pt>
                <c:pt idx="6">
                  <c:v>0.0457734236688915</c:v>
                </c:pt>
                <c:pt idx="7">
                  <c:v>0.0373885590799719</c:v>
                </c:pt>
                <c:pt idx="8">
                  <c:v>0.109029085222176</c:v>
                </c:pt>
                <c:pt idx="9">
                  <c:v>0.0853324196912252</c:v>
                </c:pt>
              </c:numCache>
            </c:numRef>
          </c:val>
        </c:ser>
        <c:ser>
          <c:idx val="2"/>
          <c:order val="2"/>
          <c:tx>
            <c:strRef>
              <c:f>'Métallurgie annuel'!$A$238:$AD$238</c:f>
              <c:strCache>
                <c:ptCount val="1"/>
                <c:pt idx="0">
                  <c:v>France nd nd nd nd nd nd nd nd nd nd nd nd nd nd nd nd nd nd nd nd nd nd nd nd nd nd nd nd nd</c:v>
                </c:pt>
              </c:strCache>
            </c:strRef>
          </c:tx>
          <c:spPr>
            <a:solidFill>
              <a:srgbClr val="0000FF"/>
            </a:solidFill>
            <a:ln w="76200" cmpd="sng">
              <a:solidFill>
                <a:srgbClr val="0000FF"/>
              </a:solidFill>
            </a:ln>
          </c:spPr>
          <c:invertIfNegative val="0"/>
          <c:dLbls>
            <c:dLbl>
              <c:idx val="9"/>
              <c:delete val="1"/>
            </c:dLbl>
            <c:txPr>
              <a:bodyPr/>
              <a:lstStyle/>
              <a:p>
                <a:pPr>
                  <a:defRPr b="1">
                    <a:solidFill>
                      <a:srgbClr val="FFFFFF"/>
                    </a:solidFill>
                  </a:defRPr>
                </a:pPr>
                <a:endParaRPr lang="fr-FR"/>
              </a:p>
            </c:txPr>
            <c:showLegendKey val="0"/>
            <c:showVal val="1"/>
            <c:showCatName val="0"/>
            <c:showSerName val="0"/>
            <c:showPercent val="0"/>
            <c:showBubbleSize val="0"/>
            <c:showLeaderLines val="0"/>
          </c:dLbls>
          <c:cat>
            <c:numRef>
              <c:f>'Métallurgie annuel'!$AE$235:$AN$235</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annuel'!$AE$238:$AN$238</c:f>
              <c:numCache>
                <c:formatCode>0%</c:formatCode>
                <c:ptCount val="10"/>
                <c:pt idx="0">
                  <c:v>0.261447070869566</c:v>
                </c:pt>
                <c:pt idx="1">
                  <c:v>0.323308944381024</c:v>
                </c:pt>
                <c:pt idx="2">
                  <c:v>0.289621128780567</c:v>
                </c:pt>
                <c:pt idx="3">
                  <c:v>0.227532360075578</c:v>
                </c:pt>
                <c:pt idx="4">
                  <c:v>0.21794525967993</c:v>
                </c:pt>
                <c:pt idx="5">
                  <c:v>0.199321226120002</c:v>
                </c:pt>
                <c:pt idx="6">
                  <c:v>0.11196406682396</c:v>
                </c:pt>
                <c:pt idx="7">
                  <c:v>0.0709620038380267</c:v>
                </c:pt>
                <c:pt idx="8">
                  <c:v>0.040817409492683</c:v>
                </c:pt>
                <c:pt idx="9">
                  <c:v>0.0</c:v>
                </c:pt>
              </c:numCache>
            </c:numRef>
          </c:val>
        </c:ser>
        <c:ser>
          <c:idx val="3"/>
          <c:order val="3"/>
          <c:tx>
            <c:strRef>
              <c:f>'Métallurgie annuel'!$A$239:$AD$239</c:f>
              <c:strCache>
                <c:ptCount val="1"/>
                <c:pt idx="0">
                  <c:v>Japon nd nd nd nd nd nd nd nd nd nd nd nd nd nd nd nd nd nd nd nd nd nd nd nd nd nd nd nd nd</c:v>
                </c:pt>
              </c:strCache>
            </c:strRef>
          </c:tx>
          <c:spPr>
            <a:solidFill>
              <a:srgbClr val="FF0000"/>
            </a:solidFill>
            <a:ln w="76200" cmpd="sng">
              <a:solidFill>
                <a:srgbClr val="FF0000"/>
              </a:solidFill>
            </a:ln>
          </c:spPr>
          <c:invertIfNegative val="0"/>
          <c:cat>
            <c:numRef>
              <c:f>'Métallurgie annuel'!$AE$235:$AN$235</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annuel'!$AE$239:$AN$239</c:f>
              <c:numCache>
                <c:formatCode>0%</c:formatCode>
                <c:ptCount val="10"/>
                <c:pt idx="0">
                  <c:v>0.155075675173296</c:v>
                </c:pt>
                <c:pt idx="1">
                  <c:v>0.103293949511881</c:v>
                </c:pt>
                <c:pt idx="2">
                  <c:v>0.184555247604552</c:v>
                </c:pt>
                <c:pt idx="3">
                  <c:v>0.168039900373007</c:v>
                </c:pt>
                <c:pt idx="4">
                  <c:v>0.123897587401995</c:v>
                </c:pt>
                <c:pt idx="5">
                  <c:v>0.119125556655999</c:v>
                </c:pt>
                <c:pt idx="6">
                  <c:v>0.10274387149332</c:v>
                </c:pt>
                <c:pt idx="7">
                  <c:v>0.0771329674435265</c:v>
                </c:pt>
                <c:pt idx="8">
                  <c:v>0.0573705470864204</c:v>
                </c:pt>
                <c:pt idx="9">
                  <c:v>0.0426351116649222</c:v>
                </c:pt>
              </c:numCache>
            </c:numRef>
          </c:val>
        </c:ser>
        <c:ser>
          <c:idx val="4"/>
          <c:order val="4"/>
          <c:tx>
            <c:strRef>
              <c:f>'Métallurgie annuel'!$A$240:$AD$240</c:f>
              <c:strCache>
                <c:ptCount val="1"/>
                <c:pt idx="0">
                  <c:v>Autres nd nd nd nd nd nd nd nd nd nd nd nd nd nd nd nd nd nd nd nd nd nd nd nd nd nd nd nd nd</c:v>
                </c:pt>
              </c:strCache>
            </c:strRef>
          </c:tx>
          <c:spPr>
            <a:pattFill prst="smGrid">
              <a:fgClr>
                <a:schemeClr val="bg1">
                  <a:lumMod val="85000"/>
                </a:schemeClr>
              </a:fgClr>
              <a:bgClr>
                <a:prstClr val="white"/>
              </a:bgClr>
            </a:pattFill>
            <a:ln w="76200" cmpd="sng">
              <a:noFill/>
            </a:ln>
          </c:spPr>
          <c:invertIfNegative val="0"/>
          <c:cat>
            <c:numRef>
              <c:f>'Métallurgie annuel'!$AE$235:$AN$235</c:f>
              <c:numCache>
                <c:formatCode>0</c:formatCode>
                <c:ptCount val="10"/>
                <c:pt idx="0">
                  <c:v>2008.0</c:v>
                </c:pt>
                <c:pt idx="1">
                  <c:v>2009.0</c:v>
                </c:pt>
                <c:pt idx="2">
                  <c:v>2010.0</c:v>
                </c:pt>
                <c:pt idx="3">
                  <c:v>2011.0</c:v>
                </c:pt>
                <c:pt idx="4">
                  <c:v>2012.0</c:v>
                </c:pt>
                <c:pt idx="5">
                  <c:v>2013.0</c:v>
                </c:pt>
                <c:pt idx="6">
                  <c:v>2014.0</c:v>
                </c:pt>
                <c:pt idx="7">
                  <c:v>2015.0</c:v>
                </c:pt>
                <c:pt idx="8">
                  <c:v>2016.0</c:v>
                </c:pt>
                <c:pt idx="9">
                  <c:v>2017.0</c:v>
                </c:pt>
              </c:numCache>
            </c:numRef>
          </c:cat>
          <c:val>
            <c:numRef>
              <c:f>'Métallurgie annuel'!$AE$240:$AN$240</c:f>
              <c:numCache>
                <c:formatCode>0%</c:formatCode>
                <c:ptCount val="10"/>
                <c:pt idx="0">
                  <c:v>0.498356897563417</c:v>
                </c:pt>
                <c:pt idx="1">
                  <c:v>0.364473011707139</c:v>
                </c:pt>
                <c:pt idx="2">
                  <c:v>0.4523906474603</c:v>
                </c:pt>
                <c:pt idx="3">
                  <c:v>0.490077809900098</c:v>
                </c:pt>
                <c:pt idx="4">
                  <c:v>0.473806251418816</c:v>
                </c:pt>
                <c:pt idx="5">
                  <c:v>0.484518057582666</c:v>
                </c:pt>
                <c:pt idx="6">
                  <c:v>0.476178540554461</c:v>
                </c:pt>
                <c:pt idx="7">
                  <c:v>0.414302854555968</c:v>
                </c:pt>
                <c:pt idx="8">
                  <c:v>0.297565045661843</c:v>
                </c:pt>
                <c:pt idx="9">
                  <c:v>0.323941395377922</c:v>
                </c:pt>
              </c:numCache>
            </c:numRef>
          </c:val>
        </c:ser>
        <c:dLbls>
          <c:showLegendKey val="0"/>
          <c:showVal val="0"/>
          <c:showCatName val="0"/>
          <c:showSerName val="0"/>
          <c:showPercent val="0"/>
          <c:showBubbleSize val="0"/>
        </c:dLbls>
        <c:gapWidth val="150"/>
        <c:overlap val="100"/>
        <c:axId val="-2042795128"/>
        <c:axId val="-2041566104"/>
      </c:barChart>
      <c:catAx>
        <c:axId val="-2042795128"/>
        <c:scaling>
          <c:orientation val="minMax"/>
        </c:scaling>
        <c:delete val="0"/>
        <c:axPos val="b"/>
        <c:numFmt formatCode="0" sourceLinked="1"/>
        <c:majorTickMark val="out"/>
        <c:minorTickMark val="none"/>
        <c:tickLblPos val="nextTo"/>
        <c:txPr>
          <a:bodyPr rot="-5400000" vert="horz"/>
          <a:lstStyle/>
          <a:p>
            <a:pPr>
              <a:defRPr b="1"/>
            </a:pPr>
            <a:endParaRPr lang="fr-FR"/>
          </a:p>
        </c:txPr>
        <c:crossAx val="-2041566104"/>
        <c:crosses val="autoZero"/>
        <c:auto val="1"/>
        <c:lblAlgn val="ctr"/>
        <c:lblOffset val="100"/>
        <c:tickLblSkip val="1"/>
        <c:noMultiLvlLbl val="0"/>
      </c:catAx>
      <c:valAx>
        <c:axId val="-2041566104"/>
        <c:scaling>
          <c:orientation val="minMax"/>
          <c:max val="1.0"/>
        </c:scaling>
        <c:delete val="0"/>
        <c:axPos val="l"/>
        <c:numFmt formatCode="0%" sourceLinked="0"/>
        <c:majorTickMark val="out"/>
        <c:minorTickMark val="none"/>
        <c:tickLblPos val="nextTo"/>
        <c:txPr>
          <a:bodyPr rot="0" vert="horz"/>
          <a:lstStyle/>
          <a:p>
            <a:pPr>
              <a:defRPr sz="1400"/>
            </a:pPr>
            <a:endParaRPr lang="fr-FR"/>
          </a:p>
        </c:txPr>
        <c:crossAx val="-2042795128"/>
        <c:crosses val="autoZero"/>
        <c:crossBetween val="between"/>
      </c:valAx>
    </c:plotArea>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2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dirty="0"/>
              <a:t>Prix à l'exportations </a:t>
            </a:r>
            <a:r>
              <a:rPr lang="fr-FR" b="1" dirty="0" smtClean="0"/>
              <a:t>KCFP </a:t>
            </a:r>
            <a:r>
              <a:rPr lang="fr-FR" b="1" dirty="0"/>
              <a:t>/ kg </a:t>
            </a:r>
            <a:r>
              <a:rPr lang="fr-FR" b="1" dirty="0" smtClean="0"/>
              <a:t>contenu</a:t>
            </a:r>
            <a:endParaRPr lang="fr-FR" b="1" dirty="0"/>
          </a:p>
        </c:rich>
      </c:tx>
      <c:layout>
        <c:manualLayout>
          <c:xMode val="edge"/>
          <c:yMode val="edge"/>
          <c:x val="0.145472582155646"/>
          <c:y val="0.0"/>
        </c:manualLayout>
      </c:layout>
      <c:overlay val="0"/>
      <c:spPr>
        <a:solidFill>
          <a:schemeClr val="bg1"/>
        </a:solidFill>
        <a:ln>
          <a:solidFill>
            <a:schemeClr val="bg1"/>
          </a:solidFill>
        </a:ln>
      </c:spPr>
    </c:title>
    <c:autoTitleDeleted val="0"/>
    <c:plotArea>
      <c:layout>
        <c:manualLayout>
          <c:layoutTarget val="inner"/>
          <c:xMode val="edge"/>
          <c:yMode val="edge"/>
          <c:x val="0.0766343726036621"/>
          <c:y val="0.0788074653467947"/>
          <c:w val="0.796923135363051"/>
          <c:h val="0.751614175014355"/>
        </c:manualLayout>
      </c:layout>
      <c:lineChart>
        <c:grouping val="standard"/>
        <c:varyColors val="0"/>
        <c:ser>
          <c:idx val="0"/>
          <c:order val="0"/>
          <c:tx>
            <c:strRef>
              <c:f>'Métallurgie annuel'!$A$70</c:f>
              <c:strCache>
                <c:ptCount val="1"/>
                <c:pt idx="0">
                  <c:v>Ferro-nickels</c:v>
                </c:pt>
              </c:strCache>
            </c:strRef>
          </c:tx>
          <c:spPr>
            <a:ln w="76200" cmpd="sng">
              <a:solidFill>
                <a:srgbClr val="000090"/>
              </a:solidFill>
            </a:ln>
          </c:spPr>
          <c:marker>
            <c:symbol val="none"/>
          </c:marker>
          <c:cat>
            <c:strRef>
              <c:f>'Métallurgie annuel'!$AE$69:$AW$69</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annuel'!$B$70:$AV$70</c:f>
              <c:numCache>
                <c:formatCode>0.00</c:formatCode>
                <c:ptCount val="18"/>
                <c:pt idx="0">
                  <c:v>0.652477397624535</c:v>
                </c:pt>
                <c:pt idx="1">
                  <c:v>1.006235897944018</c:v>
                </c:pt>
                <c:pt idx="2">
                  <c:v>0.762149323102188</c:v>
                </c:pt>
                <c:pt idx="3">
                  <c:v>0.844878775610201</c:v>
                </c:pt>
                <c:pt idx="4">
                  <c:v>1.065353557008064</c:v>
                </c:pt>
                <c:pt idx="5">
                  <c:v>1.37583094825793</c:v>
                </c:pt>
                <c:pt idx="6">
                  <c:v>1.392269377137787</c:v>
                </c:pt>
                <c:pt idx="7">
                  <c:v>1.597271487760078</c:v>
                </c:pt>
                <c:pt idx="8">
                  <c:v>2.486862168340318</c:v>
                </c:pt>
                <c:pt idx="9">
                  <c:v>1.672661199222821</c:v>
                </c:pt>
                <c:pt idx="10">
                  <c:v>1.219063761494555</c:v>
                </c:pt>
                <c:pt idx="11">
                  <c:v>1.837415453389641</c:v>
                </c:pt>
                <c:pt idx="12">
                  <c:v>1.884719364508916</c:v>
                </c:pt>
                <c:pt idx="13">
                  <c:v>1.535764437204314</c:v>
                </c:pt>
                <c:pt idx="14">
                  <c:v>1.279966021617376</c:v>
                </c:pt>
                <c:pt idx="15">
                  <c:v>1.456269458586045</c:v>
                </c:pt>
                <c:pt idx="16">
                  <c:v>1.080897945333087</c:v>
                </c:pt>
                <c:pt idx="17">
                  <c:v>1.040401892059655</c:v>
                </c:pt>
              </c:numCache>
            </c:numRef>
          </c:val>
          <c:smooth val="0"/>
        </c:ser>
        <c:ser>
          <c:idx val="1"/>
          <c:order val="1"/>
          <c:tx>
            <c:strRef>
              <c:f>'Métallurgie annuel'!$A$71</c:f>
              <c:strCache>
                <c:ptCount val="1"/>
                <c:pt idx="0">
                  <c:v>Mattes </c:v>
                </c:pt>
              </c:strCache>
            </c:strRef>
          </c:tx>
          <c:spPr>
            <a:ln w="76200" cmpd="sng">
              <a:solidFill>
                <a:srgbClr val="3EFF29"/>
              </a:solidFill>
            </a:ln>
          </c:spPr>
          <c:marker>
            <c:symbol val="none"/>
          </c:marker>
          <c:dPt>
            <c:idx val="18"/>
            <c:bubble3D val="0"/>
            <c:spPr>
              <a:ln w="76200" cmpd="sng">
                <a:noFill/>
              </a:ln>
            </c:spPr>
          </c:dPt>
          <c:cat>
            <c:strRef>
              <c:f>'Métallurgie annuel'!$AE$69:$AW$69</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annuel'!$B$71:$AW$71</c:f>
              <c:numCache>
                <c:formatCode>0.00</c:formatCode>
                <c:ptCount val="19"/>
                <c:pt idx="0">
                  <c:v>0.771954549458293</c:v>
                </c:pt>
                <c:pt idx="1">
                  <c:v>0.850988125482596</c:v>
                </c:pt>
                <c:pt idx="2">
                  <c:v>0.721842217511969</c:v>
                </c:pt>
                <c:pt idx="3">
                  <c:v>0.816071899056246</c:v>
                </c:pt>
                <c:pt idx="4">
                  <c:v>1.014483603707561</c:v>
                </c:pt>
                <c:pt idx="5">
                  <c:v>1.136515123557143</c:v>
                </c:pt>
                <c:pt idx="6">
                  <c:v>1.212477758998691</c:v>
                </c:pt>
                <c:pt idx="7">
                  <c:v>1.667082151736514</c:v>
                </c:pt>
                <c:pt idx="8">
                  <c:v>1.793429287837952</c:v>
                </c:pt>
                <c:pt idx="9">
                  <c:v>1.232254208408162</c:v>
                </c:pt>
                <c:pt idx="10">
                  <c:v>1.249845657752373</c:v>
                </c:pt>
                <c:pt idx="11">
                  <c:v>1.80495385379873</c:v>
                </c:pt>
                <c:pt idx="12">
                  <c:v>1.61245159132156</c:v>
                </c:pt>
                <c:pt idx="13">
                  <c:v>1.428793301667902</c:v>
                </c:pt>
                <c:pt idx="14">
                  <c:v>1.16741901523655</c:v>
                </c:pt>
                <c:pt idx="15">
                  <c:v>1.375220409661145</c:v>
                </c:pt>
                <c:pt idx="16">
                  <c:v>1.035639365245773</c:v>
                </c:pt>
                <c:pt idx="17">
                  <c:v>0.991198120613414</c:v>
                </c:pt>
                <c:pt idx="18">
                  <c:v>0.0</c:v>
                </c:pt>
              </c:numCache>
            </c:numRef>
          </c:val>
          <c:smooth val="0"/>
        </c:ser>
        <c:ser>
          <c:idx val="4"/>
          <c:order val="2"/>
          <c:tx>
            <c:strRef>
              <c:f>'Métallurgie annuel'!$A$74</c:f>
              <c:strCache>
                <c:ptCount val="1"/>
                <c:pt idx="0">
                  <c:v>Total</c:v>
                </c:pt>
              </c:strCache>
            </c:strRef>
          </c:tx>
          <c:spPr>
            <a:ln>
              <a:solidFill>
                <a:schemeClr val="tx1"/>
              </a:solidFill>
            </a:ln>
          </c:spPr>
          <c:marker>
            <c:symbol val="none"/>
          </c:marker>
          <c:cat>
            <c:strRef>
              <c:f>'Métallurgie annuel'!$AE$69:$AW$69</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annuel'!$B$74:$AW$74</c:f>
              <c:numCache>
                <c:formatCode>0.00</c:formatCode>
                <c:ptCount val="19"/>
                <c:pt idx="0">
                  <c:v>0.676492979940157</c:v>
                </c:pt>
                <c:pt idx="1">
                  <c:v>0.971292646068287</c:v>
                </c:pt>
                <c:pt idx="2">
                  <c:v>0.752984363417247</c:v>
                </c:pt>
                <c:pt idx="3">
                  <c:v>0.839689235449968</c:v>
                </c:pt>
                <c:pt idx="4">
                  <c:v>1.05634459788101</c:v>
                </c:pt>
                <c:pt idx="5">
                  <c:v>1.321565488570601</c:v>
                </c:pt>
                <c:pt idx="6">
                  <c:v>1.353746949826836</c:v>
                </c:pt>
                <c:pt idx="7">
                  <c:v>1.612449587590472</c:v>
                </c:pt>
                <c:pt idx="8">
                  <c:v>2.317766260787211</c:v>
                </c:pt>
                <c:pt idx="9">
                  <c:v>1.55751808148385</c:v>
                </c:pt>
                <c:pt idx="10">
                  <c:v>1.227601316506761</c:v>
                </c:pt>
                <c:pt idx="11">
                  <c:v>1.828380992761283</c:v>
                </c:pt>
                <c:pt idx="12">
                  <c:v>1.795916012391781</c:v>
                </c:pt>
                <c:pt idx="13">
                  <c:v>1.446302751795421</c:v>
                </c:pt>
                <c:pt idx="14">
                  <c:v>1.199762602032399</c:v>
                </c:pt>
                <c:pt idx="15">
                  <c:v>1.371160686841958</c:v>
                </c:pt>
                <c:pt idx="16">
                  <c:v>1.020725047384684</c:v>
                </c:pt>
                <c:pt idx="17">
                  <c:v>0.992492923731252</c:v>
                </c:pt>
                <c:pt idx="18">
                  <c:v>1.027318801020638</c:v>
                </c:pt>
              </c:numCache>
            </c:numRef>
          </c:val>
          <c:smooth val="0"/>
        </c:ser>
        <c:ser>
          <c:idx val="5"/>
          <c:order val="3"/>
          <c:tx>
            <c:strRef>
              <c:f>'Métallurgie annuel'!$A$75</c:f>
              <c:strCache>
                <c:ptCount val="1"/>
                <c:pt idx="0">
                  <c:v>Cours Ni</c:v>
                </c:pt>
              </c:strCache>
            </c:strRef>
          </c:tx>
          <c:spPr>
            <a:ln>
              <a:solidFill>
                <a:srgbClr val="FF0000"/>
              </a:solidFill>
              <a:prstDash val="sysDash"/>
            </a:ln>
          </c:spPr>
          <c:marker>
            <c:symbol val="none"/>
          </c:marker>
          <c:cat>
            <c:strRef>
              <c:f>'Métallurgie annuel'!$AE$69:$AW$69</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annuel'!$B$75:$AW$75</c:f>
              <c:numCache>
                <c:formatCode>General</c:formatCode>
                <c:ptCount val="19"/>
                <c:pt idx="0">
                  <c:v>0.677377618072955</c:v>
                </c:pt>
                <c:pt idx="1">
                  <c:v>1.115989076271278</c:v>
                </c:pt>
                <c:pt idx="2">
                  <c:v>0.793197507929862</c:v>
                </c:pt>
                <c:pt idx="3">
                  <c:v>0.856359038476184</c:v>
                </c:pt>
                <c:pt idx="4">
                  <c:v>1.011902358866104</c:v>
                </c:pt>
                <c:pt idx="5">
                  <c:v>1.327700496813912</c:v>
                </c:pt>
                <c:pt idx="6">
                  <c:v>1.4185816404569</c:v>
                </c:pt>
                <c:pt idx="7">
                  <c:v>2.292270554139465</c:v>
                </c:pt>
                <c:pt idx="8">
                  <c:v>3.263100523494255</c:v>
                </c:pt>
                <c:pt idx="9">
                  <c:v>1.688387312309467</c:v>
                </c:pt>
                <c:pt idx="10">
                  <c:v>1.179861111805077</c:v>
                </c:pt>
                <c:pt idx="11">
                  <c:v>1.963977674975915</c:v>
                </c:pt>
                <c:pt idx="12">
                  <c:v>1.961220454884597</c:v>
                </c:pt>
                <c:pt idx="13">
                  <c:v>1.626434606350565</c:v>
                </c:pt>
                <c:pt idx="14">
                  <c:v>1.349219176332636</c:v>
                </c:pt>
                <c:pt idx="15">
                  <c:v>1.515281646882248</c:v>
                </c:pt>
                <c:pt idx="16">
                  <c:v>1.271033629122968</c:v>
                </c:pt>
                <c:pt idx="17">
                  <c:v>1.038654034220861</c:v>
                </c:pt>
                <c:pt idx="18">
                  <c:v>1.107243167707996</c:v>
                </c:pt>
              </c:numCache>
            </c:numRef>
          </c:val>
          <c:smooth val="0"/>
        </c:ser>
        <c:dLbls>
          <c:showLegendKey val="0"/>
          <c:showVal val="0"/>
          <c:showCatName val="0"/>
          <c:showSerName val="0"/>
          <c:showPercent val="0"/>
          <c:showBubbleSize val="0"/>
        </c:dLbls>
        <c:marker val="1"/>
        <c:smooth val="0"/>
        <c:axId val="-2042364568"/>
        <c:axId val="-2045537928"/>
      </c:lineChart>
      <c:catAx>
        <c:axId val="-2042364568"/>
        <c:scaling>
          <c:orientation val="minMax"/>
        </c:scaling>
        <c:delete val="0"/>
        <c:axPos val="b"/>
        <c:numFmt formatCode="0" sourceLinked="1"/>
        <c:majorTickMark val="out"/>
        <c:minorTickMark val="none"/>
        <c:tickLblPos val="nextTo"/>
        <c:txPr>
          <a:bodyPr rot="-5400000" vert="horz"/>
          <a:lstStyle/>
          <a:p>
            <a:pPr>
              <a:defRPr/>
            </a:pPr>
            <a:endParaRPr lang="fr-FR"/>
          </a:p>
        </c:txPr>
        <c:crossAx val="-2045537928"/>
        <c:crosses val="autoZero"/>
        <c:auto val="1"/>
        <c:lblAlgn val="ctr"/>
        <c:lblOffset val="100"/>
        <c:tickLblSkip val="2"/>
        <c:noMultiLvlLbl val="0"/>
      </c:catAx>
      <c:valAx>
        <c:axId val="-2045537928"/>
        <c:scaling>
          <c:orientation val="minMax"/>
        </c:scaling>
        <c:delete val="0"/>
        <c:axPos val="l"/>
        <c:majorGridlines>
          <c:spPr>
            <a:ln>
              <a:solidFill>
                <a:schemeClr val="bg1">
                  <a:lumMod val="75000"/>
                </a:schemeClr>
              </a:solidFill>
            </a:ln>
          </c:spPr>
        </c:majorGridlines>
        <c:numFmt formatCode="0.0" sourceLinked="0"/>
        <c:majorTickMark val="out"/>
        <c:minorTickMark val="none"/>
        <c:tickLblPos val="nextTo"/>
        <c:txPr>
          <a:bodyPr rot="0" vert="horz"/>
          <a:lstStyle/>
          <a:p>
            <a:pPr>
              <a:defRPr sz="1800"/>
            </a:pPr>
            <a:endParaRPr lang="fr-FR"/>
          </a:p>
        </c:txPr>
        <c:crossAx val="-2042364568"/>
        <c:crosses val="autoZero"/>
        <c:crossBetween val="between"/>
        <c:majorUnit val="0.2"/>
      </c:valAx>
    </c:plotArea>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2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a:t>Exportations de métal Ni, </a:t>
            </a:r>
          </a:p>
          <a:p>
            <a:pPr>
              <a:defRPr b="1"/>
            </a:pPr>
            <a:r>
              <a:rPr lang="fr-FR" b="1"/>
              <a:t>valeurs en GCFP courants</a:t>
            </a:r>
          </a:p>
        </c:rich>
      </c:tx>
      <c:layout>
        <c:manualLayout>
          <c:xMode val="edge"/>
          <c:yMode val="edge"/>
          <c:x val="0.185647221650738"/>
          <c:y val="0.0"/>
        </c:manualLayout>
      </c:layout>
      <c:overlay val="0"/>
    </c:title>
    <c:autoTitleDeleted val="0"/>
    <c:plotArea>
      <c:layout>
        <c:manualLayout>
          <c:layoutTarget val="inner"/>
          <c:xMode val="edge"/>
          <c:yMode val="edge"/>
          <c:x val="0.0908861540763461"/>
          <c:y val="0.165121593711444"/>
          <c:w val="0.882193876596779"/>
          <c:h val="0.665546715998126"/>
        </c:manualLayout>
      </c:layout>
      <c:barChart>
        <c:barDir val="col"/>
        <c:grouping val="stacked"/>
        <c:varyColors val="0"/>
        <c:ser>
          <c:idx val="0"/>
          <c:order val="0"/>
          <c:tx>
            <c:strRef>
              <c:f>'Métallurgie annuel'!$A$55</c:f>
              <c:strCache>
                <c:ptCount val="1"/>
                <c:pt idx="0">
                  <c:v>Ferro-nickels</c:v>
                </c:pt>
              </c:strCache>
            </c:strRef>
          </c:tx>
          <c:spPr>
            <a:solidFill>
              <a:srgbClr val="000090"/>
            </a:solidFill>
            <a:ln w="76200" cmpd="sng">
              <a:solidFill>
                <a:srgbClr val="000090"/>
              </a:solidFill>
            </a:ln>
          </c:spPr>
          <c:invertIfNegative val="0"/>
          <c:cat>
            <c:strRef>
              <c:f>'Métallurgie annuel'!$AE$54:$AW$54</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annuel'!$B$55:$AW$55</c:f>
              <c:numCache>
                <c:formatCode>0.00</c:formatCode>
                <c:ptCount val="19"/>
                <c:pt idx="0">
                  <c:v>29.445</c:v>
                </c:pt>
                <c:pt idx="1">
                  <c:v>44.897122807</c:v>
                </c:pt>
                <c:pt idx="2">
                  <c:v>35.350432897</c:v>
                </c:pt>
                <c:pt idx="3">
                  <c:v>40.179716593</c:v>
                </c:pt>
                <c:pt idx="4">
                  <c:v>54.77396419900001</c:v>
                </c:pt>
                <c:pt idx="5">
                  <c:v>59.695619452</c:v>
                </c:pt>
                <c:pt idx="6">
                  <c:v>64.363853126</c:v>
                </c:pt>
                <c:pt idx="7">
                  <c:v>78.93553250000001</c:v>
                </c:pt>
                <c:pt idx="8">
                  <c:v>107.9952947</c:v>
                </c:pt>
                <c:pt idx="9">
                  <c:v>64.47885789999965</c:v>
                </c:pt>
                <c:pt idx="10">
                  <c:v>45.088280092</c:v>
                </c:pt>
                <c:pt idx="11">
                  <c:v>76.0346695</c:v>
                </c:pt>
                <c:pt idx="12">
                  <c:v>74.84270729999974</c:v>
                </c:pt>
                <c:pt idx="13">
                  <c:v>66.5033395</c:v>
                </c:pt>
                <c:pt idx="14">
                  <c:v>51.03148754199999</c:v>
                </c:pt>
                <c:pt idx="15">
                  <c:v>75.41445610223498</c:v>
                </c:pt>
                <c:pt idx="16">
                  <c:v>61.492231146</c:v>
                </c:pt>
                <c:pt idx="17">
                  <c:v>68.02485180699954</c:v>
                </c:pt>
                <c:pt idx="18">
                  <c:v>84.39869839992338</c:v>
                </c:pt>
              </c:numCache>
            </c:numRef>
          </c:val>
        </c:ser>
        <c:ser>
          <c:idx val="1"/>
          <c:order val="1"/>
          <c:tx>
            <c:strRef>
              <c:f>'Métallurgie annuel'!$A$56</c:f>
              <c:strCache>
                <c:ptCount val="1"/>
                <c:pt idx="0">
                  <c:v>Mattes </c:v>
                </c:pt>
              </c:strCache>
            </c:strRef>
          </c:tx>
          <c:spPr>
            <a:solidFill>
              <a:srgbClr val="3EFF29"/>
            </a:solidFill>
            <a:ln w="76200" cmpd="sng">
              <a:solidFill>
                <a:srgbClr val="3EFF29"/>
              </a:solidFill>
            </a:ln>
          </c:spPr>
          <c:invertIfNegative val="0"/>
          <c:cat>
            <c:strRef>
              <c:f>'Métallurgie annuel'!$AE$54:$AW$54</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annuel'!$B$56:$AW$56</c:f>
              <c:numCache>
                <c:formatCode>0.00</c:formatCode>
                <c:ptCount val="19"/>
                <c:pt idx="0">
                  <c:v>8.764</c:v>
                </c:pt>
                <c:pt idx="1">
                  <c:v>11.028681011</c:v>
                </c:pt>
                <c:pt idx="2">
                  <c:v>9.853237943</c:v>
                </c:pt>
                <c:pt idx="3">
                  <c:v>8.527836279</c:v>
                </c:pt>
                <c:pt idx="4">
                  <c:v>11.225107888</c:v>
                </c:pt>
                <c:pt idx="5">
                  <c:v>14.460594512</c:v>
                </c:pt>
                <c:pt idx="6">
                  <c:v>15.2847638</c:v>
                </c:pt>
                <c:pt idx="7">
                  <c:v>22.88846279999998</c:v>
                </c:pt>
                <c:pt idx="8">
                  <c:v>25.11655034000001</c:v>
                </c:pt>
                <c:pt idx="9">
                  <c:v>16.815578753</c:v>
                </c:pt>
                <c:pt idx="10">
                  <c:v>17.742205282</c:v>
                </c:pt>
                <c:pt idx="11">
                  <c:v>25.9782207</c:v>
                </c:pt>
                <c:pt idx="12">
                  <c:v>22.4382878</c:v>
                </c:pt>
                <c:pt idx="13">
                  <c:v>19.3538354</c:v>
                </c:pt>
                <c:pt idx="14">
                  <c:v>15.0789</c:v>
                </c:pt>
                <c:pt idx="15">
                  <c:v>12.1190666</c:v>
                </c:pt>
                <c:pt idx="16">
                  <c:v>7.001936</c:v>
                </c:pt>
                <c:pt idx="17">
                  <c:v>4.2487757</c:v>
                </c:pt>
                <c:pt idx="18">
                  <c:v>0.0</c:v>
                </c:pt>
              </c:numCache>
            </c:numRef>
          </c:val>
        </c:ser>
        <c:ser>
          <c:idx val="2"/>
          <c:order val="2"/>
          <c:tx>
            <c:strRef>
              <c:f>'Métallurgie annuel'!$A$57</c:f>
              <c:strCache>
                <c:ptCount val="1"/>
                <c:pt idx="0">
                  <c:v>NHC</c:v>
                </c:pt>
              </c:strCache>
            </c:strRef>
          </c:tx>
          <c:spPr>
            <a:solidFill>
              <a:schemeClr val="bg1">
                <a:lumMod val="85000"/>
              </a:schemeClr>
            </a:solidFill>
            <a:ln w="76200" cmpd="sng">
              <a:solidFill>
                <a:schemeClr val="bg1">
                  <a:lumMod val="85000"/>
                </a:schemeClr>
              </a:solidFill>
            </a:ln>
          </c:spPr>
          <c:invertIfNegative val="0"/>
          <c:cat>
            <c:strRef>
              <c:f>'Métallurgie annuel'!$AE$54:$AW$54</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annuel'!$B$57:$AW$57</c:f>
              <c:numCache>
                <c:formatCode>0.00</c:formatCode>
                <c:ptCount val="19"/>
                <c:pt idx="0">
                  <c:v>0.0</c:v>
                </c:pt>
                <c:pt idx="1">
                  <c:v>0.0</c:v>
                </c:pt>
                <c:pt idx="2">
                  <c:v>0.0</c:v>
                </c:pt>
                <c:pt idx="3">
                  <c:v>0.0</c:v>
                </c:pt>
                <c:pt idx="4">
                  <c:v>0.0</c:v>
                </c:pt>
                <c:pt idx="5">
                  <c:v>0.0</c:v>
                </c:pt>
                <c:pt idx="6">
                  <c:v>0.0</c:v>
                </c:pt>
                <c:pt idx="7">
                  <c:v>0.0</c:v>
                </c:pt>
                <c:pt idx="8">
                  <c:v>0.0</c:v>
                </c:pt>
                <c:pt idx="9">
                  <c:v>0.0</c:v>
                </c:pt>
                <c:pt idx="10">
                  <c:v>0.0</c:v>
                </c:pt>
                <c:pt idx="11">
                  <c:v>0.17965492</c:v>
                </c:pt>
                <c:pt idx="12">
                  <c:v>12.5553012</c:v>
                </c:pt>
                <c:pt idx="13">
                  <c:v>4.002570585999996</c:v>
                </c:pt>
                <c:pt idx="14">
                  <c:v>3.514617546736618</c:v>
                </c:pt>
                <c:pt idx="15">
                  <c:v>10.89600558737865</c:v>
                </c:pt>
                <c:pt idx="16">
                  <c:v>10.2989184470953</c:v>
                </c:pt>
                <c:pt idx="17">
                  <c:v>5.824322559759971</c:v>
                </c:pt>
                <c:pt idx="18">
                  <c:v>6.289771353191412</c:v>
                </c:pt>
              </c:numCache>
            </c:numRef>
          </c:val>
        </c:ser>
        <c:ser>
          <c:idx val="3"/>
          <c:order val="3"/>
          <c:tx>
            <c:strRef>
              <c:f>'Métallurgie annuel'!$A$58</c:f>
              <c:strCache>
                <c:ptCount val="1"/>
                <c:pt idx="0">
                  <c:v>NiO</c:v>
                </c:pt>
              </c:strCache>
            </c:strRef>
          </c:tx>
          <c:spPr>
            <a:solidFill>
              <a:schemeClr val="bg1">
                <a:lumMod val="50000"/>
              </a:schemeClr>
            </a:solidFill>
            <a:ln w="76200" cmpd="sng">
              <a:solidFill>
                <a:schemeClr val="bg1">
                  <a:lumMod val="50000"/>
                </a:schemeClr>
              </a:solidFill>
            </a:ln>
          </c:spPr>
          <c:invertIfNegative val="0"/>
          <c:cat>
            <c:strRef>
              <c:f>'Métallurgie annuel'!$AE$54:$AW$54</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annuel'!$B$58:$AW$58</c:f>
              <c:numCache>
                <c:formatCode>0.00</c:formatCode>
                <c:ptCount val="19"/>
                <c:pt idx="0">
                  <c:v>0.0</c:v>
                </c:pt>
                <c:pt idx="1">
                  <c:v>0.0</c:v>
                </c:pt>
                <c:pt idx="2">
                  <c:v>0.0</c:v>
                </c:pt>
                <c:pt idx="3">
                  <c:v>0.0</c:v>
                </c:pt>
                <c:pt idx="4">
                  <c:v>0.0</c:v>
                </c:pt>
                <c:pt idx="5">
                  <c:v>0.0</c:v>
                </c:pt>
                <c:pt idx="6">
                  <c:v>0.0</c:v>
                </c:pt>
                <c:pt idx="7">
                  <c:v>0.0</c:v>
                </c:pt>
                <c:pt idx="8">
                  <c:v>0.0</c:v>
                </c:pt>
                <c:pt idx="9">
                  <c:v>0.0</c:v>
                </c:pt>
                <c:pt idx="10">
                  <c:v>0.0</c:v>
                </c:pt>
                <c:pt idx="11">
                  <c:v>0.0</c:v>
                </c:pt>
                <c:pt idx="12">
                  <c:v>0.0</c:v>
                </c:pt>
                <c:pt idx="13">
                  <c:v>0.02984928536</c:v>
                </c:pt>
                <c:pt idx="14">
                  <c:v>8.12217901493122</c:v>
                </c:pt>
                <c:pt idx="15">
                  <c:v>9.491618397578738</c:v>
                </c:pt>
                <c:pt idx="16">
                  <c:v>18.45755893343</c:v>
                </c:pt>
                <c:pt idx="17">
                  <c:v>26.17333281956417</c:v>
                </c:pt>
                <c:pt idx="18">
                  <c:v>30.74403354449721</c:v>
                </c:pt>
              </c:numCache>
            </c:numRef>
          </c:val>
        </c:ser>
        <c:dLbls>
          <c:showLegendKey val="0"/>
          <c:showVal val="0"/>
          <c:showCatName val="0"/>
          <c:showSerName val="0"/>
          <c:showPercent val="0"/>
          <c:showBubbleSize val="0"/>
        </c:dLbls>
        <c:gapWidth val="150"/>
        <c:overlap val="100"/>
        <c:axId val="-2046711912"/>
        <c:axId val="-2056171896"/>
      </c:barChart>
      <c:lineChart>
        <c:grouping val="standard"/>
        <c:varyColors val="0"/>
        <c:ser>
          <c:idx val="4"/>
          <c:order val="4"/>
          <c:tx>
            <c:strRef>
              <c:f>'Métallurgie annuel'!$A$59</c:f>
              <c:strCache>
                <c:ptCount val="1"/>
                <c:pt idx="0">
                  <c:v>Total</c:v>
                </c:pt>
              </c:strCache>
            </c:strRef>
          </c:tx>
          <c:spPr>
            <a:ln>
              <a:solidFill>
                <a:schemeClr val="tx1"/>
              </a:solidFill>
            </a:ln>
          </c:spPr>
          <c:marker>
            <c:symbol val="none"/>
          </c:marker>
          <c:val>
            <c:numRef>
              <c:f>'Métallurgie annuel'!$B$59:$AW$59</c:f>
              <c:numCache>
                <c:formatCode>0.00</c:formatCode>
                <c:ptCount val="19"/>
                <c:pt idx="0">
                  <c:v>38.209</c:v>
                </c:pt>
                <c:pt idx="1">
                  <c:v>55.925803818</c:v>
                </c:pt>
                <c:pt idx="2">
                  <c:v>45.20367084</c:v>
                </c:pt>
                <c:pt idx="3">
                  <c:v>48.707552872</c:v>
                </c:pt>
                <c:pt idx="4">
                  <c:v>65.999072087</c:v>
                </c:pt>
                <c:pt idx="5">
                  <c:v>74.156213964</c:v>
                </c:pt>
                <c:pt idx="6">
                  <c:v>79.64861692599998</c:v>
                </c:pt>
                <c:pt idx="7">
                  <c:v>101.8239953</c:v>
                </c:pt>
                <c:pt idx="8">
                  <c:v>133.11184504</c:v>
                </c:pt>
                <c:pt idx="9">
                  <c:v>81.29443665299998</c:v>
                </c:pt>
                <c:pt idx="10">
                  <c:v>62.830485374</c:v>
                </c:pt>
                <c:pt idx="11">
                  <c:v>102.19254512</c:v>
                </c:pt>
                <c:pt idx="12">
                  <c:v>109.8362963</c:v>
                </c:pt>
                <c:pt idx="13">
                  <c:v>89.88959477136</c:v>
                </c:pt>
                <c:pt idx="14">
                  <c:v>77.74718410366783</c:v>
                </c:pt>
                <c:pt idx="15">
                  <c:v>107.9211466871924</c:v>
                </c:pt>
                <c:pt idx="16">
                  <c:v>97.25064452652528</c:v>
                </c:pt>
                <c:pt idx="17">
                  <c:v>104.2712828863242</c:v>
                </c:pt>
                <c:pt idx="18">
                  <c:v>121.432503297612</c:v>
                </c:pt>
              </c:numCache>
            </c:numRef>
          </c:val>
          <c:smooth val="0"/>
        </c:ser>
        <c:dLbls>
          <c:showLegendKey val="0"/>
          <c:showVal val="0"/>
          <c:showCatName val="0"/>
          <c:showSerName val="0"/>
          <c:showPercent val="0"/>
          <c:showBubbleSize val="0"/>
        </c:dLbls>
        <c:marker val="1"/>
        <c:smooth val="0"/>
        <c:axId val="-2046711912"/>
        <c:axId val="-2056171896"/>
      </c:lineChart>
      <c:catAx>
        <c:axId val="-2046711912"/>
        <c:scaling>
          <c:orientation val="minMax"/>
        </c:scaling>
        <c:delete val="0"/>
        <c:axPos val="b"/>
        <c:numFmt formatCode="0" sourceLinked="1"/>
        <c:majorTickMark val="out"/>
        <c:minorTickMark val="none"/>
        <c:tickLblPos val="nextTo"/>
        <c:txPr>
          <a:bodyPr rot="-5400000" vert="horz"/>
          <a:lstStyle/>
          <a:p>
            <a:pPr>
              <a:defRPr/>
            </a:pPr>
            <a:endParaRPr lang="fr-FR"/>
          </a:p>
        </c:txPr>
        <c:crossAx val="-2056171896"/>
        <c:crosses val="autoZero"/>
        <c:auto val="1"/>
        <c:lblAlgn val="ctr"/>
        <c:lblOffset val="100"/>
        <c:tickLblSkip val="2"/>
        <c:noMultiLvlLbl val="0"/>
      </c:catAx>
      <c:valAx>
        <c:axId val="-2056171896"/>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txPr>
          <a:bodyPr rot="0" vert="horz"/>
          <a:lstStyle/>
          <a:p>
            <a:pPr>
              <a:defRPr sz="1800"/>
            </a:pPr>
            <a:endParaRPr lang="fr-FR"/>
          </a:p>
        </c:txPr>
        <c:crossAx val="-2046711912"/>
        <c:crosses val="autoZero"/>
        <c:crossBetween val="between"/>
        <c:majorUnit val="10.0"/>
      </c:valAx>
    </c:plotArea>
    <c:legend>
      <c:legendPos val="l"/>
      <c:legendEntry>
        <c:idx val="4"/>
        <c:delete val="1"/>
      </c:legendEntry>
      <c:layout>
        <c:manualLayout>
          <c:xMode val="edge"/>
          <c:yMode val="edge"/>
          <c:x val="0.584323040380047"/>
          <c:y val="0.11418630961617"/>
          <c:w val="0.34057661735276"/>
          <c:h val="0.169102407469619"/>
        </c:manualLayout>
      </c:layout>
      <c:overlay val="0"/>
      <c:spPr>
        <a:solidFill>
          <a:schemeClr val="bg1"/>
        </a:solidFill>
      </c:spPr>
    </c:legend>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2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dirty="0"/>
              <a:t>Exportations de métal, </a:t>
            </a:r>
            <a:endParaRPr lang="fr-FR" b="1" dirty="0" smtClean="0"/>
          </a:p>
          <a:p>
            <a:pPr>
              <a:defRPr b="1"/>
            </a:pPr>
            <a:r>
              <a:rPr lang="fr-FR" b="1" dirty="0" smtClean="0"/>
              <a:t>quantités </a:t>
            </a:r>
            <a:r>
              <a:rPr lang="fr-FR" b="1" dirty="0"/>
              <a:t>et valeurs</a:t>
            </a:r>
          </a:p>
        </c:rich>
      </c:tx>
      <c:layout>
        <c:manualLayout>
          <c:xMode val="edge"/>
          <c:yMode val="edge"/>
          <c:x val="0.179413844053341"/>
          <c:y val="0.0056980056980057"/>
        </c:manualLayout>
      </c:layout>
      <c:overlay val="0"/>
    </c:title>
    <c:autoTitleDeleted val="0"/>
    <c:plotArea>
      <c:layout>
        <c:manualLayout>
          <c:layoutTarget val="inner"/>
          <c:xMode val="edge"/>
          <c:yMode val="edge"/>
          <c:x val="0.0908861540763461"/>
          <c:y val="0.125699127392492"/>
          <c:w val="0.818227691847308"/>
          <c:h val="0.713316935589564"/>
        </c:manualLayout>
      </c:layout>
      <c:lineChart>
        <c:grouping val="standard"/>
        <c:varyColors val="0"/>
        <c:ser>
          <c:idx val="0"/>
          <c:order val="0"/>
          <c:tx>
            <c:strRef>
              <c:f>'Métallurgie annuel'!$A$47</c:f>
              <c:strCache>
                <c:ptCount val="1"/>
                <c:pt idx="0">
                  <c:v>Valeur, GCFP</c:v>
                </c:pt>
              </c:strCache>
            </c:strRef>
          </c:tx>
          <c:spPr>
            <a:ln w="76200" cmpd="sng">
              <a:solidFill>
                <a:srgbClr val="0000FF"/>
              </a:solidFill>
            </a:ln>
          </c:spPr>
          <c:marker>
            <c:symbol val="none"/>
          </c:marker>
          <c:cat>
            <c:strRef>
              <c:f>'Métallurgie annuel'!$B$46:$AW$46</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annuel'!$B$47:$AW$47</c:f>
              <c:numCache>
                <c:formatCode>#\ ##0"  ";#\ ##0"  "."  "</c:formatCode>
                <c:ptCount val="19"/>
                <c:pt idx="0">
                  <c:v>38.209</c:v>
                </c:pt>
                <c:pt idx="1">
                  <c:v>55.925803818</c:v>
                </c:pt>
                <c:pt idx="2">
                  <c:v>45.20367084</c:v>
                </c:pt>
                <c:pt idx="3">
                  <c:v>48.707552872</c:v>
                </c:pt>
                <c:pt idx="4">
                  <c:v>65.999072087</c:v>
                </c:pt>
                <c:pt idx="5">
                  <c:v>74.15621396399998</c:v>
                </c:pt>
                <c:pt idx="6">
                  <c:v>79.648616926</c:v>
                </c:pt>
                <c:pt idx="7">
                  <c:v>101.8239953</c:v>
                </c:pt>
                <c:pt idx="8">
                  <c:v>133.11184504</c:v>
                </c:pt>
                <c:pt idx="9">
                  <c:v>81.29443665299998</c:v>
                </c:pt>
                <c:pt idx="10">
                  <c:v>62.830485374</c:v>
                </c:pt>
                <c:pt idx="11">
                  <c:v>102.19254512</c:v>
                </c:pt>
                <c:pt idx="12">
                  <c:v>109.8362963</c:v>
                </c:pt>
                <c:pt idx="13">
                  <c:v>89.88959477136</c:v>
                </c:pt>
                <c:pt idx="14">
                  <c:v>77.74718410366781</c:v>
                </c:pt>
                <c:pt idx="15">
                  <c:v>107.9211466871924</c:v>
                </c:pt>
                <c:pt idx="16">
                  <c:v>97.25064452652528</c:v>
                </c:pt>
                <c:pt idx="17">
                  <c:v>104.2712828863242</c:v>
                </c:pt>
                <c:pt idx="18">
                  <c:v>115.9670987356047</c:v>
                </c:pt>
              </c:numCache>
            </c:numRef>
          </c:val>
          <c:smooth val="0"/>
        </c:ser>
        <c:ser>
          <c:idx val="1"/>
          <c:order val="1"/>
          <c:tx>
            <c:strRef>
              <c:f>'Métallurgie annuel'!$A$48</c:f>
              <c:strCache>
                <c:ptCount val="1"/>
                <c:pt idx="0">
                  <c:v>KT métal contenu</c:v>
                </c:pt>
              </c:strCache>
            </c:strRef>
          </c:tx>
          <c:spPr>
            <a:ln w="76200" cmpd="sng">
              <a:solidFill>
                <a:srgbClr val="008000"/>
              </a:solidFill>
            </a:ln>
          </c:spPr>
          <c:marker>
            <c:symbol val="none"/>
          </c:marker>
          <c:cat>
            <c:strRef>
              <c:f>'Métallurgie annuel'!$B$46:$AW$46</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annuel'!$B$48:$AW$48</c:f>
              <c:numCache>
                <c:formatCode>#\ ##0"  ";#\ ##0"  "."  "</c:formatCode>
                <c:ptCount val="19"/>
                <c:pt idx="0">
                  <c:v>56.481</c:v>
                </c:pt>
                <c:pt idx="1">
                  <c:v>57.578737</c:v>
                </c:pt>
                <c:pt idx="2">
                  <c:v>60.032682</c:v>
                </c:pt>
                <c:pt idx="3">
                  <c:v>58.006642</c:v>
                </c:pt>
                <c:pt idx="4">
                  <c:v>62.478733</c:v>
                </c:pt>
                <c:pt idx="5">
                  <c:v>56.11240200000001</c:v>
                </c:pt>
                <c:pt idx="6">
                  <c:v>58.835676</c:v>
                </c:pt>
                <c:pt idx="7">
                  <c:v>63.148638</c:v>
                </c:pt>
                <c:pt idx="8">
                  <c:v>57.431091</c:v>
                </c:pt>
                <c:pt idx="9">
                  <c:v>52.194859</c:v>
                </c:pt>
                <c:pt idx="10">
                  <c:v>51.181507</c:v>
                </c:pt>
                <c:pt idx="11">
                  <c:v>55.89236900000001</c:v>
                </c:pt>
                <c:pt idx="12">
                  <c:v>61.158927</c:v>
                </c:pt>
                <c:pt idx="13">
                  <c:v>62.151299</c:v>
                </c:pt>
                <c:pt idx="14">
                  <c:v>64.80213999999998</c:v>
                </c:pt>
                <c:pt idx="15">
                  <c:v>78.707877</c:v>
                </c:pt>
                <c:pt idx="16">
                  <c:v>95.276044</c:v>
                </c:pt>
                <c:pt idx="17">
                  <c:v>105.05997614</c:v>
                </c:pt>
                <c:pt idx="18">
                  <c:v>118.2033300441589</c:v>
                </c:pt>
              </c:numCache>
            </c:numRef>
          </c:val>
          <c:smooth val="0"/>
        </c:ser>
        <c:dLbls>
          <c:showLegendKey val="0"/>
          <c:showVal val="0"/>
          <c:showCatName val="0"/>
          <c:showSerName val="0"/>
          <c:showPercent val="0"/>
          <c:showBubbleSize val="0"/>
        </c:dLbls>
        <c:marker val="1"/>
        <c:smooth val="0"/>
        <c:axId val="-2046205544"/>
        <c:axId val="-2058208408"/>
      </c:lineChart>
      <c:catAx>
        <c:axId val="-2046205544"/>
        <c:scaling>
          <c:orientation val="minMax"/>
        </c:scaling>
        <c:delete val="0"/>
        <c:axPos val="b"/>
        <c:numFmt formatCode="0" sourceLinked="1"/>
        <c:majorTickMark val="out"/>
        <c:minorTickMark val="none"/>
        <c:tickLblPos val="nextTo"/>
        <c:txPr>
          <a:bodyPr rot="-5400000" vert="horz"/>
          <a:lstStyle/>
          <a:p>
            <a:pPr>
              <a:defRPr/>
            </a:pPr>
            <a:endParaRPr lang="fr-FR"/>
          </a:p>
        </c:txPr>
        <c:crossAx val="-2058208408"/>
        <c:crosses val="autoZero"/>
        <c:auto val="1"/>
        <c:lblAlgn val="ctr"/>
        <c:lblOffset val="100"/>
        <c:tickLblSkip val="2"/>
        <c:noMultiLvlLbl val="0"/>
      </c:catAx>
      <c:valAx>
        <c:axId val="-2058208408"/>
        <c:scaling>
          <c:orientation val="minMax"/>
        </c:scaling>
        <c:delete val="0"/>
        <c:axPos val="l"/>
        <c:majorGridlines>
          <c:spPr>
            <a:ln>
              <a:solidFill>
                <a:schemeClr val="bg1">
                  <a:lumMod val="75000"/>
                </a:schemeClr>
              </a:solidFill>
            </a:ln>
          </c:spPr>
        </c:majorGridlines>
        <c:numFmt formatCode="#\ ##0&quot;  &quot;;#\ ##0&quot;  &quot;.&quot;  &quot;" sourceLinked="1"/>
        <c:majorTickMark val="out"/>
        <c:minorTickMark val="none"/>
        <c:tickLblPos val="nextTo"/>
        <c:txPr>
          <a:bodyPr rot="0" vert="horz"/>
          <a:lstStyle/>
          <a:p>
            <a:pPr>
              <a:defRPr/>
            </a:pPr>
            <a:endParaRPr lang="fr-FR"/>
          </a:p>
        </c:txPr>
        <c:crossAx val="-2046205544"/>
        <c:crosses val="autoZero"/>
        <c:crossBetween val="between"/>
        <c:majorUnit val="10.0"/>
      </c:valAx>
    </c:plotArea>
    <c:legend>
      <c:legendPos val="r"/>
      <c:layout>
        <c:manualLayout>
          <c:xMode val="edge"/>
          <c:yMode val="edge"/>
          <c:x val="0.155344782289327"/>
          <c:y val="0.152611525947853"/>
          <c:w val="0.282882649094682"/>
          <c:h val="0.244352272279966"/>
        </c:manualLayout>
      </c:layout>
      <c:overlay val="0"/>
      <c:spPr>
        <a:solidFill>
          <a:schemeClr val="bg1"/>
        </a:solidFill>
      </c:spPr>
    </c:legend>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2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dirty="0"/>
              <a:t>Prix moyens </a:t>
            </a:r>
            <a:r>
              <a:rPr lang="fr-FR" b="1" dirty="0" smtClean="0"/>
              <a:t>des</a:t>
            </a:r>
            <a:r>
              <a:rPr lang="fr-FR" b="1" baseline="0" dirty="0" smtClean="0"/>
              <a:t> </a:t>
            </a:r>
            <a:r>
              <a:rPr lang="fr-FR" b="1" dirty="0" smtClean="0"/>
              <a:t>exportations </a:t>
            </a:r>
            <a:endParaRPr lang="fr-FR" b="1" dirty="0"/>
          </a:p>
          <a:p>
            <a:pPr>
              <a:defRPr b="1"/>
            </a:pPr>
            <a:r>
              <a:rPr lang="fr-FR" b="1" dirty="0"/>
              <a:t>et cours du nickel, </a:t>
            </a:r>
            <a:endParaRPr lang="fr-FR" b="1" dirty="0" smtClean="0"/>
          </a:p>
          <a:p>
            <a:pPr>
              <a:defRPr b="1"/>
            </a:pPr>
            <a:r>
              <a:rPr lang="fr-FR" b="1" dirty="0" smtClean="0"/>
              <a:t>KCFP </a:t>
            </a:r>
            <a:r>
              <a:rPr lang="fr-FR" b="1" dirty="0"/>
              <a:t>/ kg</a:t>
            </a:r>
          </a:p>
        </c:rich>
      </c:tx>
      <c:layout>
        <c:manualLayout>
          <c:xMode val="edge"/>
          <c:yMode val="edge"/>
          <c:x val="0.219246451081976"/>
          <c:y val="0.0"/>
        </c:manualLayout>
      </c:layout>
      <c:overlay val="0"/>
    </c:title>
    <c:autoTitleDeleted val="0"/>
    <c:plotArea>
      <c:layout>
        <c:manualLayout>
          <c:layoutTarget val="inner"/>
          <c:xMode val="edge"/>
          <c:yMode val="edge"/>
          <c:x val="0.084439934913124"/>
          <c:y val="0.234037499244034"/>
          <c:w val="0.820091769686968"/>
          <c:h val="0.604978563738022"/>
        </c:manualLayout>
      </c:layout>
      <c:lineChart>
        <c:grouping val="standard"/>
        <c:varyColors val="0"/>
        <c:ser>
          <c:idx val="2"/>
          <c:order val="0"/>
          <c:tx>
            <c:strRef>
              <c:f>'Métallurgie annuel'!$A$49</c:f>
              <c:strCache>
                <c:ptCount val="1"/>
                <c:pt idx="0">
                  <c:v>Prix export</c:v>
                </c:pt>
              </c:strCache>
            </c:strRef>
          </c:tx>
          <c:spPr>
            <a:ln>
              <a:solidFill>
                <a:srgbClr val="008000"/>
              </a:solidFill>
            </a:ln>
          </c:spPr>
          <c:marker>
            <c:symbol val="none"/>
          </c:marker>
          <c:cat>
            <c:strRef>
              <c:f>'Métallurgie annuel'!$B$46:$AW$46</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annuel'!$B$49:$AW$49</c:f>
              <c:numCache>
                <c:formatCode>General</c:formatCode>
                <c:ptCount val="19"/>
                <c:pt idx="0">
                  <c:v>0.676492979940157</c:v>
                </c:pt>
                <c:pt idx="1">
                  <c:v>0.971292646068287</c:v>
                </c:pt>
                <c:pt idx="2">
                  <c:v>0.752984363417247</c:v>
                </c:pt>
                <c:pt idx="3">
                  <c:v>0.839689235449968</c:v>
                </c:pt>
                <c:pt idx="4">
                  <c:v>1.05634459788101</c:v>
                </c:pt>
                <c:pt idx="5">
                  <c:v>1.321565488570601</c:v>
                </c:pt>
                <c:pt idx="6">
                  <c:v>1.353746949826836</c:v>
                </c:pt>
                <c:pt idx="7">
                  <c:v>1.612449587590472</c:v>
                </c:pt>
                <c:pt idx="8">
                  <c:v>2.317766260787211</c:v>
                </c:pt>
                <c:pt idx="9">
                  <c:v>1.55751808148385</c:v>
                </c:pt>
                <c:pt idx="10">
                  <c:v>1.227601316506761</c:v>
                </c:pt>
                <c:pt idx="11">
                  <c:v>1.828380992761283</c:v>
                </c:pt>
                <c:pt idx="12">
                  <c:v>1.79591601239178</c:v>
                </c:pt>
                <c:pt idx="13">
                  <c:v>1.446302751795421</c:v>
                </c:pt>
                <c:pt idx="14">
                  <c:v>1.199762602032399</c:v>
                </c:pt>
                <c:pt idx="15">
                  <c:v>1.371160686841959</c:v>
                </c:pt>
                <c:pt idx="16">
                  <c:v>1.020725047384684</c:v>
                </c:pt>
                <c:pt idx="17">
                  <c:v>0.992492923731252</c:v>
                </c:pt>
                <c:pt idx="18">
                  <c:v>0.9810814863869</c:v>
                </c:pt>
              </c:numCache>
            </c:numRef>
          </c:val>
          <c:smooth val="0"/>
        </c:ser>
        <c:ser>
          <c:idx val="3"/>
          <c:order val="1"/>
          <c:tx>
            <c:strRef>
              <c:f>'Métallurgie annuel'!$A$50</c:f>
              <c:strCache>
                <c:ptCount val="1"/>
                <c:pt idx="0">
                  <c:v>Cours Ni</c:v>
                </c:pt>
              </c:strCache>
            </c:strRef>
          </c:tx>
          <c:spPr>
            <a:ln>
              <a:solidFill>
                <a:srgbClr val="660066"/>
              </a:solidFill>
            </a:ln>
          </c:spPr>
          <c:marker>
            <c:symbol val="none"/>
          </c:marker>
          <c:cat>
            <c:strRef>
              <c:f>'Métallurgie annuel'!$B$46:$AW$46</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'Métallurgie annuel'!$B$50:$AW$50</c:f>
              <c:numCache>
                <c:formatCode>General</c:formatCode>
                <c:ptCount val="19"/>
                <c:pt idx="0">
                  <c:v>0.677377618072955</c:v>
                </c:pt>
                <c:pt idx="1">
                  <c:v>1.115989076271278</c:v>
                </c:pt>
                <c:pt idx="2">
                  <c:v>0.793197507929862</c:v>
                </c:pt>
                <c:pt idx="3">
                  <c:v>0.856359038476184</c:v>
                </c:pt>
                <c:pt idx="4">
                  <c:v>1.011902358866104</c:v>
                </c:pt>
                <c:pt idx="5">
                  <c:v>1.327700496813912</c:v>
                </c:pt>
                <c:pt idx="6">
                  <c:v>1.4185816404569</c:v>
                </c:pt>
                <c:pt idx="7">
                  <c:v>2.292270554139465</c:v>
                </c:pt>
                <c:pt idx="8">
                  <c:v>3.263100523494255</c:v>
                </c:pt>
                <c:pt idx="9">
                  <c:v>1.688387312309467</c:v>
                </c:pt>
                <c:pt idx="10">
                  <c:v>1.179861111805077</c:v>
                </c:pt>
                <c:pt idx="11">
                  <c:v>1.963977674975915</c:v>
                </c:pt>
                <c:pt idx="12">
                  <c:v>1.961220454884597</c:v>
                </c:pt>
                <c:pt idx="13">
                  <c:v>1.626434606350565</c:v>
                </c:pt>
                <c:pt idx="14">
                  <c:v>1.349219176332636</c:v>
                </c:pt>
                <c:pt idx="15">
                  <c:v>1.515281646882248</c:v>
                </c:pt>
                <c:pt idx="16">
                  <c:v>1.271033629122968</c:v>
                </c:pt>
                <c:pt idx="17">
                  <c:v>1.038654034220861</c:v>
                </c:pt>
                <c:pt idx="18">
                  <c:v>1.107243167707996</c:v>
                </c:pt>
              </c:numCache>
            </c:numRef>
          </c:val>
          <c:smooth val="0"/>
        </c:ser>
        <c:dLbls>
          <c:showLegendKey val="0"/>
          <c:showVal val="0"/>
          <c:showCatName val="0"/>
          <c:showSerName val="0"/>
          <c:showPercent val="0"/>
          <c:showBubbleSize val="0"/>
        </c:dLbls>
        <c:marker val="1"/>
        <c:smooth val="0"/>
        <c:axId val="-2042646840"/>
        <c:axId val="-2041692440"/>
      </c:lineChart>
      <c:catAx>
        <c:axId val="-2042646840"/>
        <c:scaling>
          <c:orientation val="minMax"/>
        </c:scaling>
        <c:delete val="0"/>
        <c:axPos val="b"/>
        <c:numFmt formatCode="0" sourceLinked="1"/>
        <c:majorTickMark val="out"/>
        <c:minorTickMark val="none"/>
        <c:tickLblPos val="nextTo"/>
        <c:txPr>
          <a:bodyPr rot="-5400000" vert="horz"/>
          <a:lstStyle/>
          <a:p>
            <a:pPr>
              <a:defRPr/>
            </a:pPr>
            <a:endParaRPr lang="fr-FR"/>
          </a:p>
        </c:txPr>
        <c:crossAx val="-2041692440"/>
        <c:crosses val="autoZero"/>
        <c:auto val="1"/>
        <c:lblAlgn val="ctr"/>
        <c:lblOffset val="100"/>
        <c:tickLblSkip val="2"/>
        <c:noMultiLvlLbl val="0"/>
      </c:catAx>
      <c:valAx>
        <c:axId val="-2041692440"/>
        <c:scaling>
          <c:orientation val="minMax"/>
          <c:min val="0.6"/>
        </c:scaling>
        <c:delete val="0"/>
        <c:axPos val="l"/>
        <c:majorGridlines>
          <c:spPr>
            <a:ln>
              <a:solidFill>
                <a:schemeClr val="bg1">
                  <a:lumMod val="75000"/>
                </a:schemeClr>
              </a:solidFill>
            </a:ln>
          </c:spPr>
        </c:majorGridlines>
        <c:numFmt formatCode="#,##0.0" sourceLinked="0"/>
        <c:majorTickMark val="out"/>
        <c:minorTickMark val="none"/>
        <c:tickLblPos val="nextTo"/>
        <c:txPr>
          <a:bodyPr rot="0" vert="horz"/>
          <a:lstStyle/>
          <a:p>
            <a:pPr>
              <a:defRPr/>
            </a:pPr>
            <a:endParaRPr lang="fr-FR"/>
          </a:p>
        </c:txPr>
        <c:crossAx val="-2042646840"/>
        <c:crosses val="autoZero"/>
        <c:crossBetween val="between"/>
        <c:majorUnit val="0.2"/>
      </c:valAx>
    </c:plotArea>
    <c:legend>
      <c:legendPos val="r"/>
      <c:layout>
        <c:manualLayout>
          <c:xMode val="edge"/>
          <c:yMode val="edge"/>
          <c:x val="0.165022934544702"/>
          <c:y val="0.26492496064074"/>
          <c:w val="0.267643803125512"/>
          <c:h val="0.297693854254533"/>
        </c:manualLayout>
      </c:layout>
      <c:overlay val="0"/>
      <c:spPr>
        <a:solidFill>
          <a:schemeClr val="bg1"/>
        </a:solidFill>
      </c:spPr>
    </c:legend>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2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dirty="0"/>
              <a:t>La part du minerai exporté : trois </a:t>
            </a:r>
            <a:r>
              <a:rPr lang="fr-FR" b="1" dirty="0" smtClean="0"/>
              <a:t>périodes </a:t>
            </a:r>
            <a:endParaRPr lang="fr-FR" b="1" dirty="0"/>
          </a:p>
        </c:rich>
      </c:tx>
      <c:layout>
        <c:manualLayout>
          <c:xMode val="edge"/>
          <c:yMode val="edge"/>
          <c:x val="0.195069417692651"/>
          <c:y val="0.0"/>
        </c:manualLayout>
      </c:layout>
      <c:overlay val="0"/>
    </c:title>
    <c:autoTitleDeleted val="0"/>
    <c:plotArea>
      <c:layout>
        <c:manualLayout>
          <c:layoutTarget val="inner"/>
          <c:xMode val="edge"/>
          <c:yMode val="edge"/>
          <c:x val="0.0634889132009184"/>
          <c:y val="0.16250190234759"/>
          <c:w val="0.897849515385919"/>
          <c:h val="0.644214099644633"/>
        </c:manualLayout>
      </c:layout>
      <c:lineChart>
        <c:grouping val="standard"/>
        <c:varyColors val="0"/>
        <c:ser>
          <c:idx val="2"/>
          <c:order val="0"/>
          <c:tx>
            <c:strRef>
              <c:f>'mine annuel'!$A$184</c:f>
              <c:strCache>
                <c:ptCount val="1"/>
                <c:pt idx="0">
                  <c:v>Export / Production</c:v>
                </c:pt>
              </c:strCache>
            </c:strRef>
          </c:tx>
          <c:spPr>
            <a:ln>
              <a:solidFill>
                <a:srgbClr val="0000FF"/>
              </a:solidFill>
            </a:ln>
          </c:spPr>
          <c:marker>
            <c:symbol val="none"/>
          </c:marker>
          <c:cat>
            <c:strRef>
              <c:f>'mine annuel'!$AE$181:$AW$181</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annuel'!$B$184:$AW$184</c:f>
              <c:numCache>
                <c:formatCode>0%</c:formatCode>
                <c:ptCount val="19"/>
                <c:pt idx="0">
                  <c:v>0.577665904587715</c:v>
                </c:pt>
                <c:pt idx="1">
                  <c:v>0.552470405743456</c:v>
                </c:pt>
                <c:pt idx="2">
                  <c:v>0.512402714331984</c:v>
                </c:pt>
                <c:pt idx="3">
                  <c:v>0.515745680636804</c:v>
                </c:pt>
                <c:pt idx="4">
                  <c:v>0.510892407837353</c:v>
                </c:pt>
                <c:pt idx="5">
                  <c:v>0.546041313651926</c:v>
                </c:pt>
                <c:pt idx="6">
                  <c:v>0.526597340326325</c:v>
                </c:pt>
                <c:pt idx="7">
                  <c:v>0.537104866436762</c:v>
                </c:pt>
                <c:pt idx="8">
                  <c:v>0.533366768413778</c:v>
                </c:pt>
                <c:pt idx="9">
                  <c:v>0.457144032122247</c:v>
                </c:pt>
                <c:pt idx="10">
                  <c:v>0.554640914690122</c:v>
                </c:pt>
                <c:pt idx="11">
                  <c:v>0.512381388509968</c:v>
                </c:pt>
                <c:pt idx="12">
                  <c:v>0.479999154460425</c:v>
                </c:pt>
                <c:pt idx="13">
                  <c:v>0.475783901401661</c:v>
                </c:pt>
                <c:pt idx="14">
                  <c:v>0.371470721752171</c:v>
                </c:pt>
                <c:pt idx="15">
                  <c:v>0.414933784688192</c:v>
                </c:pt>
                <c:pt idx="16">
                  <c:v>0.386242567832175</c:v>
                </c:pt>
                <c:pt idx="17">
                  <c:v>0.377815717484948</c:v>
                </c:pt>
                <c:pt idx="18">
                  <c:v>0.393809533976296</c:v>
                </c:pt>
              </c:numCache>
            </c:numRef>
          </c:val>
          <c:smooth val="0"/>
        </c:ser>
        <c:ser>
          <c:idx val="0"/>
          <c:order val="1"/>
          <c:tx>
            <c:strRef>
              <c:f>'mine annuel'!$A$185</c:f>
              <c:strCache>
                <c:ptCount val="1"/>
                <c:pt idx="0">
                  <c:v>Moyenne 1999 à 2010</c:v>
                </c:pt>
              </c:strCache>
            </c:strRef>
          </c:tx>
          <c:spPr>
            <a:ln>
              <a:solidFill>
                <a:srgbClr val="0000FF"/>
              </a:solidFill>
              <a:prstDash val="sysDash"/>
            </a:ln>
          </c:spPr>
          <c:marker>
            <c:symbol val="none"/>
          </c:marker>
          <c:cat>
            <c:strRef>
              <c:f>'mine annuel'!$AE$181:$AW$181</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annuel'!$B$185:$AW$185</c:f>
              <c:numCache>
                <c:formatCode>0%</c:formatCode>
                <c:ptCount val="19"/>
                <c:pt idx="0">
                  <c:v>0.528037811440703</c:v>
                </c:pt>
                <c:pt idx="1">
                  <c:v>0.528037811440703</c:v>
                </c:pt>
                <c:pt idx="2">
                  <c:v>0.528037811440703</c:v>
                </c:pt>
                <c:pt idx="3">
                  <c:v>0.528037811440703</c:v>
                </c:pt>
                <c:pt idx="4">
                  <c:v>0.528037811440703</c:v>
                </c:pt>
                <c:pt idx="5">
                  <c:v>0.528037811440703</c:v>
                </c:pt>
                <c:pt idx="6">
                  <c:v>0.528037811440703</c:v>
                </c:pt>
                <c:pt idx="7">
                  <c:v>0.528037811440703</c:v>
                </c:pt>
                <c:pt idx="8">
                  <c:v>0.528037811440703</c:v>
                </c:pt>
                <c:pt idx="9">
                  <c:v>0.528037811440703</c:v>
                </c:pt>
                <c:pt idx="10">
                  <c:v>0.528037811440703</c:v>
                </c:pt>
                <c:pt idx="11">
                  <c:v>0.528037811440703</c:v>
                </c:pt>
              </c:numCache>
            </c:numRef>
          </c:val>
          <c:smooth val="0"/>
        </c:ser>
        <c:ser>
          <c:idx val="1"/>
          <c:order val="2"/>
          <c:tx>
            <c:strRef>
              <c:f>'mine annuel'!$A$186</c:f>
              <c:strCache>
                <c:ptCount val="1"/>
                <c:pt idx="0">
                  <c:v>Moyenne 2013 à 2017</c:v>
                </c:pt>
              </c:strCache>
            </c:strRef>
          </c:tx>
          <c:spPr>
            <a:ln>
              <a:solidFill>
                <a:srgbClr val="0000FF"/>
              </a:solidFill>
              <a:prstDash val="sysDash"/>
            </a:ln>
          </c:spPr>
          <c:marker>
            <c:symbol val="none"/>
          </c:marker>
          <c:cat>
            <c:strRef>
              <c:f>'mine annuel'!$AE$181:$AW$181</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'mine annuel'!$B$186:$AW$186</c:f>
              <c:numCache>
                <c:formatCode>General</c:formatCode>
                <c:ptCount val="19"/>
                <c:pt idx="14" formatCode="0%">
                  <c:v>0.388854465146756</c:v>
                </c:pt>
                <c:pt idx="15" formatCode="0%">
                  <c:v>0.388854465146756</c:v>
                </c:pt>
                <c:pt idx="16" formatCode="0%">
                  <c:v>0.388854465146756</c:v>
                </c:pt>
                <c:pt idx="17" formatCode="0%">
                  <c:v>0.388854465146756</c:v>
                </c:pt>
                <c:pt idx="18" formatCode="0%">
                  <c:v>0.388854465146756</c:v>
                </c:pt>
              </c:numCache>
            </c:numRef>
          </c:val>
          <c:smooth val="0"/>
        </c:ser>
        <c:dLbls>
          <c:showLegendKey val="0"/>
          <c:showVal val="0"/>
          <c:showCatName val="0"/>
          <c:showSerName val="0"/>
          <c:showPercent val="0"/>
          <c:showBubbleSize val="0"/>
        </c:dLbls>
        <c:marker val="1"/>
        <c:smooth val="0"/>
        <c:axId val="-2040348456"/>
        <c:axId val="-2039864920"/>
      </c:lineChart>
      <c:catAx>
        <c:axId val="-2040348456"/>
        <c:scaling>
          <c:orientation val="minMax"/>
        </c:scaling>
        <c:delete val="0"/>
        <c:axPos val="b"/>
        <c:numFmt formatCode="0" sourceLinked="1"/>
        <c:majorTickMark val="out"/>
        <c:minorTickMark val="none"/>
        <c:tickLblPos val="nextTo"/>
        <c:txPr>
          <a:bodyPr rot="-5400000" vert="horz"/>
          <a:lstStyle/>
          <a:p>
            <a:pPr>
              <a:defRPr/>
            </a:pPr>
            <a:endParaRPr lang="fr-FR"/>
          </a:p>
        </c:txPr>
        <c:crossAx val="-2039864920"/>
        <c:crosses val="autoZero"/>
        <c:auto val="1"/>
        <c:lblAlgn val="ctr"/>
        <c:lblOffset val="100"/>
        <c:tickLblSkip val="1"/>
        <c:noMultiLvlLbl val="0"/>
      </c:catAx>
      <c:valAx>
        <c:axId val="-2039864920"/>
        <c:scaling>
          <c:orientation val="minMax"/>
          <c:max val="0.6"/>
          <c:min val="0.3"/>
        </c:scaling>
        <c:delete val="0"/>
        <c:axPos val="l"/>
        <c:majorGridlines>
          <c:spPr>
            <a:ln>
              <a:solidFill>
                <a:schemeClr val="bg1">
                  <a:lumMod val="75000"/>
                </a:schemeClr>
              </a:solidFill>
            </a:ln>
          </c:spPr>
        </c:majorGridlines>
        <c:numFmt formatCode="0%" sourceLinked="0"/>
        <c:majorTickMark val="out"/>
        <c:minorTickMark val="none"/>
        <c:tickLblPos val="nextTo"/>
        <c:txPr>
          <a:bodyPr rot="0" vert="horz"/>
          <a:lstStyle/>
          <a:p>
            <a:pPr>
              <a:defRPr/>
            </a:pPr>
            <a:endParaRPr lang="fr-FR"/>
          </a:p>
        </c:txPr>
        <c:crossAx val="-2040348456"/>
        <c:crosses val="autoZero"/>
        <c:crossBetween val="between"/>
        <c:majorUnit val="0.05"/>
      </c:valAx>
    </c:plotArea>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smtClean="0"/>
              <a:t>%</a:t>
            </a:r>
            <a:endParaRPr lang="fr-FR" dirty="0"/>
          </a:p>
        </c:rich>
      </c:tx>
      <c:layout>
        <c:manualLayout>
          <c:xMode val="edge"/>
          <c:yMode val="edge"/>
          <c:x val="0.0164827681061334"/>
          <c:y val="0.685584092269559"/>
        </c:manualLayout>
      </c:layout>
      <c:overlay val="0"/>
    </c:title>
    <c:autoTitleDeleted val="0"/>
    <c:plotArea>
      <c:layout>
        <c:manualLayout>
          <c:layoutTarget val="inner"/>
          <c:xMode val="edge"/>
          <c:yMode val="edge"/>
          <c:x val="0.0553324578429826"/>
          <c:y val="0.0427048408876318"/>
          <c:w val="0.944667542157017"/>
          <c:h val="0.579251205347041"/>
        </c:manualLayout>
      </c:layout>
      <c:barChart>
        <c:barDir val="col"/>
        <c:grouping val="clustered"/>
        <c:varyColors val="0"/>
        <c:ser>
          <c:idx val="0"/>
          <c:order val="0"/>
          <c:tx>
            <c:strRef>
              <c:f>Feuil1!$C$3</c:f>
              <c:strCache>
                <c:ptCount val="1"/>
                <c:pt idx="0">
                  <c:v>2015</c:v>
                </c:pt>
              </c:strCache>
            </c:strRef>
          </c:tx>
          <c:spPr>
            <a:solidFill>
              <a:srgbClr val="30FF25"/>
            </a:solidFill>
          </c:spPr>
          <c:invertIfNegative val="0"/>
          <c:cat>
            <c:strRef>
              <c:f>Feuil1!$B$16:$B$23</c:f>
              <c:strCache>
                <c:ptCount val="8"/>
                <c:pt idx="0">
                  <c:v>Philippines</c:v>
                </c:pt>
                <c:pt idx="1">
                  <c:v>Russie</c:v>
                </c:pt>
                <c:pt idx="2">
                  <c:v>Canada</c:v>
                </c:pt>
                <c:pt idx="3">
                  <c:v>Australie</c:v>
                </c:pt>
                <c:pt idx="4">
                  <c:v>Nouvelle-Calédonie</c:v>
                </c:pt>
                <c:pt idx="5">
                  <c:v>Indonésie</c:v>
                </c:pt>
                <c:pt idx="6">
                  <c:v>Brésil</c:v>
                </c:pt>
                <c:pt idx="7">
                  <c:v>Chine</c:v>
                </c:pt>
              </c:strCache>
            </c:strRef>
          </c:cat>
          <c:val>
            <c:numRef>
              <c:f>Feuil1!$C$16:$C$23</c:f>
              <c:numCache>
                <c:formatCode>0%</c:formatCode>
                <c:ptCount val="8"/>
                <c:pt idx="0">
                  <c:v>0.242982456140351</c:v>
                </c:pt>
                <c:pt idx="1">
                  <c:v>0.117982456140351</c:v>
                </c:pt>
                <c:pt idx="2">
                  <c:v>0.103070175438596</c:v>
                </c:pt>
                <c:pt idx="3">
                  <c:v>0.0973684210526315</c:v>
                </c:pt>
                <c:pt idx="4">
                  <c:v>0.081578947368421</c:v>
                </c:pt>
                <c:pt idx="5">
                  <c:v>0.0570175438596491</c:v>
                </c:pt>
                <c:pt idx="6">
                  <c:v>0.0701754385964912</c:v>
                </c:pt>
                <c:pt idx="7">
                  <c:v>0.0407456140350877</c:v>
                </c:pt>
              </c:numCache>
            </c:numRef>
          </c:val>
        </c:ser>
        <c:ser>
          <c:idx val="1"/>
          <c:order val="1"/>
          <c:tx>
            <c:strRef>
              <c:f>Feuil1!$D$3</c:f>
              <c:strCache>
                <c:ptCount val="1"/>
                <c:pt idx="0">
                  <c:v>2016</c:v>
                </c:pt>
              </c:strCache>
            </c:strRef>
          </c:tx>
          <c:spPr>
            <a:solidFill>
              <a:srgbClr val="008000"/>
            </a:solidFill>
          </c:spPr>
          <c:invertIfNegative val="0"/>
          <c:dLbls>
            <c:numFmt formatCode="0%" sourceLinked="0"/>
            <c:spPr>
              <a:solidFill>
                <a:schemeClr val="bg1"/>
              </a:solidFill>
              <a:ln>
                <a:solidFill>
                  <a:schemeClr val="bg1"/>
                </a:solidFill>
              </a:ln>
            </c:spPr>
            <c:txPr>
              <a:bodyPr rot="-5400000" vert="horz"/>
              <a:lstStyle/>
              <a:p>
                <a:pPr>
                  <a:defRPr b="1"/>
                </a:pPr>
                <a:endParaRPr lang="fr-FR"/>
              </a:p>
            </c:txPr>
            <c:showLegendKey val="0"/>
            <c:showVal val="1"/>
            <c:showCatName val="0"/>
            <c:showSerName val="0"/>
            <c:showPercent val="0"/>
            <c:showBubbleSize val="0"/>
            <c:showLeaderLines val="0"/>
          </c:dLbls>
          <c:cat>
            <c:strRef>
              <c:f>Feuil1!$B$16:$B$23</c:f>
              <c:strCache>
                <c:ptCount val="8"/>
                <c:pt idx="0">
                  <c:v>Philippines</c:v>
                </c:pt>
                <c:pt idx="1">
                  <c:v>Russie</c:v>
                </c:pt>
                <c:pt idx="2">
                  <c:v>Canada</c:v>
                </c:pt>
                <c:pt idx="3">
                  <c:v>Australie</c:v>
                </c:pt>
                <c:pt idx="4">
                  <c:v>Nouvelle-Calédonie</c:v>
                </c:pt>
                <c:pt idx="5">
                  <c:v>Indonésie</c:v>
                </c:pt>
                <c:pt idx="6">
                  <c:v>Brésil</c:v>
                </c:pt>
                <c:pt idx="7">
                  <c:v>Chine</c:v>
                </c:pt>
              </c:strCache>
            </c:strRef>
          </c:cat>
          <c:val>
            <c:numRef>
              <c:f>Feuil1!$D$16:$D$23</c:f>
              <c:numCache>
                <c:formatCode>0%</c:formatCode>
                <c:ptCount val="8"/>
                <c:pt idx="0">
                  <c:v>0.222222222222222</c:v>
                </c:pt>
                <c:pt idx="1">
                  <c:v>0.113777777777778</c:v>
                </c:pt>
                <c:pt idx="2">
                  <c:v>0.113333333333333</c:v>
                </c:pt>
                <c:pt idx="3">
                  <c:v>0.0915555555555555</c:v>
                </c:pt>
                <c:pt idx="4">
                  <c:v>0.0911111111111111</c:v>
                </c:pt>
                <c:pt idx="5">
                  <c:v>0.0748888888888889</c:v>
                </c:pt>
                <c:pt idx="6">
                  <c:v>0.0631111111111111</c:v>
                </c:pt>
                <c:pt idx="7">
                  <c:v>0.04</c:v>
                </c:pt>
              </c:numCache>
            </c:numRef>
          </c:val>
        </c:ser>
        <c:dLbls>
          <c:showLegendKey val="0"/>
          <c:showVal val="0"/>
          <c:showCatName val="0"/>
          <c:showSerName val="0"/>
          <c:showPercent val="0"/>
          <c:showBubbleSize val="0"/>
        </c:dLbls>
        <c:gapWidth val="150"/>
        <c:axId val="-2040571080"/>
        <c:axId val="-2041832968"/>
      </c:barChart>
      <c:catAx>
        <c:axId val="-2040571080"/>
        <c:scaling>
          <c:orientation val="minMax"/>
        </c:scaling>
        <c:delete val="0"/>
        <c:axPos val="b"/>
        <c:majorTickMark val="out"/>
        <c:minorTickMark val="none"/>
        <c:tickLblPos val="nextTo"/>
        <c:txPr>
          <a:bodyPr rot="-5400000" vert="horz"/>
          <a:lstStyle/>
          <a:p>
            <a:pPr>
              <a:defRPr sz="2000"/>
            </a:pPr>
            <a:endParaRPr lang="fr-FR"/>
          </a:p>
        </c:txPr>
        <c:crossAx val="-2041832968"/>
        <c:crosses val="autoZero"/>
        <c:auto val="1"/>
        <c:lblAlgn val="ctr"/>
        <c:lblOffset val="100"/>
        <c:noMultiLvlLbl val="0"/>
      </c:catAx>
      <c:valAx>
        <c:axId val="-2041832968"/>
        <c:scaling>
          <c:orientation val="minMax"/>
        </c:scaling>
        <c:delete val="0"/>
        <c:axPos val="l"/>
        <c:majorGridlines>
          <c:spPr>
            <a:ln>
              <a:solidFill>
                <a:schemeClr val="bg1">
                  <a:lumMod val="75000"/>
                </a:schemeClr>
              </a:solidFill>
            </a:ln>
          </c:spPr>
        </c:majorGridlines>
        <c:numFmt formatCode="0%" sourceLinked="1"/>
        <c:majorTickMark val="out"/>
        <c:minorTickMark val="none"/>
        <c:tickLblPos val="nextTo"/>
        <c:txPr>
          <a:bodyPr/>
          <a:lstStyle/>
          <a:p>
            <a:pPr>
              <a:defRPr sz="1400"/>
            </a:pPr>
            <a:endParaRPr lang="fr-FR"/>
          </a:p>
        </c:txPr>
        <c:crossAx val="-2040571080"/>
        <c:crosses val="autoZero"/>
        <c:crossBetween val="between"/>
      </c:valAx>
    </c:plotArea>
    <c:plotVisOnly val="1"/>
    <c:dispBlanksAs val="gap"/>
    <c:showDLblsOverMax val="0"/>
  </c:chart>
  <c:txPr>
    <a:bodyPr/>
    <a:lstStyle/>
    <a:p>
      <a:pPr>
        <a:defRPr sz="2000"/>
      </a:pPr>
      <a:endParaRPr lang="fr-FR"/>
    </a:p>
  </c:txPr>
  <c:externalData r:id="rId1">
    <c:autoUpdate val="0"/>
  </c:externalData>
</c:chartSpace>
</file>

<file path=ppt/charts/chart3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a:t>Production en valeur </a:t>
            </a:r>
            <a:r>
              <a:rPr lang="fr-FR" sz="2000" dirty="0" smtClean="0"/>
              <a:t>de</a:t>
            </a:r>
            <a:r>
              <a:rPr lang="fr-FR" sz="2000" baseline="0" dirty="0" smtClean="0"/>
              <a:t> </a:t>
            </a:r>
            <a:r>
              <a:rPr lang="fr-FR" sz="2000" dirty="0" smtClean="0"/>
              <a:t>l'industrie </a:t>
            </a:r>
            <a:r>
              <a:rPr lang="fr-FR" sz="2000" dirty="0"/>
              <a:t>du nickel</a:t>
            </a:r>
            <a:r>
              <a:rPr lang="fr-FR" sz="2000" dirty="0" smtClean="0"/>
              <a:t>,</a:t>
            </a:r>
            <a:r>
              <a:rPr lang="fr-FR" sz="2000" baseline="0" dirty="0" smtClean="0"/>
              <a:t> </a:t>
            </a:r>
            <a:r>
              <a:rPr lang="fr-FR" sz="2000" dirty="0" smtClean="0"/>
              <a:t>GCFP </a:t>
            </a:r>
            <a:r>
              <a:rPr lang="fr-FR" sz="2000" dirty="0"/>
              <a:t>courants</a:t>
            </a:r>
          </a:p>
        </c:rich>
      </c:tx>
      <c:layout>
        <c:manualLayout>
          <c:xMode val="edge"/>
          <c:yMode val="edge"/>
          <c:x val="0.167218855186748"/>
          <c:y val="0.000141010460773857"/>
        </c:manualLayout>
      </c:layout>
      <c:overlay val="0"/>
      <c:spPr>
        <a:solidFill>
          <a:schemeClr val="bg1"/>
        </a:solidFill>
      </c:spPr>
    </c:title>
    <c:autoTitleDeleted val="0"/>
    <c:plotArea>
      <c:layout>
        <c:manualLayout>
          <c:layoutTarget val="inner"/>
          <c:xMode val="edge"/>
          <c:yMode val="edge"/>
          <c:x val="0.0503438519804796"/>
          <c:y val="0.0456145899639093"/>
          <c:w val="0.94965614801952"/>
          <c:h val="0.847090672785073"/>
        </c:manualLayout>
      </c:layout>
      <c:barChart>
        <c:barDir val="col"/>
        <c:grouping val="stacked"/>
        <c:varyColors val="0"/>
        <c:ser>
          <c:idx val="0"/>
          <c:order val="0"/>
          <c:tx>
            <c:strRef>
              <c:f>'P, VA volume et prix'!$B$580</c:f>
              <c:strCache>
                <c:ptCount val="1"/>
                <c:pt idx="0">
                  <c:v>Production minerai</c:v>
                </c:pt>
              </c:strCache>
            </c:strRef>
          </c:tx>
          <c:spPr>
            <a:solidFill>
              <a:srgbClr val="660066"/>
            </a:solidFill>
            <a:ln w="76200" cmpd="sng">
              <a:solidFill>
                <a:srgbClr val="660066"/>
              </a:solidFill>
            </a:ln>
          </c:spPr>
          <c:invertIfNegative val="0"/>
          <c:cat>
            <c:strRef>
              <c:f>'P, VA volume et prix'!$C$571:$U$571</c:f>
              <c:strCache>
                <c:ptCount val="19"/>
                <c:pt idx="0">
                  <c:v>1999</c:v>
                </c:pt>
                <c:pt idx="1">
                  <c:v>2000</c:v>
                </c:pt>
                <c:pt idx="2">
                  <c:v>2000</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prix'!$C$580:$U$580</c:f>
              <c:numCache>
                <c:formatCode>_-* #\ ##0\ _€_-;\-* #\ ##0\ _€_-;_-* "-"??\ _€_-;_-@_-</c:formatCode>
                <c:ptCount val="19"/>
                <c:pt idx="0">
                  <c:v>14.85806922623511</c:v>
                </c:pt>
                <c:pt idx="1">
                  <c:v>27.3628932425021</c:v>
                </c:pt>
                <c:pt idx="2">
                  <c:v>16.57058095031643</c:v>
                </c:pt>
                <c:pt idx="3">
                  <c:v>14.33564785432814</c:v>
                </c:pt>
                <c:pt idx="4">
                  <c:v>18.68459335295598</c:v>
                </c:pt>
                <c:pt idx="5">
                  <c:v>28.92214543056468</c:v>
                </c:pt>
                <c:pt idx="6">
                  <c:v>28.88426645292583</c:v>
                </c:pt>
                <c:pt idx="7">
                  <c:v>34.70534021581596</c:v>
                </c:pt>
                <c:pt idx="8">
                  <c:v>71.57141932906355</c:v>
                </c:pt>
                <c:pt idx="9">
                  <c:v>37.57218228228054</c:v>
                </c:pt>
                <c:pt idx="10">
                  <c:v>26.90592230537358</c:v>
                </c:pt>
                <c:pt idx="11">
                  <c:v>50.90672701502059</c:v>
                </c:pt>
                <c:pt idx="12">
                  <c:v>49.74802251249427</c:v>
                </c:pt>
                <c:pt idx="13">
                  <c:v>44.64041897825903</c:v>
                </c:pt>
                <c:pt idx="14">
                  <c:v>47.1866802409854</c:v>
                </c:pt>
                <c:pt idx="15">
                  <c:v>59.86272743935609</c:v>
                </c:pt>
                <c:pt idx="16">
                  <c:v>62.78588881475182</c:v>
                </c:pt>
                <c:pt idx="17">
                  <c:v>58.63035515419685</c:v>
                </c:pt>
                <c:pt idx="18">
                  <c:v>64.92564901514118</c:v>
                </c:pt>
              </c:numCache>
            </c:numRef>
          </c:val>
        </c:ser>
        <c:ser>
          <c:idx val="1"/>
          <c:order val="1"/>
          <c:tx>
            <c:strRef>
              <c:f>'P, VA volume et prix'!$B$581</c:f>
              <c:strCache>
                <c:ptCount val="1"/>
                <c:pt idx="0">
                  <c:v>Production métal</c:v>
                </c:pt>
              </c:strCache>
            </c:strRef>
          </c:tx>
          <c:spPr>
            <a:solidFill>
              <a:srgbClr val="008000"/>
            </a:solidFill>
            <a:ln w="76200" cmpd="sng">
              <a:solidFill>
                <a:srgbClr val="008000"/>
              </a:solidFill>
            </a:ln>
          </c:spPr>
          <c:invertIfNegative val="0"/>
          <c:cat>
            <c:strRef>
              <c:f>'P, VA volume et prix'!$C$571:$U$571</c:f>
              <c:strCache>
                <c:ptCount val="19"/>
                <c:pt idx="0">
                  <c:v>1999</c:v>
                </c:pt>
                <c:pt idx="1">
                  <c:v>2000</c:v>
                </c:pt>
                <c:pt idx="2">
                  <c:v>2000</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prix'!$C$581:$U$581</c:f>
              <c:numCache>
                <c:formatCode>_-* #\ ##0\ _€_-;\-* #\ ##0\ _€_-;_-* "-"??\ _€_-;_-@_-</c:formatCode>
                <c:ptCount val="19"/>
                <c:pt idx="0">
                  <c:v>38.209</c:v>
                </c:pt>
                <c:pt idx="1">
                  <c:v>55.925803818</c:v>
                </c:pt>
                <c:pt idx="2">
                  <c:v>45.20367084</c:v>
                </c:pt>
                <c:pt idx="3">
                  <c:v>48.707552872</c:v>
                </c:pt>
                <c:pt idx="4">
                  <c:v>65.999072087</c:v>
                </c:pt>
                <c:pt idx="5">
                  <c:v>74.15621396399998</c:v>
                </c:pt>
                <c:pt idx="6">
                  <c:v>79.648616926</c:v>
                </c:pt>
                <c:pt idx="7">
                  <c:v>101.8239953</c:v>
                </c:pt>
                <c:pt idx="8">
                  <c:v>133.11184504</c:v>
                </c:pt>
                <c:pt idx="9">
                  <c:v>81.29443665299998</c:v>
                </c:pt>
                <c:pt idx="10">
                  <c:v>62.830485374</c:v>
                </c:pt>
                <c:pt idx="11">
                  <c:v>102.19254512</c:v>
                </c:pt>
                <c:pt idx="12">
                  <c:v>109.8362963</c:v>
                </c:pt>
                <c:pt idx="13">
                  <c:v>89.88959477136</c:v>
                </c:pt>
                <c:pt idx="14">
                  <c:v>77.74718410366781</c:v>
                </c:pt>
                <c:pt idx="15">
                  <c:v>107.9211466871924</c:v>
                </c:pt>
                <c:pt idx="16">
                  <c:v>97.25064452652528</c:v>
                </c:pt>
                <c:pt idx="17">
                  <c:v>104.2712828863242</c:v>
                </c:pt>
                <c:pt idx="18">
                  <c:v>115.9670987356047</c:v>
                </c:pt>
              </c:numCache>
            </c:numRef>
          </c:val>
        </c:ser>
        <c:ser>
          <c:idx val="2"/>
          <c:order val="2"/>
          <c:tx>
            <c:strRef>
              <c:f>'P, VA volume et prix'!$B$582</c:f>
              <c:strCache>
                <c:ptCount val="1"/>
                <c:pt idx="0">
                  <c:v>Ajustements / Calculs ISEE jusqu'en 2011</c:v>
                </c:pt>
              </c:strCache>
            </c:strRef>
          </c:tx>
          <c:invertIfNegative val="0"/>
          <c:cat>
            <c:strRef>
              <c:f>'P, VA volume et prix'!$C$571:$U$571</c:f>
              <c:strCache>
                <c:ptCount val="19"/>
                <c:pt idx="0">
                  <c:v>1999</c:v>
                </c:pt>
                <c:pt idx="1">
                  <c:v>2000</c:v>
                </c:pt>
                <c:pt idx="2">
                  <c:v>2000</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prix'!$C$582:$U$582</c:f>
              <c:numCache>
                <c:formatCode>_-* #\ ##0\ _€_-;\-* #\ ##0\ _€_-;_-* "-"??\ _€_-;_-@_-</c:formatCode>
                <c:ptCount val="19"/>
                <c:pt idx="0">
                  <c:v>6.216530691900182</c:v>
                </c:pt>
                <c:pt idx="1">
                  <c:v>8.175649361573327</c:v>
                </c:pt>
                <c:pt idx="2">
                  <c:v>9.07988487720529</c:v>
                </c:pt>
                <c:pt idx="3">
                  <c:v>12.94492424253657</c:v>
                </c:pt>
                <c:pt idx="4">
                  <c:v>9.907325708690918</c:v>
                </c:pt>
                <c:pt idx="5">
                  <c:v>14.62998909163822</c:v>
                </c:pt>
                <c:pt idx="6">
                  <c:v>19.27512966521654</c:v>
                </c:pt>
                <c:pt idx="7">
                  <c:v>26.38787269856603</c:v>
                </c:pt>
                <c:pt idx="8">
                  <c:v>41.71378604006259</c:v>
                </c:pt>
                <c:pt idx="9">
                  <c:v>18.52738106471946</c:v>
                </c:pt>
                <c:pt idx="10">
                  <c:v>8.58959232062642</c:v>
                </c:pt>
                <c:pt idx="11">
                  <c:v>8.5967278649794</c:v>
                </c:pt>
                <c:pt idx="12">
                  <c:v>15.04168118750573</c:v>
                </c:pt>
                <c:pt idx="13">
                  <c:v>10.0</c:v>
                </c:pt>
                <c:pt idx="14">
                  <c:v>10.0</c:v>
                </c:pt>
                <c:pt idx="15">
                  <c:v>10.0</c:v>
                </c:pt>
                <c:pt idx="16">
                  <c:v>10.0</c:v>
                </c:pt>
                <c:pt idx="17">
                  <c:v>10.0</c:v>
                </c:pt>
                <c:pt idx="18">
                  <c:v>10.0</c:v>
                </c:pt>
              </c:numCache>
            </c:numRef>
          </c:val>
        </c:ser>
        <c:dLbls>
          <c:showLegendKey val="0"/>
          <c:showVal val="0"/>
          <c:showCatName val="0"/>
          <c:showSerName val="0"/>
          <c:showPercent val="0"/>
          <c:showBubbleSize val="0"/>
        </c:dLbls>
        <c:gapWidth val="150"/>
        <c:overlap val="100"/>
        <c:axId val="-2144040232"/>
        <c:axId val="-2055311784"/>
      </c:barChart>
      <c:lineChart>
        <c:grouping val="standard"/>
        <c:varyColors val="0"/>
        <c:ser>
          <c:idx val="3"/>
          <c:order val="3"/>
          <c:tx>
            <c:strRef>
              <c:f>'P, VA volume et prix'!$B$583</c:f>
              <c:strCache>
                <c:ptCount val="1"/>
                <c:pt idx="0">
                  <c:v>Total</c:v>
                </c:pt>
              </c:strCache>
            </c:strRef>
          </c:tx>
          <c:spPr>
            <a:ln>
              <a:solidFill>
                <a:schemeClr val="tx1"/>
              </a:solidFill>
            </a:ln>
          </c:spPr>
          <c:marker>
            <c:symbol val="none"/>
          </c:marker>
          <c:dLbls>
            <c:dLbl>
              <c:idx val="10"/>
              <c:layout>
                <c:manualLayout>
                  <c:x val="-0.0496846495962041"/>
                  <c:y val="0.0275811567201273"/>
                </c:manualLayout>
              </c:layout>
              <c:dLblPos val="r"/>
              <c:showLegendKey val="0"/>
              <c:showVal val="1"/>
              <c:showCatName val="0"/>
              <c:showSerName val="0"/>
              <c:showPercent val="0"/>
              <c:showBubbleSize val="0"/>
            </c:dLbl>
            <c:dLbl>
              <c:idx val="12"/>
              <c:layout/>
              <c:dLblPos val="t"/>
              <c:showLegendKey val="0"/>
              <c:showVal val="1"/>
              <c:showCatName val="0"/>
              <c:showSerName val="0"/>
              <c:showPercent val="0"/>
              <c:showBubbleSize val="0"/>
            </c:dLbl>
            <c:dLbl>
              <c:idx val="18"/>
              <c:layout>
                <c:manualLayout>
                  <c:x val="-1.98664695303253E-7"/>
                  <c:y val="0.00233080197634878"/>
                </c:manualLayout>
              </c:layout>
              <c:dLblPos val="r"/>
              <c:showLegendKey val="0"/>
              <c:showVal val="1"/>
              <c:showCatName val="0"/>
              <c:showSerName val="0"/>
              <c:showPercent val="0"/>
              <c:showBubbleSize val="0"/>
            </c:dLbl>
            <c:spPr>
              <a:solidFill>
                <a:schemeClr val="bg1"/>
              </a:solidFill>
            </c:spPr>
            <c:txPr>
              <a:bodyPr/>
              <a:lstStyle/>
              <a:p>
                <a:pPr>
                  <a:defRPr sz="1800" b="1"/>
                </a:pPr>
                <a:endParaRPr lang="fr-FR"/>
              </a:p>
            </c:txPr>
            <c:dLblPos val="t"/>
            <c:showLegendKey val="0"/>
            <c:showVal val="0"/>
            <c:showCatName val="0"/>
            <c:showSerName val="0"/>
            <c:showPercent val="0"/>
            <c:showBubbleSize val="0"/>
          </c:dLbls>
          <c:cat>
            <c:strRef>
              <c:f>'P, VA volume et prix'!$C$571:$U$571</c:f>
              <c:strCache>
                <c:ptCount val="19"/>
                <c:pt idx="0">
                  <c:v>1999</c:v>
                </c:pt>
                <c:pt idx="1">
                  <c:v>2000</c:v>
                </c:pt>
                <c:pt idx="2">
                  <c:v>2000</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prix'!$C$583:$U$583</c:f>
              <c:numCache>
                <c:formatCode>_-* #\ ##0\ _€_-;\-* #\ ##0\ _€_-;_-* "-"??\ _€_-;_-@_-</c:formatCode>
                <c:ptCount val="19"/>
                <c:pt idx="0">
                  <c:v>59.2835999181353</c:v>
                </c:pt>
                <c:pt idx="1">
                  <c:v>91.46434642207543</c:v>
                </c:pt>
                <c:pt idx="2">
                  <c:v>70.85413666752146</c:v>
                </c:pt>
                <c:pt idx="3">
                  <c:v>75.9881249688647</c:v>
                </c:pt>
                <c:pt idx="4">
                  <c:v>94.59099114864691</c:v>
                </c:pt>
                <c:pt idx="5">
                  <c:v>117.7083484862029</c:v>
                </c:pt>
                <c:pt idx="6">
                  <c:v>127.8080130441424</c:v>
                </c:pt>
                <c:pt idx="7">
                  <c:v>162.917208214382</c:v>
                </c:pt>
                <c:pt idx="8">
                  <c:v>246.3970504091262</c:v>
                </c:pt>
                <c:pt idx="9">
                  <c:v>137.394</c:v>
                </c:pt>
                <c:pt idx="10">
                  <c:v>98.32599999999998</c:v>
                </c:pt>
                <c:pt idx="11">
                  <c:v>161.696</c:v>
                </c:pt>
                <c:pt idx="12">
                  <c:v>174.626</c:v>
                </c:pt>
                <c:pt idx="13">
                  <c:v>144.5300137496191</c:v>
                </c:pt>
                <c:pt idx="14">
                  <c:v>134.9338643446532</c:v>
                </c:pt>
                <c:pt idx="15">
                  <c:v>177.7838741265468</c:v>
                </c:pt>
                <c:pt idx="16">
                  <c:v>170.0365333412771</c:v>
                </c:pt>
                <c:pt idx="17">
                  <c:v>172.901638040521</c:v>
                </c:pt>
                <c:pt idx="18">
                  <c:v>190.892747750746</c:v>
                </c:pt>
              </c:numCache>
            </c:numRef>
          </c:val>
          <c:smooth val="0"/>
        </c:ser>
        <c:dLbls>
          <c:showLegendKey val="0"/>
          <c:showVal val="0"/>
          <c:showCatName val="0"/>
          <c:showSerName val="0"/>
          <c:showPercent val="0"/>
          <c:showBubbleSize val="0"/>
        </c:dLbls>
        <c:marker val="1"/>
        <c:smooth val="0"/>
        <c:axId val="-2144040232"/>
        <c:axId val="-2055311784"/>
      </c:lineChart>
      <c:catAx>
        <c:axId val="-2144040232"/>
        <c:scaling>
          <c:orientation val="minMax"/>
        </c:scaling>
        <c:delete val="0"/>
        <c:axPos val="b"/>
        <c:numFmt formatCode="0" sourceLinked="1"/>
        <c:majorTickMark val="out"/>
        <c:minorTickMark val="none"/>
        <c:tickLblPos val="nextTo"/>
        <c:txPr>
          <a:bodyPr rot="-5400000" vert="horz"/>
          <a:lstStyle/>
          <a:p>
            <a:pPr>
              <a:defRPr/>
            </a:pPr>
            <a:endParaRPr lang="fr-FR"/>
          </a:p>
        </c:txPr>
        <c:crossAx val="-2055311784"/>
        <c:crosses val="autoZero"/>
        <c:auto val="1"/>
        <c:lblAlgn val="ctr"/>
        <c:lblOffset val="100"/>
        <c:tickLblSkip val="2"/>
        <c:noMultiLvlLbl val="0"/>
      </c:catAx>
      <c:valAx>
        <c:axId val="-2055311784"/>
        <c:scaling>
          <c:orientation val="minMax"/>
        </c:scaling>
        <c:delete val="0"/>
        <c:axPos val="l"/>
        <c:majorGridlines>
          <c:spPr>
            <a:ln>
              <a:solidFill>
                <a:schemeClr val="bg1">
                  <a:lumMod val="75000"/>
                </a:schemeClr>
              </a:solidFill>
            </a:ln>
          </c:spPr>
        </c:majorGridlines>
        <c:numFmt formatCode="_-* #\ ##0\ _€_-;\-* #\ ##0\ _€_-;_-* &quot;-&quot;??\ _€_-;_-@_-" sourceLinked="1"/>
        <c:majorTickMark val="out"/>
        <c:minorTickMark val="none"/>
        <c:tickLblPos val="nextTo"/>
        <c:txPr>
          <a:bodyPr/>
          <a:lstStyle/>
          <a:p>
            <a:pPr>
              <a:defRPr sz="1600"/>
            </a:pPr>
            <a:endParaRPr lang="fr-FR"/>
          </a:p>
        </c:txPr>
        <c:crossAx val="-2144040232"/>
        <c:crosses val="autoZero"/>
        <c:crossBetween val="between"/>
        <c:majorUnit val="20.0"/>
      </c:valAx>
    </c:plotArea>
    <c:legend>
      <c:legendPos val="r"/>
      <c:legendEntry>
        <c:idx val="0"/>
        <c:txPr>
          <a:bodyPr/>
          <a:lstStyle/>
          <a:p>
            <a:pPr>
              <a:defRPr sz="1200"/>
            </a:pPr>
            <a:endParaRPr lang="fr-FR"/>
          </a:p>
        </c:txPr>
      </c:legendEntry>
      <c:legendEntry>
        <c:idx val="1"/>
        <c:txPr>
          <a:bodyPr/>
          <a:lstStyle/>
          <a:p>
            <a:pPr>
              <a:defRPr sz="2000"/>
            </a:pPr>
            <a:endParaRPr lang="fr-FR"/>
          </a:p>
        </c:txPr>
      </c:legendEntry>
      <c:legendEntry>
        <c:idx val="2"/>
        <c:txPr>
          <a:bodyPr/>
          <a:lstStyle/>
          <a:p>
            <a:pPr>
              <a:defRPr sz="2000"/>
            </a:pPr>
            <a:endParaRPr lang="fr-FR"/>
          </a:p>
        </c:txPr>
      </c:legendEntry>
      <c:legendEntry>
        <c:idx val="3"/>
        <c:txPr>
          <a:bodyPr/>
          <a:lstStyle/>
          <a:p>
            <a:pPr>
              <a:defRPr sz="2000" b="1"/>
            </a:pPr>
            <a:endParaRPr lang="fr-FR"/>
          </a:p>
        </c:txPr>
      </c:legendEntry>
      <c:layout>
        <c:manualLayout>
          <c:xMode val="edge"/>
          <c:yMode val="edge"/>
          <c:x val="0.101341244956152"/>
          <c:y val="0.122439597205607"/>
          <c:w val="0.338503184694395"/>
          <c:h val="0.32686362453166"/>
        </c:manualLayout>
      </c:layout>
      <c:overlay val="0"/>
      <c:spPr>
        <a:solidFill>
          <a:schemeClr val="bg1"/>
        </a:solidFill>
      </c:spPr>
      <c:txPr>
        <a:bodyPr/>
        <a:lstStyle/>
        <a:p>
          <a:pPr>
            <a:defRPr sz="1800"/>
          </a:pPr>
          <a:endParaRPr lang="fr-FR"/>
        </a:p>
      </c:txPr>
    </c:legend>
    <c:plotVisOnly val="1"/>
    <c:dispBlanksAs val="gap"/>
    <c:showDLblsOverMax val="0"/>
  </c:chart>
  <c:txPr>
    <a:bodyPr/>
    <a:lstStyle/>
    <a:p>
      <a:pPr>
        <a:defRPr sz="2000"/>
      </a:pPr>
      <a:endParaRPr lang="fr-FR"/>
    </a:p>
  </c:txPr>
  <c:externalData r:id="rId1">
    <c:autoUpdate val="0"/>
  </c:externalData>
</c:chartSpace>
</file>

<file path=ppt/charts/chart3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a:pPr>
            <a:r>
              <a:rPr lang="fr-FR" sz="2400" dirty="0" smtClean="0"/>
              <a:t>% </a:t>
            </a:r>
            <a:r>
              <a:rPr lang="fr-FR" sz="2400" dirty="0"/>
              <a:t>du PIB</a:t>
            </a:r>
          </a:p>
        </c:rich>
      </c:tx>
      <c:layout>
        <c:manualLayout>
          <c:xMode val="edge"/>
          <c:yMode val="edge"/>
          <c:x val="0.37063130988911"/>
          <c:y val="0.000141010460773857"/>
        </c:manualLayout>
      </c:layout>
      <c:overlay val="0"/>
      <c:spPr>
        <a:solidFill>
          <a:schemeClr val="bg1"/>
        </a:solidFill>
      </c:spPr>
    </c:title>
    <c:autoTitleDeleted val="0"/>
    <c:plotArea>
      <c:layout>
        <c:manualLayout>
          <c:layoutTarget val="inner"/>
          <c:xMode val="edge"/>
          <c:yMode val="edge"/>
          <c:x val="0.0651751723752115"/>
          <c:y val="0.0233080197634878"/>
          <c:w val="0.826953999171156"/>
          <c:h val="0.641822570911285"/>
        </c:manualLayout>
      </c:layout>
      <c:lineChart>
        <c:grouping val="standard"/>
        <c:varyColors val="0"/>
        <c:ser>
          <c:idx val="0"/>
          <c:order val="0"/>
          <c:tx>
            <c:strRef>
              <c:f>'P, VA volume et prix'!$B$590</c:f>
              <c:strCache>
                <c:ptCount val="1"/>
                <c:pt idx="0">
                  <c:v>Production minerai</c:v>
                </c:pt>
              </c:strCache>
            </c:strRef>
          </c:tx>
          <c:spPr>
            <a:ln w="76200" cmpd="sng">
              <a:solidFill>
                <a:srgbClr val="660066"/>
              </a:solidFill>
            </a:ln>
          </c:spPr>
          <c:marker>
            <c:symbol val="none"/>
          </c:marker>
          <c:cat>
            <c:strRef>
              <c:f>'P, VA volume et prix'!$C$571:$U$571</c:f>
              <c:strCache>
                <c:ptCount val="19"/>
                <c:pt idx="0">
                  <c:v>1999</c:v>
                </c:pt>
                <c:pt idx="1">
                  <c:v>2000</c:v>
                </c:pt>
                <c:pt idx="2">
                  <c:v>2000</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prix'!$C$590:$U$590</c:f>
              <c:numCache>
                <c:formatCode>0.0%</c:formatCode>
                <c:ptCount val="19"/>
                <c:pt idx="0">
                  <c:v>0.0363782290516073</c:v>
                </c:pt>
                <c:pt idx="1">
                  <c:v>0.0619249312979824</c:v>
                </c:pt>
                <c:pt idx="2">
                  <c:v>0.0377132955765617</c:v>
                </c:pt>
                <c:pt idx="3">
                  <c:v>0.0303721352845935</c:v>
                </c:pt>
                <c:pt idx="4">
                  <c:v>0.0360358598899826</c:v>
                </c:pt>
                <c:pt idx="5">
                  <c:v>0.0511443774192125</c:v>
                </c:pt>
                <c:pt idx="6">
                  <c:v>0.0482691618531514</c:v>
                </c:pt>
                <c:pt idx="7">
                  <c:v>0.0523222376237237</c:v>
                </c:pt>
                <c:pt idx="8">
                  <c:v>0.0931919522513848</c:v>
                </c:pt>
                <c:pt idx="9">
                  <c:v>0.0510699772764449</c:v>
                </c:pt>
                <c:pt idx="10">
                  <c:v>0.0361291531731919</c:v>
                </c:pt>
                <c:pt idx="11">
                  <c:v>0.0603938093433374</c:v>
                </c:pt>
                <c:pt idx="12">
                  <c:v>0.0560588472406054</c:v>
                </c:pt>
                <c:pt idx="13">
                  <c:v>0.0483685717517396</c:v>
                </c:pt>
                <c:pt idx="14">
                  <c:v>0.0501249847946547</c:v>
                </c:pt>
                <c:pt idx="15">
                  <c:v>0.0626710156506624</c:v>
                </c:pt>
                <c:pt idx="16">
                  <c:v>0.0656872967104525</c:v>
                </c:pt>
                <c:pt idx="17">
                  <c:v>0.0613397310758156</c:v>
                </c:pt>
                <c:pt idx="18">
                  <c:v>0.0679259376825808</c:v>
                </c:pt>
              </c:numCache>
            </c:numRef>
          </c:val>
          <c:smooth val="0"/>
        </c:ser>
        <c:ser>
          <c:idx val="1"/>
          <c:order val="1"/>
          <c:tx>
            <c:strRef>
              <c:f>'P, VA volume et prix'!$B$591</c:f>
              <c:strCache>
                <c:ptCount val="1"/>
                <c:pt idx="0">
                  <c:v>Production métal</c:v>
                </c:pt>
              </c:strCache>
            </c:strRef>
          </c:tx>
          <c:spPr>
            <a:ln w="76200" cmpd="sng">
              <a:solidFill>
                <a:srgbClr val="008000"/>
              </a:solidFill>
            </a:ln>
          </c:spPr>
          <c:marker>
            <c:symbol val="none"/>
          </c:marker>
          <c:cat>
            <c:strRef>
              <c:f>'P, VA volume et prix'!$C$571:$U$571</c:f>
              <c:strCache>
                <c:ptCount val="19"/>
                <c:pt idx="0">
                  <c:v>1999</c:v>
                </c:pt>
                <c:pt idx="1">
                  <c:v>2000</c:v>
                </c:pt>
                <c:pt idx="2">
                  <c:v>2000</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prix'!$C$591:$U$591</c:f>
              <c:numCache>
                <c:formatCode>0.0%</c:formatCode>
                <c:ptCount val="19"/>
                <c:pt idx="0">
                  <c:v>0.0935502273322675</c:v>
                </c:pt>
                <c:pt idx="1">
                  <c:v>0.126565620401383</c:v>
                </c:pt>
                <c:pt idx="2">
                  <c:v>0.102879881197042</c:v>
                </c:pt>
                <c:pt idx="3">
                  <c:v>0.103193967949153</c:v>
                </c:pt>
                <c:pt idx="4">
                  <c:v>0.127288470756027</c:v>
                </c:pt>
                <c:pt idx="5">
                  <c:v>0.131133888530504</c:v>
                </c:pt>
                <c:pt idx="6">
                  <c:v>0.133102635237299</c:v>
                </c:pt>
                <c:pt idx="7">
                  <c:v>0.153511224634404</c:v>
                </c:pt>
                <c:pt idx="8">
                  <c:v>0.173322714895833</c:v>
                </c:pt>
                <c:pt idx="9">
                  <c:v>0.110499438158217</c:v>
                </c:pt>
                <c:pt idx="10">
                  <c:v>0.0843684971754295</c:v>
                </c:pt>
                <c:pt idx="11">
                  <c:v>0.1212373579717</c:v>
                </c:pt>
                <c:pt idx="12">
                  <c:v>0.123769666507029</c:v>
                </c:pt>
                <c:pt idx="13">
                  <c:v>0.0973967407552967</c:v>
                </c:pt>
                <c:pt idx="14">
                  <c:v>0.0825884847402054</c:v>
                </c:pt>
                <c:pt idx="15">
                  <c:v>0.112983957837909</c:v>
                </c:pt>
                <c:pt idx="16">
                  <c:v>0.101744708291773</c:v>
                </c:pt>
                <c:pt idx="17">
                  <c:v>0.109089778398171</c:v>
                </c:pt>
                <c:pt idx="18">
                  <c:v>0.121326071305153</c:v>
                </c:pt>
              </c:numCache>
            </c:numRef>
          </c:val>
          <c:smooth val="0"/>
        </c:ser>
        <c:ser>
          <c:idx val="3"/>
          <c:order val="2"/>
          <c:tx>
            <c:strRef>
              <c:f>'P, VA volume et prix'!$B$593</c:f>
              <c:strCache>
                <c:ptCount val="1"/>
                <c:pt idx="0">
                  <c:v>Total</c:v>
                </c:pt>
              </c:strCache>
            </c:strRef>
          </c:tx>
          <c:spPr>
            <a:ln w="76200" cmpd="sng">
              <a:solidFill>
                <a:schemeClr val="tx1"/>
              </a:solidFill>
            </a:ln>
          </c:spPr>
          <c:marker>
            <c:symbol val="none"/>
          </c:marker>
          <c:cat>
            <c:strRef>
              <c:f>'P, VA volume et prix'!$C$571:$U$571</c:f>
              <c:strCache>
                <c:ptCount val="19"/>
                <c:pt idx="0">
                  <c:v>1999</c:v>
                </c:pt>
                <c:pt idx="1">
                  <c:v>2000</c:v>
                </c:pt>
                <c:pt idx="2">
                  <c:v>2000</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prix'!$C$593:$U$593</c:f>
              <c:numCache>
                <c:formatCode>0.0%</c:formatCode>
                <c:ptCount val="19"/>
                <c:pt idx="0">
                  <c:v>0.145148898150089</c:v>
                </c:pt>
                <c:pt idx="1">
                  <c:v>0.206992854089138</c:v>
                </c:pt>
                <c:pt idx="2">
                  <c:v>0.161258256845444</c:v>
                </c:pt>
                <c:pt idx="3">
                  <c:v>0.160991790188273</c:v>
                </c:pt>
                <c:pt idx="4">
                  <c:v>0.182431998358046</c:v>
                </c:pt>
                <c:pt idx="5">
                  <c:v>0.208149157358449</c:v>
                </c:pt>
                <c:pt idx="6">
                  <c:v>0.213582909498901</c:v>
                </c:pt>
                <c:pt idx="7">
                  <c:v>0.245616174000274</c:v>
                </c:pt>
                <c:pt idx="8">
                  <c:v>0.320829492720216</c:v>
                </c:pt>
                <c:pt idx="9">
                  <c:v>0.186752752480631</c:v>
                </c:pt>
                <c:pt idx="10">
                  <c:v>0.132031716831271</c:v>
                </c:pt>
                <c:pt idx="11">
                  <c:v>0.191829999062774</c:v>
                </c:pt>
                <c:pt idx="12">
                  <c:v>0.196778319294588</c:v>
                </c:pt>
                <c:pt idx="13">
                  <c:v>0.156600464340019</c:v>
                </c:pt>
                <c:pt idx="14">
                  <c:v>0.143336167410333</c:v>
                </c:pt>
                <c:pt idx="15">
                  <c:v>0.186124094815218</c:v>
                </c:pt>
                <c:pt idx="16">
                  <c:v>0.177894116465561</c:v>
                </c:pt>
                <c:pt idx="17">
                  <c:v>0.180891620937323</c:v>
                </c:pt>
                <c:pt idx="18">
                  <c:v>0.19971412045107</c:v>
                </c:pt>
              </c:numCache>
            </c:numRef>
          </c:val>
          <c:smooth val="0"/>
        </c:ser>
        <c:dLbls>
          <c:showLegendKey val="0"/>
          <c:showVal val="0"/>
          <c:showCatName val="0"/>
          <c:showSerName val="0"/>
          <c:showPercent val="0"/>
          <c:showBubbleSize val="0"/>
        </c:dLbls>
        <c:marker val="1"/>
        <c:smooth val="0"/>
        <c:axId val="-2056148552"/>
        <c:axId val="-2056108872"/>
      </c:lineChart>
      <c:catAx>
        <c:axId val="-2056148552"/>
        <c:scaling>
          <c:orientation val="minMax"/>
        </c:scaling>
        <c:delete val="0"/>
        <c:axPos val="b"/>
        <c:majorTickMark val="out"/>
        <c:minorTickMark val="none"/>
        <c:tickLblPos val="nextTo"/>
        <c:txPr>
          <a:bodyPr rot="-5400000" vert="horz"/>
          <a:lstStyle/>
          <a:p>
            <a:pPr>
              <a:defRPr/>
            </a:pPr>
            <a:endParaRPr lang="fr-FR"/>
          </a:p>
        </c:txPr>
        <c:crossAx val="-2056108872"/>
        <c:crosses val="autoZero"/>
        <c:auto val="1"/>
        <c:lblAlgn val="ctr"/>
        <c:lblOffset val="100"/>
        <c:tickLblSkip val="4"/>
        <c:noMultiLvlLbl val="0"/>
      </c:catAx>
      <c:valAx>
        <c:axId val="-2056108872"/>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600"/>
            </a:pPr>
            <a:endParaRPr lang="fr-FR"/>
          </a:p>
        </c:txPr>
        <c:crossAx val="-2056148552"/>
        <c:crosses val="autoZero"/>
        <c:crossBetween val="between"/>
        <c:majorUnit val="0.02"/>
      </c:valAx>
    </c:plotArea>
    <c:plotVisOnly val="1"/>
    <c:dispBlanksAs val="gap"/>
    <c:showDLblsOverMax val="0"/>
  </c:chart>
  <c:txPr>
    <a:bodyPr/>
    <a:lstStyle/>
    <a:p>
      <a:pPr>
        <a:defRPr sz="2000"/>
      </a:pPr>
      <a:endParaRPr lang="fr-FR"/>
    </a:p>
  </c:txPr>
  <c:externalData r:id="rId1">
    <c:autoUpdate val="0"/>
  </c:externalData>
  <c:userShapes r:id="rId2"/>
</c:chartSpace>
</file>

<file path=ppt/charts/chart3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Production - CI = VAB du </a:t>
            </a:r>
            <a:r>
              <a:rPr lang="fr-FR" dirty="0" smtClean="0"/>
              <a:t>Ni,</a:t>
            </a:r>
            <a:endParaRPr lang="fr-FR" dirty="0"/>
          </a:p>
          <a:p>
            <a:pPr>
              <a:defRPr/>
            </a:pPr>
            <a:r>
              <a:rPr lang="fr-FR" dirty="0"/>
              <a:t> GCFP courants</a:t>
            </a:r>
          </a:p>
        </c:rich>
      </c:tx>
      <c:layout>
        <c:manualLayout>
          <c:xMode val="edge"/>
          <c:yMode val="edge"/>
          <c:x val="0.15306872302426"/>
          <c:y val="0.000925902732112289"/>
        </c:manualLayout>
      </c:layout>
      <c:overlay val="0"/>
      <c:spPr>
        <a:solidFill>
          <a:schemeClr val="bg1"/>
        </a:solidFill>
      </c:spPr>
    </c:title>
    <c:autoTitleDeleted val="0"/>
    <c:plotArea>
      <c:layout>
        <c:manualLayout>
          <c:layoutTarget val="inner"/>
          <c:xMode val="edge"/>
          <c:yMode val="edge"/>
          <c:x val="0.0723002127258996"/>
          <c:y val="0.067103528725576"/>
          <c:w val="0.823584151024404"/>
          <c:h val="0.777250801983085"/>
        </c:manualLayout>
      </c:layout>
      <c:lineChart>
        <c:grouping val="standard"/>
        <c:varyColors val="0"/>
        <c:ser>
          <c:idx val="0"/>
          <c:order val="0"/>
          <c:tx>
            <c:strRef>
              <c:f>'P, VA volume et prix'!$B$727</c:f>
              <c:strCache>
                <c:ptCount val="1"/>
                <c:pt idx="0">
                  <c:v>+ Production </c:v>
                </c:pt>
              </c:strCache>
            </c:strRef>
          </c:tx>
          <c:spPr>
            <a:ln>
              <a:solidFill>
                <a:schemeClr val="tx1"/>
              </a:solidFill>
            </a:ln>
          </c:spPr>
          <c:marker>
            <c:symbol val="none"/>
          </c:marker>
          <c:dLbls>
            <c:delete val="1"/>
          </c:dLbls>
          <c:cat>
            <c:strRef>
              <c:f>'P, VA volume et prix'!$C$726:$U$726</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prix'!$C$727:$U$727</c:f>
              <c:numCache>
                <c:formatCode>#,##0</c:formatCode>
                <c:ptCount val="19"/>
                <c:pt idx="0">
                  <c:v>59.2835999181353</c:v>
                </c:pt>
                <c:pt idx="1">
                  <c:v>91.46434642207542</c:v>
                </c:pt>
                <c:pt idx="2">
                  <c:v>70.85413666752146</c:v>
                </c:pt>
                <c:pt idx="3">
                  <c:v>75.9881249688647</c:v>
                </c:pt>
                <c:pt idx="4">
                  <c:v>94.59099114864691</c:v>
                </c:pt>
                <c:pt idx="5">
                  <c:v>117.7083484862029</c:v>
                </c:pt>
                <c:pt idx="6">
                  <c:v>127.8080130441424</c:v>
                </c:pt>
                <c:pt idx="7">
                  <c:v>162.917208214382</c:v>
                </c:pt>
                <c:pt idx="8">
                  <c:v>246.3970504091262</c:v>
                </c:pt>
                <c:pt idx="9">
                  <c:v>137.394</c:v>
                </c:pt>
                <c:pt idx="10">
                  <c:v>98.32599999999998</c:v>
                </c:pt>
                <c:pt idx="11">
                  <c:v>161.696</c:v>
                </c:pt>
                <c:pt idx="12">
                  <c:v>174.626</c:v>
                </c:pt>
                <c:pt idx="13">
                  <c:v>144.5300137496191</c:v>
                </c:pt>
                <c:pt idx="14">
                  <c:v>134.9338643446532</c:v>
                </c:pt>
                <c:pt idx="15">
                  <c:v>177.7838741265468</c:v>
                </c:pt>
                <c:pt idx="16">
                  <c:v>170.0365333412771</c:v>
                </c:pt>
                <c:pt idx="17">
                  <c:v>172.901638040521</c:v>
                </c:pt>
                <c:pt idx="18">
                  <c:v>190.892747750746</c:v>
                </c:pt>
              </c:numCache>
            </c:numRef>
          </c:val>
          <c:smooth val="0"/>
        </c:ser>
        <c:ser>
          <c:idx val="1"/>
          <c:order val="1"/>
          <c:tx>
            <c:strRef>
              <c:f>'P, VA volume et prix'!$B$728</c:f>
              <c:strCache>
                <c:ptCount val="1"/>
                <c:pt idx="0">
                  <c:v>- CI </c:v>
                </c:pt>
              </c:strCache>
            </c:strRef>
          </c:tx>
          <c:marker>
            <c:symbol val="none"/>
          </c:marker>
          <c:dLbls>
            <c:delete val="1"/>
          </c:dLbls>
          <c:cat>
            <c:strRef>
              <c:f>'P, VA volume et prix'!$C$726:$U$726</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prix'!$C$728:$U$728</c:f>
              <c:numCache>
                <c:formatCode>#,##0</c:formatCode>
                <c:ptCount val="19"/>
                <c:pt idx="0">
                  <c:v>-37.30117550662654</c:v>
                </c:pt>
                <c:pt idx="1">
                  <c:v>-53.48187595439585</c:v>
                </c:pt>
                <c:pt idx="2">
                  <c:v>-50.41449823574296</c:v>
                </c:pt>
                <c:pt idx="3">
                  <c:v>-48.8823079895282</c:v>
                </c:pt>
                <c:pt idx="4">
                  <c:v>-53.59568572690375</c:v>
                </c:pt>
                <c:pt idx="5">
                  <c:v>-62.3726637475734</c:v>
                </c:pt>
                <c:pt idx="6">
                  <c:v>-70.95623647862537</c:v>
                </c:pt>
                <c:pt idx="7">
                  <c:v>-86.5113052461664</c:v>
                </c:pt>
                <c:pt idx="8">
                  <c:v>-117.2134453481385</c:v>
                </c:pt>
                <c:pt idx="9">
                  <c:v>-90.006</c:v>
                </c:pt>
                <c:pt idx="10">
                  <c:v>-61.591</c:v>
                </c:pt>
                <c:pt idx="11">
                  <c:v>-84.831</c:v>
                </c:pt>
                <c:pt idx="12">
                  <c:v>-110.688</c:v>
                </c:pt>
                <c:pt idx="13">
                  <c:v>-91.61143335996835</c:v>
                </c:pt>
                <c:pt idx="14">
                  <c:v>-85.52884207724451</c:v>
                </c:pt>
                <c:pt idx="15">
                  <c:v>-112.6896422028759</c:v>
                </c:pt>
                <c:pt idx="16">
                  <c:v>-107.7789321319808</c:v>
                </c:pt>
                <c:pt idx="17">
                  <c:v>-109.5950002372453</c:v>
                </c:pt>
                <c:pt idx="18">
                  <c:v>-120.9988000815146</c:v>
                </c:pt>
              </c:numCache>
            </c:numRef>
          </c:val>
          <c:smooth val="0"/>
        </c:ser>
        <c:ser>
          <c:idx val="2"/>
          <c:order val="2"/>
          <c:tx>
            <c:strRef>
              <c:f>'P, VA volume et prix'!$B$729</c:f>
              <c:strCache>
                <c:ptCount val="1"/>
                <c:pt idx="0">
                  <c:v> = VAB</c:v>
                </c:pt>
              </c:strCache>
            </c:strRef>
          </c:tx>
          <c:spPr>
            <a:ln w="76200" cmpd="sng">
              <a:solidFill>
                <a:srgbClr val="0000FF"/>
              </a:solidFill>
            </a:ln>
          </c:spPr>
          <c:marker>
            <c:symbol val="none"/>
          </c:marker>
          <c:dLbls>
            <c:delete val="1"/>
          </c:dLbls>
          <c:cat>
            <c:strRef>
              <c:f>'P, VA volume et prix'!$C$726:$U$726</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prix'!$C$729:$U$729</c:f>
              <c:numCache>
                <c:formatCode>#,##0</c:formatCode>
                <c:ptCount val="19"/>
                <c:pt idx="0">
                  <c:v>21.98242441150871</c:v>
                </c:pt>
                <c:pt idx="1">
                  <c:v>37.98247046767939</c:v>
                </c:pt>
                <c:pt idx="2">
                  <c:v>20.43963843177858</c:v>
                </c:pt>
                <c:pt idx="3">
                  <c:v>27.10581697933651</c:v>
                </c:pt>
                <c:pt idx="4">
                  <c:v>40.99530542174315</c:v>
                </c:pt>
                <c:pt idx="5">
                  <c:v>55.3356847386295</c:v>
                </c:pt>
                <c:pt idx="6">
                  <c:v>56.85177656551673</c:v>
                </c:pt>
                <c:pt idx="7">
                  <c:v>76.4059029682156</c:v>
                </c:pt>
                <c:pt idx="8">
                  <c:v>129.1836050609876</c:v>
                </c:pt>
                <c:pt idx="9">
                  <c:v>47.38800000000001</c:v>
                </c:pt>
                <c:pt idx="10">
                  <c:v>36.735</c:v>
                </c:pt>
                <c:pt idx="11">
                  <c:v>76.865</c:v>
                </c:pt>
                <c:pt idx="12">
                  <c:v>63.938</c:v>
                </c:pt>
                <c:pt idx="13">
                  <c:v>52.9185803896507</c:v>
                </c:pt>
                <c:pt idx="14">
                  <c:v>49.40502226740827</c:v>
                </c:pt>
                <c:pt idx="15">
                  <c:v>65.09423192367266</c:v>
                </c:pt>
                <c:pt idx="16">
                  <c:v>62.25760120929599</c:v>
                </c:pt>
                <c:pt idx="17">
                  <c:v>63.30663780327576</c:v>
                </c:pt>
                <c:pt idx="18">
                  <c:v>69.89394766923133</c:v>
                </c:pt>
              </c:numCache>
            </c:numRef>
          </c:val>
          <c:smooth val="0"/>
        </c:ser>
        <c:dLbls>
          <c:showLegendKey val="0"/>
          <c:showVal val="1"/>
          <c:showCatName val="0"/>
          <c:showSerName val="0"/>
          <c:showPercent val="0"/>
          <c:showBubbleSize val="0"/>
        </c:dLbls>
        <c:marker val="1"/>
        <c:smooth val="0"/>
        <c:axId val="-2044923912"/>
        <c:axId val="-2042069800"/>
      </c:lineChart>
      <c:catAx>
        <c:axId val="-2044923912"/>
        <c:scaling>
          <c:orientation val="minMax"/>
        </c:scaling>
        <c:delete val="0"/>
        <c:axPos val="b"/>
        <c:numFmt formatCode="General" sourceLinked="1"/>
        <c:majorTickMark val="out"/>
        <c:minorTickMark val="none"/>
        <c:tickLblPos val="low"/>
        <c:spPr>
          <a:ln w="19050" cmpd="sng">
            <a:solidFill>
              <a:srgbClr val="FF0000"/>
            </a:solidFill>
          </a:ln>
        </c:spPr>
        <c:txPr>
          <a:bodyPr rot="-5400000" vert="horz"/>
          <a:lstStyle/>
          <a:p>
            <a:pPr>
              <a:defRPr/>
            </a:pPr>
            <a:endParaRPr lang="fr-FR"/>
          </a:p>
        </c:txPr>
        <c:crossAx val="-2042069800"/>
        <c:crosses val="autoZero"/>
        <c:auto val="1"/>
        <c:lblAlgn val="ctr"/>
        <c:lblOffset val="100"/>
        <c:noMultiLvlLbl val="0"/>
      </c:catAx>
      <c:valAx>
        <c:axId val="-2042069800"/>
        <c:scaling>
          <c:orientation val="minMax"/>
          <c:max val="235.0"/>
          <c:min val="-135.0"/>
        </c:scaling>
        <c:delete val="0"/>
        <c:axPos val="l"/>
        <c:majorGridlines>
          <c:spPr>
            <a:ln>
              <a:solidFill>
                <a:schemeClr val="bg1">
                  <a:lumMod val="75000"/>
                </a:schemeClr>
              </a:solidFill>
            </a:ln>
          </c:spPr>
        </c:majorGridlines>
        <c:numFmt formatCode="#,##0" sourceLinked="1"/>
        <c:majorTickMark val="out"/>
        <c:minorTickMark val="none"/>
        <c:tickLblPos val="nextTo"/>
        <c:txPr>
          <a:bodyPr/>
          <a:lstStyle/>
          <a:p>
            <a:pPr>
              <a:defRPr sz="1800"/>
            </a:pPr>
            <a:endParaRPr lang="fr-FR"/>
          </a:p>
        </c:txPr>
        <c:crossAx val="-2044923912"/>
        <c:crosses val="autoZero"/>
        <c:crossBetween val="between"/>
        <c:majorUnit val="20.0"/>
      </c:valAx>
    </c:plotArea>
    <c:legend>
      <c:legendPos val="r"/>
      <c:layout>
        <c:manualLayout>
          <c:xMode val="edge"/>
          <c:yMode val="edge"/>
          <c:x val="0.413089169661018"/>
          <c:y val="0.509699954554111"/>
          <c:w val="0.452382945662265"/>
          <c:h val="0.160062073133868"/>
        </c:manualLayout>
      </c:layout>
      <c:overlay val="0"/>
      <c:spPr>
        <a:solidFill>
          <a:schemeClr val="bg1"/>
        </a:solidFill>
      </c:spPr>
      <c:txPr>
        <a:bodyPr/>
        <a:lstStyle/>
        <a:p>
          <a:pPr>
            <a:defRPr sz="2000"/>
          </a:pPr>
          <a:endParaRPr lang="fr-FR"/>
        </a:p>
      </c:txPr>
    </c:legend>
    <c:plotVisOnly val="1"/>
    <c:dispBlanksAs val="gap"/>
    <c:showDLblsOverMax val="0"/>
  </c:chart>
  <c:txPr>
    <a:bodyPr/>
    <a:lstStyle/>
    <a:p>
      <a:pPr>
        <a:defRPr sz="2000"/>
      </a:pPr>
      <a:endParaRPr lang="fr-FR"/>
    </a:p>
  </c:txPr>
  <c:externalData r:id="rId1">
    <c:autoUpdate val="0"/>
  </c:externalData>
</c:chartSpace>
</file>

<file path=ppt/charts/chart3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La VAB du Ni en % du PIB est très liée au cours du </a:t>
            </a:r>
            <a:r>
              <a:rPr lang="fr-FR" dirty="0" smtClean="0"/>
              <a:t>Ni</a:t>
            </a:r>
            <a:r>
              <a:rPr lang="mr-IN" dirty="0" smtClean="0"/>
              <a:t>…</a:t>
            </a:r>
            <a:endParaRPr lang="fr-FR" dirty="0"/>
          </a:p>
        </c:rich>
      </c:tx>
      <c:layout>
        <c:manualLayout>
          <c:xMode val="edge"/>
          <c:yMode val="edge"/>
          <c:x val="0.133887672578244"/>
          <c:y val="0.000885178515610952"/>
        </c:manualLayout>
      </c:layout>
      <c:overlay val="0"/>
      <c:spPr>
        <a:solidFill>
          <a:schemeClr val="bg1"/>
        </a:solidFill>
      </c:spPr>
    </c:title>
    <c:autoTitleDeleted val="0"/>
    <c:plotArea>
      <c:layout>
        <c:manualLayout>
          <c:layoutTarget val="inner"/>
          <c:xMode val="edge"/>
          <c:yMode val="edge"/>
          <c:x val="0.056164186700997"/>
          <c:y val="0.141739209812204"/>
          <c:w val="0.695030068957128"/>
          <c:h val="0.720564817657836"/>
        </c:manualLayout>
      </c:layout>
      <c:lineChart>
        <c:grouping val="standard"/>
        <c:varyColors val="0"/>
        <c:ser>
          <c:idx val="0"/>
          <c:order val="0"/>
          <c:tx>
            <c:strRef>
              <c:f>'P, VA volume et prix'!$B$423</c:f>
              <c:strCache>
                <c:ptCount val="1"/>
                <c:pt idx="0">
                  <c:v>Cours Ni, CFP / kg </c:v>
                </c:pt>
              </c:strCache>
            </c:strRef>
          </c:tx>
          <c:spPr>
            <a:ln w="76200" cmpd="sng">
              <a:solidFill>
                <a:srgbClr val="008000"/>
              </a:solidFill>
            </a:ln>
          </c:spPr>
          <c:marker>
            <c:symbol val="none"/>
          </c:marker>
          <c:cat>
            <c:strRef>
              <c:f>'P, VA volume et prix'!$C$726:$U$726</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prix'!$C$423:$T$423</c:f>
              <c:numCache>
                <c:formatCode>_(* #,##0.00_);_(* \(#,##0.00\);_(* "-"??_);_(@_)</c:formatCode>
                <c:ptCount val="18"/>
                <c:pt idx="0">
                  <c:v>677.3781706173535</c:v>
                </c:pt>
                <c:pt idx="1">
                  <c:v>1115.989986595883</c:v>
                </c:pt>
                <c:pt idx="2">
                  <c:v>793.198154949823</c:v>
                </c:pt>
                <c:pt idx="3">
                  <c:v>856.3597370177018</c:v>
                </c:pt>
                <c:pt idx="4">
                  <c:v>1011.903184286025</c:v>
                </c:pt>
                <c:pt idx="5">
                  <c:v>1327.70157983386</c:v>
                </c:pt>
                <c:pt idx="6">
                  <c:v>1418.5827976096</c:v>
                </c:pt>
                <c:pt idx="7">
                  <c:v>2292.27242396985</c:v>
                </c:pt>
                <c:pt idx="8">
                  <c:v>3263.103185241362</c:v>
                </c:pt>
                <c:pt idx="9">
                  <c:v>1688.38868954563</c:v>
                </c:pt>
                <c:pt idx="10">
                  <c:v>1179.862074230806</c:v>
                </c:pt>
                <c:pt idx="11">
                  <c:v>1963.979277014178</c:v>
                </c:pt>
                <c:pt idx="12">
                  <c:v>1961.222054673765</c:v>
                </c:pt>
                <c:pt idx="13">
                  <c:v>1626.435933051222</c:v>
                </c:pt>
                <c:pt idx="14">
                  <c:v>1349.220276905607</c:v>
                </c:pt>
                <c:pt idx="15">
                  <c:v>1515.28288291421</c:v>
                </c:pt>
                <c:pt idx="16">
                  <c:v>1271.034665919126</c:v>
                </c:pt>
                <c:pt idx="17">
                  <c:v>1036.26022574163</c:v>
                </c:pt>
              </c:numCache>
            </c:numRef>
          </c:val>
          <c:smooth val="0"/>
        </c:ser>
        <c:dLbls>
          <c:showLegendKey val="0"/>
          <c:showVal val="0"/>
          <c:showCatName val="0"/>
          <c:showSerName val="0"/>
          <c:showPercent val="0"/>
          <c:showBubbleSize val="0"/>
        </c:dLbls>
        <c:marker val="1"/>
        <c:smooth val="0"/>
        <c:axId val="-2056249016"/>
        <c:axId val="-2044022680"/>
      </c:lineChart>
      <c:lineChart>
        <c:grouping val="standard"/>
        <c:varyColors val="0"/>
        <c:ser>
          <c:idx val="1"/>
          <c:order val="1"/>
          <c:tx>
            <c:strRef>
              <c:f>'P, VA volume et prix'!$B$734</c:f>
              <c:strCache>
                <c:ptCount val="1"/>
                <c:pt idx="0">
                  <c:v>VAB, % du PIB </c:v>
                </c:pt>
              </c:strCache>
            </c:strRef>
          </c:tx>
          <c:spPr>
            <a:ln w="57150" cmpd="sng">
              <a:solidFill>
                <a:srgbClr val="0000FF"/>
              </a:solidFill>
            </a:ln>
          </c:spPr>
          <c:marker>
            <c:symbol val="none"/>
          </c:marker>
          <c:dLbls>
            <c:dLbl>
              <c:idx val="1"/>
              <c:layout>
                <c:manualLayout>
                  <c:x val="-0.0624768842236699"/>
                  <c:y val="-0.00585508705638495"/>
                </c:manualLayout>
              </c:layout>
              <c:showLegendKey val="0"/>
              <c:showVal val="1"/>
              <c:showCatName val="0"/>
              <c:showSerName val="0"/>
              <c:showPercent val="0"/>
              <c:showBubbleSize val="0"/>
            </c:dLbl>
            <c:dLbl>
              <c:idx val="2"/>
              <c:layout>
                <c:manualLayout>
                  <c:x val="-0.0482775923546541"/>
                  <c:y val="-0.00585508705638502"/>
                </c:manualLayout>
              </c:layout>
              <c:showLegendKey val="0"/>
              <c:showVal val="1"/>
              <c:showCatName val="0"/>
              <c:showSerName val="0"/>
              <c:showPercent val="0"/>
              <c:showBubbleSize val="0"/>
            </c:dLbl>
            <c:dLbl>
              <c:idx val="5"/>
              <c:layout>
                <c:manualLayout>
                  <c:x val="-0.110754476578324"/>
                  <c:y val="-0.0039033913709233"/>
                </c:manualLayout>
              </c:layout>
              <c:showLegendKey val="0"/>
              <c:showVal val="1"/>
              <c:showCatName val="0"/>
              <c:showSerName val="0"/>
              <c:showPercent val="0"/>
              <c:showBubbleSize val="0"/>
            </c:dLbl>
            <c:dLbl>
              <c:idx val="8"/>
              <c:layout>
                <c:manualLayout>
                  <c:x val="-0.0851957512140954"/>
                  <c:y val="0.0156135654836932"/>
                </c:manualLayout>
              </c:layout>
              <c:showLegendKey val="0"/>
              <c:showVal val="1"/>
              <c:showCatName val="0"/>
              <c:showSerName val="0"/>
              <c:showPercent val="0"/>
              <c:showBubbleSize val="0"/>
            </c:dLbl>
            <c:dLbl>
              <c:idx val="9"/>
              <c:layout>
                <c:manualLayout>
                  <c:x val="-0.0937153263355049"/>
                  <c:y val="0.0117101741127699"/>
                </c:manualLayout>
              </c:layout>
              <c:showLegendKey val="0"/>
              <c:showVal val="1"/>
              <c:showCatName val="0"/>
              <c:showSerName val="0"/>
              <c:showPercent val="0"/>
              <c:showBubbleSize val="0"/>
            </c:dLbl>
            <c:dLbl>
              <c:idx val="10"/>
              <c:layout>
                <c:manualLayout>
                  <c:x val="-0.0624768842236699"/>
                  <c:y val="0.0351305223383097"/>
                </c:manualLayout>
              </c:layout>
              <c:showLegendKey val="0"/>
              <c:showVal val="1"/>
              <c:showCatName val="0"/>
              <c:showSerName val="0"/>
              <c:showPercent val="0"/>
              <c:showBubbleSize val="0"/>
            </c:dLbl>
            <c:dLbl>
              <c:idx val="11"/>
              <c:layout>
                <c:manualLayout>
                  <c:x val="-0.048277592354654"/>
                  <c:y val="0.0117101741127699"/>
                </c:manualLayout>
              </c:layout>
              <c:showLegendKey val="0"/>
              <c:showVal val="1"/>
              <c:showCatName val="0"/>
              <c:showSerName val="0"/>
              <c:showPercent val="0"/>
              <c:showBubbleSize val="0"/>
            </c:dLbl>
            <c:dLbl>
              <c:idx val="12"/>
              <c:layout>
                <c:manualLayout>
                  <c:x val="-0.0624768842236699"/>
                  <c:y val="0.00585508705638488"/>
                </c:manualLayout>
              </c:layout>
              <c:showLegendKey val="0"/>
              <c:showVal val="1"/>
              <c:showCatName val="0"/>
              <c:showSerName val="0"/>
              <c:showPercent val="0"/>
              <c:showBubbleSize val="0"/>
            </c:dLbl>
            <c:dLbl>
              <c:idx val="13"/>
              <c:layout>
                <c:manualLayout>
                  <c:x val="-0.0170391502428191"/>
                  <c:y val="0.0565991748783878"/>
                </c:manualLayout>
              </c:layout>
              <c:showLegendKey val="0"/>
              <c:showVal val="1"/>
              <c:showCatName val="0"/>
              <c:showSerName val="0"/>
              <c:showPercent val="0"/>
              <c:showBubbleSize val="0"/>
            </c:dLbl>
            <c:dLbl>
              <c:idx val="17"/>
              <c:layout>
                <c:manualLayout>
                  <c:x val="-0.0397580172332446"/>
                  <c:y val="-0.0370822180237714"/>
                </c:manualLayout>
              </c:layout>
              <c:showLegendKey val="0"/>
              <c:showVal val="1"/>
              <c:showCatName val="0"/>
              <c:showSerName val="0"/>
              <c:showPercent val="0"/>
              <c:showBubbleSize val="0"/>
            </c:dLbl>
            <c:numFmt formatCode="0%" sourceLinked="0"/>
            <c:spPr>
              <a:solidFill>
                <a:schemeClr val="bg1"/>
              </a:solidFill>
            </c:spPr>
            <c:txPr>
              <a:bodyPr/>
              <a:lstStyle/>
              <a:p>
                <a:pPr>
                  <a:defRPr b="1">
                    <a:solidFill>
                      <a:srgbClr val="0000FF"/>
                    </a:solidFill>
                  </a:defRPr>
                </a:pPr>
                <a:endParaRPr lang="fr-FR"/>
              </a:p>
            </c:txPr>
            <c:showLegendKey val="0"/>
            <c:showVal val="0"/>
            <c:showCatName val="0"/>
            <c:showSerName val="0"/>
            <c:showPercent val="0"/>
            <c:showBubbleSize val="0"/>
          </c:dLbls>
          <c:cat>
            <c:numRef>
              <c:f>'P, VA volume et prix'!$C$726:$T$726</c:f>
              <c:numCache>
                <c:formatCode>General</c:formatCode>
                <c:ptCount val="18"/>
                <c:pt idx="0">
                  <c:v>1999.0</c:v>
                </c:pt>
                <c:pt idx="1">
                  <c:v>2000.0</c:v>
                </c:pt>
                <c:pt idx="2">
                  <c:v>2001.0</c:v>
                </c:pt>
                <c:pt idx="3">
                  <c:v>2002.0</c:v>
                </c:pt>
                <c:pt idx="4">
                  <c:v>2003.0</c:v>
                </c:pt>
                <c:pt idx="5">
                  <c:v>2004.0</c:v>
                </c:pt>
                <c:pt idx="6">
                  <c:v>2005.0</c:v>
                </c:pt>
                <c:pt idx="7">
                  <c:v>2006.0</c:v>
                </c:pt>
                <c:pt idx="8">
                  <c:v>2007.0</c:v>
                </c:pt>
                <c:pt idx="9">
                  <c:v>2008.0</c:v>
                </c:pt>
                <c:pt idx="10">
                  <c:v>2009.0</c:v>
                </c:pt>
                <c:pt idx="11">
                  <c:v>2010.0</c:v>
                </c:pt>
                <c:pt idx="12">
                  <c:v>2011.0</c:v>
                </c:pt>
                <c:pt idx="13">
                  <c:v>2012.0</c:v>
                </c:pt>
                <c:pt idx="14">
                  <c:v>2013.0</c:v>
                </c:pt>
                <c:pt idx="15">
                  <c:v>2014.0</c:v>
                </c:pt>
                <c:pt idx="16">
                  <c:v>2015.0</c:v>
                </c:pt>
                <c:pt idx="17">
                  <c:v>2016.0</c:v>
                </c:pt>
              </c:numCache>
            </c:numRef>
          </c:cat>
          <c:val>
            <c:numRef>
              <c:f>'P, VA volume et prix'!$C$734:$T$734</c:f>
              <c:numCache>
                <c:formatCode>0%</c:formatCode>
                <c:ptCount val="18"/>
                <c:pt idx="0">
                  <c:v>0.0538213719545402</c:v>
                </c:pt>
                <c:pt idx="1">
                  <c:v>0.0859580839421361</c:v>
                </c:pt>
                <c:pt idx="2">
                  <c:v>0.0465189559718482</c:v>
                </c:pt>
                <c:pt idx="3">
                  <c:v>0.0574275783460519</c:v>
                </c:pt>
                <c:pt idx="4">
                  <c:v>0.0790651984990225</c:v>
                </c:pt>
                <c:pt idx="5">
                  <c:v>0.0978526697411662</c:v>
                </c:pt>
                <c:pt idx="6">
                  <c:v>0.0950063111054763</c:v>
                </c:pt>
                <c:pt idx="7">
                  <c:v>0.115190566814738</c:v>
                </c:pt>
                <c:pt idx="8">
                  <c:v>0.168207819089828</c:v>
                </c:pt>
                <c:pt idx="9">
                  <c:v>0.064412124507272</c:v>
                </c:pt>
                <c:pt idx="10">
                  <c:v>0.0493275951202809</c:v>
                </c:pt>
                <c:pt idx="11">
                  <c:v>0.0911897194609645</c:v>
                </c:pt>
                <c:pt idx="12" formatCode="0.0%">
                  <c:v>0.0720489055413133</c:v>
                </c:pt>
                <c:pt idx="13" formatCode="0.0%">
                  <c:v>0.0573380853307763</c:v>
                </c:pt>
                <c:pt idx="14" formatCode="0.0%">
                  <c:v>0.0524814625077702</c:v>
                </c:pt>
                <c:pt idx="15" formatCode="0.0%">
                  <c:v>0.0681479411673831</c:v>
                </c:pt>
                <c:pt idx="16" formatCode="0.0%">
                  <c:v>0.0651345963291551</c:v>
                </c:pt>
                <c:pt idx="17" formatCode="0.0%">
                  <c:v>0.0662321101066882</c:v>
                </c:pt>
              </c:numCache>
            </c:numRef>
          </c:val>
          <c:smooth val="0"/>
        </c:ser>
        <c:dLbls>
          <c:showLegendKey val="0"/>
          <c:showVal val="0"/>
          <c:showCatName val="0"/>
          <c:showSerName val="0"/>
          <c:showPercent val="0"/>
          <c:showBubbleSize val="0"/>
        </c:dLbls>
        <c:marker val="1"/>
        <c:smooth val="0"/>
        <c:axId val="-2045789800"/>
        <c:axId val="2101436152"/>
      </c:lineChart>
      <c:valAx>
        <c:axId val="-2044022680"/>
        <c:scaling>
          <c:orientation val="minMax"/>
          <c:max val="3600.0"/>
          <c:min val="0.0"/>
        </c:scaling>
        <c:delete val="0"/>
        <c:axPos val="r"/>
        <c:numFmt formatCode="#,##0" sourceLinked="0"/>
        <c:majorTickMark val="out"/>
        <c:minorTickMark val="none"/>
        <c:tickLblPos val="nextTo"/>
        <c:txPr>
          <a:bodyPr/>
          <a:lstStyle/>
          <a:p>
            <a:pPr>
              <a:defRPr sz="1600">
                <a:solidFill>
                  <a:srgbClr val="008000"/>
                </a:solidFill>
              </a:defRPr>
            </a:pPr>
            <a:endParaRPr lang="fr-FR"/>
          </a:p>
        </c:txPr>
        <c:crossAx val="-2056249016"/>
        <c:crosses val="max"/>
        <c:crossBetween val="between"/>
      </c:valAx>
      <c:catAx>
        <c:axId val="-2056249016"/>
        <c:scaling>
          <c:orientation val="minMax"/>
        </c:scaling>
        <c:delete val="0"/>
        <c:axPos val="b"/>
        <c:numFmt formatCode="General" sourceLinked="1"/>
        <c:majorTickMark val="out"/>
        <c:minorTickMark val="none"/>
        <c:tickLblPos val="nextTo"/>
        <c:crossAx val="-2044022680"/>
        <c:crosses val="autoZero"/>
        <c:auto val="1"/>
        <c:lblAlgn val="ctr"/>
        <c:lblOffset val="100"/>
        <c:noMultiLvlLbl val="0"/>
      </c:catAx>
      <c:valAx>
        <c:axId val="2101436152"/>
        <c:scaling>
          <c:orientation val="minMax"/>
        </c:scaling>
        <c:delete val="0"/>
        <c:axPos val="l"/>
        <c:numFmt formatCode="0%" sourceLinked="1"/>
        <c:majorTickMark val="out"/>
        <c:minorTickMark val="none"/>
        <c:tickLblPos val="nextTo"/>
        <c:txPr>
          <a:bodyPr/>
          <a:lstStyle/>
          <a:p>
            <a:pPr>
              <a:defRPr sz="1600">
                <a:solidFill>
                  <a:srgbClr val="0000FF"/>
                </a:solidFill>
              </a:defRPr>
            </a:pPr>
            <a:endParaRPr lang="fr-FR"/>
          </a:p>
        </c:txPr>
        <c:crossAx val="-2045789800"/>
        <c:crosses val="autoZero"/>
        <c:crossBetween val="between"/>
      </c:valAx>
      <c:catAx>
        <c:axId val="-2045789800"/>
        <c:scaling>
          <c:orientation val="minMax"/>
        </c:scaling>
        <c:delete val="1"/>
        <c:axPos val="b"/>
        <c:numFmt formatCode="General" sourceLinked="1"/>
        <c:majorTickMark val="out"/>
        <c:minorTickMark val="none"/>
        <c:tickLblPos val="nextTo"/>
        <c:crossAx val="2101436152"/>
        <c:crosses val="autoZero"/>
        <c:auto val="1"/>
        <c:lblAlgn val="ctr"/>
        <c:lblOffset val="100"/>
        <c:noMultiLvlLbl val="0"/>
      </c:catAx>
    </c:plotArea>
    <c:legend>
      <c:legendPos val="t"/>
      <c:layout>
        <c:manualLayout>
          <c:xMode val="edge"/>
          <c:yMode val="edge"/>
          <c:x val="0.0"/>
          <c:y val="0.740698325936868"/>
          <c:w val="0.994785922681554"/>
          <c:h val="0.107078477529836"/>
        </c:manualLayout>
      </c:layout>
      <c:overlay val="0"/>
      <c:spPr>
        <a:solidFill>
          <a:schemeClr val="bg1"/>
        </a:solidFill>
      </c:spPr>
    </c:legend>
    <c:plotVisOnly val="1"/>
    <c:dispBlanksAs val="gap"/>
    <c:showDLblsOverMax val="0"/>
  </c:chart>
  <c:txPr>
    <a:bodyPr/>
    <a:lstStyle/>
    <a:p>
      <a:pPr>
        <a:defRPr sz="2000"/>
      </a:pPr>
      <a:endParaRPr lang="fr-FR"/>
    </a:p>
  </c:txPr>
  <c:externalData r:id="rId1">
    <c:autoUpdate val="0"/>
  </c:externalData>
  <c:userShapes r:id="rId2"/>
</c:chartSpace>
</file>

<file path=ppt/charts/chart3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Effets prix et volume </a:t>
            </a:r>
            <a:r>
              <a:rPr lang="fr-FR" sz="2000" dirty="0"/>
              <a:t>par an sur la production</a:t>
            </a:r>
            <a:r>
              <a:rPr lang="fr-FR" sz="2000" dirty="0" smtClean="0"/>
              <a:t>, GCFP </a:t>
            </a:r>
            <a:r>
              <a:rPr lang="fr-FR" sz="2000" dirty="0"/>
              <a:t>courants</a:t>
            </a:r>
          </a:p>
        </c:rich>
      </c:tx>
      <c:layout>
        <c:manualLayout>
          <c:xMode val="edge"/>
          <c:yMode val="edge"/>
          <c:x val="0.165755590016578"/>
          <c:y val="0.0"/>
        </c:manualLayout>
      </c:layout>
      <c:overlay val="0"/>
      <c:spPr>
        <a:solidFill>
          <a:schemeClr val="bg1"/>
        </a:solidFill>
      </c:spPr>
    </c:title>
    <c:autoTitleDeleted val="0"/>
    <c:plotArea>
      <c:layout>
        <c:manualLayout>
          <c:layoutTarget val="inner"/>
          <c:xMode val="edge"/>
          <c:yMode val="edge"/>
          <c:x val="0.160008969627306"/>
          <c:y val="0.162705543997299"/>
          <c:w val="0.839598167759398"/>
          <c:h val="0.732812372587489"/>
        </c:manualLayout>
      </c:layout>
      <c:lineChart>
        <c:grouping val="standard"/>
        <c:varyColors val="0"/>
        <c:ser>
          <c:idx val="2"/>
          <c:order val="0"/>
          <c:tx>
            <c:strRef>
              <c:f>'P, VA volume et prix'!$B$559</c:f>
              <c:strCache>
                <c:ptCount val="1"/>
                <c:pt idx="0">
                  <c:v>Effet Valeur</c:v>
                </c:pt>
              </c:strCache>
            </c:strRef>
          </c:tx>
          <c:spPr>
            <a:ln w="57150" cmpd="sng">
              <a:solidFill>
                <a:schemeClr val="tx1"/>
              </a:solidFill>
              <a:prstDash val="sysDot"/>
            </a:ln>
          </c:spPr>
          <c:marker>
            <c:symbol val="none"/>
          </c:marker>
          <c:cat>
            <c:strRef>
              <c:f>'P, VA volume et prix'!$C$549:$U$549</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prix'!$C$559:$U$559</c:f>
              <c:numCache>
                <c:formatCode>0</c:formatCode>
                <c:ptCount val="19"/>
                <c:pt idx="1">
                  <c:v>32.18074650394009</c:v>
                </c:pt>
                <c:pt idx="2">
                  <c:v>-20.61020975455371</c:v>
                </c:pt>
                <c:pt idx="3">
                  <c:v>5.133988301342995</c:v>
                </c:pt>
                <c:pt idx="4">
                  <c:v>18.6028661797822</c:v>
                </c:pt>
                <c:pt idx="5">
                  <c:v>23.117357337556</c:v>
                </c:pt>
                <c:pt idx="6">
                  <c:v>10.09966455793948</c:v>
                </c:pt>
                <c:pt idx="7">
                  <c:v>35.10919517023962</c:v>
                </c:pt>
                <c:pt idx="8">
                  <c:v>83.47984219474385</c:v>
                </c:pt>
                <c:pt idx="9">
                  <c:v>-109.0030504091262</c:v>
                </c:pt>
                <c:pt idx="10">
                  <c:v>-39.06800000000001</c:v>
                </c:pt>
                <c:pt idx="11">
                  <c:v>63.37</c:v>
                </c:pt>
                <c:pt idx="12">
                  <c:v>12.93000000000001</c:v>
                </c:pt>
                <c:pt idx="13">
                  <c:v>-30.09598625038095</c:v>
                </c:pt>
                <c:pt idx="14">
                  <c:v>-9.596149404965842</c:v>
                </c:pt>
                <c:pt idx="15">
                  <c:v>42.85000978189517</c:v>
                </c:pt>
                <c:pt idx="16">
                  <c:v>-7.74734078527146</c:v>
                </c:pt>
                <c:pt idx="17">
                  <c:v>2.865104699243915</c:v>
                </c:pt>
                <c:pt idx="18">
                  <c:v>0.0</c:v>
                </c:pt>
              </c:numCache>
            </c:numRef>
          </c:val>
          <c:smooth val="0"/>
        </c:ser>
        <c:ser>
          <c:idx val="1"/>
          <c:order val="1"/>
          <c:tx>
            <c:strRef>
              <c:f>'P, VA volume et prix'!$B$558</c:f>
              <c:strCache>
                <c:ptCount val="1"/>
                <c:pt idx="0">
                  <c:v>Effet Volume</c:v>
                </c:pt>
              </c:strCache>
            </c:strRef>
          </c:tx>
          <c:spPr>
            <a:ln>
              <a:solidFill>
                <a:srgbClr val="FF0000"/>
              </a:solidFill>
            </a:ln>
          </c:spPr>
          <c:marker>
            <c:symbol val="none"/>
          </c:marker>
          <c:cat>
            <c:strRef>
              <c:f>'P, VA volume et prix'!$C$549:$U$549</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prix'!$C$558:$U$558</c:f>
              <c:numCache>
                <c:formatCode>0</c:formatCode>
                <c:ptCount val="19"/>
                <c:pt idx="1">
                  <c:v>6.346353567170926</c:v>
                </c:pt>
                <c:pt idx="2">
                  <c:v>-0.0526316939870917</c:v>
                </c:pt>
                <c:pt idx="3">
                  <c:v>-3.024745334062137</c:v>
                </c:pt>
                <c:pt idx="4">
                  <c:v>-1.003476334258103</c:v>
                </c:pt>
                <c:pt idx="5">
                  <c:v>-0.632001511800549</c:v>
                </c:pt>
                <c:pt idx="6">
                  <c:v>7.23334677868113</c:v>
                </c:pt>
                <c:pt idx="7">
                  <c:v>10.68493323112452</c:v>
                </c:pt>
                <c:pt idx="8">
                  <c:v>12.2167005817534</c:v>
                </c:pt>
                <c:pt idx="9">
                  <c:v>-28.18260180373718</c:v>
                </c:pt>
                <c:pt idx="10">
                  <c:v>-9.964913142685701</c:v>
                </c:pt>
                <c:pt idx="11">
                  <c:v>15.24992905099103</c:v>
                </c:pt>
                <c:pt idx="12">
                  <c:v>15.80109606072814</c:v>
                </c:pt>
                <c:pt idx="13">
                  <c:v>3.898679883026986</c:v>
                </c:pt>
                <c:pt idx="14">
                  <c:v>15.04077477349474</c:v>
                </c:pt>
                <c:pt idx="15">
                  <c:v>23.57335797973998</c:v>
                </c:pt>
                <c:pt idx="16">
                  <c:v>37.68993451921604</c:v>
                </c:pt>
                <c:pt idx="17">
                  <c:v>7.568126778688177</c:v>
                </c:pt>
                <c:pt idx="18">
                  <c:v>1.987980127674412</c:v>
                </c:pt>
              </c:numCache>
            </c:numRef>
          </c:val>
          <c:smooth val="0"/>
        </c:ser>
        <c:ser>
          <c:idx val="0"/>
          <c:order val="2"/>
          <c:tx>
            <c:strRef>
              <c:f>'P, VA volume et prix'!$B$557</c:f>
              <c:strCache>
                <c:ptCount val="1"/>
                <c:pt idx="0">
                  <c:v>Effet prix</c:v>
                </c:pt>
              </c:strCache>
            </c:strRef>
          </c:tx>
          <c:spPr>
            <a:ln>
              <a:solidFill>
                <a:srgbClr val="0000FF"/>
              </a:solidFill>
            </a:ln>
          </c:spPr>
          <c:marker>
            <c:symbol val="none"/>
          </c:marker>
          <c:cat>
            <c:strRef>
              <c:f>'P, VA volume et prix'!$C$549:$U$549</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prix'!$C$557:$U$557</c:f>
              <c:numCache>
                <c:formatCode>0</c:formatCode>
                <c:ptCount val="19"/>
                <c:pt idx="1">
                  <c:v>25.83439293676918</c:v>
                </c:pt>
                <c:pt idx="2">
                  <c:v>-20.55757806056662</c:v>
                </c:pt>
                <c:pt idx="3">
                  <c:v>8.158733635405132</c:v>
                </c:pt>
                <c:pt idx="4">
                  <c:v>19.6063425140403</c:v>
                </c:pt>
                <c:pt idx="5">
                  <c:v>23.74935884935654</c:v>
                </c:pt>
                <c:pt idx="6">
                  <c:v>2.866317779258352</c:v>
                </c:pt>
                <c:pt idx="7">
                  <c:v>24.42426193911509</c:v>
                </c:pt>
                <c:pt idx="8">
                  <c:v>71.26314161299078</c:v>
                </c:pt>
                <c:pt idx="9">
                  <c:v>-80.82044860538878</c:v>
                </c:pt>
                <c:pt idx="10">
                  <c:v>-29.10308685731431</c:v>
                </c:pt>
                <c:pt idx="11">
                  <c:v>48.120070949009</c:v>
                </c:pt>
                <c:pt idx="12">
                  <c:v>-2.871096060728134</c:v>
                </c:pt>
                <c:pt idx="13">
                  <c:v>-33.99466613340793</c:v>
                </c:pt>
                <c:pt idx="14">
                  <c:v>-24.63692417846058</c:v>
                </c:pt>
                <c:pt idx="15">
                  <c:v>19.27665180215537</c:v>
                </c:pt>
                <c:pt idx="16">
                  <c:v>-45.43727530448772</c:v>
                </c:pt>
                <c:pt idx="17">
                  <c:v>-4.703022079444266</c:v>
                </c:pt>
                <c:pt idx="18">
                  <c:v>-1.987980127674412</c:v>
                </c:pt>
              </c:numCache>
            </c:numRef>
          </c:val>
          <c:smooth val="0"/>
        </c:ser>
        <c:dLbls>
          <c:showLegendKey val="0"/>
          <c:showVal val="0"/>
          <c:showCatName val="0"/>
          <c:showSerName val="0"/>
          <c:showPercent val="0"/>
          <c:showBubbleSize val="0"/>
        </c:dLbls>
        <c:marker val="1"/>
        <c:smooth val="0"/>
        <c:axId val="-2055579448"/>
        <c:axId val="-2044235096"/>
      </c:lineChart>
      <c:catAx>
        <c:axId val="-2055579448"/>
        <c:scaling>
          <c:orientation val="minMax"/>
        </c:scaling>
        <c:delete val="0"/>
        <c:axPos val="b"/>
        <c:numFmt formatCode="General" sourceLinked="1"/>
        <c:majorTickMark val="out"/>
        <c:minorTickMark val="none"/>
        <c:tickLblPos val="low"/>
        <c:spPr>
          <a:ln w="19050" cmpd="sng">
            <a:solidFill>
              <a:srgbClr val="FF0000"/>
            </a:solidFill>
          </a:ln>
        </c:spPr>
        <c:txPr>
          <a:bodyPr rot="-5400000" vert="horz"/>
          <a:lstStyle/>
          <a:p>
            <a:pPr>
              <a:defRPr/>
            </a:pPr>
            <a:endParaRPr lang="fr-FR"/>
          </a:p>
        </c:txPr>
        <c:crossAx val="-2044235096"/>
        <c:crosses val="autoZero"/>
        <c:auto val="1"/>
        <c:lblAlgn val="ctr"/>
        <c:lblOffset val="100"/>
        <c:tickLblSkip val="4"/>
        <c:noMultiLvlLbl val="0"/>
      </c:catAx>
      <c:valAx>
        <c:axId val="-2044235096"/>
        <c:scaling>
          <c:orientation val="minMax"/>
          <c:max val="90.0"/>
          <c:min val="-110.0"/>
        </c:scaling>
        <c:delete val="0"/>
        <c:axPos val="l"/>
        <c:majorGridlines>
          <c:spPr>
            <a:ln>
              <a:solidFill>
                <a:schemeClr val="bg1">
                  <a:lumMod val="75000"/>
                </a:schemeClr>
              </a:solidFill>
            </a:ln>
          </c:spPr>
        </c:majorGridlines>
        <c:numFmt formatCode="#,##0" sourceLinked="0"/>
        <c:majorTickMark val="out"/>
        <c:minorTickMark val="none"/>
        <c:tickLblPos val="nextTo"/>
        <c:crossAx val="-2055579448"/>
        <c:crosses val="autoZero"/>
        <c:crossBetween val="between"/>
        <c:majorUnit val="10.0"/>
      </c:valAx>
    </c:plotArea>
    <c:legend>
      <c:legendPos val="r"/>
      <c:layout>
        <c:manualLayout>
          <c:xMode val="edge"/>
          <c:yMode val="edge"/>
          <c:x val="0.0"/>
          <c:y val="0.766895687985597"/>
          <c:w val="0.998962666133433"/>
          <c:h val="0.091863259761033"/>
        </c:manualLayout>
      </c:layout>
      <c:overlay val="0"/>
      <c:spPr>
        <a:solidFill>
          <a:schemeClr val="bg1"/>
        </a:solidFill>
      </c:spPr>
      <c:txPr>
        <a:bodyPr/>
        <a:lstStyle/>
        <a:p>
          <a:pPr>
            <a:defRPr sz="1800" b="1"/>
          </a:pPr>
          <a:endParaRPr lang="fr-FR"/>
        </a:p>
      </c:txPr>
    </c:legend>
    <c:plotVisOnly val="1"/>
    <c:dispBlanksAs val="gap"/>
    <c:showDLblsOverMax val="0"/>
  </c:chart>
  <c:txPr>
    <a:bodyPr/>
    <a:lstStyle/>
    <a:p>
      <a:pPr>
        <a:defRPr sz="2000"/>
      </a:pPr>
      <a:endParaRPr lang="fr-FR"/>
    </a:p>
  </c:txPr>
  <c:externalData r:id="rId1">
    <c:autoUpdate val="0"/>
  </c:externalData>
  <c:userShapes r:id="rId2"/>
</c:chartSpace>
</file>

<file path=ppt/charts/chart3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Effets </a:t>
            </a:r>
            <a:r>
              <a:rPr lang="fr-FR" dirty="0" smtClean="0"/>
              <a:t>cumulés</a:t>
            </a:r>
            <a:r>
              <a:rPr lang="fr-FR" dirty="0"/>
              <a:t>, </a:t>
            </a:r>
            <a:endParaRPr lang="fr-FR" dirty="0" smtClean="0"/>
          </a:p>
          <a:p>
            <a:pPr>
              <a:defRPr/>
            </a:pPr>
            <a:r>
              <a:rPr lang="fr-FR" sz="1800" dirty="0" smtClean="0"/>
              <a:t>GCFP </a:t>
            </a:r>
            <a:r>
              <a:rPr lang="fr-FR" sz="1800" dirty="0"/>
              <a:t>courants</a:t>
            </a:r>
          </a:p>
        </c:rich>
      </c:tx>
      <c:layout>
        <c:manualLayout>
          <c:xMode val="edge"/>
          <c:yMode val="edge"/>
          <c:x val="0.309667050045711"/>
          <c:y val="0.0"/>
        </c:manualLayout>
      </c:layout>
      <c:overlay val="0"/>
      <c:spPr>
        <a:solidFill>
          <a:schemeClr val="bg1"/>
        </a:solidFill>
      </c:spPr>
    </c:title>
    <c:autoTitleDeleted val="0"/>
    <c:plotArea>
      <c:layout>
        <c:manualLayout>
          <c:layoutTarget val="inner"/>
          <c:xMode val="edge"/>
          <c:yMode val="edge"/>
          <c:x val="0.056164186700997"/>
          <c:y val="0.127777777777778"/>
          <c:w val="0.841622019191199"/>
          <c:h val="0.769925780110819"/>
        </c:manualLayout>
      </c:layout>
      <c:lineChart>
        <c:grouping val="standard"/>
        <c:varyColors val="0"/>
        <c:ser>
          <c:idx val="2"/>
          <c:order val="0"/>
          <c:tx>
            <c:strRef>
              <c:f>'P, VA volume et prix'!$B$563</c:f>
              <c:strCache>
                <c:ptCount val="1"/>
                <c:pt idx="0">
                  <c:v>Effet Valeur cumulé</c:v>
                </c:pt>
              </c:strCache>
            </c:strRef>
          </c:tx>
          <c:spPr>
            <a:ln w="57150" cmpd="sng">
              <a:solidFill>
                <a:schemeClr val="tx1"/>
              </a:solidFill>
              <a:prstDash val="sysDot"/>
            </a:ln>
          </c:spPr>
          <c:marker>
            <c:symbol val="none"/>
          </c:marker>
          <c:cat>
            <c:strRef>
              <c:f>'P, VA volume et prix'!$C$549:$U$549</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prix'!$C$563:$U$563</c:f>
              <c:numCache>
                <c:formatCode>0</c:formatCode>
                <c:ptCount val="19"/>
                <c:pt idx="1">
                  <c:v>32.18074650394009</c:v>
                </c:pt>
                <c:pt idx="2">
                  <c:v>11.57053674938642</c:v>
                </c:pt>
                <c:pt idx="3">
                  <c:v>16.70452505072942</c:v>
                </c:pt>
                <c:pt idx="4">
                  <c:v>35.30739123051161</c:v>
                </c:pt>
                <c:pt idx="5">
                  <c:v>58.42474856806759</c:v>
                </c:pt>
                <c:pt idx="6">
                  <c:v>68.52441312600707</c:v>
                </c:pt>
                <c:pt idx="7">
                  <c:v>103.6336082962467</c:v>
                </c:pt>
                <c:pt idx="8">
                  <c:v>187.1134504909909</c:v>
                </c:pt>
                <c:pt idx="9">
                  <c:v>78.11040008186473</c:v>
                </c:pt>
                <c:pt idx="10">
                  <c:v>39.04240008186471</c:v>
                </c:pt>
                <c:pt idx="11">
                  <c:v>102.4124000818647</c:v>
                </c:pt>
                <c:pt idx="12">
                  <c:v>115.3424000818647</c:v>
                </c:pt>
                <c:pt idx="13">
                  <c:v>85.24641383148378</c:v>
                </c:pt>
                <c:pt idx="14">
                  <c:v>75.65026442651793</c:v>
                </c:pt>
                <c:pt idx="15">
                  <c:v>118.5002742084133</c:v>
                </c:pt>
                <c:pt idx="16">
                  <c:v>110.7529334231418</c:v>
                </c:pt>
                <c:pt idx="17">
                  <c:v>113.6180381223857</c:v>
                </c:pt>
                <c:pt idx="18">
                  <c:v>113.6180381223857</c:v>
                </c:pt>
              </c:numCache>
            </c:numRef>
          </c:val>
          <c:smooth val="0"/>
        </c:ser>
        <c:ser>
          <c:idx val="1"/>
          <c:order val="1"/>
          <c:tx>
            <c:strRef>
              <c:f>'P, VA volume et prix'!$B$562</c:f>
              <c:strCache>
                <c:ptCount val="1"/>
                <c:pt idx="0">
                  <c:v>Effet Volume cumulé</c:v>
                </c:pt>
              </c:strCache>
            </c:strRef>
          </c:tx>
          <c:spPr>
            <a:ln w="76200" cmpd="sng">
              <a:solidFill>
                <a:srgbClr val="FF0000"/>
              </a:solidFill>
            </a:ln>
          </c:spPr>
          <c:marker>
            <c:symbol val="none"/>
          </c:marker>
          <c:cat>
            <c:strRef>
              <c:f>'P, VA volume et prix'!$C$549:$U$549</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prix'!$C$562:$U$562</c:f>
              <c:numCache>
                <c:formatCode>0</c:formatCode>
                <c:ptCount val="19"/>
                <c:pt idx="1">
                  <c:v>6.346353567170926</c:v>
                </c:pt>
                <c:pt idx="2">
                  <c:v>6.293721873183835</c:v>
                </c:pt>
                <c:pt idx="3">
                  <c:v>3.268976539121697</c:v>
                </c:pt>
                <c:pt idx="4">
                  <c:v>2.265500204863594</c:v>
                </c:pt>
                <c:pt idx="5">
                  <c:v>1.633498693063045</c:v>
                </c:pt>
                <c:pt idx="6">
                  <c:v>8.86684547174417</c:v>
                </c:pt>
                <c:pt idx="7">
                  <c:v>19.5517787028687</c:v>
                </c:pt>
                <c:pt idx="8">
                  <c:v>31.76847928462191</c:v>
                </c:pt>
                <c:pt idx="9">
                  <c:v>3.585877480884733</c:v>
                </c:pt>
                <c:pt idx="10">
                  <c:v>-6.37903566180097</c:v>
                </c:pt>
                <c:pt idx="11">
                  <c:v>8.870893389190055</c:v>
                </c:pt>
                <c:pt idx="12">
                  <c:v>24.6719894499182</c:v>
                </c:pt>
                <c:pt idx="13">
                  <c:v>28.57066933294518</c:v>
                </c:pt>
                <c:pt idx="14">
                  <c:v>43.61144410643992</c:v>
                </c:pt>
                <c:pt idx="15">
                  <c:v>67.18480208617964</c:v>
                </c:pt>
                <c:pt idx="16">
                  <c:v>104.8747366053962</c:v>
                </c:pt>
                <c:pt idx="17">
                  <c:v>112.4428633840843</c:v>
                </c:pt>
                <c:pt idx="18">
                  <c:v>114.4308435117588</c:v>
                </c:pt>
              </c:numCache>
            </c:numRef>
          </c:val>
          <c:smooth val="0"/>
        </c:ser>
        <c:ser>
          <c:idx val="0"/>
          <c:order val="2"/>
          <c:tx>
            <c:strRef>
              <c:f>'P, VA volume et prix'!$B$561</c:f>
              <c:strCache>
                <c:ptCount val="1"/>
                <c:pt idx="0">
                  <c:v>Effet prix cumulé</c:v>
                </c:pt>
              </c:strCache>
            </c:strRef>
          </c:tx>
          <c:spPr>
            <a:ln w="76200" cmpd="sng">
              <a:solidFill>
                <a:srgbClr val="0000FF"/>
              </a:solidFill>
            </a:ln>
          </c:spPr>
          <c:marker>
            <c:symbol val="none"/>
          </c:marker>
          <c:cat>
            <c:strRef>
              <c:f>'P, VA volume et prix'!$C$549:$U$549</c:f>
              <c:strCache>
                <c:ptCount val="19"/>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Est 2017</c:v>
                </c:pt>
              </c:strCache>
            </c:strRef>
          </c:cat>
          <c:val>
            <c:numRef>
              <c:f>'P, VA volume et prix'!$C$561:$U$561</c:f>
              <c:numCache>
                <c:formatCode>0</c:formatCode>
                <c:ptCount val="19"/>
                <c:pt idx="1">
                  <c:v>25.83439293676918</c:v>
                </c:pt>
                <c:pt idx="2">
                  <c:v>5.276814876202567</c:v>
                </c:pt>
                <c:pt idx="3">
                  <c:v>13.43554851160772</c:v>
                </c:pt>
                <c:pt idx="4">
                  <c:v>33.04189102564773</c:v>
                </c:pt>
                <c:pt idx="5">
                  <c:v>56.79124987500455</c:v>
                </c:pt>
                <c:pt idx="6">
                  <c:v>59.65756765426259</c:v>
                </c:pt>
                <c:pt idx="7">
                  <c:v>84.081829593378</c:v>
                </c:pt>
                <c:pt idx="8">
                  <c:v>155.3449712063687</c:v>
                </c:pt>
                <c:pt idx="9">
                  <c:v>74.52452260097996</c:v>
                </c:pt>
                <c:pt idx="10">
                  <c:v>45.42143574366565</c:v>
                </c:pt>
                <c:pt idx="11">
                  <c:v>93.54150669267463</c:v>
                </c:pt>
                <c:pt idx="12">
                  <c:v>90.6704106319465</c:v>
                </c:pt>
                <c:pt idx="13">
                  <c:v>56.67574449853856</c:v>
                </c:pt>
                <c:pt idx="14">
                  <c:v>32.03882032007798</c:v>
                </c:pt>
                <c:pt idx="15">
                  <c:v>51.31547212223334</c:v>
                </c:pt>
                <c:pt idx="16">
                  <c:v>5.878196817745628</c:v>
                </c:pt>
                <c:pt idx="17">
                  <c:v>1.175174738301365</c:v>
                </c:pt>
                <c:pt idx="18">
                  <c:v>-0.812805389373047</c:v>
                </c:pt>
              </c:numCache>
            </c:numRef>
          </c:val>
          <c:smooth val="0"/>
        </c:ser>
        <c:dLbls>
          <c:showLegendKey val="0"/>
          <c:showVal val="0"/>
          <c:showCatName val="0"/>
          <c:showSerName val="0"/>
          <c:showPercent val="0"/>
          <c:showBubbleSize val="0"/>
        </c:dLbls>
        <c:marker val="1"/>
        <c:smooth val="0"/>
        <c:axId val="-2056209272"/>
        <c:axId val="-2040350520"/>
      </c:lineChart>
      <c:catAx>
        <c:axId val="-2056209272"/>
        <c:scaling>
          <c:orientation val="minMax"/>
        </c:scaling>
        <c:delete val="0"/>
        <c:axPos val="b"/>
        <c:numFmt formatCode="General" sourceLinked="1"/>
        <c:majorTickMark val="out"/>
        <c:minorTickMark val="none"/>
        <c:tickLblPos val="low"/>
        <c:spPr>
          <a:ln w="19050" cmpd="sng">
            <a:solidFill>
              <a:srgbClr val="FF0000"/>
            </a:solidFill>
          </a:ln>
        </c:spPr>
        <c:txPr>
          <a:bodyPr rot="-5400000" vert="horz"/>
          <a:lstStyle/>
          <a:p>
            <a:pPr>
              <a:defRPr/>
            </a:pPr>
            <a:endParaRPr lang="fr-FR"/>
          </a:p>
        </c:txPr>
        <c:crossAx val="-2040350520"/>
        <c:crosses val="autoZero"/>
        <c:auto val="1"/>
        <c:lblAlgn val="ctr"/>
        <c:lblOffset val="100"/>
        <c:tickLblSkip val="4"/>
        <c:noMultiLvlLbl val="0"/>
      </c:catAx>
      <c:valAx>
        <c:axId val="-2040350520"/>
        <c:scaling>
          <c:orientation val="minMax"/>
          <c:min val="-50.0"/>
        </c:scaling>
        <c:delete val="0"/>
        <c:axPos val="l"/>
        <c:majorGridlines>
          <c:spPr>
            <a:ln>
              <a:solidFill>
                <a:schemeClr val="bg1">
                  <a:lumMod val="75000"/>
                </a:schemeClr>
              </a:solidFill>
            </a:ln>
          </c:spPr>
        </c:majorGridlines>
        <c:numFmt formatCode="#,##0" sourceLinked="0"/>
        <c:majorTickMark val="out"/>
        <c:minorTickMark val="none"/>
        <c:tickLblPos val="nextTo"/>
        <c:crossAx val="-2056209272"/>
        <c:crosses val="autoZero"/>
        <c:crossBetween val="between"/>
        <c:majorUnit val="10.0"/>
      </c:valAx>
    </c:plotArea>
    <c:plotVisOnly val="1"/>
    <c:dispBlanksAs val="gap"/>
    <c:showDLblsOverMax val="0"/>
  </c:chart>
  <c:txPr>
    <a:bodyPr/>
    <a:lstStyle/>
    <a:p>
      <a:pPr>
        <a:defRPr sz="2000"/>
      </a:pPr>
      <a:endParaRPr lang="fr-FR"/>
    </a:p>
  </c:txPr>
  <c:externalData r:id="rId1">
    <c:autoUpdate val="0"/>
  </c:externalData>
  <c:userShapes r:id="rId2"/>
</c:chartSpace>
</file>

<file path=ppt/charts/chart3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a:pPr>
            <a:r>
              <a:rPr lang="fr-FR" sz="2400" dirty="0"/>
              <a:t>De 2009 à 2016, </a:t>
            </a:r>
            <a:r>
              <a:rPr lang="fr-FR" sz="2400" dirty="0" smtClean="0"/>
              <a:t>effets </a:t>
            </a:r>
            <a:r>
              <a:rPr lang="fr-FR" sz="2400" dirty="0"/>
              <a:t>prix négatifs </a:t>
            </a:r>
            <a:r>
              <a:rPr lang="fr-FR" sz="2400" dirty="0" smtClean="0"/>
              <a:t>cumulés</a:t>
            </a:r>
            <a:r>
              <a:rPr lang="fr-FR" sz="2400" baseline="0" dirty="0" smtClean="0"/>
              <a:t> </a:t>
            </a:r>
            <a:r>
              <a:rPr lang="fr-FR" sz="2400" dirty="0" smtClean="0"/>
              <a:t>compensés </a:t>
            </a:r>
            <a:r>
              <a:rPr lang="fr-FR" sz="2400" dirty="0"/>
              <a:t>par </a:t>
            </a:r>
            <a:r>
              <a:rPr lang="fr-FR" sz="2400" dirty="0" smtClean="0"/>
              <a:t>effets </a:t>
            </a:r>
            <a:r>
              <a:rPr lang="fr-FR" sz="2400" dirty="0"/>
              <a:t>volume positifs ; </a:t>
            </a:r>
            <a:r>
              <a:rPr lang="fr-FR" sz="2400" b="1" i="0" u="none" strike="noStrike" baseline="0" dirty="0" smtClean="0">
                <a:effectLst/>
              </a:rPr>
              <a:t>(GCFP courants) </a:t>
            </a:r>
            <a:endParaRPr lang="fr-FR" sz="2400" dirty="0"/>
          </a:p>
        </c:rich>
      </c:tx>
      <c:layout>
        <c:manualLayout>
          <c:xMode val="edge"/>
          <c:yMode val="edge"/>
          <c:x val="0.11283567784364"/>
          <c:y val="0.0"/>
        </c:manualLayout>
      </c:layout>
      <c:overlay val="0"/>
      <c:spPr>
        <a:solidFill>
          <a:schemeClr val="bg1"/>
        </a:solidFill>
      </c:spPr>
    </c:title>
    <c:autoTitleDeleted val="0"/>
    <c:plotArea>
      <c:layout>
        <c:manualLayout>
          <c:layoutTarget val="inner"/>
          <c:xMode val="edge"/>
          <c:yMode val="edge"/>
          <c:x val="0.056164186700997"/>
          <c:y val="0.180984199144305"/>
          <c:w val="0.922923265770486"/>
          <c:h val="0.744040388135733"/>
        </c:manualLayout>
      </c:layout>
      <c:lineChart>
        <c:grouping val="standard"/>
        <c:varyColors val="0"/>
        <c:ser>
          <c:idx val="2"/>
          <c:order val="0"/>
          <c:tx>
            <c:strRef>
              <c:f>'P, VA volume et prix'!$B$563</c:f>
              <c:strCache>
                <c:ptCount val="1"/>
                <c:pt idx="0">
                  <c:v>Effet Valeur cumulé</c:v>
                </c:pt>
              </c:strCache>
            </c:strRef>
          </c:tx>
          <c:spPr>
            <a:ln w="57150" cmpd="sng">
              <a:solidFill>
                <a:schemeClr val="tx1"/>
              </a:solidFill>
              <a:prstDash val="sysDot"/>
            </a:ln>
          </c:spPr>
          <c:marker>
            <c:symbol val="none"/>
          </c:marker>
          <c:cat>
            <c:strRef>
              <c:f>'P, VA volume et prix'!$N$549:$U$549</c:f>
              <c:strCache>
                <c:ptCount val="8"/>
                <c:pt idx="0">
                  <c:v>2010</c:v>
                </c:pt>
                <c:pt idx="1">
                  <c:v>2011</c:v>
                </c:pt>
                <c:pt idx="2">
                  <c:v>2012</c:v>
                </c:pt>
                <c:pt idx="3">
                  <c:v>2013</c:v>
                </c:pt>
                <c:pt idx="4">
                  <c:v>2014</c:v>
                </c:pt>
                <c:pt idx="5">
                  <c:v>2015</c:v>
                </c:pt>
                <c:pt idx="6">
                  <c:v>2016</c:v>
                </c:pt>
                <c:pt idx="7">
                  <c:v>Est 2017</c:v>
                </c:pt>
              </c:strCache>
            </c:strRef>
          </c:cat>
          <c:val>
            <c:numRef>
              <c:f>'P, VA volume et prix'!$N$563:$U$563</c:f>
              <c:numCache>
                <c:formatCode>0</c:formatCode>
                <c:ptCount val="8"/>
                <c:pt idx="0">
                  <c:v>102.4124000818647</c:v>
                </c:pt>
                <c:pt idx="1">
                  <c:v>115.3424000818647</c:v>
                </c:pt>
                <c:pt idx="2">
                  <c:v>85.24641383148378</c:v>
                </c:pt>
                <c:pt idx="3">
                  <c:v>75.65026442651793</c:v>
                </c:pt>
                <c:pt idx="4">
                  <c:v>118.5002742084133</c:v>
                </c:pt>
                <c:pt idx="5">
                  <c:v>110.7529334231418</c:v>
                </c:pt>
                <c:pt idx="6">
                  <c:v>113.6180381223857</c:v>
                </c:pt>
                <c:pt idx="7">
                  <c:v>113.6180381223857</c:v>
                </c:pt>
              </c:numCache>
            </c:numRef>
          </c:val>
          <c:smooth val="0"/>
        </c:ser>
        <c:ser>
          <c:idx val="1"/>
          <c:order val="1"/>
          <c:tx>
            <c:strRef>
              <c:f>'P, VA volume et prix'!$B$562</c:f>
              <c:strCache>
                <c:ptCount val="1"/>
                <c:pt idx="0">
                  <c:v>Effet Volume cumulé</c:v>
                </c:pt>
              </c:strCache>
            </c:strRef>
          </c:tx>
          <c:spPr>
            <a:ln w="76200" cmpd="sng">
              <a:solidFill>
                <a:srgbClr val="FF0000"/>
              </a:solidFill>
            </a:ln>
          </c:spPr>
          <c:marker>
            <c:symbol val="none"/>
          </c:marker>
          <c:cat>
            <c:strRef>
              <c:f>'P, VA volume et prix'!$N$549:$U$549</c:f>
              <c:strCache>
                <c:ptCount val="8"/>
                <c:pt idx="0">
                  <c:v>2010</c:v>
                </c:pt>
                <c:pt idx="1">
                  <c:v>2011</c:v>
                </c:pt>
                <c:pt idx="2">
                  <c:v>2012</c:v>
                </c:pt>
                <c:pt idx="3">
                  <c:v>2013</c:v>
                </c:pt>
                <c:pt idx="4">
                  <c:v>2014</c:v>
                </c:pt>
                <c:pt idx="5">
                  <c:v>2015</c:v>
                </c:pt>
                <c:pt idx="6">
                  <c:v>2016</c:v>
                </c:pt>
                <c:pt idx="7">
                  <c:v>Est 2017</c:v>
                </c:pt>
              </c:strCache>
            </c:strRef>
          </c:cat>
          <c:val>
            <c:numRef>
              <c:f>'P, VA volume et prix'!$N$562:$U$562</c:f>
              <c:numCache>
                <c:formatCode>0</c:formatCode>
                <c:ptCount val="8"/>
                <c:pt idx="0">
                  <c:v>8.870893389190055</c:v>
                </c:pt>
                <c:pt idx="1">
                  <c:v>24.6719894499182</c:v>
                </c:pt>
                <c:pt idx="2">
                  <c:v>28.57066933294518</c:v>
                </c:pt>
                <c:pt idx="3">
                  <c:v>43.61144410643992</c:v>
                </c:pt>
                <c:pt idx="4">
                  <c:v>67.18480208617964</c:v>
                </c:pt>
                <c:pt idx="5">
                  <c:v>104.8747366053962</c:v>
                </c:pt>
                <c:pt idx="6">
                  <c:v>112.4428633840843</c:v>
                </c:pt>
                <c:pt idx="7">
                  <c:v>114.4308435117588</c:v>
                </c:pt>
              </c:numCache>
            </c:numRef>
          </c:val>
          <c:smooth val="0"/>
        </c:ser>
        <c:ser>
          <c:idx val="0"/>
          <c:order val="2"/>
          <c:tx>
            <c:strRef>
              <c:f>'P, VA volume et prix'!$B$561</c:f>
              <c:strCache>
                <c:ptCount val="1"/>
                <c:pt idx="0">
                  <c:v>Effet prix cumulé</c:v>
                </c:pt>
              </c:strCache>
            </c:strRef>
          </c:tx>
          <c:spPr>
            <a:ln w="76200" cmpd="sng">
              <a:solidFill>
                <a:srgbClr val="0000FF"/>
              </a:solidFill>
            </a:ln>
          </c:spPr>
          <c:marker>
            <c:symbol val="none"/>
          </c:marker>
          <c:cat>
            <c:strRef>
              <c:f>'P, VA volume et prix'!$N$549:$U$549</c:f>
              <c:strCache>
                <c:ptCount val="8"/>
                <c:pt idx="0">
                  <c:v>2010</c:v>
                </c:pt>
                <c:pt idx="1">
                  <c:v>2011</c:v>
                </c:pt>
                <c:pt idx="2">
                  <c:v>2012</c:v>
                </c:pt>
                <c:pt idx="3">
                  <c:v>2013</c:v>
                </c:pt>
                <c:pt idx="4">
                  <c:v>2014</c:v>
                </c:pt>
                <c:pt idx="5">
                  <c:v>2015</c:v>
                </c:pt>
                <c:pt idx="6">
                  <c:v>2016</c:v>
                </c:pt>
                <c:pt idx="7">
                  <c:v>Est 2017</c:v>
                </c:pt>
              </c:strCache>
            </c:strRef>
          </c:cat>
          <c:val>
            <c:numRef>
              <c:f>'P, VA volume et prix'!$N$561:$U$561</c:f>
              <c:numCache>
                <c:formatCode>0</c:formatCode>
                <c:ptCount val="8"/>
                <c:pt idx="0">
                  <c:v>93.54150669267463</c:v>
                </c:pt>
                <c:pt idx="1">
                  <c:v>90.6704106319465</c:v>
                </c:pt>
                <c:pt idx="2">
                  <c:v>56.67574449853856</c:v>
                </c:pt>
                <c:pt idx="3">
                  <c:v>32.03882032007798</c:v>
                </c:pt>
                <c:pt idx="4">
                  <c:v>51.31547212223334</c:v>
                </c:pt>
                <c:pt idx="5">
                  <c:v>5.878196817745628</c:v>
                </c:pt>
                <c:pt idx="6">
                  <c:v>1.175174738301365</c:v>
                </c:pt>
                <c:pt idx="7">
                  <c:v>-0.812805389373047</c:v>
                </c:pt>
              </c:numCache>
            </c:numRef>
          </c:val>
          <c:smooth val="0"/>
        </c:ser>
        <c:dLbls>
          <c:showLegendKey val="0"/>
          <c:showVal val="0"/>
          <c:showCatName val="0"/>
          <c:showSerName val="0"/>
          <c:showPercent val="0"/>
          <c:showBubbleSize val="0"/>
        </c:dLbls>
        <c:marker val="1"/>
        <c:smooth val="0"/>
        <c:axId val="-2040748872"/>
        <c:axId val="-2043624168"/>
      </c:lineChart>
      <c:catAx>
        <c:axId val="-2040748872"/>
        <c:scaling>
          <c:orientation val="minMax"/>
        </c:scaling>
        <c:delete val="0"/>
        <c:axPos val="b"/>
        <c:numFmt formatCode="General" sourceLinked="1"/>
        <c:majorTickMark val="out"/>
        <c:minorTickMark val="none"/>
        <c:tickLblPos val="low"/>
        <c:spPr>
          <a:ln w="28575" cmpd="sng">
            <a:solidFill>
              <a:srgbClr val="FF0000"/>
            </a:solidFill>
          </a:ln>
        </c:spPr>
        <c:txPr>
          <a:bodyPr rot="0" vert="horz"/>
          <a:lstStyle/>
          <a:p>
            <a:pPr>
              <a:defRPr/>
            </a:pPr>
            <a:endParaRPr lang="fr-FR"/>
          </a:p>
        </c:txPr>
        <c:crossAx val="-2043624168"/>
        <c:crosses val="autoZero"/>
        <c:auto val="1"/>
        <c:lblAlgn val="ctr"/>
        <c:lblOffset val="100"/>
        <c:noMultiLvlLbl val="0"/>
      </c:catAx>
      <c:valAx>
        <c:axId val="-2043624168"/>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crossAx val="-2040748872"/>
        <c:crosses val="autoZero"/>
        <c:crossBetween val="between"/>
        <c:majorUnit val="10.0"/>
      </c:valAx>
    </c:plotArea>
    <c:legend>
      <c:legendPos val="r"/>
      <c:layout>
        <c:manualLayout>
          <c:xMode val="edge"/>
          <c:yMode val="edge"/>
          <c:x val="0.675587454658055"/>
          <c:y val="0.389735775613873"/>
          <c:w val="0.323533480382488"/>
          <c:h val="0.337253413916751"/>
        </c:manualLayout>
      </c:layout>
      <c:overlay val="0"/>
      <c:spPr>
        <a:solidFill>
          <a:schemeClr val="bg1"/>
        </a:solidFill>
      </c:spPr>
      <c:txPr>
        <a:bodyPr/>
        <a:lstStyle/>
        <a:p>
          <a:pPr>
            <a:defRPr sz="2400"/>
          </a:pPr>
          <a:endParaRPr lang="fr-FR"/>
        </a:p>
      </c:txPr>
    </c:legend>
    <c:plotVisOnly val="1"/>
    <c:dispBlanksAs val="gap"/>
    <c:showDLblsOverMax val="0"/>
  </c:chart>
  <c:txPr>
    <a:bodyPr/>
    <a:lstStyle/>
    <a:p>
      <a:pPr>
        <a:defRPr sz="2000"/>
      </a:pPr>
      <a:endParaRPr lang="fr-FR"/>
    </a:p>
  </c:txPr>
  <c:externalData r:id="rId1">
    <c:autoUpdate val="0"/>
  </c:externalData>
  <c:userShapes r:id="rId2"/>
</c:chartSpace>
</file>

<file path=ppt/charts/chart3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a:t>Les dividendes versés par la SLN, </a:t>
            </a:r>
            <a:endParaRPr lang="fr-FR" sz="2000" dirty="0" smtClean="0"/>
          </a:p>
          <a:p>
            <a:pPr>
              <a:defRPr sz="2000"/>
            </a:pPr>
            <a:r>
              <a:rPr lang="fr-FR" sz="2000" dirty="0" smtClean="0"/>
              <a:t>GCFP courants</a:t>
            </a:r>
            <a:r>
              <a:rPr lang="mr-IN" sz="2000" dirty="0" smtClean="0"/>
              <a:t>…</a:t>
            </a:r>
            <a:endParaRPr lang="fr-FR" sz="2000" dirty="0"/>
          </a:p>
        </c:rich>
      </c:tx>
      <c:layout>
        <c:manualLayout>
          <c:xMode val="edge"/>
          <c:yMode val="edge"/>
          <c:x val="0.124215707976262"/>
          <c:y val="0.00207371695813781"/>
        </c:manualLayout>
      </c:layout>
      <c:overlay val="0"/>
    </c:title>
    <c:autoTitleDeleted val="0"/>
    <c:plotArea>
      <c:layout>
        <c:manualLayout>
          <c:layoutTarget val="inner"/>
          <c:xMode val="edge"/>
          <c:yMode val="edge"/>
          <c:x val="0.0709820910940349"/>
          <c:y val="0.134857318030934"/>
          <c:w val="0.852549515647893"/>
          <c:h val="0.716057455980295"/>
        </c:manualLayout>
      </c:layout>
      <c:lineChart>
        <c:grouping val="standard"/>
        <c:varyColors val="0"/>
        <c:ser>
          <c:idx val="0"/>
          <c:order val="0"/>
          <c:tx>
            <c:strRef>
              <c:f>'Dividendes de la SLN'!$A$4</c:f>
              <c:strCache>
                <c:ptCount val="1"/>
                <c:pt idx="0">
                  <c:v>Dividende  total</c:v>
                </c:pt>
              </c:strCache>
            </c:strRef>
          </c:tx>
          <c:spPr>
            <a:ln w="38100" cmpd="sng">
              <a:solidFill>
                <a:schemeClr val="tx1"/>
              </a:solidFill>
            </a:ln>
          </c:spPr>
          <c:marker>
            <c:symbol val="none"/>
          </c:marker>
          <c:cat>
            <c:numRef>
              <c:f>'Dividendes de la SLN'!$B$3:$M$3</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'Dividendes de la SLN'!$B$4:$M$4</c:f>
              <c:numCache>
                <c:formatCode>0.0</c:formatCode>
                <c:ptCount val="12"/>
                <c:pt idx="0">
                  <c:v>10.58</c:v>
                </c:pt>
                <c:pt idx="1">
                  <c:v>15.51</c:v>
                </c:pt>
                <c:pt idx="2">
                  <c:v>10.59</c:v>
                </c:pt>
                <c:pt idx="3">
                  <c:v>2.13</c:v>
                </c:pt>
                <c:pt idx="4">
                  <c:v>1.32</c:v>
                </c:pt>
                <c:pt idx="5">
                  <c:v>5.95</c:v>
                </c:pt>
                <c:pt idx="6">
                  <c:v>48.24</c:v>
                </c:pt>
                <c:pt idx="7">
                  <c:v>33.26</c:v>
                </c:pt>
                <c:pt idx="8">
                  <c:v>0.0</c:v>
                </c:pt>
                <c:pt idx="9">
                  <c:v>0.0</c:v>
                </c:pt>
                <c:pt idx="10">
                  <c:v>0.0</c:v>
                </c:pt>
                <c:pt idx="11">
                  <c:v>0.0</c:v>
                </c:pt>
              </c:numCache>
            </c:numRef>
          </c:val>
          <c:smooth val="0"/>
        </c:ser>
        <c:ser>
          <c:idx val="1"/>
          <c:order val="1"/>
          <c:tx>
            <c:strRef>
              <c:f>'Dividendes de la SLN'!$A$5</c:f>
              <c:strCache>
                <c:ptCount val="1"/>
                <c:pt idx="0">
                  <c:v>   dont à Eramet</c:v>
                </c:pt>
              </c:strCache>
            </c:strRef>
          </c:tx>
          <c:spPr>
            <a:ln w="38100" cmpd="sng">
              <a:solidFill>
                <a:srgbClr val="FF0000"/>
              </a:solidFill>
            </a:ln>
          </c:spPr>
          <c:marker>
            <c:symbol val="none"/>
          </c:marker>
          <c:cat>
            <c:numRef>
              <c:f>'Dividendes de la SLN'!$B$3:$M$3</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'Dividendes de la SLN'!$B$5:$M$5</c:f>
              <c:numCache>
                <c:formatCode>0.0</c:formatCode>
                <c:ptCount val="12"/>
                <c:pt idx="0">
                  <c:v>6.35</c:v>
                </c:pt>
                <c:pt idx="1">
                  <c:v>9.31</c:v>
                </c:pt>
                <c:pt idx="2">
                  <c:v>5.93</c:v>
                </c:pt>
                <c:pt idx="3">
                  <c:v>1.19</c:v>
                </c:pt>
                <c:pt idx="4">
                  <c:v>0.74</c:v>
                </c:pt>
                <c:pt idx="5">
                  <c:v>3.33</c:v>
                </c:pt>
                <c:pt idx="6">
                  <c:v>27.02</c:v>
                </c:pt>
                <c:pt idx="7">
                  <c:v>19.63</c:v>
                </c:pt>
                <c:pt idx="8">
                  <c:v>0.0</c:v>
                </c:pt>
                <c:pt idx="9">
                  <c:v>0.0</c:v>
                </c:pt>
                <c:pt idx="10">
                  <c:v>0.0</c:v>
                </c:pt>
                <c:pt idx="11">
                  <c:v>0.0</c:v>
                </c:pt>
              </c:numCache>
            </c:numRef>
          </c:val>
          <c:smooth val="0"/>
        </c:ser>
        <c:ser>
          <c:idx val="2"/>
          <c:order val="2"/>
          <c:tx>
            <c:strRef>
              <c:f>'Dividendes de la SLN'!$A$6</c:f>
              <c:strCache>
                <c:ptCount val="1"/>
                <c:pt idx="0">
                  <c:v>   dont à STCPI, donc au Caillou</c:v>
                </c:pt>
              </c:strCache>
            </c:strRef>
          </c:tx>
          <c:spPr>
            <a:ln w="76200" cmpd="sng">
              <a:solidFill>
                <a:srgbClr val="008000"/>
              </a:solidFill>
            </a:ln>
          </c:spPr>
          <c:marker>
            <c:symbol val="none"/>
          </c:marker>
          <c:cat>
            <c:numRef>
              <c:f>'Dividendes de la SLN'!$B$3:$M$3</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'Dividendes de la SLN'!$B$6:$M$6</c:f>
              <c:numCache>
                <c:formatCode>0.0</c:formatCode>
                <c:ptCount val="12"/>
                <c:pt idx="0">
                  <c:v>3.17</c:v>
                </c:pt>
                <c:pt idx="1">
                  <c:v>4.649999999999998</c:v>
                </c:pt>
                <c:pt idx="2">
                  <c:v>3.6</c:v>
                </c:pt>
                <c:pt idx="3">
                  <c:v>0.72</c:v>
                </c:pt>
                <c:pt idx="4">
                  <c:v>0.45</c:v>
                </c:pt>
                <c:pt idx="5">
                  <c:v>2.02</c:v>
                </c:pt>
                <c:pt idx="6">
                  <c:v>16.4</c:v>
                </c:pt>
                <c:pt idx="7">
                  <c:v>11.31</c:v>
                </c:pt>
                <c:pt idx="8">
                  <c:v>0.0</c:v>
                </c:pt>
                <c:pt idx="9">
                  <c:v>0.0</c:v>
                </c:pt>
                <c:pt idx="10">
                  <c:v>0.0</c:v>
                </c:pt>
                <c:pt idx="11">
                  <c:v>0.0</c:v>
                </c:pt>
              </c:numCache>
            </c:numRef>
          </c:val>
          <c:smooth val="0"/>
        </c:ser>
        <c:ser>
          <c:idx val="3"/>
          <c:order val="3"/>
          <c:tx>
            <c:strRef>
              <c:f>'Dividendes de la SLN'!$A$7</c:f>
              <c:strCache>
                <c:ptCount val="1"/>
                <c:pt idx="0">
                  <c:v>   dont Nisshin Steel</c:v>
                </c:pt>
              </c:strCache>
            </c:strRef>
          </c:tx>
          <c:spPr>
            <a:ln>
              <a:solidFill>
                <a:srgbClr val="2CFF1E"/>
              </a:solidFill>
            </a:ln>
          </c:spPr>
          <c:marker>
            <c:symbol val="none"/>
          </c:marker>
          <c:cat>
            <c:numRef>
              <c:f>'Dividendes de la SLN'!$B$3:$M$3</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'Dividendes de la SLN'!$B$7:$M$7</c:f>
              <c:numCache>
                <c:formatCode>0.0</c:formatCode>
                <c:ptCount val="12"/>
                <c:pt idx="0">
                  <c:v>1.06</c:v>
                </c:pt>
                <c:pt idx="1">
                  <c:v>1.549999999999999</c:v>
                </c:pt>
                <c:pt idx="2">
                  <c:v>1.06</c:v>
                </c:pt>
                <c:pt idx="3">
                  <c:v>0.22</c:v>
                </c:pt>
                <c:pt idx="4">
                  <c:v>0.13</c:v>
                </c:pt>
                <c:pt idx="5">
                  <c:v>0.6</c:v>
                </c:pt>
                <c:pt idx="6">
                  <c:v>4.820000000000004</c:v>
                </c:pt>
                <c:pt idx="7">
                  <c:v>2.319999999999998</c:v>
                </c:pt>
                <c:pt idx="8">
                  <c:v>0.0</c:v>
                </c:pt>
                <c:pt idx="9">
                  <c:v>0.0</c:v>
                </c:pt>
                <c:pt idx="10">
                  <c:v>0.0</c:v>
                </c:pt>
                <c:pt idx="11">
                  <c:v>0.0</c:v>
                </c:pt>
              </c:numCache>
            </c:numRef>
          </c:val>
          <c:smooth val="0"/>
        </c:ser>
        <c:dLbls>
          <c:showLegendKey val="0"/>
          <c:showVal val="0"/>
          <c:showCatName val="0"/>
          <c:showSerName val="0"/>
          <c:showPercent val="0"/>
          <c:showBubbleSize val="0"/>
        </c:dLbls>
        <c:marker val="1"/>
        <c:smooth val="0"/>
        <c:axId val="-2043463736"/>
        <c:axId val="-2040713688"/>
      </c:lineChart>
      <c:lineChart>
        <c:grouping val="standard"/>
        <c:varyColors val="0"/>
        <c:ser>
          <c:idx val="4"/>
          <c:order val="4"/>
          <c:tx>
            <c:strRef>
              <c:f>'Dividendes de la SLN'!$A$8</c:f>
              <c:strCache>
                <c:ptCount val="1"/>
                <c:pt idx="0">
                  <c:v>% du total de 2006 à 2017</c:v>
                </c:pt>
              </c:strCache>
            </c:strRef>
          </c:tx>
          <c:spPr>
            <a:ln>
              <a:solidFill>
                <a:schemeClr val="tx1"/>
              </a:solidFill>
              <a:prstDash val="sysDash"/>
            </a:ln>
          </c:spPr>
          <c:marker>
            <c:symbol val="none"/>
          </c:marker>
          <c:dLbls>
            <c:dLbl>
              <c:idx val="1"/>
              <c:layout>
                <c:manualLayout>
                  <c:x val="-0.0534998342439233"/>
                  <c:y val="0.00227408732996721"/>
                </c:manualLayout>
              </c:layout>
              <c:showLegendKey val="0"/>
              <c:showVal val="1"/>
              <c:showCatName val="0"/>
              <c:showSerName val="0"/>
              <c:showPercent val="0"/>
              <c:showBubbleSize val="0"/>
            </c:dLbl>
            <c:dLbl>
              <c:idx val="6"/>
              <c:layout>
                <c:manualLayout>
                  <c:x val="-0.0481927710843373"/>
                  <c:y val="0.0"/>
                </c:manualLayout>
              </c:layout>
              <c:showLegendKey val="0"/>
              <c:showVal val="1"/>
              <c:showCatName val="0"/>
              <c:showSerName val="0"/>
              <c:showPercent val="0"/>
              <c:showBubbleSize val="0"/>
            </c:dLbl>
            <c:dLbl>
              <c:idx val="7"/>
              <c:layout>
                <c:manualLayout>
                  <c:x val="-0.0455153949129853"/>
                  <c:y val="0.0130434782608696"/>
                </c:manualLayout>
              </c:layout>
              <c:showLegendKey val="0"/>
              <c:showVal val="1"/>
              <c:showCatName val="0"/>
              <c:showSerName val="0"/>
              <c:showPercent val="0"/>
              <c:showBubbleSize val="0"/>
            </c:dLbl>
            <c:dLbl>
              <c:idx val="11"/>
              <c:layout>
                <c:manualLayout>
                  <c:x val="-0.0790867114910173"/>
                  <c:y val="-0.0409335719394097"/>
                </c:manualLayout>
              </c:layout>
              <c:showLegendKey val="0"/>
              <c:showVal val="1"/>
              <c:showCatName val="0"/>
              <c:showSerName val="0"/>
              <c:showPercent val="0"/>
              <c:showBubbleSize val="0"/>
            </c:dLbl>
            <c:spPr>
              <a:solidFill>
                <a:schemeClr val="bg1"/>
              </a:solidFill>
            </c:spPr>
            <c:txPr>
              <a:bodyPr/>
              <a:lstStyle/>
              <a:p>
                <a:pPr>
                  <a:defRPr b="1" i="1"/>
                </a:pPr>
                <a:endParaRPr lang="fr-FR"/>
              </a:p>
            </c:txPr>
            <c:showLegendKey val="0"/>
            <c:showVal val="0"/>
            <c:showCatName val="0"/>
            <c:showSerName val="0"/>
            <c:showPercent val="0"/>
            <c:showBubbleSize val="0"/>
          </c:dLbls>
          <c:cat>
            <c:numRef>
              <c:f>'Dividendes de la SLN'!$B$3:$M$3</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'Dividendes de la SLN'!$B$8:$M$8</c:f>
              <c:numCache>
                <c:formatCode>0%</c:formatCode>
                <c:ptCount val="12"/>
                <c:pt idx="0">
                  <c:v>0.0829283586769086</c:v>
                </c:pt>
                <c:pt idx="1">
                  <c:v>0.121570779118984</c:v>
                </c:pt>
                <c:pt idx="2">
                  <c:v>0.0830067408684747</c:v>
                </c:pt>
                <c:pt idx="3">
                  <c:v>0.0166954068035742</c:v>
                </c:pt>
                <c:pt idx="4">
                  <c:v>0.0103464492867221</c:v>
                </c:pt>
                <c:pt idx="5">
                  <c:v>0.0466374039818153</c:v>
                </c:pt>
                <c:pt idx="6">
                  <c:v>0.378115692114751</c:v>
                </c:pt>
                <c:pt idx="7">
                  <c:v>0.260699169148769</c:v>
                </c:pt>
                <c:pt idx="8">
                  <c:v>0.0</c:v>
                </c:pt>
                <c:pt idx="9">
                  <c:v>0.0</c:v>
                </c:pt>
                <c:pt idx="10">
                  <c:v>0.0</c:v>
                </c:pt>
                <c:pt idx="11">
                  <c:v>0.0</c:v>
                </c:pt>
              </c:numCache>
            </c:numRef>
          </c:val>
          <c:smooth val="0"/>
        </c:ser>
        <c:dLbls>
          <c:showLegendKey val="0"/>
          <c:showVal val="0"/>
          <c:showCatName val="0"/>
          <c:showSerName val="0"/>
          <c:showPercent val="0"/>
          <c:showBubbleSize val="0"/>
        </c:dLbls>
        <c:marker val="1"/>
        <c:smooth val="0"/>
        <c:axId val="-2042501080"/>
        <c:axId val="-2045563432"/>
      </c:lineChart>
      <c:catAx>
        <c:axId val="-2043463736"/>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040713688"/>
        <c:crosses val="autoZero"/>
        <c:auto val="1"/>
        <c:lblAlgn val="ctr"/>
        <c:lblOffset val="100"/>
        <c:noMultiLvlLbl val="0"/>
      </c:catAx>
      <c:valAx>
        <c:axId val="-2040713688"/>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800" b="1"/>
            </a:pPr>
            <a:endParaRPr lang="fr-FR"/>
          </a:p>
        </c:txPr>
        <c:crossAx val="-2043463736"/>
        <c:crosses val="autoZero"/>
        <c:crossBetween val="between"/>
        <c:majorUnit val="5.0"/>
      </c:valAx>
      <c:valAx>
        <c:axId val="-2045563432"/>
        <c:scaling>
          <c:orientation val="minMax"/>
        </c:scaling>
        <c:delete val="0"/>
        <c:axPos val="r"/>
        <c:numFmt formatCode="0%" sourceLinked="1"/>
        <c:majorTickMark val="out"/>
        <c:minorTickMark val="none"/>
        <c:tickLblPos val="nextTo"/>
        <c:txPr>
          <a:bodyPr/>
          <a:lstStyle/>
          <a:p>
            <a:pPr>
              <a:defRPr sz="1200"/>
            </a:pPr>
            <a:endParaRPr lang="fr-FR"/>
          </a:p>
        </c:txPr>
        <c:crossAx val="-2042501080"/>
        <c:crosses val="max"/>
        <c:crossBetween val="between"/>
      </c:valAx>
      <c:catAx>
        <c:axId val="-2042501080"/>
        <c:scaling>
          <c:orientation val="minMax"/>
        </c:scaling>
        <c:delete val="1"/>
        <c:axPos val="b"/>
        <c:numFmt formatCode="General" sourceLinked="1"/>
        <c:majorTickMark val="out"/>
        <c:minorTickMark val="none"/>
        <c:tickLblPos val="nextTo"/>
        <c:crossAx val="-2045563432"/>
        <c:crosses val="autoZero"/>
        <c:auto val="1"/>
        <c:lblAlgn val="ctr"/>
        <c:lblOffset val="100"/>
        <c:noMultiLvlLbl val="0"/>
      </c:catAx>
    </c:plotArea>
    <c:legend>
      <c:legendPos val="r"/>
      <c:legendEntry>
        <c:idx val="2"/>
        <c:txPr>
          <a:bodyPr/>
          <a:lstStyle/>
          <a:p>
            <a:pPr>
              <a:defRPr sz="1800" b="1"/>
            </a:pPr>
            <a:endParaRPr lang="fr-FR"/>
          </a:p>
        </c:txPr>
      </c:legendEntry>
      <c:layout>
        <c:manualLayout>
          <c:xMode val="edge"/>
          <c:yMode val="edge"/>
          <c:x val="0.101041790678464"/>
          <c:y val="0.136305929566323"/>
          <c:w val="0.379547165387933"/>
          <c:h val="0.44296141321456"/>
        </c:manualLayout>
      </c:layout>
      <c:overlay val="0"/>
      <c:spPr>
        <a:solidFill>
          <a:schemeClr val="bg1"/>
        </a:solidFill>
      </c:spPr>
      <c:txPr>
        <a:bodyPr/>
        <a:lstStyle/>
        <a:p>
          <a:pPr>
            <a:defRPr sz="1800"/>
          </a:pPr>
          <a:endParaRPr lang="fr-FR"/>
        </a:p>
      </c:txPr>
    </c:legend>
    <c:plotVisOnly val="1"/>
    <c:dispBlanksAs val="gap"/>
    <c:showDLblsOverMax val="0"/>
  </c:chart>
  <c:txPr>
    <a:bodyPr/>
    <a:lstStyle/>
    <a:p>
      <a:pPr>
        <a:defRPr sz="2000"/>
      </a:pPr>
      <a:endParaRPr lang="fr-FR"/>
    </a:p>
  </c:txPr>
  <c:externalData r:id="rId1">
    <c:autoUpdate val="0"/>
  </c:externalData>
</c:chartSpace>
</file>

<file path=ppt/charts/chart3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mr-IN" dirty="0" smtClean="0"/>
              <a:t>…</a:t>
            </a:r>
            <a:r>
              <a:rPr lang="fr-FR" dirty="0" smtClean="0"/>
              <a:t> et en plus parlant</a:t>
            </a:r>
          </a:p>
        </c:rich>
      </c:tx>
      <c:layout>
        <c:manualLayout>
          <c:xMode val="edge"/>
          <c:yMode val="edge"/>
          <c:x val="0.106106947474939"/>
          <c:y val="0.0"/>
        </c:manualLayout>
      </c:layout>
      <c:overlay val="0"/>
    </c:title>
    <c:autoTitleDeleted val="0"/>
    <c:plotArea>
      <c:layout>
        <c:manualLayout>
          <c:layoutTarget val="inner"/>
          <c:xMode val="edge"/>
          <c:yMode val="edge"/>
          <c:x val="0.0709820910940349"/>
          <c:y val="0.0783824531587237"/>
          <c:w val="0.914923455799169"/>
          <c:h val="0.768117684479063"/>
        </c:manualLayout>
      </c:layout>
      <c:lineChart>
        <c:grouping val="standard"/>
        <c:varyColors val="0"/>
        <c:ser>
          <c:idx val="0"/>
          <c:order val="0"/>
          <c:tx>
            <c:strRef>
              <c:f>'Dividendes de la SLN'!$A$43</c:f>
              <c:strCache>
                <c:ptCount val="1"/>
                <c:pt idx="0">
                  <c:v>Dividende  total en semaine de PIB</c:v>
                </c:pt>
              </c:strCache>
            </c:strRef>
          </c:tx>
          <c:spPr>
            <a:ln w="38100" cmpd="sng">
              <a:solidFill>
                <a:srgbClr val="008000"/>
              </a:solidFill>
            </a:ln>
          </c:spPr>
          <c:marker>
            <c:symbol val="none"/>
          </c:marker>
          <c:dLbls>
            <c:dLbl>
              <c:idx val="3"/>
              <c:delete val="1"/>
            </c:dLbl>
            <c:dLbl>
              <c:idx val="4"/>
              <c:delete val="1"/>
            </c:dLbl>
            <c:dLbl>
              <c:idx val="5"/>
              <c:delete val="1"/>
            </c:dLbl>
            <c:dLbl>
              <c:idx val="6"/>
              <c:layout>
                <c:manualLayout>
                  <c:x val="0.0307808641470785"/>
                  <c:y val="0.026254543951064"/>
                </c:manualLayout>
              </c:layout>
              <c:dLblPos val="r"/>
              <c:showLegendKey val="0"/>
              <c:showVal val="1"/>
              <c:showCatName val="0"/>
              <c:showSerName val="0"/>
              <c:showPercent val="0"/>
              <c:showBubbleSize val="0"/>
            </c:dLbl>
            <c:dLbl>
              <c:idx val="7"/>
              <c:layout>
                <c:manualLayout>
                  <c:x val="-0.0156824674024181"/>
                  <c:y val="-0.0217391304347826"/>
                </c:manualLayout>
              </c:layout>
              <c:dLblPos val="r"/>
              <c:showLegendKey val="0"/>
              <c:showVal val="1"/>
              <c:showCatName val="0"/>
              <c:showSerName val="0"/>
              <c:showPercent val="0"/>
              <c:showBubbleSize val="0"/>
            </c:dLbl>
            <c:dLbl>
              <c:idx val="8"/>
              <c:delete val="1"/>
            </c:dLbl>
            <c:dLbl>
              <c:idx val="9"/>
              <c:delete val="1"/>
            </c:dLbl>
            <c:dLbl>
              <c:idx val="10"/>
              <c:delete val="1"/>
            </c:dLbl>
            <c:dLbl>
              <c:idx val="11"/>
              <c:delete val="1"/>
            </c:dLbl>
            <c:spPr>
              <a:solidFill>
                <a:schemeClr val="bg1"/>
              </a:solidFill>
            </c:spPr>
            <c:txPr>
              <a:bodyPr/>
              <a:lstStyle/>
              <a:p>
                <a:pPr>
                  <a:defRPr sz="1400" b="1">
                    <a:solidFill>
                      <a:srgbClr val="008000"/>
                    </a:solidFill>
                  </a:defRPr>
                </a:pPr>
                <a:endParaRPr lang="fr-FR"/>
              </a:p>
            </c:txPr>
            <c:dLblPos val="b"/>
            <c:showLegendKey val="0"/>
            <c:showVal val="1"/>
            <c:showCatName val="0"/>
            <c:showSerName val="0"/>
            <c:showPercent val="0"/>
            <c:showBubbleSize val="0"/>
            <c:showLeaderLines val="0"/>
          </c:dLbls>
          <c:cat>
            <c:numRef>
              <c:f>'Dividendes de la SLN'!$B$42:$M$42</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'Dividendes de la SLN'!$B$43:$M$43</c:f>
              <c:numCache>
                <c:formatCode>0.0</c:formatCode>
                <c:ptCount val="12"/>
                <c:pt idx="0">
                  <c:v>0.829428614503241</c:v>
                </c:pt>
                <c:pt idx="1">
                  <c:v>1.05015625</c:v>
                </c:pt>
                <c:pt idx="2">
                  <c:v>0.748511621584885</c:v>
                </c:pt>
                <c:pt idx="3">
                  <c:v>0.148728036900022</c:v>
                </c:pt>
                <c:pt idx="4">
                  <c:v>0.0814318915475263</c:v>
                </c:pt>
                <c:pt idx="5">
                  <c:v>0.348649181620982</c:v>
                </c:pt>
                <c:pt idx="6">
                  <c:v>2.717976167000028</c:v>
                </c:pt>
                <c:pt idx="7">
                  <c:v>1.837216842958836</c:v>
                </c:pt>
                <c:pt idx="8">
                  <c:v>0.0</c:v>
                </c:pt>
                <c:pt idx="9">
                  <c:v>0.0</c:v>
                </c:pt>
                <c:pt idx="10">
                  <c:v>0.0</c:v>
                </c:pt>
                <c:pt idx="11">
                  <c:v>0.0</c:v>
                </c:pt>
              </c:numCache>
            </c:numRef>
          </c:val>
          <c:smooth val="0"/>
        </c:ser>
        <c:dLbls>
          <c:showLegendKey val="0"/>
          <c:showVal val="0"/>
          <c:showCatName val="0"/>
          <c:showSerName val="0"/>
          <c:showPercent val="0"/>
          <c:showBubbleSize val="0"/>
        </c:dLbls>
        <c:marker val="1"/>
        <c:smooth val="0"/>
        <c:axId val="-2144063752"/>
        <c:axId val="2101456296"/>
      </c:lineChart>
      <c:lineChart>
        <c:grouping val="standard"/>
        <c:varyColors val="0"/>
        <c:ser>
          <c:idx val="1"/>
          <c:order val="1"/>
          <c:tx>
            <c:strRef>
              <c:f>'Dividendes de la SLN'!$A$44</c:f>
              <c:strCache>
                <c:ptCount val="1"/>
                <c:pt idx="0">
                  <c:v>Dividende  total en semaine d'impôts </c:v>
                </c:pt>
              </c:strCache>
            </c:strRef>
          </c:tx>
          <c:spPr>
            <a:ln>
              <a:solidFill>
                <a:srgbClr val="0000FF"/>
              </a:solidFill>
            </a:ln>
          </c:spPr>
          <c:marker>
            <c:symbol val="none"/>
          </c:marker>
          <c:dLbls>
            <c:dLbl>
              <c:idx val="4"/>
              <c:layout>
                <c:manualLayout>
                  <c:x val="-0.0499080364787695"/>
                  <c:y val="-0.0156606051637926"/>
                </c:manualLayout>
              </c:layout>
              <c:dLblPos val="r"/>
              <c:showLegendKey val="0"/>
              <c:showVal val="1"/>
              <c:showCatName val="0"/>
              <c:showSerName val="0"/>
              <c:showPercent val="0"/>
              <c:showBubbleSize val="0"/>
            </c:dLbl>
            <c:dLbl>
              <c:idx val="6"/>
              <c:layout>
                <c:manualLayout>
                  <c:x val="0.0122010199129347"/>
                  <c:y val="-0.00597119507681059"/>
                </c:manualLayout>
              </c:layout>
              <c:dLblPos val="r"/>
              <c:showLegendKey val="0"/>
              <c:showVal val="1"/>
              <c:showCatName val="0"/>
              <c:showSerName val="0"/>
              <c:showPercent val="0"/>
              <c:showBubbleSize val="0"/>
            </c:dLbl>
            <c:dLbl>
              <c:idx val="7"/>
              <c:layout>
                <c:manualLayout>
                  <c:x val="-0.0253433765126914"/>
                  <c:y val="-0.0499657809611578"/>
                </c:manualLayout>
              </c:layout>
              <c:dLblPos val="r"/>
              <c:showLegendKey val="0"/>
              <c:showVal val="1"/>
              <c:showCatName val="0"/>
              <c:showSerName val="0"/>
              <c:showPercent val="0"/>
              <c:showBubbleSize val="0"/>
            </c:dLbl>
            <c:dLbl>
              <c:idx val="8"/>
              <c:delete val="1"/>
            </c:dLbl>
            <c:dLbl>
              <c:idx val="9"/>
              <c:delete val="1"/>
            </c:dLbl>
            <c:dLbl>
              <c:idx val="10"/>
              <c:delete val="1"/>
            </c:dLbl>
            <c:dLbl>
              <c:idx val="11"/>
              <c:delete val="1"/>
            </c:dLbl>
            <c:spPr>
              <a:solidFill>
                <a:schemeClr val="bg1"/>
              </a:solidFill>
            </c:spPr>
            <c:txPr>
              <a:bodyPr/>
              <a:lstStyle/>
              <a:p>
                <a:pPr>
                  <a:defRPr sz="1800" b="1">
                    <a:solidFill>
                      <a:srgbClr val="0000FF"/>
                    </a:solidFill>
                  </a:defRPr>
                </a:pPr>
                <a:endParaRPr lang="fr-FR"/>
              </a:p>
            </c:txPr>
            <c:dLblPos val="t"/>
            <c:showLegendKey val="0"/>
            <c:showVal val="1"/>
            <c:showCatName val="0"/>
            <c:showSerName val="0"/>
            <c:showPercent val="0"/>
            <c:showBubbleSize val="0"/>
            <c:showLeaderLines val="0"/>
          </c:dLbls>
          <c:cat>
            <c:numRef>
              <c:f>'Dividendes de la SLN'!$B$42:$M$42</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'Dividendes de la SLN'!$B$44:$M$44</c:f>
              <c:numCache>
                <c:formatCode>0.0</c:formatCode>
                <c:ptCount val="12"/>
                <c:pt idx="0">
                  <c:v>4.795843648662785</c:v>
                </c:pt>
                <c:pt idx="1">
                  <c:v>5.549042272126817</c:v>
                </c:pt>
                <c:pt idx="2">
                  <c:v>3.716290997435551</c:v>
                </c:pt>
                <c:pt idx="3">
                  <c:v>0.751062920845454</c:v>
                </c:pt>
                <c:pt idx="4">
                  <c:v>0.427035636074059</c:v>
                </c:pt>
                <c:pt idx="5">
                  <c:v>1.785240320812417</c:v>
                </c:pt>
                <c:pt idx="6">
                  <c:v>13.08339852918166</c:v>
                </c:pt>
                <c:pt idx="7">
                  <c:v>9.260804146564785</c:v>
                </c:pt>
                <c:pt idx="8">
                  <c:v>0.0</c:v>
                </c:pt>
                <c:pt idx="9">
                  <c:v>0.0</c:v>
                </c:pt>
                <c:pt idx="10">
                  <c:v>0.0</c:v>
                </c:pt>
                <c:pt idx="11">
                  <c:v>0.0</c:v>
                </c:pt>
              </c:numCache>
            </c:numRef>
          </c:val>
          <c:smooth val="0"/>
        </c:ser>
        <c:dLbls>
          <c:showLegendKey val="0"/>
          <c:showVal val="0"/>
          <c:showCatName val="0"/>
          <c:showSerName val="0"/>
          <c:showPercent val="0"/>
          <c:showBubbleSize val="0"/>
        </c:dLbls>
        <c:marker val="1"/>
        <c:smooth val="0"/>
        <c:axId val="-2144030328"/>
        <c:axId val="-2134029512"/>
      </c:lineChart>
      <c:catAx>
        <c:axId val="-2144063752"/>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01456296"/>
        <c:crosses val="autoZero"/>
        <c:auto val="1"/>
        <c:lblAlgn val="ctr"/>
        <c:lblOffset val="100"/>
        <c:noMultiLvlLbl val="0"/>
      </c:catAx>
      <c:valAx>
        <c:axId val="2101456296"/>
        <c:scaling>
          <c:orientation val="minMax"/>
        </c:scaling>
        <c:delete val="0"/>
        <c:axPos val="l"/>
        <c:numFmt formatCode="0.0" sourceLinked="0"/>
        <c:majorTickMark val="out"/>
        <c:minorTickMark val="none"/>
        <c:tickLblPos val="nextTo"/>
        <c:txPr>
          <a:bodyPr/>
          <a:lstStyle/>
          <a:p>
            <a:pPr>
              <a:defRPr sz="100">
                <a:solidFill>
                  <a:schemeClr val="bg1"/>
                </a:solidFill>
              </a:defRPr>
            </a:pPr>
            <a:endParaRPr lang="fr-FR"/>
          </a:p>
        </c:txPr>
        <c:crossAx val="-2144063752"/>
        <c:crosses val="autoZero"/>
        <c:crossBetween val="between"/>
        <c:majorUnit val="0.5"/>
      </c:valAx>
      <c:valAx>
        <c:axId val="-2134029512"/>
        <c:scaling>
          <c:orientation val="minMax"/>
        </c:scaling>
        <c:delete val="0"/>
        <c:axPos val="r"/>
        <c:numFmt formatCode="0" sourceLinked="0"/>
        <c:majorTickMark val="out"/>
        <c:minorTickMark val="none"/>
        <c:tickLblPos val="nextTo"/>
        <c:txPr>
          <a:bodyPr/>
          <a:lstStyle/>
          <a:p>
            <a:pPr>
              <a:defRPr sz="100">
                <a:solidFill>
                  <a:schemeClr val="bg1"/>
                </a:solidFill>
              </a:defRPr>
            </a:pPr>
            <a:endParaRPr lang="fr-FR"/>
          </a:p>
        </c:txPr>
        <c:crossAx val="-2144030328"/>
        <c:crosses val="max"/>
        <c:crossBetween val="between"/>
      </c:valAx>
      <c:catAx>
        <c:axId val="-2144030328"/>
        <c:scaling>
          <c:orientation val="minMax"/>
        </c:scaling>
        <c:delete val="1"/>
        <c:axPos val="b"/>
        <c:numFmt formatCode="General" sourceLinked="1"/>
        <c:majorTickMark val="out"/>
        <c:minorTickMark val="none"/>
        <c:tickLblPos val="nextTo"/>
        <c:crossAx val="-2134029512"/>
        <c:crosses val="autoZero"/>
        <c:auto val="1"/>
        <c:lblAlgn val="ctr"/>
        <c:lblOffset val="100"/>
        <c:noMultiLvlLbl val="0"/>
      </c:catAx>
    </c:plotArea>
    <c:plotVisOnly val="1"/>
    <c:dispBlanksAs val="gap"/>
    <c:showDLblsOverMax val="0"/>
  </c:chart>
  <c:txPr>
    <a:bodyPr/>
    <a:lstStyle/>
    <a:p>
      <a:pPr>
        <a:defRPr sz="2000"/>
      </a:pPr>
      <a:endParaRPr lang="fr-FR"/>
    </a:p>
  </c:txPr>
  <c:externalData r:id="rId1">
    <c:autoUpdate val="0"/>
  </c:externalData>
</c:chartSpace>
</file>

<file path=ppt/charts/chart3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mr-IN" sz="2000" dirty="0" smtClean="0"/>
              <a:t>…</a:t>
            </a:r>
            <a:r>
              <a:rPr lang="fr-FR" sz="2000" dirty="0" smtClean="0"/>
              <a:t> en plus parlant.</a:t>
            </a:r>
            <a:r>
              <a:rPr lang="fr-FR" sz="2000" dirty="0"/>
              <a:t>..</a:t>
            </a:r>
          </a:p>
        </c:rich>
      </c:tx>
      <c:layout>
        <c:manualLayout>
          <c:xMode val="edge"/>
          <c:yMode val="edge"/>
          <c:x val="0.170296078900461"/>
          <c:y val="0.0"/>
        </c:manualLayout>
      </c:layout>
      <c:overlay val="0"/>
    </c:title>
    <c:autoTitleDeleted val="0"/>
    <c:plotArea>
      <c:layout>
        <c:manualLayout>
          <c:layoutTarget val="inner"/>
          <c:xMode val="edge"/>
          <c:yMode val="edge"/>
          <c:x val="0.0"/>
          <c:y val="0.0836253536026736"/>
          <c:w val="1.0"/>
          <c:h val="0.762874825996507"/>
        </c:manualLayout>
      </c:layout>
      <c:lineChart>
        <c:grouping val="standard"/>
        <c:varyColors val="0"/>
        <c:ser>
          <c:idx val="0"/>
          <c:order val="0"/>
          <c:tx>
            <c:strRef>
              <c:f>'Dividendes de la SLN'!$A$43</c:f>
              <c:strCache>
                <c:ptCount val="1"/>
                <c:pt idx="0">
                  <c:v>Dividende  total en semaine de PIB</c:v>
                </c:pt>
              </c:strCache>
            </c:strRef>
          </c:tx>
          <c:spPr>
            <a:ln w="38100" cmpd="sng">
              <a:solidFill>
                <a:srgbClr val="008000"/>
              </a:solidFill>
            </a:ln>
          </c:spPr>
          <c:marker>
            <c:symbol val="none"/>
          </c:marker>
          <c:dLbls>
            <c:dLbl>
              <c:idx val="3"/>
              <c:layout>
                <c:manualLayout>
                  <c:x val="-0.0427810981458643"/>
                  <c:y val="0.026086956521739"/>
                </c:manualLayout>
              </c:layout>
              <c:dLblPos val="r"/>
              <c:showLegendKey val="0"/>
              <c:showVal val="1"/>
              <c:showCatName val="0"/>
              <c:showSerName val="0"/>
              <c:showPercent val="0"/>
              <c:showBubbleSize val="0"/>
            </c:dLbl>
            <c:dLbl>
              <c:idx val="4"/>
              <c:layout>
                <c:manualLayout>
                  <c:x val="-0.0401037219745122"/>
                  <c:y val="0.0130434782608696"/>
                </c:manualLayout>
              </c:layout>
              <c:dLblPos val="r"/>
              <c:showLegendKey val="0"/>
              <c:showVal val="1"/>
              <c:showCatName val="0"/>
              <c:showSerName val="0"/>
              <c:showPercent val="0"/>
              <c:showBubbleSize val="0"/>
            </c:dLbl>
            <c:dLbl>
              <c:idx val="7"/>
              <c:layout>
                <c:manualLayout>
                  <c:x val="-0.0156824674024181"/>
                  <c:y val="-0.0217391304347826"/>
                </c:manualLayout>
              </c:layout>
              <c:dLblPos val="r"/>
              <c:showLegendKey val="0"/>
              <c:showVal val="1"/>
              <c:showCatName val="0"/>
              <c:showSerName val="0"/>
              <c:showPercent val="0"/>
              <c:showBubbleSize val="0"/>
            </c:dLbl>
            <c:dLbl>
              <c:idx val="8"/>
              <c:delete val="1"/>
            </c:dLbl>
            <c:dLbl>
              <c:idx val="9"/>
              <c:delete val="1"/>
            </c:dLbl>
            <c:dLbl>
              <c:idx val="10"/>
              <c:delete val="1"/>
            </c:dLbl>
            <c:dLbl>
              <c:idx val="11"/>
              <c:delete val="1"/>
            </c:dLbl>
            <c:spPr>
              <a:solidFill>
                <a:schemeClr val="bg1"/>
              </a:solidFill>
            </c:spPr>
            <c:dLblPos val="b"/>
            <c:showLegendKey val="0"/>
            <c:showVal val="1"/>
            <c:showCatName val="0"/>
            <c:showSerName val="0"/>
            <c:showPercent val="0"/>
            <c:showBubbleSize val="0"/>
            <c:showLeaderLines val="0"/>
          </c:dLbls>
          <c:cat>
            <c:numRef>
              <c:f>'Dividendes de la SLN'!$B$42:$M$42</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'Dividendes de la SLN'!$B$43:$M$43</c:f>
              <c:numCache>
                <c:formatCode>0.0</c:formatCode>
                <c:ptCount val="12"/>
                <c:pt idx="0">
                  <c:v>0.829428614503241</c:v>
                </c:pt>
                <c:pt idx="1">
                  <c:v>1.05015625</c:v>
                </c:pt>
                <c:pt idx="2">
                  <c:v>0.748511621584885</c:v>
                </c:pt>
                <c:pt idx="3">
                  <c:v>0.148728036900022</c:v>
                </c:pt>
                <c:pt idx="4">
                  <c:v>0.0814318915475263</c:v>
                </c:pt>
                <c:pt idx="5">
                  <c:v>0.348649181620982</c:v>
                </c:pt>
                <c:pt idx="6">
                  <c:v>2.717976167000028</c:v>
                </c:pt>
                <c:pt idx="7">
                  <c:v>1.837216842958836</c:v>
                </c:pt>
                <c:pt idx="8">
                  <c:v>0.0</c:v>
                </c:pt>
                <c:pt idx="9">
                  <c:v>0.0</c:v>
                </c:pt>
                <c:pt idx="10">
                  <c:v>0.0</c:v>
                </c:pt>
                <c:pt idx="11">
                  <c:v>0.0</c:v>
                </c:pt>
              </c:numCache>
            </c:numRef>
          </c:val>
          <c:smooth val="0"/>
        </c:ser>
        <c:dLbls>
          <c:showLegendKey val="0"/>
          <c:showVal val="0"/>
          <c:showCatName val="0"/>
          <c:showSerName val="0"/>
          <c:showPercent val="0"/>
          <c:showBubbleSize val="0"/>
        </c:dLbls>
        <c:marker val="1"/>
        <c:smooth val="0"/>
        <c:axId val="-2143956184"/>
        <c:axId val="2143110344"/>
      </c:lineChart>
      <c:lineChart>
        <c:grouping val="standard"/>
        <c:varyColors val="0"/>
        <c:ser>
          <c:idx val="1"/>
          <c:order val="1"/>
          <c:tx>
            <c:strRef>
              <c:f>'Dividendes de la SLN'!$A$44</c:f>
              <c:strCache>
                <c:ptCount val="1"/>
                <c:pt idx="0">
                  <c:v>Dividende  total en semaine d'impôts </c:v>
                </c:pt>
              </c:strCache>
            </c:strRef>
          </c:tx>
          <c:spPr>
            <a:ln>
              <a:solidFill>
                <a:srgbClr val="0000FF"/>
              </a:solidFill>
            </a:ln>
          </c:spPr>
          <c:marker>
            <c:symbol val="none"/>
          </c:marker>
          <c:dLbls>
            <c:dLbl>
              <c:idx val="6"/>
              <c:layout>
                <c:manualLayout>
                  <c:x val="-0.0486477142164459"/>
                  <c:y val="-0.031304347826087"/>
                </c:manualLayout>
              </c:layout>
              <c:dLblPos val="r"/>
              <c:showLegendKey val="0"/>
              <c:showVal val="1"/>
              <c:showCatName val="0"/>
              <c:showSerName val="0"/>
              <c:showPercent val="0"/>
              <c:showBubbleSize val="0"/>
            </c:dLbl>
            <c:dLbl>
              <c:idx val="7"/>
              <c:layout>
                <c:manualLayout>
                  <c:x val="-0.0217641168347933"/>
                  <c:y val="-0.0660869565217391"/>
                </c:manualLayout>
              </c:layout>
              <c:dLblPos val="r"/>
              <c:showLegendKey val="0"/>
              <c:showVal val="1"/>
              <c:showCatName val="0"/>
              <c:showSerName val="0"/>
              <c:showPercent val="0"/>
              <c:showBubbleSize val="0"/>
            </c:dLbl>
            <c:dLbl>
              <c:idx val="8"/>
              <c:delete val="1"/>
            </c:dLbl>
            <c:dLbl>
              <c:idx val="9"/>
              <c:delete val="1"/>
            </c:dLbl>
            <c:dLbl>
              <c:idx val="10"/>
              <c:delete val="1"/>
            </c:dLbl>
            <c:dLbl>
              <c:idx val="11"/>
              <c:delete val="1"/>
            </c:dLbl>
            <c:spPr>
              <a:solidFill>
                <a:schemeClr val="bg1"/>
              </a:solidFill>
            </c:spPr>
            <c:dLblPos val="t"/>
            <c:showLegendKey val="0"/>
            <c:showVal val="1"/>
            <c:showCatName val="0"/>
            <c:showSerName val="0"/>
            <c:showPercent val="0"/>
            <c:showBubbleSize val="0"/>
            <c:showLeaderLines val="0"/>
          </c:dLbls>
          <c:cat>
            <c:numRef>
              <c:f>'Dividendes de la SLN'!$B$42:$M$42</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'Dividendes de la SLN'!$B$44:$M$44</c:f>
              <c:numCache>
                <c:formatCode>0.0</c:formatCode>
                <c:ptCount val="12"/>
                <c:pt idx="0">
                  <c:v>4.795843648662785</c:v>
                </c:pt>
                <c:pt idx="1">
                  <c:v>5.549042272126817</c:v>
                </c:pt>
                <c:pt idx="2">
                  <c:v>3.716290997435551</c:v>
                </c:pt>
                <c:pt idx="3">
                  <c:v>0.751062920845454</c:v>
                </c:pt>
                <c:pt idx="4">
                  <c:v>0.427035636074059</c:v>
                </c:pt>
                <c:pt idx="5">
                  <c:v>1.785240320812417</c:v>
                </c:pt>
                <c:pt idx="6">
                  <c:v>13.08339852918166</c:v>
                </c:pt>
                <c:pt idx="7">
                  <c:v>9.260804146564785</c:v>
                </c:pt>
                <c:pt idx="8">
                  <c:v>0.0</c:v>
                </c:pt>
                <c:pt idx="9">
                  <c:v>0.0</c:v>
                </c:pt>
                <c:pt idx="10">
                  <c:v>0.0</c:v>
                </c:pt>
                <c:pt idx="11">
                  <c:v>0.0</c:v>
                </c:pt>
              </c:numCache>
            </c:numRef>
          </c:val>
          <c:smooth val="0"/>
        </c:ser>
        <c:dLbls>
          <c:showLegendKey val="0"/>
          <c:showVal val="0"/>
          <c:showCatName val="0"/>
          <c:showSerName val="0"/>
          <c:showPercent val="0"/>
          <c:showBubbleSize val="0"/>
        </c:dLbls>
        <c:marker val="1"/>
        <c:smooth val="0"/>
        <c:axId val="2101383992"/>
        <c:axId val="-2134761304"/>
      </c:lineChart>
      <c:catAx>
        <c:axId val="-2143956184"/>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43110344"/>
        <c:crosses val="autoZero"/>
        <c:auto val="1"/>
        <c:lblAlgn val="ctr"/>
        <c:lblOffset val="100"/>
        <c:noMultiLvlLbl val="0"/>
      </c:catAx>
      <c:valAx>
        <c:axId val="2143110344"/>
        <c:scaling>
          <c:orientation val="minMax"/>
        </c:scaling>
        <c:delete val="1"/>
        <c:axPos val="l"/>
        <c:majorGridlines>
          <c:spPr>
            <a:ln>
              <a:solidFill>
                <a:schemeClr val="bg1">
                  <a:lumMod val="75000"/>
                </a:schemeClr>
              </a:solidFill>
            </a:ln>
          </c:spPr>
        </c:majorGridlines>
        <c:numFmt formatCode="0.0" sourceLinked="0"/>
        <c:majorTickMark val="out"/>
        <c:minorTickMark val="none"/>
        <c:tickLblPos val="nextTo"/>
        <c:crossAx val="-2143956184"/>
        <c:crosses val="autoZero"/>
        <c:crossBetween val="between"/>
        <c:majorUnit val="0.5"/>
      </c:valAx>
      <c:valAx>
        <c:axId val="-2134761304"/>
        <c:scaling>
          <c:orientation val="minMax"/>
        </c:scaling>
        <c:delete val="1"/>
        <c:axPos val="r"/>
        <c:numFmt formatCode="0" sourceLinked="0"/>
        <c:majorTickMark val="out"/>
        <c:minorTickMark val="none"/>
        <c:tickLblPos val="nextTo"/>
        <c:crossAx val="2101383992"/>
        <c:crosses val="max"/>
        <c:crossBetween val="between"/>
      </c:valAx>
      <c:catAx>
        <c:axId val="2101383992"/>
        <c:scaling>
          <c:orientation val="minMax"/>
        </c:scaling>
        <c:delete val="1"/>
        <c:axPos val="b"/>
        <c:numFmt formatCode="General" sourceLinked="1"/>
        <c:majorTickMark val="out"/>
        <c:minorTickMark val="none"/>
        <c:tickLblPos val="nextTo"/>
        <c:crossAx val="-2134761304"/>
        <c:crosses val="autoZero"/>
        <c:auto val="1"/>
        <c:lblAlgn val="ctr"/>
        <c:lblOffset val="100"/>
        <c:noMultiLvlLbl val="0"/>
      </c:catAx>
    </c:plotArea>
    <c:legend>
      <c:legendPos val="r"/>
      <c:legendEntry>
        <c:idx val="0"/>
        <c:txPr>
          <a:bodyPr/>
          <a:lstStyle/>
          <a:p>
            <a:pPr>
              <a:defRPr sz="1600"/>
            </a:pPr>
            <a:endParaRPr lang="fr-FR"/>
          </a:p>
        </c:txPr>
      </c:legendEntry>
      <c:legendEntry>
        <c:idx val="1"/>
        <c:txPr>
          <a:bodyPr/>
          <a:lstStyle/>
          <a:p>
            <a:pPr>
              <a:defRPr sz="2000" b="1"/>
            </a:pPr>
            <a:endParaRPr lang="fr-FR"/>
          </a:p>
        </c:txPr>
      </c:legendEntry>
      <c:layout>
        <c:manualLayout>
          <c:xMode val="edge"/>
          <c:yMode val="edge"/>
          <c:x val="0.0"/>
          <c:y val="0.000932733929275518"/>
          <c:w val="0.999744188938532"/>
          <c:h val="0.999067152594696"/>
        </c:manualLayout>
      </c:layout>
      <c:overlay val="0"/>
      <c:spPr>
        <a:solidFill>
          <a:schemeClr val="bg1"/>
        </a:solidFill>
      </c:spPr>
      <c:txPr>
        <a:bodyPr/>
        <a:lstStyle/>
        <a:p>
          <a:pPr>
            <a:defRPr sz="2000"/>
          </a:pPr>
          <a:endParaRPr lang="fr-FR"/>
        </a:p>
      </c:txPr>
    </c:legend>
    <c:plotVisOnly val="1"/>
    <c:dispBlanksAs val="gap"/>
    <c:showDLblsOverMax val="0"/>
  </c:chart>
  <c:spPr>
    <a:solidFill>
      <a:schemeClr val="bg1"/>
    </a:solidFill>
  </c:spPr>
  <c:txPr>
    <a:bodyPr/>
    <a:lstStyle/>
    <a:p>
      <a:pPr>
        <a:defRPr sz="2000"/>
      </a:pPr>
      <a:endParaRPr lang="fr-FR"/>
    </a:p>
  </c:txPr>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autoTitleDeleted val="1"/>
    <c:plotArea>
      <c:layout>
        <c:manualLayout>
          <c:layoutTarget val="inner"/>
          <c:xMode val="edge"/>
          <c:yMode val="edge"/>
          <c:x val="0.0539325842696629"/>
          <c:y val="0.0439230341209928"/>
          <c:w val="0.862919879961866"/>
          <c:h val="0.955073864626178"/>
        </c:manualLayout>
      </c:layout>
      <c:pieChart>
        <c:varyColors val="1"/>
        <c:ser>
          <c:idx val="0"/>
          <c:order val="0"/>
          <c:tx>
            <c:strRef>
              <c:f>'sociétés monde'!$D$3</c:f>
              <c:strCache>
                <c:ptCount val="1"/>
                <c:pt idx="0">
                  <c:v>%</c:v>
                </c:pt>
              </c:strCache>
            </c:strRef>
          </c:tx>
          <c:explosion val="2"/>
          <c:dPt>
            <c:idx val="0"/>
            <c:bubble3D val="0"/>
            <c:spPr>
              <a:solidFill>
                <a:srgbClr val="000090"/>
              </a:solidFill>
            </c:spPr>
          </c:dPt>
          <c:dPt>
            <c:idx val="1"/>
            <c:bubble3D val="0"/>
            <c:spPr>
              <a:solidFill>
                <a:srgbClr val="0000FF"/>
              </a:solidFill>
            </c:spPr>
          </c:dPt>
          <c:dPt>
            <c:idx val="2"/>
            <c:bubble3D val="0"/>
            <c:spPr>
              <a:solidFill>
                <a:srgbClr val="3366FF"/>
              </a:solidFill>
            </c:spPr>
          </c:dPt>
          <c:dPt>
            <c:idx val="3"/>
            <c:bubble3D val="0"/>
            <c:spPr>
              <a:solidFill>
                <a:srgbClr val="008000"/>
              </a:solidFill>
            </c:spPr>
          </c:dPt>
          <c:dPt>
            <c:idx val="4"/>
            <c:bubble3D val="0"/>
            <c:spPr>
              <a:solidFill>
                <a:schemeClr val="accent3">
                  <a:lumMod val="75000"/>
                </a:schemeClr>
              </a:solidFill>
            </c:spPr>
          </c:dPt>
          <c:dPt>
            <c:idx val="5"/>
            <c:bubble3D val="0"/>
            <c:spPr>
              <a:solidFill>
                <a:schemeClr val="accent3">
                  <a:lumMod val="60000"/>
                  <a:lumOff val="40000"/>
                </a:schemeClr>
              </a:solidFill>
            </c:spPr>
          </c:dPt>
          <c:dPt>
            <c:idx val="6"/>
            <c:bubble3D val="0"/>
            <c:spPr>
              <a:solidFill>
                <a:srgbClr val="FF6600"/>
              </a:solidFill>
              <a:ln w="28575" cmpd="sng">
                <a:solidFill>
                  <a:schemeClr val="tx1"/>
                </a:solidFill>
              </a:ln>
            </c:spPr>
          </c:dPt>
          <c:dPt>
            <c:idx val="7"/>
            <c:bubble3D val="0"/>
            <c:spPr>
              <a:solidFill>
                <a:srgbClr val="FFFF00"/>
              </a:solidFill>
            </c:spPr>
          </c:dPt>
          <c:dLbls>
            <c:dLbl>
              <c:idx val="0"/>
              <c:spPr/>
              <c:txPr>
                <a:bodyPr/>
                <a:lstStyle/>
                <a:p>
                  <a:pPr>
                    <a:defRPr sz="2400" b="1">
                      <a:solidFill>
                        <a:schemeClr val="bg1"/>
                      </a:solidFill>
                    </a:defRPr>
                  </a:pPr>
                  <a:endParaRPr lang="fr-FR"/>
                </a:p>
              </c:txPr>
              <c:showLegendKey val="0"/>
              <c:showVal val="1"/>
              <c:showCatName val="0"/>
              <c:showSerName val="0"/>
              <c:showPercent val="0"/>
              <c:showBubbleSize val="0"/>
            </c:dLbl>
            <c:dLbl>
              <c:idx val="1"/>
              <c:spPr/>
              <c:txPr>
                <a:bodyPr/>
                <a:lstStyle/>
                <a:p>
                  <a:pPr>
                    <a:defRPr sz="2400" b="1">
                      <a:solidFill>
                        <a:srgbClr val="FFFFFF"/>
                      </a:solidFill>
                    </a:defRPr>
                  </a:pPr>
                  <a:endParaRPr lang="fr-FR"/>
                </a:p>
              </c:txPr>
              <c:showLegendKey val="0"/>
              <c:showVal val="1"/>
              <c:showCatName val="0"/>
              <c:showSerName val="0"/>
              <c:showPercent val="0"/>
              <c:showBubbleSize val="0"/>
            </c:dLbl>
            <c:dLbl>
              <c:idx val="2"/>
              <c:spPr/>
              <c:txPr>
                <a:bodyPr/>
                <a:lstStyle/>
                <a:p>
                  <a:pPr>
                    <a:defRPr sz="2400" b="1">
                      <a:solidFill>
                        <a:srgbClr val="FFFFFF"/>
                      </a:solidFill>
                    </a:defRPr>
                  </a:pPr>
                  <a:endParaRPr lang="fr-FR"/>
                </a:p>
              </c:txPr>
              <c:showLegendKey val="0"/>
              <c:showVal val="1"/>
              <c:showCatName val="0"/>
              <c:showSerName val="0"/>
              <c:showPercent val="0"/>
              <c:showBubbleSize val="0"/>
            </c:dLbl>
            <c:dLbl>
              <c:idx val="3"/>
              <c:spPr/>
              <c:txPr>
                <a:bodyPr/>
                <a:lstStyle/>
                <a:p>
                  <a:pPr>
                    <a:defRPr sz="2400" b="1">
                      <a:solidFill>
                        <a:srgbClr val="FFFFFF"/>
                      </a:solidFill>
                    </a:defRPr>
                  </a:pPr>
                  <a:endParaRPr lang="fr-FR"/>
                </a:p>
              </c:txPr>
              <c:showLegendKey val="0"/>
              <c:showVal val="1"/>
              <c:showCatName val="0"/>
              <c:showSerName val="0"/>
              <c:showPercent val="0"/>
              <c:showBubbleSize val="0"/>
            </c:dLbl>
            <c:dLbl>
              <c:idx val="4"/>
              <c:spPr/>
              <c:txPr>
                <a:bodyPr/>
                <a:lstStyle/>
                <a:p>
                  <a:pPr>
                    <a:defRPr sz="2400" b="1">
                      <a:solidFill>
                        <a:srgbClr val="FFFFFF"/>
                      </a:solidFill>
                    </a:defRPr>
                  </a:pPr>
                  <a:endParaRPr lang="fr-FR"/>
                </a:p>
              </c:txPr>
              <c:showLegendKey val="0"/>
              <c:showVal val="1"/>
              <c:showCatName val="0"/>
              <c:showSerName val="0"/>
              <c:showPercent val="0"/>
              <c:showBubbleSize val="0"/>
            </c:dLbl>
            <c:dLbl>
              <c:idx val="7"/>
              <c:layout>
                <c:manualLayout>
                  <c:x val="0.0208753428293373"/>
                  <c:y val="0.0699453844865136"/>
                </c:manualLayout>
              </c:layout>
              <c:showLegendKey val="0"/>
              <c:showVal val="1"/>
              <c:showCatName val="0"/>
              <c:showSerName val="0"/>
              <c:showPercent val="0"/>
              <c:showBubbleSize val="0"/>
            </c:dLbl>
            <c:txPr>
              <a:bodyPr/>
              <a:lstStyle/>
              <a:p>
                <a:pPr>
                  <a:defRPr sz="2400" b="1"/>
                </a:pPr>
                <a:endParaRPr lang="fr-FR"/>
              </a:p>
            </c:txPr>
            <c:showLegendKey val="0"/>
            <c:showVal val="1"/>
            <c:showCatName val="0"/>
            <c:showSerName val="0"/>
            <c:showPercent val="0"/>
            <c:showBubbleSize val="0"/>
            <c:showLeaderLines val="1"/>
          </c:dLbls>
          <c:cat>
            <c:strRef>
              <c:f>'sociétés monde'!$B$4:$B$11</c:f>
              <c:strCache>
                <c:ptCount val="8"/>
                <c:pt idx="0">
                  <c:v>Vale (Brésil)</c:v>
                </c:pt>
                <c:pt idx="1">
                  <c:v>Norilsk (Russie)</c:v>
                </c:pt>
                <c:pt idx="2">
                  <c:v>Jinchuan (Chine)</c:v>
                </c:pt>
                <c:pt idx="3">
                  <c:v>Glencore (Suisse)</c:v>
                </c:pt>
                <c:pt idx="4">
                  <c:v>BHP-Billiton (Australie)</c:v>
                </c:pt>
                <c:pt idx="5">
                  <c:v>Sumitomo (Japon)</c:v>
                </c:pt>
                <c:pt idx="6">
                  <c:v>Eramet (France)</c:v>
                </c:pt>
                <c:pt idx="7">
                  <c:v>Sherritt International (Canada)</c:v>
                </c:pt>
              </c:strCache>
            </c:strRef>
          </c:cat>
          <c:val>
            <c:numRef>
              <c:f>'sociétés monde'!$D$4:$D$11</c:f>
              <c:numCache>
                <c:formatCode>0%</c:formatCode>
                <c:ptCount val="8"/>
                <c:pt idx="0">
                  <c:v>0.280617164898746</c:v>
                </c:pt>
                <c:pt idx="1">
                  <c:v>0.256509161041466</c:v>
                </c:pt>
                <c:pt idx="2">
                  <c:v>0.135004821600771</c:v>
                </c:pt>
                <c:pt idx="3">
                  <c:v>0.0925747348119576</c:v>
                </c:pt>
                <c:pt idx="4">
                  <c:v>0.0781099324975892</c:v>
                </c:pt>
                <c:pt idx="5">
                  <c:v>0.0713596914175506</c:v>
                </c:pt>
                <c:pt idx="6">
                  <c:v>0.0511089681774349</c:v>
                </c:pt>
                <c:pt idx="7">
                  <c:v>0.0347155255544841</c:v>
                </c:pt>
              </c:numCache>
            </c:numRef>
          </c:val>
        </c:ser>
        <c:dLbls>
          <c:showLegendKey val="0"/>
          <c:showVal val="1"/>
          <c:showCatName val="0"/>
          <c:showSerName val="0"/>
          <c:showPercent val="0"/>
          <c:showBubbleSize val="0"/>
          <c:showLeaderLines val="1"/>
        </c:dLbls>
        <c:firstSliceAng val="0"/>
      </c:pieChart>
    </c:plotArea>
    <c:plotVisOnly val="1"/>
    <c:dispBlanksAs val="gap"/>
    <c:showDLblsOverMax val="0"/>
  </c:chart>
  <c:externalData r:id="rId1">
    <c:autoUpdate val="0"/>
  </c:externalData>
</c:chartSpace>
</file>

<file path=ppt/charts/chart4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a:t>Le nickel compte en fait relativement peu dans l'emploi de l'industrie sur le Caillou...</a:t>
            </a:r>
          </a:p>
        </c:rich>
      </c:tx>
      <c:layout>
        <c:manualLayout>
          <c:xMode val="edge"/>
          <c:yMode val="edge"/>
          <c:x val="0.120167546067051"/>
          <c:y val="0.00294117647058823"/>
        </c:manualLayout>
      </c:layout>
      <c:overlay val="0"/>
      <c:spPr>
        <a:solidFill>
          <a:schemeClr val="bg1"/>
        </a:solidFill>
      </c:spPr>
    </c:title>
    <c:autoTitleDeleted val="0"/>
    <c:plotArea>
      <c:layout>
        <c:manualLayout>
          <c:layoutTarget val="inner"/>
          <c:xMode val="edge"/>
          <c:yMode val="edge"/>
          <c:x val="0.0706718077766052"/>
          <c:y val="0.0794117647058823"/>
          <c:w val="0.647476256189626"/>
          <c:h val="0.798165817508105"/>
        </c:manualLayout>
      </c:layout>
      <c:lineChart>
        <c:grouping val="standard"/>
        <c:varyColors val="0"/>
        <c:ser>
          <c:idx val="1"/>
          <c:order val="0"/>
          <c:tx>
            <c:strRef>
              <c:f>'emplois Ni'!$A$87</c:f>
              <c:strCache>
                <c:ptCount val="1"/>
                <c:pt idx="0">
                  <c:v>Industrie + Construction</c:v>
                </c:pt>
              </c:strCache>
            </c:strRef>
          </c:tx>
          <c:spPr>
            <a:ln w="76200" cmpd="sng">
              <a:solidFill>
                <a:srgbClr val="660066"/>
              </a:solidFill>
            </a:ln>
          </c:spPr>
          <c:marker>
            <c:symbol val="none"/>
          </c:marker>
          <c:cat>
            <c:numRef>
              <c:f>'emplois Ni'!$B$77:$Q$77</c:f>
              <c:numCache>
                <c:formatCode>0</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'emplois Ni'!$B$87:$Q$87</c:f>
              <c:numCache>
                <c:formatCode>0.0</c:formatCode>
                <c:ptCount val="16"/>
                <c:pt idx="0">
                  <c:v>13.42087075</c:v>
                </c:pt>
                <c:pt idx="1">
                  <c:v>13.55487625</c:v>
                </c:pt>
                <c:pt idx="2">
                  <c:v>14.35088475</c:v>
                </c:pt>
                <c:pt idx="3">
                  <c:v>15.1099015</c:v>
                </c:pt>
                <c:pt idx="4">
                  <c:v>16.16334875</c:v>
                </c:pt>
                <c:pt idx="5">
                  <c:v>17.1358215</c:v>
                </c:pt>
                <c:pt idx="6">
                  <c:v>18.38681125</c:v>
                </c:pt>
                <c:pt idx="7">
                  <c:v>19.185767</c:v>
                </c:pt>
                <c:pt idx="8">
                  <c:v>19.98524825</c:v>
                </c:pt>
                <c:pt idx="9">
                  <c:v>21.02184575</c:v>
                </c:pt>
                <c:pt idx="10">
                  <c:v>21.156069</c:v>
                </c:pt>
                <c:pt idx="11">
                  <c:v>21.4478305</c:v>
                </c:pt>
                <c:pt idx="12">
                  <c:v>21.61870475</c:v>
                </c:pt>
                <c:pt idx="13">
                  <c:v>21.751682</c:v>
                </c:pt>
                <c:pt idx="14">
                  <c:v>21.1266275</c:v>
                </c:pt>
                <c:pt idx="15">
                  <c:v>20.6834855</c:v>
                </c:pt>
              </c:numCache>
            </c:numRef>
          </c:val>
          <c:smooth val="0"/>
        </c:ser>
        <c:ser>
          <c:idx val="6"/>
          <c:order val="1"/>
          <c:tx>
            <c:strRef>
              <c:f>'emplois Ni'!$A$85</c:f>
              <c:strCache>
                <c:ptCount val="1"/>
                <c:pt idx="0">
                  <c:v>Industrie </c:v>
                </c:pt>
              </c:strCache>
            </c:strRef>
          </c:tx>
          <c:spPr>
            <a:ln>
              <a:solidFill>
                <a:srgbClr val="FF0000"/>
              </a:solidFill>
            </a:ln>
          </c:spPr>
          <c:marker>
            <c:symbol val="none"/>
          </c:marker>
          <c:cat>
            <c:numRef>
              <c:f>'emplois Ni'!$B$77:$Q$77</c:f>
              <c:numCache>
                <c:formatCode>0</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'emplois Ni'!$B$85:$Q$85</c:f>
              <c:numCache>
                <c:formatCode>0.0</c:formatCode>
                <c:ptCount val="16"/>
                <c:pt idx="0">
                  <c:v>7.882171499999999</c:v>
                </c:pt>
                <c:pt idx="1">
                  <c:v>8.03487325</c:v>
                </c:pt>
                <c:pt idx="2">
                  <c:v>8.34637275</c:v>
                </c:pt>
                <c:pt idx="3">
                  <c:v>8.743680499999998</c:v>
                </c:pt>
                <c:pt idx="4">
                  <c:v>9.256713</c:v>
                </c:pt>
                <c:pt idx="5">
                  <c:v>9.477551749999998</c:v>
                </c:pt>
                <c:pt idx="6">
                  <c:v>10.225508</c:v>
                </c:pt>
                <c:pt idx="7">
                  <c:v>10.86779275</c:v>
                </c:pt>
                <c:pt idx="8">
                  <c:v>11.38263875</c:v>
                </c:pt>
                <c:pt idx="9">
                  <c:v>12.19176325</c:v>
                </c:pt>
                <c:pt idx="10">
                  <c:v>13.017703</c:v>
                </c:pt>
                <c:pt idx="11">
                  <c:v>13.8168635</c:v>
                </c:pt>
                <c:pt idx="12">
                  <c:v>14.2648585</c:v>
                </c:pt>
                <c:pt idx="13">
                  <c:v>14.544738</c:v>
                </c:pt>
                <c:pt idx="14">
                  <c:v>14.159832</c:v>
                </c:pt>
                <c:pt idx="15">
                  <c:v>13.8494655</c:v>
                </c:pt>
              </c:numCache>
            </c:numRef>
          </c:val>
          <c:smooth val="0"/>
        </c:ser>
        <c:ser>
          <c:idx val="0"/>
          <c:order val="2"/>
          <c:tx>
            <c:strRef>
              <c:f>'emplois Ni'!$A$86</c:f>
              <c:strCache>
                <c:ptCount val="1"/>
                <c:pt idx="0">
                  <c:v>Construction</c:v>
                </c:pt>
              </c:strCache>
            </c:strRef>
          </c:tx>
          <c:spPr>
            <a:ln>
              <a:solidFill>
                <a:srgbClr val="FF6600"/>
              </a:solidFill>
            </a:ln>
          </c:spPr>
          <c:marker>
            <c:symbol val="none"/>
          </c:marker>
          <c:cat>
            <c:numRef>
              <c:f>'emplois Ni'!$B$77:$Q$77</c:f>
              <c:numCache>
                <c:formatCode>0</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'emplois Ni'!$B$86:$Q$86</c:f>
              <c:numCache>
                <c:formatCode>0.0</c:formatCode>
                <c:ptCount val="16"/>
                <c:pt idx="0">
                  <c:v>5.53869925</c:v>
                </c:pt>
                <c:pt idx="1">
                  <c:v>5.520003000000001</c:v>
                </c:pt>
                <c:pt idx="2">
                  <c:v>6.004512</c:v>
                </c:pt>
                <c:pt idx="3">
                  <c:v>6.366221</c:v>
                </c:pt>
                <c:pt idx="4">
                  <c:v>6.90663575</c:v>
                </c:pt>
                <c:pt idx="5">
                  <c:v>7.65826975</c:v>
                </c:pt>
                <c:pt idx="6">
                  <c:v>8.16130325</c:v>
                </c:pt>
                <c:pt idx="7">
                  <c:v>8.317974249999998</c:v>
                </c:pt>
                <c:pt idx="8">
                  <c:v>8.6026095</c:v>
                </c:pt>
                <c:pt idx="9">
                  <c:v>8.8300825</c:v>
                </c:pt>
                <c:pt idx="10">
                  <c:v>8.138366</c:v>
                </c:pt>
                <c:pt idx="11">
                  <c:v>7.630967000000001</c:v>
                </c:pt>
                <c:pt idx="12">
                  <c:v>7.35384625</c:v>
                </c:pt>
                <c:pt idx="13">
                  <c:v>7.206944</c:v>
                </c:pt>
                <c:pt idx="14">
                  <c:v>6.9667955</c:v>
                </c:pt>
                <c:pt idx="15">
                  <c:v>6.834020000000001</c:v>
                </c:pt>
              </c:numCache>
            </c:numRef>
          </c:val>
          <c:smooth val="0"/>
        </c:ser>
        <c:ser>
          <c:idx val="5"/>
          <c:order val="3"/>
          <c:tx>
            <c:strRef>
              <c:f>'emplois Ni'!$A$82</c:f>
              <c:strCache>
                <c:ptCount val="1"/>
                <c:pt idx="0">
                  <c:v>Total Ni</c:v>
                </c:pt>
              </c:strCache>
            </c:strRef>
          </c:tx>
          <c:spPr>
            <a:ln w="76200" cmpd="sng">
              <a:solidFill>
                <a:srgbClr val="008000"/>
              </a:solidFill>
            </a:ln>
          </c:spPr>
          <c:marker>
            <c:symbol val="none"/>
          </c:marker>
          <c:cat>
            <c:numRef>
              <c:f>'emplois Ni'!$B$77:$Q$77</c:f>
              <c:numCache>
                <c:formatCode>0</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'emplois Ni'!$B$82:$Q$82</c:f>
              <c:numCache>
                <c:formatCode>#,##0.00</c:formatCode>
                <c:ptCount val="16"/>
                <c:pt idx="0">
                  <c:v>3.161083333333333</c:v>
                </c:pt>
                <c:pt idx="1">
                  <c:v>3.200083333333334</c:v>
                </c:pt>
                <c:pt idx="2">
                  <c:v>3.30025</c:v>
                </c:pt>
                <c:pt idx="3">
                  <c:v>3.5175</c:v>
                </c:pt>
                <c:pt idx="4">
                  <c:v>3.632583333333333</c:v>
                </c:pt>
                <c:pt idx="5">
                  <c:v>3.978416666666666</c:v>
                </c:pt>
                <c:pt idx="6">
                  <c:v>3.479916666666667</c:v>
                </c:pt>
                <c:pt idx="7">
                  <c:v>3.418333333333333</c:v>
                </c:pt>
                <c:pt idx="8">
                  <c:v>3.968666666666667</c:v>
                </c:pt>
                <c:pt idx="9">
                  <c:v>4.244416666666666</c:v>
                </c:pt>
                <c:pt idx="10">
                  <c:v>5.661416666666667</c:v>
                </c:pt>
                <c:pt idx="11">
                  <c:v>6.762833333333333</c:v>
                </c:pt>
                <c:pt idx="12">
                  <c:v>7.302416666666666</c:v>
                </c:pt>
                <c:pt idx="13">
                  <c:v>7.437</c:v>
                </c:pt>
                <c:pt idx="14">
                  <c:v>7.227583333333333</c:v>
                </c:pt>
                <c:pt idx="15">
                  <c:v>6.837301522332327</c:v>
                </c:pt>
              </c:numCache>
            </c:numRef>
          </c:val>
          <c:smooth val="0"/>
        </c:ser>
        <c:dLbls>
          <c:showLegendKey val="0"/>
          <c:showVal val="0"/>
          <c:showCatName val="0"/>
          <c:showSerName val="0"/>
          <c:showPercent val="0"/>
          <c:showBubbleSize val="0"/>
        </c:dLbls>
        <c:marker val="1"/>
        <c:smooth val="0"/>
        <c:axId val="-2055442072"/>
        <c:axId val="-2058285512"/>
      </c:lineChart>
      <c:catAx>
        <c:axId val="-2055442072"/>
        <c:scaling>
          <c:orientation val="minMax"/>
        </c:scaling>
        <c:delete val="0"/>
        <c:axPos val="b"/>
        <c:numFmt formatCode="0" sourceLinked="1"/>
        <c:majorTickMark val="out"/>
        <c:minorTickMark val="none"/>
        <c:tickLblPos val="nextTo"/>
        <c:txPr>
          <a:bodyPr rot="-5400000" vert="horz"/>
          <a:lstStyle/>
          <a:p>
            <a:pPr>
              <a:defRPr/>
            </a:pPr>
            <a:endParaRPr lang="fr-FR"/>
          </a:p>
        </c:txPr>
        <c:crossAx val="-2058285512"/>
        <c:crosses val="autoZero"/>
        <c:auto val="1"/>
        <c:lblAlgn val="ctr"/>
        <c:lblOffset val="100"/>
        <c:noMultiLvlLbl val="0"/>
      </c:catAx>
      <c:valAx>
        <c:axId val="-2058285512"/>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txPr>
          <a:bodyPr rot="0" vert="horz"/>
          <a:lstStyle/>
          <a:p>
            <a:pPr>
              <a:defRPr sz="1400"/>
            </a:pPr>
            <a:endParaRPr lang="fr-FR"/>
          </a:p>
        </c:txPr>
        <c:crossAx val="-2055442072"/>
        <c:crosses val="autoZero"/>
        <c:crossBetween val="between"/>
        <c:majorUnit val="2.0"/>
      </c:valAx>
    </c:plotArea>
    <c:legend>
      <c:legendPos val="r"/>
      <c:layout>
        <c:manualLayout>
          <c:xMode val="edge"/>
          <c:yMode val="edge"/>
          <c:x val="0.736069566925676"/>
          <c:y val="0.128258213180771"/>
          <c:w val="0.241249968123659"/>
          <c:h val="0.84354936088157"/>
        </c:manualLayout>
      </c:layout>
      <c:overlay val="0"/>
      <c:spPr>
        <a:solidFill>
          <a:schemeClr val="bg1"/>
        </a:solidFill>
      </c:spPr>
      <c:txPr>
        <a:bodyPr/>
        <a:lstStyle/>
        <a:p>
          <a:pPr>
            <a:defRPr sz="1400" b="1"/>
          </a:pPr>
          <a:endParaRPr lang="fr-FR"/>
        </a:p>
      </c:txPr>
    </c:legend>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4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dirty="0"/>
              <a:t>... mais son poids est croissant depuis le creux de 2008-2011, </a:t>
            </a:r>
            <a:endParaRPr lang="fr-FR" sz="2000" b="1" dirty="0" smtClean="0"/>
          </a:p>
          <a:p>
            <a:pPr>
              <a:defRPr sz="2000" b="1"/>
            </a:pPr>
            <a:r>
              <a:rPr lang="fr-FR" sz="2000" b="1" dirty="0" smtClean="0"/>
              <a:t>malgré </a:t>
            </a:r>
            <a:r>
              <a:rPr lang="fr-FR" sz="2000" b="1" dirty="0"/>
              <a:t>sa crise...</a:t>
            </a:r>
          </a:p>
        </c:rich>
      </c:tx>
      <c:layout>
        <c:manualLayout>
          <c:xMode val="edge"/>
          <c:yMode val="edge"/>
          <c:x val="0.104883675623021"/>
          <c:y val="0.0"/>
        </c:manualLayout>
      </c:layout>
      <c:overlay val="0"/>
      <c:spPr>
        <a:solidFill>
          <a:schemeClr val="bg1"/>
        </a:solidFill>
      </c:spPr>
    </c:title>
    <c:autoTitleDeleted val="0"/>
    <c:plotArea>
      <c:layout>
        <c:manualLayout>
          <c:layoutTarget val="inner"/>
          <c:xMode val="edge"/>
          <c:yMode val="edge"/>
          <c:x val="0.0706718077766052"/>
          <c:y val="0.183566477423816"/>
          <c:w val="0.907270070622615"/>
          <c:h val="0.701529344348857"/>
        </c:manualLayout>
      </c:layout>
      <c:lineChart>
        <c:grouping val="standard"/>
        <c:varyColors val="0"/>
        <c:ser>
          <c:idx val="6"/>
          <c:order val="0"/>
          <c:tx>
            <c:strRef>
              <c:f>'emplois Ni'!$A$113</c:f>
              <c:strCache>
                <c:ptCount val="1"/>
                <c:pt idx="0">
                  <c:v> Ni / Industrie</c:v>
                </c:pt>
              </c:strCache>
            </c:strRef>
          </c:tx>
          <c:spPr>
            <a:ln>
              <a:solidFill>
                <a:srgbClr val="FF0000"/>
              </a:solidFill>
            </a:ln>
          </c:spPr>
          <c:marker>
            <c:symbol val="circle"/>
            <c:size val="12"/>
            <c:spPr>
              <a:solidFill>
                <a:srgbClr val="FF0000"/>
              </a:solidFill>
            </c:spPr>
          </c:marker>
          <c:cat>
            <c:numRef>
              <c:f>'emplois Ni'!$B$105:$Q$105</c:f>
              <c:numCache>
                <c:formatCode>0</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'emplois Ni'!$B$113:$Q$113</c:f>
              <c:numCache>
                <c:formatCode>0%</c:formatCode>
                <c:ptCount val="16"/>
                <c:pt idx="0">
                  <c:v>0.401042191651543</c:v>
                </c:pt>
                <c:pt idx="1">
                  <c:v>0.398274276863463</c:v>
                </c:pt>
                <c:pt idx="2">
                  <c:v>0.395411288095179</c:v>
                </c:pt>
                <c:pt idx="3">
                  <c:v>0.402290545726139</c:v>
                </c:pt>
                <c:pt idx="4">
                  <c:v>0.392426915832146</c:v>
                </c:pt>
                <c:pt idx="5">
                  <c:v>0.419772613393186</c:v>
                </c:pt>
                <c:pt idx="6">
                  <c:v>0.340317240636521</c:v>
                </c:pt>
                <c:pt idx="7">
                  <c:v>0.31453795742777</c:v>
                </c:pt>
                <c:pt idx="8">
                  <c:v>0.348659634539194</c:v>
                </c:pt>
                <c:pt idx="9">
                  <c:v>0.348138048585111</c:v>
                </c:pt>
                <c:pt idx="10">
                  <c:v>0.434901354460665</c:v>
                </c:pt>
                <c:pt idx="11">
                  <c:v>0.489462267129825</c:v>
                </c:pt>
                <c:pt idx="12">
                  <c:v>0.511916516148174</c:v>
                </c:pt>
                <c:pt idx="13">
                  <c:v>0.511318938849225</c:v>
                </c:pt>
                <c:pt idx="14">
                  <c:v>0.510428607721711</c:v>
                </c:pt>
                <c:pt idx="15">
                  <c:v>0.493687032350261</c:v>
                </c:pt>
              </c:numCache>
            </c:numRef>
          </c:val>
          <c:smooth val="0"/>
        </c:ser>
        <c:ser>
          <c:idx val="1"/>
          <c:order val="1"/>
          <c:tx>
            <c:strRef>
              <c:f>'emplois Ni'!$A$112</c:f>
              <c:strCache>
                <c:ptCount val="1"/>
                <c:pt idx="0">
                  <c:v> Ni / (Industrie + Construction)</c:v>
                </c:pt>
              </c:strCache>
            </c:strRef>
          </c:tx>
          <c:spPr>
            <a:ln w="76200" cmpd="sng">
              <a:solidFill>
                <a:srgbClr val="660066"/>
              </a:solidFill>
            </a:ln>
          </c:spPr>
          <c:marker>
            <c:symbol val="circle"/>
            <c:size val="11"/>
            <c:spPr>
              <a:solidFill>
                <a:srgbClr val="660066"/>
              </a:solidFill>
            </c:spPr>
          </c:marker>
          <c:cat>
            <c:numRef>
              <c:f>'emplois Ni'!$B$105:$Q$105</c:f>
              <c:numCache>
                <c:formatCode>0</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'emplois Ni'!$B$112:$Q$112</c:f>
              <c:numCache>
                <c:formatCode>0%</c:formatCode>
                <c:ptCount val="16"/>
                <c:pt idx="0">
                  <c:v>0.235534891306016</c:v>
                </c:pt>
                <c:pt idx="1">
                  <c:v>0.236083552096858</c:v>
                </c:pt>
                <c:pt idx="2">
                  <c:v>0.229968399683511</c:v>
                </c:pt>
                <c:pt idx="3">
                  <c:v>0.232794369969917</c:v>
                </c:pt>
                <c:pt idx="4">
                  <c:v>0.224742000529645</c:v>
                </c:pt>
                <c:pt idx="5">
                  <c:v>0.232169590857763</c:v>
                </c:pt>
                <c:pt idx="6">
                  <c:v>0.189261564680861</c:v>
                </c:pt>
                <c:pt idx="7">
                  <c:v>0.178170272438591</c:v>
                </c:pt>
                <c:pt idx="8">
                  <c:v>0.19857980331401</c:v>
                </c:pt>
                <c:pt idx="9">
                  <c:v>0.201905042837005</c:v>
                </c:pt>
                <c:pt idx="10">
                  <c:v>0.267602486391336</c:v>
                </c:pt>
                <c:pt idx="11">
                  <c:v>0.315315496983871</c:v>
                </c:pt>
                <c:pt idx="12">
                  <c:v>0.337782339465396</c:v>
                </c:pt>
                <c:pt idx="13">
                  <c:v>0.341904593860833</c:v>
                </c:pt>
                <c:pt idx="14">
                  <c:v>0.342107765819856</c:v>
                </c:pt>
                <c:pt idx="15">
                  <c:v>0.330568149276984</c:v>
                </c:pt>
              </c:numCache>
            </c:numRef>
          </c:val>
          <c:smooth val="0"/>
        </c:ser>
        <c:dLbls>
          <c:showLegendKey val="0"/>
          <c:showVal val="0"/>
          <c:showCatName val="0"/>
          <c:showSerName val="0"/>
          <c:showPercent val="0"/>
          <c:showBubbleSize val="0"/>
        </c:dLbls>
        <c:marker val="1"/>
        <c:smooth val="0"/>
        <c:axId val="-2113072072"/>
        <c:axId val="-2044532552"/>
      </c:lineChart>
      <c:catAx>
        <c:axId val="-2113072072"/>
        <c:scaling>
          <c:orientation val="minMax"/>
        </c:scaling>
        <c:delete val="0"/>
        <c:axPos val="b"/>
        <c:numFmt formatCode="0" sourceLinked="1"/>
        <c:majorTickMark val="out"/>
        <c:minorTickMark val="none"/>
        <c:tickLblPos val="nextTo"/>
        <c:txPr>
          <a:bodyPr rot="-5400000" vert="horz"/>
          <a:lstStyle/>
          <a:p>
            <a:pPr>
              <a:defRPr/>
            </a:pPr>
            <a:endParaRPr lang="fr-FR"/>
          </a:p>
        </c:txPr>
        <c:crossAx val="-2044532552"/>
        <c:crosses val="autoZero"/>
        <c:auto val="1"/>
        <c:lblAlgn val="ctr"/>
        <c:lblOffset val="100"/>
        <c:noMultiLvlLbl val="0"/>
      </c:catAx>
      <c:valAx>
        <c:axId val="-2044532552"/>
        <c:scaling>
          <c:orientation val="minMax"/>
          <c:max val="0.55"/>
          <c:min val="0.0"/>
        </c:scaling>
        <c:delete val="0"/>
        <c:axPos val="l"/>
        <c:majorGridlines>
          <c:spPr>
            <a:ln>
              <a:solidFill>
                <a:schemeClr val="bg1">
                  <a:lumMod val="75000"/>
                </a:schemeClr>
              </a:solidFill>
            </a:ln>
          </c:spPr>
        </c:majorGridlines>
        <c:numFmt formatCode="0%" sourceLinked="1"/>
        <c:majorTickMark val="out"/>
        <c:minorTickMark val="none"/>
        <c:tickLblPos val="nextTo"/>
        <c:txPr>
          <a:bodyPr rot="0" vert="horz"/>
          <a:lstStyle/>
          <a:p>
            <a:pPr>
              <a:defRPr sz="1400"/>
            </a:pPr>
            <a:endParaRPr lang="fr-FR"/>
          </a:p>
        </c:txPr>
        <c:crossAx val="-2113072072"/>
        <c:crosses val="autoZero"/>
        <c:crossBetween val="between"/>
        <c:majorUnit val="0.02"/>
      </c:valAx>
    </c:plotArea>
    <c:legend>
      <c:legendPos val="r"/>
      <c:layout>
        <c:manualLayout>
          <c:xMode val="edge"/>
          <c:yMode val="edge"/>
          <c:x val="0.182025083058008"/>
          <c:y val="0.726530625276806"/>
          <c:w val="0.778088651218328"/>
          <c:h val="0.124181593468286"/>
        </c:manualLayout>
      </c:layout>
      <c:overlay val="0"/>
      <c:spPr>
        <a:solidFill>
          <a:schemeClr val="bg1"/>
        </a:solidFill>
      </c:spPr>
      <c:txPr>
        <a:bodyPr/>
        <a:lstStyle/>
        <a:p>
          <a:pPr>
            <a:defRPr sz="1400" b="1"/>
          </a:pPr>
          <a:endParaRPr lang="fr-FR"/>
        </a:p>
      </c:txPr>
    </c:legend>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4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dirty="0"/>
              <a:t>Evolution détaillée de l'emploi</a:t>
            </a:r>
          </a:p>
          <a:p>
            <a:pPr>
              <a:defRPr sz="2000" b="1"/>
            </a:pPr>
            <a:r>
              <a:rPr lang="fr-FR" sz="2000" b="1" dirty="0"/>
              <a:t> total direct Nickel, milliers </a:t>
            </a:r>
          </a:p>
        </c:rich>
      </c:tx>
      <c:layout>
        <c:manualLayout>
          <c:xMode val="edge"/>
          <c:yMode val="edge"/>
          <c:x val="0.154581769249636"/>
          <c:y val="0.0"/>
        </c:manualLayout>
      </c:layout>
      <c:overlay val="0"/>
      <c:spPr>
        <a:solidFill>
          <a:schemeClr val="bg1"/>
        </a:solidFill>
      </c:spPr>
    </c:title>
    <c:autoTitleDeleted val="0"/>
    <c:plotArea>
      <c:layout>
        <c:manualLayout>
          <c:layoutTarget val="inner"/>
          <c:xMode val="edge"/>
          <c:yMode val="edge"/>
          <c:x val="0.0706718077766052"/>
          <c:y val="0.15057411668383"/>
          <c:w val="0.907270070622615"/>
          <c:h val="0.68113035585385"/>
        </c:manualLayout>
      </c:layout>
      <c:lineChart>
        <c:grouping val="standard"/>
        <c:varyColors val="0"/>
        <c:ser>
          <c:idx val="1"/>
          <c:order val="0"/>
          <c:tx>
            <c:strRef>
              <c:f>'emplois annuels'!$A$20</c:f>
              <c:strCache>
                <c:ptCount val="1"/>
                <c:pt idx="0">
                  <c:v>Emploi sur mine</c:v>
                </c:pt>
              </c:strCache>
            </c:strRef>
          </c:tx>
          <c:spPr>
            <a:ln>
              <a:solidFill>
                <a:srgbClr val="FF0000"/>
              </a:solidFill>
              <a:prstDash val="solid"/>
            </a:ln>
          </c:spPr>
          <c:marker>
            <c:symbol val="none"/>
          </c:marker>
          <c:cat>
            <c:strRef>
              <c:f>'emplois annuels'!$B$19:$Q$19</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annuels'!$B$20:$Q$20</c:f>
              <c:numCache>
                <c:formatCode>#,##0.00</c:formatCode>
                <c:ptCount val="16"/>
                <c:pt idx="0">
                  <c:v>1.348833333333333</c:v>
                </c:pt>
                <c:pt idx="1">
                  <c:v>1.3465</c:v>
                </c:pt>
                <c:pt idx="2">
                  <c:v>1.407833333333333</c:v>
                </c:pt>
                <c:pt idx="3">
                  <c:v>1.4495</c:v>
                </c:pt>
                <c:pt idx="4">
                  <c:v>1.446416666666667</c:v>
                </c:pt>
                <c:pt idx="5">
                  <c:v>1.60375</c:v>
                </c:pt>
                <c:pt idx="6">
                  <c:v>1.467666666666667</c:v>
                </c:pt>
                <c:pt idx="7">
                  <c:v>1.405083333333333</c:v>
                </c:pt>
                <c:pt idx="8">
                  <c:v>1.902083333333333</c:v>
                </c:pt>
                <c:pt idx="9">
                  <c:v>2.020083333333333</c:v>
                </c:pt>
                <c:pt idx="10">
                  <c:v>2.178416666666666</c:v>
                </c:pt>
                <c:pt idx="11">
                  <c:v>2.360583333333333</c:v>
                </c:pt>
                <c:pt idx="12">
                  <c:v>2.513166666666667</c:v>
                </c:pt>
                <c:pt idx="13">
                  <c:v>2.648</c:v>
                </c:pt>
                <c:pt idx="14">
                  <c:v>2.5995</c:v>
                </c:pt>
                <c:pt idx="15">
                  <c:v>2.582984128510966</c:v>
                </c:pt>
              </c:numCache>
            </c:numRef>
          </c:val>
          <c:smooth val="0"/>
        </c:ser>
        <c:ser>
          <c:idx val="3"/>
          <c:order val="1"/>
          <c:tx>
            <c:strRef>
              <c:f>'emplois annuels'!$A$22</c:f>
              <c:strCache>
                <c:ptCount val="1"/>
                <c:pt idx="0">
                  <c:v>Emploi dans les usines métallurgiques</c:v>
                </c:pt>
              </c:strCache>
            </c:strRef>
          </c:tx>
          <c:spPr>
            <a:ln>
              <a:solidFill>
                <a:srgbClr val="008000"/>
              </a:solidFill>
              <a:prstDash val="solid"/>
            </a:ln>
          </c:spPr>
          <c:marker>
            <c:symbol val="none"/>
          </c:marker>
          <c:cat>
            <c:strRef>
              <c:f>'emplois annuels'!$B$19:$Q$19</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annuels'!$B$22:$Q$22</c:f>
              <c:numCache>
                <c:formatCode>#,##0.00</c:formatCode>
                <c:ptCount val="16"/>
                <c:pt idx="0">
                  <c:v>1.297333333333333</c:v>
                </c:pt>
                <c:pt idx="1">
                  <c:v>1.3035</c:v>
                </c:pt>
                <c:pt idx="2">
                  <c:v>1.325333333333333</c:v>
                </c:pt>
                <c:pt idx="3">
                  <c:v>1.362666666666666</c:v>
                </c:pt>
                <c:pt idx="4">
                  <c:v>1.367833333333333</c:v>
                </c:pt>
                <c:pt idx="5">
                  <c:v>1.369416666666667</c:v>
                </c:pt>
                <c:pt idx="6">
                  <c:v>1.3865</c:v>
                </c:pt>
                <c:pt idx="7">
                  <c:v>1.418083333333333</c:v>
                </c:pt>
                <c:pt idx="8">
                  <c:v>1.341583333333333</c:v>
                </c:pt>
                <c:pt idx="9">
                  <c:v>1.30225</c:v>
                </c:pt>
                <c:pt idx="10">
                  <c:v>1.579083333333333</c:v>
                </c:pt>
                <c:pt idx="11">
                  <c:v>2.157583333333333</c:v>
                </c:pt>
                <c:pt idx="12">
                  <c:v>2.126166666666667</c:v>
                </c:pt>
                <c:pt idx="13">
                  <c:v>2.32125</c:v>
                </c:pt>
                <c:pt idx="14">
                  <c:v>2.31875</c:v>
                </c:pt>
                <c:pt idx="15">
                  <c:v>2.175367500090704</c:v>
                </c:pt>
              </c:numCache>
            </c:numRef>
          </c:val>
          <c:smooth val="0"/>
        </c:ser>
        <c:ser>
          <c:idx val="2"/>
          <c:order val="2"/>
          <c:tx>
            <c:strRef>
              <c:f>'emplois annuels'!$A$21</c:f>
              <c:strCache>
                <c:ptCount val="1"/>
                <c:pt idx="0">
                  <c:v>Contracteurs, Rouleurs et Intermittents </c:v>
                </c:pt>
              </c:strCache>
            </c:strRef>
          </c:tx>
          <c:spPr>
            <a:ln>
              <a:solidFill>
                <a:srgbClr val="FF0000"/>
              </a:solidFill>
              <a:prstDash val="sysDot"/>
            </a:ln>
          </c:spPr>
          <c:marker>
            <c:symbol val="none"/>
          </c:marker>
          <c:cat>
            <c:strRef>
              <c:f>'emplois annuels'!$B$19:$Q$19</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annuels'!$B$21:$Q$21</c:f>
              <c:numCache>
                <c:formatCode>#,##0.00</c:formatCode>
                <c:ptCount val="16"/>
                <c:pt idx="0">
                  <c:v>0.360416666666667</c:v>
                </c:pt>
                <c:pt idx="1">
                  <c:v>0.372333333333333</c:v>
                </c:pt>
                <c:pt idx="2">
                  <c:v>0.378583333333333</c:v>
                </c:pt>
                <c:pt idx="3">
                  <c:v>0.489833333333333</c:v>
                </c:pt>
                <c:pt idx="4">
                  <c:v>0.447583333333333</c:v>
                </c:pt>
                <c:pt idx="5">
                  <c:v>0.49025</c:v>
                </c:pt>
                <c:pt idx="6">
                  <c:v>0.448666666666667</c:v>
                </c:pt>
                <c:pt idx="7">
                  <c:v>0.498666666666667</c:v>
                </c:pt>
                <c:pt idx="8">
                  <c:v>0.580666666666667</c:v>
                </c:pt>
                <c:pt idx="9">
                  <c:v>0.707416666666667</c:v>
                </c:pt>
                <c:pt idx="10">
                  <c:v>1.0455</c:v>
                </c:pt>
                <c:pt idx="11">
                  <c:v>1.191166666666667</c:v>
                </c:pt>
                <c:pt idx="12">
                  <c:v>1.49925</c:v>
                </c:pt>
                <c:pt idx="13">
                  <c:v>1.6255</c:v>
                </c:pt>
                <c:pt idx="14">
                  <c:v>1.6055</c:v>
                </c:pt>
                <c:pt idx="15">
                  <c:v>1.454286507936508</c:v>
                </c:pt>
              </c:numCache>
            </c:numRef>
          </c:val>
          <c:smooth val="0"/>
        </c:ser>
        <c:ser>
          <c:idx val="0"/>
          <c:order val="3"/>
          <c:tx>
            <c:strRef>
              <c:f>'emplois annuels'!$A$23</c:f>
              <c:strCache>
                <c:ptCount val="1"/>
                <c:pt idx="0">
                  <c:v>Autres emplois / emplois non ventilés</c:v>
                </c:pt>
              </c:strCache>
            </c:strRef>
          </c:tx>
          <c:spPr>
            <a:ln>
              <a:solidFill>
                <a:schemeClr val="tx1"/>
              </a:solidFill>
              <a:prstDash val="sysDot"/>
            </a:ln>
          </c:spPr>
          <c:marker>
            <c:symbol val="none"/>
          </c:marker>
          <c:cat>
            <c:strRef>
              <c:f>'emplois annuels'!$B$19:$Q$19</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annuels'!$B$23:$Q$23</c:f>
              <c:numCache>
                <c:formatCode>#,##0.00</c:formatCode>
                <c:ptCount val="16"/>
                <c:pt idx="0">
                  <c:v>0.1545</c:v>
                </c:pt>
                <c:pt idx="1">
                  <c:v>0.17775</c:v>
                </c:pt>
                <c:pt idx="2">
                  <c:v>0.1885</c:v>
                </c:pt>
                <c:pt idx="3">
                  <c:v>0.2155</c:v>
                </c:pt>
                <c:pt idx="4">
                  <c:v>0.37075</c:v>
                </c:pt>
                <c:pt idx="5">
                  <c:v>0.515</c:v>
                </c:pt>
                <c:pt idx="6">
                  <c:v>0.177083333333333</c:v>
                </c:pt>
                <c:pt idx="7">
                  <c:v>0.0965</c:v>
                </c:pt>
                <c:pt idx="8">
                  <c:v>0.144333333333333</c:v>
                </c:pt>
                <c:pt idx="9">
                  <c:v>0.214666666666667</c:v>
                </c:pt>
                <c:pt idx="10">
                  <c:v>0.858416666666667</c:v>
                </c:pt>
                <c:pt idx="11">
                  <c:v>1.0535</c:v>
                </c:pt>
                <c:pt idx="12">
                  <c:v>1.170833333333333</c:v>
                </c:pt>
                <c:pt idx="13">
                  <c:v>0.92</c:v>
                </c:pt>
                <c:pt idx="14">
                  <c:v>0.71125</c:v>
                </c:pt>
                <c:pt idx="15">
                  <c:v>0.620904206349206</c:v>
                </c:pt>
              </c:numCache>
            </c:numRef>
          </c:val>
          <c:smooth val="0"/>
        </c:ser>
        <c:dLbls>
          <c:showLegendKey val="0"/>
          <c:showVal val="0"/>
          <c:showCatName val="0"/>
          <c:showSerName val="0"/>
          <c:showPercent val="0"/>
          <c:showBubbleSize val="0"/>
        </c:dLbls>
        <c:marker val="1"/>
        <c:smooth val="0"/>
        <c:axId val="2144415016"/>
        <c:axId val="-2134801672"/>
      </c:lineChart>
      <c:catAx>
        <c:axId val="2144415016"/>
        <c:scaling>
          <c:orientation val="minMax"/>
        </c:scaling>
        <c:delete val="0"/>
        <c:axPos val="b"/>
        <c:numFmt formatCode="0" sourceLinked="1"/>
        <c:majorTickMark val="out"/>
        <c:minorTickMark val="none"/>
        <c:tickLblPos val="nextTo"/>
        <c:txPr>
          <a:bodyPr rot="-5400000" vert="horz"/>
          <a:lstStyle/>
          <a:p>
            <a:pPr>
              <a:defRPr/>
            </a:pPr>
            <a:endParaRPr lang="fr-FR"/>
          </a:p>
        </c:txPr>
        <c:crossAx val="-2134801672"/>
        <c:crosses val="autoZero"/>
        <c:auto val="1"/>
        <c:lblAlgn val="ctr"/>
        <c:lblOffset val="100"/>
        <c:tickLblSkip val="2"/>
        <c:noMultiLvlLbl val="0"/>
      </c:catAx>
      <c:valAx>
        <c:axId val="-2134801672"/>
        <c:scaling>
          <c:orientation val="minMax"/>
        </c:scaling>
        <c:delete val="0"/>
        <c:axPos val="l"/>
        <c:majorGridlines>
          <c:spPr>
            <a:ln>
              <a:solidFill>
                <a:schemeClr val="bg1">
                  <a:lumMod val="75000"/>
                </a:schemeClr>
              </a:solidFill>
            </a:ln>
          </c:spPr>
        </c:majorGridlines>
        <c:numFmt formatCode="#,##0.0" sourceLinked="0"/>
        <c:majorTickMark val="out"/>
        <c:minorTickMark val="none"/>
        <c:tickLblPos val="nextTo"/>
        <c:crossAx val="2144415016"/>
        <c:crosses val="autoZero"/>
        <c:crossBetween val="between"/>
        <c:majorUnit val="0.2"/>
      </c:valAx>
    </c:plotArea>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4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dirty="0"/>
              <a:t>Evolution de </a:t>
            </a:r>
            <a:endParaRPr lang="fr-FR" sz="2000" b="1" dirty="0" smtClean="0"/>
          </a:p>
          <a:p>
            <a:pPr>
              <a:defRPr sz="2000" b="1"/>
            </a:pPr>
            <a:r>
              <a:rPr lang="fr-FR" sz="2000" b="1" dirty="0" smtClean="0"/>
              <a:t>l'emploi </a:t>
            </a:r>
            <a:r>
              <a:rPr lang="fr-FR" sz="2000" b="1" dirty="0"/>
              <a:t>total </a:t>
            </a:r>
            <a:r>
              <a:rPr lang="fr-FR" sz="2000" b="1" dirty="0" smtClean="0"/>
              <a:t>direct </a:t>
            </a:r>
          </a:p>
          <a:p>
            <a:pPr>
              <a:defRPr sz="2000" b="1"/>
            </a:pPr>
            <a:r>
              <a:rPr lang="fr-FR" sz="2000" b="1" dirty="0" smtClean="0"/>
              <a:t>nickel,</a:t>
            </a:r>
          </a:p>
          <a:p>
            <a:pPr>
              <a:defRPr sz="2000" b="1"/>
            </a:pPr>
            <a:r>
              <a:rPr lang="fr-FR" sz="2000" b="1" dirty="0" smtClean="0"/>
              <a:t>milliers </a:t>
            </a:r>
            <a:endParaRPr lang="fr-FR" sz="2000" b="1" dirty="0"/>
          </a:p>
        </c:rich>
      </c:tx>
      <c:layout>
        <c:manualLayout>
          <c:xMode val="edge"/>
          <c:yMode val="edge"/>
          <c:x val="0.156230671342245"/>
          <c:y val="0.00337161398364953"/>
        </c:manualLayout>
      </c:layout>
      <c:overlay val="0"/>
      <c:spPr>
        <a:solidFill>
          <a:schemeClr val="bg1"/>
        </a:solidFill>
      </c:spPr>
    </c:title>
    <c:autoTitleDeleted val="0"/>
    <c:plotArea>
      <c:layout>
        <c:manualLayout>
          <c:layoutTarget val="inner"/>
          <c:xMode val="edge"/>
          <c:yMode val="edge"/>
          <c:x val="0.0706718077766052"/>
          <c:y val="0.1"/>
          <c:w val="0.907270070622615"/>
          <c:h val="0.725189902732747"/>
        </c:manualLayout>
      </c:layout>
      <c:lineChart>
        <c:grouping val="standard"/>
        <c:varyColors val="0"/>
        <c:ser>
          <c:idx val="3"/>
          <c:order val="0"/>
          <c:tx>
            <c:strRef>
              <c:f>'emplois annuels'!$A$81</c:f>
              <c:strCache>
                <c:ptCount val="1"/>
                <c:pt idx="0">
                  <c:v>Total</c:v>
                </c:pt>
              </c:strCache>
            </c:strRef>
          </c:tx>
          <c:spPr>
            <a:ln>
              <a:solidFill>
                <a:schemeClr val="tx1"/>
              </a:solidFill>
            </a:ln>
          </c:spPr>
          <c:marker>
            <c:symbol val="none"/>
          </c:marker>
          <c:cat>
            <c:strRef>
              <c:f>'emplois annuels'!$B$78:$Q$78</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annuels'!$B$81:$Q$81</c:f>
              <c:numCache>
                <c:formatCode>#,##0.00</c:formatCode>
                <c:ptCount val="16"/>
                <c:pt idx="0">
                  <c:v>3.161083333333333</c:v>
                </c:pt>
                <c:pt idx="1">
                  <c:v>3.200083333333334</c:v>
                </c:pt>
                <c:pt idx="2">
                  <c:v>3.30025</c:v>
                </c:pt>
                <c:pt idx="3">
                  <c:v>3.5175</c:v>
                </c:pt>
                <c:pt idx="4">
                  <c:v>3.632583333333334</c:v>
                </c:pt>
                <c:pt idx="5">
                  <c:v>3.978416666666666</c:v>
                </c:pt>
                <c:pt idx="6">
                  <c:v>3.479916666666667</c:v>
                </c:pt>
                <c:pt idx="7">
                  <c:v>3.418333333333333</c:v>
                </c:pt>
                <c:pt idx="8">
                  <c:v>3.968666666666667</c:v>
                </c:pt>
                <c:pt idx="9">
                  <c:v>4.244416666666633</c:v>
                </c:pt>
                <c:pt idx="10">
                  <c:v>5.661416666666627</c:v>
                </c:pt>
                <c:pt idx="11">
                  <c:v>6.762833333333333</c:v>
                </c:pt>
                <c:pt idx="12">
                  <c:v>7.309416666666666</c:v>
                </c:pt>
                <c:pt idx="13">
                  <c:v>7.514749999999998</c:v>
                </c:pt>
                <c:pt idx="14">
                  <c:v>7.235</c:v>
                </c:pt>
                <c:pt idx="15">
                  <c:v>6.833542342887384</c:v>
                </c:pt>
              </c:numCache>
            </c:numRef>
          </c:val>
          <c:smooth val="0"/>
        </c:ser>
        <c:dLbls>
          <c:showLegendKey val="0"/>
          <c:showVal val="0"/>
          <c:showCatName val="0"/>
          <c:showSerName val="0"/>
          <c:showPercent val="0"/>
          <c:showBubbleSize val="0"/>
        </c:dLbls>
        <c:marker val="1"/>
        <c:smooth val="0"/>
        <c:axId val="-2134823096"/>
        <c:axId val="2142390984"/>
      </c:lineChart>
      <c:catAx>
        <c:axId val="-2134823096"/>
        <c:scaling>
          <c:orientation val="minMax"/>
        </c:scaling>
        <c:delete val="0"/>
        <c:axPos val="b"/>
        <c:numFmt formatCode="0" sourceLinked="1"/>
        <c:majorTickMark val="out"/>
        <c:minorTickMark val="none"/>
        <c:tickLblPos val="nextTo"/>
        <c:txPr>
          <a:bodyPr rot="-5400000" vert="horz"/>
          <a:lstStyle/>
          <a:p>
            <a:pPr>
              <a:defRPr/>
            </a:pPr>
            <a:endParaRPr lang="fr-FR"/>
          </a:p>
        </c:txPr>
        <c:crossAx val="2142390984"/>
        <c:crosses val="autoZero"/>
        <c:auto val="1"/>
        <c:lblAlgn val="ctr"/>
        <c:lblOffset val="100"/>
        <c:noMultiLvlLbl val="0"/>
      </c:catAx>
      <c:valAx>
        <c:axId val="2142390984"/>
        <c:scaling>
          <c:orientation val="minMax"/>
          <c:min val="3.0"/>
        </c:scaling>
        <c:delete val="0"/>
        <c:axPos val="l"/>
        <c:majorGridlines>
          <c:spPr>
            <a:ln>
              <a:solidFill>
                <a:schemeClr val="bg1">
                  <a:lumMod val="75000"/>
                </a:schemeClr>
              </a:solidFill>
            </a:ln>
          </c:spPr>
        </c:majorGridlines>
        <c:numFmt formatCode="#,##0.0" sourceLinked="0"/>
        <c:majorTickMark val="out"/>
        <c:minorTickMark val="none"/>
        <c:tickLblPos val="nextTo"/>
        <c:crossAx val="-2134823096"/>
        <c:crosses val="autoZero"/>
        <c:crossBetween val="between"/>
        <c:majorUnit val="0.5"/>
      </c:valAx>
    </c:plotArea>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4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Evolution détaillée de l'emploi</a:t>
            </a:r>
          </a:p>
          <a:p>
            <a:pPr>
              <a:defRPr/>
            </a:pPr>
            <a:r>
              <a:rPr lang="fr-FR" dirty="0"/>
              <a:t> total direct Nickel, milliers </a:t>
            </a:r>
          </a:p>
        </c:rich>
      </c:tx>
      <c:layout>
        <c:manualLayout>
          <c:xMode val="edge"/>
          <c:yMode val="edge"/>
          <c:x val="0.180021081466782"/>
          <c:y val="0.0"/>
        </c:manualLayout>
      </c:layout>
      <c:overlay val="0"/>
      <c:spPr>
        <a:solidFill>
          <a:schemeClr val="bg1"/>
        </a:solidFill>
      </c:spPr>
    </c:title>
    <c:autoTitleDeleted val="0"/>
    <c:plotArea>
      <c:layout>
        <c:manualLayout>
          <c:layoutTarget val="inner"/>
          <c:xMode val="edge"/>
          <c:yMode val="edge"/>
          <c:x val="0.0706718077766052"/>
          <c:y val="0.1"/>
          <c:w val="0.907270070622615"/>
          <c:h val="0.725189902732747"/>
        </c:manualLayout>
      </c:layout>
      <c:lineChart>
        <c:grouping val="standard"/>
        <c:varyColors val="0"/>
        <c:ser>
          <c:idx val="1"/>
          <c:order val="0"/>
          <c:tx>
            <c:strRef>
              <c:f>'emplois annuels'!$A$20</c:f>
              <c:strCache>
                <c:ptCount val="1"/>
                <c:pt idx="0">
                  <c:v>Emploi sur mine</c:v>
                </c:pt>
              </c:strCache>
            </c:strRef>
          </c:tx>
          <c:spPr>
            <a:ln>
              <a:solidFill>
                <a:srgbClr val="FF0000"/>
              </a:solidFill>
              <a:prstDash val="solid"/>
            </a:ln>
          </c:spPr>
          <c:marker>
            <c:symbol val="none"/>
          </c:marker>
          <c:cat>
            <c:strRef>
              <c:f>'emplois annuels'!$B$19:$Q$19</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annuels'!$B$20:$Q$20</c:f>
              <c:numCache>
                <c:formatCode>#,##0.00</c:formatCode>
                <c:ptCount val="16"/>
                <c:pt idx="0">
                  <c:v>1.348833333333333</c:v>
                </c:pt>
                <c:pt idx="1">
                  <c:v>1.3465</c:v>
                </c:pt>
                <c:pt idx="2">
                  <c:v>1.407833333333333</c:v>
                </c:pt>
                <c:pt idx="3">
                  <c:v>1.4495</c:v>
                </c:pt>
                <c:pt idx="4">
                  <c:v>1.446416666666667</c:v>
                </c:pt>
                <c:pt idx="5">
                  <c:v>1.60375</c:v>
                </c:pt>
                <c:pt idx="6">
                  <c:v>1.467666666666667</c:v>
                </c:pt>
                <c:pt idx="7">
                  <c:v>1.405083333333333</c:v>
                </c:pt>
                <c:pt idx="8">
                  <c:v>1.902083333333333</c:v>
                </c:pt>
                <c:pt idx="9">
                  <c:v>2.020083333333333</c:v>
                </c:pt>
                <c:pt idx="10">
                  <c:v>2.178416666666666</c:v>
                </c:pt>
                <c:pt idx="11">
                  <c:v>2.360583333333333</c:v>
                </c:pt>
                <c:pt idx="12">
                  <c:v>2.513166666666667</c:v>
                </c:pt>
                <c:pt idx="13">
                  <c:v>2.648</c:v>
                </c:pt>
                <c:pt idx="14">
                  <c:v>2.5995</c:v>
                </c:pt>
                <c:pt idx="15">
                  <c:v>2.582984128510966</c:v>
                </c:pt>
              </c:numCache>
            </c:numRef>
          </c:val>
          <c:smooth val="0"/>
        </c:ser>
        <c:ser>
          <c:idx val="3"/>
          <c:order val="1"/>
          <c:tx>
            <c:strRef>
              <c:f>'emplois annuels'!$A$22</c:f>
              <c:strCache>
                <c:ptCount val="1"/>
                <c:pt idx="0">
                  <c:v>Emploi dans les usines métallurgiques</c:v>
                </c:pt>
              </c:strCache>
            </c:strRef>
          </c:tx>
          <c:spPr>
            <a:ln>
              <a:solidFill>
                <a:srgbClr val="008000"/>
              </a:solidFill>
              <a:prstDash val="solid"/>
            </a:ln>
          </c:spPr>
          <c:marker>
            <c:symbol val="none"/>
          </c:marker>
          <c:cat>
            <c:strRef>
              <c:f>'emplois annuels'!$B$19:$Q$19</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annuels'!$B$22:$Q$22</c:f>
              <c:numCache>
                <c:formatCode>#,##0.00</c:formatCode>
                <c:ptCount val="16"/>
                <c:pt idx="0">
                  <c:v>1.297333333333333</c:v>
                </c:pt>
                <c:pt idx="1">
                  <c:v>1.3035</c:v>
                </c:pt>
                <c:pt idx="2">
                  <c:v>1.325333333333333</c:v>
                </c:pt>
                <c:pt idx="3">
                  <c:v>1.362666666666666</c:v>
                </c:pt>
                <c:pt idx="4">
                  <c:v>1.367833333333333</c:v>
                </c:pt>
                <c:pt idx="5">
                  <c:v>1.369416666666667</c:v>
                </c:pt>
                <c:pt idx="6">
                  <c:v>1.3865</c:v>
                </c:pt>
                <c:pt idx="7">
                  <c:v>1.418083333333333</c:v>
                </c:pt>
                <c:pt idx="8">
                  <c:v>1.341583333333333</c:v>
                </c:pt>
                <c:pt idx="9">
                  <c:v>1.30225</c:v>
                </c:pt>
                <c:pt idx="10">
                  <c:v>1.579083333333333</c:v>
                </c:pt>
                <c:pt idx="11">
                  <c:v>2.157583333333333</c:v>
                </c:pt>
                <c:pt idx="12">
                  <c:v>2.126166666666667</c:v>
                </c:pt>
                <c:pt idx="13">
                  <c:v>2.32125</c:v>
                </c:pt>
                <c:pt idx="14">
                  <c:v>2.31875</c:v>
                </c:pt>
                <c:pt idx="15">
                  <c:v>2.175367500090704</c:v>
                </c:pt>
              </c:numCache>
            </c:numRef>
          </c:val>
          <c:smooth val="0"/>
        </c:ser>
        <c:ser>
          <c:idx val="2"/>
          <c:order val="2"/>
          <c:tx>
            <c:strRef>
              <c:f>'emplois annuels'!$A$21</c:f>
              <c:strCache>
                <c:ptCount val="1"/>
                <c:pt idx="0">
                  <c:v>Contracteurs, Rouleurs et Intermittents </c:v>
                </c:pt>
              </c:strCache>
            </c:strRef>
          </c:tx>
          <c:spPr>
            <a:ln>
              <a:solidFill>
                <a:srgbClr val="FF0000"/>
              </a:solidFill>
              <a:prstDash val="sysDot"/>
            </a:ln>
          </c:spPr>
          <c:marker>
            <c:symbol val="none"/>
          </c:marker>
          <c:cat>
            <c:strRef>
              <c:f>'emplois annuels'!$B$19:$Q$19</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annuels'!$B$21:$Q$21</c:f>
              <c:numCache>
                <c:formatCode>#,##0.00</c:formatCode>
                <c:ptCount val="16"/>
                <c:pt idx="0">
                  <c:v>0.360416666666667</c:v>
                </c:pt>
                <c:pt idx="1">
                  <c:v>0.372333333333333</c:v>
                </c:pt>
                <c:pt idx="2">
                  <c:v>0.378583333333333</c:v>
                </c:pt>
                <c:pt idx="3">
                  <c:v>0.489833333333333</c:v>
                </c:pt>
                <c:pt idx="4">
                  <c:v>0.447583333333333</c:v>
                </c:pt>
                <c:pt idx="5">
                  <c:v>0.49025</c:v>
                </c:pt>
                <c:pt idx="6">
                  <c:v>0.448666666666667</c:v>
                </c:pt>
                <c:pt idx="7">
                  <c:v>0.498666666666667</c:v>
                </c:pt>
                <c:pt idx="8">
                  <c:v>0.580666666666667</c:v>
                </c:pt>
                <c:pt idx="9">
                  <c:v>0.707416666666667</c:v>
                </c:pt>
                <c:pt idx="10">
                  <c:v>1.0455</c:v>
                </c:pt>
                <c:pt idx="11">
                  <c:v>1.191166666666667</c:v>
                </c:pt>
                <c:pt idx="12">
                  <c:v>1.49925</c:v>
                </c:pt>
                <c:pt idx="13">
                  <c:v>1.6255</c:v>
                </c:pt>
                <c:pt idx="14">
                  <c:v>1.6055</c:v>
                </c:pt>
                <c:pt idx="15">
                  <c:v>1.454286507936508</c:v>
                </c:pt>
              </c:numCache>
            </c:numRef>
          </c:val>
          <c:smooth val="0"/>
        </c:ser>
        <c:ser>
          <c:idx val="0"/>
          <c:order val="3"/>
          <c:tx>
            <c:strRef>
              <c:f>'emplois annuels'!$A$23</c:f>
              <c:strCache>
                <c:ptCount val="1"/>
                <c:pt idx="0">
                  <c:v>Autres emplois / emplois non ventilés</c:v>
                </c:pt>
              </c:strCache>
            </c:strRef>
          </c:tx>
          <c:spPr>
            <a:ln>
              <a:solidFill>
                <a:schemeClr val="tx1"/>
              </a:solidFill>
              <a:prstDash val="sysDot"/>
            </a:ln>
          </c:spPr>
          <c:marker>
            <c:symbol val="none"/>
          </c:marker>
          <c:cat>
            <c:strRef>
              <c:f>'emplois annuels'!$B$19:$Q$19</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annuels'!$B$23:$Q$23</c:f>
              <c:numCache>
                <c:formatCode>#,##0.00</c:formatCode>
                <c:ptCount val="16"/>
                <c:pt idx="0">
                  <c:v>0.1545</c:v>
                </c:pt>
                <c:pt idx="1">
                  <c:v>0.17775</c:v>
                </c:pt>
                <c:pt idx="2">
                  <c:v>0.1885</c:v>
                </c:pt>
                <c:pt idx="3">
                  <c:v>0.2155</c:v>
                </c:pt>
                <c:pt idx="4">
                  <c:v>0.37075</c:v>
                </c:pt>
                <c:pt idx="5">
                  <c:v>0.515</c:v>
                </c:pt>
                <c:pt idx="6">
                  <c:v>0.177083333333333</c:v>
                </c:pt>
                <c:pt idx="7">
                  <c:v>0.0965</c:v>
                </c:pt>
                <c:pt idx="8">
                  <c:v>0.144333333333333</c:v>
                </c:pt>
                <c:pt idx="9">
                  <c:v>0.214666666666667</c:v>
                </c:pt>
                <c:pt idx="10">
                  <c:v>0.858416666666667</c:v>
                </c:pt>
                <c:pt idx="11">
                  <c:v>1.0535</c:v>
                </c:pt>
                <c:pt idx="12">
                  <c:v>1.170833333333333</c:v>
                </c:pt>
                <c:pt idx="13">
                  <c:v>0.92</c:v>
                </c:pt>
                <c:pt idx="14">
                  <c:v>0.71125</c:v>
                </c:pt>
                <c:pt idx="15">
                  <c:v>0.620904206349206</c:v>
                </c:pt>
              </c:numCache>
            </c:numRef>
          </c:val>
          <c:smooth val="0"/>
        </c:ser>
        <c:dLbls>
          <c:showLegendKey val="0"/>
          <c:showVal val="0"/>
          <c:showCatName val="0"/>
          <c:showSerName val="0"/>
          <c:showPercent val="0"/>
          <c:showBubbleSize val="0"/>
        </c:dLbls>
        <c:marker val="1"/>
        <c:smooth val="0"/>
        <c:axId val="-2040840312"/>
        <c:axId val="-2043254344"/>
      </c:lineChart>
      <c:catAx>
        <c:axId val="-2040840312"/>
        <c:scaling>
          <c:orientation val="minMax"/>
        </c:scaling>
        <c:delete val="0"/>
        <c:axPos val="b"/>
        <c:numFmt formatCode="0" sourceLinked="1"/>
        <c:majorTickMark val="out"/>
        <c:minorTickMark val="none"/>
        <c:tickLblPos val="nextTo"/>
        <c:txPr>
          <a:bodyPr rot="-5400000" vert="horz"/>
          <a:lstStyle/>
          <a:p>
            <a:pPr>
              <a:defRPr/>
            </a:pPr>
            <a:endParaRPr lang="fr-FR"/>
          </a:p>
        </c:txPr>
        <c:crossAx val="-2043254344"/>
        <c:crosses val="autoZero"/>
        <c:auto val="1"/>
        <c:lblAlgn val="ctr"/>
        <c:lblOffset val="100"/>
        <c:noMultiLvlLbl val="0"/>
      </c:catAx>
      <c:valAx>
        <c:axId val="-2043254344"/>
        <c:scaling>
          <c:orientation val="minMax"/>
        </c:scaling>
        <c:delete val="0"/>
        <c:axPos val="l"/>
        <c:majorGridlines>
          <c:spPr>
            <a:ln>
              <a:solidFill>
                <a:schemeClr val="bg1">
                  <a:lumMod val="75000"/>
                </a:schemeClr>
              </a:solidFill>
            </a:ln>
          </c:spPr>
        </c:majorGridlines>
        <c:numFmt formatCode="#,##0.0" sourceLinked="0"/>
        <c:majorTickMark val="out"/>
        <c:minorTickMark val="none"/>
        <c:tickLblPos val="nextTo"/>
        <c:crossAx val="-2040840312"/>
        <c:crosses val="autoZero"/>
        <c:crossBetween val="between"/>
        <c:majorUnit val="0.2"/>
      </c:valAx>
    </c:plotArea>
    <c:legend>
      <c:legendPos val="t"/>
      <c:layout>
        <c:manualLayout>
          <c:xMode val="edge"/>
          <c:yMode val="edge"/>
          <c:x val="0.0"/>
          <c:y val="0.000472556795087961"/>
          <c:w val="1.0"/>
          <c:h val="0.999055948335206"/>
        </c:manualLayout>
      </c:layout>
      <c:overlay val="0"/>
      <c:spPr>
        <a:solidFill>
          <a:schemeClr val="bg1"/>
        </a:solidFill>
      </c:spPr>
    </c:legend>
    <c:plotVisOnly val="1"/>
    <c:dispBlanksAs val="gap"/>
    <c:showDLblsOverMax val="0"/>
  </c:chart>
  <c:txPr>
    <a:bodyPr/>
    <a:lstStyle/>
    <a:p>
      <a:pPr>
        <a:defRPr sz="16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4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b="0" i="0" u="none" strike="noStrike" baseline="0">
                <a:solidFill>
                  <a:srgbClr val="000000"/>
                </a:solidFill>
                <a:latin typeface="Calibri"/>
                <a:ea typeface="Calibri"/>
                <a:cs typeface="Calibri"/>
              </a:defRPr>
            </a:pPr>
            <a:r>
              <a:rPr lang="fr-FR" sz="1800" b="1" i="0" u="none" strike="noStrike" baseline="0" dirty="0">
                <a:solidFill>
                  <a:srgbClr val="000000"/>
                </a:solidFill>
                <a:latin typeface="Calibri"/>
                <a:ea typeface="Calibri"/>
                <a:cs typeface="Calibri"/>
              </a:rPr>
              <a:t>Evolution </a:t>
            </a:r>
            <a:r>
              <a:rPr lang="fr-FR" sz="1800" b="1" i="0" u="none" strike="noStrike" baseline="0" dirty="0" smtClean="0">
                <a:solidFill>
                  <a:srgbClr val="000000"/>
                </a:solidFill>
                <a:latin typeface="Calibri"/>
                <a:ea typeface="Calibri"/>
                <a:cs typeface="Calibri"/>
              </a:rPr>
              <a:t>récente, par trimestre, unités</a:t>
            </a:r>
            <a:endParaRPr lang="fr-FR" sz="1800" b="1" i="0" u="none" strike="noStrike" baseline="0" dirty="0">
              <a:solidFill>
                <a:srgbClr val="000000"/>
              </a:solidFill>
              <a:latin typeface="Calibri"/>
              <a:ea typeface="Calibri"/>
              <a:cs typeface="Calibri"/>
            </a:endParaRPr>
          </a:p>
        </c:rich>
      </c:tx>
      <c:layout>
        <c:manualLayout>
          <c:xMode val="edge"/>
          <c:yMode val="edge"/>
          <c:x val="0.181299024252136"/>
          <c:y val="0.0"/>
        </c:manualLayout>
      </c:layout>
      <c:overlay val="0"/>
      <c:spPr>
        <a:solidFill>
          <a:schemeClr val="bg1"/>
        </a:solidFill>
      </c:spPr>
    </c:title>
    <c:autoTitleDeleted val="0"/>
    <c:plotArea>
      <c:layout>
        <c:manualLayout>
          <c:layoutTarget val="inner"/>
          <c:xMode val="edge"/>
          <c:yMode val="edge"/>
          <c:x val="0.0959456124685445"/>
          <c:y val="0.221206974416373"/>
          <c:w val="0.907270070622615"/>
          <c:h val="0.542566167421244"/>
        </c:manualLayout>
      </c:layout>
      <c:lineChart>
        <c:grouping val="standard"/>
        <c:varyColors val="0"/>
        <c:ser>
          <c:idx val="1"/>
          <c:order val="0"/>
          <c:tx>
            <c:strRef>
              <c:f>'emplois trimestriels'!$A$44</c:f>
              <c:strCache>
                <c:ptCount val="1"/>
                <c:pt idx="0">
                  <c:v>Emploi sur mine</c:v>
                </c:pt>
              </c:strCache>
            </c:strRef>
          </c:tx>
          <c:spPr>
            <a:ln>
              <a:solidFill>
                <a:srgbClr val="FF0000"/>
              </a:solidFill>
              <a:prstDash val="solid"/>
            </a:ln>
          </c:spPr>
          <c:marker>
            <c:symbol val="none"/>
          </c:marker>
          <c:cat>
            <c:numRef>
              <c:f>'emplois trimestriels'!$AU$42:$BN$42</c:f>
              <c:numCache>
                <c:formatCode>General</c:formatCode>
                <c:ptCount val="20"/>
                <c:pt idx="0">
                  <c:v>2013.0</c:v>
                </c:pt>
                <c:pt idx="4">
                  <c:v>2014.0</c:v>
                </c:pt>
                <c:pt idx="8">
                  <c:v>2015.0</c:v>
                </c:pt>
                <c:pt idx="12">
                  <c:v>2016.0</c:v>
                </c:pt>
                <c:pt idx="16">
                  <c:v>2017.0</c:v>
                </c:pt>
              </c:numCache>
            </c:numRef>
          </c:cat>
          <c:val>
            <c:numRef>
              <c:f>'emplois trimestriels'!$AU$44:$BN$44</c:f>
              <c:numCache>
                <c:formatCode>#,##0</c:formatCode>
                <c:ptCount val="20"/>
                <c:pt idx="0">
                  <c:v>2346.33333333334</c:v>
                </c:pt>
                <c:pt idx="1">
                  <c:v>2349.33333333334</c:v>
                </c:pt>
                <c:pt idx="2">
                  <c:v>2350.0</c:v>
                </c:pt>
                <c:pt idx="3">
                  <c:v>2396.666666666641</c:v>
                </c:pt>
                <c:pt idx="4">
                  <c:v>2485.33333333334</c:v>
                </c:pt>
                <c:pt idx="5">
                  <c:v>2493.0</c:v>
                </c:pt>
                <c:pt idx="6">
                  <c:v>2517.33333333334</c:v>
                </c:pt>
                <c:pt idx="7">
                  <c:v>2557.0</c:v>
                </c:pt>
                <c:pt idx="8">
                  <c:v>2635.0</c:v>
                </c:pt>
                <c:pt idx="9">
                  <c:v>2651.0</c:v>
                </c:pt>
                <c:pt idx="10">
                  <c:v>2663.0</c:v>
                </c:pt>
                <c:pt idx="11">
                  <c:v>2643.0</c:v>
                </c:pt>
                <c:pt idx="12">
                  <c:v>2599.0</c:v>
                </c:pt>
                <c:pt idx="13">
                  <c:v>2602.0</c:v>
                </c:pt>
                <c:pt idx="14">
                  <c:v>2604.0</c:v>
                </c:pt>
                <c:pt idx="15">
                  <c:v>2593.0</c:v>
                </c:pt>
                <c:pt idx="16">
                  <c:v>2566.0</c:v>
                </c:pt>
                <c:pt idx="17">
                  <c:v>2602.0</c:v>
                </c:pt>
                <c:pt idx="18">
                  <c:v>2570.936514043863</c:v>
                </c:pt>
                <c:pt idx="19">
                  <c:v>2593.0</c:v>
                </c:pt>
              </c:numCache>
            </c:numRef>
          </c:val>
          <c:smooth val="0"/>
        </c:ser>
        <c:ser>
          <c:idx val="3"/>
          <c:order val="1"/>
          <c:tx>
            <c:strRef>
              <c:f>'emplois trimestriels'!$A$45</c:f>
              <c:strCache>
                <c:ptCount val="1"/>
                <c:pt idx="0">
                  <c:v>Emploi dans les usines métallurgiques</c:v>
                </c:pt>
              </c:strCache>
            </c:strRef>
          </c:tx>
          <c:spPr>
            <a:ln>
              <a:solidFill>
                <a:srgbClr val="008000"/>
              </a:solidFill>
              <a:prstDash val="solid"/>
            </a:ln>
          </c:spPr>
          <c:marker>
            <c:symbol val="none"/>
          </c:marker>
          <c:cat>
            <c:numRef>
              <c:f>'emplois trimestriels'!$AU$42:$BN$42</c:f>
              <c:numCache>
                <c:formatCode>General</c:formatCode>
                <c:ptCount val="20"/>
                <c:pt idx="0">
                  <c:v>2013.0</c:v>
                </c:pt>
                <c:pt idx="4">
                  <c:v>2014.0</c:v>
                </c:pt>
                <c:pt idx="8">
                  <c:v>2015.0</c:v>
                </c:pt>
                <c:pt idx="12">
                  <c:v>2016.0</c:v>
                </c:pt>
                <c:pt idx="16">
                  <c:v>2017.0</c:v>
                </c:pt>
              </c:numCache>
            </c:numRef>
          </c:cat>
          <c:val>
            <c:numRef>
              <c:f>'emplois trimestriels'!$AU$45:$BN$45</c:f>
              <c:numCache>
                <c:formatCode>#,##0</c:formatCode>
                <c:ptCount val="20"/>
                <c:pt idx="0">
                  <c:v>2088.0</c:v>
                </c:pt>
                <c:pt idx="1">
                  <c:v>2138.33333333334</c:v>
                </c:pt>
                <c:pt idx="2">
                  <c:v>2194.33333333334</c:v>
                </c:pt>
                <c:pt idx="3">
                  <c:v>2209.666666666641</c:v>
                </c:pt>
                <c:pt idx="4">
                  <c:v>2089.33333333334</c:v>
                </c:pt>
                <c:pt idx="5">
                  <c:v>2113.0</c:v>
                </c:pt>
                <c:pt idx="6">
                  <c:v>2130.0</c:v>
                </c:pt>
                <c:pt idx="7">
                  <c:v>2172.33333333334</c:v>
                </c:pt>
                <c:pt idx="8">
                  <c:v>2290.0</c:v>
                </c:pt>
                <c:pt idx="9">
                  <c:v>2292.0</c:v>
                </c:pt>
                <c:pt idx="10">
                  <c:v>2322.0</c:v>
                </c:pt>
                <c:pt idx="11">
                  <c:v>2381.0</c:v>
                </c:pt>
                <c:pt idx="12">
                  <c:v>2333.0</c:v>
                </c:pt>
                <c:pt idx="13">
                  <c:v>2351.0</c:v>
                </c:pt>
                <c:pt idx="14">
                  <c:v>2315.0</c:v>
                </c:pt>
                <c:pt idx="15">
                  <c:v>2276.0</c:v>
                </c:pt>
                <c:pt idx="16">
                  <c:v>2218.0</c:v>
                </c:pt>
                <c:pt idx="17">
                  <c:v>2176.0</c:v>
                </c:pt>
                <c:pt idx="18">
                  <c:v>2200.887269609944</c:v>
                </c:pt>
                <c:pt idx="19">
                  <c:v>2106.582730752871</c:v>
                </c:pt>
              </c:numCache>
            </c:numRef>
          </c:val>
          <c:smooth val="0"/>
        </c:ser>
        <c:ser>
          <c:idx val="4"/>
          <c:order val="2"/>
          <c:tx>
            <c:strRef>
              <c:f>'emplois trimestriels'!$A$48</c:f>
              <c:strCache>
                <c:ptCount val="1"/>
                <c:pt idx="0">
                  <c:v>Total</c:v>
                </c:pt>
              </c:strCache>
            </c:strRef>
          </c:tx>
          <c:marker>
            <c:symbol val="none"/>
          </c:marker>
          <c:cat>
            <c:numRef>
              <c:f>'emplois trimestriels'!$AU$42:$BN$42</c:f>
              <c:numCache>
                <c:formatCode>General</c:formatCode>
                <c:ptCount val="20"/>
                <c:pt idx="0">
                  <c:v>2013.0</c:v>
                </c:pt>
                <c:pt idx="4">
                  <c:v>2014.0</c:v>
                </c:pt>
                <c:pt idx="8">
                  <c:v>2015.0</c:v>
                </c:pt>
                <c:pt idx="12">
                  <c:v>2016.0</c:v>
                </c:pt>
                <c:pt idx="16">
                  <c:v>2017.0</c:v>
                </c:pt>
              </c:numCache>
            </c:numRef>
          </c:cat>
          <c:val>
            <c:numRef>
              <c:f>'emplois trimestriels'!$AU$48:$BN$48</c:f>
              <c:numCache>
                <c:formatCode>#,##0</c:formatCode>
                <c:ptCount val="20"/>
                <c:pt idx="0">
                  <c:v>6583.333333333328</c:v>
                </c:pt>
                <c:pt idx="1">
                  <c:v>6680.000000000002</c:v>
                </c:pt>
                <c:pt idx="2">
                  <c:v>6804.66666666667</c:v>
                </c:pt>
                <c:pt idx="3">
                  <c:v>6983.333333333328</c:v>
                </c:pt>
                <c:pt idx="4">
                  <c:v>7196.0</c:v>
                </c:pt>
                <c:pt idx="5">
                  <c:v>7264.333333333328</c:v>
                </c:pt>
                <c:pt idx="6">
                  <c:v>7336.333333333328</c:v>
                </c:pt>
                <c:pt idx="7">
                  <c:v>7441.000000000001</c:v>
                </c:pt>
                <c:pt idx="8">
                  <c:v>7440.0</c:v>
                </c:pt>
                <c:pt idx="9">
                  <c:v>7537.0</c:v>
                </c:pt>
                <c:pt idx="10">
                  <c:v>7517.0</c:v>
                </c:pt>
                <c:pt idx="11">
                  <c:v>7565.0</c:v>
                </c:pt>
                <c:pt idx="12">
                  <c:v>7317.0</c:v>
                </c:pt>
                <c:pt idx="13">
                  <c:v>7165.0</c:v>
                </c:pt>
                <c:pt idx="14">
                  <c:v>7218.0</c:v>
                </c:pt>
                <c:pt idx="15">
                  <c:v>7240.0</c:v>
                </c:pt>
                <c:pt idx="16">
                  <c:v>6858.0</c:v>
                </c:pt>
                <c:pt idx="17">
                  <c:v>6817.0</c:v>
                </c:pt>
                <c:pt idx="18">
                  <c:v>6773.00156143159</c:v>
                </c:pt>
                <c:pt idx="19">
                  <c:v>6886.16781011795</c:v>
                </c:pt>
              </c:numCache>
            </c:numRef>
          </c:val>
          <c:smooth val="0"/>
        </c:ser>
        <c:ser>
          <c:idx val="5"/>
          <c:order val="3"/>
          <c:tx>
            <c:strRef>
              <c:f>'emplois trimestriels'!$A$49</c:f>
              <c:strCache>
                <c:ptCount val="1"/>
              </c:strCache>
            </c:strRef>
          </c:tx>
          <c:marker>
            <c:symbol val="none"/>
          </c:marker>
          <c:cat>
            <c:numRef>
              <c:f>'emplois trimestriels'!$AU$42:$BN$42</c:f>
              <c:numCache>
                <c:formatCode>General</c:formatCode>
                <c:ptCount val="20"/>
                <c:pt idx="0">
                  <c:v>2013.0</c:v>
                </c:pt>
                <c:pt idx="4">
                  <c:v>2014.0</c:v>
                </c:pt>
                <c:pt idx="8">
                  <c:v>2015.0</c:v>
                </c:pt>
                <c:pt idx="12">
                  <c:v>2016.0</c:v>
                </c:pt>
                <c:pt idx="16">
                  <c:v>2017.0</c:v>
                </c:pt>
              </c:numCache>
            </c:numRef>
          </c:cat>
          <c:val>
            <c:numRef>
              <c:f>'emplois trimestriels'!$AU$49:$BN$49</c:f>
              <c:numCache>
                <c:formatCode>General</c:formatCode>
                <c:ptCount val="20"/>
              </c:numCache>
            </c:numRef>
          </c:val>
          <c:smooth val="0"/>
        </c:ser>
        <c:ser>
          <c:idx val="6"/>
          <c:order val="4"/>
          <c:tx>
            <c:strRef>
              <c:f>'emplois trimestriels'!$A$50</c:f>
              <c:strCache>
                <c:ptCount val="1"/>
                <c:pt idx="0">
                  <c:v>Données trimestrielles</c:v>
                </c:pt>
              </c:strCache>
            </c:strRef>
          </c:tx>
          <c:marker>
            <c:symbol val="none"/>
          </c:marker>
          <c:cat>
            <c:numRef>
              <c:f>'emplois trimestriels'!$AU$42:$BN$42</c:f>
              <c:numCache>
                <c:formatCode>General</c:formatCode>
                <c:ptCount val="20"/>
                <c:pt idx="0">
                  <c:v>2013.0</c:v>
                </c:pt>
                <c:pt idx="4">
                  <c:v>2014.0</c:v>
                </c:pt>
                <c:pt idx="8">
                  <c:v>2015.0</c:v>
                </c:pt>
                <c:pt idx="12">
                  <c:v>2016.0</c:v>
                </c:pt>
                <c:pt idx="16">
                  <c:v>2017.0</c:v>
                </c:pt>
              </c:numCache>
            </c:numRef>
          </c:cat>
          <c:val>
            <c:numRef>
              <c:f>'emplois trimestriels'!$AU$50:$BN$50</c:f>
              <c:numCache>
                <c:formatCode>General</c:formatCode>
                <c:ptCount val="20"/>
                <c:pt idx="0">
                  <c:v>2013.0</c:v>
                </c:pt>
                <c:pt idx="4">
                  <c:v>2014.0</c:v>
                </c:pt>
                <c:pt idx="8">
                  <c:v>2015.0</c:v>
                </c:pt>
                <c:pt idx="12">
                  <c:v>2016.0</c:v>
                </c:pt>
                <c:pt idx="16">
                  <c:v>2017.0</c:v>
                </c:pt>
              </c:numCache>
            </c:numRef>
          </c:val>
          <c:smooth val="0"/>
        </c:ser>
        <c:ser>
          <c:idx val="7"/>
          <c:order val="5"/>
          <c:tx>
            <c:strRef>
              <c:f>'emplois trimestriels'!$A$51</c:f>
              <c:strCache>
                <c:ptCount val="1"/>
              </c:strCache>
            </c:strRef>
          </c:tx>
          <c:marker>
            <c:symbol val="none"/>
          </c:marker>
          <c:cat>
            <c:numRef>
              <c:f>'emplois trimestriels'!$AU$42:$BN$42</c:f>
              <c:numCache>
                <c:formatCode>General</c:formatCode>
                <c:ptCount val="20"/>
                <c:pt idx="0">
                  <c:v>2013.0</c:v>
                </c:pt>
                <c:pt idx="4">
                  <c:v>2014.0</c:v>
                </c:pt>
                <c:pt idx="8">
                  <c:v>2015.0</c:v>
                </c:pt>
                <c:pt idx="12">
                  <c:v>2016.0</c:v>
                </c:pt>
                <c:pt idx="16">
                  <c:v>2017.0</c:v>
                </c:pt>
              </c:numCache>
            </c:numRef>
          </c:cat>
          <c:val>
            <c:numRef>
              <c:f>'emplois trimestriels'!$AU$51:$BN$51</c:f>
              <c:numCache>
                <c:formatCode>mmm\-yy</c:formatCode>
                <c:ptCount val="20"/>
                <c:pt idx="0">
                  <c:v>0.0</c:v>
                </c:pt>
                <c:pt idx="1">
                  <c:v>0.0</c:v>
                </c:pt>
                <c:pt idx="2">
                  <c:v>0.0</c:v>
                </c:pt>
                <c:pt idx="3">
                  <c:v>0.0</c:v>
                </c:pt>
                <c:pt idx="4">
                  <c:v>0.0</c:v>
                </c:pt>
                <c:pt idx="5">
                  <c:v>0.0</c:v>
                </c:pt>
                <c:pt idx="6">
                  <c:v>0.0</c:v>
                </c:pt>
                <c:pt idx="7">
                  <c:v>0.0</c:v>
                </c:pt>
                <c:pt idx="8">
                  <c:v>0.0</c:v>
                </c:pt>
                <c:pt idx="9">
                  <c:v>0.0</c:v>
                </c:pt>
                <c:pt idx="10">
                  <c:v>0.0</c:v>
                </c:pt>
                <c:pt idx="11">
                  <c:v>0.0</c:v>
                </c:pt>
                <c:pt idx="12">
                  <c:v>0.0</c:v>
                </c:pt>
                <c:pt idx="13">
                  <c:v>0.0</c:v>
                </c:pt>
                <c:pt idx="14">
                  <c:v>0.0</c:v>
                </c:pt>
                <c:pt idx="15">
                  <c:v>0.0</c:v>
                </c:pt>
                <c:pt idx="16">
                  <c:v>0.0</c:v>
                </c:pt>
                <c:pt idx="17">
                  <c:v>0.0</c:v>
                </c:pt>
                <c:pt idx="18">
                  <c:v>0.0</c:v>
                </c:pt>
                <c:pt idx="19">
                  <c:v>0.0</c:v>
                </c:pt>
              </c:numCache>
            </c:numRef>
          </c:val>
          <c:smooth val="0"/>
        </c:ser>
        <c:ser>
          <c:idx val="8"/>
          <c:order val="6"/>
          <c:tx>
            <c:strRef>
              <c:f>'emplois trimestriels'!$A$52</c:f>
              <c:strCache>
                <c:ptCount val="1"/>
                <c:pt idx="0">
                  <c:v>Emploi sur mine</c:v>
                </c:pt>
              </c:strCache>
            </c:strRef>
          </c:tx>
          <c:marker>
            <c:symbol val="none"/>
          </c:marker>
          <c:cat>
            <c:numRef>
              <c:f>'emplois trimestriels'!$AU$42:$BN$42</c:f>
              <c:numCache>
                <c:formatCode>General</c:formatCode>
                <c:ptCount val="20"/>
                <c:pt idx="0">
                  <c:v>2013.0</c:v>
                </c:pt>
                <c:pt idx="4">
                  <c:v>2014.0</c:v>
                </c:pt>
                <c:pt idx="8">
                  <c:v>2015.0</c:v>
                </c:pt>
                <c:pt idx="12">
                  <c:v>2016.0</c:v>
                </c:pt>
                <c:pt idx="16">
                  <c:v>2017.0</c:v>
                </c:pt>
              </c:numCache>
            </c:numRef>
          </c:cat>
          <c:val>
            <c:numRef>
              <c:f>'emplois trimestriels'!$AU$52:$BN$52</c:f>
              <c:numCache>
                <c:formatCode>#,##0</c:formatCode>
                <c:ptCount val="20"/>
                <c:pt idx="0">
                  <c:v>109.3333333333335</c:v>
                </c:pt>
                <c:pt idx="1">
                  <c:v>3.000000000001819</c:v>
                </c:pt>
                <c:pt idx="2">
                  <c:v>0.666666666665605</c:v>
                </c:pt>
                <c:pt idx="3">
                  <c:v>46.66666666666619</c:v>
                </c:pt>
                <c:pt idx="4">
                  <c:v>88.66666666666651</c:v>
                </c:pt>
                <c:pt idx="5">
                  <c:v>7.666666666667424</c:v>
                </c:pt>
                <c:pt idx="6">
                  <c:v>24.33333333333258</c:v>
                </c:pt>
                <c:pt idx="7">
                  <c:v>39.66666666666674</c:v>
                </c:pt>
                <c:pt idx="8">
                  <c:v>78.0</c:v>
                </c:pt>
                <c:pt idx="9">
                  <c:v>16.0</c:v>
                </c:pt>
                <c:pt idx="10">
                  <c:v>12.0</c:v>
                </c:pt>
                <c:pt idx="11">
                  <c:v>-20.0</c:v>
                </c:pt>
                <c:pt idx="12">
                  <c:v>-44.0</c:v>
                </c:pt>
                <c:pt idx="13">
                  <c:v>3.0</c:v>
                </c:pt>
                <c:pt idx="14">
                  <c:v>2.0</c:v>
                </c:pt>
                <c:pt idx="15">
                  <c:v>-11.0</c:v>
                </c:pt>
                <c:pt idx="16">
                  <c:v>-27.0</c:v>
                </c:pt>
                <c:pt idx="17">
                  <c:v>36.0</c:v>
                </c:pt>
                <c:pt idx="18">
                  <c:v>-31.0634859561369</c:v>
                </c:pt>
                <c:pt idx="19">
                  <c:v>22.0634859561369</c:v>
                </c:pt>
              </c:numCache>
            </c:numRef>
          </c:val>
          <c:smooth val="0"/>
        </c:ser>
        <c:ser>
          <c:idx val="9"/>
          <c:order val="7"/>
          <c:tx>
            <c:strRef>
              <c:f>'emplois trimestriels'!$A$53</c:f>
              <c:strCache>
                <c:ptCount val="1"/>
                <c:pt idx="0">
                  <c:v>Emploi dans les usines métallurgiques</c:v>
                </c:pt>
              </c:strCache>
            </c:strRef>
          </c:tx>
          <c:marker>
            <c:symbol val="none"/>
          </c:marker>
          <c:cat>
            <c:numRef>
              <c:f>'emplois trimestriels'!$AU$42:$BN$42</c:f>
              <c:numCache>
                <c:formatCode>General</c:formatCode>
                <c:ptCount val="20"/>
                <c:pt idx="0">
                  <c:v>2013.0</c:v>
                </c:pt>
                <c:pt idx="4">
                  <c:v>2014.0</c:v>
                </c:pt>
                <c:pt idx="8">
                  <c:v>2015.0</c:v>
                </c:pt>
                <c:pt idx="12">
                  <c:v>2016.0</c:v>
                </c:pt>
                <c:pt idx="16">
                  <c:v>2017.0</c:v>
                </c:pt>
              </c:numCache>
            </c:numRef>
          </c:cat>
          <c:val>
            <c:numRef>
              <c:f>'emplois trimestriels'!$AU$53:$BN$53</c:f>
              <c:numCache>
                <c:formatCode>#,##0</c:formatCode>
                <c:ptCount val="20"/>
                <c:pt idx="0">
                  <c:v>537.0</c:v>
                </c:pt>
                <c:pt idx="1">
                  <c:v>50.33333333333303</c:v>
                </c:pt>
                <c:pt idx="2">
                  <c:v>56.0</c:v>
                </c:pt>
                <c:pt idx="3">
                  <c:v>15.33333333333394</c:v>
                </c:pt>
                <c:pt idx="4">
                  <c:v>-120.3333333333335</c:v>
                </c:pt>
                <c:pt idx="5">
                  <c:v>23.66666666666651</c:v>
                </c:pt>
                <c:pt idx="6">
                  <c:v>17.0</c:v>
                </c:pt>
                <c:pt idx="7">
                  <c:v>42.33333333333348</c:v>
                </c:pt>
                <c:pt idx="8">
                  <c:v>117.6666666666665</c:v>
                </c:pt>
                <c:pt idx="9">
                  <c:v>2.0</c:v>
                </c:pt>
                <c:pt idx="10">
                  <c:v>30.0</c:v>
                </c:pt>
                <c:pt idx="11">
                  <c:v>59.0</c:v>
                </c:pt>
                <c:pt idx="12">
                  <c:v>-48.0</c:v>
                </c:pt>
                <c:pt idx="13">
                  <c:v>18.0</c:v>
                </c:pt>
                <c:pt idx="14">
                  <c:v>-36.0</c:v>
                </c:pt>
                <c:pt idx="15">
                  <c:v>-39.0</c:v>
                </c:pt>
                <c:pt idx="16">
                  <c:v>-58.0</c:v>
                </c:pt>
                <c:pt idx="17">
                  <c:v>-42.0</c:v>
                </c:pt>
                <c:pt idx="18">
                  <c:v>24.88726960994427</c:v>
                </c:pt>
                <c:pt idx="19">
                  <c:v>-94.30453885707274</c:v>
                </c:pt>
              </c:numCache>
            </c:numRef>
          </c:val>
          <c:smooth val="0"/>
        </c:ser>
        <c:dLbls>
          <c:showLegendKey val="0"/>
          <c:showVal val="0"/>
          <c:showCatName val="0"/>
          <c:showSerName val="0"/>
          <c:showPercent val="0"/>
          <c:showBubbleSize val="0"/>
        </c:dLbls>
        <c:marker val="1"/>
        <c:smooth val="0"/>
        <c:axId val="-2041048504"/>
        <c:axId val="2132766232"/>
      </c:lineChart>
      <c:catAx>
        <c:axId val="-2041048504"/>
        <c:scaling>
          <c:orientation val="minMax"/>
        </c:scaling>
        <c:delete val="0"/>
        <c:axPos val="b"/>
        <c:numFmt formatCode="General" sourceLinked="1"/>
        <c:majorTickMark val="out"/>
        <c:minorTickMark val="none"/>
        <c:tickLblPos val="nextTo"/>
        <c:txPr>
          <a:bodyPr rot="-5400000" vert="horz"/>
          <a:lstStyle/>
          <a:p>
            <a:pPr>
              <a:defRPr sz="1800" b="0" i="0" u="none" strike="noStrike" baseline="0">
                <a:solidFill>
                  <a:srgbClr val="000000"/>
                </a:solidFill>
                <a:latin typeface="Calibri"/>
                <a:ea typeface="Calibri"/>
                <a:cs typeface="Calibri"/>
              </a:defRPr>
            </a:pPr>
            <a:endParaRPr lang="fr-FR"/>
          </a:p>
        </c:txPr>
        <c:crossAx val="2132766232"/>
        <c:crosses val="autoZero"/>
        <c:auto val="1"/>
        <c:lblAlgn val="ctr"/>
        <c:lblOffset val="100"/>
        <c:noMultiLvlLbl val="0"/>
      </c:catAx>
      <c:valAx>
        <c:axId val="2132766232"/>
        <c:scaling>
          <c:orientation val="minMax"/>
          <c:max val="2700.0"/>
          <c:min val="2000.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400"/>
            </a:pPr>
            <a:endParaRPr lang="fr-FR"/>
          </a:p>
        </c:txPr>
        <c:crossAx val="-2041048504"/>
        <c:crosses val="autoZero"/>
        <c:crossBetween val="between"/>
        <c:majorUnit val="100.0"/>
      </c:valAx>
    </c:plotArea>
    <c:plotVisOnly val="1"/>
    <c:dispBlanksAs val="gap"/>
    <c:showDLblsOverMax val="0"/>
  </c:chart>
  <c:txPr>
    <a:bodyPr/>
    <a:lstStyle/>
    <a:p>
      <a:pPr>
        <a:defRPr sz="10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4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000" b="0" i="0" u="none" strike="noStrike" baseline="0">
                <a:solidFill>
                  <a:srgbClr val="000000"/>
                </a:solidFill>
                <a:latin typeface="Calibri"/>
                <a:ea typeface="Calibri"/>
                <a:cs typeface="Calibri"/>
              </a:defRPr>
            </a:pPr>
            <a:r>
              <a:rPr lang="fr-FR" sz="1800" b="1" i="0" u="none" strike="noStrike" baseline="0" dirty="0" smtClean="0">
                <a:solidFill>
                  <a:srgbClr val="000000"/>
                </a:solidFill>
                <a:latin typeface="Calibri"/>
                <a:ea typeface="Calibri"/>
                <a:cs typeface="Calibri"/>
              </a:rPr>
              <a:t>Total</a:t>
            </a:r>
            <a:endParaRPr lang="fr-FR" sz="1800" b="1" i="0" u="none" strike="noStrike" baseline="0" dirty="0">
              <a:solidFill>
                <a:srgbClr val="000000"/>
              </a:solidFill>
              <a:latin typeface="Calibri"/>
              <a:ea typeface="Calibri"/>
              <a:cs typeface="Calibri"/>
            </a:endParaRPr>
          </a:p>
        </c:rich>
      </c:tx>
      <c:layout>
        <c:manualLayout>
          <c:xMode val="edge"/>
          <c:yMode val="edge"/>
          <c:x val="0.24647178598183"/>
          <c:y val="0.0631839224280537"/>
        </c:manualLayout>
      </c:layout>
      <c:overlay val="0"/>
      <c:spPr>
        <a:solidFill>
          <a:schemeClr val="bg1"/>
        </a:solidFill>
      </c:spPr>
    </c:title>
    <c:autoTitleDeleted val="0"/>
    <c:plotArea>
      <c:layout>
        <c:manualLayout>
          <c:layoutTarget val="inner"/>
          <c:xMode val="edge"/>
          <c:yMode val="edge"/>
          <c:x val="0.0706718077766052"/>
          <c:y val="0.0379099980916892"/>
          <c:w val="0.907270070622615"/>
          <c:h val="0.760162998883798"/>
        </c:manualLayout>
      </c:layout>
      <c:lineChart>
        <c:grouping val="standard"/>
        <c:varyColors val="0"/>
        <c:ser>
          <c:idx val="1"/>
          <c:order val="0"/>
          <c:tx>
            <c:strRef>
              <c:f>'emplois trimestriels'!$A$48</c:f>
              <c:strCache>
                <c:ptCount val="1"/>
                <c:pt idx="0">
                  <c:v>Total</c:v>
                </c:pt>
              </c:strCache>
            </c:strRef>
          </c:tx>
          <c:spPr>
            <a:ln>
              <a:solidFill>
                <a:schemeClr val="tx1"/>
              </a:solidFill>
              <a:prstDash val="solid"/>
            </a:ln>
          </c:spPr>
          <c:marker>
            <c:symbol val="none"/>
          </c:marker>
          <c:cat>
            <c:numRef>
              <c:f>'emplois trimestriels'!$AU$42:$BN$42</c:f>
              <c:numCache>
                <c:formatCode>General</c:formatCode>
                <c:ptCount val="20"/>
                <c:pt idx="0">
                  <c:v>2013.0</c:v>
                </c:pt>
                <c:pt idx="4">
                  <c:v>2014.0</c:v>
                </c:pt>
                <c:pt idx="8">
                  <c:v>2015.0</c:v>
                </c:pt>
                <c:pt idx="12">
                  <c:v>2016.0</c:v>
                </c:pt>
                <c:pt idx="16">
                  <c:v>2017.0</c:v>
                </c:pt>
              </c:numCache>
            </c:numRef>
          </c:cat>
          <c:val>
            <c:numRef>
              <c:f>'emplois trimestriels'!$AU$48:$BN$48</c:f>
              <c:numCache>
                <c:formatCode>#,##0</c:formatCode>
                <c:ptCount val="20"/>
                <c:pt idx="0">
                  <c:v>6583.333333333328</c:v>
                </c:pt>
                <c:pt idx="1">
                  <c:v>6680.000000000002</c:v>
                </c:pt>
                <c:pt idx="2">
                  <c:v>6804.66666666667</c:v>
                </c:pt>
                <c:pt idx="3">
                  <c:v>6983.333333333328</c:v>
                </c:pt>
                <c:pt idx="4">
                  <c:v>7196.0</c:v>
                </c:pt>
                <c:pt idx="5">
                  <c:v>7264.333333333328</c:v>
                </c:pt>
                <c:pt idx="6">
                  <c:v>7336.333333333328</c:v>
                </c:pt>
                <c:pt idx="7">
                  <c:v>7441.000000000001</c:v>
                </c:pt>
                <c:pt idx="8">
                  <c:v>7440.0</c:v>
                </c:pt>
                <c:pt idx="9">
                  <c:v>7537.0</c:v>
                </c:pt>
                <c:pt idx="10">
                  <c:v>7517.0</c:v>
                </c:pt>
                <c:pt idx="11">
                  <c:v>7565.0</c:v>
                </c:pt>
                <c:pt idx="12">
                  <c:v>7317.0</c:v>
                </c:pt>
                <c:pt idx="13">
                  <c:v>7165.0</c:v>
                </c:pt>
                <c:pt idx="14">
                  <c:v>7218.0</c:v>
                </c:pt>
                <c:pt idx="15">
                  <c:v>7240.0</c:v>
                </c:pt>
                <c:pt idx="16">
                  <c:v>6858.0</c:v>
                </c:pt>
                <c:pt idx="17">
                  <c:v>6817.0</c:v>
                </c:pt>
                <c:pt idx="18">
                  <c:v>6773.00156143159</c:v>
                </c:pt>
                <c:pt idx="19">
                  <c:v>6886.16781011795</c:v>
                </c:pt>
              </c:numCache>
            </c:numRef>
          </c:val>
          <c:smooth val="0"/>
        </c:ser>
        <c:dLbls>
          <c:showLegendKey val="0"/>
          <c:showVal val="0"/>
          <c:showCatName val="0"/>
          <c:showSerName val="0"/>
          <c:showPercent val="0"/>
          <c:showBubbleSize val="0"/>
        </c:dLbls>
        <c:marker val="1"/>
        <c:smooth val="0"/>
        <c:axId val="-2045627672"/>
        <c:axId val="-2042947384"/>
      </c:lineChart>
      <c:catAx>
        <c:axId val="-2045627672"/>
        <c:scaling>
          <c:orientation val="minMax"/>
        </c:scaling>
        <c:delete val="0"/>
        <c:axPos val="b"/>
        <c:numFmt formatCode="General" sourceLinked="1"/>
        <c:majorTickMark val="out"/>
        <c:minorTickMark val="none"/>
        <c:tickLblPos val="nextTo"/>
        <c:txPr>
          <a:bodyPr rot="-5400000" vert="horz"/>
          <a:lstStyle/>
          <a:p>
            <a:pPr>
              <a:defRPr sz="1600" b="0" i="0" u="none" strike="noStrike" baseline="0">
                <a:solidFill>
                  <a:srgbClr val="000000"/>
                </a:solidFill>
                <a:latin typeface="Calibri"/>
                <a:ea typeface="Calibri"/>
                <a:cs typeface="Calibri"/>
              </a:defRPr>
            </a:pPr>
            <a:endParaRPr lang="fr-FR"/>
          </a:p>
        </c:txPr>
        <c:crossAx val="-2042947384"/>
        <c:crosses val="autoZero"/>
        <c:auto val="1"/>
        <c:lblAlgn val="ctr"/>
        <c:lblOffset val="100"/>
        <c:noMultiLvlLbl val="0"/>
      </c:catAx>
      <c:valAx>
        <c:axId val="-2042947384"/>
        <c:scaling>
          <c:orientation val="minMax"/>
          <c:min val="6500.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400"/>
            </a:pPr>
            <a:endParaRPr lang="fr-FR"/>
          </a:p>
        </c:txPr>
        <c:crossAx val="-2045627672"/>
        <c:crosses val="autoZero"/>
        <c:crossBetween val="between"/>
        <c:majorUnit val="100.0"/>
      </c:valAx>
    </c:plotArea>
    <c:plotVisOnly val="1"/>
    <c:dispBlanksAs val="gap"/>
    <c:showDLblsOverMax val="0"/>
  </c:chart>
  <c:txPr>
    <a:bodyPr/>
    <a:lstStyle/>
    <a:p>
      <a:pPr>
        <a:defRPr sz="10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4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b="1"/>
            </a:pPr>
            <a:r>
              <a:rPr lang="fr-FR" sz="2400" b="1" dirty="0"/>
              <a:t>Evolution de l'emploi total direct Nickel, </a:t>
            </a:r>
            <a:r>
              <a:rPr lang="fr-FR" sz="2400" b="1" dirty="0" smtClean="0"/>
              <a:t>milliers </a:t>
            </a:r>
            <a:endParaRPr lang="fr-FR" sz="2400" b="1" dirty="0"/>
          </a:p>
        </c:rich>
      </c:tx>
      <c:layout>
        <c:manualLayout>
          <c:xMode val="edge"/>
          <c:yMode val="edge"/>
          <c:x val="0.0664457684921476"/>
          <c:y val="0.0"/>
        </c:manualLayout>
      </c:layout>
      <c:overlay val="0"/>
      <c:spPr>
        <a:solidFill>
          <a:schemeClr val="bg1"/>
        </a:solidFill>
      </c:spPr>
    </c:title>
    <c:autoTitleDeleted val="0"/>
    <c:plotArea>
      <c:layout>
        <c:manualLayout>
          <c:layoutTarget val="inner"/>
          <c:xMode val="edge"/>
          <c:yMode val="edge"/>
          <c:x val="0.0706718077766052"/>
          <c:y val="0.1"/>
          <c:w val="0.907270070622615"/>
          <c:h val="0.797703557888597"/>
        </c:manualLayout>
      </c:layout>
      <c:barChart>
        <c:barDir val="col"/>
        <c:grouping val="stacked"/>
        <c:varyColors val="0"/>
        <c:ser>
          <c:idx val="1"/>
          <c:order val="0"/>
          <c:tx>
            <c:strRef>
              <c:f>'emplois annuels'!$A$79</c:f>
              <c:strCache>
                <c:ptCount val="1"/>
                <c:pt idx="0">
                  <c:v>Emploi total sur mine</c:v>
                </c:pt>
              </c:strCache>
            </c:strRef>
          </c:tx>
          <c:spPr>
            <a:solidFill>
              <a:srgbClr val="FF0000"/>
            </a:solidFill>
          </c:spPr>
          <c:invertIfNegative val="0"/>
          <c:dLbls>
            <c:numFmt formatCode="#,##0.0" sourceLinked="0"/>
            <c:spPr>
              <a:solidFill>
                <a:schemeClr val="bg1"/>
              </a:solidFill>
            </c:spPr>
            <c:txPr>
              <a:bodyPr rot="-5400000" vert="horz"/>
              <a:lstStyle/>
              <a:p>
                <a:pPr>
                  <a:defRPr sz="1800" b="1">
                    <a:solidFill>
                      <a:srgbClr val="FF0000"/>
                    </a:solidFill>
                  </a:defRPr>
                </a:pPr>
                <a:endParaRPr lang="fr-FR"/>
              </a:p>
            </c:txPr>
            <c:showLegendKey val="0"/>
            <c:showVal val="1"/>
            <c:showCatName val="0"/>
            <c:showSerName val="0"/>
            <c:showPercent val="0"/>
            <c:showBubbleSize val="0"/>
            <c:showLeaderLines val="0"/>
          </c:dLbls>
          <c:cat>
            <c:strRef>
              <c:f>'emplois annuels'!$B$78:$Q$78</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annuels'!$B$79:$Q$79</c:f>
              <c:numCache>
                <c:formatCode>#,##0.00</c:formatCode>
                <c:ptCount val="16"/>
                <c:pt idx="0">
                  <c:v>1.70925</c:v>
                </c:pt>
                <c:pt idx="1">
                  <c:v>1.718833333333333</c:v>
                </c:pt>
                <c:pt idx="2">
                  <c:v>1.786416666666667</c:v>
                </c:pt>
                <c:pt idx="3">
                  <c:v>1.939333333333333</c:v>
                </c:pt>
                <c:pt idx="4">
                  <c:v>1.894</c:v>
                </c:pt>
                <c:pt idx="5">
                  <c:v>2.094</c:v>
                </c:pt>
                <c:pt idx="6">
                  <c:v>1.916333333333333</c:v>
                </c:pt>
                <c:pt idx="7">
                  <c:v>1.90375</c:v>
                </c:pt>
                <c:pt idx="8">
                  <c:v>2.48275</c:v>
                </c:pt>
                <c:pt idx="9">
                  <c:v>2.7275</c:v>
                </c:pt>
                <c:pt idx="10">
                  <c:v>3.223916666666666</c:v>
                </c:pt>
                <c:pt idx="11">
                  <c:v>3.55175</c:v>
                </c:pt>
                <c:pt idx="12">
                  <c:v>4.012416666666628</c:v>
                </c:pt>
                <c:pt idx="13">
                  <c:v>4.2735</c:v>
                </c:pt>
                <c:pt idx="14">
                  <c:v>4.205</c:v>
                </c:pt>
                <c:pt idx="15">
                  <c:v>4.037270636447474</c:v>
                </c:pt>
              </c:numCache>
            </c:numRef>
          </c:val>
        </c:ser>
        <c:ser>
          <c:idx val="2"/>
          <c:order val="1"/>
          <c:tx>
            <c:strRef>
              <c:f>'emplois annuels'!$A$80</c:f>
              <c:strCache>
                <c:ptCount val="1"/>
                <c:pt idx="0">
                  <c:v>Emploi dans les usines métallurgiques et divers</c:v>
                </c:pt>
              </c:strCache>
            </c:strRef>
          </c:tx>
          <c:spPr>
            <a:solidFill>
              <a:srgbClr val="008000"/>
            </a:solidFill>
          </c:spPr>
          <c:invertIfNegative val="0"/>
          <c:dLbls>
            <c:numFmt formatCode="#,##0.0" sourceLinked="0"/>
            <c:spPr>
              <a:solidFill>
                <a:schemeClr val="bg1"/>
              </a:solidFill>
            </c:spPr>
            <c:txPr>
              <a:bodyPr rot="-5400000" vert="horz"/>
              <a:lstStyle/>
              <a:p>
                <a:pPr>
                  <a:defRPr sz="1800" b="1">
                    <a:solidFill>
                      <a:srgbClr val="008000"/>
                    </a:solidFill>
                  </a:defRPr>
                </a:pPr>
                <a:endParaRPr lang="fr-FR"/>
              </a:p>
            </c:txPr>
            <c:showLegendKey val="0"/>
            <c:showVal val="1"/>
            <c:showCatName val="0"/>
            <c:showSerName val="0"/>
            <c:showPercent val="0"/>
            <c:showBubbleSize val="0"/>
            <c:showLeaderLines val="0"/>
          </c:dLbls>
          <c:cat>
            <c:strRef>
              <c:f>'emplois annuels'!$B$78:$Q$78</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annuels'!$B$80:$Q$80</c:f>
              <c:numCache>
                <c:formatCode>#,##0.00</c:formatCode>
                <c:ptCount val="16"/>
                <c:pt idx="0">
                  <c:v>1.451833333333333</c:v>
                </c:pt>
                <c:pt idx="1">
                  <c:v>1.48125</c:v>
                </c:pt>
                <c:pt idx="2">
                  <c:v>1.513833333333333</c:v>
                </c:pt>
                <c:pt idx="3">
                  <c:v>1.578166666666666</c:v>
                </c:pt>
                <c:pt idx="4">
                  <c:v>1.738583333333334</c:v>
                </c:pt>
                <c:pt idx="5">
                  <c:v>1.884416666666667</c:v>
                </c:pt>
                <c:pt idx="6">
                  <c:v>1.563583333333334</c:v>
                </c:pt>
                <c:pt idx="7">
                  <c:v>1.514583333333333</c:v>
                </c:pt>
                <c:pt idx="8">
                  <c:v>1.485916666666667</c:v>
                </c:pt>
                <c:pt idx="9">
                  <c:v>1.516916666666666</c:v>
                </c:pt>
                <c:pt idx="10">
                  <c:v>2.4375</c:v>
                </c:pt>
                <c:pt idx="11">
                  <c:v>3.211083333333333</c:v>
                </c:pt>
                <c:pt idx="12">
                  <c:v>3.297</c:v>
                </c:pt>
                <c:pt idx="13">
                  <c:v>3.24125</c:v>
                </c:pt>
                <c:pt idx="14">
                  <c:v>3.03</c:v>
                </c:pt>
                <c:pt idx="15">
                  <c:v>2.79627170643991</c:v>
                </c:pt>
              </c:numCache>
            </c:numRef>
          </c:val>
        </c:ser>
        <c:dLbls>
          <c:showLegendKey val="0"/>
          <c:showVal val="0"/>
          <c:showCatName val="0"/>
          <c:showSerName val="0"/>
          <c:showPercent val="0"/>
          <c:showBubbleSize val="0"/>
        </c:dLbls>
        <c:gapWidth val="150"/>
        <c:overlap val="100"/>
        <c:axId val="-2144044008"/>
        <c:axId val="-2144040776"/>
      </c:barChart>
      <c:lineChart>
        <c:grouping val="standard"/>
        <c:varyColors val="0"/>
        <c:ser>
          <c:idx val="3"/>
          <c:order val="2"/>
          <c:tx>
            <c:strRef>
              <c:f>'emplois annuels'!$A$81</c:f>
              <c:strCache>
                <c:ptCount val="1"/>
                <c:pt idx="0">
                  <c:v>Total</c:v>
                </c:pt>
              </c:strCache>
            </c:strRef>
          </c:tx>
          <c:spPr>
            <a:ln>
              <a:solidFill>
                <a:schemeClr val="tx1"/>
              </a:solidFill>
            </a:ln>
          </c:spPr>
          <c:marker>
            <c:symbol val="none"/>
          </c:marker>
          <c:dLbls>
            <c:numFmt formatCode="#,##0.0" sourceLinked="0"/>
            <c:spPr>
              <a:solidFill>
                <a:schemeClr val="bg1"/>
              </a:solidFill>
            </c:spPr>
            <c:txPr>
              <a:bodyPr rot="-5400000" vert="horz"/>
              <a:lstStyle/>
              <a:p>
                <a:pPr>
                  <a:defRPr sz="1800" b="1"/>
                </a:pPr>
                <a:endParaRPr lang="fr-FR"/>
              </a:p>
            </c:txPr>
            <c:dLblPos val="t"/>
            <c:showLegendKey val="0"/>
            <c:showVal val="1"/>
            <c:showCatName val="0"/>
            <c:showSerName val="0"/>
            <c:showPercent val="0"/>
            <c:showBubbleSize val="0"/>
            <c:showLeaderLines val="0"/>
          </c:dLbls>
          <c:cat>
            <c:strRef>
              <c:f>'emplois annuels'!$B$78:$Q$78</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annuels'!$B$81:$Q$81</c:f>
              <c:numCache>
                <c:formatCode>#,##0.00</c:formatCode>
                <c:ptCount val="16"/>
                <c:pt idx="0">
                  <c:v>3.161083333333333</c:v>
                </c:pt>
                <c:pt idx="1">
                  <c:v>3.200083333333334</c:v>
                </c:pt>
                <c:pt idx="2">
                  <c:v>3.30025</c:v>
                </c:pt>
                <c:pt idx="3">
                  <c:v>3.5175</c:v>
                </c:pt>
                <c:pt idx="4">
                  <c:v>3.632583333333334</c:v>
                </c:pt>
                <c:pt idx="5">
                  <c:v>3.978416666666666</c:v>
                </c:pt>
                <c:pt idx="6">
                  <c:v>3.479916666666667</c:v>
                </c:pt>
                <c:pt idx="7">
                  <c:v>3.418333333333333</c:v>
                </c:pt>
                <c:pt idx="8">
                  <c:v>3.968666666666667</c:v>
                </c:pt>
                <c:pt idx="9">
                  <c:v>4.244416666666633</c:v>
                </c:pt>
                <c:pt idx="10">
                  <c:v>5.661416666666627</c:v>
                </c:pt>
                <c:pt idx="11">
                  <c:v>6.762833333333333</c:v>
                </c:pt>
                <c:pt idx="12">
                  <c:v>7.309416666666666</c:v>
                </c:pt>
                <c:pt idx="13">
                  <c:v>7.514749999999998</c:v>
                </c:pt>
                <c:pt idx="14">
                  <c:v>7.235</c:v>
                </c:pt>
                <c:pt idx="15">
                  <c:v>6.833542342887384</c:v>
                </c:pt>
              </c:numCache>
            </c:numRef>
          </c:val>
          <c:smooth val="0"/>
        </c:ser>
        <c:dLbls>
          <c:showLegendKey val="0"/>
          <c:showVal val="0"/>
          <c:showCatName val="0"/>
          <c:showSerName val="0"/>
          <c:showPercent val="0"/>
          <c:showBubbleSize val="0"/>
        </c:dLbls>
        <c:marker val="1"/>
        <c:smooth val="0"/>
        <c:axId val="-2144044008"/>
        <c:axId val="-2144040776"/>
      </c:lineChart>
      <c:catAx>
        <c:axId val="-2144044008"/>
        <c:scaling>
          <c:orientation val="minMax"/>
        </c:scaling>
        <c:delete val="0"/>
        <c:axPos val="b"/>
        <c:numFmt formatCode="0" sourceLinked="1"/>
        <c:majorTickMark val="out"/>
        <c:minorTickMark val="none"/>
        <c:tickLblPos val="nextTo"/>
        <c:txPr>
          <a:bodyPr rot="-5400000" vert="horz"/>
          <a:lstStyle/>
          <a:p>
            <a:pPr>
              <a:defRPr/>
            </a:pPr>
            <a:endParaRPr lang="fr-FR"/>
          </a:p>
        </c:txPr>
        <c:crossAx val="-2144040776"/>
        <c:crosses val="autoZero"/>
        <c:auto val="1"/>
        <c:lblAlgn val="ctr"/>
        <c:lblOffset val="100"/>
        <c:tickLblSkip val="2"/>
        <c:noMultiLvlLbl val="0"/>
      </c:catAx>
      <c:valAx>
        <c:axId val="-2144040776"/>
        <c:scaling>
          <c:orientation val="minMax"/>
        </c:scaling>
        <c:delete val="0"/>
        <c:axPos val="l"/>
        <c:numFmt formatCode="#,##0" sourceLinked="0"/>
        <c:majorTickMark val="out"/>
        <c:minorTickMark val="none"/>
        <c:tickLblPos val="nextTo"/>
        <c:crossAx val="-2144044008"/>
        <c:crosses val="autoZero"/>
        <c:crossBetween val="between"/>
      </c:valAx>
    </c:plotArea>
    <c:legend>
      <c:legendPos val="r"/>
      <c:layout>
        <c:manualLayout>
          <c:xMode val="edge"/>
          <c:yMode val="edge"/>
          <c:x val="0.0810346619043753"/>
          <c:y val="0.12263593814997"/>
          <c:w val="0.524437257664589"/>
          <c:h val="0.197370608430389"/>
        </c:manualLayout>
      </c:layout>
      <c:overlay val="0"/>
      <c:spPr>
        <a:solidFill>
          <a:schemeClr val="bg1"/>
        </a:solidFill>
      </c:spPr>
      <c:txPr>
        <a:bodyPr/>
        <a:lstStyle/>
        <a:p>
          <a:pPr>
            <a:defRPr sz="1600"/>
          </a:pPr>
          <a:endParaRPr lang="fr-FR"/>
        </a:p>
      </c:txPr>
    </c:legend>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4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a:pPr>
            <a:r>
              <a:rPr lang="fr-FR" sz="2400" dirty="0" smtClean="0"/>
              <a:t>Variation annuelle </a:t>
            </a:r>
            <a:r>
              <a:rPr lang="fr-FR" sz="2400" dirty="0"/>
              <a:t>: </a:t>
            </a:r>
          </a:p>
          <a:p>
            <a:pPr>
              <a:defRPr sz="2400"/>
            </a:pPr>
            <a:r>
              <a:rPr lang="fr-FR" sz="2400" dirty="0"/>
              <a:t>l'érosion</a:t>
            </a:r>
            <a:r>
              <a:rPr lang="fr-FR" sz="2400" baseline="0" dirty="0"/>
              <a:t> à </a:t>
            </a:r>
            <a:r>
              <a:rPr lang="fr-FR" sz="2400" baseline="0" dirty="0" smtClean="0"/>
              <a:t>partir </a:t>
            </a:r>
          </a:p>
          <a:p>
            <a:pPr>
              <a:defRPr sz="2400"/>
            </a:pPr>
            <a:r>
              <a:rPr lang="fr-FR" sz="2400" baseline="0" dirty="0" smtClean="0"/>
              <a:t>de </a:t>
            </a:r>
            <a:r>
              <a:rPr lang="fr-FR" sz="2400" baseline="0" dirty="0"/>
              <a:t>2016, unités</a:t>
            </a:r>
            <a:endParaRPr lang="fr-FR" sz="2400" dirty="0"/>
          </a:p>
        </c:rich>
      </c:tx>
      <c:layout>
        <c:manualLayout>
          <c:xMode val="edge"/>
          <c:yMode val="edge"/>
          <c:x val="0.385403493972534"/>
          <c:y val="0.00627289693000236"/>
        </c:manualLayout>
      </c:layout>
      <c:overlay val="0"/>
      <c:spPr>
        <a:solidFill>
          <a:srgbClr val="FFFFFF"/>
        </a:solidFill>
      </c:spPr>
    </c:title>
    <c:autoTitleDeleted val="0"/>
    <c:plotArea>
      <c:layout>
        <c:manualLayout>
          <c:layoutTarget val="inner"/>
          <c:xMode val="edge"/>
          <c:yMode val="edge"/>
          <c:x val="0.0693482680862075"/>
          <c:y val="0.0145615761408389"/>
          <c:w val="0.909600754131086"/>
          <c:h val="0.892845828513543"/>
        </c:manualLayout>
      </c:layout>
      <c:lineChart>
        <c:grouping val="standard"/>
        <c:varyColors val="0"/>
        <c:ser>
          <c:idx val="0"/>
          <c:order val="0"/>
          <c:tx>
            <c:strRef>
              <c:f>'emplois annuels'!$A$29</c:f>
              <c:strCache>
                <c:ptCount val="1"/>
                <c:pt idx="0">
                  <c:v>Emploi sur mine</c:v>
                </c:pt>
              </c:strCache>
            </c:strRef>
          </c:tx>
          <c:spPr>
            <a:ln>
              <a:solidFill>
                <a:srgbClr val="FF0000"/>
              </a:solidFill>
            </a:ln>
          </c:spPr>
          <c:marker>
            <c:symbol val="none"/>
          </c:marker>
          <c:dLbls>
            <c:dLbl>
              <c:idx val="2"/>
              <c:layout>
                <c:manualLayout>
                  <c:x val="-0.0481553362167757"/>
                  <c:y val="0.0692307692307692"/>
                </c:manualLayout>
              </c:layout>
              <c:dLblPos val="r"/>
              <c:showLegendKey val="0"/>
              <c:showVal val="1"/>
              <c:showCatName val="0"/>
              <c:showSerName val="0"/>
              <c:showPercent val="0"/>
              <c:showBubbleSize val="0"/>
            </c:dLbl>
            <c:dLbl>
              <c:idx val="3"/>
              <c:layout>
                <c:manualLayout>
                  <c:x val="-0.0804743055015713"/>
                  <c:y val="0.0396485181905232"/>
                </c:manualLayout>
              </c:layout>
              <c:dLblPos val="r"/>
              <c:showLegendKey val="0"/>
              <c:showVal val="1"/>
              <c:showCatName val="0"/>
              <c:showSerName val="0"/>
              <c:showPercent val="0"/>
              <c:showBubbleSize val="0"/>
            </c:dLbl>
            <c:numFmt formatCode="#,##0" sourceLinked="0"/>
            <c:spPr>
              <a:solidFill>
                <a:schemeClr val="bg1"/>
              </a:solidFill>
            </c:spPr>
            <c:txPr>
              <a:bodyPr/>
              <a:lstStyle/>
              <a:p>
                <a:pPr>
                  <a:defRPr sz="2000" b="1">
                    <a:solidFill>
                      <a:srgbClr val="FF0000"/>
                    </a:solidFill>
                  </a:defRPr>
                </a:pPr>
                <a:endParaRPr lang="fr-FR"/>
              </a:p>
            </c:txPr>
            <c:dLblPos val="ctr"/>
            <c:showLegendKey val="0"/>
            <c:showVal val="1"/>
            <c:showCatName val="0"/>
            <c:showSerName val="0"/>
            <c:showPercent val="0"/>
            <c:showBubbleSize val="0"/>
            <c:showLeaderLines val="0"/>
          </c:dLbls>
          <c:cat>
            <c:strRef>
              <c:f>'emplois annuels'!$N$28:$Q$28</c:f>
              <c:strCache>
                <c:ptCount val="4"/>
                <c:pt idx="0">
                  <c:v>2014</c:v>
                </c:pt>
                <c:pt idx="1">
                  <c:v>2015</c:v>
                </c:pt>
                <c:pt idx="2">
                  <c:v>2016</c:v>
                </c:pt>
                <c:pt idx="3">
                  <c:v>Est 2017</c:v>
                </c:pt>
              </c:strCache>
            </c:strRef>
          </c:cat>
          <c:val>
            <c:numRef>
              <c:f>'emplois annuels'!$N$29:$Q$29</c:f>
              <c:numCache>
                <c:formatCode>#,##0.00</c:formatCode>
                <c:ptCount val="4"/>
                <c:pt idx="0">
                  <c:v>152.5833333333333</c:v>
                </c:pt>
                <c:pt idx="1">
                  <c:v>134.8333333333334</c:v>
                </c:pt>
                <c:pt idx="2">
                  <c:v>-48.50000000000021</c:v>
                </c:pt>
                <c:pt idx="3">
                  <c:v>-16.51587148903388</c:v>
                </c:pt>
              </c:numCache>
            </c:numRef>
          </c:val>
          <c:smooth val="0"/>
        </c:ser>
        <c:ser>
          <c:idx val="2"/>
          <c:order val="1"/>
          <c:tx>
            <c:strRef>
              <c:f>'emplois annuels'!$A$31</c:f>
              <c:strCache>
                <c:ptCount val="1"/>
                <c:pt idx="0">
                  <c:v>Emploi dans les usines métallurgiques</c:v>
                </c:pt>
              </c:strCache>
            </c:strRef>
          </c:tx>
          <c:spPr>
            <a:ln>
              <a:solidFill>
                <a:srgbClr val="008000"/>
              </a:solidFill>
            </a:ln>
          </c:spPr>
          <c:marker>
            <c:symbol val="none"/>
          </c:marker>
          <c:dLbls>
            <c:dLbl>
              <c:idx val="0"/>
              <c:layout>
                <c:manualLayout>
                  <c:x val="-0.0576118320842765"/>
                  <c:y val="0.0266306402691978"/>
                </c:manualLayout>
              </c:layout>
              <c:dLblPos val="r"/>
              <c:showLegendKey val="0"/>
              <c:showVal val="1"/>
              <c:showCatName val="0"/>
              <c:showSerName val="0"/>
              <c:showPercent val="0"/>
              <c:showBubbleSize val="0"/>
            </c:dLbl>
            <c:dLbl>
              <c:idx val="1"/>
              <c:layout>
                <c:manualLayout>
                  <c:x val="-0.0544238660308307"/>
                  <c:y val="-0.0461538461538462"/>
                </c:manualLayout>
              </c:layout>
              <c:dLblPos val="r"/>
              <c:showLegendKey val="0"/>
              <c:showVal val="1"/>
              <c:showCatName val="0"/>
              <c:showSerName val="0"/>
              <c:showPercent val="0"/>
              <c:showBubbleSize val="0"/>
            </c:dLbl>
            <c:dLbl>
              <c:idx val="2"/>
              <c:layout>
                <c:manualLayout>
                  <c:x val="-0.0221338462458128"/>
                  <c:y val="0.0253154376344567"/>
                </c:manualLayout>
              </c:layout>
              <c:dLblPos val="r"/>
              <c:showLegendKey val="0"/>
              <c:showVal val="1"/>
              <c:showCatName val="0"/>
              <c:showSerName val="0"/>
              <c:showPercent val="0"/>
              <c:showBubbleSize val="0"/>
            </c:dLbl>
            <c:numFmt formatCode="#,##0" sourceLinked="0"/>
            <c:spPr>
              <a:solidFill>
                <a:schemeClr val="bg1"/>
              </a:solidFill>
            </c:spPr>
            <c:txPr>
              <a:bodyPr/>
              <a:lstStyle/>
              <a:p>
                <a:pPr>
                  <a:defRPr sz="2000" b="1">
                    <a:solidFill>
                      <a:srgbClr val="008000"/>
                    </a:solidFill>
                  </a:defRPr>
                </a:pPr>
                <a:endParaRPr lang="fr-FR"/>
              </a:p>
            </c:txPr>
            <c:dLblPos val="ctr"/>
            <c:showLegendKey val="0"/>
            <c:showVal val="1"/>
            <c:showCatName val="0"/>
            <c:showSerName val="0"/>
            <c:showPercent val="0"/>
            <c:showBubbleSize val="0"/>
            <c:showLeaderLines val="0"/>
          </c:dLbls>
          <c:cat>
            <c:strRef>
              <c:f>'emplois annuels'!$N$28:$Q$28</c:f>
              <c:strCache>
                <c:ptCount val="4"/>
                <c:pt idx="0">
                  <c:v>2014</c:v>
                </c:pt>
                <c:pt idx="1">
                  <c:v>2015</c:v>
                </c:pt>
                <c:pt idx="2">
                  <c:v>2016</c:v>
                </c:pt>
                <c:pt idx="3">
                  <c:v>Est 2017</c:v>
                </c:pt>
              </c:strCache>
            </c:strRef>
          </c:cat>
          <c:val>
            <c:numRef>
              <c:f>'emplois annuels'!$N$31:$Q$31</c:f>
              <c:numCache>
                <c:formatCode>#,##0.00</c:formatCode>
                <c:ptCount val="4"/>
                <c:pt idx="0">
                  <c:v>-31.41666666666643</c:v>
                </c:pt>
                <c:pt idx="1">
                  <c:v>195.0833333333333</c:v>
                </c:pt>
                <c:pt idx="2">
                  <c:v>-2.499999999999947</c:v>
                </c:pt>
                <c:pt idx="3">
                  <c:v>-143.3824999092965</c:v>
                </c:pt>
              </c:numCache>
            </c:numRef>
          </c:val>
          <c:smooth val="0"/>
        </c:ser>
        <c:ser>
          <c:idx val="4"/>
          <c:order val="2"/>
          <c:tx>
            <c:strRef>
              <c:f>'emplois annuels'!$A$33</c:f>
              <c:strCache>
                <c:ptCount val="1"/>
                <c:pt idx="0">
                  <c:v>Total</c:v>
                </c:pt>
              </c:strCache>
            </c:strRef>
          </c:tx>
          <c:spPr>
            <a:ln>
              <a:solidFill>
                <a:schemeClr val="tx1"/>
              </a:solidFill>
            </a:ln>
          </c:spPr>
          <c:marker>
            <c:symbol val="none"/>
          </c:marker>
          <c:dLbls>
            <c:dLbl>
              <c:idx val="1"/>
              <c:layout>
                <c:manualLayout>
                  <c:x val="-0.0837485097137034"/>
                  <c:y val="0.0600009782049107"/>
                </c:manualLayout>
              </c:layout>
              <c:dLblPos val="r"/>
              <c:showLegendKey val="0"/>
              <c:showVal val="1"/>
              <c:showCatName val="0"/>
              <c:showSerName val="0"/>
              <c:showPercent val="0"/>
              <c:showBubbleSize val="0"/>
            </c:dLbl>
            <c:dLbl>
              <c:idx val="2"/>
              <c:layout>
                <c:manualLayout>
                  <c:x val="-0.063239251783668"/>
                  <c:y val="0.0384615384615385"/>
                </c:manualLayout>
              </c:layout>
              <c:dLblPos val="r"/>
              <c:showLegendKey val="0"/>
              <c:showVal val="1"/>
              <c:showCatName val="0"/>
              <c:showSerName val="0"/>
              <c:showPercent val="0"/>
              <c:showBubbleSize val="0"/>
            </c:dLbl>
            <c:numFmt formatCode="#,##0" sourceLinked="0"/>
            <c:spPr>
              <a:solidFill>
                <a:schemeClr val="bg1"/>
              </a:solidFill>
            </c:spPr>
            <c:txPr>
              <a:bodyPr/>
              <a:lstStyle/>
              <a:p>
                <a:pPr>
                  <a:defRPr sz="2000" b="1"/>
                </a:pPr>
                <a:endParaRPr lang="fr-FR"/>
              </a:p>
            </c:txPr>
            <c:dLblPos val="ctr"/>
            <c:showLegendKey val="0"/>
            <c:showVal val="1"/>
            <c:showCatName val="0"/>
            <c:showSerName val="0"/>
            <c:showPercent val="0"/>
            <c:showBubbleSize val="0"/>
            <c:showLeaderLines val="0"/>
          </c:dLbls>
          <c:cat>
            <c:strRef>
              <c:f>'emplois annuels'!$N$28:$Q$28</c:f>
              <c:strCache>
                <c:ptCount val="4"/>
                <c:pt idx="0">
                  <c:v>2014</c:v>
                </c:pt>
                <c:pt idx="1">
                  <c:v>2015</c:v>
                </c:pt>
                <c:pt idx="2">
                  <c:v>2016</c:v>
                </c:pt>
                <c:pt idx="3">
                  <c:v>Est 2017</c:v>
                </c:pt>
              </c:strCache>
            </c:strRef>
          </c:cat>
          <c:val>
            <c:numRef>
              <c:f>'emplois annuels'!$N$33:$Q$33</c:f>
              <c:numCache>
                <c:formatCode>#,##0.00</c:formatCode>
                <c:ptCount val="4"/>
                <c:pt idx="0">
                  <c:v>539.583333333333</c:v>
                </c:pt>
                <c:pt idx="1">
                  <c:v>134.5833333333344</c:v>
                </c:pt>
                <c:pt idx="2">
                  <c:v>-202.0</c:v>
                </c:pt>
                <c:pt idx="3">
                  <c:v>-401.4576571126174</c:v>
                </c:pt>
              </c:numCache>
            </c:numRef>
          </c:val>
          <c:smooth val="0"/>
        </c:ser>
        <c:dLbls>
          <c:showLegendKey val="0"/>
          <c:showVal val="1"/>
          <c:showCatName val="0"/>
          <c:showSerName val="0"/>
          <c:showPercent val="0"/>
          <c:showBubbleSize val="0"/>
        </c:dLbls>
        <c:marker val="1"/>
        <c:smooth val="0"/>
        <c:axId val="-2046622184"/>
        <c:axId val="-2045875048"/>
      </c:lineChart>
      <c:catAx>
        <c:axId val="-2046622184"/>
        <c:scaling>
          <c:orientation val="minMax"/>
        </c:scaling>
        <c:delete val="0"/>
        <c:axPos val="b"/>
        <c:majorTickMark val="out"/>
        <c:minorTickMark val="none"/>
        <c:tickLblPos val="low"/>
        <c:spPr>
          <a:ln w="28575" cmpd="sng">
            <a:solidFill>
              <a:srgbClr val="FF0000"/>
            </a:solidFill>
          </a:ln>
        </c:spPr>
        <c:txPr>
          <a:bodyPr rot="-5400000" vert="horz"/>
          <a:lstStyle/>
          <a:p>
            <a:pPr>
              <a:defRPr sz="2000"/>
            </a:pPr>
            <a:endParaRPr lang="fr-FR"/>
          </a:p>
        </c:txPr>
        <c:crossAx val="-2045875048"/>
        <c:crosses val="autoZero"/>
        <c:auto val="1"/>
        <c:lblAlgn val="ctr"/>
        <c:lblOffset val="100"/>
        <c:noMultiLvlLbl val="0"/>
      </c:catAx>
      <c:valAx>
        <c:axId val="-2045875048"/>
        <c:scaling>
          <c:orientation val="minMax"/>
          <c:max val="560.0"/>
          <c:min val="-440.0"/>
        </c:scaling>
        <c:delete val="1"/>
        <c:axPos val="l"/>
        <c:majorGridlines>
          <c:spPr>
            <a:ln>
              <a:solidFill>
                <a:schemeClr val="bg1">
                  <a:lumMod val="75000"/>
                </a:schemeClr>
              </a:solidFill>
            </a:ln>
          </c:spPr>
        </c:majorGridlines>
        <c:numFmt formatCode="#,##0" sourceLinked="0"/>
        <c:majorTickMark val="out"/>
        <c:minorTickMark val="none"/>
        <c:tickLblPos val="nextTo"/>
        <c:crossAx val="-2046622184"/>
        <c:crosses val="autoZero"/>
        <c:crossBetween val="between"/>
        <c:majorUnit val="50.0"/>
      </c:valAx>
    </c:plotArea>
    <c:plotVisOnly val="1"/>
    <c:dispBlanksAs val="gap"/>
    <c:showDLblsOverMax val="0"/>
  </c:chart>
  <c:externalData r:id="rId1">
    <c:autoUpdate val="0"/>
  </c:externalData>
  <c:userShapes r:id="rId2"/>
</c:chartSpace>
</file>

<file path=ppt/charts/chart4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a:pPr>
            <a:r>
              <a:rPr lang="fr-FR" sz="2400" dirty="0"/>
              <a:t>L'emploi </a:t>
            </a:r>
            <a:r>
              <a:rPr lang="fr-FR" sz="2400" i="1" dirty="0"/>
              <a:t>total </a:t>
            </a:r>
            <a:r>
              <a:rPr lang="fr-FR" sz="2400" dirty="0"/>
              <a:t>sur </a:t>
            </a:r>
            <a:r>
              <a:rPr lang="fr-FR" sz="2400" dirty="0" smtClean="0"/>
              <a:t>mines</a:t>
            </a:r>
            <a:r>
              <a:rPr lang="fr-FR" sz="2400" baseline="0" dirty="0" smtClean="0"/>
              <a:t> et la sous-traitance, milliers</a:t>
            </a:r>
            <a:endParaRPr lang="fr-FR" sz="2400" dirty="0"/>
          </a:p>
        </c:rich>
      </c:tx>
      <c:layout>
        <c:manualLayout>
          <c:xMode val="edge"/>
          <c:yMode val="edge"/>
          <c:x val="0.153295720363998"/>
          <c:y val="0.0"/>
        </c:manualLayout>
      </c:layout>
      <c:overlay val="0"/>
    </c:title>
    <c:autoTitleDeleted val="0"/>
    <c:plotArea>
      <c:layout>
        <c:manualLayout>
          <c:layoutTarget val="inner"/>
          <c:xMode val="edge"/>
          <c:yMode val="edge"/>
          <c:x val="0.0761552966341816"/>
          <c:y val="0.155977130837446"/>
          <c:w val="0.852959073073373"/>
          <c:h val="0.737142809261879"/>
        </c:manualLayout>
      </c:layout>
      <c:lineChart>
        <c:grouping val="standard"/>
        <c:varyColors val="0"/>
        <c:ser>
          <c:idx val="0"/>
          <c:order val="0"/>
          <c:tx>
            <c:strRef>
              <c:f>'emplois annuels'!$A$344</c:f>
              <c:strCache>
                <c:ptCount val="1"/>
                <c:pt idx="0">
                  <c:v>Emploi salarié, milliers</c:v>
                </c:pt>
              </c:strCache>
            </c:strRef>
          </c:tx>
          <c:spPr>
            <a:ln w="76200" cmpd="sng">
              <a:solidFill>
                <a:schemeClr val="bg1">
                  <a:lumMod val="50000"/>
                </a:schemeClr>
              </a:solidFill>
            </a:ln>
          </c:spPr>
          <c:marker>
            <c:symbol val="none"/>
          </c:marker>
          <c:cat>
            <c:numRef>
              <c:f>'emplois annuels'!$B$338:$G$338</c:f>
              <c:numCache>
                <c:formatCode>General</c:formatCode>
                <c:ptCount val="6"/>
                <c:pt idx="0">
                  <c:v>2009.0</c:v>
                </c:pt>
                <c:pt idx="1">
                  <c:v>2010.0</c:v>
                </c:pt>
                <c:pt idx="2">
                  <c:v>2011.0</c:v>
                </c:pt>
                <c:pt idx="3">
                  <c:v>2012.0</c:v>
                </c:pt>
                <c:pt idx="4">
                  <c:v>2013.0</c:v>
                </c:pt>
                <c:pt idx="5">
                  <c:v>2014.0</c:v>
                </c:pt>
              </c:numCache>
            </c:numRef>
          </c:cat>
          <c:val>
            <c:numRef>
              <c:f>'emplois annuels'!$B$344:$G$344</c:f>
              <c:numCache>
                <c:formatCode>0.00</c:formatCode>
                <c:ptCount val="6"/>
                <c:pt idx="0">
                  <c:v>1.522</c:v>
                </c:pt>
                <c:pt idx="1">
                  <c:v>2.047</c:v>
                </c:pt>
                <c:pt idx="2">
                  <c:v>2.235</c:v>
                </c:pt>
                <c:pt idx="3">
                  <c:v>2.315999999999998</c:v>
                </c:pt>
                <c:pt idx="4">
                  <c:v>2.36</c:v>
                </c:pt>
                <c:pt idx="5">
                  <c:v>2.499</c:v>
                </c:pt>
              </c:numCache>
            </c:numRef>
          </c:val>
          <c:smooth val="0"/>
        </c:ser>
        <c:ser>
          <c:idx val="1"/>
          <c:order val="1"/>
          <c:tx>
            <c:strRef>
              <c:f>'emplois annuels'!$A$347</c:f>
              <c:strCache>
                <c:ptCount val="1"/>
                <c:pt idx="0">
                  <c:v>Indirects en sous-traitance</c:v>
                </c:pt>
              </c:strCache>
            </c:strRef>
          </c:tx>
          <c:spPr>
            <a:ln w="76200" cmpd="sng">
              <a:solidFill>
                <a:srgbClr val="FF6600"/>
              </a:solidFill>
            </a:ln>
          </c:spPr>
          <c:marker>
            <c:symbol val="none"/>
          </c:marker>
          <c:cat>
            <c:numRef>
              <c:f>'emplois annuels'!$B$338:$G$338</c:f>
              <c:numCache>
                <c:formatCode>General</c:formatCode>
                <c:ptCount val="6"/>
                <c:pt idx="0">
                  <c:v>2009.0</c:v>
                </c:pt>
                <c:pt idx="1">
                  <c:v>2010.0</c:v>
                </c:pt>
                <c:pt idx="2">
                  <c:v>2011.0</c:v>
                </c:pt>
                <c:pt idx="3">
                  <c:v>2012.0</c:v>
                </c:pt>
                <c:pt idx="4">
                  <c:v>2013.0</c:v>
                </c:pt>
                <c:pt idx="5">
                  <c:v>2014.0</c:v>
                </c:pt>
              </c:numCache>
            </c:numRef>
          </c:cat>
          <c:val>
            <c:numRef>
              <c:f>'emplois annuels'!$B$347:$G$347</c:f>
              <c:numCache>
                <c:formatCode>0.00</c:formatCode>
                <c:ptCount val="6"/>
                <c:pt idx="0">
                  <c:v>0.499</c:v>
                </c:pt>
                <c:pt idx="1">
                  <c:v>0.581</c:v>
                </c:pt>
                <c:pt idx="2">
                  <c:v>0.708</c:v>
                </c:pt>
                <c:pt idx="3">
                  <c:v>1.035</c:v>
                </c:pt>
                <c:pt idx="4">
                  <c:v>1.21</c:v>
                </c:pt>
                <c:pt idx="5">
                  <c:v>1.555</c:v>
                </c:pt>
              </c:numCache>
            </c:numRef>
          </c:val>
          <c:smooth val="0"/>
        </c:ser>
        <c:ser>
          <c:idx val="2"/>
          <c:order val="2"/>
          <c:tx>
            <c:strRef>
              <c:f>'emplois annuels'!$A$348</c:f>
              <c:strCache>
                <c:ptCount val="1"/>
                <c:pt idx="0">
                  <c:v>Total </c:v>
                </c:pt>
              </c:strCache>
            </c:strRef>
          </c:tx>
          <c:spPr>
            <a:ln w="76200" cmpd="sng">
              <a:solidFill>
                <a:schemeClr val="tx1"/>
              </a:solidFill>
            </a:ln>
          </c:spPr>
          <c:marker>
            <c:symbol val="none"/>
          </c:marker>
          <c:cat>
            <c:numRef>
              <c:f>'emplois annuels'!$B$338:$G$338</c:f>
              <c:numCache>
                <c:formatCode>General</c:formatCode>
                <c:ptCount val="6"/>
                <c:pt idx="0">
                  <c:v>2009.0</c:v>
                </c:pt>
                <c:pt idx="1">
                  <c:v>2010.0</c:v>
                </c:pt>
                <c:pt idx="2">
                  <c:v>2011.0</c:v>
                </c:pt>
                <c:pt idx="3">
                  <c:v>2012.0</c:v>
                </c:pt>
                <c:pt idx="4">
                  <c:v>2013.0</c:v>
                </c:pt>
                <c:pt idx="5">
                  <c:v>2014.0</c:v>
                </c:pt>
              </c:numCache>
            </c:numRef>
          </c:cat>
          <c:val>
            <c:numRef>
              <c:f>'emplois annuels'!$B$348:$G$348</c:f>
              <c:numCache>
                <c:formatCode>0.00</c:formatCode>
                <c:ptCount val="6"/>
                <c:pt idx="0">
                  <c:v>2.021</c:v>
                </c:pt>
                <c:pt idx="1">
                  <c:v>2.628</c:v>
                </c:pt>
                <c:pt idx="2">
                  <c:v>2.943</c:v>
                </c:pt>
                <c:pt idx="3">
                  <c:v>3.350999999999999</c:v>
                </c:pt>
                <c:pt idx="4">
                  <c:v>3.57</c:v>
                </c:pt>
                <c:pt idx="5">
                  <c:v>4.053999999999998</c:v>
                </c:pt>
              </c:numCache>
            </c:numRef>
          </c:val>
          <c:smooth val="0"/>
        </c:ser>
        <c:dLbls>
          <c:showLegendKey val="0"/>
          <c:showVal val="0"/>
          <c:showCatName val="0"/>
          <c:showSerName val="0"/>
          <c:showPercent val="0"/>
          <c:showBubbleSize val="0"/>
        </c:dLbls>
        <c:marker val="1"/>
        <c:smooth val="0"/>
        <c:axId val="-2040117656"/>
        <c:axId val="-2040096024"/>
      </c:lineChart>
      <c:lineChart>
        <c:grouping val="standard"/>
        <c:varyColors val="0"/>
        <c:ser>
          <c:idx val="3"/>
          <c:order val="3"/>
          <c:tx>
            <c:strRef>
              <c:f>'emplois annuels'!$A$349</c:f>
              <c:strCache>
                <c:ptCount val="1"/>
                <c:pt idx="0">
                  <c:v>Taux de sous-traitance</c:v>
                </c:pt>
              </c:strCache>
            </c:strRef>
          </c:tx>
          <c:spPr>
            <a:ln w="76200" cmpd="sng">
              <a:solidFill>
                <a:srgbClr val="FF0000"/>
              </a:solidFill>
              <a:prstDash val="sysDash"/>
            </a:ln>
          </c:spPr>
          <c:marker>
            <c:symbol val="none"/>
          </c:marker>
          <c:dLbls>
            <c:dLbl>
              <c:idx val="1"/>
              <c:layout/>
              <c:dLblPos val="ctr"/>
              <c:showLegendKey val="0"/>
              <c:showVal val="1"/>
              <c:showCatName val="0"/>
              <c:showSerName val="0"/>
              <c:showPercent val="0"/>
              <c:showBubbleSize val="0"/>
            </c:dLbl>
            <c:dLbl>
              <c:idx val="3"/>
              <c:layout/>
              <c:dLblPos val="ctr"/>
              <c:showLegendKey val="0"/>
              <c:showVal val="1"/>
              <c:showCatName val="0"/>
              <c:showSerName val="0"/>
              <c:showPercent val="0"/>
              <c:showBubbleSize val="0"/>
            </c:dLbl>
            <c:dLbl>
              <c:idx val="5"/>
              <c:layout/>
              <c:dLblPos val="ctr"/>
              <c:showLegendKey val="0"/>
              <c:showVal val="1"/>
              <c:showCatName val="0"/>
              <c:showSerName val="0"/>
              <c:showPercent val="0"/>
              <c:showBubbleSize val="0"/>
            </c:dLbl>
            <c:spPr>
              <a:solidFill>
                <a:srgbClr val="FF0000"/>
              </a:solidFill>
            </c:spPr>
            <c:txPr>
              <a:bodyPr/>
              <a:lstStyle/>
              <a:p>
                <a:pPr>
                  <a:defRPr sz="2000" b="1">
                    <a:solidFill>
                      <a:schemeClr val="bg1"/>
                    </a:solidFill>
                  </a:defRPr>
                </a:pPr>
                <a:endParaRPr lang="fr-FR"/>
              </a:p>
            </c:txPr>
            <c:dLblPos val="ctr"/>
            <c:showLegendKey val="0"/>
            <c:showVal val="0"/>
            <c:showCatName val="0"/>
            <c:showSerName val="0"/>
            <c:showPercent val="0"/>
            <c:showBubbleSize val="0"/>
          </c:dLbls>
          <c:cat>
            <c:numRef>
              <c:f>'emplois annuels'!$B$338:$G$338</c:f>
              <c:numCache>
                <c:formatCode>General</c:formatCode>
                <c:ptCount val="6"/>
                <c:pt idx="0">
                  <c:v>2009.0</c:v>
                </c:pt>
                <c:pt idx="1">
                  <c:v>2010.0</c:v>
                </c:pt>
                <c:pt idx="2">
                  <c:v>2011.0</c:v>
                </c:pt>
                <c:pt idx="3">
                  <c:v>2012.0</c:v>
                </c:pt>
                <c:pt idx="4">
                  <c:v>2013.0</c:v>
                </c:pt>
                <c:pt idx="5">
                  <c:v>2014.0</c:v>
                </c:pt>
              </c:numCache>
            </c:numRef>
          </c:cat>
          <c:val>
            <c:numRef>
              <c:f>'emplois annuels'!$B$349:$G$349</c:f>
              <c:numCache>
                <c:formatCode>0%</c:formatCode>
                <c:ptCount val="6"/>
                <c:pt idx="0">
                  <c:v>0.246907471548738</c:v>
                </c:pt>
                <c:pt idx="1">
                  <c:v>0.221080669710807</c:v>
                </c:pt>
                <c:pt idx="2">
                  <c:v>0.240570846075433</c:v>
                </c:pt>
                <c:pt idx="3">
                  <c:v>0.308863025962399</c:v>
                </c:pt>
                <c:pt idx="4">
                  <c:v>0.338935574229692</c:v>
                </c:pt>
                <c:pt idx="5">
                  <c:v>0.383571780957079</c:v>
                </c:pt>
              </c:numCache>
            </c:numRef>
          </c:val>
          <c:smooth val="0"/>
        </c:ser>
        <c:dLbls>
          <c:showLegendKey val="0"/>
          <c:showVal val="0"/>
          <c:showCatName val="0"/>
          <c:showSerName val="0"/>
          <c:showPercent val="0"/>
          <c:showBubbleSize val="0"/>
        </c:dLbls>
        <c:marker val="1"/>
        <c:smooth val="0"/>
        <c:axId val="-2040049848"/>
        <c:axId val="-2040175864"/>
      </c:lineChart>
      <c:catAx>
        <c:axId val="-2040117656"/>
        <c:scaling>
          <c:orientation val="minMax"/>
        </c:scaling>
        <c:delete val="0"/>
        <c:axPos val="b"/>
        <c:numFmt formatCode="General" sourceLinked="1"/>
        <c:majorTickMark val="out"/>
        <c:minorTickMark val="none"/>
        <c:tickLblPos val="nextTo"/>
        <c:txPr>
          <a:bodyPr rot="-5400000" vert="horz"/>
          <a:lstStyle/>
          <a:p>
            <a:pPr>
              <a:defRPr sz="2000"/>
            </a:pPr>
            <a:endParaRPr lang="fr-FR"/>
          </a:p>
        </c:txPr>
        <c:crossAx val="-2040096024"/>
        <c:crosses val="autoZero"/>
        <c:auto val="1"/>
        <c:lblAlgn val="ctr"/>
        <c:lblOffset val="100"/>
        <c:noMultiLvlLbl val="0"/>
      </c:catAx>
      <c:valAx>
        <c:axId val="-2040096024"/>
        <c:scaling>
          <c:orientation val="minMax"/>
        </c:scaling>
        <c:delete val="0"/>
        <c:axPos val="l"/>
        <c:majorGridlines>
          <c:spPr>
            <a:ln>
              <a:solidFill>
                <a:schemeClr val="bg1">
                  <a:lumMod val="75000"/>
                </a:schemeClr>
              </a:solidFill>
            </a:ln>
          </c:spPr>
        </c:majorGridlines>
        <c:numFmt formatCode="0.0" sourceLinked="0"/>
        <c:majorTickMark val="out"/>
        <c:minorTickMark val="none"/>
        <c:tickLblPos val="nextTo"/>
        <c:txPr>
          <a:bodyPr/>
          <a:lstStyle/>
          <a:p>
            <a:pPr>
              <a:defRPr sz="2000"/>
            </a:pPr>
            <a:endParaRPr lang="fr-FR"/>
          </a:p>
        </c:txPr>
        <c:crossAx val="-2040117656"/>
        <c:crosses val="autoZero"/>
        <c:crossBetween val="between"/>
        <c:majorUnit val="0.2"/>
      </c:valAx>
      <c:valAx>
        <c:axId val="-2040175864"/>
        <c:scaling>
          <c:orientation val="minMax"/>
        </c:scaling>
        <c:delete val="0"/>
        <c:axPos val="r"/>
        <c:numFmt formatCode="0%" sourceLinked="1"/>
        <c:majorTickMark val="out"/>
        <c:minorTickMark val="none"/>
        <c:tickLblPos val="nextTo"/>
        <c:txPr>
          <a:bodyPr/>
          <a:lstStyle/>
          <a:p>
            <a:pPr>
              <a:defRPr sz="2000" b="1">
                <a:solidFill>
                  <a:srgbClr val="FF6600"/>
                </a:solidFill>
              </a:defRPr>
            </a:pPr>
            <a:endParaRPr lang="fr-FR"/>
          </a:p>
        </c:txPr>
        <c:crossAx val="-2040049848"/>
        <c:crosses val="max"/>
        <c:crossBetween val="between"/>
      </c:valAx>
      <c:catAx>
        <c:axId val="-2040049848"/>
        <c:scaling>
          <c:orientation val="minMax"/>
        </c:scaling>
        <c:delete val="1"/>
        <c:axPos val="b"/>
        <c:numFmt formatCode="General" sourceLinked="1"/>
        <c:majorTickMark val="out"/>
        <c:minorTickMark val="none"/>
        <c:tickLblPos val="nextTo"/>
        <c:crossAx val="-2040175864"/>
        <c:crosses val="autoZero"/>
        <c:auto val="1"/>
        <c:lblAlgn val="ctr"/>
        <c:lblOffset val="100"/>
        <c:noMultiLvlLbl val="0"/>
      </c:catAx>
    </c:plotArea>
    <c:legend>
      <c:legendPos val="r"/>
      <c:legendEntry>
        <c:idx val="3"/>
        <c:txPr>
          <a:bodyPr/>
          <a:lstStyle/>
          <a:p>
            <a:pPr>
              <a:defRPr sz="2000" b="1"/>
            </a:pPr>
            <a:endParaRPr lang="fr-FR"/>
          </a:p>
        </c:txPr>
      </c:legendEntry>
      <c:layout>
        <c:manualLayout>
          <c:xMode val="edge"/>
          <c:yMode val="edge"/>
          <c:x val="0.0"/>
          <c:y val="0.0709130050126666"/>
          <c:w val="0.998065572787847"/>
          <c:h val="0.14201293591686"/>
        </c:manualLayout>
      </c:layout>
      <c:overlay val="0"/>
      <c:spPr>
        <a:solidFill>
          <a:schemeClr val="bg1"/>
        </a:solidFill>
      </c:spPr>
      <c:txPr>
        <a:bodyPr/>
        <a:lstStyle/>
        <a:p>
          <a:pPr>
            <a:defRPr sz="2000"/>
          </a:pPr>
          <a:endParaRPr lang="fr-FR"/>
        </a:p>
      </c:txPr>
    </c:legend>
    <c:plotVisOnly val="1"/>
    <c:dispBlanksAs val="gap"/>
    <c:showDLblsOverMax val="0"/>
  </c:chart>
  <c:externalData r:id="rId1">
    <c:autoUpdate val="0"/>
  </c:externalData>
  <c:userShapes r:id="rId2"/>
</c:chartSpace>
</file>

<file path=ppt/charts/chart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 de la production des </a:t>
            </a:r>
          </a:p>
          <a:p>
            <a:pPr>
              <a:defRPr/>
            </a:pPr>
            <a:r>
              <a:rPr lang="fr-FR"/>
              <a:t>8 premiers producteurs </a:t>
            </a:r>
          </a:p>
          <a:p>
            <a:pPr>
              <a:defRPr/>
            </a:pPr>
            <a:r>
              <a:rPr lang="fr-FR"/>
              <a:t>en 2015 </a:t>
            </a:r>
          </a:p>
          <a:p>
            <a:pPr>
              <a:defRPr/>
            </a:pPr>
            <a:r>
              <a:rPr lang="fr-FR"/>
              <a:t>(1MT sur 2,3 MT dans le monde)</a:t>
            </a:r>
          </a:p>
        </c:rich>
      </c:tx>
      <c:layout>
        <c:manualLayout>
          <c:xMode val="edge"/>
          <c:yMode val="edge"/>
          <c:x val="0.0927010528178359"/>
          <c:y val="0.0"/>
        </c:manualLayout>
      </c:layout>
      <c:overlay val="0"/>
    </c:title>
    <c:autoTitleDeleted val="0"/>
    <c:plotArea>
      <c:layout>
        <c:manualLayout>
          <c:layoutTarget val="inner"/>
          <c:xMode val="edge"/>
          <c:yMode val="edge"/>
          <c:x val="0.0539325842696629"/>
          <c:y val="0.338723404255319"/>
          <c:w val="0.623179332920463"/>
          <c:h val="0.660273340832396"/>
        </c:manualLayout>
      </c:layout>
      <c:pieChart>
        <c:varyColors val="1"/>
        <c:ser>
          <c:idx val="0"/>
          <c:order val="0"/>
          <c:tx>
            <c:strRef>
              <c:f>'sociétés monde'!$D$3</c:f>
              <c:strCache>
                <c:ptCount val="1"/>
                <c:pt idx="0">
                  <c:v>%</c:v>
                </c:pt>
              </c:strCache>
            </c:strRef>
          </c:tx>
          <c:explosion val="2"/>
          <c:dPt>
            <c:idx val="0"/>
            <c:bubble3D val="0"/>
            <c:spPr>
              <a:solidFill>
                <a:srgbClr val="000090"/>
              </a:solidFill>
            </c:spPr>
          </c:dPt>
          <c:dPt>
            <c:idx val="1"/>
            <c:bubble3D val="0"/>
            <c:spPr>
              <a:solidFill>
                <a:srgbClr val="0000FF"/>
              </a:solidFill>
            </c:spPr>
          </c:dPt>
          <c:dPt>
            <c:idx val="2"/>
            <c:bubble3D val="0"/>
            <c:spPr>
              <a:solidFill>
                <a:srgbClr val="3366FF"/>
              </a:solidFill>
            </c:spPr>
          </c:dPt>
          <c:dPt>
            <c:idx val="3"/>
            <c:bubble3D val="0"/>
            <c:spPr>
              <a:solidFill>
                <a:srgbClr val="008000"/>
              </a:solidFill>
            </c:spPr>
          </c:dPt>
          <c:dPt>
            <c:idx val="4"/>
            <c:bubble3D val="0"/>
            <c:spPr>
              <a:solidFill>
                <a:schemeClr val="accent3">
                  <a:lumMod val="75000"/>
                </a:schemeClr>
              </a:solidFill>
            </c:spPr>
          </c:dPt>
          <c:dPt>
            <c:idx val="5"/>
            <c:bubble3D val="0"/>
            <c:spPr>
              <a:solidFill>
                <a:schemeClr val="accent3">
                  <a:lumMod val="60000"/>
                  <a:lumOff val="40000"/>
                </a:schemeClr>
              </a:solidFill>
            </c:spPr>
          </c:dPt>
          <c:dPt>
            <c:idx val="6"/>
            <c:bubble3D val="0"/>
            <c:spPr>
              <a:solidFill>
                <a:srgbClr val="FF6600"/>
              </a:solidFill>
              <a:ln w="28575" cmpd="sng">
                <a:solidFill>
                  <a:schemeClr val="tx1"/>
                </a:solidFill>
              </a:ln>
            </c:spPr>
          </c:dPt>
          <c:dPt>
            <c:idx val="7"/>
            <c:bubble3D val="0"/>
            <c:spPr>
              <a:solidFill>
                <a:srgbClr val="FFFF00"/>
              </a:solidFill>
            </c:spPr>
          </c:dPt>
          <c:dLbls>
            <c:dLbl>
              <c:idx val="7"/>
              <c:layout>
                <c:manualLayout>
                  <c:x val="0.0208753428293373"/>
                  <c:y val="0.0699453844865136"/>
                </c:manualLayout>
              </c:layout>
              <c:showLegendKey val="0"/>
              <c:showVal val="1"/>
              <c:showCatName val="0"/>
              <c:showSerName val="0"/>
              <c:showPercent val="0"/>
              <c:showBubbleSize val="0"/>
            </c:dLbl>
            <c:showLegendKey val="0"/>
            <c:showVal val="1"/>
            <c:showCatName val="0"/>
            <c:showSerName val="0"/>
            <c:showPercent val="0"/>
            <c:showBubbleSize val="0"/>
            <c:showLeaderLines val="1"/>
          </c:dLbls>
          <c:cat>
            <c:strRef>
              <c:f>'sociétés monde'!$B$4:$B$11</c:f>
              <c:strCache>
                <c:ptCount val="8"/>
                <c:pt idx="0">
                  <c:v>Vale (Brésil)</c:v>
                </c:pt>
                <c:pt idx="1">
                  <c:v>Norilsk (Russie)</c:v>
                </c:pt>
                <c:pt idx="2">
                  <c:v>Jinchuan (Chine)</c:v>
                </c:pt>
                <c:pt idx="3">
                  <c:v>Glencore (Suisse)</c:v>
                </c:pt>
                <c:pt idx="4">
                  <c:v>BHP-Billiton (Australie)</c:v>
                </c:pt>
                <c:pt idx="5">
                  <c:v>Sumitomo (Japon)</c:v>
                </c:pt>
                <c:pt idx="6">
                  <c:v>Eramet (France)</c:v>
                </c:pt>
                <c:pt idx="7">
                  <c:v>Sherritt International (Canada)</c:v>
                </c:pt>
              </c:strCache>
            </c:strRef>
          </c:cat>
          <c:val>
            <c:numRef>
              <c:f>'sociétés monde'!$D$4:$D$11</c:f>
              <c:numCache>
                <c:formatCode>0%</c:formatCode>
                <c:ptCount val="8"/>
                <c:pt idx="0">
                  <c:v>0.280617164898746</c:v>
                </c:pt>
                <c:pt idx="1">
                  <c:v>0.256509161041466</c:v>
                </c:pt>
                <c:pt idx="2">
                  <c:v>0.135004821600771</c:v>
                </c:pt>
                <c:pt idx="3">
                  <c:v>0.0925747348119576</c:v>
                </c:pt>
                <c:pt idx="4">
                  <c:v>0.0781099324975892</c:v>
                </c:pt>
                <c:pt idx="5">
                  <c:v>0.0713596914175506</c:v>
                </c:pt>
                <c:pt idx="6">
                  <c:v>0.0511089681774349</c:v>
                </c:pt>
                <c:pt idx="7">
                  <c:v>0.0347155255544841</c:v>
                </c:pt>
              </c:numCache>
            </c:numRef>
          </c:val>
        </c:ser>
        <c:dLbls>
          <c:showLegendKey val="0"/>
          <c:showVal val="1"/>
          <c:showCatName val="0"/>
          <c:showSerName val="0"/>
          <c:showPercent val="0"/>
          <c:showBubbleSize val="0"/>
          <c:showLeaderLines val="1"/>
        </c:dLbls>
        <c:firstSliceAng val="0"/>
      </c:pieChart>
    </c:plotArea>
    <c:legend>
      <c:legendPos val="r"/>
      <c:legendEntry>
        <c:idx val="6"/>
        <c:txPr>
          <a:bodyPr/>
          <a:lstStyle/>
          <a:p>
            <a:pPr>
              <a:defRPr sz="2800" b="1"/>
            </a:pPr>
            <a:endParaRPr lang="fr-FR"/>
          </a:p>
        </c:txPr>
      </c:legendEntry>
      <c:layout>
        <c:manualLayout>
          <c:xMode val="edge"/>
          <c:yMode val="edge"/>
          <c:x val="0.0"/>
          <c:y val="0.0"/>
          <c:w val="1.0"/>
          <c:h val="0.999322164516669"/>
        </c:manualLayout>
      </c:layout>
      <c:overlay val="0"/>
      <c:spPr>
        <a:solidFill>
          <a:schemeClr val="bg1"/>
        </a:solidFill>
      </c:spPr>
      <c:txPr>
        <a:bodyPr/>
        <a:lstStyle/>
        <a:p>
          <a:pPr>
            <a:defRPr sz="2000"/>
          </a:pPr>
          <a:endParaRPr lang="fr-FR"/>
        </a:p>
      </c:txPr>
    </c:legend>
    <c:plotVisOnly val="1"/>
    <c:dispBlanksAs val="gap"/>
    <c:showDLblsOverMax val="0"/>
  </c:chart>
  <c:txPr>
    <a:bodyPr/>
    <a:lstStyle/>
    <a:p>
      <a:pPr>
        <a:defRPr sz="2000"/>
      </a:pPr>
      <a:endParaRPr lang="fr-FR"/>
    </a:p>
  </c:txPr>
  <c:externalData r:id="rId1">
    <c:autoUpdate val="0"/>
  </c:externalData>
</c:chartSpace>
</file>

<file path=ppt/charts/chart5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b="1"/>
            </a:pPr>
            <a:r>
              <a:rPr lang="fr-FR" sz="2400" b="1" dirty="0"/>
              <a:t>Approche de l'évolution de l'emploi </a:t>
            </a:r>
            <a:r>
              <a:rPr lang="fr-FR" sz="2400" b="1" i="1" dirty="0"/>
              <a:t>total induit </a:t>
            </a:r>
            <a:r>
              <a:rPr lang="fr-FR" sz="2400" b="1" dirty="0"/>
              <a:t>par le Nickel, milliers </a:t>
            </a:r>
          </a:p>
        </c:rich>
      </c:tx>
      <c:layout>
        <c:manualLayout>
          <c:xMode val="edge"/>
          <c:yMode val="edge"/>
          <c:x val="0.129501058499216"/>
          <c:y val="0.0"/>
        </c:manualLayout>
      </c:layout>
      <c:overlay val="0"/>
      <c:spPr>
        <a:solidFill>
          <a:schemeClr val="bg1"/>
        </a:solidFill>
      </c:spPr>
    </c:title>
    <c:autoTitleDeleted val="0"/>
    <c:plotArea>
      <c:layout>
        <c:manualLayout>
          <c:layoutTarget val="inner"/>
          <c:xMode val="edge"/>
          <c:yMode val="edge"/>
          <c:x val="0.123460095104868"/>
          <c:y val="0.14809036041512"/>
          <c:w val="0.876539904895132"/>
          <c:h val="0.745242930486661"/>
        </c:manualLayout>
      </c:layout>
      <c:lineChart>
        <c:grouping val="standard"/>
        <c:varyColors val="0"/>
        <c:ser>
          <c:idx val="3"/>
          <c:order val="0"/>
          <c:tx>
            <c:strRef>
              <c:f>'emplois annuels'!$A$174</c:f>
              <c:strCache>
                <c:ptCount val="1"/>
                <c:pt idx="0">
                  <c:v>Emploi direct Ni </c:v>
                </c:pt>
              </c:strCache>
            </c:strRef>
          </c:tx>
          <c:spPr>
            <a:ln>
              <a:solidFill>
                <a:schemeClr val="tx1"/>
              </a:solidFill>
            </a:ln>
          </c:spPr>
          <c:marker>
            <c:symbol val="none"/>
          </c:marker>
          <c:cat>
            <c:strRef>
              <c:f>'emplois annuels'!$B$173:$Q$173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annuels'!$B$174:$Q$174</c:f>
              <c:numCache>
                <c:formatCode>#\ ##0.00"  ";#\ ##0.00"  "."  "</c:formatCode>
                <c:ptCount val="16"/>
                <c:pt idx="0">
                  <c:v>2.800666666666666</c:v>
                </c:pt>
                <c:pt idx="1">
                  <c:v>2.82775</c:v>
                </c:pt>
                <c:pt idx="2">
                  <c:v>2.921666666666666</c:v>
                </c:pt>
                <c:pt idx="3">
                  <c:v>3.027666666666667</c:v>
                </c:pt>
                <c:pt idx="4">
                  <c:v>3.185</c:v>
                </c:pt>
                <c:pt idx="5">
                  <c:v>3.488166666666666</c:v>
                </c:pt>
                <c:pt idx="6">
                  <c:v>3.03125</c:v>
                </c:pt>
                <c:pt idx="7">
                  <c:v>2.919666666666667</c:v>
                </c:pt>
                <c:pt idx="8">
                  <c:v>3.388</c:v>
                </c:pt>
                <c:pt idx="9">
                  <c:v>3.536999999999999</c:v>
                </c:pt>
                <c:pt idx="10">
                  <c:v>4.615916666666612</c:v>
                </c:pt>
                <c:pt idx="11">
                  <c:v>5.571666666666668</c:v>
                </c:pt>
                <c:pt idx="12">
                  <c:v>5.803166666666666</c:v>
                </c:pt>
                <c:pt idx="13">
                  <c:v>5.8115</c:v>
                </c:pt>
                <c:pt idx="14">
                  <c:v>5.629499999999997</c:v>
                </c:pt>
                <c:pt idx="15">
                  <c:v>5.379255834950876</c:v>
                </c:pt>
              </c:numCache>
            </c:numRef>
          </c:val>
          <c:smooth val="0"/>
        </c:ser>
        <c:ser>
          <c:idx val="1"/>
          <c:order val="1"/>
          <c:tx>
            <c:strRef>
              <c:f>'emplois annuels'!$A$176</c:f>
              <c:strCache>
                <c:ptCount val="1"/>
                <c:pt idx="0">
                  <c:v>+ Emploi induit </c:v>
                </c:pt>
              </c:strCache>
            </c:strRef>
          </c:tx>
          <c:spPr>
            <a:ln>
              <a:solidFill>
                <a:schemeClr val="tx1"/>
              </a:solidFill>
              <a:prstDash val="sysDash"/>
            </a:ln>
          </c:spPr>
          <c:marker>
            <c:symbol val="none"/>
          </c:marker>
          <c:cat>
            <c:strRef>
              <c:f>'emplois annuels'!$B$173:$Q$173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annuels'!$B$176:$Q$176</c:f>
              <c:numCache>
                <c:formatCode>#\ ##0.00"  ";#\ ##0.00"  "."  "</c:formatCode>
                <c:ptCount val="16"/>
                <c:pt idx="0">
                  <c:v>4.504496988078687</c:v>
                </c:pt>
                <c:pt idx="1">
                  <c:v>4.548056900037905</c:v>
                </c:pt>
                <c:pt idx="2">
                  <c:v>4.699109271662662</c:v>
                </c:pt>
                <c:pt idx="3">
                  <c:v>4.869596065546146</c:v>
                </c:pt>
                <c:pt idx="4">
                  <c:v>5.122645646404647</c:v>
                </c:pt>
                <c:pt idx="5">
                  <c:v>5.610248599351276</c:v>
                </c:pt>
                <c:pt idx="6">
                  <c:v>4.875359376974597</c:v>
                </c:pt>
                <c:pt idx="7">
                  <c:v>4.695892539702584</c:v>
                </c:pt>
                <c:pt idx="8">
                  <c:v>5.449143940351317</c:v>
                </c:pt>
                <c:pt idx="9">
                  <c:v>5.688790471376206</c:v>
                </c:pt>
                <c:pt idx="10">
                  <c:v>7.42408333333333</c:v>
                </c:pt>
                <c:pt idx="11">
                  <c:v>8.961279118749732</c:v>
                </c:pt>
                <c:pt idx="12">
                  <c:v>9.33361584312734</c:v>
                </c:pt>
                <c:pt idx="13">
                  <c:v>9.347018892960946</c:v>
                </c:pt>
                <c:pt idx="14">
                  <c:v>9.05429628459497</c:v>
                </c:pt>
                <c:pt idx="15">
                  <c:v>8.651812082828225</c:v>
                </c:pt>
              </c:numCache>
            </c:numRef>
          </c:val>
          <c:smooth val="0"/>
        </c:ser>
        <c:ser>
          <c:idx val="0"/>
          <c:order val="2"/>
          <c:tx>
            <c:strRef>
              <c:f>'emplois annuels'!$A$175</c:f>
              <c:strCache>
                <c:ptCount val="1"/>
                <c:pt idx="0">
                  <c:v>= Emploi total Ni</c:v>
                </c:pt>
              </c:strCache>
            </c:strRef>
          </c:tx>
          <c:spPr>
            <a:ln>
              <a:solidFill>
                <a:schemeClr val="tx1"/>
              </a:solidFill>
              <a:prstDash val="dash"/>
            </a:ln>
          </c:spPr>
          <c:marker>
            <c:symbol val="none"/>
          </c:marker>
          <c:cat>
            <c:strRef>
              <c:f>'emplois annuels'!$B$173:$Q$173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annuels'!$B$175:$Q$175</c:f>
              <c:numCache>
                <c:formatCode>#\ ##0.00"  ";#\ ##0.00"  "."  "</c:formatCode>
                <c:ptCount val="16"/>
                <c:pt idx="0">
                  <c:v>7.305163654745352</c:v>
                </c:pt>
                <c:pt idx="1">
                  <c:v>7.375806900037904</c:v>
                </c:pt>
                <c:pt idx="2">
                  <c:v>7.620775938329324</c:v>
                </c:pt>
                <c:pt idx="3">
                  <c:v>7.897262732212812</c:v>
                </c:pt>
                <c:pt idx="4">
                  <c:v>8.30764564640465</c:v>
                </c:pt>
                <c:pt idx="5">
                  <c:v>9.098415266017942</c:v>
                </c:pt>
                <c:pt idx="6">
                  <c:v>7.906609376974597</c:v>
                </c:pt>
                <c:pt idx="7">
                  <c:v>7.615559206369226</c:v>
                </c:pt>
                <c:pt idx="8">
                  <c:v>8.837143940351318</c:v>
                </c:pt>
                <c:pt idx="9">
                  <c:v>9.22579047137621</c:v>
                </c:pt>
                <c:pt idx="10">
                  <c:v>12.04</c:v>
                </c:pt>
                <c:pt idx="11">
                  <c:v>14.5329457854164</c:v>
                </c:pt>
                <c:pt idx="12">
                  <c:v>15.136782509794</c:v>
                </c:pt>
                <c:pt idx="13">
                  <c:v>15.15851889296095</c:v>
                </c:pt>
                <c:pt idx="14">
                  <c:v>14.68379628459497</c:v>
                </c:pt>
                <c:pt idx="15">
                  <c:v>14.0310679177791</c:v>
                </c:pt>
              </c:numCache>
            </c:numRef>
          </c:val>
          <c:smooth val="0"/>
        </c:ser>
        <c:dLbls>
          <c:showLegendKey val="0"/>
          <c:showVal val="0"/>
          <c:showCatName val="0"/>
          <c:showSerName val="0"/>
          <c:showPercent val="0"/>
          <c:showBubbleSize val="0"/>
        </c:dLbls>
        <c:marker val="1"/>
        <c:smooth val="0"/>
        <c:axId val="-2040453464"/>
        <c:axId val="-2040447720"/>
      </c:lineChart>
      <c:catAx>
        <c:axId val="-2040453464"/>
        <c:scaling>
          <c:orientation val="minMax"/>
        </c:scaling>
        <c:delete val="0"/>
        <c:axPos val="b"/>
        <c:numFmt formatCode="0" sourceLinked="1"/>
        <c:majorTickMark val="out"/>
        <c:minorTickMark val="none"/>
        <c:tickLblPos val="nextTo"/>
        <c:txPr>
          <a:bodyPr rot="-5400000" vert="horz"/>
          <a:lstStyle/>
          <a:p>
            <a:pPr>
              <a:defRPr/>
            </a:pPr>
            <a:endParaRPr lang="fr-FR"/>
          </a:p>
        </c:txPr>
        <c:crossAx val="-2040447720"/>
        <c:crosses val="autoZero"/>
        <c:auto val="1"/>
        <c:lblAlgn val="ctr"/>
        <c:lblOffset val="100"/>
        <c:tickLblSkip val="2"/>
        <c:noMultiLvlLbl val="0"/>
      </c:catAx>
      <c:valAx>
        <c:axId val="-2040447720"/>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crossAx val="-2040453464"/>
        <c:crosses val="autoZero"/>
        <c:crossBetween val="between"/>
        <c:majorUnit val="1.0"/>
      </c:valAx>
    </c:plotArea>
    <c:legend>
      <c:legendPos val="t"/>
      <c:layout>
        <c:manualLayout>
          <c:xMode val="edge"/>
          <c:yMode val="edge"/>
          <c:x val="0.129973603663046"/>
          <c:y val="0.195498541848936"/>
          <c:w val="0.522282402997629"/>
          <c:h val="0.188353018372703"/>
        </c:manualLayout>
      </c:layout>
      <c:overlay val="0"/>
      <c:spPr>
        <a:solidFill>
          <a:schemeClr val="bg1"/>
        </a:solidFill>
      </c:spPr>
    </c:legend>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5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a:t>% de l'emploi total du privé, approche</a:t>
            </a:r>
          </a:p>
        </c:rich>
      </c:tx>
      <c:layout>
        <c:manualLayout>
          <c:xMode val="edge"/>
          <c:yMode val="edge"/>
          <c:x val="0.212094056799905"/>
          <c:y val="0.0"/>
        </c:manualLayout>
      </c:layout>
      <c:overlay val="0"/>
      <c:spPr>
        <a:solidFill>
          <a:schemeClr val="bg1"/>
        </a:solidFill>
      </c:spPr>
    </c:title>
    <c:autoTitleDeleted val="0"/>
    <c:plotArea>
      <c:layout>
        <c:manualLayout>
          <c:layoutTarget val="inner"/>
          <c:xMode val="edge"/>
          <c:yMode val="edge"/>
          <c:x val="0.155758725449002"/>
          <c:y val="0.0880974495151665"/>
          <c:w val="0.79609137513945"/>
          <c:h val="0.805197956072129"/>
        </c:manualLayout>
      </c:layout>
      <c:lineChart>
        <c:grouping val="standard"/>
        <c:varyColors val="0"/>
        <c:ser>
          <c:idx val="3"/>
          <c:order val="0"/>
          <c:tx>
            <c:strRef>
              <c:f>'emplois annuels'!$A$181</c:f>
              <c:strCache>
                <c:ptCount val="1"/>
                <c:pt idx="0">
                  <c:v>Emploi direct Ni (hors rouleurs)</c:v>
                </c:pt>
              </c:strCache>
            </c:strRef>
          </c:tx>
          <c:spPr>
            <a:ln>
              <a:solidFill>
                <a:schemeClr val="tx1"/>
              </a:solidFill>
            </a:ln>
          </c:spPr>
          <c:marker>
            <c:symbol val="none"/>
          </c:marker>
          <c:dLbls>
            <c:dLbl>
              <c:idx val="10"/>
              <c:layout>
                <c:manualLayout>
                  <c:x val="-0.128353970526312"/>
                  <c:y val="-0.00192457397585015"/>
                </c:manualLayout>
              </c:layout>
              <c:dLblPos val="r"/>
              <c:showLegendKey val="0"/>
              <c:showVal val="1"/>
              <c:showCatName val="0"/>
              <c:showSerName val="0"/>
              <c:showPercent val="0"/>
              <c:showBubbleSize val="0"/>
            </c:dLbl>
            <c:numFmt formatCode="0.0%" sourceLinked="0"/>
            <c:spPr>
              <a:solidFill>
                <a:schemeClr val="bg1"/>
              </a:solidFill>
            </c:spPr>
            <c:txPr>
              <a:bodyPr/>
              <a:lstStyle/>
              <a:p>
                <a:pPr>
                  <a:defRPr b="1" i="1"/>
                </a:pPr>
                <a:endParaRPr lang="fr-FR"/>
              </a:p>
            </c:txPr>
            <c:dLblPos val="ctr"/>
            <c:showLegendKey val="0"/>
            <c:showVal val="0"/>
            <c:showCatName val="0"/>
            <c:showSerName val="0"/>
            <c:showPercent val="0"/>
            <c:showBubbleSize val="0"/>
          </c:dLbls>
          <c:cat>
            <c:strRef>
              <c:f>'emplois annuels'!$B$173:$Q$173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annuels'!$B$181:$Q$181</c:f>
              <c:numCache>
                <c:formatCode>0%</c:formatCode>
                <c:ptCount val="16"/>
                <c:pt idx="0">
                  <c:v>0.0635915237751428</c:v>
                </c:pt>
                <c:pt idx="1">
                  <c:v>0.0627317792549494</c:v>
                </c:pt>
                <c:pt idx="2">
                  <c:v>0.0620443788470545</c:v>
                </c:pt>
                <c:pt idx="3">
                  <c:v>0.061610524652637</c:v>
                </c:pt>
                <c:pt idx="4">
                  <c:v>0.0614690093519356</c:v>
                </c:pt>
                <c:pt idx="5">
                  <c:v>0.0642525877442666</c:v>
                </c:pt>
                <c:pt idx="6">
                  <c:v>0.052725231775553</c:v>
                </c:pt>
                <c:pt idx="7">
                  <c:v>0.0493879440171895</c:v>
                </c:pt>
                <c:pt idx="8">
                  <c:v>0.0553246729780911</c:v>
                </c:pt>
                <c:pt idx="9">
                  <c:v>0.0552455091605824</c:v>
                </c:pt>
                <c:pt idx="10">
                  <c:v>0.0712916813869619</c:v>
                </c:pt>
                <c:pt idx="11">
                  <c:v>0.0856941082874304</c:v>
                </c:pt>
                <c:pt idx="12">
                  <c:v>0.0882684468099648</c:v>
                </c:pt>
                <c:pt idx="13">
                  <c:v>0.0871839352629089</c:v>
                </c:pt>
                <c:pt idx="14">
                  <c:v>0.0854506938567501</c:v>
                </c:pt>
                <c:pt idx="15">
                  <c:v>0.0825738614178542</c:v>
                </c:pt>
              </c:numCache>
            </c:numRef>
          </c:val>
          <c:smooth val="0"/>
        </c:ser>
        <c:ser>
          <c:idx val="0"/>
          <c:order val="1"/>
          <c:tx>
            <c:strRef>
              <c:f>'emplois annuels'!$A$182</c:f>
              <c:strCache>
                <c:ptCount val="1"/>
                <c:pt idx="0">
                  <c:v>+ Emploi total induit par le Ni</c:v>
                </c:pt>
              </c:strCache>
            </c:strRef>
          </c:tx>
          <c:spPr>
            <a:ln>
              <a:solidFill>
                <a:schemeClr val="tx1"/>
              </a:solidFill>
              <a:prstDash val="dash"/>
            </a:ln>
          </c:spPr>
          <c:marker>
            <c:symbol val="none"/>
          </c:marker>
          <c:dLbls>
            <c:dLbl>
              <c:idx val="10"/>
              <c:layout>
                <c:manualLayout>
                  <c:x val="-0.157131337528213"/>
                  <c:y val="0.0"/>
                </c:manualLayout>
              </c:layout>
              <c:dLblPos val="r"/>
              <c:showLegendKey val="0"/>
              <c:showVal val="1"/>
              <c:showCatName val="0"/>
              <c:showSerName val="0"/>
              <c:showPercent val="0"/>
              <c:showBubbleSize val="0"/>
            </c:dLbl>
            <c:numFmt formatCode="0.0%" sourceLinked="0"/>
            <c:spPr>
              <a:solidFill>
                <a:schemeClr val="bg1"/>
              </a:solidFill>
            </c:spPr>
            <c:txPr>
              <a:bodyPr/>
              <a:lstStyle/>
              <a:p>
                <a:pPr>
                  <a:defRPr b="1" i="1"/>
                </a:pPr>
                <a:endParaRPr lang="fr-FR"/>
              </a:p>
            </c:txPr>
            <c:dLblPos val="ctr"/>
            <c:showLegendKey val="0"/>
            <c:showVal val="0"/>
            <c:showCatName val="0"/>
            <c:showSerName val="0"/>
            <c:showPercent val="0"/>
            <c:showBubbleSize val="0"/>
          </c:dLbls>
          <c:cat>
            <c:strRef>
              <c:f>'emplois annuels'!$B$173:$Q$173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annuels'!$B$182:$Q$182</c:f>
              <c:numCache>
                <c:formatCode>0%</c:formatCode>
                <c:ptCount val="16"/>
                <c:pt idx="0">
                  <c:v>0.165869967233533</c:v>
                </c:pt>
                <c:pt idx="1">
                  <c:v>0.163627438875541</c:v>
                </c:pt>
                <c:pt idx="2">
                  <c:v>0.161834447036927</c:v>
                </c:pt>
                <c:pt idx="3">
                  <c:v>0.160702796515914</c:v>
                </c:pt>
                <c:pt idx="4">
                  <c:v>0.16033367281991</c:v>
                </c:pt>
                <c:pt idx="5">
                  <c:v>0.167594264001221</c:v>
                </c:pt>
                <c:pt idx="6">
                  <c:v>0.1375267008527</c:v>
                </c:pt>
                <c:pt idx="7">
                  <c:v>0.128821832998204</c:v>
                </c:pt>
                <c:pt idx="8">
                  <c:v>0.144306994852496</c:v>
                </c:pt>
                <c:pt idx="9">
                  <c:v>0.144100506644057</c:v>
                </c:pt>
                <c:pt idx="10">
                  <c:v>0.185954796389093</c:v>
                </c:pt>
                <c:pt idx="11">
                  <c:v>0.223521596746185</c:v>
                </c:pt>
                <c:pt idx="12">
                  <c:v>0.230236413769452</c:v>
                </c:pt>
                <c:pt idx="13">
                  <c:v>0.227407610745158</c:v>
                </c:pt>
                <c:pt idx="14">
                  <c:v>0.22288668282615</c:v>
                </c:pt>
                <c:pt idx="15">
                  <c:v>0.215382850962279</c:v>
                </c:pt>
              </c:numCache>
            </c:numRef>
          </c:val>
          <c:smooth val="0"/>
        </c:ser>
        <c:ser>
          <c:idx val="1"/>
          <c:order val="2"/>
          <c:tx>
            <c:strRef>
              <c:f>'emplois annuels'!$A$183</c:f>
              <c:strCache>
                <c:ptCount val="1"/>
                <c:pt idx="0">
                  <c:v>= Emploi total induit par le Ni</c:v>
                </c:pt>
              </c:strCache>
            </c:strRef>
          </c:tx>
          <c:spPr>
            <a:ln>
              <a:solidFill>
                <a:schemeClr val="tx1"/>
              </a:solidFill>
              <a:prstDash val="sysDash"/>
            </a:ln>
          </c:spPr>
          <c:marker>
            <c:symbol val="none"/>
          </c:marker>
          <c:dLbls>
            <c:dLbl>
              <c:idx val="10"/>
              <c:layout>
                <c:manualLayout>
                  <c:x val="-0.145698529916484"/>
                  <c:y val="0.00384914795170016"/>
                </c:manualLayout>
              </c:layout>
              <c:dLblPos val="r"/>
              <c:showLegendKey val="0"/>
              <c:showVal val="1"/>
              <c:showCatName val="0"/>
              <c:showSerName val="0"/>
              <c:showPercent val="0"/>
              <c:showBubbleSize val="0"/>
            </c:dLbl>
            <c:numFmt formatCode="0.0%" sourceLinked="0"/>
            <c:spPr>
              <a:solidFill>
                <a:schemeClr val="bg1"/>
              </a:solidFill>
            </c:spPr>
            <c:txPr>
              <a:bodyPr/>
              <a:lstStyle/>
              <a:p>
                <a:pPr>
                  <a:defRPr b="1" i="1"/>
                </a:pPr>
                <a:endParaRPr lang="fr-FR"/>
              </a:p>
            </c:txPr>
            <c:dLblPos val="ctr"/>
            <c:showLegendKey val="0"/>
            <c:showVal val="0"/>
            <c:showCatName val="0"/>
            <c:showSerName val="0"/>
            <c:showPercent val="0"/>
            <c:showBubbleSize val="0"/>
          </c:dLbls>
          <c:cat>
            <c:strRef>
              <c:f>'emplois annuels'!$B$173:$Q$173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annuels'!$B$183:$Q$183</c:f>
              <c:numCache>
                <c:formatCode>0%</c:formatCode>
                <c:ptCount val="16"/>
                <c:pt idx="0">
                  <c:v>0.10227844345839</c:v>
                </c:pt>
                <c:pt idx="1">
                  <c:v>0.100895659620592</c:v>
                </c:pt>
                <c:pt idx="2">
                  <c:v>0.0997900681898727</c:v>
                </c:pt>
                <c:pt idx="3">
                  <c:v>0.0990922718632769</c:v>
                </c:pt>
                <c:pt idx="4">
                  <c:v>0.0988646634679747</c:v>
                </c:pt>
                <c:pt idx="5">
                  <c:v>0.103341676256955</c:v>
                </c:pt>
                <c:pt idx="6">
                  <c:v>0.0848014690771468</c:v>
                </c:pt>
                <c:pt idx="7">
                  <c:v>0.0794338889810148</c:v>
                </c:pt>
                <c:pt idx="8">
                  <c:v>0.0889823218744048</c:v>
                </c:pt>
                <c:pt idx="9">
                  <c:v>0.0888549974834743</c:v>
                </c:pt>
                <c:pt idx="10">
                  <c:v>0.114663115002131</c:v>
                </c:pt>
                <c:pt idx="11">
                  <c:v>0.137827488458755</c:v>
                </c:pt>
                <c:pt idx="12">
                  <c:v>0.141967966959487</c:v>
                </c:pt>
                <c:pt idx="13">
                  <c:v>0.14022367548225</c:v>
                </c:pt>
                <c:pt idx="14">
                  <c:v>0.137435988969399</c:v>
                </c:pt>
                <c:pt idx="15">
                  <c:v>0.132808989544424</c:v>
                </c:pt>
              </c:numCache>
            </c:numRef>
          </c:val>
          <c:smooth val="0"/>
        </c:ser>
        <c:dLbls>
          <c:showLegendKey val="0"/>
          <c:showVal val="0"/>
          <c:showCatName val="0"/>
          <c:showSerName val="0"/>
          <c:showPercent val="0"/>
          <c:showBubbleSize val="0"/>
        </c:dLbls>
        <c:marker val="1"/>
        <c:smooth val="0"/>
        <c:axId val="-2040474856"/>
        <c:axId val="-2040423496"/>
      </c:lineChart>
      <c:catAx>
        <c:axId val="-2040474856"/>
        <c:scaling>
          <c:orientation val="minMax"/>
        </c:scaling>
        <c:delete val="0"/>
        <c:axPos val="b"/>
        <c:numFmt formatCode="0" sourceLinked="1"/>
        <c:majorTickMark val="out"/>
        <c:minorTickMark val="none"/>
        <c:tickLblPos val="nextTo"/>
        <c:txPr>
          <a:bodyPr rot="-5400000" vert="horz"/>
          <a:lstStyle/>
          <a:p>
            <a:pPr>
              <a:defRPr/>
            </a:pPr>
            <a:endParaRPr lang="fr-FR"/>
          </a:p>
        </c:txPr>
        <c:crossAx val="-2040423496"/>
        <c:crosses val="autoZero"/>
        <c:auto val="1"/>
        <c:lblAlgn val="ctr"/>
        <c:lblOffset val="100"/>
        <c:tickLblSkip val="2"/>
        <c:noMultiLvlLbl val="0"/>
      </c:catAx>
      <c:valAx>
        <c:axId val="-2040423496"/>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600"/>
            </a:pPr>
            <a:endParaRPr lang="fr-FR"/>
          </a:p>
        </c:txPr>
        <c:crossAx val="-2040474856"/>
        <c:crosses val="autoZero"/>
        <c:crossBetween val="between"/>
        <c:majorUnit val="0.01"/>
      </c:valAx>
    </c:plotArea>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5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b="1" i="0" u="none" strike="noStrike" baseline="0">
                <a:solidFill>
                  <a:srgbClr val="000000"/>
                </a:solidFill>
                <a:latin typeface="Calibri"/>
                <a:ea typeface="Calibri"/>
                <a:cs typeface="Calibri"/>
              </a:defRPr>
            </a:pPr>
            <a:r>
              <a:rPr lang="fr-FR" sz="2400" b="1" i="0" u="none" strike="noStrike" baseline="0" dirty="0">
                <a:latin typeface="Calibri"/>
                <a:ea typeface="Calibri"/>
                <a:cs typeface="Calibri"/>
              </a:rPr>
              <a:t>Le poids relatif </a:t>
            </a:r>
            <a:r>
              <a:rPr lang="fr-FR" sz="2400" b="1" i="0" u="none" strike="noStrike" baseline="0" dirty="0" smtClean="0">
                <a:latin typeface="Calibri"/>
                <a:ea typeface="Calibri"/>
                <a:cs typeface="Calibri"/>
              </a:rPr>
              <a:t> </a:t>
            </a:r>
          </a:p>
          <a:p>
            <a:pPr>
              <a:defRPr sz="2400" b="1" i="0" u="none" strike="noStrike" baseline="0">
                <a:solidFill>
                  <a:srgbClr val="000000"/>
                </a:solidFill>
                <a:latin typeface="Calibri"/>
                <a:ea typeface="Calibri"/>
                <a:cs typeface="Calibri"/>
              </a:defRPr>
            </a:pPr>
            <a:r>
              <a:rPr lang="fr-FR" sz="2400" b="1" i="0" u="none" strike="noStrike" baseline="0" dirty="0" smtClean="0">
                <a:latin typeface="Calibri"/>
                <a:ea typeface="Calibri"/>
                <a:cs typeface="Calibri"/>
              </a:rPr>
              <a:t>de </a:t>
            </a:r>
            <a:r>
              <a:rPr lang="fr-FR" sz="2400" b="1" i="0" u="none" strike="noStrike" baseline="0" dirty="0">
                <a:latin typeface="Calibri"/>
                <a:ea typeface="Calibri"/>
                <a:cs typeface="Calibri"/>
              </a:rPr>
              <a:t>l'emploi </a:t>
            </a:r>
            <a:r>
              <a:rPr lang="fr-FR" sz="2400" b="1" i="0" u="none" strike="noStrike" baseline="0" dirty="0" smtClean="0">
                <a:latin typeface="Calibri"/>
                <a:ea typeface="Calibri"/>
                <a:cs typeface="Calibri"/>
              </a:rPr>
              <a:t>nickel total, </a:t>
            </a:r>
            <a:r>
              <a:rPr lang="fr-FR" sz="2400" b="1" i="1" u="sng" strike="noStrike" baseline="0" dirty="0" smtClean="0">
                <a:latin typeface="Calibri"/>
                <a:ea typeface="Calibri"/>
                <a:cs typeface="Calibri"/>
              </a:rPr>
              <a:t>hors emploi induit </a:t>
            </a:r>
            <a:endParaRPr lang="fr-FR" sz="2400" b="1" i="1" u="sng" strike="noStrike" baseline="0" dirty="0">
              <a:latin typeface="Calibri"/>
              <a:ea typeface="Calibri"/>
              <a:cs typeface="Calibri"/>
            </a:endParaRPr>
          </a:p>
        </c:rich>
      </c:tx>
      <c:layout>
        <c:manualLayout>
          <c:xMode val="edge"/>
          <c:yMode val="edge"/>
          <c:x val="0.147570611937582"/>
          <c:y val="0.00108936490954253"/>
        </c:manualLayout>
      </c:layout>
      <c:overlay val="0"/>
      <c:spPr>
        <a:solidFill>
          <a:schemeClr val="bg1"/>
        </a:solidFill>
      </c:spPr>
    </c:title>
    <c:autoTitleDeleted val="0"/>
    <c:plotArea>
      <c:layout>
        <c:manualLayout>
          <c:layoutTarget val="inner"/>
          <c:xMode val="edge"/>
          <c:yMode val="edge"/>
          <c:x val="0.0706718077766052"/>
          <c:y val="0.186057346835552"/>
          <c:w val="0.83373617750013"/>
          <c:h val="0.707160081846206"/>
        </c:manualLayout>
      </c:layout>
      <c:lineChart>
        <c:grouping val="standard"/>
        <c:varyColors val="0"/>
        <c:ser>
          <c:idx val="1"/>
          <c:order val="0"/>
          <c:tx>
            <c:strRef>
              <c:f>'emplois annuels'!$A$217</c:f>
              <c:strCache>
                <c:ptCount val="1"/>
                <c:pt idx="0">
                  <c:v>Emploi total Ni / Salariés du privé</c:v>
                </c:pt>
              </c:strCache>
            </c:strRef>
          </c:tx>
          <c:marker>
            <c:symbol val="none"/>
          </c:marker>
          <c:cat>
            <c:strRef>
              <c:f>'emplois annuels'!$B$213:$Q$213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 </c:v>
                </c:pt>
              </c:strCache>
            </c:strRef>
          </c:cat>
          <c:val>
            <c:numRef>
              <c:f>'emplois annuels'!$B$217:$Q$217</c:f>
              <c:numCache>
                <c:formatCode>0.0%</c:formatCode>
                <c:ptCount val="16"/>
                <c:pt idx="0">
                  <c:v>0.071775091387839</c:v>
                </c:pt>
                <c:pt idx="1">
                  <c:v>0.0709917500712968</c:v>
                </c:pt>
                <c:pt idx="2">
                  <c:v>0.0700839570872761</c:v>
                </c:pt>
                <c:pt idx="3">
                  <c:v>0.0715782298136025</c:v>
                </c:pt>
                <c:pt idx="4">
                  <c:v>0.0701071582067039</c:v>
                </c:pt>
                <c:pt idx="5">
                  <c:v>0.0732830711333325</c:v>
                </c:pt>
                <c:pt idx="6">
                  <c:v>0.0605292908237888</c:v>
                </c:pt>
                <c:pt idx="7">
                  <c:v>0.0578231951017557</c:v>
                </c:pt>
                <c:pt idx="8">
                  <c:v>0.0648067253519434</c:v>
                </c:pt>
                <c:pt idx="9">
                  <c:v>0.0662948713145779</c:v>
                </c:pt>
                <c:pt idx="10">
                  <c:v>0.0874391680667622</c:v>
                </c:pt>
                <c:pt idx="11">
                  <c:v>0.104014652467217</c:v>
                </c:pt>
                <c:pt idx="12">
                  <c:v>0.111072628816313</c:v>
                </c:pt>
                <c:pt idx="13">
                  <c:v>0.111569633752087</c:v>
                </c:pt>
                <c:pt idx="14">
                  <c:v>0.109820724763049</c:v>
                </c:pt>
                <c:pt idx="15">
                  <c:v>0.104897776891062</c:v>
                </c:pt>
              </c:numCache>
            </c:numRef>
          </c:val>
          <c:smooth val="0"/>
        </c:ser>
        <c:ser>
          <c:idx val="0"/>
          <c:order val="1"/>
          <c:tx>
            <c:strRef>
              <c:f>'emplois annuels'!$A$218</c:f>
              <c:strCache>
                <c:ptCount val="1"/>
                <c:pt idx="0">
                  <c:v>Emploi total Ni / Salariés du privé et public</c:v>
                </c:pt>
              </c:strCache>
            </c:strRef>
          </c:tx>
          <c:spPr>
            <a:ln>
              <a:solidFill>
                <a:srgbClr val="0000FF"/>
              </a:solidFill>
            </a:ln>
          </c:spPr>
          <c:marker>
            <c:symbol val="none"/>
          </c:marker>
          <c:cat>
            <c:strRef>
              <c:f>'emplois annuels'!$B$213:$Q$213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 </c:v>
                </c:pt>
              </c:strCache>
            </c:strRef>
          </c:cat>
          <c:val>
            <c:numRef>
              <c:f>'emplois annuels'!$B$218:$Q$218</c:f>
              <c:numCache>
                <c:formatCode>0.0%</c:formatCode>
                <c:ptCount val="16"/>
                <c:pt idx="0">
                  <c:v>0.0545120137570371</c:v>
                </c:pt>
                <c:pt idx="1">
                  <c:v>0.0491820471380791</c:v>
                </c:pt>
                <c:pt idx="2">
                  <c:v>0.0487573219039463</c:v>
                </c:pt>
                <c:pt idx="3">
                  <c:v>0.0501729637147557</c:v>
                </c:pt>
                <c:pt idx="4">
                  <c:v>0.0496422815297864</c:v>
                </c:pt>
                <c:pt idx="5">
                  <c:v>0.0520049948934322</c:v>
                </c:pt>
                <c:pt idx="6">
                  <c:v>0.0432568928958659</c:v>
                </c:pt>
                <c:pt idx="7">
                  <c:v>0.0414345374233141</c:v>
                </c:pt>
                <c:pt idx="8">
                  <c:v>0.0466363246766438</c:v>
                </c:pt>
                <c:pt idx="9">
                  <c:v>0.0481302054912003</c:v>
                </c:pt>
                <c:pt idx="10">
                  <c:v>0.0634572067008901</c:v>
                </c:pt>
                <c:pt idx="11">
                  <c:v>0.0749788539795466</c:v>
                </c:pt>
                <c:pt idx="12">
                  <c:v>0.0798551201811038</c:v>
                </c:pt>
                <c:pt idx="13">
                  <c:v>0.0803947274095802</c:v>
                </c:pt>
                <c:pt idx="14">
                  <c:v>0.0785845479393467</c:v>
                </c:pt>
                <c:pt idx="15">
                  <c:v>0.0743559222740479</c:v>
                </c:pt>
              </c:numCache>
            </c:numRef>
          </c:val>
          <c:smooth val="0"/>
        </c:ser>
        <c:dLbls>
          <c:showLegendKey val="0"/>
          <c:showVal val="0"/>
          <c:showCatName val="0"/>
          <c:showSerName val="0"/>
          <c:showPercent val="0"/>
          <c:showBubbleSize val="0"/>
        </c:dLbls>
        <c:marker val="1"/>
        <c:smooth val="0"/>
        <c:axId val="2132604984"/>
        <c:axId val="-2043421848"/>
      </c:lineChart>
      <c:catAx>
        <c:axId val="2132604984"/>
        <c:scaling>
          <c:orientation val="minMax"/>
        </c:scaling>
        <c:delete val="0"/>
        <c:axPos val="b"/>
        <c:numFmt formatCode="0" sourceLinked="1"/>
        <c:majorTickMark val="out"/>
        <c:minorTickMark val="none"/>
        <c:tickLblPos val="nextTo"/>
        <c:txPr>
          <a:bodyPr rot="-5400000" vert="horz"/>
          <a:lstStyle/>
          <a:p>
            <a:pPr>
              <a:defRPr sz="2000"/>
            </a:pPr>
            <a:endParaRPr lang="fr-FR"/>
          </a:p>
        </c:txPr>
        <c:crossAx val="-2043421848"/>
        <c:crosses val="autoZero"/>
        <c:auto val="1"/>
        <c:lblAlgn val="ctr"/>
        <c:lblOffset val="100"/>
        <c:noMultiLvlLbl val="0"/>
      </c:catAx>
      <c:valAx>
        <c:axId val="-2043421848"/>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600"/>
            </a:pPr>
            <a:endParaRPr lang="fr-FR"/>
          </a:p>
        </c:txPr>
        <c:crossAx val="2132604984"/>
        <c:crosses val="autoZero"/>
        <c:crossBetween val="between"/>
        <c:majorUnit val="0.01"/>
        <c:minorUnit val="0.001"/>
      </c:valAx>
    </c:plotArea>
    <c:legend>
      <c:legendPos val="r"/>
      <c:layout>
        <c:manualLayout>
          <c:xMode val="edge"/>
          <c:yMode val="edge"/>
          <c:x val="0.172561050697613"/>
          <c:y val="0.6616365923107"/>
          <c:w val="0.824097808727525"/>
          <c:h val="0.218472535964491"/>
        </c:manualLayout>
      </c:layout>
      <c:overlay val="0"/>
      <c:spPr>
        <a:solidFill>
          <a:schemeClr val="bg1"/>
        </a:solidFill>
      </c:spPr>
      <c:txPr>
        <a:bodyPr/>
        <a:lstStyle/>
        <a:p>
          <a:pPr>
            <a:defRPr sz="2000" b="1"/>
          </a:pPr>
          <a:endParaRPr lang="fr-FR"/>
        </a:p>
      </c:txPr>
    </c:legend>
    <c:plotVisOnly val="1"/>
    <c:dispBlanksAs val="gap"/>
    <c:showDLblsOverMax val="0"/>
  </c:chart>
  <c:txPr>
    <a:bodyPr/>
    <a:lstStyle/>
    <a:p>
      <a:pPr>
        <a:defRPr sz="1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5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lgn="ctr" rtl="0">
              <a:defRPr sz="2400" b="1"/>
            </a:pPr>
            <a:r>
              <a:rPr lang="fr-FR" sz="2400" b="1" dirty="0"/>
              <a:t>Variations de </a:t>
            </a:r>
            <a:r>
              <a:rPr lang="fr-FR" sz="2400" b="1" dirty="0" smtClean="0"/>
              <a:t>l'emploi annuel  </a:t>
            </a:r>
          </a:p>
          <a:p>
            <a:pPr algn="ctr" rtl="0">
              <a:defRPr sz="2400" b="1"/>
            </a:pPr>
            <a:r>
              <a:rPr lang="fr-FR" sz="2400" b="1" dirty="0" smtClean="0"/>
              <a:t>et emploi induit par le secteur nickel,</a:t>
            </a:r>
            <a:r>
              <a:rPr lang="fr-FR" sz="2400" b="1" baseline="0" dirty="0" smtClean="0"/>
              <a:t> milliers d’emplois</a:t>
            </a:r>
            <a:endParaRPr lang="fr-FR" sz="2400" b="0" dirty="0"/>
          </a:p>
        </c:rich>
      </c:tx>
      <c:layout>
        <c:manualLayout>
          <c:xMode val="edge"/>
          <c:yMode val="edge"/>
          <c:x val="0.150844019296249"/>
          <c:y val="0.0"/>
        </c:manualLayout>
      </c:layout>
      <c:overlay val="0"/>
      <c:spPr>
        <a:solidFill>
          <a:schemeClr val="bg1"/>
        </a:solidFill>
      </c:spPr>
    </c:title>
    <c:autoTitleDeleted val="0"/>
    <c:plotArea>
      <c:layout>
        <c:manualLayout>
          <c:layoutTarget val="inner"/>
          <c:xMode val="edge"/>
          <c:yMode val="edge"/>
          <c:x val="0.0706718077766052"/>
          <c:y val="0.172389066898147"/>
          <c:w val="0.913072846068322"/>
          <c:h val="0.720828361783612"/>
        </c:manualLayout>
      </c:layout>
      <c:lineChart>
        <c:grouping val="standard"/>
        <c:varyColors val="0"/>
        <c:ser>
          <c:idx val="3"/>
          <c:order val="0"/>
          <c:tx>
            <c:strRef>
              <c:f>'emplois annuels'!$A$177</c:f>
              <c:strCache>
                <c:ptCount val="1"/>
                <c:pt idx="0">
                  <c:v>Var emploi induit par le Ni</c:v>
                </c:pt>
              </c:strCache>
            </c:strRef>
          </c:tx>
          <c:spPr>
            <a:ln>
              <a:noFill/>
            </a:ln>
          </c:spPr>
          <c:marker>
            <c:symbol val="none"/>
          </c:marker>
          <c:trendline>
            <c:spPr>
              <a:ln w="57150" cmpd="sng">
                <a:solidFill>
                  <a:schemeClr val="tx1"/>
                </a:solidFill>
              </a:ln>
            </c:spPr>
            <c:trendlineType val="movingAvg"/>
            <c:period val="3"/>
            <c:dispRSqr val="0"/>
            <c:dispEq val="0"/>
          </c:trendline>
          <c:cat>
            <c:strRef>
              <c:f>'emplois annuels'!$B$173:$Q$173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annuels'!$B$177:$Q$177</c:f>
              <c:numCache>
                <c:formatCode>0.00</c:formatCode>
                <c:ptCount val="16"/>
                <c:pt idx="0" formatCode="#,##0">
                  <c:v>0.0</c:v>
                </c:pt>
                <c:pt idx="1">
                  <c:v>0.0706432452925574</c:v>
                </c:pt>
                <c:pt idx="2">
                  <c:v>0.244969038291418</c:v>
                </c:pt>
                <c:pt idx="3">
                  <c:v>0.276486793883484</c:v>
                </c:pt>
                <c:pt idx="4">
                  <c:v>0.410382914191835</c:v>
                </c:pt>
                <c:pt idx="5">
                  <c:v>0.790769619613295</c:v>
                </c:pt>
                <c:pt idx="6">
                  <c:v>-1.191805889043345</c:v>
                </c:pt>
                <c:pt idx="7">
                  <c:v>-0.291050170605333</c:v>
                </c:pt>
                <c:pt idx="8">
                  <c:v>1.221584733982053</c:v>
                </c:pt>
                <c:pt idx="9">
                  <c:v>0.388646531024893</c:v>
                </c:pt>
                <c:pt idx="10">
                  <c:v>2.814209528623786</c:v>
                </c:pt>
                <c:pt idx="11">
                  <c:v>2.492945785416401</c:v>
                </c:pt>
                <c:pt idx="12">
                  <c:v>0.603836724377606</c:v>
                </c:pt>
                <c:pt idx="13">
                  <c:v>0.0217363831669406</c:v>
                </c:pt>
                <c:pt idx="14">
                  <c:v>-0.474722608365978</c:v>
                </c:pt>
                <c:pt idx="15">
                  <c:v>-0.652728366815866</c:v>
                </c:pt>
              </c:numCache>
            </c:numRef>
          </c:val>
          <c:smooth val="0"/>
        </c:ser>
        <c:ser>
          <c:idx val="0"/>
          <c:order val="1"/>
          <c:tx>
            <c:strRef>
              <c:f>'emplois annuels'!$A$178</c:f>
              <c:strCache>
                <c:ptCount val="1"/>
                <c:pt idx="0">
                  <c:v>Var emploi total privé</c:v>
                </c:pt>
              </c:strCache>
            </c:strRef>
          </c:tx>
          <c:spPr>
            <a:ln>
              <a:noFill/>
            </a:ln>
          </c:spPr>
          <c:marker>
            <c:symbol val="none"/>
          </c:marker>
          <c:trendline>
            <c:spPr>
              <a:ln w="57150" cmpd="sng">
                <a:solidFill>
                  <a:srgbClr val="0000FF"/>
                </a:solidFill>
              </a:ln>
            </c:spPr>
            <c:trendlineType val="movingAvg"/>
            <c:period val="3"/>
            <c:dispRSqr val="0"/>
            <c:dispEq val="0"/>
          </c:trendline>
          <c:cat>
            <c:strRef>
              <c:f>'emplois annuels'!$B$173:$Q$173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annuels'!$B$178:$Q$178</c:f>
              <c:numCache>
                <c:formatCode>0.00</c:formatCode>
                <c:ptCount val="16"/>
                <c:pt idx="1">
                  <c:v>1.035324999999993</c:v>
                </c:pt>
                <c:pt idx="2">
                  <c:v>2.013115499999998</c:v>
                </c:pt>
                <c:pt idx="3">
                  <c:v>2.052087250000007</c:v>
                </c:pt>
                <c:pt idx="4">
                  <c:v>2.67269125</c:v>
                </c:pt>
                <c:pt idx="5">
                  <c:v>2.473617250000004</c:v>
                </c:pt>
                <c:pt idx="6">
                  <c:v>3.203104249999988</c:v>
                </c:pt>
                <c:pt idx="7">
                  <c:v>1.62554200000001</c:v>
                </c:pt>
                <c:pt idx="8">
                  <c:v>2.12150874999999</c:v>
                </c:pt>
                <c:pt idx="9">
                  <c:v>2.784803250000003</c:v>
                </c:pt>
                <c:pt idx="10">
                  <c:v>0.72361475000001</c:v>
                </c:pt>
                <c:pt idx="11">
                  <c:v>0.271164999999982</c:v>
                </c:pt>
                <c:pt idx="12">
                  <c:v>0.726436750000019</c:v>
                </c:pt>
                <c:pt idx="13">
                  <c:v>0.913402500000004</c:v>
                </c:pt>
                <c:pt idx="14">
                  <c:v>-0.777825500000006</c:v>
                </c:pt>
                <c:pt idx="15">
                  <c:v>-0.735319432558256</c:v>
                </c:pt>
              </c:numCache>
            </c:numRef>
          </c:val>
          <c:smooth val="0"/>
        </c:ser>
        <c:ser>
          <c:idx val="1"/>
          <c:order val="2"/>
          <c:tx>
            <c:strRef>
              <c:f>'emplois annuels'!$A$179</c:f>
              <c:strCache>
                <c:ptCount val="1"/>
                <c:pt idx="0">
                  <c:v>Var autonome de l'emploi</c:v>
                </c:pt>
              </c:strCache>
            </c:strRef>
          </c:tx>
          <c:spPr>
            <a:ln>
              <a:noFill/>
            </a:ln>
          </c:spPr>
          <c:marker>
            <c:symbol val="none"/>
          </c:marker>
          <c:trendline>
            <c:spPr>
              <a:ln w="57150" cmpd="sng">
                <a:solidFill>
                  <a:srgbClr val="008000"/>
                </a:solidFill>
              </a:ln>
            </c:spPr>
            <c:trendlineType val="movingAvg"/>
            <c:period val="3"/>
            <c:dispRSqr val="0"/>
            <c:dispEq val="0"/>
          </c:trendline>
          <c:cat>
            <c:strRef>
              <c:f>'emplois annuels'!$B$173:$Q$173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annuels'!$B$179:$Q$179</c:f>
              <c:numCache>
                <c:formatCode>0.00</c:formatCode>
                <c:ptCount val="16"/>
                <c:pt idx="1">
                  <c:v>0.964681754707436</c:v>
                </c:pt>
                <c:pt idx="2">
                  <c:v>1.76814646170858</c:v>
                </c:pt>
                <c:pt idx="3">
                  <c:v>1.775600456116523</c:v>
                </c:pt>
                <c:pt idx="4">
                  <c:v>2.262308335808163</c:v>
                </c:pt>
                <c:pt idx="5">
                  <c:v>1.68284763038671</c:v>
                </c:pt>
                <c:pt idx="6">
                  <c:v>4.394910139043334</c:v>
                </c:pt>
                <c:pt idx="7">
                  <c:v>1.916592170605343</c:v>
                </c:pt>
                <c:pt idx="8">
                  <c:v>0.899924016017937</c:v>
                </c:pt>
                <c:pt idx="9">
                  <c:v>2.39615671897511</c:v>
                </c:pt>
                <c:pt idx="10">
                  <c:v>-2.090594778623776</c:v>
                </c:pt>
                <c:pt idx="11">
                  <c:v>-2.221780785416418</c:v>
                </c:pt>
                <c:pt idx="12">
                  <c:v>0.122600025622413</c:v>
                </c:pt>
                <c:pt idx="13">
                  <c:v>0.891666116833063</c:v>
                </c:pt>
                <c:pt idx="14">
                  <c:v>-0.303102891634028</c:v>
                </c:pt>
                <c:pt idx="15">
                  <c:v>-0.08259106574239</c:v>
                </c:pt>
              </c:numCache>
            </c:numRef>
          </c:val>
          <c:smooth val="0"/>
        </c:ser>
        <c:dLbls>
          <c:showLegendKey val="0"/>
          <c:showVal val="0"/>
          <c:showCatName val="0"/>
          <c:showSerName val="0"/>
          <c:showPercent val="0"/>
          <c:showBubbleSize val="0"/>
        </c:dLbls>
        <c:marker val="1"/>
        <c:smooth val="0"/>
        <c:axId val="-2039656856"/>
        <c:axId val="-2040503560"/>
      </c:lineChart>
      <c:catAx>
        <c:axId val="-2039656856"/>
        <c:scaling>
          <c:orientation val="minMax"/>
        </c:scaling>
        <c:delete val="0"/>
        <c:axPos val="b"/>
        <c:numFmt formatCode="0" sourceLinked="1"/>
        <c:majorTickMark val="out"/>
        <c:minorTickMark val="none"/>
        <c:tickLblPos val="low"/>
        <c:spPr>
          <a:ln w="28575" cmpd="sng">
            <a:solidFill>
              <a:srgbClr val="FF0000"/>
            </a:solidFill>
          </a:ln>
        </c:spPr>
        <c:txPr>
          <a:bodyPr rot="-5400000" vert="horz"/>
          <a:lstStyle/>
          <a:p>
            <a:pPr>
              <a:defRPr/>
            </a:pPr>
            <a:endParaRPr lang="fr-FR"/>
          </a:p>
        </c:txPr>
        <c:crossAx val="-2040503560"/>
        <c:crosses val="autoZero"/>
        <c:auto val="1"/>
        <c:lblAlgn val="ctr"/>
        <c:lblOffset val="100"/>
        <c:tickLblSkip val="2"/>
        <c:noMultiLvlLbl val="0"/>
      </c:catAx>
      <c:valAx>
        <c:axId val="-2040503560"/>
        <c:scaling>
          <c:orientation val="minMax"/>
          <c:max val="2.8"/>
          <c:min val="-1.9"/>
        </c:scaling>
        <c:delete val="0"/>
        <c:axPos val="l"/>
        <c:majorGridlines>
          <c:spPr>
            <a:ln>
              <a:solidFill>
                <a:schemeClr val="bg1">
                  <a:lumMod val="75000"/>
                </a:schemeClr>
              </a:solidFill>
            </a:ln>
          </c:spPr>
        </c:majorGridlines>
        <c:numFmt formatCode="#,##0.0" sourceLinked="0"/>
        <c:majorTickMark val="out"/>
        <c:minorTickMark val="none"/>
        <c:tickLblPos val="nextTo"/>
        <c:crossAx val="-2039656856"/>
        <c:crosses val="autoZero"/>
        <c:crossBetween val="between"/>
        <c:majorUnit val="0.2"/>
      </c:valAx>
    </c:plotArea>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5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a:pPr>
            <a:r>
              <a:rPr lang="fr-FR" sz="2400" dirty="0"/>
              <a:t>L'emploi </a:t>
            </a:r>
            <a:r>
              <a:rPr lang="fr-FR" sz="2400" i="1" dirty="0"/>
              <a:t>salarié direct </a:t>
            </a:r>
            <a:endParaRPr lang="fr-FR" sz="2400" i="1" dirty="0" smtClean="0"/>
          </a:p>
          <a:p>
            <a:pPr>
              <a:defRPr sz="2400"/>
            </a:pPr>
            <a:r>
              <a:rPr lang="fr-FR" sz="2000" dirty="0" smtClean="0"/>
              <a:t>sur </a:t>
            </a:r>
            <a:r>
              <a:rPr lang="fr-FR" sz="2000" dirty="0"/>
              <a:t>mines </a:t>
            </a:r>
            <a:r>
              <a:rPr lang="fr-FR" sz="2000" dirty="0" smtClean="0"/>
              <a:t>par opérateur,</a:t>
            </a:r>
            <a:r>
              <a:rPr lang="fr-FR" sz="2000" baseline="0" dirty="0" smtClean="0"/>
              <a:t> milliers</a:t>
            </a:r>
            <a:endParaRPr lang="fr-FR" sz="2000" dirty="0"/>
          </a:p>
        </c:rich>
      </c:tx>
      <c:layout>
        <c:manualLayout>
          <c:xMode val="edge"/>
          <c:yMode val="edge"/>
          <c:x val="0.17009355635155"/>
          <c:y val="0.0"/>
        </c:manualLayout>
      </c:layout>
      <c:overlay val="0"/>
      <c:spPr>
        <a:solidFill>
          <a:schemeClr val="bg1"/>
        </a:solidFill>
      </c:spPr>
    </c:title>
    <c:autoTitleDeleted val="0"/>
    <c:plotArea>
      <c:layout>
        <c:manualLayout>
          <c:layoutTarget val="inner"/>
          <c:xMode val="edge"/>
          <c:yMode val="edge"/>
          <c:x val="0.119685039370079"/>
          <c:y val="0.14417695924779"/>
          <c:w val="0.863371087485385"/>
          <c:h val="0.749867175508639"/>
        </c:manualLayout>
      </c:layout>
      <c:lineChart>
        <c:grouping val="standard"/>
        <c:varyColors val="0"/>
        <c:ser>
          <c:idx val="0"/>
          <c:order val="0"/>
          <c:tx>
            <c:strRef>
              <c:f>'emplois annuels'!$A$339</c:f>
              <c:strCache>
                <c:ptCount val="1"/>
                <c:pt idx="0">
                  <c:v>SLN</c:v>
                </c:pt>
              </c:strCache>
            </c:strRef>
          </c:tx>
          <c:spPr>
            <a:ln w="76200" cmpd="sng">
              <a:solidFill>
                <a:srgbClr val="0000FF"/>
              </a:solidFill>
            </a:ln>
          </c:spPr>
          <c:marker>
            <c:symbol val="none"/>
          </c:marker>
          <c:cat>
            <c:numRef>
              <c:f>'emplois annuels'!$B$338:$G$338</c:f>
              <c:numCache>
                <c:formatCode>General</c:formatCode>
                <c:ptCount val="6"/>
                <c:pt idx="0">
                  <c:v>2009.0</c:v>
                </c:pt>
                <c:pt idx="1">
                  <c:v>2010.0</c:v>
                </c:pt>
                <c:pt idx="2">
                  <c:v>2011.0</c:v>
                </c:pt>
                <c:pt idx="3">
                  <c:v>2012.0</c:v>
                </c:pt>
                <c:pt idx="4">
                  <c:v>2013.0</c:v>
                </c:pt>
                <c:pt idx="5">
                  <c:v>2014.0</c:v>
                </c:pt>
              </c:numCache>
            </c:numRef>
          </c:cat>
          <c:val>
            <c:numRef>
              <c:f>'emplois annuels'!$B$339:$G$339</c:f>
              <c:numCache>
                <c:formatCode>0.00</c:formatCode>
                <c:ptCount val="6"/>
                <c:pt idx="0">
                  <c:v>0.942</c:v>
                </c:pt>
                <c:pt idx="1">
                  <c:v>0.972</c:v>
                </c:pt>
                <c:pt idx="2">
                  <c:v>0.96</c:v>
                </c:pt>
                <c:pt idx="3">
                  <c:v>0.877</c:v>
                </c:pt>
                <c:pt idx="4">
                  <c:v>0.849</c:v>
                </c:pt>
                <c:pt idx="5">
                  <c:v>0.841</c:v>
                </c:pt>
              </c:numCache>
            </c:numRef>
          </c:val>
          <c:smooth val="0"/>
        </c:ser>
        <c:ser>
          <c:idx val="3"/>
          <c:order val="1"/>
          <c:tx>
            <c:strRef>
              <c:f>'emplois annuels'!$A$342</c:f>
              <c:strCache>
                <c:ptCount val="1"/>
                <c:pt idx="0">
                  <c:v>Groupe SMSP</c:v>
                </c:pt>
              </c:strCache>
            </c:strRef>
          </c:tx>
          <c:spPr>
            <a:ln w="76200" cmpd="sng">
              <a:solidFill>
                <a:srgbClr val="FF0000"/>
              </a:solidFill>
            </a:ln>
          </c:spPr>
          <c:marker>
            <c:symbol val="none"/>
          </c:marker>
          <c:cat>
            <c:numRef>
              <c:f>'emplois annuels'!$B$338:$G$338</c:f>
              <c:numCache>
                <c:formatCode>General</c:formatCode>
                <c:ptCount val="6"/>
                <c:pt idx="0">
                  <c:v>2009.0</c:v>
                </c:pt>
                <c:pt idx="1">
                  <c:v>2010.0</c:v>
                </c:pt>
                <c:pt idx="2">
                  <c:v>2011.0</c:v>
                </c:pt>
                <c:pt idx="3">
                  <c:v>2012.0</c:v>
                </c:pt>
                <c:pt idx="4">
                  <c:v>2013.0</c:v>
                </c:pt>
                <c:pt idx="5">
                  <c:v>2014.0</c:v>
                </c:pt>
              </c:numCache>
            </c:numRef>
          </c:cat>
          <c:val>
            <c:numRef>
              <c:f>'emplois annuels'!$B$342:$G$342</c:f>
              <c:numCache>
                <c:formatCode>0.00</c:formatCode>
                <c:ptCount val="6"/>
                <c:pt idx="0">
                  <c:v>0.282</c:v>
                </c:pt>
                <c:pt idx="1">
                  <c:v>0.401</c:v>
                </c:pt>
                <c:pt idx="2">
                  <c:v>0.543</c:v>
                </c:pt>
                <c:pt idx="3">
                  <c:v>0.481</c:v>
                </c:pt>
                <c:pt idx="4">
                  <c:v>0.498</c:v>
                </c:pt>
                <c:pt idx="5">
                  <c:v>0.48</c:v>
                </c:pt>
              </c:numCache>
            </c:numRef>
          </c:val>
          <c:smooth val="0"/>
        </c:ser>
        <c:ser>
          <c:idx val="4"/>
          <c:order val="2"/>
          <c:tx>
            <c:strRef>
              <c:f>'emplois annuels'!$A$343</c:f>
              <c:strCache>
                <c:ptCount val="1"/>
                <c:pt idx="0">
                  <c:v>Autres mineurs</c:v>
                </c:pt>
              </c:strCache>
            </c:strRef>
          </c:tx>
          <c:spPr>
            <a:ln>
              <a:solidFill>
                <a:srgbClr val="3366FF"/>
              </a:solidFill>
              <a:prstDash val="sysDash"/>
            </a:ln>
          </c:spPr>
          <c:marker>
            <c:symbol val="none"/>
          </c:marker>
          <c:cat>
            <c:numRef>
              <c:f>'emplois annuels'!$B$338:$G$338</c:f>
              <c:numCache>
                <c:formatCode>General</c:formatCode>
                <c:ptCount val="6"/>
                <c:pt idx="0">
                  <c:v>2009.0</c:v>
                </c:pt>
                <c:pt idx="1">
                  <c:v>2010.0</c:v>
                </c:pt>
                <c:pt idx="2">
                  <c:v>2011.0</c:v>
                </c:pt>
                <c:pt idx="3">
                  <c:v>2012.0</c:v>
                </c:pt>
                <c:pt idx="4">
                  <c:v>2013.0</c:v>
                </c:pt>
                <c:pt idx="5">
                  <c:v>2014.0</c:v>
                </c:pt>
              </c:numCache>
            </c:numRef>
          </c:cat>
          <c:val>
            <c:numRef>
              <c:f>'emplois annuels'!$B$343:$G$343</c:f>
              <c:numCache>
                <c:formatCode>0.00</c:formatCode>
                <c:ptCount val="6"/>
                <c:pt idx="0">
                  <c:v>0.298</c:v>
                </c:pt>
                <c:pt idx="1">
                  <c:v>0.674</c:v>
                </c:pt>
                <c:pt idx="2">
                  <c:v>0.457</c:v>
                </c:pt>
                <c:pt idx="3">
                  <c:v>0.49</c:v>
                </c:pt>
                <c:pt idx="4">
                  <c:v>0.508</c:v>
                </c:pt>
                <c:pt idx="5">
                  <c:v>0.49</c:v>
                </c:pt>
              </c:numCache>
            </c:numRef>
          </c:val>
          <c:smooth val="0"/>
        </c:ser>
        <c:ser>
          <c:idx val="2"/>
          <c:order val="3"/>
          <c:tx>
            <c:strRef>
              <c:f>'emplois annuels'!$A$341</c:f>
              <c:strCache>
                <c:ptCount val="1"/>
                <c:pt idx="0">
                  <c:v>Vale NC</c:v>
                </c:pt>
              </c:strCache>
            </c:strRef>
          </c:tx>
          <c:spPr>
            <a:ln w="76200" cmpd="sng">
              <a:solidFill>
                <a:srgbClr val="008000"/>
              </a:solidFill>
            </a:ln>
          </c:spPr>
          <c:marker>
            <c:symbol val="none"/>
          </c:marker>
          <c:cat>
            <c:numRef>
              <c:f>'emplois annuels'!$B$338:$G$338</c:f>
              <c:numCache>
                <c:formatCode>General</c:formatCode>
                <c:ptCount val="6"/>
                <c:pt idx="0">
                  <c:v>2009.0</c:v>
                </c:pt>
                <c:pt idx="1">
                  <c:v>2010.0</c:v>
                </c:pt>
                <c:pt idx="2">
                  <c:v>2011.0</c:v>
                </c:pt>
                <c:pt idx="3">
                  <c:v>2012.0</c:v>
                </c:pt>
                <c:pt idx="4">
                  <c:v>2013.0</c:v>
                </c:pt>
                <c:pt idx="5">
                  <c:v>2014.0</c:v>
                </c:pt>
              </c:numCache>
            </c:numRef>
          </c:cat>
          <c:val>
            <c:numRef>
              <c:f>'emplois annuels'!$B$341:$G$341</c:f>
              <c:numCache>
                <c:formatCode>0.00</c:formatCode>
                <c:ptCount val="6"/>
                <c:pt idx="0">
                  <c:v>0.0</c:v>
                </c:pt>
                <c:pt idx="1">
                  <c:v>0.0</c:v>
                </c:pt>
                <c:pt idx="2">
                  <c:v>0.275</c:v>
                </c:pt>
                <c:pt idx="3">
                  <c:v>0.297</c:v>
                </c:pt>
                <c:pt idx="4">
                  <c:v>0.33</c:v>
                </c:pt>
                <c:pt idx="5">
                  <c:v>0.407</c:v>
                </c:pt>
              </c:numCache>
            </c:numRef>
          </c:val>
          <c:smooth val="0"/>
        </c:ser>
        <c:ser>
          <c:idx val="1"/>
          <c:order val="4"/>
          <c:tx>
            <c:strRef>
              <c:f>'emplois annuels'!$A$340</c:f>
              <c:strCache>
                <c:ptCount val="1"/>
                <c:pt idx="0">
                  <c:v>KNS SAS</c:v>
                </c:pt>
              </c:strCache>
            </c:strRef>
          </c:tx>
          <c:spPr>
            <a:ln w="76200" cmpd="sng">
              <a:solidFill>
                <a:srgbClr val="660066"/>
              </a:solidFill>
            </a:ln>
          </c:spPr>
          <c:marker>
            <c:symbol val="none"/>
          </c:marker>
          <c:cat>
            <c:numRef>
              <c:f>'emplois annuels'!$B$338:$G$338</c:f>
              <c:numCache>
                <c:formatCode>General</c:formatCode>
                <c:ptCount val="6"/>
                <c:pt idx="0">
                  <c:v>2009.0</c:v>
                </c:pt>
                <c:pt idx="1">
                  <c:v>2010.0</c:v>
                </c:pt>
                <c:pt idx="2">
                  <c:v>2011.0</c:v>
                </c:pt>
                <c:pt idx="3">
                  <c:v>2012.0</c:v>
                </c:pt>
                <c:pt idx="4">
                  <c:v>2013.0</c:v>
                </c:pt>
                <c:pt idx="5">
                  <c:v>2014.0</c:v>
                </c:pt>
              </c:numCache>
            </c:numRef>
          </c:cat>
          <c:val>
            <c:numRef>
              <c:f>'emplois annuels'!$B$340:$G$340</c:f>
              <c:numCache>
                <c:formatCode>0.00</c:formatCode>
                <c:ptCount val="6"/>
                <c:pt idx="0">
                  <c:v>0.0</c:v>
                </c:pt>
                <c:pt idx="1">
                  <c:v>0.0</c:v>
                </c:pt>
                <c:pt idx="2">
                  <c:v>0.0</c:v>
                </c:pt>
                <c:pt idx="3">
                  <c:v>0.171</c:v>
                </c:pt>
                <c:pt idx="4">
                  <c:v>0.175</c:v>
                </c:pt>
                <c:pt idx="5">
                  <c:v>0.281</c:v>
                </c:pt>
              </c:numCache>
            </c:numRef>
          </c:val>
          <c:smooth val="0"/>
        </c:ser>
        <c:dLbls>
          <c:showLegendKey val="0"/>
          <c:showVal val="0"/>
          <c:showCatName val="0"/>
          <c:showSerName val="0"/>
          <c:showPercent val="0"/>
          <c:showBubbleSize val="0"/>
        </c:dLbls>
        <c:marker val="1"/>
        <c:smooth val="0"/>
        <c:axId val="-2041323960"/>
        <c:axId val="-2041602568"/>
      </c:lineChart>
      <c:catAx>
        <c:axId val="-2041323960"/>
        <c:scaling>
          <c:orientation val="minMax"/>
        </c:scaling>
        <c:delete val="0"/>
        <c:axPos val="b"/>
        <c:numFmt formatCode="General" sourceLinked="1"/>
        <c:majorTickMark val="out"/>
        <c:minorTickMark val="none"/>
        <c:tickLblPos val="nextTo"/>
        <c:txPr>
          <a:bodyPr rot="-5400000" vert="horz"/>
          <a:lstStyle/>
          <a:p>
            <a:pPr>
              <a:defRPr sz="2000"/>
            </a:pPr>
            <a:endParaRPr lang="fr-FR"/>
          </a:p>
        </c:txPr>
        <c:crossAx val="-2041602568"/>
        <c:crosses val="autoZero"/>
        <c:auto val="1"/>
        <c:lblAlgn val="ctr"/>
        <c:lblOffset val="100"/>
        <c:noMultiLvlLbl val="0"/>
      </c:catAx>
      <c:valAx>
        <c:axId val="-2041602568"/>
        <c:scaling>
          <c:orientation val="minMax"/>
          <c:max val="1.0"/>
        </c:scaling>
        <c:delete val="0"/>
        <c:axPos val="l"/>
        <c:majorGridlines>
          <c:spPr>
            <a:ln>
              <a:solidFill>
                <a:schemeClr val="bg1">
                  <a:lumMod val="75000"/>
                </a:schemeClr>
              </a:solidFill>
            </a:ln>
          </c:spPr>
        </c:majorGridlines>
        <c:numFmt formatCode="0.00" sourceLinked="0"/>
        <c:majorTickMark val="out"/>
        <c:minorTickMark val="none"/>
        <c:tickLblPos val="nextTo"/>
        <c:txPr>
          <a:bodyPr/>
          <a:lstStyle/>
          <a:p>
            <a:pPr>
              <a:defRPr sz="1600"/>
            </a:pPr>
            <a:endParaRPr lang="fr-FR"/>
          </a:p>
        </c:txPr>
        <c:crossAx val="-2041323960"/>
        <c:crosses val="autoZero"/>
        <c:crossBetween val="between"/>
        <c:majorUnit val="0.05"/>
      </c:valAx>
    </c:plotArea>
    <c:plotVisOnly val="1"/>
    <c:dispBlanksAs val="gap"/>
    <c:showDLblsOverMax val="0"/>
  </c:chart>
  <c:externalData r:id="rId1">
    <c:autoUpdate val="0"/>
  </c:externalData>
</c:chartSpace>
</file>

<file path=ppt/charts/chart5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a:pPr>
            <a:r>
              <a:rPr lang="fr-FR" sz="2400" baseline="0"/>
              <a:t>Structure</a:t>
            </a:r>
            <a:endParaRPr lang="fr-FR" sz="2400"/>
          </a:p>
        </c:rich>
      </c:tx>
      <c:layout>
        <c:manualLayout>
          <c:xMode val="edge"/>
          <c:yMode val="edge"/>
          <c:x val="0.356844109275073"/>
          <c:y val="0.00354609929078014"/>
        </c:manualLayout>
      </c:layout>
      <c:overlay val="0"/>
    </c:title>
    <c:autoTitleDeleted val="0"/>
    <c:plotArea>
      <c:layout>
        <c:manualLayout>
          <c:layoutTarget val="inner"/>
          <c:xMode val="edge"/>
          <c:yMode val="edge"/>
          <c:x val="0.119685039370079"/>
          <c:y val="0.231925594192145"/>
          <c:w val="0.880314966307041"/>
          <c:h val="0.662214098061364"/>
        </c:manualLayout>
      </c:layout>
      <c:barChart>
        <c:barDir val="col"/>
        <c:grouping val="stacked"/>
        <c:varyColors val="0"/>
        <c:ser>
          <c:idx val="3"/>
          <c:order val="0"/>
          <c:tx>
            <c:strRef>
              <c:f>'emplois annuels'!$I$340</c:f>
              <c:strCache>
                <c:ptCount val="1"/>
                <c:pt idx="0">
                  <c:v>KNS SAS</c:v>
                </c:pt>
              </c:strCache>
            </c:strRef>
          </c:tx>
          <c:spPr>
            <a:solidFill>
              <a:srgbClr val="660066"/>
            </a:solidFill>
            <a:ln>
              <a:noFill/>
            </a:ln>
          </c:spPr>
          <c:invertIfNegative val="0"/>
          <c:dLbls>
            <c:dLbl>
              <c:idx val="5"/>
              <c:layout/>
              <c:showLegendKey val="0"/>
              <c:showVal val="1"/>
              <c:showCatName val="0"/>
              <c:showSerName val="0"/>
              <c:showPercent val="0"/>
              <c:showBubbleSize val="0"/>
            </c:dLbl>
            <c:txPr>
              <a:bodyPr rot="-5400000" vert="horz"/>
              <a:lstStyle/>
              <a:p>
                <a:pPr>
                  <a:defRPr sz="2000" b="1">
                    <a:solidFill>
                      <a:srgbClr val="FFFFFF"/>
                    </a:solidFill>
                  </a:defRPr>
                </a:pPr>
                <a:endParaRPr lang="fr-FR"/>
              </a:p>
            </c:txPr>
            <c:showLegendKey val="0"/>
            <c:showVal val="0"/>
            <c:showCatName val="0"/>
            <c:showSerName val="0"/>
            <c:showPercent val="0"/>
            <c:showBubbleSize val="0"/>
          </c:dLbls>
          <c:cat>
            <c:numRef>
              <c:f>'emplois annuels'!$J$338:$O$338</c:f>
              <c:numCache>
                <c:formatCode>General</c:formatCode>
                <c:ptCount val="6"/>
                <c:pt idx="0">
                  <c:v>2009.0</c:v>
                </c:pt>
                <c:pt idx="1">
                  <c:v>2010.0</c:v>
                </c:pt>
                <c:pt idx="2">
                  <c:v>2011.0</c:v>
                </c:pt>
                <c:pt idx="3">
                  <c:v>2012.0</c:v>
                </c:pt>
                <c:pt idx="4">
                  <c:v>2013.0</c:v>
                </c:pt>
                <c:pt idx="5">
                  <c:v>2014.0</c:v>
                </c:pt>
              </c:numCache>
            </c:numRef>
          </c:cat>
          <c:val>
            <c:numRef>
              <c:f>'emplois annuels'!$J$340:$O$340</c:f>
              <c:numCache>
                <c:formatCode>0%</c:formatCode>
                <c:ptCount val="6"/>
                <c:pt idx="0">
                  <c:v>0.0</c:v>
                </c:pt>
                <c:pt idx="1">
                  <c:v>0.0</c:v>
                </c:pt>
                <c:pt idx="2">
                  <c:v>0.0</c:v>
                </c:pt>
                <c:pt idx="3">
                  <c:v>0.0738341968911917</c:v>
                </c:pt>
                <c:pt idx="4">
                  <c:v>0.0741525423728813</c:v>
                </c:pt>
                <c:pt idx="5">
                  <c:v>0.112444977991196</c:v>
                </c:pt>
              </c:numCache>
            </c:numRef>
          </c:val>
        </c:ser>
        <c:ser>
          <c:idx val="4"/>
          <c:order val="1"/>
          <c:tx>
            <c:strRef>
              <c:f>'emplois annuels'!$I$341</c:f>
              <c:strCache>
                <c:ptCount val="1"/>
                <c:pt idx="0">
                  <c:v>Vale NC</c:v>
                </c:pt>
              </c:strCache>
            </c:strRef>
          </c:tx>
          <c:spPr>
            <a:solidFill>
              <a:srgbClr val="008000"/>
            </a:solidFill>
            <a:ln>
              <a:noFill/>
            </a:ln>
          </c:spPr>
          <c:invertIfNegative val="0"/>
          <c:dLbls>
            <c:dLbl>
              <c:idx val="5"/>
              <c:layout/>
              <c:showLegendKey val="0"/>
              <c:showVal val="1"/>
              <c:showCatName val="0"/>
              <c:showSerName val="0"/>
              <c:showPercent val="0"/>
              <c:showBubbleSize val="0"/>
            </c:dLbl>
            <c:txPr>
              <a:bodyPr rot="-5400000" vert="horz"/>
              <a:lstStyle/>
              <a:p>
                <a:pPr>
                  <a:defRPr sz="2000" b="1">
                    <a:solidFill>
                      <a:schemeClr val="bg1"/>
                    </a:solidFill>
                  </a:defRPr>
                </a:pPr>
                <a:endParaRPr lang="fr-FR"/>
              </a:p>
            </c:txPr>
            <c:showLegendKey val="0"/>
            <c:showVal val="0"/>
            <c:showCatName val="0"/>
            <c:showSerName val="0"/>
            <c:showPercent val="0"/>
            <c:showBubbleSize val="0"/>
          </c:dLbls>
          <c:cat>
            <c:numRef>
              <c:f>'emplois annuels'!$J$338:$O$338</c:f>
              <c:numCache>
                <c:formatCode>General</c:formatCode>
                <c:ptCount val="6"/>
                <c:pt idx="0">
                  <c:v>2009.0</c:v>
                </c:pt>
                <c:pt idx="1">
                  <c:v>2010.0</c:v>
                </c:pt>
                <c:pt idx="2">
                  <c:v>2011.0</c:v>
                </c:pt>
                <c:pt idx="3">
                  <c:v>2012.0</c:v>
                </c:pt>
                <c:pt idx="4">
                  <c:v>2013.0</c:v>
                </c:pt>
                <c:pt idx="5">
                  <c:v>2014.0</c:v>
                </c:pt>
              </c:numCache>
            </c:numRef>
          </c:cat>
          <c:val>
            <c:numRef>
              <c:f>'emplois annuels'!$J$341:$O$341</c:f>
              <c:numCache>
                <c:formatCode>0%</c:formatCode>
                <c:ptCount val="6"/>
                <c:pt idx="0">
                  <c:v>0.0</c:v>
                </c:pt>
                <c:pt idx="1">
                  <c:v>0.0</c:v>
                </c:pt>
                <c:pt idx="2">
                  <c:v>0.123042505592841</c:v>
                </c:pt>
                <c:pt idx="3">
                  <c:v>0.128238341968912</c:v>
                </c:pt>
                <c:pt idx="4">
                  <c:v>0.139830508474576</c:v>
                </c:pt>
                <c:pt idx="5">
                  <c:v>0.162865146058423</c:v>
                </c:pt>
              </c:numCache>
            </c:numRef>
          </c:val>
        </c:ser>
        <c:ser>
          <c:idx val="1"/>
          <c:order val="2"/>
          <c:tx>
            <c:strRef>
              <c:f>'emplois annuels'!$I$343</c:f>
              <c:strCache>
                <c:ptCount val="1"/>
                <c:pt idx="0">
                  <c:v>Autres mineurs</c:v>
                </c:pt>
              </c:strCache>
            </c:strRef>
          </c:tx>
          <c:spPr>
            <a:solidFill>
              <a:schemeClr val="tx2">
                <a:lumMod val="40000"/>
                <a:lumOff val="60000"/>
              </a:schemeClr>
            </a:solidFill>
            <a:ln w="28575" cmpd="sng">
              <a:solidFill>
                <a:schemeClr val="tx1"/>
              </a:solidFill>
              <a:prstDash val="sysDash"/>
            </a:ln>
          </c:spPr>
          <c:invertIfNegative val="0"/>
          <c:dLbls>
            <c:dLbl>
              <c:idx val="0"/>
              <c:layout/>
              <c:showLegendKey val="0"/>
              <c:showVal val="1"/>
              <c:showCatName val="0"/>
              <c:showSerName val="0"/>
              <c:showPercent val="0"/>
              <c:showBubbleSize val="0"/>
            </c:dLbl>
            <c:dLbl>
              <c:idx val="5"/>
              <c:layout/>
              <c:showLegendKey val="0"/>
              <c:showVal val="1"/>
              <c:showCatName val="0"/>
              <c:showSerName val="0"/>
              <c:showPercent val="0"/>
              <c:showBubbleSize val="0"/>
            </c:dLbl>
            <c:txPr>
              <a:bodyPr rot="-5400000" vert="horz"/>
              <a:lstStyle/>
              <a:p>
                <a:pPr>
                  <a:defRPr sz="2000" b="1">
                    <a:solidFill>
                      <a:schemeClr val="tx1"/>
                    </a:solidFill>
                  </a:defRPr>
                </a:pPr>
                <a:endParaRPr lang="fr-FR"/>
              </a:p>
            </c:txPr>
            <c:showLegendKey val="0"/>
            <c:showVal val="0"/>
            <c:showCatName val="0"/>
            <c:showSerName val="0"/>
            <c:showPercent val="0"/>
            <c:showBubbleSize val="0"/>
          </c:dLbls>
          <c:cat>
            <c:numRef>
              <c:f>'emplois annuels'!$J$338:$O$338</c:f>
              <c:numCache>
                <c:formatCode>General</c:formatCode>
                <c:ptCount val="6"/>
                <c:pt idx="0">
                  <c:v>2009.0</c:v>
                </c:pt>
                <c:pt idx="1">
                  <c:v>2010.0</c:v>
                </c:pt>
                <c:pt idx="2">
                  <c:v>2011.0</c:v>
                </c:pt>
                <c:pt idx="3">
                  <c:v>2012.0</c:v>
                </c:pt>
                <c:pt idx="4">
                  <c:v>2013.0</c:v>
                </c:pt>
                <c:pt idx="5">
                  <c:v>2014.0</c:v>
                </c:pt>
              </c:numCache>
            </c:numRef>
          </c:cat>
          <c:val>
            <c:numRef>
              <c:f>'emplois annuels'!$J$343:$O$343</c:f>
              <c:numCache>
                <c:formatCode>0%</c:formatCode>
                <c:ptCount val="6"/>
                <c:pt idx="0">
                  <c:v>0.195795006570302</c:v>
                </c:pt>
                <c:pt idx="1">
                  <c:v>0.329262335124572</c:v>
                </c:pt>
                <c:pt idx="2">
                  <c:v>0.204474272930649</c:v>
                </c:pt>
                <c:pt idx="3">
                  <c:v>0.211571675302245</c:v>
                </c:pt>
                <c:pt idx="4">
                  <c:v>0.215254237288136</c:v>
                </c:pt>
                <c:pt idx="5">
                  <c:v>0.196078431372549</c:v>
                </c:pt>
              </c:numCache>
            </c:numRef>
          </c:val>
        </c:ser>
        <c:ser>
          <c:idx val="2"/>
          <c:order val="3"/>
          <c:tx>
            <c:strRef>
              <c:f>'emplois annuels'!$I$342</c:f>
              <c:strCache>
                <c:ptCount val="1"/>
                <c:pt idx="0">
                  <c:v>Groupe SMSP</c:v>
                </c:pt>
              </c:strCache>
            </c:strRef>
          </c:tx>
          <c:spPr>
            <a:solidFill>
              <a:srgbClr val="FF0000"/>
            </a:solidFill>
            <a:ln>
              <a:noFill/>
            </a:ln>
          </c:spPr>
          <c:invertIfNegative val="0"/>
          <c:dLbls>
            <c:dLbl>
              <c:idx val="0"/>
              <c:layout/>
              <c:showLegendKey val="0"/>
              <c:showVal val="1"/>
              <c:showCatName val="0"/>
              <c:showSerName val="0"/>
              <c:showPercent val="0"/>
              <c:showBubbleSize val="0"/>
            </c:dLbl>
            <c:dLbl>
              <c:idx val="5"/>
              <c:layout/>
              <c:showLegendKey val="0"/>
              <c:showVal val="1"/>
              <c:showCatName val="0"/>
              <c:showSerName val="0"/>
              <c:showPercent val="0"/>
              <c:showBubbleSize val="0"/>
            </c:dLbl>
            <c:txPr>
              <a:bodyPr rot="-5400000" vert="horz"/>
              <a:lstStyle/>
              <a:p>
                <a:pPr>
                  <a:defRPr sz="2000" b="1">
                    <a:solidFill>
                      <a:srgbClr val="FFFFFF"/>
                    </a:solidFill>
                  </a:defRPr>
                </a:pPr>
                <a:endParaRPr lang="fr-FR"/>
              </a:p>
            </c:txPr>
            <c:showLegendKey val="0"/>
            <c:showVal val="0"/>
            <c:showCatName val="0"/>
            <c:showSerName val="0"/>
            <c:showPercent val="0"/>
            <c:showBubbleSize val="0"/>
          </c:dLbls>
          <c:cat>
            <c:numRef>
              <c:f>'emplois annuels'!$J$338:$O$338</c:f>
              <c:numCache>
                <c:formatCode>General</c:formatCode>
                <c:ptCount val="6"/>
                <c:pt idx="0">
                  <c:v>2009.0</c:v>
                </c:pt>
                <c:pt idx="1">
                  <c:v>2010.0</c:v>
                </c:pt>
                <c:pt idx="2">
                  <c:v>2011.0</c:v>
                </c:pt>
                <c:pt idx="3">
                  <c:v>2012.0</c:v>
                </c:pt>
                <c:pt idx="4">
                  <c:v>2013.0</c:v>
                </c:pt>
                <c:pt idx="5">
                  <c:v>2014.0</c:v>
                </c:pt>
              </c:numCache>
            </c:numRef>
          </c:cat>
          <c:val>
            <c:numRef>
              <c:f>'emplois annuels'!$J$342:$O$342</c:f>
              <c:numCache>
                <c:formatCode>0%</c:formatCode>
                <c:ptCount val="6"/>
                <c:pt idx="0">
                  <c:v>0.185282522996058</c:v>
                </c:pt>
                <c:pt idx="1">
                  <c:v>0.195896433805569</c:v>
                </c:pt>
                <c:pt idx="2">
                  <c:v>0.242953020134228</c:v>
                </c:pt>
                <c:pt idx="3">
                  <c:v>0.207685664939551</c:v>
                </c:pt>
                <c:pt idx="4">
                  <c:v>0.211016949152542</c:v>
                </c:pt>
                <c:pt idx="5">
                  <c:v>0.192076830732293</c:v>
                </c:pt>
              </c:numCache>
            </c:numRef>
          </c:val>
        </c:ser>
        <c:ser>
          <c:idx val="0"/>
          <c:order val="4"/>
          <c:tx>
            <c:strRef>
              <c:f>'emplois annuels'!$I$339</c:f>
              <c:strCache>
                <c:ptCount val="1"/>
                <c:pt idx="0">
                  <c:v>SLN</c:v>
                </c:pt>
              </c:strCache>
            </c:strRef>
          </c:tx>
          <c:spPr>
            <a:solidFill>
              <a:srgbClr val="0000FF"/>
            </a:solidFill>
            <a:ln>
              <a:noFill/>
            </a:ln>
          </c:spPr>
          <c:invertIfNegative val="0"/>
          <c:dLbls>
            <c:dLbl>
              <c:idx val="0"/>
              <c:layout>
                <c:manualLayout>
                  <c:x val="-2.62296154277737E-17"/>
                  <c:y val="0.0516096599918273"/>
                </c:manualLayout>
              </c:layout>
              <c:showLegendKey val="0"/>
              <c:showVal val="1"/>
              <c:showCatName val="0"/>
              <c:showSerName val="0"/>
              <c:showPercent val="0"/>
              <c:showBubbleSize val="0"/>
            </c:dLbl>
            <c:dLbl>
              <c:idx val="5"/>
              <c:layout/>
              <c:showLegendKey val="0"/>
              <c:showVal val="1"/>
              <c:showCatName val="0"/>
              <c:showSerName val="0"/>
              <c:showPercent val="0"/>
              <c:showBubbleSize val="0"/>
            </c:dLbl>
            <c:txPr>
              <a:bodyPr rot="-5400000" vert="horz"/>
              <a:lstStyle/>
              <a:p>
                <a:pPr>
                  <a:defRPr sz="2000" b="1">
                    <a:solidFill>
                      <a:schemeClr val="bg1"/>
                    </a:solidFill>
                  </a:defRPr>
                </a:pPr>
                <a:endParaRPr lang="fr-FR"/>
              </a:p>
            </c:txPr>
            <c:showLegendKey val="0"/>
            <c:showVal val="0"/>
            <c:showCatName val="0"/>
            <c:showSerName val="0"/>
            <c:showPercent val="0"/>
            <c:showBubbleSize val="0"/>
          </c:dLbls>
          <c:cat>
            <c:numRef>
              <c:f>'emplois annuels'!$J$338:$O$338</c:f>
              <c:numCache>
                <c:formatCode>General</c:formatCode>
                <c:ptCount val="6"/>
                <c:pt idx="0">
                  <c:v>2009.0</c:v>
                </c:pt>
                <c:pt idx="1">
                  <c:v>2010.0</c:v>
                </c:pt>
                <c:pt idx="2">
                  <c:v>2011.0</c:v>
                </c:pt>
                <c:pt idx="3">
                  <c:v>2012.0</c:v>
                </c:pt>
                <c:pt idx="4">
                  <c:v>2013.0</c:v>
                </c:pt>
                <c:pt idx="5">
                  <c:v>2014.0</c:v>
                </c:pt>
              </c:numCache>
            </c:numRef>
          </c:cat>
          <c:val>
            <c:numRef>
              <c:f>'emplois annuels'!$J$339:$O$339</c:f>
              <c:numCache>
                <c:formatCode>0%</c:formatCode>
                <c:ptCount val="6"/>
                <c:pt idx="0">
                  <c:v>0.61892247043364</c:v>
                </c:pt>
                <c:pt idx="1">
                  <c:v>0.474841231069858</c:v>
                </c:pt>
                <c:pt idx="2">
                  <c:v>0.429530201342282</c:v>
                </c:pt>
                <c:pt idx="3">
                  <c:v>0.3786701208981</c:v>
                </c:pt>
                <c:pt idx="4">
                  <c:v>0.359745762711864</c:v>
                </c:pt>
                <c:pt idx="5">
                  <c:v>0.336534613845538</c:v>
                </c:pt>
              </c:numCache>
            </c:numRef>
          </c:val>
        </c:ser>
        <c:dLbls>
          <c:showLegendKey val="0"/>
          <c:showVal val="0"/>
          <c:showCatName val="0"/>
          <c:showSerName val="0"/>
          <c:showPercent val="0"/>
          <c:showBubbleSize val="0"/>
        </c:dLbls>
        <c:gapWidth val="150"/>
        <c:overlap val="100"/>
        <c:axId val="-2042967224"/>
        <c:axId val="-2041033768"/>
      </c:barChart>
      <c:catAx>
        <c:axId val="-2042967224"/>
        <c:scaling>
          <c:orientation val="minMax"/>
        </c:scaling>
        <c:delete val="0"/>
        <c:axPos val="b"/>
        <c:numFmt formatCode="General" sourceLinked="1"/>
        <c:majorTickMark val="out"/>
        <c:minorTickMark val="none"/>
        <c:tickLblPos val="nextTo"/>
        <c:txPr>
          <a:bodyPr rot="-5400000" vert="horz"/>
          <a:lstStyle/>
          <a:p>
            <a:pPr>
              <a:defRPr sz="2000"/>
            </a:pPr>
            <a:endParaRPr lang="fr-FR"/>
          </a:p>
        </c:txPr>
        <c:crossAx val="-2041033768"/>
        <c:crosses val="autoZero"/>
        <c:auto val="1"/>
        <c:lblAlgn val="ctr"/>
        <c:lblOffset val="100"/>
        <c:noMultiLvlLbl val="0"/>
      </c:catAx>
      <c:valAx>
        <c:axId val="-2041033768"/>
        <c:scaling>
          <c:orientation val="minMax"/>
          <c:max val="1.0"/>
        </c:scaling>
        <c:delete val="0"/>
        <c:axPos val="l"/>
        <c:majorGridlines>
          <c:spPr>
            <a:ln>
              <a:solidFill>
                <a:schemeClr val="bg1">
                  <a:lumMod val="75000"/>
                </a:schemeClr>
              </a:solidFill>
            </a:ln>
          </c:spPr>
        </c:majorGridlines>
        <c:numFmt formatCode="0%" sourceLinked="1"/>
        <c:majorTickMark val="out"/>
        <c:minorTickMark val="none"/>
        <c:tickLblPos val="nextTo"/>
        <c:txPr>
          <a:bodyPr/>
          <a:lstStyle/>
          <a:p>
            <a:pPr>
              <a:defRPr sz="1200"/>
            </a:pPr>
            <a:endParaRPr lang="fr-FR"/>
          </a:p>
        </c:txPr>
        <c:crossAx val="-2042967224"/>
        <c:crosses val="autoZero"/>
        <c:crossBetween val="between"/>
        <c:majorUnit val="0.05"/>
      </c:valAx>
    </c:plotArea>
    <c:legend>
      <c:legendPos val="r"/>
      <c:layout>
        <c:manualLayout>
          <c:xMode val="edge"/>
          <c:yMode val="edge"/>
          <c:x val="0.0"/>
          <c:y val="0.0752712366827436"/>
          <c:w val="0.996141103968262"/>
          <c:h val="0.130856149925385"/>
        </c:manualLayout>
      </c:layout>
      <c:overlay val="0"/>
      <c:txPr>
        <a:bodyPr/>
        <a:lstStyle/>
        <a:p>
          <a:pPr>
            <a:defRPr sz="2000" b="1"/>
          </a:pPr>
          <a:endParaRPr lang="fr-FR"/>
        </a:p>
      </c:txPr>
    </c:legend>
    <c:plotVisOnly val="1"/>
    <c:dispBlanksAs val="gap"/>
    <c:showDLblsOverMax val="0"/>
  </c:chart>
  <c:externalData r:id="rId1">
    <c:autoUpdate val="0"/>
  </c:externalData>
</c:chartSpace>
</file>

<file path=ppt/charts/chart5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dirty="0"/>
              <a:t>Evolution de l'emploi </a:t>
            </a:r>
            <a:r>
              <a:rPr lang="fr-FR" b="1" dirty="0" smtClean="0"/>
              <a:t>d'étrangers expatriés </a:t>
            </a:r>
          </a:p>
          <a:p>
            <a:pPr>
              <a:defRPr b="1"/>
            </a:pPr>
            <a:r>
              <a:rPr lang="fr-FR" b="1" dirty="0" smtClean="0"/>
              <a:t>et </a:t>
            </a:r>
            <a:r>
              <a:rPr lang="fr-FR" b="1" dirty="0"/>
              <a:t>de l'emploi total direct Nickel, milliers </a:t>
            </a:r>
          </a:p>
        </c:rich>
      </c:tx>
      <c:layout>
        <c:manualLayout>
          <c:xMode val="edge"/>
          <c:yMode val="edge"/>
          <c:x val="0.139125656167979"/>
          <c:y val="0.0"/>
        </c:manualLayout>
      </c:layout>
      <c:overlay val="0"/>
      <c:spPr>
        <a:solidFill>
          <a:schemeClr val="bg1"/>
        </a:solidFill>
      </c:spPr>
    </c:title>
    <c:autoTitleDeleted val="0"/>
    <c:plotArea>
      <c:layout>
        <c:manualLayout>
          <c:layoutTarget val="inner"/>
          <c:xMode val="edge"/>
          <c:yMode val="edge"/>
          <c:x val="0.0927988845144357"/>
          <c:y val="0.105337707786527"/>
          <c:w val="0.816564195100612"/>
          <c:h val="0.711289880431613"/>
        </c:manualLayout>
      </c:layout>
      <c:lineChart>
        <c:grouping val="standard"/>
        <c:varyColors val="0"/>
        <c:ser>
          <c:idx val="1"/>
          <c:order val="0"/>
          <c:tx>
            <c:strRef>
              <c:f>'travailleurs étrangers'!$A$15</c:f>
              <c:strCache>
                <c:ptCount val="1"/>
                <c:pt idx="0">
                  <c:v>Emplois d'étrangers</c:v>
                </c:pt>
              </c:strCache>
            </c:strRef>
          </c:tx>
          <c:spPr>
            <a:ln w="76200" cmpd="sng">
              <a:solidFill>
                <a:srgbClr val="FF0000"/>
              </a:solidFill>
              <a:prstDash val="solid"/>
            </a:ln>
          </c:spPr>
          <c:marker>
            <c:symbol val="none"/>
          </c:marker>
          <c:cat>
            <c:multiLvlStrRef>
              <c:f>'travailleurs étrangers'!$B$13:$AL$14</c:f>
              <c:multiLvlStrCache>
                <c:ptCount val="37"/>
                <c:lvl>
                  <c:pt idx="0">
                    <c:v>T4</c:v>
                  </c:pt>
                  <c:pt idx="1">
                    <c:v>T1</c:v>
                  </c:pt>
                  <c:pt idx="2">
                    <c:v>T2</c:v>
                  </c:pt>
                  <c:pt idx="3">
                    <c:v>T3</c:v>
                  </c:pt>
                  <c:pt idx="4">
                    <c:v>T4</c:v>
                  </c:pt>
                  <c:pt idx="5">
                    <c:v>T1</c:v>
                  </c:pt>
                  <c:pt idx="6">
                    <c:v>T2</c:v>
                  </c:pt>
                  <c:pt idx="7">
                    <c:v>T3</c:v>
                  </c:pt>
                  <c:pt idx="8">
                    <c:v>T4</c:v>
                  </c:pt>
                  <c:pt idx="9">
                    <c:v>T1</c:v>
                  </c:pt>
                  <c:pt idx="10">
                    <c:v>T2</c:v>
                  </c:pt>
                  <c:pt idx="11">
                    <c:v>T3</c:v>
                  </c:pt>
                  <c:pt idx="12">
                    <c:v>T4</c:v>
                  </c:pt>
                  <c:pt idx="13">
                    <c:v>T1</c:v>
                  </c:pt>
                  <c:pt idx="14">
                    <c:v>T2</c:v>
                  </c:pt>
                  <c:pt idx="15">
                    <c:v>T3</c:v>
                  </c:pt>
                  <c:pt idx="16">
                    <c:v>T4</c:v>
                  </c:pt>
                  <c:pt idx="17">
                    <c:v>T1</c:v>
                  </c:pt>
                  <c:pt idx="18">
                    <c:v>T2</c:v>
                  </c:pt>
                  <c:pt idx="19">
                    <c:v>T3</c:v>
                  </c:pt>
                  <c:pt idx="20">
                    <c:v>T4</c:v>
                  </c:pt>
                  <c:pt idx="21">
                    <c:v>T1</c:v>
                  </c:pt>
                  <c:pt idx="22">
                    <c:v>T2</c:v>
                  </c:pt>
                  <c:pt idx="23">
                    <c:v>T3</c:v>
                  </c:pt>
                  <c:pt idx="24">
                    <c:v>T4</c:v>
                  </c:pt>
                  <c:pt idx="25">
                    <c:v>T1</c:v>
                  </c:pt>
                  <c:pt idx="26">
                    <c:v>T2</c:v>
                  </c:pt>
                  <c:pt idx="27">
                    <c:v>T3</c:v>
                  </c:pt>
                  <c:pt idx="28">
                    <c:v>T4</c:v>
                  </c:pt>
                  <c:pt idx="29">
                    <c:v>T1</c:v>
                  </c:pt>
                  <c:pt idx="30">
                    <c:v>T2</c:v>
                  </c:pt>
                  <c:pt idx="31">
                    <c:v>T3</c:v>
                  </c:pt>
                  <c:pt idx="32">
                    <c:v>T4</c:v>
                  </c:pt>
                  <c:pt idx="33">
                    <c:v>T1</c:v>
                  </c:pt>
                  <c:pt idx="34">
                    <c:v>T2</c:v>
                  </c:pt>
                  <c:pt idx="35">
                    <c:v>T3</c:v>
                  </c:pt>
                  <c:pt idx="36">
                    <c:v>T4</c:v>
                  </c:pt>
                </c:lvl>
                <c:lvl>
                  <c:pt idx="0">
                    <c:v>2008</c:v>
                  </c:pt>
                  <c:pt idx="1">
                    <c:v>2009</c:v>
                  </c:pt>
                  <c:pt idx="5">
                    <c:v>2010</c:v>
                  </c:pt>
                  <c:pt idx="9">
                    <c:v>2011</c:v>
                  </c:pt>
                  <c:pt idx="13">
                    <c:v>2012</c:v>
                  </c:pt>
                  <c:pt idx="17">
                    <c:v>2013</c:v>
                  </c:pt>
                  <c:pt idx="21">
                    <c:v>2014</c:v>
                  </c:pt>
                  <c:pt idx="25">
                    <c:v>2015</c:v>
                  </c:pt>
                  <c:pt idx="29">
                    <c:v>2016</c:v>
                  </c:pt>
                  <c:pt idx="33">
                    <c:v>2017</c:v>
                  </c:pt>
                </c:lvl>
              </c:multiLvlStrCache>
            </c:multiLvlStrRef>
          </c:cat>
          <c:val>
            <c:numRef>
              <c:f>'travailleurs étrangers'!$B$15:$AL$15</c:f>
              <c:numCache>
                <c:formatCode>_-* #\ ##0.0\ _€_-;\-* #\ ##0.0\ _€_-;_-* "-"??\ _€_-;_-@_-</c:formatCode>
                <c:ptCount val="37"/>
                <c:pt idx="0">
                  <c:v>2.707</c:v>
                </c:pt>
                <c:pt idx="1">
                  <c:v>2.351999999999998</c:v>
                </c:pt>
                <c:pt idx="2">
                  <c:v>1.872</c:v>
                </c:pt>
                <c:pt idx="3">
                  <c:v>1.524</c:v>
                </c:pt>
                <c:pt idx="4">
                  <c:v>1.647</c:v>
                </c:pt>
                <c:pt idx="5">
                  <c:v>2.178</c:v>
                </c:pt>
                <c:pt idx="6">
                  <c:v>2.769</c:v>
                </c:pt>
                <c:pt idx="7">
                  <c:v>3.422</c:v>
                </c:pt>
                <c:pt idx="8">
                  <c:v>4.314999999999975</c:v>
                </c:pt>
                <c:pt idx="9">
                  <c:v>4.732</c:v>
                </c:pt>
                <c:pt idx="10">
                  <c:v>3.611</c:v>
                </c:pt>
                <c:pt idx="11">
                  <c:v>3.838</c:v>
                </c:pt>
                <c:pt idx="12">
                  <c:v>4.761999999999999</c:v>
                </c:pt>
                <c:pt idx="13">
                  <c:v>5.285</c:v>
                </c:pt>
                <c:pt idx="14">
                  <c:v>6.08</c:v>
                </c:pt>
                <c:pt idx="15">
                  <c:v>6.34</c:v>
                </c:pt>
                <c:pt idx="16">
                  <c:v>4.491</c:v>
                </c:pt>
                <c:pt idx="17">
                  <c:v>4.659999999999996</c:v>
                </c:pt>
                <c:pt idx="18">
                  <c:v>4.829</c:v>
                </c:pt>
                <c:pt idx="19">
                  <c:v>3.33</c:v>
                </c:pt>
                <c:pt idx="20">
                  <c:v>1.555</c:v>
                </c:pt>
                <c:pt idx="21">
                  <c:v>0.373</c:v>
                </c:pt>
                <c:pt idx="22">
                  <c:v>0.375</c:v>
                </c:pt>
                <c:pt idx="23">
                  <c:v>0.365</c:v>
                </c:pt>
                <c:pt idx="24">
                  <c:v>0.264</c:v>
                </c:pt>
                <c:pt idx="25">
                  <c:v>0.159</c:v>
                </c:pt>
                <c:pt idx="26">
                  <c:v>0.148</c:v>
                </c:pt>
                <c:pt idx="27">
                  <c:v>0.018</c:v>
                </c:pt>
                <c:pt idx="28">
                  <c:v>0.08</c:v>
                </c:pt>
                <c:pt idx="29" formatCode="General">
                  <c:v>0.1</c:v>
                </c:pt>
                <c:pt idx="30" formatCode="General">
                  <c:v>0.1</c:v>
                </c:pt>
                <c:pt idx="31" formatCode="General">
                  <c:v>0.1</c:v>
                </c:pt>
                <c:pt idx="32" formatCode="General">
                  <c:v>0.1</c:v>
                </c:pt>
                <c:pt idx="33" formatCode="General">
                  <c:v>0.1</c:v>
                </c:pt>
                <c:pt idx="34" formatCode="General">
                  <c:v>0.1</c:v>
                </c:pt>
                <c:pt idx="35" formatCode="General">
                  <c:v>0.1</c:v>
                </c:pt>
                <c:pt idx="36" formatCode="General">
                  <c:v>0.1</c:v>
                </c:pt>
              </c:numCache>
            </c:numRef>
          </c:val>
          <c:smooth val="0"/>
        </c:ser>
        <c:ser>
          <c:idx val="0"/>
          <c:order val="1"/>
          <c:tx>
            <c:strRef>
              <c:f>'travailleurs étrangers'!$A$16</c:f>
              <c:strCache>
                <c:ptCount val="1"/>
                <c:pt idx="0">
                  <c:v>Emploi total Ni hors étrangers</c:v>
                </c:pt>
              </c:strCache>
            </c:strRef>
          </c:tx>
          <c:spPr>
            <a:ln>
              <a:solidFill>
                <a:schemeClr val="tx1"/>
              </a:solidFill>
            </a:ln>
          </c:spPr>
          <c:marker>
            <c:symbol val="none"/>
          </c:marker>
          <c:cat>
            <c:multiLvlStrRef>
              <c:f>'travailleurs étrangers'!$B$13:$AL$14</c:f>
              <c:multiLvlStrCache>
                <c:ptCount val="37"/>
                <c:lvl>
                  <c:pt idx="0">
                    <c:v>T4</c:v>
                  </c:pt>
                  <c:pt idx="1">
                    <c:v>T1</c:v>
                  </c:pt>
                  <c:pt idx="2">
                    <c:v>T2</c:v>
                  </c:pt>
                  <c:pt idx="3">
                    <c:v>T3</c:v>
                  </c:pt>
                  <c:pt idx="4">
                    <c:v>T4</c:v>
                  </c:pt>
                  <c:pt idx="5">
                    <c:v>T1</c:v>
                  </c:pt>
                  <c:pt idx="6">
                    <c:v>T2</c:v>
                  </c:pt>
                  <c:pt idx="7">
                    <c:v>T3</c:v>
                  </c:pt>
                  <c:pt idx="8">
                    <c:v>T4</c:v>
                  </c:pt>
                  <c:pt idx="9">
                    <c:v>T1</c:v>
                  </c:pt>
                  <c:pt idx="10">
                    <c:v>T2</c:v>
                  </c:pt>
                  <c:pt idx="11">
                    <c:v>T3</c:v>
                  </c:pt>
                  <c:pt idx="12">
                    <c:v>T4</c:v>
                  </c:pt>
                  <c:pt idx="13">
                    <c:v>T1</c:v>
                  </c:pt>
                  <c:pt idx="14">
                    <c:v>T2</c:v>
                  </c:pt>
                  <c:pt idx="15">
                    <c:v>T3</c:v>
                  </c:pt>
                  <c:pt idx="16">
                    <c:v>T4</c:v>
                  </c:pt>
                  <c:pt idx="17">
                    <c:v>T1</c:v>
                  </c:pt>
                  <c:pt idx="18">
                    <c:v>T2</c:v>
                  </c:pt>
                  <c:pt idx="19">
                    <c:v>T3</c:v>
                  </c:pt>
                  <c:pt idx="20">
                    <c:v>T4</c:v>
                  </c:pt>
                  <c:pt idx="21">
                    <c:v>T1</c:v>
                  </c:pt>
                  <c:pt idx="22">
                    <c:v>T2</c:v>
                  </c:pt>
                  <c:pt idx="23">
                    <c:v>T3</c:v>
                  </c:pt>
                  <c:pt idx="24">
                    <c:v>T4</c:v>
                  </c:pt>
                  <c:pt idx="25">
                    <c:v>T1</c:v>
                  </c:pt>
                  <c:pt idx="26">
                    <c:v>T2</c:v>
                  </c:pt>
                  <c:pt idx="27">
                    <c:v>T3</c:v>
                  </c:pt>
                  <c:pt idx="28">
                    <c:v>T4</c:v>
                  </c:pt>
                  <c:pt idx="29">
                    <c:v>T1</c:v>
                  </c:pt>
                  <c:pt idx="30">
                    <c:v>T2</c:v>
                  </c:pt>
                  <c:pt idx="31">
                    <c:v>T3</c:v>
                  </c:pt>
                  <c:pt idx="32">
                    <c:v>T4</c:v>
                  </c:pt>
                  <c:pt idx="33">
                    <c:v>T1</c:v>
                  </c:pt>
                  <c:pt idx="34">
                    <c:v>T2</c:v>
                  </c:pt>
                  <c:pt idx="35">
                    <c:v>T3</c:v>
                  </c:pt>
                  <c:pt idx="36">
                    <c:v>T4</c:v>
                  </c:pt>
                </c:lvl>
                <c:lvl>
                  <c:pt idx="0">
                    <c:v>2008</c:v>
                  </c:pt>
                  <c:pt idx="1">
                    <c:v>2009</c:v>
                  </c:pt>
                  <c:pt idx="5">
                    <c:v>2010</c:v>
                  </c:pt>
                  <c:pt idx="9">
                    <c:v>2011</c:v>
                  </c:pt>
                  <c:pt idx="13">
                    <c:v>2012</c:v>
                  </c:pt>
                  <c:pt idx="17">
                    <c:v>2013</c:v>
                  </c:pt>
                  <c:pt idx="21">
                    <c:v>2014</c:v>
                  </c:pt>
                  <c:pt idx="25">
                    <c:v>2015</c:v>
                  </c:pt>
                  <c:pt idx="29">
                    <c:v>2016</c:v>
                  </c:pt>
                  <c:pt idx="33">
                    <c:v>2017</c:v>
                  </c:pt>
                </c:lvl>
              </c:multiLvlStrCache>
            </c:multiLvlStrRef>
          </c:cat>
          <c:val>
            <c:numRef>
              <c:f>'travailleurs étrangers'!$B$16:$AL$16</c:f>
              <c:numCache>
                <c:formatCode>_-* #\ ##0.0\ _€_-;\-* #\ ##0.0\ _€_-;_-* "-"??\ _€_-;_-@_-</c:formatCode>
                <c:ptCount val="37"/>
                <c:pt idx="0">
                  <c:v>3.445</c:v>
                </c:pt>
                <c:pt idx="1">
                  <c:v>3.486000000000001</c:v>
                </c:pt>
                <c:pt idx="2">
                  <c:v>3.505333333333335</c:v>
                </c:pt>
                <c:pt idx="3">
                  <c:v>3.483333333333334</c:v>
                </c:pt>
                <c:pt idx="4">
                  <c:v>3.362666666666667</c:v>
                </c:pt>
                <c:pt idx="5">
                  <c:v>3.420333333333334</c:v>
                </c:pt>
                <c:pt idx="6">
                  <c:v>3.413666666666667</c:v>
                </c:pt>
                <c:pt idx="7">
                  <c:v>3.476666666666666</c:v>
                </c:pt>
                <c:pt idx="8">
                  <c:v>3.857</c:v>
                </c:pt>
                <c:pt idx="9">
                  <c:v>3.944333333333333</c:v>
                </c:pt>
                <c:pt idx="10">
                  <c:v>4.011333333333333</c:v>
                </c:pt>
                <c:pt idx="11">
                  <c:v>4.061999999999998</c:v>
                </c:pt>
                <c:pt idx="12">
                  <c:v>4.141333333333331</c:v>
                </c:pt>
                <c:pt idx="13">
                  <c:v>4.227333333333333</c:v>
                </c:pt>
                <c:pt idx="14">
                  <c:v>4.285000000000001</c:v>
                </c:pt>
                <c:pt idx="15">
                  <c:v>4.323999999999994</c:v>
                </c:pt>
                <c:pt idx="16">
                  <c:v>5.457333333333337</c:v>
                </c:pt>
                <c:pt idx="17">
                  <c:v>5.633999999999998</c:v>
                </c:pt>
                <c:pt idx="18">
                  <c:v>5.720333333333331</c:v>
                </c:pt>
                <c:pt idx="19">
                  <c:v>5.833999999999999</c:v>
                </c:pt>
                <c:pt idx="20">
                  <c:v>6.583333333333333</c:v>
                </c:pt>
                <c:pt idx="21">
                  <c:v>6.68</c:v>
                </c:pt>
                <c:pt idx="22">
                  <c:v>6.804666666666666</c:v>
                </c:pt>
                <c:pt idx="23">
                  <c:v>6.98333333333334</c:v>
                </c:pt>
                <c:pt idx="24">
                  <c:v>7.195999999999985</c:v>
                </c:pt>
                <c:pt idx="25">
                  <c:v>7.264333333333332</c:v>
                </c:pt>
                <c:pt idx="26">
                  <c:v>7.336333333333333</c:v>
                </c:pt>
                <c:pt idx="27">
                  <c:v>7.441</c:v>
                </c:pt>
                <c:pt idx="28">
                  <c:v>7.44</c:v>
                </c:pt>
                <c:pt idx="29">
                  <c:v>7.537</c:v>
                </c:pt>
                <c:pt idx="30">
                  <c:v>7.516999999999999</c:v>
                </c:pt>
                <c:pt idx="31">
                  <c:v>7.564999999999984</c:v>
                </c:pt>
                <c:pt idx="32">
                  <c:v>7.316999999999997</c:v>
                </c:pt>
                <c:pt idx="33">
                  <c:v>7.16499999999997</c:v>
                </c:pt>
                <c:pt idx="34">
                  <c:v>7.218</c:v>
                </c:pt>
                <c:pt idx="35">
                  <c:v>7.24</c:v>
                </c:pt>
                <c:pt idx="36">
                  <c:v>6.858</c:v>
                </c:pt>
              </c:numCache>
            </c:numRef>
          </c:val>
          <c:smooth val="0"/>
        </c:ser>
        <c:dLbls>
          <c:showLegendKey val="0"/>
          <c:showVal val="0"/>
          <c:showCatName val="0"/>
          <c:showSerName val="0"/>
          <c:showPercent val="0"/>
          <c:showBubbleSize val="0"/>
        </c:dLbls>
        <c:marker val="1"/>
        <c:smooth val="0"/>
        <c:axId val="-2040058440"/>
        <c:axId val="-2039723736"/>
      </c:lineChart>
      <c:lineChart>
        <c:grouping val="standard"/>
        <c:varyColors val="0"/>
        <c:ser>
          <c:idx val="2"/>
          <c:order val="2"/>
          <c:tx>
            <c:strRef>
              <c:f>'travailleurs étrangers'!$A$17</c:f>
              <c:strCache>
                <c:ptCount val="1"/>
                <c:pt idx="0">
                  <c:v>Etrangers  / Autochtones, %</c:v>
                </c:pt>
              </c:strCache>
            </c:strRef>
          </c:tx>
          <c:spPr>
            <a:ln w="76200" cmpd="tri">
              <a:solidFill>
                <a:srgbClr val="FF0000"/>
              </a:solidFill>
              <a:prstDash val="solid"/>
            </a:ln>
          </c:spPr>
          <c:marker>
            <c:symbol val="none"/>
          </c:marker>
          <c:cat>
            <c:multiLvlStrRef>
              <c:f>'travailleurs étrangers'!$B$13:$AL$14</c:f>
              <c:multiLvlStrCache>
                <c:ptCount val="37"/>
                <c:lvl>
                  <c:pt idx="0">
                    <c:v>T4</c:v>
                  </c:pt>
                  <c:pt idx="1">
                    <c:v>T1</c:v>
                  </c:pt>
                  <c:pt idx="2">
                    <c:v>T2</c:v>
                  </c:pt>
                  <c:pt idx="3">
                    <c:v>T3</c:v>
                  </c:pt>
                  <c:pt idx="4">
                    <c:v>T4</c:v>
                  </c:pt>
                  <c:pt idx="5">
                    <c:v>T1</c:v>
                  </c:pt>
                  <c:pt idx="6">
                    <c:v>T2</c:v>
                  </c:pt>
                  <c:pt idx="7">
                    <c:v>T3</c:v>
                  </c:pt>
                  <c:pt idx="8">
                    <c:v>T4</c:v>
                  </c:pt>
                  <c:pt idx="9">
                    <c:v>T1</c:v>
                  </c:pt>
                  <c:pt idx="10">
                    <c:v>T2</c:v>
                  </c:pt>
                  <c:pt idx="11">
                    <c:v>T3</c:v>
                  </c:pt>
                  <c:pt idx="12">
                    <c:v>T4</c:v>
                  </c:pt>
                  <c:pt idx="13">
                    <c:v>T1</c:v>
                  </c:pt>
                  <c:pt idx="14">
                    <c:v>T2</c:v>
                  </c:pt>
                  <c:pt idx="15">
                    <c:v>T3</c:v>
                  </c:pt>
                  <c:pt idx="16">
                    <c:v>T4</c:v>
                  </c:pt>
                  <c:pt idx="17">
                    <c:v>T1</c:v>
                  </c:pt>
                  <c:pt idx="18">
                    <c:v>T2</c:v>
                  </c:pt>
                  <c:pt idx="19">
                    <c:v>T3</c:v>
                  </c:pt>
                  <c:pt idx="20">
                    <c:v>T4</c:v>
                  </c:pt>
                  <c:pt idx="21">
                    <c:v>T1</c:v>
                  </c:pt>
                  <c:pt idx="22">
                    <c:v>T2</c:v>
                  </c:pt>
                  <c:pt idx="23">
                    <c:v>T3</c:v>
                  </c:pt>
                  <c:pt idx="24">
                    <c:v>T4</c:v>
                  </c:pt>
                  <c:pt idx="25">
                    <c:v>T1</c:v>
                  </c:pt>
                  <c:pt idx="26">
                    <c:v>T2</c:v>
                  </c:pt>
                  <c:pt idx="27">
                    <c:v>T3</c:v>
                  </c:pt>
                  <c:pt idx="28">
                    <c:v>T4</c:v>
                  </c:pt>
                  <c:pt idx="29">
                    <c:v>T1</c:v>
                  </c:pt>
                  <c:pt idx="30">
                    <c:v>T2</c:v>
                  </c:pt>
                  <c:pt idx="31">
                    <c:v>T3</c:v>
                  </c:pt>
                  <c:pt idx="32">
                    <c:v>T4</c:v>
                  </c:pt>
                  <c:pt idx="33">
                    <c:v>T1</c:v>
                  </c:pt>
                  <c:pt idx="34">
                    <c:v>T2</c:v>
                  </c:pt>
                  <c:pt idx="35">
                    <c:v>T3</c:v>
                  </c:pt>
                  <c:pt idx="36">
                    <c:v>T4</c:v>
                  </c:pt>
                </c:lvl>
                <c:lvl>
                  <c:pt idx="0">
                    <c:v>2008</c:v>
                  </c:pt>
                  <c:pt idx="1">
                    <c:v>2009</c:v>
                  </c:pt>
                  <c:pt idx="5">
                    <c:v>2010</c:v>
                  </c:pt>
                  <c:pt idx="9">
                    <c:v>2011</c:v>
                  </c:pt>
                  <c:pt idx="13">
                    <c:v>2012</c:v>
                  </c:pt>
                  <c:pt idx="17">
                    <c:v>2013</c:v>
                  </c:pt>
                  <c:pt idx="21">
                    <c:v>2014</c:v>
                  </c:pt>
                  <c:pt idx="25">
                    <c:v>2015</c:v>
                  </c:pt>
                  <c:pt idx="29">
                    <c:v>2016</c:v>
                  </c:pt>
                  <c:pt idx="33">
                    <c:v>2017</c:v>
                  </c:pt>
                </c:lvl>
              </c:multiLvlStrCache>
            </c:multiLvlStrRef>
          </c:cat>
          <c:val>
            <c:numRef>
              <c:f>'travailleurs étrangers'!$B$17:$AL$17</c:f>
              <c:numCache>
                <c:formatCode>0%</c:formatCode>
                <c:ptCount val="37"/>
                <c:pt idx="0">
                  <c:v>0.78577648766328</c:v>
                </c:pt>
                <c:pt idx="1">
                  <c:v>0.674698795180723</c:v>
                </c:pt>
                <c:pt idx="2">
                  <c:v>0.534043362495245</c:v>
                </c:pt>
                <c:pt idx="3">
                  <c:v>0.437511961722488</c:v>
                </c:pt>
                <c:pt idx="4">
                  <c:v>0.489789849325932</c:v>
                </c:pt>
                <c:pt idx="5">
                  <c:v>0.636780040931683</c:v>
                </c:pt>
                <c:pt idx="6">
                  <c:v>0.811151254760277</c:v>
                </c:pt>
                <c:pt idx="7">
                  <c:v>0.984276126558006</c:v>
                </c:pt>
                <c:pt idx="8">
                  <c:v>1.118745138708841</c:v>
                </c:pt>
                <c:pt idx="9">
                  <c:v>1.199695766077918</c:v>
                </c:pt>
                <c:pt idx="10">
                  <c:v>0.900199434934353</c:v>
                </c:pt>
                <c:pt idx="11">
                  <c:v>0.944854751354013</c:v>
                </c:pt>
                <c:pt idx="12">
                  <c:v>1.149871216999356</c:v>
                </c:pt>
                <c:pt idx="13">
                  <c:v>1.250197129790254</c:v>
                </c:pt>
                <c:pt idx="14">
                  <c:v>1.418903150525087</c:v>
                </c:pt>
                <c:pt idx="15">
                  <c:v>1.466234967622571</c:v>
                </c:pt>
                <c:pt idx="16">
                  <c:v>0.82292939164427</c:v>
                </c:pt>
                <c:pt idx="17">
                  <c:v>0.827121050763223</c:v>
                </c:pt>
                <c:pt idx="18">
                  <c:v>0.844181574500321</c:v>
                </c:pt>
                <c:pt idx="19">
                  <c:v>0.570791909496058</c:v>
                </c:pt>
                <c:pt idx="20">
                  <c:v>0.23620253164557</c:v>
                </c:pt>
                <c:pt idx="21">
                  <c:v>0.0558383233532934</c:v>
                </c:pt>
                <c:pt idx="22">
                  <c:v>0.0551092387577153</c:v>
                </c:pt>
                <c:pt idx="23">
                  <c:v>0.0522673031026253</c:v>
                </c:pt>
                <c:pt idx="24">
                  <c:v>0.0366870483602001</c:v>
                </c:pt>
                <c:pt idx="25">
                  <c:v>0.0218877621254531</c:v>
                </c:pt>
                <c:pt idx="26">
                  <c:v>0.0201735653596256</c:v>
                </c:pt>
                <c:pt idx="27">
                  <c:v>0.0024190297003091</c:v>
                </c:pt>
                <c:pt idx="28">
                  <c:v>0.010752688172043</c:v>
                </c:pt>
                <c:pt idx="29">
                  <c:v>0.0132678784662332</c:v>
                </c:pt>
                <c:pt idx="30">
                  <c:v>0.0133031794598909</c:v>
                </c:pt>
                <c:pt idx="31">
                  <c:v>0.0132187706543291</c:v>
                </c:pt>
                <c:pt idx="32">
                  <c:v>0.0136668033347</c:v>
                </c:pt>
                <c:pt idx="33">
                  <c:v>0.0139567341242149</c:v>
                </c:pt>
                <c:pt idx="34">
                  <c:v>0.0138542532557495</c:v>
                </c:pt>
                <c:pt idx="35">
                  <c:v>0.0138121546961326</c:v>
                </c:pt>
                <c:pt idx="36">
                  <c:v>0.0145815106445028</c:v>
                </c:pt>
              </c:numCache>
            </c:numRef>
          </c:val>
          <c:smooth val="0"/>
        </c:ser>
        <c:dLbls>
          <c:showLegendKey val="0"/>
          <c:showVal val="0"/>
          <c:showCatName val="0"/>
          <c:showSerName val="0"/>
          <c:showPercent val="0"/>
          <c:showBubbleSize val="0"/>
        </c:dLbls>
        <c:marker val="1"/>
        <c:smooth val="0"/>
        <c:axId val="-2039800936"/>
        <c:axId val="-2045823144"/>
      </c:lineChart>
      <c:catAx>
        <c:axId val="-2040058440"/>
        <c:scaling>
          <c:orientation val="minMax"/>
        </c:scaling>
        <c:delete val="0"/>
        <c:axPos val="b"/>
        <c:numFmt formatCode="mmm\-yy" sourceLinked="1"/>
        <c:majorTickMark val="out"/>
        <c:minorTickMark val="none"/>
        <c:tickLblPos val="nextTo"/>
        <c:txPr>
          <a:bodyPr rot="0" vert="horz"/>
          <a:lstStyle/>
          <a:p>
            <a:pPr>
              <a:defRPr/>
            </a:pPr>
            <a:endParaRPr lang="fr-FR"/>
          </a:p>
        </c:txPr>
        <c:crossAx val="-2039723736"/>
        <c:crosses val="autoZero"/>
        <c:auto val="1"/>
        <c:lblAlgn val="ctr"/>
        <c:lblOffset val="100"/>
        <c:noMultiLvlLbl val="0"/>
      </c:catAx>
      <c:valAx>
        <c:axId val="-2039723736"/>
        <c:scaling>
          <c:orientation val="minMax"/>
        </c:scaling>
        <c:delete val="0"/>
        <c:axPos val="l"/>
        <c:numFmt formatCode="#,##0.0" sourceLinked="0"/>
        <c:majorTickMark val="out"/>
        <c:minorTickMark val="none"/>
        <c:tickLblPos val="nextTo"/>
        <c:crossAx val="-2040058440"/>
        <c:crosses val="autoZero"/>
        <c:crossBetween val="between"/>
        <c:majorUnit val="0.5"/>
      </c:valAx>
      <c:catAx>
        <c:axId val="-2039800936"/>
        <c:scaling>
          <c:orientation val="minMax"/>
        </c:scaling>
        <c:delete val="1"/>
        <c:axPos val="b"/>
        <c:majorTickMark val="out"/>
        <c:minorTickMark val="none"/>
        <c:tickLblPos val="nextTo"/>
        <c:crossAx val="-2045823144"/>
        <c:crosses val="autoZero"/>
        <c:auto val="1"/>
        <c:lblAlgn val="ctr"/>
        <c:lblOffset val="100"/>
        <c:noMultiLvlLbl val="0"/>
      </c:catAx>
      <c:valAx>
        <c:axId val="-2045823144"/>
        <c:scaling>
          <c:orientation val="minMax"/>
        </c:scaling>
        <c:delete val="0"/>
        <c:axPos val="r"/>
        <c:numFmt formatCode="0%" sourceLinked="1"/>
        <c:majorTickMark val="out"/>
        <c:minorTickMark val="none"/>
        <c:tickLblPos val="nextTo"/>
        <c:txPr>
          <a:bodyPr rot="0" vert="horz"/>
          <a:lstStyle/>
          <a:p>
            <a:pPr>
              <a:defRPr/>
            </a:pPr>
            <a:endParaRPr lang="fr-FR"/>
          </a:p>
        </c:txPr>
        <c:crossAx val="-2039800936"/>
        <c:crosses val="max"/>
        <c:crossBetween val="between"/>
      </c:valAx>
    </c:plotArea>
    <c:legend>
      <c:legendPos val="t"/>
      <c:layout>
        <c:manualLayout>
          <c:xMode val="edge"/>
          <c:yMode val="edge"/>
          <c:x val="0.571187554680665"/>
          <c:y val="0.274531641878099"/>
          <c:w val="0.307377546878805"/>
          <c:h val="0.335285317276517"/>
        </c:manualLayout>
      </c:layout>
      <c:overlay val="0"/>
      <c:spPr>
        <a:solidFill>
          <a:schemeClr val="bg1"/>
        </a:solidFill>
      </c:spPr>
    </c:legend>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5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Production et </a:t>
            </a:r>
            <a:r>
              <a:rPr lang="fr-FR" dirty="0" smtClean="0"/>
              <a:t>emplois</a:t>
            </a:r>
          </a:p>
          <a:p>
            <a:pPr>
              <a:defRPr/>
            </a:pPr>
            <a:r>
              <a:rPr lang="fr-FR" dirty="0" smtClean="0"/>
              <a:t> </a:t>
            </a:r>
            <a:r>
              <a:rPr lang="fr-FR" dirty="0"/>
              <a:t>sur mines</a:t>
            </a:r>
          </a:p>
        </c:rich>
      </c:tx>
      <c:layout>
        <c:manualLayout>
          <c:xMode val="edge"/>
          <c:yMode val="edge"/>
          <c:x val="0.229525502065556"/>
          <c:y val="0.0"/>
        </c:manualLayout>
      </c:layout>
      <c:overlay val="0"/>
      <c:spPr>
        <a:solidFill>
          <a:schemeClr val="bg1"/>
        </a:solidFill>
      </c:spPr>
    </c:title>
    <c:autoTitleDeleted val="0"/>
    <c:plotArea>
      <c:layout>
        <c:manualLayout>
          <c:layoutTarget val="inner"/>
          <c:xMode val="edge"/>
          <c:yMode val="edge"/>
          <c:x val="0.088459069305526"/>
          <c:y val="0.0486833853890786"/>
          <c:w val="0.84560438391147"/>
          <c:h val="0.827004450614014"/>
        </c:manualLayout>
      </c:layout>
      <c:lineChart>
        <c:grouping val="standard"/>
        <c:varyColors val="0"/>
        <c:ser>
          <c:idx val="0"/>
          <c:order val="0"/>
          <c:tx>
            <c:strRef>
              <c:f>'emplois annuels'!$A$397</c:f>
              <c:strCache>
                <c:ptCount val="1"/>
                <c:pt idx="0">
                  <c:v>Production,  MT humides</c:v>
                </c:pt>
              </c:strCache>
            </c:strRef>
          </c:tx>
          <c:spPr>
            <a:ln>
              <a:solidFill>
                <a:srgbClr val="0000FF"/>
              </a:solidFill>
            </a:ln>
          </c:spPr>
          <c:marker>
            <c:symbol val="none"/>
          </c:marker>
          <c:cat>
            <c:strRef>
              <c:f>'emplois annuels'!$B$396:$Q$396</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annuels'!$B$397:$Q$397</c:f>
              <c:numCache>
                <c:formatCode>0.00</c:formatCode>
                <c:ptCount val="16"/>
                <c:pt idx="0">
                  <c:v>5.9420391</c:v>
                </c:pt>
                <c:pt idx="1">
                  <c:v>6.625344099999979</c:v>
                </c:pt>
                <c:pt idx="2">
                  <c:v>7.03329932</c:v>
                </c:pt>
                <c:pt idx="3">
                  <c:v>6.444867340000001</c:v>
                </c:pt>
                <c:pt idx="4">
                  <c:v>6.179430139999996</c:v>
                </c:pt>
                <c:pt idx="5">
                  <c:v>7.575117609999984</c:v>
                </c:pt>
                <c:pt idx="6">
                  <c:v>6.66175819</c:v>
                </c:pt>
                <c:pt idx="7">
                  <c:v>6.38646538</c:v>
                </c:pt>
                <c:pt idx="8">
                  <c:v>8.92217419</c:v>
                </c:pt>
                <c:pt idx="9">
                  <c:v>9.23173821</c:v>
                </c:pt>
                <c:pt idx="10">
                  <c:v>9.65873234983725</c:v>
                </c:pt>
                <c:pt idx="11">
                  <c:v>12.00356646943181</c:v>
                </c:pt>
                <c:pt idx="12">
                  <c:v>13.11494315674812</c:v>
                </c:pt>
                <c:pt idx="13">
                  <c:v>14.29262453122118</c:v>
                </c:pt>
                <c:pt idx="14">
                  <c:v>15.40754322967497</c:v>
                </c:pt>
                <c:pt idx="15">
                  <c:v>15.9680906594888</c:v>
                </c:pt>
              </c:numCache>
            </c:numRef>
          </c:val>
          <c:smooth val="0"/>
        </c:ser>
        <c:dLbls>
          <c:showLegendKey val="0"/>
          <c:showVal val="0"/>
          <c:showCatName val="0"/>
          <c:showSerName val="0"/>
          <c:showPercent val="0"/>
          <c:showBubbleSize val="0"/>
        </c:dLbls>
        <c:marker val="1"/>
        <c:smooth val="0"/>
        <c:axId val="2100656392"/>
        <c:axId val="2046457384"/>
      </c:lineChart>
      <c:lineChart>
        <c:grouping val="standard"/>
        <c:varyColors val="0"/>
        <c:ser>
          <c:idx val="1"/>
          <c:order val="1"/>
          <c:tx>
            <c:strRef>
              <c:f>'emplois annuels'!$A$398</c:f>
              <c:strCache>
                <c:ptCount val="1"/>
                <c:pt idx="0">
                  <c:v>Emploi total avec contracteurs, milliers</c:v>
                </c:pt>
              </c:strCache>
            </c:strRef>
          </c:tx>
          <c:spPr>
            <a:ln>
              <a:solidFill>
                <a:srgbClr val="FF0000"/>
              </a:solidFill>
              <a:prstDash val="sysDash"/>
            </a:ln>
          </c:spPr>
          <c:marker>
            <c:symbol val="none"/>
          </c:marker>
          <c:cat>
            <c:strRef>
              <c:f>'emplois annuels'!$B$396:$Q$396</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annuels'!$B$398:$Q$398</c:f>
              <c:numCache>
                <c:formatCode>#,##0.00</c:formatCode>
                <c:ptCount val="16"/>
                <c:pt idx="0">
                  <c:v>1.70925</c:v>
                </c:pt>
                <c:pt idx="1">
                  <c:v>1.718833333333333</c:v>
                </c:pt>
                <c:pt idx="2">
                  <c:v>1.786416666666667</c:v>
                </c:pt>
                <c:pt idx="3">
                  <c:v>1.939333333333333</c:v>
                </c:pt>
                <c:pt idx="4">
                  <c:v>1.894</c:v>
                </c:pt>
                <c:pt idx="5">
                  <c:v>2.094</c:v>
                </c:pt>
                <c:pt idx="6">
                  <c:v>1.916333333333333</c:v>
                </c:pt>
                <c:pt idx="7">
                  <c:v>1.90375</c:v>
                </c:pt>
                <c:pt idx="8">
                  <c:v>2.48275</c:v>
                </c:pt>
                <c:pt idx="9">
                  <c:v>2.7275</c:v>
                </c:pt>
                <c:pt idx="10">
                  <c:v>3.223916666666666</c:v>
                </c:pt>
                <c:pt idx="11">
                  <c:v>3.55175</c:v>
                </c:pt>
                <c:pt idx="12">
                  <c:v>4.012416666666636</c:v>
                </c:pt>
                <c:pt idx="13">
                  <c:v>4.2735</c:v>
                </c:pt>
                <c:pt idx="14">
                  <c:v>4.205</c:v>
                </c:pt>
                <c:pt idx="15">
                  <c:v>4.037270636447474</c:v>
                </c:pt>
              </c:numCache>
            </c:numRef>
          </c:val>
          <c:smooth val="0"/>
        </c:ser>
        <c:ser>
          <c:idx val="2"/>
          <c:order val="2"/>
          <c:tx>
            <c:strRef>
              <c:f>'emplois annuels'!$A$399</c:f>
              <c:strCache>
                <c:ptCount val="1"/>
                <c:pt idx="0">
                  <c:v>Emploi direct, milliers</c:v>
                </c:pt>
              </c:strCache>
            </c:strRef>
          </c:tx>
          <c:spPr>
            <a:ln>
              <a:solidFill>
                <a:srgbClr val="FF0000"/>
              </a:solidFill>
            </a:ln>
          </c:spPr>
          <c:marker>
            <c:symbol val="none"/>
          </c:marker>
          <c:cat>
            <c:strRef>
              <c:f>'emplois annuels'!$B$396:$Q$396</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annuels'!$B$399:$Q$399</c:f>
              <c:numCache>
                <c:formatCode>#,##0.00</c:formatCode>
                <c:ptCount val="16"/>
                <c:pt idx="0">
                  <c:v>1.348833333333333</c:v>
                </c:pt>
                <c:pt idx="1">
                  <c:v>1.3465</c:v>
                </c:pt>
                <c:pt idx="2">
                  <c:v>1.407833333333333</c:v>
                </c:pt>
                <c:pt idx="3">
                  <c:v>1.4495</c:v>
                </c:pt>
                <c:pt idx="4">
                  <c:v>1.446416666666667</c:v>
                </c:pt>
                <c:pt idx="5">
                  <c:v>1.60375</c:v>
                </c:pt>
                <c:pt idx="6">
                  <c:v>1.467666666666667</c:v>
                </c:pt>
                <c:pt idx="7">
                  <c:v>1.405083333333333</c:v>
                </c:pt>
                <c:pt idx="8">
                  <c:v>1.902083333333333</c:v>
                </c:pt>
                <c:pt idx="9">
                  <c:v>2.020083333333333</c:v>
                </c:pt>
                <c:pt idx="10">
                  <c:v>2.178416666666666</c:v>
                </c:pt>
                <c:pt idx="11">
                  <c:v>2.360583333333333</c:v>
                </c:pt>
                <c:pt idx="12">
                  <c:v>2.513166666666667</c:v>
                </c:pt>
                <c:pt idx="13">
                  <c:v>2.648</c:v>
                </c:pt>
                <c:pt idx="14">
                  <c:v>2.5995</c:v>
                </c:pt>
                <c:pt idx="15">
                  <c:v>2.582984128510966</c:v>
                </c:pt>
              </c:numCache>
            </c:numRef>
          </c:val>
          <c:smooth val="0"/>
        </c:ser>
        <c:dLbls>
          <c:showLegendKey val="0"/>
          <c:showVal val="0"/>
          <c:showCatName val="0"/>
          <c:showSerName val="0"/>
          <c:showPercent val="0"/>
          <c:showBubbleSize val="0"/>
        </c:dLbls>
        <c:marker val="1"/>
        <c:smooth val="0"/>
        <c:axId val="-2134952984"/>
        <c:axId val="-2134955880"/>
      </c:lineChart>
      <c:catAx>
        <c:axId val="2100656392"/>
        <c:scaling>
          <c:orientation val="minMax"/>
        </c:scaling>
        <c:delete val="0"/>
        <c:axPos val="b"/>
        <c:majorTickMark val="out"/>
        <c:minorTickMark val="none"/>
        <c:tickLblPos val="nextTo"/>
        <c:txPr>
          <a:bodyPr rot="-5400000" vert="horz"/>
          <a:lstStyle/>
          <a:p>
            <a:pPr>
              <a:defRPr/>
            </a:pPr>
            <a:endParaRPr lang="fr-FR"/>
          </a:p>
        </c:txPr>
        <c:crossAx val="2046457384"/>
        <c:crosses val="autoZero"/>
        <c:auto val="1"/>
        <c:lblAlgn val="ctr"/>
        <c:lblOffset val="100"/>
        <c:noMultiLvlLbl val="0"/>
      </c:catAx>
      <c:valAx>
        <c:axId val="2046457384"/>
        <c:scaling>
          <c:orientation val="minMax"/>
          <c:min val="4.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600" b="1">
                <a:solidFill>
                  <a:srgbClr val="0000FF"/>
                </a:solidFill>
              </a:defRPr>
            </a:pPr>
            <a:endParaRPr lang="fr-FR"/>
          </a:p>
        </c:txPr>
        <c:crossAx val="2100656392"/>
        <c:crosses val="autoZero"/>
        <c:crossBetween val="between"/>
        <c:majorUnit val="1.0"/>
      </c:valAx>
      <c:valAx>
        <c:axId val="-2134955880"/>
        <c:scaling>
          <c:orientation val="minMax"/>
          <c:min val="1.0"/>
        </c:scaling>
        <c:delete val="0"/>
        <c:axPos val="r"/>
        <c:numFmt formatCode="#,##0.0" sourceLinked="0"/>
        <c:majorTickMark val="out"/>
        <c:minorTickMark val="none"/>
        <c:tickLblPos val="nextTo"/>
        <c:txPr>
          <a:bodyPr/>
          <a:lstStyle/>
          <a:p>
            <a:pPr>
              <a:defRPr sz="1600" b="1">
                <a:solidFill>
                  <a:srgbClr val="FF0000"/>
                </a:solidFill>
              </a:defRPr>
            </a:pPr>
            <a:endParaRPr lang="fr-FR"/>
          </a:p>
        </c:txPr>
        <c:crossAx val="-2134952984"/>
        <c:crosses val="max"/>
        <c:crossBetween val="between"/>
        <c:majorUnit val="0.3"/>
      </c:valAx>
      <c:catAx>
        <c:axId val="-2134952984"/>
        <c:scaling>
          <c:orientation val="minMax"/>
        </c:scaling>
        <c:delete val="1"/>
        <c:axPos val="b"/>
        <c:majorTickMark val="out"/>
        <c:minorTickMark val="none"/>
        <c:tickLblPos val="nextTo"/>
        <c:crossAx val="-2134955880"/>
        <c:crosses val="autoZero"/>
        <c:auto val="1"/>
        <c:lblAlgn val="ctr"/>
        <c:lblOffset val="100"/>
        <c:noMultiLvlLbl val="0"/>
      </c:catAx>
    </c:plotArea>
    <c:legend>
      <c:legendPos val="r"/>
      <c:layout>
        <c:manualLayout>
          <c:xMode val="edge"/>
          <c:yMode val="edge"/>
          <c:x val="0.083053266680542"/>
          <c:y val="0.119675093000177"/>
          <c:w val="0.438223606854004"/>
          <c:h val="0.348859035477056"/>
        </c:manualLayout>
      </c:layout>
      <c:overlay val="0"/>
      <c:spPr>
        <a:solidFill>
          <a:schemeClr val="bg1"/>
        </a:solidFill>
      </c:spPr>
      <c:txPr>
        <a:bodyPr/>
        <a:lstStyle/>
        <a:p>
          <a:pPr>
            <a:defRPr sz="1800" b="1"/>
          </a:pPr>
          <a:endParaRPr lang="fr-FR"/>
        </a:p>
      </c:txPr>
    </c:legend>
    <c:plotVisOnly val="1"/>
    <c:dispBlanksAs val="gap"/>
    <c:showDLblsOverMax val="0"/>
  </c:chart>
  <c:txPr>
    <a:bodyPr/>
    <a:lstStyle/>
    <a:p>
      <a:pPr>
        <a:defRPr sz="2000"/>
      </a:pPr>
      <a:endParaRPr lang="fr-FR"/>
    </a:p>
  </c:txPr>
  <c:externalData r:id="rId1">
    <c:autoUpdate val="0"/>
  </c:externalData>
  <c:userShapes r:id="rId2"/>
</c:chartSpace>
</file>

<file path=ppt/charts/chart5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Productivité </a:t>
            </a:r>
            <a:r>
              <a:rPr lang="fr-FR" dirty="0" smtClean="0"/>
              <a:t>du travail, KT </a:t>
            </a:r>
            <a:r>
              <a:rPr lang="fr-FR" dirty="0"/>
              <a:t>par </a:t>
            </a:r>
            <a:r>
              <a:rPr lang="fr-FR" dirty="0" smtClean="0"/>
              <a:t>emploi </a:t>
            </a:r>
            <a:endParaRPr lang="fr-FR" dirty="0"/>
          </a:p>
        </c:rich>
      </c:tx>
      <c:layout>
        <c:manualLayout>
          <c:xMode val="edge"/>
          <c:yMode val="edge"/>
          <c:x val="0.14606530726844"/>
          <c:y val="0.0"/>
        </c:manualLayout>
      </c:layout>
      <c:overlay val="0"/>
      <c:spPr>
        <a:solidFill>
          <a:schemeClr val="bg1"/>
        </a:solidFill>
      </c:spPr>
    </c:title>
    <c:autoTitleDeleted val="0"/>
    <c:plotArea>
      <c:layout>
        <c:manualLayout>
          <c:layoutTarget val="inner"/>
          <c:xMode val="edge"/>
          <c:yMode val="edge"/>
          <c:x val="0.0745237490474981"/>
          <c:y val="0.128042997443332"/>
          <c:w val="0.906242147150961"/>
          <c:h val="0.74705789863101"/>
        </c:manualLayout>
      </c:layout>
      <c:lineChart>
        <c:grouping val="standard"/>
        <c:varyColors val="0"/>
        <c:ser>
          <c:idx val="1"/>
          <c:order val="0"/>
          <c:tx>
            <c:strRef>
              <c:f>'emplois annuels'!$A$403</c:f>
              <c:strCache>
                <c:ptCount val="1"/>
                <c:pt idx="0">
                  <c:v>Productivité, Emploi direct</c:v>
                </c:pt>
              </c:strCache>
            </c:strRef>
          </c:tx>
          <c:spPr>
            <a:ln>
              <a:solidFill>
                <a:srgbClr val="008000"/>
              </a:solidFill>
            </a:ln>
          </c:spPr>
          <c:marker>
            <c:symbol val="none"/>
          </c:marker>
          <c:cat>
            <c:strRef>
              <c:f>'emplois annuels'!$B$396:$Q$396</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annuels'!$B$403:$Q$403</c:f>
              <c:numCache>
                <c:formatCode>0.0</c:formatCode>
                <c:ptCount val="16"/>
                <c:pt idx="0">
                  <c:v>4.405317508958356</c:v>
                </c:pt>
                <c:pt idx="1">
                  <c:v>4.920418937987375</c:v>
                </c:pt>
                <c:pt idx="2">
                  <c:v>4.995832357049839</c:v>
                </c:pt>
                <c:pt idx="3">
                  <c:v>4.44626929285961</c:v>
                </c:pt>
                <c:pt idx="4">
                  <c:v>4.272233777726564</c:v>
                </c:pt>
                <c:pt idx="5">
                  <c:v>4.723378088854247</c:v>
                </c:pt>
                <c:pt idx="6">
                  <c:v>4.539013075176016</c:v>
                </c:pt>
                <c:pt idx="7">
                  <c:v>4.545257372635074</c:v>
                </c:pt>
                <c:pt idx="8">
                  <c:v>4.69073779978094</c:v>
                </c:pt>
                <c:pt idx="9">
                  <c:v>4.569978900210387</c:v>
                </c:pt>
                <c:pt idx="10">
                  <c:v>4.43383146008366</c:v>
                </c:pt>
                <c:pt idx="11">
                  <c:v>5.085000092956603</c:v>
                </c:pt>
                <c:pt idx="12">
                  <c:v>5.218493198520373</c:v>
                </c:pt>
                <c:pt idx="13">
                  <c:v>5.397516816926375</c:v>
                </c:pt>
                <c:pt idx="14">
                  <c:v>5.927117995643383</c:v>
                </c:pt>
                <c:pt idx="15">
                  <c:v>6.182032047054836</c:v>
                </c:pt>
              </c:numCache>
            </c:numRef>
          </c:val>
          <c:smooth val="0"/>
        </c:ser>
        <c:ser>
          <c:idx val="0"/>
          <c:order val="1"/>
          <c:tx>
            <c:strRef>
              <c:f>'emplois annuels'!$A$402</c:f>
              <c:strCache>
                <c:ptCount val="1"/>
                <c:pt idx="0">
                  <c:v>Productivité, Emploi total</c:v>
                </c:pt>
              </c:strCache>
            </c:strRef>
          </c:tx>
          <c:spPr>
            <a:ln>
              <a:solidFill>
                <a:srgbClr val="008000"/>
              </a:solidFill>
              <a:prstDash val="sysDash"/>
            </a:ln>
          </c:spPr>
          <c:marker>
            <c:symbol val="none"/>
          </c:marker>
          <c:cat>
            <c:strRef>
              <c:f>'emplois annuels'!$B$396:$Q$396</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'emplois annuels'!$B$402:$Q$402</c:f>
              <c:numCache>
                <c:formatCode>0.0</c:formatCode>
                <c:ptCount val="16"/>
                <c:pt idx="0">
                  <c:v>3.476401404124616</c:v>
                </c:pt>
                <c:pt idx="1">
                  <c:v>3.854558770483856</c:v>
                </c:pt>
                <c:pt idx="2">
                  <c:v>3.93709902691608</c:v>
                </c:pt>
                <c:pt idx="3">
                  <c:v>3.32323857339292</c:v>
                </c:pt>
                <c:pt idx="4">
                  <c:v>3.262634709609291</c:v>
                </c:pt>
                <c:pt idx="5">
                  <c:v>3.617534675262655</c:v>
                </c:pt>
                <c:pt idx="6">
                  <c:v>3.476304499913017</c:v>
                </c:pt>
                <c:pt idx="7">
                  <c:v>3.354676496388686</c:v>
                </c:pt>
                <c:pt idx="8">
                  <c:v>3.593665971201287</c:v>
                </c:pt>
                <c:pt idx="9">
                  <c:v>3.384688619615032</c:v>
                </c:pt>
                <c:pt idx="10">
                  <c:v>2.995962162950009</c:v>
                </c:pt>
                <c:pt idx="11">
                  <c:v>3.379620319400796</c:v>
                </c:pt>
                <c:pt idx="12">
                  <c:v>3.26858954248224</c:v>
                </c:pt>
                <c:pt idx="13">
                  <c:v>3.344477484783237</c:v>
                </c:pt>
                <c:pt idx="14">
                  <c:v>3.664100649149815</c:v>
                </c:pt>
                <c:pt idx="15">
                  <c:v>3.955169741491406</c:v>
                </c:pt>
              </c:numCache>
            </c:numRef>
          </c:val>
          <c:smooth val="0"/>
        </c:ser>
        <c:dLbls>
          <c:showLegendKey val="0"/>
          <c:showVal val="0"/>
          <c:showCatName val="0"/>
          <c:showSerName val="0"/>
          <c:showPercent val="0"/>
          <c:showBubbleSize val="0"/>
        </c:dLbls>
        <c:marker val="1"/>
        <c:smooth val="0"/>
        <c:axId val="-2042034888"/>
        <c:axId val="-2109751992"/>
      </c:lineChart>
      <c:catAx>
        <c:axId val="-2042034888"/>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09751992"/>
        <c:crosses val="autoZero"/>
        <c:auto val="1"/>
        <c:lblAlgn val="ctr"/>
        <c:lblOffset val="100"/>
        <c:noMultiLvlLbl val="0"/>
      </c:catAx>
      <c:valAx>
        <c:axId val="-2109751992"/>
        <c:scaling>
          <c:orientation val="minMax"/>
          <c:max val="6.2"/>
          <c:min val="2.9"/>
        </c:scaling>
        <c:delete val="0"/>
        <c:axPos val="l"/>
        <c:majorGridlines>
          <c:spPr>
            <a:ln>
              <a:solidFill>
                <a:schemeClr val="bg1">
                  <a:lumMod val="75000"/>
                </a:schemeClr>
              </a:solidFill>
            </a:ln>
          </c:spPr>
        </c:majorGridlines>
        <c:numFmt formatCode="0.0" sourceLinked="0"/>
        <c:majorTickMark val="out"/>
        <c:minorTickMark val="none"/>
        <c:tickLblPos val="nextTo"/>
        <c:txPr>
          <a:bodyPr/>
          <a:lstStyle/>
          <a:p>
            <a:pPr>
              <a:defRPr sz="1600" b="1">
                <a:solidFill>
                  <a:srgbClr val="008000"/>
                </a:solidFill>
              </a:defRPr>
            </a:pPr>
            <a:endParaRPr lang="fr-FR"/>
          </a:p>
        </c:txPr>
        <c:crossAx val="-2042034888"/>
        <c:crosses val="autoZero"/>
        <c:crossBetween val="between"/>
        <c:majorUnit val="0.3"/>
      </c:valAx>
    </c:plotArea>
    <c:legend>
      <c:legendPos val="t"/>
      <c:layout>
        <c:manualLayout>
          <c:xMode val="edge"/>
          <c:yMode val="edge"/>
          <c:x val="0.154804133152267"/>
          <c:y val="0.149338214600299"/>
          <c:w val="0.51983385153877"/>
          <c:h val="0.192103385770118"/>
        </c:manualLayout>
      </c:layout>
      <c:overlay val="0"/>
      <c:spPr>
        <a:solidFill>
          <a:schemeClr val="bg1"/>
        </a:solidFill>
      </c:spPr>
      <c:txPr>
        <a:bodyPr/>
        <a:lstStyle/>
        <a:p>
          <a:pPr>
            <a:defRPr sz="1800" b="1"/>
          </a:pPr>
          <a:endParaRPr lang="fr-FR"/>
        </a:p>
      </c:txPr>
    </c:legend>
    <c:plotVisOnly val="1"/>
    <c:dispBlanksAs val="gap"/>
    <c:showDLblsOverMax val="0"/>
  </c:chart>
  <c:txPr>
    <a:bodyPr/>
    <a:lstStyle/>
    <a:p>
      <a:pPr>
        <a:defRPr sz="2000"/>
      </a:pPr>
      <a:endParaRPr lang="fr-FR"/>
    </a:p>
  </c:txPr>
  <c:externalData r:id="rId1">
    <c:autoUpdate val="0"/>
  </c:externalData>
  <c:userShapes r:id="rId2"/>
</c:chartSpace>
</file>

<file path=ppt/charts/chart5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lrMapOvr bg1="lt1" tx1="dk1" bg2="lt2" tx2="dk2" accent1="accent1" accent2="accent2" accent3="accent3" accent4="accent4" accent5="accent5" accent6="accent6" hlink="hlink" folHlink="folHlink"/>
  <c:chart>
    <c:title>
      <c:tx>
        <c:rich>
          <a:bodyPr/>
          <a:lstStyle/>
          <a:p>
            <a:pPr>
              <a:defRPr/>
            </a:pPr>
            <a:r>
              <a:rPr lang="fr-FR" dirty="0" smtClean="0"/>
              <a:t>Production </a:t>
            </a:r>
            <a:r>
              <a:rPr lang="fr-FR" dirty="0"/>
              <a:t>et </a:t>
            </a:r>
            <a:r>
              <a:rPr lang="fr-FR" dirty="0" smtClean="0"/>
              <a:t>emploi</a:t>
            </a:r>
            <a:r>
              <a:rPr lang="fr-FR" baseline="0" dirty="0" smtClean="0"/>
              <a:t> </a:t>
            </a:r>
            <a:r>
              <a:rPr lang="fr-FR" dirty="0" smtClean="0"/>
              <a:t>direct métallurgie </a:t>
            </a:r>
          </a:p>
        </c:rich>
      </c:tx>
      <c:layout>
        <c:manualLayout>
          <c:xMode val="edge"/>
          <c:yMode val="edge"/>
          <c:x val="0.209036114089156"/>
          <c:y val="0.0"/>
        </c:manualLayout>
      </c:layout>
      <c:overlay val="0"/>
      <c:spPr>
        <a:solidFill>
          <a:sysClr val="window" lastClr="FFFFFF"/>
        </a:solidFill>
      </c:spPr>
    </c:title>
    <c:autoTitleDeleted val="0"/>
    <c:plotArea>
      <c:layout>
        <c:manualLayout>
          <c:layoutTarget val="inner"/>
          <c:xMode val="edge"/>
          <c:yMode val="edge"/>
          <c:x val="0.0613064579196344"/>
          <c:y val="0.0789182268108307"/>
          <c:w val="0.915157671990125"/>
          <c:h val="0.798986207626802"/>
        </c:manualLayout>
      </c:layout>
      <c:lineChart>
        <c:grouping val="standard"/>
        <c:varyColors val="0"/>
        <c:ser>
          <c:idx val="0"/>
          <c:order val="0"/>
          <c:tx>
            <c:strRef>
              <c:f>'prodté métal'!$A$24</c:f>
              <c:strCache>
                <c:ptCount val="1"/>
                <c:pt idx="0">
                  <c:v>Production, KT</c:v>
                </c:pt>
              </c:strCache>
            </c:strRef>
          </c:tx>
          <c:spPr>
            <a:ln>
              <a:solidFill>
                <a:srgbClr val="0000FF"/>
              </a:solidFill>
            </a:ln>
          </c:spPr>
          <c:marker>
            <c:symbol val="none"/>
          </c:marker>
          <c:cat>
            <c:strRef>
              <c:f>'prodté métal'!$B$23:$Q$23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'prodté métal'!$B$24:$Q$24</c:f>
              <c:numCache>
                <c:formatCode>0.00</c:formatCode>
                <c:ptCount val="16"/>
                <c:pt idx="0">
                  <c:v>59.867</c:v>
                </c:pt>
                <c:pt idx="1">
                  <c:v>61.523</c:v>
                </c:pt>
                <c:pt idx="2">
                  <c:v>55.18</c:v>
                </c:pt>
                <c:pt idx="3">
                  <c:v>59.576</c:v>
                </c:pt>
                <c:pt idx="4">
                  <c:v>62.378</c:v>
                </c:pt>
                <c:pt idx="5">
                  <c:v>59.796285</c:v>
                </c:pt>
                <c:pt idx="6">
                  <c:v>51.031053</c:v>
                </c:pt>
                <c:pt idx="7">
                  <c:v>52.131538</c:v>
                </c:pt>
                <c:pt idx="8">
                  <c:v>53.940484</c:v>
                </c:pt>
                <c:pt idx="9">
                  <c:v>61.927379</c:v>
                </c:pt>
                <c:pt idx="10">
                  <c:v>62.177903</c:v>
                </c:pt>
                <c:pt idx="11">
                  <c:v>69.20607101896751</c:v>
                </c:pt>
                <c:pt idx="12">
                  <c:v>82.754493843</c:v>
                </c:pt>
                <c:pt idx="13">
                  <c:v>93.97699539999998</c:v>
                </c:pt>
                <c:pt idx="14">
                  <c:v>107.538325</c:v>
                </c:pt>
                <c:pt idx="15">
                  <c:v>113.7981761454778</c:v>
                </c:pt>
              </c:numCache>
            </c:numRef>
          </c:val>
          <c:smooth val="0"/>
        </c:ser>
        <c:dLbls>
          <c:showLegendKey val="0"/>
          <c:showVal val="0"/>
          <c:showCatName val="0"/>
          <c:showSerName val="0"/>
          <c:showPercent val="0"/>
          <c:showBubbleSize val="0"/>
        </c:dLbls>
        <c:marker val="1"/>
        <c:smooth val="0"/>
        <c:axId val="-2110087928"/>
        <c:axId val="-2109770616"/>
      </c:lineChart>
      <c:lineChart>
        <c:grouping val="standard"/>
        <c:varyColors val="0"/>
        <c:ser>
          <c:idx val="1"/>
          <c:order val="1"/>
          <c:tx>
            <c:strRef>
              <c:f>'prodté métal'!$A$25</c:f>
              <c:strCache>
                <c:ptCount val="1"/>
                <c:pt idx="0">
                  <c:v>Emploi, milliers </c:v>
                </c:pt>
              </c:strCache>
            </c:strRef>
          </c:tx>
          <c:spPr>
            <a:ln>
              <a:solidFill>
                <a:srgbClr val="FF0000"/>
              </a:solidFill>
            </a:ln>
          </c:spPr>
          <c:marker>
            <c:symbol val="none"/>
          </c:marker>
          <c:val>
            <c:numRef>
              <c:f>'prodté métal'!$B$25:$Q$25</c:f>
              <c:numCache>
                <c:formatCode>0.00</c:formatCode>
                <c:ptCount val="16"/>
                <c:pt idx="0">
                  <c:v>1.297333333333333</c:v>
                </c:pt>
                <c:pt idx="1">
                  <c:v>1.3035</c:v>
                </c:pt>
                <c:pt idx="2">
                  <c:v>1.325333333333333</c:v>
                </c:pt>
                <c:pt idx="3">
                  <c:v>1.362666666666666</c:v>
                </c:pt>
                <c:pt idx="4">
                  <c:v>1.367833333333333</c:v>
                </c:pt>
                <c:pt idx="5">
                  <c:v>1.369416666666667</c:v>
                </c:pt>
                <c:pt idx="6">
                  <c:v>1.3865</c:v>
                </c:pt>
                <c:pt idx="7">
                  <c:v>1.418083333333333</c:v>
                </c:pt>
                <c:pt idx="8">
                  <c:v>1.341583333333333</c:v>
                </c:pt>
                <c:pt idx="9">
                  <c:v>1.30225</c:v>
                </c:pt>
                <c:pt idx="10">
                  <c:v>1.579083333333333</c:v>
                </c:pt>
                <c:pt idx="11">
                  <c:v>2.157583333333334</c:v>
                </c:pt>
                <c:pt idx="12">
                  <c:v>2.126166666666667</c:v>
                </c:pt>
                <c:pt idx="13">
                  <c:v>2.3215</c:v>
                </c:pt>
                <c:pt idx="14">
                  <c:v>2.31875</c:v>
                </c:pt>
                <c:pt idx="15">
                  <c:v>2.175367500090704</c:v>
                </c:pt>
              </c:numCache>
            </c:numRef>
          </c:val>
          <c:smooth val="0"/>
        </c:ser>
        <c:dLbls>
          <c:showLegendKey val="0"/>
          <c:showVal val="0"/>
          <c:showCatName val="0"/>
          <c:showSerName val="0"/>
          <c:showPercent val="0"/>
          <c:showBubbleSize val="0"/>
        </c:dLbls>
        <c:marker val="1"/>
        <c:smooth val="0"/>
        <c:axId val="-2110266488"/>
        <c:axId val="-2109778168"/>
      </c:lineChart>
      <c:catAx>
        <c:axId val="-2110087928"/>
        <c:scaling>
          <c:orientation val="minMax"/>
        </c:scaling>
        <c:delete val="0"/>
        <c:axPos val="b"/>
        <c:numFmt formatCode="0" sourceLinked="1"/>
        <c:majorTickMark val="out"/>
        <c:minorTickMark val="none"/>
        <c:tickLblPos val="nextTo"/>
        <c:txPr>
          <a:bodyPr rot="-5400000" vert="horz"/>
          <a:lstStyle/>
          <a:p>
            <a:pPr>
              <a:defRPr/>
            </a:pPr>
            <a:endParaRPr lang="fr-FR"/>
          </a:p>
        </c:txPr>
        <c:crossAx val="-2109770616"/>
        <c:crosses val="autoZero"/>
        <c:auto val="1"/>
        <c:lblAlgn val="ctr"/>
        <c:lblOffset val="100"/>
        <c:noMultiLvlLbl val="0"/>
      </c:catAx>
      <c:valAx>
        <c:axId val="-2109770616"/>
        <c:scaling>
          <c:orientation val="minMax"/>
          <c:min val="50.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600" b="1">
                <a:solidFill>
                  <a:srgbClr val="0000FF"/>
                </a:solidFill>
              </a:defRPr>
            </a:pPr>
            <a:endParaRPr lang="fr-FR"/>
          </a:p>
        </c:txPr>
        <c:crossAx val="-2110087928"/>
        <c:crosses val="autoZero"/>
        <c:crossBetween val="between"/>
        <c:majorUnit val="5.0"/>
      </c:valAx>
      <c:catAx>
        <c:axId val="-2110266488"/>
        <c:scaling>
          <c:orientation val="minMax"/>
        </c:scaling>
        <c:delete val="1"/>
        <c:axPos val="b"/>
        <c:numFmt formatCode="0" sourceLinked="1"/>
        <c:majorTickMark val="out"/>
        <c:minorTickMark val="none"/>
        <c:tickLblPos val="nextTo"/>
        <c:crossAx val="-2109778168"/>
        <c:crosses val="autoZero"/>
        <c:auto val="1"/>
        <c:lblAlgn val="ctr"/>
        <c:lblOffset val="100"/>
        <c:noMultiLvlLbl val="0"/>
      </c:catAx>
      <c:valAx>
        <c:axId val="-2109778168"/>
        <c:scaling>
          <c:orientation val="minMax"/>
          <c:max val="2.5"/>
          <c:min val="1.25"/>
        </c:scaling>
        <c:delete val="0"/>
        <c:axPos val="r"/>
        <c:numFmt formatCode="#,##0.0" sourceLinked="0"/>
        <c:majorTickMark val="out"/>
        <c:minorTickMark val="none"/>
        <c:tickLblPos val="nextTo"/>
        <c:txPr>
          <a:bodyPr rot="0" vert="horz"/>
          <a:lstStyle/>
          <a:p>
            <a:pPr>
              <a:defRPr sz="1600" b="1">
                <a:solidFill>
                  <a:srgbClr val="FF0000"/>
                </a:solidFill>
              </a:defRPr>
            </a:pPr>
            <a:endParaRPr lang="fr-FR"/>
          </a:p>
        </c:txPr>
        <c:crossAx val="-2110266488"/>
        <c:crosses val="max"/>
        <c:crossBetween val="between"/>
        <c:majorUnit val="0.1"/>
      </c:valAx>
    </c:plotArea>
    <c:legend>
      <c:legendPos val="l"/>
      <c:layout>
        <c:manualLayout>
          <c:xMode val="edge"/>
          <c:yMode val="edge"/>
          <c:x val="0.149686725581501"/>
          <c:y val="0.136254573783353"/>
          <c:w val="0.476682311706602"/>
          <c:h val="0.1612368675851"/>
        </c:manualLayout>
      </c:layout>
      <c:overlay val="0"/>
      <c:spPr>
        <a:solidFill>
          <a:schemeClr val="bg1"/>
        </a:solidFill>
      </c:spPr>
      <c:txPr>
        <a:bodyPr/>
        <a:lstStyle/>
        <a:p>
          <a:pPr>
            <a:defRPr sz="1800" b="1"/>
          </a:pPr>
          <a:endParaRPr lang="fr-FR"/>
        </a:p>
      </c:txPr>
    </c:legend>
    <c:plotVisOnly val="1"/>
    <c:dispBlanksAs val="gap"/>
    <c:showDLblsOverMax val="0"/>
  </c:chart>
  <c:txPr>
    <a:bodyPr/>
    <a:lstStyle/>
    <a:p>
      <a:pPr>
        <a:defRPr sz="2000"/>
      </a:pPr>
      <a:endParaRPr lang="fr-FR"/>
    </a:p>
  </c:txPr>
  <c:externalData r:id="rId2">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a:pPr>
            <a:r>
              <a:rPr lang="fr-FR" sz="2400" dirty="0"/>
              <a:t>Approche des tendances de </a:t>
            </a:r>
            <a:r>
              <a:rPr lang="fr-FR" sz="2400" dirty="0" smtClean="0"/>
              <a:t>la production </a:t>
            </a:r>
            <a:r>
              <a:rPr lang="fr-FR" sz="2400" dirty="0"/>
              <a:t>mondiale (minerai et métal), MT, </a:t>
            </a:r>
            <a:endParaRPr lang="fr-FR" sz="2400" dirty="0" smtClean="0"/>
          </a:p>
          <a:p>
            <a:pPr>
              <a:defRPr sz="2400"/>
            </a:pPr>
            <a:r>
              <a:rPr lang="fr-FR" sz="2400" dirty="0" smtClean="0">
                <a:solidFill>
                  <a:srgbClr val="0000FF"/>
                </a:solidFill>
              </a:rPr>
              <a:t>et </a:t>
            </a:r>
            <a:r>
              <a:rPr lang="fr-FR" sz="2400" dirty="0">
                <a:solidFill>
                  <a:srgbClr val="0000FF"/>
                </a:solidFill>
              </a:rPr>
              <a:t>cours du Ni (KCFP constants de 2016 / kg)</a:t>
            </a:r>
          </a:p>
        </c:rich>
      </c:tx>
      <c:layout>
        <c:manualLayout>
          <c:xMode val="edge"/>
          <c:yMode val="edge"/>
          <c:x val="0.122344160104987"/>
          <c:y val="0.0"/>
        </c:manualLayout>
      </c:layout>
      <c:overlay val="0"/>
      <c:spPr>
        <a:solidFill>
          <a:schemeClr val="bg1"/>
        </a:solidFill>
      </c:spPr>
    </c:title>
    <c:autoTitleDeleted val="0"/>
    <c:plotArea>
      <c:layout>
        <c:manualLayout>
          <c:layoutTarget val="inner"/>
          <c:xMode val="edge"/>
          <c:yMode val="edge"/>
          <c:x val="0.0624355027975715"/>
          <c:y val="0.104761904761905"/>
          <c:w val="0.868786636045494"/>
          <c:h val="0.753599081364829"/>
        </c:manualLayout>
      </c:layout>
      <c:barChart>
        <c:barDir val="col"/>
        <c:grouping val="clustered"/>
        <c:varyColors val="0"/>
        <c:ser>
          <c:idx val="0"/>
          <c:order val="0"/>
          <c:tx>
            <c:strRef>
              <c:f>'Métal an'!$A$109</c:f>
              <c:strCache>
                <c:ptCount val="1"/>
                <c:pt idx="0">
                  <c:v>MT</c:v>
                </c:pt>
              </c:strCache>
            </c:strRef>
          </c:tx>
          <c:spPr>
            <a:solidFill>
              <a:schemeClr val="bg1">
                <a:lumMod val="65000"/>
              </a:schemeClr>
            </a:solidFill>
            <a:ln w="76200" cmpd="sng">
              <a:solidFill>
                <a:schemeClr val="bg1">
                  <a:lumMod val="65000"/>
                </a:schemeClr>
              </a:solidFill>
            </a:ln>
          </c:spPr>
          <c:invertIfNegative val="0"/>
          <c:dLbls>
            <c:dLbl>
              <c:idx val="5"/>
              <c:layout>
                <c:manualLayout>
                  <c:x val="0.00138888888888884"/>
                  <c:y val="0.129556867891513"/>
                </c:manualLayout>
              </c:layout>
              <c:dLblPos val="outEnd"/>
              <c:showLegendKey val="0"/>
              <c:showVal val="1"/>
              <c:showCatName val="0"/>
              <c:showSerName val="0"/>
              <c:showPercent val="0"/>
              <c:showBubbleSize val="0"/>
            </c:dLbl>
            <c:dLbl>
              <c:idx val="10"/>
              <c:layout>
                <c:manualLayout>
                  <c:x val="0.00138888888888879"/>
                  <c:y val="0.157807815689705"/>
                </c:manualLayout>
              </c:layout>
              <c:dLblPos val="outEnd"/>
              <c:showLegendKey val="0"/>
              <c:showVal val="1"/>
              <c:showCatName val="0"/>
              <c:showSerName val="0"/>
              <c:showPercent val="0"/>
              <c:showBubbleSize val="0"/>
            </c:dLbl>
            <c:dLbl>
              <c:idx val="15"/>
              <c:layout>
                <c:manualLayout>
                  <c:x val="0.00138888888888889"/>
                  <c:y val="0.173733595800525"/>
                </c:manualLayout>
              </c:layout>
              <c:dLblPos val="outEnd"/>
              <c:showLegendKey val="0"/>
              <c:showVal val="1"/>
              <c:showCatName val="0"/>
              <c:showSerName val="0"/>
              <c:showPercent val="0"/>
              <c:showBubbleSize val="0"/>
            </c:dLbl>
            <c:dLbl>
              <c:idx val="17"/>
              <c:layout>
                <c:manualLayout>
                  <c:x val="0.00138888888888889"/>
                  <c:y val="0.168347623213765"/>
                </c:manualLayout>
              </c:layout>
              <c:dLblPos val="outEnd"/>
              <c:showLegendKey val="0"/>
              <c:showVal val="1"/>
              <c:showCatName val="0"/>
              <c:showSerName val="0"/>
              <c:showPercent val="0"/>
              <c:showBubbleSize val="0"/>
            </c:dLbl>
            <c:numFmt formatCode="#,##0.00" sourceLinked="0"/>
            <c:txPr>
              <a:bodyPr rot="-5400000" vert="horz"/>
              <a:lstStyle/>
              <a:p>
                <a:pPr>
                  <a:defRPr sz="2000" b="1">
                    <a:solidFill>
                      <a:srgbClr val="000000"/>
                    </a:solidFill>
                  </a:defRPr>
                </a:pPr>
                <a:endParaRPr lang="fr-FR"/>
              </a:p>
            </c:txPr>
            <c:dLblPos val="ctr"/>
            <c:showLegendKey val="0"/>
            <c:showVal val="1"/>
            <c:showCatName val="0"/>
            <c:showSerName val="0"/>
            <c:showPercent val="0"/>
            <c:showBubbleSize val="0"/>
            <c:showLeaderLines val="0"/>
          </c:dLbls>
          <c:cat>
            <c:numRef>
              <c:f>'Métal an'!$B$108:$S$108</c:f>
              <c:numCache>
                <c:formatCode>General</c:formatCode>
                <c:ptCount val="18"/>
                <c:pt idx="0">
                  <c:v>1999.0</c:v>
                </c:pt>
                <c:pt idx="1">
                  <c:v>2000.0</c:v>
                </c:pt>
                <c:pt idx="2">
                  <c:v>2001.0</c:v>
                </c:pt>
                <c:pt idx="3">
                  <c:v>2002.0</c:v>
                </c:pt>
                <c:pt idx="4">
                  <c:v>2003.0</c:v>
                </c:pt>
                <c:pt idx="5">
                  <c:v>2004.0</c:v>
                </c:pt>
                <c:pt idx="6">
                  <c:v>2005.0</c:v>
                </c:pt>
                <c:pt idx="7">
                  <c:v>2006.0</c:v>
                </c:pt>
                <c:pt idx="8">
                  <c:v>2007.0</c:v>
                </c:pt>
                <c:pt idx="9">
                  <c:v>2008.0</c:v>
                </c:pt>
                <c:pt idx="10">
                  <c:v>2009.0</c:v>
                </c:pt>
                <c:pt idx="11">
                  <c:v>2010.0</c:v>
                </c:pt>
                <c:pt idx="12">
                  <c:v>2011.0</c:v>
                </c:pt>
                <c:pt idx="13">
                  <c:v>2012.0</c:v>
                </c:pt>
                <c:pt idx="14">
                  <c:v>2013.0</c:v>
                </c:pt>
                <c:pt idx="15">
                  <c:v>2014.0</c:v>
                </c:pt>
                <c:pt idx="16">
                  <c:v>2015.0</c:v>
                </c:pt>
                <c:pt idx="17">
                  <c:v>2016.0</c:v>
                </c:pt>
              </c:numCache>
            </c:numRef>
          </c:cat>
          <c:val>
            <c:numRef>
              <c:f>'Métal an'!$B$109:$S$109</c:f>
              <c:numCache>
                <c:formatCode>General</c:formatCode>
                <c:ptCount val="18"/>
                <c:pt idx="0">
                  <c:v>1.06</c:v>
                </c:pt>
                <c:pt idx="5">
                  <c:v>1.28</c:v>
                </c:pt>
                <c:pt idx="10">
                  <c:v>1.32</c:v>
                </c:pt>
                <c:pt idx="15">
                  <c:v>2.04</c:v>
                </c:pt>
                <c:pt idx="17">
                  <c:v>2.25</c:v>
                </c:pt>
              </c:numCache>
            </c:numRef>
          </c:val>
        </c:ser>
        <c:dLbls>
          <c:showLegendKey val="0"/>
          <c:showVal val="0"/>
          <c:showCatName val="0"/>
          <c:showSerName val="0"/>
          <c:showPercent val="0"/>
          <c:showBubbleSize val="0"/>
        </c:dLbls>
        <c:gapWidth val="150"/>
        <c:axId val="2133765560"/>
        <c:axId val="-2135067480"/>
      </c:barChart>
      <c:lineChart>
        <c:grouping val="standard"/>
        <c:varyColors val="0"/>
        <c:ser>
          <c:idx val="1"/>
          <c:order val="1"/>
          <c:tx>
            <c:strRef>
              <c:f>'Métal an'!$A$110</c:f>
              <c:strCache>
                <c:ptCount val="1"/>
                <c:pt idx="0">
                  <c:v>Cours Ni</c:v>
                </c:pt>
              </c:strCache>
            </c:strRef>
          </c:tx>
          <c:spPr>
            <a:ln w="19050" cmpd="sng">
              <a:solidFill>
                <a:srgbClr val="0000FF"/>
              </a:solidFill>
              <a:prstDash val="sysDash"/>
            </a:ln>
          </c:spPr>
          <c:marker>
            <c:symbol val="none"/>
          </c:marker>
          <c:dLbls>
            <c:dLbl>
              <c:idx val="2"/>
              <c:layout>
                <c:manualLayout>
                  <c:x val="-0.034904636920385"/>
                  <c:y val="0.03"/>
                </c:manualLayout>
              </c:layout>
              <c:dLblPos val="r"/>
              <c:showLegendKey val="0"/>
              <c:showVal val="1"/>
              <c:showCatName val="0"/>
              <c:showSerName val="0"/>
              <c:showPercent val="0"/>
              <c:showBubbleSize val="0"/>
            </c:dLbl>
            <c:dLbl>
              <c:idx val="5"/>
              <c:layout/>
              <c:dLblPos val="t"/>
              <c:showLegendKey val="0"/>
              <c:showVal val="1"/>
              <c:showCatName val="0"/>
              <c:showSerName val="0"/>
              <c:showPercent val="0"/>
              <c:showBubbleSize val="0"/>
            </c:dLbl>
            <c:dLbl>
              <c:idx val="8"/>
              <c:layout/>
              <c:dLblPos val="t"/>
              <c:showLegendKey val="0"/>
              <c:showVal val="1"/>
              <c:showCatName val="0"/>
              <c:showSerName val="0"/>
              <c:showPercent val="0"/>
              <c:showBubbleSize val="0"/>
            </c:dLbl>
            <c:dLbl>
              <c:idx val="10"/>
              <c:layout>
                <c:manualLayout>
                  <c:x val="-0.0362935258092737"/>
                  <c:y val="0.0262962962962963"/>
                </c:manualLayout>
              </c:layout>
              <c:dLblPos val="r"/>
              <c:showLegendKey val="0"/>
              <c:showVal val="1"/>
              <c:showCatName val="0"/>
              <c:showSerName val="0"/>
              <c:showPercent val="0"/>
              <c:showBubbleSize val="0"/>
            </c:dLbl>
            <c:dLbl>
              <c:idx val="12"/>
              <c:layout/>
              <c:dLblPos val="t"/>
              <c:showLegendKey val="0"/>
              <c:showVal val="1"/>
              <c:showCatName val="0"/>
              <c:showSerName val="0"/>
              <c:showPercent val="0"/>
              <c:showBubbleSize val="0"/>
            </c:dLbl>
            <c:dLbl>
              <c:idx val="14"/>
              <c:layout/>
              <c:dLblPos val="t"/>
              <c:showLegendKey val="0"/>
              <c:showVal val="1"/>
              <c:showCatName val="0"/>
              <c:showSerName val="0"/>
              <c:showPercent val="0"/>
              <c:showBubbleSize val="0"/>
            </c:dLbl>
            <c:dLbl>
              <c:idx val="17"/>
              <c:layout>
                <c:manualLayout>
                  <c:x val="-0.033515748031496"/>
                  <c:y val="0.0355555555555555"/>
                </c:manualLayout>
              </c:layout>
              <c:dLblPos val="r"/>
              <c:showLegendKey val="0"/>
              <c:showVal val="1"/>
              <c:showCatName val="0"/>
              <c:showSerName val="0"/>
              <c:showPercent val="0"/>
              <c:showBubbleSize val="0"/>
            </c:dLbl>
            <c:txPr>
              <a:bodyPr/>
              <a:lstStyle/>
              <a:p>
                <a:pPr>
                  <a:defRPr sz="1800" b="1">
                    <a:solidFill>
                      <a:srgbClr val="0000FF"/>
                    </a:solidFill>
                  </a:defRPr>
                </a:pPr>
                <a:endParaRPr lang="fr-FR"/>
              </a:p>
            </c:txPr>
            <c:dLblPos val="t"/>
            <c:showLegendKey val="0"/>
            <c:showVal val="0"/>
            <c:showCatName val="0"/>
            <c:showSerName val="0"/>
            <c:showPercent val="0"/>
            <c:showBubbleSize val="0"/>
          </c:dLbls>
          <c:trendline>
            <c:spPr>
              <a:ln w="57150" cmpd="sng">
                <a:solidFill>
                  <a:srgbClr val="0000FF"/>
                </a:solidFill>
              </a:ln>
            </c:spPr>
            <c:trendlineType val="movingAvg"/>
            <c:period val="4"/>
            <c:dispRSqr val="0"/>
            <c:dispEq val="0"/>
          </c:trendline>
          <c:cat>
            <c:numRef>
              <c:f>'Métal an'!$B$108:$S$108</c:f>
              <c:numCache>
                <c:formatCode>General</c:formatCode>
                <c:ptCount val="18"/>
                <c:pt idx="0">
                  <c:v>1999.0</c:v>
                </c:pt>
                <c:pt idx="1">
                  <c:v>2000.0</c:v>
                </c:pt>
                <c:pt idx="2">
                  <c:v>2001.0</c:v>
                </c:pt>
                <c:pt idx="3">
                  <c:v>2002.0</c:v>
                </c:pt>
                <c:pt idx="4">
                  <c:v>2003.0</c:v>
                </c:pt>
                <c:pt idx="5">
                  <c:v>2004.0</c:v>
                </c:pt>
                <c:pt idx="6">
                  <c:v>2005.0</c:v>
                </c:pt>
                <c:pt idx="7">
                  <c:v>2006.0</c:v>
                </c:pt>
                <c:pt idx="8">
                  <c:v>2007.0</c:v>
                </c:pt>
                <c:pt idx="9">
                  <c:v>2008.0</c:v>
                </c:pt>
                <c:pt idx="10">
                  <c:v>2009.0</c:v>
                </c:pt>
                <c:pt idx="11">
                  <c:v>2010.0</c:v>
                </c:pt>
                <c:pt idx="12">
                  <c:v>2011.0</c:v>
                </c:pt>
                <c:pt idx="13">
                  <c:v>2012.0</c:v>
                </c:pt>
                <c:pt idx="14">
                  <c:v>2013.0</c:v>
                </c:pt>
                <c:pt idx="15">
                  <c:v>2014.0</c:v>
                </c:pt>
                <c:pt idx="16">
                  <c:v>2015.0</c:v>
                </c:pt>
                <c:pt idx="17">
                  <c:v>2016.0</c:v>
                </c:pt>
              </c:numCache>
            </c:numRef>
          </c:cat>
          <c:val>
            <c:numRef>
              <c:f>'Métal an'!$B$110:$S$110</c:f>
              <c:numCache>
                <c:formatCode>_ * #\ ##0.0_)\ _€_ ;_ * \(#\ ##0.0\)\ _€_ ;_ * "-"??_)\ _€_ ;_ @_ </c:formatCode>
                <c:ptCount val="18"/>
                <c:pt idx="0">
                  <c:v>0.860334041464763</c:v>
                </c:pt>
                <c:pt idx="1">
                  <c:v>1.391055148517716</c:v>
                </c:pt>
                <c:pt idx="2">
                  <c:v>0.967951922853889</c:v>
                </c:pt>
                <c:pt idx="3">
                  <c:v>1.026578183434821</c:v>
                </c:pt>
                <c:pt idx="4">
                  <c:v>1.203443226514423</c:v>
                </c:pt>
                <c:pt idx="5">
                  <c:v>1.566098568277464</c:v>
                </c:pt>
                <c:pt idx="6">
                  <c:v>1.637328949555102</c:v>
                </c:pt>
                <c:pt idx="7">
                  <c:v>2.606014366410147</c:v>
                </c:pt>
                <c:pt idx="8">
                  <c:v>3.645917604998416</c:v>
                </c:pt>
                <c:pt idx="9">
                  <c:v>1.831437081919007</c:v>
                </c:pt>
                <c:pt idx="10">
                  <c:v>1.274439953731397</c:v>
                </c:pt>
                <c:pt idx="11">
                  <c:v>2.072071971057365</c:v>
                </c:pt>
                <c:pt idx="12">
                  <c:v>2.025505486102718</c:v>
                </c:pt>
                <c:pt idx="13">
                  <c:v>1.648522754447757</c:v>
                </c:pt>
                <c:pt idx="14">
                  <c:v>1.357864989399886</c:v>
                </c:pt>
                <c:pt idx="15">
                  <c:v>1.516291438603132</c:v>
                </c:pt>
                <c:pt idx="16">
                  <c:v>1.269587018235847</c:v>
                </c:pt>
                <c:pt idx="17">
                  <c:v>1.03626022574163</c:v>
                </c:pt>
              </c:numCache>
            </c:numRef>
          </c:val>
          <c:smooth val="0"/>
        </c:ser>
        <c:dLbls>
          <c:showLegendKey val="0"/>
          <c:showVal val="0"/>
          <c:showCatName val="0"/>
          <c:showSerName val="0"/>
          <c:showPercent val="0"/>
          <c:showBubbleSize val="0"/>
        </c:dLbls>
        <c:marker val="1"/>
        <c:smooth val="0"/>
        <c:axId val="-2040806328"/>
        <c:axId val="-2042006616"/>
      </c:lineChart>
      <c:catAx>
        <c:axId val="2133765560"/>
        <c:scaling>
          <c:orientation val="minMax"/>
        </c:scaling>
        <c:delete val="0"/>
        <c:axPos val="b"/>
        <c:numFmt formatCode="General" sourceLinked="1"/>
        <c:majorTickMark val="out"/>
        <c:minorTickMark val="none"/>
        <c:tickLblPos val="nextTo"/>
        <c:txPr>
          <a:bodyPr rot="-5400000" vert="horz"/>
          <a:lstStyle/>
          <a:p>
            <a:pPr>
              <a:defRPr sz="2000"/>
            </a:pPr>
            <a:endParaRPr lang="fr-FR"/>
          </a:p>
        </c:txPr>
        <c:crossAx val="-2135067480"/>
        <c:crosses val="autoZero"/>
        <c:auto val="1"/>
        <c:lblAlgn val="ctr"/>
        <c:lblOffset val="100"/>
        <c:noMultiLvlLbl val="0"/>
      </c:catAx>
      <c:valAx>
        <c:axId val="-2135067480"/>
        <c:scaling>
          <c:orientation val="minMax"/>
        </c:scaling>
        <c:delete val="0"/>
        <c:axPos val="l"/>
        <c:majorGridlines>
          <c:spPr>
            <a:ln>
              <a:solidFill>
                <a:schemeClr val="bg1">
                  <a:lumMod val="75000"/>
                </a:schemeClr>
              </a:solidFill>
            </a:ln>
          </c:spPr>
        </c:majorGridlines>
        <c:numFmt formatCode="#,##0.0" sourceLinked="0"/>
        <c:majorTickMark val="out"/>
        <c:minorTickMark val="none"/>
        <c:tickLblPos val="nextTo"/>
        <c:txPr>
          <a:bodyPr/>
          <a:lstStyle/>
          <a:p>
            <a:pPr>
              <a:defRPr sz="1800" b="1">
                <a:solidFill>
                  <a:schemeClr val="bg1">
                    <a:lumMod val="50000"/>
                  </a:schemeClr>
                </a:solidFill>
              </a:defRPr>
            </a:pPr>
            <a:endParaRPr lang="fr-FR"/>
          </a:p>
        </c:txPr>
        <c:crossAx val="2133765560"/>
        <c:crosses val="autoZero"/>
        <c:crossBetween val="between"/>
        <c:majorUnit val="0.2"/>
      </c:valAx>
      <c:valAx>
        <c:axId val="-2042006616"/>
        <c:scaling>
          <c:orientation val="minMax"/>
          <c:max val="5.0"/>
        </c:scaling>
        <c:delete val="0"/>
        <c:axPos val="r"/>
        <c:numFmt formatCode="#,##0.0" sourceLinked="0"/>
        <c:majorTickMark val="out"/>
        <c:minorTickMark val="none"/>
        <c:tickLblPos val="nextTo"/>
        <c:txPr>
          <a:bodyPr/>
          <a:lstStyle/>
          <a:p>
            <a:pPr>
              <a:defRPr sz="1800" b="1">
                <a:solidFill>
                  <a:srgbClr val="0000FF"/>
                </a:solidFill>
              </a:defRPr>
            </a:pPr>
            <a:endParaRPr lang="fr-FR"/>
          </a:p>
        </c:txPr>
        <c:crossAx val="-2040806328"/>
        <c:crosses val="max"/>
        <c:crossBetween val="between"/>
      </c:valAx>
      <c:catAx>
        <c:axId val="-2040806328"/>
        <c:scaling>
          <c:orientation val="minMax"/>
        </c:scaling>
        <c:delete val="1"/>
        <c:axPos val="b"/>
        <c:numFmt formatCode="General" sourceLinked="1"/>
        <c:majorTickMark val="out"/>
        <c:minorTickMark val="none"/>
        <c:tickLblPos val="nextTo"/>
        <c:crossAx val="-2042006616"/>
        <c:crosses val="autoZero"/>
        <c:auto val="1"/>
        <c:lblAlgn val="ctr"/>
        <c:lblOffset val="100"/>
        <c:noMultiLvlLbl val="0"/>
      </c:catAx>
    </c:plotArea>
    <c:legend>
      <c:legendPos val="b"/>
      <c:layout>
        <c:manualLayout>
          <c:xMode val="edge"/>
          <c:yMode val="edge"/>
          <c:x val="2.78798483522964E-5"/>
          <c:y val="0.76687570303712"/>
          <c:w val="0.977722018081073"/>
          <c:h val="0.0634814398200225"/>
        </c:manualLayout>
      </c:layout>
      <c:overlay val="0"/>
      <c:spPr>
        <a:solidFill>
          <a:schemeClr val="bg1"/>
        </a:solidFill>
      </c:spPr>
    </c:legend>
    <c:plotVisOnly val="1"/>
    <c:dispBlanksAs val="gap"/>
    <c:showDLblsOverMax val="0"/>
  </c:chart>
  <c:txPr>
    <a:bodyPr/>
    <a:lstStyle/>
    <a:p>
      <a:pPr>
        <a:defRPr sz="1600"/>
      </a:pPr>
      <a:endParaRPr lang="fr-FR"/>
    </a:p>
  </c:txPr>
  <c:externalData r:id="rId1">
    <c:autoUpdate val="0"/>
  </c:externalData>
  <c:userShapes r:id="rId2"/>
</c:chartSpace>
</file>

<file path=ppt/charts/chart6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lrMapOvr bg1="lt1" tx1="dk1" bg2="lt2" tx2="dk2" accent1="accent1" accent2="accent2" accent3="accent3" accent4="accent4" accent5="accent5" accent6="accent6" hlink="hlink" folHlink="folHlink"/>
  <c:chart>
    <c:title>
      <c:tx>
        <c:rich>
          <a:bodyPr/>
          <a:lstStyle/>
          <a:p>
            <a:pPr>
              <a:defRPr/>
            </a:pPr>
            <a:r>
              <a:rPr lang="fr-FR" dirty="0"/>
              <a:t>Productivité du </a:t>
            </a:r>
            <a:r>
              <a:rPr lang="fr-FR" dirty="0" smtClean="0"/>
              <a:t>travail, </a:t>
            </a:r>
            <a:r>
              <a:rPr lang="fr-FR" dirty="0"/>
              <a:t>Tonnes / Emploi </a:t>
            </a:r>
          </a:p>
          <a:p>
            <a:pPr>
              <a:defRPr/>
            </a:pPr>
            <a:r>
              <a:rPr lang="fr-FR" dirty="0"/>
              <a:t>(</a:t>
            </a:r>
            <a:r>
              <a:rPr lang="fr-FR" sz="1800" dirty="0"/>
              <a:t>avec moyenne mobile sur 4 ans) </a:t>
            </a:r>
          </a:p>
        </c:rich>
      </c:tx>
      <c:layout>
        <c:manualLayout>
          <c:xMode val="edge"/>
          <c:yMode val="edge"/>
          <c:x val="0.16583489077484"/>
          <c:y val="0.0"/>
        </c:manualLayout>
      </c:layout>
      <c:overlay val="0"/>
      <c:spPr>
        <a:solidFill>
          <a:schemeClr val="bg1"/>
        </a:solidFill>
      </c:spPr>
    </c:title>
    <c:autoTitleDeleted val="0"/>
    <c:plotArea>
      <c:layout>
        <c:manualLayout>
          <c:layoutTarget val="inner"/>
          <c:xMode val="edge"/>
          <c:yMode val="edge"/>
          <c:x val="0.0613064579196344"/>
          <c:y val="0.082793603248725"/>
          <c:w val="0.915157671990125"/>
          <c:h val="0.795469837517977"/>
        </c:manualLayout>
      </c:layout>
      <c:lineChart>
        <c:grouping val="standard"/>
        <c:varyColors val="0"/>
        <c:ser>
          <c:idx val="2"/>
          <c:order val="0"/>
          <c:tx>
            <c:strRef>
              <c:f>'prodté métal'!$A$26</c:f>
              <c:strCache>
                <c:ptCount val="1"/>
                <c:pt idx="0">
                  <c:v>Approche Productivité du travail, Tonnes / Emploi</c:v>
                </c:pt>
              </c:strCache>
            </c:strRef>
          </c:tx>
          <c:spPr>
            <a:ln w="57150" cmpd="sng">
              <a:solidFill>
                <a:srgbClr val="008000"/>
              </a:solidFill>
            </a:ln>
          </c:spPr>
          <c:marker>
            <c:symbol val="none"/>
          </c:marker>
          <c:trendline>
            <c:spPr>
              <a:ln w="76200" cmpd="sng">
                <a:solidFill>
                  <a:srgbClr val="008000"/>
                </a:solidFill>
                <a:prstDash val="sysDash"/>
              </a:ln>
            </c:spPr>
            <c:trendlineType val="movingAvg"/>
            <c:period val="4"/>
            <c:dispRSqr val="0"/>
            <c:dispEq val="0"/>
          </c:trendline>
          <c:cat>
            <c:strRef>
              <c:f>'prodté métal'!$B$23:$Q$23</c:f>
              <c:strCache>
                <c:ptCount val="16"/>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pt idx="15">
                  <c:v>Est 2017</c:v>
                </c:pt>
              </c:strCache>
            </c:strRef>
          </c:cat>
          <c:val>
            <c:numRef>
              <c:f>'prodté métal'!$B$26:$Q$26</c:f>
              <c:numCache>
                <c:formatCode>0.00</c:formatCode>
                <c:ptCount val="16"/>
                <c:pt idx="0">
                  <c:v>46.14619732785201</c:v>
                </c:pt>
                <c:pt idx="1">
                  <c:v>47.1983122362869</c:v>
                </c:pt>
                <c:pt idx="2">
                  <c:v>41.63480885311871</c:v>
                </c:pt>
                <c:pt idx="3">
                  <c:v>43.720156555773</c:v>
                </c:pt>
                <c:pt idx="4">
                  <c:v>45.60350919946386</c:v>
                </c:pt>
                <c:pt idx="5">
                  <c:v>43.6655157305422</c:v>
                </c:pt>
                <c:pt idx="6">
                  <c:v>36.80566390191127</c:v>
                </c:pt>
                <c:pt idx="7">
                  <c:v>36.7619707351472</c:v>
                </c:pt>
                <c:pt idx="8">
                  <c:v>40.20658475681719</c:v>
                </c:pt>
                <c:pt idx="9">
                  <c:v>47.55414014206182</c:v>
                </c:pt>
                <c:pt idx="10">
                  <c:v>39.37594786004539</c:v>
                </c:pt>
                <c:pt idx="11">
                  <c:v>32.07573489736239</c:v>
                </c:pt>
                <c:pt idx="12">
                  <c:v>38.92192232170572</c:v>
                </c:pt>
                <c:pt idx="13">
                  <c:v>40.48115244454016</c:v>
                </c:pt>
                <c:pt idx="14">
                  <c:v>46.37771428571407</c:v>
                </c:pt>
                <c:pt idx="15">
                  <c:v>52.31216157303633</c:v>
                </c:pt>
              </c:numCache>
            </c:numRef>
          </c:val>
          <c:smooth val="0"/>
        </c:ser>
        <c:dLbls>
          <c:showLegendKey val="0"/>
          <c:showVal val="0"/>
          <c:showCatName val="0"/>
          <c:showSerName val="0"/>
          <c:showPercent val="0"/>
          <c:showBubbleSize val="0"/>
        </c:dLbls>
        <c:marker val="1"/>
        <c:smooth val="0"/>
        <c:axId val="-2110780824"/>
        <c:axId val="-2110143448"/>
      </c:lineChart>
      <c:catAx>
        <c:axId val="-2110780824"/>
        <c:scaling>
          <c:orientation val="minMax"/>
        </c:scaling>
        <c:delete val="0"/>
        <c:axPos val="b"/>
        <c:numFmt formatCode="0" sourceLinked="1"/>
        <c:majorTickMark val="out"/>
        <c:minorTickMark val="none"/>
        <c:tickLblPos val="nextTo"/>
        <c:txPr>
          <a:bodyPr rot="-5400000" vert="horz"/>
          <a:lstStyle/>
          <a:p>
            <a:pPr>
              <a:defRPr/>
            </a:pPr>
            <a:endParaRPr lang="fr-FR"/>
          </a:p>
        </c:txPr>
        <c:crossAx val="-2110143448"/>
        <c:crosses val="autoZero"/>
        <c:auto val="1"/>
        <c:lblAlgn val="ctr"/>
        <c:lblOffset val="100"/>
        <c:noMultiLvlLbl val="0"/>
      </c:catAx>
      <c:valAx>
        <c:axId val="-2110143448"/>
        <c:scaling>
          <c:orientation val="minMax"/>
          <c:min val="30.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600" b="1">
                <a:solidFill>
                  <a:srgbClr val="008000"/>
                </a:solidFill>
              </a:defRPr>
            </a:pPr>
            <a:endParaRPr lang="fr-FR"/>
          </a:p>
        </c:txPr>
        <c:crossAx val="-2110780824"/>
        <c:crosses val="autoZero"/>
        <c:crossBetween val="between"/>
        <c:majorUnit val="2.0"/>
      </c:valAx>
    </c:plotArea>
    <c:plotVisOnly val="1"/>
    <c:dispBlanksAs val="gap"/>
    <c:showDLblsOverMax val="0"/>
  </c:chart>
  <c:txPr>
    <a:bodyPr/>
    <a:lstStyle/>
    <a:p>
      <a:pPr>
        <a:defRPr sz="2000"/>
      </a:pPr>
      <a:endParaRPr lang="fr-FR"/>
    </a:p>
  </c:txPr>
  <c:externalData r:id="rId2">
    <c:autoUpdate val="0"/>
  </c:externalData>
  <c:userShapes r:id="rId3"/>
</c:chartSpace>
</file>

<file path=ppt/charts/chart6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a:t>Chiffre d'affaires (CA) d'Eramet et cours du nickel</a:t>
            </a:r>
          </a:p>
        </c:rich>
      </c:tx>
      <c:layout>
        <c:manualLayout>
          <c:xMode val="edge"/>
          <c:yMode val="edge"/>
          <c:x val="0.0933990101634026"/>
          <c:y val="0.0"/>
        </c:manualLayout>
      </c:layout>
      <c:overlay val="0"/>
      <c:spPr>
        <a:solidFill>
          <a:schemeClr val="bg1"/>
        </a:solidFill>
      </c:spPr>
    </c:title>
    <c:autoTitleDeleted val="0"/>
    <c:plotArea>
      <c:layout>
        <c:manualLayout>
          <c:layoutTarget val="inner"/>
          <c:xMode val="edge"/>
          <c:yMode val="edge"/>
          <c:x val="0.0586651893064265"/>
          <c:y val="0.118260857636698"/>
          <c:w val="0.866857060487576"/>
          <c:h val="0.793576994180075"/>
        </c:manualLayout>
      </c:layout>
      <c:lineChart>
        <c:grouping val="standard"/>
        <c:varyColors val="0"/>
        <c:ser>
          <c:idx val="1"/>
          <c:order val="0"/>
          <c:tx>
            <c:strRef>
              <c:f>'eramet 16'!$A$21</c:f>
              <c:strCache>
                <c:ptCount val="1"/>
                <c:pt idx="0">
                  <c:v>CA, GCFP courants</c:v>
                </c:pt>
              </c:strCache>
            </c:strRef>
          </c:tx>
          <c:spPr>
            <a:ln w="76200" cmpd="sng">
              <a:solidFill>
                <a:schemeClr val="tx1"/>
              </a:solidFill>
            </a:ln>
          </c:spPr>
          <c:marker>
            <c:symbol val="none"/>
          </c:marker>
          <c:cat>
            <c:numRef>
              <c:f>'eramet 16'!$B$20:$N$20</c:f>
              <c:numCache>
                <c:formatCode>General</c:formatCode>
                <c:ptCount val="13"/>
                <c:pt idx="0">
                  <c:v>2005.0</c:v>
                </c:pt>
                <c:pt idx="1">
                  <c:v>2006.0</c:v>
                </c:pt>
                <c:pt idx="2">
                  <c:v>2007.0</c:v>
                </c:pt>
                <c:pt idx="3">
                  <c:v>2008.0</c:v>
                </c:pt>
                <c:pt idx="4">
                  <c:v>2009.0</c:v>
                </c:pt>
                <c:pt idx="5">
                  <c:v>2010.0</c:v>
                </c:pt>
                <c:pt idx="6">
                  <c:v>2011.0</c:v>
                </c:pt>
                <c:pt idx="7">
                  <c:v>2012.0</c:v>
                </c:pt>
                <c:pt idx="8">
                  <c:v>2013.0</c:v>
                </c:pt>
                <c:pt idx="9">
                  <c:v>2014.0</c:v>
                </c:pt>
                <c:pt idx="10">
                  <c:v>2015.0</c:v>
                </c:pt>
                <c:pt idx="11">
                  <c:v>2016.0</c:v>
                </c:pt>
                <c:pt idx="12">
                  <c:v>2017.0</c:v>
                </c:pt>
              </c:numCache>
            </c:numRef>
          </c:cat>
          <c:val>
            <c:numRef>
              <c:f>'eramet 16'!$B$21:$N$21</c:f>
              <c:numCache>
                <c:formatCode>General</c:formatCode>
                <c:ptCount val="13"/>
                <c:pt idx="0">
                  <c:v>323.62296</c:v>
                </c:pt>
                <c:pt idx="1">
                  <c:v>364.67248</c:v>
                </c:pt>
                <c:pt idx="2">
                  <c:v>452.49936</c:v>
                </c:pt>
                <c:pt idx="3">
                  <c:v>518.60818</c:v>
                </c:pt>
                <c:pt idx="4">
                  <c:v>320.87837</c:v>
                </c:pt>
                <c:pt idx="5">
                  <c:v>426.72408</c:v>
                </c:pt>
                <c:pt idx="6">
                  <c:v>429.94599</c:v>
                </c:pt>
                <c:pt idx="7">
                  <c:v>411.3305099999999</c:v>
                </c:pt>
                <c:pt idx="8">
                  <c:v>377.32146</c:v>
                </c:pt>
                <c:pt idx="9">
                  <c:v>375.17352</c:v>
                </c:pt>
                <c:pt idx="10">
                  <c:v>370.9969699999999</c:v>
                </c:pt>
                <c:pt idx="11">
                  <c:v>356.08072</c:v>
                </c:pt>
                <c:pt idx="12">
                  <c:v>435.7931599999999</c:v>
                </c:pt>
              </c:numCache>
            </c:numRef>
          </c:val>
          <c:smooth val="0"/>
        </c:ser>
        <c:dLbls>
          <c:showLegendKey val="0"/>
          <c:showVal val="0"/>
          <c:showCatName val="0"/>
          <c:showSerName val="0"/>
          <c:showPercent val="0"/>
          <c:showBubbleSize val="0"/>
        </c:dLbls>
        <c:marker val="1"/>
        <c:smooth val="0"/>
        <c:axId val="-2044393688"/>
        <c:axId val="-2039793144"/>
      </c:lineChart>
      <c:lineChart>
        <c:grouping val="standard"/>
        <c:varyColors val="0"/>
        <c:ser>
          <c:idx val="0"/>
          <c:order val="1"/>
          <c:tx>
            <c:strRef>
              <c:f>'eramet 16'!$A$40</c:f>
              <c:strCache>
                <c:ptCount val="1"/>
                <c:pt idx="0">
                  <c:v>Cours du nickel au London Metal Exchange (USD/Lb)</c:v>
                </c:pt>
              </c:strCache>
            </c:strRef>
          </c:tx>
          <c:spPr>
            <a:ln w="57150" cmpd="sng">
              <a:solidFill>
                <a:schemeClr val="bg1">
                  <a:lumMod val="50000"/>
                </a:schemeClr>
              </a:solidFill>
              <a:prstDash val="sysDash"/>
            </a:ln>
          </c:spPr>
          <c:marker>
            <c:symbol val="none"/>
          </c:marker>
          <c:cat>
            <c:numRef>
              <c:f>'eramet 16'!$B$20:$N$20</c:f>
              <c:numCache>
                <c:formatCode>General</c:formatCode>
                <c:ptCount val="13"/>
                <c:pt idx="0">
                  <c:v>2005.0</c:v>
                </c:pt>
                <c:pt idx="1">
                  <c:v>2006.0</c:v>
                </c:pt>
                <c:pt idx="2">
                  <c:v>2007.0</c:v>
                </c:pt>
                <c:pt idx="3">
                  <c:v>2008.0</c:v>
                </c:pt>
                <c:pt idx="4">
                  <c:v>2009.0</c:v>
                </c:pt>
                <c:pt idx="5">
                  <c:v>2010.0</c:v>
                </c:pt>
                <c:pt idx="6">
                  <c:v>2011.0</c:v>
                </c:pt>
                <c:pt idx="7">
                  <c:v>2012.0</c:v>
                </c:pt>
                <c:pt idx="8">
                  <c:v>2013.0</c:v>
                </c:pt>
                <c:pt idx="9">
                  <c:v>2014.0</c:v>
                </c:pt>
                <c:pt idx="10">
                  <c:v>2015.0</c:v>
                </c:pt>
                <c:pt idx="11">
                  <c:v>2016.0</c:v>
                </c:pt>
                <c:pt idx="12">
                  <c:v>2017.0</c:v>
                </c:pt>
              </c:numCache>
            </c:numRef>
          </c:cat>
          <c:val>
            <c:numRef>
              <c:f>'eramet 16'!$B$40:$N$40</c:f>
              <c:numCache>
                <c:formatCode>0.0</c:formatCode>
                <c:ptCount val="13"/>
                <c:pt idx="0">
                  <c:v>6.719166666666666</c:v>
                </c:pt>
                <c:pt idx="1">
                  <c:v>11.00083333333333</c:v>
                </c:pt>
                <c:pt idx="2">
                  <c:v>16.88666666666667</c:v>
                </c:pt>
                <c:pt idx="3">
                  <c:v>9.57565199300128</c:v>
                </c:pt>
                <c:pt idx="4">
                  <c:v>6.650528445165944</c:v>
                </c:pt>
                <c:pt idx="5">
                  <c:v>9.888459224147327</c:v>
                </c:pt>
                <c:pt idx="6">
                  <c:v>10.38696611536352</c:v>
                </c:pt>
                <c:pt idx="7">
                  <c:v>7.953177146242584</c:v>
                </c:pt>
                <c:pt idx="8">
                  <c:v>6.809063347023272</c:v>
                </c:pt>
                <c:pt idx="9">
                  <c:v>7.649887787011681</c:v>
                </c:pt>
                <c:pt idx="10">
                  <c:v>5.366175809457712</c:v>
                </c:pt>
                <c:pt idx="11">
                  <c:v>4.351332300829725</c:v>
                </c:pt>
                <c:pt idx="12" formatCode="#\ ##0.0&quot;  &quot;;#\ ##0.0&quot;  &quot;.&quot;  &quot;">
                  <c:v>4.7</c:v>
                </c:pt>
              </c:numCache>
            </c:numRef>
          </c:val>
          <c:smooth val="0"/>
        </c:ser>
        <c:dLbls>
          <c:showLegendKey val="0"/>
          <c:showVal val="0"/>
          <c:showCatName val="0"/>
          <c:showSerName val="0"/>
          <c:showPercent val="0"/>
          <c:showBubbleSize val="0"/>
        </c:dLbls>
        <c:marker val="1"/>
        <c:smooth val="0"/>
        <c:axId val="-2039551560"/>
        <c:axId val="-2039715704"/>
      </c:lineChart>
      <c:catAx>
        <c:axId val="-2044393688"/>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039793144"/>
        <c:crosses val="autoZero"/>
        <c:auto val="1"/>
        <c:lblAlgn val="ctr"/>
        <c:lblOffset val="100"/>
        <c:noMultiLvlLbl val="0"/>
      </c:catAx>
      <c:valAx>
        <c:axId val="-2039793144"/>
        <c:scaling>
          <c:orientation val="minMax"/>
        </c:scaling>
        <c:delete val="0"/>
        <c:axPos val="l"/>
        <c:majorGridlines>
          <c:spPr>
            <a:ln>
              <a:solidFill>
                <a:schemeClr val="bg1">
                  <a:lumMod val="75000"/>
                </a:schemeClr>
              </a:solidFill>
            </a:ln>
          </c:spPr>
        </c:majorGridlines>
        <c:numFmt formatCode="General" sourceLinked="1"/>
        <c:majorTickMark val="out"/>
        <c:minorTickMark val="none"/>
        <c:tickLblPos val="nextTo"/>
        <c:spPr>
          <a:ln>
            <a:solidFill>
              <a:schemeClr val="bg1">
                <a:lumMod val="75000"/>
              </a:schemeClr>
            </a:solidFill>
          </a:ln>
        </c:spPr>
        <c:txPr>
          <a:bodyPr/>
          <a:lstStyle/>
          <a:p>
            <a:pPr>
              <a:defRPr sz="1600" b="1">
                <a:solidFill>
                  <a:srgbClr val="000000"/>
                </a:solidFill>
              </a:defRPr>
            </a:pPr>
            <a:endParaRPr lang="fr-FR"/>
          </a:p>
        </c:txPr>
        <c:crossAx val="-2044393688"/>
        <c:crosses val="autoZero"/>
        <c:crossBetween val="between"/>
        <c:majorUnit val="50.0"/>
      </c:valAx>
      <c:catAx>
        <c:axId val="-2039551560"/>
        <c:scaling>
          <c:orientation val="minMax"/>
        </c:scaling>
        <c:delete val="1"/>
        <c:axPos val="b"/>
        <c:numFmt formatCode="General" sourceLinked="1"/>
        <c:majorTickMark val="out"/>
        <c:minorTickMark val="none"/>
        <c:tickLblPos val="nextTo"/>
        <c:crossAx val="-2039715704"/>
        <c:crosses val="autoZero"/>
        <c:auto val="1"/>
        <c:lblAlgn val="ctr"/>
        <c:lblOffset val="100"/>
        <c:noMultiLvlLbl val="0"/>
      </c:catAx>
      <c:valAx>
        <c:axId val="-2039715704"/>
        <c:scaling>
          <c:orientation val="minMax"/>
        </c:scaling>
        <c:delete val="0"/>
        <c:axPos val="r"/>
        <c:numFmt formatCode="0" sourceLinked="0"/>
        <c:majorTickMark val="out"/>
        <c:minorTickMark val="none"/>
        <c:tickLblPos val="nextTo"/>
        <c:txPr>
          <a:bodyPr/>
          <a:lstStyle/>
          <a:p>
            <a:pPr>
              <a:defRPr sz="1600" b="1">
                <a:solidFill>
                  <a:schemeClr val="bg1">
                    <a:lumMod val="50000"/>
                  </a:schemeClr>
                </a:solidFill>
              </a:defRPr>
            </a:pPr>
            <a:endParaRPr lang="fr-FR"/>
          </a:p>
        </c:txPr>
        <c:crossAx val="-2039551560"/>
        <c:crosses val="max"/>
        <c:crossBetween val="between"/>
        <c:majorUnit val="1.0"/>
      </c:valAx>
    </c:plotArea>
    <c:legend>
      <c:legendPos val="r"/>
      <c:layout>
        <c:manualLayout>
          <c:xMode val="edge"/>
          <c:yMode val="edge"/>
          <c:x val="0.140544226108524"/>
          <c:y val="0.662206508504314"/>
          <c:w val="0.547464861135375"/>
          <c:h val="0.2172793756192"/>
        </c:manualLayout>
      </c:layout>
      <c:overlay val="0"/>
      <c:spPr>
        <a:solidFill>
          <a:schemeClr val="bg1"/>
        </a:solidFill>
      </c:spPr>
      <c:txPr>
        <a:bodyPr/>
        <a:lstStyle/>
        <a:p>
          <a:pPr>
            <a:defRPr sz="1600" b="1"/>
          </a:pPr>
          <a:endParaRPr lang="fr-FR"/>
        </a:p>
      </c:txPr>
    </c:legend>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6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a:t>Résultat opérationnel courant (ROC) d'Eramet</a:t>
            </a:r>
          </a:p>
        </c:rich>
      </c:tx>
      <c:layout>
        <c:manualLayout>
          <c:xMode val="edge"/>
          <c:yMode val="edge"/>
          <c:x val="0.189976600410242"/>
          <c:y val="0.00768375596512059"/>
        </c:manualLayout>
      </c:layout>
      <c:overlay val="0"/>
      <c:spPr>
        <a:solidFill>
          <a:schemeClr val="bg1"/>
        </a:solidFill>
      </c:spPr>
    </c:title>
    <c:autoTitleDeleted val="0"/>
    <c:plotArea>
      <c:layout>
        <c:manualLayout>
          <c:layoutTarget val="inner"/>
          <c:xMode val="edge"/>
          <c:yMode val="edge"/>
          <c:x val="0.0661502009045208"/>
          <c:y val="0.118260869565217"/>
          <c:w val="0.916369615562761"/>
          <c:h val="0.793576994180075"/>
        </c:manualLayout>
      </c:layout>
      <c:lineChart>
        <c:grouping val="standard"/>
        <c:varyColors val="0"/>
        <c:ser>
          <c:idx val="4"/>
          <c:order val="0"/>
          <c:tx>
            <c:strRef>
              <c:f>'eramet 16'!$A$25</c:f>
              <c:strCache>
                <c:ptCount val="1"/>
                <c:pt idx="0">
                  <c:v>Résultat opérationnel courant (ROC), GCFP</c:v>
                </c:pt>
              </c:strCache>
            </c:strRef>
          </c:tx>
          <c:spPr>
            <a:ln w="76200" cmpd="sng">
              <a:solidFill>
                <a:schemeClr val="bg1">
                  <a:lumMod val="65000"/>
                </a:schemeClr>
              </a:solidFill>
            </a:ln>
          </c:spPr>
          <c:marker>
            <c:symbol val="none"/>
          </c:marker>
          <c:cat>
            <c:numRef>
              <c:f>'eramet 16'!$B$20:$N$20</c:f>
              <c:numCache>
                <c:formatCode>General</c:formatCode>
                <c:ptCount val="13"/>
                <c:pt idx="0">
                  <c:v>2005.0</c:v>
                </c:pt>
                <c:pt idx="1">
                  <c:v>2006.0</c:v>
                </c:pt>
                <c:pt idx="2">
                  <c:v>2007.0</c:v>
                </c:pt>
                <c:pt idx="3">
                  <c:v>2008.0</c:v>
                </c:pt>
                <c:pt idx="4">
                  <c:v>2009.0</c:v>
                </c:pt>
                <c:pt idx="5">
                  <c:v>2010.0</c:v>
                </c:pt>
                <c:pt idx="6">
                  <c:v>2011.0</c:v>
                </c:pt>
                <c:pt idx="7">
                  <c:v>2012.0</c:v>
                </c:pt>
                <c:pt idx="8">
                  <c:v>2013.0</c:v>
                </c:pt>
                <c:pt idx="9">
                  <c:v>2014.0</c:v>
                </c:pt>
                <c:pt idx="10">
                  <c:v>2015.0</c:v>
                </c:pt>
                <c:pt idx="11">
                  <c:v>2016.0</c:v>
                </c:pt>
                <c:pt idx="12">
                  <c:v>2017.0</c:v>
                </c:pt>
              </c:numCache>
            </c:numRef>
          </c:cat>
          <c:val>
            <c:numRef>
              <c:f>'eramet 16'!$B$25:$N$25</c:f>
              <c:numCache>
                <c:formatCode>General</c:formatCode>
                <c:ptCount val="13"/>
                <c:pt idx="0">
                  <c:v>64.67685999999999</c:v>
                </c:pt>
                <c:pt idx="1">
                  <c:v>72.43331</c:v>
                </c:pt>
                <c:pt idx="2">
                  <c:v>142.71868</c:v>
                </c:pt>
                <c:pt idx="3">
                  <c:v>157.63493</c:v>
                </c:pt>
                <c:pt idx="4">
                  <c:v>-19.45079</c:v>
                </c:pt>
                <c:pt idx="5">
                  <c:v>88.18486999999998</c:v>
                </c:pt>
                <c:pt idx="6">
                  <c:v>66.10882000000001</c:v>
                </c:pt>
                <c:pt idx="7">
                  <c:v>18.25749</c:v>
                </c:pt>
                <c:pt idx="8">
                  <c:v>-5.36985</c:v>
                </c:pt>
                <c:pt idx="9">
                  <c:v>8.94975</c:v>
                </c:pt>
                <c:pt idx="10">
                  <c:v>-24.70131</c:v>
                </c:pt>
                <c:pt idx="11">
                  <c:v>10.02372</c:v>
                </c:pt>
                <c:pt idx="12">
                  <c:v>72.55264</c:v>
                </c:pt>
              </c:numCache>
            </c:numRef>
          </c:val>
          <c:smooth val="0"/>
        </c:ser>
        <c:dLbls>
          <c:showLegendKey val="0"/>
          <c:showVal val="0"/>
          <c:showCatName val="0"/>
          <c:showSerName val="0"/>
          <c:showPercent val="0"/>
          <c:showBubbleSize val="0"/>
        </c:dLbls>
        <c:marker val="1"/>
        <c:smooth val="0"/>
        <c:axId val="-2110672248"/>
        <c:axId val="-2109784680"/>
      </c:lineChart>
      <c:lineChart>
        <c:grouping val="standard"/>
        <c:varyColors val="0"/>
        <c:ser>
          <c:idx val="0"/>
          <c:order val="1"/>
          <c:tx>
            <c:strRef>
              <c:f>'eramet 16'!$A$70</c:f>
              <c:strCache>
                <c:ptCount val="1"/>
                <c:pt idx="0">
                  <c:v>ROC, siècles de SMG de 2017</c:v>
                </c:pt>
              </c:strCache>
            </c:strRef>
          </c:tx>
          <c:spPr>
            <a:ln w="76200" cmpd="sng">
              <a:solidFill>
                <a:schemeClr val="tx1"/>
              </a:solidFill>
            </a:ln>
          </c:spPr>
          <c:marker>
            <c:symbol val="none"/>
          </c:marker>
          <c:cat>
            <c:numRef>
              <c:f>'eramet 16'!$B$20:$N$20</c:f>
              <c:numCache>
                <c:formatCode>General</c:formatCode>
                <c:ptCount val="13"/>
                <c:pt idx="0">
                  <c:v>2005.0</c:v>
                </c:pt>
                <c:pt idx="1">
                  <c:v>2006.0</c:v>
                </c:pt>
                <c:pt idx="2">
                  <c:v>2007.0</c:v>
                </c:pt>
                <c:pt idx="3">
                  <c:v>2008.0</c:v>
                </c:pt>
                <c:pt idx="4">
                  <c:v>2009.0</c:v>
                </c:pt>
                <c:pt idx="5">
                  <c:v>2010.0</c:v>
                </c:pt>
                <c:pt idx="6">
                  <c:v>2011.0</c:v>
                </c:pt>
                <c:pt idx="7">
                  <c:v>2012.0</c:v>
                </c:pt>
                <c:pt idx="8">
                  <c:v>2013.0</c:v>
                </c:pt>
                <c:pt idx="9">
                  <c:v>2014.0</c:v>
                </c:pt>
                <c:pt idx="10">
                  <c:v>2015.0</c:v>
                </c:pt>
                <c:pt idx="11">
                  <c:v>2016.0</c:v>
                </c:pt>
                <c:pt idx="12">
                  <c:v>2017.0</c:v>
                </c:pt>
              </c:numCache>
            </c:numRef>
          </c:cat>
          <c:val>
            <c:numRef>
              <c:f>'eramet 16'!$B$70:$N$70</c:f>
              <c:numCache>
                <c:formatCode>#\ ##0.0</c:formatCode>
                <c:ptCount val="13"/>
                <c:pt idx="0">
                  <c:v>352.2704793028323</c:v>
                </c:pt>
                <c:pt idx="1">
                  <c:v>394.5169389978212</c:v>
                </c:pt>
                <c:pt idx="2">
                  <c:v>777.3348583877995</c:v>
                </c:pt>
                <c:pt idx="3">
                  <c:v>858.5780501089325</c:v>
                </c:pt>
                <c:pt idx="4">
                  <c:v>-105.9411220043573</c:v>
                </c:pt>
                <c:pt idx="5">
                  <c:v>480.3097494553377</c:v>
                </c:pt>
                <c:pt idx="6">
                  <c:v>360.069825708061</c:v>
                </c:pt>
                <c:pt idx="7">
                  <c:v>99.44166666666667</c:v>
                </c:pt>
                <c:pt idx="8">
                  <c:v>-29.24754901960783</c:v>
                </c:pt>
                <c:pt idx="9">
                  <c:v>48.74591503267974</c:v>
                </c:pt>
                <c:pt idx="10">
                  <c:v>-134.5387254901961</c:v>
                </c:pt>
                <c:pt idx="11">
                  <c:v>54.59542483660131</c:v>
                </c:pt>
                <c:pt idx="12">
                  <c:v>395.1668845315904</c:v>
                </c:pt>
              </c:numCache>
            </c:numRef>
          </c:val>
          <c:smooth val="0"/>
        </c:ser>
        <c:dLbls>
          <c:showLegendKey val="0"/>
          <c:showVal val="0"/>
          <c:showCatName val="0"/>
          <c:showSerName val="0"/>
          <c:showPercent val="0"/>
          <c:showBubbleSize val="0"/>
        </c:dLbls>
        <c:marker val="1"/>
        <c:smooth val="0"/>
        <c:axId val="-2110067896"/>
        <c:axId val="-2109904888"/>
      </c:lineChart>
      <c:catAx>
        <c:axId val="-2110672248"/>
        <c:scaling>
          <c:orientation val="minMax"/>
        </c:scaling>
        <c:delete val="0"/>
        <c:axPos val="b"/>
        <c:numFmt formatCode="General" sourceLinked="1"/>
        <c:majorTickMark val="out"/>
        <c:minorTickMark val="none"/>
        <c:tickLblPos val="low"/>
        <c:spPr>
          <a:ln w="19050" cmpd="sng">
            <a:solidFill>
              <a:srgbClr val="FF0000"/>
            </a:solidFill>
          </a:ln>
        </c:spPr>
        <c:txPr>
          <a:bodyPr rot="-5400000" vert="horz"/>
          <a:lstStyle/>
          <a:p>
            <a:pPr>
              <a:defRPr/>
            </a:pPr>
            <a:endParaRPr lang="fr-FR"/>
          </a:p>
        </c:txPr>
        <c:crossAx val="-2109784680"/>
        <c:crosses val="autoZero"/>
        <c:auto val="1"/>
        <c:lblAlgn val="ctr"/>
        <c:lblOffset val="100"/>
        <c:tickLblSkip val="1"/>
        <c:noMultiLvlLbl val="0"/>
      </c:catAx>
      <c:valAx>
        <c:axId val="-2109784680"/>
        <c:scaling>
          <c:orientation val="minMax"/>
          <c:max val="200.0"/>
          <c:min val="-50.0"/>
        </c:scaling>
        <c:delete val="0"/>
        <c:axPos val="l"/>
        <c:majorGridlines>
          <c:spPr>
            <a:ln>
              <a:solidFill>
                <a:schemeClr val="bg1">
                  <a:lumMod val="75000"/>
                </a:schemeClr>
              </a:solidFill>
            </a:ln>
          </c:spPr>
        </c:majorGridlines>
        <c:numFmt formatCode="General" sourceLinked="1"/>
        <c:majorTickMark val="out"/>
        <c:minorTickMark val="none"/>
        <c:tickLblPos val="nextTo"/>
        <c:txPr>
          <a:bodyPr/>
          <a:lstStyle/>
          <a:p>
            <a:pPr>
              <a:defRPr sz="1600">
                <a:solidFill>
                  <a:schemeClr val="bg1">
                    <a:lumMod val="50000"/>
                  </a:schemeClr>
                </a:solidFill>
              </a:defRPr>
            </a:pPr>
            <a:endParaRPr lang="fr-FR"/>
          </a:p>
        </c:txPr>
        <c:crossAx val="-2110672248"/>
        <c:crosses val="autoZero"/>
        <c:crossBetween val="between"/>
        <c:majorUnit val="10.0"/>
      </c:valAx>
      <c:valAx>
        <c:axId val="-2109904888"/>
        <c:scaling>
          <c:orientation val="minMax"/>
          <c:max val="1000.0"/>
          <c:min val="-200.0"/>
        </c:scaling>
        <c:delete val="0"/>
        <c:axPos val="r"/>
        <c:numFmt formatCode="#,##0" sourceLinked="0"/>
        <c:majorTickMark val="out"/>
        <c:minorTickMark val="none"/>
        <c:tickLblPos val="nextTo"/>
        <c:txPr>
          <a:bodyPr/>
          <a:lstStyle/>
          <a:p>
            <a:pPr>
              <a:defRPr sz="1400">
                <a:solidFill>
                  <a:schemeClr val="tx1"/>
                </a:solidFill>
              </a:defRPr>
            </a:pPr>
            <a:endParaRPr lang="fr-FR"/>
          </a:p>
        </c:txPr>
        <c:crossAx val="-2110067896"/>
        <c:crosses val="max"/>
        <c:crossBetween val="between"/>
        <c:majorUnit val="100.0"/>
      </c:valAx>
      <c:catAx>
        <c:axId val="-2110067896"/>
        <c:scaling>
          <c:orientation val="minMax"/>
        </c:scaling>
        <c:delete val="1"/>
        <c:axPos val="b"/>
        <c:numFmt formatCode="General" sourceLinked="1"/>
        <c:majorTickMark val="out"/>
        <c:minorTickMark val="none"/>
        <c:tickLblPos val="nextTo"/>
        <c:crossAx val="-2109904888"/>
        <c:crosses val="autoZero"/>
        <c:auto val="1"/>
        <c:lblAlgn val="ctr"/>
        <c:lblOffset val="100"/>
        <c:noMultiLvlLbl val="0"/>
      </c:catAx>
    </c:plotArea>
    <c:legend>
      <c:legendPos val="r"/>
      <c:layout>
        <c:manualLayout>
          <c:xMode val="edge"/>
          <c:yMode val="edge"/>
          <c:x val="0.397839134686345"/>
          <c:y val="0.124556709295378"/>
          <c:w val="0.366990830898343"/>
          <c:h val="0.30830193530822"/>
        </c:manualLayout>
      </c:layout>
      <c:overlay val="0"/>
      <c:spPr>
        <a:solidFill>
          <a:schemeClr val="bg1"/>
        </a:solidFill>
      </c:spPr>
      <c:txPr>
        <a:bodyPr/>
        <a:lstStyle/>
        <a:p>
          <a:pPr>
            <a:defRPr sz="1600" b="1"/>
          </a:pPr>
          <a:endParaRPr lang="fr-FR"/>
        </a:p>
      </c:txPr>
    </c:legend>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6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dirty="0"/>
              <a:t>Production </a:t>
            </a:r>
            <a:r>
              <a:rPr lang="fr-FR" sz="2000" b="1" dirty="0" smtClean="0"/>
              <a:t>de la SLN en forte progression depuis  2016 ; </a:t>
            </a:r>
            <a:endParaRPr lang="fr-FR" sz="2000" b="1" dirty="0"/>
          </a:p>
          <a:p>
            <a:pPr>
              <a:defRPr sz="2000" b="1"/>
            </a:pPr>
            <a:r>
              <a:rPr lang="fr-FR" sz="2000" b="1" dirty="0"/>
              <a:t>emploi en érosion régulière</a:t>
            </a:r>
          </a:p>
        </c:rich>
      </c:tx>
      <c:layout>
        <c:manualLayout>
          <c:xMode val="edge"/>
          <c:yMode val="edge"/>
          <c:x val="0.125774239185877"/>
          <c:y val="0.00134511105901215"/>
        </c:manualLayout>
      </c:layout>
      <c:overlay val="0"/>
      <c:spPr>
        <a:solidFill>
          <a:schemeClr val="bg1"/>
        </a:solidFill>
      </c:spPr>
    </c:title>
    <c:autoTitleDeleted val="0"/>
    <c:plotArea>
      <c:layout>
        <c:manualLayout>
          <c:layoutTarget val="inner"/>
          <c:xMode val="edge"/>
          <c:yMode val="edge"/>
          <c:x val="0.073553425564795"/>
          <c:y val="0.161490683229814"/>
          <c:w val="0.911700088306719"/>
          <c:h val="0.775321073996185"/>
        </c:manualLayout>
      </c:layout>
      <c:lineChart>
        <c:grouping val="standard"/>
        <c:varyColors val="0"/>
        <c:ser>
          <c:idx val="0"/>
          <c:order val="0"/>
          <c:tx>
            <c:strRef>
              <c:f>'SLN 16'!$A$5</c:f>
              <c:strCache>
                <c:ptCount val="1"/>
                <c:pt idx="0">
                  <c:v>Production (KT de Ni)</c:v>
                </c:pt>
              </c:strCache>
            </c:strRef>
          </c:tx>
          <c:spPr>
            <a:ln w="57150" cmpd="sng">
              <a:solidFill>
                <a:schemeClr val="tx1"/>
              </a:solidFill>
            </a:ln>
          </c:spPr>
          <c:marker>
            <c:symbol val="none"/>
          </c:marker>
          <c:dLbls>
            <c:numFmt formatCode="#,##0" sourceLinked="0"/>
            <c:spPr>
              <a:solidFill>
                <a:schemeClr val="bg1"/>
              </a:solidFill>
            </c:spPr>
            <c:txPr>
              <a:bodyPr/>
              <a:lstStyle/>
              <a:p>
                <a:pPr>
                  <a:defRPr sz="1600" b="1">
                    <a:solidFill>
                      <a:srgbClr val="0000FF"/>
                    </a:solidFill>
                  </a:defRPr>
                </a:pPr>
                <a:endParaRPr lang="fr-FR"/>
              </a:p>
            </c:txPr>
            <c:dLblPos val="t"/>
            <c:showLegendKey val="0"/>
            <c:showVal val="1"/>
            <c:showCatName val="0"/>
            <c:showSerName val="0"/>
            <c:showPercent val="0"/>
            <c:showBubbleSize val="0"/>
            <c:showLeaderLines val="0"/>
          </c:dLbls>
          <c:cat>
            <c:numRef>
              <c:f>'SLN 16'!$B$4:$I$4</c:f>
              <c:numCache>
                <c:formatCode>General</c:formatCode>
                <c:ptCount val="8"/>
                <c:pt idx="0">
                  <c:v>2010.0</c:v>
                </c:pt>
                <c:pt idx="1">
                  <c:v>2011.0</c:v>
                </c:pt>
                <c:pt idx="2">
                  <c:v>2012.0</c:v>
                </c:pt>
                <c:pt idx="3">
                  <c:v>2013.0</c:v>
                </c:pt>
                <c:pt idx="4">
                  <c:v>2014.0</c:v>
                </c:pt>
                <c:pt idx="5">
                  <c:v>2015.0</c:v>
                </c:pt>
                <c:pt idx="6">
                  <c:v>2016.0</c:v>
                </c:pt>
                <c:pt idx="7">
                  <c:v>2017.0</c:v>
                </c:pt>
              </c:numCache>
            </c:numRef>
          </c:cat>
          <c:val>
            <c:numRef>
              <c:f>'SLN 16'!$B$5:$I$5</c:f>
              <c:numCache>
                <c:formatCode>General</c:formatCode>
                <c:ptCount val="8"/>
                <c:pt idx="0">
                  <c:v>53.72</c:v>
                </c:pt>
                <c:pt idx="1">
                  <c:v>54.36</c:v>
                </c:pt>
                <c:pt idx="2">
                  <c:v>56.45</c:v>
                </c:pt>
                <c:pt idx="3">
                  <c:v>53.02</c:v>
                </c:pt>
                <c:pt idx="4">
                  <c:v>55.01</c:v>
                </c:pt>
                <c:pt idx="5">
                  <c:v>53.37</c:v>
                </c:pt>
                <c:pt idx="6">
                  <c:v>55.23</c:v>
                </c:pt>
                <c:pt idx="7">
                  <c:v>56.8</c:v>
                </c:pt>
              </c:numCache>
            </c:numRef>
          </c:val>
          <c:smooth val="0"/>
        </c:ser>
        <c:dLbls>
          <c:showLegendKey val="0"/>
          <c:showVal val="0"/>
          <c:showCatName val="0"/>
          <c:showSerName val="0"/>
          <c:showPercent val="0"/>
          <c:showBubbleSize val="0"/>
        </c:dLbls>
        <c:marker val="1"/>
        <c:smooth val="0"/>
        <c:axId val="-2039664744"/>
        <c:axId val="-2040483608"/>
      </c:lineChart>
      <c:lineChart>
        <c:grouping val="standard"/>
        <c:varyColors val="0"/>
        <c:ser>
          <c:idx val="3"/>
          <c:order val="1"/>
          <c:tx>
            <c:strRef>
              <c:f>'SLN 16'!$A$8</c:f>
              <c:strCache>
                <c:ptCount val="1"/>
                <c:pt idx="0">
                  <c:v>Effectif au 31-12 (milliers)</c:v>
                </c:pt>
              </c:strCache>
            </c:strRef>
          </c:tx>
          <c:spPr>
            <a:ln w="57150" cmpd="sng">
              <a:solidFill>
                <a:schemeClr val="tx1"/>
              </a:solidFill>
              <a:prstDash val="sysDash"/>
            </a:ln>
          </c:spPr>
          <c:marker>
            <c:symbol val="none"/>
          </c:marker>
          <c:dPt>
            <c:idx val="7"/>
            <c:bubble3D val="0"/>
            <c:spPr>
              <a:ln w="57150" cmpd="sng">
                <a:solidFill>
                  <a:schemeClr val="tx1"/>
                </a:solidFill>
                <a:prstDash val="sysDash"/>
              </a:ln>
            </c:spPr>
          </c:dPt>
          <c:dLbls>
            <c:dLbl>
              <c:idx val="1"/>
              <c:layout/>
              <c:tx>
                <c:rich>
                  <a:bodyPr/>
                  <a:lstStyle/>
                  <a:p>
                    <a:r>
                      <a:rPr lang="fr-FR" smtClean="0"/>
                      <a:t> </a:t>
                    </a:r>
                    <a:endParaRPr lang="fr-FR"/>
                  </a:p>
                </c:rich>
              </c:tx>
              <c:dLblPos val="t"/>
              <c:showLegendKey val="0"/>
              <c:showVal val="1"/>
              <c:showCatName val="0"/>
              <c:showSerName val="0"/>
              <c:showPercent val="0"/>
              <c:showBubbleSize val="0"/>
            </c:dLbl>
            <c:dLbl>
              <c:idx val="2"/>
              <c:layout/>
              <c:tx>
                <c:rich>
                  <a:bodyPr/>
                  <a:lstStyle/>
                  <a:p>
                    <a:r>
                      <a:rPr lang="fr-FR" smtClean="0"/>
                      <a:t> </a:t>
                    </a:r>
                    <a:endParaRPr lang="fr-FR"/>
                  </a:p>
                </c:rich>
              </c:tx>
              <c:dLblPos val="t"/>
              <c:showLegendKey val="0"/>
              <c:showVal val="1"/>
              <c:showCatName val="0"/>
              <c:showSerName val="0"/>
              <c:showPercent val="0"/>
              <c:showBubbleSize val="0"/>
            </c:dLbl>
            <c:dLbl>
              <c:idx val="4"/>
              <c:layout/>
              <c:tx>
                <c:rich>
                  <a:bodyPr/>
                  <a:lstStyle/>
                  <a:p>
                    <a:r>
                      <a:rPr lang="fr-FR" smtClean="0"/>
                      <a:t> </a:t>
                    </a:r>
                    <a:endParaRPr lang="fr-FR"/>
                  </a:p>
                </c:rich>
              </c:tx>
              <c:dLblPos val="t"/>
              <c:showLegendKey val="0"/>
              <c:showVal val="1"/>
              <c:showCatName val="0"/>
              <c:showSerName val="0"/>
              <c:showPercent val="0"/>
              <c:showBubbleSize val="0"/>
            </c:dLbl>
            <c:dLbl>
              <c:idx val="5"/>
              <c:layout/>
              <c:tx>
                <c:rich>
                  <a:bodyPr/>
                  <a:lstStyle/>
                  <a:p>
                    <a:r>
                      <a:rPr lang="fr-FR" smtClean="0"/>
                      <a:t> </a:t>
                    </a:r>
                    <a:endParaRPr lang="fr-FR"/>
                  </a:p>
                </c:rich>
              </c:tx>
              <c:dLblPos val="t"/>
              <c:showLegendKey val="0"/>
              <c:showVal val="1"/>
              <c:showCatName val="0"/>
              <c:showSerName val="0"/>
              <c:showPercent val="0"/>
              <c:showBubbleSize val="0"/>
            </c:dLbl>
            <c:dLbl>
              <c:idx val="6"/>
              <c:layout/>
              <c:tx>
                <c:rich>
                  <a:bodyPr/>
                  <a:lstStyle/>
                  <a:p>
                    <a:r>
                      <a:rPr lang="fr-FR" smtClean="0"/>
                      <a:t> </a:t>
                    </a:r>
                    <a:endParaRPr lang="fr-FR"/>
                  </a:p>
                </c:rich>
              </c:tx>
              <c:dLblPos val="t"/>
              <c:showLegendKey val="0"/>
              <c:showVal val="1"/>
              <c:showCatName val="0"/>
              <c:showSerName val="0"/>
              <c:showPercent val="0"/>
              <c:showBubbleSize val="0"/>
            </c:dLbl>
            <c:numFmt formatCode="#,##0.0" sourceLinked="0"/>
            <c:spPr>
              <a:solidFill>
                <a:schemeClr val="bg1"/>
              </a:solidFill>
            </c:spPr>
            <c:txPr>
              <a:bodyPr/>
              <a:lstStyle/>
              <a:p>
                <a:pPr>
                  <a:defRPr sz="1600" b="1">
                    <a:solidFill>
                      <a:schemeClr val="tx1"/>
                    </a:solidFill>
                  </a:defRPr>
                </a:pPr>
                <a:endParaRPr lang="fr-FR"/>
              </a:p>
            </c:txPr>
            <c:dLblPos val="t"/>
            <c:showLegendKey val="0"/>
            <c:showVal val="1"/>
            <c:showCatName val="0"/>
            <c:showSerName val="0"/>
            <c:showPercent val="0"/>
            <c:showBubbleSize val="0"/>
            <c:showLeaderLines val="0"/>
          </c:dLbls>
          <c:cat>
            <c:numRef>
              <c:f>'SLN 16'!$B$4:$H$4</c:f>
              <c:numCache>
                <c:formatCode>General</c:formatCode>
                <c:ptCount val="7"/>
                <c:pt idx="0">
                  <c:v>2010.0</c:v>
                </c:pt>
                <c:pt idx="1">
                  <c:v>2011.0</c:v>
                </c:pt>
                <c:pt idx="2">
                  <c:v>2012.0</c:v>
                </c:pt>
                <c:pt idx="3">
                  <c:v>2013.0</c:v>
                </c:pt>
                <c:pt idx="4">
                  <c:v>2014.0</c:v>
                </c:pt>
                <c:pt idx="5">
                  <c:v>2015.0</c:v>
                </c:pt>
                <c:pt idx="6">
                  <c:v>2016.0</c:v>
                </c:pt>
              </c:numCache>
            </c:numRef>
          </c:cat>
          <c:val>
            <c:numRef>
              <c:f>'SLN 16'!$B$8:$I$8</c:f>
              <c:numCache>
                <c:formatCode>General</c:formatCode>
                <c:ptCount val="8"/>
                <c:pt idx="0">
                  <c:v>2.26</c:v>
                </c:pt>
                <c:pt idx="1">
                  <c:v>2.24</c:v>
                </c:pt>
                <c:pt idx="2">
                  <c:v>2.18</c:v>
                </c:pt>
                <c:pt idx="3">
                  <c:v>2.18</c:v>
                </c:pt>
                <c:pt idx="4">
                  <c:v>2.16</c:v>
                </c:pt>
                <c:pt idx="5">
                  <c:v>2.15</c:v>
                </c:pt>
                <c:pt idx="6">
                  <c:v>2.06</c:v>
                </c:pt>
                <c:pt idx="7">
                  <c:v>1.957</c:v>
                </c:pt>
              </c:numCache>
            </c:numRef>
          </c:val>
          <c:smooth val="0"/>
        </c:ser>
        <c:dLbls>
          <c:showLegendKey val="0"/>
          <c:showVal val="0"/>
          <c:showCatName val="0"/>
          <c:showSerName val="0"/>
          <c:showPercent val="0"/>
          <c:showBubbleSize val="0"/>
        </c:dLbls>
        <c:marker val="1"/>
        <c:smooth val="0"/>
        <c:axId val="-2040160408"/>
        <c:axId val="-2039990264"/>
      </c:lineChart>
      <c:catAx>
        <c:axId val="-2039664744"/>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040483608"/>
        <c:crosses val="autoZero"/>
        <c:auto val="1"/>
        <c:lblAlgn val="ctr"/>
        <c:lblOffset val="100"/>
        <c:noMultiLvlLbl val="0"/>
      </c:catAx>
      <c:valAx>
        <c:axId val="-2040483608"/>
        <c:scaling>
          <c:orientation val="minMax"/>
        </c:scaling>
        <c:delete val="0"/>
        <c:axPos val="l"/>
        <c:majorGridlines>
          <c:spPr>
            <a:ln>
              <a:solidFill>
                <a:schemeClr val="bg1">
                  <a:lumMod val="75000"/>
                </a:schemeClr>
              </a:solidFill>
            </a:ln>
          </c:spPr>
        </c:majorGridlines>
        <c:numFmt formatCode="General" sourceLinked="1"/>
        <c:majorTickMark val="out"/>
        <c:minorTickMark val="none"/>
        <c:tickLblPos val="nextTo"/>
        <c:crossAx val="-2039664744"/>
        <c:crosses val="autoZero"/>
        <c:crossBetween val="between"/>
      </c:valAx>
      <c:catAx>
        <c:axId val="-2040160408"/>
        <c:scaling>
          <c:orientation val="minMax"/>
        </c:scaling>
        <c:delete val="1"/>
        <c:axPos val="b"/>
        <c:numFmt formatCode="General" sourceLinked="1"/>
        <c:majorTickMark val="out"/>
        <c:minorTickMark val="none"/>
        <c:tickLblPos val="nextTo"/>
        <c:crossAx val="-2039990264"/>
        <c:crosses val="autoZero"/>
        <c:auto val="1"/>
        <c:lblAlgn val="ctr"/>
        <c:lblOffset val="100"/>
        <c:noMultiLvlLbl val="0"/>
      </c:catAx>
      <c:valAx>
        <c:axId val="-2039990264"/>
        <c:scaling>
          <c:orientation val="minMax"/>
        </c:scaling>
        <c:delete val="0"/>
        <c:axPos val="r"/>
        <c:numFmt formatCode="General" sourceLinked="1"/>
        <c:majorTickMark val="out"/>
        <c:minorTickMark val="none"/>
        <c:tickLblPos val="nextTo"/>
        <c:crossAx val="-2040160408"/>
        <c:crosses val="max"/>
        <c:crossBetween val="between"/>
      </c:valAx>
    </c:plotArea>
    <c:legend>
      <c:legendPos val="r"/>
      <c:layout>
        <c:manualLayout>
          <c:xMode val="edge"/>
          <c:yMode val="edge"/>
          <c:x val="0.127412823671207"/>
          <c:y val="0.728566934135993"/>
          <c:w val="0.603764618461"/>
          <c:h val="0.156455186913414"/>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6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dirty="0" smtClean="0"/>
              <a:t>Productivité du travail</a:t>
            </a:r>
          </a:p>
          <a:p>
            <a:pPr>
              <a:defRPr sz="2000" b="1"/>
            </a:pPr>
            <a:r>
              <a:rPr lang="fr-FR" sz="2000" b="1" dirty="0" smtClean="0"/>
              <a:t>en </a:t>
            </a:r>
            <a:r>
              <a:rPr lang="fr-FR" sz="2000" b="1" dirty="0"/>
              <a:t>belle hausse tendancielle, </a:t>
            </a:r>
          </a:p>
          <a:p>
            <a:pPr>
              <a:defRPr sz="2000" b="1"/>
            </a:pPr>
            <a:r>
              <a:rPr lang="fr-FR" sz="2000" b="1" dirty="0"/>
              <a:t>surtout depuis 2016</a:t>
            </a:r>
          </a:p>
        </c:rich>
      </c:tx>
      <c:layout>
        <c:manualLayout>
          <c:xMode val="edge"/>
          <c:yMode val="edge"/>
          <c:x val="0.0850627768917915"/>
          <c:y val="0.000448319934657823"/>
        </c:manualLayout>
      </c:layout>
      <c:overlay val="0"/>
      <c:spPr>
        <a:solidFill>
          <a:schemeClr val="bg1"/>
        </a:solidFill>
      </c:spPr>
    </c:title>
    <c:autoTitleDeleted val="0"/>
    <c:plotArea>
      <c:layout>
        <c:manualLayout>
          <c:layoutTarget val="inner"/>
          <c:xMode val="edge"/>
          <c:yMode val="edge"/>
          <c:x val="0.073553425564795"/>
          <c:y val="0.259287740022839"/>
          <c:w val="0.750914100130445"/>
          <c:h val="0.644243460110265"/>
        </c:manualLayout>
      </c:layout>
      <c:lineChart>
        <c:grouping val="standard"/>
        <c:varyColors val="0"/>
        <c:ser>
          <c:idx val="0"/>
          <c:order val="0"/>
          <c:tx>
            <c:strRef>
              <c:f>'SLN 16'!$A$11</c:f>
              <c:strCache>
                <c:ptCount val="1"/>
                <c:pt idx="0">
                  <c:v>Production par personne, T</c:v>
                </c:pt>
              </c:strCache>
            </c:strRef>
          </c:tx>
          <c:spPr>
            <a:ln w="76200" cmpd="sng">
              <a:solidFill>
                <a:schemeClr val="tx1"/>
              </a:solidFill>
              <a:prstDash val="solid"/>
            </a:ln>
          </c:spPr>
          <c:marker>
            <c:symbol val="none"/>
          </c:marker>
          <c:dPt>
            <c:idx val="7"/>
            <c:bubble3D val="0"/>
            <c:spPr>
              <a:ln w="76200" cmpd="sng">
                <a:solidFill>
                  <a:schemeClr val="tx1"/>
                </a:solidFill>
                <a:prstDash val="sysDash"/>
              </a:ln>
            </c:spPr>
          </c:dPt>
          <c:dLbls>
            <c:dLbl>
              <c:idx val="1"/>
              <c:layout/>
              <c:tx>
                <c:rich>
                  <a:bodyPr/>
                  <a:lstStyle/>
                  <a:p>
                    <a:r>
                      <a:rPr lang="fr-FR" smtClean="0"/>
                      <a:t> </a:t>
                    </a:r>
                    <a:endParaRPr lang="fr-FR"/>
                  </a:p>
                </c:rich>
              </c:tx>
              <c:dLblPos val="b"/>
              <c:showLegendKey val="0"/>
              <c:showVal val="1"/>
              <c:showCatName val="0"/>
              <c:showSerName val="0"/>
              <c:showPercent val="0"/>
              <c:showBubbleSize val="0"/>
            </c:dLbl>
            <c:dLbl>
              <c:idx val="2"/>
              <c:layout/>
              <c:tx>
                <c:rich>
                  <a:bodyPr/>
                  <a:lstStyle/>
                  <a:p>
                    <a:r>
                      <a:rPr lang="fr-FR" smtClean="0"/>
                      <a:t> </a:t>
                    </a:r>
                    <a:endParaRPr lang="fr-FR"/>
                  </a:p>
                </c:rich>
              </c:tx>
              <c:dLblPos val="b"/>
              <c:showLegendKey val="0"/>
              <c:showVal val="1"/>
              <c:showCatName val="0"/>
              <c:showSerName val="0"/>
              <c:showPercent val="0"/>
              <c:showBubbleSize val="0"/>
            </c:dLbl>
            <c:dLbl>
              <c:idx val="3"/>
              <c:layout>
                <c:manualLayout>
                  <c:x val="-0.0816767244235315"/>
                  <c:y val="0.014983324131985"/>
                </c:manualLayout>
              </c:layout>
              <c:tx>
                <c:rich>
                  <a:bodyPr/>
                  <a:lstStyle/>
                  <a:p>
                    <a:r>
                      <a:rPr lang="fr-FR" dirty="0" smtClean="0"/>
                      <a:t> </a:t>
                    </a:r>
                    <a:endParaRPr lang="fr-FR" dirty="0"/>
                  </a:p>
                </c:rich>
              </c:tx>
              <c:dLblPos val="r"/>
              <c:showLegendKey val="0"/>
              <c:showVal val="1"/>
              <c:showCatName val="0"/>
              <c:showSerName val="0"/>
              <c:showPercent val="0"/>
              <c:showBubbleSize val="0"/>
            </c:dLbl>
            <c:dLbl>
              <c:idx val="4"/>
              <c:layout/>
              <c:tx>
                <c:rich>
                  <a:bodyPr/>
                  <a:lstStyle/>
                  <a:p>
                    <a:r>
                      <a:rPr lang="fr-FR" smtClean="0"/>
                      <a:t> </a:t>
                    </a:r>
                    <a:endParaRPr lang="fr-FR"/>
                  </a:p>
                </c:rich>
              </c:tx>
              <c:dLblPos val="b"/>
              <c:showLegendKey val="0"/>
              <c:showVal val="1"/>
              <c:showCatName val="0"/>
              <c:showSerName val="0"/>
              <c:showPercent val="0"/>
              <c:showBubbleSize val="0"/>
            </c:dLbl>
            <c:numFmt formatCode="#,##0" sourceLinked="0"/>
            <c:spPr>
              <a:solidFill>
                <a:schemeClr val="bg1"/>
              </a:solidFill>
            </c:spPr>
            <c:txPr>
              <a:bodyPr/>
              <a:lstStyle/>
              <a:p>
                <a:pPr>
                  <a:defRPr b="1">
                    <a:solidFill>
                      <a:srgbClr val="008000"/>
                    </a:solidFill>
                  </a:defRPr>
                </a:pPr>
                <a:endParaRPr lang="fr-FR"/>
              </a:p>
            </c:txPr>
            <c:dLblPos val="b"/>
            <c:showLegendKey val="0"/>
            <c:showVal val="1"/>
            <c:showCatName val="0"/>
            <c:showSerName val="0"/>
            <c:showPercent val="0"/>
            <c:showBubbleSize val="0"/>
            <c:showLeaderLines val="0"/>
          </c:dLbls>
          <c:cat>
            <c:numRef>
              <c:f>'SLN 16'!$B$4:$I$4</c:f>
              <c:numCache>
                <c:formatCode>General</c:formatCode>
                <c:ptCount val="8"/>
                <c:pt idx="0">
                  <c:v>2010.0</c:v>
                </c:pt>
                <c:pt idx="1">
                  <c:v>2011.0</c:v>
                </c:pt>
                <c:pt idx="2">
                  <c:v>2012.0</c:v>
                </c:pt>
                <c:pt idx="3">
                  <c:v>2013.0</c:v>
                </c:pt>
                <c:pt idx="4">
                  <c:v>2014.0</c:v>
                </c:pt>
                <c:pt idx="5">
                  <c:v>2015.0</c:v>
                </c:pt>
                <c:pt idx="6">
                  <c:v>2016.0</c:v>
                </c:pt>
                <c:pt idx="7">
                  <c:v>2017.0</c:v>
                </c:pt>
              </c:numCache>
            </c:numRef>
          </c:cat>
          <c:val>
            <c:numRef>
              <c:f>'SLN 16'!$B$11:$I$11</c:f>
              <c:numCache>
                <c:formatCode>0.00</c:formatCode>
                <c:ptCount val="8"/>
                <c:pt idx="0">
                  <c:v>23.76991150442478</c:v>
                </c:pt>
                <c:pt idx="1">
                  <c:v>24.26785714285714</c:v>
                </c:pt>
                <c:pt idx="2">
                  <c:v>25.89449541284404</c:v>
                </c:pt>
                <c:pt idx="3">
                  <c:v>24.32110091743119</c:v>
                </c:pt>
                <c:pt idx="4">
                  <c:v>25.46759259259258</c:v>
                </c:pt>
                <c:pt idx="5">
                  <c:v>24.8232558139535</c:v>
                </c:pt>
                <c:pt idx="6">
                  <c:v>26.81067961165048</c:v>
                </c:pt>
                <c:pt idx="7">
                  <c:v>29.02401635155851</c:v>
                </c:pt>
              </c:numCache>
            </c:numRef>
          </c:val>
          <c:smooth val="0"/>
        </c:ser>
        <c:dLbls>
          <c:showLegendKey val="0"/>
          <c:showVal val="0"/>
          <c:showCatName val="0"/>
          <c:showSerName val="0"/>
          <c:showPercent val="0"/>
          <c:showBubbleSize val="0"/>
        </c:dLbls>
        <c:marker val="1"/>
        <c:smooth val="0"/>
        <c:axId val="-2097273528"/>
        <c:axId val="-2097274456"/>
      </c:lineChart>
      <c:lineChart>
        <c:grouping val="standard"/>
        <c:varyColors val="0"/>
        <c:ser>
          <c:idx val="1"/>
          <c:order val="1"/>
          <c:tx>
            <c:strRef>
              <c:f>'SLN 16'!$A$12</c:f>
              <c:strCache>
                <c:ptCount val="1"/>
                <c:pt idx="0">
                  <c:v>Taux de croissance</c:v>
                </c:pt>
              </c:strCache>
            </c:strRef>
          </c:tx>
          <c:spPr>
            <a:ln>
              <a:noFill/>
            </a:ln>
          </c:spPr>
          <c:marker>
            <c:symbol val="circle"/>
            <c:size val="15"/>
            <c:spPr>
              <a:solidFill>
                <a:schemeClr val="tx1"/>
              </a:solidFill>
              <a:ln>
                <a:solidFill>
                  <a:srgbClr val="0000FF"/>
                </a:solidFill>
              </a:ln>
            </c:spPr>
          </c:marker>
          <c:cat>
            <c:numRef>
              <c:f>'SLN 16'!$B$4:$I$4</c:f>
              <c:numCache>
                <c:formatCode>General</c:formatCode>
                <c:ptCount val="8"/>
                <c:pt idx="0">
                  <c:v>2010.0</c:v>
                </c:pt>
                <c:pt idx="1">
                  <c:v>2011.0</c:v>
                </c:pt>
                <c:pt idx="2">
                  <c:v>2012.0</c:v>
                </c:pt>
                <c:pt idx="3">
                  <c:v>2013.0</c:v>
                </c:pt>
                <c:pt idx="4">
                  <c:v>2014.0</c:v>
                </c:pt>
                <c:pt idx="5">
                  <c:v>2015.0</c:v>
                </c:pt>
                <c:pt idx="6">
                  <c:v>2016.0</c:v>
                </c:pt>
                <c:pt idx="7">
                  <c:v>2017.0</c:v>
                </c:pt>
              </c:numCache>
            </c:numRef>
          </c:cat>
          <c:val>
            <c:numRef>
              <c:f>'SLN 16'!$B$12:$I$12</c:f>
              <c:numCache>
                <c:formatCode>0%</c:formatCode>
                <c:ptCount val="8"/>
                <c:pt idx="1">
                  <c:v>0.020948569301138</c:v>
                </c:pt>
                <c:pt idx="2">
                  <c:v>0.0670285085498647</c:v>
                </c:pt>
                <c:pt idx="3">
                  <c:v>-0.0607617360496014</c:v>
                </c:pt>
                <c:pt idx="4">
                  <c:v>0.047139793509088</c:v>
                </c:pt>
                <c:pt idx="5">
                  <c:v>-0.0253002625315482</c:v>
                </c:pt>
                <c:pt idx="6">
                  <c:v>0.0800629785469091</c:v>
                </c:pt>
                <c:pt idx="7">
                  <c:v>0.082554294481451</c:v>
                </c:pt>
              </c:numCache>
            </c:numRef>
          </c:val>
          <c:smooth val="0"/>
        </c:ser>
        <c:dLbls>
          <c:showLegendKey val="0"/>
          <c:showVal val="0"/>
          <c:showCatName val="0"/>
          <c:showSerName val="0"/>
          <c:showPercent val="0"/>
          <c:showBubbleSize val="0"/>
        </c:dLbls>
        <c:marker val="1"/>
        <c:smooth val="0"/>
        <c:axId val="-2097717848"/>
        <c:axId val="-2097378392"/>
      </c:lineChart>
      <c:catAx>
        <c:axId val="-2097273528"/>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097274456"/>
        <c:crosses val="autoZero"/>
        <c:auto val="1"/>
        <c:lblAlgn val="ctr"/>
        <c:lblOffset val="100"/>
        <c:noMultiLvlLbl val="0"/>
      </c:catAx>
      <c:valAx>
        <c:axId val="-2097274456"/>
        <c:scaling>
          <c:orientation val="minMax"/>
          <c:min val="23.0"/>
        </c:scaling>
        <c:delete val="0"/>
        <c:axPos val="l"/>
        <c:majorGridlines>
          <c:spPr>
            <a:ln>
              <a:solidFill>
                <a:schemeClr val="bg1">
                  <a:lumMod val="75000"/>
                </a:schemeClr>
              </a:solidFill>
            </a:ln>
          </c:spPr>
        </c:majorGridlines>
        <c:numFmt formatCode="0" sourceLinked="0"/>
        <c:majorTickMark val="out"/>
        <c:minorTickMark val="none"/>
        <c:tickLblPos val="nextTo"/>
        <c:txPr>
          <a:bodyPr rot="0" vert="horz"/>
          <a:lstStyle/>
          <a:p>
            <a:pPr>
              <a:defRPr sz="1600">
                <a:solidFill>
                  <a:srgbClr val="008000"/>
                </a:solidFill>
              </a:defRPr>
            </a:pPr>
            <a:endParaRPr lang="fr-FR"/>
          </a:p>
        </c:txPr>
        <c:crossAx val="-2097273528"/>
        <c:crosses val="autoZero"/>
        <c:crossBetween val="between"/>
      </c:valAx>
      <c:catAx>
        <c:axId val="-2097717848"/>
        <c:scaling>
          <c:orientation val="minMax"/>
        </c:scaling>
        <c:delete val="1"/>
        <c:axPos val="b"/>
        <c:numFmt formatCode="General" sourceLinked="1"/>
        <c:majorTickMark val="out"/>
        <c:minorTickMark val="none"/>
        <c:tickLblPos val="nextTo"/>
        <c:crossAx val="-2097378392"/>
        <c:crosses val="autoZero"/>
        <c:auto val="1"/>
        <c:lblAlgn val="ctr"/>
        <c:lblOffset val="100"/>
        <c:noMultiLvlLbl val="0"/>
      </c:catAx>
      <c:valAx>
        <c:axId val="-2097378392"/>
        <c:scaling>
          <c:orientation val="minMax"/>
        </c:scaling>
        <c:delete val="0"/>
        <c:axPos val="r"/>
        <c:numFmt formatCode="0%" sourceLinked="0"/>
        <c:majorTickMark val="out"/>
        <c:minorTickMark val="none"/>
        <c:tickLblPos val="nextTo"/>
        <c:txPr>
          <a:bodyPr rot="0" vert="horz"/>
          <a:lstStyle/>
          <a:p>
            <a:pPr>
              <a:defRPr sz="1600">
                <a:solidFill>
                  <a:srgbClr val="0000FF"/>
                </a:solidFill>
              </a:defRPr>
            </a:pPr>
            <a:endParaRPr lang="fr-FR"/>
          </a:p>
        </c:txPr>
        <c:crossAx val="-2097717848"/>
        <c:crosses val="max"/>
        <c:crossBetween val="between"/>
      </c:valAx>
    </c:plotArea>
    <c:legend>
      <c:legendPos val="r"/>
      <c:layout>
        <c:manualLayout>
          <c:xMode val="edge"/>
          <c:yMode val="edge"/>
          <c:x val="0.0"/>
          <c:y val="0.155230323610155"/>
          <c:w val="0.995691819095898"/>
          <c:h val="0.0862536395743683"/>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6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dirty="0"/>
              <a:t>Les ventes en valeur </a:t>
            </a:r>
            <a:r>
              <a:rPr lang="fr-FR" sz="2000" b="1" dirty="0" smtClean="0"/>
              <a:t>de </a:t>
            </a:r>
            <a:r>
              <a:rPr lang="fr-FR" sz="2000" b="1" dirty="0"/>
              <a:t>la SLN </a:t>
            </a:r>
          </a:p>
          <a:p>
            <a:pPr>
              <a:defRPr sz="2000" b="1"/>
            </a:pPr>
            <a:r>
              <a:rPr lang="fr-FR" sz="2000" b="1" dirty="0"/>
              <a:t>suivent en tendance </a:t>
            </a:r>
            <a:endParaRPr lang="fr-FR" sz="2000" b="1" dirty="0" smtClean="0"/>
          </a:p>
          <a:p>
            <a:pPr>
              <a:defRPr sz="2000" b="1"/>
            </a:pPr>
            <a:r>
              <a:rPr lang="fr-FR" sz="2000" b="1" dirty="0" smtClean="0"/>
              <a:t>les </a:t>
            </a:r>
            <a:r>
              <a:rPr lang="fr-FR" sz="2000" b="1" dirty="0"/>
              <a:t>cours du Ni</a:t>
            </a:r>
          </a:p>
        </c:rich>
      </c:tx>
      <c:layout>
        <c:manualLayout>
          <c:xMode val="edge"/>
          <c:yMode val="edge"/>
          <c:x val="0.161500486596479"/>
          <c:y val="0.000463993724922316"/>
        </c:manualLayout>
      </c:layout>
      <c:overlay val="0"/>
      <c:spPr>
        <a:solidFill>
          <a:schemeClr val="bg1"/>
        </a:solidFill>
      </c:spPr>
    </c:title>
    <c:autoTitleDeleted val="0"/>
    <c:plotArea>
      <c:layout>
        <c:manualLayout>
          <c:layoutTarget val="inner"/>
          <c:xMode val="edge"/>
          <c:yMode val="edge"/>
          <c:x val="0.073553425564795"/>
          <c:y val="0.122748212507919"/>
          <c:w val="0.911700088306719"/>
          <c:h val="0.810157329471747"/>
        </c:manualLayout>
      </c:layout>
      <c:lineChart>
        <c:grouping val="standard"/>
        <c:varyColors val="0"/>
        <c:ser>
          <c:idx val="1"/>
          <c:order val="0"/>
          <c:tx>
            <c:strRef>
              <c:f>'SLN 16'!$A$6</c:f>
              <c:strCache>
                <c:ptCount val="1"/>
                <c:pt idx="0">
                  <c:v>CA (GCFP)</c:v>
                </c:pt>
              </c:strCache>
            </c:strRef>
          </c:tx>
          <c:spPr>
            <a:ln w="76200" cmpd="sng">
              <a:solidFill>
                <a:schemeClr val="tx1"/>
              </a:solidFill>
            </a:ln>
          </c:spPr>
          <c:marker>
            <c:symbol val="none"/>
          </c:marker>
          <c:dPt>
            <c:idx val="7"/>
            <c:bubble3D val="0"/>
            <c:spPr>
              <a:ln w="76200" cmpd="sng">
                <a:solidFill>
                  <a:schemeClr val="tx1"/>
                </a:solidFill>
                <a:prstDash val="sysDash"/>
              </a:ln>
            </c:spPr>
          </c:dPt>
          <c:cat>
            <c:numRef>
              <c:f>'SLN 16'!$B$4:$I$4</c:f>
              <c:numCache>
                <c:formatCode>General</c:formatCode>
                <c:ptCount val="8"/>
                <c:pt idx="0">
                  <c:v>2010.0</c:v>
                </c:pt>
                <c:pt idx="1">
                  <c:v>2011.0</c:v>
                </c:pt>
                <c:pt idx="2">
                  <c:v>2012.0</c:v>
                </c:pt>
                <c:pt idx="3">
                  <c:v>2013.0</c:v>
                </c:pt>
                <c:pt idx="4">
                  <c:v>2014.0</c:v>
                </c:pt>
                <c:pt idx="5">
                  <c:v>2015.0</c:v>
                </c:pt>
                <c:pt idx="6">
                  <c:v>2016.0</c:v>
                </c:pt>
                <c:pt idx="7">
                  <c:v>2017.0</c:v>
                </c:pt>
              </c:numCache>
            </c:numRef>
          </c:cat>
          <c:val>
            <c:numRef>
              <c:f>'SLN 16'!$B$6:$I$6</c:f>
              <c:numCache>
                <c:formatCode>General</c:formatCode>
                <c:ptCount val="8"/>
                <c:pt idx="0">
                  <c:v>106.3</c:v>
                </c:pt>
                <c:pt idx="1">
                  <c:v>102.9</c:v>
                </c:pt>
                <c:pt idx="2">
                  <c:v>90.9</c:v>
                </c:pt>
                <c:pt idx="3">
                  <c:v>69.4</c:v>
                </c:pt>
                <c:pt idx="4">
                  <c:v>85.48</c:v>
                </c:pt>
                <c:pt idx="5">
                  <c:v>61.79</c:v>
                </c:pt>
                <c:pt idx="6">
                  <c:v>62.31</c:v>
                </c:pt>
                <c:pt idx="7">
                  <c:v>69.07842267614825</c:v>
                </c:pt>
              </c:numCache>
            </c:numRef>
          </c:val>
          <c:smooth val="0"/>
        </c:ser>
        <c:dLbls>
          <c:showLegendKey val="0"/>
          <c:showVal val="0"/>
          <c:showCatName val="0"/>
          <c:showSerName val="0"/>
          <c:showPercent val="0"/>
          <c:showBubbleSize val="0"/>
        </c:dLbls>
        <c:marker val="1"/>
        <c:smooth val="0"/>
        <c:axId val="-2097927672"/>
        <c:axId val="-2097570280"/>
      </c:lineChart>
      <c:lineChart>
        <c:grouping val="standard"/>
        <c:varyColors val="0"/>
        <c:ser>
          <c:idx val="4"/>
          <c:order val="1"/>
          <c:tx>
            <c:strRef>
              <c:f>'SLN 16'!$A$9</c:f>
              <c:strCache>
                <c:ptCount val="1"/>
                <c:pt idx="0">
                  <c:v>Cours du Ni (US$ / livre)</c:v>
                </c:pt>
              </c:strCache>
            </c:strRef>
          </c:tx>
          <c:spPr>
            <a:ln w="76200" cmpd="sng">
              <a:solidFill>
                <a:schemeClr val="tx1"/>
              </a:solidFill>
              <a:prstDash val="sysDot"/>
            </a:ln>
          </c:spPr>
          <c:marker>
            <c:symbol val="none"/>
          </c:marker>
          <c:cat>
            <c:numRef>
              <c:f>'SLN 16'!$B$4:$H$4</c:f>
              <c:numCache>
                <c:formatCode>General</c:formatCode>
                <c:ptCount val="7"/>
                <c:pt idx="0">
                  <c:v>2010.0</c:v>
                </c:pt>
                <c:pt idx="1">
                  <c:v>2011.0</c:v>
                </c:pt>
                <c:pt idx="2">
                  <c:v>2012.0</c:v>
                </c:pt>
                <c:pt idx="3">
                  <c:v>2013.0</c:v>
                </c:pt>
                <c:pt idx="4">
                  <c:v>2014.0</c:v>
                </c:pt>
                <c:pt idx="5">
                  <c:v>2015.0</c:v>
                </c:pt>
                <c:pt idx="6">
                  <c:v>2016.0</c:v>
                </c:pt>
              </c:numCache>
            </c:numRef>
          </c:cat>
          <c:val>
            <c:numRef>
              <c:f>'SLN 16'!$B$9:$I$9</c:f>
              <c:numCache>
                <c:formatCode>0.00</c:formatCode>
                <c:ptCount val="8"/>
                <c:pt idx="0">
                  <c:v>9.888459224147327</c:v>
                </c:pt>
                <c:pt idx="1">
                  <c:v>10.38696611536352</c:v>
                </c:pt>
                <c:pt idx="2">
                  <c:v>7.953177146242584</c:v>
                </c:pt>
                <c:pt idx="3" formatCode="General">
                  <c:v>6.81</c:v>
                </c:pt>
                <c:pt idx="4" formatCode="General">
                  <c:v>7.649999999999999</c:v>
                </c:pt>
                <c:pt idx="5" formatCode="General">
                  <c:v>5.37</c:v>
                </c:pt>
                <c:pt idx="6" formatCode="General">
                  <c:v>4.359999999999999</c:v>
                </c:pt>
                <c:pt idx="7" formatCode="General">
                  <c:v>4.7</c:v>
                </c:pt>
              </c:numCache>
            </c:numRef>
          </c:val>
          <c:smooth val="0"/>
        </c:ser>
        <c:dLbls>
          <c:showLegendKey val="0"/>
          <c:showVal val="0"/>
          <c:showCatName val="0"/>
          <c:showSerName val="0"/>
          <c:showPercent val="0"/>
          <c:showBubbleSize val="0"/>
        </c:dLbls>
        <c:marker val="1"/>
        <c:smooth val="0"/>
        <c:axId val="-2097408104"/>
        <c:axId val="-2040025608"/>
      </c:lineChart>
      <c:catAx>
        <c:axId val="-2097927672"/>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097570280"/>
        <c:crosses val="autoZero"/>
        <c:auto val="1"/>
        <c:lblAlgn val="ctr"/>
        <c:lblOffset val="100"/>
        <c:tickLblSkip val="1"/>
        <c:noMultiLvlLbl val="0"/>
      </c:catAx>
      <c:valAx>
        <c:axId val="-2097570280"/>
        <c:scaling>
          <c:orientation val="minMax"/>
        </c:scaling>
        <c:delete val="0"/>
        <c:axPos val="l"/>
        <c:majorGridlines>
          <c:spPr>
            <a:ln>
              <a:solidFill>
                <a:schemeClr val="bg1">
                  <a:lumMod val="75000"/>
                </a:schemeClr>
              </a:solidFill>
            </a:ln>
          </c:spPr>
        </c:majorGridlines>
        <c:numFmt formatCode="General" sourceLinked="1"/>
        <c:majorTickMark val="out"/>
        <c:minorTickMark val="none"/>
        <c:tickLblPos val="nextTo"/>
        <c:spPr>
          <a:ln>
            <a:solidFill>
              <a:schemeClr val="bg1">
                <a:lumMod val="75000"/>
              </a:schemeClr>
            </a:solidFill>
          </a:ln>
        </c:spPr>
        <c:txPr>
          <a:bodyPr rot="0" vert="horz"/>
          <a:lstStyle/>
          <a:p>
            <a:pPr>
              <a:defRPr>
                <a:solidFill>
                  <a:srgbClr val="000000"/>
                </a:solidFill>
              </a:defRPr>
            </a:pPr>
            <a:endParaRPr lang="fr-FR"/>
          </a:p>
        </c:txPr>
        <c:crossAx val="-2097927672"/>
        <c:crosses val="autoZero"/>
        <c:crossBetween val="between"/>
        <c:majorUnit val="10.0"/>
      </c:valAx>
      <c:catAx>
        <c:axId val="-2097408104"/>
        <c:scaling>
          <c:orientation val="minMax"/>
        </c:scaling>
        <c:delete val="1"/>
        <c:axPos val="b"/>
        <c:numFmt formatCode="General" sourceLinked="1"/>
        <c:majorTickMark val="out"/>
        <c:minorTickMark val="none"/>
        <c:tickLblPos val="nextTo"/>
        <c:crossAx val="-2040025608"/>
        <c:crosses val="autoZero"/>
        <c:auto val="1"/>
        <c:lblAlgn val="ctr"/>
        <c:lblOffset val="100"/>
        <c:noMultiLvlLbl val="0"/>
      </c:catAx>
      <c:valAx>
        <c:axId val="-2040025608"/>
        <c:scaling>
          <c:orientation val="minMax"/>
        </c:scaling>
        <c:delete val="0"/>
        <c:axPos val="r"/>
        <c:numFmt formatCode="0" sourceLinked="0"/>
        <c:majorTickMark val="out"/>
        <c:minorTickMark val="none"/>
        <c:tickLblPos val="nextTo"/>
        <c:txPr>
          <a:bodyPr rot="0" vert="horz"/>
          <a:lstStyle/>
          <a:p>
            <a:pPr>
              <a:defRPr b="1">
                <a:solidFill>
                  <a:srgbClr val="000000"/>
                </a:solidFill>
              </a:defRPr>
            </a:pPr>
            <a:endParaRPr lang="fr-FR"/>
          </a:p>
        </c:txPr>
        <c:crossAx val="-2097408104"/>
        <c:crosses val="max"/>
        <c:crossBetween val="between"/>
      </c:valAx>
    </c:plotArea>
    <c:legend>
      <c:legendPos val="r"/>
      <c:layout>
        <c:manualLayout>
          <c:xMode val="edge"/>
          <c:yMode val="edge"/>
          <c:x val="0.155309873484916"/>
          <c:y val="0.566355627960298"/>
          <c:w val="0.425914580199947"/>
          <c:h val="0.299068090626603"/>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6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dirty="0"/>
              <a:t>Le résultat </a:t>
            </a:r>
            <a:r>
              <a:rPr lang="fr-FR" sz="2000" b="1" dirty="0" smtClean="0"/>
              <a:t>net de la SLN</a:t>
            </a:r>
            <a:endParaRPr lang="fr-FR" sz="2000" b="1" dirty="0"/>
          </a:p>
        </c:rich>
      </c:tx>
      <c:layout>
        <c:manualLayout>
          <c:xMode val="edge"/>
          <c:yMode val="edge"/>
          <c:x val="0.165030335574773"/>
          <c:y val="0.0"/>
        </c:manualLayout>
      </c:layout>
      <c:overlay val="0"/>
      <c:spPr>
        <a:solidFill>
          <a:schemeClr val="bg1"/>
        </a:solidFill>
      </c:spPr>
    </c:title>
    <c:autoTitleDeleted val="0"/>
    <c:plotArea>
      <c:layout>
        <c:manualLayout>
          <c:layoutTarget val="inner"/>
          <c:xMode val="edge"/>
          <c:yMode val="edge"/>
          <c:x val="0.073553425564795"/>
          <c:y val="0.093167701863354"/>
          <c:w val="0.911700088306719"/>
          <c:h val="0.843644055362645"/>
        </c:manualLayout>
      </c:layout>
      <c:lineChart>
        <c:grouping val="standard"/>
        <c:varyColors val="0"/>
        <c:ser>
          <c:idx val="2"/>
          <c:order val="0"/>
          <c:tx>
            <c:strRef>
              <c:f>'SLN 16'!$A$7</c:f>
              <c:strCache>
                <c:ptCount val="1"/>
                <c:pt idx="0">
                  <c:v>Résultat net (GCFP)</c:v>
                </c:pt>
              </c:strCache>
            </c:strRef>
          </c:tx>
          <c:spPr>
            <a:ln>
              <a:solidFill>
                <a:schemeClr val="tx1"/>
              </a:solidFill>
            </a:ln>
          </c:spPr>
          <c:marker>
            <c:symbol val="none"/>
          </c:marker>
          <c:dPt>
            <c:idx val="7"/>
            <c:bubble3D val="0"/>
            <c:spPr>
              <a:ln w="57150" cmpd="sng">
                <a:solidFill>
                  <a:schemeClr val="tx1"/>
                </a:solidFill>
                <a:prstDash val="sysDot"/>
              </a:ln>
            </c:spPr>
          </c:dPt>
          <c:cat>
            <c:numRef>
              <c:f>'SLN 16'!$B$4:$I$4</c:f>
              <c:numCache>
                <c:formatCode>General</c:formatCode>
                <c:ptCount val="8"/>
                <c:pt idx="0">
                  <c:v>2010.0</c:v>
                </c:pt>
                <c:pt idx="1">
                  <c:v>2011.0</c:v>
                </c:pt>
                <c:pt idx="2">
                  <c:v>2012.0</c:v>
                </c:pt>
                <c:pt idx="3">
                  <c:v>2013.0</c:v>
                </c:pt>
                <c:pt idx="4">
                  <c:v>2014.0</c:v>
                </c:pt>
                <c:pt idx="5">
                  <c:v>2015.0</c:v>
                </c:pt>
                <c:pt idx="6">
                  <c:v>2016.0</c:v>
                </c:pt>
                <c:pt idx="7">
                  <c:v>2017.0</c:v>
                </c:pt>
              </c:numCache>
            </c:numRef>
          </c:cat>
          <c:val>
            <c:numRef>
              <c:f>'SLN 16'!$B$7:$I$7</c:f>
              <c:numCache>
                <c:formatCode>General</c:formatCode>
                <c:ptCount val="8"/>
                <c:pt idx="0">
                  <c:v>16.5</c:v>
                </c:pt>
                <c:pt idx="1">
                  <c:v>8.26</c:v>
                </c:pt>
                <c:pt idx="2">
                  <c:v>-4.13</c:v>
                </c:pt>
                <c:pt idx="3">
                  <c:v>-23.59</c:v>
                </c:pt>
                <c:pt idx="4">
                  <c:v>-3.95</c:v>
                </c:pt>
                <c:pt idx="5">
                  <c:v>-35.8</c:v>
                </c:pt>
                <c:pt idx="6">
                  <c:v>-17.05</c:v>
                </c:pt>
                <c:pt idx="7">
                  <c:v>-12.4465</c:v>
                </c:pt>
              </c:numCache>
            </c:numRef>
          </c:val>
          <c:smooth val="0"/>
        </c:ser>
        <c:dLbls>
          <c:showLegendKey val="0"/>
          <c:showVal val="0"/>
          <c:showCatName val="0"/>
          <c:showSerName val="0"/>
          <c:showPercent val="0"/>
          <c:showBubbleSize val="0"/>
        </c:dLbls>
        <c:marker val="1"/>
        <c:smooth val="0"/>
        <c:axId val="-2097214152"/>
        <c:axId val="-2097210888"/>
      </c:lineChart>
      <c:lineChart>
        <c:grouping val="standard"/>
        <c:varyColors val="0"/>
        <c:ser>
          <c:idx val="0"/>
          <c:order val="1"/>
          <c:tx>
            <c:strRef>
              <c:f>'SLN 16'!$A$14</c:f>
              <c:strCache>
                <c:ptCount val="1"/>
                <c:pt idx="0">
                  <c:v>RN / CA</c:v>
                </c:pt>
              </c:strCache>
            </c:strRef>
          </c:tx>
          <c:spPr>
            <a:ln w="76200" cmpd="sng">
              <a:solidFill>
                <a:schemeClr val="tx1"/>
              </a:solidFill>
              <a:prstDash val="sysDash"/>
            </a:ln>
          </c:spPr>
          <c:marker>
            <c:symbol val="none"/>
          </c:marker>
          <c:cat>
            <c:numRef>
              <c:f>'SLN 16'!$B$4:$I$4</c:f>
              <c:numCache>
                <c:formatCode>General</c:formatCode>
                <c:ptCount val="8"/>
                <c:pt idx="0">
                  <c:v>2010.0</c:v>
                </c:pt>
                <c:pt idx="1">
                  <c:v>2011.0</c:v>
                </c:pt>
                <c:pt idx="2">
                  <c:v>2012.0</c:v>
                </c:pt>
                <c:pt idx="3">
                  <c:v>2013.0</c:v>
                </c:pt>
                <c:pt idx="4">
                  <c:v>2014.0</c:v>
                </c:pt>
                <c:pt idx="5">
                  <c:v>2015.0</c:v>
                </c:pt>
                <c:pt idx="6">
                  <c:v>2016.0</c:v>
                </c:pt>
                <c:pt idx="7">
                  <c:v>2017.0</c:v>
                </c:pt>
              </c:numCache>
            </c:numRef>
          </c:cat>
          <c:val>
            <c:numRef>
              <c:f>'SLN 16'!$B$14:$I$14</c:f>
              <c:numCache>
                <c:formatCode>0%</c:formatCode>
                <c:ptCount val="8"/>
                <c:pt idx="0">
                  <c:v>0.1552210724365</c:v>
                </c:pt>
                <c:pt idx="1">
                  <c:v>0.0802721088435374</c:v>
                </c:pt>
                <c:pt idx="2">
                  <c:v>-0.0454345434543454</c:v>
                </c:pt>
                <c:pt idx="3">
                  <c:v>-0.339913544668588</c:v>
                </c:pt>
                <c:pt idx="4">
                  <c:v>-0.0462096396817969</c:v>
                </c:pt>
                <c:pt idx="5">
                  <c:v>-0.579381776986567</c:v>
                </c:pt>
                <c:pt idx="6">
                  <c:v>-0.27363184079602</c:v>
                </c:pt>
                <c:pt idx="7">
                  <c:v>-0.180179273321734</c:v>
                </c:pt>
              </c:numCache>
            </c:numRef>
          </c:val>
          <c:smooth val="0"/>
        </c:ser>
        <c:dLbls>
          <c:showLegendKey val="0"/>
          <c:showVal val="0"/>
          <c:showCatName val="0"/>
          <c:showSerName val="0"/>
          <c:showPercent val="0"/>
          <c:showBubbleSize val="0"/>
        </c:dLbls>
        <c:marker val="1"/>
        <c:smooth val="0"/>
        <c:axId val="-2097204344"/>
        <c:axId val="-2097207528"/>
      </c:lineChart>
      <c:catAx>
        <c:axId val="-2097214152"/>
        <c:scaling>
          <c:orientation val="minMax"/>
        </c:scaling>
        <c:delete val="0"/>
        <c:axPos val="b"/>
        <c:numFmt formatCode="General" sourceLinked="1"/>
        <c:majorTickMark val="out"/>
        <c:minorTickMark val="none"/>
        <c:tickLblPos val="low"/>
        <c:spPr>
          <a:ln w="19050" cmpd="sng">
            <a:solidFill>
              <a:srgbClr val="FF0000"/>
            </a:solidFill>
          </a:ln>
        </c:spPr>
        <c:txPr>
          <a:bodyPr rot="-5400000" vert="horz"/>
          <a:lstStyle/>
          <a:p>
            <a:pPr>
              <a:defRPr/>
            </a:pPr>
            <a:endParaRPr lang="fr-FR"/>
          </a:p>
        </c:txPr>
        <c:crossAx val="-2097210888"/>
        <c:crosses val="autoZero"/>
        <c:auto val="1"/>
        <c:lblAlgn val="ctr"/>
        <c:lblOffset val="100"/>
        <c:noMultiLvlLbl val="0"/>
      </c:catAx>
      <c:valAx>
        <c:axId val="-2097210888"/>
        <c:scaling>
          <c:orientation val="minMax"/>
          <c:max val="30.0"/>
        </c:scaling>
        <c:delete val="0"/>
        <c:axPos val="l"/>
        <c:majorGridlines>
          <c:spPr>
            <a:ln>
              <a:solidFill>
                <a:schemeClr val="bg1">
                  <a:lumMod val="75000"/>
                </a:schemeClr>
              </a:solidFill>
            </a:ln>
          </c:spPr>
        </c:majorGridlines>
        <c:numFmt formatCode="General" sourceLinked="1"/>
        <c:majorTickMark val="out"/>
        <c:minorTickMark val="none"/>
        <c:tickLblPos val="nextTo"/>
        <c:txPr>
          <a:bodyPr rot="0" vert="horz"/>
          <a:lstStyle/>
          <a:p>
            <a:pPr>
              <a:defRPr sz="1600" b="1">
                <a:solidFill>
                  <a:srgbClr val="000000"/>
                </a:solidFill>
              </a:defRPr>
            </a:pPr>
            <a:endParaRPr lang="fr-FR"/>
          </a:p>
        </c:txPr>
        <c:crossAx val="-2097214152"/>
        <c:crosses val="autoZero"/>
        <c:crossBetween val="between"/>
        <c:majorUnit val="5.0"/>
      </c:valAx>
      <c:valAx>
        <c:axId val="-2097207528"/>
        <c:scaling>
          <c:orientation val="minMax"/>
          <c:max val="0.6"/>
          <c:min val="-0.8"/>
        </c:scaling>
        <c:delete val="0"/>
        <c:axPos val="r"/>
        <c:numFmt formatCode="0%" sourceLinked="1"/>
        <c:majorTickMark val="out"/>
        <c:minorTickMark val="none"/>
        <c:tickLblPos val="nextTo"/>
        <c:txPr>
          <a:bodyPr/>
          <a:lstStyle/>
          <a:p>
            <a:pPr>
              <a:defRPr sz="1600" b="1">
                <a:solidFill>
                  <a:srgbClr val="000000"/>
                </a:solidFill>
              </a:defRPr>
            </a:pPr>
            <a:endParaRPr lang="fr-FR"/>
          </a:p>
        </c:txPr>
        <c:crossAx val="-2097204344"/>
        <c:crosses val="max"/>
        <c:crossBetween val="between"/>
        <c:majorUnit val="0.1"/>
      </c:valAx>
      <c:catAx>
        <c:axId val="-2097204344"/>
        <c:scaling>
          <c:orientation val="minMax"/>
        </c:scaling>
        <c:delete val="1"/>
        <c:axPos val="b"/>
        <c:numFmt formatCode="General" sourceLinked="1"/>
        <c:majorTickMark val="out"/>
        <c:minorTickMark val="none"/>
        <c:tickLblPos val="nextTo"/>
        <c:crossAx val="-2097207528"/>
        <c:crosses val="autoZero"/>
        <c:auto val="1"/>
        <c:lblAlgn val="ctr"/>
        <c:lblOffset val="100"/>
        <c:noMultiLvlLbl val="0"/>
      </c:catAx>
    </c:plotArea>
    <c:legend>
      <c:legendPos val="t"/>
      <c:layout>
        <c:manualLayout>
          <c:xMode val="edge"/>
          <c:yMode val="edge"/>
          <c:x val="0.203572945636406"/>
          <c:y val="0.716475095785441"/>
          <c:w val="0.343871619866419"/>
          <c:h val="0.19683018071017"/>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6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smtClean="0"/>
              <a:t>SLN : baisse </a:t>
            </a:r>
            <a:r>
              <a:rPr lang="fr-FR" sz="2000" dirty="0"/>
              <a:t>du </a:t>
            </a:r>
            <a:r>
              <a:rPr lang="fr-FR" sz="2000" i="1" dirty="0"/>
              <a:t>cash </a:t>
            </a:r>
            <a:r>
              <a:rPr lang="fr-FR" sz="2000" i="1" dirty="0" err="1"/>
              <a:t>cost</a:t>
            </a:r>
            <a:r>
              <a:rPr lang="fr-FR" sz="2000" i="1" dirty="0"/>
              <a:t> </a:t>
            </a:r>
            <a:endParaRPr lang="fr-FR" sz="2000" i="1" dirty="0" smtClean="0"/>
          </a:p>
          <a:p>
            <a:pPr>
              <a:defRPr sz="2000"/>
            </a:pPr>
            <a:r>
              <a:rPr lang="fr-FR" sz="1600" dirty="0" smtClean="0"/>
              <a:t>(</a:t>
            </a:r>
            <a:r>
              <a:rPr lang="fr-FR" sz="1600" dirty="0"/>
              <a:t>coût avant dotations aux amortissement) </a:t>
            </a:r>
            <a:endParaRPr lang="fr-FR" sz="1600" dirty="0" smtClean="0"/>
          </a:p>
          <a:p>
            <a:pPr>
              <a:defRPr sz="2000"/>
            </a:pPr>
            <a:r>
              <a:rPr lang="fr-FR" sz="2000" dirty="0" smtClean="0"/>
              <a:t>et </a:t>
            </a:r>
            <a:r>
              <a:rPr lang="fr-FR" sz="2000" dirty="0"/>
              <a:t>le plan "SLN 2020"</a:t>
            </a:r>
          </a:p>
        </c:rich>
      </c:tx>
      <c:layout>
        <c:manualLayout>
          <c:xMode val="edge"/>
          <c:yMode val="edge"/>
          <c:x val="0.165032322766883"/>
          <c:y val="0.0"/>
        </c:manualLayout>
      </c:layout>
      <c:overlay val="0"/>
    </c:title>
    <c:autoTitleDeleted val="0"/>
    <c:plotArea>
      <c:layout>
        <c:manualLayout>
          <c:layoutTarget val="inner"/>
          <c:xMode val="edge"/>
          <c:yMode val="edge"/>
          <c:x val="0.044935101533361"/>
          <c:y val="0.218181818181818"/>
          <c:w val="0.945794778284293"/>
          <c:h val="0.699523979957051"/>
        </c:manualLayout>
      </c:layout>
      <c:lineChart>
        <c:grouping val="standard"/>
        <c:varyColors val="0"/>
        <c:ser>
          <c:idx val="0"/>
          <c:order val="0"/>
          <c:tx>
            <c:strRef>
              <c:f>'SLN 16'!$A$226</c:f>
              <c:strCache>
                <c:ptCount val="1"/>
                <c:pt idx="0">
                  <c:v>Cash cost, US$ par livre, selon SLN</c:v>
                </c:pt>
              </c:strCache>
            </c:strRef>
          </c:tx>
          <c:spPr>
            <a:ln w="76200" cmpd="sng">
              <a:solidFill>
                <a:schemeClr val="tx1"/>
              </a:solidFill>
              <a:prstDash val="solid"/>
            </a:ln>
          </c:spPr>
          <c:marker>
            <c:symbol val="none"/>
          </c:marker>
          <c:dLbls>
            <c:dLbl>
              <c:idx val="2"/>
              <c:layout>
                <c:manualLayout>
                  <c:x val="-0.0508777035781921"/>
                  <c:y val="-0.0351648351648352"/>
                </c:manualLayout>
              </c:layout>
              <c:dLblPos val="r"/>
              <c:showLegendKey val="0"/>
              <c:showVal val="1"/>
              <c:showCatName val="0"/>
              <c:showSerName val="0"/>
              <c:showPercent val="0"/>
              <c:showBubbleSize val="0"/>
            </c:dLbl>
            <c:numFmt formatCode="#,##0.0" sourceLinked="0"/>
            <c:spPr>
              <a:solidFill>
                <a:schemeClr val="bg1"/>
              </a:solidFill>
            </c:spPr>
            <c:txPr>
              <a:bodyPr/>
              <a:lstStyle/>
              <a:p>
                <a:pPr>
                  <a:defRPr b="1">
                    <a:solidFill>
                      <a:srgbClr val="000000"/>
                    </a:solidFill>
                  </a:defRPr>
                </a:pPr>
                <a:endParaRPr lang="fr-FR"/>
              </a:p>
            </c:txPr>
            <c:dLblPos val="ctr"/>
            <c:showLegendKey val="0"/>
            <c:showVal val="1"/>
            <c:showCatName val="0"/>
            <c:showSerName val="0"/>
            <c:showPercent val="0"/>
            <c:showBubbleSize val="0"/>
            <c:showLeaderLines val="0"/>
          </c:dLbls>
          <c:cat>
            <c:numRef>
              <c:f>'SLN 16'!$B$225:$G$225</c:f>
              <c:numCache>
                <c:formatCode>General</c:formatCode>
                <c:ptCount val="6"/>
                <c:pt idx="0">
                  <c:v>2015.0</c:v>
                </c:pt>
                <c:pt idx="1">
                  <c:v>2016.0</c:v>
                </c:pt>
                <c:pt idx="2">
                  <c:v>2017.0</c:v>
                </c:pt>
                <c:pt idx="3">
                  <c:v>2018.0</c:v>
                </c:pt>
                <c:pt idx="4">
                  <c:v>2019.0</c:v>
                </c:pt>
                <c:pt idx="5">
                  <c:v>2020.0</c:v>
                </c:pt>
              </c:numCache>
            </c:numRef>
          </c:cat>
          <c:val>
            <c:numRef>
              <c:f>'SLN 16'!$B$226:$G$226</c:f>
              <c:numCache>
                <c:formatCode>General</c:formatCode>
                <c:ptCount val="6"/>
                <c:pt idx="0">
                  <c:v>6.0</c:v>
                </c:pt>
                <c:pt idx="1">
                  <c:v>5.06</c:v>
                </c:pt>
                <c:pt idx="2">
                  <c:v>4.76</c:v>
                </c:pt>
                <c:pt idx="3">
                  <c:v>4.5</c:v>
                </c:pt>
                <c:pt idx="4">
                  <c:v>4.25</c:v>
                </c:pt>
                <c:pt idx="5">
                  <c:v>4.0</c:v>
                </c:pt>
              </c:numCache>
            </c:numRef>
          </c:val>
          <c:smooth val="0"/>
        </c:ser>
        <c:ser>
          <c:idx val="1"/>
          <c:order val="1"/>
          <c:tx>
            <c:strRef>
              <c:f>'SLN 16'!$A$227</c:f>
              <c:strCache>
                <c:ptCount val="1"/>
                <c:pt idx="0">
                  <c:v>Cours du Ni, US$ par livre (si +10% de 18 à 20)</c:v>
                </c:pt>
              </c:strCache>
            </c:strRef>
          </c:tx>
          <c:spPr>
            <a:ln w="76200" cmpd="sng">
              <a:solidFill>
                <a:schemeClr val="bg1">
                  <a:lumMod val="50000"/>
                </a:schemeClr>
              </a:solidFill>
              <a:prstDash val="sysDash"/>
            </a:ln>
          </c:spPr>
          <c:marker>
            <c:symbol val="none"/>
          </c:marker>
          <c:dLbls>
            <c:dLbl>
              <c:idx val="2"/>
              <c:layout>
                <c:manualLayout>
                  <c:x val="-0.0406564337685636"/>
                  <c:y val="0.0307692307692308"/>
                </c:manualLayout>
              </c:layout>
              <c:dLblPos val="r"/>
              <c:showLegendKey val="0"/>
              <c:showVal val="1"/>
              <c:showCatName val="0"/>
              <c:showSerName val="0"/>
              <c:showPercent val="0"/>
              <c:showBubbleSize val="0"/>
            </c:dLbl>
            <c:numFmt formatCode="#,##0.0" sourceLinked="0"/>
            <c:spPr>
              <a:solidFill>
                <a:schemeClr val="bg1"/>
              </a:solidFill>
            </c:spPr>
            <c:txPr>
              <a:bodyPr/>
              <a:lstStyle/>
              <a:p>
                <a:pPr>
                  <a:defRPr b="1">
                    <a:solidFill>
                      <a:schemeClr val="bg1">
                        <a:lumMod val="50000"/>
                      </a:schemeClr>
                    </a:solidFill>
                  </a:defRPr>
                </a:pPr>
                <a:endParaRPr lang="fr-FR"/>
              </a:p>
            </c:txPr>
            <c:dLblPos val="ctr"/>
            <c:showLegendKey val="0"/>
            <c:showVal val="1"/>
            <c:showCatName val="0"/>
            <c:showSerName val="0"/>
            <c:showPercent val="0"/>
            <c:showBubbleSize val="0"/>
            <c:showLeaderLines val="0"/>
          </c:dLbls>
          <c:cat>
            <c:numRef>
              <c:f>'SLN 16'!$B$225:$G$225</c:f>
              <c:numCache>
                <c:formatCode>General</c:formatCode>
                <c:ptCount val="6"/>
                <c:pt idx="0">
                  <c:v>2015.0</c:v>
                </c:pt>
                <c:pt idx="1">
                  <c:v>2016.0</c:v>
                </c:pt>
                <c:pt idx="2">
                  <c:v>2017.0</c:v>
                </c:pt>
                <c:pt idx="3">
                  <c:v>2018.0</c:v>
                </c:pt>
                <c:pt idx="4">
                  <c:v>2019.0</c:v>
                </c:pt>
                <c:pt idx="5">
                  <c:v>2020.0</c:v>
                </c:pt>
              </c:numCache>
            </c:numRef>
          </c:cat>
          <c:val>
            <c:numRef>
              <c:f>'SLN 16'!$B$227:$G$227</c:f>
              <c:numCache>
                <c:formatCode>#\ ##0.0"  ";#\ ##0.0"  "."  "</c:formatCode>
                <c:ptCount val="6"/>
                <c:pt idx="0">
                  <c:v>5.4</c:v>
                </c:pt>
                <c:pt idx="1">
                  <c:v>4.4</c:v>
                </c:pt>
                <c:pt idx="2">
                  <c:v>4.7</c:v>
                </c:pt>
                <c:pt idx="3" formatCode="General">
                  <c:v>5.170000000000001</c:v>
                </c:pt>
                <c:pt idx="4" formatCode="General">
                  <c:v>5.687</c:v>
                </c:pt>
                <c:pt idx="5" formatCode="General">
                  <c:v>6.255700000000002</c:v>
                </c:pt>
              </c:numCache>
            </c:numRef>
          </c:val>
          <c:smooth val="0"/>
        </c:ser>
        <c:dLbls>
          <c:showLegendKey val="0"/>
          <c:showVal val="0"/>
          <c:showCatName val="0"/>
          <c:showSerName val="0"/>
          <c:showPercent val="0"/>
          <c:showBubbleSize val="0"/>
        </c:dLbls>
        <c:marker val="1"/>
        <c:smooth val="0"/>
        <c:axId val="-2110367336"/>
        <c:axId val="-2110436664"/>
      </c:lineChart>
      <c:catAx>
        <c:axId val="-2110367336"/>
        <c:scaling>
          <c:orientation val="minMax"/>
        </c:scaling>
        <c:delete val="0"/>
        <c:axPos val="b"/>
        <c:numFmt formatCode="General" sourceLinked="1"/>
        <c:majorTickMark val="out"/>
        <c:minorTickMark val="none"/>
        <c:tickLblPos val="nextTo"/>
        <c:crossAx val="-2110436664"/>
        <c:crosses val="autoZero"/>
        <c:auto val="1"/>
        <c:lblAlgn val="ctr"/>
        <c:lblOffset val="100"/>
        <c:noMultiLvlLbl val="0"/>
      </c:catAx>
      <c:valAx>
        <c:axId val="-2110436664"/>
        <c:scaling>
          <c:orientation val="minMax"/>
          <c:min val="3.5"/>
        </c:scaling>
        <c:delete val="0"/>
        <c:axPos val="l"/>
        <c:majorGridlines>
          <c:spPr>
            <a:ln>
              <a:solidFill>
                <a:schemeClr val="bg1">
                  <a:lumMod val="75000"/>
                </a:schemeClr>
              </a:solidFill>
            </a:ln>
          </c:spPr>
        </c:majorGridlines>
        <c:numFmt formatCode="#,##0.00" sourceLinked="0"/>
        <c:majorTickMark val="out"/>
        <c:minorTickMark val="none"/>
        <c:tickLblPos val="nextTo"/>
        <c:txPr>
          <a:bodyPr/>
          <a:lstStyle/>
          <a:p>
            <a:pPr>
              <a:defRPr sz="1600" b="1">
                <a:solidFill>
                  <a:srgbClr val="000000"/>
                </a:solidFill>
              </a:defRPr>
            </a:pPr>
            <a:endParaRPr lang="fr-FR"/>
          </a:p>
        </c:txPr>
        <c:crossAx val="-2110367336"/>
        <c:crosses val="autoZero"/>
        <c:crossBetween val="between"/>
        <c:majorUnit val="0.25"/>
      </c:valAx>
    </c:plotArea>
    <c:legend>
      <c:legendPos val="r"/>
      <c:layout>
        <c:manualLayout>
          <c:xMode val="edge"/>
          <c:yMode val="edge"/>
          <c:x val="0.276934316754709"/>
          <c:y val="0.172380202474691"/>
          <c:w val="0.540670985747035"/>
          <c:h val="0.199085229730899"/>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800"/>
      </a:pPr>
      <a:endParaRPr lang="fr-FR"/>
    </a:p>
  </c:txPr>
  <c:externalData r:id="rId1">
    <c:autoUpdate val="0"/>
  </c:externalData>
  <c:userShapes r:id="rId2"/>
</c:chartSpace>
</file>

<file path=ppt/charts/chart6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a:t>Résultat sur cash cost et simulation jusqu'en 2020</a:t>
            </a:r>
          </a:p>
        </c:rich>
      </c:tx>
      <c:layout>
        <c:manualLayout>
          <c:xMode val="edge"/>
          <c:yMode val="edge"/>
          <c:x val="0.171916949854952"/>
          <c:y val="0.0"/>
        </c:manualLayout>
      </c:layout>
      <c:overlay val="0"/>
    </c:title>
    <c:autoTitleDeleted val="0"/>
    <c:plotArea>
      <c:layout>
        <c:manualLayout>
          <c:layoutTarget val="inner"/>
          <c:xMode val="edge"/>
          <c:yMode val="edge"/>
          <c:x val="0.044935101533361"/>
          <c:y val="0.135909346558953"/>
          <c:w val="0.945794778284293"/>
          <c:h val="0.774199304632375"/>
        </c:manualLayout>
      </c:layout>
      <c:lineChart>
        <c:grouping val="standard"/>
        <c:varyColors val="0"/>
        <c:ser>
          <c:idx val="1"/>
          <c:order val="1"/>
          <c:tx>
            <c:strRef>
              <c:f>'SLN 16'!$A$229</c:f>
              <c:strCache>
                <c:ptCount val="1"/>
                <c:pt idx="0">
                  <c:v>Résultat sur cash cost, CFP par kg</c:v>
                </c:pt>
              </c:strCache>
            </c:strRef>
          </c:tx>
          <c:spPr>
            <a:ln w="76200" cmpd="sng">
              <a:solidFill>
                <a:schemeClr val="tx1"/>
              </a:solidFill>
            </a:ln>
          </c:spPr>
          <c:marker>
            <c:symbol val="none"/>
          </c:marker>
          <c:cat>
            <c:numRef>
              <c:f>'SLN 16'!$B$225:$G$225</c:f>
              <c:numCache>
                <c:formatCode>General</c:formatCode>
                <c:ptCount val="6"/>
                <c:pt idx="0">
                  <c:v>2015.0</c:v>
                </c:pt>
                <c:pt idx="1">
                  <c:v>2016.0</c:v>
                </c:pt>
                <c:pt idx="2">
                  <c:v>2017.0</c:v>
                </c:pt>
                <c:pt idx="3">
                  <c:v>2018.0</c:v>
                </c:pt>
                <c:pt idx="4">
                  <c:v>2019.0</c:v>
                </c:pt>
                <c:pt idx="5">
                  <c:v>2020.0</c:v>
                </c:pt>
              </c:numCache>
            </c:numRef>
          </c:cat>
          <c:val>
            <c:numRef>
              <c:f>'SLN 16'!$B$229:$G$229</c:f>
              <c:numCache>
                <c:formatCode>General</c:formatCode>
                <c:ptCount val="6"/>
                <c:pt idx="0">
                  <c:v>-141.6</c:v>
                </c:pt>
                <c:pt idx="1">
                  <c:v>-155.7599999999998</c:v>
                </c:pt>
                <c:pt idx="2">
                  <c:v>-14.15999999999991</c:v>
                </c:pt>
                <c:pt idx="3">
                  <c:v>158.1200000000002</c:v>
                </c:pt>
                <c:pt idx="4">
                  <c:v>339.1320000000003</c:v>
                </c:pt>
                <c:pt idx="5">
                  <c:v>532.3452000000003</c:v>
                </c:pt>
              </c:numCache>
            </c:numRef>
          </c:val>
          <c:smooth val="0"/>
        </c:ser>
        <c:dLbls>
          <c:showLegendKey val="0"/>
          <c:showVal val="0"/>
          <c:showCatName val="0"/>
          <c:showSerName val="0"/>
          <c:showPercent val="0"/>
          <c:showBubbleSize val="0"/>
        </c:dLbls>
        <c:marker val="1"/>
        <c:smooth val="0"/>
        <c:axId val="-2109926936"/>
        <c:axId val="-2110030168"/>
      </c:lineChart>
      <c:lineChart>
        <c:grouping val="standard"/>
        <c:varyColors val="0"/>
        <c:ser>
          <c:idx val="0"/>
          <c:order val="0"/>
          <c:tx>
            <c:strRef>
              <c:f>'SLN 16'!$A$228</c:f>
              <c:strCache>
                <c:ptCount val="1"/>
                <c:pt idx="0">
                  <c:v>Résultat sur cash cost, US$ Par livre</c:v>
                </c:pt>
              </c:strCache>
            </c:strRef>
          </c:tx>
          <c:spPr>
            <a:ln w="57150" cmpd="sng">
              <a:solidFill>
                <a:schemeClr val="tx1"/>
              </a:solidFill>
              <a:prstDash val="sysDot"/>
            </a:ln>
          </c:spPr>
          <c:marker>
            <c:symbol val="none"/>
          </c:marker>
          <c:cat>
            <c:numRef>
              <c:f>'SLN 16'!$B$225:$G$225</c:f>
              <c:numCache>
                <c:formatCode>General</c:formatCode>
                <c:ptCount val="6"/>
                <c:pt idx="0">
                  <c:v>2015.0</c:v>
                </c:pt>
                <c:pt idx="1">
                  <c:v>2016.0</c:v>
                </c:pt>
                <c:pt idx="2">
                  <c:v>2017.0</c:v>
                </c:pt>
                <c:pt idx="3">
                  <c:v>2018.0</c:v>
                </c:pt>
                <c:pt idx="4">
                  <c:v>2019.0</c:v>
                </c:pt>
                <c:pt idx="5">
                  <c:v>2020.0</c:v>
                </c:pt>
              </c:numCache>
            </c:numRef>
          </c:cat>
          <c:val>
            <c:numRef>
              <c:f>'SLN 16'!$B$228:$G$228</c:f>
              <c:numCache>
                <c:formatCode>#\ ##0.0</c:formatCode>
                <c:ptCount val="6"/>
                <c:pt idx="0">
                  <c:v>-0.6</c:v>
                </c:pt>
                <c:pt idx="1">
                  <c:v>-0.659999999999999</c:v>
                </c:pt>
                <c:pt idx="2">
                  <c:v>-0.0599999999999996</c:v>
                </c:pt>
                <c:pt idx="3">
                  <c:v>0.670000000000001</c:v>
                </c:pt>
                <c:pt idx="4">
                  <c:v>1.437000000000001</c:v>
                </c:pt>
                <c:pt idx="5">
                  <c:v>2.255700000000002</c:v>
                </c:pt>
              </c:numCache>
            </c:numRef>
          </c:val>
          <c:smooth val="0"/>
        </c:ser>
        <c:dLbls>
          <c:showLegendKey val="0"/>
          <c:showVal val="0"/>
          <c:showCatName val="0"/>
          <c:showSerName val="0"/>
          <c:showPercent val="0"/>
          <c:showBubbleSize val="0"/>
        </c:dLbls>
        <c:marker val="1"/>
        <c:smooth val="0"/>
        <c:axId val="-2110345736"/>
        <c:axId val="-2110281640"/>
      </c:lineChart>
      <c:catAx>
        <c:axId val="-2109926936"/>
        <c:scaling>
          <c:orientation val="minMax"/>
        </c:scaling>
        <c:delete val="0"/>
        <c:axPos val="b"/>
        <c:numFmt formatCode="General" sourceLinked="1"/>
        <c:majorTickMark val="out"/>
        <c:minorTickMark val="none"/>
        <c:tickLblPos val="low"/>
        <c:txPr>
          <a:bodyPr rot="-5400000" vert="horz"/>
          <a:lstStyle/>
          <a:p>
            <a:pPr>
              <a:defRPr/>
            </a:pPr>
            <a:endParaRPr lang="fr-FR"/>
          </a:p>
        </c:txPr>
        <c:crossAx val="-2110030168"/>
        <c:crosses val="autoZero"/>
        <c:auto val="1"/>
        <c:lblAlgn val="ctr"/>
        <c:lblOffset val="100"/>
        <c:noMultiLvlLbl val="0"/>
      </c:catAx>
      <c:valAx>
        <c:axId val="-2110030168"/>
        <c:scaling>
          <c:orientation val="minMax"/>
          <c:max val="600.0"/>
          <c:min val="-200.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600" b="1"/>
            </a:pPr>
            <a:endParaRPr lang="fr-FR"/>
          </a:p>
        </c:txPr>
        <c:crossAx val="-2109926936"/>
        <c:crosses val="autoZero"/>
        <c:crossBetween val="between"/>
        <c:majorUnit val="100.0"/>
      </c:valAx>
      <c:valAx>
        <c:axId val="-2110281640"/>
        <c:scaling>
          <c:orientation val="minMax"/>
          <c:max val="2.6"/>
          <c:min val="-0.9"/>
        </c:scaling>
        <c:delete val="0"/>
        <c:axPos val="r"/>
        <c:numFmt formatCode="#\ ##0.0" sourceLinked="1"/>
        <c:majorTickMark val="out"/>
        <c:minorTickMark val="none"/>
        <c:tickLblPos val="nextTo"/>
        <c:txPr>
          <a:bodyPr/>
          <a:lstStyle/>
          <a:p>
            <a:pPr>
              <a:defRPr sz="1600"/>
            </a:pPr>
            <a:endParaRPr lang="fr-FR"/>
          </a:p>
        </c:txPr>
        <c:crossAx val="-2110345736"/>
        <c:crosses val="max"/>
        <c:crossBetween val="between"/>
      </c:valAx>
      <c:catAx>
        <c:axId val="-2110345736"/>
        <c:scaling>
          <c:orientation val="minMax"/>
        </c:scaling>
        <c:delete val="1"/>
        <c:axPos val="b"/>
        <c:numFmt formatCode="General" sourceLinked="1"/>
        <c:majorTickMark val="out"/>
        <c:minorTickMark val="none"/>
        <c:tickLblPos val="nextTo"/>
        <c:crossAx val="-2110281640"/>
        <c:crosses val="autoZero"/>
        <c:auto val="1"/>
        <c:lblAlgn val="ctr"/>
        <c:lblOffset val="100"/>
        <c:noMultiLvlLbl val="0"/>
      </c:catAx>
    </c:plotArea>
    <c:legend>
      <c:legendPos val="r"/>
      <c:layout>
        <c:manualLayout>
          <c:xMode val="edge"/>
          <c:yMode val="edge"/>
          <c:x val="0.12548590965603"/>
          <c:y val="0.127228346456693"/>
          <c:w val="0.566446332366349"/>
          <c:h val="0.218865449511119"/>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800"/>
      </a:pPr>
      <a:endParaRPr lang="fr-FR"/>
    </a:p>
  </c:txPr>
  <c:externalData r:id="rId1">
    <c:autoUpdate val="0"/>
  </c:externalData>
</c:chartSpace>
</file>

<file path=ppt/charts/chart6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a:t>Production en volume </a:t>
            </a:r>
            <a:r>
              <a:rPr lang="fr-FR" sz="2000" dirty="0" smtClean="0"/>
              <a:t>(</a:t>
            </a:r>
            <a:r>
              <a:rPr lang="fr-FR" sz="2000" dirty="0"/>
              <a:t>KT métal) et en valeur (GCFP), </a:t>
            </a:r>
          </a:p>
          <a:p>
            <a:pPr>
              <a:defRPr sz="2000"/>
            </a:pPr>
            <a:r>
              <a:rPr lang="fr-FR" sz="2000" dirty="0"/>
              <a:t>simulation jusqu'en 2020</a:t>
            </a:r>
          </a:p>
        </c:rich>
      </c:tx>
      <c:layout>
        <c:manualLayout>
          <c:xMode val="edge"/>
          <c:yMode val="edge"/>
          <c:x val="0.149564677465577"/>
          <c:y val="0.00649350649350649"/>
        </c:manualLayout>
      </c:layout>
      <c:overlay val="0"/>
    </c:title>
    <c:autoTitleDeleted val="0"/>
    <c:plotArea>
      <c:layout>
        <c:manualLayout>
          <c:layoutTarget val="inner"/>
          <c:xMode val="edge"/>
          <c:yMode val="edge"/>
          <c:x val="0.0628646679130447"/>
          <c:y val="0.218181818181818"/>
          <c:w val="0.917279302392227"/>
          <c:h val="0.699523979957051"/>
        </c:manualLayout>
      </c:layout>
      <c:lineChart>
        <c:grouping val="standard"/>
        <c:varyColors val="0"/>
        <c:ser>
          <c:idx val="0"/>
          <c:order val="0"/>
          <c:tx>
            <c:strRef>
              <c:f>'SLN 16'!$A$246</c:f>
              <c:strCache>
                <c:ptCount val="1"/>
                <c:pt idx="0">
                  <c:v>Production, MT métal  (+ 10% par an après 2017)</c:v>
                </c:pt>
              </c:strCache>
            </c:strRef>
          </c:tx>
          <c:spPr>
            <a:ln w="76200" cmpd="sng">
              <a:solidFill>
                <a:schemeClr val="bg1">
                  <a:lumMod val="50000"/>
                </a:schemeClr>
              </a:solidFill>
            </a:ln>
          </c:spPr>
          <c:marker>
            <c:symbol val="none"/>
          </c:marker>
          <c:dLbls>
            <c:numFmt formatCode="#,##0" sourceLinked="0"/>
            <c:spPr>
              <a:solidFill>
                <a:schemeClr val="bg1"/>
              </a:solidFill>
            </c:spPr>
            <c:dLblPos val="b"/>
            <c:showLegendKey val="0"/>
            <c:showVal val="1"/>
            <c:showCatName val="0"/>
            <c:showSerName val="0"/>
            <c:showPercent val="0"/>
            <c:showBubbleSize val="0"/>
            <c:showLeaderLines val="0"/>
          </c:dLbls>
          <c:cat>
            <c:numRef>
              <c:f>'SLN 16'!$B$245:$G$245</c:f>
              <c:numCache>
                <c:formatCode>General</c:formatCode>
                <c:ptCount val="6"/>
                <c:pt idx="0">
                  <c:v>2015.0</c:v>
                </c:pt>
                <c:pt idx="1">
                  <c:v>2016.0</c:v>
                </c:pt>
                <c:pt idx="2">
                  <c:v>2017.0</c:v>
                </c:pt>
                <c:pt idx="3">
                  <c:v>2018.0</c:v>
                </c:pt>
                <c:pt idx="4">
                  <c:v>2019.0</c:v>
                </c:pt>
                <c:pt idx="5">
                  <c:v>2020.0</c:v>
                </c:pt>
              </c:numCache>
            </c:numRef>
          </c:cat>
          <c:val>
            <c:numRef>
              <c:f>'SLN 16'!$B$246:$G$246</c:f>
              <c:numCache>
                <c:formatCode>_-* #\ ##0.00\ _€_-;\-* #\ ##0.00\ _€_-;_-* "-"??\ _€_-;_-@_-</c:formatCode>
                <c:ptCount val="6"/>
                <c:pt idx="0">
                  <c:v>53.37</c:v>
                </c:pt>
                <c:pt idx="1">
                  <c:v>55.23</c:v>
                </c:pt>
                <c:pt idx="2">
                  <c:v>56.8</c:v>
                </c:pt>
                <c:pt idx="3">
                  <c:v>62.48</c:v>
                </c:pt>
                <c:pt idx="4">
                  <c:v>68.72800000000001</c:v>
                </c:pt>
                <c:pt idx="5">
                  <c:v>75.60080000000002</c:v>
                </c:pt>
              </c:numCache>
            </c:numRef>
          </c:val>
          <c:smooth val="0"/>
        </c:ser>
        <c:ser>
          <c:idx val="1"/>
          <c:order val="1"/>
          <c:tx>
            <c:strRef>
              <c:f>'SLN 16'!$A$247</c:f>
              <c:strCache>
                <c:ptCount val="1"/>
                <c:pt idx="0">
                  <c:v>Chiffre d'affaires, GCFP (+ 10% par an sur les cours du nickel après 2017)</c:v>
                </c:pt>
              </c:strCache>
            </c:strRef>
          </c:tx>
          <c:spPr>
            <a:ln w="76200" cmpd="sng">
              <a:solidFill>
                <a:schemeClr val="tx1"/>
              </a:solidFill>
            </a:ln>
          </c:spPr>
          <c:marker>
            <c:symbol val="none"/>
          </c:marker>
          <c:dLbls>
            <c:numFmt formatCode="#,##0" sourceLinked="0"/>
            <c:spPr>
              <a:solidFill>
                <a:schemeClr val="bg1"/>
              </a:solidFill>
            </c:spPr>
            <c:dLblPos val="t"/>
            <c:showLegendKey val="0"/>
            <c:showVal val="1"/>
            <c:showCatName val="0"/>
            <c:showSerName val="0"/>
            <c:showPercent val="0"/>
            <c:showBubbleSize val="0"/>
            <c:showLeaderLines val="0"/>
          </c:dLbls>
          <c:cat>
            <c:numRef>
              <c:f>'SLN 16'!$B$245:$G$245</c:f>
              <c:numCache>
                <c:formatCode>General</c:formatCode>
                <c:ptCount val="6"/>
                <c:pt idx="0">
                  <c:v>2015.0</c:v>
                </c:pt>
                <c:pt idx="1">
                  <c:v>2016.0</c:v>
                </c:pt>
                <c:pt idx="2">
                  <c:v>2017.0</c:v>
                </c:pt>
                <c:pt idx="3">
                  <c:v>2018.0</c:v>
                </c:pt>
                <c:pt idx="4">
                  <c:v>2019.0</c:v>
                </c:pt>
                <c:pt idx="5">
                  <c:v>2020.0</c:v>
                </c:pt>
              </c:numCache>
            </c:numRef>
          </c:cat>
          <c:val>
            <c:numRef>
              <c:f>'SLN 16'!$B$247:$G$247</c:f>
              <c:numCache>
                <c:formatCode>_-* #\ ##0.00\ _€_-;\-* #\ ##0.00\ _€_-;_-* "-"??\ _€_-;_-@_-</c:formatCode>
                <c:ptCount val="6"/>
                <c:pt idx="0">
                  <c:v>61.79</c:v>
                </c:pt>
                <c:pt idx="1">
                  <c:v>62.31</c:v>
                </c:pt>
                <c:pt idx="2">
                  <c:v>69.07842267614825</c:v>
                </c:pt>
                <c:pt idx="3">
                  <c:v>76.23309760000003</c:v>
                </c:pt>
                <c:pt idx="4">
                  <c:v>92.24204809600005</c:v>
                </c:pt>
                <c:pt idx="5">
                  <c:v>111.6128781961601</c:v>
                </c:pt>
              </c:numCache>
            </c:numRef>
          </c:val>
          <c:smooth val="0"/>
        </c:ser>
        <c:dLbls>
          <c:showLegendKey val="0"/>
          <c:showVal val="1"/>
          <c:showCatName val="0"/>
          <c:showSerName val="0"/>
          <c:showPercent val="0"/>
          <c:showBubbleSize val="0"/>
        </c:dLbls>
        <c:marker val="1"/>
        <c:smooth val="0"/>
        <c:axId val="-2097292216"/>
        <c:axId val="-2097289240"/>
      </c:lineChart>
      <c:catAx>
        <c:axId val="-2097292216"/>
        <c:scaling>
          <c:orientation val="minMax"/>
        </c:scaling>
        <c:delete val="0"/>
        <c:axPos val="b"/>
        <c:numFmt formatCode="General" sourceLinked="1"/>
        <c:majorTickMark val="out"/>
        <c:minorTickMark val="none"/>
        <c:tickLblPos val="nextTo"/>
        <c:crossAx val="-2097289240"/>
        <c:crosses val="autoZero"/>
        <c:auto val="1"/>
        <c:lblAlgn val="ctr"/>
        <c:lblOffset val="100"/>
        <c:noMultiLvlLbl val="0"/>
      </c:catAx>
      <c:valAx>
        <c:axId val="-2097289240"/>
        <c:scaling>
          <c:orientation val="minMax"/>
          <c:min val="40.0"/>
        </c:scaling>
        <c:delete val="0"/>
        <c:axPos val="l"/>
        <c:majorGridlines>
          <c:spPr>
            <a:ln>
              <a:solidFill>
                <a:schemeClr val="bg1">
                  <a:lumMod val="75000"/>
                </a:schemeClr>
              </a:solidFill>
            </a:ln>
          </c:spPr>
        </c:majorGridlines>
        <c:numFmt formatCode="#,##0" sourceLinked="0"/>
        <c:majorTickMark val="out"/>
        <c:minorTickMark val="none"/>
        <c:tickLblPos val="nextTo"/>
        <c:crossAx val="-2097292216"/>
        <c:crosses val="autoZero"/>
        <c:crossBetween val="between"/>
      </c:valAx>
    </c:plotArea>
    <c:legend>
      <c:legendPos val="r"/>
      <c:layout>
        <c:manualLayout>
          <c:xMode val="edge"/>
          <c:yMode val="edge"/>
          <c:x val="0.167380560216341"/>
          <c:y val="0.18479675835975"/>
          <c:w val="0.554386731099697"/>
          <c:h val="0.329053200963112"/>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800"/>
      </a:pPr>
      <a:endParaRPr lang="fr-FR"/>
    </a:p>
  </c:txPr>
  <c:externalData r:id="rId1">
    <c:autoUpdate val="0"/>
  </c:externalData>
  <c:userShapes r:id="rId2"/>
</c:chartSpace>
</file>

<file path=ppt/charts/chart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Evolution des stocks mondiaux de nickel : </a:t>
            </a:r>
            <a:endParaRPr lang="fr-FR" dirty="0" smtClean="0"/>
          </a:p>
          <a:p>
            <a:pPr>
              <a:defRPr/>
            </a:pPr>
            <a:r>
              <a:rPr lang="fr-FR" dirty="0" smtClean="0"/>
              <a:t>bond </a:t>
            </a:r>
            <a:r>
              <a:rPr lang="fr-FR" dirty="0"/>
              <a:t>de 2011 à fin 2015 ; </a:t>
            </a:r>
            <a:endParaRPr lang="fr-FR" dirty="0" smtClean="0"/>
          </a:p>
          <a:p>
            <a:pPr>
              <a:defRPr/>
            </a:pPr>
            <a:r>
              <a:rPr lang="fr-FR" dirty="0" smtClean="0"/>
              <a:t>érosion </a:t>
            </a:r>
            <a:r>
              <a:rPr lang="fr-FR" dirty="0"/>
              <a:t>jusqu'en 2016 puis stabilisation en 2017, </a:t>
            </a:r>
            <a:endParaRPr lang="fr-FR" dirty="0" smtClean="0"/>
          </a:p>
          <a:p>
            <a:pPr>
              <a:defRPr/>
            </a:pPr>
            <a:r>
              <a:rPr lang="fr-FR" dirty="0" smtClean="0"/>
              <a:t>chute </a:t>
            </a:r>
            <a:r>
              <a:rPr lang="fr-FR" dirty="0"/>
              <a:t>en 2018</a:t>
            </a:r>
          </a:p>
        </c:rich>
      </c:tx>
      <c:layout>
        <c:manualLayout>
          <c:xMode val="edge"/>
          <c:yMode val="edge"/>
          <c:x val="0.0968376547073875"/>
          <c:y val="0.00512820512820513"/>
        </c:manualLayout>
      </c:layout>
      <c:overlay val="0"/>
    </c:title>
    <c:autoTitleDeleted val="0"/>
    <c:plotArea>
      <c:layout>
        <c:manualLayout>
          <c:layoutTarget val="inner"/>
          <c:xMode val="edge"/>
          <c:yMode val="edge"/>
          <c:x val="0.0738657354023216"/>
          <c:y val="0.206300070308864"/>
          <c:w val="0.85944629306274"/>
          <c:h val="0.670679223235594"/>
        </c:manualLayout>
      </c:layout>
      <c:lineChart>
        <c:grouping val="standard"/>
        <c:varyColors val="0"/>
        <c:ser>
          <c:idx val="0"/>
          <c:order val="0"/>
          <c:tx>
            <c:strRef>
              <c:f>Feuil1!$B$2</c:f>
              <c:strCache>
                <c:ptCount val="1"/>
                <c:pt idx="0">
                  <c:v>KT</c:v>
                </c:pt>
              </c:strCache>
            </c:strRef>
          </c:tx>
          <c:spPr>
            <a:ln>
              <a:solidFill>
                <a:schemeClr val="tx1"/>
              </a:solidFill>
              <a:prstDash val="sysDot"/>
            </a:ln>
          </c:spPr>
          <c:marker>
            <c:symbol val="none"/>
          </c:marker>
          <c:cat>
            <c:strRef>
              <c:f>Feuil1!$C$1:$AM$1</c:f>
              <c:strCache>
                <c:ptCount val="37"/>
                <c:pt idx="0">
                  <c:v>10T1</c:v>
                </c:pt>
                <c:pt idx="1">
                  <c:v>10T2</c:v>
                </c:pt>
                <c:pt idx="2">
                  <c:v>10T3</c:v>
                </c:pt>
                <c:pt idx="3">
                  <c:v>10T4</c:v>
                </c:pt>
                <c:pt idx="4">
                  <c:v>11T1</c:v>
                </c:pt>
                <c:pt idx="5">
                  <c:v>11T2</c:v>
                </c:pt>
                <c:pt idx="6">
                  <c:v>11T3</c:v>
                </c:pt>
                <c:pt idx="7">
                  <c:v>11T4</c:v>
                </c:pt>
                <c:pt idx="8">
                  <c:v>12T1</c:v>
                </c:pt>
                <c:pt idx="9">
                  <c:v>12T2</c:v>
                </c:pt>
                <c:pt idx="10">
                  <c:v>12T3</c:v>
                </c:pt>
                <c:pt idx="11">
                  <c:v>12T4</c:v>
                </c:pt>
                <c:pt idx="12">
                  <c:v>13T1</c:v>
                </c:pt>
                <c:pt idx="13">
                  <c:v>13T2</c:v>
                </c:pt>
                <c:pt idx="14">
                  <c:v>13T3</c:v>
                </c:pt>
                <c:pt idx="15">
                  <c:v>13T4</c:v>
                </c:pt>
                <c:pt idx="16">
                  <c:v>14T1</c:v>
                </c:pt>
                <c:pt idx="17">
                  <c:v>14T2</c:v>
                </c:pt>
                <c:pt idx="18">
                  <c:v>14T3</c:v>
                </c:pt>
                <c:pt idx="19">
                  <c:v>14T4</c:v>
                </c:pt>
                <c:pt idx="20">
                  <c:v>15T1</c:v>
                </c:pt>
                <c:pt idx="21">
                  <c:v>15T2</c:v>
                </c:pt>
                <c:pt idx="22">
                  <c:v>15T3</c:v>
                </c:pt>
                <c:pt idx="23">
                  <c:v>15T4</c:v>
                </c:pt>
                <c:pt idx="24">
                  <c:v>16T1</c:v>
                </c:pt>
                <c:pt idx="25">
                  <c:v>16T2</c:v>
                </c:pt>
                <c:pt idx="26">
                  <c:v>16T3</c:v>
                </c:pt>
                <c:pt idx="27">
                  <c:v>16T4</c:v>
                </c:pt>
                <c:pt idx="28">
                  <c:v>17T1</c:v>
                </c:pt>
                <c:pt idx="29">
                  <c:v>17T2</c:v>
                </c:pt>
                <c:pt idx="30">
                  <c:v>17T3</c:v>
                </c:pt>
                <c:pt idx="31">
                  <c:v>17T4</c:v>
                </c:pt>
                <c:pt idx="32">
                  <c:v>18T1</c:v>
                </c:pt>
                <c:pt idx="33">
                  <c:v>18T2</c:v>
                </c:pt>
                <c:pt idx="34">
                  <c:v>18T3</c:v>
                </c:pt>
                <c:pt idx="35">
                  <c:v>18T4</c:v>
                </c:pt>
                <c:pt idx="36">
                  <c:v>19T1</c:v>
                </c:pt>
              </c:strCache>
            </c:strRef>
          </c:cat>
          <c:val>
            <c:numRef>
              <c:f>Feuil1!$C$2:$AM$2</c:f>
              <c:numCache>
                <c:formatCode>General</c:formatCode>
                <c:ptCount val="37"/>
                <c:pt idx="0">
                  <c:v>161.4</c:v>
                </c:pt>
                <c:pt idx="1">
                  <c:v>140.4</c:v>
                </c:pt>
                <c:pt idx="2">
                  <c:v>118.9</c:v>
                </c:pt>
                <c:pt idx="3">
                  <c:v>129.4</c:v>
                </c:pt>
                <c:pt idx="4">
                  <c:v>130.9</c:v>
                </c:pt>
                <c:pt idx="5">
                  <c:v>115.3</c:v>
                </c:pt>
                <c:pt idx="6">
                  <c:v>101.8</c:v>
                </c:pt>
                <c:pt idx="7">
                  <c:v>88.7</c:v>
                </c:pt>
                <c:pt idx="8">
                  <c:v>95.7</c:v>
                </c:pt>
                <c:pt idx="9">
                  <c:v>103.5</c:v>
                </c:pt>
                <c:pt idx="10">
                  <c:v>115.2</c:v>
                </c:pt>
                <c:pt idx="11">
                  <c:v>132.0</c:v>
                </c:pt>
                <c:pt idx="12">
                  <c:v>154.2</c:v>
                </c:pt>
                <c:pt idx="13">
                  <c:v>178.0</c:v>
                </c:pt>
                <c:pt idx="14">
                  <c:v>207.4</c:v>
                </c:pt>
                <c:pt idx="15">
                  <c:v>243.5</c:v>
                </c:pt>
                <c:pt idx="16">
                  <c:v>269.0</c:v>
                </c:pt>
                <c:pt idx="17">
                  <c:v>284.9</c:v>
                </c:pt>
                <c:pt idx="18">
                  <c:v>322.6</c:v>
                </c:pt>
                <c:pt idx="19">
                  <c:v>390.7</c:v>
                </c:pt>
                <c:pt idx="20">
                  <c:v>425.8</c:v>
                </c:pt>
                <c:pt idx="21">
                  <c:v>449.7</c:v>
                </c:pt>
                <c:pt idx="22">
                  <c:v>454.2</c:v>
                </c:pt>
                <c:pt idx="23">
                  <c:v>425.6</c:v>
                </c:pt>
                <c:pt idx="24">
                  <c:v>438.4</c:v>
                </c:pt>
                <c:pt idx="25">
                  <c:v>406.6</c:v>
                </c:pt>
                <c:pt idx="26">
                  <c:v>371.1</c:v>
                </c:pt>
                <c:pt idx="27">
                  <c:v>365.7</c:v>
                </c:pt>
                <c:pt idx="28">
                  <c:v>379.3</c:v>
                </c:pt>
                <c:pt idx="29">
                  <c:v>377.9</c:v>
                </c:pt>
                <c:pt idx="30">
                  <c:v>379.8</c:v>
                </c:pt>
                <c:pt idx="31">
                  <c:v>380.7</c:v>
                </c:pt>
                <c:pt idx="32">
                  <c:v>330.0</c:v>
                </c:pt>
                <c:pt idx="33">
                  <c:v>300.0</c:v>
                </c:pt>
                <c:pt idx="34">
                  <c:v>270.0</c:v>
                </c:pt>
                <c:pt idx="35">
                  <c:v>240.0</c:v>
                </c:pt>
                <c:pt idx="36">
                  <c:v>210.0</c:v>
                </c:pt>
              </c:numCache>
            </c:numRef>
          </c:val>
          <c:smooth val="0"/>
        </c:ser>
        <c:dLbls>
          <c:showLegendKey val="0"/>
          <c:showVal val="0"/>
          <c:showCatName val="0"/>
          <c:showSerName val="0"/>
          <c:showPercent val="0"/>
          <c:showBubbleSize val="0"/>
        </c:dLbls>
        <c:marker val="1"/>
        <c:smooth val="0"/>
        <c:axId val="-2055638648"/>
        <c:axId val="-2113462776"/>
      </c:lineChart>
      <c:lineChart>
        <c:grouping val="standard"/>
        <c:varyColors val="0"/>
        <c:ser>
          <c:idx val="1"/>
          <c:order val="1"/>
          <c:tx>
            <c:strRef>
              <c:f>Feuil1!$B$3</c:f>
              <c:strCache>
                <c:ptCount val="1"/>
                <c:pt idx="0">
                  <c:v>Mois de production</c:v>
                </c:pt>
              </c:strCache>
            </c:strRef>
          </c:tx>
          <c:spPr>
            <a:ln>
              <a:solidFill>
                <a:schemeClr val="tx1"/>
              </a:solidFill>
              <a:prstDash val="solid"/>
            </a:ln>
          </c:spPr>
          <c:marker>
            <c:symbol val="none"/>
          </c:marker>
          <c:dPt>
            <c:idx val="32"/>
            <c:bubble3D val="0"/>
            <c:spPr>
              <a:ln>
                <a:solidFill>
                  <a:schemeClr val="bg1">
                    <a:lumMod val="50000"/>
                  </a:schemeClr>
                </a:solidFill>
                <a:prstDash val="solid"/>
              </a:ln>
            </c:spPr>
          </c:dPt>
          <c:dPt>
            <c:idx val="33"/>
            <c:bubble3D val="0"/>
            <c:spPr>
              <a:ln>
                <a:solidFill>
                  <a:schemeClr val="bg1">
                    <a:lumMod val="65000"/>
                  </a:schemeClr>
                </a:solidFill>
                <a:prstDash val="sysDash"/>
              </a:ln>
            </c:spPr>
          </c:dPt>
          <c:dPt>
            <c:idx val="34"/>
            <c:bubble3D val="0"/>
            <c:spPr>
              <a:ln>
                <a:solidFill>
                  <a:schemeClr val="bg1">
                    <a:lumMod val="65000"/>
                  </a:schemeClr>
                </a:solidFill>
                <a:prstDash val="sysDash"/>
              </a:ln>
            </c:spPr>
          </c:dPt>
          <c:dPt>
            <c:idx val="35"/>
            <c:bubble3D val="0"/>
            <c:spPr>
              <a:ln>
                <a:solidFill>
                  <a:schemeClr val="bg1">
                    <a:lumMod val="65000"/>
                  </a:schemeClr>
                </a:solidFill>
                <a:prstDash val="sysDash"/>
              </a:ln>
            </c:spPr>
          </c:dPt>
          <c:dPt>
            <c:idx val="36"/>
            <c:bubble3D val="0"/>
            <c:spPr>
              <a:ln>
                <a:solidFill>
                  <a:schemeClr val="bg1">
                    <a:lumMod val="65000"/>
                  </a:schemeClr>
                </a:solidFill>
                <a:prstDash val="solid"/>
              </a:ln>
            </c:spPr>
          </c:dPt>
          <c:cat>
            <c:strRef>
              <c:f>Feuil1!$C$1:$AM$1</c:f>
              <c:strCache>
                <c:ptCount val="37"/>
                <c:pt idx="0">
                  <c:v>10T1</c:v>
                </c:pt>
                <c:pt idx="1">
                  <c:v>10T2</c:v>
                </c:pt>
                <c:pt idx="2">
                  <c:v>10T3</c:v>
                </c:pt>
                <c:pt idx="3">
                  <c:v>10T4</c:v>
                </c:pt>
                <c:pt idx="4">
                  <c:v>11T1</c:v>
                </c:pt>
                <c:pt idx="5">
                  <c:v>11T2</c:v>
                </c:pt>
                <c:pt idx="6">
                  <c:v>11T3</c:v>
                </c:pt>
                <c:pt idx="7">
                  <c:v>11T4</c:v>
                </c:pt>
                <c:pt idx="8">
                  <c:v>12T1</c:v>
                </c:pt>
                <c:pt idx="9">
                  <c:v>12T2</c:v>
                </c:pt>
                <c:pt idx="10">
                  <c:v>12T3</c:v>
                </c:pt>
                <c:pt idx="11">
                  <c:v>12T4</c:v>
                </c:pt>
                <c:pt idx="12">
                  <c:v>13T1</c:v>
                </c:pt>
                <c:pt idx="13">
                  <c:v>13T2</c:v>
                </c:pt>
                <c:pt idx="14">
                  <c:v>13T3</c:v>
                </c:pt>
                <c:pt idx="15">
                  <c:v>13T4</c:v>
                </c:pt>
                <c:pt idx="16">
                  <c:v>14T1</c:v>
                </c:pt>
                <c:pt idx="17">
                  <c:v>14T2</c:v>
                </c:pt>
                <c:pt idx="18">
                  <c:v>14T3</c:v>
                </c:pt>
                <c:pt idx="19">
                  <c:v>14T4</c:v>
                </c:pt>
                <c:pt idx="20">
                  <c:v>15T1</c:v>
                </c:pt>
                <c:pt idx="21">
                  <c:v>15T2</c:v>
                </c:pt>
                <c:pt idx="22">
                  <c:v>15T3</c:v>
                </c:pt>
                <c:pt idx="23">
                  <c:v>15T4</c:v>
                </c:pt>
                <c:pt idx="24">
                  <c:v>16T1</c:v>
                </c:pt>
                <c:pt idx="25">
                  <c:v>16T2</c:v>
                </c:pt>
                <c:pt idx="26">
                  <c:v>16T3</c:v>
                </c:pt>
                <c:pt idx="27">
                  <c:v>16T4</c:v>
                </c:pt>
                <c:pt idx="28">
                  <c:v>17T1</c:v>
                </c:pt>
                <c:pt idx="29">
                  <c:v>17T2</c:v>
                </c:pt>
                <c:pt idx="30">
                  <c:v>17T3</c:v>
                </c:pt>
                <c:pt idx="31">
                  <c:v>17T4</c:v>
                </c:pt>
                <c:pt idx="32">
                  <c:v>18T1</c:v>
                </c:pt>
                <c:pt idx="33">
                  <c:v>18T2</c:v>
                </c:pt>
                <c:pt idx="34">
                  <c:v>18T3</c:v>
                </c:pt>
                <c:pt idx="35">
                  <c:v>18T4</c:v>
                </c:pt>
                <c:pt idx="36">
                  <c:v>19T1</c:v>
                </c:pt>
              </c:strCache>
            </c:strRef>
          </c:cat>
          <c:val>
            <c:numRef>
              <c:f>Feuil1!$C$3:$AM$3</c:f>
              <c:numCache>
                <c:formatCode>General</c:formatCode>
                <c:ptCount val="37"/>
                <c:pt idx="0">
                  <c:v>0.880363636363636</c:v>
                </c:pt>
                <c:pt idx="1">
                  <c:v>0.765818181818182</c:v>
                </c:pt>
                <c:pt idx="2">
                  <c:v>0.648545454545454</c:v>
                </c:pt>
                <c:pt idx="3">
                  <c:v>0.705818181818182</c:v>
                </c:pt>
                <c:pt idx="4">
                  <c:v>0.714</c:v>
                </c:pt>
                <c:pt idx="5">
                  <c:v>0.628909090909091</c:v>
                </c:pt>
                <c:pt idx="6">
                  <c:v>0.555272727272727</c:v>
                </c:pt>
                <c:pt idx="7">
                  <c:v>0.483818181818182</c:v>
                </c:pt>
                <c:pt idx="8">
                  <c:v>0.522</c:v>
                </c:pt>
                <c:pt idx="9">
                  <c:v>0.564545454545454</c:v>
                </c:pt>
                <c:pt idx="10">
                  <c:v>0.628363636363636</c:v>
                </c:pt>
                <c:pt idx="11">
                  <c:v>0.72</c:v>
                </c:pt>
                <c:pt idx="12">
                  <c:v>0.711692307692308</c:v>
                </c:pt>
                <c:pt idx="13">
                  <c:v>0.821538461538462</c:v>
                </c:pt>
                <c:pt idx="14">
                  <c:v>0.957230769230769</c:v>
                </c:pt>
                <c:pt idx="15">
                  <c:v>1.123846153846154</c:v>
                </c:pt>
                <c:pt idx="16">
                  <c:v>1.403478260869565</c:v>
                </c:pt>
                <c:pt idx="17">
                  <c:v>1.486434782608696</c:v>
                </c:pt>
                <c:pt idx="18">
                  <c:v>1.683130434782609</c:v>
                </c:pt>
                <c:pt idx="19">
                  <c:v>2.038434782608696</c:v>
                </c:pt>
                <c:pt idx="20">
                  <c:v>2.433142857142857</c:v>
                </c:pt>
                <c:pt idx="21">
                  <c:v>2.569714285714285</c:v>
                </c:pt>
                <c:pt idx="22">
                  <c:v>2.595428571428571</c:v>
                </c:pt>
                <c:pt idx="23">
                  <c:v>2.432</c:v>
                </c:pt>
                <c:pt idx="24">
                  <c:v>2.505142857142857</c:v>
                </c:pt>
                <c:pt idx="25">
                  <c:v>2.323428571428572</c:v>
                </c:pt>
                <c:pt idx="26">
                  <c:v>2.120571428571428</c:v>
                </c:pt>
                <c:pt idx="27">
                  <c:v>2.089714285714285</c:v>
                </c:pt>
                <c:pt idx="28">
                  <c:v>2.167428571428571</c:v>
                </c:pt>
                <c:pt idx="29">
                  <c:v>2.159428571428571</c:v>
                </c:pt>
                <c:pt idx="30">
                  <c:v>2.170285714285714</c:v>
                </c:pt>
                <c:pt idx="31">
                  <c:v>2.175428571428571</c:v>
                </c:pt>
                <c:pt idx="32">
                  <c:v>1.721739130434783</c:v>
                </c:pt>
                <c:pt idx="33">
                  <c:v>1.565217391304348</c:v>
                </c:pt>
                <c:pt idx="34">
                  <c:v>1.408695652173913</c:v>
                </c:pt>
                <c:pt idx="35">
                  <c:v>1.252173913043478</c:v>
                </c:pt>
                <c:pt idx="36">
                  <c:v>1.095652173913043</c:v>
                </c:pt>
              </c:numCache>
            </c:numRef>
          </c:val>
          <c:smooth val="0"/>
        </c:ser>
        <c:ser>
          <c:idx val="2"/>
          <c:order val="2"/>
          <c:tx>
            <c:strRef>
              <c:f>Feuil1!$B$4</c:f>
              <c:strCache>
                <c:ptCount val="1"/>
              </c:strCache>
            </c:strRef>
          </c:tx>
          <c:marker>
            <c:symbol val="none"/>
          </c:marker>
          <c:cat>
            <c:strRef>
              <c:f>Feuil1!$C$1:$AM$1</c:f>
              <c:strCache>
                <c:ptCount val="37"/>
                <c:pt idx="0">
                  <c:v>10T1</c:v>
                </c:pt>
                <c:pt idx="1">
                  <c:v>10T2</c:v>
                </c:pt>
                <c:pt idx="2">
                  <c:v>10T3</c:v>
                </c:pt>
                <c:pt idx="3">
                  <c:v>10T4</c:v>
                </c:pt>
                <c:pt idx="4">
                  <c:v>11T1</c:v>
                </c:pt>
                <c:pt idx="5">
                  <c:v>11T2</c:v>
                </c:pt>
                <c:pt idx="6">
                  <c:v>11T3</c:v>
                </c:pt>
                <c:pt idx="7">
                  <c:v>11T4</c:v>
                </c:pt>
                <c:pt idx="8">
                  <c:v>12T1</c:v>
                </c:pt>
                <c:pt idx="9">
                  <c:v>12T2</c:v>
                </c:pt>
                <c:pt idx="10">
                  <c:v>12T3</c:v>
                </c:pt>
                <c:pt idx="11">
                  <c:v>12T4</c:v>
                </c:pt>
                <c:pt idx="12">
                  <c:v>13T1</c:v>
                </c:pt>
                <c:pt idx="13">
                  <c:v>13T2</c:v>
                </c:pt>
                <c:pt idx="14">
                  <c:v>13T3</c:v>
                </c:pt>
                <c:pt idx="15">
                  <c:v>13T4</c:v>
                </c:pt>
                <c:pt idx="16">
                  <c:v>14T1</c:v>
                </c:pt>
                <c:pt idx="17">
                  <c:v>14T2</c:v>
                </c:pt>
                <c:pt idx="18">
                  <c:v>14T3</c:v>
                </c:pt>
                <c:pt idx="19">
                  <c:v>14T4</c:v>
                </c:pt>
                <c:pt idx="20">
                  <c:v>15T1</c:v>
                </c:pt>
                <c:pt idx="21">
                  <c:v>15T2</c:v>
                </c:pt>
                <c:pt idx="22">
                  <c:v>15T3</c:v>
                </c:pt>
                <c:pt idx="23">
                  <c:v>15T4</c:v>
                </c:pt>
                <c:pt idx="24">
                  <c:v>16T1</c:v>
                </c:pt>
                <c:pt idx="25">
                  <c:v>16T2</c:v>
                </c:pt>
                <c:pt idx="26">
                  <c:v>16T3</c:v>
                </c:pt>
                <c:pt idx="27">
                  <c:v>16T4</c:v>
                </c:pt>
                <c:pt idx="28">
                  <c:v>17T1</c:v>
                </c:pt>
                <c:pt idx="29">
                  <c:v>17T2</c:v>
                </c:pt>
                <c:pt idx="30">
                  <c:v>17T3</c:v>
                </c:pt>
                <c:pt idx="31">
                  <c:v>17T4</c:v>
                </c:pt>
                <c:pt idx="32">
                  <c:v>18T1</c:v>
                </c:pt>
                <c:pt idx="33">
                  <c:v>18T2</c:v>
                </c:pt>
                <c:pt idx="34">
                  <c:v>18T3</c:v>
                </c:pt>
                <c:pt idx="35">
                  <c:v>18T4</c:v>
                </c:pt>
                <c:pt idx="36">
                  <c:v>19T1</c:v>
                </c:pt>
              </c:strCache>
            </c:strRef>
          </c:cat>
          <c:val>
            <c:numRef>
              <c:f>Feuil1!$C$4:$AM$4</c:f>
              <c:numCache>
                <c:formatCode>General</c:formatCode>
                <c:ptCount val="37"/>
              </c:numCache>
            </c:numRef>
          </c:val>
          <c:smooth val="0"/>
        </c:ser>
        <c:dLbls>
          <c:showLegendKey val="0"/>
          <c:showVal val="0"/>
          <c:showCatName val="0"/>
          <c:showSerName val="0"/>
          <c:showPercent val="0"/>
          <c:showBubbleSize val="0"/>
        </c:dLbls>
        <c:marker val="1"/>
        <c:smooth val="0"/>
        <c:axId val="-2061185688"/>
        <c:axId val="-2061156120"/>
      </c:lineChart>
      <c:catAx>
        <c:axId val="-2055638648"/>
        <c:scaling>
          <c:orientation val="minMax"/>
        </c:scaling>
        <c:delete val="0"/>
        <c:axPos val="b"/>
        <c:majorTickMark val="out"/>
        <c:minorTickMark val="none"/>
        <c:tickLblPos val="nextTo"/>
        <c:txPr>
          <a:bodyPr rot="-5400000" vert="horz" anchor="b" anchorCtr="1"/>
          <a:lstStyle/>
          <a:p>
            <a:pPr>
              <a:defRPr/>
            </a:pPr>
            <a:endParaRPr lang="fr-FR"/>
          </a:p>
        </c:txPr>
        <c:crossAx val="-2113462776"/>
        <c:crosses val="autoZero"/>
        <c:auto val="1"/>
        <c:lblAlgn val="ctr"/>
        <c:lblOffset val="100"/>
        <c:noMultiLvlLbl val="0"/>
      </c:catAx>
      <c:valAx>
        <c:axId val="-2113462776"/>
        <c:scaling>
          <c:orientation val="minMax"/>
        </c:scaling>
        <c:delete val="0"/>
        <c:axPos val="l"/>
        <c:majorGridlines>
          <c:spPr>
            <a:ln>
              <a:solidFill>
                <a:schemeClr val="bg1">
                  <a:lumMod val="75000"/>
                </a:schemeClr>
              </a:solidFill>
            </a:ln>
          </c:spPr>
        </c:majorGridlines>
        <c:title>
          <c:tx>
            <c:rich>
              <a:bodyPr rot="-5400000" vert="horz"/>
              <a:lstStyle/>
              <a:p>
                <a:pPr>
                  <a:defRPr/>
                </a:pPr>
                <a:r>
                  <a:rPr lang="fr-FR"/>
                  <a:t>KT </a:t>
                </a:r>
              </a:p>
            </c:rich>
          </c:tx>
          <c:layout>
            <c:manualLayout>
              <c:xMode val="edge"/>
              <c:yMode val="edge"/>
              <c:x val="0.0120944824895503"/>
              <c:y val="0.12422700241244"/>
            </c:manualLayout>
          </c:layout>
          <c:overlay val="0"/>
          <c:spPr>
            <a:solidFill>
              <a:schemeClr val="bg1"/>
            </a:solidFill>
          </c:spPr>
        </c:title>
        <c:numFmt formatCode="General" sourceLinked="1"/>
        <c:majorTickMark val="out"/>
        <c:minorTickMark val="none"/>
        <c:tickLblPos val="nextTo"/>
        <c:crossAx val="-2055638648"/>
        <c:crosses val="autoZero"/>
        <c:crossBetween val="between"/>
        <c:majorUnit val="50.0"/>
      </c:valAx>
      <c:valAx>
        <c:axId val="-2061156120"/>
        <c:scaling>
          <c:orientation val="minMax"/>
          <c:max val="2.65"/>
          <c:min val="0.0"/>
        </c:scaling>
        <c:delete val="0"/>
        <c:axPos val="r"/>
        <c:title>
          <c:tx>
            <c:rich>
              <a:bodyPr rot="-5400000" vert="horz"/>
              <a:lstStyle/>
              <a:p>
                <a:pPr>
                  <a:defRPr/>
                </a:pPr>
                <a:r>
                  <a:rPr lang="fr-FR"/>
                  <a:t>Mois </a:t>
                </a:r>
              </a:p>
            </c:rich>
          </c:tx>
          <c:layout>
            <c:manualLayout>
              <c:xMode val="edge"/>
              <c:yMode val="edge"/>
              <c:x val="0.949268479346435"/>
              <c:y val="0.125816912062122"/>
            </c:manualLayout>
          </c:layout>
          <c:overlay val="0"/>
          <c:spPr>
            <a:solidFill>
              <a:schemeClr val="bg1"/>
            </a:solidFill>
          </c:spPr>
        </c:title>
        <c:numFmt formatCode="#,##0.0" sourceLinked="0"/>
        <c:majorTickMark val="out"/>
        <c:minorTickMark val="none"/>
        <c:tickLblPos val="nextTo"/>
        <c:crossAx val="-2061185688"/>
        <c:crosses val="max"/>
        <c:crossBetween val="between"/>
        <c:majorUnit val="0.5"/>
      </c:valAx>
      <c:catAx>
        <c:axId val="-2061185688"/>
        <c:scaling>
          <c:orientation val="minMax"/>
        </c:scaling>
        <c:delete val="1"/>
        <c:axPos val="b"/>
        <c:majorTickMark val="out"/>
        <c:minorTickMark val="none"/>
        <c:tickLblPos val="nextTo"/>
        <c:crossAx val="-2061156120"/>
        <c:crosses val="autoZero"/>
        <c:auto val="1"/>
        <c:lblAlgn val="ctr"/>
        <c:lblOffset val="100"/>
        <c:noMultiLvlLbl val="0"/>
      </c:catAx>
    </c:plotArea>
    <c:legend>
      <c:legendPos val="r"/>
      <c:legendEntry>
        <c:idx val="2"/>
        <c:delete val="1"/>
      </c:legendEntry>
      <c:layout>
        <c:manualLayout>
          <c:xMode val="edge"/>
          <c:yMode val="edge"/>
          <c:x val="0.170926322494207"/>
          <c:y val="0.229111245709671"/>
          <c:w val="0.322502553289625"/>
          <c:h val="0.125628104179285"/>
        </c:manualLayout>
      </c:layout>
      <c:overlay val="0"/>
      <c:spPr>
        <a:solidFill>
          <a:schemeClr val="bg1"/>
        </a:solidFill>
      </c:spPr>
    </c:legend>
    <c:plotVisOnly val="1"/>
    <c:dispBlanksAs val="gap"/>
    <c:showDLblsOverMax val="0"/>
  </c:chart>
  <c:txPr>
    <a:bodyPr/>
    <a:lstStyle/>
    <a:p>
      <a:pPr>
        <a:defRPr sz="1800"/>
      </a:pPr>
      <a:endParaRPr lang="fr-FR"/>
    </a:p>
  </c:txPr>
  <c:externalData r:id="rId1">
    <c:autoUpdate val="0"/>
  </c:externalData>
  <c:userShapes r:id="rId2"/>
</c:chartSpace>
</file>

<file path=ppt/charts/chart7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a:t>Résultat sur </a:t>
            </a:r>
            <a:r>
              <a:rPr lang="fr-FR" sz="2000" i="1" dirty="0"/>
              <a:t>cash </a:t>
            </a:r>
            <a:r>
              <a:rPr lang="fr-FR" sz="2000" i="1" dirty="0" err="1"/>
              <a:t>cost</a:t>
            </a:r>
            <a:r>
              <a:rPr lang="fr-FR" sz="2000" i="1" dirty="0"/>
              <a:t> </a:t>
            </a:r>
            <a:endParaRPr lang="fr-FR" sz="2000" i="1" dirty="0" smtClean="0"/>
          </a:p>
          <a:p>
            <a:pPr>
              <a:defRPr sz="2000"/>
            </a:pPr>
            <a:r>
              <a:rPr lang="fr-FR" sz="2000" dirty="0" smtClean="0"/>
              <a:t>et </a:t>
            </a:r>
            <a:r>
              <a:rPr lang="fr-FR" sz="2000" dirty="0"/>
              <a:t>simulation </a:t>
            </a:r>
            <a:endParaRPr lang="fr-FR" sz="2000" dirty="0" smtClean="0"/>
          </a:p>
          <a:p>
            <a:pPr>
              <a:defRPr sz="2000"/>
            </a:pPr>
            <a:r>
              <a:rPr lang="fr-FR" sz="2000" dirty="0" smtClean="0"/>
              <a:t>jusqu'en </a:t>
            </a:r>
            <a:r>
              <a:rPr lang="fr-FR" sz="2000" dirty="0"/>
              <a:t>2020, </a:t>
            </a:r>
            <a:endParaRPr lang="fr-FR" sz="2000" dirty="0" smtClean="0"/>
          </a:p>
          <a:p>
            <a:pPr>
              <a:defRPr sz="2000"/>
            </a:pPr>
            <a:r>
              <a:rPr lang="fr-FR" sz="2000" dirty="0" smtClean="0"/>
              <a:t>GCFP </a:t>
            </a:r>
            <a:endParaRPr lang="fr-FR" sz="2000" dirty="0"/>
          </a:p>
        </c:rich>
      </c:tx>
      <c:layout>
        <c:manualLayout>
          <c:xMode val="edge"/>
          <c:yMode val="edge"/>
          <c:x val="0.152830582986288"/>
          <c:y val="0.0"/>
        </c:manualLayout>
      </c:layout>
      <c:overlay val="0"/>
      <c:spPr>
        <a:solidFill>
          <a:schemeClr val="bg1"/>
        </a:solidFill>
      </c:spPr>
    </c:title>
    <c:autoTitleDeleted val="0"/>
    <c:plotArea>
      <c:layout>
        <c:manualLayout>
          <c:layoutTarget val="inner"/>
          <c:xMode val="edge"/>
          <c:yMode val="edge"/>
          <c:x val="0.147762332079437"/>
          <c:y val="0.0419354838709677"/>
          <c:w val="0.84178727236409"/>
          <c:h val="0.902514190027676"/>
        </c:manualLayout>
      </c:layout>
      <c:lineChart>
        <c:grouping val="standard"/>
        <c:varyColors val="0"/>
        <c:ser>
          <c:idx val="0"/>
          <c:order val="0"/>
          <c:tx>
            <c:strRef>
              <c:f>'SLN 16'!$A$239</c:f>
              <c:strCache>
                <c:ptCount val="1"/>
                <c:pt idx="0">
                  <c:v>Résultat sur cash cost, GCFP</c:v>
                </c:pt>
              </c:strCache>
            </c:strRef>
          </c:tx>
          <c:spPr>
            <a:ln>
              <a:solidFill>
                <a:schemeClr val="tx1"/>
              </a:solidFill>
            </a:ln>
          </c:spPr>
          <c:marker>
            <c:symbol val="none"/>
          </c:marker>
          <c:cat>
            <c:numRef>
              <c:f>'SLN 16'!$B$238:$G$238</c:f>
              <c:numCache>
                <c:formatCode>General</c:formatCode>
                <c:ptCount val="6"/>
                <c:pt idx="0">
                  <c:v>2015.0</c:v>
                </c:pt>
                <c:pt idx="1">
                  <c:v>2016.0</c:v>
                </c:pt>
                <c:pt idx="2">
                  <c:v>2017.0</c:v>
                </c:pt>
                <c:pt idx="3">
                  <c:v>2018.0</c:v>
                </c:pt>
                <c:pt idx="4">
                  <c:v>2019.0</c:v>
                </c:pt>
                <c:pt idx="5">
                  <c:v>2020.0</c:v>
                </c:pt>
              </c:numCache>
            </c:numRef>
          </c:cat>
          <c:val>
            <c:numRef>
              <c:f>'SLN 16'!$B$239:$G$239</c:f>
              <c:numCache>
                <c:formatCode>#,##0.00</c:formatCode>
                <c:ptCount val="6"/>
                <c:pt idx="0">
                  <c:v>-7.557191999999994</c:v>
                </c:pt>
                <c:pt idx="1">
                  <c:v>-8.60262479999999</c:v>
                </c:pt>
                <c:pt idx="2">
                  <c:v>-0.804287999999995</c:v>
                </c:pt>
                <c:pt idx="3">
                  <c:v>9.879337600000015</c:v>
                </c:pt>
                <c:pt idx="4">
                  <c:v>23.30786409600002</c:v>
                </c:pt>
                <c:pt idx="5">
                  <c:v>40.24572299616005</c:v>
                </c:pt>
              </c:numCache>
            </c:numRef>
          </c:val>
          <c:smooth val="0"/>
        </c:ser>
        <c:ser>
          <c:idx val="1"/>
          <c:order val="1"/>
          <c:tx>
            <c:strRef>
              <c:f>'SLN 16'!$A$240</c:f>
              <c:strCache>
                <c:ptCount val="1"/>
                <c:pt idx="0">
                  <c:v>Résultat sur cash cost,selon comptes de résultat 2015 et 2016, GCFP</c:v>
                </c:pt>
              </c:strCache>
            </c:strRef>
          </c:tx>
          <c:spPr>
            <a:ln>
              <a:solidFill>
                <a:schemeClr val="tx1"/>
              </a:solidFill>
              <a:prstDash val="sysDash"/>
            </a:ln>
          </c:spPr>
          <c:marker>
            <c:symbol val="none"/>
          </c:marker>
          <c:cat>
            <c:numRef>
              <c:f>'SLN 16'!$B$238:$G$238</c:f>
              <c:numCache>
                <c:formatCode>General</c:formatCode>
                <c:ptCount val="6"/>
                <c:pt idx="0">
                  <c:v>2015.0</c:v>
                </c:pt>
                <c:pt idx="1">
                  <c:v>2016.0</c:v>
                </c:pt>
                <c:pt idx="2">
                  <c:v>2017.0</c:v>
                </c:pt>
                <c:pt idx="3">
                  <c:v>2018.0</c:v>
                </c:pt>
                <c:pt idx="4">
                  <c:v>2019.0</c:v>
                </c:pt>
                <c:pt idx="5">
                  <c:v>2020.0</c:v>
                </c:pt>
              </c:numCache>
            </c:numRef>
          </c:cat>
          <c:val>
            <c:numRef>
              <c:f>'SLN 16'!$B$240:$G$240</c:f>
              <c:numCache>
                <c:formatCode>#,##0.00</c:formatCode>
                <c:ptCount val="6"/>
                <c:pt idx="0">
                  <c:v>-18.86000000000001</c:v>
                </c:pt>
                <c:pt idx="1">
                  <c:v>-7.319000000000004</c:v>
                </c:pt>
                <c:pt idx="2">
                  <c:v>-0.684277648840383</c:v>
                </c:pt>
                <c:pt idx="3">
                  <c:v>8.405210453256107</c:v>
                </c:pt>
                <c:pt idx="4">
                  <c:v>19.83002412457004</c:v>
                </c:pt>
                <c:pt idx="5">
                  <c:v>34.24053163505351</c:v>
                </c:pt>
              </c:numCache>
            </c:numRef>
          </c:val>
          <c:smooth val="0"/>
        </c:ser>
        <c:dLbls>
          <c:showLegendKey val="0"/>
          <c:showVal val="0"/>
          <c:showCatName val="0"/>
          <c:showSerName val="0"/>
          <c:showPercent val="0"/>
          <c:showBubbleSize val="0"/>
        </c:dLbls>
        <c:marker val="1"/>
        <c:smooth val="0"/>
        <c:axId val="-2097322104"/>
        <c:axId val="-2097326456"/>
      </c:lineChart>
      <c:catAx>
        <c:axId val="-2097322104"/>
        <c:scaling>
          <c:orientation val="minMax"/>
        </c:scaling>
        <c:delete val="0"/>
        <c:axPos val="b"/>
        <c:numFmt formatCode="General" sourceLinked="1"/>
        <c:majorTickMark val="out"/>
        <c:minorTickMark val="none"/>
        <c:tickLblPos val="low"/>
        <c:spPr>
          <a:ln w="28575" cmpd="sng">
            <a:solidFill>
              <a:srgbClr val="FF0000"/>
            </a:solidFill>
          </a:ln>
        </c:spPr>
        <c:txPr>
          <a:bodyPr/>
          <a:lstStyle/>
          <a:p>
            <a:pPr>
              <a:defRPr sz="100">
                <a:solidFill>
                  <a:schemeClr val="bg1"/>
                </a:solidFill>
              </a:defRPr>
            </a:pPr>
            <a:endParaRPr lang="fr-FR"/>
          </a:p>
        </c:txPr>
        <c:crossAx val="-2097326456"/>
        <c:crosses val="autoZero"/>
        <c:auto val="1"/>
        <c:lblAlgn val="ctr"/>
        <c:lblOffset val="100"/>
        <c:noMultiLvlLbl val="0"/>
      </c:catAx>
      <c:valAx>
        <c:axId val="-2097326456"/>
        <c:scaling>
          <c:orientation val="minMax"/>
          <c:max val="40.0"/>
          <c:min val="-35.0"/>
        </c:scaling>
        <c:delete val="0"/>
        <c:axPos val="l"/>
        <c:majorGridlines>
          <c:spPr>
            <a:ln>
              <a:solidFill>
                <a:schemeClr val="bg1">
                  <a:lumMod val="75000"/>
                </a:schemeClr>
              </a:solidFill>
            </a:ln>
          </c:spPr>
        </c:majorGridlines>
        <c:numFmt formatCode="#,##0" sourceLinked="0"/>
        <c:majorTickMark val="out"/>
        <c:minorTickMark val="none"/>
        <c:tickLblPos val="nextTo"/>
        <c:crossAx val="-2097322104"/>
        <c:crosses val="autoZero"/>
        <c:crossBetween val="between"/>
        <c:majorUnit val="5.0"/>
      </c:valAx>
    </c:plotArea>
    <c:plotVisOnly val="1"/>
    <c:dispBlanksAs val="gap"/>
    <c:showDLblsOverMax val="0"/>
  </c:chart>
  <c:txPr>
    <a:bodyPr/>
    <a:lstStyle/>
    <a:p>
      <a:pPr>
        <a:defRPr sz="1800"/>
      </a:pPr>
      <a:endParaRPr lang="fr-FR"/>
    </a:p>
  </c:txPr>
  <c:externalData r:id="rId1">
    <c:autoUpdate val="0"/>
  </c:externalData>
</c:chartSpace>
</file>

<file path=ppt/charts/chart7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smtClean="0"/>
              <a:t>% </a:t>
            </a:r>
            <a:r>
              <a:rPr lang="fr-FR" sz="2000" dirty="0"/>
              <a:t>du CA</a:t>
            </a:r>
          </a:p>
        </c:rich>
      </c:tx>
      <c:layout>
        <c:manualLayout>
          <c:xMode val="edge"/>
          <c:yMode val="edge"/>
          <c:x val="0.297275209276483"/>
          <c:y val="0.114489813562567"/>
        </c:manualLayout>
      </c:layout>
      <c:overlay val="0"/>
      <c:spPr>
        <a:solidFill>
          <a:schemeClr val="bg1"/>
        </a:solidFill>
      </c:spPr>
    </c:title>
    <c:autoTitleDeleted val="0"/>
    <c:plotArea>
      <c:layout>
        <c:manualLayout>
          <c:layoutTarget val="inner"/>
          <c:xMode val="edge"/>
          <c:yMode val="edge"/>
          <c:x val="0.117107553384082"/>
          <c:y val="0.0419354838709677"/>
          <c:w val="0.84872816105743"/>
          <c:h val="0.916129032258064"/>
        </c:manualLayout>
      </c:layout>
      <c:lineChart>
        <c:grouping val="standard"/>
        <c:varyColors val="0"/>
        <c:ser>
          <c:idx val="2"/>
          <c:order val="0"/>
          <c:tx>
            <c:strRef>
              <c:f>'SLN 16'!$A$241</c:f>
              <c:strCache>
                <c:ptCount val="1"/>
                <c:pt idx="0">
                  <c:v>Résultat sur cash cost / CA, %</c:v>
                </c:pt>
              </c:strCache>
            </c:strRef>
          </c:tx>
          <c:spPr>
            <a:ln>
              <a:solidFill>
                <a:schemeClr val="tx1"/>
              </a:solidFill>
            </a:ln>
          </c:spPr>
          <c:marker>
            <c:symbol val="none"/>
          </c:marker>
          <c:cat>
            <c:numRef>
              <c:f>'SLN 16'!$B$238:$G$238</c:f>
              <c:numCache>
                <c:formatCode>General</c:formatCode>
                <c:ptCount val="6"/>
                <c:pt idx="0">
                  <c:v>2015.0</c:v>
                </c:pt>
                <c:pt idx="1">
                  <c:v>2016.0</c:v>
                </c:pt>
                <c:pt idx="2">
                  <c:v>2017.0</c:v>
                </c:pt>
                <c:pt idx="3">
                  <c:v>2018.0</c:v>
                </c:pt>
                <c:pt idx="4">
                  <c:v>2019.0</c:v>
                </c:pt>
                <c:pt idx="5">
                  <c:v>2020.0</c:v>
                </c:pt>
              </c:numCache>
            </c:numRef>
          </c:cat>
          <c:val>
            <c:numRef>
              <c:f>'SLN 16'!$B$241:$G$241</c:f>
              <c:numCache>
                <c:formatCode>0%</c:formatCode>
                <c:ptCount val="6"/>
                <c:pt idx="0">
                  <c:v>-0.122304450558343</c:v>
                </c:pt>
                <c:pt idx="1">
                  <c:v>-0.138061704381319</c:v>
                </c:pt>
                <c:pt idx="2">
                  <c:v>-0.0116431147215193</c:v>
                </c:pt>
                <c:pt idx="3">
                  <c:v>0.129593810444874</c:v>
                </c:pt>
                <c:pt idx="4">
                  <c:v>0.252681554422367</c:v>
                </c:pt>
                <c:pt idx="5">
                  <c:v>0.36058314816887</c:v>
                </c:pt>
              </c:numCache>
            </c:numRef>
          </c:val>
          <c:smooth val="0"/>
        </c:ser>
        <c:ser>
          <c:idx val="0"/>
          <c:order val="1"/>
          <c:tx>
            <c:strRef>
              <c:f>'SLN 16'!$A$242</c:f>
              <c:strCache>
                <c:ptCount val="1"/>
                <c:pt idx="0">
                  <c:v>Résultat sur cash cost selon comptes de résultat 201( et 2016 / CA, %</c:v>
                </c:pt>
              </c:strCache>
            </c:strRef>
          </c:tx>
          <c:spPr>
            <a:ln>
              <a:solidFill>
                <a:schemeClr val="tx1"/>
              </a:solidFill>
              <a:prstDash val="sysDash"/>
            </a:ln>
          </c:spPr>
          <c:marker>
            <c:symbol val="none"/>
          </c:marker>
          <c:cat>
            <c:numRef>
              <c:f>'SLN 16'!$B$238:$G$238</c:f>
              <c:numCache>
                <c:formatCode>General</c:formatCode>
                <c:ptCount val="6"/>
                <c:pt idx="0">
                  <c:v>2015.0</c:v>
                </c:pt>
                <c:pt idx="1">
                  <c:v>2016.0</c:v>
                </c:pt>
                <c:pt idx="2">
                  <c:v>2017.0</c:v>
                </c:pt>
                <c:pt idx="3">
                  <c:v>2018.0</c:v>
                </c:pt>
                <c:pt idx="4">
                  <c:v>2019.0</c:v>
                </c:pt>
                <c:pt idx="5">
                  <c:v>2020.0</c:v>
                </c:pt>
              </c:numCache>
            </c:numRef>
          </c:cat>
          <c:val>
            <c:numRef>
              <c:f>'SLN 16'!$B$242:$G$242</c:f>
              <c:numCache>
                <c:formatCode>0%</c:formatCode>
                <c:ptCount val="6"/>
                <c:pt idx="0">
                  <c:v>-0.305227383071695</c:v>
                </c:pt>
                <c:pt idx="1">
                  <c:v>-0.117461081688333</c:v>
                </c:pt>
                <c:pt idx="2">
                  <c:v>-0.00990580882323264</c:v>
                </c:pt>
                <c:pt idx="3">
                  <c:v>0.110256708934468</c:v>
                </c:pt>
                <c:pt idx="4">
                  <c:v>0.214978142115103</c:v>
                </c:pt>
                <c:pt idx="5">
                  <c:v>0.30677939847475</c:v>
                </c:pt>
              </c:numCache>
            </c:numRef>
          </c:val>
          <c:smooth val="0"/>
        </c:ser>
        <c:dLbls>
          <c:showLegendKey val="0"/>
          <c:showVal val="0"/>
          <c:showCatName val="0"/>
          <c:showSerName val="0"/>
          <c:showPercent val="0"/>
          <c:showBubbleSize val="0"/>
        </c:dLbls>
        <c:marker val="1"/>
        <c:smooth val="0"/>
        <c:axId val="-2097360712"/>
        <c:axId val="-2097362408"/>
      </c:lineChart>
      <c:catAx>
        <c:axId val="-2097360712"/>
        <c:scaling>
          <c:orientation val="minMax"/>
        </c:scaling>
        <c:delete val="0"/>
        <c:axPos val="b"/>
        <c:numFmt formatCode="General" sourceLinked="1"/>
        <c:majorTickMark val="out"/>
        <c:minorTickMark val="none"/>
        <c:tickLblPos val="low"/>
        <c:spPr>
          <a:ln w="28575" cmpd="sng">
            <a:solidFill>
              <a:srgbClr val="FF0000"/>
            </a:solidFill>
          </a:ln>
        </c:spPr>
        <c:crossAx val="-2097362408"/>
        <c:crosses val="autoZero"/>
        <c:auto val="1"/>
        <c:lblAlgn val="ctr"/>
        <c:lblOffset val="100"/>
        <c:noMultiLvlLbl val="0"/>
      </c:catAx>
      <c:valAx>
        <c:axId val="-2097362408"/>
        <c:scaling>
          <c:orientation val="minMax"/>
        </c:scaling>
        <c:delete val="0"/>
        <c:axPos val="l"/>
        <c:majorGridlines>
          <c:spPr>
            <a:ln>
              <a:solidFill>
                <a:schemeClr val="bg1">
                  <a:lumMod val="75000"/>
                </a:schemeClr>
              </a:solidFill>
            </a:ln>
          </c:spPr>
        </c:majorGridlines>
        <c:numFmt formatCode="0%" sourceLinked="1"/>
        <c:majorTickMark val="out"/>
        <c:minorTickMark val="none"/>
        <c:tickLblPos val="nextTo"/>
        <c:crossAx val="-2097360712"/>
        <c:crosses val="autoZero"/>
        <c:crossBetween val="between"/>
        <c:majorUnit val="0.1"/>
      </c:valAx>
    </c:plotArea>
    <c:plotVisOnly val="1"/>
    <c:dispBlanksAs val="gap"/>
    <c:showDLblsOverMax val="0"/>
  </c:chart>
  <c:txPr>
    <a:bodyPr/>
    <a:lstStyle/>
    <a:p>
      <a:pPr>
        <a:defRPr sz="1800"/>
      </a:pPr>
      <a:endParaRPr lang="fr-FR"/>
    </a:p>
  </c:txPr>
  <c:externalData r:id="rId1">
    <c:autoUpdate val="0"/>
  </c:externalData>
</c:chartSpace>
</file>

<file path=ppt/charts/chart7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a:t>Résultat sur </a:t>
            </a:r>
            <a:r>
              <a:rPr lang="fr-FR" sz="2000" i="1" dirty="0"/>
              <a:t>cash </a:t>
            </a:r>
            <a:r>
              <a:rPr lang="fr-FR" sz="2000" i="1" dirty="0" err="1"/>
              <a:t>cost</a:t>
            </a:r>
            <a:r>
              <a:rPr lang="fr-FR" sz="2000" i="1" dirty="0"/>
              <a:t> </a:t>
            </a:r>
            <a:endParaRPr lang="fr-FR" sz="2000" i="1" dirty="0" smtClean="0"/>
          </a:p>
          <a:p>
            <a:pPr>
              <a:defRPr sz="2000"/>
            </a:pPr>
            <a:r>
              <a:rPr lang="fr-FR" sz="2000" dirty="0" smtClean="0"/>
              <a:t>et </a:t>
            </a:r>
            <a:r>
              <a:rPr lang="fr-FR" sz="2000" dirty="0"/>
              <a:t>simulation </a:t>
            </a:r>
            <a:endParaRPr lang="fr-FR" sz="2000" dirty="0" smtClean="0"/>
          </a:p>
          <a:p>
            <a:pPr>
              <a:defRPr sz="2000"/>
            </a:pPr>
            <a:r>
              <a:rPr lang="fr-FR" sz="2000" dirty="0" smtClean="0"/>
              <a:t>jusqu'en </a:t>
            </a:r>
            <a:r>
              <a:rPr lang="fr-FR" sz="2000" dirty="0"/>
              <a:t>2020, </a:t>
            </a:r>
            <a:endParaRPr lang="fr-FR" sz="2000" dirty="0" smtClean="0"/>
          </a:p>
          <a:p>
            <a:pPr>
              <a:defRPr sz="2000"/>
            </a:pPr>
            <a:r>
              <a:rPr lang="fr-FR" sz="2000" dirty="0" smtClean="0"/>
              <a:t>GCFP </a:t>
            </a:r>
            <a:endParaRPr lang="fr-FR" sz="2000" dirty="0"/>
          </a:p>
        </c:rich>
      </c:tx>
      <c:layout>
        <c:manualLayout>
          <c:xMode val="edge"/>
          <c:yMode val="edge"/>
          <c:x val="0.152830582986288"/>
          <c:y val="0.0"/>
        </c:manualLayout>
      </c:layout>
      <c:overlay val="0"/>
      <c:spPr>
        <a:solidFill>
          <a:schemeClr val="bg1"/>
        </a:solidFill>
      </c:spPr>
    </c:title>
    <c:autoTitleDeleted val="0"/>
    <c:plotArea>
      <c:layout>
        <c:manualLayout>
          <c:layoutTarget val="inner"/>
          <c:xMode val="edge"/>
          <c:yMode val="edge"/>
          <c:x val="0.147762332079437"/>
          <c:y val="0.0419354838709677"/>
          <c:w val="0.84178727236409"/>
          <c:h val="0.902514190027676"/>
        </c:manualLayout>
      </c:layout>
      <c:lineChart>
        <c:grouping val="standard"/>
        <c:varyColors val="0"/>
        <c:ser>
          <c:idx val="0"/>
          <c:order val="0"/>
          <c:tx>
            <c:strRef>
              <c:f>'SLN 16'!$A$239</c:f>
              <c:strCache>
                <c:ptCount val="1"/>
                <c:pt idx="0">
                  <c:v>Résultat sur cash cost, GCFP</c:v>
                </c:pt>
              </c:strCache>
            </c:strRef>
          </c:tx>
          <c:spPr>
            <a:ln>
              <a:solidFill>
                <a:schemeClr val="tx1"/>
              </a:solidFill>
            </a:ln>
          </c:spPr>
          <c:marker>
            <c:symbol val="none"/>
          </c:marker>
          <c:cat>
            <c:numRef>
              <c:f>'SLN 16'!$B$238:$G$238</c:f>
              <c:numCache>
                <c:formatCode>General</c:formatCode>
                <c:ptCount val="6"/>
                <c:pt idx="0">
                  <c:v>2015.0</c:v>
                </c:pt>
                <c:pt idx="1">
                  <c:v>2016.0</c:v>
                </c:pt>
                <c:pt idx="2">
                  <c:v>2017.0</c:v>
                </c:pt>
                <c:pt idx="3">
                  <c:v>2018.0</c:v>
                </c:pt>
                <c:pt idx="4">
                  <c:v>2019.0</c:v>
                </c:pt>
                <c:pt idx="5">
                  <c:v>2020.0</c:v>
                </c:pt>
              </c:numCache>
            </c:numRef>
          </c:cat>
          <c:val>
            <c:numRef>
              <c:f>'SLN 16'!$B$239:$G$239</c:f>
              <c:numCache>
                <c:formatCode>#,##0.00</c:formatCode>
                <c:ptCount val="6"/>
                <c:pt idx="0">
                  <c:v>-7.557191999999994</c:v>
                </c:pt>
                <c:pt idx="1">
                  <c:v>-8.60262479999999</c:v>
                </c:pt>
                <c:pt idx="2">
                  <c:v>-0.804287999999995</c:v>
                </c:pt>
                <c:pt idx="3">
                  <c:v>9.879337600000015</c:v>
                </c:pt>
                <c:pt idx="4">
                  <c:v>23.30786409600002</c:v>
                </c:pt>
                <c:pt idx="5">
                  <c:v>40.24572299616005</c:v>
                </c:pt>
              </c:numCache>
            </c:numRef>
          </c:val>
          <c:smooth val="0"/>
        </c:ser>
        <c:ser>
          <c:idx val="1"/>
          <c:order val="1"/>
          <c:tx>
            <c:strRef>
              <c:f>'SLN 16'!$A$240</c:f>
              <c:strCache>
                <c:ptCount val="1"/>
                <c:pt idx="0">
                  <c:v>Résultat sur cash cost,selon comptes de résultat 2015 et 2016, GCFP</c:v>
                </c:pt>
              </c:strCache>
            </c:strRef>
          </c:tx>
          <c:spPr>
            <a:ln>
              <a:solidFill>
                <a:schemeClr val="tx1"/>
              </a:solidFill>
              <a:prstDash val="sysDash"/>
            </a:ln>
          </c:spPr>
          <c:marker>
            <c:symbol val="none"/>
          </c:marker>
          <c:cat>
            <c:numRef>
              <c:f>'SLN 16'!$B$238:$G$238</c:f>
              <c:numCache>
                <c:formatCode>General</c:formatCode>
                <c:ptCount val="6"/>
                <c:pt idx="0">
                  <c:v>2015.0</c:v>
                </c:pt>
                <c:pt idx="1">
                  <c:v>2016.0</c:v>
                </c:pt>
                <c:pt idx="2">
                  <c:v>2017.0</c:v>
                </c:pt>
                <c:pt idx="3">
                  <c:v>2018.0</c:v>
                </c:pt>
                <c:pt idx="4">
                  <c:v>2019.0</c:v>
                </c:pt>
                <c:pt idx="5">
                  <c:v>2020.0</c:v>
                </c:pt>
              </c:numCache>
            </c:numRef>
          </c:cat>
          <c:val>
            <c:numRef>
              <c:f>'SLN 16'!$B$240:$G$240</c:f>
              <c:numCache>
                <c:formatCode>#,##0.00</c:formatCode>
                <c:ptCount val="6"/>
                <c:pt idx="0">
                  <c:v>-18.86000000000001</c:v>
                </c:pt>
                <c:pt idx="1">
                  <c:v>-7.319000000000004</c:v>
                </c:pt>
                <c:pt idx="2">
                  <c:v>-0.684277648840383</c:v>
                </c:pt>
                <c:pt idx="3">
                  <c:v>8.405210453256107</c:v>
                </c:pt>
                <c:pt idx="4">
                  <c:v>19.83002412457004</c:v>
                </c:pt>
                <c:pt idx="5">
                  <c:v>34.24053163505351</c:v>
                </c:pt>
              </c:numCache>
            </c:numRef>
          </c:val>
          <c:smooth val="0"/>
        </c:ser>
        <c:dLbls>
          <c:showLegendKey val="0"/>
          <c:showVal val="0"/>
          <c:showCatName val="0"/>
          <c:showSerName val="0"/>
          <c:showPercent val="0"/>
          <c:showBubbleSize val="0"/>
        </c:dLbls>
        <c:marker val="1"/>
        <c:smooth val="0"/>
        <c:axId val="-2056798392"/>
        <c:axId val="-2145355112"/>
      </c:lineChart>
      <c:catAx>
        <c:axId val="-2056798392"/>
        <c:scaling>
          <c:orientation val="minMax"/>
        </c:scaling>
        <c:delete val="0"/>
        <c:axPos val="b"/>
        <c:numFmt formatCode="General" sourceLinked="1"/>
        <c:majorTickMark val="out"/>
        <c:minorTickMark val="none"/>
        <c:tickLblPos val="low"/>
        <c:spPr>
          <a:ln w="28575" cmpd="sng">
            <a:solidFill>
              <a:srgbClr val="FF0000"/>
            </a:solidFill>
          </a:ln>
        </c:spPr>
        <c:txPr>
          <a:bodyPr/>
          <a:lstStyle/>
          <a:p>
            <a:pPr>
              <a:defRPr sz="100">
                <a:solidFill>
                  <a:schemeClr val="bg1"/>
                </a:solidFill>
              </a:defRPr>
            </a:pPr>
            <a:endParaRPr lang="fr-FR"/>
          </a:p>
        </c:txPr>
        <c:crossAx val="-2145355112"/>
        <c:crosses val="autoZero"/>
        <c:auto val="1"/>
        <c:lblAlgn val="ctr"/>
        <c:lblOffset val="100"/>
        <c:noMultiLvlLbl val="0"/>
      </c:catAx>
      <c:valAx>
        <c:axId val="-2145355112"/>
        <c:scaling>
          <c:orientation val="minMax"/>
          <c:max val="40.0"/>
          <c:min val="-35.0"/>
        </c:scaling>
        <c:delete val="0"/>
        <c:axPos val="l"/>
        <c:majorGridlines>
          <c:spPr>
            <a:ln>
              <a:solidFill>
                <a:schemeClr val="bg1">
                  <a:lumMod val="75000"/>
                </a:schemeClr>
              </a:solidFill>
            </a:ln>
          </c:spPr>
        </c:majorGridlines>
        <c:numFmt formatCode="#,##0" sourceLinked="0"/>
        <c:majorTickMark val="out"/>
        <c:minorTickMark val="none"/>
        <c:tickLblPos val="nextTo"/>
        <c:crossAx val="-2056798392"/>
        <c:crosses val="autoZero"/>
        <c:crossBetween val="between"/>
        <c:majorUnit val="5.0"/>
      </c:valAx>
    </c:plotArea>
    <c:legend>
      <c:legendPos val="r"/>
      <c:layout>
        <c:manualLayout>
          <c:xMode val="edge"/>
          <c:yMode val="edge"/>
          <c:x val="0.0"/>
          <c:y val="0.0"/>
          <c:w val="1.0"/>
          <c:h val="1.0"/>
        </c:manualLayout>
      </c:layout>
      <c:overlay val="0"/>
      <c:spPr>
        <a:solidFill>
          <a:schemeClr val="bg1"/>
        </a:solidFill>
        <a:ln w="19050" cmpd="sng">
          <a:solidFill>
            <a:schemeClr val="tx1"/>
          </a:solidFill>
        </a:ln>
      </c:spPr>
      <c:txPr>
        <a:bodyPr/>
        <a:lstStyle/>
        <a:p>
          <a:pPr>
            <a:defRPr sz="1600" b="1"/>
          </a:pPr>
          <a:endParaRPr lang="fr-FR"/>
        </a:p>
      </c:txPr>
    </c:legend>
    <c:plotVisOnly val="1"/>
    <c:dispBlanksAs val="gap"/>
    <c:showDLblsOverMax val="0"/>
  </c:chart>
  <c:txPr>
    <a:bodyPr/>
    <a:lstStyle/>
    <a:p>
      <a:pPr>
        <a:defRPr sz="1800"/>
      </a:pPr>
      <a:endParaRPr lang="fr-FR"/>
    </a:p>
  </c:txPr>
  <c:externalData r:id="rId1">
    <c:autoUpdate val="0"/>
  </c:externalData>
</c:chartSpace>
</file>

<file path=ppt/charts/chart7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dirty="0" smtClean="0"/>
              <a:t>SLN, La </a:t>
            </a:r>
            <a:r>
              <a:rPr lang="fr-FR" sz="2000" b="1" dirty="0"/>
              <a:t>formation des résultats en 2015 et 2016, GCFP</a:t>
            </a:r>
          </a:p>
        </c:rich>
      </c:tx>
      <c:layout>
        <c:manualLayout>
          <c:xMode val="edge"/>
          <c:yMode val="edge"/>
          <c:x val="0.212266301570873"/>
          <c:y val="0.00704225352112676"/>
        </c:manualLayout>
      </c:layout>
      <c:overlay val="0"/>
    </c:title>
    <c:autoTitleDeleted val="0"/>
    <c:plotArea>
      <c:layout>
        <c:manualLayout>
          <c:layoutTarget val="inner"/>
          <c:xMode val="edge"/>
          <c:yMode val="edge"/>
          <c:x val="0.032218785151856"/>
          <c:y val="0.113002107130975"/>
          <c:w val="0.836051602924634"/>
          <c:h val="0.769652600643229"/>
        </c:manualLayout>
      </c:layout>
      <c:barChart>
        <c:barDir val="bar"/>
        <c:grouping val="clustered"/>
        <c:varyColors val="0"/>
        <c:ser>
          <c:idx val="0"/>
          <c:order val="0"/>
          <c:spPr>
            <a:solidFill>
              <a:schemeClr val="tx1"/>
            </a:solidFill>
            <a:ln w="12700" cmpd="sng">
              <a:solidFill>
                <a:schemeClr val="tx1"/>
              </a:solidFill>
            </a:ln>
          </c:spPr>
          <c:invertIfNegative val="0"/>
          <c:cat>
            <c:strRef>
              <c:f>'SLN 16'!$A$28:$A$39</c:f>
              <c:strCache>
                <c:ptCount val="12"/>
                <c:pt idx="1">
                  <c:v>Produits d'exploitation (hors reprises)</c:v>
                </c:pt>
                <c:pt idx="2">
                  <c:v>- Achats matières premières</c:v>
                </c:pt>
                <c:pt idx="3">
                  <c:v>- Autres achats  et charges externes</c:v>
                </c:pt>
                <c:pt idx="4">
                  <c:v>- Impôts d'exploitation</c:v>
                </c:pt>
                <c:pt idx="5">
                  <c:v>= VAB</c:v>
                </c:pt>
                <c:pt idx="6">
                  <c:v>- Coût du travail</c:v>
                </c:pt>
                <c:pt idx="7">
                  <c:v>= Résulatt brut d'exploitation</c:v>
                </c:pt>
                <c:pt idx="8">
                  <c:v>- Dotations</c:v>
                </c:pt>
                <c:pt idx="9">
                  <c:v>= Résultat (net)  d'exploitation</c:v>
                </c:pt>
                <c:pt idx="10">
                  <c:v>- Autres produits ou charges</c:v>
                </c:pt>
                <c:pt idx="11">
                  <c:v>= Résulat net</c:v>
                </c:pt>
              </c:strCache>
            </c:strRef>
          </c:cat>
          <c:val>
            <c:numRef>
              <c:f>'SLN 16'!$B$28:$B$39</c:f>
              <c:numCache>
                <c:formatCode>0.0</c:formatCode>
                <c:ptCount val="12"/>
                <c:pt idx="1">
                  <c:v>58.74</c:v>
                </c:pt>
                <c:pt idx="2">
                  <c:v>-24.36</c:v>
                </c:pt>
                <c:pt idx="3">
                  <c:v>-34.79</c:v>
                </c:pt>
                <c:pt idx="4">
                  <c:v>-1.35</c:v>
                </c:pt>
                <c:pt idx="5">
                  <c:v>-1.760000000000004</c:v>
                </c:pt>
                <c:pt idx="6">
                  <c:v>-17.1</c:v>
                </c:pt>
                <c:pt idx="7">
                  <c:v>-18.86000000000001</c:v>
                </c:pt>
                <c:pt idx="8">
                  <c:v>-11.49</c:v>
                </c:pt>
                <c:pt idx="9">
                  <c:v>-30.35</c:v>
                </c:pt>
                <c:pt idx="10">
                  <c:v>-5.449999999999992</c:v>
                </c:pt>
                <c:pt idx="11">
                  <c:v>-35.8</c:v>
                </c:pt>
              </c:numCache>
            </c:numRef>
          </c:val>
        </c:ser>
        <c:ser>
          <c:idx val="1"/>
          <c:order val="1"/>
          <c:spPr>
            <a:solidFill>
              <a:srgbClr val="FFFFFF"/>
            </a:solidFill>
            <a:ln w="12700" cmpd="sng">
              <a:solidFill>
                <a:schemeClr val="tx1"/>
              </a:solidFill>
            </a:ln>
          </c:spPr>
          <c:invertIfNegative val="0"/>
          <c:cat>
            <c:strRef>
              <c:f>'SLN 16'!$A$28:$A$39</c:f>
              <c:strCache>
                <c:ptCount val="12"/>
                <c:pt idx="1">
                  <c:v>Produits d'exploitation (hors reprises)</c:v>
                </c:pt>
                <c:pt idx="2">
                  <c:v>- Achats matières premières</c:v>
                </c:pt>
                <c:pt idx="3">
                  <c:v>- Autres achats  et charges externes</c:v>
                </c:pt>
                <c:pt idx="4">
                  <c:v>- Impôts d'exploitation</c:v>
                </c:pt>
                <c:pt idx="5">
                  <c:v>= VAB</c:v>
                </c:pt>
                <c:pt idx="6">
                  <c:v>- Coût du travail</c:v>
                </c:pt>
                <c:pt idx="7">
                  <c:v>= Résulatt brut d'exploitation</c:v>
                </c:pt>
                <c:pt idx="8">
                  <c:v>- Dotations</c:v>
                </c:pt>
                <c:pt idx="9">
                  <c:v>= Résultat (net)  d'exploitation</c:v>
                </c:pt>
                <c:pt idx="10">
                  <c:v>- Autres produits ou charges</c:v>
                </c:pt>
                <c:pt idx="11">
                  <c:v>= Résulat net</c:v>
                </c:pt>
              </c:strCache>
            </c:strRef>
          </c:cat>
          <c:val>
            <c:numRef>
              <c:f>'SLN 16'!$C$28:$C$39</c:f>
              <c:numCache>
                <c:formatCode>0.0</c:formatCode>
                <c:ptCount val="12"/>
                <c:pt idx="1">
                  <c:v>63.31</c:v>
                </c:pt>
                <c:pt idx="2">
                  <c:v>-21.509</c:v>
                </c:pt>
                <c:pt idx="3">
                  <c:v>-31.57</c:v>
                </c:pt>
                <c:pt idx="4">
                  <c:v>-1.42</c:v>
                </c:pt>
                <c:pt idx="5">
                  <c:v>8.810999999999996</c:v>
                </c:pt>
                <c:pt idx="6">
                  <c:v>-16.13</c:v>
                </c:pt>
                <c:pt idx="7">
                  <c:v>-7.319000000000004</c:v>
                </c:pt>
                <c:pt idx="8">
                  <c:v>-9.559</c:v>
                </c:pt>
                <c:pt idx="9">
                  <c:v>-16.878</c:v>
                </c:pt>
                <c:pt idx="10">
                  <c:v>-0.172000000000001</c:v>
                </c:pt>
                <c:pt idx="11">
                  <c:v>-17.05</c:v>
                </c:pt>
              </c:numCache>
            </c:numRef>
          </c:val>
        </c:ser>
        <c:dLbls>
          <c:showLegendKey val="0"/>
          <c:showVal val="0"/>
          <c:showCatName val="0"/>
          <c:showSerName val="0"/>
          <c:showPercent val="0"/>
          <c:showBubbleSize val="0"/>
        </c:dLbls>
        <c:gapWidth val="150"/>
        <c:axId val="-2097414808"/>
        <c:axId val="-2097420200"/>
      </c:barChart>
      <c:catAx>
        <c:axId val="-2097414808"/>
        <c:scaling>
          <c:orientation val="minMax"/>
        </c:scaling>
        <c:delete val="0"/>
        <c:axPos val="l"/>
        <c:numFmt formatCode="General" sourceLinked="1"/>
        <c:majorTickMark val="out"/>
        <c:minorTickMark val="none"/>
        <c:tickLblPos val="low"/>
        <c:txPr>
          <a:bodyPr/>
          <a:lstStyle/>
          <a:p>
            <a:pPr algn="l">
              <a:defRPr/>
            </a:pPr>
            <a:endParaRPr lang="fr-FR"/>
          </a:p>
        </c:txPr>
        <c:crossAx val="-2097420200"/>
        <c:crosses val="autoZero"/>
        <c:auto val="1"/>
        <c:lblAlgn val="ctr"/>
        <c:lblOffset val="100"/>
        <c:noMultiLvlLbl val="0"/>
      </c:catAx>
      <c:valAx>
        <c:axId val="-2097420200"/>
        <c:scaling>
          <c:orientation val="minMax"/>
          <c:min val="-45.0"/>
        </c:scaling>
        <c:delete val="0"/>
        <c:axPos val="b"/>
        <c:majorGridlines/>
        <c:numFmt formatCode="0.0" sourceLinked="1"/>
        <c:majorTickMark val="out"/>
        <c:minorTickMark val="none"/>
        <c:tickLblPos val="nextTo"/>
        <c:txPr>
          <a:bodyPr rot="0" vert="horz"/>
          <a:lstStyle/>
          <a:p>
            <a:pPr>
              <a:defRPr/>
            </a:pPr>
            <a:endParaRPr lang="fr-FR"/>
          </a:p>
        </c:txPr>
        <c:crossAx val="-2097414808"/>
        <c:crosses val="autoZero"/>
        <c:crossBetween val="between"/>
        <c:majorUnit val="5.0"/>
      </c:valAx>
    </c:plotArea>
    <c:legend>
      <c:legendPos val="r"/>
      <c:layout>
        <c:manualLayout>
          <c:xMode val="edge"/>
          <c:yMode val="edge"/>
          <c:x val="0.670442755790897"/>
          <c:y val="0.178630437588744"/>
          <c:w val="0.154884755126133"/>
          <c:h val="0.536181747773332"/>
        </c:manualLayout>
      </c:layout>
      <c:overlay val="0"/>
      <c:spPr>
        <a:solidFill>
          <a:schemeClr val="bg1"/>
        </a:solidFill>
      </c:spPr>
    </c:legend>
    <c:plotVisOnly val="1"/>
    <c:dispBlanksAs val="gap"/>
    <c:showDLblsOverMax val="0"/>
  </c:chart>
  <c:txPr>
    <a:bodyPr/>
    <a:lstStyle/>
    <a:p>
      <a:pPr>
        <a:defRPr sz="14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7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000" b="0" i="0" u="none" strike="noStrike" baseline="0">
                <a:solidFill>
                  <a:srgbClr val="000000"/>
                </a:solidFill>
                <a:latin typeface="Calibri"/>
                <a:ea typeface="Calibri"/>
                <a:cs typeface="Calibri"/>
              </a:defRPr>
            </a:pPr>
            <a:r>
              <a:rPr lang="fr-FR" sz="1800" b="1" i="0" u="none" strike="noStrike" baseline="0" dirty="0" smtClean="0">
                <a:solidFill>
                  <a:srgbClr val="000000"/>
                </a:solidFill>
                <a:latin typeface="Calibri"/>
                <a:ea typeface="Calibri"/>
                <a:cs typeface="Calibri"/>
              </a:rPr>
              <a:t>L'amélioration </a:t>
            </a:r>
            <a:r>
              <a:rPr lang="fr-FR" sz="1800" b="1" i="0" u="none" strike="noStrike" baseline="0" dirty="0">
                <a:solidFill>
                  <a:srgbClr val="000000"/>
                </a:solidFill>
                <a:latin typeface="Calibri"/>
                <a:ea typeface="Calibri"/>
                <a:cs typeface="Calibri"/>
              </a:rPr>
              <a:t>des résultats </a:t>
            </a:r>
            <a:r>
              <a:rPr lang="fr-FR" sz="1800" b="1" i="0" u="none" strike="noStrike" baseline="0" dirty="0" smtClean="0">
                <a:solidFill>
                  <a:srgbClr val="000000"/>
                </a:solidFill>
                <a:latin typeface="Calibri"/>
                <a:ea typeface="Calibri"/>
                <a:cs typeface="Calibri"/>
              </a:rPr>
              <a:t>de la SLN, déjà en 2016</a:t>
            </a:r>
            <a:r>
              <a:rPr lang="fr-FR" sz="1800" b="1" i="0" u="none" strike="noStrike" baseline="0" dirty="0">
                <a:solidFill>
                  <a:srgbClr val="000000"/>
                </a:solidFill>
                <a:latin typeface="Calibri"/>
                <a:ea typeface="Calibri"/>
                <a:cs typeface="Calibri"/>
              </a:rPr>
              <a:t>, GCFP</a:t>
            </a:r>
          </a:p>
        </c:rich>
      </c:tx>
      <c:layout>
        <c:manualLayout>
          <c:xMode val="edge"/>
          <c:yMode val="edge"/>
          <c:x val="0.212266358496233"/>
          <c:y val="0.00704225352112676"/>
        </c:manualLayout>
      </c:layout>
      <c:overlay val="0"/>
    </c:title>
    <c:autoTitleDeleted val="0"/>
    <c:plotArea>
      <c:layout>
        <c:manualLayout>
          <c:layoutTarget val="inner"/>
          <c:xMode val="edge"/>
          <c:yMode val="edge"/>
          <c:x val="0.032218785151856"/>
          <c:y val="0.162297881778862"/>
          <c:w val="0.836051602924634"/>
          <c:h val="0.720356825995342"/>
        </c:manualLayout>
      </c:layout>
      <c:barChart>
        <c:barDir val="bar"/>
        <c:grouping val="clustered"/>
        <c:varyColors val="0"/>
        <c:ser>
          <c:idx val="2"/>
          <c:order val="0"/>
          <c:spPr>
            <a:solidFill>
              <a:srgbClr val="FFFFFF"/>
            </a:solidFill>
          </c:spPr>
          <c:invertIfNegative val="0"/>
          <c:dPt>
            <c:idx val="5"/>
            <c:invertIfNegative val="0"/>
            <c:bubble3D val="0"/>
            <c:spPr>
              <a:solidFill>
                <a:srgbClr val="FFFFFF"/>
              </a:solidFill>
              <a:ln w="38100" cmpd="sng">
                <a:solidFill>
                  <a:schemeClr val="tx1"/>
                </a:solidFill>
              </a:ln>
            </c:spPr>
          </c:dPt>
          <c:dPt>
            <c:idx val="7"/>
            <c:invertIfNegative val="0"/>
            <c:bubble3D val="0"/>
            <c:spPr>
              <a:solidFill>
                <a:srgbClr val="FFFFFF"/>
              </a:solidFill>
              <a:ln w="38100" cmpd="sng">
                <a:solidFill>
                  <a:schemeClr val="tx1"/>
                </a:solidFill>
              </a:ln>
            </c:spPr>
          </c:dPt>
          <c:dPt>
            <c:idx val="9"/>
            <c:invertIfNegative val="0"/>
            <c:bubble3D val="0"/>
            <c:spPr>
              <a:solidFill>
                <a:srgbClr val="FFFFFF"/>
              </a:solidFill>
              <a:ln w="38100" cmpd="sng">
                <a:solidFill>
                  <a:schemeClr val="tx1"/>
                </a:solidFill>
              </a:ln>
            </c:spPr>
          </c:dPt>
          <c:dPt>
            <c:idx val="11"/>
            <c:invertIfNegative val="0"/>
            <c:bubble3D val="0"/>
            <c:spPr>
              <a:solidFill>
                <a:srgbClr val="FFFFFF"/>
              </a:solidFill>
              <a:ln w="38100" cmpd="sng">
                <a:solidFill>
                  <a:schemeClr val="tx1"/>
                </a:solidFill>
              </a:ln>
            </c:spPr>
          </c:dPt>
          <c:dLbls>
            <c:dLbl>
              <c:idx val="0"/>
              <c:delete val="1"/>
            </c:dLbl>
            <c:dLbl>
              <c:idx val="4"/>
              <c:layout>
                <c:manualLayout>
                  <c:x val="-0.0214285714285714"/>
                  <c:y val="-1.2910648977147E-16"/>
                </c:manualLayout>
              </c:layout>
              <c:dLblPos val="outEnd"/>
              <c:showLegendKey val="0"/>
              <c:showVal val="1"/>
              <c:showCatName val="0"/>
              <c:showSerName val="0"/>
              <c:showPercent val="0"/>
              <c:showBubbleSize val="0"/>
            </c:dLbl>
            <c:txPr>
              <a:bodyPr/>
              <a:lstStyle/>
              <a:p>
                <a:pPr>
                  <a:defRPr sz="1600" b="1"/>
                </a:pPr>
                <a:endParaRPr lang="fr-FR"/>
              </a:p>
            </c:txPr>
            <c:showLegendKey val="0"/>
            <c:showVal val="1"/>
            <c:showCatName val="0"/>
            <c:showSerName val="0"/>
            <c:showPercent val="0"/>
            <c:showBubbleSize val="0"/>
            <c:showLeaderLines val="0"/>
          </c:dLbls>
          <c:cat>
            <c:strRef>
              <c:f>'SLN 16'!$A$28:$A$39</c:f>
              <c:strCache>
                <c:ptCount val="12"/>
                <c:pt idx="1">
                  <c:v>Produits d'exploitation (hors reprises)</c:v>
                </c:pt>
                <c:pt idx="2">
                  <c:v>- Achats matières premières</c:v>
                </c:pt>
                <c:pt idx="3">
                  <c:v>- Autres achats  et charges externes</c:v>
                </c:pt>
                <c:pt idx="4">
                  <c:v>- Impôts d'exploitation</c:v>
                </c:pt>
                <c:pt idx="5">
                  <c:v>= VAB</c:v>
                </c:pt>
                <c:pt idx="6">
                  <c:v>- Coût du travail</c:v>
                </c:pt>
                <c:pt idx="7">
                  <c:v>= Résulatt brut d'exploitation</c:v>
                </c:pt>
                <c:pt idx="8">
                  <c:v>- Dotations</c:v>
                </c:pt>
                <c:pt idx="9">
                  <c:v>= Résultat (net)  d'exploitation</c:v>
                </c:pt>
                <c:pt idx="10">
                  <c:v>- Autres produits ou charges</c:v>
                </c:pt>
                <c:pt idx="11">
                  <c:v>= Résulat net</c:v>
                </c:pt>
              </c:strCache>
            </c:strRef>
          </c:cat>
          <c:val>
            <c:numRef>
              <c:f>'SLN 16'!$D$28:$D$39</c:f>
              <c:numCache>
                <c:formatCode>0.0</c:formatCode>
                <c:ptCount val="12"/>
                <c:pt idx="0" formatCode="0.0%">
                  <c:v>0.0</c:v>
                </c:pt>
                <c:pt idx="1">
                  <c:v>4.57</c:v>
                </c:pt>
                <c:pt idx="2">
                  <c:v>2.850999999999999</c:v>
                </c:pt>
                <c:pt idx="3">
                  <c:v>3.219999999999999</c:v>
                </c:pt>
                <c:pt idx="4">
                  <c:v>-0.0699999999999998</c:v>
                </c:pt>
                <c:pt idx="5">
                  <c:v>10.571</c:v>
                </c:pt>
                <c:pt idx="6">
                  <c:v>0.970000000000002</c:v>
                </c:pt>
                <c:pt idx="7">
                  <c:v>11.541</c:v>
                </c:pt>
                <c:pt idx="8">
                  <c:v>1.931000000000001</c:v>
                </c:pt>
                <c:pt idx="9">
                  <c:v>13.472</c:v>
                </c:pt>
                <c:pt idx="10">
                  <c:v>5.277999999999992</c:v>
                </c:pt>
                <c:pt idx="11">
                  <c:v>18.75</c:v>
                </c:pt>
              </c:numCache>
            </c:numRef>
          </c:val>
        </c:ser>
        <c:dLbls>
          <c:showLegendKey val="0"/>
          <c:showVal val="0"/>
          <c:showCatName val="0"/>
          <c:showSerName val="0"/>
          <c:showPercent val="0"/>
          <c:showBubbleSize val="0"/>
        </c:dLbls>
        <c:gapWidth val="150"/>
        <c:axId val="-2110443768"/>
        <c:axId val="-2110756712"/>
      </c:barChart>
      <c:catAx>
        <c:axId val="-2110443768"/>
        <c:scaling>
          <c:orientation val="minMax"/>
        </c:scaling>
        <c:delete val="0"/>
        <c:axPos val="l"/>
        <c:numFmt formatCode="General" sourceLinked="1"/>
        <c:majorTickMark val="out"/>
        <c:minorTickMark val="none"/>
        <c:tickLblPos val="low"/>
        <c:txPr>
          <a:bodyPr rot="0" vert="horz"/>
          <a:lstStyle/>
          <a:p>
            <a:pPr>
              <a:defRPr sz="1400" b="0" i="0" u="none" strike="noStrike" baseline="0">
                <a:solidFill>
                  <a:srgbClr val="000000"/>
                </a:solidFill>
                <a:latin typeface="Calibri"/>
                <a:ea typeface="Calibri"/>
                <a:cs typeface="Calibri"/>
              </a:defRPr>
            </a:pPr>
            <a:endParaRPr lang="fr-FR"/>
          </a:p>
        </c:txPr>
        <c:crossAx val="-2110756712"/>
        <c:crosses val="autoZero"/>
        <c:auto val="1"/>
        <c:lblAlgn val="l"/>
        <c:lblOffset val="100"/>
        <c:noMultiLvlLbl val="0"/>
      </c:catAx>
      <c:valAx>
        <c:axId val="-2110756712"/>
        <c:scaling>
          <c:orientation val="minMax"/>
          <c:max val="20.0"/>
          <c:min val="-1.0"/>
        </c:scaling>
        <c:delete val="0"/>
        <c:axPos val="b"/>
        <c:majorGridlines/>
        <c:numFmt formatCode="#,##0" sourceLinked="0"/>
        <c:majorTickMark val="out"/>
        <c:minorTickMark val="none"/>
        <c:tickLblPos val="nextTo"/>
        <c:txPr>
          <a:bodyPr rot="0" vert="horz"/>
          <a:lstStyle/>
          <a:p>
            <a:pPr>
              <a:defRPr sz="1400" b="0" i="0" u="none" strike="noStrike" baseline="0">
                <a:solidFill>
                  <a:srgbClr val="000000"/>
                </a:solidFill>
                <a:latin typeface="Calibri"/>
                <a:ea typeface="Calibri"/>
                <a:cs typeface="Calibri"/>
              </a:defRPr>
            </a:pPr>
            <a:endParaRPr lang="fr-FR"/>
          </a:p>
        </c:txPr>
        <c:crossAx val="-2110443768"/>
        <c:crosses val="autoZero"/>
        <c:crossBetween val="between"/>
        <c:majorUnit val="1.0"/>
      </c:valAx>
    </c:plotArea>
    <c:plotVisOnly val="1"/>
    <c:dispBlanksAs val="gap"/>
    <c:showDLblsOverMax val="0"/>
  </c:chart>
  <c:txPr>
    <a:bodyPr/>
    <a:lstStyle/>
    <a:p>
      <a:pPr>
        <a:defRPr sz="10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7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dirty="0"/>
              <a:t>Le </a:t>
            </a:r>
            <a:r>
              <a:rPr lang="fr-FR" sz="2000" b="1" i="1" dirty="0"/>
              <a:t>cash </a:t>
            </a:r>
            <a:r>
              <a:rPr lang="fr-FR" sz="2000" b="1" i="1" dirty="0" err="1"/>
              <a:t>cost</a:t>
            </a:r>
            <a:r>
              <a:rPr lang="fr-FR" sz="2000" b="1" i="1" dirty="0"/>
              <a:t> </a:t>
            </a:r>
            <a:r>
              <a:rPr lang="fr-FR" sz="2000" b="1" dirty="0"/>
              <a:t>total </a:t>
            </a:r>
            <a:r>
              <a:rPr lang="fr-FR" sz="2000" b="1" dirty="0" smtClean="0"/>
              <a:t>en 15 et 16</a:t>
            </a:r>
          </a:p>
          <a:p>
            <a:pPr>
              <a:defRPr sz="2000" b="1"/>
            </a:pPr>
            <a:r>
              <a:rPr lang="fr-FR" sz="2000" b="1" dirty="0" smtClean="0"/>
              <a:t>et </a:t>
            </a:r>
            <a:r>
              <a:rPr lang="fr-FR" sz="2000" b="1" dirty="0"/>
              <a:t>le </a:t>
            </a:r>
            <a:r>
              <a:rPr lang="fr-FR" sz="2000" b="1" dirty="0" smtClean="0"/>
              <a:t>Résultat </a:t>
            </a:r>
            <a:r>
              <a:rPr lang="fr-FR" sz="2000" b="1" dirty="0"/>
              <a:t>brut d'exploitation (Perte), GCFP</a:t>
            </a:r>
          </a:p>
        </c:rich>
      </c:tx>
      <c:layout>
        <c:manualLayout>
          <c:xMode val="edge"/>
          <c:yMode val="edge"/>
          <c:x val="0.135546853560195"/>
          <c:y val="0.0"/>
        </c:manualLayout>
      </c:layout>
      <c:overlay val="0"/>
    </c:title>
    <c:autoTitleDeleted val="0"/>
    <c:plotArea>
      <c:layout>
        <c:manualLayout>
          <c:layoutTarget val="inner"/>
          <c:xMode val="edge"/>
          <c:yMode val="edge"/>
          <c:x val="0.070761154855643"/>
          <c:y val="0.170957095709571"/>
          <c:w val="0.632016622922135"/>
          <c:h val="0.761892362464593"/>
        </c:manualLayout>
      </c:layout>
      <c:barChart>
        <c:barDir val="col"/>
        <c:grouping val="stacked"/>
        <c:varyColors val="0"/>
        <c:ser>
          <c:idx val="5"/>
          <c:order val="0"/>
          <c:tx>
            <c:strRef>
              <c:f>'SLN 16'!$A$138</c:f>
              <c:strCache>
                <c:ptCount val="1"/>
                <c:pt idx="0">
                  <c:v>Résultat brut d'exploitation (Perte)</c:v>
                </c:pt>
              </c:strCache>
            </c:strRef>
          </c:tx>
          <c:spPr>
            <a:pattFill prst="smGrid">
              <a:fgClr>
                <a:schemeClr val="tx1"/>
              </a:fgClr>
              <a:bgClr>
                <a:prstClr val="white"/>
              </a:bgClr>
            </a:pattFill>
            <a:ln w="28575" cmpd="sng">
              <a:solidFill>
                <a:schemeClr val="tx1"/>
              </a:solidFill>
            </a:ln>
          </c:spPr>
          <c:invertIfNegative val="0"/>
          <c:dLbls>
            <c:dLbl>
              <c:idx val="0"/>
              <c:layout>
                <c:manualLayout>
                  <c:x val="-0.0679156908665105"/>
                  <c:y val="0.00386877655766917"/>
                </c:manualLayout>
              </c:layout>
              <c:showLegendKey val="0"/>
              <c:showVal val="1"/>
              <c:showCatName val="0"/>
              <c:showSerName val="0"/>
              <c:showPercent val="0"/>
              <c:showBubbleSize val="0"/>
            </c:dLbl>
            <c:dLbl>
              <c:idx val="1"/>
              <c:layout>
                <c:manualLayout>
                  <c:x val="-0.0843091334894613"/>
                  <c:y val="-0.00967117988394584"/>
                </c:manualLayout>
              </c:layout>
              <c:showLegendKey val="0"/>
              <c:showVal val="1"/>
              <c:showCatName val="0"/>
              <c:showSerName val="0"/>
              <c:showPercent val="0"/>
              <c:showBubbleSize val="0"/>
            </c:dLbl>
            <c:spPr>
              <a:solidFill>
                <a:srgbClr val="FFFFFF"/>
              </a:solidFill>
            </c:spPr>
            <c:txPr>
              <a:bodyPr/>
              <a:lstStyle/>
              <a:p>
                <a:pPr>
                  <a:defRPr sz="2400" b="1" i="1">
                    <a:solidFill>
                      <a:srgbClr val="000000"/>
                    </a:solidFill>
                  </a:defRPr>
                </a:pPr>
                <a:endParaRPr lang="fr-FR"/>
              </a:p>
            </c:txPr>
            <c:showLegendKey val="0"/>
            <c:showVal val="1"/>
            <c:showCatName val="0"/>
            <c:showSerName val="0"/>
            <c:showPercent val="0"/>
            <c:showBubbleSize val="0"/>
            <c:showLeaderLines val="0"/>
          </c:dLbls>
          <c:cat>
            <c:numRef>
              <c:f>'SLN 16'!$B$132:$C$132</c:f>
              <c:numCache>
                <c:formatCode>General</c:formatCode>
                <c:ptCount val="2"/>
                <c:pt idx="0">
                  <c:v>2015.0</c:v>
                </c:pt>
                <c:pt idx="1">
                  <c:v>2016.0</c:v>
                </c:pt>
              </c:numCache>
            </c:numRef>
          </c:cat>
          <c:val>
            <c:numRef>
              <c:f>'SLN 16'!$B$138:$C$138</c:f>
              <c:numCache>
                <c:formatCode>0.0</c:formatCode>
                <c:ptCount val="2"/>
                <c:pt idx="0">
                  <c:v>-18.86000000000001</c:v>
                </c:pt>
                <c:pt idx="1">
                  <c:v>-7.319000000000004</c:v>
                </c:pt>
              </c:numCache>
            </c:numRef>
          </c:val>
        </c:ser>
        <c:ser>
          <c:idx val="0"/>
          <c:order val="1"/>
          <c:tx>
            <c:strRef>
              <c:f>'SLN 16'!$A$133</c:f>
              <c:strCache>
                <c:ptCount val="1"/>
                <c:pt idx="0">
                  <c:v> Achats matières premières</c:v>
                </c:pt>
              </c:strCache>
            </c:strRef>
          </c:tx>
          <c:spPr>
            <a:solidFill>
              <a:schemeClr val="bg1">
                <a:lumMod val="50000"/>
              </a:schemeClr>
            </a:solidFill>
          </c:spPr>
          <c:invertIfNegative val="0"/>
          <c:dLbls>
            <c:txPr>
              <a:bodyPr/>
              <a:lstStyle/>
              <a:p>
                <a:pPr>
                  <a:defRPr b="1">
                    <a:solidFill>
                      <a:srgbClr val="FFFFFF"/>
                    </a:solidFill>
                  </a:defRPr>
                </a:pPr>
                <a:endParaRPr lang="fr-FR"/>
              </a:p>
            </c:txPr>
            <c:showLegendKey val="0"/>
            <c:showVal val="1"/>
            <c:showCatName val="0"/>
            <c:showSerName val="0"/>
            <c:showPercent val="0"/>
            <c:showBubbleSize val="0"/>
            <c:showLeaderLines val="0"/>
          </c:dLbls>
          <c:cat>
            <c:numRef>
              <c:f>'SLN 16'!$B$132:$C$132</c:f>
              <c:numCache>
                <c:formatCode>General</c:formatCode>
                <c:ptCount val="2"/>
                <c:pt idx="0">
                  <c:v>2015.0</c:v>
                </c:pt>
                <c:pt idx="1">
                  <c:v>2016.0</c:v>
                </c:pt>
              </c:numCache>
            </c:numRef>
          </c:cat>
          <c:val>
            <c:numRef>
              <c:f>'SLN 16'!$B$133:$C$133</c:f>
              <c:numCache>
                <c:formatCode>0.0</c:formatCode>
                <c:ptCount val="2"/>
                <c:pt idx="0">
                  <c:v>24.36</c:v>
                </c:pt>
                <c:pt idx="1">
                  <c:v>21.509</c:v>
                </c:pt>
              </c:numCache>
            </c:numRef>
          </c:val>
        </c:ser>
        <c:ser>
          <c:idx val="1"/>
          <c:order val="2"/>
          <c:tx>
            <c:strRef>
              <c:f>'SLN 16'!$A$134</c:f>
              <c:strCache>
                <c:ptCount val="1"/>
                <c:pt idx="0">
                  <c:v> Autres achats  et charges externes</c:v>
                </c:pt>
              </c:strCache>
            </c:strRef>
          </c:tx>
          <c:spPr>
            <a:solidFill>
              <a:schemeClr val="bg1">
                <a:lumMod val="65000"/>
              </a:schemeClr>
            </a:solidFill>
          </c:spPr>
          <c:invertIfNegative val="0"/>
          <c:dLbls>
            <c:txPr>
              <a:bodyPr/>
              <a:lstStyle/>
              <a:p>
                <a:pPr>
                  <a:defRPr b="1">
                    <a:solidFill>
                      <a:srgbClr val="000000"/>
                    </a:solidFill>
                  </a:defRPr>
                </a:pPr>
                <a:endParaRPr lang="fr-FR"/>
              </a:p>
            </c:txPr>
            <c:showLegendKey val="0"/>
            <c:showVal val="1"/>
            <c:showCatName val="0"/>
            <c:showSerName val="0"/>
            <c:showPercent val="0"/>
            <c:showBubbleSize val="0"/>
            <c:showLeaderLines val="0"/>
          </c:dLbls>
          <c:cat>
            <c:numRef>
              <c:f>'SLN 16'!$B$132:$C$132</c:f>
              <c:numCache>
                <c:formatCode>General</c:formatCode>
                <c:ptCount val="2"/>
                <c:pt idx="0">
                  <c:v>2015.0</c:v>
                </c:pt>
                <c:pt idx="1">
                  <c:v>2016.0</c:v>
                </c:pt>
              </c:numCache>
            </c:numRef>
          </c:cat>
          <c:val>
            <c:numRef>
              <c:f>'SLN 16'!$B$134:$C$134</c:f>
              <c:numCache>
                <c:formatCode>0.0</c:formatCode>
                <c:ptCount val="2"/>
                <c:pt idx="0">
                  <c:v>34.79</c:v>
                </c:pt>
                <c:pt idx="1">
                  <c:v>31.57</c:v>
                </c:pt>
              </c:numCache>
            </c:numRef>
          </c:val>
        </c:ser>
        <c:ser>
          <c:idx val="2"/>
          <c:order val="3"/>
          <c:tx>
            <c:strRef>
              <c:f>'SLN 16'!$A$135</c:f>
              <c:strCache>
                <c:ptCount val="1"/>
                <c:pt idx="0">
                  <c:v> Impôts d'exploitation</c:v>
                </c:pt>
              </c:strCache>
            </c:strRef>
          </c:tx>
          <c:spPr>
            <a:solidFill>
              <a:schemeClr val="tx1"/>
            </a:solidFill>
          </c:spPr>
          <c:invertIfNegative val="0"/>
          <c:dLbls>
            <c:dLbl>
              <c:idx val="0"/>
              <c:layout>
                <c:manualLayout>
                  <c:x val="0.00702576112412178"/>
                  <c:y val="0.00580270793036747"/>
                </c:manualLayout>
              </c:layout>
              <c:showLegendKey val="0"/>
              <c:showVal val="1"/>
              <c:showCatName val="0"/>
              <c:showSerName val="0"/>
              <c:showPercent val="0"/>
              <c:showBubbleSize val="0"/>
            </c:dLbl>
            <c:dLbl>
              <c:idx val="1"/>
              <c:layout>
                <c:manualLayout>
                  <c:x val="0.0"/>
                  <c:y val="0.0058027079303675"/>
                </c:manualLayout>
              </c:layout>
              <c:showLegendKey val="0"/>
              <c:showVal val="1"/>
              <c:showCatName val="0"/>
              <c:showSerName val="0"/>
              <c:showPercent val="0"/>
              <c:showBubbleSize val="0"/>
            </c:dLbl>
            <c:spPr>
              <a:solidFill>
                <a:srgbClr val="FFFFFF"/>
              </a:solidFill>
            </c:spPr>
            <c:txPr>
              <a:bodyPr/>
              <a:lstStyle/>
              <a:p>
                <a:pPr>
                  <a:defRPr b="1">
                    <a:solidFill>
                      <a:srgbClr val="000000"/>
                    </a:solidFill>
                  </a:defRPr>
                </a:pPr>
                <a:endParaRPr lang="fr-FR"/>
              </a:p>
            </c:txPr>
            <c:showLegendKey val="0"/>
            <c:showVal val="1"/>
            <c:showCatName val="0"/>
            <c:showSerName val="0"/>
            <c:showPercent val="0"/>
            <c:showBubbleSize val="0"/>
            <c:showLeaderLines val="0"/>
          </c:dLbls>
          <c:cat>
            <c:numRef>
              <c:f>'SLN 16'!$B$132:$C$132</c:f>
              <c:numCache>
                <c:formatCode>General</c:formatCode>
                <c:ptCount val="2"/>
                <c:pt idx="0">
                  <c:v>2015.0</c:v>
                </c:pt>
                <c:pt idx="1">
                  <c:v>2016.0</c:v>
                </c:pt>
              </c:numCache>
            </c:numRef>
          </c:cat>
          <c:val>
            <c:numRef>
              <c:f>'SLN 16'!$B$135:$C$135</c:f>
              <c:numCache>
                <c:formatCode>0.0</c:formatCode>
                <c:ptCount val="2"/>
                <c:pt idx="0">
                  <c:v>1.35</c:v>
                </c:pt>
                <c:pt idx="1">
                  <c:v>1.42</c:v>
                </c:pt>
              </c:numCache>
            </c:numRef>
          </c:val>
        </c:ser>
        <c:ser>
          <c:idx val="3"/>
          <c:order val="4"/>
          <c:tx>
            <c:strRef>
              <c:f>'SLN 16'!$A$136</c:f>
              <c:strCache>
                <c:ptCount val="1"/>
                <c:pt idx="0">
                  <c:v> Coût du travail</c:v>
                </c:pt>
              </c:strCache>
            </c:strRef>
          </c:tx>
          <c:spPr>
            <a:solidFill>
              <a:schemeClr val="bg1"/>
            </a:solidFill>
            <a:ln>
              <a:solidFill>
                <a:schemeClr val="tx1"/>
              </a:solidFill>
            </a:ln>
          </c:spPr>
          <c:invertIfNegative val="0"/>
          <c:dLbls>
            <c:txPr>
              <a:bodyPr/>
              <a:lstStyle/>
              <a:p>
                <a:pPr>
                  <a:defRPr b="1"/>
                </a:pPr>
                <a:endParaRPr lang="fr-FR"/>
              </a:p>
            </c:txPr>
            <c:showLegendKey val="0"/>
            <c:showVal val="1"/>
            <c:showCatName val="0"/>
            <c:showSerName val="0"/>
            <c:showPercent val="0"/>
            <c:showBubbleSize val="0"/>
            <c:showLeaderLines val="0"/>
          </c:dLbls>
          <c:cat>
            <c:numRef>
              <c:f>'SLN 16'!$B$132:$C$132</c:f>
              <c:numCache>
                <c:formatCode>General</c:formatCode>
                <c:ptCount val="2"/>
                <c:pt idx="0">
                  <c:v>2015.0</c:v>
                </c:pt>
                <c:pt idx="1">
                  <c:v>2016.0</c:v>
                </c:pt>
              </c:numCache>
            </c:numRef>
          </c:cat>
          <c:val>
            <c:numRef>
              <c:f>'SLN 16'!$B$136:$C$136</c:f>
              <c:numCache>
                <c:formatCode>0.0</c:formatCode>
                <c:ptCount val="2"/>
                <c:pt idx="0">
                  <c:v>17.1</c:v>
                </c:pt>
                <c:pt idx="1">
                  <c:v>16.13</c:v>
                </c:pt>
              </c:numCache>
            </c:numRef>
          </c:val>
        </c:ser>
        <c:dLbls>
          <c:showLegendKey val="0"/>
          <c:showVal val="0"/>
          <c:showCatName val="0"/>
          <c:showSerName val="0"/>
          <c:showPercent val="0"/>
          <c:showBubbleSize val="0"/>
        </c:dLbls>
        <c:gapWidth val="150"/>
        <c:overlap val="100"/>
        <c:axId val="-2109863928"/>
        <c:axId val="-2109868776"/>
      </c:barChart>
      <c:lineChart>
        <c:grouping val="standard"/>
        <c:varyColors val="0"/>
        <c:ser>
          <c:idx val="4"/>
          <c:order val="5"/>
          <c:tx>
            <c:strRef>
              <c:f>'SLN 16'!$A$137</c:f>
              <c:strCache>
                <c:ptCount val="1"/>
                <c:pt idx="0">
                  <c:v>Total du "cash" cost"" (coût direct hors dotations nets)</c:v>
                </c:pt>
              </c:strCache>
            </c:strRef>
          </c:tx>
          <c:spPr>
            <a:ln>
              <a:solidFill>
                <a:srgbClr val="FF0000"/>
              </a:solidFill>
            </a:ln>
          </c:spPr>
          <c:marker>
            <c:symbol val="circle"/>
            <c:size val="15"/>
            <c:spPr>
              <a:solidFill>
                <a:srgbClr val="FF0000"/>
              </a:solidFill>
              <a:ln>
                <a:solidFill>
                  <a:srgbClr val="FF0000"/>
                </a:solidFill>
              </a:ln>
            </c:spPr>
          </c:marker>
          <c:dLbls>
            <c:spPr>
              <a:solidFill>
                <a:schemeClr val="bg1"/>
              </a:solidFill>
            </c:spPr>
            <c:txPr>
              <a:bodyPr/>
              <a:lstStyle/>
              <a:p>
                <a:pPr>
                  <a:defRPr b="1" i="1"/>
                </a:pPr>
                <a:endParaRPr lang="fr-FR"/>
              </a:p>
            </c:txPr>
            <c:dLblPos val="t"/>
            <c:showLegendKey val="0"/>
            <c:showVal val="1"/>
            <c:showCatName val="0"/>
            <c:showSerName val="0"/>
            <c:showPercent val="0"/>
            <c:showBubbleSize val="0"/>
            <c:showLeaderLines val="0"/>
          </c:dLbls>
          <c:cat>
            <c:strRef>
              <c:f>'SLN 16'!$B$132:$D$132</c:f>
              <c:strCache>
                <c:ptCount val="3"/>
                <c:pt idx="0">
                  <c:v>2015</c:v>
                </c:pt>
                <c:pt idx="1">
                  <c:v>2016</c:v>
                </c:pt>
                <c:pt idx="2">
                  <c:v>Variation</c:v>
                </c:pt>
              </c:strCache>
            </c:strRef>
          </c:cat>
          <c:val>
            <c:numRef>
              <c:f>'SLN 16'!$B$137:$C$137</c:f>
              <c:numCache>
                <c:formatCode>0.0</c:formatCode>
                <c:ptCount val="2"/>
                <c:pt idx="0">
                  <c:v>77.6</c:v>
                </c:pt>
                <c:pt idx="1">
                  <c:v>70.62899999999999</c:v>
                </c:pt>
              </c:numCache>
            </c:numRef>
          </c:val>
          <c:smooth val="0"/>
        </c:ser>
        <c:dLbls>
          <c:showLegendKey val="0"/>
          <c:showVal val="0"/>
          <c:showCatName val="0"/>
          <c:showSerName val="0"/>
          <c:showPercent val="0"/>
          <c:showBubbleSize val="0"/>
        </c:dLbls>
        <c:marker val="1"/>
        <c:smooth val="0"/>
        <c:axId val="-2109863928"/>
        <c:axId val="-2109868776"/>
      </c:lineChart>
      <c:catAx>
        <c:axId val="-2109863928"/>
        <c:scaling>
          <c:orientation val="minMax"/>
        </c:scaling>
        <c:delete val="0"/>
        <c:axPos val="b"/>
        <c:numFmt formatCode="General" sourceLinked="1"/>
        <c:majorTickMark val="out"/>
        <c:minorTickMark val="none"/>
        <c:tickLblPos val="low"/>
        <c:spPr>
          <a:ln w="28575" cmpd="sng">
            <a:solidFill>
              <a:srgbClr val="FF0000"/>
            </a:solidFill>
          </a:ln>
        </c:spPr>
        <c:txPr>
          <a:bodyPr rot="0" vert="horz"/>
          <a:lstStyle/>
          <a:p>
            <a:pPr>
              <a:defRPr/>
            </a:pPr>
            <a:endParaRPr lang="fr-FR"/>
          </a:p>
        </c:txPr>
        <c:crossAx val="-2109868776"/>
        <c:crosses val="autoZero"/>
        <c:auto val="1"/>
        <c:lblAlgn val="ctr"/>
        <c:lblOffset val="100"/>
        <c:noMultiLvlLbl val="0"/>
      </c:catAx>
      <c:valAx>
        <c:axId val="-2109868776"/>
        <c:scaling>
          <c:orientation val="minMax"/>
          <c:max val="80.0"/>
          <c:min val="-20.0"/>
        </c:scaling>
        <c:delete val="0"/>
        <c:axPos val="l"/>
        <c:majorGridlines/>
        <c:numFmt formatCode="0" sourceLinked="0"/>
        <c:majorTickMark val="out"/>
        <c:minorTickMark val="none"/>
        <c:tickLblPos val="nextTo"/>
        <c:txPr>
          <a:bodyPr rot="0" vert="horz"/>
          <a:lstStyle/>
          <a:p>
            <a:pPr>
              <a:defRPr/>
            </a:pPr>
            <a:endParaRPr lang="fr-FR"/>
          </a:p>
        </c:txPr>
        <c:crossAx val="-2109863928"/>
        <c:crosses val="autoZero"/>
        <c:crossBetween val="between"/>
      </c:valAx>
    </c:plotArea>
    <c:legend>
      <c:legendPos val="r"/>
      <c:layout>
        <c:manualLayout>
          <c:xMode val="edge"/>
          <c:yMode val="edge"/>
          <c:x val="0.641666631483397"/>
          <c:y val="0.160983862165744"/>
          <c:w val="0.336111122838868"/>
          <c:h val="0.825886801278553"/>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7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dirty="0" smtClean="0"/>
              <a:t>L'amélioration déjà en 2016 du </a:t>
            </a:r>
            <a:r>
              <a:rPr lang="fr-FR" sz="2000" b="1" i="1" dirty="0" smtClean="0"/>
              <a:t>cash </a:t>
            </a:r>
            <a:r>
              <a:rPr lang="fr-FR" sz="2000" b="1" i="1" dirty="0" err="1" smtClean="0"/>
              <a:t>cost</a:t>
            </a:r>
            <a:r>
              <a:rPr lang="fr-FR" sz="2000" b="1" i="1" dirty="0" smtClean="0"/>
              <a:t> </a:t>
            </a:r>
            <a:r>
              <a:rPr lang="fr-FR" sz="2000" b="1" dirty="0" smtClean="0"/>
              <a:t>et </a:t>
            </a:r>
            <a:r>
              <a:rPr lang="fr-FR" sz="2000" b="1" dirty="0"/>
              <a:t>du </a:t>
            </a:r>
          </a:p>
          <a:p>
            <a:pPr>
              <a:defRPr sz="2000" b="1"/>
            </a:pPr>
            <a:r>
              <a:rPr lang="fr-FR" sz="2000" b="1" dirty="0" smtClean="0"/>
              <a:t>Résultat </a:t>
            </a:r>
            <a:r>
              <a:rPr lang="fr-FR" sz="2000" b="1" dirty="0"/>
              <a:t>brut d'exploitation (Perte moindre), GCFP</a:t>
            </a:r>
          </a:p>
        </c:rich>
      </c:tx>
      <c:layout>
        <c:manualLayout>
          <c:xMode val="edge"/>
          <c:yMode val="edge"/>
          <c:x val="0.168880171796707"/>
          <c:y val="0.000797910415936886"/>
        </c:manualLayout>
      </c:layout>
      <c:overlay val="0"/>
    </c:title>
    <c:autoTitleDeleted val="0"/>
    <c:plotArea>
      <c:layout>
        <c:manualLayout>
          <c:layoutTarget val="inner"/>
          <c:xMode val="edge"/>
          <c:yMode val="edge"/>
          <c:x val="0.0733681102362205"/>
          <c:y val="0.255495362402717"/>
          <c:w val="0.865560773085182"/>
          <c:h val="0.701600389893236"/>
        </c:manualLayout>
      </c:layout>
      <c:barChart>
        <c:barDir val="col"/>
        <c:grouping val="stacked"/>
        <c:varyColors val="0"/>
        <c:ser>
          <c:idx val="1"/>
          <c:order val="0"/>
          <c:tx>
            <c:strRef>
              <c:f>'SLN 16'!$A$134</c:f>
              <c:strCache>
                <c:ptCount val="1"/>
                <c:pt idx="0">
                  <c:v> Autres achats  et charges externes</c:v>
                </c:pt>
              </c:strCache>
            </c:strRef>
          </c:tx>
          <c:spPr>
            <a:solidFill>
              <a:schemeClr val="bg1">
                <a:lumMod val="75000"/>
              </a:schemeClr>
            </a:solidFill>
          </c:spPr>
          <c:invertIfNegative val="0"/>
          <c:dLbls>
            <c:txPr>
              <a:bodyPr/>
              <a:lstStyle/>
              <a:p>
                <a:pPr>
                  <a:defRPr b="1">
                    <a:solidFill>
                      <a:srgbClr val="000000"/>
                    </a:solidFill>
                  </a:defRPr>
                </a:pPr>
                <a:endParaRPr lang="fr-FR"/>
              </a:p>
            </c:txPr>
            <c:showLegendKey val="0"/>
            <c:showVal val="1"/>
            <c:showCatName val="0"/>
            <c:showSerName val="0"/>
            <c:showPercent val="0"/>
            <c:showBubbleSize val="0"/>
            <c:showLeaderLines val="0"/>
          </c:dLbls>
          <c:cat>
            <c:strRef>
              <c:f>'SLN 16'!$D$132</c:f>
              <c:strCache>
                <c:ptCount val="1"/>
                <c:pt idx="0">
                  <c:v>Variation</c:v>
                </c:pt>
              </c:strCache>
            </c:strRef>
          </c:cat>
          <c:val>
            <c:numRef>
              <c:f>'SLN 16'!$D$134</c:f>
              <c:numCache>
                <c:formatCode>0.0</c:formatCode>
                <c:ptCount val="1"/>
                <c:pt idx="0">
                  <c:v>-3.219999999999999</c:v>
                </c:pt>
              </c:numCache>
            </c:numRef>
          </c:val>
        </c:ser>
        <c:ser>
          <c:idx val="0"/>
          <c:order val="1"/>
          <c:tx>
            <c:strRef>
              <c:f>'SLN 16'!$A$133</c:f>
              <c:strCache>
                <c:ptCount val="1"/>
                <c:pt idx="0">
                  <c:v> Achats matières premières</c:v>
                </c:pt>
              </c:strCache>
            </c:strRef>
          </c:tx>
          <c:spPr>
            <a:solidFill>
              <a:schemeClr val="bg1">
                <a:lumMod val="50000"/>
              </a:schemeClr>
            </a:solidFill>
          </c:spPr>
          <c:invertIfNegative val="0"/>
          <c:dLbls>
            <c:txPr>
              <a:bodyPr/>
              <a:lstStyle/>
              <a:p>
                <a:pPr>
                  <a:defRPr b="1">
                    <a:solidFill>
                      <a:srgbClr val="FFFFFF"/>
                    </a:solidFill>
                  </a:defRPr>
                </a:pPr>
                <a:endParaRPr lang="fr-FR"/>
              </a:p>
            </c:txPr>
            <c:showLegendKey val="0"/>
            <c:showVal val="1"/>
            <c:showCatName val="0"/>
            <c:showSerName val="0"/>
            <c:showPercent val="0"/>
            <c:showBubbleSize val="0"/>
            <c:showLeaderLines val="0"/>
          </c:dLbls>
          <c:cat>
            <c:strRef>
              <c:f>'SLN 16'!$D$132</c:f>
              <c:strCache>
                <c:ptCount val="1"/>
                <c:pt idx="0">
                  <c:v>Variation</c:v>
                </c:pt>
              </c:strCache>
            </c:strRef>
          </c:cat>
          <c:val>
            <c:numRef>
              <c:f>'SLN 16'!$D$133</c:f>
              <c:numCache>
                <c:formatCode>0.0</c:formatCode>
                <c:ptCount val="1"/>
                <c:pt idx="0">
                  <c:v>-2.850999999999999</c:v>
                </c:pt>
              </c:numCache>
            </c:numRef>
          </c:val>
        </c:ser>
        <c:ser>
          <c:idx val="2"/>
          <c:order val="2"/>
          <c:tx>
            <c:strRef>
              <c:f>'SLN 16'!$A$135</c:f>
              <c:strCache>
                <c:ptCount val="1"/>
                <c:pt idx="0">
                  <c:v> Impôts d'exploitation</c:v>
                </c:pt>
              </c:strCache>
            </c:strRef>
          </c:tx>
          <c:spPr>
            <a:solidFill>
              <a:schemeClr val="tx1"/>
            </a:solidFill>
          </c:spPr>
          <c:invertIfNegative val="0"/>
          <c:dLbls>
            <c:dLbl>
              <c:idx val="0"/>
              <c:layout>
                <c:manualLayout>
                  <c:x val="0.0"/>
                  <c:y val="-0.0251450676982592"/>
                </c:manualLayout>
              </c:layout>
              <c:spPr>
                <a:solidFill>
                  <a:srgbClr val="FFFFFF"/>
                </a:solidFill>
              </c:spPr>
              <c:txPr>
                <a:bodyPr/>
                <a:lstStyle/>
                <a:p>
                  <a:pPr>
                    <a:defRPr>
                      <a:solidFill>
                        <a:srgbClr val="000000"/>
                      </a:solidFill>
                    </a:defRPr>
                  </a:pPr>
                  <a:endParaRPr lang="fr-FR"/>
                </a:p>
              </c:txPr>
              <c:showLegendKey val="0"/>
              <c:showVal val="1"/>
              <c:showCatName val="0"/>
              <c:showSerName val="0"/>
              <c:showPercent val="0"/>
              <c:showBubbleSize val="0"/>
            </c:dLbl>
            <c:txPr>
              <a:bodyPr/>
              <a:lstStyle/>
              <a:p>
                <a:pPr>
                  <a:defRPr>
                    <a:solidFill>
                      <a:srgbClr val="FFFFFF"/>
                    </a:solidFill>
                  </a:defRPr>
                </a:pPr>
                <a:endParaRPr lang="fr-FR"/>
              </a:p>
            </c:txPr>
            <c:showLegendKey val="0"/>
            <c:showVal val="1"/>
            <c:showCatName val="0"/>
            <c:showSerName val="0"/>
            <c:showPercent val="0"/>
            <c:showBubbleSize val="0"/>
            <c:showLeaderLines val="0"/>
          </c:dLbls>
          <c:cat>
            <c:strRef>
              <c:f>'SLN 16'!$D$132</c:f>
              <c:strCache>
                <c:ptCount val="1"/>
                <c:pt idx="0">
                  <c:v>Variation</c:v>
                </c:pt>
              </c:strCache>
            </c:strRef>
          </c:cat>
          <c:val>
            <c:numRef>
              <c:f>'SLN 16'!$D$135</c:f>
              <c:numCache>
                <c:formatCode>0.0</c:formatCode>
                <c:ptCount val="1"/>
                <c:pt idx="0">
                  <c:v>0.0699999999999998</c:v>
                </c:pt>
              </c:numCache>
            </c:numRef>
          </c:val>
        </c:ser>
        <c:ser>
          <c:idx val="3"/>
          <c:order val="3"/>
          <c:tx>
            <c:strRef>
              <c:f>'SLN 16'!$A$136</c:f>
              <c:strCache>
                <c:ptCount val="1"/>
                <c:pt idx="0">
                  <c:v> Coût du travail</c:v>
                </c:pt>
              </c:strCache>
            </c:strRef>
          </c:tx>
          <c:spPr>
            <a:solidFill>
              <a:srgbClr val="FFFFFF"/>
            </a:solidFill>
            <a:ln w="12700" cmpd="sng">
              <a:solidFill>
                <a:srgbClr val="000000"/>
              </a:solidFill>
            </a:ln>
          </c:spPr>
          <c:invertIfNegative val="0"/>
          <c:dLbls>
            <c:dLbl>
              <c:idx val="0"/>
              <c:layout>
                <c:manualLayout>
                  <c:x val="0.101111238367931"/>
                  <c:y val="1.5230204541647E-7"/>
                </c:manualLayout>
              </c:layout>
              <c:dLblPos val="ctr"/>
              <c:showLegendKey val="0"/>
              <c:showVal val="1"/>
              <c:showCatName val="0"/>
              <c:showSerName val="0"/>
              <c:showPercent val="0"/>
              <c:showBubbleSize val="0"/>
            </c:dLbl>
            <c:txPr>
              <a:bodyPr/>
              <a:lstStyle/>
              <a:p>
                <a:pPr>
                  <a:defRPr b="1"/>
                </a:pPr>
                <a:endParaRPr lang="fr-FR"/>
              </a:p>
            </c:txPr>
            <c:showLegendKey val="0"/>
            <c:showVal val="1"/>
            <c:showCatName val="0"/>
            <c:showSerName val="0"/>
            <c:showPercent val="0"/>
            <c:showBubbleSize val="0"/>
            <c:showLeaderLines val="0"/>
          </c:dLbls>
          <c:cat>
            <c:strRef>
              <c:f>'SLN 16'!$D$132</c:f>
              <c:strCache>
                <c:ptCount val="1"/>
                <c:pt idx="0">
                  <c:v>Variation</c:v>
                </c:pt>
              </c:strCache>
            </c:strRef>
          </c:cat>
          <c:val>
            <c:numRef>
              <c:f>'SLN 16'!$D$136</c:f>
              <c:numCache>
                <c:formatCode>0.0</c:formatCode>
                <c:ptCount val="1"/>
                <c:pt idx="0">
                  <c:v>-0.970000000000002</c:v>
                </c:pt>
              </c:numCache>
            </c:numRef>
          </c:val>
        </c:ser>
        <c:ser>
          <c:idx val="5"/>
          <c:order val="4"/>
          <c:tx>
            <c:strRef>
              <c:f>'SLN 16'!$A$138</c:f>
              <c:strCache>
                <c:ptCount val="1"/>
                <c:pt idx="0">
                  <c:v>Résultat brut d'exploitation (Perte)</c:v>
                </c:pt>
              </c:strCache>
            </c:strRef>
          </c:tx>
          <c:spPr>
            <a:pattFill prst="smGrid">
              <a:fgClr>
                <a:schemeClr val="tx1"/>
              </a:fgClr>
              <a:bgClr>
                <a:prstClr val="white"/>
              </a:bgClr>
            </a:pattFill>
            <a:ln w="28575" cmpd="sng">
              <a:solidFill>
                <a:schemeClr val="tx1"/>
              </a:solidFill>
            </a:ln>
          </c:spPr>
          <c:invertIfNegative val="0"/>
          <c:dLbls>
            <c:spPr>
              <a:solidFill>
                <a:schemeClr val="bg1"/>
              </a:solidFill>
            </c:spPr>
            <c:txPr>
              <a:bodyPr/>
              <a:lstStyle/>
              <a:p>
                <a:pPr>
                  <a:defRPr sz="2400" b="1" i="1">
                    <a:solidFill>
                      <a:srgbClr val="000000"/>
                    </a:solidFill>
                  </a:defRPr>
                </a:pPr>
                <a:endParaRPr lang="fr-FR"/>
              </a:p>
            </c:txPr>
            <c:showLegendKey val="0"/>
            <c:showVal val="1"/>
            <c:showCatName val="0"/>
            <c:showSerName val="0"/>
            <c:showPercent val="0"/>
            <c:showBubbleSize val="0"/>
            <c:showLeaderLines val="0"/>
          </c:dLbls>
          <c:cat>
            <c:strRef>
              <c:f>'SLN 16'!$D$132</c:f>
              <c:strCache>
                <c:ptCount val="1"/>
                <c:pt idx="0">
                  <c:v>Variation</c:v>
                </c:pt>
              </c:strCache>
            </c:strRef>
          </c:cat>
          <c:val>
            <c:numRef>
              <c:f>'SLN 16'!$D$138</c:f>
              <c:numCache>
                <c:formatCode>0.0</c:formatCode>
                <c:ptCount val="1"/>
                <c:pt idx="0">
                  <c:v>11.541</c:v>
                </c:pt>
              </c:numCache>
            </c:numRef>
          </c:val>
        </c:ser>
        <c:dLbls>
          <c:showLegendKey val="0"/>
          <c:showVal val="0"/>
          <c:showCatName val="0"/>
          <c:showSerName val="0"/>
          <c:showPercent val="0"/>
          <c:showBubbleSize val="0"/>
        </c:dLbls>
        <c:gapWidth val="150"/>
        <c:overlap val="100"/>
        <c:axId val="-2097536632"/>
        <c:axId val="-2097539368"/>
      </c:barChart>
      <c:lineChart>
        <c:grouping val="standard"/>
        <c:varyColors val="0"/>
        <c:ser>
          <c:idx val="4"/>
          <c:order val="5"/>
          <c:tx>
            <c:strRef>
              <c:f>'SLN 16'!$A$137</c:f>
              <c:strCache>
                <c:ptCount val="1"/>
                <c:pt idx="0">
                  <c:v>Total du "cash" cost"" (coût direct hors dotations nets)</c:v>
                </c:pt>
              </c:strCache>
            </c:strRef>
          </c:tx>
          <c:spPr>
            <a:ln>
              <a:solidFill>
                <a:srgbClr val="FF0000"/>
              </a:solidFill>
            </a:ln>
          </c:spPr>
          <c:marker>
            <c:symbol val="circle"/>
            <c:size val="15"/>
            <c:spPr>
              <a:solidFill>
                <a:srgbClr val="FF0000"/>
              </a:solidFill>
              <a:ln>
                <a:solidFill>
                  <a:srgbClr val="FF0000"/>
                </a:solidFill>
              </a:ln>
            </c:spPr>
          </c:marker>
          <c:dLbls>
            <c:dLbl>
              <c:idx val="0"/>
              <c:layout>
                <c:manualLayout>
                  <c:x val="-0.0713595800524934"/>
                  <c:y val="0.0594059405940595"/>
                </c:manualLayout>
              </c:layout>
              <c:dLblPos val="r"/>
              <c:showLegendKey val="0"/>
              <c:showVal val="1"/>
              <c:showCatName val="0"/>
              <c:showSerName val="0"/>
              <c:showPercent val="0"/>
              <c:showBubbleSize val="0"/>
            </c:dLbl>
            <c:spPr>
              <a:solidFill>
                <a:schemeClr val="bg1"/>
              </a:solidFill>
            </c:spPr>
            <c:txPr>
              <a:bodyPr/>
              <a:lstStyle/>
              <a:p>
                <a:pPr>
                  <a:defRPr b="1" i="1"/>
                </a:pPr>
                <a:endParaRPr lang="fr-FR"/>
              </a:p>
            </c:txPr>
            <c:dLblPos val="t"/>
            <c:showLegendKey val="0"/>
            <c:showVal val="1"/>
            <c:showCatName val="0"/>
            <c:showSerName val="0"/>
            <c:showPercent val="0"/>
            <c:showBubbleSize val="0"/>
            <c:showLeaderLines val="0"/>
          </c:dLbls>
          <c:cat>
            <c:strRef>
              <c:f>'SLN 16'!$D$132</c:f>
              <c:strCache>
                <c:ptCount val="1"/>
                <c:pt idx="0">
                  <c:v>Variation</c:v>
                </c:pt>
              </c:strCache>
            </c:strRef>
          </c:cat>
          <c:val>
            <c:numRef>
              <c:f>'SLN 16'!$D$137</c:f>
              <c:numCache>
                <c:formatCode>0.0</c:formatCode>
                <c:ptCount val="1"/>
                <c:pt idx="0">
                  <c:v>-6.971</c:v>
                </c:pt>
              </c:numCache>
            </c:numRef>
          </c:val>
          <c:smooth val="0"/>
        </c:ser>
        <c:dLbls>
          <c:showLegendKey val="0"/>
          <c:showVal val="0"/>
          <c:showCatName val="0"/>
          <c:showSerName val="0"/>
          <c:showPercent val="0"/>
          <c:showBubbleSize val="0"/>
        </c:dLbls>
        <c:marker val="1"/>
        <c:smooth val="0"/>
        <c:axId val="-2097536632"/>
        <c:axId val="-2097539368"/>
      </c:lineChart>
      <c:catAx>
        <c:axId val="-2097536632"/>
        <c:scaling>
          <c:orientation val="minMax"/>
        </c:scaling>
        <c:delete val="1"/>
        <c:axPos val="b"/>
        <c:numFmt formatCode="General" sourceLinked="1"/>
        <c:majorTickMark val="out"/>
        <c:minorTickMark val="none"/>
        <c:tickLblPos val="low"/>
        <c:crossAx val="-2097539368"/>
        <c:crosses val="autoZero"/>
        <c:auto val="1"/>
        <c:lblAlgn val="ctr"/>
        <c:lblOffset val="100"/>
        <c:noMultiLvlLbl val="0"/>
      </c:catAx>
      <c:valAx>
        <c:axId val="-2097539368"/>
        <c:scaling>
          <c:orientation val="minMax"/>
          <c:max val="12.0"/>
        </c:scaling>
        <c:delete val="0"/>
        <c:axPos val="l"/>
        <c:numFmt formatCode="0" sourceLinked="0"/>
        <c:majorTickMark val="out"/>
        <c:minorTickMark val="none"/>
        <c:tickLblPos val="nextTo"/>
        <c:txPr>
          <a:bodyPr rot="0" vert="horz"/>
          <a:lstStyle/>
          <a:p>
            <a:pPr>
              <a:defRPr/>
            </a:pPr>
            <a:endParaRPr lang="fr-FR"/>
          </a:p>
        </c:txPr>
        <c:crossAx val="-2097536632"/>
        <c:crosses val="autoZero"/>
        <c:crossBetween val="between"/>
      </c:valAx>
    </c:plotArea>
    <c:plotVisOnly val="1"/>
    <c:dispBlanksAs val="gap"/>
    <c:showDLblsOverMax val="0"/>
  </c:chart>
  <c:txPr>
    <a:bodyPr/>
    <a:lstStyle/>
    <a:p>
      <a:pPr>
        <a:defRPr sz="18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7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smtClean="0"/>
              <a:t>Vale</a:t>
            </a:r>
            <a:endParaRPr lang="fr-FR" dirty="0"/>
          </a:p>
        </c:rich>
      </c:tx>
      <c:layout>
        <c:manualLayout>
          <c:xMode val="edge"/>
          <c:yMode val="edge"/>
          <c:x val="0.30497776363698"/>
          <c:y val="0.0"/>
        </c:manualLayout>
      </c:layout>
      <c:overlay val="0"/>
    </c:title>
    <c:autoTitleDeleted val="0"/>
    <c:plotArea>
      <c:layout>
        <c:manualLayout>
          <c:layoutTarget val="inner"/>
          <c:xMode val="edge"/>
          <c:yMode val="edge"/>
          <c:x val="0.101525590551181"/>
          <c:y val="0.0831257723950425"/>
          <c:w val="0.890190069991251"/>
          <c:h val="0.800035309487659"/>
        </c:manualLayout>
      </c:layout>
      <c:lineChart>
        <c:grouping val="standard"/>
        <c:varyColors val="0"/>
        <c:ser>
          <c:idx val="0"/>
          <c:order val="0"/>
          <c:tx>
            <c:strRef>
              <c:f>'eramet 16'!$A$106</c:f>
              <c:strCache>
                <c:ptCount val="1"/>
                <c:pt idx="0">
                  <c:v>Chiffre d'affaires</c:v>
                </c:pt>
              </c:strCache>
            </c:strRef>
          </c:tx>
          <c:spPr>
            <a:ln>
              <a:solidFill>
                <a:schemeClr val="tx1"/>
              </a:solidFill>
            </a:ln>
          </c:spPr>
          <c:marker>
            <c:symbol val="none"/>
          </c:marker>
          <c:cat>
            <c:numRef>
              <c:f>'eramet 16'!$B$105:$F$105</c:f>
              <c:numCache>
                <c:formatCode>General</c:formatCode>
                <c:ptCount val="5"/>
                <c:pt idx="0">
                  <c:v>2013.0</c:v>
                </c:pt>
                <c:pt idx="1">
                  <c:v>2014.0</c:v>
                </c:pt>
                <c:pt idx="2">
                  <c:v>2015.0</c:v>
                </c:pt>
                <c:pt idx="3">
                  <c:v>2016.0</c:v>
                </c:pt>
                <c:pt idx="4">
                  <c:v>2017.0</c:v>
                </c:pt>
              </c:numCache>
            </c:numRef>
          </c:cat>
          <c:val>
            <c:numRef>
              <c:f>'eramet 16'!$B$106:$F$106</c:f>
              <c:numCache>
                <c:formatCode>0</c:formatCode>
                <c:ptCount val="5"/>
                <c:pt idx="0">
                  <c:v>3946.71</c:v>
                </c:pt>
                <c:pt idx="1">
                  <c:v>3157.288</c:v>
                </c:pt>
                <c:pt idx="2">
                  <c:v>2515.688</c:v>
                </c:pt>
                <c:pt idx="3">
                  <c:v>2966.171</c:v>
                </c:pt>
                <c:pt idx="4">
                  <c:v>3597.423</c:v>
                </c:pt>
              </c:numCache>
            </c:numRef>
          </c:val>
          <c:smooth val="0"/>
        </c:ser>
        <c:ser>
          <c:idx val="1"/>
          <c:order val="1"/>
          <c:tx>
            <c:strRef>
              <c:f>'eramet 16'!$A$107</c:f>
              <c:strCache>
                <c:ptCount val="1"/>
                <c:pt idx="0">
                  <c:v>ROC (EBIT)</c:v>
                </c:pt>
              </c:strCache>
            </c:strRef>
          </c:tx>
          <c:spPr>
            <a:ln w="76200" cmpd="sng">
              <a:solidFill>
                <a:srgbClr val="000000"/>
              </a:solidFill>
              <a:prstDash val="sysDash"/>
            </a:ln>
          </c:spPr>
          <c:marker>
            <c:symbol val="none"/>
          </c:marker>
          <c:dLbls>
            <c:dLbl>
              <c:idx val="2"/>
              <c:layout/>
              <c:dLblPos val="b"/>
              <c:showLegendKey val="0"/>
              <c:showVal val="1"/>
              <c:showCatName val="0"/>
              <c:showSerName val="0"/>
              <c:showPercent val="0"/>
              <c:showBubbleSize val="0"/>
            </c:dLbl>
            <c:dLbl>
              <c:idx val="4"/>
              <c:layout/>
              <c:dLblPos val="b"/>
              <c:showLegendKey val="0"/>
              <c:showVal val="1"/>
              <c:showCatName val="0"/>
              <c:showSerName val="0"/>
              <c:showPercent val="0"/>
              <c:showBubbleSize val="0"/>
            </c:dLbl>
            <c:spPr>
              <a:solidFill>
                <a:schemeClr val="bg1"/>
              </a:solidFill>
            </c:spPr>
            <c:txPr>
              <a:bodyPr/>
              <a:lstStyle/>
              <a:p>
                <a:pPr>
                  <a:defRPr>
                    <a:solidFill>
                      <a:srgbClr val="008000"/>
                    </a:solidFill>
                  </a:defRPr>
                </a:pPr>
                <a:endParaRPr lang="fr-FR"/>
              </a:p>
            </c:txPr>
            <c:dLblPos val="b"/>
            <c:showLegendKey val="0"/>
            <c:showVal val="0"/>
            <c:showCatName val="0"/>
            <c:showSerName val="0"/>
            <c:showPercent val="0"/>
            <c:showBubbleSize val="0"/>
          </c:dLbls>
          <c:cat>
            <c:numRef>
              <c:f>'eramet 16'!$B$105:$F$105</c:f>
              <c:numCache>
                <c:formatCode>General</c:formatCode>
                <c:ptCount val="5"/>
                <c:pt idx="0">
                  <c:v>2013.0</c:v>
                </c:pt>
                <c:pt idx="1">
                  <c:v>2014.0</c:v>
                </c:pt>
                <c:pt idx="2">
                  <c:v>2015.0</c:v>
                </c:pt>
                <c:pt idx="3">
                  <c:v>2016.0</c:v>
                </c:pt>
                <c:pt idx="4">
                  <c:v>2017.0</c:v>
                </c:pt>
              </c:numCache>
            </c:numRef>
          </c:cat>
          <c:val>
            <c:numRef>
              <c:f>'eramet 16'!$B$107:$F$107</c:f>
              <c:numCache>
                <c:formatCode>0</c:formatCode>
                <c:ptCount val="5"/>
                <c:pt idx="0">
                  <c:v>1339.816</c:v>
                </c:pt>
                <c:pt idx="1">
                  <c:v>1593.028</c:v>
                </c:pt>
                <c:pt idx="2">
                  <c:v>266.848</c:v>
                </c:pt>
                <c:pt idx="3">
                  <c:v>894.491</c:v>
                </c:pt>
                <c:pt idx="4">
                  <c:v>1188.198</c:v>
                </c:pt>
              </c:numCache>
            </c:numRef>
          </c:val>
          <c:smooth val="0"/>
        </c:ser>
        <c:dLbls>
          <c:showLegendKey val="0"/>
          <c:showVal val="0"/>
          <c:showCatName val="0"/>
          <c:showSerName val="0"/>
          <c:showPercent val="0"/>
          <c:showBubbleSize val="0"/>
        </c:dLbls>
        <c:marker val="1"/>
        <c:smooth val="0"/>
        <c:axId val="-2097607320"/>
        <c:axId val="-2097612008"/>
      </c:lineChart>
      <c:lineChart>
        <c:grouping val="standard"/>
        <c:varyColors val="0"/>
        <c:ser>
          <c:idx val="2"/>
          <c:order val="2"/>
          <c:tx>
            <c:strRef>
              <c:f>'eramet 16'!$A$108</c:f>
              <c:strCache>
                <c:ptCount val="1"/>
                <c:pt idx="0">
                  <c:v>ROC / CA</c:v>
                </c:pt>
              </c:strCache>
            </c:strRef>
          </c:tx>
          <c:spPr>
            <a:ln>
              <a:solidFill>
                <a:schemeClr val="bg1">
                  <a:lumMod val="50000"/>
                </a:schemeClr>
              </a:solidFill>
              <a:prstDash val="sysDash"/>
            </a:ln>
          </c:spPr>
          <c:marker>
            <c:symbol val="circle"/>
            <c:size val="11"/>
            <c:spPr>
              <a:solidFill>
                <a:srgbClr val="008000"/>
              </a:solidFill>
            </c:spPr>
          </c:marker>
          <c:cat>
            <c:numRef>
              <c:f>'eramet 16'!$B$105:$F$105</c:f>
              <c:numCache>
                <c:formatCode>General</c:formatCode>
                <c:ptCount val="5"/>
                <c:pt idx="0">
                  <c:v>2013.0</c:v>
                </c:pt>
                <c:pt idx="1">
                  <c:v>2014.0</c:v>
                </c:pt>
                <c:pt idx="2">
                  <c:v>2015.0</c:v>
                </c:pt>
                <c:pt idx="3">
                  <c:v>2016.0</c:v>
                </c:pt>
                <c:pt idx="4">
                  <c:v>2017.0</c:v>
                </c:pt>
              </c:numCache>
            </c:numRef>
          </c:cat>
          <c:val>
            <c:numRef>
              <c:f>'eramet 16'!$B$108:$F$108</c:f>
              <c:numCache>
                <c:formatCode>0%</c:formatCode>
                <c:ptCount val="5"/>
                <c:pt idx="0">
                  <c:v>0.339476678043231</c:v>
                </c:pt>
                <c:pt idx="1">
                  <c:v>0.504555808656036</c:v>
                </c:pt>
                <c:pt idx="2">
                  <c:v>0.106073567151411</c:v>
                </c:pt>
                <c:pt idx="3">
                  <c:v>0.301564205165515</c:v>
                </c:pt>
                <c:pt idx="4">
                  <c:v>0.330291433617898</c:v>
                </c:pt>
              </c:numCache>
            </c:numRef>
          </c:val>
          <c:smooth val="0"/>
        </c:ser>
        <c:dLbls>
          <c:showLegendKey val="0"/>
          <c:showVal val="0"/>
          <c:showCatName val="0"/>
          <c:showSerName val="0"/>
          <c:showPercent val="0"/>
          <c:showBubbleSize val="0"/>
        </c:dLbls>
        <c:marker val="1"/>
        <c:smooth val="0"/>
        <c:axId val="-2097631224"/>
        <c:axId val="-2097625128"/>
      </c:lineChart>
      <c:catAx>
        <c:axId val="-2097607320"/>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097612008"/>
        <c:crosses val="autoZero"/>
        <c:auto val="1"/>
        <c:lblAlgn val="ctr"/>
        <c:lblOffset val="100"/>
        <c:noMultiLvlLbl val="0"/>
      </c:catAx>
      <c:valAx>
        <c:axId val="-2097612008"/>
        <c:scaling>
          <c:orientation val="minMax"/>
        </c:scaling>
        <c:delete val="0"/>
        <c:axPos val="l"/>
        <c:majorGridlines/>
        <c:numFmt formatCode="#,##0" sourceLinked="0"/>
        <c:majorTickMark val="out"/>
        <c:minorTickMark val="none"/>
        <c:tickLblPos val="nextTo"/>
        <c:txPr>
          <a:bodyPr/>
          <a:lstStyle/>
          <a:p>
            <a:pPr>
              <a:defRPr sz="1400"/>
            </a:pPr>
            <a:endParaRPr lang="fr-FR"/>
          </a:p>
        </c:txPr>
        <c:crossAx val="-2097607320"/>
        <c:crosses val="autoZero"/>
        <c:crossBetween val="between"/>
      </c:valAx>
      <c:valAx>
        <c:axId val="-2097625128"/>
        <c:scaling>
          <c:orientation val="minMax"/>
        </c:scaling>
        <c:delete val="0"/>
        <c:axPos val="r"/>
        <c:numFmt formatCode="0%" sourceLinked="1"/>
        <c:majorTickMark val="out"/>
        <c:minorTickMark val="none"/>
        <c:tickLblPos val="nextTo"/>
        <c:txPr>
          <a:bodyPr/>
          <a:lstStyle/>
          <a:p>
            <a:pPr>
              <a:defRPr sz="1600">
                <a:solidFill>
                  <a:srgbClr val="008000"/>
                </a:solidFill>
              </a:defRPr>
            </a:pPr>
            <a:endParaRPr lang="fr-FR"/>
          </a:p>
        </c:txPr>
        <c:crossAx val="-2097631224"/>
        <c:crosses val="max"/>
        <c:crossBetween val="between"/>
        <c:majorUnit val="0.05"/>
      </c:valAx>
      <c:catAx>
        <c:axId val="-2097631224"/>
        <c:scaling>
          <c:orientation val="minMax"/>
        </c:scaling>
        <c:delete val="1"/>
        <c:axPos val="b"/>
        <c:numFmt formatCode="General" sourceLinked="1"/>
        <c:majorTickMark val="out"/>
        <c:minorTickMark val="none"/>
        <c:tickLblPos val="nextTo"/>
        <c:crossAx val="-2097625128"/>
        <c:crosses val="autoZero"/>
        <c:auto val="1"/>
        <c:lblAlgn val="ctr"/>
        <c:lblOffset val="100"/>
        <c:noMultiLvlLbl val="0"/>
      </c:catAx>
    </c:plotArea>
    <c:plotVisOnly val="1"/>
    <c:dispBlanksAs val="gap"/>
    <c:showDLblsOverMax val="0"/>
  </c:chart>
  <c:txPr>
    <a:bodyPr/>
    <a:lstStyle/>
    <a:p>
      <a:pPr>
        <a:defRPr sz="1800"/>
      </a:pPr>
      <a:endParaRPr lang="fr-FR"/>
    </a:p>
  </c:txPr>
  <c:externalData r:id="rId1">
    <c:autoUpdate val="0"/>
  </c:externalData>
</c:chartSpace>
</file>

<file path=ppt/charts/chart7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smtClean="0"/>
              <a:t>Glencore : </a:t>
            </a:r>
          </a:p>
          <a:p>
            <a:pPr>
              <a:defRPr sz="2000"/>
            </a:pPr>
            <a:r>
              <a:rPr lang="fr-FR" sz="2000" dirty="0" smtClean="0"/>
              <a:t>aussi</a:t>
            </a:r>
          </a:p>
          <a:p>
            <a:pPr>
              <a:defRPr sz="2000"/>
            </a:pPr>
            <a:r>
              <a:rPr lang="fr-FR" sz="2000" dirty="0" smtClean="0"/>
              <a:t>négociant</a:t>
            </a:r>
            <a:endParaRPr lang="fr-FR" sz="2000" dirty="0"/>
          </a:p>
        </c:rich>
      </c:tx>
      <c:layout>
        <c:manualLayout>
          <c:xMode val="edge"/>
          <c:yMode val="edge"/>
          <c:x val="0.299406808623979"/>
          <c:y val="0.0"/>
        </c:manualLayout>
      </c:layout>
      <c:overlay val="0"/>
      <c:spPr>
        <a:solidFill>
          <a:schemeClr val="bg1"/>
        </a:solidFill>
      </c:spPr>
    </c:title>
    <c:autoTitleDeleted val="0"/>
    <c:plotArea>
      <c:layout>
        <c:manualLayout>
          <c:layoutTarget val="inner"/>
          <c:xMode val="edge"/>
          <c:yMode val="edge"/>
          <c:x val="0.101525590551181"/>
          <c:y val="0.0763993149959394"/>
          <c:w val="0.890190069991251"/>
          <c:h val="0.806361886939021"/>
        </c:manualLayout>
      </c:layout>
      <c:lineChart>
        <c:grouping val="standard"/>
        <c:varyColors val="0"/>
        <c:ser>
          <c:idx val="0"/>
          <c:order val="0"/>
          <c:tx>
            <c:strRef>
              <c:f>'eramet 16'!$A$117</c:f>
              <c:strCache>
                <c:ptCount val="1"/>
                <c:pt idx="0">
                  <c:v>Chiffre d'affaires, GCFP</c:v>
                </c:pt>
              </c:strCache>
            </c:strRef>
          </c:tx>
          <c:spPr>
            <a:ln>
              <a:solidFill>
                <a:schemeClr val="tx1"/>
              </a:solidFill>
            </a:ln>
          </c:spPr>
          <c:marker>
            <c:symbol val="none"/>
          </c:marker>
          <c:cat>
            <c:numRef>
              <c:f>'eramet 16'!$B$105:$F$105</c:f>
              <c:numCache>
                <c:formatCode>General</c:formatCode>
                <c:ptCount val="5"/>
                <c:pt idx="0">
                  <c:v>2013.0</c:v>
                </c:pt>
                <c:pt idx="1">
                  <c:v>2014.0</c:v>
                </c:pt>
                <c:pt idx="2">
                  <c:v>2015.0</c:v>
                </c:pt>
                <c:pt idx="3">
                  <c:v>2016.0</c:v>
                </c:pt>
                <c:pt idx="4">
                  <c:v>2017.0</c:v>
                </c:pt>
              </c:numCache>
            </c:numRef>
          </c:cat>
          <c:val>
            <c:numRef>
              <c:f>'eramet 16'!$B$117:$F$117</c:f>
              <c:numCache>
                <c:formatCode>0</c:formatCode>
                <c:ptCount val="5"/>
                <c:pt idx="0">
                  <c:v>20896.46</c:v>
                </c:pt>
                <c:pt idx="1">
                  <c:v>19876.89</c:v>
                </c:pt>
                <c:pt idx="2">
                  <c:v>15860.24</c:v>
                </c:pt>
                <c:pt idx="3">
                  <c:v>16497.91</c:v>
                </c:pt>
                <c:pt idx="4">
                  <c:v>21762.45</c:v>
                </c:pt>
              </c:numCache>
            </c:numRef>
          </c:val>
          <c:smooth val="0"/>
        </c:ser>
        <c:ser>
          <c:idx val="1"/>
          <c:order val="1"/>
          <c:tx>
            <c:strRef>
              <c:f>'eramet 16'!$A$118</c:f>
              <c:strCache>
                <c:ptCount val="1"/>
                <c:pt idx="0">
                  <c:v>ROC (EBIT), GCFP</c:v>
                </c:pt>
              </c:strCache>
            </c:strRef>
          </c:tx>
          <c:spPr>
            <a:ln w="76200" cmpd="sng">
              <a:solidFill>
                <a:schemeClr val="tx1"/>
              </a:solidFill>
              <a:prstDash val="sysDash"/>
            </a:ln>
          </c:spPr>
          <c:marker>
            <c:symbol val="none"/>
          </c:marker>
          <c:dLbls>
            <c:dLbl>
              <c:idx val="2"/>
              <c:layout/>
              <c:dLblPos val="t"/>
              <c:showLegendKey val="0"/>
              <c:showVal val="1"/>
              <c:showCatName val="0"/>
              <c:showSerName val="0"/>
              <c:showPercent val="0"/>
              <c:showBubbleSize val="0"/>
            </c:dLbl>
            <c:dLbl>
              <c:idx val="4"/>
              <c:layout/>
              <c:dLblPos val="t"/>
              <c:showLegendKey val="0"/>
              <c:showVal val="1"/>
              <c:showCatName val="0"/>
              <c:showSerName val="0"/>
              <c:showPercent val="0"/>
              <c:showBubbleSize val="0"/>
            </c:dLbl>
            <c:spPr>
              <a:solidFill>
                <a:schemeClr val="bg1"/>
              </a:solidFill>
            </c:spPr>
            <c:txPr>
              <a:bodyPr/>
              <a:lstStyle/>
              <a:p>
                <a:pPr>
                  <a:defRPr>
                    <a:solidFill>
                      <a:srgbClr val="008000"/>
                    </a:solidFill>
                  </a:defRPr>
                </a:pPr>
                <a:endParaRPr lang="fr-FR"/>
              </a:p>
            </c:txPr>
            <c:dLblPos val="t"/>
            <c:showLegendKey val="0"/>
            <c:showVal val="0"/>
            <c:showCatName val="0"/>
            <c:showSerName val="0"/>
            <c:showPercent val="0"/>
            <c:showBubbleSize val="0"/>
          </c:dLbls>
          <c:cat>
            <c:numRef>
              <c:f>'eramet 16'!$B$105:$F$105</c:f>
              <c:numCache>
                <c:formatCode>General</c:formatCode>
                <c:ptCount val="5"/>
                <c:pt idx="0">
                  <c:v>2013.0</c:v>
                </c:pt>
                <c:pt idx="1">
                  <c:v>2014.0</c:v>
                </c:pt>
                <c:pt idx="2">
                  <c:v>2015.0</c:v>
                </c:pt>
                <c:pt idx="3">
                  <c:v>2016.0</c:v>
                </c:pt>
                <c:pt idx="4">
                  <c:v>2017.0</c:v>
                </c:pt>
              </c:numCache>
            </c:numRef>
          </c:cat>
          <c:val>
            <c:numRef>
              <c:f>'eramet 16'!$B$118:$F$118</c:f>
              <c:numCache>
                <c:formatCode>0</c:formatCode>
                <c:ptCount val="5"/>
                <c:pt idx="0">
                  <c:v>498.3899999999985</c:v>
                </c:pt>
                <c:pt idx="1">
                  <c:v>611.3199999999983</c:v>
                </c:pt>
                <c:pt idx="2">
                  <c:v>312.0400000000006</c:v>
                </c:pt>
                <c:pt idx="3">
                  <c:v>334.4899999999993</c:v>
                </c:pt>
                <c:pt idx="4">
                  <c:v>826.0200000000012</c:v>
                </c:pt>
              </c:numCache>
            </c:numRef>
          </c:val>
          <c:smooth val="0"/>
        </c:ser>
        <c:dLbls>
          <c:showLegendKey val="0"/>
          <c:showVal val="0"/>
          <c:showCatName val="0"/>
          <c:showSerName val="0"/>
          <c:showPercent val="0"/>
          <c:showBubbleSize val="0"/>
        </c:dLbls>
        <c:marker val="1"/>
        <c:smooth val="0"/>
        <c:axId val="-2110101208"/>
        <c:axId val="-2110136952"/>
      </c:lineChart>
      <c:lineChart>
        <c:grouping val="standard"/>
        <c:varyColors val="0"/>
        <c:ser>
          <c:idx val="2"/>
          <c:order val="2"/>
          <c:tx>
            <c:strRef>
              <c:f>'eramet 16'!$A$119</c:f>
              <c:strCache>
                <c:ptCount val="1"/>
                <c:pt idx="0">
                  <c:v>ROC / CA, %</c:v>
                </c:pt>
              </c:strCache>
            </c:strRef>
          </c:tx>
          <c:spPr>
            <a:ln>
              <a:solidFill>
                <a:schemeClr val="bg1">
                  <a:lumMod val="50000"/>
                </a:schemeClr>
              </a:solidFill>
              <a:prstDash val="sysDash"/>
            </a:ln>
          </c:spPr>
          <c:marker>
            <c:symbol val="circle"/>
            <c:size val="11"/>
            <c:spPr>
              <a:solidFill>
                <a:srgbClr val="008000"/>
              </a:solidFill>
            </c:spPr>
          </c:marker>
          <c:cat>
            <c:numRef>
              <c:f>'eramet 16'!$B$105:$F$105</c:f>
              <c:numCache>
                <c:formatCode>General</c:formatCode>
                <c:ptCount val="5"/>
                <c:pt idx="0">
                  <c:v>2013.0</c:v>
                </c:pt>
                <c:pt idx="1">
                  <c:v>2014.0</c:v>
                </c:pt>
                <c:pt idx="2">
                  <c:v>2015.0</c:v>
                </c:pt>
                <c:pt idx="3">
                  <c:v>2016.0</c:v>
                </c:pt>
                <c:pt idx="4">
                  <c:v>2017.0</c:v>
                </c:pt>
              </c:numCache>
            </c:numRef>
          </c:cat>
          <c:val>
            <c:numRef>
              <c:f>'eramet 16'!$B$119:$F$119</c:f>
              <c:numCache>
                <c:formatCode>0%</c:formatCode>
                <c:ptCount val="5"/>
                <c:pt idx="0">
                  <c:v>0.0238504512247528</c:v>
                </c:pt>
                <c:pt idx="1">
                  <c:v>0.0307553143374038</c:v>
                </c:pt>
                <c:pt idx="2">
                  <c:v>0.0196743554952511</c:v>
                </c:pt>
                <c:pt idx="3">
                  <c:v>0.0202746893394375</c:v>
                </c:pt>
                <c:pt idx="4">
                  <c:v>0.0379562043795621</c:v>
                </c:pt>
              </c:numCache>
            </c:numRef>
          </c:val>
          <c:smooth val="0"/>
        </c:ser>
        <c:dLbls>
          <c:showLegendKey val="0"/>
          <c:showVal val="0"/>
          <c:showCatName val="0"/>
          <c:showSerName val="0"/>
          <c:showPercent val="0"/>
          <c:showBubbleSize val="0"/>
        </c:dLbls>
        <c:marker val="1"/>
        <c:smooth val="0"/>
        <c:axId val="-2110158952"/>
        <c:axId val="-2110157576"/>
      </c:lineChart>
      <c:catAx>
        <c:axId val="-2110101208"/>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10136952"/>
        <c:crosses val="autoZero"/>
        <c:auto val="1"/>
        <c:lblAlgn val="ctr"/>
        <c:lblOffset val="100"/>
        <c:noMultiLvlLbl val="0"/>
      </c:catAx>
      <c:valAx>
        <c:axId val="-2110136952"/>
        <c:scaling>
          <c:orientation val="minMax"/>
        </c:scaling>
        <c:delete val="0"/>
        <c:axPos val="l"/>
        <c:majorGridlines/>
        <c:numFmt formatCode="#,##0" sourceLinked="0"/>
        <c:majorTickMark val="out"/>
        <c:minorTickMark val="none"/>
        <c:tickLblPos val="nextTo"/>
        <c:txPr>
          <a:bodyPr/>
          <a:lstStyle/>
          <a:p>
            <a:pPr>
              <a:defRPr sz="1400">
                <a:solidFill>
                  <a:schemeClr val="tx1"/>
                </a:solidFill>
              </a:defRPr>
            </a:pPr>
            <a:endParaRPr lang="fr-FR"/>
          </a:p>
        </c:txPr>
        <c:crossAx val="-2110101208"/>
        <c:crosses val="autoZero"/>
        <c:crossBetween val="between"/>
      </c:valAx>
      <c:valAx>
        <c:axId val="-2110157576"/>
        <c:scaling>
          <c:orientation val="minMax"/>
        </c:scaling>
        <c:delete val="0"/>
        <c:axPos val="r"/>
        <c:numFmt formatCode="0.0%" sourceLinked="0"/>
        <c:majorTickMark val="out"/>
        <c:minorTickMark val="none"/>
        <c:tickLblPos val="nextTo"/>
        <c:txPr>
          <a:bodyPr/>
          <a:lstStyle/>
          <a:p>
            <a:pPr>
              <a:defRPr sz="1600">
                <a:solidFill>
                  <a:srgbClr val="008000"/>
                </a:solidFill>
              </a:defRPr>
            </a:pPr>
            <a:endParaRPr lang="fr-FR"/>
          </a:p>
        </c:txPr>
        <c:crossAx val="-2110158952"/>
        <c:crosses val="max"/>
        <c:crossBetween val="between"/>
      </c:valAx>
      <c:catAx>
        <c:axId val="-2110158952"/>
        <c:scaling>
          <c:orientation val="minMax"/>
        </c:scaling>
        <c:delete val="1"/>
        <c:axPos val="b"/>
        <c:numFmt formatCode="General" sourceLinked="1"/>
        <c:majorTickMark val="out"/>
        <c:minorTickMark val="none"/>
        <c:tickLblPos val="nextTo"/>
        <c:crossAx val="-2110157576"/>
        <c:crosses val="autoZero"/>
        <c:auto val="1"/>
        <c:lblAlgn val="ctr"/>
        <c:lblOffset val="100"/>
        <c:noMultiLvlLbl val="0"/>
      </c:catAx>
    </c:plotArea>
    <c:plotVisOnly val="1"/>
    <c:dispBlanksAs val="gap"/>
    <c:showDLblsOverMax val="0"/>
  </c:chart>
  <c:txPr>
    <a:bodyPr/>
    <a:lstStyle/>
    <a:p>
      <a:pPr>
        <a:defRPr sz="1800"/>
      </a:pPr>
      <a:endParaRPr lang="fr-FR"/>
    </a:p>
  </c:txPr>
  <c:externalData r:id="rId1">
    <c:autoUpdate val="0"/>
  </c:externalData>
</c:chartSpace>
</file>

<file path=ppt/charts/chart7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a:t>Glencore</a:t>
            </a:r>
          </a:p>
        </c:rich>
      </c:tx>
      <c:layout/>
      <c:overlay val="0"/>
    </c:title>
    <c:autoTitleDeleted val="0"/>
    <c:plotArea>
      <c:layout>
        <c:manualLayout>
          <c:layoutTarget val="inner"/>
          <c:xMode val="edge"/>
          <c:yMode val="edge"/>
          <c:x val="0.101525590551181"/>
          <c:y val="0.148148148148148"/>
          <c:w val="0.890190069991251"/>
          <c:h val="0.734506415864683"/>
        </c:manualLayout>
      </c:layout>
      <c:lineChart>
        <c:grouping val="standard"/>
        <c:varyColors val="0"/>
        <c:ser>
          <c:idx val="0"/>
          <c:order val="0"/>
          <c:tx>
            <c:strRef>
              <c:f>'eramet 16'!$A$117</c:f>
              <c:strCache>
                <c:ptCount val="1"/>
                <c:pt idx="0">
                  <c:v>Chiffre d'affaires, GCFP</c:v>
                </c:pt>
              </c:strCache>
            </c:strRef>
          </c:tx>
          <c:spPr>
            <a:ln>
              <a:solidFill>
                <a:srgbClr val="0000FF"/>
              </a:solidFill>
            </a:ln>
          </c:spPr>
          <c:marker>
            <c:symbol val="none"/>
          </c:marker>
          <c:cat>
            <c:numRef>
              <c:f>'eramet 16'!$B$105:$F$105</c:f>
              <c:numCache>
                <c:formatCode>General</c:formatCode>
                <c:ptCount val="5"/>
                <c:pt idx="0">
                  <c:v>2013.0</c:v>
                </c:pt>
                <c:pt idx="1">
                  <c:v>2014.0</c:v>
                </c:pt>
                <c:pt idx="2">
                  <c:v>2015.0</c:v>
                </c:pt>
                <c:pt idx="3">
                  <c:v>2016.0</c:v>
                </c:pt>
                <c:pt idx="4">
                  <c:v>2017.0</c:v>
                </c:pt>
              </c:numCache>
            </c:numRef>
          </c:cat>
          <c:val>
            <c:numRef>
              <c:f>'eramet 16'!$B$117:$F$117</c:f>
              <c:numCache>
                <c:formatCode>0</c:formatCode>
                <c:ptCount val="5"/>
                <c:pt idx="0">
                  <c:v>20896.46</c:v>
                </c:pt>
                <c:pt idx="1">
                  <c:v>19876.89</c:v>
                </c:pt>
                <c:pt idx="2">
                  <c:v>15860.24</c:v>
                </c:pt>
                <c:pt idx="3">
                  <c:v>16497.91</c:v>
                </c:pt>
                <c:pt idx="4">
                  <c:v>21762.45</c:v>
                </c:pt>
              </c:numCache>
            </c:numRef>
          </c:val>
          <c:smooth val="0"/>
        </c:ser>
        <c:ser>
          <c:idx val="1"/>
          <c:order val="1"/>
          <c:tx>
            <c:strRef>
              <c:f>'eramet 16'!$A$118</c:f>
              <c:strCache>
                <c:ptCount val="1"/>
                <c:pt idx="0">
                  <c:v>ROC (EBIT), GCFP</c:v>
                </c:pt>
              </c:strCache>
            </c:strRef>
          </c:tx>
          <c:spPr>
            <a:ln>
              <a:solidFill>
                <a:srgbClr val="008000"/>
              </a:solidFill>
              <a:prstDash val="sysDash"/>
            </a:ln>
          </c:spPr>
          <c:marker>
            <c:symbol val="none"/>
          </c:marker>
          <c:cat>
            <c:numRef>
              <c:f>'eramet 16'!$B$105:$F$105</c:f>
              <c:numCache>
                <c:formatCode>General</c:formatCode>
                <c:ptCount val="5"/>
                <c:pt idx="0">
                  <c:v>2013.0</c:v>
                </c:pt>
                <c:pt idx="1">
                  <c:v>2014.0</c:v>
                </c:pt>
                <c:pt idx="2">
                  <c:v>2015.0</c:v>
                </c:pt>
                <c:pt idx="3">
                  <c:v>2016.0</c:v>
                </c:pt>
                <c:pt idx="4">
                  <c:v>2017.0</c:v>
                </c:pt>
              </c:numCache>
            </c:numRef>
          </c:cat>
          <c:val>
            <c:numRef>
              <c:f>'eramet 16'!$B$118:$F$118</c:f>
              <c:numCache>
                <c:formatCode>0</c:formatCode>
                <c:ptCount val="5"/>
                <c:pt idx="0">
                  <c:v>498.3899999999985</c:v>
                </c:pt>
                <c:pt idx="1">
                  <c:v>611.3199999999983</c:v>
                </c:pt>
                <c:pt idx="2">
                  <c:v>312.0400000000006</c:v>
                </c:pt>
                <c:pt idx="3">
                  <c:v>334.4899999999993</c:v>
                </c:pt>
                <c:pt idx="4">
                  <c:v>826.0200000000012</c:v>
                </c:pt>
              </c:numCache>
            </c:numRef>
          </c:val>
          <c:smooth val="0"/>
        </c:ser>
        <c:dLbls>
          <c:showLegendKey val="0"/>
          <c:showVal val="0"/>
          <c:showCatName val="0"/>
          <c:showSerName val="0"/>
          <c:showPercent val="0"/>
          <c:showBubbleSize val="0"/>
        </c:dLbls>
        <c:marker val="1"/>
        <c:smooth val="0"/>
        <c:axId val="-2110336344"/>
        <c:axId val="-2110341848"/>
      </c:lineChart>
      <c:lineChart>
        <c:grouping val="standard"/>
        <c:varyColors val="0"/>
        <c:ser>
          <c:idx val="2"/>
          <c:order val="2"/>
          <c:tx>
            <c:strRef>
              <c:f>'eramet 16'!$A$119</c:f>
              <c:strCache>
                <c:ptCount val="1"/>
                <c:pt idx="0">
                  <c:v>ROC / CA, %</c:v>
                </c:pt>
              </c:strCache>
            </c:strRef>
          </c:tx>
          <c:spPr>
            <a:ln>
              <a:solidFill>
                <a:srgbClr val="008000"/>
              </a:solidFill>
              <a:prstDash val="sysDash"/>
            </a:ln>
          </c:spPr>
          <c:marker>
            <c:symbol val="circle"/>
            <c:size val="11"/>
            <c:spPr>
              <a:solidFill>
                <a:srgbClr val="008000"/>
              </a:solidFill>
            </c:spPr>
          </c:marker>
          <c:cat>
            <c:numRef>
              <c:f>'eramet 16'!$B$105:$F$105</c:f>
              <c:numCache>
                <c:formatCode>General</c:formatCode>
                <c:ptCount val="5"/>
                <c:pt idx="0">
                  <c:v>2013.0</c:v>
                </c:pt>
                <c:pt idx="1">
                  <c:v>2014.0</c:v>
                </c:pt>
                <c:pt idx="2">
                  <c:v>2015.0</c:v>
                </c:pt>
                <c:pt idx="3">
                  <c:v>2016.0</c:v>
                </c:pt>
                <c:pt idx="4">
                  <c:v>2017.0</c:v>
                </c:pt>
              </c:numCache>
            </c:numRef>
          </c:cat>
          <c:val>
            <c:numRef>
              <c:f>'eramet 16'!$B$119:$F$119</c:f>
              <c:numCache>
                <c:formatCode>0%</c:formatCode>
                <c:ptCount val="5"/>
                <c:pt idx="0">
                  <c:v>0.0238504512247528</c:v>
                </c:pt>
                <c:pt idx="1">
                  <c:v>0.0307553143374038</c:v>
                </c:pt>
                <c:pt idx="2">
                  <c:v>0.0196743554952511</c:v>
                </c:pt>
                <c:pt idx="3">
                  <c:v>0.0202746893394375</c:v>
                </c:pt>
                <c:pt idx="4">
                  <c:v>0.0379562043795621</c:v>
                </c:pt>
              </c:numCache>
            </c:numRef>
          </c:val>
          <c:smooth val="0"/>
        </c:ser>
        <c:dLbls>
          <c:showLegendKey val="0"/>
          <c:showVal val="0"/>
          <c:showCatName val="0"/>
          <c:showSerName val="0"/>
          <c:showPercent val="0"/>
          <c:showBubbleSize val="0"/>
        </c:dLbls>
        <c:marker val="1"/>
        <c:smooth val="0"/>
        <c:axId val="-2110361560"/>
        <c:axId val="-2110344424"/>
      </c:lineChart>
      <c:catAx>
        <c:axId val="-2110336344"/>
        <c:scaling>
          <c:orientation val="minMax"/>
        </c:scaling>
        <c:delete val="0"/>
        <c:axPos val="b"/>
        <c:numFmt formatCode="General" sourceLinked="1"/>
        <c:majorTickMark val="out"/>
        <c:minorTickMark val="none"/>
        <c:tickLblPos val="nextTo"/>
        <c:crossAx val="-2110341848"/>
        <c:crosses val="autoZero"/>
        <c:auto val="1"/>
        <c:lblAlgn val="ctr"/>
        <c:lblOffset val="100"/>
        <c:noMultiLvlLbl val="0"/>
      </c:catAx>
      <c:valAx>
        <c:axId val="-2110341848"/>
        <c:scaling>
          <c:orientation val="minMax"/>
        </c:scaling>
        <c:delete val="0"/>
        <c:axPos val="l"/>
        <c:majorGridlines/>
        <c:numFmt formatCode="0" sourceLinked="1"/>
        <c:majorTickMark val="out"/>
        <c:minorTickMark val="none"/>
        <c:tickLblPos val="nextTo"/>
        <c:crossAx val="-2110336344"/>
        <c:crosses val="autoZero"/>
        <c:crossBetween val="between"/>
      </c:valAx>
      <c:valAx>
        <c:axId val="-2110344424"/>
        <c:scaling>
          <c:orientation val="minMax"/>
        </c:scaling>
        <c:delete val="0"/>
        <c:axPos val="r"/>
        <c:numFmt formatCode="0%" sourceLinked="1"/>
        <c:majorTickMark val="out"/>
        <c:minorTickMark val="none"/>
        <c:tickLblPos val="nextTo"/>
        <c:crossAx val="-2110361560"/>
        <c:crosses val="max"/>
        <c:crossBetween val="between"/>
      </c:valAx>
      <c:catAx>
        <c:axId val="-2110361560"/>
        <c:scaling>
          <c:orientation val="minMax"/>
        </c:scaling>
        <c:delete val="1"/>
        <c:axPos val="b"/>
        <c:numFmt formatCode="General" sourceLinked="1"/>
        <c:majorTickMark val="out"/>
        <c:minorTickMark val="none"/>
        <c:tickLblPos val="nextTo"/>
        <c:crossAx val="-2110344424"/>
        <c:crosses val="autoZero"/>
        <c:auto val="1"/>
        <c:lblAlgn val="ctr"/>
        <c:lblOffset val="100"/>
        <c:noMultiLvlLbl val="0"/>
      </c:catAx>
    </c:plotArea>
    <c:legend>
      <c:legendPos val="r"/>
      <c:layout>
        <c:manualLayout>
          <c:xMode val="edge"/>
          <c:yMode val="edge"/>
          <c:x val="0.0"/>
          <c:y val="0.000379047350022952"/>
          <c:w val="1.0"/>
          <c:h val="0.998660358038205"/>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1800"/>
      </a:pPr>
      <a:endParaRPr lang="fr-FR"/>
    </a:p>
  </c:txPr>
  <c:externalData r:id="rId1">
    <c:autoUpdate val="0"/>
  </c:externalData>
</c:chartSpace>
</file>

<file path=ppt/charts/chart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marL="0" marR="0" indent="0" algn="ctr" defTabSz="914400" rtl="0" eaLnBrk="1" fontAlgn="auto" latinLnBrk="0" hangingPunct="1">
              <a:lnSpc>
                <a:spcPct val="100000"/>
              </a:lnSpc>
              <a:spcBef>
                <a:spcPts val="0"/>
              </a:spcBef>
              <a:spcAft>
                <a:spcPts val="0"/>
              </a:spcAft>
              <a:buClrTx/>
              <a:buSzTx/>
              <a:buFontTx/>
              <a:buNone/>
              <a:tabLst/>
              <a:defRPr sz="2400" b="1" i="0" u="none" strike="noStrike" kern="1200" baseline="0">
                <a:solidFill>
                  <a:sysClr val="windowText" lastClr="000000"/>
                </a:solidFill>
                <a:latin typeface="+mn-lt"/>
                <a:ea typeface="+mn-ea"/>
                <a:cs typeface="+mn-cs"/>
              </a:defRPr>
            </a:pPr>
            <a:r>
              <a:rPr lang="fr-FR" sz="2400" dirty="0"/>
              <a:t>Production métallurgique de </a:t>
            </a:r>
            <a:r>
              <a:rPr lang="fr-FR" sz="2400" dirty="0" smtClean="0"/>
              <a:t>nickel sur le Caillou, </a:t>
            </a:r>
            <a:r>
              <a:rPr lang="fr-FR" sz="2400" b="1" i="0" baseline="0" dirty="0" err="1">
                <a:effectLst/>
              </a:rPr>
              <a:t>Kt</a:t>
            </a:r>
            <a:r>
              <a:rPr lang="fr-FR" sz="2400" dirty="0"/>
              <a:t> : </a:t>
            </a:r>
          </a:p>
          <a:p>
            <a:pPr marL="0" marR="0" indent="0" algn="ctr" defTabSz="914400" rtl="0" eaLnBrk="1" fontAlgn="auto" latinLnBrk="0" hangingPunct="1">
              <a:lnSpc>
                <a:spcPct val="100000"/>
              </a:lnSpc>
              <a:spcBef>
                <a:spcPts val="0"/>
              </a:spcBef>
              <a:spcAft>
                <a:spcPts val="0"/>
              </a:spcAft>
              <a:buClrTx/>
              <a:buSzTx/>
              <a:buFontTx/>
              <a:buNone/>
              <a:tabLst/>
              <a:defRPr sz="2400" b="1" i="0" u="none" strike="noStrike" kern="1200" baseline="0">
                <a:solidFill>
                  <a:sysClr val="windowText" lastClr="000000"/>
                </a:solidFill>
                <a:latin typeface="+mn-lt"/>
                <a:ea typeface="+mn-ea"/>
                <a:cs typeface="+mn-cs"/>
              </a:defRPr>
            </a:pPr>
            <a:r>
              <a:rPr lang="fr-FR" sz="2400" dirty="0"/>
              <a:t>du</a:t>
            </a:r>
            <a:r>
              <a:rPr lang="fr-FR" sz="2400" baseline="0" dirty="0"/>
              <a:t> prévu à la réalité actuelle </a:t>
            </a:r>
            <a:endParaRPr lang="fr-FR" sz="2400" dirty="0"/>
          </a:p>
        </c:rich>
      </c:tx>
      <c:layout>
        <c:manualLayout>
          <c:xMode val="edge"/>
          <c:yMode val="edge"/>
          <c:x val="0.130358814523185"/>
          <c:y val="0.00039676290463692"/>
        </c:manualLayout>
      </c:layout>
      <c:overlay val="0"/>
    </c:title>
    <c:autoTitleDeleted val="0"/>
    <c:plotArea>
      <c:layout>
        <c:manualLayout>
          <c:layoutTarget val="inner"/>
          <c:xMode val="edge"/>
          <c:yMode val="edge"/>
          <c:x val="0.478301837270341"/>
          <c:y val="0.155357142857143"/>
          <c:w val="0.49668427384077"/>
          <c:h val="0.738432930258718"/>
        </c:manualLayout>
      </c:layout>
      <c:barChart>
        <c:barDir val="bar"/>
        <c:grouping val="clustered"/>
        <c:varyColors val="0"/>
        <c:ser>
          <c:idx val="0"/>
          <c:order val="0"/>
          <c:tx>
            <c:strRef>
              <c:f>'Métal an'!$A$72</c:f>
              <c:strCache>
                <c:ptCount val="1"/>
                <c:pt idx="0">
                  <c:v>Total</c:v>
                </c:pt>
              </c:strCache>
            </c:strRef>
          </c:tx>
          <c:invertIfNegative val="0"/>
          <c:dPt>
            <c:idx val="0"/>
            <c:invertIfNegative val="0"/>
            <c:bubble3D val="0"/>
            <c:spPr>
              <a:solidFill>
                <a:srgbClr val="008000"/>
              </a:solidFill>
            </c:spPr>
          </c:dPt>
          <c:dPt>
            <c:idx val="1"/>
            <c:invertIfNegative val="0"/>
            <c:bubble3D val="0"/>
            <c:spPr>
              <a:solidFill>
                <a:srgbClr val="2CFF1E"/>
              </a:solidFill>
            </c:spPr>
          </c:dPt>
          <c:dPt>
            <c:idx val="3"/>
            <c:invertIfNegative val="0"/>
            <c:bubble3D val="0"/>
            <c:spPr>
              <a:solidFill>
                <a:srgbClr val="FF0000"/>
              </a:solidFill>
            </c:spPr>
          </c:dPt>
          <c:dPt>
            <c:idx val="4"/>
            <c:invertIfNegative val="0"/>
            <c:bubble3D val="0"/>
            <c:spPr>
              <a:solidFill>
                <a:srgbClr val="FF6600"/>
              </a:solidFill>
            </c:spPr>
          </c:dPt>
          <c:dLbls>
            <c:dLbl>
              <c:idx val="0"/>
              <c:spPr/>
              <c:txPr>
                <a:bodyPr/>
                <a:lstStyle/>
                <a:p>
                  <a:pPr>
                    <a:defRPr sz="2000" b="1">
                      <a:solidFill>
                        <a:srgbClr val="FFFFFF"/>
                      </a:solidFill>
                    </a:defRPr>
                  </a:pPr>
                  <a:endParaRPr lang="fr-FR"/>
                </a:p>
              </c:txPr>
              <c:dLblPos val="ctr"/>
              <c:showLegendKey val="0"/>
              <c:showVal val="1"/>
              <c:showCatName val="0"/>
              <c:showSerName val="0"/>
              <c:showPercent val="0"/>
              <c:showBubbleSize val="0"/>
            </c:dLbl>
            <c:dLbl>
              <c:idx val="3"/>
              <c:spPr/>
              <c:txPr>
                <a:bodyPr/>
                <a:lstStyle/>
                <a:p>
                  <a:pPr>
                    <a:defRPr sz="2000" b="1">
                      <a:solidFill>
                        <a:srgbClr val="FFFFFF"/>
                      </a:solidFill>
                    </a:defRPr>
                  </a:pPr>
                  <a:endParaRPr lang="fr-FR"/>
                </a:p>
              </c:txPr>
              <c:dLblPos val="ctr"/>
              <c:showLegendKey val="0"/>
              <c:showVal val="1"/>
              <c:showCatName val="0"/>
              <c:showSerName val="0"/>
              <c:showPercent val="0"/>
              <c:showBubbleSize val="0"/>
            </c:dLbl>
            <c:txPr>
              <a:bodyPr/>
              <a:lstStyle/>
              <a:p>
                <a:pPr>
                  <a:defRPr sz="2000" b="1"/>
                </a:pPr>
                <a:endParaRPr lang="fr-FR"/>
              </a:p>
            </c:txPr>
            <c:dLblPos val="ctr"/>
            <c:showLegendKey val="0"/>
            <c:showVal val="1"/>
            <c:showCatName val="0"/>
            <c:showSerName val="0"/>
            <c:showPercent val="0"/>
            <c:showBubbleSize val="0"/>
            <c:showLeaderLines val="0"/>
          </c:dLbls>
          <c:cat>
            <c:strRef>
              <c:f>'Métal an'!$B$68:$F$68</c:f>
              <c:strCache>
                <c:ptCount val="5"/>
                <c:pt idx="0">
                  <c:v>Capacité théorique prévue en 2005</c:v>
                </c:pt>
                <c:pt idx="1">
                  <c:v>Capacité théorique prévue en 2015</c:v>
                </c:pt>
                <c:pt idx="3">
                  <c:v>Production 2009</c:v>
                </c:pt>
                <c:pt idx="4">
                  <c:v>Production 2017</c:v>
                </c:pt>
              </c:strCache>
            </c:strRef>
          </c:cat>
          <c:val>
            <c:numRef>
              <c:f>'Métal an'!$B$72:$F$72</c:f>
              <c:numCache>
                <c:formatCode>General</c:formatCode>
                <c:ptCount val="5"/>
                <c:pt idx="0">
                  <c:v>195.0</c:v>
                </c:pt>
                <c:pt idx="1">
                  <c:v>155.0</c:v>
                </c:pt>
                <c:pt idx="3">
                  <c:v>52.0</c:v>
                </c:pt>
                <c:pt idx="4">
                  <c:v>111.0</c:v>
                </c:pt>
              </c:numCache>
            </c:numRef>
          </c:val>
        </c:ser>
        <c:dLbls>
          <c:showLegendKey val="0"/>
          <c:showVal val="1"/>
          <c:showCatName val="0"/>
          <c:showSerName val="0"/>
          <c:showPercent val="0"/>
          <c:showBubbleSize val="0"/>
        </c:dLbls>
        <c:gapWidth val="150"/>
        <c:axId val="2146141224"/>
        <c:axId val="2131915272"/>
      </c:barChart>
      <c:catAx>
        <c:axId val="2146141224"/>
        <c:scaling>
          <c:orientation val="minMax"/>
        </c:scaling>
        <c:delete val="0"/>
        <c:axPos val="l"/>
        <c:majorTickMark val="out"/>
        <c:minorTickMark val="none"/>
        <c:tickLblPos val="nextTo"/>
        <c:txPr>
          <a:bodyPr rot="0" vert="horz" anchor="b" anchorCtr="1"/>
          <a:lstStyle/>
          <a:p>
            <a:pPr>
              <a:defRPr sz="2400" b="1"/>
            </a:pPr>
            <a:endParaRPr lang="fr-FR"/>
          </a:p>
        </c:txPr>
        <c:crossAx val="2131915272"/>
        <c:crosses val="autoZero"/>
        <c:auto val="1"/>
        <c:lblAlgn val="ctr"/>
        <c:lblOffset val="100"/>
        <c:noMultiLvlLbl val="0"/>
      </c:catAx>
      <c:valAx>
        <c:axId val="2131915272"/>
        <c:scaling>
          <c:orientation val="minMax"/>
          <c:max val="200.0"/>
        </c:scaling>
        <c:delete val="0"/>
        <c:axPos val="b"/>
        <c:majorGridlines/>
        <c:numFmt formatCode="General" sourceLinked="1"/>
        <c:majorTickMark val="out"/>
        <c:minorTickMark val="none"/>
        <c:tickLblPos val="nextTo"/>
        <c:txPr>
          <a:bodyPr/>
          <a:lstStyle/>
          <a:p>
            <a:pPr>
              <a:defRPr sz="1800"/>
            </a:pPr>
            <a:endParaRPr lang="fr-FR"/>
          </a:p>
        </c:txPr>
        <c:crossAx val="2146141224"/>
        <c:crosses val="autoZero"/>
        <c:crossBetween val="between"/>
        <c:majorUnit val="50.0"/>
      </c:valAx>
    </c:plotArea>
    <c:plotVisOnly val="1"/>
    <c:dispBlanksAs val="gap"/>
    <c:showDLblsOverMax val="0"/>
  </c:chart>
  <c:externalData r:id="rId1">
    <c:autoUpdate val="0"/>
  </c:externalData>
</c:chartSpace>
</file>

<file path=ppt/charts/chart8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smtClean="0"/>
              <a:t>Eramet : </a:t>
            </a:r>
          </a:p>
          <a:p>
            <a:pPr>
              <a:defRPr/>
            </a:pPr>
            <a:r>
              <a:rPr lang="fr-FR" dirty="0" smtClean="0"/>
              <a:t>bien petit</a:t>
            </a:r>
            <a:r>
              <a:rPr lang="mr-IN" dirty="0" smtClean="0"/>
              <a:t>…</a:t>
            </a:r>
            <a:endParaRPr lang="fr-FR" dirty="0"/>
          </a:p>
        </c:rich>
      </c:tx>
      <c:layout>
        <c:manualLayout>
          <c:xMode val="edge"/>
          <c:yMode val="edge"/>
          <c:x val="0.21695754260776"/>
          <c:y val="0.0"/>
        </c:manualLayout>
      </c:layout>
      <c:overlay val="0"/>
      <c:spPr>
        <a:solidFill>
          <a:schemeClr val="bg1"/>
        </a:solidFill>
      </c:spPr>
    </c:title>
    <c:autoTitleDeleted val="0"/>
    <c:plotArea>
      <c:layout>
        <c:manualLayout>
          <c:layoutTarget val="inner"/>
          <c:xMode val="edge"/>
          <c:yMode val="edge"/>
          <c:x val="0.101525590551181"/>
          <c:y val="0.079603651001024"/>
          <c:w val="0.890190069991251"/>
          <c:h val="0.808449736944317"/>
        </c:manualLayout>
      </c:layout>
      <c:lineChart>
        <c:grouping val="standard"/>
        <c:varyColors val="0"/>
        <c:ser>
          <c:idx val="0"/>
          <c:order val="0"/>
          <c:tx>
            <c:strRef>
              <c:f>'eramet 16'!$A$123</c:f>
              <c:strCache>
                <c:ptCount val="1"/>
                <c:pt idx="0">
                  <c:v>Chiffre d'affaires</c:v>
                </c:pt>
              </c:strCache>
            </c:strRef>
          </c:tx>
          <c:spPr>
            <a:ln>
              <a:solidFill>
                <a:schemeClr val="tx1"/>
              </a:solidFill>
            </a:ln>
          </c:spPr>
          <c:marker>
            <c:symbol val="none"/>
          </c:marker>
          <c:cat>
            <c:numRef>
              <c:f>'eramet 16'!$B$105:$F$105</c:f>
              <c:numCache>
                <c:formatCode>General</c:formatCode>
                <c:ptCount val="5"/>
                <c:pt idx="0">
                  <c:v>2013.0</c:v>
                </c:pt>
                <c:pt idx="1">
                  <c:v>2014.0</c:v>
                </c:pt>
                <c:pt idx="2">
                  <c:v>2015.0</c:v>
                </c:pt>
                <c:pt idx="3">
                  <c:v>2016.0</c:v>
                </c:pt>
                <c:pt idx="4">
                  <c:v>2017.0</c:v>
                </c:pt>
              </c:numCache>
            </c:numRef>
          </c:cat>
          <c:val>
            <c:numRef>
              <c:f>'eramet 16'!$B$123:$F$123</c:f>
              <c:numCache>
                <c:formatCode>0</c:formatCode>
                <c:ptCount val="5"/>
                <c:pt idx="0">
                  <c:v>377.32146</c:v>
                </c:pt>
                <c:pt idx="1">
                  <c:v>375.17352</c:v>
                </c:pt>
                <c:pt idx="2">
                  <c:v>370.9969699999999</c:v>
                </c:pt>
                <c:pt idx="3">
                  <c:v>356.08072</c:v>
                </c:pt>
                <c:pt idx="4">
                  <c:v>435.7931599999999</c:v>
                </c:pt>
              </c:numCache>
            </c:numRef>
          </c:val>
          <c:smooth val="0"/>
        </c:ser>
        <c:ser>
          <c:idx val="1"/>
          <c:order val="1"/>
          <c:tx>
            <c:strRef>
              <c:f>'eramet 16'!$A$124</c:f>
              <c:strCache>
                <c:ptCount val="1"/>
                <c:pt idx="0">
                  <c:v>ROC (EBIT)</c:v>
                </c:pt>
              </c:strCache>
            </c:strRef>
          </c:tx>
          <c:spPr>
            <a:ln w="76200" cmpd="sng">
              <a:solidFill>
                <a:srgbClr val="000000"/>
              </a:solidFill>
              <a:prstDash val="sysDash"/>
            </a:ln>
          </c:spPr>
          <c:marker>
            <c:symbol val="none"/>
          </c:marker>
          <c:dLbls>
            <c:dLbl>
              <c:idx val="2"/>
              <c:layout>
                <c:manualLayout>
                  <c:x val="-0.0868695668134578"/>
                  <c:y val="0.0609865470852018"/>
                </c:manualLayout>
              </c:layout>
              <c:dLblPos val="r"/>
              <c:showLegendKey val="0"/>
              <c:showVal val="1"/>
              <c:showCatName val="0"/>
              <c:showSerName val="0"/>
              <c:showPercent val="0"/>
              <c:showBubbleSize val="0"/>
            </c:dLbl>
            <c:dLbl>
              <c:idx val="4"/>
              <c:layout/>
              <c:dLblPos val="t"/>
              <c:showLegendKey val="0"/>
              <c:showVal val="1"/>
              <c:showCatName val="0"/>
              <c:showSerName val="0"/>
              <c:showPercent val="0"/>
              <c:showBubbleSize val="0"/>
            </c:dLbl>
            <c:spPr>
              <a:solidFill>
                <a:schemeClr val="bg1"/>
              </a:solidFill>
            </c:spPr>
            <c:txPr>
              <a:bodyPr/>
              <a:lstStyle/>
              <a:p>
                <a:pPr>
                  <a:defRPr>
                    <a:solidFill>
                      <a:srgbClr val="008000"/>
                    </a:solidFill>
                  </a:defRPr>
                </a:pPr>
                <a:endParaRPr lang="fr-FR"/>
              </a:p>
            </c:txPr>
            <c:dLblPos val="t"/>
            <c:showLegendKey val="0"/>
            <c:showVal val="0"/>
            <c:showCatName val="0"/>
            <c:showSerName val="0"/>
            <c:showPercent val="0"/>
            <c:showBubbleSize val="0"/>
          </c:dLbls>
          <c:cat>
            <c:numRef>
              <c:f>'eramet 16'!$B$105:$F$105</c:f>
              <c:numCache>
                <c:formatCode>General</c:formatCode>
                <c:ptCount val="5"/>
                <c:pt idx="0">
                  <c:v>2013.0</c:v>
                </c:pt>
                <c:pt idx="1">
                  <c:v>2014.0</c:v>
                </c:pt>
                <c:pt idx="2">
                  <c:v>2015.0</c:v>
                </c:pt>
                <c:pt idx="3">
                  <c:v>2016.0</c:v>
                </c:pt>
                <c:pt idx="4">
                  <c:v>2017.0</c:v>
                </c:pt>
              </c:numCache>
            </c:numRef>
          </c:cat>
          <c:val>
            <c:numRef>
              <c:f>'eramet 16'!$B$124:$F$124</c:f>
              <c:numCache>
                <c:formatCode>0</c:formatCode>
                <c:ptCount val="5"/>
                <c:pt idx="0">
                  <c:v>-5.36985</c:v>
                </c:pt>
                <c:pt idx="1">
                  <c:v>8.94975</c:v>
                </c:pt>
                <c:pt idx="2">
                  <c:v>-24.70131</c:v>
                </c:pt>
                <c:pt idx="3">
                  <c:v>10.02372</c:v>
                </c:pt>
                <c:pt idx="4">
                  <c:v>72.55264</c:v>
                </c:pt>
              </c:numCache>
            </c:numRef>
          </c:val>
          <c:smooth val="0"/>
        </c:ser>
        <c:dLbls>
          <c:showLegendKey val="0"/>
          <c:showVal val="0"/>
          <c:showCatName val="0"/>
          <c:showSerName val="0"/>
          <c:showPercent val="0"/>
          <c:showBubbleSize val="0"/>
        </c:dLbls>
        <c:marker val="1"/>
        <c:smooth val="0"/>
        <c:axId val="-2110507768"/>
        <c:axId val="-2110513128"/>
      </c:lineChart>
      <c:lineChart>
        <c:grouping val="standard"/>
        <c:varyColors val="0"/>
        <c:ser>
          <c:idx val="2"/>
          <c:order val="2"/>
          <c:tx>
            <c:strRef>
              <c:f>'eramet 16'!$A$125</c:f>
              <c:strCache>
                <c:ptCount val="1"/>
              </c:strCache>
            </c:strRef>
          </c:tx>
          <c:spPr>
            <a:ln>
              <a:solidFill>
                <a:schemeClr val="bg1">
                  <a:lumMod val="50000"/>
                </a:schemeClr>
              </a:solidFill>
              <a:prstDash val="sysDash"/>
            </a:ln>
          </c:spPr>
          <c:marker>
            <c:symbol val="circle"/>
            <c:size val="11"/>
            <c:spPr>
              <a:solidFill>
                <a:srgbClr val="008000"/>
              </a:solidFill>
            </c:spPr>
          </c:marker>
          <c:cat>
            <c:numRef>
              <c:f>'eramet 16'!$B$105:$F$105</c:f>
              <c:numCache>
                <c:formatCode>General</c:formatCode>
                <c:ptCount val="5"/>
                <c:pt idx="0">
                  <c:v>2013.0</c:v>
                </c:pt>
                <c:pt idx="1">
                  <c:v>2014.0</c:v>
                </c:pt>
                <c:pt idx="2">
                  <c:v>2015.0</c:v>
                </c:pt>
                <c:pt idx="3">
                  <c:v>2016.0</c:v>
                </c:pt>
                <c:pt idx="4">
                  <c:v>2017.0</c:v>
                </c:pt>
              </c:numCache>
            </c:numRef>
          </c:cat>
          <c:val>
            <c:numRef>
              <c:f>'eramet 16'!$B$125:$F$125</c:f>
              <c:numCache>
                <c:formatCode>0%</c:formatCode>
                <c:ptCount val="5"/>
                <c:pt idx="0">
                  <c:v>-0.0142314990512334</c:v>
                </c:pt>
                <c:pt idx="1">
                  <c:v>0.0238549618320611</c:v>
                </c:pt>
                <c:pt idx="2">
                  <c:v>-0.0665808941781923</c:v>
                </c:pt>
                <c:pt idx="3">
                  <c:v>0.0281501340482574</c:v>
                </c:pt>
                <c:pt idx="4">
                  <c:v>0.166484118291347</c:v>
                </c:pt>
              </c:numCache>
            </c:numRef>
          </c:val>
          <c:smooth val="0"/>
        </c:ser>
        <c:dLbls>
          <c:showLegendKey val="0"/>
          <c:showVal val="0"/>
          <c:showCatName val="0"/>
          <c:showSerName val="0"/>
          <c:showPercent val="0"/>
          <c:showBubbleSize val="0"/>
        </c:dLbls>
        <c:marker val="1"/>
        <c:smooth val="0"/>
        <c:axId val="-2110515480"/>
        <c:axId val="-2110510088"/>
      </c:lineChart>
      <c:catAx>
        <c:axId val="-2110507768"/>
        <c:scaling>
          <c:orientation val="minMax"/>
        </c:scaling>
        <c:delete val="0"/>
        <c:axPos val="b"/>
        <c:numFmt formatCode="General" sourceLinked="1"/>
        <c:majorTickMark val="out"/>
        <c:minorTickMark val="none"/>
        <c:tickLblPos val="low"/>
        <c:spPr>
          <a:ln w="19050" cmpd="sng">
            <a:solidFill>
              <a:srgbClr val="FF0000"/>
            </a:solidFill>
          </a:ln>
        </c:spPr>
        <c:crossAx val="-2110513128"/>
        <c:crosses val="autoZero"/>
        <c:auto val="1"/>
        <c:lblAlgn val="ctr"/>
        <c:lblOffset val="100"/>
        <c:noMultiLvlLbl val="0"/>
      </c:catAx>
      <c:valAx>
        <c:axId val="-2110513128"/>
        <c:scaling>
          <c:orientation val="minMax"/>
        </c:scaling>
        <c:delete val="0"/>
        <c:axPos val="l"/>
        <c:majorGridlines/>
        <c:numFmt formatCode="0" sourceLinked="1"/>
        <c:majorTickMark val="out"/>
        <c:minorTickMark val="none"/>
        <c:tickLblPos val="nextTo"/>
        <c:txPr>
          <a:bodyPr/>
          <a:lstStyle/>
          <a:p>
            <a:pPr>
              <a:defRPr sz="1400"/>
            </a:pPr>
            <a:endParaRPr lang="fr-FR"/>
          </a:p>
        </c:txPr>
        <c:crossAx val="-2110507768"/>
        <c:crosses val="autoZero"/>
        <c:crossBetween val="between"/>
      </c:valAx>
      <c:valAx>
        <c:axId val="-2110510088"/>
        <c:scaling>
          <c:orientation val="minMax"/>
          <c:min val="-0.1"/>
        </c:scaling>
        <c:delete val="0"/>
        <c:axPos val="r"/>
        <c:numFmt formatCode="0%" sourceLinked="1"/>
        <c:majorTickMark val="out"/>
        <c:minorTickMark val="none"/>
        <c:tickLblPos val="nextTo"/>
        <c:txPr>
          <a:bodyPr/>
          <a:lstStyle/>
          <a:p>
            <a:pPr>
              <a:defRPr sz="1600">
                <a:solidFill>
                  <a:srgbClr val="008000"/>
                </a:solidFill>
              </a:defRPr>
            </a:pPr>
            <a:endParaRPr lang="fr-FR"/>
          </a:p>
        </c:txPr>
        <c:crossAx val="-2110515480"/>
        <c:crosses val="max"/>
        <c:crossBetween val="between"/>
      </c:valAx>
      <c:catAx>
        <c:axId val="-2110515480"/>
        <c:scaling>
          <c:orientation val="minMax"/>
        </c:scaling>
        <c:delete val="1"/>
        <c:axPos val="b"/>
        <c:numFmt formatCode="General" sourceLinked="1"/>
        <c:majorTickMark val="out"/>
        <c:minorTickMark val="none"/>
        <c:tickLblPos val="nextTo"/>
        <c:crossAx val="-2110510088"/>
        <c:crosses val="autoZero"/>
        <c:auto val="1"/>
        <c:lblAlgn val="ctr"/>
        <c:lblOffset val="100"/>
        <c:noMultiLvlLbl val="0"/>
      </c:catAx>
    </c:plotArea>
    <c:plotVisOnly val="1"/>
    <c:dispBlanksAs val="gap"/>
    <c:showDLblsOverMax val="0"/>
  </c:chart>
  <c:txPr>
    <a:bodyPr/>
    <a:lstStyle/>
    <a:p>
      <a:pPr>
        <a:defRPr sz="1800"/>
      </a:pPr>
      <a:endParaRPr lang="fr-FR"/>
    </a:p>
  </c:txPr>
  <c:externalData r:id="rId1">
    <c:autoUpdate val="0"/>
  </c:externalData>
</c:chartSpace>
</file>

<file path=ppt/charts/chart8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smtClean="0"/>
              <a:t>Glencore : </a:t>
            </a:r>
          </a:p>
          <a:p>
            <a:pPr>
              <a:defRPr sz="2000"/>
            </a:pPr>
            <a:r>
              <a:rPr lang="fr-FR" sz="2000" dirty="0" smtClean="0"/>
              <a:t>aussi</a:t>
            </a:r>
          </a:p>
          <a:p>
            <a:pPr>
              <a:defRPr sz="2000"/>
            </a:pPr>
            <a:r>
              <a:rPr lang="fr-FR" sz="2000" dirty="0" smtClean="0"/>
              <a:t>négociant</a:t>
            </a:r>
            <a:endParaRPr lang="fr-FR" sz="2000" dirty="0"/>
          </a:p>
        </c:rich>
      </c:tx>
      <c:layout>
        <c:manualLayout>
          <c:xMode val="edge"/>
          <c:yMode val="edge"/>
          <c:x val="0.250501011650426"/>
          <c:y val="0.0"/>
        </c:manualLayout>
      </c:layout>
      <c:overlay val="0"/>
      <c:spPr>
        <a:solidFill>
          <a:schemeClr val="bg1"/>
        </a:solidFill>
      </c:spPr>
    </c:title>
    <c:autoTitleDeleted val="0"/>
    <c:plotArea>
      <c:layout>
        <c:manualLayout>
          <c:layoutTarget val="inner"/>
          <c:xMode val="edge"/>
          <c:yMode val="edge"/>
          <c:x val="0.101525590551181"/>
          <c:y val="0.0763993149959394"/>
          <c:w val="0.890190069991251"/>
          <c:h val="0.806361886939021"/>
        </c:manualLayout>
      </c:layout>
      <c:lineChart>
        <c:grouping val="standard"/>
        <c:varyColors val="0"/>
        <c:ser>
          <c:idx val="0"/>
          <c:order val="0"/>
          <c:tx>
            <c:strRef>
              <c:f>'eramet 16'!$A$117</c:f>
              <c:strCache>
                <c:ptCount val="1"/>
              </c:strCache>
            </c:strRef>
          </c:tx>
          <c:spPr>
            <a:ln>
              <a:solidFill>
                <a:schemeClr val="tx1"/>
              </a:solidFill>
            </a:ln>
          </c:spPr>
          <c:marker>
            <c:symbol val="none"/>
          </c:marker>
          <c:cat>
            <c:numRef>
              <c:f>'eramet 16'!$B$105:$F$105</c:f>
              <c:numCache>
                <c:formatCode>General</c:formatCode>
                <c:ptCount val="5"/>
              </c:numCache>
            </c:numRef>
          </c:cat>
          <c:val>
            <c:numRef>
              <c:f>'eramet 16'!$B$117:$F$117</c:f>
              <c:numCache>
                <c:formatCode>General</c:formatCode>
                <c:ptCount val="5"/>
              </c:numCache>
            </c:numRef>
          </c:val>
          <c:smooth val="0"/>
        </c:ser>
        <c:ser>
          <c:idx val="1"/>
          <c:order val="1"/>
          <c:tx>
            <c:strRef>
              <c:f>'eramet 16'!$A$118</c:f>
              <c:strCache>
                <c:ptCount val="1"/>
              </c:strCache>
            </c:strRef>
          </c:tx>
          <c:spPr>
            <a:ln w="76200" cmpd="sng">
              <a:solidFill>
                <a:schemeClr val="tx1"/>
              </a:solidFill>
              <a:prstDash val="sysDash"/>
            </a:ln>
          </c:spPr>
          <c:marker>
            <c:symbol val="none"/>
          </c:marker>
          <c:dLbls>
            <c:dLbl>
              <c:idx val="2"/>
              <c:dLblPos val="t"/>
              <c:showLegendKey val="0"/>
              <c:showVal val="1"/>
              <c:showCatName val="0"/>
              <c:showSerName val="0"/>
              <c:showPercent val="0"/>
              <c:showBubbleSize val="0"/>
            </c:dLbl>
            <c:dLbl>
              <c:idx val="4"/>
              <c:dLblPos val="t"/>
              <c:showLegendKey val="0"/>
              <c:showVal val="1"/>
              <c:showCatName val="0"/>
              <c:showSerName val="0"/>
              <c:showPercent val="0"/>
              <c:showBubbleSize val="0"/>
            </c:dLbl>
            <c:spPr>
              <a:solidFill>
                <a:schemeClr val="bg1"/>
              </a:solidFill>
            </c:spPr>
            <c:txPr>
              <a:bodyPr/>
              <a:lstStyle/>
              <a:p>
                <a:pPr>
                  <a:defRPr>
                    <a:solidFill>
                      <a:srgbClr val="008000"/>
                    </a:solidFill>
                  </a:defRPr>
                </a:pPr>
                <a:endParaRPr lang="fr-FR"/>
              </a:p>
            </c:txPr>
            <c:dLblPos val="t"/>
            <c:showLegendKey val="0"/>
            <c:showVal val="0"/>
            <c:showCatName val="0"/>
            <c:showSerName val="0"/>
            <c:showPercent val="0"/>
            <c:showBubbleSize val="0"/>
          </c:dLbls>
          <c:cat>
            <c:numRef>
              <c:f>'eramet 16'!$B$105:$F$105</c:f>
              <c:numCache>
                <c:formatCode>General</c:formatCode>
                <c:ptCount val="5"/>
              </c:numCache>
            </c:numRef>
          </c:cat>
          <c:val>
            <c:numRef>
              <c:f>'eramet 16'!$B$118:$F$118</c:f>
              <c:numCache>
                <c:formatCode>General</c:formatCode>
                <c:ptCount val="5"/>
              </c:numCache>
            </c:numRef>
          </c:val>
          <c:smooth val="0"/>
        </c:ser>
        <c:dLbls>
          <c:showLegendKey val="0"/>
          <c:showVal val="0"/>
          <c:showCatName val="0"/>
          <c:showSerName val="0"/>
          <c:showPercent val="0"/>
          <c:showBubbleSize val="0"/>
        </c:dLbls>
        <c:marker val="1"/>
        <c:smooth val="0"/>
        <c:axId val="-2110649896"/>
        <c:axId val="-2110678328"/>
      </c:lineChart>
      <c:lineChart>
        <c:grouping val="standard"/>
        <c:varyColors val="0"/>
        <c:ser>
          <c:idx val="2"/>
          <c:order val="2"/>
          <c:tx>
            <c:strRef>
              <c:f>'eramet 16'!$A$119</c:f>
              <c:strCache>
                <c:ptCount val="1"/>
              </c:strCache>
            </c:strRef>
          </c:tx>
          <c:spPr>
            <a:ln>
              <a:solidFill>
                <a:schemeClr val="bg1">
                  <a:lumMod val="50000"/>
                </a:schemeClr>
              </a:solidFill>
              <a:prstDash val="sysDash"/>
            </a:ln>
          </c:spPr>
          <c:marker>
            <c:symbol val="circle"/>
            <c:size val="11"/>
            <c:spPr>
              <a:solidFill>
                <a:srgbClr val="008000"/>
              </a:solidFill>
            </c:spPr>
          </c:marker>
          <c:cat>
            <c:numRef>
              <c:f>'eramet 16'!$B$105:$F$105</c:f>
              <c:numCache>
                <c:formatCode>General</c:formatCode>
                <c:ptCount val="5"/>
              </c:numCache>
            </c:numRef>
          </c:cat>
          <c:val>
            <c:numRef>
              <c:f>'eramet 16'!$B$119:$F$119</c:f>
              <c:numCache>
                <c:formatCode>General</c:formatCode>
                <c:ptCount val="5"/>
              </c:numCache>
            </c:numRef>
          </c:val>
          <c:smooth val="0"/>
        </c:ser>
        <c:dLbls>
          <c:showLegendKey val="0"/>
          <c:showVal val="0"/>
          <c:showCatName val="0"/>
          <c:showSerName val="0"/>
          <c:showPercent val="0"/>
          <c:showBubbleSize val="0"/>
        </c:dLbls>
        <c:marker val="1"/>
        <c:smooth val="0"/>
        <c:axId val="-2110694280"/>
        <c:axId val="-2110687784"/>
      </c:lineChart>
      <c:catAx>
        <c:axId val="-2110649896"/>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10678328"/>
        <c:crosses val="autoZero"/>
        <c:auto val="1"/>
        <c:lblAlgn val="ctr"/>
        <c:lblOffset val="100"/>
        <c:noMultiLvlLbl val="0"/>
      </c:catAx>
      <c:valAx>
        <c:axId val="-2110678328"/>
        <c:scaling>
          <c:orientation val="minMax"/>
        </c:scaling>
        <c:delete val="0"/>
        <c:axPos val="l"/>
        <c:majorGridlines/>
        <c:numFmt formatCode="#,##0" sourceLinked="0"/>
        <c:majorTickMark val="out"/>
        <c:minorTickMark val="none"/>
        <c:tickLblPos val="nextTo"/>
        <c:txPr>
          <a:bodyPr/>
          <a:lstStyle/>
          <a:p>
            <a:pPr>
              <a:defRPr sz="1400">
                <a:solidFill>
                  <a:schemeClr val="tx1"/>
                </a:solidFill>
              </a:defRPr>
            </a:pPr>
            <a:endParaRPr lang="fr-FR"/>
          </a:p>
        </c:txPr>
        <c:crossAx val="-2110649896"/>
        <c:crosses val="autoZero"/>
        <c:crossBetween val="between"/>
      </c:valAx>
      <c:valAx>
        <c:axId val="-2110687784"/>
        <c:scaling>
          <c:orientation val="minMax"/>
        </c:scaling>
        <c:delete val="0"/>
        <c:axPos val="r"/>
        <c:numFmt formatCode="0.0%" sourceLinked="0"/>
        <c:majorTickMark val="out"/>
        <c:minorTickMark val="none"/>
        <c:tickLblPos val="nextTo"/>
        <c:txPr>
          <a:bodyPr/>
          <a:lstStyle/>
          <a:p>
            <a:pPr>
              <a:defRPr sz="1600">
                <a:solidFill>
                  <a:srgbClr val="008000"/>
                </a:solidFill>
              </a:defRPr>
            </a:pPr>
            <a:endParaRPr lang="fr-FR"/>
          </a:p>
        </c:txPr>
        <c:crossAx val="-2110694280"/>
        <c:crosses val="max"/>
        <c:crossBetween val="between"/>
      </c:valAx>
      <c:catAx>
        <c:axId val="-2110694280"/>
        <c:scaling>
          <c:orientation val="minMax"/>
        </c:scaling>
        <c:delete val="1"/>
        <c:axPos val="b"/>
        <c:numFmt formatCode="General" sourceLinked="1"/>
        <c:majorTickMark val="out"/>
        <c:minorTickMark val="none"/>
        <c:tickLblPos val="nextTo"/>
        <c:crossAx val="-2110687784"/>
        <c:crosses val="autoZero"/>
        <c:auto val="1"/>
        <c:lblAlgn val="ctr"/>
        <c:lblOffset val="100"/>
        <c:noMultiLvlLbl val="0"/>
      </c:catAx>
    </c:plotArea>
    <c:legend>
      <c:legendPos val="t"/>
      <c:layout>
        <c:manualLayout>
          <c:xMode val="edge"/>
          <c:yMode val="edge"/>
          <c:x val="0.0"/>
          <c:y val="0.0"/>
          <c:w val="0.938991301892211"/>
          <c:h val="1.0"/>
        </c:manualLayout>
      </c:layout>
      <c:overlay val="0"/>
      <c:spPr>
        <a:solidFill>
          <a:schemeClr val="bg1"/>
        </a:solidFill>
        <a:ln>
          <a:solidFill>
            <a:schemeClr val="bg1"/>
          </a:solidFill>
        </a:ln>
      </c:spPr>
    </c:legend>
    <c:plotVisOnly val="1"/>
    <c:dispBlanksAs val="gap"/>
    <c:showDLblsOverMax val="0"/>
  </c:chart>
  <c:txPr>
    <a:bodyPr/>
    <a:lstStyle/>
    <a:p>
      <a:pPr>
        <a:defRPr sz="1800"/>
      </a:pPr>
      <a:endParaRPr lang="fr-FR"/>
    </a:p>
  </c:txPr>
  <c:externalData r:id="rId1">
    <c:autoUpdate val="0"/>
  </c:externalData>
</c:chartSpace>
</file>

<file path=ppt/charts/chart8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Consommation </a:t>
            </a:r>
            <a:r>
              <a:rPr lang="fr-FR" dirty="0" smtClean="0"/>
              <a:t>totale de </a:t>
            </a:r>
            <a:r>
              <a:rPr lang="fr-FR" dirty="0"/>
              <a:t>ciment à long terme, KT</a:t>
            </a:r>
          </a:p>
        </c:rich>
      </c:tx>
      <c:layout>
        <c:manualLayout>
          <c:xMode val="edge"/>
          <c:yMode val="edge"/>
          <c:x val="0.142565725020452"/>
          <c:y val="0.0"/>
        </c:manualLayout>
      </c:layout>
      <c:overlay val="0"/>
      <c:spPr>
        <a:solidFill>
          <a:schemeClr val="bg1"/>
        </a:solidFill>
      </c:spPr>
    </c:title>
    <c:autoTitleDeleted val="0"/>
    <c:plotArea>
      <c:layout>
        <c:manualLayout>
          <c:layoutTarget val="inner"/>
          <c:xMode val="edge"/>
          <c:yMode val="edge"/>
          <c:x val="0.100669569245021"/>
          <c:y val="0.123645742340388"/>
          <c:w val="0.868742195460861"/>
          <c:h val="0.766728595256094"/>
        </c:manualLayout>
      </c:layout>
      <c:lineChart>
        <c:grouping val="standard"/>
        <c:varyColors val="0"/>
        <c:ser>
          <c:idx val="0"/>
          <c:order val="0"/>
          <c:tx>
            <c:strRef>
              <c:f>'tavail PC rimestriel'!$A$269</c:f>
              <c:strCache>
                <c:ptCount val="1"/>
                <c:pt idx="0">
                  <c:v>conso de ciment, KT</c:v>
                </c:pt>
              </c:strCache>
            </c:strRef>
          </c:tx>
          <c:spPr>
            <a:ln w="38100" cmpd="sng">
              <a:solidFill>
                <a:schemeClr val="tx1"/>
              </a:solidFill>
            </a:ln>
          </c:spPr>
          <c:marker>
            <c:symbol val="none"/>
          </c:marker>
          <c:cat>
            <c:strRef>
              <c:f>'tavail PC rimestriel'!$B$268:$X$268</c:f>
              <c:strCache>
                <c:ptCount val="23"/>
                <c:pt idx="0">
                  <c:v>1995</c:v>
                </c:pt>
                <c:pt idx="1">
                  <c:v>1996</c:v>
                </c:pt>
                <c:pt idx="2">
                  <c:v>1997</c:v>
                </c:pt>
                <c:pt idx="3">
                  <c:v>1998</c:v>
                </c:pt>
                <c:pt idx="4">
                  <c:v>1999</c:v>
                </c:pt>
                <c:pt idx="5">
                  <c:v>2000</c:v>
                </c:pt>
                <c:pt idx="6">
                  <c:v>2001</c:v>
                </c:pt>
                <c:pt idx="7">
                  <c:v>2002</c:v>
                </c:pt>
                <c:pt idx="8">
                  <c:v>2003</c:v>
                </c:pt>
                <c:pt idx="9">
                  <c:v>2004</c:v>
                </c:pt>
                <c:pt idx="10">
                  <c:v>2005</c:v>
                </c:pt>
                <c:pt idx="11">
                  <c:v>2006</c:v>
                </c:pt>
                <c:pt idx="12">
                  <c:v>2007</c:v>
                </c:pt>
                <c:pt idx="13">
                  <c:v>2008</c:v>
                </c:pt>
                <c:pt idx="14">
                  <c:v>2009</c:v>
                </c:pt>
                <c:pt idx="15">
                  <c:v>2010</c:v>
                </c:pt>
                <c:pt idx="16">
                  <c:v>2011</c:v>
                </c:pt>
                <c:pt idx="17">
                  <c:v>2012</c:v>
                </c:pt>
                <c:pt idx="18">
                  <c:v>2013</c:v>
                </c:pt>
                <c:pt idx="19">
                  <c:v>2014</c:v>
                </c:pt>
                <c:pt idx="20">
                  <c:v>2015</c:v>
                </c:pt>
                <c:pt idx="21">
                  <c:v>2016</c:v>
                </c:pt>
                <c:pt idx="22">
                  <c:v>Est 2017</c:v>
                </c:pt>
              </c:strCache>
            </c:strRef>
          </c:cat>
          <c:val>
            <c:numRef>
              <c:f>'tavail PC rimestriel'!$B$269:$X$269</c:f>
              <c:numCache>
                <c:formatCode>_-* #\ ##0\ _F_-;\-* #\ ##0\ _F_-;_-* "-"??\ _F_-;_-@_-</c:formatCode>
                <c:ptCount val="23"/>
                <c:pt idx="0">
                  <c:v>98.848</c:v>
                </c:pt>
                <c:pt idx="1">
                  <c:v>89.44</c:v>
                </c:pt>
                <c:pt idx="2">
                  <c:v>83.894</c:v>
                </c:pt>
                <c:pt idx="3">
                  <c:v>89.32199999999998</c:v>
                </c:pt>
                <c:pt idx="4">
                  <c:v>93.07799999999998</c:v>
                </c:pt>
                <c:pt idx="5">
                  <c:v>93.984</c:v>
                </c:pt>
                <c:pt idx="6">
                  <c:v>93.248</c:v>
                </c:pt>
                <c:pt idx="7">
                  <c:v>103.808</c:v>
                </c:pt>
                <c:pt idx="8">
                  <c:v>102.996</c:v>
                </c:pt>
                <c:pt idx="9">
                  <c:v>115.288</c:v>
                </c:pt>
                <c:pt idx="10">
                  <c:v>123.118</c:v>
                </c:pt>
                <c:pt idx="11">
                  <c:v>133.662</c:v>
                </c:pt>
                <c:pt idx="12">
                  <c:v>140.962</c:v>
                </c:pt>
                <c:pt idx="13">
                  <c:v>139.498</c:v>
                </c:pt>
                <c:pt idx="14">
                  <c:v>140.173</c:v>
                </c:pt>
                <c:pt idx="15">
                  <c:v>161.236</c:v>
                </c:pt>
                <c:pt idx="16">
                  <c:v>147.761</c:v>
                </c:pt>
                <c:pt idx="17">
                  <c:v>124.956</c:v>
                </c:pt>
                <c:pt idx="18">
                  <c:v>119.279</c:v>
                </c:pt>
                <c:pt idx="19">
                  <c:v>106.492</c:v>
                </c:pt>
                <c:pt idx="20">
                  <c:v>113.954</c:v>
                </c:pt>
                <c:pt idx="21">
                  <c:v>111.802662</c:v>
                </c:pt>
                <c:pt idx="22">
                  <c:v>110.123096952366</c:v>
                </c:pt>
              </c:numCache>
            </c:numRef>
          </c:val>
          <c:smooth val="0"/>
        </c:ser>
        <c:dLbls>
          <c:showLegendKey val="0"/>
          <c:showVal val="0"/>
          <c:showCatName val="0"/>
          <c:showSerName val="0"/>
          <c:showPercent val="0"/>
          <c:showBubbleSize val="0"/>
        </c:dLbls>
        <c:marker val="1"/>
        <c:smooth val="0"/>
        <c:axId val="-2072629432"/>
        <c:axId val="-2100500136"/>
      </c:lineChart>
      <c:catAx>
        <c:axId val="-2072629432"/>
        <c:scaling>
          <c:orientation val="minMax"/>
        </c:scaling>
        <c:delete val="0"/>
        <c:axPos val="b"/>
        <c:numFmt formatCode="0" sourceLinked="1"/>
        <c:majorTickMark val="out"/>
        <c:minorTickMark val="none"/>
        <c:tickLblPos val="nextTo"/>
        <c:crossAx val="-2100500136"/>
        <c:crosses val="autoZero"/>
        <c:auto val="1"/>
        <c:lblAlgn val="ctr"/>
        <c:lblOffset val="100"/>
        <c:noMultiLvlLbl val="0"/>
      </c:catAx>
      <c:valAx>
        <c:axId val="-2100500136"/>
        <c:scaling>
          <c:orientation val="minMax"/>
          <c:min val="80.0"/>
        </c:scaling>
        <c:delete val="0"/>
        <c:axPos val="l"/>
        <c:majorGridlines>
          <c:spPr>
            <a:ln>
              <a:solidFill>
                <a:schemeClr val="bg1">
                  <a:lumMod val="75000"/>
                </a:schemeClr>
              </a:solidFill>
            </a:ln>
          </c:spPr>
        </c:majorGridlines>
        <c:numFmt formatCode="_-* #\ ##0\ _F_-;\-* #\ ##0\ _F_-;_-* &quot;-&quot;??\ _F_-;_-@_-" sourceLinked="1"/>
        <c:majorTickMark val="out"/>
        <c:minorTickMark val="none"/>
        <c:tickLblPos val="nextTo"/>
        <c:txPr>
          <a:bodyPr/>
          <a:lstStyle/>
          <a:p>
            <a:pPr>
              <a:defRPr sz="1800"/>
            </a:pPr>
            <a:endParaRPr lang="fr-FR"/>
          </a:p>
        </c:txPr>
        <c:crossAx val="-2072629432"/>
        <c:crosses val="autoZero"/>
        <c:crossBetween val="between"/>
        <c:majorUnit val="5.0"/>
      </c:valAx>
    </c:plotArea>
    <c:plotVisOnly val="1"/>
    <c:dispBlanksAs val="gap"/>
    <c:showDLblsOverMax val="0"/>
  </c:chart>
  <c:txPr>
    <a:bodyPr/>
    <a:lstStyle/>
    <a:p>
      <a:pPr>
        <a:defRPr sz="2000"/>
      </a:pPr>
      <a:endParaRPr lang="fr-FR"/>
    </a:p>
  </c:txPr>
  <c:externalData r:id="rId1">
    <c:autoUpdate val="0"/>
  </c:externalData>
  <c:userShapes r:id="rId2"/>
</c:chartSpace>
</file>

<file path=ppt/charts/chart8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b="0" i="0" u="none" strike="noStrike" baseline="0">
                <a:solidFill>
                  <a:srgbClr val="000000"/>
                </a:solidFill>
                <a:latin typeface="Calibri"/>
                <a:ea typeface="Calibri"/>
                <a:cs typeface="Calibri"/>
              </a:defRPr>
            </a:pPr>
            <a:r>
              <a:rPr lang="fr-FR" sz="2400" b="1" i="0" u="none" strike="noStrike" baseline="0" dirty="0" smtClean="0">
                <a:solidFill>
                  <a:srgbClr val="000000"/>
                </a:solidFill>
                <a:latin typeface="Calibri"/>
                <a:ea typeface="Calibri"/>
                <a:cs typeface="Calibri"/>
              </a:rPr>
              <a:t>L’effet de la construction des deux usines :</a:t>
            </a:r>
          </a:p>
          <a:p>
            <a:pPr>
              <a:defRPr sz="2400" b="0" i="0" u="none" strike="noStrike" baseline="0">
                <a:solidFill>
                  <a:srgbClr val="000000"/>
                </a:solidFill>
                <a:latin typeface="Calibri"/>
                <a:ea typeface="Calibri"/>
                <a:cs typeface="Calibri"/>
              </a:defRPr>
            </a:pPr>
            <a:r>
              <a:rPr lang="fr-FR" sz="2400" b="1" i="0" u="none" strike="noStrike" baseline="0" dirty="0" smtClean="0">
                <a:solidFill>
                  <a:srgbClr val="000000"/>
                </a:solidFill>
                <a:latin typeface="Calibri"/>
                <a:ea typeface="Calibri"/>
                <a:cs typeface="Calibri"/>
              </a:rPr>
              <a:t>jusqu’en 2012- 2013 environ</a:t>
            </a:r>
            <a:endParaRPr lang="fr-FR" sz="2400" b="0" i="0" u="none" strike="noStrike" baseline="0" dirty="0">
              <a:solidFill>
                <a:srgbClr val="000000"/>
              </a:solidFill>
              <a:latin typeface="Calibri"/>
              <a:ea typeface="Calibri"/>
              <a:cs typeface="Calibri"/>
            </a:endParaRPr>
          </a:p>
        </c:rich>
      </c:tx>
      <c:layout>
        <c:manualLayout>
          <c:xMode val="edge"/>
          <c:yMode val="edge"/>
          <c:x val="0.121321116173739"/>
          <c:y val="0.00016475768335322"/>
        </c:manualLayout>
      </c:layout>
      <c:overlay val="0"/>
      <c:spPr>
        <a:solidFill>
          <a:schemeClr val="bg1"/>
        </a:solidFill>
      </c:spPr>
    </c:title>
    <c:autoTitleDeleted val="0"/>
    <c:plotArea>
      <c:layout>
        <c:manualLayout>
          <c:layoutTarget val="inner"/>
          <c:xMode val="edge"/>
          <c:yMode val="edge"/>
          <c:x val="0.00130110242734571"/>
          <c:y val="0.126176950957833"/>
          <c:w val="0.981178721919648"/>
          <c:h val="0.767396971805031"/>
        </c:manualLayout>
      </c:layout>
      <c:lineChart>
        <c:grouping val="standard"/>
        <c:varyColors val="0"/>
        <c:ser>
          <c:idx val="0"/>
          <c:order val="0"/>
          <c:tx>
            <c:strRef>
              <c:f>ciment!$B$82</c:f>
              <c:strCache>
                <c:ptCount val="1"/>
                <c:pt idx="0">
                  <c:v>ventes annuelles totales de ciment, KT</c:v>
                </c:pt>
              </c:strCache>
            </c:strRef>
          </c:tx>
          <c:spPr>
            <a:ln w="38100" cmpd="sng">
              <a:solidFill>
                <a:schemeClr val="tx1"/>
              </a:solidFill>
              <a:prstDash val="solid"/>
            </a:ln>
          </c:spPr>
          <c:marker>
            <c:symbol val="none"/>
          </c:marker>
          <c:cat>
            <c:strRef>
              <c:f>ciment!$L$81:$X$81</c:f>
              <c:strCache>
                <c:ptCount val="13"/>
                <c:pt idx="0">
                  <c:v>2004</c:v>
                </c:pt>
                <c:pt idx="1">
                  <c:v>2005</c:v>
                </c:pt>
                <c:pt idx="2">
                  <c:v>2006</c:v>
                </c:pt>
                <c:pt idx="3">
                  <c:v>2007</c:v>
                </c:pt>
                <c:pt idx="4">
                  <c:v>2008</c:v>
                </c:pt>
                <c:pt idx="5">
                  <c:v>2009</c:v>
                </c:pt>
                <c:pt idx="6">
                  <c:v>2010</c:v>
                </c:pt>
                <c:pt idx="7">
                  <c:v>2011</c:v>
                </c:pt>
                <c:pt idx="8">
                  <c:v>2012</c:v>
                </c:pt>
                <c:pt idx="9">
                  <c:v>2013</c:v>
                </c:pt>
                <c:pt idx="10">
                  <c:v>2014</c:v>
                </c:pt>
                <c:pt idx="11">
                  <c:v>2015</c:v>
                </c:pt>
                <c:pt idx="12">
                  <c:v>2016 e</c:v>
                </c:pt>
              </c:strCache>
            </c:strRef>
          </c:cat>
          <c:val>
            <c:numRef>
              <c:f>ciment!$L$82:$X$82</c:f>
              <c:numCache>
                <c:formatCode>#\ ##0.0</c:formatCode>
                <c:ptCount val="13"/>
                <c:pt idx="0">
                  <c:v>115.287843</c:v>
                </c:pt>
                <c:pt idx="1">
                  <c:v>123.117809</c:v>
                </c:pt>
                <c:pt idx="2">
                  <c:v>133.662407</c:v>
                </c:pt>
                <c:pt idx="3">
                  <c:v>140.961552</c:v>
                </c:pt>
                <c:pt idx="4">
                  <c:v>139.497902</c:v>
                </c:pt>
                <c:pt idx="5">
                  <c:v>140.17281</c:v>
                </c:pt>
                <c:pt idx="6">
                  <c:v>161.235813</c:v>
                </c:pt>
                <c:pt idx="7">
                  <c:v>147.760793</c:v>
                </c:pt>
                <c:pt idx="8">
                  <c:v>124.956286</c:v>
                </c:pt>
                <c:pt idx="9">
                  <c:v>119.27874</c:v>
                </c:pt>
                <c:pt idx="10">
                  <c:v>106.492398</c:v>
                </c:pt>
                <c:pt idx="11">
                  <c:v>115.648115</c:v>
                </c:pt>
                <c:pt idx="12">
                  <c:v>117.350829</c:v>
                </c:pt>
              </c:numCache>
            </c:numRef>
          </c:val>
          <c:smooth val="0"/>
        </c:ser>
        <c:ser>
          <c:idx val="2"/>
          <c:order val="1"/>
          <c:tx>
            <c:strRef>
              <c:f>ciment!$B$84</c:f>
              <c:strCache>
                <c:ptCount val="1"/>
                <c:pt idx="0">
                  <c:v>ventes annuelles totales de ciment, hors Projets Ni, KT</c:v>
                </c:pt>
              </c:strCache>
            </c:strRef>
          </c:tx>
          <c:spPr>
            <a:ln w="76200" cmpd="sng">
              <a:solidFill>
                <a:schemeClr val="tx1"/>
              </a:solidFill>
              <a:prstDash val="sysDash"/>
            </a:ln>
          </c:spPr>
          <c:marker>
            <c:symbol val="none"/>
          </c:marker>
          <c:cat>
            <c:strRef>
              <c:f>ciment!$L$81:$X$81</c:f>
              <c:strCache>
                <c:ptCount val="13"/>
                <c:pt idx="0">
                  <c:v>2004</c:v>
                </c:pt>
                <c:pt idx="1">
                  <c:v>2005</c:v>
                </c:pt>
                <c:pt idx="2">
                  <c:v>2006</c:v>
                </c:pt>
                <c:pt idx="3">
                  <c:v>2007</c:v>
                </c:pt>
                <c:pt idx="4">
                  <c:v>2008</c:v>
                </c:pt>
                <c:pt idx="5">
                  <c:v>2009</c:v>
                </c:pt>
                <c:pt idx="6">
                  <c:v>2010</c:v>
                </c:pt>
                <c:pt idx="7">
                  <c:v>2011</c:v>
                </c:pt>
                <c:pt idx="8">
                  <c:v>2012</c:v>
                </c:pt>
                <c:pt idx="9">
                  <c:v>2013</c:v>
                </c:pt>
                <c:pt idx="10">
                  <c:v>2014</c:v>
                </c:pt>
                <c:pt idx="11">
                  <c:v>2015</c:v>
                </c:pt>
                <c:pt idx="12">
                  <c:v>2016 e</c:v>
                </c:pt>
              </c:strCache>
            </c:strRef>
          </c:cat>
          <c:val>
            <c:numRef>
              <c:f>ciment!$L$84:$X$84</c:f>
              <c:numCache>
                <c:formatCode>0.00</c:formatCode>
                <c:ptCount val="13"/>
                <c:pt idx="0">
                  <c:v>114.187843</c:v>
                </c:pt>
                <c:pt idx="1">
                  <c:v>114.617809</c:v>
                </c:pt>
                <c:pt idx="2">
                  <c:v>118.862407</c:v>
                </c:pt>
                <c:pt idx="3">
                  <c:v>127.361552</c:v>
                </c:pt>
                <c:pt idx="4">
                  <c:v>130.297902</c:v>
                </c:pt>
                <c:pt idx="5">
                  <c:v>136.67281</c:v>
                </c:pt>
                <c:pt idx="6">
                  <c:v>139.135813</c:v>
                </c:pt>
                <c:pt idx="7">
                  <c:v>133.060793</c:v>
                </c:pt>
                <c:pt idx="8">
                  <c:v>120.356286</c:v>
                </c:pt>
                <c:pt idx="9">
                  <c:v>119.27874</c:v>
                </c:pt>
                <c:pt idx="10">
                  <c:v>106.492398</c:v>
                </c:pt>
                <c:pt idx="11">
                  <c:v>115.648115</c:v>
                </c:pt>
                <c:pt idx="12">
                  <c:v>117.350829</c:v>
                </c:pt>
              </c:numCache>
            </c:numRef>
          </c:val>
          <c:smooth val="0"/>
        </c:ser>
        <c:dLbls>
          <c:showLegendKey val="0"/>
          <c:showVal val="0"/>
          <c:showCatName val="0"/>
          <c:showSerName val="0"/>
          <c:showPercent val="0"/>
          <c:showBubbleSize val="0"/>
        </c:dLbls>
        <c:marker val="1"/>
        <c:smooth val="0"/>
        <c:axId val="-2146464504"/>
        <c:axId val="-2100639432"/>
      </c:lineChart>
      <c:catAx>
        <c:axId val="-2146464504"/>
        <c:scaling>
          <c:orientation val="minMax"/>
        </c:scaling>
        <c:delete val="0"/>
        <c:axPos val="b"/>
        <c:numFmt formatCode="0" sourceLinked="1"/>
        <c:majorTickMark val="out"/>
        <c:minorTickMark val="none"/>
        <c:tickLblPos val="nextTo"/>
        <c:txPr>
          <a:bodyPr rot="-5400000" vert="horz"/>
          <a:lstStyle/>
          <a:p>
            <a:pPr>
              <a:defRPr sz="2000"/>
            </a:pPr>
            <a:endParaRPr lang="fr-FR"/>
          </a:p>
        </c:txPr>
        <c:crossAx val="-2100639432"/>
        <c:crosses val="autoZero"/>
        <c:auto val="0"/>
        <c:lblAlgn val="ctr"/>
        <c:lblOffset val="100"/>
        <c:tickLblSkip val="1"/>
        <c:noMultiLvlLbl val="0"/>
      </c:catAx>
      <c:valAx>
        <c:axId val="-2100639432"/>
        <c:scaling>
          <c:orientation val="minMax"/>
          <c:max val="170.0"/>
          <c:min val="80.0"/>
        </c:scaling>
        <c:delete val="1"/>
        <c:axPos val="l"/>
        <c:majorGridlines>
          <c:spPr>
            <a:ln>
              <a:solidFill>
                <a:schemeClr val="bg1">
                  <a:lumMod val="75000"/>
                </a:schemeClr>
              </a:solidFill>
            </a:ln>
          </c:spPr>
        </c:majorGridlines>
        <c:numFmt formatCode="#,##0" sourceLinked="0"/>
        <c:majorTickMark val="out"/>
        <c:minorTickMark val="none"/>
        <c:tickLblPos val="nextTo"/>
        <c:crossAx val="-2146464504"/>
        <c:crosses val="autoZero"/>
        <c:crossBetween val="between"/>
        <c:majorUnit val="5.0"/>
      </c:valAx>
    </c:plotArea>
    <c:plotVisOnly val="1"/>
    <c:dispBlanksAs val="gap"/>
    <c:showDLblsOverMax val="0"/>
  </c:chart>
  <c:txPr>
    <a:bodyPr/>
    <a:lstStyle/>
    <a:p>
      <a:pPr>
        <a:defRPr sz="1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8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b="1"/>
            </a:pPr>
            <a:r>
              <a:rPr lang="fr-FR" sz="1800" b="1" dirty="0"/>
              <a:t>Ventes mensuelles de ciment en tendance annuelle, KT : </a:t>
            </a:r>
            <a:endParaRPr lang="fr-FR" sz="1800" b="1" dirty="0" smtClean="0"/>
          </a:p>
          <a:p>
            <a:pPr>
              <a:defRPr sz="1800" b="1"/>
            </a:pPr>
            <a:r>
              <a:rPr lang="fr-FR" sz="1800" b="1" dirty="0" smtClean="0"/>
              <a:t>reprise </a:t>
            </a:r>
            <a:r>
              <a:rPr lang="fr-FR" sz="1800" b="1" dirty="0"/>
              <a:t>en 2015,</a:t>
            </a:r>
            <a:r>
              <a:rPr lang="fr-FR" sz="1800" b="1" baseline="0" dirty="0"/>
              <a:t> mais à un niveau très bas </a:t>
            </a:r>
          </a:p>
          <a:p>
            <a:pPr>
              <a:defRPr sz="1800" b="1"/>
            </a:pPr>
            <a:r>
              <a:rPr lang="fr-FR" sz="1800" b="1" baseline="0" dirty="0"/>
              <a:t>(celui du début des années 2000 !) puis rechute ensuite</a:t>
            </a:r>
            <a:endParaRPr lang="fr-FR" sz="1800" b="1" dirty="0"/>
          </a:p>
        </c:rich>
      </c:tx>
      <c:layout>
        <c:manualLayout>
          <c:xMode val="edge"/>
          <c:yMode val="edge"/>
          <c:x val="0.139487629742305"/>
          <c:y val="0.0"/>
        </c:manualLayout>
      </c:layout>
      <c:overlay val="0"/>
      <c:spPr>
        <a:solidFill>
          <a:schemeClr val="bg1"/>
        </a:solidFill>
      </c:spPr>
    </c:title>
    <c:autoTitleDeleted val="0"/>
    <c:plotArea>
      <c:layout>
        <c:manualLayout>
          <c:layoutTarget val="inner"/>
          <c:xMode val="edge"/>
          <c:yMode val="edge"/>
          <c:x val="0.0411719160104987"/>
          <c:y val="0.14479486079556"/>
          <c:w val="0.937372841552701"/>
          <c:h val="0.74091564208658"/>
        </c:manualLayout>
      </c:layout>
      <c:lineChart>
        <c:grouping val="standard"/>
        <c:varyColors val="0"/>
        <c:ser>
          <c:idx val="0"/>
          <c:order val="0"/>
          <c:tx>
            <c:strRef>
              <c:f>'Macintosh HD:Users:castex:Desktop:Précieux NC:Harmattan 2018:Economie NC et Etat :[17 BTP NC .xls]Travail PC '!$A$26</c:f>
              <c:strCache>
                <c:ptCount val="1"/>
                <c:pt idx="0">
                  <c:v>Ventes mensuelles en tendance annuelle</c:v>
                </c:pt>
              </c:strCache>
            </c:strRef>
          </c:tx>
          <c:spPr>
            <a:ln w="12700" cmpd="sng">
              <a:solidFill>
                <a:schemeClr val="tx1"/>
              </a:solidFill>
              <a:prstDash val="sysDash"/>
            </a:ln>
          </c:spPr>
          <c:marker>
            <c:symbol val="none"/>
          </c:marker>
          <c:trendline>
            <c:spPr>
              <a:ln w="76200" cmpd="sng">
                <a:solidFill>
                  <a:schemeClr val="tx1"/>
                </a:solidFill>
              </a:ln>
            </c:spPr>
            <c:trendlineType val="movingAvg"/>
            <c:period val="12"/>
            <c:dispRSqr val="0"/>
            <c:dispEq val="0"/>
          </c:trendline>
          <c:cat>
            <c:strRef>
              <c:f>'Macintosh HD:Users:castex:Desktop:Précieux NC:Harmattan 2018:Economie NC et Etat :[17 BTP NC .xls]Travail PC '!$B$25:$JU$25</c:f>
              <c:strCache>
                <c:ptCount val="280"/>
                <c:pt idx="0">
                  <c:v>_x0004_1995</c:v>
                </c:pt>
                <c:pt idx="1">
                  <c:v>_x0004_Fév.</c:v>
                </c:pt>
                <c:pt idx="2">
                  <c:v>_x0004_Mars</c:v>
                </c:pt>
                <c:pt idx="3">
                  <c:v>_x0004_Avr.</c:v>
                </c:pt>
                <c:pt idx="4">
                  <c:v>_x0003_Mai</c:v>
                </c:pt>
                <c:pt idx="5">
                  <c:v>_x0004_Juin</c:v>
                </c:pt>
                <c:pt idx="6">
                  <c:v>_x0005_Juil.</c:v>
                </c:pt>
                <c:pt idx="7">
                  <c:v>_x0004_Août</c:v>
                </c:pt>
                <c:pt idx="8">
                  <c:v>_x0005_Sept.</c:v>
                </c:pt>
                <c:pt idx="9">
                  <c:v>_x0004_Oct.</c:v>
                </c:pt>
                <c:pt idx="10">
                  <c:v>_x0004_Nov.</c:v>
                </c:pt>
                <c:pt idx="11">
                  <c:v>_x0004_Déc.</c:v>
                </c:pt>
                <c:pt idx="12">
                  <c:v>_x0004_1996</c:v>
                </c:pt>
                <c:pt idx="13">
                  <c:v>_x0004_Fév.</c:v>
                </c:pt>
                <c:pt idx="14">
                  <c:v>_x0004_Mars</c:v>
                </c:pt>
                <c:pt idx="15">
                  <c:v>_x0004_Avr.</c:v>
                </c:pt>
                <c:pt idx="16">
                  <c:v>_x0003_Mai</c:v>
                </c:pt>
                <c:pt idx="17">
                  <c:v>_x0004_Juin</c:v>
                </c:pt>
                <c:pt idx="18">
                  <c:v>_x0005_Juil.</c:v>
                </c:pt>
                <c:pt idx="19">
                  <c:v>_x0004_Août</c:v>
                </c:pt>
                <c:pt idx="20">
                  <c:v>_x0005_Sept.</c:v>
                </c:pt>
                <c:pt idx="21">
                  <c:v>_x0004_Oct.</c:v>
                </c:pt>
                <c:pt idx="22">
                  <c:v>_x0004_Nov.</c:v>
                </c:pt>
                <c:pt idx="23">
                  <c:v>_x0004_Déc.</c:v>
                </c:pt>
                <c:pt idx="24">
                  <c:v>_x0004_1997</c:v>
                </c:pt>
                <c:pt idx="25">
                  <c:v>_x0004_Fév.</c:v>
                </c:pt>
                <c:pt idx="26">
                  <c:v>_x0004_Mars</c:v>
                </c:pt>
                <c:pt idx="27">
                  <c:v>_x0004_Avr.</c:v>
                </c:pt>
                <c:pt idx="28">
                  <c:v>_x0003_Mai</c:v>
                </c:pt>
                <c:pt idx="29">
                  <c:v>_x0004_Juin</c:v>
                </c:pt>
                <c:pt idx="30">
                  <c:v>_x0005_Juil.</c:v>
                </c:pt>
                <c:pt idx="31">
                  <c:v>_x0004_Août</c:v>
                </c:pt>
                <c:pt idx="32">
                  <c:v>_x0005_Sept.</c:v>
                </c:pt>
                <c:pt idx="33">
                  <c:v>_x0004_Oct.</c:v>
                </c:pt>
                <c:pt idx="34">
                  <c:v>_x0004_Nov.</c:v>
                </c:pt>
                <c:pt idx="35">
                  <c:v>_x0004_Déc.</c:v>
                </c:pt>
                <c:pt idx="36">
                  <c:v>_x0004_1998</c:v>
                </c:pt>
                <c:pt idx="37">
                  <c:v>_x0004_Fév.</c:v>
                </c:pt>
                <c:pt idx="38">
                  <c:v>_x0004_Mars</c:v>
                </c:pt>
                <c:pt idx="39">
                  <c:v>_x0004_Avr.</c:v>
                </c:pt>
                <c:pt idx="40">
                  <c:v>_x0003_Mai</c:v>
                </c:pt>
                <c:pt idx="41">
                  <c:v>_x0004_Juin</c:v>
                </c:pt>
                <c:pt idx="42">
                  <c:v>_x0005_Juil.</c:v>
                </c:pt>
                <c:pt idx="43">
                  <c:v>_x0004_Août</c:v>
                </c:pt>
                <c:pt idx="44">
                  <c:v>_x0005_Sept.</c:v>
                </c:pt>
                <c:pt idx="45">
                  <c:v>_x0004_Oct.</c:v>
                </c:pt>
                <c:pt idx="46">
                  <c:v>_x0004_Nov.</c:v>
                </c:pt>
                <c:pt idx="47">
                  <c:v>_x0004_Déc.</c:v>
                </c:pt>
                <c:pt idx="48">
                  <c:v>_x0004_1999</c:v>
                </c:pt>
                <c:pt idx="49">
                  <c:v>_x0004_Fév.</c:v>
                </c:pt>
                <c:pt idx="50">
                  <c:v>_x0004_Mars</c:v>
                </c:pt>
                <c:pt idx="51">
                  <c:v>_x0004_Avr.</c:v>
                </c:pt>
                <c:pt idx="52">
                  <c:v>_x0003_Mai</c:v>
                </c:pt>
                <c:pt idx="53">
                  <c:v>_x0004_Juin</c:v>
                </c:pt>
                <c:pt idx="54">
                  <c:v>_x0005_Juil.</c:v>
                </c:pt>
                <c:pt idx="55">
                  <c:v>_x0004_Août</c:v>
                </c:pt>
                <c:pt idx="56">
                  <c:v>_x0005_Sept.</c:v>
                </c:pt>
                <c:pt idx="57">
                  <c:v>_x0004_Oct.</c:v>
                </c:pt>
                <c:pt idx="58">
                  <c:v>_x0004_Nov.</c:v>
                </c:pt>
                <c:pt idx="59">
                  <c:v>_x0004_Déc.</c:v>
                </c:pt>
                <c:pt idx="60">
                  <c:v>_x0004_2000</c:v>
                </c:pt>
                <c:pt idx="61">
                  <c:v>_x0004_Fév.</c:v>
                </c:pt>
                <c:pt idx="62">
                  <c:v>_x0004_Mars</c:v>
                </c:pt>
                <c:pt idx="63">
                  <c:v>_x0004_Avr.</c:v>
                </c:pt>
                <c:pt idx="64">
                  <c:v>_x0003_Mai</c:v>
                </c:pt>
                <c:pt idx="65">
                  <c:v>_x0004_Juin</c:v>
                </c:pt>
                <c:pt idx="66">
                  <c:v>_x0005_Juil.</c:v>
                </c:pt>
                <c:pt idx="67">
                  <c:v>_x0004_Août</c:v>
                </c:pt>
                <c:pt idx="68">
                  <c:v>_x0005_Sept.</c:v>
                </c:pt>
                <c:pt idx="69">
                  <c:v>_x0004_Oct.</c:v>
                </c:pt>
                <c:pt idx="70">
                  <c:v>_x0004_Nov.</c:v>
                </c:pt>
                <c:pt idx="71">
                  <c:v>_x0004_Déc.</c:v>
                </c:pt>
                <c:pt idx="72">
                  <c:v>_x0004_2001</c:v>
                </c:pt>
                <c:pt idx="73">
                  <c:v>_x0004_Fév.</c:v>
                </c:pt>
                <c:pt idx="74">
                  <c:v>_x0004_Mars</c:v>
                </c:pt>
                <c:pt idx="75">
                  <c:v>_x0004_Avr.</c:v>
                </c:pt>
                <c:pt idx="76">
                  <c:v>_x0003_Mai</c:v>
                </c:pt>
                <c:pt idx="77">
                  <c:v>_x0004_Juin</c:v>
                </c:pt>
                <c:pt idx="78">
                  <c:v>_x0005_Juil.</c:v>
                </c:pt>
                <c:pt idx="79">
                  <c:v>_x0004_Août</c:v>
                </c:pt>
                <c:pt idx="80">
                  <c:v>_x0005_Sept.</c:v>
                </c:pt>
                <c:pt idx="81">
                  <c:v>_x0004_Oct.</c:v>
                </c:pt>
                <c:pt idx="82">
                  <c:v>_x0004_Nov.</c:v>
                </c:pt>
                <c:pt idx="83">
                  <c:v>_x0004_Déc.</c:v>
                </c:pt>
                <c:pt idx="84">
                  <c:v>_x0004_2002</c:v>
                </c:pt>
                <c:pt idx="85">
                  <c:v>_x0004_Fév.</c:v>
                </c:pt>
                <c:pt idx="86">
                  <c:v>_x0004_Mars</c:v>
                </c:pt>
                <c:pt idx="87">
                  <c:v>_x0004_Avr.</c:v>
                </c:pt>
                <c:pt idx="88">
                  <c:v>_x0003_Mai</c:v>
                </c:pt>
                <c:pt idx="89">
                  <c:v>_x0004_Juin</c:v>
                </c:pt>
                <c:pt idx="90">
                  <c:v>_x0005_Juil.</c:v>
                </c:pt>
                <c:pt idx="91">
                  <c:v>_x0004_Août</c:v>
                </c:pt>
                <c:pt idx="92">
                  <c:v>_x0005_Sept.</c:v>
                </c:pt>
                <c:pt idx="93">
                  <c:v>_x0004_Oct.</c:v>
                </c:pt>
                <c:pt idx="94">
                  <c:v>_x0004_Nov.</c:v>
                </c:pt>
                <c:pt idx="95">
                  <c:v>_x0004_Déc.</c:v>
                </c:pt>
                <c:pt idx="96">
                  <c:v>_x0004_2003</c:v>
                </c:pt>
                <c:pt idx="97">
                  <c:v>_x0004_Fév.</c:v>
                </c:pt>
                <c:pt idx="98">
                  <c:v>_x0004_Mars</c:v>
                </c:pt>
                <c:pt idx="99">
                  <c:v>_x0004_Avr.</c:v>
                </c:pt>
                <c:pt idx="100">
                  <c:v>_x0003_Mai</c:v>
                </c:pt>
                <c:pt idx="101">
                  <c:v>_x0004_Juin</c:v>
                </c:pt>
                <c:pt idx="102">
                  <c:v>_x0005_Juil.</c:v>
                </c:pt>
                <c:pt idx="103">
                  <c:v>_x0004_Août</c:v>
                </c:pt>
                <c:pt idx="104">
                  <c:v>_x0005_Sept.</c:v>
                </c:pt>
                <c:pt idx="105">
                  <c:v>_x0004_Oct.</c:v>
                </c:pt>
                <c:pt idx="106">
                  <c:v>_x0004_Nov.</c:v>
                </c:pt>
                <c:pt idx="107">
                  <c:v>_x0004_Déc.</c:v>
                </c:pt>
                <c:pt idx="108">
                  <c:v>_x0004_2004</c:v>
                </c:pt>
                <c:pt idx="109">
                  <c:v>_x0004_Fév.</c:v>
                </c:pt>
                <c:pt idx="110">
                  <c:v>_x0004_Mars</c:v>
                </c:pt>
                <c:pt idx="111">
                  <c:v>_x0004_Avr.</c:v>
                </c:pt>
                <c:pt idx="112">
                  <c:v>_x0003_Mai</c:v>
                </c:pt>
                <c:pt idx="113">
                  <c:v>_x0004_Juin</c:v>
                </c:pt>
                <c:pt idx="114">
                  <c:v>_x0005_Juil.</c:v>
                </c:pt>
                <c:pt idx="115">
                  <c:v>_x0004_Août</c:v>
                </c:pt>
                <c:pt idx="116">
                  <c:v>_x0005_Sept.</c:v>
                </c:pt>
                <c:pt idx="117">
                  <c:v>_x0004_Oct.</c:v>
                </c:pt>
                <c:pt idx="118">
                  <c:v>_x0004_Nov.</c:v>
                </c:pt>
                <c:pt idx="119">
                  <c:v>_x0004_Déc.</c:v>
                </c:pt>
                <c:pt idx="120">
                  <c:v>_x0004_2005</c:v>
                </c:pt>
                <c:pt idx="121">
                  <c:v>_x0004_Fév.</c:v>
                </c:pt>
                <c:pt idx="122">
                  <c:v>_x0004_Mars</c:v>
                </c:pt>
                <c:pt idx="123">
                  <c:v>_x0005_Avril</c:v>
                </c:pt>
                <c:pt idx="124">
                  <c:v>_x0003_Mai</c:v>
                </c:pt>
                <c:pt idx="125">
                  <c:v>_x0004_Juin</c:v>
                </c:pt>
                <c:pt idx="126">
                  <c:v>_x0005_Juil.</c:v>
                </c:pt>
                <c:pt idx="127">
                  <c:v>_x0004_Août</c:v>
                </c:pt>
                <c:pt idx="128">
                  <c:v>_x0005_Sept.</c:v>
                </c:pt>
                <c:pt idx="129">
                  <c:v>_x0004_Oct.</c:v>
                </c:pt>
                <c:pt idx="130">
                  <c:v>_x0004_Nov.</c:v>
                </c:pt>
                <c:pt idx="131">
                  <c:v>_x0004_Déc.</c:v>
                </c:pt>
                <c:pt idx="132">
                  <c:v>_x0004_2006</c:v>
                </c:pt>
                <c:pt idx="133">
                  <c:v>_x0004_Fév.</c:v>
                </c:pt>
                <c:pt idx="134">
                  <c:v>_x0004_Mars</c:v>
                </c:pt>
                <c:pt idx="135">
                  <c:v>_x0005_Avril</c:v>
                </c:pt>
                <c:pt idx="136">
                  <c:v>_x0003_Mai</c:v>
                </c:pt>
                <c:pt idx="137">
                  <c:v>_x0004_Juin</c:v>
                </c:pt>
                <c:pt idx="138">
                  <c:v>_x0005_Juil.</c:v>
                </c:pt>
                <c:pt idx="139">
                  <c:v>_x0004_Août</c:v>
                </c:pt>
                <c:pt idx="140">
                  <c:v>_x0005_Sept.</c:v>
                </c:pt>
                <c:pt idx="141">
                  <c:v>_x0003_Oct</c:v>
                </c:pt>
                <c:pt idx="142">
                  <c:v>_x0003_Nov</c:v>
                </c:pt>
                <c:pt idx="143">
                  <c:v>_x0003_Déc</c:v>
                </c:pt>
                <c:pt idx="144">
                  <c:v>_x0004_2007</c:v>
                </c:pt>
                <c:pt idx="145">
                  <c:v>_x0004_Fév.</c:v>
                </c:pt>
                <c:pt idx="146">
                  <c:v>_x0004_Mars</c:v>
                </c:pt>
                <c:pt idx="147">
                  <c:v>_x0005_Avril</c:v>
                </c:pt>
                <c:pt idx="148">
                  <c:v>_x0003_Mai</c:v>
                </c:pt>
                <c:pt idx="149">
                  <c:v>_x0004_Juin</c:v>
                </c:pt>
                <c:pt idx="150">
                  <c:v>_x0005_Juil.</c:v>
                </c:pt>
                <c:pt idx="151">
                  <c:v>_x0004_Août</c:v>
                </c:pt>
                <c:pt idx="152">
                  <c:v>_x0005_Sept.</c:v>
                </c:pt>
                <c:pt idx="153">
                  <c:v>_x0003_Oct</c:v>
                </c:pt>
                <c:pt idx="154">
                  <c:v>_x0003_Nov</c:v>
                </c:pt>
                <c:pt idx="155">
                  <c:v>_x0003_Déc</c:v>
                </c:pt>
                <c:pt idx="156">
                  <c:v>_x0004_2008</c:v>
                </c:pt>
                <c:pt idx="157">
                  <c:v>_x0004_Fév.</c:v>
                </c:pt>
                <c:pt idx="158">
                  <c:v>_x0004_Mars</c:v>
                </c:pt>
                <c:pt idx="159">
                  <c:v>_x0005_Avril</c:v>
                </c:pt>
                <c:pt idx="160">
                  <c:v>_x0003_Mai</c:v>
                </c:pt>
                <c:pt idx="161">
                  <c:v>_x0004_Juin</c:v>
                </c:pt>
                <c:pt idx="162">
                  <c:v>_x0005_Juil.</c:v>
                </c:pt>
                <c:pt idx="163">
                  <c:v>_x0004_Août</c:v>
                </c:pt>
                <c:pt idx="164">
                  <c:v>_x0005_Sept.</c:v>
                </c:pt>
                <c:pt idx="165">
                  <c:v>_x0003_Oct</c:v>
                </c:pt>
                <c:pt idx="166">
                  <c:v>_x0003_Nov</c:v>
                </c:pt>
                <c:pt idx="167">
                  <c:v>_x0003_Déc</c:v>
                </c:pt>
                <c:pt idx="168">
                  <c:v>_x0004_2009</c:v>
                </c:pt>
                <c:pt idx="169">
                  <c:v>_x0004_Fév.</c:v>
                </c:pt>
                <c:pt idx="170">
                  <c:v>_x0004_Mars</c:v>
                </c:pt>
                <c:pt idx="171">
                  <c:v>_x0005_Avril</c:v>
                </c:pt>
                <c:pt idx="172">
                  <c:v>_x0003_Mai</c:v>
                </c:pt>
                <c:pt idx="173">
                  <c:v>_x0004_Juin</c:v>
                </c:pt>
                <c:pt idx="174">
                  <c:v>_x0005_Juil.</c:v>
                </c:pt>
                <c:pt idx="175">
                  <c:v>_x0004_Août</c:v>
                </c:pt>
                <c:pt idx="176">
                  <c:v>_x0005_Sept.</c:v>
                </c:pt>
                <c:pt idx="177">
                  <c:v>_x0003_Oct</c:v>
                </c:pt>
                <c:pt idx="178">
                  <c:v>_x0003_Nov</c:v>
                </c:pt>
                <c:pt idx="179">
                  <c:v>_x0003_Déc</c:v>
                </c:pt>
                <c:pt idx="180">
                  <c:v>_x0004_2010</c:v>
                </c:pt>
                <c:pt idx="181">
                  <c:v>_x0004_Fév.</c:v>
                </c:pt>
                <c:pt idx="182">
                  <c:v>_x0004_Mars</c:v>
                </c:pt>
                <c:pt idx="183">
                  <c:v>_x0005_Avril</c:v>
                </c:pt>
                <c:pt idx="184">
                  <c:v>_x0003_Mai</c:v>
                </c:pt>
                <c:pt idx="185">
                  <c:v>_x0004_Juin</c:v>
                </c:pt>
                <c:pt idx="186">
                  <c:v>_x0005_Juil.</c:v>
                </c:pt>
                <c:pt idx="187">
                  <c:v>_x0004_Août</c:v>
                </c:pt>
                <c:pt idx="188">
                  <c:v>_x0005_Sept.</c:v>
                </c:pt>
                <c:pt idx="189">
                  <c:v>_x0003_Oct</c:v>
                </c:pt>
                <c:pt idx="190">
                  <c:v>_x0003_Nov</c:v>
                </c:pt>
                <c:pt idx="191">
                  <c:v>_x0003_Déc</c:v>
                </c:pt>
                <c:pt idx="192">
                  <c:v>_x0004_2011</c:v>
                </c:pt>
                <c:pt idx="193">
                  <c:v>_x0004_Fév.</c:v>
                </c:pt>
                <c:pt idx="194">
                  <c:v>_x0004_Mars</c:v>
                </c:pt>
                <c:pt idx="195">
                  <c:v>_x0005_Avril</c:v>
                </c:pt>
                <c:pt idx="196">
                  <c:v>_x0003_Mai</c:v>
                </c:pt>
                <c:pt idx="197">
                  <c:v>_x0004_Juin</c:v>
                </c:pt>
                <c:pt idx="198">
                  <c:v>_x0005_Juil.</c:v>
                </c:pt>
                <c:pt idx="199">
                  <c:v>_x0004_Août</c:v>
                </c:pt>
                <c:pt idx="200">
                  <c:v>_x0005_Sept.</c:v>
                </c:pt>
                <c:pt idx="201">
                  <c:v>_x0003_Oct</c:v>
                </c:pt>
                <c:pt idx="202">
                  <c:v>_x0003_Nov</c:v>
                </c:pt>
                <c:pt idx="203">
                  <c:v>_x0003_Déc</c:v>
                </c:pt>
                <c:pt idx="204">
                  <c:v>_x0004_2012</c:v>
                </c:pt>
                <c:pt idx="205">
                  <c:v>_x0004_Fév.</c:v>
                </c:pt>
                <c:pt idx="206">
                  <c:v>_x0004_Mars</c:v>
                </c:pt>
                <c:pt idx="207">
                  <c:v>_x0005_Avril</c:v>
                </c:pt>
                <c:pt idx="208">
                  <c:v>_x0003_Mai</c:v>
                </c:pt>
                <c:pt idx="209">
                  <c:v>_x0004_Juin</c:v>
                </c:pt>
                <c:pt idx="210">
                  <c:v>_x0005_Juil.</c:v>
                </c:pt>
                <c:pt idx="211">
                  <c:v>_x0004_Août</c:v>
                </c:pt>
                <c:pt idx="212">
                  <c:v>_x0005_Sept.</c:v>
                </c:pt>
                <c:pt idx="213">
                  <c:v>_x0003_Oct</c:v>
                </c:pt>
                <c:pt idx="214">
                  <c:v>_x0003_Nov</c:v>
                </c:pt>
                <c:pt idx="215">
                  <c:v>_x0003_Déc</c:v>
                </c:pt>
                <c:pt idx="216">
                  <c:v>_x0004_2013</c:v>
                </c:pt>
                <c:pt idx="217">
                  <c:v>_x0004_Fév.</c:v>
                </c:pt>
                <c:pt idx="218">
                  <c:v>_x0004_Mars</c:v>
                </c:pt>
                <c:pt idx="219">
                  <c:v>_x0005_Avril</c:v>
                </c:pt>
                <c:pt idx="220">
                  <c:v>_x0003_Mai</c:v>
                </c:pt>
                <c:pt idx="221">
                  <c:v>_x0004_Juin</c:v>
                </c:pt>
                <c:pt idx="222">
                  <c:v>_x0005_Juil.</c:v>
                </c:pt>
                <c:pt idx="223">
                  <c:v>_x0004_Août</c:v>
                </c:pt>
                <c:pt idx="224">
                  <c:v>_x0005_Sept.</c:v>
                </c:pt>
                <c:pt idx="225">
                  <c:v>_x0003_Oct</c:v>
                </c:pt>
                <c:pt idx="226">
                  <c:v>_x0003_Nov</c:v>
                </c:pt>
                <c:pt idx="227">
                  <c:v>_x0003_Déc</c:v>
                </c:pt>
                <c:pt idx="228">
                  <c:v>_x0004_2014</c:v>
                </c:pt>
                <c:pt idx="229">
                  <c:v>_x0004_Fév.</c:v>
                </c:pt>
                <c:pt idx="230">
                  <c:v>_x0004_Mars</c:v>
                </c:pt>
                <c:pt idx="231">
                  <c:v>_x0005_Avril</c:v>
                </c:pt>
                <c:pt idx="232">
                  <c:v>_x0003_Mai</c:v>
                </c:pt>
                <c:pt idx="233">
                  <c:v>_x0004_Juin</c:v>
                </c:pt>
                <c:pt idx="234">
                  <c:v>_x0005_Juil.</c:v>
                </c:pt>
                <c:pt idx="235">
                  <c:v>_x0004_Août</c:v>
                </c:pt>
                <c:pt idx="236">
                  <c:v>_x0005_Sept.</c:v>
                </c:pt>
                <c:pt idx="237">
                  <c:v>_x0003_Oct</c:v>
                </c:pt>
                <c:pt idx="238">
                  <c:v>_x0003_Nov</c:v>
                </c:pt>
                <c:pt idx="239">
                  <c:v>_x0003_Déc</c:v>
                </c:pt>
                <c:pt idx="240">
                  <c:v>_x0004_2015</c:v>
                </c:pt>
                <c:pt idx="241">
                  <c:v>_x0004_Fév.</c:v>
                </c:pt>
                <c:pt idx="242">
                  <c:v>_x0004_Mars</c:v>
                </c:pt>
                <c:pt idx="243">
                  <c:v>_x0005_Avril</c:v>
                </c:pt>
                <c:pt idx="244">
                  <c:v>_x0003_Mai</c:v>
                </c:pt>
                <c:pt idx="245">
                  <c:v>_x0004_Juin</c:v>
                </c:pt>
                <c:pt idx="246">
                  <c:v>_x0005_Juil.</c:v>
                </c:pt>
                <c:pt idx="247">
                  <c:v>_x0004_Août</c:v>
                </c:pt>
                <c:pt idx="248">
                  <c:v>_x0005_Sept.</c:v>
                </c:pt>
                <c:pt idx="249">
                  <c:v>_x0003_Oct</c:v>
                </c:pt>
                <c:pt idx="250">
                  <c:v>_x0003_Nov</c:v>
                </c:pt>
                <c:pt idx="251">
                  <c:v>_x0003_Déc</c:v>
                </c:pt>
                <c:pt idx="252">
                  <c:v>_x0004_2016</c:v>
                </c:pt>
                <c:pt idx="253">
                  <c:v>_x0004_Fév.</c:v>
                </c:pt>
                <c:pt idx="254">
                  <c:v>_x0004_Mars</c:v>
                </c:pt>
                <c:pt idx="255">
                  <c:v>_x0005_Avril</c:v>
                </c:pt>
                <c:pt idx="256">
                  <c:v>_x0003_Mai</c:v>
                </c:pt>
                <c:pt idx="257">
                  <c:v>_x0004_Juin</c:v>
                </c:pt>
                <c:pt idx="258">
                  <c:v>_x0005_Juil.</c:v>
                </c:pt>
                <c:pt idx="259">
                  <c:v>_x0004_Août</c:v>
                </c:pt>
                <c:pt idx="260">
                  <c:v>_x0005_Sept.</c:v>
                </c:pt>
                <c:pt idx="261">
                  <c:v>_x0003_Oct</c:v>
                </c:pt>
                <c:pt idx="262">
                  <c:v>_x0003_Nov</c:v>
                </c:pt>
                <c:pt idx="263">
                  <c:v>_x0003_Déc</c:v>
                </c:pt>
                <c:pt idx="264">
                  <c:v>_x0004_2017</c:v>
                </c:pt>
                <c:pt idx="265">
                  <c:v>_x0004_Fév.</c:v>
                </c:pt>
                <c:pt idx="266">
                  <c:v>_x0004_Mars</c:v>
                </c:pt>
                <c:pt idx="267">
                  <c:v>_x0005_Avril</c:v>
                </c:pt>
                <c:pt idx="268">
                  <c:v>_x0003_Mai</c:v>
                </c:pt>
                <c:pt idx="269">
                  <c:v>_x0004_Juin</c:v>
                </c:pt>
                <c:pt idx="270">
                  <c:v>_x0005_Juil.</c:v>
                </c:pt>
                <c:pt idx="271">
                  <c:v>_x0004_Août</c:v>
                </c:pt>
                <c:pt idx="272">
                  <c:v>_x0005_Sept.</c:v>
                </c:pt>
                <c:pt idx="273">
                  <c:v>_x0003_Oct</c:v>
                </c:pt>
                <c:pt idx="274">
                  <c:v>_x0003_Nov</c:v>
                </c:pt>
                <c:pt idx="275">
                  <c:v>_x0003_Déc</c:v>
                </c:pt>
                <c:pt idx="276">
                  <c:v>_x0004_2018</c:v>
                </c:pt>
                <c:pt idx="277">
                  <c:v>_x0004_Fév.</c:v>
                </c:pt>
                <c:pt idx="278">
                  <c:v>_x0004_Mars</c:v>
                </c:pt>
                <c:pt idx="279">
                  <c:v>_x0005_Avril</c:v>
                </c:pt>
              </c:strCache>
            </c:strRef>
          </c:cat>
          <c:val>
            <c:numRef>
              <c:f>'Macintosh HD:Users:castex:Desktop:Précieux NC:Harmattan 2018:Economie NC et Etat :[17 BTP NC .xls]Travail PC '!$B$26:$JU$26</c:f>
              <c:numCache>
                <c:formatCode>General</c:formatCode>
                <c:ptCount val="280"/>
                <c:pt idx="0">
                  <c:v>97.75763999999998</c:v>
                </c:pt>
                <c:pt idx="1">
                  <c:v>101.801112</c:v>
                </c:pt>
                <c:pt idx="2">
                  <c:v>108.790536</c:v>
                </c:pt>
                <c:pt idx="3">
                  <c:v>91.544232</c:v>
                </c:pt>
                <c:pt idx="4">
                  <c:v>98.16336000000001</c:v>
                </c:pt>
                <c:pt idx="5">
                  <c:v>103.860588</c:v>
                </c:pt>
                <c:pt idx="6">
                  <c:v>93.49632</c:v>
                </c:pt>
                <c:pt idx="7">
                  <c:v>105.519132</c:v>
                </c:pt>
                <c:pt idx="8">
                  <c:v>99.043716</c:v>
                </c:pt>
                <c:pt idx="9">
                  <c:v>104.59248</c:v>
                </c:pt>
                <c:pt idx="10">
                  <c:v>104.72928</c:v>
                </c:pt>
                <c:pt idx="11">
                  <c:v>76.87860000000001</c:v>
                </c:pt>
                <c:pt idx="12">
                  <c:v>92.77200000000001</c:v>
                </c:pt>
                <c:pt idx="13">
                  <c:v>102.157296</c:v>
                </c:pt>
                <c:pt idx="14">
                  <c:v>71.471928</c:v>
                </c:pt>
                <c:pt idx="15">
                  <c:v>92.7462</c:v>
                </c:pt>
                <c:pt idx="16">
                  <c:v>88.764</c:v>
                </c:pt>
                <c:pt idx="17">
                  <c:v>92.34595200000001</c:v>
                </c:pt>
                <c:pt idx="18">
                  <c:v>96.603588</c:v>
                </c:pt>
                <c:pt idx="19">
                  <c:v>85.469664</c:v>
                </c:pt>
                <c:pt idx="20">
                  <c:v>86.536728</c:v>
                </c:pt>
                <c:pt idx="21">
                  <c:v>101.56356</c:v>
                </c:pt>
                <c:pt idx="22">
                  <c:v>92.17459199999999</c:v>
                </c:pt>
                <c:pt idx="23">
                  <c:v>70.676952</c:v>
                </c:pt>
                <c:pt idx="24">
                  <c:v>72.86952</c:v>
                </c:pt>
                <c:pt idx="25">
                  <c:v>83.960556</c:v>
                </c:pt>
                <c:pt idx="26">
                  <c:v>80.61378000000001</c:v>
                </c:pt>
                <c:pt idx="27">
                  <c:v>88.18452000000002</c:v>
                </c:pt>
                <c:pt idx="28">
                  <c:v>77.71086</c:v>
                </c:pt>
                <c:pt idx="29">
                  <c:v>83.789052</c:v>
                </c:pt>
                <c:pt idx="30">
                  <c:v>79.85647200000001</c:v>
                </c:pt>
                <c:pt idx="31">
                  <c:v>88.417824</c:v>
                </c:pt>
                <c:pt idx="32">
                  <c:v>87.964776</c:v>
                </c:pt>
                <c:pt idx="33">
                  <c:v>98.10095999999998</c:v>
                </c:pt>
                <c:pt idx="34">
                  <c:v>85.93030800000001</c:v>
                </c:pt>
                <c:pt idx="35">
                  <c:v>79.33476</c:v>
                </c:pt>
                <c:pt idx="36">
                  <c:v>86.868708</c:v>
                </c:pt>
                <c:pt idx="37">
                  <c:v>83.44139999999998</c:v>
                </c:pt>
                <c:pt idx="38">
                  <c:v>89.64852000000001</c:v>
                </c:pt>
                <c:pt idx="39">
                  <c:v>92.16381600000001</c:v>
                </c:pt>
                <c:pt idx="40">
                  <c:v>77.689488</c:v>
                </c:pt>
                <c:pt idx="41">
                  <c:v>91.67688000000001</c:v>
                </c:pt>
                <c:pt idx="42">
                  <c:v>102.33948</c:v>
                </c:pt>
                <c:pt idx="43">
                  <c:v>92.820048</c:v>
                </c:pt>
                <c:pt idx="44">
                  <c:v>93.090816</c:v>
                </c:pt>
                <c:pt idx="45">
                  <c:v>100.666152</c:v>
                </c:pt>
                <c:pt idx="46">
                  <c:v>80.90350799999998</c:v>
                </c:pt>
                <c:pt idx="47">
                  <c:v>80.55903599999999</c:v>
                </c:pt>
                <c:pt idx="48">
                  <c:v>81.57288</c:v>
                </c:pt>
                <c:pt idx="49">
                  <c:v>85.341708</c:v>
                </c:pt>
                <c:pt idx="50">
                  <c:v>108.242484</c:v>
                </c:pt>
                <c:pt idx="51">
                  <c:v>100.967004</c:v>
                </c:pt>
                <c:pt idx="52">
                  <c:v>85.99614</c:v>
                </c:pt>
                <c:pt idx="53">
                  <c:v>105.052848</c:v>
                </c:pt>
                <c:pt idx="54">
                  <c:v>89.50268399999998</c:v>
                </c:pt>
                <c:pt idx="55">
                  <c:v>93.37476000000001</c:v>
                </c:pt>
                <c:pt idx="56">
                  <c:v>92.862144</c:v>
                </c:pt>
                <c:pt idx="57">
                  <c:v>102.378528</c:v>
                </c:pt>
                <c:pt idx="58">
                  <c:v>90.45173999999998</c:v>
                </c:pt>
                <c:pt idx="59">
                  <c:v>81.197112</c:v>
                </c:pt>
                <c:pt idx="60">
                  <c:v>92.69859599999999</c:v>
                </c:pt>
                <c:pt idx="61">
                  <c:v>85.53513599999999</c:v>
                </c:pt>
                <c:pt idx="62">
                  <c:v>95.627352</c:v>
                </c:pt>
                <c:pt idx="63">
                  <c:v>81.994008</c:v>
                </c:pt>
                <c:pt idx="64">
                  <c:v>79.3392</c:v>
                </c:pt>
                <c:pt idx="65">
                  <c:v>95.314512</c:v>
                </c:pt>
                <c:pt idx="66">
                  <c:v>97.52136000000001</c:v>
                </c:pt>
                <c:pt idx="67">
                  <c:v>100.909212</c:v>
                </c:pt>
                <c:pt idx="68">
                  <c:v>105.403836</c:v>
                </c:pt>
                <c:pt idx="69">
                  <c:v>105.339192</c:v>
                </c:pt>
                <c:pt idx="70">
                  <c:v>102.330588</c:v>
                </c:pt>
                <c:pt idx="71">
                  <c:v>85.79772</c:v>
                </c:pt>
                <c:pt idx="72">
                  <c:v>89.51227199999998</c:v>
                </c:pt>
                <c:pt idx="73">
                  <c:v>85.677924</c:v>
                </c:pt>
                <c:pt idx="74">
                  <c:v>97.60178399999999</c:v>
                </c:pt>
                <c:pt idx="75">
                  <c:v>81.54384</c:v>
                </c:pt>
                <c:pt idx="76">
                  <c:v>99.859308</c:v>
                </c:pt>
                <c:pt idx="77">
                  <c:v>105.792696</c:v>
                </c:pt>
                <c:pt idx="78">
                  <c:v>94.211592</c:v>
                </c:pt>
                <c:pt idx="79">
                  <c:v>105.377952</c:v>
                </c:pt>
                <c:pt idx="80">
                  <c:v>95.94504</c:v>
                </c:pt>
                <c:pt idx="81">
                  <c:v>100.396296</c:v>
                </c:pt>
                <c:pt idx="82">
                  <c:v>90.7656</c:v>
                </c:pt>
                <c:pt idx="83">
                  <c:v>72.287616</c:v>
                </c:pt>
                <c:pt idx="84">
                  <c:v>85.048188</c:v>
                </c:pt>
                <c:pt idx="85">
                  <c:v>81.76203600000001</c:v>
                </c:pt>
                <c:pt idx="86">
                  <c:v>91.328796</c:v>
                </c:pt>
                <c:pt idx="87">
                  <c:v>91.42561200000001</c:v>
                </c:pt>
                <c:pt idx="88">
                  <c:v>95.31843599999999</c:v>
                </c:pt>
                <c:pt idx="89">
                  <c:v>97.00242</c:v>
                </c:pt>
                <c:pt idx="90">
                  <c:v>127.436004</c:v>
                </c:pt>
                <c:pt idx="91">
                  <c:v>121.171272</c:v>
                </c:pt>
                <c:pt idx="92">
                  <c:v>112.72584</c:v>
                </c:pt>
                <c:pt idx="93">
                  <c:v>115.7313</c:v>
                </c:pt>
                <c:pt idx="94">
                  <c:v>115.658436</c:v>
                </c:pt>
                <c:pt idx="95">
                  <c:v>111.089796</c:v>
                </c:pt>
                <c:pt idx="96">
                  <c:v>94.0926</c:v>
                </c:pt>
                <c:pt idx="97">
                  <c:v>106.092408</c:v>
                </c:pt>
                <c:pt idx="98">
                  <c:v>88.37919599999999</c:v>
                </c:pt>
                <c:pt idx="99">
                  <c:v>102.602388</c:v>
                </c:pt>
                <c:pt idx="100">
                  <c:v>86.35339200000001</c:v>
                </c:pt>
                <c:pt idx="101">
                  <c:v>95.69841599999999</c:v>
                </c:pt>
                <c:pt idx="102">
                  <c:v>119.739432</c:v>
                </c:pt>
                <c:pt idx="103">
                  <c:v>104.20638</c:v>
                </c:pt>
                <c:pt idx="104">
                  <c:v>112.675428</c:v>
                </c:pt>
                <c:pt idx="105">
                  <c:v>124.333956</c:v>
                </c:pt>
                <c:pt idx="106">
                  <c:v>103.263312</c:v>
                </c:pt>
                <c:pt idx="107">
                  <c:v>98.50983600000001</c:v>
                </c:pt>
                <c:pt idx="108">
                  <c:v>95.90884799999999</c:v>
                </c:pt>
                <c:pt idx="109">
                  <c:v>102.4053</c:v>
                </c:pt>
                <c:pt idx="110">
                  <c:v>106.756644</c:v>
                </c:pt>
                <c:pt idx="111">
                  <c:v>98.211108</c:v>
                </c:pt>
                <c:pt idx="112">
                  <c:v>111.01212</c:v>
                </c:pt>
                <c:pt idx="113">
                  <c:v>114.86628</c:v>
                </c:pt>
                <c:pt idx="114">
                  <c:v>122.010024</c:v>
                </c:pt>
                <c:pt idx="115">
                  <c:v>132.348984</c:v>
                </c:pt>
                <c:pt idx="116">
                  <c:v>134.943324</c:v>
                </c:pt>
                <c:pt idx="117">
                  <c:v>128.62638</c:v>
                </c:pt>
                <c:pt idx="118">
                  <c:v>123.585588</c:v>
                </c:pt>
                <c:pt idx="119">
                  <c:v>112.779516</c:v>
                </c:pt>
                <c:pt idx="120">
                  <c:v>100.653636</c:v>
                </c:pt>
                <c:pt idx="121">
                  <c:v>127.9182</c:v>
                </c:pt>
                <c:pt idx="122">
                  <c:v>142.411356</c:v>
                </c:pt>
                <c:pt idx="123">
                  <c:v>128.752416</c:v>
                </c:pt>
                <c:pt idx="124">
                  <c:v>109.593384</c:v>
                </c:pt>
                <c:pt idx="125">
                  <c:v>128.694492</c:v>
                </c:pt>
                <c:pt idx="126">
                  <c:v>115.131192</c:v>
                </c:pt>
                <c:pt idx="127">
                  <c:v>128.616744</c:v>
                </c:pt>
                <c:pt idx="128">
                  <c:v>131.0982</c:v>
                </c:pt>
                <c:pt idx="129">
                  <c:v>130.956648</c:v>
                </c:pt>
                <c:pt idx="130">
                  <c:v>121.549548</c:v>
                </c:pt>
                <c:pt idx="131">
                  <c:v>112.037892</c:v>
                </c:pt>
                <c:pt idx="132">
                  <c:v>96.754464</c:v>
                </c:pt>
                <c:pt idx="133">
                  <c:v>114.609012</c:v>
                </c:pt>
                <c:pt idx="134">
                  <c:v>142.030248</c:v>
                </c:pt>
                <c:pt idx="135">
                  <c:v>110.637756</c:v>
                </c:pt>
                <c:pt idx="136">
                  <c:v>139.828584</c:v>
                </c:pt>
                <c:pt idx="137">
                  <c:v>136.836468</c:v>
                </c:pt>
                <c:pt idx="138">
                  <c:v>133.516848</c:v>
                </c:pt>
                <c:pt idx="139">
                  <c:v>147.95376</c:v>
                </c:pt>
                <c:pt idx="140">
                  <c:v>143.333796</c:v>
                </c:pt>
                <c:pt idx="141">
                  <c:v>156.395952</c:v>
                </c:pt>
                <c:pt idx="142">
                  <c:v>156.49812</c:v>
                </c:pt>
                <c:pt idx="143">
                  <c:v>125.553876</c:v>
                </c:pt>
                <c:pt idx="144">
                  <c:v>127.719468</c:v>
                </c:pt>
                <c:pt idx="145">
                  <c:v>145.813116</c:v>
                </c:pt>
                <c:pt idx="146">
                  <c:v>143.198604</c:v>
                </c:pt>
                <c:pt idx="147">
                  <c:v>134.508876</c:v>
                </c:pt>
                <c:pt idx="148">
                  <c:v>149.275152</c:v>
                </c:pt>
                <c:pt idx="149">
                  <c:v>132.466764</c:v>
                </c:pt>
                <c:pt idx="150">
                  <c:v>161.312652</c:v>
                </c:pt>
                <c:pt idx="151">
                  <c:v>212.086344</c:v>
                </c:pt>
                <c:pt idx="152">
                  <c:v>97.246908</c:v>
                </c:pt>
                <c:pt idx="153">
                  <c:v>81.311112</c:v>
                </c:pt>
                <c:pt idx="154">
                  <c:v>195.529572</c:v>
                </c:pt>
                <c:pt idx="155">
                  <c:v>111.070056</c:v>
                </c:pt>
                <c:pt idx="156">
                  <c:v>143.424828</c:v>
                </c:pt>
                <c:pt idx="157">
                  <c:v>135.333996</c:v>
                </c:pt>
                <c:pt idx="158">
                  <c:v>118.130124</c:v>
                </c:pt>
                <c:pt idx="159">
                  <c:v>146.121648</c:v>
                </c:pt>
                <c:pt idx="160">
                  <c:v>135.371676</c:v>
                </c:pt>
                <c:pt idx="161">
                  <c:v>144.279252</c:v>
                </c:pt>
                <c:pt idx="162">
                  <c:v>146.541444</c:v>
                </c:pt>
                <c:pt idx="163">
                  <c:v>135.37872</c:v>
                </c:pt>
                <c:pt idx="164">
                  <c:v>147.1776</c:v>
                </c:pt>
                <c:pt idx="165">
                  <c:v>160.428672</c:v>
                </c:pt>
                <c:pt idx="166">
                  <c:v>126.304092</c:v>
                </c:pt>
                <c:pt idx="167">
                  <c:v>135.482772</c:v>
                </c:pt>
                <c:pt idx="168">
                  <c:v>125.387532</c:v>
                </c:pt>
                <c:pt idx="169">
                  <c:v>131.09784</c:v>
                </c:pt>
                <c:pt idx="170">
                  <c:v>140.973492</c:v>
                </c:pt>
                <c:pt idx="171">
                  <c:v>159.0624</c:v>
                </c:pt>
                <c:pt idx="172">
                  <c:v>123.059052</c:v>
                </c:pt>
                <c:pt idx="173">
                  <c:v>151.94442</c:v>
                </c:pt>
                <c:pt idx="174">
                  <c:v>111.559188</c:v>
                </c:pt>
                <c:pt idx="175">
                  <c:v>162.822228</c:v>
                </c:pt>
                <c:pt idx="176">
                  <c:v>151.669428</c:v>
                </c:pt>
                <c:pt idx="177">
                  <c:v>150.194676</c:v>
                </c:pt>
                <c:pt idx="178">
                  <c:v>141.183444</c:v>
                </c:pt>
                <c:pt idx="179">
                  <c:v>133.12002</c:v>
                </c:pt>
                <c:pt idx="180">
                  <c:v>96.355284</c:v>
                </c:pt>
                <c:pt idx="181">
                  <c:v>157.993164</c:v>
                </c:pt>
                <c:pt idx="182">
                  <c:v>181.377444</c:v>
                </c:pt>
                <c:pt idx="183">
                  <c:v>185.854092</c:v>
                </c:pt>
                <c:pt idx="184">
                  <c:v>137.308236</c:v>
                </c:pt>
                <c:pt idx="185">
                  <c:v>180.278892</c:v>
                </c:pt>
                <c:pt idx="186">
                  <c:v>141.542736</c:v>
                </c:pt>
                <c:pt idx="187">
                  <c:v>197.595864</c:v>
                </c:pt>
                <c:pt idx="188">
                  <c:v>173.67426</c:v>
                </c:pt>
                <c:pt idx="189">
                  <c:v>166.4922</c:v>
                </c:pt>
                <c:pt idx="190">
                  <c:v>165.524052</c:v>
                </c:pt>
                <c:pt idx="191">
                  <c:v>150.833532</c:v>
                </c:pt>
                <c:pt idx="192">
                  <c:v>83.948616</c:v>
                </c:pt>
                <c:pt idx="193">
                  <c:v>147.281316</c:v>
                </c:pt>
                <c:pt idx="194">
                  <c:v>169.03392</c:v>
                </c:pt>
                <c:pt idx="195">
                  <c:v>166.119648</c:v>
                </c:pt>
                <c:pt idx="196">
                  <c:v>147.096036</c:v>
                </c:pt>
                <c:pt idx="197">
                  <c:v>172.140744</c:v>
                </c:pt>
                <c:pt idx="198">
                  <c:v>150.006432</c:v>
                </c:pt>
                <c:pt idx="199">
                  <c:v>150.668592</c:v>
                </c:pt>
                <c:pt idx="200">
                  <c:v>159.734436</c:v>
                </c:pt>
                <c:pt idx="201">
                  <c:v>143.172312</c:v>
                </c:pt>
                <c:pt idx="202">
                  <c:v>151.602972</c:v>
                </c:pt>
                <c:pt idx="203">
                  <c:v>132.324492</c:v>
                </c:pt>
                <c:pt idx="204">
                  <c:v>127.257564</c:v>
                </c:pt>
                <c:pt idx="205">
                  <c:v>97.311</c:v>
                </c:pt>
                <c:pt idx="206">
                  <c:v>124.109748</c:v>
                </c:pt>
                <c:pt idx="207">
                  <c:v>124.768668</c:v>
                </c:pt>
                <c:pt idx="208">
                  <c:v>119.965548</c:v>
                </c:pt>
                <c:pt idx="209">
                  <c:v>120.3615</c:v>
                </c:pt>
                <c:pt idx="210">
                  <c:v>140.97762</c:v>
                </c:pt>
                <c:pt idx="211">
                  <c:v>129.86058</c:v>
                </c:pt>
                <c:pt idx="212">
                  <c:v>124.32654</c:v>
                </c:pt>
                <c:pt idx="213">
                  <c:v>139.061928</c:v>
                </c:pt>
                <c:pt idx="214">
                  <c:v>139.681152</c:v>
                </c:pt>
                <c:pt idx="215">
                  <c:v>111.793584</c:v>
                </c:pt>
                <c:pt idx="216">
                  <c:v>97.56606</c:v>
                </c:pt>
                <c:pt idx="217">
                  <c:v>125.357352</c:v>
                </c:pt>
                <c:pt idx="218">
                  <c:v>130.040964</c:v>
                </c:pt>
                <c:pt idx="219">
                  <c:v>132.03786</c:v>
                </c:pt>
                <c:pt idx="220">
                  <c:v>128.6658</c:v>
                </c:pt>
                <c:pt idx="221">
                  <c:v>113.472816</c:v>
                </c:pt>
                <c:pt idx="222">
                  <c:v>129.534168</c:v>
                </c:pt>
                <c:pt idx="223">
                  <c:v>121.145988</c:v>
                </c:pt>
                <c:pt idx="224">
                  <c:v>123.040572</c:v>
                </c:pt>
                <c:pt idx="225">
                  <c:v>137.181828</c:v>
                </c:pt>
                <c:pt idx="226">
                  <c:v>106.91022</c:v>
                </c:pt>
                <c:pt idx="227">
                  <c:v>86.391252</c:v>
                </c:pt>
                <c:pt idx="228">
                  <c:v>91.057104</c:v>
                </c:pt>
                <c:pt idx="229">
                  <c:v>104.5518</c:v>
                </c:pt>
                <c:pt idx="230">
                  <c:v>115.788048</c:v>
                </c:pt>
                <c:pt idx="231">
                  <c:v>120.130248</c:v>
                </c:pt>
                <c:pt idx="232">
                  <c:v>92.990088</c:v>
                </c:pt>
                <c:pt idx="233">
                  <c:v>103.7934</c:v>
                </c:pt>
                <c:pt idx="234">
                  <c:v>116.386872</c:v>
                </c:pt>
                <c:pt idx="235">
                  <c:v>103.572864</c:v>
                </c:pt>
                <c:pt idx="236">
                  <c:v>110.374704</c:v>
                </c:pt>
                <c:pt idx="237">
                  <c:v>121.465416</c:v>
                </c:pt>
                <c:pt idx="238">
                  <c:v>101.561004</c:v>
                </c:pt>
                <c:pt idx="239">
                  <c:v>96.237228</c:v>
                </c:pt>
                <c:pt idx="240">
                  <c:v>92.10117600000001</c:v>
                </c:pt>
                <c:pt idx="241">
                  <c:v>93.774516</c:v>
                </c:pt>
                <c:pt idx="242">
                  <c:v>108.408816</c:v>
                </c:pt>
                <c:pt idx="243">
                  <c:v>120.248292</c:v>
                </c:pt>
                <c:pt idx="244">
                  <c:v>104.457372</c:v>
                </c:pt>
                <c:pt idx="245">
                  <c:v>129.798264</c:v>
                </c:pt>
                <c:pt idx="246">
                  <c:v>120.00168</c:v>
                </c:pt>
                <c:pt idx="247">
                  <c:v>112.08108</c:v>
                </c:pt>
                <c:pt idx="248">
                  <c:v>135.172152</c:v>
                </c:pt>
                <c:pt idx="249">
                  <c:v>127.431312</c:v>
                </c:pt>
                <c:pt idx="250">
                  <c:v>118.635024</c:v>
                </c:pt>
                <c:pt idx="251">
                  <c:v>105.339696</c:v>
                </c:pt>
                <c:pt idx="252">
                  <c:v>98.30034000000001</c:v>
                </c:pt>
                <c:pt idx="253">
                  <c:v>116.866212</c:v>
                </c:pt>
                <c:pt idx="254">
                  <c:v>121.7193</c:v>
                </c:pt>
                <c:pt idx="255">
                  <c:v>118.028616</c:v>
                </c:pt>
                <c:pt idx="256">
                  <c:v>119.119116</c:v>
                </c:pt>
                <c:pt idx="257">
                  <c:v>119.803968</c:v>
                </c:pt>
                <c:pt idx="258">
                  <c:v>109.097256</c:v>
                </c:pt>
                <c:pt idx="259">
                  <c:v>113.061276</c:v>
                </c:pt>
                <c:pt idx="260">
                  <c:v>121.32222</c:v>
                </c:pt>
                <c:pt idx="261">
                  <c:v>115.866492</c:v>
                </c:pt>
                <c:pt idx="262">
                  <c:v>101.958492</c:v>
                </c:pt>
                <c:pt idx="263">
                  <c:v>86.488656</c:v>
                </c:pt>
                <c:pt idx="264">
                  <c:v>82.37461200000001</c:v>
                </c:pt>
                <c:pt idx="265">
                  <c:v>96.281364</c:v>
                </c:pt>
                <c:pt idx="266">
                  <c:v>121.305792</c:v>
                </c:pt>
                <c:pt idx="267">
                  <c:v>93.670152</c:v>
                </c:pt>
                <c:pt idx="268">
                  <c:v>106.907532</c:v>
                </c:pt>
                <c:pt idx="269">
                  <c:v>117.064644</c:v>
                </c:pt>
                <c:pt idx="270">
                  <c:v>114.89724</c:v>
                </c:pt>
                <c:pt idx="271">
                  <c:v>120.163956</c:v>
                </c:pt>
                <c:pt idx="272">
                  <c:v>107.232</c:v>
                </c:pt>
                <c:pt idx="273">
                  <c:v>108.765852</c:v>
                </c:pt>
                <c:pt idx="274">
                  <c:v>101.2545</c:v>
                </c:pt>
                <c:pt idx="275">
                  <c:v>82.77219600000001</c:v>
                </c:pt>
                <c:pt idx="276">
                  <c:v>72.146364</c:v>
                </c:pt>
                <c:pt idx="277">
                  <c:v>81.92756399999998</c:v>
                </c:pt>
                <c:pt idx="278">
                  <c:v>84.4512</c:v>
                </c:pt>
                <c:pt idx="279">
                  <c:v>81.274116</c:v>
                </c:pt>
              </c:numCache>
            </c:numRef>
          </c:val>
          <c:smooth val="0"/>
        </c:ser>
        <c:dLbls>
          <c:showLegendKey val="0"/>
          <c:showVal val="0"/>
          <c:showCatName val="0"/>
          <c:showSerName val="0"/>
          <c:showPercent val="0"/>
          <c:showBubbleSize val="0"/>
        </c:dLbls>
        <c:marker val="1"/>
        <c:smooth val="0"/>
        <c:axId val="-2102698488"/>
        <c:axId val="2137379064"/>
      </c:lineChart>
      <c:catAx>
        <c:axId val="-2102698488"/>
        <c:scaling>
          <c:orientation val="minMax"/>
        </c:scaling>
        <c:delete val="0"/>
        <c:axPos val="b"/>
        <c:numFmt formatCode="General" sourceLinked="1"/>
        <c:majorTickMark val="out"/>
        <c:minorTickMark val="none"/>
        <c:tickLblPos val="nextTo"/>
        <c:txPr>
          <a:bodyPr/>
          <a:lstStyle/>
          <a:p>
            <a:pPr>
              <a:defRPr sz="1800"/>
            </a:pPr>
            <a:endParaRPr lang="fr-FR"/>
          </a:p>
        </c:txPr>
        <c:crossAx val="2137379064"/>
        <c:crosses val="autoZero"/>
        <c:auto val="1"/>
        <c:lblAlgn val="ctr"/>
        <c:lblOffset val="100"/>
        <c:tickLblSkip val="12"/>
        <c:noMultiLvlLbl val="0"/>
      </c:catAx>
      <c:valAx>
        <c:axId val="2137379064"/>
        <c:scaling>
          <c:orientation val="minMax"/>
          <c:max val="170.0"/>
          <c:min val="70.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400"/>
            </a:pPr>
            <a:endParaRPr lang="fr-FR"/>
          </a:p>
        </c:txPr>
        <c:crossAx val="-2102698488"/>
        <c:crosses val="autoZero"/>
        <c:crossBetween val="between"/>
        <c:majorUnit val="5.0"/>
      </c:valAx>
    </c:plotArea>
    <c:legend>
      <c:legendPos val="l"/>
      <c:layout>
        <c:manualLayout>
          <c:xMode val="edge"/>
          <c:yMode val="edge"/>
          <c:x val="0.0894886363636363"/>
          <c:y val="0.166838003117631"/>
          <c:w val="0.271484319076593"/>
          <c:h val="0.334971022023262"/>
        </c:manualLayout>
      </c:layout>
      <c:overlay val="0"/>
      <c:spPr>
        <a:solidFill>
          <a:schemeClr val="bg1"/>
        </a:solidFill>
      </c:spPr>
      <c:txPr>
        <a:bodyPr/>
        <a:lstStyle/>
        <a:p>
          <a:pPr>
            <a:defRPr sz="1600"/>
          </a:pPr>
          <a:endParaRPr lang="fr-FR"/>
        </a:p>
      </c:txPr>
    </c:legend>
    <c:plotVisOnly val="1"/>
    <c:dispBlanksAs val="gap"/>
    <c:showDLblsOverMax val="0"/>
  </c:chart>
  <c:txPr>
    <a:bodyPr/>
    <a:lstStyle/>
    <a:p>
      <a:pPr>
        <a:defRPr sz="1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8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b="1"/>
            </a:pPr>
            <a:r>
              <a:rPr lang="fr-FR" sz="2000" b="1" dirty="0"/>
              <a:t>BT 21 (Indice synthétique de coût, </a:t>
            </a:r>
            <a:endParaRPr lang="fr-FR" sz="2000" b="1" dirty="0" smtClean="0"/>
          </a:p>
          <a:p>
            <a:pPr>
              <a:defRPr sz="2000" b="1"/>
            </a:pPr>
            <a:r>
              <a:rPr lang="fr-FR" sz="2000" b="1" dirty="0" smtClean="0"/>
              <a:t>base </a:t>
            </a:r>
            <a:r>
              <a:rPr lang="fr-FR" sz="2000" b="1" dirty="0"/>
              <a:t>100 </a:t>
            </a:r>
            <a:r>
              <a:rPr lang="fr-FR" sz="2000" b="1" baseline="0" dirty="0"/>
              <a:t> en 2012</a:t>
            </a:r>
            <a:r>
              <a:rPr lang="fr-FR" sz="2000" b="1" dirty="0"/>
              <a:t>) :</a:t>
            </a:r>
          </a:p>
          <a:p>
            <a:pPr>
              <a:defRPr sz="2000" b="1"/>
            </a:pPr>
            <a:r>
              <a:rPr lang="fr-FR" sz="2000" b="1" baseline="0" dirty="0"/>
              <a:t> </a:t>
            </a:r>
            <a:r>
              <a:rPr lang="fr-FR" sz="2000" b="1" dirty="0"/>
              <a:t>Stagnation des coûts de la construction </a:t>
            </a:r>
            <a:endParaRPr lang="fr-FR" sz="2000" b="1" dirty="0" smtClean="0"/>
          </a:p>
          <a:p>
            <a:pPr>
              <a:defRPr sz="2000" b="1"/>
            </a:pPr>
            <a:r>
              <a:rPr lang="fr-FR" sz="2000" b="1" dirty="0" smtClean="0"/>
              <a:t>depuis </a:t>
            </a:r>
            <a:r>
              <a:rPr lang="fr-FR" sz="2000" b="1" dirty="0"/>
              <a:t>2013, </a:t>
            </a:r>
          </a:p>
          <a:p>
            <a:pPr>
              <a:defRPr sz="2000" b="1"/>
            </a:pPr>
            <a:r>
              <a:rPr lang="fr-FR" sz="2000" b="1" dirty="0"/>
              <a:t>petite hausse depuis 2016</a:t>
            </a:r>
          </a:p>
        </c:rich>
      </c:tx>
      <c:layout>
        <c:manualLayout>
          <c:xMode val="edge"/>
          <c:yMode val="edge"/>
          <c:x val="0.0781243198848227"/>
          <c:y val="0.0749884119858667"/>
        </c:manualLayout>
      </c:layout>
      <c:overlay val="0"/>
      <c:spPr>
        <a:solidFill>
          <a:schemeClr val="bg1"/>
        </a:solidFill>
      </c:spPr>
    </c:title>
    <c:autoTitleDeleted val="0"/>
    <c:plotArea>
      <c:layout>
        <c:manualLayout>
          <c:layoutTarget val="inner"/>
          <c:xMode val="edge"/>
          <c:yMode val="edge"/>
          <c:x val="0.0472544113461721"/>
          <c:y val="0.0158241758241758"/>
          <c:w val="0.94196163484411"/>
          <c:h val="0.850110753646601"/>
        </c:manualLayout>
      </c:layout>
      <c:lineChart>
        <c:grouping val="standard"/>
        <c:varyColors val="0"/>
        <c:ser>
          <c:idx val="0"/>
          <c:order val="0"/>
          <c:tx>
            <c:strRef>
              <c:f>Feuil1!$B$242</c:f>
              <c:strCache>
                <c:ptCount val="1"/>
              </c:strCache>
            </c:strRef>
          </c:tx>
          <c:spPr>
            <a:ln w="76200" cmpd="sng">
              <a:solidFill>
                <a:schemeClr val="tx1"/>
              </a:solidFill>
            </a:ln>
          </c:spPr>
          <c:marker>
            <c:symbol val="none"/>
          </c:marker>
          <c:cat>
            <c:multiLvlStrRef>
              <c:f>Feuil1!$C$240:$KD$241</c:f>
              <c:multiLvlStrCache>
                <c:ptCount val="288"/>
                <c:lvl>
                  <c:pt idx="0">
                    <c:v>Janv.</c:v>
                  </c:pt>
                  <c:pt idx="1">
                    <c:v>Fév.</c:v>
                  </c:pt>
                  <c:pt idx="2">
                    <c:v>Mars</c:v>
                  </c:pt>
                  <c:pt idx="3">
                    <c:v>Avr.</c:v>
                  </c:pt>
                  <c:pt idx="4">
                    <c:v>Mai</c:v>
                  </c:pt>
                  <c:pt idx="5">
                    <c:v>Juin</c:v>
                  </c:pt>
                  <c:pt idx="6">
                    <c:v>Juil.</c:v>
                  </c:pt>
                  <c:pt idx="7">
                    <c:v>Août</c:v>
                  </c:pt>
                  <c:pt idx="8">
                    <c:v>Sept.</c:v>
                  </c:pt>
                  <c:pt idx="9">
                    <c:v>Oct.</c:v>
                  </c:pt>
                  <c:pt idx="10">
                    <c:v>Nov.</c:v>
                  </c:pt>
                  <c:pt idx="11">
                    <c:v>Déc.</c:v>
                  </c:pt>
                  <c:pt idx="12">
                    <c:v>Janv.</c:v>
                  </c:pt>
                  <c:pt idx="13">
                    <c:v>Fév.</c:v>
                  </c:pt>
                  <c:pt idx="14">
                    <c:v>Mars</c:v>
                  </c:pt>
                  <c:pt idx="15">
                    <c:v>Avr.</c:v>
                  </c:pt>
                  <c:pt idx="16">
                    <c:v>Mai</c:v>
                  </c:pt>
                  <c:pt idx="17">
                    <c:v>Juin</c:v>
                  </c:pt>
                  <c:pt idx="18">
                    <c:v>Juil.</c:v>
                  </c:pt>
                  <c:pt idx="19">
                    <c:v>Août</c:v>
                  </c:pt>
                  <c:pt idx="20">
                    <c:v>Sept.</c:v>
                  </c:pt>
                  <c:pt idx="21">
                    <c:v>Oct.</c:v>
                  </c:pt>
                  <c:pt idx="22">
                    <c:v>Nov.</c:v>
                  </c:pt>
                  <c:pt idx="23">
                    <c:v>Déc.</c:v>
                  </c:pt>
                  <c:pt idx="24">
                    <c:v>Janv.</c:v>
                  </c:pt>
                  <c:pt idx="25">
                    <c:v>Fév.</c:v>
                  </c:pt>
                  <c:pt idx="26">
                    <c:v>Mars</c:v>
                  </c:pt>
                  <c:pt idx="27">
                    <c:v>Avr.</c:v>
                  </c:pt>
                  <c:pt idx="28">
                    <c:v>Mai</c:v>
                  </c:pt>
                  <c:pt idx="29">
                    <c:v>Juin</c:v>
                  </c:pt>
                  <c:pt idx="30">
                    <c:v>Juil.</c:v>
                  </c:pt>
                  <c:pt idx="31">
                    <c:v>Août</c:v>
                  </c:pt>
                  <c:pt idx="32">
                    <c:v>Sept.</c:v>
                  </c:pt>
                  <c:pt idx="33">
                    <c:v>Oct.</c:v>
                  </c:pt>
                  <c:pt idx="34">
                    <c:v>Nov.</c:v>
                  </c:pt>
                  <c:pt idx="35">
                    <c:v>Déc.</c:v>
                  </c:pt>
                  <c:pt idx="36">
                    <c:v>Janv.</c:v>
                  </c:pt>
                  <c:pt idx="37">
                    <c:v>Fév.</c:v>
                  </c:pt>
                  <c:pt idx="38">
                    <c:v>Mars</c:v>
                  </c:pt>
                  <c:pt idx="39">
                    <c:v>Avr.</c:v>
                  </c:pt>
                  <c:pt idx="40">
                    <c:v>Mai</c:v>
                  </c:pt>
                  <c:pt idx="41">
                    <c:v>Juin</c:v>
                  </c:pt>
                  <c:pt idx="42">
                    <c:v>Juil.</c:v>
                  </c:pt>
                  <c:pt idx="43">
                    <c:v>Août</c:v>
                  </c:pt>
                  <c:pt idx="44">
                    <c:v>Sept.</c:v>
                  </c:pt>
                  <c:pt idx="45">
                    <c:v>Oct.</c:v>
                  </c:pt>
                  <c:pt idx="46">
                    <c:v>Nov.</c:v>
                  </c:pt>
                  <c:pt idx="47">
                    <c:v>Déc.</c:v>
                  </c:pt>
                  <c:pt idx="48">
                    <c:v>Janv.</c:v>
                  </c:pt>
                  <c:pt idx="49">
                    <c:v>Fév.</c:v>
                  </c:pt>
                  <c:pt idx="50">
                    <c:v>Mars</c:v>
                  </c:pt>
                  <c:pt idx="51">
                    <c:v>Avr.</c:v>
                  </c:pt>
                  <c:pt idx="52">
                    <c:v>Mai</c:v>
                  </c:pt>
                  <c:pt idx="53">
                    <c:v>Juin</c:v>
                  </c:pt>
                  <c:pt idx="54">
                    <c:v>Juil.</c:v>
                  </c:pt>
                  <c:pt idx="55">
                    <c:v>Août</c:v>
                  </c:pt>
                  <c:pt idx="56">
                    <c:v>Sept.</c:v>
                  </c:pt>
                  <c:pt idx="57">
                    <c:v>Oct.</c:v>
                  </c:pt>
                  <c:pt idx="58">
                    <c:v>Nov.</c:v>
                  </c:pt>
                  <c:pt idx="59">
                    <c:v>Déc.</c:v>
                  </c:pt>
                  <c:pt idx="60">
                    <c:v>Janv.</c:v>
                  </c:pt>
                  <c:pt idx="61">
                    <c:v>Fév.</c:v>
                  </c:pt>
                  <c:pt idx="62">
                    <c:v>Mars</c:v>
                  </c:pt>
                  <c:pt idx="63">
                    <c:v>Avr.</c:v>
                  </c:pt>
                  <c:pt idx="64">
                    <c:v>Mai</c:v>
                  </c:pt>
                  <c:pt idx="65">
                    <c:v>Juin</c:v>
                  </c:pt>
                  <c:pt idx="66">
                    <c:v>Juil.</c:v>
                  </c:pt>
                  <c:pt idx="67">
                    <c:v>Août</c:v>
                  </c:pt>
                  <c:pt idx="68">
                    <c:v>Sept.</c:v>
                  </c:pt>
                  <c:pt idx="69">
                    <c:v>Oct.</c:v>
                  </c:pt>
                  <c:pt idx="70">
                    <c:v>Nov.</c:v>
                  </c:pt>
                  <c:pt idx="71">
                    <c:v>Déc.</c:v>
                  </c:pt>
                  <c:pt idx="72">
                    <c:v>Janv.</c:v>
                  </c:pt>
                  <c:pt idx="73">
                    <c:v>Fév.</c:v>
                  </c:pt>
                  <c:pt idx="74">
                    <c:v>Mars</c:v>
                  </c:pt>
                  <c:pt idx="75">
                    <c:v>Avr.</c:v>
                  </c:pt>
                  <c:pt idx="76">
                    <c:v>Mai</c:v>
                  </c:pt>
                  <c:pt idx="77">
                    <c:v>Juin</c:v>
                  </c:pt>
                  <c:pt idx="78">
                    <c:v>Juil.</c:v>
                  </c:pt>
                  <c:pt idx="79">
                    <c:v>Août</c:v>
                  </c:pt>
                  <c:pt idx="80">
                    <c:v>Sept.</c:v>
                  </c:pt>
                  <c:pt idx="81">
                    <c:v>Oct.</c:v>
                  </c:pt>
                  <c:pt idx="82">
                    <c:v>Nov.</c:v>
                  </c:pt>
                  <c:pt idx="83">
                    <c:v>Déc.</c:v>
                  </c:pt>
                  <c:pt idx="84">
                    <c:v>Janv.</c:v>
                  </c:pt>
                  <c:pt idx="85">
                    <c:v>Fév.</c:v>
                  </c:pt>
                  <c:pt idx="86">
                    <c:v>Mars</c:v>
                  </c:pt>
                  <c:pt idx="87">
                    <c:v>Avr.</c:v>
                  </c:pt>
                  <c:pt idx="88">
                    <c:v>Mai</c:v>
                  </c:pt>
                  <c:pt idx="89">
                    <c:v>Juin</c:v>
                  </c:pt>
                  <c:pt idx="90">
                    <c:v>Juil.</c:v>
                  </c:pt>
                  <c:pt idx="91">
                    <c:v>Août</c:v>
                  </c:pt>
                  <c:pt idx="92">
                    <c:v>Sept.</c:v>
                  </c:pt>
                  <c:pt idx="93">
                    <c:v>Oct.</c:v>
                  </c:pt>
                  <c:pt idx="94">
                    <c:v>Nov.</c:v>
                  </c:pt>
                  <c:pt idx="95">
                    <c:v>Déc.</c:v>
                  </c:pt>
                  <c:pt idx="96">
                    <c:v>Janv.</c:v>
                  </c:pt>
                  <c:pt idx="97">
                    <c:v>Fév.</c:v>
                  </c:pt>
                  <c:pt idx="98">
                    <c:v>Mars</c:v>
                  </c:pt>
                  <c:pt idx="99">
                    <c:v>Avr.</c:v>
                  </c:pt>
                  <c:pt idx="100">
                    <c:v>Mai</c:v>
                  </c:pt>
                  <c:pt idx="101">
                    <c:v>Juin</c:v>
                  </c:pt>
                  <c:pt idx="102">
                    <c:v>Juil.</c:v>
                  </c:pt>
                  <c:pt idx="103">
                    <c:v>Août</c:v>
                  </c:pt>
                  <c:pt idx="104">
                    <c:v>Sept.</c:v>
                  </c:pt>
                  <c:pt idx="105">
                    <c:v>Oct.</c:v>
                  </c:pt>
                  <c:pt idx="106">
                    <c:v>Nov.</c:v>
                  </c:pt>
                  <c:pt idx="107">
                    <c:v>Déc.</c:v>
                  </c:pt>
                  <c:pt idx="108">
                    <c:v>Janv.</c:v>
                  </c:pt>
                  <c:pt idx="109">
                    <c:v>Fév.</c:v>
                  </c:pt>
                  <c:pt idx="110">
                    <c:v>Mars</c:v>
                  </c:pt>
                  <c:pt idx="111">
                    <c:v>Avr.</c:v>
                  </c:pt>
                  <c:pt idx="112">
                    <c:v>Mai</c:v>
                  </c:pt>
                  <c:pt idx="113">
                    <c:v>Juin</c:v>
                  </c:pt>
                  <c:pt idx="114">
                    <c:v>Juil.</c:v>
                  </c:pt>
                  <c:pt idx="115">
                    <c:v>Août</c:v>
                  </c:pt>
                  <c:pt idx="116">
                    <c:v>Sept.</c:v>
                  </c:pt>
                  <c:pt idx="117">
                    <c:v>Oct.</c:v>
                  </c:pt>
                  <c:pt idx="118">
                    <c:v>Nov.</c:v>
                  </c:pt>
                  <c:pt idx="119">
                    <c:v>Déc.</c:v>
                  </c:pt>
                  <c:pt idx="120">
                    <c:v>Janv.</c:v>
                  </c:pt>
                  <c:pt idx="121">
                    <c:v>Fév.</c:v>
                  </c:pt>
                  <c:pt idx="122">
                    <c:v>Mars</c:v>
                  </c:pt>
                  <c:pt idx="123">
                    <c:v>Avril</c:v>
                  </c:pt>
                  <c:pt idx="124">
                    <c:v>Mai</c:v>
                  </c:pt>
                  <c:pt idx="125">
                    <c:v>Juin</c:v>
                  </c:pt>
                  <c:pt idx="126">
                    <c:v>Juil.</c:v>
                  </c:pt>
                  <c:pt idx="127">
                    <c:v>Août</c:v>
                  </c:pt>
                  <c:pt idx="128">
                    <c:v>Sept.</c:v>
                  </c:pt>
                  <c:pt idx="129">
                    <c:v>Oct.</c:v>
                  </c:pt>
                  <c:pt idx="130">
                    <c:v>Nov.</c:v>
                  </c:pt>
                  <c:pt idx="131">
                    <c:v>Déc.</c:v>
                  </c:pt>
                  <c:pt idx="132">
                    <c:v>Janv.</c:v>
                  </c:pt>
                  <c:pt idx="133">
                    <c:v>Fév.</c:v>
                  </c:pt>
                  <c:pt idx="134">
                    <c:v>Mars</c:v>
                  </c:pt>
                  <c:pt idx="135">
                    <c:v>Avril</c:v>
                  </c:pt>
                  <c:pt idx="136">
                    <c:v>Mai</c:v>
                  </c:pt>
                  <c:pt idx="137">
                    <c:v>Juin</c:v>
                  </c:pt>
                  <c:pt idx="138">
                    <c:v>Juil.</c:v>
                  </c:pt>
                  <c:pt idx="139">
                    <c:v>Août</c:v>
                  </c:pt>
                  <c:pt idx="140">
                    <c:v>Sept.</c:v>
                  </c:pt>
                  <c:pt idx="141">
                    <c:v>Oct.</c:v>
                  </c:pt>
                  <c:pt idx="142">
                    <c:v>Nov.</c:v>
                  </c:pt>
                  <c:pt idx="143">
                    <c:v>Déc.</c:v>
                  </c:pt>
                  <c:pt idx="144">
                    <c:v>Janv.</c:v>
                  </c:pt>
                  <c:pt idx="145">
                    <c:v>Fév.</c:v>
                  </c:pt>
                  <c:pt idx="146">
                    <c:v>Mars</c:v>
                  </c:pt>
                  <c:pt idx="147">
                    <c:v>Avril</c:v>
                  </c:pt>
                  <c:pt idx="148">
                    <c:v>Mai</c:v>
                  </c:pt>
                  <c:pt idx="149">
                    <c:v>Juin</c:v>
                  </c:pt>
                  <c:pt idx="150">
                    <c:v>Juil.</c:v>
                  </c:pt>
                  <c:pt idx="151">
                    <c:v>Août</c:v>
                  </c:pt>
                  <c:pt idx="152">
                    <c:v>Sept.</c:v>
                  </c:pt>
                  <c:pt idx="153">
                    <c:v>Oct.</c:v>
                  </c:pt>
                  <c:pt idx="154">
                    <c:v>Nov.</c:v>
                  </c:pt>
                  <c:pt idx="155">
                    <c:v>Déc.</c:v>
                  </c:pt>
                  <c:pt idx="156">
                    <c:v>Janv.</c:v>
                  </c:pt>
                  <c:pt idx="157">
                    <c:v>Fév.</c:v>
                  </c:pt>
                  <c:pt idx="158">
                    <c:v>Mars</c:v>
                  </c:pt>
                  <c:pt idx="159">
                    <c:v>Avril</c:v>
                  </c:pt>
                  <c:pt idx="160">
                    <c:v>Mai</c:v>
                  </c:pt>
                  <c:pt idx="161">
                    <c:v>Juin</c:v>
                  </c:pt>
                  <c:pt idx="162">
                    <c:v>Juil.</c:v>
                  </c:pt>
                  <c:pt idx="163">
                    <c:v>Août</c:v>
                  </c:pt>
                  <c:pt idx="164">
                    <c:v>Sept.</c:v>
                  </c:pt>
                  <c:pt idx="165">
                    <c:v>Oct.</c:v>
                  </c:pt>
                  <c:pt idx="166">
                    <c:v>Nov.</c:v>
                  </c:pt>
                  <c:pt idx="167">
                    <c:v>Déc.</c:v>
                  </c:pt>
                  <c:pt idx="168">
                    <c:v>Janv.</c:v>
                  </c:pt>
                  <c:pt idx="169">
                    <c:v>Fév.</c:v>
                  </c:pt>
                  <c:pt idx="170">
                    <c:v>Mars</c:v>
                  </c:pt>
                  <c:pt idx="171">
                    <c:v>Avril</c:v>
                  </c:pt>
                  <c:pt idx="172">
                    <c:v>Mai</c:v>
                  </c:pt>
                  <c:pt idx="173">
                    <c:v>Juin</c:v>
                  </c:pt>
                  <c:pt idx="174">
                    <c:v>Juil.</c:v>
                  </c:pt>
                  <c:pt idx="175">
                    <c:v>Août</c:v>
                  </c:pt>
                  <c:pt idx="176">
                    <c:v>Sept.</c:v>
                  </c:pt>
                  <c:pt idx="177">
                    <c:v>Oct.</c:v>
                  </c:pt>
                  <c:pt idx="178">
                    <c:v>Nov.</c:v>
                  </c:pt>
                  <c:pt idx="179">
                    <c:v>Déc.</c:v>
                  </c:pt>
                  <c:pt idx="180">
                    <c:v>Janv.</c:v>
                  </c:pt>
                  <c:pt idx="181">
                    <c:v>Fév.</c:v>
                  </c:pt>
                  <c:pt idx="182">
                    <c:v>Mars</c:v>
                  </c:pt>
                  <c:pt idx="183">
                    <c:v>Avril</c:v>
                  </c:pt>
                  <c:pt idx="184">
                    <c:v>Mai</c:v>
                  </c:pt>
                  <c:pt idx="185">
                    <c:v>Juin</c:v>
                  </c:pt>
                  <c:pt idx="186">
                    <c:v>Juil.</c:v>
                  </c:pt>
                  <c:pt idx="187">
                    <c:v>Août</c:v>
                  </c:pt>
                  <c:pt idx="188">
                    <c:v>Sept.</c:v>
                  </c:pt>
                  <c:pt idx="189">
                    <c:v>Oct.</c:v>
                  </c:pt>
                  <c:pt idx="190">
                    <c:v>Nov.</c:v>
                  </c:pt>
                  <c:pt idx="191">
                    <c:v>Déc.</c:v>
                  </c:pt>
                  <c:pt idx="192">
                    <c:v>Janv.</c:v>
                  </c:pt>
                  <c:pt idx="193">
                    <c:v>Fév.</c:v>
                  </c:pt>
                  <c:pt idx="194">
                    <c:v>Mars</c:v>
                  </c:pt>
                  <c:pt idx="195">
                    <c:v>Avril</c:v>
                  </c:pt>
                  <c:pt idx="196">
                    <c:v>Mai</c:v>
                  </c:pt>
                  <c:pt idx="197">
                    <c:v>Juin</c:v>
                  </c:pt>
                  <c:pt idx="198">
                    <c:v>Juil.</c:v>
                  </c:pt>
                  <c:pt idx="199">
                    <c:v>Août</c:v>
                  </c:pt>
                  <c:pt idx="200">
                    <c:v>Sept.</c:v>
                  </c:pt>
                  <c:pt idx="201">
                    <c:v>Oct.</c:v>
                  </c:pt>
                  <c:pt idx="202">
                    <c:v>Nov.</c:v>
                  </c:pt>
                  <c:pt idx="203">
                    <c:v>Déc.</c:v>
                  </c:pt>
                  <c:pt idx="204">
                    <c:v>Janv.</c:v>
                  </c:pt>
                  <c:pt idx="205">
                    <c:v>Fév.</c:v>
                  </c:pt>
                  <c:pt idx="206">
                    <c:v>Mars</c:v>
                  </c:pt>
                  <c:pt idx="207">
                    <c:v>Avril</c:v>
                  </c:pt>
                  <c:pt idx="208">
                    <c:v>Mai</c:v>
                  </c:pt>
                  <c:pt idx="209">
                    <c:v>Juin</c:v>
                  </c:pt>
                  <c:pt idx="210">
                    <c:v>Juil.</c:v>
                  </c:pt>
                  <c:pt idx="211">
                    <c:v>Août</c:v>
                  </c:pt>
                  <c:pt idx="212">
                    <c:v>Sept.</c:v>
                  </c:pt>
                  <c:pt idx="213">
                    <c:v>Oct.</c:v>
                  </c:pt>
                  <c:pt idx="214">
                    <c:v>Nov.</c:v>
                  </c:pt>
                  <c:pt idx="215">
                    <c:v>Déc.</c:v>
                  </c:pt>
                  <c:pt idx="216">
                    <c:v>Janv.</c:v>
                  </c:pt>
                  <c:pt idx="217">
                    <c:v>Fév.</c:v>
                  </c:pt>
                  <c:pt idx="218">
                    <c:v>Mars</c:v>
                  </c:pt>
                  <c:pt idx="219">
                    <c:v>Avril</c:v>
                  </c:pt>
                  <c:pt idx="220">
                    <c:v>Mai</c:v>
                  </c:pt>
                  <c:pt idx="221">
                    <c:v>Juin</c:v>
                  </c:pt>
                  <c:pt idx="222">
                    <c:v>Juil.</c:v>
                  </c:pt>
                  <c:pt idx="223">
                    <c:v>Août</c:v>
                  </c:pt>
                  <c:pt idx="224">
                    <c:v>Sept.</c:v>
                  </c:pt>
                  <c:pt idx="225">
                    <c:v>Oct.</c:v>
                  </c:pt>
                  <c:pt idx="226">
                    <c:v>Nov.</c:v>
                  </c:pt>
                  <c:pt idx="227">
                    <c:v>Déc.</c:v>
                  </c:pt>
                  <c:pt idx="228">
                    <c:v>Janv.</c:v>
                  </c:pt>
                  <c:pt idx="229">
                    <c:v>Fév.</c:v>
                  </c:pt>
                  <c:pt idx="230">
                    <c:v>Mars</c:v>
                  </c:pt>
                  <c:pt idx="231">
                    <c:v>Avril</c:v>
                  </c:pt>
                  <c:pt idx="232">
                    <c:v>Mai</c:v>
                  </c:pt>
                  <c:pt idx="233">
                    <c:v>Juin</c:v>
                  </c:pt>
                  <c:pt idx="234">
                    <c:v>Juil.</c:v>
                  </c:pt>
                  <c:pt idx="235">
                    <c:v>Août</c:v>
                  </c:pt>
                  <c:pt idx="236">
                    <c:v>Sept.</c:v>
                  </c:pt>
                  <c:pt idx="237">
                    <c:v>Oct.</c:v>
                  </c:pt>
                  <c:pt idx="238">
                    <c:v>Nov.</c:v>
                  </c:pt>
                  <c:pt idx="239">
                    <c:v>Déc.</c:v>
                  </c:pt>
                  <c:pt idx="240">
                    <c:v>Janv.</c:v>
                  </c:pt>
                  <c:pt idx="241">
                    <c:v>Fév.</c:v>
                  </c:pt>
                  <c:pt idx="242">
                    <c:v>Mars</c:v>
                  </c:pt>
                  <c:pt idx="243">
                    <c:v>Avril</c:v>
                  </c:pt>
                  <c:pt idx="244">
                    <c:v>Mai</c:v>
                  </c:pt>
                  <c:pt idx="245">
                    <c:v>Juin</c:v>
                  </c:pt>
                  <c:pt idx="246">
                    <c:v>Juil.</c:v>
                  </c:pt>
                  <c:pt idx="247">
                    <c:v>Août</c:v>
                  </c:pt>
                  <c:pt idx="248">
                    <c:v>Sept.</c:v>
                  </c:pt>
                  <c:pt idx="249">
                    <c:v>Oct.</c:v>
                  </c:pt>
                  <c:pt idx="250">
                    <c:v>Nov.</c:v>
                  </c:pt>
                  <c:pt idx="251">
                    <c:v>Déc.</c:v>
                  </c:pt>
                  <c:pt idx="252">
                    <c:v>Janv.</c:v>
                  </c:pt>
                  <c:pt idx="253">
                    <c:v>Fév.</c:v>
                  </c:pt>
                  <c:pt idx="254">
                    <c:v>Mars</c:v>
                  </c:pt>
                  <c:pt idx="255">
                    <c:v>Avril</c:v>
                  </c:pt>
                  <c:pt idx="256">
                    <c:v>Mai</c:v>
                  </c:pt>
                  <c:pt idx="257">
                    <c:v>Juin</c:v>
                  </c:pt>
                  <c:pt idx="258">
                    <c:v>Juil.</c:v>
                  </c:pt>
                  <c:pt idx="259">
                    <c:v>Août</c:v>
                  </c:pt>
                  <c:pt idx="260">
                    <c:v>Sept.</c:v>
                  </c:pt>
                  <c:pt idx="261">
                    <c:v>Oct.</c:v>
                  </c:pt>
                  <c:pt idx="262">
                    <c:v>Nov.</c:v>
                  </c:pt>
                  <c:pt idx="263">
                    <c:v>Déc.</c:v>
                  </c:pt>
                  <c:pt idx="264">
                    <c:v>Janv.</c:v>
                  </c:pt>
                  <c:pt idx="265">
                    <c:v>Fév.</c:v>
                  </c:pt>
                  <c:pt idx="266">
                    <c:v>Mars</c:v>
                  </c:pt>
                  <c:pt idx="267">
                    <c:v>Avril</c:v>
                  </c:pt>
                  <c:pt idx="268">
                    <c:v>Mai</c:v>
                  </c:pt>
                  <c:pt idx="269">
                    <c:v>Juin</c:v>
                  </c:pt>
                  <c:pt idx="270">
                    <c:v>Juil.</c:v>
                  </c:pt>
                  <c:pt idx="271">
                    <c:v>Août</c:v>
                  </c:pt>
                  <c:pt idx="272">
                    <c:v>Sept.</c:v>
                  </c:pt>
                  <c:pt idx="273">
                    <c:v>Oct.</c:v>
                  </c:pt>
                  <c:pt idx="274">
                    <c:v>Nov.</c:v>
                  </c:pt>
                  <c:pt idx="275">
                    <c:v>Déc.</c:v>
                  </c:pt>
                  <c:pt idx="276">
                    <c:v>Janv.</c:v>
                  </c:pt>
                  <c:pt idx="277">
                    <c:v>Fév.</c:v>
                  </c:pt>
                  <c:pt idx="278">
                    <c:v>Mars</c:v>
                  </c:pt>
                  <c:pt idx="279">
                    <c:v>Avril</c:v>
                  </c:pt>
                  <c:pt idx="280">
                    <c:v>Mai</c:v>
                  </c:pt>
                  <c:pt idx="281">
                    <c:v>Juin</c:v>
                  </c:pt>
                  <c:pt idx="282">
                    <c:v>Juil.</c:v>
                  </c:pt>
                  <c:pt idx="283">
                    <c:v>Août</c:v>
                  </c:pt>
                  <c:pt idx="284">
                    <c:v>Sept.</c:v>
                  </c:pt>
                  <c:pt idx="285">
                    <c:v>Oct.</c:v>
                  </c:pt>
                  <c:pt idx="286">
                    <c:v>Nov.</c:v>
                  </c:pt>
                  <c:pt idx="287">
                    <c:v>Déc.</c:v>
                  </c:pt>
                </c:lvl>
                <c:lvl>
                  <c:pt idx="0">
                    <c:v>1995</c:v>
                  </c:pt>
                  <c:pt idx="12">
                    <c:v>1996</c:v>
                  </c:pt>
                  <c:pt idx="24">
                    <c:v>1997</c:v>
                  </c:pt>
                  <c:pt idx="36">
                    <c:v>1998</c:v>
                  </c:pt>
                  <c:pt idx="48">
                    <c:v>1999</c:v>
                  </c:pt>
                  <c:pt idx="60">
                    <c:v>2000</c:v>
                  </c:pt>
                  <c:pt idx="72">
                    <c:v>2001</c:v>
                  </c:pt>
                  <c:pt idx="84">
                    <c:v>2002</c:v>
                  </c:pt>
                  <c:pt idx="96">
                    <c:v>2003</c:v>
                  </c:pt>
                  <c:pt idx="108">
                    <c:v>2004</c:v>
                  </c:pt>
                  <c:pt idx="120">
                    <c:v>2005</c:v>
                  </c:pt>
                  <c:pt idx="132">
                    <c:v>2006</c:v>
                  </c:pt>
                  <c:pt idx="144">
                    <c:v>2007</c:v>
                  </c:pt>
                  <c:pt idx="156">
                    <c:v>2008</c:v>
                  </c:pt>
                  <c:pt idx="168">
                    <c:v>2009</c:v>
                  </c:pt>
                  <c:pt idx="180">
                    <c:v>2010</c:v>
                  </c:pt>
                  <c:pt idx="192">
                    <c:v>2011</c:v>
                  </c:pt>
                  <c:pt idx="204">
                    <c:v>2012</c:v>
                  </c:pt>
                  <c:pt idx="216">
                    <c:v>2013</c:v>
                  </c:pt>
                  <c:pt idx="228">
                    <c:v>2014</c:v>
                  </c:pt>
                  <c:pt idx="240">
                    <c:v>2015</c:v>
                  </c:pt>
                  <c:pt idx="252">
                    <c:v>2016</c:v>
                  </c:pt>
                  <c:pt idx="264">
                    <c:v>2017</c:v>
                  </c:pt>
                  <c:pt idx="276">
                    <c:v>2018</c:v>
                  </c:pt>
                </c:lvl>
              </c:multiLvlStrCache>
            </c:multiLvlStrRef>
          </c:cat>
          <c:val>
            <c:numRef>
              <c:f>Feuil1!$C$242:$KD$242</c:f>
              <c:numCache>
                <c:formatCode>#\ ##0.00"  ";#\ ##0.00"  "."  "</c:formatCode>
                <c:ptCount val="288"/>
                <c:pt idx="0">
                  <c:v>63.4</c:v>
                </c:pt>
                <c:pt idx="1">
                  <c:v>63.56</c:v>
                </c:pt>
                <c:pt idx="2">
                  <c:v>63.48</c:v>
                </c:pt>
                <c:pt idx="3">
                  <c:v>63.51</c:v>
                </c:pt>
                <c:pt idx="4">
                  <c:v>63.59</c:v>
                </c:pt>
                <c:pt idx="5">
                  <c:v>63.57</c:v>
                </c:pt>
                <c:pt idx="6">
                  <c:v>63.95</c:v>
                </c:pt>
                <c:pt idx="7">
                  <c:v>63.98</c:v>
                </c:pt>
                <c:pt idx="8">
                  <c:v>63.92</c:v>
                </c:pt>
                <c:pt idx="9">
                  <c:v>63.91</c:v>
                </c:pt>
                <c:pt idx="10">
                  <c:v>63.88</c:v>
                </c:pt>
                <c:pt idx="11">
                  <c:v>63.89</c:v>
                </c:pt>
                <c:pt idx="12">
                  <c:v>64.1</c:v>
                </c:pt>
                <c:pt idx="13">
                  <c:v>64.07</c:v>
                </c:pt>
                <c:pt idx="14">
                  <c:v>64.11</c:v>
                </c:pt>
                <c:pt idx="15">
                  <c:v>63.98</c:v>
                </c:pt>
                <c:pt idx="16">
                  <c:v>64.08</c:v>
                </c:pt>
                <c:pt idx="17">
                  <c:v>64.02</c:v>
                </c:pt>
                <c:pt idx="18">
                  <c:v>63.98</c:v>
                </c:pt>
                <c:pt idx="19">
                  <c:v>63.97</c:v>
                </c:pt>
                <c:pt idx="20">
                  <c:v>63.92</c:v>
                </c:pt>
                <c:pt idx="21">
                  <c:v>63.88</c:v>
                </c:pt>
                <c:pt idx="22">
                  <c:v>63.69</c:v>
                </c:pt>
                <c:pt idx="23">
                  <c:v>63.68</c:v>
                </c:pt>
                <c:pt idx="24">
                  <c:v>64.03</c:v>
                </c:pt>
                <c:pt idx="25">
                  <c:v>64.07</c:v>
                </c:pt>
                <c:pt idx="26">
                  <c:v>64.06</c:v>
                </c:pt>
                <c:pt idx="27">
                  <c:v>64.25</c:v>
                </c:pt>
                <c:pt idx="28">
                  <c:v>64.31</c:v>
                </c:pt>
                <c:pt idx="29">
                  <c:v>64.46</c:v>
                </c:pt>
                <c:pt idx="30">
                  <c:v>64.89</c:v>
                </c:pt>
                <c:pt idx="31">
                  <c:v>65.04</c:v>
                </c:pt>
                <c:pt idx="32">
                  <c:v>65.15000000000001</c:v>
                </c:pt>
                <c:pt idx="33">
                  <c:v>65.15000000000001</c:v>
                </c:pt>
                <c:pt idx="34">
                  <c:v>65.14</c:v>
                </c:pt>
                <c:pt idx="35">
                  <c:v>65.17</c:v>
                </c:pt>
                <c:pt idx="36">
                  <c:v>65.47</c:v>
                </c:pt>
                <c:pt idx="37">
                  <c:v>65.46</c:v>
                </c:pt>
                <c:pt idx="38">
                  <c:v>65.35</c:v>
                </c:pt>
                <c:pt idx="39">
                  <c:v>65.25</c:v>
                </c:pt>
                <c:pt idx="40">
                  <c:v>65.37</c:v>
                </c:pt>
                <c:pt idx="41">
                  <c:v>65.39</c:v>
                </c:pt>
                <c:pt idx="42">
                  <c:v>65.51</c:v>
                </c:pt>
                <c:pt idx="43">
                  <c:v>65.52</c:v>
                </c:pt>
                <c:pt idx="44">
                  <c:v>65.43</c:v>
                </c:pt>
                <c:pt idx="45">
                  <c:v>65.43</c:v>
                </c:pt>
                <c:pt idx="46">
                  <c:v>65.36</c:v>
                </c:pt>
                <c:pt idx="47">
                  <c:v>65.4</c:v>
                </c:pt>
                <c:pt idx="48">
                  <c:v>65.8</c:v>
                </c:pt>
                <c:pt idx="49">
                  <c:v>65.7</c:v>
                </c:pt>
                <c:pt idx="50">
                  <c:v>65.52</c:v>
                </c:pt>
                <c:pt idx="51">
                  <c:v>65.5</c:v>
                </c:pt>
                <c:pt idx="52">
                  <c:v>65.48</c:v>
                </c:pt>
                <c:pt idx="53">
                  <c:v>65.46</c:v>
                </c:pt>
                <c:pt idx="54">
                  <c:v>65.59</c:v>
                </c:pt>
                <c:pt idx="55">
                  <c:v>65.83</c:v>
                </c:pt>
                <c:pt idx="56">
                  <c:v>66.03</c:v>
                </c:pt>
                <c:pt idx="57">
                  <c:v>66.06</c:v>
                </c:pt>
                <c:pt idx="58">
                  <c:v>66.08</c:v>
                </c:pt>
                <c:pt idx="59">
                  <c:v>66.07</c:v>
                </c:pt>
                <c:pt idx="60">
                  <c:v>66.84</c:v>
                </c:pt>
                <c:pt idx="61">
                  <c:v>66.83</c:v>
                </c:pt>
                <c:pt idx="62">
                  <c:v>66.91</c:v>
                </c:pt>
                <c:pt idx="63">
                  <c:v>66.95</c:v>
                </c:pt>
                <c:pt idx="64">
                  <c:v>67.04</c:v>
                </c:pt>
                <c:pt idx="65">
                  <c:v>67.18000000000001</c:v>
                </c:pt>
                <c:pt idx="66">
                  <c:v>67.49</c:v>
                </c:pt>
                <c:pt idx="67">
                  <c:v>67.83</c:v>
                </c:pt>
                <c:pt idx="68">
                  <c:v>67.89</c:v>
                </c:pt>
                <c:pt idx="69">
                  <c:v>68.03</c:v>
                </c:pt>
                <c:pt idx="70">
                  <c:v>68.07</c:v>
                </c:pt>
                <c:pt idx="71">
                  <c:v>68.08</c:v>
                </c:pt>
                <c:pt idx="72">
                  <c:v>68.55</c:v>
                </c:pt>
                <c:pt idx="73">
                  <c:v>68.7</c:v>
                </c:pt>
                <c:pt idx="74">
                  <c:v>68.82</c:v>
                </c:pt>
                <c:pt idx="75">
                  <c:v>68.89</c:v>
                </c:pt>
                <c:pt idx="76">
                  <c:v>68.89</c:v>
                </c:pt>
                <c:pt idx="77">
                  <c:v>68.95</c:v>
                </c:pt>
                <c:pt idx="78">
                  <c:v>69.33</c:v>
                </c:pt>
                <c:pt idx="79">
                  <c:v>69.35</c:v>
                </c:pt>
                <c:pt idx="80">
                  <c:v>69.44</c:v>
                </c:pt>
                <c:pt idx="81">
                  <c:v>69.44</c:v>
                </c:pt>
                <c:pt idx="82">
                  <c:v>69.47</c:v>
                </c:pt>
                <c:pt idx="83">
                  <c:v>69.5</c:v>
                </c:pt>
                <c:pt idx="84">
                  <c:v>69.7</c:v>
                </c:pt>
                <c:pt idx="85">
                  <c:v>69.71</c:v>
                </c:pt>
                <c:pt idx="86">
                  <c:v>69.74</c:v>
                </c:pt>
                <c:pt idx="87">
                  <c:v>69.89</c:v>
                </c:pt>
                <c:pt idx="88">
                  <c:v>69.87</c:v>
                </c:pt>
                <c:pt idx="89">
                  <c:v>69.89</c:v>
                </c:pt>
                <c:pt idx="90">
                  <c:v>70.07</c:v>
                </c:pt>
                <c:pt idx="91">
                  <c:v>70.12</c:v>
                </c:pt>
                <c:pt idx="92">
                  <c:v>70.34</c:v>
                </c:pt>
                <c:pt idx="93">
                  <c:v>70.43</c:v>
                </c:pt>
                <c:pt idx="94">
                  <c:v>70.57</c:v>
                </c:pt>
                <c:pt idx="95">
                  <c:v>70.62</c:v>
                </c:pt>
                <c:pt idx="96">
                  <c:v>70.83</c:v>
                </c:pt>
                <c:pt idx="97">
                  <c:v>70.85</c:v>
                </c:pt>
                <c:pt idx="98">
                  <c:v>70.89</c:v>
                </c:pt>
                <c:pt idx="99">
                  <c:v>70.91</c:v>
                </c:pt>
                <c:pt idx="100">
                  <c:v>71.09</c:v>
                </c:pt>
                <c:pt idx="101">
                  <c:v>71.06</c:v>
                </c:pt>
                <c:pt idx="102">
                  <c:v>71.22</c:v>
                </c:pt>
                <c:pt idx="103">
                  <c:v>71.33</c:v>
                </c:pt>
                <c:pt idx="104">
                  <c:v>71.4</c:v>
                </c:pt>
                <c:pt idx="105">
                  <c:v>71.41</c:v>
                </c:pt>
                <c:pt idx="106">
                  <c:v>71.44</c:v>
                </c:pt>
                <c:pt idx="107">
                  <c:v>71.48</c:v>
                </c:pt>
                <c:pt idx="108">
                  <c:v>71.88</c:v>
                </c:pt>
                <c:pt idx="109">
                  <c:v>72.07</c:v>
                </c:pt>
                <c:pt idx="110">
                  <c:v>72.24</c:v>
                </c:pt>
                <c:pt idx="111">
                  <c:v>73.48</c:v>
                </c:pt>
                <c:pt idx="112">
                  <c:v>73.99</c:v>
                </c:pt>
                <c:pt idx="113">
                  <c:v>74.25</c:v>
                </c:pt>
                <c:pt idx="114">
                  <c:v>74.32</c:v>
                </c:pt>
                <c:pt idx="115">
                  <c:v>74.39</c:v>
                </c:pt>
                <c:pt idx="116">
                  <c:v>74.75</c:v>
                </c:pt>
                <c:pt idx="117">
                  <c:v>74.99</c:v>
                </c:pt>
                <c:pt idx="118">
                  <c:v>75.37</c:v>
                </c:pt>
                <c:pt idx="119">
                  <c:v>75.56</c:v>
                </c:pt>
                <c:pt idx="120">
                  <c:v>75.75</c:v>
                </c:pt>
                <c:pt idx="121">
                  <c:v>76.32</c:v>
                </c:pt>
                <c:pt idx="122">
                  <c:v>76.38</c:v>
                </c:pt>
                <c:pt idx="123">
                  <c:v>76.42</c:v>
                </c:pt>
                <c:pt idx="124">
                  <c:v>76.83</c:v>
                </c:pt>
                <c:pt idx="125">
                  <c:v>76.94</c:v>
                </c:pt>
                <c:pt idx="126">
                  <c:v>77.16</c:v>
                </c:pt>
                <c:pt idx="127">
                  <c:v>77.26</c:v>
                </c:pt>
                <c:pt idx="128">
                  <c:v>77.29</c:v>
                </c:pt>
                <c:pt idx="129">
                  <c:v>77.44</c:v>
                </c:pt>
                <c:pt idx="130">
                  <c:v>77.49</c:v>
                </c:pt>
                <c:pt idx="131">
                  <c:v>77.51</c:v>
                </c:pt>
                <c:pt idx="132">
                  <c:v>78.36</c:v>
                </c:pt>
                <c:pt idx="133">
                  <c:v>79.03</c:v>
                </c:pt>
                <c:pt idx="134">
                  <c:v>79.11</c:v>
                </c:pt>
                <c:pt idx="135">
                  <c:v>79.18000000000001</c:v>
                </c:pt>
                <c:pt idx="136">
                  <c:v>79.25</c:v>
                </c:pt>
                <c:pt idx="137">
                  <c:v>79.27</c:v>
                </c:pt>
                <c:pt idx="138">
                  <c:v>79.51</c:v>
                </c:pt>
                <c:pt idx="139">
                  <c:v>79.81</c:v>
                </c:pt>
                <c:pt idx="140">
                  <c:v>80.22</c:v>
                </c:pt>
                <c:pt idx="141">
                  <c:v>80.72</c:v>
                </c:pt>
                <c:pt idx="142">
                  <c:v>81.07</c:v>
                </c:pt>
                <c:pt idx="143">
                  <c:v>81.11</c:v>
                </c:pt>
                <c:pt idx="144">
                  <c:v>81.89</c:v>
                </c:pt>
                <c:pt idx="145">
                  <c:v>82.01</c:v>
                </c:pt>
                <c:pt idx="146">
                  <c:v>82.14</c:v>
                </c:pt>
                <c:pt idx="147">
                  <c:v>82.9</c:v>
                </c:pt>
                <c:pt idx="148">
                  <c:v>83.05</c:v>
                </c:pt>
                <c:pt idx="149">
                  <c:v>83.1</c:v>
                </c:pt>
                <c:pt idx="150">
                  <c:v>83.16</c:v>
                </c:pt>
                <c:pt idx="151">
                  <c:v>83.66</c:v>
                </c:pt>
                <c:pt idx="152">
                  <c:v>83.93</c:v>
                </c:pt>
                <c:pt idx="153">
                  <c:v>83.86</c:v>
                </c:pt>
                <c:pt idx="154">
                  <c:v>83.98</c:v>
                </c:pt>
                <c:pt idx="155">
                  <c:v>83.99</c:v>
                </c:pt>
                <c:pt idx="156">
                  <c:v>85.06</c:v>
                </c:pt>
                <c:pt idx="157">
                  <c:v>85.95</c:v>
                </c:pt>
                <c:pt idx="158">
                  <c:v>86.59</c:v>
                </c:pt>
                <c:pt idx="159">
                  <c:v>87.12</c:v>
                </c:pt>
                <c:pt idx="160">
                  <c:v>87.03</c:v>
                </c:pt>
                <c:pt idx="161">
                  <c:v>88.04</c:v>
                </c:pt>
                <c:pt idx="162">
                  <c:v>89.16</c:v>
                </c:pt>
                <c:pt idx="163">
                  <c:v>90.46</c:v>
                </c:pt>
                <c:pt idx="164">
                  <c:v>91.65000000000001</c:v>
                </c:pt>
                <c:pt idx="165">
                  <c:v>91.88</c:v>
                </c:pt>
                <c:pt idx="166">
                  <c:v>92.29</c:v>
                </c:pt>
                <c:pt idx="167">
                  <c:v>92.14</c:v>
                </c:pt>
                <c:pt idx="168">
                  <c:v>93.39</c:v>
                </c:pt>
                <c:pt idx="169">
                  <c:v>91.51</c:v>
                </c:pt>
                <c:pt idx="170">
                  <c:v>91.5</c:v>
                </c:pt>
                <c:pt idx="171">
                  <c:v>89.9</c:v>
                </c:pt>
                <c:pt idx="172">
                  <c:v>89.58</c:v>
                </c:pt>
                <c:pt idx="173">
                  <c:v>89.11</c:v>
                </c:pt>
                <c:pt idx="174">
                  <c:v>88.97</c:v>
                </c:pt>
                <c:pt idx="175">
                  <c:v>88.79</c:v>
                </c:pt>
                <c:pt idx="176">
                  <c:v>88.45</c:v>
                </c:pt>
                <c:pt idx="177">
                  <c:v>88.65000000000001</c:v>
                </c:pt>
                <c:pt idx="178">
                  <c:v>87.94</c:v>
                </c:pt>
                <c:pt idx="179">
                  <c:v>87.85</c:v>
                </c:pt>
                <c:pt idx="180">
                  <c:v>87.51</c:v>
                </c:pt>
                <c:pt idx="181">
                  <c:v>87.73</c:v>
                </c:pt>
                <c:pt idx="182">
                  <c:v>87.66</c:v>
                </c:pt>
                <c:pt idx="183">
                  <c:v>88.6</c:v>
                </c:pt>
                <c:pt idx="184">
                  <c:v>89.13</c:v>
                </c:pt>
                <c:pt idx="185">
                  <c:v>89.56</c:v>
                </c:pt>
                <c:pt idx="186">
                  <c:v>89.65000000000001</c:v>
                </c:pt>
                <c:pt idx="187">
                  <c:v>89.95</c:v>
                </c:pt>
                <c:pt idx="188">
                  <c:v>90.91</c:v>
                </c:pt>
                <c:pt idx="189">
                  <c:v>90.77</c:v>
                </c:pt>
                <c:pt idx="190">
                  <c:v>90.98</c:v>
                </c:pt>
                <c:pt idx="191">
                  <c:v>91.1</c:v>
                </c:pt>
                <c:pt idx="192">
                  <c:v>93.04</c:v>
                </c:pt>
                <c:pt idx="193">
                  <c:v>93.96</c:v>
                </c:pt>
                <c:pt idx="194">
                  <c:v>94.29</c:v>
                </c:pt>
                <c:pt idx="195">
                  <c:v>94.68000000000001</c:v>
                </c:pt>
                <c:pt idx="196">
                  <c:v>94.78</c:v>
                </c:pt>
                <c:pt idx="197">
                  <c:v>94.53</c:v>
                </c:pt>
                <c:pt idx="198">
                  <c:v>94.69</c:v>
                </c:pt>
                <c:pt idx="199">
                  <c:v>94.69</c:v>
                </c:pt>
                <c:pt idx="200">
                  <c:v>94.76</c:v>
                </c:pt>
                <c:pt idx="201">
                  <c:v>94.77</c:v>
                </c:pt>
                <c:pt idx="202">
                  <c:v>94.82</c:v>
                </c:pt>
                <c:pt idx="203">
                  <c:v>94.86</c:v>
                </c:pt>
                <c:pt idx="204">
                  <c:v>96.0</c:v>
                </c:pt>
                <c:pt idx="205">
                  <c:v>96.23</c:v>
                </c:pt>
                <c:pt idx="206">
                  <c:v>98.43</c:v>
                </c:pt>
                <c:pt idx="207">
                  <c:v>98.67</c:v>
                </c:pt>
                <c:pt idx="208">
                  <c:v>99.01</c:v>
                </c:pt>
                <c:pt idx="209">
                  <c:v>99.16</c:v>
                </c:pt>
                <c:pt idx="210">
                  <c:v>99.18000000000001</c:v>
                </c:pt>
                <c:pt idx="211">
                  <c:v>99.2</c:v>
                </c:pt>
                <c:pt idx="212">
                  <c:v>99.54</c:v>
                </c:pt>
                <c:pt idx="213">
                  <c:v>100.15</c:v>
                </c:pt>
                <c:pt idx="214">
                  <c:v>100.02</c:v>
                </c:pt>
                <c:pt idx="215">
                  <c:v>100.0</c:v>
                </c:pt>
                <c:pt idx="216">
                  <c:v>101.34</c:v>
                </c:pt>
                <c:pt idx="217">
                  <c:v>101.3</c:v>
                </c:pt>
                <c:pt idx="218">
                  <c:v>101.29</c:v>
                </c:pt>
                <c:pt idx="219">
                  <c:v>101.44</c:v>
                </c:pt>
                <c:pt idx="220">
                  <c:v>101.66</c:v>
                </c:pt>
                <c:pt idx="221">
                  <c:v>101.7</c:v>
                </c:pt>
                <c:pt idx="222">
                  <c:v>101.66</c:v>
                </c:pt>
                <c:pt idx="223">
                  <c:v>101.67</c:v>
                </c:pt>
                <c:pt idx="224">
                  <c:v>101.51</c:v>
                </c:pt>
                <c:pt idx="225">
                  <c:v>101.45</c:v>
                </c:pt>
                <c:pt idx="226">
                  <c:v>101.53</c:v>
                </c:pt>
                <c:pt idx="227">
                  <c:v>101.46</c:v>
                </c:pt>
                <c:pt idx="228">
                  <c:v>101.5</c:v>
                </c:pt>
                <c:pt idx="229">
                  <c:v>101.52</c:v>
                </c:pt>
                <c:pt idx="230">
                  <c:v>101.49</c:v>
                </c:pt>
                <c:pt idx="231">
                  <c:v>101.4</c:v>
                </c:pt>
                <c:pt idx="232">
                  <c:v>101.49</c:v>
                </c:pt>
                <c:pt idx="233">
                  <c:v>101.53</c:v>
                </c:pt>
                <c:pt idx="234">
                  <c:v>101.63</c:v>
                </c:pt>
                <c:pt idx="235">
                  <c:v>101.6</c:v>
                </c:pt>
                <c:pt idx="236">
                  <c:v>101.52</c:v>
                </c:pt>
                <c:pt idx="237">
                  <c:v>101.43</c:v>
                </c:pt>
                <c:pt idx="238">
                  <c:v>101.4</c:v>
                </c:pt>
                <c:pt idx="239">
                  <c:v>101.41</c:v>
                </c:pt>
                <c:pt idx="240">
                  <c:v>101.34</c:v>
                </c:pt>
                <c:pt idx="241">
                  <c:v>101.5</c:v>
                </c:pt>
                <c:pt idx="242">
                  <c:v>101.27</c:v>
                </c:pt>
                <c:pt idx="243">
                  <c:v>101.32</c:v>
                </c:pt>
                <c:pt idx="244">
                  <c:v>102.11</c:v>
                </c:pt>
                <c:pt idx="245">
                  <c:v>102.18</c:v>
                </c:pt>
                <c:pt idx="246">
                  <c:v>102.2</c:v>
                </c:pt>
                <c:pt idx="247">
                  <c:v>102.04</c:v>
                </c:pt>
                <c:pt idx="248">
                  <c:v>101.9</c:v>
                </c:pt>
                <c:pt idx="249">
                  <c:v>101.99</c:v>
                </c:pt>
                <c:pt idx="250">
                  <c:v>101.98</c:v>
                </c:pt>
                <c:pt idx="251">
                  <c:v>101.85</c:v>
                </c:pt>
                <c:pt idx="252">
                  <c:v>102.24</c:v>
                </c:pt>
                <c:pt idx="253">
                  <c:v>102.18</c:v>
                </c:pt>
                <c:pt idx="254">
                  <c:v>101.99</c:v>
                </c:pt>
                <c:pt idx="255">
                  <c:v>101.67</c:v>
                </c:pt>
                <c:pt idx="256">
                  <c:v>101.52</c:v>
                </c:pt>
                <c:pt idx="257">
                  <c:v>101.66</c:v>
                </c:pt>
                <c:pt idx="258">
                  <c:v>101.89</c:v>
                </c:pt>
                <c:pt idx="259">
                  <c:v>101.99</c:v>
                </c:pt>
                <c:pt idx="260">
                  <c:v>102.42</c:v>
                </c:pt>
                <c:pt idx="261">
                  <c:v>102.33</c:v>
                </c:pt>
                <c:pt idx="262">
                  <c:v>102.43</c:v>
                </c:pt>
                <c:pt idx="263">
                  <c:v>102.53</c:v>
                </c:pt>
                <c:pt idx="264">
                  <c:v>102.77</c:v>
                </c:pt>
                <c:pt idx="265">
                  <c:v>103.06</c:v>
                </c:pt>
                <c:pt idx="266">
                  <c:v>103.22</c:v>
                </c:pt>
                <c:pt idx="267">
                  <c:v>103.58</c:v>
                </c:pt>
                <c:pt idx="268">
                  <c:v>103.75</c:v>
                </c:pt>
                <c:pt idx="269">
                  <c:v>103.84</c:v>
                </c:pt>
                <c:pt idx="270">
                  <c:v>103.86</c:v>
                </c:pt>
                <c:pt idx="271">
                  <c:v>103.74</c:v>
                </c:pt>
                <c:pt idx="272">
                  <c:v>103.69</c:v>
                </c:pt>
                <c:pt idx="273">
                  <c:v>103.68</c:v>
                </c:pt>
                <c:pt idx="274">
                  <c:v>103.62</c:v>
                </c:pt>
                <c:pt idx="275">
                  <c:v>103.55</c:v>
                </c:pt>
                <c:pt idx="276">
                  <c:v>104.01</c:v>
                </c:pt>
                <c:pt idx="277">
                  <c:v>104.03</c:v>
                </c:pt>
                <c:pt idx="278">
                  <c:v>104.29</c:v>
                </c:pt>
                <c:pt idx="279">
                  <c:v>104.63</c:v>
                </c:pt>
                <c:pt idx="280">
                  <c:v>104.6</c:v>
                </c:pt>
              </c:numCache>
            </c:numRef>
          </c:val>
          <c:smooth val="0"/>
        </c:ser>
        <c:dLbls>
          <c:showLegendKey val="0"/>
          <c:showVal val="0"/>
          <c:showCatName val="0"/>
          <c:showSerName val="0"/>
          <c:showPercent val="0"/>
          <c:showBubbleSize val="0"/>
        </c:dLbls>
        <c:marker val="1"/>
        <c:smooth val="0"/>
        <c:axId val="-2064388072"/>
        <c:axId val="-2108028008"/>
      </c:lineChart>
      <c:catAx>
        <c:axId val="-2064388072"/>
        <c:scaling>
          <c:orientation val="minMax"/>
        </c:scaling>
        <c:delete val="0"/>
        <c:axPos val="b"/>
        <c:numFmt formatCode="General" sourceLinked="1"/>
        <c:majorTickMark val="out"/>
        <c:minorTickMark val="none"/>
        <c:tickLblPos val="nextTo"/>
        <c:txPr>
          <a:bodyPr rot="-5400000" vert="horz"/>
          <a:lstStyle/>
          <a:p>
            <a:pPr>
              <a:defRPr sz="1400" b="0" i="0" u="none" strike="noStrike" baseline="0">
                <a:solidFill>
                  <a:srgbClr val="000000"/>
                </a:solidFill>
                <a:latin typeface="Calibri"/>
                <a:ea typeface="Calibri"/>
                <a:cs typeface="Calibri"/>
              </a:defRPr>
            </a:pPr>
            <a:endParaRPr lang="fr-FR"/>
          </a:p>
        </c:txPr>
        <c:crossAx val="-2108028008"/>
        <c:crosses val="autoZero"/>
        <c:auto val="1"/>
        <c:lblAlgn val="ctr"/>
        <c:lblOffset val="100"/>
        <c:tickLblSkip val="32"/>
        <c:noMultiLvlLbl val="0"/>
      </c:catAx>
      <c:valAx>
        <c:axId val="-2108028008"/>
        <c:scaling>
          <c:orientation val="minMax"/>
          <c:min val="60.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200"/>
            </a:pPr>
            <a:endParaRPr lang="fr-FR"/>
          </a:p>
        </c:txPr>
        <c:crossAx val="-2064388072"/>
        <c:crosses val="autoZero"/>
        <c:crossBetween val="between"/>
      </c:valAx>
    </c:plotArea>
    <c:plotVisOnly val="1"/>
    <c:dispBlanksAs val="gap"/>
    <c:showDLblsOverMax val="0"/>
  </c:chart>
  <c:txPr>
    <a:bodyPr/>
    <a:lstStyle/>
    <a:p>
      <a:pPr>
        <a:defRPr sz="10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8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smtClean="0"/>
              <a:t>Indice </a:t>
            </a:r>
            <a:r>
              <a:rPr lang="fr-FR" dirty="0"/>
              <a:t>BT </a:t>
            </a:r>
            <a:r>
              <a:rPr lang="fr-FR" dirty="0" smtClean="0"/>
              <a:t>21 (coût de la construction) et</a:t>
            </a:r>
            <a:r>
              <a:rPr lang="fr-FR" baseline="0" dirty="0" smtClean="0"/>
              <a:t> inflation</a:t>
            </a:r>
            <a:endParaRPr lang="fr-FR" dirty="0"/>
          </a:p>
        </c:rich>
      </c:tx>
      <c:layout>
        <c:manualLayout>
          <c:xMode val="edge"/>
          <c:yMode val="edge"/>
          <c:x val="0.152997619320334"/>
          <c:y val="0.0"/>
        </c:manualLayout>
      </c:layout>
      <c:overlay val="0"/>
      <c:spPr>
        <a:solidFill>
          <a:srgbClr val="FFFFFF"/>
        </a:solidFill>
      </c:spPr>
    </c:title>
    <c:autoTitleDeleted val="0"/>
    <c:plotArea>
      <c:layout>
        <c:manualLayout>
          <c:layoutTarget val="inner"/>
          <c:xMode val="edge"/>
          <c:yMode val="edge"/>
          <c:x val="0.0670798152057179"/>
          <c:y val="0.0801216237801956"/>
          <c:w val="0.89044423304818"/>
          <c:h val="0.773989587994796"/>
        </c:manualLayout>
      </c:layout>
      <c:lineChart>
        <c:grouping val="standard"/>
        <c:varyColors val="0"/>
        <c:ser>
          <c:idx val="0"/>
          <c:order val="0"/>
          <c:tx>
            <c:strRef>
              <c:f>'BT21'!$A$42</c:f>
              <c:strCache>
                <c:ptCount val="1"/>
                <c:pt idx="0">
                  <c:v>BT21</c:v>
                </c:pt>
              </c:strCache>
            </c:strRef>
          </c:tx>
          <c:spPr>
            <a:ln w="76200" cmpd="sng">
              <a:solidFill>
                <a:srgbClr val="0000FF"/>
              </a:solidFill>
            </a:ln>
          </c:spPr>
          <c:marker>
            <c:symbol val="none"/>
          </c:marker>
          <c:cat>
            <c:strRef>
              <c:f>'BT21'!$B$36:$X$36</c:f>
              <c:strCache>
                <c:ptCount val="23"/>
                <c:pt idx="0">
                  <c:v>1995</c:v>
                </c:pt>
                <c:pt idx="1">
                  <c:v>1996</c:v>
                </c:pt>
                <c:pt idx="2">
                  <c:v>1997</c:v>
                </c:pt>
                <c:pt idx="3">
                  <c:v>1998</c:v>
                </c:pt>
                <c:pt idx="4">
                  <c:v>1999</c:v>
                </c:pt>
                <c:pt idx="5">
                  <c:v>2000</c:v>
                </c:pt>
                <c:pt idx="6">
                  <c:v>2001</c:v>
                </c:pt>
                <c:pt idx="7">
                  <c:v>2002</c:v>
                </c:pt>
                <c:pt idx="8">
                  <c:v>2003</c:v>
                </c:pt>
                <c:pt idx="9">
                  <c:v>2004</c:v>
                </c:pt>
                <c:pt idx="10">
                  <c:v>2005</c:v>
                </c:pt>
                <c:pt idx="11">
                  <c:v>2006</c:v>
                </c:pt>
                <c:pt idx="12">
                  <c:v>2007</c:v>
                </c:pt>
                <c:pt idx="13">
                  <c:v>2008</c:v>
                </c:pt>
                <c:pt idx="14">
                  <c:v>2009</c:v>
                </c:pt>
                <c:pt idx="15">
                  <c:v>2010</c:v>
                </c:pt>
                <c:pt idx="16">
                  <c:v>2011</c:v>
                </c:pt>
                <c:pt idx="17">
                  <c:v>2012</c:v>
                </c:pt>
                <c:pt idx="18">
                  <c:v>2013</c:v>
                </c:pt>
                <c:pt idx="19">
                  <c:v>2014</c:v>
                </c:pt>
                <c:pt idx="20">
                  <c:v>2015</c:v>
                </c:pt>
                <c:pt idx="21">
                  <c:v>2016</c:v>
                </c:pt>
                <c:pt idx="22">
                  <c:v>Est 2017</c:v>
                </c:pt>
              </c:strCache>
            </c:strRef>
          </c:cat>
          <c:val>
            <c:numRef>
              <c:f>'BT21'!$B$42:$X$42</c:f>
              <c:numCache>
                <c:formatCode>General</c:formatCode>
                <c:ptCount val="23"/>
                <c:pt idx="0">
                  <c:v>100.0</c:v>
                </c:pt>
                <c:pt idx="1">
                  <c:v>100.3714166143545</c:v>
                </c:pt>
                <c:pt idx="2">
                  <c:v>101.4490479179745</c:v>
                </c:pt>
                <c:pt idx="3">
                  <c:v>102.6548441096464</c:v>
                </c:pt>
                <c:pt idx="4">
                  <c:v>103.2015065913371</c:v>
                </c:pt>
                <c:pt idx="5">
                  <c:v>105.8197321615401</c:v>
                </c:pt>
                <c:pt idx="6">
                  <c:v>108.4601904164051</c:v>
                </c:pt>
                <c:pt idx="7">
                  <c:v>109.9798598033061</c:v>
                </c:pt>
                <c:pt idx="8">
                  <c:v>111.6747750575435</c:v>
                </c:pt>
                <c:pt idx="9">
                  <c:v>116.0402280811885</c:v>
                </c:pt>
                <c:pt idx="10">
                  <c:v>120.6829357606194</c:v>
                </c:pt>
                <c:pt idx="11">
                  <c:v>125.1098556183302</c:v>
                </c:pt>
                <c:pt idx="12">
                  <c:v>130.4757794517682</c:v>
                </c:pt>
                <c:pt idx="13">
                  <c:v>139.5911801632141</c:v>
                </c:pt>
                <c:pt idx="14">
                  <c:v>140.6727348817744</c:v>
                </c:pt>
                <c:pt idx="15">
                  <c:v>140.3994036409291</c:v>
                </c:pt>
                <c:pt idx="16">
                  <c:v>148.2880832810211</c:v>
                </c:pt>
                <c:pt idx="17">
                  <c:v>155.0520506382089</c:v>
                </c:pt>
                <c:pt idx="18">
                  <c:v>159.2919543837623</c:v>
                </c:pt>
                <c:pt idx="19">
                  <c:v>159.2801841389412</c:v>
                </c:pt>
                <c:pt idx="20">
                  <c:v>159.7719188114668</c:v>
                </c:pt>
                <c:pt idx="21">
                  <c:v>160.1864929901653</c:v>
                </c:pt>
                <c:pt idx="22">
                  <c:v>162.431122271047</c:v>
                </c:pt>
              </c:numCache>
            </c:numRef>
          </c:val>
          <c:smooth val="0"/>
        </c:ser>
        <c:ser>
          <c:idx val="1"/>
          <c:order val="1"/>
          <c:tx>
            <c:strRef>
              <c:f>'BT21'!$A$43</c:f>
              <c:strCache>
                <c:ptCount val="1"/>
                <c:pt idx="0">
                  <c:v>IPC</c:v>
                </c:pt>
              </c:strCache>
            </c:strRef>
          </c:tx>
          <c:spPr>
            <a:ln w="76200" cmpd="sng">
              <a:solidFill>
                <a:srgbClr val="FF0000"/>
              </a:solidFill>
              <a:prstDash val="sysDot"/>
            </a:ln>
          </c:spPr>
          <c:marker>
            <c:symbol val="none"/>
          </c:marker>
          <c:cat>
            <c:strRef>
              <c:f>'BT21'!$B$36:$X$36</c:f>
              <c:strCache>
                <c:ptCount val="23"/>
                <c:pt idx="0">
                  <c:v>1995</c:v>
                </c:pt>
                <c:pt idx="1">
                  <c:v>1996</c:v>
                </c:pt>
                <c:pt idx="2">
                  <c:v>1997</c:v>
                </c:pt>
                <c:pt idx="3">
                  <c:v>1998</c:v>
                </c:pt>
                <c:pt idx="4">
                  <c:v>1999</c:v>
                </c:pt>
                <c:pt idx="5">
                  <c:v>2000</c:v>
                </c:pt>
                <c:pt idx="6">
                  <c:v>2001</c:v>
                </c:pt>
                <c:pt idx="7">
                  <c:v>2002</c:v>
                </c:pt>
                <c:pt idx="8">
                  <c:v>2003</c:v>
                </c:pt>
                <c:pt idx="9">
                  <c:v>2004</c:v>
                </c:pt>
                <c:pt idx="10">
                  <c:v>2005</c:v>
                </c:pt>
                <c:pt idx="11">
                  <c:v>2006</c:v>
                </c:pt>
                <c:pt idx="12">
                  <c:v>2007</c:v>
                </c:pt>
                <c:pt idx="13">
                  <c:v>2008</c:v>
                </c:pt>
                <c:pt idx="14">
                  <c:v>2009</c:v>
                </c:pt>
                <c:pt idx="15">
                  <c:v>2010</c:v>
                </c:pt>
                <c:pt idx="16">
                  <c:v>2011</c:v>
                </c:pt>
                <c:pt idx="17">
                  <c:v>2012</c:v>
                </c:pt>
                <c:pt idx="18">
                  <c:v>2013</c:v>
                </c:pt>
                <c:pt idx="19">
                  <c:v>2014</c:v>
                </c:pt>
                <c:pt idx="20">
                  <c:v>2015</c:v>
                </c:pt>
                <c:pt idx="21">
                  <c:v>2016</c:v>
                </c:pt>
                <c:pt idx="22">
                  <c:v>Est 2017</c:v>
                </c:pt>
              </c:strCache>
            </c:strRef>
          </c:cat>
          <c:val>
            <c:numRef>
              <c:f>'BT21'!$B$43:$X$43</c:f>
              <c:numCache>
                <c:formatCode>General</c:formatCode>
                <c:ptCount val="23"/>
                <c:pt idx="0">
                  <c:v>100.0</c:v>
                </c:pt>
                <c:pt idx="1">
                  <c:v>101.4072203935104</c:v>
                </c:pt>
                <c:pt idx="2">
                  <c:v>103.423774674294</c:v>
                </c:pt>
                <c:pt idx="3">
                  <c:v>104.5785263068188</c:v>
                </c:pt>
                <c:pt idx="4">
                  <c:v>104.8214076465011</c:v>
                </c:pt>
                <c:pt idx="5">
                  <c:v>106.4352902325482</c:v>
                </c:pt>
                <c:pt idx="6">
                  <c:v>108.9067143907193</c:v>
                </c:pt>
                <c:pt idx="7">
                  <c:v>110.8817231791889</c:v>
                </c:pt>
                <c:pt idx="8">
                  <c:v>112.1174352582745</c:v>
                </c:pt>
                <c:pt idx="9">
                  <c:v>113.0580678150267</c:v>
                </c:pt>
                <c:pt idx="10">
                  <c:v>114.4503744420653</c:v>
                </c:pt>
                <c:pt idx="11">
                  <c:v>117.8272772788768</c:v>
                </c:pt>
                <c:pt idx="12">
                  <c:v>118.9767025662331</c:v>
                </c:pt>
                <c:pt idx="13">
                  <c:v>122.4888945703237</c:v>
                </c:pt>
                <c:pt idx="14">
                  <c:v>123.6276671673431</c:v>
                </c:pt>
                <c:pt idx="15">
                  <c:v>126.9640897808742</c:v>
                </c:pt>
                <c:pt idx="16">
                  <c:v>130.043782557285</c:v>
                </c:pt>
                <c:pt idx="17">
                  <c:v>132.323458289391</c:v>
                </c:pt>
                <c:pt idx="18">
                  <c:v>134.0140402458641</c:v>
                </c:pt>
                <c:pt idx="19">
                  <c:v>134.2537257784454</c:v>
                </c:pt>
                <c:pt idx="20">
                  <c:v>135.0196542136715</c:v>
                </c:pt>
                <c:pt idx="21">
                  <c:v>135.8004964153697</c:v>
                </c:pt>
                <c:pt idx="22">
                  <c:v>137.6142944900735</c:v>
                </c:pt>
              </c:numCache>
            </c:numRef>
          </c:val>
          <c:smooth val="0"/>
        </c:ser>
        <c:dLbls>
          <c:showLegendKey val="0"/>
          <c:showVal val="0"/>
          <c:showCatName val="0"/>
          <c:showSerName val="0"/>
          <c:showPercent val="0"/>
          <c:showBubbleSize val="0"/>
        </c:dLbls>
        <c:marker val="1"/>
        <c:smooth val="0"/>
        <c:axId val="-2104520680"/>
        <c:axId val="2103707800"/>
      </c:lineChart>
      <c:catAx>
        <c:axId val="-2104520680"/>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03707800"/>
        <c:crosses val="autoZero"/>
        <c:auto val="1"/>
        <c:lblAlgn val="ctr"/>
        <c:lblOffset val="100"/>
        <c:tickLblSkip val="3"/>
        <c:noMultiLvlLbl val="0"/>
      </c:catAx>
      <c:valAx>
        <c:axId val="2103707800"/>
        <c:scaling>
          <c:orientation val="minMax"/>
          <c:max val="165.0"/>
          <c:min val="100.0"/>
        </c:scaling>
        <c:delete val="0"/>
        <c:axPos val="l"/>
        <c:majorGridlines>
          <c:spPr>
            <a:ln>
              <a:solidFill>
                <a:schemeClr val="bg1">
                  <a:lumMod val="75000"/>
                </a:schemeClr>
              </a:solidFill>
            </a:ln>
          </c:spPr>
        </c:majorGridlines>
        <c:numFmt formatCode="General" sourceLinked="1"/>
        <c:majorTickMark val="out"/>
        <c:minorTickMark val="none"/>
        <c:tickLblPos val="nextTo"/>
        <c:crossAx val="-2104520680"/>
        <c:crosses val="autoZero"/>
        <c:crossBetween val="between"/>
        <c:majorUnit val="5.0"/>
      </c:valAx>
    </c:plotArea>
    <c:legend>
      <c:legendPos val="r"/>
      <c:layout>
        <c:manualLayout>
          <c:xMode val="edge"/>
          <c:yMode val="edge"/>
          <c:x val="0.185906917061332"/>
          <c:y val="0.132457679509237"/>
          <c:w val="0.240951389694187"/>
          <c:h val="0.14383129234945"/>
        </c:manualLayout>
      </c:layout>
      <c:overlay val="0"/>
      <c:spPr>
        <a:solidFill>
          <a:srgbClr val="FFFFFF"/>
        </a:solidFill>
      </c:spPr>
    </c:legend>
    <c:plotVisOnly val="1"/>
    <c:dispBlanksAs val="gap"/>
    <c:showDLblsOverMax val="0"/>
  </c:chart>
  <c:txPr>
    <a:bodyPr/>
    <a:lstStyle/>
    <a:p>
      <a:pPr>
        <a:defRPr sz="2000"/>
      </a:pPr>
      <a:endParaRPr lang="fr-FR"/>
    </a:p>
  </c:txPr>
  <c:externalData r:id="rId1">
    <c:autoUpdate val="0"/>
  </c:externalData>
  <c:userShapes r:id="rId2"/>
</c:chartSpace>
</file>

<file path=ppt/charts/chart8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dirty="0" smtClean="0"/>
              <a:t>Taux annuels</a:t>
            </a:r>
            <a:r>
              <a:rPr lang="fr-FR" b="1" baseline="0" dirty="0" smtClean="0"/>
              <a:t> de variation de l’indice BT 21</a:t>
            </a:r>
            <a:endParaRPr lang="fr-FR" b="1" dirty="0"/>
          </a:p>
        </c:rich>
      </c:tx>
      <c:layout>
        <c:manualLayout>
          <c:xMode val="edge"/>
          <c:yMode val="edge"/>
          <c:x val="0.205556190505754"/>
          <c:y val="0.00102835196368854"/>
        </c:manualLayout>
      </c:layout>
      <c:overlay val="0"/>
      <c:spPr>
        <a:solidFill>
          <a:schemeClr val="bg1"/>
        </a:solidFill>
      </c:spPr>
    </c:title>
    <c:autoTitleDeleted val="0"/>
    <c:plotArea>
      <c:layout>
        <c:manualLayout>
          <c:layoutTarget val="inner"/>
          <c:xMode val="edge"/>
          <c:yMode val="edge"/>
          <c:x val="0.0539949106971385"/>
          <c:y val="0.048524606156762"/>
          <c:w val="0.894055118110236"/>
          <c:h val="0.838526919908567"/>
        </c:manualLayout>
      </c:layout>
      <c:barChart>
        <c:barDir val="col"/>
        <c:grouping val="clustered"/>
        <c:varyColors val="0"/>
        <c:ser>
          <c:idx val="0"/>
          <c:order val="0"/>
          <c:tx>
            <c:strRef>
              <c:f>'BTP 21 historique'!$A$37</c:f>
              <c:strCache>
                <c:ptCount val="1"/>
                <c:pt idx="0">
                  <c:v>Taux annuel de variation </c:v>
                </c:pt>
              </c:strCache>
            </c:strRef>
          </c:tx>
          <c:spPr>
            <a:solidFill>
              <a:srgbClr val="FF0000"/>
            </a:solidFill>
          </c:spPr>
          <c:invertIfNegative val="0"/>
          <c:cat>
            <c:strRef>
              <c:f>'BTP 21 historique'!$B$35:$W$35</c:f>
              <c:strCache>
                <c:ptCount val="22"/>
                <c:pt idx="0">
                  <c:v>1995</c:v>
                </c:pt>
                <c:pt idx="1">
                  <c:v>1996</c:v>
                </c:pt>
                <c:pt idx="2">
                  <c:v>1997</c:v>
                </c:pt>
                <c:pt idx="3">
                  <c:v>1998</c:v>
                </c:pt>
                <c:pt idx="4">
                  <c:v>1999</c:v>
                </c:pt>
                <c:pt idx="5">
                  <c:v>2000</c:v>
                </c:pt>
                <c:pt idx="6">
                  <c:v>2001</c:v>
                </c:pt>
                <c:pt idx="7">
                  <c:v>2002</c:v>
                </c:pt>
                <c:pt idx="8">
                  <c:v>2003</c:v>
                </c:pt>
                <c:pt idx="9">
                  <c:v>2004</c:v>
                </c:pt>
                <c:pt idx="10">
                  <c:v>2005</c:v>
                </c:pt>
                <c:pt idx="11">
                  <c:v>2006</c:v>
                </c:pt>
                <c:pt idx="12">
                  <c:v>2007</c:v>
                </c:pt>
                <c:pt idx="13">
                  <c:v>2008</c:v>
                </c:pt>
                <c:pt idx="14">
                  <c:v>2009</c:v>
                </c:pt>
                <c:pt idx="15">
                  <c:v>2010</c:v>
                </c:pt>
                <c:pt idx="16">
                  <c:v>2011</c:v>
                </c:pt>
                <c:pt idx="17">
                  <c:v>2012</c:v>
                </c:pt>
                <c:pt idx="18">
                  <c:v>2013</c:v>
                </c:pt>
                <c:pt idx="19">
                  <c:v>2014</c:v>
                </c:pt>
                <c:pt idx="20">
                  <c:v>2015</c:v>
                </c:pt>
                <c:pt idx="21">
                  <c:v>2016 e</c:v>
                </c:pt>
              </c:strCache>
            </c:strRef>
          </c:cat>
          <c:val>
            <c:numRef>
              <c:f>'BTP 21 historique'!$B$37:$W$37</c:f>
              <c:numCache>
                <c:formatCode>0.0%</c:formatCode>
                <c:ptCount val="22"/>
                <c:pt idx="1">
                  <c:v>0.00371416614354447</c:v>
                </c:pt>
                <c:pt idx="2">
                  <c:v>0.0107364361286286</c:v>
                </c:pt>
                <c:pt idx="3">
                  <c:v>0.0118857319651424</c:v>
                </c:pt>
                <c:pt idx="4">
                  <c:v>0.00532524778963994</c:v>
                </c:pt>
                <c:pt idx="5">
                  <c:v>0.0253700324412001</c:v>
                </c:pt>
                <c:pt idx="6">
                  <c:v>0.0249524186172974</c:v>
                </c:pt>
                <c:pt idx="7">
                  <c:v>0.0140113103348487</c:v>
                </c:pt>
                <c:pt idx="8">
                  <c:v>0.0154111421606518</c:v>
                </c:pt>
                <c:pt idx="9">
                  <c:v>0.0390907706901193</c:v>
                </c:pt>
                <c:pt idx="10">
                  <c:v>0.040009467028818</c:v>
                </c:pt>
                <c:pt idx="11">
                  <c:v>0.0366822353948353</c:v>
                </c:pt>
                <c:pt idx="12">
                  <c:v>0.0428896972737915</c:v>
                </c:pt>
                <c:pt idx="13">
                  <c:v>0.0698627802780478</c:v>
                </c:pt>
                <c:pt idx="14">
                  <c:v>0.00774801615184994</c:v>
                </c:pt>
                <c:pt idx="15">
                  <c:v>-0.0019430292662973</c:v>
                </c:pt>
                <c:pt idx="16">
                  <c:v>0.0561874155838107</c:v>
                </c:pt>
                <c:pt idx="17">
                  <c:v>0.0456136946916314</c:v>
                </c:pt>
                <c:pt idx="18">
                  <c:v>0.0273450349614959</c:v>
                </c:pt>
                <c:pt idx="19">
                  <c:v>-7.38910189570507E-5</c:v>
                </c:pt>
                <c:pt idx="20">
                  <c:v>0.00308723068838668</c:v>
                </c:pt>
                <c:pt idx="21">
                  <c:v>0.0</c:v>
                </c:pt>
              </c:numCache>
            </c:numRef>
          </c:val>
        </c:ser>
        <c:dLbls>
          <c:showLegendKey val="0"/>
          <c:showVal val="0"/>
          <c:showCatName val="0"/>
          <c:showSerName val="0"/>
          <c:showPercent val="0"/>
          <c:showBubbleSize val="0"/>
        </c:dLbls>
        <c:gapWidth val="150"/>
        <c:axId val="-2072889992"/>
        <c:axId val="-2059449688"/>
      </c:barChart>
      <c:catAx>
        <c:axId val="-2072889992"/>
        <c:scaling>
          <c:orientation val="minMax"/>
        </c:scaling>
        <c:delete val="0"/>
        <c:axPos val="b"/>
        <c:numFmt formatCode="General" sourceLinked="1"/>
        <c:majorTickMark val="out"/>
        <c:minorTickMark val="none"/>
        <c:tickLblPos val="low"/>
        <c:spPr>
          <a:ln>
            <a:solidFill>
              <a:srgbClr val="FF0000"/>
            </a:solidFill>
          </a:ln>
        </c:spPr>
        <c:txPr>
          <a:bodyPr rot="-5400000" vert="horz"/>
          <a:lstStyle/>
          <a:p>
            <a:pPr>
              <a:defRPr/>
            </a:pPr>
            <a:endParaRPr lang="fr-FR"/>
          </a:p>
        </c:txPr>
        <c:crossAx val="-2059449688"/>
        <c:crosses val="autoZero"/>
        <c:auto val="1"/>
        <c:lblAlgn val="ctr"/>
        <c:lblOffset val="100"/>
        <c:tickLblSkip val="2"/>
        <c:noMultiLvlLbl val="0"/>
      </c:catAx>
      <c:valAx>
        <c:axId val="-2059449688"/>
        <c:scaling>
          <c:orientation val="minMax"/>
          <c:max val="0.08"/>
          <c:min val="-0.01"/>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800"/>
            </a:pPr>
            <a:endParaRPr lang="fr-FR"/>
          </a:p>
        </c:txPr>
        <c:crossAx val="-2072889992"/>
        <c:crosses val="autoZero"/>
        <c:crossBetween val="between"/>
        <c:majorUnit val="0.01"/>
      </c:valAx>
    </c:plotArea>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userShapes r:id="rId2"/>
</c:chartSpace>
</file>

<file path=ppt/charts/chart8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a:pPr>
            <a:r>
              <a:rPr lang="fr-FR" sz="2400" b="1" i="0" baseline="0" dirty="0" smtClean="0">
                <a:effectLst/>
              </a:rPr>
              <a:t>VAB du BTP, GCFP courants</a:t>
            </a:r>
            <a:r>
              <a:rPr lang="fr-FR" sz="2400" dirty="0" smtClean="0"/>
              <a:t> </a:t>
            </a:r>
            <a:endParaRPr lang="fr-FR" sz="2400" dirty="0"/>
          </a:p>
        </c:rich>
      </c:tx>
      <c:layout>
        <c:manualLayout>
          <c:xMode val="edge"/>
          <c:yMode val="edge"/>
          <c:x val="0.120731140850062"/>
          <c:y val="0.000779262032875874"/>
        </c:manualLayout>
      </c:layout>
      <c:overlay val="0"/>
    </c:title>
    <c:autoTitleDeleted val="0"/>
    <c:plotArea>
      <c:layout>
        <c:manualLayout>
          <c:layoutTarget val="inner"/>
          <c:xMode val="edge"/>
          <c:yMode val="edge"/>
          <c:x val="0.0723851256606623"/>
          <c:y val="0.0794416479452655"/>
          <c:w val="0.872644132240319"/>
          <c:h val="0.81300562730517"/>
        </c:manualLayout>
      </c:layout>
      <c:lineChart>
        <c:grouping val="standard"/>
        <c:varyColors val="0"/>
        <c:ser>
          <c:idx val="2"/>
          <c:order val="1"/>
          <c:tx>
            <c:strRef>
              <c:f>'tavail PC rimestriel'!$A$392</c:f>
              <c:strCache>
                <c:ptCount val="1"/>
                <c:pt idx="0">
                  <c:v>Valeur ajoutée </c:v>
                </c:pt>
              </c:strCache>
            </c:strRef>
          </c:tx>
          <c:spPr>
            <a:ln w="76200" cmpd="sng">
              <a:solidFill>
                <a:srgbClr val="008000"/>
              </a:solidFill>
              <a:prstDash val="solid"/>
            </a:ln>
          </c:spPr>
          <c:marker>
            <c:symbol val="none"/>
          </c:marker>
          <c:dPt>
            <c:idx val="12"/>
            <c:bubble3D val="0"/>
            <c:spPr>
              <a:ln w="76200" cmpd="sng">
                <a:solidFill>
                  <a:srgbClr val="008000"/>
                </a:solidFill>
                <a:prstDash val="solid"/>
              </a:ln>
            </c:spPr>
          </c:dPt>
          <c:dPt>
            <c:idx val="13"/>
            <c:bubble3D val="0"/>
            <c:spPr>
              <a:ln w="76200" cmpd="sng">
                <a:solidFill>
                  <a:srgbClr val="008000"/>
                </a:solidFill>
                <a:prstDash val="solid"/>
              </a:ln>
            </c:spPr>
          </c:dPt>
          <c:dPt>
            <c:idx val="14"/>
            <c:bubble3D val="0"/>
            <c:spPr>
              <a:ln w="76200" cmpd="sng">
                <a:solidFill>
                  <a:srgbClr val="008000"/>
                </a:solidFill>
                <a:prstDash val="solid"/>
              </a:ln>
            </c:spPr>
          </c:dPt>
          <c:dPt>
            <c:idx val="15"/>
            <c:bubble3D val="0"/>
            <c:spPr>
              <a:ln w="76200" cmpd="sng">
                <a:solidFill>
                  <a:srgbClr val="008000"/>
                </a:solidFill>
                <a:prstDash val="solid"/>
              </a:ln>
            </c:spPr>
          </c:dPt>
          <c:dPt>
            <c:idx val="16"/>
            <c:bubble3D val="0"/>
            <c:spPr>
              <a:ln w="76200" cmpd="sng">
                <a:solidFill>
                  <a:srgbClr val="008000"/>
                </a:solidFill>
                <a:prstDash val="solid"/>
              </a:ln>
            </c:spPr>
          </c:dPt>
          <c:dPt>
            <c:idx val="17"/>
            <c:bubble3D val="0"/>
            <c:spPr>
              <a:ln w="76200" cmpd="sng">
                <a:solidFill>
                  <a:srgbClr val="008000"/>
                </a:solidFill>
                <a:prstDash val="solid"/>
              </a:ln>
            </c:spPr>
          </c:dPt>
          <c:dPt>
            <c:idx val="18"/>
            <c:bubble3D val="0"/>
            <c:spPr>
              <a:ln w="76200" cmpd="sng">
                <a:solidFill>
                  <a:srgbClr val="008000"/>
                </a:solidFill>
                <a:prstDash val="solid"/>
              </a:ln>
            </c:spPr>
          </c:dPt>
          <c:cat>
            <c:numRef>
              <c:f>'tavail PC rimestriel'!$B$386:$T$386</c:f>
              <c:numCache>
                <c:formatCode>General</c:formatCode>
                <c:ptCount val="19"/>
                <c:pt idx="0">
                  <c:v>1998.0</c:v>
                </c:pt>
                <c:pt idx="1">
                  <c:v>1999.0</c:v>
                </c:pt>
                <c:pt idx="2">
                  <c:v>2000.0</c:v>
                </c:pt>
                <c:pt idx="3">
                  <c:v>2001.0</c:v>
                </c:pt>
                <c:pt idx="4">
                  <c:v>2002.0</c:v>
                </c:pt>
                <c:pt idx="5">
                  <c:v>2003.0</c:v>
                </c:pt>
                <c:pt idx="6">
                  <c:v>2004.0</c:v>
                </c:pt>
                <c:pt idx="7">
                  <c:v>2005.0</c:v>
                </c:pt>
                <c:pt idx="8">
                  <c:v>2006.0</c:v>
                </c:pt>
                <c:pt idx="9">
                  <c:v>2007.0</c:v>
                </c:pt>
                <c:pt idx="10">
                  <c:v>2008.0</c:v>
                </c:pt>
                <c:pt idx="11">
                  <c:v>2009.0</c:v>
                </c:pt>
                <c:pt idx="12">
                  <c:v>2010.0</c:v>
                </c:pt>
                <c:pt idx="13">
                  <c:v>2011.0</c:v>
                </c:pt>
                <c:pt idx="14">
                  <c:v>2012.0</c:v>
                </c:pt>
                <c:pt idx="15">
                  <c:v>2013.0</c:v>
                </c:pt>
                <c:pt idx="16">
                  <c:v>2014.0</c:v>
                </c:pt>
                <c:pt idx="17">
                  <c:v>2015.0</c:v>
                </c:pt>
                <c:pt idx="18">
                  <c:v>2016.0</c:v>
                </c:pt>
              </c:numCache>
            </c:numRef>
          </c:cat>
          <c:val>
            <c:numRef>
              <c:f>'tavail PC rimestriel'!$B$392:$T$392</c:f>
              <c:numCache>
                <c:formatCode>General</c:formatCode>
                <c:ptCount val="19"/>
                <c:pt idx="0">
                  <c:v>32.9784073339805</c:v>
                </c:pt>
                <c:pt idx="1">
                  <c:v>34.7377554768493</c:v>
                </c:pt>
                <c:pt idx="2">
                  <c:v>37.2452287476073</c:v>
                </c:pt>
                <c:pt idx="3">
                  <c:v>38.0017434289956</c:v>
                </c:pt>
                <c:pt idx="4">
                  <c:v>40.7225140474118</c:v>
                </c:pt>
                <c:pt idx="5">
                  <c:v>44.34577413323809</c:v>
                </c:pt>
                <c:pt idx="6">
                  <c:v>46.4957181978865</c:v>
                </c:pt>
                <c:pt idx="7">
                  <c:v>48.778790590059</c:v>
                </c:pt>
                <c:pt idx="8">
                  <c:v>62.13731117206861</c:v>
                </c:pt>
                <c:pt idx="9">
                  <c:v>65.7992695439871</c:v>
                </c:pt>
                <c:pt idx="10">
                  <c:v>79.343</c:v>
                </c:pt>
                <c:pt idx="11">
                  <c:v>76.82899999999998</c:v>
                </c:pt>
                <c:pt idx="12">
                  <c:v>84.621</c:v>
                </c:pt>
                <c:pt idx="13">
                  <c:v>99.729</c:v>
                </c:pt>
                <c:pt idx="14">
                  <c:v>75.45929109660287</c:v>
                </c:pt>
                <c:pt idx="15">
                  <c:v>74.8186258571228</c:v>
                </c:pt>
                <c:pt idx="16">
                  <c:v>66.7978865079077</c:v>
                </c:pt>
                <c:pt idx="17">
                  <c:v>74.05905540840857</c:v>
                </c:pt>
                <c:pt idx="18">
                  <c:v>69.63583764144636</c:v>
                </c:pt>
              </c:numCache>
            </c:numRef>
          </c:val>
          <c:smooth val="0"/>
        </c:ser>
        <c:dLbls>
          <c:showLegendKey val="0"/>
          <c:showVal val="0"/>
          <c:showCatName val="0"/>
          <c:showSerName val="0"/>
          <c:showPercent val="0"/>
          <c:showBubbleSize val="0"/>
        </c:dLbls>
        <c:marker val="1"/>
        <c:smooth val="0"/>
        <c:axId val="2103795304"/>
        <c:axId val="2104388088"/>
      </c:lineChart>
      <c:lineChart>
        <c:grouping val="standard"/>
        <c:varyColors val="0"/>
        <c:ser>
          <c:idx val="1"/>
          <c:order val="0"/>
          <c:tx>
            <c:strRef>
              <c:f>'tavail PC rimestriel'!$A$391</c:f>
              <c:strCache>
                <c:ptCount val="1"/>
                <c:pt idx="0">
                  <c:v>Indice Ciment en valeur</c:v>
                </c:pt>
              </c:strCache>
            </c:strRef>
          </c:tx>
          <c:spPr>
            <a:ln>
              <a:solidFill>
                <a:srgbClr val="FF0000"/>
              </a:solidFill>
            </a:ln>
          </c:spPr>
          <c:marker>
            <c:symbol val="none"/>
          </c:marker>
          <c:cat>
            <c:numRef>
              <c:f>'tavail PC rimestriel'!$B$386:$T$386</c:f>
              <c:numCache>
                <c:formatCode>General</c:formatCode>
                <c:ptCount val="19"/>
                <c:pt idx="0">
                  <c:v>1998.0</c:v>
                </c:pt>
                <c:pt idx="1">
                  <c:v>1999.0</c:v>
                </c:pt>
                <c:pt idx="2">
                  <c:v>2000.0</c:v>
                </c:pt>
                <c:pt idx="3">
                  <c:v>2001.0</c:v>
                </c:pt>
                <c:pt idx="4">
                  <c:v>2002.0</c:v>
                </c:pt>
                <c:pt idx="5">
                  <c:v>2003.0</c:v>
                </c:pt>
                <c:pt idx="6">
                  <c:v>2004.0</c:v>
                </c:pt>
                <c:pt idx="7">
                  <c:v>2005.0</c:v>
                </c:pt>
                <c:pt idx="8">
                  <c:v>2006.0</c:v>
                </c:pt>
                <c:pt idx="9">
                  <c:v>2007.0</c:v>
                </c:pt>
                <c:pt idx="10">
                  <c:v>2008.0</c:v>
                </c:pt>
                <c:pt idx="11">
                  <c:v>2009.0</c:v>
                </c:pt>
                <c:pt idx="12">
                  <c:v>2010.0</c:v>
                </c:pt>
                <c:pt idx="13">
                  <c:v>2011.0</c:v>
                </c:pt>
                <c:pt idx="14">
                  <c:v>2012.0</c:v>
                </c:pt>
                <c:pt idx="15">
                  <c:v>2013.0</c:v>
                </c:pt>
                <c:pt idx="16">
                  <c:v>2014.0</c:v>
                </c:pt>
                <c:pt idx="17">
                  <c:v>2015.0</c:v>
                </c:pt>
                <c:pt idx="18">
                  <c:v>2016.0</c:v>
                </c:pt>
              </c:numCache>
            </c:numRef>
          </c:cat>
          <c:val>
            <c:numRef>
              <c:f>'tavail PC rimestriel'!$B$391:$T$391</c:f>
              <c:numCache>
                <c:formatCode>#\ ##0.00"  ";#\ ##0.00"  "."  "</c:formatCode>
                <c:ptCount val="19"/>
                <c:pt idx="0">
                  <c:v>55.70070525345622</c:v>
                </c:pt>
                <c:pt idx="1">
                  <c:v>58.04292608294931</c:v>
                </c:pt>
                <c:pt idx="2">
                  <c:v>57.42119225806452</c:v>
                </c:pt>
                <c:pt idx="3">
                  <c:v>56.97152000000001</c:v>
                </c:pt>
                <c:pt idx="4">
                  <c:v>67.80528073732721</c:v>
                </c:pt>
                <c:pt idx="5">
                  <c:v>68.01533087557578</c:v>
                </c:pt>
                <c:pt idx="6">
                  <c:v>76.13258248847902</c:v>
                </c:pt>
                <c:pt idx="7">
                  <c:v>85.01383004608275</c:v>
                </c:pt>
                <c:pt idx="8">
                  <c:v>95.2387946543779</c:v>
                </c:pt>
                <c:pt idx="9">
                  <c:v>105.0654095852534</c:v>
                </c:pt>
                <c:pt idx="10">
                  <c:v>120.341131797235</c:v>
                </c:pt>
                <c:pt idx="11">
                  <c:v>112.5130559447005</c:v>
                </c:pt>
                <c:pt idx="12">
                  <c:v>136.1069607373272</c:v>
                </c:pt>
                <c:pt idx="13">
                  <c:v>129.7573094930875</c:v>
                </c:pt>
                <c:pt idx="14">
                  <c:v>115.1668202764977</c:v>
                </c:pt>
                <c:pt idx="15">
                  <c:v>114.1890297695852</c:v>
                </c:pt>
                <c:pt idx="16">
                  <c:v>101.9476870046083</c:v>
                </c:pt>
                <c:pt idx="17">
                  <c:v>113.0297647926267</c:v>
                </c:pt>
                <c:pt idx="18">
                  <c:v>106.279</c:v>
                </c:pt>
              </c:numCache>
            </c:numRef>
          </c:val>
          <c:smooth val="0"/>
        </c:ser>
        <c:dLbls>
          <c:showLegendKey val="0"/>
          <c:showVal val="0"/>
          <c:showCatName val="0"/>
          <c:showSerName val="0"/>
          <c:showPercent val="0"/>
          <c:showBubbleSize val="0"/>
        </c:dLbls>
        <c:marker val="1"/>
        <c:smooth val="0"/>
        <c:axId val="-2105047992"/>
        <c:axId val="2104113608"/>
      </c:lineChart>
      <c:catAx>
        <c:axId val="2103795304"/>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04388088"/>
        <c:crosses val="autoZero"/>
        <c:auto val="1"/>
        <c:lblAlgn val="ctr"/>
        <c:lblOffset val="100"/>
        <c:noMultiLvlLbl val="0"/>
      </c:catAx>
      <c:valAx>
        <c:axId val="2104388088"/>
        <c:scaling>
          <c:orientation val="minMax"/>
          <c:max val="100.0"/>
        </c:scaling>
        <c:delete val="0"/>
        <c:axPos val="l"/>
        <c:majorGridlines>
          <c:spPr>
            <a:ln>
              <a:solidFill>
                <a:schemeClr val="bg1">
                  <a:lumMod val="75000"/>
                </a:schemeClr>
              </a:solidFill>
            </a:ln>
          </c:spPr>
        </c:majorGridlines>
        <c:numFmt formatCode="General" sourceLinked="1"/>
        <c:majorTickMark val="out"/>
        <c:minorTickMark val="none"/>
        <c:tickLblPos val="nextTo"/>
        <c:txPr>
          <a:bodyPr/>
          <a:lstStyle/>
          <a:p>
            <a:pPr>
              <a:defRPr sz="1800">
                <a:solidFill>
                  <a:srgbClr val="008000"/>
                </a:solidFill>
              </a:defRPr>
            </a:pPr>
            <a:endParaRPr lang="fr-FR"/>
          </a:p>
        </c:txPr>
        <c:crossAx val="2103795304"/>
        <c:crosses val="autoZero"/>
        <c:crossBetween val="between"/>
        <c:majorUnit val="10.0"/>
      </c:valAx>
      <c:catAx>
        <c:axId val="-2105047992"/>
        <c:scaling>
          <c:orientation val="minMax"/>
        </c:scaling>
        <c:delete val="1"/>
        <c:axPos val="b"/>
        <c:numFmt formatCode="General" sourceLinked="1"/>
        <c:majorTickMark val="out"/>
        <c:minorTickMark val="none"/>
        <c:tickLblPos val="nextTo"/>
        <c:crossAx val="2104113608"/>
        <c:crosses val="autoZero"/>
        <c:auto val="1"/>
        <c:lblAlgn val="ctr"/>
        <c:lblOffset val="100"/>
        <c:noMultiLvlLbl val="0"/>
      </c:catAx>
      <c:valAx>
        <c:axId val="2104113608"/>
        <c:scaling>
          <c:orientation val="minMax"/>
        </c:scaling>
        <c:delete val="0"/>
        <c:axPos val="r"/>
        <c:numFmt formatCode="#,##0" sourceLinked="0"/>
        <c:majorTickMark val="out"/>
        <c:minorTickMark val="none"/>
        <c:tickLblPos val="nextTo"/>
        <c:txPr>
          <a:bodyPr/>
          <a:lstStyle/>
          <a:p>
            <a:pPr>
              <a:defRPr sz="1600">
                <a:solidFill>
                  <a:srgbClr val="FF0000"/>
                </a:solidFill>
              </a:defRPr>
            </a:pPr>
            <a:endParaRPr lang="fr-FR"/>
          </a:p>
        </c:txPr>
        <c:crossAx val="-2105047992"/>
        <c:crosses val="max"/>
        <c:crossBetween val="between"/>
      </c:valAx>
    </c:plotArea>
    <c:legend>
      <c:legendPos val="r"/>
      <c:layout>
        <c:manualLayout>
          <c:xMode val="edge"/>
          <c:yMode val="edge"/>
          <c:x val="0.0"/>
          <c:y val="0.1757536733142"/>
          <c:w val="0.43997124924876"/>
          <c:h val="0.190521058471788"/>
        </c:manualLayout>
      </c:layout>
      <c:overlay val="0"/>
      <c:spPr>
        <a:solidFill>
          <a:schemeClr val="bg1"/>
        </a:solidFill>
      </c:spPr>
    </c:legend>
    <c:plotVisOnly val="1"/>
    <c:dispBlanksAs val="gap"/>
    <c:showDLblsOverMax val="0"/>
  </c:chart>
  <c:txPr>
    <a:bodyPr/>
    <a:lstStyle/>
    <a:p>
      <a:pPr>
        <a:defRPr sz="2000"/>
      </a:pPr>
      <a:endParaRPr lang="fr-FR"/>
    </a:p>
  </c:txPr>
  <c:externalData r:id="rId1">
    <c:autoUpdate val="0"/>
  </c:externalData>
  <c:userShapes r:id="rId2"/>
</c:chartSpace>
</file>

<file path=ppt/charts/chart8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Part de la construction dans le PIB (%)</a:t>
            </a:r>
          </a:p>
        </c:rich>
      </c:tx>
      <c:layout>
        <c:manualLayout>
          <c:xMode val="edge"/>
          <c:yMode val="edge"/>
          <c:x val="0.238740486108624"/>
          <c:y val="0.0"/>
        </c:manualLayout>
      </c:layout>
      <c:overlay val="0"/>
    </c:title>
    <c:autoTitleDeleted val="0"/>
    <c:plotArea>
      <c:layout>
        <c:manualLayout>
          <c:layoutTarget val="inner"/>
          <c:xMode val="edge"/>
          <c:yMode val="edge"/>
          <c:x val="0.0706777855678999"/>
          <c:y val="0.126863184399183"/>
          <c:w val="0.71673047389424"/>
          <c:h val="0.765188557495986"/>
        </c:manualLayout>
      </c:layout>
      <c:lineChart>
        <c:grouping val="standard"/>
        <c:varyColors val="0"/>
        <c:ser>
          <c:idx val="0"/>
          <c:order val="0"/>
          <c:tx>
            <c:strRef>
              <c:f>'tavail PC rimestriel'!$A$384</c:f>
              <c:strCache>
                <c:ptCount val="1"/>
                <c:pt idx="0">
                  <c:v>Part dans le PIB (%)</c:v>
                </c:pt>
              </c:strCache>
            </c:strRef>
          </c:tx>
          <c:spPr>
            <a:ln w="76200" cmpd="sng">
              <a:solidFill>
                <a:srgbClr val="008000"/>
              </a:solidFill>
              <a:prstDash val="solid"/>
            </a:ln>
          </c:spPr>
          <c:marker>
            <c:symbol val="none"/>
          </c:marker>
          <c:dPt>
            <c:idx val="12"/>
            <c:bubble3D val="0"/>
            <c:spPr>
              <a:ln w="76200" cmpd="sng">
                <a:solidFill>
                  <a:srgbClr val="008000"/>
                </a:solidFill>
                <a:prstDash val="solid"/>
              </a:ln>
            </c:spPr>
          </c:dPt>
          <c:dPt>
            <c:idx val="13"/>
            <c:bubble3D val="0"/>
            <c:spPr>
              <a:ln w="76200" cmpd="sng">
                <a:solidFill>
                  <a:srgbClr val="008000"/>
                </a:solidFill>
                <a:prstDash val="solid"/>
              </a:ln>
            </c:spPr>
          </c:dPt>
          <c:dPt>
            <c:idx val="14"/>
            <c:bubble3D val="0"/>
            <c:spPr>
              <a:ln w="76200" cmpd="sng">
                <a:solidFill>
                  <a:srgbClr val="008000"/>
                </a:solidFill>
                <a:prstDash val="solid"/>
              </a:ln>
            </c:spPr>
          </c:dPt>
          <c:dPt>
            <c:idx val="15"/>
            <c:bubble3D val="0"/>
            <c:spPr>
              <a:ln w="76200" cmpd="sng">
                <a:solidFill>
                  <a:srgbClr val="008000"/>
                </a:solidFill>
                <a:prstDash val="solid"/>
              </a:ln>
            </c:spPr>
          </c:dPt>
          <c:dPt>
            <c:idx val="16"/>
            <c:bubble3D val="0"/>
            <c:spPr>
              <a:ln w="76200" cmpd="sng">
                <a:solidFill>
                  <a:srgbClr val="008000"/>
                </a:solidFill>
                <a:prstDash val="solid"/>
              </a:ln>
            </c:spPr>
          </c:dPt>
          <c:dPt>
            <c:idx val="17"/>
            <c:bubble3D val="0"/>
            <c:spPr>
              <a:ln w="76200" cmpd="sng">
                <a:solidFill>
                  <a:srgbClr val="008000"/>
                </a:solidFill>
                <a:prstDash val="solid"/>
              </a:ln>
            </c:spPr>
          </c:dPt>
          <c:dPt>
            <c:idx val="18"/>
            <c:bubble3D val="0"/>
            <c:spPr>
              <a:ln w="76200" cmpd="sng">
                <a:solidFill>
                  <a:srgbClr val="008000"/>
                </a:solidFill>
                <a:prstDash val="solid"/>
              </a:ln>
            </c:spPr>
          </c:dPt>
          <c:dLbls>
            <c:dLbl>
              <c:idx val="3"/>
              <c:layout/>
              <c:dLblPos val="ctr"/>
              <c:showLegendKey val="0"/>
              <c:showVal val="1"/>
              <c:showCatName val="0"/>
              <c:showSerName val="0"/>
              <c:showPercent val="0"/>
              <c:showBubbleSize val="0"/>
            </c:dLbl>
            <c:dLbl>
              <c:idx val="12"/>
              <c:layout>
                <c:manualLayout>
                  <c:x val="-0.0944674993779361"/>
                  <c:y val="0.03115208441479"/>
                </c:manualLayout>
              </c:layout>
              <c:dLblPos val="r"/>
              <c:showLegendKey val="0"/>
              <c:showVal val="1"/>
              <c:showCatName val="0"/>
              <c:showSerName val="0"/>
              <c:showPercent val="0"/>
              <c:showBubbleSize val="0"/>
            </c:dLbl>
            <c:dLbl>
              <c:idx val="13"/>
              <c:layout>
                <c:manualLayout>
                  <c:x val="-0.0767142168845366"/>
                  <c:y val="-0.0389402588259895"/>
                </c:manualLayout>
              </c:layout>
              <c:dLblPos val="r"/>
              <c:showLegendKey val="0"/>
              <c:showVal val="1"/>
              <c:showCatName val="0"/>
              <c:showSerName val="0"/>
              <c:showPercent val="0"/>
              <c:showBubbleSize val="0"/>
            </c:dLbl>
            <c:dLbl>
              <c:idx val="16"/>
              <c:layout>
                <c:manualLayout>
                  <c:x val="-0.0617175858145215"/>
                  <c:y val="0.0447811213462605"/>
                </c:manualLayout>
              </c:layout>
              <c:dLblPos val="r"/>
              <c:showLegendKey val="0"/>
              <c:showVal val="1"/>
              <c:showCatName val="0"/>
              <c:showSerName val="0"/>
              <c:showPercent val="0"/>
              <c:showBubbleSize val="0"/>
            </c:dLbl>
            <c:dLbl>
              <c:idx val="17"/>
              <c:layout>
                <c:manualLayout>
                  <c:x val="-0.0646764662300882"/>
                  <c:y val="-0.0233640633110925"/>
                </c:manualLayout>
              </c:layout>
              <c:dLblPos val="r"/>
              <c:showLegendKey val="0"/>
              <c:showVal val="1"/>
              <c:showCatName val="0"/>
              <c:showSerName val="0"/>
              <c:showPercent val="0"/>
              <c:showBubbleSize val="0"/>
            </c:dLbl>
            <c:numFmt formatCode="0%" sourceLinked="0"/>
            <c:spPr>
              <a:solidFill>
                <a:schemeClr val="bg1"/>
              </a:solidFill>
            </c:spPr>
            <c:txPr>
              <a:bodyPr/>
              <a:lstStyle/>
              <a:p>
                <a:pPr>
                  <a:defRPr b="1"/>
                </a:pPr>
                <a:endParaRPr lang="fr-FR"/>
              </a:p>
            </c:txPr>
            <c:dLblPos val="ctr"/>
            <c:showLegendKey val="0"/>
            <c:showVal val="0"/>
            <c:showCatName val="0"/>
            <c:showSerName val="0"/>
            <c:showPercent val="0"/>
            <c:showBubbleSize val="0"/>
          </c:dLbls>
          <c:cat>
            <c:numRef>
              <c:f>'tavail PC rimestriel'!$B$377:$T$377</c:f>
              <c:numCache>
                <c:formatCode>General</c:formatCode>
                <c:ptCount val="19"/>
                <c:pt idx="0">
                  <c:v>1998.0</c:v>
                </c:pt>
                <c:pt idx="1">
                  <c:v>1999.0</c:v>
                </c:pt>
                <c:pt idx="2">
                  <c:v>2000.0</c:v>
                </c:pt>
                <c:pt idx="3">
                  <c:v>2000.0</c:v>
                </c:pt>
                <c:pt idx="4">
                  <c:v>2002.0</c:v>
                </c:pt>
                <c:pt idx="5">
                  <c:v>2003.0</c:v>
                </c:pt>
                <c:pt idx="6">
                  <c:v>2004.0</c:v>
                </c:pt>
                <c:pt idx="7">
                  <c:v>2005.0</c:v>
                </c:pt>
                <c:pt idx="8">
                  <c:v>2006.0</c:v>
                </c:pt>
                <c:pt idx="9">
                  <c:v>2007.0</c:v>
                </c:pt>
                <c:pt idx="10">
                  <c:v>2008.0</c:v>
                </c:pt>
                <c:pt idx="11">
                  <c:v>2009.0</c:v>
                </c:pt>
                <c:pt idx="12">
                  <c:v>2010.0</c:v>
                </c:pt>
                <c:pt idx="13">
                  <c:v>2011.0</c:v>
                </c:pt>
                <c:pt idx="14">
                  <c:v>2012.0</c:v>
                </c:pt>
                <c:pt idx="15">
                  <c:v>2013.0</c:v>
                </c:pt>
                <c:pt idx="16">
                  <c:v>2014.0</c:v>
                </c:pt>
                <c:pt idx="17">
                  <c:v>2015.0</c:v>
                </c:pt>
                <c:pt idx="18">
                  <c:v>2016.0</c:v>
                </c:pt>
              </c:numCache>
            </c:numRef>
          </c:cat>
          <c:val>
            <c:numRef>
              <c:f>'tavail PC rimestriel'!$B$384:$T$384</c:f>
              <c:numCache>
                <c:formatCode>0.0%</c:formatCode>
                <c:ptCount val="19"/>
                <c:pt idx="0">
                  <c:v>0.0864524813319375</c:v>
                </c:pt>
                <c:pt idx="1">
                  <c:v>0.0850512659452936</c:v>
                </c:pt>
                <c:pt idx="2">
                  <c:v>0.0842896922785902</c:v>
                </c:pt>
                <c:pt idx="3">
                  <c:v>0.0864888969802365</c:v>
                </c:pt>
                <c:pt idx="4">
                  <c:v>0.0862771832574853</c:v>
                </c:pt>
                <c:pt idx="5">
                  <c:v>0.0855196308238266</c:v>
                </c:pt>
                <c:pt idx="6">
                  <c:v>0.0822164911773063</c:v>
                </c:pt>
                <c:pt idx="7">
                  <c:v>0.0815150695036231</c:v>
                </c:pt>
                <c:pt idx="8">
                  <c:v>0.0936795206309107</c:v>
                </c:pt>
                <c:pt idx="9">
                  <c:v>0.0856786900890908</c:v>
                </c:pt>
                <c:pt idx="10">
                  <c:v>0.107844987122238</c:v>
                </c:pt>
                <c:pt idx="11">
                  <c:v>0.103165640547055</c:v>
                </c:pt>
                <c:pt idx="12">
                  <c:v>0.100380782918149</c:v>
                </c:pt>
                <c:pt idx="13">
                  <c:v>0.11243404735062</c:v>
                </c:pt>
                <c:pt idx="14">
                  <c:v>0.0825946422396896</c:v>
                </c:pt>
                <c:pt idx="15">
                  <c:v>0.0795081518150314</c:v>
                </c:pt>
                <c:pt idx="16">
                  <c:v>0.0699454308983326</c:v>
                </c:pt>
                <c:pt idx="17">
                  <c:v>0.0774676311803437</c:v>
                </c:pt>
                <c:pt idx="18">
                  <c:v>0.0728408343529776</c:v>
                </c:pt>
              </c:numCache>
            </c:numRef>
          </c:val>
          <c:smooth val="0"/>
        </c:ser>
        <c:dLbls>
          <c:showLegendKey val="0"/>
          <c:showVal val="0"/>
          <c:showCatName val="0"/>
          <c:showSerName val="0"/>
          <c:showPercent val="0"/>
          <c:showBubbleSize val="0"/>
        </c:dLbls>
        <c:marker val="1"/>
        <c:smooth val="0"/>
        <c:axId val="-2072359400"/>
        <c:axId val="-2101324440"/>
      </c:lineChart>
      <c:catAx>
        <c:axId val="-2072359400"/>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01324440"/>
        <c:crosses val="autoZero"/>
        <c:auto val="1"/>
        <c:lblAlgn val="ctr"/>
        <c:lblOffset val="100"/>
        <c:noMultiLvlLbl val="0"/>
      </c:catAx>
      <c:valAx>
        <c:axId val="-2101324440"/>
        <c:scaling>
          <c:orientation val="minMax"/>
          <c:min val="0.05"/>
        </c:scaling>
        <c:delete val="0"/>
        <c:axPos val="l"/>
        <c:majorGridlines>
          <c:spPr>
            <a:ln>
              <a:solidFill>
                <a:schemeClr val="bg1">
                  <a:lumMod val="75000"/>
                </a:schemeClr>
              </a:solidFill>
            </a:ln>
          </c:spPr>
        </c:majorGridlines>
        <c:numFmt formatCode="0.0%" sourceLinked="0"/>
        <c:majorTickMark val="out"/>
        <c:minorTickMark val="none"/>
        <c:tickLblPos val="nextTo"/>
        <c:txPr>
          <a:bodyPr/>
          <a:lstStyle/>
          <a:p>
            <a:pPr>
              <a:defRPr b="1">
                <a:solidFill>
                  <a:srgbClr val="008000"/>
                </a:solidFill>
              </a:defRPr>
            </a:pPr>
            <a:endParaRPr lang="fr-FR"/>
          </a:p>
        </c:txPr>
        <c:crossAx val="-2072359400"/>
        <c:crosses val="autoZero"/>
        <c:crossBetween val="between"/>
        <c:majorUnit val="0.005"/>
      </c:valAx>
    </c:plotArea>
    <c:plotVisOnly val="1"/>
    <c:dispBlanksAs val="gap"/>
    <c:showDLblsOverMax val="0"/>
  </c:chart>
  <c:txPr>
    <a:bodyPr/>
    <a:lstStyle/>
    <a:p>
      <a:pPr>
        <a:defRPr sz="2000"/>
      </a:pPr>
      <a:endParaRPr lang="fr-FR"/>
    </a:p>
  </c:txPr>
  <c:externalData r:id="rId1">
    <c:autoUpdate val="0"/>
  </c:externalData>
  <c:userShapes r:id="rId2"/>
</c:chartSpace>
</file>

<file path=ppt/charts/chart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a:t>Cours mensuel du Ni au LME </a:t>
            </a:r>
            <a:endParaRPr lang="fr-FR" sz="2000" dirty="0" smtClean="0"/>
          </a:p>
          <a:p>
            <a:pPr>
              <a:defRPr sz="2000"/>
            </a:pPr>
            <a:r>
              <a:rPr lang="fr-FR" sz="2000" dirty="0" smtClean="0"/>
              <a:t>à </a:t>
            </a:r>
            <a:r>
              <a:rPr lang="fr-FR" sz="2000" dirty="0"/>
              <a:t>long terme : 1995-</a:t>
            </a:r>
            <a:r>
              <a:rPr lang="fr-FR" sz="2000" dirty="0" smtClean="0"/>
              <a:t>2017</a:t>
            </a:r>
          </a:p>
          <a:p>
            <a:pPr>
              <a:defRPr sz="2000"/>
            </a:pPr>
            <a:r>
              <a:rPr lang="fr-FR" sz="2000" dirty="0" smtClean="0"/>
              <a:t> les cycles et le yo-yo  </a:t>
            </a:r>
            <a:endParaRPr lang="fr-FR" sz="2000" dirty="0"/>
          </a:p>
        </c:rich>
      </c:tx>
      <c:layout>
        <c:manualLayout>
          <c:xMode val="edge"/>
          <c:yMode val="edge"/>
          <c:x val="0.156520054917794"/>
          <c:y val="0.00172332524078071"/>
        </c:manualLayout>
      </c:layout>
      <c:overlay val="0"/>
      <c:spPr>
        <a:solidFill>
          <a:schemeClr val="bg1"/>
        </a:solidFill>
      </c:spPr>
    </c:title>
    <c:autoTitleDeleted val="0"/>
    <c:plotArea>
      <c:layout>
        <c:manualLayout>
          <c:layoutTarget val="inner"/>
          <c:xMode val="edge"/>
          <c:yMode val="edge"/>
          <c:x val="0.0587608365907562"/>
          <c:y val="0.169974812226282"/>
          <c:w val="0.912521644065355"/>
          <c:h val="0.733072703586529"/>
        </c:manualLayout>
      </c:layout>
      <c:lineChart>
        <c:grouping val="standard"/>
        <c:varyColors val="0"/>
        <c:ser>
          <c:idx val="0"/>
          <c:order val="0"/>
          <c:tx>
            <c:strRef>
              <c:f>'cours mensuel'!$A$9</c:f>
              <c:strCache>
                <c:ptCount val="1"/>
                <c:pt idx="0">
                  <c:v>Cours du nickel au London Metal Exchange (USD/Lb)</c:v>
                </c:pt>
              </c:strCache>
            </c:strRef>
          </c:tx>
          <c:spPr>
            <a:ln w="76200" cmpd="sng">
              <a:solidFill>
                <a:schemeClr val="tx1"/>
              </a:solidFill>
            </a:ln>
          </c:spPr>
          <c:marker>
            <c:symbol val="none"/>
          </c:marker>
          <c:cat>
            <c:numRef>
              <c:f>'cours mensuel'!$B$6:$JR$6</c:f>
              <c:numCache>
                <c:formatCode>General</c:formatCode>
                <c:ptCount val="277"/>
                <c:pt idx="0">
                  <c:v>1995.0</c:v>
                </c:pt>
                <c:pt idx="12">
                  <c:v>1996.0</c:v>
                </c:pt>
                <c:pt idx="24">
                  <c:v>1997.0</c:v>
                </c:pt>
                <c:pt idx="36">
                  <c:v>1998.0</c:v>
                </c:pt>
                <c:pt idx="48">
                  <c:v>1999.0</c:v>
                </c:pt>
                <c:pt idx="60">
                  <c:v>2000.0</c:v>
                </c:pt>
                <c:pt idx="72">
                  <c:v>2001.0</c:v>
                </c:pt>
                <c:pt idx="84">
                  <c:v>2002.0</c:v>
                </c:pt>
                <c:pt idx="96">
                  <c:v>2003.0</c:v>
                </c:pt>
                <c:pt idx="108">
                  <c:v>2004.0</c:v>
                </c:pt>
                <c:pt idx="120">
                  <c:v>2005.0</c:v>
                </c:pt>
                <c:pt idx="132">
                  <c:v>2006.0</c:v>
                </c:pt>
                <c:pt idx="144">
                  <c:v>2007.0</c:v>
                </c:pt>
                <c:pt idx="156">
                  <c:v>2008.0</c:v>
                </c:pt>
                <c:pt idx="168">
                  <c:v>2009.0</c:v>
                </c:pt>
                <c:pt idx="180">
                  <c:v>2010.0</c:v>
                </c:pt>
                <c:pt idx="192">
                  <c:v>2011.0</c:v>
                </c:pt>
                <c:pt idx="204">
                  <c:v>2012.0</c:v>
                </c:pt>
                <c:pt idx="216">
                  <c:v>2013.0</c:v>
                </c:pt>
                <c:pt idx="228">
                  <c:v>2014.0</c:v>
                </c:pt>
                <c:pt idx="240">
                  <c:v>2015.0</c:v>
                </c:pt>
                <c:pt idx="252">
                  <c:v>2016.0</c:v>
                </c:pt>
                <c:pt idx="264">
                  <c:v>2017.0</c:v>
                </c:pt>
                <c:pt idx="276">
                  <c:v>2018.0</c:v>
                </c:pt>
              </c:numCache>
            </c:numRef>
          </c:cat>
          <c:val>
            <c:numRef>
              <c:f>'cours mensuel'!$B$9:$JR$9</c:f>
              <c:numCache>
                <c:formatCode>#\ ##0.0"  ";#\ ##0.0"  "."  "</c:formatCode>
                <c:ptCount val="277"/>
                <c:pt idx="0">
                  <c:v>4.35</c:v>
                </c:pt>
                <c:pt idx="1">
                  <c:v>3.86</c:v>
                </c:pt>
                <c:pt idx="2">
                  <c:v>3.42</c:v>
                </c:pt>
                <c:pt idx="3">
                  <c:v>3.36</c:v>
                </c:pt>
                <c:pt idx="4">
                  <c:v>3.27</c:v>
                </c:pt>
                <c:pt idx="5">
                  <c:v>3.57</c:v>
                </c:pt>
                <c:pt idx="6">
                  <c:v>3.9</c:v>
                </c:pt>
                <c:pt idx="7">
                  <c:v>4.06</c:v>
                </c:pt>
                <c:pt idx="8">
                  <c:v>3.81</c:v>
                </c:pt>
                <c:pt idx="9">
                  <c:v>3.66</c:v>
                </c:pt>
                <c:pt idx="10">
                  <c:v>3.86</c:v>
                </c:pt>
                <c:pt idx="11">
                  <c:v>3.67</c:v>
                </c:pt>
                <c:pt idx="12">
                  <c:v>3.57</c:v>
                </c:pt>
                <c:pt idx="13">
                  <c:v>3.73</c:v>
                </c:pt>
                <c:pt idx="14">
                  <c:v>3.64</c:v>
                </c:pt>
                <c:pt idx="15">
                  <c:v>3.65</c:v>
                </c:pt>
                <c:pt idx="16">
                  <c:v>3.64</c:v>
                </c:pt>
                <c:pt idx="17">
                  <c:v>3.5</c:v>
                </c:pt>
                <c:pt idx="18">
                  <c:v>3.27</c:v>
                </c:pt>
                <c:pt idx="19">
                  <c:v>3.2</c:v>
                </c:pt>
                <c:pt idx="20">
                  <c:v>3.32</c:v>
                </c:pt>
                <c:pt idx="21">
                  <c:v>3.19</c:v>
                </c:pt>
                <c:pt idx="22">
                  <c:v>3.15</c:v>
                </c:pt>
                <c:pt idx="23">
                  <c:v>2.99</c:v>
                </c:pt>
                <c:pt idx="24">
                  <c:v>3.21</c:v>
                </c:pt>
                <c:pt idx="25">
                  <c:v>3.51</c:v>
                </c:pt>
                <c:pt idx="26">
                  <c:v>3.58</c:v>
                </c:pt>
                <c:pt idx="27">
                  <c:v>3.32</c:v>
                </c:pt>
                <c:pt idx="28">
                  <c:v>3.39</c:v>
                </c:pt>
                <c:pt idx="29">
                  <c:v>3.21</c:v>
                </c:pt>
                <c:pt idx="30">
                  <c:v>3.1</c:v>
                </c:pt>
                <c:pt idx="31">
                  <c:v>3.07</c:v>
                </c:pt>
                <c:pt idx="32">
                  <c:v>2.95</c:v>
                </c:pt>
                <c:pt idx="33">
                  <c:v>2.9</c:v>
                </c:pt>
                <c:pt idx="34">
                  <c:v>2.79</c:v>
                </c:pt>
                <c:pt idx="35">
                  <c:v>2.7</c:v>
                </c:pt>
                <c:pt idx="36">
                  <c:v>2.49</c:v>
                </c:pt>
                <c:pt idx="37">
                  <c:v>2.45</c:v>
                </c:pt>
                <c:pt idx="38">
                  <c:v>2.45</c:v>
                </c:pt>
                <c:pt idx="39">
                  <c:v>2.45</c:v>
                </c:pt>
                <c:pt idx="40">
                  <c:v>2.28</c:v>
                </c:pt>
                <c:pt idx="41">
                  <c:v>2.03</c:v>
                </c:pt>
                <c:pt idx="42">
                  <c:v>1.96</c:v>
                </c:pt>
                <c:pt idx="43">
                  <c:v>1.853</c:v>
                </c:pt>
                <c:pt idx="44">
                  <c:v>1.862</c:v>
                </c:pt>
                <c:pt idx="45">
                  <c:v>1.758</c:v>
                </c:pt>
                <c:pt idx="46">
                  <c:v>1.88</c:v>
                </c:pt>
                <c:pt idx="47">
                  <c:v>1.76</c:v>
                </c:pt>
                <c:pt idx="48">
                  <c:v>1.94</c:v>
                </c:pt>
                <c:pt idx="49">
                  <c:v>2.1</c:v>
                </c:pt>
                <c:pt idx="50">
                  <c:v>2.28</c:v>
                </c:pt>
                <c:pt idx="51">
                  <c:v>2.32</c:v>
                </c:pt>
                <c:pt idx="52">
                  <c:v>2.451</c:v>
                </c:pt>
                <c:pt idx="53">
                  <c:v>2.358</c:v>
                </c:pt>
                <c:pt idx="54">
                  <c:v>2.587</c:v>
                </c:pt>
                <c:pt idx="55">
                  <c:v>2.93</c:v>
                </c:pt>
                <c:pt idx="56">
                  <c:v>3.19</c:v>
                </c:pt>
                <c:pt idx="57">
                  <c:v>3.322</c:v>
                </c:pt>
                <c:pt idx="58">
                  <c:v>3.607</c:v>
                </c:pt>
                <c:pt idx="59">
                  <c:v>3.67</c:v>
                </c:pt>
                <c:pt idx="60">
                  <c:v>3.77</c:v>
                </c:pt>
                <c:pt idx="61">
                  <c:v>4.381</c:v>
                </c:pt>
                <c:pt idx="62">
                  <c:v>4.67</c:v>
                </c:pt>
                <c:pt idx="63">
                  <c:v>4.41</c:v>
                </c:pt>
                <c:pt idx="64">
                  <c:v>4.6</c:v>
                </c:pt>
                <c:pt idx="65">
                  <c:v>3.817</c:v>
                </c:pt>
                <c:pt idx="66">
                  <c:v>3.7</c:v>
                </c:pt>
                <c:pt idx="67">
                  <c:v>3.63</c:v>
                </c:pt>
                <c:pt idx="68">
                  <c:v>3.92</c:v>
                </c:pt>
                <c:pt idx="69">
                  <c:v>3.48</c:v>
                </c:pt>
                <c:pt idx="70">
                  <c:v>3.330999999999999</c:v>
                </c:pt>
                <c:pt idx="71">
                  <c:v>3.32</c:v>
                </c:pt>
                <c:pt idx="72">
                  <c:v>3.175</c:v>
                </c:pt>
                <c:pt idx="73">
                  <c:v>2.961</c:v>
                </c:pt>
                <c:pt idx="74">
                  <c:v>2.78</c:v>
                </c:pt>
                <c:pt idx="75">
                  <c:v>2.87</c:v>
                </c:pt>
                <c:pt idx="76">
                  <c:v>3.2</c:v>
                </c:pt>
                <c:pt idx="77">
                  <c:v>3.01</c:v>
                </c:pt>
                <c:pt idx="78">
                  <c:v>2.69</c:v>
                </c:pt>
                <c:pt idx="79">
                  <c:v>2.51</c:v>
                </c:pt>
                <c:pt idx="80">
                  <c:v>2.28</c:v>
                </c:pt>
                <c:pt idx="81">
                  <c:v>2.19</c:v>
                </c:pt>
                <c:pt idx="82">
                  <c:v>2.31</c:v>
                </c:pt>
                <c:pt idx="83">
                  <c:v>2.39</c:v>
                </c:pt>
                <c:pt idx="84">
                  <c:v>2.74</c:v>
                </c:pt>
                <c:pt idx="85">
                  <c:v>2.74</c:v>
                </c:pt>
                <c:pt idx="86">
                  <c:v>2.97</c:v>
                </c:pt>
                <c:pt idx="87">
                  <c:v>3.16</c:v>
                </c:pt>
                <c:pt idx="88">
                  <c:v>3.07</c:v>
                </c:pt>
                <c:pt idx="89">
                  <c:v>3.23</c:v>
                </c:pt>
                <c:pt idx="90">
                  <c:v>3.24</c:v>
                </c:pt>
                <c:pt idx="91">
                  <c:v>3.05</c:v>
                </c:pt>
                <c:pt idx="92">
                  <c:v>3.01</c:v>
                </c:pt>
                <c:pt idx="93">
                  <c:v>3.09</c:v>
                </c:pt>
                <c:pt idx="94">
                  <c:v>3.32</c:v>
                </c:pt>
                <c:pt idx="95">
                  <c:v>3.26</c:v>
                </c:pt>
                <c:pt idx="96">
                  <c:v>3.64</c:v>
                </c:pt>
                <c:pt idx="97">
                  <c:v>3.913</c:v>
                </c:pt>
                <c:pt idx="98">
                  <c:v>3.8</c:v>
                </c:pt>
                <c:pt idx="99">
                  <c:v>3.59</c:v>
                </c:pt>
                <c:pt idx="100">
                  <c:v>3.78</c:v>
                </c:pt>
                <c:pt idx="101">
                  <c:v>4.026999999999997</c:v>
                </c:pt>
                <c:pt idx="102">
                  <c:v>3.99</c:v>
                </c:pt>
                <c:pt idx="103">
                  <c:v>4.24</c:v>
                </c:pt>
                <c:pt idx="104">
                  <c:v>4.52</c:v>
                </c:pt>
                <c:pt idx="105">
                  <c:v>5.01</c:v>
                </c:pt>
                <c:pt idx="106">
                  <c:v>5.479</c:v>
                </c:pt>
                <c:pt idx="107">
                  <c:v>6.43</c:v>
                </c:pt>
                <c:pt idx="108">
                  <c:v>6.96</c:v>
                </c:pt>
                <c:pt idx="109">
                  <c:v>6.87</c:v>
                </c:pt>
                <c:pt idx="110">
                  <c:v>6.22</c:v>
                </c:pt>
                <c:pt idx="111">
                  <c:v>5.83</c:v>
                </c:pt>
                <c:pt idx="112">
                  <c:v>5.05</c:v>
                </c:pt>
                <c:pt idx="113">
                  <c:v>6.14</c:v>
                </c:pt>
                <c:pt idx="114">
                  <c:v>6.819999999999998</c:v>
                </c:pt>
                <c:pt idx="115">
                  <c:v>6.21</c:v>
                </c:pt>
                <c:pt idx="116">
                  <c:v>6.02</c:v>
                </c:pt>
                <c:pt idx="117">
                  <c:v>6.54</c:v>
                </c:pt>
                <c:pt idx="118">
                  <c:v>6.37</c:v>
                </c:pt>
                <c:pt idx="119">
                  <c:v>6.249</c:v>
                </c:pt>
                <c:pt idx="120">
                  <c:v>6.83</c:v>
                </c:pt>
                <c:pt idx="121">
                  <c:v>6.96</c:v>
                </c:pt>
                <c:pt idx="122">
                  <c:v>7.34</c:v>
                </c:pt>
                <c:pt idx="123">
                  <c:v>7.319999999999998</c:v>
                </c:pt>
                <c:pt idx="124">
                  <c:v>7.68</c:v>
                </c:pt>
                <c:pt idx="125">
                  <c:v>7.33</c:v>
                </c:pt>
                <c:pt idx="126">
                  <c:v>6.609999999999998</c:v>
                </c:pt>
                <c:pt idx="127">
                  <c:v>6.75</c:v>
                </c:pt>
                <c:pt idx="128">
                  <c:v>6.59</c:v>
                </c:pt>
                <c:pt idx="129">
                  <c:v>5.63</c:v>
                </c:pt>
                <c:pt idx="130">
                  <c:v>5.5</c:v>
                </c:pt>
                <c:pt idx="131">
                  <c:v>6.09</c:v>
                </c:pt>
                <c:pt idx="132">
                  <c:v>6.6</c:v>
                </c:pt>
                <c:pt idx="133">
                  <c:v>6.79</c:v>
                </c:pt>
                <c:pt idx="134">
                  <c:v>6.75</c:v>
                </c:pt>
                <c:pt idx="135">
                  <c:v>8.140000000000001</c:v>
                </c:pt>
                <c:pt idx="136">
                  <c:v>9.56</c:v>
                </c:pt>
                <c:pt idx="137">
                  <c:v>9.41</c:v>
                </c:pt>
                <c:pt idx="138">
                  <c:v>12.06</c:v>
                </c:pt>
                <c:pt idx="139">
                  <c:v>13.95</c:v>
                </c:pt>
                <c:pt idx="140">
                  <c:v>13.67</c:v>
                </c:pt>
                <c:pt idx="141">
                  <c:v>14.83</c:v>
                </c:pt>
                <c:pt idx="142">
                  <c:v>14.57</c:v>
                </c:pt>
                <c:pt idx="143">
                  <c:v>15.68</c:v>
                </c:pt>
                <c:pt idx="144">
                  <c:v>16.7</c:v>
                </c:pt>
                <c:pt idx="145">
                  <c:v>18.68</c:v>
                </c:pt>
                <c:pt idx="146">
                  <c:v>21.01</c:v>
                </c:pt>
                <c:pt idx="147">
                  <c:v>22.8</c:v>
                </c:pt>
                <c:pt idx="148">
                  <c:v>23.67</c:v>
                </c:pt>
                <c:pt idx="149">
                  <c:v>18.92</c:v>
                </c:pt>
                <c:pt idx="150">
                  <c:v>15.16</c:v>
                </c:pt>
                <c:pt idx="151">
                  <c:v>12.54</c:v>
                </c:pt>
                <c:pt idx="152">
                  <c:v>13.4</c:v>
                </c:pt>
                <c:pt idx="153">
                  <c:v>14.09</c:v>
                </c:pt>
                <c:pt idx="154">
                  <c:v>13.88</c:v>
                </c:pt>
                <c:pt idx="155">
                  <c:v>11.79</c:v>
                </c:pt>
                <c:pt idx="156">
                  <c:v>12.55972727272727</c:v>
                </c:pt>
                <c:pt idx="157">
                  <c:v>12.68042857142857</c:v>
                </c:pt>
                <c:pt idx="158">
                  <c:v>14.16352631578948</c:v>
                </c:pt>
                <c:pt idx="159">
                  <c:v>13.04672727272727</c:v>
                </c:pt>
                <c:pt idx="160">
                  <c:v>11.67315</c:v>
                </c:pt>
                <c:pt idx="161">
                  <c:v>10.22809523809524</c:v>
                </c:pt>
                <c:pt idx="162">
                  <c:v>9.144565217391303</c:v>
                </c:pt>
                <c:pt idx="163">
                  <c:v>8.58555</c:v>
                </c:pt>
                <c:pt idx="164">
                  <c:v>8.071454545454544</c:v>
                </c:pt>
                <c:pt idx="165">
                  <c:v>5.507130434782607</c:v>
                </c:pt>
                <c:pt idx="166">
                  <c:v>4.853849999999999</c:v>
                </c:pt>
                <c:pt idx="167">
                  <c:v>4.393619047619047</c:v>
                </c:pt>
                <c:pt idx="168">
                  <c:v>5.128809523809524</c:v>
                </c:pt>
                <c:pt idx="169">
                  <c:v>4.721350000000001</c:v>
                </c:pt>
                <c:pt idx="170">
                  <c:v>4.398181818181805</c:v>
                </c:pt>
                <c:pt idx="171">
                  <c:v>5.064799999999996</c:v>
                </c:pt>
                <c:pt idx="172">
                  <c:v>5.73</c:v>
                </c:pt>
                <c:pt idx="173">
                  <c:v>6.79</c:v>
                </c:pt>
                <c:pt idx="174">
                  <c:v>7.28</c:v>
                </c:pt>
                <c:pt idx="175">
                  <c:v>8.91</c:v>
                </c:pt>
                <c:pt idx="176">
                  <c:v>7.93</c:v>
                </c:pt>
                <c:pt idx="177">
                  <c:v>8.4</c:v>
                </c:pt>
                <c:pt idx="178">
                  <c:v>7.707</c:v>
                </c:pt>
                <c:pt idx="179">
                  <c:v>7.741</c:v>
                </c:pt>
                <c:pt idx="180">
                  <c:v>8.364</c:v>
                </c:pt>
                <c:pt idx="181">
                  <c:v>8.607999999999998</c:v>
                </c:pt>
                <c:pt idx="182">
                  <c:v>10.18869565217391</c:v>
                </c:pt>
                <c:pt idx="183">
                  <c:v>11.8073</c:v>
                </c:pt>
                <c:pt idx="184">
                  <c:v>9.983157894736844</c:v>
                </c:pt>
                <c:pt idx="185">
                  <c:v>8.79440909090909</c:v>
                </c:pt>
                <c:pt idx="186">
                  <c:v>8.85290909090909</c:v>
                </c:pt>
                <c:pt idx="187">
                  <c:v>9.713000000000001</c:v>
                </c:pt>
                <c:pt idx="188">
                  <c:v>10.27072727272727</c:v>
                </c:pt>
                <c:pt idx="189">
                  <c:v>10.79880952380952</c:v>
                </c:pt>
                <c:pt idx="190">
                  <c:v>10.39145454545455</c:v>
                </c:pt>
                <c:pt idx="191">
                  <c:v>10.88904761904762</c:v>
                </c:pt>
                <c:pt idx="192">
                  <c:v>11.633</c:v>
                </c:pt>
                <c:pt idx="193">
                  <c:v>12.81505</c:v>
                </c:pt>
                <c:pt idx="194">
                  <c:v>12.16154030434783</c:v>
                </c:pt>
                <c:pt idx="195">
                  <c:v>11.94256605555555</c:v>
                </c:pt>
                <c:pt idx="196">
                  <c:v>10.9814806</c:v>
                </c:pt>
                <c:pt idx="197">
                  <c:v>10.16225057142857</c:v>
                </c:pt>
                <c:pt idx="198">
                  <c:v>10.769</c:v>
                </c:pt>
                <c:pt idx="199">
                  <c:v>10.017</c:v>
                </c:pt>
                <c:pt idx="200">
                  <c:v>9.249636363636362</c:v>
                </c:pt>
                <c:pt idx="201">
                  <c:v>8.56666666666667</c:v>
                </c:pt>
                <c:pt idx="202">
                  <c:v>8.111114272727272</c:v>
                </c:pt>
                <c:pt idx="203">
                  <c:v>8.234288549999998</c:v>
                </c:pt>
                <c:pt idx="204">
                  <c:v>8.991064285714285</c:v>
                </c:pt>
                <c:pt idx="205">
                  <c:v>9.28570628571429</c:v>
                </c:pt>
                <c:pt idx="206">
                  <c:v>8.48650663636364</c:v>
                </c:pt>
                <c:pt idx="207">
                  <c:v>8.118109210526316</c:v>
                </c:pt>
                <c:pt idx="208">
                  <c:v>7.720141772727274</c:v>
                </c:pt>
                <c:pt idx="209">
                  <c:v>7.502081526315771</c:v>
                </c:pt>
                <c:pt idx="210">
                  <c:v>7.33</c:v>
                </c:pt>
                <c:pt idx="211">
                  <c:v>7.102272727272728</c:v>
                </c:pt>
                <c:pt idx="212">
                  <c:v>7.80885</c:v>
                </c:pt>
                <c:pt idx="213">
                  <c:v>7.822397173913044</c:v>
                </c:pt>
                <c:pt idx="214">
                  <c:v>7.392421136363636</c:v>
                </c:pt>
                <c:pt idx="215">
                  <c:v>7.878574999999988</c:v>
                </c:pt>
                <c:pt idx="216">
                  <c:v>7.917763636363638</c:v>
                </c:pt>
                <c:pt idx="217">
                  <c:v>8.031210526315791</c:v>
                </c:pt>
                <c:pt idx="218">
                  <c:v>7.587400000000001</c:v>
                </c:pt>
                <c:pt idx="219">
                  <c:v>7.051688318181818</c:v>
                </c:pt>
                <c:pt idx="220">
                  <c:v>6.77683830434783</c:v>
                </c:pt>
                <c:pt idx="221">
                  <c:v>6.47315</c:v>
                </c:pt>
                <c:pt idx="222">
                  <c:v>6.22</c:v>
                </c:pt>
                <c:pt idx="223">
                  <c:v>6.479477909090911</c:v>
                </c:pt>
                <c:pt idx="224">
                  <c:v>6.250380952380945</c:v>
                </c:pt>
                <c:pt idx="225">
                  <c:v>6.381869565217392</c:v>
                </c:pt>
                <c:pt idx="226">
                  <c:v>6.227380952380939</c:v>
                </c:pt>
                <c:pt idx="227">
                  <c:v>6.3116</c:v>
                </c:pt>
                <c:pt idx="228">
                  <c:v>6.386227272727273</c:v>
                </c:pt>
                <c:pt idx="229">
                  <c:v>6.4386</c:v>
                </c:pt>
                <c:pt idx="230">
                  <c:v>7.121952380952381</c:v>
                </c:pt>
                <c:pt idx="231">
                  <c:v>7.8811</c:v>
                </c:pt>
                <c:pt idx="232">
                  <c:v>8.81765</c:v>
                </c:pt>
                <c:pt idx="233">
                  <c:v>8.43905</c:v>
                </c:pt>
                <c:pt idx="234">
                  <c:v>8.637999999999998</c:v>
                </c:pt>
                <c:pt idx="235">
                  <c:v>8.42865285</c:v>
                </c:pt>
                <c:pt idx="236">
                  <c:v>8.19744459090909</c:v>
                </c:pt>
                <c:pt idx="237">
                  <c:v>7.148713913043479</c:v>
                </c:pt>
                <c:pt idx="238">
                  <c:v>7.08460838888889</c:v>
                </c:pt>
                <c:pt idx="239">
                  <c:v>7.216654047619047</c:v>
                </c:pt>
                <c:pt idx="240">
                  <c:v>6.70254310526316</c:v>
                </c:pt>
                <c:pt idx="241">
                  <c:v>6.610764705882352</c:v>
                </c:pt>
                <c:pt idx="242">
                  <c:v>6.23009068421053</c:v>
                </c:pt>
                <c:pt idx="243">
                  <c:v>5.795435799999994</c:v>
                </c:pt>
                <c:pt idx="244">
                  <c:v>6.123973999999989</c:v>
                </c:pt>
                <c:pt idx="245">
                  <c:v>5.79392036699237</c:v>
                </c:pt>
                <c:pt idx="246">
                  <c:v>5.159711347826075</c:v>
                </c:pt>
                <c:pt idx="247">
                  <c:v>4.687989999999987</c:v>
                </c:pt>
                <c:pt idx="248">
                  <c:v>4.487162</c:v>
                </c:pt>
                <c:pt idx="249">
                  <c:v>4.685411521739128</c:v>
                </c:pt>
                <c:pt idx="250">
                  <c:v>4.173956549999984</c:v>
                </c:pt>
                <c:pt idx="251">
                  <c:v>3.943149631578947</c:v>
                </c:pt>
                <c:pt idx="252">
                  <c:v>3.84249385</c:v>
                </c:pt>
                <c:pt idx="253">
                  <c:v>3.76753775</c:v>
                </c:pt>
                <c:pt idx="254">
                  <c:v>3.94171723809524</c:v>
                </c:pt>
                <c:pt idx="255">
                  <c:v>4.012779904761904</c:v>
                </c:pt>
                <c:pt idx="256">
                  <c:v>3.938315399999999</c:v>
                </c:pt>
                <c:pt idx="257">
                  <c:v>4.040579681818182</c:v>
                </c:pt>
                <c:pt idx="258">
                  <c:v>4.663722900000001</c:v>
                </c:pt>
                <c:pt idx="259">
                  <c:v>4.69344340909091</c:v>
                </c:pt>
                <c:pt idx="260">
                  <c:v>4.609362</c:v>
                </c:pt>
                <c:pt idx="261">
                  <c:v>4.652993142857142</c:v>
                </c:pt>
                <c:pt idx="262">
                  <c:v>5.042056666666666</c:v>
                </c:pt>
                <c:pt idx="263">
                  <c:v>5.010985666666649</c:v>
                </c:pt>
                <c:pt idx="264">
                  <c:v>4.506172823529409</c:v>
                </c:pt>
                <c:pt idx="265">
                  <c:v>4.817747263157885</c:v>
                </c:pt>
                <c:pt idx="266">
                  <c:v>4.647960449999986</c:v>
                </c:pt>
                <c:pt idx="267">
                  <c:v>4.382205888888889</c:v>
                </c:pt>
                <c:pt idx="268">
                  <c:v>4.14928966666667</c:v>
                </c:pt>
                <c:pt idx="269">
                  <c:v>4.043883476190476</c:v>
                </c:pt>
                <c:pt idx="270">
                  <c:v>4.287528918344204</c:v>
                </c:pt>
                <c:pt idx="271">
                  <c:v>4.9063897826087</c:v>
                </c:pt>
                <c:pt idx="272">
                  <c:v>5.109999999999999</c:v>
                </c:pt>
                <c:pt idx="273">
                  <c:v>5.1</c:v>
                </c:pt>
                <c:pt idx="274">
                  <c:v>5.46</c:v>
                </c:pt>
                <c:pt idx="275">
                  <c:v>5.624999999999985</c:v>
                </c:pt>
              </c:numCache>
            </c:numRef>
          </c:val>
          <c:smooth val="0"/>
        </c:ser>
        <c:dLbls>
          <c:showLegendKey val="0"/>
          <c:showVal val="0"/>
          <c:showCatName val="0"/>
          <c:showSerName val="0"/>
          <c:showPercent val="0"/>
          <c:showBubbleSize val="0"/>
        </c:dLbls>
        <c:marker val="1"/>
        <c:smooth val="0"/>
        <c:axId val="-2045980440"/>
        <c:axId val="2101450792"/>
      </c:lineChart>
      <c:lineChart>
        <c:grouping val="standard"/>
        <c:varyColors val="0"/>
        <c:ser>
          <c:idx val="1"/>
          <c:order val="1"/>
          <c:tx>
            <c:strRef>
              <c:f>'cours mensuel'!$A$10</c:f>
              <c:strCache>
                <c:ptCount val="1"/>
                <c:pt idx="0">
                  <c:v>Cours du dollar US (F.CFP)</c:v>
                </c:pt>
              </c:strCache>
            </c:strRef>
          </c:tx>
          <c:spPr>
            <a:ln w="38100" cmpd="sng">
              <a:solidFill>
                <a:srgbClr val="660066"/>
              </a:solidFill>
            </a:ln>
          </c:spPr>
          <c:marker>
            <c:symbol val="none"/>
          </c:marker>
          <c:cat>
            <c:numRef>
              <c:f>'cours mensuel'!$B$6:$JR$6</c:f>
              <c:numCache>
                <c:formatCode>General</c:formatCode>
                <c:ptCount val="277"/>
                <c:pt idx="0">
                  <c:v>1995.0</c:v>
                </c:pt>
                <c:pt idx="12">
                  <c:v>1996.0</c:v>
                </c:pt>
                <c:pt idx="24">
                  <c:v>1997.0</c:v>
                </c:pt>
                <c:pt idx="36">
                  <c:v>1998.0</c:v>
                </c:pt>
                <c:pt idx="48">
                  <c:v>1999.0</c:v>
                </c:pt>
                <c:pt idx="60">
                  <c:v>2000.0</c:v>
                </c:pt>
                <c:pt idx="72">
                  <c:v>2001.0</c:v>
                </c:pt>
                <c:pt idx="84">
                  <c:v>2002.0</c:v>
                </c:pt>
                <c:pt idx="96">
                  <c:v>2003.0</c:v>
                </c:pt>
                <c:pt idx="108">
                  <c:v>2004.0</c:v>
                </c:pt>
                <c:pt idx="120">
                  <c:v>2005.0</c:v>
                </c:pt>
                <c:pt idx="132">
                  <c:v>2006.0</c:v>
                </c:pt>
                <c:pt idx="144">
                  <c:v>2007.0</c:v>
                </c:pt>
                <c:pt idx="156">
                  <c:v>2008.0</c:v>
                </c:pt>
                <c:pt idx="168">
                  <c:v>2009.0</c:v>
                </c:pt>
                <c:pt idx="180">
                  <c:v>2010.0</c:v>
                </c:pt>
                <c:pt idx="192">
                  <c:v>2011.0</c:v>
                </c:pt>
                <c:pt idx="204">
                  <c:v>2012.0</c:v>
                </c:pt>
                <c:pt idx="216">
                  <c:v>2013.0</c:v>
                </c:pt>
                <c:pt idx="228">
                  <c:v>2014.0</c:v>
                </c:pt>
                <c:pt idx="240">
                  <c:v>2015.0</c:v>
                </c:pt>
                <c:pt idx="252">
                  <c:v>2016.0</c:v>
                </c:pt>
                <c:pt idx="264">
                  <c:v>2017.0</c:v>
                </c:pt>
                <c:pt idx="276">
                  <c:v>2018.0</c:v>
                </c:pt>
              </c:numCache>
            </c:numRef>
          </c:cat>
          <c:val>
            <c:numRef>
              <c:f>'cours mensuel'!$B$10:$JR$10</c:f>
              <c:numCache>
                <c:formatCode>#\ ##0.0"  ";#\ ##0.0"  "."  "</c:formatCode>
                <c:ptCount val="277"/>
                <c:pt idx="0">
                  <c:v>96.26</c:v>
                </c:pt>
                <c:pt idx="1">
                  <c:v>94.99</c:v>
                </c:pt>
                <c:pt idx="2">
                  <c:v>90.61</c:v>
                </c:pt>
                <c:pt idx="3">
                  <c:v>88.15000000000001</c:v>
                </c:pt>
                <c:pt idx="4">
                  <c:v>90.79</c:v>
                </c:pt>
                <c:pt idx="5">
                  <c:v>89.39</c:v>
                </c:pt>
                <c:pt idx="6">
                  <c:v>87.87</c:v>
                </c:pt>
                <c:pt idx="7">
                  <c:v>90.39</c:v>
                </c:pt>
                <c:pt idx="8">
                  <c:v>91.69</c:v>
                </c:pt>
                <c:pt idx="9">
                  <c:v>89.84</c:v>
                </c:pt>
                <c:pt idx="10">
                  <c:v>88.85</c:v>
                </c:pt>
                <c:pt idx="11">
                  <c:v>90.25</c:v>
                </c:pt>
                <c:pt idx="12">
                  <c:v>91.02</c:v>
                </c:pt>
                <c:pt idx="13">
                  <c:v>91.65000000000001</c:v>
                </c:pt>
                <c:pt idx="14">
                  <c:v>91.98</c:v>
                </c:pt>
                <c:pt idx="15">
                  <c:v>92.83</c:v>
                </c:pt>
                <c:pt idx="16">
                  <c:v>94.39</c:v>
                </c:pt>
                <c:pt idx="17">
                  <c:v>94.16</c:v>
                </c:pt>
                <c:pt idx="18">
                  <c:v>92.61</c:v>
                </c:pt>
                <c:pt idx="19">
                  <c:v>92.0</c:v>
                </c:pt>
                <c:pt idx="20">
                  <c:v>93.0</c:v>
                </c:pt>
                <c:pt idx="21">
                  <c:v>94.0</c:v>
                </c:pt>
                <c:pt idx="22">
                  <c:v>93.0</c:v>
                </c:pt>
                <c:pt idx="23">
                  <c:v>95.31</c:v>
                </c:pt>
                <c:pt idx="24">
                  <c:v>98.4</c:v>
                </c:pt>
                <c:pt idx="25">
                  <c:v>102.83</c:v>
                </c:pt>
                <c:pt idx="26">
                  <c:v>103.99</c:v>
                </c:pt>
                <c:pt idx="27">
                  <c:v>104.72</c:v>
                </c:pt>
                <c:pt idx="28">
                  <c:v>104.42</c:v>
                </c:pt>
                <c:pt idx="29">
                  <c:v>105.99</c:v>
                </c:pt>
                <c:pt idx="30">
                  <c:v>109.92</c:v>
                </c:pt>
                <c:pt idx="31">
                  <c:v>112.82</c:v>
                </c:pt>
                <c:pt idx="32">
                  <c:v>106.36</c:v>
                </c:pt>
                <c:pt idx="33">
                  <c:v>107.14</c:v>
                </c:pt>
                <c:pt idx="34">
                  <c:v>105.6</c:v>
                </c:pt>
                <c:pt idx="35">
                  <c:v>108.2</c:v>
                </c:pt>
                <c:pt idx="36">
                  <c:v>110.61</c:v>
                </c:pt>
                <c:pt idx="37">
                  <c:v>110.6</c:v>
                </c:pt>
                <c:pt idx="38">
                  <c:v>111.31</c:v>
                </c:pt>
                <c:pt idx="39">
                  <c:v>110.61</c:v>
                </c:pt>
                <c:pt idx="40">
                  <c:v>108.26</c:v>
                </c:pt>
                <c:pt idx="41">
                  <c:v>109.23</c:v>
                </c:pt>
                <c:pt idx="42">
                  <c:v>109.55</c:v>
                </c:pt>
                <c:pt idx="43">
                  <c:v>109.0</c:v>
                </c:pt>
                <c:pt idx="44">
                  <c:v>103.76</c:v>
                </c:pt>
                <c:pt idx="45">
                  <c:v>99.91</c:v>
                </c:pt>
                <c:pt idx="46">
                  <c:v>102.51</c:v>
                </c:pt>
                <c:pt idx="47">
                  <c:v>101.82</c:v>
                </c:pt>
                <c:pt idx="48">
                  <c:v>102.75</c:v>
                </c:pt>
                <c:pt idx="49">
                  <c:v>106.43</c:v>
                </c:pt>
                <c:pt idx="50">
                  <c:v>109.6</c:v>
                </c:pt>
                <c:pt idx="51">
                  <c:v>111.46</c:v>
                </c:pt>
                <c:pt idx="52">
                  <c:v>112.36</c:v>
                </c:pt>
                <c:pt idx="53">
                  <c:v>114.93</c:v>
                </c:pt>
                <c:pt idx="54">
                  <c:v>115.15</c:v>
                </c:pt>
                <c:pt idx="55">
                  <c:v>112.49</c:v>
                </c:pt>
                <c:pt idx="56">
                  <c:v>113.59</c:v>
                </c:pt>
                <c:pt idx="57">
                  <c:v>111.41</c:v>
                </c:pt>
                <c:pt idx="58">
                  <c:v>115.38</c:v>
                </c:pt>
                <c:pt idx="59">
                  <c:v>118.04</c:v>
                </c:pt>
                <c:pt idx="60">
                  <c:v>117.75</c:v>
                </c:pt>
                <c:pt idx="61">
                  <c:v>121.36</c:v>
                </c:pt>
                <c:pt idx="62">
                  <c:v>123.78</c:v>
                </c:pt>
                <c:pt idx="63">
                  <c:v>125.98</c:v>
                </c:pt>
                <c:pt idx="64">
                  <c:v>132.1</c:v>
                </c:pt>
                <c:pt idx="65">
                  <c:v>125.74</c:v>
                </c:pt>
                <c:pt idx="66">
                  <c:v>126.96</c:v>
                </c:pt>
                <c:pt idx="67">
                  <c:v>131.93</c:v>
                </c:pt>
                <c:pt idx="68">
                  <c:v>136.98</c:v>
                </c:pt>
                <c:pt idx="69">
                  <c:v>139.55</c:v>
                </c:pt>
                <c:pt idx="70">
                  <c:v>139.42</c:v>
                </c:pt>
                <c:pt idx="71">
                  <c:v>133.12</c:v>
                </c:pt>
                <c:pt idx="72">
                  <c:v>127.21</c:v>
                </c:pt>
                <c:pt idx="73">
                  <c:v>129.5</c:v>
                </c:pt>
                <c:pt idx="74">
                  <c:v>131.28</c:v>
                </c:pt>
                <c:pt idx="75">
                  <c:v>133.83</c:v>
                </c:pt>
                <c:pt idx="76">
                  <c:v>136.41</c:v>
                </c:pt>
                <c:pt idx="77">
                  <c:v>139.92</c:v>
                </c:pt>
                <c:pt idx="78">
                  <c:v>138.75</c:v>
                </c:pt>
                <c:pt idx="79">
                  <c:v>132.62</c:v>
                </c:pt>
                <c:pt idx="80">
                  <c:v>131.02</c:v>
                </c:pt>
                <c:pt idx="81">
                  <c:v>131.77</c:v>
                </c:pt>
                <c:pt idx="82">
                  <c:v>134.42</c:v>
                </c:pt>
                <c:pt idx="83">
                  <c:v>133.67</c:v>
                </c:pt>
                <c:pt idx="84">
                  <c:v>135.13</c:v>
                </c:pt>
                <c:pt idx="85">
                  <c:v>136.92</c:v>
                </c:pt>
                <c:pt idx="86">
                  <c:v>136.3</c:v>
                </c:pt>
                <c:pt idx="87">
                  <c:v>134.74</c:v>
                </c:pt>
                <c:pt idx="88">
                  <c:v>130.12</c:v>
                </c:pt>
                <c:pt idx="89">
                  <c:v>124.677</c:v>
                </c:pt>
                <c:pt idx="90">
                  <c:v>120.29</c:v>
                </c:pt>
                <c:pt idx="91">
                  <c:v>122.02</c:v>
                </c:pt>
                <c:pt idx="92">
                  <c:v>121.7</c:v>
                </c:pt>
                <c:pt idx="93">
                  <c:v>121.64</c:v>
                </c:pt>
                <c:pt idx="94">
                  <c:v>119.18</c:v>
                </c:pt>
                <c:pt idx="95">
                  <c:v>117.58</c:v>
                </c:pt>
                <c:pt idx="96">
                  <c:v>112.39</c:v>
                </c:pt>
                <c:pt idx="97">
                  <c:v>110.79</c:v>
                </c:pt>
                <c:pt idx="98">
                  <c:v>110.46</c:v>
                </c:pt>
                <c:pt idx="99">
                  <c:v>110.01</c:v>
                </c:pt>
                <c:pt idx="100">
                  <c:v>103.23</c:v>
                </c:pt>
                <c:pt idx="101">
                  <c:v>102.3</c:v>
                </c:pt>
                <c:pt idx="102">
                  <c:v>104.95</c:v>
                </c:pt>
                <c:pt idx="103">
                  <c:v>107.02</c:v>
                </c:pt>
                <c:pt idx="104">
                  <c:v>106.37</c:v>
                </c:pt>
                <c:pt idx="105">
                  <c:v>102.06</c:v>
                </c:pt>
                <c:pt idx="106">
                  <c:v>102.0</c:v>
                </c:pt>
                <c:pt idx="107">
                  <c:v>97.19</c:v>
                </c:pt>
                <c:pt idx="108">
                  <c:v>94.63</c:v>
                </c:pt>
                <c:pt idx="109">
                  <c:v>94.47</c:v>
                </c:pt>
                <c:pt idx="110">
                  <c:v>97.29</c:v>
                </c:pt>
                <c:pt idx="111">
                  <c:v>99.66</c:v>
                </c:pt>
                <c:pt idx="112">
                  <c:v>99.45</c:v>
                </c:pt>
                <c:pt idx="113">
                  <c:v>98.32</c:v>
                </c:pt>
                <c:pt idx="114">
                  <c:v>97.31</c:v>
                </c:pt>
                <c:pt idx="115">
                  <c:v>97.97</c:v>
                </c:pt>
                <c:pt idx="116">
                  <c:v>97.65000000000001</c:v>
                </c:pt>
                <c:pt idx="117">
                  <c:v>95.57</c:v>
                </c:pt>
                <c:pt idx="118">
                  <c:v>91.88</c:v>
                </c:pt>
                <c:pt idx="119">
                  <c:v>89.12</c:v>
                </c:pt>
                <c:pt idx="120">
                  <c:v>91.1</c:v>
                </c:pt>
                <c:pt idx="121">
                  <c:v>91.71</c:v>
                </c:pt>
                <c:pt idx="122">
                  <c:v>90.4</c:v>
                </c:pt>
                <c:pt idx="123">
                  <c:v>92.24</c:v>
                </c:pt>
                <c:pt idx="124">
                  <c:v>94.0</c:v>
                </c:pt>
                <c:pt idx="125">
                  <c:v>98.1</c:v>
                </c:pt>
                <c:pt idx="126">
                  <c:v>99.14</c:v>
                </c:pt>
                <c:pt idx="127">
                  <c:v>97.08</c:v>
                </c:pt>
                <c:pt idx="128">
                  <c:v>97.34</c:v>
                </c:pt>
                <c:pt idx="129">
                  <c:v>99.33</c:v>
                </c:pt>
                <c:pt idx="130">
                  <c:v>101.26</c:v>
                </c:pt>
                <c:pt idx="131">
                  <c:v>100.66</c:v>
                </c:pt>
                <c:pt idx="132">
                  <c:v>98.49</c:v>
                </c:pt>
                <c:pt idx="133">
                  <c:v>99.96</c:v>
                </c:pt>
                <c:pt idx="134">
                  <c:v>99.31</c:v>
                </c:pt>
                <c:pt idx="135">
                  <c:v>97.26</c:v>
                </c:pt>
                <c:pt idx="136">
                  <c:v>93.46</c:v>
                </c:pt>
                <c:pt idx="137">
                  <c:v>94.37</c:v>
                </c:pt>
                <c:pt idx="138">
                  <c:v>94.09</c:v>
                </c:pt>
                <c:pt idx="139">
                  <c:v>93.16</c:v>
                </c:pt>
                <c:pt idx="140">
                  <c:v>93.76</c:v>
                </c:pt>
                <c:pt idx="141">
                  <c:v>95.93</c:v>
                </c:pt>
                <c:pt idx="142">
                  <c:v>92.65000000000001</c:v>
                </c:pt>
                <c:pt idx="143">
                  <c:v>90.32</c:v>
                </c:pt>
                <c:pt idx="144">
                  <c:v>91.81</c:v>
                </c:pt>
                <c:pt idx="145">
                  <c:v>91.28</c:v>
                </c:pt>
                <c:pt idx="146">
                  <c:v>90.12</c:v>
                </c:pt>
                <c:pt idx="147">
                  <c:v>88.29</c:v>
                </c:pt>
                <c:pt idx="148">
                  <c:v>88.31</c:v>
                </c:pt>
                <c:pt idx="149">
                  <c:v>88.93</c:v>
                </c:pt>
                <c:pt idx="150">
                  <c:v>87.01</c:v>
                </c:pt>
                <c:pt idx="151">
                  <c:v>87.63</c:v>
                </c:pt>
                <c:pt idx="152">
                  <c:v>85.89</c:v>
                </c:pt>
                <c:pt idx="153">
                  <c:v>83.88</c:v>
                </c:pt>
                <c:pt idx="154">
                  <c:v>81.27</c:v>
                </c:pt>
                <c:pt idx="155">
                  <c:v>81.85</c:v>
                </c:pt>
                <c:pt idx="156">
                  <c:v>81.08363636363623</c:v>
                </c:pt>
                <c:pt idx="157">
                  <c:v>80.92428571428573</c:v>
                </c:pt>
                <c:pt idx="158">
                  <c:v>76.87157894736841</c:v>
                </c:pt>
                <c:pt idx="159">
                  <c:v>75.76863636363635</c:v>
                </c:pt>
                <c:pt idx="160">
                  <c:v>76.717</c:v>
                </c:pt>
                <c:pt idx="161">
                  <c:v>76.73095238095238</c:v>
                </c:pt>
                <c:pt idx="162">
                  <c:v>75.67478260869544</c:v>
                </c:pt>
                <c:pt idx="163">
                  <c:v>79.87649999999998</c:v>
                </c:pt>
                <c:pt idx="164">
                  <c:v>83.0659090909091</c:v>
                </c:pt>
                <c:pt idx="165">
                  <c:v>89.69295652173911</c:v>
                </c:pt>
                <c:pt idx="166">
                  <c:v>93.73350000000002</c:v>
                </c:pt>
                <c:pt idx="167">
                  <c:v>88.9261904761905</c:v>
                </c:pt>
                <c:pt idx="168">
                  <c:v>90.18190476190476</c:v>
                </c:pt>
                <c:pt idx="169">
                  <c:v>93.347</c:v>
                </c:pt>
                <c:pt idx="170">
                  <c:v>91.52363636363621</c:v>
                </c:pt>
                <c:pt idx="171">
                  <c:v>90.53</c:v>
                </c:pt>
                <c:pt idx="172">
                  <c:v>87.57</c:v>
                </c:pt>
                <c:pt idx="173">
                  <c:v>85.14</c:v>
                </c:pt>
                <c:pt idx="174">
                  <c:v>84.7</c:v>
                </c:pt>
                <c:pt idx="175">
                  <c:v>83.64</c:v>
                </c:pt>
                <c:pt idx="176">
                  <c:v>81.96</c:v>
                </c:pt>
                <c:pt idx="177">
                  <c:v>80.58</c:v>
                </c:pt>
                <c:pt idx="178">
                  <c:v>80.01</c:v>
                </c:pt>
                <c:pt idx="179">
                  <c:v>81.63</c:v>
                </c:pt>
                <c:pt idx="180">
                  <c:v>83.63</c:v>
                </c:pt>
                <c:pt idx="181">
                  <c:v>87.2035</c:v>
                </c:pt>
                <c:pt idx="182">
                  <c:v>87.95478260869564</c:v>
                </c:pt>
                <c:pt idx="183">
                  <c:v>89.02449999999998</c:v>
                </c:pt>
                <c:pt idx="184">
                  <c:v>95.17263157894735</c:v>
                </c:pt>
                <c:pt idx="185">
                  <c:v>97.75636363636363</c:v>
                </c:pt>
                <c:pt idx="186">
                  <c:v>93.4713636363636</c:v>
                </c:pt>
                <c:pt idx="187">
                  <c:v>92.50619047619047</c:v>
                </c:pt>
                <c:pt idx="188">
                  <c:v>91.37227272727257</c:v>
                </c:pt>
                <c:pt idx="189">
                  <c:v>85.86857142857126</c:v>
                </c:pt>
                <c:pt idx="190">
                  <c:v>87.39915164956481</c:v>
                </c:pt>
                <c:pt idx="191">
                  <c:v>90.2695652173913</c:v>
                </c:pt>
                <c:pt idx="192">
                  <c:v>89.3535</c:v>
                </c:pt>
                <c:pt idx="193">
                  <c:v>87.435</c:v>
                </c:pt>
                <c:pt idx="194">
                  <c:v>85.25</c:v>
                </c:pt>
                <c:pt idx="195">
                  <c:v>82.64052631578933</c:v>
                </c:pt>
                <c:pt idx="196">
                  <c:v>83.31</c:v>
                </c:pt>
                <c:pt idx="197">
                  <c:v>82.93</c:v>
                </c:pt>
                <c:pt idx="198">
                  <c:v>82.88</c:v>
                </c:pt>
                <c:pt idx="199">
                  <c:v>83.23945927228627</c:v>
                </c:pt>
                <c:pt idx="200">
                  <c:v>86.68933359580384</c:v>
                </c:pt>
                <c:pt idx="201">
                  <c:v>87.09477032412086</c:v>
                </c:pt>
                <c:pt idx="202">
                  <c:v>88.04319881257018</c:v>
                </c:pt>
                <c:pt idx="203">
                  <c:v>90.52865851307635</c:v>
                </c:pt>
                <c:pt idx="204">
                  <c:v>92.49346802341873</c:v>
                </c:pt>
                <c:pt idx="205">
                  <c:v>90.2452380952381</c:v>
                </c:pt>
                <c:pt idx="206">
                  <c:v>90.4</c:v>
                </c:pt>
                <c:pt idx="207">
                  <c:v>90.66853755925476</c:v>
                </c:pt>
                <c:pt idx="208">
                  <c:v>93.42190476190476</c:v>
                </c:pt>
                <c:pt idx="209">
                  <c:v>95.1951835590495</c:v>
                </c:pt>
                <c:pt idx="210">
                  <c:v>97.12</c:v>
                </c:pt>
                <c:pt idx="211">
                  <c:v>96.28908829904075</c:v>
                </c:pt>
                <c:pt idx="212">
                  <c:v>92.83912453566361</c:v>
                </c:pt>
                <c:pt idx="213">
                  <c:v>91.9787496609051</c:v>
                </c:pt>
                <c:pt idx="214">
                  <c:v>93.03194135126285</c:v>
                </c:pt>
                <c:pt idx="215">
                  <c:v>90.96459825362744</c:v>
                </c:pt>
                <c:pt idx="216">
                  <c:v>89.82823601618217</c:v>
                </c:pt>
                <c:pt idx="217">
                  <c:v>89.27798616653756</c:v>
                </c:pt>
                <c:pt idx="218">
                  <c:v>92.0551350418809</c:v>
                </c:pt>
                <c:pt idx="219">
                  <c:v>91.66056095101653</c:v>
                </c:pt>
                <c:pt idx="220">
                  <c:v>91.92621831232604</c:v>
                </c:pt>
                <c:pt idx="221">
                  <c:v>90.47078160211898</c:v>
                </c:pt>
                <c:pt idx="222">
                  <c:v>91.15512998096853</c:v>
                </c:pt>
                <c:pt idx="223">
                  <c:v>89.67568257750241</c:v>
                </c:pt>
                <c:pt idx="224">
                  <c:v>89.4129876027111</c:v>
                </c:pt>
                <c:pt idx="225">
                  <c:v>86.9600382607334</c:v>
                </c:pt>
                <c:pt idx="226">
                  <c:v>88.4452556045113</c:v>
                </c:pt>
                <c:pt idx="227">
                  <c:v>87.08167157881314</c:v>
                </c:pt>
                <c:pt idx="228">
                  <c:v>87.64992789639601</c:v>
                </c:pt>
                <c:pt idx="229">
                  <c:v>87.3835237908971</c:v>
                </c:pt>
                <c:pt idx="230">
                  <c:v>86.324229751178</c:v>
                </c:pt>
                <c:pt idx="231">
                  <c:v>86.37803469487065</c:v>
                </c:pt>
                <c:pt idx="232">
                  <c:v>86.8639906919673</c:v>
                </c:pt>
                <c:pt idx="233">
                  <c:v>87.7806699786487</c:v>
                </c:pt>
                <c:pt idx="234">
                  <c:v>88.13605549813865</c:v>
                </c:pt>
                <c:pt idx="235">
                  <c:v>89.56102713872615</c:v>
                </c:pt>
                <c:pt idx="236">
                  <c:v>92.47</c:v>
                </c:pt>
                <c:pt idx="237">
                  <c:v>94.13958300414716</c:v>
                </c:pt>
                <c:pt idx="238">
                  <c:v>95.65091842339311</c:v>
                </c:pt>
                <c:pt idx="239">
                  <c:v>96.76890227571471</c:v>
                </c:pt>
                <c:pt idx="240">
                  <c:v>102.7920737157436</c:v>
                </c:pt>
                <c:pt idx="241">
                  <c:v>105.1152655329486</c:v>
                </c:pt>
                <c:pt idx="242">
                  <c:v>110.2419029377792</c:v>
                </c:pt>
                <c:pt idx="243">
                  <c:v>110.6931054016296</c:v>
                </c:pt>
                <c:pt idx="244">
                  <c:v>106.8899695140513</c:v>
                </c:pt>
                <c:pt idx="245">
                  <c:v>106.4563632413284</c:v>
                </c:pt>
                <c:pt idx="246">
                  <c:v>108.4857301199112</c:v>
                </c:pt>
                <c:pt idx="247">
                  <c:v>107.1915986986117</c:v>
                </c:pt>
                <c:pt idx="248">
                  <c:v>106.2822522501297</c:v>
                </c:pt>
                <c:pt idx="249">
                  <c:v>106.3174814589842</c:v>
                </c:pt>
                <c:pt idx="250">
                  <c:v>111.23134881261</c:v>
                </c:pt>
                <c:pt idx="251">
                  <c:v>109.8615446829575</c:v>
                </c:pt>
                <c:pt idx="252">
                  <c:v>109.8934195585971</c:v>
                </c:pt>
                <c:pt idx="253">
                  <c:v>107.6147948192008</c:v>
                </c:pt>
                <c:pt idx="254">
                  <c:v>107.5081418260954</c:v>
                </c:pt>
                <c:pt idx="255">
                  <c:v>105.2550004876364</c:v>
                </c:pt>
                <c:pt idx="256">
                  <c:v>105.531359731489</c:v>
                </c:pt>
                <c:pt idx="257">
                  <c:v>106.301093965148</c:v>
                </c:pt>
                <c:pt idx="258">
                  <c:v>107.8711838109847</c:v>
                </c:pt>
                <c:pt idx="259">
                  <c:v>106.4393493964472</c:v>
                </c:pt>
                <c:pt idx="260">
                  <c:v>106.4610256162681</c:v>
                </c:pt>
                <c:pt idx="261">
                  <c:v>108.2303249472132</c:v>
                </c:pt>
                <c:pt idx="262">
                  <c:v>110.5753232530385</c:v>
                </c:pt>
                <c:pt idx="263">
                  <c:v>113.153614029576</c:v>
                </c:pt>
                <c:pt idx="264">
                  <c:v>112.3241716149161</c:v>
                </c:pt>
                <c:pt idx="265">
                  <c:v>112.1468330247115</c:v>
                </c:pt>
                <c:pt idx="266">
                  <c:v>111.669795083674</c:v>
                </c:pt>
                <c:pt idx="267">
                  <c:v>111.3245578871414</c:v>
                </c:pt>
                <c:pt idx="268">
                  <c:v>108.0292735563176</c:v>
                </c:pt>
                <c:pt idx="269">
                  <c:v>106.3756339542903</c:v>
                </c:pt>
                <c:pt idx="270">
                  <c:v>103.7049528106667</c:v>
                </c:pt>
                <c:pt idx="271">
                  <c:v>101.068163868602</c:v>
                </c:pt>
                <c:pt idx="272">
                  <c:v>100.15</c:v>
                </c:pt>
                <c:pt idx="273">
                  <c:v>101.52</c:v>
                </c:pt>
                <c:pt idx="274">
                  <c:v>101.68</c:v>
                </c:pt>
                <c:pt idx="275">
                  <c:v>101.68</c:v>
                </c:pt>
              </c:numCache>
            </c:numRef>
          </c:val>
          <c:smooth val="0"/>
        </c:ser>
        <c:dLbls>
          <c:showLegendKey val="0"/>
          <c:showVal val="0"/>
          <c:showCatName val="0"/>
          <c:showSerName val="0"/>
          <c:showPercent val="0"/>
          <c:showBubbleSize val="0"/>
        </c:dLbls>
        <c:marker val="1"/>
        <c:smooth val="0"/>
        <c:axId val="-2046373608"/>
        <c:axId val="-2045807896"/>
      </c:lineChart>
      <c:catAx>
        <c:axId val="-2045980440"/>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01450792"/>
        <c:crosses val="autoZero"/>
        <c:auto val="1"/>
        <c:lblAlgn val="ctr"/>
        <c:lblOffset val="100"/>
        <c:tickLblSkip val="24"/>
        <c:tickMarkSkip val="48"/>
        <c:noMultiLvlLbl val="0"/>
      </c:catAx>
      <c:valAx>
        <c:axId val="2101450792"/>
        <c:scaling>
          <c:orientation val="minMax"/>
          <c:max val="24.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b="1"/>
            </a:pPr>
            <a:endParaRPr lang="fr-FR"/>
          </a:p>
        </c:txPr>
        <c:crossAx val="-2045980440"/>
        <c:crosses val="autoZero"/>
        <c:crossBetween val="between"/>
        <c:majorUnit val="2.0"/>
      </c:valAx>
      <c:catAx>
        <c:axId val="-2046373608"/>
        <c:scaling>
          <c:orientation val="minMax"/>
        </c:scaling>
        <c:delete val="1"/>
        <c:axPos val="b"/>
        <c:numFmt formatCode="General" sourceLinked="1"/>
        <c:majorTickMark val="out"/>
        <c:minorTickMark val="none"/>
        <c:tickLblPos val="nextTo"/>
        <c:crossAx val="-2045807896"/>
        <c:crosses val="autoZero"/>
        <c:auto val="1"/>
        <c:lblAlgn val="ctr"/>
        <c:lblOffset val="100"/>
        <c:noMultiLvlLbl val="0"/>
      </c:catAx>
      <c:valAx>
        <c:axId val="-2045807896"/>
        <c:scaling>
          <c:orientation val="minMax"/>
          <c:max val="240.0"/>
          <c:min val="0.0"/>
        </c:scaling>
        <c:delete val="0"/>
        <c:axPos val="r"/>
        <c:numFmt formatCode="#,##0" sourceLinked="0"/>
        <c:majorTickMark val="out"/>
        <c:minorTickMark val="none"/>
        <c:tickLblPos val="nextTo"/>
        <c:txPr>
          <a:bodyPr/>
          <a:lstStyle/>
          <a:p>
            <a:pPr>
              <a:defRPr>
                <a:solidFill>
                  <a:srgbClr val="660066"/>
                </a:solidFill>
              </a:defRPr>
            </a:pPr>
            <a:endParaRPr lang="fr-FR"/>
          </a:p>
        </c:txPr>
        <c:crossAx val="-2046373608"/>
        <c:crosses val="max"/>
        <c:crossBetween val="between"/>
        <c:majorUnit val="20.0"/>
      </c:valAx>
    </c:plotArea>
    <c:legend>
      <c:legendPos val="t"/>
      <c:layout>
        <c:manualLayout>
          <c:xMode val="edge"/>
          <c:yMode val="edge"/>
          <c:x val="0.110953398695322"/>
          <c:y val="0.277530457188949"/>
          <c:w val="0.734620162421351"/>
          <c:h val="0.159203869008929"/>
        </c:manualLayout>
      </c:layout>
      <c:overlay val="0"/>
      <c:spPr>
        <a:solidFill>
          <a:schemeClr val="bg1"/>
        </a:solidFill>
      </c:spPr>
    </c:legend>
    <c:plotVisOnly val="1"/>
    <c:dispBlanksAs val="gap"/>
    <c:showDLblsOverMax val="0"/>
  </c:chart>
  <c:txPr>
    <a:bodyPr/>
    <a:lstStyle/>
    <a:p>
      <a:pPr>
        <a:defRPr sz="1800"/>
      </a:pPr>
      <a:endParaRPr lang="fr-FR"/>
    </a:p>
  </c:txPr>
  <c:externalData r:id="rId1">
    <c:autoUpdate val="0"/>
  </c:externalData>
</c:chartSpace>
</file>

<file path=ppt/charts/chart9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lrMapOvr bg1="lt1" tx1="dk1" bg2="lt2" tx2="dk2" accent1="accent1" accent2="accent2" accent3="accent3" accent4="accent4" accent5="accent5" accent6="accent6" hlink="hlink" folHlink="folHlink"/>
  <c:chart>
    <c:title>
      <c:tx>
        <c:rich>
          <a:bodyPr/>
          <a:lstStyle/>
          <a:p>
            <a:pPr marL="0" marR="0" indent="0" algn="ctr" defTabSz="914400" rtl="0" eaLnBrk="1" fontAlgn="auto" latinLnBrk="0" hangingPunct="1">
              <a:lnSpc>
                <a:spcPct val="100000"/>
              </a:lnSpc>
              <a:spcBef>
                <a:spcPts val="0"/>
              </a:spcBef>
              <a:spcAft>
                <a:spcPts val="0"/>
              </a:spcAft>
              <a:buClrTx/>
              <a:buSzTx/>
              <a:buFontTx/>
              <a:buNone/>
              <a:tabLst/>
              <a:defRPr sz="2400" b="1" i="0" u="none" strike="noStrike" kern="1200" baseline="0">
                <a:solidFill>
                  <a:prstClr val="black"/>
                </a:solidFill>
                <a:latin typeface="+mn-lt"/>
                <a:ea typeface="+mn-ea"/>
                <a:cs typeface="+mn-cs"/>
              </a:defRPr>
            </a:pPr>
            <a:r>
              <a:rPr lang="fr-FR" sz="2400" dirty="0"/>
              <a:t>Emplois </a:t>
            </a:r>
            <a:r>
              <a:rPr lang="fr-FR" sz="2400" dirty="0" smtClean="0"/>
              <a:t>salariés</a:t>
            </a:r>
            <a:r>
              <a:rPr lang="fr-FR" sz="2400" b="1" i="0" baseline="0" dirty="0" smtClean="0">
                <a:effectLst/>
              </a:rPr>
              <a:t>, à long terme </a:t>
            </a:r>
            <a:r>
              <a:rPr lang="fr-FR" sz="2400" dirty="0" smtClean="0"/>
              <a:t>dans </a:t>
            </a:r>
            <a:r>
              <a:rPr lang="fr-FR" sz="2400" dirty="0"/>
              <a:t>le BTP </a:t>
            </a:r>
            <a:endParaRPr lang="fr-FR" sz="2400" dirty="0" smtClean="0"/>
          </a:p>
          <a:p>
            <a:pPr marL="0" marR="0" indent="0" algn="ctr" defTabSz="914400" rtl="0" eaLnBrk="1" fontAlgn="auto" latinLnBrk="0" hangingPunct="1">
              <a:lnSpc>
                <a:spcPct val="100000"/>
              </a:lnSpc>
              <a:spcBef>
                <a:spcPts val="0"/>
              </a:spcBef>
              <a:spcAft>
                <a:spcPts val="0"/>
              </a:spcAft>
              <a:buClrTx/>
              <a:buSzTx/>
              <a:buFontTx/>
              <a:buNone/>
              <a:tabLst/>
              <a:defRPr sz="2400" b="1" i="0" u="none" strike="noStrike" kern="1200" baseline="0">
                <a:solidFill>
                  <a:prstClr val="black"/>
                </a:solidFill>
                <a:latin typeface="+mn-lt"/>
                <a:ea typeface="+mn-ea"/>
                <a:cs typeface="+mn-cs"/>
              </a:defRPr>
            </a:pPr>
            <a:r>
              <a:rPr lang="fr-FR" sz="2400" dirty="0" smtClean="0"/>
              <a:t>en milliers </a:t>
            </a:r>
          </a:p>
          <a:p>
            <a:pPr marL="0" marR="0" indent="0" algn="ctr" defTabSz="914400" rtl="0" eaLnBrk="1" fontAlgn="auto" latinLnBrk="0" hangingPunct="1">
              <a:lnSpc>
                <a:spcPct val="100000"/>
              </a:lnSpc>
              <a:spcBef>
                <a:spcPts val="0"/>
              </a:spcBef>
              <a:spcAft>
                <a:spcPts val="0"/>
              </a:spcAft>
              <a:buClrTx/>
              <a:buSzTx/>
              <a:buFontTx/>
              <a:buNone/>
              <a:tabLst/>
              <a:defRPr sz="2400" b="1" i="0" u="none" strike="noStrike" kern="1200" baseline="0">
                <a:solidFill>
                  <a:prstClr val="black"/>
                </a:solidFill>
                <a:latin typeface="+mn-lt"/>
                <a:ea typeface="+mn-ea"/>
                <a:cs typeface="+mn-cs"/>
              </a:defRPr>
            </a:pPr>
            <a:r>
              <a:rPr lang="fr-FR" sz="1800" dirty="0" smtClean="0"/>
              <a:t>moyenne </a:t>
            </a:r>
            <a:r>
              <a:rPr lang="fr-FR" sz="1800" dirty="0"/>
              <a:t>mobile </a:t>
            </a:r>
            <a:r>
              <a:rPr lang="fr-FR" sz="1800" dirty="0" smtClean="0"/>
              <a:t>4</a:t>
            </a:r>
            <a:r>
              <a:rPr lang="fr-FR" sz="1800" baseline="0" dirty="0" smtClean="0"/>
              <a:t> </a:t>
            </a:r>
            <a:r>
              <a:rPr lang="fr-FR" sz="1800" dirty="0" smtClean="0"/>
              <a:t>trimestres</a:t>
            </a:r>
            <a:endParaRPr lang="fr-FR" sz="1800" dirty="0"/>
          </a:p>
        </c:rich>
      </c:tx>
      <c:layout>
        <c:manualLayout>
          <c:xMode val="edge"/>
          <c:yMode val="edge"/>
          <c:x val="0.181708661158861"/>
          <c:y val="0.0"/>
        </c:manualLayout>
      </c:layout>
      <c:overlay val="0"/>
      <c:spPr>
        <a:solidFill>
          <a:schemeClr val="bg1"/>
        </a:solidFill>
      </c:spPr>
    </c:title>
    <c:autoTitleDeleted val="0"/>
    <c:plotArea>
      <c:layout>
        <c:manualLayout>
          <c:layoutTarget val="inner"/>
          <c:xMode val="edge"/>
          <c:yMode val="edge"/>
          <c:x val="0.0549265042620141"/>
          <c:y val="0.185522575428967"/>
          <c:w val="0.920683251835547"/>
          <c:h val="0.705731004828467"/>
        </c:manualLayout>
      </c:layout>
      <c:lineChart>
        <c:grouping val="standard"/>
        <c:varyColors val="0"/>
        <c:ser>
          <c:idx val="0"/>
          <c:order val="0"/>
          <c:tx>
            <c:strRef>
              <c:f>'tavail PC rimestriel'!$A$73</c:f>
              <c:strCache>
                <c:ptCount val="1"/>
                <c:pt idx="0">
                  <c:v>Emplois en milliers</c:v>
                </c:pt>
              </c:strCache>
            </c:strRef>
          </c:tx>
          <c:spPr>
            <a:ln w="3175" cmpd="sng">
              <a:noFill/>
            </a:ln>
          </c:spPr>
          <c:marker>
            <c:symbol val="none"/>
          </c:marker>
          <c:trendline>
            <c:spPr>
              <a:ln w="76200" cmpd="sng">
                <a:solidFill>
                  <a:sysClr val="windowText" lastClr="000000"/>
                </a:solidFill>
              </a:ln>
            </c:spPr>
            <c:trendlineType val="movingAvg"/>
            <c:period val="4"/>
            <c:dispRSqr val="0"/>
            <c:dispEq val="0"/>
          </c:trendline>
          <c:cat>
            <c:numRef>
              <c:f>'tavail PC rimestriel'!$B$71:$CO$71</c:f>
              <c:numCache>
                <c:formatCode>General</c:formatCode>
                <c:ptCount val="92"/>
                <c:pt idx="0">
                  <c:v>1995.0</c:v>
                </c:pt>
                <c:pt idx="4">
                  <c:v>1996.0</c:v>
                </c:pt>
                <c:pt idx="8">
                  <c:v>1997.0</c:v>
                </c:pt>
                <c:pt idx="12">
                  <c:v>1998.0</c:v>
                </c:pt>
                <c:pt idx="16">
                  <c:v>1999.0</c:v>
                </c:pt>
                <c:pt idx="20">
                  <c:v>2000.0</c:v>
                </c:pt>
                <c:pt idx="24">
                  <c:v>2001.0</c:v>
                </c:pt>
                <c:pt idx="28">
                  <c:v>2002.0</c:v>
                </c:pt>
                <c:pt idx="32">
                  <c:v>2003.0</c:v>
                </c:pt>
                <c:pt idx="36">
                  <c:v>2004.0</c:v>
                </c:pt>
                <c:pt idx="40">
                  <c:v>2005.0</c:v>
                </c:pt>
                <c:pt idx="44">
                  <c:v>2006.0</c:v>
                </c:pt>
                <c:pt idx="48">
                  <c:v>2007.0</c:v>
                </c:pt>
                <c:pt idx="52">
                  <c:v>2008.0</c:v>
                </c:pt>
                <c:pt idx="56">
                  <c:v>2009.0</c:v>
                </c:pt>
                <c:pt idx="60">
                  <c:v>2010.0</c:v>
                </c:pt>
                <c:pt idx="64">
                  <c:v>2011.0</c:v>
                </c:pt>
                <c:pt idx="68">
                  <c:v>2012.0</c:v>
                </c:pt>
                <c:pt idx="72">
                  <c:v>2013.0</c:v>
                </c:pt>
                <c:pt idx="76">
                  <c:v>2014.0</c:v>
                </c:pt>
                <c:pt idx="80">
                  <c:v>2015.0</c:v>
                </c:pt>
                <c:pt idx="84">
                  <c:v>2016.0</c:v>
                </c:pt>
                <c:pt idx="88">
                  <c:v>2017.0</c:v>
                </c:pt>
              </c:numCache>
            </c:numRef>
          </c:cat>
          <c:val>
            <c:numRef>
              <c:f>'tavail PC rimestriel'!$B$73:$CO$73</c:f>
              <c:numCache>
                <c:formatCode>_-* #\ ##0.00\ _F_-;\-* #\ ##0.00\ _F_-;_-* "-"??\ _F_-;_-@_-</c:formatCode>
                <c:ptCount val="92"/>
                <c:pt idx="0">
                  <c:v>4.684371</c:v>
                </c:pt>
                <c:pt idx="1">
                  <c:v>4.575771</c:v>
                </c:pt>
                <c:pt idx="2">
                  <c:v>4.472155</c:v>
                </c:pt>
                <c:pt idx="3">
                  <c:v>4.374236</c:v>
                </c:pt>
                <c:pt idx="4">
                  <c:v>4.419839</c:v>
                </c:pt>
                <c:pt idx="5">
                  <c:v>4.443324</c:v>
                </c:pt>
                <c:pt idx="6">
                  <c:v>4.415423</c:v>
                </c:pt>
                <c:pt idx="7">
                  <c:v>4.103173000000001</c:v>
                </c:pt>
                <c:pt idx="8">
                  <c:v>4.180107</c:v>
                </c:pt>
                <c:pt idx="9">
                  <c:v>4.16205599999997</c:v>
                </c:pt>
                <c:pt idx="10">
                  <c:v>4.222839</c:v>
                </c:pt>
                <c:pt idx="11">
                  <c:v>4.202955999999976</c:v>
                </c:pt>
                <c:pt idx="12">
                  <c:v>4.432029</c:v>
                </c:pt>
                <c:pt idx="13">
                  <c:v>4.598929999999997</c:v>
                </c:pt>
                <c:pt idx="14">
                  <c:v>4.677429999999997</c:v>
                </c:pt>
                <c:pt idx="15">
                  <c:v>4.579406</c:v>
                </c:pt>
                <c:pt idx="16">
                  <c:v>4.933064</c:v>
                </c:pt>
                <c:pt idx="17">
                  <c:v>5.068595999999975</c:v>
                </c:pt>
                <c:pt idx="18">
                  <c:v>5.010179</c:v>
                </c:pt>
                <c:pt idx="19">
                  <c:v>4.811681</c:v>
                </c:pt>
                <c:pt idx="20">
                  <c:v>5.153480999999976</c:v>
                </c:pt>
                <c:pt idx="21">
                  <c:v>5.159579999999996</c:v>
                </c:pt>
                <c:pt idx="22">
                  <c:v>5.11797099999997</c:v>
                </c:pt>
                <c:pt idx="23">
                  <c:v>4.858544999999976</c:v>
                </c:pt>
                <c:pt idx="24">
                  <c:v>5.214553999999985</c:v>
                </c:pt>
                <c:pt idx="25">
                  <c:v>5.182221</c:v>
                </c:pt>
                <c:pt idx="26">
                  <c:v>5.174309999999998</c:v>
                </c:pt>
                <c:pt idx="27">
                  <c:v>4.94581</c:v>
                </c:pt>
                <c:pt idx="28">
                  <c:v>5.321061</c:v>
                </c:pt>
                <c:pt idx="29">
                  <c:v>5.681494000000001</c:v>
                </c:pt>
                <c:pt idx="30">
                  <c:v>5.784879</c:v>
                </c:pt>
                <c:pt idx="31">
                  <c:v>5.581779</c:v>
                </c:pt>
                <c:pt idx="32">
                  <c:v>5.538062</c:v>
                </c:pt>
                <c:pt idx="33">
                  <c:v>5.592776999999995</c:v>
                </c:pt>
                <c:pt idx="34">
                  <c:v>5.713494000000001</c:v>
                </c:pt>
                <c:pt idx="35">
                  <c:v>5.441949</c:v>
                </c:pt>
                <c:pt idx="36">
                  <c:v>6.010278</c:v>
                </c:pt>
                <c:pt idx="37">
                  <c:v>6.106745000000001</c:v>
                </c:pt>
                <c:pt idx="38">
                  <c:v>6.271799</c:v>
                </c:pt>
                <c:pt idx="39">
                  <c:v>5.880496000000001</c:v>
                </c:pt>
                <c:pt idx="40">
                  <c:v>6.500183999999996</c:v>
                </c:pt>
                <c:pt idx="41">
                  <c:v>6.512960999999994</c:v>
                </c:pt>
                <c:pt idx="42">
                  <c:v>6.502700999999997</c:v>
                </c:pt>
                <c:pt idx="43">
                  <c:v>6.185949000000001</c:v>
                </c:pt>
                <c:pt idx="44">
                  <c:v>6.981062</c:v>
                </c:pt>
                <c:pt idx="45">
                  <c:v>7.041513000000001</c:v>
                </c:pt>
                <c:pt idx="46">
                  <c:v>7.169083000000001</c:v>
                </c:pt>
                <c:pt idx="47">
                  <c:v>6.644423999999994</c:v>
                </c:pt>
                <c:pt idx="48">
                  <c:v>7.46154</c:v>
                </c:pt>
                <c:pt idx="49">
                  <c:v>7.981757</c:v>
                </c:pt>
                <c:pt idx="50">
                  <c:v>8.054867</c:v>
                </c:pt>
                <c:pt idx="51">
                  <c:v>7.653192000000001</c:v>
                </c:pt>
                <c:pt idx="52">
                  <c:v>8.362605</c:v>
                </c:pt>
                <c:pt idx="53">
                  <c:v>8.366938</c:v>
                </c:pt>
                <c:pt idx="54">
                  <c:v>8.586938000000001</c:v>
                </c:pt>
                <c:pt idx="55">
                  <c:v>7.919727</c:v>
                </c:pt>
                <c:pt idx="56">
                  <c:v>8.549266999999998</c:v>
                </c:pt>
                <c:pt idx="57">
                  <c:v>8.629974000000001</c:v>
                </c:pt>
                <c:pt idx="58">
                  <c:v>8.61014</c:v>
                </c:pt>
                <c:pt idx="59">
                  <c:v>8.165907</c:v>
                </c:pt>
                <c:pt idx="60">
                  <c:v>8.997739</c:v>
                </c:pt>
                <c:pt idx="61">
                  <c:v>8.926081</c:v>
                </c:pt>
                <c:pt idx="62">
                  <c:v>9.070076</c:v>
                </c:pt>
                <c:pt idx="63">
                  <c:v>8.403091</c:v>
                </c:pt>
                <c:pt idx="64">
                  <c:v>9.159857</c:v>
                </c:pt>
                <c:pt idx="65">
                  <c:v>9.388509</c:v>
                </c:pt>
                <c:pt idx="66">
                  <c:v>9.380843</c:v>
                </c:pt>
                <c:pt idx="67">
                  <c:v>8.724926999999997</c:v>
                </c:pt>
                <c:pt idx="68">
                  <c:v>9.128270999999993</c:v>
                </c:pt>
                <c:pt idx="69">
                  <c:v>9.039414</c:v>
                </c:pt>
                <c:pt idx="70">
                  <c:v>8.757568</c:v>
                </c:pt>
                <c:pt idx="71">
                  <c:v>8.026302999999998</c:v>
                </c:pt>
                <c:pt idx="72">
                  <c:v>8.597956</c:v>
                </c:pt>
                <c:pt idx="73">
                  <c:v>8.526381000000001</c:v>
                </c:pt>
                <c:pt idx="74">
                  <c:v>8.607834</c:v>
                </c:pt>
                <c:pt idx="75">
                  <c:v>8.004066</c:v>
                </c:pt>
                <c:pt idx="76">
                  <c:v>8.505586</c:v>
                </c:pt>
                <c:pt idx="77">
                  <c:v>8.392628</c:v>
                </c:pt>
                <c:pt idx="78">
                  <c:v>8.474324000000001</c:v>
                </c:pt>
                <c:pt idx="79">
                  <c:v>8.067727</c:v>
                </c:pt>
                <c:pt idx="80">
                  <c:v>8.509244</c:v>
                </c:pt>
                <c:pt idx="81">
                  <c:v>8.415411000000002</c:v>
                </c:pt>
                <c:pt idx="82">
                  <c:v>8.182667</c:v>
                </c:pt>
                <c:pt idx="83">
                  <c:v>7.795587999999976</c:v>
                </c:pt>
                <c:pt idx="84">
                  <c:v>8.088986</c:v>
                </c:pt>
                <c:pt idx="85">
                  <c:v>8.105001</c:v>
                </c:pt>
                <c:pt idx="86">
                  <c:v>7.969234999999998</c:v>
                </c:pt>
                <c:pt idx="87">
                  <c:v>7.411884</c:v>
                </c:pt>
                <c:pt idx="88">
                  <c:v>7.804385999999972</c:v>
                </c:pt>
                <c:pt idx="89">
                  <c:v>7.853721</c:v>
                </c:pt>
                <c:pt idx="90">
                  <c:v>7.853721</c:v>
                </c:pt>
                <c:pt idx="91">
                  <c:v>7.411884</c:v>
                </c:pt>
              </c:numCache>
            </c:numRef>
          </c:val>
          <c:smooth val="0"/>
        </c:ser>
        <c:dLbls>
          <c:showLegendKey val="0"/>
          <c:showVal val="0"/>
          <c:showCatName val="0"/>
          <c:showSerName val="0"/>
          <c:showPercent val="0"/>
          <c:showBubbleSize val="0"/>
        </c:dLbls>
        <c:marker val="1"/>
        <c:smooth val="0"/>
        <c:axId val="-2059456536"/>
        <c:axId val="-2100317480"/>
      </c:lineChart>
      <c:catAx>
        <c:axId val="-2059456536"/>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00317480"/>
        <c:crosses val="autoZero"/>
        <c:auto val="1"/>
        <c:lblAlgn val="ctr"/>
        <c:lblOffset val="100"/>
        <c:tickLblSkip val="3"/>
        <c:noMultiLvlLbl val="0"/>
      </c:catAx>
      <c:valAx>
        <c:axId val="-2100317480"/>
        <c:scaling>
          <c:orientation val="minMax"/>
          <c:max val="9.5"/>
          <c:min val="4.0"/>
        </c:scaling>
        <c:delete val="0"/>
        <c:axPos val="l"/>
        <c:majorGridlines>
          <c:spPr>
            <a:ln>
              <a:solidFill>
                <a:schemeClr val="bg1">
                  <a:lumMod val="75000"/>
                </a:schemeClr>
              </a:solidFill>
            </a:ln>
          </c:spPr>
        </c:majorGridlines>
        <c:numFmt formatCode="#,##0.0" sourceLinked="0"/>
        <c:majorTickMark val="out"/>
        <c:minorTickMark val="none"/>
        <c:tickLblPos val="nextTo"/>
        <c:crossAx val="-2059456536"/>
        <c:crosses val="autoZero"/>
        <c:crossBetween val="between"/>
        <c:majorUnit val="0.5"/>
      </c:valAx>
    </c:plotArea>
    <c:plotVisOnly val="1"/>
    <c:dispBlanksAs val="gap"/>
    <c:showDLblsOverMax val="0"/>
  </c:chart>
  <c:txPr>
    <a:bodyPr/>
    <a:lstStyle/>
    <a:p>
      <a:pPr>
        <a:defRPr sz="2000"/>
      </a:pPr>
      <a:endParaRPr lang="fr-FR"/>
    </a:p>
  </c:txPr>
  <c:externalData r:id="rId2">
    <c:autoUpdate val="0"/>
  </c:externalData>
  <c:userShapes r:id="rId3"/>
</c:chartSpace>
</file>

<file path=ppt/charts/chart9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dirty="0" smtClean="0"/>
              <a:t>Depuis 2010, c’est</a:t>
            </a:r>
            <a:r>
              <a:rPr lang="fr-FR" b="1" baseline="0" dirty="0" smtClean="0"/>
              <a:t> la construction qui diminue, </a:t>
            </a:r>
            <a:r>
              <a:rPr lang="fr-FR" sz="2000" b="1" baseline="0" dirty="0" smtClean="0"/>
              <a:t>le reste se maintien mieux</a:t>
            </a:r>
            <a:endParaRPr lang="fr-FR" sz="2000" b="1" dirty="0"/>
          </a:p>
        </c:rich>
      </c:tx>
      <c:layout>
        <c:manualLayout>
          <c:xMode val="edge"/>
          <c:yMode val="edge"/>
          <c:x val="0.123582837206325"/>
          <c:y val="0.0"/>
        </c:manualLayout>
      </c:layout>
      <c:overlay val="0"/>
      <c:spPr>
        <a:solidFill>
          <a:schemeClr val="bg1"/>
        </a:solidFill>
      </c:spPr>
    </c:title>
    <c:autoTitleDeleted val="0"/>
    <c:plotArea>
      <c:layout>
        <c:manualLayout>
          <c:layoutTarget val="inner"/>
          <c:xMode val="edge"/>
          <c:yMode val="edge"/>
          <c:x val="0.0554386723001088"/>
          <c:y val="0.213113207933406"/>
          <c:w val="0.869532209786674"/>
          <c:h val="0.673987281281886"/>
        </c:manualLayout>
      </c:layout>
      <c:barChart>
        <c:barDir val="col"/>
        <c:grouping val="stacked"/>
        <c:varyColors val="0"/>
        <c:ser>
          <c:idx val="1"/>
          <c:order val="1"/>
          <c:tx>
            <c:strRef>
              <c:f>'Travail PC '!$A$9</c:f>
              <c:strCache>
                <c:ptCount val="1"/>
                <c:pt idx="0">
                  <c:v>Construction de maisons individuelles</c:v>
                </c:pt>
              </c:strCache>
            </c:strRef>
          </c:tx>
          <c:spPr>
            <a:solidFill>
              <a:srgbClr val="3BFF38"/>
            </a:solidFill>
          </c:spPr>
          <c:invertIfNegative val="0"/>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'!$B$9:$I$9</c:f>
              <c:numCache>
                <c:formatCode>0.0</c:formatCode>
                <c:ptCount val="8"/>
                <c:pt idx="0">
                  <c:v>0.65045825</c:v>
                </c:pt>
                <c:pt idx="1">
                  <c:v>0.71393725</c:v>
                </c:pt>
                <c:pt idx="2">
                  <c:v>0.58524975</c:v>
                </c:pt>
                <c:pt idx="3">
                  <c:v>0.34336875</c:v>
                </c:pt>
                <c:pt idx="4">
                  <c:v>0.326648</c:v>
                </c:pt>
                <c:pt idx="5">
                  <c:v>0.3746625</c:v>
                </c:pt>
                <c:pt idx="6">
                  <c:v>0.38099975</c:v>
                </c:pt>
                <c:pt idx="7">
                  <c:v>0.39031625</c:v>
                </c:pt>
              </c:numCache>
            </c:numRef>
          </c:val>
        </c:ser>
        <c:ser>
          <c:idx val="2"/>
          <c:order val="2"/>
          <c:tx>
            <c:strRef>
              <c:f>'Travail PC '!$A$10</c:f>
              <c:strCache>
                <c:ptCount val="1"/>
                <c:pt idx="0">
                  <c:v>Construction d'autres bâtiments</c:v>
                </c:pt>
              </c:strCache>
            </c:strRef>
          </c:tx>
          <c:spPr>
            <a:solidFill>
              <a:schemeClr val="accent3">
                <a:lumMod val="75000"/>
              </a:schemeClr>
            </a:solidFill>
            <a:ln>
              <a:solidFill>
                <a:schemeClr val="accent3">
                  <a:lumMod val="75000"/>
                </a:schemeClr>
              </a:solidFill>
            </a:ln>
          </c:spPr>
          <c:invertIfNegative val="0"/>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'!$B$10:$I$10</c:f>
              <c:numCache>
                <c:formatCode>0.0</c:formatCode>
                <c:ptCount val="8"/>
                <c:pt idx="0">
                  <c:v>1.72537875</c:v>
                </c:pt>
                <c:pt idx="1">
                  <c:v>1.77511</c:v>
                </c:pt>
                <c:pt idx="2">
                  <c:v>1.638185</c:v>
                </c:pt>
                <c:pt idx="3">
                  <c:v>1.5931285</c:v>
                </c:pt>
                <c:pt idx="4">
                  <c:v>1.5080975</c:v>
                </c:pt>
                <c:pt idx="5">
                  <c:v>1.30846825</c:v>
                </c:pt>
                <c:pt idx="6">
                  <c:v>1.17539575</c:v>
                </c:pt>
                <c:pt idx="7">
                  <c:v>1.128702</c:v>
                </c:pt>
              </c:numCache>
            </c:numRef>
          </c:val>
        </c:ser>
        <c:ser>
          <c:idx val="3"/>
          <c:order val="3"/>
          <c:tx>
            <c:strRef>
              <c:f>'Travail PC '!$A$11</c:f>
              <c:strCache>
                <c:ptCount val="1"/>
                <c:pt idx="0">
                  <c:v>Géne civil</c:v>
                </c:pt>
              </c:strCache>
            </c:strRef>
          </c:tx>
          <c:spPr>
            <a:solidFill>
              <a:srgbClr val="660066"/>
            </a:solidFill>
          </c:spPr>
          <c:invertIfNegative val="0"/>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'!$B$11:$I$11</c:f>
              <c:numCache>
                <c:formatCode>0.0</c:formatCode>
                <c:ptCount val="8"/>
                <c:pt idx="0">
                  <c:v>1.111653</c:v>
                </c:pt>
                <c:pt idx="1">
                  <c:v>1.3144775</c:v>
                </c:pt>
                <c:pt idx="2">
                  <c:v>1.40087375</c:v>
                </c:pt>
                <c:pt idx="3">
                  <c:v>1.4798825</c:v>
                </c:pt>
                <c:pt idx="4">
                  <c:v>1.48328675</c:v>
                </c:pt>
                <c:pt idx="5">
                  <c:v>1.467278</c:v>
                </c:pt>
                <c:pt idx="6">
                  <c:v>1.372445</c:v>
                </c:pt>
                <c:pt idx="7">
                  <c:v>1.31799075</c:v>
                </c:pt>
              </c:numCache>
            </c:numRef>
          </c:val>
        </c:ser>
        <c:ser>
          <c:idx val="4"/>
          <c:order val="4"/>
          <c:tx>
            <c:strRef>
              <c:f>'Travail PC '!$A$12</c:f>
              <c:strCache>
                <c:ptCount val="1"/>
                <c:pt idx="0">
                  <c:v>Travaux de construction spécialisés et divers</c:v>
                </c:pt>
              </c:strCache>
            </c:strRef>
          </c:tx>
          <c:spPr>
            <a:solidFill>
              <a:srgbClr val="0000FF"/>
            </a:solidFill>
          </c:spPr>
          <c:invertIfNegative val="0"/>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'!$B$12:$I$12</c:f>
              <c:numCache>
                <c:formatCode>0.0</c:formatCode>
                <c:ptCount val="8"/>
                <c:pt idx="0">
                  <c:v>5.36175675</c:v>
                </c:pt>
                <c:pt idx="1">
                  <c:v>5.360009249999972</c:v>
                </c:pt>
                <c:pt idx="2">
                  <c:v>5.113580499999975</c:v>
                </c:pt>
                <c:pt idx="3">
                  <c:v>5.017679500000001</c:v>
                </c:pt>
                <c:pt idx="4">
                  <c:v>5.092934499999972</c:v>
                </c:pt>
                <c:pt idx="5">
                  <c:v>5.075318749999997</c:v>
                </c:pt>
                <c:pt idx="6">
                  <c:v>4.964935999999968</c:v>
                </c:pt>
                <c:pt idx="7">
                  <c:v>4.893918999999976</c:v>
                </c:pt>
              </c:numCache>
            </c:numRef>
          </c:val>
        </c:ser>
        <c:dLbls>
          <c:showLegendKey val="0"/>
          <c:showVal val="0"/>
          <c:showCatName val="0"/>
          <c:showSerName val="0"/>
          <c:showPercent val="0"/>
          <c:showBubbleSize val="0"/>
        </c:dLbls>
        <c:gapWidth val="150"/>
        <c:overlap val="100"/>
        <c:axId val="-2072595240"/>
        <c:axId val="-2146452776"/>
      </c:barChart>
      <c:lineChart>
        <c:grouping val="standard"/>
        <c:varyColors val="0"/>
        <c:ser>
          <c:idx val="0"/>
          <c:order val="0"/>
          <c:tx>
            <c:strRef>
              <c:f>'Travail PC '!$A$8</c:f>
              <c:strCache>
                <c:ptCount val="1"/>
                <c:pt idx="0">
                  <c:v>Total emploi BTP, milliers</c:v>
                </c:pt>
              </c:strCache>
            </c:strRef>
          </c:tx>
          <c:spPr>
            <a:ln>
              <a:solidFill>
                <a:schemeClr val="tx1"/>
              </a:solidFill>
            </a:ln>
          </c:spPr>
          <c:marker>
            <c:symbol val="none"/>
          </c:marker>
          <c:dLbls>
            <c:dLbl>
              <c:idx val="1"/>
              <c:layout/>
              <c:dLblPos val="t"/>
              <c:showLegendKey val="0"/>
              <c:showVal val="1"/>
              <c:showCatName val="0"/>
              <c:showSerName val="0"/>
              <c:showPercent val="0"/>
              <c:showBubbleSize val="0"/>
            </c:dLbl>
            <c:dLbl>
              <c:idx val="7"/>
              <c:layout/>
              <c:dLblPos val="t"/>
              <c:showLegendKey val="0"/>
              <c:showVal val="1"/>
              <c:showCatName val="0"/>
              <c:showSerName val="0"/>
              <c:showPercent val="0"/>
              <c:showBubbleSize val="0"/>
            </c:dLbl>
            <c:spPr>
              <a:solidFill>
                <a:schemeClr val="bg1"/>
              </a:solidFill>
            </c:spPr>
            <c:txPr>
              <a:bodyPr/>
              <a:lstStyle/>
              <a:p>
                <a:pPr>
                  <a:defRPr b="1"/>
                </a:pPr>
                <a:endParaRPr lang="fr-FR"/>
              </a:p>
            </c:txPr>
            <c:dLblPos val="t"/>
            <c:showLegendKey val="0"/>
            <c:showVal val="0"/>
            <c:showCatName val="0"/>
            <c:showSerName val="0"/>
            <c:showPercent val="0"/>
            <c:showBubbleSize val="0"/>
          </c:dLbls>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'!$B$8:$I$8</c:f>
              <c:numCache>
                <c:formatCode>0.0</c:formatCode>
                <c:ptCount val="8"/>
                <c:pt idx="0">
                  <c:v>8.84924675</c:v>
                </c:pt>
                <c:pt idx="1">
                  <c:v>9.163534</c:v>
                </c:pt>
                <c:pt idx="2">
                  <c:v>8.737889</c:v>
                </c:pt>
                <c:pt idx="3">
                  <c:v>8.43405925</c:v>
                </c:pt>
                <c:pt idx="4">
                  <c:v>8.41096675</c:v>
                </c:pt>
                <c:pt idx="5">
                  <c:v>8.225727500000001</c:v>
                </c:pt>
                <c:pt idx="6">
                  <c:v>7.893776499999999</c:v>
                </c:pt>
                <c:pt idx="7">
                  <c:v>7.730928</c:v>
                </c:pt>
              </c:numCache>
            </c:numRef>
          </c:val>
          <c:smooth val="0"/>
        </c:ser>
        <c:ser>
          <c:idx val="5"/>
          <c:order val="5"/>
          <c:tx>
            <c:strRef>
              <c:f>'Travail PC '!$A$14</c:f>
              <c:strCache>
                <c:ptCount val="1"/>
                <c:pt idx="0">
                  <c:v>Construction seulement</c:v>
                </c:pt>
              </c:strCache>
            </c:strRef>
          </c:tx>
          <c:spPr>
            <a:ln>
              <a:solidFill>
                <a:srgbClr val="008000"/>
              </a:solidFill>
            </a:ln>
          </c:spPr>
          <c:marker>
            <c:symbol val="none"/>
          </c:marker>
          <c:dLbls>
            <c:dLbl>
              <c:idx val="1"/>
              <c:layout/>
              <c:dLblPos val="t"/>
              <c:showLegendKey val="0"/>
              <c:showVal val="1"/>
              <c:showCatName val="0"/>
              <c:showSerName val="0"/>
              <c:showPercent val="0"/>
              <c:showBubbleSize val="0"/>
            </c:dLbl>
            <c:dLbl>
              <c:idx val="7"/>
              <c:layout/>
              <c:dLblPos val="t"/>
              <c:showLegendKey val="0"/>
              <c:showVal val="1"/>
              <c:showCatName val="0"/>
              <c:showSerName val="0"/>
              <c:showPercent val="0"/>
              <c:showBubbleSize val="0"/>
            </c:dLbl>
            <c:spPr>
              <a:solidFill>
                <a:schemeClr val="bg1"/>
              </a:solidFill>
            </c:spPr>
            <c:txPr>
              <a:bodyPr/>
              <a:lstStyle/>
              <a:p>
                <a:pPr>
                  <a:defRPr b="1">
                    <a:solidFill>
                      <a:srgbClr val="008000"/>
                    </a:solidFill>
                  </a:defRPr>
                </a:pPr>
                <a:endParaRPr lang="fr-FR"/>
              </a:p>
            </c:txPr>
            <c:dLblPos val="t"/>
            <c:showLegendKey val="0"/>
            <c:showVal val="0"/>
            <c:showCatName val="0"/>
            <c:showSerName val="0"/>
            <c:showPercent val="0"/>
            <c:showBubbleSize val="0"/>
          </c:dLbls>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'!$B$14:$I$14</c:f>
              <c:numCache>
                <c:formatCode>0.0</c:formatCode>
                <c:ptCount val="8"/>
                <c:pt idx="0">
                  <c:v>2.375837</c:v>
                </c:pt>
                <c:pt idx="1">
                  <c:v>2.48904725</c:v>
                </c:pt>
                <c:pt idx="2">
                  <c:v>2.22343475</c:v>
                </c:pt>
                <c:pt idx="3">
                  <c:v>1.93649725</c:v>
                </c:pt>
                <c:pt idx="4">
                  <c:v>1.8347455</c:v>
                </c:pt>
                <c:pt idx="5">
                  <c:v>1.68313075</c:v>
                </c:pt>
                <c:pt idx="6">
                  <c:v>1.5563955</c:v>
                </c:pt>
                <c:pt idx="7">
                  <c:v>1.51901825</c:v>
                </c:pt>
              </c:numCache>
            </c:numRef>
          </c:val>
          <c:smooth val="0"/>
        </c:ser>
        <c:dLbls>
          <c:showLegendKey val="0"/>
          <c:showVal val="0"/>
          <c:showCatName val="0"/>
          <c:showSerName val="0"/>
          <c:showPercent val="0"/>
          <c:showBubbleSize val="0"/>
        </c:dLbls>
        <c:marker val="1"/>
        <c:smooth val="0"/>
        <c:axId val="-2072595240"/>
        <c:axId val="-2146452776"/>
      </c:lineChart>
      <c:catAx>
        <c:axId val="-2072595240"/>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46452776"/>
        <c:crosses val="autoZero"/>
        <c:auto val="1"/>
        <c:lblAlgn val="ctr"/>
        <c:lblOffset val="100"/>
        <c:tickLblSkip val="2"/>
        <c:noMultiLvlLbl val="0"/>
      </c:catAx>
      <c:valAx>
        <c:axId val="-2146452776"/>
        <c:scaling>
          <c:orientation val="minMax"/>
          <c:max val="9.5"/>
          <c:min val="0.0"/>
        </c:scaling>
        <c:delete val="0"/>
        <c:axPos val="l"/>
        <c:majorGridlines>
          <c:spPr>
            <a:ln>
              <a:solidFill>
                <a:schemeClr val="bg1">
                  <a:lumMod val="75000"/>
                </a:schemeClr>
              </a:solidFill>
            </a:ln>
          </c:spPr>
        </c:majorGridlines>
        <c:numFmt formatCode="0.0" sourceLinked="0"/>
        <c:majorTickMark val="out"/>
        <c:minorTickMark val="none"/>
        <c:tickLblPos val="nextTo"/>
        <c:txPr>
          <a:bodyPr rot="0" vert="horz"/>
          <a:lstStyle/>
          <a:p>
            <a:pPr>
              <a:defRPr/>
            </a:pPr>
            <a:endParaRPr lang="fr-FR"/>
          </a:p>
        </c:txPr>
        <c:crossAx val="-2072595240"/>
        <c:crosses val="autoZero"/>
        <c:crossBetween val="between"/>
        <c:majorUnit val="0.5"/>
      </c:valAx>
    </c:plotArea>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9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dirty="0" smtClean="0"/>
              <a:t>Depuis 2010, c’est</a:t>
            </a:r>
            <a:r>
              <a:rPr lang="fr-FR" b="1" baseline="0" dirty="0" smtClean="0"/>
              <a:t> la construction qui diminue, le reste se maintien</a:t>
            </a:r>
            <a:endParaRPr lang="fr-FR" b="1" dirty="0"/>
          </a:p>
        </c:rich>
      </c:tx>
      <c:layout>
        <c:manualLayout>
          <c:xMode val="edge"/>
          <c:yMode val="edge"/>
          <c:x val="0.123582837206325"/>
          <c:y val="0.0"/>
        </c:manualLayout>
      </c:layout>
      <c:overlay val="0"/>
    </c:title>
    <c:autoTitleDeleted val="0"/>
    <c:plotArea>
      <c:layout>
        <c:manualLayout>
          <c:layoutTarget val="inner"/>
          <c:xMode val="edge"/>
          <c:yMode val="edge"/>
          <c:x val="0.0554386723001088"/>
          <c:y val="0.17844970613222"/>
          <c:w val="0.869532209786674"/>
          <c:h val="0.707820984676825"/>
        </c:manualLayout>
      </c:layout>
      <c:barChart>
        <c:barDir val="col"/>
        <c:grouping val="stacked"/>
        <c:varyColors val="0"/>
        <c:ser>
          <c:idx val="1"/>
          <c:order val="1"/>
          <c:tx>
            <c:strRef>
              <c:f>'Travail PC '!$A$9</c:f>
              <c:strCache>
                <c:ptCount val="1"/>
                <c:pt idx="0">
                  <c:v>Construction de maisons individuelles</c:v>
                </c:pt>
              </c:strCache>
            </c:strRef>
          </c:tx>
          <c:spPr>
            <a:solidFill>
              <a:srgbClr val="3BFF38"/>
            </a:solidFill>
          </c:spPr>
          <c:invertIfNegative val="0"/>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'!$B$9:$I$9</c:f>
              <c:numCache>
                <c:formatCode>0.0</c:formatCode>
                <c:ptCount val="8"/>
                <c:pt idx="0">
                  <c:v>0.65045825</c:v>
                </c:pt>
                <c:pt idx="1">
                  <c:v>0.71393725</c:v>
                </c:pt>
                <c:pt idx="2">
                  <c:v>0.58524975</c:v>
                </c:pt>
                <c:pt idx="3">
                  <c:v>0.34336875</c:v>
                </c:pt>
                <c:pt idx="4">
                  <c:v>0.326648</c:v>
                </c:pt>
                <c:pt idx="5">
                  <c:v>0.3746625</c:v>
                </c:pt>
                <c:pt idx="6">
                  <c:v>0.38099975</c:v>
                </c:pt>
                <c:pt idx="7">
                  <c:v>0.39031625</c:v>
                </c:pt>
              </c:numCache>
            </c:numRef>
          </c:val>
        </c:ser>
        <c:ser>
          <c:idx val="2"/>
          <c:order val="2"/>
          <c:tx>
            <c:strRef>
              <c:f>'Travail PC '!$A$10</c:f>
              <c:strCache>
                <c:ptCount val="1"/>
                <c:pt idx="0">
                  <c:v>Construction d'autres bâtiments</c:v>
                </c:pt>
              </c:strCache>
            </c:strRef>
          </c:tx>
          <c:spPr>
            <a:solidFill>
              <a:srgbClr val="008000"/>
            </a:solidFill>
          </c:spPr>
          <c:invertIfNegative val="0"/>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'!$B$10:$I$10</c:f>
              <c:numCache>
                <c:formatCode>0.0</c:formatCode>
                <c:ptCount val="8"/>
                <c:pt idx="0">
                  <c:v>1.72537875</c:v>
                </c:pt>
                <c:pt idx="1">
                  <c:v>1.77511</c:v>
                </c:pt>
                <c:pt idx="2">
                  <c:v>1.638185</c:v>
                </c:pt>
                <c:pt idx="3">
                  <c:v>1.5931285</c:v>
                </c:pt>
                <c:pt idx="4">
                  <c:v>1.5080975</c:v>
                </c:pt>
                <c:pt idx="5">
                  <c:v>1.30846825</c:v>
                </c:pt>
                <c:pt idx="6">
                  <c:v>1.17539575</c:v>
                </c:pt>
                <c:pt idx="7">
                  <c:v>1.128702</c:v>
                </c:pt>
              </c:numCache>
            </c:numRef>
          </c:val>
        </c:ser>
        <c:ser>
          <c:idx val="3"/>
          <c:order val="3"/>
          <c:tx>
            <c:strRef>
              <c:f>'Travail PC '!$A$11</c:f>
              <c:strCache>
                <c:ptCount val="1"/>
                <c:pt idx="0">
                  <c:v>Géne civil</c:v>
                </c:pt>
              </c:strCache>
            </c:strRef>
          </c:tx>
          <c:spPr>
            <a:solidFill>
              <a:srgbClr val="660066"/>
            </a:solidFill>
          </c:spPr>
          <c:invertIfNegative val="0"/>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'!$B$11:$I$11</c:f>
              <c:numCache>
                <c:formatCode>0.0</c:formatCode>
                <c:ptCount val="8"/>
                <c:pt idx="0">
                  <c:v>1.111653</c:v>
                </c:pt>
                <c:pt idx="1">
                  <c:v>1.3144775</c:v>
                </c:pt>
                <c:pt idx="2">
                  <c:v>1.40087375</c:v>
                </c:pt>
                <c:pt idx="3">
                  <c:v>1.4798825</c:v>
                </c:pt>
                <c:pt idx="4">
                  <c:v>1.48328675</c:v>
                </c:pt>
                <c:pt idx="5">
                  <c:v>1.467278</c:v>
                </c:pt>
                <c:pt idx="6">
                  <c:v>1.372445</c:v>
                </c:pt>
                <c:pt idx="7">
                  <c:v>1.31799075</c:v>
                </c:pt>
              </c:numCache>
            </c:numRef>
          </c:val>
        </c:ser>
        <c:ser>
          <c:idx val="4"/>
          <c:order val="4"/>
          <c:tx>
            <c:strRef>
              <c:f>'Travail PC '!$A$12</c:f>
              <c:strCache>
                <c:ptCount val="1"/>
                <c:pt idx="0">
                  <c:v>Travaux de construction spécialisés et divers</c:v>
                </c:pt>
              </c:strCache>
            </c:strRef>
          </c:tx>
          <c:spPr>
            <a:solidFill>
              <a:srgbClr val="0000FF"/>
            </a:solidFill>
          </c:spPr>
          <c:invertIfNegative val="0"/>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'!$B$12:$I$12</c:f>
              <c:numCache>
                <c:formatCode>0.0</c:formatCode>
                <c:ptCount val="8"/>
                <c:pt idx="0">
                  <c:v>5.36175675</c:v>
                </c:pt>
                <c:pt idx="1">
                  <c:v>5.36000924999997</c:v>
                </c:pt>
                <c:pt idx="2">
                  <c:v>5.113580499999975</c:v>
                </c:pt>
                <c:pt idx="3">
                  <c:v>5.017679500000001</c:v>
                </c:pt>
                <c:pt idx="4">
                  <c:v>5.09293449999997</c:v>
                </c:pt>
                <c:pt idx="5">
                  <c:v>5.075318749999997</c:v>
                </c:pt>
                <c:pt idx="6">
                  <c:v>4.964935999999966</c:v>
                </c:pt>
                <c:pt idx="7">
                  <c:v>4.893918999999975</c:v>
                </c:pt>
              </c:numCache>
            </c:numRef>
          </c:val>
        </c:ser>
        <c:dLbls>
          <c:showLegendKey val="0"/>
          <c:showVal val="0"/>
          <c:showCatName val="0"/>
          <c:showSerName val="0"/>
          <c:showPercent val="0"/>
          <c:showBubbleSize val="0"/>
        </c:dLbls>
        <c:gapWidth val="150"/>
        <c:overlap val="100"/>
        <c:axId val="-2072160952"/>
        <c:axId val="-2072294792"/>
      </c:barChart>
      <c:lineChart>
        <c:grouping val="standard"/>
        <c:varyColors val="0"/>
        <c:ser>
          <c:idx val="0"/>
          <c:order val="0"/>
          <c:tx>
            <c:strRef>
              <c:f>'Travail PC '!$A$8</c:f>
              <c:strCache>
                <c:ptCount val="1"/>
                <c:pt idx="0">
                  <c:v>Total emploi BTP, milliers</c:v>
                </c:pt>
              </c:strCache>
            </c:strRef>
          </c:tx>
          <c:spPr>
            <a:ln>
              <a:solidFill>
                <a:schemeClr val="tx1"/>
              </a:solidFill>
            </a:ln>
          </c:spPr>
          <c:marker>
            <c:symbol val="none"/>
          </c:marker>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'!$B$8:$I$8</c:f>
              <c:numCache>
                <c:formatCode>0.0</c:formatCode>
                <c:ptCount val="8"/>
                <c:pt idx="0">
                  <c:v>8.84924675</c:v>
                </c:pt>
                <c:pt idx="1">
                  <c:v>9.163534</c:v>
                </c:pt>
                <c:pt idx="2">
                  <c:v>8.737889</c:v>
                </c:pt>
                <c:pt idx="3">
                  <c:v>8.43405925</c:v>
                </c:pt>
                <c:pt idx="4">
                  <c:v>8.41096675</c:v>
                </c:pt>
                <c:pt idx="5">
                  <c:v>8.225727500000001</c:v>
                </c:pt>
                <c:pt idx="6">
                  <c:v>7.893776499999999</c:v>
                </c:pt>
                <c:pt idx="7">
                  <c:v>7.730928</c:v>
                </c:pt>
              </c:numCache>
            </c:numRef>
          </c:val>
          <c:smooth val="0"/>
        </c:ser>
        <c:ser>
          <c:idx val="5"/>
          <c:order val="5"/>
          <c:tx>
            <c:strRef>
              <c:f>'Travail PC '!$A$14</c:f>
              <c:strCache>
                <c:ptCount val="1"/>
                <c:pt idx="0">
                  <c:v>Construction seulement</c:v>
                </c:pt>
              </c:strCache>
            </c:strRef>
          </c:tx>
          <c:spPr>
            <a:ln>
              <a:solidFill>
                <a:srgbClr val="008000"/>
              </a:solidFill>
            </a:ln>
          </c:spPr>
          <c:marker>
            <c:symbol val="none"/>
          </c:marker>
          <c:cat>
            <c:strRef>
              <c:f>'Travail PC '!$B$7:$I$7</c:f>
              <c:strCache>
                <c:ptCount val="8"/>
                <c:pt idx="0">
                  <c:v>2010</c:v>
                </c:pt>
                <c:pt idx="1">
                  <c:v>2011</c:v>
                </c:pt>
                <c:pt idx="2">
                  <c:v>2012</c:v>
                </c:pt>
                <c:pt idx="3">
                  <c:v>2013</c:v>
                </c:pt>
                <c:pt idx="4">
                  <c:v>2014</c:v>
                </c:pt>
                <c:pt idx="5">
                  <c:v>2015</c:v>
                </c:pt>
                <c:pt idx="6">
                  <c:v>2016</c:v>
                </c:pt>
                <c:pt idx="7">
                  <c:v>Est 2017</c:v>
                </c:pt>
              </c:strCache>
            </c:strRef>
          </c:cat>
          <c:val>
            <c:numRef>
              <c:f>'Travail PC '!$B$14:$I$14</c:f>
              <c:numCache>
                <c:formatCode>0.0</c:formatCode>
                <c:ptCount val="8"/>
                <c:pt idx="0">
                  <c:v>2.375837</c:v>
                </c:pt>
                <c:pt idx="1">
                  <c:v>2.48904725</c:v>
                </c:pt>
                <c:pt idx="2">
                  <c:v>2.22343475</c:v>
                </c:pt>
                <c:pt idx="3">
                  <c:v>1.93649725</c:v>
                </c:pt>
                <c:pt idx="4">
                  <c:v>1.8347455</c:v>
                </c:pt>
                <c:pt idx="5">
                  <c:v>1.68313075</c:v>
                </c:pt>
                <c:pt idx="6">
                  <c:v>1.5563955</c:v>
                </c:pt>
                <c:pt idx="7">
                  <c:v>1.51901825</c:v>
                </c:pt>
              </c:numCache>
            </c:numRef>
          </c:val>
          <c:smooth val="0"/>
        </c:ser>
        <c:dLbls>
          <c:showLegendKey val="0"/>
          <c:showVal val="0"/>
          <c:showCatName val="0"/>
          <c:showSerName val="0"/>
          <c:showPercent val="0"/>
          <c:showBubbleSize val="0"/>
        </c:dLbls>
        <c:marker val="1"/>
        <c:smooth val="0"/>
        <c:axId val="-2072160952"/>
        <c:axId val="-2072294792"/>
      </c:lineChart>
      <c:catAx>
        <c:axId val="-2072160952"/>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072294792"/>
        <c:crosses val="autoZero"/>
        <c:auto val="1"/>
        <c:lblAlgn val="ctr"/>
        <c:lblOffset val="100"/>
        <c:tickLblSkip val="2"/>
        <c:noMultiLvlLbl val="0"/>
      </c:catAx>
      <c:valAx>
        <c:axId val="-2072294792"/>
        <c:scaling>
          <c:orientation val="minMax"/>
          <c:max val="9.5"/>
          <c:min val="0.0"/>
        </c:scaling>
        <c:delete val="0"/>
        <c:axPos val="l"/>
        <c:majorGridlines>
          <c:spPr>
            <a:ln>
              <a:solidFill>
                <a:schemeClr val="bg1">
                  <a:lumMod val="75000"/>
                </a:schemeClr>
              </a:solidFill>
            </a:ln>
          </c:spPr>
        </c:majorGridlines>
        <c:numFmt formatCode="0.0" sourceLinked="0"/>
        <c:majorTickMark val="out"/>
        <c:minorTickMark val="none"/>
        <c:tickLblPos val="nextTo"/>
        <c:txPr>
          <a:bodyPr rot="0" vert="horz"/>
          <a:lstStyle/>
          <a:p>
            <a:pPr>
              <a:defRPr/>
            </a:pPr>
            <a:endParaRPr lang="fr-FR"/>
          </a:p>
        </c:txPr>
        <c:crossAx val="-2072160952"/>
        <c:crosses val="autoZero"/>
        <c:crossBetween val="between"/>
        <c:majorUnit val="0.5"/>
      </c:valAx>
    </c:plotArea>
    <c:legend>
      <c:legendPos val="r"/>
      <c:legendEntry>
        <c:idx val="0"/>
        <c:txPr>
          <a:bodyPr/>
          <a:lstStyle/>
          <a:p>
            <a:pPr>
              <a:defRPr sz="1800"/>
            </a:pPr>
            <a:endParaRPr lang="fr-FR"/>
          </a:p>
        </c:txPr>
      </c:legendEntry>
      <c:legendEntry>
        <c:idx val="4"/>
        <c:delete val="1"/>
      </c:legendEntry>
      <c:legendEntry>
        <c:idx val="5"/>
        <c:delete val="1"/>
      </c:legendEntry>
      <c:layout>
        <c:manualLayout>
          <c:xMode val="edge"/>
          <c:yMode val="edge"/>
          <c:x val="0.0"/>
          <c:y val="0.0"/>
          <c:w val="0.999408882104887"/>
          <c:h val="1.0"/>
        </c:manualLayout>
      </c:layout>
      <c:overlay val="0"/>
      <c:spPr>
        <a:solidFill>
          <a:schemeClr val="bg1"/>
        </a:solidFill>
      </c:spPr>
      <c:txPr>
        <a:bodyPr/>
        <a:lstStyle/>
        <a:p>
          <a:pPr>
            <a:defRPr sz="1800"/>
          </a:pPr>
          <a:endParaRPr lang="fr-FR"/>
        </a:p>
      </c:txPr>
    </c:legend>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9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Emplois </a:t>
            </a:r>
            <a:r>
              <a:rPr lang="fr-FR" dirty="0" smtClean="0"/>
              <a:t>bâtiments seulement en </a:t>
            </a:r>
            <a:r>
              <a:rPr lang="fr-FR" dirty="0"/>
              <a:t>milliers, depuis </a:t>
            </a:r>
            <a:r>
              <a:rPr lang="fr-FR" dirty="0" smtClean="0"/>
              <a:t>2008 : trois périodes</a:t>
            </a:r>
            <a:endParaRPr lang="fr-FR" dirty="0"/>
          </a:p>
        </c:rich>
      </c:tx>
      <c:layout>
        <c:manualLayout>
          <c:xMode val="edge"/>
          <c:yMode val="edge"/>
          <c:x val="0.127977354221853"/>
          <c:y val="0.0"/>
        </c:manualLayout>
      </c:layout>
      <c:overlay val="0"/>
      <c:spPr>
        <a:solidFill>
          <a:schemeClr val="bg1"/>
        </a:solidFill>
      </c:spPr>
    </c:title>
    <c:autoTitleDeleted val="0"/>
    <c:plotArea>
      <c:layout>
        <c:manualLayout>
          <c:layoutTarget val="inner"/>
          <c:xMode val="edge"/>
          <c:yMode val="edge"/>
          <c:x val="0.0983638866253209"/>
          <c:y val="0.290163979010334"/>
          <c:w val="0.895382516476549"/>
          <c:h val="0.578229726441937"/>
        </c:manualLayout>
      </c:layout>
      <c:lineChart>
        <c:grouping val="standard"/>
        <c:varyColors val="0"/>
        <c:ser>
          <c:idx val="2"/>
          <c:order val="0"/>
          <c:tx>
            <c:strRef>
              <c:f>'tavail PC rimestriel'!$A$86</c:f>
              <c:strCache>
                <c:ptCount val="1"/>
                <c:pt idx="0">
                  <c:v>Total</c:v>
                </c:pt>
              </c:strCache>
            </c:strRef>
          </c:tx>
          <c:spPr>
            <a:ln>
              <a:noFill/>
            </a:ln>
          </c:spPr>
          <c:marker>
            <c:symbol val="none"/>
          </c:marker>
          <c:trendline>
            <c:spPr>
              <a:ln w="76200" cmpd="sng">
                <a:solidFill>
                  <a:srgbClr val="008000"/>
                </a:solidFill>
              </a:ln>
            </c:spPr>
            <c:trendlineType val="movingAvg"/>
            <c:period val="4"/>
            <c:dispRSqr val="0"/>
            <c:dispEq val="0"/>
          </c:trendline>
          <c:cat>
            <c:numRef>
              <c:f>'tavail PC rimestriel'!$BB$71:$CK$71</c:f>
              <c:numCache>
                <c:formatCode>General</c:formatCode>
                <c:ptCount val="36"/>
                <c:pt idx="0">
                  <c:v>2008.0</c:v>
                </c:pt>
                <c:pt idx="4">
                  <c:v>2009.0</c:v>
                </c:pt>
                <c:pt idx="8">
                  <c:v>2010.0</c:v>
                </c:pt>
                <c:pt idx="12">
                  <c:v>2011.0</c:v>
                </c:pt>
                <c:pt idx="16">
                  <c:v>2012.0</c:v>
                </c:pt>
                <c:pt idx="20">
                  <c:v>2013.0</c:v>
                </c:pt>
                <c:pt idx="24">
                  <c:v>2014.0</c:v>
                </c:pt>
                <c:pt idx="28">
                  <c:v>2015.0</c:v>
                </c:pt>
                <c:pt idx="32">
                  <c:v>2016.0</c:v>
                </c:pt>
              </c:numCache>
            </c:numRef>
          </c:cat>
          <c:val>
            <c:numRef>
              <c:f>'tavail PC rimestriel'!$BB$86:$CK$86</c:f>
              <c:numCache>
                <c:formatCode>_-* #\ ##0.00\ _F_-;\-* #\ ##0.00\ _F_-;_-* "-"??\ _F_-;_-@_-</c:formatCode>
                <c:ptCount val="36"/>
                <c:pt idx="0">
                  <c:v>2.605165</c:v>
                </c:pt>
                <c:pt idx="1">
                  <c:v>2.588142</c:v>
                </c:pt>
                <c:pt idx="2">
                  <c:v>2.586541</c:v>
                </c:pt>
                <c:pt idx="3">
                  <c:v>2.242732</c:v>
                </c:pt>
                <c:pt idx="4">
                  <c:v>2.465681</c:v>
                </c:pt>
                <c:pt idx="5">
                  <c:v>2.423881</c:v>
                </c:pt>
                <c:pt idx="6">
                  <c:v>2.361582</c:v>
                </c:pt>
                <c:pt idx="7">
                  <c:v>2.211881</c:v>
                </c:pt>
                <c:pt idx="8">
                  <c:v>2.426343</c:v>
                </c:pt>
                <c:pt idx="9">
                  <c:v>2.41312</c:v>
                </c:pt>
                <c:pt idx="10">
                  <c:v>2.469386</c:v>
                </c:pt>
                <c:pt idx="11">
                  <c:v>2.194499</c:v>
                </c:pt>
                <c:pt idx="12">
                  <c:v>2.558399</c:v>
                </c:pt>
                <c:pt idx="13">
                  <c:v>2.589042</c:v>
                </c:pt>
                <c:pt idx="14">
                  <c:v>2.581616</c:v>
                </c:pt>
                <c:pt idx="15">
                  <c:v>2.227132</c:v>
                </c:pt>
                <c:pt idx="16">
                  <c:v>2.372551</c:v>
                </c:pt>
                <c:pt idx="17">
                  <c:v>2.307714</c:v>
                </c:pt>
                <c:pt idx="18">
                  <c:v>2.338003</c:v>
                </c:pt>
                <c:pt idx="19">
                  <c:v>1.875471</c:v>
                </c:pt>
                <c:pt idx="20">
                  <c:v>2.073158</c:v>
                </c:pt>
                <c:pt idx="21">
                  <c:v>2.007924</c:v>
                </c:pt>
                <c:pt idx="22">
                  <c:v>1.918791</c:v>
                </c:pt>
                <c:pt idx="23">
                  <c:v>1.7255</c:v>
                </c:pt>
                <c:pt idx="24">
                  <c:v>1.647501</c:v>
                </c:pt>
                <c:pt idx="25">
                  <c:v>1.615396</c:v>
                </c:pt>
                <c:pt idx="26">
                  <c:v>1.639329</c:v>
                </c:pt>
                <c:pt idx="27">
                  <c:v>1.563628</c:v>
                </c:pt>
                <c:pt idx="28">
                  <c:v>1.706072</c:v>
                </c:pt>
                <c:pt idx="29">
                  <c:v>1.707822</c:v>
                </c:pt>
                <c:pt idx="30">
                  <c:v>1.688656</c:v>
                </c:pt>
                <c:pt idx="31">
                  <c:v>1.550656</c:v>
                </c:pt>
                <c:pt idx="32">
                  <c:v>1.65099</c:v>
                </c:pt>
                <c:pt idx="33">
                  <c:v>1.603647</c:v>
                </c:pt>
                <c:pt idx="34">
                  <c:v>1.528031</c:v>
                </c:pt>
                <c:pt idx="35">
                  <c:v>1.400497</c:v>
                </c:pt>
              </c:numCache>
            </c:numRef>
          </c:val>
          <c:smooth val="0"/>
        </c:ser>
        <c:ser>
          <c:idx val="1"/>
          <c:order val="1"/>
          <c:tx>
            <c:strRef>
              <c:f>'tavail PC rimestriel'!$A$85</c:f>
              <c:strCache>
                <c:ptCount val="1"/>
                <c:pt idx="0">
                  <c:v>Construction d'autres bâtiments</c:v>
                </c:pt>
              </c:strCache>
            </c:strRef>
          </c:tx>
          <c:spPr>
            <a:ln>
              <a:noFill/>
            </a:ln>
          </c:spPr>
          <c:marker>
            <c:symbol val="none"/>
          </c:marker>
          <c:trendline>
            <c:spPr>
              <a:ln w="76200" cmpd="sng">
                <a:solidFill>
                  <a:schemeClr val="accent3">
                    <a:lumMod val="75000"/>
                  </a:schemeClr>
                </a:solidFill>
              </a:ln>
            </c:spPr>
            <c:trendlineType val="movingAvg"/>
            <c:period val="4"/>
            <c:dispRSqr val="0"/>
            <c:dispEq val="0"/>
          </c:trendline>
          <c:cat>
            <c:numRef>
              <c:f>'tavail PC rimestriel'!$BB$71:$CK$71</c:f>
              <c:numCache>
                <c:formatCode>General</c:formatCode>
                <c:ptCount val="36"/>
                <c:pt idx="0">
                  <c:v>2008.0</c:v>
                </c:pt>
                <c:pt idx="4">
                  <c:v>2009.0</c:v>
                </c:pt>
                <c:pt idx="8">
                  <c:v>2010.0</c:v>
                </c:pt>
                <c:pt idx="12">
                  <c:v>2011.0</c:v>
                </c:pt>
                <c:pt idx="16">
                  <c:v>2012.0</c:v>
                </c:pt>
                <c:pt idx="20">
                  <c:v>2013.0</c:v>
                </c:pt>
                <c:pt idx="24">
                  <c:v>2014.0</c:v>
                </c:pt>
                <c:pt idx="28">
                  <c:v>2015.0</c:v>
                </c:pt>
                <c:pt idx="32">
                  <c:v>2016.0</c:v>
                </c:pt>
              </c:numCache>
            </c:numRef>
          </c:cat>
          <c:val>
            <c:numRef>
              <c:f>'tavail PC rimestriel'!$BB$85:$CK$85</c:f>
              <c:numCache>
                <c:formatCode>_-* #\ ##0.00\ _F_-;\-* #\ ##0.00\ _F_-;_-* "-"??\ _F_-;_-@_-</c:formatCode>
                <c:ptCount val="36"/>
                <c:pt idx="0">
                  <c:v>1.628249</c:v>
                </c:pt>
                <c:pt idx="1">
                  <c:v>1.576392</c:v>
                </c:pt>
                <c:pt idx="2">
                  <c:v>1.605925</c:v>
                </c:pt>
                <c:pt idx="3">
                  <c:v>1.460616</c:v>
                </c:pt>
                <c:pt idx="4">
                  <c:v>1.670732</c:v>
                </c:pt>
                <c:pt idx="5">
                  <c:v>1.647699</c:v>
                </c:pt>
                <c:pt idx="6">
                  <c:v>1.614449</c:v>
                </c:pt>
                <c:pt idx="7">
                  <c:v>1.561615</c:v>
                </c:pt>
                <c:pt idx="8">
                  <c:v>1.774876</c:v>
                </c:pt>
                <c:pt idx="9">
                  <c:v>1.75157</c:v>
                </c:pt>
                <c:pt idx="10">
                  <c:v>1.789253</c:v>
                </c:pt>
                <c:pt idx="11">
                  <c:v>1.585816</c:v>
                </c:pt>
                <c:pt idx="12">
                  <c:v>1.892799</c:v>
                </c:pt>
                <c:pt idx="13">
                  <c:v>1.867492</c:v>
                </c:pt>
                <c:pt idx="14">
                  <c:v>1.826633</c:v>
                </c:pt>
                <c:pt idx="15">
                  <c:v>1.513516</c:v>
                </c:pt>
                <c:pt idx="16">
                  <c:v>1.648268</c:v>
                </c:pt>
                <c:pt idx="17">
                  <c:v>1.646498</c:v>
                </c:pt>
                <c:pt idx="18">
                  <c:v>1.70537</c:v>
                </c:pt>
                <c:pt idx="19">
                  <c:v>1.552604</c:v>
                </c:pt>
                <c:pt idx="20">
                  <c:v>1.72802</c:v>
                </c:pt>
                <c:pt idx="21">
                  <c:v>1.65902</c:v>
                </c:pt>
                <c:pt idx="22">
                  <c:v>1.602353</c:v>
                </c:pt>
                <c:pt idx="23">
                  <c:v>1.427145</c:v>
                </c:pt>
                <c:pt idx="24">
                  <c:v>1.384396</c:v>
                </c:pt>
                <c:pt idx="25">
                  <c:v>1.347646</c:v>
                </c:pt>
                <c:pt idx="26">
                  <c:v>1.355812</c:v>
                </c:pt>
                <c:pt idx="27">
                  <c:v>1.263562</c:v>
                </c:pt>
                <c:pt idx="28">
                  <c:v>1.368906</c:v>
                </c:pt>
                <c:pt idx="29">
                  <c:v>1.340322</c:v>
                </c:pt>
                <c:pt idx="30">
                  <c:v>1.334489</c:v>
                </c:pt>
                <c:pt idx="31">
                  <c:v>1.211156</c:v>
                </c:pt>
                <c:pt idx="32">
                  <c:v>1.281323</c:v>
                </c:pt>
                <c:pt idx="33">
                  <c:v>1.237864</c:v>
                </c:pt>
                <c:pt idx="34">
                  <c:v>1.174781</c:v>
                </c:pt>
                <c:pt idx="35">
                  <c:v>1.057497</c:v>
                </c:pt>
              </c:numCache>
            </c:numRef>
          </c:val>
          <c:smooth val="0"/>
        </c:ser>
        <c:ser>
          <c:idx val="0"/>
          <c:order val="2"/>
          <c:tx>
            <c:strRef>
              <c:f>'tavail PC rimestriel'!$A$84</c:f>
              <c:strCache>
                <c:ptCount val="1"/>
                <c:pt idx="0">
                  <c:v>Construction de maisons individuelles</c:v>
                </c:pt>
              </c:strCache>
            </c:strRef>
          </c:tx>
          <c:spPr>
            <a:ln w="76200" cmpd="sng">
              <a:noFill/>
            </a:ln>
          </c:spPr>
          <c:marker>
            <c:symbol val="none"/>
          </c:marker>
          <c:trendline>
            <c:spPr>
              <a:ln w="76200" cmpd="sng">
                <a:solidFill>
                  <a:srgbClr val="2DD51A"/>
                </a:solidFill>
              </a:ln>
            </c:spPr>
            <c:trendlineType val="movingAvg"/>
            <c:period val="4"/>
            <c:dispRSqr val="0"/>
            <c:dispEq val="0"/>
          </c:trendline>
          <c:cat>
            <c:numRef>
              <c:f>'tavail PC rimestriel'!$BB$71:$CK$71</c:f>
              <c:numCache>
                <c:formatCode>General</c:formatCode>
                <c:ptCount val="36"/>
                <c:pt idx="0">
                  <c:v>2008.0</c:v>
                </c:pt>
                <c:pt idx="4">
                  <c:v>2009.0</c:v>
                </c:pt>
                <c:pt idx="8">
                  <c:v>2010.0</c:v>
                </c:pt>
                <c:pt idx="12">
                  <c:v>2011.0</c:v>
                </c:pt>
                <c:pt idx="16">
                  <c:v>2012.0</c:v>
                </c:pt>
                <c:pt idx="20">
                  <c:v>2013.0</c:v>
                </c:pt>
                <c:pt idx="24">
                  <c:v>2014.0</c:v>
                </c:pt>
                <c:pt idx="28">
                  <c:v>2015.0</c:v>
                </c:pt>
                <c:pt idx="32">
                  <c:v>2016.0</c:v>
                </c:pt>
              </c:numCache>
            </c:numRef>
          </c:cat>
          <c:val>
            <c:numRef>
              <c:f>'tavail PC rimestriel'!$BB$84:$CK$84</c:f>
              <c:numCache>
                <c:formatCode>_-* #\ ##0.00\ _F_-;\-* #\ ##0.00\ _F_-;_-* "-"??\ _F_-;_-@_-</c:formatCode>
                <c:ptCount val="36"/>
                <c:pt idx="0">
                  <c:v>0.976916</c:v>
                </c:pt>
                <c:pt idx="1">
                  <c:v>1.01175</c:v>
                </c:pt>
                <c:pt idx="2">
                  <c:v>0.980616</c:v>
                </c:pt>
                <c:pt idx="3">
                  <c:v>0.782116</c:v>
                </c:pt>
                <c:pt idx="4">
                  <c:v>0.794949</c:v>
                </c:pt>
                <c:pt idx="5">
                  <c:v>0.776182</c:v>
                </c:pt>
                <c:pt idx="6">
                  <c:v>0.747133</c:v>
                </c:pt>
                <c:pt idx="7">
                  <c:v>0.650266</c:v>
                </c:pt>
                <c:pt idx="8">
                  <c:v>0.651467</c:v>
                </c:pt>
                <c:pt idx="9">
                  <c:v>0.66155</c:v>
                </c:pt>
                <c:pt idx="10">
                  <c:v>0.680133</c:v>
                </c:pt>
                <c:pt idx="11">
                  <c:v>0.608683</c:v>
                </c:pt>
                <c:pt idx="12">
                  <c:v>0.6656</c:v>
                </c:pt>
                <c:pt idx="13">
                  <c:v>0.72155</c:v>
                </c:pt>
                <c:pt idx="14">
                  <c:v>0.754983</c:v>
                </c:pt>
                <c:pt idx="15">
                  <c:v>0.713616</c:v>
                </c:pt>
                <c:pt idx="16">
                  <c:v>0.724283</c:v>
                </c:pt>
                <c:pt idx="17">
                  <c:v>0.661216</c:v>
                </c:pt>
                <c:pt idx="18">
                  <c:v>0.632633</c:v>
                </c:pt>
                <c:pt idx="19">
                  <c:v>0.322867</c:v>
                </c:pt>
                <c:pt idx="20">
                  <c:v>0.345138</c:v>
                </c:pt>
                <c:pt idx="21">
                  <c:v>0.348904</c:v>
                </c:pt>
                <c:pt idx="22">
                  <c:v>0.316438</c:v>
                </c:pt>
                <c:pt idx="23">
                  <c:v>0.298355</c:v>
                </c:pt>
                <c:pt idx="24">
                  <c:v>0.263105</c:v>
                </c:pt>
                <c:pt idx="25">
                  <c:v>0.26775</c:v>
                </c:pt>
                <c:pt idx="26">
                  <c:v>0.283517</c:v>
                </c:pt>
                <c:pt idx="27">
                  <c:v>0.300066</c:v>
                </c:pt>
                <c:pt idx="28">
                  <c:v>0.337166</c:v>
                </c:pt>
                <c:pt idx="29">
                  <c:v>0.3675</c:v>
                </c:pt>
                <c:pt idx="30">
                  <c:v>0.354167</c:v>
                </c:pt>
                <c:pt idx="31">
                  <c:v>0.3395</c:v>
                </c:pt>
                <c:pt idx="32">
                  <c:v>0.369667</c:v>
                </c:pt>
                <c:pt idx="33">
                  <c:v>0.365783</c:v>
                </c:pt>
                <c:pt idx="34">
                  <c:v>0.35325</c:v>
                </c:pt>
                <c:pt idx="35">
                  <c:v>0.343</c:v>
                </c:pt>
              </c:numCache>
            </c:numRef>
          </c:val>
          <c:smooth val="0"/>
        </c:ser>
        <c:dLbls>
          <c:showLegendKey val="0"/>
          <c:showVal val="0"/>
          <c:showCatName val="0"/>
          <c:showSerName val="0"/>
          <c:showPercent val="0"/>
          <c:showBubbleSize val="0"/>
        </c:dLbls>
        <c:marker val="1"/>
        <c:smooth val="0"/>
        <c:axId val="-2104695976"/>
        <c:axId val="2104407608"/>
      </c:lineChart>
      <c:catAx>
        <c:axId val="-2104695976"/>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104407608"/>
        <c:crosses val="autoZero"/>
        <c:auto val="1"/>
        <c:lblAlgn val="ctr"/>
        <c:lblOffset val="100"/>
        <c:noMultiLvlLbl val="0"/>
      </c:catAx>
      <c:valAx>
        <c:axId val="2104407608"/>
        <c:scaling>
          <c:orientation val="minMax"/>
          <c:max val="2.8"/>
        </c:scaling>
        <c:delete val="0"/>
        <c:axPos val="l"/>
        <c:majorGridlines>
          <c:spPr>
            <a:ln>
              <a:solidFill>
                <a:schemeClr val="bg1">
                  <a:lumMod val="75000"/>
                </a:schemeClr>
              </a:solidFill>
            </a:ln>
          </c:spPr>
        </c:majorGridlines>
        <c:numFmt formatCode="#,##0.0" sourceLinked="0"/>
        <c:majorTickMark val="out"/>
        <c:minorTickMark val="none"/>
        <c:tickLblPos val="nextTo"/>
        <c:crossAx val="-2104695976"/>
        <c:crosses val="autoZero"/>
        <c:crossBetween val="between"/>
        <c:majorUnit val="0.2"/>
      </c:valAx>
    </c:plotArea>
    <c:legend>
      <c:legendPos val="l"/>
      <c:legendEntry>
        <c:idx val="3"/>
        <c:delete val="1"/>
      </c:legendEntry>
      <c:legendEntry>
        <c:idx val="4"/>
        <c:delete val="1"/>
      </c:legendEntry>
      <c:legendEntry>
        <c:idx val="5"/>
        <c:delete val="1"/>
      </c:legendEntry>
      <c:layout>
        <c:manualLayout>
          <c:xMode val="edge"/>
          <c:yMode val="edge"/>
          <c:x val="0.0214295259946337"/>
          <c:y val="0.109131857235577"/>
          <c:w val="0.942369311388899"/>
          <c:h val="0.15431065088105"/>
        </c:manualLayout>
      </c:layout>
      <c:overlay val="0"/>
      <c:txPr>
        <a:bodyPr/>
        <a:lstStyle/>
        <a:p>
          <a:pPr>
            <a:defRPr sz="2000"/>
          </a:pPr>
          <a:endParaRPr lang="fr-FR"/>
        </a:p>
      </c:txPr>
    </c:legend>
    <c:plotVisOnly val="1"/>
    <c:dispBlanksAs val="gap"/>
    <c:showDLblsOverMax val="0"/>
  </c:chart>
  <c:txPr>
    <a:bodyPr/>
    <a:lstStyle/>
    <a:p>
      <a:pPr>
        <a:defRPr sz="2000"/>
      </a:pPr>
      <a:endParaRPr lang="fr-FR"/>
    </a:p>
  </c:txPr>
  <c:externalData r:id="rId1">
    <c:autoUpdate val="0"/>
  </c:externalData>
  <c:userShapes r:id="rId2"/>
</c:chartSpace>
</file>

<file path=ppt/charts/chart9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b="1"/>
            </a:pPr>
            <a:r>
              <a:rPr lang="fr-FR" b="1" dirty="0" smtClean="0"/>
              <a:t>Cumul</a:t>
            </a:r>
            <a:endParaRPr lang="fr-FR" b="1" dirty="0"/>
          </a:p>
        </c:rich>
      </c:tx>
      <c:layout>
        <c:manualLayout>
          <c:xMode val="edge"/>
          <c:yMode val="edge"/>
          <c:x val="0.227659733131936"/>
          <c:y val="0.00033278269060798"/>
        </c:manualLayout>
      </c:layout>
      <c:overlay val="0"/>
      <c:spPr>
        <a:solidFill>
          <a:schemeClr val="bg1"/>
        </a:solidFill>
      </c:spPr>
    </c:title>
    <c:autoTitleDeleted val="0"/>
    <c:plotArea>
      <c:layout>
        <c:manualLayout>
          <c:layoutTarget val="inner"/>
          <c:xMode val="edge"/>
          <c:yMode val="edge"/>
          <c:x val="0.0554386723001088"/>
          <c:y val="0.0750742449658012"/>
          <c:w val="0.926343864029191"/>
          <c:h val="0.799614839098932"/>
        </c:manualLayout>
      </c:layout>
      <c:barChart>
        <c:barDir val="col"/>
        <c:grouping val="stacked"/>
        <c:varyColors val="0"/>
        <c:ser>
          <c:idx val="1"/>
          <c:order val="1"/>
          <c:tx>
            <c:strRef>
              <c:f>'Travail PC '!$AB$9</c:f>
              <c:strCache>
                <c:ptCount val="1"/>
                <c:pt idx="0">
                  <c:v>Construction de maisons individuelles</c:v>
                </c:pt>
              </c:strCache>
            </c:strRef>
          </c:tx>
          <c:spPr>
            <a:solidFill>
              <a:srgbClr val="3BFF38"/>
            </a:solidFill>
          </c:spPr>
          <c:invertIfNegative val="0"/>
          <c:cat>
            <c:strRef>
              <c:f>'Travail PC '!$AC$7:$AI$7</c:f>
              <c:strCache>
                <c:ptCount val="7"/>
                <c:pt idx="0">
                  <c:v>2011</c:v>
                </c:pt>
                <c:pt idx="1">
                  <c:v>2012</c:v>
                </c:pt>
                <c:pt idx="2">
                  <c:v>2013</c:v>
                </c:pt>
                <c:pt idx="3">
                  <c:v>2014</c:v>
                </c:pt>
                <c:pt idx="4">
                  <c:v>2015</c:v>
                </c:pt>
                <c:pt idx="5">
                  <c:v>2016</c:v>
                </c:pt>
                <c:pt idx="6">
                  <c:v>Est 2017</c:v>
                </c:pt>
              </c:strCache>
            </c:strRef>
          </c:cat>
          <c:val>
            <c:numRef>
              <c:f>'Travail PC '!$AC$9:$AI$9</c:f>
              <c:numCache>
                <c:formatCode>_-* #\ ##0.00\ _€_-;\-* #\ ##0.00\ _€_-;_-* "-"??\ _€_-;_-@_-</c:formatCode>
                <c:ptCount val="7"/>
                <c:pt idx="0">
                  <c:v>0.0634790000000001</c:v>
                </c:pt>
                <c:pt idx="1">
                  <c:v>-0.0652084999999999</c:v>
                </c:pt>
                <c:pt idx="2">
                  <c:v>-0.3070895</c:v>
                </c:pt>
                <c:pt idx="3">
                  <c:v>-0.32381025</c:v>
                </c:pt>
                <c:pt idx="4">
                  <c:v>-0.27579575</c:v>
                </c:pt>
                <c:pt idx="5">
                  <c:v>-0.2694585</c:v>
                </c:pt>
                <c:pt idx="6">
                  <c:v>-0.260142</c:v>
                </c:pt>
              </c:numCache>
            </c:numRef>
          </c:val>
        </c:ser>
        <c:ser>
          <c:idx val="2"/>
          <c:order val="2"/>
          <c:tx>
            <c:strRef>
              <c:f>'Travail PC '!$AB$10</c:f>
              <c:strCache>
                <c:ptCount val="1"/>
                <c:pt idx="0">
                  <c:v>Construction d'autres bâtiments</c:v>
                </c:pt>
              </c:strCache>
            </c:strRef>
          </c:tx>
          <c:spPr>
            <a:solidFill>
              <a:srgbClr val="008000"/>
            </a:solidFill>
          </c:spPr>
          <c:invertIfNegative val="0"/>
          <c:cat>
            <c:strRef>
              <c:f>'Travail PC '!$AC$7:$AI$7</c:f>
              <c:strCache>
                <c:ptCount val="7"/>
                <c:pt idx="0">
                  <c:v>2011</c:v>
                </c:pt>
                <c:pt idx="1">
                  <c:v>2012</c:v>
                </c:pt>
                <c:pt idx="2">
                  <c:v>2013</c:v>
                </c:pt>
                <c:pt idx="3">
                  <c:v>2014</c:v>
                </c:pt>
                <c:pt idx="4">
                  <c:v>2015</c:v>
                </c:pt>
                <c:pt idx="5">
                  <c:v>2016</c:v>
                </c:pt>
                <c:pt idx="6">
                  <c:v>Est 2017</c:v>
                </c:pt>
              </c:strCache>
            </c:strRef>
          </c:cat>
          <c:val>
            <c:numRef>
              <c:f>'Travail PC '!$AC$10:$AI$10</c:f>
              <c:numCache>
                <c:formatCode>_-* #\ ##0.00\ _€_-;\-* #\ ##0.00\ _€_-;_-* "-"??\ _€_-;_-@_-</c:formatCode>
                <c:ptCount val="7"/>
                <c:pt idx="0">
                  <c:v>0.0497312500000002</c:v>
                </c:pt>
                <c:pt idx="1">
                  <c:v>-0.0871937499999997</c:v>
                </c:pt>
                <c:pt idx="2">
                  <c:v>-0.13225025</c:v>
                </c:pt>
                <c:pt idx="3">
                  <c:v>-0.21728125</c:v>
                </c:pt>
                <c:pt idx="4">
                  <c:v>-0.4169105</c:v>
                </c:pt>
                <c:pt idx="5">
                  <c:v>-0.549983</c:v>
                </c:pt>
                <c:pt idx="6">
                  <c:v>-0.59667675</c:v>
                </c:pt>
              </c:numCache>
            </c:numRef>
          </c:val>
        </c:ser>
        <c:ser>
          <c:idx val="3"/>
          <c:order val="3"/>
          <c:tx>
            <c:strRef>
              <c:f>'Travail PC '!$AB$11</c:f>
              <c:strCache>
                <c:ptCount val="1"/>
                <c:pt idx="0">
                  <c:v>Géne civil</c:v>
                </c:pt>
              </c:strCache>
            </c:strRef>
          </c:tx>
          <c:spPr>
            <a:solidFill>
              <a:srgbClr val="660066"/>
            </a:solidFill>
          </c:spPr>
          <c:invertIfNegative val="0"/>
          <c:cat>
            <c:strRef>
              <c:f>'Travail PC '!$AC$7:$AI$7</c:f>
              <c:strCache>
                <c:ptCount val="7"/>
                <c:pt idx="0">
                  <c:v>2011</c:v>
                </c:pt>
                <c:pt idx="1">
                  <c:v>2012</c:v>
                </c:pt>
                <c:pt idx="2">
                  <c:v>2013</c:v>
                </c:pt>
                <c:pt idx="3">
                  <c:v>2014</c:v>
                </c:pt>
                <c:pt idx="4">
                  <c:v>2015</c:v>
                </c:pt>
                <c:pt idx="5">
                  <c:v>2016</c:v>
                </c:pt>
                <c:pt idx="6">
                  <c:v>Est 2017</c:v>
                </c:pt>
              </c:strCache>
            </c:strRef>
          </c:cat>
          <c:val>
            <c:numRef>
              <c:f>'Travail PC '!$AC$11:$AI$11</c:f>
              <c:numCache>
                <c:formatCode>_-* #\ ##0.00\ _€_-;\-* #\ ##0.00\ _€_-;_-* "-"??\ _€_-;_-@_-</c:formatCode>
                <c:ptCount val="7"/>
                <c:pt idx="0">
                  <c:v>0.2028245</c:v>
                </c:pt>
                <c:pt idx="1">
                  <c:v>0.28922075</c:v>
                </c:pt>
                <c:pt idx="2">
                  <c:v>0.3682295</c:v>
                </c:pt>
                <c:pt idx="3">
                  <c:v>0.37163375</c:v>
                </c:pt>
                <c:pt idx="4">
                  <c:v>0.355625</c:v>
                </c:pt>
                <c:pt idx="5">
                  <c:v>0.260792</c:v>
                </c:pt>
                <c:pt idx="6">
                  <c:v>0.20633775</c:v>
                </c:pt>
              </c:numCache>
            </c:numRef>
          </c:val>
        </c:ser>
        <c:ser>
          <c:idx val="4"/>
          <c:order val="4"/>
          <c:tx>
            <c:strRef>
              <c:f>'Travail PC '!$AB$12</c:f>
              <c:strCache>
                <c:ptCount val="1"/>
                <c:pt idx="0">
                  <c:v>Travaux de construction spécialisés et divers</c:v>
                </c:pt>
              </c:strCache>
            </c:strRef>
          </c:tx>
          <c:spPr>
            <a:solidFill>
              <a:srgbClr val="0000FF"/>
            </a:solidFill>
          </c:spPr>
          <c:invertIfNegative val="0"/>
          <c:cat>
            <c:strRef>
              <c:f>'Travail PC '!$AC$7:$AI$7</c:f>
              <c:strCache>
                <c:ptCount val="7"/>
                <c:pt idx="0">
                  <c:v>2011</c:v>
                </c:pt>
                <c:pt idx="1">
                  <c:v>2012</c:v>
                </c:pt>
                <c:pt idx="2">
                  <c:v>2013</c:v>
                </c:pt>
                <c:pt idx="3">
                  <c:v>2014</c:v>
                </c:pt>
                <c:pt idx="4">
                  <c:v>2015</c:v>
                </c:pt>
                <c:pt idx="5">
                  <c:v>2016</c:v>
                </c:pt>
                <c:pt idx="6">
                  <c:v>Est 2017</c:v>
                </c:pt>
              </c:strCache>
            </c:strRef>
          </c:cat>
          <c:val>
            <c:numRef>
              <c:f>'Travail PC '!$AC$12:$AI$12</c:f>
              <c:numCache>
                <c:formatCode>_-* #\ ##0.00\ _€_-;\-* #\ ##0.00\ _€_-;_-* "-"??\ _€_-;_-@_-</c:formatCode>
                <c:ptCount val="7"/>
                <c:pt idx="0">
                  <c:v>-0.00174749999999957</c:v>
                </c:pt>
                <c:pt idx="1">
                  <c:v>-0.248176249999999</c:v>
                </c:pt>
                <c:pt idx="2">
                  <c:v>-0.344077249999999</c:v>
                </c:pt>
                <c:pt idx="3">
                  <c:v>-0.268822249999999</c:v>
                </c:pt>
                <c:pt idx="4">
                  <c:v>-0.286438</c:v>
                </c:pt>
                <c:pt idx="5">
                  <c:v>-0.39682075</c:v>
                </c:pt>
                <c:pt idx="6">
                  <c:v>-0.467837749999998</c:v>
                </c:pt>
              </c:numCache>
            </c:numRef>
          </c:val>
        </c:ser>
        <c:dLbls>
          <c:showLegendKey val="0"/>
          <c:showVal val="0"/>
          <c:showCatName val="0"/>
          <c:showSerName val="0"/>
          <c:showPercent val="0"/>
          <c:showBubbleSize val="0"/>
        </c:dLbls>
        <c:gapWidth val="150"/>
        <c:overlap val="100"/>
        <c:axId val="-2072453320"/>
        <c:axId val="-2100526696"/>
      </c:barChart>
      <c:lineChart>
        <c:grouping val="standard"/>
        <c:varyColors val="0"/>
        <c:ser>
          <c:idx val="0"/>
          <c:order val="0"/>
          <c:tx>
            <c:strRef>
              <c:f>'Travail PC '!$AB$8</c:f>
              <c:strCache>
                <c:ptCount val="1"/>
                <c:pt idx="0">
                  <c:v>Total emploi BTP, milliers</c:v>
                </c:pt>
              </c:strCache>
            </c:strRef>
          </c:tx>
          <c:spPr>
            <a:ln>
              <a:solidFill>
                <a:schemeClr val="tx1"/>
              </a:solidFill>
            </a:ln>
          </c:spPr>
          <c:marker>
            <c:symbol val="none"/>
          </c:marker>
          <c:dLbls>
            <c:dLbl>
              <c:idx val="0"/>
              <c:layout/>
              <c:showLegendKey val="0"/>
              <c:showVal val="1"/>
              <c:showCatName val="0"/>
              <c:showSerName val="0"/>
              <c:showPercent val="0"/>
              <c:showBubbleSize val="0"/>
            </c:dLbl>
            <c:dLbl>
              <c:idx val="3"/>
              <c:layout/>
              <c:showLegendKey val="0"/>
              <c:showVal val="1"/>
              <c:showCatName val="0"/>
              <c:showSerName val="0"/>
              <c:showPercent val="0"/>
              <c:showBubbleSize val="0"/>
            </c:dLbl>
            <c:dLbl>
              <c:idx val="6"/>
              <c:layout/>
              <c:showLegendKey val="0"/>
              <c:showVal val="1"/>
              <c:showCatName val="0"/>
              <c:showSerName val="0"/>
              <c:showPercent val="0"/>
              <c:showBubbleSize val="0"/>
            </c:dLbl>
            <c:numFmt formatCode="#,##0.0" sourceLinked="0"/>
            <c:spPr>
              <a:solidFill>
                <a:schemeClr val="bg1"/>
              </a:solidFill>
            </c:spPr>
            <c:txPr>
              <a:bodyPr/>
              <a:lstStyle/>
              <a:p>
                <a:pPr>
                  <a:defRPr b="1"/>
                </a:pPr>
                <a:endParaRPr lang="fr-FR"/>
              </a:p>
            </c:txPr>
            <c:showLegendKey val="0"/>
            <c:showVal val="0"/>
            <c:showCatName val="0"/>
            <c:showSerName val="0"/>
            <c:showPercent val="0"/>
            <c:showBubbleSize val="0"/>
          </c:dLbls>
          <c:val>
            <c:numRef>
              <c:f>'Travail PC '!$AC$8:$AI$8</c:f>
              <c:numCache>
                <c:formatCode>_-* #\ ##0.00\ _€_-;\-* #\ ##0.00\ _€_-;_-* "-"??\ _€_-;_-@_-</c:formatCode>
                <c:ptCount val="7"/>
                <c:pt idx="0">
                  <c:v>0.31428725</c:v>
                </c:pt>
                <c:pt idx="1">
                  <c:v>-0.111357750000002</c:v>
                </c:pt>
                <c:pt idx="2">
                  <c:v>-0.4151875</c:v>
                </c:pt>
                <c:pt idx="3">
                  <c:v>-0.438280000000001</c:v>
                </c:pt>
                <c:pt idx="4">
                  <c:v>-0.623519249999999</c:v>
                </c:pt>
                <c:pt idx="5">
                  <c:v>-0.955470250000001</c:v>
                </c:pt>
                <c:pt idx="6">
                  <c:v>-1.118318750000001</c:v>
                </c:pt>
              </c:numCache>
            </c:numRef>
          </c:val>
          <c:smooth val="0"/>
        </c:ser>
        <c:dLbls>
          <c:showLegendKey val="0"/>
          <c:showVal val="0"/>
          <c:showCatName val="0"/>
          <c:showSerName val="0"/>
          <c:showPercent val="0"/>
          <c:showBubbleSize val="0"/>
        </c:dLbls>
        <c:marker val="1"/>
        <c:smooth val="0"/>
        <c:axId val="-2072453320"/>
        <c:axId val="-2100526696"/>
      </c:lineChart>
      <c:catAx>
        <c:axId val="-2072453320"/>
        <c:scaling>
          <c:orientation val="minMax"/>
        </c:scaling>
        <c:delete val="0"/>
        <c:axPos val="b"/>
        <c:numFmt formatCode="General" sourceLinked="1"/>
        <c:majorTickMark val="out"/>
        <c:minorTickMark val="none"/>
        <c:tickLblPos val="low"/>
        <c:spPr>
          <a:ln w="19050" cmpd="sng">
            <a:solidFill>
              <a:srgbClr val="FF0000"/>
            </a:solidFill>
          </a:ln>
        </c:spPr>
        <c:txPr>
          <a:bodyPr rot="0" vert="horz"/>
          <a:lstStyle/>
          <a:p>
            <a:pPr>
              <a:defRPr/>
            </a:pPr>
            <a:endParaRPr lang="fr-FR"/>
          </a:p>
        </c:txPr>
        <c:crossAx val="-2100526696"/>
        <c:crosses val="autoZero"/>
        <c:auto val="1"/>
        <c:lblAlgn val="ctr"/>
        <c:lblOffset val="100"/>
        <c:noMultiLvlLbl val="0"/>
      </c:catAx>
      <c:valAx>
        <c:axId val="-2100526696"/>
        <c:scaling>
          <c:orientation val="minMax"/>
          <c:max val="0.6"/>
          <c:min val="-2.0"/>
        </c:scaling>
        <c:delete val="0"/>
        <c:axPos val="l"/>
        <c:majorGridlines>
          <c:spPr>
            <a:ln>
              <a:solidFill>
                <a:schemeClr val="bg1">
                  <a:lumMod val="75000"/>
                </a:schemeClr>
              </a:solidFill>
            </a:ln>
          </c:spPr>
        </c:majorGridlines>
        <c:numFmt formatCode="0.0" sourceLinked="0"/>
        <c:majorTickMark val="out"/>
        <c:minorTickMark val="none"/>
        <c:tickLblPos val="nextTo"/>
        <c:txPr>
          <a:bodyPr rot="0" vert="horz"/>
          <a:lstStyle/>
          <a:p>
            <a:pPr>
              <a:defRPr/>
            </a:pPr>
            <a:endParaRPr lang="fr-FR"/>
          </a:p>
        </c:txPr>
        <c:crossAx val="-2072453320"/>
        <c:crosses val="autoZero"/>
        <c:crossBetween val="between"/>
        <c:majorUnit val="0.2"/>
      </c:valAx>
    </c:plotArea>
    <c:legend>
      <c:legendPos val="b"/>
      <c:layout>
        <c:manualLayout>
          <c:xMode val="edge"/>
          <c:yMode val="edge"/>
          <c:x val="0.0856811994443138"/>
          <c:y val="0.565293748938538"/>
          <c:w val="0.652225385173498"/>
          <c:h val="0.336809743673176"/>
        </c:manualLayout>
      </c:layout>
      <c:overlay val="0"/>
      <c:spPr>
        <a:solidFill>
          <a:schemeClr val="bg1"/>
        </a:solidFill>
      </c:spPr>
      <c:txPr>
        <a:bodyPr/>
        <a:lstStyle/>
        <a:p>
          <a:pPr>
            <a:defRPr b="1"/>
          </a:pPr>
          <a:endParaRPr lang="fr-FR"/>
        </a:p>
      </c:txPr>
    </c:legend>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9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b="1"/>
            </a:pPr>
            <a:r>
              <a:rPr lang="fr-FR" sz="2400" b="1" dirty="0"/>
              <a:t>Variation annuelle de l'emploi dans le BTP, </a:t>
            </a:r>
            <a:r>
              <a:rPr lang="fr-FR" sz="2400" b="1" dirty="0" smtClean="0"/>
              <a:t>milliers : </a:t>
            </a:r>
          </a:p>
          <a:p>
            <a:pPr>
              <a:defRPr sz="2400" b="1"/>
            </a:pPr>
            <a:r>
              <a:rPr lang="fr-FR" sz="2400" b="1" dirty="0" smtClean="0"/>
              <a:t>la forte érosion, sauf en 2014</a:t>
            </a:r>
            <a:endParaRPr lang="fr-FR" sz="2400" b="1" dirty="0"/>
          </a:p>
        </c:rich>
      </c:tx>
      <c:layout>
        <c:manualLayout>
          <c:xMode val="edge"/>
          <c:yMode val="edge"/>
          <c:x val="0.208948690864861"/>
          <c:y val="0.00357142857142857"/>
        </c:manualLayout>
      </c:layout>
      <c:overlay val="0"/>
      <c:spPr>
        <a:solidFill>
          <a:schemeClr val="bg1"/>
        </a:solidFill>
      </c:spPr>
    </c:title>
    <c:autoTitleDeleted val="0"/>
    <c:plotArea>
      <c:layout>
        <c:manualLayout>
          <c:layoutTarget val="inner"/>
          <c:xMode val="edge"/>
          <c:yMode val="edge"/>
          <c:x val="0.0554386723001088"/>
          <c:y val="0.0985714285714285"/>
          <c:w val="0.925244846654788"/>
          <c:h val="0.844348562139973"/>
        </c:manualLayout>
      </c:layout>
      <c:barChart>
        <c:barDir val="col"/>
        <c:grouping val="stacked"/>
        <c:varyColors val="0"/>
        <c:ser>
          <c:idx val="1"/>
          <c:order val="1"/>
          <c:tx>
            <c:strRef>
              <c:f>'Travail PC '!$T$9</c:f>
              <c:strCache>
                <c:ptCount val="1"/>
                <c:pt idx="0">
                  <c:v>Construction de maisons individuelles</c:v>
                </c:pt>
              </c:strCache>
            </c:strRef>
          </c:tx>
          <c:spPr>
            <a:solidFill>
              <a:srgbClr val="3BFF38"/>
            </a:solidFill>
          </c:spPr>
          <c:invertIfNegative val="0"/>
          <c:cat>
            <c:strRef>
              <c:f>'Travail PC '!$U$7:$AA$7</c:f>
              <c:strCache>
                <c:ptCount val="7"/>
                <c:pt idx="0">
                  <c:v>2011</c:v>
                </c:pt>
                <c:pt idx="1">
                  <c:v>2012</c:v>
                </c:pt>
                <c:pt idx="2">
                  <c:v>2013</c:v>
                </c:pt>
                <c:pt idx="3">
                  <c:v>2014</c:v>
                </c:pt>
                <c:pt idx="4">
                  <c:v>2015</c:v>
                </c:pt>
                <c:pt idx="5">
                  <c:v>2016</c:v>
                </c:pt>
                <c:pt idx="6">
                  <c:v>Est 2017</c:v>
                </c:pt>
              </c:strCache>
            </c:strRef>
          </c:cat>
          <c:val>
            <c:numRef>
              <c:f>'Travail PC '!$U$9:$AA$9</c:f>
              <c:numCache>
                <c:formatCode>_-* #\ ##0.00\ _€_-;\-* #\ ##0.00\ _€_-;_-* "-"??\ _€_-;_-@_-</c:formatCode>
                <c:ptCount val="7"/>
                <c:pt idx="0">
                  <c:v>0.0634790000000001</c:v>
                </c:pt>
                <c:pt idx="1">
                  <c:v>-0.1286875</c:v>
                </c:pt>
                <c:pt idx="2">
                  <c:v>-0.241881</c:v>
                </c:pt>
                <c:pt idx="3">
                  <c:v>-0.0167207499999999</c:v>
                </c:pt>
                <c:pt idx="4">
                  <c:v>0.0480144999999999</c:v>
                </c:pt>
                <c:pt idx="5">
                  <c:v>0.00633725000000013</c:v>
                </c:pt>
                <c:pt idx="6">
                  <c:v>0.00931649999999995</c:v>
                </c:pt>
              </c:numCache>
            </c:numRef>
          </c:val>
        </c:ser>
        <c:ser>
          <c:idx val="2"/>
          <c:order val="2"/>
          <c:tx>
            <c:strRef>
              <c:f>'Travail PC '!$T$10</c:f>
              <c:strCache>
                <c:ptCount val="1"/>
                <c:pt idx="0">
                  <c:v>Construction d'autres bâtiments</c:v>
                </c:pt>
              </c:strCache>
            </c:strRef>
          </c:tx>
          <c:spPr>
            <a:solidFill>
              <a:srgbClr val="008000"/>
            </a:solidFill>
          </c:spPr>
          <c:invertIfNegative val="0"/>
          <c:cat>
            <c:strRef>
              <c:f>'Travail PC '!$U$7:$AA$7</c:f>
              <c:strCache>
                <c:ptCount val="7"/>
                <c:pt idx="0">
                  <c:v>2011</c:v>
                </c:pt>
                <c:pt idx="1">
                  <c:v>2012</c:v>
                </c:pt>
                <c:pt idx="2">
                  <c:v>2013</c:v>
                </c:pt>
                <c:pt idx="3">
                  <c:v>2014</c:v>
                </c:pt>
                <c:pt idx="4">
                  <c:v>2015</c:v>
                </c:pt>
                <c:pt idx="5">
                  <c:v>2016</c:v>
                </c:pt>
                <c:pt idx="6">
                  <c:v>Est 2017</c:v>
                </c:pt>
              </c:strCache>
            </c:strRef>
          </c:cat>
          <c:val>
            <c:numRef>
              <c:f>'Travail PC '!$U$10:$AA$10</c:f>
              <c:numCache>
                <c:formatCode>_-* #\ ##0.00\ _€_-;\-* #\ ##0.00\ _€_-;_-* "-"??\ _€_-;_-@_-</c:formatCode>
                <c:ptCount val="7"/>
                <c:pt idx="0">
                  <c:v>0.0497312500000002</c:v>
                </c:pt>
                <c:pt idx="1">
                  <c:v>-0.136925</c:v>
                </c:pt>
                <c:pt idx="2">
                  <c:v>-0.0450565000000003</c:v>
                </c:pt>
                <c:pt idx="3">
                  <c:v>-0.0850309999999998</c:v>
                </c:pt>
                <c:pt idx="4">
                  <c:v>-0.19962925</c:v>
                </c:pt>
                <c:pt idx="5">
                  <c:v>-0.1330725</c:v>
                </c:pt>
                <c:pt idx="6">
                  <c:v>-0.0466937500000002</c:v>
                </c:pt>
              </c:numCache>
            </c:numRef>
          </c:val>
        </c:ser>
        <c:ser>
          <c:idx val="3"/>
          <c:order val="3"/>
          <c:tx>
            <c:strRef>
              <c:f>'Travail PC '!$T$11</c:f>
              <c:strCache>
                <c:ptCount val="1"/>
                <c:pt idx="0">
                  <c:v>Géne civil</c:v>
                </c:pt>
              </c:strCache>
            </c:strRef>
          </c:tx>
          <c:spPr>
            <a:solidFill>
              <a:srgbClr val="660066"/>
            </a:solidFill>
          </c:spPr>
          <c:invertIfNegative val="0"/>
          <c:cat>
            <c:strRef>
              <c:f>'Travail PC '!$U$7:$AA$7</c:f>
              <c:strCache>
                <c:ptCount val="7"/>
                <c:pt idx="0">
                  <c:v>2011</c:v>
                </c:pt>
                <c:pt idx="1">
                  <c:v>2012</c:v>
                </c:pt>
                <c:pt idx="2">
                  <c:v>2013</c:v>
                </c:pt>
                <c:pt idx="3">
                  <c:v>2014</c:v>
                </c:pt>
                <c:pt idx="4">
                  <c:v>2015</c:v>
                </c:pt>
                <c:pt idx="5">
                  <c:v>2016</c:v>
                </c:pt>
                <c:pt idx="6">
                  <c:v>Est 2017</c:v>
                </c:pt>
              </c:strCache>
            </c:strRef>
          </c:cat>
          <c:val>
            <c:numRef>
              <c:f>'Travail PC '!$U$11:$AA$11</c:f>
              <c:numCache>
                <c:formatCode>_-* #\ ##0.00\ _€_-;\-* #\ ##0.00\ _€_-;_-* "-"??\ _€_-;_-@_-</c:formatCode>
                <c:ptCount val="7"/>
                <c:pt idx="0">
                  <c:v>0.2028245</c:v>
                </c:pt>
                <c:pt idx="1">
                  <c:v>0.0863962500000002</c:v>
                </c:pt>
                <c:pt idx="2">
                  <c:v>0.0790087500000001</c:v>
                </c:pt>
                <c:pt idx="3">
                  <c:v>0.00340424999999955</c:v>
                </c:pt>
                <c:pt idx="4">
                  <c:v>-0.0160087499999997</c:v>
                </c:pt>
                <c:pt idx="5">
                  <c:v>-0.0948329999999999</c:v>
                </c:pt>
                <c:pt idx="6">
                  <c:v>-0.0544542500000002</c:v>
                </c:pt>
              </c:numCache>
            </c:numRef>
          </c:val>
        </c:ser>
        <c:ser>
          <c:idx val="4"/>
          <c:order val="4"/>
          <c:tx>
            <c:strRef>
              <c:f>'Travail PC '!$T$12</c:f>
              <c:strCache>
                <c:ptCount val="1"/>
                <c:pt idx="0">
                  <c:v>Travaux de construction spécialisés et divers</c:v>
                </c:pt>
              </c:strCache>
            </c:strRef>
          </c:tx>
          <c:spPr>
            <a:solidFill>
              <a:srgbClr val="0000FF"/>
            </a:solidFill>
          </c:spPr>
          <c:invertIfNegative val="0"/>
          <c:cat>
            <c:strRef>
              <c:f>'Travail PC '!$U$7:$AA$7</c:f>
              <c:strCache>
                <c:ptCount val="7"/>
                <c:pt idx="0">
                  <c:v>2011</c:v>
                </c:pt>
                <c:pt idx="1">
                  <c:v>2012</c:v>
                </c:pt>
                <c:pt idx="2">
                  <c:v>2013</c:v>
                </c:pt>
                <c:pt idx="3">
                  <c:v>2014</c:v>
                </c:pt>
                <c:pt idx="4">
                  <c:v>2015</c:v>
                </c:pt>
                <c:pt idx="5">
                  <c:v>2016</c:v>
                </c:pt>
                <c:pt idx="6">
                  <c:v>Est 2017</c:v>
                </c:pt>
              </c:strCache>
            </c:strRef>
          </c:cat>
          <c:val>
            <c:numRef>
              <c:f>'Travail PC '!$U$12:$AA$12</c:f>
              <c:numCache>
                <c:formatCode>_-* #\ ##0.00\ _€_-;\-* #\ ##0.00\ _€_-;_-* "-"??\ _€_-;_-@_-</c:formatCode>
                <c:ptCount val="7"/>
                <c:pt idx="0">
                  <c:v>-0.00174749999999957</c:v>
                </c:pt>
                <c:pt idx="1">
                  <c:v>-0.24642875</c:v>
                </c:pt>
                <c:pt idx="2">
                  <c:v>-0.0959009999999995</c:v>
                </c:pt>
                <c:pt idx="3">
                  <c:v>0.0752549999999994</c:v>
                </c:pt>
                <c:pt idx="4">
                  <c:v>-0.0176157500000009</c:v>
                </c:pt>
                <c:pt idx="5">
                  <c:v>-0.110382749999999</c:v>
                </c:pt>
                <c:pt idx="6">
                  <c:v>-0.0710169999999985</c:v>
                </c:pt>
              </c:numCache>
            </c:numRef>
          </c:val>
        </c:ser>
        <c:dLbls>
          <c:showLegendKey val="0"/>
          <c:showVal val="0"/>
          <c:showCatName val="0"/>
          <c:showSerName val="0"/>
          <c:showPercent val="0"/>
          <c:showBubbleSize val="0"/>
        </c:dLbls>
        <c:gapWidth val="150"/>
        <c:overlap val="100"/>
        <c:axId val="-2060413000"/>
        <c:axId val="-2060039864"/>
      </c:barChart>
      <c:lineChart>
        <c:grouping val="standard"/>
        <c:varyColors val="0"/>
        <c:ser>
          <c:idx val="0"/>
          <c:order val="0"/>
          <c:tx>
            <c:strRef>
              <c:f>'Travail PC '!$T$8</c:f>
              <c:strCache>
                <c:ptCount val="1"/>
                <c:pt idx="0">
                  <c:v>Total emploi BTP, milliers</c:v>
                </c:pt>
              </c:strCache>
            </c:strRef>
          </c:tx>
          <c:spPr>
            <a:ln>
              <a:solidFill>
                <a:schemeClr val="tx1"/>
              </a:solidFill>
            </a:ln>
          </c:spPr>
          <c:marker>
            <c:symbol val="none"/>
          </c:marker>
          <c:val>
            <c:numRef>
              <c:f>'Travail PC '!$U$8:$AA$8</c:f>
              <c:numCache>
                <c:formatCode>_-* #\ ##0.00\ _€_-;\-* #\ ##0.00\ _€_-;_-* "-"??\ _€_-;_-@_-</c:formatCode>
                <c:ptCount val="7"/>
                <c:pt idx="0">
                  <c:v>0.31428725</c:v>
                </c:pt>
                <c:pt idx="1">
                  <c:v>-0.425645000000001</c:v>
                </c:pt>
                <c:pt idx="2">
                  <c:v>-0.303829749999998</c:v>
                </c:pt>
                <c:pt idx="3">
                  <c:v>-0.0230925000000006</c:v>
                </c:pt>
                <c:pt idx="4">
                  <c:v>-0.185239249999999</c:v>
                </c:pt>
                <c:pt idx="5">
                  <c:v>-0.331951000000002</c:v>
                </c:pt>
                <c:pt idx="6">
                  <c:v>-0.1628485</c:v>
                </c:pt>
              </c:numCache>
            </c:numRef>
          </c:val>
          <c:smooth val="0"/>
        </c:ser>
        <c:dLbls>
          <c:showLegendKey val="0"/>
          <c:showVal val="0"/>
          <c:showCatName val="0"/>
          <c:showSerName val="0"/>
          <c:showPercent val="0"/>
          <c:showBubbleSize val="0"/>
        </c:dLbls>
        <c:marker val="1"/>
        <c:smooth val="0"/>
        <c:axId val="-2060413000"/>
        <c:axId val="-2060039864"/>
      </c:lineChart>
      <c:catAx>
        <c:axId val="-2060413000"/>
        <c:scaling>
          <c:orientation val="minMax"/>
        </c:scaling>
        <c:delete val="0"/>
        <c:axPos val="b"/>
        <c:numFmt formatCode="General" sourceLinked="1"/>
        <c:majorTickMark val="out"/>
        <c:minorTickMark val="none"/>
        <c:tickLblPos val="low"/>
        <c:spPr>
          <a:ln w="19050" cmpd="sng">
            <a:solidFill>
              <a:srgbClr val="FF0000"/>
            </a:solidFill>
          </a:ln>
        </c:spPr>
        <c:txPr>
          <a:bodyPr rot="0" vert="horz"/>
          <a:lstStyle/>
          <a:p>
            <a:pPr>
              <a:defRPr sz="100">
                <a:solidFill>
                  <a:schemeClr val="bg1"/>
                </a:solidFill>
              </a:defRPr>
            </a:pPr>
            <a:endParaRPr lang="fr-FR"/>
          </a:p>
        </c:txPr>
        <c:crossAx val="-2060039864"/>
        <c:crosses val="autoZero"/>
        <c:auto val="1"/>
        <c:lblAlgn val="ctr"/>
        <c:lblOffset val="100"/>
        <c:noMultiLvlLbl val="0"/>
      </c:catAx>
      <c:valAx>
        <c:axId val="-2060039864"/>
        <c:scaling>
          <c:orientation val="minMax"/>
        </c:scaling>
        <c:delete val="0"/>
        <c:axPos val="l"/>
        <c:majorGridlines>
          <c:spPr>
            <a:ln>
              <a:solidFill>
                <a:schemeClr val="bg1">
                  <a:lumMod val="75000"/>
                </a:schemeClr>
              </a:solidFill>
            </a:ln>
          </c:spPr>
        </c:majorGridlines>
        <c:numFmt formatCode="0.0" sourceLinked="0"/>
        <c:majorTickMark val="out"/>
        <c:minorTickMark val="none"/>
        <c:tickLblPos val="nextTo"/>
        <c:txPr>
          <a:bodyPr rot="0" vert="horz"/>
          <a:lstStyle/>
          <a:p>
            <a:pPr>
              <a:defRPr/>
            </a:pPr>
            <a:endParaRPr lang="fr-FR"/>
          </a:p>
        </c:txPr>
        <c:crossAx val="-2060413000"/>
        <c:crosses val="autoZero"/>
        <c:crossBetween val="between"/>
        <c:majorUnit val="0.1"/>
      </c:valAx>
    </c:plotArea>
    <c:plotVisOnly val="1"/>
    <c:dispBlanksAs val="gap"/>
    <c:showDLblsOverMax val="0"/>
  </c:chart>
  <c:txPr>
    <a:bodyPr/>
    <a:lstStyle/>
    <a:p>
      <a:pPr>
        <a:defRPr sz="2000" b="0" i="0" u="none" strike="noStrike" baseline="0">
          <a:solidFill>
            <a:srgbClr val="000000"/>
          </a:solidFill>
          <a:latin typeface="Calibri"/>
          <a:ea typeface="Calibri"/>
          <a:cs typeface="Calibri"/>
        </a:defRPr>
      </a:pPr>
      <a:endParaRPr lang="fr-FR"/>
    </a:p>
  </c:txPr>
  <c:externalData r:id="rId1">
    <c:autoUpdate val="0"/>
  </c:externalData>
</c:chartSpace>
</file>

<file path=ppt/charts/chart9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a:pPr>
            <a:r>
              <a:rPr lang="fr-FR" sz="1800" dirty="0"/>
              <a:t>Taux de liquidité : </a:t>
            </a:r>
            <a:endParaRPr lang="fr-FR" sz="1800" dirty="0" smtClean="0"/>
          </a:p>
          <a:p>
            <a:pPr>
              <a:defRPr sz="1800"/>
            </a:pPr>
            <a:r>
              <a:rPr lang="fr-FR" sz="1800" dirty="0" smtClean="0"/>
              <a:t>Masses </a:t>
            </a:r>
            <a:r>
              <a:rPr lang="fr-FR" sz="1800" dirty="0"/>
              <a:t>monétaires / PIB, %, </a:t>
            </a:r>
          </a:p>
        </c:rich>
      </c:tx>
      <c:layout>
        <c:manualLayout>
          <c:xMode val="edge"/>
          <c:yMode val="edge"/>
          <c:x val="0.197689868677803"/>
          <c:y val="0.00142349739143276"/>
        </c:manualLayout>
      </c:layout>
      <c:overlay val="0"/>
      <c:spPr>
        <a:solidFill>
          <a:schemeClr val="bg1"/>
        </a:solidFill>
      </c:spPr>
    </c:title>
    <c:autoTitleDeleted val="0"/>
    <c:plotArea>
      <c:layout>
        <c:manualLayout>
          <c:layoutTarget val="inner"/>
          <c:xMode val="edge"/>
          <c:yMode val="edge"/>
          <c:x val="0.0774134094961577"/>
          <c:y val="0.0763992222946218"/>
          <c:w val="0.895622583750177"/>
          <c:h val="0.838382819141393"/>
        </c:manualLayout>
      </c:layout>
      <c:barChart>
        <c:barDir val="col"/>
        <c:grouping val="stacked"/>
        <c:varyColors val="0"/>
        <c:ser>
          <c:idx val="0"/>
          <c:order val="0"/>
          <c:tx>
            <c:strRef>
              <c:f>'Travail PC'!$A$70</c:f>
              <c:strCache>
                <c:ptCount val="1"/>
                <c:pt idx="0">
                  <c:v>M1</c:v>
                </c:pt>
              </c:strCache>
            </c:strRef>
          </c:tx>
          <c:spPr>
            <a:solidFill>
              <a:schemeClr val="tx1"/>
            </a:solidFill>
          </c:spPr>
          <c:invertIfNegative val="0"/>
          <c:cat>
            <c:numRef>
              <c:f>'Travail PC'!$B$69:$Q$69</c:f>
              <c:numCache>
                <c:formatCode>0</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'Travail PC'!$B$70:$Q$70</c:f>
              <c:numCache>
                <c:formatCode>0%</c:formatCode>
                <c:ptCount val="16"/>
                <c:pt idx="0">
                  <c:v>0.226815321864942</c:v>
                </c:pt>
                <c:pt idx="1">
                  <c:v>0.22209067169747</c:v>
                </c:pt>
                <c:pt idx="2">
                  <c:v>0.257115449878531</c:v>
                </c:pt>
                <c:pt idx="3">
                  <c:v>0.263251071696778</c:v>
                </c:pt>
                <c:pt idx="4">
                  <c:v>0.286868632869677</c:v>
                </c:pt>
                <c:pt idx="5">
                  <c:v>0.261766929430511</c:v>
                </c:pt>
                <c:pt idx="6">
                  <c:v>0.285596273888853</c:v>
                </c:pt>
                <c:pt idx="7">
                  <c:v>0.306540085804637</c:v>
                </c:pt>
                <c:pt idx="8">
                  <c:v>0.308322448461466</c:v>
                </c:pt>
                <c:pt idx="9">
                  <c:v>0.295723018846663</c:v>
                </c:pt>
                <c:pt idx="10">
                  <c:v>0.309160542558944</c:v>
                </c:pt>
                <c:pt idx="11">
                  <c:v>0.317526672455111</c:v>
                </c:pt>
                <c:pt idx="12">
                  <c:v>0.317963830795949</c:v>
                </c:pt>
                <c:pt idx="13">
                  <c:v>0.348090347398389</c:v>
                </c:pt>
                <c:pt idx="14">
                  <c:v>0.338895721186953</c:v>
                </c:pt>
                <c:pt idx="15">
                  <c:v>0.352129773019306</c:v>
                </c:pt>
              </c:numCache>
            </c:numRef>
          </c:val>
        </c:ser>
        <c:ser>
          <c:idx val="1"/>
          <c:order val="1"/>
          <c:tx>
            <c:strRef>
              <c:f>'Travail PC'!$A$71</c:f>
              <c:strCache>
                <c:ptCount val="1"/>
                <c:pt idx="0">
                  <c:v>M2-M1</c:v>
                </c:pt>
              </c:strCache>
            </c:strRef>
          </c:tx>
          <c:spPr>
            <a:solidFill>
              <a:schemeClr val="bg1">
                <a:lumMod val="65000"/>
              </a:schemeClr>
            </a:solidFill>
          </c:spPr>
          <c:invertIfNegative val="0"/>
          <c:cat>
            <c:numRef>
              <c:f>'Travail PC'!$B$69:$Q$69</c:f>
              <c:numCache>
                <c:formatCode>0</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'Travail PC'!$B$71:$Q$71</c:f>
              <c:numCache>
                <c:formatCode>0%</c:formatCode>
                <c:ptCount val="16"/>
                <c:pt idx="0">
                  <c:v>0.0877083086848461</c:v>
                </c:pt>
                <c:pt idx="1">
                  <c:v>0.103524290907433</c:v>
                </c:pt>
                <c:pt idx="2">
                  <c:v>0.102795961399382</c:v>
                </c:pt>
                <c:pt idx="3">
                  <c:v>0.105841870608691</c:v>
                </c:pt>
                <c:pt idx="4">
                  <c:v>0.099089903583645</c:v>
                </c:pt>
                <c:pt idx="5">
                  <c:v>0.0890469292598399</c:v>
                </c:pt>
                <c:pt idx="6">
                  <c:v>0.103097214287609</c:v>
                </c:pt>
                <c:pt idx="7">
                  <c:v>0.120720006982537</c:v>
                </c:pt>
                <c:pt idx="8">
                  <c:v>0.110574875461643</c:v>
                </c:pt>
                <c:pt idx="9">
                  <c:v>0.112188635659351</c:v>
                </c:pt>
                <c:pt idx="10">
                  <c:v>0.120251934488644</c:v>
                </c:pt>
                <c:pt idx="11">
                  <c:v>0.121716310872727</c:v>
                </c:pt>
                <c:pt idx="12">
                  <c:v>0.122331630959537</c:v>
                </c:pt>
                <c:pt idx="13">
                  <c:v>0.125151519731627</c:v>
                </c:pt>
                <c:pt idx="14">
                  <c:v>0.123291673838119</c:v>
                </c:pt>
                <c:pt idx="15">
                  <c:v>0.126352447965751</c:v>
                </c:pt>
              </c:numCache>
            </c:numRef>
          </c:val>
        </c:ser>
        <c:ser>
          <c:idx val="2"/>
          <c:order val="2"/>
          <c:tx>
            <c:strRef>
              <c:f>'Travail PC'!$A$72</c:f>
              <c:strCache>
                <c:ptCount val="1"/>
                <c:pt idx="0">
                  <c:v>M3-M2</c:v>
                </c:pt>
              </c:strCache>
            </c:strRef>
          </c:tx>
          <c:spPr>
            <a:solidFill>
              <a:schemeClr val="bg1">
                <a:lumMod val="85000"/>
              </a:schemeClr>
            </a:solidFill>
          </c:spPr>
          <c:invertIfNegative val="0"/>
          <c:cat>
            <c:numRef>
              <c:f>'Travail PC'!$B$69:$Q$69</c:f>
              <c:numCache>
                <c:formatCode>0</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'Travail PC'!$B$72:$Q$72</c:f>
              <c:numCache>
                <c:formatCode>0%</c:formatCode>
                <c:ptCount val="16"/>
                <c:pt idx="0">
                  <c:v>0.170848785263684</c:v>
                </c:pt>
                <c:pt idx="1">
                  <c:v>0.132135117253372</c:v>
                </c:pt>
                <c:pt idx="2">
                  <c:v>0.125153826606211</c:v>
                </c:pt>
                <c:pt idx="3">
                  <c:v>0.127878891382293</c:v>
                </c:pt>
                <c:pt idx="4">
                  <c:v>0.132717391935792</c:v>
                </c:pt>
                <c:pt idx="5">
                  <c:v>0.150544858982488</c:v>
                </c:pt>
                <c:pt idx="6">
                  <c:v>0.185910714286305</c:v>
                </c:pt>
                <c:pt idx="7">
                  <c:v>0.194556306775075</c:v>
                </c:pt>
                <c:pt idx="8">
                  <c:v>0.194429318328226</c:v>
                </c:pt>
                <c:pt idx="9">
                  <c:v>0.193192664168803</c:v>
                </c:pt>
                <c:pt idx="10">
                  <c:v>0.254273701704699</c:v>
                </c:pt>
                <c:pt idx="11">
                  <c:v>0.222313937568096</c:v>
                </c:pt>
                <c:pt idx="12">
                  <c:v>0.208312394223934</c:v>
                </c:pt>
                <c:pt idx="13">
                  <c:v>0.210034969993922</c:v>
                </c:pt>
                <c:pt idx="14">
                  <c:v>0.214457595661948</c:v>
                </c:pt>
                <c:pt idx="15">
                  <c:v>0.199885429978606</c:v>
                </c:pt>
              </c:numCache>
            </c:numRef>
          </c:val>
        </c:ser>
        <c:dLbls>
          <c:showLegendKey val="0"/>
          <c:showVal val="0"/>
          <c:showCatName val="0"/>
          <c:showSerName val="0"/>
          <c:showPercent val="0"/>
          <c:showBubbleSize val="0"/>
        </c:dLbls>
        <c:gapWidth val="150"/>
        <c:overlap val="100"/>
        <c:axId val="2103825144"/>
        <c:axId val="2103627688"/>
      </c:barChart>
      <c:lineChart>
        <c:grouping val="standard"/>
        <c:varyColors val="0"/>
        <c:ser>
          <c:idx val="3"/>
          <c:order val="3"/>
          <c:tx>
            <c:strRef>
              <c:f>'Travail PC'!$A$73</c:f>
              <c:strCache>
                <c:ptCount val="1"/>
                <c:pt idx="0">
                  <c:v>M3</c:v>
                </c:pt>
              </c:strCache>
            </c:strRef>
          </c:tx>
          <c:spPr>
            <a:ln>
              <a:solidFill>
                <a:schemeClr val="tx1"/>
              </a:solidFill>
            </a:ln>
          </c:spPr>
          <c:marker>
            <c:symbol val="none"/>
          </c:marker>
          <c:cat>
            <c:numRef>
              <c:f>'Travail PC'!$B$69:$Q$69</c:f>
              <c:numCache>
                <c:formatCode>0</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'Travail PC'!$B$73:$Q$73</c:f>
              <c:numCache>
                <c:formatCode>0%</c:formatCode>
                <c:ptCount val="16"/>
                <c:pt idx="0">
                  <c:v>0.485372415813472</c:v>
                </c:pt>
                <c:pt idx="1">
                  <c:v>0.457750079858275</c:v>
                </c:pt>
                <c:pt idx="2">
                  <c:v>0.485065237884124</c:v>
                </c:pt>
                <c:pt idx="3">
                  <c:v>0.496971833687762</c:v>
                </c:pt>
                <c:pt idx="4">
                  <c:v>0.518675928389114</c:v>
                </c:pt>
                <c:pt idx="5">
                  <c:v>0.501358717672838</c:v>
                </c:pt>
                <c:pt idx="6">
                  <c:v>0.574604202462767</c:v>
                </c:pt>
                <c:pt idx="7">
                  <c:v>0.621816399562249</c:v>
                </c:pt>
                <c:pt idx="8">
                  <c:v>0.613326642251335</c:v>
                </c:pt>
                <c:pt idx="9">
                  <c:v>0.601104318674817</c:v>
                </c:pt>
                <c:pt idx="10">
                  <c:v>0.683686178752287</c:v>
                </c:pt>
                <c:pt idx="11">
                  <c:v>0.661556920895934</c:v>
                </c:pt>
                <c:pt idx="12">
                  <c:v>0.648607855979421</c:v>
                </c:pt>
                <c:pt idx="13">
                  <c:v>0.683276837123937</c:v>
                </c:pt>
                <c:pt idx="14">
                  <c:v>0.67664499068702</c:v>
                </c:pt>
                <c:pt idx="15">
                  <c:v>0.677331975160665</c:v>
                </c:pt>
              </c:numCache>
            </c:numRef>
          </c:val>
          <c:smooth val="0"/>
        </c:ser>
        <c:dLbls>
          <c:showLegendKey val="0"/>
          <c:showVal val="0"/>
          <c:showCatName val="0"/>
          <c:showSerName val="0"/>
          <c:showPercent val="0"/>
          <c:showBubbleSize val="0"/>
        </c:dLbls>
        <c:marker val="1"/>
        <c:smooth val="0"/>
        <c:axId val="2103825144"/>
        <c:axId val="2103627688"/>
      </c:lineChart>
      <c:lineChart>
        <c:grouping val="standard"/>
        <c:varyColors val="0"/>
        <c:ser>
          <c:idx val="4"/>
          <c:order val="4"/>
          <c:tx>
            <c:strRef>
              <c:f>'Travail PC'!$A$9</c:f>
              <c:strCache>
                <c:ptCount val="1"/>
                <c:pt idx="0">
                  <c:v>M3 GCFP</c:v>
                </c:pt>
              </c:strCache>
            </c:strRef>
          </c:tx>
          <c:spPr>
            <a:ln w="57150" cmpd="sng">
              <a:solidFill>
                <a:srgbClr val="660066"/>
              </a:solidFill>
              <a:prstDash val="sysDash"/>
            </a:ln>
          </c:spPr>
          <c:marker>
            <c:symbol val="none"/>
          </c:marker>
          <c:cat>
            <c:numRef>
              <c:f>'Travail PC'!$B$69:$Q$69</c:f>
              <c:numCache>
                <c:formatCode>0</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'Travail PC'!$B$9:$Q$9</c:f>
              <c:numCache>
                <c:formatCode>#,##0</c:formatCode>
                <c:ptCount val="16"/>
                <c:pt idx="0">
                  <c:v>229.094</c:v>
                </c:pt>
                <c:pt idx="1">
                  <c:v>237.364</c:v>
                </c:pt>
                <c:pt idx="2">
                  <c:v>274.318</c:v>
                </c:pt>
                <c:pt idx="3">
                  <c:v>297.389</c:v>
                </c:pt>
                <c:pt idx="4">
                  <c:v>344.0359999999995</c:v>
                </c:pt>
                <c:pt idx="5">
                  <c:v>385.032</c:v>
                </c:pt>
                <c:pt idx="6">
                  <c:v>422.744</c:v>
                </c:pt>
                <c:pt idx="7">
                  <c:v>463.076</c:v>
                </c:pt>
                <c:pt idx="8">
                  <c:v>516.981</c:v>
                </c:pt>
                <c:pt idx="9">
                  <c:v>533.4349999999994</c:v>
                </c:pt>
                <c:pt idx="10">
                  <c:v>603.8059999999995</c:v>
                </c:pt>
                <c:pt idx="11">
                  <c:v>603.583</c:v>
                </c:pt>
                <c:pt idx="12">
                  <c:v>619.544</c:v>
                </c:pt>
                <c:pt idx="13">
                  <c:v>653.208</c:v>
                </c:pt>
                <c:pt idx="14">
                  <c:v>646.8680000000001</c:v>
                </c:pt>
                <c:pt idx="15">
                  <c:v>654.0</c:v>
                </c:pt>
              </c:numCache>
            </c:numRef>
          </c:val>
          <c:smooth val="0"/>
        </c:ser>
        <c:dLbls>
          <c:showLegendKey val="0"/>
          <c:showVal val="0"/>
          <c:showCatName val="0"/>
          <c:showSerName val="0"/>
          <c:showPercent val="0"/>
          <c:showBubbleSize val="0"/>
        </c:dLbls>
        <c:marker val="1"/>
        <c:smooth val="0"/>
        <c:axId val="2104440280"/>
        <c:axId val="-2104859912"/>
      </c:lineChart>
      <c:catAx>
        <c:axId val="2103825144"/>
        <c:scaling>
          <c:orientation val="minMax"/>
        </c:scaling>
        <c:delete val="0"/>
        <c:axPos val="b"/>
        <c:numFmt formatCode="0" sourceLinked="1"/>
        <c:majorTickMark val="out"/>
        <c:minorTickMark val="none"/>
        <c:tickLblPos val="nextTo"/>
        <c:txPr>
          <a:bodyPr rot="-5400000" vert="horz"/>
          <a:lstStyle/>
          <a:p>
            <a:pPr>
              <a:defRPr/>
            </a:pPr>
            <a:endParaRPr lang="fr-FR"/>
          </a:p>
        </c:txPr>
        <c:crossAx val="2103627688"/>
        <c:crosses val="autoZero"/>
        <c:auto val="1"/>
        <c:lblAlgn val="ctr"/>
        <c:lblOffset val="100"/>
        <c:noMultiLvlLbl val="0"/>
      </c:catAx>
      <c:valAx>
        <c:axId val="2103627688"/>
        <c:scaling>
          <c:orientation val="minMax"/>
          <c:max val="1.2"/>
        </c:scaling>
        <c:delete val="0"/>
        <c:axPos val="l"/>
        <c:majorGridlines>
          <c:spPr>
            <a:ln>
              <a:solidFill>
                <a:schemeClr val="bg1">
                  <a:lumMod val="75000"/>
                </a:schemeClr>
              </a:solidFill>
            </a:ln>
          </c:spPr>
        </c:majorGridlines>
        <c:numFmt formatCode="0%" sourceLinked="1"/>
        <c:majorTickMark val="out"/>
        <c:minorTickMark val="none"/>
        <c:tickLblPos val="nextTo"/>
        <c:txPr>
          <a:bodyPr/>
          <a:lstStyle/>
          <a:p>
            <a:pPr>
              <a:defRPr b="1"/>
            </a:pPr>
            <a:endParaRPr lang="fr-FR"/>
          </a:p>
        </c:txPr>
        <c:crossAx val="2103825144"/>
        <c:crosses val="autoZero"/>
        <c:crossBetween val="between"/>
        <c:majorUnit val="0.05"/>
      </c:valAx>
      <c:valAx>
        <c:axId val="-2104859912"/>
        <c:scaling>
          <c:orientation val="minMax"/>
          <c:max val="1200.0"/>
        </c:scaling>
        <c:delete val="0"/>
        <c:axPos val="r"/>
        <c:numFmt formatCode="#,##0" sourceLinked="1"/>
        <c:majorTickMark val="out"/>
        <c:minorTickMark val="none"/>
        <c:tickLblPos val="nextTo"/>
        <c:txPr>
          <a:bodyPr/>
          <a:lstStyle/>
          <a:p>
            <a:pPr>
              <a:defRPr sz="100">
                <a:solidFill>
                  <a:schemeClr val="bg1"/>
                </a:solidFill>
              </a:defRPr>
            </a:pPr>
            <a:endParaRPr lang="fr-FR"/>
          </a:p>
        </c:txPr>
        <c:crossAx val="2104440280"/>
        <c:crosses val="max"/>
        <c:crossBetween val="between"/>
      </c:valAx>
      <c:catAx>
        <c:axId val="2104440280"/>
        <c:scaling>
          <c:orientation val="minMax"/>
        </c:scaling>
        <c:delete val="1"/>
        <c:axPos val="b"/>
        <c:numFmt formatCode="0" sourceLinked="1"/>
        <c:majorTickMark val="out"/>
        <c:minorTickMark val="none"/>
        <c:tickLblPos val="nextTo"/>
        <c:crossAx val="-2104859912"/>
        <c:crosses val="autoZero"/>
        <c:auto val="1"/>
        <c:lblAlgn val="ctr"/>
        <c:lblOffset val="100"/>
        <c:noMultiLvlLbl val="0"/>
      </c:catAx>
    </c:plotArea>
    <c:legend>
      <c:legendPos val="r"/>
      <c:layout>
        <c:manualLayout>
          <c:xMode val="edge"/>
          <c:yMode val="edge"/>
          <c:x val="0.173047082855159"/>
          <c:y val="0.133422298174176"/>
          <c:w val="0.785182931628078"/>
          <c:h val="0.101532402841702"/>
        </c:manualLayout>
      </c:layout>
      <c:overlay val="0"/>
      <c:spPr>
        <a:solidFill>
          <a:schemeClr val="bg1"/>
        </a:solidFill>
      </c:spPr>
    </c:legend>
    <c:plotVisOnly val="1"/>
    <c:dispBlanksAs val="gap"/>
    <c:showDLblsOverMax val="0"/>
  </c:chart>
  <c:txPr>
    <a:bodyPr/>
    <a:lstStyle/>
    <a:p>
      <a:pPr>
        <a:defRPr sz="1600"/>
      </a:pPr>
      <a:endParaRPr lang="fr-FR"/>
    </a:p>
  </c:txPr>
  <c:externalData r:id="rId1">
    <c:autoUpdate val="0"/>
  </c:externalData>
  <c:userShapes r:id="rId2"/>
</c:chartSpace>
</file>

<file path=ppt/charts/chart9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a:pPr>
            <a:r>
              <a:rPr lang="fr-FR" sz="1800" dirty="0"/>
              <a:t>Epargne collectée et crédits bancaires, % du PIB</a:t>
            </a:r>
          </a:p>
        </c:rich>
      </c:tx>
      <c:layout>
        <c:manualLayout>
          <c:xMode val="edge"/>
          <c:yMode val="edge"/>
          <c:x val="0.404327270194765"/>
          <c:y val="0.0"/>
        </c:manualLayout>
      </c:layout>
      <c:overlay val="0"/>
      <c:spPr>
        <a:solidFill>
          <a:schemeClr val="bg1"/>
        </a:solidFill>
      </c:spPr>
    </c:title>
    <c:autoTitleDeleted val="0"/>
    <c:plotArea>
      <c:layout>
        <c:manualLayout>
          <c:layoutTarget val="inner"/>
          <c:xMode val="edge"/>
          <c:yMode val="edge"/>
          <c:x val="0.0774134094961577"/>
          <c:y val="0.0752674734857405"/>
          <c:w val="0.837510060907611"/>
          <c:h val="0.839074543092758"/>
        </c:manualLayout>
      </c:layout>
      <c:barChart>
        <c:barDir val="col"/>
        <c:grouping val="stacked"/>
        <c:varyColors val="0"/>
        <c:ser>
          <c:idx val="2"/>
          <c:order val="1"/>
          <c:tx>
            <c:strRef>
              <c:f>'Travail PC'!$A$15</c:f>
              <c:strCache>
                <c:ptCount val="1"/>
                <c:pt idx="0">
                  <c:v>Epargne collectée </c:v>
                </c:pt>
              </c:strCache>
            </c:strRef>
          </c:tx>
          <c:spPr>
            <a:solidFill>
              <a:srgbClr val="2FD22B"/>
            </a:solidFill>
            <a:ln>
              <a:noFill/>
            </a:ln>
          </c:spPr>
          <c:invertIfNegative val="0"/>
          <c:cat>
            <c:numRef>
              <c:f>'Travail PC'!$B$4:$Q$4</c:f>
              <c:numCache>
                <c:formatCode>General</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'Travail PC'!$B$15:$Q$15</c:f>
              <c:numCache>
                <c:formatCode>0%</c:formatCode>
                <c:ptCount val="16"/>
                <c:pt idx="0">
                  <c:v>0.582763003127473</c:v>
                </c:pt>
                <c:pt idx="1">
                  <c:v>0.572231954703267</c:v>
                </c:pt>
                <c:pt idx="2">
                  <c:v>0.606832848746023</c:v>
                </c:pt>
                <c:pt idx="3">
                  <c:v>0.623848054829351</c:v>
                </c:pt>
                <c:pt idx="4">
                  <c:v>0.64819565599875</c:v>
                </c:pt>
                <c:pt idx="5">
                  <c:v>0.628637257057531</c:v>
                </c:pt>
                <c:pt idx="6">
                  <c:v>0.693483377924976</c:v>
                </c:pt>
                <c:pt idx="7">
                  <c:v>0.748224488562739</c:v>
                </c:pt>
                <c:pt idx="8">
                  <c:v>0.74268518815109</c:v>
                </c:pt>
                <c:pt idx="9">
                  <c:v>0.722998563258867</c:v>
                </c:pt>
                <c:pt idx="10">
                  <c:v>0.802654223686111</c:v>
                </c:pt>
                <c:pt idx="11">
                  <c:v>0.783764086126842</c:v>
                </c:pt>
                <c:pt idx="12">
                  <c:v>0.766867549761054</c:v>
                </c:pt>
                <c:pt idx="13">
                  <c:v>0.801239870869257</c:v>
                </c:pt>
                <c:pt idx="14">
                  <c:v>0.79853770057802</c:v>
                </c:pt>
                <c:pt idx="15">
                  <c:v>0.804720098929414</c:v>
                </c:pt>
              </c:numCache>
            </c:numRef>
          </c:val>
        </c:ser>
        <c:ser>
          <c:idx val="0"/>
          <c:order val="2"/>
          <c:tx>
            <c:strRef>
              <c:f>'Travail PC'!$A$16</c:f>
              <c:strCache>
                <c:ptCount val="1"/>
                <c:pt idx="0">
                  <c:v>Crédits hors épargne collectée</c:v>
                </c:pt>
              </c:strCache>
            </c:strRef>
          </c:tx>
          <c:spPr>
            <a:solidFill>
              <a:schemeClr val="accent3">
                <a:lumMod val="50000"/>
              </a:schemeClr>
            </a:solidFill>
            <a:ln>
              <a:solidFill>
                <a:srgbClr val="008000"/>
              </a:solidFill>
              <a:prstDash val="sysDash"/>
            </a:ln>
          </c:spPr>
          <c:invertIfNegative val="0"/>
          <c:cat>
            <c:numRef>
              <c:f>'Travail PC'!$B$4:$Q$4</c:f>
              <c:numCache>
                <c:formatCode>General</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'Travail PC'!$B$16:$Q$16</c:f>
              <c:numCache>
                <c:formatCode>0%</c:formatCode>
                <c:ptCount val="16"/>
                <c:pt idx="0">
                  <c:v>0.203844804381945</c:v>
                </c:pt>
                <c:pt idx="1">
                  <c:v>0.200723190171925</c:v>
                </c:pt>
                <c:pt idx="2">
                  <c:v>0.166631875020999</c:v>
                </c:pt>
                <c:pt idx="3">
                  <c:v>0.170617710392291</c:v>
                </c:pt>
                <c:pt idx="4">
                  <c:v>0.145461312986708</c:v>
                </c:pt>
                <c:pt idx="5">
                  <c:v>0.177320397928618</c:v>
                </c:pt>
                <c:pt idx="6">
                  <c:v>0.27942811095626</c:v>
                </c:pt>
                <c:pt idx="7">
                  <c:v>0.287104462781064</c:v>
                </c:pt>
                <c:pt idx="8">
                  <c:v>0.259917690200531</c:v>
                </c:pt>
                <c:pt idx="9">
                  <c:v>0.299395441868327</c:v>
                </c:pt>
                <c:pt idx="10">
                  <c:v>0.279632874870314</c:v>
                </c:pt>
                <c:pt idx="11">
                  <c:v>0.292577008786194</c:v>
                </c:pt>
                <c:pt idx="12">
                  <c:v>0.296136617638389</c:v>
                </c:pt>
                <c:pt idx="13">
                  <c:v>0.316594891254143</c:v>
                </c:pt>
                <c:pt idx="14">
                  <c:v>0.377140868286513</c:v>
                </c:pt>
                <c:pt idx="15">
                  <c:v>0.371807613276267</c:v>
                </c:pt>
              </c:numCache>
            </c:numRef>
          </c:val>
        </c:ser>
        <c:dLbls>
          <c:showLegendKey val="0"/>
          <c:showVal val="0"/>
          <c:showCatName val="0"/>
          <c:showSerName val="0"/>
          <c:showPercent val="0"/>
          <c:showBubbleSize val="0"/>
        </c:dLbls>
        <c:gapWidth val="150"/>
        <c:overlap val="100"/>
        <c:axId val="-2057271768"/>
        <c:axId val="-2057268584"/>
      </c:barChart>
      <c:lineChart>
        <c:grouping val="standard"/>
        <c:varyColors val="0"/>
        <c:ser>
          <c:idx val="1"/>
          <c:order val="0"/>
          <c:tx>
            <c:strRef>
              <c:f>'Travail PC'!$A$14</c:f>
              <c:strCache>
                <c:ptCount val="1"/>
                <c:pt idx="0">
                  <c:v>Crédits </c:v>
                </c:pt>
              </c:strCache>
            </c:strRef>
          </c:tx>
          <c:spPr>
            <a:ln>
              <a:solidFill>
                <a:schemeClr val="tx1"/>
              </a:solidFill>
            </a:ln>
          </c:spPr>
          <c:marker>
            <c:symbol val="none"/>
          </c:marker>
          <c:cat>
            <c:numRef>
              <c:f>'Travail PC'!$B$4:$Q$4</c:f>
              <c:numCache>
                <c:formatCode>General</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'Travail PC'!$B$14:$Q$14</c:f>
              <c:numCache>
                <c:formatCode>0%</c:formatCode>
                <c:ptCount val="16"/>
                <c:pt idx="0">
                  <c:v>0.786607807509418</c:v>
                </c:pt>
                <c:pt idx="1">
                  <c:v>0.772955144875191</c:v>
                </c:pt>
                <c:pt idx="2">
                  <c:v>0.773464723767022</c:v>
                </c:pt>
                <c:pt idx="3">
                  <c:v>0.794465765221643</c:v>
                </c:pt>
                <c:pt idx="4">
                  <c:v>0.793656968985458</c:v>
                </c:pt>
                <c:pt idx="5">
                  <c:v>0.805957654986149</c:v>
                </c:pt>
                <c:pt idx="6">
                  <c:v>0.972911488881236</c:v>
                </c:pt>
                <c:pt idx="7">
                  <c:v>1.035328951343803</c:v>
                </c:pt>
                <c:pt idx="8">
                  <c:v>1.002602878351621</c:v>
                </c:pt>
                <c:pt idx="9">
                  <c:v>1.022394005127194</c:v>
                </c:pt>
                <c:pt idx="10">
                  <c:v>1.082287098556425</c:v>
                </c:pt>
                <c:pt idx="11">
                  <c:v>1.076341094913036</c:v>
                </c:pt>
                <c:pt idx="12">
                  <c:v>1.063004167399443</c:v>
                </c:pt>
                <c:pt idx="13">
                  <c:v>1.1178347621234</c:v>
                </c:pt>
                <c:pt idx="14">
                  <c:v>1.175678568864533</c:v>
                </c:pt>
                <c:pt idx="15">
                  <c:v>1.176527712205681</c:v>
                </c:pt>
              </c:numCache>
            </c:numRef>
          </c:val>
          <c:smooth val="0"/>
        </c:ser>
        <c:dLbls>
          <c:showLegendKey val="0"/>
          <c:showVal val="0"/>
          <c:showCatName val="0"/>
          <c:showSerName val="0"/>
          <c:showPercent val="0"/>
          <c:showBubbleSize val="0"/>
        </c:dLbls>
        <c:marker val="1"/>
        <c:smooth val="0"/>
        <c:axId val="-2057271768"/>
        <c:axId val="-2057268584"/>
      </c:lineChart>
      <c:lineChart>
        <c:grouping val="standard"/>
        <c:varyColors val="0"/>
        <c:ser>
          <c:idx val="3"/>
          <c:order val="3"/>
          <c:tx>
            <c:strRef>
              <c:f>'Travail PC'!$A$5</c:f>
              <c:strCache>
                <c:ptCount val="1"/>
                <c:pt idx="0">
                  <c:v>Crédits GCFP</c:v>
                </c:pt>
              </c:strCache>
            </c:strRef>
          </c:tx>
          <c:spPr>
            <a:ln w="57150" cmpd="sng">
              <a:solidFill>
                <a:srgbClr val="660066"/>
              </a:solidFill>
              <a:prstDash val="sysDash"/>
            </a:ln>
          </c:spPr>
          <c:marker>
            <c:symbol val="none"/>
          </c:marker>
          <c:cat>
            <c:numRef>
              <c:f>'Travail PC'!$B$4:$Q$4</c:f>
              <c:numCache>
                <c:formatCode>General</c:formatCode>
                <c:ptCount val="16"/>
                <c:pt idx="0">
                  <c:v>2002.0</c:v>
                </c:pt>
                <c:pt idx="1">
                  <c:v>2003.0</c:v>
                </c:pt>
                <c:pt idx="2">
                  <c:v>2004.0</c:v>
                </c:pt>
                <c:pt idx="3">
                  <c:v>2005.0</c:v>
                </c:pt>
                <c:pt idx="4">
                  <c:v>2006.0</c:v>
                </c:pt>
                <c:pt idx="5">
                  <c:v>2007.0</c:v>
                </c:pt>
                <c:pt idx="6">
                  <c:v>2008.0</c:v>
                </c:pt>
                <c:pt idx="7">
                  <c:v>2009.0</c:v>
                </c:pt>
                <c:pt idx="8">
                  <c:v>2010.0</c:v>
                </c:pt>
                <c:pt idx="9">
                  <c:v>2011.0</c:v>
                </c:pt>
                <c:pt idx="10">
                  <c:v>2012.0</c:v>
                </c:pt>
                <c:pt idx="11">
                  <c:v>2013.0</c:v>
                </c:pt>
                <c:pt idx="12">
                  <c:v>2014.0</c:v>
                </c:pt>
                <c:pt idx="13">
                  <c:v>2015.0</c:v>
                </c:pt>
                <c:pt idx="14">
                  <c:v>2016.0</c:v>
                </c:pt>
                <c:pt idx="15">
                  <c:v>2017.0</c:v>
                </c:pt>
              </c:numCache>
            </c:numRef>
          </c:cat>
          <c:val>
            <c:numRef>
              <c:f>'Travail PC'!$B$5:$Q$5</c:f>
              <c:numCache>
                <c:formatCode>#,##0</c:formatCode>
                <c:ptCount val="16"/>
                <c:pt idx="0">
                  <c:v>371.276</c:v>
                </c:pt>
                <c:pt idx="1">
                  <c:v>400.812</c:v>
                </c:pt>
                <c:pt idx="2">
                  <c:v>437.4159999999995</c:v>
                </c:pt>
                <c:pt idx="3">
                  <c:v>475.41</c:v>
                </c:pt>
                <c:pt idx="4">
                  <c:v>526.4299999999994</c:v>
                </c:pt>
                <c:pt idx="5">
                  <c:v>618.9569999999993</c:v>
                </c:pt>
                <c:pt idx="6">
                  <c:v>715.784</c:v>
                </c:pt>
                <c:pt idx="7">
                  <c:v>771.025</c:v>
                </c:pt>
                <c:pt idx="8">
                  <c:v>845.107</c:v>
                </c:pt>
                <c:pt idx="9">
                  <c:v>907.298</c:v>
                </c:pt>
                <c:pt idx="10">
                  <c:v>955.8353878435414</c:v>
                </c:pt>
                <c:pt idx="11">
                  <c:v>982.018578554165</c:v>
                </c:pt>
                <c:pt idx="12">
                  <c:v>1015.371380127434</c:v>
                </c:pt>
                <c:pt idx="13">
                  <c:v>1068.642414940604</c:v>
                </c:pt>
                <c:pt idx="14">
                  <c:v>1123.9407</c:v>
                </c:pt>
                <c:pt idx="15">
                  <c:v>1136.0</c:v>
                </c:pt>
              </c:numCache>
            </c:numRef>
          </c:val>
          <c:smooth val="0"/>
        </c:ser>
        <c:dLbls>
          <c:showLegendKey val="0"/>
          <c:showVal val="0"/>
          <c:showCatName val="0"/>
          <c:showSerName val="0"/>
          <c:showPercent val="0"/>
          <c:showBubbleSize val="0"/>
        </c:dLbls>
        <c:marker val="1"/>
        <c:smooth val="0"/>
        <c:axId val="-2057262296"/>
        <c:axId val="-2057265192"/>
      </c:lineChart>
      <c:catAx>
        <c:axId val="-2057271768"/>
        <c:scaling>
          <c:orientation val="minMax"/>
        </c:scaling>
        <c:delete val="0"/>
        <c:axPos val="b"/>
        <c:numFmt formatCode="General" sourceLinked="1"/>
        <c:majorTickMark val="out"/>
        <c:minorTickMark val="none"/>
        <c:tickLblPos val="nextTo"/>
        <c:txPr>
          <a:bodyPr rot="-5400000" vert="horz"/>
          <a:lstStyle/>
          <a:p>
            <a:pPr>
              <a:defRPr/>
            </a:pPr>
            <a:endParaRPr lang="fr-FR"/>
          </a:p>
        </c:txPr>
        <c:crossAx val="-2057268584"/>
        <c:crosses val="autoZero"/>
        <c:auto val="1"/>
        <c:lblAlgn val="ctr"/>
        <c:lblOffset val="100"/>
        <c:noMultiLvlLbl val="0"/>
      </c:catAx>
      <c:valAx>
        <c:axId val="-2057268584"/>
        <c:scaling>
          <c:orientation val="minMax"/>
          <c:max val="1.2"/>
        </c:scaling>
        <c:delete val="0"/>
        <c:axPos val="l"/>
        <c:majorGridlines>
          <c:spPr>
            <a:ln>
              <a:solidFill>
                <a:schemeClr val="bg1">
                  <a:lumMod val="75000"/>
                </a:schemeClr>
              </a:solidFill>
            </a:ln>
          </c:spPr>
        </c:majorGridlines>
        <c:numFmt formatCode="0%" sourceLinked="1"/>
        <c:majorTickMark val="out"/>
        <c:minorTickMark val="none"/>
        <c:tickLblPos val="nextTo"/>
        <c:txPr>
          <a:bodyPr/>
          <a:lstStyle/>
          <a:p>
            <a:pPr>
              <a:defRPr sz="100">
                <a:solidFill>
                  <a:schemeClr val="bg1"/>
                </a:solidFill>
              </a:defRPr>
            </a:pPr>
            <a:endParaRPr lang="fr-FR"/>
          </a:p>
        </c:txPr>
        <c:crossAx val="-2057271768"/>
        <c:crosses val="autoZero"/>
        <c:crossBetween val="between"/>
        <c:majorUnit val="0.05"/>
      </c:valAx>
      <c:valAx>
        <c:axId val="-2057265192"/>
        <c:scaling>
          <c:orientation val="minMax"/>
        </c:scaling>
        <c:delete val="0"/>
        <c:axPos val="r"/>
        <c:numFmt formatCode="#,##0" sourceLinked="1"/>
        <c:majorTickMark val="out"/>
        <c:minorTickMark val="none"/>
        <c:tickLblPos val="nextTo"/>
        <c:txPr>
          <a:bodyPr/>
          <a:lstStyle/>
          <a:p>
            <a:pPr>
              <a:defRPr b="1">
                <a:solidFill>
                  <a:srgbClr val="660066"/>
                </a:solidFill>
              </a:defRPr>
            </a:pPr>
            <a:endParaRPr lang="fr-FR"/>
          </a:p>
        </c:txPr>
        <c:crossAx val="-2057262296"/>
        <c:crosses val="max"/>
        <c:crossBetween val="between"/>
      </c:valAx>
      <c:catAx>
        <c:axId val="-2057262296"/>
        <c:scaling>
          <c:orientation val="minMax"/>
        </c:scaling>
        <c:delete val="1"/>
        <c:axPos val="b"/>
        <c:numFmt formatCode="General" sourceLinked="1"/>
        <c:majorTickMark val="out"/>
        <c:minorTickMark val="none"/>
        <c:tickLblPos val="nextTo"/>
        <c:crossAx val="-2057265192"/>
        <c:crosses val="autoZero"/>
        <c:auto val="1"/>
        <c:lblAlgn val="ctr"/>
        <c:lblOffset val="100"/>
        <c:noMultiLvlLbl val="0"/>
      </c:catAx>
    </c:plotArea>
    <c:legend>
      <c:legendPos val="r"/>
      <c:layout>
        <c:manualLayout>
          <c:xMode val="edge"/>
          <c:yMode val="edge"/>
          <c:x val="0.293893106217619"/>
          <c:y val="0.578323797734013"/>
          <c:w val="0.496945142598213"/>
          <c:h val="0.296964819187533"/>
        </c:manualLayout>
      </c:layout>
      <c:overlay val="0"/>
      <c:spPr>
        <a:solidFill>
          <a:schemeClr val="bg1"/>
        </a:solidFill>
      </c:spPr>
    </c:legend>
    <c:plotVisOnly val="1"/>
    <c:dispBlanksAs val="gap"/>
    <c:showDLblsOverMax val="0"/>
  </c:chart>
  <c:txPr>
    <a:bodyPr/>
    <a:lstStyle/>
    <a:p>
      <a:pPr>
        <a:defRPr sz="1600"/>
      </a:pPr>
      <a:endParaRPr lang="fr-FR"/>
    </a:p>
  </c:txPr>
  <c:externalData r:id="rId1">
    <c:autoUpdate val="0"/>
  </c:externalData>
  <c:userShapes r:id="rId2"/>
</c:chartSpace>
</file>

<file path=ppt/charts/chart9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a:pPr>
            <a:r>
              <a:rPr lang="fr-FR" sz="1800" dirty="0"/>
              <a:t>Evolution récente des crédits bancaires totaux  à </a:t>
            </a:r>
            <a:r>
              <a:rPr lang="fr-FR" sz="1800" dirty="0" smtClean="0"/>
              <a:t>l'économie, structure en %</a:t>
            </a:r>
            <a:endParaRPr lang="fr-FR" sz="1800" dirty="0"/>
          </a:p>
        </c:rich>
      </c:tx>
      <c:layout>
        <c:manualLayout>
          <c:xMode val="edge"/>
          <c:yMode val="edge"/>
          <c:x val="0.131670912459472"/>
          <c:y val="0.0"/>
        </c:manualLayout>
      </c:layout>
      <c:overlay val="0"/>
    </c:title>
    <c:autoTitleDeleted val="0"/>
    <c:plotArea>
      <c:layout>
        <c:manualLayout>
          <c:layoutTarget val="inner"/>
          <c:xMode val="edge"/>
          <c:yMode val="edge"/>
          <c:x val="0.0596569714499973"/>
          <c:y val="0.111611326507217"/>
          <c:w val="0.850823209671367"/>
          <c:h val="0.796133753369558"/>
        </c:manualLayout>
      </c:layout>
      <c:barChart>
        <c:barDir val="col"/>
        <c:grouping val="stacked"/>
        <c:varyColors val="0"/>
        <c:ser>
          <c:idx val="0"/>
          <c:order val="0"/>
          <c:tx>
            <c:strRef>
              <c:f>'Banques NC'!$B$319</c:f>
              <c:strCache>
                <c:ptCount val="1"/>
                <c:pt idx="0">
                  <c:v>Entreprises</c:v>
                </c:pt>
              </c:strCache>
            </c:strRef>
          </c:tx>
          <c:spPr>
            <a:solidFill>
              <a:schemeClr val="tx1"/>
            </a:solidFill>
          </c:spPr>
          <c:invertIfNegative val="0"/>
          <c:cat>
            <c:numRef>
              <c:f>'Banques NC'!$C$309:$N$309</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'Banques NC'!$C$319:$N$319</c:f>
              <c:numCache>
                <c:formatCode>0%</c:formatCode>
                <c:ptCount val="12"/>
                <c:pt idx="0">
                  <c:v>0.413477575366146</c:v>
                </c:pt>
                <c:pt idx="1">
                  <c:v>0.453829587515772</c:v>
                </c:pt>
                <c:pt idx="2">
                  <c:v>0.484306718227845</c:v>
                </c:pt>
                <c:pt idx="3">
                  <c:v>0.495450860867028</c:v>
                </c:pt>
                <c:pt idx="4">
                  <c:v>0.477442501363733</c:v>
                </c:pt>
                <c:pt idx="5">
                  <c:v>0.469630705677738</c:v>
                </c:pt>
                <c:pt idx="6">
                  <c:v>0.477866394317507</c:v>
                </c:pt>
                <c:pt idx="7">
                  <c:v>0.461222089798276</c:v>
                </c:pt>
                <c:pt idx="8">
                  <c:v>0.450791232097322</c:v>
                </c:pt>
                <c:pt idx="9">
                  <c:v>0.442040073969231</c:v>
                </c:pt>
                <c:pt idx="10">
                  <c:v>0.424257169439633</c:v>
                </c:pt>
                <c:pt idx="11">
                  <c:v>0.433978873239437</c:v>
                </c:pt>
              </c:numCache>
            </c:numRef>
          </c:val>
        </c:ser>
        <c:ser>
          <c:idx val="1"/>
          <c:order val="1"/>
          <c:tx>
            <c:strRef>
              <c:f>'Banques NC'!$B$320</c:f>
              <c:strCache>
                <c:ptCount val="1"/>
                <c:pt idx="0">
                  <c:v>Ménages</c:v>
                </c:pt>
              </c:strCache>
            </c:strRef>
          </c:tx>
          <c:spPr>
            <a:solidFill>
              <a:schemeClr val="bg1">
                <a:lumMod val="65000"/>
              </a:schemeClr>
            </a:solidFill>
          </c:spPr>
          <c:invertIfNegative val="0"/>
          <c:cat>
            <c:numRef>
              <c:f>'Banques NC'!$C$309:$N$309</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'Banques NC'!$C$320:$N$320</c:f>
              <c:numCache>
                <c:formatCode>0%</c:formatCode>
                <c:ptCount val="12"/>
                <c:pt idx="0">
                  <c:v>0.469562904849648</c:v>
                </c:pt>
                <c:pt idx="1">
                  <c:v>0.44166719174353</c:v>
                </c:pt>
                <c:pt idx="2">
                  <c:v>0.427099516055123</c:v>
                </c:pt>
                <c:pt idx="3">
                  <c:v>0.425668428390779</c:v>
                </c:pt>
                <c:pt idx="4">
                  <c:v>0.429416630083528</c:v>
                </c:pt>
                <c:pt idx="5">
                  <c:v>0.430887095529804</c:v>
                </c:pt>
                <c:pt idx="6">
                  <c:v>0.422586074094573</c:v>
                </c:pt>
                <c:pt idx="7">
                  <c:v>0.417203355121293</c:v>
                </c:pt>
                <c:pt idx="8">
                  <c:v>0.412136371016638</c:v>
                </c:pt>
                <c:pt idx="9">
                  <c:v>0.4110960256196</c:v>
                </c:pt>
                <c:pt idx="10">
                  <c:v>0.40901268189683</c:v>
                </c:pt>
                <c:pt idx="11">
                  <c:v>0.411091549295775</c:v>
                </c:pt>
              </c:numCache>
            </c:numRef>
          </c:val>
        </c:ser>
        <c:ser>
          <c:idx val="4"/>
          <c:order val="2"/>
          <c:tx>
            <c:strRef>
              <c:f>'Banques NC'!$B$321</c:f>
              <c:strCache>
                <c:ptCount val="1"/>
                <c:pt idx="0">
                  <c:v>Collectivités locales</c:v>
                </c:pt>
              </c:strCache>
            </c:strRef>
          </c:tx>
          <c:spPr>
            <a:solidFill>
              <a:srgbClr val="36FF39"/>
            </a:solidFill>
          </c:spPr>
          <c:invertIfNegative val="0"/>
          <c:cat>
            <c:numRef>
              <c:f>'Banques NC'!$C$309:$N$309</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'Banques NC'!$C$321:$N$321</c:f>
              <c:numCache>
                <c:formatCode>0%</c:formatCode>
                <c:ptCount val="12"/>
                <c:pt idx="0">
                  <c:v>0.0647588473301294</c:v>
                </c:pt>
                <c:pt idx="1">
                  <c:v>0.0638154185185724</c:v>
                </c:pt>
                <c:pt idx="2">
                  <c:v>0.0547567422574408</c:v>
                </c:pt>
                <c:pt idx="3">
                  <c:v>0.0467689115138938</c:v>
                </c:pt>
                <c:pt idx="4">
                  <c:v>0.0570673299357359</c:v>
                </c:pt>
                <c:pt idx="5">
                  <c:v>0.0627963469554656</c:v>
                </c:pt>
                <c:pt idx="6">
                  <c:v>0.0628353033580775</c:v>
                </c:pt>
                <c:pt idx="7">
                  <c:v>0.0754187548990172</c:v>
                </c:pt>
                <c:pt idx="8">
                  <c:v>0.0927838977344408</c:v>
                </c:pt>
                <c:pt idx="9">
                  <c:v>0.0988070413523837</c:v>
                </c:pt>
                <c:pt idx="10">
                  <c:v>0.118957432540703</c:v>
                </c:pt>
                <c:pt idx="11">
                  <c:v>0.118838028169014</c:v>
                </c:pt>
              </c:numCache>
            </c:numRef>
          </c:val>
        </c:ser>
        <c:ser>
          <c:idx val="5"/>
          <c:order val="3"/>
          <c:tx>
            <c:strRef>
              <c:f>'Banques NC'!$B$322</c:f>
              <c:strCache>
                <c:ptCount val="1"/>
                <c:pt idx="0">
                  <c:v>Autres agents</c:v>
                </c:pt>
              </c:strCache>
            </c:strRef>
          </c:tx>
          <c:spPr>
            <a:solidFill>
              <a:srgbClr val="660066"/>
            </a:solidFill>
          </c:spPr>
          <c:invertIfNegative val="0"/>
          <c:cat>
            <c:numRef>
              <c:f>'Banques NC'!$C$309:$N$309</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'Banques NC'!$C$322:$N$322</c:f>
              <c:numCache>
                <c:formatCode>0%</c:formatCode>
                <c:ptCount val="12"/>
                <c:pt idx="0">
                  <c:v>0.0522006724540773</c:v>
                </c:pt>
                <c:pt idx="1">
                  <c:v>0.0406878022221253</c:v>
                </c:pt>
                <c:pt idx="2">
                  <c:v>0.0338370234595911</c:v>
                </c:pt>
                <c:pt idx="3">
                  <c:v>0.0321117992282999</c:v>
                </c:pt>
                <c:pt idx="4">
                  <c:v>0.0360735386170034</c:v>
                </c:pt>
                <c:pt idx="5">
                  <c:v>0.0366858518369929</c:v>
                </c:pt>
                <c:pt idx="6">
                  <c:v>0.0367122282298431</c:v>
                </c:pt>
                <c:pt idx="7">
                  <c:v>0.0461558001814132</c:v>
                </c:pt>
                <c:pt idx="8">
                  <c:v>0.044288499151599</c:v>
                </c:pt>
                <c:pt idx="9">
                  <c:v>0.0480568590587853</c:v>
                </c:pt>
                <c:pt idx="10">
                  <c:v>0.0477727161228345</c:v>
                </c:pt>
                <c:pt idx="11">
                  <c:v>0.0360915492957746</c:v>
                </c:pt>
              </c:numCache>
            </c:numRef>
          </c:val>
        </c:ser>
        <c:dLbls>
          <c:showLegendKey val="0"/>
          <c:showVal val="0"/>
          <c:showCatName val="0"/>
          <c:showSerName val="0"/>
          <c:showPercent val="0"/>
          <c:showBubbleSize val="0"/>
        </c:dLbls>
        <c:gapWidth val="150"/>
        <c:overlap val="100"/>
        <c:axId val="-2072643016"/>
        <c:axId val="-2072636424"/>
      </c:barChart>
      <c:lineChart>
        <c:grouping val="standard"/>
        <c:varyColors val="0"/>
        <c:ser>
          <c:idx val="2"/>
          <c:order val="4"/>
          <c:tx>
            <c:strRef>
              <c:f>'Banques NC'!$B$319</c:f>
              <c:strCache>
                <c:ptCount val="1"/>
                <c:pt idx="0">
                  <c:v>Entreprises</c:v>
                </c:pt>
              </c:strCache>
            </c:strRef>
          </c:tx>
          <c:spPr>
            <a:ln>
              <a:solidFill>
                <a:schemeClr val="tx1"/>
              </a:solidFill>
            </a:ln>
          </c:spPr>
          <c:marker>
            <c:symbol val="none"/>
          </c:marker>
          <c:cat>
            <c:numRef>
              <c:f>'Banques NC'!$C$309:$N$309</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'Banques NC'!$C$319:$N$319</c:f>
              <c:numCache>
                <c:formatCode>0%</c:formatCode>
                <c:ptCount val="12"/>
                <c:pt idx="0">
                  <c:v>0.413477575366146</c:v>
                </c:pt>
                <c:pt idx="1">
                  <c:v>0.453829587515772</c:v>
                </c:pt>
                <c:pt idx="2">
                  <c:v>0.484306718227845</c:v>
                </c:pt>
                <c:pt idx="3">
                  <c:v>0.495450860867028</c:v>
                </c:pt>
                <c:pt idx="4">
                  <c:v>0.477442501363733</c:v>
                </c:pt>
                <c:pt idx="5">
                  <c:v>0.469630705677738</c:v>
                </c:pt>
                <c:pt idx="6">
                  <c:v>0.477866394317507</c:v>
                </c:pt>
                <c:pt idx="7">
                  <c:v>0.461222089798276</c:v>
                </c:pt>
                <c:pt idx="8">
                  <c:v>0.450791232097322</c:v>
                </c:pt>
                <c:pt idx="9">
                  <c:v>0.442040073969231</c:v>
                </c:pt>
                <c:pt idx="10">
                  <c:v>0.424257169439633</c:v>
                </c:pt>
                <c:pt idx="11">
                  <c:v>0.433978873239437</c:v>
                </c:pt>
              </c:numCache>
            </c:numRef>
          </c:val>
          <c:smooth val="0"/>
        </c:ser>
        <c:ser>
          <c:idx val="3"/>
          <c:order val="5"/>
          <c:tx>
            <c:strRef>
              <c:f>'Banques NC'!$B$324</c:f>
              <c:strCache>
                <c:ptCount val="1"/>
              </c:strCache>
            </c:strRef>
          </c:tx>
          <c:marker>
            <c:symbol val="none"/>
          </c:marker>
          <c:cat>
            <c:numRef>
              <c:f>'Banques NC'!$C$309:$N$309</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'Banques NC'!$C$324:$N$324</c:f>
              <c:numCache>
                <c:formatCode>0%</c:formatCode>
                <c:ptCount val="12"/>
                <c:pt idx="0">
                  <c:v>0.883040480215793</c:v>
                </c:pt>
                <c:pt idx="1">
                  <c:v>0.895496779259302</c:v>
                </c:pt>
                <c:pt idx="2">
                  <c:v>0.911406234282968</c:v>
                </c:pt>
                <c:pt idx="3">
                  <c:v>0.921119289257806</c:v>
                </c:pt>
                <c:pt idx="4">
                  <c:v>0.906859131447261</c:v>
                </c:pt>
                <c:pt idx="5">
                  <c:v>0.900517801207542</c:v>
                </c:pt>
                <c:pt idx="6">
                  <c:v>0.900452468412079</c:v>
                </c:pt>
                <c:pt idx="7">
                  <c:v>0.87842544491957</c:v>
                </c:pt>
                <c:pt idx="8">
                  <c:v>0.86292760311396</c:v>
                </c:pt>
                <c:pt idx="9">
                  <c:v>0.853136099588831</c:v>
                </c:pt>
                <c:pt idx="10">
                  <c:v>0.833269851336463</c:v>
                </c:pt>
                <c:pt idx="11">
                  <c:v>0.845070422535211</c:v>
                </c:pt>
              </c:numCache>
            </c:numRef>
          </c:val>
          <c:smooth val="0"/>
        </c:ser>
        <c:dLbls>
          <c:showLegendKey val="0"/>
          <c:showVal val="0"/>
          <c:showCatName val="0"/>
          <c:showSerName val="0"/>
          <c:showPercent val="0"/>
          <c:showBubbleSize val="0"/>
        </c:dLbls>
        <c:marker val="1"/>
        <c:smooth val="0"/>
        <c:axId val="-2072643016"/>
        <c:axId val="-2072636424"/>
      </c:lineChart>
      <c:catAx>
        <c:axId val="-2072643016"/>
        <c:scaling>
          <c:orientation val="minMax"/>
        </c:scaling>
        <c:delete val="0"/>
        <c:axPos val="b"/>
        <c:numFmt formatCode="General" sourceLinked="1"/>
        <c:majorTickMark val="out"/>
        <c:minorTickMark val="none"/>
        <c:tickLblPos val="low"/>
        <c:txPr>
          <a:bodyPr rot="-5400000" vert="horz"/>
          <a:lstStyle/>
          <a:p>
            <a:pPr>
              <a:defRPr/>
            </a:pPr>
            <a:endParaRPr lang="fr-FR"/>
          </a:p>
        </c:txPr>
        <c:crossAx val="-2072636424"/>
        <c:crosses val="autoZero"/>
        <c:auto val="1"/>
        <c:lblAlgn val="ctr"/>
        <c:lblOffset val="100"/>
        <c:noMultiLvlLbl val="0"/>
      </c:catAx>
      <c:valAx>
        <c:axId val="-2072636424"/>
        <c:scaling>
          <c:orientation val="minMax"/>
          <c:max val="1.0"/>
        </c:scaling>
        <c:delete val="0"/>
        <c:axPos val="l"/>
        <c:majorGridlines>
          <c:spPr>
            <a:ln>
              <a:noFill/>
            </a:ln>
          </c:spPr>
        </c:majorGridlines>
        <c:numFmt formatCode="0%" sourceLinked="1"/>
        <c:majorTickMark val="out"/>
        <c:minorTickMark val="none"/>
        <c:tickLblPos val="nextTo"/>
        <c:crossAx val="-2072643016"/>
        <c:crosses val="autoZero"/>
        <c:crossBetween val="between"/>
      </c:valAx>
    </c:plotArea>
    <c:legend>
      <c:legendPos val="r"/>
      <c:legendEntry>
        <c:idx val="2"/>
        <c:txPr>
          <a:bodyPr/>
          <a:lstStyle/>
          <a:p>
            <a:pPr>
              <a:defRPr sz="1800" b="1"/>
            </a:pPr>
            <a:endParaRPr lang="fr-FR"/>
          </a:p>
        </c:txPr>
      </c:legendEntry>
      <c:legendEntry>
        <c:idx val="3"/>
        <c:txPr>
          <a:bodyPr/>
          <a:lstStyle/>
          <a:p>
            <a:pPr>
              <a:defRPr sz="1800" b="1"/>
            </a:pPr>
            <a:endParaRPr lang="fr-FR"/>
          </a:p>
        </c:txPr>
      </c:legendEntry>
      <c:legendEntry>
        <c:idx val="4"/>
        <c:delete val="1"/>
      </c:legendEntry>
      <c:legendEntry>
        <c:idx val="5"/>
        <c:delete val="1"/>
      </c:legendEntry>
      <c:layout>
        <c:manualLayout>
          <c:xMode val="edge"/>
          <c:yMode val="edge"/>
          <c:x val="0.194084301310483"/>
          <c:y val="0.249202935590744"/>
          <c:w val="0.657227977015549"/>
          <c:h val="0.229070379683182"/>
        </c:manualLayout>
      </c:layout>
      <c:overlay val="0"/>
      <c:spPr>
        <a:solidFill>
          <a:schemeClr val="bg1"/>
        </a:solidFill>
      </c:spPr>
    </c:legend>
    <c:plotVisOnly val="1"/>
    <c:dispBlanksAs val="gap"/>
    <c:showDLblsOverMax val="0"/>
  </c:chart>
  <c:txPr>
    <a:bodyPr/>
    <a:lstStyle/>
    <a:p>
      <a:pPr>
        <a:defRPr sz="1600"/>
      </a:pPr>
      <a:endParaRPr lang="fr-FR"/>
    </a:p>
  </c:txPr>
  <c:externalData r:id="rId1">
    <c:autoUpdate val="0"/>
  </c:externalData>
  <c:userShapes r:id="rId2"/>
</c:chartSpace>
</file>

<file path=ppt/charts/chart9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a:pPr>
            <a:r>
              <a:rPr lang="fr-FR" sz="1800" dirty="0"/>
              <a:t>La </a:t>
            </a:r>
            <a:r>
              <a:rPr lang="fr-FR" sz="1800" dirty="0" smtClean="0"/>
              <a:t>croissance </a:t>
            </a:r>
            <a:r>
              <a:rPr lang="fr-FR" sz="1800" dirty="0"/>
              <a:t>du </a:t>
            </a:r>
            <a:endParaRPr lang="fr-FR" sz="1800" dirty="0" smtClean="0"/>
          </a:p>
          <a:p>
            <a:pPr>
              <a:defRPr sz="1800"/>
            </a:pPr>
            <a:r>
              <a:rPr lang="fr-FR" sz="1800" dirty="0" smtClean="0"/>
              <a:t>Crédit hors </a:t>
            </a:r>
            <a:r>
              <a:rPr lang="fr-FR" sz="1800" dirty="0"/>
              <a:t>zone, </a:t>
            </a:r>
            <a:endParaRPr lang="fr-FR" sz="1800" dirty="0" smtClean="0"/>
          </a:p>
          <a:p>
            <a:pPr>
              <a:defRPr sz="1800"/>
            </a:pPr>
            <a:r>
              <a:rPr lang="fr-FR" sz="1800" dirty="0" smtClean="0"/>
              <a:t>% du </a:t>
            </a:r>
            <a:r>
              <a:rPr lang="fr-FR" sz="1800" dirty="0"/>
              <a:t>total des crédits</a:t>
            </a:r>
          </a:p>
        </c:rich>
      </c:tx>
      <c:layout>
        <c:manualLayout>
          <c:xMode val="edge"/>
          <c:yMode val="edge"/>
          <c:x val="0.201580425318776"/>
          <c:y val="0.0"/>
        </c:manualLayout>
      </c:layout>
      <c:overlay val="0"/>
      <c:spPr>
        <a:solidFill>
          <a:schemeClr val="bg1"/>
        </a:solidFill>
      </c:spPr>
    </c:title>
    <c:autoTitleDeleted val="0"/>
    <c:plotArea>
      <c:layout>
        <c:manualLayout>
          <c:layoutTarget val="inner"/>
          <c:xMode val="edge"/>
          <c:yMode val="edge"/>
          <c:x val="0.0596569714499973"/>
          <c:y val="0.0962962962962963"/>
          <c:w val="0.775562242227842"/>
          <c:h val="0.828345873432488"/>
        </c:manualLayout>
      </c:layout>
      <c:lineChart>
        <c:grouping val="standard"/>
        <c:varyColors val="0"/>
        <c:ser>
          <c:idx val="0"/>
          <c:order val="0"/>
          <c:tx>
            <c:strRef>
              <c:f>'Banques NC'!$B$326</c:f>
              <c:strCache>
                <c:ptCount val="1"/>
                <c:pt idx="0">
                  <c:v>dont hors zone </c:v>
                </c:pt>
              </c:strCache>
            </c:strRef>
          </c:tx>
          <c:spPr>
            <a:ln>
              <a:solidFill>
                <a:srgbClr val="FF0000"/>
              </a:solidFill>
            </a:ln>
          </c:spPr>
          <c:marker>
            <c:symbol val="none"/>
          </c:marker>
          <c:dPt>
            <c:idx val="11"/>
            <c:bubble3D val="0"/>
            <c:spPr>
              <a:ln>
                <a:noFill/>
              </a:ln>
            </c:spPr>
          </c:dPt>
          <c:dLbls>
            <c:delete val="1"/>
          </c:dLbls>
          <c:cat>
            <c:numRef>
              <c:f>'Banques NC'!$C$318:$N$318</c:f>
              <c:numCache>
                <c:formatCode>General</c:formatCode>
                <c:ptCount val="12"/>
                <c:pt idx="0">
                  <c:v>2006.0</c:v>
                </c:pt>
                <c:pt idx="1">
                  <c:v>2007.0</c:v>
                </c:pt>
                <c:pt idx="2">
                  <c:v>2008.0</c:v>
                </c:pt>
                <c:pt idx="3">
                  <c:v>2009.0</c:v>
                </c:pt>
                <c:pt idx="4">
                  <c:v>2010.0</c:v>
                </c:pt>
                <c:pt idx="5">
                  <c:v>2011.0</c:v>
                </c:pt>
                <c:pt idx="6">
                  <c:v>2012.0</c:v>
                </c:pt>
                <c:pt idx="7">
                  <c:v>2013.0</c:v>
                </c:pt>
                <c:pt idx="8">
                  <c:v>2014.0</c:v>
                </c:pt>
                <c:pt idx="9">
                  <c:v>2015.0</c:v>
                </c:pt>
                <c:pt idx="10">
                  <c:v>2016.0</c:v>
                </c:pt>
                <c:pt idx="11">
                  <c:v>2017.0</c:v>
                </c:pt>
              </c:numCache>
            </c:numRef>
          </c:cat>
          <c:val>
            <c:numRef>
              <c:f>'Banques NC'!$C$326:$N$326</c:f>
              <c:numCache>
                <c:formatCode>0%</c:formatCode>
                <c:ptCount val="12"/>
                <c:pt idx="0">
                  <c:v>0.18978211728055</c:v>
                </c:pt>
                <c:pt idx="1">
                  <c:v>0.220577519924647</c:v>
                </c:pt>
                <c:pt idx="2">
                  <c:v>0.249524996367619</c:v>
                </c:pt>
                <c:pt idx="3">
                  <c:v>0.261881261956487</c:v>
                </c:pt>
                <c:pt idx="4">
                  <c:v>0.270116091808493</c:v>
                </c:pt>
                <c:pt idx="5">
                  <c:v>0.273691774918494</c:v>
                </c:pt>
                <c:pt idx="6">
                  <c:v>0.278343104081736</c:v>
                </c:pt>
                <c:pt idx="7">
                  <c:v>0.292119659259931</c:v>
                </c:pt>
                <c:pt idx="8">
                  <c:v>0.304913468300217</c:v>
                </c:pt>
                <c:pt idx="9">
                  <c:v>0.319975777827992</c:v>
                </c:pt>
                <c:pt idx="10">
                  <c:v>0.35569661281952</c:v>
                </c:pt>
                <c:pt idx="11">
                  <c:v>0.0</c:v>
                </c:pt>
              </c:numCache>
            </c:numRef>
          </c:val>
          <c:smooth val="0"/>
        </c:ser>
        <c:dLbls>
          <c:showLegendKey val="0"/>
          <c:showVal val="1"/>
          <c:showCatName val="0"/>
          <c:showSerName val="0"/>
          <c:showPercent val="0"/>
          <c:showBubbleSize val="0"/>
        </c:dLbls>
        <c:marker val="1"/>
        <c:smooth val="0"/>
        <c:axId val="-2060436280"/>
        <c:axId val="-2060257400"/>
      </c:lineChart>
      <c:catAx>
        <c:axId val="-2060436280"/>
        <c:scaling>
          <c:orientation val="minMax"/>
        </c:scaling>
        <c:delete val="0"/>
        <c:axPos val="b"/>
        <c:numFmt formatCode="General" sourceLinked="1"/>
        <c:majorTickMark val="out"/>
        <c:minorTickMark val="none"/>
        <c:tickLblPos val="low"/>
        <c:txPr>
          <a:bodyPr rot="-5400000" vert="horz"/>
          <a:lstStyle/>
          <a:p>
            <a:pPr>
              <a:defRPr/>
            </a:pPr>
            <a:endParaRPr lang="fr-FR"/>
          </a:p>
        </c:txPr>
        <c:crossAx val="-2060257400"/>
        <c:crosses val="autoZero"/>
        <c:auto val="1"/>
        <c:lblAlgn val="ctr"/>
        <c:lblOffset val="100"/>
        <c:noMultiLvlLbl val="0"/>
      </c:catAx>
      <c:valAx>
        <c:axId val="-2060257400"/>
        <c:scaling>
          <c:orientation val="minMax"/>
          <c:max val="0.36"/>
          <c:min val="0.18"/>
        </c:scaling>
        <c:delete val="0"/>
        <c:axPos val="l"/>
        <c:majorGridlines>
          <c:spPr>
            <a:ln>
              <a:solidFill>
                <a:schemeClr val="bg1">
                  <a:lumMod val="75000"/>
                </a:schemeClr>
              </a:solidFill>
            </a:ln>
          </c:spPr>
        </c:majorGridlines>
        <c:numFmt formatCode="0%" sourceLinked="1"/>
        <c:majorTickMark val="out"/>
        <c:minorTickMark val="none"/>
        <c:tickLblPos val="nextTo"/>
        <c:crossAx val="-2060436280"/>
        <c:crosses val="autoZero"/>
        <c:crossBetween val="between"/>
        <c:majorUnit val="0.02"/>
      </c:valAx>
    </c:plotArea>
    <c:plotVisOnly val="1"/>
    <c:dispBlanksAs val="gap"/>
    <c:showDLblsOverMax val="0"/>
  </c:chart>
  <c:txPr>
    <a:bodyPr/>
    <a:lstStyle/>
    <a:p>
      <a:pPr>
        <a:defRPr sz="1600"/>
      </a:pPr>
      <a:endParaRPr lang="fr-FR"/>
    </a:p>
  </c:txPr>
  <c:externalData r:id="rId1">
    <c:autoUpdate val="0"/>
  </c:externalData>
  <c:userShapes r:id="rId2"/>
</c:chartSpace>
</file>

<file path=ppt/drawings/drawing1.xml><?xml version="1.0" encoding="utf-8"?>
<c:userShapes xmlns:c="http://schemas.openxmlformats.org/drawingml/2006/chart">
  <cdr:relSizeAnchor xmlns:cdr="http://schemas.openxmlformats.org/drawingml/2006/chartDrawing">
    <cdr:from>
      <cdr:x>0.14301</cdr:x>
      <cdr:y>0.34032</cdr:y>
    </cdr:from>
    <cdr:to>
      <cdr:x>0.42942</cdr:x>
      <cdr:y>0.48295</cdr:y>
    </cdr:to>
    <cdr:sp macro="" textlink="">
      <cdr:nvSpPr>
        <cdr:cNvPr id="2" name="Rectangle à coins arrondis 1"/>
        <cdr:cNvSpPr/>
      </cdr:nvSpPr>
      <cdr:spPr>
        <a:xfrm xmlns:a="http://schemas.openxmlformats.org/drawingml/2006/main">
          <a:off x="1307728" y="2333907"/>
          <a:ext cx="2618888" cy="978183"/>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a:solidFill>
                <a:srgbClr val="000000"/>
              </a:solidFill>
            </a:rPr>
            <a:t>Total : autour de </a:t>
          </a:r>
          <a:endParaRPr lang="fr-FR" sz="1600" b="1" dirty="0" smtClean="0">
            <a:solidFill>
              <a:srgbClr val="000000"/>
            </a:solidFill>
          </a:endParaRPr>
        </a:p>
        <a:p xmlns:a="http://schemas.openxmlformats.org/drawingml/2006/main">
          <a:pPr algn="ctr"/>
          <a:r>
            <a:rPr lang="fr-FR" sz="1600" b="1" dirty="0" smtClean="0">
              <a:solidFill>
                <a:srgbClr val="000000"/>
              </a:solidFill>
            </a:rPr>
            <a:t>78 </a:t>
          </a:r>
          <a:r>
            <a:rPr lang="fr-FR" sz="1600" b="1" dirty="0">
              <a:solidFill>
                <a:srgbClr val="000000"/>
              </a:solidFill>
            </a:rPr>
            <a:t>MT, et des 3/4 pour les 8 premiers producteurs</a:t>
          </a:r>
        </a:p>
      </cdr:txBody>
    </cdr:sp>
  </cdr:relSizeAnchor>
  <cdr:relSizeAnchor xmlns:cdr="http://schemas.openxmlformats.org/drawingml/2006/chartDrawing">
    <cdr:from>
      <cdr:x>0.53779</cdr:x>
      <cdr:y>0.26888</cdr:y>
    </cdr:from>
    <cdr:to>
      <cdr:x>0.65203</cdr:x>
      <cdr:y>0.98187</cdr:y>
    </cdr:to>
    <cdr:sp macro="" textlink="">
      <cdr:nvSpPr>
        <cdr:cNvPr id="3" name="Rectangle à coins arrondis 2"/>
        <cdr:cNvSpPr/>
      </cdr:nvSpPr>
      <cdr:spPr>
        <a:xfrm xmlns:a="http://schemas.openxmlformats.org/drawingml/2006/main">
          <a:off x="2590799" y="753534"/>
          <a:ext cx="550355" cy="1998133"/>
        </a:xfrm>
        <a:prstGeom xmlns:a="http://schemas.openxmlformats.org/drawingml/2006/main" prst="roundRect">
          <a:avLst/>
        </a:prstGeom>
        <a:noFill xmlns:a="http://schemas.openxmlformats.org/drawingml/2006/main"/>
        <a:ln xmlns:a="http://schemas.openxmlformats.org/drawingml/2006/main" w="38100" cmpd="sng">
          <a:solidFill>
            <a:srgbClr val="0000FF"/>
          </a:solidFill>
          <a:prstDash val="sysDash"/>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endParaRPr lang="fr-FR"/>
        </a:p>
      </cdr:txBody>
    </cdr:sp>
  </cdr:relSizeAnchor>
  <cdr:relSizeAnchor xmlns:cdr="http://schemas.openxmlformats.org/drawingml/2006/chartDrawing">
    <cdr:from>
      <cdr:x>0.57884</cdr:x>
      <cdr:y>0.1991</cdr:y>
    </cdr:from>
    <cdr:to>
      <cdr:x>0.969</cdr:x>
      <cdr:y>0.42644</cdr:y>
    </cdr:to>
    <cdr:sp macro="" textlink="">
      <cdr:nvSpPr>
        <cdr:cNvPr id="4" name="Rectangle à coins arrondis 3"/>
        <cdr:cNvSpPr/>
      </cdr:nvSpPr>
      <cdr:spPr>
        <a:xfrm xmlns:a="http://schemas.openxmlformats.org/drawingml/2006/main">
          <a:off x="5292939" y="1365414"/>
          <a:ext cx="3567623" cy="1559105"/>
        </a:xfrm>
        <a:prstGeom xmlns:a="http://schemas.openxmlformats.org/drawingml/2006/main" prst="roundRect">
          <a:avLst/>
        </a:prstGeom>
        <a:solidFill xmlns:a="http://schemas.openxmlformats.org/drawingml/2006/main">
          <a:srgbClr val="0000FF"/>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2000" b="1" dirty="0">
              <a:solidFill>
                <a:schemeClr val="bg1"/>
              </a:solidFill>
            </a:rPr>
            <a:t>En 2016, un opérateur de </a:t>
          </a:r>
          <a:r>
            <a:rPr lang="fr-FR" sz="2000" b="1" dirty="0" smtClean="0">
              <a:solidFill>
                <a:schemeClr val="bg1"/>
              </a:solidFill>
            </a:rPr>
            <a:t>Nouvelle-Calédonie</a:t>
          </a:r>
          <a:endParaRPr lang="fr-FR" sz="2000" b="1" dirty="0">
            <a:solidFill>
              <a:schemeClr val="bg1"/>
            </a:solidFill>
          </a:endParaRPr>
        </a:p>
        <a:p xmlns:a="http://schemas.openxmlformats.org/drawingml/2006/main">
          <a:pPr algn="ctr"/>
          <a:r>
            <a:rPr lang="fr-FR" sz="2000" b="1" dirty="0">
              <a:solidFill>
                <a:schemeClr val="bg1"/>
              </a:solidFill>
            </a:rPr>
            <a:t>a déclaré </a:t>
          </a:r>
          <a:r>
            <a:rPr lang="fr-FR" sz="2000" b="1" dirty="0" smtClean="0">
              <a:solidFill>
                <a:schemeClr val="bg1"/>
              </a:solidFill>
            </a:rPr>
            <a:t>« zéro réserve » </a:t>
          </a:r>
          <a:endParaRPr lang="fr-FR" sz="2000" b="1" dirty="0">
            <a:solidFill>
              <a:schemeClr val="bg1"/>
            </a:solidFill>
          </a:endParaRPr>
        </a:p>
        <a:p xmlns:a="http://schemas.openxmlformats.org/drawingml/2006/main">
          <a:pPr algn="ctr"/>
          <a:r>
            <a:rPr lang="fr-FR" sz="2000" b="1" dirty="0">
              <a:solidFill>
                <a:schemeClr val="bg1"/>
              </a:solidFill>
            </a:rPr>
            <a:t>compte </a:t>
          </a:r>
          <a:r>
            <a:rPr lang="fr-FR" sz="2000" b="1" dirty="0" smtClean="0">
              <a:solidFill>
                <a:schemeClr val="bg1"/>
              </a:solidFill>
            </a:rPr>
            <a:t>tenu </a:t>
          </a:r>
          <a:r>
            <a:rPr lang="fr-FR" sz="2000" b="1" dirty="0">
              <a:solidFill>
                <a:schemeClr val="bg1"/>
              </a:solidFill>
            </a:rPr>
            <a:t>des prix</a:t>
          </a:r>
        </a:p>
      </cdr:txBody>
    </cdr:sp>
  </cdr:relSizeAnchor>
  <cdr:relSizeAnchor xmlns:cdr="http://schemas.openxmlformats.org/drawingml/2006/chartDrawing">
    <cdr:from>
      <cdr:x>0.13327</cdr:x>
      <cdr:y>0.20746</cdr:y>
    </cdr:from>
    <cdr:to>
      <cdr:x>0.41851</cdr:x>
      <cdr:y>0.31727</cdr:y>
    </cdr:to>
    <cdr:sp macro="" textlink="">
      <cdr:nvSpPr>
        <cdr:cNvPr id="6" name="Rectangle à coins arrondis 5"/>
        <cdr:cNvSpPr/>
      </cdr:nvSpPr>
      <cdr:spPr>
        <a:xfrm xmlns:a="http://schemas.openxmlformats.org/drawingml/2006/main">
          <a:off x="1218618" y="1422737"/>
          <a:ext cx="2608212" cy="753078"/>
        </a:xfrm>
        <a:prstGeom xmlns:a="http://schemas.openxmlformats.org/drawingml/2006/main" prst="roundRect">
          <a:avLst/>
        </a:prstGeom>
        <a:solidFill xmlns:a="http://schemas.openxmlformats.org/drawingml/2006/main">
          <a:schemeClr val="bg1"/>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sz="1600" i="1" dirty="0">
              <a:solidFill>
                <a:srgbClr val="000000"/>
              </a:solidFill>
              <a:ea typeface="Calibri"/>
              <a:cs typeface="Calibri"/>
            </a:rPr>
            <a:t>Source : International Nickel </a:t>
          </a:r>
          <a:r>
            <a:rPr lang="fr-FR" sz="1600" i="1" dirty="0" err="1">
              <a:solidFill>
                <a:srgbClr val="000000"/>
              </a:solidFill>
              <a:ea typeface="Calibri"/>
              <a:cs typeface="Calibri"/>
            </a:rPr>
            <a:t>Study</a:t>
          </a:r>
          <a:r>
            <a:rPr lang="fr-FR" sz="1600" i="1" dirty="0">
              <a:solidFill>
                <a:srgbClr val="000000"/>
              </a:solidFill>
              <a:ea typeface="Calibri"/>
              <a:cs typeface="Calibri"/>
            </a:rPr>
            <a:t> Group (INSG</a:t>
          </a:r>
          <a:r>
            <a:rPr lang="fr-FR" sz="1600" i="1" dirty="0" smtClean="0">
              <a:solidFill>
                <a:srgbClr val="000000"/>
              </a:solidFill>
              <a:ea typeface="Calibri"/>
              <a:cs typeface="Calibri"/>
            </a:rPr>
            <a:t>), 2017 </a:t>
          </a:r>
          <a:endParaRPr lang="fr-FR" sz="1600" b="1" i="1" dirty="0">
            <a:solidFill>
              <a:srgbClr val="000000"/>
            </a:solidFill>
          </a:endParaRPr>
        </a:p>
      </cdr:txBody>
    </cdr:sp>
  </cdr:relSizeAnchor>
</c:userShapes>
</file>

<file path=ppt/drawings/drawing10.xml><?xml version="1.0" encoding="utf-8"?>
<c:userShapes xmlns:c="http://schemas.openxmlformats.org/drawingml/2006/chart">
  <cdr:relSizeAnchor xmlns:cdr="http://schemas.openxmlformats.org/drawingml/2006/chartDrawing">
    <cdr:from>
      <cdr:x>0.38659</cdr:x>
      <cdr:y>0.13121</cdr:y>
    </cdr:from>
    <cdr:to>
      <cdr:x>0.85033</cdr:x>
      <cdr:y>0.22803</cdr:y>
    </cdr:to>
    <cdr:sp macro="" textlink="">
      <cdr:nvSpPr>
        <cdr:cNvPr id="2" name="Rectangle à coins arrondis 1"/>
        <cdr:cNvSpPr/>
      </cdr:nvSpPr>
      <cdr:spPr>
        <a:xfrm xmlns:a="http://schemas.openxmlformats.org/drawingml/2006/main">
          <a:off x="3480442" y="866154"/>
          <a:ext cx="4174971" cy="639117"/>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smtClean="0">
              <a:solidFill>
                <a:srgbClr val="000000"/>
              </a:solidFill>
            </a:rPr>
            <a:t>Doublement de 2009 à 2017 ; mais avec forte croissance en 2010 et pallier jusqu’ne 2013 </a:t>
          </a:r>
          <a:endParaRPr lang="fr-FR" sz="1600" b="1" dirty="0">
            <a:solidFill>
              <a:srgbClr val="000000"/>
            </a:solidFill>
          </a:endParaRPr>
        </a:p>
      </cdr:txBody>
    </cdr:sp>
  </cdr:relSizeAnchor>
</c:userShapes>
</file>

<file path=ppt/drawings/drawing11.xml><?xml version="1.0" encoding="utf-8"?>
<c:userShapes xmlns:c="http://schemas.openxmlformats.org/drawingml/2006/chart">
  <cdr:relSizeAnchor xmlns:cdr="http://schemas.openxmlformats.org/drawingml/2006/chartDrawing">
    <cdr:from>
      <cdr:x>0.80882</cdr:x>
      <cdr:y>0.22222</cdr:y>
    </cdr:from>
    <cdr:to>
      <cdr:x>0.97597</cdr:x>
      <cdr:y>0.30484</cdr:y>
    </cdr:to>
    <cdr:sp macro="" textlink="">
      <cdr:nvSpPr>
        <cdr:cNvPr id="2" name="Rectangle 1"/>
        <cdr:cNvSpPr/>
      </cdr:nvSpPr>
      <cdr:spPr>
        <a:xfrm xmlns:a="http://schemas.openxmlformats.org/drawingml/2006/main">
          <a:off x="4311360" y="1456474"/>
          <a:ext cx="890978" cy="541508"/>
        </a:xfrm>
        <a:prstGeom xmlns:a="http://schemas.openxmlformats.org/drawingml/2006/main" prst="rect">
          <a:avLst/>
        </a:prstGeom>
        <a:solidFill xmlns:a="http://schemas.openxmlformats.org/drawingml/2006/main">
          <a:srgbClr val="008000"/>
        </a:solidFill>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r>
            <a:rPr lang="fr-FR" sz="2000" b="1">
              <a:solidFill>
                <a:srgbClr val="FFFFFF"/>
              </a:solidFill>
            </a:rPr>
            <a:t>Corée</a:t>
          </a:r>
        </a:p>
      </cdr:txBody>
    </cdr:sp>
  </cdr:relSizeAnchor>
  <cdr:relSizeAnchor xmlns:cdr="http://schemas.openxmlformats.org/drawingml/2006/chartDrawing">
    <cdr:from>
      <cdr:x>0.8</cdr:x>
      <cdr:y>0.51726</cdr:y>
    </cdr:from>
    <cdr:to>
      <cdr:x>0.95108</cdr:x>
      <cdr:y>0.59988</cdr:y>
    </cdr:to>
    <cdr:sp macro="" textlink="">
      <cdr:nvSpPr>
        <cdr:cNvPr id="3" name="Rectangle 2"/>
        <cdr:cNvSpPr/>
      </cdr:nvSpPr>
      <cdr:spPr>
        <a:xfrm xmlns:a="http://schemas.openxmlformats.org/drawingml/2006/main">
          <a:off x="4264326" y="3390234"/>
          <a:ext cx="805317" cy="541508"/>
        </a:xfrm>
        <a:prstGeom xmlns:a="http://schemas.openxmlformats.org/drawingml/2006/main" prst="rect">
          <a:avLst/>
        </a:prstGeom>
        <a:solidFill xmlns:a="http://schemas.openxmlformats.org/drawingml/2006/main">
          <a:srgbClr val="FFFF00"/>
        </a:solidFill>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r>
            <a:rPr lang="fr-FR" sz="2000" b="1" dirty="0">
              <a:solidFill>
                <a:schemeClr val="tx1"/>
              </a:solidFill>
            </a:rPr>
            <a:t>Chine</a:t>
          </a:r>
        </a:p>
      </cdr:txBody>
    </cdr:sp>
  </cdr:relSizeAnchor>
  <cdr:relSizeAnchor xmlns:cdr="http://schemas.openxmlformats.org/drawingml/2006/chartDrawing">
    <cdr:from>
      <cdr:x>0.77353</cdr:x>
      <cdr:y>0.63158</cdr:y>
    </cdr:from>
    <cdr:to>
      <cdr:x>1</cdr:x>
      <cdr:y>0.72365</cdr:y>
    </cdr:to>
    <cdr:sp macro="" textlink="">
      <cdr:nvSpPr>
        <cdr:cNvPr id="4" name="Rectangle 3"/>
        <cdr:cNvSpPr/>
      </cdr:nvSpPr>
      <cdr:spPr>
        <a:xfrm xmlns:a="http://schemas.openxmlformats.org/drawingml/2006/main">
          <a:off x="4123228" y="4139496"/>
          <a:ext cx="1207179" cy="603452"/>
        </a:xfrm>
        <a:prstGeom xmlns:a="http://schemas.openxmlformats.org/drawingml/2006/main" prst="rect">
          <a:avLst/>
        </a:prstGeom>
        <a:solidFill xmlns:a="http://schemas.openxmlformats.org/drawingml/2006/main">
          <a:srgbClr val="3366FF"/>
        </a:solidFill>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lnSpc>
              <a:spcPts val="1600"/>
            </a:lnSpc>
          </a:pPr>
          <a:r>
            <a:rPr lang="fr-FR" sz="2000" b="1" dirty="0">
              <a:solidFill>
                <a:srgbClr val="FFFFFF"/>
              </a:solidFill>
            </a:rPr>
            <a:t>Australie</a:t>
          </a:r>
          <a:r>
            <a:rPr lang="fr-FR" sz="1400" b="1" dirty="0">
              <a:solidFill>
                <a:srgbClr val="FFFFFF"/>
              </a:solidFill>
            </a:rPr>
            <a:t> &amp; div</a:t>
          </a:r>
        </a:p>
      </cdr:txBody>
    </cdr:sp>
  </cdr:relSizeAnchor>
  <cdr:relSizeAnchor xmlns:cdr="http://schemas.openxmlformats.org/drawingml/2006/chartDrawing">
    <cdr:from>
      <cdr:x>0.79838</cdr:x>
      <cdr:y>0.73733</cdr:y>
    </cdr:from>
    <cdr:to>
      <cdr:x>0.97059</cdr:x>
      <cdr:y>0.81995</cdr:y>
    </cdr:to>
    <cdr:sp macro="" textlink="">
      <cdr:nvSpPr>
        <cdr:cNvPr id="5" name="Rectangle 4"/>
        <cdr:cNvSpPr/>
      </cdr:nvSpPr>
      <cdr:spPr>
        <a:xfrm xmlns:a="http://schemas.openxmlformats.org/drawingml/2006/main">
          <a:off x="4255682" y="4832598"/>
          <a:ext cx="917949" cy="541508"/>
        </a:xfrm>
        <a:prstGeom xmlns:a="http://schemas.openxmlformats.org/drawingml/2006/main" prst="rect">
          <a:avLst/>
        </a:prstGeom>
        <a:solidFill xmlns:a="http://schemas.openxmlformats.org/drawingml/2006/main">
          <a:srgbClr val="FF0000"/>
        </a:solidFill>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r>
            <a:rPr lang="fr-FR" sz="2000" b="1" dirty="0">
              <a:solidFill>
                <a:srgbClr val="FFFFFF"/>
              </a:solidFill>
            </a:rPr>
            <a:t>Japon</a:t>
          </a:r>
        </a:p>
      </cdr:txBody>
    </cdr:sp>
  </cdr:relSizeAnchor>
  <cdr:relSizeAnchor xmlns:cdr="http://schemas.openxmlformats.org/drawingml/2006/chartDrawing">
    <cdr:from>
      <cdr:x>0.15237</cdr:x>
      <cdr:y>0.11624</cdr:y>
    </cdr:from>
    <cdr:to>
      <cdr:x>0.54376</cdr:x>
      <cdr:y>0.27751</cdr:y>
    </cdr:to>
    <cdr:sp macro="" textlink="">
      <cdr:nvSpPr>
        <cdr:cNvPr id="6" name="Rectangle à coins arrondis 5"/>
        <cdr:cNvSpPr/>
      </cdr:nvSpPr>
      <cdr:spPr>
        <a:xfrm xmlns:a="http://schemas.openxmlformats.org/drawingml/2006/main">
          <a:off x="848026" y="761855"/>
          <a:ext cx="2178309" cy="1057014"/>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2000" b="1" dirty="0">
              <a:solidFill>
                <a:schemeClr val="tx1"/>
              </a:solidFill>
            </a:rPr>
            <a:t>Stagnation</a:t>
          </a:r>
          <a:r>
            <a:rPr lang="fr-FR" sz="2000" b="1" baseline="0" dirty="0">
              <a:solidFill>
                <a:schemeClr val="tx1"/>
              </a:solidFill>
            </a:rPr>
            <a:t> </a:t>
          </a:r>
          <a:r>
            <a:rPr lang="fr-FR" sz="2000" b="1" dirty="0">
              <a:solidFill>
                <a:schemeClr val="tx1"/>
              </a:solidFill>
            </a:rPr>
            <a:t>de 2010 à 2017 hors Corée-</a:t>
          </a:r>
          <a:r>
            <a:rPr lang="fr-FR" sz="2000" b="1" dirty="0" err="1">
              <a:solidFill>
                <a:schemeClr val="tx1"/>
              </a:solidFill>
            </a:rPr>
            <a:t>Posco</a:t>
          </a:r>
          <a:endParaRPr lang="fr-FR" sz="2000" b="1" dirty="0">
            <a:solidFill>
              <a:schemeClr val="tx1"/>
            </a:solidFill>
          </a:endParaRPr>
        </a:p>
      </cdr:txBody>
    </cdr:sp>
  </cdr:relSizeAnchor>
</c:userShapes>
</file>

<file path=ppt/drawings/drawing12.xml><?xml version="1.0" encoding="utf-8"?>
<c:userShapes xmlns:c="http://schemas.openxmlformats.org/drawingml/2006/chart">
  <cdr:relSizeAnchor xmlns:cdr="http://schemas.openxmlformats.org/drawingml/2006/chartDrawing">
    <cdr:from>
      <cdr:x>0.23732</cdr:x>
      <cdr:y>0.70365</cdr:y>
    </cdr:from>
    <cdr:to>
      <cdr:x>0.90192</cdr:x>
      <cdr:y>0.84993</cdr:y>
    </cdr:to>
    <cdr:sp macro="" textlink="">
      <cdr:nvSpPr>
        <cdr:cNvPr id="2" name="Rectangle à coins arrondis 1"/>
        <cdr:cNvSpPr/>
      </cdr:nvSpPr>
      <cdr:spPr>
        <a:xfrm xmlns:a="http://schemas.openxmlformats.org/drawingml/2006/main">
          <a:off x="2090423" y="4661088"/>
          <a:ext cx="5854101" cy="968960"/>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chemeClr val="tx1"/>
              </a:solidFill>
            </a:rPr>
            <a:t>Stagnation autour </a:t>
          </a:r>
        </a:p>
        <a:p xmlns:a="http://schemas.openxmlformats.org/drawingml/2006/main">
          <a:pPr algn="ctr"/>
          <a:r>
            <a:rPr lang="fr-FR" sz="1800" b="1" dirty="0" smtClean="0">
              <a:solidFill>
                <a:schemeClr val="tx1"/>
              </a:solidFill>
            </a:rPr>
            <a:t>de  60 KT jusqu’en 11-12 ; </a:t>
          </a:r>
        </a:p>
        <a:p xmlns:a="http://schemas.openxmlformats.org/drawingml/2006/main">
          <a:pPr algn="ctr"/>
          <a:r>
            <a:rPr lang="fr-FR" sz="1800" b="1" dirty="0" smtClean="0">
              <a:solidFill>
                <a:schemeClr val="tx1"/>
              </a:solidFill>
            </a:rPr>
            <a:t>Quasi-doublement ensuite</a:t>
          </a:r>
          <a:endParaRPr lang="fr-FR" sz="1800" b="1" dirty="0">
            <a:solidFill>
              <a:schemeClr val="tx1"/>
            </a:solidFill>
          </a:endParaRPr>
        </a:p>
      </cdr:txBody>
    </cdr:sp>
  </cdr:relSizeAnchor>
</c:userShapes>
</file>

<file path=ppt/drawings/drawing13.xml><?xml version="1.0" encoding="utf-8"?>
<c:userShapes xmlns:c="http://schemas.openxmlformats.org/drawingml/2006/chart">
  <cdr:relSizeAnchor xmlns:cdr="http://schemas.openxmlformats.org/drawingml/2006/chartDrawing">
    <cdr:from>
      <cdr:x>0.83577</cdr:x>
      <cdr:y>0.82217</cdr:y>
    </cdr:from>
    <cdr:to>
      <cdr:x>0.97658</cdr:x>
      <cdr:y>0.91932</cdr:y>
    </cdr:to>
    <cdr:sp macro="" textlink="">
      <cdr:nvSpPr>
        <cdr:cNvPr id="3" name="Rectangle à coins arrondis 1"/>
        <cdr:cNvSpPr/>
      </cdr:nvSpPr>
      <cdr:spPr>
        <a:xfrm xmlns:a="http://schemas.openxmlformats.org/drawingml/2006/main">
          <a:off x="7476246" y="3070944"/>
          <a:ext cx="1259604" cy="362871"/>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tlCol="0" anchor="t"/>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2000" b="1" dirty="0">
              <a:solidFill>
                <a:srgbClr val="000000"/>
              </a:solidFill>
            </a:rPr>
            <a:t>Chine</a:t>
          </a:r>
        </a:p>
      </cdr:txBody>
    </cdr:sp>
  </cdr:relSizeAnchor>
  <cdr:relSizeAnchor xmlns:cdr="http://schemas.openxmlformats.org/drawingml/2006/chartDrawing">
    <cdr:from>
      <cdr:x>0.49207</cdr:x>
      <cdr:y>0.79766</cdr:y>
    </cdr:from>
    <cdr:to>
      <cdr:x>0.58548</cdr:x>
      <cdr:y>0.89082</cdr:y>
    </cdr:to>
    <cdr:sp macro="" textlink="">
      <cdr:nvSpPr>
        <cdr:cNvPr id="4" name="Rectangle à coins arrondis 3"/>
        <cdr:cNvSpPr/>
      </cdr:nvSpPr>
      <cdr:spPr>
        <a:xfrm xmlns:a="http://schemas.openxmlformats.org/drawingml/2006/main">
          <a:off x="4401716" y="2979409"/>
          <a:ext cx="835586" cy="347953"/>
        </a:xfrm>
        <a:prstGeom xmlns:a="http://schemas.openxmlformats.org/drawingml/2006/main" prst="roundRect">
          <a:avLst/>
        </a:prstGeom>
        <a:solidFill xmlns:a="http://schemas.openxmlformats.org/drawingml/2006/main">
          <a:schemeClr val="bg1"/>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tlCol="0" anchor="t"/>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r>
            <a:rPr lang="fr-FR" sz="1400" b="1" dirty="0">
              <a:solidFill>
                <a:schemeClr val="tx1"/>
              </a:solidFill>
            </a:rPr>
            <a:t>France</a:t>
          </a:r>
        </a:p>
      </cdr:txBody>
    </cdr:sp>
  </cdr:relSizeAnchor>
  <cdr:relSizeAnchor xmlns:cdr="http://schemas.openxmlformats.org/drawingml/2006/chartDrawing">
    <cdr:from>
      <cdr:x>0.86797</cdr:x>
      <cdr:y>0.46325</cdr:y>
    </cdr:from>
    <cdr:to>
      <cdr:x>0.94555</cdr:x>
      <cdr:y>0.53675</cdr:y>
    </cdr:to>
    <cdr:sp macro="" textlink="">
      <cdr:nvSpPr>
        <cdr:cNvPr id="5" name="Rectangle à coins arrondis 4"/>
        <cdr:cNvSpPr/>
      </cdr:nvSpPr>
      <cdr:spPr>
        <a:xfrm xmlns:a="http://schemas.openxmlformats.org/drawingml/2006/main">
          <a:off x="7764299" y="1730322"/>
          <a:ext cx="693942" cy="274544"/>
        </a:xfrm>
        <a:prstGeom xmlns:a="http://schemas.openxmlformats.org/drawingml/2006/main" prst="roundRect">
          <a:avLst/>
        </a:prstGeom>
        <a:solidFill xmlns:a="http://schemas.openxmlformats.org/drawingml/2006/main">
          <a:srgbClr val="0080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tlCol="0" anchor="t"/>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r>
            <a:rPr lang="fr-FR" sz="1400" b="1" dirty="0">
              <a:solidFill>
                <a:schemeClr val="bg1"/>
              </a:solidFill>
            </a:rPr>
            <a:t>Corée</a:t>
          </a:r>
        </a:p>
      </cdr:txBody>
    </cdr:sp>
  </cdr:relSizeAnchor>
  <cdr:relSizeAnchor xmlns:cdr="http://schemas.openxmlformats.org/drawingml/2006/chartDrawing">
    <cdr:from>
      <cdr:x>0.23273</cdr:x>
      <cdr:y>0.64543</cdr:y>
    </cdr:from>
    <cdr:to>
      <cdr:x>0.31323</cdr:x>
      <cdr:y>0.73657</cdr:y>
    </cdr:to>
    <cdr:sp macro="" textlink="">
      <cdr:nvSpPr>
        <cdr:cNvPr id="6" name="Rectangle à coins arrondis 5"/>
        <cdr:cNvSpPr/>
      </cdr:nvSpPr>
      <cdr:spPr>
        <a:xfrm xmlns:a="http://schemas.openxmlformats.org/drawingml/2006/main">
          <a:off x="2081828" y="2410780"/>
          <a:ext cx="720128" cy="340445"/>
        </a:xfrm>
        <a:prstGeom xmlns:a="http://schemas.openxmlformats.org/drawingml/2006/main" prst="roundRect">
          <a:avLst/>
        </a:prstGeom>
        <a:solidFill xmlns:a="http://schemas.openxmlformats.org/drawingml/2006/main">
          <a:srgbClr val="FF00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tlCol="0" anchor="t"/>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r>
            <a:rPr lang="fr-FR" sz="1400" b="1" dirty="0">
              <a:solidFill>
                <a:schemeClr val="bg1"/>
              </a:solidFill>
            </a:rPr>
            <a:t>Japon</a:t>
          </a:r>
        </a:p>
      </cdr:txBody>
    </cdr:sp>
  </cdr:relSizeAnchor>
  <cdr:relSizeAnchor xmlns:cdr="http://schemas.openxmlformats.org/drawingml/2006/chartDrawing">
    <cdr:from>
      <cdr:x>0.47863</cdr:x>
      <cdr:y>0.54787</cdr:y>
    </cdr:from>
    <cdr:to>
      <cdr:x>0.56938</cdr:x>
      <cdr:y>0.64189</cdr:y>
    </cdr:to>
    <cdr:sp macro="" textlink="">
      <cdr:nvSpPr>
        <cdr:cNvPr id="7" name="Rectangle à coins arrondis 6"/>
        <cdr:cNvSpPr/>
      </cdr:nvSpPr>
      <cdr:spPr>
        <a:xfrm xmlns:a="http://schemas.openxmlformats.org/drawingml/2006/main">
          <a:off x="4281493" y="2046386"/>
          <a:ext cx="811806" cy="351181"/>
        </a:xfrm>
        <a:prstGeom xmlns:a="http://schemas.openxmlformats.org/drawingml/2006/main" prst="roundRect">
          <a:avLst/>
        </a:prstGeom>
        <a:solidFill xmlns:a="http://schemas.openxmlformats.org/drawingml/2006/main">
          <a:schemeClr val="bg1"/>
        </a:solidFill>
        <a:ln xmlns:a="http://schemas.openxmlformats.org/drawingml/2006/main" w="57150" cmpd="sng">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tlCol="0" anchor="t"/>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r>
            <a:rPr lang="fr-FR" sz="1600" b="1">
              <a:solidFill>
                <a:srgbClr val="000000"/>
              </a:solidFill>
            </a:rPr>
            <a:t>Autres</a:t>
          </a:r>
        </a:p>
      </cdr:txBody>
    </cdr:sp>
  </cdr:relSizeAnchor>
</c:userShapes>
</file>

<file path=ppt/drawings/drawing14.xml><?xml version="1.0" encoding="utf-8"?>
<c:userShapes xmlns:c="http://schemas.openxmlformats.org/drawingml/2006/chart">
  <cdr:relSizeAnchor xmlns:cdr="http://schemas.openxmlformats.org/drawingml/2006/chartDrawing">
    <cdr:from>
      <cdr:x>0.54297</cdr:x>
      <cdr:y>0.15172</cdr:y>
    </cdr:from>
    <cdr:to>
      <cdr:x>0.90068</cdr:x>
      <cdr:y>0.25191</cdr:y>
    </cdr:to>
    <cdr:sp macro="" textlink="">
      <cdr:nvSpPr>
        <cdr:cNvPr id="2" name="Rectangle à coins arrondis 1"/>
        <cdr:cNvSpPr/>
      </cdr:nvSpPr>
      <cdr:spPr>
        <a:xfrm xmlns:a="http://schemas.openxmlformats.org/drawingml/2006/main">
          <a:off x="1858211" y="1016743"/>
          <a:ext cx="1224214" cy="671355"/>
        </a:xfrm>
        <a:prstGeom xmlns:a="http://schemas.openxmlformats.org/drawingml/2006/main" prst="roundRect">
          <a:avLst/>
        </a:prstGeom>
        <a:solidFill xmlns:a="http://schemas.openxmlformats.org/drawingml/2006/main">
          <a:schemeClr val="bg1"/>
        </a:solidFill>
        <a:ln xmlns:a="http://schemas.openxmlformats.org/drawingml/2006/main" w="38100" cmpd="sng">
          <a:solidFill>
            <a:srgbClr val="FF0000"/>
          </a:solidFill>
          <a:prstDash val="sysDash"/>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chemeClr val="tx1"/>
              </a:solidFill>
            </a:rPr>
            <a:t>Cours du Ni, LME</a:t>
          </a:r>
        </a:p>
      </cdr:txBody>
    </cdr:sp>
  </cdr:relSizeAnchor>
  <cdr:relSizeAnchor xmlns:cdr="http://schemas.openxmlformats.org/drawingml/2006/chartDrawing">
    <cdr:from>
      <cdr:x>0</cdr:x>
      <cdr:y>0.69278</cdr:y>
    </cdr:from>
    <cdr:to>
      <cdr:x>1</cdr:x>
      <cdr:y>0.80849</cdr:y>
    </cdr:to>
    <cdr:sp macro="" textlink="">
      <cdr:nvSpPr>
        <cdr:cNvPr id="3" name="Rectangle à coins arrondis 2"/>
        <cdr:cNvSpPr/>
      </cdr:nvSpPr>
      <cdr:spPr>
        <a:xfrm xmlns:a="http://schemas.openxmlformats.org/drawingml/2006/main">
          <a:off x="0" y="4642520"/>
          <a:ext cx="3422315" cy="775368"/>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chemeClr val="tx1"/>
              </a:solidFill>
            </a:rPr>
            <a:t>Prix des mattes quelquefois un peu plus bas</a:t>
          </a:r>
        </a:p>
      </cdr:txBody>
    </cdr:sp>
  </cdr:relSizeAnchor>
</c:userShapes>
</file>

<file path=ppt/drawings/drawing15.xml><?xml version="1.0" encoding="utf-8"?>
<c:userShapes xmlns:c="http://schemas.openxmlformats.org/drawingml/2006/chart">
  <cdr:relSizeAnchor xmlns:cdr="http://schemas.openxmlformats.org/drawingml/2006/chartDrawing">
    <cdr:from>
      <cdr:x>0.14496</cdr:x>
      <cdr:y>0.703</cdr:y>
    </cdr:from>
    <cdr:to>
      <cdr:x>1</cdr:x>
      <cdr:y>0.84292</cdr:y>
    </cdr:to>
    <cdr:sp macro="" textlink="">
      <cdr:nvSpPr>
        <cdr:cNvPr id="2" name="Rectangle à coins arrondis 1"/>
        <cdr:cNvSpPr/>
      </cdr:nvSpPr>
      <cdr:spPr>
        <a:xfrm xmlns:a="http://schemas.openxmlformats.org/drawingml/2006/main">
          <a:off x="775034" y="4666581"/>
          <a:ext cx="4571666" cy="928772"/>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chemeClr val="tx1"/>
              </a:solidFill>
            </a:rPr>
            <a:t>Après la chute de 07 à 09, relative stabilité : </a:t>
          </a:r>
        </a:p>
        <a:p xmlns:a="http://schemas.openxmlformats.org/drawingml/2006/main">
          <a:pPr algn="ctr"/>
          <a:r>
            <a:rPr lang="fr-FR" sz="1800" b="1" dirty="0" smtClean="0">
              <a:solidFill>
                <a:schemeClr val="tx1"/>
              </a:solidFill>
            </a:rPr>
            <a:t>les effets volume &gt; 0</a:t>
          </a:r>
        </a:p>
        <a:p xmlns:a="http://schemas.openxmlformats.org/drawingml/2006/main">
          <a:pPr algn="ctr"/>
          <a:r>
            <a:rPr lang="fr-FR" sz="1800" b="1" dirty="0" smtClean="0">
              <a:solidFill>
                <a:schemeClr val="tx1"/>
              </a:solidFill>
            </a:rPr>
            <a:t>compensent les effets prix &lt; 0</a:t>
          </a:r>
        </a:p>
      </cdr:txBody>
    </cdr:sp>
  </cdr:relSizeAnchor>
  <cdr:relSizeAnchor xmlns:cdr="http://schemas.openxmlformats.org/drawingml/2006/chartDrawing">
    <cdr:from>
      <cdr:x>0.13445</cdr:x>
      <cdr:y>0.16163</cdr:y>
    </cdr:from>
    <cdr:to>
      <cdr:x>0.43449</cdr:x>
      <cdr:y>0.34319</cdr:y>
    </cdr:to>
    <cdr:sp macro="" textlink="">
      <cdr:nvSpPr>
        <cdr:cNvPr id="3" name="Rectangle à coins arrondis 2"/>
        <cdr:cNvSpPr/>
      </cdr:nvSpPr>
      <cdr:spPr>
        <a:xfrm xmlns:a="http://schemas.openxmlformats.org/drawingml/2006/main">
          <a:off x="718887" y="1072890"/>
          <a:ext cx="1604211" cy="1205240"/>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chemeClr val="tx1"/>
              </a:solidFill>
            </a:rPr>
            <a:t>Bond presque régulier de 99 à 11-07</a:t>
          </a:r>
        </a:p>
      </cdr:txBody>
    </cdr:sp>
  </cdr:relSizeAnchor>
</c:userShapes>
</file>

<file path=ppt/drawings/drawing16.xml><?xml version="1.0" encoding="utf-8"?>
<c:userShapes xmlns:c="http://schemas.openxmlformats.org/drawingml/2006/chart">
  <cdr:relSizeAnchor xmlns:cdr="http://schemas.openxmlformats.org/drawingml/2006/chartDrawing">
    <cdr:from>
      <cdr:x>0</cdr:x>
      <cdr:y>0.66362</cdr:y>
    </cdr:from>
    <cdr:to>
      <cdr:x>1</cdr:x>
      <cdr:y>0.80849</cdr:y>
    </cdr:to>
    <cdr:sp macro="" textlink="">
      <cdr:nvSpPr>
        <cdr:cNvPr id="2" name="Rectangle à coins arrondis 1"/>
        <cdr:cNvSpPr/>
      </cdr:nvSpPr>
      <cdr:spPr>
        <a:xfrm xmlns:a="http://schemas.openxmlformats.org/drawingml/2006/main">
          <a:off x="0" y="4400212"/>
          <a:ext cx="4662725" cy="960528"/>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1800" b="1" dirty="0">
              <a:solidFill>
                <a:schemeClr val="tx1"/>
              </a:solidFill>
            </a:rPr>
            <a:t>17</a:t>
          </a:r>
          <a:r>
            <a:rPr lang="fr-FR" sz="1800" b="1" baseline="0" dirty="0">
              <a:solidFill>
                <a:schemeClr val="tx1"/>
              </a:solidFill>
            </a:rPr>
            <a:t> / 09 </a:t>
          </a:r>
          <a:r>
            <a:rPr lang="fr-FR" sz="1800" b="1" baseline="0" dirty="0" smtClean="0">
              <a:solidFill>
                <a:schemeClr val="tx1"/>
              </a:solidFill>
            </a:rPr>
            <a:t> </a:t>
          </a:r>
          <a:r>
            <a:rPr lang="fr-FR" sz="1800" b="1" dirty="0" smtClean="0">
              <a:solidFill>
                <a:schemeClr val="tx1"/>
              </a:solidFill>
            </a:rPr>
            <a:t>x </a:t>
          </a:r>
          <a:r>
            <a:rPr lang="fr-FR" sz="1800" b="1" dirty="0">
              <a:solidFill>
                <a:schemeClr val="tx1"/>
              </a:solidFill>
            </a:rPr>
            <a:t>2 en quantité, </a:t>
          </a:r>
          <a:endParaRPr lang="fr-FR" sz="1800" b="1" dirty="0" smtClean="0">
            <a:solidFill>
              <a:schemeClr val="tx1"/>
            </a:solidFill>
          </a:endParaRPr>
        </a:p>
        <a:p xmlns:a="http://schemas.openxmlformats.org/drawingml/2006/main">
          <a:pPr algn="ctr"/>
          <a:r>
            <a:rPr lang="fr-FR" sz="1800" b="1" dirty="0" smtClean="0">
              <a:solidFill>
                <a:schemeClr val="tx1"/>
              </a:solidFill>
            </a:rPr>
            <a:t>par </a:t>
          </a:r>
          <a:r>
            <a:rPr lang="fr-FR" sz="1800" b="1" dirty="0">
              <a:solidFill>
                <a:schemeClr val="tx1"/>
              </a:solidFill>
            </a:rPr>
            <a:t>moins de 2 en valeur, </a:t>
          </a:r>
          <a:endParaRPr lang="fr-FR" sz="1800" b="1" dirty="0" smtClean="0">
            <a:solidFill>
              <a:schemeClr val="tx1"/>
            </a:solidFill>
          </a:endParaRPr>
        </a:p>
        <a:p xmlns:a="http://schemas.openxmlformats.org/drawingml/2006/main">
          <a:pPr algn="ctr"/>
          <a:r>
            <a:rPr lang="fr-FR" sz="1800" b="1" dirty="0" smtClean="0">
              <a:solidFill>
                <a:schemeClr val="tx1"/>
              </a:solidFill>
            </a:rPr>
            <a:t>mais </a:t>
          </a:r>
          <a:r>
            <a:rPr lang="fr-FR" sz="1800" b="1" dirty="0">
              <a:solidFill>
                <a:schemeClr val="tx1"/>
              </a:solidFill>
            </a:rPr>
            <a:t>peu de variation en valeur de 10 à 17</a:t>
          </a:r>
        </a:p>
      </cdr:txBody>
    </cdr:sp>
  </cdr:relSizeAnchor>
</c:userShapes>
</file>

<file path=ppt/drawings/drawing17.xml><?xml version="1.0" encoding="utf-8"?>
<c:userShapes xmlns:c="http://schemas.openxmlformats.org/drawingml/2006/chart">
  <cdr:relSizeAnchor xmlns:cdr="http://schemas.openxmlformats.org/drawingml/2006/chartDrawing">
    <cdr:from>
      <cdr:x>0.56503</cdr:x>
      <cdr:y>0.28929</cdr:y>
    </cdr:from>
    <cdr:to>
      <cdr:x>0.96639</cdr:x>
      <cdr:y>0.45492</cdr:y>
    </cdr:to>
    <cdr:sp macro="" textlink="">
      <cdr:nvSpPr>
        <cdr:cNvPr id="2" name="Rectangle à coins arrondis 1"/>
        <cdr:cNvSpPr/>
      </cdr:nvSpPr>
      <cdr:spPr>
        <a:xfrm xmlns:a="http://schemas.openxmlformats.org/drawingml/2006/main">
          <a:off x="2360792" y="1918140"/>
          <a:ext cx="1676977" cy="1098262"/>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solidFill>
                <a:schemeClr val="tx1"/>
              </a:solidFill>
            </a:rPr>
            <a:t>Prix à peine inférieurs </a:t>
          </a:r>
        </a:p>
        <a:p xmlns:a="http://schemas.openxmlformats.org/drawingml/2006/main">
          <a:pPr algn="ctr"/>
          <a:r>
            <a:rPr lang="fr-FR" sz="1800" b="1" dirty="0">
              <a:solidFill>
                <a:schemeClr val="tx1"/>
              </a:solidFill>
            </a:rPr>
            <a:t>au cours du Ni</a:t>
          </a:r>
        </a:p>
      </cdr:txBody>
    </cdr:sp>
  </cdr:relSizeAnchor>
</c:userShapes>
</file>

<file path=ppt/drawings/drawing18.xml><?xml version="1.0" encoding="utf-8"?>
<c:userShapes xmlns:c="http://schemas.openxmlformats.org/drawingml/2006/chart">
  <cdr:relSizeAnchor xmlns:cdr="http://schemas.openxmlformats.org/drawingml/2006/chartDrawing">
    <cdr:from>
      <cdr:x>0.09842</cdr:x>
      <cdr:y>0.50427</cdr:y>
    </cdr:from>
    <cdr:to>
      <cdr:x>0.591</cdr:x>
      <cdr:y>0.63665</cdr:y>
    </cdr:to>
    <cdr:sp macro="" textlink="">
      <cdr:nvSpPr>
        <cdr:cNvPr id="3" name="Rectangle à coins arrondis 2"/>
        <cdr:cNvSpPr/>
      </cdr:nvSpPr>
      <cdr:spPr>
        <a:xfrm xmlns:a="http://schemas.openxmlformats.org/drawingml/2006/main">
          <a:off x="877950" y="3402935"/>
          <a:ext cx="4394120" cy="893360"/>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rtl="0"/>
          <a:r>
            <a:rPr lang="fr-FR" sz="2000" b="1" i="0" baseline="0">
              <a:solidFill>
                <a:srgbClr val="000000"/>
              </a:solidFill>
              <a:effectLst/>
              <a:latin typeface="+mn-lt"/>
              <a:ea typeface="+mn-ea"/>
              <a:cs typeface="+mn-cs"/>
            </a:rPr>
            <a:t>En gros stable de 1999 à 2009-2010, autour de 53%</a:t>
          </a:r>
          <a:endParaRPr lang="fr-FR" sz="2000">
            <a:solidFill>
              <a:srgbClr val="000000"/>
            </a:solidFill>
            <a:effectLst/>
          </a:endParaRPr>
        </a:p>
      </cdr:txBody>
    </cdr:sp>
  </cdr:relSizeAnchor>
  <cdr:relSizeAnchor xmlns:cdr="http://schemas.openxmlformats.org/drawingml/2006/chartDrawing">
    <cdr:from>
      <cdr:x>0.61644</cdr:x>
      <cdr:y>0.68376</cdr:y>
    </cdr:from>
    <cdr:to>
      <cdr:x>0.98043</cdr:x>
      <cdr:y>0.7993</cdr:y>
    </cdr:to>
    <cdr:sp macro="" textlink="">
      <cdr:nvSpPr>
        <cdr:cNvPr id="4" name="Rectangle à coins arrondis 3"/>
        <cdr:cNvSpPr/>
      </cdr:nvSpPr>
      <cdr:spPr>
        <a:xfrm xmlns:a="http://schemas.openxmlformats.org/drawingml/2006/main">
          <a:off x="5499010" y="4614177"/>
          <a:ext cx="3247007" cy="779712"/>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rtl="0"/>
          <a:r>
            <a:rPr lang="fr-FR" sz="2000" b="1" i="0" baseline="0" dirty="0">
              <a:solidFill>
                <a:srgbClr val="000000"/>
              </a:solidFill>
              <a:effectLst/>
              <a:latin typeface="+mn-lt"/>
              <a:ea typeface="+mn-ea"/>
              <a:cs typeface="+mn-cs"/>
            </a:rPr>
            <a:t>Nouvelle stabilité </a:t>
          </a:r>
          <a:endParaRPr lang="fr-FR" sz="2000" b="1" i="0" baseline="0" dirty="0" smtClean="0">
            <a:solidFill>
              <a:srgbClr val="000000"/>
            </a:solidFill>
            <a:effectLst/>
            <a:latin typeface="+mn-lt"/>
            <a:ea typeface="+mn-ea"/>
            <a:cs typeface="+mn-cs"/>
          </a:endParaRPr>
        </a:p>
        <a:p xmlns:a="http://schemas.openxmlformats.org/drawingml/2006/main">
          <a:pPr algn="ctr" rtl="0"/>
          <a:r>
            <a:rPr lang="fr-FR" sz="2000" b="1" i="0" baseline="0" dirty="0" smtClean="0">
              <a:solidFill>
                <a:srgbClr val="000000"/>
              </a:solidFill>
              <a:effectLst/>
              <a:latin typeface="+mn-lt"/>
              <a:ea typeface="+mn-ea"/>
              <a:cs typeface="+mn-cs"/>
            </a:rPr>
            <a:t>depuis  </a:t>
          </a:r>
          <a:r>
            <a:rPr lang="fr-FR" sz="2000" b="1" i="0" baseline="0" dirty="0">
              <a:solidFill>
                <a:srgbClr val="000000"/>
              </a:solidFill>
              <a:effectLst/>
              <a:latin typeface="+mn-lt"/>
              <a:ea typeface="+mn-ea"/>
              <a:cs typeface="+mn-cs"/>
            </a:rPr>
            <a:t>2013, mais à 39% </a:t>
          </a:r>
          <a:endParaRPr lang="fr-FR" sz="2000" dirty="0">
            <a:solidFill>
              <a:srgbClr val="000000"/>
            </a:solidFill>
            <a:effectLst/>
          </a:endParaRPr>
        </a:p>
      </cdr:txBody>
    </cdr:sp>
  </cdr:relSizeAnchor>
  <cdr:relSizeAnchor xmlns:cdr="http://schemas.openxmlformats.org/drawingml/2006/chartDrawing">
    <cdr:from>
      <cdr:x>0.66748</cdr:x>
      <cdr:y>0.22081</cdr:y>
    </cdr:from>
    <cdr:to>
      <cdr:x>0.86905</cdr:x>
      <cdr:y>0.40884</cdr:y>
    </cdr:to>
    <cdr:sp macro="" textlink="">
      <cdr:nvSpPr>
        <cdr:cNvPr id="5" name="Rectangle à coins arrondis 4"/>
        <cdr:cNvSpPr/>
      </cdr:nvSpPr>
      <cdr:spPr>
        <a:xfrm xmlns:a="http://schemas.openxmlformats.org/drawingml/2006/main">
          <a:off x="5954293" y="1490096"/>
          <a:ext cx="1798124" cy="1268872"/>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rtl="0"/>
          <a:r>
            <a:rPr lang="fr-FR" sz="2000" b="1" i="0" baseline="0">
              <a:solidFill>
                <a:srgbClr val="000000"/>
              </a:solidFill>
              <a:effectLst/>
              <a:latin typeface="+mn-lt"/>
              <a:ea typeface="+mn-ea"/>
              <a:cs typeface="+mn-cs"/>
            </a:rPr>
            <a:t>Chute de 2009-2010 </a:t>
          </a:r>
        </a:p>
        <a:p xmlns:a="http://schemas.openxmlformats.org/drawingml/2006/main">
          <a:pPr algn="ctr" rtl="0"/>
          <a:r>
            <a:rPr lang="fr-FR" sz="2000" b="1" i="0" baseline="0">
              <a:solidFill>
                <a:srgbClr val="000000"/>
              </a:solidFill>
              <a:effectLst/>
              <a:latin typeface="+mn-lt"/>
              <a:ea typeface="+mn-ea"/>
              <a:cs typeface="+mn-cs"/>
            </a:rPr>
            <a:t>à  2013 </a:t>
          </a:r>
          <a:endParaRPr lang="fr-FR" sz="2000">
            <a:solidFill>
              <a:srgbClr val="000000"/>
            </a:solidFill>
            <a:effectLst/>
          </a:endParaRPr>
        </a:p>
      </cdr:txBody>
    </cdr:sp>
  </cdr:relSizeAnchor>
  <cdr:relSizeAnchor xmlns:cdr="http://schemas.openxmlformats.org/drawingml/2006/chartDrawing">
    <cdr:from>
      <cdr:x>0</cdr:x>
      <cdr:y>0.05112</cdr:y>
    </cdr:from>
    <cdr:to>
      <cdr:x>0.99804</cdr:x>
      <cdr:y>0.19053</cdr:y>
    </cdr:to>
    <cdr:sp macro="" textlink="">
      <cdr:nvSpPr>
        <cdr:cNvPr id="6" name="Rectangle à coins arrondis 5"/>
        <cdr:cNvSpPr/>
      </cdr:nvSpPr>
      <cdr:spPr>
        <a:xfrm xmlns:a="http://schemas.openxmlformats.org/drawingml/2006/main">
          <a:off x="0" y="344958"/>
          <a:ext cx="8903109" cy="940795"/>
        </a:xfrm>
        <a:prstGeom xmlns:a="http://schemas.openxmlformats.org/drawingml/2006/main" prst="roundRect">
          <a:avLst/>
        </a:prstGeom>
        <a:solidFill xmlns:a="http://schemas.openxmlformats.org/drawingml/2006/main">
          <a:schemeClr val="bg1"/>
        </a:solidFill>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rtl="0"/>
          <a:r>
            <a:rPr lang="fr-FR" sz="2400" b="1" i="0" baseline="0" dirty="0">
              <a:solidFill>
                <a:srgbClr val="000000"/>
              </a:solidFill>
              <a:effectLst/>
              <a:latin typeface="+mn-lt"/>
              <a:ea typeface="+mn-ea"/>
              <a:cs typeface="+mn-cs"/>
            </a:rPr>
            <a:t>Plus de valeur ajoutée pour le Caillou depuis les deux nouvelles usines, malgré le boom des exportations à l'usine </a:t>
          </a:r>
          <a:r>
            <a:rPr lang="fr-FR" sz="2400" b="1" i="1" baseline="0" dirty="0">
              <a:solidFill>
                <a:srgbClr val="000000"/>
              </a:solidFill>
              <a:effectLst/>
              <a:latin typeface="+mn-lt"/>
              <a:ea typeface="+mn-ea"/>
              <a:cs typeface="+mn-cs"/>
            </a:rPr>
            <a:t>offshore</a:t>
          </a:r>
          <a:r>
            <a:rPr lang="fr-FR" sz="2400" b="1" i="0" baseline="0" dirty="0">
              <a:solidFill>
                <a:srgbClr val="000000"/>
              </a:solidFill>
              <a:effectLst/>
              <a:latin typeface="+mn-lt"/>
              <a:ea typeface="+mn-ea"/>
              <a:cs typeface="+mn-cs"/>
            </a:rPr>
            <a:t> en Corée</a:t>
          </a:r>
          <a:endParaRPr lang="fr-FR" sz="2400" dirty="0">
            <a:solidFill>
              <a:srgbClr val="000000"/>
            </a:solidFill>
            <a:effectLst/>
          </a:endParaRPr>
        </a:p>
      </cdr:txBody>
    </cdr:sp>
  </cdr:relSizeAnchor>
</c:userShapes>
</file>

<file path=ppt/drawings/drawing19.xml><?xml version="1.0" encoding="utf-8"?>
<c:userShapes xmlns:c="http://schemas.openxmlformats.org/drawingml/2006/chart">
  <cdr:relSizeAnchor xmlns:cdr="http://schemas.openxmlformats.org/drawingml/2006/chartDrawing">
    <cdr:from>
      <cdr:x>0.55365</cdr:x>
      <cdr:y>0.08393</cdr:y>
    </cdr:from>
    <cdr:to>
      <cdr:x>1</cdr:x>
      <cdr:y>0.27338</cdr:y>
    </cdr:to>
    <cdr:sp macro="" textlink="">
      <cdr:nvSpPr>
        <cdr:cNvPr id="2" name="Rectangle à coins arrondis 1"/>
        <cdr:cNvSpPr/>
      </cdr:nvSpPr>
      <cdr:spPr>
        <a:xfrm xmlns:a="http://schemas.openxmlformats.org/drawingml/2006/main">
          <a:off x="2102710" y="548798"/>
          <a:ext cx="1695206" cy="1238712"/>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sz="1600" b="1" dirty="0" smtClean="0">
              <a:solidFill>
                <a:srgbClr val="000000"/>
              </a:solidFill>
            </a:rPr>
            <a:t>Niveaux comparables</a:t>
          </a:r>
        </a:p>
        <a:p xmlns:a="http://schemas.openxmlformats.org/drawingml/2006/main">
          <a:pPr algn="ctr"/>
          <a:r>
            <a:rPr lang="fr-FR" sz="1600" b="1" dirty="0" smtClean="0">
              <a:solidFill>
                <a:srgbClr val="000000"/>
              </a:solidFill>
            </a:rPr>
            <a:t> sinon croissants</a:t>
          </a:r>
        </a:p>
        <a:p xmlns:a="http://schemas.openxmlformats.org/drawingml/2006/main">
          <a:pPr algn="ctr"/>
          <a:r>
            <a:rPr lang="fr-FR" sz="1600" b="1" dirty="0" smtClean="0">
              <a:solidFill>
                <a:srgbClr val="000000"/>
              </a:solidFill>
            </a:rPr>
            <a:t>de 2009 à 2017</a:t>
          </a:r>
          <a:endParaRPr lang="fr-FR" sz="1600" b="1" dirty="0">
            <a:solidFill>
              <a:srgbClr val="000000"/>
            </a:solidFill>
          </a:endParaRPr>
        </a:p>
      </cdr:txBody>
    </cdr:sp>
  </cdr:relSizeAnchor>
  <cdr:relSizeAnchor xmlns:cdr="http://schemas.openxmlformats.org/drawingml/2006/chartDrawing">
    <cdr:from>
      <cdr:x>0</cdr:x>
      <cdr:y>0.77938</cdr:y>
    </cdr:from>
    <cdr:to>
      <cdr:x>1</cdr:x>
      <cdr:y>1</cdr:y>
    </cdr:to>
    <cdr:sp macro="" textlink="">
      <cdr:nvSpPr>
        <cdr:cNvPr id="3" name="Rectangle à coins arrondis 2"/>
        <cdr:cNvSpPr/>
      </cdr:nvSpPr>
      <cdr:spPr>
        <a:xfrm xmlns:a="http://schemas.openxmlformats.org/drawingml/2006/main">
          <a:off x="0" y="5095970"/>
          <a:ext cx="3652897" cy="1442551"/>
        </a:xfrm>
        <a:prstGeom xmlns:a="http://schemas.openxmlformats.org/drawingml/2006/main" prst="roundRect">
          <a:avLst/>
        </a:prstGeom>
        <a:solidFill xmlns:a="http://schemas.openxmlformats.org/drawingml/2006/main">
          <a:schemeClr val="accent1">
            <a:lumMod val="20000"/>
            <a:lumOff val="80000"/>
          </a:schemeClr>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rgbClr val="000000"/>
              </a:solidFill>
            </a:rPr>
            <a:t>Attention ! Il ne s’agit pas de la VAB en % du PIB (voir plus loin) ; l’indication en % du PIB donne néanmoins une idée de l’importance du secteur </a:t>
          </a:r>
          <a:endParaRPr lang="fr-FR" sz="1800" b="1" dirty="0">
            <a:solidFill>
              <a:srgbClr val="000000"/>
            </a:solidFill>
          </a:endParaRPr>
        </a:p>
      </cdr:txBody>
    </cdr:sp>
  </cdr:relSizeAnchor>
</c:userShapes>
</file>

<file path=ppt/drawings/drawing2.xml><?xml version="1.0" encoding="utf-8"?>
<c:userShapes xmlns:c="http://schemas.openxmlformats.org/drawingml/2006/chart">
  <cdr:relSizeAnchor xmlns:cdr="http://schemas.openxmlformats.org/drawingml/2006/chartDrawing">
    <cdr:from>
      <cdr:x>0.06945</cdr:x>
      <cdr:y>0.31335</cdr:y>
    </cdr:from>
    <cdr:to>
      <cdr:x>0.46363</cdr:x>
      <cdr:y>0.43291</cdr:y>
    </cdr:to>
    <cdr:sp macro="" textlink="">
      <cdr:nvSpPr>
        <cdr:cNvPr id="2" name="Rectangle à coins arrondis 1"/>
        <cdr:cNvSpPr/>
      </cdr:nvSpPr>
      <cdr:spPr>
        <a:xfrm xmlns:a="http://schemas.openxmlformats.org/drawingml/2006/main">
          <a:off x="635060" y="2148975"/>
          <a:ext cx="3604392" cy="819893"/>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2000" b="1" dirty="0">
              <a:solidFill>
                <a:srgbClr val="000000"/>
              </a:solidFill>
            </a:rPr>
            <a:t>La stagnation de la production </a:t>
          </a:r>
        </a:p>
        <a:p xmlns:a="http://schemas.openxmlformats.org/drawingml/2006/main">
          <a:pPr algn="ctr"/>
          <a:r>
            <a:rPr lang="fr-FR" sz="2000" b="1" dirty="0">
              <a:solidFill>
                <a:srgbClr val="000000"/>
              </a:solidFill>
            </a:rPr>
            <a:t>renvoie à une hausse des cours</a:t>
          </a:r>
        </a:p>
      </cdr:txBody>
    </cdr:sp>
  </cdr:relSizeAnchor>
  <cdr:relSizeAnchor xmlns:cdr="http://schemas.openxmlformats.org/drawingml/2006/chartDrawing">
    <cdr:from>
      <cdr:x>0.60572</cdr:x>
      <cdr:y>0.1875</cdr:y>
    </cdr:from>
    <cdr:to>
      <cdr:x>0.77905</cdr:x>
      <cdr:y>0.47328</cdr:y>
    </cdr:to>
    <cdr:sp macro="" textlink="">
      <cdr:nvSpPr>
        <cdr:cNvPr id="4" name="Rectangle à coins arrondis 3"/>
        <cdr:cNvSpPr/>
      </cdr:nvSpPr>
      <cdr:spPr>
        <a:xfrm xmlns:a="http://schemas.openxmlformats.org/drawingml/2006/main">
          <a:off x="5538737" y="1285875"/>
          <a:ext cx="1584929" cy="1959866"/>
        </a:xfrm>
        <a:prstGeom xmlns:a="http://schemas.openxmlformats.org/drawingml/2006/main" prst="roundRect">
          <a:avLst/>
        </a:prstGeom>
        <a:solidFill xmlns:a="http://schemas.openxmlformats.org/drawingml/2006/main">
          <a:srgbClr val="2CFF1E"/>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2000" b="1" dirty="0">
              <a:solidFill>
                <a:schemeClr val="tx1"/>
              </a:solidFill>
            </a:rPr>
            <a:t>Le "boom" de la production renvoie à une érosion des cours</a:t>
          </a:r>
        </a:p>
      </cdr:txBody>
    </cdr:sp>
  </cdr:relSizeAnchor>
  <cdr:relSizeAnchor xmlns:cdr="http://schemas.openxmlformats.org/drawingml/2006/chartDrawing">
    <cdr:from>
      <cdr:x>0.06323</cdr:x>
      <cdr:y>0.18746</cdr:y>
    </cdr:from>
    <cdr:to>
      <cdr:x>0.45929</cdr:x>
      <cdr:y>0.29256</cdr:y>
    </cdr:to>
    <cdr:sp macro="" textlink="">
      <cdr:nvSpPr>
        <cdr:cNvPr id="5" name="Rectangle à coins arrondis 4"/>
        <cdr:cNvSpPr/>
      </cdr:nvSpPr>
      <cdr:spPr>
        <a:xfrm xmlns:a="http://schemas.openxmlformats.org/drawingml/2006/main">
          <a:off x="578146" y="1285600"/>
          <a:ext cx="3621557" cy="720766"/>
        </a:xfrm>
        <a:prstGeom xmlns:a="http://schemas.openxmlformats.org/drawingml/2006/main" prst="roundRect">
          <a:avLst/>
        </a:prstGeom>
        <a:solidFill xmlns:a="http://schemas.openxmlformats.org/drawingml/2006/main">
          <a:schemeClr val="bg1"/>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i="1" dirty="0" smtClean="0">
              <a:solidFill>
                <a:srgbClr val="000000"/>
              </a:solidFill>
            </a:rPr>
            <a:t>NB : entre les dates choisies,</a:t>
          </a:r>
        </a:p>
        <a:p xmlns:a="http://schemas.openxmlformats.org/drawingml/2006/main">
          <a:pPr algn="ctr"/>
          <a:r>
            <a:rPr lang="fr-FR" sz="1800" b="1" i="1" dirty="0" smtClean="0">
              <a:solidFill>
                <a:srgbClr val="000000"/>
              </a:solidFill>
            </a:rPr>
            <a:t> les productions ont fluctué</a:t>
          </a:r>
          <a:endParaRPr lang="fr-FR" sz="1800" b="1" i="1" dirty="0">
            <a:solidFill>
              <a:srgbClr val="000000"/>
            </a:solidFill>
          </a:endParaRPr>
        </a:p>
      </cdr:txBody>
    </cdr:sp>
  </cdr:relSizeAnchor>
</c:userShapes>
</file>

<file path=ppt/drawings/drawing20.xml><?xml version="1.0" encoding="utf-8"?>
<c:userShapes xmlns:c="http://schemas.openxmlformats.org/drawingml/2006/chart">
  <cdr:relSizeAnchor xmlns:cdr="http://schemas.openxmlformats.org/drawingml/2006/chartDrawing">
    <cdr:from>
      <cdr:x>0.55741</cdr:x>
      <cdr:y>0.18492</cdr:y>
    </cdr:from>
    <cdr:to>
      <cdr:x>0.96757</cdr:x>
      <cdr:y>0.29817</cdr:y>
    </cdr:to>
    <cdr:sp macro="" textlink="">
      <cdr:nvSpPr>
        <cdr:cNvPr id="3" name="Rectangle à coins arrondis 2"/>
        <cdr:cNvSpPr/>
      </cdr:nvSpPr>
      <cdr:spPr>
        <a:xfrm xmlns:a="http://schemas.openxmlformats.org/drawingml/2006/main">
          <a:off x="2492748" y="1203272"/>
          <a:ext cx="1834288" cy="736957"/>
        </a:xfrm>
        <a:prstGeom xmlns:a="http://schemas.openxmlformats.org/drawingml/2006/main" prst="roundRect">
          <a:avLst/>
        </a:prstGeom>
        <a:solidFill xmlns:a="http://schemas.openxmlformats.org/drawingml/2006/main">
          <a:schemeClr val="bg1"/>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i="1" dirty="0" smtClean="0">
              <a:solidFill>
                <a:schemeClr val="tx1"/>
              </a:solidFill>
            </a:rPr>
            <a:t>Source : ISEE </a:t>
          </a:r>
          <a:r>
            <a:rPr lang="fr-FR" sz="1600" b="1" i="1" dirty="0" err="1" smtClean="0">
              <a:solidFill>
                <a:schemeClr val="tx1"/>
              </a:solidFill>
            </a:rPr>
            <a:t>nc</a:t>
          </a:r>
          <a:r>
            <a:rPr lang="fr-FR" sz="1600" b="1" i="1" dirty="0" smtClean="0">
              <a:solidFill>
                <a:schemeClr val="tx1"/>
              </a:solidFill>
            </a:rPr>
            <a:t> </a:t>
          </a:r>
        </a:p>
        <a:p xmlns:a="http://schemas.openxmlformats.org/drawingml/2006/main">
          <a:pPr algn="ctr"/>
          <a:r>
            <a:rPr lang="fr-FR" sz="1600" b="1" i="1" dirty="0" smtClean="0">
              <a:solidFill>
                <a:schemeClr val="tx1"/>
              </a:solidFill>
            </a:rPr>
            <a:t> estimations après 2011</a:t>
          </a:r>
          <a:endParaRPr lang="fr-FR" sz="1600" b="1" i="1" dirty="0">
            <a:solidFill>
              <a:schemeClr val="tx1"/>
            </a:solidFill>
          </a:endParaRPr>
        </a:p>
      </cdr:txBody>
    </cdr:sp>
  </cdr:relSizeAnchor>
</c:userShapes>
</file>

<file path=ppt/drawings/drawing21.xml><?xml version="1.0" encoding="utf-8"?>
<c:userShapes xmlns:c="http://schemas.openxmlformats.org/drawingml/2006/chart">
  <cdr:relSizeAnchor xmlns:cdr="http://schemas.openxmlformats.org/drawingml/2006/chartDrawing">
    <cdr:from>
      <cdr:x>0</cdr:x>
      <cdr:y>0.66608</cdr:y>
    </cdr:from>
    <cdr:to>
      <cdr:x>1</cdr:x>
      <cdr:y>0.76856</cdr:y>
    </cdr:to>
    <cdr:sp macro="" textlink="">
      <cdr:nvSpPr>
        <cdr:cNvPr id="2" name="Rectangle à coins arrondis 1"/>
        <cdr:cNvSpPr/>
      </cdr:nvSpPr>
      <cdr:spPr>
        <a:xfrm xmlns:a="http://schemas.openxmlformats.org/drawingml/2006/main">
          <a:off x="0" y="4484455"/>
          <a:ext cx="4530846" cy="689916"/>
        </a:xfrm>
        <a:prstGeom xmlns:a="http://schemas.openxmlformats.org/drawingml/2006/main" prst="roundRect">
          <a:avLst/>
        </a:prstGeom>
        <a:solidFill xmlns:a="http://schemas.openxmlformats.org/drawingml/2006/main">
          <a:srgbClr val="FF0000"/>
        </a:solidFill>
        <a:ln xmlns:a="http://schemas.openxmlformats.org/drawingml/2006/main" w="28575" cmpd="sng">
          <a:noFill/>
          <a:prstDash val="sysDash"/>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solidFill>
                <a:srgbClr val="FFFFFF"/>
              </a:solidFill>
            </a:rPr>
            <a:t>Les effets volume sont</a:t>
          </a:r>
          <a:r>
            <a:rPr lang="fr-FR" sz="1800" b="1" baseline="0" dirty="0">
              <a:solidFill>
                <a:srgbClr val="FFFFFF"/>
              </a:solidFill>
            </a:rPr>
            <a:t> en général </a:t>
          </a:r>
          <a:r>
            <a:rPr lang="fr-FR" sz="1800" b="1" baseline="0" dirty="0" smtClean="0">
              <a:solidFill>
                <a:srgbClr val="FFFFFF"/>
              </a:solidFill>
            </a:rPr>
            <a:t>positifs</a:t>
          </a:r>
        </a:p>
        <a:p xmlns:a="http://schemas.openxmlformats.org/drawingml/2006/main">
          <a:pPr algn="ctr"/>
          <a:r>
            <a:rPr lang="fr-FR" sz="1800" b="1" baseline="0" dirty="0" smtClean="0">
              <a:solidFill>
                <a:srgbClr val="FFFFFF"/>
              </a:solidFill>
            </a:rPr>
            <a:t> </a:t>
          </a:r>
          <a:r>
            <a:rPr lang="fr-FR" sz="1800" b="1" baseline="0" dirty="0">
              <a:solidFill>
                <a:srgbClr val="FFFFFF"/>
              </a:solidFill>
            </a:rPr>
            <a:t>et faibles </a:t>
          </a:r>
          <a:endParaRPr lang="fr-FR" sz="1800" b="1" dirty="0">
            <a:solidFill>
              <a:srgbClr val="FFFFFF"/>
            </a:solidFill>
          </a:endParaRPr>
        </a:p>
      </cdr:txBody>
    </cdr:sp>
  </cdr:relSizeAnchor>
  <cdr:relSizeAnchor xmlns:cdr="http://schemas.openxmlformats.org/drawingml/2006/chartDrawing">
    <cdr:from>
      <cdr:x>0</cdr:x>
      <cdr:y>0.11847</cdr:y>
    </cdr:from>
    <cdr:to>
      <cdr:x>1</cdr:x>
      <cdr:y>0.21659</cdr:y>
    </cdr:to>
    <cdr:sp macro="" textlink="">
      <cdr:nvSpPr>
        <cdr:cNvPr id="3" name="Rectangle à coins arrondis 2"/>
        <cdr:cNvSpPr/>
      </cdr:nvSpPr>
      <cdr:spPr>
        <a:xfrm xmlns:a="http://schemas.openxmlformats.org/drawingml/2006/main">
          <a:off x="0" y="797573"/>
          <a:ext cx="4671944" cy="660660"/>
        </a:xfrm>
        <a:prstGeom xmlns:a="http://schemas.openxmlformats.org/drawingml/2006/main" prst="roundRect">
          <a:avLst/>
        </a:prstGeom>
        <a:solidFill xmlns:a="http://schemas.openxmlformats.org/drawingml/2006/main">
          <a:srgbClr val="0000FF"/>
        </a:solidFill>
        <a:ln xmlns:a="http://schemas.openxmlformats.org/drawingml/2006/main" w="28575" cmpd="sng">
          <a:noFill/>
          <a:prstDash val="sysDash"/>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solidFill>
                <a:srgbClr val="FFFFFF"/>
              </a:solidFill>
            </a:rPr>
            <a:t>Les effets prix sont importants </a:t>
          </a:r>
          <a:endParaRPr lang="fr-FR" sz="1800" b="1" dirty="0" smtClean="0">
            <a:solidFill>
              <a:srgbClr val="FFFFFF"/>
            </a:solidFill>
          </a:endParaRPr>
        </a:p>
        <a:p xmlns:a="http://schemas.openxmlformats.org/drawingml/2006/main">
          <a:pPr algn="ctr"/>
          <a:r>
            <a:rPr lang="fr-FR" sz="1800" b="1" dirty="0" smtClean="0">
              <a:solidFill>
                <a:srgbClr val="FFFFFF"/>
              </a:solidFill>
            </a:rPr>
            <a:t>et </a:t>
          </a:r>
          <a:r>
            <a:rPr lang="fr-FR" sz="1800" b="1" dirty="0">
              <a:solidFill>
                <a:srgbClr val="FFFFFF"/>
              </a:solidFill>
            </a:rPr>
            <a:t>très fluctuants</a:t>
          </a:r>
        </a:p>
      </cdr:txBody>
    </cdr:sp>
  </cdr:relSizeAnchor>
</c:userShapes>
</file>

<file path=ppt/drawings/drawing22.xml><?xml version="1.0" encoding="utf-8"?>
<c:userShapes xmlns:c="http://schemas.openxmlformats.org/drawingml/2006/chart">
  <cdr:relSizeAnchor xmlns:cdr="http://schemas.openxmlformats.org/drawingml/2006/chartDrawing">
    <cdr:from>
      <cdr:x>0</cdr:x>
      <cdr:y>0.78584</cdr:y>
    </cdr:from>
    <cdr:to>
      <cdr:x>1</cdr:x>
      <cdr:y>0.91449</cdr:y>
    </cdr:to>
    <cdr:sp macro="" textlink="">
      <cdr:nvSpPr>
        <cdr:cNvPr id="2" name="Rectangle à coins arrondis 1"/>
        <cdr:cNvSpPr/>
      </cdr:nvSpPr>
      <cdr:spPr>
        <a:xfrm xmlns:a="http://schemas.openxmlformats.org/drawingml/2006/main">
          <a:off x="0" y="5187527"/>
          <a:ext cx="4111468" cy="849239"/>
        </a:xfrm>
        <a:prstGeom xmlns:a="http://schemas.openxmlformats.org/drawingml/2006/main" prst="roundRect">
          <a:avLst/>
        </a:prstGeom>
        <a:solidFill xmlns:a="http://schemas.openxmlformats.org/drawingml/2006/main">
          <a:srgbClr val="FF0000"/>
        </a:solidFill>
        <a:ln xmlns:a="http://schemas.openxmlformats.org/drawingml/2006/main" w="28575" cmpd="sng">
          <a:noFill/>
          <a:prstDash val="sysDash"/>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solidFill>
                <a:srgbClr val="FFFFFF"/>
              </a:solidFill>
            </a:rPr>
            <a:t>Les effets volume cumulés sont faibles jusqu'en 2009 puis explosent</a:t>
          </a:r>
        </a:p>
      </cdr:txBody>
    </cdr:sp>
  </cdr:relSizeAnchor>
  <cdr:relSizeAnchor xmlns:cdr="http://schemas.openxmlformats.org/drawingml/2006/chartDrawing">
    <cdr:from>
      <cdr:x>0</cdr:x>
      <cdr:y>0.10661</cdr:y>
    </cdr:from>
    <cdr:to>
      <cdr:x>1</cdr:x>
      <cdr:y>0.26841</cdr:y>
    </cdr:to>
    <cdr:sp macro="" textlink="">
      <cdr:nvSpPr>
        <cdr:cNvPr id="3" name="Rectangle à coins arrondis 2"/>
        <cdr:cNvSpPr/>
      </cdr:nvSpPr>
      <cdr:spPr>
        <a:xfrm xmlns:a="http://schemas.openxmlformats.org/drawingml/2006/main">
          <a:off x="0" y="703735"/>
          <a:ext cx="4111468" cy="1068098"/>
        </a:xfrm>
        <a:prstGeom xmlns:a="http://schemas.openxmlformats.org/drawingml/2006/main" prst="roundRect">
          <a:avLst/>
        </a:prstGeom>
        <a:solidFill xmlns:a="http://schemas.openxmlformats.org/drawingml/2006/main">
          <a:srgbClr val="0000FF"/>
        </a:solidFill>
        <a:ln xmlns:a="http://schemas.openxmlformats.org/drawingml/2006/main" w="28575" cmpd="sng">
          <a:noFill/>
          <a:prstDash val="sysDash"/>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solidFill>
                <a:srgbClr val="FFFFFF"/>
              </a:solidFill>
            </a:rPr>
            <a:t>Les effets prix cumulés sont maximums en </a:t>
          </a:r>
          <a:r>
            <a:rPr lang="fr-FR" sz="1800" b="1" dirty="0" smtClean="0">
              <a:solidFill>
                <a:srgbClr val="FFFFFF"/>
              </a:solidFill>
            </a:rPr>
            <a:t>2007, fondent puis s'annulent en 2016 et 2017 </a:t>
          </a:r>
          <a:endParaRPr lang="fr-FR" sz="1800" b="1" dirty="0">
            <a:solidFill>
              <a:srgbClr val="FFFFFF"/>
            </a:solidFill>
          </a:endParaRPr>
        </a:p>
      </cdr:txBody>
    </cdr:sp>
  </cdr:relSizeAnchor>
</c:userShapes>
</file>

<file path=ppt/drawings/drawing23.xml><?xml version="1.0" encoding="utf-8"?>
<c:userShapes xmlns:c="http://schemas.openxmlformats.org/drawingml/2006/chart">
  <cdr:relSizeAnchor xmlns:cdr="http://schemas.openxmlformats.org/drawingml/2006/chartDrawing">
    <cdr:from>
      <cdr:x>0.16204</cdr:x>
      <cdr:y>0.41228</cdr:y>
    </cdr:from>
    <cdr:to>
      <cdr:x>0.21847</cdr:x>
      <cdr:y>0.75598</cdr:y>
    </cdr:to>
    <cdr:sp macro="" textlink="">
      <cdr:nvSpPr>
        <cdr:cNvPr id="7" name="Flèche vers le haut 6"/>
        <cdr:cNvSpPr/>
      </cdr:nvSpPr>
      <cdr:spPr>
        <a:xfrm xmlns:a="http://schemas.openxmlformats.org/drawingml/2006/main" flipV="1">
          <a:off x="1430240" y="2702147"/>
          <a:ext cx="498114" cy="2252703"/>
        </a:xfrm>
        <a:prstGeom xmlns:a="http://schemas.openxmlformats.org/drawingml/2006/main" prst="upArrow">
          <a:avLst>
            <a:gd name="adj1" fmla="val 50000"/>
            <a:gd name="adj2" fmla="val 72035"/>
          </a:avLst>
        </a:prstGeom>
        <a:solidFill xmlns:a="http://schemas.openxmlformats.org/drawingml/2006/main">
          <a:srgbClr val="0000FF"/>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endParaRPr lang="fr-FR"/>
        </a:p>
      </cdr:txBody>
    </cdr:sp>
  </cdr:relSizeAnchor>
  <cdr:relSizeAnchor xmlns:cdr="http://schemas.openxmlformats.org/drawingml/2006/chartDrawing">
    <cdr:from>
      <cdr:x>0</cdr:x>
      <cdr:y>0.12201</cdr:y>
    </cdr:from>
    <cdr:to>
      <cdr:x>1</cdr:x>
      <cdr:y>0.21531</cdr:y>
    </cdr:to>
    <cdr:sp macro="" textlink="">
      <cdr:nvSpPr>
        <cdr:cNvPr id="4" name="Rectangle à coins arrondis 3"/>
        <cdr:cNvSpPr/>
      </cdr:nvSpPr>
      <cdr:spPr>
        <a:xfrm xmlns:a="http://schemas.openxmlformats.org/drawingml/2006/main">
          <a:off x="0" y="799677"/>
          <a:ext cx="8826527" cy="611515"/>
        </a:xfrm>
        <a:prstGeom xmlns:a="http://schemas.openxmlformats.org/drawingml/2006/main" prst="roundRect">
          <a:avLst/>
        </a:prstGeom>
        <a:solidFill xmlns:a="http://schemas.openxmlformats.org/drawingml/2006/main">
          <a:schemeClr val="bg1"/>
        </a:solidFill>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rtl="0">
            <a:defRPr sz="2400" b="1" i="0" u="none" strike="noStrike" kern="1200" baseline="0">
              <a:solidFill>
                <a:prstClr val="black"/>
              </a:solidFill>
              <a:latin typeface="+mn-lt"/>
              <a:ea typeface="+mn-ea"/>
              <a:cs typeface="+mn-cs"/>
            </a:defRPr>
          </a:pPr>
          <a:r>
            <a:rPr lang="fr-FR" sz="2000" dirty="0" smtClean="0"/>
            <a:t>Les </a:t>
          </a:r>
          <a:r>
            <a:rPr lang="fr-FR" sz="2000" dirty="0"/>
            <a:t>effets valeurs </a:t>
          </a:r>
          <a:r>
            <a:rPr lang="fr-FR" sz="2000" dirty="0" smtClean="0"/>
            <a:t>sont assez stables</a:t>
          </a:r>
          <a:r>
            <a:rPr lang="fr-FR" sz="2000" dirty="0"/>
            <a:t>, sauf </a:t>
          </a:r>
          <a:r>
            <a:rPr lang="fr-FR" sz="2000" dirty="0" smtClean="0"/>
            <a:t>le </a:t>
          </a:r>
          <a:r>
            <a:rPr lang="fr-FR" sz="2000" dirty="0"/>
            <a:t>creux en 2012-2013 </a:t>
          </a:r>
          <a:endParaRPr lang="fr-FR" sz="2000" dirty="0" smtClean="0"/>
        </a:p>
        <a:p xmlns:a="http://schemas.openxmlformats.org/drawingml/2006/main">
          <a:pPr algn="ctr" rtl="0">
            <a:defRPr sz="2400" b="1" i="0" u="none" strike="noStrike" kern="1200" baseline="0">
              <a:solidFill>
                <a:prstClr val="black"/>
              </a:solidFill>
              <a:latin typeface="+mn-lt"/>
              <a:ea typeface="+mn-ea"/>
              <a:cs typeface="+mn-cs"/>
            </a:defRPr>
          </a:pPr>
          <a:r>
            <a:rPr lang="fr-FR" sz="2000" dirty="0" smtClean="0"/>
            <a:t>où </a:t>
          </a:r>
          <a:r>
            <a:rPr lang="fr-FR" sz="2000" dirty="0"/>
            <a:t>la hausse des volumes </a:t>
          </a:r>
          <a:r>
            <a:rPr lang="fr-FR" sz="2000" dirty="0" smtClean="0"/>
            <a:t>ne </a:t>
          </a:r>
          <a:r>
            <a:rPr lang="fr-FR" sz="2000" dirty="0"/>
            <a:t>compense pas encore la chute des prix</a:t>
          </a:r>
        </a:p>
      </cdr:txBody>
    </cdr:sp>
  </cdr:relSizeAnchor>
  <cdr:relSizeAnchor xmlns:cdr="http://schemas.openxmlformats.org/drawingml/2006/chartDrawing">
    <cdr:from>
      <cdr:x>0.22913</cdr:x>
      <cdr:y>0.76077</cdr:y>
    </cdr:from>
    <cdr:to>
      <cdr:x>0.65542</cdr:x>
      <cdr:y>0.85646</cdr:y>
    </cdr:to>
    <cdr:sp macro="" textlink="">
      <cdr:nvSpPr>
        <cdr:cNvPr id="6" name="Rectangle à coins arrondis 5"/>
        <cdr:cNvSpPr/>
      </cdr:nvSpPr>
      <cdr:spPr>
        <a:xfrm xmlns:a="http://schemas.openxmlformats.org/drawingml/2006/main">
          <a:off x="2022419" y="4986212"/>
          <a:ext cx="3762641" cy="627196"/>
        </a:xfrm>
        <a:prstGeom xmlns:a="http://schemas.openxmlformats.org/drawingml/2006/main" prst="roundRect">
          <a:avLst/>
        </a:prstGeom>
        <a:solidFill xmlns:a="http://schemas.openxmlformats.org/drawingml/2006/main">
          <a:schemeClr val="bg1"/>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sz="2000" b="1" i="1" dirty="0" smtClean="0">
              <a:solidFill>
                <a:schemeClr val="tx1"/>
              </a:solidFill>
            </a:rPr>
            <a:t>Elaboration à partir de l‘ISEE </a:t>
          </a:r>
          <a:r>
            <a:rPr lang="fr-FR" sz="2000" b="1" i="1" dirty="0" err="1" smtClean="0">
              <a:solidFill>
                <a:schemeClr val="tx1"/>
              </a:solidFill>
            </a:rPr>
            <a:t>nc</a:t>
          </a:r>
          <a:r>
            <a:rPr lang="fr-FR" sz="2000" b="1" i="1" dirty="0" smtClean="0">
              <a:solidFill>
                <a:schemeClr val="tx1"/>
              </a:solidFill>
            </a:rPr>
            <a:t> ;</a:t>
          </a:r>
        </a:p>
        <a:p xmlns:a="http://schemas.openxmlformats.org/drawingml/2006/main">
          <a:pPr algn="ctr"/>
          <a:r>
            <a:rPr lang="fr-FR" sz="2000" b="1" i="1" dirty="0" smtClean="0">
              <a:solidFill>
                <a:schemeClr val="tx1"/>
              </a:solidFill>
            </a:rPr>
            <a:t> estimations après 2011</a:t>
          </a:r>
          <a:endParaRPr lang="fr-FR" sz="2000" b="1" i="1" dirty="0">
            <a:solidFill>
              <a:schemeClr val="tx1"/>
            </a:solidFill>
          </a:endParaRPr>
        </a:p>
      </cdr:txBody>
    </cdr:sp>
  </cdr:relSizeAnchor>
  <cdr:relSizeAnchor xmlns:cdr="http://schemas.openxmlformats.org/drawingml/2006/chartDrawing">
    <cdr:from>
      <cdr:x>0.08254</cdr:x>
      <cdr:y>0.40909</cdr:y>
    </cdr:from>
    <cdr:to>
      <cdr:x>0.13897</cdr:x>
      <cdr:y>0.75496</cdr:y>
    </cdr:to>
    <cdr:sp macro="" textlink="">
      <cdr:nvSpPr>
        <cdr:cNvPr id="8" name="Flèche vers le haut 7"/>
        <cdr:cNvSpPr/>
      </cdr:nvSpPr>
      <cdr:spPr>
        <a:xfrm xmlns:a="http://schemas.openxmlformats.org/drawingml/2006/main">
          <a:off x="728512" y="2681266"/>
          <a:ext cx="498114" cy="2266868"/>
        </a:xfrm>
        <a:prstGeom xmlns:a="http://schemas.openxmlformats.org/drawingml/2006/main" prst="upArrow">
          <a:avLst>
            <a:gd name="adj1" fmla="val 50000"/>
            <a:gd name="adj2" fmla="val 72035"/>
          </a:avLst>
        </a:prstGeom>
        <a:solidFill xmlns:a="http://schemas.openxmlformats.org/drawingml/2006/main">
          <a:srgbClr val="FF00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endParaRPr lang="fr-FR"/>
        </a:p>
      </cdr:txBody>
    </cdr:sp>
  </cdr:relSizeAnchor>
  <cdr:relSizeAnchor xmlns:cdr="http://schemas.openxmlformats.org/drawingml/2006/chartDrawing">
    <cdr:from>
      <cdr:x>0.22913</cdr:x>
      <cdr:y>0.29187</cdr:y>
    </cdr:from>
    <cdr:to>
      <cdr:x>0.66963</cdr:x>
      <cdr:y>0.36124</cdr:y>
    </cdr:to>
    <cdr:sp macro="" textlink="">
      <cdr:nvSpPr>
        <cdr:cNvPr id="9" name="Rectangle à coins arrondis 8"/>
        <cdr:cNvSpPr/>
      </cdr:nvSpPr>
      <cdr:spPr>
        <a:xfrm xmlns:a="http://schemas.openxmlformats.org/drawingml/2006/main">
          <a:off x="2022420" y="1912949"/>
          <a:ext cx="3888061" cy="454717"/>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sz="2000" b="1" dirty="0" smtClean="0">
              <a:solidFill>
                <a:srgbClr val="000000"/>
              </a:solidFill>
            </a:rPr>
            <a:t>Effets sur la production de Ni</a:t>
          </a:r>
          <a:endParaRPr lang="fr-FR" sz="2000" b="1" dirty="0">
            <a:solidFill>
              <a:srgbClr val="000000"/>
            </a:solidFill>
          </a:endParaRPr>
        </a:p>
      </cdr:txBody>
    </cdr:sp>
  </cdr:relSizeAnchor>
</c:userShapes>
</file>

<file path=ppt/drawings/drawing24.xml><?xml version="1.0" encoding="utf-8"?>
<c:userShapes xmlns:c="http://schemas.openxmlformats.org/drawingml/2006/chart">
  <cdr:relSizeAnchor xmlns:cdr="http://schemas.openxmlformats.org/drawingml/2006/chartDrawing">
    <cdr:from>
      <cdr:x>0.51759</cdr:x>
      <cdr:y>0.38716</cdr:y>
    </cdr:from>
    <cdr:to>
      <cdr:x>0.51759</cdr:x>
      <cdr:y>0.8401</cdr:y>
    </cdr:to>
    <cdr:cxnSp macro="">
      <cdr:nvCxnSpPr>
        <cdr:cNvPr id="2" name="Connecteur droit 1"/>
        <cdr:cNvCxnSpPr/>
      </cdr:nvCxnSpPr>
      <cdr:spPr>
        <a:xfrm xmlns:a="http://schemas.openxmlformats.org/drawingml/2006/main">
          <a:off x="2325572" y="1458339"/>
          <a:ext cx="0" cy="1706109"/>
        </a:xfrm>
        <a:prstGeom xmlns:a="http://schemas.openxmlformats.org/drawingml/2006/main" prst="line">
          <a:avLst/>
        </a:prstGeom>
        <a:ln xmlns:a="http://schemas.openxmlformats.org/drawingml/2006/main" w="76200" cmpd="sng">
          <a:solidFill>
            <a:srgbClr val="1EE905"/>
          </a:solidFill>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dr:relSizeAnchor xmlns:cdr="http://schemas.openxmlformats.org/drawingml/2006/chartDrawing">
    <cdr:from>
      <cdr:x>0.85336</cdr:x>
      <cdr:y>0.17057</cdr:y>
    </cdr:from>
    <cdr:to>
      <cdr:x>0.85704</cdr:x>
      <cdr:y>0.82647</cdr:y>
    </cdr:to>
    <cdr:cxnSp macro="">
      <cdr:nvCxnSpPr>
        <cdr:cNvPr id="4" name="Connecteur droit 3"/>
        <cdr:cNvCxnSpPr/>
      </cdr:nvCxnSpPr>
      <cdr:spPr>
        <a:xfrm xmlns:a="http://schemas.openxmlformats.org/drawingml/2006/main" flipH="1">
          <a:off x="3834165" y="642502"/>
          <a:ext cx="16556" cy="2470598"/>
        </a:xfrm>
        <a:prstGeom xmlns:a="http://schemas.openxmlformats.org/drawingml/2006/main" prst="line">
          <a:avLst/>
        </a:prstGeom>
        <a:ln xmlns:a="http://schemas.openxmlformats.org/drawingml/2006/main" w="76200" cmpd="sng">
          <a:solidFill>
            <a:schemeClr val="bg1">
              <a:lumMod val="65000"/>
            </a:schemeClr>
          </a:solidFill>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dr:relSizeAnchor xmlns:cdr="http://schemas.openxmlformats.org/drawingml/2006/chartDrawing">
    <cdr:from>
      <cdr:x>0.1298</cdr:x>
      <cdr:y>0.17946</cdr:y>
    </cdr:from>
    <cdr:to>
      <cdr:x>0.60858</cdr:x>
      <cdr:y>0.34621</cdr:y>
    </cdr:to>
    <cdr:sp macro="" textlink="">
      <cdr:nvSpPr>
        <cdr:cNvPr id="5" name="Rectangle à coins arrondis 4"/>
        <cdr:cNvSpPr/>
      </cdr:nvSpPr>
      <cdr:spPr>
        <a:xfrm xmlns:a="http://schemas.openxmlformats.org/drawingml/2006/main">
          <a:off x="664684" y="675963"/>
          <a:ext cx="2451694" cy="628123"/>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chemeClr val="tx1"/>
              </a:solidFill>
            </a:rPr>
            <a:t>Ruptures : positive en 2009, négative en 2016</a:t>
          </a:r>
          <a:endParaRPr lang="fr-FR" sz="1800" b="1" dirty="0">
            <a:solidFill>
              <a:schemeClr val="tx1"/>
            </a:solidFill>
          </a:endParaRPr>
        </a:p>
      </cdr:txBody>
    </cdr:sp>
  </cdr:relSizeAnchor>
</c:userShapes>
</file>

<file path=ppt/drawings/drawing25.xml><?xml version="1.0" encoding="utf-8"?>
<c:userShapes xmlns:c="http://schemas.openxmlformats.org/drawingml/2006/chart">
  <cdr:relSizeAnchor xmlns:cdr="http://schemas.openxmlformats.org/drawingml/2006/chartDrawing">
    <cdr:from>
      <cdr:x>0.5108</cdr:x>
      <cdr:y>0.48064</cdr:y>
    </cdr:from>
    <cdr:to>
      <cdr:x>0.5108</cdr:x>
      <cdr:y>0.83128</cdr:y>
    </cdr:to>
    <cdr:cxnSp macro="">
      <cdr:nvCxnSpPr>
        <cdr:cNvPr id="3" name="Connecteur droit 2"/>
        <cdr:cNvCxnSpPr/>
      </cdr:nvCxnSpPr>
      <cdr:spPr>
        <a:xfrm xmlns:a="http://schemas.openxmlformats.org/drawingml/2006/main">
          <a:off x="1941572" y="1810442"/>
          <a:ext cx="1" cy="1320781"/>
        </a:xfrm>
        <a:prstGeom xmlns:a="http://schemas.openxmlformats.org/drawingml/2006/main" prst="line">
          <a:avLst/>
        </a:prstGeom>
        <a:ln xmlns:a="http://schemas.openxmlformats.org/drawingml/2006/main" w="76200" cmpd="sng">
          <a:solidFill>
            <a:srgbClr val="1EE905"/>
          </a:solidFill>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dr:relSizeAnchor xmlns:cdr="http://schemas.openxmlformats.org/drawingml/2006/chartDrawing">
    <cdr:from>
      <cdr:x>0.86024</cdr:x>
      <cdr:y>0.07368</cdr:y>
    </cdr:from>
    <cdr:to>
      <cdr:x>0.86414</cdr:x>
      <cdr:y>0.84184</cdr:y>
    </cdr:to>
    <cdr:cxnSp macro="">
      <cdr:nvCxnSpPr>
        <cdr:cNvPr id="4" name="Connecteur droit 3"/>
        <cdr:cNvCxnSpPr/>
      </cdr:nvCxnSpPr>
      <cdr:spPr>
        <a:xfrm xmlns:a="http://schemas.openxmlformats.org/drawingml/2006/main" flipH="1">
          <a:off x="3269788" y="277520"/>
          <a:ext cx="14826" cy="2893477"/>
        </a:xfrm>
        <a:prstGeom xmlns:a="http://schemas.openxmlformats.org/drawingml/2006/main" prst="line">
          <a:avLst/>
        </a:prstGeom>
        <a:ln xmlns:a="http://schemas.openxmlformats.org/drawingml/2006/main" w="76200" cmpd="sng">
          <a:solidFill>
            <a:schemeClr val="bg1">
              <a:lumMod val="65000"/>
            </a:schemeClr>
          </a:solidFill>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userShapes>
</file>

<file path=ppt/drawings/drawing26.xml><?xml version="1.0" encoding="utf-8"?>
<c:userShapes xmlns:c="http://schemas.openxmlformats.org/drawingml/2006/chart">
  <cdr:relSizeAnchor xmlns:cdr="http://schemas.openxmlformats.org/drawingml/2006/chartDrawing">
    <cdr:from>
      <cdr:x>0.515</cdr:x>
      <cdr:y>0.24345</cdr:y>
    </cdr:from>
    <cdr:to>
      <cdr:x>0.52064</cdr:x>
      <cdr:y>0.96061</cdr:y>
    </cdr:to>
    <cdr:cxnSp macro="">
      <cdr:nvCxnSpPr>
        <cdr:cNvPr id="3" name="Connecteur droit 2"/>
        <cdr:cNvCxnSpPr/>
      </cdr:nvCxnSpPr>
      <cdr:spPr>
        <a:xfrm xmlns:a="http://schemas.openxmlformats.org/drawingml/2006/main" flipH="1">
          <a:off x="2007319" y="1606503"/>
          <a:ext cx="22019" cy="4732421"/>
        </a:xfrm>
        <a:prstGeom xmlns:a="http://schemas.openxmlformats.org/drawingml/2006/main" prst="line">
          <a:avLst/>
        </a:prstGeom>
        <a:ln xmlns:a="http://schemas.openxmlformats.org/drawingml/2006/main" w="76200" cmpd="sng">
          <a:solidFill>
            <a:schemeClr val="bg1">
              <a:lumMod val="65000"/>
            </a:schemeClr>
          </a:solidFill>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dr:relSizeAnchor xmlns:cdr="http://schemas.openxmlformats.org/drawingml/2006/chartDrawing">
    <cdr:from>
      <cdr:x>0.58238</cdr:x>
      <cdr:y>0.23737</cdr:y>
    </cdr:from>
    <cdr:to>
      <cdr:x>0.94169</cdr:x>
      <cdr:y>0.36906</cdr:y>
    </cdr:to>
    <cdr:sp macro="" textlink="">
      <cdr:nvSpPr>
        <cdr:cNvPr id="5" name="Rectangle à coins arrondis 4"/>
        <cdr:cNvSpPr/>
      </cdr:nvSpPr>
      <cdr:spPr>
        <a:xfrm xmlns:a="http://schemas.openxmlformats.org/drawingml/2006/main">
          <a:off x="2269970" y="1566397"/>
          <a:ext cx="1400507" cy="868948"/>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tlCol="0" anchor="ct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mr-IN" b="1" dirty="0" smtClean="0">
              <a:solidFill>
                <a:schemeClr val="tx1"/>
              </a:solidFill>
            </a:rPr>
            <a:t>…</a:t>
          </a:r>
          <a:r>
            <a:rPr lang="fr-FR" b="1" dirty="0" smtClean="0">
              <a:solidFill>
                <a:schemeClr val="tx1"/>
              </a:solidFill>
            </a:rPr>
            <a:t> Chutes </a:t>
          </a:r>
        </a:p>
        <a:p xmlns:a="http://schemas.openxmlformats.org/drawingml/2006/main">
          <a:pPr algn="ctr"/>
          <a:r>
            <a:rPr lang="fr-FR" b="1" dirty="0" smtClean="0">
              <a:solidFill>
                <a:schemeClr val="tx1"/>
              </a:solidFill>
            </a:rPr>
            <a:t>après 2015</a:t>
          </a:r>
          <a:endParaRPr lang="fr-FR" b="1" dirty="0">
            <a:solidFill>
              <a:schemeClr val="tx1"/>
            </a:solidFill>
          </a:endParaRPr>
        </a:p>
      </cdr:txBody>
    </cdr:sp>
  </cdr:relSizeAnchor>
</c:userShapes>
</file>

<file path=ppt/drawings/drawing27.xml><?xml version="1.0" encoding="utf-8"?>
<c:userShapes xmlns:c="http://schemas.openxmlformats.org/drawingml/2006/chart">
  <cdr:relSizeAnchor xmlns:cdr="http://schemas.openxmlformats.org/drawingml/2006/chartDrawing">
    <cdr:from>
      <cdr:x>0.31465</cdr:x>
      <cdr:y>0.24236</cdr:y>
    </cdr:from>
    <cdr:to>
      <cdr:x>0.31809</cdr:x>
      <cdr:y>0.88935</cdr:y>
    </cdr:to>
    <cdr:cxnSp macro="">
      <cdr:nvCxnSpPr>
        <cdr:cNvPr id="3" name="Connecteur droit 2"/>
        <cdr:cNvCxnSpPr/>
      </cdr:nvCxnSpPr>
      <cdr:spPr>
        <a:xfrm xmlns:a="http://schemas.openxmlformats.org/drawingml/2006/main" flipH="1">
          <a:off x="2740175" y="1590842"/>
          <a:ext cx="29947" cy="4246742"/>
        </a:xfrm>
        <a:prstGeom xmlns:a="http://schemas.openxmlformats.org/drawingml/2006/main" prst="line">
          <a:avLst/>
        </a:prstGeom>
        <a:ln xmlns:a="http://schemas.openxmlformats.org/drawingml/2006/main" w="76200" cmpd="sng">
          <a:solidFill>
            <a:schemeClr val="bg1">
              <a:lumMod val="65000"/>
            </a:schemeClr>
          </a:solidFill>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dr:relSizeAnchor xmlns:cdr="http://schemas.openxmlformats.org/drawingml/2006/chartDrawing">
    <cdr:from>
      <cdr:x>0.344</cdr:x>
      <cdr:y>0.53586</cdr:y>
    </cdr:from>
    <cdr:to>
      <cdr:x>0.89738</cdr:x>
      <cdr:y>0.62293</cdr:y>
    </cdr:to>
    <cdr:sp macro="" textlink="">
      <cdr:nvSpPr>
        <cdr:cNvPr id="5" name="Rectangle à coins arrondis 4"/>
        <cdr:cNvSpPr/>
      </cdr:nvSpPr>
      <cdr:spPr>
        <a:xfrm xmlns:a="http://schemas.openxmlformats.org/drawingml/2006/main">
          <a:off x="2995722" y="3517344"/>
          <a:ext cx="4819173" cy="571492"/>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sz="2000" b="1" dirty="0" smtClean="0">
              <a:solidFill>
                <a:schemeClr val="tx1"/>
              </a:solidFill>
            </a:rPr>
            <a:t>Hausse de l’externalisation après 2010</a:t>
          </a:r>
          <a:endParaRPr lang="fr-FR" sz="2000" b="1" dirty="0">
            <a:solidFill>
              <a:schemeClr val="tx1"/>
            </a:solidFill>
          </a:endParaRPr>
        </a:p>
      </cdr:txBody>
    </cdr:sp>
  </cdr:relSizeAnchor>
</c:userShapes>
</file>

<file path=ppt/drawings/drawing28.xml><?xml version="1.0" encoding="utf-8"?>
<c:userShapes xmlns:c="http://schemas.openxmlformats.org/drawingml/2006/chart">
  <cdr:relSizeAnchor xmlns:cdr="http://schemas.openxmlformats.org/drawingml/2006/chartDrawing">
    <cdr:from>
      <cdr:x>0.03122</cdr:x>
      <cdr:y>0.75416</cdr:y>
    </cdr:from>
    <cdr:to>
      <cdr:x>0.97292</cdr:x>
      <cdr:y>0.88053</cdr:y>
    </cdr:to>
    <cdr:sp macro="" textlink="">
      <cdr:nvSpPr>
        <cdr:cNvPr id="2" name="Rectangle à coins arrondis 1"/>
        <cdr:cNvSpPr/>
      </cdr:nvSpPr>
      <cdr:spPr>
        <a:xfrm xmlns:a="http://schemas.openxmlformats.org/drawingml/2006/main">
          <a:off x="138721" y="4976575"/>
          <a:ext cx="4184316" cy="833924"/>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mr-IN" b="1" dirty="0" smtClean="0">
              <a:solidFill>
                <a:schemeClr val="tx1"/>
              </a:solidFill>
            </a:rPr>
            <a:t>…</a:t>
          </a:r>
          <a:r>
            <a:rPr lang="fr-FR" b="1" dirty="0" smtClean="0">
              <a:solidFill>
                <a:schemeClr val="tx1"/>
              </a:solidFill>
            </a:rPr>
            <a:t> 18,6% d’emploi total </a:t>
          </a:r>
        </a:p>
        <a:p xmlns:a="http://schemas.openxmlformats.org/drawingml/2006/main">
          <a:pPr algn="ctr"/>
          <a:r>
            <a:rPr lang="fr-FR" b="1" dirty="0" smtClean="0">
              <a:solidFill>
                <a:schemeClr val="tx1"/>
              </a:solidFill>
            </a:rPr>
            <a:t>pour 7,1% d’emploi direct Ni en 2012</a:t>
          </a:r>
          <a:endParaRPr lang="fr-FR" b="1" dirty="0">
            <a:solidFill>
              <a:schemeClr val="tx1"/>
            </a:solidFill>
          </a:endParaRPr>
        </a:p>
      </cdr:txBody>
    </cdr:sp>
  </cdr:relSizeAnchor>
  <cdr:relSizeAnchor xmlns:cdr="http://schemas.openxmlformats.org/drawingml/2006/chartDrawing">
    <cdr:from>
      <cdr:x>0.70515</cdr:x>
      <cdr:y>0.13424</cdr:y>
    </cdr:from>
    <cdr:to>
      <cdr:x>0.96691</cdr:x>
      <cdr:y>0.73187</cdr:y>
    </cdr:to>
    <cdr:sp macro="" textlink="">
      <cdr:nvSpPr>
        <cdr:cNvPr id="3" name="Rectangle à coins arrondis 2"/>
        <cdr:cNvSpPr/>
      </cdr:nvSpPr>
      <cdr:spPr>
        <a:xfrm xmlns:a="http://schemas.openxmlformats.org/drawingml/2006/main">
          <a:off x="3133249" y="885838"/>
          <a:ext cx="1163052" cy="3943683"/>
        </a:xfrm>
        <a:prstGeom xmlns:a="http://schemas.openxmlformats.org/drawingml/2006/main" prst="roundRect">
          <a:avLst/>
        </a:prstGeom>
        <a:noFill xmlns:a="http://schemas.openxmlformats.org/drawingml/2006/main"/>
        <a:ln xmlns:a="http://schemas.openxmlformats.org/drawingml/2006/main" w="38100" cmpd="sng">
          <a:solidFill>
            <a:srgbClr val="0000FF"/>
          </a:solidFill>
          <a:prstDash val="sysDash"/>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endParaRPr lang="fr-FR"/>
        </a:p>
      </cdr:txBody>
    </cdr:sp>
  </cdr:relSizeAnchor>
  <cdr:relSizeAnchor xmlns:cdr="http://schemas.openxmlformats.org/drawingml/2006/chartDrawing">
    <cdr:from>
      <cdr:x>0.67206</cdr:x>
      <cdr:y>0.35</cdr:y>
    </cdr:from>
    <cdr:to>
      <cdr:x>1</cdr:x>
      <cdr:y>0.40469</cdr:y>
    </cdr:to>
    <cdr:sp macro="" textlink="">
      <cdr:nvSpPr>
        <cdr:cNvPr id="4" name="Rectangle à coins arrondis 3"/>
        <cdr:cNvSpPr/>
      </cdr:nvSpPr>
      <cdr:spPr>
        <a:xfrm xmlns:a="http://schemas.openxmlformats.org/drawingml/2006/main">
          <a:off x="2986197" y="2309574"/>
          <a:ext cx="1457156" cy="360948"/>
        </a:xfrm>
        <a:prstGeom xmlns:a="http://schemas.openxmlformats.org/drawingml/2006/main" prst="roundRect">
          <a:avLst/>
        </a:prstGeom>
        <a:solidFill xmlns:a="http://schemas.openxmlformats.org/drawingml/2006/main">
          <a:schemeClr val="bg1"/>
        </a:solidFill>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tlCol="0" anchor="ct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sz="1600" b="1" dirty="0" smtClean="0">
              <a:solidFill>
                <a:srgbClr val="0000FF"/>
              </a:solidFill>
            </a:rPr>
            <a:t>Evaluations</a:t>
          </a:r>
          <a:endParaRPr lang="fr-FR" sz="1600" b="1" dirty="0">
            <a:solidFill>
              <a:srgbClr val="0000FF"/>
            </a:solidFill>
          </a:endParaRPr>
        </a:p>
      </cdr:txBody>
    </cdr:sp>
  </cdr:relSizeAnchor>
</c:userShapes>
</file>

<file path=ppt/drawings/drawing29.xml><?xml version="1.0" encoding="utf-8"?>
<c:userShapes xmlns:c="http://schemas.openxmlformats.org/drawingml/2006/chart">
  <cdr:relSizeAnchor xmlns:cdr="http://schemas.openxmlformats.org/drawingml/2006/chartDrawing">
    <cdr:from>
      <cdr:x>0.80851</cdr:x>
      <cdr:y>0.19809</cdr:y>
    </cdr:from>
    <cdr:to>
      <cdr:x>0.97526</cdr:x>
      <cdr:y>0.52983</cdr:y>
    </cdr:to>
    <cdr:sp macro="" textlink="">
      <cdr:nvSpPr>
        <cdr:cNvPr id="3" name="Rectangle à coins arrondis 2"/>
        <cdr:cNvSpPr/>
      </cdr:nvSpPr>
      <cdr:spPr>
        <a:xfrm xmlns:a="http://schemas.openxmlformats.org/drawingml/2006/main">
          <a:off x="3105513" y="1301433"/>
          <a:ext cx="640489" cy="2179507"/>
        </a:xfrm>
        <a:prstGeom xmlns:a="http://schemas.openxmlformats.org/drawingml/2006/main" prst="roundRect">
          <a:avLst/>
        </a:prstGeom>
        <a:noFill xmlns:a="http://schemas.openxmlformats.org/drawingml/2006/main"/>
        <a:ln xmlns:a="http://schemas.openxmlformats.org/drawingml/2006/main" w="38100" cmpd="sng">
          <a:solidFill>
            <a:srgbClr val="FF0000"/>
          </a:solidFill>
          <a:prstDash val="sysDash"/>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endParaRPr lang="fr-FR"/>
        </a:p>
      </cdr:txBody>
    </cdr:sp>
  </cdr:relSizeAnchor>
  <cdr:relSizeAnchor xmlns:cdr="http://schemas.openxmlformats.org/drawingml/2006/chartDrawing">
    <cdr:from>
      <cdr:x>0.17959</cdr:x>
      <cdr:y>0.20344</cdr:y>
    </cdr:from>
    <cdr:to>
      <cdr:x>0.63673</cdr:x>
      <cdr:y>0.41289</cdr:y>
    </cdr:to>
    <cdr:sp macro="" textlink="">
      <cdr:nvSpPr>
        <cdr:cNvPr id="4" name="Rectangle à coins arrondis 3"/>
        <cdr:cNvSpPr/>
      </cdr:nvSpPr>
      <cdr:spPr>
        <a:xfrm xmlns:a="http://schemas.openxmlformats.org/drawingml/2006/main">
          <a:off x="689818" y="1336553"/>
          <a:ext cx="1755899" cy="1376071"/>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2000" b="1" dirty="0" smtClean="0">
              <a:solidFill>
                <a:schemeClr val="tx1"/>
              </a:solidFill>
            </a:rPr>
            <a:t>Assez peu avant  2011 ; un peu plus en 2014</a:t>
          </a:r>
          <a:endParaRPr lang="fr-FR" sz="2000" b="1" dirty="0">
            <a:solidFill>
              <a:schemeClr val="tx1"/>
            </a:solidFill>
          </a:endParaRPr>
        </a:p>
      </cdr:txBody>
    </cdr:sp>
  </cdr:relSizeAnchor>
</c:userShapes>
</file>

<file path=ppt/drawings/drawing3.xml><?xml version="1.0" encoding="utf-8"?>
<c:userShapes xmlns:c="http://schemas.openxmlformats.org/drawingml/2006/chart">
  <cdr:relSizeAnchor xmlns:cdr="http://schemas.openxmlformats.org/drawingml/2006/chartDrawing">
    <cdr:from>
      <cdr:x>0.45886</cdr:x>
      <cdr:y>0.51538</cdr:y>
    </cdr:from>
    <cdr:to>
      <cdr:x>0.89121</cdr:x>
      <cdr:y>0.81795</cdr:y>
    </cdr:to>
    <cdr:sp macro="" textlink="">
      <cdr:nvSpPr>
        <cdr:cNvPr id="2" name="Rectangle à coins arrondis 1"/>
        <cdr:cNvSpPr/>
      </cdr:nvSpPr>
      <cdr:spPr>
        <a:xfrm xmlns:a="http://schemas.openxmlformats.org/drawingml/2006/main">
          <a:off x="2089150" y="1276350"/>
          <a:ext cx="1968500" cy="749300"/>
        </a:xfrm>
        <a:prstGeom xmlns:a="http://schemas.openxmlformats.org/drawingml/2006/main" prst="roundRect">
          <a:avLst/>
        </a:prstGeom>
        <a:solidFill xmlns:a="http://schemas.openxmlformats.org/drawingml/2006/main">
          <a:srgbClr val="FFFFFF"/>
        </a:solidFill>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solidFill>
                <a:srgbClr val="000000"/>
              </a:solidFill>
            </a:rPr>
            <a:t>Source : LME, selon l'IEOM</a:t>
          </a:r>
        </a:p>
        <a:p xmlns:a="http://schemas.openxmlformats.org/drawingml/2006/main">
          <a:pPr algn="ctr"/>
          <a:r>
            <a:rPr lang="fr-FR" sz="1800" b="1" dirty="0">
              <a:solidFill>
                <a:srgbClr val="000000"/>
              </a:solidFill>
            </a:rPr>
            <a:t>jusque fin 2017</a:t>
          </a:r>
          <a:r>
            <a:rPr lang="fr-FR" sz="1800" b="1" baseline="0" dirty="0">
              <a:solidFill>
                <a:srgbClr val="000000"/>
              </a:solidFill>
            </a:rPr>
            <a:t> </a:t>
          </a:r>
          <a:r>
            <a:rPr lang="fr-FR" sz="1800" b="1" dirty="0">
              <a:solidFill>
                <a:srgbClr val="000000"/>
              </a:solidFill>
            </a:rPr>
            <a:t>;</a:t>
          </a:r>
        </a:p>
        <a:p xmlns:a="http://schemas.openxmlformats.org/drawingml/2006/main">
          <a:pPr algn="ctr"/>
          <a:r>
            <a:rPr lang="fr-FR" sz="1800" b="1" dirty="0">
              <a:solidFill>
                <a:srgbClr val="000000"/>
              </a:solidFill>
            </a:rPr>
            <a:t>évaluations de l'auteur </a:t>
          </a:r>
        </a:p>
        <a:p xmlns:a="http://schemas.openxmlformats.org/drawingml/2006/main">
          <a:pPr algn="ctr"/>
          <a:r>
            <a:rPr lang="fr-FR" sz="1800" b="1" dirty="0">
              <a:solidFill>
                <a:srgbClr val="000000"/>
              </a:solidFill>
            </a:rPr>
            <a:t>d'après le LME pour</a:t>
          </a:r>
          <a:r>
            <a:rPr lang="fr-FR" sz="1800" b="1" baseline="0" dirty="0">
              <a:solidFill>
                <a:srgbClr val="000000"/>
              </a:solidFill>
            </a:rPr>
            <a:t> T1 et T2 2018, projections de l'auteur ensuite</a:t>
          </a:r>
          <a:r>
            <a:rPr lang="fr-FR" sz="1800" b="1" dirty="0">
              <a:solidFill>
                <a:srgbClr val="000000"/>
              </a:solidFill>
            </a:rPr>
            <a:t> </a:t>
          </a:r>
        </a:p>
      </cdr:txBody>
    </cdr:sp>
  </cdr:relSizeAnchor>
</c:userShapes>
</file>

<file path=ppt/drawings/drawing30.xml><?xml version="1.0" encoding="utf-8"?>
<c:userShapes xmlns:c="http://schemas.openxmlformats.org/drawingml/2006/chart">
  <cdr:relSizeAnchor xmlns:cdr="http://schemas.openxmlformats.org/drawingml/2006/chartDrawing">
    <cdr:from>
      <cdr:x>0.62412</cdr:x>
      <cdr:y>0.19093</cdr:y>
    </cdr:from>
    <cdr:to>
      <cdr:x>0.97787</cdr:x>
      <cdr:y>0.28162</cdr:y>
    </cdr:to>
    <cdr:sp macro="" textlink="">
      <cdr:nvSpPr>
        <cdr:cNvPr id="2" name="Rectangle à coins arrondis 1"/>
        <cdr:cNvSpPr/>
      </cdr:nvSpPr>
      <cdr:spPr>
        <a:xfrm xmlns:a="http://schemas.openxmlformats.org/drawingml/2006/main">
          <a:off x="3094446" y="1254394"/>
          <a:ext cx="1753872" cy="595837"/>
        </a:xfrm>
        <a:prstGeom xmlns:a="http://schemas.openxmlformats.org/drawingml/2006/main" prst="roundRect">
          <a:avLst/>
        </a:prstGeom>
        <a:solidFill xmlns:a="http://schemas.openxmlformats.org/drawingml/2006/main">
          <a:srgbClr val="0000FF"/>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smtClean="0"/>
            <a:t>Totale secteur               privé</a:t>
          </a:r>
          <a:endParaRPr lang="fr-FR" sz="1600" b="1" dirty="0"/>
        </a:p>
      </cdr:txBody>
    </cdr:sp>
  </cdr:relSizeAnchor>
  <cdr:relSizeAnchor xmlns:cdr="http://schemas.openxmlformats.org/drawingml/2006/chartDrawing">
    <cdr:from>
      <cdr:x>0.15677</cdr:x>
      <cdr:y>0.44266</cdr:y>
    </cdr:from>
    <cdr:to>
      <cdr:x>0.58795</cdr:x>
      <cdr:y>0.54753</cdr:y>
    </cdr:to>
    <cdr:sp macro="" textlink="">
      <cdr:nvSpPr>
        <cdr:cNvPr id="3" name="Rectangle à coins arrondis 2"/>
        <cdr:cNvSpPr/>
      </cdr:nvSpPr>
      <cdr:spPr>
        <a:xfrm xmlns:a="http://schemas.openxmlformats.org/drawingml/2006/main">
          <a:off x="777286" y="2908200"/>
          <a:ext cx="2137796" cy="688983"/>
        </a:xfrm>
        <a:prstGeom xmlns:a="http://schemas.openxmlformats.org/drawingml/2006/main" prst="roundRect">
          <a:avLst/>
        </a:prstGeom>
        <a:solidFill xmlns:a="http://schemas.openxmlformats.org/drawingml/2006/main">
          <a:schemeClr val="tx1"/>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t>T</a:t>
          </a:r>
          <a:r>
            <a:rPr lang="fr-FR" sz="1800" b="1" dirty="0" smtClean="0"/>
            <a:t>otale </a:t>
          </a:r>
          <a:r>
            <a:rPr lang="fr-FR" sz="1800" b="1" dirty="0"/>
            <a:t>induite par le Ni</a:t>
          </a:r>
        </a:p>
      </cdr:txBody>
    </cdr:sp>
  </cdr:relSizeAnchor>
  <cdr:relSizeAnchor xmlns:cdr="http://schemas.openxmlformats.org/drawingml/2006/chartDrawing">
    <cdr:from>
      <cdr:x>0.42422</cdr:x>
      <cdr:y>0.65394</cdr:y>
    </cdr:from>
    <cdr:to>
      <cdr:x>0.78049</cdr:x>
      <cdr:y>0.78998</cdr:y>
    </cdr:to>
    <cdr:sp macro="" textlink="">
      <cdr:nvSpPr>
        <cdr:cNvPr id="4" name="Rectangle à coins arrondis 3"/>
        <cdr:cNvSpPr/>
      </cdr:nvSpPr>
      <cdr:spPr>
        <a:xfrm xmlns:a="http://schemas.openxmlformats.org/drawingml/2006/main">
          <a:off x="2103285" y="4296296"/>
          <a:ext cx="1766425" cy="893755"/>
        </a:xfrm>
        <a:prstGeom xmlns:a="http://schemas.openxmlformats.org/drawingml/2006/main" prst="roundRect">
          <a:avLst/>
        </a:prstGeom>
        <a:solidFill xmlns:a="http://schemas.openxmlformats.org/drawingml/2006/main">
          <a:srgbClr val="0080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t>A</a:t>
          </a:r>
          <a:r>
            <a:rPr lang="fr-FR" sz="1800" b="1" dirty="0" smtClean="0"/>
            <a:t>utonome secteur privé</a:t>
          </a:r>
          <a:endParaRPr lang="fr-FR" sz="1800" b="1" dirty="0"/>
        </a:p>
      </cdr:txBody>
    </cdr:sp>
  </cdr:relSizeAnchor>
  <cdr:relSizeAnchor xmlns:cdr="http://schemas.openxmlformats.org/drawingml/2006/chartDrawing">
    <cdr:from>
      <cdr:x>0.18024</cdr:x>
      <cdr:y>0.82816</cdr:y>
    </cdr:from>
    <cdr:to>
      <cdr:x>0.93281</cdr:x>
      <cdr:y>0.90215</cdr:y>
    </cdr:to>
    <cdr:sp macro="" textlink="">
      <cdr:nvSpPr>
        <cdr:cNvPr id="6" name="Rectangle à coins arrondis 5"/>
        <cdr:cNvSpPr/>
      </cdr:nvSpPr>
      <cdr:spPr>
        <a:xfrm xmlns:a="http://schemas.openxmlformats.org/drawingml/2006/main">
          <a:off x="893626" y="5440929"/>
          <a:ext cx="3731286" cy="486078"/>
        </a:xfrm>
        <a:prstGeom xmlns:a="http://schemas.openxmlformats.org/drawingml/2006/main" prst="roundRect">
          <a:avLst/>
        </a:prstGeom>
        <a:solidFill xmlns:a="http://schemas.openxmlformats.org/drawingml/2006/main">
          <a:schemeClr val="bg1"/>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rtl="0">
            <a:defRPr sz="2400" b="1" i="0" u="none" strike="noStrike" kern="1200" baseline="0">
              <a:solidFill>
                <a:srgbClr val="000000"/>
              </a:solidFill>
              <a:latin typeface="Calibri"/>
              <a:ea typeface="Calibri"/>
              <a:cs typeface="Calibri"/>
            </a:defRPr>
          </a:pPr>
          <a:r>
            <a:rPr lang="fr-FR" sz="1600" dirty="0" smtClean="0"/>
            <a:t>Moyennes </a:t>
          </a:r>
          <a:r>
            <a:rPr lang="fr-FR" sz="1600" dirty="0"/>
            <a:t>mobiles sur 3 </a:t>
          </a:r>
          <a:r>
            <a:rPr lang="fr-FR" sz="1600" dirty="0" smtClean="0"/>
            <a:t>ans </a:t>
          </a:r>
          <a:endParaRPr lang="fr-FR" sz="1600" dirty="0"/>
        </a:p>
      </cdr:txBody>
    </cdr:sp>
  </cdr:relSizeAnchor>
</c:userShapes>
</file>

<file path=ppt/drawings/drawing31.xml><?xml version="1.0" encoding="utf-8"?>
<c:userShapes xmlns:c="http://schemas.openxmlformats.org/drawingml/2006/chart">
  <cdr:relSizeAnchor xmlns:cdr="http://schemas.openxmlformats.org/drawingml/2006/chartDrawing">
    <cdr:from>
      <cdr:x>0.56874</cdr:x>
      <cdr:y>0.63143</cdr:y>
    </cdr:from>
    <cdr:to>
      <cdr:x>0.89451</cdr:x>
      <cdr:y>0.74614</cdr:y>
    </cdr:to>
    <cdr:sp macro="" textlink="">
      <cdr:nvSpPr>
        <cdr:cNvPr id="2" name="Rectangle à coins arrondis 1"/>
        <cdr:cNvSpPr/>
      </cdr:nvSpPr>
      <cdr:spPr>
        <a:xfrm xmlns:a="http://schemas.openxmlformats.org/drawingml/2006/main">
          <a:off x="5200557" y="4330358"/>
          <a:ext cx="2978841" cy="786681"/>
        </a:xfrm>
        <a:prstGeom xmlns:a="http://schemas.openxmlformats.org/drawingml/2006/main" prst="roundRect">
          <a:avLst/>
        </a:prstGeom>
        <a:solidFill xmlns:a="http://schemas.openxmlformats.org/drawingml/2006/main">
          <a:srgbClr val="FFFFFF"/>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2000" b="1" dirty="0">
              <a:solidFill>
                <a:schemeClr val="tx1"/>
              </a:solidFill>
            </a:rPr>
            <a:t>Estimations à partir de 2016 pour les </a:t>
          </a:r>
          <a:r>
            <a:rPr lang="fr-FR" sz="2000" b="1" dirty="0" smtClean="0">
              <a:solidFill>
                <a:schemeClr val="tx1"/>
              </a:solidFill>
            </a:rPr>
            <a:t>étrangers</a:t>
          </a:r>
          <a:endParaRPr lang="fr-FR" sz="2000" b="1" dirty="0">
            <a:solidFill>
              <a:schemeClr val="tx1"/>
            </a:solidFill>
          </a:endParaRPr>
        </a:p>
      </cdr:txBody>
    </cdr:sp>
  </cdr:relSizeAnchor>
</c:userShapes>
</file>

<file path=ppt/drawings/drawing32.xml><?xml version="1.0" encoding="utf-8"?>
<c:userShapes xmlns:c="http://schemas.openxmlformats.org/drawingml/2006/chart">
  <cdr:relSizeAnchor xmlns:cdr="http://schemas.openxmlformats.org/drawingml/2006/chartDrawing">
    <cdr:from>
      <cdr:x>0</cdr:x>
      <cdr:y>0.44869</cdr:y>
    </cdr:from>
    <cdr:to>
      <cdr:x>0.71404</cdr:x>
      <cdr:y>0.52506</cdr:y>
    </cdr:to>
    <cdr:sp macro="" textlink="">
      <cdr:nvSpPr>
        <cdr:cNvPr id="2" name="Rectangle à coins arrondis 1"/>
        <cdr:cNvSpPr/>
      </cdr:nvSpPr>
      <cdr:spPr>
        <a:xfrm xmlns:a="http://schemas.openxmlformats.org/drawingml/2006/main">
          <a:off x="0" y="2947823"/>
          <a:ext cx="3718906" cy="501757"/>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smtClean="0">
              <a:solidFill>
                <a:schemeClr val="tx1"/>
              </a:solidFill>
            </a:rPr>
            <a:t>Evolutions en gros parallèles jusqu’en 15</a:t>
          </a:r>
          <a:endParaRPr lang="fr-FR" sz="1600" b="1" dirty="0">
            <a:solidFill>
              <a:schemeClr val="tx1"/>
            </a:solidFill>
          </a:endParaRPr>
        </a:p>
      </cdr:txBody>
    </cdr:sp>
  </cdr:relSizeAnchor>
</c:userShapes>
</file>

<file path=ppt/drawings/drawing33.xml><?xml version="1.0" encoding="utf-8"?>
<c:userShapes xmlns:c="http://schemas.openxmlformats.org/drawingml/2006/chart">
  <cdr:relSizeAnchor xmlns:cdr="http://schemas.openxmlformats.org/drawingml/2006/chartDrawing">
    <cdr:from>
      <cdr:x>0</cdr:x>
      <cdr:y>0.55728</cdr:y>
    </cdr:from>
    <cdr:to>
      <cdr:x>0.6875</cdr:x>
      <cdr:y>0.62172</cdr:y>
    </cdr:to>
    <cdr:sp macro="" textlink="">
      <cdr:nvSpPr>
        <cdr:cNvPr id="2" name="Rectangle à coins arrondis 1"/>
        <cdr:cNvSpPr/>
      </cdr:nvSpPr>
      <cdr:spPr>
        <a:xfrm xmlns:a="http://schemas.openxmlformats.org/drawingml/2006/main">
          <a:off x="0" y="3661258"/>
          <a:ext cx="2414362" cy="423357"/>
        </a:xfrm>
        <a:prstGeom xmlns:a="http://schemas.openxmlformats.org/drawingml/2006/main" prst="roundRect">
          <a:avLst/>
        </a:prstGeom>
        <a:solidFill xmlns:a="http://schemas.openxmlformats.org/drawingml/2006/main">
          <a:srgbClr val="FF00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sz="1800" b="1" dirty="0" smtClean="0"/>
            <a:t>Tendances </a:t>
          </a:r>
          <a:r>
            <a:rPr lang="fr-FR" sz="1800" b="1" dirty="0"/>
            <a:t>à la baisse </a:t>
          </a:r>
          <a:endParaRPr lang="fr-FR" sz="1800" b="1" dirty="0" smtClean="0"/>
        </a:p>
      </cdr:txBody>
    </cdr:sp>
  </cdr:relSizeAnchor>
  <cdr:relSizeAnchor xmlns:cdr="http://schemas.openxmlformats.org/drawingml/2006/chartDrawing">
    <cdr:from>
      <cdr:x>0.72321</cdr:x>
      <cdr:y>0.48091</cdr:y>
    </cdr:from>
    <cdr:to>
      <cdr:x>1</cdr:x>
      <cdr:y>0.62769</cdr:y>
    </cdr:to>
    <cdr:sp macro="" textlink="">
      <cdr:nvSpPr>
        <cdr:cNvPr id="3" name="Rectangle à coins arrondis 2"/>
        <cdr:cNvSpPr/>
      </cdr:nvSpPr>
      <cdr:spPr>
        <a:xfrm xmlns:a="http://schemas.openxmlformats.org/drawingml/2006/main">
          <a:off x="2539783" y="3159499"/>
          <a:ext cx="972016" cy="964317"/>
        </a:xfrm>
        <a:prstGeom xmlns:a="http://schemas.openxmlformats.org/drawingml/2006/main" prst="roundRect">
          <a:avLst/>
        </a:prstGeom>
        <a:solidFill xmlns:a="http://schemas.openxmlformats.org/drawingml/2006/main">
          <a:srgbClr val="3FFF44"/>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b="1" dirty="0" smtClean="0">
              <a:solidFill>
                <a:schemeClr val="tx1"/>
              </a:solidFill>
            </a:rPr>
            <a:t>H</a:t>
          </a:r>
          <a:r>
            <a:rPr lang="fr-FR" sz="1800" b="1" dirty="0" smtClean="0">
              <a:solidFill>
                <a:schemeClr val="tx1"/>
              </a:solidFill>
            </a:rPr>
            <a:t>ausse depuis 13</a:t>
          </a:r>
          <a:endParaRPr lang="fr-FR" sz="1800" b="1" dirty="0">
            <a:solidFill>
              <a:schemeClr val="tx1"/>
            </a:solidFill>
          </a:endParaRPr>
        </a:p>
      </cdr:txBody>
    </cdr:sp>
  </cdr:relSizeAnchor>
</c:userShapes>
</file>

<file path=ppt/drawings/drawing34.xml><?xml version="1.0" encoding="utf-8"?>
<c:userShapes xmlns:c="http://schemas.openxmlformats.org/drawingml/2006/chart">
  <cdr:relSizeAnchor xmlns:cdr="http://schemas.openxmlformats.org/drawingml/2006/chartDrawing">
    <cdr:from>
      <cdr:x>0.49657</cdr:x>
      <cdr:y>0.18053</cdr:y>
    </cdr:from>
    <cdr:to>
      <cdr:x>1</cdr:x>
      <cdr:y>0.2823</cdr:y>
    </cdr:to>
    <cdr:sp macro="" textlink="">
      <cdr:nvSpPr>
        <cdr:cNvPr id="2" name="Rectangle à coins arrondis 1"/>
        <cdr:cNvSpPr/>
      </cdr:nvSpPr>
      <cdr:spPr>
        <a:xfrm xmlns:a="http://schemas.openxmlformats.org/drawingml/2006/main">
          <a:off x="2133092" y="1183235"/>
          <a:ext cx="2162589" cy="666994"/>
        </a:xfrm>
        <a:prstGeom xmlns:a="http://schemas.openxmlformats.org/drawingml/2006/main" prst="roundRect">
          <a:avLst/>
        </a:prstGeom>
        <a:solidFill xmlns:a="http://schemas.openxmlformats.org/drawingml/2006/main">
          <a:srgbClr val="3FFF44"/>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a:solidFill>
                <a:schemeClr val="tx1"/>
              </a:solidFill>
            </a:rPr>
            <a:t>Tendance à la hausse depuis 2013</a:t>
          </a:r>
        </a:p>
      </cdr:txBody>
    </cdr:sp>
  </cdr:relSizeAnchor>
  <cdr:relSizeAnchor xmlns:cdr="http://schemas.openxmlformats.org/drawingml/2006/chartDrawing">
    <cdr:from>
      <cdr:x>0.13328</cdr:x>
      <cdr:y>0.72249</cdr:y>
    </cdr:from>
    <cdr:to>
      <cdr:x>0.68775</cdr:x>
      <cdr:y>0.85646</cdr:y>
    </cdr:to>
    <cdr:sp macro="" textlink="">
      <cdr:nvSpPr>
        <cdr:cNvPr id="3" name="Rectangle à coins arrondis 2"/>
        <cdr:cNvSpPr/>
      </cdr:nvSpPr>
      <cdr:spPr>
        <a:xfrm xmlns:a="http://schemas.openxmlformats.org/drawingml/2006/main">
          <a:off x="572522" y="4735333"/>
          <a:ext cx="2381827" cy="878074"/>
        </a:xfrm>
        <a:prstGeom xmlns:a="http://schemas.openxmlformats.org/drawingml/2006/main" prst="roundRect">
          <a:avLst/>
        </a:prstGeom>
        <a:solidFill xmlns:a="http://schemas.openxmlformats.org/drawingml/2006/main">
          <a:srgbClr val="FF00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t>Tendance à la baisse en yo-yo</a:t>
          </a:r>
        </a:p>
      </cdr:txBody>
    </cdr:sp>
  </cdr:relSizeAnchor>
</c:userShapes>
</file>

<file path=ppt/drawings/drawing35.xml><?xml version="1.0" encoding="utf-8"?>
<c:userShapes xmlns:c="http://schemas.openxmlformats.org/drawingml/2006/chart">
  <cdr:relSizeAnchor xmlns:cdr="http://schemas.openxmlformats.org/drawingml/2006/chartDrawing">
    <cdr:from>
      <cdr:x>0.56</cdr:x>
      <cdr:y>0.58147</cdr:y>
    </cdr:from>
    <cdr:to>
      <cdr:x>0.80423</cdr:x>
      <cdr:y>0.6835</cdr:y>
    </cdr:to>
    <cdr:sp macro="" textlink="">
      <cdr:nvSpPr>
        <cdr:cNvPr id="2" name="Rectangle à coins arrondis 1"/>
        <cdr:cNvSpPr/>
      </cdr:nvSpPr>
      <cdr:spPr>
        <a:xfrm xmlns:a="http://schemas.openxmlformats.org/drawingml/2006/main">
          <a:off x="2222569" y="3844334"/>
          <a:ext cx="969310" cy="674513"/>
        </a:xfrm>
        <a:prstGeom xmlns:a="http://schemas.openxmlformats.org/drawingml/2006/main" prst="roundRect">
          <a:avLst/>
        </a:prstGeom>
        <a:solidFill xmlns:a="http://schemas.openxmlformats.org/drawingml/2006/main">
          <a:srgbClr val="FFFFFF"/>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sz="1600" b="1" dirty="0" smtClean="0">
              <a:solidFill>
                <a:schemeClr val="tx1"/>
              </a:solidFill>
            </a:rPr>
            <a:t>Reprise dès 16</a:t>
          </a:r>
          <a:endParaRPr lang="fr-FR" sz="1600" b="1" dirty="0">
            <a:solidFill>
              <a:schemeClr val="tx1"/>
            </a:solidFill>
          </a:endParaRPr>
        </a:p>
      </cdr:txBody>
    </cdr:sp>
  </cdr:relSizeAnchor>
</c:userShapes>
</file>

<file path=ppt/drawings/drawing36.xml><?xml version="1.0" encoding="utf-8"?>
<c:userShapes xmlns:c="http://schemas.openxmlformats.org/drawingml/2006/chart">
  <cdr:relSizeAnchor xmlns:cdr="http://schemas.openxmlformats.org/drawingml/2006/chartDrawing">
    <cdr:from>
      <cdr:x>0.70382</cdr:x>
      <cdr:y>0.67319</cdr:y>
    </cdr:from>
    <cdr:to>
      <cdr:x>0.87964</cdr:x>
      <cdr:y>0.78809</cdr:y>
    </cdr:to>
    <cdr:sp macro="" textlink="">
      <cdr:nvSpPr>
        <cdr:cNvPr id="2" name="Rectangle à coins arrondis 1"/>
        <cdr:cNvSpPr/>
      </cdr:nvSpPr>
      <cdr:spPr>
        <a:xfrm xmlns:a="http://schemas.openxmlformats.org/drawingml/2006/main">
          <a:off x="3292355" y="4450692"/>
          <a:ext cx="822453" cy="759644"/>
        </a:xfrm>
        <a:prstGeom xmlns:a="http://schemas.openxmlformats.org/drawingml/2006/main" prst="roundRect">
          <a:avLst/>
        </a:prstGeom>
        <a:solidFill xmlns:a="http://schemas.openxmlformats.org/drawingml/2006/main">
          <a:srgbClr val="FFFFFF"/>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1400" b="1">
              <a:solidFill>
                <a:srgbClr val="000000"/>
              </a:solidFill>
            </a:rPr>
            <a:t>Est.</a:t>
          </a:r>
        </a:p>
        <a:p xmlns:a="http://schemas.openxmlformats.org/drawingml/2006/main">
          <a:pPr algn="ctr"/>
          <a:r>
            <a:rPr lang="fr-FR" sz="1400" b="1">
              <a:solidFill>
                <a:srgbClr val="000000"/>
              </a:solidFill>
            </a:rPr>
            <a:t> pour 17</a:t>
          </a:r>
        </a:p>
      </cdr:txBody>
    </cdr:sp>
  </cdr:relSizeAnchor>
</c:userShapes>
</file>

<file path=ppt/drawings/drawing37.xml><?xml version="1.0" encoding="utf-8"?>
<c:userShapes xmlns:c="http://schemas.openxmlformats.org/drawingml/2006/chart">
  <cdr:relSizeAnchor xmlns:cdr="http://schemas.openxmlformats.org/drawingml/2006/chartDrawing">
    <cdr:from>
      <cdr:x>0.81004</cdr:x>
      <cdr:y>0.3295</cdr:y>
    </cdr:from>
    <cdr:to>
      <cdr:x>0.88593</cdr:x>
      <cdr:y>0.39908</cdr:y>
    </cdr:to>
    <cdr:sp macro="" textlink="">
      <cdr:nvSpPr>
        <cdr:cNvPr id="2" name="Rectangle à coins arrondis 1"/>
        <cdr:cNvSpPr/>
      </cdr:nvSpPr>
      <cdr:spPr>
        <a:xfrm xmlns:a="http://schemas.openxmlformats.org/drawingml/2006/main">
          <a:off x="3662363" y="2184400"/>
          <a:ext cx="343113" cy="461268"/>
        </a:xfrm>
        <a:prstGeom xmlns:a="http://schemas.openxmlformats.org/drawingml/2006/main" prst="roundRect">
          <a:avLst/>
        </a:prstGeom>
        <a:solidFill xmlns:a="http://schemas.openxmlformats.org/drawingml/2006/main">
          <a:schemeClr val="bg1"/>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r>
            <a:rPr lang="fr-FR" sz="2000" b="1">
              <a:solidFill>
                <a:srgbClr val="008000"/>
              </a:solidFill>
            </a:rPr>
            <a:t>?</a:t>
          </a:r>
        </a:p>
      </cdr:txBody>
    </cdr:sp>
  </cdr:relSizeAnchor>
  <cdr:relSizeAnchor xmlns:cdr="http://schemas.openxmlformats.org/drawingml/2006/chartDrawing">
    <cdr:from>
      <cdr:x>0.67416</cdr:x>
      <cdr:y>0.27969</cdr:y>
    </cdr:from>
    <cdr:to>
      <cdr:x>0.82745</cdr:x>
      <cdr:y>0.40568</cdr:y>
    </cdr:to>
    <cdr:sp macro="" textlink="">
      <cdr:nvSpPr>
        <cdr:cNvPr id="3" name="Rectangle à coins arrondis 2"/>
        <cdr:cNvSpPr/>
      </cdr:nvSpPr>
      <cdr:spPr>
        <a:xfrm xmlns:a="http://schemas.openxmlformats.org/drawingml/2006/main">
          <a:off x="3048000" y="1854200"/>
          <a:ext cx="693051" cy="835203"/>
        </a:xfrm>
        <a:prstGeom xmlns:a="http://schemas.openxmlformats.org/drawingml/2006/main" prst="roundRect">
          <a:avLst/>
        </a:prstGeom>
        <a:solidFill xmlns:a="http://schemas.openxmlformats.org/drawingml/2006/main">
          <a:srgbClr val="FFFFFF"/>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400" b="1">
              <a:solidFill>
                <a:srgbClr val="000000"/>
              </a:solidFill>
            </a:rPr>
            <a:t>Est.</a:t>
          </a:r>
        </a:p>
        <a:p xmlns:a="http://schemas.openxmlformats.org/drawingml/2006/main">
          <a:pPr algn="ctr"/>
          <a:r>
            <a:rPr lang="fr-FR" sz="1400" b="1">
              <a:solidFill>
                <a:srgbClr val="000000"/>
              </a:solidFill>
            </a:rPr>
            <a:t> pour 17</a:t>
          </a:r>
        </a:p>
      </cdr:txBody>
    </cdr:sp>
  </cdr:relSizeAnchor>
  <cdr:relSizeAnchor xmlns:cdr="http://schemas.openxmlformats.org/drawingml/2006/chartDrawing">
    <cdr:from>
      <cdr:x>0.06742</cdr:x>
      <cdr:y>0.61686</cdr:y>
    </cdr:from>
    <cdr:to>
      <cdr:x>0.16573</cdr:x>
      <cdr:y>0.61686</cdr:y>
    </cdr:to>
    <cdr:cxnSp macro="">
      <cdr:nvCxnSpPr>
        <cdr:cNvPr id="4" name="Connecteur droit avec flèche 3"/>
        <cdr:cNvCxnSpPr/>
      </cdr:nvCxnSpPr>
      <cdr:spPr>
        <a:xfrm xmlns:a="http://schemas.openxmlformats.org/drawingml/2006/main" flipH="1">
          <a:off x="304800" y="4089400"/>
          <a:ext cx="444500" cy="0"/>
        </a:xfrm>
        <a:prstGeom xmlns:a="http://schemas.openxmlformats.org/drawingml/2006/main" prst="straightConnector1">
          <a:avLst/>
        </a:prstGeom>
        <a:ln xmlns:a="http://schemas.openxmlformats.org/drawingml/2006/main" w="57150" cmpd="sng">
          <a:solidFill>
            <a:schemeClr val="tx1"/>
          </a:solidFill>
          <a:tailEnd type="triangle"/>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dr:relSizeAnchor xmlns:cdr="http://schemas.openxmlformats.org/drawingml/2006/chartDrawing">
    <cdr:from>
      <cdr:x>0.56742</cdr:x>
      <cdr:y>0.78927</cdr:y>
    </cdr:from>
    <cdr:to>
      <cdr:x>0.89607</cdr:x>
      <cdr:y>0.79119</cdr:y>
    </cdr:to>
    <cdr:cxnSp macro="">
      <cdr:nvCxnSpPr>
        <cdr:cNvPr id="5" name="Connecteur droit avec flèche 4"/>
        <cdr:cNvCxnSpPr/>
      </cdr:nvCxnSpPr>
      <cdr:spPr>
        <a:xfrm xmlns:a="http://schemas.openxmlformats.org/drawingml/2006/main">
          <a:off x="2565400" y="5232400"/>
          <a:ext cx="1485900" cy="12700"/>
        </a:xfrm>
        <a:prstGeom xmlns:a="http://schemas.openxmlformats.org/drawingml/2006/main" prst="straightConnector1">
          <a:avLst/>
        </a:prstGeom>
        <a:ln xmlns:a="http://schemas.openxmlformats.org/drawingml/2006/main" w="57150" cmpd="sng">
          <a:solidFill>
            <a:schemeClr val="tx1"/>
          </a:solidFill>
          <a:tailEnd type="triangle"/>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userShapes>
</file>

<file path=ppt/drawings/drawing38.xml><?xml version="1.0" encoding="utf-8"?>
<c:userShapes xmlns:c="http://schemas.openxmlformats.org/drawingml/2006/chart">
  <cdr:relSizeAnchor xmlns:cdr="http://schemas.openxmlformats.org/drawingml/2006/chartDrawing">
    <cdr:from>
      <cdr:x>0.28619</cdr:x>
      <cdr:y>0.06781</cdr:y>
    </cdr:from>
    <cdr:to>
      <cdr:x>1</cdr:x>
      <cdr:y>0.2831</cdr:y>
    </cdr:to>
    <cdr:sp macro="" textlink="">
      <cdr:nvSpPr>
        <cdr:cNvPr id="4" name="Rectangle à coins arrondis 3"/>
        <cdr:cNvSpPr/>
      </cdr:nvSpPr>
      <cdr:spPr>
        <a:xfrm xmlns:a="http://schemas.openxmlformats.org/drawingml/2006/main">
          <a:off x="1214086" y="449532"/>
          <a:ext cx="3028127" cy="1427249"/>
        </a:xfrm>
        <a:prstGeom xmlns:a="http://schemas.openxmlformats.org/drawingml/2006/main" prst="roundRect">
          <a:avLst/>
        </a:prstGeom>
        <a:solidFill xmlns:a="http://schemas.openxmlformats.org/drawingml/2006/main">
          <a:srgbClr val="FFFFFF"/>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smtClean="0">
              <a:solidFill>
                <a:srgbClr val="000000"/>
              </a:solidFill>
            </a:rPr>
            <a:t>Chute régulière depuis 2010, sauf en 2014 (après un pic en 2007) ; abyme en 2015 puis remontée (mais toujours des pertes nettes)</a:t>
          </a:r>
          <a:endParaRPr lang="fr-FR" sz="1600" b="1" dirty="0">
            <a:solidFill>
              <a:srgbClr val="000000"/>
            </a:solidFill>
          </a:endParaRPr>
        </a:p>
      </cdr:txBody>
    </cdr:sp>
  </cdr:relSizeAnchor>
  <cdr:relSizeAnchor xmlns:cdr="http://schemas.openxmlformats.org/drawingml/2006/chartDrawing">
    <cdr:from>
      <cdr:x>0.7371</cdr:x>
      <cdr:y>0.65859</cdr:y>
    </cdr:from>
    <cdr:to>
      <cdr:x>0.90047</cdr:x>
      <cdr:y>0.76899</cdr:y>
    </cdr:to>
    <cdr:sp macro="" textlink="">
      <cdr:nvSpPr>
        <cdr:cNvPr id="5" name="Rectangle à coins arrondis 4"/>
        <cdr:cNvSpPr/>
      </cdr:nvSpPr>
      <cdr:spPr>
        <a:xfrm xmlns:a="http://schemas.openxmlformats.org/drawingml/2006/main">
          <a:off x="3126952" y="4366073"/>
          <a:ext cx="693051" cy="731841"/>
        </a:xfrm>
        <a:prstGeom xmlns:a="http://schemas.openxmlformats.org/drawingml/2006/main" prst="roundRect">
          <a:avLst/>
        </a:prstGeom>
        <a:solidFill xmlns:a="http://schemas.openxmlformats.org/drawingml/2006/main">
          <a:srgbClr val="FFFFFF"/>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400" b="1" dirty="0">
              <a:solidFill>
                <a:srgbClr val="000000"/>
              </a:solidFill>
            </a:rPr>
            <a:t>Est.</a:t>
          </a:r>
        </a:p>
        <a:p xmlns:a="http://schemas.openxmlformats.org/drawingml/2006/main">
          <a:pPr algn="ctr"/>
          <a:r>
            <a:rPr lang="fr-FR" sz="1400" b="1" dirty="0">
              <a:solidFill>
                <a:srgbClr val="000000"/>
              </a:solidFill>
            </a:rPr>
            <a:t> pour 17</a:t>
          </a:r>
        </a:p>
      </cdr:txBody>
    </cdr:sp>
  </cdr:relSizeAnchor>
  <cdr:relSizeAnchor xmlns:cdr="http://schemas.openxmlformats.org/drawingml/2006/chartDrawing">
    <cdr:from>
      <cdr:x>0.85457</cdr:x>
      <cdr:y>0.73912</cdr:y>
    </cdr:from>
    <cdr:to>
      <cdr:x>0.91938</cdr:x>
      <cdr:y>0.80721</cdr:y>
    </cdr:to>
    <cdr:sp macro="" textlink="">
      <cdr:nvSpPr>
        <cdr:cNvPr id="6" name="Rectangle à coins arrondis 5"/>
        <cdr:cNvSpPr/>
      </cdr:nvSpPr>
      <cdr:spPr>
        <a:xfrm xmlns:a="http://schemas.openxmlformats.org/drawingml/2006/main">
          <a:off x="3625258" y="4899927"/>
          <a:ext cx="274958" cy="451360"/>
        </a:xfrm>
        <a:prstGeom xmlns:a="http://schemas.openxmlformats.org/drawingml/2006/main" prst="roundRect">
          <a:avLst/>
        </a:prstGeom>
        <a:solidFill xmlns:a="http://schemas.openxmlformats.org/drawingml/2006/main">
          <a:schemeClr val="bg1"/>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r>
            <a:rPr lang="fr-FR" sz="2000" b="1" dirty="0">
              <a:solidFill>
                <a:srgbClr val="008000"/>
              </a:solidFill>
            </a:rPr>
            <a:t>?</a:t>
          </a:r>
        </a:p>
      </cdr:txBody>
    </cdr:sp>
  </cdr:relSizeAnchor>
  <cdr:relSizeAnchor xmlns:cdr="http://schemas.openxmlformats.org/drawingml/2006/chartDrawing">
    <cdr:from>
      <cdr:x>0.07484</cdr:x>
      <cdr:y>0.76054</cdr:y>
    </cdr:from>
    <cdr:to>
      <cdr:x>0.17962</cdr:x>
      <cdr:y>0.76054</cdr:y>
    </cdr:to>
    <cdr:cxnSp macro="">
      <cdr:nvCxnSpPr>
        <cdr:cNvPr id="7" name="Connecteur droit avec flèche 6"/>
        <cdr:cNvCxnSpPr/>
      </cdr:nvCxnSpPr>
      <cdr:spPr>
        <a:xfrm xmlns:a="http://schemas.openxmlformats.org/drawingml/2006/main" flipH="1">
          <a:off x="317500" y="5041900"/>
          <a:ext cx="444500" cy="0"/>
        </a:xfrm>
        <a:prstGeom xmlns:a="http://schemas.openxmlformats.org/drawingml/2006/main" prst="straightConnector1">
          <a:avLst/>
        </a:prstGeom>
        <a:ln xmlns:a="http://schemas.openxmlformats.org/drawingml/2006/main" w="57150" cmpd="sng">
          <a:solidFill>
            <a:schemeClr val="tx1"/>
          </a:solidFill>
          <a:tailEnd type="triangle"/>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dr:relSizeAnchor xmlns:cdr="http://schemas.openxmlformats.org/drawingml/2006/chartDrawing">
    <cdr:from>
      <cdr:x>0.49696</cdr:x>
      <cdr:y>0.86782</cdr:y>
    </cdr:from>
    <cdr:to>
      <cdr:x>0.89113</cdr:x>
      <cdr:y>0.86782</cdr:y>
    </cdr:to>
    <cdr:cxnSp macro="">
      <cdr:nvCxnSpPr>
        <cdr:cNvPr id="8" name="Connecteur droit avec flèche 7"/>
        <cdr:cNvCxnSpPr/>
      </cdr:nvCxnSpPr>
      <cdr:spPr>
        <a:xfrm xmlns:a="http://schemas.openxmlformats.org/drawingml/2006/main">
          <a:off x="2108200" y="5753100"/>
          <a:ext cx="1672170" cy="0"/>
        </a:xfrm>
        <a:prstGeom xmlns:a="http://schemas.openxmlformats.org/drawingml/2006/main" prst="straightConnector1">
          <a:avLst/>
        </a:prstGeom>
        <a:ln xmlns:a="http://schemas.openxmlformats.org/drawingml/2006/main" w="57150" cmpd="sng">
          <a:solidFill>
            <a:schemeClr val="tx1"/>
          </a:solidFill>
          <a:tailEnd type="triangle"/>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userShapes>
</file>

<file path=ppt/drawings/drawing39.xml><?xml version="1.0" encoding="utf-8"?>
<c:userShapes xmlns:c="http://schemas.openxmlformats.org/drawingml/2006/chart">
  <cdr:relSizeAnchor xmlns:cdr="http://schemas.openxmlformats.org/drawingml/2006/chartDrawing">
    <cdr:from>
      <cdr:x>0.84206</cdr:x>
      <cdr:y>0.34206</cdr:y>
    </cdr:from>
    <cdr:to>
      <cdr:x>0.93165</cdr:x>
      <cdr:y>0.75115</cdr:y>
    </cdr:to>
    <cdr:sp macro="" textlink="">
      <cdr:nvSpPr>
        <cdr:cNvPr id="2" name="Flèche vers le haut 1"/>
        <cdr:cNvSpPr/>
      </cdr:nvSpPr>
      <cdr:spPr>
        <a:xfrm xmlns:a="http://schemas.openxmlformats.org/drawingml/2006/main">
          <a:off x="4224218" y="1976568"/>
          <a:ext cx="449382" cy="2363927"/>
        </a:xfrm>
        <a:prstGeom xmlns:a="http://schemas.openxmlformats.org/drawingml/2006/main" prst="upArrow">
          <a:avLst/>
        </a:prstGeom>
        <a:solidFill xmlns:a="http://schemas.openxmlformats.org/drawingml/2006/main">
          <a:srgbClr val="FFFFFF"/>
        </a:solidFill>
        <a:ln xmlns:a="http://schemas.openxmlformats.org/drawingml/2006/main">
          <a:solidFill>
            <a:schemeClr val="tx1"/>
          </a:solid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vert270" wrap="square"/>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r>
            <a:rPr lang="fr-FR" sz="1800" b="1" dirty="0"/>
            <a:t>       </a:t>
          </a:r>
        </a:p>
      </cdr:txBody>
    </cdr:sp>
  </cdr:relSizeAnchor>
  <cdr:relSizeAnchor xmlns:cdr="http://schemas.openxmlformats.org/drawingml/2006/chartDrawing">
    <cdr:from>
      <cdr:x>0.22033</cdr:x>
      <cdr:y>0.48352</cdr:y>
    </cdr:from>
    <cdr:to>
      <cdr:x>0.31139</cdr:x>
      <cdr:y>0.57228</cdr:y>
    </cdr:to>
    <cdr:sp macro="" textlink="">
      <cdr:nvSpPr>
        <cdr:cNvPr id="3" name="Flèche vers le bas 2"/>
        <cdr:cNvSpPr/>
      </cdr:nvSpPr>
      <cdr:spPr>
        <a:xfrm xmlns:a="http://schemas.openxmlformats.org/drawingml/2006/main">
          <a:off x="1105264" y="2794000"/>
          <a:ext cx="456836" cy="512893"/>
        </a:xfrm>
        <a:prstGeom xmlns:a="http://schemas.openxmlformats.org/drawingml/2006/main" prst="downArrow">
          <a:avLst/>
        </a:prstGeom>
        <a:solidFill xmlns:a="http://schemas.openxmlformats.org/drawingml/2006/main">
          <a:srgbClr val="FFFFFF"/>
        </a:solidFill>
        <a:ln xmlns:a="http://schemas.openxmlformats.org/drawingml/2006/main">
          <a:solidFill>
            <a:srgbClr val="000000"/>
          </a:solid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endParaRPr lang="fr-FR" sz="1400" b="1" dirty="0"/>
        </a:p>
      </cdr:txBody>
    </cdr:sp>
  </cdr:relSizeAnchor>
</c:userShapes>
</file>

<file path=ppt/drawings/drawing4.xml><?xml version="1.0" encoding="utf-8"?>
<c:userShapes xmlns:c="http://schemas.openxmlformats.org/drawingml/2006/chart">
  <cdr:relSizeAnchor xmlns:cdr="http://schemas.openxmlformats.org/drawingml/2006/chartDrawing">
    <cdr:from>
      <cdr:x>0</cdr:x>
      <cdr:y>0.73081</cdr:y>
    </cdr:from>
    <cdr:to>
      <cdr:x>1</cdr:x>
      <cdr:y>0.89392</cdr:y>
    </cdr:to>
    <cdr:sp macro="" textlink="">
      <cdr:nvSpPr>
        <cdr:cNvPr id="2" name="Rectangle à coins arrondis 1"/>
        <cdr:cNvSpPr/>
      </cdr:nvSpPr>
      <cdr:spPr>
        <a:xfrm xmlns:a="http://schemas.openxmlformats.org/drawingml/2006/main">
          <a:off x="0" y="4810599"/>
          <a:ext cx="4043724" cy="1073710"/>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1800" b="1" dirty="0">
              <a:solidFill>
                <a:schemeClr val="tx1"/>
              </a:solidFill>
            </a:rPr>
            <a:t>Le redressement en moyenne </a:t>
          </a:r>
        </a:p>
        <a:p xmlns:a="http://schemas.openxmlformats.org/drawingml/2006/main">
          <a:pPr algn="ctr"/>
          <a:r>
            <a:rPr lang="fr-FR" sz="1800" b="1" dirty="0">
              <a:solidFill>
                <a:schemeClr val="tx1"/>
              </a:solidFill>
            </a:rPr>
            <a:t>est tout sauf spectaculaire en </a:t>
          </a:r>
          <a:r>
            <a:rPr lang="fr-FR" sz="1800" b="1" dirty="0" smtClean="0">
              <a:solidFill>
                <a:schemeClr val="tx1"/>
              </a:solidFill>
            </a:rPr>
            <a:t>2017 ; mais il le sera début 2018</a:t>
          </a:r>
          <a:r>
            <a:rPr lang="mr-IN" sz="1800" b="1" dirty="0" smtClean="0">
              <a:solidFill>
                <a:schemeClr val="tx1"/>
              </a:solidFill>
            </a:rPr>
            <a:t>…</a:t>
          </a:r>
          <a:endParaRPr lang="fr-FR" sz="1800" b="1" dirty="0">
            <a:solidFill>
              <a:schemeClr val="tx1"/>
            </a:solidFill>
          </a:endParaRPr>
        </a:p>
      </cdr:txBody>
    </cdr:sp>
  </cdr:relSizeAnchor>
</c:userShapes>
</file>

<file path=ppt/drawings/drawing40.xml><?xml version="1.0" encoding="utf-8"?>
<c:userShapes xmlns:c="http://schemas.openxmlformats.org/drawingml/2006/chart">
  <cdr:relSizeAnchor xmlns:cdr="http://schemas.openxmlformats.org/drawingml/2006/chartDrawing">
    <cdr:from>
      <cdr:x>0.73707</cdr:x>
      <cdr:y>0.75073</cdr:y>
    </cdr:from>
    <cdr:to>
      <cdr:x>1</cdr:x>
      <cdr:y>0.88561</cdr:y>
    </cdr:to>
    <cdr:sp macro="" textlink="">
      <cdr:nvSpPr>
        <cdr:cNvPr id="2" name="Rectangle à coins arrondis 1"/>
        <cdr:cNvSpPr/>
      </cdr:nvSpPr>
      <cdr:spPr>
        <a:xfrm xmlns:a="http://schemas.openxmlformats.org/drawingml/2006/main">
          <a:off x="2872479" y="5008348"/>
          <a:ext cx="1024694" cy="899818"/>
        </a:xfrm>
        <a:prstGeom xmlns:a="http://schemas.openxmlformats.org/drawingml/2006/main" prst="roundRect">
          <a:avLst/>
        </a:prstGeom>
        <a:solidFill xmlns:a="http://schemas.openxmlformats.org/drawingml/2006/main">
          <a:srgbClr val="FFFFFF"/>
        </a:solidFill>
        <a:ln xmlns:a="http://schemas.openxmlformats.org/drawingml/2006/main">
          <a:solidFill>
            <a:srgbClr val="35F61E"/>
          </a:solid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1400" b="1" dirty="0">
              <a:solidFill>
                <a:schemeClr val="tx1"/>
              </a:solidFill>
            </a:rPr>
            <a:t>Objectif des 75 KT atteint</a:t>
          </a:r>
        </a:p>
      </cdr:txBody>
    </cdr:sp>
  </cdr:relSizeAnchor>
</c:userShapes>
</file>

<file path=ppt/drawings/drawing41.xml><?xml version="1.0" encoding="utf-8"?>
<c:userShapes xmlns:c="http://schemas.openxmlformats.org/drawingml/2006/chart">
  <cdr:relSizeAnchor xmlns:cdr="http://schemas.openxmlformats.org/drawingml/2006/chartDrawing">
    <cdr:from>
      <cdr:x>0.72635</cdr:x>
      <cdr:y>0.53689</cdr:y>
    </cdr:from>
    <cdr:to>
      <cdr:x>0.81951</cdr:x>
      <cdr:y>0.62705</cdr:y>
    </cdr:to>
    <cdr:sp macro="" textlink="">
      <cdr:nvSpPr>
        <cdr:cNvPr id="2" name="Rectangle 1"/>
        <cdr:cNvSpPr/>
      </cdr:nvSpPr>
      <cdr:spPr>
        <a:xfrm xmlns:a="http://schemas.openxmlformats.org/drawingml/2006/main">
          <a:off x="6337300" y="1663700"/>
          <a:ext cx="812800" cy="279400"/>
        </a:xfrm>
        <a:prstGeom xmlns:a="http://schemas.openxmlformats.org/drawingml/2006/main" prst="rect">
          <a:avLst/>
        </a:prstGeom>
        <a:solidFill xmlns:a="http://schemas.openxmlformats.org/drawingml/2006/main">
          <a:schemeClr val="bg1"/>
        </a:solidFill>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r>
            <a:rPr lang="fr-FR" sz="1400" b="1" dirty="0" smtClean="0">
              <a:solidFill>
                <a:srgbClr val="000000"/>
              </a:solidFill>
            </a:rPr>
            <a:t>2015</a:t>
          </a:r>
          <a:endParaRPr lang="fr-FR" sz="1400" b="1" dirty="0">
            <a:solidFill>
              <a:srgbClr val="000000"/>
            </a:solidFill>
          </a:endParaRPr>
        </a:p>
      </cdr:txBody>
    </cdr:sp>
  </cdr:relSizeAnchor>
  <cdr:relSizeAnchor xmlns:cdr="http://schemas.openxmlformats.org/drawingml/2006/chartDrawing">
    <cdr:from>
      <cdr:x>0.72635</cdr:x>
      <cdr:y>0.2623</cdr:y>
    </cdr:from>
    <cdr:to>
      <cdr:x>0.81951</cdr:x>
      <cdr:y>0.35246</cdr:y>
    </cdr:to>
    <cdr:sp macro="" textlink="">
      <cdr:nvSpPr>
        <cdr:cNvPr id="3" name="Rectangle 2"/>
        <cdr:cNvSpPr/>
      </cdr:nvSpPr>
      <cdr:spPr>
        <a:xfrm xmlns:a="http://schemas.openxmlformats.org/drawingml/2006/main">
          <a:off x="6337300" y="812800"/>
          <a:ext cx="812800" cy="279400"/>
        </a:xfrm>
        <a:prstGeom xmlns:a="http://schemas.openxmlformats.org/drawingml/2006/main" prst="rect">
          <a:avLst/>
        </a:prstGeom>
        <a:solidFill xmlns:a="http://schemas.openxmlformats.org/drawingml/2006/main">
          <a:schemeClr val="bg1"/>
        </a:solidFill>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r>
            <a:rPr lang="fr-FR" sz="1400" b="1" dirty="0" smtClean="0">
              <a:solidFill>
                <a:schemeClr val="tx1"/>
              </a:solidFill>
            </a:rPr>
            <a:t>2016</a:t>
          </a:r>
          <a:endParaRPr lang="fr-FR" sz="1400" b="1" dirty="0">
            <a:solidFill>
              <a:schemeClr val="tx1"/>
            </a:solidFill>
          </a:endParaRPr>
        </a:p>
      </cdr:txBody>
    </cdr:sp>
  </cdr:relSizeAnchor>
</c:userShapes>
</file>

<file path=ppt/drawings/drawing42.xml><?xml version="1.0" encoding="utf-8"?>
<c:userShapes xmlns:c="http://schemas.openxmlformats.org/drawingml/2006/chart">
  <cdr:relSizeAnchor xmlns:cdr="http://schemas.openxmlformats.org/drawingml/2006/chartDrawing">
    <cdr:from>
      <cdr:x>0.51203</cdr:x>
      <cdr:y>0.67636</cdr:y>
    </cdr:from>
    <cdr:to>
      <cdr:x>0.963</cdr:x>
      <cdr:y>0.86748</cdr:y>
    </cdr:to>
    <cdr:sp macro="" textlink="">
      <cdr:nvSpPr>
        <cdr:cNvPr id="2" name="Rectangle à coins arrondis 1"/>
        <cdr:cNvSpPr/>
      </cdr:nvSpPr>
      <cdr:spPr>
        <a:xfrm xmlns:a="http://schemas.openxmlformats.org/drawingml/2006/main">
          <a:off x="2027866" y="4486970"/>
          <a:ext cx="1786041" cy="1267890"/>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nchor="b"/>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lnSpc>
              <a:spcPts val="1600"/>
            </a:lnSpc>
          </a:pPr>
          <a:r>
            <a:rPr lang="fr-FR" sz="2000" b="1" i="0" dirty="0" smtClean="0">
              <a:solidFill>
                <a:schemeClr val="tx1"/>
              </a:solidFill>
            </a:rPr>
            <a:t>Petite</a:t>
          </a:r>
          <a:r>
            <a:rPr lang="fr-FR" sz="2000" b="1" i="0" baseline="0" dirty="0" smtClean="0">
              <a:solidFill>
                <a:schemeClr val="tx1"/>
              </a:solidFill>
            </a:rPr>
            <a:t> </a:t>
          </a:r>
          <a:r>
            <a:rPr lang="fr-FR" sz="2000" b="1" i="0" dirty="0">
              <a:solidFill>
                <a:schemeClr val="tx1"/>
              </a:solidFill>
            </a:rPr>
            <a:t>reprise en </a:t>
          </a:r>
          <a:r>
            <a:rPr lang="fr-FR" sz="2000" b="1" i="0" baseline="0" dirty="0" smtClean="0">
              <a:solidFill>
                <a:schemeClr val="tx1"/>
              </a:solidFill>
            </a:rPr>
            <a:t>2015</a:t>
          </a:r>
          <a:r>
            <a:rPr lang="fr-FR" sz="2000" b="1" i="0" dirty="0" smtClean="0">
              <a:solidFill>
                <a:schemeClr val="tx1"/>
              </a:solidFill>
            </a:rPr>
            <a:t> </a:t>
          </a:r>
          <a:r>
            <a:rPr lang="fr-FR" sz="2000" b="1" i="0" baseline="0" dirty="0" smtClean="0">
              <a:solidFill>
                <a:schemeClr val="tx1"/>
              </a:solidFill>
            </a:rPr>
            <a:t>et 2016, mais rechute en 2017 </a:t>
          </a:r>
          <a:endParaRPr lang="fr-FR" sz="2000" b="1" i="0" baseline="0" dirty="0">
            <a:solidFill>
              <a:schemeClr val="tx1"/>
            </a:solidFill>
          </a:endParaRPr>
        </a:p>
      </cdr:txBody>
    </cdr:sp>
  </cdr:relSizeAnchor>
  <cdr:relSizeAnchor xmlns:cdr="http://schemas.openxmlformats.org/drawingml/2006/chartDrawing">
    <cdr:from>
      <cdr:x>0.34759</cdr:x>
      <cdr:y>0.44048</cdr:y>
    </cdr:from>
    <cdr:to>
      <cdr:x>1</cdr:x>
      <cdr:y>0.50183</cdr:y>
    </cdr:to>
    <cdr:sp macro="" textlink="">
      <cdr:nvSpPr>
        <cdr:cNvPr id="3" name="Rectangle à coins arrondis 2"/>
        <cdr:cNvSpPr/>
      </cdr:nvSpPr>
      <cdr:spPr>
        <a:xfrm xmlns:a="http://schemas.openxmlformats.org/drawingml/2006/main">
          <a:off x="1376614" y="2922118"/>
          <a:ext cx="2583826" cy="407004"/>
        </a:xfrm>
        <a:prstGeom xmlns:a="http://schemas.openxmlformats.org/drawingml/2006/main" prst="roundRect">
          <a:avLst/>
        </a:prstGeom>
        <a:solidFill xmlns:a="http://schemas.openxmlformats.org/drawingml/2006/main">
          <a:schemeClr val="bg1"/>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nchor="b"/>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lnSpc>
              <a:spcPts val="1600"/>
            </a:lnSpc>
          </a:pPr>
          <a:r>
            <a:rPr lang="fr-FR" sz="2000" b="1" i="0" dirty="0" smtClean="0">
              <a:solidFill>
                <a:schemeClr val="tx1"/>
              </a:solidFill>
            </a:rPr>
            <a:t>Boom         puis chute</a:t>
          </a:r>
          <a:endParaRPr lang="fr-FR" sz="2000" b="1" i="0" baseline="0" dirty="0">
            <a:solidFill>
              <a:schemeClr val="tx1"/>
            </a:solidFill>
          </a:endParaRPr>
        </a:p>
      </cdr:txBody>
    </cdr:sp>
  </cdr:relSizeAnchor>
</c:userShapes>
</file>

<file path=ppt/drawings/drawing43.xml><?xml version="1.0" encoding="utf-8"?>
<c:userShapes xmlns:c="http://schemas.openxmlformats.org/drawingml/2006/chart">
  <cdr:relSizeAnchor xmlns:cdr="http://schemas.openxmlformats.org/drawingml/2006/chartDrawing">
    <cdr:from>
      <cdr:x>0.05442</cdr:x>
      <cdr:y>0.69324</cdr:y>
    </cdr:from>
    <cdr:to>
      <cdr:x>0.95578</cdr:x>
      <cdr:y>0.85276</cdr:y>
    </cdr:to>
    <cdr:sp macro="" textlink="">
      <cdr:nvSpPr>
        <cdr:cNvPr id="2" name="Rectangle à coins arrondis 1"/>
        <cdr:cNvSpPr/>
      </cdr:nvSpPr>
      <cdr:spPr>
        <a:xfrm xmlns:a="http://schemas.openxmlformats.org/drawingml/2006/main">
          <a:off x="260502" y="4598971"/>
          <a:ext cx="4314552" cy="1058208"/>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nchor="b"/>
        <a:lstStyle xmlns:a="http://schemas.openxmlformats.org/drawingml/2006/main"/>
        <a:p xmlns:a="http://schemas.openxmlformats.org/drawingml/2006/main">
          <a:pPr algn="ctr">
            <a:lnSpc>
              <a:spcPts val="1600"/>
            </a:lnSpc>
          </a:pPr>
          <a:r>
            <a:rPr lang="fr-FR" sz="2000" b="1" dirty="0">
              <a:solidFill>
                <a:schemeClr val="tx1"/>
              </a:solidFill>
            </a:rPr>
            <a:t>Hors les deux projets </a:t>
          </a:r>
          <a:r>
            <a:rPr lang="fr-FR" sz="2000" b="1" dirty="0" smtClean="0">
              <a:solidFill>
                <a:schemeClr val="tx1"/>
              </a:solidFill>
            </a:rPr>
            <a:t>nickel,</a:t>
          </a:r>
          <a:endParaRPr lang="fr-FR" sz="2000" b="1" dirty="0">
            <a:solidFill>
              <a:schemeClr val="tx1"/>
            </a:solidFill>
          </a:endParaRPr>
        </a:p>
        <a:p xmlns:a="http://schemas.openxmlformats.org/drawingml/2006/main">
          <a:pPr algn="ctr">
            <a:lnSpc>
              <a:spcPts val="1600"/>
            </a:lnSpc>
          </a:pPr>
          <a:r>
            <a:rPr lang="fr-FR" sz="2000" b="1" dirty="0">
              <a:solidFill>
                <a:schemeClr val="tx1"/>
              </a:solidFill>
            </a:rPr>
            <a:t> le boom est moins saillant </a:t>
          </a:r>
        </a:p>
        <a:p xmlns:a="http://schemas.openxmlformats.org/drawingml/2006/main">
          <a:pPr algn="ctr">
            <a:lnSpc>
              <a:spcPts val="1600"/>
            </a:lnSpc>
          </a:pPr>
          <a:r>
            <a:rPr lang="fr-FR" sz="2000" b="1" dirty="0">
              <a:solidFill>
                <a:schemeClr val="tx1"/>
              </a:solidFill>
            </a:rPr>
            <a:t>et la crise moins voyante, </a:t>
          </a:r>
          <a:endParaRPr lang="fr-FR" sz="2000" b="1" dirty="0" smtClean="0">
            <a:solidFill>
              <a:schemeClr val="tx1"/>
            </a:solidFill>
          </a:endParaRPr>
        </a:p>
        <a:p xmlns:a="http://schemas.openxmlformats.org/drawingml/2006/main">
          <a:pPr algn="ctr">
            <a:lnSpc>
              <a:spcPts val="1600"/>
            </a:lnSpc>
          </a:pPr>
          <a:r>
            <a:rPr lang="fr-FR" sz="2000" b="1" dirty="0" smtClean="0">
              <a:solidFill>
                <a:schemeClr val="tx1"/>
              </a:solidFill>
            </a:rPr>
            <a:t>mais </a:t>
          </a:r>
          <a:r>
            <a:rPr lang="fr-FR" sz="2000" b="1" dirty="0">
              <a:solidFill>
                <a:schemeClr val="tx1"/>
              </a:solidFill>
            </a:rPr>
            <a:t>elle reste présente, </a:t>
          </a:r>
          <a:endParaRPr lang="fr-FR" sz="2000" b="1" dirty="0" smtClean="0">
            <a:solidFill>
              <a:schemeClr val="tx1"/>
            </a:solidFill>
          </a:endParaRPr>
        </a:p>
      </cdr:txBody>
    </cdr:sp>
  </cdr:relSizeAnchor>
  <cdr:relSizeAnchor xmlns:cdr="http://schemas.openxmlformats.org/drawingml/2006/chartDrawing">
    <cdr:from>
      <cdr:x>0.19276</cdr:x>
      <cdr:y>0.52882</cdr:y>
    </cdr:from>
    <cdr:to>
      <cdr:x>0.53868</cdr:x>
      <cdr:y>0.60981</cdr:y>
    </cdr:to>
    <cdr:sp macro="" textlink="">
      <cdr:nvSpPr>
        <cdr:cNvPr id="3" name="Rectangle à coins arrondis 2"/>
        <cdr:cNvSpPr/>
      </cdr:nvSpPr>
      <cdr:spPr>
        <a:xfrm xmlns:a="http://schemas.openxmlformats.org/drawingml/2006/main">
          <a:off x="922692" y="3508204"/>
          <a:ext cx="1655791" cy="537243"/>
        </a:xfrm>
        <a:prstGeom xmlns:a="http://schemas.openxmlformats.org/drawingml/2006/main" prst="roundRect">
          <a:avLst/>
        </a:prstGeom>
        <a:solidFill xmlns:a="http://schemas.openxmlformats.org/drawingml/2006/main">
          <a:schemeClr val="bg1"/>
        </a:solidFill>
        <a:ln xmlns:a="http://schemas.openxmlformats.org/drawingml/2006/main">
          <a:solidFill>
            <a:schemeClr val="bg1"/>
          </a:solid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nchor="b"/>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lnSpc>
              <a:spcPts val="1600"/>
            </a:lnSpc>
          </a:pPr>
          <a:r>
            <a:rPr lang="fr-FR" sz="1800" b="1" i="1" baseline="0" dirty="0" smtClean="0">
              <a:solidFill>
                <a:schemeClr val="tx1"/>
              </a:solidFill>
            </a:rPr>
            <a:t>Hors</a:t>
          </a:r>
          <a:r>
            <a:rPr lang="fr-FR" sz="1800" b="1" i="1" dirty="0" smtClean="0">
              <a:solidFill>
                <a:schemeClr val="tx1"/>
              </a:solidFill>
            </a:rPr>
            <a:t> </a:t>
          </a:r>
        </a:p>
        <a:p xmlns:a="http://schemas.openxmlformats.org/drawingml/2006/main">
          <a:pPr algn="ctr">
            <a:lnSpc>
              <a:spcPts val="1600"/>
            </a:lnSpc>
          </a:pPr>
          <a:r>
            <a:rPr lang="fr-FR" sz="1800" b="1" i="1" dirty="0" smtClean="0">
              <a:solidFill>
                <a:schemeClr val="tx1"/>
              </a:solidFill>
            </a:rPr>
            <a:t>projets nickel</a:t>
          </a:r>
          <a:endParaRPr lang="fr-FR" sz="1800" b="1" i="1" baseline="0" dirty="0">
            <a:solidFill>
              <a:schemeClr val="tx1"/>
            </a:solidFill>
          </a:endParaRPr>
        </a:p>
      </cdr:txBody>
    </cdr:sp>
  </cdr:relSizeAnchor>
  <cdr:relSizeAnchor xmlns:cdr="http://schemas.openxmlformats.org/drawingml/2006/chartDrawing">
    <cdr:from>
      <cdr:x>0.10473</cdr:x>
      <cdr:y>0.25426</cdr:y>
    </cdr:from>
    <cdr:to>
      <cdr:x>0.45065</cdr:x>
      <cdr:y>0.33525</cdr:y>
    </cdr:to>
    <cdr:sp macro="" textlink="">
      <cdr:nvSpPr>
        <cdr:cNvPr id="4" name="Rectangle à coins arrondis 3"/>
        <cdr:cNvSpPr/>
      </cdr:nvSpPr>
      <cdr:spPr>
        <a:xfrm xmlns:a="http://schemas.openxmlformats.org/drawingml/2006/main">
          <a:off x="501334" y="1686790"/>
          <a:ext cx="1655791" cy="537243"/>
        </a:xfrm>
        <a:prstGeom xmlns:a="http://schemas.openxmlformats.org/drawingml/2006/main" prst="roundRect">
          <a:avLst/>
        </a:prstGeom>
        <a:solidFill xmlns:a="http://schemas.openxmlformats.org/drawingml/2006/main">
          <a:schemeClr val="bg1"/>
        </a:solidFill>
        <a:ln xmlns:a="http://schemas.openxmlformats.org/drawingml/2006/main">
          <a:solidFill>
            <a:schemeClr val="bg1"/>
          </a:solid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nchor="b"/>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lnSpc>
              <a:spcPts val="1600"/>
            </a:lnSpc>
          </a:pPr>
          <a:r>
            <a:rPr lang="fr-FR" sz="1800" b="1" i="1" baseline="0" dirty="0" smtClean="0">
              <a:solidFill>
                <a:schemeClr val="tx1"/>
              </a:solidFill>
            </a:rPr>
            <a:t>Total avec</a:t>
          </a:r>
          <a:r>
            <a:rPr lang="fr-FR" sz="1800" b="1" i="1" dirty="0" smtClean="0">
              <a:solidFill>
                <a:schemeClr val="tx1"/>
              </a:solidFill>
            </a:rPr>
            <a:t> </a:t>
          </a:r>
        </a:p>
        <a:p xmlns:a="http://schemas.openxmlformats.org/drawingml/2006/main">
          <a:pPr algn="ctr">
            <a:lnSpc>
              <a:spcPts val="1600"/>
            </a:lnSpc>
          </a:pPr>
          <a:r>
            <a:rPr lang="fr-FR" sz="1800" b="1" i="1" dirty="0" smtClean="0">
              <a:solidFill>
                <a:schemeClr val="tx1"/>
              </a:solidFill>
            </a:rPr>
            <a:t>projets nickel</a:t>
          </a:r>
          <a:endParaRPr lang="fr-FR" sz="1800" b="1" i="1" baseline="0" dirty="0">
            <a:solidFill>
              <a:schemeClr val="tx1"/>
            </a:solidFill>
          </a:endParaRPr>
        </a:p>
      </cdr:txBody>
    </cdr:sp>
  </cdr:relSizeAnchor>
</c:userShapes>
</file>

<file path=ppt/drawings/drawing44.xml><?xml version="1.0" encoding="utf-8"?>
<c:userShapes xmlns:c="http://schemas.openxmlformats.org/drawingml/2006/chart">
  <cdr:relSizeAnchor xmlns:cdr="http://schemas.openxmlformats.org/drawingml/2006/chartDrawing">
    <cdr:from>
      <cdr:x>0.78438</cdr:x>
      <cdr:y>0.11099</cdr:y>
    </cdr:from>
    <cdr:to>
      <cdr:x>0.97187</cdr:x>
      <cdr:y>0.22934</cdr:y>
    </cdr:to>
    <cdr:sp macro="" textlink="">
      <cdr:nvSpPr>
        <cdr:cNvPr id="3" name="Rectangle à coins arrondis 2"/>
        <cdr:cNvSpPr/>
      </cdr:nvSpPr>
      <cdr:spPr>
        <a:xfrm xmlns:a="http://schemas.openxmlformats.org/drawingml/2006/main">
          <a:off x="6855014" y="733528"/>
          <a:ext cx="1638648" cy="782128"/>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rgbClr val="000000"/>
              </a:solidFill>
            </a:rPr>
            <a:t>Très forte </a:t>
          </a:r>
        </a:p>
        <a:p xmlns:a="http://schemas.openxmlformats.org/drawingml/2006/main">
          <a:pPr algn="ctr"/>
          <a:r>
            <a:rPr lang="fr-FR" sz="1800" b="1" dirty="0" smtClean="0">
              <a:solidFill>
                <a:srgbClr val="000000"/>
              </a:solidFill>
            </a:rPr>
            <a:t>saisonnalité</a:t>
          </a:r>
          <a:endParaRPr lang="fr-FR" sz="1800" b="1" dirty="0">
            <a:solidFill>
              <a:srgbClr val="000000"/>
            </a:solidFill>
          </a:endParaRPr>
        </a:p>
      </cdr:txBody>
    </cdr:sp>
  </cdr:relSizeAnchor>
</c:userShapes>
</file>

<file path=ppt/drawings/drawing45.xml><?xml version="1.0" encoding="utf-8"?>
<c:userShapes xmlns:c="http://schemas.openxmlformats.org/drawingml/2006/chart">
  <cdr:relSizeAnchor xmlns:cdr="http://schemas.openxmlformats.org/drawingml/2006/chartDrawing">
    <cdr:from>
      <cdr:x>0.41699</cdr:x>
      <cdr:y>0.15843</cdr:y>
    </cdr:from>
    <cdr:to>
      <cdr:x>0.72973</cdr:x>
      <cdr:y>0.26799</cdr:y>
    </cdr:to>
    <cdr:sp macro="" textlink="">
      <cdr:nvSpPr>
        <cdr:cNvPr id="2" name="Rectangle à coins arrondis 1"/>
        <cdr:cNvSpPr/>
      </cdr:nvSpPr>
      <cdr:spPr>
        <a:xfrm xmlns:a="http://schemas.openxmlformats.org/drawingml/2006/main">
          <a:off x="1758384" y="1039422"/>
          <a:ext cx="1318786" cy="718830"/>
        </a:xfrm>
        <a:prstGeom xmlns:a="http://schemas.openxmlformats.org/drawingml/2006/main" prst="roundRect">
          <a:avLst/>
        </a:prstGeom>
        <a:solidFill xmlns:a="http://schemas.openxmlformats.org/drawingml/2006/main">
          <a:schemeClr val="bg1"/>
        </a:solidFill>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r>
            <a:rPr lang="fr-FR" sz="2000" b="0" dirty="0">
              <a:solidFill>
                <a:srgbClr val="000000"/>
              </a:solidFill>
            </a:rPr>
            <a:t>Base 100 en 1995</a:t>
          </a:r>
        </a:p>
      </cdr:txBody>
    </cdr:sp>
  </cdr:relSizeAnchor>
  <cdr:relSizeAnchor xmlns:cdr="http://schemas.openxmlformats.org/drawingml/2006/chartDrawing">
    <cdr:from>
      <cdr:x>0.13127</cdr:x>
      <cdr:y>0.3201</cdr:y>
    </cdr:from>
    <cdr:to>
      <cdr:x>0.60618</cdr:x>
      <cdr:y>0.50868</cdr:y>
    </cdr:to>
    <cdr:sp macro="" textlink="">
      <cdr:nvSpPr>
        <cdr:cNvPr id="3" name="Rectangle à coins arrondis 2"/>
        <cdr:cNvSpPr/>
      </cdr:nvSpPr>
      <cdr:spPr>
        <a:xfrm xmlns:a="http://schemas.openxmlformats.org/drawingml/2006/main">
          <a:off x="553565" y="2100134"/>
          <a:ext cx="2002603" cy="1237290"/>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nchor="b"/>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lnSpc>
              <a:spcPts val="1600"/>
            </a:lnSpc>
          </a:pPr>
          <a:r>
            <a:rPr lang="fr-FR" sz="2000" b="0" i="0" dirty="0" smtClean="0">
              <a:solidFill>
                <a:schemeClr val="tx1"/>
              </a:solidFill>
            </a:rPr>
            <a:t>Boom des prix relatifs </a:t>
          </a:r>
        </a:p>
        <a:p xmlns:a="http://schemas.openxmlformats.org/drawingml/2006/main">
          <a:pPr algn="ctr">
            <a:lnSpc>
              <a:spcPts val="1600"/>
            </a:lnSpc>
          </a:pPr>
          <a:r>
            <a:rPr lang="fr-FR" sz="2000" b="0" i="0" dirty="0" smtClean="0">
              <a:solidFill>
                <a:schemeClr val="tx1"/>
              </a:solidFill>
            </a:rPr>
            <a:t>(coûts) du BTP à partir de 2005 et surtout 2010</a:t>
          </a:r>
          <a:endParaRPr lang="fr-FR" sz="2000" b="0" i="0" baseline="0" dirty="0">
            <a:solidFill>
              <a:schemeClr val="tx1"/>
            </a:solidFill>
          </a:endParaRPr>
        </a:p>
      </cdr:txBody>
    </cdr:sp>
  </cdr:relSizeAnchor>
  <cdr:relSizeAnchor xmlns:cdr="http://schemas.openxmlformats.org/drawingml/2006/chartDrawing">
    <cdr:from>
      <cdr:x>0.67181</cdr:x>
      <cdr:y>0.6132</cdr:y>
    </cdr:from>
    <cdr:to>
      <cdr:x>1</cdr:x>
      <cdr:y>0.80179</cdr:y>
    </cdr:to>
    <cdr:sp macro="" textlink="">
      <cdr:nvSpPr>
        <cdr:cNvPr id="4" name="Rectangle à coins arrondis 3"/>
        <cdr:cNvSpPr/>
      </cdr:nvSpPr>
      <cdr:spPr>
        <a:xfrm xmlns:a="http://schemas.openxmlformats.org/drawingml/2006/main">
          <a:off x="2832950" y="4023148"/>
          <a:ext cx="1383913" cy="1237290"/>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nchor="b"/>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lnSpc>
              <a:spcPts val="1600"/>
            </a:lnSpc>
          </a:pPr>
          <a:r>
            <a:rPr lang="fr-FR" sz="2000" b="0" i="0" dirty="0" smtClean="0">
              <a:solidFill>
                <a:schemeClr val="tx1"/>
              </a:solidFill>
            </a:rPr>
            <a:t>Frein, comme l’inflation, après 2013</a:t>
          </a:r>
        </a:p>
      </cdr:txBody>
    </cdr:sp>
  </cdr:relSizeAnchor>
</c:userShapes>
</file>

<file path=ppt/drawings/drawing46.xml><?xml version="1.0" encoding="utf-8"?>
<c:userShapes xmlns:c="http://schemas.openxmlformats.org/drawingml/2006/chart">
  <cdr:relSizeAnchor xmlns:cdr="http://schemas.openxmlformats.org/drawingml/2006/chartDrawing">
    <cdr:from>
      <cdr:x>0.17533</cdr:x>
      <cdr:y>0.18376</cdr:y>
    </cdr:from>
    <cdr:to>
      <cdr:x>0.60878</cdr:x>
      <cdr:y>0.35152</cdr:y>
    </cdr:to>
    <cdr:sp macro="" textlink="">
      <cdr:nvSpPr>
        <cdr:cNvPr id="2" name="Rectangle à coins arrondis 1"/>
        <cdr:cNvSpPr/>
      </cdr:nvSpPr>
      <cdr:spPr>
        <a:xfrm xmlns:a="http://schemas.openxmlformats.org/drawingml/2006/main">
          <a:off x="745554" y="1172167"/>
          <a:ext cx="1843177" cy="1070105"/>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nchor="b"/>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lnSpc>
              <a:spcPts val="1600"/>
            </a:lnSpc>
          </a:pPr>
          <a:r>
            <a:rPr lang="fr-FR" sz="2000" b="0" i="0" dirty="0" smtClean="0">
              <a:solidFill>
                <a:schemeClr val="tx1"/>
              </a:solidFill>
            </a:rPr>
            <a:t>Faibles augmentations en 2009-2010 et après 2013</a:t>
          </a:r>
          <a:endParaRPr lang="fr-FR" sz="2000" b="0" i="0" baseline="0" dirty="0">
            <a:solidFill>
              <a:schemeClr val="tx1"/>
            </a:solidFill>
          </a:endParaRPr>
        </a:p>
      </cdr:txBody>
    </cdr:sp>
  </cdr:relSizeAnchor>
</c:userShapes>
</file>

<file path=ppt/drawings/drawing47.xml><?xml version="1.0" encoding="utf-8"?>
<c:userShapes xmlns:c="http://schemas.openxmlformats.org/drawingml/2006/chart">
  <cdr:relSizeAnchor xmlns:cdr="http://schemas.openxmlformats.org/drawingml/2006/chartDrawing">
    <cdr:from>
      <cdr:x>0.24373</cdr:x>
      <cdr:y>0.60649</cdr:y>
    </cdr:from>
    <cdr:to>
      <cdr:x>1</cdr:x>
      <cdr:y>0.87355</cdr:y>
    </cdr:to>
    <cdr:sp macro="" textlink="">
      <cdr:nvSpPr>
        <cdr:cNvPr id="2" name="Rectangle à coins arrondis 1"/>
        <cdr:cNvSpPr/>
      </cdr:nvSpPr>
      <cdr:spPr>
        <a:xfrm xmlns:a="http://schemas.openxmlformats.org/drawingml/2006/main">
          <a:off x="1107129" y="3956068"/>
          <a:ext cx="3435361" cy="1741972"/>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rtl="0"/>
          <a:r>
            <a:rPr lang="fr-FR" sz="2000" b="0" i="0" baseline="0" dirty="0">
              <a:solidFill>
                <a:schemeClr val="tx1"/>
              </a:solidFill>
              <a:effectLst/>
              <a:latin typeface="+mn-lt"/>
              <a:ea typeface="+mn-ea"/>
              <a:cs typeface="+mn-cs"/>
            </a:rPr>
            <a:t>Données </a:t>
          </a:r>
          <a:r>
            <a:rPr lang="fr-FR" sz="2000" b="0" i="0" baseline="0" dirty="0" smtClean="0">
              <a:solidFill>
                <a:schemeClr val="tx1"/>
              </a:solidFill>
              <a:effectLst/>
              <a:latin typeface="+mn-lt"/>
              <a:ea typeface="+mn-ea"/>
              <a:cs typeface="+mn-cs"/>
            </a:rPr>
            <a:t>ISEE </a:t>
          </a:r>
          <a:r>
            <a:rPr lang="fr-FR" sz="2000" b="0" i="0" baseline="0" dirty="0">
              <a:solidFill>
                <a:schemeClr val="tx1"/>
              </a:solidFill>
              <a:effectLst/>
              <a:latin typeface="+mn-lt"/>
              <a:ea typeface="+mn-ea"/>
              <a:cs typeface="+mn-cs"/>
            </a:rPr>
            <a:t>jusqu'en </a:t>
          </a:r>
          <a:r>
            <a:rPr lang="fr-FR" sz="2000" b="0" i="0" baseline="0" dirty="0" smtClean="0">
              <a:solidFill>
                <a:schemeClr val="tx1"/>
              </a:solidFill>
              <a:effectLst/>
              <a:latin typeface="+mn-lt"/>
              <a:ea typeface="+mn-ea"/>
              <a:cs typeface="+mn-cs"/>
            </a:rPr>
            <a:t>2011 </a:t>
          </a:r>
          <a:r>
            <a:rPr lang="fr-FR" sz="2000" b="0" i="0" baseline="0" dirty="0">
              <a:solidFill>
                <a:schemeClr val="tx1"/>
              </a:solidFill>
              <a:effectLst/>
              <a:latin typeface="+mn-lt"/>
              <a:ea typeface="+mn-ea"/>
              <a:cs typeface="+mn-cs"/>
            </a:rPr>
            <a:t>; </a:t>
          </a:r>
        </a:p>
        <a:p xmlns:a="http://schemas.openxmlformats.org/drawingml/2006/main">
          <a:pPr algn="ctr" rtl="0"/>
          <a:r>
            <a:rPr lang="fr-FR" sz="2000" b="0" i="0" baseline="0" dirty="0" smtClean="0">
              <a:solidFill>
                <a:schemeClr val="tx1"/>
              </a:solidFill>
              <a:effectLst/>
              <a:latin typeface="+mn-lt"/>
              <a:ea typeface="+mn-ea"/>
              <a:cs typeface="+mn-cs"/>
            </a:rPr>
            <a:t>puis selon </a:t>
          </a:r>
          <a:r>
            <a:rPr lang="fr-FR" sz="2000" b="0" i="0" baseline="0" dirty="0">
              <a:solidFill>
                <a:schemeClr val="tx1"/>
              </a:solidFill>
              <a:effectLst/>
              <a:latin typeface="+mn-lt"/>
              <a:ea typeface="+mn-ea"/>
              <a:cs typeface="+mn-cs"/>
            </a:rPr>
            <a:t>l'indice valeur de la consommation de ciment </a:t>
          </a:r>
          <a:r>
            <a:rPr lang="fr-FR" sz="2000" b="0" i="0" baseline="0" dirty="0" smtClean="0">
              <a:solidFill>
                <a:schemeClr val="tx1"/>
              </a:solidFill>
              <a:effectLst/>
              <a:latin typeface="+mn-lt"/>
              <a:ea typeface="+mn-ea"/>
              <a:cs typeface="+mn-cs"/>
            </a:rPr>
            <a:t>(auquel la </a:t>
          </a:r>
          <a:r>
            <a:rPr lang="fr-FR" sz="2000" dirty="0">
              <a:solidFill>
                <a:schemeClr val="tx1"/>
              </a:solidFill>
            </a:rPr>
            <a:t>V</a:t>
          </a:r>
          <a:r>
            <a:rPr lang="fr-FR" sz="2000" b="0" i="0" baseline="0" dirty="0" smtClean="0">
              <a:solidFill>
                <a:schemeClr val="tx1"/>
              </a:solidFill>
              <a:effectLst/>
              <a:latin typeface="+mn-lt"/>
              <a:ea typeface="+mn-ea"/>
              <a:cs typeface="+mn-cs"/>
            </a:rPr>
            <a:t>A est très corrélé) de 2012 </a:t>
          </a:r>
          <a:r>
            <a:rPr lang="fr-FR" sz="2000" b="0" i="0" baseline="0" dirty="0">
              <a:solidFill>
                <a:schemeClr val="tx1"/>
              </a:solidFill>
              <a:effectLst/>
              <a:latin typeface="+mn-lt"/>
              <a:ea typeface="+mn-ea"/>
              <a:cs typeface="+mn-cs"/>
            </a:rPr>
            <a:t>à 2016</a:t>
          </a:r>
          <a:endParaRPr lang="fr-FR" sz="2000" b="0" dirty="0">
            <a:solidFill>
              <a:schemeClr val="tx1"/>
            </a:solidFill>
            <a:effectLst/>
          </a:endParaRPr>
        </a:p>
      </cdr:txBody>
    </cdr:sp>
  </cdr:relSizeAnchor>
</c:userShapes>
</file>

<file path=ppt/drawings/drawing48.xml><?xml version="1.0" encoding="utf-8"?>
<c:userShapes xmlns:c="http://schemas.openxmlformats.org/drawingml/2006/chart">
  <cdr:relSizeAnchor xmlns:cdr="http://schemas.openxmlformats.org/drawingml/2006/chartDrawing">
    <cdr:from>
      <cdr:x>0</cdr:x>
      <cdr:y>0.65891</cdr:y>
    </cdr:from>
    <cdr:to>
      <cdr:x>0.76245</cdr:x>
      <cdr:y>0.86856</cdr:y>
    </cdr:to>
    <cdr:sp macro="" textlink="">
      <cdr:nvSpPr>
        <cdr:cNvPr id="2" name="Rectangle à coins arrondis 1"/>
        <cdr:cNvSpPr/>
      </cdr:nvSpPr>
      <cdr:spPr>
        <a:xfrm xmlns:a="http://schemas.openxmlformats.org/drawingml/2006/main">
          <a:off x="0" y="4297949"/>
          <a:ext cx="3272546" cy="1367531"/>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rtl="0"/>
          <a:r>
            <a:rPr lang="fr-FR" sz="2000" b="1" i="0" baseline="0" dirty="0" smtClean="0">
              <a:solidFill>
                <a:schemeClr val="tx1"/>
              </a:solidFill>
              <a:effectLst/>
              <a:latin typeface="+mn-lt"/>
              <a:ea typeface="+mn-ea"/>
              <a:cs typeface="+mn-cs"/>
            </a:rPr>
            <a:t>Le % est plus faible depuis 2012 que de 1998</a:t>
          </a:r>
          <a:r>
            <a:rPr lang="fr-FR" sz="2000" b="1" i="0" dirty="0" smtClean="0">
              <a:solidFill>
                <a:schemeClr val="tx1"/>
              </a:solidFill>
              <a:effectLst/>
              <a:latin typeface="+mn-lt"/>
              <a:ea typeface="+mn-ea"/>
              <a:cs typeface="+mn-cs"/>
            </a:rPr>
            <a:t> à 2007</a:t>
          </a:r>
          <a:r>
            <a:rPr lang="fr-FR" sz="2000" b="1" i="0" baseline="0" dirty="0" smtClean="0">
              <a:solidFill>
                <a:schemeClr val="tx1"/>
              </a:solidFill>
              <a:effectLst/>
              <a:latin typeface="+mn-lt"/>
              <a:ea typeface="+mn-ea"/>
              <a:cs typeface="+mn-cs"/>
            </a:rPr>
            <a:t>, sans parler du pic 2008-2011</a:t>
          </a:r>
          <a:endParaRPr lang="fr-FR" sz="2000" dirty="0">
            <a:solidFill>
              <a:schemeClr val="tx1"/>
            </a:solidFill>
            <a:effectLst/>
          </a:endParaRPr>
        </a:p>
      </cdr:txBody>
    </cdr:sp>
  </cdr:relSizeAnchor>
</c:userShapes>
</file>

<file path=ppt/drawings/drawing49.xml><?xml version="1.0" encoding="utf-8"?>
<c:userShapes xmlns:c="http://schemas.openxmlformats.org/drawingml/2006/chart">
  <cdr:relSizeAnchor xmlns:cdr="http://schemas.openxmlformats.org/drawingml/2006/chartDrawing">
    <cdr:from>
      <cdr:x>0.11521</cdr:x>
      <cdr:y>0.25295</cdr:y>
    </cdr:from>
    <cdr:to>
      <cdr:x>0.54699</cdr:x>
      <cdr:y>0.5036</cdr:y>
    </cdr:to>
    <cdr:sp macro="" textlink="">
      <cdr:nvSpPr>
        <cdr:cNvPr id="3" name="Rectangle à coins arrondis 2"/>
        <cdr:cNvSpPr/>
      </cdr:nvSpPr>
      <cdr:spPr>
        <a:xfrm xmlns:a="http://schemas.openxmlformats.org/drawingml/2006/main">
          <a:off x="529985" y="1668152"/>
          <a:ext cx="1986322" cy="1652992"/>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chemeClr val="tx1"/>
              </a:solidFill>
            </a:rPr>
            <a:t>La part de la construction de bâtiments au sens strict est faible</a:t>
          </a:r>
          <a:endParaRPr lang="fr-FR" sz="1800" b="1" dirty="0">
            <a:solidFill>
              <a:schemeClr val="tx1"/>
            </a:solidFill>
          </a:endParaRPr>
        </a:p>
      </cdr:txBody>
    </cdr:sp>
  </cdr:relSizeAnchor>
</c:userShapes>
</file>

<file path=ppt/drawings/drawing5.xml><?xml version="1.0" encoding="utf-8"?>
<c:userShapes xmlns:c="http://schemas.openxmlformats.org/drawingml/2006/chart">
  <cdr:relSizeAnchor xmlns:cdr="http://schemas.openxmlformats.org/drawingml/2006/chartDrawing">
    <cdr:from>
      <cdr:x>0.10478</cdr:x>
      <cdr:y>0.17099</cdr:y>
    </cdr:from>
    <cdr:to>
      <cdr:x>0.70387</cdr:x>
      <cdr:y>0.36179</cdr:y>
    </cdr:to>
    <cdr:sp macro="" textlink="">
      <cdr:nvSpPr>
        <cdr:cNvPr id="2" name="Rectangle à coins arrondis 1"/>
        <cdr:cNvSpPr/>
      </cdr:nvSpPr>
      <cdr:spPr>
        <a:xfrm xmlns:a="http://schemas.openxmlformats.org/drawingml/2006/main">
          <a:off x="584200" y="920750"/>
          <a:ext cx="3340100" cy="1027430"/>
        </a:xfrm>
        <a:prstGeom xmlns:a="http://schemas.openxmlformats.org/drawingml/2006/main" prst="roundRect">
          <a:avLst/>
        </a:prstGeom>
        <a:solidFill xmlns:a="http://schemas.openxmlformats.org/drawingml/2006/main">
          <a:schemeClr val="bg1"/>
        </a:solidFill>
        <a:ln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wrap="square"/>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400" b="1" dirty="0">
              <a:solidFill>
                <a:srgbClr val="000000"/>
              </a:solidFill>
            </a:rPr>
            <a:t>Baisse au premier semestre 2017,</a:t>
          </a:r>
          <a:r>
            <a:rPr lang="fr-FR" sz="1400" b="1" baseline="0" dirty="0">
              <a:solidFill>
                <a:srgbClr val="000000"/>
              </a:solidFill>
            </a:rPr>
            <a:t> </a:t>
          </a:r>
        </a:p>
        <a:p xmlns:a="http://schemas.openxmlformats.org/drawingml/2006/main">
          <a:pPr algn="ctr"/>
          <a:r>
            <a:rPr lang="fr-FR" sz="1400" b="1" dirty="0">
              <a:solidFill>
                <a:srgbClr val="000000"/>
              </a:solidFill>
            </a:rPr>
            <a:t>hausse </a:t>
          </a:r>
          <a:r>
            <a:rPr lang="fr-FR" sz="1400" b="1" baseline="0" dirty="0">
              <a:solidFill>
                <a:srgbClr val="000000"/>
              </a:solidFill>
            </a:rPr>
            <a:t>au second semestre et début 2018 </a:t>
          </a:r>
        </a:p>
        <a:p xmlns:a="http://schemas.openxmlformats.org/drawingml/2006/main">
          <a:pPr algn="ctr"/>
          <a:r>
            <a:rPr lang="fr-FR" sz="1400" b="1" baseline="0" dirty="0">
              <a:solidFill>
                <a:srgbClr val="000000"/>
              </a:solidFill>
            </a:rPr>
            <a:t>(avec forte volatilité), </a:t>
          </a:r>
          <a:endParaRPr lang="fr-FR" sz="1400" b="1" baseline="0" dirty="0" smtClean="0">
            <a:solidFill>
              <a:srgbClr val="000000"/>
            </a:solidFill>
          </a:endParaRPr>
        </a:p>
        <a:p xmlns:a="http://schemas.openxmlformats.org/drawingml/2006/main">
          <a:pPr algn="ctr"/>
          <a:r>
            <a:rPr lang="fr-FR" sz="1400" b="1" baseline="0" dirty="0" smtClean="0">
              <a:solidFill>
                <a:srgbClr val="000000"/>
              </a:solidFill>
            </a:rPr>
            <a:t>les </a:t>
          </a:r>
          <a:r>
            <a:rPr lang="fr-FR" sz="1400" b="1" baseline="0" dirty="0">
              <a:solidFill>
                <a:srgbClr val="000000"/>
              </a:solidFill>
            </a:rPr>
            <a:t>cours semblent se stabiliser autour de 14 000 $ la </a:t>
          </a:r>
          <a:r>
            <a:rPr lang="fr-FR" sz="1400" b="1" baseline="0" dirty="0" smtClean="0">
              <a:solidFill>
                <a:srgbClr val="000000"/>
              </a:solidFill>
            </a:rPr>
            <a:t>tonne</a:t>
          </a:r>
        </a:p>
        <a:p xmlns:a="http://schemas.openxmlformats.org/drawingml/2006/main">
          <a:pPr algn="ctr"/>
          <a:r>
            <a:rPr lang="fr-FR" sz="1400" b="1" baseline="0" dirty="0" smtClean="0">
              <a:solidFill>
                <a:srgbClr val="000000"/>
              </a:solidFill>
            </a:rPr>
            <a:t>(Petite</a:t>
          </a:r>
          <a:r>
            <a:rPr lang="fr-FR" sz="1400" b="1" dirty="0" smtClean="0">
              <a:solidFill>
                <a:srgbClr val="000000"/>
              </a:solidFill>
            </a:rPr>
            <a:t> érosion en juin : </a:t>
          </a:r>
          <a:r>
            <a:rPr lang="fr-FR" sz="1400" b="1" dirty="0" err="1" smtClean="0">
              <a:solidFill>
                <a:srgbClr val="000000"/>
              </a:solidFill>
            </a:rPr>
            <a:t>Trump</a:t>
          </a:r>
          <a:r>
            <a:rPr lang="fr-FR" sz="1400" b="1" dirty="0" smtClean="0">
              <a:solidFill>
                <a:srgbClr val="000000"/>
              </a:solidFill>
            </a:rPr>
            <a:t> et l’acier chinois</a:t>
          </a:r>
          <a:r>
            <a:rPr lang="mr-IN" sz="1400" b="1" dirty="0" smtClean="0">
              <a:solidFill>
                <a:srgbClr val="000000"/>
              </a:solidFill>
            </a:rPr>
            <a:t>…</a:t>
          </a:r>
          <a:r>
            <a:rPr lang="fr-FR" sz="1400" b="1" dirty="0" smtClean="0">
              <a:solidFill>
                <a:srgbClr val="000000"/>
              </a:solidFill>
            </a:rPr>
            <a:t>)</a:t>
          </a:r>
          <a:endParaRPr lang="fr-FR" sz="1400" b="1" dirty="0">
            <a:solidFill>
              <a:srgbClr val="000000"/>
            </a:solidFill>
          </a:endParaRPr>
        </a:p>
      </cdr:txBody>
    </cdr:sp>
  </cdr:relSizeAnchor>
</c:userShapes>
</file>

<file path=ppt/drawings/drawing50.xml><?xml version="1.0" encoding="utf-8"?>
<c:userShapes xmlns:c="http://schemas.openxmlformats.org/drawingml/2006/chart">
  <cdr:relSizeAnchor xmlns:cdr="http://schemas.openxmlformats.org/drawingml/2006/chartDrawing">
    <cdr:from>
      <cdr:x>0.14854</cdr:x>
      <cdr:y>0.1436</cdr:y>
    </cdr:from>
    <cdr:to>
      <cdr:x>0.25641</cdr:x>
      <cdr:y>0.1442</cdr:y>
    </cdr:to>
    <cdr:cxnSp macro="">
      <cdr:nvCxnSpPr>
        <cdr:cNvPr id="2" name="Connecteur droit 1"/>
        <cdr:cNvCxnSpPr/>
      </cdr:nvCxnSpPr>
      <cdr:spPr>
        <a:xfrm xmlns:a="http://schemas.openxmlformats.org/drawingml/2006/main" flipV="1">
          <a:off x="1320449" y="976807"/>
          <a:ext cx="958936" cy="4068"/>
        </a:xfrm>
        <a:prstGeom xmlns:a="http://schemas.openxmlformats.org/drawingml/2006/main" prst="line">
          <a:avLst/>
        </a:prstGeom>
        <a:ln xmlns:a="http://schemas.openxmlformats.org/drawingml/2006/main" w="57150" cmpd="sng">
          <a:solidFill>
            <a:srgbClr val="008000"/>
          </a:solidFill>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dr:relSizeAnchor xmlns:cdr="http://schemas.openxmlformats.org/drawingml/2006/chartDrawing">
    <cdr:from>
      <cdr:x>0.14665</cdr:x>
      <cdr:y>0.19414</cdr:y>
    </cdr:from>
    <cdr:to>
      <cdr:x>0.25452</cdr:x>
      <cdr:y>0.19474</cdr:y>
    </cdr:to>
    <cdr:cxnSp macro="">
      <cdr:nvCxnSpPr>
        <cdr:cNvPr id="9" name="Connecteur droit 8"/>
        <cdr:cNvCxnSpPr/>
      </cdr:nvCxnSpPr>
      <cdr:spPr>
        <a:xfrm xmlns:a="http://schemas.openxmlformats.org/drawingml/2006/main" flipV="1">
          <a:off x="1303626" y="1320649"/>
          <a:ext cx="958937" cy="4068"/>
        </a:xfrm>
        <a:prstGeom xmlns:a="http://schemas.openxmlformats.org/drawingml/2006/main" prst="line">
          <a:avLst/>
        </a:prstGeom>
        <a:ln xmlns:a="http://schemas.openxmlformats.org/drawingml/2006/main" w="57150" cmpd="sng">
          <a:solidFill>
            <a:schemeClr val="accent3">
              <a:lumMod val="75000"/>
            </a:schemeClr>
          </a:solidFill>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dr:relSizeAnchor xmlns:cdr="http://schemas.openxmlformats.org/drawingml/2006/chartDrawing">
    <cdr:from>
      <cdr:x>0.14808</cdr:x>
      <cdr:y>0.2423</cdr:y>
    </cdr:from>
    <cdr:to>
      <cdr:x>0.25595</cdr:x>
      <cdr:y>0.2429</cdr:y>
    </cdr:to>
    <cdr:cxnSp macro="">
      <cdr:nvCxnSpPr>
        <cdr:cNvPr id="10" name="Connecteur droit 9"/>
        <cdr:cNvCxnSpPr/>
      </cdr:nvCxnSpPr>
      <cdr:spPr>
        <a:xfrm xmlns:a="http://schemas.openxmlformats.org/drawingml/2006/main" flipV="1">
          <a:off x="1316377" y="1648210"/>
          <a:ext cx="958937" cy="4068"/>
        </a:xfrm>
        <a:prstGeom xmlns:a="http://schemas.openxmlformats.org/drawingml/2006/main" prst="line">
          <a:avLst/>
        </a:prstGeom>
        <a:ln xmlns:a="http://schemas.openxmlformats.org/drawingml/2006/main" w="57150" cmpd="sng">
          <a:solidFill>
            <a:srgbClr val="22E33F"/>
          </a:solidFill>
        </a:ln>
      </cdr:spPr>
      <cdr:style>
        <a:lnRef xmlns:a="http://schemas.openxmlformats.org/drawingml/2006/main" idx="2">
          <a:schemeClr val="accent1"/>
        </a:lnRef>
        <a:fillRef xmlns:a="http://schemas.openxmlformats.org/drawingml/2006/main" idx="0">
          <a:schemeClr val="accent1"/>
        </a:fillRef>
        <a:effectRef xmlns:a="http://schemas.openxmlformats.org/drawingml/2006/main" idx="1">
          <a:schemeClr val="accent1"/>
        </a:effectRef>
        <a:fontRef xmlns:a="http://schemas.openxmlformats.org/drawingml/2006/main" idx="minor">
          <a:schemeClr val="tx1"/>
        </a:fontRef>
      </cdr:style>
    </cdr:cxnSp>
  </cdr:relSizeAnchor>
</c:userShapes>
</file>

<file path=ppt/drawings/drawing51.xml><?xml version="1.0" encoding="utf-8"?>
<c:userShapes xmlns:c="http://schemas.openxmlformats.org/drawingml/2006/chart">
  <cdr:relSizeAnchor xmlns:cdr="http://schemas.openxmlformats.org/drawingml/2006/chartDrawing">
    <cdr:from>
      <cdr:x>0.18567</cdr:x>
      <cdr:y>0.26037</cdr:y>
    </cdr:from>
    <cdr:to>
      <cdr:x>0.94241</cdr:x>
      <cdr:y>0.38826</cdr:y>
    </cdr:to>
    <cdr:sp macro="" textlink="">
      <cdr:nvSpPr>
        <cdr:cNvPr id="2" name="Rectangle à coins arrondis 1"/>
        <cdr:cNvSpPr/>
      </cdr:nvSpPr>
      <cdr:spPr>
        <a:xfrm xmlns:a="http://schemas.openxmlformats.org/drawingml/2006/main">
          <a:off x="790335" y="1731409"/>
          <a:ext cx="3221182" cy="850470"/>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smtClean="0">
              <a:solidFill>
                <a:schemeClr val="tx1"/>
              </a:solidFill>
            </a:rPr>
            <a:t>Après la forte augmentation </a:t>
          </a:r>
        </a:p>
        <a:p xmlns:a="http://schemas.openxmlformats.org/drawingml/2006/main">
          <a:pPr algn="ctr"/>
          <a:r>
            <a:rPr lang="fr-FR" sz="1600" b="1" dirty="0" smtClean="0">
              <a:solidFill>
                <a:schemeClr val="tx1"/>
              </a:solidFill>
            </a:rPr>
            <a:t>de 2007 à 2012,</a:t>
          </a:r>
        </a:p>
        <a:p xmlns:a="http://schemas.openxmlformats.org/drawingml/2006/main">
          <a:pPr algn="ctr"/>
          <a:r>
            <a:rPr lang="fr-FR" sz="1600" b="1" dirty="0" smtClean="0">
              <a:solidFill>
                <a:schemeClr val="tx1"/>
              </a:solidFill>
            </a:rPr>
            <a:t> la stagnation</a:t>
          </a:r>
          <a:endParaRPr lang="fr-FR" sz="1600" b="1" dirty="0">
            <a:solidFill>
              <a:schemeClr val="tx1"/>
            </a:solidFill>
          </a:endParaRPr>
        </a:p>
      </cdr:txBody>
    </cdr:sp>
  </cdr:relSizeAnchor>
</c:userShapes>
</file>

<file path=ppt/drawings/drawing52.xml><?xml version="1.0" encoding="utf-8"?>
<c:userShapes xmlns:c="http://schemas.openxmlformats.org/drawingml/2006/chart">
  <cdr:relSizeAnchor xmlns:cdr="http://schemas.openxmlformats.org/drawingml/2006/chartDrawing">
    <cdr:from>
      <cdr:x>0</cdr:x>
      <cdr:y>0</cdr:y>
    </cdr:from>
    <cdr:to>
      <cdr:x>0.38931</cdr:x>
      <cdr:y>0.25631</cdr:y>
    </cdr:to>
    <cdr:sp macro="" textlink="">
      <cdr:nvSpPr>
        <cdr:cNvPr id="2" name="Rectangle à coins arrondis 1"/>
        <cdr:cNvSpPr/>
      </cdr:nvSpPr>
      <cdr:spPr>
        <a:xfrm xmlns:a="http://schemas.openxmlformats.org/drawingml/2006/main">
          <a:off x="0" y="0"/>
          <a:ext cx="1766455" cy="1704423"/>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1600" b="1" dirty="0">
              <a:solidFill>
                <a:srgbClr val="000000"/>
              </a:solidFill>
            </a:rPr>
            <a:t>Stagnation de l'épargne collectée depuis 2012, mais augmentation  des crédits </a:t>
          </a:r>
        </a:p>
      </cdr:txBody>
    </cdr:sp>
  </cdr:relSizeAnchor>
</c:userShapes>
</file>

<file path=ppt/drawings/drawing53.xml><?xml version="1.0" encoding="utf-8"?>
<c:userShapes xmlns:c="http://schemas.openxmlformats.org/drawingml/2006/chart">
  <cdr:relSizeAnchor xmlns:cdr="http://schemas.openxmlformats.org/drawingml/2006/chartDrawing">
    <cdr:from>
      <cdr:x>0.22479</cdr:x>
      <cdr:y>0.66838</cdr:y>
    </cdr:from>
    <cdr:to>
      <cdr:x>0.87472</cdr:x>
      <cdr:y>0.86287</cdr:y>
    </cdr:to>
    <cdr:sp macro="" textlink="">
      <cdr:nvSpPr>
        <cdr:cNvPr id="2" name="Rectangle à coins arrondis 1"/>
        <cdr:cNvSpPr/>
      </cdr:nvSpPr>
      <cdr:spPr>
        <a:xfrm xmlns:a="http://schemas.openxmlformats.org/drawingml/2006/main">
          <a:off x="1139405" y="4434029"/>
          <a:ext cx="3294394" cy="1290272"/>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smtClean="0">
              <a:solidFill>
                <a:srgbClr val="000000"/>
              </a:solidFill>
            </a:rPr>
            <a:t>Maximum de la part du crédit aux entreprises en 2009 puis érosion ; c’est l’inverse pour les crédits </a:t>
          </a:r>
        </a:p>
        <a:p xmlns:a="http://schemas.openxmlformats.org/drawingml/2006/main">
          <a:pPr algn="ctr"/>
          <a:r>
            <a:rPr lang="fr-FR" sz="1600" b="1" dirty="0" smtClean="0">
              <a:solidFill>
                <a:srgbClr val="000000"/>
              </a:solidFill>
            </a:rPr>
            <a:t>aux collectivités et autres</a:t>
          </a:r>
        </a:p>
      </cdr:txBody>
    </cdr:sp>
  </cdr:relSizeAnchor>
</c:userShapes>
</file>

<file path=ppt/drawings/drawing54.xml><?xml version="1.0" encoding="utf-8"?>
<c:userShapes xmlns:c="http://schemas.openxmlformats.org/drawingml/2006/chart">
  <cdr:relSizeAnchor xmlns:cdr="http://schemas.openxmlformats.org/drawingml/2006/chartDrawing">
    <cdr:from>
      <cdr:x>0.31329</cdr:x>
      <cdr:y>0.65381</cdr:y>
    </cdr:from>
    <cdr:to>
      <cdr:x>1</cdr:x>
      <cdr:y>0.8483</cdr:y>
    </cdr:to>
    <cdr:sp macro="" textlink="">
      <cdr:nvSpPr>
        <cdr:cNvPr id="2" name="Rectangle à coins arrondis 1"/>
        <cdr:cNvSpPr/>
      </cdr:nvSpPr>
      <cdr:spPr>
        <a:xfrm xmlns:a="http://schemas.openxmlformats.org/drawingml/2006/main">
          <a:off x="1122624" y="4337407"/>
          <a:ext cx="2460701" cy="1290272"/>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smtClean="0">
              <a:solidFill>
                <a:srgbClr val="000000"/>
              </a:solidFill>
            </a:rPr>
            <a:t>Depuis la crise, le crédit provient de plus en plus </a:t>
          </a:r>
        </a:p>
        <a:p xmlns:a="http://schemas.openxmlformats.org/drawingml/2006/main">
          <a:pPr algn="ctr"/>
          <a:r>
            <a:rPr lang="fr-FR" sz="1600" b="1" dirty="0" smtClean="0">
              <a:solidFill>
                <a:srgbClr val="000000"/>
              </a:solidFill>
            </a:rPr>
            <a:t>du dehors du caillou </a:t>
          </a:r>
        </a:p>
        <a:p xmlns:a="http://schemas.openxmlformats.org/drawingml/2006/main">
          <a:pPr algn="ctr"/>
          <a:r>
            <a:rPr lang="fr-FR" sz="1600" b="1" dirty="0" smtClean="0">
              <a:solidFill>
                <a:srgbClr val="000000"/>
              </a:solidFill>
            </a:rPr>
            <a:t>(Métropole ?)</a:t>
          </a:r>
        </a:p>
      </cdr:txBody>
    </cdr:sp>
  </cdr:relSizeAnchor>
</c:userShapes>
</file>

<file path=ppt/drawings/drawing55.xml><?xml version="1.0" encoding="utf-8"?>
<c:userShapes xmlns:c="http://schemas.openxmlformats.org/drawingml/2006/chart">
  <cdr:relSizeAnchor xmlns:cdr="http://schemas.openxmlformats.org/drawingml/2006/chartDrawing">
    <cdr:from>
      <cdr:x>0.44065</cdr:x>
      <cdr:y>0.50109</cdr:y>
    </cdr:from>
    <cdr:to>
      <cdr:x>0.93526</cdr:x>
      <cdr:y>0.73536</cdr:y>
    </cdr:to>
    <cdr:sp macro="" textlink="">
      <cdr:nvSpPr>
        <cdr:cNvPr id="2" name="Rectangle à coins arrondis 1"/>
        <cdr:cNvSpPr/>
      </cdr:nvSpPr>
      <cdr:spPr>
        <a:xfrm xmlns:a="http://schemas.openxmlformats.org/drawingml/2006/main">
          <a:off x="1929556" y="1690986"/>
          <a:ext cx="2165872" cy="790555"/>
        </a:xfrm>
        <a:prstGeom xmlns:a="http://schemas.openxmlformats.org/drawingml/2006/main" prst="roundRect">
          <a:avLst/>
        </a:prstGeom>
        <a:solidFill xmlns:a="http://schemas.openxmlformats.org/drawingml/2006/main">
          <a:srgbClr val="FFFF00"/>
        </a:solidFill>
        <a:ln xmlns:a="http://schemas.openxmlformats.org/drawingml/2006/main">
          <a:solidFill>
            <a:srgbClr val="FFFFFF"/>
          </a:solid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sz="1600" b="1" dirty="0" smtClean="0">
              <a:solidFill>
                <a:schemeClr val="tx1"/>
              </a:solidFill>
            </a:rPr>
            <a:t>Un peu plus que </a:t>
          </a:r>
        </a:p>
        <a:p xmlns:a="http://schemas.openxmlformats.org/drawingml/2006/main">
          <a:pPr algn="ctr"/>
          <a:r>
            <a:rPr lang="fr-FR" sz="1600" b="1" dirty="0" smtClean="0">
              <a:solidFill>
                <a:schemeClr val="tx1"/>
              </a:solidFill>
            </a:rPr>
            <a:t>sa part dans le PIB</a:t>
          </a:r>
          <a:endParaRPr lang="fr-FR" sz="1600" b="1" i="1" dirty="0">
            <a:solidFill>
              <a:schemeClr val="tx1"/>
            </a:solidFill>
          </a:endParaRPr>
        </a:p>
      </cdr:txBody>
    </cdr:sp>
  </cdr:relSizeAnchor>
</c:userShapes>
</file>

<file path=ppt/drawings/drawing56.xml><?xml version="1.0" encoding="utf-8"?>
<c:userShapes xmlns:c="http://schemas.openxmlformats.org/drawingml/2006/chart">
  <cdr:relSizeAnchor xmlns:cdr="http://schemas.openxmlformats.org/drawingml/2006/chartDrawing">
    <cdr:from>
      <cdr:x>0.16033</cdr:x>
      <cdr:y>0.65017</cdr:y>
    </cdr:from>
    <cdr:to>
      <cdr:x>0.78533</cdr:x>
      <cdr:y>0.79181</cdr:y>
    </cdr:to>
    <cdr:sp macro="" textlink="">
      <cdr:nvSpPr>
        <cdr:cNvPr id="2" name="Rectangle à coins arrondis 1"/>
        <cdr:cNvSpPr/>
      </cdr:nvSpPr>
      <cdr:spPr>
        <a:xfrm xmlns:a="http://schemas.openxmlformats.org/drawingml/2006/main">
          <a:off x="669039" y="4320626"/>
          <a:ext cx="2608116" cy="941239"/>
        </a:xfrm>
        <a:prstGeom xmlns:a="http://schemas.openxmlformats.org/drawingml/2006/main" prst="roundRect">
          <a:avLst/>
        </a:prstGeom>
        <a:solidFill xmlns:a="http://schemas.openxmlformats.org/drawingml/2006/main">
          <a:srgbClr val="FFFF00"/>
        </a:solidFill>
        <a:ln xmlns:a="http://schemas.openxmlformats.org/drawingml/2006/main">
          <a:solidFill>
            <a:srgbClr val="FFFFFF"/>
          </a:solid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1600" b="1" dirty="0" smtClean="0">
              <a:solidFill>
                <a:schemeClr val="tx1"/>
              </a:solidFill>
            </a:rPr>
            <a:t>Malgré l’érosion </a:t>
          </a:r>
        </a:p>
        <a:p xmlns:a="http://schemas.openxmlformats.org/drawingml/2006/main">
          <a:pPr algn="ctr"/>
          <a:r>
            <a:rPr lang="fr-FR" sz="1600" b="1" dirty="0" smtClean="0">
              <a:solidFill>
                <a:schemeClr val="tx1"/>
              </a:solidFill>
            </a:rPr>
            <a:t>depuis 2014, les taux  </a:t>
          </a:r>
        </a:p>
        <a:p xmlns:a="http://schemas.openxmlformats.org/drawingml/2006/main">
          <a:pPr algn="ctr"/>
          <a:r>
            <a:rPr lang="fr-FR" sz="1600" b="1" dirty="0" smtClean="0">
              <a:solidFill>
                <a:schemeClr val="tx1"/>
              </a:solidFill>
            </a:rPr>
            <a:t>se portent encore  bien</a:t>
          </a:r>
          <a:endParaRPr lang="fr-FR" sz="1600" b="1" dirty="0">
            <a:solidFill>
              <a:schemeClr val="tx1"/>
            </a:solidFill>
          </a:endParaRPr>
        </a:p>
      </cdr:txBody>
    </cdr:sp>
  </cdr:relSizeAnchor>
  <cdr:relSizeAnchor xmlns:cdr="http://schemas.openxmlformats.org/drawingml/2006/chartDrawing">
    <cdr:from>
      <cdr:x>0.75946</cdr:x>
      <cdr:y>0.59044</cdr:y>
    </cdr:from>
    <cdr:to>
      <cdr:x>1</cdr:x>
      <cdr:y>0.68853</cdr:y>
    </cdr:to>
    <cdr:sp macro="" textlink="">
      <cdr:nvSpPr>
        <cdr:cNvPr id="3" name="Rectangle à coins arrondis 2"/>
        <cdr:cNvSpPr/>
      </cdr:nvSpPr>
      <cdr:spPr>
        <a:xfrm xmlns:a="http://schemas.openxmlformats.org/drawingml/2006/main">
          <a:off x="3169200" y="3923718"/>
          <a:ext cx="1003787" cy="651830"/>
        </a:xfrm>
        <a:prstGeom xmlns:a="http://schemas.openxmlformats.org/drawingml/2006/main" prst="roundRect">
          <a:avLst/>
        </a:prstGeom>
        <a:solidFill xmlns:a="http://schemas.openxmlformats.org/drawingml/2006/main">
          <a:srgbClr val="FFFF00"/>
        </a:solidFill>
        <a:ln xmlns:a="http://schemas.openxmlformats.org/drawingml/2006/main">
          <a:solidFill>
            <a:srgbClr val="FFFFFF"/>
          </a:solid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smtClean="0">
              <a:solidFill>
                <a:srgbClr val="0000FF"/>
              </a:solidFill>
            </a:rPr>
            <a:t>1,6</a:t>
          </a:r>
          <a:r>
            <a:rPr lang="fr-FR" sz="1600" b="1" dirty="0">
              <a:solidFill>
                <a:srgbClr val="0000FF"/>
              </a:solidFill>
            </a:rPr>
            <a:t>% en </a:t>
          </a:r>
          <a:r>
            <a:rPr lang="fr-FR" sz="1600" b="1" dirty="0" smtClean="0">
              <a:solidFill>
                <a:srgbClr val="0000FF"/>
              </a:solidFill>
            </a:rPr>
            <a:t>France</a:t>
          </a:r>
          <a:endParaRPr lang="fr-FR" sz="1600" b="1" dirty="0">
            <a:solidFill>
              <a:srgbClr val="0000FF"/>
            </a:solidFill>
          </a:endParaRPr>
        </a:p>
      </cdr:txBody>
    </cdr:sp>
  </cdr:relSizeAnchor>
</c:userShapes>
</file>

<file path=ppt/drawings/drawing57.xml><?xml version="1.0" encoding="utf-8"?>
<c:userShapes xmlns:c="http://schemas.openxmlformats.org/drawingml/2006/chart">
  <cdr:relSizeAnchor xmlns:cdr="http://schemas.openxmlformats.org/drawingml/2006/chartDrawing">
    <cdr:from>
      <cdr:x>0.71773</cdr:x>
      <cdr:y>0.0989</cdr:y>
    </cdr:from>
    <cdr:to>
      <cdr:x>0.86063</cdr:x>
      <cdr:y>0.17818</cdr:y>
    </cdr:to>
    <cdr:sp macro="" textlink="">
      <cdr:nvSpPr>
        <cdr:cNvPr id="2" name="Rectangle à coins arrondis 1"/>
        <cdr:cNvSpPr/>
      </cdr:nvSpPr>
      <cdr:spPr>
        <a:xfrm xmlns:a="http://schemas.openxmlformats.org/drawingml/2006/main">
          <a:off x="4043821" y="653123"/>
          <a:ext cx="805114" cy="523591"/>
        </a:xfrm>
        <a:prstGeom xmlns:a="http://schemas.openxmlformats.org/drawingml/2006/main" prst="roundRect">
          <a:avLst/>
        </a:prstGeom>
        <a:solidFill xmlns:a="http://schemas.openxmlformats.org/drawingml/2006/main">
          <a:schemeClr val="bg1"/>
        </a:solidFill>
        <a:ln xmlns:a="http://schemas.openxmlformats.org/drawingml/2006/main">
          <a:solidFill>
            <a:srgbClr val="FFFFFF"/>
          </a:solid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smtClean="0">
              <a:solidFill>
                <a:schemeClr val="tx1"/>
              </a:solidFill>
            </a:rPr>
            <a:t>PNB</a:t>
          </a:r>
          <a:endParaRPr lang="fr-FR" sz="1600" b="1" i="1" dirty="0">
            <a:solidFill>
              <a:schemeClr val="tx1"/>
            </a:solidFill>
          </a:endParaRPr>
        </a:p>
      </cdr:txBody>
    </cdr:sp>
  </cdr:relSizeAnchor>
  <cdr:relSizeAnchor xmlns:cdr="http://schemas.openxmlformats.org/drawingml/2006/chartDrawing">
    <cdr:from>
      <cdr:x>0.1338</cdr:x>
      <cdr:y>0.33567</cdr:y>
    </cdr:from>
    <cdr:to>
      <cdr:x>0.65936</cdr:x>
      <cdr:y>0.4782</cdr:y>
    </cdr:to>
    <cdr:sp macro="" textlink="">
      <cdr:nvSpPr>
        <cdr:cNvPr id="3" name="Rectangle à coins arrondis 2"/>
        <cdr:cNvSpPr/>
      </cdr:nvSpPr>
      <cdr:spPr>
        <a:xfrm xmlns:a="http://schemas.openxmlformats.org/drawingml/2006/main">
          <a:off x="753857" y="2216783"/>
          <a:ext cx="2961114" cy="941239"/>
        </a:xfrm>
        <a:prstGeom xmlns:a="http://schemas.openxmlformats.org/drawingml/2006/main" prst="roundRect">
          <a:avLst/>
        </a:prstGeom>
        <a:solidFill xmlns:a="http://schemas.openxmlformats.org/drawingml/2006/main">
          <a:srgbClr val="FFFF00"/>
        </a:solidFill>
        <a:ln xmlns:a="http://schemas.openxmlformats.org/drawingml/2006/main">
          <a:solidFill>
            <a:srgbClr val="FFFFFF"/>
          </a:solid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smtClean="0">
              <a:solidFill>
                <a:schemeClr val="tx1"/>
              </a:solidFill>
            </a:rPr>
            <a:t>La dégradation de 2016 est due surtout au coût du risque </a:t>
          </a:r>
        </a:p>
        <a:p xmlns:a="http://schemas.openxmlformats.org/drawingml/2006/main">
          <a:pPr algn="ctr"/>
          <a:r>
            <a:rPr lang="fr-FR" sz="1600" b="1" dirty="0" smtClean="0">
              <a:solidFill>
                <a:schemeClr val="tx1"/>
              </a:solidFill>
            </a:rPr>
            <a:t>(de défaut des emprunteurs)</a:t>
          </a:r>
          <a:endParaRPr lang="fr-FR" sz="1600" b="1" dirty="0">
            <a:solidFill>
              <a:schemeClr val="tx1"/>
            </a:solidFill>
          </a:endParaRPr>
        </a:p>
      </cdr:txBody>
    </cdr:sp>
  </cdr:relSizeAnchor>
</c:userShapes>
</file>

<file path=ppt/drawings/drawing58.xml><?xml version="1.0" encoding="utf-8"?>
<c:userShapes xmlns:c="http://schemas.openxmlformats.org/drawingml/2006/chart">
  <cdr:relSizeAnchor xmlns:cdr="http://schemas.openxmlformats.org/drawingml/2006/chartDrawing">
    <cdr:from>
      <cdr:x>0.17507</cdr:x>
      <cdr:y>0.25346</cdr:y>
    </cdr:from>
    <cdr:to>
      <cdr:x>0.51466</cdr:x>
      <cdr:y>0.35645</cdr:y>
    </cdr:to>
    <cdr:sp macro="" textlink="">
      <cdr:nvSpPr>
        <cdr:cNvPr id="2" name="Bulle rectangulaire à coins arrondis 1"/>
        <cdr:cNvSpPr/>
      </cdr:nvSpPr>
      <cdr:spPr>
        <a:xfrm xmlns:a="http://schemas.openxmlformats.org/drawingml/2006/main">
          <a:off x="827049" y="1645034"/>
          <a:ext cx="1604210" cy="668422"/>
        </a:xfrm>
        <a:prstGeom xmlns:a="http://schemas.openxmlformats.org/drawingml/2006/main" prst="wedgeRoundRectCallout">
          <a:avLst>
            <a:gd name="adj1" fmla="val 339"/>
            <a:gd name="adj2" fmla="val 126138"/>
            <a:gd name="adj3" fmla="val 16667"/>
          </a:avLst>
        </a:prstGeom>
        <a:solidFill xmlns:a="http://schemas.openxmlformats.org/drawingml/2006/main">
          <a:srgbClr val="FFFF00"/>
        </a:solidFill>
        <a:ln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sz="1600" b="1" dirty="0" smtClean="0">
              <a:solidFill>
                <a:srgbClr val="000000"/>
              </a:solidFill>
            </a:rPr>
            <a:t>Les </a:t>
          </a:r>
          <a:r>
            <a:rPr lang="fr-FR" sz="1600" b="1" i="1" dirty="0" smtClean="0">
              <a:solidFill>
                <a:srgbClr val="000000"/>
              </a:solidFill>
            </a:rPr>
            <a:t>« Evénements »</a:t>
          </a:r>
          <a:r>
            <a:rPr lang="mr-IN" sz="1600" b="1" dirty="0" smtClean="0">
              <a:solidFill>
                <a:srgbClr val="000000"/>
              </a:solidFill>
            </a:rPr>
            <a:t>…</a:t>
          </a:r>
          <a:endParaRPr lang="fr-FR" sz="1600" b="1" dirty="0">
            <a:solidFill>
              <a:srgbClr val="000000"/>
            </a:solidFill>
          </a:endParaRPr>
        </a:p>
      </cdr:txBody>
    </cdr:sp>
  </cdr:relSizeAnchor>
</c:userShapes>
</file>

<file path=ppt/drawings/drawing6.xml><?xml version="1.0" encoding="utf-8"?>
<c:userShapes xmlns:c="http://schemas.openxmlformats.org/drawingml/2006/chart">
  <cdr:relSizeAnchor xmlns:cdr="http://schemas.openxmlformats.org/drawingml/2006/chartDrawing">
    <cdr:from>
      <cdr:x>0.08451</cdr:x>
      <cdr:y>0.637</cdr:y>
    </cdr:from>
    <cdr:to>
      <cdr:x>0.34155</cdr:x>
      <cdr:y>0.84524</cdr:y>
    </cdr:to>
    <cdr:sp macro="" textlink="">
      <cdr:nvSpPr>
        <cdr:cNvPr id="2" name="Rectangle à coins arrondis 1"/>
        <cdr:cNvSpPr/>
      </cdr:nvSpPr>
      <cdr:spPr>
        <a:xfrm xmlns:a="http://schemas.openxmlformats.org/drawingml/2006/main">
          <a:off x="386863" y="4194976"/>
          <a:ext cx="1176708" cy="1371392"/>
        </a:xfrm>
        <a:prstGeom xmlns:a="http://schemas.openxmlformats.org/drawingml/2006/main" prst="roundRect">
          <a:avLst/>
        </a:prstGeom>
        <a:solidFill xmlns:a="http://schemas.openxmlformats.org/drawingml/2006/main">
          <a:srgbClr val="FF00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solidFill>
                <a:schemeClr val="bg1"/>
              </a:solidFill>
            </a:rPr>
            <a:t>Après le </a:t>
          </a:r>
          <a:r>
            <a:rPr lang="fr-FR" sz="1800" b="1" dirty="0" smtClean="0">
              <a:solidFill>
                <a:schemeClr val="bg1"/>
              </a:solidFill>
            </a:rPr>
            <a:t>premier boom,</a:t>
          </a:r>
        </a:p>
        <a:p xmlns:a="http://schemas.openxmlformats.org/drawingml/2006/main">
          <a:pPr algn="ctr"/>
          <a:r>
            <a:rPr lang="fr-FR" sz="1800" b="1" dirty="0" smtClean="0">
              <a:solidFill>
                <a:schemeClr val="bg1"/>
              </a:solidFill>
            </a:rPr>
            <a:t>L’érosion</a:t>
          </a:r>
          <a:endParaRPr lang="fr-FR" sz="1800" b="1" dirty="0">
            <a:solidFill>
              <a:schemeClr val="bg1"/>
            </a:solidFill>
          </a:endParaRPr>
        </a:p>
      </cdr:txBody>
    </cdr:sp>
  </cdr:relSizeAnchor>
  <cdr:relSizeAnchor xmlns:cdr="http://schemas.openxmlformats.org/drawingml/2006/chartDrawing">
    <cdr:from>
      <cdr:x>0.32747</cdr:x>
      <cdr:y>0.45693</cdr:y>
    </cdr:from>
    <cdr:to>
      <cdr:x>0.59317</cdr:x>
      <cdr:y>0.61353</cdr:y>
    </cdr:to>
    <cdr:sp macro="" textlink="">
      <cdr:nvSpPr>
        <cdr:cNvPr id="3" name="Rectangle à coins arrondis 2"/>
        <cdr:cNvSpPr/>
      </cdr:nvSpPr>
      <cdr:spPr>
        <a:xfrm xmlns:a="http://schemas.openxmlformats.org/drawingml/2006/main">
          <a:off x="1458025" y="2966159"/>
          <a:ext cx="1183022" cy="1016537"/>
        </a:xfrm>
        <a:prstGeom xmlns:a="http://schemas.openxmlformats.org/drawingml/2006/main" prst="roundRect">
          <a:avLst/>
        </a:prstGeom>
        <a:solidFill xmlns:a="http://schemas.openxmlformats.org/drawingml/2006/main">
          <a:srgbClr val="2CFF1E"/>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a:solidFill>
                <a:srgbClr val="000000"/>
              </a:solidFill>
            </a:rPr>
            <a:t>Reprise jusqu'en 1997</a:t>
          </a:r>
        </a:p>
      </cdr:txBody>
    </cdr:sp>
  </cdr:relSizeAnchor>
  <cdr:relSizeAnchor xmlns:cdr="http://schemas.openxmlformats.org/drawingml/2006/chartDrawing">
    <cdr:from>
      <cdr:x>0.58803</cdr:x>
      <cdr:y>0.42995</cdr:y>
    </cdr:from>
    <cdr:to>
      <cdr:x>0.87676</cdr:x>
      <cdr:y>0.50076</cdr:y>
    </cdr:to>
    <cdr:sp macro="" textlink="">
      <cdr:nvSpPr>
        <cdr:cNvPr id="4" name="Rectangle à coins arrondis 3"/>
        <cdr:cNvSpPr/>
      </cdr:nvSpPr>
      <cdr:spPr>
        <a:xfrm xmlns:a="http://schemas.openxmlformats.org/drawingml/2006/main">
          <a:off x="2618171" y="2791024"/>
          <a:ext cx="1285568" cy="459646"/>
        </a:xfrm>
        <a:prstGeom xmlns:a="http://schemas.openxmlformats.org/drawingml/2006/main" prst="roundRect">
          <a:avLst/>
        </a:prstGeom>
        <a:solidFill xmlns:a="http://schemas.openxmlformats.org/drawingml/2006/main">
          <a:srgbClr val="FF66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solidFill>
                <a:schemeClr val="bg1"/>
              </a:solidFill>
            </a:rPr>
            <a:t>Stagnation</a:t>
          </a:r>
        </a:p>
      </cdr:txBody>
    </cdr:sp>
  </cdr:relSizeAnchor>
  <cdr:relSizeAnchor xmlns:cdr="http://schemas.openxmlformats.org/drawingml/2006/chartDrawing">
    <cdr:from>
      <cdr:x>0.60211</cdr:x>
      <cdr:y>0.21981</cdr:y>
    </cdr:from>
    <cdr:to>
      <cdr:x>0.95927</cdr:x>
      <cdr:y>0.36224</cdr:y>
    </cdr:to>
    <cdr:sp macro="" textlink="">
      <cdr:nvSpPr>
        <cdr:cNvPr id="5" name="Rectangle à coins arrondis 4"/>
        <cdr:cNvSpPr/>
      </cdr:nvSpPr>
      <cdr:spPr>
        <a:xfrm xmlns:a="http://schemas.openxmlformats.org/drawingml/2006/main">
          <a:off x="2680881" y="1426872"/>
          <a:ext cx="1590237" cy="924634"/>
        </a:xfrm>
        <a:prstGeom xmlns:a="http://schemas.openxmlformats.org/drawingml/2006/main" prst="roundRect">
          <a:avLst/>
        </a:prstGeom>
        <a:solidFill xmlns:a="http://schemas.openxmlformats.org/drawingml/2006/main">
          <a:srgbClr val="2CFF1E"/>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solidFill>
                <a:srgbClr val="000000"/>
              </a:solidFill>
            </a:rPr>
            <a:t>Nouveau boom depuis 2009</a:t>
          </a:r>
        </a:p>
      </cdr:txBody>
    </cdr:sp>
  </cdr:relSizeAnchor>
</c:userShapes>
</file>

<file path=ppt/drawings/drawing7.xml><?xml version="1.0" encoding="utf-8"?>
<c:userShapes xmlns:c="http://schemas.openxmlformats.org/drawingml/2006/chart">
  <cdr:relSizeAnchor xmlns:cdr="http://schemas.openxmlformats.org/drawingml/2006/chartDrawing">
    <cdr:from>
      <cdr:x>0.13672</cdr:x>
      <cdr:y>0.08571</cdr:y>
    </cdr:from>
    <cdr:to>
      <cdr:x>0.75781</cdr:x>
      <cdr:y>0.23571</cdr:y>
    </cdr:to>
    <cdr:sp macro="" textlink="">
      <cdr:nvSpPr>
        <cdr:cNvPr id="2" name="Rectangle à coins arrondis 1"/>
        <cdr:cNvSpPr/>
      </cdr:nvSpPr>
      <cdr:spPr>
        <a:xfrm xmlns:a="http://schemas.openxmlformats.org/drawingml/2006/main">
          <a:off x="441327" y="564449"/>
          <a:ext cx="2004853" cy="987862"/>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1800" b="1" dirty="0">
              <a:solidFill>
                <a:srgbClr val="000000"/>
              </a:solidFill>
            </a:rPr>
            <a:t>La production fait </a:t>
          </a:r>
        </a:p>
        <a:p xmlns:a="http://schemas.openxmlformats.org/drawingml/2006/main">
          <a:pPr algn="ctr"/>
          <a:r>
            <a:rPr lang="fr-FR" sz="1800" b="1" dirty="0">
              <a:solidFill>
                <a:srgbClr val="000000"/>
              </a:solidFill>
            </a:rPr>
            <a:t>plus que doubler </a:t>
          </a:r>
        </a:p>
        <a:p xmlns:a="http://schemas.openxmlformats.org/drawingml/2006/main">
          <a:pPr algn="ctr"/>
          <a:r>
            <a:rPr lang="fr-FR" sz="1800" b="1" dirty="0">
              <a:solidFill>
                <a:srgbClr val="000000"/>
              </a:solidFill>
            </a:rPr>
            <a:t>depuis 2009</a:t>
          </a:r>
        </a:p>
      </cdr:txBody>
    </cdr:sp>
  </cdr:relSizeAnchor>
  <cdr:relSizeAnchor xmlns:cdr="http://schemas.openxmlformats.org/drawingml/2006/chartDrawing">
    <cdr:from>
      <cdr:x>0.47656</cdr:x>
      <cdr:y>0.3028</cdr:y>
    </cdr:from>
    <cdr:to>
      <cdr:x>0.69141</cdr:x>
      <cdr:y>0.37857</cdr:y>
    </cdr:to>
    <cdr:sp macro="" textlink="">
      <cdr:nvSpPr>
        <cdr:cNvPr id="3" name="Rectangle à coins arrondis 2"/>
        <cdr:cNvSpPr/>
      </cdr:nvSpPr>
      <cdr:spPr>
        <a:xfrm xmlns:a="http://schemas.openxmlformats.org/drawingml/2006/main">
          <a:off x="1912676" y="1994109"/>
          <a:ext cx="862270" cy="498998"/>
        </a:xfrm>
        <a:prstGeom xmlns:a="http://schemas.openxmlformats.org/drawingml/2006/main" prst="roundRect">
          <a:avLst/>
        </a:prstGeom>
        <a:solidFill xmlns:a="http://schemas.openxmlformats.org/drawingml/2006/main">
          <a:schemeClr val="bg1"/>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rgbClr val="000000"/>
              </a:solidFill>
            </a:rPr>
            <a:t>x 2,5</a:t>
          </a:r>
          <a:endParaRPr lang="fr-FR" sz="1800" b="1" dirty="0">
            <a:solidFill>
              <a:srgbClr val="000000"/>
            </a:solidFill>
          </a:endParaRPr>
        </a:p>
      </cdr:txBody>
    </cdr:sp>
  </cdr:relSizeAnchor>
  <cdr:relSizeAnchor xmlns:cdr="http://schemas.openxmlformats.org/drawingml/2006/chartDrawing">
    <cdr:from>
      <cdr:x>0.48922</cdr:x>
      <cdr:y>0.48909</cdr:y>
    </cdr:from>
    <cdr:to>
      <cdr:x>0.70406</cdr:x>
      <cdr:y>0.56486</cdr:y>
    </cdr:to>
    <cdr:sp macro="" textlink="">
      <cdr:nvSpPr>
        <cdr:cNvPr id="4" name="Rectangle à coins arrondis 3"/>
        <cdr:cNvSpPr/>
      </cdr:nvSpPr>
      <cdr:spPr>
        <a:xfrm xmlns:a="http://schemas.openxmlformats.org/drawingml/2006/main">
          <a:off x="1963476" y="3220902"/>
          <a:ext cx="862270" cy="498998"/>
        </a:xfrm>
        <a:prstGeom xmlns:a="http://schemas.openxmlformats.org/drawingml/2006/main" prst="roundRect">
          <a:avLst/>
        </a:prstGeom>
        <a:solidFill xmlns:a="http://schemas.openxmlformats.org/drawingml/2006/main">
          <a:schemeClr val="bg1"/>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rgbClr val="000000"/>
              </a:solidFill>
            </a:rPr>
            <a:t>x 2,4</a:t>
          </a:r>
          <a:endParaRPr lang="fr-FR" sz="1800" b="1" dirty="0">
            <a:solidFill>
              <a:srgbClr val="000000"/>
            </a:solidFill>
          </a:endParaRPr>
        </a:p>
      </cdr:txBody>
    </cdr:sp>
  </cdr:relSizeAnchor>
  <cdr:relSizeAnchor xmlns:cdr="http://schemas.openxmlformats.org/drawingml/2006/chartDrawing">
    <cdr:from>
      <cdr:x>0.48625</cdr:x>
      <cdr:y>0.65156</cdr:y>
    </cdr:from>
    <cdr:to>
      <cdr:x>0.7011</cdr:x>
      <cdr:y>0.72733</cdr:y>
    </cdr:to>
    <cdr:sp macro="" textlink="">
      <cdr:nvSpPr>
        <cdr:cNvPr id="5" name="Rectangle à coins arrondis 4"/>
        <cdr:cNvSpPr/>
      </cdr:nvSpPr>
      <cdr:spPr>
        <a:xfrm xmlns:a="http://schemas.openxmlformats.org/drawingml/2006/main">
          <a:off x="1951565" y="4290896"/>
          <a:ext cx="862270" cy="498998"/>
        </a:xfrm>
        <a:prstGeom xmlns:a="http://schemas.openxmlformats.org/drawingml/2006/main" prst="roundRect">
          <a:avLst/>
        </a:prstGeom>
        <a:solidFill xmlns:a="http://schemas.openxmlformats.org/drawingml/2006/main">
          <a:schemeClr val="bg1"/>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rgbClr val="000000"/>
              </a:solidFill>
            </a:rPr>
            <a:t>x 2,7</a:t>
          </a:r>
          <a:endParaRPr lang="fr-FR" sz="1800" b="1" dirty="0">
            <a:solidFill>
              <a:srgbClr val="000000"/>
            </a:solidFill>
          </a:endParaRPr>
        </a:p>
      </cdr:txBody>
    </cdr:sp>
  </cdr:relSizeAnchor>
</c:userShapes>
</file>

<file path=ppt/drawings/drawing8.xml><?xml version="1.0" encoding="utf-8"?>
<c:userShapes xmlns:c="http://schemas.openxmlformats.org/drawingml/2006/chart">
  <cdr:relSizeAnchor xmlns:cdr="http://schemas.openxmlformats.org/drawingml/2006/chartDrawing">
    <cdr:from>
      <cdr:x>0.16053</cdr:x>
      <cdr:y>0.12324</cdr:y>
    </cdr:from>
    <cdr:to>
      <cdr:x>0.91325</cdr:x>
      <cdr:y>0.3678</cdr:y>
    </cdr:to>
    <cdr:sp macro="" textlink="">
      <cdr:nvSpPr>
        <cdr:cNvPr id="2" name="Rectangle à coins arrondis 1"/>
        <cdr:cNvSpPr/>
      </cdr:nvSpPr>
      <cdr:spPr>
        <a:xfrm xmlns:a="http://schemas.openxmlformats.org/drawingml/2006/main">
          <a:off x="752504" y="813531"/>
          <a:ext cx="3528467" cy="1614398"/>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solidFill>
                <a:srgbClr val="000000"/>
              </a:solidFill>
            </a:rPr>
            <a:t>Après </a:t>
          </a:r>
          <a:r>
            <a:rPr lang="fr-FR" sz="1800" b="1" i="1" dirty="0">
              <a:solidFill>
                <a:srgbClr val="000000"/>
              </a:solidFill>
            </a:rPr>
            <a:t>la fin </a:t>
          </a:r>
          <a:r>
            <a:rPr lang="fr-FR" sz="1800" b="1" i="1" dirty="0" smtClean="0">
              <a:solidFill>
                <a:srgbClr val="000000"/>
              </a:solidFill>
            </a:rPr>
            <a:t>du boom</a:t>
          </a:r>
          <a:r>
            <a:rPr lang="fr-FR" sz="1800" b="1" dirty="0" smtClean="0">
              <a:solidFill>
                <a:srgbClr val="000000"/>
              </a:solidFill>
            </a:rPr>
            <a:t>, </a:t>
          </a:r>
          <a:r>
            <a:rPr lang="fr-FR" sz="1800" b="1" dirty="0">
              <a:solidFill>
                <a:srgbClr val="000000"/>
              </a:solidFill>
            </a:rPr>
            <a:t>c</a:t>
          </a:r>
          <a:r>
            <a:rPr lang="fr-FR" sz="1800" b="1" dirty="0" smtClean="0">
              <a:solidFill>
                <a:srgbClr val="000000"/>
              </a:solidFill>
            </a:rPr>
            <a:t>rise jusqu’en 1993 puis croissance, avant la stagnation de 2003 à 2006 puis la crise de 2007 à 2008 avant le grand bond</a:t>
          </a:r>
          <a:r>
            <a:rPr lang="mr-IN" sz="1800" b="1" dirty="0" smtClean="0">
              <a:solidFill>
                <a:srgbClr val="000000"/>
              </a:solidFill>
            </a:rPr>
            <a:t>…</a:t>
          </a:r>
          <a:r>
            <a:rPr lang="fr-FR" sz="1800" b="1" dirty="0" smtClean="0">
              <a:solidFill>
                <a:srgbClr val="000000"/>
              </a:solidFill>
            </a:rPr>
            <a:t> </a:t>
          </a:r>
          <a:endParaRPr lang="fr-FR" sz="1800" b="1" dirty="0">
            <a:solidFill>
              <a:srgbClr val="000000"/>
            </a:solidFill>
          </a:endParaRPr>
        </a:p>
      </cdr:txBody>
    </cdr:sp>
  </cdr:relSizeAnchor>
  <cdr:relSizeAnchor xmlns:cdr="http://schemas.openxmlformats.org/drawingml/2006/chartDrawing">
    <cdr:from>
      <cdr:x>0.70234</cdr:x>
      <cdr:y>0.78261</cdr:y>
    </cdr:from>
    <cdr:to>
      <cdr:x>0.8495</cdr:x>
      <cdr:y>0.84142</cdr:y>
    </cdr:to>
    <cdr:sp macro="" textlink="">
      <cdr:nvSpPr>
        <cdr:cNvPr id="3" name="Rectangle à coins arrondis 2"/>
        <cdr:cNvSpPr/>
      </cdr:nvSpPr>
      <cdr:spPr>
        <a:xfrm xmlns:a="http://schemas.openxmlformats.org/drawingml/2006/main">
          <a:off x="3292309" y="5166213"/>
          <a:ext cx="689817" cy="388235"/>
        </a:xfrm>
        <a:prstGeom xmlns:a="http://schemas.openxmlformats.org/drawingml/2006/main" prst="roundRect">
          <a:avLst/>
        </a:prstGeom>
        <a:noFill xmlns:a="http://schemas.openxmlformats.org/drawingml/2006/main"/>
        <a:ln xmlns:a="http://schemas.openxmlformats.org/drawingml/2006/main">
          <a:noFill/>
        </a:ln>
        <a:effectLst xmlns:a="http://schemas.openxmlformats.org/drawingml/2006/mai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400" b="1" dirty="0" smtClean="0">
              <a:solidFill>
                <a:srgbClr val="000000"/>
              </a:solidFill>
            </a:rPr>
            <a:t>(Vale)</a:t>
          </a:r>
          <a:endParaRPr lang="fr-FR" sz="1400" b="1" dirty="0">
            <a:solidFill>
              <a:srgbClr val="000000"/>
            </a:solidFill>
          </a:endParaRPr>
        </a:p>
      </cdr:txBody>
    </cdr:sp>
  </cdr:relSizeAnchor>
</c:userShapes>
</file>

<file path=ppt/drawings/drawing9.xml><?xml version="1.0" encoding="utf-8"?>
<c:userShapes xmlns:c="http://schemas.openxmlformats.org/drawingml/2006/chart">
  <cdr:relSizeAnchor xmlns:cdr="http://schemas.openxmlformats.org/drawingml/2006/chartDrawing">
    <cdr:from>
      <cdr:x>0.15069</cdr:x>
      <cdr:y>0.08551</cdr:y>
    </cdr:from>
    <cdr:to>
      <cdr:x>0.69141</cdr:x>
      <cdr:y>0.30502</cdr:y>
    </cdr:to>
    <cdr:sp macro="" textlink="">
      <cdr:nvSpPr>
        <cdr:cNvPr id="2" name="Rectangle à coins arrondis 1"/>
        <cdr:cNvSpPr/>
      </cdr:nvSpPr>
      <cdr:spPr>
        <a:xfrm xmlns:a="http://schemas.openxmlformats.org/drawingml/2006/main">
          <a:off x="604811" y="564472"/>
          <a:ext cx="2170151" cy="1449036"/>
        </a:xfrm>
        <a:prstGeom xmlns:a="http://schemas.openxmlformats.org/drawingml/2006/main" prst="roundRect">
          <a:avLst/>
        </a:prstGeom>
        <a:solidFill xmlns:a="http://schemas.openxmlformats.org/drawingml/2006/main">
          <a:srgbClr val="FFFF00"/>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a:solidFill>
                <a:srgbClr val="000000"/>
              </a:solidFill>
            </a:rPr>
            <a:t>La production fait plus </a:t>
          </a:r>
          <a:r>
            <a:rPr lang="fr-FR" sz="1800" b="1" dirty="0" smtClean="0">
              <a:solidFill>
                <a:srgbClr val="000000"/>
              </a:solidFill>
            </a:rPr>
            <a:t>que doubler en volume, surtout grâce à Vale et KNS</a:t>
          </a:r>
          <a:endParaRPr lang="fr-FR" sz="1800" b="1" dirty="0">
            <a:solidFill>
              <a:srgbClr val="000000"/>
            </a:solidFill>
          </a:endParaRPr>
        </a:p>
      </cdr:txBody>
    </cdr:sp>
  </cdr:relSizeAnchor>
  <cdr:relSizeAnchor xmlns:cdr="http://schemas.openxmlformats.org/drawingml/2006/chartDrawing">
    <cdr:from>
      <cdr:x>0.78125</cdr:x>
      <cdr:y>0.28323</cdr:y>
    </cdr:from>
    <cdr:to>
      <cdr:x>0.96875</cdr:x>
      <cdr:y>0.33017</cdr:y>
    </cdr:to>
    <cdr:sp macro="" textlink="">
      <cdr:nvSpPr>
        <cdr:cNvPr id="3" name="Rectangle à coins arrondis 2"/>
        <cdr:cNvSpPr/>
      </cdr:nvSpPr>
      <cdr:spPr>
        <a:xfrm xmlns:a="http://schemas.openxmlformats.org/drawingml/2006/main">
          <a:off x="3135534" y="1869672"/>
          <a:ext cx="752528" cy="309835"/>
        </a:xfrm>
        <a:prstGeom xmlns:a="http://schemas.openxmlformats.org/drawingml/2006/main" prst="roundRect">
          <a:avLst/>
        </a:prstGeom>
        <a:solidFill xmlns:a="http://schemas.openxmlformats.org/drawingml/2006/main">
          <a:schemeClr val="bg1">
            <a:lumMod val="85000"/>
          </a:schemeClr>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400" b="1" dirty="0" smtClean="0">
              <a:solidFill>
                <a:srgbClr val="000000"/>
              </a:solidFill>
            </a:rPr>
            <a:t>Vale</a:t>
          </a:r>
          <a:endParaRPr lang="fr-FR" sz="1400" b="1" dirty="0">
            <a:solidFill>
              <a:srgbClr val="000000"/>
            </a:solidFill>
          </a:endParaRPr>
        </a:p>
      </cdr:txBody>
    </cdr:sp>
  </cdr:relSizeAnchor>
  <cdr:relSizeAnchor xmlns:cdr="http://schemas.openxmlformats.org/drawingml/2006/chartDrawing">
    <cdr:from>
      <cdr:x>0.77734</cdr:x>
      <cdr:y>0.43609</cdr:y>
    </cdr:from>
    <cdr:to>
      <cdr:x>1</cdr:x>
      <cdr:y>0.51571</cdr:y>
    </cdr:to>
    <cdr:sp macro="" textlink="">
      <cdr:nvSpPr>
        <cdr:cNvPr id="4" name="Rectangle à coins arrondis 3"/>
        <cdr:cNvSpPr/>
      </cdr:nvSpPr>
      <cdr:spPr>
        <a:xfrm xmlns:a="http://schemas.openxmlformats.org/drawingml/2006/main">
          <a:off x="3119841" y="2878741"/>
          <a:ext cx="893642" cy="525590"/>
        </a:xfrm>
        <a:prstGeom xmlns:a="http://schemas.openxmlformats.org/drawingml/2006/main" prst="roundRect">
          <a:avLst/>
        </a:prstGeom>
        <a:solidFill xmlns:a="http://schemas.openxmlformats.org/drawingml/2006/main">
          <a:schemeClr val="bg1"/>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400" b="1" dirty="0" smtClean="0">
              <a:solidFill>
                <a:srgbClr val="000000"/>
              </a:solidFill>
            </a:rPr>
            <a:t>0 Mattes </a:t>
          </a:r>
        </a:p>
        <a:p xmlns:a="http://schemas.openxmlformats.org/drawingml/2006/main">
          <a:pPr algn="ctr"/>
          <a:r>
            <a:rPr lang="fr-FR" sz="1400" b="1" dirty="0" smtClean="0">
              <a:solidFill>
                <a:srgbClr val="000000"/>
              </a:solidFill>
            </a:rPr>
            <a:t>en 17</a:t>
          </a:r>
          <a:endParaRPr lang="fr-FR" sz="1400" b="1" dirty="0">
            <a:solidFill>
              <a:srgbClr val="000000"/>
            </a:solidFill>
          </a:endParaRPr>
        </a:p>
      </cdr:txBody>
    </cdr:sp>
  </cdr:relSizeAnchor>
</c:userShape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fr-FR"/>
          </a:p>
        </p:txBody>
      </p:sp>
      <p:sp>
        <p:nvSpPr>
          <p:cNvPr id="3" name="Espace réservé de la date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F3966397-8A28-2249-8567-9809DB1FC0E2}" type="datetimeFigureOut">
              <a:rPr lang="fr-FR" smtClean="0"/>
              <a:t>30/06/18</a:t>
            </a:fld>
            <a:endParaRPr lang="fr-FR"/>
          </a:p>
        </p:txBody>
      </p:sp>
      <p:sp>
        <p:nvSpPr>
          <p:cNvPr id="4" name="Espace réservé de l'image des diapositives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fr-FR"/>
          </a:p>
        </p:txBody>
      </p:sp>
      <p:sp>
        <p:nvSpPr>
          <p:cNvPr id="5" name="Espace réservé des commentaires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6" name="Espace réservé du pied de page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fr-FR"/>
          </a:p>
        </p:txBody>
      </p:sp>
      <p:sp>
        <p:nvSpPr>
          <p:cNvPr id="7" name="Espace réservé du numéro de diapositive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2FB84DD-3CF1-6448-A984-1E4BEFFE1881}" type="slidenum">
              <a:rPr lang="fr-FR" smtClean="0"/>
              <a:t>‹#›</a:t>
            </a:fld>
            <a:endParaRPr lang="fr-FR"/>
          </a:p>
        </p:txBody>
      </p:sp>
    </p:spTree>
    <p:extLst>
      <p:ext uri="{BB962C8B-B14F-4D97-AF65-F5344CB8AC3E}">
        <p14:creationId xmlns:p14="http://schemas.microsoft.com/office/powerpoint/2010/main" val="1928781548"/>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685800" y="2130425"/>
            <a:ext cx="7772400" cy="1470025"/>
          </a:xfrm>
        </p:spPr>
        <p:txBody>
          <a:bodyPr/>
          <a:lstStyle/>
          <a:p>
            <a:r>
              <a:rPr lang="fr-FR" smtClean="0"/>
              <a:t>Cliquez et modifiez le titre</a:t>
            </a:r>
            <a:endParaRPr lang="fr-FR"/>
          </a:p>
        </p:txBody>
      </p:sp>
      <p:sp>
        <p:nvSpPr>
          <p:cNvPr id="3" name="Sous-titr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Cliquez pour modifier le style des sous-titres du masque</a:t>
            </a:r>
            <a:endParaRPr lang="fr-FR"/>
          </a:p>
        </p:txBody>
      </p:sp>
      <p:sp>
        <p:nvSpPr>
          <p:cNvPr id="4" name="Espace réservé de la date 3"/>
          <p:cNvSpPr>
            <a:spLocks noGrp="1"/>
          </p:cNvSpPr>
          <p:nvPr>
            <p:ph type="dt" sz="half" idx="10"/>
          </p:nvPr>
        </p:nvSpPr>
        <p:spPr/>
        <p:txBody>
          <a:bodyPr/>
          <a:lstStyle/>
          <a:p>
            <a:fld id="{5F251371-281D-8149-8343-93E788CF98DB}" type="datetimeFigureOut">
              <a:rPr lang="fr-FR" smtClean="0"/>
              <a:t>30/06/18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0CD241D-36AE-394C-8C80-7CEC7CC339A6}" type="slidenum">
              <a:rPr lang="fr-FR" smtClean="0"/>
              <a:t>‹#›</a:t>
            </a:fld>
            <a:endParaRPr lang="fr-FR"/>
          </a:p>
        </p:txBody>
      </p:sp>
    </p:spTree>
    <p:extLst>
      <p:ext uri="{BB962C8B-B14F-4D97-AF65-F5344CB8AC3E}">
        <p14:creationId xmlns:p14="http://schemas.microsoft.com/office/powerpoint/2010/main" val="40664254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5F251371-281D-8149-8343-93E788CF98DB}" type="datetimeFigureOut">
              <a:rPr lang="fr-FR" smtClean="0"/>
              <a:t>30/06/18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0CD241D-36AE-394C-8C80-7CEC7CC339A6}" type="slidenum">
              <a:rPr lang="fr-FR" smtClean="0"/>
              <a:t>‹#›</a:t>
            </a:fld>
            <a:endParaRPr lang="fr-FR"/>
          </a:p>
        </p:txBody>
      </p:sp>
    </p:spTree>
    <p:extLst>
      <p:ext uri="{BB962C8B-B14F-4D97-AF65-F5344CB8AC3E}">
        <p14:creationId xmlns:p14="http://schemas.microsoft.com/office/powerpoint/2010/main" val="14945690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38"/>
            <a:ext cx="2057400" cy="5851525"/>
          </a:xfrm>
        </p:spPr>
        <p:txBody>
          <a:bodyPr vert="eaVert"/>
          <a:lstStyle/>
          <a:p>
            <a:r>
              <a:rPr lang="fr-FR" smtClean="0"/>
              <a:t>Cliquez et modifiez le titre</a:t>
            </a:r>
            <a:endParaRPr lang="fr-FR"/>
          </a:p>
        </p:txBody>
      </p:sp>
      <p:sp>
        <p:nvSpPr>
          <p:cNvPr id="3" name="Espace réservé du texte vertical 2"/>
          <p:cNvSpPr>
            <a:spLocks noGrp="1"/>
          </p:cNvSpPr>
          <p:nvPr>
            <p:ph type="body" orient="vert" idx="1"/>
          </p:nvPr>
        </p:nvSpPr>
        <p:spPr>
          <a:xfrm>
            <a:off x="457200" y="274638"/>
            <a:ext cx="6019800" cy="5851525"/>
          </a:xfrm>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5F251371-281D-8149-8343-93E788CF98DB}" type="datetimeFigureOut">
              <a:rPr lang="fr-FR" smtClean="0"/>
              <a:t>30/06/18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0CD241D-36AE-394C-8C80-7CEC7CC339A6}" type="slidenum">
              <a:rPr lang="fr-FR" smtClean="0"/>
              <a:t>‹#›</a:t>
            </a:fld>
            <a:endParaRPr lang="fr-FR"/>
          </a:p>
        </p:txBody>
      </p:sp>
    </p:spTree>
    <p:extLst>
      <p:ext uri="{BB962C8B-B14F-4D97-AF65-F5344CB8AC3E}">
        <p14:creationId xmlns:p14="http://schemas.microsoft.com/office/powerpoint/2010/main" val="20717981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u contenu 2"/>
          <p:cNvSpPr>
            <a:spLocks noGrp="1"/>
          </p:cNvSpPr>
          <p:nvPr>
            <p:ph idx="1"/>
          </p:nvPr>
        </p:nvSpPr>
        <p:spPr/>
        <p:txBody>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5F251371-281D-8149-8343-93E788CF98DB}" type="datetimeFigureOut">
              <a:rPr lang="fr-FR" smtClean="0"/>
              <a:t>30/06/18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0CD241D-36AE-394C-8C80-7CEC7CC339A6}" type="slidenum">
              <a:rPr lang="fr-FR" smtClean="0"/>
              <a:t>‹#›</a:t>
            </a:fld>
            <a:endParaRPr lang="fr-FR"/>
          </a:p>
        </p:txBody>
      </p:sp>
    </p:spTree>
    <p:extLst>
      <p:ext uri="{BB962C8B-B14F-4D97-AF65-F5344CB8AC3E}">
        <p14:creationId xmlns:p14="http://schemas.microsoft.com/office/powerpoint/2010/main" val="362007254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têt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22313" y="4406900"/>
            <a:ext cx="7772400" cy="1362075"/>
          </a:xfrm>
        </p:spPr>
        <p:txBody>
          <a:bodyPr anchor="t"/>
          <a:lstStyle>
            <a:lvl1pPr algn="l">
              <a:defRPr sz="4000" b="1" cap="all"/>
            </a:lvl1pPr>
          </a:lstStyle>
          <a:p>
            <a:r>
              <a:rPr lang="fr-FR" smtClean="0"/>
              <a:t>Cliquez et modifiez le titre</a:t>
            </a:r>
            <a:endParaRPr lang="fr-FR"/>
          </a:p>
        </p:txBody>
      </p:sp>
      <p:sp>
        <p:nvSpPr>
          <p:cNvPr id="3" name="Espace réservé du texte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Cliquez pour modifier les styles du texte du masque</a:t>
            </a:r>
          </a:p>
        </p:txBody>
      </p:sp>
      <p:sp>
        <p:nvSpPr>
          <p:cNvPr id="4" name="Espace réservé de la date 3"/>
          <p:cNvSpPr>
            <a:spLocks noGrp="1"/>
          </p:cNvSpPr>
          <p:nvPr>
            <p:ph type="dt" sz="half" idx="10"/>
          </p:nvPr>
        </p:nvSpPr>
        <p:spPr/>
        <p:txBody>
          <a:bodyPr/>
          <a:lstStyle/>
          <a:p>
            <a:fld id="{5F251371-281D-8149-8343-93E788CF98DB}" type="datetimeFigureOut">
              <a:rPr lang="fr-FR" smtClean="0"/>
              <a:t>30/06/18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0CD241D-36AE-394C-8C80-7CEC7CC339A6}" type="slidenum">
              <a:rPr lang="fr-FR" smtClean="0"/>
              <a:t>‹#›</a:t>
            </a:fld>
            <a:endParaRPr lang="fr-FR"/>
          </a:p>
        </p:txBody>
      </p:sp>
    </p:spTree>
    <p:extLst>
      <p:ext uri="{BB962C8B-B14F-4D97-AF65-F5344CB8AC3E}">
        <p14:creationId xmlns:p14="http://schemas.microsoft.com/office/powerpoint/2010/main" val="4077917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u conten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5F251371-281D-8149-8343-93E788CF98DB}" type="datetimeFigureOut">
              <a:rPr lang="fr-FR" smtClean="0"/>
              <a:t>30/06/18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70CD241D-36AE-394C-8C80-7CEC7CC339A6}" type="slidenum">
              <a:rPr lang="fr-FR" smtClean="0"/>
              <a:t>‹#›</a:t>
            </a:fld>
            <a:endParaRPr lang="fr-FR"/>
          </a:p>
        </p:txBody>
      </p:sp>
    </p:spTree>
    <p:extLst>
      <p:ext uri="{BB962C8B-B14F-4D97-AF65-F5344CB8AC3E}">
        <p14:creationId xmlns:p14="http://schemas.microsoft.com/office/powerpoint/2010/main" val="7522651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lvl1pPr>
              <a:defRPr/>
            </a:lvl1pPr>
          </a:lstStyle>
          <a:p>
            <a:r>
              <a:rPr lang="fr-FR" smtClean="0"/>
              <a:t>Cliquez et modifiez le titre</a:t>
            </a:r>
            <a:endParaRPr lang="fr-FR"/>
          </a:p>
        </p:txBody>
      </p:sp>
      <p:sp>
        <p:nvSpPr>
          <p:cNvPr id="3" name="Espace réservé du texte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4" name="Espace réservé du conten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6" name="Espace réservé du conten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5F251371-281D-8149-8343-93E788CF98DB}" type="datetimeFigureOut">
              <a:rPr lang="fr-FR" smtClean="0"/>
              <a:t>30/06/18</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70CD241D-36AE-394C-8C80-7CEC7CC339A6}" type="slidenum">
              <a:rPr lang="fr-FR" smtClean="0"/>
              <a:t>‹#›</a:t>
            </a:fld>
            <a:endParaRPr lang="fr-FR"/>
          </a:p>
        </p:txBody>
      </p:sp>
    </p:spTree>
    <p:extLst>
      <p:ext uri="{BB962C8B-B14F-4D97-AF65-F5344CB8AC3E}">
        <p14:creationId xmlns:p14="http://schemas.microsoft.com/office/powerpoint/2010/main" val="155376539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e la date 2"/>
          <p:cNvSpPr>
            <a:spLocks noGrp="1"/>
          </p:cNvSpPr>
          <p:nvPr>
            <p:ph type="dt" sz="half" idx="10"/>
          </p:nvPr>
        </p:nvSpPr>
        <p:spPr/>
        <p:txBody>
          <a:bodyPr/>
          <a:lstStyle/>
          <a:p>
            <a:fld id="{5F251371-281D-8149-8343-93E788CF98DB}" type="datetimeFigureOut">
              <a:rPr lang="fr-FR" smtClean="0"/>
              <a:t>30/06/18</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70CD241D-36AE-394C-8C80-7CEC7CC339A6}" type="slidenum">
              <a:rPr lang="fr-FR" smtClean="0"/>
              <a:t>‹#›</a:t>
            </a:fld>
            <a:endParaRPr lang="fr-FR"/>
          </a:p>
        </p:txBody>
      </p:sp>
    </p:spTree>
    <p:extLst>
      <p:ext uri="{BB962C8B-B14F-4D97-AF65-F5344CB8AC3E}">
        <p14:creationId xmlns:p14="http://schemas.microsoft.com/office/powerpoint/2010/main" val="199239325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5F251371-281D-8149-8343-93E788CF98DB}" type="datetimeFigureOut">
              <a:rPr lang="fr-FR" smtClean="0"/>
              <a:t>30/06/18</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70CD241D-36AE-394C-8C80-7CEC7CC339A6}" type="slidenum">
              <a:rPr lang="fr-FR" smtClean="0"/>
              <a:t>‹#›</a:t>
            </a:fld>
            <a:endParaRPr lang="fr-FR"/>
          </a:p>
        </p:txBody>
      </p:sp>
    </p:spTree>
    <p:extLst>
      <p:ext uri="{BB962C8B-B14F-4D97-AF65-F5344CB8AC3E}">
        <p14:creationId xmlns:p14="http://schemas.microsoft.com/office/powerpoint/2010/main" val="15731155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457200" y="273050"/>
            <a:ext cx="3008313" cy="1162050"/>
          </a:xfrm>
        </p:spPr>
        <p:txBody>
          <a:bodyPr anchor="b"/>
          <a:lstStyle>
            <a:lvl1pPr algn="l">
              <a:defRPr sz="2000" b="1"/>
            </a:lvl1pPr>
          </a:lstStyle>
          <a:p>
            <a:r>
              <a:rPr lang="fr-FR" smtClean="0"/>
              <a:t>Cliquez et modifiez le titre</a:t>
            </a:r>
            <a:endParaRPr lang="fr-FR"/>
          </a:p>
        </p:txBody>
      </p:sp>
      <p:sp>
        <p:nvSpPr>
          <p:cNvPr id="3" name="Espace réservé du conten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5F251371-281D-8149-8343-93E788CF98DB}" type="datetimeFigureOut">
              <a:rPr lang="fr-FR" smtClean="0"/>
              <a:t>30/06/18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70CD241D-36AE-394C-8C80-7CEC7CC339A6}" type="slidenum">
              <a:rPr lang="fr-FR" smtClean="0"/>
              <a:t>‹#›</a:t>
            </a:fld>
            <a:endParaRPr lang="fr-FR"/>
          </a:p>
        </p:txBody>
      </p:sp>
    </p:spTree>
    <p:extLst>
      <p:ext uri="{BB962C8B-B14F-4D97-AF65-F5344CB8AC3E}">
        <p14:creationId xmlns:p14="http://schemas.microsoft.com/office/powerpoint/2010/main" val="26005433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792288" y="4800600"/>
            <a:ext cx="5486400" cy="566738"/>
          </a:xfrm>
        </p:spPr>
        <p:txBody>
          <a:bodyPr anchor="b"/>
          <a:lstStyle>
            <a:lvl1pPr algn="l">
              <a:defRPr sz="2000" b="1"/>
            </a:lvl1pPr>
          </a:lstStyle>
          <a:p>
            <a:r>
              <a:rPr lang="fr-FR" smtClean="0"/>
              <a:t>Cliquez et modifiez le titre</a:t>
            </a:r>
            <a:endParaRPr lang="fr-FR"/>
          </a:p>
        </p:txBody>
      </p:sp>
      <p:sp>
        <p:nvSpPr>
          <p:cNvPr id="3" name="Espace réservé pour une imag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5F251371-281D-8149-8343-93E788CF98DB}" type="datetimeFigureOut">
              <a:rPr lang="fr-FR" smtClean="0"/>
              <a:t>30/06/18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70CD241D-36AE-394C-8C80-7CEC7CC339A6}" type="slidenum">
              <a:rPr lang="fr-FR" smtClean="0"/>
              <a:t>‹#›</a:t>
            </a:fld>
            <a:endParaRPr lang="fr-FR"/>
          </a:p>
        </p:txBody>
      </p:sp>
    </p:spTree>
    <p:extLst>
      <p:ext uri="{BB962C8B-B14F-4D97-AF65-F5344CB8AC3E}">
        <p14:creationId xmlns:p14="http://schemas.microsoft.com/office/powerpoint/2010/main" val="1028772402"/>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Cliquez et modifiez le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F251371-281D-8149-8343-93E788CF98DB}" type="datetimeFigureOut">
              <a:rPr lang="fr-FR" smtClean="0"/>
              <a:t>30/06/18</a:t>
            </a:fld>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0CD241D-36AE-394C-8C80-7CEC7CC339A6}" type="slidenum">
              <a:rPr lang="fr-FR" smtClean="0"/>
              <a:t>‹#›</a:t>
            </a:fld>
            <a:endParaRPr lang="fr-FR"/>
          </a:p>
        </p:txBody>
      </p:sp>
    </p:spTree>
    <p:extLst>
      <p:ext uri="{BB962C8B-B14F-4D97-AF65-F5344CB8AC3E}">
        <p14:creationId xmlns:p14="http://schemas.microsoft.com/office/powerpoint/2010/main" val="5205462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fr-FR"/>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9.xml"/><Relationship Id="rId3" Type="http://schemas.openxmlformats.org/officeDocument/2006/relationships/chart" Target="../charts/chart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1.xml"/><Relationship Id="rId3" Type="http://schemas.openxmlformats.org/officeDocument/2006/relationships/chart" Target="../charts/chart1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3" Type="http://schemas.openxmlformats.org/officeDocument/2006/relationships/chart" Target="../charts/chart15.xml"/><Relationship Id="rId4" Type="http://schemas.openxmlformats.org/officeDocument/2006/relationships/chart" Target="../charts/chart16.xml"/><Relationship Id="rId1" Type="http://schemas.openxmlformats.org/officeDocument/2006/relationships/slideLayout" Target="../slideLayouts/slideLayout2.xml"/><Relationship Id="rId2" Type="http://schemas.openxmlformats.org/officeDocument/2006/relationships/chart" Target="../charts/chart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7.xml"/><Relationship Id="rId3" Type="http://schemas.openxmlformats.org/officeDocument/2006/relationships/chart" Target="../charts/chart18.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9.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20.xml"/><Relationship Id="rId3" Type="http://schemas.openxmlformats.org/officeDocument/2006/relationships/chart" Target="../charts/chart2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2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23.xml"/><Relationship Id="rId3" Type="http://schemas.openxmlformats.org/officeDocument/2006/relationships/chart" Target="../charts/chart2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25.xml"/><Relationship Id="rId3" Type="http://schemas.openxmlformats.org/officeDocument/2006/relationships/chart" Target="../charts/chart26.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27.xml"/><Relationship Id="rId3" Type="http://schemas.openxmlformats.org/officeDocument/2006/relationships/chart" Target="../charts/chart28.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29.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30.xml"/><Relationship Id="rId3" Type="http://schemas.openxmlformats.org/officeDocument/2006/relationships/chart" Target="../charts/chart3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32.xml"/><Relationship Id="rId3" Type="http://schemas.openxmlformats.org/officeDocument/2006/relationships/chart" Target="../charts/chart3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34.xml"/><Relationship Id="rId3" Type="http://schemas.openxmlformats.org/officeDocument/2006/relationships/chart" Target="../charts/chart35.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36.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2.xml"/><Relationship Id="rId3" Type="http://schemas.openxmlformats.org/officeDocument/2006/relationships/chart" Target="../charts/char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3" Type="http://schemas.openxmlformats.org/officeDocument/2006/relationships/chart" Target="../charts/chart38.xml"/><Relationship Id="rId4" Type="http://schemas.openxmlformats.org/officeDocument/2006/relationships/chart" Target="../charts/chart39.xml"/><Relationship Id="rId1" Type="http://schemas.openxmlformats.org/officeDocument/2006/relationships/slideLayout" Target="../slideLayouts/slideLayout2.xml"/><Relationship Id="rId2" Type="http://schemas.openxmlformats.org/officeDocument/2006/relationships/chart" Target="../charts/chart3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40.xml"/><Relationship Id="rId3" Type="http://schemas.openxmlformats.org/officeDocument/2006/relationships/chart" Target="../charts/chart41.xml"/></Relationships>
</file>

<file path=ppt/slides/_rels/slide35.xml.rels><?xml version="1.0" encoding="UTF-8" standalone="yes"?>
<Relationships xmlns="http://schemas.openxmlformats.org/package/2006/relationships"><Relationship Id="rId3" Type="http://schemas.openxmlformats.org/officeDocument/2006/relationships/chart" Target="../charts/chart43.xml"/><Relationship Id="rId4" Type="http://schemas.openxmlformats.org/officeDocument/2006/relationships/chart" Target="../charts/chart44.xml"/><Relationship Id="rId5" Type="http://schemas.openxmlformats.org/officeDocument/2006/relationships/chart" Target="../charts/chart45.xml"/><Relationship Id="rId6" Type="http://schemas.openxmlformats.org/officeDocument/2006/relationships/chart" Target="../charts/chart46.xml"/><Relationship Id="rId1" Type="http://schemas.openxmlformats.org/officeDocument/2006/relationships/slideLayout" Target="../slideLayouts/slideLayout2.xml"/><Relationship Id="rId2" Type="http://schemas.openxmlformats.org/officeDocument/2006/relationships/chart" Target="../charts/chart4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47.xml"/><Relationship Id="rId3" Type="http://schemas.openxmlformats.org/officeDocument/2006/relationships/chart" Target="../charts/chart48.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49.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50.xml"/><Relationship Id="rId3" Type="http://schemas.openxmlformats.org/officeDocument/2006/relationships/chart" Target="../charts/chart51.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52.xml"/><Relationship Id="rId3" Type="http://schemas.openxmlformats.org/officeDocument/2006/relationships/chart" Target="../charts/chart5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4.xml"/><Relationship Id="rId3" Type="http://schemas.openxmlformats.org/officeDocument/2006/relationships/chart" Target="../charts/chart5.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54.xml"/><Relationship Id="rId3" Type="http://schemas.openxmlformats.org/officeDocument/2006/relationships/chart" Target="../charts/chart55.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56.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57.xml"/><Relationship Id="rId3" Type="http://schemas.openxmlformats.org/officeDocument/2006/relationships/chart" Target="../charts/chart58.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59.xml"/><Relationship Id="rId3" Type="http://schemas.openxmlformats.org/officeDocument/2006/relationships/chart" Target="../charts/chart60.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61.xml"/><Relationship Id="rId3" Type="http://schemas.openxmlformats.org/officeDocument/2006/relationships/chart" Target="../charts/chart6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63.xml"/><Relationship Id="rId3" Type="http://schemas.openxmlformats.org/officeDocument/2006/relationships/chart" Target="../charts/chart64.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65.xml"/><Relationship Id="rId3" Type="http://schemas.openxmlformats.org/officeDocument/2006/relationships/chart" Target="../charts/chart66.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67.xml"/><Relationship Id="rId3" Type="http://schemas.openxmlformats.org/officeDocument/2006/relationships/chart" Target="../charts/chart68.xml"/></Relationships>
</file>

<file path=ppt/slides/_rels/slide49.xml.rels><?xml version="1.0" encoding="UTF-8" standalone="yes"?>
<Relationships xmlns="http://schemas.openxmlformats.org/package/2006/relationships"><Relationship Id="rId3" Type="http://schemas.openxmlformats.org/officeDocument/2006/relationships/chart" Target="../charts/chart70.xml"/><Relationship Id="rId4" Type="http://schemas.openxmlformats.org/officeDocument/2006/relationships/chart" Target="../charts/chart71.xml"/><Relationship Id="rId5" Type="http://schemas.openxmlformats.org/officeDocument/2006/relationships/chart" Target="../charts/chart72.xml"/><Relationship Id="rId1" Type="http://schemas.openxmlformats.org/officeDocument/2006/relationships/slideLayout" Target="../slideLayouts/slideLayout2.xml"/><Relationship Id="rId2" Type="http://schemas.openxmlformats.org/officeDocument/2006/relationships/chart" Target="../charts/chart69.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6.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73.xml"/><Relationship Id="rId3" Type="http://schemas.openxmlformats.org/officeDocument/2006/relationships/chart" Target="../charts/chart74.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75.xml"/><Relationship Id="rId3" Type="http://schemas.openxmlformats.org/officeDocument/2006/relationships/chart" Target="../charts/chart76.xml"/></Relationships>
</file>

<file path=ppt/slides/_rels/slide52.xml.rels><?xml version="1.0" encoding="UTF-8" standalone="yes"?>
<Relationships xmlns="http://schemas.openxmlformats.org/package/2006/relationships"><Relationship Id="rId3" Type="http://schemas.openxmlformats.org/officeDocument/2006/relationships/chart" Target="../charts/chart78.xml"/><Relationship Id="rId4" Type="http://schemas.openxmlformats.org/officeDocument/2006/relationships/chart" Target="../charts/chart79.xml"/><Relationship Id="rId5" Type="http://schemas.openxmlformats.org/officeDocument/2006/relationships/chart" Target="../charts/chart80.xml"/><Relationship Id="rId6" Type="http://schemas.openxmlformats.org/officeDocument/2006/relationships/chart" Target="../charts/chart81.xml"/><Relationship Id="rId1" Type="http://schemas.openxmlformats.org/officeDocument/2006/relationships/slideLayout" Target="../slideLayouts/slideLayout2.xml"/><Relationship Id="rId2" Type="http://schemas.openxmlformats.org/officeDocument/2006/relationships/chart" Target="../charts/chart77.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chart" Target="../charts/chart82.xml"/><Relationship Id="rId3" Type="http://schemas.openxmlformats.org/officeDocument/2006/relationships/chart" Target="../charts/chart83.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84.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85.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86.xml"/><Relationship Id="rId3" Type="http://schemas.openxmlformats.org/officeDocument/2006/relationships/chart" Target="../charts/chart87.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88.xml"/><Relationship Id="rId3" Type="http://schemas.openxmlformats.org/officeDocument/2006/relationships/chart" Target="../charts/chart89.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png"/></Relationships>
</file>

<file path=ppt/slides/_rels/slide60.xml.rels><?xml version="1.0" encoding="UTF-8" standalone="yes"?>
<Relationships xmlns="http://schemas.openxmlformats.org/package/2006/relationships"><Relationship Id="rId3" Type="http://schemas.openxmlformats.org/officeDocument/2006/relationships/chart" Target="../charts/chart91.xml"/><Relationship Id="rId4" Type="http://schemas.openxmlformats.org/officeDocument/2006/relationships/chart" Target="../charts/chart92.xml"/><Relationship Id="rId1" Type="http://schemas.openxmlformats.org/officeDocument/2006/relationships/slideLayout" Target="../slideLayouts/slideLayout2.xml"/><Relationship Id="rId2" Type="http://schemas.openxmlformats.org/officeDocument/2006/relationships/chart" Target="../charts/chart90.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93.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94.xml"/><Relationship Id="rId3" Type="http://schemas.openxmlformats.org/officeDocument/2006/relationships/chart" Target="../charts/chart95.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96.xml"/><Relationship Id="rId3" Type="http://schemas.openxmlformats.org/officeDocument/2006/relationships/chart" Target="../charts/chart97.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98.xml"/><Relationship Id="rId3" Type="http://schemas.openxmlformats.org/officeDocument/2006/relationships/chart" Target="../charts/chart99.xml"/></Relationships>
</file>

<file path=ppt/slides/_rels/slide66.xml.rels><?xml version="1.0" encoding="UTF-8" standalone="yes"?>
<Relationships xmlns="http://schemas.openxmlformats.org/package/2006/relationships"><Relationship Id="rId3" Type="http://schemas.openxmlformats.org/officeDocument/2006/relationships/chart" Target="../charts/chart101.xml"/><Relationship Id="rId4" Type="http://schemas.openxmlformats.org/officeDocument/2006/relationships/chart" Target="../charts/chart102.xml"/><Relationship Id="rId1" Type="http://schemas.openxmlformats.org/officeDocument/2006/relationships/slideLayout" Target="../slideLayouts/slideLayout2.xml"/><Relationship Id="rId2" Type="http://schemas.openxmlformats.org/officeDocument/2006/relationships/chart" Target="../charts/chart100.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03.xml"/><Relationship Id="rId3" Type="http://schemas.openxmlformats.org/officeDocument/2006/relationships/chart" Target="../charts/chart104.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05.xml"/><Relationship Id="rId3" Type="http://schemas.openxmlformats.org/officeDocument/2006/relationships/chart" Target="../charts/chart10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p:txBody>
          <a:bodyPr/>
          <a:lstStyle/>
          <a:p>
            <a:r>
              <a:rPr lang="fr-FR" b="1" dirty="0" smtClean="0"/>
              <a:t>II </a:t>
            </a:r>
            <a:r>
              <a:rPr lang="mr-IN" b="1" dirty="0" smtClean="0"/>
              <a:t>–</a:t>
            </a:r>
            <a:r>
              <a:rPr lang="fr-FR" b="1" dirty="0" smtClean="0"/>
              <a:t> 2 Le Nickel et le reste</a:t>
            </a:r>
            <a:endParaRPr lang="fr-FR" b="1" dirty="0"/>
          </a:p>
        </p:txBody>
      </p:sp>
      <p:sp>
        <p:nvSpPr>
          <p:cNvPr id="3" name="Sous-titre 2"/>
          <p:cNvSpPr>
            <a:spLocks noGrp="1"/>
          </p:cNvSpPr>
          <p:nvPr>
            <p:ph type="subTitle" idx="1"/>
          </p:nvPr>
        </p:nvSpPr>
        <p:spPr/>
        <p:txBody>
          <a:bodyPr/>
          <a:lstStyle/>
          <a:p>
            <a:r>
              <a:rPr lang="fr-FR" b="1" dirty="0" smtClean="0"/>
              <a:t>Le nickel</a:t>
            </a:r>
            <a:endParaRPr lang="fr-FR" b="1" dirty="0"/>
          </a:p>
        </p:txBody>
      </p:sp>
    </p:spTree>
    <p:extLst>
      <p:ext uri="{BB962C8B-B14F-4D97-AF65-F5344CB8AC3E}">
        <p14:creationId xmlns:p14="http://schemas.microsoft.com/office/powerpoint/2010/main" val="80167052"/>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Graphique 6"/>
          <p:cNvGraphicFramePr>
            <a:graphicFrameLocks/>
          </p:cNvGraphicFramePr>
          <p:nvPr>
            <p:extLst>
              <p:ext uri="{D42A27DB-BD31-4B8C-83A1-F6EECF244321}">
                <p14:modId xmlns:p14="http://schemas.microsoft.com/office/powerpoint/2010/main" val="767182989"/>
              </p:ext>
            </p:extLst>
          </p:nvPr>
        </p:nvGraphicFramePr>
        <p:xfrm>
          <a:off x="105126" y="26486"/>
          <a:ext cx="4741504" cy="6831514"/>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13" name="Graphique 12"/>
          <p:cNvGraphicFramePr>
            <a:graphicFrameLocks/>
          </p:cNvGraphicFramePr>
          <p:nvPr>
            <p:extLst>
              <p:ext uri="{D42A27DB-BD31-4B8C-83A1-F6EECF244321}">
                <p14:modId xmlns:p14="http://schemas.microsoft.com/office/powerpoint/2010/main" val="3030540627"/>
              </p:ext>
            </p:extLst>
          </p:nvPr>
        </p:nvGraphicFramePr>
        <p:xfrm>
          <a:off x="4973324" y="26486"/>
          <a:ext cx="4170676" cy="6831514"/>
        </p:xfrm>
        <a:graphic>
          <a:graphicData uri="http://schemas.openxmlformats.org/drawingml/2006/chart">
            <c:chart xmlns:c="http://schemas.openxmlformats.org/drawingml/2006/chart" xmlns:r="http://schemas.openxmlformats.org/officeDocument/2006/relationships" r:id="rId3"/>
          </a:graphicData>
        </a:graphic>
      </p:graphicFrame>
      <p:cxnSp>
        <p:nvCxnSpPr>
          <p:cNvPr id="14" name="Connecteur droit 13"/>
          <p:cNvCxnSpPr/>
          <p:nvPr/>
        </p:nvCxnSpPr>
        <p:spPr>
          <a:xfrm>
            <a:off x="5474356" y="2873144"/>
            <a:ext cx="1926974" cy="0"/>
          </a:xfrm>
          <a:prstGeom prst="line">
            <a:avLst/>
          </a:prstGeom>
          <a:ln w="57150" cmpd="sng">
            <a:solidFill>
              <a:srgbClr val="008000"/>
            </a:solidFill>
          </a:ln>
        </p:spPr>
        <p:style>
          <a:lnRef idx="2">
            <a:schemeClr val="accent1"/>
          </a:lnRef>
          <a:fillRef idx="0">
            <a:schemeClr val="accent1"/>
          </a:fillRef>
          <a:effectRef idx="1">
            <a:schemeClr val="accent1"/>
          </a:effectRef>
          <a:fontRef idx="minor">
            <a:schemeClr val="tx1"/>
          </a:fontRef>
        </p:style>
      </p:cxnSp>
      <p:sp>
        <p:nvSpPr>
          <p:cNvPr id="15" name="Rectangle à coins arrondis 14"/>
          <p:cNvSpPr/>
          <p:nvPr/>
        </p:nvSpPr>
        <p:spPr>
          <a:xfrm>
            <a:off x="7266316" y="2488960"/>
            <a:ext cx="1066082" cy="642876"/>
          </a:xfrm>
          <a:prstGeom prst="roundRect">
            <a:avLst/>
          </a:prstGeom>
          <a:solidFill>
            <a:srgbClr val="39FF0B"/>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b="1" dirty="0" smtClean="0">
                <a:solidFill>
                  <a:srgbClr val="000000"/>
                </a:solidFill>
              </a:rPr>
              <a:t>Moyenne 05-14</a:t>
            </a:r>
            <a:endParaRPr lang="fr-FR" sz="1600" b="1" dirty="0">
              <a:solidFill>
                <a:srgbClr val="000000"/>
              </a:solidFill>
            </a:endParaRPr>
          </a:p>
        </p:txBody>
      </p:sp>
      <p:cxnSp>
        <p:nvCxnSpPr>
          <p:cNvPr id="16" name="Connecteur droit 15"/>
          <p:cNvCxnSpPr/>
          <p:nvPr/>
        </p:nvCxnSpPr>
        <p:spPr>
          <a:xfrm>
            <a:off x="7024027" y="3956106"/>
            <a:ext cx="1515969" cy="0"/>
          </a:xfrm>
          <a:prstGeom prst="line">
            <a:avLst/>
          </a:prstGeom>
          <a:ln w="57150" cmpd="sng">
            <a:solidFill>
              <a:srgbClr val="FF0000"/>
            </a:solidFill>
          </a:ln>
        </p:spPr>
        <p:style>
          <a:lnRef idx="2">
            <a:schemeClr val="accent1"/>
          </a:lnRef>
          <a:fillRef idx="0">
            <a:schemeClr val="accent1"/>
          </a:fillRef>
          <a:effectRef idx="1">
            <a:schemeClr val="accent1"/>
          </a:effectRef>
          <a:fontRef idx="minor">
            <a:schemeClr val="tx1"/>
          </a:fontRef>
        </p:style>
      </p:cxnSp>
      <p:sp>
        <p:nvSpPr>
          <p:cNvPr id="17" name="Rectangle à coins arrondis 16"/>
          <p:cNvSpPr/>
          <p:nvPr/>
        </p:nvSpPr>
        <p:spPr>
          <a:xfrm>
            <a:off x="6200234" y="3663867"/>
            <a:ext cx="1066082" cy="642876"/>
          </a:xfrm>
          <a:prstGeom prst="roundRect">
            <a:avLst/>
          </a:prstGeom>
          <a:solidFill>
            <a:srgbClr val="FF00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b="1" dirty="0" smtClean="0">
                <a:solidFill>
                  <a:schemeClr val="bg1"/>
                </a:solidFill>
              </a:rPr>
              <a:t>Moyenne 15-17</a:t>
            </a:r>
            <a:endParaRPr lang="fr-FR" sz="1600" b="1" dirty="0">
              <a:solidFill>
                <a:schemeClr val="bg1"/>
              </a:solidFill>
            </a:endParaRPr>
          </a:p>
        </p:txBody>
      </p:sp>
      <p:sp>
        <p:nvSpPr>
          <p:cNvPr id="20" name="Rectangle à coins arrondis 19"/>
          <p:cNvSpPr/>
          <p:nvPr/>
        </p:nvSpPr>
        <p:spPr>
          <a:xfrm>
            <a:off x="6773604" y="656966"/>
            <a:ext cx="2370395" cy="496375"/>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b="1" dirty="0" smtClean="0">
                <a:solidFill>
                  <a:schemeClr val="tx1"/>
                </a:solidFill>
              </a:rPr>
              <a:t>La hausse du $ a un peu amorti le choc en CFP</a:t>
            </a:r>
            <a:endParaRPr lang="fr-FR" sz="1600" b="1" dirty="0">
              <a:solidFill>
                <a:schemeClr val="tx1"/>
              </a:solidFill>
            </a:endParaRPr>
          </a:p>
        </p:txBody>
      </p:sp>
    </p:spTree>
    <p:extLst>
      <p:ext uri="{BB962C8B-B14F-4D97-AF65-F5344CB8AC3E}">
        <p14:creationId xmlns:p14="http://schemas.microsoft.com/office/powerpoint/2010/main" val="2115835963"/>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Graphique 6"/>
          <p:cNvGraphicFramePr>
            <a:graphicFrameLocks/>
          </p:cNvGraphicFramePr>
          <p:nvPr>
            <p:extLst>
              <p:ext uri="{D42A27DB-BD31-4B8C-83A1-F6EECF244321}">
                <p14:modId xmlns:p14="http://schemas.microsoft.com/office/powerpoint/2010/main" val="2679363929"/>
              </p:ext>
            </p:extLst>
          </p:nvPr>
        </p:nvGraphicFramePr>
        <p:xfrm>
          <a:off x="152502" y="112758"/>
          <a:ext cx="4585396" cy="6582562"/>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8" name="Graphique 7"/>
          <p:cNvGraphicFramePr>
            <a:graphicFrameLocks/>
          </p:cNvGraphicFramePr>
          <p:nvPr>
            <p:extLst>
              <p:ext uri="{D42A27DB-BD31-4B8C-83A1-F6EECF244321}">
                <p14:modId xmlns:p14="http://schemas.microsoft.com/office/powerpoint/2010/main" val="382062956"/>
              </p:ext>
            </p:extLst>
          </p:nvPr>
        </p:nvGraphicFramePr>
        <p:xfrm>
          <a:off x="4934220" y="112758"/>
          <a:ext cx="4043724" cy="6582562"/>
        </p:xfrm>
        <a:graphic>
          <a:graphicData uri="http://schemas.openxmlformats.org/drawingml/2006/chart">
            <c:chart xmlns:c="http://schemas.openxmlformats.org/drawingml/2006/chart" xmlns:r="http://schemas.openxmlformats.org/officeDocument/2006/relationships" r:id="rId3"/>
          </a:graphicData>
        </a:graphic>
      </p:graphicFrame>
      <p:sp>
        <p:nvSpPr>
          <p:cNvPr id="9" name="Rectangle à coins arrondis 8"/>
          <p:cNvSpPr/>
          <p:nvPr/>
        </p:nvSpPr>
        <p:spPr>
          <a:xfrm>
            <a:off x="6625797" y="919753"/>
            <a:ext cx="2132162" cy="808724"/>
          </a:xfrm>
          <a:prstGeom prst="roundRect">
            <a:avLst/>
          </a:prstGeom>
          <a:solidFill>
            <a:srgbClr val="FF00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solidFill>
                  <a:schemeClr val="bg1"/>
                </a:solidFill>
              </a:rPr>
              <a:t>Pas loin de - 50% de 2011 à 2016</a:t>
            </a:r>
            <a:endParaRPr lang="fr-FR" sz="2000" b="1" dirty="0">
              <a:solidFill>
                <a:schemeClr val="bg1"/>
              </a:solidFill>
            </a:endParaRPr>
          </a:p>
        </p:txBody>
      </p:sp>
    </p:spTree>
    <p:extLst>
      <p:ext uri="{BB962C8B-B14F-4D97-AF65-F5344CB8AC3E}">
        <p14:creationId xmlns:p14="http://schemas.microsoft.com/office/powerpoint/2010/main" val="3660789292"/>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3109744906"/>
              </p:ext>
            </p:extLst>
          </p:nvPr>
        </p:nvGraphicFramePr>
        <p:xfrm>
          <a:off x="173789" y="120315"/>
          <a:ext cx="8729579" cy="6630737"/>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20768692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p:txBody>
          <a:bodyPr>
            <a:normAutofit/>
          </a:bodyPr>
          <a:lstStyle/>
          <a:p>
            <a:r>
              <a:rPr lang="fr-FR" b="1" dirty="0" smtClean="0"/>
              <a:t>Les productions et exportations </a:t>
            </a:r>
          </a:p>
          <a:p>
            <a:r>
              <a:rPr lang="fr-FR" b="1" dirty="0" smtClean="0"/>
              <a:t>de nickel en </a:t>
            </a:r>
            <a:r>
              <a:rPr lang="fr-FR" b="1" dirty="0" smtClean="0"/>
              <a:t>volume</a:t>
            </a:r>
          </a:p>
          <a:p>
            <a:r>
              <a:rPr lang="fr-FR" sz="1600" b="1" dirty="0" smtClean="0"/>
              <a:t>NB Estimations pour 2017, mais voir l’ISEE nc pour le réel 2017</a:t>
            </a:r>
            <a:endParaRPr lang="fr-FR" sz="1600" b="1" dirty="0"/>
          </a:p>
        </p:txBody>
      </p:sp>
    </p:spTree>
    <p:extLst>
      <p:ext uri="{BB962C8B-B14F-4D97-AF65-F5344CB8AC3E}">
        <p14:creationId xmlns:p14="http://schemas.microsoft.com/office/powerpoint/2010/main" val="4123821439"/>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1076724068"/>
              </p:ext>
            </p:extLst>
          </p:nvPr>
        </p:nvGraphicFramePr>
        <p:xfrm>
          <a:off x="141099" y="125439"/>
          <a:ext cx="5567211" cy="6585562"/>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3372714914"/>
              </p:ext>
            </p:extLst>
          </p:nvPr>
        </p:nvGraphicFramePr>
        <p:xfrm>
          <a:off x="5708310" y="125439"/>
          <a:ext cx="3435690" cy="6585562"/>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6" name="Graphique 5"/>
          <p:cNvGraphicFramePr>
            <a:graphicFrameLocks/>
          </p:cNvGraphicFramePr>
          <p:nvPr>
            <p:extLst>
              <p:ext uri="{D42A27DB-BD31-4B8C-83A1-F6EECF244321}">
                <p14:modId xmlns:p14="http://schemas.microsoft.com/office/powerpoint/2010/main" val="1699451220"/>
              </p:ext>
            </p:extLst>
          </p:nvPr>
        </p:nvGraphicFramePr>
        <p:xfrm>
          <a:off x="924983" y="1677750"/>
          <a:ext cx="1661833" cy="1317113"/>
        </p:xfrm>
        <a:graphic>
          <a:graphicData uri="http://schemas.openxmlformats.org/drawingml/2006/chart">
            <c:chart xmlns:c="http://schemas.openxmlformats.org/drawingml/2006/chart" xmlns:r="http://schemas.openxmlformats.org/officeDocument/2006/relationships" r:id="rId4"/>
          </a:graphicData>
        </a:graphic>
      </p:graphicFrame>
    </p:spTree>
    <p:extLst>
      <p:ext uri="{BB962C8B-B14F-4D97-AF65-F5344CB8AC3E}">
        <p14:creationId xmlns:p14="http://schemas.microsoft.com/office/powerpoint/2010/main" val="881078415"/>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2409358596"/>
              </p:ext>
            </p:extLst>
          </p:nvPr>
        </p:nvGraphicFramePr>
        <p:xfrm>
          <a:off x="156778" y="125439"/>
          <a:ext cx="4687622" cy="6601242"/>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6" name="Graphique 5"/>
          <p:cNvGraphicFramePr>
            <a:graphicFrameLocks/>
          </p:cNvGraphicFramePr>
          <p:nvPr>
            <p:extLst>
              <p:ext uri="{D42A27DB-BD31-4B8C-83A1-F6EECF244321}">
                <p14:modId xmlns:p14="http://schemas.microsoft.com/office/powerpoint/2010/main" val="1936529607"/>
              </p:ext>
            </p:extLst>
          </p:nvPr>
        </p:nvGraphicFramePr>
        <p:xfrm>
          <a:off x="4969821" y="125439"/>
          <a:ext cx="4013483" cy="6601242"/>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622474486"/>
      </p:ext>
    </p:extLst>
  </p:cSld>
  <p:clrMapOvr>
    <a:masterClrMapping/>
  </p:clrMapOvr>
  <p:timing>
    <p:tnLst>
      <p:par>
        <p:cTn xmlns:p14="http://schemas.microsoft.com/office/powerpoint/2010/mai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2997129167"/>
              </p:ext>
            </p:extLst>
          </p:nvPr>
        </p:nvGraphicFramePr>
        <p:xfrm>
          <a:off x="141099" y="141119"/>
          <a:ext cx="9002901" cy="6601242"/>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567019346"/>
      </p:ext>
    </p:extLst>
  </p:cSld>
  <p:clrMapOvr>
    <a:masterClrMapping/>
  </p:clrMapOvr>
  <p:timing>
    <p:tnLst>
      <p:par>
        <p:cTn xmlns:p14="http://schemas.microsoft.com/office/powerpoint/2010/mai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Graphique 6"/>
          <p:cNvGraphicFramePr>
            <a:graphicFrameLocks/>
          </p:cNvGraphicFramePr>
          <p:nvPr>
            <p:extLst>
              <p:ext uri="{D42A27DB-BD31-4B8C-83A1-F6EECF244321}">
                <p14:modId xmlns:p14="http://schemas.microsoft.com/office/powerpoint/2010/main" val="687280563"/>
              </p:ext>
            </p:extLst>
          </p:nvPr>
        </p:nvGraphicFramePr>
        <p:xfrm>
          <a:off x="125421" y="1"/>
          <a:ext cx="5440150" cy="672668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8" name="Graphique 7"/>
          <p:cNvGraphicFramePr>
            <a:graphicFrameLocks/>
          </p:cNvGraphicFramePr>
          <p:nvPr>
            <p:extLst>
              <p:ext uri="{D42A27DB-BD31-4B8C-83A1-F6EECF244321}">
                <p14:modId xmlns:p14="http://schemas.microsoft.com/office/powerpoint/2010/main" val="3088728662"/>
              </p:ext>
            </p:extLst>
          </p:nvPr>
        </p:nvGraphicFramePr>
        <p:xfrm>
          <a:off x="5565571" y="1"/>
          <a:ext cx="3245277" cy="6726679"/>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617349350"/>
      </p:ext>
    </p:extLst>
  </p:cSld>
  <p:clrMapOvr>
    <a:masterClrMapping/>
  </p:clrMapOvr>
  <p:timing>
    <p:tnLst>
      <p:par>
        <p:cTn xmlns:p14="http://schemas.microsoft.com/office/powerpoint/2010/mai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Graphique 7"/>
          <p:cNvGraphicFramePr>
            <a:graphicFrameLocks/>
          </p:cNvGraphicFramePr>
          <p:nvPr>
            <p:extLst>
              <p:ext uri="{D42A27DB-BD31-4B8C-83A1-F6EECF244321}">
                <p14:modId xmlns:p14="http://schemas.microsoft.com/office/powerpoint/2010/main" val="1931518393"/>
              </p:ext>
            </p:extLst>
          </p:nvPr>
        </p:nvGraphicFramePr>
        <p:xfrm>
          <a:off x="160420" y="118234"/>
          <a:ext cx="8808458" cy="6624126"/>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539155670"/>
      </p:ext>
    </p:extLst>
  </p:cSld>
  <p:clrMapOvr>
    <a:masterClrMapping/>
  </p:clrMapOvr>
  <p:timing>
    <p:tnLst>
      <p:par>
        <p:cTn xmlns:p14="http://schemas.microsoft.com/office/powerpoint/2010/mai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542113012"/>
              </p:ext>
            </p:extLst>
          </p:nvPr>
        </p:nvGraphicFramePr>
        <p:xfrm>
          <a:off x="117840" y="155651"/>
          <a:ext cx="8945342" cy="3735168"/>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2856397271"/>
              </p:ext>
            </p:extLst>
          </p:nvPr>
        </p:nvGraphicFramePr>
        <p:xfrm>
          <a:off x="117840" y="3890819"/>
          <a:ext cx="8945341" cy="2851542"/>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2143410372"/>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437716051"/>
              </p:ext>
            </p:extLst>
          </p:nvPr>
        </p:nvGraphicFramePr>
        <p:xfrm>
          <a:off x="0" y="0"/>
          <a:ext cx="9143999" cy="68580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4022746816"/>
      </p:ext>
    </p:extLst>
  </p:cSld>
  <p:clrMapOvr>
    <a:masterClrMapping/>
  </p:clrMapOvr>
  <p:timing>
    <p:tnLst>
      <p:par>
        <p:cTn xmlns:p14="http://schemas.microsoft.com/office/powerpoint/2010/mai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Graphique 6"/>
          <p:cNvGraphicFramePr>
            <a:graphicFrameLocks/>
          </p:cNvGraphicFramePr>
          <p:nvPr>
            <p:extLst>
              <p:ext uri="{D42A27DB-BD31-4B8C-83A1-F6EECF244321}">
                <p14:modId xmlns:p14="http://schemas.microsoft.com/office/powerpoint/2010/main" val="822013383"/>
              </p:ext>
            </p:extLst>
          </p:nvPr>
        </p:nvGraphicFramePr>
        <p:xfrm>
          <a:off x="5628105" y="49797"/>
          <a:ext cx="3422315" cy="6701256"/>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8" name="Graphique 7"/>
          <p:cNvGraphicFramePr>
            <a:graphicFrameLocks/>
          </p:cNvGraphicFramePr>
          <p:nvPr>
            <p:extLst>
              <p:ext uri="{D42A27DB-BD31-4B8C-83A1-F6EECF244321}">
                <p14:modId xmlns:p14="http://schemas.microsoft.com/office/powerpoint/2010/main" val="1419117118"/>
              </p:ext>
            </p:extLst>
          </p:nvPr>
        </p:nvGraphicFramePr>
        <p:xfrm>
          <a:off x="120650" y="112963"/>
          <a:ext cx="5346700" cy="6638090"/>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2418012182"/>
      </p:ext>
    </p:extLst>
  </p:cSld>
  <p:clrMapOvr>
    <a:masterClrMapping/>
  </p:clrMapOvr>
  <p:timing>
    <p:tnLst>
      <p:par>
        <p:cTn xmlns:p14="http://schemas.microsoft.com/office/powerpoint/2010/mai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Graphique 4"/>
          <p:cNvGraphicFramePr>
            <a:graphicFrameLocks/>
          </p:cNvGraphicFramePr>
          <p:nvPr>
            <p:extLst>
              <p:ext uri="{D42A27DB-BD31-4B8C-83A1-F6EECF244321}">
                <p14:modId xmlns:p14="http://schemas.microsoft.com/office/powerpoint/2010/main" val="3445917922"/>
              </p:ext>
            </p:extLst>
          </p:nvPr>
        </p:nvGraphicFramePr>
        <p:xfrm>
          <a:off x="123985" y="76821"/>
          <a:ext cx="4662725" cy="6630587"/>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7" name="Graphique 6"/>
          <p:cNvGraphicFramePr>
            <a:graphicFrameLocks/>
          </p:cNvGraphicFramePr>
          <p:nvPr>
            <p:extLst>
              <p:ext uri="{D42A27DB-BD31-4B8C-83A1-F6EECF244321}">
                <p14:modId xmlns:p14="http://schemas.microsoft.com/office/powerpoint/2010/main" val="2426234689"/>
              </p:ext>
            </p:extLst>
          </p:nvPr>
        </p:nvGraphicFramePr>
        <p:xfrm>
          <a:off x="4965805" y="76821"/>
          <a:ext cx="4178195" cy="6630587"/>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1452114029"/>
      </p:ext>
    </p:extLst>
  </p:cSld>
  <p:clrMapOvr>
    <a:masterClrMapping/>
  </p:clrMapOvr>
  <p:timing>
    <p:tnLst>
      <p:par>
        <p:cTn xmlns:p14="http://schemas.microsoft.com/office/powerpoint/2010/mai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2082460043"/>
              </p:ext>
            </p:extLst>
          </p:nvPr>
        </p:nvGraphicFramePr>
        <p:xfrm>
          <a:off x="109743" y="109759"/>
          <a:ext cx="8920593" cy="6748241"/>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905873685"/>
      </p:ext>
    </p:extLst>
  </p:cSld>
  <p:clrMapOvr>
    <a:masterClrMapping/>
  </p:clrMapOvr>
  <p:timing>
    <p:tnLst>
      <p:par>
        <p:cTn xmlns:p14="http://schemas.microsoft.com/office/powerpoint/2010/mai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p:txBody>
          <a:bodyPr/>
          <a:lstStyle/>
          <a:p>
            <a:r>
              <a:rPr lang="fr-FR" b="1" dirty="0" smtClean="0"/>
              <a:t>Les productions de nickel en valeur, VAB et contribution au PIB</a:t>
            </a:r>
            <a:endParaRPr lang="fr-FR" b="1" dirty="0"/>
          </a:p>
        </p:txBody>
      </p:sp>
    </p:spTree>
    <p:extLst>
      <p:ext uri="{BB962C8B-B14F-4D97-AF65-F5344CB8AC3E}">
        <p14:creationId xmlns:p14="http://schemas.microsoft.com/office/powerpoint/2010/main" val="3975649276"/>
      </p:ext>
    </p:extLst>
  </p:cSld>
  <p:clrMapOvr>
    <a:masterClrMapping/>
  </p:clrMapOvr>
  <p:timing>
    <p:tnLst>
      <p:par>
        <p:cTn xmlns:p14="http://schemas.microsoft.com/office/powerpoint/2010/mai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3216085238"/>
              </p:ext>
            </p:extLst>
          </p:nvPr>
        </p:nvGraphicFramePr>
        <p:xfrm>
          <a:off x="140022" y="203839"/>
          <a:ext cx="5033607" cy="6538522"/>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1256534585"/>
              </p:ext>
            </p:extLst>
          </p:nvPr>
        </p:nvGraphicFramePr>
        <p:xfrm>
          <a:off x="5346084" y="203839"/>
          <a:ext cx="3797916" cy="6538522"/>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à coins arrondis 5"/>
          <p:cNvSpPr/>
          <p:nvPr/>
        </p:nvSpPr>
        <p:spPr>
          <a:xfrm>
            <a:off x="3307988" y="1003513"/>
            <a:ext cx="3621541" cy="736957"/>
          </a:xfrm>
          <a:prstGeom prst="roundRect">
            <a:avLst/>
          </a:prstGeom>
          <a:solidFill>
            <a:schemeClr val="bg1"/>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i="1" dirty="0" smtClean="0">
                <a:solidFill>
                  <a:schemeClr val="tx1"/>
                </a:solidFill>
              </a:rPr>
              <a:t>Source : ISEE </a:t>
            </a:r>
            <a:r>
              <a:rPr lang="fr-FR" b="1" i="1" dirty="0" err="1" smtClean="0">
                <a:solidFill>
                  <a:schemeClr val="tx1"/>
                </a:solidFill>
              </a:rPr>
              <a:t>nc</a:t>
            </a:r>
            <a:r>
              <a:rPr lang="fr-FR" b="1" i="1" dirty="0" smtClean="0">
                <a:solidFill>
                  <a:schemeClr val="tx1"/>
                </a:solidFill>
              </a:rPr>
              <a:t> </a:t>
            </a:r>
          </a:p>
          <a:p>
            <a:pPr algn="ctr"/>
            <a:r>
              <a:rPr lang="fr-FR" b="1" i="1" dirty="0" smtClean="0">
                <a:solidFill>
                  <a:schemeClr val="tx1"/>
                </a:solidFill>
              </a:rPr>
              <a:t> estimations après 2011</a:t>
            </a:r>
            <a:endParaRPr lang="fr-FR" b="1" i="1" dirty="0">
              <a:solidFill>
                <a:schemeClr val="tx1"/>
              </a:solidFill>
            </a:endParaRPr>
          </a:p>
        </p:txBody>
      </p:sp>
    </p:spTree>
    <p:extLst>
      <p:ext uri="{BB962C8B-B14F-4D97-AF65-F5344CB8AC3E}">
        <p14:creationId xmlns:p14="http://schemas.microsoft.com/office/powerpoint/2010/main" val="3234439149"/>
      </p:ext>
    </p:extLst>
  </p:cSld>
  <p:clrMapOvr>
    <a:masterClrMapping/>
  </p:clrMapOvr>
  <p:timing>
    <p:tnLst>
      <p:par>
        <p:cTn xmlns:p14="http://schemas.microsoft.com/office/powerpoint/2010/mai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3737996987"/>
              </p:ext>
            </p:extLst>
          </p:nvPr>
        </p:nvGraphicFramePr>
        <p:xfrm>
          <a:off x="156778" y="0"/>
          <a:ext cx="4515168" cy="6726681"/>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6" name="Graphique 5"/>
          <p:cNvGraphicFramePr>
            <a:graphicFrameLocks/>
          </p:cNvGraphicFramePr>
          <p:nvPr>
            <p:extLst>
              <p:ext uri="{D42A27DB-BD31-4B8C-83A1-F6EECF244321}">
                <p14:modId xmlns:p14="http://schemas.microsoft.com/office/powerpoint/2010/main" val="3214658597"/>
              </p:ext>
            </p:extLst>
          </p:nvPr>
        </p:nvGraphicFramePr>
        <p:xfrm>
          <a:off x="4671946" y="0"/>
          <a:ext cx="4472054" cy="6507162"/>
        </p:xfrm>
        <a:graphic>
          <a:graphicData uri="http://schemas.openxmlformats.org/drawingml/2006/chart">
            <c:chart xmlns:c="http://schemas.openxmlformats.org/drawingml/2006/chart" xmlns:r="http://schemas.openxmlformats.org/officeDocument/2006/relationships" r:id="rId3"/>
          </a:graphicData>
        </a:graphic>
      </p:graphicFrame>
      <p:sp>
        <p:nvSpPr>
          <p:cNvPr id="7" name="Rectangle à coins arrondis 6"/>
          <p:cNvSpPr/>
          <p:nvPr/>
        </p:nvSpPr>
        <p:spPr>
          <a:xfrm>
            <a:off x="3151211" y="1857116"/>
            <a:ext cx="3245277" cy="831037"/>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fr-FR" sz="1800" b="1" dirty="0" smtClean="0">
                <a:solidFill>
                  <a:srgbClr val="000000"/>
                </a:solidFill>
              </a:rPr>
              <a:t>Relative constance de P </a:t>
            </a:r>
          </a:p>
          <a:p>
            <a:pPr algn="ctr"/>
            <a:r>
              <a:rPr lang="fr-FR" sz="1800" b="1" dirty="0" smtClean="0">
                <a:solidFill>
                  <a:srgbClr val="000000"/>
                </a:solidFill>
              </a:rPr>
              <a:t>et VAB : effet volume &gt; 0, </a:t>
            </a:r>
          </a:p>
          <a:p>
            <a:pPr algn="ctr"/>
            <a:r>
              <a:rPr lang="fr-FR" sz="1800" b="1" dirty="0" smtClean="0">
                <a:solidFill>
                  <a:srgbClr val="000000"/>
                </a:solidFill>
              </a:rPr>
              <a:t>effets prix &lt; 0</a:t>
            </a:r>
            <a:endParaRPr lang="fr-FR" sz="1800" b="1" dirty="0">
              <a:solidFill>
                <a:srgbClr val="000000"/>
              </a:solidFill>
            </a:endParaRPr>
          </a:p>
        </p:txBody>
      </p:sp>
    </p:spTree>
    <p:extLst>
      <p:ext uri="{BB962C8B-B14F-4D97-AF65-F5344CB8AC3E}">
        <p14:creationId xmlns:p14="http://schemas.microsoft.com/office/powerpoint/2010/main" val="291711878"/>
      </p:ext>
    </p:extLst>
  </p:cSld>
  <p:clrMapOvr>
    <a:masterClrMapping/>
  </p:clrMapOvr>
  <p:timing>
    <p:tnLst>
      <p:par>
        <p:cTn xmlns:p14="http://schemas.microsoft.com/office/powerpoint/2010/mai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2064758184"/>
              </p:ext>
            </p:extLst>
          </p:nvPr>
        </p:nvGraphicFramePr>
        <p:xfrm>
          <a:off x="141099" y="125438"/>
          <a:ext cx="4530846" cy="6601243"/>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1196346860"/>
              </p:ext>
            </p:extLst>
          </p:nvPr>
        </p:nvGraphicFramePr>
        <p:xfrm>
          <a:off x="4958063" y="125437"/>
          <a:ext cx="4111468" cy="6601243"/>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à coins arrondis 5"/>
          <p:cNvSpPr/>
          <p:nvPr/>
        </p:nvSpPr>
        <p:spPr>
          <a:xfrm>
            <a:off x="4671944" y="2273587"/>
            <a:ext cx="2147842" cy="1411192"/>
          </a:xfrm>
          <a:prstGeom prst="roundRect">
            <a:avLst/>
          </a:prstGeom>
          <a:solidFill>
            <a:schemeClr val="bg1"/>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i="1" dirty="0" smtClean="0">
                <a:solidFill>
                  <a:schemeClr val="tx1"/>
                </a:solidFill>
              </a:rPr>
              <a:t>Elaboration à partir de l‘ISEE </a:t>
            </a:r>
            <a:r>
              <a:rPr lang="fr-FR" b="1" i="1" dirty="0" err="1" smtClean="0">
                <a:solidFill>
                  <a:schemeClr val="tx1"/>
                </a:solidFill>
              </a:rPr>
              <a:t>nc</a:t>
            </a:r>
            <a:r>
              <a:rPr lang="fr-FR" b="1" i="1" dirty="0" smtClean="0">
                <a:solidFill>
                  <a:schemeClr val="tx1"/>
                </a:solidFill>
              </a:rPr>
              <a:t> ;</a:t>
            </a:r>
          </a:p>
          <a:p>
            <a:pPr algn="ctr"/>
            <a:r>
              <a:rPr lang="fr-FR" b="1" i="1" dirty="0" smtClean="0">
                <a:solidFill>
                  <a:schemeClr val="tx1"/>
                </a:solidFill>
              </a:rPr>
              <a:t> estimations après 2011</a:t>
            </a:r>
            <a:endParaRPr lang="fr-FR" b="1" i="1" dirty="0">
              <a:solidFill>
                <a:schemeClr val="tx1"/>
              </a:solidFill>
            </a:endParaRPr>
          </a:p>
        </p:txBody>
      </p:sp>
    </p:spTree>
    <p:extLst>
      <p:ext uri="{BB962C8B-B14F-4D97-AF65-F5344CB8AC3E}">
        <p14:creationId xmlns:p14="http://schemas.microsoft.com/office/powerpoint/2010/main" val="3564169227"/>
      </p:ext>
    </p:extLst>
  </p:cSld>
  <p:clrMapOvr>
    <a:masterClrMapping/>
  </p:clrMapOvr>
  <p:timing>
    <p:tnLst>
      <p:par>
        <p:cTn xmlns:p14="http://schemas.microsoft.com/office/powerpoint/2010/mai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2008089378"/>
              </p:ext>
            </p:extLst>
          </p:nvPr>
        </p:nvGraphicFramePr>
        <p:xfrm>
          <a:off x="188131" y="141119"/>
          <a:ext cx="8826527" cy="6554202"/>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057241937"/>
      </p:ext>
    </p:extLst>
  </p:cSld>
  <p:clrMapOvr>
    <a:masterClrMapping/>
  </p:clrMapOvr>
  <p:timing>
    <p:tnLst>
      <p:par>
        <p:cTn xmlns:p14="http://schemas.microsoft.com/office/powerpoint/2010/mai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p:txBody>
          <a:bodyPr/>
          <a:lstStyle/>
          <a:p>
            <a:r>
              <a:rPr lang="fr-FR" b="1" dirty="0" smtClean="0"/>
              <a:t>Les groupes du nickel sur le Caillou</a:t>
            </a:r>
            <a:endParaRPr lang="fr-FR" b="1" dirty="0"/>
          </a:p>
        </p:txBody>
      </p:sp>
    </p:spTree>
    <p:extLst>
      <p:ext uri="{BB962C8B-B14F-4D97-AF65-F5344CB8AC3E}">
        <p14:creationId xmlns:p14="http://schemas.microsoft.com/office/powerpoint/2010/main" val="3309867911"/>
      </p:ext>
    </p:extLst>
  </p:cSld>
  <p:clrMapOvr>
    <a:masterClrMapping/>
  </p:clrMapOvr>
  <p:timing>
    <p:tnLst>
      <p:par>
        <p:cTn xmlns:p14="http://schemas.microsoft.com/office/powerpoint/2010/mai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a:xfrm>
            <a:off x="3471302" y="1028037"/>
            <a:ext cx="1708593" cy="876856"/>
          </a:xfrm>
          <a:prstGeom prst="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rgbClr val="000000"/>
                </a:solidFill>
              </a:rPr>
              <a:t>SOFINOR</a:t>
            </a:r>
            <a:endParaRPr lang="fr-FR" sz="2400" b="1" dirty="0">
              <a:solidFill>
                <a:srgbClr val="000000"/>
              </a:solidFill>
            </a:endParaRPr>
          </a:p>
        </p:txBody>
      </p:sp>
      <p:sp>
        <p:nvSpPr>
          <p:cNvPr id="14" name="Rectangle 13"/>
          <p:cNvSpPr/>
          <p:nvPr/>
        </p:nvSpPr>
        <p:spPr>
          <a:xfrm>
            <a:off x="3471302" y="2343321"/>
            <a:ext cx="1708593" cy="876856"/>
          </a:xfrm>
          <a:prstGeom prst="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rgbClr val="000000"/>
                </a:solidFill>
              </a:rPr>
              <a:t>SMSP*</a:t>
            </a:r>
            <a:endParaRPr lang="fr-FR" sz="2400" b="1" dirty="0">
              <a:solidFill>
                <a:srgbClr val="000000"/>
              </a:solidFill>
            </a:endParaRPr>
          </a:p>
        </p:txBody>
      </p:sp>
      <p:sp>
        <p:nvSpPr>
          <p:cNvPr id="21" name="Rectangle à coins arrondis 20"/>
          <p:cNvSpPr/>
          <p:nvPr/>
        </p:nvSpPr>
        <p:spPr>
          <a:xfrm>
            <a:off x="4358232" y="2101429"/>
            <a:ext cx="695534" cy="483784"/>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87%</a:t>
            </a:r>
            <a:endParaRPr lang="fr-FR" b="1" dirty="0">
              <a:solidFill>
                <a:srgbClr val="000000"/>
              </a:solidFill>
            </a:endParaRPr>
          </a:p>
        </p:txBody>
      </p:sp>
      <p:sp>
        <p:nvSpPr>
          <p:cNvPr id="22" name="Rectangle 21"/>
          <p:cNvSpPr/>
          <p:nvPr/>
        </p:nvSpPr>
        <p:spPr>
          <a:xfrm>
            <a:off x="575073" y="2057779"/>
            <a:ext cx="1708593" cy="876856"/>
          </a:xfrm>
          <a:prstGeom prst="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Fondation André Dang</a:t>
            </a:r>
            <a:endParaRPr lang="fr-FR" b="1" dirty="0">
              <a:solidFill>
                <a:srgbClr val="000000"/>
              </a:solidFill>
            </a:endParaRPr>
          </a:p>
        </p:txBody>
      </p:sp>
      <p:cxnSp>
        <p:nvCxnSpPr>
          <p:cNvPr id="23" name="Connecteur droit 22"/>
          <p:cNvCxnSpPr>
            <a:stCxn id="22" idx="3"/>
            <a:endCxn id="14" idx="1"/>
          </p:cNvCxnSpPr>
          <p:nvPr/>
        </p:nvCxnSpPr>
        <p:spPr>
          <a:xfrm>
            <a:off x="2283666" y="2496207"/>
            <a:ext cx="1187636" cy="285542"/>
          </a:xfrm>
          <a:prstGeom prst="line">
            <a:avLst/>
          </a:prstGeom>
          <a:ln w="28575"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26" name="Rectangle à coins arrondis 25"/>
          <p:cNvSpPr/>
          <p:nvPr/>
        </p:nvSpPr>
        <p:spPr>
          <a:xfrm>
            <a:off x="2542600" y="2103864"/>
            <a:ext cx="695534" cy="501339"/>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8%</a:t>
            </a:r>
            <a:endParaRPr lang="fr-FR" b="1" dirty="0">
              <a:solidFill>
                <a:srgbClr val="000000"/>
              </a:solidFill>
            </a:endParaRPr>
          </a:p>
        </p:txBody>
      </p:sp>
      <p:sp>
        <p:nvSpPr>
          <p:cNvPr id="27" name="Rectangle 26"/>
          <p:cNvSpPr/>
          <p:nvPr/>
        </p:nvSpPr>
        <p:spPr>
          <a:xfrm>
            <a:off x="6651842" y="2138120"/>
            <a:ext cx="1708593" cy="438428"/>
          </a:xfrm>
          <a:prstGeom prst="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SODIL</a:t>
            </a:r>
            <a:endParaRPr lang="fr-FR" b="1" dirty="0">
              <a:solidFill>
                <a:srgbClr val="000000"/>
              </a:solidFill>
            </a:endParaRPr>
          </a:p>
        </p:txBody>
      </p:sp>
      <p:cxnSp>
        <p:nvCxnSpPr>
          <p:cNvPr id="41" name="Connecteur droit 40"/>
          <p:cNvCxnSpPr>
            <a:stCxn id="65" idx="6"/>
            <a:endCxn id="9" idx="1"/>
          </p:cNvCxnSpPr>
          <p:nvPr/>
        </p:nvCxnSpPr>
        <p:spPr>
          <a:xfrm>
            <a:off x="2372498" y="695439"/>
            <a:ext cx="1098804" cy="771026"/>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44" name="Connecteur droit 43"/>
          <p:cNvCxnSpPr>
            <a:stCxn id="9" idx="2"/>
            <a:endCxn id="14" idx="0"/>
          </p:cNvCxnSpPr>
          <p:nvPr/>
        </p:nvCxnSpPr>
        <p:spPr>
          <a:xfrm>
            <a:off x="4325599" y="1904893"/>
            <a:ext cx="0" cy="438428"/>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49" name="Connecteur droit 48"/>
          <p:cNvCxnSpPr>
            <a:stCxn id="27" idx="1"/>
            <a:endCxn id="14" idx="3"/>
          </p:cNvCxnSpPr>
          <p:nvPr/>
        </p:nvCxnSpPr>
        <p:spPr>
          <a:xfrm flipH="1">
            <a:off x="5179895" y="2357334"/>
            <a:ext cx="1471947" cy="424415"/>
          </a:xfrm>
          <a:prstGeom prst="line">
            <a:avLst/>
          </a:prstGeom>
          <a:ln w="190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52" name="Rectangle à coins arrondis 51"/>
          <p:cNvSpPr/>
          <p:nvPr/>
        </p:nvSpPr>
        <p:spPr>
          <a:xfrm>
            <a:off x="5778347" y="2101429"/>
            <a:ext cx="695534" cy="483784"/>
          </a:xfrm>
          <a:prstGeom prst="roundRect">
            <a:avLst>
              <a:gd name="adj" fmla="val 19792"/>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4,6%</a:t>
            </a:r>
            <a:endParaRPr lang="fr-FR" b="1" dirty="0">
              <a:solidFill>
                <a:srgbClr val="000000"/>
              </a:solidFill>
            </a:endParaRPr>
          </a:p>
        </p:txBody>
      </p:sp>
      <p:sp>
        <p:nvSpPr>
          <p:cNvPr id="53" name="Rectangle 52"/>
          <p:cNvSpPr/>
          <p:nvPr/>
        </p:nvSpPr>
        <p:spPr>
          <a:xfrm>
            <a:off x="284702" y="3571553"/>
            <a:ext cx="1005499" cy="876856"/>
          </a:xfrm>
          <a:prstGeom prst="rect">
            <a:avLst/>
          </a:prstGeom>
          <a:solidFill>
            <a:srgbClr val="FF0000">
              <a:alpha val="18000"/>
            </a:srgbClr>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smtClean="0">
                <a:solidFill>
                  <a:srgbClr val="000000"/>
                </a:solidFill>
              </a:rPr>
              <a:t>CMCC**</a:t>
            </a:r>
            <a:endParaRPr lang="fr-FR" dirty="0">
              <a:solidFill>
                <a:srgbClr val="000000"/>
              </a:solidFill>
            </a:endParaRPr>
          </a:p>
        </p:txBody>
      </p:sp>
      <p:sp>
        <p:nvSpPr>
          <p:cNvPr id="54" name="Rectangle 53"/>
          <p:cNvSpPr/>
          <p:nvPr/>
        </p:nvSpPr>
        <p:spPr>
          <a:xfrm>
            <a:off x="1543273" y="3548624"/>
            <a:ext cx="2176320" cy="1170079"/>
          </a:xfrm>
          <a:prstGeom prst="rect">
            <a:avLst/>
          </a:prstGeom>
          <a:solidFill>
            <a:srgbClr val="FF00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t>KNS</a:t>
            </a:r>
          </a:p>
          <a:p>
            <a:pPr algn="ctr"/>
            <a:r>
              <a:rPr lang="fr-FR" sz="1600" b="1" dirty="0" smtClean="0"/>
              <a:t>(Usine du Nord)</a:t>
            </a:r>
            <a:endParaRPr lang="fr-FR" sz="1600" b="1" dirty="0"/>
          </a:p>
        </p:txBody>
      </p:sp>
      <p:sp>
        <p:nvSpPr>
          <p:cNvPr id="55" name="Rectangle 54"/>
          <p:cNvSpPr/>
          <p:nvPr/>
        </p:nvSpPr>
        <p:spPr>
          <a:xfrm>
            <a:off x="5017158" y="3552279"/>
            <a:ext cx="1708593" cy="1166424"/>
          </a:xfrm>
          <a:prstGeom prst="rect">
            <a:avLst/>
          </a:prstGeom>
          <a:solidFill>
            <a:srgbClr val="FF00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t>NMC</a:t>
            </a:r>
          </a:p>
          <a:p>
            <a:pPr algn="ctr"/>
            <a:r>
              <a:rPr lang="fr-FR" sz="1600" b="1" dirty="0" smtClean="0"/>
              <a:t>Nickel </a:t>
            </a:r>
            <a:r>
              <a:rPr lang="fr-FR" sz="1600" b="1" dirty="0" err="1" smtClean="0"/>
              <a:t>mining</a:t>
            </a:r>
            <a:r>
              <a:rPr lang="fr-FR" sz="1600" b="1" dirty="0" smtClean="0"/>
              <a:t> </a:t>
            </a:r>
            <a:r>
              <a:rPr lang="fr-FR" sz="1600" b="1" dirty="0" err="1" smtClean="0"/>
              <a:t>company</a:t>
            </a:r>
            <a:r>
              <a:rPr lang="fr-FR" sz="1600" b="1" dirty="0" smtClean="0"/>
              <a:t> (mines)</a:t>
            </a:r>
          </a:p>
        </p:txBody>
      </p:sp>
      <p:sp>
        <p:nvSpPr>
          <p:cNvPr id="56" name="Rectangle 55"/>
          <p:cNvSpPr/>
          <p:nvPr/>
        </p:nvSpPr>
        <p:spPr>
          <a:xfrm>
            <a:off x="7023595" y="3220178"/>
            <a:ext cx="1988105" cy="1498526"/>
          </a:xfrm>
          <a:prstGeom prst="rect">
            <a:avLst/>
          </a:prstGeom>
          <a:solidFill>
            <a:srgbClr val="FF00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t>SNCC***</a:t>
            </a:r>
          </a:p>
          <a:p>
            <a:pPr algn="ctr"/>
            <a:r>
              <a:rPr lang="fr-FR" b="1" dirty="0" smtClean="0"/>
              <a:t> </a:t>
            </a:r>
            <a:r>
              <a:rPr lang="fr-FR" sz="1600" b="1" dirty="0" smtClean="0"/>
              <a:t>(Usine de </a:t>
            </a:r>
            <a:r>
              <a:rPr lang="fr-FR" sz="1600" b="1" dirty="0" err="1" smtClean="0"/>
              <a:t>Gwangyang</a:t>
            </a:r>
            <a:r>
              <a:rPr lang="fr-FR" sz="1600" b="1" dirty="0" smtClean="0"/>
              <a:t> en Corée)</a:t>
            </a:r>
            <a:endParaRPr lang="fr-FR" sz="1600" b="1" dirty="0"/>
          </a:p>
        </p:txBody>
      </p:sp>
      <p:sp>
        <p:nvSpPr>
          <p:cNvPr id="59" name="Octogone 58"/>
          <p:cNvSpPr/>
          <p:nvPr/>
        </p:nvSpPr>
        <p:spPr>
          <a:xfrm>
            <a:off x="1574709" y="5306493"/>
            <a:ext cx="2144884" cy="1387587"/>
          </a:xfrm>
          <a:prstGeom prst="octagon">
            <a:avLst/>
          </a:prstGeom>
          <a:solidFill>
            <a:srgbClr val="FFFF00"/>
          </a:solidFill>
          <a:ln/>
        </p:spPr>
        <p:style>
          <a:lnRef idx="1">
            <a:schemeClr val="accent1"/>
          </a:lnRef>
          <a:fillRef idx="3">
            <a:schemeClr val="accent1"/>
          </a:fillRef>
          <a:effectRef idx="2">
            <a:schemeClr val="accent1"/>
          </a:effectRef>
          <a:fontRef idx="minor">
            <a:schemeClr val="lt1"/>
          </a:fontRef>
        </p:style>
        <p:txBody>
          <a:bodyPr/>
          <a:lstStyle/>
          <a:p>
            <a:r>
              <a:rPr lang="fr-FR" sz="3200" b="1" dirty="0" err="1" smtClean="0">
                <a:solidFill>
                  <a:srgbClr val="000000"/>
                </a:solidFill>
              </a:rPr>
              <a:t>Glencore</a:t>
            </a:r>
            <a:endParaRPr lang="fr-FR" sz="3200" b="1" dirty="0" smtClean="0">
              <a:solidFill>
                <a:srgbClr val="000000"/>
              </a:solidFill>
            </a:endParaRPr>
          </a:p>
          <a:p>
            <a:r>
              <a:rPr lang="fr-FR" sz="2000" b="1" dirty="0" err="1" smtClean="0">
                <a:solidFill>
                  <a:srgbClr val="FFFF00"/>
                </a:solidFill>
              </a:rPr>
              <a:t>vvvv</a:t>
            </a:r>
            <a:r>
              <a:rPr lang="fr-FR" sz="2000" b="1" dirty="0" err="1" smtClean="0">
                <a:solidFill>
                  <a:srgbClr val="000000"/>
                </a:solidFill>
              </a:rPr>
              <a:t>Suisse</a:t>
            </a:r>
            <a:endParaRPr lang="fr-FR" sz="2000" b="1" dirty="0">
              <a:solidFill>
                <a:srgbClr val="000000"/>
              </a:solidFill>
            </a:endParaRPr>
          </a:p>
        </p:txBody>
      </p:sp>
      <p:sp>
        <p:nvSpPr>
          <p:cNvPr id="61" name="Octogone 60"/>
          <p:cNvSpPr/>
          <p:nvPr/>
        </p:nvSpPr>
        <p:spPr>
          <a:xfrm>
            <a:off x="224221" y="5466217"/>
            <a:ext cx="1190723" cy="822960"/>
          </a:xfrm>
          <a:prstGeom prst="octagon">
            <a:avLst/>
          </a:prstGeom>
          <a:solidFill>
            <a:srgbClr val="FFFF00">
              <a:alpha val="21000"/>
            </a:srgbClr>
          </a:solidFill>
          <a:ln/>
        </p:spPr>
        <p:style>
          <a:lnRef idx="1">
            <a:schemeClr val="accent1"/>
          </a:lnRef>
          <a:fillRef idx="3">
            <a:schemeClr val="accent1"/>
          </a:fillRef>
          <a:effectRef idx="2">
            <a:schemeClr val="accent1"/>
          </a:effectRef>
          <a:fontRef idx="minor">
            <a:schemeClr val="lt1"/>
          </a:fontRef>
        </p:style>
        <p:txBody>
          <a:bodyPr/>
          <a:lstStyle/>
          <a:p>
            <a:r>
              <a:rPr lang="fr-FR" sz="1600" b="1" dirty="0" smtClean="0">
                <a:solidFill>
                  <a:srgbClr val="000000"/>
                </a:solidFill>
              </a:rPr>
              <a:t>Jinchuan</a:t>
            </a:r>
            <a:endParaRPr lang="fr-FR" sz="1600" b="1" dirty="0">
              <a:solidFill>
                <a:srgbClr val="000000"/>
              </a:solidFill>
            </a:endParaRPr>
          </a:p>
        </p:txBody>
      </p:sp>
      <p:sp>
        <p:nvSpPr>
          <p:cNvPr id="62" name="Octogone 61"/>
          <p:cNvSpPr/>
          <p:nvPr/>
        </p:nvSpPr>
        <p:spPr>
          <a:xfrm>
            <a:off x="5778348" y="5325571"/>
            <a:ext cx="1727792" cy="1394164"/>
          </a:xfrm>
          <a:prstGeom prst="octagon">
            <a:avLst/>
          </a:prstGeom>
          <a:solidFill>
            <a:srgbClr val="FFFF00"/>
          </a:solidFill>
          <a:ln/>
        </p:spPr>
        <p:style>
          <a:lnRef idx="1">
            <a:schemeClr val="accent1"/>
          </a:lnRef>
          <a:fillRef idx="3">
            <a:schemeClr val="accent1"/>
          </a:fillRef>
          <a:effectRef idx="2">
            <a:schemeClr val="accent1"/>
          </a:effectRef>
          <a:fontRef idx="minor">
            <a:schemeClr val="lt1"/>
          </a:fontRef>
        </p:style>
        <p:txBody>
          <a:bodyPr/>
          <a:lstStyle/>
          <a:p>
            <a:r>
              <a:rPr lang="fr-FR" sz="3200" b="1" dirty="0" smtClean="0">
                <a:solidFill>
                  <a:srgbClr val="000000"/>
                </a:solidFill>
              </a:rPr>
              <a:t> </a:t>
            </a:r>
            <a:r>
              <a:rPr lang="fr-FR" sz="3200" b="1" dirty="0" err="1" smtClean="0">
                <a:solidFill>
                  <a:srgbClr val="000000"/>
                </a:solidFill>
              </a:rPr>
              <a:t>Posco</a:t>
            </a:r>
            <a:r>
              <a:rPr lang="fr-FR" sz="3200" b="1" dirty="0" smtClean="0">
                <a:solidFill>
                  <a:srgbClr val="000000"/>
                </a:solidFill>
              </a:rPr>
              <a:t>       </a:t>
            </a:r>
            <a:r>
              <a:rPr lang="fr-FR" sz="2000" b="1" dirty="0" smtClean="0">
                <a:solidFill>
                  <a:srgbClr val="FFFF00"/>
                </a:solidFill>
              </a:rPr>
              <a:t>en </a:t>
            </a:r>
            <a:r>
              <a:rPr lang="fr-FR" sz="2000" b="1" dirty="0" smtClean="0">
                <a:solidFill>
                  <a:srgbClr val="000000"/>
                </a:solidFill>
              </a:rPr>
              <a:t>Corée </a:t>
            </a:r>
            <a:endParaRPr lang="fr-FR" sz="2000" b="1" dirty="0">
              <a:solidFill>
                <a:srgbClr val="000000"/>
              </a:solidFill>
            </a:endParaRPr>
          </a:p>
        </p:txBody>
      </p:sp>
      <p:sp>
        <p:nvSpPr>
          <p:cNvPr id="65" name="Ellipse 64"/>
          <p:cNvSpPr/>
          <p:nvPr/>
        </p:nvSpPr>
        <p:spPr>
          <a:xfrm>
            <a:off x="224221" y="257011"/>
            <a:ext cx="2148277" cy="876856"/>
          </a:xfrm>
          <a:prstGeom prst="ellipse">
            <a:avLst/>
          </a:prstGeom>
          <a:noFill/>
          <a:ln w="76200" cmpd="sng">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a:solidFill>
                  <a:srgbClr val="000000"/>
                </a:solidFill>
              </a:rPr>
              <a:t>Province Nord</a:t>
            </a:r>
          </a:p>
        </p:txBody>
      </p:sp>
      <p:sp>
        <p:nvSpPr>
          <p:cNvPr id="71" name="Rectangle à coins arrondis 70"/>
          <p:cNvSpPr/>
          <p:nvPr/>
        </p:nvSpPr>
        <p:spPr>
          <a:xfrm>
            <a:off x="2542600" y="786145"/>
            <a:ext cx="695534" cy="347722"/>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75%</a:t>
            </a:r>
            <a:endParaRPr lang="fr-FR" b="1" dirty="0">
              <a:solidFill>
                <a:srgbClr val="000000"/>
              </a:solidFill>
            </a:endParaRPr>
          </a:p>
        </p:txBody>
      </p:sp>
      <p:sp>
        <p:nvSpPr>
          <p:cNvPr id="74" name="Rectangle à coins arrondis 73"/>
          <p:cNvSpPr/>
          <p:nvPr/>
        </p:nvSpPr>
        <p:spPr>
          <a:xfrm>
            <a:off x="3180041" y="35761"/>
            <a:ext cx="5162390" cy="755907"/>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3200" b="1" dirty="0" smtClean="0">
                <a:solidFill>
                  <a:srgbClr val="000000"/>
                </a:solidFill>
              </a:rPr>
              <a:t>Le nickel du « Nord »</a:t>
            </a:r>
          </a:p>
        </p:txBody>
      </p:sp>
      <p:cxnSp>
        <p:nvCxnSpPr>
          <p:cNvPr id="86" name="Connecteur droit 85"/>
          <p:cNvCxnSpPr>
            <a:stCxn id="14" idx="1"/>
            <a:endCxn id="53" idx="0"/>
          </p:cNvCxnSpPr>
          <p:nvPr/>
        </p:nvCxnSpPr>
        <p:spPr>
          <a:xfrm flipH="1">
            <a:off x="787452" y="2781749"/>
            <a:ext cx="2683850" cy="789804"/>
          </a:xfrm>
          <a:prstGeom prst="line">
            <a:avLst/>
          </a:prstGeom>
          <a:ln w="28575" cmpd="sng">
            <a:solidFill>
              <a:schemeClr val="tx1"/>
            </a:solidFill>
            <a:prstDash val="sysDash"/>
            <a:tailEnd type="triangle" w="lg" len="lg"/>
          </a:ln>
        </p:spPr>
        <p:style>
          <a:lnRef idx="2">
            <a:schemeClr val="accent1"/>
          </a:lnRef>
          <a:fillRef idx="0">
            <a:schemeClr val="accent1"/>
          </a:fillRef>
          <a:effectRef idx="1">
            <a:schemeClr val="accent1"/>
          </a:effectRef>
          <a:fontRef idx="minor">
            <a:schemeClr val="tx1"/>
          </a:fontRef>
        </p:style>
      </p:cxnSp>
      <p:cxnSp>
        <p:nvCxnSpPr>
          <p:cNvPr id="89" name="Connecteur droit 88"/>
          <p:cNvCxnSpPr>
            <a:stCxn id="14" idx="2"/>
            <a:endCxn id="54" idx="3"/>
          </p:cNvCxnSpPr>
          <p:nvPr/>
        </p:nvCxnSpPr>
        <p:spPr>
          <a:xfrm flipH="1">
            <a:off x="3719593" y="3220177"/>
            <a:ext cx="606006" cy="913487"/>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93" name="Connecteur droit 92"/>
          <p:cNvCxnSpPr>
            <a:stCxn id="14" idx="2"/>
            <a:endCxn id="55" idx="1"/>
          </p:cNvCxnSpPr>
          <p:nvPr/>
        </p:nvCxnSpPr>
        <p:spPr>
          <a:xfrm>
            <a:off x="4325599" y="3220177"/>
            <a:ext cx="691559" cy="915314"/>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96" name="Connecteur droit 95"/>
          <p:cNvCxnSpPr>
            <a:endCxn id="56" idx="0"/>
          </p:cNvCxnSpPr>
          <p:nvPr/>
        </p:nvCxnSpPr>
        <p:spPr>
          <a:xfrm>
            <a:off x="5194419" y="2781749"/>
            <a:ext cx="2823229" cy="438429"/>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98" name="Connecteur droit 97"/>
          <p:cNvCxnSpPr>
            <a:endCxn id="54" idx="2"/>
          </p:cNvCxnSpPr>
          <p:nvPr/>
        </p:nvCxnSpPr>
        <p:spPr>
          <a:xfrm flipV="1">
            <a:off x="2631433" y="4718703"/>
            <a:ext cx="0" cy="587790"/>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102" name="Connecteur droit 101"/>
          <p:cNvCxnSpPr>
            <a:stCxn id="62" idx="6"/>
            <a:endCxn id="55" idx="2"/>
          </p:cNvCxnSpPr>
          <p:nvPr/>
        </p:nvCxnSpPr>
        <p:spPr>
          <a:xfrm flipH="1" flipV="1">
            <a:off x="5871455" y="4718703"/>
            <a:ext cx="315230" cy="606868"/>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104" name="Connecteur droit 103"/>
          <p:cNvCxnSpPr>
            <a:stCxn id="62" idx="7"/>
            <a:endCxn id="56" idx="2"/>
          </p:cNvCxnSpPr>
          <p:nvPr/>
        </p:nvCxnSpPr>
        <p:spPr>
          <a:xfrm flipV="1">
            <a:off x="7097803" y="4718704"/>
            <a:ext cx="919845" cy="606867"/>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117" name="Connecteur droit 116"/>
          <p:cNvCxnSpPr/>
          <p:nvPr/>
        </p:nvCxnSpPr>
        <p:spPr>
          <a:xfrm flipV="1">
            <a:off x="787452" y="4425481"/>
            <a:ext cx="0" cy="1040736"/>
          </a:xfrm>
          <a:prstGeom prst="line">
            <a:avLst/>
          </a:prstGeom>
          <a:ln w="28575" cmpd="sng">
            <a:solidFill>
              <a:schemeClr val="tx1"/>
            </a:solidFill>
            <a:prstDash val="sysDash"/>
            <a:tailEnd type="triangle" w="lg" len="lg"/>
          </a:ln>
        </p:spPr>
        <p:style>
          <a:lnRef idx="2">
            <a:schemeClr val="accent1"/>
          </a:lnRef>
          <a:fillRef idx="0">
            <a:schemeClr val="accent1"/>
          </a:fillRef>
          <a:effectRef idx="1">
            <a:schemeClr val="accent1"/>
          </a:effectRef>
          <a:fontRef idx="minor">
            <a:schemeClr val="tx1"/>
          </a:fontRef>
        </p:style>
      </p:cxnSp>
      <p:sp>
        <p:nvSpPr>
          <p:cNvPr id="120" name="Rectangle à coins arrondis 119"/>
          <p:cNvSpPr/>
          <p:nvPr/>
        </p:nvSpPr>
        <p:spPr>
          <a:xfrm>
            <a:off x="1414944" y="3014975"/>
            <a:ext cx="695534" cy="447093"/>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51%</a:t>
            </a:r>
            <a:endParaRPr lang="fr-FR" b="1" dirty="0">
              <a:solidFill>
                <a:srgbClr val="000000"/>
              </a:solidFill>
            </a:endParaRPr>
          </a:p>
        </p:txBody>
      </p:sp>
      <p:sp>
        <p:nvSpPr>
          <p:cNvPr id="121" name="Rectangle à coins arrondis 120"/>
          <p:cNvSpPr/>
          <p:nvPr/>
        </p:nvSpPr>
        <p:spPr>
          <a:xfrm>
            <a:off x="3524872" y="3327649"/>
            <a:ext cx="695534" cy="360155"/>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51%</a:t>
            </a:r>
            <a:endParaRPr lang="fr-FR" b="1" dirty="0">
              <a:solidFill>
                <a:srgbClr val="000000"/>
              </a:solidFill>
            </a:endParaRPr>
          </a:p>
        </p:txBody>
      </p:sp>
      <p:sp>
        <p:nvSpPr>
          <p:cNvPr id="122" name="Rectangle à coins arrondis 121"/>
          <p:cNvSpPr/>
          <p:nvPr/>
        </p:nvSpPr>
        <p:spPr>
          <a:xfrm>
            <a:off x="4358232" y="3327650"/>
            <a:ext cx="658926" cy="360154"/>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51%</a:t>
            </a:r>
            <a:endParaRPr lang="fr-FR" b="1" dirty="0">
              <a:solidFill>
                <a:srgbClr val="000000"/>
              </a:solidFill>
            </a:endParaRPr>
          </a:p>
        </p:txBody>
      </p:sp>
      <p:sp>
        <p:nvSpPr>
          <p:cNvPr id="123" name="Rectangle à coins arrondis 122"/>
          <p:cNvSpPr/>
          <p:nvPr/>
        </p:nvSpPr>
        <p:spPr>
          <a:xfrm>
            <a:off x="6248677" y="2736393"/>
            <a:ext cx="695534" cy="483784"/>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51%</a:t>
            </a:r>
            <a:endParaRPr lang="fr-FR" b="1" dirty="0">
              <a:solidFill>
                <a:srgbClr val="000000"/>
              </a:solidFill>
            </a:endParaRPr>
          </a:p>
        </p:txBody>
      </p:sp>
      <p:sp>
        <p:nvSpPr>
          <p:cNvPr id="126" name="Rectangle à coins arrondis 125"/>
          <p:cNvSpPr/>
          <p:nvPr/>
        </p:nvSpPr>
        <p:spPr>
          <a:xfrm>
            <a:off x="7023595" y="4898897"/>
            <a:ext cx="695534" cy="349743"/>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49%</a:t>
            </a:r>
            <a:endParaRPr lang="fr-FR" b="1" dirty="0">
              <a:solidFill>
                <a:srgbClr val="000000"/>
              </a:solidFill>
            </a:endParaRPr>
          </a:p>
        </p:txBody>
      </p:sp>
      <p:sp>
        <p:nvSpPr>
          <p:cNvPr id="127" name="Rectangle à coins arrondis 126"/>
          <p:cNvSpPr/>
          <p:nvPr/>
        </p:nvSpPr>
        <p:spPr>
          <a:xfrm>
            <a:off x="2283666" y="4953463"/>
            <a:ext cx="695534" cy="308918"/>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49%</a:t>
            </a:r>
            <a:endParaRPr lang="fr-FR" b="1" dirty="0">
              <a:solidFill>
                <a:srgbClr val="000000"/>
              </a:solidFill>
            </a:endParaRPr>
          </a:p>
        </p:txBody>
      </p:sp>
      <p:sp>
        <p:nvSpPr>
          <p:cNvPr id="128" name="Rectangle à coins arrondis 127"/>
          <p:cNvSpPr/>
          <p:nvPr/>
        </p:nvSpPr>
        <p:spPr>
          <a:xfrm>
            <a:off x="5583171" y="4774237"/>
            <a:ext cx="695534" cy="446710"/>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49%</a:t>
            </a:r>
            <a:endParaRPr lang="fr-FR" b="1" dirty="0">
              <a:solidFill>
                <a:srgbClr val="000000"/>
              </a:solidFill>
            </a:endParaRPr>
          </a:p>
        </p:txBody>
      </p:sp>
      <p:sp>
        <p:nvSpPr>
          <p:cNvPr id="129" name="Rectangle à coins arrondis 128"/>
          <p:cNvSpPr/>
          <p:nvPr/>
        </p:nvSpPr>
        <p:spPr>
          <a:xfrm>
            <a:off x="439685" y="4815671"/>
            <a:ext cx="695534" cy="446710"/>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49%</a:t>
            </a:r>
            <a:endParaRPr lang="fr-FR" b="1" dirty="0">
              <a:solidFill>
                <a:srgbClr val="000000"/>
              </a:solidFill>
            </a:endParaRPr>
          </a:p>
        </p:txBody>
      </p:sp>
      <p:sp>
        <p:nvSpPr>
          <p:cNvPr id="131" name="Ellipse 130"/>
          <p:cNvSpPr/>
          <p:nvPr/>
        </p:nvSpPr>
        <p:spPr>
          <a:xfrm>
            <a:off x="6777801" y="909434"/>
            <a:ext cx="2148277" cy="754497"/>
          </a:xfrm>
          <a:prstGeom prst="ellipse">
            <a:avLst/>
          </a:prstGeom>
          <a:noFill/>
          <a:ln w="19050" cmpd="sng">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dirty="0">
                <a:solidFill>
                  <a:srgbClr val="000000"/>
                </a:solidFill>
              </a:rPr>
              <a:t>Province </a:t>
            </a:r>
            <a:r>
              <a:rPr lang="fr-FR" sz="2400" dirty="0" smtClean="0">
                <a:solidFill>
                  <a:srgbClr val="000000"/>
                </a:solidFill>
              </a:rPr>
              <a:t>des Îles</a:t>
            </a:r>
            <a:endParaRPr lang="fr-FR" sz="2400" dirty="0">
              <a:solidFill>
                <a:srgbClr val="000000"/>
              </a:solidFill>
            </a:endParaRPr>
          </a:p>
        </p:txBody>
      </p:sp>
      <p:cxnSp>
        <p:nvCxnSpPr>
          <p:cNvPr id="132" name="Connecteur droit 131"/>
          <p:cNvCxnSpPr>
            <a:stCxn id="131" idx="4"/>
            <a:endCxn id="27" idx="0"/>
          </p:cNvCxnSpPr>
          <p:nvPr/>
        </p:nvCxnSpPr>
        <p:spPr>
          <a:xfrm flipH="1">
            <a:off x="7506139" y="1663931"/>
            <a:ext cx="345801" cy="474189"/>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135" name="Rectangle à coins arrondis 134"/>
          <p:cNvSpPr/>
          <p:nvPr/>
        </p:nvSpPr>
        <p:spPr>
          <a:xfrm>
            <a:off x="7753708" y="1672674"/>
            <a:ext cx="807391" cy="379453"/>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100%</a:t>
            </a:r>
            <a:endParaRPr lang="fr-FR" b="1" dirty="0">
              <a:solidFill>
                <a:srgbClr val="000000"/>
              </a:solidFill>
            </a:endParaRPr>
          </a:p>
        </p:txBody>
      </p:sp>
      <p:sp>
        <p:nvSpPr>
          <p:cNvPr id="138" name="Rectangle 137"/>
          <p:cNvSpPr/>
          <p:nvPr/>
        </p:nvSpPr>
        <p:spPr>
          <a:xfrm>
            <a:off x="3871220" y="5616862"/>
            <a:ext cx="2000235" cy="1077218"/>
          </a:xfrm>
          <a:prstGeom prst="rect">
            <a:avLst/>
          </a:prstGeom>
        </p:spPr>
        <p:txBody>
          <a:bodyPr wrap="square">
            <a:spAutoFit/>
          </a:bodyPr>
          <a:lstStyle/>
          <a:p>
            <a:r>
              <a:rPr lang="fr-FR" sz="1600" dirty="0" smtClean="0"/>
              <a:t>** </a:t>
            </a:r>
            <a:r>
              <a:rPr lang="fr-FR" sz="1600" dirty="0" err="1" smtClean="0"/>
              <a:t>Caledonian</a:t>
            </a:r>
            <a:r>
              <a:rPr lang="fr-FR" sz="1600" dirty="0" smtClean="0"/>
              <a:t> </a:t>
            </a:r>
            <a:r>
              <a:rPr lang="fr-FR" sz="1600" dirty="0" err="1"/>
              <a:t>Chinese</a:t>
            </a:r>
            <a:r>
              <a:rPr lang="fr-FR" sz="1600" dirty="0"/>
              <a:t> </a:t>
            </a:r>
            <a:r>
              <a:rPr lang="fr-FR" sz="1600" dirty="0" err="1"/>
              <a:t>Mining</a:t>
            </a:r>
            <a:r>
              <a:rPr lang="fr-FR" sz="1600" dirty="0"/>
              <a:t> </a:t>
            </a:r>
            <a:r>
              <a:rPr lang="fr-FR" sz="1600" dirty="0" err="1" smtClean="0"/>
              <a:t>Company</a:t>
            </a:r>
            <a:r>
              <a:rPr lang="fr-FR" sz="1600" dirty="0" smtClean="0"/>
              <a:t> (coquille vide)</a:t>
            </a:r>
            <a:endParaRPr lang="fr-FR" sz="1600" dirty="0"/>
          </a:p>
        </p:txBody>
      </p:sp>
      <p:sp>
        <p:nvSpPr>
          <p:cNvPr id="151" name="Rectangle 150"/>
          <p:cNvSpPr/>
          <p:nvPr/>
        </p:nvSpPr>
        <p:spPr>
          <a:xfrm>
            <a:off x="3871220" y="4997592"/>
            <a:ext cx="1944095" cy="646331"/>
          </a:xfrm>
          <a:prstGeom prst="rect">
            <a:avLst/>
          </a:prstGeom>
        </p:spPr>
        <p:txBody>
          <a:bodyPr wrap="square">
            <a:spAutoFit/>
          </a:bodyPr>
          <a:lstStyle/>
          <a:p>
            <a:r>
              <a:rPr lang="fr-FR" dirty="0"/>
              <a:t>*</a:t>
            </a:r>
            <a:r>
              <a:rPr lang="fr-FR" dirty="0" smtClean="0"/>
              <a:t> </a:t>
            </a:r>
            <a:r>
              <a:rPr lang="fr-FR" sz="1600" dirty="0"/>
              <a:t>Société</a:t>
            </a:r>
            <a:r>
              <a:rPr lang="fr-FR" dirty="0"/>
              <a:t> minière du </a:t>
            </a:r>
            <a:r>
              <a:rPr lang="fr-FR" dirty="0" smtClean="0"/>
              <a:t>Sud Pacifique</a:t>
            </a:r>
            <a:endParaRPr lang="fr-FR" dirty="0"/>
          </a:p>
        </p:txBody>
      </p:sp>
      <p:sp>
        <p:nvSpPr>
          <p:cNvPr id="163" name="Rectangle 162"/>
          <p:cNvSpPr/>
          <p:nvPr/>
        </p:nvSpPr>
        <p:spPr>
          <a:xfrm>
            <a:off x="7725803" y="5165414"/>
            <a:ext cx="1285897" cy="1477328"/>
          </a:xfrm>
          <a:prstGeom prst="rect">
            <a:avLst/>
          </a:prstGeom>
        </p:spPr>
        <p:txBody>
          <a:bodyPr wrap="square">
            <a:spAutoFit/>
          </a:bodyPr>
          <a:lstStyle/>
          <a:p>
            <a:r>
              <a:rPr lang="fr-FR" dirty="0" smtClean="0"/>
              <a:t>***Société Nickel de Nouvelle Calédonie et Corée</a:t>
            </a:r>
          </a:p>
        </p:txBody>
      </p:sp>
      <p:sp>
        <p:nvSpPr>
          <p:cNvPr id="168" name="Rectangle 167"/>
          <p:cNvSpPr/>
          <p:nvPr/>
        </p:nvSpPr>
        <p:spPr>
          <a:xfrm>
            <a:off x="560647" y="1363927"/>
            <a:ext cx="1708593" cy="518683"/>
          </a:xfrm>
          <a:prstGeom prst="rect">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rgbClr val="000000"/>
                </a:solidFill>
              </a:rPr>
              <a:t>ICAP</a:t>
            </a:r>
            <a:endParaRPr lang="fr-FR" sz="2400" b="1" dirty="0">
              <a:solidFill>
                <a:srgbClr val="000000"/>
              </a:solidFill>
            </a:endParaRPr>
          </a:p>
        </p:txBody>
      </p:sp>
      <p:cxnSp>
        <p:nvCxnSpPr>
          <p:cNvPr id="169" name="Connecteur droit 168"/>
          <p:cNvCxnSpPr>
            <a:stCxn id="168" idx="3"/>
            <a:endCxn id="9" idx="1"/>
          </p:cNvCxnSpPr>
          <p:nvPr/>
        </p:nvCxnSpPr>
        <p:spPr>
          <a:xfrm flipV="1">
            <a:off x="2269240" y="1466465"/>
            <a:ext cx="1202062" cy="156804"/>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173" name="Rectangle à coins arrondis 172"/>
          <p:cNvSpPr/>
          <p:nvPr/>
        </p:nvSpPr>
        <p:spPr>
          <a:xfrm>
            <a:off x="2542600" y="1363174"/>
            <a:ext cx="695534" cy="483784"/>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25%</a:t>
            </a:r>
            <a:endParaRPr lang="fr-FR" b="1" dirty="0">
              <a:solidFill>
                <a:srgbClr val="000000"/>
              </a:solidFill>
            </a:endParaRPr>
          </a:p>
        </p:txBody>
      </p:sp>
      <p:cxnSp>
        <p:nvCxnSpPr>
          <p:cNvPr id="174" name="Connecteur droit 173"/>
          <p:cNvCxnSpPr>
            <a:stCxn id="65" idx="2"/>
            <a:endCxn id="168" idx="1"/>
          </p:cNvCxnSpPr>
          <p:nvPr/>
        </p:nvCxnSpPr>
        <p:spPr>
          <a:xfrm>
            <a:off x="224221" y="695439"/>
            <a:ext cx="336426" cy="927830"/>
          </a:xfrm>
          <a:prstGeom prst="line">
            <a:avLst/>
          </a:prstGeom>
          <a:ln w="28575"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2947824525"/>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3483764755"/>
              </p:ext>
            </p:extLst>
          </p:nvPr>
        </p:nvGraphicFramePr>
        <p:xfrm>
          <a:off x="0" y="39093"/>
          <a:ext cx="9144000" cy="3427447"/>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2394516680"/>
              </p:ext>
            </p:extLst>
          </p:nvPr>
        </p:nvGraphicFramePr>
        <p:xfrm>
          <a:off x="150183" y="2711451"/>
          <a:ext cx="8993817" cy="4307433"/>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à coins arrondis 5"/>
          <p:cNvSpPr/>
          <p:nvPr/>
        </p:nvSpPr>
        <p:spPr>
          <a:xfrm>
            <a:off x="4907884" y="1173169"/>
            <a:ext cx="1044611" cy="5553978"/>
          </a:xfrm>
          <a:prstGeom prst="roundRect">
            <a:avLst/>
          </a:prstGeom>
          <a:noFill/>
          <a:ln w="38100" cmpd="sng">
            <a:solidFill>
              <a:srgbClr val="0000FF"/>
            </a:solidFill>
            <a:prstDash val="sysDash"/>
          </a:ln>
        </p:spPr>
        <p:style>
          <a:lnRef idx="1">
            <a:schemeClr val="accent1"/>
          </a:lnRef>
          <a:fillRef idx="3">
            <a:schemeClr val="accent1"/>
          </a:fillRef>
          <a:effectRef idx="2">
            <a:schemeClr val="accent1"/>
          </a:effectRef>
          <a:fontRef idx="minor">
            <a:schemeClr val="lt1"/>
          </a:fontRef>
        </p:style>
        <p:txBody>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endParaRPr lang="fr-FR"/>
          </a:p>
        </p:txBody>
      </p:sp>
      <p:sp>
        <p:nvSpPr>
          <p:cNvPr id="7" name="Rectangle à coins arrondis 6"/>
          <p:cNvSpPr/>
          <p:nvPr/>
        </p:nvSpPr>
        <p:spPr>
          <a:xfrm>
            <a:off x="1869897" y="2711451"/>
            <a:ext cx="3879967" cy="975223"/>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ot="0" spcFirstLastPara="0" vert="horz" wrap="square" lIns="91440" tIns="45720" rIns="91440" bIns="45720" numCol="1" spcCol="0" rtlCol="0" fromWordArt="0" anchor="t" anchorCtr="0" forceAA="0" compatLnSpc="1">
            <a:prstTxWarp prst="textNoShape">
              <a:avLst/>
            </a:prstTxWarp>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fr-FR" sz="1800" b="1" dirty="0">
                <a:solidFill>
                  <a:srgbClr val="000000"/>
                </a:solidFill>
              </a:rPr>
              <a:t>Total : 2,28 MT en 2015 </a:t>
            </a:r>
          </a:p>
          <a:p>
            <a:pPr algn="ctr"/>
            <a:r>
              <a:rPr lang="fr-FR" sz="1800" b="1" dirty="0">
                <a:solidFill>
                  <a:srgbClr val="000000"/>
                </a:solidFill>
              </a:rPr>
              <a:t>et 2,25 MT en </a:t>
            </a:r>
            <a:r>
              <a:rPr lang="fr-FR" sz="1800" b="1" dirty="0" smtClean="0">
                <a:solidFill>
                  <a:srgbClr val="000000"/>
                </a:solidFill>
              </a:rPr>
              <a:t>2016, </a:t>
            </a:r>
            <a:endParaRPr lang="fr-FR" sz="1800" b="1" dirty="0">
              <a:solidFill>
                <a:srgbClr val="000000"/>
              </a:solidFill>
            </a:endParaRPr>
          </a:p>
          <a:p>
            <a:pPr algn="ctr"/>
            <a:r>
              <a:rPr lang="fr-FR" sz="1800" b="1" dirty="0">
                <a:solidFill>
                  <a:srgbClr val="000000"/>
                </a:solidFill>
              </a:rPr>
              <a:t>près de 80% pour les 8 premiers</a:t>
            </a:r>
          </a:p>
        </p:txBody>
      </p:sp>
      <p:sp>
        <p:nvSpPr>
          <p:cNvPr id="9" name="Rectangle à coins arrondis 8"/>
          <p:cNvSpPr/>
          <p:nvPr/>
        </p:nvSpPr>
        <p:spPr>
          <a:xfrm>
            <a:off x="6213968" y="2933597"/>
            <a:ext cx="2608212" cy="753078"/>
          </a:xfrm>
          <a:prstGeom prst="roundRect">
            <a:avLst/>
          </a:prstGeom>
          <a:solidFill>
            <a:schemeClr val="bg1"/>
          </a:solidFill>
          <a:ln>
            <a:noFill/>
          </a:ln>
        </p:spPr>
        <p:style>
          <a:lnRef idx="1">
            <a:schemeClr val="accent1"/>
          </a:lnRef>
          <a:fillRef idx="3">
            <a:schemeClr val="accent1"/>
          </a:fillRef>
          <a:effectRef idx="2">
            <a:schemeClr val="accent1"/>
          </a:effectRef>
          <a:fontRef idx="minor">
            <a:schemeClr val="lt1"/>
          </a:fontRef>
        </p:style>
        <p:txBody>
          <a:bodyPr rot="0" spcFirstLastPara="0" vert="horz" wrap="square" lIns="91440" tIns="45720" rIns="91440" bIns="45720" numCol="1" spcCol="0" rtlCol="0" fromWordArt="0" anchor="t" anchorCtr="0" forceAA="0" compatLnSpc="1">
            <a:prstTxWarp prst="textNoShape">
              <a:avLst/>
            </a:prstTxWarp>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fr-FR" sz="1600" i="1" dirty="0">
                <a:solidFill>
                  <a:srgbClr val="000000"/>
                </a:solidFill>
                <a:ea typeface="Calibri"/>
                <a:cs typeface="Calibri"/>
              </a:rPr>
              <a:t>Source : International Nickel </a:t>
            </a:r>
            <a:r>
              <a:rPr lang="fr-FR" sz="1600" i="1" dirty="0" err="1">
                <a:solidFill>
                  <a:srgbClr val="000000"/>
                </a:solidFill>
                <a:ea typeface="Calibri"/>
                <a:cs typeface="Calibri"/>
              </a:rPr>
              <a:t>Study</a:t>
            </a:r>
            <a:r>
              <a:rPr lang="fr-FR" sz="1600" i="1" dirty="0">
                <a:solidFill>
                  <a:srgbClr val="000000"/>
                </a:solidFill>
                <a:ea typeface="Calibri"/>
                <a:cs typeface="Calibri"/>
              </a:rPr>
              <a:t> Group (INSG</a:t>
            </a:r>
            <a:r>
              <a:rPr lang="fr-FR" sz="1600" i="1" dirty="0" smtClean="0">
                <a:solidFill>
                  <a:srgbClr val="000000"/>
                </a:solidFill>
                <a:ea typeface="Calibri"/>
                <a:cs typeface="Calibri"/>
              </a:rPr>
              <a:t>), 2017</a:t>
            </a:r>
            <a:endParaRPr lang="fr-FR" sz="1600" b="1" i="1" dirty="0">
              <a:solidFill>
                <a:srgbClr val="000000"/>
              </a:solidFill>
            </a:endParaRPr>
          </a:p>
        </p:txBody>
      </p:sp>
    </p:spTree>
    <p:extLst>
      <p:ext uri="{BB962C8B-B14F-4D97-AF65-F5344CB8AC3E}">
        <p14:creationId xmlns:p14="http://schemas.microsoft.com/office/powerpoint/2010/main" val="784650377"/>
      </p:ext>
    </p:extLst>
  </p:cSld>
  <p:clrMapOvr>
    <a:masterClrMapping/>
  </p:clrMapOvr>
  <p:timing>
    <p:tnLst>
      <p:par>
        <p:cTn xmlns:p14="http://schemas.microsoft.com/office/powerpoint/2010/mai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a:xfrm>
            <a:off x="280922" y="589609"/>
            <a:ext cx="1708593" cy="876856"/>
          </a:xfrm>
          <a:prstGeom prst="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rgbClr val="000000"/>
                </a:solidFill>
              </a:rPr>
              <a:t>SOFINOR</a:t>
            </a:r>
            <a:endParaRPr lang="fr-FR" sz="2400" b="1" dirty="0">
              <a:solidFill>
                <a:srgbClr val="000000"/>
              </a:solidFill>
            </a:endParaRPr>
          </a:p>
        </p:txBody>
      </p:sp>
      <p:sp>
        <p:nvSpPr>
          <p:cNvPr id="14" name="Rectangle 13"/>
          <p:cNvSpPr/>
          <p:nvPr/>
        </p:nvSpPr>
        <p:spPr>
          <a:xfrm>
            <a:off x="3503935" y="1010402"/>
            <a:ext cx="1708593" cy="876856"/>
          </a:xfrm>
          <a:prstGeom prst="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rgbClr val="000000"/>
                </a:solidFill>
              </a:rPr>
              <a:t>NORDIL</a:t>
            </a:r>
            <a:endParaRPr lang="fr-FR" sz="2400" b="1" dirty="0">
              <a:solidFill>
                <a:srgbClr val="000000"/>
              </a:solidFill>
            </a:endParaRPr>
          </a:p>
        </p:txBody>
      </p:sp>
      <p:sp>
        <p:nvSpPr>
          <p:cNvPr id="27" name="Rectangle 26"/>
          <p:cNvSpPr/>
          <p:nvPr/>
        </p:nvSpPr>
        <p:spPr>
          <a:xfrm>
            <a:off x="280922" y="1668044"/>
            <a:ext cx="1708593" cy="438428"/>
          </a:xfrm>
          <a:prstGeom prst="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smtClean="0">
                <a:solidFill>
                  <a:srgbClr val="000000"/>
                </a:solidFill>
              </a:rPr>
              <a:t>SODIL</a:t>
            </a:r>
            <a:endParaRPr lang="fr-FR" dirty="0">
              <a:solidFill>
                <a:srgbClr val="000000"/>
              </a:solidFill>
            </a:endParaRPr>
          </a:p>
        </p:txBody>
      </p:sp>
      <p:cxnSp>
        <p:nvCxnSpPr>
          <p:cNvPr id="44" name="Connecteur droit 43"/>
          <p:cNvCxnSpPr>
            <a:stCxn id="9" idx="3"/>
            <a:endCxn id="14" idx="1"/>
          </p:cNvCxnSpPr>
          <p:nvPr/>
        </p:nvCxnSpPr>
        <p:spPr>
          <a:xfrm>
            <a:off x="1989515" y="1028037"/>
            <a:ext cx="1514420" cy="420793"/>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49" name="Connecteur droit 48"/>
          <p:cNvCxnSpPr>
            <a:stCxn id="27" idx="3"/>
            <a:endCxn id="14" idx="1"/>
          </p:cNvCxnSpPr>
          <p:nvPr/>
        </p:nvCxnSpPr>
        <p:spPr>
          <a:xfrm flipV="1">
            <a:off x="1989515" y="1448830"/>
            <a:ext cx="1514420" cy="438428"/>
          </a:xfrm>
          <a:prstGeom prst="line">
            <a:avLst/>
          </a:prstGeom>
          <a:ln w="3810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59" name="Octogone 58"/>
          <p:cNvSpPr/>
          <p:nvPr/>
        </p:nvSpPr>
        <p:spPr>
          <a:xfrm>
            <a:off x="142371" y="5685942"/>
            <a:ext cx="2290767" cy="998256"/>
          </a:xfrm>
          <a:prstGeom prst="octagon">
            <a:avLst/>
          </a:prstGeom>
          <a:solidFill>
            <a:srgbClr val="FFFF00"/>
          </a:solidFill>
          <a:ln/>
        </p:spPr>
        <p:style>
          <a:lnRef idx="1">
            <a:schemeClr val="accent1"/>
          </a:lnRef>
          <a:fillRef idx="3">
            <a:schemeClr val="accent1"/>
          </a:fillRef>
          <a:effectRef idx="2">
            <a:schemeClr val="accent1"/>
          </a:effectRef>
          <a:fontRef idx="minor">
            <a:schemeClr val="lt1"/>
          </a:fontRef>
        </p:style>
        <p:txBody>
          <a:bodyPr/>
          <a:lstStyle/>
          <a:p>
            <a:r>
              <a:rPr lang="fr-FR" sz="2400" b="1" dirty="0" smtClean="0">
                <a:solidFill>
                  <a:srgbClr val="000000"/>
                </a:solidFill>
              </a:rPr>
              <a:t> </a:t>
            </a:r>
            <a:r>
              <a:rPr lang="fr-FR" sz="2400" b="1" dirty="0" err="1" smtClean="0">
                <a:solidFill>
                  <a:srgbClr val="000000"/>
                </a:solidFill>
              </a:rPr>
              <a:t>Nisshin</a:t>
            </a:r>
            <a:r>
              <a:rPr lang="fr-FR" sz="2400" b="1" dirty="0" smtClean="0">
                <a:solidFill>
                  <a:srgbClr val="000000"/>
                </a:solidFill>
              </a:rPr>
              <a:t> </a:t>
            </a:r>
            <a:r>
              <a:rPr lang="fr-FR" sz="2400" b="1" dirty="0" err="1" smtClean="0">
                <a:solidFill>
                  <a:srgbClr val="000000"/>
                </a:solidFill>
              </a:rPr>
              <a:t>Steel</a:t>
            </a:r>
            <a:r>
              <a:rPr lang="fr-FR" sz="2400" b="1" dirty="0" smtClean="0">
                <a:solidFill>
                  <a:srgbClr val="000000"/>
                </a:solidFill>
              </a:rPr>
              <a:t>     </a:t>
            </a:r>
            <a:r>
              <a:rPr lang="fr-FR" sz="2400" b="1" dirty="0" err="1" smtClean="0">
                <a:solidFill>
                  <a:srgbClr val="FFFF00"/>
                </a:solidFill>
              </a:rPr>
              <a:t>rrrr</a:t>
            </a:r>
            <a:r>
              <a:rPr lang="fr-FR" sz="2400" b="1" dirty="0" smtClean="0">
                <a:solidFill>
                  <a:srgbClr val="000000"/>
                </a:solidFill>
              </a:rPr>
              <a:t>(Japon)</a:t>
            </a:r>
            <a:endParaRPr lang="fr-FR" sz="2400" b="1" dirty="0">
              <a:solidFill>
                <a:srgbClr val="000000"/>
              </a:solidFill>
            </a:endParaRPr>
          </a:p>
        </p:txBody>
      </p:sp>
      <p:sp>
        <p:nvSpPr>
          <p:cNvPr id="62" name="Octogone 61"/>
          <p:cNvSpPr/>
          <p:nvPr/>
        </p:nvSpPr>
        <p:spPr>
          <a:xfrm>
            <a:off x="3717169" y="5581673"/>
            <a:ext cx="2015533" cy="1090096"/>
          </a:xfrm>
          <a:prstGeom prst="octagon">
            <a:avLst/>
          </a:prstGeom>
          <a:solidFill>
            <a:srgbClr val="FFFF00"/>
          </a:solidFill>
          <a:ln/>
        </p:spPr>
        <p:style>
          <a:lnRef idx="1">
            <a:schemeClr val="accent1"/>
          </a:lnRef>
          <a:fillRef idx="3">
            <a:schemeClr val="accent1"/>
          </a:fillRef>
          <a:effectRef idx="2">
            <a:schemeClr val="accent1"/>
          </a:effectRef>
          <a:fontRef idx="minor">
            <a:schemeClr val="lt1"/>
          </a:fontRef>
        </p:style>
        <p:txBody>
          <a:bodyPr/>
          <a:lstStyle/>
          <a:p>
            <a:r>
              <a:rPr lang="fr-FR" dirty="0">
                <a:solidFill>
                  <a:srgbClr val="000000"/>
                </a:solidFill>
              </a:rPr>
              <a:t> </a:t>
            </a:r>
            <a:r>
              <a:rPr lang="fr-FR" dirty="0" smtClean="0">
                <a:solidFill>
                  <a:srgbClr val="000000"/>
                </a:solidFill>
              </a:rPr>
              <a:t> </a:t>
            </a:r>
            <a:r>
              <a:rPr lang="fr-FR" sz="3200" b="1" dirty="0" err="1" smtClean="0">
                <a:solidFill>
                  <a:srgbClr val="000000"/>
                </a:solidFill>
              </a:rPr>
              <a:t>Eramet</a:t>
            </a:r>
            <a:endParaRPr lang="fr-FR" sz="3200" b="1" dirty="0" smtClean="0">
              <a:solidFill>
                <a:srgbClr val="000000"/>
              </a:solidFill>
            </a:endParaRPr>
          </a:p>
          <a:p>
            <a:r>
              <a:rPr lang="fr-FR" sz="2000" b="1" dirty="0">
                <a:solidFill>
                  <a:srgbClr val="FFFF00"/>
                </a:solidFill>
              </a:rPr>
              <a:t>e</a:t>
            </a:r>
            <a:r>
              <a:rPr lang="fr-FR" sz="2000" b="1" dirty="0" smtClean="0">
                <a:solidFill>
                  <a:srgbClr val="FFFF00"/>
                </a:solidFill>
              </a:rPr>
              <a:t>n</a:t>
            </a:r>
            <a:r>
              <a:rPr lang="fr-FR" sz="2000" b="1" dirty="0" smtClean="0">
                <a:solidFill>
                  <a:srgbClr val="000000"/>
                </a:solidFill>
              </a:rPr>
              <a:t> (France)</a:t>
            </a:r>
            <a:endParaRPr lang="fr-FR" sz="2000" b="1" dirty="0">
              <a:solidFill>
                <a:srgbClr val="000000"/>
              </a:solidFill>
            </a:endParaRPr>
          </a:p>
        </p:txBody>
      </p:sp>
      <p:sp>
        <p:nvSpPr>
          <p:cNvPr id="74" name="Rectangle à coins arrondis 73"/>
          <p:cNvSpPr/>
          <p:nvPr/>
        </p:nvSpPr>
        <p:spPr>
          <a:xfrm>
            <a:off x="2995014" y="30238"/>
            <a:ext cx="5162390" cy="483784"/>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3200" b="1" dirty="0" smtClean="0">
                <a:solidFill>
                  <a:srgbClr val="000000"/>
                </a:solidFill>
              </a:rPr>
              <a:t>Le nickel de la SLN</a:t>
            </a:r>
            <a:endParaRPr lang="fr-FR" sz="3200" b="1" dirty="0">
              <a:solidFill>
                <a:srgbClr val="000000"/>
              </a:solidFill>
            </a:endParaRPr>
          </a:p>
        </p:txBody>
      </p:sp>
      <p:cxnSp>
        <p:nvCxnSpPr>
          <p:cNvPr id="86" name="Connecteur droit 85"/>
          <p:cNvCxnSpPr>
            <a:stCxn id="63" idx="2"/>
          </p:cNvCxnSpPr>
          <p:nvPr/>
        </p:nvCxnSpPr>
        <p:spPr>
          <a:xfrm flipH="1">
            <a:off x="5212529" y="2764114"/>
            <a:ext cx="1077694" cy="528667"/>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89" name="Connecteur droit 88"/>
          <p:cNvCxnSpPr>
            <a:stCxn id="14" idx="2"/>
            <a:endCxn id="39" idx="0"/>
          </p:cNvCxnSpPr>
          <p:nvPr/>
        </p:nvCxnSpPr>
        <p:spPr>
          <a:xfrm>
            <a:off x="4358232" y="1887258"/>
            <a:ext cx="4390" cy="894491"/>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93" name="Connecteur droit 92"/>
          <p:cNvCxnSpPr>
            <a:stCxn id="60" idx="2"/>
            <a:endCxn id="63" idx="0"/>
          </p:cNvCxnSpPr>
          <p:nvPr/>
        </p:nvCxnSpPr>
        <p:spPr>
          <a:xfrm>
            <a:off x="6196452" y="1080110"/>
            <a:ext cx="93771" cy="807148"/>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96" name="Connecteur droit 95"/>
          <p:cNvCxnSpPr>
            <a:stCxn id="39" idx="1"/>
            <a:endCxn id="47" idx="0"/>
          </p:cNvCxnSpPr>
          <p:nvPr/>
        </p:nvCxnSpPr>
        <p:spPr>
          <a:xfrm flipH="1">
            <a:off x="2433138" y="3220177"/>
            <a:ext cx="1097687" cy="728842"/>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98" name="Connecteur droit 97"/>
          <p:cNvCxnSpPr>
            <a:stCxn id="59" idx="7"/>
            <a:endCxn id="47" idx="2"/>
          </p:cNvCxnSpPr>
          <p:nvPr/>
        </p:nvCxnSpPr>
        <p:spPr>
          <a:xfrm flipV="1">
            <a:off x="2140759" y="4825875"/>
            <a:ext cx="292379" cy="860067"/>
          </a:xfrm>
          <a:prstGeom prst="line">
            <a:avLst/>
          </a:prstGeom>
          <a:ln w="3810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102" name="Connecteur droit 101"/>
          <p:cNvCxnSpPr>
            <a:stCxn id="39" idx="2"/>
            <a:endCxn id="62" idx="7"/>
          </p:cNvCxnSpPr>
          <p:nvPr/>
        </p:nvCxnSpPr>
        <p:spPr>
          <a:xfrm>
            <a:off x="4362622" y="3658605"/>
            <a:ext cx="1050802" cy="1923068"/>
          </a:xfrm>
          <a:prstGeom prst="line">
            <a:avLst/>
          </a:prstGeom>
          <a:ln w="190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104" name="Connecteur droit 103"/>
          <p:cNvCxnSpPr>
            <a:stCxn id="90" idx="2"/>
            <a:endCxn id="62" idx="7"/>
          </p:cNvCxnSpPr>
          <p:nvPr/>
        </p:nvCxnSpPr>
        <p:spPr>
          <a:xfrm flipH="1">
            <a:off x="5413424" y="4387447"/>
            <a:ext cx="1654695" cy="1194226"/>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121" name="Rectangle à coins arrondis 120"/>
          <p:cNvSpPr/>
          <p:nvPr/>
        </p:nvSpPr>
        <p:spPr>
          <a:xfrm>
            <a:off x="2808401" y="3364788"/>
            <a:ext cx="695534" cy="293817"/>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34%</a:t>
            </a:r>
            <a:endParaRPr lang="fr-FR" b="1" dirty="0">
              <a:solidFill>
                <a:srgbClr val="000000"/>
              </a:solidFill>
            </a:endParaRPr>
          </a:p>
        </p:txBody>
      </p:sp>
      <p:sp>
        <p:nvSpPr>
          <p:cNvPr id="122" name="Rectangle à coins arrondis 121"/>
          <p:cNvSpPr/>
          <p:nvPr/>
        </p:nvSpPr>
        <p:spPr>
          <a:xfrm>
            <a:off x="5503427" y="2894434"/>
            <a:ext cx="695534" cy="366090"/>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50%</a:t>
            </a:r>
            <a:endParaRPr lang="fr-FR" b="1" dirty="0">
              <a:solidFill>
                <a:srgbClr val="000000"/>
              </a:solidFill>
            </a:endParaRPr>
          </a:p>
        </p:txBody>
      </p:sp>
      <p:sp>
        <p:nvSpPr>
          <p:cNvPr id="126" name="Rectangle à coins arrondis 125"/>
          <p:cNvSpPr/>
          <p:nvPr/>
        </p:nvSpPr>
        <p:spPr>
          <a:xfrm>
            <a:off x="6126114" y="4610802"/>
            <a:ext cx="695534" cy="446710"/>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62%</a:t>
            </a:r>
            <a:endParaRPr lang="fr-FR" b="1" dirty="0">
              <a:solidFill>
                <a:srgbClr val="000000"/>
              </a:solidFill>
            </a:endParaRPr>
          </a:p>
        </p:txBody>
      </p:sp>
      <p:sp>
        <p:nvSpPr>
          <p:cNvPr id="127" name="Rectangle à coins arrondis 126"/>
          <p:cNvSpPr/>
          <p:nvPr/>
        </p:nvSpPr>
        <p:spPr>
          <a:xfrm>
            <a:off x="2189890" y="5134963"/>
            <a:ext cx="695534" cy="446710"/>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10%</a:t>
            </a:r>
            <a:endParaRPr lang="fr-FR" b="1" dirty="0">
              <a:solidFill>
                <a:srgbClr val="000000"/>
              </a:solidFill>
            </a:endParaRPr>
          </a:p>
        </p:txBody>
      </p:sp>
      <p:sp>
        <p:nvSpPr>
          <p:cNvPr id="39" name="Rectangle 38"/>
          <p:cNvSpPr/>
          <p:nvPr/>
        </p:nvSpPr>
        <p:spPr>
          <a:xfrm>
            <a:off x="3530825" y="2781749"/>
            <a:ext cx="1663594" cy="876856"/>
          </a:xfrm>
          <a:prstGeom prst="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rgbClr val="000000"/>
                </a:solidFill>
              </a:rPr>
              <a:t>STCPI*</a:t>
            </a:r>
            <a:endParaRPr lang="fr-FR" sz="2400" b="1" dirty="0">
              <a:solidFill>
                <a:srgbClr val="000000"/>
              </a:solidFill>
            </a:endParaRPr>
          </a:p>
        </p:txBody>
      </p:sp>
      <p:sp>
        <p:nvSpPr>
          <p:cNvPr id="47" name="Rectangle 46"/>
          <p:cNvSpPr/>
          <p:nvPr/>
        </p:nvSpPr>
        <p:spPr>
          <a:xfrm>
            <a:off x="1197364" y="3949019"/>
            <a:ext cx="2471547" cy="876856"/>
          </a:xfrm>
          <a:prstGeom prst="rect">
            <a:avLst/>
          </a:prstGeom>
          <a:solidFill>
            <a:srgbClr val="FF00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t>SLN</a:t>
            </a:r>
          </a:p>
          <a:p>
            <a:pPr algn="ctr"/>
            <a:r>
              <a:rPr lang="fr-FR" sz="2400" b="1" dirty="0" smtClean="0"/>
              <a:t>(Usine et Mines)</a:t>
            </a:r>
            <a:endParaRPr lang="fr-FR" sz="2400" b="1" dirty="0"/>
          </a:p>
        </p:txBody>
      </p:sp>
      <p:sp>
        <p:nvSpPr>
          <p:cNvPr id="60" name="Ellipse 59"/>
          <p:cNvSpPr/>
          <p:nvPr/>
        </p:nvSpPr>
        <p:spPr>
          <a:xfrm>
            <a:off x="6196452" y="641682"/>
            <a:ext cx="2148277" cy="876856"/>
          </a:xfrm>
          <a:prstGeom prst="ellipse">
            <a:avLst/>
          </a:prstGeom>
          <a:noFill/>
          <a:ln w="76200" cmpd="sng">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a:solidFill>
                  <a:srgbClr val="000000"/>
                </a:solidFill>
              </a:rPr>
              <a:t>Province </a:t>
            </a:r>
            <a:r>
              <a:rPr lang="fr-FR" sz="2400" b="1" dirty="0" smtClean="0">
                <a:solidFill>
                  <a:srgbClr val="000000"/>
                </a:solidFill>
              </a:rPr>
              <a:t>Sud</a:t>
            </a:r>
            <a:endParaRPr lang="fr-FR" sz="2400" b="1" dirty="0">
              <a:solidFill>
                <a:srgbClr val="000000"/>
              </a:solidFill>
            </a:endParaRPr>
          </a:p>
        </p:txBody>
      </p:sp>
      <p:sp>
        <p:nvSpPr>
          <p:cNvPr id="63" name="Rectangle 62"/>
          <p:cNvSpPr/>
          <p:nvPr/>
        </p:nvSpPr>
        <p:spPr>
          <a:xfrm>
            <a:off x="5413424" y="1887258"/>
            <a:ext cx="1753597" cy="876856"/>
          </a:xfrm>
          <a:prstGeom prst="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rgbClr val="000000"/>
                </a:solidFill>
              </a:rPr>
              <a:t>PROMOSUD</a:t>
            </a:r>
            <a:endParaRPr lang="fr-FR" sz="2400" b="1" dirty="0">
              <a:solidFill>
                <a:srgbClr val="000000"/>
              </a:solidFill>
            </a:endParaRPr>
          </a:p>
        </p:txBody>
      </p:sp>
      <p:sp>
        <p:nvSpPr>
          <p:cNvPr id="66" name="Rectangle à coins arrondis 65"/>
          <p:cNvSpPr/>
          <p:nvPr/>
        </p:nvSpPr>
        <p:spPr>
          <a:xfrm>
            <a:off x="6584089" y="1481655"/>
            <a:ext cx="695534" cy="483784"/>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71%</a:t>
            </a:r>
            <a:endParaRPr lang="fr-FR" b="1" dirty="0">
              <a:solidFill>
                <a:srgbClr val="000000"/>
              </a:solidFill>
            </a:endParaRPr>
          </a:p>
        </p:txBody>
      </p:sp>
      <p:sp>
        <p:nvSpPr>
          <p:cNvPr id="70" name="Rectangle à coins arrondis 69"/>
          <p:cNvSpPr/>
          <p:nvPr/>
        </p:nvSpPr>
        <p:spPr>
          <a:xfrm>
            <a:off x="4010465" y="2106472"/>
            <a:ext cx="695534" cy="323914"/>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50%</a:t>
            </a:r>
            <a:endParaRPr lang="fr-FR" b="1" dirty="0">
              <a:solidFill>
                <a:srgbClr val="000000"/>
              </a:solidFill>
            </a:endParaRPr>
          </a:p>
        </p:txBody>
      </p:sp>
      <p:sp>
        <p:nvSpPr>
          <p:cNvPr id="82" name="Rectangle à coins arrondis 81"/>
          <p:cNvSpPr/>
          <p:nvPr/>
        </p:nvSpPr>
        <p:spPr>
          <a:xfrm>
            <a:off x="4240256" y="4184993"/>
            <a:ext cx="695534" cy="483784"/>
          </a:xfrm>
          <a:prstGeom prst="roundRect">
            <a:avLst>
              <a:gd name="adj" fmla="val 19792"/>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4%</a:t>
            </a:r>
            <a:endParaRPr lang="fr-FR" b="1" dirty="0">
              <a:solidFill>
                <a:srgbClr val="000000"/>
              </a:solidFill>
            </a:endParaRPr>
          </a:p>
        </p:txBody>
      </p:sp>
      <p:cxnSp>
        <p:nvCxnSpPr>
          <p:cNvPr id="83" name="Connecteur droit 82"/>
          <p:cNvCxnSpPr>
            <a:stCxn id="62" idx="6"/>
            <a:endCxn id="47" idx="2"/>
          </p:cNvCxnSpPr>
          <p:nvPr/>
        </p:nvCxnSpPr>
        <p:spPr>
          <a:xfrm flipH="1" flipV="1">
            <a:off x="2433138" y="4825875"/>
            <a:ext cx="1603309" cy="755798"/>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87" name="Rectangle à coins arrondis 86"/>
          <p:cNvSpPr/>
          <p:nvPr/>
        </p:nvSpPr>
        <p:spPr>
          <a:xfrm>
            <a:off x="3243829" y="5108010"/>
            <a:ext cx="695534" cy="339189"/>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56%</a:t>
            </a:r>
            <a:endParaRPr lang="fr-FR" b="1" dirty="0">
              <a:solidFill>
                <a:srgbClr val="000000"/>
              </a:solidFill>
            </a:endParaRPr>
          </a:p>
        </p:txBody>
      </p:sp>
      <p:sp>
        <p:nvSpPr>
          <p:cNvPr id="90" name="Rectangle 89"/>
          <p:cNvSpPr/>
          <p:nvPr/>
        </p:nvSpPr>
        <p:spPr>
          <a:xfrm>
            <a:off x="6236322" y="3510591"/>
            <a:ext cx="1663594" cy="876856"/>
          </a:xfrm>
          <a:prstGeom prst="rect">
            <a:avLst/>
          </a:prstGeom>
          <a:solidFill>
            <a:srgbClr val="FFFF00"/>
          </a:solidFill>
          <a:ln>
            <a:solidFill>
              <a:schemeClr val="tx2">
                <a:lumMod val="60000"/>
                <a:lumOff val="40000"/>
              </a:schemeClr>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rgbClr val="000000"/>
                </a:solidFill>
              </a:rPr>
              <a:t>Etat Fr + Duval</a:t>
            </a:r>
            <a:endParaRPr lang="fr-FR" sz="2400" b="1" dirty="0">
              <a:solidFill>
                <a:srgbClr val="000000"/>
              </a:solidFill>
            </a:endParaRPr>
          </a:p>
        </p:txBody>
      </p:sp>
      <p:sp>
        <p:nvSpPr>
          <p:cNvPr id="106" name="Rectangle 105"/>
          <p:cNvSpPr/>
          <p:nvPr/>
        </p:nvSpPr>
        <p:spPr>
          <a:xfrm>
            <a:off x="7279623" y="4610802"/>
            <a:ext cx="1205619" cy="594708"/>
          </a:xfrm>
          <a:prstGeom prst="rect">
            <a:avLst/>
          </a:prstGeom>
          <a:solidFill>
            <a:srgbClr val="FFFF00"/>
          </a:solidFill>
          <a:ln>
            <a:solidFill>
              <a:schemeClr val="tx2">
                <a:lumMod val="60000"/>
                <a:lumOff val="40000"/>
              </a:schemeClr>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rgbClr val="000000"/>
                </a:solidFill>
              </a:rPr>
              <a:t>Autres</a:t>
            </a:r>
            <a:endParaRPr lang="fr-FR" sz="2400" b="1" dirty="0">
              <a:solidFill>
                <a:srgbClr val="000000"/>
              </a:solidFill>
            </a:endParaRPr>
          </a:p>
        </p:txBody>
      </p:sp>
      <p:cxnSp>
        <p:nvCxnSpPr>
          <p:cNvPr id="107" name="Connecteur droit 106"/>
          <p:cNvCxnSpPr>
            <a:stCxn id="106" idx="1"/>
            <a:endCxn id="62" idx="0"/>
          </p:cNvCxnSpPr>
          <p:nvPr/>
        </p:nvCxnSpPr>
        <p:spPr>
          <a:xfrm flipH="1">
            <a:off x="5732702" y="4908156"/>
            <a:ext cx="1546921" cy="992795"/>
          </a:xfrm>
          <a:prstGeom prst="line">
            <a:avLst/>
          </a:prstGeom>
          <a:ln w="3810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110" name="Rectangle à coins arrondis 109"/>
          <p:cNvSpPr/>
          <p:nvPr/>
        </p:nvSpPr>
        <p:spPr>
          <a:xfrm>
            <a:off x="6196452" y="5205510"/>
            <a:ext cx="695534" cy="480432"/>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38%</a:t>
            </a:r>
            <a:endParaRPr lang="fr-FR" b="1" dirty="0">
              <a:solidFill>
                <a:srgbClr val="000000"/>
              </a:solidFill>
            </a:endParaRPr>
          </a:p>
        </p:txBody>
      </p:sp>
      <p:sp>
        <p:nvSpPr>
          <p:cNvPr id="118" name="Rectangle à coins arrondis 117"/>
          <p:cNvSpPr/>
          <p:nvPr/>
        </p:nvSpPr>
        <p:spPr>
          <a:xfrm>
            <a:off x="2112867" y="1042008"/>
            <a:ext cx="695534" cy="293817"/>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75%</a:t>
            </a:r>
            <a:endParaRPr lang="fr-FR" b="1" dirty="0">
              <a:solidFill>
                <a:srgbClr val="000000"/>
              </a:solidFill>
            </a:endParaRPr>
          </a:p>
        </p:txBody>
      </p:sp>
      <p:sp>
        <p:nvSpPr>
          <p:cNvPr id="119" name="Rectangle à coins arrondis 118"/>
          <p:cNvSpPr/>
          <p:nvPr/>
        </p:nvSpPr>
        <p:spPr>
          <a:xfrm>
            <a:off x="2186118" y="1560919"/>
            <a:ext cx="729747" cy="277062"/>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a:solidFill>
                  <a:srgbClr val="000000"/>
                </a:solidFill>
              </a:rPr>
              <a:t>2</a:t>
            </a:r>
            <a:r>
              <a:rPr lang="fr-FR" b="1" dirty="0" smtClean="0">
                <a:solidFill>
                  <a:srgbClr val="000000"/>
                </a:solidFill>
              </a:rPr>
              <a:t>5%</a:t>
            </a:r>
            <a:endParaRPr lang="fr-FR" b="1" dirty="0">
              <a:solidFill>
                <a:srgbClr val="000000"/>
              </a:solidFill>
            </a:endParaRPr>
          </a:p>
        </p:txBody>
      </p:sp>
      <p:sp>
        <p:nvSpPr>
          <p:cNvPr id="132" name="Rectangle 131"/>
          <p:cNvSpPr/>
          <p:nvPr/>
        </p:nvSpPr>
        <p:spPr>
          <a:xfrm>
            <a:off x="6891986" y="5500026"/>
            <a:ext cx="2355901" cy="1200329"/>
          </a:xfrm>
          <a:prstGeom prst="rect">
            <a:avLst/>
          </a:prstGeom>
        </p:spPr>
        <p:txBody>
          <a:bodyPr wrap="square">
            <a:spAutoFit/>
          </a:bodyPr>
          <a:lstStyle/>
          <a:p>
            <a:pPr algn="ctr"/>
            <a:r>
              <a:rPr lang="fr-FR" dirty="0" smtClean="0"/>
              <a:t>* Société </a:t>
            </a:r>
            <a:r>
              <a:rPr lang="fr-FR" dirty="0"/>
              <a:t>Territoriale Calédonienne de Participation Industrielle</a:t>
            </a:r>
          </a:p>
        </p:txBody>
      </p:sp>
      <p:sp>
        <p:nvSpPr>
          <p:cNvPr id="134" name="Rectangle 133"/>
          <p:cNvSpPr/>
          <p:nvPr/>
        </p:nvSpPr>
        <p:spPr>
          <a:xfrm>
            <a:off x="7480406" y="1772744"/>
            <a:ext cx="1549931" cy="1315284"/>
          </a:xfrm>
          <a:prstGeom prst="rect">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solidFill>
                  <a:srgbClr val="000000"/>
                </a:solidFill>
              </a:rPr>
              <a:t>Autres Actionnaires, privées surtout</a:t>
            </a:r>
            <a:endParaRPr lang="fr-FR" sz="2000" b="1" dirty="0">
              <a:solidFill>
                <a:srgbClr val="000000"/>
              </a:solidFill>
            </a:endParaRPr>
          </a:p>
        </p:txBody>
      </p:sp>
      <p:cxnSp>
        <p:nvCxnSpPr>
          <p:cNvPr id="135" name="Connecteur droit 134"/>
          <p:cNvCxnSpPr>
            <a:stCxn id="134" idx="1"/>
            <a:endCxn id="63" idx="3"/>
          </p:cNvCxnSpPr>
          <p:nvPr/>
        </p:nvCxnSpPr>
        <p:spPr>
          <a:xfrm flipH="1" flipV="1">
            <a:off x="7167021" y="2325686"/>
            <a:ext cx="313385" cy="104700"/>
          </a:xfrm>
          <a:prstGeom prst="line">
            <a:avLst/>
          </a:prstGeom>
          <a:ln w="3810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144" name="Rectangle à coins arrondis 143"/>
          <p:cNvSpPr/>
          <p:nvPr/>
        </p:nvSpPr>
        <p:spPr>
          <a:xfrm>
            <a:off x="7279623" y="2451469"/>
            <a:ext cx="620293" cy="366090"/>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29%</a:t>
            </a:r>
            <a:endParaRPr lang="fr-FR" b="1" dirty="0">
              <a:solidFill>
                <a:srgbClr val="000000"/>
              </a:solidFill>
            </a:endParaRPr>
          </a:p>
        </p:txBody>
      </p:sp>
    </p:spTree>
    <p:extLst>
      <p:ext uri="{BB962C8B-B14F-4D97-AF65-F5344CB8AC3E}">
        <p14:creationId xmlns:p14="http://schemas.microsoft.com/office/powerpoint/2010/main" val="468795805"/>
      </p:ext>
    </p:extLst>
  </p:cSld>
  <p:clrMapOvr>
    <a:masterClrMapping/>
  </p:clrMapOvr>
  <p:timing>
    <p:tnLst>
      <p:par>
        <p:cTn xmlns:p14="http://schemas.microsoft.com/office/powerpoint/2010/mai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44" name="Connecteur droit 43"/>
          <p:cNvCxnSpPr>
            <a:stCxn id="36" idx="6"/>
            <a:endCxn id="39" idx="1"/>
          </p:cNvCxnSpPr>
          <p:nvPr/>
        </p:nvCxnSpPr>
        <p:spPr>
          <a:xfrm>
            <a:off x="2372498" y="2100784"/>
            <a:ext cx="660518" cy="359741"/>
          </a:xfrm>
          <a:prstGeom prst="line">
            <a:avLst/>
          </a:prstGeom>
          <a:ln w="28575"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49" name="Connecteur droit 48"/>
          <p:cNvCxnSpPr>
            <a:stCxn id="42" idx="6"/>
            <a:endCxn id="39" idx="0"/>
          </p:cNvCxnSpPr>
          <p:nvPr/>
        </p:nvCxnSpPr>
        <p:spPr>
          <a:xfrm>
            <a:off x="2372498" y="695439"/>
            <a:ext cx="1492315" cy="1326658"/>
          </a:xfrm>
          <a:prstGeom prst="line">
            <a:avLst/>
          </a:prstGeom>
          <a:ln w="28575"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59" name="Octogone 58"/>
          <p:cNvSpPr/>
          <p:nvPr/>
        </p:nvSpPr>
        <p:spPr>
          <a:xfrm>
            <a:off x="224221" y="3852608"/>
            <a:ext cx="2290767" cy="2831589"/>
          </a:xfrm>
          <a:prstGeom prst="octagon">
            <a:avLst/>
          </a:prstGeom>
          <a:solidFill>
            <a:schemeClr val="bg1"/>
          </a:solidFill>
          <a:ln w="19050" cmpd="sng">
            <a:solidFill>
              <a:schemeClr val="tx1"/>
            </a:solidFill>
            <a:prstDash val="dash"/>
          </a:ln>
        </p:spPr>
        <p:style>
          <a:lnRef idx="1">
            <a:schemeClr val="accent1"/>
          </a:lnRef>
          <a:fillRef idx="3">
            <a:schemeClr val="accent1"/>
          </a:fillRef>
          <a:effectRef idx="2">
            <a:schemeClr val="accent1"/>
          </a:effectRef>
          <a:fontRef idx="minor">
            <a:schemeClr val="lt1"/>
          </a:fontRef>
        </p:style>
        <p:txBody>
          <a:bodyPr/>
          <a:lstStyle/>
          <a:p>
            <a:pPr algn="ctr"/>
            <a:r>
              <a:rPr lang="fr-FR" sz="2400" b="1" dirty="0" smtClean="0">
                <a:solidFill>
                  <a:srgbClr val="000000"/>
                </a:solidFill>
              </a:rPr>
              <a:t>Sumitomo</a:t>
            </a:r>
          </a:p>
          <a:p>
            <a:pPr algn="ctr"/>
            <a:r>
              <a:rPr lang="fr-FR" sz="2000" b="1" dirty="0" smtClean="0">
                <a:solidFill>
                  <a:srgbClr val="000000"/>
                </a:solidFill>
              </a:rPr>
              <a:t>Japon, a vendu en 2016 ses parts à Vale, </a:t>
            </a:r>
            <a:r>
              <a:rPr lang="fr-FR" sz="1600" b="1" dirty="0" smtClean="0">
                <a:solidFill>
                  <a:srgbClr val="000000"/>
                </a:solidFill>
              </a:rPr>
              <a:t>lequel cherche un nouveau partenaire</a:t>
            </a:r>
          </a:p>
          <a:p>
            <a:pPr algn="ctr"/>
            <a:endParaRPr lang="fr-FR" sz="2000" b="1" dirty="0">
              <a:solidFill>
                <a:srgbClr val="000000"/>
              </a:solidFill>
            </a:endParaRPr>
          </a:p>
        </p:txBody>
      </p:sp>
      <p:sp>
        <p:nvSpPr>
          <p:cNvPr id="62" name="Octogone 61"/>
          <p:cNvSpPr/>
          <p:nvPr/>
        </p:nvSpPr>
        <p:spPr>
          <a:xfrm>
            <a:off x="2696559" y="5132087"/>
            <a:ext cx="3010113" cy="1552111"/>
          </a:xfrm>
          <a:prstGeom prst="octagon">
            <a:avLst/>
          </a:prstGeom>
          <a:solidFill>
            <a:srgbClr val="FFFF00"/>
          </a:solidFill>
          <a:ln/>
        </p:spPr>
        <p:style>
          <a:lnRef idx="1">
            <a:schemeClr val="accent1"/>
          </a:lnRef>
          <a:fillRef idx="3">
            <a:schemeClr val="accent1"/>
          </a:fillRef>
          <a:effectRef idx="2">
            <a:schemeClr val="accent1"/>
          </a:effectRef>
          <a:fontRef idx="minor">
            <a:schemeClr val="lt1"/>
          </a:fontRef>
        </p:style>
        <p:txBody>
          <a:bodyPr/>
          <a:lstStyle/>
          <a:p>
            <a:r>
              <a:rPr lang="fr-FR" dirty="0">
                <a:solidFill>
                  <a:srgbClr val="000000"/>
                </a:solidFill>
              </a:rPr>
              <a:t> </a:t>
            </a:r>
            <a:r>
              <a:rPr lang="fr-FR" dirty="0" smtClean="0">
                <a:solidFill>
                  <a:srgbClr val="000000"/>
                </a:solidFill>
              </a:rPr>
              <a:t>              </a:t>
            </a:r>
            <a:r>
              <a:rPr lang="fr-FR" sz="3200" b="1" dirty="0" smtClean="0">
                <a:solidFill>
                  <a:srgbClr val="000000"/>
                </a:solidFill>
              </a:rPr>
              <a:t>Vale  </a:t>
            </a:r>
            <a:r>
              <a:rPr lang="fr-FR" sz="2000" b="1" dirty="0" smtClean="0">
                <a:solidFill>
                  <a:srgbClr val="FFFF00"/>
                </a:solidFill>
              </a:rPr>
              <a:t>BB</a:t>
            </a:r>
            <a:r>
              <a:rPr lang="fr-FR" sz="2000" b="1" dirty="0" smtClean="0">
                <a:solidFill>
                  <a:srgbClr val="000000"/>
                </a:solidFill>
              </a:rPr>
              <a:t> </a:t>
            </a:r>
          </a:p>
          <a:p>
            <a:r>
              <a:rPr lang="fr-FR" sz="2000" b="1" dirty="0" err="1" smtClean="0">
                <a:solidFill>
                  <a:srgbClr val="FFFF00"/>
                </a:solidFill>
              </a:rPr>
              <a:t>rfffffffff</a:t>
            </a:r>
            <a:r>
              <a:rPr lang="fr-FR" sz="2000" b="1" dirty="0" err="1" smtClean="0">
                <a:solidFill>
                  <a:srgbClr val="000000"/>
                </a:solidFill>
              </a:rPr>
              <a:t>Brésil</a:t>
            </a:r>
            <a:endParaRPr lang="fr-FR" sz="2000" b="1" dirty="0">
              <a:solidFill>
                <a:srgbClr val="000000"/>
              </a:solidFill>
            </a:endParaRPr>
          </a:p>
        </p:txBody>
      </p:sp>
      <p:sp>
        <p:nvSpPr>
          <p:cNvPr id="74" name="Rectangle à coins arrondis 73"/>
          <p:cNvSpPr/>
          <p:nvPr/>
        </p:nvSpPr>
        <p:spPr>
          <a:xfrm>
            <a:off x="2832229" y="73863"/>
            <a:ext cx="5162390" cy="483784"/>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3200" b="1" dirty="0" smtClean="0">
                <a:solidFill>
                  <a:srgbClr val="000000"/>
                </a:solidFill>
              </a:rPr>
              <a:t>Le nickel de l’usine du Sud</a:t>
            </a:r>
          </a:p>
        </p:txBody>
      </p:sp>
      <p:cxnSp>
        <p:nvCxnSpPr>
          <p:cNvPr id="86" name="Connecteur droit 85"/>
          <p:cNvCxnSpPr>
            <a:stCxn id="63" idx="1"/>
            <a:endCxn id="39" idx="3"/>
          </p:cNvCxnSpPr>
          <p:nvPr/>
        </p:nvCxnSpPr>
        <p:spPr>
          <a:xfrm flipH="1">
            <a:off x="4696610" y="2291855"/>
            <a:ext cx="1133617" cy="168670"/>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93" name="Connecteur droit 92"/>
          <p:cNvCxnSpPr>
            <a:stCxn id="60" idx="2"/>
            <a:endCxn id="63" idx="0"/>
          </p:cNvCxnSpPr>
          <p:nvPr/>
        </p:nvCxnSpPr>
        <p:spPr>
          <a:xfrm flipH="1">
            <a:off x="6662024" y="1174089"/>
            <a:ext cx="175302" cy="679338"/>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cxnSp>
        <p:nvCxnSpPr>
          <p:cNvPr id="96" name="Connecteur droit 95"/>
          <p:cNvCxnSpPr>
            <a:stCxn id="39" idx="2"/>
            <a:endCxn id="47" idx="0"/>
          </p:cNvCxnSpPr>
          <p:nvPr/>
        </p:nvCxnSpPr>
        <p:spPr>
          <a:xfrm>
            <a:off x="3864813" y="2898953"/>
            <a:ext cx="437169" cy="719582"/>
          </a:xfrm>
          <a:prstGeom prst="line">
            <a:avLst/>
          </a:prstGeom>
          <a:ln w="190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121" name="Rectangle à coins arrondis 120"/>
          <p:cNvSpPr/>
          <p:nvPr/>
        </p:nvSpPr>
        <p:spPr>
          <a:xfrm>
            <a:off x="3800493" y="3141780"/>
            <a:ext cx="695534" cy="237490"/>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5%</a:t>
            </a:r>
            <a:endParaRPr lang="fr-FR" b="1" dirty="0">
              <a:solidFill>
                <a:srgbClr val="000000"/>
              </a:solidFill>
            </a:endParaRPr>
          </a:p>
        </p:txBody>
      </p:sp>
      <p:sp>
        <p:nvSpPr>
          <p:cNvPr id="39" name="Rectangle 38"/>
          <p:cNvSpPr/>
          <p:nvPr/>
        </p:nvSpPr>
        <p:spPr>
          <a:xfrm>
            <a:off x="3033016" y="2022097"/>
            <a:ext cx="1663594" cy="876856"/>
          </a:xfrm>
          <a:prstGeom prst="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rgbClr val="000000"/>
                </a:solidFill>
              </a:rPr>
              <a:t>SPMSC*</a:t>
            </a:r>
            <a:endParaRPr lang="fr-FR" sz="2400" b="1" dirty="0">
              <a:solidFill>
                <a:srgbClr val="000000"/>
              </a:solidFill>
            </a:endParaRPr>
          </a:p>
        </p:txBody>
      </p:sp>
      <p:sp>
        <p:nvSpPr>
          <p:cNvPr id="47" name="Rectangle 46"/>
          <p:cNvSpPr/>
          <p:nvPr/>
        </p:nvSpPr>
        <p:spPr>
          <a:xfrm>
            <a:off x="3066208" y="3618535"/>
            <a:ext cx="2471547" cy="876856"/>
          </a:xfrm>
          <a:prstGeom prst="rect">
            <a:avLst/>
          </a:prstGeom>
          <a:solidFill>
            <a:srgbClr val="FF00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t>Vale NC (VNC)</a:t>
            </a:r>
          </a:p>
          <a:p>
            <a:pPr algn="ctr"/>
            <a:r>
              <a:rPr lang="fr-FR" sz="2400" b="1" dirty="0" smtClean="0"/>
              <a:t>(Usine et Mine)</a:t>
            </a:r>
            <a:endParaRPr lang="fr-FR" sz="2400" b="1" dirty="0"/>
          </a:p>
        </p:txBody>
      </p:sp>
      <p:sp>
        <p:nvSpPr>
          <p:cNvPr id="60" name="Ellipse 59"/>
          <p:cNvSpPr/>
          <p:nvPr/>
        </p:nvSpPr>
        <p:spPr>
          <a:xfrm>
            <a:off x="6837326" y="735661"/>
            <a:ext cx="2148277" cy="876856"/>
          </a:xfrm>
          <a:prstGeom prst="ellipse">
            <a:avLst/>
          </a:prstGeom>
          <a:noFill/>
          <a:ln w="19050" cmpd="sng">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dirty="0">
                <a:solidFill>
                  <a:srgbClr val="000000"/>
                </a:solidFill>
              </a:rPr>
              <a:t>Province </a:t>
            </a:r>
            <a:r>
              <a:rPr lang="fr-FR" sz="2400" dirty="0" smtClean="0">
                <a:solidFill>
                  <a:srgbClr val="000000"/>
                </a:solidFill>
              </a:rPr>
              <a:t>Sud</a:t>
            </a:r>
            <a:endParaRPr lang="fr-FR" sz="2400" dirty="0">
              <a:solidFill>
                <a:srgbClr val="000000"/>
              </a:solidFill>
            </a:endParaRPr>
          </a:p>
        </p:txBody>
      </p:sp>
      <p:sp>
        <p:nvSpPr>
          <p:cNvPr id="63" name="Rectangle 62"/>
          <p:cNvSpPr/>
          <p:nvPr/>
        </p:nvSpPr>
        <p:spPr>
          <a:xfrm>
            <a:off x="5830227" y="1853427"/>
            <a:ext cx="1663594" cy="876856"/>
          </a:xfrm>
          <a:prstGeom prst="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err="1" smtClean="0">
                <a:solidFill>
                  <a:srgbClr val="000000"/>
                </a:solidFill>
              </a:rPr>
              <a:t>Promosud</a:t>
            </a:r>
            <a:endParaRPr lang="fr-FR" sz="2400" b="1" dirty="0">
              <a:solidFill>
                <a:srgbClr val="000000"/>
              </a:solidFill>
            </a:endParaRPr>
          </a:p>
        </p:txBody>
      </p:sp>
      <p:sp>
        <p:nvSpPr>
          <p:cNvPr id="66" name="Rectangle à coins arrondis 65"/>
          <p:cNvSpPr/>
          <p:nvPr/>
        </p:nvSpPr>
        <p:spPr>
          <a:xfrm>
            <a:off x="5966490" y="1133866"/>
            <a:ext cx="695534" cy="340045"/>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71%</a:t>
            </a:r>
            <a:endParaRPr lang="fr-FR" b="1" dirty="0">
              <a:solidFill>
                <a:srgbClr val="000000"/>
              </a:solidFill>
            </a:endParaRPr>
          </a:p>
        </p:txBody>
      </p:sp>
      <p:cxnSp>
        <p:nvCxnSpPr>
          <p:cNvPr id="83" name="Connecteur droit 82"/>
          <p:cNvCxnSpPr>
            <a:endCxn id="47" idx="2"/>
          </p:cNvCxnSpPr>
          <p:nvPr/>
        </p:nvCxnSpPr>
        <p:spPr>
          <a:xfrm flipV="1">
            <a:off x="4301982" y="4495391"/>
            <a:ext cx="0" cy="636696"/>
          </a:xfrm>
          <a:prstGeom prst="line">
            <a:avLst/>
          </a:prstGeom>
          <a:ln w="57150"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87" name="Rectangle à coins arrondis 86"/>
          <p:cNvSpPr/>
          <p:nvPr/>
        </p:nvSpPr>
        <p:spPr>
          <a:xfrm>
            <a:off x="4496027" y="4608033"/>
            <a:ext cx="695534" cy="339189"/>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95%</a:t>
            </a:r>
            <a:endParaRPr lang="fr-FR" b="1" dirty="0">
              <a:solidFill>
                <a:srgbClr val="000000"/>
              </a:solidFill>
            </a:endParaRPr>
          </a:p>
        </p:txBody>
      </p:sp>
      <p:sp>
        <p:nvSpPr>
          <p:cNvPr id="118" name="Rectangle à coins arrondis 117"/>
          <p:cNvSpPr/>
          <p:nvPr/>
        </p:nvSpPr>
        <p:spPr>
          <a:xfrm>
            <a:off x="2556407" y="1028331"/>
            <a:ext cx="695534" cy="293817"/>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a:solidFill>
                  <a:srgbClr val="000000"/>
                </a:solidFill>
              </a:rPr>
              <a:t>2</a:t>
            </a:r>
            <a:r>
              <a:rPr lang="fr-FR" b="1" dirty="0" smtClean="0">
                <a:solidFill>
                  <a:srgbClr val="000000"/>
                </a:solidFill>
              </a:rPr>
              <a:t>5%</a:t>
            </a:r>
            <a:endParaRPr lang="fr-FR" b="1" dirty="0">
              <a:solidFill>
                <a:srgbClr val="000000"/>
              </a:solidFill>
            </a:endParaRPr>
          </a:p>
        </p:txBody>
      </p:sp>
      <p:sp>
        <p:nvSpPr>
          <p:cNvPr id="119" name="Rectangle à coins arrondis 118"/>
          <p:cNvSpPr/>
          <p:nvPr/>
        </p:nvSpPr>
        <p:spPr>
          <a:xfrm>
            <a:off x="2102482" y="2273263"/>
            <a:ext cx="729747" cy="277062"/>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a:solidFill>
                  <a:srgbClr val="000000"/>
                </a:solidFill>
              </a:rPr>
              <a:t>2</a:t>
            </a:r>
            <a:r>
              <a:rPr lang="fr-FR" b="1" dirty="0" smtClean="0">
                <a:solidFill>
                  <a:srgbClr val="000000"/>
                </a:solidFill>
              </a:rPr>
              <a:t>5%</a:t>
            </a:r>
            <a:endParaRPr lang="fr-FR" b="1" dirty="0">
              <a:solidFill>
                <a:srgbClr val="000000"/>
              </a:solidFill>
            </a:endParaRPr>
          </a:p>
        </p:txBody>
      </p:sp>
      <p:sp>
        <p:nvSpPr>
          <p:cNvPr id="36" name="Ellipse 35"/>
          <p:cNvSpPr/>
          <p:nvPr/>
        </p:nvSpPr>
        <p:spPr>
          <a:xfrm>
            <a:off x="224221" y="1668044"/>
            <a:ext cx="2148277" cy="865480"/>
          </a:xfrm>
          <a:prstGeom prst="ellipse">
            <a:avLst/>
          </a:prstGeom>
          <a:noFill/>
          <a:ln w="19050" cmpd="sng">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dirty="0">
                <a:solidFill>
                  <a:srgbClr val="000000"/>
                </a:solidFill>
              </a:rPr>
              <a:t>Province </a:t>
            </a:r>
            <a:r>
              <a:rPr lang="fr-FR" sz="2400" dirty="0" smtClean="0">
                <a:solidFill>
                  <a:srgbClr val="000000"/>
                </a:solidFill>
              </a:rPr>
              <a:t>des Îles</a:t>
            </a:r>
            <a:endParaRPr lang="fr-FR" sz="2400" dirty="0">
              <a:solidFill>
                <a:srgbClr val="000000"/>
              </a:solidFill>
            </a:endParaRPr>
          </a:p>
        </p:txBody>
      </p:sp>
      <p:sp>
        <p:nvSpPr>
          <p:cNvPr id="42" name="Ellipse 41"/>
          <p:cNvSpPr/>
          <p:nvPr/>
        </p:nvSpPr>
        <p:spPr>
          <a:xfrm>
            <a:off x="224221" y="257011"/>
            <a:ext cx="2148277" cy="876856"/>
          </a:xfrm>
          <a:prstGeom prst="ellipse">
            <a:avLst/>
          </a:prstGeom>
          <a:noFill/>
          <a:ln w="19050" cmpd="sng">
            <a:solidFill>
              <a:schemeClr val="tx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dirty="0">
                <a:solidFill>
                  <a:srgbClr val="000000"/>
                </a:solidFill>
              </a:rPr>
              <a:t>Province Nord</a:t>
            </a:r>
          </a:p>
        </p:txBody>
      </p:sp>
      <p:sp>
        <p:nvSpPr>
          <p:cNvPr id="78" name="Rectangle à coins arrondis 77"/>
          <p:cNvSpPr/>
          <p:nvPr/>
        </p:nvSpPr>
        <p:spPr>
          <a:xfrm>
            <a:off x="5011926" y="2167434"/>
            <a:ext cx="694746" cy="366090"/>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50%</a:t>
            </a:r>
            <a:endParaRPr lang="fr-FR" b="1" dirty="0">
              <a:solidFill>
                <a:srgbClr val="000000"/>
              </a:solidFill>
            </a:endParaRPr>
          </a:p>
        </p:txBody>
      </p:sp>
      <p:sp>
        <p:nvSpPr>
          <p:cNvPr id="55" name="Rectangle 54"/>
          <p:cNvSpPr/>
          <p:nvPr/>
        </p:nvSpPr>
        <p:spPr>
          <a:xfrm>
            <a:off x="7337149" y="5483869"/>
            <a:ext cx="1648454" cy="1200329"/>
          </a:xfrm>
          <a:prstGeom prst="rect">
            <a:avLst/>
          </a:prstGeom>
        </p:spPr>
        <p:txBody>
          <a:bodyPr wrap="square">
            <a:spAutoFit/>
          </a:bodyPr>
          <a:lstStyle/>
          <a:p>
            <a:pPr algn="ctr"/>
            <a:r>
              <a:rPr lang="fr-FR" dirty="0" smtClean="0"/>
              <a:t>* Société </a:t>
            </a:r>
            <a:r>
              <a:rPr lang="fr-FR" dirty="0"/>
              <a:t>de Participation Minière du Sud Calédonien</a:t>
            </a:r>
          </a:p>
        </p:txBody>
      </p:sp>
      <p:sp>
        <p:nvSpPr>
          <p:cNvPr id="85" name="Rectangle 84"/>
          <p:cNvSpPr/>
          <p:nvPr/>
        </p:nvSpPr>
        <p:spPr>
          <a:xfrm>
            <a:off x="7322009" y="3180107"/>
            <a:ext cx="1663594" cy="1315284"/>
          </a:xfrm>
          <a:prstGeom prst="rect">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solidFill>
                  <a:srgbClr val="000000"/>
                </a:solidFill>
              </a:rPr>
              <a:t>Autres Actionnaires, privées surtout</a:t>
            </a:r>
            <a:endParaRPr lang="fr-FR" sz="2000" b="1" dirty="0">
              <a:solidFill>
                <a:srgbClr val="000000"/>
              </a:solidFill>
            </a:endParaRPr>
          </a:p>
        </p:txBody>
      </p:sp>
      <p:cxnSp>
        <p:nvCxnSpPr>
          <p:cNvPr id="88" name="Connecteur droit 87"/>
          <p:cNvCxnSpPr>
            <a:stCxn id="85" idx="0"/>
            <a:endCxn id="63" idx="3"/>
          </p:cNvCxnSpPr>
          <p:nvPr/>
        </p:nvCxnSpPr>
        <p:spPr>
          <a:xfrm flipH="1" flipV="1">
            <a:off x="7493821" y="2291855"/>
            <a:ext cx="659985" cy="888252"/>
          </a:xfrm>
          <a:prstGeom prst="line">
            <a:avLst/>
          </a:prstGeom>
          <a:ln w="28575" cmpd="sng">
            <a:solidFill>
              <a:schemeClr val="tx1"/>
            </a:solidFill>
            <a:tailEnd type="triangle" w="lg" len="lg"/>
          </a:ln>
        </p:spPr>
        <p:style>
          <a:lnRef idx="2">
            <a:schemeClr val="accent1"/>
          </a:lnRef>
          <a:fillRef idx="0">
            <a:schemeClr val="accent1"/>
          </a:fillRef>
          <a:effectRef idx="1">
            <a:schemeClr val="accent1"/>
          </a:effectRef>
          <a:fontRef idx="minor">
            <a:schemeClr val="tx1"/>
          </a:fontRef>
        </p:style>
      </p:cxnSp>
      <p:sp>
        <p:nvSpPr>
          <p:cNvPr id="91" name="Rectangle à coins arrondis 90"/>
          <p:cNvSpPr/>
          <p:nvPr/>
        </p:nvSpPr>
        <p:spPr>
          <a:xfrm>
            <a:off x="7556532" y="2554985"/>
            <a:ext cx="694746" cy="366090"/>
          </a:xfrm>
          <a:prstGeom prst="roundRect">
            <a:avLst/>
          </a:prstGeom>
          <a:solidFill>
            <a:schemeClr val="bg1"/>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000000"/>
                </a:solidFill>
              </a:rPr>
              <a:t>29%</a:t>
            </a:r>
            <a:endParaRPr lang="fr-FR" b="1" dirty="0">
              <a:solidFill>
                <a:srgbClr val="000000"/>
              </a:solidFill>
            </a:endParaRPr>
          </a:p>
        </p:txBody>
      </p:sp>
    </p:spTree>
    <p:extLst>
      <p:ext uri="{BB962C8B-B14F-4D97-AF65-F5344CB8AC3E}">
        <p14:creationId xmlns:p14="http://schemas.microsoft.com/office/powerpoint/2010/main" val="1839599373"/>
      </p:ext>
    </p:extLst>
  </p:cSld>
  <p:clrMapOvr>
    <a:masterClrMapping/>
  </p:clrMapOvr>
  <p:timing>
    <p:tnLst>
      <p:par>
        <p:cTn xmlns:p14="http://schemas.microsoft.com/office/powerpoint/2010/mai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30371"/>
            <a:ext cx="8229600" cy="958892"/>
          </a:xfrm>
        </p:spPr>
        <p:txBody>
          <a:bodyPr>
            <a:noAutofit/>
          </a:bodyPr>
          <a:lstStyle/>
          <a:p>
            <a:r>
              <a:rPr lang="fr-FR" sz="2800" b="1" dirty="0" smtClean="0"/>
              <a:t>Les dividendes de la SLN :  fin de la période </a:t>
            </a:r>
            <a:br>
              <a:rPr lang="fr-FR" sz="2800" b="1" dirty="0" smtClean="0"/>
            </a:br>
            <a:r>
              <a:rPr lang="fr-FR" sz="2800" b="1" dirty="0" smtClean="0"/>
              <a:t>des vaches grasses ; début de celle des vaches maigres</a:t>
            </a:r>
            <a:endParaRPr lang="fr-FR" sz="2800" b="1" dirty="0"/>
          </a:p>
        </p:txBody>
      </p:sp>
      <p:graphicFrame>
        <p:nvGraphicFramePr>
          <p:cNvPr id="4" name="Graphique 3"/>
          <p:cNvGraphicFramePr>
            <a:graphicFrameLocks/>
          </p:cNvGraphicFramePr>
          <p:nvPr>
            <p:extLst>
              <p:ext uri="{D42A27DB-BD31-4B8C-83A1-F6EECF244321}">
                <p14:modId xmlns:p14="http://schemas.microsoft.com/office/powerpoint/2010/main" val="2760120399"/>
              </p:ext>
            </p:extLst>
          </p:nvPr>
        </p:nvGraphicFramePr>
        <p:xfrm>
          <a:off x="141538" y="1112921"/>
          <a:ext cx="5459830" cy="5584658"/>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7" name="Graphique 6"/>
          <p:cNvGraphicFramePr>
            <a:graphicFrameLocks/>
          </p:cNvGraphicFramePr>
          <p:nvPr>
            <p:extLst>
              <p:ext uri="{D42A27DB-BD31-4B8C-83A1-F6EECF244321}">
                <p14:modId xmlns:p14="http://schemas.microsoft.com/office/powerpoint/2010/main" val="594646526"/>
              </p:ext>
            </p:extLst>
          </p:nvPr>
        </p:nvGraphicFramePr>
        <p:xfrm>
          <a:off x="5408696" y="1183105"/>
          <a:ext cx="3548146" cy="5514474"/>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8" name="Graphique 7"/>
          <p:cNvGraphicFramePr>
            <a:graphicFrameLocks/>
          </p:cNvGraphicFramePr>
          <p:nvPr>
            <p:extLst>
              <p:ext uri="{D42A27DB-BD31-4B8C-83A1-F6EECF244321}">
                <p14:modId xmlns:p14="http://schemas.microsoft.com/office/powerpoint/2010/main" val="149560220"/>
              </p:ext>
            </p:extLst>
          </p:nvPr>
        </p:nvGraphicFramePr>
        <p:xfrm>
          <a:off x="3911431" y="2199107"/>
          <a:ext cx="3240673" cy="1102894"/>
        </p:xfrm>
        <a:graphic>
          <a:graphicData uri="http://schemas.openxmlformats.org/drawingml/2006/chart">
            <c:chart xmlns:c="http://schemas.openxmlformats.org/drawingml/2006/chart" xmlns:r="http://schemas.openxmlformats.org/officeDocument/2006/relationships" r:id="rId4"/>
          </a:graphicData>
        </a:graphic>
      </p:graphicFrame>
    </p:spTree>
    <p:extLst>
      <p:ext uri="{BB962C8B-B14F-4D97-AF65-F5344CB8AC3E}">
        <p14:creationId xmlns:p14="http://schemas.microsoft.com/office/powerpoint/2010/main" val="1138364517"/>
      </p:ext>
    </p:extLst>
  </p:cSld>
  <p:clrMapOvr>
    <a:masterClrMapping/>
  </p:clrMapOvr>
  <p:timing>
    <p:tnLst>
      <p:par>
        <p:cTn xmlns:p14="http://schemas.microsoft.com/office/powerpoint/2010/mai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p:txBody>
          <a:bodyPr/>
          <a:lstStyle/>
          <a:p>
            <a:r>
              <a:rPr lang="fr-FR" b="1" dirty="0"/>
              <a:t>Emploi </a:t>
            </a:r>
            <a:r>
              <a:rPr lang="fr-FR" b="1" dirty="0" smtClean="0"/>
              <a:t>Ni</a:t>
            </a:r>
          </a:p>
          <a:p>
            <a:r>
              <a:rPr lang="fr-FR" sz="1800" b="1" dirty="0" smtClean="0"/>
              <a:t>Voir le document XLS pour une approche actualisée 2017</a:t>
            </a:r>
            <a:endParaRPr lang="fr-FR" sz="1800" b="1" dirty="0"/>
          </a:p>
        </p:txBody>
      </p:sp>
    </p:spTree>
    <p:extLst>
      <p:ext uri="{BB962C8B-B14F-4D97-AF65-F5344CB8AC3E}">
        <p14:creationId xmlns:p14="http://schemas.microsoft.com/office/powerpoint/2010/main" val="2739177073"/>
      </p:ext>
    </p:extLst>
  </p:cSld>
  <p:clrMapOvr>
    <a:masterClrMapping/>
  </p:clrMapOvr>
  <p:timing>
    <p:tnLst>
      <p:par>
        <p:cTn xmlns:p14="http://schemas.microsoft.com/office/powerpoint/2010/mai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3957964470"/>
              </p:ext>
            </p:extLst>
          </p:nvPr>
        </p:nvGraphicFramePr>
        <p:xfrm>
          <a:off x="160421" y="147053"/>
          <a:ext cx="5293895" cy="6577263"/>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3302541191"/>
              </p:ext>
            </p:extLst>
          </p:nvPr>
        </p:nvGraphicFramePr>
        <p:xfrm>
          <a:off x="5454316" y="147053"/>
          <a:ext cx="3582737" cy="6577263"/>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3711702873"/>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2910183600"/>
              </p:ext>
            </p:extLst>
          </p:nvPr>
        </p:nvGraphicFramePr>
        <p:xfrm>
          <a:off x="105412" y="72861"/>
          <a:ext cx="5120773" cy="3766743"/>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3841140577"/>
              </p:ext>
            </p:extLst>
          </p:nvPr>
        </p:nvGraphicFramePr>
        <p:xfrm>
          <a:off x="5342972" y="72862"/>
          <a:ext cx="3801027" cy="3766742"/>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6" name="Graphique 5"/>
          <p:cNvGraphicFramePr>
            <a:graphicFrameLocks/>
          </p:cNvGraphicFramePr>
          <p:nvPr>
            <p:extLst>
              <p:ext uri="{D42A27DB-BD31-4B8C-83A1-F6EECF244321}">
                <p14:modId xmlns:p14="http://schemas.microsoft.com/office/powerpoint/2010/main" val="2532579739"/>
              </p:ext>
            </p:extLst>
          </p:nvPr>
        </p:nvGraphicFramePr>
        <p:xfrm>
          <a:off x="105414" y="3941799"/>
          <a:ext cx="1821560" cy="2916200"/>
        </p:xfrm>
        <a:graphic>
          <a:graphicData uri="http://schemas.openxmlformats.org/drawingml/2006/chart">
            <c:chart xmlns:c="http://schemas.openxmlformats.org/drawingml/2006/chart" xmlns:r="http://schemas.openxmlformats.org/officeDocument/2006/relationships" r:id="rId4"/>
          </a:graphicData>
        </a:graphic>
      </p:graphicFrame>
      <p:graphicFrame>
        <p:nvGraphicFramePr>
          <p:cNvPr id="7" name="Graphique 6"/>
          <p:cNvGraphicFramePr>
            <a:graphicFrameLocks/>
          </p:cNvGraphicFramePr>
          <p:nvPr>
            <p:extLst>
              <p:ext uri="{D42A27DB-BD31-4B8C-83A1-F6EECF244321}">
                <p14:modId xmlns:p14="http://schemas.microsoft.com/office/powerpoint/2010/main" val="271158481"/>
              </p:ext>
            </p:extLst>
          </p:nvPr>
        </p:nvGraphicFramePr>
        <p:xfrm>
          <a:off x="2102153" y="3941798"/>
          <a:ext cx="4058323" cy="2916201"/>
        </p:xfrm>
        <a:graphic>
          <a:graphicData uri="http://schemas.openxmlformats.org/drawingml/2006/chart">
            <c:chart xmlns:c="http://schemas.openxmlformats.org/drawingml/2006/chart" xmlns:r="http://schemas.openxmlformats.org/officeDocument/2006/relationships" r:id="rId5"/>
          </a:graphicData>
        </a:graphic>
      </p:graphicFrame>
      <p:sp>
        <p:nvSpPr>
          <p:cNvPr id="8" name="Rectangle à coins arrondis 7"/>
          <p:cNvSpPr/>
          <p:nvPr/>
        </p:nvSpPr>
        <p:spPr>
          <a:xfrm>
            <a:off x="960260" y="4284883"/>
            <a:ext cx="861299" cy="306584"/>
          </a:xfrm>
          <a:prstGeom prst="round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Total </a:t>
            </a:r>
            <a:endParaRPr lang="fr-FR" b="1" dirty="0">
              <a:solidFill>
                <a:schemeClr val="tx1"/>
              </a:solidFill>
            </a:endParaRPr>
          </a:p>
        </p:txBody>
      </p:sp>
      <p:cxnSp>
        <p:nvCxnSpPr>
          <p:cNvPr id="10" name="Connecteur droit 9"/>
          <p:cNvCxnSpPr/>
          <p:nvPr/>
        </p:nvCxnSpPr>
        <p:spPr>
          <a:xfrm flipH="1">
            <a:off x="105414" y="4464490"/>
            <a:ext cx="692892" cy="0"/>
          </a:xfrm>
          <a:prstGeom prst="line">
            <a:avLst/>
          </a:prstGeom>
          <a:ln>
            <a:solidFill>
              <a:schemeClr val="tx1"/>
            </a:solidFill>
          </a:ln>
        </p:spPr>
        <p:style>
          <a:lnRef idx="2">
            <a:schemeClr val="accent1"/>
          </a:lnRef>
          <a:fillRef idx="0">
            <a:schemeClr val="accent1"/>
          </a:fillRef>
          <a:effectRef idx="1">
            <a:schemeClr val="accent1"/>
          </a:effectRef>
          <a:fontRef idx="minor">
            <a:schemeClr val="tx1"/>
          </a:fontRef>
        </p:style>
      </p:cxnSp>
      <p:graphicFrame>
        <p:nvGraphicFramePr>
          <p:cNvPr id="17" name="Graphique 16"/>
          <p:cNvGraphicFramePr>
            <a:graphicFrameLocks/>
          </p:cNvGraphicFramePr>
          <p:nvPr>
            <p:extLst>
              <p:ext uri="{D42A27DB-BD31-4B8C-83A1-F6EECF244321}">
                <p14:modId xmlns:p14="http://schemas.microsoft.com/office/powerpoint/2010/main" val="2892576057"/>
              </p:ext>
            </p:extLst>
          </p:nvPr>
        </p:nvGraphicFramePr>
        <p:xfrm>
          <a:off x="6160476" y="3941798"/>
          <a:ext cx="2821966" cy="2814007"/>
        </p:xfrm>
        <a:graphic>
          <a:graphicData uri="http://schemas.openxmlformats.org/drawingml/2006/chart">
            <c:chart xmlns:c="http://schemas.openxmlformats.org/drawingml/2006/chart" xmlns:r="http://schemas.openxmlformats.org/officeDocument/2006/relationships" r:id="rId6"/>
          </a:graphicData>
        </a:graphic>
      </p:graphicFrame>
      <p:sp>
        <p:nvSpPr>
          <p:cNvPr id="3" name="Rectangle à coins arrondis 2"/>
          <p:cNvSpPr/>
          <p:nvPr/>
        </p:nvSpPr>
        <p:spPr>
          <a:xfrm>
            <a:off x="5162627" y="1709107"/>
            <a:ext cx="1849964" cy="533120"/>
          </a:xfrm>
          <a:prstGeom prst="roundRect">
            <a:avLst/>
          </a:prstGeom>
          <a:solidFill>
            <a:schemeClr val="bg1"/>
          </a:solidFill>
          <a:ln>
            <a:noFill/>
          </a:ln>
          <a:effectLst>
            <a:outerShdw blurRad="50800" dist="38100" dir="2700000" algn="tl" rotWithShape="0">
              <a:srgbClr val="000000">
                <a:alpha val="43000"/>
              </a:srgb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i="1" dirty="0" smtClean="0">
                <a:solidFill>
                  <a:schemeClr val="tx1"/>
                </a:solidFill>
              </a:rPr>
              <a:t>Source ISEE </a:t>
            </a:r>
            <a:r>
              <a:rPr lang="fr-FR" sz="2000" b="1" i="1" dirty="0" err="1" smtClean="0">
                <a:solidFill>
                  <a:schemeClr val="tx1"/>
                </a:solidFill>
              </a:rPr>
              <a:t>nc</a:t>
            </a:r>
            <a:endParaRPr lang="fr-FR" sz="2000" b="1" i="1" dirty="0">
              <a:solidFill>
                <a:schemeClr val="tx1"/>
              </a:solidFill>
            </a:endParaRPr>
          </a:p>
        </p:txBody>
      </p:sp>
    </p:spTree>
    <p:extLst>
      <p:ext uri="{BB962C8B-B14F-4D97-AF65-F5344CB8AC3E}">
        <p14:creationId xmlns:p14="http://schemas.microsoft.com/office/powerpoint/2010/main" val="1220458332"/>
      </p:ext>
    </p:extLst>
  </p:cSld>
  <p:clrMapOvr>
    <a:masterClrMapping/>
  </p:clrMapOvr>
  <p:timing>
    <p:tnLst>
      <p:par>
        <p:cTn xmlns:p14="http://schemas.microsoft.com/office/powerpoint/2010/mai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1906665323"/>
              </p:ext>
            </p:extLst>
          </p:nvPr>
        </p:nvGraphicFramePr>
        <p:xfrm>
          <a:off x="175179" y="131392"/>
          <a:ext cx="5036408" cy="6598865"/>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1993975920"/>
              </p:ext>
            </p:extLst>
          </p:nvPr>
        </p:nvGraphicFramePr>
        <p:xfrm>
          <a:off x="5109399" y="131392"/>
          <a:ext cx="3897741" cy="6598865"/>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à coins arrondis 5"/>
          <p:cNvSpPr/>
          <p:nvPr/>
        </p:nvSpPr>
        <p:spPr>
          <a:xfrm>
            <a:off x="671523" y="2146085"/>
            <a:ext cx="2233536" cy="642368"/>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Emploi x 2 </a:t>
            </a:r>
          </a:p>
          <a:p>
            <a:pPr algn="ctr"/>
            <a:r>
              <a:rPr lang="fr-FR" b="1" dirty="0" smtClean="0">
                <a:solidFill>
                  <a:schemeClr val="tx1"/>
                </a:solidFill>
              </a:rPr>
              <a:t>de 2009 à 2015</a:t>
            </a:r>
            <a:r>
              <a:rPr lang="mr-IN" b="1" dirty="0" smtClean="0">
                <a:solidFill>
                  <a:schemeClr val="tx1"/>
                </a:solidFill>
              </a:rPr>
              <a:t>…</a:t>
            </a:r>
            <a:endParaRPr lang="fr-FR" b="1" dirty="0">
              <a:solidFill>
                <a:schemeClr val="tx1"/>
              </a:solidFill>
            </a:endParaRPr>
          </a:p>
        </p:txBody>
      </p:sp>
      <p:sp>
        <p:nvSpPr>
          <p:cNvPr id="8" name="Rectangle à coins arrondis 7"/>
          <p:cNvSpPr/>
          <p:nvPr/>
        </p:nvSpPr>
        <p:spPr>
          <a:xfrm>
            <a:off x="4571999" y="4949950"/>
            <a:ext cx="2263463" cy="533120"/>
          </a:xfrm>
          <a:prstGeom prst="roundRect">
            <a:avLst/>
          </a:prstGeom>
          <a:solidFill>
            <a:schemeClr val="bg1"/>
          </a:solidFill>
          <a:ln>
            <a:noFill/>
          </a:ln>
          <a:effectLst>
            <a:outerShdw blurRad="50800" dist="38100" dir="2700000" algn="tl" rotWithShape="0">
              <a:srgbClr val="000000">
                <a:alpha val="43000"/>
              </a:srgbClr>
            </a:outerShdw>
          </a:effectLst>
        </p:spPr>
        <p:style>
          <a:lnRef idx="1">
            <a:schemeClr val="accent1"/>
          </a:lnRef>
          <a:fillRef idx="3">
            <a:schemeClr val="accent1"/>
          </a:fillRef>
          <a:effectRef idx="2">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fr-FR" sz="2000" b="1" i="1" dirty="0" smtClean="0">
                <a:solidFill>
                  <a:schemeClr val="tx1"/>
                </a:solidFill>
              </a:rPr>
              <a:t>Source ISEE </a:t>
            </a:r>
            <a:r>
              <a:rPr lang="fr-FR" sz="2000" b="1" i="1" dirty="0" err="1" smtClean="0">
                <a:solidFill>
                  <a:schemeClr val="tx1"/>
                </a:solidFill>
              </a:rPr>
              <a:t>nc</a:t>
            </a:r>
            <a:endParaRPr lang="fr-FR" sz="2000" b="1" i="1" dirty="0">
              <a:solidFill>
                <a:schemeClr val="tx1"/>
              </a:solidFill>
            </a:endParaRPr>
          </a:p>
        </p:txBody>
      </p:sp>
    </p:spTree>
    <p:extLst>
      <p:ext uri="{BB962C8B-B14F-4D97-AF65-F5344CB8AC3E}">
        <p14:creationId xmlns:p14="http://schemas.microsoft.com/office/powerpoint/2010/main" val="698341240"/>
      </p:ext>
    </p:extLst>
  </p:cSld>
  <p:clrMapOvr>
    <a:masterClrMapping/>
  </p:clrMapOvr>
  <p:timing>
    <p:tnLst>
      <p:par>
        <p:cTn xmlns:p14="http://schemas.microsoft.com/office/powerpoint/2010/mai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653145834"/>
              </p:ext>
            </p:extLst>
          </p:nvPr>
        </p:nvGraphicFramePr>
        <p:xfrm>
          <a:off x="133683" y="160421"/>
          <a:ext cx="8708521" cy="6563895"/>
        </p:xfrm>
        <a:graphic>
          <a:graphicData uri="http://schemas.openxmlformats.org/drawingml/2006/chart">
            <c:chart xmlns:c="http://schemas.openxmlformats.org/drawingml/2006/chart" xmlns:r="http://schemas.openxmlformats.org/officeDocument/2006/relationships" r:id="rId2"/>
          </a:graphicData>
        </a:graphic>
      </p:graphicFrame>
      <p:sp>
        <p:nvSpPr>
          <p:cNvPr id="7" name="Rectangle à coins arrondis 6"/>
          <p:cNvSpPr/>
          <p:nvPr/>
        </p:nvSpPr>
        <p:spPr>
          <a:xfrm>
            <a:off x="5220664" y="5237089"/>
            <a:ext cx="2539782" cy="633078"/>
          </a:xfrm>
          <a:prstGeom prst="roundRect">
            <a:avLst/>
          </a:prstGeom>
          <a:solidFill>
            <a:schemeClr val="bg1"/>
          </a:solidFill>
          <a:ln>
            <a:noFill/>
          </a:ln>
          <a:effectLst>
            <a:outerShdw blurRad="50800" dist="38100" dir="2700000" algn="tl" rotWithShape="0">
              <a:srgbClr val="000000">
                <a:alpha val="43000"/>
              </a:srgbClr>
            </a:outerShdw>
          </a:effectLst>
        </p:spPr>
        <p:style>
          <a:lnRef idx="1">
            <a:schemeClr val="accent1"/>
          </a:lnRef>
          <a:fillRef idx="3">
            <a:schemeClr val="accent1"/>
          </a:fillRef>
          <a:effectRef idx="2">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fr-FR" sz="2000" b="1" i="1" dirty="0" smtClean="0">
                <a:solidFill>
                  <a:schemeClr val="tx1"/>
                </a:solidFill>
              </a:rPr>
              <a:t>Source ISEE </a:t>
            </a:r>
            <a:r>
              <a:rPr lang="fr-FR" sz="2000" b="1" i="1" dirty="0" err="1" smtClean="0">
                <a:solidFill>
                  <a:schemeClr val="tx1"/>
                </a:solidFill>
              </a:rPr>
              <a:t>nc</a:t>
            </a:r>
            <a:endParaRPr lang="fr-FR" sz="2000" b="1" i="1" dirty="0">
              <a:solidFill>
                <a:schemeClr val="tx1"/>
              </a:solidFill>
            </a:endParaRPr>
          </a:p>
        </p:txBody>
      </p:sp>
    </p:spTree>
    <p:extLst>
      <p:ext uri="{BB962C8B-B14F-4D97-AF65-F5344CB8AC3E}">
        <p14:creationId xmlns:p14="http://schemas.microsoft.com/office/powerpoint/2010/main" val="1526856200"/>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905303037"/>
              </p:ext>
            </p:extLst>
          </p:nvPr>
        </p:nvGraphicFramePr>
        <p:xfrm>
          <a:off x="187158" y="116794"/>
          <a:ext cx="4513489" cy="6598863"/>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121518934"/>
              </p:ext>
            </p:extLst>
          </p:nvPr>
        </p:nvGraphicFramePr>
        <p:xfrm>
          <a:off x="4700647" y="116794"/>
          <a:ext cx="4443353" cy="6598863"/>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à coins arrondis 5"/>
          <p:cNvSpPr/>
          <p:nvPr/>
        </p:nvSpPr>
        <p:spPr>
          <a:xfrm>
            <a:off x="846700" y="5284925"/>
            <a:ext cx="3430598" cy="642368"/>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A partir de l’évaluation pour 2012 de l’</a:t>
            </a:r>
            <a:r>
              <a:rPr lang="fr-FR" b="1" i="1" dirty="0" smtClean="0">
                <a:solidFill>
                  <a:schemeClr val="tx1"/>
                </a:solidFill>
              </a:rPr>
              <a:t>Etude CEROM </a:t>
            </a:r>
            <a:r>
              <a:rPr lang="fr-FR" b="1" dirty="0" smtClean="0">
                <a:solidFill>
                  <a:schemeClr val="tx1"/>
                </a:solidFill>
              </a:rPr>
              <a:t>2015</a:t>
            </a:r>
            <a:r>
              <a:rPr lang="mr-IN" b="1" dirty="0" smtClean="0">
                <a:solidFill>
                  <a:schemeClr val="tx1"/>
                </a:solidFill>
              </a:rPr>
              <a:t>…</a:t>
            </a:r>
            <a:endParaRPr lang="fr-FR" b="1" dirty="0">
              <a:solidFill>
                <a:schemeClr val="tx1"/>
              </a:solidFill>
            </a:endParaRPr>
          </a:p>
        </p:txBody>
      </p:sp>
      <p:sp>
        <p:nvSpPr>
          <p:cNvPr id="2" name="Rectangle à coins arrondis 1"/>
          <p:cNvSpPr/>
          <p:nvPr/>
        </p:nvSpPr>
        <p:spPr>
          <a:xfrm>
            <a:off x="3502527" y="1149684"/>
            <a:ext cx="1198120" cy="3796631"/>
          </a:xfrm>
          <a:prstGeom prst="roundRect">
            <a:avLst/>
          </a:prstGeom>
          <a:noFill/>
          <a:ln w="38100" cmpd="sng">
            <a:solidFill>
              <a:srgbClr val="0000FF"/>
            </a:solidFill>
            <a:prstDash val="sysDash"/>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a:p>
        </p:txBody>
      </p:sp>
      <p:sp>
        <p:nvSpPr>
          <p:cNvPr id="7" name="Rectangle à coins arrondis 6"/>
          <p:cNvSpPr/>
          <p:nvPr/>
        </p:nvSpPr>
        <p:spPr>
          <a:xfrm>
            <a:off x="3382212" y="2606842"/>
            <a:ext cx="1457156" cy="360948"/>
          </a:xfrm>
          <a:prstGeom prst="round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b="1" dirty="0" smtClean="0">
                <a:solidFill>
                  <a:srgbClr val="0000FF"/>
                </a:solidFill>
              </a:rPr>
              <a:t>Evaluations</a:t>
            </a:r>
            <a:endParaRPr lang="fr-FR" sz="1600" b="1" dirty="0">
              <a:solidFill>
                <a:srgbClr val="0000FF"/>
              </a:solidFill>
            </a:endParaRPr>
          </a:p>
        </p:txBody>
      </p:sp>
    </p:spTree>
    <p:extLst>
      <p:ext uri="{BB962C8B-B14F-4D97-AF65-F5344CB8AC3E}">
        <p14:creationId xmlns:p14="http://schemas.microsoft.com/office/powerpoint/2010/main" val="3018605767"/>
      </p:ext>
    </p:extLst>
  </p:cSld>
  <p:clrMapOvr>
    <a:masterClrMapping/>
  </p:clrMapOvr>
  <p:timing>
    <p:tnLst>
      <p:par>
        <p:cTn xmlns:p14="http://schemas.microsoft.com/office/powerpoint/2010/mai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123272309"/>
              </p:ext>
            </p:extLst>
          </p:nvPr>
        </p:nvGraphicFramePr>
        <p:xfrm>
          <a:off x="109743" y="156798"/>
          <a:ext cx="3841029" cy="6569883"/>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3027756560"/>
              </p:ext>
            </p:extLst>
          </p:nvPr>
        </p:nvGraphicFramePr>
        <p:xfrm>
          <a:off x="3950773" y="156798"/>
          <a:ext cx="4958062" cy="6569883"/>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2501570941"/>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à coins arrondis 8"/>
          <p:cNvSpPr/>
          <p:nvPr/>
        </p:nvSpPr>
        <p:spPr>
          <a:xfrm>
            <a:off x="9490602" y="4458340"/>
            <a:ext cx="1683582" cy="753078"/>
          </a:xfrm>
          <a:prstGeom prst="roundRect">
            <a:avLst/>
          </a:prstGeom>
          <a:solidFill>
            <a:schemeClr val="bg1"/>
          </a:solidFill>
          <a:ln>
            <a:noFill/>
          </a:ln>
        </p:spPr>
        <p:style>
          <a:lnRef idx="1">
            <a:schemeClr val="accent1"/>
          </a:lnRef>
          <a:fillRef idx="3">
            <a:schemeClr val="accent1"/>
          </a:fillRef>
          <a:effectRef idx="2">
            <a:schemeClr val="accent1"/>
          </a:effectRef>
          <a:fontRef idx="minor">
            <a:schemeClr val="lt1"/>
          </a:fontRef>
        </p:style>
        <p:txBody>
          <a:bodyPr rot="0" spcFirstLastPara="0" vert="horz" wrap="square" lIns="91440" tIns="45720" rIns="91440" bIns="45720" numCol="1" spcCol="0" rtlCol="0" fromWordArt="0" anchor="t" anchorCtr="0" forceAA="0" compatLnSpc="1">
            <a:prstTxWarp prst="textNoShape">
              <a:avLst/>
            </a:prstTxWarp>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fr-FR" sz="1600" i="1" dirty="0">
                <a:solidFill>
                  <a:srgbClr val="000000"/>
                </a:solidFill>
                <a:ea typeface="Calibri"/>
                <a:cs typeface="Calibri"/>
              </a:rPr>
              <a:t>Source : International Nickel </a:t>
            </a:r>
            <a:r>
              <a:rPr lang="fr-FR" sz="1600" i="1" dirty="0" err="1">
                <a:solidFill>
                  <a:srgbClr val="000000"/>
                </a:solidFill>
                <a:ea typeface="Calibri"/>
                <a:cs typeface="Calibri"/>
              </a:rPr>
              <a:t>Study</a:t>
            </a:r>
            <a:r>
              <a:rPr lang="fr-FR" sz="1600" i="1" dirty="0">
                <a:solidFill>
                  <a:srgbClr val="000000"/>
                </a:solidFill>
                <a:ea typeface="Calibri"/>
                <a:cs typeface="Calibri"/>
              </a:rPr>
              <a:t> Group (INSG</a:t>
            </a:r>
            <a:r>
              <a:rPr lang="fr-FR" sz="1600" i="1" dirty="0" smtClean="0">
                <a:solidFill>
                  <a:srgbClr val="000000"/>
                </a:solidFill>
                <a:ea typeface="Calibri"/>
                <a:cs typeface="Calibri"/>
              </a:rPr>
              <a:t>), 2017</a:t>
            </a:r>
            <a:endParaRPr lang="fr-FR" sz="1600" b="1" i="1" dirty="0">
              <a:solidFill>
                <a:srgbClr val="000000"/>
              </a:solidFill>
            </a:endParaRPr>
          </a:p>
        </p:txBody>
      </p:sp>
      <p:graphicFrame>
        <p:nvGraphicFramePr>
          <p:cNvPr id="12" name="Graphique 11"/>
          <p:cNvGraphicFramePr>
            <a:graphicFrameLocks/>
          </p:cNvGraphicFramePr>
          <p:nvPr>
            <p:extLst>
              <p:ext uri="{D42A27DB-BD31-4B8C-83A1-F6EECF244321}">
                <p14:modId xmlns:p14="http://schemas.microsoft.com/office/powerpoint/2010/main" val="2657471945"/>
              </p:ext>
            </p:extLst>
          </p:nvPr>
        </p:nvGraphicFramePr>
        <p:xfrm>
          <a:off x="-241931" y="1458233"/>
          <a:ext cx="5785060" cy="512733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13" name="Graphique 12"/>
          <p:cNvGraphicFramePr>
            <a:graphicFrameLocks/>
          </p:cNvGraphicFramePr>
          <p:nvPr>
            <p:extLst>
              <p:ext uri="{D42A27DB-BD31-4B8C-83A1-F6EECF244321}">
                <p14:modId xmlns:p14="http://schemas.microsoft.com/office/powerpoint/2010/main" val="813687874"/>
              </p:ext>
            </p:extLst>
          </p:nvPr>
        </p:nvGraphicFramePr>
        <p:xfrm>
          <a:off x="5157953" y="1191673"/>
          <a:ext cx="3856706" cy="5578290"/>
        </p:xfrm>
        <a:graphic>
          <a:graphicData uri="http://schemas.openxmlformats.org/drawingml/2006/chart">
            <c:chart xmlns:c="http://schemas.openxmlformats.org/drawingml/2006/chart" xmlns:r="http://schemas.openxmlformats.org/officeDocument/2006/relationships" r:id="rId3"/>
          </a:graphicData>
        </a:graphic>
      </p:graphicFrame>
      <p:sp>
        <p:nvSpPr>
          <p:cNvPr id="2" name="Rectangle 1"/>
          <p:cNvSpPr/>
          <p:nvPr/>
        </p:nvSpPr>
        <p:spPr>
          <a:xfrm>
            <a:off x="199815" y="130532"/>
            <a:ext cx="8683128" cy="1061141"/>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defRPr sz="2400" b="1" i="0" u="none" strike="noStrike" kern="1200" baseline="0">
                <a:solidFill>
                  <a:prstClr val="black"/>
                </a:solidFill>
                <a:latin typeface="+mn-lt"/>
                <a:ea typeface="+mn-ea"/>
                <a:cs typeface="+mn-cs"/>
              </a:defRPr>
            </a:pPr>
            <a:r>
              <a:rPr lang="fr-FR" sz="2800" b="1" dirty="0"/>
              <a:t>% de la production des </a:t>
            </a:r>
            <a:r>
              <a:rPr lang="fr-FR" sz="2800" b="1" dirty="0" smtClean="0"/>
              <a:t>8 premiers groupes producteurs de nickel en </a:t>
            </a:r>
            <a:r>
              <a:rPr lang="fr-FR" sz="2800" b="1" dirty="0"/>
              <a:t>2015 </a:t>
            </a:r>
            <a:r>
              <a:rPr lang="fr-FR" sz="2800" b="1" dirty="0" smtClean="0"/>
              <a:t>(1,1MT </a:t>
            </a:r>
            <a:r>
              <a:rPr lang="fr-FR" sz="2800" b="1" dirty="0"/>
              <a:t>sur 2,3 MT </a:t>
            </a:r>
            <a:r>
              <a:rPr lang="fr-FR" sz="2800" b="1" dirty="0" smtClean="0"/>
              <a:t>) </a:t>
            </a:r>
          </a:p>
          <a:p>
            <a:pPr algn="ctr">
              <a:defRPr sz="2400" b="1" i="0" u="none" strike="noStrike" kern="1200" baseline="0">
                <a:solidFill>
                  <a:prstClr val="black"/>
                </a:solidFill>
                <a:latin typeface="+mn-lt"/>
                <a:ea typeface="+mn-ea"/>
                <a:cs typeface="+mn-cs"/>
              </a:defRPr>
            </a:pPr>
            <a:r>
              <a:rPr lang="fr-FR" sz="2800" b="1" dirty="0" smtClean="0"/>
              <a:t>et la place d</a:t>
            </a:r>
            <a:r>
              <a:rPr lang="fr-FR" sz="2800" b="1" i="1" dirty="0" smtClean="0"/>
              <a:t>’</a:t>
            </a:r>
            <a:r>
              <a:rPr lang="fr-FR" sz="2800" b="1" i="1" dirty="0" err="1" smtClean="0"/>
              <a:t>Eramet</a:t>
            </a:r>
            <a:endParaRPr lang="fr-FR" sz="2800" i="1" dirty="0"/>
          </a:p>
        </p:txBody>
      </p:sp>
      <p:sp>
        <p:nvSpPr>
          <p:cNvPr id="3" name="Rectangle 2"/>
          <p:cNvSpPr/>
          <p:nvPr/>
        </p:nvSpPr>
        <p:spPr>
          <a:xfrm rot="19762507">
            <a:off x="1606715" y="4111990"/>
            <a:ext cx="3006287" cy="756401"/>
          </a:xfrm>
          <a:prstGeom prst="rect">
            <a:avLst/>
          </a:prstGeom>
          <a:solidFill>
            <a:schemeClr val="tx2">
              <a:lumMod val="20000"/>
              <a:lumOff val="80000"/>
            </a:schemeClr>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solidFill>
                  <a:schemeClr val="tx1"/>
                </a:solidFill>
              </a:rPr>
              <a:t>Les trois premiers font 67%, soit 33%  du monde</a:t>
            </a:r>
            <a:endParaRPr lang="fr-FR" sz="2000" b="1" dirty="0">
              <a:solidFill>
                <a:schemeClr val="tx1"/>
              </a:solidFill>
            </a:endParaRPr>
          </a:p>
        </p:txBody>
      </p:sp>
    </p:spTree>
    <p:extLst>
      <p:ext uri="{BB962C8B-B14F-4D97-AF65-F5344CB8AC3E}">
        <p14:creationId xmlns:p14="http://schemas.microsoft.com/office/powerpoint/2010/main" val="2761560380"/>
      </p:ext>
    </p:extLst>
  </p:cSld>
  <p:clrMapOvr>
    <a:masterClrMapping/>
  </p:clrMapOvr>
  <p:timing>
    <p:tnLst>
      <p:par>
        <p:cTn xmlns:p14="http://schemas.microsoft.com/office/powerpoint/2010/mai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3349973459"/>
              </p:ext>
            </p:extLst>
          </p:nvPr>
        </p:nvGraphicFramePr>
        <p:xfrm>
          <a:off x="133685" y="106947"/>
          <a:ext cx="4197684" cy="6644106"/>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4163360591"/>
              </p:ext>
            </p:extLst>
          </p:nvPr>
        </p:nvGraphicFramePr>
        <p:xfrm>
          <a:off x="4572000" y="106947"/>
          <a:ext cx="4438316" cy="6644105"/>
        </p:xfrm>
        <a:graphic>
          <a:graphicData uri="http://schemas.openxmlformats.org/drawingml/2006/chart">
            <c:chart xmlns:c="http://schemas.openxmlformats.org/drawingml/2006/chart" xmlns:r="http://schemas.openxmlformats.org/officeDocument/2006/relationships" r:id="rId3"/>
          </a:graphicData>
        </a:graphic>
      </p:graphicFrame>
      <p:sp>
        <p:nvSpPr>
          <p:cNvPr id="6" name="Rectangle à coins arrondis 5"/>
          <p:cNvSpPr/>
          <p:nvPr/>
        </p:nvSpPr>
        <p:spPr>
          <a:xfrm>
            <a:off x="872894" y="1922013"/>
            <a:ext cx="2576193" cy="514988"/>
          </a:xfrm>
          <a:prstGeom prst="roundRect">
            <a:avLst/>
          </a:prstGeom>
          <a:solidFill>
            <a:srgbClr val="FF66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rgbClr val="FFFFFF"/>
                </a:solidFill>
              </a:rPr>
              <a:t>Erosion à la SLN</a:t>
            </a:r>
            <a:endParaRPr lang="fr-FR" b="1" dirty="0">
              <a:solidFill>
                <a:srgbClr val="FFFFFF"/>
              </a:solidFill>
            </a:endParaRPr>
          </a:p>
        </p:txBody>
      </p:sp>
      <p:sp>
        <p:nvSpPr>
          <p:cNvPr id="7" name="Rectangle à coins arrondis 6"/>
          <p:cNvSpPr/>
          <p:nvPr/>
        </p:nvSpPr>
        <p:spPr>
          <a:xfrm>
            <a:off x="2994525" y="5253789"/>
            <a:ext cx="1684421" cy="855579"/>
          </a:xfrm>
          <a:prstGeom prst="roundRect">
            <a:avLst/>
          </a:prstGeom>
          <a:solidFill>
            <a:srgbClr val="39FF0B"/>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Montées en puissance à </a:t>
            </a:r>
          </a:p>
          <a:p>
            <a:pPr algn="ctr"/>
            <a:r>
              <a:rPr lang="fr-FR" b="1" dirty="0" smtClean="0">
                <a:solidFill>
                  <a:schemeClr val="tx1"/>
                </a:solidFill>
              </a:rPr>
              <a:t>Vale et KNS</a:t>
            </a:r>
            <a:endParaRPr lang="fr-FR" b="1" dirty="0">
              <a:solidFill>
                <a:schemeClr val="tx1"/>
              </a:solidFill>
            </a:endParaRPr>
          </a:p>
        </p:txBody>
      </p:sp>
      <p:sp>
        <p:nvSpPr>
          <p:cNvPr id="8" name="Rectangle à coins arrondis 7"/>
          <p:cNvSpPr/>
          <p:nvPr/>
        </p:nvSpPr>
        <p:spPr>
          <a:xfrm>
            <a:off x="3608487" y="2042554"/>
            <a:ext cx="4543899" cy="425807"/>
          </a:xfrm>
          <a:prstGeom prst="roundRect">
            <a:avLst/>
          </a:prstGeom>
          <a:solidFill>
            <a:schemeClr val="bg1"/>
          </a:solidFill>
          <a:ln>
            <a:noFill/>
          </a:ln>
          <a:effectLst>
            <a:outerShdw blurRad="50800" dist="38100" dir="2700000" algn="tl" rotWithShape="0">
              <a:srgbClr val="000000">
                <a:alpha val="43000"/>
              </a:srgbClr>
            </a:outerShdw>
          </a:effectLst>
        </p:spPr>
        <p:style>
          <a:lnRef idx="1">
            <a:schemeClr val="accent1"/>
          </a:lnRef>
          <a:fillRef idx="3">
            <a:schemeClr val="accent1"/>
          </a:fillRef>
          <a:effectRef idx="2">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fr-FR" sz="2000" b="1" dirty="0" smtClean="0">
                <a:solidFill>
                  <a:schemeClr val="tx1"/>
                </a:solidFill>
              </a:rPr>
              <a:t>Source DIMENC et </a:t>
            </a:r>
            <a:r>
              <a:rPr lang="fr-FR" sz="2000" b="1" i="1" dirty="0" smtClean="0">
                <a:solidFill>
                  <a:schemeClr val="tx1"/>
                </a:solidFill>
              </a:rPr>
              <a:t>Métal du diable 2015</a:t>
            </a:r>
            <a:endParaRPr lang="fr-FR" sz="2000" b="1" i="1" dirty="0">
              <a:solidFill>
                <a:schemeClr val="tx1"/>
              </a:solidFill>
            </a:endParaRPr>
          </a:p>
        </p:txBody>
      </p:sp>
      <p:sp>
        <p:nvSpPr>
          <p:cNvPr id="9" name="Rectangle à coins arrondis 8"/>
          <p:cNvSpPr/>
          <p:nvPr/>
        </p:nvSpPr>
        <p:spPr>
          <a:xfrm>
            <a:off x="595751" y="2896867"/>
            <a:ext cx="4083195" cy="399838"/>
          </a:xfrm>
          <a:prstGeom prst="roundRect">
            <a:avLst/>
          </a:prstGeom>
          <a:solidFill>
            <a:schemeClr val="accent1">
              <a:lumMod val="40000"/>
              <a:lumOff val="60000"/>
            </a:schemeClr>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Non négligeables, les </a:t>
            </a:r>
            <a:r>
              <a:rPr lang="fr-FR" b="1" i="1" dirty="0" smtClean="0">
                <a:solidFill>
                  <a:schemeClr val="tx1"/>
                </a:solidFill>
              </a:rPr>
              <a:t>« petits mineurs »</a:t>
            </a:r>
            <a:endParaRPr lang="fr-FR" b="1" i="1" dirty="0">
              <a:solidFill>
                <a:schemeClr val="tx1"/>
              </a:solidFill>
            </a:endParaRPr>
          </a:p>
        </p:txBody>
      </p:sp>
    </p:spTree>
    <p:extLst>
      <p:ext uri="{BB962C8B-B14F-4D97-AF65-F5344CB8AC3E}">
        <p14:creationId xmlns:p14="http://schemas.microsoft.com/office/powerpoint/2010/main" val="2717723791"/>
      </p:ext>
    </p:extLst>
  </p:cSld>
  <p:clrMapOvr>
    <a:masterClrMapping/>
  </p:clrMapOvr>
  <p:timing>
    <p:tnLst>
      <p:par>
        <p:cTn xmlns:p14="http://schemas.microsoft.com/office/powerpoint/2010/mai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3383134126"/>
              </p:ext>
            </p:extLst>
          </p:nvPr>
        </p:nvGraphicFramePr>
        <p:xfrm>
          <a:off x="156777" y="125438"/>
          <a:ext cx="8928432" cy="6732561"/>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651415135"/>
      </p:ext>
    </p:extLst>
  </p:cSld>
  <p:clrMapOvr>
    <a:masterClrMapping/>
  </p:clrMapOvr>
  <p:timing>
    <p:tnLst>
      <p:par>
        <p:cTn xmlns:p14="http://schemas.microsoft.com/office/powerpoint/2010/mai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2" name="Graphique 11"/>
          <p:cNvGraphicFramePr>
            <a:graphicFrameLocks/>
          </p:cNvGraphicFramePr>
          <p:nvPr>
            <p:extLst>
              <p:ext uri="{D42A27DB-BD31-4B8C-83A1-F6EECF244321}">
                <p14:modId xmlns:p14="http://schemas.microsoft.com/office/powerpoint/2010/main" val="641443230"/>
              </p:ext>
            </p:extLst>
          </p:nvPr>
        </p:nvGraphicFramePr>
        <p:xfrm>
          <a:off x="122123" y="172479"/>
          <a:ext cx="5208284" cy="656988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15" name="Graphique 14"/>
          <p:cNvGraphicFramePr>
            <a:graphicFrameLocks/>
          </p:cNvGraphicFramePr>
          <p:nvPr>
            <p:extLst>
              <p:ext uri="{D42A27DB-BD31-4B8C-83A1-F6EECF244321}">
                <p14:modId xmlns:p14="http://schemas.microsoft.com/office/powerpoint/2010/main" val="4153510648"/>
              </p:ext>
            </p:extLst>
          </p:nvPr>
        </p:nvGraphicFramePr>
        <p:xfrm>
          <a:off x="5518538" y="172479"/>
          <a:ext cx="3511799" cy="6569879"/>
        </p:xfrm>
        <a:graphic>
          <a:graphicData uri="http://schemas.openxmlformats.org/drawingml/2006/chart">
            <c:chart xmlns:c="http://schemas.openxmlformats.org/drawingml/2006/chart" xmlns:r="http://schemas.openxmlformats.org/officeDocument/2006/relationships" r:id="rId3"/>
          </a:graphicData>
        </a:graphic>
      </p:graphicFrame>
      <p:sp>
        <p:nvSpPr>
          <p:cNvPr id="16" name="Rectangle à coins arrondis 15"/>
          <p:cNvSpPr/>
          <p:nvPr/>
        </p:nvSpPr>
        <p:spPr>
          <a:xfrm>
            <a:off x="3590185" y="4045416"/>
            <a:ext cx="1081759" cy="1787510"/>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fr-FR" sz="1800" b="1" dirty="0" smtClean="0">
                <a:solidFill>
                  <a:schemeClr val="tx1"/>
                </a:solidFill>
              </a:rPr>
              <a:t>Erosion ou baisse de l’emploi ensuite</a:t>
            </a:r>
            <a:endParaRPr lang="fr-FR" sz="1800" b="1" dirty="0">
              <a:solidFill>
                <a:schemeClr val="tx1"/>
              </a:solidFill>
            </a:endParaRPr>
          </a:p>
        </p:txBody>
      </p:sp>
    </p:spTree>
    <p:extLst>
      <p:ext uri="{BB962C8B-B14F-4D97-AF65-F5344CB8AC3E}">
        <p14:creationId xmlns:p14="http://schemas.microsoft.com/office/powerpoint/2010/main" val="3043629172"/>
      </p:ext>
    </p:extLst>
  </p:cSld>
  <p:clrMapOvr>
    <a:masterClrMapping/>
  </p:clrMapOvr>
  <p:timing>
    <p:tnLst>
      <p:par>
        <p:cTn xmlns:p14="http://schemas.microsoft.com/office/powerpoint/2010/mai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1666801065"/>
              </p:ext>
            </p:extLst>
          </p:nvPr>
        </p:nvGraphicFramePr>
        <p:xfrm>
          <a:off x="172454" y="188159"/>
          <a:ext cx="4327037" cy="6554202"/>
        </p:xfrm>
        <a:graphic>
          <a:graphicData uri="http://schemas.openxmlformats.org/drawingml/2006/chart">
            <c:chart xmlns:c="http://schemas.openxmlformats.org/drawingml/2006/chart" xmlns:r="http://schemas.openxmlformats.org/officeDocument/2006/relationships" r:id="rId2"/>
          </a:graphicData>
        </a:graphic>
      </p:graphicFrame>
      <p:sp>
        <p:nvSpPr>
          <p:cNvPr id="5" name="Rectangle à coins arrondis 4"/>
          <p:cNvSpPr/>
          <p:nvPr/>
        </p:nvSpPr>
        <p:spPr>
          <a:xfrm>
            <a:off x="172454" y="3919978"/>
            <a:ext cx="2618171" cy="1003514"/>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b="1" dirty="0" smtClean="0">
                <a:solidFill>
                  <a:schemeClr val="tx1"/>
                </a:solidFill>
              </a:rPr>
              <a:t>Emploi en hausse, Production plutôt en baisse mais en yo-yo  jusqu’en 11</a:t>
            </a:r>
            <a:endParaRPr lang="fr-FR" sz="1600" b="1" dirty="0">
              <a:solidFill>
                <a:schemeClr val="tx1"/>
              </a:solidFill>
            </a:endParaRPr>
          </a:p>
        </p:txBody>
      </p:sp>
      <p:sp>
        <p:nvSpPr>
          <p:cNvPr id="6" name="Rectangle à coins arrondis 5"/>
          <p:cNvSpPr/>
          <p:nvPr/>
        </p:nvSpPr>
        <p:spPr>
          <a:xfrm>
            <a:off x="1254213" y="2508785"/>
            <a:ext cx="2461396" cy="1050554"/>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La hausse de l’emploi précède celle de la production de 11 à 14</a:t>
            </a:r>
            <a:endParaRPr lang="fr-FR" b="1" dirty="0">
              <a:solidFill>
                <a:schemeClr val="tx1"/>
              </a:solidFill>
            </a:endParaRPr>
          </a:p>
        </p:txBody>
      </p:sp>
      <p:graphicFrame>
        <p:nvGraphicFramePr>
          <p:cNvPr id="8" name="Graphique 7"/>
          <p:cNvGraphicFramePr>
            <a:graphicFrameLocks/>
          </p:cNvGraphicFramePr>
          <p:nvPr>
            <p:extLst>
              <p:ext uri="{D42A27DB-BD31-4B8C-83A1-F6EECF244321}">
                <p14:modId xmlns:p14="http://schemas.microsoft.com/office/powerpoint/2010/main" val="2820624928"/>
              </p:ext>
            </p:extLst>
          </p:nvPr>
        </p:nvGraphicFramePr>
        <p:xfrm>
          <a:off x="4718978" y="188159"/>
          <a:ext cx="4295681" cy="6554202"/>
        </p:xfrm>
        <a:graphic>
          <a:graphicData uri="http://schemas.openxmlformats.org/drawingml/2006/chart">
            <c:chart xmlns:c="http://schemas.openxmlformats.org/drawingml/2006/chart" xmlns:r="http://schemas.openxmlformats.org/officeDocument/2006/relationships" r:id="rId3"/>
          </a:graphicData>
        </a:graphic>
      </p:graphicFrame>
      <p:sp>
        <p:nvSpPr>
          <p:cNvPr id="9" name="Rectangle à coins arrondis 8"/>
          <p:cNvSpPr/>
          <p:nvPr/>
        </p:nvSpPr>
        <p:spPr>
          <a:xfrm>
            <a:off x="2895990" y="5048930"/>
            <a:ext cx="2136542" cy="1034875"/>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b="1" dirty="0" smtClean="0">
                <a:solidFill>
                  <a:schemeClr val="tx1"/>
                </a:solidFill>
              </a:rPr>
              <a:t>Erosion de l’emploi </a:t>
            </a:r>
          </a:p>
          <a:p>
            <a:pPr algn="ctr"/>
            <a:r>
              <a:rPr lang="fr-FR" sz="1600" b="1" dirty="0" smtClean="0">
                <a:solidFill>
                  <a:schemeClr val="tx1"/>
                </a:solidFill>
              </a:rPr>
              <a:t>et hausse de la production de 14 à 17</a:t>
            </a:r>
            <a:endParaRPr lang="fr-FR" sz="1600" b="1" dirty="0">
              <a:solidFill>
                <a:schemeClr val="tx1"/>
              </a:solidFill>
            </a:endParaRPr>
          </a:p>
        </p:txBody>
      </p:sp>
    </p:spTree>
    <p:extLst>
      <p:ext uri="{BB962C8B-B14F-4D97-AF65-F5344CB8AC3E}">
        <p14:creationId xmlns:p14="http://schemas.microsoft.com/office/powerpoint/2010/main" val="2395668883"/>
      </p:ext>
    </p:extLst>
  </p:cSld>
  <p:clrMapOvr>
    <a:masterClrMapping/>
  </p:clrMapOvr>
  <p:timing>
    <p:tnLst>
      <p:par>
        <p:cTn xmlns:p14="http://schemas.microsoft.com/office/powerpoint/2010/mai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p:txBody>
          <a:bodyPr/>
          <a:lstStyle/>
          <a:p>
            <a:r>
              <a:rPr lang="fr-FR" b="1" dirty="0" smtClean="0"/>
              <a:t>Eramet, la SLN et les autres</a:t>
            </a:r>
            <a:r>
              <a:rPr lang="mr-IN" b="1" dirty="0" smtClean="0"/>
              <a:t>…</a:t>
            </a:r>
            <a:endParaRPr lang="fr-FR" b="1" dirty="0"/>
          </a:p>
        </p:txBody>
      </p:sp>
    </p:spTree>
    <p:extLst>
      <p:ext uri="{BB962C8B-B14F-4D97-AF65-F5344CB8AC3E}">
        <p14:creationId xmlns:p14="http://schemas.microsoft.com/office/powerpoint/2010/main" val="2717659777"/>
      </p:ext>
    </p:extLst>
  </p:cSld>
  <p:clrMapOvr>
    <a:masterClrMapping/>
  </p:clrMapOvr>
  <p:timing>
    <p:tnLst>
      <p:par>
        <p:cTn xmlns:p14="http://schemas.microsoft.com/office/powerpoint/2010/mai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209326795"/>
              </p:ext>
            </p:extLst>
          </p:nvPr>
        </p:nvGraphicFramePr>
        <p:xfrm>
          <a:off x="113395" y="136083"/>
          <a:ext cx="4808008" cy="6611350"/>
        </p:xfrm>
        <a:graphic>
          <a:graphicData uri="http://schemas.openxmlformats.org/drawingml/2006/chart">
            <c:chart xmlns:c="http://schemas.openxmlformats.org/drawingml/2006/chart" xmlns:r="http://schemas.openxmlformats.org/officeDocument/2006/relationships" r:id="rId2"/>
          </a:graphicData>
        </a:graphic>
      </p:graphicFrame>
      <p:sp>
        <p:nvSpPr>
          <p:cNvPr id="5" name="Rectangle à coins arrondis 4"/>
          <p:cNvSpPr/>
          <p:nvPr/>
        </p:nvSpPr>
        <p:spPr>
          <a:xfrm>
            <a:off x="3163758" y="2858477"/>
            <a:ext cx="1871040" cy="861856"/>
          </a:xfrm>
          <a:prstGeom prst="roundRect">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b="1" dirty="0" smtClean="0">
                <a:solidFill>
                  <a:schemeClr val="tx1"/>
                </a:solidFill>
              </a:rPr>
              <a:t>Belle reprise en 2017, mais grâce au manganèse</a:t>
            </a:r>
            <a:endParaRPr lang="fr-FR" sz="1600" b="1" dirty="0">
              <a:solidFill>
                <a:schemeClr val="tx1"/>
              </a:solidFill>
            </a:endParaRPr>
          </a:p>
        </p:txBody>
      </p:sp>
      <p:graphicFrame>
        <p:nvGraphicFramePr>
          <p:cNvPr id="6" name="Graphique 5"/>
          <p:cNvGraphicFramePr>
            <a:graphicFrameLocks/>
          </p:cNvGraphicFramePr>
          <p:nvPr>
            <p:extLst>
              <p:ext uri="{D42A27DB-BD31-4B8C-83A1-F6EECF244321}">
                <p14:modId xmlns:p14="http://schemas.microsoft.com/office/powerpoint/2010/main" val="3718417888"/>
              </p:ext>
            </p:extLst>
          </p:nvPr>
        </p:nvGraphicFramePr>
        <p:xfrm>
          <a:off x="5034798" y="136083"/>
          <a:ext cx="3968873" cy="6611350"/>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2207540403"/>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Graphique 6"/>
          <p:cNvGraphicFramePr>
            <a:graphicFrameLocks/>
          </p:cNvGraphicFramePr>
          <p:nvPr>
            <p:extLst>
              <p:ext uri="{D42A27DB-BD31-4B8C-83A1-F6EECF244321}">
                <p14:modId xmlns:p14="http://schemas.microsoft.com/office/powerpoint/2010/main" val="1450943710"/>
              </p:ext>
            </p:extLst>
          </p:nvPr>
        </p:nvGraphicFramePr>
        <p:xfrm>
          <a:off x="114312" y="136083"/>
          <a:ext cx="4677818" cy="661135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8" name="Graphique 7"/>
          <p:cNvGraphicFramePr>
            <a:graphicFrameLocks/>
          </p:cNvGraphicFramePr>
          <p:nvPr>
            <p:extLst>
              <p:ext uri="{D42A27DB-BD31-4B8C-83A1-F6EECF244321}">
                <p14:modId xmlns:p14="http://schemas.microsoft.com/office/powerpoint/2010/main" val="3404094472"/>
              </p:ext>
            </p:extLst>
          </p:nvPr>
        </p:nvGraphicFramePr>
        <p:xfrm>
          <a:off x="5040902" y="136083"/>
          <a:ext cx="3954162" cy="6611350"/>
        </p:xfrm>
        <a:graphic>
          <a:graphicData uri="http://schemas.openxmlformats.org/drawingml/2006/chart">
            <c:chart xmlns:c="http://schemas.openxmlformats.org/drawingml/2006/chart" xmlns:r="http://schemas.openxmlformats.org/officeDocument/2006/relationships" r:id="rId3"/>
          </a:graphicData>
        </a:graphic>
      </p:graphicFrame>
      <p:cxnSp>
        <p:nvCxnSpPr>
          <p:cNvPr id="3" name="Connecteur droit 2"/>
          <p:cNvCxnSpPr/>
          <p:nvPr/>
        </p:nvCxnSpPr>
        <p:spPr>
          <a:xfrm>
            <a:off x="5630098" y="4216279"/>
            <a:ext cx="2867422" cy="0"/>
          </a:xfrm>
          <a:prstGeom prst="line">
            <a:avLst/>
          </a:prstGeom>
          <a:ln>
            <a:solidFill>
              <a:srgbClr val="FF0000"/>
            </a:solidFill>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535030434"/>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2154096904"/>
              </p:ext>
            </p:extLst>
          </p:nvPr>
        </p:nvGraphicFramePr>
        <p:xfrm>
          <a:off x="114300" y="139700"/>
          <a:ext cx="4521200" cy="662940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6" name="Graphique 5"/>
          <p:cNvGraphicFramePr>
            <a:graphicFrameLocks/>
          </p:cNvGraphicFramePr>
          <p:nvPr>
            <p:extLst>
              <p:ext uri="{D42A27DB-BD31-4B8C-83A1-F6EECF244321}">
                <p14:modId xmlns:p14="http://schemas.microsoft.com/office/powerpoint/2010/main" val="1112587254"/>
              </p:ext>
            </p:extLst>
          </p:nvPr>
        </p:nvGraphicFramePr>
        <p:xfrm>
          <a:off x="4792130" y="139700"/>
          <a:ext cx="4242214" cy="6629400"/>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3651628103"/>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355600" y="58738"/>
            <a:ext cx="8229600" cy="690562"/>
          </a:xfrm>
        </p:spPr>
        <p:txBody>
          <a:bodyPr>
            <a:noAutofit/>
          </a:bodyPr>
          <a:lstStyle/>
          <a:p>
            <a:r>
              <a:rPr lang="fr-FR" sz="2400" b="1" dirty="0" smtClean="0"/>
              <a:t>SLN : baisse du </a:t>
            </a:r>
            <a:r>
              <a:rPr lang="fr-FR" sz="2400" b="1" i="1" dirty="0" smtClean="0"/>
              <a:t>cash </a:t>
            </a:r>
            <a:r>
              <a:rPr lang="fr-FR" sz="2400" b="1" i="1" dirty="0" err="1" smtClean="0"/>
              <a:t>cost</a:t>
            </a:r>
            <a:r>
              <a:rPr lang="fr-FR" sz="2400" b="1" dirty="0" smtClean="0"/>
              <a:t>, hausse des cours, </a:t>
            </a:r>
            <a:br>
              <a:rPr lang="fr-FR" sz="2400" b="1" dirty="0" smtClean="0"/>
            </a:br>
            <a:r>
              <a:rPr lang="fr-FR" sz="2400" b="1" dirty="0" smtClean="0"/>
              <a:t>retour des profits </a:t>
            </a:r>
            <a:r>
              <a:rPr lang="fr-FR" sz="2400" b="1" i="1" dirty="0" smtClean="0"/>
              <a:t>en cash après 2017 (estimations de l’auteur)</a:t>
            </a:r>
            <a:endParaRPr lang="fr-FR" sz="2400" b="1" i="1" dirty="0"/>
          </a:p>
        </p:txBody>
      </p:sp>
      <p:graphicFrame>
        <p:nvGraphicFramePr>
          <p:cNvPr id="5" name="Graphique 4"/>
          <p:cNvGraphicFramePr>
            <a:graphicFrameLocks/>
          </p:cNvGraphicFramePr>
          <p:nvPr>
            <p:extLst>
              <p:ext uri="{D42A27DB-BD31-4B8C-83A1-F6EECF244321}">
                <p14:modId xmlns:p14="http://schemas.microsoft.com/office/powerpoint/2010/main" val="3061085666"/>
              </p:ext>
            </p:extLst>
          </p:nvPr>
        </p:nvGraphicFramePr>
        <p:xfrm>
          <a:off x="177800" y="990600"/>
          <a:ext cx="5016500" cy="5778500"/>
        </p:xfrm>
        <a:graphic>
          <a:graphicData uri="http://schemas.openxmlformats.org/drawingml/2006/chart">
            <c:chart xmlns:c="http://schemas.openxmlformats.org/drawingml/2006/chart" xmlns:r="http://schemas.openxmlformats.org/officeDocument/2006/relationships" r:id="rId2"/>
          </a:graphicData>
        </a:graphic>
      </p:graphicFrame>
      <p:sp>
        <p:nvSpPr>
          <p:cNvPr id="6" name="Rectangle à coins arrondis 5"/>
          <p:cNvSpPr/>
          <p:nvPr/>
        </p:nvSpPr>
        <p:spPr>
          <a:xfrm>
            <a:off x="1003300" y="5499100"/>
            <a:ext cx="3517900" cy="711200"/>
          </a:xfrm>
          <a:prstGeom prst="roundRect">
            <a:avLst/>
          </a:prstGeom>
          <a:solidFill>
            <a:srgbClr val="FFFFFF"/>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Quasi-point mort en 2017, rebond probable des profits ensuite</a:t>
            </a:r>
            <a:endParaRPr lang="fr-FR" b="1" dirty="0">
              <a:solidFill>
                <a:schemeClr val="tx1"/>
              </a:solidFill>
            </a:endParaRPr>
          </a:p>
        </p:txBody>
      </p:sp>
      <p:graphicFrame>
        <p:nvGraphicFramePr>
          <p:cNvPr id="7" name="Graphique 6"/>
          <p:cNvGraphicFramePr>
            <a:graphicFrameLocks/>
          </p:cNvGraphicFramePr>
          <p:nvPr>
            <p:extLst>
              <p:ext uri="{D42A27DB-BD31-4B8C-83A1-F6EECF244321}">
                <p14:modId xmlns:p14="http://schemas.microsoft.com/office/powerpoint/2010/main" val="4009833482"/>
              </p:ext>
            </p:extLst>
          </p:nvPr>
        </p:nvGraphicFramePr>
        <p:xfrm>
          <a:off x="5194300" y="990600"/>
          <a:ext cx="3860800" cy="5778500"/>
        </p:xfrm>
        <a:graphic>
          <a:graphicData uri="http://schemas.openxmlformats.org/drawingml/2006/chart">
            <c:chart xmlns:c="http://schemas.openxmlformats.org/drawingml/2006/chart" xmlns:r="http://schemas.openxmlformats.org/officeDocument/2006/relationships" r:id="rId3"/>
          </a:graphicData>
        </a:graphic>
      </p:graphicFrame>
      <p:cxnSp>
        <p:nvCxnSpPr>
          <p:cNvPr id="9" name="Connecteur droit avec flèche 8"/>
          <p:cNvCxnSpPr/>
          <p:nvPr/>
        </p:nvCxnSpPr>
        <p:spPr>
          <a:xfrm>
            <a:off x="7759700" y="2641600"/>
            <a:ext cx="1041400" cy="0"/>
          </a:xfrm>
          <a:prstGeom prst="straightConnector1">
            <a:avLst/>
          </a:prstGeom>
          <a:ln w="57150" cmpd="sng">
            <a:solidFill>
              <a:schemeClr val="tx1"/>
            </a:solidFill>
            <a:tailEnd type="triangle"/>
          </a:ln>
        </p:spPr>
        <p:style>
          <a:lnRef idx="2">
            <a:schemeClr val="accent1"/>
          </a:lnRef>
          <a:fillRef idx="0">
            <a:schemeClr val="accent1"/>
          </a:fillRef>
          <a:effectRef idx="1">
            <a:schemeClr val="accent1"/>
          </a:effectRef>
          <a:fontRef idx="minor">
            <a:schemeClr val="tx1"/>
          </a:fontRef>
        </p:style>
      </p:cxnSp>
      <p:cxnSp>
        <p:nvCxnSpPr>
          <p:cNvPr id="12" name="Connecteur droit avec flèche 11"/>
          <p:cNvCxnSpPr/>
          <p:nvPr/>
        </p:nvCxnSpPr>
        <p:spPr>
          <a:xfrm flipH="1">
            <a:off x="5543550" y="2044700"/>
            <a:ext cx="444500" cy="0"/>
          </a:xfrm>
          <a:prstGeom prst="straightConnector1">
            <a:avLst/>
          </a:prstGeom>
          <a:ln w="57150" cmpd="sng">
            <a:solidFill>
              <a:schemeClr val="tx1"/>
            </a:solidFill>
            <a:tailEnd type="triangle"/>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4059631530"/>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Graphique 6"/>
          <p:cNvGraphicFramePr>
            <a:graphicFrameLocks/>
          </p:cNvGraphicFramePr>
          <p:nvPr>
            <p:extLst>
              <p:ext uri="{D42A27DB-BD31-4B8C-83A1-F6EECF244321}">
                <p14:modId xmlns:p14="http://schemas.microsoft.com/office/powerpoint/2010/main" val="1432421225"/>
              </p:ext>
            </p:extLst>
          </p:nvPr>
        </p:nvGraphicFramePr>
        <p:xfrm>
          <a:off x="109362" y="85231"/>
          <a:ext cx="3897173" cy="6671289"/>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8" name="Graphique 7"/>
          <p:cNvGraphicFramePr>
            <a:graphicFrameLocks/>
          </p:cNvGraphicFramePr>
          <p:nvPr>
            <p:extLst>
              <p:ext uri="{D42A27DB-BD31-4B8C-83A1-F6EECF244321}">
                <p14:modId xmlns:p14="http://schemas.microsoft.com/office/powerpoint/2010/main" val="2390077528"/>
              </p:ext>
            </p:extLst>
          </p:nvPr>
        </p:nvGraphicFramePr>
        <p:xfrm>
          <a:off x="4150561" y="132209"/>
          <a:ext cx="4765944" cy="3385691"/>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9" name="Graphique 8"/>
          <p:cNvGraphicFramePr>
            <a:graphicFrameLocks/>
          </p:cNvGraphicFramePr>
          <p:nvPr>
            <p:extLst>
              <p:ext uri="{D42A27DB-BD31-4B8C-83A1-F6EECF244321}">
                <p14:modId xmlns:p14="http://schemas.microsoft.com/office/powerpoint/2010/main" val="3626173066"/>
              </p:ext>
            </p:extLst>
          </p:nvPr>
        </p:nvGraphicFramePr>
        <p:xfrm>
          <a:off x="4150562" y="3517900"/>
          <a:ext cx="4765944" cy="3238620"/>
        </p:xfrm>
        <a:graphic>
          <a:graphicData uri="http://schemas.openxmlformats.org/drawingml/2006/chart">
            <c:chart xmlns:c="http://schemas.openxmlformats.org/drawingml/2006/chart" xmlns:r="http://schemas.openxmlformats.org/officeDocument/2006/relationships" r:id="rId4"/>
          </a:graphicData>
        </a:graphic>
      </p:graphicFrame>
      <p:graphicFrame>
        <p:nvGraphicFramePr>
          <p:cNvPr id="10" name="Graphique 9"/>
          <p:cNvGraphicFramePr>
            <a:graphicFrameLocks/>
          </p:cNvGraphicFramePr>
          <p:nvPr>
            <p:extLst>
              <p:ext uri="{D42A27DB-BD31-4B8C-83A1-F6EECF244321}">
                <p14:modId xmlns:p14="http://schemas.microsoft.com/office/powerpoint/2010/main" val="735115733"/>
              </p:ext>
            </p:extLst>
          </p:nvPr>
        </p:nvGraphicFramePr>
        <p:xfrm>
          <a:off x="4892158" y="2775467"/>
          <a:ext cx="4024348" cy="956333"/>
        </p:xfrm>
        <a:graphic>
          <a:graphicData uri="http://schemas.openxmlformats.org/drawingml/2006/chart">
            <c:chart xmlns:c="http://schemas.openxmlformats.org/drawingml/2006/chart" xmlns:r="http://schemas.openxmlformats.org/officeDocument/2006/relationships" r:id="rId5"/>
          </a:graphicData>
        </a:graphic>
      </p:graphicFrame>
      <p:sp>
        <p:nvSpPr>
          <p:cNvPr id="11" name="Rectangle à coins arrondis 10"/>
          <p:cNvSpPr/>
          <p:nvPr/>
        </p:nvSpPr>
        <p:spPr>
          <a:xfrm>
            <a:off x="7206199" y="2775467"/>
            <a:ext cx="1024694" cy="340445"/>
          </a:xfrm>
          <a:prstGeom prst="round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txBody>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lang="fr-FR" sz="1400" b="1" dirty="0">
              <a:solidFill>
                <a:schemeClr val="tx1"/>
              </a:solidFill>
            </a:endParaRPr>
          </a:p>
        </p:txBody>
      </p:sp>
      <p:sp>
        <p:nvSpPr>
          <p:cNvPr id="12" name="Rectangle à coins arrondis 11"/>
          <p:cNvSpPr/>
          <p:nvPr/>
        </p:nvSpPr>
        <p:spPr>
          <a:xfrm>
            <a:off x="7206199" y="3517901"/>
            <a:ext cx="1024694" cy="213900"/>
          </a:xfrm>
          <a:prstGeom prst="round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txBody>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lang="fr-FR" sz="1400" b="1" dirty="0">
              <a:solidFill>
                <a:schemeClr val="tx1"/>
              </a:solidFill>
            </a:endParaRPr>
          </a:p>
        </p:txBody>
      </p:sp>
    </p:spTree>
    <p:extLst>
      <p:ext uri="{BB962C8B-B14F-4D97-AF65-F5344CB8AC3E}">
        <p14:creationId xmlns:p14="http://schemas.microsoft.com/office/powerpoint/2010/main" val="32492112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Graphique 4"/>
          <p:cNvGraphicFramePr>
            <a:graphicFrameLocks/>
          </p:cNvGraphicFramePr>
          <p:nvPr>
            <p:extLst>
              <p:ext uri="{D42A27DB-BD31-4B8C-83A1-F6EECF244321}">
                <p14:modId xmlns:p14="http://schemas.microsoft.com/office/powerpoint/2010/main" val="952679555"/>
              </p:ext>
            </p:extLst>
          </p:nvPr>
        </p:nvGraphicFramePr>
        <p:xfrm>
          <a:off x="0" y="0"/>
          <a:ext cx="9144000" cy="68580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4253185896"/>
      </p:ext>
    </p:extLst>
  </p:cSld>
  <p:clrMapOvr>
    <a:masterClrMapping/>
  </p:clrMapOvr>
  <p:timing>
    <p:tnLst>
      <p:par>
        <p:cTn xmlns:p14="http://schemas.microsoft.com/office/powerpoint/2010/mai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1180082513"/>
              </p:ext>
            </p:extLst>
          </p:nvPr>
        </p:nvGraphicFramePr>
        <p:xfrm>
          <a:off x="139700" y="190500"/>
          <a:ext cx="8724900" cy="309880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2995692621"/>
              </p:ext>
            </p:extLst>
          </p:nvPr>
        </p:nvGraphicFramePr>
        <p:xfrm>
          <a:off x="234950" y="3390900"/>
          <a:ext cx="8629650" cy="3467100"/>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2309764526"/>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2809303168"/>
              </p:ext>
            </p:extLst>
          </p:nvPr>
        </p:nvGraphicFramePr>
        <p:xfrm>
          <a:off x="114300" y="190500"/>
          <a:ext cx="5422900" cy="656590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1457756393"/>
              </p:ext>
            </p:extLst>
          </p:nvPr>
        </p:nvGraphicFramePr>
        <p:xfrm>
          <a:off x="5410200" y="190500"/>
          <a:ext cx="3492500" cy="6565900"/>
        </p:xfrm>
        <a:graphic>
          <a:graphicData uri="http://schemas.openxmlformats.org/drawingml/2006/chart">
            <c:chart xmlns:c="http://schemas.openxmlformats.org/drawingml/2006/chart" xmlns:r="http://schemas.openxmlformats.org/officeDocument/2006/relationships" r:id="rId3"/>
          </a:graphicData>
        </a:graphic>
      </p:graphicFrame>
      <p:cxnSp>
        <p:nvCxnSpPr>
          <p:cNvPr id="7" name="Connecteur droit 6"/>
          <p:cNvCxnSpPr/>
          <p:nvPr/>
        </p:nvCxnSpPr>
        <p:spPr>
          <a:xfrm>
            <a:off x="5867400" y="4610100"/>
            <a:ext cx="2933700" cy="0"/>
          </a:xfrm>
          <a:prstGeom prst="line">
            <a:avLst/>
          </a:prstGeom>
          <a:ln w="28575" cmpd="sng">
            <a:solidFill>
              <a:srgbClr val="FF0000"/>
            </a:solidFill>
          </a:ln>
          <a:effectLst>
            <a:outerShdw blurRad="40000" dist="20000" dir="5400000" rotWithShape="0">
              <a:srgbClr val="FF0000">
                <a:alpha val="38000"/>
              </a:srgbClr>
            </a:outerShdw>
          </a:effectLst>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448775689"/>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160338"/>
            <a:ext cx="6310948" cy="792162"/>
          </a:xfrm>
        </p:spPr>
        <p:txBody>
          <a:bodyPr>
            <a:noAutofit/>
          </a:bodyPr>
          <a:lstStyle/>
          <a:p>
            <a:r>
              <a:rPr lang="fr-FR" sz="2000" b="1" dirty="0" smtClean="0"/>
              <a:t>Profils des groupes miniers de 2013 à 2017 : </a:t>
            </a:r>
            <a:br>
              <a:rPr lang="fr-FR" sz="2000" b="1" dirty="0" smtClean="0"/>
            </a:br>
            <a:r>
              <a:rPr lang="fr-FR" sz="2000" b="1" dirty="0" smtClean="0"/>
              <a:t>le rebond des profits dès 2016 sauf pour Eramet en 2017 </a:t>
            </a:r>
            <a:br>
              <a:rPr lang="fr-FR" sz="2000" b="1" dirty="0" smtClean="0"/>
            </a:br>
            <a:r>
              <a:rPr lang="fr-FR" sz="2000" b="1" i="1" u="sng" dirty="0" smtClean="0"/>
              <a:t>(Attention échelles très différentes !)</a:t>
            </a:r>
            <a:endParaRPr lang="fr-FR" sz="2000" b="1" i="1" u="sng" dirty="0"/>
          </a:p>
        </p:txBody>
      </p:sp>
      <p:graphicFrame>
        <p:nvGraphicFramePr>
          <p:cNvPr id="4" name="Graphique 3"/>
          <p:cNvGraphicFramePr>
            <a:graphicFrameLocks/>
          </p:cNvGraphicFramePr>
          <p:nvPr>
            <p:extLst>
              <p:ext uri="{D42A27DB-BD31-4B8C-83A1-F6EECF244321}">
                <p14:modId xmlns:p14="http://schemas.microsoft.com/office/powerpoint/2010/main" val="2521858685"/>
              </p:ext>
            </p:extLst>
          </p:nvPr>
        </p:nvGraphicFramePr>
        <p:xfrm>
          <a:off x="3469712" y="1066800"/>
          <a:ext cx="2684117" cy="566420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3398725022"/>
              </p:ext>
            </p:extLst>
          </p:nvPr>
        </p:nvGraphicFramePr>
        <p:xfrm>
          <a:off x="177800" y="1066801"/>
          <a:ext cx="3116195" cy="566420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6" name="Graphique 5"/>
          <p:cNvGraphicFramePr>
            <a:graphicFrameLocks/>
          </p:cNvGraphicFramePr>
          <p:nvPr>
            <p:extLst>
              <p:ext uri="{D42A27DB-BD31-4B8C-83A1-F6EECF244321}">
                <p14:modId xmlns:p14="http://schemas.microsoft.com/office/powerpoint/2010/main" val="631323026"/>
              </p:ext>
            </p:extLst>
          </p:nvPr>
        </p:nvGraphicFramePr>
        <p:xfrm>
          <a:off x="6310947" y="135123"/>
          <a:ext cx="2731453" cy="889485"/>
        </p:xfrm>
        <a:graphic>
          <a:graphicData uri="http://schemas.openxmlformats.org/drawingml/2006/chart">
            <c:chart xmlns:c="http://schemas.openxmlformats.org/drawingml/2006/chart" xmlns:r="http://schemas.openxmlformats.org/officeDocument/2006/relationships" r:id="rId4"/>
          </a:graphicData>
        </a:graphic>
      </p:graphicFrame>
      <p:graphicFrame>
        <p:nvGraphicFramePr>
          <p:cNvPr id="7" name="Graphique 6"/>
          <p:cNvGraphicFramePr>
            <a:graphicFrameLocks/>
          </p:cNvGraphicFramePr>
          <p:nvPr>
            <p:extLst>
              <p:ext uri="{D42A27DB-BD31-4B8C-83A1-F6EECF244321}">
                <p14:modId xmlns:p14="http://schemas.microsoft.com/office/powerpoint/2010/main" val="1816723047"/>
              </p:ext>
            </p:extLst>
          </p:nvPr>
        </p:nvGraphicFramePr>
        <p:xfrm>
          <a:off x="6310949" y="1066801"/>
          <a:ext cx="2833052" cy="5664200"/>
        </p:xfrm>
        <a:graphic>
          <a:graphicData uri="http://schemas.openxmlformats.org/drawingml/2006/chart">
            <c:chart xmlns:c="http://schemas.openxmlformats.org/drawingml/2006/chart" xmlns:r="http://schemas.openxmlformats.org/officeDocument/2006/relationships" r:id="rId5"/>
          </a:graphicData>
        </a:graphic>
      </p:graphicFrame>
      <p:sp>
        <p:nvSpPr>
          <p:cNvPr id="8" name="Rectangle à coins arrondis 7"/>
          <p:cNvSpPr/>
          <p:nvPr/>
        </p:nvSpPr>
        <p:spPr>
          <a:xfrm>
            <a:off x="864156" y="4307936"/>
            <a:ext cx="1689028" cy="1243933"/>
          </a:xfrm>
          <a:prstGeom prst="roundRect">
            <a:avLst/>
          </a:prstGeom>
          <a:solidFill>
            <a:srgbClr val="FFFFFF"/>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Le PIB du Caillou est d’environ        1 000 GCFP</a:t>
            </a:r>
            <a:endParaRPr lang="fr-FR" b="1" dirty="0">
              <a:solidFill>
                <a:schemeClr val="tx1"/>
              </a:solidFill>
            </a:endParaRPr>
          </a:p>
        </p:txBody>
      </p:sp>
      <p:graphicFrame>
        <p:nvGraphicFramePr>
          <p:cNvPr id="9" name="Graphique 8"/>
          <p:cNvGraphicFramePr>
            <a:graphicFrameLocks/>
          </p:cNvGraphicFramePr>
          <p:nvPr>
            <p:extLst>
              <p:ext uri="{D42A27DB-BD31-4B8C-83A1-F6EECF244321}">
                <p14:modId xmlns:p14="http://schemas.microsoft.com/office/powerpoint/2010/main" val="3475592499"/>
              </p:ext>
            </p:extLst>
          </p:nvPr>
        </p:nvGraphicFramePr>
        <p:xfrm>
          <a:off x="5924957" y="155946"/>
          <a:ext cx="876300" cy="931677"/>
        </p:xfrm>
        <a:graphic>
          <a:graphicData uri="http://schemas.openxmlformats.org/drawingml/2006/chart">
            <c:chart xmlns:c="http://schemas.openxmlformats.org/drawingml/2006/chart" xmlns:r="http://schemas.openxmlformats.org/officeDocument/2006/relationships" r:id="rId6"/>
          </a:graphicData>
        </a:graphic>
      </p:graphicFrame>
    </p:spTree>
    <p:extLst>
      <p:ext uri="{BB962C8B-B14F-4D97-AF65-F5344CB8AC3E}">
        <p14:creationId xmlns:p14="http://schemas.microsoft.com/office/powerpoint/2010/main" val="1523165512"/>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p:txBody>
          <a:bodyPr/>
          <a:lstStyle/>
          <a:p>
            <a:r>
              <a:rPr lang="mr-IN" dirty="0" smtClean="0"/>
              <a:t>…</a:t>
            </a:r>
            <a:r>
              <a:rPr lang="fr-FR" dirty="0" smtClean="0"/>
              <a:t> Et le reste</a:t>
            </a:r>
            <a:endParaRPr lang="fr-FR" dirty="0"/>
          </a:p>
        </p:txBody>
      </p:sp>
    </p:spTree>
    <p:extLst>
      <p:ext uri="{BB962C8B-B14F-4D97-AF65-F5344CB8AC3E}">
        <p14:creationId xmlns:p14="http://schemas.microsoft.com/office/powerpoint/2010/main" val="1992495903"/>
      </p:ext>
    </p:extLst>
  </p:cSld>
  <p:clrMapOvr>
    <a:masterClrMapping/>
  </p:clrMapOvr>
  <p:timing>
    <p:tnLst>
      <p:par>
        <p:cTn xmlns:p14="http://schemas.microsoft.com/office/powerpoint/2010/mai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p:txBody>
          <a:bodyPr/>
          <a:lstStyle/>
          <a:p>
            <a:r>
              <a:rPr lang="fr-FR" b="1" dirty="0" smtClean="0"/>
              <a:t>Le BTP</a:t>
            </a:r>
            <a:endParaRPr lang="fr-FR" b="1" dirty="0"/>
          </a:p>
        </p:txBody>
      </p:sp>
    </p:spTree>
    <p:extLst>
      <p:ext uri="{BB962C8B-B14F-4D97-AF65-F5344CB8AC3E}">
        <p14:creationId xmlns:p14="http://schemas.microsoft.com/office/powerpoint/2010/main" val="197296688"/>
      </p:ext>
    </p:extLst>
  </p:cSld>
  <p:clrMapOvr>
    <a:masterClrMapping/>
  </p:clrMapOvr>
  <p:timing>
    <p:tnLst>
      <p:par>
        <p:cTn xmlns:p14="http://schemas.microsoft.com/office/powerpoint/2010/mai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Graphique 4"/>
          <p:cNvGraphicFramePr>
            <a:graphicFrameLocks/>
          </p:cNvGraphicFramePr>
          <p:nvPr>
            <p:extLst>
              <p:ext uri="{D42A27DB-BD31-4B8C-83A1-F6EECF244321}">
                <p14:modId xmlns:p14="http://schemas.microsoft.com/office/powerpoint/2010/main" val="2799320679"/>
              </p:ext>
            </p:extLst>
          </p:nvPr>
        </p:nvGraphicFramePr>
        <p:xfrm>
          <a:off x="121269" y="89703"/>
          <a:ext cx="3960440" cy="6633985"/>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7" name="Graphique 6"/>
          <p:cNvGraphicFramePr>
            <a:graphicFrameLocks/>
          </p:cNvGraphicFramePr>
          <p:nvPr>
            <p:extLst>
              <p:ext uri="{D42A27DB-BD31-4B8C-83A1-F6EECF244321}">
                <p14:modId xmlns:p14="http://schemas.microsoft.com/office/powerpoint/2010/main" val="120266877"/>
              </p:ext>
            </p:extLst>
          </p:nvPr>
        </p:nvGraphicFramePr>
        <p:xfrm>
          <a:off x="4233145" y="89703"/>
          <a:ext cx="4786710" cy="6633985"/>
        </p:xfrm>
        <a:graphic>
          <a:graphicData uri="http://schemas.openxmlformats.org/drawingml/2006/chart">
            <c:chart xmlns:c="http://schemas.openxmlformats.org/drawingml/2006/chart" xmlns:r="http://schemas.openxmlformats.org/officeDocument/2006/relationships" r:id="rId3"/>
          </a:graphicData>
        </a:graphic>
      </p:graphicFrame>
      <p:sp>
        <p:nvSpPr>
          <p:cNvPr id="8" name="Flèche vers le haut 7"/>
          <p:cNvSpPr/>
          <p:nvPr/>
        </p:nvSpPr>
        <p:spPr>
          <a:xfrm>
            <a:off x="5340275" y="2653660"/>
            <a:ext cx="374471" cy="602364"/>
          </a:xfrm>
          <a:prstGeom prst="upArrow">
            <a:avLst/>
          </a:prstGeom>
          <a:solidFill>
            <a:srgbClr val="008000"/>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a:p>
        </p:txBody>
      </p:sp>
      <p:sp>
        <p:nvSpPr>
          <p:cNvPr id="9" name="Flèche vers le haut 8"/>
          <p:cNvSpPr/>
          <p:nvPr/>
        </p:nvSpPr>
        <p:spPr>
          <a:xfrm>
            <a:off x="6298599" y="1579172"/>
            <a:ext cx="374471" cy="1074488"/>
          </a:xfrm>
          <a:prstGeom prst="upArrow">
            <a:avLst/>
          </a:prstGeom>
          <a:solidFill>
            <a:srgbClr val="008000"/>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a:p>
        </p:txBody>
      </p:sp>
      <p:sp>
        <p:nvSpPr>
          <p:cNvPr id="10" name="Flèche vers le haut 9"/>
          <p:cNvSpPr/>
          <p:nvPr/>
        </p:nvSpPr>
        <p:spPr>
          <a:xfrm>
            <a:off x="6860306" y="2653660"/>
            <a:ext cx="374471" cy="602364"/>
          </a:xfrm>
          <a:prstGeom prst="upArrow">
            <a:avLst/>
          </a:prstGeom>
          <a:solidFill>
            <a:srgbClr val="008000"/>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a:p>
        </p:txBody>
      </p:sp>
    </p:spTree>
    <p:extLst>
      <p:ext uri="{BB962C8B-B14F-4D97-AF65-F5344CB8AC3E}">
        <p14:creationId xmlns:p14="http://schemas.microsoft.com/office/powerpoint/2010/main" val="1254323057"/>
      </p:ext>
    </p:extLst>
  </p:cSld>
  <p:clrMapOvr>
    <a:masterClrMapping/>
  </p:clrMapOvr>
  <p:timing>
    <p:tnLst>
      <p:par>
        <p:cTn xmlns:p14="http://schemas.microsoft.com/office/powerpoint/2010/mai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1139192683"/>
              </p:ext>
            </p:extLst>
          </p:nvPr>
        </p:nvGraphicFramePr>
        <p:xfrm>
          <a:off x="232141" y="109236"/>
          <a:ext cx="8739460" cy="660880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907081009"/>
      </p:ext>
    </p:extLst>
  </p:cSld>
  <p:clrMapOvr>
    <a:masterClrMapping/>
  </p:clrMapOvr>
  <p:timing>
    <p:tnLst>
      <p:par>
        <p:cTn xmlns:p14="http://schemas.microsoft.com/office/powerpoint/2010/mai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727226266"/>
              </p:ext>
            </p:extLst>
          </p:nvPr>
        </p:nvGraphicFramePr>
        <p:xfrm>
          <a:off x="177520" y="191164"/>
          <a:ext cx="8753113" cy="6554186"/>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313251339"/>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2162219991"/>
              </p:ext>
            </p:extLst>
          </p:nvPr>
        </p:nvGraphicFramePr>
        <p:xfrm>
          <a:off x="130251" y="146522"/>
          <a:ext cx="4216863" cy="6560888"/>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4164746012"/>
              </p:ext>
            </p:extLst>
          </p:nvPr>
        </p:nvGraphicFramePr>
        <p:xfrm>
          <a:off x="4640178" y="146522"/>
          <a:ext cx="4252302" cy="6378822"/>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3361864468"/>
      </p:ext>
    </p:extLst>
  </p:cSld>
  <p:clrMapOvr>
    <a:masterClrMapping/>
  </p:clrMapOvr>
  <p:timing>
    <p:tnLst>
      <p:par>
        <p:cTn xmlns:p14="http://schemas.microsoft.com/office/powerpoint/2010/mai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Graphique 7"/>
          <p:cNvGraphicFramePr>
            <a:graphicFrameLocks/>
          </p:cNvGraphicFramePr>
          <p:nvPr>
            <p:extLst>
              <p:ext uri="{D42A27DB-BD31-4B8C-83A1-F6EECF244321}">
                <p14:modId xmlns:p14="http://schemas.microsoft.com/office/powerpoint/2010/main" val="3422808375"/>
              </p:ext>
            </p:extLst>
          </p:nvPr>
        </p:nvGraphicFramePr>
        <p:xfrm>
          <a:off x="162814" y="146522"/>
          <a:ext cx="4542490" cy="6522838"/>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9" name="Graphique 8"/>
          <p:cNvGraphicFramePr>
            <a:graphicFrameLocks/>
          </p:cNvGraphicFramePr>
          <p:nvPr>
            <p:extLst>
              <p:ext uri="{D42A27DB-BD31-4B8C-83A1-F6EECF244321}">
                <p14:modId xmlns:p14="http://schemas.microsoft.com/office/powerpoint/2010/main" val="306280971"/>
              </p:ext>
            </p:extLst>
          </p:nvPr>
        </p:nvGraphicFramePr>
        <p:xfrm>
          <a:off x="4851836" y="146522"/>
          <a:ext cx="4292164" cy="6522838"/>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1044394724"/>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302726" y="120188"/>
            <a:ext cx="8622436" cy="1441471"/>
          </a:xfrm>
        </p:spPr>
        <p:txBody>
          <a:bodyPr>
            <a:normAutofit fontScale="90000"/>
          </a:bodyPr>
          <a:lstStyle/>
          <a:p>
            <a:r>
              <a:rPr lang="fr-FR" sz="3600" b="1" dirty="0" smtClean="0"/>
              <a:t>Les stocks de nickel </a:t>
            </a:r>
            <a:r>
              <a:rPr lang="fr-FR" b="1" dirty="0" smtClean="0"/>
              <a:t/>
            </a:r>
            <a:br>
              <a:rPr lang="fr-FR" b="1" dirty="0" smtClean="0"/>
            </a:br>
            <a:r>
              <a:rPr lang="fr-FR" sz="2700" b="1" dirty="0" smtClean="0"/>
              <a:t>au LME et au SHFE (</a:t>
            </a:r>
            <a:r>
              <a:rPr lang="fr-FR" sz="2700" b="1" dirty="0"/>
              <a:t>Shanghai Futures </a:t>
            </a:r>
            <a:r>
              <a:rPr lang="fr-FR" sz="2700" b="1" dirty="0" smtClean="0"/>
              <a:t>Exchange) ;</a:t>
            </a:r>
            <a:br>
              <a:rPr lang="fr-FR" sz="2700" b="1" dirty="0" smtClean="0"/>
            </a:br>
            <a:r>
              <a:rPr lang="fr-FR" sz="2700" b="1" dirty="0" smtClean="0"/>
              <a:t>graphique de  </a:t>
            </a:r>
            <a:r>
              <a:rPr lang="fr-FR" sz="2700" b="1" i="1" dirty="0"/>
              <a:t>Minéral Info </a:t>
            </a:r>
            <a:r>
              <a:rPr lang="fr-FR" sz="2700" b="1" i="1" dirty="0" smtClean="0"/>
              <a:t/>
            </a:r>
            <a:br>
              <a:rPr lang="fr-FR" sz="2700" b="1" i="1" dirty="0" smtClean="0"/>
            </a:br>
            <a:r>
              <a:rPr lang="fr-FR" sz="2000" b="1" i="1" dirty="0" smtClean="0"/>
              <a:t>(Diffusion </a:t>
            </a:r>
            <a:r>
              <a:rPr lang="fr-FR" sz="2000" b="1" i="1" dirty="0"/>
              <a:t>de l'information publique du réseau national sur les matières </a:t>
            </a:r>
            <a:r>
              <a:rPr lang="fr-FR" sz="2000" b="1" i="1" dirty="0" smtClean="0"/>
              <a:t>premières)</a:t>
            </a:r>
            <a:endParaRPr lang="fr-FR" sz="2000" b="1" i="1" dirty="0"/>
          </a:p>
        </p:txBody>
      </p:sp>
      <p:pic>
        <p:nvPicPr>
          <p:cNvPr id="4" name="Image 3"/>
          <p:cNvPicPr>
            <a:picLocks noChangeAspect="1"/>
          </p:cNvPicPr>
          <p:nvPr/>
        </p:nvPicPr>
        <p:blipFill>
          <a:blip r:embed="rId2"/>
          <a:stretch>
            <a:fillRect/>
          </a:stretch>
        </p:blipFill>
        <p:spPr>
          <a:xfrm>
            <a:off x="201673" y="1737561"/>
            <a:ext cx="8942327" cy="5096843"/>
          </a:xfrm>
          <a:prstGeom prst="rect">
            <a:avLst/>
          </a:prstGeom>
        </p:spPr>
      </p:pic>
      <p:sp>
        <p:nvSpPr>
          <p:cNvPr id="5" name="Rectangle à coins arrondis 4"/>
          <p:cNvSpPr/>
          <p:nvPr/>
        </p:nvSpPr>
        <p:spPr>
          <a:xfrm>
            <a:off x="1544738" y="3312091"/>
            <a:ext cx="3003662" cy="1321404"/>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solidFill>
                  <a:schemeClr val="tx1"/>
                </a:solidFill>
              </a:rPr>
              <a:t>Croissance à partir de la crise de 2008 puis stabilité jusqu’en 2012</a:t>
            </a:r>
            <a:endParaRPr lang="fr-FR" sz="2000" b="1" dirty="0">
              <a:solidFill>
                <a:schemeClr val="tx1"/>
              </a:solidFill>
            </a:endParaRPr>
          </a:p>
        </p:txBody>
      </p:sp>
      <p:sp>
        <p:nvSpPr>
          <p:cNvPr id="6" name="Rectangle à coins arrondis 5"/>
          <p:cNvSpPr/>
          <p:nvPr/>
        </p:nvSpPr>
        <p:spPr>
          <a:xfrm>
            <a:off x="4908838" y="2454035"/>
            <a:ext cx="1958745" cy="1750431"/>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solidFill>
                  <a:schemeClr val="tx1"/>
                </a:solidFill>
              </a:rPr>
              <a:t>Forte hausse : jusqu’à plus d’un trimestre de production mondiale</a:t>
            </a:r>
            <a:endParaRPr lang="fr-FR" sz="2000" b="1" dirty="0">
              <a:solidFill>
                <a:schemeClr val="tx1"/>
              </a:solidFill>
            </a:endParaRPr>
          </a:p>
        </p:txBody>
      </p:sp>
      <p:sp>
        <p:nvSpPr>
          <p:cNvPr id="7" name="Rectangle à coins arrondis 6"/>
          <p:cNvSpPr/>
          <p:nvPr/>
        </p:nvSpPr>
        <p:spPr>
          <a:xfrm>
            <a:off x="7208785" y="3784020"/>
            <a:ext cx="1579068" cy="1750431"/>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solidFill>
                  <a:schemeClr val="tx1"/>
                </a:solidFill>
              </a:rPr>
              <a:t>Stabilité </a:t>
            </a:r>
          </a:p>
          <a:p>
            <a:pPr algn="ctr"/>
            <a:r>
              <a:rPr lang="fr-FR" sz="2000" b="1" dirty="0" smtClean="0">
                <a:solidFill>
                  <a:schemeClr val="tx1"/>
                </a:solidFill>
              </a:rPr>
              <a:t>puis légère diminution</a:t>
            </a:r>
            <a:endParaRPr lang="fr-FR" sz="2000" b="1" dirty="0">
              <a:solidFill>
                <a:schemeClr val="tx1"/>
              </a:solidFill>
            </a:endParaRPr>
          </a:p>
        </p:txBody>
      </p:sp>
    </p:spTree>
    <p:extLst>
      <p:ext uri="{BB962C8B-B14F-4D97-AF65-F5344CB8AC3E}">
        <p14:creationId xmlns:p14="http://schemas.microsoft.com/office/powerpoint/2010/main" val="3651202528"/>
      </p:ext>
    </p:extLst>
  </p:cSld>
  <p:clrMapOvr>
    <a:masterClrMapping/>
  </p:clrMapOvr>
  <p:timing>
    <p:tnLst>
      <p:par>
        <p:cTn xmlns:p14="http://schemas.microsoft.com/office/powerpoint/2010/mai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Graphique 1"/>
          <p:cNvGraphicFramePr>
            <a:graphicFrameLocks/>
          </p:cNvGraphicFramePr>
          <p:nvPr>
            <p:extLst>
              <p:ext uri="{D42A27DB-BD31-4B8C-83A1-F6EECF244321}">
                <p14:modId xmlns:p14="http://schemas.microsoft.com/office/powerpoint/2010/main" val="56066230"/>
              </p:ext>
            </p:extLst>
          </p:nvPr>
        </p:nvGraphicFramePr>
        <p:xfrm>
          <a:off x="251519" y="146521"/>
          <a:ext cx="4600316" cy="6594847"/>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3" name="Graphique 2"/>
          <p:cNvGraphicFramePr>
            <a:graphicFrameLocks/>
          </p:cNvGraphicFramePr>
          <p:nvPr>
            <p:extLst>
              <p:ext uri="{D42A27DB-BD31-4B8C-83A1-F6EECF244321}">
                <p14:modId xmlns:p14="http://schemas.microsoft.com/office/powerpoint/2010/main" val="3189497654"/>
              </p:ext>
            </p:extLst>
          </p:nvPr>
        </p:nvGraphicFramePr>
        <p:xfrm>
          <a:off x="4965804" y="146521"/>
          <a:ext cx="4178195" cy="6594847"/>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4" name="Graphique 3"/>
          <p:cNvGraphicFramePr>
            <a:graphicFrameLocks/>
          </p:cNvGraphicFramePr>
          <p:nvPr>
            <p:extLst>
              <p:ext uri="{D42A27DB-BD31-4B8C-83A1-F6EECF244321}">
                <p14:modId xmlns:p14="http://schemas.microsoft.com/office/powerpoint/2010/main" val="712826161"/>
              </p:ext>
            </p:extLst>
          </p:nvPr>
        </p:nvGraphicFramePr>
        <p:xfrm>
          <a:off x="2946920" y="3581625"/>
          <a:ext cx="2534017" cy="2360617"/>
        </p:xfrm>
        <a:graphic>
          <a:graphicData uri="http://schemas.openxmlformats.org/drawingml/2006/chart">
            <c:chart xmlns:c="http://schemas.openxmlformats.org/drawingml/2006/chart" xmlns:r="http://schemas.openxmlformats.org/officeDocument/2006/relationships" r:id="rId4"/>
          </a:graphicData>
        </a:graphic>
      </p:graphicFrame>
    </p:spTree>
    <p:extLst>
      <p:ext uri="{BB962C8B-B14F-4D97-AF65-F5344CB8AC3E}">
        <p14:creationId xmlns:p14="http://schemas.microsoft.com/office/powerpoint/2010/main" val="2846321391"/>
      </p:ext>
    </p:extLst>
  </p:cSld>
  <p:clrMapOvr>
    <a:masterClrMapping/>
  </p:clrMapOvr>
  <p:timing>
    <p:tnLst>
      <p:par>
        <p:cTn xmlns:p14="http://schemas.microsoft.com/office/powerpoint/2010/mai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Graphique 1"/>
          <p:cNvGraphicFramePr>
            <a:graphicFrameLocks/>
          </p:cNvGraphicFramePr>
          <p:nvPr>
            <p:extLst>
              <p:ext uri="{D42A27DB-BD31-4B8C-83A1-F6EECF244321}">
                <p14:modId xmlns:p14="http://schemas.microsoft.com/office/powerpoint/2010/main" val="3786818656"/>
              </p:ext>
            </p:extLst>
          </p:nvPr>
        </p:nvGraphicFramePr>
        <p:xfrm>
          <a:off x="0" y="55604"/>
          <a:ext cx="8889604" cy="6802395"/>
        </p:xfrm>
        <a:graphic>
          <a:graphicData uri="http://schemas.openxmlformats.org/drawingml/2006/chart">
            <c:chart xmlns:c="http://schemas.openxmlformats.org/drawingml/2006/chart" xmlns:r="http://schemas.openxmlformats.org/officeDocument/2006/relationships" r:id="rId2"/>
          </a:graphicData>
        </a:graphic>
      </p:graphicFrame>
      <p:sp>
        <p:nvSpPr>
          <p:cNvPr id="8" name="Rectangle 7"/>
          <p:cNvSpPr/>
          <p:nvPr/>
        </p:nvSpPr>
        <p:spPr>
          <a:xfrm>
            <a:off x="895473" y="1888494"/>
            <a:ext cx="3223703" cy="4004909"/>
          </a:xfrm>
          <a:prstGeom prst="rect">
            <a:avLst/>
          </a:prstGeom>
          <a:noFill/>
          <a:ln w="19050" cmpd="sng">
            <a:solidFill>
              <a:schemeClr val="tx1"/>
            </a:solidFill>
            <a:prstDash val="dash"/>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a:p>
        </p:txBody>
      </p:sp>
      <p:sp>
        <p:nvSpPr>
          <p:cNvPr id="9" name="Rectangle 8"/>
          <p:cNvSpPr/>
          <p:nvPr/>
        </p:nvSpPr>
        <p:spPr>
          <a:xfrm>
            <a:off x="4271576" y="1888494"/>
            <a:ext cx="2452612" cy="4004909"/>
          </a:xfrm>
          <a:prstGeom prst="rect">
            <a:avLst/>
          </a:prstGeom>
          <a:noFill/>
          <a:ln w="19050" cmpd="sng">
            <a:solidFill>
              <a:schemeClr val="tx1"/>
            </a:solidFill>
            <a:prstDash val="dash"/>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a:p>
        </p:txBody>
      </p:sp>
      <p:sp>
        <p:nvSpPr>
          <p:cNvPr id="11" name="Rectangle 10"/>
          <p:cNvSpPr/>
          <p:nvPr/>
        </p:nvSpPr>
        <p:spPr>
          <a:xfrm>
            <a:off x="6854437" y="1888494"/>
            <a:ext cx="1872353" cy="4004909"/>
          </a:xfrm>
          <a:prstGeom prst="rect">
            <a:avLst/>
          </a:prstGeom>
          <a:noFill/>
          <a:ln w="19050" cmpd="sng">
            <a:solidFill>
              <a:schemeClr val="tx1"/>
            </a:solidFill>
            <a:prstDash val="dash"/>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a:p>
        </p:txBody>
      </p:sp>
      <p:sp>
        <p:nvSpPr>
          <p:cNvPr id="12" name="Rectangle à coins arrondis 11"/>
          <p:cNvSpPr/>
          <p:nvPr/>
        </p:nvSpPr>
        <p:spPr>
          <a:xfrm>
            <a:off x="1074567" y="3874667"/>
            <a:ext cx="2767826" cy="667485"/>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Stagnation, mais baisse pour les individuelles </a:t>
            </a:r>
            <a:endParaRPr lang="fr-FR" b="1" dirty="0">
              <a:solidFill>
                <a:schemeClr val="tx1"/>
              </a:solidFill>
            </a:endParaRPr>
          </a:p>
        </p:txBody>
      </p:sp>
      <p:sp>
        <p:nvSpPr>
          <p:cNvPr id="13" name="Rectangle à coins arrondis 12"/>
          <p:cNvSpPr/>
          <p:nvPr/>
        </p:nvSpPr>
        <p:spPr>
          <a:xfrm>
            <a:off x="4461082" y="4027067"/>
            <a:ext cx="2132855" cy="840688"/>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Chute, surtout pour les individuelles </a:t>
            </a:r>
            <a:endParaRPr lang="fr-FR" b="1" dirty="0">
              <a:solidFill>
                <a:schemeClr val="tx1"/>
              </a:solidFill>
            </a:endParaRPr>
          </a:p>
        </p:txBody>
      </p:sp>
      <p:sp>
        <p:nvSpPr>
          <p:cNvPr id="14" name="Rectangle à coins arrondis 13"/>
          <p:cNvSpPr/>
          <p:nvPr/>
        </p:nvSpPr>
        <p:spPr>
          <a:xfrm>
            <a:off x="7017250" y="2177013"/>
            <a:ext cx="1579290" cy="1192972"/>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Stagnation, mais légère  reprise des individuelles </a:t>
            </a:r>
            <a:endParaRPr lang="fr-FR" b="1" dirty="0">
              <a:solidFill>
                <a:schemeClr val="tx1"/>
              </a:solidFill>
            </a:endParaRPr>
          </a:p>
        </p:txBody>
      </p:sp>
      <p:sp>
        <p:nvSpPr>
          <p:cNvPr id="15" name="Rectangle à coins arrondis 14"/>
          <p:cNvSpPr/>
          <p:nvPr/>
        </p:nvSpPr>
        <p:spPr>
          <a:xfrm>
            <a:off x="7017250" y="4352667"/>
            <a:ext cx="1579290" cy="922089"/>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dirty="0" smtClean="0">
                <a:solidFill>
                  <a:schemeClr val="tx1"/>
                </a:solidFill>
              </a:rPr>
              <a:t>Erosion pour les autres</a:t>
            </a:r>
            <a:endParaRPr lang="fr-FR" b="1" dirty="0">
              <a:solidFill>
                <a:schemeClr val="tx1"/>
              </a:solidFill>
            </a:endParaRPr>
          </a:p>
        </p:txBody>
      </p:sp>
    </p:spTree>
    <p:extLst>
      <p:ext uri="{BB962C8B-B14F-4D97-AF65-F5344CB8AC3E}">
        <p14:creationId xmlns:p14="http://schemas.microsoft.com/office/powerpoint/2010/main" val="2794296386"/>
      </p:ext>
    </p:extLst>
  </p:cSld>
  <p:clrMapOvr>
    <a:masterClrMapping/>
  </p:clrMapOvr>
  <p:timing>
    <p:tnLst>
      <p:par>
        <p:cTn xmlns:p14="http://schemas.microsoft.com/office/powerpoint/2010/mai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Graphique 4"/>
          <p:cNvGraphicFramePr>
            <a:graphicFrameLocks/>
          </p:cNvGraphicFramePr>
          <p:nvPr>
            <p:extLst>
              <p:ext uri="{D42A27DB-BD31-4B8C-83A1-F6EECF244321}">
                <p14:modId xmlns:p14="http://schemas.microsoft.com/office/powerpoint/2010/main" val="4093254741"/>
              </p:ext>
            </p:extLst>
          </p:nvPr>
        </p:nvGraphicFramePr>
        <p:xfrm>
          <a:off x="131044" y="2686220"/>
          <a:ext cx="8823686" cy="3921478"/>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7" name="Graphique 6"/>
          <p:cNvGraphicFramePr>
            <a:graphicFrameLocks/>
          </p:cNvGraphicFramePr>
          <p:nvPr>
            <p:extLst>
              <p:ext uri="{D42A27DB-BD31-4B8C-83A1-F6EECF244321}">
                <p14:modId xmlns:p14="http://schemas.microsoft.com/office/powerpoint/2010/main" val="3204397828"/>
              </p:ext>
            </p:extLst>
          </p:nvPr>
        </p:nvGraphicFramePr>
        <p:xfrm>
          <a:off x="131044" y="179081"/>
          <a:ext cx="8823686" cy="2669940"/>
        </p:xfrm>
        <a:graphic>
          <a:graphicData uri="http://schemas.openxmlformats.org/drawingml/2006/chart">
            <c:chart xmlns:c="http://schemas.openxmlformats.org/drawingml/2006/chart" xmlns:r="http://schemas.openxmlformats.org/officeDocument/2006/relationships" r:id="rId3"/>
          </a:graphicData>
        </a:graphic>
      </p:graphicFrame>
      <p:sp>
        <p:nvSpPr>
          <p:cNvPr id="8" name="Rectangle à coins arrondis 7"/>
          <p:cNvSpPr/>
          <p:nvPr/>
        </p:nvSpPr>
        <p:spPr>
          <a:xfrm>
            <a:off x="3451641" y="2246656"/>
            <a:ext cx="5503089" cy="944247"/>
          </a:xfrm>
          <a:prstGeom prst="roundRect">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solidFill>
                  <a:srgbClr val="000000"/>
                </a:solidFill>
              </a:rPr>
              <a:t>L’emploi ne s’érode plus dans </a:t>
            </a:r>
          </a:p>
          <a:p>
            <a:pPr algn="ctr"/>
            <a:r>
              <a:rPr lang="fr-FR" sz="2000" b="1" dirty="0" smtClean="0">
                <a:solidFill>
                  <a:srgbClr val="000000"/>
                </a:solidFill>
              </a:rPr>
              <a:t>les maisons individuelles depuis 2013,</a:t>
            </a:r>
          </a:p>
          <a:p>
            <a:pPr algn="ctr"/>
            <a:r>
              <a:rPr lang="fr-FR" sz="2000" b="1" dirty="0" smtClean="0">
                <a:solidFill>
                  <a:srgbClr val="000000"/>
                </a:solidFill>
              </a:rPr>
              <a:t> mais pas dans les autres bâtiments</a:t>
            </a:r>
            <a:endParaRPr lang="fr-FR" sz="2000" b="1" dirty="0">
              <a:solidFill>
                <a:srgbClr val="000000"/>
              </a:solidFill>
            </a:endParaRPr>
          </a:p>
        </p:txBody>
      </p:sp>
    </p:spTree>
    <p:extLst>
      <p:ext uri="{BB962C8B-B14F-4D97-AF65-F5344CB8AC3E}">
        <p14:creationId xmlns:p14="http://schemas.microsoft.com/office/powerpoint/2010/main" val="4153167779"/>
      </p:ext>
    </p:extLst>
  </p:cSld>
  <p:clrMapOvr>
    <a:masterClrMapping/>
  </p:clrMapOvr>
  <p:timing>
    <p:tnLst>
      <p:par>
        <p:cTn xmlns:p14="http://schemas.microsoft.com/office/powerpoint/2010/mai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p:txBody>
          <a:bodyPr/>
          <a:lstStyle/>
          <a:p>
            <a:r>
              <a:rPr lang="fr-FR" b="1" dirty="0" smtClean="0"/>
              <a:t>Les banques</a:t>
            </a:r>
            <a:endParaRPr lang="fr-FR" b="1" dirty="0"/>
          </a:p>
        </p:txBody>
      </p:sp>
    </p:spTree>
    <p:extLst>
      <p:ext uri="{BB962C8B-B14F-4D97-AF65-F5344CB8AC3E}">
        <p14:creationId xmlns:p14="http://schemas.microsoft.com/office/powerpoint/2010/main" val="909630742"/>
      </p:ext>
    </p:extLst>
  </p:cSld>
  <p:clrMapOvr>
    <a:masterClrMapping/>
  </p:clrMapOvr>
  <p:timing>
    <p:tnLst>
      <p:par>
        <p:cTn xmlns:p14="http://schemas.microsoft.com/office/powerpoint/2010/main" id="1" dur="indefinite" restart="never" nodeType="tmRoot"/>
      </p:par>
    </p:tnLst>
  </p:timing>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Graphique 4"/>
          <p:cNvGraphicFramePr>
            <a:graphicFrameLocks/>
          </p:cNvGraphicFramePr>
          <p:nvPr>
            <p:extLst>
              <p:ext uri="{D42A27DB-BD31-4B8C-83A1-F6EECF244321}">
                <p14:modId xmlns:p14="http://schemas.microsoft.com/office/powerpoint/2010/main" val="1111597545"/>
              </p:ext>
            </p:extLst>
          </p:nvPr>
        </p:nvGraphicFramePr>
        <p:xfrm>
          <a:off x="133303" y="73575"/>
          <a:ext cx="4346333" cy="6649819"/>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6" name="Graphique 5"/>
          <p:cNvGraphicFramePr>
            <a:graphicFrameLocks/>
          </p:cNvGraphicFramePr>
          <p:nvPr>
            <p:extLst>
              <p:ext uri="{D42A27DB-BD31-4B8C-83A1-F6EECF244321}">
                <p14:modId xmlns:p14="http://schemas.microsoft.com/office/powerpoint/2010/main" val="4113043923"/>
              </p:ext>
            </p:extLst>
          </p:nvPr>
        </p:nvGraphicFramePr>
        <p:xfrm>
          <a:off x="4479636" y="73577"/>
          <a:ext cx="4537364" cy="6649818"/>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2809390602"/>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1437326596"/>
              </p:ext>
            </p:extLst>
          </p:nvPr>
        </p:nvGraphicFramePr>
        <p:xfrm>
          <a:off x="113396" y="113401"/>
          <a:ext cx="5068818" cy="6634031"/>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874572708"/>
              </p:ext>
            </p:extLst>
          </p:nvPr>
        </p:nvGraphicFramePr>
        <p:xfrm>
          <a:off x="5306951" y="113401"/>
          <a:ext cx="3753420" cy="6634031"/>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2914578472"/>
      </p:ext>
    </p:ext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2510498818"/>
              </p:ext>
            </p:extLst>
          </p:nvPr>
        </p:nvGraphicFramePr>
        <p:xfrm>
          <a:off x="88900" y="102062"/>
          <a:ext cx="4378917" cy="3326938"/>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3112384313"/>
              </p:ext>
            </p:extLst>
          </p:nvPr>
        </p:nvGraphicFramePr>
        <p:xfrm>
          <a:off x="88899" y="3483416"/>
          <a:ext cx="4378918" cy="3374583"/>
        </p:xfrm>
        <a:graphic>
          <a:graphicData uri="http://schemas.openxmlformats.org/drawingml/2006/chart">
            <c:chart xmlns:c="http://schemas.openxmlformats.org/drawingml/2006/chart" xmlns:r="http://schemas.openxmlformats.org/officeDocument/2006/relationships" r:id="rId3"/>
          </a:graphicData>
        </a:graphic>
      </p:graphicFrame>
      <p:sp>
        <p:nvSpPr>
          <p:cNvPr id="7" name="Rectangle à coins arrondis 6"/>
          <p:cNvSpPr/>
          <p:nvPr/>
        </p:nvSpPr>
        <p:spPr>
          <a:xfrm>
            <a:off x="1893719" y="2097942"/>
            <a:ext cx="2664815" cy="1258765"/>
          </a:xfrm>
          <a:prstGeom prst="roundRect">
            <a:avLst/>
          </a:prstGeom>
          <a:solidFill>
            <a:srgbClr val="FFFF00"/>
          </a:solidFill>
          <a:ln>
            <a:solidFill>
              <a:srgbClr val="FFFFFF"/>
            </a:solid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b="1" dirty="0" smtClean="0">
                <a:solidFill>
                  <a:schemeClr val="tx1"/>
                </a:solidFill>
              </a:rPr>
              <a:t>Pour les DAV (Dépôts à vue), avec *Services financiers de l’OPT </a:t>
            </a:r>
          </a:p>
          <a:p>
            <a:pPr algn="ctr"/>
            <a:r>
              <a:rPr lang="fr-FR" sz="1600" b="1" i="1" dirty="0" smtClean="0">
                <a:solidFill>
                  <a:schemeClr val="tx1"/>
                </a:solidFill>
              </a:rPr>
              <a:t>qui n’est pas un banque</a:t>
            </a:r>
            <a:endParaRPr lang="fr-FR" sz="1600" b="1" i="1" dirty="0">
              <a:solidFill>
                <a:schemeClr val="tx1"/>
              </a:solidFill>
            </a:endParaRPr>
          </a:p>
        </p:txBody>
      </p:sp>
      <p:graphicFrame>
        <p:nvGraphicFramePr>
          <p:cNvPr id="8" name="Graphique 7"/>
          <p:cNvGraphicFramePr>
            <a:graphicFrameLocks/>
          </p:cNvGraphicFramePr>
          <p:nvPr>
            <p:extLst>
              <p:ext uri="{D42A27DB-BD31-4B8C-83A1-F6EECF244321}">
                <p14:modId xmlns:p14="http://schemas.microsoft.com/office/powerpoint/2010/main" val="415351603"/>
              </p:ext>
            </p:extLst>
          </p:nvPr>
        </p:nvGraphicFramePr>
        <p:xfrm>
          <a:off x="4842025" y="102061"/>
          <a:ext cx="4172987" cy="6645371"/>
        </p:xfrm>
        <a:graphic>
          <a:graphicData uri="http://schemas.openxmlformats.org/drawingml/2006/chart">
            <c:chart xmlns:c="http://schemas.openxmlformats.org/drawingml/2006/chart" xmlns:r="http://schemas.openxmlformats.org/officeDocument/2006/relationships" r:id="rId4"/>
          </a:graphicData>
        </a:graphic>
      </p:graphicFrame>
      <p:sp>
        <p:nvSpPr>
          <p:cNvPr id="9" name="Rectangle à coins arrondis 8"/>
          <p:cNvSpPr/>
          <p:nvPr/>
        </p:nvSpPr>
        <p:spPr>
          <a:xfrm>
            <a:off x="4229100" y="3081849"/>
            <a:ext cx="4089400" cy="549716"/>
          </a:xfrm>
          <a:prstGeom prst="roundRect">
            <a:avLst/>
          </a:prstGeom>
          <a:solidFill>
            <a:schemeClr val="bg1"/>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i="1" dirty="0" smtClean="0">
                <a:solidFill>
                  <a:schemeClr val="tx1"/>
                </a:solidFill>
              </a:rPr>
              <a:t>Sources : ISEE,  IEOM et enquêtes</a:t>
            </a:r>
            <a:endParaRPr lang="fr-FR" b="1" i="1" dirty="0">
              <a:solidFill>
                <a:schemeClr val="tx1"/>
              </a:solidFill>
            </a:endParaRPr>
          </a:p>
        </p:txBody>
      </p:sp>
    </p:spTree>
    <p:extLst>
      <p:ext uri="{BB962C8B-B14F-4D97-AF65-F5344CB8AC3E}">
        <p14:creationId xmlns:p14="http://schemas.microsoft.com/office/powerpoint/2010/main" val="2330079633"/>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Graphique 5"/>
          <p:cNvGraphicFramePr>
            <a:graphicFrameLocks/>
          </p:cNvGraphicFramePr>
          <p:nvPr>
            <p:extLst>
              <p:ext uri="{D42A27DB-BD31-4B8C-83A1-F6EECF244321}">
                <p14:modId xmlns:p14="http://schemas.microsoft.com/office/powerpoint/2010/main" val="861329763"/>
              </p:ext>
            </p:extLst>
          </p:nvPr>
        </p:nvGraphicFramePr>
        <p:xfrm>
          <a:off x="193629" y="150091"/>
          <a:ext cx="3235371" cy="6689135"/>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8" name="Graphique 7"/>
          <p:cNvGraphicFramePr>
            <a:graphicFrameLocks/>
          </p:cNvGraphicFramePr>
          <p:nvPr>
            <p:extLst>
              <p:ext uri="{D42A27DB-BD31-4B8C-83A1-F6EECF244321}">
                <p14:modId xmlns:p14="http://schemas.microsoft.com/office/powerpoint/2010/main" val="353785604"/>
              </p:ext>
            </p:extLst>
          </p:nvPr>
        </p:nvGraphicFramePr>
        <p:xfrm>
          <a:off x="3429000" y="150091"/>
          <a:ext cx="5634182" cy="6604000"/>
        </p:xfrm>
        <a:graphic>
          <a:graphicData uri="http://schemas.openxmlformats.org/drawingml/2006/chart">
            <c:chart xmlns:c="http://schemas.openxmlformats.org/drawingml/2006/chart" xmlns:r="http://schemas.openxmlformats.org/officeDocument/2006/relationships" r:id="rId3"/>
          </a:graphicData>
        </a:graphic>
      </p:graphicFrame>
      <p:sp>
        <p:nvSpPr>
          <p:cNvPr id="9" name="Rectangle à coins arrondis 8"/>
          <p:cNvSpPr/>
          <p:nvPr/>
        </p:nvSpPr>
        <p:spPr>
          <a:xfrm>
            <a:off x="3327400" y="4883466"/>
            <a:ext cx="4089400" cy="539434"/>
          </a:xfrm>
          <a:prstGeom prst="roundRect">
            <a:avLst/>
          </a:prstGeom>
          <a:solidFill>
            <a:schemeClr val="bg1"/>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b="1" i="1" dirty="0" smtClean="0">
                <a:solidFill>
                  <a:schemeClr val="tx1"/>
                </a:solidFill>
              </a:rPr>
              <a:t>Sources : ISEE,  IEOM et enquêtes</a:t>
            </a:r>
            <a:endParaRPr lang="fr-FR" b="1" i="1" dirty="0">
              <a:solidFill>
                <a:schemeClr val="tx1"/>
              </a:solidFill>
            </a:endParaRPr>
          </a:p>
        </p:txBody>
      </p:sp>
    </p:spTree>
    <p:extLst>
      <p:ext uri="{BB962C8B-B14F-4D97-AF65-F5344CB8AC3E}">
        <p14:creationId xmlns:p14="http://schemas.microsoft.com/office/powerpoint/2010/main" val="2537164794"/>
      </p:ext>
    </p:extLst>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p:txBody>
          <a:bodyPr/>
          <a:lstStyle/>
          <a:p>
            <a:r>
              <a:rPr lang="fr-FR" b="1" dirty="0" smtClean="0"/>
              <a:t>Le tourisme</a:t>
            </a:r>
            <a:endParaRPr lang="fr-FR" b="1" dirty="0"/>
          </a:p>
        </p:txBody>
      </p:sp>
    </p:spTree>
    <p:extLst>
      <p:ext uri="{BB962C8B-B14F-4D97-AF65-F5344CB8AC3E}">
        <p14:creationId xmlns:p14="http://schemas.microsoft.com/office/powerpoint/2010/main" val="358187101"/>
      </p:ext>
    </p:extLst>
  </p:cSld>
  <p:clrMapOvr>
    <a:masterClrMapping/>
  </p:clrMapOvr>
  <p:timing>
    <p:tnLst>
      <p:par>
        <p:cTn xmlns:p14="http://schemas.microsoft.com/office/powerpoint/2010/mai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3079924785"/>
              </p:ext>
            </p:extLst>
          </p:nvPr>
        </p:nvGraphicFramePr>
        <p:xfrm>
          <a:off x="4279688" y="173071"/>
          <a:ext cx="4723983" cy="6490352"/>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2571235547"/>
              </p:ext>
            </p:extLst>
          </p:nvPr>
        </p:nvGraphicFramePr>
        <p:xfrm>
          <a:off x="237690" y="236905"/>
          <a:ext cx="4041999" cy="6426517"/>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355210485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3897212959"/>
              </p:ext>
            </p:extLst>
          </p:nvPr>
        </p:nvGraphicFramePr>
        <p:xfrm>
          <a:off x="280736" y="173789"/>
          <a:ext cx="8676105" cy="656389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36306632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phique 3"/>
          <p:cNvGraphicFramePr>
            <a:graphicFrameLocks/>
          </p:cNvGraphicFramePr>
          <p:nvPr>
            <p:extLst>
              <p:ext uri="{D42A27DB-BD31-4B8C-83A1-F6EECF244321}">
                <p14:modId xmlns:p14="http://schemas.microsoft.com/office/powerpoint/2010/main" val="359315250"/>
              </p:ext>
            </p:extLst>
          </p:nvPr>
        </p:nvGraphicFramePr>
        <p:xfrm>
          <a:off x="0" y="0"/>
          <a:ext cx="9144000" cy="6858000"/>
        </p:xfrm>
        <a:graphic>
          <a:graphicData uri="http://schemas.openxmlformats.org/drawingml/2006/chart">
            <c:chart xmlns:c="http://schemas.openxmlformats.org/drawingml/2006/chart" xmlns:r="http://schemas.openxmlformats.org/officeDocument/2006/relationships" r:id="rId2"/>
          </a:graphicData>
        </a:graphic>
      </p:graphicFrame>
      <p:sp>
        <p:nvSpPr>
          <p:cNvPr id="5" name="Rectangle à coins arrondis 4"/>
          <p:cNvSpPr/>
          <p:nvPr/>
        </p:nvSpPr>
        <p:spPr>
          <a:xfrm>
            <a:off x="6625216" y="1647464"/>
            <a:ext cx="1647722" cy="549155"/>
          </a:xfrm>
          <a:prstGeom prst="roundRect">
            <a:avLst/>
          </a:prstGeom>
          <a:solidFill>
            <a:schemeClr val="bg1"/>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i="1" dirty="0" smtClean="0">
                <a:solidFill>
                  <a:srgbClr val="000000"/>
                </a:solidFill>
              </a:rPr>
              <a:t>x par 2</a:t>
            </a:r>
            <a:endParaRPr lang="fr-FR" sz="2400" b="1" i="1" dirty="0">
              <a:solidFill>
                <a:srgbClr val="000000"/>
              </a:solidFill>
            </a:endParaRPr>
          </a:p>
        </p:txBody>
      </p:sp>
      <p:sp>
        <p:nvSpPr>
          <p:cNvPr id="7" name="Bulle rectangulaire à coins arrondis 6"/>
          <p:cNvSpPr/>
          <p:nvPr/>
        </p:nvSpPr>
        <p:spPr>
          <a:xfrm>
            <a:off x="6453579" y="2814419"/>
            <a:ext cx="2420091" cy="1287082"/>
          </a:xfrm>
          <a:prstGeom prst="wedgeRoundRectCallout">
            <a:avLst>
              <a:gd name="adj1" fmla="val 32767"/>
              <a:gd name="adj2" fmla="val 171723"/>
              <a:gd name="adj3" fmla="val 16667"/>
            </a:avLst>
          </a:prstGeom>
          <a:solidFill>
            <a:srgbClr val="FFFF00"/>
          </a:solidFill>
          <a:ln>
            <a:noFill/>
          </a:ln>
        </p:spPr>
        <p:style>
          <a:lnRef idx="1">
            <a:schemeClr val="accent1"/>
          </a:lnRef>
          <a:fillRef idx="3">
            <a:schemeClr val="accent1"/>
          </a:fillRef>
          <a:effectRef idx="2">
            <a:schemeClr val="accent1"/>
          </a:effectRef>
          <a:fontRef idx="minor">
            <a:schemeClr val="lt1"/>
          </a:fontRef>
        </p:style>
        <p:txBody>
          <a:bodyPr/>
          <a:lstStyle/>
          <a:p>
            <a:r>
              <a:rPr lang="fr-FR" sz="2000" b="1" dirty="0" smtClean="0">
                <a:solidFill>
                  <a:schemeClr val="tx1"/>
                </a:solidFill>
              </a:rPr>
              <a:t>SLN : 75</a:t>
            </a:r>
          </a:p>
          <a:p>
            <a:r>
              <a:rPr lang="fr-FR" sz="2000" b="1" dirty="0" smtClean="0">
                <a:solidFill>
                  <a:schemeClr val="tx1"/>
                </a:solidFill>
              </a:rPr>
              <a:t>Usine du Sud : 60</a:t>
            </a:r>
          </a:p>
          <a:p>
            <a:r>
              <a:rPr lang="fr-FR" sz="2000" b="1" dirty="0" smtClean="0">
                <a:solidFill>
                  <a:schemeClr val="tx1"/>
                </a:solidFill>
              </a:rPr>
              <a:t>Usine du Nord : 60</a:t>
            </a:r>
            <a:endParaRPr lang="fr-FR" sz="2000" b="1" dirty="0">
              <a:solidFill>
                <a:schemeClr val="tx1"/>
              </a:solidFill>
            </a:endParaRPr>
          </a:p>
        </p:txBody>
      </p:sp>
    </p:spTree>
    <p:extLst>
      <p:ext uri="{BB962C8B-B14F-4D97-AF65-F5344CB8AC3E}">
        <p14:creationId xmlns:p14="http://schemas.microsoft.com/office/powerpoint/2010/main" val="3386784996"/>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ous-titre 2"/>
          <p:cNvSpPr>
            <a:spLocks noGrp="1"/>
          </p:cNvSpPr>
          <p:nvPr>
            <p:ph type="subTitle" idx="1"/>
          </p:nvPr>
        </p:nvSpPr>
        <p:spPr/>
        <p:txBody>
          <a:bodyPr/>
          <a:lstStyle/>
          <a:p>
            <a:r>
              <a:rPr lang="fr-FR" dirty="0" smtClean="0"/>
              <a:t>Les cours du nickel au LME</a:t>
            </a:r>
            <a:endParaRPr lang="fr-FR" dirty="0"/>
          </a:p>
        </p:txBody>
      </p:sp>
    </p:spTree>
    <p:extLst>
      <p:ext uri="{BB962C8B-B14F-4D97-AF65-F5344CB8AC3E}">
        <p14:creationId xmlns:p14="http://schemas.microsoft.com/office/powerpoint/2010/main" val="2287060594"/>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Thème Office">
  <a:themeElements>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Thème Office">
  <a:themeElements>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Override1.xml><?xml version="1.0" encoding="utf-8"?>
<a:themeOverride xmlns:a="http://schemas.openxmlformats.org/drawingml/2006/main">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2.xml><?xml version="1.0" encoding="utf-8"?>
<a:themeOverride xmlns:a="http://schemas.openxmlformats.org/drawingml/2006/main">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3.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Sillage">
    <a:majorFont>
      <a:latin typeface="Trebuchet MS"/>
      <a:ea typeface=""/>
      <a:cs typeface=""/>
      <a:font script="Jpan" typeface="ＭＳ ゴシック"/>
      <a:font script="Hang" typeface="HY그래픽B"/>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ＭＳ ゴシック"/>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4.xml><?xml version="1.0" encoding="utf-8"?>
<a:themeOverride xmlns:a="http://schemas.openxmlformats.org/drawingml/2006/main">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docProps/app.xml><?xml version="1.0" encoding="utf-8"?>
<Properties xmlns="http://schemas.openxmlformats.org/officeDocument/2006/extended-properties" xmlns:vt="http://schemas.openxmlformats.org/officeDocument/2006/docPropsVTypes">
  <TotalTime>184951</TotalTime>
  <Words>3056</Words>
  <Application>Microsoft Macintosh PowerPoint</Application>
  <PresentationFormat>Présentation à l'écran (4:3)</PresentationFormat>
  <Paragraphs>671</Paragraphs>
  <Slides>69</Slides>
  <Notes>0</Notes>
  <HiddenSlides>0</HiddenSlides>
  <MMClips>0</MMClips>
  <ScaleCrop>false</ScaleCrop>
  <HeadingPairs>
    <vt:vector size="4" baseType="variant">
      <vt:variant>
        <vt:lpstr>Thème</vt:lpstr>
      </vt:variant>
      <vt:variant>
        <vt:i4>1</vt:i4>
      </vt:variant>
      <vt:variant>
        <vt:lpstr>Titres des diapositives</vt:lpstr>
      </vt:variant>
      <vt:variant>
        <vt:i4>69</vt:i4>
      </vt:variant>
    </vt:vector>
  </HeadingPairs>
  <TitlesOfParts>
    <vt:vector size="70" baseType="lpstr">
      <vt:lpstr>Thème Office</vt:lpstr>
      <vt:lpstr>II – 2 Le Nickel et le reste</vt:lpstr>
      <vt:lpstr>Présentation PowerPoint</vt:lpstr>
      <vt:lpstr>Présentation PowerPoint</vt:lpstr>
      <vt:lpstr>Présentation PowerPoint</vt:lpstr>
      <vt:lpstr>Présentation PowerPoint</vt:lpstr>
      <vt:lpstr>Les stocks de nickel  au LME et au SHFE (Shanghai Futures Exchange) ; graphique de  Minéral Info  (Diffusion de l'information publique du réseau national sur les matières premières)</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Les dividendes de la SLN :  fin de la période  des vaches grasses ; début de celle des vaches maigres</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SLN : baisse du cash cost, hausse des cours,  retour des profits en cash après 2017 (estimations de l’auteur)</vt:lpstr>
      <vt:lpstr>Présentation PowerPoint</vt:lpstr>
      <vt:lpstr>Présentation PowerPoint</vt:lpstr>
      <vt:lpstr>Présentation PowerPoint</vt:lpstr>
      <vt:lpstr>Profils des groupes miniers de 2013 à 2017 :  le rebond des profits dès 2016 sauf pour Eramet en 2017  (Attention échelles très différentes !)</vt:lpstr>
      <vt:lpstr>… Et le reste</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vector>
  </TitlesOfParts>
  <Company>Syndex</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Patrick Castex</dc:creator>
  <cp:lastModifiedBy>Patrick Castex</cp:lastModifiedBy>
  <cp:revision>1153</cp:revision>
  <dcterms:created xsi:type="dcterms:W3CDTF">2017-09-16T08:21:13Z</dcterms:created>
  <dcterms:modified xsi:type="dcterms:W3CDTF">2018-06-30T17:16:43Z</dcterms:modified>
</cp:coreProperties>
</file>