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rts/chart1.xml" ContentType="application/vnd.openxmlformats-officedocument.drawingml.chart+xml"/>
  <Override PartName="/ppt/charts/chart2.xml" ContentType="application/vnd.openxmlformats-officedocument.drawingml.chart+xml"/>
  <Override PartName="/ppt/charts/chart3.xml" ContentType="application/vnd.openxmlformats-officedocument.drawingml.chart+xml"/>
  <Override PartName="/ppt/charts/chart4.xml" ContentType="application/vnd.openxmlformats-officedocument.drawingml.chart+xml"/>
  <Override PartName="/ppt/charts/chart5.xml" ContentType="application/vnd.openxmlformats-officedocument.drawingml.chart+xml"/>
  <Override PartName="/ppt/drawings/drawing1.xml" ContentType="application/vnd.openxmlformats-officedocument.drawingml.chartshapes+xml"/>
  <Override PartName="/ppt/charts/chart6.xml" ContentType="application/vnd.openxmlformats-officedocument.drawingml.chart+xml"/>
  <Override PartName="/ppt/drawings/drawing2.xml" ContentType="application/vnd.openxmlformats-officedocument.drawingml.chartshapes+xml"/>
  <Override PartName="/ppt/charts/chart7.xml" ContentType="application/vnd.openxmlformats-officedocument.drawingml.chart+xml"/>
  <Override PartName="/ppt/theme/themeOverride1.xml" ContentType="application/vnd.openxmlformats-officedocument.themeOverride+xml"/>
  <Override PartName="/ppt/drawings/drawing3.xml" ContentType="application/vnd.openxmlformats-officedocument.drawingml.chartshapes+xml"/>
  <Override PartName="/ppt/charts/chart8.xml" ContentType="application/vnd.openxmlformats-officedocument.drawingml.chart+xml"/>
  <Override PartName="/ppt/theme/themeOverride2.xml" ContentType="application/vnd.openxmlformats-officedocument.themeOverride+xml"/>
  <Override PartName="/ppt/drawings/drawing4.xml" ContentType="application/vnd.openxmlformats-officedocument.drawingml.chartshapes+xml"/>
  <Override PartName="/ppt/charts/chart9.xml" ContentType="application/vnd.openxmlformats-officedocument.drawingml.chart+xml"/>
  <Override PartName="/ppt/theme/themeOverride3.xml" ContentType="application/vnd.openxmlformats-officedocument.themeOverride+xml"/>
  <Override PartName="/ppt/drawings/drawing5.xml" ContentType="application/vnd.openxmlformats-officedocument.drawingml.chartshapes+xml"/>
  <Override PartName="/ppt/charts/chart10.xml" ContentType="application/vnd.openxmlformats-officedocument.drawingml.chart+xml"/>
  <Override PartName="/ppt/drawings/drawing6.xml" ContentType="application/vnd.openxmlformats-officedocument.drawingml.chartshapes+xml"/>
  <Override PartName="/ppt/charts/chart11.xml" ContentType="application/vnd.openxmlformats-officedocument.drawingml.chart+xml"/>
  <Override PartName="/ppt/drawings/drawing7.xml" ContentType="application/vnd.openxmlformats-officedocument.drawingml.chartshapes+xml"/>
  <Override PartName="/ppt/charts/chart12.xml" ContentType="application/vnd.openxmlformats-officedocument.drawingml.chart+xml"/>
  <Override PartName="/ppt/drawings/drawing8.xml" ContentType="application/vnd.openxmlformats-officedocument.drawingml.chartshapes+xml"/>
  <Override PartName="/ppt/charts/chart13.xml" ContentType="application/vnd.openxmlformats-officedocument.drawingml.chart+xml"/>
  <Override PartName="/ppt/drawings/drawing9.xml" ContentType="application/vnd.openxmlformats-officedocument.drawingml.chartshapes+xml"/>
  <Override PartName="/ppt/charts/chart14.xml" ContentType="application/vnd.openxmlformats-officedocument.drawingml.chart+xml"/>
  <Override PartName="/ppt/theme/themeOverride4.xml" ContentType="application/vnd.openxmlformats-officedocument.themeOverride+xml"/>
  <Override PartName="/ppt/charts/chart15.xml" ContentType="application/vnd.openxmlformats-officedocument.drawingml.chart+xml"/>
  <Override PartName="/ppt/theme/themeOverride5.xml" ContentType="application/vnd.openxmlformats-officedocument.themeOverride+xml"/>
  <Override PartName="/ppt/charts/chart16.xml" ContentType="application/vnd.openxmlformats-officedocument.drawingml.chart+xml"/>
  <Override PartName="/ppt/charts/chart17.xml" ContentType="application/vnd.openxmlformats-officedocument.drawingml.chart+xml"/>
  <Override PartName="/ppt/charts/chart18.xml" ContentType="application/vnd.openxmlformats-officedocument.drawingml.chart+xml"/>
  <Override PartName="/ppt/charts/chart19.xml" ContentType="application/vnd.openxmlformats-officedocument.drawingml.chart+xml"/>
  <Override PartName="/ppt/drawings/drawing10.xml" ContentType="application/vnd.openxmlformats-officedocument.drawingml.chartshape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66" r:id="rId3"/>
    <p:sldId id="267" r:id="rId4"/>
    <p:sldId id="268" r:id="rId5"/>
    <p:sldId id="257" r:id="rId6"/>
    <p:sldId id="259" r:id="rId7"/>
    <p:sldId id="262" r:id="rId8"/>
    <p:sldId id="261" r:id="rId9"/>
    <p:sldId id="260" r:id="rId10"/>
    <p:sldId id="258" r:id="rId11"/>
    <p:sldId id="269" r:id="rId12"/>
    <p:sldId id="270" r:id="rId13"/>
    <p:sldId id="272" r:id="rId14"/>
    <p:sldId id="273" r:id="rId15"/>
    <p:sldId id="275" r:id="rId16"/>
    <p:sldId id="276" r:id="rId17"/>
    <p:sldId id="274" r:id="rId18"/>
    <p:sldId id="271" r:id="rId19"/>
    <p:sldId id="277" r:id="rId20"/>
    <p:sldId id="263" r:id="rId21"/>
    <p:sldId id="264" r:id="rId22"/>
    <p:sldId id="265" r:id="rId23"/>
  </p:sldIdLst>
  <p:sldSz cx="9144000" cy="6858000" type="screen4x3"/>
  <p:notesSz cx="6858000" cy="9144000"/>
  <p:defaultTextStyle>
    <a:defPPr>
      <a:defRPr lang="fr-FR"/>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2DFF18"/>
    <a:srgbClr val="1FD423"/>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83" d="100"/>
          <a:sy n="83" d="100"/>
        </p:scale>
        <p:origin x="-1800" y="-9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printerSettings" Target="printerSettings/printerSettings1.bin"/><Relationship Id="rId25" Type="http://schemas.openxmlformats.org/officeDocument/2006/relationships/presProps" Target="presProps.xml"/><Relationship Id="rId26" Type="http://schemas.openxmlformats.org/officeDocument/2006/relationships/viewProps" Target="viewProps.xml"/><Relationship Id="rId27" Type="http://schemas.openxmlformats.org/officeDocument/2006/relationships/theme" Target="theme/theme1.xml"/><Relationship Id="rId28"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charts/_rels/chart1.xml.rels><?xml version="1.0" encoding="UTF-8" standalone="yes"?>
<Relationships xmlns="http://schemas.openxmlformats.org/package/2006/relationships"><Relationship Id="rId1" Type="http://schemas.openxmlformats.org/officeDocument/2006/relationships/oleObject" Target="Macintosh%20HD:Users:castex:Desktop:Offre%20et%20demande%20NI%20et%20cours18%20&#224;%2021%20.xlsx" TargetMode="External"/></Relationships>
</file>

<file path=ppt/charts/_rels/chart10.xml.rels><?xml version="1.0" encoding="UTF-8" standalone="yes"?>
<Relationships xmlns="http://schemas.openxmlformats.org/package/2006/relationships"><Relationship Id="rId1" Type="http://schemas.openxmlformats.org/officeDocument/2006/relationships/oleObject" Target="Macintosh%20HD:Users:castex:Desktop:Variante%20CI%20corr%20Der%2018%20CDS%20nickel,%20production,%20VAB%20et%20effets%20prix%20volume.xlsb" TargetMode="External"/><Relationship Id="rId2" Type="http://schemas.openxmlformats.org/officeDocument/2006/relationships/chartUserShapes" Target="../drawings/drawing6.xml"/></Relationships>
</file>

<file path=ppt/charts/_rels/chart11.xml.rels><?xml version="1.0" encoding="UTF-8" standalone="yes"?>
<Relationships xmlns="http://schemas.openxmlformats.org/package/2006/relationships"><Relationship Id="rId1" Type="http://schemas.openxmlformats.org/officeDocument/2006/relationships/oleObject" Target="Macintosh%20HD:Users:castex:Desktop:Variante%20CI%20corr%20Der%2018%20CDS%20nickel,%20production,%20VAB%20et%20effets%20prix%20volume.xlsb" TargetMode="External"/><Relationship Id="rId2" Type="http://schemas.openxmlformats.org/officeDocument/2006/relationships/chartUserShapes" Target="../drawings/drawing7.xml"/></Relationships>
</file>

<file path=ppt/charts/_rels/chart12.xml.rels><?xml version="1.0" encoding="UTF-8" standalone="yes"?>
<Relationships xmlns="http://schemas.openxmlformats.org/package/2006/relationships"><Relationship Id="rId1" Type="http://schemas.openxmlformats.org/officeDocument/2006/relationships/oleObject" Target="Macintosh%20HD:Users:castex:Desktop:Variante%20CI%20corr%20Der%2018%20CDS%20nickel,%20production,%20VAB%20et%20effets%20prix%20volume.xlsb" TargetMode="External"/><Relationship Id="rId2" Type="http://schemas.openxmlformats.org/officeDocument/2006/relationships/chartUserShapes" Target="../drawings/drawing8.xml"/></Relationships>
</file>

<file path=ppt/charts/_rels/chart13.xml.rels><?xml version="1.0" encoding="UTF-8" standalone="yes"?>
<Relationships xmlns="http://schemas.openxmlformats.org/package/2006/relationships"><Relationship Id="rId1" Type="http://schemas.openxmlformats.org/officeDocument/2006/relationships/oleObject" Target="Macintosh%20HD:Users:castex:Desktop:Variante%20CI%20corr%20Der%2018%20CDS%20nickel,%20production,%20VAB%20et%20effets%20prix%20volume.xlsb" TargetMode="External"/><Relationship Id="rId2" Type="http://schemas.openxmlformats.org/officeDocument/2006/relationships/chartUserShapes" Target="../drawings/drawing9.xml"/></Relationships>
</file>

<file path=ppt/charts/_rels/chart14.xml.rels><?xml version="1.0" encoding="UTF-8" standalone="yes"?>
<Relationships xmlns="http://schemas.openxmlformats.org/package/2006/relationships"><Relationship Id="rId1" Type="http://schemas.openxmlformats.org/officeDocument/2006/relationships/themeOverride" Target="../theme/themeOverride4.xml"/><Relationship Id="rId2" Type="http://schemas.openxmlformats.org/officeDocument/2006/relationships/oleObject" Target="Macintosh%20HD:Users:castex:Desktop:Der%20novembre%2018%20CDS%20Export%20Ni%20PIB%20et%20mode&#768;le%20Exp.xlsx" TargetMode="External"/></Relationships>
</file>

<file path=ppt/charts/_rels/chart15.xml.rels><?xml version="1.0" encoding="UTF-8" standalone="yes"?>
<Relationships xmlns="http://schemas.openxmlformats.org/package/2006/relationships"><Relationship Id="rId1" Type="http://schemas.openxmlformats.org/officeDocument/2006/relationships/themeOverride" Target="../theme/themeOverride5.xml"/><Relationship Id="rId2" Type="http://schemas.openxmlformats.org/officeDocument/2006/relationships/oleObject" Target="Macintosh%20HD:Users:castex:Desktop:Der%20novembre%2018%20CDS%20Export%20Ni%20PIB%20et%20mode&#768;le%20Exp.xlsx" TargetMode="External"/></Relationships>
</file>

<file path=ppt/charts/_rels/chart16.xml.rels><?xml version="1.0" encoding="UTF-8" standalone="yes"?>
<Relationships xmlns="http://schemas.openxmlformats.org/package/2006/relationships"><Relationship Id="rId1" Type="http://schemas.openxmlformats.org/officeDocument/2006/relationships/oleObject" Target="Macintosh%20HD:Users:castex:Desktop:Der%20novembre%2018%20CDS%20Export%20Ni%20PIB%20et%20mode&#768;le%20Exp.xlsx" TargetMode="External"/></Relationships>
</file>

<file path=ppt/charts/_rels/chart17.xml.rels><?xml version="1.0" encoding="UTF-8" standalone="yes"?>
<Relationships xmlns="http://schemas.openxmlformats.org/package/2006/relationships"><Relationship Id="rId1" Type="http://schemas.openxmlformats.org/officeDocument/2006/relationships/oleObject" Target="Macintosh%20HD:Users:castex:Desktop:Der%20novembre%2018%20CDS%20Export%20Ni%20PIB%20et%20mode&#768;le%20Exp.xlsx" TargetMode="External"/></Relationships>
</file>

<file path=ppt/charts/_rels/chart18.xml.rels><?xml version="1.0" encoding="UTF-8" standalone="yes"?>
<Relationships xmlns="http://schemas.openxmlformats.org/package/2006/relationships"><Relationship Id="rId1" Type="http://schemas.openxmlformats.org/officeDocument/2006/relationships/oleObject" Target="Macintosh%20HD:Users:castex:Desktop:Der%20novembre%2018%20CDS%20Export%20Ni%20PIB%20et%20mode&#768;le%20Exp.xlsx" TargetMode="External"/></Relationships>
</file>

<file path=ppt/charts/_rels/chart19.xml.rels><?xml version="1.0" encoding="UTF-8" standalone="yes"?>
<Relationships xmlns="http://schemas.openxmlformats.org/package/2006/relationships"><Relationship Id="rId1" Type="http://schemas.openxmlformats.org/officeDocument/2006/relationships/oleObject" Target="Macintosh%20HD:Users:castex:Desktop:Der%20novembre%2018%20CDS%20Export%20Ni%20PIB%20et%20mode&#768;le%20Exp.xlsx" TargetMode="External"/><Relationship Id="rId2" Type="http://schemas.openxmlformats.org/officeDocument/2006/relationships/chartUserShapes" Target="../drawings/drawing10.xml"/></Relationships>
</file>

<file path=ppt/charts/_rels/chart2.xml.rels><?xml version="1.0" encoding="UTF-8" standalone="yes"?>
<Relationships xmlns="http://schemas.openxmlformats.org/package/2006/relationships"><Relationship Id="rId1" Type="http://schemas.openxmlformats.org/officeDocument/2006/relationships/oleObject" Target="Macintosh%20HD:Users:castex:Desktop:Offre%20et%20demande%20NI%20et%20cours18%20&#224;%2021%20.xlsx" TargetMode="External"/></Relationships>
</file>

<file path=ppt/charts/_rels/chart3.xml.rels><?xml version="1.0" encoding="UTF-8" standalone="yes"?>
<Relationships xmlns="http://schemas.openxmlformats.org/package/2006/relationships"><Relationship Id="rId1" Type="http://schemas.openxmlformats.org/officeDocument/2006/relationships/oleObject" Target="Macintosh%20HD:Users:castex:Desktop:Der%2018%20CDS%20nickel,%20production,%20VAB%20et%20effets%20prix%20volume.xlsb" TargetMode="External"/></Relationships>
</file>

<file path=ppt/charts/_rels/chart4.xml.rels><?xml version="1.0" encoding="UTF-8" standalone="yes"?>
<Relationships xmlns="http://schemas.openxmlformats.org/package/2006/relationships"><Relationship Id="rId1" Type="http://schemas.openxmlformats.org/officeDocument/2006/relationships/oleObject" Target="Macintosh%20HD:Users:castex:Desktop:Der%2018%20CDS%20nickel,%20production,%20VAB%20et%20effets%20prix%20volume.xlsb" TargetMode="External"/></Relationships>
</file>

<file path=ppt/charts/_rels/chart5.xml.rels><?xml version="1.0" encoding="UTF-8" standalone="yes"?>
<Relationships xmlns="http://schemas.openxmlformats.org/package/2006/relationships"><Relationship Id="rId1" Type="http://schemas.openxmlformats.org/officeDocument/2006/relationships/oleObject" Target="Macintosh%20HD:Users:castex:Desktop:Der%2018%20CDS%20nickel,%20production,%20VAB%20et%20effets%20prix%20volume.xlsb" TargetMode="External"/><Relationship Id="rId2" Type="http://schemas.openxmlformats.org/officeDocument/2006/relationships/chartUserShapes" Target="../drawings/drawing1.xml"/></Relationships>
</file>

<file path=ppt/charts/_rels/chart6.xml.rels><?xml version="1.0" encoding="UTF-8" standalone="yes"?>
<Relationships xmlns="http://schemas.openxmlformats.org/package/2006/relationships"><Relationship Id="rId1" Type="http://schemas.openxmlformats.org/officeDocument/2006/relationships/oleObject" Target="Macintosh%20HD:Users:castex:Desktop:Der%2018%20CDS%20nickel,%20production,%20VAB%20et%20effets%20prix%20volume.xlsb" TargetMode="External"/><Relationship Id="rId2" Type="http://schemas.openxmlformats.org/officeDocument/2006/relationships/chartUserShapes" Target="../drawings/drawing2.xml"/></Relationships>
</file>

<file path=ppt/charts/_rels/chart7.xml.rels><?xml version="1.0" encoding="UTF-8" standalone="yes"?>
<Relationships xmlns="http://schemas.openxmlformats.org/package/2006/relationships"><Relationship Id="rId1" Type="http://schemas.openxmlformats.org/officeDocument/2006/relationships/themeOverride" Target="../theme/themeOverride1.xml"/><Relationship Id="rId2" Type="http://schemas.openxmlformats.org/officeDocument/2006/relationships/oleObject" Target="Macintosh%20HD:Users:castex:Desktop:Der%2018%20CDS%20nickel,%20production,%20VAB%20et%20effets%20prix%20volume.xlsb" TargetMode="External"/><Relationship Id="rId3" Type="http://schemas.openxmlformats.org/officeDocument/2006/relationships/chartUserShapes" Target="../drawings/drawing3.xml"/></Relationships>
</file>

<file path=ppt/charts/_rels/chart8.xml.rels><?xml version="1.0" encoding="UTF-8" standalone="yes"?>
<Relationships xmlns="http://schemas.openxmlformats.org/package/2006/relationships"><Relationship Id="rId1" Type="http://schemas.openxmlformats.org/officeDocument/2006/relationships/themeOverride" Target="../theme/themeOverride2.xml"/><Relationship Id="rId2" Type="http://schemas.openxmlformats.org/officeDocument/2006/relationships/oleObject" Target="Macintosh%20HD:Users:castex:Desktop:Variante%20CI%20corr%20Der%2018%20CDS%20nickel,%20production,%20VAB%20et%20effets%20prix%20volume.xlsb" TargetMode="External"/><Relationship Id="rId3" Type="http://schemas.openxmlformats.org/officeDocument/2006/relationships/chartUserShapes" Target="../drawings/drawing4.xml"/></Relationships>
</file>

<file path=ppt/charts/_rels/chart9.xml.rels><?xml version="1.0" encoding="UTF-8" standalone="yes"?>
<Relationships xmlns="http://schemas.openxmlformats.org/package/2006/relationships"><Relationship Id="rId1" Type="http://schemas.openxmlformats.org/officeDocument/2006/relationships/themeOverride" Target="../theme/themeOverride3.xml"/><Relationship Id="rId2" Type="http://schemas.openxmlformats.org/officeDocument/2006/relationships/oleObject" Target="Macintosh%20HD:Users:castex:Desktop:Variante%20CI%20corr%20Der%2018%20CDS%20nickel,%20production,%20VAB%20et%20effets%20prix%20volume.xlsb" TargetMode="External"/><Relationship Id="rId3" Type="http://schemas.openxmlformats.org/officeDocument/2006/relationships/chartUserShapes" Target="../drawings/drawing5.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a:t>Offre et Demande mondiales de nickel, MT</a:t>
            </a:r>
          </a:p>
        </c:rich>
      </c:tx>
      <c:layout>
        <c:manualLayout>
          <c:xMode val="edge"/>
          <c:yMode val="edge"/>
          <c:x val="0.175913079883419"/>
          <c:y val="0.0"/>
        </c:manualLayout>
      </c:layout>
      <c:overlay val="0"/>
    </c:title>
    <c:autoTitleDeleted val="0"/>
    <c:plotArea>
      <c:layout>
        <c:manualLayout>
          <c:layoutTarget val="inner"/>
          <c:xMode val="edge"/>
          <c:yMode val="edge"/>
          <c:x val="0.0598687664041995"/>
          <c:y val="0.138181818181818"/>
          <c:w val="0.927703331562082"/>
          <c:h val="0.780610083064846"/>
        </c:manualLayout>
      </c:layout>
      <c:barChart>
        <c:barDir val="col"/>
        <c:grouping val="clustered"/>
        <c:varyColors val="0"/>
        <c:ser>
          <c:idx val="0"/>
          <c:order val="0"/>
          <c:tx>
            <c:strRef>
              <c:f>Feuil1!$A$5</c:f>
              <c:strCache>
                <c:ptCount val="1"/>
                <c:pt idx="0">
                  <c:v>O : Production de Ni primaire</c:v>
                </c:pt>
              </c:strCache>
            </c:strRef>
          </c:tx>
          <c:spPr>
            <a:solidFill>
              <a:srgbClr val="0000FF"/>
            </a:solidFill>
          </c:spPr>
          <c:invertIfNegative val="0"/>
          <c:dLbls>
            <c:numFmt formatCode="#,##0.00" sourceLinked="0"/>
            <c:spPr>
              <a:solidFill>
                <a:schemeClr val="bg1"/>
              </a:solidFill>
            </c:spPr>
            <c:txPr>
              <a:bodyPr/>
              <a:lstStyle/>
              <a:p>
                <a:pPr>
                  <a:defRPr sz="2000" b="1"/>
                </a:pPr>
                <a:endParaRPr lang="fr-FR"/>
              </a:p>
            </c:txPr>
            <c:showLegendKey val="0"/>
            <c:showVal val="1"/>
            <c:showCatName val="0"/>
            <c:showSerName val="0"/>
            <c:showPercent val="0"/>
            <c:showBubbleSize val="0"/>
            <c:showLeaderLines val="0"/>
          </c:dLbls>
          <c:cat>
            <c:numRef>
              <c:f>Feuil1!$B$4:$D$4</c:f>
              <c:numCache>
                <c:formatCode>General</c:formatCode>
                <c:ptCount val="3"/>
                <c:pt idx="0">
                  <c:v>2017.0</c:v>
                </c:pt>
                <c:pt idx="1">
                  <c:v>2018.0</c:v>
                </c:pt>
                <c:pt idx="2">
                  <c:v>2019.0</c:v>
                </c:pt>
              </c:numCache>
            </c:numRef>
          </c:cat>
          <c:val>
            <c:numRef>
              <c:f>Feuil1!$B$5:$D$5</c:f>
              <c:numCache>
                <c:formatCode>General</c:formatCode>
                <c:ptCount val="3"/>
                <c:pt idx="0">
                  <c:v>2.07</c:v>
                </c:pt>
                <c:pt idx="1">
                  <c:v>2.204</c:v>
                </c:pt>
                <c:pt idx="2">
                  <c:v>2.389</c:v>
                </c:pt>
              </c:numCache>
            </c:numRef>
          </c:val>
        </c:ser>
        <c:ser>
          <c:idx val="1"/>
          <c:order val="1"/>
          <c:tx>
            <c:strRef>
              <c:f>Feuil1!$A$6</c:f>
              <c:strCache>
                <c:ptCount val="1"/>
                <c:pt idx="0">
                  <c:v>D : Consommation, première transformation</c:v>
                </c:pt>
              </c:strCache>
            </c:strRef>
          </c:tx>
          <c:spPr>
            <a:solidFill>
              <a:srgbClr val="32FF31"/>
            </a:solidFill>
          </c:spPr>
          <c:invertIfNegative val="0"/>
          <c:dLbls>
            <c:numFmt formatCode="#,##0.00" sourceLinked="0"/>
            <c:spPr>
              <a:solidFill>
                <a:schemeClr val="bg1"/>
              </a:solidFill>
            </c:spPr>
            <c:txPr>
              <a:bodyPr/>
              <a:lstStyle/>
              <a:p>
                <a:pPr>
                  <a:defRPr sz="1800" b="1"/>
                </a:pPr>
                <a:endParaRPr lang="fr-FR"/>
              </a:p>
            </c:txPr>
            <c:showLegendKey val="0"/>
            <c:showVal val="1"/>
            <c:showCatName val="0"/>
            <c:showSerName val="0"/>
            <c:showPercent val="0"/>
            <c:showBubbleSize val="0"/>
            <c:showLeaderLines val="0"/>
          </c:dLbls>
          <c:cat>
            <c:numRef>
              <c:f>Feuil1!$B$4:$D$4</c:f>
              <c:numCache>
                <c:formatCode>General</c:formatCode>
                <c:ptCount val="3"/>
                <c:pt idx="0">
                  <c:v>2017.0</c:v>
                </c:pt>
                <c:pt idx="1">
                  <c:v>2018.0</c:v>
                </c:pt>
                <c:pt idx="2">
                  <c:v>2019.0</c:v>
                </c:pt>
              </c:numCache>
            </c:numRef>
          </c:cat>
          <c:val>
            <c:numRef>
              <c:f>Feuil1!$B$6:$D$6</c:f>
              <c:numCache>
                <c:formatCode>General</c:formatCode>
                <c:ptCount val="3"/>
                <c:pt idx="0">
                  <c:v>2.184</c:v>
                </c:pt>
                <c:pt idx="1">
                  <c:v>2.35</c:v>
                </c:pt>
                <c:pt idx="2">
                  <c:v>2.422</c:v>
                </c:pt>
              </c:numCache>
            </c:numRef>
          </c:val>
        </c:ser>
        <c:dLbls>
          <c:showLegendKey val="0"/>
          <c:showVal val="1"/>
          <c:showCatName val="0"/>
          <c:showSerName val="0"/>
          <c:showPercent val="0"/>
          <c:showBubbleSize val="0"/>
        </c:dLbls>
        <c:gapWidth val="150"/>
        <c:axId val="-2057890536"/>
        <c:axId val="-2057887704"/>
      </c:barChart>
      <c:catAx>
        <c:axId val="-2057890536"/>
        <c:scaling>
          <c:orientation val="minMax"/>
        </c:scaling>
        <c:delete val="0"/>
        <c:axPos val="b"/>
        <c:numFmt formatCode="General" sourceLinked="1"/>
        <c:majorTickMark val="out"/>
        <c:minorTickMark val="none"/>
        <c:tickLblPos val="nextTo"/>
        <c:txPr>
          <a:bodyPr/>
          <a:lstStyle/>
          <a:p>
            <a:pPr>
              <a:defRPr sz="2000" b="0"/>
            </a:pPr>
            <a:endParaRPr lang="fr-FR"/>
          </a:p>
        </c:txPr>
        <c:crossAx val="-2057887704"/>
        <c:crosses val="autoZero"/>
        <c:auto val="1"/>
        <c:lblAlgn val="ctr"/>
        <c:lblOffset val="100"/>
        <c:noMultiLvlLbl val="0"/>
      </c:catAx>
      <c:valAx>
        <c:axId val="-2057887704"/>
        <c:scaling>
          <c:orientation val="minMax"/>
        </c:scaling>
        <c:delete val="0"/>
        <c:axPos val="l"/>
        <c:majorGridlines>
          <c:spPr>
            <a:ln>
              <a:solidFill>
                <a:schemeClr val="bg1">
                  <a:lumMod val="75000"/>
                </a:schemeClr>
              </a:solidFill>
            </a:ln>
          </c:spPr>
        </c:majorGridlines>
        <c:numFmt formatCode="General" sourceLinked="1"/>
        <c:majorTickMark val="out"/>
        <c:minorTickMark val="none"/>
        <c:tickLblPos val="nextTo"/>
        <c:txPr>
          <a:bodyPr/>
          <a:lstStyle/>
          <a:p>
            <a:pPr>
              <a:defRPr sz="1400"/>
            </a:pPr>
            <a:endParaRPr lang="fr-FR"/>
          </a:p>
        </c:txPr>
        <c:crossAx val="-2057890536"/>
        <c:crosses val="autoZero"/>
        <c:crossBetween val="between"/>
      </c:valAx>
    </c:plotArea>
    <c:legend>
      <c:legendPos val="r"/>
      <c:layout>
        <c:manualLayout>
          <c:xMode val="edge"/>
          <c:yMode val="edge"/>
          <c:x val="0.0858895705521472"/>
          <c:y val="0.138891514641121"/>
          <c:w val="0.406037704749453"/>
          <c:h val="0.247926188231841"/>
        </c:manualLayout>
      </c:layout>
      <c:overlay val="0"/>
      <c:spPr>
        <a:solidFill>
          <a:schemeClr val="bg1"/>
        </a:solidFill>
      </c:spPr>
      <c:txPr>
        <a:bodyPr/>
        <a:lstStyle/>
        <a:p>
          <a:pPr>
            <a:defRPr sz="1600" b="0"/>
          </a:pPr>
          <a:endParaRPr lang="fr-FR"/>
        </a:p>
      </c:txPr>
    </c:legend>
    <c:plotVisOnly val="1"/>
    <c:dispBlanksAs val="gap"/>
    <c:showDLblsOverMax val="0"/>
  </c:chart>
  <c:txPr>
    <a:bodyPr/>
    <a:lstStyle/>
    <a:p>
      <a:pPr>
        <a:defRPr sz="1600"/>
      </a:pPr>
      <a:endParaRPr lang="fr-FR"/>
    </a:p>
  </c:txPr>
  <c:externalData r:id="rId1">
    <c:autoUpdate val="0"/>
  </c:externalData>
</c:chartSpace>
</file>

<file path=ppt/charts/chart1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Prévisions à 2022 avec rappel depuis 2007, </a:t>
            </a:r>
          </a:p>
          <a:p>
            <a:pPr>
              <a:defRPr/>
            </a:pPr>
            <a:r>
              <a:rPr lang="fr-FR"/>
              <a:t>K US$ / Tonne</a:t>
            </a:r>
          </a:p>
        </c:rich>
      </c:tx>
      <c:layout>
        <c:manualLayout>
          <c:xMode val="edge"/>
          <c:yMode val="edge"/>
          <c:x val="0.19273278754063"/>
          <c:y val="0.0"/>
        </c:manualLayout>
      </c:layout>
      <c:overlay val="0"/>
    </c:title>
    <c:autoTitleDeleted val="0"/>
    <c:plotArea>
      <c:layout>
        <c:manualLayout>
          <c:layoutTarget val="inner"/>
          <c:xMode val="edge"/>
          <c:yMode val="edge"/>
          <c:x val="0.0563166731024293"/>
          <c:y val="0.146590909090909"/>
          <c:w val="0.936116548864228"/>
          <c:h val="0.726565199931528"/>
        </c:manualLayout>
      </c:layout>
      <c:lineChart>
        <c:grouping val="standard"/>
        <c:varyColors val="0"/>
        <c:ser>
          <c:idx val="0"/>
          <c:order val="0"/>
          <c:tx>
            <c:strRef>
              <c:f>'LME NI Sept 18'!$A$132</c:f>
              <c:strCache>
                <c:ptCount val="1"/>
              </c:strCache>
            </c:strRef>
          </c:tx>
          <c:spPr>
            <a:ln w="76200" cmpd="sng">
              <a:solidFill>
                <a:srgbClr val="008000"/>
              </a:solidFill>
            </a:ln>
          </c:spPr>
          <c:marker>
            <c:symbol val="none"/>
          </c:marker>
          <c:dPt>
            <c:idx val="12"/>
            <c:bubble3D val="0"/>
            <c:spPr>
              <a:ln w="76200" cmpd="sng">
                <a:solidFill>
                  <a:srgbClr val="008000"/>
                </a:solidFill>
                <a:prstDash val="sysDot"/>
              </a:ln>
            </c:spPr>
          </c:dPt>
          <c:dPt>
            <c:idx val="13"/>
            <c:bubble3D val="0"/>
            <c:spPr>
              <a:ln w="76200" cmpd="sng">
                <a:solidFill>
                  <a:srgbClr val="008000"/>
                </a:solidFill>
                <a:prstDash val="sysDot"/>
              </a:ln>
            </c:spPr>
          </c:dPt>
          <c:dPt>
            <c:idx val="14"/>
            <c:bubble3D val="0"/>
            <c:spPr>
              <a:ln w="76200" cmpd="sng">
                <a:solidFill>
                  <a:srgbClr val="008000"/>
                </a:solidFill>
                <a:prstDash val="sysDot"/>
              </a:ln>
            </c:spPr>
          </c:dPt>
          <c:dPt>
            <c:idx val="15"/>
            <c:bubble3D val="0"/>
            <c:spPr>
              <a:ln w="76200" cmpd="sng">
                <a:solidFill>
                  <a:srgbClr val="008000"/>
                </a:solidFill>
                <a:prstDash val="sysDot"/>
              </a:ln>
            </c:spPr>
          </c:dPt>
          <c:dLbls>
            <c:numFmt formatCode="#,##0" sourceLinked="0"/>
            <c:spPr>
              <a:solidFill>
                <a:schemeClr val="bg1"/>
              </a:solidFill>
            </c:spPr>
            <c:txPr>
              <a:bodyPr rot="0" vert="horz"/>
              <a:lstStyle/>
              <a:p>
                <a:pPr>
                  <a:defRPr/>
                </a:pPr>
                <a:endParaRPr lang="fr-FR"/>
              </a:p>
            </c:txPr>
            <c:dLblPos val="b"/>
            <c:showLegendKey val="0"/>
            <c:showVal val="1"/>
            <c:showCatName val="0"/>
            <c:showSerName val="0"/>
            <c:showPercent val="0"/>
            <c:showBubbleSize val="0"/>
            <c:showLeaderLines val="0"/>
          </c:dLbls>
          <c:cat>
            <c:numRef>
              <c:f>'LME NI Sept 18'!$B$131:$Q$131</c:f>
              <c:numCache>
                <c:formatCode>General</c:formatCode>
                <c:ptCount val="16"/>
                <c:pt idx="0">
                  <c:v>2007.0</c:v>
                </c:pt>
                <c:pt idx="1">
                  <c:v>2008.0</c:v>
                </c:pt>
                <c:pt idx="2">
                  <c:v>2009.0</c:v>
                </c:pt>
                <c:pt idx="3">
                  <c:v>2010.0</c:v>
                </c:pt>
                <c:pt idx="4">
                  <c:v>2011.0</c:v>
                </c:pt>
                <c:pt idx="5">
                  <c:v>2012.0</c:v>
                </c:pt>
                <c:pt idx="6">
                  <c:v>2013.0</c:v>
                </c:pt>
                <c:pt idx="7">
                  <c:v>2014.0</c:v>
                </c:pt>
                <c:pt idx="8">
                  <c:v>2015.0</c:v>
                </c:pt>
                <c:pt idx="9">
                  <c:v>2016.0</c:v>
                </c:pt>
                <c:pt idx="10">
                  <c:v>2017.0</c:v>
                </c:pt>
                <c:pt idx="11">
                  <c:v>2018.0</c:v>
                </c:pt>
                <c:pt idx="12">
                  <c:v>2019.0</c:v>
                </c:pt>
                <c:pt idx="13">
                  <c:v>2020.0</c:v>
                </c:pt>
                <c:pt idx="14">
                  <c:v>2021.0</c:v>
                </c:pt>
                <c:pt idx="15">
                  <c:v>2022.0</c:v>
                </c:pt>
              </c:numCache>
            </c:numRef>
          </c:cat>
          <c:val>
            <c:numRef>
              <c:f>'LME NI Sept 18'!$B$132:$Q$132</c:f>
              <c:numCache>
                <c:formatCode>0.0</c:formatCode>
                <c:ptCount val="16"/>
                <c:pt idx="0">
                  <c:v>37.2287577088367</c:v>
                </c:pt>
                <c:pt idx="1">
                  <c:v>21.11071622295207</c:v>
                </c:pt>
                <c:pt idx="2">
                  <c:v>14.6619174173397</c:v>
                </c:pt>
                <c:pt idx="3">
                  <c:v>21.80033868354672</c:v>
                </c:pt>
                <c:pt idx="4">
                  <c:v>22.89935914955184</c:v>
                </c:pt>
                <c:pt idx="5">
                  <c:v>17.53376855465392</c:v>
                </c:pt>
                <c:pt idx="6">
                  <c:v>15.0114273334258</c:v>
                </c:pt>
                <c:pt idx="7">
                  <c:v>16.86512942691158</c:v>
                </c:pt>
                <c:pt idx="8">
                  <c:v>11.83040223252992</c:v>
                </c:pt>
                <c:pt idx="9">
                  <c:v>9.593053450743673</c:v>
                </c:pt>
                <c:pt idx="10">
                  <c:v>10.39487817362224</c:v>
                </c:pt>
                <c:pt idx="11">
                  <c:v>13.33166666666667</c:v>
                </c:pt>
                <c:pt idx="12">
                  <c:v>15.998</c:v>
                </c:pt>
                <c:pt idx="13">
                  <c:v>19.1976</c:v>
                </c:pt>
                <c:pt idx="14">
                  <c:v>23.03712</c:v>
                </c:pt>
                <c:pt idx="15">
                  <c:v>27.644544</c:v>
                </c:pt>
              </c:numCache>
            </c:numRef>
          </c:val>
          <c:smooth val="0"/>
        </c:ser>
        <c:dLbls>
          <c:showLegendKey val="0"/>
          <c:showVal val="0"/>
          <c:showCatName val="0"/>
          <c:showSerName val="0"/>
          <c:showPercent val="0"/>
          <c:showBubbleSize val="0"/>
        </c:dLbls>
        <c:marker val="1"/>
        <c:smooth val="0"/>
        <c:axId val="-2061832536"/>
        <c:axId val="-2061829528"/>
      </c:lineChart>
      <c:catAx>
        <c:axId val="-2061832536"/>
        <c:scaling>
          <c:orientation val="minMax"/>
        </c:scaling>
        <c:delete val="0"/>
        <c:axPos val="b"/>
        <c:numFmt formatCode="General" sourceLinked="1"/>
        <c:majorTickMark val="out"/>
        <c:minorTickMark val="none"/>
        <c:tickLblPos val="nextTo"/>
        <c:txPr>
          <a:bodyPr rot="-5400000" vert="horz"/>
          <a:lstStyle/>
          <a:p>
            <a:pPr>
              <a:defRPr b="0"/>
            </a:pPr>
            <a:endParaRPr lang="fr-FR"/>
          </a:p>
        </c:txPr>
        <c:crossAx val="-2061829528"/>
        <c:crosses val="autoZero"/>
        <c:auto val="1"/>
        <c:lblAlgn val="ctr"/>
        <c:lblOffset val="100"/>
        <c:tickLblSkip val="1"/>
        <c:noMultiLvlLbl val="0"/>
      </c:catAx>
      <c:valAx>
        <c:axId val="-2061829528"/>
        <c:scaling>
          <c:orientation val="minMax"/>
          <c:min val="0.0"/>
        </c:scaling>
        <c:delete val="0"/>
        <c:axPos val="l"/>
        <c:majorGridlines>
          <c:spPr>
            <a:ln>
              <a:solidFill>
                <a:schemeClr val="bg1">
                  <a:lumMod val="75000"/>
                </a:schemeClr>
              </a:solidFill>
            </a:ln>
          </c:spPr>
        </c:majorGridlines>
        <c:numFmt formatCode="0" sourceLinked="0"/>
        <c:majorTickMark val="out"/>
        <c:minorTickMark val="none"/>
        <c:tickLblPos val="nextTo"/>
        <c:crossAx val="-2061832536"/>
        <c:crosses val="autoZero"/>
        <c:crossBetween val="between"/>
      </c:valAx>
    </c:plotArea>
    <c:plotVisOnly val="1"/>
    <c:dispBlanksAs val="gap"/>
    <c:showDLblsOverMax val="0"/>
  </c:chart>
  <c:txPr>
    <a:bodyPr/>
    <a:lstStyle/>
    <a:p>
      <a:pPr>
        <a:defRPr sz="2000"/>
      </a:pPr>
      <a:endParaRPr lang="fr-FR"/>
    </a:p>
  </c:txPr>
  <c:externalData r:id="rId1">
    <c:autoUpdate val="0"/>
  </c:externalData>
  <c:userShapes r:id="rId2"/>
</c:chartSpace>
</file>

<file path=ppt/charts/chart1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400"/>
            </a:pPr>
            <a:r>
              <a:rPr lang="fr-FR" sz="1400" dirty="0"/>
              <a:t>Production - CI = VAB du Ni,</a:t>
            </a:r>
            <a:r>
              <a:rPr lang="fr-FR" sz="1400" baseline="0" dirty="0"/>
              <a:t> </a:t>
            </a:r>
          </a:p>
          <a:p>
            <a:pPr>
              <a:defRPr sz="1400"/>
            </a:pPr>
            <a:r>
              <a:rPr lang="fr-FR" sz="1400" dirty="0"/>
              <a:t>GCFP courants, ISEE</a:t>
            </a:r>
            <a:r>
              <a:rPr lang="fr-FR" sz="1400" baseline="0" dirty="0"/>
              <a:t> jusqu'en 2012</a:t>
            </a:r>
            <a:endParaRPr lang="fr-FR" sz="1400" dirty="0"/>
          </a:p>
          <a:p>
            <a:pPr>
              <a:defRPr sz="1400"/>
            </a:pPr>
            <a:r>
              <a:rPr lang="fr-FR" sz="1400" b="1" i="0" u="none" strike="noStrike" baseline="0" dirty="0">
                <a:effectLst/>
              </a:rPr>
              <a:t>(estimés à partir de 2013, </a:t>
            </a:r>
            <a:endParaRPr lang="fr-FR" sz="1400" b="1" i="0" u="none" strike="noStrike" baseline="0" dirty="0" smtClean="0">
              <a:effectLst/>
            </a:endParaRPr>
          </a:p>
          <a:p>
            <a:pPr>
              <a:defRPr sz="1400"/>
            </a:pPr>
            <a:r>
              <a:rPr lang="fr-FR" sz="1400" b="1" i="1" u="none" strike="noStrike" baseline="0" dirty="0" smtClean="0">
                <a:solidFill>
                  <a:srgbClr val="008000"/>
                </a:solidFill>
                <a:effectLst/>
              </a:rPr>
              <a:t>scénario </a:t>
            </a:r>
            <a:r>
              <a:rPr lang="fr-FR" sz="1400" b="1" i="1" u="none" strike="noStrike" baseline="0" dirty="0">
                <a:solidFill>
                  <a:srgbClr val="008000"/>
                </a:solidFill>
                <a:effectLst/>
              </a:rPr>
              <a:t>probable pour 2019*</a:t>
            </a:r>
            <a:r>
              <a:rPr lang="fr-FR" sz="1400" b="1" i="0" u="none" strike="noStrike" baseline="0" dirty="0">
                <a:solidFill>
                  <a:srgbClr val="3366FF"/>
                </a:solidFill>
                <a:effectLst/>
              </a:rPr>
              <a:t>)</a:t>
            </a:r>
            <a:r>
              <a:rPr lang="fr-FR" sz="1400" b="1" i="0" u="none" strike="noStrike" baseline="0" dirty="0"/>
              <a:t> </a:t>
            </a:r>
            <a:endParaRPr lang="fr-FR" sz="1400" dirty="0"/>
          </a:p>
        </c:rich>
      </c:tx>
      <c:layout>
        <c:manualLayout>
          <c:xMode val="edge"/>
          <c:yMode val="edge"/>
          <c:x val="0.000485221703042969"/>
          <c:y val="3.19250393593601E-5"/>
        </c:manualLayout>
      </c:layout>
      <c:overlay val="0"/>
      <c:spPr>
        <a:solidFill>
          <a:schemeClr val="bg1"/>
        </a:solidFill>
      </c:spPr>
    </c:title>
    <c:autoTitleDeleted val="0"/>
    <c:plotArea>
      <c:layout>
        <c:manualLayout>
          <c:layoutTarget val="inner"/>
          <c:xMode val="edge"/>
          <c:yMode val="edge"/>
          <c:x val="0.056164186700997"/>
          <c:y val="0.0938996435577458"/>
          <c:w val="0.94965614801952"/>
          <c:h val="0.636353868804294"/>
        </c:manualLayout>
      </c:layout>
      <c:lineChart>
        <c:grouping val="standard"/>
        <c:varyColors val="0"/>
        <c:ser>
          <c:idx val="0"/>
          <c:order val="0"/>
          <c:tx>
            <c:strRef>
              <c:f>'P, VA volume et prix'!$B$744</c:f>
              <c:strCache>
                <c:ptCount val="1"/>
                <c:pt idx="0">
                  <c:v>+ Production </c:v>
                </c:pt>
              </c:strCache>
            </c:strRef>
          </c:tx>
          <c:spPr>
            <a:ln>
              <a:solidFill>
                <a:schemeClr val="tx1"/>
              </a:solidFill>
            </a:ln>
          </c:spPr>
          <c:marker>
            <c:symbol val="none"/>
          </c:marker>
          <c:dPt>
            <c:idx val="20"/>
            <c:bubble3D val="0"/>
            <c:spPr>
              <a:ln>
                <a:solidFill>
                  <a:schemeClr val="tx1"/>
                </a:solidFill>
                <a:prstDash val="sysDot"/>
              </a:ln>
            </c:spPr>
          </c:dPt>
          <c:dLbls>
            <c:numFmt formatCode="#,##0" sourceLinked="0"/>
            <c:spPr>
              <a:solidFill>
                <a:schemeClr val="bg1"/>
              </a:solidFill>
            </c:spPr>
            <c:txPr>
              <a:bodyPr rot="-5400000" vert="horz"/>
              <a:lstStyle/>
              <a:p>
                <a:pPr>
                  <a:defRPr sz="1200" b="1"/>
                </a:pPr>
                <a:endParaRPr lang="fr-FR"/>
              </a:p>
            </c:txPr>
            <c:dLblPos val="t"/>
            <c:showLegendKey val="0"/>
            <c:showVal val="1"/>
            <c:showCatName val="0"/>
            <c:showSerName val="0"/>
            <c:showPercent val="0"/>
            <c:showBubbleSize val="0"/>
            <c:showLeaderLines val="0"/>
          </c:dLbls>
          <c:cat>
            <c:strRef>
              <c:f>'P, VA volume et prix'!$C$743:$W$743</c:f>
              <c:strCache>
                <c:ptCount val="21"/>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2017</c:v>
                </c:pt>
                <c:pt idx="19">
                  <c:v>Est 2018</c:v>
                </c:pt>
                <c:pt idx="20">
                  <c:v>Scén. 2019</c:v>
                </c:pt>
              </c:strCache>
            </c:strRef>
          </c:cat>
          <c:val>
            <c:numRef>
              <c:f>'P, VA volume et prix'!$C$744:$W$744</c:f>
              <c:numCache>
                <c:formatCode>#,##0</c:formatCode>
                <c:ptCount val="21"/>
                <c:pt idx="0">
                  <c:v>59.28359991813528</c:v>
                </c:pt>
                <c:pt idx="1">
                  <c:v>91.46434642207542</c:v>
                </c:pt>
                <c:pt idx="2">
                  <c:v>70.8541366675217</c:v>
                </c:pt>
                <c:pt idx="3">
                  <c:v>75.98812496886472</c:v>
                </c:pt>
                <c:pt idx="4">
                  <c:v>94.59099114864691</c:v>
                </c:pt>
                <c:pt idx="5">
                  <c:v>117.7083484862029</c:v>
                </c:pt>
                <c:pt idx="6">
                  <c:v>127.8080130441424</c:v>
                </c:pt>
                <c:pt idx="7">
                  <c:v>162.917208214382</c:v>
                </c:pt>
                <c:pt idx="8">
                  <c:v>246.3970504091262</c:v>
                </c:pt>
                <c:pt idx="9">
                  <c:v>137.394</c:v>
                </c:pt>
                <c:pt idx="10">
                  <c:v>98.32599999999998</c:v>
                </c:pt>
                <c:pt idx="11">
                  <c:v>161.696</c:v>
                </c:pt>
                <c:pt idx="12">
                  <c:v>174.626</c:v>
                </c:pt>
                <c:pt idx="13">
                  <c:v>147.921</c:v>
                </c:pt>
                <c:pt idx="14">
                  <c:v>142.9397617322306</c:v>
                </c:pt>
                <c:pt idx="15">
                  <c:v>189.7384127694889</c:v>
                </c:pt>
                <c:pt idx="16">
                  <c:v>177.5242422062867</c:v>
                </c:pt>
                <c:pt idx="17">
                  <c:v>185.8732256394134</c:v>
                </c:pt>
                <c:pt idx="18">
                  <c:v>214.2974223692604</c:v>
                </c:pt>
                <c:pt idx="19">
                  <c:v>274.4204777171311</c:v>
                </c:pt>
                <c:pt idx="20" formatCode="General">
                  <c:v>329.3045732605573</c:v>
                </c:pt>
              </c:numCache>
            </c:numRef>
          </c:val>
          <c:smooth val="0"/>
        </c:ser>
        <c:ser>
          <c:idx val="1"/>
          <c:order val="1"/>
          <c:tx>
            <c:strRef>
              <c:f>'P, VA volume et prix'!$B$745</c:f>
              <c:strCache>
                <c:ptCount val="1"/>
                <c:pt idx="0">
                  <c:v>- CI </c:v>
                </c:pt>
              </c:strCache>
            </c:strRef>
          </c:tx>
          <c:marker>
            <c:symbol val="none"/>
          </c:marker>
          <c:dPt>
            <c:idx val="20"/>
            <c:bubble3D val="0"/>
            <c:spPr>
              <a:ln>
                <a:prstDash val="sysDot"/>
              </a:ln>
            </c:spPr>
          </c:dPt>
          <c:dLbls>
            <c:delete val="1"/>
          </c:dLbls>
          <c:cat>
            <c:strRef>
              <c:f>'P, VA volume et prix'!$C$743:$W$743</c:f>
              <c:strCache>
                <c:ptCount val="21"/>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2017</c:v>
                </c:pt>
                <c:pt idx="19">
                  <c:v>Est 2018</c:v>
                </c:pt>
                <c:pt idx="20">
                  <c:v>Scén. 2019</c:v>
                </c:pt>
              </c:strCache>
            </c:strRef>
          </c:cat>
          <c:val>
            <c:numRef>
              <c:f>'P, VA volume et prix'!$C$745:$W$745</c:f>
              <c:numCache>
                <c:formatCode>#,##0</c:formatCode>
                <c:ptCount val="21"/>
                <c:pt idx="0">
                  <c:v>-37.30117550662658</c:v>
                </c:pt>
                <c:pt idx="1">
                  <c:v>-53.48187595439585</c:v>
                </c:pt>
                <c:pt idx="2">
                  <c:v>-50.41449823574314</c:v>
                </c:pt>
                <c:pt idx="3">
                  <c:v>-48.8823079895282</c:v>
                </c:pt>
                <c:pt idx="4">
                  <c:v>-53.59568572690375</c:v>
                </c:pt>
                <c:pt idx="5">
                  <c:v>-62.3726637475734</c:v>
                </c:pt>
                <c:pt idx="6">
                  <c:v>-70.95623647862535</c:v>
                </c:pt>
                <c:pt idx="7">
                  <c:v>-86.51130524616638</c:v>
                </c:pt>
                <c:pt idx="8">
                  <c:v>-117.2134453481385</c:v>
                </c:pt>
                <c:pt idx="9">
                  <c:v>-90.006</c:v>
                </c:pt>
                <c:pt idx="10">
                  <c:v>-61.591</c:v>
                </c:pt>
                <c:pt idx="11">
                  <c:v>-84.831</c:v>
                </c:pt>
                <c:pt idx="12">
                  <c:v>-110.688</c:v>
                </c:pt>
                <c:pt idx="13">
                  <c:v>-110.958</c:v>
                </c:pt>
                <c:pt idx="14">
                  <c:v>-109.7371381266242</c:v>
                </c:pt>
                <c:pt idx="15">
                  <c:v>-132.8168889386423</c:v>
                </c:pt>
                <c:pt idx="16">
                  <c:v>-136.2881961725205</c:v>
                </c:pt>
                <c:pt idx="17">
                  <c:v>-139.4049192295601</c:v>
                </c:pt>
                <c:pt idx="18">
                  <c:v>-150.0081956584823</c:v>
                </c:pt>
                <c:pt idx="19">
                  <c:v>-178.3733105161352</c:v>
                </c:pt>
                <c:pt idx="20" formatCode="General">
                  <c:v>-214.0479726193622</c:v>
                </c:pt>
              </c:numCache>
            </c:numRef>
          </c:val>
          <c:smooth val="0"/>
        </c:ser>
        <c:ser>
          <c:idx val="2"/>
          <c:order val="2"/>
          <c:tx>
            <c:strRef>
              <c:f>'P, VA volume et prix'!$B$746</c:f>
              <c:strCache>
                <c:ptCount val="1"/>
                <c:pt idx="0">
                  <c:v> = VAB</c:v>
                </c:pt>
              </c:strCache>
            </c:strRef>
          </c:tx>
          <c:spPr>
            <a:ln w="76200" cmpd="sng">
              <a:solidFill>
                <a:srgbClr val="0000FF"/>
              </a:solidFill>
            </a:ln>
          </c:spPr>
          <c:marker>
            <c:symbol val="none"/>
          </c:marker>
          <c:dPt>
            <c:idx val="20"/>
            <c:bubble3D val="0"/>
            <c:spPr>
              <a:ln w="76200" cmpd="sng">
                <a:solidFill>
                  <a:srgbClr val="0000FF"/>
                </a:solidFill>
                <a:prstDash val="sysDot"/>
              </a:ln>
            </c:spPr>
          </c:dPt>
          <c:dLbls>
            <c:spPr>
              <a:solidFill>
                <a:schemeClr val="bg1"/>
              </a:solidFill>
            </c:spPr>
            <c:txPr>
              <a:bodyPr rot="-5400000" vert="horz"/>
              <a:lstStyle/>
              <a:p>
                <a:pPr>
                  <a:defRPr sz="1200" b="1">
                    <a:solidFill>
                      <a:srgbClr val="0000FF"/>
                    </a:solidFill>
                  </a:defRPr>
                </a:pPr>
                <a:endParaRPr lang="fr-FR"/>
              </a:p>
            </c:txPr>
            <c:dLblPos val="b"/>
            <c:showLegendKey val="0"/>
            <c:showVal val="1"/>
            <c:showCatName val="0"/>
            <c:showSerName val="0"/>
            <c:showPercent val="0"/>
            <c:showBubbleSize val="0"/>
            <c:showLeaderLines val="0"/>
          </c:dLbls>
          <c:cat>
            <c:strRef>
              <c:f>'P, VA volume et prix'!$C$743:$W$743</c:f>
              <c:strCache>
                <c:ptCount val="21"/>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2017</c:v>
                </c:pt>
                <c:pt idx="19">
                  <c:v>Est 2018</c:v>
                </c:pt>
                <c:pt idx="20">
                  <c:v>Scén. 2019</c:v>
                </c:pt>
              </c:strCache>
            </c:strRef>
          </c:cat>
          <c:val>
            <c:numRef>
              <c:f>'P, VA volume et prix'!$C$746:$W$746</c:f>
              <c:numCache>
                <c:formatCode>#,##0</c:formatCode>
                <c:ptCount val="21"/>
                <c:pt idx="0">
                  <c:v>21.9824244115087</c:v>
                </c:pt>
                <c:pt idx="1">
                  <c:v>37.98247046767956</c:v>
                </c:pt>
                <c:pt idx="2">
                  <c:v>20.43963843177857</c:v>
                </c:pt>
                <c:pt idx="3">
                  <c:v>27.10581697933652</c:v>
                </c:pt>
                <c:pt idx="4">
                  <c:v>40.99530542174315</c:v>
                </c:pt>
                <c:pt idx="5">
                  <c:v>55.3356847386295</c:v>
                </c:pt>
                <c:pt idx="6">
                  <c:v>56.85177656551699</c:v>
                </c:pt>
                <c:pt idx="7">
                  <c:v>76.40590296821562</c:v>
                </c:pt>
                <c:pt idx="8">
                  <c:v>129.1836050609876</c:v>
                </c:pt>
                <c:pt idx="9">
                  <c:v>47.38800000000001</c:v>
                </c:pt>
                <c:pt idx="10">
                  <c:v>36.735</c:v>
                </c:pt>
                <c:pt idx="11">
                  <c:v>76.865</c:v>
                </c:pt>
                <c:pt idx="12">
                  <c:v>63.938</c:v>
                </c:pt>
                <c:pt idx="13">
                  <c:v>36.963</c:v>
                </c:pt>
                <c:pt idx="14">
                  <c:v>33.20262360560638</c:v>
                </c:pt>
                <c:pt idx="15">
                  <c:v>56.9215238308467</c:v>
                </c:pt>
                <c:pt idx="16">
                  <c:v>41.23604603376625</c:v>
                </c:pt>
                <c:pt idx="17">
                  <c:v>46.46830640985334</c:v>
                </c:pt>
                <c:pt idx="18">
                  <c:v>64.28922671077813</c:v>
                </c:pt>
                <c:pt idx="19">
                  <c:v>96.04716720099587</c:v>
                </c:pt>
                <c:pt idx="20">
                  <c:v>115.256600641195</c:v>
                </c:pt>
              </c:numCache>
            </c:numRef>
          </c:val>
          <c:smooth val="0"/>
        </c:ser>
        <c:dLbls>
          <c:showLegendKey val="0"/>
          <c:showVal val="1"/>
          <c:showCatName val="0"/>
          <c:showSerName val="0"/>
          <c:showPercent val="0"/>
          <c:showBubbleSize val="0"/>
        </c:dLbls>
        <c:marker val="1"/>
        <c:smooth val="0"/>
        <c:axId val="-2077917400"/>
        <c:axId val="-2077642568"/>
      </c:lineChart>
      <c:catAx>
        <c:axId val="-2077917400"/>
        <c:scaling>
          <c:orientation val="minMax"/>
        </c:scaling>
        <c:delete val="0"/>
        <c:axPos val="b"/>
        <c:numFmt formatCode="General" sourceLinked="1"/>
        <c:majorTickMark val="out"/>
        <c:minorTickMark val="none"/>
        <c:tickLblPos val="low"/>
        <c:spPr>
          <a:ln w="19050" cmpd="sng">
            <a:solidFill>
              <a:srgbClr val="FF0000"/>
            </a:solidFill>
          </a:ln>
        </c:spPr>
        <c:txPr>
          <a:bodyPr rot="-5400000" vert="horz"/>
          <a:lstStyle/>
          <a:p>
            <a:pPr>
              <a:defRPr sz="1800"/>
            </a:pPr>
            <a:endParaRPr lang="fr-FR"/>
          </a:p>
        </c:txPr>
        <c:crossAx val="-2077642568"/>
        <c:crosses val="autoZero"/>
        <c:auto val="1"/>
        <c:lblAlgn val="ctr"/>
        <c:lblOffset val="100"/>
        <c:noMultiLvlLbl val="0"/>
      </c:catAx>
      <c:valAx>
        <c:axId val="-2077642568"/>
        <c:scaling>
          <c:orientation val="minMax"/>
          <c:min val="-220.0"/>
        </c:scaling>
        <c:delete val="0"/>
        <c:axPos val="l"/>
        <c:majorGridlines>
          <c:spPr>
            <a:ln>
              <a:solidFill>
                <a:schemeClr val="bg1">
                  <a:lumMod val="75000"/>
                </a:schemeClr>
              </a:solidFill>
            </a:ln>
          </c:spPr>
        </c:majorGridlines>
        <c:numFmt formatCode="#,##0" sourceLinked="1"/>
        <c:majorTickMark val="out"/>
        <c:minorTickMark val="none"/>
        <c:tickLblPos val="nextTo"/>
        <c:txPr>
          <a:bodyPr/>
          <a:lstStyle/>
          <a:p>
            <a:pPr>
              <a:defRPr sz="1400"/>
            </a:pPr>
            <a:endParaRPr lang="fr-FR"/>
          </a:p>
        </c:txPr>
        <c:crossAx val="-2077917400"/>
        <c:crosses val="autoZero"/>
        <c:crossBetween val="between"/>
      </c:valAx>
    </c:plotArea>
    <c:legend>
      <c:legendPos val="r"/>
      <c:layout>
        <c:manualLayout>
          <c:xMode val="edge"/>
          <c:yMode val="edge"/>
          <c:x val="0.0"/>
          <c:y val="0.648380047336568"/>
          <c:w val="0.670062022724251"/>
          <c:h val="0.0657748182744111"/>
        </c:manualLayout>
      </c:layout>
      <c:overlay val="0"/>
      <c:spPr>
        <a:solidFill>
          <a:schemeClr val="bg1"/>
        </a:solidFill>
      </c:spPr>
      <c:txPr>
        <a:bodyPr/>
        <a:lstStyle/>
        <a:p>
          <a:pPr>
            <a:defRPr sz="1400"/>
          </a:pPr>
          <a:endParaRPr lang="fr-FR"/>
        </a:p>
      </c:txPr>
    </c:legend>
    <c:plotVisOnly val="1"/>
    <c:dispBlanksAs val="gap"/>
    <c:showDLblsOverMax val="0"/>
  </c:chart>
  <c:externalData r:id="rId1">
    <c:autoUpdate val="0"/>
  </c:externalData>
  <c:userShapes r:id="rId2"/>
</c:chartSpace>
</file>

<file path=ppt/charts/chart1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Production - CI = </a:t>
            </a:r>
            <a:endParaRPr lang="fr-FR" dirty="0" smtClean="0"/>
          </a:p>
          <a:p>
            <a:pPr>
              <a:defRPr/>
            </a:pPr>
            <a:r>
              <a:rPr lang="fr-FR" dirty="0" smtClean="0"/>
              <a:t>VAB </a:t>
            </a:r>
            <a:r>
              <a:rPr lang="fr-FR" dirty="0"/>
              <a:t>du Ni, % du PIB</a:t>
            </a:r>
          </a:p>
        </c:rich>
      </c:tx>
      <c:layout>
        <c:manualLayout>
          <c:xMode val="edge"/>
          <c:yMode val="edge"/>
          <c:x val="0.218782449790128"/>
          <c:y val="0.000850349169790279"/>
        </c:manualLayout>
      </c:layout>
      <c:overlay val="0"/>
      <c:spPr>
        <a:solidFill>
          <a:schemeClr val="bg1"/>
        </a:solidFill>
      </c:spPr>
    </c:title>
    <c:autoTitleDeleted val="0"/>
    <c:plotArea>
      <c:layout>
        <c:manualLayout>
          <c:layoutTarget val="inner"/>
          <c:xMode val="edge"/>
          <c:yMode val="edge"/>
          <c:x val="0.056164186700997"/>
          <c:y val="0.110459036784924"/>
          <c:w val="0.94965614801952"/>
          <c:h val="0.664415763224424"/>
        </c:manualLayout>
      </c:layout>
      <c:lineChart>
        <c:grouping val="standard"/>
        <c:varyColors val="0"/>
        <c:ser>
          <c:idx val="0"/>
          <c:order val="0"/>
          <c:tx>
            <c:strRef>
              <c:f>'P, VA volume et prix'!$B$749</c:f>
              <c:strCache>
                <c:ptCount val="1"/>
                <c:pt idx="0">
                  <c:v>+Total Production Industrie du Ni</c:v>
                </c:pt>
              </c:strCache>
            </c:strRef>
          </c:tx>
          <c:spPr>
            <a:ln>
              <a:solidFill>
                <a:schemeClr val="tx1"/>
              </a:solidFill>
            </a:ln>
          </c:spPr>
          <c:marker>
            <c:symbol val="none"/>
          </c:marker>
          <c:dPt>
            <c:idx val="20"/>
            <c:bubble3D val="0"/>
            <c:spPr>
              <a:ln>
                <a:solidFill>
                  <a:schemeClr val="tx1"/>
                </a:solidFill>
                <a:prstDash val="sysDot"/>
              </a:ln>
            </c:spPr>
          </c:dPt>
          <c:dLbls>
            <c:delete val="1"/>
          </c:dLbls>
          <c:cat>
            <c:strRef>
              <c:f>'P, VA volume et prix'!$C$743:$W$743</c:f>
              <c:strCache>
                <c:ptCount val="21"/>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2017</c:v>
                </c:pt>
                <c:pt idx="19">
                  <c:v>Est 2018</c:v>
                </c:pt>
                <c:pt idx="20">
                  <c:v>Scén. 2019</c:v>
                </c:pt>
              </c:strCache>
            </c:strRef>
          </c:cat>
          <c:val>
            <c:numRef>
              <c:f>'P, VA volume et prix'!$C$749:$W$749</c:f>
              <c:numCache>
                <c:formatCode>0%</c:formatCode>
                <c:ptCount val="21"/>
                <c:pt idx="0">
                  <c:v>0.145148898150089</c:v>
                </c:pt>
                <c:pt idx="1">
                  <c:v>0.206992854089138</c:v>
                </c:pt>
                <c:pt idx="2">
                  <c:v>0.161258256845444</c:v>
                </c:pt>
                <c:pt idx="3">
                  <c:v>0.160991790188273</c:v>
                </c:pt>
                <c:pt idx="4">
                  <c:v>0.182431998358046</c:v>
                </c:pt>
                <c:pt idx="5">
                  <c:v>0.208149157358449</c:v>
                </c:pt>
                <c:pt idx="6">
                  <c:v>0.213582909498901</c:v>
                </c:pt>
                <c:pt idx="7">
                  <c:v>0.245616174000274</c:v>
                </c:pt>
                <c:pt idx="8">
                  <c:v>0.320829492720216</c:v>
                </c:pt>
                <c:pt idx="9">
                  <c:v>0.186752752480631</c:v>
                </c:pt>
                <c:pt idx="10">
                  <c:v>0.132031716831271</c:v>
                </c:pt>
                <c:pt idx="11">
                  <c:v>0.191829999062774</c:v>
                </c:pt>
                <c:pt idx="12">
                  <c:v>0.196778319294588</c:v>
                </c:pt>
                <c:pt idx="13">
                  <c:v>0.164878782812239</c:v>
                </c:pt>
                <c:pt idx="14">
                  <c:v>0.159326491369593</c:v>
                </c:pt>
                <c:pt idx="15">
                  <c:v>0.211490177528272</c:v>
                </c:pt>
                <c:pt idx="16">
                  <c:v>0.183999363818421</c:v>
                </c:pt>
                <c:pt idx="17">
                  <c:v>0.189183944671159</c:v>
                </c:pt>
                <c:pt idx="18">
                  <c:v>0.211720466708715</c:v>
                </c:pt>
                <c:pt idx="19">
                  <c:v>0.2580625681857</c:v>
                </c:pt>
                <c:pt idx="20">
                  <c:v>0.300655419245475</c:v>
                </c:pt>
              </c:numCache>
            </c:numRef>
          </c:val>
          <c:smooth val="0"/>
        </c:ser>
        <c:ser>
          <c:idx val="1"/>
          <c:order val="1"/>
          <c:tx>
            <c:strRef>
              <c:f>'P, VA volume et prix'!$B$750</c:f>
              <c:strCache>
                <c:ptCount val="1"/>
                <c:pt idx="0">
                  <c:v>- CI (Consommations Intermédiaires)</c:v>
                </c:pt>
              </c:strCache>
            </c:strRef>
          </c:tx>
          <c:marker>
            <c:symbol val="none"/>
          </c:marker>
          <c:dPt>
            <c:idx val="20"/>
            <c:bubble3D val="0"/>
            <c:spPr>
              <a:ln>
                <a:prstDash val="sysDot"/>
              </a:ln>
            </c:spPr>
          </c:dPt>
          <c:dLbls>
            <c:delete val="1"/>
          </c:dLbls>
          <c:cat>
            <c:strRef>
              <c:f>'P, VA volume et prix'!$C$743:$W$743</c:f>
              <c:strCache>
                <c:ptCount val="21"/>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2017</c:v>
                </c:pt>
                <c:pt idx="19">
                  <c:v>Est 2018</c:v>
                </c:pt>
                <c:pt idx="20">
                  <c:v>Scén. 2019</c:v>
                </c:pt>
              </c:strCache>
            </c:strRef>
          </c:cat>
          <c:val>
            <c:numRef>
              <c:f>'P, VA volume et prix'!$C$750:$W$750</c:f>
              <c:numCache>
                <c:formatCode>0%</c:formatCode>
                <c:ptCount val="21"/>
                <c:pt idx="0">
                  <c:v>-0.0913275261955488</c:v>
                </c:pt>
                <c:pt idx="1">
                  <c:v>-0.121034770147001</c:v>
                </c:pt>
                <c:pt idx="2">
                  <c:v>-0.114739300873596</c:v>
                </c:pt>
                <c:pt idx="3">
                  <c:v>-0.103564211842221</c:v>
                </c:pt>
                <c:pt idx="4">
                  <c:v>-0.103366799859024</c:v>
                </c:pt>
                <c:pt idx="5">
                  <c:v>-0.110296487617283</c:v>
                </c:pt>
                <c:pt idx="6">
                  <c:v>-0.118576598393425</c:v>
                </c:pt>
                <c:pt idx="7">
                  <c:v>-0.130425607185537</c:v>
                </c:pt>
                <c:pt idx="8">
                  <c:v>-0.152621673630389</c:v>
                </c:pt>
                <c:pt idx="9">
                  <c:v>-0.122340627973359</c:v>
                </c:pt>
                <c:pt idx="10">
                  <c:v>-0.0827041217109901</c:v>
                </c:pt>
                <c:pt idx="11">
                  <c:v>-0.100640279601809</c:v>
                </c:pt>
                <c:pt idx="12">
                  <c:v>-0.124729413753275</c:v>
                </c:pt>
                <c:pt idx="13">
                  <c:v>-0.1236783146631</c:v>
                </c:pt>
                <c:pt idx="14">
                  <c:v>-0.122317492199325</c:v>
                </c:pt>
                <c:pt idx="15">
                  <c:v>-0.14804312426979</c:v>
                </c:pt>
                <c:pt idx="16">
                  <c:v>-0.141259250455293</c:v>
                </c:pt>
                <c:pt idx="17">
                  <c:v>-0.141887958503369</c:v>
                </c:pt>
                <c:pt idx="18">
                  <c:v>-0.148204326696101</c:v>
                </c:pt>
                <c:pt idx="19">
                  <c:v>-0.167740669320705</c:v>
                </c:pt>
                <c:pt idx="20">
                  <c:v>-0.195426022509559</c:v>
                </c:pt>
              </c:numCache>
            </c:numRef>
          </c:val>
          <c:smooth val="0"/>
        </c:ser>
        <c:ser>
          <c:idx val="2"/>
          <c:order val="2"/>
          <c:tx>
            <c:strRef>
              <c:f>'P, VA volume et prix'!$B$751</c:f>
              <c:strCache>
                <c:ptCount val="1"/>
                <c:pt idx="0">
                  <c:v>VAB, % du PIB </c:v>
                </c:pt>
              </c:strCache>
            </c:strRef>
          </c:tx>
          <c:spPr>
            <a:ln w="76200" cmpd="sng">
              <a:solidFill>
                <a:srgbClr val="0000FF"/>
              </a:solidFill>
            </a:ln>
          </c:spPr>
          <c:marker>
            <c:symbol val="none"/>
          </c:marker>
          <c:dPt>
            <c:idx val="20"/>
            <c:bubble3D val="0"/>
            <c:spPr>
              <a:ln w="76200" cmpd="sng">
                <a:solidFill>
                  <a:srgbClr val="0000FF"/>
                </a:solidFill>
                <a:prstDash val="sysDot"/>
              </a:ln>
            </c:spPr>
          </c:dPt>
          <c:dLbls>
            <c:delete val="1"/>
          </c:dLbls>
          <c:cat>
            <c:strRef>
              <c:f>'P, VA volume et prix'!$C$743:$W$743</c:f>
              <c:strCache>
                <c:ptCount val="21"/>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2017</c:v>
                </c:pt>
                <c:pt idx="19">
                  <c:v>Est 2018</c:v>
                </c:pt>
                <c:pt idx="20">
                  <c:v>Scén. 2019</c:v>
                </c:pt>
              </c:strCache>
            </c:strRef>
          </c:cat>
          <c:val>
            <c:numRef>
              <c:f>'P, VA volume et prix'!$C$751:$W$751</c:f>
              <c:numCache>
                <c:formatCode>0%</c:formatCode>
                <c:ptCount val="21"/>
                <c:pt idx="0">
                  <c:v>0.0538213719545401</c:v>
                </c:pt>
                <c:pt idx="1">
                  <c:v>0.0859580839421361</c:v>
                </c:pt>
                <c:pt idx="2">
                  <c:v>0.0465189559718482</c:v>
                </c:pt>
                <c:pt idx="3">
                  <c:v>0.0574275783460519</c:v>
                </c:pt>
                <c:pt idx="4">
                  <c:v>0.0790651984990225</c:v>
                </c:pt>
                <c:pt idx="5">
                  <c:v>0.0978526697411662</c:v>
                </c:pt>
                <c:pt idx="6">
                  <c:v>0.0950063111054763</c:v>
                </c:pt>
                <c:pt idx="7">
                  <c:v>0.115190566814738</c:v>
                </c:pt>
                <c:pt idx="8">
                  <c:v>0.168207819089828</c:v>
                </c:pt>
                <c:pt idx="9">
                  <c:v>0.064412124507272</c:v>
                </c:pt>
                <c:pt idx="10">
                  <c:v>0.0493275951202809</c:v>
                </c:pt>
                <c:pt idx="11">
                  <c:v>0.0911897194609645</c:v>
                </c:pt>
                <c:pt idx="12">
                  <c:v>0.0720489055413133</c:v>
                </c:pt>
                <c:pt idx="13">
                  <c:v>0.0412004681491389</c:v>
                </c:pt>
                <c:pt idx="14" formatCode="0.0%">
                  <c:v>0.0370089991702685</c:v>
                </c:pt>
                <c:pt idx="15" formatCode="0.0%">
                  <c:v>0.0634470532584815</c:v>
                </c:pt>
                <c:pt idx="16" formatCode="0.0%">
                  <c:v>0.0427401133631281</c:v>
                </c:pt>
                <c:pt idx="17" formatCode="0.0%">
                  <c:v>0.0472959861677897</c:v>
                </c:pt>
                <c:pt idx="18" formatCode="0.0%">
                  <c:v>0.0635161400126146</c:v>
                </c:pt>
                <c:pt idx="19" formatCode="0.0%">
                  <c:v>0.0903218988649948</c:v>
                </c:pt>
                <c:pt idx="20" formatCode="0.0%">
                  <c:v>0.105229396735916</c:v>
                </c:pt>
              </c:numCache>
            </c:numRef>
          </c:val>
          <c:smooth val="0"/>
        </c:ser>
        <c:dLbls>
          <c:showLegendKey val="0"/>
          <c:showVal val="1"/>
          <c:showCatName val="0"/>
          <c:showSerName val="0"/>
          <c:showPercent val="0"/>
          <c:showBubbleSize val="0"/>
        </c:dLbls>
        <c:marker val="1"/>
        <c:smooth val="0"/>
        <c:axId val="-2062434312"/>
        <c:axId val="-2062430968"/>
      </c:lineChart>
      <c:catAx>
        <c:axId val="-2062434312"/>
        <c:scaling>
          <c:orientation val="minMax"/>
        </c:scaling>
        <c:delete val="0"/>
        <c:axPos val="b"/>
        <c:numFmt formatCode="General" sourceLinked="1"/>
        <c:majorTickMark val="out"/>
        <c:minorTickMark val="none"/>
        <c:tickLblPos val="low"/>
        <c:spPr>
          <a:ln w="19050" cmpd="sng">
            <a:solidFill>
              <a:srgbClr val="FF0000"/>
            </a:solidFill>
          </a:ln>
        </c:spPr>
        <c:txPr>
          <a:bodyPr rot="-5400000" vert="horz"/>
          <a:lstStyle/>
          <a:p>
            <a:pPr>
              <a:defRPr sz="1800"/>
            </a:pPr>
            <a:endParaRPr lang="fr-FR"/>
          </a:p>
        </c:txPr>
        <c:crossAx val="-2062430968"/>
        <c:crosses val="autoZero"/>
        <c:auto val="1"/>
        <c:lblAlgn val="ctr"/>
        <c:lblOffset val="100"/>
        <c:noMultiLvlLbl val="0"/>
      </c:catAx>
      <c:valAx>
        <c:axId val="-2062430968"/>
        <c:scaling>
          <c:orientation val="minMax"/>
          <c:min val="-0.25"/>
        </c:scaling>
        <c:delete val="0"/>
        <c:axPos val="l"/>
        <c:majorGridlines>
          <c:spPr>
            <a:ln>
              <a:solidFill>
                <a:schemeClr val="bg1">
                  <a:lumMod val="75000"/>
                </a:schemeClr>
              </a:solidFill>
            </a:ln>
          </c:spPr>
        </c:majorGridlines>
        <c:numFmt formatCode="0%" sourceLinked="1"/>
        <c:majorTickMark val="out"/>
        <c:minorTickMark val="none"/>
        <c:tickLblPos val="nextTo"/>
        <c:txPr>
          <a:bodyPr/>
          <a:lstStyle/>
          <a:p>
            <a:pPr>
              <a:defRPr sz="1400"/>
            </a:pPr>
            <a:endParaRPr lang="fr-FR"/>
          </a:p>
        </c:txPr>
        <c:crossAx val="-2062434312"/>
        <c:crosses val="autoZero"/>
        <c:crossBetween val="between"/>
      </c:valAx>
    </c:plotArea>
    <c:plotVisOnly val="1"/>
    <c:dispBlanksAs val="gap"/>
    <c:showDLblsOverMax val="0"/>
  </c:chart>
  <c:externalData r:id="rId1">
    <c:autoUpdate val="0"/>
  </c:externalData>
  <c:userShapes r:id="rId2"/>
</c:chartSpace>
</file>

<file path=ppt/charts/chart1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400"/>
            </a:pPr>
            <a:r>
              <a:rPr lang="fr-FR" sz="2400" dirty="0" smtClean="0"/>
              <a:t>Estimation de la VAB </a:t>
            </a:r>
            <a:r>
              <a:rPr lang="fr-FR" sz="2400" dirty="0"/>
              <a:t>du </a:t>
            </a:r>
            <a:r>
              <a:rPr lang="fr-FR" sz="2400" dirty="0" smtClean="0"/>
              <a:t>Ni après 2012, </a:t>
            </a:r>
          </a:p>
          <a:p>
            <a:pPr>
              <a:defRPr sz="2400"/>
            </a:pPr>
            <a:r>
              <a:rPr lang="fr-FR" sz="2400" dirty="0" smtClean="0"/>
              <a:t>% </a:t>
            </a:r>
            <a:r>
              <a:rPr lang="fr-FR" sz="2400" dirty="0"/>
              <a:t>du PIB</a:t>
            </a:r>
          </a:p>
        </c:rich>
      </c:tx>
      <c:layout>
        <c:manualLayout>
          <c:xMode val="edge"/>
          <c:yMode val="edge"/>
          <c:x val="0.0748633682273164"/>
          <c:y val="0.000674260139863846"/>
        </c:manualLayout>
      </c:layout>
      <c:overlay val="0"/>
      <c:spPr>
        <a:solidFill>
          <a:schemeClr val="bg1"/>
        </a:solidFill>
      </c:spPr>
    </c:title>
    <c:autoTitleDeleted val="0"/>
    <c:plotArea>
      <c:layout>
        <c:manualLayout>
          <c:layoutTarget val="inner"/>
          <c:xMode val="edge"/>
          <c:yMode val="edge"/>
          <c:x val="0.056164186700997"/>
          <c:y val="0.0975692170544761"/>
          <c:w val="0.94965614801952"/>
          <c:h val="0.707181574901694"/>
        </c:manualLayout>
      </c:layout>
      <c:lineChart>
        <c:grouping val="standard"/>
        <c:varyColors val="0"/>
        <c:ser>
          <c:idx val="2"/>
          <c:order val="0"/>
          <c:tx>
            <c:strRef>
              <c:f>'P, VA volume et prix'!$B$751</c:f>
              <c:strCache>
                <c:ptCount val="1"/>
                <c:pt idx="0">
                  <c:v>VAB, % du PIB </c:v>
                </c:pt>
              </c:strCache>
            </c:strRef>
          </c:tx>
          <c:spPr>
            <a:ln w="76200" cmpd="sng">
              <a:solidFill>
                <a:srgbClr val="0000FF"/>
              </a:solidFill>
            </a:ln>
          </c:spPr>
          <c:marker>
            <c:symbol val="none"/>
          </c:marker>
          <c:dPt>
            <c:idx val="20"/>
            <c:bubble3D val="0"/>
            <c:spPr>
              <a:ln w="76200" cmpd="sng">
                <a:solidFill>
                  <a:srgbClr val="0000FF"/>
                </a:solidFill>
                <a:prstDash val="sysDot"/>
              </a:ln>
            </c:spPr>
          </c:dPt>
          <c:dLbls>
            <c:dLbl>
              <c:idx val="14"/>
              <c:numFmt formatCode="0%" sourceLinked="0"/>
              <c:spPr>
                <a:solidFill>
                  <a:schemeClr val="bg1"/>
                </a:solidFill>
              </c:spPr>
              <c:txPr>
                <a:bodyPr rot="-5400000" vert="horz"/>
                <a:lstStyle/>
                <a:p>
                  <a:pPr>
                    <a:defRPr sz="1800" b="1" i="1">
                      <a:solidFill>
                        <a:srgbClr val="0000FF"/>
                      </a:solidFill>
                    </a:defRPr>
                  </a:pPr>
                  <a:endParaRPr lang="fr-FR"/>
                </a:p>
              </c:txPr>
              <c:dLblPos val="b"/>
              <c:showLegendKey val="0"/>
              <c:showVal val="1"/>
              <c:showCatName val="0"/>
              <c:showSerName val="0"/>
              <c:showPercent val="0"/>
              <c:showBubbleSize val="0"/>
            </c:dLbl>
            <c:dLbl>
              <c:idx val="15"/>
              <c:numFmt formatCode="0%" sourceLinked="0"/>
              <c:spPr>
                <a:solidFill>
                  <a:schemeClr val="bg1"/>
                </a:solidFill>
              </c:spPr>
              <c:txPr>
                <a:bodyPr rot="-5400000" vert="horz"/>
                <a:lstStyle/>
                <a:p>
                  <a:pPr>
                    <a:defRPr sz="1800" b="1" i="1">
                      <a:solidFill>
                        <a:srgbClr val="0000FF"/>
                      </a:solidFill>
                    </a:defRPr>
                  </a:pPr>
                  <a:endParaRPr lang="fr-FR"/>
                </a:p>
              </c:txPr>
              <c:dLblPos val="b"/>
              <c:showLegendKey val="0"/>
              <c:showVal val="1"/>
              <c:showCatName val="0"/>
              <c:showSerName val="0"/>
              <c:showPercent val="0"/>
              <c:showBubbleSize val="0"/>
            </c:dLbl>
            <c:dLbl>
              <c:idx val="16"/>
              <c:numFmt formatCode="0%" sourceLinked="0"/>
              <c:spPr>
                <a:solidFill>
                  <a:schemeClr val="bg1"/>
                </a:solidFill>
              </c:spPr>
              <c:txPr>
                <a:bodyPr rot="-5400000" vert="horz"/>
                <a:lstStyle/>
                <a:p>
                  <a:pPr>
                    <a:defRPr sz="1800" b="1" i="1">
                      <a:solidFill>
                        <a:srgbClr val="0000FF"/>
                      </a:solidFill>
                    </a:defRPr>
                  </a:pPr>
                  <a:endParaRPr lang="fr-FR"/>
                </a:p>
              </c:txPr>
              <c:dLblPos val="b"/>
              <c:showLegendKey val="0"/>
              <c:showVal val="1"/>
              <c:showCatName val="0"/>
              <c:showSerName val="0"/>
              <c:showPercent val="0"/>
              <c:showBubbleSize val="0"/>
            </c:dLbl>
            <c:dLbl>
              <c:idx val="17"/>
              <c:numFmt formatCode="0%" sourceLinked="0"/>
              <c:spPr>
                <a:solidFill>
                  <a:schemeClr val="bg1"/>
                </a:solidFill>
              </c:spPr>
              <c:txPr>
                <a:bodyPr rot="-5400000" vert="horz"/>
                <a:lstStyle/>
                <a:p>
                  <a:pPr>
                    <a:defRPr sz="1800" b="1" i="1">
                      <a:solidFill>
                        <a:srgbClr val="0000FF"/>
                      </a:solidFill>
                    </a:defRPr>
                  </a:pPr>
                  <a:endParaRPr lang="fr-FR"/>
                </a:p>
              </c:txPr>
              <c:dLblPos val="b"/>
              <c:showLegendKey val="0"/>
              <c:showVal val="1"/>
              <c:showCatName val="0"/>
              <c:showSerName val="0"/>
              <c:showPercent val="0"/>
              <c:showBubbleSize val="0"/>
            </c:dLbl>
            <c:dLbl>
              <c:idx val="18"/>
              <c:numFmt formatCode="0%" sourceLinked="0"/>
              <c:spPr>
                <a:solidFill>
                  <a:schemeClr val="bg1"/>
                </a:solidFill>
              </c:spPr>
              <c:txPr>
                <a:bodyPr rot="-5400000" vert="horz"/>
                <a:lstStyle/>
                <a:p>
                  <a:pPr>
                    <a:defRPr sz="1800" b="1" i="1">
                      <a:solidFill>
                        <a:srgbClr val="0000FF"/>
                      </a:solidFill>
                    </a:defRPr>
                  </a:pPr>
                  <a:endParaRPr lang="fr-FR"/>
                </a:p>
              </c:txPr>
              <c:dLblPos val="b"/>
              <c:showLegendKey val="0"/>
              <c:showVal val="1"/>
              <c:showCatName val="0"/>
              <c:showSerName val="0"/>
              <c:showPercent val="0"/>
              <c:showBubbleSize val="0"/>
            </c:dLbl>
            <c:dLbl>
              <c:idx val="19"/>
              <c:numFmt formatCode="0%" sourceLinked="0"/>
              <c:spPr>
                <a:solidFill>
                  <a:schemeClr val="bg1"/>
                </a:solidFill>
              </c:spPr>
              <c:txPr>
                <a:bodyPr rot="-5400000" vert="horz"/>
                <a:lstStyle/>
                <a:p>
                  <a:pPr>
                    <a:defRPr sz="1800" b="1" i="1">
                      <a:solidFill>
                        <a:srgbClr val="0000FF"/>
                      </a:solidFill>
                    </a:defRPr>
                  </a:pPr>
                  <a:endParaRPr lang="fr-FR"/>
                </a:p>
              </c:txPr>
              <c:dLblPos val="b"/>
              <c:showLegendKey val="0"/>
              <c:showVal val="1"/>
              <c:showCatName val="0"/>
              <c:showSerName val="0"/>
              <c:showPercent val="0"/>
              <c:showBubbleSize val="0"/>
            </c:dLbl>
            <c:dLbl>
              <c:idx val="20"/>
              <c:numFmt formatCode="0%" sourceLinked="0"/>
              <c:spPr>
                <a:solidFill>
                  <a:schemeClr val="bg1"/>
                </a:solidFill>
              </c:spPr>
              <c:txPr>
                <a:bodyPr rot="-5400000" vert="horz"/>
                <a:lstStyle/>
                <a:p>
                  <a:pPr>
                    <a:defRPr sz="1800" b="1" i="1">
                      <a:solidFill>
                        <a:srgbClr val="0000FF"/>
                      </a:solidFill>
                    </a:defRPr>
                  </a:pPr>
                  <a:endParaRPr lang="fr-FR"/>
                </a:p>
              </c:txPr>
              <c:dLblPos val="b"/>
              <c:showLegendKey val="0"/>
              <c:showVal val="1"/>
              <c:showCatName val="0"/>
              <c:showSerName val="0"/>
              <c:showPercent val="0"/>
              <c:showBubbleSize val="0"/>
            </c:dLbl>
            <c:numFmt formatCode="0.0%" sourceLinked="0"/>
            <c:spPr>
              <a:solidFill>
                <a:schemeClr val="bg1"/>
              </a:solidFill>
            </c:spPr>
            <c:txPr>
              <a:bodyPr rot="-5400000" vert="horz"/>
              <a:lstStyle/>
              <a:p>
                <a:pPr>
                  <a:defRPr sz="1800" b="1">
                    <a:solidFill>
                      <a:srgbClr val="0000FF"/>
                    </a:solidFill>
                  </a:defRPr>
                </a:pPr>
                <a:endParaRPr lang="fr-FR"/>
              </a:p>
            </c:txPr>
            <c:dLblPos val="b"/>
            <c:showLegendKey val="0"/>
            <c:showVal val="1"/>
            <c:showCatName val="0"/>
            <c:showSerName val="0"/>
            <c:showPercent val="0"/>
            <c:showBubbleSize val="0"/>
            <c:showLeaderLines val="0"/>
          </c:dLbls>
          <c:cat>
            <c:strRef>
              <c:f>'P, VA volume et prix'!$C$743:$W$743</c:f>
              <c:strCache>
                <c:ptCount val="21"/>
                <c:pt idx="0">
                  <c:v>1999</c:v>
                </c:pt>
                <c:pt idx="1">
                  <c:v>2000</c:v>
                </c:pt>
                <c:pt idx="2">
                  <c:v>2001</c:v>
                </c:pt>
                <c:pt idx="3">
                  <c:v>2002</c:v>
                </c:pt>
                <c:pt idx="4">
                  <c:v>2003</c:v>
                </c:pt>
                <c:pt idx="5">
                  <c:v>2004</c:v>
                </c:pt>
                <c:pt idx="6">
                  <c:v>2005</c:v>
                </c:pt>
                <c:pt idx="7">
                  <c:v>2006</c:v>
                </c:pt>
                <c:pt idx="8">
                  <c:v>2007</c:v>
                </c:pt>
                <c:pt idx="9">
                  <c:v>2008</c:v>
                </c:pt>
                <c:pt idx="10">
                  <c:v>2009</c:v>
                </c:pt>
                <c:pt idx="11">
                  <c:v>2010</c:v>
                </c:pt>
                <c:pt idx="12">
                  <c:v>2011</c:v>
                </c:pt>
                <c:pt idx="13">
                  <c:v>2012</c:v>
                </c:pt>
                <c:pt idx="14">
                  <c:v>2013</c:v>
                </c:pt>
                <c:pt idx="15">
                  <c:v>2014</c:v>
                </c:pt>
                <c:pt idx="16">
                  <c:v>2015</c:v>
                </c:pt>
                <c:pt idx="17">
                  <c:v>2016</c:v>
                </c:pt>
                <c:pt idx="18">
                  <c:v>2017</c:v>
                </c:pt>
                <c:pt idx="19">
                  <c:v>Est 2018</c:v>
                </c:pt>
                <c:pt idx="20">
                  <c:v>Scén. 2019</c:v>
                </c:pt>
              </c:strCache>
            </c:strRef>
          </c:cat>
          <c:val>
            <c:numRef>
              <c:f>'P, VA volume et prix'!$C$751:$W$751</c:f>
              <c:numCache>
                <c:formatCode>0%</c:formatCode>
                <c:ptCount val="21"/>
                <c:pt idx="0">
                  <c:v>0.0538213719545401</c:v>
                </c:pt>
                <c:pt idx="1">
                  <c:v>0.0859580839421361</c:v>
                </c:pt>
                <c:pt idx="2">
                  <c:v>0.0465189559718482</c:v>
                </c:pt>
                <c:pt idx="3">
                  <c:v>0.0574275783460519</c:v>
                </c:pt>
                <c:pt idx="4">
                  <c:v>0.0790651984990225</c:v>
                </c:pt>
                <c:pt idx="5">
                  <c:v>0.0978526697411662</c:v>
                </c:pt>
                <c:pt idx="6">
                  <c:v>0.0950063111054763</c:v>
                </c:pt>
                <c:pt idx="7">
                  <c:v>0.115190566814738</c:v>
                </c:pt>
                <c:pt idx="8">
                  <c:v>0.168207819089828</c:v>
                </c:pt>
                <c:pt idx="9">
                  <c:v>0.064412124507272</c:v>
                </c:pt>
                <c:pt idx="10">
                  <c:v>0.0493275951202809</c:v>
                </c:pt>
                <c:pt idx="11">
                  <c:v>0.0911897194609645</c:v>
                </c:pt>
                <c:pt idx="12">
                  <c:v>0.0720489055413133</c:v>
                </c:pt>
                <c:pt idx="13">
                  <c:v>0.0412004681491389</c:v>
                </c:pt>
                <c:pt idx="14" formatCode="0.0%">
                  <c:v>0.0370089991702685</c:v>
                </c:pt>
                <c:pt idx="15" formatCode="0.0%">
                  <c:v>0.0634470532584815</c:v>
                </c:pt>
                <c:pt idx="16" formatCode="0.0%">
                  <c:v>0.0427401133631281</c:v>
                </c:pt>
                <c:pt idx="17" formatCode="0.0%">
                  <c:v>0.0472959861677897</c:v>
                </c:pt>
                <c:pt idx="18" formatCode="0.0%">
                  <c:v>0.0635161400126146</c:v>
                </c:pt>
                <c:pt idx="19" formatCode="0.0%">
                  <c:v>0.0903218988649948</c:v>
                </c:pt>
                <c:pt idx="20" formatCode="0.0%">
                  <c:v>0.105229396735916</c:v>
                </c:pt>
              </c:numCache>
            </c:numRef>
          </c:val>
          <c:smooth val="0"/>
        </c:ser>
        <c:dLbls>
          <c:showLegendKey val="0"/>
          <c:showVal val="1"/>
          <c:showCatName val="0"/>
          <c:showSerName val="0"/>
          <c:showPercent val="0"/>
          <c:showBubbleSize val="0"/>
        </c:dLbls>
        <c:marker val="1"/>
        <c:smooth val="0"/>
        <c:axId val="-2061869352"/>
        <c:axId val="-2067714312"/>
      </c:lineChart>
      <c:catAx>
        <c:axId val="-2061869352"/>
        <c:scaling>
          <c:orientation val="minMax"/>
        </c:scaling>
        <c:delete val="0"/>
        <c:axPos val="b"/>
        <c:numFmt formatCode="General" sourceLinked="1"/>
        <c:majorTickMark val="out"/>
        <c:minorTickMark val="none"/>
        <c:tickLblPos val="low"/>
        <c:spPr>
          <a:ln w="19050" cmpd="sng">
            <a:solidFill>
              <a:srgbClr val="FF0000"/>
            </a:solidFill>
          </a:ln>
        </c:spPr>
        <c:txPr>
          <a:bodyPr rot="-5400000" vert="horz"/>
          <a:lstStyle/>
          <a:p>
            <a:pPr>
              <a:defRPr sz="1800"/>
            </a:pPr>
            <a:endParaRPr lang="fr-FR"/>
          </a:p>
        </c:txPr>
        <c:crossAx val="-2067714312"/>
        <c:crosses val="autoZero"/>
        <c:auto val="1"/>
        <c:lblAlgn val="ctr"/>
        <c:lblOffset val="100"/>
        <c:noMultiLvlLbl val="0"/>
      </c:catAx>
      <c:valAx>
        <c:axId val="-2067714312"/>
        <c:scaling>
          <c:orientation val="minMax"/>
          <c:min val="0.0"/>
        </c:scaling>
        <c:delete val="0"/>
        <c:axPos val="l"/>
        <c:majorGridlines>
          <c:spPr>
            <a:ln>
              <a:solidFill>
                <a:schemeClr val="bg1">
                  <a:lumMod val="75000"/>
                </a:schemeClr>
              </a:solidFill>
            </a:ln>
          </c:spPr>
        </c:majorGridlines>
        <c:numFmt formatCode="0%" sourceLinked="1"/>
        <c:majorTickMark val="out"/>
        <c:minorTickMark val="none"/>
        <c:tickLblPos val="nextTo"/>
        <c:txPr>
          <a:bodyPr/>
          <a:lstStyle/>
          <a:p>
            <a:pPr>
              <a:defRPr sz="1400"/>
            </a:pPr>
            <a:endParaRPr lang="fr-FR"/>
          </a:p>
        </c:txPr>
        <c:crossAx val="-2061869352"/>
        <c:crosses val="autoZero"/>
        <c:crossBetween val="between"/>
      </c:valAx>
    </c:plotArea>
    <c:plotVisOnly val="1"/>
    <c:dispBlanksAs val="gap"/>
    <c:showDLblsOverMax val="0"/>
  </c:chart>
  <c:externalData r:id="rId1">
    <c:autoUpdate val="0"/>
  </c:externalData>
  <c:userShapes r:id="rId2"/>
</c:chartSpace>
</file>

<file path=ppt/charts/chart1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lrMapOvr bg1="lt1" tx1="dk1" bg2="lt2" tx2="dk2" accent1="accent1" accent2="accent2" accent3="accent3" accent4="accent4" accent5="accent5" accent6="accent6" hlink="hlink" folHlink="folHlink"/>
  <c:chart>
    <c:title>
      <c:tx>
        <c:rich>
          <a:bodyPr/>
          <a:lstStyle/>
          <a:p>
            <a:pPr>
              <a:defRPr sz="1600"/>
            </a:pPr>
            <a:r>
              <a:rPr lang="fr-FR" sz="1600" dirty="0"/>
              <a:t>Estimation des </a:t>
            </a:r>
            <a:r>
              <a:rPr lang="fr-FR" sz="1600" dirty="0" smtClean="0"/>
              <a:t>effets </a:t>
            </a:r>
            <a:r>
              <a:rPr lang="fr-FR" sz="1600" dirty="0"/>
              <a:t>directs </a:t>
            </a:r>
            <a:r>
              <a:rPr lang="fr-FR" sz="1600" dirty="0" smtClean="0"/>
              <a:t>du </a:t>
            </a:r>
            <a:r>
              <a:rPr lang="fr-FR" sz="1600" dirty="0"/>
              <a:t>nickel sur le PIB </a:t>
            </a:r>
            <a:r>
              <a:rPr lang="fr-FR" sz="1600" dirty="0" smtClean="0"/>
              <a:t>et </a:t>
            </a:r>
            <a:r>
              <a:rPr lang="fr-FR" sz="1600" dirty="0"/>
              <a:t>de ses effets indirects : </a:t>
            </a:r>
            <a:r>
              <a:rPr lang="fr-FR" sz="1800" dirty="0" smtClean="0"/>
              <a:t>taux </a:t>
            </a:r>
            <a:r>
              <a:rPr lang="fr-FR" sz="1800" dirty="0"/>
              <a:t>de croissance </a:t>
            </a:r>
            <a:endParaRPr lang="fr-FR" sz="1800" dirty="0" smtClean="0"/>
          </a:p>
          <a:p>
            <a:pPr>
              <a:defRPr sz="1600"/>
            </a:pPr>
            <a:r>
              <a:rPr lang="fr-FR" sz="1800" i="1" u="sng" dirty="0" smtClean="0"/>
              <a:t>en </a:t>
            </a:r>
            <a:r>
              <a:rPr lang="fr-FR" sz="1800" i="1" u="sng" dirty="0"/>
              <a:t>valeur</a:t>
            </a:r>
          </a:p>
        </c:rich>
      </c:tx>
      <c:layout>
        <c:manualLayout>
          <c:xMode val="edge"/>
          <c:yMode val="edge"/>
          <c:x val="0.117325838788224"/>
          <c:y val="0.0"/>
        </c:manualLayout>
      </c:layout>
      <c:overlay val="0"/>
      <c:spPr>
        <a:solidFill>
          <a:schemeClr val="bg1"/>
        </a:solidFill>
      </c:spPr>
    </c:title>
    <c:autoTitleDeleted val="0"/>
    <c:plotArea>
      <c:layout>
        <c:manualLayout>
          <c:layoutTarget val="inner"/>
          <c:xMode val="edge"/>
          <c:yMode val="edge"/>
          <c:x val="0.0728430256458906"/>
          <c:y val="0.173780487804878"/>
          <c:w val="0.918479587641906"/>
          <c:h val="0.756007107544369"/>
        </c:manualLayout>
      </c:layout>
      <c:barChart>
        <c:barDir val="col"/>
        <c:grouping val="clustered"/>
        <c:varyColors val="0"/>
        <c:ser>
          <c:idx val="0"/>
          <c:order val="0"/>
          <c:tx>
            <c:strRef>
              <c:f>'Modéle export'!$A$256</c:f>
              <c:strCache>
                <c:ptCount val="1"/>
                <c:pt idx="0">
                  <c:v>% de croissance dû au Ni</c:v>
                </c:pt>
              </c:strCache>
            </c:strRef>
          </c:tx>
          <c:spPr>
            <a:solidFill>
              <a:schemeClr val="bg1"/>
            </a:solidFill>
            <a:ln>
              <a:solidFill>
                <a:schemeClr val="tx1"/>
              </a:solidFill>
            </a:ln>
          </c:spPr>
          <c:invertIfNegative val="0"/>
          <c:dLbls>
            <c:spPr>
              <a:solidFill>
                <a:schemeClr val="bg1"/>
              </a:solidFill>
            </c:spPr>
            <c:txPr>
              <a:bodyPr/>
              <a:lstStyle/>
              <a:p>
                <a:pPr>
                  <a:defRPr b="1">
                    <a:solidFill>
                      <a:schemeClr val="tx1"/>
                    </a:solidFill>
                  </a:defRPr>
                </a:pPr>
                <a:endParaRPr lang="fr-FR"/>
              </a:p>
            </c:txPr>
            <c:showLegendKey val="0"/>
            <c:showVal val="1"/>
            <c:showCatName val="0"/>
            <c:showSerName val="0"/>
            <c:showPercent val="0"/>
            <c:showBubbleSize val="0"/>
            <c:showLeaderLines val="0"/>
          </c:dLbls>
          <c:cat>
            <c:strRef>
              <c:f>'Modéle export'!$B$248:$E$248</c:f>
              <c:strCache>
                <c:ptCount val="4"/>
                <c:pt idx="0">
                  <c:v>2016</c:v>
                </c:pt>
                <c:pt idx="1">
                  <c:v>Est 2017</c:v>
                </c:pt>
                <c:pt idx="2">
                  <c:v>Est 2018</c:v>
                </c:pt>
                <c:pt idx="3">
                  <c:v>Est 2019</c:v>
                </c:pt>
              </c:strCache>
            </c:strRef>
          </c:cat>
          <c:val>
            <c:numRef>
              <c:f>'Modéle export'!$B$256:$E$256</c:f>
              <c:numCache>
                <c:formatCode>0.0%</c:formatCode>
                <c:ptCount val="4"/>
                <c:pt idx="0">
                  <c:v>0.00857142857142857</c:v>
                </c:pt>
                <c:pt idx="1">
                  <c:v>0.0183713013341469</c:v>
                </c:pt>
                <c:pt idx="2">
                  <c:v>0.0321481489132958</c:v>
                </c:pt>
                <c:pt idx="3">
                  <c:v>0.0226077532697673</c:v>
                </c:pt>
              </c:numCache>
            </c:numRef>
          </c:val>
        </c:ser>
        <c:ser>
          <c:idx val="1"/>
          <c:order val="1"/>
          <c:tx>
            <c:strRef>
              <c:f>'Modéle export'!$A$257</c:f>
              <c:strCache>
                <c:ptCount val="1"/>
                <c:pt idx="0">
                  <c:v>% de croissance évalué du PIB</c:v>
                </c:pt>
              </c:strCache>
            </c:strRef>
          </c:tx>
          <c:spPr>
            <a:solidFill>
              <a:srgbClr val="0000FF"/>
            </a:solidFill>
          </c:spPr>
          <c:invertIfNegative val="0"/>
          <c:dLbls>
            <c:spPr>
              <a:solidFill>
                <a:schemeClr val="bg1"/>
              </a:solidFill>
            </c:spPr>
            <c:txPr>
              <a:bodyPr/>
              <a:lstStyle/>
              <a:p>
                <a:pPr>
                  <a:defRPr sz="2000" b="1">
                    <a:solidFill>
                      <a:srgbClr val="0000FF"/>
                    </a:solidFill>
                  </a:defRPr>
                </a:pPr>
                <a:endParaRPr lang="fr-FR"/>
              </a:p>
            </c:txPr>
            <c:showLegendKey val="0"/>
            <c:showVal val="1"/>
            <c:showCatName val="0"/>
            <c:showSerName val="0"/>
            <c:showPercent val="0"/>
            <c:showBubbleSize val="0"/>
            <c:showLeaderLines val="0"/>
          </c:dLbls>
          <c:cat>
            <c:strRef>
              <c:f>'Modéle export'!$B$248:$E$248</c:f>
              <c:strCache>
                <c:ptCount val="4"/>
                <c:pt idx="0">
                  <c:v>2016</c:v>
                </c:pt>
                <c:pt idx="1">
                  <c:v>Est 2017</c:v>
                </c:pt>
                <c:pt idx="2">
                  <c:v>Est 2018</c:v>
                </c:pt>
                <c:pt idx="3">
                  <c:v>Est 2019</c:v>
                </c:pt>
              </c:strCache>
            </c:strRef>
          </c:cat>
          <c:val>
            <c:numRef>
              <c:f>'Modéle export'!$B$257:$E$257</c:f>
              <c:numCache>
                <c:formatCode>0.0%</c:formatCode>
                <c:ptCount val="4"/>
                <c:pt idx="0">
                  <c:v>0.018</c:v>
                </c:pt>
                <c:pt idx="1">
                  <c:v>0.0385797328017086</c:v>
                </c:pt>
                <c:pt idx="2">
                  <c:v>0.0675111127179212</c:v>
                </c:pt>
                <c:pt idx="3">
                  <c:v>0.0474762818665114</c:v>
                </c:pt>
              </c:numCache>
            </c:numRef>
          </c:val>
        </c:ser>
        <c:dLbls>
          <c:showLegendKey val="0"/>
          <c:showVal val="1"/>
          <c:showCatName val="0"/>
          <c:showSerName val="0"/>
          <c:showPercent val="0"/>
          <c:showBubbleSize val="0"/>
        </c:dLbls>
        <c:gapWidth val="150"/>
        <c:axId val="-2082742232"/>
        <c:axId val="-2083354408"/>
      </c:barChart>
      <c:catAx>
        <c:axId val="-2082742232"/>
        <c:scaling>
          <c:orientation val="minMax"/>
        </c:scaling>
        <c:delete val="0"/>
        <c:axPos val="b"/>
        <c:majorTickMark val="out"/>
        <c:minorTickMark val="none"/>
        <c:tickLblPos val="nextTo"/>
        <c:crossAx val="-2083354408"/>
        <c:crosses val="autoZero"/>
        <c:auto val="1"/>
        <c:lblAlgn val="ctr"/>
        <c:lblOffset val="100"/>
        <c:noMultiLvlLbl val="0"/>
      </c:catAx>
      <c:valAx>
        <c:axId val="-2083354408"/>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crossAx val="-2082742232"/>
        <c:crosses val="autoZero"/>
        <c:crossBetween val="between"/>
      </c:valAx>
    </c:plotArea>
    <c:legend>
      <c:legendPos val="r"/>
      <c:layout>
        <c:manualLayout>
          <c:xMode val="edge"/>
          <c:yMode val="edge"/>
          <c:x val="0.174977842404665"/>
          <c:y val="0.187196322258498"/>
          <c:w val="0.417391880062088"/>
          <c:h val="0.29600397238165"/>
        </c:manualLayout>
      </c:layout>
      <c:overlay val="0"/>
      <c:spPr>
        <a:solidFill>
          <a:schemeClr val="bg1"/>
        </a:solidFill>
      </c:spPr>
    </c:legend>
    <c:plotVisOnly val="1"/>
    <c:dispBlanksAs val="gap"/>
    <c:showDLblsOverMax val="0"/>
  </c:chart>
  <c:txPr>
    <a:bodyPr/>
    <a:lstStyle/>
    <a:p>
      <a:pPr>
        <a:defRPr sz="1600"/>
      </a:pPr>
      <a:endParaRPr lang="fr-FR"/>
    </a:p>
  </c:txPr>
  <c:externalData r:id="rId2">
    <c:autoUpdate val="0"/>
  </c:externalData>
</c:chartSpace>
</file>

<file path=ppt/charts/chart1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lrMapOvr bg1="lt1" tx1="dk1" bg2="lt2" tx2="dk2" accent1="accent1" accent2="accent2" accent3="accent3" accent4="accent4" accent5="accent5" accent6="accent6" hlink="hlink" folHlink="folHlink"/>
  <c:chart>
    <c:title>
      <c:tx>
        <c:rich>
          <a:bodyPr/>
          <a:lstStyle/>
          <a:p>
            <a:pPr>
              <a:defRPr sz="1800"/>
            </a:pPr>
            <a:r>
              <a:rPr lang="fr-FR" sz="1800" dirty="0"/>
              <a:t>Estimation du taux de croissance réel </a:t>
            </a:r>
          </a:p>
          <a:p>
            <a:pPr>
              <a:defRPr sz="1800"/>
            </a:pPr>
            <a:r>
              <a:rPr lang="fr-FR" sz="1800" dirty="0"/>
              <a:t>du </a:t>
            </a:r>
            <a:r>
              <a:rPr lang="fr-FR" sz="2400" dirty="0"/>
              <a:t>PIB en volume </a:t>
            </a:r>
            <a:endParaRPr lang="fr-FR" sz="2400" dirty="0" smtClean="0"/>
          </a:p>
          <a:p>
            <a:pPr>
              <a:defRPr sz="1800"/>
            </a:pPr>
            <a:r>
              <a:rPr lang="fr-FR" sz="1800" dirty="0" smtClean="0"/>
              <a:t>selon </a:t>
            </a:r>
            <a:r>
              <a:rPr lang="fr-FR" sz="1800" dirty="0"/>
              <a:t>le "prix du PIB"</a:t>
            </a:r>
            <a:endParaRPr lang="fr-FR" sz="1800" i="1" dirty="0"/>
          </a:p>
        </c:rich>
      </c:tx>
      <c:layout>
        <c:manualLayout>
          <c:xMode val="edge"/>
          <c:yMode val="edge"/>
          <c:x val="0.178212459106608"/>
          <c:y val="0.000869220797184445"/>
        </c:manualLayout>
      </c:layout>
      <c:overlay val="0"/>
      <c:spPr>
        <a:solidFill>
          <a:schemeClr val="bg1"/>
        </a:solidFill>
      </c:spPr>
    </c:title>
    <c:autoTitleDeleted val="0"/>
    <c:plotArea>
      <c:layout>
        <c:manualLayout>
          <c:layoutTarget val="inner"/>
          <c:xMode val="edge"/>
          <c:yMode val="edge"/>
          <c:x val="0.0728430256458906"/>
          <c:y val="0.124513591232546"/>
          <c:w val="0.918479587641906"/>
          <c:h val="0.779897255515454"/>
        </c:manualLayout>
      </c:layout>
      <c:barChart>
        <c:barDir val="col"/>
        <c:grouping val="clustered"/>
        <c:varyColors val="0"/>
        <c:ser>
          <c:idx val="0"/>
          <c:order val="0"/>
          <c:tx>
            <c:strRef>
              <c:f>'Modéle export'!$A$261</c:f>
              <c:strCache>
                <c:ptCount val="1"/>
                <c:pt idx="0">
                  <c:v>Var Prix du PIB </c:v>
                </c:pt>
              </c:strCache>
            </c:strRef>
          </c:tx>
          <c:spPr>
            <a:solidFill>
              <a:srgbClr val="FF0000"/>
            </a:solidFill>
          </c:spPr>
          <c:invertIfNegative val="0"/>
          <c:dLbls>
            <c:dLbl>
              <c:idx val="1"/>
              <c:layout>
                <c:manualLayout>
                  <c:x val="-0.0314814826291005"/>
                  <c:y val="0.00447880467403816"/>
                </c:manualLayout>
              </c:layout>
              <c:showLegendKey val="0"/>
              <c:showVal val="1"/>
              <c:showCatName val="0"/>
              <c:showSerName val="0"/>
              <c:showPercent val="0"/>
              <c:showBubbleSize val="0"/>
            </c:dLbl>
            <c:spPr>
              <a:solidFill>
                <a:schemeClr val="bg1"/>
              </a:solidFill>
            </c:spPr>
            <c:txPr>
              <a:bodyPr/>
              <a:lstStyle/>
              <a:p>
                <a:pPr>
                  <a:defRPr b="1">
                    <a:solidFill>
                      <a:srgbClr val="FF0000"/>
                    </a:solidFill>
                  </a:defRPr>
                </a:pPr>
                <a:endParaRPr lang="fr-FR"/>
              </a:p>
            </c:txPr>
            <c:showLegendKey val="0"/>
            <c:showVal val="1"/>
            <c:showCatName val="0"/>
            <c:showSerName val="0"/>
            <c:showPercent val="0"/>
            <c:showBubbleSize val="0"/>
            <c:showLeaderLines val="0"/>
          </c:dLbls>
          <c:cat>
            <c:strRef>
              <c:f>'Modéle export'!$B$248:$E$248</c:f>
              <c:strCache>
                <c:ptCount val="4"/>
                <c:pt idx="0">
                  <c:v>2016</c:v>
                </c:pt>
                <c:pt idx="1">
                  <c:v>Est 2017</c:v>
                </c:pt>
                <c:pt idx="2">
                  <c:v>Est 2018</c:v>
                </c:pt>
                <c:pt idx="3">
                  <c:v>Est 2019</c:v>
                </c:pt>
              </c:strCache>
            </c:strRef>
          </c:cat>
          <c:val>
            <c:numRef>
              <c:f>'Modéle export'!$B$261:$E$261</c:f>
              <c:numCache>
                <c:formatCode>0.0%</c:formatCode>
                <c:ptCount val="4"/>
                <c:pt idx="0">
                  <c:v>0.012</c:v>
                </c:pt>
                <c:pt idx="1">
                  <c:v>0.02</c:v>
                </c:pt>
                <c:pt idx="2">
                  <c:v>0.04</c:v>
                </c:pt>
                <c:pt idx="3">
                  <c:v>0.02</c:v>
                </c:pt>
              </c:numCache>
            </c:numRef>
          </c:val>
        </c:ser>
        <c:ser>
          <c:idx val="1"/>
          <c:order val="1"/>
          <c:tx>
            <c:strRef>
              <c:f>'Modéle export'!$A$262</c:f>
              <c:strCache>
                <c:ptCount val="1"/>
                <c:pt idx="0">
                  <c:v>Var PIB en volume</c:v>
                </c:pt>
              </c:strCache>
            </c:strRef>
          </c:tx>
          <c:spPr>
            <a:solidFill>
              <a:srgbClr val="0000FF"/>
            </a:solidFill>
          </c:spPr>
          <c:invertIfNegative val="0"/>
          <c:dLbls>
            <c:dLbl>
              <c:idx val="0"/>
              <c:layout>
                <c:manualLayout>
                  <c:x val="0.0419753101721339"/>
                  <c:y val="0.00447880467403816"/>
                </c:manualLayout>
              </c:layout>
              <c:showLegendKey val="0"/>
              <c:showVal val="1"/>
              <c:showCatName val="0"/>
              <c:showSerName val="0"/>
              <c:showPercent val="0"/>
              <c:showBubbleSize val="0"/>
            </c:dLbl>
            <c:dLbl>
              <c:idx val="1"/>
              <c:layout>
                <c:manualLayout>
                  <c:x val="0.0341049395148588"/>
                  <c:y val="0.0"/>
                </c:manualLayout>
              </c:layout>
              <c:showLegendKey val="0"/>
              <c:showVal val="1"/>
              <c:showCatName val="0"/>
              <c:showSerName val="0"/>
              <c:showPercent val="0"/>
              <c:showBubbleSize val="0"/>
            </c:dLbl>
            <c:dLbl>
              <c:idx val="2"/>
              <c:layout>
                <c:manualLayout>
                  <c:x val="0.0445987670578922"/>
                  <c:y val="0.0"/>
                </c:manualLayout>
              </c:layout>
              <c:showLegendKey val="0"/>
              <c:showVal val="1"/>
              <c:showCatName val="0"/>
              <c:showSerName val="0"/>
              <c:showPercent val="0"/>
              <c:showBubbleSize val="0"/>
            </c:dLbl>
            <c:dLbl>
              <c:idx val="3"/>
              <c:layout>
                <c:manualLayout>
                  <c:x val="0.0078703706572751"/>
                  <c:y val="-0.0111970116850956"/>
                </c:manualLayout>
              </c:layout>
              <c:showLegendKey val="0"/>
              <c:showVal val="1"/>
              <c:showCatName val="0"/>
              <c:showSerName val="0"/>
              <c:showPercent val="0"/>
              <c:showBubbleSize val="0"/>
            </c:dLbl>
            <c:spPr>
              <a:solidFill>
                <a:schemeClr val="bg1"/>
              </a:solidFill>
            </c:spPr>
            <c:txPr>
              <a:bodyPr/>
              <a:lstStyle/>
              <a:p>
                <a:pPr>
                  <a:defRPr sz="2400" b="1">
                    <a:solidFill>
                      <a:srgbClr val="0000FF"/>
                    </a:solidFill>
                  </a:defRPr>
                </a:pPr>
                <a:endParaRPr lang="fr-FR"/>
              </a:p>
            </c:txPr>
            <c:showLegendKey val="0"/>
            <c:showVal val="1"/>
            <c:showCatName val="0"/>
            <c:showSerName val="0"/>
            <c:showPercent val="0"/>
            <c:showBubbleSize val="0"/>
            <c:showLeaderLines val="0"/>
          </c:dLbls>
          <c:cat>
            <c:strRef>
              <c:f>'Modéle export'!$B$248:$E$248</c:f>
              <c:strCache>
                <c:ptCount val="4"/>
                <c:pt idx="0">
                  <c:v>2016</c:v>
                </c:pt>
                <c:pt idx="1">
                  <c:v>Est 2017</c:v>
                </c:pt>
                <c:pt idx="2">
                  <c:v>Est 2018</c:v>
                </c:pt>
                <c:pt idx="3">
                  <c:v>Est 2019</c:v>
                </c:pt>
              </c:strCache>
            </c:strRef>
          </c:cat>
          <c:val>
            <c:numRef>
              <c:f>'Modéle export'!$B$262:$E$262</c:f>
              <c:numCache>
                <c:formatCode>0.0%</c:formatCode>
                <c:ptCount val="4"/>
                <c:pt idx="0">
                  <c:v>0.00592885375494068</c:v>
                </c:pt>
                <c:pt idx="1">
                  <c:v>0.0182154243154005</c:v>
                </c:pt>
                <c:pt idx="2">
                  <c:v>0.0264529929980013</c:v>
                </c:pt>
                <c:pt idx="3">
                  <c:v>0.0269375312416777</c:v>
                </c:pt>
              </c:numCache>
            </c:numRef>
          </c:val>
        </c:ser>
        <c:dLbls>
          <c:showLegendKey val="0"/>
          <c:showVal val="1"/>
          <c:showCatName val="0"/>
          <c:showSerName val="0"/>
          <c:showPercent val="0"/>
          <c:showBubbleSize val="0"/>
        </c:dLbls>
        <c:gapWidth val="150"/>
        <c:axId val="-2118269816"/>
        <c:axId val="-2118266840"/>
      </c:barChart>
      <c:catAx>
        <c:axId val="-2118269816"/>
        <c:scaling>
          <c:orientation val="minMax"/>
        </c:scaling>
        <c:delete val="0"/>
        <c:axPos val="b"/>
        <c:majorTickMark val="out"/>
        <c:minorTickMark val="none"/>
        <c:tickLblPos val="low"/>
        <c:crossAx val="-2118266840"/>
        <c:crosses val="autoZero"/>
        <c:auto val="1"/>
        <c:lblAlgn val="ctr"/>
        <c:lblOffset val="100"/>
        <c:noMultiLvlLbl val="0"/>
      </c:catAx>
      <c:valAx>
        <c:axId val="-2118266840"/>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crossAx val="-2118269816"/>
        <c:crosses val="autoZero"/>
        <c:crossBetween val="between"/>
        <c:majorUnit val="0.01"/>
      </c:valAx>
    </c:plotArea>
    <c:legend>
      <c:legendPos val="r"/>
      <c:legendEntry>
        <c:idx val="1"/>
        <c:txPr>
          <a:bodyPr/>
          <a:lstStyle/>
          <a:p>
            <a:pPr>
              <a:defRPr sz="1800" b="1"/>
            </a:pPr>
            <a:endParaRPr lang="fr-FR"/>
          </a:p>
        </c:txPr>
      </c:legendEntry>
      <c:layout>
        <c:manualLayout>
          <c:xMode val="edge"/>
          <c:yMode val="edge"/>
          <c:x val="0.0953929102235714"/>
          <c:y val="0.187196322258498"/>
          <c:w val="0.432019931662047"/>
          <c:h val="0.16664490109468"/>
        </c:manualLayout>
      </c:layout>
      <c:overlay val="0"/>
      <c:spPr>
        <a:solidFill>
          <a:schemeClr val="bg1"/>
        </a:solidFill>
      </c:spPr>
    </c:legend>
    <c:plotVisOnly val="1"/>
    <c:dispBlanksAs val="gap"/>
    <c:showDLblsOverMax val="0"/>
  </c:chart>
  <c:txPr>
    <a:bodyPr/>
    <a:lstStyle/>
    <a:p>
      <a:pPr>
        <a:defRPr sz="1600"/>
      </a:pPr>
      <a:endParaRPr lang="fr-FR"/>
    </a:p>
  </c:txPr>
  <c:externalData r:id="rId2">
    <c:autoUpdate val="0"/>
  </c:externalData>
</c:chartSpace>
</file>

<file path=ppt/charts/chart1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1800" dirty="0"/>
              <a:t>PIB et exportations de Ni, GCFP courants</a:t>
            </a:r>
            <a:r>
              <a:rPr lang="fr-FR" sz="2000" dirty="0"/>
              <a:t>, </a:t>
            </a:r>
            <a:r>
              <a:rPr lang="fr-FR" sz="1400" i="1" dirty="0"/>
              <a:t>estimations pour le PIB à partir de 2017 </a:t>
            </a:r>
          </a:p>
          <a:p>
            <a:pPr>
              <a:defRPr sz="2000"/>
            </a:pPr>
            <a:r>
              <a:rPr lang="fr-FR" sz="1400" i="1" dirty="0"/>
              <a:t>et pour les exports à partir de 2018</a:t>
            </a:r>
          </a:p>
        </c:rich>
      </c:tx>
      <c:layout>
        <c:manualLayout>
          <c:xMode val="edge"/>
          <c:yMode val="edge"/>
          <c:x val="0.105297903434984"/>
          <c:y val="0.0"/>
        </c:manualLayout>
      </c:layout>
      <c:overlay val="0"/>
      <c:spPr>
        <a:solidFill>
          <a:schemeClr val="bg1"/>
        </a:solidFill>
      </c:spPr>
    </c:title>
    <c:autoTitleDeleted val="0"/>
    <c:plotArea>
      <c:layout>
        <c:manualLayout>
          <c:layoutTarget val="inner"/>
          <c:xMode val="edge"/>
          <c:yMode val="edge"/>
          <c:x val="0.0814845634153743"/>
          <c:y val="0.0335917312661499"/>
          <c:w val="0.849318490361119"/>
          <c:h val="0.772787291563638"/>
        </c:manualLayout>
      </c:layout>
      <c:lineChart>
        <c:grouping val="standard"/>
        <c:varyColors val="0"/>
        <c:ser>
          <c:idx val="0"/>
          <c:order val="0"/>
          <c:tx>
            <c:strRef>
              <c:f>'Modéle export'!$A$5</c:f>
              <c:strCache>
                <c:ptCount val="1"/>
                <c:pt idx="0">
                  <c:v>PIB en valeur</c:v>
                </c:pt>
              </c:strCache>
            </c:strRef>
          </c:tx>
          <c:spPr>
            <a:ln>
              <a:solidFill>
                <a:srgbClr val="0000FF"/>
              </a:solidFill>
            </a:ln>
          </c:spPr>
          <c:marker>
            <c:symbol val="none"/>
          </c:marker>
          <c:dLbls>
            <c:dLbl>
              <c:idx val="16"/>
              <c:layout/>
              <c:dLblPos val="b"/>
              <c:showLegendKey val="0"/>
              <c:showVal val="1"/>
              <c:showCatName val="0"/>
              <c:showSerName val="0"/>
              <c:showPercent val="0"/>
              <c:showBubbleSize val="0"/>
            </c:dLbl>
            <c:dLbl>
              <c:idx val="17"/>
              <c:layout/>
              <c:dLblPos val="b"/>
              <c:showLegendKey val="0"/>
              <c:showVal val="1"/>
              <c:showCatName val="0"/>
              <c:showSerName val="0"/>
              <c:showPercent val="0"/>
              <c:showBubbleSize val="0"/>
            </c:dLbl>
            <c:dLbl>
              <c:idx val="18"/>
              <c:layout/>
              <c:dLblPos val="b"/>
              <c:showLegendKey val="0"/>
              <c:showVal val="1"/>
              <c:showCatName val="0"/>
              <c:showSerName val="0"/>
              <c:showPercent val="0"/>
              <c:showBubbleSize val="0"/>
            </c:dLbl>
            <c:dLbl>
              <c:idx val="19"/>
              <c:layout/>
              <c:dLblPos val="b"/>
              <c:showLegendKey val="0"/>
              <c:showVal val="1"/>
              <c:showCatName val="0"/>
              <c:showSerName val="0"/>
              <c:showPercent val="0"/>
              <c:showBubbleSize val="0"/>
            </c:dLbl>
            <c:numFmt formatCode="#,##0" sourceLinked="0"/>
            <c:spPr>
              <a:solidFill>
                <a:schemeClr val="bg1"/>
              </a:solidFill>
            </c:spPr>
            <c:txPr>
              <a:bodyPr rot="-5400000" vert="horz"/>
              <a:lstStyle/>
              <a:p>
                <a:pPr>
                  <a:defRPr sz="1400" b="1">
                    <a:solidFill>
                      <a:srgbClr val="0000FF"/>
                    </a:solidFill>
                  </a:defRPr>
                </a:pPr>
                <a:endParaRPr lang="fr-FR"/>
              </a:p>
            </c:txPr>
            <c:dLblPos val="b"/>
            <c:showLegendKey val="0"/>
            <c:showVal val="0"/>
            <c:showCatName val="0"/>
            <c:showSerName val="0"/>
            <c:showPercent val="0"/>
            <c:showBubbleSize val="0"/>
          </c:dLbls>
          <c:cat>
            <c:strRef>
              <c:f>'Modéle export'!$B$4:$U$4</c:f>
              <c:strCache>
                <c:ptCount val="20"/>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pt idx="13">
                  <c:v>2013</c:v>
                </c:pt>
                <c:pt idx="14">
                  <c:v>2014</c:v>
                </c:pt>
                <c:pt idx="15">
                  <c:v>2015</c:v>
                </c:pt>
                <c:pt idx="16">
                  <c:v>2016</c:v>
                </c:pt>
                <c:pt idx="17">
                  <c:v>Est 2017</c:v>
                </c:pt>
                <c:pt idx="18">
                  <c:v>Est 2018</c:v>
                </c:pt>
                <c:pt idx="19">
                  <c:v>Est 2019</c:v>
                </c:pt>
              </c:strCache>
            </c:strRef>
          </c:cat>
          <c:val>
            <c:numRef>
              <c:f>'Modéle export'!$B$5:$U$5</c:f>
              <c:numCache>
                <c:formatCode>_ * #\ ##0.0_)\ _€_ ;_ * \(#\ ##0.0\)\ _€_ ;_ * "-"??_)\ _€_ ;_ @_ </c:formatCode>
                <c:ptCount val="20"/>
                <c:pt idx="0">
                  <c:v>441.872</c:v>
                </c:pt>
                <c:pt idx="1">
                  <c:v>439.383</c:v>
                </c:pt>
                <c:pt idx="2">
                  <c:v>472.0</c:v>
                </c:pt>
                <c:pt idx="3">
                  <c:v>518.5</c:v>
                </c:pt>
                <c:pt idx="4">
                  <c:v>565.5</c:v>
                </c:pt>
                <c:pt idx="5">
                  <c:v>598.4</c:v>
                </c:pt>
                <c:pt idx="6">
                  <c:v>663.3</c:v>
                </c:pt>
                <c:pt idx="7">
                  <c:v>768.0</c:v>
                </c:pt>
                <c:pt idx="8">
                  <c:v>735.7</c:v>
                </c:pt>
                <c:pt idx="9">
                  <c:v>744.715</c:v>
                </c:pt>
                <c:pt idx="10">
                  <c:v>842.913</c:v>
                </c:pt>
                <c:pt idx="11">
                  <c:v>887.425</c:v>
                </c:pt>
                <c:pt idx="12">
                  <c:v>896.29925</c:v>
                </c:pt>
                <c:pt idx="13">
                  <c:v>923.1882274999998</c:v>
                </c:pt>
                <c:pt idx="14">
                  <c:v>955.19</c:v>
                </c:pt>
                <c:pt idx="15">
                  <c:v>964.809</c:v>
                </c:pt>
                <c:pt idx="16">
                  <c:v>982.5</c:v>
                </c:pt>
                <c:pt idx="17">
                  <c:v>1012.1715</c:v>
                </c:pt>
                <c:pt idx="18">
                  <c:v>1063.3873779</c:v>
                </c:pt>
                <c:pt idx="19">
                  <c:v>1128.14766921411</c:v>
                </c:pt>
              </c:numCache>
            </c:numRef>
          </c:val>
          <c:smooth val="0"/>
        </c:ser>
        <c:dLbls>
          <c:showLegendKey val="0"/>
          <c:showVal val="0"/>
          <c:showCatName val="0"/>
          <c:showSerName val="0"/>
          <c:showPercent val="0"/>
          <c:showBubbleSize val="0"/>
        </c:dLbls>
        <c:marker val="1"/>
        <c:smooth val="0"/>
        <c:axId val="-2058113800"/>
        <c:axId val="-2058110520"/>
      </c:lineChart>
      <c:lineChart>
        <c:grouping val="standard"/>
        <c:varyColors val="0"/>
        <c:ser>
          <c:idx val="1"/>
          <c:order val="1"/>
          <c:tx>
            <c:strRef>
              <c:f>'Modéle export'!$A$6</c:f>
              <c:strCache>
                <c:ptCount val="1"/>
                <c:pt idx="0">
                  <c:v>Export Ni en valeur</c:v>
                </c:pt>
              </c:strCache>
            </c:strRef>
          </c:tx>
          <c:spPr>
            <a:ln>
              <a:solidFill>
                <a:srgbClr val="FF0000"/>
              </a:solidFill>
            </a:ln>
          </c:spPr>
          <c:marker>
            <c:symbol val="none"/>
          </c:marker>
          <c:dLbls>
            <c:dLbl>
              <c:idx val="16"/>
              <c:layout/>
              <c:dLblPos val="t"/>
              <c:showLegendKey val="0"/>
              <c:showVal val="1"/>
              <c:showCatName val="0"/>
              <c:showSerName val="0"/>
              <c:showPercent val="0"/>
              <c:showBubbleSize val="0"/>
            </c:dLbl>
            <c:dLbl>
              <c:idx val="17"/>
              <c:layout/>
              <c:dLblPos val="t"/>
              <c:showLegendKey val="0"/>
              <c:showVal val="1"/>
              <c:showCatName val="0"/>
              <c:showSerName val="0"/>
              <c:showPercent val="0"/>
              <c:showBubbleSize val="0"/>
            </c:dLbl>
            <c:dLbl>
              <c:idx val="18"/>
              <c:layout/>
              <c:dLblPos val="t"/>
              <c:showLegendKey val="0"/>
              <c:showVal val="1"/>
              <c:showCatName val="0"/>
              <c:showSerName val="0"/>
              <c:showPercent val="0"/>
              <c:showBubbleSize val="0"/>
            </c:dLbl>
            <c:dLbl>
              <c:idx val="19"/>
              <c:layout/>
              <c:dLblPos val="t"/>
              <c:showLegendKey val="0"/>
              <c:showVal val="1"/>
              <c:showCatName val="0"/>
              <c:showSerName val="0"/>
              <c:showPercent val="0"/>
              <c:showBubbleSize val="0"/>
            </c:dLbl>
            <c:numFmt formatCode="#,##0" sourceLinked="0"/>
            <c:spPr>
              <a:solidFill>
                <a:schemeClr val="bg1"/>
              </a:solidFill>
            </c:spPr>
            <c:txPr>
              <a:bodyPr rot="-5400000" vert="horz"/>
              <a:lstStyle/>
              <a:p>
                <a:pPr>
                  <a:defRPr b="1">
                    <a:solidFill>
                      <a:srgbClr val="FF0000"/>
                    </a:solidFill>
                  </a:defRPr>
                </a:pPr>
                <a:endParaRPr lang="fr-FR"/>
              </a:p>
            </c:txPr>
            <c:dLblPos val="t"/>
            <c:showLegendKey val="0"/>
            <c:showVal val="0"/>
            <c:showCatName val="0"/>
            <c:showSerName val="0"/>
            <c:showPercent val="0"/>
            <c:showBubbleSize val="0"/>
          </c:dLbls>
          <c:cat>
            <c:strRef>
              <c:f>'Modéle export'!$B$4:$U$4</c:f>
              <c:strCache>
                <c:ptCount val="20"/>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pt idx="13">
                  <c:v>2013</c:v>
                </c:pt>
                <c:pt idx="14">
                  <c:v>2014</c:v>
                </c:pt>
                <c:pt idx="15">
                  <c:v>2015</c:v>
                </c:pt>
                <c:pt idx="16">
                  <c:v>2016</c:v>
                </c:pt>
                <c:pt idx="17">
                  <c:v>Est 2017</c:v>
                </c:pt>
                <c:pt idx="18">
                  <c:v>Est 2018</c:v>
                </c:pt>
                <c:pt idx="19">
                  <c:v>Est 2019</c:v>
                </c:pt>
              </c:strCache>
            </c:strRef>
          </c:cat>
          <c:val>
            <c:numRef>
              <c:f>'Modéle export'!$B$6:$U$6</c:f>
              <c:numCache>
                <c:formatCode>_ * #\ ##0.0_)\ _€_ ;_ * \(#\ ##0.0\)\ _€_ ;_ * "-"??_)\ _€_ ;_ @_ </c:formatCode>
                <c:ptCount val="20"/>
                <c:pt idx="0">
                  <c:v>71.04299255000001</c:v>
                </c:pt>
                <c:pt idx="1">
                  <c:v>53.694481497</c:v>
                </c:pt>
                <c:pt idx="2">
                  <c:v>56.101101332</c:v>
                </c:pt>
                <c:pt idx="3">
                  <c:v>75.54488897455346</c:v>
                </c:pt>
                <c:pt idx="4">
                  <c:v>89.9489002485376</c:v>
                </c:pt>
                <c:pt idx="5">
                  <c:v>94.85899481738765</c:v>
                </c:pt>
                <c:pt idx="6">
                  <c:v>120.4644024212582</c:v>
                </c:pt>
                <c:pt idx="7">
                  <c:v>171.28566167833</c:v>
                </c:pt>
                <c:pt idx="8">
                  <c:v>100.6826098401774</c:v>
                </c:pt>
                <c:pt idx="9">
                  <c:v>77.84133741003376</c:v>
                </c:pt>
                <c:pt idx="10">
                  <c:v>128.2762045924542</c:v>
                </c:pt>
                <c:pt idx="11">
                  <c:v>133.4497493375172</c:v>
                </c:pt>
                <c:pt idx="12">
                  <c:v>114.193827613682</c:v>
                </c:pt>
                <c:pt idx="13">
                  <c:v>96.24045126743481</c:v>
                </c:pt>
                <c:pt idx="14">
                  <c:v>133.4779421646405</c:v>
                </c:pt>
                <c:pt idx="15">
                  <c:v>124.5857643170525</c:v>
                </c:pt>
                <c:pt idx="16">
                  <c:v>133.3314047169212</c:v>
                </c:pt>
                <c:pt idx="17">
                  <c:v>155.076220305553</c:v>
                </c:pt>
                <c:pt idx="18">
                  <c:v>204.9507715032796</c:v>
                </c:pt>
                <c:pt idx="19">
                  <c:v>254.1389566640667</c:v>
                </c:pt>
              </c:numCache>
            </c:numRef>
          </c:val>
          <c:smooth val="0"/>
        </c:ser>
        <c:dLbls>
          <c:showLegendKey val="0"/>
          <c:showVal val="0"/>
          <c:showCatName val="0"/>
          <c:showSerName val="0"/>
          <c:showPercent val="0"/>
          <c:showBubbleSize val="0"/>
        </c:dLbls>
        <c:marker val="1"/>
        <c:smooth val="0"/>
        <c:axId val="-2058104216"/>
        <c:axId val="-2058107128"/>
      </c:lineChart>
      <c:catAx>
        <c:axId val="-2058113800"/>
        <c:scaling>
          <c:orientation val="minMax"/>
        </c:scaling>
        <c:delete val="0"/>
        <c:axPos val="b"/>
        <c:majorTickMark val="out"/>
        <c:minorTickMark val="none"/>
        <c:tickLblPos val="nextTo"/>
        <c:txPr>
          <a:bodyPr rot="-5400000" vert="horz"/>
          <a:lstStyle/>
          <a:p>
            <a:pPr>
              <a:defRPr/>
            </a:pPr>
            <a:endParaRPr lang="fr-FR"/>
          </a:p>
        </c:txPr>
        <c:crossAx val="-2058110520"/>
        <c:crosses val="autoZero"/>
        <c:auto val="1"/>
        <c:lblAlgn val="ctr"/>
        <c:lblOffset val="100"/>
        <c:tickLblSkip val="1"/>
        <c:noMultiLvlLbl val="0"/>
      </c:catAx>
      <c:valAx>
        <c:axId val="-2058110520"/>
        <c:scaling>
          <c:orientation val="minMax"/>
          <c:max val="2000.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200">
                <a:solidFill>
                  <a:srgbClr val="0000FF"/>
                </a:solidFill>
              </a:defRPr>
            </a:pPr>
            <a:endParaRPr lang="fr-FR"/>
          </a:p>
        </c:txPr>
        <c:crossAx val="-2058113800"/>
        <c:crosses val="autoZero"/>
        <c:crossBetween val="between"/>
        <c:majorUnit val="100.0"/>
      </c:valAx>
      <c:valAx>
        <c:axId val="-2058107128"/>
        <c:scaling>
          <c:orientation val="minMax"/>
          <c:min val="0.0"/>
        </c:scaling>
        <c:delete val="0"/>
        <c:axPos val="r"/>
        <c:numFmt formatCode="#,##0" sourceLinked="0"/>
        <c:majorTickMark val="out"/>
        <c:minorTickMark val="none"/>
        <c:tickLblPos val="nextTo"/>
        <c:txPr>
          <a:bodyPr/>
          <a:lstStyle/>
          <a:p>
            <a:pPr>
              <a:defRPr sz="1200">
                <a:solidFill>
                  <a:srgbClr val="FF0000"/>
                </a:solidFill>
              </a:defRPr>
            </a:pPr>
            <a:endParaRPr lang="fr-FR"/>
          </a:p>
        </c:txPr>
        <c:crossAx val="-2058104216"/>
        <c:crosses val="max"/>
        <c:crossBetween val="between"/>
        <c:majorUnit val="20.0"/>
      </c:valAx>
      <c:catAx>
        <c:axId val="-2058104216"/>
        <c:scaling>
          <c:orientation val="minMax"/>
        </c:scaling>
        <c:delete val="1"/>
        <c:axPos val="b"/>
        <c:majorTickMark val="out"/>
        <c:minorTickMark val="none"/>
        <c:tickLblPos val="nextTo"/>
        <c:crossAx val="-2058107128"/>
        <c:crosses val="autoZero"/>
        <c:auto val="1"/>
        <c:lblAlgn val="ctr"/>
        <c:lblOffset val="100"/>
        <c:noMultiLvlLbl val="0"/>
      </c:catAx>
    </c:plotArea>
    <c:legend>
      <c:legendPos val="r"/>
      <c:layout>
        <c:manualLayout>
          <c:xMode val="edge"/>
          <c:yMode val="edge"/>
          <c:x val="0.206674705722637"/>
          <c:y val="0.605142525788927"/>
          <c:w val="0.67599511267988"/>
          <c:h val="0.110196804498389"/>
        </c:manualLayout>
      </c:layout>
      <c:overlay val="0"/>
      <c:spPr>
        <a:solidFill>
          <a:schemeClr val="bg1"/>
        </a:solidFill>
      </c:spPr>
      <c:txPr>
        <a:bodyPr/>
        <a:lstStyle/>
        <a:p>
          <a:pPr>
            <a:defRPr sz="1400" b="1"/>
          </a:pPr>
          <a:endParaRPr lang="fr-FR"/>
        </a:p>
      </c:txPr>
    </c:legend>
    <c:plotVisOnly val="1"/>
    <c:dispBlanksAs val="gap"/>
    <c:showDLblsOverMax val="0"/>
  </c:chart>
  <c:txPr>
    <a:bodyPr/>
    <a:lstStyle/>
    <a:p>
      <a:pPr>
        <a:defRPr sz="1600"/>
      </a:pPr>
      <a:endParaRPr lang="fr-FR"/>
    </a:p>
  </c:txPr>
  <c:externalData r:id="rId1">
    <c:autoUpdate val="0"/>
  </c:externalData>
</c:chartSpace>
</file>

<file path=ppt/charts/chart1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smtClean="0"/>
              <a:t>Indices (100 en 2000)</a:t>
            </a:r>
          </a:p>
        </c:rich>
      </c:tx>
      <c:layout>
        <c:manualLayout>
          <c:xMode val="edge"/>
          <c:yMode val="edge"/>
          <c:x val="0.209370138321201"/>
          <c:y val="0.0"/>
        </c:manualLayout>
      </c:layout>
      <c:overlay val="0"/>
      <c:spPr>
        <a:solidFill>
          <a:schemeClr val="bg1"/>
        </a:solidFill>
        <a:ln>
          <a:solidFill>
            <a:schemeClr val="bg1"/>
          </a:solidFill>
        </a:ln>
      </c:spPr>
    </c:title>
    <c:autoTitleDeleted val="0"/>
    <c:plotArea>
      <c:layout>
        <c:manualLayout>
          <c:layoutTarget val="inner"/>
          <c:xMode val="edge"/>
          <c:yMode val="edge"/>
          <c:x val="0.0636448866812541"/>
          <c:y val="0.0335917312661499"/>
          <c:w val="0.936355113318746"/>
          <c:h val="0.791447435349651"/>
        </c:manualLayout>
      </c:layout>
      <c:lineChart>
        <c:grouping val="standard"/>
        <c:varyColors val="0"/>
        <c:ser>
          <c:idx val="0"/>
          <c:order val="0"/>
          <c:tx>
            <c:strRef>
              <c:f>'Modéle export'!$A$12</c:f>
              <c:strCache>
                <c:ptCount val="1"/>
                <c:pt idx="0">
                  <c:v>PIB en valeur</c:v>
                </c:pt>
              </c:strCache>
            </c:strRef>
          </c:tx>
          <c:spPr>
            <a:ln>
              <a:solidFill>
                <a:srgbClr val="0000FF"/>
              </a:solidFill>
              <a:prstDash val="sysDot"/>
            </a:ln>
          </c:spPr>
          <c:marker>
            <c:symbol val="none"/>
          </c:marker>
          <c:trendline>
            <c:spPr>
              <a:ln w="76200" cmpd="sng">
                <a:solidFill>
                  <a:srgbClr val="0000FF"/>
                </a:solidFill>
              </a:ln>
            </c:spPr>
            <c:trendlineType val="movingAvg"/>
            <c:period val="2"/>
            <c:dispRSqr val="0"/>
            <c:dispEq val="0"/>
          </c:trendline>
          <c:cat>
            <c:strRef>
              <c:f>'Modéle export'!$B$4:$U$4</c:f>
              <c:strCache>
                <c:ptCount val="20"/>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pt idx="13">
                  <c:v>2013</c:v>
                </c:pt>
                <c:pt idx="14">
                  <c:v>2014</c:v>
                </c:pt>
                <c:pt idx="15">
                  <c:v>2015</c:v>
                </c:pt>
                <c:pt idx="16">
                  <c:v>2016</c:v>
                </c:pt>
                <c:pt idx="17">
                  <c:v>Est 2017</c:v>
                </c:pt>
                <c:pt idx="18">
                  <c:v>Est 2018</c:v>
                </c:pt>
                <c:pt idx="19">
                  <c:v>Est 2019</c:v>
                </c:pt>
              </c:strCache>
            </c:strRef>
          </c:cat>
          <c:val>
            <c:numRef>
              <c:f>'Modéle export'!$B$12:$U$12</c:f>
              <c:numCache>
                <c:formatCode>_ * #\ ##0.0_)\ _€_ ;_ * \(#\ ##0.0\)\ _€_ ;_ * "-"??_)\ _€_ ;_ @_ </c:formatCode>
                <c:ptCount val="20"/>
                <c:pt idx="0">
                  <c:v>100.0</c:v>
                </c:pt>
                <c:pt idx="1">
                  <c:v>99.43671470471086</c:v>
                </c:pt>
                <c:pt idx="2">
                  <c:v>106.8182641126842</c:v>
                </c:pt>
                <c:pt idx="3">
                  <c:v>117.3416736068364</c:v>
                </c:pt>
                <c:pt idx="4">
                  <c:v>127.9782380417859</c:v>
                </c:pt>
                <c:pt idx="5">
                  <c:v>135.4238331462505</c:v>
                </c:pt>
                <c:pt idx="6">
                  <c:v>150.1113444617446</c:v>
                </c:pt>
                <c:pt idx="7">
                  <c:v>173.8059890647065</c:v>
                </c:pt>
                <c:pt idx="8">
                  <c:v>166.4961798891987</c:v>
                </c:pt>
                <c:pt idx="9">
                  <c:v>168.5363634717746</c:v>
                </c:pt>
                <c:pt idx="10">
                  <c:v>190.7595412246079</c:v>
                </c:pt>
                <c:pt idx="11">
                  <c:v>200.83304667415</c:v>
                </c:pt>
                <c:pt idx="12">
                  <c:v>202.8413771408915</c:v>
                </c:pt>
                <c:pt idx="13">
                  <c:v>208.9266184551182</c:v>
                </c:pt>
                <c:pt idx="14">
                  <c:v>216.1689358004128</c:v>
                </c:pt>
                <c:pt idx="15">
                  <c:v>218.345810551472</c:v>
                </c:pt>
                <c:pt idx="16">
                  <c:v>222.3494586667632</c:v>
                </c:pt>
                <c:pt idx="17">
                  <c:v>229.0644123184994</c:v>
                </c:pt>
                <c:pt idx="18">
                  <c:v>240.6550715818155</c:v>
                </c:pt>
                <c:pt idx="19">
                  <c:v>255.3109654411481</c:v>
                </c:pt>
              </c:numCache>
            </c:numRef>
          </c:val>
          <c:smooth val="0"/>
        </c:ser>
        <c:ser>
          <c:idx val="1"/>
          <c:order val="1"/>
          <c:tx>
            <c:strRef>
              <c:f>'Modéle export'!$A$13</c:f>
              <c:strCache>
                <c:ptCount val="1"/>
                <c:pt idx="0">
                  <c:v>Export Ni</c:v>
                </c:pt>
              </c:strCache>
            </c:strRef>
          </c:tx>
          <c:spPr>
            <a:ln>
              <a:solidFill>
                <a:srgbClr val="FF0000"/>
              </a:solidFill>
              <a:prstDash val="sysDot"/>
            </a:ln>
          </c:spPr>
          <c:marker>
            <c:symbol val="none"/>
          </c:marker>
          <c:trendline>
            <c:spPr>
              <a:ln w="76200" cmpd="sng">
                <a:solidFill>
                  <a:srgbClr val="FF0000"/>
                </a:solidFill>
              </a:ln>
            </c:spPr>
            <c:trendlineType val="movingAvg"/>
            <c:period val="2"/>
            <c:dispRSqr val="0"/>
            <c:dispEq val="0"/>
          </c:trendline>
          <c:cat>
            <c:strRef>
              <c:f>'Modéle export'!$B$4:$U$4</c:f>
              <c:strCache>
                <c:ptCount val="20"/>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pt idx="13">
                  <c:v>2013</c:v>
                </c:pt>
                <c:pt idx="14">
                  <c:v>2014</c:v>
                </c:pt>
                <c:pt idx="15">
                  <c:v>2015</c:v>
                </c:pt>
                <c:pt idx="16">
                  <c:v>2016</c:v>
                </c:pt>
                <c:pt idx="17">
                  <c:v>Est 2017</c:v>
                </c:pt>
                <c:pt idx="18">
                  <c:v>Est 2018</c:v>
                </c:pt>
                <c:pt idx="19">
                  <c:v>Est 2019</c:v>
                </c:pt>
              </c:strCache>
            </c:strRef>
          </c:cat>
          <c:val>
            <c:numRef>
              <c:f>'Modéle export'!$B$13:$U$13</c:f>
              <c:numCache>
                <c:formatCode>_ * #\ ##0.0_)\ _€_ ;_ * \(#\ ##0.0\)\ _€_ ;_ * "-"??_)\ _€_ ;_ @_ </c:formatCode>
                <c:ptCount val="20"/>
                <c:pt idx="0">
                  <c:v>100.0</c:v>
                </c:pt>
                <c:pt idx="1">
                  <c:v>75.5802642452173</c:v>
                </c:pt>
                <c:pt idx="2">
                  <c:v>78.96781838478451</c:v>
                </c:pt>
                <c:pt idx="3">
                  <c:v>106.336862036583</c:v>
                </c:pt>
                <c:pt idx="4">
                  <c:v>126.6119247232323</c:v>
                </c:pt>
                <c:pt idx="5">
                  <c:v>133.523365799415</c:v>
                </c:pt>
                <c:pt idx="6">
                  <c:v>169.5654956208037</c:v>
                </c:pt>
                <c:pt idx="7">
                  <c:v>241.10141694521</c:v>
                </c:pt>
                <c:pt idx="8">
                  <c:v>141.7206767709243</c:v>
                </c:pt>
                <c:pt idx="9">
                  <c:v>109.5693390945618</c:v>
                </c:pt>
                <c:pt idx="10">
                  <c:v>180.5613755672996</c:v>
                </c:pt>
                <c:pt idx="11">
                  <c:v>187.8436486801923</c:v>
                </c:pt>
                <c:pt idx="12">
                  <c:v>160.7390447880027</c:v>
                </c:pt>
                <c:pt idx="13">
                  <c:v>135.467901636746</c:v>
                </c:pt>
                <c:pt idx="14">
                  <c:v>187.883332857493</c:v>
                </c:pt>
                <c:pt idx="15">
                  <c:v>175.366717877726</c:v>
                </c:pt>
                <c:pt idx="16">
                  <c:v>187.6770669859982</c:v>
                </c:pt>
                <c:pt idx="17">
                  <c:v>218.2850338073956</c:v>
                </c:pt>
                <c:pt idx="18">
                  <c:v>288.4883704174417</c:v>
                </c:pt>
                <c:pt idx="19">
                  <c:v>357.7255793176278</c:v>
                </c:pt>
              </c:numCache>
            </c:numRef>
          </c:val>
          <c:smooth val="0"/>
        </c:ser>
        <c:dLbls>
          <c:showLegendKey val="0"/>
          <c:showVal val="0"/>
          <c:showCatName val="0"/>
          <c:showSerName val="0"/>
          <c:showPercent val="0"/>
          <c:showBubbleSize val="0"/>
        </c:dLbls>
        <c:marker val="1"/>
        <c:smooth val="0"/>
        <c:axId val="-2058040248"/>
        <c:axId val="-2058037112"/>
      </c:lineChart>
      <c:catAx>
        <c:axId val="-2058040248"/>
        <c:scaling>
          <c:orientation val="minMax"/>
        </c:scaling>
        <c:delete val="0"/>
        <c:axPos val="b"/>
        <c:majorTickMark val="out"/>
        <c:minorTickMark val="none"/>
        <c:tickLblPos val="nextTo"/>
        <c:crossAx val="-2058037112"/>
        <c:crosses val="autoZero"/>
        <c:auto val="1"/>
        <c:lblAlgn val="ctr"/>
        <c:lblOffset val="100"/>
        <c:noMultiLvlLbl val="0"/>
      </c:catAx>
      <c:valAx>
        <c:axId val="-2058037112"/>
        <c:scaling>
          <c:orientation val="minMax"/>
          <c:min val="0.0"/>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200">
                <a:solidFill>
                  <a:schemeClr val="tx1"/>
                </a:solidFill>
              </a:defRPr>
            </a:pPr>
            <a:endParaRPr lang="fr-FR"/>
          </a:p>
        </c:txPr>
        <c:crossAx val="-2058040248"/>
        <c:crosses val="autoZero"/>
        <c:crossBetween val="between"/>
        <c:majorUnit val="20.0"/>
      </c:valAx>
    </c:plotArea>
    <c:plotVisOnly val="1"/>
    <c:dispBlanksAs val="gap"/>
    <c:showDLblsOverMax val="0"/>
  </c:chart>
  <c:txPr>
    <a:bodyPr/>
    <a:lstStyle/>
    <a:p>
      <a:pPr>
        <a:defRPr sz="1600"/>
      </a:pPr>
      <a:endParaRPr lang="fr-FR"/>
    </a:p>
  </c:txPr>
  <c:externalData r:id="rId1">
    <c:autoUpdate val="0"/>
  </c:externalData>
</c:chartSpace>
</file>

<file path=ppt/charts/chart1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dirty="0"/>
              <a:t>PIB et exportations de Ni, </a:t>
            </a:r>
            <a:r>
              <a:rPr lang="fr-FR" sz="2000" dirty="0" smtClean="0"/>
              <a:t>% </a:t>
            </a:r>
            <a:r>
              <a:rPr lang="fr-FR" sz="2000" dirty="0"/>
              <a:t>de variation par an, </a:t>
            </a:r>
            <a:endParaRPr lang="fr-FR" sz="2000" dirty="0" smtClean="0"/>
          </a:p>
          <a:p>
            <a:pPr>
              <a:defRPr sz="2000"/>
            </a:pPr>
            <a:r>
              <a:rPr lang="fr-FR" sz="2000" dirty="0" smtClean="0"/>
              <a:t>bonne </a:t>
            </a:r>
            <a:r>
              <a:rPr lang="fr-FR" sz="2000" dirty="0"/>
              <a:t>corrélation jusqu'en 2016 : </a:t>
            </a:r>
            <a:r>
              <a:rPr lang="fr-FR" sz="2000" dirty="0" err="1" smtClean="0"/>
              <a:t>Coef</a:t>
            </a:r>
            <a:r>
              <a:rPr lang="fr-FR" sz="2000" dirty="0"/>
              <a:t>. de cor. de 83</a:t>
            </a:r>
            <a:r>
              <a:rPr lang="fr-FR" sz="2000" dirty="0" smtClean="0"/>
              <a:t>%,  </a:t>
            </a:r>
          </a:p>
          <a:p>
            <a:pPr>
              <a:defRPr sz="2000"/>
            </a:pPr>
            <a:r>
              <a:rPr lang="fr-FR" sz="2000" dirty="0" smtClean="0"/>
              <a:t>et </a:t>
            </a:r>
            <a:r>
              <a:rPr lang="fr-FR" sz="2000" dirty="0"/>
              <a:t>90% jusqu'en 2007</a:t>
            </a:r>
          </a:p>
        </c:rich>
      </c:tx>
      <c:layout>
        <c:manualLayout>
          <c:xMode val="edge"/>
          <c:yMode val="edge"/>
          <c:x val="0.161674752394019"/>
          <c:y val="0.00205868171090422"/>
        </c:manualLayout>
      </c:layout>
      <c:overlay val="0"/>
      <c:spPr>
        <a:solidFill>
          <a:schemeClr val="bg1"/>
        </a:solidFill>
        <a:ln>
          <a:solidFill>
            <a:schemeClr val="bg1"/>
          </a:solidFill>
        </a:ln>
      </c:spPr>
    </c:title>
    <c:autoTitleDeleted val="0"/>
    <c:plotArea>
      <c:layout>
        <c:manualLayout>
          <c:layoutTarget val="inner"/>
          <c:xMode val="edge"/>
          <c:yMode val="edge"/>
          <c:x val="0.0636448866812541"/>
          <c:y val="0.167423975581123"/>
          <c:w val="0.936355113318746"/>
          <c:h val="0.674970765319241"/>
        </c:manualLayout>
      </c:layout>
      <c:lineChart>
        <c:grouping val="standard"/>
        <c:varyColors val="0"/>
        <c:ser>
          <c:idx val="0"/>
          <c:order val="0"/>
          <c:tx>
            <c:strRef>
              <c:f>'Modéle export'!$A$22</c:f>
              <c:strCache>
                <c:ptCount val="1"/>
                <c:pt idx="0">
                  <c:v>Var Exp, %</c:v>
                </c:pt>
              </c:strCache>
            </c:strRef>
          </c:tx>
          <c:spPr>
            <a:ln w="38100" cmpd="sng">
              <a:solidFill>
                <a:srgbClr val="0000FF"/>
              </a:solidFill>
              <a:prstDash val="sysDot"/>
            </a:ln>
          </c:spPr>
          <c:marker>
            <c:symbol val="none"/>
          </c:marker>
          <c:trendline>
            <c:spPr>
              <a:ln w="76200" cmpd="sng">
                <a:solidFill>
                  <a:srgbClr val="0000FF"/>
                </a:solidFill>
              </a:ln>
            </c:spPr>
            <c:trendlineType val="movingAvg"/>
            <c:period val="4"/>
            <c:dispRSqr val="0"/>
            <c:dispEq val="0"/>
          </c:trendline>
          <c:cat>
            <c:strRef>
              <c:f>'Modéle export'!$B$4:$U$4</c:f>
              <c:strCache>
                <c:ptCount val="20"/>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pt idx="13">
                  <c:v>2013</c:v>
                </c:pt>
                <c:pt idx="14">
                  <c:v>2014</c:v>
                </c:pt>
                <c:pt idx="15">
                  <c:v>2015</c:v>
                </c:pt>
                <c:pt idx="16">
                  <c:v>2016</c:v>
                </c:pt>
                <c:pt idx="17">
                  <c:v>Est 2017</c:v>
                </c:pt>
                <c:pt idx="18">
                  <c:v>Est 2018</c:v>
                </c:pt>
                <c:pt idx="19">
                  <c:v>Est 2019</c:v>
                </c:pt>
              </c:strCache>
            </c:strRef>
          </c:cat>
          <c:val>
            <c:numRef>
              <c:f>'Modéle export'!$B$22:$U$22</c:f>
              <c:numCache>
                <c:formatCode>0.0%</c:formatCode>
                <c:ptCount val="20"/>
                <c:pt idx="1">
                  <c:v>-0.0056328529528914</c:v>
                </c:pt>
                <c:pt idx="2">
                  <c:v>0.0742336412651376</c:v>
                </c:pt>
                <c:pt idx="3">
                  <c:v>0.0985169491525424</c:v>
                </c:pt>
                <c:pt idx="4">
                  <c:v>0.0906460945033751</c:v>
                </c:pt>
                <c:pt idx="5">
                  <c:v>0.0581786030061893</c:v>
                </c:pt>
                <c:pt idx="6">
                  <c:v>0.108455882352941</c:v>
                </c:pt>
                <c:pt idx="7">
                  <c:v>0.157847127996382</c:v>
                </c:pt>
                <c:pt idx="8">
                  <c:v>-0.0420572916666666</c:v>
                </c:pt>
                <c:pt idx="9">
                  <c:v>0.0122536359929319</c:v>
                </c:pt>
                <c:pt idx="10">
                  <c:v>0.131859838998811</c:v>
                </c:pt>
                <c:pt idx="11">
                  <c:v>0.0528073478520321</c:v>
                </c:pt>
                <c:pt idx="12">
                  <c:v>0.01</c:v>
                </c:pt>
                <c:pt idx="13">
                  <c:v>0.03</c:v>
                </c:pt>
                <c:pt idx="14">
                  <c:v>0.03466440704802</c:v>
                </c:pt>
                <c:pt idx="15">
                  <c:v>0.0100702478041017</c:v>
                </c:pt>
                <c:pt idx="16">
                  <c:v>0.0183362717387587</c:v>
                </c:pt>
                <c:pt idx="17">
                  <c:v>0.0302</c:v>
                </c:pt>
                <c:pt idx="18">
                  <c:v>0.0506</c:v>
                </c:pt>
                <c:pt idx="19">
                  <c:v>0.0608999999999999</c:v>
                </c:pt>
              </c:numCache>
            </c:numRef>
          </c:val>
          <c:smooth val="0"/>
        </c:ser>
        <c:ser>
          <c:idx val="1"/>
          <c:order val="1"/>
          <c:tx>
            <c:strRef>
              <c:f>'Modéle export'!$A$23</c:f>
              <c:strCache>
                <c:ptCount val="1"/>
                <c:pt idx="0">
                  <c:v>Var PIB, %</c:v>
                </c:pt>
              </c:strCache>
            </c:strRef>
          </c:tx>
          <c:spPr>
            <a:ln w="38100" cmpd="sng">
              <a:solidFill>
                <a:srgbClr val="FF0000"/>
              </a:solidFill>
              <a:prstDash val="sysDot"/>
            </a:ln>
          </c:spPr>
          <c:marker>
            <c:symbol val="none"/>
          </c:marker>
          <c:trendline>
            <c:spPr>
              <a:ln w="76200" cmpd="sng">
                <a:solidFill>
                  <a:srgbClr val="FF0000"/>
                </a:solidFill>
              </a:ln>
            </c:spPr>
            <c:trendlineType val="movingAvg"/>
            <c:period val="4"/>
            <c:dispRSqr val="0"/>
            <c:dispEq val="0"/>
          </c:trendline>
          <c:cat>
            <c:strRef>
              <c:f>'Modéle export'!$B$4:$U$4</c:f>
              <c:strCache>
                <c:ptCount val="20"/>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pt idx="13">
                  <c:v>2013</c:v>
                </c:pt>
                <c:pt idx="14">
                  <c:v>2014</c:v>
                </c:pt>
                <c:pt idx="15">
                  <c:v>2015</c:v>
                </c:pt>
                <c:pt idx="16">
                  <c:v>2016</c:v>
                </c:pt>
                <c:pt idx="17">
                  <c:v>Est 2017</c:v>
                </c:pt>
                <c:pt idx="18">
                  <c:v>Est 2018</c:v>
                </c:pt>
                <c:pt idx="19">
                  <c:v>Est 2019</c:v>
                </c:pt>
              </c:strCache>
            </c:strRef>
          </c:cat>
          <c:val>
            <c:numRef>
              <c:f>'Modéle export'!$B$23:$U$23</c:f>
              <c:numCache>
                <c:formatCode>0.0%</c:formatCode>
                <c:ptCount val="20"/>
                <c:pt idx="1">
                  <c:v>-0.244197357547828</c:v>
                </c:pt>
                <c:pt idx="2">
                  <c:v>0.0448206178345247</c:v>
                </c:pt>
                <c:pt idx="3">
                  <c:v>0.346584776072172</c:v>
                </c:pt>
                <c:pt idx="4">
                  <c:v>0.190668243338553</c:v>
                </c:pt>
                <c:pt idx="5">
                  <c:v>0.0545875997959175</c:v>
                </c:pt>
                <c:pt idx="6">
                  <c:v>0.269931255893691</c:v>
                </c:pt>
                <c:pt idx="7">
                  <c:v>0.421877818140436</c:v>
                </c:pt>
                <c:pt idx="8">
                  <c:v>-0.412194757846943</c:v>
                </c:pt>
                <c:pt idx="9">
                  <c:v>-0.226864127443673</c:v>
                </c:pt>
                <c:pt idx="10">
                  <c:v>0.647918816152295</c:v>
                </c:pt>
                <c:pt idx="11">
                  <c:v>0.0403312895131242</c:v>
                </c:pt>
                <c:pt idx="12">
                  <c:v>-0.144293427446864</c:v>
                </c:pt>
                <c:pt idx="13">
                  <c:v>-0.157218447979373</c:v>
                </c:pt>
                <c:pt idx="14">
                  <c:v>0.386921407857174</c:v>
                </c:pt>
                <c:pt idx="15">
                  <c:v>-0.0666190810510085</c:v>
                </c:pt>
                <c:pt idx="16">
                  <c:v>0.0701977505039213</c:v>
                </c:pt>
                <c:pt idx="17">
                  <c:v>0.163088475928073</c:v>
                </c:pt>
                <c:pt idx="18">
                  <c:v>0.321613146744593</c:v>
                </c:pt>
                <c:pt idx="19">
                  <c:v>0.24</c:v>
                </c:pt>
              </c:numCache>
            </c:numRef>
          </c:val>
          <c:smooth val="0"/>
        </c:ser>
        <c:dLbls>
          <c:showLegendKey val="0"/>
          <c:showVal val="0"/>
          <c:showCatName val="0"/>
          <c:showSerName val="0"/>
          <c:showPercent val="0"/>
          <c:showBubbleSize val="0"/>
        </c:dLbls>
        <c:marker val="1"/>
        <c:smooth val="0"/>
        <c:axId val="-2057970392"/>
        <c:axId val="-2057967256"/>
      </c:lineChart>
      <c:catAx>
        <c:axId val="-2057970392"/>
        <c:scaling>
          <c:orientation val="minMax"/>
        </c:scaling>
        <c:delete val="0"/>
        <c:axPos val="b"/>
        <c:majorTickMark val="out"/>
        <c:minorTickMark val="none"/>
        <c:tickLblPos val="low"/>
        <c:txPr>
          <a:bodyPr rot="-5400000" vert="horz"/>
          <a:lstStyle/>
          <a:p>
            <a:pPr>
              <a:defRPr sz="1800"/>
            </a:pPr>
            <a:endParaRPr lang="fr-FR"/>
          </a:p>
        </c:txPr>
        <c:crossAx val="-2057967256"/>
        <c:crosses val="autoZero"/>
        <c:auto val="1"/>
        <c:lblAlgn val="ctr"/>
        <c:lblOffset val="100"/>
        <c:noMultiLvlLbl val="0"/>
      </c:catAx>
      <c:valAx>
        <c:axId val="-2057967256"/>
        <c:scaling>
          <c:orientation val="minMax"/>
          <c:max val="0.3"/>
          <c:min val="-0.1"/>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200">
                <a:solidFill>
                  <a:schemeClr val="tx1"/>
                </a:solidFill>
              </a:defRPr>
            </a:pPr>
            <a:endParaRPr lang="fr-FR"/>
          </a:p>
        </c:txPr>
        <c:crossAx val="-2057970392"/>
        <c:crosses val="autoZero"/>
        <c:crossBetween val="between"/>
        <c:majorUnit val="0.02"/>
      </c:valAx>
    </c:plotArea>
    <c:plotVisOnly val="1"/>
    <c:dispBlanksAs val="gap"/>
    <c:showDLblsOverMax val="0"/>
  </c:chart>
  <c:txPr>
    <a:bodyPr/>
    <a:lstStyle/>
    <a:p>
      <a:pPr>
        <a:defRPr sz="1600"/>
      </a:pPr>
      <a:endParaRPr lang="fr-FR"/>
    </a:p>
  </c:txPr>
  <c:externalData r:id="rId1">
    <c:autoUpdate val="0"/>
  </c:externalData>
</c:chartSpace>
</file>

<file path=ppt/charts/chart1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a:t>Elasticité prix du Ni / var PIB</a:t>
            </a:r>
          </a:p>
        </c:rich>
      </c:tx>
      <c:layout>
        <c:manualLayout>
          <c:xMode val="edge"/>
          <c:yMode val="edge"/>
          <c:x val="0.188576767660635"/>
          <c:y val="0.0"/>
        </c:manualLayout>
      </c:layout>
      <c:overlay val="0"/>
      <c:spPr>
        <a:solidFill>
          <a:schemeClr val="bg1"/>
        </a:solidFill>
      </c:spPr>
    </c:title>
    <c:autoTitleDeleted val="0"/>
    <c:plotArea>
      <c:layout>
        <c:manualLayout>
          <c:layoutTarget val="inner"/>
          <c:xMode val="edge"/>
          <c:yMode val="edge"/>
          <c:x val="0.0693141780198368"/>
          <c:y val="0.0490956072351421"/>
          <c:w val="0.923231846419568"/>
          <c:h val="0.724103678224008"/>
        </c:manualLayout>
      </c:layout>
      <c:lineChart>
        <c:grouping val="standard"/>
        <c:varyColors val="0"/>
        <c:ser>
          <c:idx val="0"/>
          <c:order val="0"/>
          <c:tx>
            <c:strRef>
              <c:f>'Modéle export'!$A$96</c:f>
              <c:strCache>
                <c:ptCount val="1"/>
                <c:pt idx="0">
                  <c:v>Elasticité PIB / Export</c:v>
                </c:pt>
              </c:strCache>
            </c:strRef>
          </c:tx>
          <c:spPr>
            <a:ln w="38100" cmpd="sng">
              <a:solidFill>
                <a:srgbClr val="0000FF"/>
              </a:solidFill>
              <a:prstDash val="sysDot"/>
            </a:ln>
          </c:spPr>
          <c:marker>
            <c:symbol val="none"/>
          </c:marker>
          <c:trendline>
            <c:spPr>
              <a:ln w="76200" cmpd="sng">
                <a:solidFill>
                  <a:srgbClr val="0000FF"/>
                </a:solidFill>
              </a:ln>
            </c:spPr>
            <c:trendlineType val="movingAvg"/>
            <c:period val="4"/>
            <c:dispRSqr val="0"/>
            <c:dispEq val="0"/>
          </c:trendline>
          <c:cat>
            <c:strRef>
              <c:f>'Modéle export'!$B$4:$U$4</c:f>
              <c:strCache>
                <c:ptCount val="20"/>
                <c:pt idx="0">
                  <c:v>2000</c:v>
                </c:pt>
                <c:pt idx="1">
                  <c:v>2001</c:v>
                </c:pt>
                <c:pt idx="2">
                  <c:v>2002</c:v>
                </c:pt>
                <c:pt idx="3">
                  <c:v>2003</c:v>
                </c:pt>
                <c:pt idx="4">
                  <c:v>2004</c:v>
                </c:pt>
                <c:pt idx="5">
                  <c:v>2005</c:v>
                </c:pt>
                <c:pt idx="6">
                  <c:v>2006</c:v>
                </c:pt>
                <c:pt idx="7">
                  <c:v>2007</c:v>
                </c:pt>
                <c:pt idx="8">
                  <c:v>2008</c:v>
                </c:pt>
                <c:pt idx="9">
                  <c:v>2009</c:v>
                </c:pt>
                <c:pt idx="10">
                  <c:v>2010</c:v>
                </c:pt>
                <c:pt idx="11">
                  <c:v>2011</c:v>
                </c:pt>
                <c:pt idx="12">
                  <c:v>2012</c:v>
                </c:pt>
                <c:pt idx="13">
                  <c:v>2013</c:v>
                </c:pt>
                <c:pt idx="14">
                  <c:v>2014</c:v>
                </c:pt>
                <c:pt idx="15">
                  <c:v>2015</c:v>
                </c:pt>
                <c:pt idx="16">
                  <c:v>2016</c:v>
                </c:pt>
                <c:pt idx="17">
                  <c:v>Est 2017</c:v>
                </c:pt>
                <c:pt idx="18">
                  <c:v>Est 2018</c:v>
                </c:pt>
                <c:pt idx="19">
                  <c:v>Est 2019</c:v>
                </c:pt>
              </c:strCache>
            </c:strRef>
          </c:cat>
          <c:val>
            <c:numRef>
              <c:f>'Modéle export'!$B$96:$U$96</c:f>
              <c:numCache>
                <c:formatCode>0%</c:formatCode>
                <c:ptCount val="20"/>
                <c:pt idx="1">
                  <c:v>0.0230668055111455</c:v>
                </c:pt>
                <c:pt idx="2">
                  <c:v>1.656238687721891</c:v>
                </c:pt>
                <c:pt idx="3">
                  <c:v>0.284250653675646</c:v>
                </c:pt>
                <c:pt idx="4">
                  <c:v>0.475412648253243</c:v>
                </c:pt>
                <c:pt idx="5">
                  <c:v>1.06578422981954</c:v>
                </c:pt>
                <c:pt idx="6">
                  <c:v>0.401790752218984</c:v>
                </c:pt>
                <c:pt idx="7">
                  <c:v>0.374153655890572</c:v>
                </c:pt>
                <c:pt idx="8">
                  <c:v>0.10203257287004</c:v>
                </c:pt>
                <c:pt idx="9">
                  <c:v>-0.0540131052494156</c:v>
                </c:pt>
                <c:pt idx="10">
                  <c:v>0.203512902714987</c:v>
                </c:pt>
                <c:pt idx="11">
                  <c:v>1.309339435696645</c:v>
                </c:pt>
                <c:pt idx="12">
                  <c:v>-0.0693032259122301</c:v>
                </c:pt>
                <c:pt idx="13">
                  <c:v>-0.190817301567155</c:v>
                </c:pt>
                <c:pt idx="14">
                  <c:v>0.0895903052767134</c:v>
                </c:pt>
                <c:pt idx="15">
                  <c:v>-0.151161613838401</c:v>
                </c:pt>
                <c:pt idx="16">
                  <c:v>0.261208822321656</c:v>
                </c:pt>
                <c:pt idx="17">
                  <c:v>0.185175560861327</c:v>
                </c:pt>
                <c:pt idx="18">
                  <c:v>0.157331876859448</c:v>
                </c:pt>
                <c:pt idx="19">
                  <c:v>0.25375</c:v>
                </c:pt>
              </c:numCache>
            </c:numRef>
          </c:val>
          <c:smooth val="0"/>
        </c:ser>
        <c:dLbls>
          <c:showLegendKey val="0"/>
          <c:showVal val="0"/>
          <c:showCatName val="0"/>
          <c:showSerName val="0"/>
          <c:showPercent val="0"/>
          <c:showBubbleSize val="0"/>
        </c:dLbls>
        <c:marker val="1"/>
        <c:smooth val="0"/>
        <c:axId val="-2057932504"/>
        <c:axId val="-2057929656"/>
      </c:lineChart>
      <c:catAx>
        <c:axId val="-2057932504"/>
        <c:scaling>
          <c:orientation val="minMax"/>
        </c:scaling>
        <c:delete val="0"/>
        <c:axPos val="b"/>
        <c:majorTickMark val="out"/>
        <c:minorTickMark val="none"/>
        <c:tickLblPos val="low"/>
        <c:txPr>
          <a:bodyPr rot="-5400000" vert="horz"/>
          <a:lstStyle/>
          <a:p>
            <a:pPr>
              <a:defRPr sz="2000"/>
            </a:pPr>
            <a:endParaRPr lang="fr-FR"/>
          </a:p>
        </c:txPr>
        <c:crossAx val="-2057929656"/>
        <c:crosses val="autoZero"/>
        <c:auto val="1"/>
        <c:lblAlgn val="ctr"/>
        <c:lblOffset val="100"/>
        <c:noMultiLvlLbl val="0"/>
      </c:catAx>
      <c:valAx>
        <c:axId val="-2057929656"/>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600">
                <a:solidFill>
                  <a:srgbClr val="660066"/>
                </a:solidFill>
              </a:defRPr>
            </a:pPr>
            <a:endParaRPr lang="fr-FR"/>
          </a:p>
        </c:txPr>
        <c:crossAx val="-2057932504"/>
        <c:crosses val="autoZero"/>
        <c:crossBetween val="between"/>
        <c:majorUnit val="0.1"/>
      </c:valAx>
    </c:plotArea>
    <c:legend>
      <c:legendPos val="r"/>
      <c:layout>
        <c:manualLayout>
          <c:xMode val="edge"/>
          <c:yMode val="edge"/>
          <c:x val="0.0"/>
          <c:y val="0.9179321509313"/>
          <c:w val="0.868268408620123"/>
          <c:h val="0.0812945810414809"/>
        </c:manualLayout>
      </c:layout>
      <c:overlay val="0"/>
      <c:spPr>
        <a:solidFill>
          <a:schemeClr val="bg1"/>
        </a:solidFill>
      </c:spPr>
      <c:txPr>
        <a:bodyPr/>
        <a:lstStyle/>
        <a:p>
          <a:pPr>
            <a:defRPr sz="1800" b="1"/>
          </a:pPr>
          <a:endParaRPr lang="fr-FR"/>
        </a:p>
      </c:txPr>
    </c:legend>
    <c:plotVisOnly val="1"/>
    <c:dispBlanksAs val="gap"/>
    <c:showDLblsOverMax val="0"/>
  </c:chart>
  <c:txPr>
    <a:bodyPr/>
    <a:lstStyle/>
    <a:p>
      <a:pPr>
        <a:defRPr sz="1600"/>
      </a:pPr>
      <a:endParaRPr lang="fr-FR"/>
    </a:p>
  </c:txPr>
  <c:externalData r:id="rId1">
    <c:autoUpdate val="0"/>
  </c:externalData>
  <c:userShapes r:id="rId2"/>
</c:chartSpace>
</file>

<file path=ppt/charts/chart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2000"/>
            </a:pPr>
            <a:r>
              <a:rPr lang="fr-FR" sz="2000"/>
              <a:t>Déficits prévus d'offre, MT et %</a:t>
            </a:r>
          </a:p>
        </c:rich>
      </c:tx>
      <c:layout>
        <c:manualLayout>
          <c:xMode val="edge"/>
          <c:yMode val="edge"/>
          <c:x val="0.190040997608473"/>
          <c:y val="0.00153937017545046"/>
        </c:manualLayout>
      </c:layout>
      <c:overlay val="0"/>
    </c:title>
    <c:autoTitleDeleted val="0"/>
    <c:plotArea>
      <c:layout>
        <c:manualLayout>
          <c:layoutTarget val="inner"/>
          <c:xMode val="edge"/>
          <c:yMode val="edge"/>
          <c:x val="0.0700937152794551"/>
          <c:y val="0.138181818181818"/>
          <c:w val="0.865947538766243"/>
          <c:h val="0.785010260081126"/>
        </c:manualLayout>
      </c:layout>
      <c:barChart>
        <c:barDir val="col"/>
        <c:grouping val="clustered"/>
        <c:varyColors val="0"/>
        <c:ser>
          <c:idx val="2"/>
          <c:order val="0"/>
          <c:tx>
            <c:strRef>
              <c:f>Feuil1!$A$7</c:f>
              <c:strCache>
                <c:ptCount val="1"/>
                <c:pt idx="0">
                  <c:v>D - O : Conso - Prod</c:v>
                </c:pt>
              </c:strCache>
            </c:strRef>
          </c:tx>
          <c:invertIfNegative val="0"/>
          <c:dLbls>
            <c:dLbl>
              <c:idx val="0"/>
              <c:layout>
                <c:manualLayout>
                  <c:x val="0.104294478527607"/>
                  <c:y val="0.084848246241947"/>
                </c:manualLayout>
              </c:layout>
              <c:showLegendKey val="0"/>
              <c:showVal val="1"/>
              <c:showCatName val="0"/>
              <c:showSerName val="0"/>
              <c:showPercent val="0"/>
              <c:showBubbleSize val="0"/>
            </c:dLbl>
            <c:dLbl>
              <c:idx val="1"/>
              <c:layout>
                <c:manualLayout>
                  <c:x val="0.104294478527607"/>
                  <c:y val="0.0484848484848485"/>
                </c:manualLayout>
              </c:layout>
              <c:showLegendKey val="0"/>
              <c:showVal val="1"/>
              <c:showCatName val="0"/>
              <c:showSerName val="0"/>
              <c:showPercent val="0"/>
              <c:showBubbleSize val="0"/>
            </c:dLbl>
            <c:dLbl>
              <c:idx val="2"/>
              <c:layout>
                <c:manualLayout>
                  <c:x val="0.104294478527607"/>
                  <c:y val="0.0636363636363636"/>
                </c:manualLayout>
              </c:layout>
              <c:showLegendKey val="0"/>
              <c:showVal val="1"/>
              <c:showCatName val="0"/>
              <c:showSerName val="0"/>
              <c:showPercent val="0"/>
              <c:showBubbleSize val="0"/>
            </c:dLbl>
            <c:numFmt formatCode="#,##0.00" sourceLinked="0"/>
            <c:txPr>
              <a:bodyPr/>
              <a:lstStyle/>
              <a:p>
                <a:pPr>
                  <a:defRPr sz="2000" b="1" i="1"/>
                </a:pPr>
                <a:endParaRPr lang="fr-FR"/>
              </a:p>
            </c:txPr>
            <c:showLegendKey val="0"/>
            <c:showVal val="1"/>
            <c:showCatName val="0"/>
            <c:showSerName val="0"/>
            <c:showPercent val="0"/>
            <c:showBubbleSize val="0"/>
            <c:showLeaderLines val="0"/>
          </c:dLbls>
          <c:cat>
            <c:numRef>
              <c:f>Feuil1!$B$4:$D$4</c:f>
              <c:numCache>
                <c:formatCode>General</c:formatCode>
                <c:ptCount val="3"/>
                <c:pt idx="0">
                  <c:v>2017.0</c:v>
                </c:pt>
                <c:pt idx="1">
                  <c:v>2018.0</c:v>
                </c:pt>
                <c:pt idx="2">
                  <c:v>2019.0</c:v>
                </c:pt>
              </c:numCache>
            </c:numRef>
          </c:cat>
          <c:val>
            <c:numRef>
              <c:f>Feuil1!$B$7:$D$7</c:f>
              <c:numCache>
                <c:formatCode>General</c:formatCode>
                <c:ptCount val="3"/>
                <c:pt idx="0">
                  <c:v>0.114</c:v>
                </c:pt>
                <c:pt idx="1">
                  <c:v>0.146</c:v>
                </c:pt>
                <c:pt idx="2">
                  <c:v>0.0330000000000004</c:v>
                </c:pt>
              </c:numCache>
            </c:numRef>
          </c:val>
        </c:ser>
        <c:dLbls>
          <c:showLegendKey val="0"/>
          <c:showVal val="1"/>
          <c:showCatName val="0"/>
          <c:showSerName val="0"/>
          <c:showPercent val="0"/>
          <c:showBubbleSize val="0"/>
        </c:dLbls>
        <c:gapWidth val="150"/>
        <c:axId val="-2061886344"/>
        <c:axId val="2107593528"/>
      </c:barChart>
      <c:barChart>
        <c:barDir val="col"/>
        <c:grouping val="clustered"/>
        <c:varyColors val="0"/>
        <c:ser>
          <c:idx val="3"/>
          <c:order val="1"/>
          <c:tx>
            <c:strRef>
              <c:f>Feuil1!$A$8</c:f>
              <c:strCache>
                <c:ptCount val="1"/>
                <c:pt idx="0">
                  <c:v>% Prod</c:v>
                </c:pt>
              </c:strCache>
            </c:strRef>
          </c:tx>
          <c:spPr>
            <a:solidFill>
              <a:srgbClr val="FF0000"/>
            </a:solidFill>
          </c:spPr>
          <c:invertIfNegative val="0"/>
          <c:dLbls>
            <c:txPr>
              <a:bodyPr rot="-5400000" vert="horz"/>
              <a:lstStyle/>
              <a:p>
                <a:pPr>
                  <a:defRPr sz="2000" b="1">
                    <a:solidFill>
                      <a:schemeClr val="bg1"/>
                    </a:solidFill>
                  </a:defRPr>
                </a:pPr>
                <a:endParaRPr lang="fr-FR"/>
              </a:p>
            </c:txPr>
            <c:dLblPos val="ctr"/>
            <c:showLegendKey val="0"/>
            <c:showVal val="1"/>
            <c:showCatName val="0"/>
            <c:showSerName val="0"/>
            <c:showPercent val="0"/>
            <c:showBubbleSize val="0"/>
            <c:showLeaderLines val="0"/>
          </c:dLbls>
          <c:cat>
            <c:numRef>
              <c:f>Feuil1!$B$4:$D$4</c:f>
              <c:numCache>
                <c:formatCode>General</c:formatCode>
                <c:ptCount val="3"/>
                <c:pt idx="0">
                  <c:v>2017.0</c:v>
                </c:pt>
                <c:pt idx="1">
                  <c:v>2018.0</c:v>
                </c:pt>
                <c:pt idx="2">
                  <c:v>2019.0</c:v>
                </c:pt>
              </c:numCache>
            </c:numRef>
          </c:cat>
          <c:val>
            <c:numRef>
              <c:f>Feuil1!$B$8:$D$8</c:f>
              <c:numCache>
                <c:formatCode>0.0%</c:formatCode>
                <c:ptCount val="3"/>
                <c:pt idx="0">
                  <c:v>0.0550724637681161</c:v>
                </c:pt>
                <c:pt idx="1">
                  <c:v>0.0662431941923774</c:v>
                </c:pt>
                <c:pt idx="2">
                  <c:v>0.0138133110087904</c:v>
                </c:pt>
              </c:numCache>
            </c:numRef>
          </c:val>
        </c:ser>
        <c:dLbls>
          <c:showLegendKey val="0"/>
          <c:showVal val="1"/>
          <c:showCatName val="0"/>
          <c:showSerName val="0"/>
          <c:showPercent val="0"/>
          <c:showBubbleSize val="0"/>
        </c:dLbls>
        <c:gapWidth val="150"/>
        <c:axId val="2046397736"/>
        <c:axId val="-2061936984"/>
      </c:barChart>
      <c:catAx>
        <c:axId val="-2061886344"/>
        <c:scaling>
          <c:orientation val="minMax"/>
        </c:scaling>
        <c:delete val="0"/>
        <c:axPos val="b"/>
        <c:numFmt formatCode="General" sourceLinked="1"/>
        <c:majorTickMark val="out"/>
        <c:minorTickMark val="none"/>
        <c:tickLblPos val="nextTo"/>
        <c:txPr>
          <a:bodyPr/>
          <a:lstStyle/>
          <a:p>
            <a:pPr>
              <a:defRPr sz="2000"/>
            </a:pPr>
            <a:endParaRPr lang="fr-FR"/>
          </a:p>
        </c:txPr>
        <c:crossAx val="2107593528"/>
        <c:crosses val="autoZero"/>
        <c:auto val="1"/>
        <c:lblAlgn val="ctr"/>
        <c:lblOffset val="100"/>
        <c:noMultiLvlLbl val="0"/>
      </c:catAx>
      <c:valAx>
        <c:axId val="2107593528"/>
        <c:scaling>
          <c:orientation val="minMax"/>
        </c:scaling>
        <c:delete val="0"/>
        <c:axPos val="l"/>
        <c:majorGridlines>
          <c:spPr>
            <a:ln>
              <a:solidFill>
                <a:schemeClr val="bg1">
                  <a:lumMod val="75000"/>
                </a:schemeClr>
              </a:solidFill>
            </a:ln>
          </c:spPr>
        </c:majorGridlines>
        <c:numFmt formatCode="#,##0.00" sourceLinked="0"/>
        <c:majorTickMark val="out"/>
        <c:minorTickMark val="none"/>
        <c:tickLblPos val="nextTo"/>
        <c:txPr>
          <a:bodyPr/>
          <a:lstStyle/>
          <a:p>
            <a:pPr>
              <a:defRPr sz="1600" b="1"/>
            </a:pPr>
            <a:endParaRPr lang="fr-FR"/>
          </a:p>
        </c:txPr>
        <c:crossAx val="-2061886344"/>
        <c:crosses val="autoZero"/>
        <c:crossBetween val="between"/>
      </c:valAx>
      <c:valAx>
        <c:axId val="-2061936984"/>
        <c:scaling>
          <c:orientation val="minMax"/>
        </c:scaling>
        <c:delete val="0"/>
        <c:axPos val="r"/>
        <c:numFmt formatCode="0%" sourceLinked="0"/>
        <c:majorTickMark val="out"/>
        <c:minorTickMark val="none"/>
        <c:tickLblPos val="nextTo"/>
        <c:txPr>
          <a:bodyPr/>
          <a:lstStyle/>
          <a:p>
            <a:pPr>
              <a:defRPr sz="1600" b="1">
                <a:solidFill>
                  <a:srgbClr val="FF0000"/>
                </a:solidFill>
              </a:defRPr>
            </a:pPr>
            <a:endParaRPr lang="fr-FR"/>
          </a:p>
        </c:txPr>
        <c:crossAx val="2046397736"/>
        <c:crosses val="max"/>
        <c:crossBetween val="between"/>
      </c:valAx>
      <c:catAx>
        <c:axId val="2046397736"/>
        <c:scaling>
          <c:orientation val="minMax"/>
        </c:scaling>
        <c:delete val="1"/>
        <c:axPos val="b"/>
        <c:numFmt formatCode="General" sourceLinked="1"/>
        <c:majorTickMark val="out"/>
        <c:minorTickMark val="none"/>
        <c:tickLblPos val="nextTo"/>
        <c:crossAx val="-2061936984"/>
        <c:crosses val="autoZero"/>
        <c:auto val="1"/>
        <c:lblAlgn val="ctr"/>
        <c:lblOffset val="100"/>
        <c:noMultiLvlLbl val="0"/>
      </c:catAx>
    </c:plotArea>
    <c:legend>
      <c:legendPos val="r"/>
      <c:layout>
        <c:manualLayout>
          <c:xMode val="edge"/>
          <c:yMode val="edge"/>
          <c:x val="0.602211462528074"/>
          <c:y val="0.27338511095204"/>
          <c:w val="0.29349414999972"/>
          <c:h val="0.406607507954065"/>
        </c:manualLayout>
      </c:layout>
      <c:overlay val="0"/>
      <c:spPr>
        <a:solidFill>
          <a:schemeClr val="bg1"/>
        </a:solidFill>
      </c:spPr>
      <c:txPr>
        <a:bodyPr/>
        <a:lstStyle/>
        <a:p>
          <a:pPr>
            <a:defRPr sz="1800"/>
          </a:pPr>
          <a:endParaRPr lang="fr-FR"/>
        </a:p>
      </c:txPr>
    </c:legend>
    <c:plotVisOnly val="1"/>
    <c:dispBlanksAs val="gap"/>
    <c:showDLblsOverMax val="0"/>
  </c:chart>
  <c:externalData r:id="rId1">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Cours du nickel et du $ US </a:t>
            </a:r>
          </a:p>
          <a:p>
            <a:pPr>
              <a:defRPr/>
            </a:pPr>
            <a:r>
              <a:rPr lang="fr-FR"/>
              <a:t>à long terme, Source LME</a:t>
            </a:r>
          </a:p>
        </c:rich>
      </c:tx>
      <c:layout>
        <c:manualLayout>
          <c:xMode val="edge"/>
          <c:yMode val="edge"/>
          <c:x val="0.205849604620318"/>
          <c:y val="0.00520833333333333"/>
        </c:manualLayout>
      </c:layout>
      <c:overlay val="0"/>
      <c:spPr>
        <a:solidFill>
          <a:schemeClr val="bg1"/>
        </a:solidFill>
      </c:spPr>
    </c:title>
    <c:autoTitleDeleted val="0"/>
    <c:plotArea>
      <c:layout>
        <c:manualLayout>
          <c:layoutTarget val="inner"/>
          <c:xMode val="edge"/>
          <c:yMode val="edge"/>
          <c:x val="0.067123381965314"/>
          <c:y val="0.0946852959345068"/>
          <c:w val="0.856633144737505"/>
          <c:h val="0.793184240358964"/>
        </c:manualLayout>
      </c:layout>
      <c:lineChart>
        <c:grouping val="standard"/>
        <c:varyColors val="0"/>
        <c:ser>
          <c:idx val="0"/>
          <c:order val="0"/>
          <c:tx>
            <c:strRef>
              <c:f>'LME NI Sept 18'!$A$7</c:f>
              <c:strCache>
                <c:ptCount val="1"/>
              </c:strCache>
            </c:strRef>
          </c:tx>
          <c:marker>
            <c:symbol val="none"/>
          </c:marker>
          <c:cat>
            <c:strRef>
              <c:f>'LME NI Sept 18'!$B$6:$AM$6</c:f>
              <c:strCache>
                <c:ptCount val="38"/>
                <c:pt idx="0">
                  <c:v>1981</c:v>
                </c:pt>
                <c:pt idx="1">
                  <c:v>1982</c:v>
                </c:pt>
                <c:pt idx="2">
                  <c:v>1983</c:v>
                </c:pt>
                <c:pt idx="3">
                  <c:v>1984</c:v>
                </c:pt>
                <c:pt idx="4">
                  <c:v>1985</c:v>
                </c:pt>
                <c:pt idx="5">
                  <c:v>1986</c:v>
                </c:pt>
                <c:pt idx="6">
                  <c:v>1987</c:v>
                </c:pt>
                <c:pt idx="7">
                  <c:v>1988</c:v>
                </c:pt>
                <c:pt idx="8">
                  <c:v>1989</c:v>
                </c:pt>
                <c:pt idx="9">
                  <c:v>1990</c:v>
                </c:pt>
                <c:pt idx="10">
                  <c:v>1991</c:v>
                </c:pt>
                <c:pt idx="11">
                  <c:v>1992</c:v>
                </c:pt>
                <c:pt idx="12">
                  <c:v>1993</c:v>
                </c:pt>
                <c:pt idx="13">
                  <c:v>1994</c:v>
                </c:pt>
                <c:pt idx="14">
                  <c:v>1995</c:v>
                </c:pt>
                <c:pt idx="15">
                  <c:v>1996</c:v>
                </c:pt>
                <c:pt idx="16">
                  <c:v>1997</c:v>
                </c:pt>
                <c:pt idx="17">
                  <c:v>1998</c:v>
                </c:pt>
                <c:pt idx="18">
                  <c:v>1999</c:v>
                </c:pt>
                <c:pt idx="19">
                  <c:v>2000</c:v>
                </c:pt>
                <c:pt idx="20">
                  <c:v>2001</c:v>
                </c:pt>
                <c:pt idx="21">
                  <c:v>2002</c:v>
                </c:pt>
                <c:pt idx="22">
                  <c:v>2003</c:v>
                </c:pt>
                <c:pt idx="23">
                  <c:v>2004</c:v>
                </c:pt>
                <c:pt idx="24">
                  <c:v>2005</c:v>
                </c:pt>
                <c:pt idx="25">
                  <c:v>2006</c:v>
                </c:pt>
                <c:pt idx="26">
                  <c:v>2007</c:v>
                </c:pt>
                <c:pt idx="27">
                  <c:v>2008</c:v>
                </c:pt>
                <c:pt idx="28">
                  <c:v>2009</c:v>
                </c:pt>
                <c:pt idx="29">
                  <c:v>2010</c:v>
                </c:pt>
                <c:pt idx="30">
                  <c:v>2011</c:v>
                </c:pt>
                <c:pt idx="31">
                  <c:v>2012</c:v>
                </c:pt>
                <c:pt idx="32">
                  <c:v>2013</c:v>
                </c:pt>
                <c:pt idx="33">
                  <c:v>2014</c:v>
                </c:pt>
                <c:pt idx="34">
                  <c:v>2015</c:v>
                </c:pt>
                <c:pt idx="35">
                  <c:v>2016</c:v>
                </c:pt>
                <c:pt idx="36">
                  <c:v>2017</c:v>
                </c:pt>
                <c:pt idx="37">
                  <c:v>Est 2018</c:v>
                </c:pt>
              </c:strCache>
            </c:strRef>
          </c:cat>
          <c:val>
            <c:numRef>
              <c:f>'LME NI Sept 18'!$B$7:$AM$7</c:f>
              <c:numCache>
                <c:formatCode>General</c:formatCode>
                <c:ptCount val="38"/>
              </c:numCache>
            </c:numRef>
          </c:val>
          <c:smooth val="0"/>
        </c:ser>
        <c:ser>
          <c:idx val="2"/>
          <c:order val="2"/>
          <c:tx>
            <c:strRef>
              <c:f>'LME NI Sept 18'!$A$9</c:f>
              <c:strCache>
                <c:ptCount val="1"/>
                <c:pt idx="0">
                  <c:v>US$ en CFP)</c:v>
                </c:pt>
              </c:strCache>
            </c:strRef>
          </c:tx>
          <c:spPr>
            <a:ln>
              <a:solidFill>
                <a:srgbClr val="0000FF"/>
              </a:solidFill>
            </a:ln>
          </c:spPr>
          <c:marker>
            <c:symbol val="none"/>
          </c:marker>
          <c:cat>
            <c:strRef>
              <c:f>'LME NI Sept 18'!$B$6:$AM$6</c:f>
              <c:strCache>
                <c:ptCount val="38"/>
                <c:pt idx="0">
                  <c:v>1981</c:v>
                </c:pt>
                <c:pt idx="1">
                  <c:v>1982</c:v>
                </c:pt>
                <c:pt idx="2">
                  <c:v>1983</c:v>
                </c:pt>
                <c:pt idx="3">
                  <c:v>1984</c:v>
                </c:pt>
                <c:pt idx="4">
                  <c:v>1985</c:v>
                </c:pt>
                <c:pt idx="5">
                  <c:v>1986</c:v>
                </c:pt>
                <c:pt idx="6">
                  <c:v>1987</c:v>
                </c:pt>
                <c:pt idx="7">
                  <c:v>1988</c:v>
                </c:pt>
                <c:pt idx="8">
                  <c:v>1989</c:v>
                </c:pt>
                <c:pt idx="9">
                  <c:v>1990</c:v>
                </c:pt>
                <c:pt idx="10">
                  <c:v>1991</c:v>
                </c:pt>
                <c:pt idx="11">
                  <c:v>1992</c:v>
                </c:pt>
                <c:pt idx="12">
                  <c:v>1993</c:v>
                </c:pt>
                <c:pt idx="13">
                  <c:v>1994</c:v>
                </c:pt>
                <c:pt idx="14">
                  <c:v>1995</c:v>
                </c:pt>
                <c:pt idx="15">
                  <c:v>1996</c:v>
                </c:pt>
                <c:pt idx="16">
                  <c:v>1997</c:v>
                </c:pt>
                <c:pt idx="17">
                  <c:v>1998</c:v>
                </c:pt>
                <c:pt idx="18">
                  <c:v>1999</c:v>
                </c:pt>
                <c:pt idx="19">
                  <c:v>2000</c:v>
                </c:pt>
                <c:pt idx="20">
                  <c:v>2001</c:v>
                </c:pt>
                <c:pt idx="21">
                  <c:v>2002</c:v>
                </c:pt>
                <c:pt idx="22">
                  <c:v>2003</c:v>
                </c:pt>
                <c:pt idx="23">
                  <c:v>2004</c:v>
                </c:pt>
                <c:pt idx="24">
                  <c:v>2005</c:v>
                </c:pt>
                <c:pt idx="25">
                  <c:v>2006</c:v>
                </c:pt>
                <c:pt idx="26">
                  <c:v>2007</c:v>
                </c:pt>
                <c:pt idx="27">
                  <c:v>2008</c:v>
                </c:pt>
                <c:pt idx="28">
                  <c:v>2009</c:v>
                </c:pt>
                <c:pt idx="29">
                  <c:v>2010</c:v>
                </c:pt>
                <c:pt idx="30">
                  <c:v>2011</c:v>
                </c:pt>
                <c:pt idx="31">
                  <c:v>2012</c:v>
                </c:pt>
                <c:pt idx="32">
                  <c:v>2013</c:v>
                </c:pt>
                <c:pt idx="33">
                  <c:v>2014</c:v>
                </c:pt>
                <c:pt idx="34">
                  <c:v>2015</c:v>
                </c:pt>
                <c:pt idx="35">
                  <c:v>2016</c:v>
                </c:pt>
                <c:pt idx="36">
                  <c:v>2017</c:v>
                </c:pt>
                <c:pt idx="37">
                  <c:v>Est 2018</c:v>
                </c:pt>
              </c:strCache>
            </c:strRef>
          </c:cat>
          <c:val>
            <c:numRef>
              <c:f>'LME NI Sept 18'!$B$9:$AM$9</c:f>
              <c:numCache>
                <c:formatCode>#\ ##0.0"  ";#\ ##0.0"  "."  "</c:formatCode>
                <c:ptCount val="38"/>
                <c:pt idx="0">
                  <c:v>98.35672727272727</c:v>
                </c:pt>
                <c:pt idx="1">
                  <c:v>119.4929090909091</c:v>
                </c:pt>
                <c:pt idx="2">
                  <c:v>136.8</c:v>
                </c:pt>
                <c:pt idx="3">
                  <c:v>158.7</c:v>
                </c:pt>
                <c:pt idx="4">
                  <c:v>163.5</c:v>
                </c:pt>
                <c:pt idx="5">
                  <c:v>126.0</c:v>
                </c:pt>
                <c:pt idx="6">
                  <c:v>109.3</c:v>
                </c:pt>
                <c:pt idx="7">
                  <c:v>107.9783333333333</c:v>
                </c:pt>
                <c:pt idx="8">
                  <c:v>115.5066666666667</c:v>
                </c:pt>
                <c:pt idx="9">
                  <c:v>98.84</c:v>
                </c:pt>
                <c:pt idx="10">
                  <c:v>102.02</c:v>
                </c:pt>
                <c:pt idx="11">
                  <c:v>96.78</c:v>
                </c:pt>
                <c:pt idx="12">
                  <c:v>102.72</c:v>
                </c:pt>
                <c:pt idx="13">
                  <c:v>100.95</c:v>
                </c:pt>
                <c:pt idx="14">
                  <c:v>90.76</c:v>
                </c:pt>
                <c:pt idx="15">
                  <c:v>93.0</c:v>
                </c:pt>
                <c:pt idx="16">
                  <c:v>105.87</c:v>
                </c:pt>
                <c:pt idx="17">
                  <c:v>107.26</c:v>
                </c:pt>
                <c:pt idx="18">
                  <c:v>111.97</c:v>
                </c:pt>
                <c:pt idx="19">
                  <c:v>129.5558333333333</c:v>
                </c:pt>
                <c:pt idx="20">
                  <c:v>133.3666666666667</c:v>
                </c:pt>
                <c:pt idx="21">
                  <c:v>126.6914166666667</c:v>
                </c:pt>
                <c:pt idx="22">
                  <c:v>105.7308333333333</c:v>
                </c:pt>
                <c:pt idx="23">
                  <c:v>96.10999999999997</c:v>
                </c:pt>
                <c:pt idx="24">
                  <c:v>96.03000000000003</c:v>
                </c:pt>
                <c:pt idx="25">
                  <c:v>95.23</c:v>
                </c:pt>
                <c:pt idx="26">
                  <c:v>87.18916666666667</c:v>
                </c:pt>
                <c:pt idx="27">
                  <c:v>81.58882737228446</c:v>
                </c:pt>
                <c:pt idx="28">
                  <c:v>85.9010450937951</c:v>
                </c:pt>
                <c:pt idx="29">
                  <c:v>90.13574107994673</c:v>
                </c:pt>
                <c:pt idx="30">
                  <c:v>85.78287056947062</c:v>
                </c:pt>
                <c:pt idx="31">
                  <c:v>92.88731950828048</c:v>
                </c:pt>
                <c:pt idx="32">
                  <c:v>89.82914030794193</c:v>
                </c:pt>
                <c:pt idx="33">
                  <c:v>89.92557192867314</c:v>
                </c:pt>
                <c:pt idx="34">
                  <c:v>107.6298863638904</c:v>
                </c:pt>
                <c:pt idx="35">
                  <c:v>107.9028859534745</c:v>
                </c:pt>
                <c:pt idx="36">
                  <c:v>105.899477514562</c:v>
                </c:pt>
                <c:pt idx="37" formatCode="0.0">
                  <c:v>94.66520677018835</c:v>
                </c:pt>
              </c:numCache>
            </c:numRef>
          </c:val>
          <c:smooth val="0"/>
        </c:ser>
        <c:dLbls>
          <c:showLegendKey val="0"/>
          <c:showVal val="0"/>
          <c:showCatName val="0"/>
          <c:showSerName val="0"/>
          <c:showPercent val="0"/>
          <c:showBubbleSize val="0"/>
        </c:dLbls>
        <c:marker val="1"/>
        <c:smooth val="0"/>
        <c:axId val="-2062169048"/>
        <c:axId val="-2061650312"/>
      </c:lineChart>
      <c:lineChart>
        <c:grouping val="standard"/>
        <c:varyColors val="0"/>
        <c:ser>
          <c:idx val="1"/>
          <c:order val="1"/>
          <c:tx>
            <c:strRef>
              <c:f>'LME NI Sept 18'!$A$8</c:f>
              <c:strCache>
                <c:ptCount val="1"/>
                <c:pt idx="0">
                  <c:v>Ni, USD/Lb</c:v>
                </c:pt>
              </c:strCache>
            </c:strRef>
          </c:tx>
          <c:spPr>
            <a:ln w="76200" cmpd="sng">
              <a:solidFill>
                <a:schemeClr val="tx1"/>
              </a:solidFill>
            </a:ln>
          </c:spPr>
          <c:marker>
            <c:symbol val="none"/>
          </c:marker>
          <c:cat>
            <c:strRef>
              <c:f>'LME NI Sept 18'!$B$6:$AM$6</c:f>
              <c:strCache>
                <c:ptCount val="38"/>
                <c:pt idx="0">
                  <c:v>1981</c:v>
                </c:pt>
                <c:pt idx="1">
                  <c:v>1982</c:v>
                </c:pt>
                <c:pt idx="2">
                  <c:v>1983</c:v>
                </c:pt>
                <c:pt idx="3">
                  <c:v>1984</c:v>
                </c:pt>
                <c:pt idx="4">
                  <c:v>1985</c:v>
                </c:pt>
                <c:pt idx="5">
                  <c:v>1986</c:v>
                </c:pt>
                <c:pt idx="6">
                  <c:v>1987</c:v>
                </c:pt>
                <c:pt idx="7">
                  <c:v>1988</c:v>
                </c:pt>
                <c:pt idx="8">
                  <c:v>1989</c:v>
                </c:pt>
                <c:pt idx="9">
                  <c:v>1990</c:v>
                </c:pt>
                <c:pt idx="10">
                  <c:v>1991</c:v>
                </c:pt>
                <c:pt idx="11">
                  <c:v>1992</c:v>
                </c:pt>
                <c:pt idx="12">
                  <c:v>1993</c:v>
                </c:pt>
                <c:pt idx="13">
                  <c:v>1994</c:v>
                </c:pt>
                <c:pt idx="14">
                  <c:v>1995</c:v>
                </c:pt>
                <c:pt idx="15">
                  <c:v>1996</c:v>
                </c:pt>
                <c:pt idx="16">
                  <c:v>1997</c:v>
                </c:pt>
                <c:pt idx="17">
                  <c:v>1998</c:v>
                </c:pt>
                <c:pt idx="18">
                  <c:v>1999</c:v>
                </c:pt>
                <c:pt idx="19">
                  <c:v>2000</c:v>
                </c:pt>
                <c:pt idx="20">
                  <c:v>2001</c:v>
                </c:pt>
                <c:pt idx="21">
                  <c:v>2002</c:v>
                </c:pt>
                <c:pt idx="22">
                  <c:v>2003</c:v>
                </c:pt>
                <c:pt idx="23">
                  <c:v>2004</c:v>
                </c:pt>
                <c:pt idx="24">
                  <c:v>2005</c:v>
                </c:pt>
                <c:pt idx="25">
                  <c:v>2006</c:v>
                </c:pt>
                <c:pt idx="26">
                  <c:v>2007</c:v>
                </c:pt>
                <c:pt idx="27">
                  <c:v>2008</c:v>
                </c:pt>
                <c:pt idx="28">
                  <c:v>2009</c:v>
                </c:pt>
                <c:pt idx="29">
                  <c:v>2010</c:v>
                </c:pt>
                <c:pt idx="30">
                  <c:v>2011</c:v>
                </c:pt>
                <c:pt idx="31">
                  <c:v>2012</c:v>
                </c:pt>
                <c:pt idx="32">
                  <c:v>2013</c:v>
                </c:pt>
                <c:pt idx="33">
                  <c:v>2014</c:v>
                </c:pt>
                <c:pt idx="34">
                  <c:v>2015</c:v>
                </c:pt>
                <c:pt idx="35">
                  <c:v>2016</c:v>
                </c:pt>
                <c:pt idx="36">
                  <c:v>2017</c:v>
                </c:pt>
                <c:pt idx="37">
                  <c:v>Est 2018</c:v>
                </c:pt>
              </c:strCache>
            </c:strRef>
          </c:cat>
          <c:val>
            <c:numRef>
              <c:f>'LME NI Sept 18'!$B$8:$AM$8</c:f>
              <c:numCache>
                <c:formatCode>#\ ##0.0"  ";#\ ##0.0"  "."  "</c:formatCode>
                <c:ptCount val="38"/>
                <c:pt idx="0">
                  <c:v>2.71</c:v>
                </c:pt>
                <c:pt idx="1">
                  <c:v>2.195</c:v>
                </c:pt>
                <c:pt idx="2">
                  <c:v>2.121666666666667</c:v>
                </c:pt>
                <c:pt idx="3">
                  <c:v>2.149166666666666</c:v>
                </c:pt>
                <c:pt idx="4">
                  <c:v>2.220833333333333</c:v>
                </c:pt>
                <c:pt idx="5">
                  <c:v>1.760833333333333</c:v>
                </c:pt>
                <c:pt idx="6">
                  <c:v>2.2075</c:v>
                </c:pt>
                <c:pt idx="7">
                  <c:v>6.257499999999999</c:v>
                </c:pt>
                <c:pt idx="8">
                  <c:v>6.067499999999998</c:v>
                </c:pt>
                <c:pt idx="9">
                  <c:v>4.029166666666667</c:v>
                </c:pt>
                <c:pt idx="10">
                  <c:v>3.695833333333333</c:v>
                </c:pt>
                <c:pt idx="11">
                  <c:v>3.173333333333334</c:v>
                </c:pt>
                <c:pt idx="12">
                  <c:v>2.400833333333333</c:v>
                </c:pt>
                <c:pt idx="13">
                  <c:v>2.876666666666666</c:v>
                </c:pt>
                <c:pt idx="14">
                  <c:v>3.7325</c:v>
                </c:pt>
                <c:pt idx="15">
                  <c:v>3.404166666666667</c:v>
                </c:pt>
                <c:pt idx="16">
                  <c:v>3.144166666666667</c:v>
                </c:pt>
                <c:pt idx="17">
                  <c:v>2.101916666666667</c:v>
                </c:pt>
                <c:pt idx="18">
                  <c:v>2.729583333333334</c:v>
                </c:pt>
                <c:pt idx="19">
                  <c:v>3.919083333333333</c:v>
                </c:pt>
                <c:pt idx="20">
                  <c:v>2.697166666666666</c:v>
                </c:pt>
                <c:pt idx="21">
                  <c:v>3.073333333333333</c:v>
                </c:pt>
                <c:pt idx="22">
                  <c:v>4.36825</c:v>
                </c:pt>
                <c:pt idx="23">
                  <c:v>6.27325</c:v>
                </c:pt>
                <c:pt idx="24">
                  <c:v>6.719166666666666</c:v>
                </c:pt>
                <c:pt idx="25">
                  <c:v>11.00083333333333</c:v>
                </c:pt>
                <c:pt idx="26">
                  <c:v>16.88666666666667</c:v>
                </c:pt>
                <c:pt idx="27">
                  <c:v>9.57565199300128</c:v>
                </c:pt>
                <c:pt idx="28">
                  <c:v>6.650528445165944</c:v>
                </c:pt>
                <c:pt idx="29">
                  <c:v>9.888459224147327</c:v>
                </c:pt>
                <c:pt idx="30">
                  <c:v>10.38696611536352</c:v>
                </c:pt>
                <c:pt idx="31">
                  <c:v>7.953177146242584</c:v>
                </c:pt>
                <c:pt idx="32">
                  <c:v>6.809063347023272</c:v>
                </c:pt>
                <c:pt idx="33">
                  <c:v>7.649887787011681</c:v>
                </c:pt>
                <c:pt idx="34">
                  <c:v>5.366175809457712</c:v>
                </c:pt>
                <c:pt idx="35">
                  <c:v>4.351332300829725</c:v>
                </c:pt>
                <c:pt idx="36">
                  <c:v>4.715033580529662</c:v>
                </c:pt>
                <c:pt idx="37" formatCode="0.0">
                  <c:v>6.68327242872075</c:v>
                </c:pt>
              </c:numCache>
            </c:numRef>
          </c:val>
          <c:smooth val="0"/>
        </c:ser>
        <c:dLbls>
          <c:showLegendKey val="0"/>
          <c:showVal val="0"/>
          <c:showCatName val="0"/>
          <c:showSerName val="0"/>
          <c:showPercent val="0"/>
          <c:showBubbleSize val="0"/>
        </c:dLbls>
        <c:marker val="1"/>
        <c:smooth val="0"/>
        <c:axId val="-2057873208"/>
        <c:axId val="-2062383400"/>
      </c:lineChart>
      <c:catAx>
        <c:axId val="-2062169048"/>
        <c:scaling>
          <c:orientation val="minMax"/>
        </c:scaling>
        <c:delete val="0"/>
        <c:axPos val="b"/>
        <c:majorTickMark val="out"/>
        <c:minorTickMark val="none"/>
        <c:tickLblPos val="nextTo"/>
        <c:crossAx val="-2061650312"/>
        <c:crosses val="autoZero"/>
        <c:auto val="1"/>
        <c:lblAlgn val="ctr"/>
        <c:lblOffset val="100"/>
        <c:noMultiLvlLbl val="0"/>
      </c:catAx>
      <c:valAx>
        <c:axId val="-2061650312"/>
        <c:scaling>
          <c:orientation val="minMax"/>
        </c:scaling>
        <c:delete val="0"/>
        <c:axPos val="l"/>
        <c:majorGridlines>
          <c:spPr>
            <a:ln>
              <a:solidFill>
                <a:schemeClr val="bg1">
                  <a:lumMod val="75000"/>
                </a:schemeClr>
              </a:solidFill>
            </a:ln>
          </c:spPr>
        </c:majorGridlines>
        <c:numFmt formatCode="General" sourceLinked="1"/>
        <c:majorTickMark val="out"/>
        <c:minorTickMark val="none"/>
        <c:tickLblPos val="nextTo"/>
        <c:crossAx val="-2062169048"/>
        <c:crosses val="autoZero"/>
        <c:crossBetween val="between"/>
        <c:majorUnit val="10.0"/>
      </c:valAx>
      <c:valAx>
        <c:axId val="-2062383400"/>
        <c:scaling>
          <c:orientation val="minMax"/>
          <c:max val="18.0"/>
        </c:scaling>
        <c:delete val="0"/>
        <c:axPos val="r"/>
        <c:numFmt formatCode="#,##0" sourceLinked="0"/>
        <c:majorTickMark val="out"/>
        <c:minorTickMark val="none"/>
        <c:tickLblPos val="nextTo"/>
        <c:txPr>
          <a:bodyPr/>
          <a:lstStyle/>
          <a:p>
            <a:pPr>
              <a:defRPr>
                <a:solidFill>
                  <a:srgbClr val="0000FF"/>
                </a:solidFill>
              </a:defRPr>
            </a:pPr>
            <a:endParaRPr lang="fr-FR"/>
          </a:p>
        </c:txPr>
        <c:crossAx val="-2057873208"/>
        <c:crosses val="max"/>
        <c:crossBetween val="between"/>
        <c:majorUnit val="1.0"/>
      </c:valAx>
      <c:catAx>
        <c:axId val="-2057873208"/>
        <c:scaling>
          <c:orientation val="minMax"/>
        </c:scaling>
        <c:delete val="1"/>
        <c:axPos val="b"/>
        <c:majorTickMark val="out"/>
        <c:minorTickMark val="none"/>
        <c:tickLblPos val="nextTo"/>
        <c:crossAx val="-2062383400"/>
        <c:crosses val="autoZero"/>
        <c:auto val="1"/>
        <c:lblAlgn val="ctr"/>
        <c:lblOffset val="100"/>
        <c:noMultiLvlLbl val="0"/>
      </c:catAx>
    </c:plotArea>
    <c:legend>
      <c:legendPos val="r"/>
      <c:legendEntry>
        <c:idx val="0"/>
        <c:delete val="1"/>
      </c:legendEntry>
      <c:layout>
        <c:manualLayout>
          <c:xMode val="edge"/>
          <c:yMode val="edge"/>
          <c:x val="0.611520239074593"/>
          <c:y val="0.696481504265092"/>
          <c:w val="0.276705337205984"/>
          <c:h val="0.144941970144357"/>
        </c:manualLayout>
      </c:layout>
      <c:overlay val="0"/>
      <c:spPr>
        <a:solidFill>
          <a:schemeClr val="bg1"/>
        </a:solidFill>
      </c:spPr>
    </c:legend>
    <c:plotVisOnly val="1"/>
    <c:dispBlanksAs val="gap"/>
    <c:showDLblsOverMax val="0"/>
  </c:chart>
  <c:txPr>
    <a:bodyPr/>
    <a:lstStyle/>
    <a:p>
      <a:pPr>
        <a:defRPr sz="1600"/>
      </a:pPr>
      <a:endParaRPr lang="fr-FR"/>
    </a:p>
  </c:txPr>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Cours du nickel à long terme, CFP / kg</a:t>
            </a:r>
          </a:p>
        </c:rich>
      </c:tx>
      <c:layout>
        <c:manualLayout>
          <c:xMode val="edge"/>
          <c:yMode val="edge"/>
          <c:x val="0.104109476144219"/>
          <c:y val="0.0"/>
        </c:manualLayout>
      </c:layout>
      <c:overlay val="0"/>
    </c:title>
    <c:autoTitleDeleted val="0"/>
    <c:plotArea>
      <c:layout>
        <c:manualLayout>
          <c:layoutTarget val="inner"/>
          <c:xMode val="edge"/>
          <c:yMode val="edge"/>
          <c:x val="0.180922094730209"/>
          <c:y val="0.0898316849157915"/>
          <c:w val="0.775744560562877"/>
          <c:h val="0.803056586995038"/>
        </c:manualLayout>
      </c:layout>
      <c:lineChart>
        <c:grouping val="standard"/>
        <c:varyColors val="0"/>
        <c:ser>
          <c:idx val="0"/>
          <c:order val="0"/>
          <c:tx>
            <c:strRef>
              <c:f>'LME NI Sept 18'!$A$7</c:f>
              <c:strCache>
                <c:ptCount val="1"/>
              </c:strCache>
            </c:strRef>
          </c:tx>
          <c:marker>
            <c:symbol val="none"/>
          </c:marker>
          <c:cat>
            <c:strRef>
              <c:f>'LME NI Sept 18'!$B$6:$AM$6</c:f>
              <c:strCache>
                <c:ptCount val="38"/>
                <c:pt idx="0">
                  <c:v>1981</c:v>
                </c:pt>
                <c:pt idx="1">
                  <c:v>1982</c:v>
                </c:pt>
                <c:pt idx="2">
                  <c:v>1983</c:v>
                </c:pt>
                <c:pt idx="3">
                  <c:v>1984</c:v>
                </c:pt>
                <c:pt idx="4">
                  <c:v>1985</c:v>
                </c:pt>
                <c:pt idx="5">
                  <c:v>1986</c:v>
                </c:pt>
                <c:pt idx="6">
                  <c:v>1987</c:v>
                </c:pt>
                <c:pt idx="7">
                  <c:v>1988</c:v>
                </c:pt>
                <c:pt idx="8">
                  <c:v>1989</c:v>
                </c:pt>
                <c:pt idx="9">
                  <c:v>1990</c:v>
                </c:pt>
                <c:pt idx="10">
                  <c:v>1991</c:v>
                </c:pt>
                <c:pt idx="11">
                  <c:v>1992</c:v>
                </c:pt>
                <c:pt idx="12">
                  <c:v>1993</c:v>
                </c:pt>
                <c:pt idx="13">
                  <c:v>1994</c:v>
                </c:pt>
                <c:pt idx="14">
                  <c:v>1995</c:v>
                </c:pt>
                <c:pt idx="15">
                  <c:v>1996</c:v>
                </c:pt>
                <c:pt idx="16">
                  <c:v>1997</c:v>
                </c:pt>
                <c:pt idx="17">
                  <c:v>1998</c:v>
                </c:pt>
                <c:pt idx="18">
                  <c:v>1999</c:v>
                </c:pt>
                <c:pt idx="19">
                  <c:v>2000</c:v>
                </c:pt>
                <c:pt idx="20">
                  <c:v>2001</c:v>
                </c:pt>
                <c:pt idx="21">
                  <c:v>2002</c:v>
                </c:pt>
                <c:pt idx="22">
                  <c:v>2003</c:v>
                </c:pt>
                <c:pt idx="23">
                  <c:v>2004</c:v>
                </c:pt>
                <c:pt idx="24">
                  <c:v>2005</c:v>
                </c:pt>
                <c:pt idx="25">
                  <c:v>2006</c:v>
                </c:pt>
                <c:pt idx="26">
                  <c:v>2007</c:v>
                </c:pt>
                <c:pt idx="27">
                  <c:v>2008</c:v>
                </c:pt>
                <c:pt idx="28">
                  <c:v>2009</c:v>
                </c:pt>
                <c:pt idx="29">
                  <c:v>2010</c:v>
                </c:pt>
                <c:pt idx="30">
                  <c:v>2011</c:v>
                </c:pt>
                <c:pt idx="31">
                  <c:v>2012</c:v>
                </c:pt>
                <c:pt idx="32">
                  <c:v>2013</c:v>
                </c:pt>
                <c:pt idx="33">
                  <c:v>2014</c:v>
                </c:pt>
                <c:pt idx="34">
                  <c:v>2015</c:v>
                </c:pt>
                <c:pt idx="35">
                  <c:v>2016</c:v>
                </c:pt>
                <c:pt idx="36">
                  <c:v>2017</c:v>
                </c:pt>
                <c:pt idx="37">
                  <c:v>Est 2018</c:v>
                </c:pt>
              </c:strCache>
            </c:strRef>
          </c:cat>
          <c:val>
            <c:numRef>
              <c:f>'LME NI Sept 18'!$B$7:$AM$7</c:f>
              <c:numCache>
                <c:formatCode>General</c:formatCode>
                <c:ptCount val="38"/>
              </c:numCache>
            </c:numRef>
          </c:val>
          <c:smooth val="0"/>
        </c:ser>
        <c:ser>
          <c:idx val="4"/>
          <c:order val="1"/>
          <c:tx>
            <c:strRef>
              <c:f>'LME NI Sept 18'!$A$11</c:f>
              <c:strCache>
                <c:ptCount val="1"/>
                <c:pt idx="0">
                  <c:v>Prix du nickel (F.CFP/kg)</c:v>
                </c:pt>
              </c:strCache>
            </c:strRef>
          </c:tx>
          <c:spPr>
            <a:ln w="76200" cmpd="sng">
              <a:solidFill>
                <a:srgbClr val="008000"/>
              </a:solidFill>
            </a:ln>
          </c:spPr>
          <c:marker>
            <c:symbol val="none"/>
          </c:marker>
          <c:dLbls>
            <c:dLbl>
              <c:idx val="26"/>
              <c:layout/>
              <c:dLblPos val="t"/>
              <c:showLegendKey val="0"/>
              <c:showVal val="1"/>
              <c:showCatName val="0"/>
              <c:showSerName val="0"/>
              <c:showPercent val="0"/>
              <c:showBubbleSize val="0"/>
            </c:dLbl>
            <c:dLbl>
              <c:idx val="35"/>
              <c:layout>
                <c:manualLayout>
                  <c:x val="-0.0276112933362975"/>
                  <c:y val="0.0418123315661211"/>
                </c:manualLayout>
              </c:layout>
              <c:dLblPos val="r"/>
              <c:showLegendKey val="0"/>
              <c:showVal val="1"/>
              <c:showCatName val="0"/>
              <c:showSerName val="0"/>
              <c:showPercent val="0"/>
              <c:showBubbleSize val="0"/>
            </c:dLbl>
            <c:dLbl>
              <c:idx val="37"/>
              <c:layout>
                <c:manualLayout>
                  <c:x val="-2.62467260490095E-7"/>
                  <c:y val="-0.0400881117077244"/>
                </c:manualLayout>
              </c:layout>
              <c:dLblPos val="r"/>
              <c:showLegendKey val="0"/>
              <c:showVal val="1"/>
              <c:showCatName val="0"/>
              <c:showSerName val="0"/>
              <c:showPercent val="0"/>
              <c:showBubbleSize val="0"/>
            </c:dLbl>
            <c:numFmt formatCode="#,##0" sourceLinked="0"/>
            <c:spPr>
              <a:solidFill>
                <a:schemeClr val="bg1"/>
              </a:solidFill>
            </c:spPr>
            <c:txPr>
              <a:bodyPr/>
              <a:lstStyle/>
              <a:p>
                <a:pPr>
                  <a:defRPr b="1"/>
                </a:pPr>
                <a:endParaRPr lang="fr-FR"/>
              </a:p>
            </c:txPr>
            <c:dLblPos val="t"/>
            <c:showLegendKey val="0"/>
            <c:showVal val="0"/>
            <c:showCatName val="0"/>
            <c:showSerName val="0"/>
            <c:showPercent val="0"/>
            <c:showBubbleSize val="0"/>
          </c:dLbls>
          <c:cat>
            <c:strRef>
              <c:f>'LME NI Sept 18'!$B$6:$AM$6</c:f>
              <c:strCache>
                <c:ptCount val="38"/>
                <c:pt idx="0">
                  <c:v>1981</c:v>
                </c:pt>
                <c:pt idx="1">
                  <c:v>1982</c:v>
                </c:pt>
                <c:pt idx="2">
                  <c:v>1983</c:v>
                </c:pt>
                <c:pt idx="3">
                  <c:v>1984</c:v>
                </c:pt>
                <c:pt idx="4">
                  <c:v>1985</c:v>
                </c:pt>
                <c:pt idx="5">
                  <c:v>1986</c:v>
                </c:pt>
                <c:pt idx="6">
                  <c:v>1987</c:v>
                </c:pt>
                <c:pt idx="7">
                  <c:v>1988</c:v>
                </c:pt>
                <c:pt idx="8">
                  <c:v>1989</c:v>
                </c:pt>
                <c:pt idx="9">
                  <c:v>1990</c:v>
                </c:pt>
                <c:pt idx="10">
                  <c:v>1991</c:v>
                </c:pt>
                <c:pt idx="11">
                  <c:v>1992</c:v>
                </c:pt>
                <c:pt idx="12">
                  <c:v>1993</c:v>
                </c:pt>
                <c:pt idx="13">
                  <c:v>1994</c:v>
                </c:pt>
                <c:pt idx="14">
                  <c:v>1995</c:v>
                </c:pt>
                <c:pt idx="15">
                  <c:v>1996</c:v>
                </c:pt>
                <c:pt idx="16">
                  <c:v>1997</c:v>
                </c:pt>
                <c:pt idx="17">
                  <c:v>1998</c:v>
                </c:pt>
                <c:pt idx="18">
                  <c:v>1999</c:v>
                </c:pt>
                <c:pt idx="19">
                  <c:v>2000</c:v>
                </c:pt>
                <c:pt idx="20">
                  <c:v>2001</c:v>
                </c:pt>
                <c:pt idx="21">
                  <c:v>2002</c:v>
                </c:pt>
                <c:pt idx="22">
                  <c:v>2003</c:v>
                </c:pt>
                <c:pt idx="23">
                  <c:v>2004</c:v>
                </c:pt>
                <c:pt idx="24">
                  <c:v>2005</c:v>
                </c:pt>
                <c:pt idx="25">
                  <c:v>2006</c:v>
                </c:pt>
                <c:pt idx="26">
                  <c:v>2007</c:v>
                </c:pt>
                <c:pt idx="27">
                  <c:v>2008</c:v>
                </c:pt>
                <c:pt idx="28">
                  <c:v>2009</c:v>
                </c:pt>
                <c:pt idx="29">
                  <c:v>2010</c:v>
                </c:pt>
                <c:pt idx="30">
                  <c:v>2011</c:v>
                </c:pt>
                <c:pt idx="31">
                  <c:v>2012</c:v>
                </c:pt>
                <c:pt idx="32">
                  <c:v>2013</c:v>
                </c:pt>
                <c:pt idx="33">
                  <c:v>2014</c:v>
                </c:pt>
                <c:pt idx="34">
                  <c:v>2015</c:v>
                </c:pt>
                <c:pt idx="35">
                  <c:v>2016</c:v>
                </c:pt>
                <c:pt idx="36">
                  <c:v>2017</c:v>
                </c:pt>
                <c:pt idx="37">
                  <c:v>Est 2018</c:v>
                </c:pt>
              </c:strCache>
            </c:strRef>
          </c:cat>
          <c:val>
            <c:numRef>
              <c:f>'LME NI Sept 18'!$B$11:$AM$11</c:f>
              <c:numCache>
                <c:formatCode>General</c:formatCode>
                <c:ptCount val="38"/>
                <c:pt idx="0">
                  <c:v>587.6354320823357</c:v>
                </c:pt>
                <c:pt idx="1">
                  <c:v>578.244182998257</c:v>
                </c:pt>
                <c:pt idx="2">
                  <c:v>639.87901021182</c:v>
                </c:pt>
                <c:pt idx="3">
                  <c:v>751.9373137092359</c:v>
                </c:pt>
                <c:pt idx="4">
                  <c:v>800.5129058713554</c:v>
                </c:pt>
                <c:pt idx="5">
                  <c:v>489.1289969840735</c:v>
                </c:pt>
                <c:pt idx="6">
                  <c:v>531.9312289458364</c:v>
                </c:pt>
                <c:pt idx="7">
                  <c:v>1489.653017836881</c:v>
                </c:pt>
                <c:pt idx="8">
                  <c:v>1545.69537896024</c:v>
                </c:pt>
                <c:pt idx="9">
                  <c:v>875.8969514453514</c:v>
                </c:pt>
                <c:pt idx="10">
                  <c:v>831.2536927459033</c:v>
                </c:pt>
                <c:pt idx="11">
                  <c:v>677.5006136204634</c:v>
                </c:pt>
                <c:pt idx="12">
                  <c:v>541.9984626419041</c:v>
                </c:pt>
                <c:pt idx="13">
                  <c:v>637.874161507845</c:v>
                </c:pt>
                <c:pt idx="14">
                  <c:v>747.6389207334634</c:v>
                </c:pt>
                <c:pt idx="15">
                  <c:v>697.6449099631383</c:v>
                </c:pt>
                <c:pt idx="16">
                  <c:v>732.9099352134367</c:v>
                </c:pt>
                <c:pt idx="17">
                  <c:v>499.0024993092176</c:v>
                </c:pt>
                <c:pt idx="18">
                  <c:v>677.3781706173533</c:v>
                </c:pt>
                <c:pt idx="19">
                  <c:v>1115.989986595883</c:v>
                </c:pt>
                <c:pt idx="20">
                  <c:v>793.1981549498226</c:v>
                </c:pt>
                <c:pt idx="21">
                  <c:v>856.3597370177014</c:v>
                </c:pt>
                <c:pt idx="22">
                  <c:v>1011.903184286024</c:v>
                </c:pt>
                <c:pt idx="23">
                  <c:v>1327.70157983386</c:v>
                </c:pt>
                <c:pt idx="24">
                  <c:v>1418.5827976096</c:v>
                </c:pt>
                <c:pt idx="25">
                  <c:v>2292.27242396985</c:v>
                </c:pt>
                <c:pt idx="26">
                  <c:v>3263.10318524136</c:v>
                </c:pt>
                <c:pt idx="27">
                  <c:v>1688.38868954563</c:v>
                </c:pt>
                <c:pt idx="28">
                  <c:v>1179.862074230806</c:v>
                </c:pt>
                <c:pt idx="29">
                  <c:v>1963.979277014177</c:v>
                </c:pt>
                <c:pt idx="30">
                  <c:v>1961.222054673764</c:v>
                </c:pt>
                <c:pt idx="31">
                  <c:v>1626.435933051222</c:v>
                </c:pt>
                <c:pt idx="32">
                  <c:v>1349.220276905607</c:v>
                </c:pt>
                <c:pt idx="33">
                  <c:v>1515.282882914208</c:v>
                </c:pt>
                <c:pt idx="34">
                  <c:v>1271.034665919126</c:v>
                </c:pt>
                <c:pt idx="35">
                  <c:v>1036.26022574163</c:v>
                </c:pt>
                <c:pt idx="36">
                  <c:v>1098.27291925942</c:v>
                </c:pt>
                <c:pt idx="37">
                  <c:v>1391.330731362373</c:v>
                </c:pt>
              </c:numCache>
            </c:numRef>
          </c:val>
          <c:smooth val="0"/>
        </c:ser>
        <c:dLbls>
          <c:showLegendKey val="0"/>
          <c:showVal val="0"/>
          <c:showCatName val="0"/>
          <c:showSerName val="0"/>
          <c:showPercent val="0"/>
          <c:showBubbleSize val="0"/>
        </c:dLbls>
        <c:marker val="1"/>
        <c:smooth val="0"/>
        <c:axId val="-2062142200"/>
        <c:axId val="-2062136600"/>
      </c:lineChart>
      <c:catAx>
        <c:axId val="-2062142200"/>
        <c:scaling>
          <c:orientation val="minMax"/>
        </c:scaling>
        <c:delete val="0"/>
        <c:axPos val="b"/>
        <c:majorTickMark val="out"/>
        <c:minorTickMark val="none"/>
        <c:tickLblPos val="nextTo"/>
        <c:crossAx val="-2062136600"/>
        <c:crosses val="autoZero"/>
        <c:auto val="1"/>
        <c:lblAlgn val="ctr"/>
        <c:lblOffset val="100"/>
        <c:noMultiLvlLbl val="0"/>
      </c:catAx>
      <c:valAx>
        <c:axId val="-2062136600"/>
        <c:scaling>
          <c:orientation val="minMax"/>
          <c:max val="3600.0"/>
        </c:scaling>
        <c:delete val="0"/>
        <c:axPos val="l"/>
        <c:majorGridlines>
          <c:spPr>
            <a:ln>
              <a:solidFill>
                <a:schemeClr val="bg1">
                  <a:lumMod val="75000"/>
                </a:schemeClr>
              </a:solidFill>
            </a:ln>
          </c:spPr>
        </c:majorGridlines>
        <c:numFmt formatCode="General" sourceLinked="1"/>
        <c:majorTickMark val="out"/>
        <c:minorTickMark val="none"/>
        <c:tickLblPos val="nextTo"/>
        <c:txPr>
          <a:bodyPr/>
          <a:lstStyle/>
          <a:p>
            <a:pPr>
              <a:defRPr b="1">
                <a:solidFill>
                  <a:srgbClr val="008000"/>
                </a:solidFill>
              </a:defRPr>
            </a:pPr>
            <a:endParaRPr lang="fr-FR"/>
          </a:p>
        </c:txPr>
        <c:crossAx val="-2062142200"/>
        <c:crosses val="autoZero"/>
        <c:crossBetween val="between"/>
        <c:majorUnit val="200.0"/>
      </c:valAx>
    </c:plotArea>
    <c:plotVisOnly val="1"/>
    <c:dispBlanksAs val="gap"/>
    <c:showDLblsOverMax val="0"/>
  </c:chart>
  <c:txPr>
    <a:bodyPr/>
    <a:lstStyle/>
    <a:p>
      <a:pPr>
        <a:defRPr sz="1600"/>
      </a:pPr>
      <a:endParaRPr lang="fr-FR"/>
    </a:p>
  </c:txPr>
  <c:externalData r:id="rId1">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Cours du nickel et du $ US </a:t>
            </a:r>
          </a:p>
          <a:p>
            <a:pPr>
              <a:defRPr/>
            </a:pPr>
            <a:r>
              <a:rPr lang="fr-FR"/>
              <a:t>depuis 2011</a:t>
            </a:r>
          </a:p>
        </c:rich>
      </c:tx>
      <c:layout>
        <c:manualLayout>
          <c:xMode val="edge"/>
          <c:yMode val="edge"/>
          <c:x val="0.182395446837802"/>
          <c:y val="0.00520833333333333"/>
        </c:manualLayout>
      </c:layout>
      <c:overlay val="0"/>
      <c:spPr>
        <a:solidFill>
          <a:schemeClr val="bg1"/>
        </a:solidFill>
      </c:spPr>
    </c:title>
    <c:autoTitleDeleted val="0"/>
    <c:plotArea>
      <c:layout>
        <c:manualLayout>
          <c:layoutTarget val="inner"/>
          <c:xMode val="edge"/>
          <c:yMode val="edge"/>
          <c:x val="0.067123381965314"/>
          <c:y val="0.0666666666666667"/>
          <c:w val="0.856633144737505"/>
          <c:h val="0.838680692257218"/>
        </c:manualLayout>
      </c:layout>
      <c:lineChart>
        <c:grouping val="standard"/>
        <c:varyColors val="0"/>
        <c:ser>
          <c:idx val="0"/>
          <c:order val="0"/>
          <c:tx>
            <c:strRef>
              <c:f>'LME NI Sept 18'!$A$7</c:f>
              <c:strCache>
                <c:ptCount val="1"/>
              </c:strCache>
            </c:strRef>
          </c:tx>
          <c:marker>
            <c:symbol val="none"/>
          </c:marker>
          <c:cat>
            <c:strRef>
              <c:f>'LME NI Sept 18'!$AF$6:$AM$6</c:f>
              <c:strCache>
                <c:ptCount val="8"/>
                <c:pt idx="0">
                  <c:v>2011</c:v>
                </c:pt>
                <c:pt idx="1">
                  <c:v>2012</c:v>
                </c:pt>
                <c:pt idx="2">
                  <c:v>2013</c:v>
                </c:pt>
                <c:pt idx="3">
                  <c:v>2014</c:v>
                </c:pt>
                <c:pt idx="4">
                  <c:v>2015</c:v>
                </c:pt>
                <c:pt idx="5">
                  <c:v>2016</c:v>
                </c:pt>
                <c:pt idx="6">
                  <c:v>2017</c:v>
                </c:pt>
                <c:pt idx="7">
                  <c:v>Est 2018</c:v>
                </c:pt>
              </c:strCache>
            </c:strRef>
          </c:cat>
          <c:val>
            <c:numRef>
              <c:f>'LME NI Sept 18'!$AF$7:$AM$7</c:f>
              <c:numCache>
                <c:formatCode>General</c:formatCode>
                <c:ptCount val="8"/>
              </c:numCache>
            </c:numRef>
          </c:val>
          <c:smooth val="0"/>
        </c:ser>
        <c:ser>
          <c:idx val="2"/>
          <c:order val="2"/>
          <c:tx>
            <c:strRef>
              <c:f>'LME NI Sept 18'!$A$9</c:f>
              <c:strCache>
                <c:ptCount val="1"/>
                <c:pt idx="0">
                  <c:v>US$ en CFP)</c:v>
                </c:pt>
              </c:strCache>
            </c:strRef>
          </c:tx>
          <c:spPr>
            <a:ln>
              <a:solidFill>
                <a:srgbClr val="0000FF"/>
              </a:solidFill>
            </a:ln>
          </c:spPr>
          <c:marker>
            <c:symbol val="none"/>
          </c:marker>
          <c:cat>
            <c:strRef>
              <c:f>'LME NI Sept 18'!$AF$6:$AM$6</c:f>
              <c:strCache>
                <c:ptCount val="8"/>
                <c:pt idx="0">
                  <c:v>2011</c:v>
                </c:pt>
                <c:pt idx="1">
                  <c:v>2012</c:v>
                </c:pt>
                <c:pt idx="2">
                  <c:v>2013</c:v>
                </c:pt>
                <c:pt idx="3">
                  <c:v>2014</c:v>
                </c:pt>
                <c:pt idx="4">
                  <c:v>2015</c:v>
                </c:pt>
                <c:pt idx="5">
                  <c:v>2016</c:v>
                </c:pt>
                <c:pt idx="6">
                  <c:v>2017</c:v>
                </c:pt>
                <c:pt idx="7">
                  <c:v>Est 2018</c:v>
                </c:pt>
              </c:strCache>
            </c:strRef>
          </c:cat>
          <c:val>
            <c:numRef>
              <c:f>'LME NI Sept 18'!$AF$9:$AM$9</c:f>
              <c:numCache>
                <c:formatCode>#\ ##0.0"  ";#\ ##0.0"  "."  "</c:formatCode>
                <c:ptCount val="8"/>
                <c:pt idx="0">
                  <c:v>85.78287056947062</c:v>
                </c:pt>
                <c:pt idx="1">
                  <c:v>92.88731950828048</c:v>
                </c:pt>
                <c:pt idx="2">
                  <c:v>89.82914030794193</c:v>
                </c:pt>
                <c:pt idx="3">
                  <c:v>89.92557192867314</c:v>
                </c:pt>
                <c:pt idx="4">
                  <c:v>107.6298863638904</c:v>
                </c:pt>
                <c:pt idx="5">
                  <c:v>107.9028859534745</c:v>
                </c:pt>
                <c:pt idx="6">
                  <c:v>105.899477514562</c:v>
                </c:pt>
                <c:pt idx="7" formatCode="0.0">
                  <c:v>94.66520677018835</c:v>
                </c:pt>
              </c:numCache>
            </c:numRef>
          </c:val>
          <c:smooth val="0"/>
        </c:ser>
        <c:dLbls>
          <c:showLegendKey val="0"/>
          <c:showVal val="0"/>
          <c:showCatName val="0"/>
          <c:showSerName val="0"/>
          <c:showPercent val="0"/>
          <c:showBubbleSize val="0"/>
        </c:dLbls>
        <c:marker val="1"/>
        <c:smooth val="0"/>
        <c:axId val="-2061750040"/>
        <c:axId val="-2062164552"/>
      </c:lineChart>
      <c:lineChart>
        <c:grouping val="standard"/>
        <c:varyColors val="0"/>
        <c:ser>
          <c:idx val="1"/>
          <c:order val="1"/>
          <c:tx>
            <c:strRef>
              <c:f>'LME NI Sept 18'!$A$8</c:f>
              <c:strCache>
                <c:ptCount val="1"/>
                <c:pt idx="0">
                  <c:v>Ni, USD/Lb</c:v>
                </c:pt>
              </c:strCache>
            </c:strRef>
          </c:tx>
          <c:spPr>
            <a:ln w="76200" cmpd="sng">
              <a:solidFill>
                <a:schemeClr val="tx1"/>
              </a:solidFill>
            </a:ln>
          </c:spPr>
          <c:marker>
            <c:symbol val="none"/>
          </c:marker>
          <c:cat>
            <c:strRef>
              <c:f>'LME NI Sept 18'!$AF$6:$AM$6</c:f>
              <c:strCache>
                <c:ptCount val="8"/>
                <c:pt idx="0">
                  <c:v>2011</c:v>
                </c:pt>
                <c:pt idx="1">
                  <c:v>2012</c:v>
                </c:pt>
                <c:pt idx="2">
                  <c:v>2013</c:v>
                </c:pt>
                <c:pt idx="3">
                  <c:v>2014</c:v>
                </c:pt>
                <c:pt idx="4">
                  <c:v>2015</c:v>
                </c:pt>
                <c:pt idx="5">
                  <c:v>2016</c:v>
                </c:pt>
                <c:pt idx="6">
                  <c:v>2017</c:v>
                </c:pt>
                <c:pt idx="7">
                  <c:v>Est 2018</c:v>
                </c:pt>
              </c:strCache>
            </c:strRef>
          </c:cat>
          <c:val>
            <c:numRef>
              <c:f>'LME NI Sept 18'!$AF$8:$AM$8</c:f>
              <c:numCache>
                <c:formatCode>#\ ##0.0"  ";#\ ##0.0"  "."  "</c:formatCode>
                <c:ptCount val="8"/>
                <c:pt idx="0">
                  <c:v>10.38696611536352</c:v>
                </c:pt>
                <c:pt idx="1">
                  <c:v>7.953177146242584</c:v>
                </c:pt>
                <c:pt idx="2">
                  <c:v>6.809063347023272</c:v>
                </c:pt>
                <c:pt idx="3">
                  <c:v>7.649887787011681</c:v>
                </c:pt>
                <c:pt idx="4">
                  <c:v>5.366175809457712</c:v>
                </c:pt>
                <c:pt idx="5">
                  <c:v>4.351332300829725</c:v>
                </c:pt>
                <c:pt idx="6">
                  <c:v>4.715033580529662</c:v>
                </c:pt>
                <c:pt idx="7" formatCode="0.0">
                  <c:v>6.68327242872075</c:v>
                </c:pt>
              </c:numCache>
            </c:numRef>
          </c:val>
          <c:smooth val="0"/>
        </c:ser>
        <c:dLbls>
          <c:showLegendKey val="0"/>
          <c:showVal val="0"/>
          <c:showCatName val="0"/>
          <c:showSerName val="0"/>
          <c:showPercent val="0"/>
          <c:showBubbleSize val="0"/>
        </c:dLbls>
        <c:marker val="1"/>
        <c:smooth val="0"/>
        <c:axId val="-2061751336"/>
        <c:axId val="-2061849448"/>
      </c:lineChart>
      <c:catAx>
        <c:axId val="-2061750040"/>
        <c:scaling>
          <c:orientation val="minMax"/>
        </c:scaling>
        <c:delete val="0"/>
        <c:axPos val="b"/>
        <c:majorTickMark val="out"/>
        <c:minorTickMark val="none"/>
        <c:tickLblPos val="nextTo"/>
        <c:txPr>
          <a:bodyPr rot="-5400000" vert="horz"/>
          <a:lstStyle/>
          <a:p>
            <a:pPr>
              <a:defRPr/>
            </a:pPr>
            <a:endParaRPr lang="fr-FR"/>
          </a:p>
        </c:txPr>
        <c:crossAx val="-2062164552"/>
        <c:crosses val="autoZero"/>
        <c:auto val="1"/>
        <c:lblAlgn val="ctr"/>
        <c:lblOffset val="100"/>
        <c:noMultiLvlLbl val="0"/>
      </c:catAx>
      <c:valAx>
        <c:axId val="-2062164552"/>
        <c:scaling>
          <c:orientation val="minMax"/>
          <c:max val="180.0"/>
        </c:scaling>
        <c:delete val="0"/>
        <c:axPos val="l"/>
        <c:majorGridlines>
          <c:spPr>
            <a:ln>
              <a:solidFill>
                <a:schemeClr val="bg1">
                  <a:lumMod val="75000"/>
                </a:schemeClr>
              </a:solidFill>
            </a:ln>
          </c:spPr>
        </c:majorGridlines>
        <c:numFmt formatCode="General" sourceLinked="1"/>
        <c:majorTickMark val="out"/>
        <c:minorTickMark val="none"/>
        <c:tickLblPos val="nextTo"/>
        <c:crossAx val="-2061750040"/>
        <c:crosses val="autoZero"/>
        <c:crossBetween val="between"/>
        <c:majorUnit val="10.0"/>
      </c:valAx>
      <c:valAx>
        <c:axId val="-2061849448"/>
        <c:scaling>
          <c:orientation val="minMax"/>
          <c:max val="18.0"/>
        </c:scaling>
        <c:delete val="0"/>
        <c:axPos val="r"/>
        <c:numFmt formatCode="#,##0" sourceLinked="0"/>
        <c:majorTickMark val="out"/>
        <c:minorTickMark val="none"/>
        <c:tickLblPos val="nextTo"/>
        <c:txPr>
          <a:bodyPr/>
          <a:lstStyle/>
          <a:p>
            <a:pPr>
              <a:defRPr>
                <a:solidFill>
                  <a:srgbClr val="0000FF"/>
                </a:solidFill>
              </a:defRPr>
            </a:pPr>
            <a:endParaRPr lang="fr-FR"/>
          </a:p>
        </c:txPr>
        <c:crossAx val="-2061751336"/>
        <c:crosses val="max"/>
        <c:crossBetween val="between"/>
        <c:majorUnit val="1.0"/>
      </c:valAx>
      <c:catAx>
        <c:axId val="-2061751336"/>
        <c:scaling>
          <c:orientation val="minMax"/>
        </c:scaling>
        <c:delete val="1"/>
        <c:axPos val="b"/>
        <c:majorTickMark val="out"/>
        <c:minorTickMark val="none"/>
        <c:tickLblPos val="nextTo"/>
        <c:crossAx val="-2061849448"/>
        <c:crosses val="autoZero"/>
        <c:auto val="1"/>
        <c:lblAlgn val="ctr"/>
        <c:lblOffset val="100"/>
        <c:noMultiLvlLbl val="0"/>
      </c:catAx>
    </c:plotArea>
    <c:plotVisOnly val="1"/>
    <c:dispBlanksAs val="gap"/>
    <c:showDLblsOverMax val="0"/>
  </c:chart>
  <c:txPr>
    <a:bodyPr/>
    <a:lstStyle/>
    <a:p>
      <a:pPr>
        <a:defRPr sz="1600"/>
      </a:pPr>
      <a:endParaRPr lang="fr-FR"/>
    </a:p>
  </c:txPr>
  <c:externalData r:id="rId1">
    <c:autoUpdate val="0"/>
  </c:externalData>
  <c:userShapes r:id="rId2"/>
</c:chartSpace>
</file>

<file path=ppt/charts/chart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Cours du nickel depuis 2011, </a:t>
            </a:r>
            <a:endParaRPr lang="fr-FR" dirty="0" smtClean="0"/>
          </a:p>
          <a:p>
            <a:pPr>
              <a:defRPr/>
            </a:pPr>
            <a:r>
              <a:rPr lang="fr-FR" dirty="0" smtClean="0"/>
              <a:t>KCFP </a:t>
            </a:r>
            <a:r>
              <a:rPr lang="fr-FR" dirty="0"/>
              <a:t>/ kg</a:t>
            </a:r>
          </a:p>
        </c:rich>
      </c:tx>
      <c:layout>
        <c:manualLayout>
          <c:xMode val="edge"/>
          <c:yMode val="edge"/>
          <c:x val="0.100000174408135"/>
          <c:y val="0.0"/>
        </c:manualLayout>
      </c:layout>
      <c:overlay val="0"/>
    </c:title>
    <c:autoTitleDeleted val="0"/>
    <c:plotArea>
      <c:layout>
        <c:manualLayout>
          <c:layoutTarget val="inner"/>
          <c:xMode val="edge"/>
          <c:yMode val="edge"/>
          <c:x val="0.115728388429058"/>
          <c:y val="0.126666461614173"/>
          <c:w val="0.843615835334016"/>
          <c:h val="0.741684506233596"/>
        </c:manualLayout>
      </c:layout>
      <c:lineChart>
        <c:grouping val="standard"/>
        <c:varyColors val="0"/>
        <c:ser>
          <c:idx val="0"/>
          <c:order val="0"/>
          <c:tx>
            <c:strRef>
              <c:f>'LME NI Sept 18'!$A$14</c:f>
              <c:strCache>
                <c:ptCount val="1"/>
                <c:pt idx="0">
                  <c:v>Prix du nickel (F.CFP/kg)</c:v>
                </c:pt>
              </c:strCache>
            </c:strRef>
          </c:tx>
          <c:spPr>
            <a:ln w="76200" cmpd="sng">
              <a:solidFill>
                <a:srgbClr val="008000"/>
              </a:solidFill>
            </a:ln>
          </c:spPr>
          <c:marker>
            <c:symbol val="none"/>
          </c:marker>
          <c:dLbls>
            <c:dLbl>
              <c:idx val="5"/>
              <c:layout>
                <c:manualLayout>
                  <c:x val="-0.0682772967262285"/>
                  <c:y val="0.0352331613404831"/>
                </c:manualLayout>
              </c:layout>
              <c:dLblPos val="r"/>
              <c:showLegendKey val="0"/>
              <c:showVal val="1"/>
              <c:showCatName val="0"/>
              <c:showSerName val="0"/>
              <c:showPercent val="0"/>
              <c:showBubbleSize val="0"/>
            </c:dLbl>
            <c:dLbl>
              <c:idx val="6"/>
              <c:layout>
                <c:manualLayout>
                  <c:x val="-0.0322838178463996"/>
                  <c:y val="0.0220207258378019"/>
                </c:manualLayout>
              </c:layout>
              <c:dLblPos val="r"/>
              <c:showLegendKey val="0"/>
              <c:showVal val="1"/>
              <c:showCatName val="0"/>
              <c:showSerName val="0"/>
              <c:showPercent val="0"/>
              <c:showBubbleSize val="0"/>
            </c:dLbl>
            <c:dLbl>
              <c:idx val="7"/>
              <c:layout>
                <c:manualLayout>
                  <c:x val="-0.0264891075579329"/>
                  <c:y val="-0.0418393790918236"/>
                </c:manualLayout>
              </c:layout>
              <c:dLblPos val="r"/>
              <c:showLegendKey val="0"/>
              <c:showVal val="1"/>
              <c:showCatName val="0"/>
              <c:showSerName val="0"/>
              <c:showPercent val="0"/>
              <c:showBubbleSize val="0"/>
            </c:dLbl>
            <c:numFmt formatCode="0.00" sourceLinked="0"/>
            <c:spPr>
              <a:solidFill>
                <a:schemeClr val="bg1"/>
              </a:solidFill>
            </c:spPr>
            <c:dLblPos val="ctr"/>
            <c:showLegendKey val="0"/>
            <c:showVal val="1"/>
            <c:showCatName val="0"/>
            <c:showSerName val="0"/>
            <c:showPercent val="0"/>
            <c:showBubbleSize val="0"/>
            <c:showLeaderLines val="0"/>
          </c:dLbls>
          <c:cat>
            <c:strRef>
              <c:f>'LME NI Sept 18'!$B$13:$I$13</c:f>
              <c:strCache>
                <c:ptCount val="8"/>
                <c:pt idx="0">
                  <c:v>2011</c:v>
                </c:pt>
                <c:pt idx="1">
                  <c:v>2012</c:v>
                </c:pt>
                <c:pt idx="2">
                  <c:v>2013</c:v>
                </c:pt>
                <c:pt idx="3">
                  <c:v>2014</c:v>
                </c:pt>
                <c:pt idx="4">
                  <c:v>2015</c:v>
                </c:pt>
                <c:pt idx="5">
                  <c:v>2016</c:v>
                </c:pt>
                <c:pt idx="6">
                  <c:v>2017</c:v>
                </c:pt>
                <c:pt idx="7">
                  <c:v>Est 2018</c:v>
                </c:pt>
              </c:strCache>
            </c:strRef>
          </c:cat>
          <c:val>
            <c:numRef>
              <c:f>'LME NI Sept 18'!$B$14:$I$14</c:f>
              <c:numCache>
                <c:formatCode>0.0</c:formatCode>
                <c:ptCount val="8"/>
                <c:pt idx="0">
                  <c:v>1.961222054673764</c:v>
                </c:pt>
                <c:pt idx="1">
                  <c:v>1.626435933051221</c:v>
                </c:pt>
                <c:pt idx="2">
                  <c:v>1.349220276905606</c:v>
                </c:pt>
                <c:pt idx="3">
                  <c:v>1.515282882914208</c:v>
                </c:pt>
                <c:pt idx="4">
                  <c:v>1.271034665919126</c:v>
                </c:pt>
                <c:pt idx="5">
                  <c:v>1.03626022574163</c:v>
                </c:pt>
                <c:pt idx="6">
                  <c:v>1.09827291925942</c:v>
                </c:pt>
                <c:pt idx="7">
                  <c:v>1.391330731362373</c:v>
                </c:pt>
              </c:numCache>
            </c:numRef>
          </c:val>
          <c:smooth val="0"/>
        </c:ser>
        <c:dLbls>
          <c:showLegendKey val="0"/>
          <c:showVal val="0"/>
          <c:showCatName val="0"/>
          <c:showSerName val="0"/>
          <c:showPercent val="0"/>
          <c:showBubbleSize val="0"/>
        </c:dLbls>
        <c:marker val="1"/>
        <c:smooth val="0"/>
        <c:axId val="-2077615256"/>
        <c:axId val="-2118803656"/>
      </c:lineChart>
      <c:catAx>
        <c:axId val="-2077615256"/>
        <c:scaling>
          <c:orientation val="minMax"/>
        </c:scaling>
        <c:delete val="0"/>
        <c:axPos val="b"/>
        <c:majorTickMark val="out"/>
        <c:minorTickMark val="none"/>
        <c:tickLblPos val="nextTo"/>
        <c:crossAx val="-2118803656"/>
        <c:crosses val="autoZero"/>
        <c:auto val="1"/>
        <c:lblAlgn val="ctr"/>
        <c:lblOffset val="100"/>
        <c:noMultiLvlLbl val="0"/>
      </c:catAx>
      <c:valAx>
        <c:axId val="-2118803656"/>
        <c:scaling>
          <c:orientation val="minMax"/>
          <c:max val="2.0"/>
          <c:min val="0.0"/>
        </c:scaling>
        <c:delete val="0"/>
        <c:axPos val="l"/>
        <c:majorGridlines>
          <c:spPr>
            <a:ln>
              <a:solidFill>
                <a:schemeClr val="bg1">
                  <a:lumMod val="75000"/>
                </a:schemeClr>
              </a:solidFill>
            </a:ln>
          </c:spPr>
        </c:majorGridlines>
        <c:numFmt formatCode="0.0" sourceLinked="1"/>
        <c:majorTickMark val="out"/>
        <c:minorTickMark val="none"/>
        <c:tickLblPos val="nextTo"/>
        <c:txPr>
          <a:bodyPr/>
          <a:lstStyle/>
          <a:p>
            <a:pPr>
              <a:defRPr b="1">
                <a:solidFill>
                  <a:srgbClr val="008000"/>
                </a:solidFill>
              </a:defRPr>
            </a:pPr>
            <a:endParaRPr lang="fr-FR"/>
          </a:p>
        </c:txPr>
        <c:crossAx val="-2077615256"/>
        <c:crosses val="autoZero"/>
        <c:crossBetween val="between"/>
        <c:majorUnit val="0.2"/>
      </c:valAx>
    </c:plotArea>
    <c:plotVisOnly val="1"/>
    <c:dispBlanksAs val="gap"/>
    <c:showDLblsOverMax val="0"/>
  </c:chart>
  <c:txPr>
    <a:bodyPr/>
    <a:lstStyle/>
    <a:p>
      <a:pPr>
        <a:defRPr sz="1600"/>
      </a:pPr>
      <a:endParaRPr lang="fr-FR"/>
    </a:p>
  </c:txPr>
  <c:externalData r:id="rId1">
    <c:autoUpdate val="0"/>
  </c:externalData>
  <c:userShapes r:id="rId2"/>
</c:chartSpace>
</file>

<file path=ppt/charts/chart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lrMapOvr bg1="lt1" tx1="dk1" bg2="lt2" tx2="dk2" accent1="accent1" accent2="accent2" accent3="accent3" accent4="accent4" accent5="accent5" accent6="accent6" hlink="hlink" folHlink="folHlink"/>
  <c:chart>
    <c:title>
      <c:tx>
        <c:rich>
          <a:bodyPr/>
          <a:lstStyle/>
          <a:p>
            <a:pPr>
              <a:defRPr/>
            </a:pPr>
            <a:r>
              <a:rPr lang="fr-FR"/>
              <a:t>Analyse par trimestre jusqu'en juin 2018</a:t>
            </a:r>
          </a:p>
          <a:p>
            <a:pPr>
              <a:defRPr/>
            </a:pPr>
            <a:r>
              <a:rPr lang="fr-FR"/>
              <a:t>Le nickel</a:t>
            </a:r>
            <a:r>
              <a:rPr lang="fr-FR" baseline="0"/>
              <a:t> retrouve le niveau des cours </a:t>
            </a:r>
          </a:p>
          <a:p>
            <a:pPr>
              <a:defRPr/>
            </a:pPr>
            <a:r>
              <a:rPr lang="fr-FR" baseline="0"/>
              <a:t>de fin 2014 </a:t>
            </a:r>
            <a:endParaRPr lang="fr-FR"/>
          </a:p>
        </c:rich>
      </c:tx>
      <c:layout>
        <c:manualLayout>
          <c:xMode val="edge"/>
          <c:yMode val="edge"/>
          <c:x val="0.21575302669804"/>
          <c:y val="0.0"/>
        </c:manualLayout>
      </c:layout>
      <c:overlay val="0"/>
      <c:spPr>
        <a:solidFill>
          <a:schemeClr val="bg1"/>
        </a:solidFill>
      </c:spPr>
    </c:title>
    <c:autoTitleDeleted val="0"/>
    <c:plotArea>
      <c:layout>
        <c:manualLayout>
          <c:layoutTarget val="inner"/>
          <c:xMode val="edge"/>
          <c:yMode val="edge"/>
          <c:x val="0.06193557605547"/>
          <c:y val="0.0338541666666667"/>
          <c:w val="0.861821015390354"/>
          <c:h val="0.772130605153229"/>
        </c:manualLayout>
      </c:layout>
      <c:lineChart>
        <c:grouping val="standard"/>
        <c:varyColors val="0"/>
        <c:ser>
          <c:idx val="1"/>
          <c:order val="1"/>
          <c:tx>
            <c:strRef>
              <c:f>'LME NI Sept 18'!$A$152</c:f>
              <c:strCache>
                <c:ptCount val="1"/>
                <c:pt idx="0">
                  <c:v>KCFP / kg</c:v>
                </c:pt>
              </c:strCache>
            </c:strRef>
          </c:tx>
          <c:spPr>
            <a:ln w="76200" cmpd="sng">
              <a:solidFill>
                <a:srgbClr val="008000"/>
              </a:solidFill>
            </a:ln>
          </c:spPr>
          <c:marker>
            <c:symbol val="none"/>
          </c:marker>
          <c:dLbls>
            <c:dLbl>
              <c:idx val="11"/>
              <c:layout/>
              <c:dLblPos val="ctr"/>
              <c:showLegendKey val="0"/>
              <c:showVal val="1"/>
              <c:showCatName val="0"/>
              <c:showSerName val="0"/>
              <c:showPercent val="0"/>
              <c:showBubbleSize val="0"/>
            </c:dLbl>
            <c:dLbl>
              <c:idx val="41"/>
              <c:layout/>
              <c:numFmt formatCode="0.00" sourceLinked="0"/>
              <c:spPr>
                <a:solidFill>
                  <a:srgbClr val="CCFFCC"/>
                </a:solidFill>
              </c:spPr>
              <c:txPr>
                <a:bodyPr/>
                <a:lstStyle/>
                <a:p>
                  <a:pPr>
                    <a:defRPr sz="1800" b="1">
                      <a:solidFill>
                        <a:srgbClr val="008000"/>
                      </a:solidFill>
                    </a:defRPr>
                  </a:pPr>
                  <a:endParaRPr lang="fr-FR"/>
                </a:p>
              </c:txPr>
              <c:dLblPos val="ctr"/>
              <c:showLegendKey val="0"/>
              <c:showVal val="1"/>
              <c:showCatName val="0"/>
              <c:showSerName val="0"/>
              <c:showPercent val="0"/>
              <c:showBubbleSize val="0"/>
            </c:dLbl>
            <c:dLbl>
              <c:idx val="53"/>
              <c:layout/>
              <c:numFmt formatCode="0.00" sourceLinked="0"/>
              <c:spPr>
                <a:solidFill>
                  <a:srgbClr val="CCFFCC"/>
                </a:solidFill>
              </c:spPr>
              <c:txPr>
                <a:bodyPr/>
                <a:lstStyle/>
                <a:p>
                  <a:pPr>
                    <a:defRPr sz="1800" b="1">
                      <a:solidFill>
                        <a:srgbClr val="008000"/>
                      </a:solidFill>
                    </a:defRPr>
                  </a:pPr>
                  <a:endParaRPr lang="fr-FR"/>
                </a:p>
              </c:txPr>
              <c:dLblPos val="ctr"/>
              <c:showLegendKey val="0"/>
              <c:showVal val="1"/>
              <c:showCatName val="0"/>
              <c:showSerName val="0"/>
              <c:showPercent val="0"/>
              <c:showBubbleSize val="0"/>
            </c:dLbl>
            <c:numFmt formatCode="0.00" sourceLinked="0"/>
            <c:spPr>
              <a:solidFill>
                <a:schemeClr val="bg1"/>
              </a:solidFill>
            </c:spPr>
            <c:txPr>
              <a:bodyPr/>
              <a:lstStyle/>
              <a:p>
                <a:pPr>
                  <a:defRPr sz="1800" b="1">
                    <a:solidFill>
                      <a:srgbClr val="008000"/>
                    </a:solidFill>
                  </a:defRPr>
                </a:pPr>
                <a:endParaRPr lang="fr-FR"/>
              </a:p>
            </c:txPr>
            <c:dLblPos val="ctr"/>
            <c:showLegendKey val="0"/>
            <c:showVal val="0"/>
            <c:showCatName val="0"/>
            <c:showSerName val="0"/>
            <c:showPercent val="0"/>
            <c:showBubbleSize val="0"/>
          </c:dLbls>
          <c:cat>
            <c:multiLvlStrRef>
              <c:f>'LME NI Sept 18'!$AL$150:$CS$151</c:f>
              <c:multiLvlStrCache>
                <c:ptCount val="60"/>
                <c:lvl>
                  <c:pt idx="0">
                    <c:v>Janv.</c:v>
                  </c:pt>
                  <c:pt idx="1">
                    <c:v>Fév.</c:v>
                  </c:pt>
                  <c:pt idx="2">
                    <c:v>Mars</c:v>
                  </c:pt>
                  <c:pt idx="3">
                    <c:v>Avril</c:v>
                  </c:pt>
                  <c:pt idx="4">
                    <c:v>Mai</c:v>
                  </c:pt>
                  <c:pt idx="5">
                    <c:v>Juin</c:v>
                  </c:pt>
                  <c:pt idx="6">
                    <c:v>Juil.</c:v>
                  </c:pt>
                  <c:pt idx="7">
                    <c:v>Août</c:v>
                  </c:pt>
                  <c:pt idx="8">
                    <c:v>Sept.</c:v>
                  </c:pt>
                  <c:pt idx="9">
                    <c:v>Oct.</c:v>
                  </c:pt>
                  <c:pt idx="10">
                    <c:v>Nov.</c:v>
                  </c:pt>
                  <c:pt idx="11">
                    <c:v>Déc.</c:v>
                  </c:pt>
                  <c:pt idx="12">
                    <c:v>Janv.</c:v>
                  </c:pt>
                  <c:pt idx="13">
                    <c:v>Fév.</c:v>
                  </c:pt>
                  <c:pt idx="14">
                    <c:v>Mars</c:v>
                  </c:pt>
                  <c:pt idx="15">
                    <c:v>Avril</c:v>
                  </c:pt>
                  <c:pt idx="16">
                    <c:v>Mai</c:v>
                  </c:pt>
                  <c:pt idx="17">
                    <c:v>Juin</c:v>
                  </c:pt>
                  <c:pt idx="18">
                    <c:v>Juil.</c:v>
                  </c:pt>
                  <c:pt idx="19">
                    <c:v>Août</c:v>
                  </c:pt>
                  <c:pt idx="20">
                    <c:v>Sept.</c:v>
                  </c:pt>
                  <c:pt idx="21">
                    <c:v>Oct.</c:v>
                  </c:pt>
                  <c:pt idx="22">
                    <c:v>Nov.</c:v>
                  </c:pt>
                  <c:pt idx="23">
                    <c:v>Déc.</c:v>
                  </c:pt>
                  <c:pt idx="24">
                    <c:v>Janv.</c:v>
                  </c:pt>
                  <c:pt idx="25">
                    <c:v>Fév.</c:v>
                  </c:pt>
                  <c:pt idx="26">
                    <c:v>Mars</c:v>
                  </c:pt>
                  <c:pt idx="27">
                    <c:v>Avr.</c:v>
                  </c:pt>
                  <c:pt idx="28">
                    <c:v>Mai</c:v>
                  </c:pt>
                  <c:pt idx="29">
                    <c:v>Juin</c:v>
                  </c:pt>
                  <c:pt idx="30">
                    <c:v>Juil.</c:v>
                  </c:pt>
                  <c:pt idx="31">
                    <c:v>Août</c:v>
                  </c:pt>
                  <c:pt idx="32">
                    <c:v>Sept.</c:v>
                  </c:pt>
                  <c:pt idx="33">
                    <c:v>Oct.</c:v>
                  </c:pt>
                  <c:pt idx="34">
                    <c:v>Nov.</c:v>
                  </c:pt>
                  <c:pt idx="35">
                    <c:v>Déc.</c:v>
                  </c:pt>
                  <c:pt idx="36">
                    <c:v>Janv.</c:v>
                  </c:pt>
                  <c:pt idx="37">
                    <c:v>Fév.</c:v>
                  </c:pt>
                  <c:pt idx="38">
                    <c:v>Mars</c:v>
                  </c:pt>
                  <c:pt idx="39">
                    <c:v>Avr.</c:v>
                  </c:pt>
                  <c:pt idx="40">
                    <c:v>Mai</c:v>
                  </c:pt>
                  <c:pt idx="41">
                    <c:v>Juin</c:v>
                  </c:pt>
                  <c:pt idx="42">
                    <c:v>Juil.</c:v>
                  </c:pt>
                  <c:pt idx="43">
                    <c:v>Août</c:v>
                  </c:pt>
                  <c:pt idx="44">
                    <c:v>Sept.</c:v>
                  </c:pt>
                  <c:pt idx="45">
                    <c:v>Oct.</c:v>
                  </c:pt>
                  <c:pt idx="46">
                    <c:v>Nov.</c:v>
                  </c:pt>
                  <c:pt idx="47">
                    <c:v>Déc.</c:v>
                  </c:pt>
                  <c:pt idx="48">
                    <c:v>Janv.</c:v>
                  </c:pt>
                  <c:pt idx="49">
                    <c:v>Fév.</c:v>
                  </c:pt>
                  <c:pt idx="50">
                    <c:v>Mars</c:v>
                  </c:pt>
                  <c:pt idx="51">
                    <c:v>Avr.</c:v>
                  </c:pt>
                  <c:pt idx="52">
                    <c:v>Mai</c:v>
                  </c:pt>
                  <c:pt idx="53">
                    <c:v>Juin</c:v>
                  </c:pt>
                  <c:pt idx="54">
                    <c:v>Juil.</c:v>
                  </c:pt>
                  <c:pt idx="55">
                    <c:v>Août</c:v>
                  </c:pt>
                  <c:pt idx="56">
                    <c:v>Sept.</c:v>
                  </c:pt>
                  <c:pt idx="57">
                    <c:v>Oct.</c:v>
                  </c:pt>
                  <c:pt idx="58">
                    <c:v>Nov.</c:v>
                  </c:pt>
                  <c:pt idx="59">
                    <c:v>Déc.</c:v>
                  </c:pt>
                </c:lvl>
                <c:lvl>
                  <c:pt idx="0">
                    <c:v>2014</c:v>
                  </c:pt>
                  <c:pt idx="12">
                    <c:v>2015</c:v>
                  </c:pt>
                  <c:pt idx="24">
                    <c:v>2016</c:v>
                  </c:pt>
                  <c:pt idx="36">
                    <c:v>2017</c:v>
                  </c:pt>
                  <c:pt idx="48">
                    <c:v>2018</c:v>
                  </c:pt>
                </c:lvl>
              </c:multiLvlStrCache>
            </c:multiLvlStrRef>
          </c:cat>
          <c:val>
            <c:numRef>
              <c:f>'LME NI Sept 18'!$AL$152:$CS$152</c:f>
              <c:numCache>
                <c:formatCode>0.0</c:formatCode>
                <c:ptCount val="60"/>
                <c:pt idx="0">
                  <c:v>1.234043722077425</c:v>
                </c:pt>
                <c:pt idx="1">
                  <c:v>1.240382450043364</c:v>
                </c:pt>
                <c:pt idx="2">
                  <c:v>1.355396597846263</c:v>
                </c:pt>
                <c:pt idx="3">
                  <c:v>1.500806736524773</c:v>
                </c:pt>
                <c:pt idx="4">
                  <c:v>1.688601799690085</c:v>
                </c:pt>
                <c:pt idx="5">
                  <c:v>1.633153721810161</c:v>
                </c:pt>
                <c:pt idx="6">
                  <c:v>1.67842300435837</c:v>
                </c:pt>
                <c:pt idx="7">
                  <c:v>1.664224251401594</c:v>
                </c:pt>
                <c:pt idx="8">
                  <c:v>1.671144335264651</c:v>
                </c:pt>
                <c:pt idx="9">
                  <c:v>1.48366141111364</c:v>
                </c:pt>
                <c:pt idx="10">
                  <c:v>1.493962193044183</c:v>
                </c:pt>
                <c:pt idx="11">
                  <c:v>1.539594371795994</c:v>
                </c:pt>
                <c:pt idx="12">
                  <c:v>1.518916349845587</c:v>
                </c:pt>
                <c:pt idx="13">
                  <c:v>1.531976506275833</c:v>
                </c:pt>
                <c:pt idx="14">
                  <c:v>1.514173646145213</c:v>
                </c:pt>
                <c:pt idx="15">
                  <c:v>1.414299162811022</c:v>
                </c:pt>
                <c:pt idx="16">
                  <c:v>1.443128172817957</c:v>
                </c:pt>
                <c:pt idx="17">
                  <c:v>1.359811661536954</c:v>
                </c:pt>
                <c:pt idx="18">
                  <c:v>1.234049658673222</c:v>
                </c:pt>
                <c:pt idx="19">
                  <c:v>1.10785274604293</c:v>
                </c:pt>
                <c:pt idx="20">
                  <c:v>1.051397916125496</c:v>
                </c:pt>
                <c:pt idx="21">
                  <c:v>1.098214149698872</c:v>
                </c:pt>
                <c:pt idx="22">
                  <c:v>1.023551599106087</c:v>
                </c:pt>
                <c:pt idx="23">
                  <c:v>0.955044421950338</c:v>
                </c:pt>
                <c:pt idx="24">
                  <c:v>0.930935265192902</c:v>
                </c:pt>
                <c:pt idx="25">
                  <c:v>0.893849102144313</c:v>
                </c:pt>
                <c:pt idx="26">
                  <c:v>0.934246406178918</c:v>
                </c:pt>
                <c:pt idx="27">
                  <c:v>0.931156525759916</c:v>
                </c:pt>
                <c:pt idx="28">
                  <c:v>0.916276696267709</c:v>
                </c:pt>
                <c:pt idx="29">
                  <c:v>0.946925960842832</c:v>
                </c:pt>
                <c:pt idx="30">
                  <c:v>1.109105341781597</c:v>
                </c:pt>
                <c:pt idx="31">
                  <c:v>1.101357746372686</c:v>
                </c:pt>
                <c:pt idx="32">
                  <c:v>1.081847576581273</c:v>
                </c:pt>
                <c:pt idx="33">
                  <c:v>1.110237746319563</c:v>
                </c:pt>
                <c:pt idx="34">
                  <c:v>1.229137740032461</c:v>
                </c:pt>
                <c:pt idx="35">
                  <c:v>1.250046601425371</c:v>
                </c:pt>
                <c:pt idx="36">
                  <c:v>1.115875345148478</c:v>
                </c:pt>
                <c:pt idx="37">
                  <c:v>1.191147766884401</c:v>
                </c:pt>
                <c:pt idx="38">
                  <c:v>1.14428118443121</c:v>
                </c:pt>
                <c:pt idx="39">
                  <c:v>1.075519703061304</c:v>
                </c:pt>
                <c:pt idx="40">
                  <c:v>0.98821131868449</c:v>
                </c:pt>
                <c:pt idx="41">
                  <c:v>0.948364760438987</c:v>
                </c:pt>
                <c:pt idx="42">
                  <c:v>0.980259758001142</c:v>
                </c:pt>
                <c:pt idx="43">
                  <c:v>1.093228731000393</c:v>
                </c:pt>
                <c:pt idx="44">
                  <c:v>1.129362951727543</c:v>
                </c:pt>
                <c:pt idx="45">
                  <c:v>1.142370235806627</c:v>
                </c:pt>
                <c:pt idx="46">
                  <c:v>1.223390183248381</c:v>
                </c:pt>
                <c:pt idx="47">
                  <c:v>1.147248836840155</c:v>
                </c:pt>
                <c:pt idx="48">
                  <c:v>1.247091055945041</c:v>
                </c:pt>
                <c:pt idx="49">
                  <c:v>1.310653478607868</c:v>
                </c:pt>
                <c:pt idx="50">
                  <c:v>1.297832332806926</c:v>
                </c:pt>
                <c:pt idx="51">
                  <c:v>1.348583744493514</c:v>
                </c:pt>
                <c:pt idx="52">
                  <c:v>1.439364795029114</c:v>
                </c:pt>
                <c:pt idx="53">
                  <c:v>1.544536959781432</c:v>
                </c:pt>
              </c:numCache>
            </c:numRef>
          </c:val>
          <c:smooth val="0"/>
        </c:ser>
        <c:dLbls>
          <c:showLegendKey val="0"/>
          <c:showVal val="0"/>
          <c:showCatName val="0"/>
          <c:showSerName val="0"/>
          <c:showPercent val="0"/>
          <c:showBubbleSize val="0"/>
        </c:dLbls>
        <c:marker val="1"/>
        <c:smooth val="0"/>
        <c:axId val="-2097540104"/>
        <c:axId val="-2097536968"/>
      </c:lineChart>
      <c:lineChart>
        <c:grouping val="standard"/>
        <c:varyColors val="0"/>
        <c:ser>
          <c:idx val="0"/>
          <c:order val="0"/>
          <c:tx>
            <c:strRef>
              <c:f>'LME NI Sept 18'!$A$153</c:f>
              <c:strCache>
                <c:ptCount val="1"/>
                <c:pt idx="0">
                  <c:v>USD/Lb</c:v>
                </c:pt>
              </c:strCache>
            </c:strRef>
          </c:tx>
          <c:spPr>
            <a:ln w="76200" cmpd="sng">
              <a:solidFill>
                <a:schemeClr val="tx1"/>
              </a:solidFill>
            </a:ln>
          </c:spPr>
          <c:marker>
            <c:symbol val="none"/>
          </c:marker>
          <c:dLbls>
            <c:dLbl>
              <c:idx val="11"/>
              <c:layout/>
              <c:dLblPos val="ctr"/>
              <c:showLegendKey val="0"/>
              <c:showVal val="1"/>
              <c:showCatName val="0"/>
              <c:showSerName val="0"/>
              <c:showPercent val="0"/>
              <c:showBubbleSize val="0"/>
            </c:dLbl>
            <c:dLbl>
              <c:idx val="41"/>
              <c:layout/>
              <c:numFmt formatCode="#,##0.00" sourceLinked="0"/>
              <c:spPr>
                <a:solidFill>
                  <a:srgbClr val="CCFFCC"/>
                </a:solidFill>
              </c:spPr>
              <c:txPr>
                <a:bodyPr/>
                <a:lstStyle/>
                <a:p>
                  <a:pPr>
                    <a:defRPr sz="1800" b="1"/>
                  </a:pPr>
                  <a:endParaRPr lang="fr-FR"/>
                </a:p>
              </c:txPr>
              <c:dLblPos val="ctr"/>
              <c:showLegendKey val="0"/>
              <c:showVal val="1"/>
              <c:showCatName val="0"/>
              <c:showSerName val="0"/>
              <c:showPercent val="0"/>
              <c:showBubbleSize val="0"/>
            </c:dLbl>
            <c:dLbl>
              <c:idx val="53"/>
              <c:layout/>
              <c:numFmt formatCode="#,##0.00" sourceLinked="0"/>
              <c:spPr>
                <a:solidFill>
                  <a:srgbClr val="CCFFCC"/>
                </a:solidFill>
              </c:spPr>
              <c:txPr>
                <a:bodyPr/>
                <a:lstStyle/>
                <a:p>
                  <a:pPr>
                    <a:defRPr sz="1800" b="1"/>
                  </a:pPr>
                  <a:endParaRPr lang="fr-FR"/>
                </a:p>
              </c:txPr>
              <c:dLblPos val="ctr"/>
              <c:showLegendKey val="0"/>
              <c:showVal val="1"/>
              <c:showCatName val="0"/>
              <c:showSerName val="0"/>
              <c:showPercent val="0"/>
              <c:showBubbleSize val="0"/>
            </c:dLbl>
            <c:numFmt formatCode="#,##0.00" sourceLinked="0"/>
            <c:spPr>
              <a:solidFill>
                <a:schemeClr val="bg1"/>
              </a:solidFill>
            </c:spPr>
            <c:txPr>
              <a:bodyPr/>
              <a:lstStyle/>
              <a:p>
                <a:pPr>
                  <a:defRPr sz="1800" b="1"/>
                </a:pPr>
                <a:endParaRPr lang="fr-FR"/>
              </a:p>
            </c:txPr>
            <c:dLblPos val="ctr"/>
            <c:showLegendKey val="0"/>
            <c:showVal val="0"/>
            <c:showCatName val="0"/>
            <c:showSerName val="0"/>
            <c:showPercent val="0"/>
            <c:showBubbleSize val="0"/>
          </c:dLbls>
          <c:cat>
            <c:multiLvlStrRef>
              <c:f>'LME NI Sept 18'!$AL$150:$CS$151</c:f>
              <c:multiLvlStrCache>
                <c:ptCount val="60"/>
                <c:lvl>
                  <c:pt idx="0">
                    <c:v>Janv.</c:v>
                  </c:pt>
                  <c:pt idx="1">
                    <c:v>Fév.</c:v>
                  </c:pt>
                  <c:pt idx="2">
                    <c:v>Mars</c:v>
                  </c:pt>
                  <c:pt idx="3">
                    <c:v>Avril</c:v>
                  </c:pt>
                  <c:pt idx="4">
                    <c:v>Mai</c:v>
                  </c:pt>
                  <c:pt idx="5">
                    <c:v>Juin</c:v>
                  </c:pt>
                  <c:pt idx="6">
                    <c:v>Juil.</c:v>
                  </c:pt>
                  <c:pt idx="7">
                    <c:v>Août</c:v>
                  </c:pt>
                  <c:pt idx="8">
                    <c:v>Sept.</c:v>
                  </c:pt>
                  <c:pt idx="9">
                    <c:v>Oct.</c:v>
                  </c:pt>
                  <c:pt idx="10">
                    <c:v>Nov.</c:v>
                  </c:pt>
                  <c:pt idx="11">
                    <c:v>Déc.</c:v>
                  </c:pt>
                  <c:pt idx="12">
                    <c:v>Janv.</c:v>
                  </c:pt>
                  <c:pt idx="13">
                    <c:v>Fév.</c:v>
                  </c:pt>
                  <c:pt idx="14">
                    <c:v>Mars</c:v>
                  </c:pt>
                  <c:pt idx="15">
                    <c:v>Avril</c:v>
                  </c:pt>
                  <c:pt idx="16">
                    <c:v>Mai</c:v>
                  </c:pt>
                  <c:pt idx="17">
                    <c:v>Juin</c:v>
                  </c:pt>
                  <c:pt idx="18">
                    <c:v>Juil.</c:v>
                  </c:pt>
                  <c:pt idx="19">
                    <c:v>Août</c:v>
                  </c:pt>
                  <c:pt idx="20">
                    <c:v>Sept.</c:v>
                  </c:pt>
                  <c:pt idx="21">
                    <c:v>Oct.</c:v>
                  </c:pt>
                  <c:pt idx="22">
                    <c:v>Nov.</c:v>
                  </c:pt>
                  <c:pt idx="23">
                    <c:v>Déc.</c:v>
                  </c:pt>
                  <c:pt idx="24">
                    <c:v>Janv.</c:v>
                  </c:pt>
                  <c:pt idx="25">
                    <c:v>Fév.</c:v>
                  </c:pt>
                  <c:pt idx="26">
                    <c:v>Mars</c:v>
                  </c:pt>
                  <c:pt idx="27">
                    <c:v>Avr.</c:v>
                  </c:pt>
                  <c:pt idx="28">
                    <c:v>Mai</c:v>
                  </c:pt>
                  <c:pt idx="29">
                    <c:v>Juin</c:v>
                  </c:pt>
                  <c:pt idx="30">
                    <c:v>Juil.</c:v>
                  </c:pt>
                  <c:pt idx="31">
                    <c:v>Août</c:v>
                  </c:pt>
                  <c:pt idx="32">
                    <c:v>Sept.</c:v>
                  </c:pt>
                  <c:pt idx="33">
                    <c:v>Oct.</c:v>
                  </c:pt>
                  <c:pt idx="34">
                    <c:v>Nov.</c:v>
                  </c:pt>
                  <c:pt idx="35">
                    <c:v>Déc.</c:v>
                  </c:pt>
                  <c:pt idx="36">
                    <c:v>Janv.</c:v>
                  </c:pt>
                  <c:pt idx="37">
                    <c:v>Fév.</c:v>
                  </c:pt>
                  <c:pt idx="38">
                    <c:v>Mars</c:v>
                  </c:pt>
                  <c:pt idx="39">
                    <c:v>Avr.</c:v>
                  </c:pt>
                  <c:pt idx="40">
                    <c:v>Mai</c:v>
                  </c:pt>
                  <c:pt idx="41">
                    <c:v>Juin</c:v>
                  </c:pt>
                  <c:pt idx="42">
                    <c:v>Juil.</c:v>
                  </c:pt>
                  <c:pt idx="43">
                    <c:v>Août</c:v>
                  </c:pt>
                  <c:pt idx="44">
                    <c:v>Sept.</c:v>
                  </c:pt>
                  <c:pt idx="45">
                    <c:v>Oct.</c:v>
                  </c:pt>
                  <c:pt idx="46">
                    <c:v>Nov.</c:v>
                  </c:pt>
                  <c:pt idx="47">
                    <c:v>Déc.</c:v>
                  </c:pt>
                  <c:pt idx="48">
                    <c:v>Janv.</c:v>
                  </c:pt>
                  <c:pt idx="49">
                    <c:v>Fév.</c:v>
                  </c:pt>
                  <c:pt idx="50">
                    <c:v>Mars</c:v>
                  </c:pt>
                  <c:pt idx="51">
                    <c:v>Avr.</c:v>
                  </c:pt>
                  <c:pt idx="52">
                    <c:v>Mai</c:v>
                  </c:pt>
                  <c:pt idx="53">
                    <c:v>Juin</c:v>
                  </c:pt>
                  <c:pt idx="54">
                    <c:v>Juil.</c:v>
                  </c:pt>
                  <c:pt idx="55">
                    <c:v>Août</c:v>
                  </c:pt>
                  <c:pt idx="56">
                    <c:v>Sept.</c:v>
                  </c:pt>
                  <c:pt idx="57">
                    <c:v>Oct.</c:v>
                  </c:pt>
                  <c:pt idx="58">
                    <c:v>Nov.</c:v>
                  </c:pt>
                  <c:pt idx="59">
                    <c:v>Déc.</c:v>
                  </c:pt>
                </c:lvl>
                <c:lvl>
                  <c:pt idx="0">
                    <c:v>2014</c:v>
                  </c:pt>
                  <c:pt idx="12">
                    <c:v>2015</c:v>
                  </c:pt>
                  <c:pt idx="24">
                    <c:v>2016</c:v>
                  </c:pt>
                  <c:pt idx="36">
                    <c:v>2017</c:v>
                  </c:pt>
                  <c:pt idx="48">
                    <c:v>2018</c:v>
                  </c:pt>
                </c:lvl>
              </c:multiLvlStrCache>
            </c:multiLvlStrRef>
          </c:cat>
          <c:val>
            <c:numRef>
              <c:f>'LME NI Sept 18'!$AL$153:$CS$153</c:f>
              <c:numCache>
                <c:formatCode>#\ ##0.0"  ";#\ ##0.0"  "."  "</c:formatCode>
                <c:ptCount val="60"/>
                <c:pt idx="0">
                  <c:v>6.386227272727273</c:v>
                </c:pt>
                <c:pt idx="1">
                  <c:v>6.4386</c:v>
                </c:pt>
                <c:pt idx="2">
                  <c:v>7.121952380952381</c:v>
                </c:pt>
                <c:pt idx="3">
                  <c:v>7.8811</c:v>
                </c:pt>
                <c:pt idx="4">
                  <c:v>8.81765</c:v>
                </c:pt>
                <c:pt idx="5">
                  <c:v>8.43905</c:v>
                </c:pt>
                <c:pt idx="6">
                  <c:v>8.638</c:v>
                </c:pt>
                <c:pt idx="7">
                  <c:v>8.42865285</c:v>
                </c:pt>
                <c:pt idx="8">
                  <c:v>8.19744459090909</c:v>
                </c:pt>
                <c:pt idx="9">
                  <c:v>7.148713913043479</c:v>
                </c:pt>
                <c:pt idx="10">
                  <c:v>7.08460838888889</c:v>
                </c:pt>
                <c:pt idx="11">
                  <c:v>7.216654047619047</c:v>
                </c:pt>
                <c:pt idx="12">
                  <c:v>6.70254310526316</c:v>
                </c:pt>
                <c:pt idx="13">
                  <c:v>6.610764705882352</c:v>
                </c:pt>
                <c:pt idx="14">
                  <c:v>6.23009068421053</c:v>
                </c:pt>
                <c:pt idx="15">
                  <c:v>5.795435799999997</c:v>
                </c:pt>
                <c:pt idx="16">
                  <c:v>6.123973999999998</c:v>
                </c:pt>
                <c:pt idx="17">
                  <c:v>5.79392036699237</c:v>
                </c:pt>
                <c:pt idx="18">
                  <c:v>5.159711347826085</c:v>
                </c:pt>
                <c:pt idx="19">
                  <c:v>4.687989999999999</c:v>
                </c:pt>
                <c:pt idx="20">
                  <c:v>4.487162</c:v>
                </c:pt>
                <c:pt idx="21">
                  <c:v>4.685411521739128</c:v>
                </c:pt>
                <c:pt idx="22">
                  <c:v>4.173956549999997</c:v>
                </c:pt>
                <c:pt idx="23">
                  <c:v>3.943149631578947</c:v>
                </c:pt>
                <c:pt idx="24">
                  <c:v>3.84249385</c:v>
                </c:pt>
                <c:pt idx="25">
                  <c:v>3.76753775</c:v>
                </c:pt>
                <c:pt idx="26">
                  <c:v>3.94171723809524</c:v>
                </c:pt>
                <c:pt idx="27">
                  <c:v>4.012779904761904</c:v>
                </c:pt>
                <c:pt idx="28">
                  <c:v>3.938315399999999</c:v>
                </c:pt>
                <c:pt idx="29">
                  <c:v>4.040579681818182</c:v>
                </c:pt>
                <c:pt idx="30">
                  <c:v>4.663722900000001</c:v>
                </c:pt>
                <c:pt idx="31">
                  <c:v>4.69344340909091</c:v>
                </c:pt>
                <c:pt idx="32">
                  <c:v>4.609362</c:v>
                </c:pt>
                <c:pt idx="33">
                  <c:v>4.652993142857142</c:v>
                </c:pt>
                <c:pt idx="34">
                  <c:v>5.042056666666666</c:v>
                </c:pt>
                <c:pt idx="35">
                  <c:v>5.010985666666665</c:v>
                </c:pt>
                <c:pt idx="36">
                  <c:v>4.50617282352941</c:v>
                </c:pt>
                <c:pt idx="37">
                  <c:v>4.817747263157893</c:v>
                </c:pt>
                <c:pt idx="38">
                  <c:v>4.647960449999997</c:v>
                </c:pt>
                <c:pt idx="39">
                  <c:v>4.382205888888889</c:v>
                </c:pt>
                <c:pt idx="40">
                  <c:v>4.14928966666667</c:v>
                </c:pt>
                <c:pt idx="41">
                  <c:v>4.043883476190476</c:v>
                </c:pt>
                <c:pt idx="42">
                  <c:v>4.287528918344204</c:v>
                </c:pt>
                <c:pt idx="43">
                  <c:v>4.906389782608697</c:v>
                </c:pt>
                <c:pt idx="44">
                  <c:v>5.109999999999999</c:v>
                </c:pt>
                <c:pt idx="45">
                  <c:v>5.1</c:v>
                </c:pt>
                <c:pt idx="46">
                  <c:v>5.46</c:v>
                </c:pt>
                <c:pt idx="47">
                  <c:v>5.162528714285713</c:v>
                </c:pt>
                <c:pt idx="48">
                  <c:v>5.778371913391306</c:v>
                </c:pt>
                <c:pt idx="49">
                  <c:v>6.150938949999997</c:v>
                </c:pt>
                <c:pt idx="50">
                  <c:v>6.084528818181815</c:v>
                </c:pt>
                <c:pt idx="51">
                  <c:v>6.291973666666665</c:v>
                </c:pt>
                <c:pt idx="52">
                  <c:v>6.467043304347828</c:v>
                </c:pt>
                <c:pt idx="53">
                  <c:v>6.856264095238095</c:v>
                </c:pt>
              </c:numCache>
            </c:numRef>
          </c:val>
          <c:smooth val="0"/>
        </c:ser>
        <c:dLbls>
          <c:showLegendKey val="0"/>
          <c:showVal val="0"/>
          <c:showCatName val="0"/>
          <c:showSerName val="0"/>
          <c:showPercent val="0"/>
          <c:showBubbleSize val="0"/>
        </c:dLbls>
        <c:marker val="1"/>
        <c:smooth val="0"/>
        <c:axId val="-2082050232"/>
        <c:axId val="-2097533432"/>
      </c:lineChart>
      <c:catAx>
        <c:axId val="-2097540104"/>
        <c:scaling>
          <c:orientation val="minMax"/>
        </c:scaling>
        <c:delete val="0"/>
        <c:axPos val="b"/>
        <c:majorTickMark val="out"/>
        <c:minorTickMark val="none"/>
        <c:tickLblPos val="nextTo"/>
        <c:crossAx val="-2097536968"/>
        <c:crosses val="autoZero"/>
        <c:auto val="1"/>
        <c:lblAlgn val="ctr"/>
        <c:lblOffset val="100"/>
        <c:noMultiLvlLbl val="0"/>
      </c:catAx>
      <c:valAx>
        <c:axId val="-2097536968"/>
        <c:scaling>
          <c:orientation val="minMax"/>
          <c:max val="1.8"/>
          <c:min val="0.6"/>
        </c:scaling>
        <c:delete val="0"/>
        <c:axPos val="l"/>
        <c:majorGridlines>
          <c:spPr>
            <a:ln>
              <a:solidFill>
                <a:schemeClr val="bg1">
                  <a:lumMod val="75000"/>
                </a:schemeClr>
              </a:solidFill>
            </a:ln>
          </c:spPr>
        </c:majorGridlines>
        <c:numFmt formatCode="#,##0.0" sourceLinked="0"/>
        <c:majorTickMark val="out"/>
        <c:minorTickMark val="none"/>
        <c:tickLblPos val="nextTo"/>
        <c:txPr>
          <a:bodyPr/>
          <a:lstStyle/>
          <a:p>
            <a:pPr>
              <a:defRPr b="1">
                <a:solidFill>
                  <a:srgbClr val="008000"/>
                </a:solidFill>
              </a:defRPr>
            </a:pPr>
            <a:endParaRPr lang="fr-FR"/>
          </a:p>
        </c:txPr>
        <c:crossAx val="-2097540104"/>
        <c:crosses val="autoZero"/>
        <c:crossBetween val="between"/>
        <c:majorUnit val="0.1"/>
      </c:valAx>
      <c:valAx>
        <c:axId val="-2097533432"/>
        <c:scaling>
          <c:orientation val="minMax"/>
          <c:max val="9.0"/>
          <c:min val="3.0"/>
        </c:scaling>
        <c:delete val="0"/>
        <c:axPos val="r"/>
        <c:numFmt formatCode="#,##0.0" sourceLinked="0"/>
        <c:majorTickMark val="out"/>
        <c:minorTickMark val="none"/>
        <c:tickLblPos val="nextTo"/>
        <c:txPr>
          <a:bodyPr/>
          <a:lstStyle/>
          <a:p>
            <a:pPr>
              <a:defRPr b="1">
                <a:solidFill>
                  <a:srgbClr val="000000"/>
                </a:solidFill>
              </a:defRPr>
            </a:pPr>
            <a:endParaRPr lang="fr-FR"/>
          </a:p>
        </c:txPr>
        <c:crossAx val="-2082050232"/>
        <c:crosses val="max"/>
        <c:crossBetween val="between"/>
        <c:majorUnit val="0.5"/>
      </c:valAx>
      <c:catAx>
        <c:axId val="-2082050232"/>
        <c:scaling>
          <c:orientation val="minMax"/>
        </c:scaling>
        <c:delete val="1"/>
        <c:axPos val="b"/>
        <c:majorTickMark val="out"/>
        <c:minorTickMark val="none"/>
        <c:tickLblPos val="nextTo"/>
        <c:crossAx val="-2097533432"/>
        <c:crosses val="autoZero"/>
        <c:auto val="1"/>
        <c:lblAlgn val="ctr"/>
        <c:lblOffset val="100"/>
        <c:noMultiLvlLbl val="0"/>
      </c:catAx>
    </c:plotArea>
    <c:legend>
      <c:legendPos val="r"/>
      <c:layout>
        <c:manualLayout>
          <c:xMode val="edge"/>
          <c:yMode val="edge"/>
          <c:x val="0.091206735635508"/>
          <c:y val="0.561262279715036"/>
          <c:w val="0.217641344498048"/>
          <c:h val="0.203951256092988"/>
        </c:manualLayout>
      </c:layout>
      <c:overlay val="0"/>
      <c:spPr>
        <a:solidFill>
          <a:schemeClr val="bg1"/>
        </a:solidFill>
      </c:spPr>
      <c:txPr>
        <a:bodyPr/>
        <a:lstStyle/>
        <a:p>
          <a:pPr>
            <a:defRPr sz="1800" b="1"/>
          </a:pPr>
          <a:endParaRPr lang="fr-FR"/>
        </a:p>
      </c:txPr>
    </c:legend>
    <c:plotVisOnly val="1"/>
    <c:dispBlanksAs val="gap"/>
    <c:showDLblsOverMax val="0"/>
  </c:chart>
  <c:txPr>
    <a:bodyPr/>
    <a:lstStyle/>
    <a:p>
      <a:pPr>
        <a:defRPr sz="1600"/>
      </a:pPr>
      <a:endParaRPr lang="fr-FR"/>
    </a:p>
  </c:txPr>
  <c:externalData r:id="rId2">
    <c:autoUpdate val="0"/>
  </c:externalData>
  <c:userShapes r:id="rId3"/>
</c:chartSpace>
</file>

<file path=ppt/charts/chart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lrMapOvr bg1="lt1" tx1="dk1" bg2="lt2" tx2="dk2" accent1="accent1" accent2="accent2" accent3="accent3" accent4="accent4" accent5="accent5" accent6="accent6" hlink="hlink" folHlink="folHlink"/>
  <c:chart>
    <c:title>
      <c:tx>
        <c:rich>
          <a:bodyPr/>
          <a:lstStyle/>
          <a:p>
            <a:pPr>
              <a:defRPr sz="2000"/>
            </a:pPr>
            <a:r>
              <a:rPr lang="fr-FR" sz="2000" dirty="0"/>
              <a:t>Cours du NI au LME, fin de mois, </a:t>
            </a:r>
            <a:endParaRPr lang="fr-FR" sz="2000" dirty="0" smtClean="0"/>
          </a:p>
          <a:p>
            <a:pPr>
              <a:defRPr sz="2000"/>
            </a:pPr>
            <a:r>
              <a:rPr lang="fr-FR" sz="2000" dirty="0" smtClean="0"/>
              <a:t>en </a:t>
            </a:r>
            <a:r>
              <a:rPr lang="fr-FR" sz="2000" dirty="0"/>
              <a:t>2017 et 2018</a:t>
            </a:r>
            <a:r>
              <a:rPr lang="fr-FR" sz="2000" dirty="0" smtClean="0"/>
              <a:t>,</a:t>
            </a:r>
            <a:r>
              <a:rPr lang="fr-FR" sz="2000" baseline="0" dirty="0" smtClean="0"/>
              <a:t> </a:t>
            </a:r>
            <a:r>
              <a:rPr lang="fr-FR" sz="2000" dirty="0" smtClean="0"/>
              <a:t>K </a:t>
            </a:r>
            <a:r>
              <a:rPr lang="fr-FR" sz="2000" dirty="0"/>
              <a:t>US$ / Tonne</a:t>
            </a:r>
          </a:p>
        </c:rich>
      </c:tx>
      <c:layout>
        <c:manualLayout>
          <c:xMode val="edge"/>
          <c:yMode val="edge"/>
          <c:x val="0.147851350670718"/>
          <c:y val="0.0"/>
        </c:manualLayout>
      </c:layout>
      <c:overlay val="0"/>
      <c:spPr>
        <a:solidFill>
          <a:schemeClr val="bg1"/>
        </a:solidFill>
      </c:spPr>
    </c:title>
    <c:autoTitleDeleted val="0"/>
    <c:plotArea>
      <c:layout>
        <c:manualLayout>
          <c:layoutTarget val="inner"/>
          <c:xMode val="edge"/>
          <c:yMode val="edge"/>
          <c:x val="0.0563166731024293"/>
          <c:y val="0.163636363636364"/>
          <c:w val="0.936116548864228"/>
          <c:h val="0.700199214674782"/>
        </c:manualLayout>
      </c:layout>
      <c:lineChart>
        <c:grouping val="standard"/>
        <c:varyColors val="0"/>
        <c:ser>
          <c:idx val="0"/>
          <c:order val="0"/>
          <c:tx>
            <c:strRef>
              <c:f>'LME NI Sept 18'!$A$120</c:f>
              <c:strCache>
                <c:ptCount val="1"/>
                <c:pt idx="0">
                  <c:v>K US$ / Tonne</c:v>
                </c:pt>
              </c:strCache>
            </c:strRef>
          </c:tx>
          <c:spPr>
            <a:ln w="76200" cmpd="sng">
              <a:solidFill>
                <a:srgbClr val="008000"/>
              </a:solidFill>
            </a:ln>
          </c:spPr>
          <c:marker>
            <c:symbol val="none"/>
          </c:marker>
          <c:dLbls>
            <c:numFmt formatCode="#,##0.0" sourceLinked="0"/>
            <c:spPr>
              <a:solidFill>
                <a:schemeClr val="bg1"/>
              </a:solidFill>
            </c:spPr>
            <c:txPr>
              <a:bodyPr rot="-5400000" vert="horz"/>
              <a:lstStyle/>
              <a:p>
                <a:pPr>
                  <a:defRPr sz="1200" b="1"/>
                </a:pPr>
                <a:endParaRPr lang="fr-FR"/>
              </a:p>
            </c:txPr>
            <c:dLblPos val="t"/>
            <c:showLegendKey val="0"/>
            <c:showVal val="1"/>
            <c:showCatName val="0"/>
            <c:showSerName val="0"/>
            <c:showPercent val="0"/>
            <c:showBubbleSize val="0"/>
            <c:showLeaderLines val="0"/>
          </c:dLbls>
          <c:cat>
            <c:strRef>
              <c:f>'LME NI Sept 18'!$B$119:$Z$119</c:f>
              <c:strCache>
                <c:ptCount val="25"/>
                <c:pt idx="0">
                  <c:v>Dec 16</c:v>
                </c:pt>
                <c:pt idx="1">
                  <c:v>1</c:v>
                </c:pt>
                <c:pt idx="2">
                  <c:v>2</c:v>
                </c:pt>
                <c:pt idx="3">
                  <c:v>3</c:v>
                </c:pt>
                <c:pt idx="4">
                  <c:v>4</c:v>
                </c:pt>
                <c:pt idx="5">
                  <c:v>5</c:v>
                </c:pt>
                <c:pt idx="6">
                  <c:v>6</c:v>
                </c:pt>
                <c:pt idx="7">
                  <c:v>7</c:v>
                </c:pt>
                <c:pt idx="8">
                  <c:v>8</c:v>
                </c:pt>
                <c:pt idx="9">
                  <c:v>9</c:v>
                </c:pt>
                <c:pt idx="10">
                  <c:v>10</c:v>
                </c:pt>
                <c:pt idx="11">
                  <c:v>11</c:v>
                </c:pt>
                <c:pt idx="12">
                  <c:v>Dec 17</c:v>
                </c:pt>
                <c:pt idx="13">
                  <c:v>1</c:v>
                </c:pt>
                <c:pt idx="14">
                  <c:v>2</c:v>
                </c:pt>
                <c:pt idx="15">
                  <c:v>3</c:v>
                </c:pt>
                <c:pt idx="16">
                  <c:v>4</c:v>
                </c:pt>
                <c:pt idx="17">
                  <c:v>5</c:v>
                </c:pt>
                <c:pt idx="18">
                  <c:v>6</c:v>
                </c:pt>
                <c:pt idx="19">
                  <c:v>7</c:v>
                </c:pt>
                <c:pt idx="20">
                  <c:v>8</c:v>
                </c:pt>
                <c:pt idx="21">
                  <c:v>9</c:v>
                </c:pt>
                <c:pt idx="22">
                  <c:v>10</c:v>
                </c:pt>
                <c:pt idx="23">
                  <c:v>11</c:v>
                </c:pt>
                <c:pt idx="24">
                  <c:v>Dec 18 </c:v>
                </c:pt>
              </c:strCache>
            </c:strRef>
          </c:cat>
          <c:val>
            <c:numRef>
              <c:f>'LME NI Sept 18'!$B$120:$Z$120</c:f>
              <c:numCache>
                <c:formatCode>General</c:formatCode>
                <c:ptCount val="25"/>
                <c:pt idx="0">
                  <c:v>10.03</c:v>
                </c:pt>
                <c:pt idx="1">
                  <c:v>9.49</c:v>
                </c:pt>
                <c:pt idx="2">
                  <c:v>10.89</c:v>
                </c:pt>
                <c:pt idx="3">
                  <c:v>9.93</c:v>
                </c:pt>
                <c:pt idx="4">
                  <c:v>9.17</c:v>
                </c:pt>
                <c:pt idx="5">
                  <c:v>9.015</c:v>
                </c:pt>
                <c:pt idx="6">
                  <c:v>9.27</c:v>
                </c:pt>
                <c:pt idx="7">
                  <c:v>10.175</c:v>
                </c:pt>
                <c:pt idx="8">
                  <c:v>11.55</c:v>
                </c:pt>
                <c:pt idx="9">
                  <c:v>10.17</c:v>
                </c:pt>
                <c:pt idx="10">
                  <c:v>11.48</c:v>
                </c:pt>
                <c:pt idx="11">
                  <c:v>11.3</c:v>
                </c:pt>
                <c:pt idx="12">
                  <c:v>12.09</c:v>
                </c:pt>
                <c:pt idx="13">
                  <c:v>13.63</c:v>
                </c:pt>
                <c:pt idx="14">
                  <c:v>13.875</c:v>
                </c:pt>
                <c:pt idx="15">
                  <c:v>13.24</c:v>
                </c:pt>
                <c:pt idx="16">
                  <c:v>13.94</c:v>
                </c:pt>
                <c:pt idx="17">
                  <c:v>14.86</c:v>
                </c:pt>
                <c:pt idx="18">
                  <c:v>14.71</c:v>
                </c:pt>
                <c:pt idx="19">
                  <c:v>13.675</c:v>
                </c:pt>
                <c:pt idx="20">
                  <c:v>13.28</c:v>
                </c:pt>
                <c:pt idx="21">
                  <c:v>12.615</c:v>
                </c:pt>
                <c:pt idx="22">
                  <c:v>11.695</c:v>
                </c:pt>
                <c:pt idx="23">
                  <c:v>11.96</c:v>
                </c:pt>
                <c:pt idx="24">
                  <c:v>12.5</c:v>
                </c:pt>
              </c:numCache>
            </c:numRef>
          </c:val>
          <c:smooth val="0"/>
        </c:ser>
        <c:dLbls>
          <c:showLegendKey val="0"/>
          <c:showVal val="0"/>
          <c:showCatName val="0"/>
          <c:showSerName val="0"/>
          <c:showPercent val="0"/>
          <c:showBubbleSize val="0"/>
        </c:dLbls>
        <c:marker val="1"/>
        <c:smooth val="0"/>
        <c:axId val="-2118148152"/>
        <c:axId val="-2077504568"/>
      </c:lineChart>
      <c:catAx>
        <c:axId val="-2118148152"/>
        <c:scaling>
          <c:orientation val="minMax"/>
        </c:scaling>
        <c:delete val="0"/>
        <c:axPos val="b"/>
        <c:majorTickMark val="out"/>
        <c:minorTickMark val="none"/>
        <c:tickLblPos val="nextTo"/>
        <c:txPr>
          <a:bodyPr rot="-5400000" vert="horz"/>
          <a:lstStyle/>
          <a:p>
            <a:pPr>
              <a:defRPr sz="1600" b="1"/>
            </a:pPr>
            <a:endParaRPr lang="fr-FR"/>
          </a:p>
        </c:txPr>
        <c:crossAx val="-2077504568"/>
        <c:crosses val="autoZero"/>
        <c:auto val="1"/>
        <c:lblAlgn val="ctr"/>
        <c:lblOffset val="100"/>
        <c:noMultiLvlLbl val="0"/>
      </c:catAx>
      <c:valAx>
        <c:axId val="-2077504568"/>
        <c:scaling>
          <c:orientation val="minMax"/>
          <c:min val="8.0"/>
        </c:scaling>
        <c:delete val="0"/>
        <c:axPos val="l"/>
        <c:majorGridlines>
          <c:spPr>
            <a:ln>
              <a:solidFill>
                <a:schemeClr val="bg1">
                  <a:lumMod val="75000"/>
                </a:schemeClr>
              </a:solidFill>
            </a:ln>
          </c:spPr>
        </c:majorGridlines>
        <c:numFmt formatCode="General" sourceLinked="1"/>
        <c:majorTickMark val="out"/>
        <c:minorTickMark val="none"/>
        <c:tickLblPos val="nextTo"/>
        <c:crossAx val="-2118148152"/>
        <c:crosses val="autoZero"/>
        <c:crossBetween val="between"/>
      </c:valAx>
    </c:plotArea>
    <c:plotVisOnly val="1"/>
    <c:dispBlanksAs val="gap"/>
    <c:showDLblsOverMax val="0"/>
  </c:chart>
  <c:txPr>
    <a:bodyPr/>
    <a:lstStyle/>
    <a:p>
      <a:pPr>
        <a:defRPr sz="1600"/>
      </a:pPr>
      <a:endParaRPr lang="fr-FR"/>
    </a:p>
  </c:txPr>
  <c:externalData r:id="rId2">
    <c:autoUpdate val="0"/>
  </c:externalData>
  <c:userShapes r:id="rId3"/>
</c:chartSpace>
</file>

<file path=ppt/charts/chart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lrMapOvr bg1="lt1" tx1="dk1" bg2="lt2" tx2="dk2" accent1="accent1" accent2="accent2" accent3="accent3" accent4="accent4" accent5="accent5" accent6="accent6" hlink="hlink" folHlink="folHlink"/>
  <c:chart>
    <c:title>
      <c:tx>
        <c:rich>
          <a:bodyPr/>
          <a:lstStyle/>
          <a:p>
            <a:pPr>
              <a:defRPr sz="2000"/>
            </a:pPr>
            <a:r>
              <a:rPr lang="fr-FR" sz="2000" dirty="0"/>
              <a:t>Moyennes </a:t>
            </a:r>
            <a:endParaRPr lang="fr-FR" sz="2000" dirty="0" smtClean="0"/>
          </a:p>
          <a:p>
            <a:pPr>
              <a:defRPr sz="2000"/>
            </a:pPr>
            <a:r>
              <a:rPr lang="fr-FR" sz="2000" dirty="0" smtClean="0"/>
              <a:t>2017 </a:t>
            </a:r>
            <a:r>
              <a:rPr lang="fr-FR" sz="2000" dirty="0"/>
              <a:t>et 2018, </a:t>
            </a:r>
          </a:p>
          <a:p>
            <a:pPr>
              <a:defRPr sz="2000"/>
            </a:pPr>
            <a:r>
              <a:rPr lang="fr-FR" sz="2000" dirty="0"/>
              <a:t>K US$ / Tonne</a:t>
            </a:r>
          </a:p>
        </c:rich>
      </c:tx>
      <c:layout>
        <c:manualLayout>
          <c:xMode val="edge"/>
          <c:yMode val="edge"/>
          <c:x val="0.264147580186097"/>
          <c:y val="0.0"/>
        </c:manualLayout>
      </c:layout>
      <c:overlay val="0"/>
    </c:title>
    <c:autoTitleDeleted val="0"/>
    <c:plotArea>
      <c:layout>
        <c:manualLayout>
          <c:layoutTarget val="inner"/>
          <c:xMode val="edge"/>
          <c:yMode val="edge"/>
          <c:x val="0.0563166731024293"/>
          <c:y val="0.192045454545454"/>
          <c:w val="0.936116548864228"/>
          <c:h val="0.708456513958482"/>
        </c:manualLayout>
      </c:layout>
      <c:barChart>
        <c:barDir val="col"/>
        <c:grouping val="clustered"/>
        <c:varyColors val="0"/>
        <c:ser>
          <c:idx val="0"/>
          <c:order val="0"/>
          <c:tx>
            <c:strRef>
              <c:f>'LME NI Sept 18'!$A$125</c:f>
              <c:strCache>
                <c:ptCount val="1"/>
                <c:pt idx="0">
                  <c:v>Moyenne annuelle</c:v>
                </c:pt>
              </c:strCache>
            </c:strRef>
          </c:tx>
          <c:spPr>
            <a:solidFill>
              <a:srgbClr val="008000"/>
            </a:solidFill>
            <a:ln w="76200" cmpd="sng">
              <a:solidFill>
                <a:srgbClr val="008000"/>
              </a:solidFill>
            </a:ln>
          </c:spPr>
          <c:invertIfNegative val="0"/>
          <c:dLbls>
            <c:numFmt formatCode="#,##0.0" sourceLinked="0"/>
            <c:spPr>
              <a:solidFill>
                <a:schemeClr val="bg1"/>
              </a:solidFill>
            </c:spPr>
            <c:txPr>
              <a:bodyPr rot="0" vert="horz"/>
              <a:lstStyle/>
              <a:p>
                <a:pPr>
                  <a:defRPr sz="1600" b="1"/>
                </a:pPr>
                <a:endParaRPr lang="fr-FR"/>
              </a:p>
            </c:txPr>
            <c:dLblPos val="ctr"/>
            <c:showLegendKey val="0"/>
            <c:showVal val="1"/>
            <c:showCatName val="0"/>
            <c:showSerName val="0"/>
            <c:showPercent val="0"/>
            <c:showBubbleSize val="0"/>
            <c:showLeaderLines val="0"/>
          </c:dLbls>
          <c:cat>
            <c:strRef>
              <c:f>'LME NI Sept 18'!$B$124:$D$124</c:f>
              <c:strCache>
                <c:ptCount val="3"/>
                <c:pt idx="0">
                  <c:v>2017</c:v>
                </c:pt>
                <c:pt idx="1">
                  <c:v>2018</c:v>
                </c:pt>
                <c:pt idx="2">
                  <c:v>Variation</c:v>
                </c:pt>
              </c:strCache>
            </c:strRef>
          </c:cat>
          <c:val>
            <c:numRef>
              <c:f>'LME NI Sept 18'!$B$125:$D$125</c:f>
              <c:numCache>
                <c:formatCode>General</c:formatCode>
                <c:ptCount val="3"/>
                <c:pt idx="0">
                  <c:v>10.3775</c:v>
                </c:pt>
                <c:pt idx="1">
                  <c:v>13.33166666666667</c:v>
                </c:pt>
                <c:pt idx="2" formatCode="_(* #,##0.00_);_(* \(#,##0.00\);_(* &quot;-&quot;??_);_(@_)">
                  <c:v>2.954166666666666</c:v>
                </c:pt>
              </c:numCache>
            </c:numRef>
          </c:val>
        </c:ser>
        <c:dLbls>
          <c:showLegendKey val="0"/>
          <c:showVal val="0"/>
          <c:showCatName val="0"/>
          <c:showSerName val="0"/>
          <c:showPercent val="0"/>
          <c:showBubbleSize val="0"/>
        </c:dLbls>
        <c:gapWidth val="150"/>
        <c:axId val="-2083390248"/>
        <c:axId val="-2097890104"/>
      </c:barChart>
      <c:catAx>
        <c:axId val="-2083390248"/>
        <c:scaling>
          <c:orientation val="minMax"/>
        </c:scaling>
        <c:delete val="0"/>
        <c:axPos val="b"/>
        <c:numFmt formatCode="General" sourceLinked="1"/>
        <c:majorTickMark val="out"/>
        <c:minorTickMark val="none"/>
        <c:tickLblPos val="nextTo"/>
        <c:txPr>
          <a:bodyPr rot="0" vert="horz"/>
          <a:lstStyle/>
          <a:p>
            <a:pPr>
              <a:defRPr sz="1800" b="1"/>
            </a:pPr>
            <a:endParaRPr lang="fr-FR"/>
          </a:p>
        </c:txPr>
        <c:crossAx val="-2097890104"/>
        <c:crosses val="autoZero"/>
        <c:auto val="1"/>
        <c:lblAlgn val="ctr"/>
        <c:lblOffset val="100"/>
        <c:noMultiLvlLbl val="0"/>
      </c:catAx>
      <c:valAx>
        <c:axId val="-2097890104"/>
        <c:scaling>
          <c:orientation val="minMax"/>
          <c:min val="0.0"/>
        </c:scaling>
        <c:delete val="0"/>
        <c:axPos val="l"/>
        <c:majorGridlines>
          <c:spPr>
            <a:ln>
              <a:solidFill>
                <a:schemeClr val="bg1">
                  <a:lumMod val="75000"/>
                </a:schemeClr>
              </a:solidFill>
            </a:ln>
          </c:spPr>
        </c:majorGridlines>
        <c:numFmt formatCode="General" sourceLinked="1"/>
        <c:majorTickMark val="out"/>
        <c:minorTickMark val="none"/>
        <c:tickLblPos val="nextTo"/>
        <c:crossAx val="-2083390248"/>
        <c:crosses val="autoZero"/>
        <c:crossBetween val="between"/>
      </c:valAx>
    </c:plotArea>
    <c:plotVisOnly val="1"/>
    <c:dispBlanksAs val="gap"/>
    <c:showDLblsOverMax val="0"/>
  </c:chart>
  <c:txPr>
    <a:bodyPr/>
    <a:lstStyle/>
    <a:p>
      <a:pPr>
        <a:defRPr sz="1600"/>
      </a:pPr>
      <a:endParaRPr lang="fr-FR"/>
    </a:p>
  </c:txPr>
  <c:externalData r:id="rId2">
    <c:autoUpdate val="0"/>
  </c:externalData>
  <c:userShapes r:id="rId3"/>
</c:chartSpace>
</file>

<file path=ppt/drawings/drawing1.xml><?xml version="1.0" encoding="utf-8"?>
<c:userShapes xmlns:c="http://schemas.openxmlformats.org/drawingml/2006/chart">
  <cdr:relSizeAnchor xmlns:cdr="http://schemas.openxmlformats.org/drawingml/2006/chartDrawing">
    <cdr:from>
      <cdr:x>0.1322</cdr:x>
      <cdr:y>0.12694</cdr:y>
    </cdr:from>
    <cdr:to>
      <cdr:x>0.86567</cdr:x>
      <cdr:y>0.32292</cdr:y>
    </cdr:to>
    <cdr:sp macro="" textlink="">
      <cdr:nvSpPr>
        <cdr:cNvPr id="2" name="Rectangle à coins arrondis 1"/>
        <cdr:cNvSpPr/>
      </cdr:nvSpPr>
      <cdr:spPr>
        <a:xfrm xmlns:a="http://schemas.openxmlformats.org/drawingml/2006/main">
          <a:off x="547779" y="732118"/>
          <a:ext cx="3039178" cy="1130257"/>
        </a:xfrm>
        <a:prstGeom xmlns:a="http://schemas.openxmlformats.org/drawingml/2006/main" prst="roundRect">
          <a:avLst/>
        </a:prstGeom>
        <a:solidFill xmlns:a="http://schemas.openxmlformats.org/drawingml/2006/main">
          <a:srgbClr val="2CFF1E"/>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dirty="0">
              <a:solidFill>
                <a:schemeClr val="tx1"/>
              </a:solidFill>
            </a:rPr>
            <a:t>La fluctuation du $ </a:t>
          </a:r>
          <a:endParaRPr lang="fr-FR" sz="1600" b="1" dirty="0" smtClean="0">
            <a:solidFill>
              <a:schemeClr val="tx1"/>
            </a:solidFill>
          </a:endParaRPr>
        </a:p>
        <a:p xmlns:a="http://schemas.openxmlformats.org/drawingml/2006/main">
          <a:pPr algn="ctr"/>
          <a:r>
            <a:rPr lang="fr-FR" sz="1600" b="1" dirty="0" smtClean="0">
              <a:solidFill>
                <a:schemeClr val="tx1"/>
              </a:solidFill>
            </a:rPr>
            <a:t>n'est </a:t>
          </a:r>
          <a:r>
            <a:rPr lang="fr-FR" sz="1600" b="1" dirty="0">
              <a:solidFill>
                <a:schemeClr val="tx1"/>
              </a:solidFill>
            </a:rPr>
            <a:t>pas négligeable, </a:t>
          </a:r>
        </a:p>
        <a:p xmlns:a="http://schemas.openxmlformats.org/drawingml/2006/main">
          <a:pPr algn="ctr"/>
          <a:r>
            <a:rPr lang="fr-FR" sz="1600" b="1" dirty="0">
              <a:solidFill>
                <a:schemeClr val="tx1"/>
              </a:solidFill>
            </a:rPr>
            <a:t>mais moins que celle </a:t>
          </a:r>
          <a:endParaRPr lang="fr-FR" sz="1600" b="1" dirty="0" smtClean="0">
            <a:solidFill>
              <a:schemeClr val="tx1"/>
            </a:solidFill>
          </a:endParaRPr>
        </a:p>
        <a:p xmlns:a="http://schemas.openxmlformats.org/drawingml/2006/main">
          <a:pPr algn="ctr"/>
          <a:r>
            <a:rPr lang="fr-FR" sz="1600" b="1" dirty="0" smtClean="0">
              <a:solidFill>
                <a:schemeClr val="tx1"/>
              </a:solidFill>
            </a:rPr>
            <a:t>du </a:t>
          </a:r>
          <a:r>
            <a:rPr lang="fr-FR" sz="1600" b="1" dirty="0">
              <a:solidFill>
                <a:schemeClr val="tx1"/>
              </a:solidFill>
            </a:rPr>
            <a:t>cours en </a:t>
          </a:r>
          <a:r>
            <a:rPr lang="fr-FR" sz="1600" b="1" dirty="0" smtClean="0">
              <a:solidFill>
                <a:schemeClr val="tx1"/>
              </a:solidFill>
            </a:rPr>
            <a:t>$ par livre</a:t>
          </a:r>
          <a:r>
            <a:rPr lang="fr-FR" sz="1600" b="1" baseline="0" dirty="0" smtClean="0">
              <a:solidFill>
                <a:schemeClr val="tx1"/>
              </a:solidFill>
            </a:rPr>
            <a:t> </a:t>
          </a:r>
          <a:r>
            <a:rPr lang="fr-FR" sz="1600" b="1" baseline="0" dirty="0">
              <a:solidFill>
                <a:schemeClr val="tx1"/>
              </a:solidFill>
            </a:rPr>
            <a:t>a</a:t>
          </a:r>
          <a:r>
            <a:rPr lang="fr-FR" sz="1600" b="1" dirty="0">
              <a:solidFill>
                <a:schemeClr val="tx1"/>
              </a:solidFill>
            </a:rPr>
            <a:t>u LME</a:t>
          </a:r>
        </a:p>
      </cdr:txBody>
    </cdr:sp>
  </cdr:relSizeAnchor>
  <cdr:relSizeAnchor xmlns:cdr="http://schemas.openxmlformats.org/drawingml/2006/chartDrawing">
    <cdr:from>
      <cdr:x>0.46219</cdr:x>
      <cdr:y>0.6658</cdr:y>
    </cdr:from>
    <cdr:to>
      <cdr:x>1</cdr:x>
      <cdr:y>0.82124</cdr:y>
    </cdr:to>
    <cdr:sp macro="" textlink="">
      <cdr:nvSpPr>
        <cdr:cNvPr id="3" name="Rectangle à coins arrondis 2"/>
        <cdr:cNvSpPr/>
      </cdr:nvSpPr>
      <cdr:spPr>
        <a:xfrm xmlns:a="http://schemas.openxmlformats.org/drawingml/2006/main">
          <a:off x="1915133" y="3839883"/>
          <a:ext cx="2228429" cy="896471"/>
        </a:xfrm>
        <a:prstGeom xmlns:a="http://schemas.openxmlformats.org/drawingml/2006/main" prst="roundRect">
          <a:avLst/>
        </a:prstGeom>
        <a:solidFill xmlns:a="http://schemas.openxmlformats.org/drawingml/2006/main">
          <a:srgbClr val="2CFF1E"/>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chemeClr val="tx1"/>
              </a:solidFill>
            </a:rPr>
            <a:t>Remontée des cours en moyenne annuelle dès 2017</a:t>
          </a:r>
          <a:endParaRPr lang="fr-FR" sz="1800" b="1" dirty="0">
            <a:solidFill>
              <a:schemeClr val="tx1"/>
            </a:solidFill>
          </a:endParaRPr>
        </a:p>
      </cdr:txBody>
    </cdr:sp>
  </cdr:relSizeAnchor>
</c:userShapes>
</file>

<file path=ppt/drawings/drawing10.xml><?xml version="1.0" encoding="utf-8"?>
<c:userShapes xmlns:c="http://schemas.openxmlformats.org/drawingml/2006/chart">
  <cdr:relSizeAnchor xmlns:cdr="http://schemas.openxmlformats.org/drawingml/2006/chartDrawing">
    <cdr:from>
      <cdr:x>0.25617</cdr:x>
      <cdr:y>0.09043</cdr:y>
    </cdr:from>
    <cdr:to>
      <cdr:x>0.78298</cdr:x>
      <cdr:y>0.27269</cdr:y>
    </cdr:to>
    <cdr:sp macro="" textlink="">
      <cdr:nvSpPr>
        <cdr:cNvPr id="2" name="Rectangle à coins arrondis 1"/>
        <cdr:cNvSpPr/>
      </cdr:nvSpPr>
      <cdr:spPr>
        <a:xfrm xmlns:a="http://schemas.openxmlformats.org/drawingml/2006/main">
          <a:off x="2229316" y="456419"/>
          <a:ext cx="4584584" cy="919968"/>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r>
            <a:rPr lang="fr-FR" sz="2000" b="1" dirty="0" smtClean="0">
              <a:solidFill>
                <a:srgbClr val="000000"/>
              </a:solidFill>
            </a:rPr>
            <a:t>*Elasticité = </a:t>
          </a:r>
        </a:p>
        <a:p xmlns:a="http://schemas.openxmlformats.org/drawingml/2006/main">
          <a:pPr algn="ctr"/>
          <a:r>
            <a:rPr lang="fr-FR" sz="1600" b="1" dirty="0" smtClean="0">
              <a:solidFill>
                <a:srgbClr val="000000"/>
              </a:solidFill>
            </a:rPr>
            <a:t>% de variation en valeur du PIB </a:t>
          </a:r>
        </a:p>
        <a:p xmlns:a="http://schemas.openxmlformats.org/drawingml/2006/main">
          <a:pPr algn="ctr"/>
          <a:r>
            <a:rPr lang="fr-FR" sz="1600" b="1" dirty="0" smtClean="0">
              <a:solidFill>
                <a:srgbClr val="000000"/>
              </a:solidFill>
            </a:rPr>
            <a:t>/ % de variation en valeur des exportations</a:t>
          </a:r>
          <a:endParaRPr lang="fr-FR" sz="1600" b="1" dirty="0">
            <a:solidFill>
              <a:srgbClr val="000000"/>
            </a:solidFill>
          </a:endParaRPr>
        </a:p>
      </cdr:txBody>
    </cdr:sp>
  </cdr:relSizeAnchor>
  <cdr:relSizeAnchor xmlns:cdr="http://schemas.openxmlformats.org/drawingml/2006/chartDrawing">
    <cdr:from>
      <cdr:x>0.65839</cdr:x>
      <cdr:y>0.28497</cdr:y>
    </cdr:from>
    <cdr:to>
      <cdr:x>1</cdr:x>
      <cdr:y>0.52826</cdr:y>
    </cdr:to>
    <cdr:sp macro="" textlink="">
      <cdr:nvSpPr>
        <cdr:cNvPr id="3" name="Rectangle à coins arrondis 2"/>
        <cdr:cNvSpPr/>
      </cdr:nvSpPr>
      <cdr:spPr>
        <a:xfrm xmlns:a="http://schemas.openxmlformats.org/drawingml/2006/main">
          <a:off x="5729708" y="1438344"/>
          <a:ext cx="2972858" cy="1228008"/>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400" b="1" dirty="0" smtClean="0">
              <a:solidFill>
                <a:srgbClr val="000000"/>
              </a:solidFill>
            </a:rPr>
            <a:t>Elasticité autour de 20% actuellement ?? </a:t>
          </a:r>
        </a:p>
        <a:p xmlns:a="http://schemas.openxmlformats.org/drawingml/2006/main">
          <a:pPr algn="ctr"/>
          <a:r>
            <a:rPr lang="fr-FR" sz="1400" b="1" dirty="0" smtClean="0">
              <a:solidFill>
                <a:srgbClr val="000000"/>
              </a:solidFill>
            </a:rPr>
            <a:t>10% d’augmentation des Export</a:t>
          </a:r>
        </a:p>
        <a:p xmlns:a="http://schemas.openxmlformats.org/drawingml/2006/main">
          <a:pPr algn="ctr"/>
          <a:r>
            <a:rPr lang="fr-FR" sz="1400" b="1" dirty="0" smtClean="0">
              <a:solidFill>
                <a:srgbClr val="000000"/>
              </a:solidFill>
            </a:rPr>
            <a:t>=&gt; 2% d’augmentation du PIB </a:t>
          </a:r>
        </a:p>
        <a:p xmlns:a="http://schemas.openxmlformats.org/drawingml/2006/main">
          <a:pPr algn="ctr"/>
          <a:r>
            <a:rPr lang="fr-FR" sz="1400" b="1" dirty="0" smtClean="0">
              <a:solidFill>
                <a:srgbClr val="000000"/>
              </a:solidFill>
            </a:rPr>
            <a:t>en valeur ??</a:t>
          </a:r>
          <a:endParaRPr lang="fr-FR" sz="1400" b="1" dirty="0">
            <a:solidFill>
              <a:srgbClr val="000000"/>
            </a:solidFill>
          </a:endParaRPr>
        </a:p>
      </cdr:txBody>
    </cdr:sp>
  </cdr:relSizeAnchor>
</c:userShapes>
</file>

<file path=ppt/drawings/drawing2.xml><?xml version="1.0" encoding="utf-8"?>
<c:userShapes xmlns:c="http://schemas.openxmlformats.org/drawingml/2006/chart">
  <cdr:relSizeAnchor xmlns:cdr="http://schemas.openxmlformats.org/drawingml/2006/chartDrawing">
    <cdr:from>
      <cdr:x>0.12704</cdr:x>
      <cdr:y>0.55959</cdr:y>
    </cdr:from>
    <cdr:to>
      <cdr:x>0.97394</cdr:x>
      <cdr:y>0.84197</cdr:y>
    </cdr:to>
    <cdr:sp macro="" textlink="">
      <cdr:nvSpPr>
        <cdr:cNvPr id="4" name="Rectangle à coins arrondis 3"/>
        <cdr:cNvSpPr/>
      </cdr:nvSpPr>
      <cdr:spPr>
        <a:xfrm xmlns:a="http://schemas.openxmlformats.org/drawingml/2006/main">
          <a:off x="582706" y="3227293"/>
          <a:ext cx="3884705" cy="1628590"/>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dirty="0" smtClean="0">
              <a:solidFill>
                <a:schemeClr val="tx1"/>
              </a:solidFill>
            </a:rPr>
            <a:t>Ici, l'estimation </a:t>
          </a:r>
          <a:r>
            <a:rPr lang="fr-FR" sz="1800" b="1" dirty="0">
              <a:solidFill>
                <a:schemeClr val="tx1"/>
              </a:solidFill>
            </a:rPr>
            <a:t>de 2018 </a:t>
          </a:r>
          <a:endParaRPr lang="fr-FR" sz="1800" b="1" dirty="0" smtClean="0">
            <a:solidFill>
              <a:schemeClr val="tx1"/>
            </a:solidFill>
          </a:endParaRPr>
        </a:p>
        <a:p xmlns:a="http://schemas.openxmlformats.org/drawingml/2006/main">
          <a:pPr algn="ctr"/>
          <a:r>
            <a:rPr lang="fr-FR" sz="1800" b="1" dirty="0" smtClean="0">
              <a:solidFill>
                <a:schemeClr val="tx1"/>
              </a:solidFill>
            </a:rPr>
            <a:t>ne </a:t>
          </a:r>
          <a:r>
            <a:rPr lang="fr-FR" sz="1800" b="1" dirty="0">
              <a:solidFill>
                <a:schemeClr val="tx1"/>
              </a:solidFill>
            </a:rPr>
            <a:t>tient pas compte de la chute "politique" (la guerre économique de </a:t>
          </a:r>
          <a:r>
            <a:rPr lang="fr-FR" sz="1800" b="1" dirty="0" err="1">
              <a:solidFill>
                <a:schemeClr val="tx1"/>
              </a:solidFill>
            </a:rPr>
            <a:t>Trump</a:t>
          </a:r>
          <a:r>
            <a:rPr lang="fr-FR" sz="1800" b="1" dirty="0">
              <a:solidFill>
                <a:schemeClr val="tx1"/>
              </a:solidFill>
            </a:rPr>
            <a:t> contre la Chine)</a:t>
          </a:r>
        </a:p>
        <a:p xmlns:a="http://schemas.openxmlformats.org/drawingml/2006/main">
          <a:pPr algn="ctr"/>
          <a:r>
            <a:rPr lang="fr-FR" sz="1800" b="1" dirty="0" smtClean="0">
              <a:solidFill>
                <a:schemeClr val="tx1"/>
              </a:solidFill>
            </a:rPr>
            <a:t>du second </a:t>
          </a:r>
          <a:r>
            <a:rPr lang="fr-FR" sz="1800" b="1" dirty="0">
              <a:solidFill>
                <a:schemeClr val="tx1"/>
              </a:solidFill>
            </a:rPr>
            <a:t>semestre</a:t>
          </a:r>
        </a:p>
      </cdr:txBody>
    </cdr:sp>
  </cdr:relSizeAnchor>
</c:userShapes>
</file>

<file path=ppt/drawings/drawing3.xml><?xml version="1.0" encoding="utf-8"?>
<c:userShapes xmlns:c="http://schemas.openxmlformats.org/drawingml/2006/chart">
  <cdr:relSizeAnchor xmlns:cdr="http://schemas.openxmlformats.org/drawingml/2006/chartDrawing">
    <cdr:from>
      <cdr:x>0.35559</cdr:x>
      <cdr:y>0.18806</cdr:y>
    </cdr:from>
    <cdr:to>
      <cdr:x>0.75793</cdr:x>
      <cdr:y>0.32361</cdr:y>
    </cdr:to>
    <cdr:sp macro="" textlink="">
      <cdr:nvSpPr>
        <cdr:cNvPr id="2" name="Rectangle à coins arrondis 1"/>
        <cdr:cNvSpPr/>
      </cdr:nvSpPr>
      <cdr:spPr>
        <a:xfrm xmlns:a="http://schemas.openxmlformats.org/drawingml/2006/main">
          <a:off x="3105807" y="1059309"/>
          <a:ext cx="3514133" cy="763515"/>
        </a:xfrm>
        <a:prstGeom xmlns:a="http://schemas.openxmlformats.org/drawingml/2006/main" prst="roundRect">
          <a:avLst/>
        </a:prstGeom>
        <a:solidFill xmlns:a="http://schemas.openxmlformats.org/drawingml/2006/main">
          <a:srgbClr val="FFFF00"/>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1800" b="1" dirty="0">
              <a:solidFill>
                <a:srgbClr val="000000"/>
              </a:solidFill>
            </a:rPr>
            <a:t>En US $ ou en CFP, l'évolution est en </a:t>
          </a:r>
          <a:r>
            <a:rPr lang="fr-FR" sz="1800" b="1" dirty="0" smtClean="0">
              <a:solidFill>
                <a:srgbClr val="000000"/>
              </a:solidFill>
            </a:rPr>
            <a:t>fait peu </a:t>
          </a:r>
          <a:r>
            <a:rPr lang="fr-FR" sz="1800" b="1" dirty="0">
              <a:solidFill>
                <a:srgbClr val="000000"/>
              </a:solidFill>
            </a:rPr>
            <a:t>différente</a:t>
          </a:r>
        </a:p>
      </cdr:txBody>
    </cdr:sp>
  </cdr:relSizeAnchor>
  <cdr:relSizeAnchor xmlns:cdr="http://schemas.openxmlformats.org/drawingml/2006/chartDrawing">
    <cdr:from>
      <cdr:x>0.86311</cdr:x>
      <cdr:y>0.01895</cdr:y>
    </cdr:from>
    <cdr:to>
      <cdr:x>0.99165</cdr:x>
      <cdr:y>0.1338</cdr:y>
    </cdr:to>
    <cdr:sp macro="" textlink="">
      <cdr:nvSpPr>
        <cdr:cNvPr id="3" name="Rectangle à coins arrondis 2"/>
        <cdr:cNvSpPr/>
      </cdr:nvSpPr>
      <cdr:spPr>
        <a:xfrm xmlns:a="http://schemas.openxmlformats.org/drawingml/2006/main">
          <a:off x="6565900" y="102507"/>
          <a:ext cx="977900" cy="621393"/>
        </a:xfrm>
        <a:prstGeom xmlns:a="http://schemas.openxmlformats.org/drawingml/2006/main" prst="roundRect">
          <a:avLst/>
        </a:prstGeom>
        <a:solidFill xmlns:a="http://schemas.openxmlformats.org/drawingml/2006/main">
          <a:srgbClr val="CCFFCC"/>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600" b="1">
              <a:solidFill>
                <a:srgbClr val="000000"/>
              </a:solidFill>
            </a:rPr>
            <a:t>Juin 18 / Juin 17</a:t>
          </a:r>
        </a:p>
      </cdr:txBody>
    </cdr:sp>
  </cdr:relSizeAnchor>
  <cdr:relSizeAnchor xmlns:cdr="http://schemas.openxmlformats.org/drawingml/2006/chartDrawing">
    <cdr:from>
      <cdr:x>0.86644</cdr:x>
      <cdr:y>0.14598</cdr:y>
    </cdr:from>
    <cdr:to>
      <cdr:x>1</cdr:x>
      <cdr:y>0.25313</cdr:y>
    </cdr:to>
    <cdr:sp macro="" textlink="">
      <cdr:nvSpPr>
        <cdr:cNvPr id="4" name="Rectangle à coins arrondis 3"/>
        <cdr:cNvSpPr/>
      </cdr:nvSpPr>
      <cdr:spPr>
        <a:xfrm xmlns:a="http://schemas.openxmlformats.org/drawingml/2006/main">
          <a:off x="7567692" y="822307"/>
          <a:ext cx="1166545" cy="603557"/>
        </a:xfrm>
        <a:prstGeom xmlns:a="http://schemas.openxmlformats.org/drawingml/2006/main" prst="roundRect">
          <a:avLst/>
        </a:prstGeom>
        <a:solidFill xmlns:a="http://schemas.openxmlformats.org/drawingml/2006/main">
          <a:srgbClr val="CCFFCC"/>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2400" b="1" i="1">
              <a:solidFill>
                <a:srgbClr val="008000"/>
              </a:solidFill>
            </a:rPr>
            <a:t>+62%</a:t>
          </a:r>
        </a:p>
      </cdr:txBody>
    </cdr:sp>
  </cdr:relSizeAnchor>
  <cdr:relSizeAnchor xmlns:cdr="http://schemas.openxmlformats.org/drawingml/2006/chartDrawing">
    <cdr:from>
      <cdr:x>0.86311</cdr:x>
      <cdr:y>0.2669</cdr:y>
    </cdr:from>
    <cdr:to>
      <cdr:x>1</cdr:x>
      <cdr:y>0.37404</cdr:y>
    </cdr:to>
    <cdr:sp macro="" textlink="">
      <cdr:nvSpPr>
        <cdr:cNvPr id="5" name="Rectangle à coins arrondis 4"/>
        <cdr:cNvSpPr/>
      </cdr:nvSpPr>
      <cdr:spPr>
        <a:xfrm xmlns:a="http://schemas.openxmlformats.org/drawingml/2006/main">
          <a:off x="7538607" y="1503428"/>
          <a:ext cx="1195630" cy="603501"/>
        </a:xfrm>
        <a:prstGeom xmlns:a="http://schemas.openxmlformats.org/drawingml/2006/main" prst="roundRect">
          <a:avLst/>
        </a:prstGeom>
        <a:solidFill xmlns:a="http://schemas.openxmlformats.org/drawingml/2006/main">
          <a:srgbClr val="CCFFCC"/>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2400" b="1" i="1">
              <a:solidFill>
                <a:srgbClr val="000000"/>
              </a:solidFill>
            </a:rPr>
            <a:t>+69%</a:t>
          </a:r>
        </a:p>
      </cdr:txBody>
    </cdr:sp>
  </cdr:relSizeAnchor>
  <cdr:relSizeAnchor xmlns:cdr="http://schemas.openxmlformats.org/drawingml/2006/chartDrawing">
    <cdr:from>
      <cdr:x>0.71452</cdr:x>
      <cdr:y>0.5939</cdr:y>
    </cdr:from>
    <cdr:to>
      <cdr:x>0.92654</cdr:x>
      <cdr:y>0.78437</cdr:y>
    </cdr:to>
    <cdr:sp macro="" textlink="">
      <cdr:nvSpPr>
        <cdr:cNvPr id="6" name="Rectangle à coins arrondis 5"/>
        <cdr:cNvSpPr/>
      </cdr:nvSpPr>
      <cdr:spPr>
        <a:xfrm xmlns:a="http://schemas.openxmlformats.org/drawingml/2006/main">
          <a:off x="5435600" y="3213100"/>
          <a:ext cx="1612900" cy="1030515"/>
        </a:xfrm>
        <a:prstGeom xmlns:a="http://schemas.openxmlformats.org/drawingml/2006/main" prst="roundRect">
          <a:avLst/>
        </a:prstGeom>
        <a:solidFill xmlns:a="http://schemas.openxmlformats.org/drawingml/2006/main">
          <a:srgbClr val="CCFFCC"/>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1800" b="1">
              <a:solidFill>
                <a:srgbClr val="000000"/>
              </a:solidFill>
            </a:rPr>
            <a:t>Le bond de juin à juin est considérable</a:t>
          </a:r>
        </a:p>
      </cdr:txBody>
    </cdr:sp>
  </cdr:relSizeAnchor>
</c:userShapes>
</file>

<file path=ppt/drawings/drawing4.xml><?xml version="1.0" encoding="utf-8"?>
<c:userShapes xmlns:c="http://schemas.openxmlformats.org/drawingml/2006/chart">
  <cdr:relSizeAnchor xmlns:cdr="http://schemas.openxmlformats.org/drawingml/2006/chartDrawing">
    <cdr:from>
      <cdr:x>0.69383</cdr:x>
      <cdr:y>0.57702</cdr:y>
    </cdr:from>
    <cdr:to>
      <cdr:x>0.95034</cdr:x>
      <cdr:y>0.83029</cdr:y>
    </cdr:to>
    <cdr:sp macro="" textlink="">
      <cdr:nvSpPr>
        <cdr:cNvPr id="2" name="Rectangle à coins arrondis 1"/>
        <cdr:cNvSpPr/>
      </cdr:nvSpPr>
      <cdr:spPr>
        <a:xfrm xmlns:a="http://schemas.openxmlformats.org/drawingml/2006/main">
          <a:off x="4243293" y="3302000"/>
          <a:ext cx="1568823" cy="1449294"/>
        </a:xfrm>
        <a:prstGeom xmlns:a="http://schemas.openxmlformats.org/drawingml/2006/main" prst="roundRect">
          <a:avLst/>
        </a:prstGeom>
        <a:solidFill xmlns:a="http://schemas.openxmlformats.org/drawingml/2006/main">
          <a:srgbClr val="1FD423"/>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1600" b="1" dirty="0" smtClean="0">
              <a:solidFill>
                <a:srgbClr val="000000"/>
              </a:solidFill>
            </a:rPr>
            <a:t>Remontée fin 2018 (estimation pour décembre)</a:t>
          </a:r>
          <a:endParaRPr lang="fr-FR" sz="1600" b="1" dirty="0">
            <a:solidFill>
              <a:srgbClr val="000000"/>
            </a:solidFill>
          </a:endParaRPr>
        </a:p>
      </cdr:txBody>
    </cdr:sp>
  </cdr:relSizeAnchor>
</c:userShapes>
</file>

<file path=ppt/drawings/drawing5.xml><?xml version="1.0" encoding="utf-8"?>
<c:userShapes xmlns:c="http://schemas.openxmlformats.org/drawingml/2006/chart">
  <cdr:relSizeAnchor xmlns:cdr="http://schemas.openxmlformats.org/drawingml/2006/chartDrawing">
    <cdr:from>
      <cdr:x>0.72003</cdr:x>
      <cdr:y>0.17852</cdr:y>
    </cdr:from>
    <cdr:to>
      <cdr:x>1</cdr:x>
      <cdr:y>0.25849</cdr:y>
    </cdr:to>
    <cdr:sp macro="" textlink="">
      <cdr:nvSpPr>
        <cdr:cNvPr id="2" name="Rectangle à coins arrondis 1"/>
        <cdr:cNvSpPr/>
      </cdr:nvSpPr>
      <cdr:spPr>
        <a:xfrm xmlns:a="http://schemas.openxmlformats.org/drawingml/2006/main">
          <a:off x="2108597" y="1021603"/>
          <a:ext cx="819872" cy="457573"/>
        </a:xfrm>
        <a:prstGeom xmlns:a="http://schemas.openxmlformats.org/drawingml/2006/main" prst="roundRect">
          <a:avLst/>
        </a:prstGeom>
        <a:solidFill xmlns:a="http://schemas.openxmlformats.org/drawingml/2006/main">
          <a:srgbClr val="2CFF1E"/>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r>
            <a:rPr lang="fr-FR" sz="2000" b="1" i="1" dirty="0">
              <a:solidFill>
                <a:srgbClr val="000000"/>
              </a:solidFill>
            </a:rPr>
            <a:t>+28%</a:t>
          </a:r>
        </a:p>
      </cdr:txBody>
    </cdr:sp>
  </cdr:relSizeAnchor>
</c:userShapes>
</file>

<file path=ppt/drawings/drawing6.xml><?xml version="1.0" encoding="utf-8"?>
<c:userShapes xmlns:c="http://schemas.openxmlformats.org/drawingml/2006/chart">
  <cdr:relSizeAnchor xmlns:cdr="http://schemas.openxmlformats.org/drawingml/2006/chartDrawing">
    <cdr:from>
      <cdr:x>0.74916</cdr:x>
      <cdr:y>0.30563</cdr:y>
    </cdr:from>
    <cdr:to>
      <cdr:x>1</cdr:x>
      <cdr:y>1</cdr:y>
    </cdr:to>
    <cdr:sp macro="" textlink="">
      <cdr:nvSpPr>
        <cdr:cNvPr id="2" name="Rectangle 1"/>
        <cdr:cNvSpPr/>
      </cdr:nvSpPr>
      <cdr:spPr>
        <a:xfrm xmlns:a="http://schemas.openxmlformats.org/drawingml/2006/main">
          <a:off x="6648823" y="1703295"/>
          <a:ext cx="2226235" cy="3869763"/>
        </a:xfrm>
        <a:prstGeom xmlns:a="http://schemas.openxmlformats.org/drawingml/2006/main" prst="rect">
          <a:avLst/>
        </a:prstGeom>
        <a:solidFill xmlns:a="http://schemas.openxmlformats.org/drawingml/2006/main">
          <a:srgbClr val="1FD423">
            <a:alpha val="20000"/>
          </a:srgbClr>
        </a:solidFill>
        <a:ln xmlns:a="http://schemas.openxmlformats.org/drawingml/2006/main">
          <a:noFill/>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endParaRPr lang="fr-FR"/>
        </a:p>
      </cdr:txBody>
    </cdr:sp>
  </cdr:relSizeAnchor>
  <cdr:relSizeAnchor xmlns:cdr="http://schemas.openxmlformats.org/drawingml/2006/chartDrawing">
    <cdr:from>
      <cdr:x>0.16784</cdr:x>
      <cdr:y>0.15228</cdr:y>
    </cdr:from>
    <cdr:to>
      <cdr:x>0.89209</cdr:x>
      <cdr:y>0.41126</cdr:y>
    </cdr:to>
    <cdr:sp macro="" textlink="">
      <cdr:nvSpPr>
        <cdr:cNvPr id="5" name="Rectangle à coins arrondis 4"/>
        <cdr:cNvSpPr/>
      </cdr:nvSpPr>
      <cdr:spPr>
        <a:xfrm xmlns:a="http://schemas.openxmlformats.org/drawingml/2006/main">
          <a:off x="1444484" y="848656"/>
          <a:ext cx="6232979" cy="1443320"/>
        </a:xfrm>
        <a:prstGeom xmlns:a="http://schemas.openxmlformats.org/drawingml/2006/main" prst="roundRect">
          <a:avLst/>
        </a:prstGeom>
        <a:solidFill xmlns:a="http://schemas.openxmlformats.org/drawingml/2006/main">
          <a:srgbClr val="2CFF1E"/>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2000" b="1" dirty="0">
              <a:solidFill>
                <a:srgbClr val="000000"/>
              </a:solidFill>
            </a:rPr>
            <a:t>Estimations (optimistes </a:t>
          </a:r>
          <a:r>
            <a:rPr lang="fr-FR" sz="2000" b="1" dirty="0" smtClean="0">
              <a:solidFill>
                <a:srgbClr val="000000"/>
              </a:solidFill>
            </a:rPr>
            <a:t>:</a:t>
          </a:r>
        </a:p>
        <a:p xmlns:a="http://schemas.openxmlformats.org/drawingml/2006/main">
          <a:pPr algn="ctr"/>
          <a:r>
            <a:rPr lang="fr-FR" sz="2000" b="1" dirty="0" smtClean="0">
              <a:solidFill>
                <a:srgbClr val="000000"/>
              </a:solidFill>
            </a:rPr>
            <a:t> </a:t>
          </a:r>
          <a:r>
            <a:rPr lang="fr-FR" sz="2000" b="1" dirty="0">
              <a:solidFill>
                <a:srgbClr val="000000"/>
              </a:solidFill>
            </a:rPr>
            <a:t>+20% par an à partir de 2019),</a:t>
          </a:r>
          <a:r>
            <a:rPr lang="fr-FR" sz="2000" b="1" baseline="0" dirty="0">
              <a:solidFill>
                <a:srgbClr val="000000"/>
              </a:solidFill>
            </a:rPr>
            <a:t> </a:t>
          </a:r>
          <a:r>
            <a:rPr lang="fr-FR" sz="2000" b="1" dirty="0">
              <a:solidFill>
                <a:srgbClr val="000000"/>
              </a:solidFill>
            </a:rPr>
            <a:t> </a:t>
          </a:r>
          <a:endParaRPr lang="fr-FR" sz="2000" b="1" dirty="0" smtClean="0">
            <a:solidFill>
              <a:srgbClr val="000000"/>
            </a:solidFill>
          </a:endParaRPr>
        </a:p>
        <a:p xmlns:a="http://schemas.openxmlformats.org/drawingml/2006/main">
          <a:pPr algn="ctr"/>
          <a:r>
            <a:rPr lang="fr-FR" sz="2000" b="1" dirty="0" smtClean="0">
              <a:solidFill>
                <a:srgbClr val="000000"/>
              </a:solidFill>
            </a:rPr>
            <a:t>d'après </a:t>
          </a:r>
          <a:r>
            <a:rPr lang="fr-FR" sz="2000" b="1" i="1" dirty="0">
              <a:solidFill>
                <a:srgbClr val="000000"/>
              </a:solidFill>
            </a:rPr>
            <a:t>Wood </a:t>
          </a:r>
          <a:r>
            <a:rPr lang="fr-FR" sz="2000" b="1" i="1" dirty="0" smtClean="0">
              <a:solidFill>
                <a:srgbClr val="000000"/>
              </a:solidFill>
            </a:rPr>
            <a:t>Mackenzie</a:t>
          </a:r>
          <a:r>
            <a:rPr lang="fr-FR" sz="2000" b="1" dirty="0" smtClean="0">
              <a:solidFill>
                <a:srgbClr val="000000"/>
              </a:solidFill>
            </a:rPr>
            <a:t>, </a:t>
          </a:r>
        </a:p>
        <a:p xmlns:a="http://schemas.openxmlformats.org/drawingml/2006/main">
          <a:pPr algn="ctr"/>
          <a:r>
            <a:rPr lang="fr-FR" sz="2000" b="1" i="1" dirty="0" smtClean="0">
              <a:solidFill>
                <a:srgbClr val="000000"/>
              </a:solidFill>
            </a:rPr>
            <a:t>Cyclope </a:t>
          </a:r>
          <a:r>
            <a:rPr lang="fr-FR" sz="2000" b="1" dirty="0" smtClean="0">
              <a:solidFill>
                <a:srgbClr val="000000"/>
              </a:solidFill>
            </a:rPr>
            <a:t>table sur une montée, mais ne chiffre pas </a:t>
          </a:r>
          <a:endParaRPr lang="fr-FR" sz="2000" b="1" dirty="0">
            <a:solidFill>
              <a:srgbClr val="000000"/>
            </a:solidFill>
          </a:endParaRPr>
        </a:p>
      </cdr:txBody>
    </cdr:sp>
  </cdr:relSizeAnchor>
  <cdr:relSizeAnchor xmlns:cdr="http://schemas.openxmlformats.org/drawingml/2006/chartDrawing">
    <cdr:from>
      <cdr:x>0.76094</cdr:x>
      <cdr:y>0.67024</cdr:y>
    </cdr:from>
    <cdr:to>
      <cdr:x>0.98822</cdr:x>
      <cdr:y>0.87399</cdr:y>
    </cdr:to>
    <cdr:sp macro="" textlink="">
      <cdr:nvSpPr>
        <cdr:cNvPr id="6" name="Rectangle à coins arrondis 5"/>
        <cdr:cNvSpPr/>
      </cdr:nvSpPr>
      <cdr:spPr>
        <a:xfrm xmlns:a="http://schemas.openxmlformats.org/drawingml/2006/main">
          <a:off x="6753411" y="3735293"/>
          <a:ext cx="2017058" cy="1135529"/>
        </a:xfrm>
        <a:prstGeom xmlns:a="http://schemas.openxmlformats.org/drawingml/2006/main" prst="roundRect">
          <a:avLst/>
        </a:prstGeom>
        <a:solidFill xmlns:a="http://schemas.openxmlformats.org/drawingml/2006/main">
          <a:srgbClr val="2CFF1E"/>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2000" b="1" i="1" dirty="0" smtClean="0">
              <a:solidFill>
                <a:srgbClr val="000000"/>
              </a:solidFill>
            </a:rPr>
            <a:t>Un nouveau cycle très positif donc</a:t>
          </a:r>
          <a:endParaRPr lang="fr-FR" sz="2000" b="1" i="1" dirty="0">
            <a:solidFill>
              <a:srgbClr val="000000"/>
            </a:solidFill>
          </a:endParaRPr>
        </a:p>
      </cdr:txBody>
    </cdr:sp>
  </cdr:relSizeAnchor>
</c:userShapes>
</file>

<file path=ppt/drawings/drawing7.xml><?xml version="1.0" encoding="utf-8"?>
<c:userShapes xmlns:c="http://schemas.openxmlformats.org/drawingml/2006/chart">
  <cdr:relSizeAnchor xmlns:cdr="http://schemas.openxmlformats.org/drawingml/2006/chartDrawing">
    <cdr:from>
      <cdr:x>0.072</cdr:x>
      <cdr:y>0.86605</cdr:y>
    </cdr:from>
    <cdr:to>
      <cdr:x>0.65828</cdr:x>
      <cdr:y>1</cdr:y>
    </cdr:to>
    <cdr:sp macro="" textlink="">
      <cdr:nvSpPr>
        <cdr:cNvPr id="2" name="Rectangle à coins arrondis 1"/>
        <cdr:cNvSpPr/>
      </cdr:nvSpPr>
      <cdr:spPr>
        <a:xfrm xmlns:a="http://schemas.openxmlformats.org/drawingml/2006/main">
          <a:off x="321111" y="5344139"/>
          <a:ext cx="2614706" cy="826566"/>
        </a:xfrm>
        <a:prstGeom xmlns:a="http://schemas.openxmlformats.org/drawingml/2006/main" prst="roundRect">
          <a:avLst/>
        </a:prstGeom>
        <a:solidFill xmlns:a="http://schemas.openxmlformats.org/drawingml/2006/main">
          <a:schemeClr val="bg1"/>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1400" b="1" dirty="0">
              <a:solidFill>
                <a:srgbClr val="008000"/>
              </a:solidFill>
            </a:rPr>
            <a:t>* Cours du Ni à + 20%, selon certains experts et production en hausse</a:t>
          </a:r>
        </a:p>
      </cdr:txBody>
    </cdr:sp>
  </cdr:relSizeAnchor>
  <cdr:relSizeAnchor xmlns:cdr="http://schemas.openxmlformats.org/drawingml/2006/chartDrawing">
    <cdr:from>
      <cdr:x>0.68675</cdr:x>
      <cdr:y>0</cdr:y>
    </cdr:from>
    <cdr:to>
      <cdr:x>0.95009</cdr:x>
      <cdr:y>1</cdr:y>
    </cdr:to>
    <cdr:sp macro="" textlink="">
      <cdr:nvSpPr>
        <cdr:cNvPr id="3" name="Rectangle 2"/>
        <cdr:cNvSpPr/>
      </cdr:nvSpPr>
      <cdr:spPr>
        <a:xfrm xmlns:a="http://schemas.openxmlformats.org/drawingml/2006/main">
          <a:off x="5067300" y="0"/>
          <a:ext cx="1943100" cy="5499100"/>
        </a:xfrm>
        <a:prstGeom xmlns:a="http://schemas.openxmlformats.org/drawingml/2006/main" prst="rect">
          <a:avLst/>
        </a:prstGeom>
        <a:solidFill xmlns:a="http://schemas.openxmlformats.org/drawingml/2006/main">
          <a:srgbClr val="CCFFCC">
            <a:alpha val="21000"/>
          </a:srgbClr>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endParaRPr lang="fr-FR" sz="1100"/>
        </a:p>
      </cdr:txBody>
    </cdr:sp>
  </cdr:relSizeAnchor>
  <cdr:relSizeAnchor xmlns:cdr="http://schemas.openxmlformats.org/drawingml/2006/chartDrawing">
    <cdr:from>
      <cdr:x>0.96213</cdr:x>
      <cdr:y>0</cdr:y>
    </cdr:from>
    <cdr:to>
      <cdr:x>1</cdr:x>
      <cdr:y>1</cdr:y>
    </cdr:to>
    <cdr:sp macro="" textlink="">
      <cdr:nvSpPr>
        <cdr:cNvPr id="4" name="Rectangle 3"/>
        <cdr:cNvSpPr/>
      </cdr:nvSpPr>
      <cdr:spPr>
        <a:xfrm xmlns:a="http://schemas.openxmlformats.org/drawingml/2006/main">
          <a:off x="7099300" y="0"/>
          <a:ext cx="279400" cy="5499100"/>
        </a:xfrm>
        <a:prstGeom xmlns:a="http://schemas.openxmlformats.org/drawingml/2006/main" prst="rect">
          <a:avLst/>
        </a:prstGeom>
        <a:solidFill xmlns:a="http://schemas.openxmlformats.org/drawingml/2006/main">
          <a:srgbClr val="CCFFCC">
            <a:alpha val="52000"/>
          </a:srgbClr>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endParaRPr lang="fr-FR" sz="1100"/>
        </a:p>
      </cdr:txBody>
    </cdr:sp>
  </cdr:relSizeAnchor>
</c:userShapes>
</file>

<file path=ppt/drawings/drawing8.xml><?xml version="1.0" encoding="utf-8"?>
<c:userShapes xmlns:c="http://schemas.openxmlformats.org/drawingml/2006/chart">
  <cdr:relSizeAnchor xmlns:cdr="http://schemas.openxmlformats.org/drawingml/2006/chartDrawing">
    <cdr:from>
      <cdr:x>0.68766</cdr:x>
      <cdr:y>0</cdr:y>
    </cdr:from>
    <cdr:to>
      <cdr:x>0.94961</cdr:x>
      <cdr:y>1</cdr:y>
    </cdr:to>
    <cdr:sp macro="" textlink="">
      <cdr:nvSpPr>
        <cdr:cNvPr id="2" name="Rectangle 1"/>
        <cdr:cNvSpPr/>
      </cdr:nvSpPr>
      <cdr:spPr>
        <a:xfrm xmlns:a="http://schemas.openxmlformats.org/drawingml/2006/main">
          <a:off x="5545667" y="0"/>
          <a:ext cx="2112433" cy="5486400"/>
        </a:xfrm>
        <a:prstGeom xmlns:a="http://schemas.openxmlformats.org/drawingml/2006/main" prst="rect">
          <a:avLst/>
        </a:prstGeom>
        <a:solidFill xmlns:a="http://schemas.openxmlformats.org/drawingml/2006/main">
          <a:srgbClr val="CCFFCC">
            <a:alpha val="21000"/>
          </a:srgbClr>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endParaRPr lang="fr-FR" sz="1100"/>
        </a:p>
      </cdr:txBody>
    </cdr:sp>
  </cdr:relSizeAnchor>
  <cdr:relSizeAnchor xmlns:cdr="http://schemas.openxmlformats.org/drawingml/2006/chartDrawing">
    <cdr:from>
      <cdr:x>0.95748</cdr:x>
      <cdr:y>0</cdr:y>
    </cdr:from>
    <cdr:to>
      <cdr:x>1</cdr:x>
      <cdr:y>1</cdr:y>
    </cdr:to>
    <cdr:sp macro="" textlink="">
      <cdr:nvSpPr>
        <cdr:cNvPr id="3" name="Rectangle 2"/>
        <cdr:cNvSpPr/>
      </cdr:nvSpPr>
      <cdr:spPr>
        <a:xfrm xmlns:a="http://schemas.openxmlformats.org/drawingml/2006/main">
          <a:off x="7721600" y="0"/>
          <a:ext cx="342900" cy="5486400"/>
        </a:xfrm>
        <a:prstGeom xmlns:a="http://schemas.openxmlformats.org/drawingml/2006/main" prst="rect">
          <a:avLst/>
        </a:prstGeom>
        <a:solidFill xmlns:a="http://schemas.openxmlformats.org/drawingml/2006/main">
          <a:srgbClr val="CCFFCC">
            <a:alpha val="52000"/>
          </a:srgbClr>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endParaRPr lang="fr-FR" sz="1100"/>
        </a:p>
      </cdr:txBody>
    </cdr:sp>
  </cdr:relSizeAnchor>
</c:userShapes>
</file>

<file path=ppt/drawings/drawing9.xml><?xml version="1.0" encoding="utf-8"?>
<c:userShapes xmlns:c="http://schemas.openxmlformats.org/drawingml/2006/chart">
  <cdr:relSizeAnchor xmlns:cdr="http://schemas.openxmlformats.org/drawingml/2006/chartDrawing">
    <cdr:from>
      <cdr:x>0.68766</cdr:x>
      <cdr:y>0</cdr:y>
    </cdr:from>
    <cdr:to>
      <cdr:x>0.94961</cdr:x>
      <cdr:y>1</cdr:y>
    </cdr:to>
    <cdr:sp macro="" textlink="">
      <cdr:nvSpPr>
        <cdr:cNvPr id="2" name="Rectangle 1"/>
        <cdr:cNvSpPr/>
      </cdr:nvSpPr>
      <cdr:spPr>
        <a:xfrm xmlns:a="http://schemas.openxmlformats.org/drawingml/2006/main">
          <a:off x="5545667" y="0"/>
          <a:ext cx="2112433" cy="5486400"/>
        </a:xfrm>
        <a:prstGeom xmlns:a="http://schemas.openxmlformats.org/drawingml/2006/main" prst="rect">
          <a:avLst/>
        </a:prstGeom>
        <a:solidFill xmlns:a="http://schemas.openxmlformats.org/drawingml/2006/main">
          <a:srgbClr val="CCFFCC">
            <a:alpha val="21000"/>
          </a:srgbClr>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endParaRPr lang="fr-FR" sz="1100"/>
        </a:p>
      </cdr:txBody>
    </cdr:sp>
  </cdr:relSizeAnchor>
  <cdr:relSizeAnchor xmlns:cdr="http://schemas.openxmlformats.org/drawingml/2006/chartDrawing">
    <cdr:from>
      <cdr:x>0.95748</cdr:x>
      <cdr:y>0</cdr:y>
    </cdr:from>
    <cdr:to>
      <cdr:x>1</cdr:x>
      <cdr:y>1</cdr:y>
    </cdr:to>
    <cdr:sp macro="" textlink="">
      <cdr:nvSpPr>
        <cdr:cNvPr id="3" name="Rectangle 2"/>
        <cdr:cNvSpPr/>
      </cdr:nvSpPr>
      <cdr:spPr>
        <a:xfrm xmlns:a="http://schemas.openxmlformats.org/drawingml/2006/main">
          <a:off x="7721600" y="0"/>
          <a:ext cx="342900" cy="5486400"/>
        </a:xfrm>
        <a:prstGeom xmlns:a="http://schemas.openxmlformats.org/drawingml/2006/main" prst="rect">
          <a:avLst/>
        </a:prstGeom>
        <a:solidFill xmlns:a="http://schemas.openxmlformats.org/drawingml/2006/main">
          <a:srgbClr val="CCFFCC">
            <a:alpha val="52000"/>
          </a:srgbClr>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t" anchorCtr="0" forceAA="0" compatLnSpc="1">
          <a:prstTxWarp prst="textNoShape">
            <a:avLst/>
          </a:prstTxWarp>
          <a:noAutofit/>
        </a:bodyPr>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l"/>
          <a:endParaRPr lang="fr-FR" sz="1100"/>
        </a:p>
      </cdr:txBody>
    </cdr:sp>
  </cdr:relSizeAnchor>
</c:userShap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685800" y="2130425"/>
            <a:ext cx="7772400" cy="1470025"/>
          </a:xfrm>
        </p:spPr>
        <p:txBody>
          <a:bodyPr/>
          <a:lstStyle/>
          <a:p>
            <a:r>
              <a:rPr lang="fr-FR" smtClean="0"/>
              <a:t>Cliquez et modifiez le titre</a:t>
            </a:r>
            <a:endParaRPr lang="fr-FR"/>
          </a:p>
        </p:txBody>
      </p:sp>
      <p:sp>
        <p:nvSpPr>
          <p:cNvPr id="3" name="Sous-titr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Cliquez pour modifier le style des sous-titres du masque</a:t>
            </a:r>
            <a:endParaRPr lang="fr-FR"/>
          </a:p>
        </p:txBody>
      </p:sp>
      <p:sp>
        <p:nvSpPr>
          <p:cNvPr id="4" name="Espace réservé de la date 3"/>
          <p:cNvSpPr>
            <a:spLocks noGrp="1"/>
          </p:cNvSpPr>
          <p:nvPr>
            <p:ph type="dt" sz="half" idx="10"/>
          </p:nvPr>
        </p:nvSpPr>
        <p:spPr/>
        <p:txBody>
          <a:bodyPr/>
          <a:lstStyle/>
          <a:p>
            <a:fld id="{2E180A09-5825-CB4B-9A46-D7D3EC1EBFD5}" type="datetimeFigureOut">
              <a:rPr lang="fr-FR" smtClean="0"/>
              <a:t>17/11/18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8DC95C4-F8FA-E14D-B4D4-6D1B7C2289BE}" type="slidenum">
              <a:rPr lang="fr-FR" smtClean="0"/>
              <a:t>‹#›</a:t>
            </a:fld>
            <a:endParaRPr lang="fr-FR"/>
          </a:p>
        </p:txBody>
      </p:sp>
    </p:spTree>
    <p:extLst>
      <p:ext uri="{BB962C8B-B14F-4D97-AF65-F5344CB8AC3E}">
        <p14:creationId xmlns:p14="http://schemas.microsoft.com/office/powerpoint/2010/main" val="9767814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E180A09-5825-CB4B-9A46-D7D3EC1EBFD5}" type="datetimeFigureOut">
              <a:rPr lang="fr-FR" smtClean="0"/>
              <a:t>17/11/18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8DC95C4-F8FA-E14D-B4D4-6D1B7C2289BE}" type="slidenum">
              <a:rPr lang="fr-FR" smtClean="0"/>
              <a:t>‹#›</a:t>
            </a:fld>
            <a:endParaRPr lang="fr-FR"/>
          </a:p>
        </p:txBody>
      </p:sp>
    </p:spTree>
    <p:extLst>
      <p:ext uri="{BB962C8B-B14F-4D97-AF65-F5344CB8AC3E}">
        <p14:creationId xmlns:p14="http://schemas.microsoft.com/office/powerpoint/2010/main" val="27327256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38"/>
            <a:ext cx="2057400" cy="5851525"/>
          </a:xfrm>
        </p:spPr>
        <p:txBody>
          <a:bodyPr vert="eaVert"/>
          <a:lstStyle/>
          <a:p>
            <a:r>
              <a:rPr lang="fr-FR" smtClean="0"/>
              <a:t>Cliquez et modifiez le titre</a:t>
            </a:r>
            <a:endParaRPr lang="fr-FR"/>
          </a:p>
        </p:txBody>
      </p:sp>
      <p:sp>
        <p:nvSpPr>
          <p:cNvPr id="3" name="Espace réservé du texte vertical 2"/>
          <p:cNvSpPr>
            <a:spLocks noGrp="1"/>
          </p:cNvSpPr>
          <p:nvPr>
            <p:ph type="body" orient="vert" idx="1"/>
          </p:nvPr>
        </p:nvSpPr>
        <p:spPr>
          <a:xfrm>
            <a:off x="457200" y="274638"/>
            <a:ext cx="6019800" cy="5851525"/>
          </a:xfrm>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E180A09-5825-CB4B-9A46-D7D3EC1EBFD5}" type="datetimeFigureOut">
              <a:rPr lang="fr-FR" smtClean="0"/>
              <a:t>17/11/18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8DC95C4-F8FA-E14D-B4D4-6D1B7C2289BE}" type="slidenum">
              <a:rPr lang="fr-FR" smtClean="0"/>
              <a:t>‹#›</a:t>
            </a:fld>
            <a:endParaRPr lang="fr-FR"/>
          </a:p>
        </p:txBody>
      </p:sp>
    </p:spTree>
    <p:extLst>
      <p:ext uri="{BB962C8B-B14F-4D97-AF65-F5344CB8AC3E}">
        <p14:creationId xmlns:p14="http://schemas.microsoft.com/office/powerpoint/2010/main" val="25244199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u contenu 2"/>
          <p:cNvSpPr>
            <a:spLocks noGrp="1"/>
          </p:cNvSpPr>
          <p:nvPr>
            <p:ph idx="1"/>
          </p:nvPr>
        </p:nvSpPr>
        <p:spPr/>
        <p:txBody>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E180A09-5825-CB4B-9A46-D7D3EC1EBFD5}" type="datetimeFigureOut">
              <a:rPr lang="fr-FR" smtClean="0"/>
              <a:t>17/11/18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8DC95C4-F8FA-E14D-B4D4-6D1B7C2289BE}" type="slidenum">
              <a:rPr lang="fr-FR" smtClean="0"/>
              <a:t>‹#›</a:t>
            </a:fld>
            <a:endParaRPr lang="fr-FR"/>
          </a:p>
        </p:txBody>
      </p:sp>
    </p:spTree>
    <p:extLst>
      <p:ext uri="{BB962C8B-B14F-4D97-AF65-F5344CB8AC3E}">
        <p14:creationId xmlns:p14="http://schemas.microsoft.com/office/powerpoint/2010/main" val="13121892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têt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22313" y="4406900"/>
            <a:ext cx="7772400" cy="1362075"/>
          </a:xfrm>
        </p:spPr>
        <p:txBody>
          <a:bodyPr anchor="t"/>
          <a:lstStyle>
            <a:lvl1pPr algn="l">
              <a:defRPr sz="4000" b="1" cap="all"/>
            </a:lvl1pPr>
          </a:lstStyle>
          <a:p>
            <a:r>
              <a:rPr lang="fr-FR" smtClean="0"/>
              <a:t>Cliquez et modifiez le titre</a:t>
            </a:r>
            <a:endParaRPr lang="fr-FR"/>
          </a:p>
        </p:txBody>
      </p:sp>
      <p:sp>
        <p:nvSpPr>
          <p:cNvPr id="3" name="Espace réservé du texte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Cliquez pour modifier les styles du texte du masque</a:t>
            </a:r>
          </a:p>
        </p:txBody>
      </p:sp>
      <p:sp>
        <p:nvSpPr>
          <p:cNvPr id="4" name="Espace réservé de la date 3"/>
          <p:cNvSpPr>
            <a:spLocks noGrp="1"/>
          </p:cNvSpPr>
          <p:nvPr>
            <p:ph type="dt" sz="half" idx="10"/>
          </p:nvPr>
        </p:nvSpPr>
        <p:spPr/>
        <p:txBody>
          <a:bodyPr/>
          <a:lstStyle/>
          <a:p>
            <a:fld id="{2E180A09-5825-CB4B-9A46-D7D3EC1EBFD5}" type="datetimeFigureOut">
              <a:rPr lang="fr-FR" smtClean="0"/>
              <a:t>17/11/18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78DC95C4-F8FA-E14D-B4D4-6D1B7C2289BE}" type="slidenum">
              <a:rPr lang="fr-FR" smtClean="0"/>
              <a:t>‹#›</a:t>
            </a:fld>
            <a:endParaRPr lang="fr-FR"/>
          </a:p>
        </p:txBody>
      </p:sp>
    </p:spTree>
    <p:extLst>
      <p:ext uri="{BB962C8B-B14F-4D97-AF65-F5344CB8AC3E}">
        <p14:creationId xmlns:p14="http://schemas.microsoft.com/office/powerpoint/2010/main" val="25260497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u conten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2E180A09-5825-CB4B-9A46-D7D3EC1EBFD5}" type="datetimeFigureOut">
              <a:rPr lang="fr-FR" smtClean="0"/>
              <a:t>17/11/18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78DC95C4-F8FA-E14D-B4D4-6D1B7C2289BE}" type="slidenum">
              <a:rPr lang="fr-FR" smtClean="0"/>
              <a:t>‹#›</a:t>
            </a:fld>
            <a:endParaRPr lang="fr-FR"/>
          </a:p>
        </p:txBody>
      </p:sp>
    </p:spTree>
    <p:extLst>
      <p:ext uri="{BB962C8B-B14F-4D97-AF65-F5344CB8AC3E}">
        <p14:creationId xmlns:p14="http://schemas.microsoft.com/office/powerpoint/2010/main" val="18055587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lvl1pPr>
              <a:defRPr/>
            </a:lvl1pPr>
          </a:lstStyle>
          <a:p>
            <a:r>
              <a:rPr lang="fr-FR" smtClean="0"/>
              <a:t>Cliquez et modifiez le titre</a:t>
            </a:r>
            <a:endParaRPr lang="fr-FR"/>
          </a:p>
        </p:txBody>
      </p:sp>
      <p:sp>
        <p:nvSpPr>
          <p:cNvPr id="3" name="Espace réservé du texte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4" name="Espace réservé du conten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6" name="Espace réservé du conten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2E180A09-5825-CB4B-9A46-D7D3EC1EBFD5}" type="datetimeFigureOut">
              <a:rPr lang="fr-FR" smtClean="0"/>
              <a:t>17/11/18</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78DC95C4-F8FA-E14D-B4D4-6D1B7C2289BE}" type="slidenum">
              <a:rPr lang="fr-FR" smtClean="0"/>
              <a:t>‹#›</a:t>
            </a:fld>
            <a:endParaRPr lang="fr-FR"/>
          </a:p>
        </p:txBody>
      </p:sp>
    </p:spTree>
    <p:extLst>
      <p:ext uri="{BB962C8B-B14F-4D97-AF65-F5344CB8AC3E}">
        <p14:creationId xmlns:p14="http://schemas.microsoft.com/office/powerpoint/2010/main" val="1476698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e la date 2"/>
          <p:cNvSpPr>
            <a:spLocks noGrp="1"/>
          </p:cNvSpPr>
          <p:nvPr>
            <p:ph type="dt" sz="half" idx="10"/>
          </p:nvPr>
        </p:nvSpPr>
        <p:spPr/>
        <p:txBody>
          <a:bodyPr/>
          <a:lstStyle/>
          <a:p>
            <a:fld id="{2E180A09-5825-CB4B-9A46-D7D3EC1EBFD5}" type="datetimeFigureOut">
              <a:rPr lang="fr-FR" smtClean="0"/>
              <a:t>17/11/18</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78DC95C4-F8FA-E14D-B4D4-6D1B7C2289BE}" type="slidenum">
              <a:rPr lang="fr-FR" smtClean="0"/>
              <a:t>‹#›</a:t>
            </a:fld>
            <a:endParaRPr lang="fr-FR"/>
          </a:p>
        </p:txBody>
      </p:sp>
    </p:spTree>
    <p:extLst>
      <p:ext uri="{BB962C8B-B14F-4D97-AF65-F5344CB8AC3E}">
        <p14:creationId xmlns:p14="http://schemas.microsoft.com/office/powerpoint/2010/main" val="396245733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2E180A09-5825-CB4B-9A46-D7D3EC1EBFD5}" type="datetimeFigureOut">
              <a:rPr lang="fr-FR" smtClean="0"/>
              <a:t>17/11/18</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78DC95C4-F8FA-E14D-B4D4-6D1B7C2289BE}" type="slidenum">
              <a:rPr lang="fr-FR" smtClean="0"/>
              <a:t>‹#›</a:t>
            </a:fld>
            <a:endParaRPr lang="fr-FR"/>
          </a:p>
        </p:txBody>
      </p:sp>
    </p:spTree>
    <p:extLst>
      <p:ext uri="{BB962C8B-B14F-4D97-AF65-F5344CB8AC3E}">
        <p14:creationId xmlns:p14="http://schemas.microsoft.com/office/powerpoint/2010/main" val="292905747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457200" y="273050"/>
            <a:ext cx="3008313" cy="1162050"/>
          </a:xfrm>
        </p:spPr>
        <p:txBody>
          <a:bodyPr anchor="b"/>
          <a:lstStyle>
            <a:lvl1pPr algn="l">
              <a:defRPr sz="2000" b="1"/>
            </a:lvl1pPr>
          </a:lstStyle>
          <a:p>
            <a:r>
              <a:rPr lang="fr-FR" smtClean="0"/>
              <a:t>Cliquez et modifiez le titre</a:t>
            </a:r>
            <a:endParaRPr lang="fr-FR"/>
          </a:p>
        </p:txBody>
      </p:sp>
      <p:sp>
        <p:nvSpPr>
          <p:cNvPr id="3" name="Espace réservé du conten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2E180A09-5825-CB4B-9A46-D7D3EC1EBFD5}" type="datetimeFigureOut">
              <a:rPr lang="fr-FR" smtClean="0"/>
              <a:t>17/11/18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78DC95C4-F8FA-E14D-B4D4-6D1B7C2289BE}" type="slidenum">
              <a:rPr lang="fr-FR" smtClean="0"/>
              <a:t>‹#›</a:t>
            </a:fld>
            <a:endParaRPr lang="fr-FR"/>
          </a:p>
        </p:txBody>
      </p:sp>
    </p:spTree>
    <p:extLst>
      <p:ext uri="{BB962C8B-B14F-4D97-AF65-F5344CB8AC3E}">
        <p14:creationId xmlns:p14="http://schemas.microsoft.com/office/powerpoint/2010/main" val="37039498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792288" y="4800600"/>
            <a:ext cx="5486400" cy="566738"/>
          </a:xfrm>
        </p:spPr>
        <p:txBody>
          <a:bodyPr anchor="b"/>
          <a:lstStyle>
            <a:lvl1pPr algn="l">
              <a:defRPr sz="2000" b="1"/>
            </a:lvl1pPr>
          </a:lstStyle>
          <a:p>
            <a:r>
              <a:rPr lang="fr-FR" smtClean="0"/>
              <a:t>Cliquez et modifiez le titre</a:t>
            </a:r>
            <a:endParaRPr lang="fr-FR"/>
          </a:p>
        </p:txBody>
      </p:sp>
      <p:sp>
        <p:nvSpPr>
          <p:cNvPr id="3" name="Espace réservé pour une imag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2E180A09-5825-CB4B-9A46-D7D3EC1EBFD5}" type="datetimeFigureOut">
              <a:rPr lang="fr-FR" smtClean="0"/>
              <a:t>17/11/18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78DC95C4-F8FA-E14D-B4D4-6D1B7C2289BE}" type="slidenum">
              <a:rPr lang="fr-FR" smtClean="0"/>
              <a:t>‹#›</a:t>
            </a:fld>
            <a:endParaRPr lang="fr-FR"/>
          </a:p>
        </p:txBody>
      </p:sp>
    </p:spTree>
    <p:extLst>
      <p:ext uri="{BB962C8B-B14F-4D97-AF65-F5344CB8AC3E}">
        <p14:creationId xmlns:p14="http://schemas.microsoft.com/office/powerpoint/2010/main" val="1703161548"/>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Cliquez et modifiez le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E180A09-5825-CB4B-9A46-D7D3EC1EBFD5}" type="datetimeFigureOut">
              <a:rPr lang="fr-FR" smtClean="0"/>
              <a:t>17/11/18</a:t>
            </a:fld>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8DC95C4-F8FA-E14D-B4D4-6D1B7C2289BE}" type="slidenum">
              <a:rPr lang="fr-FR" smtClean="0"/>
              <a:t>‹#›</a:t>
            </a:fld>
            <a:endParaRPr lang="fr-FR"/>
          </a:p>
        </p:txBody>
      </p:sp>
    </p:spTree>
    <p:extLst>
      <p:ext uri="{BB962C8B-B14F-4D97-AF65-F5344CB8AC3E}">
        <p14:creationId xmlns:p14="http://schemas.microsoft.com/office/powerpoint/2010/main" val="238401564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fr-FR"/>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1.xml"/><Relationship Id="rId3" Type="http://schemas.openxmlformats.org/officeDocument/2006/relationships/chart" Target="../charts/chart1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4.xml"/><Relationship Id="rId3" Type="http://schemas.openxmlformats.org/officeDocument/2006/relationships/chart" Target="../charts/chart15.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6.xml"/><Relationship Id="rId3" Type="http://schemas.openxmlformats.org/officeDocument/2006/relationships/chart" Target="../charts/chart1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8.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9.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xml"/><Relationship Id="rId3" Type="http://schemas.openxmlformats.org/officeDocument/2006/relationships/chart" Target="../charts/char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3.xml"/><Relationship Id="rId3" Type="http://schemas.openxmlformats.org/officeDocument/2006/relationships/chart" Target="../charts/char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5.xml"/><Relationship Id="rId3" Type="http://schemas.openxmlformats.org/officeDocument/2006/relationships/chart" Target="../charts/char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8.xml"/><Relationship Id="rId3" Type="http://schemas.openxmlformats.org/officeDocument/2006/relationships/chart" Target="../charts/chart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a:xfrm>
            <a:off x="685800" y="1861484"/>
            <a:ext cx="7772400" cy="1470025"/>
          </a:xfrm>
        </p:spPr>
        <p:txBody>
          <a:bodyPr>
            <a:normAutofit fontScale="90000"/>
          </a:bodyPr>
          <a:lstStyle/>
          <a:p>
            <a:r>
              <a:rPr lang="fr-FR" b="1" dirty="0" smtClean="0">
                <a:solidFill>
                  <a:srgbClr val="0000FF"/>
                </a:solidFill>
              </a:rPr>
              <a:t>Le nickel booste et va booster </a:t>
            </a:r>
            <a:br>
              <a:rPr lang="fr-FR" b="1" dirty="0" smtClean="0">
                <a:solidFill>
                  <a:srgbClr val="0000FF"/>
                </a:solidFill>
              </a:rPr>
            </a:br>
            <a:r>
              <a:rPr lang="fr-FR" b="1" dirty="0" smtClean="0">
                <a:solidFill>
                  <a:srgbClr val="0000FF"/>
                </a:solidFill>
              </a:rPr>
              <a:t> la reprise économique du </a:t>
            </a:r>
            <a:r>
              <a:rPr lang="fr-FR" b="1" i="1" dirty="0" smtClean="0">
                <a:solidFill>
                  <a:srgbClr val="0000FF"/>
                </a:solidFill>
              </a:rPr>
              <a:t>Caillou : </a:t>
            </a:r>
            <a:r>
              <a:rPr lang="fr-FR" sz="2700" b="1" i="1" dirty="0" smtClean="0">
                <a:solidFill>
                  <a:srgbClr val="0000FF"/>
                </a:solidFill>
              </a:rPr>
              <a:t>Additif à l’actualisation de la conjoncture économique</a:t>
            </a:r>
            <a:endParaRPr lang="fr-FR" sz="2700" b="1" i="1" dirty="0">
              <a:solidFill>
                <a:srgbClr val="0000FF"/>
              </a:solidFill>
            </a:endParaRPr>
          </a:p>
        </p:txBody>
      </p:sp>
      <p:sp>
        <p:nvSpPr>
          <p:cNvPr id="3" name="Sous-titre 2"/>
          <p:cNvSpPr>
            <a:spLocks noGrp="1"/>
          </p:cNvSpPr>
          <p:nvPr>
            <p:ph type="subTitle" idx="1"/>
          </p:nvPr>
        </p:nvSpPr>
        <p:spPr>
          <a:xfrm>
            <a:off x="1371600" y="3886200"/>
            <a:ext cx="6400800" cy="673050"/>
          </a:xfrm>
        </p:spPr>
        <p:txBody>
          <a:bodyPr>
            <a:normAutofit/>
          </a:bodyPr>
          <a:lstStyle/>
          <a:p>
            <a:r>
              <a:rPr lang="fr-FR" sz="2800" b="1" dirty="0" smtClean="0">
                <a:solidFill>
                  <a:srgbClr val="0000FF"/>
                </a:solidFill>
              </a:rPr>
              <a:t>P. Castex, 10 novembre </a:t>
            </a:r>
            <a:r>
              <a:rPr lang="fr-FR" sz="2800" b="1" dirty="0" smtClean="0">
                <a:solidFill>
                  <a:srgbClr val="0000FF"/>
                </a:solidFill>
              </a:rPr>
              <a:t>2018</a:t>
            </a:r>
            <a:endParaRPr lang="fr-FR" sz="2800" b="1" dirty="0">
              <a:solidFill>
                <a:srgbClr val="0000FF"/>
              </a:solidFill>
            </a:endParaRPr>
          </a:p>
        </p:txBody>
      </p:sp>
    </p:spTree>
    <p:extLst>
      <p:ext uri="{BB962C8B-B14F-4D97-AF65-F5344CB8AC3E}">
        <p14:creationId xmlns:p14="http://schemas.microsoft.com/office/powerpoint/2010/main" val="302111173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104588"/>
            <a:ext cx="8904940" cy="1165412"/>
          </a:xfrm>
        </p:spPr>
        <p:txBody>
          <a:bodyPr>
            <a:noAutofit/>
          </a:bodyPr>
          <a:lstStyle/>
          <a:p>
            <a:r>
              <a:rPr lang="fr-FR" sz="2400" b="1" dirty="0" smtClean="0"/>
              <a:t>De belles prévisions (très optimistes ?) pour le futur, </a:t>
            </a:r>
            <a:br>
              <a:rPr lang="fr-FR" sz="2400" b="1" dirty="0" smtClean="0"/>
            </a:br>
            <a:r>
              <a:rPr lang="fr-FR" sz="2400" b="1" i="1" dirty="0" smtClean="0"/>
              <a:t>si pas de guerre commerciale USA-Chine</a:t>
            </a:r>
            <a:endParaRPr lang="fr-FR" sz="2400" b="1" i="1" dirty="0"/>
          </a:p>
        </p:txBody>
      </p:sp>
      <p:graphicFrame>
        <p:nvGraphicFramePr>
          <p:cNvPr id="6" name="Graphique 5"/>
          <p:cNvGraphicFramePr>
            <a:graphicFrameLocks/>
          </p:cNvGraphicFramePr>
          <p:nvPr>
            <p:extLst>
              <p:ext uri="{D42A27DB-BD31-4B8C-83A1-F6EECF244321}">
                <p14:modId xmlns:p14="http://schemas.microsoft.com/office/powerpoint/2010/main" val="3274292430"/>
              </p:ext>
            </p:extLst>
          </p:nvPr>
        </p:nvGraphicFramePr>
        <p:xfrm>
          <a:off x="134471" y="1060824"/>
          <a:ext cx="8875058" cy="5573058"/>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28119790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913819" y="1870396"/>
            <a:ext cx="7155402" cy="3939541"/>
          </a:xfrm>
          <a:prstGeom prst="rect">
            <a:avLst/>
          </a:prstGeom>
        </p:spPr>
        <p:txBody>
          <a:bodyPr wrap="square">
            <a:spAutoFit/>
          </a:bodyPr>
          <a:lstStyle/>
          <a:p>
            <a:pPr algn="ctr"/>
            <a:r>
              <a:rPr lang="fr-FR" sz="2800" b="1" dirty="0" smtClean="0">
                <a:solidFill>
                  <a:srgbClr val="0000FF"/>
                </a:solidFill>
              </a:rPr>
              <a:t>Le PIB est et sera dopé </a:t>
            </a:r>
          </a:p>
          <a:p>
            <a:pPr algn="ctr"/>
            <a:r>
              <a:rPr lang="fr-FR" sz="2800" b="1" dirty="0" smtClean="0">
                <a:solidFill>
                  <a:srgbClr val="0000FF"/>
                </a:solidFill>
              </a:rPr>
              <a:t>par les exportations de nickel : </a:t>
            </a:r>
          </a:p>
          <a:p>
            <a:pPr algn="ctr"/>
            <a:r>
              <a:rPr lang="fr-FR" sz="2800" b="1" dirty="0" smtClean="0">
                <a:solidFill>
                  <a:srgbClr val="0000FF"/>
                </a:solidFill>
              </a:rPr>
              <a:t>avec effets prix mais aussi </a:t>
            </a:r>
            <a:r>
              <a:rPr lang="fr-FR" sz="2800" b="1" dirty="0" smtClean="0">
                <a:solidFill>
                  <a:srgbClr val="0000FF"/>
                </a:solidFill>
              </a:rPr>
              <a:t>effet volume</a:t>
            </a:r>
            <a:endParaRPr lang="fr-FR" sz="2800" b="1" dirty="0" smtClean="0">
              <a:solidFill>
                <a:srgbClr val="0000FF"/>
              </a:solidFill>
            </a:endParaRPr>
          </a:p>
          <a:p>
            <a:pPr algn="ctr"/>
            <a:endParaRPr lang="fr-FR" sz="2800" b="1" dirty="0">
              <a:solidFill>
                <a:srgbClr val="0000FF"/>
              </a:solidFill>
            </a:endParaRPr>
          </a:p>
          <a:p>
            <a:pPr algn="ctr"/>
            <a:r>
              <a:rPr lang="fr-FR" sz="2800" b="1" dirty="0" smtClean="0">
                <a:solidFill>
                  <a:srgbClr val="0000FF"/>
                </a:solidFill>
              </a:rPr>
              <a:t> De combien exactement ? </a:t>
            </a:r>
          </a:p>
          <a:p>
            <a:pPr algn="ctr"/>
            <a:r>
              <a:rPr lang="fr-FR" sz="2800" b="1" dirty="0" smtClean="0">
                <a:solidFill>
                  <a:srgbClr val="0000FF"/>
                </a:solidFill>
              </a:rPr>
              <a:t>On tente de l’approcher*</a:t>
            </a:r>
          </a:p>
          <a:p>
            <a:pPr algn="ctr"/>
            <a:endParaRPr lang="fr-FR" sz="2800" b="1" dirty="0" smtClean="0"/>
          </a:p>
          <a:p>
            <a:pPr algn="ctr"/>
            <a:r>
              <a:rPr lang="fr-FR" dirty="0" smtClean="0">
                <a:solidFill>
                  <a:srgbClr val="0000FF"/>
                </a:solidFill>
              </a:rPr>
              <a:t>* Mais les prévisions sont difficile, surtout pour ce qui concerne l’avenir (bonne blague attribuée à sir Winston Churchill, mais aussi aux humoristes Pierre Dac, Marc Twain, Nils Bohr et d’autres avant Churchill).</a:t>
            </a:r>
          </a:p>
        </p:txBody>
      </p:sp>
    </p:spTree>
    <p:extLst>
      <p:ext uri="{BB962C8B-B14F-4D97-AF65-F5344CB8AC3E}">
        <p14:creationId xmlns:p14="http://schemas.microsoft.com/office/powerpoint/2010/main" val="12716210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913819" y="1870396"/>
            <a:ext cx="7155402" cy="954107"/>
          </a:xfrm>
          <a:prstGeom prst="rect">
            <a:avLst/>
          </a:prstGeom>
        </p:spPr>
        <p:txBody>
          <a:bodyPr wrap="square">
            <a:spAutoFit/>
          </a:bodyPr>
          <a:lstStyle/>
          <a:p>
            <a:pPr algn="ctr"/>
            <a:r>
              <a:rPr lang="fr-FR" sz="2800" b="1" dirty="0" smtClean="0">
                <a:solidFill>
                  <a:srgbClr val="0000FF"/>
                </a:solidFill>
              </a:rPr>
              <a:t>1 </a:t>
            </a:r>
            <a:r>
              <a:rPr lang="mr-IN" sz="2800" b="1" dirty="0" smtClean="0">
                <a:solidFill>
                  <a:srgbClr val="0000FF"/>
                </a:solidFill>
              </a:rPr>
              <a:t>–</a:t>
            </a:r>
            <a:r>
              <a:rPr lang="fr-FR" sz="2800" b="1" dirty="0" smtClean="0">
                <a:solidFill>
                  <a:srgbClr val="0000FF"/>
                </a:solidFill>
              </a:rPr>
              <a:t> Approche par les effets directs et indirects du « PIB nickel »</a:t>
            </a:r>
          </a:p>
        </p:txBody>
      </p:sp>
    </p:spTree>
    <p:extLst>
      <p:ext uri="{BB962C8B-B14F-4D97-AF65-F5344CB8AC3E}">
        <p14:creationId xmlns:p14="http://schemas.microsoft.com/office/powerpoint/2010/main" val="301184091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218140" y="537883"/>
            <a:ext cx="8686800" cy="6184153"/>
          </a:xfrm>
        </p:spPr>
        <p:txBody>
          <a:bodyPr>
            <a:noAutofit/>
          </a:bodyPr>
          <a:lstStyle/>
          <a:p>
            <a:pPr algn="just"/>
            <a:r>
              <a:rPr lang="fr-FR" sz="2000" dirty="0" smtClean="0"/>
              <a:t>Le PIB nickel (plus exactement sa valeur ajoutée, un peu inférieure) peut être estimé après 2012 (il ou </a:t>
            </a:r>
            <a:r>
              <a:rPr lang="mr-IN" sz="2000" dirty="0" smtClean="0"/>
              <a:t>–</a:t>
            </a:r>
            <a:r>
              <a:rPr lang="fr-FR" sz="2000" dirty="0" smtClean="0"/>
              <a:t> ou elle - est en effet donné(e) par l’ISEE jusqu’à cette date). La production (P) peut être approchée sans grande difficulté jusqu’en 2017 et estimée en 2018 (les quantités et prix sont connues ou estimées). La seule grande difficulté est la variation du taux de CI (consommations intermédiaires) qui </a:t>
            </a:r>
            <a:r>
              <a:rPr lang="fr-FR" sz="2000" dirty="0" smtClean="0"/>
              <a:t>est </a:t>
            </a:r>
            <a:r>
              <a:rPr lang="fr-FR" sz="2000" dirty="0" smtClean="0"/>
              <a:t>décroissante, évidemment, avec les cours du nickel, mais peut être dopée par exemple par le prix de l’énergie</a:t>
            </a:r>
          </a:p>
          <a:p>
            <a:pPr algn="just"/>
            <a:endParaRPr lang="fr-FR" sz="2000" dirty="0" smtClean="0"/>
          </a:p>
          <a:p>
            <a:pPr algn="just"/>
            <a:r>
              <a:rPr lang="fr-FR" sz="2000" dirty="0" smtClean="0"/>
              <a:t>On a évalué cependant P, CI et VAB du secteur nickel : </a:t>
            </a:r>
          </a:p>
          <a:p>
            <a:pPr lvl="1" algn="just"/>
            <a:r>
              <a:rPr lang="fr-FR" sz="2000" dirty="0" smtClean="0"/>
              <a:t>après la crise (le PIB nickel tournait autour de 5% à 6% du PIB entre 2013 et 2016, contre un peu plus de 8 à 10% avant le pic de 2007 </a:t>
            </a:r>
            <a:r>
              <a:rPr lang="mr-IN" sz="2000" dirty="0" smtClean="0"/>
              <a:t>–</a:t>
            </a:r>
            <a:r>
              <a:rPr lang="fr-FR" sz="2000" dirty="0" smtClean="0"/>
              <a:t> à 17% !) ,</a:t>
            </a:r>
          </a:p>
          <a:p>
            <a:pPr lvl="1" algn="just"/>
            <a:r>
              <a:rPr lang="fr-FR" sz="2000" dirty="0" smtClean="0"/>
              <a:t>Il devrait tourner autour de plus de 9 à 11% en 2018 et 2019</a:t>
            </a:r>
          </a:p>
          <a:p>
            <a:pPr lvl="1" algn="just"/>
            <a:r>
              <a:rPr lang="fr-FR" sz="2000" b="1" i="1" dirty="0" smtClean="0"/>
              <a:t>On vous dit que la crise est </a:t>
            </a:r>
            <a:r>
              <a:rPr lang="fr-FR" sz="2000" b="1" i="1" dirty="0" smtClean="0"/>
              <a:t>finie </a:t>
            </a:r>
            <a:r>
              <a:rPr lang="fr-FR" sz="2000" b="1" i="1" dirty="0" smtClean="0"/>
              <a:t>! </a:t>
            </a:r>
          </a:p>
          <a:p>
            <a:pPr lvl="1" algn="just"/>
            <a:endParaRPr lang="fr-FR" sz="2000" b="1" i="1" dirty="0"/>
          </a:p>
          <a:p>
            <a:pPr marL="457200" lvl="1" indent="0" algn="just">
              <a:buNone/>
            </a:pPr>
            <a:endParaRPr lang="fr-FR" sz="2000" b="1" i="1" dirty="0"/>
          </a:p>
        </p:txBody>
      </p:sp>
      <p:sp>
        <p:nvSpPr>
          <p:cNvPr id="4" name="Titre 1"/>
          <p:cNvSpPr>
            <a:spLocks noGrp="1"/>
          </p:cNvSpPr>
          <p:nvPr>
            <p:ph type="title"/>
          </p:nvPr>
        </p:nvSpPr>
        <p:spPr>
          <a:xfrm>
            <a:off x="0" y="1"/>
            <a:ext cx="8904940" cy="537882"/>
          </a:xfrm>
        </p:spPr>
        <p:txBody>
          <a:bodyPr>
            <a:noAutofit/>
          </a:bodyPr>
          <a:lstStyle/>
          <a:p>
            <a:r>
              <a:rPr lang="fr-FR" sz="2800" b="1" dirty="0" smtClean="0"/>
              <a:t>Nickel et PIB</a:t>
            </a:r>
            <a:endParaRPr lang="fr-FR" sz="2800" b="1" dirty="0"/>
          </a:p>
        </p:txBody>
      </p:sp>
    </p:spTree>
    <p:extLst>
      <p:ext uri="{BB962C8B-B14F-4D97-AF65-F5344CB8AC3E}">
        <p14:creationId xmlns:p14="http://schemas.microsoft.com/office/powerpoint/2010/main" val="179402107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re 1"/>
          <p:cNvSpPr>
            <a:spLocks noGrp="1"/>
          </p:cNvSpPr>
          <p:nvPr>
            <p:ph type="title"/>
          </p:nvPr>
        </p:nvSpPr>
        <p:spPr>
          <a:xfrm>
            <a:off x="0" y="1"/>
            <a:ext cx="4840941" cy="537882"/>
          </a:xfrm>
        </p:spPr>
        <p:txBody>
          <a:bodyPr>
            <a:noAutofit/>
          </a:bodyPr>
          <a:lstStyle/>
          <a:p>
            <a:r>
              <a:rPr lang="fr-FR" sz="2800" b="1" dirty="0" smtClean="0"/>
              <a:t>Nickel et PIB</a:t>
            </a:r>
            <a:endParaRPr lang="fr-FR" sz="2800" b="1" dirty="0"/>
          </a:p>
        </p:txBody>
      </p:sp>
      <p:graphicFrame>
        <p:nvGraphicFramePr>
          <p:cNvPr id="10" name="Graphique 9"/>
          <p:cNvGraphicFramePr>
            <a:graphicFrameLocks/>
          </p:cNvGraphicFramePr>
          <p:nvPr>
            <p:extLst>
              <p:ext uri="{D42A27DB-BD31-4B8C-83A1-F6EECF244321}">
                <p14:modId xmlns:p14="http://schemas.microsoft.com/office/powerpoint/2010/main" val="2598534278"/>
              </p:ext>
            </p:extLst>
          </p:nvPr>
        </p:nvGraphicFramePr>
        <p:xfrm>
          <a:off x="201830" y="537882"/>
          <a:ext cx="4459817" cy="6170705"/>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11" name="Graphique 10"/>
          <p:cNvGraphicFramePr>
            <a:graphicFrameLocks/>
          </p:cNvGraphicFramePr>
          <p:nvPr>
            <p:extLst>
              <p:ext uri="{D42A27DB-BD31-4B8C-83A1-F6EECF244321}">
                <p14:modId xmlns:p14="http://schemas.microsoft.com/office/powerpoint/2010/main" val="4031205736"/>
              </p:ext>
            </p:extLst>
          </p:nvPr>
        </p:nvGraphicFramePr>
        <p:xfrm>
          <a:off x="4960470" y="119529"/>
          <a:ext cx="4034117" cy="6589058"/>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230710484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Graphique 4"/>
          <p:cNvGraphicFramePr>
            <a:graphicFrameLocks/>
          </p:cNvGraphicFramePr>
          <p:nvPr>
            <p:extLst>
              <p:ext uri="{D42A27DB-BD31-4B8C-83A1-F6EECF244321}">
                <p14:modId xmlns:p14="http://schemas.microsoft.com/office/powerpoint/2010/main" val="823912702"/>
              </p:ext>
            </p:extLst>
          </p:nvPr>
        </p:nvGraphicFramePr>
        <p:xfrm>
          <a:off x="209176" y="268941"/>
          <a:ext cx="8770471" cy="6454587"/>
        </p:xfrm>
        <a:graphic>
          <a:graphicData uri="http://schemas.openxmlformats.org/drawingml/2006/chart">
            <c:chart xmlns:c="http://schemas.openxmlformats.org/drawingml/2006/chart" xmlns:r="http://schemas.openxmlformats.org/officeDocument/2006/relationships" r:id="rId2"/>
          </a:graphicData>
        </a:graphic>
      </p:graphicFrame>
      <p:sp>
        <p:nvSpPr>
          <p:cNvPr id="3" name="Rectangle à coins arrondis 2"/>
          <p:cNvSpPr/>
          <p:nvPr/>
        </p:nvSpPr>
        <p:spPr>
          <a:xfrm>
            <a:off x="1792941" y="1613646"/>
            <a:ext cx="1673411" cy="642471"/>
          </a:xfrm>
          <a:prstGeom prst="roundRect">
            <a:avLst/>
          </a:prstGeom>
          <a:solidFill>
            <a:srgbClr val="2DFF18"/>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solidFill>
                  <a:srgbClr val="000000"/>
                </a:solidFill>
              </a:rPr>
              <a:t>8 à 10% de 2003 à 2006</a:t>
            </a:r>
            <a:endParaRPr lang="fr-FR" sz="2000" b="1" dirty="0">
              <a:solidFill>
                <a:srgbClr val="000000"/>
              </a:solidFill>
            </a:endParaRPr>
          </a:p>
        </p:txBody>
      </p:sp>
      <p:sp>
        <p:nvSpPr>
          <p:cNvPr id="8" name="Rectangle à coins arrondis 7"/>
          <p:cNvSpPr/>
          <p:nvPr/>
        </p:nvSpPr>
        <p:spPr>
          <a:xfrm>
            <a:off x="5889812" y="3033060"/>
            <a:ext cx="1673411" cy="750046"/>
          </a:xfrm>
          <a:prstGeom prst="roundRect">
            <a:avLst/>
          </a:prstGeom>
          <a:solidFill>
            <a:srgbClr val="FF00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solidFill>
                  <a:schemeClr val="bg1"/>
                </a:solidFill>
              </a:rPr>
              <a:t>4 à 5% de 2013 à 2016</a:t>
            </a:r>
            <a:endParaRPr lang="fr-FR" sz="2000" b="1" dirty="0">
              <a:solidFill>
                <a:schemeClr val="bg1"/>
              </a:solidFill>
            </a:endParaRPr>
          </a:p>
        </p:txBody>
      </p:sp>
      <p:sp>
        <p:nvSpPr>
          <p:cNvPr id="9" name="Rectangle à coins arrondis 8"/>
          <p:cNvSpPr/>
          <p:nvPr/>
        </p:nvSpPr>
        <p:spPr>
          <a:xfrm>
            <a:off x="7754471" y="1180354"/>
            <a:ext cx="1225176" cy="1509058"/>
          </a:xfrm>
          <a:prstGeom prst="roundRect">
            <a:avLst/>
          </a:prstGeom>
          <a:solidFill>
            <a:srgbClr val="2DFF18"/>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000" b="1" dirty="0" smtClean="0">
                <a:solidFill>
                  <a:srgbClr val="000000"/>
                </a:solidFill>
              </a:rPr>
              <a:t>9 à 11% en 2018 et 2019 </a:t>
            </a:r>
          </a:p>
          <a:p>
            <a:pPr algn="ctr"/>
            <a:r>
              <a:rPr lang="fr-FR" sz="2000" b="1" dirty="0" smtClean="0">
                <a:solidFill>
                  <a:srgbClr val="000000"/>
                </a:solidFill>
              </a:rPr>
              <a:t>???</a:t>
            </a:r>
            <a:endParaRPr lang="fr-FR" sz="2000" b="1" dirty="0">
              <a:solidFill>
                <a:srgbClr val="000000"/>
              </a:solidFill>
            </a:endParaRPr>
          </a:p>
        </p:txBody>
      </p:sp>
    </p:spTree>
    <p:extLst>
      <p:ext uri="{BB962C8B-B14F-4D97-AF65-F5344CB8AC3E}">
        <p14:creationId xmlns:p14="http://schemas.microsoft.com/office/powerpoint/2010/main" val="257392349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218140" y="537883"/>
            <a:ext cx="8686800" cy="6184153"/>
          </a:xfrm>
        </p:spPr>
        <p:txBody>
          <a:bodyPr>
            <a:noAutofit/>
          </a:bodyPr>
          <a:lstStyle/>
          <a:p>
            <a:pPr algn="just"/>
            <a:r>
              <a:rPr lang="fr-FR" sz="2000" dirty="0" smtClean="0"/>
              <a:t>On peut alors estimer (très grossièrement) les taux de croissance du PIB (en valeur, plus difficilement en volume, avec l’inconnue de la variation des prix du PIB</a:t>
            </a:r>
          </a:p>
          <a:p>
            <a:pPr algn="just"/>
            <a:r>
              <a:rPr lang="fr-FR" sz="2000" dirty="0" smtClean="0"/>
              <a:t>On tient d’abord compte de l’effet direct du nickel</a:t>
            </a:r>
          </a:p>
          <a:p>
            <a:pPr algn="just"/>
            <a:r>
              <a:rPr lang="fr-FR" sz="2000" dirty="0" smtClean="0"/>
              <a:t>On multiplie ensuite cet effet par un facteur multiplicateur : il était en moyenne de 2,1 de 2000 à aujourd'hui, mais de 5,5 de 2000 à 2007 : nous restons donc prudent</a:t>
            </a:r>
          </a:p>
          <a:p>
            <a:pPr algn="just"/>
            <a:r>
              <a:rPr lang="fr-FR" sz="2000" dirty="0" smtClean="0"/>
              <a:t>On </a:t>
            </a:r>
            <a:r>
              <a:rPr lang="fr-FR" sz="2000" dirty="0" smtClean="0"/>
              <a:t>obtient alors des taux de croissance conséquent (qui ne restent évidemment que des estimations grossières, mais loin de la croissance atone</a:t>
            </a:r>
            <a:r>
              <a:rPr lang="mr-IN" sz="2000" dirty="0" smtClean="0"/>
              <a:t>…</a:t>
            </a:r>
            <a:r>
              <a:rPr lang="fr-FR" sz="2000" dirty="0" smtClean="0"/>
              <a:t>) pour 2017 à 2019</a:t>
            </a:r>
            <a:endParaRPr lang="fr-FR" sz="2000" b="1" i="1" dirty="0"/>
          </a:p>
        </p:txBody>
      </p:sp>
      <p:sp>
        <p:nvSpPr>
          <p:cNvPr id="4" name="Titre 1"/>
          <p:cNvSpPr>
            <a:spLocks noGrp="1"/>
          </p:cNvSpPr>
          <p:nvPr>
            <p:ph type="title"/>
          </p:nvPr>
        </p:nvSpPr>
        <p:spPr>
          <a:xfrm>
            <a:off x="0" y="1"/>
            <a:ext cx="8904940" cy="537882"/>
          </a:xfrm>
        </p:spPr>
        <p:txBody>
          <a:bodyPr>
            <a:noAutofit/>
          </a:bodyPr>
          <a:lstStyle/>
          <a:p>
            <a:r>
              <a:rPr lang="fr-FR" sz="2800" b="1" dirty="0" smtClean="0"/>
              <a:t>Nickel et PIB</a:t>
            </a:r>
            <a:endParaRPr lang="fr-FR" sz="2800" b="1" dirty="0"/>
          </a:p>
        </p:txBody>
      </p:sp>
    </p:spTree>
    <p:extLst>
      <p:ext uri="{BB962C8B-B14F-4D97-AF65-F5344CB8AC3E}">
        <p14:creationId xmlns:p14="http://schemas.microsoft.com/office/powerpoint/2010/main" val="99888859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re 1"/>
          <p:cNvSpPr>
            <a:spLocks noGrp="1"/>
          </p:cNvSpPr>
          <p:nvPr>
            <p:ph type="title"/>
          </p:nvPr>
        </p:nvSpPr>
        <p:spPr>
          <a:xfrm>
            <a:off x="0" y="1"/>
            <a:ext cx="4840941" cy="537882"/>
          </a:xfrm>
        </p:spPr>
        <p:txBody>
          <a:bodyPr>
            <a:noAutofit/>
          </a:bodyPr>
          <a:lstStyle/>
          <a:p>
            <a:r>
              <a:rPr lang="fr-FR" sz="2800" b="1" dirty="0" smtClean="0"/>
              <a:t>Nickel et PIB</a:t>
            </a:r>
            <a:endParaRPr lang="fr-FR" sz="2800" b="1" dirty="0"/>
          </a:p>
        </p:txBody>
      </p:sp>
      <p:graphicFrame>
        <p:nvGraphicFramePr>
          <p:cNvPr id="5" name="Graphique 4"/>
          <p:cNvGraphicFramePr>
            <a:graphicFrameLocks/>
          </p:cNvGraphicFramePr>
          <p:nvPr>
            <p:extLst>
              <p:ext uri="{D42A27DB-BD31-4B8C-83A1-F6EECF244321}">
                <p14:modId xmlns:p14="http://schemas.microsoft.com/office/powerpoint/2010/main" val="3495566832"/>
              </p:ext>
            </p:extLst>
          </p:nvPr>
        </p:nvGraphicFramePr>
        <p:xfrm>
          <a:off x="259230" y="1067314"/>
          <a:ext cx="3670299" cy="5671157"/>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7" name="Tableau 6"/>
          <p:cNvGraphicFramePr>
            <a:graphicFrameLocks noGrp="1"/>
          </p:cNvGraphicFramePr>
          <p:nvPr>
            <p:extLst>
              <p:ext uri="{D42A27DB-BD31-4B8C-83A1-F6EECF244321}">
                <p14:modId xmlns:p14="http://schemas.microsoft.com/office/powerpoint/2010/main" val="4030645169"/>
              </p:ext>
            </p:extLst>
          </p:nvPr>
        </p:nvGraphicFramePr>
        <p:xfrm>
          <a:off x="124759" y="622814"/>
          <a:ext cx="3909359" cy="444500"/>
        </p:xfrm>
        <a:graphic>
          <a:graphicData uri="http://schemas.openxmlformats.org/drawingml/2006/table">
            <a:tbl>
              <a:tblPr/>
              <a:tblGrid>
                <a:gridCol w="1256019"/>
                <a:gridCol w="518108"/>
                <a:gridCol w="533808"/>
                <a:gridCol w="533808"/>
                <a:gridCol w="533808"/>
                <a:gridCol w="533808"/>
              </a:tblGrid>
              <a:tr h="444500">
                <a:tc>
                  <a:txBody>
                    <a:bodyPr/>
                    <a:lstStyle/>
                    <a:p>
                      <a:pPr algn="ctr" fontAlgn="ctr"/>
                      <a:r>
                        <a:rPr lang="fr-FR" sz="1000" b="1" i="0" u="none" strike="noStrike" dirty="0">
                          <a:solidFill>
                            <a:srgbClr val="000000"/>
                          </a:solidFill>
                          <a:effectLst/>
                          <a:latin typeface="Calibri"/>
                        </a:rPr>
                        <a:t>Taux "multiplicateur" </a:t>
                      </a:r>
                    </a:p>
                  </a:txBody>
                  <a:tcPr marL="12700" marR="12700" marT="12700" marB="0" anchor="ctr">
                    <a:lnL>
                      <a:noFill/>
                    </a:lnL>
                    <a:lnR>
                      <a:noFill/>
                    </a:lnR>
                    <a:lnT>
                      <a:noFill/>
                    </a:lnT>
                    <a:lnB>
                      <a:noFill/>
                    </a:lnB>
                  </a:tcPr>
                </a:tc>
                <a:tc>
                  <a:txBody>
                    <a:bodyPr/>
                    <a:lstStyle/>
                    <a:p>
                      <a:pPr algn="ctr" fontAlgn="ctr"/>
                      <a:r>
                        <a:rPr lang="fi-FI" sz="1000" b="1" i="1" u="none" strike="noStrike" dirty="0">
                          <a:solidFill>
                            <a:srgbClr val="000000"/>
                          </a:solidFill>
                          <a:effectLst/>
                          <a:latin typeface="Calibri"/>
                        </a:rPr>
                        <a:t>2,1</a:t>
                      </a:r>
                    </a:p>
                  </a:txBody>
                  <a:tcPr marL="12700" marR="12700" marT="12700" marB="0" anchor="ctr">
                    <a:lnL>
                      <a:noFill/>
                    </a:lnL>
                    <a:lnR>
                      <a:noFill/>
                    </a:lnR>
                    <a:lnT>
                      <a:noFill/>
                    </a:lnT>
                    <a:lnB>
                      <a:noFill/>
                    </a:lnB>
                    <a:solidFill>
                      <a:srgbClr val="33F642"/>
                    </a:solidFill>
                  </a:tcPr>
                </a:tc>
                <a:tc>
                  <a:txBody>
                    <a:bodyPr/>
                    <a:lstStyle/>
                    <a:p>
                      <a:pPr algn="ctr" fontAlgn="ctr"/>
                      <a:endParaRPr lang="fr-FR" sz="1000" b="0" i="0" u="none" strike="noStrike" dirty="0">
                        <a:solidFill>
                          <a:srgbClr val="000000"/>
                        </a:solidFill>
                        <a:effectLst/>
                        <a:latin typeface="Calibri"/>
                      </a:endParaRPr>
                    </a:p>
                  </a:txBody>
                  <a:tcPr marL="12700" marR="12700" marT="12700" marB="0" anchor="ctr">
                    <a:lnL>
                      <a:noFill/>
                    </a:lnL>
                    <a:lnR>
                      <a:noFill/>
                    </a:lnR>
                    <a:lnT>
                      <a:noFill/>
                    </a:lnT>
                    <a:lnB>
                      <a:noFill/>
                    </a:lnB>
                  </a:tcPr>
                </a:tc>
                <a:tc>
                  <a:txBody>
                    <a:bodyPr/>
                    <a:lstStyle/>
                    <a:p>
                      <a:pPr algn="ctr" fontAlgn="ctr"/>
                      <a:endParaRPr lang="fr-FR" sz="1000" b="0" i="0" u="none" strike="noStrike" dirty="0">
                        <a:solidFill>
                          <a:srgbClr val="000000"/>
                        </a:solidFill>
                        <a:effectLst/>
                        <a:latin typeface="Calibri"/>
                      </a:endParaRPr>
                    </a:p>
                  </a:txBody>
                  <a:tcPr marL="12700" marR="12700" marT="12700" marB="0" anchor="ctr">
                    <a:lnL>
                      <a:noFill/>
                    </a:lnL>
                    <a:lnR>
                      <a:noFill/>
                    </a:lnR>
                    <a:lnT>
                      <a:noFill/>
                    </a:lnT>
                    <a:lnB>
                      <a:noFill/>
                    </a:lnB>
                  </a:tcPr>
                </a:tc>
                <a:tc>
                  <a:txBody>
                    <a:bodyPr/>
                    <a:lstStyle/>
                    <a:p>
                      <a:pPr algn="ctr" fontAlgn="ctr"/>
                      <a:endParaRPr lang="fr-FR" sz="1000" b="0" i="0" u="none" strike="noStrike" dirty="0">
                        <a:solidFill>
                          <a:srgbClr val="000000"/>
                        </a:solidFill>
                        <a:effectLst/>
                        <a:latin typeface="Calibri"/>
                      </a:endParaRPr>
                    </a:p>
                  </a:txBody>
                  <a:tcPr marL="12700" marR="12700" marT="12700" marB="0" anchor="ctr">
                    <a:lnL>
                      <a:noFill/>
                    </a:lnL>
                    <a:lnR>
                      <a:noFill/>
                    </a:lnR>
                    <a:lnT>
                      <a:noFill/>
                    </a:lnT>
                    <a:lnB>
                      <a:noFill/>
                    </a:lnB>
                  </a:tcPr>
                </a:tc>
                <a:tc>
                  <a:txBody>
                    <a:bodyPr/>
                    <a:lstStyle/>
                    <a:p>
                      <a:pPr algn="ctr" fontAlgn="ctr"/>
                      <a:endParaRPr lang="fr-FR" sz="1000" b="0" i="0" u="none" strike="noStrike" dirty="0">
                        <a:solidFill>
                          <a:srgbClr val="000000"/>
                        </a:solidFill>
                        <a:effectLst/>
                        <a:latin typeface="Calibri"/>
                      </a:endParaRPr>
                    </a:p>
                  </a:txBody>
                  <a:tcPr marL="12700" marR="12700" marT="12700" marB="0" anchor="ctr">
                    <a:lnL>
                      <a:noFill/>
                    </a:lnL>
                    <a:lnR>
                      <a:noFill/>
                    </a:lnR>
                    <a:lnT>
                      <a:noFill/>
                    </a:lnT>
                    <a:lnB>
                      <a:noFill/>
                    </a:lnB>
                  </a:tcPr>
                </a:tc>
              </a:tr>
            </a:tbl>
          </a:graphicData>
        </a:graphic>
      </p:graphicFrame>
      <p:graphicFrame>
        <p:nvGraphicFramePr>
          <p:cNvPr id="8" name="Graphique 7"/>
          <p:cNvGraphicFramePr>
            <a:graphicFrameLocks/>
          </p:cNvGraphicFramePr>
          <p:nvPr>
            <p:extLst>
              <p:ext uri="{D42A27DB-BD31-4B8C-83A1-F6EECF244321}">
                <p14:modId xmlns:p14="http://schemas.microsoft.com/office/powerpoint/2010/main" val="34543409"/>
              </p:ext>
            </p:extLst>
          </p:nvPr>
        </p:nvGraphicFramePr>
        <p:xfrm>
          <a:off x="4168588" y="911412"/>
          <a:ext cx="4840941" cy="5827058"/>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9" name="Tableau 8"/>
          <p:cNvGraphicFramePr>
            <a:graphicFrameLocks noGrp="1"/>
          </p:cNvGraphicFramePr>
          <p:nvPr>
            <p:extLst>
              <p:ext uri="{D42A27DB-BD31-4B8C-83A1-F6EECF244321}">
                <p14:modId xmlns:p14="http://schemas.microsoft.com/office/powerpoint/2010/main" val="2271629819"/>
              </p:ext>
            </p:extLst>
          </p:nvPr>
        </p:nvGraphicFramePr>
        <p:xfrm>
          <a:off x="4701988" y="209177"/>
          <a:ext cx="4307541" cy="702235"/>
        </p:xfrm>
        <a:graphic>
          <a:graphicData uri="http://schemas.openxmlformats.org/drawingml/2006/table">
            <a:tbl>
              <a:tblPr/>
              <a:tblGrid>
                <a:gridCol w="615363"/>
                <a:gridCol w="615363"/>
                <a:gridCol w="615363"/>
                <a:gridCol w="615363"/>
                <a:gridCol w="615363"/>
                <a:gridCol w="615363"/>
                <a:gridCol w="615363"/>
              </a:tblGrid>
              <a:tr h="456401">
                <a:tc rowSpan="2">
                  <a:txBody>
                    <a:bodyPr/>
                    <a:lstStyle/>
                    <a:p>
                      <a:pPr algn="ctr" fontAlgn="ctr"/>
                      <a:r>
                        <a:rPr lang="fr-FR" sz="1200" b="1" i="0" u="none" strike="noStrike" dirty="0">
                          <a:solidFill>
                            <a:srgbClr val="000000"/>
                          </a:solidFill>
                          <a:effectLst/>
                          <a:latin typeface="Calibri"/>
                        </a:rPr>
                        <a:t>Taux "</a:t>
                      </a:r>
                      <a:r>
                        <a:rPr lang="fr-FR" sz="1200" b="1" i="0" u="none" strike="noStrike" dirty="0" err="1">
                          <a:solidFill>
                            <a:srgbClr val="000000"/>
                          </a:solidFill>
                          <a:effectLst/>
                          <a:latin typeface="Calibri"/>
                        </a:rPr>
                        <a:t>mult</a:t>
                      </a:r>
                      <a:r>
                        <a:rPr lang="fr-FR" sz="1200" b="1" i="0" u="none" strike="noStrike" dirty="0">
                          <a:solidFill>
                            <a:srgbClr val="000000"/>
                          </a:solidFill>
                          <a:effectLst/>
                          <a:latin typeface="Calibri"/>
                        </a:rPr>
                        <a:t>." </a:t>
                      </a:r>
                    </a:p>
                  </a:txBody>
                  <a:tcPr marL="12700" marR="12700" marT="12700" marB="0" anchor="ctr">
                    <a:lnL>
                      <a:noFill/>
                    </a:lnL>
                    <a:lnR>
                      <a:noFill/>
                    </a:lnR>
                    <a:lnT>
                      <a:noFill/>
                    </a:lnT>
                    <a:lnB>
                      <a:noFill/>
                    </a:lnB>
                  </a:tcPr>
                </a:tc>
                <a:tc rowSpan="2">
                  <a:txBody>
                    <a:bodyPr/>
                    <a:lstStyle/>
                    <a:p>
                      <a:pPr algn="ctr" fontAlgn="ctr"/>
                      <a:r>
                        <a:rPr lang="fr-FR" sz="1200" b="1" i="1" u="none" strike="noStrike" dirty="0">
                          <a:solidFill>
                            <a:srgbClr val="000000"/>
                          </a:solidFill>
                          <a:effectLst/>
                          <a:latin typeface="Calibri"/>
                        </a:rPr>
                        <a:t>1</a:t>
                      </a:r>
                    </a:p>
                  </a:txBody>
                  <a:tcPr marL="12700" marR="12700" marT="12700" marB="0" anchor="ctr">
                    <a:lnL>
                      <a:noFill/>
                    </a:lnL>
                    <a:lnR>
                      <a:noFill/>
                    </a:lnR>
                    <a:lnT>
                      <a:noFill/>
                    </a:lnT>
                    <a:lnB>
                      <a:noFill/>
                    </a:lnB>
                    <a:solidFill>
                      <a:srgbClr val="2FFF24"/>
                    </a:solidFill>
                  </a:tcPr>
                </a:tc>
                <a:tc rowSpan="2">
                  <a:txBody>
                    <a:bodyPr/>
                    <a:lstStyle/>
                    <a:p>
                      <a:pPr algn="ctr" fontAlgn="ctr"/>
                      <a:r>
                        <a:rPr lang="fr-FR" sz="1200" b="1" i="0" u="none" strike="noStrike" dirty="0">
                          <a:solidFill>
                            <a:srgbClr val="000000"/>
                          </a:solidFill>
                          <a:effectLst/>
                          <a:latin typeface="Calibri"/>
                        </a:rPr>
                        <a:t>Var Prix du PIB </a:t>
                      </a:r>
                    </a:p>
                  </a:txBody>
                  <a:tcPr marL="12700" marR="12700" marT="12700" marB="0" anchor="ctr">
                    <a:lnL>
                      <a:noFill/>
                    </a:lnL>
                    <a:lnR>
                      <a:noFill/>
                    </a:lnR>
                    <a:lnT>
                      <a:noFill/>
                    </a:lnT>
                    <a:lnB>
                      <a:noFill/>
                    </a:lnB>
                  </a:tcPr>
                </a:tc>
                <a:tc>
                  <a:txBody>
                    <a:bodyPr/>
                    <a:lstStyle/>
                    <a:p>
                      <a:pPr algn="r" fontAlgn="b"/>
                      <a:r>
                        <a:rPr lang="is-IS" sz="1200" b="0" i="0" u="none" strike="noStrike" dirty="0">
                          <a:solidFill>
                            <a:srgbClr val="0000FF"/>
                          </a:solidFill>
                          <a:effectLst/>
                          <a:latin typeface="Calibri"/>
                        </a:rPr>
                        <a:t>2016</a:t>
                      </a:r>
                    </a:p>
                  </a:txBody>
                  <a:tcPr marL="12700" marR="12700" marT="12700" marB="0" anchor="b">
                    <a:lnL>
                      <a:noFill/>
                    </a:lnL>
                    <a:lnR>
                      <a:noFill/>
                    </a:lnR>
                    <a:lnT>
                      <a:noFill/>
                    </a:lnT>
                    <a:lnB>
                      <a:noFill/>
                    </a:lnB>
                  </a:tcPr>
                </a:tc>
                <a:tc>
                  <a:txBody>
                    <a:bodyPr/>
                    <a:lstStyle/>
                    <a:p>
                      <a:pPr algn="r" fontAlgn="b"/>
                      <a:r>
                        <a:rPr lang="is-IS" sz="1200" b="0" i="0" u="none" strike="noStrike">
                          <a:solidFill>
                            <a:srgbClr val="0000FF"/>
                          </a:solidFill>
                          <a:effectLst/>
                          <a:latin typeface="Calibri"/>
                        </a:rPr>
                        <a:t>Est 2017</a:t>
                      </a:r>
                    </a:p>
                  </a:txBody>
                  <a:tcPr marL="12700" marR="12700" marT="12700" marB="0" anchor="b">
                    <a:lnL>
                      <a:noFill/>
                    </a:lnL>
                    <a:lnR>
                      <a:noFill/>
                    </a:lnR>
                    <a:lnT>
                      <a:noFill/>
                    </a:lnT>
                    <a:lnB>
                      <a:noFill/>
                    </a:lnB>
                  </a:tcPr>
                </a:tc>
                <a:tc>
                  <a:txBody>
                    <a:bodyPr/>
                    <a:lstStyle/>
                    <a:p>
                      <a:pPr algn="r" fontAlgn="b"/>
                      <a:r>
                        <a:rPr lang="is-IS" sz="1200" b="0" i="0" u="none" strike="noStrike">
                          <a:solidFill>
                            <a:srgbClr val="0000FF"/>
                          </a:solidFill>
                          <a:effectLst/>
                          <a:latin typeface="Calibri"/>
                        </a:rPr>
                        <a:t>Est 2018</a:t>
                      </a:r>
                    </a:p>
                  </a:txBody>
                  <a:tcPr marL="12700" marR="12700" marT="12700" marB="0" anchor="b">
                    <a:lnL>
                      <a:noFill/>
                    </a:lnL>
                    <a:lnR>
                      <a:noFill/>
                    </a:lnR>
                    <a:lnT>
                      <a:noFill/>
                    </a:lnT>
                    <a:lnB>
                      <a:noFill/>
                    </a:lnB>
                  </a:tcPr>
                </a:tc>
                <a:tc>
                  <a:txBody>
                    <a:bodyPr/>
                    <a:lstStyle/>
                    <a:p>
                      <a:pPr algn="r" fontAlgn="b"/>
                      <a:r>
                        <a:rPr lang="is-IS" sz="1200" b="0" i="0" u="none" strike="noStrike">
                          <a:solidFill>
                            <a:srgbClr val="0000FF"/>
                          </a:solidFill>
                          <a:effectLst/>
                          <a:latin typeface="Calibri"/>
                        </a:rPr>
                        <a:t>Est 2019</a:t>
                      </a:r>
                    </a:p>
                  </a:txBody>
                  <a:tcPr marL="12700" marR="12700" marT="12700" marB="0" anchor="b">
                    <a:lnL>
                      <a:noFill/>
                    </a:lnL>
                    <a:lnR>
                      <a:noFill/>
                    </a:lnR>
                    <a:lnT>
                      <a:noFill/>
                    </a:lnT>
                    <a:lnB>
                      <a:noFill/>
                    </a:lnB>
                  </a:tcPr>
                </a:tc>
              </a:tr>
              <a:tr h="245834">
                <a:tc vMerge="1">
                  <a:txBody>
                    <a:bodyPr/>
                    <a:lstStyle/>
                    <a:p>
                      <a:endParaRPr lang="fr-FR"/>
                    </a:p>
                  </a:txBody>
                  <a:tcPr/>
                </a:tc>
                <a:tc vMerge="1">
                  <a:txBody>
                    <a:bodyPr/>
                    <a:lstStyle/>
                    <a:p>
                      <a:endParaRPr lang="fr-FR"/>
                    </a:p>
                  </a:txBody>
                  <a:tcPr/>
                </a:tc>
                <a:tc vMerge="1">
                  <a:txBody>
                    <a:bodyPr/>
                    <a:lstStyle/>
                    <a:p>
                      <a:endParaRPr lang="fr-FR"/>
                    </a:p>
                  </a:txBody>
                  <a:tcPr/>
                </a:tc>
                <a:tc>
                  <a:txBody>
                    <a:bodyPr/>
                    <a:lstStyle/>
                    <a:p>
                      <a:pPr algn="r" fontAlgn="b"/>
                      <a:r>
                        <a:rPr lang="mr-IN" sz="1200" b="0" i="0" u="none" strike="noStrike" dirty="0">
                          <a:solidFill>
                            <a:srgbClr val="000000"/>
                          </a:solidFill>
                          <a:effectLst/>
                          <a:latin typeface="Calibri"/>
                        </a:rPr>
                        <a:t>1,2%</a:t>
                      </a:r>
                    </a:p>
                  </a:txBody>
                  <a:tcPr marL="12700" marR="12700" marT="12700" marB="0" anchor="b">
                    <a:lnL>
                      <a:noFill/>
                    </a:lnL>
                    <a:lnR>
                      <a:noFill/>
                    </a:lnR>
                    <a:lnT>
                      <a:noFill/>
                    </a:lnT>
                    <a:lnB>
                      <a:noFill/>
                    </a:lnB>
                    <a:solidFill>
                      <a:srgbClr val="FFFF00"/>
                    </a:solidFill>
                  </a:tcPr>
                </a:tc>
                <a:tc>
                  <a:txBody>
                    <a:bodyPr/>
                    <a:lstStyle/>
                    <a:p>
                      <a:pPr algn="r" fontAlgn="b"/>
                      <a:r>
                        <a:rPr lang="mr-IN" sz="1200" b="1" i="0" u="none" strike="noStrike" dirty="0">
                          <a:solidFill>
                            <a:srgbClr val="000000"/>
                          </a:solidFill>
                          <a:effectLst/>
                          <a:latin typeface="Calibri"/>
                        </a:rPr>
                        <a:t>2%</a:t>
                      </a:r>
                    </a:p>
                  </a:txBody>
                  <a:tcPr marL="12700" marR="12700" marT="12700" marB="0" anchor="b">
                    <a:lnL>
                      <a:noFill/>
                    </a:lnL>
                    <a:lnR>
                      <a:noFill/>
                    </a:lnR>
                    <a:lnT>
                      <a:noFill/>
                    </a:lnT>
                    <a:lnB>
                      <a:noFill/>
                    </a:lnB>
                    <a:solidFill>
                      <a:srgbClr val="FFFFFF"/>
                    </a:solidFill>
                  </a:tcPr>
                </a:tc>
                <a:tc>
                  <a:txBody>
                    <a:bodyPr/>
                    <a:lstStyle/>
                    <a:p>
                      <a:pPr algn="r" fontAlgn="b"/>
                      <a:r>
                        <a:rPr lang="mr-IN" sz="1200" b="1" i="0" u="none" strike="noStrike" dirty="0">
                          <a:solidFill>
                            <a:srgbClr val="000000"/>
                          </a:solidFill>
                          <a:effectLst/>
                          <a:latin typeface="Calibri"/>
                        </a:rPr>
                        <a:t>4%</a:t>
                      </a:r>
                    </a:p>
                  </a:txBody>
                  <a:tcPr marL="12700" marR="12700" marT="12700" marB="0" anchor="b">
                    <a:lnL>
                      <a:noFill/>
                    </a:lnL>
                    <a:lnR>
                      <a:noFill/>
                    </a:lnR>
                    <a:lnT>
                      <a:noFill/>
                    </a:lnT>
                    <a:lnB>
                      <a:noFill/>
                    </a:lnB>
                    <a:solidFill>
                      <a:srgbClr val="FFFFFF"/>
                    </a:solidFill>
                  </a:tcPr>
                </a:tc>
                <a:tc>
                  <a:txBody>
                    <a:bodyPr/>
                    <a:lstStyle/>
                    <a:p>
                      <a:pPr algn="r" fontAlgn="b"/>
                      <a:r>
                        <a:rPr lang="mr-IN" sz="1200" b="1" i="0" u="none" strike="noStrike" dirty="0">
                          <a:solidFill>
                            <a:srgbClr val="000000"/>
                          </a:solidFill>
                          <a:effectLst/>
                          <a:latin typeface="Calibri"/>
                        </a:rPr>
                        <a:t>2%</a:t>
                      </a:r>
                    </a:p>
                  </a:txBody>
                  <a:tcPr marL="12700" marR="12700" marT="12700" marB="0" anchor="b">
                    <a:lnL>
                      <a:noFill/>
                    </a:lnL>
                    <a:lnR>
                      <a:noFill/>
                    </a:lnR>
                    <a:lnT>
                      <a:noFill/>
                    </a:lnT>
                    <a:lnB>
                      <a:noFill/>
                    </a:lnB>
                    <a:solidFill>
                      <a:srgbClr val="FFFFFF"/>
                    </a:solidFill>
                  </a:tcPr>
                </a:tc>
              </a:tr>
            </a:tbl>
          </a:graphicData>
        </a:graphic>
      </p:graphicFrame>
    </p:spTree>
    <p:extLst>
      <p:ext uri="{BB962C8B-B14F-4D97-AF65-F5344CB8AC3E}">
        <p14:creationId xmlns:p14="http://schemas.microsoft.com/office/powerpoint/2010/main" val="165007476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913819" y="1870396"/>
            <a:ext cx="7155402" cy="523220"/>
          </a:xfrm>
          <a:prstGeom prst="rect">
            <a:avLst/>
          </a:prstGeom>
        </p:spPr>
        <p:txBody>
          <a:bodyPr wrap="square">
            <a:spAutoFit/>
          </a:bodyPr>
          <a:lstStyle/>
          <a:p>
            <a:pPr algn="ctr"/>
            <a:r>
              <a:rPr lang="fr-FR" sz="2800" b="1" dirty="0" smtClean="0">
                <a:solidFill>
                  <a:srgbClr val="0000FF"/>
                </a:solidFill>
              </a:rPr>
              <a:t>2 </a:t>
            </a:r>
            <a:r>
              <a:rPr lang="mr-IN" sz="2800" b="1" dirty="0" smtClean="0">
                <a:solidFill>
                  <a:srgbClr val="0000FF"/>
                </a:solidFill>
              </a:rPr>
              <a:t>–</a:t>
            </a:r>
            <a:r>
              <a:rPr lang="fr-FR" sz="2800" b="1" dirty="0" smtClean="0">
                <a:solidFill>
                  <a:srgbClr val="0000FF"/>
                </a:solidFill>
              </a:rPr>
              <a:t> Approche par les exportations de nickel</a:t>
            </a:r>
          </a:p>
        </p:txBody>
      </p:sp>
    </p:spTree>
    <p:extLst>
      <p:ext uri="{BB962C8B-B14F-4D97-AF65-F5344CB8AC3E}">
        <p14:creationId xmlns:p14="http://schemas.microsoft.com/office/powerpoint/2010/main" val="276044257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218140" y="843873"/>
            <a:ext cx="8686800" cy="6184153"/>
          </a:xfrm>
        </p:spPr>
        <p:txBody>
          <a:bodyPr>
            <a:noAutofit/>
          </a:bodyPr>
          <a:lstStyle/>
          <a:p>
            <a:pPr algn="just"/>
            <a:r>
              <a:rPr lang="fr-FR" sz="2000" dirty="0" smtClean="0"/>
              <a:t>On </a:t>
            </a:r>
            <a:r>
              <a:rPr lang="fr-FR" sz="2000" dirty="0" smtClean="0"/>
              <a:t>fait alors un </a:t>
            </a:r>
            <a:r>
              <a:rPr lang="fr-FR" sz="2000" dirty="0" smtClean="0"/>
              <a:t>raisonnement inverse : avec des taux de croissance en volume du PIB de, respectivement, 1%,  2% et 3%, </a:t>
            </a:r>
            <a:r>
              <a:rPr lang="fr-FR" sz="2000" dirty="0" smtClean="0"/>
              <a:t>quelle </a:t>
            </a:r>
            <a:r>
              <a:rPr lang="fr-FR" sz="2000" dirty="0" smtClean="0"/>
              <a:t>est la corrélation avec les exportations en valeur de nickel, connues jusqu’en 2017 et estimées en 2018 et 2019</a:t>
            </a:r>
          </a:p>
          <a:p>
            <a:pPr algn="just"/>
            <a:r>
              <a:rPr lang="fr-FR" sz="2000" dirty="0" smtClean="0"/>
              <a:t>Les résultats de l’analyse confirment que ces taux de croissance sont probablement proches de la réalité</a:t>
            </a:r>
            <a:r>
              <a:rPr lang="mr-IN" sz="2000" dirty="0" smtClean="0"/>
              <a:t>…</a:t>
            </a:r>
            <a:r>
              <a:rPr lang="fr-FR" sz="2000" dirty="0" smtClean="0"/>
              <a:t> </a:t>
            </a:r>
            <a:endParaRPr lang="fr-FR" sz="2000" b="1" i="1" dirty="0"/>
          </a:p>
        </p:txBody>
      </p:sp>
      <p:sp>
        <p:nvSpPr>
          <p:cNvPr id="4" name="Titre 1"/>
          <p:cNvSpPr>
            <a:spLocks noGrp="1"/>
          </p:cNvSpPr>
          <p:nvPr>
            <p:ph type="title"/>
          </p:nvPr>
        </p:nvSpPr>
        <p:spPr>
          <a:xfrm>
            <a:off x="0" y="1"/>
            <a:ext cx="8904940" cy="537882"/>
          </a:xfrm>
        </p:spPr>
        <p:txBody>
          <a:bodyPr>
            <a:noAutofit/>
          </a:bodyPr>
          <a:lstStyle/>
          <a:p>
            <a:r>
              <a:rPr lang="fr-FR" sz="2800" b="1" dirty="0" smtClean="0"/>
              <a:t>Exportations de Nickel et PIB</a:t>
            </a:r>
            <a:endParaRPr lang="fr-FR" sz="2800" b="1" dirty="0"/>
          </a:p>
        </p:txBody>
      </p:sp>
    </p:spTree>
    <p:extLst>
      <p:ext uri="{BB962C8B-B14F-4D97-AF65-F5344CB8AC3E}">
        <p14:creationId xmlns:p14="http://schemas.microsoft.com/office/powerpoint/2010/main" val="234316238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218140" y="537883"/>
            <a:ext cx="8686800" cy="6184153"/>
          </a:xfrm>
        </p:spPr>
        <p:txBody>
          <a:bodyPr>
            <a:noAutofit/>
          </a:bodyPr>
          <a:lstStyle/>
          <a:p>
            <a:pPr algn="just"/>
            <a:r>
              <a:rPr lang="fr-FR" sz="2000" dirty="0" smtClean="0"/>
              <a:t>La reprise actuelle (et surtout ses perspectives pour 2019 et années suivantes) est aussi certaine que furent le ralentissement à partir de 2012 (mal discerné par les syndicats, mais rapidement perçu par le Medef nc) puis la crise jusqu’en 2015-2016</a:t>
            </a:r>
          </a:p>
          <a:p>
            <a:pPr algn="just"/>
            <a:r>
              <a:rPr lang="fr-FR" sz="2000" dirty="0" smtClean="0"/>
              <a:t>Le Medef prétend que l’économie du Caillou reste encore en récession, à l’exception du nickel. Il fut donc plus réactif à la baisse (pour ne pas augmenter les salaires) qu’à la hausse</a:t>
            </a:r>
            <a:r>
              <a:rPr lang="mr-IN" sz="2000" dirty="0" smtClean="0"/>
              <a:t>…</a:t>
            </a:r>
            <a:r>
              <a:rPr lang="fr-FR" sz="2000" dirty="0" smtClean="0"/>
              <a:t> Allez comprendre pourquoi</a:t>
            </a:r>
            <a:r>
              <a:rPr lang="mr-IN" sz="2000" dirty="0" smtClean="0"/>
              <a:t>…</a:t>
            </a:r>
            <a:endParaRPr lang="fr-FR" sz="2000" dirty="0" smtClean="0"/>
          </a:p>
          <a:p>
            <a:pPr algn="just"/>
            <a:r>
              <a:rPr lang="fr-FR" sz="2000" dirty="0" smtClean="0"/>
              <a:t>Daniel </a:t>
            </a:r>
            <a:r>
              <a:rPr lang="fr-FR" sz="2000" dirty="0" err="1" smtClean="0"/>
              <a:t>Ochida</a:t>
            </a:r>
            <a:r>
              <a:rPr lang="fr-FR" sz="2000" dirty="0" smtClean="0"/>
              <a:t> l’a affirmé (en insistant sur le BTP) au soir du 4 novembre, pourtant en présence de Nicolas </a:t>
            </a:r>
            <a:r>
              <a:rPr lang="fr-FR" sz="2000" dirty="0" err="1" smtClean="0"/>
              <a:t>Metzdorf</a:t>
            </a:r>
            <a:r>
              <a:rPr lang="fr-FR" sz="2000" dirty="0" smtClean="0"/>
              <a:t>, chargé de l’économie au gouvernement Germain : ce dernier n’a pas réagi</a:t>
            </a:r>
          </a:p>
          <a:p>
            <a:pPr algn="just"/>
            <a:r>
              <a:rPr lang="fr-FR" sz="2000" dirty="0" smtClean="0"/>
              <a:t>Le gouvernement </a:t>
            </a:r>
            <a:r>
              <a:rPr lang="fr-FR" sz="2000" dirty="0" smtClean="0"/>
              <a:t>semble </a:t>
            </a:r>
            <a:r>
              <a:rPr lang="fr-FR" sz="2000" dirty="0" smtClean="0"/>
              <a:t>pourtant conscient de la reprise, même s’il la considère moins vive que nous </a:t>
            </a:r>
            <a:r>
              <a:rPr lang="fr-FR" sz="2000" dirty="0" smtClean="0"/>
              <a:t>: </a:t>
            </a:r>
            <a:r>
              <a:rPr lang="fr-FR" sz="2000" dirty="0" smtClean="0"/>
              <a:t>le « modèle de l’expert économique » du gouvernement (Olivier Sudrie) indiquerait une croissance « atone » ; mais un expert peut se tromper, surtout quand il considère qu’il ne faut pas exagérer  le rôle du nickel dans l’économie du Caillou</a:t>
            </a:r>
            <a:r>
              <a:rPr lang="mr-IN" sz="2000" dirty="0" smtClean="0"/>
              <a:t>…</a:t>
            </a:r>
            <a:endParaRPr lang="fr-FR" sz="2000" dirty="0" smtClean="0"/>
          </a:p>
          <a:p>
            <a:pPr algn="just"/>
            <a:r>
              <a:rPr lang="fr-FR" sz="2000" dirty="0" smtClean="0"/>
              <a:t>Il va de soi que le gouvernement qui mène une politique de rigueur (au moins pour les dépenses de fonctionnement) ne va pas crier à la reprise au moment où les négociations salariales vont commencer</a:t>
            </a:r>
          </a:p>
          <a:p>
            <a:pPr algn="just"/>
            <a:endParaRPr lang="fr-FR" sz="2000" dirty="0"/>
          </a:p>
        </p:txBody>
      </p:sp>
      <p:sp>
        <p:nvSpPr>
          <p:cNvPr id="4" name="Titre 1"/>
          <p:cNvSpPr>
            <a:spLocks noGrp="1"/>
          </p:cNvSpPr>
          <p:nvPr>
            <p:ph type="title"/>
          </p:nvPr>
        </p:nvSpPr>
        <p:spPr>
          <a:xfrm>
            <a:off x="0" y="1"/>
            <a:ext cx="8904940" cy="537882"/>
          </a:xfrm>
        </p:spPr>
        <p:txBody>
          <a:bodyPr>
            <a:noAutofit/>
          </a:bodyPr>
          <a:lstStyle/>
          <a:p>
            <a:r>
              <a:rPr lang="fr-FR" sz="2800" b="1" dirty="0" smtClean="0"/>
              <a:t>La crise est finie ! </a:t>
            </a:r>
            <a:endParaRPr lang="fr-FR" sz="2800" b="1" dirty="0"/>
          </a:p>
        </p:txBody>
      </p:sp>
    </p:spTree>
    <p:extLst>
      <p:ext uri="{BB962C8B-B14F-4D97-AF65-F5344CB8AC3E}">
        <p14:creationId xmlns:p14="http://schemas.microsoft.com/office/powerpoint/2010/main" val="116527953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104588"/>
            <a:ext cx="8904940" cy="1165412"/>
          </a:xfrm>
        </p:spPr>
        <p:txBody>
          <a:bodyPr>
            <a:noAutofit/>
          </a:bodyPr>
          <a:lstStyle/>
          <a:p>
            <a:r>
              <a:rPr lang="fr-FR" sz="2400" b="1" dirty="0" smtClean="0"/>
              <a:t>Les exportations de Ni (produites sur le Caillou) </a:t>
            </a:r>
            <a:br>
              <a:rPr lang="fr-FR" sz="2400" b="1" dirty="0" smtClean="0"/>
            </a:br>
            <a:r>
              <a:rPr lang="fr-FR" sz="2400" b="1" dirty="0" smtClean="0"/>
              <a:t>ont évidemment une influence notable </a:t>
            </a:r>
            <a:br>
              <a:rPr lang="fr-FR" sz="2400" b="1" dirty="0" smtClean="0"/>
            </a:br>
            <a:r>
              <a:rPr lang="fr-FR" sz="2400" b="1" dirty="0" smtClean="0"/>
              <a:t>(mais plus ou moins sensible) sur le PIB</a:t>
            </a:r>
            <a:endParaRPr lang="fr-FR" sz="2400" b="1" dirty="0"/>
          </a:p>
        </p:txBody>
      </p:sp>
      <p:graphicFrame>
        <p:nvGraphicFramePr>
          <p:cNvPr id="10" name="Tableau 9"/>
          <p:cNvGraphicFramePr>
            <a:graphicFrameLocks noGrp="1"/>
          </p:cNvGraphicFramePr>
          <p:nvPr>
            <p:extLst>
              <p:ext uri="{D42A27DB-BD31-4B8C-83A1-F6EECF244321}">
                <p14:modId xmlns:p14="http://schemas.microsoft.com/office/powerpoint/2010/main" val="2039569660"/>
              </p:ext>
            </p:extLst>
          </p:nvPr>
        </p:nvGraphicFramePr>
        <p:xfrm>
          <a:off x="5871882" y="1464235"/>
          <a:ext cx="3033059" cy="676339"/>
        </p:xfrm>
        <a:graphic>
          <a:graphicData uri="http://schemas.openxmlformats.org/drawingml/2006/table">
            <a:tbl>
              <a:tblPr/>
              <a:tblGrid>
                <a:gridCol w="1213223"/>
                <a:gridCol w="606612"/>
                <a:gridCol w="606612"/>
                <a:gridCol w="606612"/>
              </a:tblGrid>
              <a:tr h="106153">
                <a:tc rowSpan="2">
                  <a:txBody>
                    <a:bodyPr/>
                    <a:lstStyle/>
                    <a:p>
                      <a:pPr algn="ctr" fontAlgn="ctr"/>
                      <a:r>
                        <a:rPr lang="fr-FR" sz="1200" b="1" i="0" u="none" strike="noStrike" dirty="0">
                          <a:solidFill>
                            <a:srgbClr val="000000"/>
                          </a:solidFill>
                          <a:effectLst/>
                          <a:latin typeface="Calibri"/>
                        </a:rPr>
                        <a:t>Taux de croissance      </a:t>
                      </a:r>
                      <a:r>
                        <a:rPr lang="fr-FR" sz="1200" b="1" i="1" u="sng" strike="noStrike" dirty="0">
                          <a:solidFill>
                            <a:srgbClr val="000000"/>
                          </a:solidFill>
                          <a:effectLst/>
                          <a:latin typeface="Calibri"/>
                        </a:rPr>
                        <a:t>du prix du </a:t>
                      </a:r>
                      <a:r>
                        <a:rPr lang="fr-FR" sz="1200" b="1" i="0" u="none" strike="noStrike" dirty="0">
                          <a:solidFill>
                            <a:srgbClr val="000000"/>
                          </a:solidFill>
                          <a:effectLst/>
                          <a:latin typeface="Calibri"/>
                        </a:rPr>
                        <a:t>PIB                     (</a:t>
                      </a:r>
                      <a:r>
                        <a:rPr lang="fr-FR" sz="1200" b="1" i="0" u="none" strike="noStrike" dirty="0" err="1">
                          <a:solidFill>
                            <a:srgbClr val="000000"/>
                          </a:solidFill>
                          <a:effectLst/>
                          <a:latin typeface="Calibri"/>
                        </a:rPr>
                        <a:t>dif</a:t>
                      </a:r>
                      <a:r>
                        <a:rPr lang="fr-FR" sz="1200" b="1" i="0" u="none" strike="noStrike" dirty="0">
                          <a:solidFill>
                            <a:srgbClr val="000000"/>
                          </a:solidFill>
                          <a:effectLst/>
                          <a:latin typeface="Calibri"/>
                        </a:rPr>
                        <a:t>. De l'IPC) </a:t>
                      </a:r>
                    </a:p>
                  </a:txBody>
                  <a:tcPr marL="12700" marR="12700" marT="12700" marB="0" anchor="ctr">
                    <a:lnL>
                      <a:noFill/>
                    </a:lnL>
                    <a:lnR>
                      <a:noFill/>
                    </a:lnR>
                    <a:lnT>
                      <a:noFill/>
                    </a:lnT>
                    <a:lnB>
                      <a:noFill/>
                    </a:lnB>
                  </a:tcPr>
                </a:tc>
                <a:tc>
                  <a:txBody>
                    <a:bodyPr/>
                    <a:lstStyle/>
                    <a:p>
                      <a:pPr algn="r" fontAlgn="b"/>
                      <a:r>
                        <a:rPr lang="is-IS" sz="1200" b="0" i="0" u="none" strike="noStrike">
                          <a:solidFill>
                            <a:srgbClr val="000000"/>
                          </a:solidFill>
                          <a:effectLst/>
                          <a:latin typeface="Calibri"/>
                        </a:rPr>
                        <a:t>2017</a:t>
                      </a:r>
                    </a:p>
                  </a:txBody>
                  <a:tcPr marL="12700" marR="12700" marT="12700" marB="0" anchor="b">
                    <a:lnL>
                      <a:noFill/>
                    </a:lnL>
                    <a:lnR>
                      <a:noFill/>
                    </a:lnR>
                    <a:lnT>
                      <a:noFill/>
                    </a:lnT>
                    <a:lnB>
                      <a:noFill/>
                    </a:lnB>
                  </a:tcPr>
                </a:tc>
                <a:tc>
                  <a:txBody>
                    <a:bodyPr/>
                    <a:lstStyle/>
                    <a:p>
                      <a:pPr algn="r" fontAlgn="b"/>
                      <a:r>
                        <a:rPr lang="is-IS" sz="1200" b="0" i="0" u="none" strike="noStrike">
                          <a:solidFill>
                            <a:srgbClr val="000000"/>
                          </a:solidFill>
                          <a:effectLst/>
                          <a:latin typeface="Calibri"/>
                        </a:rPr>
                        <a:t>2018</a:t>
                      </a:r>
                    </a:p>
                  </a:txBody>
                  <a:tcPr marL="12700" marR="12700" marT="12700" marB="0" anchor="b">
                    <a:lnL>
                      <a:noFill/>
                    </a:lnL>
                    <a:lnR>
                      <a:noFill/>
                    </a:lnR>
                    <a:lnT>
                      <a:noFill/>
                    </a:lnT>
                    <a:lnB>
                      <a:noFill/>
                    </a:lnB>
                  </a:tcPr>
                </a:tc>
                <a:tc>
                  <a:txBody>
                    <a:bodyPr/>
                    <a:lstStyle/>
                    <a:p>
                      <a:pPr algn="r" fontAlgn="b"/>
                      <a:r>
                        <a:rPr lang="is-IS" sz="1200" b="0" i="0" u="none" strike="noStrike">
                          <a:solidFill>
                            <a:srgbClr val="000000"/>
                          </a:solidFill>
                          <a:effectLst/>
                          <a:latin typeface="Calibri"/>
                        </a:rPr>
                        <a:t>2019</a:t>
                      </a:r>
                    </a:p>
                  </a:txBody>
                  <a:tcPr marL="12700" marR="12700" marT="12700" marB="0" anchor="b">
                    <a:lnL>
                      <a:noFill/>
                    </a:lnL>
                    <a:lnR>
                      <a:noFill/>
                    </a:lnR>
                    <a:lnT>
                      <a:noFill/>
                    </a:lnT>
                    <a:lnB>
                      <a:noFill/>
                    </a:lnB>
                  </a:tcPr>
                </a:tc>
              </a:tr>
              <a:tr h="480759">
                <a:tc vMerge="1">
                  <a:txBody>
                    <a:bodyPr/>
                    <a:lstStyle/>
                    <a:p>
                      <a:endParaRPr lang="fr-FR"/>
                    </a:p>
                  </a:txBody>
                  <a:tcPr/>
                </a:tc>
                <a:tc>
                  <a:txBody>
                    <a:bodyPr/>
                    <a:lstStyle/>
                    <a:p>
                      <a:pPr algn="r" fontAlgn="ctr"/>
                      <a:r>
                        <a:rPr lang="fr-FR" sz="1400" b="1" i="0" u="none" strike="noStrike" dirty="0" smtClean="0">
                          <a:solidFill>
                            <a:srgbClr val="000000"/>
                          </a:solidFill>
                          <a:effectLst/>
                          <a:latin typeface="Calibri"/>
                        </a:rPr>
                        <a:t>    </a:t>
                      </a:r>
                      <a:r>
                        <a:rPr lang="mr-IN" sz="1400" b="1" i="0" u="none" strike="noStrike" dirty="0" smtClean="0">
                          <a:solidFill>
                            <a:srgbClr val="000000"/>
                          </a:solidFill>
                          <a:effectLst/>
                          <a:latin typeface="Calibri"/>
                        </a:rPr>
                        <a:t>2</a:t>
                      </a:r>
                      <a:r>
                        <a:rPr lang="mr-IN" sz="1400" b="1" i="0" u="none" strike="noStrike" dirty="0">
                          <a:solidFill>
                            <a:srgbClr val="000000"/>
                          </a:solidFill>
                          <a:effectLst/>
                          <a:latin typeface="Calibri"/>
                        </a:rPr>
                        <a:t>%</a:t>
                      </a:r>
                    </a:p>
                  </a:txBody>
                  <a:tcPr marL="12700" marR="12700" marT="12700" marB="0" anchor="ctr">
                    <a:lnL>
                      <a:noFill/>
                    </a:lnL>
                    <a:lnR>
                      <a:noFill/>
                    </a:lnR>
                    <a:lnT>
                      <a:noFill/>
                    </a:lnT>
                    <a:lnB>
                      <a:noFill/>
                    </a:lnB>
                    <a:solidFill>
                      <a:srgbClr val="3AEB2E"/>
                    </a:solidFill>
                  </a:tcPr>
                </a:tc>
                <a:tc>
                  <a:txBody>
                    <a:bodyPr/>
                    <a:lstStyle/>
                    <a:p>
                      <a:pPr algn="r" fontAlgn="ctr"/>
                      <a:r>
                        <a:rPr lang="mr-IN" sz="1400" b="1" i="0" u="none" strike="noStrike" dirty="0">
                          <a:solidFill>
                            <a:srgbClr val="000000"/>
                          </a:solidFill>
                          <a:effectLst/>
                          <a:latin typeface="Calibri"/>
                        </a:rPr>
                        <a:t>3%</a:t>
                      </a:r>
                    </a:p>
                  </a:txBody>
                  <a:tcPr marL="12700" marR="12700" marT="12700" marB="0" anchor="ctr">
                    <a:lnL>
                      <a:noFill/>
                    </a:lnL>
                    <a:lnR>
                      <a:noFill/>
                    </a:lnR>
                    <a:lnT>
                      <a:noFill/>
                    </a:lnT>
                    <a:lnB>
                      <a:noFill/>
                    </a:lnB>
                    <a:solidFill>
                      <a:srgbClr val="3AEB2E"/>
                    </a:solidFill>
                  </a:tcPr>
                </a:tc>
                <a:tc>
                  <a:txBody>
                    <a:bodyPr/>
                    <a:lstStyle/>
                    <a:p>
                      <a:pPr algn="r" fontAlgn="ctr"/>
                      <a:r>
                        <a:rPr lang="mr-IN" sz="1400" b="1" i="0" u="none" strike="noStrike" dirty="0">
                          <a:solidFill>
                            <a:srgbClr val="000000"/>
                          </a:solidFill>
                          <a:effectLst/>
                          <a:latin typeface="Calibri"/>
                        </a:rPr>
                        <a:t>3%</a:t>
                      </a:r>
                    </a:p>
                  </a:txBody>
                  <a:tcPr marL="12700" marR="12700" marT="12700" marB="0" anchor="ctr">
                    <a:lnL>
                      <a:noFill/>
                    </a:lnL>
                    <a:lnR>
                      <a:noFill/>
                    </a:lnR>
                    <a:lnT>
                      <a:noFill/>
                    </a:lnT>
                    <a:lnB>
                      <a:noFill/>
                    </a:lnB>
                    <a:solidFill>
                      <a:srgbClr val="3AEB2E"/>
                    </a:solidFill>
                  </a:tcPr>
                </a:tc>
              </a:tr>
            </a:tbl>
          </a:graphicData>
        </a:graphic>
      </p:graphicFrame>
      <p:graphicFrame>
        <p:nvGraphicFramePr>
          <p:cNvPr id="14" name="Graphique 13"/>
          <p:cNvGraphicFramePr>
            <a:graphicFrameLocks/>
          </p:cNvGraphicFramePr>
          <p:nvPr>
            <p:extLst>
              <p:ext uri="{D42A27DB-BD31-4B8C-83A1-F6EECF244321}">
                <p14:modId xmlns:p14="http://schemas.microsoft.com/office/powerpoint/2010/main" val="2162053966"/>
              </p:ext>
            </p:extLst>
          </p:nvPr>
        </p:nvGraphicFramePr>
        <p:xfrm>
          <a:off x="201332" y="2495176"/>
          <a:ext cx="5506197" cy="4258236"/>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15" name="Tableau 14"/>
          <p:cNvGraphicFramePr>
            <a:graphicFrameLocks noGrp="1"/>
          </p:cNvGraphicFramePr>
          <p:nvPr>
            <p:extLst>
              <p:ext uri="{D42A27DB-BD31-4B8C-83A1-F6EECF244321}">
                <p14:modId xmlns:p14="http://schemas.microsoft.com/office/powerpoint/2010/main" val="671639907"/>
              </p:ext>
            </p:extLst>
          </p:nvPr>
        </p:nvGraphicFramePr>
        <p:xfrm>
          <a:off x="201332" y="1120587"/>
          <a:ext cx="5506197" cy="1196339"/>
        </p:xfrm>
        <a:graphic>
          <a:graphicData uri="http://schemas.openxmlformats.org/drawingml/2006/table">
            <a:tbl>
              <a:tblPr/>
              <a:tblGrid>
                <a:gridCol w="1797942"/>
                <a:gridCol w="741651"/>
                <a:gridCol w="741651"/>
                <a:gridCol w="741651"/>
                <a:gridCol w="741651"/>
                <a:gridCol w="741651"/>
              </a:tblGrid>
              <a:tr h="326137">
                <a:tc>
                  <a:txBody>
                    <a:bodyPr/>
                    <a:lstStyle/>
                    <a:p>
                      <a:pPr algn="l" fontAlgn="b"/>
                      <a:endParaRPr lang="fr-FR" sz="1200" b="0" i="0" u="none" strike="noStrike">
                        <a:solidFill>
                          <a:srgbClr val="000000"/>
                        </a:solidFill>
                        <a:effectLst/>
                        <a:latin typeface="Calibri"/>
                      </a:endParaRPr>
                    </a:p>
                  </a:txBody>
                  <a:tcPr marL="12700" marR="12700" marT="12700" marB="0" anchor="b">
                    <a:lnL>
                      <a:noFill/>
                    </a:lnL>
                    <a:lnR>
                      <a:noFill/>
                    </a:lnR>
                    <a:lnT>
                      <a:noFill/>
                    </a:lnT>
                    <a:lnB>
                      <a:noFill/>
                    </a:lnB>
                  </a:tcPr>
                </a:tc>
                <a:tc>
                  <a:txBody>
                    <a:bodyPr/>
                    <a:lstStyle/>
                    <a:p>
                      <a:pPr algn="l" fontAlgn="b"/>
                      <a:r>
                        <a:rPr lang="fr-FR" sz="1200" b="0" i="0" u="none" strike="noStrike">
                          <a:solidFill>
                            <a:srgbClr val="000000"/>
                          </a:solidFill>
                          <a:effectLst/>
                          <a:latin typeface="Calibri"/>
                        </a:rPr>
                        <a:t>Effet X par…</a:t>
                      </a:r>
                    </a:p>
                  </a:txBody>
                  <a:tcPr marL="12700" marR="12700" marT="12700" marB="0" anchor="b">
                    <a:lnL>
                      <a:noFill/>
                    </a:lnL>
                    <a:lnR>
                      <a:noFill/>
                    </a:lnR>
                    <a:lnT>
                      <a:noFill/>
                    </a:lnT>
                    <a:lnB>
                      <a:noFill/>
                    </a:lnB>
                  </a:tcPr>
                </a:tc>
                <a:tc>
                  <a:txBody>
                    <a:bodyPr/>
                    <a:lstStyle/>
                    <a:p>
                      <a:pPr algn="r" fontAlgn="b"/>
                      <a:r>
                        <a:rPr lang="is-IS" sz="1200" b="0" i="0" u="none" strike="noStrike">
                          <a:solidFill>
                            <a:srgbClr val="000000"/>
                          </a:solidFill>
                          <a:effectLst/>
                          <a:latin typeface="Calibri"/>
                        </a:rPr>
                        <a:t>2017</a:t>
                      </a:r>
                    </a:p>
                  </a:txBody>
                  <a:tcPr marL="12700" marR="12700" marT="12700" marB="0" anchor="b">
                    <a:lnL>
                      <a:noFill/>
                    </a:lnL>
                    <a:lnR>
                      <a:noFill/>
                    </a:lnR>
                    <a:lnT>
                      <a:noFill/>
                    </a:lnT>
                    <a:lnB>
                      <a:noFill/>
                    </a:lnB>
                  </a:tcPr>
                </a:tc>
                <a:tc>
                  <a:txBody>
                    <a:bodyPr/>
                    <a:lstStyle/>
                    <a:p>
                      <a:pPr algn="r" fontAlgn="b"/>
                      <a:r>
                        <a:rPr lang="is-IS" sz="1200" b="0" i="0" u="none" strike="noStrike">
                          <a:solidFill>
                            <a:srgbClr val="000000"/>
                          </a:solidFill>
                          <a:effectLst/>
                          <a:latin typeface="Calibri"/>
                        </a:rPr>
                        <a:t>2018</a:t>
                      </a:r>
                    </a:p>
                  </a:txBody>
                  <a:tcPr marL="12700" marR="12700" marT="12700" marB="0" anchor="b">
                    <a:lnL>
                      <a:noFill/>
                    </a:lnL>
                    <a:lnR>
                      <a:noFill/>
                    </a:lnR>
                    <a:lnT>
                      <a:noFill/>
                    </a:lnT>
                    <a:lnB>
                      <a:noFill/>
                    </a:lnB>
                  </a:tcPr>
                </a:tc>
                <a:tc>
                  <a:txBody>
                    <a:bodyPr/>
                    <a:lstStyle/>
                    <a:p>
                      <a:pPr algn="r" fontAlgn="b"/>
                      <a:r>
                        <a:rPr lang="is-IS" sz="1200" b="0" i="0" u="none" strike="noStrike">
                          <a:solidFill>
                            <a:srgbClr val="000000"/>
                          </a:solidFill>
                          <a:effectLst/>
                          <a:latin typeface="Calibri"/>
                        </a:rPr>
                        <a:t>2019</a:t>
                      </a:r>
                    </a:p>
                  </a:txBody>
                  <a:tcPr marL="12700" marR="12700" marT="12700" marB="0" anchor="b">
                    <a:lnL>
                      <a:noFill/>
                    </a:lnL>
                    <a:lnR>
                      <a:noFill/>
                    </a:lnR>
                    <a:lnT>
                      <a:noFill/>
                    </a:lnT>
                    <a:lnB>
                      <a:noFill/>
                    </a:lnB>
                  </a:tcPr>
                </a:tc>
                <a:tc>
                  <a:txBody>
                    <a:bodyPr/>
                    <a:lstStyle/>
                    <a:p>
                      <a:pPr algn="ctr" fontAlgn="b"/>
                      <a:r>
                        <a:rPr lang="fr-FR" sz="1200" b="1" i="0" u="none" strike="noStrike">
                          <a:solidFill>
                            <a:srgbClr val="000000"/>
                          </a:solidFill>
                          <a:effectLst/>
                          <a:latin typeface="Calibri"/>
                        </a:rPr>
                        <a:t>Var prix NI en 2019</a:t>
                      </a:r>
                    </a:p>
                  </a:txBody>
                  <a:tcPr marL="12700" marR="12700" marT="12700" marB="0" anchor="b">
                    <a:lnL>
                      <a:noFill/>
                    </a:lnL>
                    <a:lnR>
                      <a:noFill/>
                    </a:lnR>
                    <a:lnT>
                      <a:noFill/>
                    </a:lnT>
                    <a:lnB>
                      <a:noFill/>
                    </a:lnB>
                  </a:tcPr>
                </a:tc>
              </a:tr>
              <a:tr h="378669">
                <a:tc>
                  <a:txBody>
                    <a:bodyPr/>
                    <a:lstStyle/>
                    <a:p>
                      <a:pPr algn="ctr" fontAlgn="ctr"/>
                      <a:r>
                        <a:rPr lang="fr-FR" sz="1400" b="1" i="0" u="none" strike="noStrike">
                          <a:solidFill>
                            <a:srgbClr val="000000"/>
                          </a:solidFill>
                          <a:effectLst/>
                          <a:latin typeface="Calibri"/>
                        </a:rPr>
                        <a:t>Taux de croissance du PIB en volume</a:t>
                      </a:r>
                    </a:p>
                  </a:txBody>
                  <a:tcPr marL="12700" marR="12700" marT="12700" marB="0" anchor="ctr">
                    <a:lnL>
                      <a:noFill/>
                    </a:lnL>
                    <a:lnR>
                      <a:noFill/>
                    </a:lnR>
                    <a:lnT>
                      <a:noFill/>
                    </a:lnT>
                    <a:lnB>
                      <a:noFill/>
                    </a:lnB>
                  </a:tcPr>
                </a:tc>
                <a:tc>
                  <a:txBody>
                    <a:bodyPr/>
                    <a:lstStyle/>
                    <a:p>
                      <a:pPr algn="l" fontAlgn="b"/>
                      <a:r>
                        <a:rPr lang="fr-FR" sz="1600" b="0" i="1" u="none" strike="noStrike">
                          <a:solidFill>
                            <a:srgbClr val="000000"/>
                          </a:solidFill>
                          <a:effectLst/>
                          <a:latin typeface="Calibri"/>
                        </a:rPr>
                        <a:t>1</a:t>
                      </a:r>
                    </a:p>
                  </a:txBody>
                  <a:tcPr marL="12700" marR="12700" marT="12700" marB="0" anchor="b">
                    <a:lnL>
                      <a:noFill/>
                    </a:lnL>
                    <a:lnR>
                      <a:noFill/>
                    </a:lnR>
                    <a:lnT>
                      <a:noFill/>
                    </a:lnT>
                    <a:lnB>
                      <a:noFill/>
                    </a:lnB>
                  </a:tcPr>
                </a:tc>
                <a:tc>
                  <a:txBody>
                    <a:bodyPr/>
                    <a:lstStyle/>
                    <a:p>
                      <a:pPr algn="r" fontAlgn="b"/>
                      <a:r>
                        <a:rPr lang="mr-IN" sz="1200" b="1" i="0" u="none" strike="noStrike" dirty="0">
                          <a:solidFill>
                            <a:srgbClr val="000000"/>
                          </a:solidFill>
                          <a:effectLst/>
                          <a:latin typeface="Calibri"/>
                        </a:rPr>
                        <a:t>1%</a:t>
                      </a:r>
                    </a:p>
                  </a:txBody>
                  <a:tcPr marL="12700" marR="12700" marT="12700" marB="0" anchor="b">
                    <a:lnL>
                      <a:noFill/>
                    </a:lnL>
                    <a:lnR>
                      <a:noFill/>
                    </a:lnR>
                    <a:lnT>
                      <a:noFill/>
                    </a:lnT>
                    <a:lnB>
                      <a:noFill/>
                    </a:lnB>
                    <a:solidFill>
                      <a:srgbClr val="1FE331"/>
                    </a:solidFill>
                  </a:tcPr>
                </a:tc>
                <a:tc>
                  <a:txBody>
                    <a:bodyPr/>
                    <a:lstStyle/>
                    <a:p>
                      <a:pPr algn="r" fontAlgn="b"/>
                      <a:r>
                        <a:rPr lang="mr-IN" sz="1200" b="1" i="0" u="none" strike="noStrike" dirty="0">
                          <a:solidFill>
                            <a:srgbClr val="000000"/>
                          </a:solidFill>
                          <a:effectLst/>
                          <a:latin typeface="Calibri"/>
                        </a:rPr>
                        <a:t>2%</a:t>
                      </a:r>
                    </a:p>
                  </a:txBody>
                  <a:tcPr marL="12700" marR="12700" marT="12700" marB="0" anchor="b">
                    <a:lnL>
                      <a:noFill/>
                    </a:lnL>
                    <a:lnR>
                      <a:noFill/>
                    </a:lnR>
                    <a:lnT>
                      <a:noFill/>
                    </a:lnT>
                    <a:lnB>
                      <a:noFill/>
                    </a:lnB>
                    <a:solidFill>
                      <a:srgbClr val="1FE331"/>
                    </a:solidFill>
                  </a:tcPr>
                </a:tc>
                <a:tc>
                  <a:txBody>
                    <a:bodyPr/>
                    <a:lstStyle/>
                    <a:p>
                      <a:pPr algn="r" fontAlgn="b"/>
                      <a:r>
                        <a:rPr lang="mr-IN" sz="1200" b="1" i="0" u="none" strike="noStrike" dirty="0">
                          <a:solidFill>
                            <a:srgbClr val="000000"/>
                          </a:solidFill>
                          <a:effectLst/>
                          <a:latin typeface="Calibri"/>
                        </a:rPr>
                        <a:t>3%</a:t>
                      </a:r>
                    </a:p>
                  </a:txBody>
                  <a:tcPr marL="12700" marR="12700" marT="12700" marB="0" anchor="b">
                    <a:lnL>
                      <a:noFill/>
                    </a:lnL>
                    <a:lnR>
                      <a:noFill/>
                    </a:lnR>
                    <a:lnT>
                      <a:noFill/>
                    </a:lnT>
                    <a:lnB>
                      <a:noFill/>
                    </a:lnB>
                    <a:solidFill>
                      <a:srgbClr val="1FE331"/>
                    </a:solidFill>
                  </a:tcPr>
                </a:tc>
                <a:tc>
                  <a:txBody>
                    <a:bodyPr/>
                    <a:lstStyle/>
                    <a:p>
                      <a:pPr algn="r" fontAlgn="b"/>
                      <a:r>
                        <a:rPr lang="mr-IN" sz="1200" b="1" i="1" u="none" strike="noStrike" dirty="0">
                          <a:solidFill>
                            <a:srgbClr val="000000"/>
                          </a:solidFill>
                          <a:effectLst/>
                          <a:latin typeface="Calibri"/>
                        </a:rPr>
                        <a:t>20%</a:t>
                      </a:r>
                    </a:p>
                  </a:txBody>
                  <a:tcPr marL="12700" marR="12700" marT="12700" marB="0" anchor="b">
                    <a:lnL>
                      <a:noFill/>
                    </a:lnL>
                    <a:lnR>
                      <a:noFill/>
                    </a:lnR>
                    <a:lnT>
                      <a:noFill/>
                    </a:lnT>
                    <a:lnB>
                      <a:noFill/>
                    </a:lnB>
                    <a:solidFill>
                      <a:srgbClr val="FFFF00"/>
                    </a:solidFill>
                  </a:tcPr>
                </a:tc>
              </a:tr>
              <a:tr h="326137">
                <a:tc gridSpan="2">
                  <a:txBody>
                    <a:bodyPr/>
                    <a:lstStyle/>
                    <a:p>
                      <a:pPr algn="l" fontAlgn="b"/>
                      <a:r>
                        <a:rPr lang="fr-FR" sz="1200" b="1" i="0" u="none" strike="noStrike">
                          <a:solidFill>
                            <a:srgbClr val="000000"/>
                          </a:solidFill>
                          <a:effectLst/>
                          <a:latin typeface="Calibri"/>
                        </a:rPr>
                        <a:t>Coefficient de corrélation 2000 à 2016</a:t>
                      </a:r>
                    </a:p>
                  </a:txBody>
                  <a:tcPr marL="12700" marR="12700" marT="12700" marB="0" anchor="b">
                    <a:lnL>
                      <a:noFill/>
                    </a:lnL>
                    <a:lnR>
                      <a:noFill/>
                    </a:lnR>
                    <a:lnT>
                      <a:noFill/>
                    </a:lnT>
                    <a:lnB>
                      <a:noFill/>
                    </a:lnB>
                  </a:tcPr>
                </a:tc>
                <a:tc hMerge="1">
                  <a:txBody>
                    <a:bodyPr/>
                    <a:lstStyle/>
                    <a:p>
                      <a:endParaRPr lang="fr-FR"/>
                    </a:p>
                  </a:txBody>
                  <a:tcPr/>
                </a:tc>
                <a:tc>
                  <a:txBody>
                    <a:bodyPr/>
                    <a:lstStyle/>
                    <a:p>
                      <a:pPr algn="r" fontAlgn="b"/>
                      <a:r>
                        <a:rPr lang="mr-IN" sz="1200" b="1" i="1" u="none" strike="noStrike" dirty="0">
                          <a:solidFill>
                            <a:srgbClr val="FFFFFF"/>
                          </a:solidFill>
                          <a:effectLst/>
                          <a:latin typeface="Calibri"/>
                        </a:rPr>
                        <a:t>74%</a:t>
                      </a:r>
                    </a:p>
                  </a:txBody>
                  <a:tcPr marL="12700" marR="12700" marT="12700" marB="0" anchor="b">
                    <a:lnL>
                      <a:noFill/>
                    </a:lnL>
                    <a:lnR>
                      <a:noFill/>
                    </a:lnR>
                    <a:lnT>
                      <a:noFill/>
                    </a:lnT>
                    <a:lnB>
                      <a:noFill/>
                    </a:lnB>
                    <a:solidFill>
                      <a:srgbClr val="0000FF"/>
                    </a:solidFill>
                  </a:tcPr>
                </a:tc>
                <a:tc>
                  <a:txBody>
                    <a:bodyPr/>
                    <a:lstStyle/>
                    <a:p>
                      <a:pPr algn="ctr" fontAlgn="b"/>
                      <a:r>
                        <a:rPr lang="fr-FR" sz="1200" b="1" i="0" u="none" strike="noStrike" dirty="0">
                          <a:solidFill>
                            <a:srgbClr val="000000"/>
                          </a:solidFill>
                          <a:effectLst/>
                          <a:latin typeface="Calibri"/>
                        </a:rPr>
                        <a:t>2010 </a:t>
                      </a:r>
                      <a:r>
                        <a:rPr lang="fr-FR" sz="1200" b="1" i="0" u="none" strike="noStrike" dirty="0" smtClean="0">
                          <a:solidFill>
                            <a:srgbClr val="000000"/>
                          </a:solidFill>
                          <a:effectLst/>
                          <a:latin typeface="Calibri"/>
                        </a:rPr>
                        <a:t>à</a:t>
                      </a:r>
                      <a:r>
                        <a:rPr lang="fr-FR" sz="1200" b="1" i="0" u="none" strike="noStrike" baseline="0" dirty="0" smtClean="0">
                          <a:solidFill>
                            <a:srgbClr val="000000"/>
                          </a:solidFill>
                          <a:effectLst/>
                          <a:latin typeface="Calibri"/>
                        </a:rPr>
                        <a:t> </a:t>
                      </a:r>
                      <a:r>
                        <a:rPr lang="fr-FR" sz="1200" b="1" i="0" u="none" strike="noStrike" dirty="0" smtClean="0">
                          <a:solidFill>
                            <a:srgbClr val="000000"/>
                          </a:solidFill>
                          <a:effectLst/>
                          <a:latin typeface="Calibri"/>
                        </a:rPr>
                        <a:t>2019</a:t>
                      </a:r>
                      <a:endParaRPr lang="fr-FR" sz="1200" b="1" i="0" u="none" strike="noStrike" dirty="0">
                        <a:solidFill>
                          <a:srgbClr val="000000"/>
                        </a:solidFill>
                        <a:effectLst/>
                        <a:latin typeface="Calibri"/>
                      </a:endParaRPr>
                    </a:p>
                  </a:txBody>
                  <a:tcPr marL="12700" marR="12700" marT="12700" marB="0" anchor="b">
                    <a:lnL>
                      <a:noFill/>
                    </a:lnL>
                    <a:lnR>
                      <a:noFill/>
                    </a:lnR>
                    <a:lnT>
                      <a:noFill/>
                    </a:lnT>
                    <a:lnB>
                      <a:noFill/>
                    </a:lnB>
                  </a:tcPr>
                </a:tc>
                <a:tc>
                  <a:txBody>
                    <a:bodyPr/>
                    <a:lstStyle/>
                    <a:p>
                      <a:pPr algn="r" fontAlgn="b"/>
                      <a:r>
                        <a:rPr lang="mr-IN" sz="1200" b="1" i="1" u="none" strike="noStrike" dirty="0">
                          <a:solidFill>
                            <a:srgbClr val="FFFFFF"/>
                          </a:solidFill>
                          <a:effectLst/>
                          <a:latin typeface="Calibri"/>
                        </a:rPr>
                        <a:t>86%</a:t>
                      </a:r>
                    </a:p>
                  </a:txBody>
                  <a:tcPr marL="12700" marR="12700" marT="12700" marB="0" anchor="b">
                    <a:lnL>
                      <a:noFill/>
                    </a:lnL>
                    <a:lnR>
                      <a:noFill/>
                    </a:lnR>
                    <a:lnT>
                      <a:noFill/>
                    </a:lnT>
                    <a:lnB>
                      <a:noFill/>
                    </a:lnB>
                    <a:solidFill>
                      <a:srgbClr val="0000FF"/>
                    </a:solidFill>
                  </a:tcPr>
                </a:tc>
                <a:tc>
                  <a:txBody>
                    <a:bodyPr/>
                    <a:lstStyle/>
                    <a:p>
                      <a:pPr algn="l" fontAlgn="b"/>
                      <a:endParaRPr lang="fr-FR" sz="1200" b="0" i="0" u="none" strike="noStrike" dirty="0">
                        <a:solidFill>
                          <a:srgbClr val="000000"/>
                        </a:solidFill>
                        <a:effectLst/>
                        <a:latin typeface="Calibri"/>
                      </a:endParaRPr>
                    </a:p>
                  </a:txBody>
                  <a:tcPr marL="12700" marR="12700" marT="12700" marB="0" anchor="b">
                    <a:lnL>
                      <a:noFill/>
                    </a:lnL>
                    <a:lnR>
                      <a:noFill/>
                    </a:lnR>
                    <a:lnT>
                      <a:noFill/>
                    </a:lnT>
                    <a:lnB>
                      <a:noFill/>
                    </a:lnB>
                  </a:tcPr>
                </a:tc>
              </a:tr>
            </a:tbl>
          </a:graphicData>
        </a:graphic>
      </p:graphicFrame>
      <p:graphicFrame>
        <p:nvGraphicFramePr>
          <p:cNvPr id="16" name="Graphique 15"/>
          <p:cNvGraphicFramePr>
            <a:graphicFrameLocks/>
          </p:cNvGraphicFramePr>
          <p:nvPr>
            <p:extLst>
              <p:ext uri="{D42A27DB-BD31-4B8C-83A1-F6EECF244321}">
                <p14:modId xmlns:p14="http://schemas.microsoft.com/office/powerpoint/2010/main" val="2364336675"/>
              </p:ext>
            </p:extLst>
          </p:nvPr>
        </p:nvGraphicFramePr>
        <p:xfrm>
          <a:off x="5871882" y="2495176"/>
          <a:ext cx="3137646" cy="4258236"/>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220640759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104588"/>
            <a:ext cx="8904940" cy="762000"/>
          </a:xfrm>
        </p:spPr>
        <p:txBody>
          <a:bodyPr>
            <a:noAutofit/>
          </a:bodyPr>
          <a:lstStyle/>
          <a:p>
            <a:r>
              <a:rPr lang="fr-FR" sz="2400" b="1" dirty="0" smtClean="0"/>
              <a:t>% annuels de variations (très heurtés)</a:t>
            </a:r>
            <a:endParaRPr lang="fr-FR" sz="2400" b="1" dirty="0"/>
          </a:p>
        </p:txBody>
      </p:sp>
      <p:graphicFrame>
        <p:nvGraphicFramePr>
          <p:cNvPr id="11" name="Graphique 10"/>
          <p:cNvGraphicFramePr>
            <a:graphicFrameLocks/>
          </p:cNvGraphicFramePr>
          <p:nvPr>
            <p:extLst>
              <p:ext uri="{D42A27DB-BD31-4B8C-83A1-F6EECF244321}">
                <p14:modId xmlns:p14="http://schemas.microsoft.com/office/powerpoint/2010/main" val="2262426218"/>
              </p:ext>
            </p:extLst>
          </p:nvPr>
        </p:nvGraphicFramePr>
        <p:xfrm>
          <a:off x="268941" y="552823"/>
          <a:ext cx="8635999" cy="6140823"/>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35814124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104589"/>
            <a:ext cx="8904940" cy="1733177"/>
          </a:xfrm>
        </p:spPr>
        <p:txBody>
          <a:bodyPr>
            <a:noAutofit/>
          </a:bodyPr>
          <a:lstStyle/>
          <a:p>
            <a:r>
              <a:rPr lang="fr-FR" sz="2000" b="1" dirty="0" smtClean="0"/>
              <a:t>Quand les cours grimpent, l’élasticité est élevée </a:t>
            </a:r>
            <a:br>
              <a:rPr lang="fr-FR" sz="2000" b="1" dirty="0" smtClean="0"/>
            </a:br>
            <a:r>
              <a:rPr lang="fr-FR" sz="2000" b="1" dirty="0" smtClean="0"/>
              <a:t>( vers 60% en moyenne de 2000 à 2007, </a:t>
            </a:r>
            <a:br>
              <a:rPr lang="fr-FR" sz="2000" b="1" dirty="0" smtClean="0"/>
            </a:br>
            <a:r>
              <a:rPr lang="fr-FR" sz="2000" b="1" dirty="0" smtClean="0"/>
              <a:t>c’est-à-dire que si les exportations augmentent </a:t>
            </a:r>
            <a:r>
              <a:rPr lang="fr-FR" sz="2000" b="1" i="1" dirty="0" smtClean="0"/>
              <a:t>en valeur </a:t>
            </a:r>
            <a:r>
              <a:rPr lang="fr-FR" sz="2000" b="1" dirty="0" smtClean="0"/>
              <a:t>de 10%,</a:t>
            </a:r>
            <a:br>
              <a:rPr lang="fr-FR" sz="2000" b="1" dirty="0" smtClean="0"/>
            </a:br>
            <a:r>
              <a:rPr lang="fr-FR" sz="2000" b="1" dirty="0" smtClean="0"/>
              <a:t> le PIB </a:t>
            </a:r>
            <a:r>
              <a:rPr lang="fr-FR" sz="2000" b="1" i="1" dirty="0" smtClean="0"/>
              <a:t>en valeur </a:t>
            </a:r>
            <a:r>
              <a:rPr lang="fr-FR" sz="2000" b="1" dirty="0" smtClean="0"/>
              <a:t>augmente de 6% ; </a:t>
            </a:r>
            <a:br>
              <a:rPr lang="fr-FR" sz="2000" b="1" dirty="0" smtClean="0"/>
            </a:br>
            <a:r>
              <a:rPr lang="fr-FR" sz="2000" b="1" dirty="0" smtClean="0"/>
              <a:t>ce n’est plus vrai quand les cours s’</a:t>
            </a:r>
            <a:r>
              <a:rPr lang="fr-FR" sz="2000" b="1" dirty="0"/>
              <a:t>é</a:t>
            </a:r>
            <a:r>
              <a:rPr lang="fr-FR" sz="2000" b="1" dirty="0" smtClean="0"/>
              <a:t>croulent</a:t>
            </a:r>
            <a:endParaRPr lang="fr-FR" sz="2000" b="1" dirty="0"/>
          </a:p>
        </p:txBody>
      </p:sp>
      <p:graphicFrame>
        <p:nvGraphicFramePr>
          <p:cNvPr id="8" name="Graphique 7"/>
          <p:cNvGraphicFramePr>
            <a:graphicFrameLocks/>
          </p:cNvGraphicFramePr>
          <p:nvPr>
            <p:extLst>
              <p:ext uri="{D42A27DB-BD31-4B8C-83A1-F6EECF244321}">
                <p14:modId xmlns:p14="http://schemas.microsoft.com/office/powerpoint/2010/main" val="326129549"/>
              </p:ext>
            </p:extLst>
          </p:nvPr>
        </p:nvGraphicFramePr>
        <p:xfrm>
          <a:off x="202372" y="1628588"/>
          <a:ext cx="8702567" cy="5047409"/>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13487253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173318" y="185873"/>
            <a:ext cx="8686800" cy="6567539"/>
          </a:xfrm>
        </p:spPr>
        <p:txBody>
          <a:bodyPr>
            <a:noAutofit/>
          </a:bodyPr>
          <a:lstStyle/>
          <a:p>
            <a:pPr marL="0" indent="0" algn="just">
              <a:buNone/>
            </a:pPr>
            <a:endParaRPr lang="fr-FR" sz="2000" dirty="0"/>
          </a:p>
          <a:p>
            <a:pPr algn="just"/>
            <a:r>
              <a:rPr lang="fr-FR" sz="2000" dirty="0" smtClean="0"/>
              <a:t>Nous maintenons notre analyse, déjà étayée par les analyses du CEROM </a:t>
            </a:r>
            <a:r>
              <a:rPr lang="fr-FR" sz="2000" dirty="0" smtClean="0"/>
              <a:t>: </a:t>
            </a:r>
            <a:r>
              <a:rPr lang="fr-FR" sz="2000" dirty="0" smtClean="0"/>
              <a:t>la forte reprise des cours du nickel, qui s’ajoute à la hausse de la production exportée en volume, aura probablement déjà en 2017 et 2018 fait rebondir le </a:t>
            </a:r>
            <a:r>
              <a:rPr lang="fr-FR" sz="2000" i="1" dirty="0" smtClean="0"/>
              <a:t>Caillou</a:t>
            </a:r>
            <a:r>
              <a:rPr lang="fr-FR" sz="2000" dirty="0" smtClean="0"/>
              <a:t>. Rappelons que l’ISEE en reste à 2016 pour son évaluation des taux de croissance du PIB en volume</a:t>
            </a:r>
            <a:r>
              <a:rPr lang="mr-IN" sz="2000" dirty="0" smtClean="0"/>
              <a:t>…</a:t>
            </a:r>
            <a:endParaRPr lang="fr-FR" sz="2000" dirty="0" smtClean="0"/>
          </a:p>
          <a:p>
            <a:pPr algn="just"/>
            <a:r>
              <a:rPr lang="fr-FR" sz="2000" dirty="0" smtClean="0"/>
              <a:t>Les perspectives 2019 (c’est demain</a:t>
            </a:r>
            <a:r>
              <a:rPr lang="mr-IN" sz="2000" dirty="0" smtClean="0"/>
              <a:t>…</a:t>
            </a:r>
            <a:r>
              <a:rPr lang="fr-FR" sz="2000" dirty="0" smtClean="0"/>
              <a:t>!) et années suivantes nous semblent encore meilleures qu’en 2017 et 2018 : d’où notre évaluation de hausse réelle du PIB (en volume) de, respectivement 1, 2 et 3% pour 2017, 2018 et 2019 (hypothèse qui nous semble minimum) à 2, 3 et 4% pour une estimation plus optimiste</a:t>
            </a:r>
          </a:p>
          <a:p>
            <a:pPr algn="just"/>
            <a:endParaRPr lang="fr-FR" sz="2000" dirty="0"/>
          </a:p>
          <a:p>
            <a:pPr algn="just"/>
            <a:r>
              <a:rPr lang="fr-FR" sz="2000" dirty="0" smtClean="0"/>
              <a:t>Notre « modèle » (c’est un bien grand mot) utilise </a:t>
            </a:r>
            <a:r>
              <a:rPr lang="fr-FR" sz="2000" b="1" i="1" dirty="0" smtClean="0"/>
              <a:t>l’évidente relation </a:t>
            </a:r>
            <a:r>
              <a:rPr lang="fr-FR" sz="2000" dirty="0" smtClean="0"/>
              <a:t>entre la </a:t>
            </a:r>
            <a:r>
              <a:rPr lang="fr-FR" sz="2000" b="1" dirty="0" smtClean="0"/>
              <a:t>variation en valeur des exportations </a:t>
            </a:r>
            <a:r>
              <a:rPr lang="fr-FR" sz="2000" dirty="0" smtClean="0"/>
              <a:t>(bref de la production exportée de nickel) </a:t>
            </a:r>
            <a:r>
              <a:rPr lang="fr-FR" sz="2000" b="1" i="1" dirty="0" smtClean="0"/>
              <a:t>et celle du PIB</a:t>
            </a:r>
            <a:r>
              <a:rPr lang="fr-FR" sz="2000" dirty="0" smtClean="0"/>
              <a:t>, également en valeur. Ces deux valeurs sont données par l’ISEE jusqu’en 2016 (et 2017 pour les exportations ; et on peut facilement estimer ces dernières pour 2018).</a:t>
            </a:r>
          </a:p>
          <a:p>
            <a:pPr algn="just"/>
            <a:r>
              <a:rPr lang="fr-FR" sz="2000" dirty="0" smtClean="0"/>
              <a:t>La variable de base est sans aucun doute celle des cours du nickel au LME ; rappelons que la PDG d’ERAMET ne voyait pas, fin 2017, les cours remonter pour les années suivantes. Tout le monde a le droit de se tromper</a:t>
            </a:r>
            <a:r>
              <a:rPr lang="mr-IN" sz="2000" dirty="0" smtClean="0"/>
              <a:t>…</a:t>
            </a:r>
            <a:r>
              <a:rPr lang="fr-FR" sz="2000" dirty="0" smtClean="0"/>
              <a:t> </a:t>
            </a:r>
            <a:endParaRPr lang="fr-FR" sz="2000" dirty="0"/>
          </a:p>
        </p:txBody>
      </p:sp>
      <p:sp>
        <p:nvSpPr>
          <p:cNvPr id="2" name="Rectangle 1"/>
          <p:cNvSpPr/>
          <p:nvPr/>
        </p:nvSpPr>
        <p:spPr>
          <a:xfrm>
            <a:off x="1995136" y="28851"/>
            <a:ext cx="5288627" cy="523220"/>
          </a:xfrm>
          <a:prstGeom prst="rect">
            <a:avLst/>
          </a:prstGeom>
        </p:spPr>
        <p:txBody>
          <a:bodyPr wrap="none">
            <a:spAutoFit/>
          </a:bodyPr>
          <a:lstStyle/>
          <a:p>
            <a:r>
              <a:rPr lang="fr-FR" sz="2800" b="1" dirty="0" smtClean="0"/>
              <a:t>La reprise arrive et va se renforcer</a:t>
            </a:r>
            <a:endParaRPr lang="fr-FR" sz="2800" dirty="0"/>
          </a:p>
        </p:txBody>
      </p:sp>
    </p:spTree>
    <p:extLst>
      <p:ext uri="{BB962C8B-B14F-4D97-AF65-F5344CB8AC3E}">
        <p14:creationId xmlns:p14="http://schemas.microsoft.com/office/powerpoint/2010/main" val="314839923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913819" y="1870396"/>
            <a:ext cx="7155402" cy="2677656"/>
          </a:xfrm>
          <a:prstGeom prst="rect">
            <a:avLst/>
          </a:prstGeom>
        </p:spPr>
        <p:txBody>
          <a:bodyPr wrap="square">
            <a:spAutoFit/>
          </a:bodyPr>
          <a:lstStyle/>
          <a:p>
            <a:pPr algn="ctr"/>
            <a:r>
              <a:rPr lang="fr-FR" sz="2800" b="1" dirty="0" smtClean="0">
                <a:solidFill>
                  <a:srgbClr val="0000FF"/>
                </a:solidFill>
              </a:rPr>
              <a:t>La remontée des cours du nickel : </a:t>
            </a:r>
          </a:p>
          <a:p>
            <a:pPr algn="ctr"/>
            <a:r>
              <a:rPr lang="fr-FR" sz="2800" b="1" dirty="0" smtClean="0">
                <a:solidFill>
                  <a:srgbClr val="0000FF"/>
                </a:solidFill>
              </a:rPr>
              <a:t>une certitude pour la moyenne 2018 </a:t>
            </a:r>
          </a:p>
          <a:p>
            <a:pPr algn="ctr"/>
            <a:r>
              <a:rPr lang="fr-FR" sz="2800" b="1" dirty="0" smtClean="0">
                <a:solidFill>
                  <a:srgbClr val="0000FF"/>
                </a:solidFill>
              </a:rPr>
              <a:t>ramenée à la moyenne 2017 </a:t>
            </a:r>
          </a:p>
          <a:p>
            <a:pPr algn="ctr"/>
            <a:r>
              <a:rPr lang="fr-FR" sz="2800" b="1" dirty="0" smtClean="0">
                <a:solidFill>
                  <a:srgbClr val="0000FF"/>
                </a:solidFill>
              </a:rPr>
              <a:t>(qui était déjà en hausse par rapport à 2016), malgré le danger de guerre commerciale </a:t>
            </a:r>
          </a:p>
          <a:p>
            <a:pPr algn="ctr"/>
            <a:r>
              <a:rPr lang="fr-FR" sz="2800" b="1" dirty="0" smtClean="0">
                <a:solidFill>
                  <a:srgbClr val="0000FF"/>
                </a:solidFill>
              </a:rPr>
              <a:t>USA (</a:t>
            </a:r>
            <a:r>
              <a:rPr lang="fr-FR" sz="2800" b="1" dirty="0" err="1" smtClean="0">
                <a:solidFill>
                  <a:srgbClr val="0000FF"/>
                </a:solidFill>
              </a:rPr>
              <a:t>Trump</a:t>
            </a:r>
            <a:r>
              <a:rPr lang="fr-FR" sz="2800" b="1" dirty="0" smtClean="0">
                <a:solidFill>
                  <a:srgbClr val="0000FF"/>
                </a:solidFill>
              </a:rPr>
              <a:t>)-Chine</a:t>
            </a:r>
            <a:endParaRPr lang="fr-FR" sz="2800" dirty="0">
              <a:solidFill>
                <a:srgbClr val="0000FF"/>
              </a:solidFill>
            </a:endParaRPr>
          </a:p>
        </p:txBody>
      </p:sp>
    </p:spTree>
    <p:extLst>
      <p:ext uri="{BB962C8B-B14F-4D97-AF65-F5344CB8AC3E}">
        <p14:creationId xmlns:p14="http://schemas.microsoft.com/office/powerpoint/2010/main" val="322213886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0"/>
            <a:ext cx="8904940" cy="672353"/>
          </a:xfrm>
        </p:spPr>
        <p:txBody>
          <a:bodyPr>
            <a:noAutofit/>
          </a:bodyPr>
          <a:lstStyle/>
          <a:p>
            <a:r>
              <a:rPr lang="fr-FR" sz="2800" b="1" dirty="0" smtClean="0"/>
              <a:t>Le déficit d’offre de Ni : base de la remontée des cours</a:t>
            </a:r>
            <a:endParaRPr lang="fr-FR" sz="2800" b="1" dirty="0"/>
          </a:p>
        </p:txBody>
      </p:sp>
      <p:graphicFrame>
        <p:nvGraphicFramePr>
          <p:cNvPr id="6" name="Graphique 5"/>
          <p:cNvGraphicFramePr>
            <a:graphicFrameLocks/>
          </p:cNvGraphicFramePr>
          <p:nvPr>
            <p:extLst>
              <p:ext uri="{D42A27DB-BD31-4B8C-83A1-F6EECF244321}">
                <p14:modId xmlns:p14="http://schemas.microsoft.com/office/powerpoint/2010/main" val="839374188"/>
              </p:ext>
            </p:extLst>
          </p:nvPr>
        </p:nvGraphicFramePr>
        <p:xfrm>
          <a:off x="119529" y="672353"/>
          <a:ext cx="5214471" cy="6051176"/>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7" name="Graphique 6"/>
          <p:cNvGraphicFramePr>
            <a:graphicFrameLocks/>
          </p:cNvGraphicFramePr>
          <p:nvPr>
            <p:extLst>
              <p:ext uri="{D42A27DB-BD31-4B8C-83A1-F6EECF244321}">
                <p14:modId xmlns:p14="http://schemas.microsoft.com/office/powerpoint/2010/main" val="67941421"/>
              </p:ext>
            </p:extLst>
          </p:nvPr>
        </p:nvGraphicFramePr>
        <p:xfrm>
          <a:off x="5334000" y="1105647"/>
          <a:ext cx="3570940" cy="5617882"/>
        </p:xfrm>
        <a:graphic>
          <a:graphicData uri="http://schemas.openxmlformats.org/drawingml/2006/chart">
            <c:chart xmlns:c="http://schemas.openxmlformats.org/drawingml/2006/chart" xmlns:r="http://schemas.openxmlformats.org/officeDocument/2006/relationships" r:id="rId3"/>
          </a:graphicData>
        </a:graphic>
      </p:graphicFrame>
      <p:sp>
        <p:nvSpPr>
          <p:cNvPr id="8" name="Rectangle à coins arrondis 7"/>
          <p:cNvSpPr/>
          <p:nvPr/>
        </p:nvSpPr>
        <p:spPr>
          <a:xfrm>
            <a:off x="5535480" y="657091"/>
            <a:ext cx="3369459" cy="299144"/>
          </a:xfrm>
          <a:prstGeom prst="roundRect">
            <a:avLst/>
          </a:prstGeom>
          <a:solidFill>
            <a:srgbClr val="FFFFFF"/>
          </a:solidFill>
        </p:spPr>
        <p:style>
          <a:lnRef idx="1">
            <a:schemeClr val="accent1"/>
          </a:lnRef>
          <a:fillRef idx="3">
            <a:schemeClr val="accent1"/>
          </a:fillRef>
          <a:effectRef idx="2">
            <a:schemeClr val="accent1"/>
          </a:effectRef>
          <a:fontRef idx="minor">
            <a:schemeClr val="lt1"/>
          </a:fontRef>
        </p:style>
        <p:txBody>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lang="fr-FR" sz="1400" i="1">
                <a:solidFill>
                  <a:schemeClr val="tx1"/>
                </a:solidFill>
              </a:rPr>
              <a:t>Source : INSG, Octobre 2018</a:t>
            </a:r>
          </a:p>
        </p:txBody>
      </p:sp>
    </p:spTree>
    <p:extLst>
      <p:ext uri="{BB962C8B-B14F-4D97-AF65-F5344CB8AC3E}">
        <p14:creationId xmlns:p14="http://schemas.microsoft.com/office/powerpoint/2010/main" val="9766489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0"/>
            <a:ext cx="8904940" cy="831009"/>
          </a:xfrm>
        </p:spPr>
        <p:txBody>
          <a:bodyPr>
            <a:noAutofit/>
          </a:bodyPr>
          <a:lstStyle/>
          <a:p>
            <a:r>
              <a:rPr lang="fr-FR" sz="2800" b="1" dirty="0" smtClean="0"/>
              <a:t>Analyse des cours à long terme (données « certaines »)</a:t>
            </a:r>
            <a:endParaRPr lang="fr-FR" sz="2800" b="1" dirty="0"/>
          </a:p>
        </p:txBody>
      </p:sp>
      <p:graphicFrame>
        <p:nvGraphicFramePr>
          <p:cNvPr id="8" name="Graphique 7"/>
          <p:cNvGraphicFramePr>
            <a:graphicFrameLocks/>
          </p:cNvGraphicFramePr>
          <p:nvPr>
            <p:extLst>
              <p:ext uri="{D42A27DB-BD31-4B8C-83A1-F6EECF244321}">
                <p14:modId xmlns:p14="http://schemas.microsoft.com/office/powerpoint/2010/main" val="1189059953"/>
              </p:ext>
            </p:extLst>
          </p:nvPr>
        </p:nvGraphicFramePr>
        <p:xfrm>
          <a:off x="249145" y="831009"/>
          <a:ext cx="4696384" cy="589252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9" name="Graphique 8"/>
          <p:cNvGraphicFramePr>
            <a:graphicFrameLocks/>
          </p:cNvGraphicFramePr>
          <p:nvPr>
            <p:extLst>
              <p:ext uri="{D42A27DB-BD31-4B8C-83A1-F6EECF244321}">
                <p14:modId xmlns:p14="http://schemas.microsoft.com/office/powerpoint/2010/main" val="4123508778"/>
              </p:ext>
            </p:extLst>
          </p:nvPr>
        </p:nvGraphicFramePr>
        <p:xfrm>
          <a:off x="5094941" y="831009"/>
          <a:ext cx="3809999" cy="5892520"/>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102537851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0"/>
            <a:ext cx="8904940" cy="831009"/>
          </a:xfrm>
        </p:spPr>
        <p:txBody>
          <a:bodyPr>
            <a:noAutofit/>
          </a:bodyPr>
          <a:lstStyle/>
          <a:p>
            <a:r>
              <a:rPr lang="fr-FR" sz="2800" b="1" dirty="0" smtClean="0"/>
              <a:t>Analyse des cours à moyen terme</a:t>
            </a:r>
            <a:br>
              <a:rPr lang="fr-FR" sz="2800" b="1" dirty="0" smtClean="0"/>
            </a:br>
            <a:r>
              <a:rPr lang="fr-FR" sz="2800" b="1" dirty="0" smtClean="0"/>
              <a:t> (avec estimation </a:t>
            </a:r>
            <a:r>
              <a:rPr lang="fr-FR" sz="2800" b="1" i="1" dirty="0" smtClean="0"/>
              <a:t>optimiste</a:t>
            </a:r>
            <a:r>
              <a:rPr lang="fr-FR" sz="2800" b="1" dirty="0" smtClean="0"/>
              <a:t> 2018, voir plus loin)</a:t>
            </a:r>
            <a:endParaRPr lang="fr-FR" sz="2800" b="1" dirty="0"/>
          </a:p>
        </p:txBody>
      </p:sp>
      <p:graphicFrame>
        <p:nvGraphicFramePr>
          <p:cNvPr id="6" name="Graphique 5"/>
          <p:cNvGraphicFramePr>
            <a:graphicFrameLocks/>
          </p:cNvGraphicFramePr>
          <p:nvPr>
            <p:extLst>
              <p:ext uri="{D42A27DB-BD31-4B8C-83A1-F6EECF244321}">
                <p14:modId xmlns:p14="http://schemas.microsoft.com/office/powerpoint/2010/main" val="1254003112"/>
              </p:ext>
            </p:extLst>
          </p:nvPr>
        </p:nvGraphicFramePr>
        <p:xfrm>
          <a:off x="189379" y="956235"/>
          <a:ext cx="4143562" cy="5767294"/>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7" name="Graphique 6"/>
          <p:cNvGraphicFramePr>
            <a:graphicFrameLocks/>
          </p:cNvGraphicFramePr>
          <p:nvPr>
            <p:extLst>
              <p:ext uri="{D42A27DB-BD31-4B8C-83A1-F6EECF244321}">
                <p14:modId xmlns:p14="http://schemas.microsoft.com/office/powerpoint/2010/main" val="4284813922"/>
              </p:ext>
            </p:extLst>
          </p:nvPr>
        </p:nvGraphicFramePr>
        <p:xfrm>
          <a:off x="4437529" y="956235"/>
          <a:ext cx="4586942" cy="5767294"/>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63133133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0"/>
            <a:ext cx="8904940" cy="831009"/>
          </a:xfrm>
        </p:spPr>
        <p:txBody>
          <a:bodyPr>
            <a:noAutofit/>
          </a:bodyPr>
          <a:lstStyle/>
          <a:p>
            <a:r>
              <a:rPr lang="fr-FR" sz="2800" b="1" dirty="0" smtClean="0"/>
              <a:t>Analyse des cours à moyen terme : </a:t>
            </a:r>
            <a:br>
              <a:rPr lang="fr-FR" sz="2800" b="1" dirty="0" smtClean="0"/>
            </a:br>
            <a:r>
              <a:rPr lang="fr-FR" sz="2800" b="1" dirty="0" smtClean="0"/>
              <a:t>2014-2018 (jusqu’en juin)</a:t>
            </a:r>
            <a:endParaRPr lang="fr-FR" sz="2800" b="1" dirty="0"/>
          </a:p>
        </p:txBody>
      </p:sp>
      <p:graphicFrame>
        <p:nvGraphicFramePr>
          <p:cNvPr id="6" name="Graphique 5"/>
          <p:cNvGraphicFramePr>
            <a:graphicFrameLocks/>
          </p:cNvGraphicFramePr>
          <p:nvPr>
            <p:extLst>
              <p:ext uri="{D42A27DB-BD31-4B8C-83A1-F6EECF244321}">
                <p14:modId xmlns:p14="http://schemas.microsoft.com/office/powerpoint/2010/main" val="4127364166"/>
              </p:ext>
            </p:extLst>
          </p:nvPr>
        </p:nvGraphicFramePr>
        <p:xfrm>
          <a:off x="170702" y="1090705"/>
          <a:ext cx="8734237" cy="5632823"/>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92469480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0" y="0"/>
            <a:ext cx="8904940" cy="831009"/>
          </a:xfrm>
        </p:spPr>
        <p:txBody>
          <a:bodyPr>
            <a:noAutofit/>
          </a:bodyPr>
          <a:lstStyle/>
          <a:p>
            <a:r>
              <a:rPr lang="fr-FR" sz="2400" b="1" dirty="0" smtClean="0"/>
              <a:t>Belle augmentation moyenne des cours du Ni en 2018, </a:t>
            </a:r>
            <a:br>
              <a:rPr lang="fr-FR" sz="2400" b="1" dirty="0" smtClean="0"/>
            </a:br>
            <a:r>
              <a:rPr lang="fr-FR" sz="2400" b="1" dirty="0" smtClean="0"/>
              <a:t>malgré la chute sur le second semestre (Toujours </a:t>
            </a:r>
            <a:r>
              <a:rPr lang="fr-FR" sz="2400" b="1" dirty="0" err="1" smtClean="0"/>
              <a:t>Trump</a:t>
            </a:r>
            <a:r>
              <a:rPr lang="mr-IN" sz="2400" b="1" dirty="0" smtClean="0"/>
              <a:t>…</a:t>
            </a:r>
            <a:r>
              <a:rPr lang="fr-FR" sz="2400" b="1" dirty="0" smtClean="0"/>
              <a:t>)</a:t>
            </a:r>
            <a:endParaRPr lang="fr-FR" sz="2400" b="1" dirty="0"/>
          </a:p>
        </p:txBody>
      </p:sp>
      <p:graphicFrame>
        <p:nvGraphicFramePr>
          <p:cNvPr id="4" name="Graphique 3"/>
          <p:cNvGraphicFramePr>
            <a:graphicFrameLocks/>
          </p:cNvGraphicFramePr>
          <p:nvPr>
            <p:extLst>
              <p:ext uri="{D42A27DB-BD31-4B8C-83A1-F6EECF244321}">
                <p14:modId xmlns:p14="http://schemas.microsoft.com/office/powerpoint/2010/main" val="2921558676"/>
              </p:ext>
            </p:extLst>
          </p:nvPr>
        </p:nvGraphicFramePr>
        <p:xfrm>
          <a:off x="239059" y="1001059"/>
          <a:ext cx="5453529" cy="572247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5" name="Graphique 4"/>
          <p:cNvGraphicFramePr>
            <a:graphicFrameLocks/>
          </p:cNvGraphicFramePr>
          <p:nvPr>
            <p:extLst>
              <p:ext uri="{D42A27DB-BD31-4B8C-83A1-F6EECF244321}">
                <p14:modId xmlns:p14="http://schemas.microsoft.com/office/powerpoint/2010/main" val="3432192091"/>
              </p:ext>
            </p:extLst>
          </p:nvPr>
        </p:nvGraphicFramePr>
        <p:xfrm>
          <a:off x="5976470" y="1001059"/>
          <a:ext cx="2928469" cy="5722470"/>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3473180957"/>
      </p:ext>
    </p:extLst>
  </p:cSld>
  <p:clrMapOvr>
    <a:masterClrMapping/>
  </p:clrMapOvr>
</p:sld>
</file>

<file path=ppt/theme/theme1.xml><?xml version="1.0" encoding="utf-8"?>
<a:theme xmlns:a="http://schemas.openxmlformats.org/drawingml/2006/main" name="Thème Office">
  <a:themeElements>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Override1.xml><?xml version="1.0" encoding="utf-8"?>
<a:themeOverride xmlns:a="http://schemas.openxmlformats.org/drawingml/2006/main">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2.xml><?xml version="1.0" encoding="utf-8"?>
<a:themeOverride xmlns:a="http://schemas.openxmlformats.org/drawingml/2006/main">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3.xml><?xml version="1.0" encoding="utf-8"?>
<a:themeOverride xmlns:a="http://schemas.openxmlformats.org/drawingml/2006/main">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4.xml><?xml version="1.0" encoding="utf-8"?>
<a:themeOverride xmlns:a="http://schemas.openxmlformats.org/drawingml/2006/main">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5.xml><?xml version="1.0" encoding="utf-8"?>
<a:themeOverride xmlns:a="http://schemas.openxmlformats.org/drawingml/2006/main">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docProps/app.xml><?xml version="1.0" encoding="utf-8"?>
<Properties xmlns="http://schemas.openxmlformats.org/officeDocument/2006/extended-properties" xmlns:vt="http://schemas.openxmlformats.org/officeDocument/2006/docPropsVTypes">
  <TotalTime>1585</TotalTime>
  <Words>1532</Words>
  <Application>Microsoft Macintosh PowerPoint</Application>
  <PresentationFormat>Présentation à l'écran (4:3)</PresentationFormat>
  <Paragraphs>198</Paragraphs>
  <Slides>22</Slides>
  <Notes>0</Notes>
  <HiddenSlides>0</HiddenSlides>
  <MMClips>0</MMClips>
  <ScaleCrop>false</ScaleCrop>
  <HeadingPairs>
    <vt:vector size="4" baseType="variant">
      <vt:variant>
        <vt:lpstr>Thème</vt:lpstr>
      </vt:variant>
      <vt:variant>
        <vt:i4>1</vt:i4>
      </vt:variant>
      <vt:variant>
        <vt:lpstr>Titres des diapositives</vt:lpstr>
      </vt:variant>
      <vt:variant>
        <vt:i4>22</vt:i4>
      </vt:variant>
    </vt:vector>
  </HeadingPairs>
  <TitlesOfParts>
    <vt:vector size="23" baseType="lpstr">
      <vt:lpstr>Thème Office</vt:lpstr>
      <vt:lpstr>Le nickel booste et va booster   la reprise économique du Caillou : Additif à l’actualisation de la conjoncture économique</vt:lpstr>
      <vt:lpstr>La crise est finie ! </vt:lpstr>
      <vt:lpstr>Présentation PowerPoint</vt:lpstr>
      <vt:lpstr>Présentation PowerPoint</vt:lpstr>
      <vt:lpstr>Le déficit d’offre de Ni : base de la remontée des cours</vt:lpstr>
      <vt:lpstr>Analyse des cours à long terme (données « certaines »)</vt:lpstr>
      <vt:lpstr>Analyse des cours à moyen terme  (avec estimation optimiste 2018, voir plus loin)</vt:lpstr>
      <vt:lpstr>Analyse des cours à moyen terme :  2014-2018 (jusqu’en juin)</vt:lpstr>
      <vt:lpstr>Belle augmentation moyenne des cours du Ni en 2018,  malgré la chute sur le second semestre (Toujours Trump…)</vt:lpstr>
      <vt:lpstr>De belles prévisions (très optimistes ?) pour le futur,  si pas de guerre commerciale USA-Chine</vt:lpstr>
      <vt:lpstr>Présentation PowerPoint</vt:lpstr>
      <vt:lpstr>Présentation PowerPoint</vt:lpstr>
      <vt:lpstr>Nickel et PIB</vt:lpstr>
      <vt:lpstr>Nickel et PIB</vt:lpstr>
      <vt:lpstr>Présentation PowerPoint</vt:lpstr>
      <vt:lpstr>Nickel et PIB</vt:lpstr>
      <vt:lpstr>Nickel et PIB</vt:lpstr>
      <vt:lpstr>Présentation PowerPoint</vt:lpstr>
      <vt:lpstr>Exportations de Nickel et PIB</vt:lpstr>
      <vt:lpstr>Les exportations de Ni (produites sur le Caillou)  ont évidemment une influence notable  (mais plus ou moins sensible) sur le PIB</vt:lpstr>
      <vt:lpstr>% annuels de variations (très heurtés)</vt:lpstr>
      <vt:lpstr>Quand les cours grimpent, l’élasticité est élevée  ( vers 60% en moyenne de 2000 à 2007,  c’est-à-dire que si les exportations augmentent en valeur de 10%,  le PIB en valeur augmente de 6% ;  ce n’est plus vrai quand les cours s’écroulent</vt:lpstr>
    </vt:vector>
  </TitlesOfParts>
  <Company>Syndex</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 nickel et la reprise économique</dc:title>
  <dc:creator>Patrick Castex</dc:creator>
  <cp:lastModifiedBy>Patrick Castex</cp:lastModifiedBy>
  <cp:revision>28</cp:revision>
  <dcterms:created xsi:type="dcterms:W3CDTF">2018-11-06T21:55:53Z</dcterms:created>
  <dcterms:modified xsi:type="dcterms:W3CDTF">2018-11-17T06:13:34Z</dcterms:modified>
</cp:coreProperties>
</file>

<file path=docProps/thumbnail.jpeg>
</file>