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drawings/drawing3.xml" ContentType="application/vnd.openxmlformats-officedocument.drawingml.chartshapes+xml"/>
  <Override PartName="/ppt/charts/chart6.xml" ContentType="application/vnd.openxmlformats-officedocument.drawingml.chart+xml"/>
  <Override PartName="/ppt/theme/themeOverride2.xml" ContentType="application/vnd.openxmlformats-officedocument.themeOverride+xml"/>
  <Override PartName="/ppt/drawings/drawing4.xml" ContentType="application/vnd.openxmlformats-officedocument.drawingml.chartshapes+xml"/>
  <Override PartName="/ppt/charts/chart7.xml" ContentType="application/vnd.openxmlformats-officedocument.drawingml.chart+xml"/>
  <Override PartName="/ppt/drawings/drawing5.xml" ContentType="application/vnd.openxmlformats-officedocument.drawingml.chartshapes+xml"/>
  <Override PartName="/ppt/charts/chart8.xml" ContentType="application/vnd.openxmlformats-officedocument.drawingml.chart+xml"/>
  <Override PartName="/ppt/drawings/drawing6.xml" ContentType="application/vnd.openxmlformats-officedocument.drawingml.chartshapes+xml"/>
  <Override PartName="/ppt/charts/chart9.xml" ContentType="application/vnd.openxmlformats-officedocument.drawingml.chart+xml"/>
  <Override PartName="/ppt/drawings/drawing7.xml" ContentType="application/vnd.openxmlformats-officedocument.drawingml.chartshapes+xml"/>
  <Override PartName="/ppt/charts/chart10.xml" ContentType="application/vnd.openxmlformats-officedocument.drawingml.chart+xml"/>
  <Override PartName="/ppt/drawings/drawing8.xml" ContentType="application/vnd.openxmlformats-officedocument.drawingml.chartshapes+xml"/>
  <Override PartName="/ppt/charts/chart11.xml" ContentType="application/vnd.openxmlformats-officedocument.drawingml.chart+xml"/>
  <Override PartName="/ppt/drawings/drawing9.xml" ContentType="application/vnd.openxmlformats-officedocument.drawingml.chartshapes+xml"/>
  <Override PartName="/ppt/charts/chart12.xml" ContentType="application/vnd.openxmlformats-officedocument.drawingml.chart+xml"/>
  <Override PartName="/ppt/drawings/drawing10.xml" ContentType="application/vnd.openxmlformats-officedocument.drawingml.chartshapes+xml"/>
  <Override PartName="/ppt/charts/chart13.xml" ContentType="application/vnd.openxmlformats-officedocument.drawingml.chart+xml"/>
  <Override PartName="/ppt/drawings/drawing11.xml" ContentType="application/vnd.openxmlformats-officedocument.drawingml.chartshapes+xml"/>
  <Override PartName="/ppt/charts/chart14.xml" ContentType="application/vnd.openxmlformats-officedocument.drawingml.chart+xml"/>
  <Override PartName="/ppt/drawings/drawing12.xml" ContentType="application/vnd.openxmlformats-officedocument.drawingml.chartshapes+xml"/>
  <Override PartName="/ppt/charts/chart15.xml" ContentType="application/vnd.openxmlformats-officedocument.drawingml.chart+xml"/>
  <Override PartName="/ppt/charts/chart16.xml" ContentType="application/vnd.openxmlformats-officedocument.drawingml.chart+xml"/>
  <Override PartName="/ppt/theme/themeOverride3.xml" ContentType="application/vnd.openxmlformats-officedocument.themeOverride+xml"/>
  <Override PartName="/ppt/charts/chart17.xml" ContentType="application/vnd.openxmlformats-officedocument.drawingml.chart+xml"/>
  <Override PartName="/ppt/theme/themeOverride4.xml" ContentType="application/vnd.openxmlformats-officedocument.themeOverride+xml"/>
  <Override PartName="/ppt/charts/chart18.xml" ContentType="application/vnd.openxmlformats-officedocument.drawingml.chart+xml"/>
  <Override PartName="/ppt/charts/chart19.xml" ContentType="application/vnd.openxmlformats-officedocument.drawingml.chart+xml"/>
  <Override PartName="/ppt/drawings/drawing13.xml" ContentType="application/vnd.openxmlformats-officedocument.drawingml.chartshapes+xml"/>
  <Override PartName="/ppt/charts/chart20.xml" ContentType="application/vnd.openxmlformats-officedocument.drawingml.chart+xml"/>
  <Override PartName="/ppt/theme/themeOverride5.xml" ContentType="application/vnd.openxmlformats-officedocument.themeOverride+xml"/>
  <Override PartName="/ppt/drawings/drawing14.xml" ContentType="application/vnd.openxmlformats-officedocument.drawingml.chartshapes+xml"/>
  <Override PartName="/ppt/charts/chart21.xml" ContentType="application/vnd.openxmlformats-officedocument.drawingml.chart+xml"/>
  <Override PartName="/ppt/theme/themeOverride6.xml" ContentType="application/vnd.openxmlformats-officedocument.themeOverride+xml"/>
  <Override PartName="/ppt/drawings/drawing15.xml" ContentType="application/vnd.openxmlformats-officedocument.drawingml.chartshapes+xml"/>
  <Override PartName="/ppt/charts/chart22.xml" ContentType="application/vnd.openxmlformats-officedocument.drawingml.chart+xml"/>
  <Override PartName="/ppt/drawings/drawing16.xml" ContentType="application/vnd.openxmlformats-officedocument.drawingml.chartshapes+xml"/>
  <Override PartName="/ppt/charts/chart23.xml" ContentType="application/vnd.openxmlformats-officedocument.drawingml.chart+xml"/>
  <Override PartName="/ppt/drawings/drawing17.xml" ContentType="application/vnd.openxmlformats-officedocument.drawingml.chartshapes+xml"/>
  <Override PartName="/ppt/charts/chart24.xml" ContentType="application/vnd.openxmlformats-officedocument.drawingml.chart+xml"/>
  <Override PartName="/ppt/drawings/drawing18.xml" ContentType="application/vnd.openxmlformats-officedocument.drawingml.chartshapes+xml"/>
  <Override PartName="/ppt/charts/chart25.xml" ContentType="application/vnd.openxmlformats-officedocument.drawingml.chart+xml"/>
  <Override PartName="/ppt/drawings/drawing19.xml" ContentType="application/vnd.openxmlformats-officedocument.drawingml.chartshapes+xml"/>
  <Override PartName="/ppt/charts/chart26.xml" ContentType="application/vnd.openxmlformats-officedocument.drawingml.chart+xml"/>
  <Override PartName="/ppt/drawings/drawing20.xml" ContentType="application/vnd.openxmlformats-officedocument.drawingml.chartshapes+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drawings/drawing21.xml" ContentType="application/vnd.openxmlformats-officedocument.drawingml.chartshapes+xml"/>
  <Override PartName="/ppt/charts/chart32.xml" ContentType="application/vnd.openxmlformats-officedocument.drawingml.chart+xml"/>
  <Override PartName="/ppt/drawings/drawing22.xml" ContentType="application/vnd.openxmlformats-officedocument.drawingml.chartshapes+xml"/>
  <Override PartName="/ppt/charts/chart33.xml" ContentType="application/vnd.openxmlformats-officedocument.drawingml.chart+xml"/>
  <Override PartName="/ppt/drawings/drawing23.xml" ContentType="application/vnd.openxmlformats-officedocument.drawingml.chartshapes+xml"/>
  <Override PartName="/ppt/charts/chart34.xml" ContentType="application/vnd.openxmlformats-officedocument.drawingml.chart+xml"/>
  <Override PartName="/ppt/drawings/drawing24.xml" ContentType="application/vnd.openxmlformats-officedocument.drawingml.chartshapes+xml"/>
  <Override PartName="/ppt/charts/chart35.xml" ContentType="application/vnd.openxmlformats-officedocument.drawingml.chart+xml"/>
  <Override PartName="/ppt/charts/chart36.xml" ContentType="application/vnd.openxmlformats-officedocument.drawingml.chart+xml"/>
  <Override PartName="/ppt/drawings/drawing25.xml" ContentType="application/vnd.openxmlformats-officedocument.drawingml.chartshapes+xml"/>
  <Override PartName="/ppt/charts/chart37.xml" ContentType="application/vnd.openxmlformats-officedocument.drawingml.chart+xml"/>
  <Override PartName="/ppt/charts/chart38.xml" ContentType="application/vnd.openxmlformats-officedocument.drawingml.chart+xml"/>
  <Override PartName="/ppt/drawings/drawing26.xml" ContentType="application/vnd.openxmlformats-officedocument.drawingml.chartshapes+xml"/>
  <Override PartName="/ppt/charts/chart39.xml" ContentType="application/vnd.openxmlformats-officedocument.drawingml.chart+xml"/>
  <Override PartName="/ppt/drawings/drawing27.xml" ContentType="application/vnd.openxmlformats-officedocument.drawingml.chartshapes+xml"/>
  <Override PartName="/ppt/charts/chart40.xml" ContentType="application/vnd.openxmlformats-officedocument.drawingml.chart+xml"/>
  <Override PartName="/ppt/charts/chart41.xml" ContentType="application/vnd.openxmlformats-officedocument.drawingml.chart+xml"/>
  <Override PartName="/ppt/drawings/drawing28.xml" ContentType="application/vnd.openxmlformats-officedocument.drawingml.chartshapes+xml"/>
  <Override PartName="/ppt/charts/chart42.xml" ContentType="application/vnd.openxmlformats-officedocument.drawingml.chart+xml"/>
  <Override PartName="/ppt/drawings/drawing29.xml" ContentType="application/vnd.openxmlformats-officedocument.drawingml.chartshapes+xml"/>
  <Override PartName="/ppt/charts/chart43.xml" ContentType="application/vnd.openxmlformats-officedocument.drawingml.chart+xml"/>
  <Override PartName="/ppt/charts/chart44.xml" ContentType="application/vnd.openxmlformats-officedocument.drawingml.chart+xml"/>
  <Override PartName="/ppt/drawings/drawing30.xml" ContentType="application/vnd.openxmlformats-officedocument.drawingml.chartshapes+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drawings/drawing31.xml" ContentType="application/vnd.openxmlformats-officedocument.drawingml.chartshapes+xml"/>
  <Override PartName="/ppt/charts/chart49.xml" ContentType="application/vnd.openxmlformats-officedocument.drawingml.chart+xml"/>
  <Override PartName="/ppt/charts/chart50.xml" ContentType="application/vnd.openxmlformats-officedocument.drawingml.chart+xml"/>
  <Override PartName="/ppt/charts/chart51.xml" ContentType="application/vnd.openxmlformats-officedocument.drawingml.chart+xml"/>
  <Override PartName="/ppt/drawings/drawing32.xml" ContentType="application/vnd.openxmlformats-officedocument.drawingml.chartshapes+xml"/>
  <Override PartName="/ppt/charts/chart52.xml" ContentType="application/vnd.openxmlformats-officedocument.drawingml.chart+xml"/>
  <Override PartName="/ppt/drawings/drawing33.xml" ContentType="application/vnd.openxmlformats-officedocument.drawingml.chartshapes+xml"/>
  <Override PartName="/ppt/charts/chart53.xml" ContentType="application/vnd.openxmlformats-officedocument.drawingml.chart+xml"/>
  <Override PartName="/ppt/drawings/drawing34.xml" ContentType="application/vnd.openxmlformats-officedocument.drawingml.chartshapes+xml"/>
  <Override PartName="/ppt/charts/chart54.xml" ContentType="application/vnd.openxmlformats-officedocument.drawingml.chart+xml"/>
  <Override PartName="/ppt/charts/chart55.xml" ContentType="application/vnd.openxmlformats-officedocument.drawingml.chart+xml"/>
  <Override PartName="/ppt/drawings/drawing35.xml" ContentType="application/vnd.openxmlformats-officedocument.drawingml.chartshapes+xml"/>
  <Override PartName="/ppt/charts/chart56.xml" ContentType="application/vnd.openxmlformats-officedocument.drawingml.chart+xml"/>
  <Override PartName="/ppt/drawings/drawing36.xml" ContentType="application/vnd.openxmlformats-officedocument.drawingml.chartshapes+xml"/>
  <Override PartName="/ppt/charts/chart57.xml" ContentType="application/vnd.openxmlformats-officedocument.drawingml.chart+xml"/>
  <Override PartName="/ppt/drawings/drawing37.xml" ContentType="application/vnd.openxmlformats-officedocument.drawingml.chartshapes+xml"/>
  <Override PartName="/ppt/charts/chart58.xml" ContentType="application/vnd.openxmlformats-officedocument.drawingml.chart+xml"/>
  <Override PartName="/ppt/charts/chart59.xml" ContentType="application/vnd.openxmlformats-officedocument.drawingml.chart+xml"/>
  <Override PartName="/ppt/charts/chart60.xml" ContentType="application/vnd.openxmlformats-officedocument.drawingml.chart+xml"/>
  <Override PartName="/ppt/drawings/drawing38.xml" ContentType="application/vnd.openxmlformats-officedocument.drawingml.chartshapes+xml"/>
  <Override PartName="/ppt/charts/chart61.xml" ContentType="application/vnd.openxmlformats-officedocument.drawingml.chart+xml"/>
  <Override PartName="/ppt/theme/themeOverride7.xml" ContentType="application/vnd.openxmlformats-officedocument.themeOverride+xml"/>
  <Override PartName="/ppt/drawings/drawing39.xml" ContentType="application/vnd.openxmlformats-officedocument.drawingml.chartshapes+xml"/>
  <Override PartName="/ppt/charts/chart62.xml" ContentType="application/vnd.openxmlformats-officedocument.drawingml.chart+xml"/>
  <Override PartName="/ppt/charts/chart63.xml" ContentType="application/vnd.openxmlformats-officedocument.drawingml.chart+xml"/>
  <Override PartName="/ppt/drawings/drawing40.xml" ContentType="application/vnd.openxmlformats-officedocument.drawingml.chartshapes+xml"/>
  <Override PartName="/ppt/charts/chart64.xml" ContentType="application/vnd.openxmlformats-officedocument.drawingml.chart+xml"/>
  <Override PartName="/ppt/drawings/drawing41.xml" ContentType="application/vnd.openxmlformats-officedocument.drawingml.chartshapes+xml"/>
  <Override PartName="/ppt/charts/chart65.xml" ContentType="application/vnd.openxmlformats-officedocument.drawingml.chart+xml"/>
  <Override PartName="/ppt/drawings/drawing42.xml" ContentType="application/vnd.openxmlformats-officedocument.drawingml.chartshapes+xml"/>
  <Override PartName="/ppt/charts/chart66.xml" ContentType="application/vnd.openxmlformats-officedocument.drawingml.chart+xml"/>
  <Override PartName="/ppt/theme/themeOverride8.xml" ContentType="application/vnd.openxmlformats-officedocument.themeOverride+xml"/>
  <Override PartName="/ppt/charts/chart67.xml" ContentType="application/vnd.openxmlformats-officedocument.drawingml.chart+xml"/>
  <Override PartName="/ppt/theme/themeOverride9.xml" ContentType="application/vnd.openxmlformats-officedocument.themeOverride+xml"/>
  <Override PartName="/ppt/drawings/drawing43.xml" ContentType="application/vnd.openxmlformats-officedocument.drawingml.chartshapes+xml"/>
  <Override PartName="/ppt/charts/chart68.xml" ContentType="application/vnd.openxmlformats-officedocument.drawingml.chart+xml"/>
  <Override PartName="/ppt/charts/chart69.xml" ContentType="application/vnd.openxmlformats-officedocument.drawingml.chart+xml"/>
  <Override PartName="/ppt/drawings/drawing44.xml" ContentType="application/vnd.openxmlformats-officedocument.drawingml.chartshapes+xml"/>
  <Override PartName="/ppt/charts/chart70.xml" ContentType="application/vnd.openxmlformats-officedocument.drawingml.chart+xml"/>
  <Override PartName="/ppt/charts/chart71.xml" ContentType="application/vnd.openxmlformats-officedocument.drawingml.chart+xml"/>
  <Override PartName="/ppt/drawings/drawing45.xml" ContentType="application/vnd.openxmlformats-officedocument.drawingml.chartshapes+xml"/>
  <Override PartName="/ppt/charts/chart72.xml" ContentType="application/vnd.openxmlformats-officedocument.drawingml.chart+xml"/>
  <Override PartName="/ppt/charts/chart73.xml" ContentType="application/vnd.openxmlformats-officedocument.drawingml.chart+xml"/>
  <Override PartName="/ppt/drawings/drawing46.xml" ContentType="application/vnd.openxmlformats-officedocument.drawingml.chartshapes+xml"/>
  <Override PartName="/ppt/charts/chart74.xml" ContentType="application/vnd.openxmlformats-officedocument.drawingml.chart+xml"/>
  <Override PartName="/ppt/charts/chart75.xml" ContentType="application/vnd.openxmlformats-officedocument.drawingml.chart+xml"/>
  <Override PartName="/ppt/theme/themeOverride10.xml" ContentType="application/vnd.openxmlformats-officedocument.themeOverride+xml"/>
  <Override PartName="/ppt/drawings/drawing47.xml" ContentType="application/vnd.openxmlformats-officedocument.drawingml.chartshapes+xml"/>
  <Override PartName="/ppt/charts/chart76.xml" ContentType="application/vnd.openxmlformats-officedocument.drawingml.chart+xml"/>
  <Override PartName="/ppt/theme/themeOverride11.xml" ContentType="application/vnd.openxmlformats-officedocument.themeOverride+xml"/>
  <Override PartName="/ppt/drawings/drawing48.xml" ContentType="application/vnd.openxmlformats-officedocument.drawingml.chartshapes+xml"/>
  <Override PartName="/ppt/charts/chart77.xml" ContentType="application/vnd.openxmlformats-officedocument.drawingml.chart+xml"/>
  <Override PartName="/ppt/theme/themeOverride12.xml" ContentType="application/vnd.openxmlformats-officedocument.themeOverride+xml"/>
  <Override PartName="/ppt/drawings/drawing49.xml" ContentType="application/vnd.openxmlformats-officedocument.drawingml.chartshapes+xml"/>
  <Override PartName="/ppt/charts/chart78.xml" ContentType="application/vnd.openxmlformats-officedocument.drawingml.chart+xml"/>
  <Override PartName="/ppt/drawings/drawing50.xml" ContentType="application/vnd.openxmlformats-officedocument.drawingml.chartshapes+xml"/>
  <Override PartName="/ppt/charts/chart79.xml" ContentType="application/vnd.openxmlformats-officedocument.drawingml.chart+xml"/>
  <Override PartName="/ppt/charts/chart80.xml" ContentType="application/vnd.openxmlformats-officedocument.drawingml.chart+xml"/>
  <Override PartName="/ppt/drawings/drawing51.xml" ContentType="application/vnd.openxmlformats-officedocument.drawingml.chartshapes+xml"/>
  <Override PartName="/ppt/charts/chart81.xml" ContentType="application/vnd.openxmlformats-officedocument.drawingml.chart+xml"/>
  <Override PartName="/ppt/charts/chart82.xml" ContentType="application/vnd.openxmlformats-officedocument.drawingml.chart+xml"/>
  <Override PartName="/ppt/drawings/drawing52.xml" ContentType="application/vnd.openxmlformats-officedocument.drawingml.chartshapes+xml"/>
  <Override PartName="/ppt/charts/chart83.xml" ContentType="application/vnd.openxmlformats-officedocument.drawingml.chart+xml"/>
  <Override PartName="/ppt/theme/themeOverride13.xml" ContentType="application/vnd.openxmlformats-officedocument.themeOverride+xml"/>
  <Override PartName="/ppt/charts/chart84.xml" ContentType="application/vnd.openxmlformats-officedocument.drawingml.chart+xml"/>
  <Override PartName="/ppt/theme/themeOverride14.xml" ContentType="application/vnd.openxmlformats-officedocument.themeOverride+xml"/>
  <Override PartName="/ppt/drawings/drawing53.xml" ContentType="application/vnd.openxmlformats-officedocument.drawingml.chartshapes+xml"/>
  <Override PartName="/ppt/charts/chart85.xml" ContentType="application/vnd.openxmlformats-officedocument.drawingml.chart+xml"/>
  <Override PartName="/ppt/drawings/drawing54.xml" ContentType="application/vnd.openxmlformats-officedocument.drawingml.chartshapes+xml"/>
  <Override PartName="/ppt/charts/chart86.xml" ContentType="application/vnd.openxmlformats-officedocument.drawingml.chart+xml"/>
  <Override PartName="/ppt/charts/chart87.xml" ContentType="application/vnd.openxmlformats-officedocument.drawingml.chart+xml"/>
  <Override PartName="/ppt/charts/chart88.xml" ContentType="application/vnd.openxmlformats-officedocument.drawingml.chart+xml"/>
  <Override PartName="/ppt/charts/chart89.xml" ContentType="application/vnd.openxmlformats-officedocument.drawingml.chart+xml"/>
  <Override PartName="/ppt/charts/chart90.xml" ContentType="application/vnd.openxmlformats-officedocument.drawingml.chart+xml"/>
  <Override PartName="/ppt/charts/chart91.xml" ContentType="application/vnd.openxmlformats-officedocument.drawingml.chart+xml"/>
  <Override PartName="/ppt/charts/chart92.xml" ContentType="application/vnd.openxmlformats-officedocument.drawingml.chart+xml"/>
  <Override PartName="/ppt/drawings/drawing55.xml" ContentType="application/vnd.openxmlformats-officedocument.drawingml.chartshapes+xml"/>
  <Override PartName="/ppt/charts/chart93.xml" ContentType="application/vnd.openxmlformats-officedocument.drawingml.chart+xml"/>
  <Override PartName="/ppt/drawings/drawing56.xml" ContentType="application/vnd.openxmlformats-officedocument.drawingml.chartshapes+xml"/>
  <Override PartName="/ppt/charts/chart94.xml" ContentType="application/vnd.openxmlformats-officedocument.drawingml.chart+xml"/>
  <Override PartName="/ppt/drawings/drawing57.xml" ContentType="application/vnd.openxmlformats-officedocument.drawingml.chartshapes+xml"/>
  <Override PartName="/ppt/charts/chart95.xml" ContentType="application/vnd.openxmlformats-officedocument.drawingml.chart+xml"/>
  <Override PartName="/ppt/theme/themeOverride15.xml" ContentType="application/vnd.openxmlformats-officedocument.themeOverride+xml"/>
  <Override PartName="/ppt/drawings/drawing58.xml" ContentType="application/vnd.openxmlformats-officedocument.drawingml.chartshapes+xml"/>
  <Override PartName="/ppt/charts/chart96.xml" ContentType="application/vnd.openxmlformats-officedocument.drawingml.chart+xml"/>
  <Override PartName="/ppt/theme/themeOverride16.xml" ContentType="application/vnd.openxmlformats-officedocument.themeOverride+xml"/>
  <Override PartName="/ppt/drawings/drawing59.xml" ContentType="application/vnd.openxmlformats-officedocument.drawingml.chartshapes+xml"/>
  <Override PartName="/ppt/charts/chart97.xml" ContentType="application/vnd.openxmlformats-officedocument.drawingml.chart+xml"/>
  <Override PartName="/ppt/drawings/drawing60.xml" ContentType="application/vnd.openxmlformats-officedocument.drawingml.chartshapes+xml"/>
  <Override PartName="/ppt/charts/chart98.xml" ContentType="application/vnd.openxmlformats-officedocument.drawingml.chart+xml"/>
  <Override PartName="/ppt/drawings/drawing61.xml" ContentType="application/vnd.openxmlformats-officedocument.drawingml.chartshapes+xml"/>
  <Override PartName="/ppt/charts/chart99.xml" ContentType="application/vnd.openxmlformats-officedocument.drawingml.chart+xml"/>
  <Override PartName="/ppt/drawings/drawing62.xml" ContentType="application/vnd.openxmlformats-officedocument.drawingml.chartshapes+xml"/>
  <Override PartName="/ppt/charts/chart100.xml" ContentType="application/vnd.openxmlformats-officedocument.drawingml.chart+xml"/>
  <Override PartName="/ppt/drawings/drawing63.xml" ContentType="application/vnd.openxmlformats-officedocument.drawingml.chartshapes+xml"/>
  <Override PartName="/ppt/charts/chart101.xml" ContentType="application/vnd.openxmlformats-officedocument.drawingml.chart+xml"/>
  <Override PartName="/ppt/drawings/drawing64.xml" ContentType="application/vnd.openxmlformats-officedocument.drawingml.chartshapes+xml"/>
  <Override PartName="/ppt/charts/chart102.xml" ContentType="application/vnd.openxmlformats-officedocument.drawingml.chart+xml"/>
  <Override PartName="/ppt/drawings/drawing65.xml" ContentType="application/vnd.openxmlformats-officedocument.drawingml.chartshapes+xml"/>
  <Override PartName="/ppt/charts/chart103.xml" ContentType="application/vnd.openxmlformats-officedocument.drawingml.chart+xml"/>
  <Override PartName="/ppt/drawings/drawing66.xml" ContentType="application/vnd.openxmlformats-officedocument.drawingml.chartshapes+xml"/>
  <Override PartName="/ppt/charts/chart104.xml" ContentType="application/vnd.openxmlformats-officedocument.drawingml.chart+xml"/>
  <Override PartName="/ppt/charts/chart105.xml" ContentType="application/vnd.openxmlformats-officedocument.drawingml.chart+xml"/>
  <Override PartName="/ppt/drawings/drawing67.xml" ContentType="application/vnd.openxmlformats-officedocument.drawingml.chartshapes+xml"/>
  <Override PartName="/ppt/charts/chart106.xml" ContentType="application/vnd.openxmlformats-officedocument.drawingml.chart+xml"/>
  <Override PartName="/ppt/charts/chart107.xml" ContentType="application/vnd.openxmlformats-officedocument.drawingml.chart+xml"/>
  <Override PartName="/ppt/drawings/drawing68.xml" ContentType="application/vnd.openxmlformats-officedocument.drawingml.chartshapes+xml"/>
  <Override PartName="/ppt/charts/chart108.xml" ContentType="application/vnd.openxmlformats-officedocument.drawingml.chart+xml"/>
  <Override PartName="/ppt/drawings/drawing69.xml" ContentType="application/vnd.openxmlformats-officedocument.drawingml.chartshapes+xml"/>
  <Override PartName="/ppt/charts/chart109.xml" ContentType="application/vnd.openxmlformats-officedocument.drawingml.chart+xml"/>
  <Override PartName="/ppt/charts/chart110.xml" ContentType="application/vnd.openxmlformats-officedocument.drawingml.chart+xml"/>
  <Override PartName="/ppt/drawings/drawing70.xml" ContentType="application/vnd.openxmlformats-officedocument.drawingml.chartshapes+xml"/>
  <Override PartName="/ppt/charts/chart111.xml" ContentType="application/vnd.openxmlformats-officedocument.drawingml.chart+xml"/>
  <Override PartName="/ppt/drawings/drawing71.xml" ContentType="application/vnd.openxmlformats-officedocument.drawingml.chartshapes+xml"/>
  <Override PartName="/ppt/charts/chart112.xml" ContentType="application/vnd.openxmlformats-officedocument.drawingml.chart+xml"/>
  <Override PartName="/ppt/drawings/drawing72.xml" ContentType="application/vnd.openxmlformats-officedocument.drawingml.chartshapes+xml"/>
  <Override PartName="/ppt/charts/chart113.xml" ContentType="application/vnd.openxmlformats-officedocument.drawingml.chart+xml"/>
  <Override PartName="/ppt/charts/chart114.xml" ContentType="application/vnd.openxmlformats-officedocument.drawingml.chart+xml"/>
  <Override PartName="/ppt/drawings/drawing73.xml" ContentType="application/vnd.openxmlformats-officedocument.drawingml.chartshapes+xml"/>
  <Override PartName="/ppt/charts/chart115.xml" ContentType="application/vnd.openxmlformats-officedocument.drawingml.chart+xml"/>
  <Override PartName="/ppt/drawings/drawing74.xml" ContentType="application/vnd.openxmlformats-officedocument.drawingml.chartshapes+xml"/>
  <Override PartName="/ppt/charts/chart116.xml" ContentType="application/vnd.openxmlformats-officedocument.drawingml.chart+xml"/>
  <Override PartName="/ppt/drawings/drawing75.xml" ContentType="application/vnd.openxmlformats-officedocument.drawingml.chartshapes+xml"/>
  <Override PartName="/ppt/charts/chart117.xml" ContentType="application/vnd.openxmlformats-officedocument.drawingml.chart+xml"/>
  <Override PartName="/ppt/charts/chart118.xml" ContentType="application/vnd.openxmlformats-officedocument.drawingml.chart+xml"/>
  <Override PartName="/ppt/drawings/drawing76.xml" ContentType="application/vnd.openxmlformats-officedocument.drawingml.chartshapes+xml"/>
  <Override PartName="/ppt/charts/chart119.xml" ContentType="application/vnd.openxmlformats-officedocument.drawingml.chart+xml"/>
  <Override PartName="/ppt/drawings/drawing77.xml" ContentType="application/vnd.openxmlformats-officedocument.drawingml.chartshapes+xml"/>
  <Override PartName="/ppt/charts/chart120.xml" ContentType="application/vnd.openxmlformats-officedocument.drawingml.chart+xml"/>
  <Override PartName="/ppt/charts/chart121.xml" ContentType="application/vnd.openxmlformats-officedocument.drawingml.chart+xml"/>
  <Override PartName="/ppt/charts/chart122.xml" ContentType="application/vnd.openxmlformats-officedocument.drawingml.chart+xml"/>
  <Override PartName="/ppt/charts/chart123.xml" ContentType="application/vnd.openxmlformats-officedocument.drawingml.chart+xml"/>
  <Override PartName="/ppt/charts/chart124.xml" ContentType="application/vnd.openxmlformats-officedocument.drawingml.chart+xml"/>
  <Override PartName="/ppt/drawings/drawing78.xml" ContentType="application/vnd.openxmlformats-officedocument.drawingml.chartshapes+xml"/>
  <Override PartName="/ppt/charts/chart125.xml" ContentType="application/vnd.openxmlformats-officedocument.drawingml.chart+xml"/>
  <Override PartName="/ppt/charts/chart126.xml" ContentType="application/vnd.openxmlformats-officedocument.drawingml.chart+xml"/>
  <Override PartName="/ppt/drawings/drawing79.xml" ContentType="application/vnd.openxmlformats-officedocument.drawingml.chartshapes+xml"/>
  <Override PartName="/ppt/charts/chart127.xml" ContentType="application/vnd.openxmlformats-officedocument.drawingml.chart+xml"/>
  <Override PartName="/ppt/drawings/drawing80.xml" ContentType="application/vnd.openxmlformats-officedocument.drawingml.chartshapes+xml"/>
  <Override PartName="/ppt/charts/chart128.xml" ContentType="application/vnd.openxmlformats-officedocument.drawingml.chart+xml"/>
  <Override PartName="/ppt/drawings/drawing81.xml" ContentType="application/vnd.openxmlformats-officedocument.drawingml.chartshapes+xml"/>
  <Override PartName="/ppt/charts/chart129.xml" ContentType="application/vnd.openxmlformats-officedocument.drawingml.chart+xml"/>
  <Override PartName="/ppt/charts/chart130.xml" ContentType="application/vnd.openxmlformats-officedocument.drawingml.chart+xml"/>
  <Override PartName="/ppt/drawings/drawing82.xml" ContentType="application/vnd.openxmlformats-officedocument.drawingml.chartshapes+xml"/>
  <Override PartName="/ppt/charts/chart131.xml" ContentType="application/vnd.openxmlformats-officedocument.drawingml.chart+xml"/>
  <Override PartName="/ppt/drawings/drawing83.xml" ContentType="application/vnd.openxmlformats-officedocument.drawingml.chartshapes+xml"/>
  <Override PartName="/ppt/charts/chart132.xml" ContentType="application/vnd.openxmlformats-officedocument.drawingml.chart+xml"/>
  <Override PartName="/ppt/drawings/drawing84.xml" ContentType="application/vnd.openxmlformats-officedocument.drawingml.chartshapes+xml"/>
  <Override PartName="/ppt/charts/chart133.xml" ContentType="application/vnd.openxmlformats-officedocument.drawingml.chart+xml"/>
  <Override PartName="/ppt/charts/chart134.xml" ContentType="application/vnd.openxmlformats-officedocument.drawingml.chart+xml"/>
  <Override PartName="/ppt/drawings/drawing85.xml" ContentType="application/vnd.openxmlformats-officedocument.drawingml.chartshapes+xml"/>
  <Override PartName="/ppt/charts/chart135.xml" ContentType="application/vnd.openxmlformats-officedocument.drawingml.chart+xml"/>
  <Override PartName="/ppt/drawings/drawing86.xml" ContentType="application/vnd.openxmlformats-officedocument.drawingml.chartshapes+xml"/>
  <Override PartName="/ppt/charts/chart136.xml" ContentType="application/vnd.openxmlformats-officedocument.drawingml.chart+xml"/>
  <Override PartName="/ppt/drawings/drawing87.xml" ContentType="application/vnd.openxmlformats-officedocument.drawingml.chartshapes+xml"/>
  <Override PartName="/ppt/charts/chart137.xml" ContentType="application/vnd.openxmlformats-officedocument.drawingml.chart+xml"/>
  <Override PartName="/ppt/drawings/drawing88.xml" ContentType="application/vnd.openxmlformats-officedocument.drawingml.chartshapes+xml"/>
  <Override PartName="/ppt/charts/chart138.xml" ContentType="application/vnd.openxmlformats-officedocument.drawingml.chart+xml"/>
  <Override PartName="/ppt/drawings/drawing89.xml" ContentType="application/vnd.openxmlformats-officedocument.drawingml.chartshapes+xml"/>
  <Override PartName="/ppt/charts/chart139.xml" ContentType="application/vnd.openxmlformats-officedocument.drawingml.chart+xml"/>
  <Override PartName="/ppt/drawings/drawing90.xml" ContentType="application/vnd.openxmlformats-officedocument.drawingml.chartshapes+xml"/>
  <Override PartName="/ppt/charts/chart140.xml" ContentType="application/vnd.openxmlformats-officedocument.drawingml.chart+xml"/>
  <Override PartName="/ppt/drawings/drawing91.xml" ContentType="application/vnd.openxmlformats-officedocument.drawingml.chartshapes+xml"/>
  <Override PartName="/ppt/charts/chart141.xml" ContentType="application/vnd.openxmlformats-officedocument.drawingml.chart+xml"/>
  <Override PartName="/ppt/drawings/drawing92.xml" ContentType="application/vnd.openxmlformats-officedocument.drawingml.chartshapes+xml"/>
  <Override PartName="/ppt/charts/chart142.xml" ContentType="application/vnd.openxmlformats-officedocument.drawingml.chart+xml"/>
  <Override PartName="/ppt/charts/chart143.xml" ContentType="application/vnd.openxmlformats-officedocument.drawingml.chart+xml"/>
  <Override PartName="/ppt/charts/chart144.xml" ContentType="application/vnd.openxmlformats-officedocument.drawingml.chart+xml"/>
  <Override PartName="/ppt/charts/chart145.xml" ContentType="application/vnd.openxmlformats-officedocument.drawingml.chart+xml"/>
  <Override PartName="/ppt/charts/chart146.xml" ContentType="application/vnd.openxmlformats-officedocument.drawingml.chart+xml"/>
  <Override PartName="/ppt/drawings/drawing93.xml" ContentType="application/vnd.openxmlformats-officedocument.drawingml.chartshapes+xml"/>
  <Override PartName="/ppt/charts/chart147.xml" ContentType="application/vnd.openxmlformats-officedocument.drawingml.chart+xml"/>
  <Override PartName="/ppt/drawings/drawing94.xml" ContentType="application/vnd.openxmlformats-officedocument.drawingml.chartshapes+xml"/>
  <Override PartName="/ppt/charts/chart148.xml" ContentType="application/vnd.openxmlformats-officedocument.drawingml.chart+xml"/>
  <Override PartName="/ppt/drawings/drawing95.xml" ContentType="application/vnd.openxmlformats-officedocument.drawingml.chartshapes+xml"/>
  <Override PartName="/ppt/charts/chart149.xml" ContentType="application/vnd.openxmlformats-officedocument.drawingml.chart+xml"/>
  <Override PartName="/ppt/drawings/drawing96.xml" ContentType="application/vnd.openxmlformats-officedocument.drawingml.chartshapes+xml"/>
  <Override PartName="/ppt/charts/chart150.xml" ContentType="application/vnd.openxmlformats-officedocument.drawingml.chart+xml"/>
  <Override PartName="/ppt/charts/chart151.xml" ContentType="application/vnd.openxmlformats-officedocument.drawingml.chart+xml"/>
  <Override PartName="/ppt/charts/chart152.xml" ContentType="application/vnd.openxmlformats-officedocument.drawingml.chart+xml"/>
  <Override PartName="/ppt/drawings/drawing97.xml" ContentType="application/vnd.openxmlformats-officedocument.drawingml.chartshapes+xml"/>
  <Override PartName="/ppt/charts/chart153.xml" ContentType="application/vnd.openxmlformats-officedocument.drawingml.chart+xml"/>
  <Override PartName="/ppt/drawings/drawing98.xml" ContentType="application/vnd.openxmlformats-officedocument.drawingml.chartshapes+xml"/>
  <Override PartName="/ppt/charts/chart154.xml" ContentType="application/vnd.openxmlformats-officedocument.drawingml.chart+xml"/>
  <Override PartName="/ppt/charts/chart155.xml" ContentType="application/vnd.openxmlformats-officedocument.drawingml.chart+xml"/>
  <Override PartName="/ppt/drawings/drawing99.xml" ContentType="application/vnd.openxmlformats-officedocument.drawingml.chartshapes+xml"/>
  <Override PartName="/ppt/charts/chart156.xml" ContentType="application/vnd.openxmlformats-officedocument.drawingml.chart+xml"/>
  <Override PartName="/ppt/drawings/drawing100.xml" ContentType="application/vnd.openxmlformats-officedocument.drawingml.chartshapes+xml"/>
  <Override PartName="/ppt/charts/chart157.xml" ContentType="application/vnd.openxmlformats-officedocument.drawingml.chart+xml"/>
  <Override PartName="/ppt/charts/chart158.xml" ContentType="application/vnd.openxmlformats-officedocument.drawingml.chart+xml"/>
  <Override PartName="/ppt/drawings/drawing101.xml" ContentType="application/vnd.openxmlformats-officedocument.drawingml.chartshapes+xml"/>
  <Override PartName="/ppt/charts/chart159.xml" ContentType="application/vnd.openxmlformats-officedocument.drawingml.chart+xml"/>
  <Override PartName="/ppt/drawings/drawing102.xml" ContentType="application/vnd.openxmlformats-officedocument.drawingml.chartshapes+xml"/>
  <Override PartName="/ppt/charts/chart160.xml" ContentType="application/vnd.openxmlformats-officedocument.drawingml.chart+xml"/>
  <Override PartName="/ppt/drawings/drawing103.xml" ContentType="application/vnd.openxmlformats-officedocument.drawingml.chartshapes+xml"/>
  <Override PartName="/ppt/charts/chart161.xml" ContentType="application/vnd.openxmlformats-officedocument.drawingml.chart+xml"/>
  <Override PartName="/ppt/charts/chart162.xml" ContentType="application/vnd.openxmlformats-officedocument.drawingml.chart+xml"/>
  <Override PartName="/ppt/drawings/drawing104.xml" ContentType="application/vnd.openxmlformats-officedocument.drawingml.chartshapes+xml"/>
  <Override PartName="/ppt/charts/chart163.xml" ContentType="application/vnd.openxmlformats-officedocument.drawingml.chart+xml"/>
  <Override PartName="/ppt/drawings/drawing105.xml" ContentType="application/vnd.openxmlformats-officedocument.drawingml.chartshapes+xml"/>
  <Override PartName="/ppt/charts/chart164.xml" ContentType="application/vnd.openxmlformats-officedocument.drawingml.chart+xml"/>
  <Override PartName="/ppt/drawings/drawing106.xml" ContentType="application/vnd.openxmlformats-officedocument.drawingml.chartshapes+xml"/>
  <Override PartName="/ppt/charts/chart165.xml" ContentType="application/vnd.openxmlformats-officedocument.drawingml.chart+xml"/>
  <Override PartName="/ppt/drawings/drawing107.xml" ContentType="application/vnd.openxmlformats-officedocument.drawingml.chartshapes+xml"/>
  <Override PartName="/ppt/charts/chart166.xml" ContentType="application/vnd.openxmlformats-officedocument.drawingml.chart+xml"/>
  <Override PartName="/ppt/drawings/drawing108.xml" ContentType="application/vnd.openxmlformats-officedocument.drawingml.chartshapes+xml"/>
  <Override PartName="/ppt/charts/chart167.xml" ContentType="application/vnd.openxmlformats-officedocument.drawingml.chart+xml"/>
  <Override PartName="/ppt/charts/chart168.xml" ContentType="application/vnd.openxmlformats-officedocument.drawingml.chart+xml"/>
  <Override PartName="/ppt/charts/chart169.xml" ContentType="application/vnd.openxmlformats-officedocument.drawingml.chart+xml"/>
  <Override PartName="/ppt/charts/chart170.xml" ContentType="application/vnd.openxmlformats-officedocument.drawingml.chart+xml"/>
  <Override PartName="/ppt/drawings/drawing109.xml" ContentType="application/vnd.openxmlformats-officedocument.drawingml.chartshapes+xml"/>
  <Override PartName="/ppt/charts/chart171.xml" ContentType="application/vnd.openxmlformats-officedocument.drawingml.chart+xml"/>
  <Override PartName="/ppt/drawings/drawing110.xml" ContentType="application/vnd.openxmlformats-officedocument.drawingml.chartshapes+xml"/>
  <Override PartName="/ppt/charts/chart172.xml" ContentType="application/vnd.openxmlformats-officedocument.drawingml.chart+xml"/>
  <Override PartName="/ppt/drawings/drawing111.xml" ContentType="application/vnd.openxmlformats-officedocument.drawingml.chartshapes+xml"/>
  <Override PartName="/ppt/charts/chart173.xml" ContentType="application/vnd.openxmlformats-officedocument.drawingml.chart+xml"/>
  <Override PartName="/ppt/drawings/drawing112.xml" ContentType="application/vnd.openxmlformats-officedocument.drawingml.chartshapes+xml"/>
  <Override PartName="/ppt/charts/chart174.xml" ContentType="application/vnd.openxmlformats-officedocument.drawingml.chart+xml"/>
  <Override PartName="/ppt/drawings/drawing113.xml" ContentType="application/vnd.openxmlformats-officedocument.drawingml.chartshapes+xml"/>
  <Override PartName="/ppt/charts/chart175.xml" ContentType="application/vnd.openxmlformats-officedocument.drawingml.chart+xml"/>
  <Override PartName="/ppt/charts/chart176.xml" ContentType="application/vnd.openxmlformats-officedocument.drawingml.chart+xml"/>
  <Override PartName="/ppt/drawings/drawing114.xml" ContentType="application/vnd.openxmlformats-officedocument.drawingml.chartshapes+xml"/>
  <Override PartName="/ppt/charts/chart177.xml" ContentType="application/vnd.openxmlformats-officedocument.drawingml.chart+xml"/>
  <Override PartName="/ppt/charts/chart178.xml" ContentType="application/vnd.openxmlformats-officedocument.drawingml.chart+xml"/>
  <Override PartName="/ppt/charts/chart179.xml" ContentType="application/vnd.openxmlformats-officedocument.drawingml.chart+xml"/>
  <Override PartName="/ppt/drawings/drawing115.xml" ContentType="application/vnd.openxmlformats-officedocument.drawingml.chartshapes+xml"/>
  <Override PartName="/ppt/charts/chart180.xml" ContentType="application/vnd.openxmlformats-officedocument.drawingml.chart+xml"/>
  <Override PartName="/ppt/charts/chart181.xml" ContentType="application/vnd.openxmlformats-officedocument.drawingml.chart+xml"/>
  <Override PartName="/ppt/charts/chart182.xml" ContentType="application/vnd.openxmlformats-officedocument.drawingml.chart+xml"/>
  <Override PartName="/ppt/theme/themeOverride17.xml" ContentType="application/vnd.openxmlformats-officedocument.themeOverride+xml"/>
  <Override PartName="/ppt/charts/chart183.xml" ContentType="application/vnd.openxmlformats-officedocument.drawingml.chart+xml"/>
  <Override PartName="/ppt/theme/themeOverride18.xml" ContentType="application/vnd.openxmlformats-officedocument.themeOverride+xml"/>
  <Override PartName="/ppt/embeddings/oleObject1.bin" ContentType="application/vnd.openxmlformats-officedocument.oleObject"/>
  <Override PartName="/ppt/charts/chart18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5"/>
  </p:notesMasterIdLst>
  <p:handoutMasterIdLst>
    <p:handoutMasterId r:id="rId146"/>
  </p:handoutMasterIdLst>
  <p:sldIdLst>
    <p:sldId id="317" r:id="rId2"/>
    <p:sldId id="376" r:id="rId3"/>
    <p:sldId id="377" r:id="rId4"/>
    <p:sldId id="378" r:id="rId5"/>
    <p:sldId id="332" r:id="rId6"/>
    <p:sldId id="464" r:id="rId7"/>
    <p:sldId id="475" r:id="rId8"/>
    <p:sldId id="472" r:id="rId9"/>
    <p:sldId id="473" r:id="rId10"/>
    <p:sldId id="379" r:id="rId11"/>
    <p:sldId id="384" r:id="rId12"/>
    <p:sldId id="391" r:id="rId13"/>
    <p:sldId id="485" r:id="rId14"/>
    <p:sldId id="484" r:id="rId15"/>
    <p:sldId id="380" r:id="rId16"/>
    <p:sldId id="395" r:id="rId17"/>
    <p:sldId id="392" r:id="rId18"/>
    <p:sldId id="478" r:id="rId19"/>
    <p:sldId id="476" r:id="rId20"/>
    <p:sldId id="477" r:id="rId21"/>
    <p:sldId id="396" r:id="rId22"/>
    <p:sldId id="390" r:id="rId23"/>
    <p:sldId id="474" r:id="rId24"/>
    <p:sldId id="386" r:id="rId25"/>
    <p:sldId id="387" r:id="rId26"/>
    <p:sldId id="388" r:id="rId27"/>
    <p:sldId id="389" r:id="rId28"/>
    <p:sldId id="573" r:id="rId29"/>
    <p:sldId id="446" r:id="rId30"/>
    <p:sldId id="480" r:id="rId31"/>
    <p:sldId id="399" r:id="rId32"/>
    <p:sldId id="400" r:id="rId33"/>
    <p:sldId id="401" r:id="rId34"/>
    <p:sldId id="404" r:id="rId35"/>
    <p:sldId id="402" r:id="rId36"/>
    <p:sldId id="414" r:id="rId37"/>
    <p:sldId id="405" r:id="rId38"/>
    <p:sldId id="403" r:id="rId39"/>
    <p:sldId id="407" r:id="rId40"/>
    <p:sldId id="408" r:id="rId41"/>
    <p:sldId id="409" r:id="rId42"/>
    <p:sldId id="410" r:id="rId43"/>
    <p:sldId id="413" r:id="rId44"/>
    <p:sldId id="412" r:id="rId45"/>
    <p:sldId id="481" r:id="rId46"/>
    <p:sldId id="418" r:id="rId47"/>
    <p:sldId id="419" r:id="rId48"/>
    <p:sldId id="420" r:id="rId49"/>
    <p:sldId id="421" r:id="rId50"/>
    <p:sldId id="422" r:id="rId51"/>
    <p:sldId id="482" r:id="rId52"/>
    <p:sldId id="424" r:id="rId53"/>
    <p:sldId id="425" r:id="rId54"/>
    <p:sldId id="483" r:id="rId55"/>
    <p:sldId id="429" r:id="rId56"/>
    <p:sldId id="430" r:id="rId57"/>
    <p:sldId id="431" r:id="rId58"/>
    <p:sldId id="432" r:id="rId59"/>
    <p:sldId id="433" r:id="rId60"/>
    <p:sldId id="434" r:id="rId61"/>
    <p:sldId id="435" r:id="rId62"/>
    <p:sldId id="436" r:id="rId63"/>
    <p:sldId id="440" r:id="rId64"/>
    <p:sldId id="439" r:id="rId65"/>
    <p:sldId id="455" r:id="rId66"/>
    <p:sldId id="574" r:id="rId67"/>
    <p:sldId id="456" r:id="rId68"/>
    <p:sldId id="441" r:id="rId69"/>
    <p:sldId id="338" r:id="rId70"/>
    <p:sldId id="443" r:id="rId71"/>
    <p:sldId id="445" r:id="rId72"/>
    <p:sldId id="486" r:id="rId73"/>
    <p:sldId id="488" r:id="rId74"/>
    <p:sldId id="489" r:id="rId75"/>
    <p:sldId id="490" r:id="rId76"/>
    <p:sldId id="491" r:id="rId77"/>
    <p:sldId id="492" r:id="rId78"/>
    <p:sldId id="493" r:id="rId79"/>
    <p:sldId id="494" r:id="rId80"/>
    <p:sldId id="495" r:id="rId81"/>
    <p:sldId id="496" r:id="rId82"/>
    <p:sldId id="497" r:id="rId83"/>
    <p:sldId id="563" r:id="rId84"/>
    <p:sldId id="499" r:id="rId85"/>
    <p:sldId id="500" r:id="rId86"/>
    <p:sldId id="559" r:id="rId87"/>
    <p:sldId id="501" r:id="rId88"/>
    <p:sldId id="562" r:id="rId89"/>
    <p:sldId id="568" r:id="rId90"/>
    <p:sldId id="564" r:id="rId91"/>
    <p:sldId id="504" r:id="rId92"/>
    <p:sldId id="505" r:id="rId93"/>
    <p:sldId id="506" r:id="rId94"/>
    <p:sldId id="569" r:id="rId95"/>
    <p:sldId id="565" r:id="rId96"/>
    <p:sldId id="566" r:id="rId97"/>
    <p:sldId id="567" r:id="rId98"/>
    <p:sldId id="507" r:id="rId99"/>
    <p:sldId id="508" r:id="rId100"/>
    <p:sldId id="509" r:id="rId101"/>
    <p:sldId id="510" r:id="rId102"/>
    <p:sldId id="511" r:id="rId103"/>
    <p:sldId id="521" r:id="rId104"/>
    <p:sldId id="517" r:id="rId105"/>
    <p:sldId id="522" r:id="rId106"/>
    <p:sldId id="512" r:id="rId107"/>
    <p:sldId id="519" r:id="rId108"/>
    <p:sldId id="513" r:id="rId109"/>
    <p:sldId id="514" r:id="rId110"/>
    <p:sldId id="515" r:id="rId111"/>
    <p:sldId id="453" r:id="rId112"/>
    <p:sldId id="523" r:id="rId113"/>
    <p:sldId id="525" r:id="rId114"/>
    <p:sldId id="570" r:id="rId115"/>
    <p:sldId id="526" r:id="rId116"/>
    <p:sldId id="527" r:id="rId117"/>
    <p:sldId id="528" r:id="rId118"/>
    <p:sldId id="529" r:id="rId119"/>
    <p:sldId id="530" r:id="rId120"/>
    <p:sldId id="531" r:id="rId121"/>
    <p:sldId id="538" r:id="rId122"/>
    <p:sldId id="543" r:id="rId123"/>
    <p:sldId id="539" r:id="rId124"/>
    <p:sldId id="540" r:id="rId125"/>
    <p:sldId id="542" r:id="rId126"/>
    <p:sldId id="544" r:id="rId127"/>
    <p:sldId id="546" r:id="rId128"/>
    <p:sldId id="547" r:id="rId129"/>
    <p:sldId id="548" r:id="rId130"/>
    <p:sldId id="549" r:id="rId131"/>
    <p:sldId id="550" r:id="rId132"/>
    <p:sldId id="551" r:id="rId133"/>
    <p:sldId id="552" r:id="rId134"/>
    <p:sldId id="553" r:id="rId135"/>
    <p:sldId id="554" r:id="rId136"/>
    <p:sldId id="555" r:id="rId137"/>
    <p:sldId id="556" r:id="rId138"/>
    <p:sldId id="557" r:id="rId139"/>
    <p:sldId id="558" r:id="rId140"/>
    <p:sldId id="571" r:id="rId141"/>
    <p:sldId id="572" r:id="rId142"/>
    <p:sldId id="576" r:id="rId143"/>
    <p:sldId id="575" r:id="rId144"/>
  </p:sldIdLst>
  <p:sldSz cx="9906000" cy="6858000" type="A4"/>
  <p:notesSz cx="6858000" cy="9144000"/>
  <p:defaultTextStyle>
    <a:defPPr>
      <a:defRPr lang="en-US"/>
    </a:defPPr>
    <a:lvl1pPr marL="0" algn="l" defTabSz="957816" rtl="0" eaLnBrk="1" latinLnBrk="0" hangingPunct="1">
      <a:defRPr sz="1900" kern="1200">
        <a:solidFill>
          <a:schemeClr val="tx1"/>
        </a:solidFill>
        <a:latin typeface="+mn-lt"/>
        <a:ea typeface="+mn-ea"/>
        <a:cs typeface="+mn-cs"/>
      </a:defRPr>
    </a:lvl1pPr>
    <a:lvl2pPr marL="478908" algn="l" defTabSz="957816" rtl="0" eaLnBrk="1" latinLnBrk="0" hangingPunct="1">
      <a:defRPr sz="1900" kern="1200">
        <a:solidFill>
          <a:schemeClr val="tx1"/>
        </a:solidFill>
        <a:latin typeface="+mn-lt"/>
        <a:ea typeface="+mn-ea"/>
        <a:cs typeface="+mn-cs"/>
      </a:defRPr>
    </a:lvl2pPr>
    <a:lvl3pPr marL="957816" algn="l" defTabSz="957816" rtl="0" eaLnBrk="1" latinLnBrk="0" hangingPunct="1">
      <a:defRPr sz="1900" kern="1200">
        <a:solidFill>
          <a:schemeClr val="tx1"/>
        </a:solidFill>
        <a:latin typeface="+mn-lt"/>
        <a:ea typeface="+mn-ea"/>
        <a:cs typeface="+mn-cs"/>
      </a:defRPr>
    </a:lvl3pPr>
    <a:lvl4pPr marL="1436724" algn="l" defTabSz="957816" rtl="0" eaLnBrk="1" latinLnBrk="0" hangingPunct="1">
      <a:defRPr sz="1900" kern="1200">
        <a:solidFill>
          <a:schemeClr val="tx1"/>
        </a:solidFill>
        <a:latin typeface="+mn-lt"/>
        <a:ea typeface="+mn-ea"/>
        <a:cs typeface="+mn-cs"/>
      </a:defRPr>
    </a:lvl4pPr>
    <a:lvl5pPr marL="1915631" algn="l" defTabSz="957816" rtl="0" eaLnBrk="1" latinLnBrk="0" hangingPunct="1">
      <a:defRPr sz="1900" kern="1200">
        <a:solidFill>
          <a:schemeClr val="tx1"/>
        </a:solidFill>
        <a:latin typeface="+mn-lt"/>
        <a:ea typeface="+mn-ea"/>
        <a:cs typeface="+mn-cs"/>
      </a:defRPr>
    </a:lvl5pPr>
    <a:lvl6pPr marL="2394539" algn="l" defTabSz="957816" rtl="0" eaLnBrk="1" latinLnBrk="0" hangingPunct="1">
      <a:defRPr sz="1900" kern="1200">
        <a:solidFill>
          <a:schemeClr val="tx1"/>
        </a:solidFill>
        <a:latin typeface="+mn-lt"/>
        <a:ea typeface="+mn-ea"/>
        <a:cs typeface="+mn-cs"/>
      </a:defRPr>
    </a:lvl6pPr>
    <a:lvl7pPr marL="2873447" algn="l" defTabSz="957816" rtl="0" eaLnBrk="1" latinLnBrk="0" hangingPunct="1">
      <a:defRPr sz="1900" kern="1200">
        <a:solidFill>
          <a:schemeClr val="tx1"/>
        </a:solidFill>
        <a:latin typeface="+mn-lt"/>
        <a:ea typeface="+mn-ea"/>
        <a:cs typeface="+mn-cs"/>
      </a:defRPr>
    </a:lvl7pPr>
    <a:lvl8pPr marL="3352355" algn="l" defTabSz="957816" rtl="0" eaLnBrk="1" latinLnBrk="0" hangingPunct="1">
      <a:defRPr sz="1900" kern="1200">
        <a:solidFill>
          <a:schemeClr val="tx1"/>
        </a:solidFill>
        <a:latin typeface="+mn-lt"/>
        <a:ea typeface="+mn-ea"/>
        <a:cs typeface="+mn-cs"/>
      </a:defRPr>
    </a:lvl8pPr>
    <a:lvl9pPr marL="3831263" algn="l" defTabSz="957816"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319">
          <p15:clr>
            <a:srgbClr val="A4A3A4"/>
          </p15:clr>
        </p15:guide>
        <p15:guide id="2" orient="horz" pos="2580">
          <p15:clr>
            <a:srgbClr val="A4A3A4"/>
          </p15:clr>
        </p15:guide>
        <p15:guide id="3" orient="horz" pos="852">
          <p15:clr>
            <a:srgbClr val="A4A3A4"/>
          </p15:clr>
        </p15:guide>
        <p15:guide id="4" pos="2987">
          <p15:clr>
            <a:srgbClr val="A4A3A4"/>
          </p15:clr>
        </p15:guide>
        <p15:guide id="5" pos="421" userDrawn="1">
          <p15:clr>
            <a:srgbClr val="A4A3A4"/>
          </p15:clr>
        </p15:guide>
        <p15:guide id="6" pos="5547" userDrawn="1">
          <p15:clr>
            <a:srgbClr val="A4A3A4"/>
          </p15:clr>
        </p15:guide>
        <p15:guide id="7" orient="horz" pos="232" userDrawn="1">
          <p15:clr>
            <a:srgbClr val="A4A3A4"/>
          </p15:clr>
        </p15:guide>
        <p15:guide id="8" orient="horz" pos="958" userDrawn="1">
          <p15:clr>
            <a:srgbClr val="A4A3A4"/>
          </p15:clr>
        </p15:guide>
        <p15:guide id="9" orient="horz" pos="3997"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FE28"/>
    <a:srgbClr val="3DFFE0"/>
    <a:srgbClr val="31DFBC"/>
    <a:srgbClr val="27FF2E"/>
    <a:srgbClr val="87878F"/>
    <a:srgbClr val="C4C4C8"/>
    <a:srgbClr val="D02F59"/>
    <a:srgbClr val="E93F6D"/>
    <a:srgbClr val="322B80"/>
    <a:srgbClr val="009AD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171" autoAdjust="0"/>
    <p:restoredTop sz="95545" autoAdjust="0"/>
  </p:normalViewPr>
  <p:slideViewPr>
    <p:cSldViewPr snapToGrid="0" snapToObjects="1">
      <p:cViewPr varScale="1">
        <p:scale>
          <a:sx n="89" d="100"/>
          <a:sy n="89" d="100"/>
        </p:scale>
        <p:origin x="-1032" y="-112"/>
      </p:cViewPr>
      <p:guideLst>
        <p:guide orient="horz" pos="4319"/>
        <p:guide orient="horz" pos="2580"/>
        <p:guide orient="horz" pos="852"/>
        <p:guide orient="horz" pos="232"/>
        <p:guide orient="horz" pos="958"/>
        <p:guide orient="horz" pos="3997"/>
        <p:guide pos="2987"/>
        <p:guide pos="421"/>
        <p:guide pos="5547"/>
      </p:guideLst>
    </p:cSldViewPr>
  </p:slideViewPr>
  <p:notesTextViewPr>
    <p:cViewPr>
      <p:scale>
        <a:sx n="100" d="100"/>
        <a:sy n="100" d="100"/>
      </p:scale>
      <p:origin x="0" y="0"/>
    </p:cViewPr>
  </p:notesTextViewPr>
  <p:sorterViewPr>
    <p:cViewPr>
      <p:scale>
        <a:sx n="66" d="100"/>
        <a:sy n="66" d="100"/>
      </p:scale>
      <p:origin x="0" y="14360"/>
    </p:cViewPr>
  </p:sorterViewPr>
  <p:notesViewPr>
    <p:cSldViewPr snapToGrid="0" snapToObjects="1" showGuides="1">
      <p:cViewPr varScale="1">
        <p:scale>
          <a:sx n="66" d="100"/>
          <a:sy n="66" d="100"/>
        </p:scale>
        <p:origin x="2400" y="4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150" Type="http://schemas.openxmlformats.org/officeDocument/2006/relationships/theme" Target="theme/theme1.xml"/><Relationship Id="rId151" Type="http://schemas.openxmlformats.org/officeDocument/2006/relationships/tableStyles" Target="tableStyles.xml"/><Relationship Id="rId155" Type="http://schemas.microsoft.com/office/2015/10/relationships/revisionInfo" Target="revisionInfo.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slide" Target="slides/slide139.xml"/><Relationship Id="rId141" Type="http://schemas.openxmlformats.org/officeDocument/2006/relationships/slide" Target="slides/slide140.xml"/><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notesMaster" Target="notesMasters/notesMaster1.xml"/><Relationship Id="rId146" Type="http://schemas.openxmlformats.org/officeDocument/2006/relationships/handoutMaster" Target="handoutMasters/handoutMaster1.xml"/><Relationship Id="rId147" Type="http://schemas.openxmlformats.org/officeDocument/2006/relationships/printerSettings" Target="printerSettings/printerSettings1.bin"/><Relationship Id="rId148" Type="http://schemas.openxmlformats.org/officeDocument/2006/relationships/presProps" Target="presProps.xml"/><Relationship Id="rId14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castex:Desktop:Sauv%20CDS:18%20CDS%20der%20emploi%20nickel%20et%20gal.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castex:Desktop:18%20CDS%20Balance%20commerciale%20et%20pays.xls" TargetMode="External"/><Relationship Id="rId2" Type="http://schemas.openxmlformats.org/officeDocument/2006/relationships/chartUserShapes" Target="../drawings/drawing8.xml"/></Relationships>
</file>

<file path=ppt/charts/_rels/chart100.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63.xml"/></Relationships>
</file>

<file path=ppt/charts/_rels/chart101.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64.xml"/></Relationships>
</file>

<file path=ppt/charts/_rels/chart102.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65.xml"/></Relationships>
</file>

<file path=ppt/charts/_rels/chart103.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66.xml"/></Relationships>
</file>

<file path=ppt/charts/_rels/chart104.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05.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67.xml"/></Relationships>
</file>

<file path=ppt/charts/_rels/chart106.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07.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68.xml"/></Relationships>
</file>

<file path=ppt/charts/_rels/chart108.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69.xml"/></Relationships>
</file>

<file path=ppt/charts/_rels/chart109.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castex:Desktop:18%20CDS%20Balance%20commerciale%20et%20pays.xls" TargetMode="External"/><Relationship Id="rId2" Type="http://schemas.openxmlformats.org/officeDocument/2006/relationships/chartUserShapes" Target="../drawings/drawing9.xml"/></Relationships>
</file>

<file path=ppt/charts/_rels/chart110.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70.xml"/></Relationships>
</file>

<file path=ppt/charts/_rels/chart111.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71.xml"/></Relationships>
</file>

<file path=ppt/charts/_rels/chart112.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72.xml"/></Relationships>
</file>

<file path=ppt/charts/_rels/chart113.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14.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73.xml"/></Relationships>
</file>

<file path=ppt/charts/_rels/chart115.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74.xml"/></Relationships>
</file>

<file path=ppt/charts/_rels/chart116.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75.xml"/></Relationships>
</file>

<file path=ppt/charts/_rels/chart117.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18.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76.xml"/></Relationships>
</file>

<file path=ppt/charts/_rels/chart119.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77.xml"/></Relationships>
</file>

<file path=ppt/charts/_rels/chart12.xml.rels><?xml version="1.0" encoding="UTF-8" standalone="yes"?>
<Relationships xmlns="http://schemas.openxmlformats.org/package/2006/relationships"><Relationship Id="rId1" Type="http://schemas.openxmlformats.org/officeDocument/2006/relationships/oleObject" Target="Macintosh%20HD:Users:castex:Desktop:18%20CDS%20Balance%20commerciale%20et%20pays.xls" TargetMode="External"/><Relationship Id="rId2" Type="http://schemas.openxmlformats.org/officeDocument/2006/relationships/chartUserShapes" Target="../drawings/drawing10.xml"/></Relationships>
</file>

<file path=ppt/charts/_rels/chart120.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21.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22.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23.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24.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 Id="rId2" Type="http://schemas.openxmlformats.org/officeDocument/2006/relationships/chartUserShapes" Target="../drawings/drawing78.xml"/></Relationships>
</file>

<file path=ppt/charts/_rels/chart125.xml.rels><?xml version="1.0" encoding="UTF-8" standalone="yes"?>
<Relationships xmlns="http://schemas.openxmlformats.org/package/2006/relationships"><Relationship Id="rId1" Type="http://schemas.openxmlformats.org/officeDocument/2006/relationships/oleObject" Target="Macintosh%20HD:Users:castex:Desktop:18%20CDS%20exportations-nickel-17.xls" TargetMode="External"/></Relationships>
</file>

<file path=ppt/charts/_rels/chart126.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79.xml"/></Relationships>
</file>

<file path=ppt/charts/_rels/chart127.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0.xml"/></Relationships>
</file>

<file path=ppt/charts/_rels/chart128.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1.xml"/></Relationships>
</file>

<file path=ppt/charts/_rels/chart129.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Macintosh%20HD:Users:castex:Desktop:18%20CDS%20Balance%20commerciale%20et%20pays.xls" TargetMode="External"/><Relationship Id="rId2" Type="http://schemas.openxmlformats.org/officeDocument/2006/relationships/chartUserShapes" Target="../drawings/drawing11.xml"/></Relationships>
</file>

<file path=ppt/charts/_rels/chart130.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2.xml"/></Relationships>
</file>

<file path=ppt/charts/_rels/chart131.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3.xml"/></Relationships>
</file>

<file path=ppt/charts/_rels/chart132.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4.xml"/></Relationships>
</file>

<file path=ppt/charts/_rels/chart133.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134.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5.xml"/></Relationships>
</file>

<file path=ppt/charts/_rels/chart135.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6.xml"/></Relationships>
</file>

<file path=ppt/charts/_rels/chart136.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7.xml"/></Relationships>
</file>

<file path=ppt/charts/_rels/chart137.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8.xml"/></Relationships>
</file>

<file path=ppt/charts/_rels/chart138.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89.xml"/></Relationships>
</file>

<file path=ppt/charts/_rels/chart139.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90.xml"/></Relationships>
</file>

<file path=ppt/charts/_rels/chart14.xml.rels><?xml version="1.0" encoding="UTF-8" standalone="yes"?>
<Relationships xmlns="http://schemas.openxmlformats.org/package/2006/relationships"><Relationship Id="rId1" Type="http://schemas.openxmlformats.org/officeDocument/2006/relationships/oleObject" Target="Macintosh%20HD:Users:castex:Desktop:18%20CDS%20Balance%20commerciale%20et%20pays.xls" TargetMode="External"/><Relationship Id="rId2" Type="http://schemas.openxmlformats.org/officeDocument/2006/relationships/chartUserShapes" Target="../drawings/drawing12.xml"/></Relationships>
</file>

<file path=ppt/charts/_rels/chart140.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91.xml"/></Relationships>
</file>

<file path=ppt/charts/_rels/chart141.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92.xml"/></Relationships>
</file>

<file path=ppt/charts/_rels/chart142.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143.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144.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145.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146.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 Id="rId2" Type="http://schemas.openxmlformats.org/officeDocument/2006/relationships/chartUserShapes" Target="../drawings/drawing93.xml"/></Relationships>
</file>

<file path=ppt/charts/_rels/chart147.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 Id="rId2" Type="http://schemas.openxmlformats.org/officeDocument/2006/relationships/chartUserShapes" Target="../drawings/drawing94.xml"/></Relationships>
</file>

<file path=ppt/charts/_rels/chart148.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 Id="rId2" Type="http://schemas.openxmlformats.org/officeDocument/2006/relationships/chartUserShapes" Target="../drawings/drawing95.xml"/></Relationships>
</file>

<file path=ppt/charts/_rels/chart149.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 Id="rId2" Type="http://schemas.openxmlformats.org/officeDocument/2006/relationships/chartUserShapes" Target="../drawings/drawing96.xml"/></Relationships>
</file>

<file path=ppt/charts/_rels/chart15.xml.rels><?xml version="1.0" encoding="UTF-8" standalone="yes"?>
<Relationships xmlns="http://schemas.openxmlformats.org/package/2006/relationships"><Relationship Id="rId1" Type="http://schemas.openxmlformats.org/officeDocument/2006/relationships/oleObject" Target="Macintosh%20HD:Users:castex:Desktop:18%20CDS%20Balance%20commerciale%20et%20pays.xls" TargetMode="External"/></Relationships>
</file>

<file path=ppt/charts/_rels/chart150.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s>
</file>

<file path=ppt/charts/_rels/chart151.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s>
</file>

<file path=ppt/charts/_rels/chart152.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 Id="rId2" Type="http://schemas.openxmlformats.org/officeDocument/2006/relationships/chartUserShapes" Target="../drawings/drawing97.xml"/></Relationships>
</file>

<file path=ppt/charts/_rels/chart153.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 Id="rId2" Type="http://schemas.openxmlformats.org/officeDocument/2006/relationships/chartUserShapes" Target="../drawings/drawing98.xml"/></Relationships>
</file>

<file path=ppt/charts/_rels/chart154.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s>
</file>

<file path=ppt/charts/_rels/chart155.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 Id="rId2" Type="http://schemas.openxmlformats.org/officeDocument/2006/relationships/chartUserShapes" Target="../drawings/drawing99.xml"/></Relationships>
</file>

<file path=ppt/charts/_rels/chart156.xml.rels><?xml version="1.0" encoding="UTF-8" standalone="yes"?>
<Relationships xmlns="http://schemas.openxmlformats.org/package/2006/relationships"><Relationship Id="rId1" Type="http://schemas.openxmlformats.org/officeDocument/2006/relationships/oleObject" Target="Macintosh%20HD:Users:castex:Desktop:18%20CDS%20emploi%20salarie-construction%20et%20ciment.xls" TargetMode="External"/><Relationship Id="rId2" Type="http://schemas.openxmlformats.org/officeDocument/2006/relationships/chartUserShapes" Target="../drawings/drawing100.xml"/></Relationships>
</file>

<file path=ppt/charts/_rels/chart157.xml.rels><?xml version="1.0" encoding="UTF-8" standalone="yes"?>
<Relationships xmlns="http://schemas.openxmlformats.org/package/2006/relationships"><Relationship Id="rId1" Type="http://schemas.openxmlformats.org/officeDocument/2006/relationships/oleObject" Target="Macintosh%20HD:Users:castex:Desktop:18%20CDS%20resultats-eco-entr-historique-2012a2015%20avec%20mines.xls" TargetMode="External"/></Relationships>
</file>

<file path=ppt/charts/_rels/chart158.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01.xml"/></Relationships>
</file>

<file path=ppt/charts/_rels/chart159.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02.xml"/></Relationships>
</file>

<file path=ppt/charts/_rels/chart16.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Macintosh%20HD:Users:castex:Desktop:18%20CDS%20Balance%20commerciale%20et%20pays.xls" TargetMode="External"/></Relationships>
</file>

<file path=ppt/charts/_rels/chart160.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03.xml"/></Relationships>
</file>

<file path=ppt/charts/_rels/chart161.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s>
</file>

<file path=ppt/charts/_rels/chart162.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04.xml"/></Relationships>
</file>

<file path=ppt/charts/_rels/chart163.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05.xml"/></Relationships>
</file>

<file path=ppt/charts/_rels/chart164.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06.xml"/></Relationships>
</file>

<file path=ppt/charts/_rels/chart165.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07.xml"/></Relationships>
</file>

<file path=ppt/charts/_rels/chart166.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08.xml"/></Relationships>
</file>

<file path=ppt/charts/_rels/chart167.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s>
</file>

<file path=ppt/charts/_rels/chart168.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s>
</file>

<file path=ppt/charts/_rels/chart169.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s>
</file>

<file path=ppt/charts/_rels/chart17.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Macintosh%20HD:Users:castex:Desktop:18%20CDS%20Balance%20commerciale%20et%20pays.xls" TargetMode="External"/></Relationships>
</file>

<file path=ppt/charts/_rels/chart170.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09.xml"/></Relationships>
</file>

<file path=ppt/charts/_rels/chart171.xml.rels><?xml version="1.0" encoding="UTF-8" standalone="yes"?>
<Relationships xmlns="http://schemas.openxmlformats.org/package/2006/relationships"><Relationship Id="rId1" Type="http://schemas.openxmlformats.org/officeDocument/2006/relationships/oleObject" Target="Macintosh%20HD:Users:castex:Desktop:Agriculture%20Bis:18%20CDS%20Structures%20agricoles%20.xls" TargetMode="External"/><Relationship Id="rId2" Type="http://schemas.openxmlformats.org/officeDocument/2006/relationships/chartUserShapes" Target="../drawings/drawing110.xml"/></Relationships>
</file>

<file path=ppt/charts/_rels/chart172.xml.rels><?xml version="1.0" encoding="UTF-8" standalone="yes"?>
<Relationships xmlns="http://schemas.openxmlformats.org/package/2006/relationships"><Relationship Id="rId1" Type="http://schemas.openxmlformats.org/officeDocument/2006/relationships/oleObject" Target="Macintosh%20HD:Users:castex:Desktop:Agriculture%20Bis:18%20CDS%20Prod%20agricole.xls" TargetMode="External"/><Relationship Id="rId2" Type="http://schemas.openxmlformats.org/officeDocument/2006/relationships/chartUserShapes" Target="../drawings/drawing111.xml"/></Relationships>
</file>

<file path=ppt/charts/_rels/chart173.xml.rels><?xml version="1.0" encoding="UTF-8" standalone="yes"?>
<Relationships xmlns="http://schemas.openxmlformats.org/package/2006/relationships"><Relationship Id="rId1" Type="http://schemas.openxmlformats.org/officeDocument/2006/relationships/oleObject" Target="Macintosh%20HD:Users:castex:Desktop:Agriculture%20Bis:18%20CDS%20Prod%20agricole.xls" TargetMode="External"/><Relationship Id="rId2" Type="http://schemas.openxmlformats.org/officeDocument/2006/relationships/chartUserShapes" Target="../drawings/drawing112.xml"/></Relationships>
</file>

<file path=ppt/charts/_rels/chart174.xml.rels><?xml version="1.0" encoding="UTF-8" standalone="yes"?>
<Relationships xmlns="http://schemas.openxmlformats.org/package/2006/relationships"><Relationship Id="rId1" Type="http://schemas.openxmlformats.org/officeDocument/2006/relationships/oleObject" Target="Macintosh%20HD:Users:castex:Desktop:Agriculture%20Bis:18%20CDS%20Prod%20agricole.xls" TargetMode="External"/><Relationship Id="rId2" Type="http://schemas.openxmlformats.org/officeDocument/2006/relationships/chartUserShapes" Target="../drawings/drawing113.xml"/></Relationships>
</file>

<file path=ppt/charts/_rels/chart175.xml.rels><?xml version="1.0" encoding="UTF-8" standalone="yes"?>
<Relationships xmlns="http://schemas.openxmlformats.org/package/2006/relationships"><Relationship Id="rId1" Type="http://schemas.openxmlformats.org/officeDocument/2006/relationships/oleObject" Target="Macintosh%20HD:Users:castex:Desktop:Agriculture%20Bis:18%20CDS%20Prod%20agricole.xls" TargetMode="External"/></Relationships>
</file>

<file path=ppt/charts/_rels/chart176.xml.rels><?xml version="1.0" encoding="UTF-8" standalone="yes"?>
<Relationships xmlns="http://schemas.openxmlformats.org/package/2006/relationships"><Relationship Id="rId1" Type="http://schemas.openxmlformats.org/officeDocument/2006/relationships/oleObject" Target="Macintosh%20HD:Users:castex:Desktop:Agriculture%20Bis:18%20CDS%20Prod%20agricole.xls" TargetMode="External"/><Relationship Id="rId2" Type="http://schemas.openxmlformats.org/officeDocument/2006/relationships/chartUserShapes" Target="../drawings/drawing114.xml"/></Relationships>
</file>

<file path=ppt/charts/_rels/chart177.xml.rels><?xml version="1.0" encoding="UTF-8" standalone="yes"?>
<Relationships xmlns="http://schemas.openxmlformats.org/package/2006/relationships"><Relationship Id="rId1" Type="http://schemas.openxmlformats.org/officeDocument/2006/relationships/oleObject" Target="Macintosh%20HD:Users:castex:Desktop:Agriculture%20Bis:18%20CDS%20Prod%20agricole.xls" TargetMode="External"/></Relationships>
</file>

<file path=ppt/charts/_rels/chart178.xml.rels><?xml version="1.0" encoding="UTF-8" standalone="yes"?>
<Relationships xmlns="http://schemas.openxmlformats.org/package/2006/relationships"><Relationship Id="rId1" Type="http://schemas.openxmlformats.org/officeDocument/2006/relationships/oleObject" Target="Macintosh%20HD:Users:castex:Desktop:Agriculture%20Bis:18%20CDS%20Prod%20agricole.xls" TargetMode="External"/></Relationships>
</file>

<file path=ppt/charts/_rels/chart179.xml.rels><?xml version="1.0" encoding="UTF-8" standalone="yes"?>
<Relationships xmlns="http://schemas.openxmlformats.org/package/2006/relationships"><Relationship Id="rId1" Type="http://schemas.openxmlformats.org/officeDocument/2006/relationships/oleObject" Target="Macintosh%20HD:Users:castex:Desktop:Agriculture%20Bis:18%20CDS%20Prod%20agricole.xls" TargetMode="External"/><Relationship Id="rId2" Type="http://schemas.openxmlformats.org/officeDocument/2006/relationships/chartUserShapes" Target="../drawings/drawing115.xml"/></Relationships>
</file>

<file path=ppt/charts/_rels/chart18.xml.rels><?xml version="1.0" encoding="UTF-8" standalone="yes"?>
<Relationships xmlns="http://schemas.openxmlformats.org/package/2006/relationships"><Relationship Id="rId1" Type="http://schemas.openxmlformats.org/officeDocument/2006/relationships/oleObject" Target="Macintosh%20HD:Users:castex:Desktop:18%20CDS%20Balance%20commerciale%20et%20pays.xls" TargetMode="External"/></Relationships>
</file>

<file path=ppt/charts/_rels/chart180.xml.rels><?xml version="1.0" encoding="UTF-8" standalone="yes"?>
<Relationships xmlns="http://schemas.openxmlformats.org/package/2006/relationships"><Relationship Id="rId1" Type="http://schemas.openxmlformats.org/officeDocument/2006/relationships/oleObject" Target="file:///C:\Users\a.rollinger\Desktop\Agriculture%20Bis%20OK\Mod&#232;le%20entreprises%20Agriculture.xlsx" TargetMode="External"/></Relationships>
</file>

<file path=ppt/charts/_rels/chart181.xml.rels><?xml version="1.0" encoding="UTF-8" standalone="yes"?>
<Relationships xmlns="http://schemas.openxmlformats.org/package/2006/relationships"><Relationship Id="rId1" Type="http://schemas.openxmlformats.org/officeDocument/2006/relationships/package" Target="../embeddings/Feuille_Microsoft_Excel1.xlsx"/></Relationships>
</file>

<file path=ppt/charts/_rels/chart182.xml.rels><?xml version="1.0" encoding="UTF-8" standalone="yes"?>
<Relationships xmlns="http://schemas.openxmlformats.org/package/2006/relationships"><Relationship Id="rId1" Type="http://schemas.openxmlformats.org/officeDocument/2006/relationships/themeOverride" Target="../theme/themeOverride17.xml"/><Relationship Id="rId2" Type="http://schemas.openxmlformats.org/officeDocument/2006/relationships/oleObject" Target="file:///C:\Users\a.rollinger\Desktop\Agriculture%20Bis%20OK\Mod&#232;le%20entreprises%20Agriculture.xlsx" TargetMode="External"/></Relationships>
</file>

<file path=ppt/charts/_rels/chart183.xml.rels><?xml version="1.0" encoding="UTF-8" standalone="yes"?>
<Relationships xmlns="http://schemas.openxmlformats.org/package/2006/relationships"><Relationship Id="rId1" Type="http://schemas.openxmlformats.org/officeDocument/2006/relationships/themeOverride" Target="../theme/themeOverride18.xml"/><Relationship Id="rId2" Type="http://schemas.openxmlformats.org/officeDocument/2006/relationships/oleObject" Target="file:///C:\Users\a.rollinger\Desktop\Agriculture%20Bis%20OK\Mod&#232;le%20entreprises%20Agriculture.xlsx" TargetMode="External"/></Relationships>
</file>

<file path=ppt/charts/_rels/chart184.xml.rels><?xml version="1.0" encoding="UTF-8" standalone="yes"?>
<Relationships xmlns="http://schemas.openxmlformats.org/package/2006/relationships"><Relationship Id="rId1" Type="http://schemas.openxmlformats.org/officeDocument/2006/relationships/oleObject" Target="file:///C:\Users\a.rollinger\Desktop\Agriculture%20Bis%20OK\Mod&#232;le%20entreprises%20Agriculture.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Macintosh%20HD:Users:castex:Desktop:18%20CDS%20Balance%20commerciale%20et%20pays.xls" TargetMode="External"/><Relationship Id="rId2" Type="http://schemas.openxmlformats.org/officeDocument/2006/relationships/chartUserShapes" Target="../drawings/drawing13.xm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castex:Desktop:Der%2018%20CDS%20PIB%20et%20divers%20Bis.xlsx" TargetMode="External"/><Relationship Id="rId2" Type="http://schemas.openxmlformats.org/officeDocument/2006/relationships/chartUserShapes" Target="../drawings/drawing1.xml"/></Relationships>
</file>

<file path=ppt/charts/_rels/chart20.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oleObject" Target="Macintosh%20HD:Users:castex:Desktop:18%20CDS%20Balance%20commerciale%20et%20pays.xls" TargetMode="External"/><Relationship Id="rId3" Type="http://schemas.openxmlformats.org/officeDocument/2006/relationships/chartUserShapes" Target="../drawings/drawing14.xml"/></Relationships>
</file>

<file path=ppt/charts/_rels/chart21.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oleObject" Target="Macintosh%20HD:Users:castex:Desktop:Der%2018%20CDS%20PIB%20et%20divers%20Bis.xlsx" TargetMode="External"/><Relationship Id="rId3" Type="http://schemas.openxmlformats.org/officeDocument/2006/relationships/chartUserShapes" Target="../drawings/drawing15.xml"/></Relationships>
</file>

<file path=ppt/charts/_rels/chart22.xml.rels><?xml version="1.0" encoding="UTF-8" standalone="yes"?>
<Relationships xmlns="http://schemas.openxmlformats.org/package/2006/relationships"><Relationship Id="rId1" Type="http://schemas.openxmlformats.org/officeDocument/2006/relationships/oleObject" Target="Macintosh%20HD:Users:castex:Desktop:Der%2018%20CDS%20PIB%20et%20divers%20Bis.xlsx" TargetMode="External"/><Relationship Id="rId2" Type="http://schemas.openxmlformats.org/officeDocument/2006/relationships/chartUserShapes" Target="../drawings/drawing16.xml"/></Relationships>
</file>

<file path=ppt/charts/_rels/chart23.xml.rels><?xml version="1.0" encoding="UTF-8" standalone="yes"?>
<Relationships xmlns="http://schemas.openxmlformats.org/package/2006/relationships"><Relationship Id="rId1" Type="http://schemas.openxmlformats.org/officeDocument/2006/relationships/oleObject" Target="Macintosh%20HD:Users:castex:Desktop:Der%2018%20CDS%20PIB%20et%20divers%20Bis.xlsx" TargetMode="External"/><Relationship Id="rId2" Type="http://schemas.openxmlformats.org/officeDocument/2006/relationships/chartUserShapes" Target="../drawings/drawing17.xml"/></Relationships>
</file>

<file path=ppt/charts/_rels/chart24.xml.rels><?xml version="1.0" encoding="UTF-8" standalone="yes"?>
<Relationships xmlns="http://schemas.openxmlformats.org/package/2006/relationships"><Relationship Id="rId1" Type="http://schemas.openxmlformats.org/officeDocument/2006/relationships/oleObject" Target="Macintosh%20HD:Users:castex:Desktop:Der%2018%20CDS%20PIB%20et%20divers%20Bis.xlsx" TargetMode="External"/><Relationship Id="rId2" Type="http://schemas.openxmlformats.org/officeDocument/2006/relationships/chartUserShapes" Target="../drawings/drawing18.xml"/></Relationships>
</file>

<file path=ppt/charts/_rels/chart25.xml.rels><?xml version="1.0" encoding="UTF-8" standalone="yes"?>
<Relationships xmlns="http://schemas.openxmlformats.org/package/2006/relationships"><Relationship Id="rId1" Type="http://schemas.openxmlformats.org/officeDocument/2006/relationships/oleObject" Target="Macintosh%20HD:Users:castex:Desktop:Der%2018%20CDS%20PIB%20et%20divers%20Bis.xlsx" TargetMode="External"/><Relationship Id="rId2" Type="http://schemas.openxmlformats.org/officeDocument/2006/relationships/chartUserShapes" Target="../drawings/drawing19.xml"/></Relationships>
</file>

<file path=ppt/charts/_rels/chart26.xml.rels><?xml version="1.0" encoding="UTF-8" standalone="yes"?>
<Relationships xmlns="http://schemas.openxmlformats.org/package/2006/relationships"><Relationship Id="rId1" Type="http://schemas.openxmlformats.org/officeDocument/2006/relationships/oleObject" Target="Macintosh%20HD:Users:castex:Desktop:Der%2018%20CDS%20PIB%20et%20divers%20Bis.xlsx" TargetMode="External"/><Relationship Id="rId2" Type="http://schemas.openxmlformats.org/officeDocument/2006/relationships/chartUserShapes" Target="../drawings/drawing20.xml"/></Relationships>
</file>

<file path=ppt/charts/_rels/chart27.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castex:Desktop:Der%2018%20CDS%20PIB%20et%20divers%20Bis.xlsx" TargetMode="External"/></Relationships>
</file>

<file path=ppt/charts/_rels/chart30.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31.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21.xml"/></Relationships>
</file>

<file path=ppt/charts/_rels/chart32.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22.xml"/></Relationships>
</file>

<file path=ppt/charts/_rels/chart33.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23.xml"/></Relationships>
</file>

<file path=ppt/charts/_rels/chart34.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24.xml"/></Relationships>
</file>

<file path=ppt/charts/_rels/chart35.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s>
</file>

<file path=ppt/charts/_rels/chart36.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25.xml"/></Relationships>
</file>

<file path=ppt/charts/_rels/chart37.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s>
</file>

<file path=ppt/charts/_rels/chart38.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26.xml"/></Relationships>
</file>

<file path=ppt/charts/_rels/chart39.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27.xm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castex:Desktop:Der%2018%20CDS%20PIB%20et%20divers%20Bis.xlsx" TargetMode="External"/><Relationship Id="rId2" Type="http://schemas.openxmlformats.org/officeDocument/2006/relationships/chartUserShapes" Target="../drawings/drawing2.xml"/></Relationships>
</file>

<file path=ppt/charts/_rels/chart40.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s>
</file>

<file path=ppt/charts/_rels/chart41.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28.xml"/></Relationships>
</file>

<file path=ppt/charts/_rels/chart42.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29.xml"/></Relationships>
</file>

<file path=ppt/charts/_rels/chart43.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s>
</file>

<file path=ppt/charts/_rels/chart44.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30.xml"/></Relationships>
</file>

<file path=ppt/charts/_rels/chart45.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s>
</file>

<file path=ppt/charts/_rels/chart46.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s>
</file>

<file path=ppt/charts/_rels/chart47.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s>
</file>

<file path=ppt/charts/_rels/chart48.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31.xml"/></Relationships>
</file>

<file path=ppt/charts/_rels/chart49.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castex:Desktop:Der%2018%20CDS%20PIB%20et%20divers%20Bis.xlsx" TargetMode="External"/><Relationship Id="rId2" Type="http://schemas.openxmlformats.org/officeDocument/2006/relationships/chartUserShapes" Target="../drawings/drawing3.xml"/></Relationships>
</file>

<file path=ppt/charts/_rels/chart50.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s>
</file>

<file path=ppt/charts/_rels/chart51.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32.xml"/></Relationships>
</file>

<file path=ppt/charts/_rels/chart52.xml.rels><?xml version="1.0" encoding="UTF-8" standalone="yes"?>
<Relationships xmlns="http://schemas.openxmlformats.org/package/2006/relationships"><Relationship Id="rId1" Type="http://schemas.openxmlformats.org/officeDocument/2006/relationships/oleObject" Target="Macintosh%20HD:Users:castex:Desktop:18%20CDS%20der%20emploi%20nickel%20et%20gal.xls" TargetMode="External"/><Relationship Id="rId2" Type="http://schemas.openxmlformats.org/officeDocument/2006/relationships/chartUserShapes" Target="../drawings/drawing33.xml"/></Relationships>
</file>

<file path=ppt/charts/_rels/chart53.xml.rels><?xml version="1.0" encoding="UTF-8" standalone="yes"?>
<Relationships xmlns="http://schemas.openxmlformats.org/package/2006/relationships"><Relationship Id="rId1" Type="http://schemas.openxmlformats.org/officeDocument/2006/relationships/oleObject" Target="Macintosh%20HD:Users:castex:Desktop:18%20CDS%20licenciementseconomiques.xls" TargetMode="External"/><Relationship Id="rId2" Type="http://schemas.openxmlformats.org/officeDocument/2006/relationships/chartUserShapes" Target="../drawings/drawing34.xml"/></Relationships>
</file>

<file path=ppt/charts/_rels/chart54.xml.rels><?xml version="1.0" encoding="UTF-8" standalone="yes"?>
<Relationships xmlns="http://schemas.openxmlformats.org/package/2006/relationships"><Relationship Id="rId1" Type="http://schemas.openxmlformats.org/officeDocument/2006/relationships/oleObject" Target="Macintosh%20HD:Users:castex:Desktop:18%20CDS%20licenciementseconomiques.xls" TargetMode="External"/></Relationships>
</file>

<file path=ppt/charts/_rels/chart55.xml.rels><?xml version="1.0" encoding="UTF-8" standalone="yes"?>
<Relationships xmlns="http://schemas.openxmlformats.org/package/2006/relationships"><Relationship Id="rId1" Type="http://schemas.openxmlformats.org/officeDocument/2006/relationships/oleObject" Target="Macintosh%20HD:Users:castex:Desktop:18%20CDS%20IPC.xls" TargetMode="External"/><Relationship Id="rId2" Type="http://schemas.openxmlformats.org/officeDocument/2006/relationships/chartUserShapes" Target="../drawings/drawing35.xml"/></Relationships>
</file>

<file path=ppt/charts/_rels/chart56.xml.rels><?xml version="1.0" encoding="UTF-8" standalone="yes"?>
<Relationships xmlns="http://schemas.openxmlformats.org/package/2006/relationships"><Relationship Id="rId1" Type="http://schemas.openxmlformats.org/officeDocument/2006/relationships/oleObject" Target="Macintosh%20HD:Users:castex:Desktop:18%20CDS%20IPC.xls" TargetMode="External"/><Relationship Id="rId2" Type="http://schemas.openxmlformats.org/officeDocument/2006/relationships/chartUserShapes" Target="../drawings/drawing36.xml"/></Relationships>
</file>

<file path=ppt/charts/_rels/chart57.xml.rels><?xml version="1.0" encoding="UTF-8" standalone="yes"?>
<Relationships xmlns="http://schemas.openxmlformats.org/package/2006/relationships"><Relationship Id="rId1" Type="http://schemas.openxmlformats.org/officeDocument/2006/relationships/oleObject" Target="Macintosh%20HD:Users:castex:Desktop:18%20CDS%20IPC.xls" TargetMode="External"/><Relationship Id="rId2" Type="http://schemas.openxmlformats.org/officeDocument/2006/relationships/chartUserShapes" Target="../drawings/drawing37.xml"/></Relationships>
</file>

<file path=ppt/charts/_rels/chart58.xml.rels><?xml version="1.0" encoding="UTF-8" standalone="yes"?>
<Relationships xmlns="http://schemas.openxmlformats.org/package/2006/relationships"><Relationship Id="rId1" Type="http://schemas.openxmlformats.org/officeDocument/2006/relationships/oleObject" Target="Macintosh%20HD:Users:castex:Desktop:18%20CDS%20IPC.xls" TargetMode="External"/></Relationships>
</file>

<file path=ppt/charts/_rels/chart59.xml.rels><?xml version="1.0" encoding="UTF-8" standalone="yes"?>
<Relationships xmlns="http://schemas.openxmlformats.org/package/2006/relationships"><Relationship Id="rId1" Type="http://schemas.openxmlformats.org/officeDocument/2006/relationships/oleObject" Target="Macintosh%20HD:Users:castex:Desktop:18%20CDS%20IPC.xls" TargetMode="External"/></Relationships>
</file>

<file path=ppt/charts/_rels/chart6.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Macintosh%20HD:Users:castex:Desktop:18%20CDS%20PIB%20Ressources%20et%20emplois.xml" TargetMode="External"/><Relationship Id="rId3" Type="http://schemas.openxmlformats.org/officeDocument/2006/relationships/chartUserShapes" Target="../drawings/drawing4.xml"/></Relationships>
</file>

<file path=ppt/charts/_rels/chart60.xml.rels><?xml version="1.0" encoding="UTF-8" standalone="yes"?>
<Relationships xmlns="http://schemas.openxmlformats.org/package/2006/relationships"><Relationship Id="rId1" Type="http://schemas.openxmlformats.org/officeDocument/2006/relationships/oleObject" Target="Macintosh%20HD:Users:castex:Desktop:Sauv%20Harmattan%2019%20avril%202018%20:Divers%20NC%20oct%2017%20:17%20NC%20smg-smag%20avec%20travail.xls" TargetMode="External"/><Relationship Id="rId2" Type="http://schemas.openxmlformats.org/officeDocument/2006/relationships/chartUserShapes" Target="../drawings/drawing38.xml"/></Relationships>
</file>

<file path=ppt/charts/_rels/chart61.xml.rels><?xml version="1.0" encoding="UTF-8" standalone="yes"?>
<Relationships xmlns="http://schemas.openxmlformats.org/package/2006/relationships"><Relationship Id="rId1" Type="http://schemas.openxmlformats.org/officeDocument/2006/relationships/themeOverride" Target="../theme/themeOverride7.xml"/><Relationship Id="rId2" Type="http://schemas.openxmlformats.org/officeDocument/2006/relationships/oleObject" Target="Macintosh%20HD:Users:castex:Desktop:18%20CDS%20IPC.xls" TargetMode="External"/><Relationship Id="rId3" Type="http://schemas.openxmlformats.org/officeDocument/2006/relationships/chartUserShapes" Target="../drawings/drawing39.xml"/></Relationships>
</file>

<file path=ppt/charts/_rels/chart62.xml.rels><?xml version="1.0" encoding="UTF-8" standalone="yes"?>
<Relationships xmlns="http://schemas.openxmlformats.org/package/2006/relationships"><Relationship Id="rId1" Type="http://schemas.openxmlformats.org/officeDocument/2006/relationships/oleObject" Target="Macintosh%20HD:Users:castex:Desktop:18%20CDS%20IPC.xls" TargetMode="External"/></Relationships>
</file>

<file path=ppt/charts/_rels/chart63.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 Id="rId2" Type="http://schemas.openxmlformats.org/officeDocument/2006/relationships/chartUserShapes" Target="../drawings/drawing40.xml"/></Relationships>
</file>

<file path=ppt/charts/_rels/chart64.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 Id="rId2" Type="http://schemas.openxmlformats.org/officeDocument/2006/relationships/chartUserShapes" Target="../drawings/drawing41.xml"/></Relationships>
</file>

<file path=ppt/charts/_rels/chart65.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 Id="rId2" Type="http://schemas.openxmlformats.org/officeDocument/2006/relationships/chartUserShapes" Target="../drawings/drawing42.xml"/></Relationships>
</file>

<file path=ppt/charts/_rels/chart66.xml.rels><?xml version="1.0" encoding="UTF-8" standalone="yes"?>
<Relationships xmlns="http://schemas.openxmlformats.org/package/2006/relationships"><Relationship Id="rId1" Type="http://schemas.openxmlformats.org/officeDocument/2006/relationships/themeOverride" Target="../theme/themeOverride8.xml"/><Relationship Id="rId2" Type="http://schemas.openxmlformats.org/officeDocument/2006/relationships/oleObject" Target="Macintosh%20HD:Users:castex:Desktop:18%20CDS%20demographie%20entreprises.xls" TargetMode="External"/></Relationships>
</file>

<file path=ppt/charts/_rels/chart67.xml.rels><?xml version="1.0" encoding="UTF-8" standalone="yes"?>
<Relationships xmlns="http://schemas.openxmlformats.org/package/2006/relationships"><Relationship Id="rId1" Type="http://schemas.openxmlformats.org/officeDocument/2006/relationships/themeOverride" Target="../theme/themeOverride9.xml"/><Relationship Id="rId2" Type="http://schemas.openxmlformats.org/officeDocument/2006/relationships/oleObject" Target="Macintosh%20HD:Users:castex:Desktop:18%20CDS%20demographie%20entreprises.xls" TargetMode="External"/><Relationship Id="rId3" Type="http://schemas.openxmlformats.org/officeDocument/2006/relationships/chartUserShapes" Target="../drawings/drawing43.xml"/></Relationships>
</file>

<file path=ppt/charts/_rels/chart68.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s>
</file>

<file path=ppt/charts/_rels/chart69.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 Id="rId2" Type="http://schemas.openxmlformats.org/officeDocument/2006/relationships/chartUserShapes" Target="../drawings/drawing44.xm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castex:Desktop:18%20CDS%20PIB%20Ressources%20et%20emplois.xml" TargetMode="External"/><Relationship Id="rId2" Type="http://schemas.openxmlformats.org/officeDocument/2006/relationships/chartUserShapes" Target="../drawings/drawing5.xml"/></Relationships>
</file>

<file path=ppt/charts/_rels/chart70.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s>
</file>

<file path=ppt/charts/_rels/chart71.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 Id="rId2" Type="http://schemas.openxmlformats.org/officeDocument/2006/relationships/chartUserShapes" Target="../drawings/drawing45.xml"/></Relationships>
</file>

<file path=ppt/charts/_rels/chart72.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s>
</file>

<file path=ppt/charts/_rels/chart73.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 Id="rId2" Type="http://schemas.openxmlformats.org/officeDocument/2006/relationships/chartUserShapes" Target="../drawings/drawing46.xml"/></Relationships>
</file>

<file path=ppt/charts/_rels/chart74.xml.rels><?xml version="1.0" encoding="UTF-8" standalone="yes"?>
<Relationships xmlns="http://schemas.openxmlformats.org/package/2006/relationships"><Relationship Id="rId1" Type="http://schemas.openxmlformats.org/officeDocument/2006/relationships/oleObject" Target="Macintosh%20HD:Users:castex:Desktop:18%20CDS%20demographie%20entreprises.xls" TargetMode="External"/></Relationships>
</file>

<file path=ppt/charts/_rels/chart75.xml.rels><?xml version="1.0" encoding="UTF-8" standalone="yes"?>
<Relationships xmlns="http://schemas.openxmlformats.org/package/2006/relationships"><Relationship Id="rId1" Type="http://schemas.openxmlformats.org/officeDocument/2006/relationships/themeOverride" Target="../theme/themeOverride10.xml"/><Relationship Id="rId2" Type="http://schemas.openxmlformats.org/officeDocument/2006/relationships/oleObject" Target="Macintosh%20HD:Users:castex:Desktop:18%20CDS%20resultats-eco-entr-historique-2012a2015.xls" TargetMode="External"/><Relationship Id="rId3" Type="http://schemas.openxmlformats.org/officeDocument/2006/relationships/chartUserShapes" Target="../drawings/drawing47.xml"/></Relationships>
</file>

<file path=ppt/charts/_rels/chart76.xml.rels><?xml version="1.0" encoding="UTF-8" standalone="yes"?>
<Relationships xmlns="http://schemas.openxmlformats.org/package/2006/relationships"><Relationship Id="rId1" Type="http://schemas.openxmlformats.org/officeDocument/2006/relationships/themeOverride" Target="../theme/themeOverride11.xml"/><Relationship Id="rId2" Type="http://schemas.openxmlformats.org/officeDocument/2006/relationships/oleObject" Target="Macintosh%20HD:Users:castex:Desktop:18%20CDS%20resultats-eco-entr-historique-2012a2015.xls" TargetMode="External"/><Relationship Id="rId3" Type="http://schemas.openxmlformats.org/officeDocument/2006/relationships/chartUserShapes" Target="../drawings/drawing48.xml"/></Relationships>
</file>

<file path=ppt/charts/_rels/chart77.xml.rels><?xml version="1.0" encoding="UTF-8" standalone="yes"?>
<Relationships xmlns="http://schemas.openxmlformats.org/package/2006/relationships"><Relationship Id="rId1" Type="http://schemas.openxmlformats.org/officeDocument/2006/relationships/themeOverride" Target="../theme/themeOverride12.xml"/><Relationship Id="rId2" Type="http://schemas.openxmlformats.org/officeDocument/2006/relationships/oleObject" Target="Macintosh%20HD:Users:castex:Desktop:18%20CDS%20resultats-eco-entr-historique-2012a2015.xls" TargetMode="External"/><Relationship Id="rId3" Type="http://schemas.openxmlformats.org/officeDocument/2006/relationships/chartUserShapes" Target="../drawings/drawing49.xml"/></Relationships>
</file>

<file path=ppt/charts/_rels/chart78.xml.rels><?xml version="1.0" encoding="UTF-8" standalone="yes"?>
<Relationships xmlns="http://schemas.openxmlformats.org/package/2006/relationships"><Relationship Id="rId1" Type="http://schemas.openxmlformats.org/officeDocument/2006/relationships/oleObject" Target="Macintosh%20HD:Users:castex:Desktop:18%20CDS%20resultats-eco-entr-historique-2012a2015.xls" TargetMode="External"/><Relationship Id="rId2" Type="http://schemas.openxmlformats.org/officeDocument/2006/relationships/chartUserShapes" Target="../drawings/drawing50.xml"/></Relationships>
</file>

<file path=ppt/charts/_rels/chart79.xml.rels><?xml version="1.0" encoding="UTF-8" standalone="yes"?>
<Relationships xmlns="http://schemas.openxmlformats.org/package/2006/relationships"><Relationship Id="rId1" Type="http://schemas.openxmlformats.org/officeDocument/2006/relationships/oleObject" Target="Macintosh%20HD:Users:castex:Desktop:18%20CDS%20resultats-eco-entr-historique-2012a2015.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castex:Desktop:18%20CDS%20PIB%20Ressources%20et%20emplois.xml" TargetMode="External"/><Relationship Id="rId2" Type="http://schemas.openxmlformats.org/officeDocument/2006/relationships/chartUserShapes" Target="../drawings/drawing6.xml"/></Relationships>
</file>

<file path=ppt/charts/_rels/chart80.xml.rels><?xml version="1.0" encoding="UTF-8" standalone="yes"?>
<Relationships xmlns="http://schemas.openxmlformats.org/package/2006/relationships"><Relationship Id="rId1" Type="http://schemas.openxmlformats.org/officeDocument/2006/relationships/oleObject" Target="Macintosh%20HD:Users:castex:Desktop:18%20CDS%20resultats-eco-entr-historique-2012a2015.xls" TargetMode="External"/><Relationship Id="rId2" Type="http://schemas.openxmlformats.org/officeDocument/2006/relationships/chartUserShapes" Target="../drawings/drawing51.xml"/></Relationships>
</file>

<file path=ppt/charts/_rels/chart81.xml.rels><?xml version="1.0" encoding="UTF-8" standalone="yes"?>
<Relationships xmlns="http://schemas.openxmlformats.org/package/2006/relationships"><Relationship Id="rId1" Type="http://schemas.openxmlformats.org/officeDocument/2006/relationships/oleObject" Target="Macintosh%20HD:Users:castex:Desktop:18%20CDS%20resultats-eco-entr-historique-2012a2015.xls" TargetMode="External"/></Relationships>
</file>

<file path=ppt/charts/_rels/chart82.xml.rels><?xml version="1.0" encoding="UTF-8" standalone="yes"?>
<Relationships xmlns="http://schemas.openxmlformats.org/package/2006/relationships"><Relationship Id="rId1" Type="http://schemas.openxmlformats.org/officeDocument/2006/relationships/oleObject" Target="Macintosh%20HD:Users:castex:Desktop:18%20CDS%20resultats-eco-entr-historique-2012a2015.xls" TargetMode="External"/><Relationship Id="rId2" Type="http://schemas.openxmlformats.org/officeDocument/2006/relationships/chartUserShapes" Target="../drawings/drawing52.xml"/></Relationships>
</file>

<file path=ppt/charts/_rels/chart83.xml.rels><?xml version="1.0" encoding="UTF-8" standalone="yes"?>
<Relationships xmlns="http://schemas.openxmlformats.org/package/2006/relationships"><Relationship Id="rId1" Type="http://schemas.openxmlformats.org/officeDocument/2006/relationships/themeOverride" Target="../theme/themeOverride13.xml"/><Relationship Id="rId2" Type="http://schemas.openxmlformats.org/officeDocument/2006/relationships/oleObject" Target="Macintosh%20HD:Users:castex:Desktop:18%20CDS%20resultats-eco-entr-historique-2012a2015.xls" TargetMode="External"/></Relationships>
</file>

<file path=ppt/charts/_rels/chart84.xml.rels><?xml version="1.0" encoding="UTF-8" standalone="yes"?>
<Relationships xmlns="http://schemas.openxmlformats.org/package/2006/relationships"><Relationship Id="rId1" Type="http://schemas.openxmlformats.org/officeDocument/2006/relationships/themeOverride" Target="../theme/themeOverride14.xml"/><Relationship Id="rId2" Type="http://schemas.openxmlformats.org/officeDocument/2006/relationships/oleObject" Target="Macintosh%20HD:Users:castex:Desktop:18%20CDS%20resultats-eco-entr-historique-2012a2015.xls" TargetMode="External"/><Relationship Id="rId3" Type="http://schemas.openxmlformats.org/officeDocument/2006/relationships/chartUserShapes" Target="../drawings/drawing53.xml"/></Relationships>
</file>

<file path=ppt/charts/_rels/chart85.xml.rels><?xml version="1.0" encoding="UTF-8" standalone="yes"?>
<Relationships xmlns="http://schemas.openxmlformats.org/package/2006/relationships"><Relationship Id="rId1" Type="http://schemas.openxmlformats.org/officeDocument/2006/relationships/oleObject" Target="Macintosh%20HD:Users:castex:Desktop:18%20CDS%20resultats-eco-entr-historique-2012a2015.xls" TargetMode="External"/><Relationship Id="rId2" Type="http://schemas.openxmlformats.org/officeDocument/2006/relationships/chartUserShapes" Target="../drawings/drawing54.xml"/></Relationships>
</file>

<file path=ppt/charts/_rels/chart86.xml.rels><?xml version="1.0" encoding="UTF-8" standalone="yes"?>
<Relationships xmlns="http://schemas.openxmlformats.org/package/2006/relationships"><Relationship Id="rId1" Type="http://schemas.openxmlformats.org/officeDocument/2006/relationships/oleObject" Target="Macintosh%20HD:Users:castex:Desktop:18%20CDS%20resultats-eco-entr-historique-2012a2015.xls" TargetMode="External"/></Relationships>
</file>

<file path=ppt/charts/_rels/chart87.xml.rels><?xml version="1.0" encoding="UTF-8" standalone="yes"?>
<Relationships xmlns="http://schemas.openxmlformats.org/package/2006/relationships"><Relationship Id="rId1" Type="http://schemas.openxmlformats.org/officeDocument/2006/relationships/oleObject" Target="Macintosh%20HD:Users:castex:Desktop:18%20CDS%20resultats-eco-entr-historique-2012a2015.xls" TargetMode="External"/></Relationships>
</file>

<file path=ppt/charts/_rels/chart88.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89.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castex:Desktop:18%20CDS%20PIB%20Ressources%20et%20emplois.xml" TargetMode="External"/><Relationship Id="rId2" Type="http://schemas.openxmlformats.org/officeDocument/2006/relationships/chartUserShapes" Target="../drawings/drawing7.xml"/></Relationships>
</file>

<file path=ppt/charts/_rels/chart90.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91.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s>
</file>

<file path=ppt/charts/_rels/chart92.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55.xml"/></Relationships>
</file>

<file path=ppt/charts/_rels/chart93.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56.xml"/></Relationships>
</file>

<file path=ppt/charts/_rels/chart94.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57.xml"/></Relationships>
</file>

<file path=ppt/charts/_rels/chart95.xml.rels><?xml version="1.0" encoding="UTF-8" standalone="yes"?>
<Relationships xmlns="http://schemas.openxmlformats.org/package/2006/relationships"><Relationship Id="rId1" Type="http://schemas.openxmlformats.org/officeDocument/2006/relationships/themeOverride" Target="../theme/themeOverride15.xml"/><Relationship Id="rId2" Type="http://schemas.openxmlformats.org/officeDocument/2006/relationships/oleObject" Target="Macintosh%20HD:Users:castex:Desktop:Variante%20CI%20corr%20Der%2018%20CDS%20nickel,%20production,%20VAB%20et%20effets%20prix%20volume.xlsb" TargetMode="External"/><Relationship Id="rId3" Type="http://schemas.openxmlformats.org/officeDocument/2006/relationships/chartUserShapes" Target="../drawings/drawing58.xml"/></Relationships>
</file>

<file path=ppt/charts/_rels/chart96.xml.rels><?xml version="1.0" encoding="UTF-8" standalone="yes"?>
<Relationships xmlns="http://schemas.openxmlformats.org/package/2006/relationships"><Relationship Id="rId1" Type="http://schemas.openxmlformats.org/officeDocument/2006/relationships/themeOverride" Target="../theme/themeOverride16.xml"/><Relationship Id="rId2" Type="http://schemas.openxmlformats.org/officeDocument/2006/relationships/oleObject" Target="Macintosh%20HD:Users:castex:Desktop:Variante%20CI%20corr%20Der%2018%20CDS%20nickel,%20production,%20VAB%20et%20effets%20prix%20volume.xlsb" TargetMode="External"/><Relationship Id="rId3" Type="http://schemas.openxmlformats.org/officeDocument/2006/relationships/chartUserShapes" Target="../drawings/drawing59.xml"/></Relationships>
</file>

<file path=ppt/charts/_rels/chart97.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60.xml"/></Relationships>
</file>

<file path=ppt/charts/_rels/chart98.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61.xml"/></Relationships>
</file>

<file path=ppt/charts/_rels/chart99.xml.rels><?xml version="1.0" encoding="UTF-8" standalone="yes"?>
<Relationships xmlns="http://schemas.openxmlformats.org/package/2006/relationships"><Relationship Id="rId1" Type="http://schemas.openxmlformats.org/officeDocument/2006/relationships/oleObject" Target="Macintosh%20HD:Users:castex:Desktop:Variante%20CI%20corr%20Der%2018%20CDS%20nickel,%20production,%20VAB%20et%20effets%20prix%20volume.xlsb" TargetMode="External"/><Relationship Id="rId2" Type="http://schemas.openxmlformats.org/officeDocument/2006/relationships/chartUserShapes" Target="../drawings/drawing6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a:t>Taux de croissance du PIB en volume par période</a:t>
            </a:r>
          </a:p>
        </c:rich>
      </c:tx>
      <c:layout>
        <c:manualLayout>
          <c:xMode val="edge"/>
          <c:yMode val="edge"/>
          <c:x val="0.12334842519685"/>
          <c:y val="0.0"/>
        </c:manualLayout>
      </c:layout>
      <c:overlay val="0"/>
      <c:spPr>
        <a:solidFill>
          <a:srgbClr val="FFFFFF"/>
        </a:solidFill>
      </c:spPr>
    </c:title>
    <c:autoTitleDeleted val="0"/>
    <c:plotArea>
      <c:layout>
        <c:manualLayout>
          <c:layoutTarget val="inner"/>
          <c:xMode val="edge"/>
          <c:yMode val="edge"/>
          <c:x val="0.128543963254593"/>
          <c:y val="0.133406827227947"/>
          <c:w val="0.856758530183727"/>
          <c:h val="0.75978002259447"/>
        </c:manualLayout>
      </c:layout>
      <c:barChart>
        <c:barDir val="col"/>
        <c:grouping val="clustered"/>
        <c:varyColors val="0"/>
        <c:ser>
          <c:idx val="0"/>
          <c:order val="0"/>
          <c:tx>
            <c:strRef>
              <c:f>Chine!$B$5</c:f>
              <c:strCache>
                <c:ptCount val="1"/>
                <c:pt idx="0">
                  <c:v>Monde</c:v>
                </c:pt>
              </c:strCache>
            </c:strRef>
          </c:tx>
          <c:spPr>
            <a:solidFill>
              <a:schemeClr val="bg1"/>
            </a:solidFill>
            <a:ln w="28575" cmpd="sng">
              <a:solidFill>
                <a:schemeClr val="tx1"/>
              </a:solidFill>
            </a:ln>
          </c:spPr>
          <c:invertIfNegative val="0"/>
          <c:dLbls>
            <c:numFmt formatCode="0.0%" sourceLinked="0"/>
            <c:txPr>
              <a:bodyPr rot="-5400000" vert="horz"/>
              <a:lstStyle/>
              <a:p>
                <a:pPr>
                  <a:defRPr b="1"/>
                </a:pPr>
                <a:endParaRPr lang="fr-FR"/>
              </a:p>
            </c:txPr>
            <c:dLblPos val="ctr"/>
            <c:showLegendKey val="0"/>
            <c:showVal val="1"/>
            <c:showCatName val="0"/>
            <c:showSerName val="0"/>
            <c:showPercent val="0"/>
            <c:showBubbleSize val="0"/>
            <c:showLeaderLines val="0"/>
          </c:dLbls>
          <c:cat>
            <c:strRef>
              <c:f>Chine!$C$4:$G$4</c:f>
              <c:strCache>
                <c:ptCount val="5"/>
                <c:pt idx="0">
                  <c:v>00 à 07</c:v>
                </c:pt>
                <c:pt idx="1">
                  <c:v>07 à 17</c:v>
                </c:pt>
                <c:pt idx="2">
                  <c:v>16 à 18</c:v>
                </c:pt>
                <c:pt idx="3">
                  <c:v>19</c:v>
                </c:pt>
                <c:pt idx="4">
                  <c:v>17 à 22</c:v>
                </c:pt>
              </c:strCache>
            </c:strRef>
          </c:cat>
          <c:val>
            <c:numRef>
              <c:f>Chine!$C$5:$G$5</c:f>
              <c:numCache>
                <c:formatCode>0.00%</c:formatCode>
                <c:ptCount val="5"/>
                <c:pt idx="0">
                  <c:v>0.041</c:v>
                </c:pt>
                <c:pt idx="1">
                  <c:v>0.032</c:v>
                </c:pt>
                <c:pt idx="2">
                  <c:v>0.0353333333333333</c:v>
                </c:pt>
                <c:pt idx="3">
                  <c:v>0.035</c:v>
                </c:pt>
                <c:pt idx="4">
                  <c:v>0.041</c:v>
                </c:pt>
              </c:numCache>
            </c:numRef>
          </c:val>
        </c:ser>
        <c:ser>
          <c:idx val="1"/>
          <c:order val="1"/>
          <c:tx>
            <c:strRef>
              <c:f>Chine!$B$6</c:f>
              <c:strCache>
                <c:ptCount val="1"/>
                <c:pt idx="0">
                  <c:v>Chine</c:v>
                </c:pt>
              </c:strCache>
            </c:strRef>
          </c:tx>
          <c:spPr>
            <a:solidFill>
              <a:srgbClr val="FFFF00"/>
            </a:solidFill>
            <a:ln w="28575" cmpd="sng">
              <a:solidFill>
                <a:schemeClr val="tx1"/>
              </a:solidFill>
            </a:ln>
          </c:spPr>
          <c:invertIfNegative val="0"/>
          <c:dLbls>
            <c:numFmt formatCode="0.0%" sourceLinked="0"/>
            <c:txPr>
              <a:bodyPr rot="-5400000" vert="horz"/>
              <a:lstStyle/>
              <a:p>
                <a:pPr>
                  <a:defRPr b="1"/>
                </a:pPr>
                <a:endParaRPr lang="fr-FR"/>
              </a:p>
            </c:txPr>
            <c:dLblPos val="ctr"/>
            <c:showLegendKey val="0"/>
            <c:showVal val="1"/>
            <c:showCatName val="0"/>
            <c:showSerName val="0"/>
            <c:showPercent val="0"/>
            <c:showBubbleSize val="0"/>
            <c:showLeaderLines val="0"/>
          </c:dLbls>
          <c:cat>
            <c:strRef>
              <c:f>Chine!$C$4:$G$4</c:f>
              <c:strCache>
                <c:ptCount val="5"/>
                <c:pt idx="0">
                  <c:v>00 à 07</c:v>
                </c:pt>
                <c:pt idx="1">
                  <c:v>07 à 17</c:v>
                </c:pt>
                <c:pt idx="2">
                  <c:v>16 à 18</c:v>
                </c:pt>
                <c:pt idx="3">
                  <c:v>19</c:v>
                </c:pt>
                <c:pt idx="4">
                  <c:v>17 à 22</c:v>
                </c:pt>
              </c:strCache>
            </c:strRef>
          </c:cat>
          <c:val>
            <c:numRef>
              <c:f>Chine!$C$6:$G$6</c:f>
              <c:numCache>
                <c:formatCode>0.00%</c:formatCode>
                <c:ptCount val="5"/>
                <c:pt idx="0">
                  <c:v>0.108</c:v>
                </c:pt>
                <c:pt idx="1">
                  <c:v>0.083</c:v>
                </c:pt>
                <c:pt idx="2">
                  <c:v>0.067</c:v>
                </c:pt>
                <c:pt idx="3">
                  <c:v>0.062</c:v>
                </c:pt>
                <c:pt idx="4">
                  <c:v>0.059</c:v>
                </c:pt>
              </c:numCache>
            </c:numRef>
          </c:val>
        </c:ser>
        <c:ser>
          <c:idx val="2"/>
          <c:order val="2"/>
          <c:tx>
            <c:strRef>
              <c:f>Chine!$B$7</c:f>
              <c:strCache>
                <c:ptCount val="1"/>
                <c:pt idx="0">
                  <c:v>France</c:v>
                </c:pt>
              </c:strCache>
            </c:strRef>
          </c:tx>
          <c:spPr>
            <a:solidFill>
              <a:srgbClr val="0000FF"/>
            </a:solidFill>
          </c:spPr>
          <c:invertIfNegative val="0"/>
          <c:dLbls>
            <c:numFmt formatCode="0.0%" sourceLinked="0"/>
            <c:txPr>
              <a:bodyPr rot="-5400000" vert="horz"/>
              <a:lstStyle/>
              <a:p>
                <a:pPr>
                  <a:defRPr sz="1400" b="1" i="1">
                    <a:solidFill>
                      <a:srgbClr val="0000FF"/>
                    </a:solidFill>
                  </a:defRPr>
                </a:pPr>
                <a:endParaRPr lang="fr-FR"/>
              </a:p>
            </c:txPr>
            <c:showLegendKey val="0"/>
            <c:showVal val="1"/>
            <c:showCatName val="0"/>
            <c:showSerName val="0"/>
            <c:showPercent val="0"/>
            <c:showBubbleSize val="0"/>
            <c:showLeaderLines val="0"/>
          </c:dLbls>
          <c:cat>
            <c:strRef>
              <c:f>Chine!$C$4:$G$4</c:f>
              <c:strCache>
                <c:ptCount val="5"/>
                <c:pt idx="0">
                  <c:v>00 à 07</c:v>
                </c:pt>
                <c:pt idx="1">
                  <c:v>07 à 17</c:v>
                </c:pt>
                <c:pt idx="2">
                  <c:v>16 à 18</c:v>
                </c:pt>
                <c:pt idx="3">
                  <c:v>19</c:v>
                </c:pt>
                <c:pt idx="4">
                  <c:v>17 à 22</c:v>
                </c:pt>
              </c:strCache>
            </c:strRef>
          </c:cat>
          <c:val>
            <c:numRef>
              <c:f>Chine!$C$7:$G$7</c:f>
              <c:numCache>
                <c:formatCode>0.00%</c:formatCode>
                <c:ptCount val="5"/>
                <c:pt idx="0">
                  <c:v>0.019</c:v>
                </c:pt>
                <c:pt idx="1">
                  <c:v>0.007</c:v>
                </c:pt>
                <c:pt idx="2">
                  <c:v>0.0126666666666667</c:v>
                </c:pt>
                <c:pt idx="3">
                  <c:v>0.015</c:v>
                </c:pt>
                <c:pt idx="4">
                  <c:v>0.029</c:v>
                </c:pt>
              </c:numCache>
            </c:numRef>
          </c:val>
        </c:ser>
        <c:dLbls>
          <c:showLegendKey val="0"/>
          <c:showVal val="1"/>
          <c:showCatName val="0"/>
          <c:showSerName val="0"/>
          <c:showPercent val="0"/>
          <c:showBubbleSize val="0"/>
        </c:dLbls>
        <c:gapWidth val="150"/>
        <c:axId val="2137521080"/>
        <c:axId val="2137608744"/>
      </c:barChart>
      <c:catAx>
        <c:axId val="2137521080"/>
        <c:scaling>
          <c:orientation val="minMax"/>
        </c:scaling>
        <c:delete val="0"/>
        <c:axPos val="b"/>
        <c:majorTickMark val="out"/>
        <c:minorTickMark val="none"/>
        <c:tickLblPos val="nextTo"/>
        <c:txPr>
          <a:bodyPr/>
          <a:lstStyle/>
          <a:p>
            <a:pPr>
              <a:defRPr sz="1400"/>
            </a:pPr>
            <a:endParaRPr lang="fr-FR"/>
          </a:p>
        </c:txPr>
        <c:crossAx val="2137608744"/>
        <c:crosses val="autoZero"/>
        <c:auto val="1"/>
        <c:lblAlgn val="ctr"/>
        <c:lblOffset val="100"/>
        <c:noMultiLvlLbl val="0"/>
      </c:catAx>
      <c:valAx>
        <c:axId val="2137608744"/>
        <c:scaling>
          <c:orientation val="minMax"/>
        </c:scaling>
        <c:delete val="0"/>
        <c:axPos val="l"/>
        <c:majorGridlines/>
        <c:numFmt formatCode="0%" sourceLinked="0"/>
        <c:majorTickMark val="out"/>
        <c:minorTickMark val="none"/>
        <c:tickLblPos val="nextTo"/>
        <c:crossAx val="2137521080"/>
        <c:crosses val="autoZero"/>
        <c:crossBetween val="between"/>
      </c:valAx>
    </c:plotArea>
    <c:legend>
      <c:legendPos val="r"/>
      <c:legendEntry>
        <c:idx val="2"/>
        <c:txPr>
          <a:bodyPr/>
          <a:lstStyle/>
          <a:p>
            <a:pPr>
              <a:defRPr sz="1400" b="1" i="1"/>
            </a:pPr>
            <a:endParaRPr lang="fr-FR"/>
          </a:p>
        </c:txPr>
      </c:legendEntry>
      <c:layout>
        <c:manualLayout>
          <c:xMode val="edge"/>
          <c:yMode val="edge"/>
          <c:x val="0.307524715660542"/>
          <c:y val="0.213776531358238"/>
          <c:w val="0.567475284339458"/>
          <c:h val="0.0707724205707163"/>
        </c:manualLayout>
      </c:layout>
      <c:overlay val="0"/>
      <c:spPr>
        <a:solidFill>
          <a:schemeClr val="bg1"/>
        </a:solidFill>
      </c:spPr>
      <c:txPr>
        <a:bodyPr/>
        <a:lstStyle/>
        <a:p>
          <a:pPr>
            <a:defRPr sz="1400"/>
          </a:pPr>
          <a:endParaRPr lang="fr-FR"/>
        </a:p>
      </c:txPr>
    </c:legend>
    <c:plotVisOnly val="1"/>
    <c:dispBlanksAs val="gap"/>
    <c:showDLblsOverMax val="0"/>
  </c:chart>
  <c:txPr>
    <a:bodyPr/>
    <a:lstStyle/>
    <a:p>
      <a:pPr>
        <a:defRPr sz="1200"/>
      </a:pPr>
      <a:endParaRPr lang="fr-FR"/>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1" i="0" u="none" strike="noStrike" baseline="0">
                <a:solidFill>
                  <a:srgbClr val="000000"/>
                </a:solidFill>
                <a:latin typeface="Calibri"/>
                <a:ea typeface="Calibri"/>
                <a:cs typeface="Calibri"/>
              </a:defRPr>
            </a:pPr>
            <a:r>
              <a:rPr lang="fr-FR" sz="2000" b="1" i="0" u="none" strike="noStrike" baseline="0" dirty="0">
                <a:latin typeface="Calibri"/>
                <a:ea typeface="Calibri"/>
                <a:cs typeface="Calibri"/>
              </a:rPr>
              <a:t>Balance </a:t>
            </a:r>
            <a:r>
              <a:rPr lang="fr-FR" sz="2000" b="1" i="0" u="none" strike="noStrike" baseline="0" dirty="0" smtClean="0">
                <a:latin typeface="Calibri"/>
                <a:ea typeface="Calibri"/>
                <a:cs typeface="Calibri"/>
              </a:rPr>
              <a:t>commerciale (hors services), </a:t>
            </a:r>
            <a:endParaRPr lang="fr-FR" sz="2000" b="1" i="0" u="none" strike="noStrike" baseline="0" dirty="0">
              <a:latin typeface="Calibri"/>
              <a:ea typeface="Calibri"/>
              <a:cs typeface="Calibri"/>
            </a:endParaRPr>
          </a:p>
          <a:p>
            <a:pPr>
              <a:defRPr sz="2000" b="1" i="0" u="none" strike="noStrike" baseline="0">
                <a:solidFill>
                  <a:srgbClr val="000000"/>
                </a:solidFill>
                <a:latin typeface="Calibri"/>
                <a:ea typeface="Calibri"/>
                <a:cs typeface="Calibri"/>
              </a:defRPr>
            </a:pPr>
            <a:r>
              <a:rPr lang="fr-FR" sz="2000" b="1" i="0" u="none" strike="noStrike" baseline="0" dirty="0">
                <a:solidFill>
                  <a:srgbClr val="000000"/>
                </a:solidFill>
                <a:latin typeface="Calibri"/>
                <a:ea typeface="Calibri"/>
                <a:cs typeface="Calibri"/>
              </a:rPr>
              <a:t>GCFP courants</a:t>
            </a:r>
          </a:p>
        </c:rich>
      </c:tx>
      <c:layout>
        <c:manualLayout>
          <c:xMode val="edge"/>
          <c:yMode val="edge"/>
          <c:x val="0.120523507263945"/>
          <c:y val="0.00111989999998473"/>
        </c:manualLayout>
      </c:layout>
      <c:overlay val="0"/>
      <c:spPr>
        <a:solidFill>
          <a:schemeClr val="bg1"/>
        </a:solidFill>
      </c:spPr>
    </c:title>
    <c:autoTitleDeleted val="0"/>
    <c:plotArea>
      <c:layout>
        <c:manualLayout>
          <c:layoutTarget val="inner"/>
          <c:xMode val="edge"/>
          <c:yMode val="edge"/>
          <c:x val="0.0790258083936691"/>
          <c:y val="0.0895726071299485"/>
          <c:w val="0.906665821701865"/>
          <c:h val="0.779141488385886"/>
        </c:manualLayout>
      </c:layout>
      <c:lineChart>
        <c:grouping val="standard"/>
        <c:varyColors val="0"/>
        <c:ser>
          <c:idx val="0"/>
          <c:order val="0"/>
          <c:tx>
            <c:strRef>
              <c:f>'Imp Exp Biens'!$A$167</c:f>
              <c:strCache>
                <c:ptCount val="1"/>
                <c:pt idx="0">
                  <c:v>Importations de biens</c:v>
                </c:pt>
              </c:strCache>
            </c:strRef>
          </c:tx>
          <c:spPr>
            <a:ln w="76200" cmpd="sng">
              <a:solidFill>
                <a:srgbClr val="660066"/>
              </a:solidFill>
            </a:ln>
          </c:spPr>
          <c:marker>
            <c:symbol val="none"/>
          </c:marker>
          <c:cat>
            <c:strRef>
              <c:f>'Imp Exp Biens'!$B$166:$T$166</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Biens'!$B$167:$T$167</c:f>
              <c:numCache>
                <c:formatCode>0.0</c:formatCode>
                <c:ptCount val="19"/>
                <c:pt idx="0">
                  <c:v>118.839101049</c:v>
                </c:pt>
                <c:pt idx="1">
                  <c:v>124.200173515</c:v>
                </c:pt>
                <c:pt idx="2">
                  <c:v>126.928971014</c:v>
                </c:pt>
                <c:pt idx="3">
                  <c:v>164.907665723</c:v>
                </c:pt>
                <c:pt idx="4">
                  <c:v>156.356466185</c:v>
                </c:pt>
                <c:pt idx="5">
                  <c:v>170.4481436</c:v>
                </c:pt>
                <c:pt idx="6">
                  <c:v>200.4353409</c:v>
                </c:pt>
                <c:pt idx="7">
                  <c:v>242.962772</c:v>
                </c:pt>
                <c:pt idx="8">
                  <c:v>260.8943348999999</c:v>
                </c:pt>
                <c:pt idx="9">
                  <c:v>218.3551897</c:v>
                </c:pt>
                <c:pt idx="10">
                  <c:v>296.3603011</c:v>
                </c:pt>
                <c:pt idx="11">
                  <c:v>314.3113892</c:v>
                </c:pt>
                <c:pt idx="12">
                  <c:v>299.1549576</c:v>
                </c:pt>
                <c:pt idx="13">
                  <c:v>287.4709225</c:v>
                </c:pt>
                <c:pt idx="14">
                  <c:v>295.3188924</c:v>
                </c:pt>
                <c:pt idx="15">
                  <c:v>288.7304073999999</c:v>
                </c:pt>
                <c:pt idx="16">
                  <c:v>258.5901488</c:v>
                </c:pt>
                <c:pt idx="17">
                  <c:v>265.0163608999999</c:v>
                </c:pt>
                <c:pt idx="18">
                  <c:v>279.5203496971965</c:v>
                </c:pt>
              </c:numCache>
            </c:numRef>
          </c:val>
          <c:smooth val="0"/>
        </c:ser>
        <c:ser>
          <c:idx val="1"/>
          <c:order val="1"/>
          <c:tx>
            <c:strRef>
              <c:f>'Imp Exp Biens'!$A$168</c:f>
              <c:strCache>
                <c:ptCount val="1"/>
                <c:pt idx="0">
                  <c:v>Exportations de biens</c:v>
                </c:pt>
              </c:strCache>
            </c:strRef>
          </c:tx>
          <c:spPr>
            <a:ln w="76200" cmpd="sng">
              <a:solidFill>
                <a:srgbClr val="008000"/>
              </a:solidFill>
            </a:ln>
          </c:spPr>
          <c:marker>
            <c:symbol val="none"/>
          </c:marker>
          <c:cat>
            <c:strRef>
              <c:f>'Imp Exp Biens'!$B$166:$T$166</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Biens'!$B$168:$T$168</c:f>
              <c:numCache>
                <c:formatCode>0.0</c:formatCode>
                <c:ptCount val="19"/>
                <c:pt idx="0">
                  <c:v>74.13944217799983</c:v>
                </c:pt>
                <c:pt idx="1">
                  <c:v>59.589954008</c:v>
                </c:pt>
                <c:pt idx="2">
                  <c:v>62.423635962</c:v>
                </c:pt>
                <c:pt idx="3">
                  <c:v>82.104266592</c:v>
                </c:pt>
                <c:pt idx="4">
                  <c:v>96.84685152999998</c:v>
                </c:pt>
                <c:pt idx="5">
                  <c:v>106.9661886</c:v>
                </c:pt>
                <c:pt idx="6">
                  <c:v>128.4192279</c:v>
                </c:pt>
                <c:pt idx="7">
                  <c:v>180.5113076</c:v>
                </c:pt>
                <c:pt idx="8">
                  <c:v>101.7638709</c:v>
                </c:pt>
                <c:pt idx="9">
                  <c:v>87.16307450000001</c:v>
                </c:pt>
                <c:pt idx="10">
                  <c:v>130.6933479</c:v>
                </c:pt>
                <c:pt idx="11">
                  <c:v>139.2734252</c:v>
                </c:pt>
                <c:pt idx="12">
                  <c:v>120.4912962</c:v>
                </c:pt>
                <c:pt idx="13">
                  <c:v>109.8245409</c:v>
                </c:pt>
                <c:pt idx="14">
                  <c:v>143.7994822</c:v>
                </c:pt>
                <c:pt idx="15">
                  <c:v>131.0412311</c:v>
                </c:pt>
                <c:pt idx="16">
                  <c:v>143.6032802</c:v>
                </c:pt>
                <c:pt idx="17">
                  <c:v>164.319816914</c:v>
                </c:pt>
                <c:pt idx="18">
                  <c:v>203.6303169076466</c:v>
                </c:pt>
              </c:numCache>
            </c:numRef>
          </c:val>
          <c:smooth val="0"/>
        </c:ser>
        <c:ser>
          <c:idx val="2"/>
          <c:order val="2"/>
          <c:tx>
            <c:strRef>
              <c:f>'Imp Exp Biens'!$A$169</c:f>
              <c:strCache>
                <c:ptCount val="1"/>
                <c:pt idx="0">
                  <c:v>Déficit</c:v>
                </c:pt>
              </c:strCache>
            </c:strRef>
          </c:tx>
          <c:spPr>
            <a:ln w="76200" cmpd="sng">
              <a:solidFill>
                <a:srgbClr val="FF0000"/>
              </a:solidFill>
              <a:prstDash val="sysDash"/>
            </a:ln>
          </c:spPr>
          <c:marker>
            <c:symbol val="none"/>
          </c:marker>
          <c:cat>
            <c:strRef>
              <c:f>'Imp Exp Biens'!$B$166:$T$166</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Biens'!$B$169:$T$169</c:f>
              <c:numCache>
                <c:formatCode>0.0</c:formatCode>
                <c:ptCount val="19"/>
                <c:pt idx="0">
                  <c:v>44.69965887100001</c:v>
                </c:pt>
                <c:pt idx="1">
                  <c:v>64.610219507</c:v>
                </c:pt>
                <c:pt idx="2">
                  <c:v>64.50533505199984</c:v>
                </c:pt>
                <c:pt idx="3">
                  <c:v>82.80339913099984</c:v>
                </c:pt>
                <c:pt idx="4">
                  <c:v>59.509614655</c:v>
                </c:pt>
                <c:pt idx="5">
                  <c:v>63.48195499999998</c:v>
                </c:pt>
                <c:pt idx="6">
                  <c:v>72.016113</c:v>
                </c:pt>
                <c:pt idx="7">
                  <c:v>62.45146439999994</c:v>
                </c:pt>
                <c:pt idx="8">
                  <c:v>159.130464</c:v>
                </c:pt>
                <c:pt idx="9">
                  <c:v>131.1921152</c:v>
                </c:pt>
                <c:pt idx="10">
                  <c:v>165.6669532</c:v>
                </c:pt>
                <c:pt idx="11">
                  <c:v>175.037964</c:v>
                </c:pt>
                <c:pt idx="12">
                  <c:v>178.6636614000001</c:v>
                </c:pt>
                <c:pt idx="13">
                  <c:v>177.6463816</c:v>
                </c:pt>
                <c:pt idx="14">
                  <c:v>151.5194102</c:v>
                </c:pt>
                <c:pt idx="15">
                  <c:v>157.6891763</c:v>
                </c:pt>
                <c:pt idx="16">
                  <c:v>114.9868686</c:v>
                </c:pt>
                <c:pt idx="17">
                  <c:v>100.696543986</c:v>
                </c:pt>
                <c:pt idx="18">
                  <c:v>75.89003278954991</c:v>
                </c:pt>
              </c:numCache>
            </c:numRef>
          </c:val>
          <c:smooth val="0"/>
        </c:ser>
        <c:dLbls>
          <c:showLegendKey val="0"/>
          <c:showVal val="0"/>
          <c:showCatName val="0"/>
          <c:showSerName val="0"/>
          <c:showPercent val="0"/>
          <c:showBubbleSize val="0"/>
        </c:dLbls>
        <c:marker val="1"/>
        <c:smooth val="0"/>
        <c:axId val="2141412072"/>
        <c:axId val="2055897960"/>
      </c:lineChart>
      <c:catAx>
        <c:axId val="2141412072"/>
        <c:scaling>
          <c:orientation val="minMax"/>
        </c:scaling>
        <c:delete val="0"/>
        <c:axPos val="b"/>
        <c:numFmt formatCode="General" sourceLinked="1"/>
        <c:majorTickMark val="out"/>
        <c:minorTickMark val="none"/>
        <c:tickLblPos val="nextTo"/>
        <c:txPr>
          <a:bodyPr/>
          <a:lstStyle/>
          <a:p>
            <a:pPr>
              <a:defRPr sz="1600"/>
            </a:pPr>
            <a:endParaRPr lang="fr-FR"/>
          </a:p>
        </c:txPr>
        <c:crossAx val="2055897960"/>
        <c:crosses val="autoZero"/>
        <c:auto val="1"/>
        <c:lblAlgn val="ctr"/>
        <c:lblOffset val="100"/>
        <c:noMultiLvlLbl val="0"/>
      </c:catAx>
      <c:valAx>
        <c:axId val="2055897960"/>
        <c:scaling>
          <c:orientation val="minMax"/>
          <c:max val="320.0"/>
          <c:min val="0.0"/>
        </c:scaling>
        <c:delete val="0"/>
        <c:axPos val="l"/>
        <c:majorGridlines>
          <c:spPr>
            <a:ln>
              <a:solidFill>
                <a:schemeClr val="bg1">
                  <a:lumMod val="75000"/>
                </a:schemeClr>
              </a:solidFill>
            </a:ln>
          </c:spPr>
        </c:majorGridlines>
        <c:numFmt formatCode="0" sourceLinked="0"/>
        <c:majorTickMark val="out"/>
        <c:minorTickMark val="none"/>
        <c:tickLblPos val="nextTo"/>
        <c:crossAx val="2141412072"/>
        <c:crosses val="autoZero"/>
        <c:crossBetween val="between"/>
        <c:majorUnit val="20.0"/>
      </c:valAx>
    </c:plotArea>
    <c:plotVisOnly val="1"/>
    <c:dispBlanksAs val="gap"/>
    <c:showDLblsOverMax val="0"/>
  </c:chart>
  <c:txPr>
    <a:bodyPr/>
    <a:lstStyle/>
    <a:p>
      <a:pPr>
        <a:defRPr sz="1400"/>
      </a:pPr>
      <a:endParaRPr lang="fr-FR"/>
    </a:p>
  </c:txPr>
  <c:externalData r:id="rId1">
    <c:autoUpdate val="0"/>
  </c:externalData>
  <c:userShapes r:id="rId2"/>
</c:chartSpace>
</file>

<file path=ppt/charts/chart10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i="1" u="sng"/>
              <a:t>Valeur</a:t>
            </a:r>
            <a:r>
              <a:rPr lang="fr-FR"/>
              <a:t> de la production métallurgique du Ni, (GCFP courants)</a:t>
            </a:r>
            <a:r>
              <a:rPr lang="fr-FR" baseline="0"/>
              <a:t> </a:t>
            </a:r>
            <a:r>
              <a:rPr lang="fr-FR"/>
              <a:t>: </a:t>
            </a:r>
          </a:p>
          <a:p>
            <a:pPr>
              <a:defRPr/>
            </a:pPr>
            <a:r>
              <a:rPr lang="fr-FR"/>
              <a:t>très long terme 1970-2018 </a:t>
            </a:r>
          </a:p>
        </c:rich>
      </c:tx>
      <c:layout>
        <c:manualLayout>
          <c:xMode val="edge"/>
          <c:yMode val="edge"/>
          <c:x val="0.175458441234078"/>
          <c:y val="0.00285279901971908"/>
        </c:manualLayout>
      </c:layout>
      <c:overlay val="0"/>
      <c:spPr>
        <a:solidFill>
          <a:schemeClr val="bg1"/>
        </a:solidFill>
      </c:spPr>
    </c:title>
    <c:autoTitleDeleted val="0"/>
    <c:plotArea>
      <c:layout>
        <c:manualLayout>
          <c:layoutTarget val="inner"/>
          <c:xMode val="edge"/>
          <c:yMode val="edge"/>
          <c:x val="0.0587608365907562"/>
          <c:y val="0.0930306626358521"/>
          <c:w val="0.912521644065355"/>
          <c:h val="0.776814805970583"/>
        </c:manualLayout>
      </c:layout>
      <c:lineChart>
        <c:grouping val="standard"/>
        <c:varyColors val="0"/>
        <c:ser>
          <c:idx val="3"/>
          <c:order val="0"/>
          <c:tx>
            <c:strRef>
              <c:f>'Métal an'!$A$43</c:f>
              <c:strCache>
                <c:ptCount val="1"/>
                <c:pt idx="0">
                  <c:v>Valeur métal hors CoCO3</c:v>
                </c:pt>
              </c:strCache>
            </c:strRef>
          </c:tx>
          <c:spPr>
            <a:ln>
              <a:solidFill>
                <a:schemeClr val="tx1"/>
              </a:solidFill>
            </a:ln>
          </c:spPr>
          <c:marker>
            <c:symbol val="none"/>
          </c:marker>
          <c:cat>
            <c:strRef>
              <c:f>'Métal an'!$B$36:$AX$36</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an'!$B$43:$AX$43</c:f>
              <c:numCache>
                <c:formatCode>General</c:formatCode>
                <c:ptCount val="49"/>
                <c:pt idx="0">
                  <c:v>11.3579112649898</c:v>
                </c:pt>
                <c:pt idx="1">
                  <c:v>13.5662692427756</c:v>
                </c:pt>
                <c:pt idx="2">
                  <c:v>13.26465934671118</c:v>
                </c:pt>
                <c:pt idx="3">
                  <c:v>12.95072712043555</c:v>
                </c:pt>
                <c:pt idx="4">
                  <c:v>17.8340609560093</c:v>
                </c:pt>
                <c:pt idx="5">
                  <c:v>22.28152099879178</c:v>
                </c:pt>
                <c:pt idx="6">
                  <c:v>22.71739719163317</c:v>
                </c:pt>
                <c:pt idx="7">
                  <c:v>19.05048269604908</c:v>
                </c:pt>
                <c:pt idx="8">
                  <c:v>11.2237654723127</c:v>
                </c:pt>
                <c:pt idx="9">
                  <c:v>15.94153923228414</c:v>
                </c:pt>
                <c:pt idx="10">
                  <c:v>23.1701850358423</c:v>
                </c:pt>
                <c:pt idx="11">
                  <c:v>24.30780408744824</c:v>
                </c:pt>
                <c:pt idx="12">
                  <c:v>20.54445387581285</c:v>
                </c:pt>
                <c:pt idx="13">
                  <c:v>15.6061042575598</c:v>
                </c:pt>
                <c:pt idx="14">
                  <c:v>25.58032522943165</c:v>
                </c:pt>
                <c:pt idx="15">
                  <c:v>33.12128485122743</c:v>
                </c:pt>
                <c:pt idx="16">
                  <c:v>17.80026659234309</c:v>
                </c:pt>
                <c:pt idx="17">
                  <c:v>19.1186268102488</c:v>
                </c:pt>
                <c:pt idx="18">
                  <c:v>57.1695482406838</c:v>
                </c:pt>
                <c:pt idx="19">
                  <c:v>57.69915120140653</c:v>
                </c:pt>
                <c:pt idx="20">
                  <c:v>32.65728489779885</c:v>
                </c:pt>
                <c:pt idx="21">
                  <c:v>34.4982928140667</c:v>
                </c:pt>
                <c:pt idx="22">
                  <c:v>25.71208527131783</c:v>
                </c:pt>
                <c:pt idx="23">
                  <c:v>27.80786230139624</c:v>
                </c:pt>
                <c:pt idx="24">
                  <c:v>31.56513983204808</c:v>
                </c:pt>
                <c:pt idx="25">
                  <c:v>36.58482585655375</c:v>
                </c:pt>
                <c:pt idx="26">
                  <c:v>36.04252576918084</c:v>
                </c:pt>
                <c:pt idx="27">
                  <c:v>38.43585139229025</c:v>
                </c:pt>
                <c:pt idx="28">
                  <c:v>27.19827549892054</c:v>
                </c:pt>
                <c:pt idx="29">
                  <c:v>38.31791536977037</c:v>
                </c:pt>
                <c:pt idx="30">
                  <c:v>55.813389321022</c:v>
                </c:pt>
                <c:pt idx="31">
                  <c:v>44.4057468638053</c:v>
                </c:pt>
                <c:pt idx="32">
                  <c:v>50.26967545868324</c:v>
                </c:pt>
                <c:pt idx="33">
                  <c:v>64.98948869543338</c:v>
                </c:pt>
                <c:pt idx="34">
                  <c:v>72.9239836593258</c:v>
                </c:pt>
                <c:pt idx="35">
                  <c:v>80.65082828288349</c:v>
                </c:pt>
                <c:pt idx="36">
                  <c:v>100.5813803747185</c:v>
                </c:pt>
                <c:pt idx="37">
                  <c:v>138.5938118934164</c:v>
                </c:pt>
                <c:pt idx="38">
                  <c:v>79.48178776466058</c:v>
                </c:pt>
                <c:pt idx="39">
                  <c:v>63.99671521789063</c:v>
                </c:pt>
                <c:pt idx="40">
                  <c:v>98.62375568594413</c:v>
                </c:pt>
                <c:pt idx="41">
                  <c:v>111.2163715515545</c:v>
                </c:pt>
                <c:pt idx="42">
                  <c:v>92.5978217663446</c:v>
                </c:pt>
                <c:pt idx="43">
                  <c:v>83.03085584215545</c:v>
                </c:pt>
                <c:pt idx="44">
                  <c:v>113.4697086170265</c:v>
                </c:pt>
                <c:pt idx="45">
                  <c:v>95.9246730827353</c:v>
                </c:pt>
                <c:pt idx="46">
                  <c:v>106.9320177416859</c:v>
                </c:pt>
                <c:pt idx="47">
                  <c:v>115.987540648164</c:v>
                </c:pt>
                <c:pt idx="48">
                  <c:v>158.4118457991063</c:v>
                </c:pt>
              </c:numCache>
            </c:numRef>
          </c:val>
          <c:smooth val="0"/>
        </c:ser>
        <c:ser>
          <c:idx val="0"/>
          <c:order val="1"/>
          <c:tx>
            <c:strRef>
              <c:f>'Métal an'!$A$44</c:f>
              <c:strCache>
                <c:ptCount val="1"/>
                <c:pt idx="0">
                  <c:v>Valeur métal avec CoCO3</c:v>
                </c:pt>
              </c:strCache>
            </c:strRef>
          </c:tx>
          <c:spPr>
            <a:ln>
              <a:solidFill>
                <a:srgbClr val="0000FF"/>
              </a:solidFill>
            </a:ln>
          </c:spPr>
          <c:marker>
            <c:symbol val="none"/>
          </c:marker>
          <c:cat>
            <c:strRef>
              <c:f>'Métal an'!$B$36:$AX$36</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an'!$B$44:$AX$44</c:f>
              <c:numCache>
                <c:formatCode>General</c:formatCode>
                <c:ptCount val="49"/>
                <c:pt idx="0">
                  <c:v>11.3579112649898</c:v>
                </c:pt>
                <c:pt idx="1">
                  <c:v>13.5662692427756</c:v>
                </c:pt>
                <c:pt idx="2">
                  <c:v>13.26465934671118</c:v>
                </c:pt>
                <c:pt idx="3">
                  <c:v>12.95072712043555</c:v>
                </c:pt>
                <c:pt idx="4">
                  <c:v>17.8340609560093</c:v>
                </c:pt>
                <c:pt idx="5">
                  <c:v>22.28152099879178</c:v>
                </c:pt>
                <c:pt idx="6">
                  <c:v>22.71739719163317</c:v>
                </c:pt>
                <c:pt idx="7">
                  <c:v>19.05048269604908</c:v>
                </c:pt>
                <c:pt idx="8">
                  <c:v>11.2237654723127</c:v>
                </c:pt>
                <c:pt idx="9">
                  <c:v>15.94153923228414</c:v>
                </c:pt>
                <c:pt idx="10">
                  <c:v>23.1701850358423</c:v>
                </c:pt>
                <c:pt idx="11">
                  <c:v>24.30780408744824</c:v>
                </c:pt>
                <c:pt idx="12">
                  <c:v>20.54445387581285</c:v>
                </c:pt>
                <c:pt idx="13">
                  <c:v>15.6061042575598</c:v>
                </c:pt>
                <c:pt idx="14">
                  <c:v>25.58032522943165</c:v>
                </c:pt>
                <c:pt idx="15">
                  <c:v>33.12128485122743</c:v>
                </c:pt>
                <c:pt idx="16">
                  <c:v>17.80026659234309</c:v>
                </c:pt>
                <c:pt idx="17">
                  <c:v>19.1186268102488</c:v>
                </c:pt>
                <c:pt idx="18">
                  <c:v>57.1695482406838</c:v>
                </c:pt>
                <c:pt idx="19">
                  <c:v>57.69915120140653</c:v>
                </c:pt>
                <c:pt idx="20">
                  <c:v>32.65728489779885</c:v>
                </c:pt>
                <c:pt idx="21">
                  <c:v>34.4982928140667</c:v>
                </c:pt>
                <c:pt idx="22">
                  <c:v>25.71208527131783</c:v>
                </c:pt>
                <c:pt idx="23">
                  <c:v>27.80786230139624</c:v>
                </c:pt>
                <c:pt idx="24">
                  <c:v>31.56513983204808</c:v>
                </c:pt>
                <c:pt idx="25">
                  <c:v>36.58482585655375</c:v>
                </c:pt>
                <c:pt idx="26">
                  <c:v>36.04252576918084</c:v>
                </c:pt>
                <c:pt idx="27">
                  <c:v>38.43585139229025</c:v>
                </c:pt>
                <c:pt idx="28">
                  <c:v>27.19827549892054</c:v>
                </c:pt>
                <c:pt idx="29">
                  <c:v>38.31791536977037</c:v>
                </c:pt>
                <c:pt idx="30">
                  <c:v>55.813389321022</c:v>
                </c:pt>
                <c:pt idx="31">
                  <c:v>44.4057468638053</c:v>
                </c:pt>
                <c:pt idx="32">
                  <c:v>50.26967545868324</c:v>
                </c:pt>
                <c:pt idx="33">
                  <c:v>64.98948869543338</c:v>
                </c:pt>
                <c:pt idx="34">
                  <c:v>72.9239836593258</c:v>
                </c:pt>
                <c:pt idx="35">
                  <c:v>80.65082828288349</c:v>
                </c:pt>
                <c:pt idx="36">
                  <c:v>100.5813803747185</c:v>
                </c:pt>
                <c:pt idx="37">
                  <c:v>138.5938118934164</c:v>
                </c:pt>
                <c:pt idx="38">
                  <c:v>79.48178776466058</c:v>
                </c:pt>
                <c:pt idx="39">
                  <c:v>63.99671521789063</c:v>
                </c:pt>
                <c:pt idx="40">
                  <c:v>98.62375568594413</c:v>
                </c:pt>
                <c:pt idx="41">
                  <c:v>111.2163715515545</c:v>
                </c:pt>
                <c:pt idx="42">
                  <c:v>92.7461848662783</c:v>
                </c:pt>
                <c:pt idx="43">
                  <c:v>83.92493726778265</c:v>
                </c:pt>
                <c:pt idx="44">
                  <c:v>114.2835017321267</c:v>
                </c:pt>
                <c:pt idx="45">
                  <c:v>99.13030047699532</c:v>
                </c:pt>
                <c:pt idx="46">
                  <c:v>113.6791985066222</c:v>
                </c:pt>
                <c:pt idx="47">
                  <c:v>127.3781417254856</c:v>
                </c:pt>
                <c:pt idx="48">
                  <c:v>173.601179212892</c:v>
                </c:pt>
              </c:numCache>
            </c:numRef>
          </c:val>
          <c:smooth val="0"/>
        </c:ser>
        <c:ser>
          <c:idx val="1"/>
          <c:order val="2"/>
          <c:tx>
            <c:strRef>
              <c:f>'Métal an'!$A$45</c:f>
              <c:strCache>
                <c:ptCount val="1"/>
                <c:pt idx="0">
                  <c:v>Valeur CoCO3</c:v>
                </c:pt>
              </c:strCache>
            </c:strRef>
          </c:tx>
          <c:spPr>
            <a:ln>
              <a:solidFill>
                <a:srgbClr val="000090"/>
              </a:solidFill>
            </a:ln>
          </c:spPr>
          <c:marker>
            <c:symbol val="none"/>
          </c:marker>
          <c:cat>
            <c:strRef>
              <c:f>'Métal an'!$B$36:$AX$36</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an'!$B$45:$AX$45</c:f>
              <c:numCache>
                <c:formatCode>General</c:formatCode>
                <c:ptCount val="49"/>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0.0</c:v>
                </c:pt>
                <c:pt idx="41">
                  <c:v>0.0</c:v>
                </c:pt>
                <c:pt idx="42">
                  <c:v>0.148363099933704</c:v>
                </c:pt>
                <c:pt idx="43">
                  <c:v>0.894081425627164</c:v>
                </c:pt>
                <c:pt idx="44">
                  <c:v>0.813793115100168</c:v>
                </c:pt>
                <c:pt idx="45">
                  <c:v>3.205627394260105</c:v>
                </c:pt>
                <c:pt idx="46">
                  <c:v>6.747180764936314</c:v>
                </c:pt>
                <c:pt idx="47">
                  <c:v>11.3906010773217</c:v>
                </c:pt>
                <c:pt idx="48">
                  <c:v>15.18933341378576</c:v>
                </c:pt>
              </c:numCache>
            </c:numRef>
          </c:val>
          <c:smooth val="0"/>
        </c:ser>
        <c:dLbls>
          <c:showLegendKey val="0"/>
          <c:showVal val="0"/>
          <c:showCatName val="0"/>
          <c:showSerName val="0"/>
          <c:showPercent val="0"/>
          <c:showBubbleSize val="0"/>
        </c:dLbls>
        <c:marker val="1"/>
        <c:smooth val="0"/>
        <c:axId val="2146688216"/>
        <c:axId val="2146684376"/>
      </c:lineChart>
      <c:catAx>
        <c:axId val="2146688216"/>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46684376"/>
        <c:crosses val="autoZero"/>
        <c:auto val="1"/>
        <c:lblAlgn val="ctr"/>
        <c:lblOffset val="100"/>
        <c:tickLblSkip val="4"/>
        <c:tickMarkSkip val="1"/>
        <c:noMultiLvlLbl val="0"/>
      </c:catAx>
      <c:valAx>
        <c:axId val="2146684376"/>
        <c:scaling>
          <c:orientation val="minMax"/>
          <c:max val="18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chemeClr val="tx1"/>
                </a:solidFill>
              </a:defRPr>
            </a:pPr>
            <a:endParaRPr lang="fr-FR"/>
          </a:p>
        </c:txPr>
        <c:crossAx val="2146688216"/>
        <c:crosses val="autoZero"/>
        <c:crossBetween val="between"/>
        <c:majorUnit val="10.0"/>
      </c:valAx>
    </c:plotArea>
    <c:legend>
      <c:legendPos val="t"/>
      <c:layout>
        <c:manualLayout>
          <c:xMode val="edge"/>
          <c:yMode val="edge"/>
          <c:x val="0.145863052594219"/>
          <c:y val="0.330259365994236"/>
          <c:w val="0.487501574425471"/>
          <c:h val="0.2045750007879"/>
        </c:manualLayout>
      </c:layout>
      <c:overlay val="0"/>
      <c:spPr>
        <a:solidFill>
          <a:schemeClr val="bg1"/>
        </a:solidFill>
      </c:spPr>
      <c:txPr>
        <a:bodyPr/>
        <a:lstStyle/>
        <a:p>
          <a:pPr>
            <a:defRPr sz="1400" b="1"/>
          </a:pPr>
          <a:endParaRPr lang="fr-FR"/>
        </a:p>
      </c:txPr>
    </c:legend>
    <c:plotVisOnly val="1"/>
    <c:dispBlanksAs val="gap"/>
    <c:showDLblsOverMax val="0"/>
  </c:chart>
  <c:externalData r:id="rId1">
    <c:autoUpdate val="0"/>
  </c:externalData>
  <c:userShapes r:id="rId2"/>
</c:chartSpace>
</file>

<file path=ppt/charts/chart10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0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Exportations de minerai </a:t>
            </a:r>
            <a:endParaRPr lang="fr-FR" sz="1800" b="1" i="0" u="none" strike="noStrike" baseline="0" dirty="0" smtClean="0">
              <a:solidFill>
                <a:srgbClr val="000000"/>
              </a:solidFill>
              <a:latin typeface="Calibri"/>
              <a:ea typeface="Calibri"/>
              <a:cs typeface="Calibri"/>
            </a:endParaRPr>
          </a:p>
          <a:p>
            <a:pPr>
              <a:defRPr sz="1000" b="0" i="0" u="none" strike="noStrike" baseline="0">
                <a:solidFill>
                  <a:srgbClr val="000000"/>
                </a:solidFill>
                <a:latin typeface="Calibri"/>
                <a:ea typeface="Calibri"/>
                <a:cs typeface="Calibri"/>
              </a:defRPr>
            </a:pPr>
            <a:r>
              <a:rPr lang="fr-FR" sz="1800" b="1" i="1" u="sng" strike="noStrike" baseline="0" dirty="0" smtClean="0">
                <a:solidFill>
                  <a:srgbClr val="000000"/>
                </a:solidFill>
                <a:latin typeface="Calibri"/>
                <a:ea typeface="Calibri"/>
                <a:cs typeface="Calibri"/>
              </a:rPr>
              <a:t>en </a:t>
            </a:r>
            <a:r>
              <a:rPr lang="fr-FR" sz="1800" b="1" i="1" u="sng" strike="noStrike" baseline="0" dirty="0">
                <a:solidFill>
                  <a:srgbClr val="000000"/>
                </a:solidFill>
                <a:latin typeface="Calibri"/>
                <a:ea typeface="Calibri"/>
                <a:cs typeface="Calibri"/>
              </a:rPr>
              <a:t>volume</a:t>
            </a:r>
            <a:r>
              <a:rPr lang="fr-FR" sz="1800" b="1" i="0" u="none" strike="noStrike" baseline="0" dirty="0">
                <a:solidFill>
                  <a:srgbClr val="000000"/>
                </a:solidFill>
                <a:latin typeface="Calibri"/>
                <a:ea typeface="Calibri"/>
                <a:cs typeface="Calibri"/>
              </a:rPr>
              <a:t>, MT humides </a:t>
            </a:r>
            <a:endParaRPr lang="fr-FR" sz="1800" b="1" i="0" u="none" strike="noStrike" baseline="0" dirty="0" smtClean="0">
              <a:solidFill>
                <a:srgbClr val="000000"/>
              </a:solidFill>
              <a:latin typeface="Calibri"/>
              <a:ea typeface="Calibri"/>
              <a:cs typeface="Calibri"/>
            </a:endParaRPr>
          </a:p>
          <a:p>
            <a:pPr>
              <a:defRPr sz="10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à </a:t>
            </a:r>
            <a:r>
              <a:rPr lang="fr-FR" sz="1800" b="1" i="0" u="none" strike="noStrike" baseline="0" dirty="0">
                <a:solidFill>
                  <a:srgbClr val="000000"/>
                </a:solidFill>
                <a:latin typeface="Calibri"/>
                <a:ea typeface="Calibri"/>
                <a:cs typeface="Calibri"/>
              </a:rPr>
              <a:t>long terme </a:t>
            </a:r>
          </a:p>
          <a:p>
            <a:pPr>
              <a:defRPr sz="10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(moyennes mobiles sur 4 ans) </a:t>
            </a:r>
          </a:p>
        </c:rich>
      </c:tx>
      <c:layout>
        <c:manualLayout>
          <c:xMode val="edge"/>
          <c:yMode val="edge"/>
          <c:x val="0.00895182291666666"/>
          <c:y val="0.000928559357536235"/>
        </c:manualLayout>
      </c:layout>
      <c:overlay val="0"/>
      <c:spPr>
        <a:solidFill>
          <a:schemeClr val="bg1"/>
        </a:solidFill>
      </c:spPr>
    </c:title>
    <c:autoTitleDeleted val="0"/>
    <c:plotArea>
      <c:layout>
        <c:manualLayout>
          <c:layoutTarget val="inner"/>
          <c:xMode val="edge"/>
          <c:yMode val="edge"/>
          <c:x val="0.0587608365907562"/>
          <c:y val="0.187265878508702"/>
          <c:w val="0.925280865011491"/>
          <c:h val="0.682579565758117"/>
        </c:manualLayout>
      </c:layout>
      <c:lineChart>
        <c:grouping val="standard"/>
        <c:varyColors val="0"/>
        <c:ser>
          <c:idx val="0"/>
          <c:order val="0"/>
          <c:tx>
            <c:strRef>
              <c:f>'Minerai annuel'!$A$34</c:f>
              <c:strCache>
                <c:ptCount val="1"/>
                <c:pt idx="0">
                  <c:v>Saprolites</c:v>
                </c:pt>
              </c:strCache>
            </c:strRef>
          </c:tx>
          <c:spPr>
            <a:ln w="57150" cmpd="sng">
              <a:noFill/>
              <a:prstDash val="solid"/>
            </a:ln>
          </c:spPr>
          <c:marker>
            <c:symbol val="none"/>
          </c:marker>
          <c:trendline>
            <c:spPr>
              <a:ln w="57150" cmpd="sng">
                <a:solidFill>
                  <a:srgbClr val="008000"/>
                </a:solidFill>
              </a:ln>
            </c:spPr>
            <c:trendlineType val="movingAvg"/>
            <c:period val="4"/>
            <c:dispRSqr val="0"/>
            <c:dispEq val="0"/>
          </c:trendline>
          <c:cat>
            <c:strRef>
              <c:f>'Minerai annuel'!$B$33:$AX$33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'Minerai annuel'!$B$34:$AX$34</c:f>
              <c:numCache>
                <c:formatCode>#\ ##0.0"  ";#\ ##0.0"  "."  "</c:formatCode>
                <c:ptCount val="49"/>
                <c:pt idx="0">
                  <c:v>4.126999999999994</c:v>
                </c:pt>
                <c:pt idx="1">
                  <c:v>3.831999999999998</c:v>
                </c:pt>
                <c:pt idx="2">
                  <c:v>2.224</c:v>
                </c:pt>
                <c:pt idx="3">
                  <c:v>2.803</c:v>
                </c:pt>
                <c:pt idx="4">
                  <c:v>3.347</c:v>
                </c:pt>
                <c:pt idx="5">
                  <c:v>2.466</c:v>
                </c:pt>
                <c:pt idx="6">
                  <c:v>2.693</c:v>
                </c:pt>
                <c:pt idx="7">
                  <c:v>2.604</c:v>
                </c:pt>
                <c:pt idx="8">
                  <c:v>1.54</c:v>
                </c:pt>
                <c:pt idx="9">
                  <c:v>2.142</c:v>
                </c:pt>
                <c:pt idx="10">
                  <c:v>2.012</c:v>
                </c:pt>
                <c:pt idx="11">
                  <c:v>1.601</c:v>
                </c:pt>
                <c:pt idx="12">
                  <c:v>1.499</c:v>
                </c:pt>
                <c:pt idx="13">
                  <c:v>1.065</c:v>
                </c:pt>
                <c:pt idx="14">
                  <c:v>1.286</c:v>
                </c:pt>
                <c:pt idx="15">
                  <c:v>1.401</c:v>
                </c:pt>
                <c:pt idx="16">
                  <c:v>1.003</c:v>
                </c:pt>
                <c:pt idx="17">
                  <c:v>1.019729</c:v>
                </c:pt>
                <c:pt idx="18">
                  <c:v>1.267</c:v>
                </c:pt>
                <c:pt idx="19">
                  <c:v>1.821083</c:v>
                </c:pt>
                <c:pt idx="20">
                  <c:v>1.648659</c:v>
                </c:pt>
                <c:pt idx="21">
                  <c:v>2.041364</c:v>
                </c:pt>
                <c:pt idx="22">
                  <c:v>1.835473</c:v>
                </c:pt>
                <c:pt idx="23">
                  <c:v>1.674773</c:v>
                </c:pt>
                <c:pt idx="24">
                  <c:v>1.373205</c:v>
                </c:pt>
                <c:pt idx="25">
                  <c:v>2.403296</c:v>
                </c:pt>
                <c:pt idx="26">
                  <c:v>2.795091</c:v>
                </c:pt>
                <c:pt idx="27">
                  <c:v>3.299641999999999</c:v>
                </c:pt>
                <c:pt idx="28">
                  <c:v>2.229545</c:v>
                </c:pt>
                <c:pt idx="29">
                  <c:v>1.901592</c:v>
                </c:pt>
                <c:pt idx="30">
                  <c:v>2.229883</c:v>
                </c:pt>
                <c:pt idx="31">
                  <c:v>1.225969</c:v>
                </c:pt>
                <c:pt idx="32">
                  <c:v>0.956064</c:v>
                </c:pt>
                <c:pt idx="33">
                  <c:v>1.068413</c:v>
                </c:pt>
                <c:pt idx="34">
                  <c:v>1.75226</c:v>
                </c:pt>
                <c:pt idx="35">
                  <c:v>1.703679</c:v>
                </c:pt>
                <c:pt idx="36">
                  <c:v>1.237341</c:v>
                </c:pt>
                <c:pt idx="37">
                  <c:v>2.395261</c:v>
                </c:pt>
                <c:pt idx="38">
                  <c:v>1.296231</c:v>
                </c:pt>
                <c:pt idx="39">
                  <c:v>2.00915</c:v>
                </c:pt>
                <c:pt idx="40">
                  <c:v>2.272197</c:v>
                </c:pt>
                <c:pt idx="41">
                  <c:v>2.23218345</c:v>
                </c:pt>
                <c:pt idx="42">
                  <c:v>2.809387</c:v>
                </c:pt>
                <c:pt idx="43">
                  <c:v>2.8758935</c:v>
                </c:pt>
                <c:pt idx="44">
                  <c:v>3.426122</c:v>
                </c:pt>
                <c:pt idx="45">
                  <c:v>4.467181999999994</c:v>
                </c:pt>
                <c:pt idx="46">
                  <c:v>5.453546</c:v>
                </c:pt>
                <c:pt idx="47">
                  <c:v>5.919287827519064</c:v>
                </c:pt>
                <c:pt idx="48">
                  <c:v>6.003232856149104</c:v>
                </c:pt>
              </c:numCache>
            </c:numRef>
          </c:val>
          <c:smooth val="0"/>
        </c:ser>
        <c:ser>
          <c:idx val="1"/>
          <c:order val="1"/>
          <c:tx>
            <c:strRef>
              <c:f>'Minerai annuel'!$A$35</c:f>
              <c:strCache>
                <c:ptCount val="1"/>
                <c:pt idx="0">
                  <c:v>Latérites</c:v>
                </c:pt>
              </c:strCache>
            </c:strRef>
          </c:tx>
          <c:spPr>
            <a:ln w="57150" cmpd="sng">
              <a:noFill/>
            </a:ln>
          </c:spPr>
          <c:marker>
            <c:symbol val="none"/>
          </c:marker>
          <c:trendline>
            <c:spPr>
              <a:ln w="57150" cmpd="sng">
                <a:solidFill>
                  <a:srgbClr val="FF0000"/>
                </a:solidFill>
              </a:ln>
            </c:spPr>
            <c:trendlineType val="movingAvg"/>
            <c:period val="4"/>
            <c:dispRSqr val="0"/>
            <c:dispEq val="0"/>
          </c:trendline>
          <c:cat>
            <c:strRef>
              <c:f>'Minerai annuel'!$B$33:$AX$33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'Minerai annuel'!$B$35:$AX$35</c:f>
              <c:numCache>
                <c:formatCode>#\ ##0.0"  ";#\ ##0.0"  "."  "</c:formatCode>
                <c:ptCount val="49"/>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0.047</c:v>
                </c:pt>
                <c:pt idx="15">
                  <c:v>0.043</c:v>
                </c:pt>
                <c:pt idx="16">
                  <c:v>0.072</c:v>
                </c:pt>
                <c:pt idx="17">
                  <c:v>0.0</c:v>
                </c:pt>
                <c:pt idx="18">
                  <c:v>0.035034</c:v>
                </c:pt>
                <c:pt idx="19">
                  <c:v>0.129669</c:v>
                </c:pt>
                <c:pt idx="20">
                  <c:v>0.614505</c:v>
                </c:pt>
                <c:pt idx="21">
                  <c:v>1.193367</c:v>
                </c:pt>
                <c:pt idx="22">
                  <c:v>1.647728</c:v>
                </c:pt>
                <c:pt idx="23">
                  <c:v>1.679106</c:v>
                </c:pt>
                <c:pt idx="24">
                  <c:v>2.105153</c:v>
                </c:pt>
                <c:pt idx="25">
                  <c:v>2.108196</c:v>
                </c:pt>
                <c:pt idx="26">
                  <c:v>1.978792</c:v>
                </c:pt>
                <c:pt idx="27">
                  <c:v>2.091682</c:v>
                </c:pt>
                <c:pt idx="28">
                  <c:v>2.007855</c:v>
                </c:pt>
                <c:pt idx="29">
                  <c:v>1.888474</c:v>
                </c:pt>
                <c:pt idx="30">
                  <c:v>1.878793</c:v>
                </c:pt>
                <c:pt idx="31">
                  <c:v>2.471261</c:v>
                </c:pt>
                <c:pt idx="32">
                  <c:v>2.108517</c:v>
                </c:pt>
                <c:pt idx="33">
                  <c:v>2.316424999999997</c:v>
                </c:pt>
                <c:pt idx="34">
                  <c:v>2.088212</c:v>
                </c:pt>
                <c:pt idx="35">
                  <c:v>1.690171</c:v>
                </c:pt>
                <c:pt idx="36">
                  <c:v>2.081661</c:v>
                </c:pt>
                <c:pt idx="37">
                  <c:v>1.645055</c:v>
                </c:pt>
                <c:pt idx="38">
                  <c:v>1.769565</c:v>
                </c:pt>
                <c:pt idx="39">
                  <c:v>1.533045</c:v>
                </c:pt>
                <c:pt idx="40">
                  <c:v>2.299359</c:v>
                </c:pt>
                <c:pt idx="41">
                  <c:v>2.199043085</c:v>
                </c:pt>
                <c:pt idx="42">
                  <c:v>1.78608236</c:v>
                </c:pt>
                <c:pt idx="43">
                  <c:v>1.58308</c:v>
                </c:pt>
                <c:pt idx="44">
                  <c:v>2.015711</c:v>
                </c:pt>
                <c:pt idx="45">
                  <c:v>0.996038</c:v>
                </c:pt>
                <c:pt idx="46">
                  <c:v>0.424866</c:v>
                </c:pt>
                <c:pt idx="47">
                  <c:v>0.562868</c:v>
                </c:pt>
                <c:pt idx="48">
                  <c:v>0.671065306988892</c:v>
                </c:pt>
              </c:numCache>
            </c:numRef>
          </c:val>
          <c:smooth val="0"/>
        </c:ser>
        <c:ser>
          <c:idx val="2"/>
          <c:order val="2"/>
          <c:tx>
            <c:strRef>
              <c:f>'Minerai annuel'!$A$36</c:f>
              <c:strCache>
                <c:ptCount val="1"/>
                <c:pt idx="0">
                  <c:v>Total</c:v>
                </c:pt>
              </c:strCache>
            </c:strRef>
          </c:tx>
          <c:spPr>
            <a:ln w="57150" cmpd="sng">
              <a:noFill/>
            </a:ln>
          </c:spPr>
          <c:marker>
            <c:symbol val="none"/>
          </c:marker>
          <c:trendline>
            <c:spPr>
              <a:ln w="57150" cmpd="sng"/>
            </c:spPr>
            <c:trendlineType val="movingAvg"/>
            <c:period val="4"/>
            <c:dispRSqr val="0"/>
            <c:dispEq val="0"/>
          </c:trendline>
          <c:cat>
            <c:strRef>
              <c:f>'Minerai annuel'!$B$33:$AX$33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'Minerai annuel'!$B$36:$AX$36</c:f>
              <c:numCache>
                <c:formatCode>#\ ##0.0"  ";#\ ##0.0"  "."  "</c:formatCode>
                <c:ptCount val="49"/>
                <c:pt idx="0">
                  <c:v>4.126999999999994</c:v>
                </c:pt>
                <c:pt idx="1">
                  <c:v>3.831999999999998</c:v>
                </c:pt>
                <c:pt idx="2">
                  <c:v>2.224</c:v>
                </c:pt>
                <c:pt idx="3">
                  <c:v>2.803</c:v>
                </c:pt>
                <c:pt idx="4">
                  <c:v>3.347</c:v>
                </c:pt>
                <c:pt idx="5">
                  <c:v>2.466</c:v>
                </c:pt>
                <c:pt idx="6">
                  <c:v>2.693</c:v>
                </c:pt>
                <c:pt idx="7">
                  <c:v>2.604</c:v>
                </c:pt>
                <c:pt idx="8">
                  <c:v>1.54</c:v>
                </c:pt>
                <c:pt idx="9">
                  <c:v>2.142</c:v>
                </c:pt>
                <c:pt idx="10">
                  <c:v>2.012</c:v>
                </c:pt>
                <c:pt idx="11">
                  <c:v>1.601</c:v>
                </c:pt>
                <c:pt idx="12">
                  <c:v>1.499</c:v>
                </c:pt>
                <c:pt idx="13">
                  <c:v>1.065</c:v>
                </c:pt>
                <c:pt idx="14">
                  <c:v>1.333</c:v>
                </c:pt>
                <c:pt idx="15">
                  <c:v>1.444</c:v>
                </c:pt>
                <c:pt idx="16">
                  <c:v>1.075</c:v>
                </c:pt>
                <c:pt idx="17">
                  <c:v>1.019729</c:v>
                </c:pt>
                <c:pt idx="18">
                  <c:v>1.302034</c:v>
                </c:pt>
                <c:pt idx="19">
                  <c:v>1.950752</c:v>
                </c:pt>
                <c:pt idx="20">
                  <c:v>2.263164</c:v>
                </c:pt>
                <c:pt idx="21">
                  <c:v>3.234731</c:v>
                </c:pt>
                <c:pt idx="22">
                  <c:v>3.483201</c:v>
                </c:pt>
                <c:pt idx="23">
                  <c:v>3.353879</c:v>
                </c:pt>
                <c:pt idx="24">
                  <c:v>3.478358</c:v>
                </c:pt>
                <c:pt idx="25">
                  <c:v>4.511492</c:v>
                </c:pt>
                <c:pt idx="26">
                  <c:v>4.773883</c:v>
                </c:pt>
                <c:pt idx="27">
                  <c:v>5.391324</c:v>
                </c:pt>
                <c:pt idx="28">
                  <c:v>4.2374</c:v>
                </c:pt>
                <c:pt idx="29">
                  <c:v>3.790066</c:v>
                </c:pt>
                <c:pt idx="30">
                  <c:v>4.108675999999996</c:v>
                </c:pt>
                <c:pt idx="31">
                  <c:v>3.69723</c:v>
                </c:pt>
                <c:pt idx="32">
                  <c:v>3.064581</c:v>
                </c:pt>
                <c:pt idx="33">
                  <c:v>3.384838</c:v>
                </c:pt>
                <c:pt idx="34">
                  <c:v>3.840472</c:v>
                </c:pt>
                <c:pt idx="35">
                  <c:v>3.39385</c:v>
                </c:pt>
                <c:pt idx="36">
                  <c:v>3.319001999999998</c:v>
                </c:pt>
                <c:pt idx="37">
                  <c:v>4.040316000000001</c:v>
                </c:pt>
                <c:pt idx="38">
                  <c:v>3.065796</c:v>
                </c:pt>
                <c:pt idx="39">
                  <c:v>3.542195</c:v>
                </c:pt>
                <c:pt idx="40">
                  <c:v>4.571556</c:v>
                </c:pt>
                <c:pt idx="41">
                  <c:v>4.431226535</c:v>
                </c:pt>
                <c:pt idx="42">
                  <c:v>4.59546936</c:v>
                </c:pt>
                <c:pt idx="43">
                  <c:v>4.4589735</c:v>
                </c:pt>
                <c:pt idx="44">
                  <c:v>5.441833</c:v>
                </c:pt>
                <c:pt idx="45">
                  <c:v>5.46322</c:v>
                </c:pt>
                <c:pt idx="46">
                  <c:v>5.878412</c:v>
                </c:pt>
                <c:pt idx="47">
                  <c:v>6.482155827519064</c:v>
                </c:pt>
                <c:pt idx="48">
                  <c:v>6.674298163137996</c:v>
                </c:pt>
              </c:numCache>
            </c:numRef>
          </c:val>
          <c:smooth val="0"/>
        </c:ser>
        <c:dLbls>
          <c:showLegendKey val="0"/>
          <c:showVal val="0"/>
          <c:showCatName val="0"/>
          <c:showSerName val="0"/>
          <c:showPercent val="0"/>
          <c:showBubbleSize val="0"/>
        </c:dLbls>
        <c:marker val="1"/>
        <c:smooth val="0"/>
        <c:axId val="2146607128"/>
        <c:axId val="2146603464"/>
      </c:lineChart>
      <c:catAx>
        <c:axId val="2146607128"/>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6603464"/>
        <c:crosses val="autoZero"/>
        <c:auto val="1"/>
        <c:lblAlgn val="ctr"/>
        <c:lblOffset val="100"/>
        <c:tickLblSkip val="4"/>
        <c:tickMarkSkip val="1"/>
        <c:noMultiLvlLbl val="0"/>
      </c:catAx>
      <c:valAx>
        <c:axId val="2146603464"/>
        <c:scaling>
          <c:orientation val="minMax"/>
          <c:max val="6.2"/>
          <c:min val="0.0"/>
        </c:scaling>
        <c:delete val="0"/>
        <c:axPos val="l"/>
        <c:majorGridlines>
          <c:spPr>
            <a:ln>
              <a:solidFill>
                <a:schemeClr val="bg1">
                  <a:lumMod val="75000"/>
                </a:schemeClr>
              </a:solidFill>
            </a:ln>
          </c:spPr>
        </c:majorGridlines>
        <c:numFmt formatCode="#,##0.0" sourceLinked="0"/>
        <c:majorTickMark val="out"/>
        <c:minorTickMark val="none"/>
        <c:tickLblPos val="nextTo"/>
        <c:txPr>
          <a:bodyPr/>
          <a:lstStyle/>
          <a:p>
            <a:pPr>
              <a:defRPr sz="1600">
                <a:solidFill>
                  <a:srgbClr val="000000"/>
                </a:solidFill>
              </a:defRPr>
            </a:pPr>
            <a:endParaRPr lang="fr-FR"/>
          </a:p>
        </c:txPr>
        <c:crossAx val="2146607128"/>
        <c:crosses val="autoZero"/>
        <c:crossBetween val="between"/>
        <c:majorUnit val="0.5"/>
      </c:valAx>
    </c:plotArea>
    <c:plotVisOnly val="1"/>
    <c:dispBlanksAs val="gap"/>
    <c:showDLblsOverMax val="0"/>
  </c:chart>
  <c:externalData r:id="rId1">
    <c:autoUpdate val="0"/>
  </c:externalData>
  <c:userShapes r:id="rId2"/>
</c:chartSpace>
</file>

<file path=ppt/charts/chart10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smtClean="0"/>
              <a:t>Zoom</a:t>
            </a:r>
          </a:p>
          <a:p>
            <a:pPr>
              <a:defRPr sz="2000"/>
            </a:pPr>
            <a:r>
              <a:rPr lang="fr-FR" sz="2000" dirty="0" smtClean="0"/>
              <a:t> </a:t>
            </a:r>
            <a:r>
              <a:rPr lang="fr-FR" sz="2000" dirty="0"/>
              <a:t>2009-2018 </a:t>
            </a:r>
          </a:p>
        </c:rich>
      </c:tx>
      <c:layout>
        <c:manualLayout>
          <c:xMode val="edge"/>
          <c:yMode val="edge"/>
          <c:x val="0.0369332585491019"/>
          <c:y val="0.000694142503978336"/>
        </c:manualLayout>
      </c:layout>
      <c:overlay val="0"/>
      <c:spPr>
        <a:solidFill>
          <a:schemeClr val="bg1"/>
        </a:solidFill>
      </c:spPr>
    </c:title>
    <c:autoTitleDeleted val="0"/>
    <c:plotArea>
      <c:layout>
        <c:manualLayout>
          <c:layoutTarget val="inner"/>
          <c:xMode val="edge"/>
          <c:yMode val="edge"/>
          <c:x val="0.0378604704154746"/>
          <c:y val="0.152683745943861"/>
          <c:w val="0.960376085064838"/>
          <c:h val="0.717061545883648"/>
        </c:manualLayout>
      </c:layout>
      <c:lineChart>
        <c:grouping val="standard"/>
        <c:varyColors val="0"/>
        <c:ser>
          <c:idx val="1"/>
          <c:order val="0"/>
          <c:tx>
            <c:strRef>
              <c:f>'Minerai annuel'!$A$36</c:f>
              <c:strCache>
                <c:ptCount val="1"/>
                <c:pt idx="0">
                  <c:v>Total</c:v>
                </c:pt>
              </c:strCache>
            </c:strRef>
          </c:tx>
          <c:spPr>
            <a:ln w="76200" cmpd="sng">
              <a:solidFill>
                <a:schemeClr val="tx1"/>
              </a:solidFill>
            </a:ln>
          </c:spPr>
          <c:marker>
            <c:symbol val="none"/>
          </c:marker>
          <c:dLbls>
            <c:numFmt formatCode="#,##0.0" sourceLinked="0"/>
            <c:spPr>
              <a:solidFill>
                <a:schemeClr val="bg1"/>
              </a:solidFill>
            </c:spPr>
            <c:txPr>
              <a:bodyPr rot="-5400000" vert="horz"/>
              <a:lstStyle/>
              <a:p>
                <a:pPr>
                  <a:defRPr sz="1400" b="1">
                    <a:solidFill>
                      <a:schemeClr val="tx1"/>
                    </a:solidFill>
                  </a:defRPr>
                </a:pPr>
                <a:endParaRPr lang="fr-FR"/>
              </a:p>
            </c:txPr>
            <c:dLblPos val="t"/>
            <c:showLegendKey val="0"/>
            <c:showVal val="1"/>
            <c:showCatName val="0"/>
            <c:showSerName val="0"/>
            <c:showPercent val="0"/>
            <c:showBubbleSize val="0"/>
            <c:showLeaderLines val="0"/>
          </c:dLbls>
          <c:cat>
            <c:strRef>
              <c:f>'Minerai annuel'!$AO$33:$AX$33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annuel'!$AO$36:$AX$36</c:f>
              <c:numCache>
                <c:formatCode>#\ ##0.0"  ";#\ ##0.0"  "."  "</c:formatCode>
                <c:ptCount val="10"/>
                <c:pt idx="0">
                  <c:v>3.542195</c:v>
                </c:pt>
                <c:pt idx="1">
                  <c:v>4.571556</c:v>
                </c:pt>
                <c:pt idx="2">
                  <c:v>4.431226535</c:v>
                </c:pt>
                <c:pt idx="3">
                  <c:v>4.59546936</c:v>
                </c:pt>
                <c:pt idx="4">
                  <c:v>4.4589735</c:v>
                </c:pt>
                <c:pt idx="5">
                  <c:v>5.441833</c:v>
                </c:pt>
                <c:pt idx="6">
                  <c:v>5.46322</c:v>
                </c:pt>
                <c:pt idx="7">
                  <c:v>5.878412</c:v>
                </c:pt>
                <c:pt idx="8">
                  <c:v>6.482155827519064</c:v>
                </c:pt>
                <c:pt idx="9">
                  <c:v>6.674298163137996</c:v>
                </c:pt>
              </c:numCache>
            </c:numRef>
          </c:val>
          <c:smooth val="0"/>
        </c:ser>
        <c:ser>
          <c:idx val="2"/>
          <c:order val="1"/>
          <c:tx>
            <c:strRef>
              <c:f>'Minerai annuel'!$A$34</c:f>
              <c:strCache>
                <c:ptCount val="1"/>
                <c:pt idx="0">
                  <c:v>Saprolites</c:v>
                </c:pt>
              </c:strCache>
            </c:strRef>
          </c:tx>
          <c:spPr>
            <a:ln w="76200" cmpd="sng">
              <a:solidFill>
                <a:srgbClr val="008000"/>
              </a:solidFill>
            </a:ln>
          </c:spPr>
          <c:marker>
            <c:symbol val="none"/>
          </c:marker>
          <c:dLbls>
            <c:dLbl>
              <c:idx val="0"/>
              <c:layout>
                <c:manualLayout>
                  <c:x val="-0.016711590296496"/>
                  <c:y val="-0.0478374821302957"/>
                </c:manualLayout>
              </c:layout>
              <c:dLblPos val="r"/>
              <c:showLegendKey val="0"/>
              <c:showVal val="1"/>
              <c:showCatName val="0"/>
              <c:showSerName val="0"/>
              <c:showPercent val="0"/>
              <c:showBubbleSize val="0"/>
            </c:dLbl>
            <c:dLbl>
              <c:idx val="1"/>
              <c:layout>
                <c:manualLayout>
                  <c:x val="-0.0247978436657682"/>
                  <c:y val="-0.0505759150423201"/>
                </c:manualLayout>
              </c:layout>
              <c:dLblPos val="r"/>
              <c:showLegendKey val="0"/>
              <c:showVal val="1"/>
              <c:showCatName val="0"/>
              <c:showSerName val="0"/>
              <c:showPercent val="0"/>
              <c:showBubbleSize val="0"/>
            </c:dLbl>
            <c:dLbl>
              <c:idx val="2"/>
              <c:layout>
                <c:manualLayout>
                  <c:x val="-0.0247978436657682"/>
                  <c:y val="-0.05057591504232"/>
                </c:manualLayout>
              </c:layout>
              <c:dLblPos val="r"/>
              <c:showLegendKey val="0"/>
              <c:showVal val="1"/>
              <c:showCatName val="0"/>
              <c:showSerName val="0"/>
              <c:showPercent val="0"/>
              <c:showBubbleSize val="0"/>
            </c:dLbl>
            <c:dLbl>
              <c:idx val="3"/>
              <c:layout>
                <c:manualLayout>
                  <c:x val="-0.0234501347708895"/>
                  <c:y val="-0.0420737933694887"/>
                </c:manualLayout>
              </c:layout>
              <c:dLblPos val="r"/>
              <c:showLegendKey val="0"/>
              <c:showVal val="1"/>
              <c:showCatName val="0"/>
              <c:showSerName val="0"/>
              <c:showPercent val="0"/>
              <c:showBubbleSize val="0"/>
            </c:dLbl>
            <c:dLbl>
              <c:idx val="4"/>
              <c:layout>
                <c:manualLayout>
                  <c:x val="-0.0234501347708895"/>
                  <c:y val="-0.0363101046086819"/>
                </c:manualLayout>
              </c:layout>
              <c:dLblPos val="r"/>
              <c:showLegendKey val="0"/>
              <c:showVal val="1"/>
              <c:showCatName val="0"/>
              <c:showSerName val="0"/>
              <c:showPercent val="0"/>
              <c:showBubbleSize val="0"/>
            </c:dLbl>
            <c:numFmt formatCode="#,##0.0" sourceLinked="0"/>
            <c:spPr>
              <a:solidFill>
                <a:schemeClr val="bg1"/>
              </a:solidFill>
            </c:spPr>
            <c:txPr>
              <a:bodyPr rot="-5400000" vert="horz"/>
              <a:lstStyle/>
              <a:p>
                <a:pPr>
                  <a:defRPr sz="1400" b="1">
                    <a:solidFill>
                      <a:srgbClr val="008000"/>
                    </a:solidFill>
                  </a:defRPr>
                </a:pPr>
                <a:endParaRPr lang="fr-FR"/>
              </a:p>
            </c:txPr>
            <c:dLblPos val="b"/>
            <c:showLegendKey val="0"/>
            <c:showVal val="1"/>
            <c:showCatName val="0"/>
            <c:showSerName val="0"/>
            <c:showPercent val="0"/>
            <c:showBubbleSize val="0"/>
            <c:showLeaderLines val="0"/>
          </c:dLbls>
          <c:cat>
            <c:strRef>
              <c:f>'Minerai annuel'!$AO$33:$AX$33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annuel'!$AO$34:$AX$34</c:f>
              <c:numCache>
                <c:formatCode>#\ ##0.0"  ";#\ ##0.0"  "."  "</c:formatCode>
                <c:ptCount val="10"/>
                <c:pt idx="0">
                  <c:v>2.00915</c:v>
                </c:pt>
                <c:pt idx="1">
                  <c:v>2.272197</c:v>
                </c:pt>
                <c:pt idx="2">
                  <c:v>2.23218345</c:v>
                </c:pt>
                <c:pt idx="3">
                  <c:v>2.809387</c:v>
                </c:pt>
                <c:pt idx="4">
                  <c:v>2.8758935</c:v>
                </c:pt>
                <c:pt idx="5">
                  <c:v>3.426122</c:v>
                </c:pt>
                <c:pt idx="6">
                  <c:v>4.467181999999994</c:v>
                </c:pt>
                <c:pt idx="7">
                  <c:v>5.453546</c:v>
                </c:pt>
                <c:pt idx="8">
                  <c:v>5.919287827519064</c:v>
                </c:pt>
                <c:pt idx="9">
                  <c:v>6.003232856149104</c:v>
                </c:pt>
              </c:numCache>
            </c:numRef>
          </c:val>
          <c:smooth val="0"/>
        </c:ser>
        <c:ser>
          <c:idx val="0"/>
          <c:order val="2"/>
          <c:tx>
            <c:strRef>
              <c:f>'Minerai annuel'!$A$35</c:f>
              <c:strCache>
                <c:ptCount val="1"/>
                <c:pt idx="0">
                  <c:v>Latérites</c:v>
                </c:pt>
              </c:strCache>
            </c:strRef>
          </c:tx>
          <c:spPr>
            <a:ln w="76200" cmpd="sng">
              <a:solidFill>
                <a:srgbClr val="FF0000"/>
              </a:solidFill>
              <a:prstDash val="solid"/>
            </a:ln>
          </c:spPr>
          <c:marker>
            <c:symbol val="none"/>
          </c:marker>
          <c:dLbls>
            <c:dLbl>
              <c:idx val="6"/>
              <c:layout>
                <c:manualLayout>
                  <c:x val="-0.0194070080862534"/>
                  <c:y val="-0.056483015271506"/>
                </c:manualLayout>
              </c:layout>
              <c:dLblPos val="r"/>
              <c:showLegendKey val="0"/>
              <c:showVal val="1"/>
              <c:showCatName val="0"/>
              <c:showSerName val="0"/>
              <c:showPercent val="0"/>
              <c:showBubbleSize val="0"/>
            </c:dLbl>
            <c:dLbl>
              <c:idx val="7"/>
              <c:layout>
                <c:manualLayout>
                  <c:x val="-0.0247978436657682"/>
                  <c:y val="-0.053314121037464"/>
                </c:manualLayout>
              </c:layout>
              <c:dLblPos val="r"/>
              <c:showLegendKey val="0"/>
              <c:showVal val="1"/>
              <c:showCatName val="0"/>
              <c:showSerName val="0"/>
              <c:showPercent val="0"/>
              <c:showBubbleSize val="0"/>
            </c:dLbl>
            <c:dLbl>
              <c:idx val="8"/>
              <c:layout>
                <c:manualLayout>
                  <c:x val="-0.0234501347708896"/>
                  <c:y val="-0.0475504322766572"/>
                </c:manualLayout>
              </c:layout>
              <c:dLblPos val="r"/>
              <c:showLegendKey val="0"/>
              <c:showVal val="1"/>
              <c:showCatName val="0"/>
              <c:showSerName val="0"/>
              <c:showPercent val="0"/>
              <c:showBubbleSize val="0"/>
            </c:dLbl>
            <c:dLbl>
              <c:idx val="9"/>
              <c:layout>
                <c:manualLayout>
                  <c:x val="-0.0247978436657682"/>
                  <c:y val="-0.0417867435158501"/>
                </c:manualLayout>
              </c:layout>
              <c:dLblPos val="r"/>
              <c:showLegendKey val="0"/>
              <c:showVal val="1"/>
              <c:showCatName val="0"/>
              <c:showSerName val="0"/>
              <c:showPercent val="0"/>
              <c:showBubbleSize val="0"/>
            </c:dLbl>
            <c:numFmt formatCode="#,##0.0" sourceLinked="0"/>
            <c:spPr>
              <a:solidFill>
                <a:schemeClr val="bg1"/>
              </a:solidFill>
            </c:spPr>
            <c:txPr>
              <a:bodyPr rot="-5400000" vert="horz"/>
              <a:lstStyle/>
              <a:p>
                <a:pPr>
                  <a:defRPr sz="1400" b="1">
                    <a:solidFill>
                      <a:srgbClr val="FF0000"/>
                    </a:solidFill>
                  </a:defRPr>
                </a:pPr>
                <a:endParaRPr lang="fr-FR"/>
              </a:p>
            </c:txPr>
            <c:dLblPos val="b"/>
            <c:showLegendKey val="0"/>
            <c:showVal val="1"/>
            <c:showCatName val="0"/>
            <c:showSerName val="0"/>
            <c:showPercent val="0"/>
            <c:showBubbleSize val="0"/>
            <c:showLeaderLines val="0"/>
          </c:dLbls>
          <c:cat>
            <c:strRef>
              <c:f>'Minerai annuel'!$AO$33:$AX$33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annuel'!$AO$35:$AX$35</c:f>
              <c:numCache>
                <c:formatCode>#\ ##0.0"  ";#\ ##0.0"  "."  "</c:formatCode>
                <c:ptCount val="10"/>
                <c:pt idx="0">
                  <c:v>1.533045</c:v>
                </c:pt>
                <c:pt idx="1">
                  <c:v>2.299359</c:v>
                </c:pt>
                <c:pt idx="2">
                  <c:v>2.199043085</c:v>
                </c:pt>
                <c:pt idx="3">
                  <c:v>1.78608236</c:v>
                </c:pt>
                <c:pt idx="4">
                  <c:v>1.58308</c:v>
                </c:pt>
                <c:pt idx="5">
                  <c:v>2.015711</c:v>
                </c:pt>
                <c:pt idx="6">
                  <c:v>0.996038</c:v>
                </c:pt>
                <c:pt idx="7">
                  <c:v>0.424866</c:v>
                </c:pt>
                <c:pt idx="8">
                  <c:v>0.562868</c:v>
                </c:pt>
                <c:pt idx="9">
                  <c:v>0.671065306988892</c:v>
                </c:pt>
              </c:numCache>
            </c:numRef>
          </c:val>
          <c:smooth val="0"/>
        </c:ser>
        <c:dLbls>
          <c:showLegendKey val="0"/>
          <c:showVal val="0"/>
          <c:showCatName val="0"/>
          <c:showSerName val="0"/>
          <c:showPercent val="0"/>
          <c:showBubbleSize val="0"/>
        </c:dLbls>
        <c:marker val="1"/>
        <c:smooth val="0"/>
        <c:axId val="2146541128"/>
        <c:axId val="2146537208"/>
      </c:lineChart>
      <c:catAx>
        <c:axId val="2146541128"/>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6537208"/>
        <c:crosses val="autoZero"/>
        <c:auto val="1"/>
        <c:lblAlgn val="ctr"/>
        <c:lblOffset val="100"/>
        <c:tickLblSkip val="1"/>
        <c:tickMarkSkip val="1"/>
        <c:noMultiLvlLbl val="0"/>
      </c:catAx>
      <c:valAx>
        <c:axId val="214653720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800">
                <a:solidFill>
                  <a:schemeClr val="tx1"/>
                </a:solidFill>
              </a:defRPr>
            </a:pPr>
            <a:endParaRPr lang="fr-FR"/>
          </a:p>
        </c:txPr>
        <c:crossAx val="2146541128"/>
        <c:crosses val="autoZero"/>
        <c:crossBetween val="between"/>
        <c:majorUnit val="1.0"/>
      </c:valAx>
    </c:plotArea>
    <c:legend>
      <c:legendPos val="t"/>
      <c:layout>
        <c:manualLayout>
          <c:xMode val="edge"/>
          <c:yMode val="edge"/>
          <c:x val="0.049782272748403"/>
          <c:y val="0.15210844031123"/>
          <c:w val="0.458236250685896"/>
          <c:h val="0.173803863493313"/>
        </c:manualLayout>
      </c:layout>
      <c:overlay val="0"/>
      <c:spPr>
        <a:solidFill>
          <a:schemeClr val="bg1"/>
        </a:solidFill>
      </c:spPr>
      <c:txPr>
        <a:bodyPr/>
        <a:lstStyle/>
        <a:p>
          <a:pPr>
            <a:defRPr sz="2000" b="1"/>
          </a:pPr>
          <a:endParaRPr lang="fr-FR"/>
        </a:p>
      </c:txPr>
    </c:legend>
    <c:plotVisOnly val="1"/>
    <c:dispBlanksAs val="gap"/>
    <c:showDLblsOverMax val="0"/>
  </c:chart>
  <c:externalData r:id="rId1">
    <c:autoUpdate val="0"/>
  </c:externalData>
  <c:userShapes r:id="rId2"/>
</c:chartSpace>
</file>

<file path=ppt/charts/chart10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a:latin typeface="Calibri"/>
                <a:ea typeface="Calibri"/>
                <a:cs typeface="Calibri"/>
              </a:rPr>
              <a:t>Exportations / Production de minerai en quantités, % </a:t>
            </a:r>
          </a:p>
          <a:p>
            <a:pPr>
              <a:defRPr sz="1800" b="1" i="0" u="none" strike="noStrike" baseline="0">
                <a:solidFill>
                  <a:srgbClr val="000000"/>
                </a:solidFill>
                <a:latin typeface="Calibri"/>
                <a:ea typeface="Calibri"/>
                <a:cs typeface="Calibri"/>
              </a:defRPr>
            </a:pPr>
            <a:r>
              <a:rPr lang="fr-FR" sz="1800" b="1" i="0" u="none" strike="noStrike" baseline="0">
                <a:solidFill>
                  <a:srgbClr val="000000"/>
                </a:solidFill>
                <a:latin typeface="Calibri"/>
                <a:ea typeface="Calibri"/>
                <a:cs typeface="Calibri"/>
              </a:rPr>
              <a:t>MT humides à long terme  (moyennes mobiles sur 4 ans) </a:t>
            </a:r>
          </a:p>
        </c:rich>
      </c:tx>
      <c:layout>
        <c:manualLayout>
          <c:xMode val="edge"/>
          <c:yMode val="edge"/>
          <c:x val="0.161563346248386"/>
          <c:y val="0.00285279901971908"/>
        </c:manualLayout>
      </c:layout>
      <c:overlay val="0"/>
      <c:spPr>
        <a:solidFill>
          <a:schemeClr val="bg1"/>
        </a:solidFill>
      </c:spPr>
    </c:title>
    <c:autoTitleDeleted val="0"/>
    <c:plotArea>
      <c:layout>
        <c:manualLayout>
          <c:layoutTarget val="inner"/>
          <c:xMode val="edge"/>
          <c:yMode val="edge"/>
          <c:x val="0.0587608365907562"/>
          <c:y val="0.0777557920533708"/>
          <c:w val="0.897658624094007"/>
          <c:h val="0.792089607238011"/>
        </c:manualLayout>
      </c:layout>
      <c:lineChart>
        <c:grouping val="standard"/>
        <c:varyColors val="0"/>
        <c:ser>
          <c:idx val="0"/>
          <c:order val="0"/>
          <c:tx>
            <c:strRef>
              <c:f>'Minerai annuel'!$A$44</c:f>
              <c:strCache>
                <c:ptCount val="1"/>
                <c:pt idx="0">
                  <c:v>Saprolites</c:v>
                </c:pt>
              </c:strCache>
            </c:strRef>
          </c:tx>
          <c:spPr>
            <a:ln w="57150" cmpd="sng">
              <a:noFill/>
              <a:prstDash val="solid"/>
            </a:ln>
          </c:spPr>
          <c:marker>
            <c:symbol val="none"/>
          </c:marker>
          <c:trendline>
            <c:spPr>
              <a:ln w="57150" cmpd="sng">
                <a:solidFill>
                  <a:srgbClr val="008000"/>
                </a:solidFill>
              </a:ln>
            </c:spPr>
            <c:trendlineType val="movingAvg"/>
            <c:period val="4"/>
            <c:dispRSqr val="0"/>
            <c:dispEq val="0"/>
          </c:trendline>
          <c:cat>
            <c:strRef>
              <c:f>'Minerai annuel'!$B$33:$AX$33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'Minerai annuel'!$B$44:$AX$44</c:f>
              <c:numCache>
                <c:formatCode>0.0%</c:formatCode>
                <c:ptCount val="49"/>
                <c:pt idx="0">
                  <c:v>0.587808004557755</c:v>
                </c:pt>
                <c:pt idx="1">
                  <c:v>0.496244496244496</c:v>
                </c:pt>
                <c:pt idx="2">
                  <c:v>0.403483309143687</c:v>
                </c:pt>
                <c:pt idx="3">
                  <c:v>0.47849095254353</c:v>
                </c:pt>
                <c:pt idx="4">
                  <c:v>0.480338691159587</c:v>
                </c:pt>
                <c:pt idx="5">
                  <c:v>0.367894972400418</c:v>
                </c:pt>
                <c:pt idx="6">
                  <c:v>0.451997314535079</c:v>
                </c:pt>
                <c:pt idx="7">
                  <c:v>0.441955193482688</c:v>
                </c:pt>
                <c:pt idx="8">
                  <c:v>0.459838757838161</c:v>
                </c:pt>
                <c:pt idx="9">
                  <c:v>0.498139534883721</c:v>
                </c:pt>
                <c:pt idx="10">
                  <c:v>0.439781420765027</c:v>
                </c:pt>
                <c:pt idx="11">
                  <c:v>0.401857429718875</c:v>
                </c:pt>
                <c:pt idx="12">
                  <c:v>0.491475409836066</c:v>
                </c:pt>
                <c:pt idx="13">
                  <c:v>0.476084041126509</c:v>
                </c:pt>
                <c:pt idx="14">
                  <c:v>0.44870900209351</c:v>
                </c:pt>
                <c:pt idx="15">
                  <c:v>0.389166666666667</c:v>
                </c:pt>
                <c:pt idx="16">
                  <c:v>0.32096</c:v>
                </c:pt>
                <c:pt idx="17">
                  <c:v>0.358806826178747</c:v>
                </c:pt>
                <c:pt idx="18">
                  <c:v>0.374298375184638</c:v>
                </c:pt>
                <c:pt idx="19">
                  <c:v>0.397442819729376</c:v>
                </c:pt>
                <c:pt idx="20">
                  <c:v>0.413301328653798</c:v>
                </c:pt>
                <c:pt idx="21">
                  <c:v>0.469819102416571</c:v>
                </c:pt>
                <c:pt idx="22">
                  <c:v>0.433405667060212</c:v>
                </c:pt>
                <c:pt idx="23">
                  <c:v>0.434216489499611</c:v>
                </c:pt>
                <c:pt idx="24">
                  <c:v>0.378501929437707</c:v>
                </c:pt>
                <c:pt idx="25">
                  <c:v>0.478553564317005</c:v>
                </c:pt>
                <c:pt idx="26">
                  <c:v>0.514749723756906</c:v>
                </c:pt>
                <c:pt idx="27">
                  <c:v>0.553352674828107</c:v>
                </c:pt>
                <c:pt idx="28">
                  <c:v>0.415339977645305</c:v>
                </c:pt>
                <c:pt idx="29">
                  <c:v>0.41249284164859</c:v>
                </c:pt>
                <c:pt idx="30">
                  <c:v>0.405545498226964</c:v>
                </c:pt>
                <c:pt idx="31">
                  <c:v>0.269614511873235</c:v>
                </c:pt>
                <c:pt idx="32">
                  <c:v>0.24993954534439</c:v>
                </c:pt>
                <c:pt idx="33">
                  <c:v>0.24305936768843</c:v>
                </c:pt>
                <c:pt idx="34">
                  <c:v>0.36512578913292</c:v>
                </c:pt>
                <c:pt idx="35">
                  <c:v>0.37074067394278</c:v>
                </c:pt>
                <c:pt idx="36">
                  <c:v>0.297138506194822</c:v>
                </c:pt>
                <c:pt idx="37">
                  <c:v>0.43488449880246</c:v>
                </c:pt>
                <c:pt idx="38">
                  <c:v>0.258338153274794</c:v>
                </c:pt>
                <c:pt idx="39">
                  <c:v>0.454434194437521</c:v>
                </c:pt>
                <c:pt idx="40">
                  <c:v>0.36195806073613</c:v>
                </c:pt>
                <c:pt idx="41">
                  <c:v>0.38233993811261</c:v>
                </c:pt>
                <c:pt idx="42">
                  <c:v>0.439335982714031</c:v>
                </c:pt>
                <c:pt idx="43">
                  <c:v>0.369277961239099</c:v>
                </c:pt>
                <c:pt idx="44">
                  <c:v>0.398644549941588</c:v>
                </c:pt>
                <c:pt idx="45">
                  <c:v>0.452951092142337</c:v>
                </c:pt>
                <c:pt idx="46">
                  <c:v>0.491886428423343</c:v>
                </c:pt>
                <c:pt idx="47">
                  <c:v>0.527795529656982</c:v>
                </c:pt>
                <c:pt idx="48">
                  <c:v>0.495515066243532</c:v>
                </c:pt>
              </c:numCache>
            </c:numRef>
          </c:val>
          <c:smooth val="0"/>
        </c:ser>
        <c:ser>
          <c:idx val="1"/>
          <c:order val="1"/>
          <c:tx>
            <c:strRef>
              <c:f>'Minerai annuel'!$A$45</c:f>
              <c:strCache>
                <c:ptCount val="1"/>
                <c:pt idx="0">
                  <c:v>Latérites</c:v>
                </c:pt>
              </c:strCache>
            </c:strRef>
          </c:tx>
          <c:spPr>
            <a:ln w="57150" cmpd="sng">
              <a:noFill/>
            </a:ln>
          </c:spPr>
          <c:marker>
            <c:symbol val="none"/>
          </c:marker>
          <c:trendline>
            <c:spPr>
              <a:ln w="57150" cmpd="sng">
                <a:solidFill>
                  <a:srgbClr val="FF0000"/>
                </a:solidFill>
              </a:ln>
            </c:spPr>
            <c:trendlineType val="movingAvg"/>
            <c:period val="4"/>
            <c:dispRSqr val="0"/>
            <c:dispEq val="0"/>
          </c:trendline>
          <c:cat>
            <c:strRef>
              <c:f>'Minerai annuel'!$B$33:$AX$33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'Minerai annuel'!$B$45:$AX$45</c:f>
              <c:numCache>
                <c:formatCode>General</c:formatCode>
                <c:ptCount val="49"/>
                <c:pt idx="19" formatCode="0.0%">
                  <c:v>0.384774480712166</c:v>
                </c:pt>
                <c:pt idx="20" formatCode="0.0%">
                  <c:v>1.236428571428571</c:v>
                </c:pt>
                <c:pt idx="21" formatCode="0.0%">
                  <c:v>0.944119462025316</c:v>
                </c:pt>
                <c:pt idx="22" formatCode="0.0%">
                  <c:v>1.163649717514124</c:v>
                </c:pt>
                <c:pt idx="23" formatCode="0.0%">
                  <c:v>0.957847119224187</c:v>
                </c:pt>
                <c:pt idx="24" formatCode="0.0%">
                  <c:v>1.035490900147565</c:v>
                </c:pt>
                <c:pt idx="25" formatCode="0.0%">
                  <c:v>1.050945164506481</c:v>
                </c:pt>
                <c:pt idx="26" formatCode="0.0%">
                  <c:v>1.077773420479303</c:v>
                </c:pt>
                <c:pt idx="27" formatCode="0.0%">
                  <c:v>0.958607699358387</c:v>
                </c:pt>
                <c:pt idx="28" formatCode="0.0%">
                  <c:v>0.930424003707136</c:v>
                </c:pt>
                <c:pt idx="29" formatCode="0.0%">
                  <c:v>0.967951819579703</c:v>
                </c:pt>
                <c:pt idx="30" formatCode="0.0%">
                  <c:v>0.969230380337158</c:v>
                </c:pt>
                <c:pt idx="31" formatCode="0.0%">
                  <c:v>0.926135126495348</c:v>
                </c:pt>
                <c:pt idx="32" formatCode="0.0%">
                  <c:v>0.996059679200982</c:v>
                </c:pt>
                <c:pt idx="33" formatCode="0.0%">
                  <c:v>1.038915542468937</c:v>
                </c:pt>
                <c:pt idx="34" formatCode="0.0%">
                  <c:v>0.934640494090324</c:v>
                </c:pt>
                <c:pt idx="35" formatCode="0.0%">
                  <c:v>0.913838826656663</c:v>
                </c:pt>
                <c:pt idx="36" formatCode="0.0%">
                  <c:v>1.032958939695941</c:v>
                </c:pt>
                <c:pt idx="37" formatCode="0.0%">
                  <c:v>0.795747397200915</c:v>
                </c:pt>
                <c:pt idx="38" formatCode="0.0%">
                  <c:v>1.078290049210266</c:v>
                </c:pt>
                <c:pt idx="39" formatCode="0.0%">
                  <c:v>0.791060733264736</c:v>
                </c:pt>
                <c:pt idx="40" formatCode="0.0%">
                  <c:v>0.871867731643867</c:v>
                </c:pt>
                <c:pt idx="41" formatCode="0.0%">
                  <c:v>0.648148133083609</c:v>
                </c:pt>
                <c:pt idx="42" formatCode="0.0%">
                  <c:v>0.547187899746981</c:v>
                </c:pt>
                <c:pt idx="43" formatCode="0.0%">
                  <c:v>0.37552153853895</c:v>
                </c:pt>
                <c:pt idx="44" formatCode="0.0%">
                  <c:v>0.465366981124913</c:v>
                </c:pt>
                <c:pt idx="45" formatCode="0.0%">
                  <c:v>0.202304169506198</c:v>
                </c:pt>
                <c:pt idx="46" formatCode="0.0%">
                  <c:v>0.0978429342529143</c:v>
                </c:pt>
                <c:pt idx="47" formatCode="0.0%">
                  <c:v>0.105457809511068</c:v>
                </c:pt>
                <c:pt idx="48" formatCode="0.0%">
                  <c:v>0.136764682435694</c:v>
                </c:pt>
              </c:numCache>
            </c:numRef>
          </c:val>
          <c:smooth val="0"/>
        </c:ser>
        <c:ser>
          <c:idx val="2"/>
          <c:order val="2"/>
          <c:tx>
            <c:strRef>
              <c:f>'Minerai annuel'!$A$46</c:f>
              <c:strCache>
                <c:ptCount val="1"/>
                <c:pt idx="0">
                  <c:v>Total</c:v>
                </c:pt>
              </c:strCache>
            </c:strRef>
          </c:tx>
          <c:spPr>
            <a:ln w="57150" cmpd="sng">
              <a:noFill/>
            </a:ln>
          </c:spPr>
          <c:marker>
            <c:symbol val="none"/>
          </c:marker>
          <c:trendline>
            <c:spPr>
              <a:ln w="76200" cmpd="sng"/>
            </c:spPr>
            <c:trendlineType val="movingAvg"/>
            <c:period val="4"/>
            <c:dispRSqr val="0"/>
            <c:dispEq val="0"/>
          </c:trendline>
          <c:cat>
            <c:strRef>
              <c:f>'Minerai annuel'!$B$33:$AX$33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'Minerai annuel'!$B$46:$AX$46</c:f>
              <c:numCache>
                <c:formatCode>0.0%</c:formatCode>
                <c:ptCount val="49"/>
                <c:pt idx="0">
                  <c:v>0.587808004557755</c:v>
                </c:pt>
                <c:pt idx="1">
                  <c:v>0.496244496244496</c:v>
                </c:pt>
                <c:pt idx="2">
                  <c:v>0.403483309143687</c:v>
                </c:pt>
                <c:pt idx="3">
                  <c:v>0.47849095254353</c:v>
                </c:pt>
                <c:pt idx="4">
                  <c:v>0.480338691159587</c:v>
                </c:pt>
                <c:pt idx="5">
                  <c:v>0.367894972400418</c:v>
                </c:pt>
                <c:pt idx="6">
                  <c:v>0.451997314535079</c:v>
                </c:pt>
                <c:pt idx="7">
                  <c:v>0.441955193482688</c:v>
                </c:pt>
                <c:pt idx="8">
                  <c:v>0.459838757838161</c:v>
                </c:pt>
                <c:pt idx="9">
                  <c:v>0.498139534883721</c:v>
                </c:pt>
                <c:pt idx="10">
                  <c:v>0.439781420765027</c:v>
                </c:pt>
                <c:pt idx="11">
                  <c:v>0.401857429718875</c:v>
                </c:pt>
                <c:pt idx="12">
                  <c:v>0.491475409836066</c:v>
                </c:pt>
                <c:pt idx="13">
                  <c:v>0.476084041126509</c:v>
                </c:pt>
                <c:pt idx="14">
                  <c:v>0.465108164689463</c:v>
                </c:pt>
                <c:pt idx="15">
                  <c:v>0.401111111111111</c:v>
                </c:pt>
                <c:pt idx="16">
                  <c:v>0.344</c:v>
                </c:pt>
                <c:pt idx="17">
                  <c:v>0.358806826178747</c:v>
                </c:pt>
                <c:pt idx="18">
                  <c:v>0.384648153618907</c:v>
                </c:pt>
                <c:pt idx="19">
                  <c:v>0.396574913600325</c:v>
                </c:pt>
                <c:pt idx="20">
                  <c:v>0.50449487293803</c:v>
                </c:pt>
                <c:pt idx="21">
                  <c:v>0.576703690497415</c:v>
                </c:pt>
                <c:pt idx="22">
                  <c:v>0.616386657228809</c:v>
                </c:pt>
                <c:pt idx="23">
                  <c:v>0.597839393939394</c:v>
                </c:pt>
                <c:pt idx="24">
                  <c:v>0.614442324677619</c:v>
                </c:pt>
                <c:pt idx="25">
                  <c:v>0.641931132612407</c:v>
                </c:pt>
                <c:pt idx="26">
                  <c:v>0.657016652903936</c:v>
                </c:pt>
                <c:pt idx="27">
                  <c:v>0.661918232044199</c:v>
                </c:pt>
                <c:pt idx="28">
                  <c:v>0.563034812649482</c:v>
                </c:pt>
                <c:pt idx="29">
                  <c:v>0.577665904587715</c:v>
                </c:pt>
                <c:pt idx="30">
                  <c:v>0.552470405743456</c:v>
                </c:pt>
                <c:pt idx="31">
                  <c:v>0.512402714331984</c:v>
                </c:pt>
                <c:pt idx="32">
                  <c:v>0.515745680636804</c:v>
                </c:pt>
                <c:pt idx="33">
                  <c:v>0.510892407837353</c:v>
                </c:pt>
                <c:pt idx="34">
                  <c:v>0.546041313651926</c:v>
                </c:pt>
                <c:pt idx="35">
                  <c:v>0.526597340326326</c:v>
                </c:pt>
                <c:pt idx="36">
                  <c:v>0.537104866436762</c:v>
                </c:pt>
                <c:pt idx="37">
                  <c:v>0.533366768413778</c:v>
                </c:pt>
                <c:pt idx="38">
                  <c:v>0.460422423271674</c:v>
                </c:pt>
                <c:pt idx="39">
                  <c:v>0.557021296374844</c:v>
                </c:pt>
                <c:pt idx="40">
                  <c:v>0.512805556983924</c:v>
                </c:pt>
                <c:pt idx="41">
                  <c:v>0.48003617736451</c:v>
                </c:pt>
                <c:pt idx="42">
                  <c:v>0.475783901401661</c:v>
                </c:pt>
                <c:pt idx="43">
                  <c:v>0.371470721752171</c:v>
                </c:pt>
                <c:pt idx="44">
                  <c:v>0.421003154905776</c:v>
                </c:pt>
                <c:pt idx="45">
                  <c:v>0.369489469082913</c:v>
                </c:pt>
                <c:pt idx="46">
                  <c:v>0.380989472471949</c:v>
                </c:pt>
                <c:pt idx="47">
                  <c:v>0.39161208796277</c:v>
                </c:pt>
                <c:pt idx="48">
                  <c:v>0.392101766717537</c:v>
                </c:pt>
              </c:numCache>
            </c:numRef>
          </c:val>
          <c:smooth val="0"/>
        </c:ser>
        <c:dLbls>
          <c:showLegendKey val="0"/>
          <c:showVal val="0"/>
          <c:showCatName val="0"/>
          <c:showSerName val="0"/>
          <c:showPercent val="0"/>
          <c:showBubbleSize val="0"/>
        </c:dLbls>
        <c:marker val="1"/>
        <c:smooth val="0"/>
        <c:axId val="2146481608"/>
        <c:axId val="2146477944"/>
      </c:lineChart>
      <c:catAx>
        <c:axId val="2146481608"/>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6477944"/>
        <c:crosses val="autoZero"/>
        <c:auto val="1"/>
        <c:lblAlgn val="ctr"/>
        <c:lblOffset val="100"/>
        <c:tickLblSkip val="4"/>
        <c:tickMarkSkip val="1"/>
        <c:noMultiLvlLbl val="0"/>
      </c:catAx>
      <c:valAx>
        <c:axId val="2146477944"/>
        <c:scaling>
          <c:orientation val="minMax"/>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solidFill>
                  <a:srgbClr val="000000"/>
                </a:solidFill>
              </a:defRPr>
            </a:pPr>
            <a:endParaRPr lang="fr-FR"/>
          </a:p>
        </c:txPr>
        <c:crossAx val="2146481608"/>
        <c:crosses val="autoZero"/>
        <c:crossBetween val="between"/>
        <c:majorUnit val="0.1"/>
      </c:valAx>
    </c:plotArea>
    <c:plotVisOnly val="1"/>
    <c:dispBlanksAs val="gap"/>
    <c:showDLblsOverMax val="0"/>
  </c:chart>
  <c:externalData r:id="rId1">
    <c:autoUpdate val="0"/>
  </c:externalData>
  <c:userShapes r:id="rId2"/>
</c:chartSpace>
</file>

<file path=ppt/charts/chart10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Zoom 2009-2018 </a:t>
            </a:r>
          </a:p>
        </c:rich>
      </c:tx>
      <c:layout>
        <c:manualLayout>
          <c:xMode val="edge"/>
          <c:yMode val="edge"/>
          <c:x val="0.467579197949094"/>
          <c:y val="0.0143801765413329"/>
        </c:manualLayout>
      </c:layout>
      <c:overlay val="0"/>
      <c:spPr>
        <a:solidFill>
          <a:schemeClr val="bg1"/>
        </a:solidFill>
      </c:spPr>
    </c:title>
    <c:autoTitleDeleted val="0"/>
    <c:plotArea>
      <c:layout>
        <c:manualLayout>
          <c:layoutTarget val="inner"/>
          <c:xMode val="edge"/>
          <c:yMode val="edge"/>
          <c:x val="0.0378604704154746"/>
          <c:y val="0.034528126347319"/>
          <c:w val="0.960376085064838"/>
          <c:h val="0.834786503397666"/>
        </c:manualLayout>
      </c:layout>
      <c:lineChart>
        <c:grouping val="standard"/>
        <c:varyColors val="0"/>
        <c:ser>
          <c:idx val="0"/>
          <c:order val="0"/>
          <c:tx>
            <c:strRef>
              <c:f>'Minerai annuel'!$A$46</c:f>
              <c:strCache>
                <c:ptCount val="1"/>
                <c:pt idx="0">
                  <c:v>Total</c:v>
                </c:pt>
              </c:strCache>
            </c:strRef>
          </c:tx>
          <c:spPr>
            <a:ln w="76200" cmpd="sng">
              <a:solidFill>
                <a:schemeClr val="tx1"/>
              </a:solidFill>
              <a:prstDash val="solid"/>
            </a:ln>
          </c:spPr>
          <c:marker>
            <c:symbol val="none"/>
          </c:marker>
          <c:dLbls>
            <c:dLbl>
              <c:idx val="0"/>
              <c:delete val="1"/>
            </c:dLbl>
            <c:dLbl>
              <c:idx val="2"/>
              <c:delete val="1"/>
            </c:dLbl>
            <c:dLbl>
              <c:idx val="3"/>
              <c:delete val="1"/>
            </c:dLbl>
            <c:dLbl>
              <c:idx val="4"/>
              <c:layout>
                <c:manualLayout>
                  <c:x val="-0.0207452072236056"/>
                  <c:y val="0.0327129935586161"/>
                </c:manualLayout>
              </c:layout>
              <c:dLblPos val="r"/>
              <c:showLegendKey val="0"/>
              <c:showVal val="1"/>
              <c:showCatName val="0"/>
              <c:showSerName val="0"/>
              <c:showPercent val="0"/>
              <c:showBubbleSize val="0"/>
            </c:dLbl>
            <c:dLbl>
              <c:idx val="5"/>
              <c:delete val="1"/>
            </c:dLbl>
            <c:dLbl>
              <c:idx val="6"/>
              <c:delete val="1"/>
            </c:dLbl>
            <c:dLbl>
              <c:idx val="7"/>
              <c:delete val="1"/>
            </c:dLbl>
            <c:dLbl>
              <c:idx val="9"/>
              <c:delete val="1"/>
            </c:dLbl>
            <c:numFmt formatCode="0%" sourceLinked="0"/>
            <c:spPr>
              <a:solidFill>
                <a:schemeClr val="bg1"/>
              </a:solidFill>
            </c:spPr>
            <c:txPr>
              <a:bodyPr rot="-5400000" vert="horz"/>
              <a:lstStyle/>
              <a:p>
                <a:pPr>
                  <a:defRPr sz="1400" b="1">
                    <a:solidFill>
                      <a:schemeClr val="tx1"/>
                    </a:solidFill>
                  </a:defRPr>
                </a:pPr>
                <a:endParaRPr lang="fr-FR"/>
              </a:p>
            </c:txPr>
            <c:dLblPos val="ct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annuel'!$AO$46:$AX$46</c:f>
              <c:numCache>
                <c:formatCode>0.0%</c:formatCode>
                <c:ptCount val="10"/>
                <c:pt idx="0">
                  <c:v>0.557021296374844</c:v>
                </c:pt>
                <c:pt idx="1">
                  <c:v>0.512805556983924</c:v>
                </c:pt>
                <c:pt idx="2">
                  <c:v>0.48003617736451</c:v>
                </c:pt>
                <c:pt idx="3">
                  <c:v>0.475783901401661</c:v>
                </c:pt>
                <c:pt idx="4">
                  <c:v>0.371470721752171</c:v>
                </c:pt>
                <c:pt idx="5">
                  <c:v>0.421003154905776</c:v>
                </c:pt>
                <c:pt idx="6">
                  <c:v>0.369489469082913</c:v>
                </c:pt>
                <c:pt idx="7">
                  <c:v>0.380989472471949</c:v>
                </c:pt>
                <c:pt idx="8">
                  <c:v>0.39161208796277</c:v>
                </c:pt>
                <c:pt idx="9">
                  <c:v>0.392101766717537</c:v>
                </c:pt>
              </c:numCache>
            </c:numRef>
          </c:val>
          <c:smooth val="0"/>
        </c:ser>
        <c:ser>
          <c:idx val="1"/>
          <c:order val="1"/>
          <c:tx>
            <c:strRef>
              <c:f>'Minerai annuel'!$A$44</c:f>
              <c:strCache>
                <c:ptCount val="1"/>
                <c:pt idx="0">
                  <c:v>Saprolites</c:v>
                </c:pt>
              </c:strCache>
            </c:strRef>
          </c:tx>
          <c:spPr>
            <a:ln w="76200" cmpd="sng">
              <a:solidFill>
                <a:srgbClr val="008000"/>
              </a:solidFill>
            </a:ln>
          </c:spPr>
          <c:marker>
            <c:symbol val="none"/>
          </c:marker>
          <c:dLbls>
            <c:dLbl>
              <c:idx val="0"/>
              <c:delete val="1"/>
            </c:dLbl>
            <c:dLbl>
              <c:idx val="2"/>
              <c:delete val="1"/>
            </c:dLbl>
            <c:dLbl>
              <c:idx val="3"/>
              <c:delete val="1"/>
            </c:dLbl>
            <c:dLbl>
              <c:idx val="4"/>
              <c:layout>
                <c:manualLayout>
                  <c:x val="-0.0809738548140116"/>
                  <c:y val="0.0296565484170487"/>
                </c:manualLayout>
              </c:layout>
              <c:dLblPos val="r"/>
              <c:showLegendKey val="0"/>
              <c:showVal val="1"/>
              <c:showCatName val="0"/>
              <c:showSerName val="0"/>
              <c:showPercent val="0"/>
              <c:showBubbleSize val="0"/>
            </c:dLbl>
            <c:dLbl>
              <c:idx val="5"/>
              <c:delete val="1"/>
            </c:dLbl>
            <c:dLbl>
              <c:idx val="6"/>
              <c:delete val="1"/>
            </c:dLbl>
            <c:dLbl>
              <c:idx val="7"/>
              <c:delete val="1"/>
            </c:dLbl>
            <c:dLbl>
              <c:idx val="9"/>
              <c:delete val="1"/>
            </c:dLbl>
            <c:numFmt formatCode="0%" sourceLinked="0"/>
            <c:spPr>
              <a:solidFill>
                <a:schemeClr val="bg1"/>
              </a:solidFill>
            </c:spPr>
            <c:txPr>
              <a:bodyPr rot="-5400000" vert="horz"/>
              <a:lstStyle/>
              <a:p>
                <a:pPr>
                  <a:defRPr sz="1400" b="1">
                    <a:solidFill>
                      <a:srgbClr val="008000"/>
                    </a:solidFill>
                  </a:defRPr>
                </a:pPr>
                <a:endParaRPr lang="fr-FR"/>
              </a:p>
            </c:txPr>
            <c:dLblPos val="ct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annuel'!$AO$44:$AX$44</c:f>
              <c:numCache>
                <c:formatCode>0.0%</c:formatCode>
                <c:ptCount val="10"/>
                <c:pt idx="0">
                  <c:v>0.454434194437521</c:v>
                </c:pt>
                <c:pt idx="1">
                  <c:v>0.36195806073613</c:v>
                </c:pt>
                <c:pt idx="2">
                  <c:v>0.38233993811261</c:v>
                </c:pt>
                <c:pt idx="3">
                  <c:v>0.439335982714031</c:v>
                </c:pt>
                <c:pt idx="4">
                  <c:v>0.369277961239099</c:v>
                </c:pt>
                <c:pt idx="5">
                  <c:v>0.398644549941588</c:v>
                </c:pt>
                <c:pt idx="6">
                  <c:v>0.452951092142337</c:v>
                </c:pt>
                <c:pt idx="7">
                  <c:v>0.491886428423343</c:v>
                </c:pt>
                <c:pt idx="8">
                  <c:v>0.527795529656982</c:v>
                </c:pt>
                <c:pt idx="9">
                  <c:v>0.495515066243532</c:v>
                </c:pt>
              </c:numCache>
            </c:numRef>
          </c:val>
          <c:smooth val="0"/>
        </c:ser>
        <c:ser>
          <c:idx val="2"/>
          <c:order val="2"/>
          <c:tx>
            <c:strRef>
              <c:f>'Minerai annuel'!$A$45</c:f>
              <c:strCache>
                <c:ptCount val="1"/>
                <c:pt idx="0">
                  <c:v>Latérites</c:v>
                </c:pt>
              </c:strCache>
            </c:strRef>
          </c:tx>
          <c:spPr>
            <a:ln w="76200" cmpd="sng">
              <a:solidFill>
                <a:srgbClr val="FF0000"/>
              </a:solidFill>
            </a:ln>
          </c:spPr>
          <c:marker>
            <c:symbol val="none"/>
          </c:marker>
          <c:dLbls>
            <c:dLbl>
              <c:idx val="0"/>
              <c:delete val="1"/>
            </c:dLbl>
            <c:dLbl>
              <c:idx val="1"/>
              <c:layout>
                <c:manualLayout>
                  <c:x val="-0.0247978436657682"/>
                  <c:y val="-0.0505759150423201"/>
                </c:manualLayout>
              </c:layout>
              <c:dLblPos val="r"/>
              <c:showLegendKey val="0"/>
              <c:showVal val="1"/>
              <c:showCatName val="0"/>
              <c:showSerName val="0"/>
              <c:showPercent val="0"/>
              <c:showBubbleSize val="0"/>
            </c:dLbl>
            <c:dLbl>
              <c:idx val="2"/>
              <c:delete val="1"/>
            </c:dLbl>
            <c:dLbl>
              <c:idx val="3"/>
              <c:delete val="1"/>
            </c:dLbl>
            <c:dLbl>
              <c:idx val="4"/>
              <c:layout>
                <c:manualLayout>
                  <c:x val="-0.0459853565060992"/>
                  <c:y val="-0.0949137431543629"/>
                </c:manualLayout>
              </c:layout>
              <c:dLblPos val="r"/>
              <c:showLegendKey val="0"/>
              <c:showVal val="1"/>
              <c:showCatName val="0"/>
              <c:showSerName val="0"/>
              <c:showPercent val="0"/>
              <c:showBubbleSize val="0"/>
            </c:dLbl>
            <c:dLbl>
              <c:idx val="5"/>
              <c:delete val="1"/>
            </c:dLbl>
            <c:dLbl>
              <c:idx val="6"/>
              <c:delete val="1"/>
            </c:dLbl>
            <c:dLbl>
              <c:idx val="8"/>
              <c:delete val="1"/>
            </c:dLbl>
            <c:numFmt formatCode="0%" sourceLinked="0"/>
            <c:spPr>
              <a:solidFill>
                <a:schemeClr val="bg1"/>
              </a:solidFill>
            </c:spPr>
            <c:txPr>
              <a:bodyPr rot="-5400000" vert="horz"/>
              <a:lstStyle/>
              <a:p>
                <a:pPr>
                  <a:defRPr sz="1400" b="1">
                    <a:solidFill>
                      <a:srgbClr val="FF0000"/>
                    </a:solidFill>
                  </a:defRPr>
                </a:pPr>
                <a:endParaRPr lang="fr-FR"/>
              </a:p>
            </c:txPr>
            <c:dLblPos val="b"/>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annuel'!$AO$45:$AX$45</c:f>
              <c:numCache>
                <c:formatCode>0.0%</c:formatCode>
                <c:ptCount val="10"/>
                <c:pt idx="0">
                  <c:v>0.791060733264736</c:v>
                </c:pt>
                <c:pt idx="1">
                  <c:v>0.871867731643867</c:v>
                </c:pt>
                <c:pt idx="2">
                  <c:v>0.648148133083609</c:v>
                </c:pt>
                <c:pt idx="3">
                  <c:v>0.547187899746981</c:v>
                </c:pt>
                <c:pt idx="4">
                  <c:v>0.37552153853895</c:v>
                </c:pt>
                <c:pt idx="5">
                  <c:v>0.465366981124913</c:v>
                </c:pt>
                <c:pt idx="6">
                  <c:v>0.202304169506198</c:v>
                </c:pt>
                <c:pt idx="7">
                  <c:v>0.0978429342529143</c:v>
                </c:pt>
                <c:pt idx="8">
                  <c:v>0.105457809511068</c:v>
                </c:pt>
                <c:pt idx="9">
                  <c:v>0.136764682435694</c:v>
                </c:pt>
              </c:numCache>
            </c:numRef>
          </c:val>
          <c:smooth val="0"/>
        </c:ser>
        <c:dLbls>
          <c:showLegendKey val="0"/>
          <c:showVal val="0"/>
          <c:showCatName val="0"/>
          <c:showSerName val="0"/>
          <c:showPercent val="0"/>
          <c:showBubbleSize val="0"/>
        </c:dLbls>
        <c:marker val="1"/>
        <c:smooth val="0"/>
        <c:axId val="-2145974024"/>
        <c:axId val="-2145970872"/>
      </c:lineChart>
      <c:catAx>
        <c:axId val="-2145974024"/>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5970872"/>
        <c:crosses val="autoZero"/>
        <c:auto val="1"/>
        <c:lblAlgn val="ctr"/>
        <c:lblOffset val="100"/>
        <c:tickLblSkip val="1"/>
        <c:tickMarkSkip val="1"/>
        <c:noMultiLvlLbl val="0"/>
      </c:catAx>
      <c:valAx>
        <c:axId val="-2145970872"/>
        <c:scaling>
          <c:orientation val="minMax"/>
          <c:max val="0.9"/>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800">
                <a:solidFill>
                  <a:schemeClr val="tx1"/>
                </a:solidFill>
              </a:defRPr>
            </a:pPr>
            <a:endParaRPr lang="fr-FR"/>
          </a:p>
        </c:txPr>
        <c:crossAx val="-2145974024"/>
        <c:crosses val="autoZero"/>
        <c:crossBetween val="between"/>
        <c:majorUnit val="0.05"/>
      </c:valAx>
    </c:plotArea>
    <c:legend>
      <c:legendPos val="t"/>
      <c:layout>
        <c:manualLayout>
          <c:xMode val="edge"/>
          <c:yMode val="edge"/>
          <c:x val="0.190511551027625"/>
          <c:y val="0.614631996247173"/>
          <c:w val="0.401687297456648"/>
          <c:h val="0.192341555288298"/>
        </c:manualLayout>
      </c:layout>
      <c:overlay val="0"/>
      <c:spPr>
        <a:solidFill>
          <a:schemeClr val="bg1"/>
        </a:solidFill>
      </c:spPr>
      <c:txPr>
        <a:bodyPr/>
        <a:lstStyle/>
        <a:p>
          <a:pPr>
            <a:defRPr sz="2000" b="1"/>
          </a:pPr>
          <a:endParaRPr lang="fr-FR"/>
        </a:p>
      </c:txPr>
    </c:legend>
    <c:plotVisOnly val="1"/>
    <c:dispBlanksAs val="gap"/>
    <c:showDLblsOverMax val="0"/>
  </c:chart>
  <c:externalData r:id="rId1">
    <c:autoUpdate val="0"/>
  </c:externalData>
</c:chartSpace>
</file>

<file path=ppt/charts/chart10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0" i="0" u="none" strike="noStrike" baseline="0">
                <a:solidFill>
                  <a:srgbClr val="000000"/>
                </a:solidFill>
                <a:latin typeface="Calibri"/>
                <a:ea typeface="Calibri"/>
                <a:cs typeface="Calibri"/>
              </a:defRPr>
            </a:pPr>
            <a:r>
              <a:rPr lang="fr-FR" sz="2000" b="1" i="0" u="none" strike="noStrike" baseline="0" dirty="0">
                <a:solidFill>
                  <a:srgbClr val="000000"/>
                </a:solidFill>
                <a:latin typeface="Calibri"/>
                <a:ea typeface="Calibri"/>
                <a:cs typeface="Calibri"/>
              </a:rPr>
              <a:t>Exportations de minerais en valeur, </a:t>
            </a:r>
            <a:endParaRPr lang="fr-FR" sz="2000" b="1" i="0" u="none" strike="noStrike" baseline="0" dirty="0" smtClean="0">
              <a:solidFill>
                <a:srgbClr val="000000"/>
              </a:solidFill>
              <a:latin typeface="Calibri"/>
              <a:ea typeface="Calibri"/>
              <a:cs typeface="Calibri"/>
            </a:endParaRPr>
          </a:p>
          <a:p>
            <a:pPr>
              <a:defRPr sz="2000" b="0" i="0" u="none" strike="noStrike" baseline="0">
                <a:solidFill>
                  <a:srgbClr val="000000"/>
                </a:solidFill>
                <a:latin typeface="Calibri"/>
                <a:ea typeface="Calibri"/>
                <a:cs typeface="Calibri"/>
              </a:defRPr>
            </a:pPr>
            <a:r>
              <a:rPr lang="fr-FR" sz="2000" b="1" i="0" u="none" strike="noStrike" baseline="0" dirty="0" smtClean="0">
                <a:solidFill>
                  <a:srgbClr val="000000"/>
                </a:solidFill>
                <a:latin typeface="Calibri"/>
                <a:ea typeface="Calibri"/>
                <a:cs typeface="Calibri"/>
              </a:rPr>
              <a:t>GCFP </a:t>
            </a:r>
            <a:r>
              <a:rPr lang="fr-FR" sz="2000" b="1" i="0" u="none" strike="noStrike" baseline="0" dirty="0">
                <a:solidFill>
                  <a:srgbClr val="000000"/>
                </a:solidFill>
                <a:latin typeface="Calibri"/>
                <a:ea typeface="Calibri"/>
                <a:cs typeface="Calibri"/>
              </a:rPr>
              <a:t>courants à long terme </a:t>
            </a:r>
          </a:p>
          <a:p>
            <a:pPr>
              <a:defRPr sz="2000" b="0" i="0" u="none" strike="noStrike" baseline="0">
                <a:solidFill>
                  <a:srgbClr val="000000"/>
                </a:solidFill>
                <a:latin typeface="Calibri"/>
                <a:ea typeface="Calibri"/>
                <a:cs typeface="Calibri"/>
              </a:defRPr>
            </a:pPr>
            <a:r>
              <a:rPr lang="fr-FR" sz="2000" b="1" i="0" u="none" strike="noStrike" baseline="0" dirty="0">
                <a:solidFill>
                  <a:srgbClr val="000000"/>
                </a:solidFill>
                <a:latin typeface="Calibri"/>
                <a:ea typeface="Calibri"/>
                <a:cs typeface="Calibri"/>
              </a:rPr>
              <a:t>(depuis 1970 au global ) </a:t>
            </a:r>
          </a:p>
          <a:p>
            <a:pPr>
              <a:defRPr sz="2000" b="0" i="0" u="none" strike="noStrike" baseline="0">
                <a:solidFill>
                  <a:srgbClr val="000000"/>
                </a:solidFill>
                <a:latin typeface="Calibri"/>
                <a:ea typeface="Calibri"/>
                <a:cs typeface="Calibri"/>
              </a:defRPr>
            </a:pPr>
            <a:r>
              <a:rPr lang="fr-FR" sz="2000" b="1" i="0" u="none" strike="noStrike" baseline="0" dirty="0" smtClean="0">
                <a:solidFill>
                  <a:srgbClr val="000000"/>
                </a:solidFill>
                <a:latin typeface="Calibri"/>
                <a:ea typeface="Calibri"/>
                <a:cs typeface="Calibri"/>
              </a:rPr>
              <a:t>(</a:t>
            </a:r>
            <a:r>
              <a:rPr lang="fr-FR" sz="2000" b="1" i="0" u="none" strike="noStrike" baseline="0" dirty="0">
                <a:solidFill>
                  <a:srgbClr val="000000"/>
                </a:solidFill>
                <a:latin typeface="Calibri"/>
                <a:ea typeface="Calibri"/>
                <a:cs typeface="Calibri"/>
              </a:rPr>
              <a:t>moyennes mobiles sur 4 ans) </a:t>
            </a:r>
          </a:p>
        </c:rich>
      </c:tx>
      <c:layout>
        <c:manualLayout>
          <c:xMode val="edge"/>
          <c:yMode val="edge"/>
          <c:x val="0.099916637253177"/>
          <c:y val="0.0530335093812256"/>
        </c:manualLayout>
      </c:layout>
      <c:overlay val="0"/>
      <c:spPr>
        <a:solidFill>
          <a:schemeClr val="bg1"/>
        </a:solidFill>
      </c:spPr>
    </c:title>
    <c:autoTitleDeleted val="0"/>
    <c:plotArea>
      <c:layout>
        <c:manualLayout>
          <c:layoutTarget val="inner"/>
          <c:xMode val="edge"/>
          <c:yMode val="edge"/>
          <c:x val="0.0587608365907562"/>
          <c:y val="0.0502339056599501"/>
          <c:w val="0.925280865011491"/>
          <c:h val="0.818166786900797"/>
        </c:manualLayout>
      </c:layout>
      <c:lineChart>
        <c:grouping val="standard"/>
        <c:varyColors val="0"/>
        <c:ser>
          <c:idx val="0"/>
          <c:order val="0"/>
          <c:tx>
            <c:strRef>
              <c:f>'Minerai annuel'!$A$118</c:f>
              <c:strCache>
                <c:ptCount val="1"/>
                <c:pt idx="0">
                  <c:v>Total</c:v>
                </c:pt>
              </c:strCache>
            </c:strRef>
          </c:tx>
          <c:spPr>
            <a:ln w="57150" cmpd="sng">
              <a:noFill/>
              <a:prstDash val="solid"/>
            </a:ln>
          </c:spPr>
          <c:marker>
            <c:symbol val="none"/>
          </c:marker>
          <c:trendline>
            <c:spPr>
              <a:ln w="57150" cmpd="sng">
                <a:solidFill>
                  <a:srgbClr val="008000"/>
                </a:solidFill>
              </a:ln>
            </c:spPr>
            <c:trendlineType val="movingAvg"/>
            <c:period val="4"/>
            <c:dispRSqr val="0"/>
            <c:dispEq val="0"/>
          </c:trendline>
          <c:cat>
            <c:strRef>
              <c:f>'Minerai annuel'!$B$113:$AX$113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'Minerai annuel'!$B$118:$AX$118</c:f>
              <c:numCache>
                <c:formatCode>#\ ##0.0"  ";#\ ##0.0"  "."  "</c:formatCode>
                <c:ptCount val="49"/>
                <c:pt idx="0">
                  <c:v>6.638</c:v>
                </c:pt>
                <c:pt idx="1">
                  <c:v>6.313999999999998</c:v>
                </c:pt>
                <c:pt idx="2">
                  <c:v>3.263</c:v>
                </c:pt>
                <c:pt idx="3">
                  <c:v>3.578</c:v>
                </c:pt>
                <c:pt idx="4">
                  <c:v>5.729</c:v>
                </c:pt>
                <c:pt idx="5">
                  <c:v>4.827999999999998</c:v>
                </c:pt>
                <c:pt idx="6">
                  <c:v>6.553999999999998</c:v>
                </c:pt>
                <c:pt idx="7">
                  <c:v>6.427</c:v>
                </c:pt>
                <c:pt idx="8">
                  <c:v>2.607</c:v>
                </c:pt>
                <c:pt idx="9">
                  <c:v>3.814999999999999</c:v>
                </c:pt>
                <c:pt idx="10">
                  <c:v>5.435</c:v>
                </c:pt>
                <c:pt idx="11">
                  <c:v>5.072</c:v>
                </c:pt>
                <c:pt idx="12">
                  <c:v>5.109999999999999</c:v>
                </c:pt>
                <c:pt idx="13">
                  <c:v>3.027</c:v>
                </c:pt>
                <c:pt idx="14">
                  <c:v>4.232</c:v>
                </c:pt>
                <c:pt idx="15">
                  <c:v>4.996</c:v>
                </c:pt>
                <c:pt idx="16">
                  <c:v>2.455999999999999</c:v>
                </c:pt>
                <c:pt idx="17">
                  <c:v>2.187</c:v>
                </c:pt>
                <c:pt idx="18">
                  <c:v>6.28</c:v>
                </c:pt>
                <c:pt idx="19">
                  <c:v>12.594</c:v>
                </c:pt>
                <c:pt idx="20">
                  <c:v>7.271</c:v>
                </c:pt>
                <c:pt idx="21">
                  <c:v>10.106</c:v>
                </c:pt>
                <c:pt idx="22">
                  <c:v>8.577</c:v>
                </c:pt>
                <c:pt idx="23">
                  <c:v>7.561</c:v>
                </c:pt>
                <c:pt idx="24">
                  <c:v>7.253</c:v>
                </c:pt>
                <c:pt idx="25">
                  <c:v>11.532</c:v>
                </c:pt>
                <c:pt idx="26">
                  <c:v>12.032</c:v>
                </c:pt>
                <c:pt idx="27">
                  <c:v>14.486</c:v>
                </c:pt>
                <c:pt idx="28">
                  <c:v>8.638</c:v>
                </c:pt>
                <c:pt idx="29">
                  <c:v>8.583</c:v>
                </c:pt>
                <c:pt idx="30">
                  <c:v>15.117188732</c:v>
                </c:pt>
                <c:pt idx="31">
                  <c:v>8.490810657000002</c:v>
                </c:pt>
                <c:pt idx="32">
                  <c:v>7.39354846</c:v>
                </c:pt>
                <c:pt idx="33">
                  <c:v>9.54581688755348</c:v>
                </c:pt>
                <c:pt idx="34">
                  <c:v>15.7926862845376</c:v>
                </c:pt>
                <c:pt idx="35">
                  <c:v>15.21037789138765</c:v>
                </c:pt>
                <c:pt idx="36">
                  <c:v>18.64040712125821</c:v>
                </c:pt>
                <c:pt idx="37">
                  <c:v>38.17381663833002</c:v>
                </c:pt>
                <c:pt idx="38">
                  <c:v>19.38817318717738</c:v>
                </c:pt>
                <c:pt idx="39">
                  <c:v>15.01085203603377</c:v>
                </c:pt>
                <c:pt idx="40">
                  <c:v>26.08365947245417</c:v>
                </c:pt>
                <c:pt idx="41">
                  <c:v>23.6134530375172</c:v>
                </c:pt>
                <c:pt idx="42">
                  <c:v>21.52881938894026</c:v>
                </c:pt>
                <c:pt idx="43">
                  <c:v>17.50439918350661</c:v>
                </c:pt>
                <c:pt idx="44">
                  <c:v>24.83906805816974</c:v>
                </c:pt>
                <c:pt idx="45">
                  <c:v>24.16272597097713</c:v>
                </c:pt>
                <c:pt idx="46">
                  <c:v>22.15382036057126</c:v>
                </c:pt>
                <c:pt idx="47">
                  <c:v>27.72560157546369</c:v>
                </c:pt>
                <c:pt idx="48">
                  <c:v>30.43655828929417</c:v>
                </c:pt>
              </c:numCache>
            </c:numRef>
          </c:val>
          <c:smooth val="0"/>
        </c:ser>
        <c:dLbls>
          <c:showLegendKey val="0"/>
          <c:showVal val="0"/>
          <c:showCatName val="0"/>
          <c:showSerName val="0"/>
          <c:showPercent val="0"/>
          <c:showBubbleSize val="0"/>
        </c:dLbls>
        <c:marker val="1"/>
        <c:smooth val="0"/>
        <c:axId val="-2146701480"/>
        <c:axId val="-2146698696"/>
      </c:lineChart>
      <c:catAx>
        <c:axId val="-2146701480"/>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6698696"/>
        <c:crosses val="autoZero"/>
        <c:auto val="1"/>
        <c:lblAlgn val="ctr"/>
        <c:lblOffset val="100"/>
        <c:tickLblSkip val="2"/>
        <c:tickMarkSkip val="1"/>
        <c:noMultiLvlLbl val="0"/>
      </c:catAx>
      <c:valAx>
        <c:axId val="-2146698696"/>
        <c:scaling>
          <c:orientation val="minMax"/>
          <c:max val="32.0"/>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solidFill>
                  <a:srgbClr val="000000"/>
                </a:solidFill>
              </a:defRPr>
            </a:pPr>
            <a:endParaRPr lang="fr-FR"/>
          </a:p>
        </c:txPr>
        <c:crossAx val="-2146701480"/>
        <c:crosses val="autoZero"/>
        <c:crossBetween val="between"/>
        <c:majorUnit val="2.0"/>
      </c:valAx>
    </c:plotArea>
    <c:plotVisOnly val="1"/>
    <c:dispBlanksAs val="gap"/>
    <c:showDLblsOverMax val="0"/>
  </c:chart>
  <c:externalData r:id="rId1">
    <c:autoUpdate val="0"/>
  </c:externalData>
  <c:userShapes r:id="rId2"/>
</c:chartSpace>
</file>

<file path=ppt/charts/chart10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0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Exportations de minerais </a:t>
            </a:r>
            <a:r>
              <a:rPr lang="fr-FR" sz="1800" b="1" i="1" u="sng" strike="noStrike" baseline="0" dirty="0">
                <a:solidFill>
                  <a:srgbClr val="000000"/>
                </a:solidFill>
                <a:latin typeface="Calibri"/>
                <a:ea typeface="Calibri"/>
                <a:cs typeface="Calibri"/>
              </a:rPr>
              <a:t>en valeur</a:t>
            </a:r>
            <a:r>
              <a:rPr lang="fr-FR" sz="1800" b="1" i="0" u="none" strike="noStrike" baseline="0" dirty="0">
                <a:solidFill>
                  <a:srgbClr val="000000"/>
                </a:solidFill>
                <a:latin typeface="Calibri"/>
                <a:ea typeface="Calibri"/>
                <a:cs typeface="Calibri"/>
              </a:rPr>
              <a:t>, GCFP courants à long terme </a:t>
            </a:r>
          </a:p>
          <a:p>
            <a:pPr>
              <a:defRPr sz="1000" b="0" i="0" u="none" strike="noStrike" baseline="0">
                <a:solidFill>
                  <a:srgbClr val="000000"/>
                </a:solidFill>
                <a:latin typeface="Calibri"/>
                <a:ea typeface="Calibri"/>
                <a:cs typeface="Calibri"/>
              </a:defRPr>
            </a:pPr>
            <a:r>
              <a:rPr lang="fr-FR" sz="1800" b="1" i="1" u="none" strike="noStrike" baseline="0" dirty="0">
                <a:solidFill>
                  <a:srgbClr val="0000FF"/>
                </a:solidFill>
                <a:latin typeface="Calibri"/>
                <a:ea typeface="Calibri"/>
                <a:cs typeface="Calibri"/>
              </a:rPr>
              <a:t>(depuis 1993 pour le détail) </a:t>
            </a:r>
          </a:p>
          <a:p>
            <a:pPr>
              <a:defRPr sz="10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a:t>
            </a:r>
            <a:r>
              <a:rPr lang="fr-FR" sz="1800" b="1" i="0" u="none" strike="noStrike" baseline="0" dirty="0">
                <a:solidFill>
                  <a:srgbClr val="000000"/>
                </a:solidFill>
                <a:latin typeface="Calibri"/>
                <a:ea typeface="Calibri"/>
                <a:cs typeface="Calibri"/>
              </a:rPr>
              <a:t>moyennes mobiles sur 4 ans) </a:t>
            </a:r>
          </a:p>
        </c:rich>
      </c:tx>
      <c:layout>
        <c:manualLayout>
          <c:xMode val="edge"/>
          <c:yMode val="edge"/>
          <c:x val="0.151028946222677"/>
          <c:y val="0.000928509608741081"/>
        </c:manualLayout>
      </c:layout>
      <c:overlay val="0"/>
      <c:spPr>
        <a:solidFill>
          <a:schemeClr val="bg1"/>
        </a:solidFill>
      </c:spPr>
    </c:title>
    <c:autoTitleDeleted val="0"/>
    <c:plotArea>
      <c:layout>
        <c:manualLayout>
          <c:layoutTarget val="inner"/>
          <c:xMode val="edge"/>
          <c:yMode val="edge"/>
          <c:x val="0.0587608365907562"/>
          <c:y val="0.127612796947312"/>
          <c:w val="0.888499167638497"/>
          <c:h val="0.742232671659123"/>
        </c:manualLayout>
      </c:layout>
      <c:lineChart>
        <c:grouping val="standard"/>
        <c:varyColors val="0"/>
        <c:ser>
          <c:idx val="0"/>
          <c:order val="0"/>
          <c:tx>
            <c:strRef>
              <c:f>'Minerai annuel'!$A$116</c:f>
              <c:strCache>
                <c:ptCount val="1"/>
                <c:pt idx="0">
                  <c:v>Saprolites</c:v>
                </c:pt>
              </c:strCache>
            </c:strRef>
          </c:tx>
          <c:spPr>
            <a:ln w="57150" cmpd="sng">
              <a:noFill/>
              <a:prstDash val="solid"/>
            </a:ln>
          </c:spPr>
          <c:marker>
            <c:symbol val="none"/>
          </c:marker>
          <c:trendline>
            <c:spPr>
              <a:ln w="57150" cmpd="sng">
                <a:solidFill>
                  <a:srgbClr val="008000"/>
                </a:solidFill>
              </a:ln>
            </c:spPr>
            <c:trendlineType val="movingAvg"/>
            <c:period val="4"/>
            <c:dispRSqr val="0"/>
            <c:dispEq val="0"/>
          </c:trendline>
          <c:cat>
            <c:strRef>
              <c:f>'Minerai annuel'!$Y$113:$AX$113</c:f>
              <c:strCache>
                <c:ptCount val="26"/>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Est 2018</c:v>
                </c:pt>
              </c:strCache>
            </c:strRef>
          </c:cat>
          <c:val>
            <c:numRef>
              <c:f>'Minerai annuel'!$Y$116:$AX$116</c:f>
              <c:numCache>
                <c:formatCode>#\ ##0.0"  ";#\ ##0.0"  "."  "</c:formatCode>
                <c:ptCount val="26"/>
                <c:pt idx="0">
                  <c:v>4.873</c:v>
                </c:pt>
                <c:pt idx="1">
                  <c:v>3.971</c:v>
                </c:pt>
                <c:pt idx="2">
                  <c:v>8.267</c:v>
                </c:pt>
                <c:pt idx="3">
                  <c:v>8.83</c:v>
                </c:pt>
                <c:pt idx="4">
                  <c:v>10.916</c:v>
                </c:pt>
                <c:pt idx="5">
                  <c:v>5.798</c:v>
                </c:pt>
                <c:pt idx="6">
                  <c:v>5.223</c:v>
                </c:pt>
                <c:pt idx="7">
                  <c:v>11.469666431</c:v>
                </c:pt>
                <c:pt idx="8">
                  <c:v>4.624523523999999</c:v>
                </c:pt>
                <c:pt idx="9">
                  <c:v>3.519400812</c:v>
                </c:pt>
                <c:pt idx="10">
                  <c:v>4.731653238452</c:v>
                </c:pt>
                <c:pt idx="11">
                  <c:v>10.3467168715376</c:v>
                </c:pt>
                <c:pt idx="12">
                  <c:v>10.99529244784872</c:v>
                </c:pt>
                <c:pt idx="13">
                  <c:v>10.48771075696107</c:v>
                </c:pt>
                <c:pt idx="14">
                  <c:v>28.65180220164882</c:v>
                </c:pt>
                <c:pt idx="15">
                  <c:v>12.0115890554728</c:v>
                </c:pt>
                <c:pt idx="16">
                  <c:v>9.376114563310847</c:v>
                </c:pt>
                <c:pt idx="17">
                  <c:v>16.3370680520566</c:v>
                </c:pt>
                <c:pt idx="18">
                  <c:v>16.93654671519284</c:v>
                </c:pt>
                <c:pt idx="19">
                  <c:v>15.88074796759104</c:v>
                </c:pt>
                <c:pt idx="20">
                  <c:v>13.39416075098885</c:v>
                </c:pt>
                <c:pt idx="21">
                  <c:v>18.68675778251481</c:v>
                </c:pt>
                <c:pt idx="22">
                  <c:v>21.54751176616101</c:v>
                </c:pt>
                <c:pt idx="23">
                  <c:v>20.81581811592198</c:v>
                </c:pt>
                <c:pt idx="24">
                  <c:v>25.69985523047984</c:v>
                </c:pt>
                <c:pt idx="25">
                  <c:v>28.98830020437253</c:v>
                </c:pt>
              </c:numCache>
            </c:numRef>
          </c:val>
          <c:smooth val="0"/>
        </c:ser>
        <c:ser>
          <c:idx val="1"/>
          <c:order val="1"/>
          <c:tx>
            <c:strRef>
              <c:f>'Minerai annuel'!$A$117</c:f>
              <c:strCache>
                <c:ptCount val="1"/>
                <c:pt idx="0">
                  <c:v>Latérites</c:v>
                </c:pt>
              </c:strCache>
            </c:strRef>
          </c:tx>
          <c:spPr>
            <a:ln w="57150" cmpd="sng">
              <a:noFill/>
            </a:ln>
          </c:spPr>
          <c:marker>
            <c:symbol val="none"/>
          </c:marker>
          <c:trendline>
            <c:spPr>
              <a:ln w="57150" cmpd="sng">
                <a:solidFill>
                  <a:srgbClr val="FF0000"/>
                </a:solidFill>
              </a:ln>
            </c:spPr>
            <c:trendlineType val="movingAvg"/>
            <c:period val="4"/>
            <c:dispRSqr val="0"/>
            <c:dispEq val="0"/>
          </c:trendline>
          <c:cat>
            <c:strRef>
              <c:f>'Minerai annuel'!$Y$113:$AX$113</c:f>
              <c:strCache>
                <c:ptCount val="26"/>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Est 2018</c:v>
                </c:pt>
              </c:strCache>
            </c:strRef>
          </c:cat>
          <c:val>
            <c:numRef>
              <c:f>'Minerai annuel'!$Y$117:$AX$117</c:f>
              <c:numCache>
                <c:formatCode>#\ ##0.0"  ";#\ ##0.0"  "."  "</c:formatCode>
                <c:ptCount val="26"/>
                <c:pt idx="0">
                  <c:v>2.688</c:v>
                </c:pt>
                <c:pt idx="1">
                  <c:v>3.282</c:v>
                </c:pt>
                <c:pt idx="2">
                  <c:v>3.265</c:v>
                </c:pt>
                <c:pt idx="3">
                  <c:v>3.203</c:v>
                </c:pt>
                <c:pt idx="4">
                  <c:v>3.57</c:v>
                </c:pt>
                <c:pt idx="5">
                  <c:v>2.838999999999999</c:v>
                </c:pt>
                <c:pt idx="6">
                  <c:v>3.36</c:v>
                </c:pt>
                <c:pt idx="7">
                  <c:v>3.647522301</c:v>
                </c:pt>
                <c:pt idx="8">
                  <c:v>3.866287132999999</c:v>
                </c:pt>
                <c:pt idx="9">
                  <c:v>3.874147648</c:v>
                </c:pt>
                <c:pt idx="10">
                  <c:v>4.814163649101479</c:v>
                </c:pt>
                <c:pt idx="11">
                  <c:v>5.445969413</c:v>
                </c:pt>
                <c:pt idx="12">
                  <c:v>4.215085443538928</c:v>
                </c:pt>
                <c:pt idx="13">
                  <c:v>8.15269636429715</c:v>
                </c:pt>
                <c:pt idx="14">
                  <c:v>9.52201443668121</c:v>
                </c:pt>
                <c:pt idx="15">
                  <c:v>7.376584131704583</c:v>
                </c:pt>
                <c:pt idx="16">
                  <c:v>5.334503510526224</c:v>
                </c:pt>
                <c:pt idx="17">
                  <c:v>9.51189548744161</c:v>
                </c:pt>
                <c:pt idx="18">
                  <c:v>7.814860517254957</c:v>
                </c:pt>
                <c:pt idx="19">
                  <c:v>5.64807142134921</c:v>
                </c:pt>
                <c:pt idx="20">
                  <c:v>4.110238432517769</c:v>
                </c:pt>
                <c:pt idx="21">
                  <c:v>6.152310275654925</c:v>
                </c:pt>
                <c:pt idx="22">
                  <c:v>2.615214204816143</c:v>
                </c:pt>
                <c:pt idx="23">
                  <c:v>1.338002244649275</c:v>
                </c:pt>
                <c:pt idx="24">
                  <c:v>2.025746344983868</c:v>
                </c:pt>
                <c:pt idx="25">
                  <c:v>1.612971253295691</c:v>
                </c:pt>
              </c:numCache>
            </c:numRef>
          </c:val>
          <c:smooth val="0"/>
        </c:ser>
        <c:ser>
          <c:idx val="2"/>
          <c:order val="2"/>
          <c:tx>
            <c:strRef>
              <c:f>'Minerai annuel'!$A$118</c:f>
              <c:strCache>
                <c:ptCount val="1"/>
                <c:pt idx="0">
                  <c:v>Total</c:v>
                </c:pt>
              </c:strCache>
            </c:strRef>
          </c:tx>
          <c:spPr>
            <a:ln w="57150" cmpd="sng">
              <a:noFill/>
            </a:ln>
          </c:spPr>
          <c:marker>
            <c:symbol val="none"/>
          </c:marker>
          <c:trendline>
            <c:spPr>
              <a:ln w="57150" cmpd="sng"/>
            </c:spPr>
            <c:trendlineType val="movingAvg"/>
            <c:period val="4"/>
            <c:dispRSqr val="0"/>
            <c:dispEq val="0"/>
          </c:trendline>
          <c:cat>
            <c:strRef>
              <c:f>'Minerai annuel'!$Y$113:$AX$113</c:f>
              <c:strCache>
                <c:ptCount val="26"/>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Est 2018</c:v>
                </c:pt>
              </c:strCache>
            </c:strRef>
          </c:cat>
          <c:val>
            <c:numRef>
              <c:f>'Minerai annuel'!$Y$118:$AX$118</c:f>
              <c:numCache>
                <c:formatCode>#\ ##0.0"  ";#\ ##0.0"  "."  "</c:formatCode>
                <c:ptCount val="26"/>
                <c:pt idx="0">
                  <c:v>7.561</c:v>
                </c:pt>
                <c:pt idx="1">
                  <c:v>7.253</c:v>
                </c:pt>
                <c:pt idx="2">
                  <c:v>11.532</c:v>
                </c:pt>
                <c:pt idx="3">
                  <c:v>12.032</c:v>
                </c:pt>
                <c:pt idx="4">
                  <c:v>14.486</c:v>
                </c:pt>
                <c:pt idx="5">
                  <c:v>8.638</c:v>
                </c:pt>
                <c:pt idx="6">
                  <c:v>8.583</c:v>
                </c:pt>
                <c:pt idx="7">
                  <c:v>15.117188732</c:v>
                </c:pt>
                <c:pt idx="8">
                  <c:v>8.490810657000002</c:v>
                </c:pt>
                <c:pt idx="9">
                  <c:v>7.39354846</c:v>
                </c:pt>
                <c:pt idx="10">
                  <c:v>9.54581688755348</c:v>
                </c:pt>
                <c:pt idx="11">
                  <c:v>15.7926862845376</c:v>
                </c:pt>
                <c:pt idx="12">
                  <c:v>15.21037789138765</c:v>
                </c:pt>
                <c:pt idx="13">
                  <c:v>18.64040712125821</c:v>
                </c:pt>
                <c:pt idx="14">
                  <c:v>38.17381663833002</c:v>
                </c:pt>
                <c:pt idx="15">
                  <c:v>19.38817318717738</c:v>
                </c:pt>
                <c:pt idx="16">
                  <c:v>15.01085203603377</c:v>
                </c:pt>
                <c:pt idx="17">
                  <c:v>26.08365947245417</c:v>
                </c:pt>
                <c:pt idx="18">
                  <c:v>23.6134530375172</c:v>
                </c:pt>
                <c:pt idx="19">
                  <c:v>21.52881938894026</c:v>
                </c:pt>
                <c:pt idx="20">
                  <c:v>17.50439918350661</c:v>
                </c:pt>
                <c:pt idx="21">
                  <c:v>24.83906805816974</c:v>
                </c:pt>
                <c:pt idx="22">
                  <c:v>24.16272597097713</c:v>
                </c:pt>
                <c:pt idx="23">
                  <c:v>22.15382036057126</c:v>
                </c:pt>
                <c:pt idx="24">
                  <c:v>27.72560157546369</c:v>
                </c:pt>
                <c:pt idx="25">
                  <c:v>30.43655828929417</c:v>
                </c:pt>
              </c:numCache>
            </c:numRef>
          </c:val>
          <c:smooth val="0"/>
        </c:ser>
        <c:dLbls>
          <c:showLegendKey val="0"/>
          <c:showVal val="0"/>
          <c:showCatName val="0"/>
          <c:showSerName val="0"/>
          <c:showPercent val="0"/>
          <c:showBubbleSize val="0"/>
        </c:dLbls>
        <c:marker val="1"/>
        <c:smooth val="0"/>
        <c:axId val="-2146587592"/>
        <c:axId val="-2146584696"/>
      </c:lineChart>
      <c:catAx>
        <c:axId val="-2146587592"/>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6584696"/>
        <c:crosses val="autoZero"/>
        <c:auto val="1"/>
        <c:lblAlgn val="ctr"/>
        <c:lblOffset val="100"/>
        <c:tickLblSkip val="5"/>
        <c:tickMarkSkip val="1"/>
        <c:noMultiLvlLbl val="0"/>
      </c:catAx>
      <c:valAx>
        <c:axId val="-2146584696"/>
        <c:scaling>
          <c:orientation val="minMax"/>
          <c:max val="32.0"/>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solidFill>
                  <a:srgbClr val="000000"/>
                </a:solidFill>
              </a:defRPr>
            </a:pPr>
            <a:endParaRPr lang="fr-FR"/>
          </a:p>
        </c:txPr>
        <c:crossAx val="-2146587592"/>
        <c:crosses val="autoZero"/>
        <c:crossBetween val="between"/>
        <c:majorUnit val="2.0"/>
      </c:valAx>
    </c:plotArea>
    <c:plotVisOnly val="1"/>
    <c:dispBlanksAs val="gap"/>
    <c:showDLblsOverMax val="0"/>
  </c:chart>
  <c:externalData r:id="rId1">
    <c:autoUpdate val="0"/>
  </c:externalData>
</c:chartSpace>
</file>

<file path=ppt/charts/chart10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Zoom 2009-2018 </a:t>
            </a:r>
          </a:p>
        </c:rich>
      </c:tx>
      <c:layout>
        <c:manualLayout>
          <c:xMode val="edge"/>
          <c:yMode val="edge"/>
          <c:x val="0.244966156603398"/>
          <c:y val="0.000919266938027439"/>
        </c:manualLayout>
      </c:layout>
      <c:overlay val="0"/>
      <c:spPr>
        <a:solidFill>
          <a:schemeClr val="bg1"/>
        </a:solidFill>
      </c:spPr>
    </c:title>
    <c:autoTitleDeleted val="0"/>
    <c:plotArea>
      <c:layout>
        <c:manualLayout>
          <c:layoutTarget val="inner"/>
          <c:xMode val="edge"/>
          <c:yMode val="edge"/>
          <c:x val="0.0378604704154746"/>
          <c:y val="0.12766794993321"/>
          <c:w val="0.960376085064838"/>
          <c:h val="0.742177518673225"/>
        </c:manualLayout>
      </c:layout>
      <c:lineChart>
        <c:grouping val="standard"/>
        <c:varyColors val="0"/>
        <c:ser>
          <c:idx val="1"/>
          <c:order val="0"/>
          <c:tx>
            <c:strRef>
              <c:f>'Minerai annuel'!$A$116</c:f>
              <c:strCache>
                <c:ptCount val="1"/>
                <c:pt idx="0">
                  <c:v>Saprolites</c:v>
                </c:pt>
              </c:strCache>
            </c:strRef>
          </c:tx>
          <c:spPr>
            <a:ln w="76200" cmpd="sng">
              <a:solidFill>
                <a:srgbClr val="008000"/>
              </a:solidFill>
            </a:ln>
          </c:spPr>
          <c:marker>
            <c:symbol val="none"/>
          </c:marker>
          <c:dLbls>
            <c:numFmt formatCode="#,##0.0" sourceLinked="0"/>
            <c:spPr>
              <a:solidFill>
                <a:schemeClr val="bg1"/>
              </a:solidFill>
            </c:spPr>
            <c:txPr>
              <a:bodyPr rot="-5400000" vert="horz"/>
              <a:lstStyle/>
              <a:p>
                <a:pPr>
                  <a:defRPr sz="1400" b="1">
                    <a:solidFill>
                      <a:srgbClr val="008000"/>
                    </a:solidFill>
                  </a:defRPr>
                </a:pPr>
                <a:endParaRPr lang="fr-FR"/>
              </a:p>
            </c:txPr>
            <c:dLblPos val="b"/>
            <c:showLegendKey val="0"/>
            <c:showVal val="1"/>
            <c:showCatName val="0"/>
            <c:showSerName val="0"/>
            <c:showPercent val="0"/>
            <c:showBubbleSize val="0"/>
            <c:showLeaderLines val="0"/>
          </c:dLbls>
          <c:cat>
            <c:strRef>
              <c:f>'Minerai annuel'!$AO$113:$AX$113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annuel'!$AO$116:$AX$116</c:f>
              <c:numCache>
                <c:formatCode>#\ ##0.0"  ";#\ ##0.0"  "."  "</c:formatCode>
                <c:ptCount val="10"/>
                <c:pt idx="0">
                  <c:v>9.376114563310847</c:v>
                </c:pt>
                <c:pt idx="1">
                  <c:v>16.3370680520566</c:v>
                </c:pt>
                <c:pt idx="2">
                  <c:v>16.93654671519284</c:v>
                </c:pt>
                <c:pt idx="3">
                  <c:v>15.88074796759104</c:v>
                </c:pt>
                <c:pt idx="4">
                  <c:v>13.39416075098885</c:v>
                </c:pt>
                <c:pt idx="5">
                  <c:v>18.68675778251481</c:v>
                </c:pt>
                <c:pt idx="6">
                  <c:v>21.54751176616101</c:v>
                </c:pt>
                <c:pt idx="7">
                  <c:v>20.81581811592198</c:v>
                </c:pt>
                <c:pt idx="8">
                  <c:v>25.69985523047984</c:v>
                </c:pt>
                <c:pt idx="9">
                  <c:v>28.98830020437253</c:v>
                </c:pt>
              </c:numCache>
            </c:numRef>
          </c:val>
          <c:smooth val="0"/>
        </c:ser>
        <c:ser>
          <c:idx val="2"/>
          <c:order val="1"/>
          <c:tx>
            <c:strRef>
              <c:f>'Minerai annuel'!$A$117</c:f>
              <c:strCache>
                <c:ptCount val="1"/>
                <c:pt idx="0">
                  <c:v>Latérites</c:v>
                </c:pt>
              </c:strCache>
            </c:strRef>
          </c:tx>
          <c:spPr>
            <a:ln w="76200" cmpd="sng">
              <a:solidFill>
                <a:srgbClr val="FF0000"/>
              </a:solidFill>
            </a:ln>
          </c:spPr>
          <c:marker>
            <c:symbol val="none"/>
          </c:marker>
          <c:dLbls>
            <c:numFmt formatCode="#,##0.0" sourceLinked="0"/>
            <c:spPr>
              <a:solidFill>
                <a:schemeClr val="bg1"/>
              </a:solidFill>
            </c:spPr>
            <c:txPr>
              <a:bodyPr rot="-5400000" vert="horz"/>
              <a:lstStyle/>
              <a:p>
                <a:pPr>
                  <a:defRPr sz="1400" b="1">
                    <a:solidFill>
                      <a:srgbClr val="FF0000"/>
                    </a:solidFill>
                  </a:defRPr>
                </a:pPr>
                <a:endParaRPr lang="fr-FR"/>
              </a:p>
            </c:txPr>
            <c:dLblPos val="b"/>
            <c:showLegendKey val="0"/>
            <c:showVal val="1"/>
            <c:showCatName val="0"/>
            <c:showSerName val="0"/>
            <c:showPercent val="0"/>
            <c:showBubbleSize val="0"/>
            <c:showLeaderLines val="0"/>
          </c:dLbls>
          <c:cat>
            <c:strRef>
              <c:f>'Minerai annuel'!$AO$113:$AX$113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annuel'!$AO$117:$AX$117</c:f>
              <c:numCache>
                <c:formatCode>#\ ##0.0"  ";#\ ##0.0"  "."  "</c:formatCode>
                <c:ptCount val="10"/>
                <c:pt idx="0">
                  <c:v>5.334503510526224</c:v>
                </c:pt>
                <c:pt idx="1">
                  <c:v>9.51189548744161</c:v>
                </c:pt>
                <c:pt idx="2">
                  <c:v>7.814860517254957</c:v>
                </c:pt>
                <c:pt idx="3">
                  <c:v>5.64807142134921</c:v>
                </c:pt>
                <c:pt idx="4">
                  <c:v>4.110238432517769</c:v>
                </c:pt>
                <c:pt idx="5">
                  <c:v>6.152310275654925</c:v>
                </c:pt>
                <c:pt idx="6">
                  <c:v>2.615214204816143</c:v>
                </c:pt>
                <c:pt idx="7">
                  <c:v>1.338002244649275</c:v>
                </c:pt>
                <c:pt idx="8">
                  <c:v>2.025746344983868</c:v>
                </c:pt>
                <c:pt idx="9">
                  <c:v>1.612971253295691</c:v>
                </c:pt>
              </c:numCache>
            </c:numRef>
          </c:val>
          <c:smooth val="0"/>
        </c:ser>
        <c:ser>
          <c:idx val="0"/>
          <c:order val="2"/>
          <c:tx>
            <c:strRef>
              <c:f>'Minerai annuel'!$A$118</c:f>
              <c:strCache>
                <c:ptCount val="1"/>
                <c:pt idx="0">
                  <c:v>Total</c:v>
                </c:pt>
              </c:strCache>
            </c:strRef>
          </c:tx>
          <c:spPr>
            <a:ln w="76200" cmpd="sng">
              <a:solidFill>
                <a:schemeClr val="tx1"/>
              </a:solidFill>
              <a:prstDash val="solid"/>
            </a:ln>
          </c:spPr>
          <c:marker>
            <c:symbol val="none"/>
          </c:marker>
          <c:dLbls>
            <c:numFmt formatCode="#,##0.0" sourceLinked="0"/>
            <c:spPr>
              <a:solidFill>
                <a:schemeClr val="bg1"/>
              </a:solidFill>
            </c:spPr>
            <c:txPr>
              <a:bodyPr rot="-5400000" vert="horz"/>
              <a:lstStyle/>
              <a:p>
                <a:pPr>
                  <a:defRPr sz="1400" b="1">
                    <a:solidFill>
                      <a:schemeClr val="tx1"/>
                    </a:solidFill>
                  </a:defRPr>
                </a:pPr>
                <a:endParaRPr lang="fr-FR"/>
              </a:p>
            </c:txPr>
            <c:dLblPos val="t"/>
            <c:showLegendKey val="0"/>
            <c:showVal val="1"/>
            <c:showCatName val="0"/>
            <c:showSerName val="0"/>
            <c:showPercent val="0"/>
            <c:showBubbleSize val="0"/>
            <c:showLeaderLines val="0"/>
          </c:dLbls>
          <c:cat>
            <c:strRef>
              <c:f>'Minerai annuel'!$AO$113:$AX$113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annuel'!$AO$118:$AX$118</c:f>
              <c:numCache>
                <c:formatCode>#\ ##0.0"  ";#\ ##0.0"  "."  "</c:formatCode>
                <c:ptCount val="10"/>
                <c:pt idx="0">
                  <c:v>15.01085203603377</c:v>
                </c:pt>
                <c:pt idx="1">
                  <c:v>26.08365947245417</c:v>
                </c:pt>
                <c:pt idx="2">
                  <c:v>23.6134530375172</c:v>
                </c:pt>
                <c:pt idx="3">
                  <c:v>21.52881938894026</c:v>
                </c:pt>
                <c:pt idx="4">
                  <c:v>17.50439918350661</c:v>
                </c:pt>
                <c:pt idx="5">
                  <c:v>24.83906805816974</c:v>
                </c:pt>
                <c:pt idx="6">
                  <c:v>24.16272597097713</c:v>
                </c:pt>
                <c:pt idx="7">
                  <c:v>22.15382036057126</c:v>
                </c:pt>
                <c:pt idx="8">
                  <c:v>27.72560157546369</c:v>
                </c:pt>
                <c:pt idx="9">
                  <c:v>30.43655828929417</c:v>
                </c:pt>
              </c:numCache>
            </c:numRef>
          </c:val>
          <c:smooth val="0"/>
        </c:ser>
        <c:dLbls>
          <c:showLegendKey val="0"/>
          <c:showVal val="0"/>
          <c:showCatName val="0"/>
          <c:showSerName val="0"/>
          <c:showPercent val="0"/>
          <c:showBubbleSize val="0"/>
        </c:dLbls>
        <c:marker val="1"/>
        <c:smooth val="0"/>
        <c:axId val="-2146543704"/>
        <c:axId val="-2146540632"/>
      </c:lineChart>
      <c:catAx>
        <c:axId val="-2146543704"/>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6540632"/>
        <c:crosses val="autoZero"/>
        <c:auto val="1"/>
        <c:lblAlgn val="ctr"/>
        <c:lblOffset val="100"/>
        <c:tickLblSkip val="1"/>
        <c:tickMarkSkip val="1"/>
        <c:noMultiLvlLbl val="0"/>
      </c:catAx>
      <c:valAx>
        <c:axId val="-214654063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800">
                <a:solidFill>
                  <a:schemeClr val="tx1"/>
                </a:solidFill>
              </a:defRPr>
            </a:pPr>
            <a:endParaRPr lang="fr-FR"/>
          </a:p>
        </c:txPr>
        <c:crossAx val="-2146543704"/>
        <c:crosses val="autoZero"/>
        <c:crossBetween val="between"/>
        <c:majorUnit val="2.0"/>
      </c:valAx>
    </c:plotArea>
    <c:legend>
      <c:legendPos val="t"/>
      <c:layout>
        <c:manualLayout>
          <c:xMode val="edge"/>
          <c:yMode val="edge"/>
          <c:x val="0.0"/>
          <c:y val="0.0448648327591766"/>
          <c:w val="0.902397880971596"/>
          <c:h val="0.0625390919515429"/>
        </c:manualLayout>
      </c:layout>
      <c:overlay val="0"/>
      <c:spPr>
        <a:solidFill>
          <a:schemeClr val="bg1"/>
        </a:solidFill>
      </c:spPr>
      <c:txPr>
        <a:bodyPr/>
        <a:lstStyle/>
        <a:p>
          <a:pPr>
            <a:defRPr sz="2000" b="1"/>
          </a:pPr>
          <a:endParaRPr lang="fr-FR"/>
        </a:p>
      </c:txPr>
    </c:legend>
    <c:plotVisOnly val="1"/>
    <c:dispBlanksAs val="gap"/>
    <c:showDLblsOverMax val="0"/>
  </c:chart>
  <c:externalData r:id="rId1">
    <c:autoUpdate val="0"/>
  </c:externalData>
  <c:userShapes r:id="rId2"/>
</c:chartSpace>
</file>

<file path=ppt/charts/chart10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Exportations de minerais par pays destinataires, </a:t>
            </a:r>
            <a:r>
              <a:rPr lang="fr-FR" sz="2000" i="1" u="sng"/>
              <a:t>Quantités MTh</a:t>
            </a:r>
          </a:p>
        </c:rich>
      </c:tx>
      <c:layout>
        <c:manualLayout>
          <c:xMode val="edge"/>
          <c:yMode val="edge"/>
          <c:x val="0.218201563272485"/>
          <c:y val="0.00170140926506665"/>
        </c:manualLayout>
      </c:layout>
      <c:overlay val="0"/>
      <c:spPr>
        <a:solidFill>
          <a:schemeClr val="bg1"/>
        </a:solidFill>
      </c:spPr>
    </c:title>
    <c:autoTitleDeleted val="0"/>
    <c:plotArea>
      <c:layout>
        <c:manualLayout>
          <c:layoutTarget val="inner"/>
          <c:xMode val="edge"/>
          <c:yMode val="edge"/>
          <c:x val="0.0350213569194262"/>
          <c:y val="0.0248704663212435"/>
          <c:w val="0.944430697875094"/>
          <c:h val="0.729315750265695"/>
        </c:manualLayout>
      </c:layout>
      <c:barChart>
        <c:barDir val="col"/>
        <c:grouping val="stacked"/>
        <c:varyColors val="0"/>
        <c:ser>
          <c:idx val="4"/>
          <c:order val="0"/>
          <c:tx>
            <c:strRef>
              <c:f>'Minerai annuel'!$A$186</c:f>
              <c:strCache>
                <c:ptCount val="1"/>
                <c:pt idx="0">
                  <c:v>Autres</c:v>
                </c:pt>
              </c:strCache>
            </c:strRef>
          </c:tx>
          <c:spPr>
            <a:solidFill>
              <a:schemeClr val="bg1"/>
            </a:solidFill>
            <a:ln>
              <a:solidFill>
                <a:schemeClr val="tx1"/>
              </a:solidFill>
            </a:ln>
          </c:spPr>
          <c:invertIfNegative val="0"/>
          <c:dLbls>
            <c:dLbl>
              <c:idx val="7"/>
              <c:delete val="1"/>
            </c:dLbl>
            <c:dLbl>
              <c:idx val="8"/>
              <c:delete val="1"/>
            </c:dLbl>
            <c:dLbl>
              <c:idx val="9"/>
              <c:delete val="1"/>
            </c:dLbl>
            <c:txPr>
              <a:bodyPr rot="-5400000" vert="horz"/>
              <a:lstStyle/>
              <a:p>
                <a:pPr>
                  <a:defRPr b="1"/>
                </a:pPr>
                <a:endParaRPr lang="fr-FR"/>
              </a:p>
            </c:txP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annuel'!$AO$186:$AX$186</c:f>
              <c:numCache>
                <c:formatCode>#\ ##0.0"  ";#\ ##0.0"  "."  "</c:formatCode>
                <c:ptCount val="10"/>
                <c:pt idx="0">
                  <c:v>1.533045</c:v>
                </c:pt>
                <c:pt idx="1">
                  <c:v>2.299359</c:v>
                </c:pt>
                <c:pt idx="2">
                  <c:v>2.199043085</c:v>
                </c:pt>
                <c:pt idx="3">
                  <c:v>1.78608236</c:v>
                </c:pt>
                <c:pt idx="4">
                  <c:v>1.58308</c:v>
                </c:pt>
                <c:pt idx="5">
                  <c:v>2.015711000000001</c:v>
                </c:pt>
                <c:pt idx="6">
                  <c:v>0.996038</c:v>
                </c:pt>
                <c:pt idx="7">
                  <c:v>0.0789750000000002</c:v>
                </c:pt>
                <c:pt idx="8">
                  <c:v>0.0</c:v>
                </c:pt>
                <c:pt idx="9">
                  <c:v>0.0453356932173363</c:v>
                </c:pt>
              </c:numCache>
            </c:numRef>
          </c:val>
        </c:ser>
        <c:ser>
          <c:idx val="1"/>
          <c:order val="1"/>
          <c:tx>
            <c:strRef>
              <c:f>'Minerai annuel'!$A$187</c:f>
              <c:strCache>
                <c:ptCount val="1"/>
                <c:pt idx="0">
                  <c:v>Japon</c:v>
                </c:pt>
              </c:strCache>
            </c:strRef>
          </c:tx>
          <c:spPr>
            <a:solidFill>
              <a:srgbClr val="FF0000"/>
            </a:solidFill>
            <a:ln>
              <a:solidFill>
                <a:srgbClr val="0000FF"/>
              </a:solidFill>
            </a:ln>
          </c:spPr>
          <c:invertIfNegative val="0"/>
          <c:dLbls>
            <c:txPr>
              <a:bodyPr rot="-5400000" vert="horz"/>
              <a:lstStyle/>
              <a:p>
                <a:pPr>
                  <a:defRPr b="1">
                    <a:solidFill>
                      <a:srgbClr val="FFFFFF"/>
                    </a:solidFill>
                  </a:defRPr>
                </a:pPr>
                <a:endParaRPr lang="fr-FR"/>
              </a:p>
            </c:txP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annuel'!$AO$187:$AX$187</c:f>
              <c:numCache>
                <c:formatCode>#\ ##0.0"  ";#\ ##0.0"  "."  "</c:formatCode>
                <c:ptCount val="10"/>
                <c:pt idx="0">
                  <c:v>0.609509</c:v>
                </c:pt>
                <c:pt idx="1">
                  <c:v>0.807166</c:v>
                </c:pt>
                <c:pt idx="2">
                  <c:v>1.0000023</c:v>
                </c:pt>
                <c:pt idx="3">
                  <c:v>1.189763</c:v>
                </c:pt>
                <c:pt idx="4">
                  <c:v>1.0371905</c:v>
                </c:pt>
                <c:pt idx="5">
                  <c:v>1.765539</c:v>
                </c:pt>
                <c:pt idx="6">
                  <c:v>1.727713</c:v>
                </c:pt>
                <c:pt idx="7">
                  <c:v>1.705637</c:v>
                </c:pt>
                <c:pt idx="8">
                  <c:v>1.573468</c:v>
                </c:pt>
                <c:pt idx="9">
                  <c:v>1.967407153590443</c:v>
                </c:pt>
              </c:numCache>
            </c:numRef>
          </c:val>
        </c:ser>
        <c:ser>
          <c:idx val="2"/>
          <c:order val="2"/>
          <c:tx>
            <c:strRef>
              <c:f>'Minerai annuel'!$A$188</c:f>
              <c:strCache>
                <c:ptCount val="1"/>
                <c:pt idx="0">
                  <c:v>Chine</c:v>
                </c:pt>
              </c:strCache>
            </c:strRef>
          </c:tx>
          <c:spPr>
            <a:solidFill>
              <a:srgbClr val="FFFF00"/>
            </a:solidFill>
            <a:ln>
              <a:solidFill>
                <a:schemeClr val="accent3">
                  <a:lumMod val="75000"/>
                </a:schemeClr>
              </a:solidFill>
            </a:ln>
          </c:spPr>
          <c:invertIfNegative val="0"/>
          <c:dLbls>
            <c:dLbl>
              <c:idx val="0"/>
              <c:delete val="1"/>
            </c:dLbl>
            <c:dLbl>
              <c:idx val="1"/>
              <c:delete val="1"/>
            </c:dLbl>
            <c:dLbl>
              <c:idx val="2"/>
              <c:delete val="1"/>
            </c:dLbl>
            <c:dLbl>
              <c:idx val="3"/>
              <c:delete val="1"/>
            </c:dLbl>
            <c:dLbl>
              <c:idx val="4"/>
              <c:delete val="1"/>
            </c:dLbl>
            <c:dLbl>
              <c:idx val="5"/>
              <c:delete val="1"/>
            </c:dLbl>
            <c:dLbl>
              <c:idx val="6"/>
              <c:delete val="1"/>
            </c:dLbl>
            <c:txPr>
              <a:bodyPr rot="-5400000" vert="horz"/>
              <a:lstStyle/>
              <a:p>
                <a:pPr>
                  <a:defRPr b="1"/>
                </a:pPr>
                <a:endParaRPr lang="fr-FR"/>
              </a:p>
            </c:txP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annuel'!$AO$188:$AX$188</c:f>
              <c:numCache>
                <c:formatCode>#\ ##0.0"  ";#\ ##0.0"  "."  "</c:formatCode>
                <c:ptCount val="10"/>
                <c:pt idx="0">
                  <c:v>0.0</c:v>
                </c:pt>
                <c:pt idx="1">
                  <c:v>0.0</c:v>
                </c:pt>
                <c:pt idx="2">
                  <c:v>0.14799515</c:v>
                </c:pt>
                <c:pt idx="3">
                  <c:v>0.069407</c:v>
                </c:pt>
                <c:pt idx="4">
                  <c:v>0.0</c:v>
                </c:pt>
                <c:pt idx="5">
                  <c:v>0.0</c:v>
                </c:pt>
                <c:pt idx="6">
                  <c:v>0.0</c:v>
                </c:pt>
                <c:pt idx="7">
                  <c:v>0.792892</c:v>
                </c:pt>
                <c:pt idx="8">
                  <c:v>1.361812</c:v>
                </c:pt>
                <c:pt idx="9">
                  <c:v>1.259396663451123</c:v>
                </c:pt>
              </c:numCache>
            </c:numRef>
          </c:val>
        </c:ser>
        <c:ser>
          <c:idx val="3"/>
          <c:order val="3"/>
          <c:tx>
            <c:strRef>
              <c:f>'Minerai annuel'!$A$189</c:f>
              <c:strCache>
                <c:ptCount val="1"/>
                <c:pt idx="0">
                  <c:v>Corée</c:v>
                </c:pt>
              </c:strCache>
            </c:strRef>
          </c:tx>
          <c:spPr>
            <a:solidFill>
              <a:srgbClr val="660066"/>
            </a:solidFill>
            <a:ln>
              <a:solidFill>
                <a:schemeClr val="tx1"/>
              </a:solidFill>
            </a:ln>
          </c:spPr>
          <c:invertIfNegative val="0"/>
          <c:dLbls>
            <c:txPr>
              <a:bodyPr rot="-5400000" vert="horz"/>
              <a:lstStyle/>
              <a:p>
                <a:pPr>
                  <a:defRPr b="1">
                    <a:solidFill>
                      <a:schemeClr val="bg1"/>
                    </a:solidFill>
                  </a:defRPr>
                </a:pPr>
                <a:endParaRPr lang="fr-FR"/>
              </a:p>
            </c:txP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annuel'!$AO$189:$AX$189</c:f>
              <c:numCache>
                <c:formatCode>#\ ##0.0"  ";#\ ##0.0"  "."  "</c:formatCode>
                <c:ptCount val="10"/>
                <c:pt idx="0">
                  <c:v>1.399641</c:v>
                </c:pt>
                <c:pt idx="1">
                  <c:v>1.465031</c:v>
                </c:pt>
                <c:pt idx="2">
                  <c:v>1.084186</c:v>
                </c:pt>
                <c:pt idx="3">
                  <c:v>1.550217</c:v>
                </c:pt>
                <c:pt idx="4">
                  <c:v>1.838703</c:v>
                </c:pt>
                <c:pt idx="5">
                  <c:v>1.660583</c:v>
                </c:pt>
                <c:pt idx="6">
                  <c:v>2.739469</c:v>
                </c:pt>
                <c:pt idx="7">
                  <c:v>3.300908</c:v>
                </c:pt>
                <c:pt idx="8">
                  <c:v>3.546875827519063</c:v>
                </c:pt>
                <c:pt idx="9">
                  <c:v>3.413281408207335</c:v>
                </c:pt>
              </c:numCache>
            </c:numRef>
          </c:val>
        </c:ser>
        <c:dLbls>
          <c:showLegendKey val="0"/>
          <c:showVal val="1"/>
          <c:showCatName val="0"/>
          <c:showSerName val="0"/>
          <c:showPercent val="0"/>
          <c:showBubbleSize val="0"/>
        </c:dLbls>
        <c:gapWidth val="150"/>
        <c:overlap val="100"/>
        <c:axId val="-2145873576"/>
        <c:axId val="-2145870504"/>
      </c:barChart>
      <c:lineChart>
        <c:grouping val="standard"/>
        <c:varyColors val="0"/>
        <c:ser>
          <c:idx val="0"/>
          <c:order val="4"/>
          <c:tx>
            <c:strRef>
              <c:f>'Minerai annuel'!$A$190</c:f>
              <c:strCache>
                <c:ptCount val="1"/>
                <c:pt idx="0">
                  <c:v>Total</c:v>
                </c:pt>
              </c:strCache>
            </c:strRef>
          </c:tx>
          <c:spPr>
            <a:ln>
              <a:solidFill>
                <a:schemeClr val="tx1"/>
              </a:solidFill>
            </a:ln>
          </c:spPr>
          <c:marker>
            <c:symbol val="none"/>
          </c:marker>
          <c:dLbls>
            <c:spPr>
              <a:solidFill>
                <a:schemeClr val="bg1"/>
              </a:solidFill>
            </c:spPr>
            <c:txPr>
              <a:bodyPr/>
              <a:lstStyle/>
              <a:p>
                <a:pPr>
                  <a:defRPr b="1" i="1"/>
                </a:pPr>
                <a:endParaRPr lang="fr-FR"/>
              </a:p>
            </c:txPr>
            <c:dLblPos val="t"/>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annuel'!$AO$190:$AX$190</c:f>
              <c:numCache>
                <c:formatCode>#\ ##0.0"  ";#\ ##0.0"  "."  "</c:formatCode>
                <c:ptCount val="10"/>
                <c:pt idx="0">
                  <c:v>3.542195</c:v>
                </c:pt>
                <c:pt idx="1">
                  <c:v>4.571556</c:v>
                </c:pt>
                <c:pt idx="2">
                  <c:v>4.431226535</c:v>
                </c:pt>
                <c:pt idx="3">
                  <c:v>4.59546936</c:v>
                </c:pt>
                <c:pt idx="4">
                  <c:v>4.4589735</c:v>
                </c:pt>
                <c:pt idx="5">
                  <c:v>5.441833</c:v>
                </c:pt>
                <c:pt idx="6">
                  <c:v>5.46322</c:v>
                </c:pt>
                <c:pt idx="7">
                  <c:v>5.878412</c:v>
                </c:pt>
                <c:pt idx="8">
                  <c:v>6.482155827519064</c:v>
                </c:pt>
                <c:pt idx="9">
                  <c:v>6.685420918466236</c:v>
                </c:pt>
              </c:numCache>
            </c:numRef>
          </c:val>
          <c:smooth val="0"/>
        </c:ser>
        <c:ser>
          <c:idx val="5"/>
          <c:order val="5"/>
          <c:tx>
            <c:strRef>
              <c:f>'Minerai annuel'!$A$191</c:f>
              <c:strCache>
                <c:ptCount val="1"/>
              </c:strCache>
            </c:strRef>
          </c:tx>
          <c:marker>
            <c:symbol val="none"/>
          </c:marker>
          <c:dLbls>
            <c:dLbl>
              <c:idx val="9"/>
              <c:delete val="1"/>
            </c:dLbl>
            <c:dLblPos val="t"/>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annuel'!$AO$191:$AX$191</c:f>
              <c:numCache>
                <c:formatCode>General</c:formatCode>
                <c:ptCount val="10"/>
                <c:pt idx="9" formatCode="#\ ##0.0">
                  <c:v>6.685420918466236</c:v>
                </c:pt>
              </c:numCache>
            </c:numRef>
          </c:val>
          <c:smooth val="0"/>
        </c:ser>
        <c:dLbls>
          <c:showLegendKey val="0"/>
          <c:showVal val="1"/>
          <c:showCatName val="0"/>
          <c:showSerName val="0"/>
          <c:showPercent val="0"/>
          <c:showBubbleSize val="0"/>
        </c:dLbls>
        <c:marker val="1"/>
        <c:smooth val="0"/>
        <c:axId val="-2145873576"/>
        <c:axId val="-2145870504"/>
      </c:lineChart>
      <c:catAx>
        <c:axId val="-2145873576"/>
        <c:scaling>
          <c:orientation val="minMax"/>
        </c:scaling>
        <c:delete val="0"/>
        <c:axPos val="b"/>
        <c:numFmt formatCode="General" sourceLinked="1"/>
        <c:majorTickMark val="out"/>
        <c:minorTickMark val="none"/>
        <c:tickLblPos val="nextTo"/>
        <c:txPr>
          <a:bodyPr rot="-5400000" vert="horz"/>
          <a:lstStyle/>
          <a:p>
            <a:pPr>
              <a:defRPr sz="1800"/>
            </a:pPr>
            <a:endParaRPr lang="fr-FR"/>
          </a:p>
        </c:txPr>
        <c:crossAx val="-2145870504"/>
        <c:crosses val="autoZero"/>
        <c:auto val="1"/>
        <c:lblAlgn val="ctr"/>
        <c:lblOffset val="100"/>
        <c:noMultiLvlLbl val="0"/>
      </c:catAx>
      <c:valAx>
        <c:axId val="-214587050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pPr>
            <a:endParaRPr lang="fr-FR"/>
          </a:p>
        </c:txPr>
        <c:crossAx val="-2145873576"/>
        <c:crosses val="autoZero"/>
        <c:crossBetween val="between"/>
        <c:majorUnit val="1.0"/>
      </c:valAx>
    </c:plotArea>
    <c:legend>
      <c:legendPos val="r"/>
      <c:legendEntry>
        <c:idx val="2"/>
        <c:txPr>
          <a:bodyPr/>
          <a:lstStyle/>
          <a:p>
            <a:pPr>
              <a:defRPr sz="1800" b="1"/>
            </a:pPr>
            <a:endParaRPr lang="fr-FR"/>
          </a:p>
        </c:txPr>
      </c:legendEntry>
      <c:legendEntry>
        <c:idx val="4"/>
        <c:delete val="1"/>
      </c:legendEntry>
      <c:legendEntry>
        <c:idx val="5"/>
        <c:delete val="1"/>
      </c:legendEntry>
      <c:layout>
        <c:manualLayout>
          <c:xMode val="edge"/>
          <c:yMode val="edge"/>
          <c:x val="0.0789650523136663"/>
          <c:y val="0.133228269909663"/>
          <c:w val="0.500634431694221"/>
          <c:h val="0.106191181187738"/>
        </c:manualLayout>
      </c:layout>
      <c:overlay val="0"/>
      <c:spPr>
        <a:solidFill>
          <a:schemeClr val="bg1"/>
        </a:solidFill>
      </c:spPr>
      <c:txPr>
        <a:bodyPr/>
        <a:lstStyle/>
        <a:p>
          <a:pPr>
            <a:defRPr sz="1800"/>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10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Structure</a:t>
            </a:r>
          </a:p>
        </c:rich>
      </c:tx>
      <c:layout>
        <c:manualLayout>
          <c:xMode val="edge"/>
          <c:yMode val="edge"/>
          <c:x val="0.400280337328645"/>
          <c:y val="0.00170140926506665"/>
        </c:manualLayout>
      </c:layout>
      <c:overlay val="0"/>
      <c:spPr>
        <a:solidFill>
          <a:schemeClr val="bg1"/>
        </a:solidFill>
      </c:spPr>
    </c:title>
    <c:autoTitleDeleted val="0"/>
    <c:plotArea>
      <c:layout>
        <c:manualLayout>
          <c:layoutTarget val="inner"/>
          <c:xMode val="edge"/>
          <c:yMode val="edge"/>
          <c:x val="0.0350213569194262"/>
          <c:y val="0.0785405911643388"/>
          <c:w val="0.944430697875094"/>
          <c:h val="0.775514888808382"/>
        </c:manualLayout>
      </c:layout>
      <c:barChart>
        <c:barDir val="col"/>
        <c:grouping val="percentStacked"/>
        <c:varyColors val="0"/>
        <c:ser>
          <c:idx val="4"/>
          <c:order val="0"/>
          <c:tx>
            <c:strRef>
              <c:f>'Minerai annuel'!$A$186</c:f>
              <c:strCache>
                <c:ptCount val="1"/>
                <c:pt idx="0">
                  <c:v>Autres</c:v>
                </c:pt>
              </c:strCache>
            </c:strRef>
          </c:tx>
          <c:spPr>
            <a:solidFill>
              <a:schemeClr val="bg1"/>
            </a:solidFill>
            <a:ln>
              <a:solidFill>
                <a:schemeClr val="tx1"/>
              </a:solidFill>
            </a:ln>
          </c:spPr>
          <c:invertIfNegative val="0"/>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annuel'!$AO$186:$AX$186</c:f>
              <c:numCache>
                <c:formatCode>#\ ##0.0"  ";#\ ##0.0"  "."  "</c:formatCode>
                <c:ptCount val="10"/>
                <c:pt idx="0">
                  <c:v>1.533045</c:v>
                </c:pt>
                <c:pt idx="1">
                  <c:v>2.299359</c:v>
                </c:pt>
                <c:pt idx="2">
                  <c:v>2.199043085</c:v>
                </c:pt>
                <c:pt idx="3">
                  <c:v>1.78608236</c:v>
                </c:pt>
                <c:pt idx="4">
                  <c:v>1.58308</c:v>
                </c:pt>
                <c:pt idx="5">
                  <c:v>2.015711000000001</c:v>
                </c:pt>
                <c:pt idx="6">
                  <c:v>0.996038</c:v>
                </c:pt>
                <c:pt idx="7">
                  <c:v>0.0789750000000002</c:v>
                </c:pt>
                <c:pt idx="8">
                  <c:v>0.0</c:v>
                </c:pt>
                <c:pt idx="9">
                  <c:v>0.0453356932173363</c:v>
                </c:pt>
              </c:numCache>
            </c:numRef>
          </c:val>
        </c:ser>
        <c:ser>
          <c:idx val="1"/>
          <c:order val="1"/>
          <c:tx>
            <c:strRef>
              <c:f>'Minerai annuel'!$A$187</c:f>
              <c:strCache>
                <c:ptCount val="1"/>
                <c:pt idx="0">
                  <c:v>Japon</c:v>
                </c:pt>
              </c:strCache>
            </c:strRef>
          </c:tx>
          <c:spPr>
            <a:solidFill>
              <a:srgbClr val="FF0000"/>
            </a:solidFill>
            <a:ln>
              <a:solidFill>
                <a:srgbClr val="0000FF"/>
              </a:solidFill>
            </a:ln>
          </c:spPr>
          <c:invertIfNegative val="0"/>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annuel'!$AO$187:$AX$187</c:f>
              <c:numCache>
                <c:formatCode>#\ ##0.0"  ";#\ ##0.0"  "."  "</c:formatCode>
                <c:ptCount val="10"/>
                <c:pt idx="0">
                  <c:v>0.609509</c:v>
                </c:pt>
                <c:pt idx="1">
                  <c:v>0.807166</c:v>
                </c:pt>
                <c:pt idx="2">
                  <c:v>1.0000023</c:v>
                </c:pt>
                <c:pt idx="3">
                  <c:v>1.189763</c:v>
                </c:pt>
                <c:pt idx="4">
                  <c:v>1.0371905</c:v>
                </c:pt>
                <c:pt idx="5">
                  <c:v>1.765539</c:v>
                </c:pt>
                <c:pt idx="6">
                  <c:v>1.727713</c:v>
                </c:pt>
                <c:pt idx="7">
                  <c:v>1.705637</c:v>
                </c:pt>
                <c:pt idx="8">
                  <c:v>1.573468</c:v>
                </c:pt>
                <c:pt idx="9">
                  <c:v>1.967407153590443</c:v>
                </c:pt>
              </c:numCache>
            </c:numRef>
          </c:val>
        </c:ser>
        <c:ser>
          <c:idx val="2"/>
          <c:order val="2"/>
          <c:tx>
            <c:strRef>
              <c:f>'Minerai annuel'!$A$188</c:f>
              <c:strCache>
                <c:ptCount val="1"/>
                <c:pt idx="0">
                  <c:v>Chine</c:v>
                </c:pt>
              </c:strCache>
            </c:strRef>
          </c:tx>
          <c:spPr>
            <a:solidFill>
              <a:srgbClr val="FFFF00"/>
            </a:solidFill>
            <a:ln>
              <a:solidFill>
                <a:schemeClr val="accent3">
                  <a:lumMod val="75000"/>
                </a:schemeClr>
              </a:solidFill>
            </a:ln>
          </c:spPr>
          <c:invertIfNegative val="0"/>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annuel'!$AO$188:$AX$188</c:f>
              <c:numCache>
                <c:formatCode>#\ ##0.0"  ";#\ ##0.0"  "."  "</c:formatCode>
                <c:ptCount val="10"/>
                <c:pt idx="0">
                  <c:v>0.0</c:v>
                </c:pt>
                <c:pt idx="1">
                  <c:v>0.0</c:v>
                </c:pt>
                <c:pt idx="2">
                  <c:v>0.14799515</c:v>
                </c:pt>
                <c:pt idx="3">
                  <c:v>0.069407</c:v>
                </c:pt>
                <c:pt idx="4">
                  <c:v>0.0</c:v>
                </c:pt>
                <c:pt idx="5">
                  <c:v>0.0</c:v>
                </c:pt>
                <c:pt idx="6">
                  <c:v>0.0</c:v>
                </c:pt>
                <c:pt idx="7">
                  <c:v>0.792892</c:v>
                </c:pt>
                <c:pt idx="8">
                  <c:v>1.361812</c:v>
                </c:pt>
                <c:pt idx="9">
                  <c:v>1.259396663451123</c:v>
                </c:pt>
              </c:numCache>
            </c:numRef>
          </c:val>
        </c:ser>
        <c:ser>
          <c:idx val="3"/>
          <c:order val="3"/>
          <c:tx>
            <c:strRef>
              <c:f>'Minerai annuel'!$A$189</c:f>
              <c:strCache>
                <c:ptCount val="1"/>
                <c:pt idx="0">
                  <c:v>Corée</c:v>
                </c:pt>
              </c:strCache>
            </c:strRef>
          </c:tx>
          <c:spPr>
            <a:solidFill>
              <a:srgbClr val="660066"/>
            </a:solidFill>
            <a:ln>
              <a:solidFill>
                <a:schemeClr val="tx1"/>
              </a:solidFill>
            </a:ln>
          </c:spPr>
          <c:invertIfNegative val="0"/>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annuel'!$AO$189:$AX$189</c:f>
              <c:numCache>
                <c:formatCode>#\ ##0.0"  ";#\ ##0.0"  "."  "</c:formatCode>
                <c:ptCount val="10"/>
                <c:pt idx="0">
                  <c:v>1.399641</c:v>
                </c:pt>
                <c:pt idx="1">
                  <c:v>1.465031</c:v>
                </c:pt>
                <c:pt idx="2">
                  <c:v>1.084186</c:v>
                </c:pt>
                <c:pt idx="3">
                  <c:v>1.550217</c:v>
                </c:pt>
                <c:pt idx="4">
                  <c:v>1.838703</c:v>
                </c:pt>
                <c:pt idx="5">
                  <c:v>1.660583</c:v>
                </c:pt>
                <c:pt idx="6">
                  <c:v>2.739469</c:v>
                </c:pt>
                <c:pt idx="7">
                  <c:v>3.300908</c:v>
                </c:pt>
                <c:pt idx="8">
                  <c:v>3.546875827519063</c:v>
                </c:pt>
                <c:pt idx="9">
                  <c:v>3.413281408207335</c:v>
                </c:pt>
              </c:numCache>
            </c:numRef>
          </c:val>
        </c:ser>
        <c:dLbls>
          <c:showLegendKey val="0"/>
          <c:showVal val="0"/>
          <c:showCatName val="0"/>
          <c:showSerName val="0"/>
          <c:showPercent val="0"/>
          <c:showBubbleSize val="0"/>
        </c:dLbls>
        <c:gapWidth val="150"/>
        <c:overlap val="100"/>
        <c:axId val="-2146502296"/>
        <c:axId val="-2146499112"/>
      </c:barChart>
      <c:catAx>
        <c:axId val="-2146502296"/>
        <c:scaling>
          <c:orientation val="minMax"/>
        </c:scaling>
        <c:delete val="0"/>
        <c:axPos val="b"/>
        <c:numFmt formatCode="General" sourceLinked="1"/>
        <c:majorTickMark val="out"/>
        <c:minorTickMark val="none"/>
        <c:tickLblPos val="nextTo"/>
        <c:txPr>
          <a:bodyPr rot="-5400000" vert="horz"/>
          <a:lstStyle/>
          <a:p>
            <a:pPr>
              <a:defRPr sz="1800"/>
            </a:pPr>
            <a:endParaRPr lang="fr-FR"/>
          </a:p>
        </c:txPr>
        <c:crossAx val="-2146499112"/>
        <c:crosses val="autoZero"/>
        <c:auto val="1"/>
        <c:lblAlgn val="ctr"/>
        <c:lblOffset val="100"/>
        <c:noMultiLvlLbl val="0"/>
      </c:catAx>
      <c:valAx>
        <c:axId val="-2146499112"/>
        <c:scaling>
          <c:orientation val="minMax"/>
          <c:max val="1.0"/>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pPr>
            <a:endParaRPr lang="fr-FR"/>
          </a:p>
        </c:txPr>
        <c:crossAx val="-2146502296"/>
        <c:crosses val="autoZero"/>
        <c:crossBetween val="between"/>
        <c:majorUnit val="0.1"/>
      </c:valAx>
    </c:plotArea>
    <c:plotVisOnly val="1"/>
    <c:dispBlanksAs val="gap"/>
    <c:showDLblsOverMax val="0"/>
  </c:chart>
  <c:txPr>
    <a:bodyPr/>
    <a:lstStyle/>
    <a:p>
      <a:pPr>
        <a:defRPr sz="1400"/>
      </a:pPr>
      <a:endParaRPr lang="fr-F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 du </a:t>
            </a:r>
            <a:r>
              <a:rPr lang="fr-FR" sz="2000" dirty="0" smtClean="0"/>
              <a:t>PIB et tendances </a:t>
            </a:r>
          </a:p>
          <a:p>
            <a:pPr>
              <a:defRPr sz="2000"/>
            </a:pPr>
            <a:r>
              <a:rPr lang="fr-FR" sz="2000" dirty="0" smtClean="0"/>
              <a:t>(4 périodes)</a:t>
            </a:r>
            <a:endParaRPr lang="fr-FR" sz="2000" dirty="0"/>
          </a:p>
        </c:rich>
      </c:tx>
      <c:layout>
        <c:manualLayout>
          <c:xMode val="edge"/>
          <c:yMode val="edge"/>
          <c:x val="0.229769661530507"/>
          <c:y val="0.00142056581672456"/>
        </c:manualLayout>
      </c:layout>
      <c:overlay val="0"/>
      <c:spPr>
        <a:solidFill>
          <a:schemeClr val="bg1"/>
        </a:solidFill>
      </c:spPr>
    </c:title>
    <c:autoTitleDeleted val="0"/>
    <c:plotArea>
      <c:layout>
        <c:manualLayout>
          <c:layoutTarget val="inner"/>
          <c:xMode val="edge"/>
          <c:yMode val="edge"/>
          <c:x val="0.0790258083936691"/>
          <c:y val="0.0162898571173127"/>
          <c:w val="0.820888479680657"/>
          <c:h val="0.846793129549403"/>
        </c:manualLayout>
      </c:layout>
      <c:lineChart>
        <c:grouping val="standard"/>
        <c:varyColors val="0"/>
        <c:ser>
          <c:idx val="0"/>
          <c:order val="0"/>
          <c:tx>
            <c:strRef>
              <c:f>'Imp Exp Biens'!$A$176</c:f>
              <c:strCache>
                <c:ptCount val="1"/>
                <c:pt idx="0">
                  <c:v>Importations de biens</c:v>
                </c:pt>
              </c:strCache>
            </c:strRef>
          </c:tx>
          <c:spPr>
            <a:ln w="76200" cmpd="sng">
              <a:solidFill>
                <a:srgbClr val="660066"/>
              </a:solidFill>
            </a:ln>
          </c:spPr>
          <c:marker>
            <c:symbol val="none"/>
          </c:marker>
          <c:trendline>
            <c:spPr>
              <a:ln w="38100" cmpd="sng">
                <a:solidFill>
                  <a:srgbClr val="660066"/>
                </a:solidFill>
                <a:prstDash val="sysDot"/>
              </a:ln>
            </c:spPr>
            <c:trendlineType val="movingAvg"/>
            <c:period val="4"/>
            <c:dispRSqr val="0"/>
            <c:dispEq val="0"/>
          </c:trendline>
          <c:cat>
            <c:strRef>
              <c:f>'Imp Exp Biens'!$B$166:$T$166</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Biens'!$B$176:$T$176</c:f>
              <c:numCache>
                <c:formatCode>0%</c:formatCode>
                <c:ptCount val="19"/>
                <c:pt idx="0">
                  <c:v>0.268944817763483</c:v>
                </c:pt>
                <c:pt idx="1">
                  <c:v>0.282669557835869</c:v>
                </c:pt>
                <c:pt idx="2">
                  <c:v>0.268917311470339</c:v>
                </c:pt>
                <c:pt idx="3">
                  <c:v>0.318047571307618</c:v>
                </c:pt>
                <c:pt idx="4">
                  <c:v>0.276492424730327</c:v>
                </c:pt>
                <c:pt idx="5">
                  <c:v>0.284839812165775</c:v>
                </c:pt>
                <c:pt idx="6">
                  <c:v>0.302179015377657</c:v>
                </c:pt>
                <c:pt idx="7">
                  <c:v>0.316357776041667</c:v>
                </c:pt>
                <c:pt idx="8">
                  <c:v>0.354620544923202</c:v>
                </c:pt>
                <c:pt idx="9">
                  <c:v>0.293206380561691</c:v>
                </c:pt>
                <c:pt idx="10">
                  <c:v>0.351590616232043</c:v>
                </c:pt>
                <c:pt idx="11">
                  <c:v>0.354183608981041</c:v>
                </c:pt>
                <c:pt idx="12">
                  <c:v>0.333451810073277</c:v>
                </c:pt>
                <c:pt idx="13">
                  <c:v>0.30942274269589</c:v>
                </c:pt>
                <c:pt idx="14">
                  <c:v>0.307314886127306</c:v>
                </c:pt>
                <c:pt idx="15">
                  <c:v>0.299261726828833</c:v>
                </c:pt>
                <c:pt idx="16">
                  <c:v>0.263196080203562</c:v>
                </c:pt>
                <c:pt idx="17">
                  <c:v>0.264447798134012</c:v>
                </c:pt>
                <c:pt idx="18">
                  <c:v>0.270796767238976</c:v>
                </c:pt>
              </c:numCache>
            </c:numRef>
          </c:val>
          <c:smooth val="0"/>
        </c:ser>
        <c:ser>
          <c:idx val="1"/>
          <c:order val="1"/>
          <c:tx>
            <c:strRef>
              <c:f>'Imp Exp Biens'!$A$177</c:f>
              <c:strCache>
                <c:ptCount val="1"/>
                <c:pt idx="0">
                  <c:v>Exportations de biens</c:v>
                </c:pt>
              </c:strCache>
            </c:strRef>
          </c:tx>
          <c:spPr>
            <a:ln w="76200" cmpd="sng">
              <a:solidFill>
                <a:srgbClr val="008000"/>
              </a:solidFill>
            </a:ln>
          </c:spPr>
          <c:marker>
            <c:symbol val="none"/>
          </c:marker>
          <c:trendline>
            <c:spPr>
              <a:ln w="38100" cmpd="sng">
                <a:solidFill>
                  <a:srgbClr val="008000"/>
                </a:solidFill>
                <a:prstDash val="sysDot"/>
              </a:ln>
            </c:spPr>
            <c:trendlineType val="movingAvg"/>
            <c:period val="4"/>
            <c:dispRSqr val="0"/>
            <c:dispEq val="0"/>
          </c:trendline>
          <c:cat>
            <c:strRef>
              <c:f>'Imp Exp Biens'!$B$166:$T$166</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Biens'!$B$177:$T$177</c:f>
              <c:numCache>
                <c:formatCode>0%</c:formatCode>
                <c:ptCount val="19"/>
                <c:pt idx="0">
                  <c:v>0.167785001650484</c:v>
                </c:pt>
                <c:pt idx="1">
                  <c:v>0.135621919633364</c:v>
                </c:pt>
                <c:pt idx="2">
                  <c:v>0.132253466021186</c:v>
                </c:pt>
                <c:pt idx="3">
                  <c:v>0.158349598055931</c:v>
                </c:pt>
                <c:pt idx="4">
                  <c:v>0.171258800229885</c:v>
                </c:pt>
                <c:pt idx="5">
                  <c:v>0.178753657419786</c:v>
                </c:pt>
                <c:pt idx="6">
                  <c:v>0.19360655495251</c:v>
                </c:pt>
                <c:pt idx="7">
                  <c:v>0.235040765104167</c:v>
                </c:pt>
                <c:pt idx="8">
                  <c:v>0.13832251039826</c:v>
                </c:pt>
                <c:pt idx="9">
                  <c:v>0.117042189965289</c:v>
                </c:pt>
                <c:pt idx="10">
                  <c:v>0.155049628965267</c:v>
                </c:pt>
                <c:pt idx="11">
                  <c:v>0.156941065667521</c:v>
                </c:pt>
                <c:pt idx="12">
                  <c:v>0.134305114440682</c:v>
                </c:pt>
                <c:pt idx="13">
                  <c:v>0.118210949354695</c:v>
                </c:pt>
                <c:pt idx="14">
                  <c:v>0.149640685491947</c:v>
                </c:pt>
                <c:pt idx="15">
                  <c:v>0.135820904552093</c:v>
                </c:pt>
                <c:pt idx="16">
                  <c:v>0.146161099440204</c:v>
                </c:pt>
                <c:pt idx="17">
                  <c:v>0.16396728724642</c:v>
                </c:pt>
                <c:pt idx="18">
                  <c:v>0.197275195134002</c:v>
                </c:pt>
              </c:numCache>
            </c:numRef>
          </c:val>
          <c:smooth val="0"/>
        </c:ser>
        <c:ser>
          <c:idx val="2"/>
          <c:order val="2"/>
          <c:tx>
            <c:strRef>
              <c:f>'Imp Exp Biens'!$A$178</c:f>
              <c:strCache>
                <c:ptCount val="1"/>
                <c:pt idx="0">
                  <c:v>Déficit</c:v>
                </c:pt>
              </c:strCache>
            </c:strRef>
          </c:tx>
          <c:spPr>
            <a:ln w="76200" cmpd="sng">
              <a:solidFill>
                <a:srgbClr val="FF0000"/>
              </a:solidFill>
              <a:prstDash val="sysDash"/>
            </a:ln>
          </c:spPr>
          <c:marker>
            <c:symbol val="none"/>
          </c:marker>
          <c:trendline>
            <c:spPr>
              <a:ln w="38100" cmpd="sng">
                <a:solidFill>
                  <a:srgbClr val="FF0000"/>
                </a:solidFill>
                <a:prstDash val="sysDot"/>
              </a:ln>
            </c:spPr>
            <c:trendlineType val="movingAvg"/>
            <c:period val="4"/>
            <c:dispRSqr val="0"/>
            <c:dispEq val="0"/>
          </c:trendline>
          <c:cat>
            <c:strRef>
              <c:f>'Imp Exp Biens'!$B$166:$T$166</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Biens'!$B$178:$T$178</c:f>
              <c:numCache>
                <c:formatCode>0%</c:formatCode>
                <c:ptCount val="19"/>
                <c:pt idx="0">
                  <c:v>0.101159816112999</c:v>
                </c:pt>
                <c:pt idx="1">
                  <c:v>0.147047638202506</c:v>
                </c:pt>
                <c:pt idx="2">
                  <c:v>0.136663845449153</c:v>
                </c:pt>
                <c:pt idx="3">
                  <c:v>0.159697973251688</c:v>
                </c:pt>
                <c:pt idx="4">
                  <c:v>0.105233624500442</c:v>
                </c:pt>
                <c:pt idx="5">
                  <c:v>0.106086154745989</c:v>
                </c:pt>
                <c:pt idx="6">
                  <c:v>0.108572460425147</c:v>
                </c:pt>
                <c:pt idx="7">
                  <c:v>0.0813170109375</c:v>
                </c:pt>
                <c:pt idx="8">
                  <c:v>0.216298034524942</c:v>
                </c:pt>
                <c:pt idx="9">
                  <c:v>0.176164190596403</c:v>
                </c:pt>
                <c:pt idx="10">
                  <c:v>0.196540987266776</c:v>
                </c:pt>
                <c:pt idx="11">
                  <c:v>0.197242543313519</c:v>
                </c:pt>
                <c:pt idx="12">
                  <c:v>0.199146695632595</c:v>
                </c:pt>
                <c:pt idx="13">
                  <c:v>0.191211793341195</c:v>
                </c:pt>
                <c:pt idx="14">
                  <c:v>0.157674200635359</c:v>
                </c:pt>
                <c:pt idx="15">
                  <c:v>0.163440822276741</c:v>
                </c:pt>
                <c:pt idx="16">
                  <c:v>0.117034980763359</c:v>
                </c:pt>
                <c:pt idx="17">
                  <c:v>0.100480510887592</c:v>
                </c:pt>
                <c:pt idx="18">
                  <c:v>0.0735215721049742</c:v>
                </c:pt>
              </c:numCache>
            </c:numRef>
          </c:val>
          <c:smooth val="0"/>
        </c:ser>
        <c:dLbls>
          <c:showLegendKey val="0"/>
          <c:showVal val="0"/>
          <c:showCatName val="0"/>
          <c:showSerName val="0"/>
          <c:showPercent val="0"/>
          <c:showBubbleSize val="0"/>
        </c:dLbls>
        <c:marker val="1"/>
        <c:smooth val="0"/>
        <c:axId val="2111675352"/>
        <c:axId val="2137739976"/>
      </c:lineChart>
      <c:catAx>
        <c:axId val="2111675352"/>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37739976"/>
        <c:crosses val="autoZero"/>
        <c:auto val="1"/>
        <c:lblAlgn val="ctr"/>
        <c:lblOffset val="100"/>
        <c:noMultiLvlLbl val="0"/>
      </c:catAx>
      <c:valAx>
        <c:axId val="2137739976"/>
        <c:scaling>
          <c:orientation val="minMax"/>
          <c:max val="0.4"/>
          <c:min val="0.0"/>
        </c:scaling>
        <c:delete val="0"/>
        <c:axPos val="l"/>
        <c:majorGridlines>
          <c:spPr>
            <a:ln>
              <a:solidFill>
                <a:schemeClr val="bg1">
                  <a:lumMod val="75000"/>
                </a:schemeClr>
              </a:solidFill>
            </a:ln>
          </c:spPr>
        </c:majorGridlines>
        <c:numFmt formatCode="0%" sourceLinked="0"/>
        <c:majorTickMark val="out"/>
        <c:minorTickMark val="none"/>
        <c:tickLblPos val="nextTo"/>
        <c:crossAx val="2111675352"/>
        <c:crosses val="autoZero"/>
        <c:crossBetween val="between"/>
        <c:majorUnit val="0.05"/>
      </c:valAx>
    </c:plotArea>
    <c:plotVisOnly val="1"/>
    <c:dispBlanksAs val="gap"/>
    <c:showDLblsOverMax val="0"/>
  </c:chart>
  <c:txPr>
    <a:bodyPr/>
    <a:lstStyle/>
    <a:p>
      <a:pPr>
        <a:defRPr sz="1400"/>
      </a:pPr>
      <a:endParaRPr lang="fr-FR"/>
    </a:p>
  </c:txPr>
  <c:externalData r:id="rId1">
    <c:autoUpdate val="0"/>
  </c:externalData>
  <c:userShapes r:id="rId2"/>
</c:chartSpace>
</file>

<file path=ppt/charts/chart1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Exportations de minerais par pays destinataires, </a:t>
            </a:r>
            <a:endParaRPr lang="fr-FR" sz="2000" dirty="0" smtClean="0"/>
          </a:p>
          <a:p>
            <a:pPr>
              <a:defRPr sz="2000"/>
            </a:pPr>
            <a:r>
              <a:rPr lang="fr-FR" sz="2000" i="1" u="sng" dirty="0" smtClean="0"/>
              <a:t>Valeurs</a:t>
            </a:r>
            <a:r>
              <a:rPr lang="fr-FR" sz="2000" i="1" u="sng" dirty="0"/>
              <a:t>, GCFP (approche)</a:t>
            </a:r>
          </a:p>
        </c:rich>
      </c:tx>
      <c:layout>
        <c:manualLayout>
          <c:xMode val="edge"/>
          <c:yMode val="edge"/>
          <c:x val="0.27365428857463"/>
          <c:y val="0.00118211226329849"/>
        </c:manualLayout>
      </c:layout>
      <c:overlay val="0"/>
      <c:spPr>
        <a:solidFill>
          <a:schemeClr val="bg1"/>
        </a:solidFill>
      </c:spPr>
    </c:title>
    <c:autoTitleDeleted val="0"/>
    <c:plotArea>
      <c:layout>
        <c:manualLayout>
          <c:layoutTarget val="inner"/>
          <c:xMode val="edge"/>
          <c:yMode val="edge"/>
          <c:x val="0.0548113451478807"/>
          <c:y val="0.11609669253982"/>
          <c:w val="0.944430697875094"/>
          <c:h val="0.731310917533499"/>
        </c:manualLayout>
      </c:layout>
      <c:barChart>
        <c:barDir val="col"/>
        <c:grouping val="stacked"/>
        <c:varyColors val="0"/>
        <c:ser>
          <c:idx val="4"/>
          <c:order val="0"/>
          <c:tx>
            <c:strRef>
              <c:f>'Minerai annuel'!$A$240</c:f>
              <c:strCache>
                <c:ptCount val="1"/>
                <c:pt idx="0">
                  <c:v>Autres</c:v>
                </c:pt>
              </c:strCache>
            </c:strRef>
          </c:tx>
          <c:spPr>
            <a:solidFill>
              <a:schemeClr val="bg1"/>
            </a:solidFill>
            <a:ln>
              <a:solidFill>
                <a:schemeClr val="tx1"/>
              </a:solidFill>
            </a:ln>
          </c:spPr>
          <c:invertIfNegative val="0"/>
          <c:dLbls>
            <c:dLbl>
              <c:idx val="7"/>
              <c:delete val="1"/>
            </c:dLbl>
            <c:dLbl>
              <c:idx val="8"/>
              <c:delete val="1"/>
            </c:dLbl>
            <c:dLbl>
              <c:idx val="9"/>
              <c:delete val="1"/>
            </c:dLbl>
            <c:txPr>
              <a:bodyPr rot="-5400000" vert="horz"/>
              <a:lstStyle/>
              <a:p>
                <a:pPr>
                  <a:defRPr b="1"/>
                </a:pPr>
                <a:endParaRPr lang="fr-FR"/>
              </a:p>
            </c:txP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annuel'!$AO$240:$AX$240</c:f>
              <c:numCache>
                <c:formatCode>#\ ##0.0"  ";#\ ##0.0"  "."  "</c:formatCode>
                <c:ptCount val="10"/>
                <c:pt idx="0">
                  <c:v>6.496624736803418</c:v>
                </c:pt>
                <c:pt idx="1">
                  <c:v>13.11931805296112</c:v>
                </c:pt>
                <c:pt idx="2">
                  <c:v>11.71842608473738</c:v>
                </c:pt>
                <c:pt idx="3">
                  <c:v>8.36742485477309</c:v>
                </c:pt>
                <c:pt idx="4">
                  <c:v>6.21462860441437</c:v>
                </c:pt>
                <c:pt idx="5">
                  <c:v>9.200646678169176</c:v>
                </c:pt>
                <c:pt idx="6">
                  <c:v>4.405276238313696</c:v>
                </c:pt>
                <c:pt idx="7">
                  <c:v>0.297631054607285</c:v>
                </c:pt>
                <c:pt idx="8">
                  <c:v>0.0</c:v>
                </c:pt>
                <c:pt idx="9">
                  <c:v>0.206742706943475</c:v>
                </c:pt>
              </c:numCache>
            </c:numRef>
          </c:val>
        </c:ser>
        <c:ser>
          <c:idx val="1"/>
          <c:order val="1"/>
          <c:tx>
            <c:strRef>
              <c:f>'Minerai annuel'!$A$241</c:f>
              <c:strCache>
                <c:ptCount val="1"/>
                <c:pt idx="0">
                  <c:v>Japon</c:v>
                </c:pt>
              </c:strCache>
            </c:strRef>
          </c:tx>
          <c:spPr>
            <a:solidFill>
              <a:srgbClr val="FF0000"/>
            </a:solidFill>
            <a:ln>
              <a:solidFill>
                <a:srgbClr val="0000FF"/>
              </a:solidFill>
            </a:ln>
          </c:spPr>
          <c:invertIfNegative val="0"/>
          <c:dLbls>
            <c:txPr>
              <a:bodyPr rot="-5400000" vert="horz"/>
              <a:lstStyle/>
              <a:p>
                <a:pPr>
                  <a:defRPr b="1">
                    <a:solidFill>
                      <a:srgbClr val="FFFFFF"/>
                    </a:solidFill>
                  </a:defRPr>
                </a:pPr>
                <a:endParaRPr lang="fr-FR"/>
              </a:p>
            </c:txP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annuel'!$AO$241:$AX$241</c:f>
              <c:numCache>
                <c:formatCode>#\ ##0.0"  ";#\ ##0.0"  "."  "</c:formatCode>
                <c:ptCount val="10"/>
                <c:pt idx="0">
                  <c:v>2.582932168791076</c:v>
                </c:pt>
                <c:pt idx="1">
                  <c:v>4.605399798611881</c:v>
                </c:pt>
                <c:pt idx="2">
                  <c:v>5.328887422466018</c:v>
                </c:pt>
                <c:pt idx="3">
                  <c:v>5.57379251956186</c:v>
                </c:pt>
                <c:pt idx="4">
                  <c:v>4.071653832735453</c:v>
                </c:pt>
                <c:pt idx="5">
                  <c:v>8.05874479800335</c:v>
                </c:pt>
                <c:pt idx="6">
                  <c:v>7.641327966930648</c:v>
                </c:pt>
                <c:pt idx="7">
                  <c:v>6.427990365143454</c:v>
                </c:pt>
                <c:pt idx="8">
                  <c:v>6.730067591793547</c:v>
                </c:pt>
                <c:pt idx="9">
                  <c:v>8.97189502856673</c:v>
                </c:pt>
              </c:numCache>
            </c:numRef>
          </c:val>
        </c:ser>
        <c:ser>
          <c:idx val="2"/>
          <c:order val="2"/>
          <c:tx>
            <c:strRef>
              <c:f>'Minerai annuel'!$A$242</c:f>
              <c:strCache>
                <c:ptCount val="1"/>
                <c:pt idx="0">
                  <c:v>Chine</c:v>
                </c:pt>
              </c:strCache>
            </c:strRef>
          </c:tx>
          <c:spPr>
            <a:solidFill>
              <a:srgbClr val="FFFF00"/>
            </a:solidFill>
            <a:ln>
              <a:solidFill>
                <a:schemeClr val="accent3">
                  <a:lumMod val="75000"/>
                </a:schemeClr>
              </a:solidFill>
            </a:ln>
          </c:spPr>
          <c:invertIfNegative val="0"/>
          <c:dLbls>
            <c:dLbl>
              <c:idx val="0"/>
              <c:delete val="1"/>
            </c:dLbl>
            <c:dLbl>
              <c:idx val="1"/>
              <c:delete val="1"/>
            </c:dLbl>
            <c:dLbl>
              <c:idx val="2"/>
              <c:delete val="1"/>
            </c:dLbl>
            <c:dLbl>
              <c:idx val="3"/>
              <c:delete val="1"/>
            </c:dLbl>
            <c:dLbl>
              <c:idx val="4"/>
              <c:delete val="1"/>
            </c:dLbl>
            <c:dLbl>
              <c:idx val="5"/>
              <c:delete val="1"/>
            </c:dLbl>
            <c:dLbl>
              <c:idx val="6"/>
              <c:delete val="1"/>
            </c:dLbl>
            <c:txPr>
              <a:bodyPr rot="-5400000" vert="horz"/>
              <a:lstStyle/>
              <a:p>
                <a:pPr>
                  <a:defRPr b="1"/>
                </a:pPr>
                <a:endParaRPr lang="fr-FR"/>
              </a:p>
            </c:txP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annuel'!$AO$242:$AX$242</c:f>
              <c:numCache>
                <c:formatCode>#\ ##0.0"  ";#\ ##0.0"  "."  "</c:formatCode>
                <c:ptCount val="10"/>
                <c:pt idx="0">
                  <c:v>0.0</c:v>
                </c:pt>
                <c:pt idx="1">
                  <c:v>0.0</c:v>
                </c:pt>
                <c:pt idx="2">
                  <c:v>0.788647679531309</c:v>
                </c:pt>
                <c:pt idx="3">
                  <c:v>0.325157377902347</c:v>
                </c:pt>
                <c:pt idx="4">
                  <c:v>0.0</c:v>
                </c:pt>
                <c:pt idx="5">
                  <c:v>0.0</c:v>
                </c:pt>
                <c:pt idx="6">
                  <c:v>0.0</c:v>
                </c:pt>
                <c:pt idx="7">
                  <c:v>2.988151720793654</c:v>
                </c:pt>
                <c:pt idx="8">
                  <c:v>5.824768477856269</c:v>
                </c:pt>
                <c:pt idx="9">
                  <c:v>5.743180634059448</c:v>
                </c:pt>
              </c:numCache>
            </c:numRef>
          </c:val>
        </c:ser>
        <c:ser>
          <c:idx val="3"/>
          <c:order val="3"/>
          <c:tx>
            <c:strRef>
              <c:f>'Minerai annuel'!$A$243</c:f>
              <c:strCache>
                <c:ptCount val="1"/>
                <c:pt idx="0">
                  <c:v>Corée</c:v>
                </c:pt>
              </c:strCache>
            </c:strRef>
          </c:tx>
          <c:spPr>
            <a:solidFill>
              <a:srgbClr val="660066"/>
            </a:solidFill>
            <a:ln>
              <a:solidFill>
                <a:schemeClr val="tx1"/>
              </a:solidFill>
            </a:ln>
          </c:spPr>
          <c:invertIfNegative val="0"/>
          <c:dLbls>
            <c:txPr>
              <a:bodyPr rot="-5400000" vert="horz"/>
              <a:lstStyle/>
              <a:p>
                <a:pPr>
                  <a:defRPr sz="1600" b="1">
                    <a:solidFill>
                      <a:srgbClr val="FFFFFF"/>
                    </a:solidFill>
                  </a:defRPr>
                </a:pPr>
                <a:endParaRPr lang="fr-FR"/>
              </a:p>
            </c:txPr>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annuel'!$AO$243:$AX$243</c:f>
              <c:numCache>
                <c:formatCode>#\ ##0.0"  ";#\ ##0.0"  "."  "</c:formatCode>
                <c:ptCount val="10"/>
                <c:pt idx="0">
                  <c:v>5.931295130439276</c:v>
                </c:pt>
                <c:pt idx="1">
                  <c:v>8.358941620881158</c:v>
                </c:pt>
                <c:pt idx="2">
                  <c:v>5.777491850782487</c:v>
                </c:pt>
                <c:pt idx="3">
                  <c:v>7.262444636702964</c:v>
                </c:pt>
                <c:pt idx="4">
                  <c:v>7.218116746356789</c:v>
                </c:pt>
                <c:pt idx="5">
                  <c:v>7.57967658199722</c:v>
                </c:pt>
                <c:pt idx="6">
                  <c:v>12.11612176573281</c:v>
                </c:pt>
                <c:pt idx="7">
                  <c:v>12.44004722002686</c:v>
                </c:pt>
                <c:pt idx="8">
                  <c:v>15.17076550581389</c:v>
                </c:pt>
                <c:pt idx="9">
                  <c:v>15.56546261484702</c:v>
                </c:pt>
              </c:numCache>
            </c:numRef>
          </c:val>
        </c:ser>
        <c:dLbls>
          <c:showLegendKey val="0"/>
          <c:showVal val="1"/>
          <c:showCatName val="0"/>
          <c:showSerName val="0"/>
          <c:showPercent val="0"/>
          <c:showBubbleSize val="0"/>
        </c:dLbls>
        <c:gapWidth val="150"/>
        <c:overlap val="100"/>
        <c:axId val="-2147101336"/>
        <c:axId val="-2147110024"/>
      </c:barChart>
      <c:lineChart>
        <c:grouping val="standard"/>
        <c:varyColors val="0"/>
        <c:ser>
          <c:idx val="0"/>
          <c:order val="4"/>
          <c:tx>
            <c:strRef>
              <c:f>'Minerai annuel'!$A$244</c:f>
              <c:strCache>
                <c:ptCount val="1"/>
                <c:pt idx="0">
                  <c:v>Total</c:v>
                </c:pt>
              </c:strCache>
            </c:strRef>
          </c:tx>
          <c:spPr>
            <a:ln>
              <a:solidFill>
                <a:schemeClr val="tx1"/>
              </a:solidFill>
            </a:ln>
          </c:spPr>
          <c:marker>
            <c:symbol val="none"/>
          </c:marker>
          <c:dLbls>
            <c:spPr>
              <a:solidFill>
                <a:schemeClr val="bg1"/>
              </a:solidFill>
            </c:spPr>
            <c:txPr>
              <a:bodyPr/>
              <a:lstStyle/>
              <a:p>
                <a:pPr>
                  <a:defRPr sz="1800" b="1" i="1"/>
                </a:pPr>
                <a:endParaRPr lang="fr-FR"/>
              </a:p>
            </c:txPr>
            <c:dLblPos val="t"/>
            <c:showLegendKey val="0"/>
            <c:showVal val="1"/>
            <c:showCatName val="0"/>
            <c:showSerName val="0"/>
            <c:showPercent val="0"/>
            <c:showBubbleSize val="0"/>
            <c:showLeaderLines val="0"/>
          </c:dLbls>
          <c:cat>
            <c:strRef>
              <c:f>'Minerai annuel'!$AO$43:$AX$43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'Minerai annuel'!$AO$244:$AX$244</c:f>
              <c:numCache>
                <c:formatCode>#\ ##0.0"  ";#\ ##0.0"  "."  "</c:formatCode>
                <c:ptCount val="10"/>
                <c:pt idx="0">
                  <c:v>15.01085203603377</c:v>
                </c:pt>
                <c:pt idx="1">
                  <c:v>26.08365947245417</c:v>
                </c:pt>
                <c:pt idx="2">
                  <c:v>23.6134530375172</c:v>
                </c:pt>
                <c:pt idx="3">
                  <c:v>21.52881938894026</c:v>
                </c:pt>
                <c:pt idx="4">
                  <c:v>17.50439918350661</c:v>
                </c:pt>
                <c:pt idx="5">
                  <c:v>24.83906805816974</c:v>
                </c:pt>
                <c:pt idx="6">
                  <c:v>24.16272597097714</c:v>
                </c:pt>
                <c:pt idx="7">
                  <c:v>22.15382036057125</c:v>
                </c:pt>
                <c:pt idx="8">
                  <c:v>27.72560157546368</c:v>
                </c:pt>
                <c:pt idx="9">
                  <c:v>30.48728098441668</c:v>
                </c:pt>
              </c:numCache>
            </c:numRef>
          </c:val>
          <c:smooth val="0"/>
        </c:ser>
        <c:dLbls>
          <c:showLegendKey val="0"/>
          <c:showVal val="1"/>
          <c:showCatName val="0"/>
          <c:showSerName val="0"/>
          <c:showPercent val="0"/>
          <c:showBubbleSize val="0"/>
        </c:dLbls>
        <c:marker val="1"/>
        <c:smooth val="0"/>
        <c:axId val="-2147101336"/>
        <c:axId val="-2147110024"/>
      </c:lineChart>
      <c:catAx>
        <c:axId val="-2147101336"/>
        <c:scaling>
          <c:orientation val="minMax"/>
        </c:scaling>
        <c:delete val="0"/>
        <c:axPos val="b"/>
        <c:numFmt formatCode="General" sourceLinked="1"/>
        <c:majorTickMark val="out"/>
        <c:minorTickMark val="none"/>
        <c:tickLblPos val="nextTo"/>
        <c:txPr>
          <a:bodyPr rot="-5400000" vert="horz"/>
          <a:lstStyle/>
          <a:p>
            <a:pPr>
              <a:defRPr sz="1800"/>
            </a:pPr>
            <a:endParaRPr lang="fr-FR"/>
          </a:p>
        </c:txPr>
        <c:crossAx val="-2147110024"/>
        <c:crosses val="autoZero"/>
        <c:auto val="1"/>
        <c:lblAlgn val="ctr"/>
        <c:lblOffset val="100"/>
        <c:noMultiLvlLbl val="0"/>
      </c:catAx>
      <c:valAx>
        <c:axId val="-214711002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pPr>
            <a:endParaRPr lang="fr-FR"/>
          </a:p>
        </c:txPr>
        <c:crossAx val="-2147101336"/>
        <c:crosses val="autoZero"/>
        <c:crossBetween val="between"/>
        <c:majorUnit val="5.0"/>
      </c:valAx>
    </c:plotArea>
    <c:legend>
      <c:legendPos val="r"/>
      <c:legendEntry>
        <c:idx val="2"/>
        <c:txPr>
          <a:bodyPr/>
          <a:lstStyle/>
          <a:p>
            <a:pPr>
              <a:defRPr sz="1800" b="1"/>
            </a:pPr>
            <a:endParaRPr lang="fr-FR"/>
          </a:p>
        </c:txPr>
      </c:legendEntry>
      <c:legendEntry>
        <c:idx val="4"/>
        <c:delete val="1"/>
      </c:legendEntry>
      <c:layout>
        <c:manualLayout>
          <c:xMode val="edge"/>
          <c:yMode val="edge"/>
          <c:x val="0.0"/>
          <c:y val="0.0315867490060266"/>
          <c:w val="0.149678558563337"/>
          <c:h val="0.260156395292491"/>
        </c:manualLayout>
      </c:layout>
      <c:overlay val="0"/>
      <c:spPr>
        <a:solidFill>
          <a:schemeClr val="bg1"/>
        </a:solidFill>
      </c:spPr>
      <c:txPr>
        <a:bodyPr/>
        <a:lstStyle/>
        <a:p>
          <a:pPr>
            <a:defRPr sz="1800"/>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1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0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Exportations de Nickels et Cobalt </a:t>
            </a:r>
            <a:r>
              <a:rPr lang="fr-FR" sz="1800" b="1" i="1" u="sng" strike="noStrike" baseline="0" dirty="0">
                <a:solidFill>
                  <a:srgbClr val="000000"/>
                </a:solidFill>
                <a:latin typeface="Calibri"/>
                <a:ea typeface="Calibri"/>
                <a:cs typeface="Calibri"/>
              </a:rPr>
              <a:t>en volume</a:t>
            </a:r>
            <a:r>
              <a:rPr lang="fr-FR" sz="1800" b="1" i="0" u="none" strike="noStrike" baseline="0" dirty="0">
                <a:solidFill>
                  <a:srgbClr val="000000"/>
                </a:solidFill>
                <a:latin typeface="Calibri"/>
                <a:ea typeface="Calibri"/>
                <a:cs typeface="Calibri"/>
              </a:rPr>
              <a:t>, </a:t>
            </a:r>
            <a:r>
              <a:rPr lang="fr-FR" sz="1800" b="1" i="0" u="none" strike="noStrike" baseline="0" dirty="0" smtClean="0">
                <a:solidFill>
                  <a:srgbClr val="000000"/>
                </a:solidFill>
                <a:latin typeface="Calibri"/>
                <a:ea typeface="Calibri"/>
                <a:cs typeface="Calibri"/>
              </a:rPr>
              <a:t>KT </a:t>
            </a:r>
            <a:r>
              <a:rPr lang="fr-FR" sz="1800" b="1" i="0" u="none" strike="noStrike" baseline="0" dirty="0">
                <a:solidFill>
                  <a:srgbClr val="000000"/>
                </a:solidFill>
                <a:latin typeface="Calibri"/>
                <a:ea typeface="Calibri"/>
                <a:cs typeface="Calibri"/>
              </a:rPr>
              <a:t>de métal contenu, très long terme 1970-2018 </a:t>
            </a:r>
          </a:p>
        </c:rich>
      </c:tx>
      <c:layout>
        <c:manualLayout>
          <c:xMode val="edge"/>
          <c:yMode val="edge"/>
          <c:x val="0.150186763035917"/>
          <c:y val="1.24687338801207E-5"/>
        </c:manualLayout>
      </c:layout>
      <c:overlay val="0"/>
      <c:spPr>
        <a:solidFill>
          <a:schemeClr val="bg1"/>
        </a:solidFill>
      </c:spPr>
    </c:title>
    <c:autoTitleDeleted val="0"/>
    <c:plotArea>
      <c:layout>
        <c:manualLayout>
          <c:layoutTarget val="inner"/>
          <c:xMode val="edge"/>
          <c:yMode val="edge"/>
          <c:x val="0.0671584024969852"/>
          <c:y val="0.146936600597339"/>
          <c:w val="0.912521644065355"/>
          <c:h val="0.736299362909273"/>
        </c:manualLayout>
      </c:layout>
      <c:barChart>
        <c:barDir val="col"/>
        <c:grouping val="stacked"/>
        <c:varyColors val="0"/>
        <c:ser>
          <c:idx val="3"/>
          <c:order val="0"/>
          <c:tx>
            <c:strRef>
              <c:f>'Métallurgie annuel'!$A$83</c:f>
              <c:strCache>
                <c:ptCount val="1"/>
                <c:pt idx="0">
                  <c:v>Ferro-nickels</c:v>
                </c:pt>
              </c:strCache>
            </c:strRef>
          </c:tx>
          <c:spPr>
            <a:solidFill>
              <a:srgbClr val="000090"/>
            </a:solidFill>
            <a:ln>
              <a:solidFill>
                <a:schemeClr val="tx1"/>
              </a:solidFill>
            </a:ln>
          </c:spPr>
          <c:invertIfNegative val="0"/>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annuel'!$B$83:$AX$83</c:f>
              <c:numCache>
                <c:formatCode>#\ ##0"  ";#\ ##0"  "."  "</c:formatCode>
                <c:ptCount val="49"/>
                <c:pt idx="0">
                  <c:v>27.986</c:v>
                </c:pt>
                <c:pt idx="1">
                  <c:v>29.052</c:v>
                </c:pt>
                <c:pt idx="2">
                  <c:v>38.062</c:v>
                </c:pt>
                <c:pt idx="3">
                  <c:v>33.359</c:v>
                </c:pt>
                <c:pt idx="4">
                  <c:v>47.123</c:v>
                </c:pt>
                <c:pt idx="5">
                  <c:v>42.658</c:v>
                </c:pt>
                <c:pt idx="6">
                  <c:v>30.213</c:v>
                </c:pt>
                <c:pt idx="7">
                  <c:v>29.465</c:v>
                </c:pt>
                <c:pt idx="8">
                  <c:v>25.241</c:v>
                </c:pt>
                <c:pt idx="9">
                  <c:v>44.475</c:v>
                </c:pt>
                <c:pt idx="10">
                  <c:v>32.708</c:v>
                </c:pt>
                <c:pt idx="11">
                  <c:v>27.329</c:v>
                </c:pt>
                <c:pt idx="12">
                  <c:v>26.771</c:v>
                </c:pt>
                <c:pt idx="13">
                  <c:v>22.894</c:v>
                </c:pt>
                <c:pt idx="14">
                  <c:v>30.787</c:v>
                </c:pt>
                <c:pt idx="15">
                  <c:v>35.496</c:v>
                </c:pt>
                <c:pt idx="16">
                  <c:v>32.609</c:v>
                </c:pt>
                <c:pt idx="17">
                  <c:v>30.349</c:v>
                </c:pt>
                <c:pt idx="18">
                  <c:v>36.819</c:v>
                </c:pt>
                <c:pt idx="19">
                  <c:v>35.294</c:v>
                </c:pt>
                <c:pt idx="20">
                  <c:v>35.215</c:v>
                </c:pt>
                <c:pt idx="21">
                  <c:v>32.682</c:v>
                </c:pt>
                <c:pt idx="22">
                  <c:v>32.08</c:v>
                </c:pt>
                <c:pt idx="23">
                  <c:v>36.888</c:v>
                </c:pt>
                <c:pt idx="24">
                  <c:v>39.899</c:v>
                </c:pt>
                <c:pt idx="25">
                  <c:v>41.393</c:v>
                </c:pt>
                <c:pt idx="26">
                  <c:v>42.522</c:v>
                </c:pt>
                <c:pt idx="27">
                  <c:v>44.055</c:v>
                </c:pt>
                <c:pt idx="28">
                  <c:v>44.962</c:v>
                </c:pt>
                <c:pt idx="29">
                  <c:v>45.128</c:v>
                </c:pt>
                <c:pt idx="30">
                  <c:v>44.618884</c:v>
                </c:pt>
                <c:pt idx="31">
                  <c:v>46.382555</c:v>
                </c:pt>
                <c:pt idx="32">
                  <c:v>47.556783</c:v>
                </c:pt>
                <c:pt idx="33">
                  <c:v>51.41388399999999</c:v>
                </c:pt>
                <c:pt idx="34">
                  <c:v>43.38877500000001</c:v>
                </c:pt>
                <c:pt idx="35">
                  <c:v>46.229454</c:v>
                </c:pt>
                <c:pt idx="36">
                  <c:v>49.418983</c:v>
                </c:pt>
                <c:pt idx="37">
                  <c:v>43.42632899999998</c:v>
                </c:pt>
                <c:pt idx="38">
                  <c:v>38.548666</c:v>
                </c:pt>
                <c:pt idx="39">
                  <c:v>36.98599</c:v>
                </c:pt>
                <c:pt idx="40">
                  <c:v>41.381316</c:v>
                </c:pt>
                <c:pt idx="41">
                  <c:v>39.710266</c:v>
                </c:pt>
                <c:pt idx="42">
                  <c:v>43.303086</c:v>
                </c:pt>
                <c:pt idx="43">
                  <c:v>39.869408</c:v>
                </c:pt>
                <c:pt idx="44">
                  <c:v>51.786059</c:v>
                </c:pt>
                <c:pt idx="45">
                  <c:v>56.889951</c:v>
                </c:pt>
                <c:pt idx="46">
                  <c:v>65.383245</c:v>
                </c:pt>
                <c:pt idx="47">
                  <c:v>73.80004299999995</c:v>
                </c:pt>
                <c:pt idx="48">
                  <c:v>83.12264264764838</c:v>
                </c:pt>
              </c:numCache>
            </c:numRef>
          </c:val>
        </c:ser>
        <c:ser>
          <c:idx val="0"/>
          <c:order val="1"/>
          <c:tx>
            <c:strRef>
              <c:f>'Métallurgie annuel'!$A$84</c:f>
              <c:strCache>
                <c:ptCount val="1"/>
                <c:pt idx="0">
                  <c:v>Mattes</c:v>
                </c:pt>
              </c:strCache>
            </c:strRef>
          </c:tx>
          <c:spPr>
            <a:solidFill>
              <a:srgbClr val="3AFF44"/>
            </a:solidFill>
            <a:ln w="19050" cmpd="sng">
              <a:solidFill>
                <a:srgbClr val="000090"/>
              </a:solidFill>
              <a:prstDash val="solid"/>
            </a:ln>
          </c:spPr>
          <c:invertIfNegative val="0"/>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annuel'!$B$84:$AX$84</c:f>
              <c:numCache>
                <c:formatCode>#\ ##0"  ";#\ ##0"  "."  "</c:formatCode>
                <c:ptCount val="49"/>
                <c:pt idx="0">
                  <c:v>15.627</c:v>
                </c:pt>
                <c:pt idx="1">
                  <c:v>15.796</c:v>
                </c:pt>
                <c:pt idx="2">
                  <c:v>20.044</c:v>
                </c:pt>
                <c:pt idx="3">
                  <c:v>16.784</c:v>
                </c:pt>
                <c:pt idx="4">
                  <c:v>20.073</c:v>
                </c:pt>
                <c:pt idx="5">
                  <c:v>19.417</c:v>
                </c:pt>
                <c:pt idx="6">
                  <c:v>21.276</c:v>
                </c:pt>
                <c:pt idx="7">
                  <c:v>23.991</c:v>
                </c:pt>
                <c:pt idx="8">
                  <c:v>16.511</c:v>
                </c:pt>
                <c:pt idx="9">
                  <c:v>13.411</c:v>
                </c:pt>
                <c:pt idx="10">
                  <c:v>16.396</c:v>
                </c:pt>
                <c:pt idx="11">
                  <c:v>17.589</c:v>
                </c:pt>
                <c:pt idx="12">
                  <c:v>7.983</c:v>
                </c:pt>
                <c:pt idx="13">
                  <c:v>3.694</c:v>
                </c:pt>
                <c:pt idx="14">
                  <c:v>6.479</c:v>
                </c:pt>
                <c:pt idx="15">
                  <c:v>8.699</c:v>
                </c:pt>
                <c:pt idx="16">
                  <c:v>9.549</c:v>
                </c:pt>
                <c:pt idx="17">
                  <c:v>7.353</c:v>
                </c:pt>
                <c:pt idx="18">
                  <c:v>10.33</c:v>
                </c:pt>
                <c:pt idx="19">
                  <c:v>10.777</c:v>
                </c:pt>
                <c:pt idx="20">
                  <c:v>10.626</c:v>
                </c:pt>
                <c:pt idx="21">
                  <c:v>8.607</c:v>
                </c:pt>
                <c:pt idx="22">
                  <c:v>7.91</c:v>
                </c:pt>
                <c:pt idx="23">
                  <c:v>10.883</c:v>
                </c:pt>
                <c:pt idx="24">
                  <c:v>9.639</c:v>
                </c:pt>
                <c:pt idx="25">
                  <c:v>10.501</c:v>
                </c:pt>
                <c:pt idx="26">
                  <c:v>11.399</c:v>
                </c:pt>
                <c:pt idx="27">
                  <c:v>11.07</c:v>
                </c:pt>
                <c:pt idx="28">
                  <c:v>12.011</c:v>
                </c:pt>
                <c:pt idx="29">
                  <c:v>11.353</c:v>
                </c:pt>
                <c:pt idx="30">
                  <c:v>12.959853</c:v>
                </c:pt>
                <c:pt idx="31">
                  <c:v>13.650127</c:v>
                </c:pt>
                <c:pt idx="32">
                  <c:v>10.449859</c:v>
                </c:pt>
                <c:pt idx="33">
                  <c:v>11.064849</c:v>
                </c:pt>
                <c:pt idx="34">
                  <c:v>12.723627</c:v>
                </c:pt>
                <c:pt idx="35">
                  <c:v>12.606222</c:v>
                </c:pt>
                <c:pt idx="36">
                  <c:v>13.729655</c:v>
                </c:pt>
                <c:pt idx="37">
                  <c:v>14.004762</c:v>
                </c:pt>
                <c:pt idx="38">
                  <c:v>13.646193</c:v>
                </c:pt>
                <c:pt idx="39">
                  <c:v>14.195517</c:v>
                </c:pt>
                <c:pt idx="40">
                  <c:v>14.392734</c:v>
                </c:pt>
                <c:pt idx="41">
                  <c:v>13.915635</c:v>
                </c:pt>
                <c:pt idx="42">
                  <c:v>13.545581</c:v>
                </c:pt>
                <c:pt idx="43">
                  <c:v>12.916442</c:v>
                </c:pt>
                <c:pt idx="44">
                  <c:v>8.812454</c:v>
                </c:pt>
                <c:pt idx="45">
                  <c:v>6.760978999999994</c:v>
                </c:pt>
                <c:pt idx="46">
                  <c:v>4.286505</c:v>
                </c:pt>
                <c:pt idx="47">
                  <c:v>0.0</c:v>
                </c:pt>
                <c:pt idx="48">
                  <c:v>0.0</c:v>
                </c:pt>
              </c:numCache>
            </c:numRef>
          </c:val>
        </c:ser>
        <c:ser>
          <c:idx val="1"/>
          <c:order val="2"/>
          <c:tx>
            <c:strRef>
              <c:f>'Métallurgie annuel'!$A$85</c:f>
              <c:strCache>
                <c:ptCount val="1"/>
                <c:pt idx="0">
                  <c:v>Autres, NHC et Ni0</c:v>
                </c:pt>
              </c:strCache>
            </c:strRef>
          </c:tx>
          <c:spPr>
            <a:solidFill>
              <a:schemeClr val="bg1">
                <a:lumMod val="75000"/>
              </a:schemeClr>
            </a:solidFill>
            <a:ln w="19050" cmpd="sng">
              <a:solidFill>
                <a:schemeClr val="bg1">
                  <a:lumMod val="75000"/>
                </a:schemeClr>
              </a:solidFill>
            </a:ln>
          </c:spPr>
          <c:invertIfNegative val="0"/>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annuel'!$B$85:$AX$85</c:f>
              <c:numCache>
                <c:formatCode>#\ ##0"  ";#\ ##0"  "."  "</c:formatCode>
                <c:ptCount val="49"/>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0.118319</c:v>
                </c:pt>
                <c:pt idx="41">
                  <c:v>7.533026</c:v>
                </c:pt>
                <c:pt idx="42">
                  <c:v>5.302631999999996</c:v>
                </c:pt>
                <c:pt idx="43">
                  <c:v>12.01629</c:v>
                </c:pt>
                <c:pt idx="44">
                  <c:v>18.109364</c:v>
                </c:pt>
                <c:pt idx="45">
                  <c:v>31.625114</c:v>
                </c:pt>
                <c:pt idx="46">
                  <c:v>35.39022614</c:v>
                </c:pt>
                <c:pt idx="47">
                  <c:v>36.81866435999999</c:v>
                </c:pt>
                <c:pt idx="48">
                  <c:v>37.24770080389785</c:v>
                </c:pt>
              </c:numCache>
            </c:numRef>
          </c:val>
        </c:ser>
        <c:ser>
          <c:idx val="2"/>
          <c:order val="3"/>
          <c:tx>
            <c:strRef>
              <c:f>'Métallurgie annuel'!$A$86</c:f>
              <c:strCache>
                <c:ptCount val="1"/>
                <c:pt idx="0">
                  <c:v>CoCO3</c:v>
                </c:pt>
              </c:strCache>
            </c:strRef>
          </c:tx>
          <c:spPr>
            <a:solidFill>
              <a:srgbClr val="FF0000"/>
            </a:solidFill>
            <a:ln w="76200" cmpd="sng">
              <a:solidFill>
                <a:srgbClr val="FF0000"/>
              </a:solidFill>
            </a:ln>
          </c:spPr>
          <c:invertIfNegative val="0"/>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annuel'!$B$86:$AX$86</c:f>
              <c:numCache>
                <c:formatCode>#\ ##0"  ";#\ ##0"  "."  "</c:formatCode>
                <c:ptCount val="49"/>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0.0</c:v>
                </c:pt>
                <c:pt idx="41">
                  <c:v>0.0</c:v>
                </c:pt>
                <c:pt idx="42">
                  <c:v>0.12335</c:v>
                </c:pt>
                <c:pt idx="43">
                  <c:v>0.596559</c:v>
                </c:pt>
                <c:pt idx="44">
                  <c:v>0.37283</c:v>
                </c:pt>
                <c:pt idx="45">
                  <c:v>1.51462</c:v>
                </c:pt>
                <c:pt idx="46">
                  <c:v>2.5870559</c:v>
                </c:pt>
                <c:pt idx="47">
                  <c:v>2.27749853</c:v>
                </c:pt>
                <c:pt idx="48">
                  <c:v>1.608</c:v>
                </c:pt>
              </c:numCache>
            </c:numRef>
          </c:val>
        </c:ser>
        <c:dLbls>
          <c:showLegendKey val="0"/>
          <c:showVal val="0"/>
          <c:showCatName val="0"/>
          <c:showSerName val="0"/>
          <c:showPercent val="0"/>
          <c:showBubbleSize val="0"/>
        </c:dLbls>
        <c:gapWidth val="150"/>
        <c:overlap val="100"/>
        <c:axId val="-2145815800"/>
        <c:axId val="-2145812504"/>
      </c:barChart>
      <c:lineChart>
        <c:grouping val="standard"/>
        <c:varyColors val="0"/>
        <c:ser>
          <c:idx val="4"/>
          <c:order val="4"/>
          <c:tx>
            <c:strRef>
              <c:f>'Métallurgie annuel'!$A$87</c:f>
              <c:strCache>
                <c:ptCount val="1"/>
                <c:pt idx="0">
                  <c:v>Total</c:v>
                </c:pt>
              </c:strCache>
            </c:strRef>
          </c:tx>
          <c:spPr>
            <a:ln w="38100" cmpd="sng">
              <a:solidFill>
                <a:schemeClr val="tx1"/>
              </a:solidFill>
            </a:ln>
          </c:spPr>
          <c:marker>
            <c:symbol val="none"/>
          </c:marker>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annuel'!$B$87:$AX$87</c:f>
              <c:numCache>
                <c:formatCode>#\ ##0"  ";#\ ##0"  "."  "</c:formatCode>
                <c:ptCount val="49"/>
                <c:pt idx="0">
                  <c:v>43.613</c:v>
                </c:pt>
                <c:pt idx="1">
                  <c:v>44.848</c:v>
                </c:pt>
                <c:pt idx="2">
                  <c:v>58.106</c:v>
                </c:pt>
                <c:pt idx="3">
                  <c:v>50.143</c:v>
                </c:pt>
                <c:pt idx="4">
                  <c:v>67.196</c:v>
                </c:pt>
                <c:pt idx="5">
                  <c:v>62.075</c:v>
                </c:pt>
                <c:pt idx="6">
                  <c:v>51.489</c:v>
                </c:pt>
                <c:pt idx="7">
                  <c:v>53.456</c:v>
                </c:pt>
                <c:pt idx="8">
                  <c:v>41.752</c:v>
                </c:pt>
                <c:pt idx="9">
                  <c:v>57.886</c:v>
                </c:pt>
                <c:pt idx="10">
                  <c:v>49.104</c:v>
                </c:pt>
                <c:pt idx="11">
                  <c:v>44.918</c:v>
                </c:pt>
                <c:pt idx="12">
                  <c:v>34.754</c:v>
                </c:pt>
                <c:pt idx="13">
                  <c:v>26.588</c:v>
                </c:pt>
                <c:pt idx="14">
                  <c:v>37.266</c:v>
                </c:pt>
                <c:pt idx="15">
                  <c:v>44.195</c:v>
                </c:pt>
                <c:pt idx="16">
                  <c:v>42.158</c:v>
                </c:pt>
                <c:pt idx="17">
                  <c:v>37.702</c:v>
                </c:pt>
                <c:pt idx="18">
                  <c:v>47.149</c:v>
                </c:pt>
                <c:pt idx="19">
                  <c:v>46.071</c:v>
                </c:pt>
                <c:pt idx="20">
                  <c:v>45.841</c:v>
                </c:pt>
                <c:pt idx="21">
                  <c:v>41.289</c:v>
                </c:pt>
                <c:pt idx="22">
                  <c:v>39.99</c:v>
                </c:pt>
                <c:pt idx="23">
                  <c:v>47.771</c:v>
                </c:pt>
                <c:pt idx="24">
                  <c:v>49.538</c:v>
                </c:pt>
                <c:pt idx="25">
                  <c:v>51.894</c:v>
                </c:pt>
                <c:pt idx="26">
                  <c:v>53.921</c:v>
                </c:pt>
                <c:pt idx="27">
                  <c:v>55.125</c:v>
                </c:pt>
                <c:pt idx="28">
                  <c:v>56.973</c:v>
                </c:pt>
                <c:pt idx="29">
                  <c:v>56.481</c:v>
                </c:pt>
                <c:pt idx="30">
                  <c:v>57.578737</c:v>
                </c:pt>
                <c:pt idx="31">
                  <c:v>60.032682</c:v>
                </c:pt>
                <c:pt idx="32">
                  <c:v>58.006642</c:v>
                </c:pt>
                <c:pt idx="33">
                  <c:v>62.478733</c:v>
                </c:pt>
                <c:pt idx="34">
                  <c:v>56.11240200000001</c:v>
                </c:pt>
                <c:pt idx="35">
                  <c:v>58.835676</c:v>
                </c:pt>
                <c:pt idx="36">
                  <c:v>63.148638</c:v>
                </c:pt>
                <c:pt idx="37">
                  <c:v>57.431091</c:v>
                </c:pt>
                <c:pt idx="38">
                  <c:v>52.19485900000001</c:v>
                </c:pt>
                <c:pt idx="39">
                  <c:v>51.181507</c:v>
                </c:pt>
                <c:pt idx="40">
                  <c:v>55.892369</c:v>
                </c:pt>
                <c:pt idx="41">
                  <c:v>61.158927</c:v>
                </c:pt>
                <c:pt idx="42">
                  <c:v>62.274649</c:v>
                </c:pt>
                <c:pt idx="43">
                  <c:v>65.398699</c:v>
                </c:pt>
                <c:pt idx="44">
                  <c:v>79.08070699999998</c:v>
                </c:pt>
                <c:pt idx="45">
                  <c:v>96.790664</c:v>
                </c:pt>
                <c:pt idx="46">
                  <c:v>107.64703204</c:v>
                </c:pt>
                <c:pt idx="47">
                  <c:v>112.89620589</c:v>
                </c:pt>
                <c:pt idx="48">
                  <c:v>121.9783434515462</c:v>
                </c:pt>
              </c:numCache>
            </c:numRef>
          </c:val>
          <c:smooth val="0"/>
        </c:ser>
        <c:dLbls>
          <c:showLegendKey val="0"/>
          <c:showVal val="0"/>
          <c:showCatName val="0"/>
          <c:showSerName val="0"/>
          <c:showPercent val="0"/>
          <c:showBubbleSize val="0"/>
        </c:dLbls>
        <c:marker val="1"/>
        <c:smooth val="0"/>
        <c:axId val="-2145815800"/>
        <c:axId val="-2145812504"/>
      </c:lineChart>
      <c:catAx>
        <c:axId val="-2145815800"/>
        <c:scaling>
          <c:orientation val="minMax"/>
        </c:scaling>
        <c:delete val="0"/>
        <c:axPos val="b"/>
        <c:numFmt formatCode="General" sourceLinked="1"/>
        <c:majorTickMark val="out"/>
        <c:minorTickMark val="none"/>
        <c:tickLblPos val="nextTo"/>
        <c:txPr>
          <a:bodyPr rot="-5400000" vert="horz"/>
          <a:lstStyle/>
          <a:p>
            <a:pPr>
              <a:defRPr sz="1400"/>
            </a:pPr>
            <a:endParaRPr lang="fr-FR"/>
          </a:p>
        </c:txPr>
        <c:crossAx val="-2145812504"/>
        <c:crosses val="autoZero"/>
        <c:auto val="1"/>
        <c:lblAlgn val="ctr"/>
        <c:lblOffset val="100"/>
        <c:tickLblSkip val="4"/>
        <c:tickMarkSkip val="1"/>
        <c:noMultiLvlLbl val="0"/>
      </c:catAx>
      <c:valAx>
        <c:axId val="-214581250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chemeClr val="tx1"/>
                </a:solidFill>
              </a:defRPr>
            </a:pPr>
            <a:endParaRPr lang="fr-FR"/>
          </a:p>
        </c:txPr>
        <c:crossAx val="-2145815800"/>
        <c:crosses val="autoZero"/>
        <c:crossBetween val="between"/>
        <c:majorUnit val="10.0"/>
      </c:valAx>
    </c:plotArea>
    <c:legend>
      <c:legendPos val="t"/>
      <c:layout>
        <c:manualLayout>
          <c:xMode val="edge"/>
          <c:yMode val="edge"/>
          <c:x val="0.0393047510897486"/>
          <c:y val="0.129885057471264"/>
          <c:w val="0.863718691301771"/>
          <c:h val="0.138730573382145"/>
        </c:manualLayout>
      </c:layout>
      <c:overlay val="0"/>
      <c:spPr>
        <a:solidFill>
          <a:schemeClr val="bg1"/>
        </a:solidFill>
      </c:spPr>
      <c:txPr>
        <a:bodyPr/>
        <a:lstStyle/>
        <a:p>
          <a:pPr>
            <a:defRPr sz="1400"/>
          </a:pPr>
          <a:endParaRPr lang="fr-FR"/>
        </a:p>
      </c:txPr>
    </c:legend>
    <c:plotVisOnly val="1"/>
    <c:dispBlanksAs val="gap"/>
    <c:showDLblsOverMax val="0"/>
  </c:chart>
  <c:externalData r:id="rId1">
    <c:autoUpdate val="0"/>
  </c:externalData>
  <c:userShapes r:id="rId2"/>
</c:chartSpace>
</file>

<file path=ppt/charts/chart1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Zoom </a:t>
            </a:r>
            <a:endParaRPr lang="fr-FR" dirty="0" smtClean="0"/>
          </a:p>
          <a:p>
            <a:pPr>
              <a:defRPr/>
            </a:pPr>
            <a:r>
              <a:rPr lang="fr-FR" dirty="0" smtClean="0"/>
              <a:t>2009</a:t>
            </a:r>
            <a:r>
              <a:rPr lang="fr-FR" dirty="0"/>
              <a:t>-2018</a:t>
            </a:r>
          </a:p>
        </c:rich>
      </c:tx>
      <c:layout>
        <c:manualLayout>
          <c:xMode val="edge"/>
          <c:yMode val="edge"/>
          <c:x val="0.743275157902224"/>
          <c:y val="0.00163294479734354"/>
        </c:manualLayout>
      </c:layout>
      <c:overlay val="0"/>
      <c:spPr>
        <a:solidFill>
          <a:schemeClr val="bg1"/>
        </a:solidFill>
      </c:spPr>
    </c:title>
    <c:autoTitleDeleted val="0"/>
    <c:plotArea>
      <c:layout>
        <c:manualLayout>
          <c:layoutTarget val="inner"/>
          <c:xMode val="edge"/>
          <c:yMode val="edge"/>
          <c:x val="0.10320783498773"/>
          <c:y val="0.146936600597339"/>
          <c:w val="0.89679216501227"/>
          <c:h val="0.787936422702831"/>
        </c:manualLayout>
      </c:layout>
      <c:barChart>
        <c:barDir val="col"/>
        <c:grouping val="stacked"/>
        <c:varyColors val="0"/>
        <c:ser>
          <c:idx val="3"/>
          <c:order val="0"/>
          <c:tx>
            <c:strRef>
              <c:f>'Métallurgie annuel'!$A$83</c:f>
              <c:strCache>
                <c:ptCount val="1"/>
                <c:pt idx="0">
                  <c:v>Ferro-nickels</c:v>
                </c:pt>
              </c:strCache>
            </c:strRef>
          </c:tx>
          <c:spPr>
            <a:solidFill>
              <a:srgbClr val="000090"/>
            </a:solidFill>
            <a:ln>
              <a:solidFill>
                <a:schemeClr val="tx1"/>
              </a:solidFill>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annuel'!$AO$83:$AX$83</c:f>
              <c:numCache>
                <c:formatCode>#\ ##0"  ";#\ ##0"  "."  "</c:formatCode>
                <c:ptCount val="10"/>
                <c:pt idx="0">
                  <c:v>36.98599</c:v>
                </c:pt>
                <c:pt idx="1">
                  <c:v>41.381316</c:v>
                </c:pt>
                <c:pt idx="2">
                  <c:v>39.710266</c:v>
                </c:pt>
                <c:pt idx="3">
                  <c:v>43.303086</c:v>
                </c:pt>
                <c:pt idx="4">
                  <c:v>39.869408</c:v>
                </c:pt>
                <c:pt idx="5">
                  <c:v>51.786059</c:v>
                </c:pt>
                <c:pt idx="6">
                  <c:v>56.889951</c:v>
                </c:pt>
                <c:pt idx="7">
                  <c:v>65.383245</c:v>
                </c:pt>
                <c:pt idx="8">
                  <c:v>73.80004299999995</c:v>
                </c:pt>
                <c:pt idx="9">
                  <c:v>83.12264264764838</c:v>
                </c:pt>
              </c:numCache>
            </c:numRef>
          </c:val>
        </c:ser>
        <c:ser>
          <c:idx val="0"/>
          <c:order val="1"/>
          <c:tx>
            <c:strRef>
              <c:f>'Métallurgie annuel'!$A$84</c:f>
              <c:strCache>
                <c:ptCount val="1"/>
                <c:pt idx="0">
                  <c:v>Mattes</c:v>
                </c:pt>
              </c:strCache>
            </c:strRef>
          </c:tx>
          <c:spPr>
            <a:solidFill>
              <a:srgbClr val="3AFF44"/>
            </a:solidFill>
            <a:ln w="19050" cmpd="sng">
              <a:solidFill>
                <a:srgbClr val="000090"/>
              </a:solidFill>
              <a:prstDash val="solid"/>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annuel'!$AO$84:$AX$84</c:f>
              <c:numCache>
                <c:formatCode>#\ ##0"  ";#\ ##0"  "."  "</c:formatCode>
                <c:ptCount val="10"/>
                <c:pt idx="0">
                  <c:v>14.195517</c:v>
                </c:pt>
                <c:pt idx="1">
                  <c:v>14.392734</c:v>
                </c:pt>
                <c:pt idx="2">
                  <c:v>13.915635</c:v>
                </c:pt>
                <c:pt idx="3">
                  <c:v>13.545581</c:v>
                </c:pt>
                <c:pt idx="4">
                  <c:v>12.916442</c:v>
                </c:pt>
                <c:pt idx="5">
                  <c:v>8.812454</c:v>
                </c:pt>
                <c:pt idx="6">
                  <c:v>6.760978999999994</c:v>
                </c:pt>
                <c:pt idx="7">
                  <c:v>4.286505</c:v>
                </c:pt>
                <c:pt idx="8">
                  <c:v>0.0</c:v>
                </c:pt>
                <c:pt idx="9">
                  <c:v>0.0</c:v>
                </c:pt>
              </c:numCache>
            </c:numRef>
          </c:val>
        </c:ser>
        <c:ser>
          <c:idx val="1"/>
          <c:order val="2"/>
          <c:tx>
            <c:strRef>
              <c:f>'Métallurgie annuel'!$A$85</c:f>
              <c:strCache>
                <c:ptCount val="1"/>
                <c:pt idx="0">
                  <c:v>Autres, NHC et Ni0</c:v>
                </c:pt>
              </c:strCache>
            </c:strRef>
          </c:tx>
          <c:spPr>
            <a:solidFill>
              <a:schemeClr val="bg1">
                <a:lumMod val="75000"/>
              </a:schemeClr>
            </a:solidFill>
            <a:ln w="19050" cmpd="sng">
              <a:solidFill>
                <a:schemeClr val="bg1">
                  <a:lumMod val="75000"/>
                </a:schemeClr>
              </a:solidFill>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annuel'!$AO$85:$AX$85</c:f>
              <c:numCache>
                <c:formatCode>#\ ##0"  ";#\ ##0"  "."  "</c:formatCode>
                <c:ptCount val="10"/>
                <c:pt idx="0">
                  <c:v>0.0</c:v>
                </c:pt>
                <c:pt idx="1">
                  <c:v>0.118319</c:v>
                </c:pt>
                <c:pt idx="2">
                  <c:v>7.533026</c:v>
                </c:pt>
                <c:pt idx="3">
                  <c:v>5.302631999999996</c:v>
                </c:pt>
                <c:pt idx="4">
                  <c:v>12.01629</c:v>
                </c:pt>
                <c:pt idx="5">
                  <c:v>18.109364</c:v>
                </c:pt>
                <c:pt idx="6">
                  <c:v>31.625114</c:v>
                </c:pt>
                <c:pt idx="7">
                  <c:v>35.39022614</c:v>
                </c:pt>
                <c:pt idx="8">
                  <c:v>36.81866435999999</c:v>
                </c:pt>
                <c:pt idx="9">
                  <c:v>37.24770080389785</c:v>
                </c:pt>
              </c:numCache>
            </c:numRef>
          </c:val>
        </c:ser>
        <c:ser>
          <c:idx val="2"/>
          <c:order val="3"/>
          <c:tx>
            <c:strRef>
              <c:f>'Métallurgie annuel'!$A$86</c:f>
              <c:strCache>
                <c:ptCount val="1"/>
                <c:pt idx="0">
                  <c:v>CoCO3</c:v>
                </c:pt>
              </c:strCache>
            </c:strRef>
          </c:tx>
          <c:spPr>
            <a:solidFill>
              <a:srgbClr val="FF0000"/>
            </a:solidFill>
            <a:ln w="76200" cmpd="sng">
              <a:solidFill>
                <a:srgbClr val="FF0000"/>
              </a:solidFill>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annuel'!$AO$86:$AX$86</c:f>
              <c:numCache>
                <c:formatCode>#\ ##0"  ";#\ ##0"  "."  "</c:formatCode>
                <c:ptCount val="10"/>
                <c:pt idx="0">
                  <c:v>0.0</c:v>
                </c:pt>
                <c:pt idx="1">
                  <c:v>0.0</c:v>
                </c:pt>
                <c:pt idx="2">
                  <c:v>0.0</c:v>
                </c:pt>
                <c:pt idx="3">
                  <c:v>0.12335</c:v>
                </c:pt>
                <c:pt idx="4">
                  <c:v>0.596559</c:v>
                </c:pt>
                <c:pt idx="5">
                  <c:v>0.37283</c:v>
                </c:pt>
                <c:pt idx="6">
                  <c:v>1.51462</c:v>
                </c:pt>
                <c:pt idx="7">
                  <c:v>2.5870559</c:v>
                </c:pt>
                <c:pt idx="8">
                  <c:v>2.27749853</c:v>
                </c:pt>
                <c:pt idx="9">
                  <c:v>1.608</c:v>
                </c:pt>
              </c:numCache>
            </c:numRef>
          </c:val>
        </c:ser>
        <c:dLbls>
          <c:showLegendKey val="0"/>
          <c:showVal val="0"/>
          <c:showCatName val="0"/>
          <c:showSerName val="0"/>
          <c:showPercent val="0"/>
          <c:showBubbleSize val="0"/>
        </c:dLbls>
        <c:gapWidth val="150"/>
        <c:overlap val="100"/>
        <c:axId val="-2147158600"/>
        <c:axId val="-2147162808"/>
      </c:barChart>
      <c:lineChart>
        <c:grouping val="standard"/>
        <c:varyColors val="0"/>
        <c:ser>
          <c:idx val="4"/>
          <c:order val="4"/>
          <c:tx>
            <c:strRef>
              <c:f>'Métallurgie annuel'!$A$87</c:f>
              <c:strCache>
                <c:ptCount val="1"/>
                <c:pt idx="0">
                  <c:v>Total</c:v>
                </c:pt>
              </c:strCache>
            </c:strRef>
          </c:tx>
          <c:spPr>
            <a:ln w="38100" cmpd="sng">
              <a:solidFill>
                <a:schemeClr val="tx1"/>
              </a:solidFill>
            </a:ln>
          </c:spPr>
          <c:marker>
            <c:symbol val="none"/>
          </c:marker>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annuel'!$AO$87:$AX$87</c:f>
              <c:numCache>
                <c:formatCode>#\ ##0"  ";#\ ##0"  "."  "</c:formatCode>
                <c:ptCount val="10"/>
                <c:pt idx="0">
                  <c:v>51.181507</c:v>
                </c:pt>
                <c:pt idx="1">
                  <c:v>55.892369</c:v>
                </c:pt>
                <c:pt idx="2">
                  <c:v>61.158927</c:v>
                </c:pt>
                <c:pt idx="3">
                  <c:v>62.274649</c:v>
                </c:pt>
                <c:pt idx="4">
                  <c:v>65.398699</c:v>
                </c:pt>
                <c:pt idx="5">
                  <c:v>79.08070699999998</c:v>
                </c:pt>
                <c:pt idx="6">
                  <c:v>96.790664</c:v>
                </c:pt>
                <c:pt idx="7">
                  <c:v>107.64703204</c:v>
                </c:pt>
                <c:pt idx="8">
                  <c:v>112.89620589</c:v>
                </c:pt>
                <c:pt idx="9">
                  <c:v>121.9783434515462</c:v>
                </c:pt>
              </c:numCache>
            </c:numRef>
          </c:val>
          <c:smooth val="0"/>
        </c:ser>
        <c:dLbls>
          <c:showLegendKey val="0"/>
          <c:showVal val="0"/>
          <c:showCatName val="0"/>
          <c:showSerName val="0"/>
          <c:showPercent val="0"/>
          <c:showBubbleSize val="0"/>
        </c:dLbls>
        <c:marker val="1"/>
        <c:smooth val="0"/>
        <c:axId val="-2147158600"/>
        <c:axId val="-2147162808"/>
      </c:lineChart>
      <c:catAx>
        <c:axId val="-2147158600"/>
        <c:scaling>
          <c:orientation val="minMax"/>
        </c:scaling>
        <c:delete val="0"/>
        <c:axPos val="b"/>
        <c:numFmt formatCode="General" sourceLinked="1"/>
        <c:majorTickMark val="out"/>
        <c:minorTickMark val="none"/>
        <c:tickLblPos val="nextTo"/>
        <c:txPr>
          <a:bodyPr rot="-5400000" vert="horz"/>
          <a:lstStyle/>
          <a:p>
            <a:pPr>
              <a:defRPr sz="100">
                <a:solidFill>
                  <a:schemeClr val="bg1"/>
                </a:solidFill>
              </a:defRPr>
            </a:pPr>
            <a:endParaRPr lang="fr-FR"/>
          </a:p>
        </c:txPr>
        <c:crossAx val="-2147162808"/>
        <c:crosses val="autoZero"/>
        <c:auto val="1"/>
        <c:lblAlgn val="ctr"/>
        <c:lblOffset val="100"/>
        <c:tickLblSkip val="2"/>
        <c:tickMarkSkip val="1"/>
        <c:noMultiLvlLbl val="0"/>
      </c:catAx>
      <c:valAx>
        <c:axId val="-214716280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chemeClr val="tx1"/>
                </a:solidFill>
              </a:defRPr>
            </a:pPr>
            <a:endParaRPr lang="fr-FR"/>
          </a:p>
        </c:txPr>
        <c:crossAx val="-2147158600"/>
        <c:crosses val="autoZero"/>
        <c:crossBetween val="between"/>
        <c:majorUnit val="10.0"/>
      </c:valAx>
    </c:plotArea>
    <c:plotVisOnly val="1"/>
    <c:dispBlanksAs val="gap"/>
    <c:showDLblsOverMax val="0"/>
  </c:chart>
  <c:externalData r:id="rId1">
    <c:autoUpdate val="0"/>
  </c:externalData>
  <c:userShapes r:id="rId2"/>
</c:chartSpace>
</file>

<file path=ppt/charts/chart1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Structure 2009-2018</a:t>
            </a:r>
          </a:p>
        </c:rich>
      </c:tx>
      <c:layout>
        <c:manualLayout>
          <c:xMode val="edge"/>
          <c:yMode val="edge"/>
          <c:x val="0.254669638974554"/>
          <c:y val="0.00121803028124841"/>
        </c:manualLayout>
      </c:layout>
      <c:overlay val="0"/>
      <c:spPr>
        <a:solidFill>
          <a:schemeClr val="bg1"/>
        </a:solidFill>
      </c:spPr>
    </c:title>
    <c:autoTitleDeleted val="0"/>
    <c:plotArea>
      <c:layout>
        <c:manualLayout>
          <c:layoutTarget val="inner"/>
          <c:xMode val="edge"/>
          <c:yMode val="edge"/>
          <c:x val="0.0671584024969852"/>
          <c:y val="0.146936600597339"/>
          <c:w val="0.912521644065355"/>
          <c:h val="0.739568739252421"/>
        </c:manualLayout>
      </c:layout>
      <c:barChart>
        <c:barDir val="col"/>
        <c:grouping val="percentStacked"/>
        <c:varyColors val="0"/>
        <c:ser>
          <c:idx val="3"/>
          <c:order val="0"/>
          <c:tx>
            <c:strRef>
              <c:f>'Métallurgie annuel'!$A$83</c:f>
              <c:strCache>
                <c:ptCount val="1"/>
                <c:pt idx="0">
                  <c:v>Ferro-nickels</c:v>
                </c:pt>
              </c:strCache>
            </c:strRef>
          </c:tx>
          <c:spPr>
            <a:solidFill>
              <a:srgbClr val="000090"/>
            </a:solidFill>
            <a:ln>
              <a:solidFill>
                <a:schemeClr val="tx1"/>
              </a:solidFill>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annuel'!$AO$83:$AX$83</c:f>
              <c:numCache>
                <c:formatCode>#\ ##0"  ";#\ ##0"  "."  "</c:formatCode>
                <c:ptCount val="10"/>
                <c:pt idx="0">
                  <c:v>36.98599</c:v>
                </c:pt>
                <c:pt idx="1">
                  <c:v>41.381316</c:v>
                </c:pt>
                <c:pt idx="2">
                  <c:v>39.710266</c:v>
                </c:pt>
                <c:pt idx="3">
                  <c:v>43.303086</c:v>
                </c:pt>
                <c:pt idx="4">
                  <c:v>39.869408</c:v>
                </c:pt>
                <c:pt idx="5">
                  <c:v>51.786059</c:v>
                </c:pt>
                <c:pt idx="6">
                  <c:v>56.889951</c:v>
                </c:pt>
                <c:pt idx="7">
                  <c:v>65.383245</c:v>
                </c:pt>
                <c:pt idx="8">
                  <c:v>73.80004299999995</c:v>
                </c:pt>
                <c:pt idx="9">
                  <c:v>83.12264264764838</c:v>
                </c:pt>
              </c:numCache>
            </c:numRef>
          </c:val>
        </c:ser>
        <c:ser>
          <c:idx val="0"/>
          <c:order val="1"/>
          <c:tx>
            <c:strRef>
              <c:f>'Métallurgie annuel'!$A$84</c:f>
              <c:strCache>
                <c:ptCount val="1"/>
                <c:pt idx="0">
                  <c:v>Mattes</c:v>
                </c:pt>
              </c:strCache>
            </c:strRef>
          </c:tx>
          <c:spPr>
            <a:solidFill>
              <a:srgbClr val="3AFF44"/>
            </a:solidFill>
            <a:ln w="19050" cmpd="sng">
              <a:solidFill>
                <a:srgbClr val="000090"/>
              </a:solidFill>
              <a:prstDash val="solid"/>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annuel'!$AO$84:$AX$84</c:f>
              <c:numCache>
                <c:formatCode>#\ ##0"  ";#\ ##0"  "."  "</c:formatCode>
                <c:ptCount val="10"/>
                <c:pt idx="0">
                  <c:v>14.195517</c:v>
                </c:pt>
                <c:pt idx="1">
                  <c:v>14.392734</c:v>
                </c:pt>
                <c:pt idx="2">
                  <c:v>13.915635</c:v>
                </c:pt>
                <c:pt idx="3">
                  <c:v>13.545581</c:v>
                </c:pt>
                <c:pt idx="4">
                  <c:v>12.916442</c:v>
                </c:pt>
                <c:pt idx="5">
                  <c:v>8.812454</c:v>
                </c:pt>
                <c:pt idx="6">
                  <c:v>6.760978999999994</c:v>
                </c:pt>
                <c:pt idx="7">
                  <c:v>4.286505</c:v>
                </c:pt>
                <c:pt idx="8">
                  <c:v>0.0</c:v>
                </c:pt>
                <c:pt idx="9">
                  <c:v>0.0</c:v>
                </c:pt>
              </c:numCache>
            </c:numRef>
          </c:val>
        </c:ser>
        <c:ser>
          <c:idx val="1"/>
          <c:order val="2"/>
          <c:tx>
            <c:strRef>
              <c:f>'Métallurgie annuel'!$A$85</c:f>
              <c:strCache>
                <c:ptCount val="1"/>
                <c:pt idx="0">
                  <c:v>Autres, NHC et Ni0</c:v>
                </c:pt>
              </c:strCache>
            </c:strRef>
          </c:tx>
          <c:spPr>
            <a:solidFill>
              <a:schemeClr val="bg1">
                <a:lumMod val="75000"/>
              </a:schemeClr>
            </a:solidFill>
            <a:ln w="19050" cmpd="sng">
              <a:solidFill>
                <a:schemeClr val="bg1">
                  <a:lumMod val="75000"/>
                </a:schemeClr>
              </a:solidFill>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annuel'!$AO$85:$AX$85</c:f>
              <c:numCache>
                <c:formatCode>#\ ##0"  ";#\ ##0"  "."  "</c:formatCode>
                <c:ptCount val="10"/>
                <c:pt idx="0">
                  <c:v>0.0</c:v>
                </c:pt>
                <c:pt idx="1">
                  <c:v>0.118319</c:v>
                </c:pt>
                <c:pt idx="2">
                  <c:v>7.533026</c:v>
                </c:pt>
                <c:pt idx="3">
                  <c:v>5.302631999999996</c:v>
                </c:pt>
                <c:pt idx="4">
                  <c:v>12.01629</c:v>
                </c:pt>
                <c:pt idx="5">
                  <c:v>18.109364</c:v>
                </c:pt>
                <c:pt idx="6">
                  <c:v>31.625114</c:v>
                </c:pt>
                <c:pt idx="7">
                  <c:v>35.39022614</c:v>
                </c:pt>
                <c:pt idx="8">
                  <c:v>36.81866435999999</c:v>
                </c:pt>
                <c:pt idx="9">
                  <c:v>37.24770080389785</c:v>
                </c:pt>
              </c:numCache>
            </c:numRef>
          </c:val>
        </c:ser>
        <c:ser>
          <c:idx val="2"/>
          <c:order val="3"/>
          <c:tx>
            <c:strRef>
              <c:f>'Métallurgie annuel'!$A$86</c:f>
              <c:strCache>
                <c:ptCount val="1"/>
                <c:pt idx="0">
                  <c:v>CoCO3</c:v>
                </c:pt>
              </c:strCache>
            </c:strRef>
          </c:tx>
          <c:spPr>
            <a:solidFill>
              <a:srgbClr val="FF0000"/>
            </a:solidFill>
            <a:ln w="76200" cmpd="sng">
              <a:solidFill>
                <a:srgbClr val="FF0000"/>
              </a:solidFill>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annuel'!$AO$86:$AX$86</c:f>
              <c:numCache>
                <c:formatCode>#\ ##0"  ";#\ ##0"  "."  "</c:formatCode>
                <c:ptCount val="10"/>
                <c:pt idx="0">
                  <c:v>0.0</c:v>
                </c:pt>
                <c:pt idx="1">
                  <c:v>0.0</c:v>
                </c:pt>
                <c:pt idx="2">
                  <c:v>0.0</c:v>
                </c:pt>
                <c:pt idx="3">
                  <c:v>0.12335</c:v>
                </c:pt>
                <c:pt idx="4">
                  <c:v>0.596559</c:v>
                </c:pt>
                <c:pt idx="5">
                  <c:v>0.37283</c:v>
                </c:pt>
                <c:pt idx="6">
                  <c:v>1.51462</c:v>
                </c:pt>
                <c:pt idx="7">
                  <c:v>2.5870559</c:v>
                </c:pt>
                <c:pt idx="8">
                  <c:v>2.27749853</c:v>
                </c:pt>
                <c:pt idx="9">
                  <c:v>1.608</c:v>
                </c:pt>
              </c:numCache>
            </c:numRef>
          </c:val>
        </c:ser>
        <c:dLbls>
          <c:showLegendKey val="0"/>
          <c:showVal val="0"/>
          <c:showCatName val="0"/>
          <c:showSerName val="0"/>
          <c:showPercent val="0"/>
          <c:showBubbleSize val="0"/>
        </c:dLbls>
        <c:gapWidth val="150"/>
        <c:overlap val="100"/>
        <c:axId val="-2147203592"/>
        <c:axId val="-2147207544"/>
      </c:barChart>
      <c:catAx>
        <c:axId val="-2147203592"/>
        <c:scaling>
          <c:orientation val="minMax"/>
        </c:scaling>
        <c:delete val="0"/>
        <c:axPos val="b"/>
        <c:numFmt formatCode="General" sourceLinked="1"/>
        <c:majorTickMark val="out"/>
        <c:minorTickMark val="none"/>
        <c:tickLblPos val="nextTo"/>
        <c:txPr>
          <a:bodyPr rot="-5400000" vert="horz"/>
          <a:lstStyle/>
          <a:p>
            <a:pPr>
              <a:defRPr sz="1400"/>
            </a:pPr>
            <a:endParaRPr lang="fr-FR"/>
          </a:p>
        </c:txPr>
        <c:crossAx val="-2147207544"/>
        <c:crosses val="autoZero"/>
        <c:auto val="1"/>
        <c:lblAlgn val="ctr"/>
        <c:lblOffset val="100"/>
        <c:tickLblSkip val="1"/>
        <c:tickMarkSkip val="1"/>
        <c:noMultiLvlLbl val="0"/>
      </c:catAx>
      <c:valAx>
        <c:axId val="-2147207544"/>
        <c:scaling>
          <c:orientation val="minMax"/>
          <c:max val="1.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chemeClr val="tx1"/>
                </a:solidFill>
              </a:defRPr>
            </a:pPr>
            <a:endParaRPr lang="fr-FR"/>
          </a:p>
        </c:txPr>
        <c:crossAx val="-2147203592"/>
        <c:crosses val="autoZero"/>
        <c:crossBetween val="between"/>
        <c:majorUnit val="0.1"/>
      </c:valAx>
    </c:plotArea>
    <c:plotVisOnly val="1"/>
    <c:dispBlanksAs val="gap"/>
    <c:showDLblsOverMax val="0"/>
  </c:chart>
  <c:externalData r:id="rId1">
    <c:autoUpdate val="0"/>
  </c:externalData>
</c:chartSpace>
</file>

<file path=ppt/charts/chart1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0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Exportations de Nickels et Cobalt </a:t>
            </a:r>
            <a:r>
              <a:rPr lang="fr-FR" sz="1800" b="1" i="1" u="sng" strike="noStrike" baseline="0" dirty="0">
                <a:solidFill>
                  <a:srgbClr val="000000"/>
                </a:solidFill>
                <a:latin typeface="Calibri"/>
                <a:ea typeface="Calibri"/>
                <a:cs typeface="Calibri"/>
              </a:rPr>
              <a:t>en valeur</a:t>
            </a:r>
            <a:r>
              <a:rPr lang="fr-FR" sz="1800" b="1" i="0" u="none" strike="noStrike" baseline="0" dirty="0">
                <a:solidFill>
                  <a:srgbClr val="000000"/>
                </a:solidFill>
                <a:latin typeface="Calibri"/>
                <a:ea typeface="Calibri"/>
                <a:cs typeface="Calibri"/>
              </a:rPr>
              <a:t>, </a:t>
            </a:r>
            <a:r>
              <a:rPr lang="fr-FR" sz="1800" b="1" i="0" u="none" strike="noStrike" baseline="0" dirty="0" smtClean="0">
                <a:solidFill>
                  <a:srgbClr val="000000"/>
                </a:solidFill>
                <a:latin typeface="Calibri"/>
                <a:ea typeface="Calibri"/>
                <a:cs typeface="Calibri"/>
              </a:rPr>
              <a:t>GCFP </a:t>
            </a:r>
            <a:r>
              <a:rPr lang="fr-FR" sz="1800" b="1" i="0" u="none" strike="noStrike" baseline="0" dirty="0">
                <a:solidFill>
                  <a:srgbClr val="000000"/>
                </a:solidFill>
                <a:latin typeface="Calibri"/>
                <a:ea typeface="Calibri"/>
                <a:cs typeface="Calibri"/>
              </a:rPr>
              <a:t>courants, très long terme 1970-2018 </a:t>
            </a:r>
          </a:p>
        </c:rich>
      </c:tx>
      <c:layout>
        <c:manualLayout>
          <c:xMode val="edge"/>
          <c:yMode val="edge"/>
          <c:x val="0.160765037608385"/>
          <c:y val="1.23862223517237E-5"/>
        </c:manualLayout>
      </c:layout>
      <c:overlay val="0"/>
      <c:spPr>
        <a:solidFill>
          <a:schemeClr val="bg1"/>
        </a:solidFill>
      </c:spPr>
    </c:title>
    <c:autoTitleDeleted val="0"/>
    <c:plotArea>
      <c:layout>
        <c:manualLayout>
          <c:layoutTarget val="inner"/>
          <c:xMode val="edge"/>
          <c:yMode val="edge"/>
          <c:x val="0.0587608365907562"/>
          <c:y val="0.0740312425843158"/>
          <c:w val="0.912521644065355"/>
          <c:h val="0.81138034025557"/>
        </c:manualLayout>
      </c:layout>
      <c:barChart>
        <c:barDir val="col"/>
        <c:grouping val="stacked"/>
        <c:varyColors val="0"/>
        <c:ser>
          <c:idx val="3"/>
          <c:order val="0"/>
          <c:tx>
            <c:strRef>
              <c:f>'Métallurgie annuel'!$A$75</c:f>
              <c:strCache>
                <c:ptCount val="1"/>
                <c:pt idx="0">
                  <c:v>Ferro-nickels</c:v>
                </c:pt>
              </c:strCache>
            </c:strRef>
          </c:tx>
          <c:spPr>
            <a:solidFill>
              <a:srgbClr val="000090"/>
            </a:solidFill>
            <a:ln>
              <a:solidFill>
                <a:schemeClr val="tx1"/>
              </a:solidFill>
            </a:ln>
          </c:spPr>
          <c:invertIfNegative val="0"/>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annuel'!$B$75:$AX$75</c:f>
              <c:numCache>
                <c:formatCode>#\ ##0.0"  ";#\ ##0.0"  "."  "</c:formatCode>
                <c:ptCount val="49"/>
                <c:pt idx="0">
                  <c:v>7.229</c:v>
                </c:pt>
                <c:pt idx="1">
                  <c:v>8.134</c:v>
                </c:pt>
                <c:pt idx="2">
                  <c:v>9.561</c:v>
                </c:pt>
                <c:pt idx="3">
                  <c:v>7.876</c:v>
                </c:pt>
                <c:pt idx="4">
                  <c:v>12.739</c:v>
                </c:pt>
                <c:pt idx="5">
                  <c:v>14.123</c:v>
                </c:pt>
                <c:pt idx="6">
                  <c:v>11.798</c:v>
                </c:pt>
                <c:pt idx="7">
                  <c:v>11.656</c:v>
                </c:pt>
                <c:pt idx="8">
                  <c:v>8.023</c:v>
                </c:pt>
                <c:pt idx="9">
                  <c:v>17.426</c:v>
                </c:pt>
                <c:pt idx="10">
                  <c:v>16.816</c:v>
                </c:pt>
                <c:pt idx="11">
                  <c:v>16.279</c:v>
                </c:pt>
                <c:pt idx="12">
                  <c:v>16.277</c:v>
                </c:pt>
                <c:pt idx="13">
                  <c:v>13.927</c:v>
                </c:pt>
                <c:pt idx="14">
                  <c:v>23.505</c:v>
                </c:pt>
                <c:pt idx="15">
                  <c:v>27.043</c:v>
                </c:pt>
                <c:pt idx="16">
                  <c:v>14.656</c:v>
                </c:pt>
                <c:pt idx="17">
                  <c:v>15.293</c:v>
                </c:pt>
                <c:pt idx="18">
                  <c:v>45.039</c:v>
                </c:pt>
                <c:pt idx="19">
                  <c:v>47.405</c:v>
                </c:pt>
                <c:pt idx="20">
                  <c:v>28.26</c:v>
                </c:pt>
                <c:pt idx="21">
                  <c:v>26.792</c:v>
                </c:pt>
                <c:pt idx="22">
                  <c:v>21.825</c:v>
                </c:pt>
                <c:pt idx="23">
                  <c:v>22.844</c:v>
                </c:pt>
                <c:pt idx="24">
                  <c:v>25.198</c:v>
                </c:pt>
                <c:pt idx="25">
                  <c:v>29.382</c:v>
                </c:pt>
                <c:pt idx="26">
                  <c:v>28.868</c:v>
                </c:pt>
                <c:pt idx="27">
                  <c:v>31.577</c:v>
                </c:pt>
                <c:pt idx="28">
                  <c:v>22.335</c:v>
                </c:pt>
                <c:pt idx="29">
                  <c:v>29.445</c:v>
                </c:pt>
                <c:pt idx="30">
                  <c:v>44.897122807</c:v>
                </c:pt>
                <c:pt idx="31">
                  <c:v>35.350432897</c:v>
                </c:pt>
                <c:pt idx="32">
                  <c:v>40.179716593</c:v>
                </c:pt>
                <c:pt idx="33">
                  <c:v>54.77396419900001</c:v>
                </c:pt>
                <c:pt idx="34">
                  <c:v>59.695619452</c:v>
                </c:pt>
                <c:pt idx="35">
                  <c:v>64.363853126</c:v>
                </c:pt>
                <c:pt idx="36">
                  <c:v>78.93553250000001</c:v>
                </c:pt>
                <c:pt idx="37">
                  <c:v>107.9952947</c:v>
                </c:pt>
                <c:pt idx="38">
                  <c:v>64.47885789999987</c:v>
                </c:pt>
                <c:pt idx="39">
                  <c:v>45.088280092</c:v>
                </c:pt>
                <c:pt idx="40">
                  <c:v>76.0346695</c:v>
                </c:pt>
                <c:pt idx="41">
                  <c:v>74.84270729999993</c:v>
                </c:pt>
                <c:pt idx="42">
                  <c:v>66.5033395</c:v>
                </c:pt>
                <c:pt idx="43">
                  <c:v>51.03148754199999</c:v>
                </c:pt>
                <c:pt idx="44">
                  <c:v>75.41445610223498</c:v>
                </c:pt>
                <c:pt idx="45">
                  <c:v>61.492231146</c:v>
                </c:pt>
                <c:pt idx="46">
                  <c:v>67.928828907</c:v>
                </c:pt>
                <c:pt idx="47">
                  <c:v>81.24346235499998</c:v>
                </c:pt>
                <c:pt idx="48">
                  <c:v>113.1334503467303</c:v>
                </c:pt>
              </c:numCache>
            </c:numRef>
          </c:val>
        </c:ser>
        <c:ser>
          <c:idx val="0"/>
          <c:order val="1"/>
          <c:tx>
            <c:strRef>
              <c:f>'Métallurgie annuel'!$A$76</c:f>
              <c:strCache>
                <c:ptCount val="1"/>
                <c:pt idx="0">
                  <c:v>Mattes </c:v>
                </c:pt>
              </c:strCache>
            </c:strRef>
          </c:tx>
          <c:spPr>
            <a:solidFill>
              <a:srgbClr val="3AFF44"/>
            </a:solidFill>
            <a:ln w="19050" cmpd="sng">
              <a:solidFill>
                <a:srgbClr val="000090"/>
              </a:solidFill>
              <a:prstDash val="solid"/>
            </a:ln>
          </c:spPr>
          <c:invertIfNegative val="0"/>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annuel'!$B$76:$AX$76</c:f>
              <c:numCache>
                <c:formatCode>#\ ##0.0"  ";#\ ##0.0"  "."  "</c:formatCode>
                <c:ptCount val="49"/>
                <c:pt idx="0">
                  <c:v>4.075</c:v>
                </c:pt>
                <c:pt idx="1">
                  <c:v>4.439</c:v>
                </c:pt>
                <c:pt idx="2">
                  <c:v>4.314999999999994</c:v>
                </c:pt>
                <c:pt idx="3">
                  <c:v>3.47</c:v>
                </c:pt>
                <c:pt idx="4">
                  <c:v>5.049</c:v>
                </c:pt>
                <c:pt idx="5">
                  <c:v>5.339</c:v>
                </c:pt>
                <c:pt idx="6">
                  <c:v>7.09</c:v>
                </c:pt>
                <c:pt idx="7">
                  <c:v>8.187</c:v>
                </c:pt>
                <c:pt idx="8">
                  <c:v>4.644999999999993</c:v>
                </c:pt>
                <c:pt idx="9">
                  <c:v>4.218</c:v>
                </c:pt>
                <c:pt idx="10">
                  <c:v>6.858</c:v>
                </c:pt>
                <c:pt idx="11">
                  <c:v>8.8965</c:v>
                </c:pt>
                <c:pt idx="12">
                  <c:v>4.036</c:v>
                </c:pt>
                <c:pt idx="13">
                  <c:v>1.852</c:v>
                </c:pt>
                <c:pt idx="14">
                  <c:v>3.888</c:v>
                </c:pt>
                <c:pt idx="15">
                  <c:v>5.48</c:v>
                </c:pt>
                <c:pt idx="16">
                  <c:v>3.143</c:v>
                </c:pt>
                <c:pt idx="17">
                  <c:v>3.769</c:v>
                </c:pt>
                <c:pt idx="18">
                  <c:v>11.326</c:v>
                </c:pt>
                <c:pt idx="19">
                  <c:v>9.232</c:v>
                </c:pt>
                <c:pt idx="20">
                  <c:v>7.417</c:v>
                </c:pt>
                <c:pt idx="21">
                  <c:v>5.989</c:v>
                </c:pt>
                <c:pt idx="22">
                  <c:v>4.292</c:v>
                </c:pt>
                <c:pt idx="23">
                  <c:v>4.986</c:v>
                </c:pt>
                <c:pt idx="24">
                  <c:v>5.995</c:v>
                </c:pt>
                <c:pt idx="25">
                  <c:v>6.889</c:v>
                </c:pt>
                <c:pt idx="26">
                  <c:v>7.518</c:v>
                </c:pt>
                <c:pt idx="27">
                  <c:v>7.021999999999998</c:v>
                </c:pt>
                <c:pt idx="28">
                  <c:v>5.09</c:v>
                </c:pt>
                <c:pt idx="29">
                  <c:v>8.764</c:v>
                </c:pt>
                <c:pt idx="30">
                  <c:v>11.028681011</c:v>
                </c:pt>
                <c:pt idx="31">
                  <c:v>9.853237943</c:v>
                </c:pt>
                <c:pt idx="32">
                  <c:v>8.527836279</c:v>
                </c:pt>
                <c:pt idx="33">
                  <c:v>11.225107888</c:v>
                </c:pt>
                <c:pt idx="34">
                  <c:v>14.460594512</c:v>
                </c:pt>
                <c:pt idx="35">
                  <c:v>15.2847638</c:v>
                </c:pt>
                <c:pt idx="36">
                  <c:v>22.88846279999998</c:v>
                </c:pt>
                <c:pt idx="37">
                  <c:v>25.11655034000001</c:v>
                </c:pt>
                <c:pt idx="38">
                  <c:v>16.815578753</c:v>
                </c:pt>
                <c:pt idx="39">
                  <c:v>17.742205282</c:v>
                </c:pt>
                <c:pt idx="40">
                  <c:v>25.9782207</c:v>
                </c:pt>
                <c:pt idx="41">
                  <c:v>22.4382878</c:v>
                </c:pt>
                <c:pt idx="42">
                  <c:v>19.3538354</c:v>
                </c:pt>
                <c:pt idx="43">
                  <c:v>15.0789</c:v>
                </c:pt>
                <c:pt idx="44">
                  <c:v>12.1190666</c:v>
                </c:pt>
                <c:pt idx="45">
                  <c:v>7.001936</c:v>
                </c:pt>
                <c:pt idx="46">
                  <c:v>4.2487757</c:v>
                </c:pt>
                <c:pt idx="47">
                  <c:v>0.0</c:v>
                </c:pt>
                <c:pt idx="48">
                  <c:v>0.0</c:v>
                </c:pt>
              </c:numCache>
            </c:numRef>
          </c:val>
        </c:ser>
        <c:ser>
          <c:idx val="1"/>
          <c:order val="2"/>
          <c:tx>
            <c:strRef>
              <c:f>'Métallurgie annuel'!$A$77</c:f>
              <c:strCache>
                <c:ptCount val="1"/>
                <c:pt idx="0">
                  <c:v>Autres, NHC et NiO</c:v>
                </c:pt>
              </c:strCache>
            </c:strRef>
          </c:tx>
          <c:spPr>
            <a:solidFill>
              <a:schemeClr val="bg1">
                <a:lumMod val="75000"/>
              </a:schemeClr>
            </a:solidFill>
            <a:ln w="19050" cmpd="sng">
              <a:solidFill>
                <a:schemeClr val="bg1">
                  <a:lumMod val="75000"/>
                </a:schemeClr>
              </a:solidFill>
            </a:ln>
          </c:spPr>
          <c:invertIfNegative val="0"/>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annuel'!$B$77:$AX$77</c:f>
              <c:numCache>
                <c:formatCode>#\ ##0.0"  ";#\ ##0.0"  "."  "</c:formatCode>
                <c:ptCount val="49"/>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0.17965492</c:v>
                </c:pt>
                <c:pt idx="41">
                  <c:v>12.5553012</c:v>
                </c:pt>
                <c:pt idx="42">
                  <c:v>6.7010271247417</c:v>
                </c:pt>
                <c:pt idx="43">
                  <c:v>11.63679656166784</c:v>
                </c:pt>
                <c:pt idx="44">
                  <c:v>20.38762398495738</c:v>
                </c:pt>
                <c:pt idx="45">
                  <c:v>28.75647738052528</c:v>
                </c:pt>
                <c:pt idx="46">
                  <c:v>32.2900373480293</c:v>
                </c:pt>
                <c:pt idx="47">
                  <c:v>34.74405245727731</c:v>
                </c:pt>
                <c:pt idx="48">
                  <c:v>46.32696074070894</c:v>
                </c:pt>
              </c:numCache>
            </c:numRef>
          </c:val>
        </c:ser>
        <c:ser>
          <c:idx val="2"/>
          <c:order val="3"/>
          <c:tx>
            <c:strRef>
              <c:f>'Métallurgie annuel'!#REF!</c:f>
              <c:strCache>
                <c:ptCount val="1"/>
                <c:pt idx="0">
                  <c:v>#REF!</c:v>
                </c:pt>
              </c:strCache>
            </c:strRef>
          </c:tx>
          <c:spPr>
            <a:solidFill>
              <a:schemeClr val="bg1">
                <a:lumMod val="75000"/>
              </a:schemeClr>
            </a:solidFill>
            <a:ln w="19050" cmpd="sng">
              <a:solidFill>
                <a:schemeClr val="accent5">
                  <a:lumMod val="60000"/>
                  <a:lumOff val="40000"/>
                </a:schemeClr>
              </a:solidFill>
            </a:ln>
          </c:spPr>
          <c:invertIfNegative val="0"/>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annuel'!#REF!</c:f>
              <c:numCache>
                <c:formatCode>General</c:formatCode>
                <c:ptCount val="1"/>
                <c:pt idx="0">
                  <c:v>1.0</c:v>
                </c:pt>
              </c:numCache>
            </c:numRef>
          </c:val>
        </c:ser>
        <c:ser>
          <c:idx val="4"/>
          <c:order val="4"/>
          <c:tx>
            <c:strRef>
              <c:f>'Métallurgie annuel'!$A$78</c:f>
              <c:strCache>
                <c:ptCount val="1"/>
                <c:pt idx="0">
                  <c:v>CoCO3</c:v>
                </c:pt>
              </c:strCache>
            </c:strRef>
          </c:tx>
          <c:spPr>
            <a:solidFill>
              <a:srgbClr val="FF0000"/>
            </a:solidFill>
          </c:spPr>
          <c:invertIfNegative val="0"/>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annuel'!$B$78:$AX$78</c:f>
              <c:numCache>
                <c:formatCode>#\ ##0.0"  ";#\ ##0.0"  "."  "</c:formatCode>
                <c:ptCount val="49"/>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0.0</c:v>
                </c:pt>
                <c:pt idx="41">
                  <c:v>0.0</c:v>
                </c:pt>
                <c:pt idx="42">
                  <c:v>0.1068062</c:v>
                </c:pt>
                <c:pt idx="43">
                  <c:v>0.988867980260355</c:v>
                </c:pt>
                <c:pt idx="44">
                  <c:v>0.717727419278354</c:v>
                </c:pt>
                <c:pt idx="45">
                  <c:v>3.17239381955</c:v>
                </c:pt>
                <c:pt idx="46">
                  <c:v>6.709942401320701</c:v>
                </c:pt>
                <c:pt idx="47">
                  <c:v>11.36310391781193</c:v>
                </c:pt>
                <c:pt idx="48">
                  <c:v>15.05380212654625</c:v>
                </c:pt>
              </c:numCache>
            </c:numRef>
          </c:val>
        </c:ser>
        <c:dLbls>
          <c:showLegendKey val="0"/>
          <c:showVal val="0"/>
          <c:showCatName val="0"/>
          <c:showSerName val="0"/>
          <c:showPercent val="0"/>
          <c:showBubbleSize val="0"/>
        </c:dLbls>
        <c:gapWidth val="150"/>
        <c:overlap val="100"/>
        <c:axId val="-2145758040"/>
        <c:axId val="-2145754968"/>
      </c:barChart>
      <c:lineChart>
        <c:grouping val="standard"/>
        <c:varyColors val="0"/>
        <c:ser>
          <c:idx val="5"/>
          <c:order val="5"/>
          <c:tx>
            <c:strRef>
              <c:f>'Métallurgie annuel'!$A$79</c:f>
              <c:strCache>
                <c:ptCount val="1"/>
                <c:pt idx="0">
                  <c:v>Total</c:v>
                </c:pt>
              </c:strCache>
            </c:strRef>
          </c:tx>
          <c:spPr>
            <a:ln>
              <a:solidFill>
                <a:schemeClr val="tx1"/>
              </a:solidFill>
            </a:ln>
          </c:spPr>
          <c:marker>
            <c:symbol val="none"/>
          </c:marker>
          <c:cat>
            <c:strRef>
              <c:f>'Métallurgie annuel'!$B$71:$AX$71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'Métallurgie annuel'!$B$79:$AX$79</c:f>
              <c:numCache>
                <c:formatCode>#\ ##0.0"  ";#\ ##0.0"  "."  "</c:formatCode>
                <c:ptCount val="49"/>
                <c:pt idx="0">
                  <c:v>11.304</c:v>
                </c:pt>
                <c:pt idx="1">
                  <c:v>12.573</c:v>
                </c:pt>
                <c:pt idx="2">
                  <c:v>13.876</c:v>
                </c:pt>
                <c:pt idx="3">
                  <c:v>11.346</c:v>
                </c:pt>
                <c:pt idx="4">
                  <c:v>17.788</c:v>
                </c:pt>
                <c:pt idx="5">
                  <c:v>19.462</c:v>
                </c:pt>
                <c:pt idx="6">
                  <c:v>18.888</c:v>
                </c:pt>
                <c:pt idx="7">
                  <c:v>19.843</c:v>
                </c:pt>
                <c:pt idx="8">
                  <c:v>12.668</c:v>
                </c:pt>
                <c:pt idx="9">
                  <c:v>21.644</c:v>
                </c:pt>
                <c:pt idx="10">
                  <c:v>23.674</c:v>
                </c:pt>
                <c:pt idx="11">
                  <c:v>25.1755</c:v>
                </c:pt>
                <c:pt idx="12">
                  <c:v>20.313</c:v>
                </c:pt>
                <c:pt idx="13">
                  <c:v>15.779</c:v>
                </c:pt>
                <c:pt idx="14">
                  <c:v>27.393</c:v>
                </c:pt>
                <c:pt idx="15">
                  <c:v>32.523</c:v>
                </c:pt>
                <c:pt idx="16">
                  <c:v>17.799</c:v>
                </c:pt>
                <c:pt idx="17">
                  <c:v>19.062</c:v>
                </c:pt>
                <c:pt idx="18">
                  <c:v>56.365</c:v>
                </c:pt>
                <c:pt idx="19">
                  <c:v>56.637</c:v>
                </c:pt>
                <c:pt idx="20">
                  <c:v>35.677</c:v>
                </c:pt>
                <c:pt idx="21">
                  <c:v>32.781</c:v>
                </c:pt>
                <c:pt idx="22">
                  <c:v>26.117</c:v>
                </c:pt>
                <c:pt idx="23">
                  <c:v>27.83</c:v>
                </c:pt>
                <c:pt idx="24">
                  <c:v>31.193</c:v>
                </c:pt>
                <c:pt idx="25">
                  <c:v>36.271</c:v>
                </c:pt>
                <c:pt idx="26">
                  <c:v>36.386</c:v>
                </c:pt>
                <c:pt idx="27">
                  <c:v>38.599</c:v>
                </c:pt>
                <c:pt idx="28">
                  <c:v>27.425</c:v>
                </c:pt>
                <c:pt idx="29">
                  <c:v>38.209</c:v>
                </c:pt>
                <c:pt idx="30">
                  <c:v>55.925803818</c:v>
                </c:pt>
                <c:pt idx="31">
                  <c:v>45.20367084</c:v>
                </c:pt>
                <c:pt idx="32">
                  <c:v>48.707552872</c:v>
                </c:pt>
                <c:pt idx="33">
                  <c:v>65.999072087</c:v>
                </c:pt>
                <c:pt idx="34">
                  <c:v>74.156213964</c:v>
                </c:pt>
                <c:pt idx="35">
                  <c:v>79.64861692599998</c:v>
                </c:pt>
                <c:pt idx="36">
                  <c:v>101.8239953</c:v>
                </c:pt>
                <c:pt idx="37">
                  <c:v>133.11184504</c:v>
                </c:pt>
                <c:pt idx="38">
                  <c:v>81.29443665299998</c:v>
                </c:pt>
                <c:pt idx="39">
                  <c:v>62.830485374</c:v>
                </c:pt>
                <c:pt idx="40">
                  <c:v>102.19254512</c:v>
                </c:pt>
                <c:pt idx="41">
                  <c:v>109.8362963</c:v>
                </c:pt>
                <c:pt idx="42">
                  <c:v>92.6650082247416</c:v>
                </c:pt>
                <c:pt idx="43">
                  <c:v>78.73605208392818</c:v>
                </c:pt>
                <c:pt idx="44">
                  <c:v>108.6388741064707</c:v>
                </c:pt>
                <c:pt idx="45">
                  <c:v>100.4230383460753</c:v>
                </c:pt>
                <c:pt idx="46">
                  <c:v>111.17758435635</c:v>
                </c:pt>
                <c:pt idx="47">
                  <c:v>127.3506187300893</c:v>
                </c:pt>
                <c:pt idx="48">
                  <c:v>174.5142132139855</c:v>
                </c:pt>
              </c:numCache>
            </c:numRef>
          </c:val>
          <c:smooth val="0"/>
        </c:ser>
        <c:dLbls>
          <c:showLegendKey val="0"/>
          <c:showVal val="0"/>
          <c:showCatName val="0"/>
          <c:showSerName val="0"/>
          <c:showPercent val="0"/>
          <c:showBubbleSize val="0"/>
        </c:dLbls>
        <c:marker val="1"/>
        <c:smooth val="0"/>
        <c:axId val="-2145758040"/>
        <c:axId val="-2145754968"/>
      </c:lineChart>
      <c:catAx>
        <c:axId val="-2145758040"/>
        <c:scaling>
          <c:orientation val="minMax"/>
        </c:scaling>
        <c:delete val="0"/>
        <c:axPos val="b"/>
        <c:numFmt formatCode="General" sourceLinked="1"/>
        <c:majorTickMark val="out"/>
        <c:minorTickMark val="none"/>
        <c:tickLblPos val="nextTo"/>
        <c:txPr>
          <a:bodyPr rot="-5400000" vert="horz"/>
          <a:lstStyle/>
          <a:p>
            <a:pPr>
              <a:defRPr sz="1400"/>
            </a:pPr>
            <a:endParaRPr lang="fr-FR"/>
          </a:p>
        </c:txPr>
        <c:crossAx val="-2145754968"/>
        <c:crosses val="autoZero"/>
        <c:auto val="1"/>
        <c:lblAlgn val="ctr"/>
        <c:lblOffset val="100"/>
        <c:tickLblSkip val="4"/>
        <c:tickMarkSkip val="1"/>
        <c:noMultiLvlLbl val="0"/>
      </c:catAx>
      <c:valAx>
        <c:axId val="-214575496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chemeClr val="tx1"/>
                </a:solidFill>
              </a:defRPr>
            </a:pPr>
            <a:endParaRPr lang="fr-FR"/>
          </a:p>
        </c:txPr>
        <c:crossAx val="-2145758040"/>
        <c:crosses val="autoZero"/>
        <c:crossBetween val="between"/>
        <c:majorUnit val="20.0"/>
      </c:valAx>
    </c:plotArea>
    <c:legend>
      <c:legendPos val="t"/>
      <c:legendEntry>
        <c:idx val="1"/>
        <c:delete val="1"/>
      </c:legendEntry>
      <c:layout>
        <c:manualLayout>
          <c:xMode val="edge"/>
          <c:yMode val="edge"/>
          <c:x val="0.113514070729084"/>
          <c:y val="0.14687582464674"/>
          <c:w val="0.853671299908765"/>
          <c:h val="0.0785338039641596"/>
        </c:manualLayout>
      </c:layout>
      <c:overlay val="0"/>
      <c:spPr>
        <a:solidFill>
          <a:schemeClr val="bg1"/>
        </a:solidFill>
      </c:spPr>
      <c:txPr>
        <a:bodyPr/>
        <a:lstStyle/>
        <a:p>
          <a:pPr>
            <a:defRPr sz="1400" b="1"/>
          </a:pPr>
          <a:endParaRPr lang="fr-FR"/>
        </a:p>
      </c:txPr>
    </c:legend>
    <c:plotVisOnly val="1"/>
    <c:dispBlanksAs val="gap"/>
    <c:showDLblsOverMax val="0"/>
  </c:chart>
  <c:externalData r:id="rId1">
    <c:autoUpdate val="0"/>
  </c:externalData>
  <c:userShapes r:id="rId2"/>
</c:chartSpace>
</file>

<file path=ppt/charts/chart1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Zoom 2009-2018 </a:t>
            </a:r>
          </a:p>
        </c:rich>
      </c:tx>
      <c:layout>
        <c:manualLayout>
          <c:xMode val="edge"/>
          <c:yMode val="edge"/>
          <c:x val="0.341455345108888"/>
          <c:y val="0.00575957100190062"/>
        </c:manualLayout>
      </c:layout>
      <c:overlay val="0"/>
      <c:spPr>
        <a:solidFill>
          <a:schemeClr val="bg1"/>
        </a:solidFill>
      </c:spPr>
    </c:title>
    <c:autoTitleDeleted val="0"/>
    <c:plotArea>
      <c:layout>
        <c:manualLayout>
          <c:layoutTarget val="inner"/>
          <c:xMode val="edge"/>
          <c:yMode val="edge"/>
          <c:x val="0.112973694657325"/>
          <c:y val="0.0241377047696624"/>
          <c:w val="0.887026305342675"/>
          <c:h val="0.920285587347418"/>
        </c:manualLayout>
      </c:layout>
      <c:barChart>
        <c:barDir val="col"/>
        <c:grouping val="stacked"/>
        <c:varyColors val="0"/>
        <c:ser>
          <c:idx val="3"/>
          <c:order val="0"/>
          <c:tx>
            <c:strRef>
              <c:f>'Métallurgie annuel'!$A$75</c:f>
              <c:strCache>
                <c:ptCount val="1"/>
                <c:pt idx="0">
                  <c:v>Ferro-nickels</c:v>
                </c:pt>
              </c:strCache>
            </c:strRef>
          </c:tx>
          <c:spPr>
            <a:solidFill>
              <a:srgbClr val="000090"/>
            </a:solidFill>
            <a:ln>
              <a:solidFill>
                <a:schemeClr val="tx1"/>
              </a:solidFill>
            </a:ln>
          </c:spPr>
          <c:invertIfNegative val="0"/>
          <c:dLbls>
            <c:numFmt formatCode="#,##0" sourceLinked="0"/>
            <c:txPr>
              <a:bodyPr rot="-5400000" vert="horz"/>
              <a:lstStyle/>
              <a:p>
                <a:pPr>
                  <a:defRPr sz="1800" b="1">
                    <a:solidFill>
                      <a:schemeClr val="bg1"/>
                    </a:solidFill>
                  </a:defRPr>
                </a:pPr>
                <a:endParaRPr lang="fr-FR"/>
              </a:p>
            </c:txPr>
            <c:showLegendKey val="0"/>
            <c:showVal val="1"/>
            <c:showCatName val="0"/>
            <c:showSerName val="0"/>
            <c:showPercent val="0"/>
            <c:showBubbleSize val="0"/>
            <c:showLeaderLines val="0"/>
          </c:dLbls>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annuel'!$AO$75:$AX$75</c:f>
              <c:numCache>
                <c:formatCode>#\ ##0.0"  ";#\ ##0.0"  "."  "</c:formatCode>
                <c:ptCount val="10"/>
                <c:pt idx="0">
                  <c:v>45.088280092</c:v>
                </c:pt>
                <c:pt idx="1">
                  <c:v>76.0346695</c:v>
                </c:pt>
                <c:pt idx="2">
                  <c:v>74.84270729999993</c:v>
                </c:pt>
                <c:pt idx="3">
                  <c:v>66.5033395</c:v>
                </c:pt>
                <c:pt idx="4">
                  <c:v>51.03148754199999</c:v>
                </c:pt>
                <c:pt idx="5">
                  <c:v>75.41445610223498</c:v>
                </c:pt>
                <c:pt idx="6">
                  <c:v>61.492231146</c:v>
                </c:pt>
                <c:pt idx="7">
                  <c:v>67.928828907</c:v>
                </c:pt>
                <c:pt idx="8">
                  <c:v>81.24346235499998</c:v>
                </c:pt>
                <c:pt idx="9">
                  <c:v>113.1334503467303</c:v>
                </c:pt>
              </c:numCache>
            </c:numRef>
          </c:val>
        </c:ser>
        <c:ser>
          <c:idx val="0"/>
          <c:order val="1"/>
          <c:tx>
            <c:strRef>
              <c:f>'Métallurgie annuel'!$A$76</c:f>
              <c:strCache>
                <c:ptCount val="1"/>
                <c:pt idx="0">
                  <c:v>Mattes </c:v>
                </c:pt>
              </c:strCache>
            </c:strRef>
          </c:tx>
          <c:spPr>
            <a:solidFill>
              <a:srgbClr val="3AFF44"/>
            </a:solidFill>
            <a:ln w="19050" cmpd="sng">
              <a:solidFill>
                <a:srgbClr val="000090"/>
              </a:solidFill>
              <a:prstDash val="solid"/>
            </a:ln>
          </c:spPr>
          <c:invertIfNegative val="0"/>
          <c:dLbls>
            <c:numFmt formatCode="#,##0" sourceLinked="0"/>
            <c:txPr>
              <a:bodyPr/>
              <a:lstStyle/>
              <a:p>
                <a:pPr>
                  <a:defRPr sz="1200" b="1"/>
                </a:pPr>
                <a:endParaRPr lang="fr-FR"/>
              </a:p>
            </c:txPr>
            <c:showLegendKey val="0"/>
            <c:showVal val="1"/>
            <c:showCatName val="0"/>
            <c:showSerName val="0"/>
            <c:showPercent val="0"/>
            <c:showBubbleSize val="0"/>
            <c:showLeaderLines val="0"/>
          </c:dLbls>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annuel'!$AO$76:$AX$76</c:f>
              <c:numCache>
                <c:formatCode>#\ ##0.0"  ";#\ ##0.0"  "."  "</c:formatCode>
                <c:ptCount val="10"/>
                <c:pt idx="0">
                  <c:v>17.742205282</c:v>
                </c:pt>
                <c:pt idx="1">
                  <c:v>25.9782207</c:v>
                </c:pt>
                <c:pt idx="2">
                  <c:v>22.4382878</c:v>
                </c:pt>
                <c:pt idx="3">
                  <c:v>19.3538354</c:v>
                </c:pt>
                <c:pt idx="4">
                  <c:v>15.0789</c:v>
                </c:pt>
                <c:pt idx="5">
                  <c:v>12.1190666</c:v>
                </c:pt>
                <c:pt idx="6">
                  <c:v>7.001936</c:v>
                </c:pt>
                <c:pt idx="7">
                  <c:v>4.2487757</c:v>
                </c:pt>
                <c:pt idx="8">
                  <c:v>0.0</c:v>
                </c:pt>
                <c:pt idx="9">
                  <c:v>0.0</c:v>
                </c:pt>
              </c:numCache>
            </c:numRef>
          </c:val>
        </c:ser>
        <c:ser>
          <c:idx val="1"/>
          <c:order val="2"/>
          <c:tx>
            <c:strRef>
              <c:f>'Métallurgie annuel'!$A$77</c:f>
              <c:strCache>
                <c:ptCount val="1"/>
                <c:pt idx="0">
                  <c:v>Autres, NHC et NiO</c:v>
                </c:pt>
              </c:strCache>
            </c:strRef>
          </c:tx>
          <c:spPr>
            <a:solidFill>
              <a:schemeClr val="bg1">
                <a:lumMod val="75000"/>
              </a:schemeClr>
            </a:solidFill>
            <a:ln w="19050" cmpd="sng">
              <a:solidFill>
                <a:schemeClr val="bg1">
                  <a:lumMod val="75000"/>
                </a:schemeClr>
              </a:solidFill>
            </a:ln>
          </c:spPr>
          <c:invertIfNegative val="0"/>
          <c:dLbls>
            <c:numFmt formatCode="#,##0" sourceLinked="0"/>
            <c:txPr>
              <a:bodyPr/>
              <a:lstStyle/>
              <a:p>
                <a:pPr>
                  <a:defRPr sz="1200" b="1"/>
                </a:pPr>
                <a:endParaRPr lang="fr-FR"/>
              </a:p>
            </c:txPr>
            <c:showLegendKey val="0"/>
            <c:showVal val="1"/>
            <c:showCatName val="0"/>
            <c:showSerName val="0"/>
            <c:showPercent val="0"/>
            <c:showBubbleSize val="0"/>
            <c:showLeaderLines val="0"/>
          </c:dLbls>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annuel'!$AO$77:$AX$77</c:f>
              <c:numCache>
                <c:formatCode>#\ ##0.0"  ";#\ ##0.0"  "."  "</c:formatCode>
                <c:ptCount val="10"/>
                <c:pt idx="0">
                  <c:v>0.0</c:v>
                </c:pt>
                <c:pt idx="1">
                  <c:v>0.17965492</c:v>
                </c:pt>
                <c:pt idx="2">
                  <c:v>12.5553012</c:v>
                </c:pt>
                <c:pt idx="3">
                  <c:v>6.7010271247417</c:v>
                </c:pt>
                <c:pt idx="4">
                  <c:v>11.63679656166784</c:v>
                </c:pt>
                <c:pt idx="5">
                  <c:v>20.38762398495738</c:v>
                </c:pt>
                <c:pt idx="6">
                  <c:v>28.75647738052528</c:v>
                </c:pt>
                <c:pt idx="7">
                  <c:v>32.2900373480293</c:v>
                </c:pt>
                <c:pt idx="8">
                  <c:v>34.74405245727731</c:v>
                </c:pt>
                <c:pt idx="9">
                  <c:v>46.32696074070894</c:v>
                </c:pt>
              </c:numCache>
            </c:numRef>
          </c:val>
        </c:ser>
        <c:ser>
          <c:idx val="2"/>
          <c:order val="3"/>
          <c:spPr>
            <a:solidFill>
              <a:schemeClr val="bg1">
                <a:lumMod val="75000"/>
              </a:schemeClr>
            </a:solidFill>
            <a:ln w="19050" cmpd="sng">
              <a:solidFill>
                <a:schemeClr val="accent5">
                  <a:lumMod val="60000"/>
                  <a:lumOff val="40000"/>
                </a:schemeClr>
              </a:solidFill>
            </a:ln>
          </c:spPr>
          <c:invertIfNegative val="0"/>
          <c:dLbls>
            <c:showLegendKey val="0"/>
            <c:showVal val="1"/>
            <c:showCatName val="0"/>
            <c:showSerName val="0"/>
            <c:showPercent val="0"/>
            <c:showBubbleSize val="0"/>
            <c:showLeaderLines val="0"/>
          </c:dLbls>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ser>
        <c:ser>
          <c:idx val="4"/>
          <c:order val="4"/>
          <c:tx>
            <c:strRef>
              <c:f>'Métallurgie annuel'!$A$78</c:f>
              <c:strCache>
                <c:ptCount val="1"/>
                <c:pt idx="0">
                  <c:v>CoCO3</c:v>
                </c:pt>
              </c:strCache>
            </c:strRef>
          </c:tx>
          <c:spPr>
            <a:solidFill>
              <a:srgbClr val="FF0000"/>
            </a:solidFill>
          </c:spPr>
          <c:invertIfNegative val="0"/>
          <c:dLbls>
            <c:numFmt formatCode="#,##0" sourceLinked="0"/>
            <c:txPr>
              <a:bodyPr/>
              <a:lstStyle/>
              <a:p>
                <a:pPr>
                  <a:defRPr sz="1200" b="1">
                    <a:solidFill>
                      <a:srgbClr val="FFFFFF"/>
                    </a:solidFill>
                  </a:defRPr>
                </a:pPr>
                <a:endParaRPr lang="fr-FR"/>
              </a:p>
            </c:txPr>
            <c:showLegendKey val="0"/>
            <c:showVal val="1"/>
            <c:showCatName val="0"/>
            <c:showSerName val="0"/>
            <c:showPercent val="0"/>
            <c:showBubbleSize val="0"/>
            <c:showLeaderLines val="0"/>
          </c:dLbls>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annuel'!$AO$78:$AX$78</c:f>
              <c:numCache>
                <c:formatCode>#\ ##0.0"  ";#\ ##0.0"  "."  "</c:formatCode>
                <c:ptCount val="10"/>
                <c:pt idx="0">
                  <c:v>0.0</c:v>
                </c:pt>
                <c:pt idx="1">
                  <c:v>0.0</c:v>
                </c:pt>
                <c:pt idx="2">
                  <c:v>0.0</c:v>
                </c:pt>
                <c:pt idx="3">
                  <c:v>0.1068062</c:v>
                </c:pt>
                <c:pt idx="4">
                  <c:v>0.988867980260355</c:v>
                </c:pt>
                <c:pt idx="5">
                  <c:v>0.717727419278354</c:v>
                </c:pt>
                <c:pt idx="6">
                  <c:v>3.17239381955</c:v>
                </c:pt>
                <c:pt idx="7">
                  <c:v>6.709942401320701</c:v>
                </c:pt>
                <c:pt idx="8">
                  <c:v>11.36310391781193</c:v>
                </c:pt>
                <c:pt idx="9">
                  <c:v>15.05380212654625</c:v>
                </c:pt>
              </c:numCache>
            </c:numRef>
          </c:val>
        </c:ser>
        <c:dLbls>
          <c:showLegendKey val="0"/>
          <c:showVal val="0"/>
          <c:showCatName val="0"/>
          <c:showSerName val="0"/>
          <c:showPercent val="0"/>
          <c:showBubbleSize val="0"/>
        </c:dLbls>
        <c:gapWidth val="150"/>
        <c:overlap val="100"/>
        <c:axId val="-2147301912"/>
        <c:axId val="-2147305384"/>
      </c:barChart>
      <c:lineChart>
        <c:grouping val="standard"/>
        <c:varyColors val="0"/>
        <c:ser>
          <c:idx val="5"/>
          <c:order val="5"/>
          <c:tx>
            <c:strRef>
              <c:f>'Métallurgie annuel'!$A$79</c:f>
              <c:strCache>
                <c:ptCount val="1"/>
                <c:pt idx="0">
                  <c:v>Total</c:v>
                </c:pt>
              </c:strCache>
            </c:strRef>
          </c:tx>
          <c:spPr>
            <a:ln>
              <a:solidFill>
                <a:schemeClr val="tx1"/>
              </a:solidFill>
            </a:ln>
          </c:spPr>
          <c:marker>
            <c:symbol val="none"/>
          </c:marker>
          <c:dLbls>
            <c:numFmt formatCode="#,##0" sourceLinked="0"/>
            <c:txPr>
              <a:bodyPr/>
              <a:lstStyle/>
              <a:p>
                <a:pPr>
                  <a:defRPr sz="1400" b="1" i="1"/>
                </a:pPr>
                <a:endParaRPr lang="fr-FR"/>
              </a:p>
            </c:txPr>
            <c:dLblPos val="t"/>
            <c:showLegendKey val="0"/>
            <c:showVal val="1"/>
            <c:showCatName val="0"/>
            <c:showSerName val="0"/>
            <c:showPercent val="0"/>
            <c:showBubbleSize val="0"/>
            <c:showLeaderLines val="0"/>
          </c:dLbls>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annuel'!$AO$79:$AX$79</c:f>
              <c:numCache>
                <c:formatCode>#\ ##0.0"  ";#\ ##0.0"  "."  "</c:formatCode>
                <c:ptCount val="10"/>
                <c:pt idx="0">
                  <c:v>62.830485374</c:v>
                </c:pt>
                <c:pt idx="1">
                  <c:v>102.19254512</c:v>
                </c:pt>
                <c:pt idx="2">
                  <c:v>109.8362963</c:v>
                </c:pt>
                <c:pt idx="3">
                  <c:v>92.6650082247416</c:v>
                </c:pt>
                <c:pt idx="4">
                  <c:v>78.73605208392818</c:v>
                </c:pt>
                <c:pt idx="5">
                  <c:v>108.6388741064707</c:v>
                </c:pt>
                <c:pt idx="6">
                  <c:v>100.4230383460753</c:v>
                </c:pt>
                <c:pt idx="7">
                  <c:v>111.17758435635</c:v>
                </c:pt>
                <c:pt idx="8">
                  <c:v>127.3506187300893</c:v>
                </c:pt>
                <c:pt idx="9">
                  <c:v>174.5142132139855</c:v>
                </c:pt>
              </c:numCache>
            </c:numRef>
          </c:val>
          <c:smooth val="0"/>
        </c:ser>
        <c:dLbls>
          <c:showLegendKey val="0"/>
          <c:showVal val="0"/>
          <c:showCatName val="0"/>
          <c:showSerName val="0"/>
          <c:showPercent val="0"/>
          <c:showBubbleSize val="0"/>
        </c:dLbls>
        <c:marker val="1"/>
        <c:smooth val="0"/>
        <c:axId val="-2147301912"/>
        <c:axId val="-2147305384"/>
      </c:lineChart>
      <c:catAx>
        <c:axId val="-2147301912"/>
        <c:scaling>
          <c:orientation val="minMax"/>
        </c:scaling>
        <c:delete val="0"/>
        <c:axPos val="b"/>
        <c:numFmt formatCode="General" sourceLinked="1"/>
        <c:majorTickMark val="out"/>
        <c:minorTickMark val="none"/>
        <c:tickLblPos val="nextTo"/>
        <c:txPr>
          <a:bodyPr rot="-5400000" vert="horz"/>
          <a:lstStyle/>
          <a:p>
            <a:pPr>
              <a:defRPr sz="100">
                <a:solidFill>
                  <a:schemeClr val="bg1"/>
                </a:solidFill>
              </a:defRPr>
            </a:pPr>
            <a:endParaRPr lang="fr-FR"/>
          </a:p>
        </c:txPr>
        <c:crossAx val="-2147305384"/>
        <c:crosses val="autoZero"/>
        <c:auto val="1"/>
        <c:lblAlgn val="ctr"/>
        <c:lblOffset val="100"/>
        <c:tickLblSkip val="1"/>
        <c:tickMarkSkip val="1"/>
        <c:noMultiLvlLbl val="0"/>
      </c:catAx>
      <c:valAx>
        <c:axId val="-214730538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chemeClr val="tx1"/>
                </a:solidFill>
              </a:defRPr>
            </a:pPr>
            <a:endParaRPr lang="fr-FR"/>
          </a:p>
        </c:txPr>
        <c:crossAx val="-2147301912"/>
        <c:crosses val="autoZero"/>
        <c:crossBetween val="between"/>
        <c:majorUnit val="20.0"/>
      </c:valAx>
    </c:plotArea>
    <c:plotVisOnly val="1"/>
    <c:dispBlanksAs val="gap"/>
    <c:showDLblsOverMax val="0"/>
  </c:chart>
  <c:externalData r:id="rId1">
    <c:autoUpdate val="0"/>
  </c:externalData>
  <c:userShapes r:id="rId2"/>
</c:chartSpace>
</file>

<file path=ppt/charts/chart1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S</a:t>
            </a:r>
            <a:r>
              <a:rPr lang="fr-FR" dirty="0" smtClean="0"/>
              <a:t>tructure </a:t>
            </a:r>
            <a:r>
              <a:rPr lang="fr-FR" dirty="0"/>
              <a:t>2009-2018 </a:t>
            </a:r>
          </a:p>
        </c:rich>
      </c:tx>
      <c:layout>
        <c:manualLayout>
          <c:xMode val="edge"/>
          <c:yMode val="edge"/>
          <c:x val="0.296410300063843"/>
          <c:y val="0.00863313422029143"/>
        </c:manualLayout>
      </c:layout>
      <c:overlay val="0"/>
      <c:spPr>
        <a:solidFill>
          <a:schemeClr val="bg1"/>
        </a:solidFill>
      </c:spPr>
    </c:title>
    <c:autoTitleDeleted val="0"/>
    <c:plotArea>
      <c:layout>
        <c:manualLayout>
          <c:layoutTarget val="inner"/>
          <c:xMode val="edge"/>
          <c:yMode val="edge"/>
          <c:x val="0.0587608365907562"/>
          <c:y val="0.144249253326093"/>
          <c:w val="0.912521644065355"/>
          <c:h val="0.546440530898923"/>
        </c:manualLayout>
      </c:layout>
      <c:barChart>
        <c:barDir val="col"/>
        <c:grouping val="percentStacked"/>
        <c:varyColors val="0"/>
        <c:ser>
          <c:idx val="3"/>
          <c:order val="0"/>
          <c:tx>
            <c:strRef>
              <c:f>'Métallurgie annuel'!$A$75</c:f>
              <c:strCache>
                <c:ptCount val="1"/>
                <c:pt idx="0">
                  <c:v>Ferro-nickels</c:v>
                </c:pt>
              </c:strCache>
            </c:strRef>
          </c:tx>
          <c:spPr>
            <a:solidFill>
              <a:srgbClr val="000090"/>
            </a:solidFill>
            <a:ln>
              <a:solidFill>
                <a:schemeClr val="tx1"/>
              </a:solidFill>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annuel'!$AO$75:$AX$75</c:f>
              <c:numCache>
                <c:formatCode>#\ ##0.0"  ";#\ ##0.0"  "."  "</c:formatCode>
                <c:ptCount val="10"/>
                <c:pt idx="0">
                  <c:v>45.088280092</c:v>
                </c:pt>
                <c:pt idx="1">
                  <c:v>76.0346695</c:v>
                </c:pt>
                <c:pt idx="2">
                  <c:v>74.84270729999993</c:v>
                </c:pt>
                <c:pt idx="3">
                  <c:v>66.5033395</c:v>
                </c:pt>
                <c:pt idx="4">
                  <c:v>51.03148754199999</c:v>
                </c:pt>
                <c:pt idx="5">
                  <c:v>75.41445610223498</c:v>
                </c:pt>
                <c:pt idx="6">
                  <c:v>61.492231146</c:v>
                </c:pt>
                <c:pt idx="7">
                  <c:v>67.928828907</c:v>
                </c:pt>
                <c:pt idx="8">
                  <c:v>81.24346235499998</c:v>
                </c:pt>
                <c:pt idx="9">
                  <c:v>113.1334503467303</c:v>
                </c:pt>
              </c:numCache>
            </c:numRef>
          </c:val>
        </c:ser>
        <c:ser>
          <c:idx val="0"/>
          <c:order val="1"/>
          <c:tx>
            <c:strRef>
              <c:f>'Métallurgie annuel'!$A$76</c:f>
              <c:strCache>
                <c:ptCount val="1"/>
                <c:pt idx="0">
                  <c:v>Mattes </c:v>
                </c:pt>
              </c:strCache>
            </c:strRef>
          </c:tx>
          <c:spPr>
            <a:solidFill>
              <a:srgbClr val="3AFF44"/>
            </a:solidFill>
            <a:ln w="19050" cmpd="sng">
              <a:solidFill>
                <a:srgbClr val="000090"/>
              </a:solidFill>
              <a:prstDash val="solid"/>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annuel'!$AO$76:$AX$76</c:f>
              <c:numCache>
                <c:formatCode>#\ ##0.0"  ";#\ ##0.0"  "."  "</c:formatCode>
                <c:ptCount val="10"/>
                <c:pt idx="0">
                  <c:v>17.742205282</c:v>
                </c:pt>
                <c:pt idx="1">
                  <c:v>25.9782207</c:v>
                </c:pt>
                <c:pt idx="2">
                  <c:v>22.4382878</c:v>
                </c:pt>
                <c:pt idx="3">
                  <c:v>19.3538354</c:v>
                </c:pt>
                <c:pt idx="4">
                  <c:v>15.0789</c:v>
                </c:pt>
                <c:pt idx="5">
                  <c:v>12.1190666</c:v>
                </c:pt>
                <c:pt idx="6">
                  <c:v>7.001936</c:v>
                </c:pt>
                <c:pt idx="7">
                  <c:v>4.2487757</c:v>
                </c:pt>
                <c:pt idx="8">
                  <c:v>0.0</c:v>
                </c:pt>
                <c:pt idx="9">
                  <c:v>0.0</c:v>
                </c:pt>
              </c:numCache>
            </c:numRef>
          </c:val>
        </c:ser>
        <c:ser>
          <c:idx val="1"/>
          <c:order val="2"/>
          <c:tx>
            <c:strRef>
              <c:f>'Métallurgie annuel'!$A$77</c:f>
              <c:strCache>
                <c:ptCount val="1"/>
                <c:pt idx="0">
                  <c:v>Autres, NHC et NiO</c:v>
                </c:pt>
              </c:strCache>
            </c:strRef>
          </c:tx>
          <c:spPr>
            <a:solidFill>
              <a:schemeClr val="bg1">
                <a:lumMod val="75000"/>
              </a:schemeClr>
            </a:solidFill>
            <a:ln w="19050" cmpd="sng">
              <a:solidFill>
                <a:schemeClr val="bg1">
                  <a:lumMod val="75000"/>
                </a:schemeClr>
              </a:solidFill>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annuel'!$AO$77:$AX$77</c:f>
              <c:numCache>
                <c:formatCode>#\ ##0.0"  ";#\ ##0.0"  "."  "</c:formatCode>
                <c:ptCount val="10"/>
                <c:pt idx="0">
                  <c:v>0.0</c:v>
                </c:pt>
                <c:pt idx="1">
                  <c:v>0.17965492</c:v>
                </c:pt>
                <c:pt idx="2">
                  <c:v>12.5553012</c:v>
                </c:pt>
                <c:pt idx="3">
                  <c:v>6.7010271247417</c:v>
                </c:pt>
                <c:pt idx="4">
                  <c:v>11.63679656166784</c:v>
                </c:pt>
                <c:pt idx="5">
                  <c:v>20.38762398495738</c:v>
                </c:pt>
                <c:pt idx="6">
                  <c:v>28.75647738052528</c:v>
                </c:pt>
                <c:pt idx="7">
                  <c:v>32.2900373480293</c:v>
                </c:pt>
                <c:pt idx="8">
                  <c:v>34.74405245727731</c:v>
                </c:pt>
                <c:pt idx="9">
                  <c:v>46.32696074070894</c:v>
                </c:pt>
              </c:numCache>
            </c:numRef>
          </c:val>
        </c:ser>
        <c:ser>
          <c:idx val="2"/>
          <c:order val="3"/>
          <c:spPr>
            <a:solidFill>
              <a:schemeClr val="bg1">
                <a:lumMod val="75000"/>
              </a:schemeClr>
            </a:solidFill>
            <a:ln w="19050" cmpd="sng">
              <a:solidFill>
                <a:schemeClr val="accent5">
                  <a:lumMod val="60000"/>
                  <a:lumOff val="40000"/>
                </a:schemeClr>
              </a:solidFill>
            </a:ln>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ser>
        <c:ser>
          <c:idx val="4"/>
          <c:order val="4"/>
          <c:tx>
            <c:strRef>
              <c:f>'Métallurgie annuel'!$A$78</c:f>
              <c:strCache>
                <c:ptCount val="1"/>
                <c:pt idx="0">
                  <c:v>CoCO3</c:v>
                </c:pt>
              </c:strCache>
            </c:strRef>
          </c:tx>
          <c:spPr>
            <a:solidFill>
              <a:srgbClr val="FF0000"/>
            </a:solidFill>
          </c:spPr>
          <c:invertIfNegative val="0"/>
          <c:cat>
            <c:strRef>
              <c:f>'Métallurgie annuel'!$AO$71:$AX$71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'Métallurgie annuel'!$AO$78:$AX$78</c:f>
              <c:numCache>
                <c:formatCode>#\ ##0.0"  ";#\ ##0.0"  "."  "</c:formatCode>
                <c:ptCount val="10"/>
                <c:pt idx="0">
                  <c:v>0.0</c:v>
                </c:pt>
                <c:pt idx="1">
                  <c:v>0.0</c:v>
                </c:pt>
                <c:pt idx="2">
                  <c:v>0.0</c:v>
                </c:pt>
                <c:pt idx="3">
                  <c:v>0.1068062</c:v>
                </c:pt>
                <c:pt idx="4">
                  <c:v>0.988867980260355</c:v>
                </c:pt>
                <c:pt idx="5">
                  <c:v>0.717727419278354</c:v>
                </c:pt>
                <c:pt idx="6">
                  <c:v>3.17239381955</c:v>
                </c:pt>
                <c:pt idx="7">
                  <c:v>6.709942401320701</c:v>
                </c:pt>
                <c:pt idx="8">
                  <c:v>11.36310391781193</c:v>
                </c:pt>
                <c:pt idx="9">
                  <c:v>15.05380212654625</c:v>
                </c:pt>
              </c:numCache>
            </c:numRef>
          </c:val>
        </c:ser>
        <c:dLbls>
          <c:showLegendKey val="0"/>
          <c:showVal val="0"/>
          <c:showCatName val="0"/>
          <c:showSerName val="0"/>
          <c:showPercent val="0"/>
          <c:showBubbleSize val="0"/>
        </c:dLbls>
        <c:gapWidth val="150"/>
        <c:overlap val="100"/>
        <c:axId val="-2147347672"/>
        <c:axId val="-2147351592"/>
      </c:barChart>
      <c:catAx>
        <c:axId val="-2147347672"/>
        <c:scaling>
          <c:orientation val="minMax"/>
        </c:scaling>
        <c:delete val="0"/>
        <c:axPos val="b"/>
        <c:numFmt formatCode="General" sourceLinked="1"/>
        <c:majorTickMark val="out"/>
        <c:minorTickMark val="none"/>
        <c:tickLblPos val="nextTo"/>
        <c:txPr>
          <a:bodyPr rot="-5400000" vert="horz"/>
          <a:lstStyle/>
          <a:p>
            <a:pPr>
              <a:defRPr sz="1400"/>
            </a:pPr>
            <a:endParaRPr lang="fr-FR"/>
          </a:p>
        </c:txPr>
        <c:crossAx val="-2147351592"/>
        <c:crosses val="autoZero"/>
        <c:auto val="1"/>
        <c:lblAlgn val="ctr"/>
        <c:lblOffset val="100"/>
        <c:tickLblSkip val="1"/>
        <c:tickMarkSkip val="1"/>
        <c:noMultiLvlLbl val="0"/>
      </c:catAx>
      <c:valAx>
        <c:axId val="-2147351592"/>
        <c:scaling>
          <c:orientation val="minMax"/>
          <c:max val="1.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chemeClr val="tx1"/>
                </a:solidFill>
              </a:defRPr>
            </a:pPr>
            <a:endParaRPr lang="fr-FR"/>
          </a:p>
        </c:txPr>
        <c:crossAx val="-2147347672"/>
        <c:crosses val="autoZero"/>
        <c:crossBetween val="between"/>
        <c:majorUnit val="0.1"/>
      </c:valAx>
    </c:plotArea>
    <c:plotVisOnly val="1"/>
    <c:dispBlanksAs val="gap"/>
    <c:showDLblsOverMax val="0"/>
  </c:chart>
  <c:externalData r:id="rId1">
    <c:autoUpdate val="0"/>
  </c:externalData>
  <c:userShapes r:id="rId2"/>
</c:chartSpace>
</file>

<file path=ppt/charts/chart1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Le boom </a:t>
            </a:r>
            <a:r>
              <a:rPr lang="fr-FR" sz="1800" b="1" i="0" u="none" strike="noStrike" baseline="0" dirty="0" smtClean="0">
                <a:solidFill>
                  <a:srgbClr val="000000"/>
                </a:solidFill>
                <a:latin typeface="Calibri"/>
                <a:ea typeface="Calibri"/>
                <a:cs typeface="Calibri"/>
              </a:rPr>
              <a:t>des exportations de </a:t>
            </a:r>
            <a:r>
              <a:rPr lang="fr-FR" sz="1800" b="1" i="0" u="none" strike="noStrike" baseline="0" dirty="0">
                <a:solidFill>
                  <a:srgbClr val="000000"/>
                </a:solidFill>
                <a:latin typeface="Calibri"/>
                <a:ea typeface="Calibri"/>
                <a:cs typeface="Calibri"/>
              </a:rPr>
              <a:t>NI </a:t>
            </a:r>
            <a:r>
              <a:rPr lang="fr-FR" sz="1800" b="1" i="0" u="none" strike="noStrike" baseline="0" dirty="0" smtClean="0">
                <a:solidFill>
                  <a:srgbClr val="000000"/>
                </a:solidFill>
                <a:latin typeface="Calibri"/>
                <a:ea typeface="Calibri"/>
                <a:cs typeface="Calibri"/>
              </a:rPr>
              <a:t>métal</a:t>
            </a:r>
          </a:p>
          <a:p>
            <a:pPr>
              <a:defRPr sz="18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 vers </a:t>
            </a:r>
            <a:r>
              <a:rPr lang="fr-FR" sz="1800" b="1" i="0" u="none" strike="noStrike" baseline="0" dirty="0">
                <a:solidFill>
                  <a:srgbClr val="000000"/>
                </a:solidFill>
                <a:latin typeface="Calibri"/>
                <a:ea typeface="Calibri"/>
                <a:cs typeface="Calibri"/>
              </a:rPr>
              <a:t>la Chine </a:t>
            </a:r>
            <a:r>
              <a:rPr lang="fr-FR" sz="1800" b="1" i="0" u="none" strike="noStrike" baseline="0" dirty="0" smtClean="0">
                <a:solidFill>
                  <a:srgbClr val="000000"/>
                </a:solidFill>
                <a:latin typeface="Calibri"/>
                <a:ea typeface="Calibri"/>
                <a:cs typeface="Calibri"/>
              </a:rPr>
              <a:t>depuis 2014</a:t>
            </a:r>
            <a:r>
              <a:rPr lang="fr-FR" sz="1800" b="1" i="0" u="none" strike="noStrike" baseline="0" dirty="0">
                <a:solidFill>
                  <a:srgbClr val="000000"/>
                </a:solidFill>
                <a:latin typeface="Calibri"/>
                <a:ea typeface="Calibri"/>
                <a:cs typeface="Calibri"/>
              </a:rPr>
              <a:t>, KT</a:t>
            </a:r>
          </a:p>
        </c:rich>
      </c:tx>
      <c:layout>
        <c:manualLayout>
          <c:xMode val="edge"/>
          <c:yMode val="edge"/>
          <c:x val="0.172197875430926"/>
          <c:y val="0.0"/>
        </c:manualLayout>
      </c:layout>
      <c:overlay val="0"/>
      <c:spPr>
        <a:solidFill>
          <a:schemeClr val="bg1"/>
        </a:solidFill>
      </c:spPr>
    </c:title>
    <c:autoTitleDeleted val="0"/>
    <c:plotArea>
      <c:layout>
        <c:manualLayout>
          <c:layoutTarget val="inner"/>
          <c:xMode val="edge"/>
          <c:yMode val="edge"/>
          <c:x val="0.110959644946851"/>
          <c:y val="0.04200029086074"/>
          <c:w val="0.889040355053149"/>
          <c:h val="0.826756777940359"/>
        </c:manualLayout>
      </c:layout>
      <c:barChart>
        <c:barDir val="col"/>
        <c:grouping val="stacked"/>
        <c:varyColors val="0"/>
        <c:ser>
          <c:idx val="0"/>
          <c:order val="0"/>
          <c:tx>
            <c:strRef>
              <c:f>'Métallurgie annuel'!$A$177</c:f>
              <c:strCache>
                <c:ptCount val="1"/>
                <c:pt idx="0">
                  <c:v>Chine</c:v>
                </c:pt>
              </c:strCache>
            </c:strRef>
          </c:tx>
          <c:spPr>
            <a:solidFill>
              <a:srgbClr val="FFFF00"/>
            </a:solidFill>
            <a:ln>
              <a:solidFill>
                <a:schemeClr val="tx1"/>
              </a:solidFill>
            </a:ln>
          </c:spPr>
          <c:invertIfNegative val="0"/>
          <c:dLbls>
            <c:dLbl>
              <c:idx val="0"/>
              <c:spPr/>
              <c:txPr>
                <a:bodyPr rot="-5400000" vert="horz"/>
                <a:lstStyle/>
                <a:p>
                  <a:pPr>
                    <a:defRPr sz="1000" b="1"/>
                  </a:pPr>
                  <a:endParaRPr lang="fr-FR"/>
                </a:p>
              </c:txPr>
              <c:showLegendKey val="0"/>
              <c:showVal val="1"/>
              <c:showCatName val="0"/>
              <c:showSerName val="0"/>
              <c:showPercent val="0"/>
              <c:showBubbleSize val="0"/>
            </c:dLbl>
            <c:dLbl>
              <c:idx val="1"/>
              <c:spPr/>
              <c:txPr>
                <a:bodyPr rot="-5400000" vert="horz"/>
                <a:lstStyle/>
                <a:p>
                  <a:pPr>
                    <a:defRPr sz="1000" b="1"/>
                  </a:pPr>
                  <a:endParaRPr lang="fr-FR"/>
                </a:p>
              </c:txPr>
              <c:showLegendKey val="0"/>
              <c:showVal val="1"/>
              <c:showCatName val="0"/>
              <c:showSerName val="0"/>
              <c:showPercent val="0"/>
              <c:showBubbleSize val="0"/>
            </c:dLbl>
            <c:dLbl>
              <c:idx val="2"/>
              <c:spPr/>
              <c:txPr>
                <a:bodyPr rot="-5400000" vert="horz"/>
                <a:lstStyle/>
                <a:p>
                  <a:pPr>
                    <a:defRPr sz="1000" b="1"/>
                  </a:pPr>
                  <a:endParaRPr lang="fr-FR"/>
                </a:p>
              </c:txPr>
              <c:showLegendKey val="0"/>
              <c:showVal val="1"/>
              <c:showCatName val="0"/>
              <c:showSerName val="0"/>
              <c:showPercent val="0"/>
              <c:showBubbleSize val="0"/>
            </c:dLbl>
            <c:dLbl>
              <c:idx val="3"/>
              <c:spPr/>
              <c:txPr>
                <a:bodyPr rot="-5400000" vert="horz"/>
                <a:lstStyle/>
                <a:p>
                  <a:pPr>
                    <a:defRPr sz="1000" b="1"/>
                  </a:pPr>
                  <a:endParaRPr lang="fr-FR"/>
                </a:p>
              </c:txPr>
              <c:showLegendKey val="0"/>
              <c:showVal val="1"/>
              <c:showCatName val="0"/>
              <c:showSerName val="0"/>
              <c:showPercent val="0"/>
              <c:showBubbleSize val="0"/>
            </c:dLbl>
            <c:dLbl>
              <c:idx val="4"/>
              <c:spPr/>
              <c:txPr>
                <a:bodyPr rot="-5400000" vert="horz"/>
                <a:lstStyle/>
                <a:p>
                  <a:pPr>
                    <a:defRPr sz="1000" b="1"/>
                  </a:pPr>
                  <a:endParaRPr lang="fr-FR"/>
                </a:p>
              </c:txPr>
              <c:showLegendKey val="0"/>
              <c:showVal val="1"/>
              <c:showCatName val="0"/>
              <c:showSerName val="0"/>
              <c:showPercent val="0"/>
              <c:showBubbleSize val="0"/>
            </c:dLbl>
            <c:txPr>
              <a:bodyPr rot="-5400000" vert="horz"/>
              <a:lstStyle/>
              <a:p>
                <a:pPr>
                  <a:defRPr sz="1800" b="1"/>
                </a:pPr>
                <a:endParaRPr lang="fr-FR"/>
              </a:p>
            </c:txPr>
            <c:showLegendKey val="0"/>
            <c:showVal val="1"/>
            <c:showCatName val="0"/>
            <c:showSerName val="0"/>
            <c:showPercent val="0"/>
            <c:showBubbleSize val="0"/>
            <c:showLeaderLines val="0"/>
          </c:dLbls>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annuel'!$B$177:$K$177</c:f>
              <c:numCache>
                <c:formatCode>#\ ##0"  ";#\ ##0"  "."  "</c:formatCode>
                <c:ptCount val="10"/>
                <c:pt idx="0">
                  <c:v>9.659769</c:v>
                </c:pt>
                <c:pt idx="1">
                  <c:v>2.704073</c:v>
                </c:pt>
                <c:pt idx="2">
                  <c:v>4.493727</c:v>
                </c:pt>
                <c:pt idx="3">
                  <c:v>8.356624</c:v>
                </c:pt>
                <c:pt idx="4">
                  <c:v>9.25986</c:v>
                </c:pt>
                <c:pt idx="5">
                  <c:v>20.72694</c:v>
                </c:pt>
                <c:pt idx="6">
                  <c:v>38.13077</c:v>
                </c:pt>
                <c:pt idx="7">
                  <c:v>52.00609456999999</c:v>
                </c:pt>
                <c:pt idx="8">
                  <c:v>59.21867536</c:v>
                </c:pt>
                <c:pt idx="9">
                  <c:v>78.1350676879959</c:v>
                </c:pt>
              </c:numCache>
            </c:numRef>
          </c:val>
        </c:ser>
        <c:ser>
          <c:idx val="1"/>
          <c:order val="1"/>
          <c:tx>
            <c:strRef>
              <c:f>'Métallurgie annuel'!$A$178</c:f>
              <c:strCache>
                <c:ptCount val="1"/>
                <c:pt idx="0">
                  <c:v>Corée du Sud</c:v>
                </c:pt>
              </c:strCache>
            </c:strRef>
          </c:tx>
          <c:spPr>
            <a:solidFill>
              <a:srgbClr val="660066"/>
            </a:solidFill>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annuel'!$B$178:$K$178</c:f>
              <c:numCache>
                <c:formatCode>#\ ##0"  ";#\ ##0"  "."  "</c:formatCode>
                <c:ptCount val="10"/>
                <c:pt idx="0">
                  <c:v>1.033281</c:v>
                </c:pt>
                <c:pt idx="1">
                  <c:v>1.40027</c:v>
                </c:pt>
                <c:pt idx="2">
                  <c:v>2.499792</c:v>
                </c:pt>
                <c:pt idx="3">
                  <c:v>3.101024</c:v>
                </c:pt>
                <c:pt idx="4">
                  <c:v>3.50844</c:v>
                </c:pt>
                <c:pt idx="5">
                  <c:v>3.602729</c:v>
                </c:pt>
                <c:pt idx="6">
                  <c:v>3.562234000000001</c:v>
                </c:pt>
                <c:pt idx="7">
                  <c:v>11.44986232</c:v>
                </c:pt>
                <c:pt idx="8">
                  <c:v>11.938393</c:v>
                </c:pt>
                <c:pt idx="9">
                  <c:v>4.854516297407069</c:v>
                </c:pt>
              </c:numCache>
            </c:numRef>
          </c:val>
        </c:ser>
        <c:ser>
          <c:idx val="2"/>
          <c:order val="2"/>
          <c:tx>
            <c:strRef>
              <c:f>'Métallurgie annuel'!$A$179</c:f>
              <c:strCache>
                <c:ptCount val="1"/>
                <c:pt idx="0">
                  <c:v>Espagne</c:v>
                </c:pt>
              </c:strCache>
            </c:strRef>
          </c:tx>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annuel'!$B$179:$K$179</c:f>
              <c:numCache>
                <c:formatCode>#\ ##0"  ";#\ ##0"  "."  "</c:formatCode>
                <c:ptCount val="10"/>
                <c:pt idx="0">
                  <c:v>4.064798</c:v>
                </c:pt>
                <c:pt idx="1">
                  <c:v>3.706784</c:v>
                </c:pt>
                <c:pt idx="2">
                  <c:v>3.054734</c:v>
                </c:pt>
                <c:pt idx="3">
                  <c:v>3.20083</c:v>
                </c:pt>
                <c:pt idx="4">
                  <c:v>3.353135</c:v>
                </c:pt>
                <c:pt idx="5">
                  <c:v>3.150873</c:v>
                </c:pt>
                <c:pt idx="6">
                  <c:v>4.001722</c:v>
                </c:pt>
                <c:pt idx="7">
                  <c:v>3.833138</c:v>
                </c:pt>
                <c:pt idx="8">
                  <c:v>3.354617</c:v>
                </c:pt>
                <c:pt idx="9">
                  <c:v>4.868210085338994</c:v>
                </c:pt>
              </c:numCache>
            </c:numRef>
          </c:val>
        </c:ser>
        <c:ser>
          <c:idx val="3"/>
          <c:order val="3"/>
          <c:tx>
            <c:strRef>
              <c:f>'Métallurgie annuel'!$A$180</c:f>
              <c:strCache>
                <c:ptCount val="1"/>
                <c:pt idx="0">
                  <c:v>France</c:v>
                </c:pt>
              </c:strCache>
            </c:strRef>
          </c:tx>
          <c:spPr>
            <a:solidFill>
              <a:srgbClr val="0000FF"/>
            </a:solidFill>
          </c:spPr>
          <c:invertIfNegative val="0"/>
          <c:dLbls>
            <c:dLbl>
              <c:idx val="8"/>
              <c:delete val="1"/>
            </c:dLbl>
            <c:dLbl>
              <c:idx val="9"/>
              <c:delete val="1"/>
            </c:dLbl>
            <c:txPr>
              <a:bodyPr rot="-5400000" vert="horz"/>
              <a:lstStyle/>
              <a:p>
                <a:pPr>
                  <a:defRPr b="1">
                    <a:solidFill>
                      <a:schemeClr val="bg1"/>
                    </a:solidFill>
                  </a:defRPr>
                </a:pPr>
                <a:endParaRPr lang="fr-FR"/>
              </a:p>
            </c:txPr>
            <c:showLegendKey val="0"/>
            <c:showVal val="1"/>
            <c:showCatName val="0"/>
            <c:showSerName val="0"/>
            <c:showPercent val="0"/>
            <c:showBubbleSize val="0"/>
            <c:showLeaderLines val="0"/>
          </c:dLbls>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annuel'!$B$180:$K$180</c:f>
              <c:numCache>
                <c:formatCode>#\ ##0"  ";#\ ##0"  "."  "</c:formatCode>
                <c:ptCount val="10"/>
                <c:pt idx="0">
                  <c:v>16.547439</c:v>
                </c:pt>
                <c:pt idx="1">
                  <c:v>16.187611</c:v>
                </c:pt>
                <c:pt idx="2">
                  <c:v>13.915635</c:v>
                </c:pt>
                <c:pt idx="3">
                  <c:v>13.545581</c:v>
                </c:pt>
                <c:pt idx="4">
                  <c:v>12.916442</c:v>
                </c:pt>
                <c:pt idx="5">
                  <c:v>8.812454</c:v>
                </c:pt>
                <c:pt idx="6">
                  <c:v>6.760978999999994</c:v>
                </c:pt>
                <c:pt idx="7">
                  <c:v>4.286505</c:v>
                </c:pt>
                <c:pt idx="8">
                  <c:v>0.0</c:v>
                </c:pt>
                <c:pt idx="9">
                  <c:v>0.0</c:v>
                </c:pt>
              </c:numCache>
            </c:numRef>
          </c:val>
        </c:ser>
        <c:ser>
          <c:idx val="4"/>
          <c:order val="4"/>
          <c:tx>
            <c:strRef>
              <c:f>'Métallurgie annuel'!$A$181</c:f>
              <c:strCache>
                <c:ptCount val="1"/>
                <c:pt idx="0">
                  <c:v>Japon</c:v>
                </c:pt>
              </c:strCache>
            </c:strRef>
          </c:tx>
          <c:spPr>
            <a:solidFill>
              <a:srgbClr val="FF0000"/>
            </a:solidFill>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annuel'!$B$181:$K$181</c:f>
              <c:numCache>
                <c:formatCode>#\ ##0"  ";#\ ##0"  "."  "</c:formatCode>
                <c:ptCount val="10"/>
                <c:pt idx="0">
                  <c:v>5.28674</c:v>
                </c:pt>
                <c:pt idx="1">
                  <c:v>10.31523</c:v>
                </c:pt>
                <c:pt idx="2">
                  <c:v>10.27714</c:v>
                </c:pt>
                <c:pt idx="3">
                  <c:v>7.700396</c:v>
                </c:pt>
                <c:pt idx="4">
                  <c:v>7.719590999999998</c:v>
                </c:pt>
                <c:pt idx="5">
                  <c:v>8.086752</c:v>
                </c:pt>
                <c:pt idx="6">
                  <c:v>7.348923999999998</c:v>
                </c:pt>
                <c:pt idx="7">
                  <c:v>6.024858999999994</c:v>
                </c:pt>
                <c:pt idx="8">
                  <c:v>4.364963999999994</c:v>
                </c:pt>
                <c:pt idx="9">
                  <c:v>5.77564327169364</c:v>
                </c:pt>
              </c:numCache>
            </c:numRef>
          </c:val>
        </c:ser>
        <c:ser>
          <c:idx val="5"/>
          <c:order val="5"/>
          <c:tx>
            <c:strRef>
              <c:f>'Métallurgie annuel'!$A$182</c:f>
              <c:strCache>
                <c:ptCount val="1"/>
                <c:pt idx="0">
                  <c:v>Taiwan</c:v>
                </c:pt>
              </c:strCache>
            </c:strRef>
          </c:tx>
          <c:spPr>
            <a:solidFill>
              <a:schemeClr val="bg1">
                <a:lumMod val="85000"/>
              </a:schemeClr>
            </a:solidFill>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annuel'!$B$182:$K$182</c:f>
              <c:numCache>
                <c:formatCode>#\ ##0"  ";#\ ##0"  "."  "</c:formatCode>
                <c:ptCount val="10"/>
                <c:pt idx="0">
                  <c:v>7.603761</c:v>
                </c:pt>
                <c:pt idx="1">
                  <c:v>11.007248</c:v>
                </c:pt>
                <c:pt idx="2">
                  <c:v>8.494397</c:v>
                </c:pt>
                <c:pt idx="3">
                  <c:v>9.899046</c:v>
                </c:pt>
                <c:pt idx="4">
                  <c:v>8.418503000000001</c:v>
                </c:pt>
                <c:pt idx="5">
                  <c:v>10.319372</c:v>
                </c:pt>
                <c:pt idx="6">
                  <c:v>10.690778</c:v>
                </c:pt>
                <c:pt idx="7">
                  <c:v>12.57568825</c:v>
                </c:pt>
                <c:pt idx="8">
                  <c:v>12.040549</c:v>
                </c:pt>
                <c:pt idx="9">
                  <c:v>11.48733437272171</c:v>
                </c:pt>
              </c:numCache>
            </c:numRef>
          </c:val>
        </c:ser>
        <c:ser>
          <c:idx val="6"/>
          <c:order val="6"/>
          <c:tx>
            <c:strRef>
              <c:f>'Métallurgie annuel'!$A$183</c:f>
              <c:strCache>
                <c:ptCount val="1"/>
                <c:pt idx="0">
                  <c:v>Autres</c:v>
                </c:pt>
              </c:strCache>
            </c:strRef>
          </c:tx>
          <c:spPr>
            <a:solidFill>
              <a:schemeClr val="bg1"/>
            </a:solidFill>
            <a:ln>
              <a:solidFill>
                <a:schemeClr val="tx1"/>
              </a:solidFill>
            </a:ln>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annuel'!$B$183:$K$183</c:f>
              <c:numCache>
                <c:formatCode>#\ ##0"  ";#\ ##0"  "."  "</c:formatCode>
                <c:ptCount val="10"/>
                <c:pt idx="0">
                  <c:v>1.751948</c:v>
                </c:pt>
                <c:pt idx="1">
                  <c:v>3.301147999999999</c:v>
                </c:pt>
                <c:pt idx="2">
                  <c:v>3.350108</c:v>
                </c:pt>
                <c:pt idx="3">
                  <c:v>4.152748</c:v>
                </c:pt>
                <c:pt idx="4">
                  <c:v>4.701115000000001</c:v>
                </c:pt>
                <c:pt idx="5">
                  <c:v>5.17144</c:v>
                </c:pt>
                <c:pt idx="6">
                  <c:v>3.480803</c:v>
                </c:pt>
                <c:pt idx="7">
                  <c:v>3.776391</c:v>
                </c:pt>
                <c:pt idx="8">
                  <c:v>6.80078</c:v>
                </c:pt>
                <c:pt idx="9">
                  <c:v>15.25</c:v>
                </c:pt>
              </c:numCache>
            </c:numRef>
          </c:val>
        </c:ser>
        <c:dLbls>
          <c:showLegendKey val="0"/>
          <c:showVal val="0"/>
          <c:showCatName val="0"/>
          <c:showSerName val="0"/>
          <c:showPercent val="0"/>
          <c:showBubbleSize val="0"/>
        </c:dLbls>
        <c:gapWidth val="150"/>
        <c:overlap val="100"/>
        <c:axId val="-2145630584"/>
        <c:axId val="-2145627368"/>
      </c:barChart>
      <c:lineChart>
        <c:grouping val="standard"/>
        <c:varyColors val="0"/>
        <c:ser>
          <c:idx val="7"/>
          <c:order val="7"/>
          <c:tx>
            <c:strRef>
              <c:f>'Métallurgie annuel'!$A$184</c:f>
              <c:strCache>
                <c:ptCount val="1"/>
                <c:pt idx="0">
                  <c:v>Total</c:v>
                </c:pt>
              </c:strCache>
            </c:strRef>
          </c:tx>
          <c:spPr>
            <a:ln>
              <a:solidFill>
                <a:schemeClr val="tx1"/>
              </a:solidFill>
            </a:ln>
          </c:spPr>
          <c:marker>
            <c:symbol val="none"/>
          </c:marker>
          <c:dLbls>
            <c:dLbl>
              <c:idx val="0"/>
              <c:delete val="1"/>
            </c:dLbl>
            <c:dLbl>
              <c:idx val="1"/>
              <c:delete val="1"/>
            </c:dLbl>
            <c:dLbl>
              <c:idx val="2"/>
              <c:delete val="1"/>
            </c:dLbl>
            <c:dLbl>
              <c:idx val="3"/>
              <c:delete val="1"/>
            </c:dLbl>
            <c:spPr>
              <a:solidFill>
                <a:schemeClr val="bg1"/>
              </a:solidFill>
            </c:spPr>
            <c:txPr>
              <a:bodyPr/>
              <a:lstStyle/>
              <a:p>
                <a:pPr>
                  <a:defRPr b="1" i="1"/>
                </a:pPr>
                <a:endParaRPr lang="fr-FR"/>
              </a:p>
            </c:txPr>
            <c:dLblPos val="t"/>
            <c:showLegendKey val="0"/>
            <c:showVal val="1"/>
            <c:showCatName val="0"/>
            <c:showSerName val="0"/>
            <c:showPercent val="0"/>
            <c:showBubbleSize val="0"/>
            <c:showLeaderLines val="0"/>
          </c:dLbls>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annuel'!$B$184:$K$184</c:f>
              <c:numCache>
                <c:formatCode>#\ ##0"  ";#\ ##0"  "."  "</c:formatCode>
                <c:ptCount val="10"/>
                <c:pt idx="0">
                  <c:v>45.947736</c:v>
                </c:pt>
                <c:pt idx="1">
                  <c:v>48.622364</c:v>
                </c:pt>
                <c:pt idx="2">
                  <c:v>46.085533</c:v>
                </c:pt>
                <c:pt idx="3">
                  <c:v>49.956249</c:v>
                </c:pt>
                <c:pt idx="4">
                  <c:v>49.877086</c:v>
                </c:pt>
                <c:pt idx="5">
                  <c:v>59.87056</c:v>
                </c:pt>
                <c:pt idx="6">
                  <c:v>73.97621</c:v>
                </c:pt>
                <c:pt idx="7">
                  <c:v>93.95253813999987</c:v>
                </c:pt>
                <c:pt idx="8">
                  <c:v>97.71797836</c:v>
                </c:pt>
                <c:pt idx="9">
                  <c:v>120.3707717151573</c:v>
                </c:pt>
              </c:numCache>
            </c:numRef>
          </c:val>
          <c:smooth val="0"/>
        </c:ser>
        <c:ser>
          <c:idx val="8"/>
          <c:order val="8"/>
          <c:tx>
            <c:strRef>
              <c:f>'Métallurgie annuel'!$A$185</c:f>
              <c:strCache>
                <c:ptCount val="1"/>
              </c:strCache>
            </c:strRef>
          </c:tx>
          <c:spPr>
            <a:ln>
              <a:solidFill>
                <a:srgbClr val="008000"/>
              </a:solidFill>
            </a:ln>
          </c:spPr>
          <c:marker>
            <c:symbol val="none"/>
          </c:marker>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annuel'!$B$185:$K$185</c:f>
              <c:numCache>
                <c:formatCode>#\ ##0"  ";#\ ##0"  "."  "</c:formatCode>
                <c:ptCount val="10"/>
                <c:pt idx="0">
                  <c:v>9.659769</c:v>
                </c:pt>
                <c:pt idx="1">
                  <c:v>2.704073</c:v>
                </c:pt>
                <c:pt idx="2">
                  <c:v>4.493727</c:v>
                </c:pt>
                <c:pt idx="3">
                  <c:v>8.356624</c:v>
                </c:pt>
                <c:pt idx="4">
                  <c:v>9.25986</c:v>
                </c:pt>
                <c:pt idx="5">
                  <c:v>20.72694</c:v>
                </c:pt>
                <c:pt idx="6">
                  <c:v>38.13077</c:v>
                </c:pt>
                <c:pt idx="7">
                  <c:v>52.00609456999999</c:v>
                </c:pt>
                <c:pt idx="8">
                  <c:v>59.21867536</c:v>
                </c:pt>
                <c:pt idx="9">
                  <c:v>78.1350676879959</c:v>
                </c:pt>
              </c:numCache>
            </c:numRef>
          </c:val>
          <c:smooth val="0"/>
        </c:ser>
        <c:dLbls>
          <c:showLegendKey val="0"/>
          <c:showVal val="0"/>
          <c:showCatName val="0"/>
          <c:showSerName val="0"/>
          <c:showPercent val="0"/>
          <c:showBubbleSize val="0"/>
        </c:dLbls>
        <c:marker val="1"/>
        <c:smooth val="0"/>
        <c:axId val="-2145630584"/>
        <c:axId val="-2145627368"/>
      </c:lineChart>
      <c:catAx>
        <c:axId val="-2145630584"/>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5627368"/>
        <c:crosses val="autoZero"/>
        <c:auto val="1"/>
        <c:lblAlgn val="ctr"/>
        <c:lblOffset val="100"/>
        <c:noMultiLvlLbl val="0"/>
      </c:catAx>
      <c:valAx>
        <c:axId val="-2145627368"/>
        <c:scaling>
          <c:orientation val="minMax"/>
          <c:max val="125.0"/>
          <c:min val="0.0"/>
        </c:scaling>
        <c:delete val="0"/>
        <c:axPos val="l"/>
        <c:majorGridlines>
          <c:spPr>
            <a:ln>
              <a:solidFill>
                <a:schemeClr val="bg1">
                  <a:lumMod val="75000"/>
                </a:schemeClr>
              </a:solidFill>
            </a:ln>
          </c:spPr>
        </c:majorGridlines>
        <c:numFmt formatCode="#\ ##0&quot;  &quot;;#\ ##0&quot;  &quot;.&quot;  &quot;" sourceLinked="1"/>
        <c:majorTickMark val="out"/>
        <c:minorTickMark val="none"/>
        <c:tickLblPos val="nextTo"/>
        <c:crossAx val="-2145630584"/>
        <c:crosses val="autoZero"/>
        <c:crossBetween val="between"/>
        <c:majorUnit val="10.0"/>
      </c:valAx>
    </c:plotArea>
    <c:legend>
      <c:legendPos val="r"/>
      <c:legendEntry>
        <c:idx val="6"/>
        <c:txPr>
          <a:bodyPr/>
          <a:lstStyle/>
          <a:p>
            <a:pPr>
              <a:defRPr sz="2000" b="1"/>
            </a:pPr>
            <a:endParaRPr lang="fr-FR"/>
          </a:p>
        </c:txPr>
      </c:legendEntry>
      <c:legendEntry>
        <c:idx val="7"/>
        <c:delete val="1"/>
      </c:legendEntry>
      <c:legendEntry>
        <c:idx val="8"/>
        <c:delete val="1"/>
      </c:legendEntry>
      <c:layout>
        <c:manualLayout>
          <c:xMode val="edge"/>
          <c:yMode val="edge"/>
          <c:x val="0.116691070531077"/>
          <c:y val="0.101608793030137"/>
          <c:w val="0.361819683656945"/>
          <c:h val="0.36139517039712"/>
        </c:manualLayout>
      </c:layout>
      <c:overlay val="0"/>
      <c:spPr>
        <a:solidFill>
          <a:schemeClr val="bg1"/>
        </a:solidFill>
      </c:spPr>
      <c:txPr>
        <a:bodyPr/>
        <a:lstStyle/>
        <a:p>
          <a:pPr>
            <a:defRPr sz="1600" b="0"/>
          </a:pPr>
          <a:endParaRPr lang="fr-FR"/>
        </a:p>
      </c:txPr>
    </c:legend>
    <c:plotVisOnly val="1"/>
    <c:dispBlanksAs val="gap"/>
    <c:showDLblsOverMax val="0"/>
  </c:chart>
  <c:txPr>
    <a:bodyPr/>
    <a:lstStyle/>
    <a:p>
      <a:pPr>
        <a:defRPr sz="1400"/>
      </a:pPr>
      <a:endParaRPr lang="fr-FR"/>
    </a:p>
  </c:txPr>
  <c:externalData r:id="rId1">
    <c:autoUpdate val="0"/>
  </c:externalData>
</c:chartSpace>
</file>

<file path=ppt/charts/chart1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a:t>Structure</a:t>
            </a:r>
          </a:p>
        </c:rich>
      </c:tx>
      <c:layout>
        <c:manualLayout>
          <c:xMode val="edge"/>
          <c:yMode val="edge"/>
          <c:x val="0.424333562782264"/>
          <c:y val="0.0"/>
        </c:manualLayout>
      </c:layout>
      <c:overlay val="0"/>
    </c:title>
    <c:autoTitleDeleted val="0"/>
    <c:plotArea>
      <c:layout>
        <c:manualLayout>
          <c:layoutTarget val="inner"/>
          <c:xMode val="edge"/>
          <c:yMode val="edge"/>
          <c:x val="0.104686924394369"/>
          <c:y val="0.0536715062719506"/>
          <c:w val="0.87757618191023"/>
          <c:h val="0.815085591602747"/>
        </c:manualLayout>
      </c:layout>
      <c:barChart>
        <c:barDir val="col"/>
        <c:grouping val="percentStacked"/>
        <c:varyColors val="0"/>
        <c:ser>
          <c:idx val="0"/>
          <c:order val="0"/>
          <c:tx>
            <c:strRef>
              <c:f>'Métallurgie annuel'!$A$177</c:f>
              <c:strCache>
                <c:ptCount val="1"/>
                <c:pt idx="0">
                  <c:v>Chine</c:v>
                </c:pt>
              </c:strCache>
            </c:strRef>
          </c:tx>
          <c:spPr>
            <a:solidFill>
              <a:srgbClr val="FFFF00"/>
            </a:solidFill>
            <a:ln>
              <a:solidFill>
                <a:schemeClr val="tx1"/>
              </a:solidFill>
            </a:ln>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annuel'!$B$177:$K$177</c:f>
              <c:numCache>
                <c:formatCode>#\ ##0"  ";#\ ##0"  "."  "</c:formatCode>
                <c:ptCount val="10"/>
                <c:pt idx="0">
                  <c:v>9.659769</c:v>
                </c:pt>
                <c:pt idx="1">
                  <c:v>2.704073</c:v>
                </c:pt>
                <c:pt idx="2">
                  <c:v>4.493727</c:v>
                </c:pt>
                <c:pt idx="3">
                  <c:v>8.356624</c:v>
                </c:pt>
                <c:pt idx="4">
                  <c:v>9.25986</c:v>
                </c:pt>
                <c:pt idx="5">
                  <c:v>20.72694</c:v>
                </c:pt>
                <c:pt idx="6">
                  <c:v>38.13077</c:v>
                </c:pt>
                <c:pt idx="7">
                  <c:v>52.00609456999999</c:v>
                </c:pt>
                <c:pt idx="8">
                  <c:v>59.21867536</c:v>
                </c:pt>
                <c:pt idx="9">
                  <c:v>78.1350676879959</c:v>
                </c:pt>
              </c:numCache>
            </c:numRef>
          </c:val>
        </c:ser>
        <c:ser>
          <c:idx val="1"/>
          <c:order val="1"/>
          <c:tx>
            <c:strRef>
              <c:f>'Métallurgie annuel'!$A$178</c:f>
              <c:strCache>
                <c:ptCount val="1"/>
                <c:pt idx="0">
                  <c:v>Corée du Sud</c:v>
                </c:pt>
              </c:strCache>
            </c:strRef>
          </c:tx>
          <c:spPr>
            <a:solidFill>
              <a:srgbClr val="660066"/>
            </a:solidFill>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annuel'!$B$178:$K$178</c:f>
              <c:numCache>
                <c:formatCode>#\ ##0"  ";#\ ##0"  "."  "</c:formatCode>
                <c:ptCount val="10"/>
                <c:pt idx="0">
                  <c:v>1.033281</c:v>
                </c:pt>
                <c:pt idx="1">
                  <c:v>1.40027</c:v>
                </c:pt>
                <c:pt idx="2">
                  <c:v>2.499792</c:v>
                </c:pt>
                <c:pt idx="3">
                  <c:v>3.101024</c:v>
                </c:pt>
                <c:pt idx="4">
                  <c:v>3.50844</c:v>
                </c:pt>
                <c:pt idx="5">
                  <c:v>3.602729</c:v>
                </c:pt>
                <c:pt idx="6">
                  <c:v>3.562234000000001</c:v>
                </c:pt>
                <c:pt idx="7">
                  <c:v>11.44986232</c:v>
                </c:pt>
                <c:pt idx="8">
                  <c:v>11.938393</c:v>
                </c:pt>
                <c:pt idx="9">
                  <c:v>4.854516297407069</c:v>
                </c:pt>
              </c:numCache>
            </c:numRef>
          </c:val>
        </c:ser>
        <c:ser>
          <c:idx val="2"/>
          <c:order val="2"/>
          <c:tx>
            <c:strRef>
              <c:f>'Métallurgie annuel'!$A$179</c:f>
              <c:strCache>
                <c:ptCount val="1"/>
                <c:pt idx="0">
                  <c:v>Espagne</c:v>
                </c:pt>
              </c:strCache>
            </c:strRef>
          </c:tx>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annuel'!$B$179:$K$179</c:f>
              <c:numCache>
                <c:formatCode>#\ ##0"  ";#\ ##0"  "."  "</c:formatCode>
                <c:ptCount val="10"/>
                <c:pt idx="0">
                  <c:v>4.064798</c:v>
                </c:pt>
                <c:pt idx="1">
                  <c:v>3.706784</c:v>
                </c:pt>
                <c:pt idx="2">
                  <c:v>3.054734</c:v>
                </c:pt>
                <c:pt idx="3">
                  <c:v>3.20083</c:v>
                </c:pt>
                <c:pt idx="4">
                  <c:v>3.353135</c:v>
                </c:pt>
                <c:pt idx="5">
                  <c:v>3.150873</c:v>
                </c:pt>
                <c:pt idx="6">
                  <c:v>4.001722</c:v>
                </c:pt>
                <c:pt idx="7">
                  <c:v>3.833138</c:v>
                </c:pt>
                <c:pt idx="8">
                  <c:v>3.354617</c:v>
                </c:pt>
                <c:pt idx="9">
                  <c:v>4.868210085338994</c:v>
                </c:pt>
              </c:numCache>
            </c:numRef>
          </c:val>
        </c:ser>
        <c:ser>
          <c:idx val="3"/>
          <c:order val="3"/>
          <c:tx>
            <c:strRef>
              <c:f>'Métallurgie annuel'!$A$180</c:f>
              <c:strCache>
                <c:ptCount val="1"/>
                <c:pt idx="0">
                  <c:v>France</c:v>
                </c:pt>
              </c:strCache>
            </c:strRef>
          </c:tx>
          <c:spPr>
            <a:solidFill>
              <a:srgbClr val="0000FF"/>
            </a:solidFill>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annuel'!$B$180:$K$180</c:f>
              <c:numCache>
                <c:formatCode>#\ ##0"  ";#\ ##0"  "."  "</c:formatCode>
                <c:ptCount val="10"/>
                <c:pt idx="0">
                  <c:v>16.547439</c:v>
                </c:pt>
                <c:pt idx="1">
                  <c:v>16.187611</c:v>
                </c:pt>
                <c:pt idx="2">
                  <c:v>13.915635</c:v>
                </c:pt>
                <c:pt idx="3">
                  <c:v>13.545581</c:v>
                </c:pt>
                <c:pt idx="4">
                  <c:v>12.916442</c:v>
                </c:pt>
                <c:pt idx="5">
                  <c:v>8.812454</c:v>
                </c:pt>
                <c:pt idx="6">
                  <c:v>6.760978999999994</c:v>
                </c:pt>
                <c:pt idx="7">
                  <c:v>4.286505</c:v>
                </c:pt>
                <c:pt idx="8">
                  <c:v>0.0</c:v>
                </c:pt>
                <c:pt idx="9">
                  <c:v>0.0</c:v>
                </c:pt>
              </c:numCache>
            </c:numRef>
          </c:val>
        </c:ser>
        <c:ser>
          <c:idx val="4"/>
          <c:order val="4"/>
          <c:tx>
            <c:strRef>
              <c:f>'Métallurgie annuel'!$A$181</c:f>
              <c:strCache>
                <c:ptCount val="1"/>
                <c:pt idx="0">
                  <c:v>Japon</c:v>
                </c:pt>
              </c:strCache>
            </c:strRef>
          </c:tx>
          <c:spPr>
            <a:solidFill>
              <a:srgbClr val="FF0000"/>
            </a:solidFill>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annuel'!$B$181:$K$181</c:f>
              <c:numCache>
                <c:formatCode>#\ ##0"  ";#\ ##0"  "."  "</c:formatCode>
                <c:ptCount val="10"/>
                <c:pt idx="0">
                  <c:v>5.28674</c:v>
                </c:pt>
                <c:pt idx="1">
                  <c:v>10.31523</c:v>
                </c:pt>
                <c:pt idx="2">
                  <c:v>10.27714</c:v>
                </c:pt>
                <c:pt idx="3">
                  <c:v>7.700396</c:v>
                </c:pt>
                <c:pt idx="4">
                  <c:v>7.719590999999998</c:v>
                </c:pt>
                <c:pt idx="5">
                  <c:v>8.086752</c:v>
                </c:pt>
                <c:pt idx="6">
                  <c:v>7.348923999999998</c:v>
                </c:pt>
                <c:pt idx="7">
                  <c:v>6.024858999999994</c:v>
                </c:pt>
                <c:pt idx="8">
                  <c:v>4.364963999999994</c:v>
                </c:pt>
                <c:pt idx="9">
                  <c:v>5.77564327169364</c:v>
                </c:pt>
              </c:numCache>
            </c:numRef>
          </c:val>
        </c:ser>
        <c:ser>
          <c:idx val="5"/>
          <c:order val="5"/>
          <c:tx>
            <c:strRef>
              <c:f>'Métallurgie annuel'!$A$182</c:f>
              <c:strCache>
                <c:ptCount val="1"/>
                <c:pt idx="0">
                  <c:v>Taiwan</c:v>
                </c:pt>
              </c:strCache>
            </c:strRef>
          </c:tx>
          <c:spPr>
            <a:solidFill>
              <a:schemeClr val="bg1">
                <a:lumMod val="85000"/>
              </a:schemeClr>
            </a:solidFill>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annuel'!$B$182:$K$182</c:f>
              <c:numCache>
                <c:formatCode>#\ ##0"  ";#\ ##0"  "."  "</c:formatCode>
                <c:ptCount val="10"/>
                <c:pt idx="0">
                  <c:v>7.603761</c:v>
                </c:pt>
                <c:pt idx="1">
                  <c:v>11.007248</c:v>
                </c:pt>
                <c:pt idx="2">
                  <c:v>8.494397</c:v>
                </c:pt>
                <c:pt idx="3">
                  <c:v>9.899046</c:v>
                </c:pt>
                <c:pt idx="4">
                  <c:v>8.418503000000001</c:v>
                </c:pt>
                <c:pt idx="5">
                  <c:v>10.319372</c:v>
                </c:pt>
                <c:pt idx="6">
                  <c:v>10.690778</c:v>
                </c:pt>
                <c:pt idx="7">
                  <c:v>12.57568825</c:v>
                </c:pt>
                <c:pt idx="8">
                  <c:v>12.040549</c:v>
                </c:pt>
                <c:pt idx="9">
                  <c:v>11.48733437272171</c:v>
                </c:pt>
              </c:numCache>
            </c:numRef>
          </c:val>
        </c:ser>
        <c:ser>
          <c:idx val="6"/>
          <c:order val="6"/>
          <c:tx>
            <c:strRef>
              <c:f>'Métallurgie annuel'!$A$183</c:f>
              <c:strCache>
                <c:ptCount val="1"/>
                <c:pt idx="0">
                  <c:v>Autres</c:v>
                </c:pt>
              </c:strCache>
            </c:strRef>
          </c:tx>
          <c:spPr>
            <a:solidFill>
              <a:schemeClr val="bg1"/>
            </a:solidFill>
            <a:ln>
              <a:solidFill>
                <a:schemeClr val="tx1"/>
              </a:solidFill>
            </a:ln>
          </c:spPr>
          <c:invertIfNegative val="0"/>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annuel'!$B$183:$K$183</c:f>
              <c:numCache>
                <c:formatCode>#\ ##0"  ";#\ ##0"  "."  "</c:formatCode>
                <c:ptCount val="10"/>
                <c:pt idx="0">
                  <c:v>1.751948</c:v>
                </c:pt>
                <c:pt idx="1">
                  <c:v>3.301147999999999</c:v>
                </c:pt>
                <c:pt idx="2">
                  <c:v>3.350108</c:v>
                </c:pt>
                <c:pt idx="3">
                  <c:v>4.152748</c:v>
                </c:pt>
                <c:pt idx="4">
                  <c:v>4.701115000000001</c:v>
                </c:pt>
                <c:pt idx="5">
                  <c:v>5.17144</c:v>
                </c:pt>
                <c:pt idx="6">
                  <c:v>3.480803</c:v>
                </c:pt>
                <c:pt idx="7">
                  <c:v>3.776391</c:v>
                </c:pt>
                <c:pt idx="8">
                  <c:v>6.80078</c:v>
                </c:pt>
                <c:pt idx="9">
                  <c:v>15.25</c:v>
                </c:pt>
              </c:numCache>
            </c:numRef>
          </c:val>
        </c:ser>
        <c:dLbls>
          <c:showLegendKey val="0"/>
          <c:showVal val="0"/>
          <c:showCatName val="0"/>
          <c:showSerName val="0"/>
          <c:showPercent val="0"/>
          <c:showBubbleSize val="0"/>
        </c:dLbls>
        <c:gapWidth val="150"/>
        <c:overlap val="100"/>
        <c:axId val="-2145585144"/>
        <c:axId val="-2145582072"/>
      </c:barChart>
      <c:lineChart>
        <c:grouping val="standard"/>
        <c:varyColors val="0"/>
        <c:ser>
          <c:idx val="7"/>
          <c:order val="7"/>
          <c:tx>
            <c:strRef>
              <c:f>'Métallurgie annuel'!$A$185</c:f>
              <c:strCache>
                <c:ptCount val="1"/>
              </c:strCache>
            </c:strRef>
          </c:tx>
          <c:marker>
            <c:symbol val="none"/>
          </c:marker>
          <c:cat>
            <c:strRef>
              <c:f>'Métallurgie annuel'!$B$176:$K$176</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annuel'!$B$185:$K$185</c:f>
              <c:numCache>
                <c:formatCode>#\ ##0"  ";#\ ##0"  "."  "</c:formatCode>
                <c:ptCount val="10"/>
                <c:pt idx="0">
                  <c:v>9.659769</c:v>
                </c:pt>
                <c:pt idx="1">
                  <c:v>2.704073</c:v>
                </c:pt>
                <c:pt idx="2">
                  <c:v>4.493727</c:v>
                </c:pt>
                <c:pt idx="3">
                  <c:v>8.356624</c:v>
                </c:pt>
                <c:pt idx="4">
                  <c:v>9.25986</c:v>
                </c:pt>
                <c:pt idx="5">
                  <c:v>20.72694</c:v>
                </c:pt>
                <c:pt idx="6">
                  <c:v>38.13077</c:v>
                </c:pt>
                <c:pt idx="7">
                  <c:v>52.00609456999999</c:v>
                </c:pt>
                <c:pt idx="8">
                  <c:v>59.21867536</c:v>
                </c:pt>
                <c:pt idx="9">
                  <c:v>78.1350676879959</c:v>
                </c:pt>
              </c:numCache>
            </c:numRef>
          </c:val>
          <c:smooth val="0"/>
        </c:ser>
        <c:dLbls>
          <c:showLegendKey val="0"/>
          <c:showVal val="0"/>
          <c:showCatName val="0"/>
          <c:showSerName val="0"/>
          <c:showPercent val="0"/>
          <c:showBubbleSize val="0"/>
        </c:dLbls>
        <c:marker val="1"/>
        <c:smooth val="0"/>
        <c:axId val="-2145585144"/>
        <c:axId val="-2145582072"/>
      </c:lineChart>
      <c:catAx>
        <c:axId val="-2145585144"/>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5582072"/>
        <c:crosses val="autoZero"/>
        <c:auto val="1"/>
        <c:lblAlgn val="ctr"/>
        <c:lblOffset val="100"/>
        <c:noMultiLvlLbl val="0"/>
      </c:catAx>
      <c:valAx>
        <c:axId val="-2145582072"/>
        <c:scaling>
          <c:orientation val="minMax"/>
          <c:max val="1.0"/>
        </c:scaling>
        <c:delete val="0"/>
        <c:axPos val="l"/>
        <c:majorGridlines>
          <c:spPr>
            <a:ln>
              <a:solidFill>
                <a:schemeClr val="bg1">
                  <a:lumMod val="75000"/>
                </a:schemeClr>
              </a:solidFill>
            </a:ln>
          </c:spPr>
        </c:majorGridlines>
        <c:numFmt formatCode="0%" sourceLinked="1"/>
        <c:majorTickMark val="out"/>
        <c:minorTickMark val="none"/>
        <c:tickLblPos val="nextTo"/>
        <c:crossAx val="-2145585144"/>
        <c:crosses val="autoZero"/>
        <c:crossBetween val="between"/>
        <c:majorUnit val="0.1"/>
      </c:valAx>
    </c:plotArea>
    <c:plotVisOnly val="1"/>
    <c:dispBlanksAs val="gap"/>
    <c:showDLblsOverMax val="0"/>
  </c:chart>
  <c:txPr>
    <a:bodyPr/>
    <a:lstStyle/>
    <a:p>
      <a:pPr>
        <a:defRPr sz="1400"/>
      </a:pPr>
      <a:endParaRPr lang="fr-FR"/>
    </a:p>
  </c:txPr>
  <c:externalData r:id="rId1">
    <c:autoUpdate val="0"/>
  </c:externalData>
  <c:userShapes r:id="rId2"/>
</c:chartSpace>
</file>

<file path=ppt/charts/chart1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b="1" i="0" u="none" strike="noStrike" baseline="0">
                <a:solidFill>
                  <a:srgbClr val="000000"/>
                </a:solidFill>
                <a:latin typeface="Calibri"/>
                <a:ea typeface="Calibri"/>
                <a:cs typeface="Calibri"/>
              </a:defRPr>
            </a:pPr>
            <a:r>
              <a:rPr lang="fr-FR" sz="1600" b="1" i="0" u="none" strike="noStrike" baseline="0" dirty="0">
                <a:solidFill>
                  <a:srgbClr val="000000"/>
                </a:solidFill>
                <a:latin typeface="Calibri"/>
                <a:ea typeface="Calibri"/>
                <a:cs typeface="Calibri"/>
              </a:rPr>
              <a:t>Le boom </a:t>
            </a:r>
            <a:r>
              <a:rPr lang="fr-FR" sz="1600" b="1" i="0" u="none" strike="noStrike" baseline="0" dirty="0" smtClean="0">
                <a:solidFill>
                  <a:srgbClr val="000000"/>
                </a:solidFill>
                <a:latin typeface="Calibri"/>
                <a:ea typeface="Calibri"/>
                <a:cs typeface="Calibri"/>
              </a:rPr>
              <a:t>des exportations de </a:t>
            </a:r>
            <a:r>
              <a:rPr lang="fr-FR" sz="1600" b="1" i="0" u="none" strike="noStrike" baseline="0" dirty="0">
                <a:solidFill>
                  <a:srgbClr val="000000"/>
                </a:solidFill>
                <a:latin typeface="Calibri"/>
                <a:ea typeface="Calibri"/>
                <a:cs typeface="Calibri"/>
              </a:rPr>
              <a:t>NI métal </a:t>
            </a:r>
            <a:r>
              <a:rPr lang="fr-FR" sz="1600" b="1" i="0" u="none" strike="noStrike" baseline="0" dirty="0" smtClean="0">
                <a:solidFill>
                  <a:srgbClr val="000000"/>
                </a:solidFill>
                <a:latin typeface="Calibri"/>
                <a:ea typeface="Calibri"/>
                <a:cs typeface="Calibri"/>
              </a:rPr>
              <a:t>vers </a:t>
            </a:r>
            <a:r>
              <a:rPr lang="fr-FR" sz="1600" b="1" i="0" u="none" strike="noStrike" baseline="0" dirty="0">
                <a:solidFill>
                  <a:srgbClr val="000000"/>
                </a:solidFill>
                <a:latin typeface="Calibri"/>
                <a:ea typeface="Calibri"/>
                <a:cs typeface="Calibri"/>
              </a:rPr>
              <a:t>la Chine </a:t>
            </a:r>
            <a:r>
              <a:rPr lang="fr-FR" sz="1600" b="1" i="0" u="none" strike="noStrike" baseline="0" dirty="0" smtClean="0">
                <a:solidFill>
                  <a:srgbClr val="000000"/>
                </a:solidFill>
                <a:latin typeface="Calibri"/>
                <a:ea typeface="Calibri"/>
                <a:cs typeface="Calibri"/>
              </a:rPr>
              <a:t>depuis</a:t>
            </a:r>
            <a:r>
              <a:rPr lang="fr-FR" sz="1600" b="1" i="0" u="none" strike="noStrike" baseline="0" dirty="0">
                <a:solidFill>
                  <a:srgbClr val="000000"/>
                </a:solidFill>
                <a:latin typeface="Calibri"/>
                <a:ea typeface="Calibri"/>
                <a:cs typeface="Calibri"/>
              </a:rPr>
              <a:t> </a:t>
            </a:r>
            <a:r>
              <a:rPr lang="fr-FR" sz="1600" b="1" i="0" u="none" strike="noStrike" baseline="0" dirty="0" smtClean="0">
                <a:solidFill>
                  <a:srgbClr val="000000"/>
                </a:solidFill>
                <a:latin typeface="Calibri"/>
                <a:ea typeface="Calibri"/>
                <a:cs typeface="Calibri"/>
              </a:rPr>
              <a:t>2014</a:t>
            </a:r>
            <a:r>
              <a:rPr lang="fr-FR" sz="1600" b="1" i="0" u="none" strike="noStrike" baseline="0" dirty="0">
                <a:solidFill>
                  <a:srgbClr val="000000"/>
                </a:solidFill>
                <a:latin typeface="Calibri"/>
                <a:ea typeface="Calibri"/>
                <a:cs typeface="Calibri"/>
              </a:rPr>
              <a:t>, </a:t>
            </a:r>
            <a:r>
              <a:rPr lang="fr-FR" sz="1600" b="1" i="0" u="none" strike="noStrike" baseline="0" dirty="0" smtClean="0">
                <a:solidFill>
                  <a:srgbClr val="000000"/>
                </a:solidFill>
                <a:latin typeface="Calibri"/>
                <a:ea typeface="Calibri"/>
                <a:cs typeface="Calibri"/>
              </a:rPr>
              <a:t>GCFP courants,</a:t>
            </a:r>
          </a:p>
          <a:p>
            <a:pPr>
              <a:defRPr sz="1600" b="1" i="0" u="none" strike="noStrike" baseline="0">
                <a:solidFill>
                  <a:srgbClr val="000000"/>
                </a:solidFill>
                <a:latin typeface="Calibri"/>
                <a:ea typeface="Calibri"/>
                <a:cs typeface="Calibri"/>
              </a:defRPr>
            </a:pPr>
            <a:r>
              <a:rPr lang="fr-FR" sz="1600" b="1" i="0" u="none" strike="noStrike" baseline="0" dirty="0" smtClean="0">
                <a:solidFill>
                  <a:srgbClr val="000000"/>
                </a:solidFill>
                <a:latin typeface="Calibri"/>
                <a:ea typeface="Calibri"/>
                <a:cs typeface="Calibri"/>
              </a:rPr>
              <a:t>Approche avec les cours LME et totaux réels exportations</a:t>
            </a:r>
            <a:endParaRPr lang="fr-FR" sz="1600" b="1" i="0" u="none" strike="noStrike" baseline="0" dirty="0">
              <a:solidFill>
                <a:srgbClr val="000000"/>
              </a:solidFill>
              <a:latin typeface="Calibri"/>
              <a:ea typeface="Calibri"/>
              <a:cs typeface="Calibri"/>
            </a:endParaRPr>
          </a:p>
        </c:rich>
      </c:tx>
      <c:layout>
        <c:manualLayout>
          <c:xMode val="edge"/>
          <c:yMode val="edge"/>
          <c:x val="0.113829612457645"/>
          <c:y val="0.0"/>
        </c:manualLayout>
      </c:layout>
      <c:overlay val="0"/>
      <c:spPr>
        <a:solidFill>
          <a:schemeClr val="bg1"/>
        </a:solidFill>
      </c:spPr>
    </c:title>
    <c:autoTitleDeleted val="0"/>
    <c:plotArea>
      <c:layout>
        <c:manualLayout>
          <c:layoutTarget val="inner"/>
          <c:xMode val="edge"/>
          <c:yMode val="edge"/>
          <c:x val="0.0818287159730384"/>
          <c:y val="0.04200029086074"/>
          <c:w val="0.907970533699755"/>
          <c:h val="0.778645419982133"/>
        </c:manualLayout>
      </c:layout>
      <c:barChart>
        <c:barDir val="col"/>
        <c:grouping val="stacked"/>
        <c:varyColors val="0"/>
        <c:ser>
          <c:idx val="0"/>
          <c:order val="0"/>
          <c:tx>
            <c:strRef>
              <c:f>'Métallurgie annuel'!$A$226</c:f>
              <c:strCache>
                <c:ptCount val="1"/>
                <c:pt idx="0">
                  <c:v>Chine</c:v>
                </c:pt>
              </c:strCache>
            </c:strRef>
          </c:tx>
          <c:spPr>
            <a:solidFill>
              <a:srgbClr val="FFFF00"/>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annuel'!$B$226:$K$226</c:f>
              <c:numCache>
                <c:formatCode>#\ ##0"  ";#\ ##0"  "."  "</c:formatCode>
                <c:ptCount val="10"/>
                <c:pt idx="0">
                  <c:v>11.39718579212022</c:v>
                </c:pt>
                <c:pt idx="1">
                  <c:v>5.310739003505148</c:v>
                </c:pt>
                <c:pt idx="2">
                  <c:v>8.813189311067198</c:v>
                </c:pt>
                <c:pt idx="3">
                  <c:v>13.5915024658597</c:v>
                </c:pt>
                <c:pt idx="4">
                  <c:v>12.49358068215552</c:v>
                </c:pt>
                <c:pt idx="5">
                  <c:v>31.40715177802954</c:v>
                </c:pt>
                <c:pt idx="6">
                  <c:v>48.46549097435321</c:v>
                </c:pt>
                <c:pt idx="7">
                  <c:v>53.89180333890998</c:v>
                </c:pt>
                <c:pt idx="8">
                  <c:v>65.5694202073782</c:v>
                </c:pt>
                <c:pt idx="9">
                  <c:v>106.1074219202984</c:v>
                </c:pt>
              </c:numCache>
            </c:numRef>
          </c:val>
        </c:ser>
        <c:ser>
          <c:idx val="1"/>
          <c:order val="1"/>
          <c:tx>
            <c:strRef>
              <c:f>'Métallurgie annuel'!$A$227</c:f>
              <c:strCache>
                <c:ptCount val="1"/>
                <c:pt idx="0">
                  <c:v>Corée du Sud</c:v>
                </c:pt>
              </c:strCache>
            </c:strRef>
          </c:tx>
          <c:spPr>
            <a:solidFill>
              <a:srgbClr val="660066"/>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annuel'!$B$227:$K$227</c:f>
              <c:numCache>
                <c:formatCode>#\ ##0"  ";#\ ##0"  "."  "</c:formatCode>
                <c:ptCount val="10"/>
                <c:pt idx="0">
                  <c:v>1.219128069467062</c:v>
                </c:pt>
                <c:pt idx="1">
                  <c:v>2.750099018938525</c:v>
                </c:pt>
                <c:pt idx="2">
                  <c:v>4.902643203356878</c:v>
                </c:pt>
                <c:pt idx="3">
                  <c:v>5.043612748723655</c:v>
                </c:pt>
                <c:pt idx="4">
                  <c:v>4.733654527012471</c:v>
                </c:pt>
                <c:pt idx="5">
                  <c:v>5.459149132390433</c:v>
                </c:pt>
                <c:pt idx="6">
                  <c:v>4.527719208805227</c:v>
                </c:pt>
                <c:pt idx="7">
                  <c:v>11.86502723400011</c:v>
                </c:pt>
                <c:pt idx="8">
                  <c:v>13.21869330002896</c:v>
                </c:pt>
                <c:pt idx="9">
                  <c:v>6.592433131878816</c:v>
                </c:pt>
              </c:numCache>
            </c:numRef>
          </c:val>
        </c:ser>
        <c:ser>
          <c:idx val="2"/>
          <c:order val="2"/>
          <c:tx>
            <c:strRef>
              <c:f>'Métallurgie annuel'!$A$228</c:f>
              <c:strCache>
                <c:ptCount val="1"/>
                <c:pt idx="0">
                  <c:v>Espagne</c:v>
                </c:pt>
              </c:strCache>
            </c:strRef>
          </c:tx>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annuel'!$B$228:$K$228</c:f>
              <c:numCache>
                <c:formatCode>#\ ##0"  ";#\ ##0"  "."  "</c:formatCode>
                <c:ptCount val="10"/>
                <c:pt idx="0">
                  <c:v>4.795897087543054</c:v>
                </c:pt>
                <c:pt idx="1">
                  <c:v>7.280041021957922</c:v>
                </c:pt>
                <c:pt idx="2">
                  <c:v>5.991006805031444</c:v>
                </c:pt>
                <c:pt idx="3">
                  <c:v>5.20594068104508</c:v>
                </c:pt>
                <c:pt idx="4">
                  <c:v>4.524114042832131</c:v>
                </c:pt>
                <c:pt idx="5">
                  <c:v>4.774460028556809</c:v>
                </c:pt>
                <c:pt idx="6">
                  <c:v>5.086323236401224</c:v>
                </c:pt>
                <c:pt idx="7">
                  <c:v>3.972125209072447</c:v>
                </c:pt>
                <c:pt idx="8">
                  <c:v>3.714373723671457</c:v>
                </c:pt>
                <c:pt idx="9">
                  <c:v>6.611029295890355</c:v>
                </c:pt>
              </c:numCache>
            </c:numRef>
          </c:val>
        </c:ser>
        <c:ser>
          <c:idx val="3"/>
          <c:order val="3"/>
          <c:tx>
            <c:strRef>
              <c:f>'Métallurgie annuel'!$A$229</c:f>
              <c:strCache>
                <c:ptCount val="1"/>
                <c:pt idx="0">
                  <c:v>France</c:v>
                </c:pt>
              </c:strCache>
            </c:strRef>
          </c:tx>
          <c:spPr>
            <a:solidFill>
              <a:srgbClr val="0000FF"/>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annuel'!$B$229:$K$229</c:f>
              <c:numCache>
                <c:formatCode>#\ ##0"  ";#\ ##0"  "."  "</c:formatCode>
                <c:ptCount val="10"/>
                <c:pt idx="0">
                  <c:v>19.52367977606669</c:v>
                </c:pt>
                <c:pt idx="1">
                  <c:v>31.79210661519455</c:v>
                </c:pt>
                <c:pt idx="2">
                  <c:v>27.29162800470801</c:v>
                </c:pt>
                <c:pt idx="3">
                  <c:v>22.0310017015247</c:v>
                </c:pt>
                <c:pt idx="4">
                  <c:v>17.42711123638826</c:v>
                </c:pt>
                <c:pt idx="5">
                  <c:v>13.35334981019405</c:v>
                </c:pt>
                <c:pt idx="6">
                  <c:v>8.593431674794177</c:v>
                </c:pt>
                <c:pt idx="7">
                  <c:v>4.44193101561047</c:v>
                </c:pt>
                <c:pt idx="8">
                  <c:v>0.0</c:v>
                </c:pt>
                <c:pt idx="9">
                  <c:v>0.0</c:v>
                </c:pt>
              </c:numCache>
            </c:numRef>
          </c:val>
        </c:ser>
        <c:ser>
          <c:idx val="4"/>
          <c:order val="4"/>
          <c:tx>
            <c:strRef>
              <c:f>'Métallurgie annuel'!$A$230</c:f>
              <c:strCache>
                <c:ptCount val="1"/>
                <c:pt idx="0">
                  <c:v>Japon</c:v>
                </c:pt>
              </c:strCache>
            </c:strRef>
          </c:tx>
          <c:spPr>
            <a:solidFill>
              <a:srgbClr val="FF0000"/>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annuel'!$B$230:$K$230</c:f>
              <c:numCache>
                <c:formatCode>#\ ##0"  ";#\ ##0"  "."  "</c:formatCode>
                <c:ptCount val="10"/>
                <c:pt idx="0">
                  <c:v>6.237618934224373</c:v>
                </c:pt>
                <c:pt idx="1">
                  <c:v>20.25888143224181</c:v>
                </c:pt>
                <c:pt idx="2">
                  <c:v>20.15573718571268</c:v>
                </c:pt>
                <c:pt idx="3">
                  <c:v>12.52419053700347</c:v>
                </c:pt>
                <c:pt idx="4">
                  <c:v>10.41542021064483</c:v>
                </c:pt>
                <c:pt idx="5">
                  <c:v>12.25370688848831</c:v>
                </c:pt>
                <c:pt idx="6">
                  <c:v>9.340729541868881</c:v>
                </c:pt>
                <c:pt idx="7">
                  <c:v>6.243316654659188</c:v>
                </c:pt>
                <c:pt idx="8">
                  <c:v>4.83307262390069</c:v>
                </c:pt>
                <c:pt idx="9">
                  <c:v>7.843323562959964</c:v>
                </c:pt>
              </c:numCache>
            </c:numRef>
          </c:val>
        </c:ser>
        <c:ser>
          <c:idx val="5"/>
          <c:order val="5"/>
          <c:tx>
            <c:strRef>
              <c:f>'Métallurgie annuel'!$A$231</c:f>
              <c:strCache>
                <c:ptCount val="1"/>
                <c:pt idx="0">
                  <c:v>Taiwan</c:v>
                </c:pt>
              </c:strCache>
            </c:strRef>
          </c:tx>
          <c:spPr>
            <a:solidFill>
              <a:schemeClr val="bg1">
                <a:lumMod val="85000"/>
              </a:schemeClr>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annuel'!$B$231:$K$231</c:f>
              <c:numCache>
                <c:formatCode>#\ ##0"  ";#\ ##0"  "."  "</c:formatCode>
                <c:ptCount val="10"/>
                <c:pt idx="0">
                  <c:v>8.971381907360087</c:v>
                </c:pt>
                <c:pt idx="1">
                  <c:v>21.61798933492329</c:v>
                </c:pt>
                <c:pt idx="2">
                  <c:v>16.65938514831035</c:v>
                </c:pt>
                <c:pt idx="3">
                  <c:v>16.10015098425614</c:v>
                </c:pt>
                <c:pt idx="4">
                  <c:v>11.35840568361382</c:v>
                </c:pt>
                <c:pt idx="5">
                  <c:v>15.63675499895056</c:v>
                </c:pt>
                <c:pt idx="6">
                  <c:v>13.588338359488</c:v>
                </c:pt>
                <c:pt idx="7">
                  <c:v>13.0316749147203</c:v>
                </c:pt>
                <c:pt idx="8">
                  <c:v>13.33180474080309</c:v>
                </c:pt>
                <c:pt idx="9">
                  <c:v>13.4161360781561</c:v>
                </c:pt>
              </c:numCache>
            </c:numRef>
          </c:val>
        </c:ser>
        <c:ser>
          <c:idx val="6"/>
          <c:order val="6"/>
          <c:tx>
            <c:strRef>
              <c:f>'Métallurgie annuel'!$A$232</c:f>
              <c:strCache>
                <c:ptCount val="1"/>
                <c:pt idx="0">
                  <c:v>Autres</c:v>
                </c:pt>
              </c:strCache>
            </c:strRef>
          </c:tx>
          <c:spPr>
            <a:solidFill>
              <a:schemeClr val="bg1"/>
            </a:solidFill>
            <a:ln>
              <a:solidFill>
                <a:schemeClr val="tx1"/>
              </a:solidFill>
            </a:ln>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annuel'!$B$232:$K$232</c:f>
              <c:numCache>
                <c:formatCode>#\ ##0"  ";#\ ##0"  "."  "</c:formatCode>
                <c:ptCount val="10"/>
                <c:pt idx="0">
                  <c:v>8.242178186097842</c:v>
                </c:pt>
                <c:pt idx="1">
                  <c:v>20.76150849075468</c:v>
                </c:pt>
                <c:pt idx="2">
                  <c:v>36.13254897300727</c:v>
                </c:pt>
                <c:pt idx="3">
                  <c:v>26.58862440482856</c:v>
                </c:pt>
                <c:pt idx="4">
                  <c:v>26.48000357274508</c:v>
                </c:pt>
                <c:pt idx="5">
                  <c:v>36.3800288465557</c:v>
                </c:pt>
                <c:pt idx="6">
                  <c:v>31.4970229780889</c:v>
                </c:pt>
                <c:pt idx="7">
                  <c:v>15.42350741831457</c:v>
                </c:pt>
                <c:pt idx="8">
                  <c:v>21.8143434395869</c:v>
                </c:pt>
                <c:pt idx="9">
                  <c:v>22.89258241801611</c:v>
                </c:pt>
              </c:numCache>
            </c:numRef>
          </c:val>
        </c:ser>
        <c:dLbls>
          <c:showLegendKey val="0"/>
          <c:showVal val="0"/>
          <c:showCatName val="0"/>
          <c:showSerName val="0"/>
          <c:showPercent val="0"/>
          <c:showBubbleSize val="0"/>
        </c:dLbls>
        <c:gapWidth val="150"/>
        <c:overlap val="100"/>
        <c:axId val="-2147443432"/>
        <c:axId val="-2147447048"/>
      </c:barChart>
      <c:lineChart>
        <c:grouping val="standard"/>
        <c:varyColors val="0"/>
        <c:ser>
          <c:idx val="7"/>
          <c:order val="7"/>
          <c:tx>
            <c:strRef>
              <c:f>'Métallurgie annuel'!$A$233</c:f>
              <c:strCache>
                <c:ptCount val="1"/>
                <c:pt idx="0">
                  <c:v>Total théorique</c:v>
                </c:pt>
              </c:strCache>
            </c:strRef>
          </c:tx>
          <c:spPr>
            <a:ln>
              <a:solidFill>
                <a:schemeClr val="tx1"/>
              </a:solidFill>
            </a:ln>
          </c:spPr>
          <c:marker>
            <c:symbol val="none"/>
          </c:marker>
          <c:val>
            <c:numRef>
              <c:f>'Métallurgie annuel'!$B$233:$K$233</c:f>
              <c:numCache>
                <c:formatCode>#\ ##0"  ";#\ ##0"  "."  "</c:formatCode>
                <c:ptCount val="10"/>
                <c:pt idx="0">
                  <c:v>60.38706975287931</c:v>
                </c:pt>
                <c:pt idx="1">
                  <c:v>109.7713649175159</c:v>
                </c:pt>
                <c:pt idx="2">
                  <c:v>119.9461386311938</c:v>
                </c:pt>
                <c:pt idx="3">
                  <c:v>101.0850235232413</c:v>
                </c:pt>
                <c:pt idx="4">
                  <c:v>87.43228995539217</c:v>
                </c:pt>
                <c:pt idx="5">
                  <c:v>119.2646014831654</c:v>
                </c:pt>
                <c:pt idx="6">
                  <c:v>121.0990559737996</c:v>
                </c:pt>
                <c:pt idx="7">
                  <c:v>108.8693857852871</c:v>
                </c:pt>
                <c:pt idx="8">
                  <c:v>122.4817080353693</c:v>
                </c:pt>
                <c:pt idx="9">
                  <c:v>163.4629264071997</c:v>
                </c:pt>
              </c:numCache>
            </c:numRef>
          </c:val>
          <c:smooth val="0"/>
        </c:ser>
        <c:ser>
          <c:idx val="8"/>
          <c:order val="8"/>
          <c:tx>
            <c:strRef>
              <c:f>'Métallurgie annuel'!$A$234</c:f>
              <c:strCache>
                <c:ptCount val="1"/>
                <c:pt idx="0">
                  <c:v>Total réel export</c:v>
                </c:pt>
              </c:strCache>
            </c:strRef>
          </c:tx>
          <c:spPr>
            <a:ln>
              <a:solidFill>
                <a:schemeClr val="tx1"/>
              </a:solidFill>
              <a:prstDash val="sysDot"/>
            </a:ln>
          </c:spPr>
          <c:marker>
            <c:symbol val="none"/>
          </c:marker>
          <c:val>
            <c:numRef>
              <c:f>'Métallurgie annuel'!$B$234:$K$234</c:f>
              <c:numCache>
                <c:formatCode>0</c:formatCode>
                <c:ptCount val="10"/>
                <c:pt idx="0">
                  <c:v>62.830485374</c:v>
                </c:pt>
                <c:pt idx="1">
                  <c:v>102.19254512</c:v>
                </c:pt>
                <c:pt idx="2">
                  <c:v>109.8362963</c:v>
                </c:pt>
                <c:pt idx="3">
                  <c:v>92.66500822474167</c:v>
                </c:pt>
                <c:pt idx="4">
                  <c:v>78.7360520839282</c:v>
                </c:pt>
                <c:pt idx="5">
                  <c:v>108.6388741064707</c:v>
                </c:pt>
                <c:pt idx="6">
                  <c:v>100.4230383460753</c:v>
                </c:pt>
                <c:pt idx="7">
                  <c:v>111.17758435635</c:v>
                </c:pt>
                <c:pt idx="8">
                  <c:v>127.3506187300893</c:v>
                </c:pt>
                <c:pt idx="9">
                  <c:v>174.5142132139855</c:v>
                </c:pt>
              </c:numCache>
            </c:numRef>
          </c:val>
          <c:smooth val="0"/>
        </c:ser>
        <c:dLbls>
          <c:showLegendKey val="0"/>
          <c:showVal val="0"/>
          <c:showCatName val="0"/>
          <c:showSerName val="0"/>
          <c:showPercent val="0"/>
          <c:showBubbleSize val="0"/>
        </c:dLbls>
        <c:marker val="1"/>
        <c:smooth val="0"/>
        <c:axId val="-2147443432"/>
        <c:axId val="-2147447048"/>
      </c:lineChart>
      <c:catAx>
        <c:axId val="-2147443432"/>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7447048"/>
        <c:crosses val="autoZero"/>
        <c:auto val="1"/>
        <c:lblAlgn val="ctr"/>
        <c:lblOffset val="100"/>
        <c:noMultiLvlLbl val="0"/>
      </c:catAx>
      <c:valAx>
        <c:axId val="-2147447048"/>
        <c:scaling>
          <c:orientation val="minMax"/>
          <c:max val="180.0"/>
          <c:min val="0.0"/>
        </c:scaling>
        <c:delete val="0"/>
        <c:axPos val="l"/>
        <c:majorGridlines>
          <c:spPr>
            <a:ln>
              <a:solidFill>
                <a:schemeClr val="bg1">
                  <a:lumMod val="75000"/>
                </a:schemeClr>
              </a:solidFill>
            </a:ln>
          </c:spPr>
        </c:majorGridlines>
        <c:numFmt formatCode="#\ ##0&quot;  &quot;;#\ ##0&quot;  &quot;.&quot;  &quot;" sourceLinked="1"/>
        <c:majorTickMark val="out"/>
        <c:minorTickMark val="none"/>
        <c:tickLblPos val="nextTo"/>
        <c:crossAx val="-2147443432"/>
        <c:crosses val="autoZero"/>
        <c:crossBetween val="between"/>
        <c:majorUnit val="10.0"/>
      </c:valAx>
    </c:plotArea>
    <c:plotVisOnly val="1"/>
    <c:dispBlanksAs val="gap"/>
    <c:showDLblsOverMax val="0"/>
  </c:chart>
  <c:txPr>
    <a:bodyPr/>
    <a:lstStyle/>
    <a:p>
      <a:pPr>
        <a:defRPr sz="1400"/>
      </a:pPr>
      <a:endParaRPr lang="fr-FR"/>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Exportations </a:t>
            </a:r>
            <a:r>
              <a:rPr lang="fr-FR" sz="2000" dirty="0" smtClean="0"/>
              <a:t>en quantités, </a:t>
            </a:r>
            <a:r>
              <a:rPr lang="fr-FR" sz="2000" dirty="0"/>
              <a:t>KT</a:t>
            </a:r>
          </a:p>
        </c:rich>
      </c:tx>
      <c:layout>
        <c:manualLayout>
          <c:xMode val="edge"/>
          <c:yMode val="edge"/>
          <c:x val="0.271939517531553"/>
          <c:y val="0.000253071649542"/>
        </c:manualLayout>
      </c:layout>
      <c:overlay val="0"/>
      <c:spPr>
        <a:solidFill>
          <a:schemeClr val="bg1"/>
        </a:solidFill>
      </c:spPr>
    </c:title>
    <c:autoTitleDeleted val="0"/>
    <c:plotArea>
      <c:layout>
        <c:manualLayout>
          <c:layoutTarget val="inner"/>
          <c:xMode val="edge"/>
          <c:yMode val="edge"/>
          <c:x val="0.0555693519079346"/>
          <c:y val="0.0308536524086355"/>
          <c:w val="0.865965648524704"/>
          <c:h val="0.8289073663522"/>
        </c:manualLayout>
      </c:layout>
      <c:lineChart>
        <c:grouping val="standard"/>
        <c:varyColors val="0"/>
        <c:ser>
          <c:idx val="1"/>
          <c:order val="1"/>
          <c:tx>
            <c:strRef>
              <c:f>'Imp Exp Biens'!$A$369</c:f>
              <c:strCache>
                <c:ptCount val="1"/>
                <c:pt idx="0">
                  <c:v>Ferro-nickels et mattes (KT)</c:v>
                </c:pt>
              </c:strCache>
            </c:strRef>
          </c:tx>
          <c:spPr>
            <a:ln>
              <a:solidFill>
                <a:srgbClr val="0000FF"/>
              </a:solidFill>
            </a:ln>
          </c:spPr>
          <c:marker>
            <c:symbol val="none"/>
          </c:marker>
          <c:dLbls>
            <c:dLbl>
              <c:idx val="0"/>
              <c:layout/>
              <c:spPr>
                <a:solidFill>
                  <a:schemeClr val="bg1"/>
                </a:solidFill>
              </c:spPr>
              <c:txPr>
                <a:bodyPr/>
                <a:lstStyle/>
                <a:p>
                  <a:pPr>
                    <a:defRPr sz="1600" b="1">
                      <a:solidFill>
                        <a:srgbClr val="0000FF"/>
                      </a:solidFill>
                    </a:defRPr>
                  </a:pPr>
                  <a:endParaRPr lang="fr-FR"/>
                </a:p>
              </c:txPr>
              <c:dLblPos val="t"/>
              <c:showLegendKey val="0"/>
              <c:showVal val="1"/>
              <c:showCatName val="0"/>
              <c:showSerName val="0"/>
              <c:showPercent val="0"/>
              <c:showBubbleSize val="0"/>
            </c:dLbl>
            <c:dLbl>
              <c:idx val="8"/>
              <c:layout/>
              <c:spPr>
                <a:solidFill>
                  <a:schemeClr val="bg1"/>
                </a:solidFill>
              </c:spPr>
              <c:txPr>
                <a:bodyPr/>
                <a:lstStyle/>
                <a:p>
                  <a:pPr>
                    <a:defRPr sz="1600" b="1">
                      <a:solidFill>
                        <a:srgbClr val="0000FF"/>
                      </a:solidFill>
                    </a:defRPr>
                  </a:pPr>
                  <a:endParaRPr lang="fr-FR"/>
                </a:p>
              </c:txPr>
              <c:dLblPos val="t"/>
              <c:showLegendKey val="0"/>
              <c:showVal val="1"/>
              <c:showCatName val="0"/>
              <c:showSerName val="0"/>
              <c:showPercent val="0"/>
              <c:showBubbleSize val="0"/>
            </c:dLbl>
            <c:dLbl>
              <c:idx val="18"/>
              <c:layout/>
              <c:spPr>
                <a:solidFill>
                  <a:schemeClr val="bg1"/>
                </a:solidFill>
              </c:spPr>
              <c:txPr>
                <a:bodyPr/>
                <a:lstStyle/>
                <a:p>
                  <a:pPr>
                    <a:defRPr sz="1600" b="1">
                      <a:solidFill>
                        <a:srgbClr val="0000FF"/>
                      </a:solidFill>
                    </a:defRPr>
                  </a:pPr>
                  <a:endParaRPr lang="fr-FR"/>
                </a:p>
              </c:txPr>
              <c:dLblPos val="t"/>
              <c:showLegendKey val="0"/>
              <c:showVal val="1"/>
              <c:showCatName val="0"/>
              <c:showSerName val="0"/>
              <c:showPercent val="0"/>
              <c:showBubbleSize val="0"/>
            </c:dLbl>
            <c:showLegendKey val="0"/>
            <c:showVal val="0"/>
            <c:showCatName val="0"/>
            <c:showSerName val="0"/>
            <c:showPercent val="0"/>
            <c:showBubbleSize val="0"/>
          </c:dLbls>
          <c:cat>
            <c:strRef>
              <c:f>'Imp Exp Biens'!$B$88:$T$88</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Biens'!$B$369:$T$369</c:f>
              <c:numCache>
                <c:formatCode>#,##0</c:formatCode>
                <c:ptCount val="19"/>
                <c:pt idx="0">
                  <c:v>168.137989</c:v>
                </c:pt>
                <c:pt idx="1">
                  <c:v>179.481408</c:v>
                </c:pt>
                <c:pt idx="2">
                  <c:v>164.797018</c:v>
                </c:pt>
                <c:pt idx="3">
                  <c:v>185.47552</c:v>
                </c:pt>
                <c:pt idx="4">
                  <c:v>176.684601</c:v>
                </c:pt>
                <c:pt idx="5">
                  <c:v>195.855998</c:v>
                </c:pt>
                <c:pt idx="6">
                  <c:v>137.094372</c:v>
                </c:pt>
                <c:pt idx="7">
                  <c:v>159.176415</c:v>
                </c:pt>
                <c:pt idx="8">
                  <c:v>170.802745</c:v>
                </c:pt>
                <c:pt idx="9">
                  <c:v>121.568127</c:v>
                </c:pt>
                <c:pt idx="10">
                  <c:v>194.05541</c:v>
                </c:pt>
                <c:pt idx="11">
                  <c:v>185.33706</c:v>
                </c:pt>
                <c:pt idx="12">
                  <c:v>206.84048</c:v>
                </c:pt>
                <c:pt idx="13">
                  <c:v>191.675007</c:v>
                </c:pt>
                <c:pt idx="14">
                  <c:v>234.931656</c:v>
                </c:pt>
                <c:pt idx="15">
                  <c:v>235.085058</c:v>
                </c:pt>
                <c:pt idx="16">
                  <c:v>265.902454</c:v>
                </c:pt>
                <c:pt idx="17">
                  <c:v>269.9295579999994</c:v>
                </c:pt>
                <c:pt idx="18">
                  <c:v>258.5219781381508</c:v>
                </c:pt>
              </c:numCache>
            </c:numRef>
          </c:val>
          <c:smooth val="0"/>
        </c:ser>
        <c:ser>
          <c:idx val="2"/>
          <c:order val="2"/>
          <c:tx>
            <c:strRef>
              <c:f>'Imp Exp Biens'!$A$370</c:f>
              <c:strCache>
                <c:ptCount val="1"/>
                <c:pt idx="0">
                  <c:v>NHC et NiO (KT)</c:v>
                </c:pt>
              </c:strCache>
            </c:strRef>
          </c:tx>
          <c:spPr>
            <a:ln>
              <a:solidFill>
                <a:schemeClr val="bg1">
                  <a:lumMod val="65000"/>
                </a:schemeClr>
              </a:solidFill>
            </a:ln>
          </c:spPr>
          <c:marker>
            <c:symbol val="none"/>
          </c:marker>
          <c:cat>
            <c:strRef>
              <c:f>'Imp Exp Biens'!$B$88:$T$88</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Biens'!$B$370:$T$370</c:f>
              <c:numCache>
                <c:formatCode>#,##0</c:formatCode>
                <c:ptCount val="19"/>
                <c:pt idx="0">
                  <c:v>0.0</c:v>
                </c:pt>
                <c:pt idx="1">
                  <c:v>0.001646</c:v>
                </c:pt>
                <c:pt idx="2">
                  <c:v>0.0</c:v>
                </c:pt>
                <c:pt idx="3">
                  <c:v>0.0</c:v>
                </c:pt>
                <c:pt idx="4">
                  <c:v>0.0</c:v>
                </c:pt>
                <c:pt idx="5">
                  <c:v>0.0</c:v>
                </c:pt>
                <c:pt idx="6">
                  <c:v>0.0</c:v>
                </c:pt>
                <c:pt idx="7">
                  <c:v>0.0</c:v>
                </c:pt>
                <c:pt idx="8">
                  <c:v>0.0</c:v>
                </c:pt>
                <c:pt idx="9">
                  <c:v>0.00105</c:v>
                </c:pt>
                <c:pt idx="10">
                  <c:v>0.66559</c:v>
                </c:pt>
                <c:pt idx="11">
                  <c:v>47.091691</c:v>
                </c:pt>
                <c:pt idx="12">
                  <c:v>21.080491</c:v>
                </c:pt>
                <c:pt idx="13">
                  <c:v>53.74401700000001</c:v>
                </c:pt>
                <c:pt idx="14">
                  <c:v>77.493308</c:v>
                </c:pt>
                <c:pt idx="15">
                  <c:v>97.92544500000001</c:v>
                </c:pt>
                <c:pt idx="16">
                  <c:v>75.78253500000001</c:v>
                </c:pt>
                <c:pt idx="17">
                  <c:v>75.396953</c:v>
                </c:pt>
                <c:pt idx="18">
                  <c:v>64.9360126203821</c:v>
                </c:pt>
              </c:numCache>
            </c:numRef>
          </c:val>
          <c:smooth val="0"/>
        </c:ser>
        <c:ser>
          <c:idx val="4"/>
          <c:order val="3"/>
          <c:tx>
            <c:strRef>
              <c:f>'Imp Exp Biens'!$A$371</c:f>
              <c:strCache>
                <c:ptCount val="1"/>
                <c:pt idx="0">
                  <c:v>CoCO3 (KT)</c:v>
                </c:pt>
              </c:strCache>
            </c:strRef>
          </c:tx>
          <c:spPr>
            <a:ln>
              <a:solidFill>
                <a:srgbClr val="660066"/>
              </a:solidFill>
            </a:ln>
          </c:spPr>
          <c:marker>
            <c:symbol val="none"/>
          </c:marker>
          <c:cat>
            <c:strRef>
              <c:f>'Imp Exp Biens'!$B$88:$T$88</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Biens'!$B$371:$T$371</c:f>
              <c:numCache>
                <c:formatCode>#,##0</c:formatCode>
                <c:ptCount val="19"/>
                <c:pt idx="0">
                  <c:v>0.0</c:v>
                </c:pt>
                <c:pt idx="1">
                  <c:v>0.0</c:v>
                </c:pt>
                <c:pt idx="2">
                  <c:v>0.0</c:v>
                </c:pt>
                <c:pt idx="3">
                  <c:v>0.0</c:v>
                </c:pt>
                <c:pt idx="4">
                  <c:v>5.0E-6</c:v>
                </c:pt>
                <c:pt idx="5">
                  <c:v>3.0E-6</c:v>
                </c:pt>
                <c:pt idx="6">
                  <c:v>0.000105</c:v>
                </c:pt>
                <c:pt idx="7">
                  <c:v>2.4E-5</c:v>
                </c:pt>
                <c:pt idx="8">
                  <c:v>3.5E-5</c:v>
                </c:pt>
                <c:pt idx="9">
                  <c:v>0.0</c:v>
                </c:pt>
                <c:pt idx="10">
                  <c:v>0.0</c:v>
                </c:pt>
                <c:pt idx="11">
                  <c:v>0.0</c:v>
                </c:pt>
                <c:pt idx="12">
                  <c:v>0.12435</c:v>
                </c:pt>
                <c:pt idx="13">
                  <c:v>1.479103</c:v>
                </c:pt>
                <c:pt idx="14">
                  <c:v>0.99667</c:v>
                </c:pt>
                <c:pt idx="15">
                  <c:v>4.142950999999993</c:v>
                </c:pt>
                <c:pt idx="16">
                  <c:v>6.932489999999999</c:v>
                </c:pt>
                <c:pt idx="17">
                  <c:v>6.106014999999995</c:v>
                </c:pt>
                <c:pt idx="18">
                  <c:v>4.615542240233745</c:v>
                </c:pt>
              </c:numCache>
            </c:numRef>
          </c:val>
          <c:smooth val="0"/>
        </c:ser>
        <c:dLbls>
          <c:showLegendKey val="0"/>
          <c:showVal val="0"/>
          <c:showCatName val="0"/>
          <c:showSerName val="0"/>
          <c:showPercent val="0"/>
          <c:showBubbleSize val="0"/>
        </c:dLbls>
        <c:marker val="1"/>
        <c:smooth val="0"/>
        <c:axId val="2139045880"/>
        <c:axId val="2141874264"/>
      </c:lineChart>
      <c:lineChart>
        <c:grouping val="standard"/>
        <c:varyColors val="0"/>
        <c:ser>
          <c:idx val="0"/>
          <c:order val="0"/>
          <c:tx>
            <c:strRef>
              <c:f>'Imp Exp Biens'!$A$368</c:f>
              <c:strCache>
                <c:ptCount val="1"/>
                <c:pt idx="0">
                  <c:v>Minerai de nickel (KT humides)</c:v>
                </c:pt>
              </c:strCache>
            </c:strRef>
          </c:tx>
          <c:spPr>
            <a:ln w="76200" cmpd="sng">
              <a:solidFill>
                <a:schemeClr val="tx1"/>
              </a:solidFill>
            </a:ln>
          </c:spPr>
          <c:marker>
            <c:symbol val="none"/>
          </c:marker>
          <c:dLbls>
            <c:dLbl>
              <c:idx val="0"/>
              <c:layout/>
              <c:numFmt formatCode="#,##0" sourceLinked="0"/>
              <c:spPr>
                <a:solidFill>
                  <a:schemeClr val="bg1"/>
                </a:solidFill>
              </c:spPr>
              <c:txPr>
                <a:bodyPr/>
                <a:lstStyle/>
                <a:p>
                  <a:pPr>
                    <a:defRPr b="1"/>
                  </a:pPr>
                  <a:endParaRPr lang="fr-FR"/>
                </a:p>
              </c:txPr>
              <c:dLblPos val="b"/>
              <c:showLegendKey val="0"/>
              <c:showVal val="1"/>
              <c:showCatName val="0"/>
              <c:showSerName val="0"/>
              <c:showPercent val="0"/>
              <c:showBubbleSize val="0"/>
            </c:dLbl>
            <c:dLbl>
              <c:idx val="8"/>
              <c:layout/>
              <c:numFmt formatCode="#,##0" sourceLinked="0"/>
              <c:spPr>
                <a:solidFill>
                  <a:schemeClr val="bg1"/>
                </a:solidFill>
              </c:spPr>
              <c:txPr>
                <a:bodyPr/>
                <a:lstStyle/>
                <a:p>
                  <a:pPr>
                    <a:defRPr b="1"/>
                  </a:pPr>
                  <a:endParaRPr lang="fr-FR"/>
                </a:p>
              </c:txPr>
              <c:dLblPos val="b"/>
              <c:showLegendKey val="0"/>
              <c:showVal val="1"/>
              <c:showCatName val="0"/>
              <c:showSerName val="0"/>
              <c:showPercent val="0"/>
              <c:showBubbleSize val="0"/>
            </c:dLbl>
            <c:dLbl>
              <c:idx val="18"/>
              <c:layout/>
              <c:numFmt formatCode="#,##0" sourceLinked="0"/>
              <c:spPr>
                <a:solidFill>
                  <a:schemeClr val="bg1"/>
                </a:solidFill>
              </c:spPr>
              <c:txPr>
                <a:bodyPr/>
                <a:lstStyle/>
                <a:p>
                  <a:pPr>
                    <a:defRPr b="1"/>
                  </a:pPr>
                  <a:endParaRPr lang="fr-FR"/>
                </a:p>
              </c:txPr>
              <c:dLblPos val="b"/>
              <c:showLegendKey val="0"/>
              <c:showVal val="1"/>
              <c:showCatName val="0"/>
              <c:showSerName val="0"/>
              <c:showPercent val="0"/>
              <c:showBubbleSize val="0"/>
            </c:dLbl>
            <c:showLegendKey val="0"/>
            <c:showVal val="0"/>
            <c:showCatName val="0"/>
            <c:showSerName val="0"/>
            <c:showPercent val="0"/>
            <c:showBubbleSize val="0"/>
          </c:dLbls>
          <c:cat>
            <c:strRef>
              <c:f>'Imp Exp Biens'!$B$88:$T$88</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Biens'!$B$368:$T$368</c:f>
              <c:numCache>
                <c:formatCode>#\ ##0.0</c:formatCode>
                <c:ptCount val="19"/>
                <c:pt idx="0">
                  <c:v>4229.662184</c:v>
                </c:pt>
                <c:pt idx="1">
                  <c:v>3994.078149</c:v>
                </c:pt>
                <c:pt idx="2">
                  <c:v>2890.5615</c:v>
                </c:pt>
                <c:pt idx="3">
                  <c:v>3493.519542</c:v>
                </c:pt>
                <c:pt idx="4">
                  <c:v>3797.873227</c:v>
                </c:pt>
                <c:pt idx="5">
                  <c:v>3399.038689</c:v>
                </c:pt>
                <c:pt idx="6">
                  <c:v>3419.817075</c:v>
                </c:pt>
                <c:pt idx="7">
                  <c:v>4343.525024</c:v>
                </c:pt>
                <c:pt idx="8">
                  <c:v>2945.849375</c:v>
                </c:pt>
                <c:pt idx="9">
                  <c:v>3442.389584</c:v>
                </c:pt>
                <c:pt idx="10">
                  <c:v>4882.050004</c:v>
                </c:pt>
                <c:pt idx="11">
                  <c:v>4245.927108</c:v>
                </c:pt>
                <c:pt idx="12">
                  <c:v>4354.113253</c:v>
                </c:pt>
                <c:pt idx="13">
                  <c:v>4349.679542</c:v>
                </c:pt>
                <c:pt idx="14">
                  <c:v>5148.524938</c:v>
                </c:pt>
                <c:pt idx="15">
                  <c:v>5453.108225</c:v>
                </c:pt>
                <c:pt idx="16">
                  <c:v>5429.762011</c:v>
                </c:pt>
                <c:pt idx="17">
                  <c:v>6247.82437</c:v>
                </c:pt>
                <c:pt idx="18">
                  <c:v>6898.232011296018</c:v>
                </c:pt>
              </c:numCache>
            </c:numRef>
          </c:val>
          <c:smooth val="0"/>
        </c:ser>
        <c:dLbls>
          <c:showLegendKey val="0"/>
          <c:showVal val="0"/>
          <c:showCatName val="0"/>
          <c:showSerName val="0"/>
          <c:showPercent val="0"/>
          <c:showBubbleSize val="0"/>
        </c:dLbls>
        <c:marker val="1"/>
        <c:smooth val="0"/>
        <c:axId val="2141224872"/>
        <c:axId val="2141227352"/>
      </c:lineChart>
      <c:catAx>
        <c:axId val="2139045880"/>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41874264"/>
        <c:crosses val="autoZero"/>
        <c:auto val="1"/>
        <c:lblAlgn val="ctr"/>
        <c:lblOffset val="100"/>
        <c:noMultiLvlLbl val="0"/>
      </c:catAx>
      <c:valAx>
        <c:axId val="2141874264"/>
        <c:scaling>
          <c:orientation val="minMax"/>
          <c:max val="275.0"/>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solidFill>
                  <a:srgbClr val="0000FF"/>
                </a:solidFill>
              </a:defRPr>
            </a:pPr>
            <a:endParaRPr lang="fr-FR"/>
          </a:p>
        </c:txPr>
        <c:crossAx val="2139045880"/>
        <c:crosses val="autoZero"/>
        <c:crossBetween val="between"/>
        <c:majorUnit val="20.0"/>
      </c:valAx>
      <c:catAx>
        <c:axId val="2141224872"/>
        <c:scaling>
          <c:orientation val="minMax"/>
        </c:scaling>
        <c:delete val="1"/>
        <c:axPos val="b"/>
        <c:majorTickMark val="out"/>
        <c:minorTickMark val="none"/>
        <c:tickLblPos val="nextTo"/>
        <c:crossAx val="2141227352"/>
        <c:crosses val="autoZero"/>
        <c:auto val="1"/>
        <c:lblAlgn val="ctr"/>
        <c:lblOffset val="100"/>
        <c:noMultiLvlLbl val="0"/>
      </c:catAx>
      <c:valAx>
        <c:axId val="2141227352"/>
        <c:scaling>
          <c:orientation val="minMax"/>
        </c:scaling>
        <c:delete val="0"/>
        <c:axPos val="r"/>
        <c:numFmt formatCode="#,##0" sourceLinked="0"/>
        <c:majorTickMark val="out"/>
        <c:minorTickMark val="none"/>
        <c:tickLblPos val="nextTo"/>
        <c:txPr>
          <a:bodyPr/>
          <a:lstStyle/>
          <a:p>
            <a:pPr>
              <a:defRPr sz="1600" b="1"/>
            </a:pPr>
            <a:endParaRPr lang="fr-FR"/>
          </a:p>
        </c:txPr>
        <c:crossAx val="2141224872"/>
        <c:crosses val="max"/>
        <c:crossBetween val="between"/>
      </c:valAx>
    </c:plotArea>
    <c:legend>
      <c:legendPos val="r"/>
      <c:legendEntry>
        <c:idx val="0"/>
        <c:txPr>
          <a:bodyPr/>
          <a:lstStyle/>
          <a:p>
            <a:pPr>
              <a:defRPr sz="1600" b="1"/>
            </a:pPr>
            <a:endParaRPr lang="fr-FR"/>
          </a:p>
        </c:txPr>
      </c:legendEntry>
      <c:legendEntry>
        <c:idx val="3"/>
        <c:txPr>
          <a:bodyPr/>
          <a:lstStyle/>
          <a:p>
            <a:pPr>
              <a:defRPr sz="1600" b="1"/>
            </a:pPr>
            <a:endParaRPr lang="fr-FR"/>
          </a:p>
        </c:txPr>
      </c:legendEntry>
      <c:layout>
        <c:manualLayout>
          <c:xMode val="edge"/>
          <c:yMode val="edge"/>
          <c:x val="0.0811903706700106"/>
          <c:y val="0.598928212447716"/>
          <c:w val="0.407853905518555"/>
          <c:h val="0.208826684693495"/>
        </c:manualLayout>
      </c:layout>
      <c:overlay val="0"/>
      <c:spPr>
        <a:solidFill>
          <a:schemeClr val="bg1"/>
        </a:solidFill>
      </c:spPr>
      <c:txPr>
        <a:bodyPr/>
        <a:lstStyle/>
        <a:p>
          <a:pPr>
            <a:defRPr sz="1600"/>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12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Le boom des</a:t>
            </a:r>
          </a:p>
          <a:p>
            <a:pPr>
              <a:defRPr/>
            </a:pPr>
            <a:r>
              <a:rPr lang="fr-FR"/>
              <a:t> exportations </a:t>
            </a:r>
          </a:p>
          <a:p>
            <a:pPr>
              <a:defRPr/>
            </a:pPr>
            <a:r>
              <a:rPr lang="fr-FR"/>
              <a:t>de NI métal </a:t>
            </a:r>
          </a:p>
          <a:p>
            <a:pPr>
              <a:defRPr/>
            </a:pPr>
            <a:r>
              <a:rPr lang="fr-FR"/>
              <a:t>vers la Chine </a:t>
            </a:r>
          </a:p>
          <a:p>
            <a:pPr>
              <a:defRPr/>
            </a:pPr>
            <a:r>
              <a:rPr lang="fr-FR"/>
              <a:t>depuis</a:t>
            </a:r>
          </a:p>
          <a:p>
            <a:pPr>
              <a:defRPr/>
            </a:pPr>
            <a:r>
              <a:rPr lang="fr-FR"/>
              <a:t>2014, GCFP, approche</a:t>
            </a:r>
          </a:p>
        </c:rich>
      </c:tx>
      <c:layout>
        <c:manualLayout>
          <c:xMode val="edge"/>
          <c:yMode val="edge"/>
          <c:x val="0.415280963013952"/>
          <c:y val="0.0"/>
        </c:manualLayout>
      </c:layout>
      <c:overlay val="0"/>
      <c:spPr>
        <a:solidFill>
          <a:schemeClr val="bg1"/>
        </a:solidFill>
      </c:spPr>
    </c:title>
    <c:autoTitleDeleted val="0"/>
    <c:plotArea>
      <c:layout>
        <c:manualLayout>
          <c:layoutTarget val="inner"/>
          <c:xMode val="edge"/>
          <c:yMode val="edge"/>
          <c:x val="0.104686924394369"/>
          <c:y val="0.04200029086074"/>
          <c:w val="0.87757618191023"/>
          <c:h val="0.778645419982133"/>
        </c:manualLayout>
      </c:layout>
      <c:barChart>
        <c:barDir val="col"/>
        <c:grouping val="stacked"/>
        <c:varyColors val="0"/>
        <c:ser>
          <c:idx val="0"/>
          <c:order val="0"/>
          <c:tx>
            <c:strRef>
              <c:f>'Métallurgie annuel'!$A$226</c:f>
              <c:strCache>
                <c:ptCount val="1"/>
                <c:pt idx="0">
                  <c:v>Chine</c:v>
                </c:pt>
              </c:strCache>
            </c:strRef>
          </c:tx>
          <c:spPr>
            <a:solidFill>
              <a:srgbClr val="FFFF00"/>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annuel'!$B$226:$K$226</c:f>
              <c:numCache>
                <c:formatCode>#\ ##0"  ";#\ ##0"  "."  "</c:formatCode>
                <c:ptCount val="10"/>
                <c:pt idx="0">
                  <c:v>11.39718579212022</c:v>
                </c:pt>
                <c:pt idx="1">
                  <c:v>5.310739003505148</c:v>
                </c:pt>
                <c:pt idx="2">
                  <c:v>8.813189311067198</c:v>
                </c:pt>
                <c:pt idx="3">
                  <c:v>13.5915024658597</c:v>
                </c:pt>
                <c:pt idx="4">
                  <c:v>12.49358068215552</c:v>
                </c:pt>
                <c:pt idx="5">
                  <c:v>31.40715177802954</c:v>
                </c:pt>
                <c:pt idx="6">
                  <c:v>48.46549097435321</c:v>
                </c:pt>
                <c:pt idx="7">
                  <c:v>53.89180333890998</c:v>
                </c:pt>
                <c:pt idx="8">
                  <c:v>65.5694202073782</c:v>
                </c:pt>
                <c:pt idx="9">
                  <c:v>106.1074219202984</c:v>
                </c:pt>
              </c:numCache>
            </c:numRef>
          </c:val>
        </c:ser>
        <c:ser>
          <c:idx val="1"/>
          <c:order val="1"/>
          <c:tx>
            <c:strRef>
              <c:f>'Métallurgie annuel'!$A$227</c:f>
              <c:strCache>
                <c:ptCount val="1"/>
                <c:pt idx="0">
                  <c:v>Corée du Sud</c:v>
                </c:pt>
              </c:strCache>
            </c:strRef>
          </c:tx>
          <c:spPr>
            <a:solidFill>
              <a:srgbClr val="660066"/>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annuel'!$B$227:$K$227</c:f>
              <c:numCache>
                <c:formatCode>#\ ##0"  ";#\ ##0"  "."  "</c:formatCode>
                <c:ptCount val="10"/>
                <c:pt idx="0">
                  <c:v>1.219128069467062</c:v>
                </c:pt>
                <c:pt idx="1">
                  <c:v>2.750099018938525</c:v>
                </c:pt>
                <c:pt idx="2">
                  <c:v>4.902643203356878</c:v>
                </c:pt>
                <c:pt idx="3">
                  <c:v>5.043612748723655</c:v>
                </c:pt>
                <c:pt idx="4">
                  <c:v>4.733654527012471</c:v>
                </c:pt>
                <c:pt idx="5">
                  <c:v>5.459149132390433</c:v>
                </c:pt>
                <c:pt idx="6">
                  <c:v>4.527719208805227</c:v>
                </c:pt>
                <c:pt idx="7">
                  <c:v>11.86502723400011</c:v>
                </c:pt>
                <c:pt idx="8">
                  <c:v>13.21869330002896</c:v>
                </c:pt>
                <c:pt idx="9">
                  <c:v>6.592433131878816</c:v>
                </c:pt>
              </c:numCache>
            </c:numRef>
          </c:val>
        </c:ser>
        <c:ser>
          <c:idx val="2"/>
          <c:order val="2"/>
          <c:tx>
            <c:strRef>
              <c:f>'Métallurgie annuel'!$A$228</c:f>
              <c:strCache>
                <c:ptCount val="1"/>
                <c:pt idx="0">
                  <c:v>Espagne</c:v>
                </c:pt>
              </c:strCache>
            </c:strRef>
          </c:tx>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annuel'!$B$228:$K$228</c:f>
              <c:numCache>
                <c:formatCode>#\ ##0"  ";#\ ##0"  "."  "</c:formatCode>
                <c:ptCount val="10"/>
                <c:pt idx="0">
                  <c:v>4.795897087543054</c:v>
                </c:pt>
                <c:pt idx="1">
                  <c:v>7.280041021957922</c:v>
                </c:pt>
                <c:pt idx="2">
                  <c:v>5.991006805031444</c:v>
                </c:pt>
                <c:pt idx="3">
                  <c:v>5.20594068104508</c:v>
                </c:pt>
                <c:pt idx="4">
                  <c:v>4.524114042832131</c:v>
                </c:pt>
                <c:pt idx="5">
                  <c:v>4.774460028556809</c:v>
                </c:pt>
                <c:pt idx="6">
                  <c:v>5.086323236401224</c:v>
                </c:pt>
                <c:pt idx="7">
                  <c:v>3.972125209072447</c:v>
                </c:pt>
                <c:pt idx="8">
                  <c:v>3.714373723671457</c:v>
                </c:pt>
                <c:pt idx="9">
                  <c:v>6.611029295890355</c:v>
                </c:pt>
              </c:numCache>
            </c:numRef>
          </c:val>
        </c:ser>
        <c:ser>
          <c:idx val="3"/>
          <c:order val="3"/>
          <c:tx>
            <c:strRef>
              <c:f>'Métallurgie annuel'!$A$229</c:f>
              <c:strCache>
                <c:ptCount val="1"/>
                <c:pt idx="0">
                  <c:v>France</c:v>
                </c:pt>
              </c:strCache>
            </c:strRef>
          </c:tx>
          <c:spPr>
            <a:solidFill>
              <a:srgbClr val="0000FF"/>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annuel'!$B$229:$K$229</c:f>
              <c:numCache>
                <c:formatCode>#\ ##0"  ";#\ ##0"  "."  "</c:formatCode>
                <c:ptCount val="10"/>
                <c:pt idx="0">
                  <c:v>19.52367977606669</c:v>
                </c:pt>
                <c:pt idx="1">
                  <c:v>31.79210661519455</c:v>
                </c:pt>
                <c:pt idx="2">
                  <c:v>27.29162800470801</c:v>
                </c:pt>
                <c:pt idx="3">
                  <c:v>22.0310017015247</c:v>
                </c:pt>
                <c:pt idx="4">
                  <c:v>17.42711123638826</c:v>
                </c:pt>
                <c:pt idx="5">
                  <c:v>13.35334981019405</c:v>
                </c:pt>
                <c:pt idx="6">
                  <c:v>8.593431674794177</c:v>
                </c:pt>
                <c:pt idx="7">
                  <c:v>4.44193101561047</c:v>
                </c:pt>
                <c:pt idx="8">
                  <c:v>0.0</c:v>
                </c:pt>
                <c:pt idx="9">
                  <c:v>0.0</c:v>
                </c:pt>
              </c:numCache>
            </c:numRef>
          </c:val>
        </c:ser>
        <c:ser>
          <c:idx val="4"/>
          <c:order val="4"/>
          <c:tx>
            <c:strRef>
              <c:f>'Métallurgie annuel'!$A$230</c:f>
              <c:strCache>
                <c:ptCount val="1"/>
                <c:pt idx="0">
                  <c:v>Japon</c:v>
                </c:pt>
              </c:strCache>
            </c:strRef>
          </c:tx>
          <c:spPr>
            <a:solidFill>
              <a:srgbClr val="FF0000"/>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annuel'!$B$230:$K$230</c:f>
              <c:numCache>
                <c:formatCode>#\ ##0"  ";#\ ##0"  "."  "</c:formatCode>
                <c:ptCount val="10"/>
                <c:pt idx="0">
                  <c:v>6.237618934224373</c:v>
                </c:pt>
                <c:pt idx="1">
                  <c:v>20.25888143224181</c:v>
                </c:pt>
                <c:pt idx="2">
                  <c:v>20.15573718571268</c:v>
                </c:pt>
                <c:pt idx="3">
                  <c:v>12.52419053700347</c:v>
                </c:pt>
                <c:pt idx="4">
                  <c:v>10.41542021064483</c:v>
                </c:pt>
                <c:pt idx="5">
                  <c:v>12.25370688848831</c:v>
                </c:pt>
                <c:pt idx="6">
                  <c:v>9.340729541868881</c:v>
                </c:pt>
                <c:pt idx="7">
                  <c:v>6.243316654659188</c:v>
                </c:pt>
                <c:pt idx="8">
                  <c:v>4.83307262390069</c:v>
                </c:pt>
                <c:pt idx="9">
                  <c:v>7.843323562959964</c:v>
                </c:pt>
              </c:numCache>
            </c:numRef>
          </c:val>
        </c:ser>
        <c:ser>
          <c:idx val="5"/>
          <c:order val="5"/>
          <c:tx>
            <c:strRef>
              <c:f>'Métallurgie annuel'!$A$231</c:f>
              <c:strCache>
                <c:ptCount val="1"/>
                <c:pt idx="0">
                  <c:v>Taiwan</c:v>
                </c:pt>
              </c:strCache>
            </c:strRef>
          </c:tx>
          <c:spPr>
            <a:solidFill>
              <a:schemeClr val="bg1">
                <a:lumMod val="85000"/>
              </a:schemeClr>
            </a:solidFill>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annuel'!$B$231:$K$231</c:f>
              <c:numCache>
                <c:formatCode>#\ ##0"  ";#\ ##0"  "."  "</c:formatCode>
                <c:ptCount val="10"/>
                <c:pt idx="0">
                  <c:v>8.971381907360087</c:v>
                </c:pt>
                <c:pt idx="1">
                  <c:v>21.61798933492329</c:v>
                </c:pt>
                <c:pt idx="2">
                  <c:v>16.65938514831035</c:v>
                </c:pt>
                <c:pt idx="3">
                  <c:v>16.10015098425614</c:v>
                </c:pt>
                <c:pt idx="4">
                  <c:v>11.35840568361382</c:v>
                </c:pt>
                <c:pt idx="5">
                  <c:v>15.63675499895056</c:v>
                </c:pt>
                <c:pt idx="6">
                  <c:v>13.588338359488</c:v>
                </c:pt>
                <c:pt idx="7">
                  <c:v>13.0316749147203</c:v>
                </c:pt>
                <c:pt idx="8">
                  <c:v>13.33180474080309</c:v>
                </c:pt>
                <c:pt idx="9">
                  <c:v>13.4161360781561</c:v>
                </c:pt>
              </c:numCache>
            </c:numRef>
          </c:val>
        </c:ser>
        <c:ser>
          <c:idx val="6"/>
          <c:order val="6"/>
          <c:tx>
            <c:strRef>
              <c:f>'Métallurgie annuel'!$A$232</c:f>
              <c:strCache>
                <c:ptCount val="1"/>
                <c:pt idx="0">
                  <c:v>Autres</c:v>
                </c:pt>
              </c:strCache>
            </c:strRef>
          </c:tx>
          <c:spPr>
            <a:solidFill>
              <a:schemeClr val="bg1"/>
            </a:solidFill>
            <a:ln>
              <a:solidFill>
                <a:schemeClr val="tx1"/>
              </a:solidFill>
            </a:ln>
          </c:spPr>
          <c:invertIfNegative val="0"/>
          <c:cat>
            <c:strRef>
              <c:f>'Métallurgie annuel'!$B$225:$K$225</c:f>
              <c:strCache>
                <c:ptCount val="10"/>
                <c:pt idx="0">
                  <c:v>2 009  </c:v>
                </c:pt>
                <c:pt idx="1">
                  <c:v>2 010  </c:v>
                </c:pt>
                <c:pt idx="2">
                  <c:v>2 011  </c:v>
                </c:pt>
                <c:pt idx="3">
                  <c:v>2 012  </c:v>
                </c:pt>
                <c:pt idx="4">
                  <c:v>2 013  </c:v>
                </c:pt>
                <c:pt idx="5">
                  <c:v>2 014  </c:v>
                </c:pt>
                <c:pt idx="6">
                  <c:v>2 015  </c:v>
                </c:pt>
                <c:pt idx="7">
                  <c:v>2 016  </c:v>
                </c:pt>
                <c:pt idx="8">
                  <c:v>2 017  </c:v>
                </c:pt>
                <c:pt idx="9">
                  <c:v>Est 2018</c:v>
                </c:pt>
              </c:strCache>
            </c:strRef>
          </c:cat>
          <c:val>
            <c:numRef>
              <c:f>'Métallurgie annuel'!$B$232:$K$232</c:f>
              <c:numCache>
                <c:formatCode>#\ ##0"  ";#\ ##0"  "."  "</c:formatCode>
                <c:ptCount val="10"/>
                <c:pt idx="0">
                  <c:v>8.242178186097842</c:v>
                </c:pt>
                <c:pt idx="1">
                  <c:v>20.76150849075468</c:v>
                </c:pt>
                <c:pt idx="2">
                  <c:v>36.13254897300727</c:v>
                </c:pt>
                <c:pt idx="3">
                  <c:v>26.58862440482856</c:v>
                </c:pt>
                <c:pt idx="4">
                  <c:v>26.48000357274508</c:v>
                </c:pt>
                <c:pt idx="5">
                  <c:v>36.3800288465557</c:v>
                </c:pt>
                <c:pt idx="6">
                  <c:v>31.4970229780889</c:v>
                </c:pt>
                <c:pt idx="7">
                  <c:v>15.42350741831457</c:v>
                </c:pt>
                <c:pt idx="8">
                  <c:v>21.8143434395869</c:v>
                </c:pt>
                <c:pt idx="9">
                  <c:v>22.89258241801611</c:v>
                </c:pt>
              </c:numCache>
            </c:numRef>
          </c:val>
        </c:ser>
        <c:dLbls>
          <c:showLegendKey val="0"/>
          <c:showVal val="0"/>
          <c:showCatName val="0"/>
          <c:showSerName val="0"/>
          <c:showPercent val="0"/>
          <c:showBubbleSize val="0"/>
        </c:dLbls>
        <c:gapWidth val="150"/>
        <c:overlap val="100"/>
        <c:axId val="-2144932552"/>
        <c:axId val="-2144929704"/>
      </c:barChart>
      <c:lineChart>
        <c:grouping val="standard"/>
        <c:varyColors val="0"/>
        <c:ser>
          <c:idx val="7"/>
          <c:order val="7"/>
          <c:tx>
            <c:strRef>
              <c:f>'Métallurgie annuel'!$A$233</c:f>
              <c:strCache>
                <c:ptCount val="1"/>
                <c:pt idx="0">
                  <c:v>Total théorique</c:v>
                </c:pt>
              </c:strCache>
            </c:strRef>
          </c:tx>
          <c:spPr>
            <a:ln>
              <a:solidFill>
                <a:schemeClr val="tx1"/>
              </a:solidFill>
            </a:ln>
          </c:spPr>
          <c:marker>
            <c:symbol val="none"/>
          </c:marker>
          <c:dLbls>
            <c:dLbl>
              <c:idx val="0"/>
              <c:delete val="1"/>
            </c:dLbl>
            <c:dLbl>
              <c:idx val="1"/>
              <c:delete val="1"/>
            </c:dLbl>
            <c:dLbl>
              <c:idx val="2"/>
              <c:delete val="1"/>
            </c:dLbl>
            <c:dLbl>
              <c:idx val="3"/>
              <c:delete val="1"/>
            </c:dLbl>
            <c:dLblPos val="t"/>
            <c:showLegendKey val="0"/>
            <c:showVal val="1"/>
            <c:showCatName val="0"/>
            <c:showSerName val="0"/>
            <c:showPercent val="0"/>
            <c:showBubbleSize val="0"/>
            <c:showLeaderLines val="0"/>
          </c:dLbls>
          <c:val>
            <c:numRef>
              <c:f>'Métallurgie annuel'!$B$233:$K$233</c:f>
              <c:numCache>
                <c:formatCode>#\ ##0"  ";#\ ##0"  "."  "</c:formatCode>
                <c:ptCount val="10"/>
                <c:pt idx="0">
                  <c:v>60.38706975287931</c:v>
                </c:pt>
                <c:pt idx="1">
                  <c:v>109.7713649175159</c:v>
                </c:pt>
                <c:pt idx="2">
                  <c:v>119.9461386311938</c:v>
                </c:pt>
                <c:pt idx="3">
                  <c:v>101.0850235232413</c:v>
                </c:pt>
                <c:pt idx="4">
                  <c:v>87.43228995539217</c:v>
                </c:pt>
                <c:pt idx="5">
                  <c:v>119.2646014831654</c:v>
                </c:pt>
                <c:pt idx="6">
                  <c:v>121.0990559737996</c:v>
                </c:pt>
                <c:pt idx="7">
                  <c:v>108.8693857852871</c:v>
                </c:pt>
                <c:pt idx="8">
                  <c:v>122.4817080353693</c:v>
                </c:pt>
                <c:pt idx="9">
                  <c:v>163.4629264071997</c:v>
                </c:pt>
              </c:numCache>
            </c:numRef>
          </c:val>
          <c:smooth val="0"/>
        </c:ser>
        <c:ser>
          <c:idx val="8"/>
          <c:order val="8"/>
          <c:tx>
            <c:strRef>
              <c:f>'Métallurgie annuel'!$A$234</c:f>
              <c:strCache>
                <c:ptCount val="1"/>
                <c:pt idx="0">
                  <c:v>Total réel export</c:v>
                </c:pt>
              </c:strCache>
            </c:strRef>
          </c:tx>
          <c:spPr>
            <a:ln>
              <a:solidFill>
                <a:schemeClr val="tx1"/>
              </a:solidFill>
              <a:prstDash val="sysDot"/>
            </a:ln>
          </c:spPr>
          <c:marker>
            <c:symbol val="none"/>
          </c:marker>
          <c:val>
            <c:numRef>
              <c:f>'Métallurgie annuel'!$B$234:$K$234</c:f>
              <c:numCache>
                <c:formatCode>0</c:formatCode>
                <c:ptCount val="10"/>
                <c:pt idx="0">
                  <c:v>62.830485374</c:v>
                </c:pt>
                <c:pt idx="1">
                  <c:v>102.19254512</c:v>
                </c:pt>
                <c:pt idx="2">
                  <c:v>109.8362963</c:v>
                </c:pt>
                <c:pt idx="3">
                  <c:v>92.66500822474167</c:v>
                </c:pt>
                <c:pt idx="4">
                  <c:v>78.7360520839282</c:v>
                </c:pt>
                <c:pt idx="5">
                  <c:v>108.6388741064707</c:v>
                </c:pt>
                <c:pt idx="6">
                  <c:v>100.4230383460753</c:v>
                </c:pt>
                <c:pt idx="7">
                  <c:v>111.17758435635</c:v>
                </c:pt>
                <c:pt idx="8">
                  <c:v>127.3506187300893</c:v>
                </c:pt>
                <c:pt idx="9">
                  <c:v>174.5142132139855</c:v>
                </c:pt>
              </c:numCache>
            </c:numRef>
          </c:val>
          <c:smooth val="0"/>
        </c:ser>
        <c:dLbls>
          <c:showLegendKey val="0"/>
          <c:showVal val="0"/>
          <c:showCatName val="0"/>
          <c:showSerName val="0"/>
          <c:showPercent val="0"/>
          <c:showBubbleSize val="0"/>
        </c:dLbls>
        <c:marker val="1"/>
        <c:smooth val="0"/>
        <c:axId val="-2144932552"/>
        <c:axId val="-2144929704"/>
      </c:lineChart>
      <c:catAx>
        <c:axId val="-2144932552"/>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44929704"/>
        <c:crosses val="autoZero"/>
        <c:auto val="1"/>
        <c:lblAlgn val="ctr"/>
        <c:lblOffset val="100"/>
        <c:noMultiLvlLbl val="0"/>
      </c:catAx>
      <c:valAx>
        <c:axId val="-2144929704"/>
        <c:scaling>
          <c:orientation val="minMax"/>
          <c:max val="180.0"/>
          <c:min val="0.0"/>
        </c:scaling>
        <c:delete val="0"/>
        <c:axPos val="l"/>
        <c:majorGridlines/>
        <c:numFmt formatCode="#\ ##0&quot;  &quot;;#\ ##0&quot;  &quot;.&quot;  &quot;" sourceLinked="1"/>
        <c:majorTickMark val="out"/>
        <c:minorTickMark val="none"/>
        <c:tickLblPos val="nextTo"/>
        <c:crossAx val="-2144932552"/>
        <c:crosses val="autoZero"/>
        <c:crossBetween val="between"/>
        <c:majorUnit val="10.0"/>
      </c:valAx>
    </c:plotArea>
    <c:legend>
      <c:legendPos val="l"/>
      <c:legendEntry>
        <c:idx val="7"/>
        <c:txPr>
          <a:bodyPr/>
          <a:lstStyle/>
          <a:p>
            <a:pPr>
              <a:defRPr sz="2000" b="1"/>
            </a:pPr>
            <a:endParaRPr lang="fr-FR"/>
          </a:p>
        </c:txPr>
      </c:legendEntry>
      <c:legendEntry>
        <c:idx val="8"/>
        <c:txPr>
          <a:bodyPr/>
          <a:lstStyle/>
          <a:p>
            <a:pPr>
              <a:defRPr sz="2000" b="1"/>
            </a:pPr>
            <a:endParaRPr lang="fr-FR"/>
          </a:p>
        </c:txPr>
      </c:legendEntry>
      <c:layout>
        <c:manualLayout>
          <c:xMode val="edge"/>
          <c:yMode val="edge"/>
          <c:x val="0.0"/>
          <c:y val="0.000536487870712707"/>
          <c:w val="0.997583939777519"/>
          <c:h val="0.999357401100198"/>
        </c:manualLayout>
      </c:layout>
      <c:overlay val="0"/>
      <c:spPr>
        <a:solidFill>
          <a:schemeClr val="bg1"/>
        </a:solidFill>
      </c:spPr>
    </c:legend>
    <c:plotVisOnly val="1"/>
    <c:dispBlanksAs val="gap"/>
    <c:showDLblsOverMax val="0"/>
  </c:chart>
  <c:txPr>
    <a:bodyPr/>
    <a:lstStyle/>
    <a:p>
      <a:pPr>
        <a:defRPr sz="1600"/>
      </a:pPr>
      <a:endParaRPr lang="fr-FR"/>
    </a:p>
  </c:txPr>
  <c:externalData r:id="rId1">
    <c:autoUpdate val="0"/>
  </c:externalData>
</c:chartSpace>
</file>

<file path=ppt/charts/chart12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Les exportations de métal augmentent </a:t>
            </a:r>
            <a:r>
              <a:rPr lang="fr-FR" sz="1800" dirty="0" smtClean="0"/>
              <a:t>nettement </a:t>
            </a:r>
            <a:r>
              <a:rPr lang="fr-FR" sz="1800" dirty="0"/>
              <a:t>plus  à long terme </a:t>
            </a:r>
          </a:p>
          <a:p>
            <a:pPr>
              <a:defRPr sz="1800"/>
            </a:pPr>
            <a:r>
              <a:rPr lang="fr-FR" sz="1800" dirty="0"/>
              <a:t>que celles de minerais, GCFP courants</a:t>
            </a:r>
          </a:p>
        </c:rich>
      </c:tx>
      <c:layout>
        <c:manualLayout>
          <c:xMode val="edge"/>
          <c:yMode val="edge"/>
          <c:x val="0.14444094488189"/>
          <c:y val="0.0"/>
        </c:manualLayout>
      </c:layout>
      <c:overlay val="0"/>
      <c:spPr>
        <a:solidFill>
          <a:schemeClr val="bg1"/>
        </a:solidFill>
      </c:spPr>
    </c:title>
    <c:autoTitleDeleted val="0"/>
    <c:plotArea>
      <c:layout>
        <c:manualLayout>
          <c:layoutTarget val="inner"/>
          <c:xMode val="edge"/>
          <c:yMode val="edge"/>
          <c:x val="0.0785516535433071"/>
          <c:y val="0.0450561724953254"/>
          <c:w val="0.869666299212598"/>
          <c:h val="0.824296425541519"/>
        </c:manualLayout>
      </c:layout>
      <c:lineChart>
        <c:grouping val="standard"/>
        <c:varyColors val="0"/>
        <c:ser>
          <c:idx val="0"/>
          <c:order val="0"/>
          <c:tx>
            <c:strRef>
              <c:f>'Mine et métal'!$A$4</c:f>
              <c:strCache>
                <c:ptCount val="1"/>
                <c:pt idx="0">
                  <c:v>Minerais</c:v>
                </c:pt>
              </c:strCache>
            </c:strRef>
          </c:tx>
          <c:spPr>
            <a:ln w="38100" cmpd="sng">
              <a:solidFill>
                <a:srgbClr val="0000FF"/>
              </a:solidFill>
              <a:prstDash val="sysDash"/>
            </a:ln>
          </c:spPr>
          <c:marker>
            <c:symbol val="none"/>
          </c:marker>
          <c:trendline>
            <c:spPr>
              <a:ln w="76200" cmpd="sng">
                <a:solidFill>
                  <a:srgbClr val="0000FF"/>
                </a:solidFill>
              </a:ln>
            </c:spPr>
            <c:trendlineType val="movingAvg"/>
            <c:period val="4"/>
            <c:dispRSqr val="0"/>
            <c:dispEq val="0"/>
          </c:trendline>
          <c:cat>
            <c:strRef>
              <c:f>'Mine et métal'!$B$3:$AX$3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 et métal'!$B$4:$AX$4</c:f>
              <c:numCache>
                <c:formatCode>0.0</c:formatCode>
                <c:ptCount val="49"/>
                <c:pt idx="0">
                  <c:v>6.638</c:v>
                </c:pt>
                <c:pt idx="1">
                  <c:v>6.313999999999998</c:v>
                </c:pt>
                <c:pt idx="2">
                  <c:v>3.263</c:v>
                </c:pt>
                <c:pt idx="3">
                  <c:v>3.578</c:v>
                </c:pt>
                <c:pt idx="4">
                  <c:v>5.729</c:v>
                </c:pt>
                <c:pt idx="5">
                  <c:v>4.827999999999998</c:v>
                </c:pt>
                <c:pt idx="6">
                  <c:v>6.553999999999998</c:v>
                </c:pt>
                <c:pt idx="7">
                  <c:v>6.427</c:v>
                </c:pt>
                <c:pt idx="8">
                  <c:v>2.607</c:v>
                </c:pt>
                <c:pt idx="9">
                  <c:v>3.814999999999999</c:v>
                </c:pt>
                <c:pt idx="10">
                  <c:v>5.435</c:v>
                </c:pt>
                <c:pt idx="11">
                  <c:v>5.072</c:v>
                </c:pt>
                <c:pt idx="12">
                  <c:v>5.109999999999999</c:v>
                </c:pt>
                <c:pt idx="13">
                  <c:v>3.027</c:v>
                </c:pt>
                <c:pt idx="14">
                  <c:v>4.232</c:v>
                </c:pt>
                <c:pt idx="15">
                  <c:v>4.996</c:v>
                </c:pt>
                <c:pt idx="16">
                  <c:v>2.455999999999999</c:v>
                </c:pt>
                <c:pt idx="17">
                  <c:v>2.187</c:v>
                </c:pt>
                <c:pt idx="18">
                  <c:v>6.28</c:v>
                </c:pt>
                <c:pt idx="19">
                  <c:v>12.594</c:v>
                </c:pt>
                <c:pt idx="20">
                  <c:v>7.271</c:v>
                </c:pt>
                <c:pt idx="21">
                  <c:v>10.106</c:v>
                </c:pt>
                <c:pt idx="22">
                  <c:v>8.577</c:v>
                </c:pt>
                <c:pt idx="23">
                  <c:v>7.561</c:v>
                </c:pt>
                <c:pt idx="24">
                  <c:v>7.253</c:v>
                </c:pt>
                <c:pt idx="25">
                  <c:v>11.532</c:v>
                </c:pt>
                <c:pt idx="26">
                  <c:v>12.032</c:v>
                </c:pt>
                <c:pt idx="27">
                  <c:v>14.486</c:v>
                </c:pt>
                <c:pt idx="28">
                  <c:v>8.638</c:v>
                </c:pt>
                <c:pt idx="29">
                  <c:v>8.583</c:v>
                </c:pt>
                <c:pt idx="30">
                  <c:v>15.117188732</c:v>
                </c:pt>
                <c:pt idx="31">
                  <c:v>8.490810657000002</c:v>
                </c:pt>
                <c:pt idx="32">
                  <c:v>7.39354846</c:v>
                </c:pt>
                <c:pt idx="33">
                  <c:v>9.54581688755348</c:v>
                </c:pt>
                <c:pt idx="34">
                  <c:v>15.7926862845376</c:v>
                </c:pt>
                <c:pt idx="35">
                  <c:v>15.21037789138765</c:v>
                </c:pt>
                <c:pt idx="36">
                  <c:v>18.64040712125821</c:v>
                </c:pt>
                <c:pt idx="37">
                  <c:v>38.17381663833002</c:v>
                </c:pt>
                <c:pt idx="38">
                  <c:v>19.38817318717738</c:v>
                </c:pt>
                <c:pt idx="39">
                  <c:v>15.01085203603377</c:v>
                </c:pt>
                <c:pt idx="40">
                  <c:v>26.08365947245417</c:v>
                </c:pt>
                <c:pt idx="41">
                  <c:v>23.6134530375172</c:v>
                </c:pt>
                <c:pt idx="42">
                  <c:v>21.52881938894026</c:v>
                </c:pt>
                <c:pt idx="43">
                  <c:v>17.50439918350661</c:v>
                </c:pt>
                <c:pt idx="44">
                  <c:v>24.83906805816974</c:v>
                </c:pt>
                <c:pt idx="45">
                  <c:v>24.16272597097713</c:v>
                </c:pt>
                <c:pt idx="46">
                  <c:v>22.15382036057126</c:v>
                </c:pt>
                <c:pt idx="47">
                  <c:v>27.72560157546369</c:v>
                </c:pt>
                <c:pt idx="48">
                  <c:v>30.43655828929417</c:v>
                </c:pt>
              </c:numCache>
            </c:numRef>
          </c:val>
          <c:smooth val="0"/>
        </c:ser>
        <c:ser>
          <c:idx val="1"/>
          <c:order val="1"/>
          <c:tx>
            <c:strRef>
              <c:f>'Mine et métal'!$A$5</c:f>
              <c:strCache>
                <c:ptCount val="1"/>
                <c:pt idx="0">
                  <c:v>Métal</c:v>
                </c:pt>
              </c:strCache>
            </c:strRef>
          </c:tx>
          <c:spPr>
            <a:ln w="38100" cmpd="sng">
              <a:solidFill>
                <a:srgbClr val="008000"/>
              </a:solidFill>
              <a:prstDash val="sysDash"/>
            </a:ln>
          </c:spPr>
          <c:marker>
            <c:symbol val="none"/>
          </c:marker>
          <c:trendline>
            <c:spPr>
              <a:ln w="76200" cmpd="sng">
                <a:solidFill>
                  <a:srgbClr val="008000"/>
                </a:solidFill>
              </a:ln>
            </c:spPr>
            <c:trendlineType val="movingAvg"/>
            <c:period val="4"/>
            <c:dispRSqr val="0"/>
            <c:dispEq val="0"/>
          </c:trendline>
          <c:cat>
            <c:strRef>
              <c:f>'Mine et métal'!$B$3:$AX$3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 et métal'!$B$5:$AX$5</c:f>
              <c:numCache>
                <c:formatCode>0.0</c:formatCode>
                <c:ptCount val="49"/>
                <c:pt idx="0">
                  <c:v>11.304</c:v>
                </c:pt>
                <c:pt idx="1">
                  <c:v>12.573</c:v>
                </c:pt>
                <c:pt idx="2">
                  <c:v>13.876</c:v>
                </c:pt>
                <c:pt idx="3">
                  <c:v>11.346</c:v>
                </c:pt>
                <c:pt idx="4">
                  <c:v>17.788</c:v>
                </c:pt>
                <c:pt idx="5">
                  <c:v>19.462</c:v>
                </c:pt>
                <c:pt idx="6">
                  <c:v>18.888</c:v>
                </c:pt>
                <c:pt idx="7">
                  <c:v>19.843</c:v>
                </c:pt>
                <c:pt idx="8">
                  <c:v>12.668</c:v>
                </c:pt>
                <c:pt idx="9">
                  <c:v>21.644</c:v>
                </c:pt>
                <c:pt idx="10">
                  <c:v>23.674</c:v>
                </c:pt>
                <c:pt idx="11">
                  <c:v>25.1755</c:v>
                </c:pt>
                <c:pt idx="12">
                  <c:v>20.313</c:v>
                </c:pt>
                <c:pt idx="13">
                  <c:v>15.779</c:v>
                </c:pt>
                <c:pt idx="14">
                  <c:v>27.393</c:v>
                </c:pt>
                <c:pt idx="15">
                  <c:v>32.523</c:v>
                </c:pt>
                <c:pt idx="16">
                  <c:v>17.799</c:v>
                </c:pt>
                <c:pt idx="17">
                  <c:v>19.062</c:v>
                </c:pt>
                <c:pt idx="18">
                  <c:v>56.365</c:v>
                </c:pt>
                <c:pt idx="19">
                  <c:v>56.637</c:v>
                </c:pt>
                <c:pt idx="20">
                  <c:v>35.677</c:v>
                </c:pt>
                <c:pt idx="21">
                  <c:v>32.781</c:v>
                </c:pt>
                <c:pt idx="22">
                  <c:v>26.117</c:v>
                </c:pt>
                <c:pt idx="23">
                  <c:v>27.83</c:v>
                </c:pt>
                <c:pt idx="24">
                  <c:v>31.193</c:v>
                </c:pt>
                <c:pt idx="25">
                  <c:v>36.271</c:v>
                </c:pt>
                <c:pt idx="26">
                  <c:v>36.386</c:v>
                </c:pt>
                <c:pt idx="27">
                  <c:v>38.599</c:v>
                </c:pt>
                <c:pt idx="28">
                  <c:v>27.425</c:v>
                </c:pt>
                <c:pt idx="29">
                  <c:v>38.209</c:v>
                </c:pt>
                <c:pt idx="30">
                  <c:v>55.925803818</c:v>
                </c:pt>
                <c:pt idx="31">
                  <c:v>45.20367084</c:v>
                </c:pt>
                <c:pt idx="32">
                  <c:v>48.707552872</c:v>
                </c:pt>
                <c:pt idx="33">
                  <c:v>65.999072087</c:v>
                </c:pt>
                <c:pt idx="34">
                  <c:v>74.156213964</c:v>
                </c:pt>
                <c:pt idx="35">
                  <c:v>79.64861692599998</c:v>
                </c:pt>
                <c:pt idx="36">
                  <c:v>101.8239953</c:v>
                </c:pt>
                <c:pt idx="37">
                  <c:v>133.11184504</c:v>
                </c:pt>
                <c:pt idx="38">
                  <c:v>81.29443665299998</c:v>
                </c:pt>
                <c:pt idx="39">
                  <c:v>62.830485374</c:v>
                </c:pt>
                <c:pt idx="40">
                  <c:v>102.19254512</c:v>
                </c:pt>
                <c:pt idx="41">
                  <c:v>109.8362963</c:v>
                </c:pt>
                <c:pt idx="42">
                  <c:v>92.66500822474165</c:v>
                </c:pt>
                <c:pt idx="43">
                  <c:v>78.73605208392818</c:v>
                </c:pt>
                <c:pt idx="44">
                  <c:v>108.6388741064707</c:v>
                </c:pt>
                <c:pt idx="45">
                  <c:v>100.4230383460753</c:v>
                </c:pt>
                <c:pt idx="46">
                  <c:v>111.17758435635</c:v>
                </c:pt>
                <c:pt idx="47">
                  <c:v>127.3506187300893</c:v>
                </c:pt>
                <c:pt idx="48">
                  <c:v>174.5142132139855</c:v>
                </c:pt>
              </c:numCache>
            </c:numRef>
          </c:val>
          <c:smooth val="0"/>
        </c:ser>
        <c:ser>
          <c:idx val="3"/>
          <c:order val="2"/>
          <c:tx>
            <c:strRef>
              <c:f>'Mine et métal'!$A$6</c:f>
              <c:strCache>
                <c:ptCount val="1"/>
                <c:pt idx="0">
                  <c:v>Total export</c:v>
                </c:pt>
              </c:strCache>
            </c:strRef>
          </c:tx>
          <c:spPr>
            <a:ln w="38100" cmpd="sng">
              <a:solidFill>
                <a:schemeClr val="tx1"/>
              </a:solidFill>
              <a:prstDash val="sysDash"/>
            </a:ln>
          </c:spPr>
          <c:marker>
            <c:symbol val="none"/>
          </c:marker>
          <c:trendline>
            <c:spPr>
              <a:ln w="76200" cmpd="sng">
                <a:solidFill>
                  <a:schemeClr val="tx1"/>
                </a:solidFill>
              </a:ln>
            </c:spPr>
            <c:trendlineType val="movingAvg"/>
            <c:period val="4"/>
            <c:dispRSqr val="0"/>
            <c:dispEq val="0"/>
          </c:trendline>
          <c:cat>
            <c:strRef>
              <c:f>'Mine et métal'!$B$3:$AX$3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 et métal'!$B$6:$AX$6</c:f>
              <c:numCache>
                <c:formatCode>0.0</c:formatCode>
                <c:ptCount val="49"/>
                <c:pt idx="0">
                  <c:v>17.942</c:v>
                </c:pt>
                <c:pt idx="1">
                  <c:v>18.887</c:v>
                </c:pt>
                <c:pt idx="2">
                  <c:v>17.139</c:v>
                </c:pt>
                <c:pt idx="3">
                  <c:v>14.924</c:v>
                </c:pt>
                <c:pt idx="4">
                  <c:v>23.517</c:v>
                </c:pt>
                <c:pt idx="5">
                  <c:v>24.29</c:v>
                </c:pt>
                <c:pt idx="6">
                  <c:v>25.442</c:v>
                </c:pt>
                <c:pt idx="7">
                  <c:v>26.27</c:v>
                </c:pt>
                <c:pt idx="8">
                  <c:v>15.275</c:v>
                </c:pt>
                <c:pt idx="9">
                  <c:v>25.459</c:v>
                </c:pt>
                <c:pt idx="10">
                  <c:v>29.109</c:v>
                </c:pt>
                <c:pt idx="11">
                  <c:v>30.2475</c:v>
                </c:pt>
                <c:pt idx="12">
                  <c:v>25.423</c:v>
                </c:pt>
                <c:pt idx="13">
                  <c:v>18.806</c:v>
                </c:pt>
                <c:pt idx="14">
                  <c:v>31.625</c:v>
                </c:pt>
                <c:pt idx="15">
                  <c:v>37.519</c:v>
                </c:pt>
                <c:pt idx="16">
                  <c:v>20.255</c:v>
                </c:pt>
                <c:pt idx="17">
                  <c:v>21.249</c:v>
                </c:pt>
                <c:pt idx="18">
                  <c:v>62.645</c:v>
                </c:pt>
                <c:pt idx="19">
                  <c:v>69.231</c:v>
                </c:pt>
                <c:pt idx="20">
                  <c:v>42.948</c:v>
                </c:pt>
                <c:pt idx="21">
                  <c:v>42.887</c:v>
                </c:pt>
                <c:pt idx="22">
                  <c:v>34.694</c:v>
                </c:pt>
                <c:pt idx="23">
                  <c:v>35.39100000000001</c:v>
                </c:pt>
                <c:pt idx="24">
                  <c:v>38.446</c:v>
                </c:pt>
                <c:pt idx="25">
                  <c:v>47.803</c:v>
                </c:pt>
                <c:pt idx="26">
                  <c:v>48.418</c:v>
                </c:pt>
                <c:pt idx="27">
                  <c:v>53.08500000000001</c:v>
                </c:pt>
                <c:pt idx="28">
                  <c:v>36.063</c:v>
                </c:pt>
                <c:pt idx="29">
                  <c:v>46.792</c:v>
                </c:pt>
                <c:pt idx="30">
                  <c:v>71.04299254999998</c:v>
                </c:pt>
                <c:pt idx="31">
                  <c:v>53.694481497</c:v>
                </c:pt>
                <c:pt idx="32">
                  <c:v>56.101101332</c:v>
                </c:pt>
                <c:pt idx="33">
                  <c:v>75.54488897455346</c:v>
                </c:pt>
                <c:pt idx="34">
                  <c:v>89.9489002485376</c:v>
                </c:pt>
                <c:pt idx="35">
                  <c:v>94.85899481738761</c:v>
                </c:pt>
                <c:pt idx="36">
                  <c:v>120.4644024212582</c:v>
                </c:pt>
                <c:pt idx="37">
                  <c:v>171.28566167833</c:v>
                </c:pt>
                <c:pt idx="38">
                  <c:v>100.6826098401774</c:v>
                </c:pt>
                <c:pt idx="39">
                  <c:v>77.84133741003373</c:v>
                </c:pt>
                <c:pt idx="40">
                  <c:v>128.2762045924541</c:v>
                </c:pt>
                <c:pt idx="41">
                  <c:v>133.4497493375172</c:v>
                </c:pt>
                <c:pt idx="42">
                  <c:v>114.1938276136819</c:v>
                </c:pt>
                <c:pt idx="43">
                  <c:v>96.24045126743478</c:v>
                </c:pt>
                <c:pt idx="44">
                  <c:v>133.4779421646405</c:v>
                </c:pt>
                <c:pt idx="45">
                  <c:v>124.5857643170524</c:v>
                </c:pt>
                <c:pt idx="46">
                  <c:v>133.3314047169212</c:v>
                </c:pt>
                <c:pt idx="47">
                  <c:v>155.076220305553</c:v>
                </c:pt>
                <c:pt idx="48">
                  <c:v>204.9507715032797</c:v>
                </c:pt>
              </c:numCache>
            </c:numRef>
          </c:val>
          <c:smooth val="0"/>
        </c:ser>
        <c:dLbls>
          <c:showLegendKey val="0"/>
          <c:showVal val="0"/>
          <c:showCatName val="0"/>
          <c:showSerName val="0"/>
          <c:showPercent val="0"/>
          <c:showBubbleSize val="0"/>
        </c:dLbls>
        <c:marker val="1"/>
        <c:smooth val="0"/>
        <c:axId val="-2145525416"/>
        <c:axId val="-2145522664"/>
      </c:lineChart>
      <c:catAx>
        <c:axId val="-2145525416"/>
        <c:scaling>
          <c:orientation val="minMax"/>
        </c:scaling>
        <c:delete val="0"/>
        <c:axPos val="b"/>
        <c:majorTickMark val="out"/>
        <c:minorTickMark val="none"/>
        <c:tickLblPos val="nextTo"/>
        <c:txPr>
          <a:bodyPr rot="-5400000" vert="horz"/>
          <a:lstStyle/>
          <a:p>
            <a:pPr>
              <a:defRPr/>
            </a:pPr>
            <a:endParaRPr lang="fr-FR"/>
          </a:p>
        </c:txPr>
        <c:crossAx val="-2145522664"/>
        <c:crosses val="autoZero"/>
        <c:auto val="1"/>
        <c:lblAlgn val="ctr"/>
        <c:lblOffset val="100"/>
        <c:tickLblSkip val="4"/>
        <c:noMultiLvlLbl val="0"/>
      </c:catAx>
      <c:valAx>
        <c:axId val="-2145522664"/>
        <c:scaling>
          <c:orientation val="minMax"/>
          <c:max val="210.0"/>
          <c:min val="0.0"/>
        </c:scaling>
        <c:delete val="0"/>
        <c:axPos val="l"/>
        <c:majorGridlines>
          <c:spPr>
            <a:ln>
              <a:solidFill>
                <a:schemeClr val="bg1">
                  <a:lumMod val="75000"/>
                </a:schemeClr>
              </a:solidFill>
            </a:ln>
          </c:spPr>
        </c:majorGridlines>
        <c:numFmt formatCode="0" sourceLinked="0"/>
        <c:majorTickMark val="out"/>
        <c:minorTickMark val="none"/>
        <c:tickLblPos val="nextTo"/>
        <c:crossAx val="-2145525416"/>
        <c:crosses val="autoZero"/>
        <c:crossBetween val="between"/>
        <c:majorUnit val="20.0"/>
      </c:valAx>
      <c:spPr>
        <a:noFill/>
        <a:ln w="25400">
          <a:noFill/>
        </a:ln>
      </c:spPr>
    </c:plotArea>
    <c:legend>
      <c:legendPos val="r"/>
      <c:layout>
        <c:manualLayout>
          <c:xMode val="edge"/>
          <c:yMode val="edge"/>
          <c:x val="0.134"/>
          <c:y val="0.183426597145922"/>
          <c:w val="0.493333228346457"/>
          <c:h val="0.345709388657337"/>
        </c:manualLayout>
      </c:layout>
      <c:overlay val="0"/>
      <c:spPr>
        <a:solidFill>
          <a:schemeClr val="bg1"/>
        </a:solidFill>
      </c:spPr>
      <c:txPr>
        <a:bodyPr/>
        <a:lstStyle/>
        <a:p>
          <a:pPr>
            <a:defRPr sz="1400"/>
          </a:pPr>
          <a:endParaRPr lang="fr-FR"/>
        </a:p>
      </c:txPr>
    </c:legend>
    <c:plotVisOnly val="1"/>
    <c:dispBlanksAs val="gap"/>
    <c:showDLblsOverMax val="0"/>
  </c:chart>
  <c:txPr>
    <a:bodyPr/>
    <a:lstStyle/>
    <a:p>
      <a:pPr>
        <a:defRPr sz="1600"/>
      </a:pPr>
      <a:endParaRPr lang="fr-FR"/>
    </a:p>
  </c:txPr>
  <c:externalData r:id="rId1">
    <c:autoUpdate val="0"/>
  </c:externalData>
</c:chartSpace>
</file>

<file path=ppt/charts/chart12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Zoom depuis 2009 : relative stagnation du minerai </a:t>
            </a:r>
            <a:r>
              <a:rPr lang="fr-FR" sz="2000" dirty="0" smtClean="0"/>
              <a:t>exporté depuis 2010, </a:t>
            </a:r>
            <a:endParaRPr lang="fr-FR" sz="2000" dirty="0"/>
          </a:p>
          <a:p>
            <a:pPr>
              <a:defRPr sz="2000"/>
            </a:pPr>
            <a:r>
              <a:rPr lang="fr-FR" sz="2000" dirty="0"/>
              <a:t>boom du métal, </a:t>
            </a:r>
            <a:endParaRPr lang="fr-FR" sz="2000" dirty="0" smtClean="0"/>
          </a:p>
          <a:p>
            <a:pPr>
              <a:defRPr sz="2000"/>
            </a:pPr>
            <a:r>
              <a:rPr lang="fr-FR" sz="2000" dirty="0" smtClean="0"/>
              <a:t>surtout </a:t>
            </a:r>
            <a:r>
              <a:rPr lang="fr-FR" sz="2000" dirty="0"/>
              <a:t>depuis 2016-2017, GCFP</a:t>
            </a:r>
          </a:p>
        </c:rich>
      </c:tx>
      <c:layout>
        <c:manualLayout>
          <c:xMode val="edge"/>
          <c:yMode val="edge"/>
          <c:x val="0.0368239881980261"/>
          <c:y val="0.0"/>
        </c:manualLayout>
      </c:layout>
      <c:overlay val="0"/>
      <c:spPr>
        <a:solidFill>
          <a:schemeClr val="bg1"/>
        </a:solidFill>
      </c:spPr>
    </c:title>
    <c:autoTitleDeleted val="0"/>
    <c:plotArea>
      <c:layout>
        <c:manualLayout>
          <c:layoutTarget val="inner"/>
          <c:xMode val="edge"/>
          <c:yMode val="edge"/>
          <c:x val="0.0129936139170661"/>
          <c:y val="0.0431245918205011"/>
          <c:w val="0.985621557841713"/>
          <c:h val="0.8257148445473"/>
        </c:manualLayout>
      </c:layout>
      <c:lineChart>
        <c:grouping val="standard"/>
        <c:varyColors val="0"/>
        <c:ser>
          <c:idx val="0"/>
          <c:order val="0"/>
          <c:tx>
            <c:strRef>
              <c:f>'Mine et métal'!$A$4</c:f>
              <c:strCache>
                <c:ptCount val="1"/>
                <c:pt idx="0">
                  <c:v>Minerais</c:v>
                </c:pt>
              </c:strCache>
            </c:strRef>
          </c:tx>
          <c:spPr>
            <a:ln w="76200" cmpd="sng">
              <a:solidFill>
                <a:srgbClr val="0000FF"/>
              </a:solidFill>
              <a:prstDash val="solid"/>
            </a:ln>
          </c:spPr>
          <c:marker>
            <c:symbol val="none"/>
          </c:marker>
          <c:dLbls>
            <c:numFmt formatCode="0" sourceLinked="0"/>
            <c:spPr>
              <a:solidFill>
                <a:schemeClr val="bg1"/>
              </a:solidFill>
            </c:spPr>
            <c:txPr>
              <a:bodyPr/>
              <a:lstStyle/>
              <a:p>
                <a:pPr>
                  <a:defRPr b="1">
                    <a:solidFill>
                      <a:srgbClr val="0000FF"/>
                    </a:solidFill>
                  </a:defRPr>
                </a:pPr>
                <a:endParaRPr lang="fr-FR"/>
              </a:p>
            </c:txPr>
            <c:dLblPos val="b"/>
            <c:showLegendKey val="0"/>
            <c:showVal val="1"/>
            <c:showCatName val="0"/>
            <c:showSerName val="0"/>
            <c:showPercent val="0"/>
            <c:showBubbleSize val="0"/>
            <c:showLeaderLines val="0"/>
          </c:dLbls>
          <c:cat>
            <c:strRef>
              <c:f>'Mine et métal'!$AO$3:$AX$3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 et métal'!$AO$4:$AX$4</c:f>
              <c:numCache>
                <c:formatCode>0.0</c:formatCode>
                <c:ptCount val="10"/>
                <c:pt idx="0">
                  <c:v>15.01085203603377</c:v>
                </c:pt>
                <c:pt idx="1">
                  <c:v>26.08365947245417</c:v>
                </c:pt>
                <c:pt idx="2">
                  <c:v>23.6134530375172</c:v>
                </c:pt>
                <c:pt idx="3">
                  <c:v>21.52881938894026</c:v>
                </c:pt>
                <c:pt idx="4">
                  <c:v>17.50439918350661</c:v>
                </c:pt>
                <c:pt idx="5">
                  <c:v>24.83906805816974</c:v>
                </c:pt>
                <c:pt idx="6">
                  <c:v>24.16272597097713</c:v>
                </c:pt>
                <c:pt idx="7">
                  <c:v>22.15382036057126</c:v>
                </c:pt>
                <c:pt idx="8">
                  <c:v>27.72560157546369</c:v>
                </c:pt>
                <c:pt idx="9">
                  <c:v>30.43655828929417</c:v>
                </c:pt>
              </c:numCache>
            </c:numRef>
          </c:val>
          <c:smooth val="0"/>
        </c:ser>
        <c:ser>
          <c:idx val="1"/>
          <c:order val="1"/>
          <c:tx>
            <c:strRef>
              <c:f>'Mine et métal'!$A$5</c:f>
              <c:strCache>
                <c:ptCount val="1"/>
                <c:pt idx="0">
                  <c:v>Métal</c:v>
                </c:pt>
              </c:strCache>
            </c:strRef>
          </c:tx>
          <c:spPr>
            <a:ln w="76200" cmpd="sng">
              <a:solidFill>
                <a:srgbClr val="008000"/>
              </a:solidFill>
              <a:prstDash val="solid"/>
            </a:ln>
          </c:spPr>
          <c:marker>
            <c:symbol val="none"/>
          </c:marker>
          <c:dLbls>
            <c:numFmt formatCode="0" sourceLinked="0"/>
            <c:spPr>
              <a:solidFill>
                <a:schemeClr val="bg1"/>
              </a:solidFill>
            </c:spPr>
            <c:txPr>
              <a:bodyPr/>
              <a:lstStyle/>
              <a:p>
                <a:pPr>
                  <a:defRPr b="1">
                    <a:solidFill>
                      <a:srgbClr val="008000"/>
                    </a:solidFill>
                  </a:defRPr>
                </a:pPr>
                <a:endParaRPr lang="fr-FR"/>
              </a:p>
            </c:txPr>
            <c:dLblPos val="b"/>
            <c:showLegendKey val="0"/>
            <c:showVal val="1"/>
            <c:showCatName val="0"/>
            <c:showSerName val="0"/>
            <c:showPercent val="0"/>
            <c:showBubbleSize val="0"/>
            <c:showLeaderLines val="0"/>
          </c:dLbls>
          <c:cat>
            <c:strRef>
              <c:f>'Mine et métal'!$AO$3:$AX$3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 et métal'!$AO$5:$AX$5</c:f>
              <c:numCache>
                <c:formatCode>0.0</c:formatCode>
                <c:ptCount val="10"/>
                <c:pt idx="0">
                  <c:v>62.830485374</c:v>
                </c:pt>
                <c:pt idx="1">
                  <c:v>102.19254512</c:v>
                </c:pt>
                <c:pt idx="2">
                  <c:v>109.8362963</c:v>
                </c:pt>
                <c:pt idx="3">
                  <c:v>92.66500822474165</c:v>
                </c:pt>
                <c:pt idx="4">
                  <c:v>78.73605208392818</c:v>
                </c:pt>
                <c:pt idx="5">
                  <c:v>108.6388741064707</c:v>
                </c:pt>
                <c:pt idx="6">
                  <c:v>100.4230383460753</c:v>
                </c:pt>
                <c:pt idx="7">
                  <c:v>111.17758435635</c:v>
                </c:pt>
                <c:pt idx="8">
                  <c:v>127.3506187300893</c:v>
                </c:pt>
                <c:pt idx="9">
                  <c:v>174.5142132139855</c:v>
                </c:pt>
              </c:numCache>
            </c:numRef>
          </c:val>
          <c:smooth val="0"/>
        </c:ser>
        <c:ser>
          <c:idx val="3"/>
          <c:order val="2"/>
          <c:tx>
            <c:strRef>
              <c:f>'Mine et métal'!$A$6</c:f>
              <c:strCache>
                <c:ptCount val="1"/>
                <c:pt idx="0">
                  <c:v>Total export</c:v>
                </c:pt>
              </c:strCache>
            </c:strRef>
          </c:tx>
          <c:spPr>
            <a:ln w="76200" cmpd="sng">
              <a:solidFill>
                <a:schemeClr val="tx1"/>
              </a:solidFill>
              <a:prstDash val="solid"/>
            </a:ln>
          </c:spPr>
          <c:marker>
            <c:symbol val="none"/>
          </c:marker>
          <c:dLbls>
            <c:numFmt formatCode="0" sourceLinked="0"/>
            <c:spPr>
              <a:solidFill>
                <a:schemeClr val="bg1"/>
              </a:solidFill>
            </c:spPr>
            <c:txPr>
              <a:bodyPr/>
              <a:lstStyle/>
              <a:p>
                <a:pPr>
                  <a:defRPr b="1"/>
                </a:pPr>
                <a:endParaRPr lang="fr-FR"/>
              </a:p>
            </c:txPr>
            <c:dLblPos val="t"/>
            <c:showLegendKey val="0"/>
            <c:showVal val="1"/>
            <c:showCatName val="0"/>
            <c:showSerName val="0"/>
            <c:showPercent val="0"/>
            <c:showBubbleSize val="0"/>
            <c:showLeaderLines val="0"/>
          </c:dLbls>
          <c:cat>
            <c:strRef>
              <c:f>'Mine et métal'!$AO$3:$AX$3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 et métal'!$AO$6:$AX$6</c:f>
              <c:numCache>
                <c:formatCode>0.0</c:formatCode>
                <c:ptCount val="10"/>
                <c:pt idx="0">
                  <c:v>77.84133741003373</c:v>
                </c:pt>
                <c:pt idx="1">
                  <c:v>128.2762045924541</c:v>
                </c:pt>
                <c:pt idx="2">
                  <c:v>133.4497493375172</c:v>
                </c:pt>
                <c:pt idx="3">
                  <c:v>114.1938276136819</c:v>
                </c:pt>
                <c:pt idx="4">
                  <c:v>96.24045126743478</c:v>
                </c:pt>
                <c:pt idx="5">
                  <c:v>133.4779421646405</c:v>
                </c:pt>
                <c:pt idx="6">
                  <c:v>124.5857643170524</c:v>
                </c:pt>
                <c:pt idx="7">
                  <c:v>133.3314047169212</c:v>
                </c:pt>
                <c:pt idx="8">
                  <c:v>155.076220305553</c:v>
                </c:pt>
                <c:pt idx="9">
                  <c:v>204.9507715032797</c:v>
                </c:pt>
              </c:numCache>
            </c:numRef>
          </c:val>
          <c:smooth val="0"/>
        </c:ser>
        <c:dLbls>
          <c:showLegendKey val="0"/>
          <c:showVal val="1"/>
          <c:showCatName val="0"/>
          <c:showSerName val="0"/>
          <c:showPercent val="0"/>
          <c:showBubbleSize val="0"/>
        </c:dLbls>
        <c:marker val="1"/>
        <c:smooth val="0"/>
        <c:axId val="-2145475000"/>
        <c:axId val="-2145471976"/>
      </c:lineChart>
      <c:catAx>
        <c:axId val="-2145475000"/>
        <c:scaling>
          <c:orientation val="minMax"/>
        </c:scaling>
        <c:delete val="0"/>
        <c:axPos val="b"/>
        <c:majorTickMark val="out"/>
        <c:minorTickMark val="none"/>
        <c:tickLblPos val="nextTo"/>
        <c:txPr>
          <a:bodyPr rot="-5400000" vert="horz"/>
          <a:lstStyle/>
          <a:p>
            <a:pPr>
              <a:defRPr/>
            </a:pPr>
            <a:endParaRPr lang="fr-FR"/>
          </a:p>
        </c:txPr>
        <c:crossAx val="-2145471976"/>
        <c:crosses val="autoZero"/>
        <c:auto val="1"/>
        <c:lblAlgn val="ctr"/>
        <c:lblOffset val="100"/>
        <c:tickLblSkip val="1"/>
        <c:noMultiLvlLbl val="0"/>
      </c:catAx>
      <c:valAx>
        <c:axId val="-2145471976"/>
        <c:scaling>
          <c:orientation val="minMax"/>
          <c:max val="210.0"/>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00">
                <a:solidFill>
                  <a:schemeClr val="bg1"/>
                </a:solidFill>
              </a:defRPr>
            </a:pPr>
            <a:endParaRPr lang="fr-FR"/>
          </a:p>
        </c:txPr>
        <c:crossAx val="-2145475000"/>
        <c:crosses val="autoZero"/>
        <c:crossBetween val="between"/>
        <c:majorUnit val="20.0"/>
      </c:valAx>
      <c:spPr>
        <a:noFill/>
        <a:ln w="25400">
          <a:noFill/>
        </a:ln>
      </c:spPr>
    </c:plotArea>
    <c:legend>
      <c:legendPos val="r"/>
      <c:layout>
        <c:manualLayout>
          <c:xMode val="edge"/>
          <c:yMode val="edge"/>
          <c:x val="0.132900468719903"/>
          <c:y val="0.641924487058866"/>
          <c:w val="0.83791615064424"/>
          <c:h val="0.0773423153355642"/>
        </c:manualLayout>
      </c:layout>
      <c:overlay val="0"/>
      <c:spPr>
        <a:solidFill>
          <a:schemeClr val="bg1"/>
        </a:solidFill>
      </c:spPr>
      <c:txPr>
        <a:bodyPr/>
        <a:lstStyle/>
        <a:p>
          <a:pPr>
            <a:defRPr sz="1600" b="1"/>
          </a:pPr>
          <a:endParaRPr lang="fr-FR"/>
        </a:p>
      </c:txPr>
    </c:legend>
    <c:plotVisOnly val="1"/>
    <c:dispBlanksAs val="gap"/>
    <c:showDLblsOverMax val="0"/>
  </c:chart>
  <c:txPr>
    <a:bodyPr/>
    <a:lstStyle/>
    <a:p>
      <a:pPr>
        <a:defRPr sz="1600"/>
      </a:pPr>
      <a:endParaRPr lang="fr-FR"/>
    </a:p>
  </c:txPr>
  <c:externalData r:id="rId1">
    <c:autoUpdate val="0"/>
  </c:externalData>
</c:chartSpace>
</file>

<file path=ppt/charts/chart12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Parts Minerais et </a:t>
            </a:r>
            <a:r>
              <a:rPr lang="fr-FR" dirty="0" smtClean="0"/>
              <a:t>Métal </a:t>
            </a:r>
          </a:p>
          <a:p>
            <a:pPr>
              <a:defRPr/>
            </a:pPr>
            <a:r>
              <a:rPr lang="fr-FR" dirty="0" smtClean="0"/>
              <a:t>à long terme, </a:t>
            </a:r>
          </a:p>
          <a:p>
            <a:pPr>
              <a:defRPr/>
            </a:pPr>
            <a:r>
              <a:rPr lang="fr-FR" dirty="0" smtClean="0"/>
              <a:t>% </a:t>
            </a:r>
            <a:r>
              <a:rPr lang="fr-FR" dirty="0"/>
              <a:t>des exportations</a:t>
            </a:r>
          </a:p>
        </c:rich>
      </c:tx>
      <c:layout>
        <c:manualLayout>
          <c:xMode val="edge"/>
          <c:yMode val="edge"/>
          <c:x val="0.20034820371967"/>
          <c:y val="0.00118738978963413"/>
        </c:manualLayout>
      </c:layout>
      <c:overlay val="0"/>
    </c:title>
    <c:autoTitleDeleted val="0"/>
    <c:plotArea>
      <c:layout>
        <c:manualLayout>
          <c:layoutTarget val="inner"/>
          <c:xMode val="edge"/>
          <c:yMode val="edge"/>
          <c:x val="0.0785516535433071"/>
          <c:y val="0.152480476209089"/>
          <c:w val="0.845010078740157"/>
          <c:h val="0.71659061766009"/>
        </c:manualLayout>
      </c:layout>
      <c:barChart>
        <c:barDir val="col"/>
        <c:grouping val="percentStacked"/>
        <c:varyColors val="0"/>
        <c:ser>
          <c:idx val="2"/>
          <c:order val="0"/>
          <c:tx>
            <c:strRef>
              <c:f>'Mine et métal'!$A$7</c:f>
              <c:strCache>
                <c:ptCount val="1"/>
                <c:pt idx="0">
                  <c:v>% Minerais</c:v>
                </c:pt>
              </c:strCache>
            </c:strRef>
          </c:tx>
          <c:spPr>
            <a:solidFill>
              <a:srgbClr val="0000FF"/>
            </a:solidFill>
            <a:ln w="76200" cmpd="sng">
              <a:solidFill>
                <a:srgbClr val="0000FF"/>
              </a:solidFill>
              <a:prstDash val="solid"/>
            </a:ln>
          </c:spPr>
          <c:invertIfNegative val="0"/>
          <c:trendline>
            <c:spPr>
              <a:ln w="76200" cmpd="sng">
                <a:solidFill>
                  <a:schemeClr val="accent1">
                    <a:lumMod val="60000"/>
                    <a:lumOff val="40000"/>
                  </a:schemeClr>
                </a:solidFill>
              </a:ln>
            </c:spPr>
            <c:trendlineType val="movingAvg"/>
            <c:period val="4"/>
            <c:dispRSqr val="0"/>
            <c:dispEq val="0"/>
          </c:trendline>
          <c:cat>
            <c:strRef>
              <c:f>'Mine et métal'!$B$3:$AX$3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 et métal'!$B$7:$AX$7</c:f>
              <c:numCache>
                <c:formatCode>0.0%</c:formatCode>
                <c:ptCount val="49"/>
                <c:pt idx="0">
                  <c:v>0.369969903020845</c:v>
                </c:pt>
                <c:pt idx="1">
                  <c:v>0.334304018637158</c:v>
                </c:pt>
                <c:pt idx="2">
                  <c:v>0.190384503179882</c:v>
                </c:pt>
                <c:pt idx="3">
                  <c:v>0.239748056821228</c:v>
                </c:pt>
                <c:pt idx="4">
                  <c:v>0.243611004805035</c:v>
                </c:pt>
                <c:pt idx="5">
                  <c:v>0.19876492383697</c:v>
                </c:pt>
                <c:pt idx="6">
                  <c:v>0.25760553415612</c:v>
                </c:pt>
                <c:pt idx="7">
                  <c:v>0.244651693947469</c:v>
                </c:pt>
                <c:pt idx="8">
                  <c:v>0.170671031096563</c:v>
                </c:pt>
                <c:pt idx="9">
                  <c:v>0.149848776464119</c:v>
                </c:pt>
                <c:pt idx="10">
                  <c:v>0.186712013466625</c:v>
                </c:pt>
                <c:pt idx="11">
                  <c:v>0.167683279609885</c:v>
                </c:pt>
                <c:pt idx="12">
                  <c:v>0.200999095307399</c:v>
                </c:pt>
                <c:pt idx="13">
                  <c:v>0.160959268318622</c:v>
                </c:pt>
                <c:pt idx="14">
                  <c:v>0.133818181818182</c:v>
                </c:pt>
                <c:pt idx="15">
                  <c:v>0.133159199339002</c:v>
                </c:pt>
                <c:pt idx="16">
                  <c:v>0.121254011355221</c:v>
                </c:pt>
                <c:pt idx="17">
                  <c:v>0.10292249047014</c:v>
                </c:pt>
                <c:pt idx="18">
                  <c:v>0.100247425971746</c:v>
                </c:pt>
                <c:pt idx="19">
                  <c:v>0.181912726957577</c:v>
                </c:pt>
                <c:pt idx="20">
                  <c:v>0.169297755425165</c:v>
                </c:pt>
                <c:pt idx="21">
                  <c:v>0.235642502390002</c:v>
                </c:pt>
                <c:pt idx="22">
                  <c:v>0.247218539228685</c:v>
                </c:pt>
                <c:pt idx="23">
                  <c:v>0.213641886355288</c:v>
                </c:pt>
                <c:pt idx="24">
                  <c:v>0.188654216303387</c:v>
                </c:pt>
                <c:pt idx="25">
                  <c:v>0.24124008953413</c:v>
                </c:pt>
                <c:pt idx="26">
                  <c:v>0.248502622991449</c:v>
                </c:pt>
                <c:pt idx="27">
                  <c:v>0.272883111990204</c:v>
                </c:pt>
                <c:pt idx="28">
                  <c:v>0.239525275212822</c:v>
                </c:pt>
                <c:pt idx="29">
                  <c:v>0.183428791246367</c:v>
                </c:pt>
                <c:pt idx="30">
                  <c:v>0.212789301089204</c:v>
                </c:pt>
                <c:pt idx="31">
                  <c:v>0.15813190518423</c:v>
                </c:pt>
                <c:pt idx="32">
                  <c:v>0.131789720423594</c:v>
                </c:pt>
                <c:pt idx="33">
                  <c:v>0.126359532949594</c:v>
                </c:pt>
                <c:pt idx="34">
                  <c:v>0.175573978568953</c:v>
                </c:pt>
                <c:pt idx="35">
                  <c:v>0.160347238769176</c:v>
                </c:pt>
                <c:pt idx="36">
                  <c:v>0.154737887264601</c:v>
                </c:pt>
                <c:pt idx="37">
                  <c:v>0.222866387438894</c:v>
                </c:pt>
                <c:pt idx="38">
                  <c:v>0.192567248881947</c:v>
                </c:pt>
                <c:pt idx="39">
                  <c:v>0.192839081848803</c:v>
                </c:pt>
                <c:pt idx="40">
                  <c:v>0.203339813142464</c:v>
                </c:pt>
                <c:pt idx="41">
                  <c:v>0.176946402333022</c:v>
                </c:pt>
                <c:pt idx="42">
                  <c:v>0.188528748346822</c:v>
                </c:pt>
                <c:pt idx="43">
                  <c:v>0.181881931692787</c:v>
                </c:pt>
                <c:pt idx="44">
                  <c:v>0.186091182223439</c:v>
                </c:pt>
                <c:pt idx="45">
                  <c:v>0.193944517685717</c:v>
                </c:pt>
                <c:pt idx="46">
                  <c:v>0.16615605608901</c:v>
                </c:pt>
                <c:pt idx="47">
                  <c:v>0.178786931489785</c:v>
                </c:pt>
                <c:pt idx="48">
                  <c:v>0.148506678291802</c:v>
                </c:pt>
              </c:numCache>
            </c:numRef>
          </c:val>
        </c:ser>
        <c:ser>
          <c:idx val="0"/>
          <c:order val="1"/>
          <c:tx>
            <c:strRef>
              <c:f>'Mine et métal'!$A$8</c:f>
              <c:strCache>
                <c:ptCount val="1"/>
                <c:pt idx="0">
                  <c:v>% Métal </c:v>
                </c:pt>
              </c:strCache>
            </c:strRef>
          </c:tx>
          <c:spPr>
            <a:solidFill>
              <a:srgbClr val="008000"/>
            </a:solidFill>
            <a:ln w="76200" cmpd="sng">
              <a:solidFill>
                <a:srgbClr val="008000"/>
              </a:solidFill>
            </a:ln>
          </c:spPr>
          <c:invertIfNegative val="0"/>
          <c:cat>
            <c:strRef>
              <c:f>'Mine et métal'!$B$3:$AX$3</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 et métal'!$B$8:$AX$8</c:f>
              <c:numCache>
                <c:formatCode>0.0%</c:formatCode>
                <c:ptCount val="49"/>
                <c:pt idx="0">
                  <c:v>0.630030096979155</c:v>
                </c:pt>
                <c:pt idx="1">
                  <c:v>0.665695981362842</c:v>
                </c:pt>
                <c:pt idx="2">
                  <c:v>0.809615496820118</c:v>
                </c:pt>
                <c:pt idx="3">
                  <c:v>0.760251943178772</c:v>
                </c:pt>
                <c:pt idx="4">
                  <c:v>0.756388995194965</c:v>
                </c:pt>
                <c:pt idx="5">
                  <c:v>0.80123507616303</c:v>
                </c:pt>
                <c:pt idx="6">
                  <c:v>0.74239446584388</c:v>
                </c:pt>
                <c:pt idx="7">
                  <c:v>0.755348306052531</c:v>
                </c:pt>
                <c:pt idx="8">
                  <c:v>0.829328968903437</c:v>
                </c:pt>
                <c:pt idx="9">
                  <c:v>0.850151223535881</c:v>
                </c:pt>
                <c:pt idx="10">
                  <c:v>0.813287986533375</c:v>
                </c:pt>
                <c:pt idx="11">
                  <c:v>0.832316720390115</c:v>
                </c:pt>
                <c:pt idx="12">
                  <c:v>0.799000904692601</c:v>
                </c:pt>
                <c:pt idx="13">
                  <c:v>0.839040731681378</c:v>
                </c:pt>
                <c:pt idx="14">
                  <c:v>0.866181818181818</c:v>
                </c:pt>
                <c:pt idx="15">
                  <c:v>0.866840800660998</c:v>
                </c:pt>
                <c:pt idx="16">
                  <c:v>0.878745988644779</c:v>
                </c:pt>
                <c:pt idx="17">
                  <c:v>0.89707750952986</c:v>
                </c:pt>
                <c:pt idx="18">
                  <c:v>0.899752574028254</c:v>
                </c:pt>
                <c:pt idx="19">
                  <c:v>0.818087273042423</c:v>
                </c:pt>
                <c:pt idx="20">
                  <c:v>0.830702244574835</c:v>
                </c:pt>
                <c:pt idx="21">
                  <c:v>0.764357497609998</c:v>
                </c:pt>
                <c:pt idx="22">
                  <c:v>0.752781460771315</c:v>
                </c:pt>
                <c:pt idx="23">
                  <c:v>0.786358113644712</c:v>
                </c:pt>
                <c:pt idx="24">
                  <c:v>0.811345783696613</c:v>
                </c:pt>
                <c:pt idx="25">
                  <c:v>0.75875991046587</c:v>
                </c:pt>
                <c:pt idx="26">
                  <c:v>0.75149737700855</c:v>
                </c:pt>
                <c:pt idx="27">
                  <c:v>0.727116888009795</c:v>
                </c:pt>
                <c:pt idx="28">
                  <c:v>0.760474724787178</c:v>
                </c:pt>
                <c:pt idx="29">
                  <c:v>0.816571208753633</c:v>
                </c:pt>
                <c:pt idx="30">
                  <c:v>0.787210698910796</c:v>
                </c:pt>
                <c:pt idx="31">
                  <c:v>0.84186809481577</c:v>
                </c:pt>
                <c:pt idx="32">
                  <c:v>0.868210279576406</c:v>
                </c:pt>
                <c:pt idx="33">
                  <c:v>0.873640467050406</c:v>
                </c:pt>
                <c:pt idx="34">
                  <c:v>0.824426021431047</c:v>
                </c:pt>
                <c:pt idx="35">
                  <c:v>0.839652761230824</c:v>
                </c:pt>
                <c:pt idx="36">
                  <c:v>0.845262112735399</c:v>
                </c:pt>
                <c:pt idx="37">
                  <c:v>0.777133612561106</c:v>
                </c:pt>
                <c:pt idx="38">
                  <c:v>0.807432751118053</c:v>
                </c:pt>
                <c:pt idx="39">
                  <c:v>0.807160918151197</c:v>
                </c:pt>
                <c:pt idx="40">
                  <c:v>0.796660186857535</c:v>
                </c:pt>
                <c:pt idx="41">
                  <c:v>0.823053597666978</c:v>
                </c:pt>
                <c:pt idx="42">
                  <c:v>0.811471251653178</c:v>
                </c:pt>
                <c:pt idx="43">
                  <c:v>0.818118068307213</c:v>
                </c:pt>
                <c:pt idx="44">
                  <c:v>0.813908817776561</c:v>
                </c:pt>
                <c:pt idx="45">
                  <c:v>0.806055482314283</c:v>
                </c:pt>
                <c:pt idx="46">
                  <c:v>0.83384394391099</c:v>
                </c:pt>
                <c:pt idx="47">
                  <c:v>0.821213068510215</c:v>
                </c:pt>
                <c:pt idx="48">
                  <c:v>0.851493321708198</c:v>
                </c:pt>
              </c:numCache>
            </c:numRef>
          </c:val>
        </c:ser>
        <c:dLbls>
          <c:showLegendKey val="0"/>
          <c:showVal val="0"/>
          <c:showCatName val="0"/>
          <c:showSerName val="0"/>
          <c:showPercent val="0"/>
          <c:showBubbleSize val="0"/>
        </c:dLbls>
        <c:gapWidth val="150"/>
        <c:overlap val="100"/>
        <c:axId val="-2144885896"/>
        <c:axId val="-2144882888"/>
      </c:barChart>
      <c:catAx>
        <c:axId val="-2144885896"/>
        <c:scaling>
          <c:orientation val="minMax"/>
        </c:scaling>
        <c:delete val="0"/>
        <c:axPos val="b"/>
        <c:majorTickMark val="out"/>
        <c:minorTickMark val="none"/>
        <c:tickLblPos val="nextTo"/>
        <c:txPr>
          <a:bodyPr rot="-5400000" vert="horz"/>
          <a:lstStyle/>
          <a:p>
            <a:pPr>
              <a:defRPr/>
            </a:pPr>
            <a:endParaRPr lang="fr-FR"/>
          </a:p>
        </c:txPr>
        <c:crossAx val="-2144882888"/>
        <c:crosses val="autoZero"/>
        <c:auto val="1"/>
        <c:lblAlgn val="ctr"/>
        <c:lblOffset val="100"/>
        <c:tickLblSkip val="8"/>
        <c:noMultiLvlLbl val="0"/>
      </c:catAx>
      <c:valAx>
        <c:axId val="-2144882888"/>
        <c:scaling>
          <c:orientation val="minMax"/>
          <c:max val="1.0"/>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rgbClr val="3C4646"/>
                </a:solidFill>
              </a:defRPr>
            </a:pPr>
            <a:endParaRPr lang="fr-FR"/>
          </a:p>
        </c:txPr>
        <c:crossAx val="-2144885896"/>
        <c:crosses val="autoZero"/>
        <c:crossBetween val="between"/>
        <c:majorUnit val="0.1"/>
      </c:valAx>
    </c:plotArea>
    <c:legend>
      <c:legendPos val="r"/>
      <c:layout>
        <c:manualLayout>
          <c:xMode val="edge"/>
          <c:yMode val="edge"/>
          <c:x val="0.27958904109589"/>
          <c:y val="0.19943330947268"/>
          <c:w val="0.552072565159516"/>
          <c:h val="0.318614944318013"/>
        </c:manualLayout>
      </c:layout>
      <c:overlay val="0"/>
      <c:spPr>
        <a:solidFill>
          <a:schemeClr val="bg1"/>
        </a:solidFill>
      </c:spPr>
      <c:txPr>
        <a:bodyPr/>
        <a:lstStyle/>
        <a:p>
          <a:pPr>
            <a:defRPr sz="1600"/>
          </a:pPr>
          <a:endParaRPr lang="fr-FR"/>
        </a:p>
      </c:txPr>
    </c:legend>
    <c:plotVisOnly val="1"/>
    <c:dispBlanksAs val="gap"/>
    <c:showDLblsOverMax val="0"/>
  </c:chart>
  <c:txPr>
    <a:bodyPr/>
    <a:lstStyle/>
    <a:p>
      <a:pPr>
        <a:defRPr sz="1600"/>
      </a:pPr>
      <a:endParaRPr lang="fr-FR"/>
    </a:p>
  </c:txPr>
  <c:externalData r:id="rId1">
    <c:autoUpdate val="0"/>
  </c:externalData>
</c:chartSpace>
</file>

<file path=ppt/charts/chart12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smtClean="0"/>
              <a:t>Zoom 2009-2018</a:t>
            </a:r>
            <a:endParaRPr lang="fr-FR" dirty="0"/>
          </a:p>
        </c:rich>
      </c:tx>
      <c:layout>
        <c:manualLayout>
          <c:xMode val="edge"/>
          <c:yMode val="edge"/>
          <c:x val="0.154524687897884"/>
          <c:y val="0.0803821852318664"/>
        </c:manualLayout>
      </c:layout>
      <c:overlay val="0"/>
    </c:title>
    <c:autoTitleDeleted val="0"/>
    <c:plotArea>
      <c:layout>
        <c:manualLayout>
          <c:layoutTarget val="inner"/>
          <c:xMode val="edge"/>
          <c:yMode val="edge"/>
          <c:x val="0.0240219553890017"/>
          <c:y val="0.150035734237049"/>
          <c:w val="0.968681089249492"/>
          <c:h val="0.719060302874846"/>
        </c:manualLayout>
      </c:layout>
      <c:barChart>
        <c:barDir val="col"/>
        <c:grouping val="percentStacked"/>
        <c:varyColors val="0"/>
        <c:ser>
          <c:idx val="2"/>
          <c:order val="0"/>
          <c:tx>
            <c:strRef>
              <c:f>'Mine et métal'!$A$7</c:f>
              <c:strCache>
                <c:ptCount val="1"/>
                <c:pt idx="0">
                  <c:v>% Minerais</c:v>
                </c:pt>
              </c:strCache>
            </c:strRef>
          </c:tx>
          <c:spPr>
            <a:solidFill>
              <a:srgbClr val="0000FF"/>
            </a:solidFill>
            <a:ln w="76200" cmpd="sng">
              <a:solidFill>
                <a:srgbClr val="0000FF"/>
              </a:solidFill>
              <a:prstDash val="solid"/>
            </a:ln>
          </c:spPr>
          <c:invertIfNegative val="0"/>
          <c:dLbls>
            <c:numFmt formatCode="0%" sourceLinked="0"/>
            <c:txPr>
              <a:bodyPr rot="-5400000" vert="horz"/>
              <a:lstStyle/>
              <a:p>
                <a:pPr>
                  <a:defRPr sz="1800" b="1">
                    <a:solidFill>
                      <a:schemeClr val="bg1"/>
                    </a:solidFill>
                  </a:defRPr>
                </a:pPr>
                <a:endParaRPr lang="fr-FR"/>
              </a:p>
            </c:txPr>
            <c:showLegendKey val="0"/>
            <c:showVal val="1"/>
            <c:showCatName val="0"/>
            <c:showSerName val="0"/>
            <c:showPercent val="0"/>
            <c:showBubbleSize val="0"/>
            <c:showLeaderLines val="0"/>
          </c:dLbls>
          <c:cat>
            <c:strRef>
              <c:f>'Mine et métal'!$AO$3:$AX$3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 et métal'!$AO$7:$AX$7</c:f>
              <c:numCache>
                <c:formatCode>0.0%</c:formatCode>
                <c:ptCount val="10"/>
                <c:pt idx="0">
                  <c:v>0.192839081848803</c:v>
                </c:pt>
                <c:pt idx="1">
                  <c:v>0.203339813142464</c:v>
                </c:pt>
                <c:pt idx="2">
                  <c:v>0.176946402333022</c:v>
                </c:pt>
                <c:pt idx="3">
                  <c:v>0.188528748346822</c:v>
                </c:pt>
                <c:pt idx="4">
                  <c:v>0.181881931692787</c:v>
                </c:pt>
                <c:pt idx="5">
                  <c:v>0.186091182223439</c:v>
                </c:pt>
                <c:pt idx="6">
                  <c:v>0.193944517685717</c:v>
                </c:pt>
                <c:pt idx="7">
                  <c:v>0.16615605608901</c:v>
                </c:pt>
                <c:pt idx="8">
                  <c:v>0.178786931489785</c:v>
                </c:pt>
                <c:pt idx="9">
                  <c:v>0.148506678291802</c:v>
                </c:pt>
              </c:numCache>
            </c:numRef>
          </c:val>
        </c:ser>
        <c:ser>
          <c:idx val="0"/>
          <c:order val="1"/>
          <c:tx>
            <c:strRef>
              <c:f>'Mine et métal'!$A$8</c:f>
              <c:strCache>
                <c:ptCount val="1"/>
                <c:pt idx="0">
                  <c:v>% Métal </c:v>
                </c:pt>
              </c:strCache>
            </c:strRef>
          </c:tx>
          <c:spPr>
            <a:solidFill>
              <a:srgbClr val="008000"/>
            </a:solidFill>
            <a:ln w="76200" cmpd="sng">
              <a:solidFill>
                <a:srgbClr val="008000"/>
              </a:solidFill>
            </a:ln>
          </c:spPr>
          <c:invertIfNegative val="0"/>
          <c:cat>
            <c:strRef>
              <c:f>'Mine et métal'!$AO$3:$AX$3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 et métal'!$AO$8:$AX$8</c:f>
              <c:numCache>
                <c:formatCode>0.0%</c:formatCode>
                <c:ptCount val="10"/>
                <c:pt idx="0">
                  <c:v>0.807160918151197</c:v>
                </c:pt>
                <c:pt idx="1">
                  <c:v>0.796660186857535</c:v>
                </c:pt>
                <c:pt idx="2">
                  <c:v>0.823053597666978</c:v>
                </c:pt>
                <c:pt idx="3">
                  <c:v>0.811471251653178</c:v>
                </c:pt>
                <c:pt idx="4">
                  <c:v>0.818118068307213</c:v>
                </c:pt>
                <c:pt idx="5">
                  <c:v>0.813908817776561</c:v>
                </c:pt>
                <c:pt idx="6">
                  <c:v>0.806055482314283</c:v>
                </c:pt>
                <c:pt idx="7">
                  <c:v>0.83384394391099</c:v>
                </c:pt>
                <c:pt idx="8">
                  <c:v>0.821213068510215</c:v>
                </c:pt>
                <c:pt idx="9">
                  <c:v>0.851493321708198</c:v>
                </c:pt>
              </c:numCache>
            </c:numRef>
          </c:val>
        </c:ser>
        <c:dLbls>
          <c:showLegendKey val="0"/>
          <c:showVal val="0"/>
          <c:showCatName val="0"/>
          <c:showSerName val="0"/>
          <c:showPercent val="0"/>
          <c:showBubbleSize val="0"/>
        </c:dLbls>
        <c:gapWidth val="150"/>
        <c:overlap val="100"/>
        <c:axId val="-2144850136"/>
        <c:axId val="-2144847128"/>
      </c:barChart>
      <c:catAx>
        <c:axId val="-2144850136"/>
        <c:scaling>
          <c:orientation val="minMax"/>
        </c:scaling>
        <c:delete val="0"/>
        <c:axPos val="b"/>
        <c:majorTickMark val="out"/>
        <c:minorTickMark val="none"/>
        <c:tickLblPos val="nextTo"/>
        <c:txPr>
          <a:bodyPr rot="-5400000" vert="horz"/>
          <a:lstStyle/>
          <a:p>
            <a:pPr>
              <a:defRPr/>
            </a:pPr>
            <a:endParaRPr lang="fr-FR"/>
          </a:p>
        </c:txPr>
        <c:crossAx val="-2144847128"/>
        <c:crosses val="autoZero"/>
        <c:auto val="1"/>
        <c:lblAlgn val="ctr"/>
        <c:lblOffset val="100"/>
        <c:tickLblSkip val="1"/>
        <c:noMultiLvlLbl val="0"/>
      </c:catAx>
      <c:valAx>
        <c:axId val="-2144847128"/>
        <c:scaling>
          <c:orientation val="minMax"/>
          <c:max val="1.0"/>
          <c:min val="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00">
                <a:solidFill>
                  <a:schemeClr val="bg1"/>
                </a:solidFill>
              </a:defRPr>
            </a:pPr>
            <a:endParaRPr lang="fr-FR"/>
          </a:p>
        </c:txPr>
        <c:crossAx val="-2144850136"/>
        <c:crosses val="autoZero"/>
        <c:crossBetween val="between"/>
        <c:majorUnit val="0.1"/>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12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mr-IN" dirty="0" smtClean="0"/>
              <a:t>…</a:t>
            </a:r>
            <a:r>
              <a:rPr lang="fr-FR" dirty="0" smtClean="0"/>
              <a:t>mais </a:t>
            </a:r>
            <a:r>
              <a:rPr lang="fr-FR" dirty="0"/>
              <a:t>très nette, surtout depuis 2016</a:t>
            </a:r>
          </a:p>
        </c:rich>
      </c:tx>
      <c:layout>
        <c:manualLayout>
          <c:xMode val="edge"/>
          <c:yMode val="edge"/>
          <c:x val="0.225695227651212"/>
          <c:y val="0.0"/>
        </c:manualLayout>
      </c:layout>
      <c:overlay val="0"/>
    </c:title>
    <c:autoTitleDeleted val="0"/>
    <c:plotArea>
      <c:layout>
        <c:manualLayout>
          <c:layoutTarget val="inner"/>
          <c:xMode val="edge"/>
          <c:yMode val="edge"/>
          <c:x val="0.0785516535433071"/>
          <c:y val="0.113877766247443"/>
          <c:w val="0.845010078740157"/>
          <c:h val="0.755375382874973"/>
        </c:manualLayout>
      </c:layout>
      <c:lineChart>
        <c:grouping val="standard"/>
        <c:varyColors val="0"/>
        <c:ser>
          <c:idx val="2"/>
          <c:order val="0"/>
          <c:tx>
            <c:strRef>
              <c:f>'Mine et métal'!$A$7</c:f>
              <c:strCache>
                <c:ptCount val="1"/>
                <c:pt idx="0">
                  <c:v>% Minerais</c:v>
                </c:pt>
              </c:strCache>
            </c:strRef>
          </c:tx>
          <c:spPr>
            <a:ln w="76200" cmpd="sng">
              <a:solidFill>
                <a:srgbClr val="0000FF"/>
              </a:solidFill>
              <a:prstDash val="solid"/>
            </a:ln>
          </c:spPr>
          <c:marker>
            <c:symbol val="none"/>
          </c:marker>
          <c:dLbls>
            <c:dLbl>
              <c:idx val="1"/>
              <c:layout>
                <c:manualLayout>
                  <c:x val="-0.11260000383938"/>
                  <c:y val="-0.0154526430483563"/>
                </c:manualLayout>
              </c:layout>
              <c:dLblPos val="r"/>
              <c:showLegendKey val="0"/>
              <c:showVal val="1"/>
              <c:showCatName val="0"/>
              <c:showSerName val="0"/>
              <c:showPercent val="0"/>
              <c:showBubbleSize val="0"/>
            </c:dLbl>
            <c:dLbl>
              <c:idx val="2"/>
              <c:layout>
                <c:manualLayout>
                  <c:x val="-0.101171850628938"/>
                  <c:y val="0.0367000272398462"/>
                </c:manualLayout>
              </c:layout>
              <c:dLblPos val="r"/>
              <c:showLegendKey val="0"/>
              <c:showVal val="1"/>
              <c:showCatName val="0"/>
              <c:showSerName val="0"/>
              <c:showPercent val="0"/>
              <c:showBubbleSize val="0"/>
            </c:dLbl>
            <c:dLbl>
              <c:idx val="3"/>
              <c:layout>
                <c:manualLayout>
                  <c:x val="-0.104981235032419"/>
                  <c:y val="-0.0251106970465223"/>
                </c:manualLayout>
              </c:layout>
              <c:dLblPos val="r"/>
              <c:showLegendKey val="0"/>
              <c:showVal val="1"/>
              <c:showCatName val="0"/>
              <c:showSerName val="0"/>
              <c:showPercent val="0"/>
              <c:showBubbleSize val="0"/>
            </c:dLbl>
            <c:dLbl>
              <c:idx val="4"/>
              <c:layout>
                <c:manualLayout>
                  <c:x val="-0.11640938824286"/>
                  <c:y val="0.0328368664777571"/>
                </c:manualLayout>
              </c:layout>
              <c:dLblPos val="r"/>
              <c:showLegendKey val="0"/>
              <c:showVal val="1"/>
              <c:showCatName val="0"/>
              <c:showSerName val="0"/>
              <c:showPercent val="0"/>
              <c:showBubbleSize val="0"/>
            </c:dLbl>
            <c:dLbl>
              <c:idx val="6"/>
              <c:layout>
                <c:manualLayout>
                  <c:x val="-0.11260000383938"/>
                  <c:y val="-0.0347684468588016"/>
                </c:manualLayout>
              </c:layout>
              <c:dLblPos val="r"/>
              <c:showLegendKey val="0"/>
              <c:showVal val="1"/>
              <c:showCatName val="0"/>
              <c:showSerName val="0"/>
              <c:showPercent val="0"/>
              <c:showBubbleSize val="0"/>
            </c:dLbl>
            <c:dLbl>
              <c:idx val="7"/>
              <c:layout>
                <c:manualLayout>
                  <c:x val="-0.108790619435899"/>
                  <c:y val="0.0347682947658582"/>
                </c:manualLayout>
              </c:layout>
              <c:dLblPos val="r"/>
              <c:showLegendKey val="0"/>
              <c:showVal val="1"/>
              <c:showCatName val="0"/>
              <c:showSerName val="0"/>
              <c:showPercent val="0"/>
              <c:showBubbleSize val="0"/>
            </c:dLbl>
            <c:dLbl>
              <c:idx val="8"/>
              <c:layout>
                <c:manualLayout>
                  <c:x val="-0.032797299956327"/>
                  <c:y val="-0.028973705715668"/>
                </c:manualLayout>
              </c:layout>
              <c:dLblPos val="r"/>
              <c:showLegendKey val="0"/>
              <c:showVal val="1"/>
              <c:showCatName val="0"/>
              <c:showSerName val="0"/>
              <c:showPercent val="0"/>
              <c:showBubbleSize val="0"/>
            </c:dLbl>
            <c:dLbl>
              <c:idx val="9"/>
              <c:layout>
                <c:manualLayout>
                  <c:x val="0.0"/>
                  <c:y val="0.0347684468588016"/>
                </c:manualLayout>
              </c:layout>
              <c:dLblPos val="r"/>
              <c:showLegendKey val="0"/>
              <c:showVal val="1"/>
              <c:showCatName val="0"/>
              <c:showSerName val="0"/>
              <c:showPercent val="0"/>
              <c:showBubbleSize val="0"/>
            </c:dLbl>
            <c:spPr>
              <a:solidFill>
                <a:schemeClr val="bg1"/>
              </a:solidFill>
            </c:spPr>
            <c:txPr>
              <a:bodyPr/>
              <a:lstStyle/>
              <a:p>
                <a:pPr>
                  <a:defRPr b="1">
                    <a:solidFill>
                      <a:srgbClr val="0000FF"/>
                    </a:solidFill>
                  </a:defRPr>
                </a:pPr>
                <a:endParaRPr lang="fr-FR"/>
              </a:p>
            </c:txPr>
            <c:dLblPos val="ctr"/>
            <c:showLegendKey val="0"/>
            <c:showVal val="1"/>
            <c:showCatName val="0"/>
            <c:showSerName val="0"/>
            <c:showPercent val="0"/>
            <c:showBubbleSize val="0"/>
            <c:showLeaderLines val="0"/>
          </c:dLbls>
          <c:cat>
            <c:strRef>
              <c:f>'Mine et métal'!$AO$3:$AX$3</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 et métal'!$AO$7:$AX$7</c:f>
              <c:numCache>
                <c:formatCode>0.0%</c:formatCode>
                <c:ptCount val="10"/>
                <c:pt idx="0">
                  <c:v>0.192839081848803</c:v>
                </c:pt>
                <c:pt idx="1">
                  <c:v>0.203339813142464</c:v>
                </c:pt>
                <c:pt idx="2">
                  <c:v>0.176946402333022</c:v>
                </c:pt>
                <c:pt idx="3">
                  <c:v>0.188528748346822</c:v>
                </c:pt>
                <c:pt idx="4">
                  <c:v>0.181881931692787</c:v>
                </c:pt>
                <c:pt idx="5">
                  <c:v>0.186091182223439</c:v>
                </c:pt>
                <c:pt idx="6">
                  <c:v>0.193944517685717</c:v>
                </c:pt>
                <c:pt idx="7">
                  <c:v>0.16615605608901</c:v>
                </c:pt>
                <c:pt idx="8">
                  <c:v>0.178786931489785</c:v>
                </c:pt>
                <c:pt idx="9">
                  <c:v>0.148506678291802</c:v>
                </c:pt>
              </c:numCache>
            </c:numRef>
          </c:val>
          <c:smooth val="0"/>
        </c:ser>
        <c:dLbls>
          <c:showLegendKey val="0"/>
          <c:showVal val="0"/>
          <c:showCatName val="0"/>
          <c:showSerName val="0"/>
          <c:showPercent val="0"/>
          <c:showBubbleSize val="0"/>
        </c:dLbls>
        <c:marker val="1"/>
        <c:smooth val="0"/>
        <c:axId val="-2144869032"/>
        <c:axId val="-2144818536"/>
      </c:lineChart>
      <c:catAx>
        <c:axId val="-2144869032"/>
        <c:scaling>
          <c:orientation val="minMax"/>
        </c:scaling>
        <c:delete val="0"/>
        <c:axPos val="b"/>
        <c:majorTickMark val="out"/>
        <c:minorTickMark val="none"/>
        <c:tickLblPos val="nextTo"/>
        <c:txPr>
          <a:bodyPr rot="-5400000" vert="horz"/>
          <a:lstStyle/>
          <a:p>
            <a:pPr>
              <a:defRPr/>
            </a:pPr>
            <a:endParaRPr lang="fr-FR"/>
          </a:p>
        </c:txPr>
        <c:crossAx val="-2144818536"/>
        <c:crosses val="autoZero"/>
        <c:auto val="1"/>
        <c:lblAlgn val="ctr"/>
        <c:lblOffset val="100"/>
        <c:tickLblSkip val="1"/>
        <c:noMultiLvlLbl val="0"/>
      </c:catAx>
      <c:valAx>
        <c:axId val="-2144818536"/>
        <c:scaling>
          <c:orientation val="minMax"/>
          <c:max val="0.205"/>
          <c:min val="0.14"/>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b="1">
                <a:solidFill>
                  <a:srgbClr val="0000FF"/>
                </a:solidFill>
              </a:defRPr>
            </a:pPr>
            <a:endParaRPr lang="fr-FR"/>
          </a:p>
        </c:txPr>
        <c:crossAx val="-2144869032"/>
        <c:crosses val="autoZero"/>
        <c:crossBetween val="between"/>
        <c:majorUnit val="0.01"/>
      </c:valAx>
    </c:plotArea>
    <c:plotVisOnly val="1"/>
    <c:dispBlanksAs val="gap"/>
    <c:showDLblsOverMax val="0"/>
  </c:chart>
  <c:txPr>
    <a:bodyPr/>
    <a:lstStyle/>
    <a:p>
      <a:pPr>
        <a:defRPr sz="1600"/>
      </a:pPr>
      <a:endParaRPr lang="fr-FR"/>
    </a:p>
  </c:txPr>
  <c:externalData r:id="rId1">
    <c:autoUpdate val="0"/>
  </c:externalData>
</c:chartSpace>
</file>

<file path=ppt/charts/chart12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Part du cobalt en volume </a:t>
            </a:r>
          </a:p>
          <a:p>
            <a:pPr>
              <a:defRPr/>
            </a:pPr>
            <a:r>
              <a:rPr lang="fr-FR"/>
              <a:t>depuis 2010</a:t>
            </a:r>
          </a:p>
        </c:rich>
      </c:tx>
      <c:layout>
        <c:manualLayout>
          <c:xMode val="edge"/>
          <c:yMode val="edge"/>
          <c:x val="0.220469987785478"/>
          <c:y val="0.000928509608741081"/>
        </c:manualLayout>
      </c:layout>
      <c:overlay val="0"/>
      <c:spPr>
        <a:solidFill>
          <a:schemeClr val="bg1"/>
        </a:solidFill>
      </c:spPr>
    </c:title>
    <c:autoTitleDeleted val="0"/>
    <c:plotArea>
      <c:layout>
        <c:manualLayout>
          <c:layoutTarget val="inner"/>
          <c:xMode val="edge"/>
          <c:yMode val="edge"/>
          <c:x val="0.0587608365907562"/>
          <c:y val="0.152683745943861"/>
          <c:w val="0.912521644065355"/>
          <c:h val="0.617022120076979"/>
        </c:manualLayout>
      </c:layout>
      <c:lineChart>
        <c:grouping val="standard"/>
        <c:varyColors val="0"/>
        <c:ser>
          <c:idx val="0"/>
          <c:order val="0"/>
          <c:tx>
            <c:strRef>
              <c:f>'Métal an'!$A$34</c:f>
              <c:strCache>
                <c:ptCount val="1"/>
                <c:pt idx="0">
                  <c:v>CoC04 / Total avec CoC03</c:v>
                </c:pt>
              </c:strCache>
            </c:strRef>
          </c:tx>
          <c:spPr>
            <a:ln w="76200" cmpd="sng">
              <a:solidFill>
                <a:srgbClr val="000090"/>
              </a:solidFill>
            </a:ln>
          </c:spPr>
          <c:marker>
            <c:symbol val="none"/>
          </c:marker>
          <c:dLbls>
            <c:dLbl>
              <c:idx val="0"/>
              <c:delete val="1"/>
            </c:dLbl>
            <c:dLbl>
              <c:idx val="1"/>
              <c:delete val="1"/>
            </c:dLbl>
            <c:dLbl>
              <c:idx val="3"/>
              <c:layout>
                <c:manualLayout>
                  <c:x val="-0.0831372948498128"/>
                  <c:y val="-0.0423344622523267"/>
                </c:manualLayout>
              </c:layout>
              <c:dLblPos val="r"/>
              <c:showLegendKey val="0"/>
              <c:showVal val="1"/>
              <c:showCatName val="0"/>
              <c:showSerName val="0"/>
              <c:showPercent val="0"/>
              <c:showBubbleSize val="0"/>
            </c:dLbl>
            <c:dLbl>
              <c:idx val="6"/>
              <c:layout>
                <c:manualLayout>
                  <c:x val="-0.0770919154713158"/>
                  <c:y val="-0.030788699819874"/>
                </c:manualLayout>
              </c:layout>
              <c:dLblPos val="r"/>
              <c:showLegendKey val="0"/>
              <c:showVal val="1"/>
              <c:showCatName val="0"/>
              <c:showSerName val="0"/>
              <c:showPercent val="0"/>
              <c:showBubbleSize val="0"/>
            </c:dLbl>
            <c:dLbl>
              <c:idx val="8"/>
              <c:layout>
                <c:manualLayout>
                  <c:x val="-2.38007062034717E-7"/>
                  <c:y val="0.0519559309460373"/>
                </c:manualLayout>
              </c:layout>
              <c:dLblPos val="r"/>
              <c:showLegendKey val="0"/>
              <c:showVal val="1"/>
              <c:showCatName val="0"/>
              <c:showSerName val="0"/>
              <c:showPercent val="0"/>
              <c:showBubbleSize val="0"/>
            </c:dLbl>
            <c:spPr>
              <a:solidFill>
                <a:schemeClr val="bg1"/>
              </a:solidFill>
            </c:spPr>
            <c:txPr>
              <a:bodyPr/>
              <a:lstStyle/>
              <a:p>
                <a:pPr>
                  <a:defRPr b="1">
                    <a:solidFill>
                      <a:srgbClr val="000090"/>
                    </a:solidFill>
                  </a:defRPr>
                </a:pPr>
                <a:endParaRPr lang="fr-FR"/>
              </a:p>
            </c:txPr>
            <c:dLblPos val="ctr"/>
            <c:showLegendKey val="0"/>
            <c:showVal val="1"/>
            <c:showCatName val="0"/>
            <c:showSerName val="0"/>
            <c:showPercent val="0"/>
            <c:showBubbleSize val="0"/>
            <c:showLeaderLines val="0"/>
          </c:dLbls>
          <c:cat>
            <c:strRef>
              <c:f>'Métal an'!$AP$21:$AX$21</c:f>
              <c:strCache>
                <c:ptCount val="9"/>
                <c:pt idx="0">
                  <c:v>2010</c:v>
                </c:pt>
                <c:pt idx="1">
                  <c:v>2011</c:v>
                </c:pt>
                <c:pt idx="2">
                  <c:v>2012</c:v>
                </c:pt>
                <c:pt idx="3">
                  <c:v>2013</c:v>
                </c:pt>
                <c:pt idx="4">
                  <c:v>2014</c:v>
                </c:pt>
                <c:pt idx="5">
                  <c:v>2015</c:v>
                </c:pt>
                <c:pt idx="6">
                  <c:v>2016</c:v>
                </c:pt>
                <c:pt idx="7">
                  <c:v>2017</c:v>
                </c:pt>
                <c:pt idx="8">
                  <c:v>Est 2018</c:v>
                </c:pt>
              </c:strCache>
            </c:strRef>
          </c:cat>
          <c:val>
            <c:numRef>
              <c:f>'Métal an'!$AP$34:$AX$34</c:f>
              <c:numCache>
                <c:formatCode>0.0%</c:formatCode>
                <c:ptCount val="9"/>
                <c:pt idx="0">
                  <c:v>0.0</c:v>
                </c:pt>
                <c:pt idx="1">
                  <c:v>0.0</c:v>
                </c:pt>
                <c:pt idx="2">
                  <c:v>0.00242743357395408</c:v>
                </c:pt>
                <c:pt idx="3">
                  <c:v>0.00720931212831498</c:v>
                </c:pt>
                <c:pt idx="4">
                  <c:v>0.00522981453682846</c:v>
                </c:pt>
                <c:pt idx="5">
                  <c:v>0.0164079246630708</c:v>
                </c:pt>
                <c:pt idx="6">
                  <c:v>0.022993533931675</c:v>
                </c:pt>
                <c:pt idx="7">
                  <c:v>0.0203848801553977</c:v>
                </c:pt>
                <c:pt idx="8">
                  <c:v>0.0145157758590222</c:v>
                </c:pt>
              </c:numCache>
            </c:numRef>
          </c:val>
          <c:smooth val="0"/>
        </c:ser>
        <c:dLbls>
          <c:showLegendKey val="0"/>
          <c:showVal val="0"/>
          <c:showCatName val="0"/>
          <c:showSerName val="0"/>
          <c:showPercent val="0"/>
          <c:showBubbleSize val="0"/>
        </c:dLbls>
        <c:marker val="1"/>
        <c:smooth val="0"/>
        <c:axId val="-2144758568"/>
        <c:axId val="-2144755496"/>
      </c:lineChart>
      <c:catAx>
        <c:axId val="-2144758568"/>
        <c:scaling>
          <c:orientation val="minMax"/>
        </c:scaling>
        <c:delete val="0"/>
        <c:axPos val="b"/>
        <c:numFmt formatCode="0" sourceLinked="1"/>
        <c:majorTickMark val="out"/>
        <c:minorTickMark val="none"/>
        <c:tickLblPos val="nextTo"/>
        <c:txPr>
          <a:bodyPr rot="-5400000" vert="horz"/>
          <a:lstStyle/>
          <a:p>
            <a:pPr>
              <a:defRPr/>
            </a:pPr>
            <a:endParaRPr lang="fr-FR"/>
          </a:p>
        </c:txPr>
        <c:crossAx val="-2144755496"/>
        <c:crosses val="autoZero"/>
        <c:auto val="1"/>
        <c:lblAlgn val="ctr"/>
        <c:lblOffset val="100"/>
        <c:tickLblSkip val="1"/>
        <c:tickMarkSkip val="1"/>
        <c:noMultiLvlLbl val="0"/>
      </c:catAx>
      <c:valAx>
        <c:axId val="-2144755496"/>
        <c:scaling>
          <c:orientation val="minMax"/>
          <c:max val="0.1"/>
        </c:scaling>
        <c:delete val="0"/>
        <c:axPos val="l"/>
        <c:majorGridlines>
          <c:spPr>
            <a:ln>
              <a:solidFill>
                <a:schemeClr val="bg1">
                  <a:lumMod val="75000"/>
                </a:schemeClr>
              </a:solidFill>
            </a:ln>
          </c:spPr>
        </c:majorGridlines>
        <c:numFmt formatCode="0%" sourceLinked="0"/>
        <c:majorTickMark val="out"/>
        <c:minorTickMark val="none"/>
        <c:tickLblPos val="nextTo"/>
        <c:crossAx val="-2144758568"/>
        <c:crosses val="autoZero"/>
        <c:crossBetween val="between"/>
        <c:majorUnit val="0.01"/>
      </c:valAx>
    </c:plotArea>
    <c:plotVisOnly val="1"/>
    <c:dispBlanksAs val="gap"/>
    <c:showDLblsOverMax val="0"/>
  </c:chart>
  <c:txPr>
    <a:bodyPr/>
    <a:lstStyle/>
    <a:p>
      <a:pPr>
        <a:defRPr sz="1200"/>
      </a:pPr>
      <a:endParaRPr lang="fr-FR"/>
    </a:p>
  </c:txPr>
  <c:externalData r:id="rId1">
    <c:autoUpdate val="0"/>
  </c:externalData>
  <c:userShapes r:id="rId2"/>
</c:chartSpace>
</file>

<file path=ppt/charts/chart12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Part du cobalt en valeur </a:t>
            </a:r>
          </a:p>
          <a:p>
            <a:pPr>
              <a:defRPr/>
            </a:pPr>
            <a:r>
              <a:rPr lang="fr-FR"/>
              <a:t>depuis 2010</a:t>
            </a:r>
          </a:p>
        </c:rich>
      </c:tx>
      <c:layout>
        <c:manualLayout>
          <c:xMode val="edge"/>
          <c:yMode val="edge"/>
          <c:x val="0.225847069669767"/>
          <c:y val="0.000928509608741081"/>
        </c:manualLayout>
      </c:layout>
      <c:overlay val="0"/>
      <c:spPr>
        <a:solidFill>
          <a:schemeClr val="bg1"/>
        </a:solidFill>
      </c:spPr>
    </c:title>
    <c:autoTitleDeleted val="0"/>
    <c:plotArea>
      <c:layout>
        <c:manualLayout>
          <c:layoutTarget val="inner"/>
          <c:xMode val="edge"/>
          <c:yMode val="edge"/>
          <c:x val="0.0587608365907562"/>
          <c:y val="0.152683745943861"/>
          <c:w val="0.912521644065355"/>
          <c:h val="0.617022120076979"/>
        </c:manualLayout>
      </c:layout>
      <c:lineChart>
        <c:grouping val="standard"/>
        <c:varyColors val="0"/>
        <c:ser>
          <c:idx val="3"/>
          <c:order val="0"/>
          <c:tx>
            <c:strRef>
              <c:f>'Métal an'!$A$46</c:f>
              <c:strCache>
                <c:ptCount val="1"/>
                <c:pt idx="0">
                  <c:v>CoC03 / Total avec CoC03</c:v>
                </c:pt>
              </c:strCache>
            </c:strRef>
          </c:tx>
          <c:spPr>
            <a:ln w="76200" cmpd="sng">
              <a:solidFill>
                <a:srgbClr val="000090"/>
              </a:solidFill>
            </a:ln>
          </c:spPr>
          <c:marker>
            <c:symbol val="none"/>
          </c:marker>
          <c:dLbls>
            <c:dLbl>
              <c:idx val="0"/>
              <c:delete val="1"/>
            </c:dLbl>
            <c:dLbl>
              <c:idx val="1"/>
              <c:delete val="1"/>
            </c:dLbl>
            <c:dLbl>
              <c:idx val="7"/>
              <c:layout>
                <c:manualLayout>
                  <c:x val="-0.0739462105070404"/>
                  <c:y val="-0.0288644060811319"/>
                </c:manualLayout>
              </c:layout>
              <c:dLblPos val="r"/>
              <c:showLegendKey val="0"/>
              <c:showVal val="1"/>
              <c:showCatName val="0"/>
              <c:showSerName val="0"/>
              <c:showPercent val="0"/>
              <c:showBubbleSize val="0"/>
            </c:dLbl>
            <c:dLbl>
              <c:idx val="8"/>
              <c:layout>
                <c:manualLayout>
                  <c:x val="-9.85780020275567E-17"/>
                  <c:y val="0.0423344622523267"/>
                </c:manualLayout>
              </c:layout>
              <c:dLblPos val="r"/>
              <c:showLegendKey val="0"/>
              <c:showVal val="1"/>
              <c:showCatName val="0"/>
              <c:showSerName val="0"/>
              <c:showPercent val="0"/>
              <c:showBubbleSize val="0"/>
            </c:dLbl>
            <c:spPr>
              <a:solidFill>
                <a:schemeClr val="bg1"/>
              </a:solidFill>
            </c:spPr>
            <c:txPr>
              <a:bodyPr/>
              <a:lstStyle/>
              <a:p>
                <a:pPr>
                  <a:defRPr b="1">
                    <a:solidFill>
                      <a:srgbClr val="000090"/>
                    </a:solidFill>
                  </a:defRPr>
                </a:pPr>
                <a:endParaRPr lang="fr-FR"/>
              </a:p>
            </c:txPr>
            <c:dLblPos val="ctr"/>
            <c:showLegendKey val="0"/>
            <c:showVal val="1"/>
            <c:showCatName val="0"/>
            <c:showSerName val="0"/>
            <c:showPercent val="0"/>
            <c:showBubbleSize val="0"/>
            <c:showLeaderLines val="0"/>
          </c:dLbls>
          <c:cat>
            <c:strRef>
              <c:f>'Métal an'!$AP$36:$AX$36</c:f>
              <c:strCache>
                <c:ptCount val="9"/>
                <c:pt idx="0">
                  <c:v>2010</c:v>
                </c:pt>
                <c:pt idx="1">
                  <c:v>2011</c:v>
                </c:pt>
                <c:pt idx="2">
                  <c:v>2012</c:v>
                </c:pt>
                <c:pt idx="3">
                  <c:v>2013</c:v>
                </c:pt>
                <c:pt idx="4">
                  <c:v>2014</c:v>
                </c:pt>
                <c:pt idx="5">
                  <c:v>2015</c:v>
                </c:pt>
                <c:pt idx="6">
                  <c:v>2016</c:v>
                </c:pt>
                <c:pt idx="7">
                  <c:v>2017</c:v>
                </c:pt>
                <c:pt idx="8">
                  <c:v>Est 2018</c:v>
                </c:pt>
              </c:strCache>
            </c:strRef>
          </c:cat>
          <c:val>
            <c:numRef>
              <c:f>'Métal an'!$AP$46:$AX$46</c:f>
              <c:numCache>
                <c:formatCode>0.0%</c:formatCode>
                <c:ptCount val="9"/>
                <c:pt idx="0">
                  <c:v>0.0</c:v>
                </c:pt>
                <c:pt idx="1">
                  <c:v>0.0</c:v>
                </c:pt>
                <c:pt idx="2">
                  <c:v>0.00159966795558884</c:v>
                </c:pt>
                <c:pt idx="3">
                  <c:v>0.0106533463680096</c:v>
                </c:pt>
                <c:pt idx="4">
                  <c:v>0.00712082761523748</c:v>
                </c:pt>
                <c:pt idx="5">
                  <c:v>0.0323375131401323</c:v>
                </c:pt>
                <c:pt idx="6">
                  <c:v>0.0593528178732125</c:v>
                </c:pt>
                <c:pt idx="7">
                  <c:v>0.0894235142939181</c:v>
                </c:pt>
                <c:pt idx="8">
                  <c:v>0.0874955658864428</c:v>
                </c:pt>
              </c:numCache>
            </c:numRef>
          </c:val>
          <c:smooth val="0"/>
        </c:ser>
        <c:dLbls>
          <c:showLegendKey val="0"/>
          <c:showVal val="0"/>
          <c:showCatName val="0"/>
          <c:showSerName val="0"/>
          <c:showPercent val="0"/>
          <c:showBubbleSize val="0"/>
        </c:dLbls>
        <c:marker val="1"/>
        <c:smooth val="0"/>
        <c:axId val="-2144716904"/>
        <c:axId val="-2144713832"/>
      </c:lineChart>
      <c:catAx>
        <c:axId val="-2144716904"/>
        <c:scaling>
          <c:orientation val="minMax"/>
        </c:scaling>
        <c:delete val="0"/>
        <c:axPos val="b"/>
        <c:numFmt formatCode="0" sourceLinked="1"/>
        <c:majorTickMark val="out"/>
        <c:minorTickMark val="none"/>
        <c:tickLblPos val="nextTo"/>
        <c:txPr>
          <a:bodyPr rot="-5400000" vert="horz"/>
          <a:lstStyle/>
          <a:p>
            <a:pPr>
              <a:defRPr/>
            </a:pPr>
            <a:endParaRPr lang="fr-FR"/>
          </a:p>
        </c:txPr>
        <c:crossAx val="-2144713832"/>
        <c:crosses val="autoZero"/>
        <c:auto val="1"/>
        <c:lblAlgn val="ctr"/>
        <c:lblOffset val="100"/>
        <c:tickLblSkip val="1"/>
        <c:tickMarkSkip val="1"/>
        <c:noMultiLvlLbl val="0"/>
      </c:catAx>
      <c:valAx>
        <c:axId val="-214471383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4716904"/>
        <c:crosses val="autoZero"/>
        <c:crossBetween val="between"/>
        <c:majorUnit val="0.01"/>
      </c:valAx>
    </c:plotArea>
    <c:plotVisOnly val="1"/>
    <c:dispBlanksAs val="gap"/>
    <c:showDLblsOverMax val="0"/>
  </c:chart>
  <c:txPr>
    <a:bodyPr/>
    <a:lstStyle/>
    <a:p>
      <a:pPr>
        <a:defRPr sz="1200"/>
      </a:pPr>
      <a:endParaRPr lang="fr-FR"/>
    </a:p>
  </c:txPr>
  <c:externalData r:id="rId1">
    <c:autoUpdate val="0"/>
  </c:externalData>
  <c:userShapes r:id="rId2"/>
</c:chartSpace>
</file>

<file path=ppt/charts/chart12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Prix du cobalt et prix du nickel à l'export, </a:t>
            </a:r>
            <a:r>
              <a:rPr lang="fr-FR" dirty="0" smtClean="0"/>
              <a:t>KCFP / kg </a:t>
            </a:r>
            <a:r>
              <a:rPr lang="fr-FR" dirty="0"/>
              <a:t>par kg</a:t>
            </a:r>
          </a:p>
        </c:rich>
      </c:tx>
      <c:layout>
        <c:manualLayout>
          <c:xMode val="edge"/>
          <c:yMode val="edge"/>
          <c:x val="0.156382994126083"/>
          <c:y val="0.00285286979926944"/>
        </c:manualLayout>
      </c:layout>
      <c:overlay val="0"/>
      <c:spPr>
        <a:solidFill>
          <a:schemeClr val="bg1"/>
        </a:solidFill>
      </c:spPr>
    </c:title>
    <c:autoTitleDeleted val="0"/>
    <c:plotArea>
      <c:layout>
        <c:manualLayout>
          <c:layoutTarget val="inner"/>
          <c:xMode val="edge"/>
          <c:yMode val="edge"/>
          <c:x val="0.0587608365907562"/>
          <c:y val="0.152683745943861"/>
          <c:w val="0.912521644065355"/>
          <c:h val="0.612454034588807"/>
        </c:manualLayout>
      </c:layout>
      <c:lineChart>
        <c:grouping val="standard"/>
        <c:varyColors val="0"/>
        <c:ser>
          <c:idx val="3"/>
          <c:order val="0"/>
          <c:tx>
            <c:strRef>
              <c:f>'Métal an'!$A$38</c:f>
              <c:strCache>
                <c:ptCount val="1"/>
                <c:pt idx="0">
                  <c:v>Prix Ni export, hors CoCO3</c:v>
                </c:pt>
              </c:strCache>
            </c:strRef>
          </c:tx>
          <c:spPr>
            <a:ln>
              <a:solidFill>
                <a:schemeClr val="tx1"/>
              </a:solidFill>
            </a:ln>
          </c:spPr>
          <c:marker>
            <c:symbol val="none"/>
          </c:marker>
          <c:dLbls>
            <c:delete val="1"/>
          </c:dLbls>
          <c:cat>
            <c:strRef>
              <c:f>'Métal an'!$AP$36:$AX$36</c:f>
              <c:strCache>
                <c:ptCount val="9"/>
                <c:pt idx="0">
                  <c:v>2010</c:v>
                </c:pt>
                <c:pt idx="1">
                  <c:v>2011</c:v>
                </c:pt>
                <c:pt idx="2">
                  <c:v>2012</c:v>
                </c:pt>
                <c:pt idx="3">
                  <c:v>2013</c:v>
                </c:pt>
                <c:pt idx="4">
                  <c:v>2014</c:v>
                </c:pt>
                <c:pt idx="5">
                  <c:v>2015</c:v>
                </c:pt>
                <c:pt idx="6">
                  <c:v>2016</c:v>
                </c:pt>
                <c:pt idx="7">
                  <c:v>2017</c:v>
                </c:pt>
                <c:pt idx="8">
                  <c:v>Est 2018</c:v>
                </c:pt>
              </c:strCache>
            </c:strRef>
          </c:cat>
          <c:val>
            <c:numRef>
              <c:f>'Métal an'!$AP$38:$AX$38</c:f>
              <c:numCache>
                <c:formatCode>0.00</c:formatCode>
                <c:ptCount val="9"/>
                <c:pt idx="0">
                  <c:v>1.828380992761283</c:v>
                </c:pt>
                <c:pt idx="1">
                  <c:v>1.79591601239178</c:v>
                </c:pt>
                <c:pt idx="2">
                  <c:v>1.489240024166537</c:v>
                </c:pt>
                <c:pt idx="3">
                  <c:v>1.1997626020324</c:v>
                </c:pt>
                <c:pt idx="4">
                  <c:v>1.371160686841958</c:v>
                </c:pt>
                <c:pt idx="5">
                  <c:v>1.020725047384685</c:v>
                </c:pt>
                <c:pt idx="6">
                  <c:v>0.994361942513851</c:v>
                </c:pt>
                <c:pt idx="7">
                  <c:v>1.048534353550209</c:v>
                </c:pt>
                <c:pt idx="8">
                  <c:v>1.324748326830423</c:v>
                </c:pt>
              </c:numCache>
            </c:numRef>
          </c:val>
          <c:smooth val="0"/>
        </c:ser>
        <c:ser>
          <c:idx val="0"/>
          <c:order val="1"/>
          <c:tx>
            <c:strRef>
              <c:f>'Métal an'!$A$39</c:f>
              <c:strCache>
                <c:ptCount val="1"/>
                <c:pt idx="0">
                  <c:v>Prix Ni export, avec CoCO3</c:v>
                </c:pt>
              </c:strCache>
            </c:strRef>
          </c:tx>
          <c:spPr>
            <a:ln w="76200" cmpd="sng">
              <a:solidFill>
                <a:srgbClr val="0000FF"/>
              </a:solidFill>
              <a:prstDash val="solid"/>
            </a:ln>
          </c:spPr>
          <c:marker>
            <c:symbol val="none"/>
          </c:marker>
          <c:dLbls>
            <c:numFmt formatCode="0.0" sourceLinked="0"/>
            <c:spPr>
              <a:solidFill>
                <a:schemeClr val="bg1"/>
              </a:solidFill>
            </c:spPr>
            <c:txPr>
              <a:bodyPr/>
              <a:lstStyle/>
              <a:p>
                <a:pPr>
                  <a:defRPr sz="1400" b="1">
                    <a:solidFill>
                      <a:srgbClr val="0000FF"/>
                    </a:solidFill>
                  </a:defRPr>
                </a:pPr>
                <a:endParaRPr lang="fr-FR"/>
              </a:p>
            </c:txPr>
            <c:dLblPos val="b"/>
            <c:showLegendKey val="0"/>
            <c:showVal val="1"/>
            <c:showCatName val="0"/>
            <c:showSerName val="0"/>
            <c:showPercent val="0"/>
            <c:showBubbleSize val="0"/>
            <c:showLeaderLines val="0"/>
          </c:dLbls>
          <c:cat>
            <c:strRef>
              <c:f>'Métal an'!$AP$36:$AX$36</c:f>
              <c:strCache>
                <c:ptCount val="9"/>
                <c:pt idx="0">
                  <c:v>2010</c:v>
                </c:pt>
                <c:pt idx="1">
                  <c:v>2011</c:v>
                </c:pt>
                <c:pt idx="2">
                  <c:v>2012</c:v>
                </c:pt>
                <c:pt idx="3">
                  <c:v>2013</c:v>
                </c:pt>
                <c:pt idx="4">
                  <c:v>2014</c:v>
                </c:pt>
                <c:pt idx="5">
                  <c:v>2015</c:v>
                </c:pt>
                <c:pt idx="6">
                  <c:v>2016</c:v>
                </c:pt>
                <c:pt idx="7">
                  <c:v>2017</c:v>
                </c:pt>
                <c:pt idx="8">
                  <c:v>Est 2018</c:v>
                </c:pt>
              </c:strCache>
            </c:strRef>
          </c:cat>
          <c:val>
            <c:numRef>
              <c:f>'Métal an'!$AP$39:$AX$39</c:f>
              <c:numCache>
                <c:formatCode>0.00</c:formatCode>
                <c:ptCount val="9"/>
                <c:pt idx="0">
                  <c:v>1.828380992761283</c:v>
                </c:pt>
                <c:pt idx="1">
                  <c:v>1.79591601239178</c:v>
                </c:pt>
                <c:pt idx="2">
                  <c:v>1.488005307340097</c:v>
                </c:pt>
                <c:pt idx="3">
                  <c:v>1.203939119399427</c:v>
                </c:pt>
                <c:pt idx="4">
                  <c:v>1.373772165522884</c:v>
                </c:pt>
                <c:pt idx="5">
                  <c:v>1.037528147818836</c:v>
                </c:pt>
                <c:pt idx="6">
                  <c:v>1.032797488694701</c:v>
                </c:pt>
                <c:pt idx="7">
                  <c:v>1.12803276005726</c:v>
                </c:pt>
                <c:pt idx="8">
                  <c:v>1.430698337720156</c:v>
                </c:pt>
              </c:numCache>
            </c:numRef>
          </c:val>
          <c:smooth val="0"/>
        </c:ser>
        <c:ser>
          <c:idx val="1"/>
          <c:order val="2"/>
          <c:tx>
            <c:strRef>
              <c:f>'Métal an'!$A$40</c:f>
              <c:strCache>
                <c:ptCount val="1"/>
                <c:pt idx="0">
                  <c:v>Prix Cobalt export</c:v>
                </c:pt>
              </c:strCache>
            </c:strRef>
          </c:tx>
          <c:spPr>
            <a:ln w="76200" cmpd="tri">
              <a:solidFill>
                <a:srgbClr val="000090"/>
              </a:solidFill>
            </a:ln>
          </c:spPr>
          <c:marker>
            <c:symbol val="none"/>
          </c:marker>
          <c:dLbls>
            <c:dLbl>
              <c:idx val="0"/>
              <c:delete val="1"/>
            </c:dLbl>
            <c:dLbl>
              <c:idx val="1"/>
              <c:delete val="1"/>
            </c:dLbl>
            <c:numFmt formatCode="0.0" sourceLinked="0"/>
            <c:spPr>
              <a:solidFill>
                <a:schemeClr val="bg1"/>
              </a:solidFill>
            </c:spPr>
            <c:txPr>
              <a:bodyPr/>
              <a:lstStyle/>
              <a:p>
                <a:pPr>
                  <a:defRPr sz="1600" b="1">
                    <a:solidFill>
                      <a:srgbClr val="000090"/>
                    </a:solidFill>
                  </a:defRPr>
                </a:pPr>
                <a:endParaRPr lang="fr-FR"/>
              </a:p>
            </c:txPr>
            <c:dLblPos val="t"/>
            <c:showLegendKey val="0"/>
            <c:showVal val="1"/>
            <c:showCatName val="0"/>
            <c:showSerName val="0"/>
            <c:showPercent val="0"/>
            <c:showBubbleSize val="0"/>
            <c:showLeaderLines val="0"/>
          </c:dLbls>
          <c:cat>
            <c:strRef>
              <c:f>'Métal an'!$AP$36:$AX$36</c:f>
              <c:strCache>
                <c:ptCount val="9"/>
                <c:pt idx="0">
                  <c:v>2010</c:v>
                </c:pt>
                <c:pt idx="1">
                  <c:v>2011</c:v>
                </c:pt>
                <c:pt idx="2">
                  <c:v>2012</c:v>
                </c:pt>
                <c:pt idx="3">
                  <c:v>2013</c:v>
                </c:pt>
                <c:pt idx="4">
                  <c:v>2014</c:v>
                </c:pt>
                <c:pt idx="5">
                  <c:v>2015</c:v>
                </c:pt>
                <c:pt idx="6">
                  <c:v>2016</c:v>
                </c:pt>
                <c:pt idx="7">
                  <c:v>2017</c:v>
                </c:pt>
                <c:pt idx="8">
                  <c:v>Est 2018</c:v>
                </c:pt>
              </c:strCache>
            </c:strRef>
          </c:cat>
          <c:val>
            <c:numRef>
              <c:f>'Métal an'!$AP$40:$AX$40</c:f>
              <c:numCache>
                <c:formatCode>0.00</c:formatCode>
                <c:ptCount val="9"/>
                <c:pt idx="0">
                  <c:v>0.0</c:v>
                </c:pt>
                <c:pt idx="1">
                  <c:v>0.0</c:v>
                </c:pt>
                <c:pt idx="2">
                  <c:v>0.980588895794479</c:v>
                </c:pt>
                <c:pt idx="3">
                  <c:v>1.779085191024505</c:v>
                </c:pt>
                <c:pt idx="4">
                  <c:v>1.870505101932798</c:v>
                </c:pt>
                <c:pt idx="5">
                  <c:v>2.044809493114137</c:v>
                </c:pt>
                <c:pt idx="6">
                  <c:v>2.665942583187005</c:v>
                </c:pt>
                <c:pt idx="7">
                  <c:v>4.948405527725328</c:v>
                </c:pt>
                <c:pt idx="8">
                  <c:v>8.6237044362884</c:v>
                </c:pt>
              </c:numCache>
            </c:numRef>
          </c:val>
          <c:smooth val="0"/>
        </c:ser>
        <c:dLbls>
          <c:showLegendKey val="0"/>
          <c:showVal val="1"/>
          <c:showCatName val="0"/>
          <c:showSerName val="0"/>
          <c:showPercent val="0"/>
          <c:showBubbleSize val="0"/>
        </c:dLbls>
        <c:marker val="1"/>
        <c:smooth val="0"/>
        <c:axId val="-2144659336"/>
        <c:axId val="-2144656152"/>
      </c:lineChart>
      <c:catAx>
        <c:axId val="-2144659336"/>
        <c:scaling>
          <c:orientation val="minMax"/>
        </c:scaling>
        <c:delete val="0"/>
        <c:axPos val="b"/>
        <c:numFmt formatCode="0" sourceLinked="1"/>
        <c:majorTickMark val="out"/>
        <c:minorTickMark val="none"/>
        <c:tickLblPos val="nextTo"/>
        <c:txPr>
          <a:bodyPr rot="-5400000" vert="horz"/>
          <a:lstStyle/>
          <a:p>
            <a:pPr>
              <a:defRPr sz="1400"/>
            </a:pPr>
            <a:endParaRPr lang="fr-FR"/>
          </a:p>
        </c:txPr>
        <c:crossAx val="-2144656152"/>
        <c:crosses val="autoZero"/>
        <c:auto val="1"/>
        <c:lblAlgn val="ctr"/>
        <c:lblOffset val="100"/>
        <c:tickLblSkip val="1"/>
        <c:tickMarkSkip val="1"/>
        <c:noMultiLvlLbl val="0"/>
      </c:catAx>
      <c:valAx>
        <c:axId val="-214465615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b="1">
                <a:solidFill>
                  <a:schemeClr val="tx1"/>
                </a:solidFill>
              </a:defRPr>
            </a:pPr>
            <a:endParaRPr lang="fr-FR"/>
          </a:p>
        </c:txPr>
        <c:crossAx val="-2144659336"/>
        <c:crosses val="autoZero"/>
        <c:crossBetween val="between"/>
        <c:majorUnit val="1.0"/>
      </c:valAx>
    </c:plotArea>
    <c:legend>
      <c:legendPos val="t"/>
      <c:legendEntry>
        <c:idx val="0"/>
        <c:delete val="1"/>
      </c:legendEntry>
      <c:legendEntry>
        <c:idx val="1"/>
        <c:txPr>
          <a:bodyPr/>
          <a:lstStyle/>
          <a:p>
            <a:pPr>
              <a:defRPr sz="1400" b="0"/>
            </a:pPr>
            <a:endParaRPr lang="fr-FR"/>
          </a:p>
        </c:txPr>
      </c:legendEntry>
      <c:legendEntry>
        <c:idx val="2"/>
        <c:txPr>
          <a:bodyPr/>
          <a:lstStyle/>
          <a:p>
            <a:pPr>
              <a:defRPr sz="1800" b="1"/>
            </a:pPr>
            <a:endParaRPr lang="fr-FR"/>
          </a:p>
        </c:txPr>
      </c:legendEntry>
      <c:layout>
        <c:manualLayout>
          <c:xMode val="edge"/>
          <c:yMode val="edge"/>
          <c:x val="0.0644641177846612"/>
          <c:y val="0.162498040942038"/>
          <c:w val="0.244530478239398"/>
          <c:h val="0.322156317045917"/>
        </c:manualLayout>
      </c:layout>
      <c:overlay val="0"/>
      <c:spPr>
        <a:solidFill>
          <a:schemeClr val="bg1"/>
        </a:solidFill>
      </c:spPr>
      <c:txPr>
        <a:bodyPr/>
        <a:lstStyle/>
        <a:p>
          <a:pPr>
            <a:defRPr sz="1400" b="1"/>
          </a:pPr>
          <a:endParaRPr lang="fr-FR"/>
        </a:p>
      </c:txPr>
    </c:legend>
    <c:plotVisOnly val="1"/>
    <c:dispBlanksAs val="gap"/>
    <c:showDLblsOverMax val="0"/>
  </c:chart>
  <c:externalData r:id="rId1">
    <c:autoUpdate val="0"/>
  </c:externalData>
  <c:userShapes r:id="rId2"/>
</c:chartSpace>
</file>

<file path=ppt/charts/chart12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Prix </a:t>
            </a:r>
            <a:r>
              <a:rPr lang="fr-FR" dirty="0" smtClean="0"/>
              <a:t>cobalt / </a:t>
            </a:r>
            <a:r>
              <a:rPr lang="fr-FR" dirty="0"/>
              <a:t>prix </a:t>
            </a:r>
            <a:r>
              <a:rPr lang="fr-FR" dirty="0" smtClean="0"/>
              <a:t>Ni à </a:t>
            </a:r>
            <a:r>
              <a:rPr lang="fr-FR" dirty="0"/>
              <a:t>l'export, KCFP par kg</a:t>
            </a:r>
          </a:p>
        </c:rich>
      </c:tx>
      <c:layout>
        <c:manualLayout>
          <c:xMode val="edge"/>
          <c:yMode val="edge"/>
          <c:x val="0.14843422819363"/>
          <c:y val="0.00285281649180977"/>
        </c:manualLayout>
      </c:layout>
      <c:overlay val="0"/>
      <c:spPr>
        <a:solidFill>
          <a:schemeClr val="bg1"/>
        </a:solidFill>
      </c:spPr>
    </c:title>
    <c:autoTitleDeleted val="0"/>
    <c:plotArea>
      <c:layout>
        <c:manualLayout>
          <c:layoutTarget val="inner"/>
          <c:xMode val="edge"/>
          <c:yMode val="edge"/>
          <c:x val="0.0587608365907562"/>
          <c:y val="0.152683745943861"/>
          <c:w val="0.912521644065355"/>
          <c:h val="0.612454034588807"/>
        </c:manualLayout>
      </c:layout>
      <c:lineChart>
        <c:grouping val="standard"/>
        <c:varyColors val="0"/>
        <c:ser>
          <c:idx val="2"/>
          <c:order val="0"/>
          <c:tx>
            <c:strRef>
              <c:f>'Métal an'!$A$41</c:f>
              <c:strCache>
                <c:ptCount val="1"/>
                <c:pt idx="0">
                  <c:v>Co / Ni</c:v>
                </c:pt>
              </c:strCache>
            </c:strRef>
          </c:tx>
          <c:spPr>
            <a:ln w="76200" cmpd="sng">
              <a:solidFill>
                <a:schemeClr val="accent2">
                  <a:lumMod val="75000"/>
                </a:schemeClr>
              </a:solidFill>
              <a:prstDash val="solid"/>
            </a:ln>
          </c:spPr>
          <c:marker>
            <c:symbol val="none"/>
          </c:marker>
          <c:dPt>
            <c:idx val="0"/>
            <c:bubble3D val="0"/>
          </c:dPt>
          <c:dPt>
            <c:idx val="1"/>
            <c:bubble3D val="0"/>
            <c:spPr>
              <a:ln w="76200" cmpd="sng">
                <a:noFill/>
                <a:prstDash val="solid"/>
              </a:ln>
            </c:spPr>
          </c:dPt>
          <c:dPt>
            <c:idx val="2"/>
            <c:bubble3D val="0"/>
            <c:spPr>
              <a:ln w="76200" cmpd="sng">
                <a:noFill/>
                <a:prstDash val="solid"/>
              </a:ln>
            </c:spPr>
          </c:dPt>
          <c:dLbls>
            <c:dLbl>
              <c:idx val="0"/>
              <c:delete val="1"/>
            </c:dLbl>
            <c:dLbl>
              <c:idx val="1"/>
              <c:delete val="1"/>
            </c:dLbl>
            <c:numFmt formatCode="0.0" sourceLinked="0"/>
            <c:spPr>
              <a:solidFill>
                <a:schemeClr val="bg1"/>
              </a:solidFill>
            </c:spPr>
            <c:txPr>
              <a:bodyPr/>
              <a:lstStyle/>
              <a:p>
                <a:pPr>
                  <a:defRPr sz="1400" b="1" i="1">
                    <a:solidFill>
                      <a:srgbClr val="008000"/>
                    </a:solidFill>
                  </a:defRPr>
                </a:pPr>
                <a:endParaRPr lang="fr-FR"/>
              </a:p>
            </c:txPr>
            <c:dLblPos val="t"/>
            <c:showLegendKey val="0"/>
            <c:showVal val="1"/>
            <c:showCatName val="0"/>
            <c:showSerName val="0"/>
            <c:showPercent val="0"/>
            <c:showBubbleSize val="0"/>
            <c:showLeaderLines val="0"/>
          </c:dLbls>
          <c:cat>
            <c:strRef>
              <c:f>'Métal an'!$AP$36:$AX$36</c:f>
              <c:strCache>
                <c:ptCount val="9"/>
                <c:pt idx="0">
                  <c:v>2010</c:v>
                </c:pt>
                <c:pt idx="1">
                  <c:v>2011</c:v>
                </c:pt>
                <c:pt idx="2">
                  <c:v>2012</c:v>
                </c:pt>
                <c:pt idx="3">
                  <c:v>2013</c:v>
                </c:pt>
                <c:pt idx="4">
                  <c:v>2014</c:v>
                </c:pt>
                <c:pt idx="5">
                  <c:v>2015</c:v>
                </c:pt>
                <c:pt idx="6">
                  <c:v>2016</c:v>
                </c:pt>
                <c:pt idx="7">
                  <c:v>2017</c:v>
                </c:pt>
                <c:pt idx="8">
                  <c:v>Est 2018</c:v>
                </c:pt>
              </c:strCache>
            </c:strRef>
          </c:cat>
          <c:val>
            <c:numRef>
              <c:f>'Métal an'!$AP$41:$AX$41</c:f>
              <c:numCache>
                <c:formatCode>0.00</c:formatCode>
                <c:ptCount val="9"/>
                <c:pt idx="0">
                  <c:v>0.0</c:v>
                </c:pt>
                <c:pt idx="1">
                  <c:v>0.0</c:v>
                </c:pt>
                <c:pt idx="2">
                  <c:v>0.65844919548363</c:v>
                </c:pt>
                <c:pt idx="3">
                  <c:v>1.482864350006186</c:v>
                </c:pt>
                <c:pt idx="4">
                  <c:v>1.364176438168545</c:v>
                </c:pt>
                <c:pt idx="5">
                  <c:v>2.003291188311072</c:v>
                </c:pt>
                <c:pt idx="6">
                  <c:v>2.681058545389642</c:v>
                </c:pt>
                <c:pt idx="7">
                  <c:v>4.71935469827062</c:v>
                </c:pt>
                <c:pt idx="8">
                  <c:v>6.509692642466941</c:v>
                </c:pt>
              </c:numCache>
            </c:numRef>
          </c:val>
          <c:smooth val="0"/>
        </c:ser>
        <c:dLbls>
          <c:showLegendKey val="0"/>
          <c:showVal val="1"/>
          <c:showCatName val="0"/>
          <c:showSerName val="0"/>
          <c:showPercent val="0"/>
          <c:showBubbleSize val="0"/>
        </c:dLbls>
        <c:marker val="1"/>
        <c:smooth val="0"/>
        <c:axId val="-2144615288"/>
        <c:axId val="-2144612408"/>
      </c:lineChart>
      <c:catAx>
        <c:axId val="-2144615288"/>
        <c:scaling>
          <c:orientation val="minMax"/>
        </c:scaling>
        <c:delete val="0"/>
        <c:axPos val="b"/>
        <c:numFmt formatCode="0" sourceLinked="1"/>
        <c:majorTickMark val="out"/>
        <c:minorTickMark val="none"/>
        <c:tickLblPos val="nextTo"/>
        <c:txPr>
          <a:bodyPr rot="-5400000" vert="horz"/>
          <a:lstStyle/>
          <a:p>
            <a:pPr>
              <a:defRPr sz="1400"/>
            </a:pPr>
            <a:endParaRPr lang="fr-FR"/>
          </a:p>
        </c:txPr>
        <c:crossAx val="-2144612408"/>
        <c:crosses val="autoZero"/>
        <c:auto val="1"/>
        <c:lblAlgn val="ctr"/>
        <c:lblOffset val="100"/>
        <c:tickLblSkip val="1"/>
        <c:tickMarkSkip val="1"/>
        <c:noMultiLvlLbl val="0"/>
      </c:catAx>
      <c:valAx>
        <c:axId val="-214461240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b="1">
                <a:solidFill>
                  <a:schemeClr val="accent2">
                    <a:lumMod val="50000"/>
                  </a:schemeClr>
                </a:solidFill>
              </a:defRPr>
            </a:pPr>
            <a:endParaRPr lang="fr-FR"/>
          </a:p>
        </c:txPr>
        <c:crossAx val="-2144615288"/>
        <c:crosses val="autoZero"/>
        <c:crossBetween val="between"/>
        <c:majorUnit val="1.0"/>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Exportations en valeur, GCFP</a:t>
            </a:r>
          </a:p>
        </c:rich>
      </c:tx>
      <c:layout>
        <c:manualLayout>
          <c:xMode val="edge"/>
          <c:yMode val="edge"/>
          <c:x val="0.253695083889162"/>
          <c:y val="0.00512820512820513"/>
        </c:manualLayout>
      </c:layout>
      <c:overlay val="0"/>
      <c:spPr>
        <a:solidFill>
          <a:schemeClr val="bg1"/>
        </a:solidFill>
      </c:spPr>
    </c:title>
    <c:autoTitleDeleted val="0"/>
    <c:plotArea>
      <c:layout>
        <c:manualLayout>
          <c:layoutTarget val="inner"/>
          <c:xMode val="edge"/>
          <c:yMode val="edge"/>
          <c:x val="0.0692497867370249"/>
          <c:y val="0.108589763779528"/>
          <c:w val="0.779600602294824"/>
          <c:h val="0.760579619245795"/>
        </c:manualLayout>
      </c:layout>
      <c:barChart>
        <c:barDir val="col"/>
        <c:grouping val="stacked"/>
        <c:varyColors val="0"/>
        <c:ser>
          <c:idx val="0"/>
          <c:order val="0"/>
          <c:tx>
            <c:strRef>
              <c:f>'Imp Exp Biens'!$A$315</c:f>
              <c:strCache>
                <c:ptCount val="1"/>
                <c:pt idx="0">
                  <c:v>Minerai de nickel</c:v>
                </c:pt>
              </c:strCache>
            </c:strRef>
          </c:tx>
          <c:spPr>
            <a:solidFill>
              <a:schemeClr val="tx1"/>
            </a:solidFill>
            <a:ln w="76200" cmpd="sng">
              <a:no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Biens'!$B$315:$T$315</c:f>
              <c:numCache>
                <c:formatCode>#,##0</c:formatCode>
                <c:ptCount val="19"/>
                <c:pt idx="0">
                  <c:v>15.599361559</c:v>
                </c:pt>
                <c:pt idx="1">
                  <c:v>8.297868549999998</c:v>
                </c:pt>
                <c:pt idx="2">
                  <c:v>7.413404665</c:v>
                </c:pt>
                <c:pt idx="3">
                  <c:v>9.809367505</c:v>
                </c:pt>
                <c:pt idx="4">
                  <c:v>15.678174948</c:v>
                </c:pt>
                <c:pt idx="5">
                  <c:v>15.178237</c:v>
                </c:pt>
                <c:pt idx="6">
                  <c:v>19.2041708</c:v>
                </c:pt>
                <c:pt idx="7">
                  <c:v>38.9324994</c:v>
                </c:pt>
                <c:pt idx="8">
                  <c:v>15.0799039</c:v>
                </c:pt>
                <c:pt idx="9">
                  <c:v>14.2943789</c:v>
                </c:pt>
                <c:pt idx="10">
                  <c:v>25.4360281</c:v>
                </c:pt>
                <c:pt idx="11">
                  <c:v>24.8178577</c:v>
                </c:pt>
                <c:pt idx="12">
                  <c:v>22.532536</c:v>
                </c:pt>
                <c:pt idx="13">
                  <c:v>17.7253596</c:v>
                </c:pt>
                <c:pt idx="14">
                  <c:v>24.3170575</c:v>
                </c:pt>
                <c:pt idx="15">
                  <c:v>24.1278069</c:v>
                </c:pt>
                <c:pt idx="16">
                  <c:v>22.3012814</c:v>
                </c:pt>
                <c:pt idx="17">
                  <c:v>27.3973441</c:v>
                </c:pt>
                <c:pt idx="18">
                  <c:v>32.53599800444741</c:v>
                </c:pt>
              </c:numCache>
            </c:numRef>
          </c:val>
        </c:ser>
        <c:ser>
          <c:idx val="1"/>
          <c:order val="1"/>
          <c:tx>
            <c:strRef>
              <c:f>'Imp Exp Biens'!$A$316</c:f>
              <c:strCache>
                <c:ptCount val="1"/>
                <c:pt idx="0">
                  <c:v>Ferro-nickels</c:v>
                </c:pt>
              </c:strCache>
            </c:strRef>
          </c:tx>
          <c:spPr>
            <a:solidFill>
              <a:srgbClr val="3366FF"/>
            </a:solidFill>
            <a:ln w="76200" cmpd="sng">
              <a:no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Biens'!$B$316:$T$316</c:f>
              <c:numCache>
                <c:formatCode>#,##0</c:formatCode>
                <c:ptCount val="19"/>
                <c:pt idx="0">
                  <c:v>42.629715851</c:v>
                </c:pt>
                <c:pt idx="1">
                  <c:v>35.50844987000001</c:v>
                </c:pt>
                <c:pt idx="2">
                  <c:v>40.216138398</c:v>
                </c:pt>
                <c:pt idx="3">
                  <c:v>54.453674847</c:v>
                </c:pt>
                <c:pt idx="4">
                  <c:v>59.15008902</c:v>
                </c:pt>
                <c:pt idx="5">
                  <c:v>67.70923859999998</c:v>
                </c:pt>
                <c:pt idx="6">
                  <c:v>78.10167790000001</c:v>
                </c:pt>
                <c:pt idx="7">
                  <c:v>109.7576483</c:v>
                </c:pt>
                <c:pt idx="8">
                  <c:v>63.07697209999998</c:v>
                </c:pt>
                <c:pt idx="9">
                  <c:v>47.75081320000001</c:v>
                </c:pt>
                <c:pt idx="10">
                  <c:v>75.0495626</c:v>
                </c:pt>
                <c:pt idx="11">
                  <c:v>74.3432262</c:v>
                </c:pt>
                <c:pt idx="12">
                  <c:v>66.35654240000001</c:v>
                </c:pt>
                <c:pt idx="13">
                  <c:v>51.0743219</c:v>
                </c:pt>
                <c:pt idx="14">
                  <c:v>78.0949127</c:v>
                </c:pt>
                <c:pt idx="15">
                  <c:v>59.3084076</c:v>
                </c:pt>
                <c:pt idx="16">
                  <c:v>68.3107639</c:v>
                </c:pt>
                <c:pt idx="17">
                  <c:v>80.39305659999998</c:v>
                </c:pt>
                <c:pt idx="18">
                  <c:v>105.6148488178659</c:v>
                </c:pt>
              </c:numCache>
            </c:numRef>
          </c:val>
        </c:ser>
        <c:ser>
          <c:idx val="2"/>
          <c:order val="2"/>
          <c:tx>
            <c:strRef>
              <c:f>'Imp Exp Biens'!$A$317</c:f>
              <c:strCache>
                <c:ptCount val="1"/>
                <c:pt idx="0">
                  <c:v>Mattes</c:v>
                </c:pt>
              </c:strCache>
            </c:strRef>
          </c:tx>
          <c:spPr>
            <a:solidFill>
              <a:schemeClr val="accent1">
                <a:lumMod val="20000"/>
                <a:lumOff val="80000"/>
              </a:schemeClr>
            </a:solidFill>
            <a:ln>
              <a:noFill/>
              <a:prstDash val="sysDash"/>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Biens'!$B$317:$T$317</c:f>
              <c:numCache>
                <c:formatCode>#,##0</c:formatCode>
                <c:ptCount val="19"/>
                <c:pt idx="0">
                  <c:v>9.962500878</c:v>
                </c:pt>
                <c:pt idx="1">
                  <c:v>9.145919226</c:v>
                </c:pt>
                <c:pt idx="2">
                  <c:v>8.527836279</c:v>
                </c:pt>
                <c:pt idx="3">
                  <c:v>10.982480469</c:v>
                </c:pt>
                <c:pt idx="4">
                  <c:v>13.20633021</c:v>
                </c:pt>
                <c:pt idx="5">
                  <c:v>14.2743948</c:v>
                </c:pt>
                <c:pt idx="6">
                  <c:v>23.49427669999999</c:v>
                </c:pt>
                <c:pt idx="7">
                  <c:v>25.49756559999999</c:v>
                </c:pt>
                <c:pt idx="8">
                  <c:v>17.1415199</c:v>
                </c:pt>
                <c:pt idx="9">
                  <c:v>17.6625603</c:v>
                </c:pt>
                <c:pt idx="10">
                  <c:v>24.0282208</c:v>
                </c:pt>
                <c:pt idx="11">
                  <c:v>22.0714977</c:v>
                </c:pt>
                <c:pt idx="12">
                  <c:v>18.9574242</c:v>
                </c:pt>
                <c:pt idx="13">
                  <c:v>15.075276</c:v>
                </c:pt>
                <c:pt idx="14">
                  <c:v>12.1190666</c:v>
                </c:pt>
                <c:pt idx="15">
                  <c:v>7.001936</c:v>
                </c:pt>
                <c:pt idx="16">
                  <c:v>4.2487757</c:v>
                </c:pt>
                <c:pt idx="17">
                  <c:v>0.0</c:v>
                </c:pt>
                <c:pt idx="18">
                  <c:v>0.0</c:v>
                </c:pt>
              </c:numCache>
            </c:numRef>
          </c:val>
        </c:ser>
        <c:ser>
          <c:idx val="4"/>
          <c:order val="3"/>
          <c:tx>
            <c:strRef>
              <c:f>'Imp Exp Biens'!$A$318</c:f>
              <c:strCache>
                <c:ptCount val="1"/>
                <c:pt idx="0">
                  <c:v>NHC</c:v>
                </c:pt>
              </c:strCache>
            </c:strRef>
          </c:tx>
          <c:spPr>
            <a:solidFill>
              <a:srgbClr val="008000"/>
            </a:solidFill>
            <a:ln>
              <a:solidFill>
                <a:schemeClr val="tx1"/>
              </a:solid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Biens'!$B$318:$T$318</c:f>
              <c:numCache>
                <c:formatCode>#,##0</c:formatCode>
                <c:ptCount val="19"/>
                <c:pt idx="0">
                  <c:v>0.0</c:v>
                </c:pt>
                <c:pt idx="1">
                  <c:v>1.76E-5</c:v>
                </c:pt>
                <c:pt idx="2">
                  <c:v>0.0</c:v>
                </c:pt>
                <c:pt idx="3">
                  <c:v>0.0</c:v>
                </c:pt>
                <c:pt idx="4">
                  <c:v>0.0</c:v>
                </c:pt>
                <c:pt idx="5">
                  <c:v>0.0</c:v>
                </c:pt>
                <c:pt idx="6">
                  <c:v>0.0</c:v>
                </c:pt>
                <c:pt idx="7">
                  <c:v>0.0</c:v>
                </c:pt>
                <c:pt idx="8">
                  <c:v>0.0</c:v>
                </c:pt>
                <c:pt idx="9">
                  <c:v>0.0</c:v>
                </c:pt>
                <c:pt idx="10">
                  <c:v>0.1776881</c:v>
                </c:pt>
                <c:pt idx="11">
                  <c:v>9.243270899999998</c:v>
                </c:pt>
                <c:pt idx="12">
                  <c:v>5.640801799999997</c:v>
                </c:pt>
                <c:pt idx="13">
                  <c:v>6.444870799999999</c:v>
                </c:pt>
                <c:pt idx="14">
                  <c:v>11.212416</c:v>
                </c:pt>
                <c:pt idx="15">
                  <c:v>10.4965731</c:v>
                </c:pt>
                <c:pt idx="16">
                  <c:v>5.824349</c:v>
                </c:pt>
                <c:pt idx="17">
                  <c:v>7.594797313999996</c:v>
                </c:pt>
                <c:pt idx="18">
                  <c:v>7.534227856703333</c:v>
                </c:pt>
              </c:numCache>
            </c:numRef>
          </c:val>
        </c:ser>
        <c:ser>
          <c:idx val="3"/>
          <c:order val="4"/>
          <c:tx>
            <c:strRef>
              <c:f>'Imp Exp Biens'!$A$319</c:f>
              <c:strCache>
                <c:ptCount val="1"/>
                <c:pt idx="0">
                  <c:v>NiO</c:v>
                </c:pt>
              </c:strCache>
            </c:strRef>
          </c:tx>
          <c:spPr>
            <a:solidFill>
              <a:srgbClr val="2FFF2E"/>
            </a:solidFill>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Biens'!$B$319:$T$319</c:f>
              <c:numCache>
                <c:formatCode>#,##0</c:formatCode>
                <c:ptCount val="19"/>
                <c:pt idx="0">
                  <c:v>0.0</c:v>
                </c:pt>
                <c:pt idx="1">
                  <c:v>0.0</c:v>
                </c:pt>
                <c:pt idx="2">
                  <c:v>0.0</c:v>
                </c:pt>
                <c:pt idx="3">
                  <c:v>0.0</c:v>
                </c:pt>
                <c:pt idx="4">
                  <c:v>0.0</c:v>
                </c:pt>
                <c:pt idx="5">
                  <c:v>0.0</c:v>
                </c:pt>
                <c:pt idx="6">
                  <c:v>0.0</c:v>
                </c:pt>
                <c:pt idx="7">
                  <c:v>0.0</c:v>
                </c:pt>
                <c:pt idx="8">
                  <c:v>0.0</c:v>
                </c:pt>
                <c:pt idx="9">
                  <c:v>0.0012913</c:v>
                </c:pt>
                <c:pt idx="10">
                  <c:v>0.0</c:v>
                </c:pt>
                <c:pt idx="11">
                  <c:v>0.0</c:v>
                </c:pt>
                <c:pt idx="12">
                  <c:v>2.9E-6</c:v>
                </c:pt>
                <c:pt idx="13">
                  <c:v>8.0777687</c:v>
                </c:pt>
                <c:pt idx="14">
                  <c:v>8.9456312</c:v>
                </c:pt>
                <c:pt idx="15">
                  <c:v>18.7669663</c:v>
                </c:pt>
                <c:pt idx="16">
                  <c:v>26.0690793</c:v>
                </c:pt>
                <c:pt idx="17">
                  <c:v>27.3700524</c:v>
                </c:pt>
                <c:pt idx="18">
                  <c:v>34.72025261551947</c:v>
                </c:pt>
              </c:numCache>
            </c:numRef>
          </c:val>
        </c:ser>
        <c:ser>
          <c:idx val="5"/>
          <c:order val="5"/>
          <c:tx>
            <c:strRef>
              <c:f>'Imp Exp Biens'!$A$320</c:f>
              <c:strCache>
                <c:ptCount val="1"/>
                <c:pt idx="0">
                  <c:v>CoCO3</c:v>
                </c:pt>
              </c:strCache>
            </c:strRef>
          </c:tx>
          <c:spPr>
            <a:solidFill>
              <a:srgbClr val="660066"/>
            </a:solidFill>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Biens'!$B$320:$T$320</c:f>
              <c:numCache>
                <c:formatCode>#,##0</c:formatCode>
                <c:ptCount val="19"/>
                <c:pt idx="0">
                  <c:v>0.0</c:v>
                </c:pt>
                <c:pt idx="1">
                  <c:v>0.0</c:v>
                </c:pt>
                <c:pt idx="2">
                  <c:v>0.0</c:v>
                </c:pt>
                <c:pt idx="3">
                  <c:v>0.0</c:v>
                </c:pt>
                <c:pt idx="4">
                  <c:v>1.3E-5</c:v>
                </c:pt>
                <c:pt idx="5">
                  <c:v>5.5E-6</c:v>
                </c:pt>
                <c:pt idx="6">
                  <c:v>1.05E-5</c:v>
                </c:pt>
                <c:pt idx="7">
                  <c:v>1.9E-5</c:v>
                </c:pt>
                <c:pt idx="8">
                  <c:v>2.82E-5</c:v>
                </c:pt>
                <c:pt idx="9">
                  <c:v>0.0</c:v>
                </c:pt>
                <c:pt idx="10">
                  <c:v>0.0</c:v>
                </c:pt>
                <c:pt idx="11">
                  <c:v>0.0</c:v>
                </c:pt>
                <c:pt idx="12">
                  <c:v>0.1068062</c:v>
                </c:pt>
                <c:pt idx="13">
                  <c:v>1.1574386</c:v>
                </c:pt>
                <c:pt idx="14">
                  <c:v>0.8165524</c:v>
                </c:pt>
                <c:pt idx="15">
                  <c:v>3.1723939</c:v>
                </c:pt>
                <c:pt idx="16">
                  <c:v>6.7099491</c:v>
                </c:pt>
                <c:pt idx="17">
                  <c:v>11.3567543</c:v>
                </c:pt>
                <c:pt idx="18">
                  <c:v>13.39498980066343</c:v>
                </c:pt>
              </c:numCache>
            </c:numRef>
          </c:val>
        </c:ser>
        <c:ser>
          <c:idx val="6"/>
          <c:order val="6"/>
          <c:tx>
            <c:strRef>
              <c:f>'Imp Exp Biens'!$A$321</c:f>
              <c:strCache>
                <c:ptCount val="1"/>
                <c:pt idx="0">
                  <c:v>Produits de la mer et autres</c:v>
                </c:pt>
              </c:strCache>
            </c:strRef>
          </c:tx>
          <c:spPr>
            <a:solidFill>
              <a:srgbClr val="0000FF"/>
            </a:solidFill>
            <a:ln w="76200" cmpd="sng">
              <a:solidFill>
                <a:srgbClr val="0000FF"/>
              </a:solid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Biens'!$B$321:$T$321</c:f>
              <c:numCache>
                <c:formatCode>#,##0</c:formatCode>
                <c:ptCount val="19"/>
                <c:pt idx="0">
                  <c:v>5.94786389</c:v>
                </c:pt>
                <c:pt idx="1">
                  <c:v>6.637698762</c:v>
                </c:pt>
                <c:pt idx="2">
                  <c:v>6.26625662</c:v>
                </c:pt>
                <c:pt idx="3">
                  <c:v>6.858743770999998</c:v>
                </c:pt>
                <c:pt idx="4">
                  <c:v>8.812244352</c:v>
                </c:pt>
                <c:pt idx="5">
                  <c:v>9.804312700000001</c:v>
                </c:pt>
                <c:pt idx="6">
                  <c:v>7.619091999999997</c:v>
                </c:pt>
                <c:pt idx="7">
                  <c:v>6.323575299999989</c:v>
                </c:pt>
                <c:pt idx="8">
                  <c:v>6.4654468</c:v>
                </c:pt>
                <c:pt idx="9">
                  <c:v>7.454030799999995</c:v>
                </c:pt>
                <c:pt idx="10">
                  <c:v>6.001848299999999</c:v>
                </c:pt>
                <c:pt idx="11">
                  <c:v>8.7975727</c:v>
                </c:pt>
                <c:pt idx="12">
                  <c:v>6.897182699999994</c:v>
                </c:pt>
                <c:pt idx="13">
                  <c:v>10.2695053</c:v>
                </c:pt>
                <c:pt idx="14">
                  <c:v>8.2938458</c:v>
                </c:pt>
                <c:pt idx="15">
                  <c:v>8.1671473</c:v>
                </c:pt>
                <c:pt idx="16">
                  <c:v>10.1390818</c:v>
                </c:pt>
                <c:pt idx="17">
                  <c:v>10.2078122</c:v>
                </c:pt>
                <c:pt idx="18">
                  <c:v>9.27266259241624</c:v>
                </c:pt>
              </c:numCache>
            </c:numRef>
          </c:val>
        </c:ser>
        <c:dLbls>
          <c:showLegendKey val="0"/>
          <c:showVal val="0"/>
          <c:showCatName val="0"/>
          <c:showSerName val="0"/>
          <c:showPercent val="0"/>
          <c:showBubbleSize val="0"/>
        </c:dLbls>
        <c:gapWidth val="150"/>
        <c:overlap val="100"/>
        <c:axId val="2145411544"/>
        <c:axId val="2145407704"/>
      </c:barChart>
      <c:lineChart>
        <c:grouping val="standard"/>
        <c:varyColors val="0"/>
        <c:ser>
          <c:idx val="7"/>
          <c:order val="7"/>
          <c:tx>
            <c:strRef>
              <c:f>'Imp Exp Biens'!$A$323</c:f>
              <c:strCache>
                <c:ptCount val="1"/>
              </c:strCache>
            </c:strRef>
          </c:tx>
          <c:spPr>
            <a:ln>
              <a:solidFill>
                <a:schemeClr val="tx1"/>
              </a:solidFill>
            </a:ln>
          </c:spPr>
          <c:marker>
            <c:symbol val="none"/>
          </c:marker>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Biens'!$B$323:$T$323</c:f>
              <c:numCache>
                <c:formatCode>#\ ##0.000</c:formatCode>
                <c:ptCount val="19"/>
                <c:pt idx="0">
                  <c:v>74.13944217799983</c:v>
                </c:pt>
                <c:pt idx="1">
                  <c:v>59.589954008</c:v>
                </c:pt>
                <c:pt idx="2">
                  <c:v>62.423635962</c:v>
                </c:pt>
                <c:pt idx="3">
                  <c:v>82.104266592</c:v>
                </c:pt>
                <c:pt idx="4">
                  <c:v>96.84685153000001</c:v>
                </c:pt>
                <c:pt idx="5">
                  <c:v>106.9661886</c:v>
                </c:pt>
                <c:pt idx="6">
                  <c:v>128.4192279</c:v>
                </c:pt>
                <c:pt idx="7">
                  <c:v>180.5113076</c:v>
                </c:pt>
                <c:pt idx="8">
                  <c:v>101.7638709</c:v>
                </c:pt>
                <c:pt idx="9">
                  <c:v>87.16307450000001</c:v>
                </c:pt>
                <c:pt idx="10">
                  <c:v>130.6933479</c:v>
                </c:pt>
                <c:pt idx="11">
                  <c:v>139.2734252</c:v>
                </c:pt>
                <c:pt idx="12">
                  <c:v>120.4912962</c:v>
                </c:pt>
                <c:pt idx="13">
                  <c:v>109.8245409</c:v>
                </c:pt>
                <c:pt idx="14">
                  <c:v>143.7994822</c:v>
                </c:pt>
                <c:pt idx="15">
                  <c:v>131.0412311</c:v>
                </c:pt>
                <c:pt idx="16">
                  <c:v>143.6032802</c:v>
                </c:pt>
                <c:pt idx="17">
                  <c:v>164.319816914</c:v>
                </c:pt>
                <c:pt idx="18">
                  <c:v>203.0729796876158</c:v>
                </c:pt>
              </c:numCache>
            </c:numRef>
          </c:val>
          <c:smooth val="0"/>
        </c:ser>
        <c:dLbls>
          <c:showLegendKey val="0"/>
          <c:showVal val="0"/>
          <c:showCatName val="0"/>
          <c:showSerName val="0"/>
          <c:showPercent val="0"/>
          <c:showBubbleSize val="0"/>
        </c:dLbls>
        <c:marker val="1"/>
        <c:smooth val="0"/>
        <c:axId val="2145411544"/>
        <c:axId val="2145407704"/>
      </c:lineChart>
      <c:catAx>
        <c:axId val="2145411544"/>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5407704"/>
        <c:crosses val="autoZero"/>
        <c:auto val="1"/>
        <c:lblAlgn val="ctr"/>
        <c:lblOffset val="100"/>
        <c:noMultiLvlLbl val="0"/>
      </c:catAx>
      <c:valAx>
        <c:axId val="214540770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5411544"/>
        <c:crosses val="autoZero"/>
        <c:crossBetween val="between"/>
        <c:majorUnit val="10.0"/>
      </c:valAx>
    </c:plotArea>
    <c:legend>
      <c:legendPos val="r"/>
      <c:legendEntry>
        <c:idx val="0"/>
        <c:txPr>
          <a:bodyPr/>
          <a:lstStyle/>
          <a:p>
            <a:pPr>
              <a:defRPr sz="1600" b="1" i="1"/>
            </a:pPr>
            <a:endParaRPr lang="fr-FR"/>
          </a:p>
        </c:txPr>
      </c:legendEntry>
      <c:legendEntry>
        <c:idx val="5"/>
        <c:txPr>
          <a:bodyPr/>
          <a:lstStyle/>
          <a:p>
            <a:pPr>
              <a:defRPr sz="1600" b="1"/>
            </a:pPr>
            <a:endParaRPr lang="fr-FR"/>
          </a:p>
        </c:txPr>
      </c:legendEntry>
      <c:legendEntry>
        <c:idx val="6"/>
        <c:txPr>
          <a:bodyPr/>
          <a:lstStyle/>
          <a:p>
            <a:pPr>
              <a:defRPr sz="1600" b="1"/>
            </a:pPr>
            <a:endParaRPr lang="fr-FR"/>
          </a:p>
        </c:txPr>
      </c:legendEntry>
      <c:legendEntry>
        <c:idx val="7"/>
        <c:delete val="1"/>
      </c:legendEntry>
      <c:layout>
        <c:manualLayout>
          <c:xMode val="edge"/>
          <c:yMode val="edge"/>
          <c:x val="0.850494373712752"/>
          <c:y val="0.020504887066016"/>
          <c:w val="0.149505626287248"/>
          <c:h val="0.961441401213923"/>
        </c:manualLayout>
      </c:layout>
      <c:overlay val="0"/>
      <c:txPr>
        <a:bodyPr/>
        <a:lstStyle/>
        <a:p>
          <a:pPr>
            <a:defRPr sz="1600" b="1"/>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13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Production en valeur </a:t>
            </a:r>
            <a:endParaRPr lang="fr-FR" dirty="0" smtClean="0"/>
          </a:p>
          <a:p>
            <a:pPr>
              <a:defRPr/>
            </a:pPr>
            <a:r>
              <a:rPr lang="fr-FR" dirty="0" smtClean="0"/>
              <a:t>de </a:t>
            </a:r>
            <a:r>
              <a:rPr lang="fr-FR" dirty="0"/>
              <a:t>l'industrie du nickel</a:t>
            </a:r>
            <a:r>
              <a:rPr lang="fr-FR" dirty="0" smtClean="0"/>
              <a:t>, GCFP</a:t>
            </a:r>
            <a:endParaRPr lang="fr-FR" dirty="0"/>
          </a:p>
        </c:rich>
      </c:tx>
      <c:layout>
        <c:manualLayout>
          <c:xMode val="edge"/>
          <c:yMode val="edge"/>
          <c:x val="0.0284903303148419"/>
          <c:y val="0.000159095151628286"/>
        </c:manualLayout>
      </c:layout>
      <c:overlay val="0"/>
      <c:spPr>
        <a:solidFill>
          <a:schemeClr val="bg1"/>
        </a:solidFill>
      </c:spPr>
    </c:title>
    <c:autoTitleDeleted val="0"/>
    <c:plotArea>
      <c:layout>
        <c:manualLayout>
          <c:layoutTarget val="inner"/>
          <c:xMode val="edge"/>
          <c:yMode val="edge"/>
          <c:x val="0.0503438519804796"/>
          <c:y val="0.1"/>
          <c:w val="0.94965614801952"/>
          <c:h val="0.785628828889982"/>
        </c:manualLayout>
      </c:layout>
      <c:barChart>
        <c:barDir val="col"/>
        <c:grouping val="stacked"/>
        <c:varyColors val="0"/>
        <c:ser>
          <c:idx val="0"/>
          <c:order val="0"/>
          <c:tx>
            <c:strRef>
              <c:f>'P, VA volume et prix'!$B$593</c:f>
              <c:strCache>
                <c:ptCount val="1"/>
                <c:pt idx="0">
                  <c:v>Production minerai</c:v>
                </c:pt>
              </c:strCache>
            </c:strRef>
          </c:tx>
          <c:spPr>
            <a:solidFill>
              <a:schemeClr val="bg1">
                <a:lumMod val="75000"/>
              </a:schemeClr>
            </a:solidFill>
          </c:spPr>
          <c:invertIfNegative val="0"/>
          <c:dLbls>
            <c:txPr>
              <a:bodyPr rot="-5400000" vert="horz"/>
              <a:lstStyle/>
              <a:p>
                <a:pPr>
                  <a:defRPr sz="1200" b="1"/>
                </a:pPr>
                <a:endParaRPr lang="fr-FR"/>
              </a:p>
            </c:txPr>
            <c:showLegendKey val="0"/>
            <c:showVal val="1"/>
            <c:showCatName val="0"/>
            <c:showSerName val="0"/>
            <c:showPercent val="0"/>
            <c:showBubbleSize val="0"/>
            <c:showLeaderLines val="0"/>
          </c:dLbls>
          <c:cat>
            <c:numRef>
              <c:f>'P, VA volume et prix'!$C$584:$U$584</c:f>
              <c:numCache>
                <c:formatCode>0</c:formatCode>
                <c:ptCount val="19"/>
                <c:pt idx="0">
                  <c:v>1999.0</c:v>
                </c:pt>
                <c:pt idx="1">
                  <c:v>2000.0</c:v>
                </c:pt>
                <c:pt idx="2">
                  <c:v>2000.0</c:v>
                </c:pt>
                <c:pt idx="3">
                  <c:v>2002.0</c:v>
                </c:pt>
                <c:pt idx="4">
                  <c:v>2003.0</c:v>
                </c:pt>
                <c:pt idx="5">
                  <c:v>2004.0</c:v>
                </c:pt>
                <c:pt idx="6">
                  <c:v>2005.0</c:v>
                </c:pt>
                <c:pt idx="7">
                  <c:v>2006.0</c:v>
                </c:pt>
                <c:pt idx="8">
                  <c:v>2007.0</c:v>
                </c:pt>
                <c:pt idx="9">
                  <c:v>2008.0</c:v>
                </c:pt>
                <c:pt idx="10">
                  <c:v>2009.0</c:v>
                </c:pt>
                <c:pt idx="11">
                  <c:v>2010.0</c:v>
                </c:pt>
                <c:pt idx="12">
                  <c:v>2011.0</c:v>
                </c:pt>
                <c:pt idx="13" formatCode="#,##0">
                  <c:v>2012.0</c:v>
                </c:pt>
                <c:pt idx="14" formatCode="General">
                  <c:v>2013.0</c:v>
                </c:pt>
                <c:pt idx="15" formatCode="General">
                  <c:v>2014.0</c:v>
                </c:pt>
                <c:pt idx="16" formatCode="General">
                  <c:v>2015.0</c:v>
                </c:pt>
                <c:pt idx="17" formatCode="General">
                  <c:v>2016.0</c:v>
                </c:pt>
                <c:pt idx="18" formatCode="General">
                  <c:v>2017.0</c:v>
                </c:pt>
              </c:numCache>
            </c:numRef>
          </c:cat>
          <c:val>
            <c:numRef>
              <c:f>'P, VA volume et prix'!$C$593:$U$593</c:f>
              <c:numCache>
                <c:formatCode>_-* #\ ##0\ _€_-;\-* #\ ##0\ _€_-;_-* "-"??\ _€_-;_-@_-</c:formatCode>
                <c:ptCount val="19"/>
                <c:pt idx="0">
                  <c:v>14.85806922623511</c:v>
                </c:pt>
                <c:pt idx="1">
                  <c:v>27.3628932425021</c:v>
                </c:pt>
                <c:pt idx="2">
                  <c:v>16.57058095031643</c:v>
                </c:pt>
                <c:pt idx="3">
                  <c:v>14.33564785432814</c:v>
                </c:pt>
                <c:pt idx="4">
                  <c:v>18.68459335295598</c:v>
                </c:pt>
                <c:pt idx="5">
                  <c:v>28.92214543056468</c:v>
                </c:pt>
                <c:pt idx="6">
                  <c:v>28.88426645292583</c:v>
                </c:pt>
                <c:pt idx="7">
                  <c:v>34.70534021581596</c:v>
                </c:pt>
                <c:pt idx="8">
                  <c:v>71.57141932906355</c:v>
                </c:pt>
                <c:pt idx="9">
                  <c:v>37.57218228228054</c:v>
                </c:pt>
                <c:pt idx="10">
                  <c:v>26.90592230537358</c:v>
                </c:pt>
                <c:pt idx="11">
                  <c:v>50.90672701502059</c:v>
                </c:pt>
                <c:pt idx="12">
                  <c:v>49.74802251249427</c:v>
                </c:pt>
                <c:pt idx="13">
                  <c:v>44.64041897825903</c:v>
                </c:pt>
                <c:pt idx="14">
                  <c:v>47.12188110261011</c:v>
                </c:pt>
                <c:pt idx="15">
                  <c:v>58.99971952402335</c:v>
                </c:pt>
                <c:pt idx="16">
                  <c:v>65.39489753510421</c:v>
                </c:pt>
                <c:pt idx="17">
                  <c:v>58.14811684121365</c:v>
                </c:pt>
                <c:pt idx="18">
                  <c:v>70.79863576146698</c:v>
                </c:pt>
              </c:numCache>
            </c:numRef>
          </c:val>
        </c:ser>
        <c:ser>
          <c:idx val="1"/>
          <c:order val="1"/>
          <c:tx>
            <c:strRef>
              <c:f>'P, VA volume et prix'!$B$594</c:f>
              <c:strCache>
                <c:ptCount val="1"/>
                <c:pt idx="0">
                  <c:v>Production métal</c:v>
                </c:pt>
              </c:strCache>
            </c:strRef>
          </c:tx>
          <c:spPr>
            <a:solidFill>
              <a:srgbClr val="008000"/>
            </a:solidFill>
          </c:spPr>
          <c:invertIfNegative val="0"/>
          <c:dLbls>
            <c:txPr>
              <a:bodyPr rot="-5400000" vert="horz"/>
              <a:lstStyle/>
              <a:p>
                <a:pPr>
                  <a:defRPr sz="1200" b="1">
                    <a:solidFill>
                      <a:schemeClr val="bg1"/>
                    </a:solidFill>
                  </a:defRPr>
                </a:pPr>
                <a:endParaRPr lang="fr-FR"/>
              </a:p>
            </c:txPr>
            <c:showLegendKey val="0"/>
            <c:showVal val="1"/>
            <c:showCatName val="0"/>
            <c:showSerName val="0"/>
            <c:showPercent val="0"/>
            <c:showBubbleSize val="0"/>
            <c:showLeaderLines val="0"/>
          </c:dLbls>
          <c:cat>
            <c:numRef>
              <c:f>'P, VA volume et prix'!$C$584:$U$584</c:f>
              <c:numCache>
                <c:formatCode>0</c:formatCode>
                <c:ptCount val="19"/>
                <c:pt idx="0">
                  <c:v>1999.0</c:v>
                </c:pt>
                <c:pt idx="1">
                  <c:v>2000.0</c:v>
                </c:pt>
                <c:pt idx="2">
                  <c:v>2000.0</c:v>
                </c:pt>
                <c:pt idx="3">
                  <c:v>2002.0</c:v>
                </c:pt>
                <c:pt idx="4">
                  <c:v>2003.0</c:v>
                </c:pt>
                <c:pt idx="5">
                  <c:v>2004.0</c:v>
                </c:pt>
                <c:pt idx="6">
                  <c:v>2005.0</c:v>
                </c:pt>
                <c:pt idx="7">
                  <c:v>2006.0</c:v>
                </c:pt>
                <c:pt idx="8">
                  <c:v>2007.0</c:v>
                </c:pt>
                <c:pt idx="9">
                  <c:v>2008.0</c:v>
                </c:pt>
                <c:pt idx="10">
                  <c:v>2009.0</c:v>
                </c:pt>
                <c:pt idx="11">
                  <c:v>2010.0</c:v>
                </c:pt>
                <c:pt idx="12">
                  <c:v>2011.0</c:v>
                </c:pt>
                <c:pt idx="13" formatCode="#,##0">
                  <c:v>2012.0</c:v>
                </c:pt>
                <c:pt idx="14" formatCode="General">
                  <c:v>2013.0</c:v>
                </c:pt>
                <c:pt idx="15" formatCode="General">
                  <c:v>2014.0</c:v>
                </c:pt>
                <c:pt idx="16" formatCode="General">
                  <c:v>2015.0</c:v>
                </c:pt>
                <c:pt idx="17" formatCode="General">
                  <c:v>2016.0</c:v>
                </c:pt>
                <c:pt idx="18" formatCode="General">
                  <c:v>2017.0</c:v>
                </c:pt>
              </c:numCache>
            </c:numRef>
          </c:cat>
          <c:val>
            <c:numRef>
              <c:f>'P, VA volume et prix'!$C$594:$U$594</c:f>
              <c:numCache>
                <c:formatCode>_-* #\ ##0\ _€_-;\-* #\ ##0\ _€_-;_-* "-"??\ _€_-;_-@_-</c:formatCode>
                <c:ptCount val="19"/>
                <c:pt idx="0">
                  <c:v>38.31791536977037</c:v>
                </c:pt>
                <c:pt idx="1">
                  <c:v>55.813389321022</c:v>
                </c:pt>
                <c:pt idx="2">
                  <c:v>44.4057468638053</c:v>
                </c:pt>
                <c:pt idx="3">
                  <c:v>50.26967545868324</c:v>
                </c:pt>
                <c:pt idx="4">
                  <c:v>64.98948869543338</c:v>
                </c:pt>
                <c:pt idx="5">
                  <c:v>72.9239836593258</c:v>
                </c:pt>
                <c:pt idx="6">
                  <c:v>80.65082828288349</c:v>
                </c:pt>
                <c:pt idx="7">
                  <c:v>100.5813803747185</c:v>
                </c:pt>
                <c:pt idx="8">
                  <c:v>138.5938118934164</c:v>
                </c:pt>
                <c:pt idx="9">
                  <c:v>79.48178776466058</c:v>
                </c:pt>
                <c:pt idx="10">
                  <c:v>63.99671521789063</c:v>
                </c:pt>
                <c:pt idx="11">
                  <c:v>98.62375568594411</c:v>
                </c:pt>
                <c:pt idx="12">
                  <c:v>111.2163715515545</c:v>
                </c:pt>
                <c:pt idx="13">
                  <c:v>92.5210496632778</c:v>
                </c:pt>
                <c:pt idx="14">
                  <c:v>83.31989619966987</c:v>
                </c:pt>
                <c:pt idx="15">
                  <c:v>113.6858202134483</c:v>
                </c:pt>
                <c:pt idx="16">
                  <c:v>97.50377797494122</c:v>
                </c:pt>
                <c:pt idx="17">
                  <c:v>111.0653119984345</c:v>
                </c:pt>
                <c:pt idx="18">
                  <c:v>124.7815535719943</c:v>
                </c:pt>
              </c:numCache>
            </c:numRef>
          </c:val>
        </c:ser>
        <c:ser>
          <c:idx val="2"/>
          <c:order val="2"/>
          <c:tx>
            <c:strRef>
              <c:f>'P, VA volume et prix'!$B$595</c:f>
              <c:strCache>
                <c:ptCount val="1"/>
                <c:pt idx="0">
                  <c:v>Ajustements / Calculs ISEE jusqu'en 2011</c:v>
                </c:pt>
              </c:strCache>
            </c:strRef>
          </c:tx>
          <c:invertIfNegative val="0"/>
          <c:dLbls>
            <c:txPr>
              <a:bodyPr rot="-5400000" vert="horz"/>
              <a:lstStyle/>
              <a:p>
                <a:pPr>
                  <a:defRPr/>
                </a:pPr>
                <a:endParaRPr lang="fr-FR"/>
              </a:p>
            </c:txPr>
            <c:showLegendKey val="0"/>
            <c:showVal val="1"/>
            <c:showCatName val="0"/>
            <c:showSerName val="0"/>
            <c:showPercent val="0"/>
            <c:showBubbleSize val="0"/>
            <c:showLeaderLines val="0"/>
          </c:dLbls>
          <c:cat>
            <c:numRef>
              <c:f>'P, VA volume et prix'!$C$584:$U$584</c:f>
              <c:numCache>
                <c:formatCode>0</c:formatCode>
                <c:ptCount val="19"/>
                <c:pt idx="0">
                  <c:v>1999.0</c:v>
                </c:pt>
                <c:pt idx="1">
                  <c:v>2000.0</c:v>
                </c:pt>
                <c:pt idx="2">
                  <c:v>2000.0</c:v>
                </c:pt>
                <c:pt idx="3">
                  <c:v>2002.0</c:v>
                </c:pt>
                <c:pt idx="4">
                  <c:v>2003.0</c:v>
                </c:pt>
                <c:pt idx="5">
                  <c:v>2004.0</c:v>
                </c:pt>
                <c:pt idx="6">
                  <c:v>2005.0</c:v>
                </c:pt>
                <c:pt idx="7">
                  <c:v>2006.0</c:v>
                </c:pt>
                <c:pt idx="8">
                  <c:v>2007.0</c:v>
                </c:pt>
                <c:pt idx="9">
                  <c:v>2008.0</c:v>
                </c:pt>
                <c:pt idx="10">
                  <c:v>2009.0</c:v>
                </c:pt>
                <c:pt idx="11">
                  <c:v>2010.0</c:v>
                </c:pt>
                <c:pt idx="12">
                  <c:v>2011.0</c:v>
                </c:pt>
                <c:pt idx="13" formatCode="#,##0">
                  <c:v>2012.0</c:v>
                </c:pt>
                <c:pt idx="14" formatCode="General">
                  <c:v>2013.0</c:v>
                </c:pt>
                <c:pt idx="15" formatCode="General">
                  <c:v>2014.0</c:v>
                </c:pt>
                <c:pt idx="16" formatCode="General">
                  <c:v>2015.0</c:v>
                </c:pt>
                <c:pt idx="17" formatCode="General">
                  <c:v>2016.0</c:v>
                </c:pt>
                <c:pt idx="18" formatCode="General">
                  <c:v>2017.0</c:v>
                </c:pt>
              </c:numCache>
            </c:numRef>
          </c:cat>
          <c:val>
            <c:numRef>
              <c:f>'P, VA volume et prix'!$C$595:$U$595</c:f>
              <c:numCache>
                <c:formatCode>_-* #\ ##0\ _€_-;\-* #\ ##0\ _€_-;_-* "-"??\ _€_-;_-@_-</c:formatCode>
                <c:ptCount val="19"/>
                <c:pt idx="0">
                  <c:v>6.107615322129806</c:v>
                </c:pt>
                <c:pt idx="1">
                  <c:v>8.288063858551318</c:v>
                </c:pt>
                <c:pt idx="2">
                  <c:v>9.87780885339999</c:v>
                </c:pt>
                <c:pt idx="3">
                  <c:v>11.38280165585334</c:v>
                </c:pt>
                <c:pt idx="4">
                  <c:v>10.91690910025756</c:v>
                </c:pt>
                <c:pt idx="5">
                  <c:v>15.86221939631243</c:v>
                </c:pt>
                <c:pt idx="6">
                  <c:v>18.27291830833292</c:v>
                </c:pt>
                <c:pt idx="7">
                  <c:v>27.63048762384757</c:v>
                </c:pt>
                <c:pt idx="8">
                  <c:v>36.23181918664619</c:v>
                </c:pt>
                <c:pt idx="9">
                  <c:v>20.34002995305886</c:v>
                </c:pt>
                <c:pt idx="10">
                  <c:v>7.423362476735782</c:v>
                </c:pt>
                <c:pt idx="11">
                  <c:v>12.16551729903527</c:v>
                </c:pt>
                <c:pt idx="12">
                  <c:v>13.66160593595126</c:v>
                </c:pt>
                <c:pt idx="13">
                  <c:v>10.0</c:v>
                </c:pt>
                <c:pt idx="14">
                  <c:v>12.4979844299505</c:v>
                </c:pt>
                <c:pt idx="15">
                  <c:v>17.05287303201725</c:v>
                </c:pt>
                <c:pt idx="16">
                  <c:v>14.6255666962412</c:v>
                </c:pt>
                <c:pt idx="17">
                  <c:v>16.65979679976518</c:v>
                </c:pt>
                <c:pt idx="18">
                  <c:v>18.71723303579914</c:v>
                </c:pt>
              </c:numCache>
            </c:numRef>
          </c:val>
        </c:ser>
        <c:dLbls>
          <c:showLegendKey val="0"/>
          <c:showVal val="1"/>
          <c:showCatName val="0"/>
          <c:showSerName val="0"/>
          <c:showPercent val="0"/>
          <c:showBubbleSize val="0"/>
        </c:dLbls>
        <c:gapWidth val="150"/>
        <c:overlap val="100"/>
        <c:axId val="-2145405336"/>
        <c:axId val="-2146009624"/>
      </c:barChart>
      <c:lineChart>
        <c:grouping val="standard"/>
        <c:varyColors val="0"/>
        <c:ser>
          <c:idx val="3"/>
          <c:order val="3"/>
          <c:tx>
            <c:strRef>
              <c:f>'P, VA volume et prix'!$B$596</c:f>
              <c:strCache>
                <c:ptCount val="1"/>
                <c:pt idx="0">
                  <c:v>Total</c:v>
                </c:pt>
              </c:strCache>
            </c:strRef>
          </c:tx>
          <c:spPr>
            <a:ln>
              <a:solidFill>
                <a:schemeClr val="tx1"/>
              </a:solidFill>
            </a:ln>
          </c:spPr>
          <c:marker>
            <c:symbol val="none"/>
          </c:marker>
          <c:dLbls>
            <c:spPr>
              <a:solidFill>
                <a:schemeClr val="bg1"/>
              </a:solidFill>
            </c:spPr>
            <c:txPr>
              <a:bodyPr rot="0" vert="horz"/>
              <a:lstStyle/>
              <a:p>
                <a:pPr>
                  <a:defRPr sz="1200" b="1">
                    <a:solidFill>
                      <a:schemeClr val="tx1"/>
                    </a:solidFill>
                  </a:defRPr>
                </a:pPr>
                <a:endParaRPr lang="fr-FR"/>
              </a:p>
            </c:txPr>
            <c:dLblPos val="t"/>
            <c:showLegendKey val="0"/>
            <c:showVal val="1"/>
            <c:showCatName val="0"/>
            <c:showSerName val="0"/>
            <c:showPercent val="0"/>
            <c:showBubbleSize val="0"/>
            <c:showLeaderLines val="0"/>
          </c:dLbls>
          <c:cat>
            <c:numRef>
              <c:f>'P, VA volume et prix'!$C$584:$U$584</c:f>
              <c:numCache>
                <c:formatCode>0</c:formatCode>
                <c:ptCount val="19"/>
                <c:pt idx="0">
                  <c:v>1999.0</c:v>
                </c:pt>
                <c:pt idx="1">
                  <c:v>2000.0</c:v>
                </c:pt>
                <c:pt idx="2">
                  <c:v>2000.0</c:v>
                </c:pt>
                <c:pt idx="3">
                  <c:v>2002.0</c:v>
                </c:pt>
                <c:pt idx="4">
                  <c:v>2003.0</c:v>
                </c:pt>
                <c:pt idx="5">
                  <c:v>2004.0</c:v>
                </c:pt>
                <c:pt idx="6">
                  <c:v>2005.0</c:v>
                </c:pt>
                <c:pt idx="7">
                  <c:v>2006.0</c:v>
                </c:pt>
                <c:pt idx="8">
                  <c:v>2007.0</c:v>
                </c:pt>
                <c:pt idx="9">
                  <c:v>2008.0</c:v>
                </c:pt>
                <c:pt idx="10">
                  <c:v>2009.0</c:v>
                </c:pt>
                <c:pt idx="11">
                  <c:v>2010.0</c:v>
                </c:pt>
                <c:pt idx="12">
                  <c:v>2011.0</c:v>
                </c:pt>
                <c:pt idx="13" formatCode="#,##0">
                  <c:v>2012.0</c:v>
                </c:pt>
                <c:pt idx="14" formatCode="General">
                  <c:v>2013.0</c:v>
                </c:pt>
                <c:pt idx="15" formatCode="General">
                  <c:v>2014.0</c:v>
                </c:pt>
                <c:pt idx="16" formatCode="General">
                  <c:v>2015.0</c:v>
                </c:pt>
                <c:pt idx="17" formatCode="General">
                  <c:v>2016.0</c:v>
                </c:pt>
                <c:pt idx="18" formatCode="General">
                  <c:v>2017.0</c:v>
                </c:pt>
              </c:numCache>
            </c:numRef>
          </c:cat>
          <c:val>
            <c:numRef>
              <c:f>'P, VA volume et prix'!$C$596:$U$596</c:f>
              <c:numCache>
                <c:formatCode>_-* #\ ##0\ _€_-;\-* #\ ##0\ _€_-;_-* "-"??\ _€_-;_-@_-</c:formatCode>
                <c:ptCount val="19"/>
                <c:pt idx="0">
                  <c:v>59.28359991813528</c:v>
                </c:pt>
                <c:pt idx="1">
                  <c:v>91.46434642207542</c:v>
                </c:pt>
                <c:pt idx="2">
                  <c:v>70.85413666752163</c:v>
                </c:pt>
                <c:pt idx="3">
                  <c:v>75.98812496886472</c:v>
                </c:pt>
                <c:pt idx="4">
                  <c:v>94.59099114864691</c:v>
                </c:pt>
                <c:pt idx="5">
                  <c:v>117.7083484862029</c:v>
                </c:pt>
                <c:pt idx="6">
                  <c:v>127.8080130441424</c:v>
                </c:pt>
                <c:pt idx="7">
                  <c:v>162.917208214382</c:v>
                </c:pt>
                <c:pt idx="8">
                  <c:v>246.3970504091262</c:v>
                </c:pt>
                <c:pt idx="9">
                  <c:v>137.394</c:v>
                </c:pt>
                <c:pt idx="10">
                  <c:v>98.32599999999998</c:v>
                </c:pt>
                <c:pt idx="11">
                  <c:v>161.696</c:v>
                </c:pt>
                <c:pt idx="12">
                  <c:v>174.626</c:v>
                </c:pt>
                <c:pt idx="13">
                  <c:v>147.1614686415368</c:v>
                </c:pt>
                <c:pt idx="14">
                  <c:v>142.9397617322306</c:v>
                </c:pt>
                <c:pt idx="15">
                  <c:v>189.7384127694889</c:v>
                </c:pt>
                <c:pt idx="16">
                  <c:v>177.5242422062867</c:v>
                </c:pt>
                <c:pt idx="17">
                  <c:v>185.8732256394134</c:v>
                </c:pt>
                <c:pt idx="18">
                  <c:v>214.2974223692604</c:v>
                </c:pt>
              </c:numCache>
            </c:numRef>
          </c:val>
          <c:smooth val="0"/>
        </c:ser>
        <c:dLbls>
          <c:showLegendKey val="0"/>
          <c:showVal val="0"/>
          <c:showCatName val="0"/>
          <c:showSerName val="0"/>
          <c:showPercent val="0"/>
          <c:showBubbleSize val="0"/>
        </c:dLbls>
        <c:marker val="1"/>
        <c:smooth val="0"/>
        <c:axId val="-2145405336"/>
        <c:axId val="-2146009624"/>
      </c:lineChart>
      <c:catAx>
        <c:axId val="-2145405336"/>
        <c:scaling>
          <c:orientation val="minMax"/>
        </c:scaling>
        <c:delete val="0"/>
        <c:axPos val="b"/>
        <c:numFmt formatCode="0" sourceLinked="1"/>
        <c:majorTickMark val="out"/>
        <c:minorTickMark val="none"/>
        <c:tickLblPos val="nextTo"/>
        <c:txPr>
          <a:bodyPr rot="-5400000" vert="horz"/>
          <a:lstStyle/>
          <a:p>
            <a:pPr>
              <a:defRPr sz="1400"/>
            </a:pPr>
            <a:endParaRPr lang="fr-FR"/>
          </a:p>
        </c:txPr>
        <c:crossAx val="-2146009624"/>
        <c:crosses val="autoZero"/>
        <c:auto val="1"/>
        <c:lblAlgn val="ctr"/>
        <c:lblOffset val="100"/>
        <c:noMultiLvlLbl val="0"/>
      </c:catAx>
      <c:valAx>
        <c:axId val="-2146009624"/>
        <c:scaling>
          <c:orientation val="minMax"/>
        </c:scaling>
        <c:delete val="0"/>
        <c:axPos val="l"/>
        <c:majorGridlines>
          <c:spPr>
            <a:ln>
              <a:solidFill>
                <a:schemeClr val="bg1">
                  <a:lumMod val="75000"/>
                </a:schemeClr>
              </a:solidFill>
            </a:ln>
          </c:spPr>
        </c:majorGridlines>
        <c:numFmt formatCode="_-* #\ ##0\ _€_-;\-* #\ ##0\ _€_-;_-* &quot;-&quot;??\ _€_-;_-@_-" sourceLinked="1"/>
        <c:majorTickMark val="out"/>
        <c:minorTickMark val="none"/>
        <c:tickLblPos val="nextTo"/>
        <c:crossAx val="-2145405336"/>
        <c:crosses val="autoZero"/>
        <c:crossBetween val="between"/>
        <c:majorUnit val="20.0"/>
      </c:valAx>
    </c:plotArea>
    <c:legend>
      <c:legendPos val="r"/>
      <c:legendEntry>
        <c:idx val="0"/>
        <c:txPr>
          <a:bodyPr/>
          <a:lstStyle/>
          <a:p>
            <a:pPr>
              <a:defRPr sz="1000"/>
            </a:pPr>
            <a:endParaRPr lang="fr-FR"/>
          </a:p>
        </c:txPr>
      </c:legendEntry>
      <c:layout>
        <c:manualLayout>
          <c:xMode val="edge"/>
          <c:yMode val="edge"/>
          <c:x val="0.0811570012873866"/>
          <c:y val="0.0855352143482065"/>
          <c:w val="0.33345708212329"/>
          <c:h val="0.346286964129484"/>
        </c:manualLayout>
      </c:layout>
      <c:overlay val="0"/>
      <c:spPr>
        <a:solidFill>
          <a:schemeClr val="bg1"/>
        </a:solidFill>
      </c:spPr>
      <c:txPr>
        <a:bodyPr/>
        <a:lstStyle/>
        <a:p>
          <a:pPr>
            <a:defRPr sz="1400"/>
          </a:pPr>
          <a:endParaRPr lang="fr-FR"/>
        </a:p>
      </c:txPr>
    </c:legend>
    <c:plotVisOnly val="1"/>
    <c:dispBlanksAs val="gap"/>
    <c:showDLblsOverMax val="0"/>
  </c:chart>
  <c:externalData r:id="rId1">
    <c:autoUpdate val="0"/>
  </c:externalData>
  <c:userShapes r:id="rId2"/>
</c:chartSpace>
</file>

<file path=ppt/charts/chart13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Production en valeur </a:t>
            </a:r>
            <a:endParaRPr lang="fr-FR" dirty="0" smtClean="0"/>
          </a:p>
          <a:p>
            <a:pPr>
              <a:defRPr/>
            </a:pPr>
            <a:r>
              <a:rPr lang="fr-FR" dirty="0" smtClean="0"/>
              <a:t>de </a:t>
            </a:r>
            <a:r>
              <a:rPr lang="fr-FR" dirty="0"/>
              <a:t>l'industrie du nickel, % </a:t>
            </a:r>
          </a:p>
        </c:rich>
      </c:tx>
      <c:layout>
        <c:manualLayout>
          <c:xMode val="edge"/>
          <c:yMode val="edge"/>
          <c:x val="0.189959132960091"/>
          <c:y val="0.0"/>
        </c:manualLayout>
      </c:layout>
      <c:overlay val="0"/>
      <c:spPr>
        <a:solidFill>
          <a:schemeClr val="bg1"/>
        </a:solidFill>
      </c:spPr>
    </c:title>
    <c:autoTitleDeleted val="0"/>
    <c:plotArea>
      <c:layout>
        <c:manualLayout>
          <c:layoutTarget val="inner"/>
          <c:xMode val="edge"/>
          <c:yMode val="edge"/>
          <c:x val="0.0503438519804796"/>
          <c:y val="0.1"/>
          <c:w val="0.94965614801952"/>
          <c:h val="0.785533523318198"/>
        </c:manualLayout>
      </c:layout>
      <c:barChart>
        <c:barDir val="col"/>
        <c:grouping val="stacked"/>
        <c:varyColors val="0"/>
        <c:ser>
          <c:idx val="0"/>
          <c:order val="0"/>
          <c:tx>
            <c:strRef>
              <c:f>'P, VA volume et prix'!$B$598</c:f>
              <c:strCache>
                <c:ptCount val="1"/>
                <c:pt idx="0">
                  <c:v>Production minerai</c:v>
                </c:pt>
              </c:strCache>
            </c:strRef>
          </c:tx>
          <c:spPr>
            <a:solidFill>
              <a:schemeClr val="bg1">
                <a:lumMod val="75000"/>
              </a:schemeClr>
            </a:solidFill>
          </c:spPr>
          <c:invertIfNegative val="0"/>
          <c:dLbls>
            <c:delete val="1"/>
          </c:dLbls>
          <c:cat>
            <c:numRef>
              <c:f>'P, VA volume et prix'!$C$584:$U$584</c:f>
              <c:numCache>
                <c:formatCode>0</c:formatCode>
                <c:ptCount val="19"/>
                <c:pt idx="0">
                  <c:v>1999.0</c:v>
                </c:pt>
                <c:pt idx="1">
                  <c:v>2000.0</c:v>
                </c:pt>
                <c:pt idx="2">
                  <c:v>2000.0</c:v>
                </c:pt>
                <c:pt idx="3">
                  <c:v>2002.0</c:v>
                </c:pt>
                <c:pt idx="4">
                  <c:v>2003.0</c:v>
                </c:pt>
                <c:pt idx="5">
                  <c:v>2004.0</c:v>
                </c:pt>
                <c:pt idx="6">
                  <c:v>2005.0</c:v>
                </c:pt>
                <c:pt idx="7">
                  <c:v>2006.0</c:v>
                </c:pt>
                <c:pt idx="8">
                  <c:v>2007.0</c:v>
                </c:pt>
                <c:pt idx="9">
                  <c:v>2008.0</c:v>
                </c:pt>
                <c:pt idx="10">
                  <c:v>2009.0</c:v>
                </c:pt>
                <c:pt idx="11">
                  <c:v>2010.0</c:v>
                </c:pt>
                <c:pt idx="12">
                  <c:v>2011.0</c:v>
                </c:pt>
                <c:pt idx="13" formatCode="#,##0">
                  <c:v>2012.0</c:v>
                </c:pt>
                <c:pt idx="14" formatCode="General">
                  <c:v>2013.0</c:v>
                </c:pt>
                <c:pt idx="15" formatCode="General">
                  <c:v>2014.0</c:v>
                </c:pt>
                <c:pt idx="16" formatCode="General">
                  <c:v>2015.0</c:v>
                </c:pt>
                <c:pt idx="17" formatCode="General">
                  <c:v>2016.0</c:v>
                </c:pt>
                <c:pt idx="18" formatCode="General">
                  <c:v>2017.0</c:v>
                </c:pt>
              </c:numCache>
            </c:numRef>
          </c:cat>
          <c:val>
            <c:numRef>
              <c:f>'P, VA volume et prix'!$C$598:$U$598</c:f>
              <c:numCache>
                <c:formatCode>0%</c:formatCode>
                <c:ptCount val="19"/>
                <c:pt idx="0">
                  <c:v>0.250626973509581</c:v>
                </c:pt>
                <c:pt idx="1">
                  <c:v>0.299164585031112</c:v>
                </c:pt>
                <c:pt idx="2">
                  <c:v>0.233868927485106</c:v>
                </c:pt>
                <c:pt idx="3">
                  <c:v>0.188656423095082</c:v>
                </c:pt>
                <c:pt idx="4">
                  <c:v>0.197530368654174</c:v>
                </c:pt>
                <c:pt idx="5">
                  <c:v>0.245710230434121</c:v>
                </c:pt>
                <c:pt idx="6">
                  <c:v>0.225997304589578</c:v>
                </c:pt>
                <c:pt idx="7">
                  <c:v>0.213024398074311</c:v>
                </c:pt>
                <c:pt idx="8">
                  <c:v>0.290471899765942</c:v>
                </c:pt>
                <c:pt idx="9">
                  <c:v>0.273463049931442</c:v>
                </c:pt>
                <c:pt idx="10">
                  <c:v>0.273639955915766</c:v>
                </c:pt>
                <c:pt idx="11">
                  <c:v>0.314829847460794</c:v>
                </c:pt>
                <c:pt idx="12">
                  <c:v>0.284883250561167</c:v>
                </c:pt>
                <c:pt idx="13">
                  <c:v>0.303343119570221</c:v>
                </c:pt>
                <c:pt idx="14">
                  <c:v>0.329662513296221</c:v>
                </c:pt>
                <c:pt idx="15">
                  <c:v>0.310952951818467</c:v>
                </c:pt>
                <c:pt idx="16">
                  <c:v>0.368371647288115</c:v>
                </c:pt>
                <c:pt idx="17">
                  <c:v>0.312837508690029</c:v>
                </c:pt>
                <c:pt idx="18">
                  <c:v>0.330375582583874</c:v>
                </c:pt>
              </c:numCache>
            </c:numRef>
          </c:val>
        </c:ser>
        <c:ser>
          <c:idx val="1"/>
          <c:order val="1"/>
          <c:tx>
            <c:strRef>
              <c:f>'P, VA volume et prix'!$B$599</c:f>
              <c:strCache>
                <c:ptCount val="1"/>
                <c:pt idx="0">
                  <c:v>Production métal</c:v>
                </c:pt>
              </c:strCache>
            </c:strRef>
          </c:tx>
          <c:spPr>
            <a:solidFill>
              <a:srgbClr val="008000"/>
            </a:solidFill>
          </c:spPr>
          <c:invertIfNegative val="0"/>
          <c:dLbls>
            <c:delete val="1"/>
          </c:dLbls>
          <c:cat>
            <c:numRef>
              <c:f>'P, VA volume et prix'!$C$584:$U$584</c:f>
              <c:numCache>
                <c:formatCode>0</c:formatCode>
                <c:ptCount val="19"/>
                <c:pt idx="0">
                  <c:v>1999.0</c:v>
                </c:pt>
                <c:pt idx="1">
                  <c:v>2000.0</c:v>
                </c:pt>
                <c:pt idx="2">
                  <c:v>2000.0</c:v>
                </c:pt>
                <c:pt idx="3">
                  <c:v>2002.0</c:v>
                </c:pt>
                <c:pt idx="4">
                  <c:v>2003.0</c:v>
                </c:pt>
                <c:pt idx="5">
                  <c:v>2004.0</c:v>
                </c:pt>
                <c:pt idx="6">
                  <c:v>2005.0</c:v>
                </c:pt>
                <c:pt idx="7">
                  <c:v>2006.0</c:v>
                </c:pt>
                <c:pt idx="8">
                  <c:v>2007.0</c:v>
                </c:pt>
                <c:pt idx="9">
                  <c:v>2008.0</c:v>
                </c:pt>
                <c:pt idx="10">
                  <c:v>2009.0</c:v>
                </c:pt>
                <c:pt idx="11">
                  <c:v>2010.0</c:v>
                </c:pt>
                <c:pt idx="12">
                  <c:v>2011.0</c:v>
                </c:pt>
                <c:pt idx="13" formatCode="#,##0">
                  <c:v>2012.0</c:v>
                </c:pt>
                <c:pt idx="14" formatCode="General">
                  <c:v>2013.0</c:v>
                </c:pt>
                <c:pt idx="15" formatCode="General">
                  <c:v>2014.0</c:v>
                </c:pt>
                <c:pt idx="16" formatCode="General">
                  <c:v>2015.0</c:v>
                </c:pt>
                <c:pt idx="17" formatCode="General">
                  <c:v>2016.0</c:v>
                </c:pt>
                <c:pt idx="18" formatCode="General">
                  <c:v>2017.0</c:v>
                </c:pt>
              </c:numCache>
            </c:numRef>
          </c:cat>
          <c:val>
            <c:numRef>
              <c:f>'P, VA volume et prix'!$C$599:$U$599</c:f>
              <c:numCache>
                <c:formatCode>0%</c:formatCode>
                <c:ptCount val="19"/>
                <c:pt idx="0">
                  <c:v>0.646349334768529</c:v>
                </c:pt>
                <c:pt idx="1">
                  <c:v>0.61022017326252</c:v>
                </c:pt>
                <c:pt idx="2">
                  <c:v>0.626720597446219</c:v>
                </c:pt>
                <c:pt idx="3">
                  <c:v>0.661546465046751</c:v>
                </c:pt>
                <c:pt idx="4">
                  <c:v>0.687057910127026</c:v>
                </c:pt>
                <c:pt idx="5">
                  <c:v>0.61953110885651</c:v>
                </c:pt>
                <c:pt idx="6">
                  <c:v>0.631031078270722</c:v>
                </c:pt>
                <c:pt idx="7">
                  <c:v>0.617377264667854</c:v>
                </c:pt>
                <c:pt idx="8">
                  <c:v>0.562481619253519</c:v>
                </c:pt>
                <c:pt idx="9">
                  <c:v>0.578495332872328</c:v>
                </c:pt>
                <c:pt idx="10">
                  <c:v>0.650862591968458</c:v>
                </c:pt>
                <c:pt idx="11">
                  <c:v>0.609933181315209</c:v>
                </c:pt>
                <c:pt idx="12">
                  <c:v>0.636883233605273</c:v>
                </c:pt>
                <c:pt idx="13">
                  <c:v>0.628704310424117</c:v>
                </c:pt>
                <c:pt idx="14">
                  <c:v>0.582902162351112</c:v>
                </c:pt>
                <c:pt idx="15">
                  <c:v>0.599171346244811</c:v>
                </c:pt>
                <c:pt idx="16">
                  <c:v>0.549242045836421</c:v>
                </c:pt>
                <c:pt idx="17">
                  <c:v>0.597532601139105</c:v>
                </c:pt>
                <c:pt idx="18">
                  <c:v>0.582282102100979</c:v>
                </c:pt>
              </c:numCache>
            </c:numRef>
          </c:val>
        </c:ser>
        <c:ser>
          <c:idx val="2"/>
          <c:order val="2"/>
          <c:tx>
            <c:strRef>
              <c:f>'P, VA volume et prix'!$B$600</c:f>
              <c:strCache>
                <c:ptCount val="1"/>
                <c:pt idx="0">
                  <c:v>Autres productions</c:v>
                </c:pt>
              </c:strCache>
            </c:strRef>
          </c:tx>
          <c:invertIfNegative val="0"/>
          <c:dLbls>
            <c:delete val="1"/>
          </c:dLbls>
          <c:cat>
            <c:numRef>
              <c:f>'P, VA volume et prix'!$C$584:$U$584</c:f>
              <c:numCache>
                <c:formatCode>0</c:formatCode>
                <c:ptCount val="19"/>
                <c:pt idx="0">
                  <c:v>1999.0</c:v>
                </c:pt>
                <c:pt idx="1">
                  <c:v>2000.0</c:v>
                </c:pt>
                <c:pt idx="2">
                  <c:v>2000.0</c:v>
                </c:pt>
                <c:pt idx="3">
                  <c:v>2002.0</c:v>
                </c:pt>
                <c:pt idx="4">
                  <c:v>2003.0</c:v>
                </c:pt>
                <c:pt idx="5">
                  <c:v>2004.0</c:v>
                </c:pt>
                <c:pt idx="6">
                  <c:v>2005.0</c:v>
                </c:pt>
                <c:pt idx="7">
                  <c:v>2006.0</c:v>
                </c:pt>
                <c:pt idx="8">
                  <c:v>2007.0</c:v>
                </c:pt>
                <c:pt idx="9">
                  <c:v>2008.0</c:v>
                </c:pt>
                <c:pt idx="10">
                  <c:v>2009.0</c:v>
                </c:pt>
                <c:pt idx="11">
                  <c:v>2010.0</c:v>
                </c:pt>
                <c:pt idx="12">
                  <c:v>2011.0</c:v>
                </c:pt>
                <c:pt idx="13" formatCode="#,##0">
                  <c:v>2012.0</c:v>
                </c:pt>
                <c:pt idx="14" formatCode="General">
                  <c:v>2013.0</c:v>
                </c:pt>
                <c:pt idx="15" formatCode="General">
                  <c:v>2014.0</c:v>
                </c:pt>
                <c:pt idx="16" formatCode="General">
                  <c:v>2015.0</c:v>
                </c:pt>
                <c:pt idx="17" formatCode="General">
                  <c:v>2016.0</c:v>
                </c:pt>
                <c:pt idx="18" formatCode="General">
                  <c:v>2017.0</c:v>
                </c:pt>
              </c:numCache>
            </c:numRef>
          </c:cat>
          <c:val>
            <c:numRef>
              <c:f>'P, VA volume et prix'!$C$600:$U$600</c:f>
              <c:numCache>
                <c:formatCode>0%</c:formatCode>
                <c:ptCount val="19"/>
                <c:pt idx="0">
                  <c:v>0.10302369172189</c:v>
                </c:pt>
                <c:pt idx="1">
                  <c:v>0.0906152417063678</c:v>
                </c:pt>
                <c:pt idx="2">
                  <c:v>0.139410475068674</c:v>
                </c:pt>
                <c:pt idx="3">
                  <c:v>0.149797111858166</c:v>
                </c:pt>
                <c:pt idx="4">
                  <c:v>0.115411721218799</c:v>
                </c:pt>
                <c:pt idx="5">
                  <c:v>0.134758660709369</c:v>
                </c:pt>
                <c:pt idx="6">
                  <c:v>0.1429716171397</c:v>
                </c:pt>
                <c:pt idx="7">
                  <c:v>0.169598337257834</c:v>
                </c:pt>
                <c:pt idx="8">
                  <c:v>0.147046480980538</c:v>
                </c:pt>
                <c:pt idx="9">
                  <c:v>0.14804161719623</c:v>
                </c:pt>
                <c:pt idx="10">
                  <c:v>0.0754974521157759</c:v>
                </c:pt>
                <c:pt idx="11">
                  <c:v>0.0752369712239961</c:v>
                </c:pt>
                <c:pt idx="12">
                  <c:v>0.07823351583356</c:v>
                </c:pt>
                <c:pt idx="13">
                  <c:v>0.0679525700056616</c:v>
                </c:pt>
                <c:pt idx="14">
                  <c:v>0.0874353243526668</c:v>
                </c:pt>
                <c:pt idx="15">
                  <c:v>0.0898757019367216</c:v>
                </c:pt>
                <c:pt idx="16">
                  <c:v>0.0823863068754632</c:v>
                </c:pt>
                <c:pt idx="17">
                  <c:v>0.0896298901708658</c:v>
                </c:pt>
                <c:pt idx="18">
                  <c:v>0.0873423153151468</c:v>
                </c:pt>
              </c:numCache>
            </c:numRef>
          </c:val>
        </c:ser>
        <c:dLbls>
          <c:showLegendKey val="0"/>
          <c:showVal val="1"/>
          <c:showCatName val="0"/>
          <c:showSerName val="0"/>
          <c:showPercent val="0"/>
          <c:showBubbleSize val="0"/>
        </c:dLbls>
        <c:gapWidth val="150"/>
        <c:overlap val="100"/>
        <c:axId val="-2144563032"/>
        <c:axId val="-2144559960"/>
      </c:barChart>
      <c:catAx>
        <c:axId val="-2144563032"/>
        <c:scaling>
          <c:orientation val="minMax"/>
        </c:scaling>
        <c:delete val="0"/>
        <c:axPos val="b"/>
        <c:numFmt formatCode="0" sourceLinked="1"/>
        <c:majorTickMark val="out"/>
        <c:minorTickMark val="none"/>
        <c:tickLblPos val="nextTo"/>
        <c:txPr>
          <a:bodyPr rot="-5400000" vert="horz"/>
          <a:lstStyle/>
          <a:p>
            <a:pPr>
              <a:defRPr sz="1400"/>
            </a:pPr>
            <a:endParaRPr lang="fr-FR"/>
          </a:p>
        </c:txPr>
        <c:crossAx val="-2144559960"/>
        <c:crosses val="autoZero"/>
        <c:auto val="1"/>
        <c:lblAlgn val="ctr"/>
        <c:lblOffset val="100"/>
        <c:noMultiLvlLbl val="0"/>
      </c:catAx>
      <c:valAx>
        <c:axId val="-2144559960"/>
        <c:scaling>
          <c:orientation val="minMax"/>
          <c:max val="1.0"/>
        </c:scaling>
        <c:delete val="0"/>
        <c:axPos val="l"/>
        <c:majorGridlines>
          <c:spPr>
            <a:ln>
              <a:solidFill>
                <a:schemeClr val="bg1">
                  <a:lumMod val="75000"/>
                </a:schemeClr>
              </a:solidFill>
            </a:ln>
          </c:spPr>
        </c:majorGridlines>
        <c:numFmt formatCode="0%" sourceLinked="1"/>
        <c:majorTickMark val="out"/>
        <c:minorTickMark val="none"/>
        <c:tickLblPos val="nextTo"/>
        <c:crossAx val="-2144563032"/>
        <c:crosses val="autoZero"/>
        <c:crossBetween val="between"/>
      </c:valAx>
    </c:plotArea>
    <c:plotVisOnly val="1"/>
    <c:dispBlanksAs val="gap"/>
    <c:showDLblsOverMax val="0"/>
  </c:chart>
  <c:externalData r:id="rId1">
    <c:autoUpdate val="0"/>
  </c:externalData>
  <c:userShapes r:id="rId2"/>
</c:chartSpace>
</file>

<file path=ppt/charts/chart13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dirty="0"/>
              <a:t>Productions en valeur de l'industrie </a:t>
            </a:r>
            <a:endParaRPr lang="fr-FR" sz="1600" dirty="0" smtClean="0"/>
          </a:p>
          <a:p>
            <a:pPr>
              <a:defRPr sz="1600"/>
            </a:pPr>
            <a:r>
              <a:rPr lang="fr-FR" sz="1600" dirty="0" smtClean="0"/>
              <a:t>du </a:t>
            </a:r>
            <a:r>
              <a:rPr lang="fr-FR" sz="1600" dirty="0"/>
              <a:t>nickel, % du </a:t>
            </a:r>
            <a:r>
              <a:rPr lang="fr-FR" sz="1600" dirty="0" smtClean="0"/>
              <a:t>PIB</a:t>
            </a:r>
          </a:p>
          <a:p>
            <a:pPr>
              <a:defRPr sz="1600"/>
            </a:pPr>
            <a:r>
              <a:rPr lang="fr-FR" sz="1600" dirty="0" smtClean="0">
                <a:solidFill>
                  <a:srgbClr val="FF0000"/>
                </a:solidFill>
              </a:rPr>
              <a:t>Attention : ne pas confondre </a:t>
            </a:r>
          </a:p>
          <a:p>
            <a:pPr>
              <a:defRPr sz="1600"/>
            </a:pPr>
            <a:r>
              <a:rPr lang="fr-FR" sz="1600" dirty="0" smtClean="0">
                <a:solidFill>
                  <a:srgbClr val="FF0000"/>
                </a:solidFill>
              </a:rPr>
              <a:t>avec le % de la VAB ou du PIB </a:t>
            </a:r>
            <a:r>
              <a:rPr lang="fr-FR" sz="1600" dirty="0" smtClean="0"/>
              <a:t>; </a:t>
            </a:r>
          </a:p>
          <a:p>
            <a:pPr>
              <a:defRPr sz="1600"/>
            </a:pPr>
            <a:r>
              <a:rPr lang="fr-FR" sz="1600" dirty="0" smtClean="0">
                <a:solidFill>
                  <a:srgbClr val="0000FF"/>
                </a:solidFill>
              </a:rPr>
              <a:t>mais l’indicateur est significatif</a:t>
            </a:r>
            <a:endParaRPr lang="fr-FR" sz="1600" dirty="0">
              <a:solidFill>
                <a:srgbClr val="0000FF"/>
              </a:solidFill>
            </a:endParaRPr>
          </a:p>
        </c:rich>
      </c:tx>
      <c:layout>
        <c:manualLayout>
          <c:xMode val="edge"/>
          <c:yMode val="edge"/>
          <c:x val="0.116996374306575"/>
          <c:y val="0.000153759059553679"/>
        </c:manualLayout>
      </c:layout>
      <c:overlay val="0"/>
    </c:title>
    <c:autoTitleDeleted val="0"/>
    <c:plotArea>
      <c:layout>
        <c:manualLayout>
          <c:layoutTarget val="inner"/>
          <c:xMode val="edge"/>
          <c:yMode val="edge"/>
          <c:x val="0.0651751723752115"/>
          <c:y val="0.251281502754749"/>
          <c:w val="0.922396093678875"/>
          <c:h val="0.617911471854039"/>
        </c:manualLayout>
      </c:layout>
      <c:lineChart>
        <c:grouping val="standard"/>
        <c:varyColors val="0"/>
        <c:ser>
          <c:idx val="0"/>
          <c:order val="0"/>
          <c:tx>
            <c:strRef>
              <c:f>'P, VA volume et prix'!$B$603</c:f>
              <c:strCache>
                <c:ptCount val="1"/>
                <c:pt idx="0">
                  <c:v>Production minerai</c:v>
                </c:pt>
              </c:strCache>
            </c:strRef>
          </c:tx>
          <c:spPr>
            <a:ln>
              <a:solidFill>
                <a:srgbClr val="000090"/>
              </a:solidFill>
            </a:ln>
          </c:spPr>
          <c:marker>
            <c:symbol val="none"/>
          </c:marker>
          <c:dLbls>
            <c:dLbl>
              <c:idx val="0"/>
              <c:delete val="1"/>
            </c:dLbl>
            <c:dLbl>
              <c:idx val="1"/>
              <c:layout>
                <c:manualLayout>
                  <c:x val="-0.0402194608528792"/>
                  <c:y val="-0.0243127714523517"/>
                </c:manualLayout>
              </c:layout>
              <c:dLblPos val="r"/>
              <c:showLegendKey val="0"/>
              <c:showVal val="1"/>
              <c:showCatName val="0"/>
              <c:showSerName val="0"/>
              <c:showPercent val="0"/>
              <c:showBubbleSize val="0"/>
            </c:dLbl>
            <c:dLbl>
              <c:idx val="2"/>
              <c:delete val="1"/>
            </c:dLbl>
            <c:dLbl>
              <c:idx val="3"/>
              <c:delete val="1"/>
            </c:dLbl>
            <c:dLbl>
              <c:idx val="5"/>
              <c:delete val="1"/>
            </c:dLbl>
            <c:dLbl>
              <c:idx val="6"/>
              <c:delete val="1"/>
            </c:dLbl>
            <c:dLbl>
              <c:idx val="8"/>
              <c:layout>
                <c:manualLayout>
                  <c:x val="-0.0424474720055662"/>
                  <c:y val="-0.0185240163446489"/>
                </c:manualLayout>
              </c:layout>
              <c:dLblPos val="r"/>
              <c:showLegendKey val="0"/>
              <c:showVal val="1"/>
              <c:showCatName val="0"/>
              <c:showSerName val="0"/>
              <c:showPercent val="0"/>
              <c:showBubbleSize val="0"/>
            </c:dLbl>
            <c:dLbl>
              <c:idx val="9"/>
              <c:delete val="1"/>
            </c:dLbl>
            <c:dLbl>
              <c:idx val="11"/>
              <c:delete val="1"/>
            </c:dLbl>
            <c:dLbl>
              <c:idx val="13"/>
              <c:delete val="1"/>
            </c:dLbl>
            <c:dLbl>
              <c:idx val="16"/>
              <c:delete val="1"/>
            </c:dLbl>
            <c:dLbl>
              <c:idx val="17"/>
              <c:delete val="1"/>
            </c:dLbl>
            <c:dLbl>
              <c:idx val="18"/>
              <c:delete val="1"/>
            </c:dLbl>
            <c:numFmt formatCode="0%" sourceLinked="0"/>
            <c:spPr>
              <a:solidFill>
                <a:schemeClr val="bg1"/>
              </a:solidFill>
            </c:spPr>
            <c:txPr>
              <a:bodyPr/>
              <a:lstStyle/>
              <a:p>
                <a:pPr>
                  <a:defRPr sz="1400" b="1">
                    <a:solidFill>
                      <a:srgbClr val="000090"/>
                    </a:solidFill>
                  </a:defRPr>
                </a:pPr>
                <a:endParaRPr lang="fr-FR"/>
              </a:p>
            </c:txPr>
            <c:dLblPos val="b"/>
            <c:showLegendKey val="0"/>
            <c:showVal val="1"/>
            <c:showCatName val="0"/>
            <c:showSerName val="0"/>
            <c:showPercent val="0"/>
            <c:showBubbleSize val="0"/>
            <c:showLeaderLines val="0"/>
          </c:dLbls>
          <c:cat>
            <c:strRef>
              <c:f>'P, VA volume et prix'!$C$584:$V$584</c:f>
              <c:strCache>
                <c:ptCount val="20"/>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2 012</c:v>
                </c:pt>
                <c:pt idx="14">
                  <c:v>2013</c:v>
                </c:pt>
                <c:pt idx="15">
                  <c:v>2014</c:v>
                </c:pt>
                <c:pt idx="16">
                  <c:v>2015</c:v>
                </c:pt>
                <c:pt idx="17">
                  <c:v>2016</c:v>
                </c:pt>
                <c:pt idx="18">
                  <c:v>2017</c:v>
                </c:pt>
                <c:pt idx="19">
                  <c:v>Est 2018</c:v>
                </c:pt>
              </c:strCache>
            </c:strRef>
          </c:cat>
          <c:val>
            <c:numRef>
              <c:f>'P, VA volume et prix'!$C$603:$V$603</c:f>
              <c:numCache>
                <c:formatCode>0.0%</c:formatCode>
                <c:ptCount val="20"/>
                <c:pt idx="0">
                  <c:v>0.0363782290516073</c:v>
                </c:pt>
                <c:pt idx="1">
                  <c:v>0.0619249312979824</c:v>
                </c:pt>
                <c:pt idx="2">
                  <c:v>0.0377132955765617</c:v>
                </c:pt>
                <c:pt idx="3">
                  <c:v>0.0303721352845935</c:v>
                </c:pt>
                <c:pt idx="4">
                  <c:v>0.0360358598899826</c:v>
                </c:pt>
                <c:pt idx="5">
                  <c:v>0.0511443774192125</c:v>
                </c:pt>
                <c:pt idx="6">
                  <c:v>0.0482691618531514</c:v>
                </c:pt>
                <c:pt idx="7">
                  <c:v>0.0523222376237237</c:v>
                </c:pt>
                <c:pt idx="8">
                  <c:v>0.0931919522513848</c:v>
                </c:pt>
                <c:pt idx="9">
                  <c:v>0.0510699772764449</c:v>
                </c:pt>
                <c:pt idx="10">
                  <c:v>0.0361291531731919</c:v>
                </c:pt>
                <c:pt idx="11">
                  <c:v>0.0603938093433374</c:v>
                </c:pt>
                <c:pt idx="12">
                  <c:v>0.0560588472406054</c:v>
                </c:pt>
                <c:pt idx="13">
                  <c:v>0.0497580326347423</c:v>
                </c:pt>
                <c:pt idx="14">
                  <c:v>0.0525239715795688</c:v>
                </c:pt>
                <c:pt idx="15">
                  <c:v>0.0657634949830277</c:v>
                </c:pt>
                <c:pt idx="16">
                  <c:v>0.0677801487497569</c:v>
                </c:pt>
                <c:pt idx="17">
                  <c:v>0.0591838339350775</c:v>
                </c:pt>
                <c:pt idx="18">
                  <c:v>0.0706467452591598</c:v>
                </c:pt>
                <c:pt idx="19">
                  <c:v>0.0756085164738496</c:v>
                </c:pt>
              </c:numCache>
            </c:numRef>
          </c:val>
          <c:smooth val="0"/>
        </c:ser>
        <c:ser>
          <c:idx val="1"/>
          <c:order val="1"/>
          <c:tx>
            <c:strRef>
              <c:f>'P, VA volume et prix'!$B$604</c:f>
              <c:strCache>
                <c:ptCount val="1"/>
                <c:pt idx="0">
                  <c:v>Production métal</c:v>
                </c:pt>
              </c:strCache>
            </c:strRef>
          </c:tx>
          <c:spPr>
            <a:ln>
              <a:solidFill>
                <a:srgbClr val="008000"/>
              </a:solidFill>
            </a:ln>
          </c:spPr>
          <c:marker>
            <c:symbol val="none"/>
          </c:marker>
          <c:dLbls>
            <c:dLbl>
              <c:idx val="0"/>
              <c:delete val="1"/>
            </c:dLbl>
            <c:dLbl>
              <c:idx val="1"/>
              <c:layout>
                <c:manualLayout>
                  <c:x val="-0.0461170239174366"/>
                  <c:y val="-0.0165944313087478"/>
                </c:manualLayout>
              </c:layout>
              <c:dLblPos val="r"/>
              <c:showLegendKey val="0"/>
              <c:showVal val="1"/>
              <c:showCatName val="0"/>
              <c:showSerName val="0"/>
              <c:showPercent val="0"/>
              <c:showBubbleSize val="0"/>
            </c:dLbl>
            <c:dLbl>
              <c:idx val="2"/>
              <c:delete val="1"/>
            </c:dLbl>
            <c:dLbl>
              <c:idx val="3"/>
              <c:delete val="1"/>
            </c:dLbl>
            <c:dLbl>
              <c:idx val="5"/>
              <c:delete val="1"/>
            </c:dLbl>
            <c:dLbl>
              <c:idx val="6"/>
              <c:delete val="1"/>
            </c:dLbl>
            <c:dLbl>
              <c:idx val="8"/>
              <c:layout>
                <c:manualLayout>
                  <c:x val="-0.0548081971863553"/>
                  <c:y val="-0.0185240163446489"/>
                </c:manualLayout>
              </c:layout>
              <c:dLblPos val="r"/>
              <c:showLegendKey val="0"/>
              <c:showVal val="1"/>
              <c:showCatName val="0"/>
              <c:showSerName val="0"/>
              <c:showPercent val="0"/>
              <c:showBubbleSize val="0"/>
            </c:dLbl>
            <c:dLbl>
              <c:idx val="9"/>
              <c:delete val="1"/>
            </c:dLbl>
            <c:dLbl>
              <c:idx val="10"/>
              <c:layout>
                <c:manualLayout>
                  <c:x val="-0.0402194608528792"/>
                  <c:y val="0.0123493442297659"/>
                </c:manualLayout>
              </c:layout>
              <c:dLblPos val="r"/>
              <c:showLegendKey val="0"/>
              <c:showVal val="1"/>
              <c:showCatName val="0"/>
              <c:showSerName val="0"/>
              <c:showPercent val="0"/>
              <c:showBubbleSize val="0"/>
            </c:dLbl>
            <c:dLbl>
              <c:idx val="11"/>
              <c:delete val="1"/>
            </c:dLbl>
            <c:dLbl>
              <c:idx val="13"/>
              <c:delete val="1"/>
            </c:dLbl>
            <c:dLbl>
              <c:idx val="15"/>
              <c:layout>
                <c:manualLayout>
                  <c:x val="-0.0481241637282942"/>
                  <c:y val="-0.00887609116514415"/>
                </c:manualLayout>
              </c:layout>
              <c:dLblPos val="r"/>
              <c:showLegendKey val="0"/>
              <c:showVal val="1"/>
              <c:showCatName val="0"/>
              <c:showSerName val="0"/>
              <c:showPercent val="0"/>
              <c:showBubbleSize val="0"/>
            </c:dLbl>
            <c:dLbl>
              <c:idx val="16"/>
              <c:delete val="1"/>
            </c:dLbl>
            <c:dLbl>
              <c:idx val="17"/>
              <c:delete val="1"/>
            </c:dLbl>
            <c:numFmt formatCode="0%" sourceLinked="0"/>
            <c:spPr>
              <a:solidFill>
                <a:schemeClr val="bg1"/>
              </a:solidFill>
            </c:spPr>
            <c:txPr>
              <a:bodyPr/>
              <a:lstStyle/>
              <a:p>
                <a:pPr>
                  <a:defRPr sz="1400" b="1">
                    <a:solidFill>
                      <a:srgbClr val="008000"/>
                    </a:solidFill>
                  </a:defRPr>
                </a:pPr>
                <a:endParaRPr lang="fr-FR"/>
              </a:p>
            </c:txPr>
            <c:dLblPos val="b"/>
            <c:showLegendKey val="0"/>
            <c:showVal val="1"/>
            <c:showCatName val="0"/>
            <c:showSerName val="0"/>
            <c:showPercent val="0"/>
            <c:showBubbleSize val="0"/>
            <c:showLeaderLines val="0"/>
          </c:dLbls>
          <c:cat>
            <c:strRef>
              <c:f>'P, VA volume et prix'!$C$584:$V$584</c:f>
              <c:strCache>
                <c:ptCount val="20"/>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2 012</c:v>
                </c:pt>
                <c:pt idx="14">
                  <c:v>2013</c:v>
                </c:pt>
                <c:pt idx="15">
                  <c:v>2014</c:v>
                </c:pt>
                <c:pt idx="16">
                  <c:v>2015</c:v>
                </c:pt>
                <c:pt idx="17">
                  <c:v>2016</c:v>
                </c:pt>
                <c:pt idx="18">
                  <c:v>2017</c:v>
                </c:pt>
                <c:pt idx="19">
                  <c:v>Est 2018</c:v>
                </c:pt>
              </c:strCache>
            </c:strRef>
          </c:cat>
          <c:val>
            <c:numRef>
              <c:f>'P, VA volume et prix'!$C$604:$V$604</c:f>
              <c:numCache>
                <c:formatCode>0.0%</c:formatCode>
                <c:ptCount val="20"/>
                <c:pt idx="0">
                  <c:v>0.093816893761695</c:v>
                </c:pt>
                <c:pt idx="1">
                  <c:v>0.126311215286377</c:v>
                </c:pt>
                <c:pt idx="2">
                  <c:v>0.101063871073313</c:v>
                </c:pt>
                <c:pt idx="3">
                  <c:v>0.1065035497006</c:v>
                </c:pt>
                <c:pt idx="4">
                  <c:v>0.125341347532176</c:v>
                </c:pt>
                <c:pt idx="5">
                  <c:v>0.128954878265828</c:v>
                </c:pt>
                <c:pt idx="6">
                  <c:v>0.134777453681289</c:v>
                </c:pt>
                <c:pt idx="7">
                  <c:v>0.151637841662473</c:v>
                </c:pt>
                <c:pt idx="8">
                  <c:v>0.180460692569553</c:v>
                </c:pt>
                <c:pt idx="9">
                  <c:v>0.108035595711106</c:v>
                </c:pt>
                <c:pt idx="10">
                  <c:v>0.0859345054388466</c:v>
                </c:pt>
                <c:pt idx="11">
                  <c:v>0.117003481600051</c:v>
                </c:pt>
                <c:pt idx="12">
                  <c:v>0.125324812295748</c:v>
                </c:pt>
                <c:pt idx="13">
                  <c:v>0.103127737461158</c:v>
                </c:pt>
                <c:pt idx="14">
                  <c:v>0.0928717563391517</c:v>
                </c:pt>
                <c:pt idx="15">
                  <c:v>0.126718854387169</c:v>
                </c:pt>
                <c:pt idx="16">
                  <c:v>0.101060187016229</c:v>
                </c:pt>
                <c:pt idx="17">
                  <c:v>0.113043574553114</c:v>
                </c:pt>
                <c:pt idx="18">
                  <c:v>0.124513848797081</c:v>
                </c:pt>
                <c:pt idx="19">
                  <c:v>0.165432644583529</c:v>
                </c:pt>
              </c:numCache>
            </c:numRef>
          </c:val>
          <c:smooth val="0"/>
        </c:ser>
        <c:ser>
          <c:idx val="3"/>
          <c:order val="2"/>
          <c:tx>
            <c:strRef>
              <c:f>'P, VA volume et prix'!$B$606</c:f>
              <c:strCache>
                <c:ptCount val="1"/>
                <c:pt idx="0">
                  <c:v>Total</c:v>
                </c:pt>
              </c:strCache>
            </c:strRef>
          </c:tx>
          <c:spPr>
            <a:ln>
              <a:solidFill>
                <a:schemeClr val="tx1"/>
              </a:solidFill>
            </a:ln>
          </c:spPr>
          <c:marker>
            <c:symbol val="none"/>
          </c:marker>
          <c:dLbls>
            <c:dLbl>
              <c:idx val="0"/>
              <c:delete val="1"/>
            </c:dLbl>
            <c:dLbl>
              <c:idx val="2"/>
              <c:delete val="1"/>
            </c:dLbl>
            <c:dLbl>
              <c:idx val="3"/>
              <c:delete val="1"/>
            </c:dLbl>
            <c:dLbl>
              <c:idx val="5"/>
              <c:delete val="1"/>
            </c:dLbl>
            <c:dLbl>
              <c:idx val="6"/>
              <c:delete val="1"/>
            </c:dLbl>
            <c:dLbl>
              <c:idx val="9"/>
              <c:delete val="1"/>
            </c:dLbl>
            <c:dLbl>
              <c:idx val="11"/>
              <c:delete val="1"/>
            </c:dLbl>
            <c:dLbl>
              <c:idx val="13"/>
              <c:delete val="1"/>
            </c:dLbl>
            <c:dLbl>
              <c:idx val="14"/>
              <c:layout>
                <c:manualLayout>
                  <c:x val="-0.0481243391622432"/>
                  <c:y val="0.0204537533163794"/>
                </c:manualLayout>
              </c:layout>
              <c:dLblPos val="r"/>
              <c:showLegendKey val="0"/>
              <c:showVal val="1"/>
              <c:showCatName val="0"/>
              <c:showSerName val="0"/>
              <c:showPercent val="0"/>
              <c:showBubbleSize val="0"/>
            </c:dLbl>
            <c:dLbl>
              <c:idx val="16"/>
              <c:delete val="1"/>
            </c:dLbl>
            <c:dLbl>
              <c:idx val="17"/>
              <c:delete val="1"/>
            </c:dLbl>
            <c:numFmt formatCode="0%" sourceLinked="0"/>
            <c:spPr>
              <a:solidFill>
                <a:schemeClr val="bg1"/>
              </a:solidFill>
            </c:spPr>
            <c:txPr>
              <a:bodyPr/>
              <a:lstStyle/>
              <a:p>
                <a:pPr>
                  <a:defRPr sz="1400" b="1"/>
                </a:pPr>
                <a:endParaRPr lang="fr-FR"/>
              </a:p>
            </c:txPr>
            <c:dLblPos val="t"/>
            <c:showLegendKey val="0"/>
            <c:showVal val="1"/>
            <c:showCatName val="0"/>
            <c:showSerName val="0"/>
            <c:showPercent val="0"/>
            <c:showBubbleSize val="0"/>
            <c:showLeaderLines val="0"/>
          </c:dLbls>
          <c:cat>
            <c:strRef>
              <c:f>'P, VA volume et prix'!$C$584:$V$584</c:f>
              <c:strCache>
                <c:ptCount val="20"/>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2 012</c:v>
                </c:pt>
                <c:pt idx="14">
                  <c:v>2013</c:v>
                </c:pt>
                <c:pt idx="15">
                  <c:v>2014</c:v>
                </c:pt>
                <c:pt idx="16">
                  <c:v>2015</c:v>
                </c:pt>
                <c:pt idx="17">
                  <c:v>2016</c:v>
                </c:pt>
                <c:pt idx="18">
                  <c:v>2017</c:v>
                </c:pt>
                <c:pt idx="19">
                  <c:v>Est 2018</c:v>
                </c:pt>
              </c:strCache>
            </c:strRef>
          </c:cat>
          <c:val>
            <c:numRef>
              <c:f>'P, VA volume et prix'!$C$606:$V$606</c:f>
              <c:numCache>
                <c:formatCode>0.0%</c:formatCode>
                <c:ptCount val="20"/>
                <c:pt idx="0">
                  <c:v>0.145148898150089</c:v>
                </c:pt>
                <c:pt idx="1">
                  <c:v>0.206992854089138</c:v>
                </c:pt>
                <c:pt idx="2">
                  <c:v>0.161258256845444</c:v>
                </c:pt>
                <c:pt idx="3">
                  <c:v>0.160991790188273</c:v>
                </c:pt>
                <c:pt idx="4">
                  <c:v>0.182431998358046</c:v>
                </c:pt>
                <c:pt idx="5">
                  <c:v>0.208149157358449</c:v>
                </c:pt>
                <c:pt idx="6">
                  <c:v>0.213582909498901</c:v>
                </c:pt>
                <c:pt idx="7">
                  <c:v>0.245616174000274</c:v>
                </c:pt>
                <c:pt idx="8">
                  <c:v>0.320829492720216</c:v>
                </c:pt>
                <c:pt idx="9">
                  <c:v>0.186752752480631</c:v>
                </c:pt>
                <c:pt idx="10">
                  <c:v>0.132031716831271</c:v>
                </c:pt>
                <c:pt idx="11">
                  <c:v>0.191829999062774</c:v>
                </c:pt>
                <c:pt idx="12">
                  <c:v>0.196778319294588</c:v>
                </c:pt>
                <c:pt idx="13">
                  <c:v>0.1640321781659</c:v>
                </c:pt>
                <c:pt idx="14">
                  <c:v>0.159326491369593</c:v>
                </c:pt>
                <c:pt idx="15">
                  <c:v>0.211490177528272</c:v>
                </c:pt>
                <c:pt idx="16">
                  <c:v>0.183999363818421</c:v>
                </c:pt>
                <c:pt idx="17">
                  <c:v>0.189183944671159</c:v>
                </c:pt>
                <c:pt idx="18">
                  <c:v>0.213837671375802</c:v>
                </c:pt>
                <c:pt idx="19">
                  <c:v>0.265856057744908</c:v>
                </c:pt>
              </c:numCache>
            </c:numRef>
          </c:val>
          <c:smooth val="0"/>
        </c:ser>
        <c:dLbls>
          <c:showLegendKey val="0"/>
          <c:showVal val="1"/>
          <c:showCatName val="0"/>
          <c:showSerName val="0"/>
          <c:showPercent val="0"/>
          <c:showBubbleSize val="0"/>
        </c:dLbls>
        <c:marker val="1"/>
        <c:smooth val="0"/>
        <c:axId val="-2146075832"/>
        <c:axId val="-2146079752"/>
      </c:lineChart>
      <c:catAx>
        <c:axId val="-2146075832"/>
        <c:scaling>
          <c:orientation val="minMax"/>
        </c:scaling>
        <c:delete val="0"/>
        <c:axPos val="b"/>
        <c:numFmt formatCode="0" sourceLinked="1"/>
        <c:majorTickMark val="out"/>
        <c:minorTickMark val="none"/>
        <c:tickLblPos val="nextTo"/>
        <c:txPr>
          <a:bodyPr rot="-5400000" vert="horz"/>
          <a:lstStyle/>
          <a:p>
            <a:pPr>
              <a:defRPr/>
            </a:pPr>
            <a:endParaRPr lang="fr-FR"/>
          </a:p>
        </c:txPr>
        <c:crossAx val="-2146079752"/>
        <c:crosses val="autoZero"/>
        <c:auto val="1"/>
        <c:lblAlgn val="ctr"/>
        <c:lblOffset val="100"/>
        <c:noMultiLvlLbl val="0"/>
      </c:catAx>
      <c:valAx>
        <c:axId val="-214607975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6075832"/>
        <c:crosses val="autoZero"/>
        <c:crossBetween val="between"/>
        <c:majorUnit val="0.05"/>
      </c:valAx>
    </c:plotArea>
    <c:legend>
      <c:legendPos val="t"/>
      <c:layout>
        <c:manualLayout>
          <c:xMode val="edge"/>
          <c:yMode val="edge"/>
          <c:x val="0.103279369265832"/>
          <c:y val="0.214301537317111"/>
          <c:w val="0.259315539225538"/>
          <c:h val="0.23948945914795"/>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13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dirty="0"/>
              <a:t>Productions en valeur de l'industrie du nickel, % du PIB</a:t>
            </a:r>
          </a:p>
        </c:rich>
      </c:tx>
      <c:layout>
        <c:manualLayout>
          <c:xMode val="edge"/>
          <c:yMode val="edge"/>
          <c:x val="0.185275987008062"/>
          <c:y val="0.000153759059553679"/>
        </c:manualLayout>
      </c:layout>
      <c:overlay val="0"/>
    </c:title>
    <c:autoTitleDeleted val="0"/>
    <c:plotArea>
      <c:layout>
        <c:manualLayout>
          <c:layoutTarget val="inner"/>
          <c:xMode val="edge"/>
          <c:yMode val="edge"/>
          <c:x val="0.0651751723752115"/>
          <c:y val="0.215745383505786"/>
          <c:w val="0.826953999171156"/>
          <c:h val="0.707871461072673"/>
        </c:manualLayout>
      </c:layout>
      <c:lineChart>
        <c:grouping val="standard"/>
        <c:varyColors val="0"/>
        <c:ser>
          <c:idx val="2"/>
          <c:order val="0"/>
          <c:tx>
            <c:strRef>
              <c:f>'P, VA volume et prix'!$B$607</c:f>
              <c:strCache>
                <c:ptCount val="1"/>
                <c:pt idx="0">
                  <c:v>Moyennes par période Minerai</c:v>
                </c:pt>
              </c:strCache>
            </c:strRef>
          </c:tx>
          <c:spPr>
            <a:ln>
              <a:solidFill>
                <a:srgbClr val="000090"/>
              </a:solidFill>
            </a:ln>
          </c:spPr>
          <c:marker>
            <c:symbol val="none"/>
          </c:marker>
          <c:dLbls>
            <c:delete val="1"/>
          </c:dLbls>
          <c:cat>
            <c:strRef>
              <c:f>'P, VA volume et prix'!$C$584:$V$584</c:f>
              <c:strCache>
                <c:ptCount val="20"/>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2 012</c:v>
                </c:pt>
                <c:pt idx="14">
                  <c:v>2013</c:v>
                </c:pt>
                <c:pt idx="15">
                  <c:v>2014</c:v>
                </c:pt>
                <c:pt idx="16">
                  <c:v>2015</c:v>
                </c:pt>
                <c:pt idx="17">
                  <c:v>2016</c:v>
                </c:pt>
                <c:pt idx="18">
                  <c:v>2017</c:v>
                </c:pt>
                <c:pt idx="19">
                  <c:v>Est 2018</c:v>
                </c:pt>
              </c:strCache>
            </c:strRef>
          </c:cat>
          <c:val>
            <c:numRef>
              <c:f>'P, VA volume et prix'!$C$607:$V$607</c:f>
              <c:numCache>
                <c:formatCode>0.0%</c:formatCode>
                <c:ptCount val="20"/>
                <c:pt idx="0">
                  <c:v>0.0404848902201455</c:v>
                </c:pt>
                <c:pt idx="1">
                  <c:v>0.0404848902201455</c:v>
                </c:pt>
                <c:pt idx="2">
                  <c:v>0.0404848902201455</c:v>
                </c:pt>
                <c:pt idx="3">
                  <c:v>0.0404848902201455</c:v>
                </c:pt>
                <c:pt idx="4">
                  <c:v>0.0404848902201455</c:v>
                </c:pt>
                <c:pt idx="5">
                  <c:v>0.0612319322868681</c:v>
                </c:pt>
                <c:pt idx="6">
                  <c:v>0.0612319322868681</c:v>
                </c:pt>
                <c:pt idx="7">
                  <c:v>0.0612319322868681</c:v>
                </c:pt>
                <c:pt idx="8">
                  <c:v>0.0612319322868681</c:v>
                </c:pt>
                <c:pt idx="9">
                  <c:v>0.0554068076573059</c:v>
                </c:pt>
                <c:pt idx="10">
                  <c:v>0.0554068076573059</c:v>
                </c:pt>
                <c:pt idx="11">
                  <c:v>0.0554068076573059</c:v>
                </c:pt>
                <c:pt idx="12">
                  <c:v>0.0554068076573059</c:v>
                </c:pt>
                <c:pt idx="13">
                  <c:v>0.0554068076573059</c:v>
                </c:pt>
                <c:pt idx="14">
                  <c:v>0.0554068076573059</c:v>
                </c:pt>
                <c:pt idx="15">
                  <c:v>0.0554068076573059</c:v>
                </c:pt>
                <c:pt idx="16">
                  <c:v>0.0554068076573059</c:v>
                </c:pt>
                <c:pt idx="17">
                  <c:v>0.0554068076573059</c:v>
                </c:pt>
                <c:pt idx="18">
                  <c:v>0.0731276308665047</c:v>
                </c:pt>
                <c:pt idx="19">
                  <c:v>0.0731276308665047</c:v>
                </c:pt>
              </c:numCache>
            </c:numRef>
          </c:val>
          <c:smooth val="0"/>
        </c:ser>
        <c:ser>
          <c:idx val="4"/>
          <c:order val="1"/>
          <c:tx>
            <c:strRef>
              <c:f>'P, VA volume et prix'!$B$608</c:f>
              <c:strCache>
                <c:ptCount val="1"/>
                <c:pt idx="0">
                  <c:v>Moyennes par période Métal</c:v>
                </c:pt>
              </c:strCache>
            </c:strRef>
          </c:tx>
          <c:spPr>
            <a:ln>
              <a:solidFill>
                <a:srgbClr val="008000"/>
              </a:solidFill>
              <a:prstDash val="sysDot"/>
            </a:ln>
          </c:spPr>
          <c:marker>
            <c:symbol val="none"/>
          </c:marker>
          <c:dLbls>
            <c:delete val="1"/>
          </c:dLbls>
          <c:cat>
            <c:strRef>
              <c:f>'P, VA volume et prix'!$C$584:$V$584</c:f>
              <c:strCache>
                <c:ptCount val="20"/>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2 012</c:v>
                </c:pt>
                <c:pt idx="14">
                  <c:v>2013</c:v>
                </c:pt>
                <c:pt idx="15">
                  <c:v>2014</c:v>
                </c:pt>
                <c:pt idx="16">
                  <c:v>2015</c:v>
                </c:pt>
                <c:pt idx="17">
                  <c:v>2016</c:v>
                </c:pt>
                <c:pt idx="18">
                  <c:v>2017</c:v>
                </c:pt>
                <c:pt idx="19">
                  <c:v>Est 2018</c:v>
                </c:pt>
              </c:strCache>
            </c:strRef>
          </c:cat>
          <c:val>
            <c:numRef>
              <c:f>'P, VA volume et prix'!$C$608:$V$608</c:f>
              <c:numCache>
                <c:formatCode>0.0%</c:formatCode>
                <c:ptCount val="20"/>
                <c:pt idx="0">
                  <c:v>0.110607375470832</c:v>
                </c:pt>
                <c:pt idx="1">
                  <c:v>0.110607375470832</c:v>
                </c:pt>
                <c:pt idx="2">
                  <c:v>0.110607375470832</c:v>
                </c:pt>
                <c:pt idx="3">
                  <c:v>0.110607375470832</c:v>
                </c:pt>
                <c:pt idx="4">
                  <c:v>0.110607375470832</c:v>
                </c:pt>
                <c:pt idx="5">
                  <c:v>0.14077329237805</c:v>
                </c:pt>
                <c:pt idx="6">
                  <c:v>0.14077329237805</c:v>
                </c:pt>
                <c:pt idx="7">
                  <c:v>0.14077329237805</c:v>
                </c:pt>
                <c:pt idx="8">
                  <c:v>0.14077329237805</c:v>
                </c:pt>
                <c:pt idx="9">
                  <c:v>0.108124500533619</c:v>
                </c:pt>
                <c:pt idx="10">
                  <c:v>0.108124500533619</c:v>
                </c:pt>
                <c:pt idx="11">
                  <c:v>0.108124500533619</c:v>
                </c:pt>
                <c:pt idx="12">
                  <c:v>0.108124500533619</c:v>
                </c:pt>
                <c:pt idx="13">
                  <c:v>0.108124500533619</c:v>
                </c:pt>
                <c:pt idx="14">
                  <c:v>0.108124500533619</c:v>
                </c:pt>
                <c:pt idx="15">
                  <c:v>0.108124500533619</c:v>
                </c:pt>
                <c:pt idx="16">
                  <c:v>0.108124500533619</c:v>
                </c:pt>
                <c:pt idx="17">
                  <c:v>0.108124500533619</c:v>
                </c:pt>
                <c:pt idx="18">
                  <c:v>0.144973246690305</c:v>
                </c:pt>
                <c:pt idx="19">
                  <c:v>0.144973246690305</c:v>
                </c:pt>
              </c:numCache>
            </c:numRef>
          </c:val>
          <c:smooth val="0"/>
        </c:ser>
        <c:ser>
          <c:idx val="5"/>
          <c:order val="2"/>
          <c:tx>
            <c:strRef>
              <c:f>'P, VA volume et prix'!$B$609</c:f>
              <c:strCache>
                <c:ptCount val="1"/>
                <c:pt idx="0">
                  <c:v>Moyennes par période Total</c:v>
                </c:pt>
              </c:strCache>
            </c:strRef>
          </c:tx>
          <c:spPr>
            <a:ln>
              <a:solidFill>
                <a:schemeClr val="tx1"/>
              </a:solidFill>
              <a:prstDash val="sysDot"/>
            </a:ln>
          </c:spPr>
          <c:marker>
            <c:symbol val="none"/>
          </c:marker>
          <c:dLbls>
            <c:delete val="1"/>
          </c:dLbls>
          <c:cat>
            <c:strRef>
              <c:f>'P, VA volume et prix'!$C$584:$V$584</c:f>
              <c:strCache>
                <c:ptCount val="20"/>
                <c:pt idx="0">
                  <c:v>1999</c:v>
                </c:pt>
                <c:pt idx="1">
                  <c:v>2000</c:v>
                </c:pt>
                <c:pt idx="2">
                  <c:v>2000</c:v>
                </c:pt>
                <c:pt idx="3">
                  <c:v>2002</c:v>
                </c:pt>
                <c:pt idx="4">
                  <c:v>2003</c:v>
                </c:pt>
                <c:pt idx="5">
                  <c:v>2004</c:v>
                </c:pt>
                <c:pt idx="6">
                  <c:v>2005</c:v>
                </c:pt>
                <c:pt idx="7">
                  <c:v>2006</c:v>
                </c:pt>
                <c:pt idx="8">
                  <c:v>2007</c:v>
                </c:pt>
                <c:pt idx="9">
                  <c:v>2008</c:v>
                </c:pt>
                <c:pt idx="10">
                  <c:v>2009</c:v>
                </c:pt>
                <c:pt idx="11">
                  <c:v>2010</c:v>
                </c:pt>
                <c:pt idx="12">
                  <c:v>2011</c:v>
                </c:pt>
                <c:pt idx="13">
                  <c:v>2 012</c:v>
                </c:pt>
                <c:pt idx="14">
                  <c:v>2013</c:v>
                </c:pt>
                <c:pt idx="15">
                  <c:v>2014</c:v>
                </c:pt>
                <c:pt idx="16">
                  <c:v>2015</c:v>
                </c:pt>
                <c:pt idx="17">
                  <c:v>2016</c:v>
                </c:pt>
                <c:pt idx="18">
                  <c:v>2017</c:v>
                </c:pt>
                <c:pt idx="19">
                  <c:v>Est 2018</c:v>
                </c:pt>
              </c:strCache>
            </c:strRef>
          </c:cat>
          <c:val>
            <c:numRef>
              <c:f>'P, VA volume et prix'!$C$609:$V$609</c:f>
              <c:numCache>
                <c:formatCode>0.0%</c:formatCode>
                <c:ptCount val="20"/>
                <c:pt idx="0">
                  <c:v>0.171364759526198</c:v>
                </c:pt>
                <c:pt idx="1">
                  <c:v>0.171364759526198</c:v>
                </c:pt>
                <c:pt idx="2">
                  <c:v>0.171364759526198</c:v>
                </c:pt>
                <c:pt idx="3">
                  <c:v>0.171364759526198</c:v>
                </c:pt>
                <c:pt idx="4">
                  <c:v>0.171364759526198</c:v>
                </c:pt>
                <c:pt idx="5">
                  <c:v>0.24704443339446</c:v>
                </c:pt>
                <c:pt idx="6">
                  <c:v>0.24704443339446</c:v>
                </c:pt>
                <c:pt idx="7">
                  <c:v>0.24704443339446</c:v>
                </c:pt>
                <c:pt idx="8">
                  <c:v>0.24704443339446</c:v>
                </c:pt>
                <c:pt idx="9">
                  <c:v>0.179491660358068</c:v>
                </c:pt>
                <c:pt idx="10">
                  <c:v>0.179491660358068</c:v>
                </c:pt>
                <c:pt idx="11">
                  <c:v>0.179491660358068</c:v>
                </c:pt>
                <c:pt idx="12">
                  <c:v>0.179491660358068</c:v>
                </c:pt>
                <c:pt idx="13">
                  <c:v>0.179491660358068</c:v>
                </c:pt>
                <c:pt idx="14">
                  <c:v>0.179491660358068</c:v>
                </c:pt>
                <c:pt idx="15">
                  <c:v>0.179491660358068</c:v>
                </c:pt>
                <c:pt idx="16">
                  <c:v>0.179491660358068</c:v>
                </c:pt>
                <c:pt idx="17">
                  <c:v>0.179491660358068</c:v>
                </c:pt>
                <c:pt idx="18">
                  <c:v>0.239846864560355</c:v>
                </c:pt>
                <c:pt idx="19">
                  <c:v>0.239846864560355</c:v>
                </c:pt>
              </c:numCache>
            </c:numRef>
          </c:val>
          <c:smooth val="0"/>
        </c:ser>
        <c:dLbls>
          <c:showLegendKey val="0"/>
          <c:showVal val="1"/>
          <c:showCatName val="0"/>
          <c:showSerName val="0"/>
          <c:showPercent val="0"/>
          <c:showBubbleSize val="0"/>
        </c:dLbls>
        <c:marker val="1"/>
        <c:smooth val="0"/>
        <c:axId val="-2144484504"/>
        <c:axId val="-2144481432"/>
      </c:lineChart>
      <c:catAx>
        <c:axId val="-2144484504"/>
        <c:scaling>
          <c:orientation val="minMax"/>
        </c:scaling>
        <c:delete val="0"/>
        <c:axPos val="b"/>
        <c:numFmt formatCode="0" sourceLinked="1"/>
        <c:majorTickMark val="out"/>
        <c:minorTickMark val="none"/>
        <c:tickLblPos val="nextTo"/>
        <c:txPr>
          <a:bodyPr rot="-5400000" vert="horz"/>
          <a:lstStyle/>
          <a:p>
            <a:pPr>
              <a:defRPr sz="1400"/>
            </a:pPr>
            <a:endParaRPr lang="fr-FR"/>
          </a:p>
        </c:txPr>
        <c:crossAx val="-2144481432"/>
        <c:crosses val="autoZero"/>
        <c:auto val="1"/>
        <c:lblAlgn val="ctr"/>
        <c:lblOffset val="100"/>
        <c:noMultiLvlLbl val="0"/>
      </c:catAx>
      <c:valAx>
        <c:axId val="-214448143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44484504"/>
        <c:crosses val="autoZero"/>
        <c:crossBetween val="between"/>
        <c:majorUnit val="0.02"/>
      </c:valAx>
    </c:plotArea>
    <c:legend>
      <c:legendPos val="t"/>
      <c:layout>
        <c:manualLayout>
          <c:xMode val="edge"/>
          <c:yMode val="edge"/>
          <c:x val="0.0"/>
          <c:y val="0.0834819012520424"/>
          <c:w val="0.994363620862517"/>
          <c:h val="0.114087095087216"/>
        </c:manualLayout>
      </c:layout>
      <c:overlay val="0"/>
      <c:spPr>
        <a:solidFill>
          <a:schemeClr val="bg1"/>
        </a:solidFill>
      </c:spPr>
      <c:txPr>
        <a:bodyPr/>
        <a:lstStyle/>
        <a:p>
          <a:pPr>
            <a:defRPr sz="1400"/>
          </a:pPr>
          <a:endParaRPr lang="fr-FR"/>
        </a:p>
      </c:txPr>
    </c:legend>
    <c:plotVisOnly val="1"/>
    <c:dispBlanksAs val="gap"/>
    <c:showDLblsOverMax val="0"/>
  </c:chart>
  <c:externalData r:id="rId1">
    <c:autoUpdate val="0"/>
  </c:externalData>
</c:chartSpace>
</file>

<file path=ppt/charts/chart13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2000" dirty="0"/>
              <a:t>Production </a:t>
            </a:r>
            <a:r>
              <a:rPr lang="fr-FR" sz="2000" dirty="0">
                <a:solidFill>
                  <a:srgbClr val="FF0000"/>
                </a:solidFill>
              </a:rPr>
              <a:t>- CI </a:t>
            </a:r>
            <a:r>
              <a:rPr lang="fr-FR" sz="2000" dirty="0">
                <a:solidFill>
                  <a:srgbClr val="3366FF"/>
                </a:solidFill>
              </a:rPr>
              <a:t>= VAB </a:t>
            </a:r>
            <a:r>
              <a:rPr lang="fr-FR" sz="2000" dirty="0"/>
              <a:t>du Ni,</a:t>
            </a:r>
            <a:r>
              <a:rPr lang="fr-FR" sz="2000" baseline="0" dirty="0"/>
              <a:t> </a:t>
            </a:r>
          </a:p>
          <a:p>
            <a:pPr>
              <a:defRPr sz="1600"/>
            </a:pPr>
            <a:r>
              <a:rPr lang="fr-FR" sz="1600" dirty="0"/>
              <a:t>GCFP courants, ISEE</a:t>
            </a:r>
            <a:r>
              <a:rPr lang="fr-FR" sz="1600" baseline="0" dirty="0"/>
              <a:t> jusqu'en 2012</a:t>
            </a:r>
            <a:endParaRPr lang="fr-FR" sz="1600" dirty="0"/>
          </a:p>
          <a:p>
            <a:pPr>
              <a:defRPr sz="1600"/>
            </a:pPr>
            <a:r>
              <a:rPr lang="fr-FR" sz="1600" b="1" i="0" u="none" strike="noStrike" baseline="0" dirty="0">
                <a:effectLst/>
              </a:rPr>
              <a:t>(estimés à partir de 2013, </a:t>
            </a:r>
            <a:r>
              <a:rPr lang="fr-FR" sz="1600" b="1" i="1" u="none" strike="noStrike" baseline="0" dirty="0">
                <a:solidFill>
                  <a:srgbClr val="008000"/>
                </a:solidFill>
                <a:effectLst/>
              </a:rPr>
              <a:t>scénario probable pour 2019*</a:t>
            </a:r>
            <a:r>
              <a:rPr lang="fr-FR" sz="1600" b="1" i="0" u="none" strike="noStrike" baseline="0" dirty="0">
                <a:solidFill>
                  <a:srgbClr val="3366FF"/>
                </a:solidFill>
                <a:effectLst/>
              </a:rPr>
              <a:t>)</a:t>
            </a:r>
            <a:r>
              <a:rPr lang="fr-FR" sz="1600" b="1" i="0" u="none" strike="noStrike" baseline="0" dirty="0"/>
              <a:t> </a:t>
            </a:r>
            <a:endParaRPr lang="fr-FR" sz="1600" dirty="0"/>
          </a:p>
        </c:rich>
      </c:tx>
      <c:layout>
        <c:manualLayout>
          <c:xMode val="edge"/>
          <c:yMode val="edge"/>
          <c:x val="0.0659811348882594"/>
          <c:y val="3.20052372206363E-5"/>
        </c:manualLayout>
      </c:layout>
      <c:overlay val="0"/>
      <c:spPr>
        <a:solidFill>
          <a:schemeClr val="bg1"/>
        </a:solidFill>
      </c:spPr>
    </c:title>
    <c:autoTitleDeleted val="0"/>
    <c:plotArea>
      <c:layout>
        <c:manualLayout>
          <c:layoutTarget val="inner"/>
          <c:xMode val="edge"/>
          <c:yMode val="edge"/>
          <c:x val="0.056164186700997"/>
          <c:y val="0.060969795057373"/>
          <c:w val="0.94965614801952"/>
          <c:h val="0.669283700969249"/>
        </c:manualLayout>
      </c:layout>
      <c:lineChart>
        <c:grouping val="standard"/>
        <c:varyColors val="0"/>
        <c:ser>
          <c:idx val="0"/>
          <c:order val="0"/>
          <c:tx>
            <c:strRef>
              <c:f>'P, VA volume et prix'!$B$744</c:f>
              <c:strCache>
                <c:ptCount val="1"/>
                <c:pt idx="0">
                  <c:v>+ Production </c:v>
                </c:pt>
              </c:strCache>
            </c:strRef>
          </c:tx>
          <c:spPr>
            <a:ln>
              <a:solidFill>
                <a:schemeClr val="tx1"/>
              </a:solidFill>
            </a:ln>
          </c:spPr>
          <c:marker>
            <c:symbol val="none"/>
          </c:marker>
          <c:dPt>
            <c:idx val="20"/>
            <c:bubble3D val="0"/>
            <c:spPr>
              <a:ln>
                <a:solidFill>
                  <a:schemeClr val="tx1"/>
                </a:solidFill>
                <a:prstDash val="sysDot"/>
              </a:ln>
            </c:spPr>
          </c:dPt>
          <c:dLbls>
            <c:dLbl>
              <c:idx val="8"/>
              <c:layout>
                <c:manualLayout>
                  <c:x val="-0.025286305383983"/>
                  <c:y val="-0.0131502350396906"/>
                </c:manualLayout>
              </c:layout>
              <c:dLblPos val="r"/>
              <c:showLegendKey val="0"/>
              <c:showVal val="1"/>
              <c:showCatName val="0"/>
              <c:showSerName val="0"/>
              <c:showPercent val="0"/>
              <c:showBubbleSize val="0"/>
            </c:dLbl>
            <c:numFmt formatCode="#,##0" sourceLinked="0"/>
            <c:spPr>
              <a:solidFill>
                <a:schemeClr val="bg1"/>
              </a:solidFill>
            </c:spPr>
            <c:txPr>
              <a:bodyPr rot="-5400000" vert="horz"/>
              <a:lstStyle/>
              <a:p>
                <a:pPr>
                  <a:defRPr sz="1800" b="1"/>
                </a:pPr>
                <a:endParaRPr lang="fr-FR"/>
              </a:p>
            </c:txPr>
            <c:dLblPos val="t"/>
            <c:showLegendKey val="0"/>
            <c:showVal val="1"/>
            <c:showCatName val="0"/>
            <c:showSerName val="0"/>
            <c:showPercent val="0"/>
            <c:showBubbleSize val="0"/>
            <c:showLeaderLines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prix'!$C$744:$W$744</c:f>
              <c:numCache>
                <c:formatCode>#,##0</c:formatCode>
                <c:ptCount val="21"/>
                <c:pt idx="0">
                  <c:v>59.28359991813528</c:v>
                </c:pt>
                <c:pt idx="1">
                  <c:v>91.46434642207542</c:v>
                </c:pt>
                <c:pt idx="2">
                  <c:v>70.85413666752166</c:v>
                </c:pt>
                <c:pt idx="3">
                  <c:v>75.98812496886472</c:v>
                </c:pt>
                <c:pt idx="4">
                  <c:v>94.59099114864691</c:v>
                </c:pt>
                <c:pt idx="5">
                  <c:v>117.7083484862029</c:v>
                </c:pt>
                <c:pt idx="6">
                  <c:v>127.8080130441424</c:v>
                </c:pt>
                <c:pt idx="7">
                  <c:v>162.917208214382</c:v>
                </c:pt>
                <c:pt idx="8">
                  <c:v>246.3970504091262</c:v>
                </c:pt>
                <c:pt idx="9">
                  <c:v>137.394</c:v>
                </c:pt>
                <c:pt idx="10">
                  <c:v>98.32599999999998</c:v>
                </c:pt>
                <c:pt idx="11">
                  <c:v>161.696</c:v>
                </c:pt>
                <c:pt idx="12">
                  <c:v>174.626</c:v>
                </c:pt>
                <c:pt idx="13">
                  <c:v>147.921</c:v>
                </c:pt>
                <c:pt idx="14">
                  <c:v>142.9397617322306</c:v>
                </c:pt>
                <c:pt idx="15">
                  <c:v>189.7384127694889</c:v>
                </c:pt>
                <c:pt idx="16">
                  <c:v>177.5242422062867</c:v>
                </c:pt>
                <c:pt idx="17">
                  <c:v>185.8732256394134</c:v>
                </c:pt>
                <c:pt idx="18">
                  <c:v>214.2974223692604</c:v>
                </c:pt>
                <c:pt idx="19">
                  <c:v>274.4204777171311</c:v>
                </c:pt>
                <c:pt idx="20" formatCode="General">
                  <c:v>329.3045732605573</c:v>
                </c:pt>
              </c:numCache>
            </c:numRef>
          </c:val>
          <c:smooth val="0"/>
        </c:ser>
        <c:ser>
          <c:idx val="1"/>
          <c:order val="1"/>
          <c:tx>
            <c:strRef>
              <c:f>'P, VA volume et prix'!$B$745</c:f>
              <c:strCache>
                <c:ptCount val="1"/>
                <c:pt idx="0">
                  <c:v>- CI </c:v>
                </c:pt>
              </c:strCache>
            </c:strRef>
          </c:tx>
          <c:spPr>
            <a:ln>
              <a:solidFill>
                <a:srgbClr val="FF0000"/>
              </a:solidFill>
            </a:ln>
          </c:spPr>
          <c:marker>
            <c:symbol val="none"/>
          </c:marker>
          <c:dPt>
            <c:idx val="20"/>
            <c:bubble3D val="0"/>
            <c:spPr>
              <a:ln>
                <a:solidFill>
                  <a:srgbClr val="FF0000"/>
                </a:solidFill>
                <a:prstDash val="sysDot"/>
              </a:ln>
            </c:spPr>
          </c:dPt>
          <c:dLbls>
            <c:delete val="1"/>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prix'!$C$745:$W$745</c:f>
              <c:numCache>
                <c:formatCode>#,##0</c:formatCode>
                <c:ptCount val="21"/>
                <c:pt idx="0">
                  <c:v>-37.30117550662655</c:v>
                </c:pt>
                <c:pt idx="1">
                  <c:v>-53.48187595439585</c:v>
                </c:pt>
                <c:pt idx="2">
                  <c:v>-50.41449823574311</c:v>
                </c:pt>
                <c:pt idx="3">
                  <c:v>-48.8823079895282</c:v>
                </c:pt>
                <c:pt idx="4">
                  <c:v>-53.59568572690375</c:v>
                </c:pt>
                <c:pt idx="5">
                  <c:v>-62.3726637475734</c:v>
                </c:pt>
                <c:pt idx="6">
                  <c:v>-70.95623647862535</c:v>
                </c:pt>
                <c:pt idx="7">
                  <c:v>-86.51130524616638</c:v>
                </c:pt>
                <c:pt idx="8">
                  <c:v>-117.2134453481385</c:v>
                </c:pt>
                <c:pt idx="9">
                  <c:v>-90.006</c:v>
                </c:pt>
                <c:pt idx="10">
                  <c:v>-61.591</c:v>
                </c:pt>
                <c:pt idx="11">
                  <c:v>-84.831</c:v>
                </c:pt>
                <c:pt idx="12">
                  <c:v>-110.688</c:v>
                </c:pt>
                <c:pt idx="13">
                  <c:v>-110.958</c:v>
                </c:pt>
                <c:pt idx="14">
                  <c:v>-109.7371381266242</c:v>
                </c:pt>
                <c:pt idx="15">
                  <c:v>-132.8168889386423</c:v>
                </c:pt>
                <c:pt idx="16">
                  <c:v>-136.2881961725205</c:v>
                </c:pt>
                <c:pt idx="17">
                  <c:v>-142.6978441047328</c:v>
                </c:pt>
                <c:pt idx="18">
                  <c:v>-128.5784534215562</c:v>
                </c:pt>
                <c:pt idx="19">
                  <c:v>-178.3733105161352</c:v>
                </c:pt>
                <c:pt idx="20" formatCode="General">
                  <c:v>-214.0479726193622</c:v>
                </c:pt>
              </c:numCache>
            </c:numRef>
          </c:val>
          <c:smooth val="0"/>
        </c:ser>
        <c:ser>
          <c:idx val="2"/>
          <c:order val="2"/>
          <c:tx>
            <c:strRef>
              <c:f>'P, VA volume et prix'!$B$746</c:f>
              <c:strCache>
                <c:ptCount val="1"/>
                <c:pt idx="0">
                  <c:v> = VAB</c:v>
                </c:pt>
              </c:strCache>
            </c:strRef>
          </c:tx>
          <c:spPr>
            <a:ln w="76200" cmpd="sng">
              <a:solidFill>
                <a:srgbClr val="0000FF"/>
              </a:solidFill>
            </a:ln>
          </c:spPr>
          <c:marker>
            <c:symbol val="none"/>
          </c:marker>
          <c:dPt>
            <c:idx val="20"/>
            <c:bubble3D val="0"/>
            <c:spPr>
              <a:ln w="76200" cmpd="sng">
                <a:solidFill>
                  <a:srgbClr val="0000FF"/>
                </a:solidFill>
                <a:prstDash val="sysDot"/>
              </a:ln>
            </c:spPr>
          </c:dPt>
          <c:dLbls>
            <c:spPr>
              <a:solidFill>
                <a:schemeClr val="bg1"/>
              </a:solidFill>
            </c:spPr>
            <c:txPr>
              <a:bodyPr rot="-5400000" vert="horz"/>
              <a:lstStyle/>
              <a:p>
                <a:pPr>
                  <a:defRPr sz="1800" b="1">
                    <a:solidFill>
                      <a:srgbClr val="0000FF"/>
                    </a:solidFill>
                  </a:defRPr>
                </a:pPr>
                <a:endParaRPr lang="fr-FR"/>
              </a:p>
            </c:txPr>
            <c:dLblPos val="b"/>
            <c:showLegendKey val="0"/>
            <c:showVal val="1"/>
            <c:showCatName val="0"/>
            <c:showSerName val="0"/>
            <c:showPercent val="0"/>
            <c:showBubbleSize val="0"/>
            <c:showLeaderLines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prix'!$C$746:$W$746</c:f>
              <c:numCache>
                <c:formatCode>#,##0</c:formatCode>
                <c:ptCount val="21"/>
                <c:pt idx="0">
                  <c:v>21.9824244115087</c:v>
                </c:pt>
                <c:pt idx="1">
                  <c:v>37.98247046767953</c:v>
                </c:pt>
                <c:pt idx="2">
                  <c:v>20.43963843177857</c:v>
                </c:pt>
                <c:pt idx="3">
                  <c:v>27.10581697933652</c:v>
                </c:pt>
                <c:pt idx="4">
                  <c:v>40.99530542174315</c:v>
                </c:pt>
                <c:pt idx="5">
                  <c:v>55.3356847386295</c:v>
                </c:pt>
                <c:pt idx="6">
                  <c:v>56.85177656551694</c:v>
                </c:pt>
                <c:pt idx="7">
                  <c:v>76.40590296821562</c:v>
                </c:pt>
                <c:pt idx="8">
                  <c:v>129.1836050609876</c:v>
                </c:pt>
                <c:pt idx="9">
                  <c:v>47.38800000000001</c:v>
                </c:pt>
                <c:pt idx="10">
                  <c:v>36.735</c:v>
                </c:pt>
                <c:pt idx="11">
                  <c:v>76.865</c:v>
                </c:pt>
                <c:pt idx="12">
                  <c:v>63.938</c:v>
                </c:pt>
                <c:pt idx="13">
                  <c:v>36.963</c:v>
                </c:pt>
                <c:pt idx="14">
                  <c:v>33.20262360560635</c:v>
                </c:pt>
                <c:pt idx="15">
                  <c:v>56.9215238308467</c:v>
                </c:pt>
                <c:pt idx="16">
                  <c:v>41.23604603376624</c:v>
                </c:pt>
                <c:pt idx="17">
                  <c:v>43.17538153468058</c:v>
                </c:pt>
                <c:pt idx="18">
                  <c:v>85.71896894770415</c:v>
                </c:pt>
                <c:pt idx="19">
                  <c:v>96.0471672009959</c:v>
                </c:pt>
                <c:pt idx="20">
                  <c:v>115.256600641195</c:v>
                </c:pt>
              </c:numCache>
            </c:numRef>
          </c:val>
          <c:smooth val="0"/>
        </c:ser>
        <c:dLbls>
          <c:showLegendKey val="0"/>
          <c:showVal val="1"/>
          <c:showCatName val="0"/>
          <c:showSerName val="0"/>
          <c:showPercent val="0"/>
          <c:showBubbleSize val="0"/>
        </c:dLbls>
        <c:marker val="1"/>
        <c:smooth val="0"/>
        <c:axId val="-2146140488"/>
        <c:axId val="-2146144504"/>
      </c:lineChart>
      <c:catAx>
        <c:axId val="-2146140488"/>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sz="1800"/>
            </a:pPr>
            <a:endParaRPr lang="fr-FR"/>
          </a:p>
        </c:txPr>
        <c:crossAx val="-2146144504"/>
        <c:crosses val="autoZero"/>
        <c:auto val="1"/>
        <c:lblAlgn val="ctr"/>
        <c:lblOffset val="100"/>
        <c:noMultiLvlLbl val="0"/>
      </c:catAx>
      <c:valAx>
        <c:axId val="-2146144504"/>
        <c:scaling>
          <c:orientation val="minMax"/>
          <c:min val="-220.0"/>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400"/>
            </a:pPr>
            <a:endParaRPr lang="fr-FR"/>
          </a:p>
        </c:txPr>
        <c:crossAx val="-2146140488"/>
        <c:crosses val="autoZero"/>
        <c:crossBetween val="between"/>
      </c:valAx>
    </c:plotArea>
    <c:legend>
      <c:legendPos val="r"/>
      <c:layout>
        <c:manualLayout>
          <c:xMode val="edge"/>
          <c:yMode val="edge"/>
          <c:x val="0.0983686828303088"/>
          <c:y val="0.640147660526268"/>
          <c:w val="0.524831745429412"/>
          <c:h val="0.0781235111200015"/>
        </c:manualLayout>
      </c:layout>
      <c:overlay val="0"/>
      <c:spPr>
        <a:solidFill>
          <a:schemeClr val="bg1"/>
        </a:solidFill>
      </c:spPr>
      <c:txPr>
        <a:bodyPr/>
        <a:lstStyle/>
        <a:p>
          <a:pPr>
            <a:defRPr sz="1600"/>
          </a:pPr>
          <a:endParaRPr lang="fr-FR"/>
        </a:p>
      </c:txPr>
    </c:legend>
    <c:plotVisOnly val="1"/>
    <c:dispBlanksAs val="gap"/>
    <c:showDLblsOverMax val="0"/>
  </c:chart>
  <c:externalData r:id="rId1">
    <c:autoUpdate val="0"/>
  </c:externalData>
  <c:userShapes r:id="rId2"/>
</c:chartSpace>
</file>

<file path=ppt/charts/chart13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a:t>Production </a:t>
            </a:r>
            <a:r>
              <a:rPr lang="fr-FR" sz="2400" dirty="0">
                <a:solidFill>
                  <a:srgbClr val="FF0000"/>
                </a:solidFill>
              </a:rPr>
              <a:t>- CI </a:t>
            </a:r>
            <a:r>
              <a:rPr lang="fr-FR" sz="2400" dirty="0">
                <a:solidFill>
                  <a:srgbClr val="0000FF"/>
                </a:solidFill>
              </a:rPr>
              <a:t>= VAB </a:t>
            </a:r>
            <a:r>
              <a:rPr lang="fr-FR" sz="2400" dirty="0"/>
              <a:t>du Ni, % du PIB</a:t>
            </a:r>
          </a:p>
        </c:rich>
      </c:tx>
      <c:layout>
        <c:manualLayout>
          <c:xMode val="edge"/>
          <c:yMode val="edge"/>
          <c:x val="0.103417432212629"/>
          <c:y val="0.000549652112143066"/>
        </c:manualLayout>
      </c:layout>
      <c:overlay val="0"/>
      <c:spPr>
        <a:solidFill>
          <a:schemeClr val="bg1"/>
        </a:solidFill>
      </c:spPr>
    </c:title>
    <c:autoTitleDeleted val="0"/>
    <c:plotArea>
      <c:layout>
        <c:manualLayout>
          <c:layoutTarget val="inner"/>
          <c:xMode val="edge"/>
          <c:yMode val="edge"/>
          <c:x val="0.056164186700997"/>
          <c:y val="0.0680553732866725"/>
          <c:w val="0.94965614801952"/>
          <c:h val="0.661573709536308"/>
        </c:manualLayout>
      </c:layout>
      <c:lineChart>
        <c:grouping val="standard"/>
        <c:varyColors val="0"/>
        <c:ser>
          <c:idx val="0"/>
          <c:order val="0"/>
          <c:tx>
            <c:strRef>
              <c:f>'P, VA volume et prix'!$B$749</c:f>
              <c:strCache>
                <c:ptCount val="1"/>
                <c:pt idx="0">
                  <c:v>+Total Production Industrie du Ni</c:v>
                </c:pt>
              </c:strCache>
            </c:strRef>
          </c:tx>
          <c:spPr>
            <a:ln>
              <a:solidFill>
                <a:schemeClr val="tx1"/>
              </a:solidFill>
            </a:ln>
          </c:spPr>
          <c:marker>
            <c:symbol val="none"/>
          </c:marker>
          <c:dPt>
            <c:idx val="20"/>
            <c:bubble3D val="0"/>
            <c:spPr>
              <a:ln>
                <a:solidFill>
                  <a:schemeClr val="tx1"/>
                </a:solidFill>
                <a:prstDash val="sysDot"/>
              </a:ln>
            </c:spPr>
          </c:dPt>
          <c:dLbls>
            <c:dLbl>
              <c:idx val="8"/>
              <c:layout>
                <c:manualLayout>
                  <c:x val="-0.0324410688821378"/>
                  <c:y val="0.0131293744531933"/>
                </c:manualLayout>
              </c:layout>
              <c:dLblPos val="r"/>
              <c:showLegendKey val="0"/>
              <c:showVal val="1"/>
              <c:showCatName val="0"/>
              <c:showSerName val="0"/>
              <c:showPercent val="0"/>
              <c:showBubbleSize val="0"/>
            </c:dLbl>
            <c:spPr>
              <a:solidFill>
                <a:schemeClr val="bg1"/>
              </a:solidFill>
            </c:spPr>
            <c:txPr>
              <a:bodyPr rot="-5400000" vert="horz"/>
              <a:lstStyle/>
              <a:p>
                <a:pPr>
                  <a:defRPr sz="1600"/>
                </a:pPr>
                <a:endParaRPr lang="fr-FR"/>
              </a:p>
            </c:txPr>
            <c:dLblPos val="t"/>
            <c:showLegendKey val="0"/>
            <c:showVal val="1"/>
            <c:showCatName val="0"/>
            <c:showSerName val="0"/>
            <c:showPercent val="0"/>
            <c:showBubbleSize val="0"/>
            <c:showLeaderLines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prix'!$C$749:$W$749</c:f>
              <c:numCache>
                <c:formatCode>0%</c:formatCode>
                <c:ptCount val="21"/>
                <c:pt idx="0">
                  <c:v>0.145148898150089</c:v>
                </c:pt>
                <c:pt idx="1">
                  <c:v>0.206992854089138</c:v>
                </c:pt>
                <c:pt idx="2">
                  <c:v>0.161258256845444</c:v>
                </c:pt>
                <c:pt idx="3">
                  <c:v>0.160991790188273</c:v>
                </c:pt>
                <c:pt idx="4">
                  <c:v>0.182431998358046</c:v>
                </c:pt>
                <c:pt idx="5">
                  <c:v>0.208149157358449</c:v>
                </c:pt>
                <c:pt idx="6">
                  <c:v>0.213582909498901</c:v>
                </c:pt>
                <c:pt idx="7">
                  <c:v>0.245616174000274</c:v>
                </c:pt>
                <c:pt idx="8">
                  <c:v>0.320829492720216</c:v>
                </c:pt>
                <c:pt idx="9">
                  <c:v>0.186752752480631</c:v>
                </c:pt>
                <c:pt idx="10">
                  <c:v>0.132031716831271</c:v>
                </c:pt>
                <c:pt idx="11">
                  <c:v>0.191829999062774</c:v>
                </c:pt>
                <c:pt idx="12">
                  <c:v>0.196778319294588</c:v>
                </c:pt>
                <c:pt idx="13">
                  <c:v>0.164878782812239</c:v>
                </c:pt>
                <c:pt idx="14">
                  <c:v>0.159326491369593</c:v>
                </c:pt>
                <c:pt idx="15">
                  <c:v>0.211490177528272</c:v>
                </c:pt>
                <c:pt idx="16">
                  <c:v>0.183999363818421</c:v>
                </c:pt>
                <c:pt idx="17">
                  <c:v>0.189183944671159</c:v>
                </c:pt>
                <c:pt idx="18">
                  <c:v>0.213837671375802</c:v>
                </c:pt>
                <c:pt idx="19">
                  <c:v>0.265856057744908</c:v>
                </c:pt>
                <c:pt idx="20">
                  <c:v>0.309735212906689</c:v>
                </c:pt>
              </c:numCache>
            </c:numRef>
          </c:val>
          <c:smooth val="0"/>
        </c:ser>
        <c:ser>
          <c:idx val="1"/>
          <c:order val="1"/>
          <c:tx>
            <c:strRef>
              <c:f>'P, VA volume et prix'!$B$750</c:f>
              <c:strCache>
                <c:ptCount val="1"/>
                <c:pt idx="0">
                  <c:v>- CI (Consommations Intermédiaires)</c:v>
                </c:pt>
              </c:strCache>
            </c:strRef>
          </c:tx>
          <c:spPr>
            <a:ln>
              <a:solidFill>
                <a:srgbClr val="FF0000"/>
              </a:solidFill>
            </a:ln>
          </c:spPr>
          <c:marker>
            <c:symbol val="none"/>
          </c:marker>
          <c:dPt>
            <c:idx val="20"/>
            <c:bubble3D val="0"/>
            <c:spPr>
              <a:ln>
                <a:solidFill>
                  <a:srgbClr val="FF0000"/>
                </a:solidFill>
                <a:prstDash val="sysDot"/>
              </a:ln>
            </c:spPr>
          </c:dPt>
          <c:dLbls>
            <c:delete val="1"/>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prix'!$C$750:$W$750</c:f>
              <c:numCache>
                <c:formatCode>0%</c:formatCode>
                <c:ptCount val="21"/>
                <c:pt idx="0">
                  <c:v>-0.0913275261955488</c:v>
                </c:pt>
                <c:pt idx="1">
                  <c:v>-0.121034770147001</c:v>
                </c:pt>
                <c:pt idx="2">
                  <c:v>-0.114739300873596</c:v>
                </c:pt>
                <c:pt idx="3">
                  <c:v>-0.103564211842221</c:v>
                </c:pt>
                <c:pt idx="4">
                  <c:v>-0.103366799859024</c:v>
                </c:pt>
                <c:pt idx="5">
                  <c:v>-0.110296487617283</c:v>
                </c:pt>
                <c:pt idx="6">
                  <c:v>-0.118576598393425</c:v>
                </c:pt>
                <c:pt idx="7">
                  <c:v>-0.130425607185537</c:v>
                </c:pt>
                <c:pt idx="8">
                  <c:v>-0.152621673630389</c:v>
                </c:pt>
                <c:pt idx="9">
                  <c:v>-0.122340627973359</c:v>
                </c:pt>
                <c:pt idx="10">
                  <c:v>-0.0827041217109901</c:v>
                </c:pt>
                <c:pt idx="11">
                  <c:v>-0.100640279601809</c:v>
                </c:pt>
                <c:pt idx="12">
                  <c:v>-0.124729413753275</c:v>
                </c:pt>
                <c:pt idx="13">
                  <c:v>-0.1236783146631</c:v>
                </c:pt>
                <c:pt idx="14">
                  <c:v>-0.122317492199325</c:v>
                </c:pt>
                <c:pt idx="15">
                  <c:v>-0.14804312426979</c:v>
                </c:pt>
                <c:pt idx="16">
                  <c:v>-0.141259250455293</c:v>
                </c:pt>
                <c:pt idx="17">
                  <c:v>-0.145239535984461</c:v>
                </c:pt>
                <c:pt idx="18">
                  <c:v>-0.128302602825481</c:v>
                </c:pt>
                <c:pt idx="19">
                  <c:v>-0.17280643753419</c:v>
                </c:pt>
                <c:pt idx="20">
                  <c:v>-0.201327888389348</c:v>
                </c:pt>
              </c:numCache>
            </c:numRef>
          </c:val>
          <c:smooth val="0"/>
        </c:ser>
        <c:ser>
          <c:idx val="2"/>
          <c:order val="2"/>
          <c:tx>
            <c:strRef>
              <c:f>'P, VA volume et prix'!$B$751</c:f>
              <c:strCache>
                <c:ptCount val="1"/>
                <c:pt idx="0">
                  <c:v>VAB, % du PIB </c:v>
                </c:pt>
              </c:strCache>
            </c:strRef>
          </c:tx>
          <c:spPr>
            <a:ln w="76200" cmpd="sng">
              <a:solidFill>
                <a:srgbClr val="0000FF"/>
              </a:solidFill>
            </a:ln>
          </c:spPr>
          <c:marker>
            <c:symbol val="none"/>
          </c:marker>
          <c:dPt>
            <c:idx val="20"/>
            <c:bubble3D val="0"/>
            <c:spPr>
              <a:ln w="76200" cmpd="sng">
                <a:solidFill>
                  <a:srgbClr val="0000FF"/>
                </a:solidFill>
                <a:prstDash val="sysDot"/>
              </a:ln>
            </c:spPr>
          </c:dPt>
          <c:dLbls>
            <c:dLbl>
              <c:idx val="14"/>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5"/>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6"/>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7"/>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8"/>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9"/>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20"/>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numFmt formatCode="0.0%" sourceLinked="0"/>
            <c:spPr>
              <a:solidFill>
                <a:schemeClr val="bg1"/>
              </a:solidFill>
            </c:spPr>
            <c:txPr>
              <a:bodyPr rot="-5400000" vert="horz"/>
              <a:lstStyle/>
              <a:p>
                <a:pPr>
                  <a:defRPr sz="1800" b="1">
                    <a:solidFill>
                      <a:srgbClr val="0000FF"/>
                    </a:solidFill>
                  </a:defRPr>
                </a:pPr>
                <a:endParaRPr lang="fr-FR"/>
              </a:p>
            </c:txPr>
            <c:dLblPos val="b"/>
            <c:showLegendKey val="0"/>
            <c:showVal val="1"/>
            <c:showCatName val="0"/>
            <c:showSerName val="0"/>
            <c:showPercent val="0"/>
            <c:showBubbleSize val="0"/>
            <c:showLeaderLines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prix'!$C$751:$W$751</c:f>
              <c:numCache>
                <c:formatCode>0%</c:formatCode>
                <c:ptCount val="21"/>
                <c:pt idx="0">
                  <c:v>0.0538213719545401</c:v>
                </c:pt>
                <c:pt idx="1">
                  <c:v>0.0859580839421361</c:v>
                </c:pt>
                <c:pt idx="2">
                  <c:v>0.0465189559718482</c:v>
                </c:pt>
                <c:pt idx="3">
                  <c:v>0.0574275783460519</c:v>
                </c:pt>
                <c:pt idx="4">
                  <c:v>0.0790651984990225</c:v>
                </c:pt>
                <c:pt idx="5">
                  <c:v>0.0978526697411662</c:v>
                </c:pt>
                <c:pt idx="6">
                  <c:v>0.0950063111054763</c:v>
                </c:pt>
                <c:pt idx="7">
                  <c:v>0.115190566814738</c:v>
                </c:pt>
                <c:pt idx="8">
                  <c:v>0.168207819089828</c:v>
                </c:pt>
                <c:pt idx="9">
                  <c:v>0.064412124507272</c:v>
                </c:pt>
                <c:pt idx="10">
                  <c:v>0.0493275951202809</c:v>
                </c:pt>
                <c:pt idx="11">
                  <c:v>0.0911897194609645</c:v>
                </c:pt>
                <c:pt idx="12">
                  <c:v>0.0720489055413133</c:v>
                </c:pt>
                <c:pt idx="13">
                  <c:v>0.0412004681491389</c:v>
                </c:pt>
                <c:pt idx="14" formatCode="0.0%">
                  <c:v>0.0370089991702685</c:v>
                </c:pt>
                <c:pt idx="15" formatCode="0.0%">
                  <c:v>0.0634470532584815</c:v>
                </c:pt>
                <c:pt idx="16" formatCode="0.0%">
                  <c:v>0.0427401133631281</c:v>
                </c:pt>
                <c:pt idx="17" formatCode="0.0%">
                  <c:v>0.0439444086866978</c:v>
                </c:pt>
                <c:pt idx="18" formatCode="0.0%">
                  <c:v>0.0855350685503209</c:v>
                </c:pt>
                <c:pt idx="19" formatCode="0.0%">
                  <c:v>0.0930496202107177</c:v>
                </c:pt>
                <c:pt idx="20" formatCode="0.0%">
                  <c:v>0.108407324517341</c:v>
                </c:pt>
              </c:numCache>
            </c:numRef>
          </c:val>
          <c:smooth val="0"/>
        </c:ser>
        <c:dLbls>
          <c:showLegendKey val="0"/>
          <c:showVal val="1"/>
          <c:showCatName val="0"/>
          <c:showSerName val="0"/>
          <c:showPercent val="0"/>
          <c:showBubbleSize val="0"/>
        </c:dLbls>
        <c:marker val="1"/>
        <c:smooth val="0"/>
        <c:axId val="-2146237528"/>
        <c:axId val="-2146241624"/>
      </c:lineChart>
      <c:catAx>
        <c:axId val="-2146237528"/>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sz="1800"/>
            </a:pPr>
            <a:endParaRPr lang="fr-FR"/>
          </a:p>
        </c:txPr>
        <c:crossAx val="-2146241624"/>
        <c:crosses val="autoZero"/>
        <c:auto val="1"/>
        <c:lblAlgn val="ctr"/>
        <c:lblOffset val="100"/>
        <c:noMultiLvlLbl val="0"/>
      </c:catAx>
      <c:valAx>
        <c:axId val="-2146241624"/>
        <c:scaling>
          <c:orientation val="minMax"/>
          <c:min val="-0.25"/>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400"/>
            </a:pPr>
            <a:endParaRPr lang="fr-FR"/>
          </a:p>
        </c:txPr>
        <c:crossAx val="-2146237528"/>
        <c:crosses val="autoZero"/>
        <c:crossBetween val="between"/>
      </c:valAx>
    </c:plotArea>
    <c:plotVisOnly val="1"/>
    <c:dispBlanksAs val="gap"/>
    <c:showDLblsOverMax val="0"/>
  </c:chart>
  <c:externalData r:id="rId1">
    <c:autoUpdate val="0"/>
  </c:externalData>
  <c:userShapes r:id="rId2"/>
</c:chartSpace>
</file>

<file path=ppt/charts/chart13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La VAB </a:t>
            </a:r>
            <a:r>
              <a:rPr lang="fr-FR" sz="2000" b="1" i="0" u="none" strike="noStrike" baseline="0" dirty="0" smtClean="0">
                <a:effectLst/>
              </a:rPr>
              <a:t>du Ni en % du PIB </a:t>
            </a:r>
            <a:r>
              <a:rPr lang="fr-FR" sz="2000" dirty="0" smtClean="0"/>
              <a:t>(</a:t>
            </a:r>
            <a:r>
              <a:rPr lang="fr-FR" sz="2000" dirty="0"/>
              <a:t>estimée </a:t>
            </a:r>
            <a:r>
              <a:rPr lang="fr-FR" sz="2000" dirty="0" smtClean="0"/>
              <a:t>par nous  </a:t>
            </a:r>
          </a:p>
          <a:p>
            <a:pPr>
              <a:defRPr sz="2000"/>
            </a:pPr>
            <a:r>
              <a:rPr lang="fr-FR" sz="2000" dirty="0" smtClean="0"/>
              <a:t>à </a:t>
            </a:r>
            <a:r>
              <a:rPr lang="fr-FR" sz="2000" dirty="0"/>
              <a:t>partir de 2013) </a:t>
            </a:r>
          </a:p>
          <a:p>
            <a:pPr>
              <a:defRPr sz="2000"/>
            </a:pPr>
            <a:r>
              <a:rPr lang="fr-FR" sz="2000" dirty="0" smtClean="0"/>
              <a:t>est </a:t>
            </a:r>
            <a:r>
              <a:rPr lang="fr-FR" sz="2000" dirty="0"/>
              <a:t>très </a:t>
            </a:r>
            <a:r>
              <a:rPr lang="fr-FR" sz="2000" dirty="0" smtClean="0"/>
              <a:t>corrélée* </a:t>
            </a:r>
            <a:r>
              <a:rPr lang="fr-FR" sz="2000" dirty="0"/>
              <a:t>au cours du Ni</a:t>
            </a:r>
          </a:p>
        </c:rich>
      </c:tx>
      <c:layout>
        <c:manualLayout>
          <c:xMode val="edge"/>
          <c:yMode val="edge"/>
          <c:x val="0.0134305096558838"/>
          <c:y val="0.00147441942305459"/>
        </c:manualLayout>
      </c:layout>
      <c:overlay val="0"/>
      <c:spPr>
        <a:solidFill>
          <a:schemeClr val="bg1"/>
        </a:solidFill>
      </c:spPr>
    </c:title>
    <c:autoTitleDeleted val="0"/>
    <c:plotArea>
      <c:layout>
        <c:manualLayout>
          <c:layoutTarget val="inner"/>
          <c:xMode val="edge"/>
          <c:yMode val="edge"/>
          <c:x val="0.056164186700997"/>
          <c:y val="0.149246639792557"/>
          <c:w val="0.94965614801952"/>
          <c:h val="0.627408819844134"/>
        </c:manualLayout>
      </c:layout>
      <c:lineChart>
        <c:grouping val="standard"/>
        <c:varyColors val="0"/>
        <c:ser>
          <c:idx val="0"/>
          <c:order val="0"/>
          <c:tx>
            <c:strRef>
              <c:f>'P, VA volume et prix'!$B$426</c:f>
              <c:strCache>
                <c:ptCount val="1"/>
                <c:pt idx="0">
                  <c:v>Cours Ni, CFP / kg </c:v>
                </c:pt>
              </c:strCache>
            </c:strRef>
          </c:tx>
          <c:spPr>
            <a:ln>
              <a:solidFill>
                <a:srgbClr val="008000"/>
              </a:solidFill>
            </a:ln>
          </c:spPr>
          <c:marker>
            <c:symbol val="none"/>
          </c:marker>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prix'!$C$426:$W$426</c:f>
              <c:numCache>
                <c:formatCode>_(* #,##0.00_);_(* \(#,##0.00\);_(* "-"??_);_(@_)</c:formatCode>
                <c:ptCount val="21"/>
                <c:pt idx="0">
                  <c:v>677.3781706173535</c:v>
                </c:pt>
                <c:pt idx="1">
                  <c:v>1115.989986595883</c:v>
                </c:pt>
                <c:pt idx="2">
                  <c:v>793.198154949823</c:v>
                </c:pt>
                <c:pt idx="3">
                  <c:v>856.3597370177014</c:v>
                </c:pt>
                <c:pt idx="4">
                  <c:v>1011.903184286024</c:v>
                </c:pt>
                <c:pt idx="5">
                  <c:v>1327.70157983386</c:v>
                </c:pt>
                <c:pt idx="6">
                  <c:v>1418.5827976096</c:v>
                </c:pt>
                <c:pt idx="7">
                  <c:v>2292.27242396985</c:v>
                </c:pt>
                <c:pt idx="8">
                  <c:v>3263.10318524136</c:v>
                </c:pt>
                <c:pt idx="9">
                  <c:v>1688.38868954563</c:v>
                </c:pt>
                <c:pt idx="10">
                  <c:v>1179.862074230806</c:v>
                </c:pt>
                <c:pt idx="11">
                  <c:v>1963.979277014177</c:v>
                </c:pt>
                <c:pt idx="12">
                  <c:v>1961.222054673764</c:v>
                </c:pt>
                <c:pt idx="13">
                  <c:v>1626.435933051222</c:v>
                </c:pt>
                <c:pt idx="14">
                  <c:v>1349.220276905607</c:v>
                </c:pt>
                <c:pt idx="15">
                  <c:v>1515.282882914208</c:v>
                </c:pt>
                <c:pt idx="16">
                  <c:v>1271.034665919126</c:v>
                </c:pt>
                <c:pt idx="17">
                  <c:v>1036.26022574163</c:v>
                </c:pt>
                <c:pt idx="18">
                  <c:v>1098.27291925942</c:v>
                </c:pt>
                <c:pt idx="19">
                  <c:v>1391.330731362373</c:v>
                </c:pt>
                <c:pt idx="20" formatCode="General">
                  <c:v>1669.596877634848</c:v>
                </c:pt>
              </c:numCache>
            </c:numRef>
          </c:val>
          <c:smooth val="0"/>
        </c:ser>
        <c:dLbls>
          <c:showLegendKey val="0"/>
          <c:showVal val="0"/>
          <c:showCatName val="0"/>
          <c:showSerName val="0"/>
          <c:showPercent val="0"/>
          <c:showBubbleSize val="0"/>
        </c:dLbls>
        <c:marker val="1"/>
        <c:smooth val="0"/>
        <c:axId val="-2146282568"/>
        <c:axId val="-2146285704"/>
      </c:lineChart>
      <c:lineChart>
        <c:grouping val="standard"/>
        <c:varyColors val="0"/>
        <c:ser>
          <c:idx val="1"/>
          <c:order val="1"/>
          <c:tx>
            <c:strRef>
              <c:f>'P, VA volume et prix'!$B$751</c:f>
              <c:strCache>
                <c:ptCount val="1"/>
                <c:pt idx="0">
                  <c:v>VAB, % du PIB </c:v>
                </c:pt>
              </c:strCache>
            </c:strRef>
          </c:tx>
          <c:spPr>
            <a:ln w="76200" cmpd="sng">
              <a:solidFill>
                <a:srgbClr val="0000FF"/>
              </a:solidFill>
            </a:ln>
          </c:spPr>
          <c:marker>
            <c:symbol val="none"/>
          </c:marker>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prix'!$C$751:$W$751</c:f>
              <c:numCache>
                <c:formatCode>0%</c:formatCode>
                <c:ptCount val="21"/>
                <c:pt idx="0">
                  <c:v>0.0538213719545401</c:v>
                </c:pt>
                <c:pt idx="1">
                  <c:v>0.0859580839421361</c:v>
                </c:pt>
                <c:pt idx="2">
                  <c:v>0.0465189559718482</c:v>
                </c:pt>
                <c:pt idx="3">
                  <c:v>0.0574275783460519</c:v>
                </c:pt>
                <c:pt idx="4">
                  <c:v>0.0790651984990225</c:v>
                </c:pt>
                <c:pt idx="5">
                  <c:v>0.0978526697411662</c:v>
                </c:pt>
                <c:pt idx="6">
                  <c:v>0.0950063111054763</c:v>
                </c:pt>
                <c:pt idx="7">
                  <c:v>0.115190566814738</c:v>
                </c:pt>
                <c:pt idx="8">
                  <c:v>0.168207819089828</c:v>
                </c:pt>
                <c:pt idx="9">
                  <c:v>0.064412124507272</c:v>
                </c:pt>
                <c:pt idx="10">
                  <c:v>0.0493275951202809</c:v>
                </c:pt>
                <c:pt idx="11">
                  <c:v>0.0911897194609645</c:v>
                </c:pt>
                <c:pt idx="12">
                  <c:v>0.0720489055413133</c:v>
                </c:pt>
                <c:pt idx="13">
                  <c:v>0.0412004681491389</c:v>
                </c:pt>
                <c:pt idx="14" formatCode="0.0%">
                  <c:v>0.0370089991702685</c:v>
                </c:pt>
                <c:pt idx="15" formatCode="0.0%">
                  <c:v>0.0634470532584815</c:v>
                </c:pt>
                <c:pt idx="16" formatCode="0.0%">
                  <c:v>0.0427401133631281</c:v>
                </c:pt>
                <c:pt idx="17" formatCode="0.0%">
                  <c:v>0.0439444086866978</c:v>
                </c:pt>
                <c:pt idx="18" formatCode="0.0%">
                  <c:v>0.0855350685503209</c:v>
                </c:pt>
                <c:pt idx="19" formatCode="0.0%">
                  <c:v>0.0930496202107177</c:v>
                </c:pt>
                <c:pt idx="20" formatCode="0.0%">
                  <c:v>0.108407324517341</c:v>
                </c:pt>
              </c:numCache>
            </c:numRef>
          </c:val>
          <c:smooth val="0"/>
        </c:ser>
        <c:dLbls>
          <c:showLegendKey val="0"/>
          <c:showVal val="0"/>
          <c:showCatName val="0"/>
          <c:showSerName val="0"/>
          <c:showPercent val="0"/>
          <c:showBubbleSize val="0"/>
        </c:dLbls>
        <c:marker val="1"/>
        <c:smooth val="0"/>
        <c:axId val="-2146305336"/>
        <c:axId val="-2146301976"/>
      </c:lineChart>
      <c:valAx>
        <c:axId val="-2146285704"/>
        <c:scaling>
          <c:orientation val="minMax"/>
          <c:max val="3600.0"/>
          <c:min val="0.0"/>
        </c:scaling>
        <c:delete val="0"/>
        <c:axPos val="r"/>
        <c:numFmt formatCode="#,##0" sourceLinked="0"/>
        <c:majorTickMark val="out"/>
        <c:minorTickMark val="none"/>
        <c:tickLblPos val="nextTo"/>
        <c:txPr>
          <a:bodyPr/>
          <a:lstStyle/>
          <a:p>
            <a:pPr>
              <a:defRPr>
                <a:solidFill>
                  <a:srgbClr val="008000"/>
                </a:solidFill>
              </a:defRPr>
            </a:pPr>
            <a:endParaRPr lang="fr-FR"/>
          </a:p>
        </c:txPr>
        <c:crossAx val="-2146282568"/>
        <c:crosses val="max"/>
        <c:crossBetween val="between"/>
        <c:majorUnit val="200.0"/>
      </c:valAx>
      <c:catAx>
        <c:axId val="-2146282568"/>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46285704"/>
        <c:crosses val="autoZero"/>
        <c:auto val="1"/>
        <c:lblAlgn val="ctr"/>
        <c:lblOffset val="100"/>
        <c:noMultiLvlLbl val="0"/>
      </c:catAx>
      <c:valAx>
        <c:axId val="-2146301976"/>
        <c:scaling>
          <c:orientation val="minMax"/>
        </c:scaling>
        <c:delete val="0"/>
        <c:axPos val="l"/>
        <c:numFmt formatCode="0%" sourceLinked="1"/>
        <c:majorTickMark val="out"/>
        <c:minorTickMark val="none"/>
        <c:tickLblPos val="nextTo"/>
        <c:txPr>
          <a:bodyPr/>
          <a:lstStyle/>
          <a:p>
            <a:pPr>
              <a:defRPr>
                <a:solidFill>
                  <a:srgbClr val="0000FF"/>
                </a:solidFill>
              </a:defRPr>
            </a:pPr>
            <a:endParaRPr lang="fr-FR"/>
          </a:p>
        </c:txPr>
        <c:crossAx val="-2146305336"/>
        <c:crosses val="autoZero"/>
        <c:crossBetween val="between"/>
      </c:valAx>
      <c:catAx>
        <c:axId val="-2146305336"/>
        <c:scaling>
          <c:orientation val="minMax"/>
        </c:scaling>
        <c:delete val="1"/>
        <c:axPos val="b"/>
        <c:numFmt formatCode="General" sourceLinked="1"/>
        <c:majorTickMark val="out"/>
        <c:minorTickMark val="none"/>
        <c:tickLblPos val="nextTo"/>
        <c:crossAx val="-2146301976"/>
        <c:crosses val="autoZero"/>
        <c:auto val="1"/>
        <c:lblAlgn val="ctr"/>
        <c:lblOffset val="100"/>
        <c:noMultiLvlLbl val="0"/>
      </c:catAx>
    </c:plotArea>
    <c:legend>
      <c:legendPos val="t"/>
      <c:layout>
        <c:manualLayout>
          <c:xMode val="edge"/>
          <c:yMode val="edge"/>
          <c:x val="0.0944657812050123"/>
          <c:y val="0.141527777777778"/>
          <c:w val="0.202861695229273"/>
          <c:h val="0.237842027559055"/>
        </c:manualLayout>
      </c:layout>
      <c:overlay val="0"/>
      <c:spPr>
        <a:solidFill>
          <a:schemeClr val="bg1"/>
        </a:solidFill>
      </c:spPr>
    </c:legend>
    <c:plotVisOnly val="1"/>
    <c:dispBlanksAs val="gap"/>
    <c:showDLblsOverMax val="0"/>
  </c:chart>
  <c:txPr>
    <a:bodyPr/>
    <a:lstStyle/>
    <a:p>
      <a:pPr>
        <a:defRPr sz="1600"/>
      </a:pPr>
      <a:endParaRPr lang="fr-FR"/>
    </a:p>
  </c:txPr>
  <c:externalData r:id="rId1">
    <c:autoUpdate val="0"/>
  </c:externalData>
  <c:userShapes r:id="rId2"/>
</c:chartSpace>
</file>

<file path=ppt/charts/chart13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a:pPr>
            <a:r>
              <a:rPr lang="fr-FR" sz="2400" b="1" dirty="0" smtClean="0"/>
              <a:t>Le principal indicateur : la VAB du Ni, </a:t>
            </a:r>
          </a:p>
          <a:p>
            <a:pPr>
              <a:defRPr sz="2400" b="1"/>
            </a:pPr>
            <a:r>
              <a:rPr lang="fr-FR" sz="2400" b="1" dirty="0" smtClean="0"/>
              <a:t>% du PIB</a:t>
            </a:r>
            <a:endParaRPr lang="fr-FR" sz="2400" b="1" dirty="0"/>
          </a:p>
        </c:rich>
      </c:tx>
      <c:layout>
        <c:manualLayout>
          <c:xMode val="edge"/>
          <c:yMode val="edge"/>
          <c:x val="0.0394097383220513"/>
          <c:y val="0.00081462277246272"/>
        </c:manualLayout>
      </c:layout>
      <c:overlay val="0"/>
      <c:spPr>
        <a:solidFill>
          <a:schemeClr val="bg1"/>
        </a:solidFill>
      </c:spPr>
    </c:title>
    <c:autoTitleDeleted val="0"/>
    <c:plotArea>
      <c:layout>
        <c:manualLayout>
          <c:layoutTarget val="inner"/>
          <c:xMode val="edge"/>
          <c:yMode val="edge"/>
          <c:x val="0.056164186700997"/>
          <c:y val="0.105354838550114"/>
          <c:w val="0.94965614801952"/>
          <c:h val="0.624274181930152"/>
        </c:manualLayout>
      </c:layout>
      <c:lineChart>
        <c:grouping val="standard"/>
        <c:varyColors val="0"/>
        <c:ser>
          <c:idx val="2"/>
          <c:order val="0"/>
          <c:tx>
            <c:strRef>
              <c:f>'P, VA volume et prix'!$B$751</c:f>
              <c:strCache>
                <c:ptCount val="1"/>
                <c:pt idx="0">
                  <c:v>VAB, % du PIB </c:v>
                </c:pt>
              </c:strCache>
            </c:strRef>
          </c:tx>
          <c:spPr>
            <a:ln w="76200" cmpd="sng">
              <a:solidFill>
                <a:srgbClr val="0000FF"/>
              </a:solidFill>
            </a:ln>
          </c:spPr>
          <c:marker>
            <c:symbol val="none"/>
          </c:marker>
          <c:dPt>
            <c:idx val="20"/>
            <c:bubble3D val="0"/>
            <c:spPr>
              <a:ln w="76200" cmpd="sng">
                <a:solidFill>
                  <a:srgbClr val="0000FF"/>
                </a:solidFill>
                <a:prstDash val="sysDot"/>
              </a:ln>
            </c:spPr>
          </c:dPt>
          <c:dLbls>
            <c:dLbl>
              <c:idx val="14"/>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5"/>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6"/>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7"/>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8"/>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19"/>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dLbl>
              <c:idx val="20"/>
              <c:numFmt formatCode="0%" sourceLinked="0"/>
              <c:spPr>
                <a:solidFill>
                  <a:schemeClr val="bg1"/>
                </a:solidFill>
              </c:spPr>
              <c:txPr>
                <a:bodyPr rot="-5400000" vert="horz"/>
                <a:lstStyle/>
                <a:p>
                  <a:pPr>
                    <a:defRPr sz="1800" b="1" i="1">
                      <a:solidFill>
                        <a:srgbClr val="0000FF"/>
                      </a:solidFill>
                    </a:defRPr>
                  </a:pPr>
                  <a:endParaRPr lang="fr-FR"/>
                </a:p>
              </c:txPr>
              <c:dLblPos val="b"/>
              <c:showLegendKey val="0"/>
              <c:showVal val="1"/>
              <c:showCatName val="0"/>
              <c:showSerName val="0"/>
              <c:showPercent val="0"/>
              <c:showBubbleSize val="0"/>
            </c:dLbl>
            <c:numFmt formatCode="0.0%" sourceLinked="0"/>
            <c:spPr>
              <a:solidFill>
                <a:schemeClr val="bg1"/>
              </a:solidFill>
            </c:spPr>
            <c:txPr>
              <a:bodyPr rot="-5400000" vert="horz"/>
              <a:lstStyle/>
              <a:p>
                <a:pPr>
                  <a:defRPr sz="1800" b="1">
                    <a:solidFill>
                      <a:srgbClr val="0000FF"/>
                    </a:solidFill>
                  </a:defRPr>
                </a:pPr>
                <a:endParaRPr lang="fr-FR"/>
              </a:p>
            </c:txPr>
            <c:dLblPos val="b"/>
            <c:showLegendKey val="0"/>
            <c:showVal val="1"/>
            <c:showCatName val="0"/>
            <c:showSerName val="0"/>
            <c:showPercent val="0"/>
            <c:showBubbleSize val="0"/>
            <c:showLeaderLines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prix'!$C$751:$W$751</c:f>
              <c:numCache>
                <c:formatCode>0%</c:formatCode>
                <c:ptCount val="21"/>
                <c:pt idx="0">
                  <c:v>0.0538213719545401</c:v>
                </c:pt>
                <c:pt idx="1">
                  <c:v>0.0859580839421361</c:v>
                </c:pt>
                <c:pt idx="2">
                  <c:v>0.0465189559718482</c:v>
                </c:pt>
                <c:pt idx="3">
                  <c:v>0.0574275783460519</c:v>
                </c:pt>
                <c:pt idx="4">
                  <c:v>0.0790651984990225</c:v>
                </c:pt>
                <c:pt idx="5">
                  <c:v>0.0978526697411662</c:v>
                </c:pt>
                <c:pt idx="6">
                  <c:v>0.0950063111054763</c:v>
                </c:pt>
                <c:pt idx="7">
                  <c:v>0.115190566814738</c:v>
                </c:pt>
                <c:pt idx="8">
                  <c:v>0.168207819089828</c:v>
                </c:pt>
                <c:pt idx="9">
                  <c:v>0.064412124507272</c:v>
                </c:pt>
                <c:pt idx="10">
                  <c:v>0.0493275951202809</c:v>
                </c:pt>
                <c:pt idx="11">
                  <c:v>0.0911897194609645</c:v>
                </c:pt>
                <c:pt idx="12">
                  <c:v>0.0720489055413133</c:v>
                </c:pt>
                <c:pt idx="13">
                  <c:v>0.0412004681491389</c:v>
                </c:pt>
                <c:pt idx="14" formatCode="0.0%">
                  <c:v>0.0370089991702685</c:v>
                </c:pt>
                <c:pt idx="15" formatCode="0.0%">
                  <c:v>0.0634470532584815</c:v>
                </c:pt>
                <c:pt idx="16" formatCode="0.0%">
                  <c:v>0.0427401133631281</c:v>
                </c:pt>
                <c:pt idx="17" formatCode="0.0%">
                  <c:v>0.0439444086866978</c:v>
                </c:pt>
                <c:pt idx="18" formatCode="0.0%">
                  <c:v>0.0855350685503209</c:v>
                </c:pt>
                <c:pt idx="19" formatCode="0.0%">
                  <c:v>0.0930496202107177</c:v>
                </c:pt>
                <c:pt idx="20" formatCode="0.0%">
                  <c:v>0.108407324517341</c:v>
                </c:pt>
              </c:numCache>
            </c:numRef>
          </c:val>
          <c:smooth val="0"/>
        </c:ser>
        <c:dLbls>
          <c:showLegendKey val="0"/>
          <c:showVal val="1"/>
          <c:showCatName val="0"/>
          <c:showSerName val="0"/>
          <c:showPercent val="0"/>
          <c:showBubbleSize val="0"/>
        </c:dLbls>
        <c:marker val="1"/>
        <c:smooth val="0"/>
        <c:axId val="-2146371304"/>
        <c:axId val="-2146375400"/>
      </c:lineChart>
      <c:catAx>
        <c:axId val="-2146371304"/>
        <c:scaling>
          <c:orientation val="minMax"/>
        </c:scaling>
        <c:delete val="0"/>
        <c:axPos val="b"/>
        <c:numFmt formatCode="General" sourceLinked="1"/>
        <c:majorTickMark val="out"/>
        <c:minorTickMark val="none"/>
        <c:tickLblPos val="low"/>
        <c:spPr>
          <a:ln w="19050" cmpd="sng">
            <a:solidFill>
              <a:schemeClr val="tx1"/>
            </a:solidFill>
          </a:ln>
        </c:spPr>
        <c:txPr>
          <a:bodyPr rot="-5400000" vert="horz"/>
          <a:lstStyle/>
          <a:p>
            <a:pPr>
              <a:defRPr sz="1800"/>
            </a:pPr>
            <a:endParaRPr lang="fr-FR"/>
          </a:p>
        </c:txPr>
        <c:crossAx val="-2146375400"/>
        <c:crosses val="autoZero"/>
        <c:auto val="1"/>
        <c:lblAlgn val="ctr"/>
        <c:lblOffset val="100"/>
        <c:noMultiLvlLbl val="0"/>
      </c:catAx>
      <c:valAx>
        <c:axId val="-2146375400"/>
        <c:scaling>
          <c:orientation val="minMax"/>
          <c:min val="0.0"/>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400"/>
            </a:pPr>
            <a:endParaRPr lang="fr-FR"/>
          </a:p>
        </c:txPr>
        <c:crossAx val="-2146371304"/>
        <c:crosses val="autoZero"/>
        <c:crossBetween val="between"/>
      </c:valAx>
    </c:plotArea>
    <c:plotVisOnly val="1"/>
    <c:dispBlanksAs val="gap"/>
    <c:showDLblsOverMax val="0"/>
  </c:chart>
  <c:externalData r:id="rId1">
    <c:autoUpdate val="0"/>
  </c:externalData>
  <c:userShapes r:id="rId2"/>
</c:chartSpace>
</file>

<file path=ppt/charts/chart13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dirty="0"/>
              <a:t>VAB du Nickel, % du PIB par période : </a:t>
            </a:r>
          </a:p>
          <a:p>
            <a:pPr>
              <a:defRPr sz="2400"/>
            </a:pPr>
            <a:r>
              <a:rPr lang="fr-FR" sz="2400" dirty="0" smtClean="0"/>
              <a:t>Approche* </a:t>
            </a:r>
            <a:r>
              <a:rPr lang="fr-FR" sz="2400" dirty="0"/>
              <a:t>de la part du Ni dans le PIB</a:t>
            </a:r>
          </a:p>
        </c:rich>
      </c:tx>
      <c:layout>
        <c:manualLayout>
          <c:xMode val="edge"/>
          <c:yMode val="edge"/>
          <c:x val="0.117228093577137"/>
          <c:y val="0.0022589866199771"/>
        </c:manualLayout>
      </c:layout>
      <c:overlay val="0"/>
      <c:spPr>
        <a:solidFill>
          <a:schemeClr val="bg1"/>
        </a:solidFill>
      </c:spPr>
    </c:title>
    <c:autoTitleDeleted val="0"/>
    <c:plotArea>
      <c:layout>
        <c:manualLayout>
          <c:layoutTarget val="inner"/>
          <c:xMode val="edge"/>
          <c:yMode val="edge"/>
          <c:x val="0.056164186700997"/>
          <c:y val="0.155354673226767"/>
          <c:w val="0.94965614801952"/>
          <c:h val="0.56905543184192"/>
        </c:manualLayout>
      </c:layout>
      <c:lineChart>
        <c:grouping val="standard"/>
        <c:varyColors val="0"/>
        <c:ser>
          <c:idx val="0"/>
          <c:order val="0"/>
          <c:tx>
            <c:strRef>
              <c:f>'P, VA volume et prix'!$B$755</c:f>
              <c:strCache>
                <c:ptCount val="1"/>
                <c:pt idx="0">
                  <c:v>VAB moyenne 1999-2019</c:v>
                </c:pt>
              </c:strCache>
            </c:strRef>
          </c:tx>
          <c:spPr>
            <a:ln>
              <a:solidFill>
                <a:srgbClr val="000090"/>
              </a:solidFill>
              <a:prstDash val="sysDot"/>
            </a:ln>
          </c:spPr>
          <c:marker>
            <c:symbol val="none"/>
          </c:marker>
          <c:dLbls>
            <c:dLbl>
              <c:idx val="7"/>
              <c:layout/>
              <c:dLblPos val="ctr"/>
              <c:showLegendKey val="0"/>
              <c:showVal val="1"/>
              <c:showCatName val="0"/>
              <c:showSerName val="0"/>
              <c:showPercent val="0"/>
              <c:showBubbleSize val="0"/>
            </c:dLbl>
            <c:spPr>
              <a:solidFill>
                <a:srgbClr val="000090"/>
              </a:solidFill>
            </c:spPr>
            <c:txPr>
              <a:bodyPr/>
              <a:lstStyle/>
              <a:p>
                <a:pPr>
                  <a:defRPr sz="2800" b="1" i="1">
                    <a:solidFill>
                      <a:schemeClr val="bg1"/>
                    </a:solidFill>
                  </a:defRPr>
                </a:pPr>
                <a:endParaRPr lang="fr-FR"/>
              </a:p>
            </c:txPr>
            <c:dLblPos val="ctr"/>
            <c:showLegendKey val="0"/>
            <c:showVal val="0"/>
            <c:showCatName val="0"/>
            <c:showSerName val="0"/>
            <c:showPercent val="0"/>
            <c:showBubbleSize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prix'!$C$755:$V$755</c:f>
              <c:numCache>
                <c:formatCode>0.0%</c:formatCode>
                <c:ptCount val="20"/>
                <c:pt idx="0">
                  <c:v>0.0757790455238444</c:v>
                </c:pt>
                <c:pt idx="1">
                  <c:v>0.0757790455238444</c:v>
                </c:pt>
                <c:pt idx="2">
                  <c:v>0.0757790455238444</c:v>
                </c:pt>
                <c:pt idx="3">
                  <c:v>0.0757790455238444</c:v>
                </c:pt>
                <c:pt idx="4">
                  <c:v>0.0757790455238444</c:v>
                </c:pt>
                <c:pt idx="5">
                  <c:v>0.0757790455238444</c:v>
                </c:pt>
                <c:pt idx="6">
                  <c:v>0.0757790455238444</c:v>
                </c:pt>
                <c:pt idx="7">
                  <c:v>0.0757790455238444</c:v>
                </c:pt>
                <c:pt idx="8">
                  <c:v>0.0757790455238444</c:v>
                </c:pt>
                <c:pt idx="9">
                  <c:v>0.0757790455238444</c:v>
                </c:pt>
                <c:pt idx="10">
                  <c:v>0.0757790455238444</c:v>
                </c:pt>
                <c:pt idx="11">
                  <c:v>0.0757790455238444</c:v>
                </c:pt>
                <c:pt idx="12">
                  <c:v>0.0757790455238444</c:v>
                </c:pt>
                <c:pt idx="13">
                  <c:v>0.0757790455238444</c:v>
                </c:pt>
                <c:pt idx="14">
                  <c:v>0.0757790455238444</c:v>
                </c:pt>
                <c:pt idx="15">
                  <c:v>0.0757790455238444</c:v>
                </c:pt>
                <c:pt idx="16">
                  <c:v>0.0757790455238444</c:v>
                </c:pt>
                <c:pt idx="17">
                  <c:v>0.0757790455238444</c:v>
                </c:pt>
                <c:pt idx="18">
                  <c:v>0.0757790455238444</c:v>
                </c:pt>
                <c:pt idx="19">
                  <c:v>0.0757790455238444</c:v>
                </c:pt>
              </c:numCache>
            </c:numRef>
          </c:val>
          <c:smooth val="0"/>
        </c:ser>
        <c:ser>
          <c:idx val="1"/>
          <c:order val="1"/>
          <c:tx>
            <c:strRef>
              <c:f>'P, VA volume et prix'!$B$756</c:f>
              <c:strCache>
                <c:ptCount val="1"/>
                <c:pt idx="0">
                  <c:v>VAB moyenne par période</c:v>
                </c:pt>
              </c:strCache>
            </c:strRef>
          </c:tx>
          <c:spPr>
            <a:ln w="76200" cmpd="sng">
              <a:solidFill>
                <a:srgbClr val="0000FF"/>
              </a:solidFill>
              <a:prstDash val="sysDash"/>
            </a:ln>
          </c:spPr>
          <c:marker>
            <c:symbol val="none"/>
          </c:marker>
          <c:dLbls>
            <c:dLbl>
              <c:idx val="2"/>
              <c:layout/>
              <c:dLblPos val="b"/>
              <c:showLegendKey val="0"/>
              <c:showVal val="1"/>
              <c:showCatName val="0"/>
              <c:showSerName val="0"/>
              <c:showPercent val="0"/>
              <c:showBubbleSize val="0"/>
            </c:dLbl>
            <c:dLbl>
              <c:idx val="7"/>
              <c:layout/>
              <c:dLblPos val="b"/>
              <c:showLegendKey val="0"/>
              <c:showVal val="1"/>
              <c:showCatName val="0"/>
              <c:showSerName val="0"/>
              <c:showPercent val="0"/>
              <c:showBubbleSize val="0"/>
            </c:dLbl>
            <c:dLbl>
              <c:idx val="11"/>
              <c:layout/>
              <c:dLblPos val="b"/>
              <c:showLegendKey val="0"/>
              <c:showVal val="1"/>
              <c:showCatName val="0"/>
              <c:showSerName val="0"/>
              <c:showPercent val="0"/>
              <c:showBubbleSize val="0"/>
            </c:dLbl>
            <c:dLbl>
              <c:idx val="15"/>
              <c:layout/>
              <c:dLblPos val="b"/>
              <c:showLegendKey val="0"/>
              <c:showVal val="1"/>
              <c:showCatName val="0"/>
              <c:showSerName val="0"/>
              <c:showPercent val="0"/>
              <c:showBubbleSize val="0"/>
            </c:dLbl>
            <c:dLbl>
              <c:idx val="19"/>
              <c:layout/>
              <c:dLblPos val="b"/>
              <c:showLegendKey val="0"/>
              <c:showVal val="1"/>
              <c:showCatName val="0"/>
              <c:showSerName val="0"/>
              <c:showPercent val="0"/>
              <c:showBubbleSize val="0"/>
            </c:dLbl>
            <c:spPr>
              <a:solidFill>
                <a:schemeClr val="bg1"/>
              </a:solidFill>
            </c:spPr>
            <c:txPr>
              <a:bodyPr/>
              <a:lstStyle/>
              <a:p>
                <a:pPr>
                  <a:defRPr sz="2000" b="1">
                    <a:solidFill>
                      <a:srgbClr val="0000FF"/>
                    </a:solidFill>
                  </a:defRPr>
                </a:pPr>
                <a:endParaRPr lang="fr-FR"/>
              </a:p>
            </c:txPr>
            <c:dLblPos val="b"/>
            <c:showLegendKey val="0"/>
            <c:showVal val="0"/>
            <c:showCatName val="0"/>
            <c:showSerName val="0"/>
            <c:showPercent val="0"/>
            <c:showBubbleSize val="0"/>
          </c:dLbls>
          <c:cat>
            <c:strRef>
              <c:f>'P, VA volume et prix'!$C$743:$W$743</c:f>
              <c:strCache>
                <c:ptCount val="21"/>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pt idx="20">
                  <c:v>Scénario 2019</c:v>
                </c:pt>
              </c:strCache>
            </c:strRef>
          </c:cat>
          <c:val>
            <c:numRef>
              <c:f>'P, VA volume et prix'!$C$756:$W$756</c:f>
              <c:numCache>
                <c:formatCode>0.0%</c:formatCode>
                <c:ptCount val="21"/>
                <c:pt idx="0">
                  <c:v>0.0645582377427198</c:v>
                </c:pt>
                <c:pt idx="1">
                  <c:v>0.0645582377427198</c:v>
                </c:pt>
                <c:pt idx="2">
                  <c:v>0.0645582377427198</c:v>
                </c:pt>
                <c:pt idx="3">
                  <c:v>0.0645582377427198</c:v>
                </c:pt>
                <c:pt idx="4">
                  <c:v>0.0645582377427198</c:v>
                </c:pt>
                <c:pt idx="5">
                  <c:v>0.119064341687802</c:v>
                </c:pt>
                <c:pt idx="6">
                  <c:v>0.119064341687802</c:v>
                </c:pt>
                <c:pt idx="7">
                  <c:v>0.119064341687802</c:v>
                </c:pt>
                <c:pt idx="8">
                  <c:v>0.119064341687802</c:v>
                </c:pt>
                <c:pt idx="9">
                  <c:v>0.0692445861574577</c:v>
                </c:pt>
                <c:pt idx="10">
                  <c:v>0.0692445861574577</c:v>
                </c:pt>
                <c:pt idx="11">
                  <c:v>0.0692445861574577</c:v>
                </c:pt>
                <c:pt idx="12">
                  <c:v>0.0692445861574577</c:v>
                </c:pt>
                <c:pt idx="13">
                  <c:v>0.045668208525543</c:v>
                </c:pt>
                <c:pt idx="14">
                  <c:v>0.045668208525543</c:v>
                </c:pt>
                <c:pt idx="15">
                  <c:v>0.045668208525543</c:v>
                </c:pt>
                <c:pt idx="16">
                  <c:v>0.045668208525543</c:v>
                </c:pt>
                <c:pt idx="17">
                  <c:v>0.045668208525543</c:v>
                </c:pt>
                <c:pt idx="18">
                  <c:v>0.0956640044261265</c:v>
                </c:pt>
                <c:pt idx="19">
                  <c:v>0.0956640044261265</c:v>
                </c:pt>
                <c:pt idx="20">
                  <c:v>0.0956640044261265</c:v>
                </c:pt>
              </c:numCache>
            </c:numRef>
          </c:val>
          <c:smooth val="0"/>
        </c:ser>
        <c:dLbls>
          <c:showLegendKey val="0"/>
          <c:showVal val="1"/>
          <c:showCatName val="0"/>
          <c:showSerName val="0"/>
          <c:showPercent val="0"/>
          <c:showBubbleSize val="0"/>
        </c:dLbls>
        <c:marker val="1"/>
        <c:smooth val="0"/>
        <c:axId val="-2144445480"/>
        <c:axId val="-2144442200"/>
      </c:lineChart>
      <c:catAx>
        <c:axId val="-2144445480"/>
        <c:scaling>
          <c:orientation val="minMax"/>
        </c:scaling>
        <c:delete val="0"/>
        <c:axPos val="b"/>
        <c:numFmt formatCode="General" sourceLinked="1"/>
        <c:majorTickMark val="out"/>
        <c:minorTickMark val="none"/>
        <c:tickLblPos val="low"/>
        <c:spPr>
          <a:ln w="19050" cmpd="sng">
            <a:solidFill>
              <a:schemeClr val="tx1"/>
            </a:solidFill>
          </a:ln>
        </c:spPr>
        <c:txPr>
          <a:bodyPr rot="-5400000" vert="horz"/>
          <a:lstStyle/>
          <a:p>
            <a:pPr>
              <a:defRPr sz="1800"/>
            </a:pPr>
            <a:endParaRPr lang="fr-FR"/>
          </a:p>
        </c:txPr>
        <c:crossAx val="-2144442200"/>
        <c:crosses val="autoZero"/>
        <c:auto val="1"/>
        <c:lblAlgn val="ctr"/>
        <c:lblOffset val="100"/>
        <c:noMultiLvlLbl val="0"/>
      </c:catAx>
      <c:valAx>
        <c:axId val="-2144442200"/>
        <c:scaling>
          <c:orientation val="minMax"/>
          <c:max val="0.12"/>
        </c:scaling>
        <c:delete val="0"/>
        <c:axPos val="l"/>
        <c:numFmt formatCode="0%" sourceLinked="0"/>
        <c:majorTickMark val="out"/>
        <c:minorTickMark val="none"/>
        <c:tickLblPos val="nextTo"/>
        <c:txPr>
          <a:bodyPr/>
          <a:lstStyle/>
          <a:p>
            <a:pPr>
              <a:defRPr sz="1600">
                <a:solidFill>
                  <a:srgbClr val="0000FF"/>
                </a:solidFill>
              </a:defRPr>
            </a:pPr>
            <a:endParaRPr lang="fr-FR"/>
          </a:p>
        </c:txPr>
        <c:crossAx val="-2144445480"/>
        <c:crosses val="autoZero"/>
        <c:crossBetween val="between"/>
        <c:majorUnit val="0.01"/>
      </c:valAx>
    </c:plotArea>
    <c:legend>
      <c:legendPos val="t"/>
      <c:layout>
        <c:manualLayout>
          <c:xMode val="edge"/>
          <c:yMode val="edge"/>
          <c:x val="0.201774612241825"/>
          <c:y val="0.565389955112761"/>
          <c:w val="0.420669074014582"/>
          <c:h val="0.147271412600623"/>
        </c:manualLayout>
      </c:layout>
      <c:overlay val="0"/>
      <c:spPr>
        <a:solidFill>
          <a:schemeClr val="bg1"/>
        </a:solidFill>
      </c:spPr>
      <c:txPr>
        <a:bodyPr/>
        <a:lstStyle/>
        <a:p>
          <a:pPr>
            <a:defRPr sz="1800" b="1"/>
          </a:pPr>
          <a:endParaRPr lang="fr-FR"/>
        </a:p>
      </c:txPr>
    </c:legend>
    <c:plotVisOnly val="1"/>
    <c:dispBlanksAs val="gap"/>
    <c:showDLblsOverMax val="0"/>
  </c:chart>
  <c:externalData r:id="rId1">
    <c:autoUpdate val="0"/>
  </c:externalData>
  <c:userShapes r:id="rId2"/>
</c:chartSpace>
</file>

<file path=ppt/charts/chart13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dirty="0" smtClean="0"/>
              <a:t>Yo-yo des « Effets prix » </a:t>
            </a:r>
          </a:p>
          <a:p>
            <a:pPr>
              <a:defRPr sz="1600"/>
            </a:pPr>
            <a:r>
              <a:rPr lang="fr-FR" sz="1600" dirty="0" smtClean="0"/>
              <a:t>et « Effets volume »</a:t>
            </a:r>
          </a:p>
          <a:p>
            <a:pPr>
              <a:defRPr sz="1600"/>
            </a:pPr>
            <a:r>
              <a:rPr lang="fr-FR" sz="1600" dirty="0" smtClean="0"/>
              <a:t> </a:t>
            </a:r>
            <a:r>
              <a:rPr lang="fr-FR" sz="1600" i="1" u="sng" dirty="0"/>
              <a:t>par an </a:t>
            </a:r>
            <a:r>
              <a:rPr lang="fr-FR" sz="1600" dirty="0"/>
              <a:t>sur </a:t>
            </a:r>
            <a:r>
              <a:rPr lang="fr-FR" sz="1600" dirty="0" smtClean="0"/>
              <a:t>la</a:t>
            </a:r>
            <a:r>
              <a:rPr lang="fr-FR" sz="1600" baseline="0" dirty="0" smtClean="0"/>
              <a:t> </a:t>
            </a:r>
            <a:r>
              <a:rPr lang="fr-FR" sz="1600" dirty="0" smtClean="0"/>
              <a:t>production,</a:t>
            </a:r>
            <a:r>
              <a:rPr lang="fr-FR" sz="1600" baseline="0" dirty="0" smtClean="0"/>
              <a:t> </a:t>
            </a:r>
            <a:r>
              <a:rPr lang="fr-FR" sz="1600" dirty="0" smtClean="0"/>
              <a:t>GCFP </a:t>
            </a:r>
            <a:r>
              <a:rPr lang="fr-FR" sz="1600" dirty="0"/>
              <a:t>courants</a:t>
            </a:r>
          </a:p>
        </c:rich>
      </c:tx>
      <c:layout>
        <c:manualLayout>
          <c:xMode val="edge"/>
          <c:yMode val="edge"/>
          <c:x val="0.165068222232393"/>
          <c:y val="0.0"/>
        </c:manualLayout>
      </c:layout>
      <c:overlay val="0"/>
      <c:spPr>
        <a:solidFill>
          <a:schemeClr val="bg1"/>
        </a:solidFill>
      </c:spPr>
    </c:title>
    <c:autoTitleDeleted val="0"/>
    <c:plotArea>
      <c:layout>
        <c:manualLayout>
          <c:layoutTarget val="inner"/>
          <c:xMode val="edge"/>
          <c:yMode val="edge"/>
          <c:x val="0.056164186700997"/>
          <c:y val="0.156944444444444"/>
          <c:w val="0.922923265770486"/>
          <c:h val="0.767353531514265"/>
        </c:manualLayout>
      </c:layout>
      <c:lineChart>
        <c:grouping val="standard"/>
        <c:varyColors val="0"/>
        <c:ser>
          <c:idx val="2"/>
          <c:order val="0"/>
          <c:tx>
            <c:strRef>
              <c:f>'P, VA volume et prix'!$B$572</c:f>
              <c:strCache>
                <c:ptCount val="1"/>
                <c:pt idx="0">
                  <c:v>Effet Valeur</c:v>
                </c:pt>
              </c:strCache>
            </c:strRef>
          </c:tx>
          <c:spPr>
            <a:ln w="57150" cmpd="sng">
              <a:solidFill>
                <a:schemeClr val="tx1"/>
              </a:solidFill>
              <a:prstDash val="sysDot"/>
            </a:ln>
          </c:spPr>
          <c:marker>
            <c:symbol val="none"/>
          </c:marker>
          <c:cat>
            <c:strRef>
              <c:f>'P, VA volume et prix'!$C$562:$V$562</c:f>
              <c:strCache>
                <c:ptCount val="20"/>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strCache>
            </c:strRef>
          </c:cat>
          <c:val>
            <c:numRef>
              <c:f>'P, VA volume et prix'!$C$572:$V$572</c:f>
              <c:numCache>
                <c:formatCode>0</c:formatCode>
                <c:ptCount val="20"/>
                <c:pt idx="1">
                  <c:v>32.18074650394014</c:v>
                </c:pt>
                <c:pt idx="2">
                  <c:v>-20.61020975455371</c:v>
                </c:pt>
                <c:pt idx="3">
                  <c:v>5.13398830134301</c:v>
                </c:pt>
                <c:pt idx="4">
                  <c:v>18.60286617978218</c:v>
                </c:pt>
                <c:pt idx="5">
                  <c:v>23.117357337556</c:v>
                </c:pt>
                <c:pt idx="6">
                  <c:v>10.09966455793948</c:v>
                </c:pt>
                <c:pt idx="7">
                  <c:v>35.10919517023964</c:v>
                </c:pt>
                <c:pt idx="8">
                  <c:v>83.47984219474404</c:v>
                </c:pt>
                <c:pt idx="9">
                  <c:v>-109.0030504091262</c:v>
                </c:pt>
                <c:pt idx="10">
                  <c:v>-39.06800000000001</c:v>
                </c:pt>
                <c:pt idx="11">
                  <c:v>63.37</c:v>
                </c:pt>
                <c:pt idx="12">
                  <c:v>12.93000000000001</c:v>
                </c:pt>
                <c:pt idx="13">
                  <c:v>-26.70500000000001</c:v>
                </c:pt>
                <c:pt idx="14">
                  <c:v>-4.981238267769384</c:v>
                </c:pt>
                <c:pt idx="15">
                  <c:v>46.79865103725834</c:v>
                </c:pt>
                <c:pt idx="16">
                  <c:v>-12.21417056320223</c:v>
                </c:pt>
                <c:pt idx="17">
                  <c:v>8.348983433126675</c:v>
                </c:pt>
                <c:pt idx="18">
                  <c:v>28.42419672984701</c:v>
                </c:pt>
                <c:pt idx="19">
                  <c:v>60.12305534787066</c:v>
                </c:pt>
              </c:numCache>
            </c:numRef>
          </c:val>
          <c:smooth val="0"/>
        </c:ser>
        <c:ser>
          <c:idx val="1"/>
          <c:order val="1"/>
          <c:tx>
            <c:strRef>
              <c:f>'P, VA volume et prix'!$B$571</c:f>
              <c:strCache>
                <c:ptCount val="1"/>
                <c:pt idx="0">
                  <c:v>Effet Volume</c:v>
                </c:pt>
              </c:strCache>
            </c:strRef>
          </c:tx>
          <c:spPr>
            <a:ln>
              <a:solidFill>
                <a:srgbClr val="FF0000"/>
              </a:solidFill>
            </a:ln>
          </c:spPr>
          <c:marker>
            <c:symbol val="none"/>
          </c:marker>
          <c:cat>
            <c:strRef>
              <c:f>'P, VA volume et prix'!$C$562:$V$562</c:f>
              <c:strCache>
                <c:ptCount val="20"/>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strCache>
            </c:strRef>
          </c:cat>
          <c:val>
            <c:numRef>
              <c:f>'P, VA volume et prix'!$C$571:$V$571</c:f>
              <c:numCache>
                <c:formatCode>0</c:formatCode>
                <c:ptCount val="20"/>
                <c:pt idx="1">
                  <c:v>-6.206211543644435</c:v>
                </c:pt>
                <c:pt idx="2">
                  <c:v>5.845174493067308</c:v>
                </c:pt>
                <c:pt idx="3">
                  <c:v>-0.508056300056103</c:v>
                </c:pt>
                <c:pt idx="4">
                  <c:v>4.80089208151952</c:v>
                </c:pt>
                <c:pt idx="5">
                  <c:v>-6.402940356831484</c:v>
                </c:pt>
                <c:pt idx="6">
                  <c:v>2.04252414681192</c:v>
                </c:pt>
                <c:pt idx="7">
                  <c:v>-43.60636189879067</c:v>
                </c:pt>
                <c:pt idx="8">
                  <c:v>14.4806099825969</c:v>
                </c:pt>
                <c:pt idx="9">
                  <c:v>9.903703361586565</c:v>
                </c:pt>
                <c:pt idx="10">
                  <c:v>2.313766069143384</c:v>
                </c:pt>
                <c:pt idx="11">
                  <c:v>-1.975865220001594</c:v>
                </c:pt>
                <c:pt idx="12">
                  <c:v>13.1570043420383</c:v>
                </c:pt>
                <c:pt idx="13">
                  <c:v>3.104149420453012</c:v>
                </c:pt>
                <c:pt idx="14">
                  <c:v>20.23095499445615</c:v>
                </c:pt>
                <c:pt idx="15">
                  <c:v>29.20556431761404</c:v>
                </c:pt>
                <c:pt idx="16">
                  <c:v>18.36973527839008</c:v>
                </c:pt>
                <c:pt idx="17">
                  <c:v>41.13971345761149</c:v>
                </c:pt>
                <c:pt idx="18">
                  <c:v>17.30102603544832</c:v>
                </c:pt>
                <c:pt idx="19">
                  <c:v>2.940971880688586</c:v>
                </c:pt>
              </c:numCache>
            </c:numRef>
          </c:val>
          <c:smooth val="0"/>
        </c:ser>
        <c:ser>
          <c:idx val="0"/>
          <c:order val="2"/>
          <c:tx>
            <c:strRef>
              <c:f>'P, VA volume et prix'!$B$570</c:f>
              <c:strCache>
                <c:ptCount val="1"/>
                <c:pt idx="0">
                  <c:v>Effet prix</c:v>
                </c:pt>
              </c:strCache>
            </c:strRef>
          </c:tx>
          <c:spPr>
            <a:ln>
              <a:solidFill>
                <a:srgbClr val="0000FF"/>
              </a:solidFill>
            </a:ln>
          </c:spPr>
          <c:marker>
            <c:symbol val="none"/>
          </c:marker>
          <c:cat>
            <c:strRef>
              <c:f>'P, VA volume et prix'!$C$562:$V$562</c:f>
              <c:strCache>
                <c:ptCount val="20"/>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strCache>
            </c:strRef>
          </c:cat>
          <c:val>
            <c:numRef>
              <c:f>'P, VA volume et prix'!$C$570:$V$570</c:f>
              <c:numCache>
                <c:formatCode>0</c:formatCode>
                <c:ptCount val="20"/>
                <c:pt idx="1">
                  <c:v>38.38695804758457</c:v>
                </c:pt>
                <c:pt idx="2">
                  <c:v>-26.45538424762102</c:v>
                </c:pt>
                <c:pt idx="3">
                  <c:v>5.642044601399108</c:v>
                </c:pt>
                <c:pt idx="4">
                  <c:v>13.80197409826266</c:v>
                </c:pt>
                <c:pt idx="5">
                  <c:v>29.52029769438748</c:v>
                </c:pt>
                <c:pt idx="6">
                  <c:v>8.057140411127557</c:v>
                </c:pt>
                <c:pt idx="7">
                  <c:v>78.7155570690303</c:v>
                </c:pt>
                <c:pt idx="8">
                  <c:v>68.99923221214724</c:v>
                </c:pt>
                <c:pt idx="9">
                  <c:v>-118.9067537707127</c:v>
                </c:pt>
                <c:pt idx="10">
                  <c:v>-41.38176606914328</c:v>
                </c:pt>
                <c:pt idx="11">
                  <c:v>65.3458652200016</c:v>
                </c:pt>
                <c:pt idx="12">
                  <c:v>-0.227004342038297</c:v>
                </c:pt>
                <c:pt idx="13">
                  <c:v>-29.80914942045302</c:v>
                </c:pt>
                <c:pt idx="14">
                  <c:v>-25.21219326222553</c:v>
                </c:pt>
                <c:pt idx="15">
                  <c:v>17.5930867196443</c:v>
                </c:pt>
                <c:pt idx="16">
                  <c:v>-30.58390584159232</c:v>
                </c:pt>
                <c:pt idx="17">
                  <c:v>-32.7907300244849</c:v>
                </c:pt>
                <c:pt idx="18">
                  <c:v>11.12317069439869</c:v>
                </c:pt>
                <c:pt idx="19">
                  <c:v>57.18208346718201</c:v>
                </c:pt>
              </c:numCache>
            </c:numRef>
          </c:val>
          <c:smooth val="0"/>
        </c:ser>
        <c:dLbls>
          <c:showLegendKey val="0"/>
          <c:showVal val="0"/>
          <c:showCatName val="0"/>
          <c:showSerName val="0"/>
          <c:showPercent val="0"/>
          <c:showBubbleSize val="0"/>
        </c:dLbls>
        <c:marker val="1"/>
        <c:smooth val="0"/>
        <c:axId val="-2144375576"/>
        <c:axId val="-2144372296"/>
      </c:lineChart>
      <c:catAx>
        <c:axId val="-2144375576"/>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sz="1600"/>
            </a:pPr>
            <a:endParaRPr lang="fr-FR"/>
          </a:p>
        </c:txPr>
        <c:crossAx val="-2144372296"/>
        <c:crosses val="autoZero"/>
        <c:auto val="1"/>
        <c:lblAlgn val="ctr"/>
        <c:lblOffset val="100"/>
        <c:tickLblSkip val="1"/>
        <c:noMultiLvlLbl val="0"/>
      </c:catAx>
      <c:valAx>
        <c:axId val="-2144372296"/>
        <c:scaling>
          <c:orientation val="minMax"/>
          <c:max val="90.0"/>
          <c:min val="-11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44375576"/>
        <c:crosses val="autoZero"/>
        <c:crossBetween val="between"/>
        <c:majorUnit val="20.0"/>
      </c:valAx>
    </c:plotArea>
    <c:legend>
      <c:legendPos val="r"/>
      <c:layout>
        <c:manualLayout>
          <c:xMode val="edge"/>
          <c:yMode val="edge"/>
          <c:x val="0.0347037441104399"/>
          <c:y val="0.608782272733275"/>
          <c:w val="0.960765641107268"/>
          <c:h val="0.0538092788457963"/>
        </c:manualLayout>
      </c:layout>
      <c:overlay val="0"/>
      <c:spPr>
        <a:solidFill>
          <a:schemeClr val="bg1"/>
        </a:solidFill>
      </c:spPr>
      <c:txPr>
        <a:bodyPr/>
        <a:lstStyle/>
        <a:p>
          <a:pPr>
            <a:defRPr sz="1400" b="1"/>
          </a:pPr>
          <a:endParaRPr lang="fr-FR"/>
        </a:p>
      </c:txPr>
    </c:legend>
    <c:plotVisOnly val="1"/>
    <c:dispBlanksAs val="gap"/>
    <c:showDLblsOverMax val="0"/>
  </c:chart>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Exportations par pays destinataires, GCFP</a:t>
            </a:r>
          </a:p>
        </c:rich>
      </c:tx>
      <c:layout>
        <c:manualLayout>
          <c:xMode val="edge"/>
          <c:yMode val="edge"/>
          <c:x val="0.182808507407648"/>
          <c:y val="0.00288447639697212"/>
        </c:manualLayout>
      </c:layout>
      <c:overlay val="0"/>
      <c:spPr>
        <a:solidFill>
          <a:schemeClr val="bg1"/>
        </a:solidFill>
      </c:spPr>
    </c:title>
    <c:autoTitleDeleted val="0"/>
    <c:plotArea>
      <c:layout>
        <c:manualLayout>
          <c:layoutTarget val="inner"/>
          <c:xMode val="edge"/>
          <c:yMode val="edge"/>
          <c:x val="0.0555693519079346"/>
          <c:y val="0.0571004322384382"/>
          <c:w val="0.682445745736369"/>
          <c:h val="0.808081155353044"/>
        </c:manualLayout>
      </c:layout>
      <c:barChart>
        <c:barDir val="col"/>
        <c:grouping val="stacked"/>
        <c:varyColors val="0"/>
        <c:ser>
          <c:idx val="4"/>
          <c:order val="0"/>
          <c:tx>
            <c:strRef>
              <c:f>'Imp Exp Biens'!$A$416</c:f>
              <c:strCache>
                <c:ptCount val="1"/>
                <c:pt idx="0">
                  <c:v>UE dont France</c:v>
                </c:pt>
              </c:strCache>
            </c:strRef>
          </c:tx>
          <c:spPr>
            <a:solidFill>
              <a:srgbClr val="0000FF"/>
            </a:solidFill>
            <a:ln>
              <a:no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Biens'!$B$416:$T$416</c:f>
              <c:numCache>
                <c:formatCode>#,##0</c:formatCode>
                <c:ptCount val="19"/>
                <c:pt idx="0">
                  <c:v>27.571299696</c:v>
                </c:pt>
                <c:pt idx="1">
                  <c:v>23.93844263099996</c:v>
                </c:pt>
                <c:pt idx="2">
                  <c:v>24.525249092</c:v>
                </c:pt>
                <c:pt idx="3">
                  <c:v>30.614001848</c:v>
                </c:pt>
                <c:pt idx="4">
                  <c:v>25.249053812</c:v>
                </c:pt>
                <c:pt idx="5">
                  <c:v>35.81126249999996</c:v>
                </c:pt>
                <c:pt idx="6">
                  <c:v>49.03395710000001</c:v>
                </c:pt>
                <c:pt idx="7">
                  <c:v>67.217555</c:v>
                </c:pt>
                <c:pt idx="8">
                  <c:v>38.1115779</c:v>
                </c:pt>
                <c:pt idx="9">
                  <c:v>34.1776017</c:v>
                </c:pt>
                <c:pt idx="10">
                  <c:v>45.8339885</c:v>
                </c:pt>
                <c:pt idx="11">
                  <c:v>39.3387105</c:v>
                </c:pt>
                <c:pt idx="12">
                  <c:v>34.8839242</c:v>
                </c:pt>
                <c:pt idx="13">
                  <c:v>29.4634414</c:v>
                </c:pt>
                <c:pt idx="14">
                  <c:v>27.3987544</c:v>
                </c:pt>
                <c:pt idx="15">
                  <c:v>17.2419731</c:v>
                </c:pt>
                <c:pt idx="16">
                  <c:v>17.3965938</c:v>
                </c:pt>
                <c:pt idx="17">
                  <c:v>16.0250284</c:v>
                </c:pt>
                <c:pt idx="18">
                  <c:v>24.38359661575346</c:v>
                </c:pt>
              </c:numCache>
            </c:numRef>
          </c:val>
        </c:ser>
        <c:ser>
          <c:idx val="1"/>
          <c:order val="1"/>
          <c:tx>
            <c:strRef>
              <c:f>'Imp Exp Biens'!$A$414</c:f>
              <c:strCache>
                <c:ptCount val="1"/>
                <c:pt idx="0">
                  <c:v>Corée du Sud</c:v>
                </c:pt>
              </c:strCache>
            </c:strRef>
          </c:tx>
          <c:spPr>
            <a:solidFill>
              <a:srgbClr val="660066"/>
            </a:solidFill>
            <a:ln>
              <a:solidFill>
                <a:srgbClr val="0000FF"/>
              </a:solid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Biens'!$B$414:$T$414</c:f>
              <c:numCache>
                <c:formatCode>#,##0</c:formatCode>
                <c:ptCount val="19"/>
                <c:pt idx="0">
                  <c:v>6.566419850999994</c:v>
                </c:pt>
                <c:pt idx="1">
                  <c:v>2.612668144999997</c:v>
                </c:pt>
                <c:pt idx="2">
                  <c:v>3.651275436999997</c:v>
                </c:pt>
                <c:pt idx="3">
                  <c:v>6.712503826999995</c:v>
                </c:pt>
                <c:pt idx="4">
                  <c:v>11.747822334</c:v>
                </c:pt>
                <c:pt idx="5">
                  <c:v>14.0186885</c:v>
                </c:pt>
                <c:pt idx="6">
                  <c:v>3.1495955</c:v>
                </c:pt>
                <c:pt idx="7">
                  <c:v>0.6461839</c:v>
                </c:pt>
                <c:pt idx="8">
                  <c:v>3.5910118</c:v>
                </c:pt>
                <c:pt idx="9">
                  <c:v>7.902581700000001</c:v>
                </c:pt>
                <c:pt idx="10">
                  <c:v>12.7570699</c:v>
                </c:pt>
                <c:pt idx="11">
                  <c:v>12.6136215</c:v>
                </c:pt>
                <c:pt idx="12">
                  <c:v>14.6229508</c:v>
                </c:pt>
                <c:pt idx="13">
                  <c:v>12.5643585</c:v>
                </c:pt>
                <c:pt idx="14">
                  <c:v>14.7832573</c:v>
                </c:pt>
                <c:pt idx="15">
                  <c:v>16.7185808</c:v>
                </c:pt>
                <c:pt idx="16">
                  <c:v>32.6758112</c:v>
                </c:pt>
                <c:pt idx="17">
                  <c:v>32.509598</c:v>
                </c:pt>
                <c:pt idx="18">
                  <c:v>24.39622048342698</c:v>
                </c:pt>
              </c:numCache>
            </c:numRef>
          </c:val>
        </c:ser>
        <c:ser>
          <c:idx val="2"/>
          <c:order val="2"/>
          <c:tx>
            <c:strRef>
              <c:f>'Imp Exp Biens'!$A$415</c:f>
              <c:strCache>
                <c:ptCount val="1"/>
                <c:pt idx="0">
                  <c:v>Japon</c:v>
                </c:pt>
              </c:strCache>
            </c:strRef>
          </c:tx>
          <c:spPr>
            <a:solidFill>
              <a:srgbClr val="FF0000"/>
            </a:solidFill>
            <a:ln>
              <a:solidFill>
                <a:schemeClr val="accent3">
                  <a:lumMod val="75000"/>
                </a:schemeClr>
              </a:solid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Biens'!$B$415:$T$415</c:f>
              <c:numCache>
                <c:formatCode>#,##0</c:formatCode>
                <c:ptCount val="19"/>
                <c:pt idx="0">
                  <c:v>20.107524179</c:v>
                </c:pt>
                <c:pt idx="1">
                  <c:v>13.732893398</c:v>
                </c:pt>
                <c:pt idx="2">
                  <c:v>12.975816956</c:v>
                </c:pt>
                <c:pt idx="3">
                  <c:v>17.198423816</c:v>
                </c:pt>
                <c:pt idx="4">
                  <c:v>21.4217648</c:v>
                </c:pt>
                <c:pt idx="5">
                  <c:v>19.559448</c:v>
                </c:pt>
                <c:pt idx="6">
                  <c:v>23.5776708</c:v>
                </c:pt>
                <c:pt idx="7">
                  <c:v>41.556072</c:v>
                </c:pt>
                <c:pt idx="8">
                  <c:v>21.0388606</c:v>
                </c:pt>
                <c:pt idx="9">
                  <c:v>11.2258183</c:v>
                </c:pt>
                <c:pt idx="10">
                  <c:v>23.9233171</c:v>
                </c:pt>
                <c:pt idx="11">
                  <c:v>28.8552478</c:v>
                </c:pt>
                <c:pt idx="12">
                  <c:v>19.16084150000001</c:v>
                </c:pt>
                <c:pt idx="13">
                  <c:v>18.1865433</c:v>
                </c:pt>
                <c:pt idx="14">
                  <c:v>23.741787</c:v>
                </c:pt>
                <c:pt idx="15">
                  <c:v>19.753129</c:v>
                </c:pt>
                <c:pt idx="16">
                  <c:v>14.324918</c:v>
                </c:pt>
                <c:pt idx="17">
                  <c:v>13.9703296</c:v>
                </c:pt>
                <c:pt idx="18">
                  <c:v>17.61108803438666</c:v>
                </c:pt>
              </c:numCache>
            </c:numRef>
          </c:val>
        </c:ser>
        <c:ser>
          <c:idx val="3"/>
          <c:order val="3"/>
          <c:tx>
            <c:strRef>
              <c:f>'Imp Exp Biens'!$A$417</c:f>
              <c:strCache>
                <c:ptCount val="1"/>
                <c:pt idx="0">
                  <c:v>Autres</c:v>
                </c:pt>
              </c:strCache>
            </c:strRef>
          </c:tx>
          <c:spPr>
            <a:solidFill>
              <a:schemeClr val="bg1"/>
            </a:solidFill>
            <a:ln>
              <a:solidFill>
                <a:schemeClr val="tx1"/>
              </a:solid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Biens'!$B$417:$T$417</c:f>
              <c:numCache>
                <c:formatCode>#,##0</c:formatCode>
                <c:ptCount val="19"/>
                <c:pt idx="0">
                  <c:v>19.706217576</c:v>
                </c:pt>
                <c:pt idx="1">
                  <c:v>19.019427227</c:v>
                </c:pt>
                <c:pt idx="2">
                  <c:v>21.177073685</c:v>
                </c:pt>
                <c:pt idx="3">
                  <c:v>26.547409826</c:v>
                </c:pt>
                <c:pt idx="4">
                  <c:v>33.923523234</c:v>
                </c:pt>
                <c:pt idx="5">
                  <c:v>31.60901049999999</c:v>
                </c:pt>
                <c:pt idx="6">
                  <c:v>37.7508256</c:v>
                </c:pt>
                <c:pt idx="7">
                  <c:v>52.5029721</c:v>
                </c:pt>
                <c:pt idx="8">
                  <c:v>31.9221933</c:v>
                </c:pt>
                <c:pt idx="9">
                  <c:v>22.2019192</c:v>
                </c:pt>
                <c:pt idx="10">
                  <c:v>43.2968583</c:v>
                </c:pt>
                <c:pt idx="11">
                  <c:v>49.6353146</c:v>
                </c:pt>
                <c:pt idx="12">
                  <c:v>40.53575009999998</c:v>
                </c:pt>
                <c:pt idx="13">
                  <c:v>38.0140718</c:v>
                </c:pt>
                <c:pt idx="14">
                  <c:v>50.64411</c:v>
                </c:pt>
                <c:pt idx="15">
                  <c:v>39.0641264</c:v>
                </c:pt>
                <c:pt idx="16">
                  <c:v>30.9391443</c:v>
                </c:pt>
                <c:pt idx="17">
                  <c:v>36.28267409</c:v>
                </c:pt>
                <c:pt idx="18">
                  <c:v>28.99202512100658</c:v>
                </c:pt>
              </c:numCache>
            </c:numRef>
          </c:val>
        </c:ser>
        <c:ser>
          <c:idx val="0"/>
          <c:order val="4"/>
          <c:tx>
            <c:strRef>
              <c:f>'Imp Exp Biens'!$A$413</c:f>
              <c:strCache>
                <c:ptCount val="1"/>
                <c:pt idx="0">
                  <c:v>Chine</c:v>
                </c:pt>
              </c:strCache>
            </c:strRef>
          </c:tx>
          <c:spPr>
            <a:solidFill>
              <a:srgbClr val="FFFF00"/>
            </a:solidFill>
            <a:ln w="3175" cmpd="sng">
              <a:solidFill>
                <a:schemeClr val="tx1"/>
              </a:solid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Biens'!$B$413:$T$413</c:f>
              <c:numCache>
                <c:formatCode>#,##0</c:formatCode>
                <c:ptCount val="19"/>
                <c:pt idx="0">
                  <c:v>0.187980876</c:v>
                </c:pt>
                <c:pt idx="1">
                  <c:v>0.286522607</c:v>
                </c:pt>
                <c:pt idx="2">
                  <c:v>0.094220792</c:v>
                </c:pt>
                <c:pt idx="3">
                  <c:v>1.031927275</c:v>
                </c:pt>
                <c:pt idx="4">
                  <c:v>4.504687349999996</c:v>
                </c:pt>
                <c:pt idx="5">
                  <c:v>5.967779099999999</c:v>
                </c:pt>
                <c:pt idx="6">
                  <c:v>14.9071789</c:v>
                </c:pt>
                <c:pt idx="7">
                  <c:v>18.5885246</c:v>
                </c:pt>
                <c:pt idx="8">
                  <c:v>7.100227300000002</c:v>
                </c:pt>
                <c:pt idx="9">
                  <c:v>11.6551536</c:v>
                </c:pt>
                <c:pt idx="10">
                  <c:v>4.882114099999994</c:v>
                </c:pt>
                <c:pt idx="11">
                  <c:v>8.8305308</c:v>
                </c:pt>
                <c:pt idx="12">
                  <c:v>11.2878296</c:v>
                </c:pt>
                <c:pt idx="13">
                  <c:v>11.5961259</c:v>
                </c:pt>
                <c:pt idx="14">
                  <c:v>27.2315735</c:v>
                </c:pt>
                <c:pt idx="15">
                  <c:v>38.2634218</c:v>
                </c:pt>
                <c:pt idx="16">
                  <c:v>48.2668129</c:v>
                </c:pt>
                <c:pt idx="17">
                  <c:v>65.53218682399989</c:v>
                </c:pt>
                <c:pt idx="18">
                  <c:v>109.8041138561814</c:v>
                </c:pt>
              </c:numCache>
            </c:numRef>
          </c:val>
        </c:ser>
        <c:dLbls>
          <c:showLegendKey val="0"/>
          <c:showVal val="0"/>
          <c:showCatName val="0"/>
          <c:showSerName val="0"/>
          <c:showPercent val="0"/>
          <c:showBubbleSize val="0"/>
        </c:dLbls>
        <c:gapWidth val="150"/>
        <c:overlap val="100"/>
        <c:axId val="2145391576"/>
        <c:axId val="2113572664"/>
      </c:barChart>
      <c:catAx>
        <c:axId val="2145391576"/>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13572664"/>
        <c:crosses val="autoZero"/>
        <c:auto val="1"/>
        <c:lblAlgn val="ctr"/>
        <c:lblOffset val="100"/>
        <c:noMultiLvlLbl val="0"/>
      </c:catAx>
      <c:valAx>
        <c:axId val="211357266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5391576"/>
        <c:crosses val="autoZero"/>
        <c:crossBetween val="between"/>
        <c:majorUnit val="20.0"/>
      </c:valAx>
    </c:plotArea>
    <c:legend>
      <c:legendPos val="r"/>
      <c:legendEntry>
        <c:idx val="0"/>
        <c:txPr>
          <a:bodyPr/>
          <a:lstStyle/>
          <a:p>
            <a:pPr>
              <a:defRPr sz="1800" b="1"/>
            </a:pPr>
            <a:endParaRPr lang="fr-FR"/>
          </a:p>
        </c:txPr>
      </c:legendEntry>
      <c:legendEntry>
        <c:idx val="3"/>
        <c:txPr>
          <a:bodyPr/>
          <a:lstStyle/>
          <a:p>
            <a:pPr>
              <a:defRPr sz="1800" b="1"/>
            </a:pPr>
            <a:endParaRPr lang="fr-FR"/>
          </a:p>
        </c:txPr>
      </c:legendEntry>
      <c:layout>
        <c:manualLayout>
          <c:xMode val="edge"/>
          <c:yMode val="edge"/>
          <c:x val="0.766798200421793"/>
          <c:y val="0.17898398569744"/>
          <c:w val="0.205282327701846"/>
          <c:h val="0.793771539427137"/>
        </c:manualLayout>
      </c:layout>
      <c:overlay val="0"/>
      <c:spPr>
        <a:solidFill>
          <a:schemeClr val="bg1"/>
        </a:solidFill>
      </c:spPr>
      <c:txPr>
        <a:bodyPr/>
        <a:lstStyle/>
        <a:p>
          <a:pPr>
            <a:defRPr sz="1800"/>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14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Effets prix et volume </a:t>
            </a:r>
          </a:p>
          <a:p>
            <a:pPr>
              <a:defRPr sz="1800"/>
            </a:pPr>
            <a:r>
              <a:rPr lang="fr-FR" sz="1800" i="1" u="sng" dirty="0"/>
              <a:t>cumulés</a:t>
            </a:r>
            <a:r>
              <a:rPr lang="fr-FR" sz="1800" dirty="0"/>
              <a:t>,</a:t>
            </a:r>
            <a:r>
              <a:rPr lang="fr-FR" sz="1800" baseline="0" dirty="0"/>
              <a:t> </a:t>
            </a:r>
            <a:r>
              <a:rPr lang="fr-FR" sz="1800" dirty="0"/>
              <a:t>GCFP courants</a:t>
            </a:r>
          </a:p>
        </c:rich>
      </c:tx>
      <c:layout>
        <c:manualLayout>
          <c:xMode val="edge"/>
          <c:yMode val="edge"/>
          <c:x val="0.497124733203209"/>
          <c:y val="0.000906351335536243"/>
        </c:manualLayout>
      </c:layout>
      <c:overlay val="0"/>
      <c:spPr>
        <a:solidFill>
          <a:schemeClr val="bg1"/>
        </a:solidFill>
      </c:spPr>
    </c:title>
    <c:autoTitleDeleted val="0"/>
    <c:plotArea>
      <c:layout>
        <c:manualLayout>
          <c:layoutTarget val="inner"/>
          <c:xMode val="edge"/>
          <c:yMode val="edge"/>
          <c:x val="0.0635721867055019"/>
          <c:y val="0.0698412073490814"/>
          <c:w val="0.922923265770486"/>
          <c:h val="0.800262084444136"/>
        </c:manualLayout>
      </c:layout>
      <c:lineChart>
        <c:grouping val="standard"/>
        <c:varyColors val="0"/>
        <c:ser>
          <c:idx val="2"/>
          <c:order val="0"/>
          <c:tx>
            <c:strRef>
              <c:f>'P, VA volume et prix'!$B$576</c:f>
              <c:strCache>
                <c:ptCount val="1"/>
                <c:pt idx="0">
                  <c:v>Effet Valeur cumulé</c:v>
                </c:pt>
              </c:strCache>
            </c:strRef>
          </c:tx>
          <c:spPr>
            <a:ln w="57150" cmpd="sng">
              <a:solidFill>
                <a:schemeClr val="tx1"/>
              </a:solidFill>
              <a:prstDash val="sysDot"/>
            </a:ln>
          </c:spPr>
          <c:marker>
            <c:symbol val="none"/>
          </c:marker>
          <c:cat>
            <c:strRef>
              <c:f>'P, VA volume et prix'!$C$562:$V$562</c:f>
              <c:strCache>
                <c:ptCount val="20"/>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strCache>
            </c:strRef>
          </c:cat>
          <c:val>
            <c:numRef>
              <c:f>'P, VA volume et prix'!$C$576:$V$576</c:f>
              <c:numCache>
                <c:formatCode>0</c:formatCode>
                <c:ptCount val="20"/>
                <c:pt idx="1">
                  <c:v>32.18074650394014</c:v>
                </c:pt>
                <c:pt idx="2">
                  <c:v>11.57053674938643</c:v>
                </c:pt>
                <c:pt idx="3">
                  <c:v>16.70452505072944</c:v>
                </c:pt>
                <c:pt idx="4">
                  <c:v>35.30739123051162</c:v>
                </c:pt>
                <c:pt idx="5">
                  <c:v>58.42474856806759</c:v>
                </c:pt>
                <c:pt idx="6">
                  <c:v>68.5244131260071</c:v>
                </c:pt>
                <c:pt idx="7">
                  <c:v>103.6336082962467</c:v>
                </c:pt>
                <c:pt idx="8">
                  <c:v>187.1134504909909</c:v>
                </c:pt>
                <c:pt idx="9">
                  <c:v>78.11040008186473</c:v>
                </c:pt>
                <c:pt idx="10">
                  <c:v>39.04240008186471</c:v>
                </c:pt>
                <c:pt idx="11">
                  <c:v>102.4124000818647</c:v>
                </c:pt>
                <c:pt idx="12">
                  <c:v>115.3424000818647</c:v>
                </c:pt>
                <c:pt idx="13">
                  <c:v>88.63740008186471</c:v>
                </c:pt>
                <c:pt idx="14">
                  <c:v>83.65616181409524</c:v>
                </c:pt>
                <c:pt idx="15">
                  <c:v>130.4548128513537</c:v>
                </c:pt>
                <c:pt idx="16">
                  <c:v>118.2406422881514</c:v>
                </c:pt>
                <c:pt idx="17">
                  <c:v>126.5896257212781</c:v>
                </c:pt>
                <c:pt idx="18">
                  <c:v>155.0138224511251</c:v>
                </c:pt>
                <c:pt idx="19">
                  <c:v>215.1368777989958</c:v>
                </c:pt>
              </c:numCache>
            </c:numRef>
          </c:val>
          <c:smooth val="0"/>
        </c:ser>
        <c:ser>
          <c:idx val="1"/>
          <c:order val="1"/>
          <c:tx>
            <c:strRef>
              <c:f>'P, VA volume et prix'!$B$575</c:f>
              <c:strCache>
                <c:ptCount val="1"/>
                <c:pt idx="0">
                  <c:v>Effet Volume cumulé</c:v>
                </c:pt>
              </c:strCache>
            </c:strRef>
          </c:tx>
          <c:spPr>
            <a:ln>
              <a:solidFill>
                <a:srgbClr val="FF0000"/>
              </a:solidFill>
            </a:ln>
          </c:spPr>
          <c:marker>
            <c:symbol val="none"/>
          </c:marker>
          <c:cat>
            <c:strRef>
              <c:f>'P, VA volume et prix'!$C$562:$V$562</c:f>
              <c:strCache>
                <c:ptCount val="20"/>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strCache>
            </c:strRef>
          </c:cat>
          <c:val>
            <c:numRef>
              <c:f>'P, VA volume et prix'!$C$575:$V$575</c:f>
              <c:numCache>
                <c:formatCode>0</c:formatCode>
                <c:ptCount val="20"/>
                <c:pt idx="1">
                  <c:v>-6.206211543644435</c:v>
                </c:pt>
                <c:pt idx="2">
                  <c:v>-0.361037050577128</c:v>
                </c:pt>
                <c:pt idx="3">
                  <c:v>-0.869093350633231</c:v>
                </c:pt>
                <c:pt idx="4">
                  <c:v>3.931798730886288</c:v>
                </c:pt>
                <c:pt idx="5">
                  <c:v>-2.471141625945202</c:v>
                </c:pt>
                <c:pt idx="6">
                  <c:v>-0.428617479133282</c:v>
                </c:pt>
                <c:pt idx="7">
                  <c:v>-44.03497937792394</c:v>
                </c:pt>
                <c:pt idx="8">
                  <c:v>-29.55436939532704</c:v>
                </c:pt>
                <c:pt idx="9">
                  <c:v>-19.65066603374048</c:v>
                </c:pt>
                <c:pt idx="10">
                  <c:v>-17.3368999645971</c:v>
                </c:pt>
                <c:pt idx="11">
                  <c:v>-19.3127651845987</c:v>
                </c:pt>
                <c:pt idx="12">
                  <c:v>-6.155760842560385</c:v>
                </c:pt>
                <c:pt idx="13">
                  <c:v>-3.051611422107372</c:v>
                </c:pt>
                <c:pt idx="14">
                  <c:v>17.17934357234878</c:v>
                </c:pt>
                <c:pt idx="15">
                  <c:v>46.38490788996276</c:v>
                </c:pt>
                <c:pt idx="16">
                  <c:v>64.7546431683529</c:v>
                </c:pt>
                <c:pt idx="17">
                  <c:v>105.8943566259644</c:v>
                </c:pt>
                <c:pt idx="18">
                  <c:v>123.1953826614128</c:v>
                </c:pt>
                <c:pt idx="19">
                  <c:v>126.1363545421013</c:v>
                </c:pt>
              </c:numCache>
            </c:numRef>
          </c:val>
          <c:smooth val="0"/>
        </c:ser>
        <c:ser>
          <c:idx val="0"/>
          <c:order val="2"/>
          <c:tx>
            <c:strRef>
              <c:f>'P, VA volume et prix'!$B$574</c:f>
              <c:strCache>
                <c:ptCount val="1"/>
                <c:pt idx="0">
                  <c:v>Effet prix cumulé</c:v>
                </c:pt>
              </c:strCache>
            </c:strRef>
          </c:tx>
          <c:spPr>
            <a:ln>
              <a:solidFill>
                <a:srgbClr val="0000FF"/>
              </a:solidFill>
            </a:ln>
          </c:spPr>
          <c:marker>
            <c:symbol val="none"/>
          </c:marker>
          <c:cat>
            <c:strRef>
              <c:f>'P, VA volume et prix'!$C$562:$V$562</c:f>
              <c:strCache>
                <c:ptCount val="20"/>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strCache>
            </c:strRef>
          </c:cat>
          <c:val>
            <c:numRef>
              <c:f>'P, VA volume et prix'!$C$574:$V$574</c:f>
              <c:numCache>
                <c:formatCode>0</c:formatCode>
                <c:ptCount val="20"/>
                <c:pt idx="1">
                  <c:v>38.38695804758457</c:v>
                </c:pt>
                <c:pt idx="2">
                  <c:v>11.93157379996356</c:v>
                </c:pt>
                <c:pt idx="3">
                  <c:v>17.57361840136267</c:v>
                </c:pt>
                <c:pt idx="4">
                  <c:v>31.37559249962532</c:v>
                </c:pt>
                <c:pt idx="5">
                  <c:v>60.89589019401281</c:v>
                </c:pt>
                <c:pt idx="6">
                  <c:v>68.95303060514036</c:v>
                </c:pt>
                <c:pt idx="7">
                  <c:v>147.6685876741707</c:v>
                </c:pt>
                <c:pt idx="8">
                  <c:v>216.667819886318</c:v>
                </c:pt>
                <c:pt idx="9">
                  <c:v>97.76106611560521</c:v>
                </c:pt>
                <c:pt idx="10">
                  <c:v>56.37930004646182</c:v>
                </c:pt>
                <c:pt idx="11">
                  <c:v>121.7251652664634</c:v>
                </c:pt>
                <c:pt idx="12">
                  <c:v>121.4981609244251</c:v>
                </c:pt>
                <c:pt idx="13">
                  <c:v>91.6890115039721</c:v>
                </c:pt>
                <c:pt idx="14">
                  <c:v>66.47681824174657</c:v>
                </c:pt>
                <c:pt idx="15">
                  <c:v>84.0699049613909</c:v>
                </c:pt>
                <c:pt idx="16">
                  <c:v>53.48599911979854</c:v>
                </c:pt>
                <c:pt idx="17">
                  <c:v>20.69526909531368</c:v>
                </c:pt>
                <c:pt idx="18">
                  <c:v>31.81843978971238</c:v>
                </c:pt>
                <c:pt idx="19">
                  <c:v>89.00052325689445</c:v>
                </c:pt>
              </c:numCache>
            </c:numRef>
          </c:val>
          <c:smooth val="0"/>
        </c:ser>
        <c:dLbls>
          <c:showLegendKey val="0"/>
          <c:showVal val="0"/>
          <c:showCatName val="0"/>
          <c:showSerName val="0"/>
          <c:showPercent val="0"/>
          <c:showBubbleSize val="0"/>
        </c:dLbls>
        <c:marker val="1"/>
        <c:smooth val="0"/>
        <c:axId val="-2144407144"/>
        <c:axId val="-2144990104"/>
      </c:lineChart>
      <c:catAx>
        <c:axId val="-2144407144"/>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sz="1600"/>
            </a:pPr>
            <a:endParaRPr lang="fr-FR"/>
          </a:p>
        </c:txPr>
        <c:crossAx val="-2144990104"/>
        <c:crosses val="autoZero"/>
        <c:auto val="1"/>
        <c:lblAlgn val="ctr"/>
        <c:lblOffset val="100"/>
        <c:tickLblSkip val="1"/>
        <c:noMultiLvlLbl val="0"/>
      </c:catAx>
      <c:valAx>
        <c:axId val="-2144990104"/>
        <c:scaling>
          <c:orientation val="minMax"/>
          <c:min val="-10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44407144"/>
        <c:crosses val="autoZero"/>
        <c:crossBetween val="between"/>
        <c:majorUnit val="20.0"/>
      </c:valAx>
    </c:plotArea>
    <c:plotVisOnly val="1"/>
    <c:dispBlanksAs val="gap"/>
    <c:showDLblsOverMax val="0"/>
  </c:chart>
  <c:externalData r:id="rId1">
    <c:autoUpdate val="0"/>
  </c:externalData>
  <c:userShapes r:id="rId2"/>
</c:chartSpace>
</file>

<file path=ppt/charts/chart14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De 2010 à 2016, les effets prix négatifs cumulés </a:t>
            </a:r>
            <a:r>
              <a:rPr lang="fr-FR" sz="1800" baseline="0" dirty="0" smtClean="0"/>
              <a:t> </a:t>
            </a:r>
            <a:r>
              <a:rPr lang="fr-FR" sz="1800" dirty="0" smtClean="0"/>
              <a:t>sont </a:t>
            </a:r>
            <a:r>
              <a:rPr lang="fr-FR" sz="1800" dirty="0"/>
              <a:t>compensés </a:t>
            </a:r>
            <a:endParaRPr lang="fr-FR" sz="1800" dirty="0" smtClean="0"/>
          </a:p>
          <a:p>
            <a:pPr>
              <a:defRPr sz="1800"/>
            </a:pPr>
            <a:r>
              <a:rPr lang="fr-FR" sz="1800" dirty="0" smtClean="0"/>
              <a:t>par </a:t>
            </a:r>
            <a:r>
              <a:rPr lang="fr-FR" sz="1800" dirty="0"/>
              <a:t>les effets volume positifs </a:t>
            </a:r>
            <a:r>
              <a:rPr lang="fr-FR" sz="1800" dirty="0" smtClean="0"/>
              <a:t>avec </a:t>
            </a:r>
            <a:r>
              <a:rPr lang="fr-FR" sz="1800" dirty="0"/>
              <a:t>effets valeurs cumulés assez stables</a:t>
            </a:r>
          </a:p>
          <a:p>
            <a:pPr>
              <a:defRPr sz="1800"/>
            </a:pPr>
            <a:endParaRPr lang="fr-FR" sz="1800" dirty="0" smtClean="0"/>
          </a:p>
          <a:p>
            <a:pPr>
              <a:defRPr sz="1800"/>
            </a:pPr>
            <a:r>
              <a:rPr lang="fr-FR" sz="1800" dirty="0" smtClean="0"/>
              <a:t>Depuis </a:t>
            </a:r>
            <a:r>
              <a:rPr lang="fr-FR" sz="1800" dirty="0"/>
              <a:t>2017, les effets volume (plus </a:t>
            </a:r>
            <a:r>
              <a:rPr lang="fr-FR" sz="1800" dirty="0" smtClean="0"/>
              <a:t>faibles</a:t>
            </a:r>
            <a:r>
              <a:rPr lang="fr-FR" sz="1800" dirty="0"/>
              <a:t>) </a:t>
            </a:r>
            <a:r>
              <a:rPr lang="fr-FR" sz="1800" dirty="0" smtClean="0"/>
              <a:t>et </a:t>
            </a:r>
            <a:r>
              <a:rPr lang="fr-FR" sz="1800" dirty="0"/>
              <a:t>prix positifs (plus conséquents) cumulés </a:t>
            </a:r>
            <a:r>
              <a:rPr lang="fr-FR" sz="1800" dirty="0" smtClean="0"/>
              <a:t>dopent </a:t>
            </a:r>
            <a:r>
              <a:rPr lang="fr-FR" sz="1800" dirty="0"/>
              <a:t>les effets valeur</a:t>
            </a:r>
            <a:r>
              <a:rPr lang="fr-FR" sz="1800" baseline="0" dirty="0"/>
              <a:t> </a:t>
            </a:r>
            <a:r>
              <a:rPr lang="fr-FR" sz="1800" baseline="0" dirty="0" smtClean="0"/>
              <a:t>cum</a:t>
            </a:r>
          </a:p>
        </c:rich>
      </c:tx>
      <c:layout>
        <c:manualLayout>
          <c:xMode val="edge"/>
          <c:yMode val="edge"/>
          <c:x val="0.0035897402666297"/>
          <c:y val="0.0"/>
        </c:manualLayout>
      </c:layout>
      <c:overlay val="0"/>
      <c:spPr>
        <a:solidFill>
          <a:schemeClr val="bg1"/>
        </a:solidFill>
      </c:spPr>
    </c:title>
    <c:autoTitleDeleted val="0"/>
    <c:plotArea>
      <c:layout>
        <c:manualLayout>
          <c:layoutTarget val="inner"/>
          <c:xMode val="edge"/>
          <c:yMode val="edge"/>
          <c:x val="0.0769507460704678"/>
          <c:y val="0.0228572188673845"/>
          <c:w val="0.922923265770486"/>
          <c:h val="0.902492313460817"/>
        </c:manualLayout>
      </c:layout>
      <c:lineChart>
        <c:grouping val="standard"/>
        <c:varyColors val="0"/>
        <c:ser>
          <c:idx val="2"/>
          <c:order val="0"/>
          <c:tx>
            <c:strRef>
              <c:f>'P, VA volume et prix'!$B$576</c:f>
              <c:strCache>
                <c:ptCount val="1"/>
                <c:pt idx="0">
                  <c:v>Effet Valeur cumulé</c:v>
                </c:pt>
              </c:strCache>
            </c:strRef>
          </c:tx>
          <c:spPr>
            <a:ln w="76200" cmpd="sng">
              <a:solidFill>
                <a:schemeClr val="tx1"/>
              </a:solidFill>
              <a:prstDash val="sysDot"/>
            </a:ln>
          </c:spPr>
          <c:marker>
            <c:symbol val="none"/>
          </c:marker>
          <c:cat>
            <c:strRef>
              <c:f>'P, VA volume et prix'!$N$562:$V$562</c:f>
              <c:strCache>
                <c:ptCount val="9"/>
                <c:pt idx="0">
                  <c:v>2010</c:v>
                </c:pt>
                <c:pt idx="1">
                  <c:v>2011</c:v>
                </c:pt>
                <c:pt idx="2">
                  <c:v>2012</c:v>
                </c:pt>
                <c:pt idx="3">
                  <c:v>2013</c:v>
                </c:pt>
                <c:pt idx="4">
                  <c:v>2014</c:v>
                </c:pt>
                <c:pt idx="5">
                  <c:v>2015</c:v>
                </c:pt>
                <c:pt idx="6">
                  <c:v>2016</c:v>
                </c:pt>
                <c:pt idx="7">
                  <c:v>2017</c:v>
                </c:pt>
                <c:pt idx="8">
                  <c:v>Est 2018</c:v>
                </c:pt>
              </c:strCache>
            </c:strRef>
          </c:cat>
          <c:val>
            <c:numRef>
              <c:f>'P, VA volume et prix'!$N$576:$V$576</c:f>
              <c:numCache>
                <c:formatCode>0</c:formatCode>
                <c:ptCount val="9"/>
                <c:pt idx="0">
                  <c:v>102.4124000818647</c:v>
                </c:pt>
                <c:pt idx="1">
                  <c:v>115.3424000818647</c:v>
                </c:pt>
                <c:pt idx="2">
                  <c:v>88.63740008186471</c:v>
                </c:pt>
                <c:pt idx="3">
                  <c:v>83.65616181409524</c:v>
                </c:pt>
                <c:pt idx="4">
                  <c:v>130.4548128513537</c:v>
                </c:pt>
                <c:pt idx="5">
                  <c:v>118.2406422881514</c:v>
                </c:pt>
                <c:pt idx="6">
                  <c:v>126.5896257212781</c:v>
                </c:pt>
                <c:pt idx="7">
                  <c:v>155.0138224511251</c:v>
                </c:pt>
                <c:pt idx="8">
                  <c:v>215.1368777989958</c:v>
                </c:pt>
              </c:numCache>
            </c:numRef>
          </c:val>
          <c:smooth val="0"/>
        </c:ser>
        <c:ser>
          <c:idx val="1"/>
          <c:order val="1"/>
          <c:tx>
            <c:strRef>
              <c:f>'P, VA volume et prix'!$B$575</c:f>
              <c:strCache>
                <c:ptCount val="1"/>
                <c:pt idx="0">
                  <c:v>Effet Volume cumulé</c:v>
                </c:pt>
              </c:strCache>
            </c:strRef>
          </c:tx>
          <c:spPr>
            <a:ln w="76200" cmpd="sng">
              <a:solidFill>
                <a:srgbClr val="FF0000"/>
              </a:solidFill>
            </a:ln>
          </c:spPr>
          <c:marker>
            <c:symbol val="none"/>
          </c:marker>
          <c:cat>
            <c:strRef>
              <c:f>'P, VA volume et prix'!$N$562:$V$562</c:f>
              <c:strCache>
                <c:ptCount val="9"/>
                <c:pt idx="0">
                  <c:v>2010</c:v>
                </c:pt>
                <c:pt idx="1">
                  <c:v>2011</c:v>
                </c:pt>
                <c:pt idx="2">
                  <c:v>2012</c:v>
                </c:pt>
                <c:pt idx="3">
                  <c:v>2013</c:v>
                </c:pt>
                <c:pt idx="4">
                  <c:v>2014</c:v>
                </c:pt>
                <c:pt idx="5">
                  <c:v>2015</c:v>
                </c:pt>
                <c:pt idx="6">
                  <c:v>2016</c:v>
                </c:pt>
                <c:pt idx="7">
                  <c:v>2017</c:v>
                </c:pt>
                <c:pt idx="8">
                  <c:v>Est 2018</c:v>
                </c:pt>
              </c:strCache>
            </c:strRef>
          </c:cat>
          <c:val>
            <c:numRef>
              <c:f>'P, VA volume et prix'!$N$575:$V$575</c:f>
              <c:numCache>
                <c:formatCode>0</c:formatCode>
                <c:ptCount val="9"/>
                <c:pt idx="0">
                  <c:v>-19.3127651845987</c:v>
                </c:pt>
                <c:pt idx="1">
                  <c:v>-6.155760842560385</c:v>
                </c:pt>
                <c:pt idx="2">
                  <c:v>-3.051611422107372</c:v>
                </c:pt>
                <c:pt idx="3">
                  <c:v>17.17934357234878</c:v>
                </c:pt>
                <c:pt idx="4">
                  <c:v>46.38490788996276</c:v>
                </c:pt>
                <c:pt idx="5">
                  <c:v>64.7546431683529</c:v>
                </c:pt>
                <c:pt idx="6">
                  <c:v>105.8943566259644</c:v>
                </c:pt>
                <c:pt idx="7">
                  <c:v>123.1953826614128</c:v>
                </c:pt>
                <c:pt idx="8">
                  <c:v>126.1363545421013</c:v>
                </c:pt>
              </c:numCache>
            </c:numRef>
          </c:val>
          <c:smooth val="0"/>
        </c:ser>
        <c:ser>
          <c:idx val="0"/>
          <c:order val="2"/>
          <c:tx>
            <c:strRef>
              <c:f>'P, VA volume et prix'!$B$574</c:f>
              <c:strCache>
                <c:ptCount val="1"/>
                <c:pt idx="0">
                  <c:v>Effet prix cumulé</c:v>
                </c:pt>
              </c:strCache>
            </c:strRef>
          </c:tx>
          <c:spPr>
            <a:ln w="76200" cmpd="sng">
              <a:solidFill>
                <a:srgbClr val="0000FF"/>
              </a:solidFill>
            </a:ln>
          </c:spPr>
          <c:marker>
            <c:symbol val="none"/>
          </c:marker>
          <c:cat>
            <c:strRef>
              <c:f>'P, VA volume et prix'!$N$562:$V$562</c:f>
              <c:strCache>
                <c:ptCount val="9"/>
                <c:pt idx="0">
                  <c:v>2010</c:v>
                </c:pt>
                <c:pt idx="1">
                  <c:v>2011</c:v>
                </c:pt>
                <c:pt idx="2">
                  <c:v>2012</c:v>
                </c:pt>
                <c:pt idx="3">
                  <c:v>2013</c:v>
                </c:pt>
                <c:pt idx="4">
                  <c:v>2014</c:v>
                </c:pt>
                <c:pt idx="5">
                  <c:v>2015</c:v>
                </c:pt>
                <c:pt idx="6">
                  <c:v>2016</c:v>
                </c:pt>
                <c:pt idx="7">
                  <c:v>2017</c:v>
                </c:pt>
                <c:pt idx="8">
                  <c:v>Est 2018</c:v>
                </c:pt>
              </c:strCache>
            </c:strRef>
          </c:cat>
          <c:val>
            <c:numRef>
              <c:f>'P, VA volume et prix'!$N$574:$V$574</c:f>
              <c:numCache>
                <c:formatCode>0</c:formatCode>
                <c:ptCount val="9"/>
                <c:pt idx="0">
                  <c:v>121.7251652664634</c:v>
                </c:pt>
                <c:pt idx="1">
                  <c:v>121.4981609244251</c:v>
                </c:pt>
                <c:pt idx="2">
                  <c:v>91.6890115039721</c:v>
                </c:pt>
                <c:pt idx="3">
                  <c:v>66.47681824174657</c:v>
                </c:pt>
                <c:pt idx="4">
                  <c:v>84.0699049613909</c:v>
                </c:pt>
                <c:pt idx="5">
                  <c:v>53.48599911979854</c:v>
                </c:pt>
                <c:pt idx="6">
                  <c:v>20.69526909531368</c:v>
                </c:pt>
                <c:pt idx="7">
                  <c:v>31.81843978971238</c:v>
                </c:pt>
                <c:pt idx="8">
                  <c:v>89.00052325689445</c:v>
                </c:pt>
              </c:numCache>
            </c:numRef>
          </c:val>
          <c:smooth val="0"/>
        </c:ser>
        <c:dLbls>
          <c:showLegendKey val="0"/>
          <c:showVal val="0"/>
          <c:showCatName val="0"/>
          <c:showSerName val="0"/>
          <c:showPercent val="0"/>
          <c:showBubbleSize val="0"/>
        </c:dLbls>
        <c:marker val="1"/>
        <c:smooth val="0"/>
        <c:axId val="-2143879160"/>
        <c:axId val="-2143875880"/>
      </c:lineChart>
      <c:catAx>
        <c:axId val="-2143879160"/>
        <c:scaling>
          <c:orientation val="minMax"/>
        </c:scaling>
        <c:delete val="0"/>
        <c:axPos val="b"/>
        <c:numFmt formatCode="General" sourceLinked="1"/>
        <c:majorTickMark val="out"/>
        <c:minorTickMark val="none"/>
        <c:tickLblPos val="low"/>
        <c:spPr>
          <a:ln w="19050" cmpd="sng">
            <a:solidFill>
              <a:srgbClr val="FF0000"/>
            </a:solidFill>
          </a:ln>
        </c:spPr>
        <c:txPr>
          <a:bodyPr rot="0" vert="horz"/>
          <a:lstStyle/>
          <a:p>
            <a:pPr>
              <a:defRPr sz="1800"/>
            </a:pPr>
            <a:endParaRPr lang="fr-FR"/>
          </a:p>
        </c:txPr>
        <c:crossAx val="-2143875880"/>
        <c:crosses val="autoZero"/>
        <c:auto val="1"/>
        <c:lblAlgn val="ctr"/>
        <c:lblOffset val="100"/>
        <c:noMultiLvlLbl val="0"/>
      </c:catAx>
      <c:valAx>
        <c:axId val="-2143875880"/>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3879160"/>
        <c:crosses val="autoZero"/>
        <c:crossBetween val="between"/>
        <c:majorUnit val="20.0"/>
      </c:valAx>
    </c:plotArea>
    <c:legend>
      <c:legendPos val="r"/>
      <c:layout>
        <c:manualLayout>
          <c:xMode val="edge"/>
          <c:yMode val="edge"/>
          <c:x val="0.141251293131332"/>
          <c:y val="0.556218113922053"/>
          <c:w val="0.243263333544576"/>
          <c:h val="0.196251585512483"/>
        </c:manualLayout>
      </c:layout>
      <c:overlay val="0"/>
      <c:spPr>
        <a:solidFill>
          <a:schemeClr val="bg1"/>
        </a:solidFill>
      </c:spPr>
      <c:txPr>
        <a:bodyPr/>
        <a:lstStyle/>
        <a:p>
          <a:pPr algn="ctr">
            <a:defRPr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14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Variation cumulée VAB du Ni</a:t>
            </a:r>
            <a:r>
              <a:rPr lang="fr-FR" baseline="0"/>
              <a:t> </a:t>
            </a:r>
            <a:endParaRPr lang="fr-FR"/>
          </a:p>
        </c:rich>
      </c:tx>
      <c:layout>
        <c:manualLayout>
          <c:xMode val="edge"/>
          <c:yMode val="edge"/>
          <c:x val="0.19183315060301"/>
          <c:y val="0.00833333333333333"/>
        </c:manualLayout>
      </c:layout>
      <c:overlay val="0"/>
      <c:spPr>
        <a:solidFill>
          <a:schemeClr val="bg1"/>
        </a:solidFill>
      </c:spPr>
    </c:title>
    <c:autoTitleDeleted val="0"/>
    <c:plotArea>
      <c:layout>
        <c:manualLayout>
          <c:layoutTarget val="inner"/>
          <c:xMode val="edge"/>
          <c:yMode val="edge"/>
          <c:x val="0.0746177613874215"/>
          <c:y val="0.0627777777777778"/>
          <c:w val="0.907116515498854"/>
          <c:h val="0.648211504811898"/>
        </c:manualLayout>
      </c:layout>
      <c:barChart>
        <c:barDir val="col"/>
        <c:grouping val="clustered"/>
        <c:varyColors val="0"/>
        <c:ser>
          <c:idx val="0"/>
          <c:order val="0"/>
          <c:tx>
            <c:strRef>
              <c:f>'P, VA volume et prix'!$B$843</c:f>
              <c:strCache>
                <c:ptCount val="1"/>
                <c:pt idx="0">
                  <c:v>Variation cumulée VAB du Ni, GCFP courants</c:v>
                </c:pt>
              </c:strCache>
            </c:strRef>
          </c:tx>
          <c:spPr>
            <a:solidFill>
              <a:schemeClr val="bg1"/>
            </a:solidFill>
            <a:ln>
              <a:solidFill>
                <a:schemeClr val="tx1"/>
              </a:solidFill>
            </a:ln>
          </c:spPr>
          <c:invertIfNegative val="0"/>
          <c:dLbls>
            <c:txPr>
              <a:bodyPr rot="-5400000" vert="horz"/>
              <a:lstStyle/>
              <a:p>
                <a:pPr>
                  <a:defRPr b="1"/>
                </a:pPr>
                <a:endParaRPr lang="fr-FR"/>
              </a:p>
            </c:txPr>
            <c:dLblPos val="ctr"/>
            <c:showLegendKey val="0"/>
            <c:showVal val="1"/>
            <c:showCatName val="0"/>
            <c:showSerName val="0"/>
            <c:showPercent val="0"/>
            <c:showBubbleSize val="0"/>
            <c:showLeaderLines val="0"/>
          </c:dLbls>
          <c:cat>
            <c:strRef>
              <c:f>'P, VA volume et prix'!$C$839:$K$839</c:f>
              <c:strCache>
                <c:ptCount val="9"/>
                <c:pt idx="0">
                  <c:v>2011</c:v>
                </c:pt>
                <c:pt idx="1">
                  <c:v>2012</c:v>
                </c:pt>
                <c:pt idx="2">
                  <c:v>2013</c:v>
                </c:pt>
                <c:pt idx="3">
                  <c:v>2014</c:v>
                </c:pt>
                <c:pt idx="4">
                  <c:v>2015</c:v>
                </c:pt>
                <c:pt idx="5">
                  <c:v>2016</c:v>
                </c:pt>
                <c:pt idx="6">
                  <c:v>2017</c:v>
                </c:pt>
                <c:pt idx="7">
                  <c:v>Est 2018</c:v>
                </c:pt>
                <c:pt idx="8">
                  <c:v>Scénario 2019</c:v>
                </c:pt>
              </c:strCache>
            </c:strRef>
          </c:cat>
          <c:val>
            <c:numRef>
              <c:f>'P, VA volume et prix'!$C$843:$K$843</c:f>
              <c:numCache>
                <c:formatCode>#,##0</c:formatCode>
                <c:ptCount val="9"/>
                <c:pt idx="0">
                  <c:v>-12.927</c:v>
                </c:pt>
                <c:pt idx="1">
                  <c:v>-39.902</c:v>
                </c:pt>
                <c:pt idx="2">
                  <c:v>-43.6623763943936</c:v>
                </c:pt>
                <c:pt idx="3">
                  <c:v>-19.9434761691533</c:v>
                </c:pt>
                <c:pt idx="4">
                  <c:v>-35.62895396623373</c:v>
                </c:pt>
                <c:pt idx="5">
                  <c:v>-33.68961846531935</c:v>
                </c:pt>
                <c:pt idx="6">
                  <c:v>8.85396894770416</c:v>
                </c:pt>
                <c:pt idx="7">
                  <c:v>19.18216720099586</c:v>
                </c:pt>
                <c:pt idx="8">
                  <c:v>38.39160064119504</c:v>
                </c:pt>
              </c:numCache>
            </c:numRef>
          </c:val>
        </c:ser>
        <c:dLbls>
          <c:showLegendKey val="0"/>
          <c:showVal val="1"/>
          <c:showCatName val="0"/>
          <c:showSerName val="0"/>
          <c:showPercent val="0"/>
          <c:showBubbleSize val="0"/>
        </c:dLbls>
        <c:gapWidth val="150"/>
        <c:axId val="-2146408872"/>
        <c:axId val="-2143899688"/>
      </c:barChart>
      <c:catAx>
        <c:axId val="-2146408872"/>
        <c:scaling>
          <c:orientation val="minMax"/>
        </c:scaling>
        <c:delete val="0"/>
        <c:axPos val="b"/>
        <c:majorTickMark val="out"/>
        <c:minorTickMark val="none"/>
        <c:tickLblPos val="low"/>
        <c:spPr>
          <a:ln w="38100" cmpd="sng">
            <a:solidFill>
              <a:srgbClr val="FF0000"/>
            </a:solidFill>
          </a:ln>
        </c:spPr>
        <c:txPr>
          <a:bodyPr rot="-5400000" vert="horz"/>
          <a:lstStyle/>
          <a:p>
            <a:pPr>
              <a:defRPr/>
            </a:pPr>
            <a:endParaRPr lang="fr-FR"/>
          </a:p>
        </c:txPr>
        <c:crossAx val="-2143899688"/>
        <c:crosses val="autoZero"/>
        <c:auto val="1"/>
        <c:lblAlgn val="ctr"/>
        <c:lblOffset val="100"/>
        <c:noMultiLvlLbl val="0"/>
      </c:catAx>
      <c:valAx>
        <c:axId val="-2143899688"/>
        <c:scaling>
          <c:orientation val="minMax"/>
          <c:min val="-50.0"/>
        </c:scaling>
        <c:delete val="0"/>
        <c:axPos val="l"/>
        <c:majorGridlines>
          <c:spPr>
            <a:ln>
              <a:solidFill>
                <a:schemeClr val="bg1">
                  <a:lumMod val="75000"/>
                </a:schemeClr>
              </a:solidFill>
            </a:ln>
          </c:spPr>
        </c:majorGridlines>
        <c:numFmt formatCode="#,##0" sourceLinked="1"/>
        <c:majorTickMark val="out"/>
        <c:minorTickMark val="none"/>
        <c:tickLblPos val="nextTo"/>
        <c:crossAx val="-2146408872"/>
        <c:crosses val="autoZero"/>
        <c:crossBetween val="between"/>
        <c:majorUnit val="10.0"/>
      </c:valAx>
    </c:plotArea>
    <c:plotVisOnly val="1"/>
    <c:dispBlanksAs val="gap"/>
    <c:showDLblsOverMax val="0"/>
  </c:chart>
  <c:txPr>
    <a:bodyPr/>
    <a:lstStyle/>
    <a:p>
      <a:pPr>
        <a:defRPr sz="1600"/>
      </a:pPr>
      <a:endParaRPr lang="fr-FR"/>
    </a:p>
  </c:txPr>
  <c:externalData r:id="rId1">
    <c:autoUpdate val="0"/>
  </c:externalData>
</c:chartSpace>
</file>

<file path=ppt/charts/chart14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layout/>
      <c:overlay val="0"/>
      <c:spPr>
        <a:solidFill>
          <a:schemeClr val="bg1"/>
        </a:solidFill>
      </c:spPr>
    </c:title>
    <c:autoTitleDeleted val="0"/>
    <c:plotArea>
      <c:layout>
        <c:manualLayout>
          <c:layoutTarget val="inner"/>
          <c:xMode val="edge"/>
          <c:yMode val="edge"/>
          <c:x val="0.0746177613874215"/>
          <c:y val="0.115555555555556"/>
          <c:w val="0.907116515498854"/>
          <c:h val="0.834151474675707"/>
        </c:manualLayout>
      </c:layout>
      <c:barChart>
        <c:barDir val="col"/>
        <c:grouping val="clustered"/>
        <c:varyColors val="0"/>
        <c:ser>
          <c:idx val="0"/>
          <c:order val="0"/>
          <c:tx>
            <c:strRef>
              <c:f>'P, VA volume et prix'!$B$841</c:f>
              <c:strCache>
                <c:ptCount val="1"/>
                <c:pt idx="0">
                  <c:v>% du PIB</c:v>
                </c:pt>
              </c:strCache>
            </c:strRef>
          </c:tx>
          <c:spPr>
            <a:solidFill>
              <a:srgbClr val="2CFF1E"/>
            </a:solidFill>
            <a:ln>
              <a:solidFill>
                <a:schemeClr val="tx1"/>
              </a:solidFill>
            </a:ln>
          </c:spPr>
          <c:invertIfNegative val="0"/>
          <c:dLbls>
            <c:spPr>
              <a:solidFill>
                <a:schemeClr val="bg1"/>
              </a:solidFill>
            </c:spPr>
            <c:txPr>
              <a:bodyPr rot="0" vert="horz"/>
              <a:lstStyle/>
              <a:p>
                <a:pPr>
                  <a:defRPr sz="1600" b="1"/>
                </a:pPr>
                <a:endParaRPr lang="fr-FR"/>
              </a:p>
            </c:txPr>
            <c:dLblPos val="outEnd"/>
            <c:showLegendKey val="0"/>
            <c:showVal val="1"/>
            <c:showCatName val="0"/>
            <c:showSerName val="0"/>
            <c:showPercent val="0"/>
            <c:showBubbleSize val="0"/>
            <c:showLeaderLines val="0"/>
          </c:dLbls>
          <c:cat>
            <c:strRef>
              <c:f>'P, VA volume et prix'!$C$839:$K$839</c:f>
              <c:strCache>
                <c:ptCount val="9"/>
                <c:pt idx="0">
                  <c:v>2011</c:v>
                </c:pt>
                <c:pt idx="1">
                  <c:v>2012</c:v>
                </c:pt>
                <c:pt idx="2">
                  <c:v>2013</c:v>
                </c:pt>
                <c:pt idx="3">
                  <c:v>2014</c:v>
                </c:pt>
                <c:pt idx="4">
                  <c:v>2015</c:v>
                </c:pt>
                <c:pt idx="5">
                  <c:v>2016</c:v>
                </c:pt>
                <c:pt idx="6">
                  <c:v>2017</c:v>
                </c:pt>
                <c:pt idx="7">
                  <c:v>Est 2018</c:v>
                </c:pt>
                <c:pt idx="8">
                  <c:v>Scénario 2019</c:v>
                </c:pt>
              </c:strCache>
            </c:strRef>
          </c:cat>
          <c:val>
            <c:numRef>
              <c:f>'P, VA volume et prix'!$C$841:$K$841</c:f>
              <c:numCache>
                <c:formatCode>0.0%</c:formatCode>
                <c:ptCount val="9"/>
                <c:pt idx="0">
                  <c:v>-0.0145668648054765</c:v>
                </c:pt>
                <c:pt idx="1">
                  <c:v>-0.0292278220694707</c:v>
                </c:pt>
                <c:pt idx="2">
                  <c:v>-0.00399453423357044</c:v>
                </c:pt>
                <c:pt idx="3">
                  <c:v>0.0248316044192677</c:v>
                </c:pt>
                <c:pt idx="4">
                  <c:v>-0.016410321706873</c:v>
                </c:pt>
                <c:pt idx="5">
                  <c:v>0.00197387837243188</c:v>
                </c:pt>
                <c:pt idx="6">
                  <c:v>0.0424523149359114</c:v>
                </c:pt>
                <c:pt idx="7">
                  <c:v>0.0100058643366197</c:v>
                </c:pt>
                <c:pt idx="8">
                  <c:v>0.0178941577328303</c:v>
                </c:pt>
              </c:numCache>
            </c:numRef>
          </c:val>
        </c:ser>
        <c:dLbls>
          <c:showLegendKey val="0"/>
          <c:showVal val="1"/>
          <c:showCatName val="0"/>
          <c:showSerName val="0"/>
          <c:showPercent val="0"/>
          <c:showBubbleSize val="0"/>
        </c:dLbls>
        <c:gapWidth val="150"/>
        <c:axId val="-2143794712"/>
        <c:axId val="-2143786008"/>
      </c:barChart>
      <c:catAx>
        <c:axId val="-2143794712"/>
        <c:scaling>
          <c:orientation val="minMax"/>
        </c:scaling>
        <c:delete val="0"/>
        <c:axPos val="b"/>
        <c:majorTickMark val="out"/>
        <c:minorTickMark val="none"/>
        <c:tickLblPos val="low"/>
        <c:spPr>
          <a:ln w="38100" cmpd="sng">
            <a:solidFill>
              <a:srgbClr val="FF0000"/>
            </a:solidFill>
          </a:ln>
        </c:spPr>
        <c:txPr>
          <a:bodyPr rot="-5400000" vert="horz"/>
          <a:lstStyle/>
          <a:p>
            <a:pPr>
              <a:defRPr sz="100">
                <a:solidFill>
                  <a:schemeClr val="bg1"/>
                </a:solidFill>
              </a:defRPr>
            </a:pPr>
            <a:endParaRPr lang="fr-FR"/>
          </a:p>
        </c:txPr>
        <c:crossAx val="-2143786008"/>
        <c:crosses val="autoZero"/>
        <c:auto val="1"/>
        <c:lblAlgn val="ctr"/>
        <c:lblOffset val="100"/>
        <c:noMultiLvlLbl val="0"/>
      </c:catAx>
      <c:valAx>
        <c:axId val="-2143786008"/>
        <c:scaling>
          <c:orientation val="minMax"/>
          <c:min val="-0.05"/>
        </c:scaling>
        <c:delete val="0"/>
        <c:axPos val="l"/>
        <c:majorGridlines>
          <c:spPr>
            <a:ln>
              <a:solidFill>
                <a:schemeClr val="bg1">
                  <a:lumMod val="75000"/>
                </a:schemeClr>
              </a:solidFill>
            </a:ln>
          </c:spPr>
        </c:majorGridlines>
        <c:numFmt formatCode="0%" sourceLinked="0"/>
        <c:majorTickMark val="out"/>
        <c:minorTickMark val="none"/>
        <c:tickLblPos val="nextTo"/>
        <c:crossAx val="-2143794712"/>
        <c:crosses val="autoZero"/>
        <c:crossBetween val="between"/>
        <c:majorUnit val="0.01"/>
      </c:valAx>
    </c:plotArea>
    <c:plotVisOnly val="1"/>
    <c:dispBlanksAs val="gap"/>
    <c:showDLblsOverMax val="0"/>
  </c:chart>
  <c:txPr>
    <a:bodyPr/>
    <a:lstStyle/>
    <a:p>
      <a:pPr>
        <a:defRPr sz="1600"/>
      </a:pPr>
      <a:endParaRPr lang="fr-FR"/>
    </a:p>
  </c:txPr>
  <c:externalData r:id="rId1">
    <c:autoUpdate val="0"/>
  </c:externalData>
</c:chartSpace>
</file>

<file path=ppt/charts/chart14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layout/>
      <c:overlay val="0"/>
      <c:spPr>
        <a:solidFill>
          <a:schemeClr val="bg1"/>
        </a:solidFill>
      </c:spPr>
    </c:title>
    <c:autoTitleDeleted val="0"/>
    <c:plotArea>
      <c:layout>
        <c:manualLayout>
          <c:layoutTarget val="inner"/>
          <c:xMode val="edge"/>
          <c:yMode val="edge"/>
          <c:x val="0.0746177613874215"/>
          <c:y val="0.115555555555556"/>
          <c:w val="0.907116515498854"/>
          <c:h val="0.595433727034121"/>
        </c:manualLayout>
      </c:layout>
      <c:barChart>
        <c:barDir val="col"/>
        <c:grouping val="clustered"/>
        <c:varyColors val="0"/>
        <c:ser>
          <c:idx val="0"/>
          <c:order val="0"/>
          <c:tx>
            <c:strRef>
              <c:f>'P, VA volume et prix'!$B$844</c:f>
              <c:strCache>
                <c:ptCount val="1"/>
                <c:pt idx="0">
                  <c:v>% du PIB</c:v>
                </c:pt>
              </c:strCache>
            </c:strRef>
          </c:tx>
          <c:spPr>
            <a:solidFill>
              <a:srgbClr val="2CFF1E"/>
            </a:solidFill>
            <a:ln>
              <a:solidFill>
                <a:schemeClr val="tx1"/>
              </a:solidFill>
            </a:ln>
          </c:spPr>
          <c:invertIfNegative val="0"/>
          <c:dLbls>
            <c:dLbl>
              <c:idx val="1"/>
              <c:layout>
                <c:manualLayout>
                  <c:x val="0.00307681051523006"/>
                  <c:y val="0.0379350205954305"/>
                </c:manualLayout>
              </c:layout>
              <c:dLblPos val="outEnd"/>
              <c:showLegendKey val="0"/>
              <c:showVal val="1"/>
              <c:showCatName val="0"/>
              <c:showSerName val="0"/>
              <c:showPercent val="0"/>
              <c:showBubbleSize val="0"/>
            </c:dLbl>
            <c:dLbl>
              <c:idx val="2"/>
              <c:layout>
                <c:manualLayout>
                  <c:x val="0.0276912946370708"/>
                  <c:y val="0.0417285226549735"/>
                </c:manualLayout>
              </c:layout>
              <c:dLblPos val="outEnd"/>
              <c:showLegendKey val="0"/>
              <c:showVal val="1"/>
              <c:showCatName val="0"/>
              <c:showSerName val="0"/>
              <c:showPercent val="0"/>
              <c:showBubbleSize val="0"/>
            </c:dLbl>
            <c:dLbl>
              <c:idx val="5"/>
              <c:layout>
                <c:manualLayout>
                  <c:x val="0.0276912946370708"/>
                  <c:y val="6.95467343484799E-17"/>
                </c:manualLayout>
              </c:layout>
              <c:dLblPos val="outEnd"/>
              <c:showLegendKey val="0"/>
              <c:showVal val="1"/>
              <c:showCatName val="0"/>
              <c:showSerName val="0"/>
              <c:showPercent val="0"/>
              <c:showBubbleSize val="0"/>
            </c:dLbl>
            <c:spPr>
              <a:solidFill>
                <a:schemeClr val="bg1"/>
              </a:solidFill>
            </c:spPr>
            <c:txPr>
              <a:bodyPr rot="0" vert="horz"/>
              <a:lstStyle/>
              <a:p>
                <a:pPr>
                  <a:defRPr b="1"/>
                </a:pPr>
                <a:endParaRPr lang="fr-FR"/>
              </a:p>
            </c:txPr>
            <c:dLblPos val="outEnd"/>
            <c:showLegendKey val="0"/>
            <c:showVal val="1"/>
            <c:showCatName val="0"/>
            <c:showSerName val="0"/>
            <c:showPercent val="0"/>
            <c:showBubbleSize val="0"/>
            <c:showLeaderLines val="0"/>
          </c:dLbls>
          <c:cat>
            <c:strRef>
              <c:f>'P, VA volume et prix'!$C$839:$K$839</c:f>
              <c:strCache>
                <c:ptCount val="9"/>
                <c:pt idx="0">
                  <c:v>2011</c:v>
                </c:pt>
                <c:pt idx="1">
                  <c:v>2012</c:v>
                </c:pt>
                <c:pt idx="2">
                  <c:v>2013</c:v>
                </c:pt>
                <c:pt idx="3">
                  <c:v>2014</c:v>
                </c:pt>
                <c:pt idx="4">
                  <c:v>2015</c:v>
                </c:pt>
                <c:pt idx="5">
                  <c:v>2016</c:v>
                </c:pt>
                <c:pt idx="6">
                  <c:v>2017</c:v>
                </c:pt>
                <c:pt idx="7">
                  <c:v>Est 2018</c:v>
                </c:pt>
                <c:pt idx="8">
                  <c:v>Scénario 2019</c:v>
                </c:pt>
              </c:strCache>
            </c:strRef>
          </c:cat>
          <c:val>
            <c:numRef>
              <c:f>'P, VA volume et prix'!$C$844:$K$844</c:f>
              <c:numCache>
                <c:formatCode>0.0%</c:formatCode>
                <c:ptCount val="9"/>
                <c:pt idx="0">
                  <c:v>-0.0145668648054765</c:v>
                </c:pt>
                <c:pt idx="1">
                  <c:v>-0.0432344228439673</c:v>
                </c:pt>
                <c:pt idx="2">
                  <c:v>-0.0463812232962835</c:v>
                </c:pt>
                <c:pt idx="3">
                  <c:v>-0.020879067168996</c:v>
                </c:pt>
                <c:pt idx="4">
                  <c:v>-0.0372754087716788</c:v>
                </c:pt>
                <c:pt idx="5">
                  <c:v>-0.0342896880054142</c:v>
                </c:pt>
                <c:pt idx="6">
                  <c:v>0.00883497375413277</c:v>
                </c:pt>
                <c:pt idx="7">
                  <c:v>0.0185835087581078</c:v>
                </c:pt>
                <c:pt idx="8">
                  <c:v>0.0357629161540878</c:v>
                </c:pt>
              </c:numCache>
            </c:numRef>
          </c:val>
        </c:ser>
        <c:dLbls>
          <c:showLegendKey val="0"/>
          <c:showVal val="1"/>
          <c:showCatName val="0"/>
          <c:showSerName val="0"/>
          <c:showPercent val="0"/>
          <c:showBubbleSize val="0"/>
        </c:dLbls>
        <c:gapWidth val="150"/>
        <c:axId val="-2145050696"/>
        <c:axId val="-2145038056"/>
      </c:barChart>
      <c:catAx>
        <c:axId val="-2145050696"/>
        <c:scaling>
          <c:orientation val="minMax"/>
        </c:scaling>
        <c:delete val="0"/>
        <c:axPos val="b"/>
        <c:majorTickMark val="out"/>
        <c:minorTickMark val="none"/>
        <c:tickLblPos val="low"/>
        <c:spPr>
          <a:ln w="38100" cmpd="sng">
            <a:solidFill>
              <a:srgbClr val="FF0000"/>
            </a:solidFill>
          </a:ln>
        </c:spPr>
        <c:txPr>
          <a:bodyPr rot="-5400000" vert="horz"/>
          <a:lstStyle/>
          <a:p>
            <a:pPr>
              <a:defRPr/>
            </a:pPr>
            <a:endParaRPr lang="fr-FR"/>
          </a:p>
        </c:txPr>
        <c:crossAx val="-2145038056"/>
        <c:crosses val="autoZero"/>
        <c:auto val="1"/>
        <c:lblAlgn val="ctr"/>
        <c:lblOffset val="100"/>
        <c:noMultiLvlLbl val="0"/>
      </c:catAx>
      <c:valAx>
        <c:axId val="-2145038056"/>
        <c:scaling>
          <c:orientation val="minMax"/>
          <c:min val="-0.05"/>
        </c:scaling>
        <c:delete val="0"/>
        <c:axPos val="l"/>
        <c:majorGridlines>
          <c:spPr>
            <a:ln>
              <a:solidFill>
                <a:schemeClr val="bg1">
                  <a:lumMod val="75000"/>
                </a:schemeClr>
              </a:solidFill>
            </a:ln>
          </c:spPr>
        </c:majorGridlines>
        <c:numFmt formatCode="0%" sourceLinked="0"/>
        <c:majorTickMark val="out"/>
        <c:minorTickMark val="none"/>
        <c:tickLblPos val="nextTo"/>
        <c:crossAx val="-2145050696"/>
        <c:crosses val="autoZero"/>
        <c:crossBetween val="between"/>
        <c:majorUnit val="0.01"/>
      </c:valAx>
    </c:plotArea>
    <c:plotVisOnly val="1"/>
    <c:dispBlanksAs val="gap"/>
    <c:showDLblsOverMax val="0"/>
  </c:chart>
  <c:txPr>
    <a:bodyPr/>
    <a:lstStyle/>
    <a:p>
      <a:pPr>
        <a:defRPr sz="1600"/>
      </a:pPr>
      <a:endParaRPr lang="fr-FR"/>
    </a:p>
  </c:txPr>
  <c:externalData r:id="rId1">
    <c:autoUpdate val="0"/>
  </c:externalData>
</c:chartSpace>
</file>

<file path=ppt/charts/chart14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Variation VAB du Ni, </a:t>
            </a:r>
            <a:endParaRPr lang="fr-FR" dirty="0" smtClean="0"/>
          </a:p>
          <a:p>
            <a:pPr>
              <a:defRPr/>
            </a:pPr>
            <a:r>
              <a:rPr lang="fr-FR" dirty="0" smtClean="0"/>
              <a:t>GCFP </a:t>
            </a:r>
            <a:r>
              <a:rPr lang="fr-FR" dirty="0"/>
              <a:t>courants</a:t>
            </a:r>
          </a:p>
        </c:rich>
      </c:tx>
      <c:layout>
        <c:manualLayout>
          <c:xMode val="edge"/>
          <c:yMode val="edge"/>
          <c:x val="0.175156969122658"/>
          <c:y val="0.00372520490985418"/>
        </c:manualLayout>
      </c:layout>
      <c:overlay val="0"/>
      <c:spPr>
        <a:solidFill>
          <a:schemeClr val="bg1"/>
        </a:solidFill>
      </c:spPr>
    </c:title>
    <c:autoTitleDeleted val="0"/>
    <c:plotArea>
      <c:layout>
        <c:manualLayout>
          <c:layoutTarget val="inner"/>
          <c:xMode val="edge"/>
          <c:yMode val="edge"/>
          <c:x val="0.0746177613874215"/>
          <c:y val="0.115555555555556"/>
          <c:w val="0.907116515498854"/>
          <c:h val="0.828857141815012"/>
        </c:manualLayout>
      </c:layout>
      <c:barChart>
        <c:barDir val="col"/>
        <c:grouping val="clustered"/>
        <c:varyColors val="0"/>
        <c:ser>
          <c:idx val="0"/>
          <c:order val="0"/>
          <c:tx>
            <c:strRef>
              <c:f>'P, VA volume et prix'!$B$840</c:f>
              <c:strCache>
                <c:ptCount val="1"/>
                <c:pt idx="0">
                  <c:v>Variation VAB du Ni, GCFP courants</c:v>
                </c:pt>
              </c:strCache>
            </c:strRef>
          </c:tx>
          <c:spPr>
            <a:solidFill>
              <a:schemeClr val="bg1"/>
            </a:solidFill>
            <a:ln>
              <a:solidFill>
                <a:schemeClr val="tx1"/>
              </a:solidFill>
            </a:ln>
          </c:spPr>
          <c:invertIfNegative val="0"/>
          <c:dLbls>
            <c:txPr>
              <a:bodyPr rot="-5400000" vert="horz"/>
              <a:lstStyle/>
              <a:p>
                <a:pPr>
                  <a:defRPr b="1"/>
                </a:pPr>
                <a:endParaRPr lang="fr-FR"/>
              </a:p>
            </c:txPr>
            <c:dLblPos val="ctr"/>
            <c:showLegendKey val="0"/>
            <c:showVal val="1"/>
            <c:showCatName val="0"/>
            <c:showSerName val="0"/>
            <c:showPercent val="0"/>
            <c:showBubbleSize val="0"/>
            <c:showLeaderLines val="0"/>
          </c:dLbls>
          <c:cat>
            <c:strRef>
              <c:f>'P, VA volume et prix'!$C$839:$K$839</c:f>
              <c:strCache>
                <c:ptCount val="9"/>
                <c:pt idx="0">
                  <c:v>2011</c:v>
                </c:pt>
                <c:pt idx="1">
                  <c:v>2012</c:v>
                </c:pt>
                <c:pt idx="2">
                  <c:v>2013</c:v>
                </c:pt>
                <c:pt idx="3">
                  <c:v>2014</c:v>
                </c:pt>
                <c:pt idx="4">
                  <c:v>2015</c:v>
                </c:pt>
                <c:pt idx="5">
                  <c:v>2016</c:v>
                </c:pt>
                <c:pt idx="6">
                  <c:v>2017</c:v>
                </c:pt>
                <c:pt idx="7">
                  <c:v>Est 2018</c:v>
                </c:pt>
                <c:pt idx="8">
                  <c:v>Scénario 2019</c:v>
                </c:pt>
              </c:strCache>
            </c:strRef>
          </c:cat>
          <c:val>
            <c:numRef>
              <c:f>'P, VA volume et prix'!$C$840:$K$840</c:f>
              <c:numCache>
                <c:formatCode>#,##0</c:formatCode>
                <c:ptCount val="9"/>
                <c:pt idx="0">
                  <c:v>-12.927</c:v>
                </c:pt>
                <c:pt idx="1">
                  <c:v>-26.97500000000001</c:v>
                </c:pt>
                <c:pt idx="2">
                  <c:v>-3.760376394393603</c:v>
                </c:pt>
                <c:pt idx="3">
                  <c:v>23.7189002252403</c:v>
                </c:pt>
                <c:pt idx="4">
                  <c:v>-15.68547779708044</c:v>
                </c:pt>
                <c:pt idx="5">
                  <c:v>1.939335500914325</c:v>
                </c:pt>
                <c:pt idx="6">
                  <c:v>42.54358741302349</c:v>
                </c:pt>
                <c:pt idx="7">
                  <c:v>10.3281982532917</c:v>
                </c:pt>
                <c:pt idx="8">
                  <c:v>19.20943344019918</c:v>
                </c:pt>
              </c:numCache>
            </c:numRef>
          </c:val>
        </c:ser>
        <c:dLbls>
          <c:showLegendKey val="0"/>
          <c:showVal val="1"/>
          <c:showCatName val="0"/>
          <c:showSerName val="0"/>
          <c:showPercent val="0"/>
          <c:showBubbleSize val="0"/>
        </c:dLbls>
        <c:gapWidth val="150"/>
        <c:axId val="-2143764648"/>
        <c:axId val="-2143756008"/>
      </c:barChart>
      <c:catAx>
        <c:axId val="-2143764648"/>
        <c:scaling>
          <c:orientation val="minMax"/>
        </c:scaling>
        <c:delete val="0"/>
        <c:axPos val="b"/>
        <c:majorTickMark val="out"/>
        <c:minorTickMark val="none"/>
        <c:tickLblPos val="low"/>
        <c:spPr>
          <a:ln w="38100" cmpd="sng">
            <a:solidFill>
              <a:srgbClr val="FF0000"/>
            </a:solidFill>
          </a:ln>
        </c:spPr>
        <c:txPr>
          <a:bodyPr rot="-5400000" vert="horz"/>
          <a:lstStyle/>
          <a:p>
            <a:pPr>
              <a:defRPr sz="100">
                <a:solidFill>
                  <a:schemeClr val="bg1"/>
                </a:solidFill>
              </a:defRPr>
            </a:pPr>
            <a:endParaRPr lang="fr-FR"/>
          </a:p>
        </c:txPr>
        <c:crossAx val="-2143756008"/>
        <c:crosses val="autoZero"/>
        <c:auto val="1"/>
        <c:lblAlgn val="ctr"/>
        <c:lblOffset val="100"/>
        <c:noMultiLvlLbl val="0"/>
      </c:catAx>
      <c:valAx>
        <c:axId val="-2143756008"/>
        <c:scaling>
          <c:orientation val="minMax"/>
          <c:min val="-50.0"/>
        </c:scaling>
        <c:delete val="0"/>
        <c:axPos val="l"/>
        <c:majorGridlines>
          <c:spPr>
            <a:ln>
              <a:solidFill>
                <a:schemeClr val="bg1">
                  <a:lumMod val="75000"/>
                </a:schemeClr>
              </a:solidFill>
            </a:ln>
          </c:spPr>
        </c:majorGridlines>
        <c:numFmt formatCode="#,##0" sourceLinked="1"/>
        <c:majorTickMark val="out"/>
        <c:minorTickMark val="none"/>
        <c:tickLblPos val="nextTo"/>
        <c:crossAx val="-2143764648"/>
        <c:crosses val="autoZero"/>
        <c:crossBetween val="between"/>
        <c:majorUnit val="10.0"/>
      </c:valAx>
    </c:plotArea>
    <c:plotVisOnly val="1"/>
    <c:dispBlanksAs val="gap"/>
    <c:showDLblsOverMax val="0"/>
  </c:chart>
  <c:txPr>
    <a:bodyPr/>
    <a:lstStyle/>
    <a:p>
      <a:pPr>
        <a:defRPr sz="1600"/>
      </a:pPr>
      <a:endParaRPr lang="fr-FR"/>
    </a:p>
  </c:txPr>
  <c:externalData r:id="rId1">
    <c:autoUpdate val="0"/>
  </c:externalData>
</c:chartSpace>
</file>

<file path=ppt/charts/chart14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0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Consommation </a:t>
            </a:r>
            <a:r>
              <a:rPr lang="fr-FR" sz="1800" b="1" i="0" u="none" strike="noStrike" baseline="0" dirty="0" smtClean="0">
                <a:solidFill>
                  <a:srgbClr val="000000"/>
                </a:solidFill>
                <a:latin typeface="Calibri"/>
                <a:ea typeface="Calibri"/>
                <a:cs typeface="Calibri"/>
              </a:rPr>
              <a:t>annuelle de </a:t>
            </a:r>
            <a:r>
              <a:rPr lang="fr-FR" sz="1800" b="1" i="0" u="none" strike="noStrike" baseline="0" dirty="0">
                <a:solidFill>
                  <a:srgbClr val="000000"/>
                </a:solidFill>
                <a:latin typeface="Calibri"/>
                <a:ea typeface="Calibri"/>
                <a:cs typeface="Calibri"/>
              </a:rPr>
              <a:t>ciment </a:t>
            </a:r>
          </a:p>
          <a:p>
            <a:pPr>
              <a:defRPr sz="10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à long terme, KT</a:t>
            </a:r>
          </a:p>
        </c:rich>
      </c:tx>
      <c:layout>
        <c:manualLayout>
          <c:xMode val="edge"/>
          <c:yMode val="edge"/>
          <c:x val="0.131753697163454"/>
          <c:y val="0.0"/>
        </c:manualLayout>
      </c:layout>
      <c:overlay val="0"/>
      <c:spPr>
        <a:noFill/>
      </c:spPr>
    </c:title>
    <c:autoTitleDeleted val="0"/>
    <c:plotArea>
      <c:layout>
        <c:manualLayout>
          <c:layoutTarget val="inner"/>
          <c:xMode val="edge"/>
          <c:yMode val="edge"/>
          <c:x val="0.100669569245021"/>
          <c:y val="0.168747830085108"/>
          <c:w val="0.868742195460861"/>
          <c:h val="0.609162846834505"/>
        </c:manualLayout>
      </c:layout>
      <c:lineChart>
        <c:grouping val="standard"/>
        <c:varyColors val="0"/>
        <c:ser>
          <c:idx val="0"/>
          <c:order val="0"/>
          <c:tx>
            <c:strRef>
              <c:f>'tavail Syndex'!$A$274</c:f>
              <c:strCache>
                <c:ptCount val="1"/>
                <c:pt idx="0">
                  <c:v>conso de ciment, KT</c:v>
                </c:pt>
              </c:strCache>
            </c:strRef>
          </c:tx>
          <c:spPr>
            <a:ln>
              <a:solidFill>
                <a:schemeClr val="tx1"/>
              </a:solidFill>
            </a:ln>
          </c:spPr>
          <c:marker>
            <c:symbol val="none"/>
          </c:marker>
          <c:dLbls>
            <c:dLbl>
              <c:idx val="8"/>
              <c:layout/>
              <c:dLblPos val="t"/>
              <c:showLegendKey val="0"/>
              <c:showVal val="1"/>
              <c:showCatName val="0"/>
              <c:showSerName val="0"/>
              <c:showPercent val="0"/>
              <c:showBubbleSize val="0"/>
            </c:dLbl>
            <c:dLbl>
              <c:idx val="15"/>
              <c:layout/>
              <c:spPr>
                <a:solidFill>
                  <a:schemeClr val="bg1"/>
                </a:solidFill>
              </c:spPr>
              <c:txPr>
                <a:bodyPr/>
                <a:lstStyle/>
                <a:p>
                  <a:pPr>
                    <a:defRPr sz="1600" b="1">
                      <a:solidFill>
                        <a:srgbClr val="008000"/>
                      </a:solidFill>
                    </a:defRPr>
                  </a:pPr>
                  <a:endParaRPr lang="fr-FR"/>
                </a:p>
              </c:txPr>
              <c:dLblPos val="t"/>
              <c:showLegendKey val="0"/>
              <c:showVal val="1"/>
              <c:showCatName val="0"/>
              <c:showSerName val="0"/>
              <c:showPercent val="0"/>
              <c:showBubbleSize val="0"/>
            </c:dLbl>
            <c:dLbl>
              <c:idx val="23"/>
              <c:layout/>
              <c:spPr>
                <a:solidFill>
                  <a:schemeClr val="bg1"/>
                </a:solidFill>
              </c:spPr>
              <c:txPr>
                <a:bodyPr/>
                <a:lstStyle/>
                <a:p>
                  <a:pPr>
                    <a:defRPr sz="1600" b="1">
                      <a:solidFill>
                        <a:srgbClr val="FF0000"/>
                      </a:solidFill>
                    </a:defRPr>
                  </a:pPr>
                  <a:endParaRPr lang="fr-FR"/>
                </a:p>
              </c:txPr>
              <c:dLblPos val="t"/>
              <c:showLegendKey val="0"/>
              <c:showVal val="1"/>
              <c:showCatName val="0"/>
              <c:showSerName val="0"/>
              <c:showPercent val="0"/>
              <c:showBubbleSize val="0"/>
            </c:dLbl>
            <c:spPr>
              <a:solidFill>
                <a:schemeClr val="bg1"/>
              </a:solidFill>
            </c:spPr>
            <c:txPr>
              <a:bodyPr/>
              <a:lstStyle/>
              <a:p>
                <a:pPr>
                  <a:defRPr sz="1600" b="1"/>
                </a:pPr>
                <a:endParaRPr lang="fr-FR"/>
              </a:p>
            </c:txPr>
            <c:dLblPos val="t"/>
            <c:showLegendKey val="0"/>
            <c:showVal val="0"/>
            <c:showCatName val="0"/>
            <c:showSerName val="0"/>
            <c:showPercent val="0"/>
            <c:showBubbleSize val="0"/>
          </c:dLbls>
          <c:cat>
            <c:strRef>
              <c:f>'tavail Syndex'!$B$273:$Y$273</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'tavail Syndex'!$B$274:$Y$274</c:f>
              <c:numCache>
                <c:formatCode>_-* #\ ##0\ _F_-;\-* #\ ##0\ _F_-;_-* "-"??\ _F_-;_-@_-</c:formatCode>
                <c:ptCount val="24"/>
                <c:pt idx="0">
                  <c:v>98.848</c:v>
                </c:pt>
                <c:pt idx="1">
                  <c:v>89.44</c:v>
                </c:pt>
                <c:pt idx="2">
                  <c:v>83.894</c:v>
                </c:pt>
                <c:pt idx="3">
                  <c:v>89.32199999999998</c:v>
                </c:pt>
                <c:pt idx="4">
                  <c:v>93.07799999999998</c:v>
                </c:pt>
                <c:pt idx="5">
                  <c:v>93.984</c:v>
                </c:pt>
                <c:pt idx="6">
                  <c:v>93.248</c:v>
                </c:pt>
                <c:pt idx="7">
                  <c:v>103.808</c:v>
                </c:pt>
                <c:pt idx="8">
                  <c:v>102.996</c:v>
                </c:pt>
                <c:pt idx="9">
                  <c:v>115.288</c:v>
                </c:pt>
                <c:pt idx="10">
                  <c:v>123.118</c:v>
                </c:pt>
                <c:pt idx="11">
                  <c:v>133.662</c:v>
                </c:pt>
                <c:pt idx="12">
                  <c:v>140.962</c:v>
                </c:pt>
                <c:pt idx="13">
                  <c:v>139.498</c:v>
                </c:pt>
                <c:pt idx="14">
                  <c:v>140.173</c:v>
                </c:pt>
                <c:pt idx="15">
                  <c:v>161.236</c:v>
                </c:pt>
                <c:pt idx="16">
                  <c:v>147.761</c:v>
                </c:pt>
                <c:pt idx="17">
                  <c:v>124.956</c:v>
                </c:pt>
                <c:pt idx="18">
                  <c:v>119.279</c:v>
                </c:pt>
                <c:pt idx="19">
                  <c:v>106.492</c:v>
                </c:pt>
                <c:pt idx="20">
                  <c:v>113.954</c:v>
                </c:pt>
                <c:pt idx="21">
                  <c:v>111.803</c:v>
                </c:pt>
                <c:pt idx="22">
                  <c:v>104.391</c:v>
                </c:pt>
                <c:pt idx="23">
                  <c:v>82.71739737790098</c:v>
                </c:pt>
              </c:numCache>
            </c:numRef>
          </c:val>
          <c:smooth val="0"/>
        </c:ser>
        <c:dLbls>
          <c:showLegendKey val="0"/>
          <c:showVal val="0"/>
          <c:showCatName val="0"/>
          <c:showSerName val="0"/>
          <c:showPercent val="0"/>
          <c:showBubbleSize val="0"/>
        </c:dLbls>
        <c:marker val="1"/>
        <c:smooth val="0"/>
        <c:axId val="-2145076312"/>
        <c:axId val="-2145109304"/>
      </c:lineChart>
      <c:catAx>
        <c:axId val="-2145076312"/>
        <c:scaling>
          <c:orientation val="minMax"/>
        </c:scaling>
        <c:delete val="0"/>
        <c:axPos val="b"/>
        <c:numFmt formatCode="General" sourceLinked="1"/>
        <c:majorTickMark val="out"/>
        <c:minorTickMark val="none"/>
        <c:tickLblPos val="nextTo"/>
        <c:txPr>
          <a:bodyPr rot="-5400000" vert="horz"/>
          <a:lstStyle/>
          <a:p>
            <a:pPr>
              <a:defRPr sz="1400" b="0"/>
            </a:pPr>
            <a:endParaRPr lang="fr-FR"/>
          </a:p>
        </c:txPr>
        <c:crossAx val="-2145109304"/>
        <c:crosses val="autoZero"/>
        <c:auto val="1"/>
        <c:lblAlgn val="ctr"/>
        <c:lblOffset val="100"/>
        <c:tickLblSkip val="1"/>
        <c:noMultiLvlLbl val="0"/>
      </c:catAx>
      <c:valAx>
        <c:axId val="-2145109304"/>
        <c:scaling>
          <c:orientation val="minMax"/>
          <c:max val="180.0"/>
        </c:scaling>
        <c:delete val="0"/>
        <c:axPos val="l"/>
        <c:majorGridlines>
          <c:spPr>
            <a:ln>
              <a:solidFill>
                <a:schemeClr val="bg1">
                  <a:lumMod val="75000"/>
                </a:schemeClr>
              </a:solidFill>
            </a:ln>
          </c:spPr>
        </c:majorGridlines>
        <c:numFmt formatCode="#,##0" sourceLinked="0"/>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fr-FR"/>
          </a:p>
        </c:txPr>
        <c:crossAx val="-2145076312"/>
        <c:crosses val="autoZero"/>
        <c:crossBetween val="between"/>
        <c:majorUnit val="20.0"/>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14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000" b="0"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Zoom depuis </a:t>
            </a:r>
            <a:r>
              <a:rPr lang="fr-FR" sz="1800" b="1" i="0" u="none" strike="noStrike" baseline="0" dirty="0" smtClean="0">
                <a:solidFill>
                  <a:srgbClr val="000000"/>
                </a:solidFill>
                <a:latin typeface="Calibri"/>
                <a:ea typeface="Calibri"/>
                <a:cs typeface="Calibri"/>
              </a:rPr>
              <a:t>2008</a:t>
            </a:r>
            <a:endParaRPr lang="fr-FR" sz="1200" b="0" i="0" u="none" strike="noStrike" baseline="0" dirty="0">
              <a:solidFill>
                <a:srgbClr val="000000"/>
              </a:solidFill>
              <a:latin typeface="Calibri"/>
              <a:ea typeface="Calibri"/>
              <a:cs typeface="Calibri"/>
            </a:endParaRPr>
          </a:p>
        </c:rich>
      </c:tx>
      <c:layout>
        <c:manualLayout>
          <c:xMode val="edge"/>
          <c:yMode val="edge"/>
          <c:x val="0.326965817508105"/>
          <c:y val="0.0"/>
        </c:manualLayout>
      </c:layout>
      <c:overlay val="0"/>
      <c:spPr>
        <a:noFill/>
      </c:spPr>
    </c:title>
    <c:autoTitleDeleted val="0"/>
    <c:plotArea>
      <c:layout>
        <c:manualLayout>
          <c:layoutTarget val="inner"/>
          <c:xMode val="edge"/>
          <c:yMode val="edge"/>
          <c:x val="0.100669569245021"/>
          <c:y val="0.172727272727273"/>
          <c:w val="0.868742195460861"/>
          <c:h val="0.595621401074401"/>
        </c:manualLayout>
      </c:layout>
      <c:lineChart>
        <c:grouping val="standard"/>
        <c:varyColors val="0"/>
        <c:ser>
          <c:idx val="0"/>
          <c:order val="0"/>
          <c:tx>
            <c:strRef>
              <c:f>'tavail Syndex'!$A$274</c:f>
              <c:strCache>
                <c:ptCount val="1"/>
                <c:pt idx="0">
                  <c:v>conso de ciment, KT</c:v>
                </c:pt>
              </c:strCache>
            </c:strRef>
          </c:tx>
          <c:spPr>
            <a:ln>
              <a:solidFill>
                <a:schemeClr val="tx1"/>
              </a:solidFill>
            </a:ln>
          </c:spPr>
          <c:marker>
            <c:symbol val="none"/>
          </c:marker>
          <c:dLbls>
            <c:dLbl>
              <c:idx val="2"/>
              <c:layout>
                <c:manualLayout>
                  <c:x val="-0.0499898954551629"/>
                  <c:y val="-0.0644578894416957"/>
                </c:manualLayout>
              </c:layout>
              <c:dLblPos val="r"/>
              <c:showLegendKey val="0"/>
              <c:showVal val="1"/>
              <c:showCatName val="0"/>
              <c:showSerName val="0"/>
              <c:showPercent val="0"/>
              <c:showBubbleSize val="0"/>
            </c:dLbl>
            <c:dLbl>
              <c:idx val="6"/>
              <c:layout>
                <c:manualLayout>
                  <c:x val="-0.0329411764705883"/>
                  <c:y val="-0.0581940467668814"/>
                </c:manualLayout>
              </c:layout>
              <c:dLblPos val="r"/>
              <c:showLegendKey val="0"/>
              <c:showVal val="1"/>
              <c:showCatName val="0"/>
              <c:showSerName val="0"/>
              <c:showPercent val="0"/>
              <c:showBubbleSize val="0"/>
            </c:dLbl>
            <c:spPr>
              <a:solidFill>
                <a:schemeClr val="bg1"/>
              </a:solidFill>
            </c:spPr>
            <c:txPr>
              <a:bodyPr rot="-5400000" vert="horz"/>
              <a:lstStyle/>
              <a:p>
                <a:pPr>
                  <a:defRPr sz="1400" b="1"/>
                </a:pPr>
                <a:endParaRPr lang="fr-FR"/>
              </a:p>
            </c:txPr>
            <c:dLblPos val="t"/>
            <c:showLegendKey val="0"/>
            <c:showVal val="1"/>
            <c:showCatName val="0"/>
            <c:showSerName val="0"/>
            <c:showPercent val="0"/>
            <c:showBubbleSize val="0"/>
            <c:showLeaderLines val="0"/>
          </c:dLbls>
          <c:cat>
            <c:strRef>
              <c:f>'tavail Syndex'!$O$273:$Y$273</c:f>
              <c:strCache>
                <c:ptCount val="11"/>
                <c:pt idx="0">
                  <c:v>2008</c:v>
                </c:pt>
                <c:pt idx="1">
                  <c:v>2009</c:v>
                </c:pt>
                <c:pt idx="2">
                  <c:v>2010</c:v>
                </c:pt>
                <c:pt idx="3">
                  <c:v>2011</c:v>
                </c:pt>
                <c:pt idx="4">
                  <c:v>2012</c:v>
                </c:pt>
                <c:pt idx="5">
                  <c:v>2013</c:v>
                </c:pt>
                <c:pt idx="6">
                  <c:v>2014</c:v>
                </c:pt>
                <c:pt idx="7">
                  <c:v>2015</c:v>
                </c:pt>
                <c:pt idx="8">
                  <c:v>2016</c:v>
                </c:pt>
                <c:pt idx="9">
                  <c:v>2017</c:v>
                </c:pt>
                <c:pt idx="10">
                  <c:v>Est 2018</c:v>
                </c:pt>
              </c:strCache>
            </c:strRef>
          </c:cat>
          <c:val>
            <c:numRef>
              <c:f>'tavail Syndex'!$O$274:$Y$274</c:f>
              <c:numCache>
                <c:formatCode>_-* #\ ##0\ _F_-;\-* #\ ##0\ _F_-;_-* "-"??\ _F_-;_-@_-</c:formatCode>
                <c:ptCount val="11"/>
                <c:pt idx="0">
                  <c:v>139.498</c:v>
                </c:pt>
                <c:pt idx="1">
                  <c:v>140.173</c:v>
                </c:pt>
                <c:pt idx="2">
                  <c:v>161.236</c:v>
                </c:pt>
                <c:pt idx="3">
                  <c:v>147.761</c:v>
                </c:pt>
                <c:pt idx="4">
                  <c:v>124.956</c:v>
                </c:pt>
                <c:pt idx="5">
                  <c:v>119.279</c:v>
                </c:pt>
                <c:pt idx="6">
                  <c:v>106.492</c:v>
                </c:pt>
                <c:pt idx="7">
                  <c:v>113.954</c:v>
                </c:pt>
                <c:pt idx="8">
                  <c:v>111.803</c:v>
                </c:pt>
                <c:pt idx="9">
                  <c:v>104.391</c:v>
                </c:pt>
                <c:pt idx="10">
                  <c:v>82.71739737790098</c:v>
                </c:pt>
              </c:numCache>
            </c:numRef>
          </c:val>
          <c:smooth val="0"/>
        </c:ser>
        <c:dLbls>
          <c:showLegendKey val="0"/>
          <c:showVal val="0"/>
          <c:showCatName val="0"/>
          <c:showSerName val="0"/>
          <c:showPercent val="0"/>
          <c:showBubbleSize val="0"/>
        </c:dLbls>
        <c:marker val="1"/>
        <c:smooth val="0"/>
        <c:axId val="-2145144968"/>
        <c:axId val="-2145140504"/>
      </c:lineChart>
      <c:catAx>
        <c:axId val="-2145144968"/>
        <c:scaling>
          <c:orientation val="minMax"/>
        </c:scaling>
        <c:delete val="0"/>
        <c:axPos val="b"/>
        <c:numFmt formatCode="General" sourceLinked="1"/>
        <c:majorTickMark val="out"/>
        <c:minorTickMark val="none"/>
        <c:tickLblPos val="nextTo"/>
        <c:txPr>
          <a:bodyPr rot="-5400000" vert="horz"/>
          <a:lstStyle/>
          <a:p>
            <a:pPr>
              <a:defRPr sz="1400" b="0"/>
            </a:pPr>
            <a:endParaRPr lang="fr-FR"/>
          </a:p>
        </c:txPr>
        <c:crossAx val="-2145140504"/>
        <c:crosses val="autoZero"/>
        <c:auto val="1"/>
        <c:lblAlgn val="ctr"/>
        <c:lblOffset val="100"/>
        <c:noMultiLvlLbl val="0"/>
      </c:catAx>
      <c:valAx>
        <c:axId val="-2145140504"/>
        <c:scaling>
          <c:orientation val="minMax"/>
          <c:min val="80.0"/>
        </c:scaling>
        <c:delete val="0"/>
        <c:axPos val="l"/>
        <c:majorGridlines>
          <c:spPr>
            <a:ln>
              <a:solidFill>
                <a:schemeClr val="bg1">
                  <a:lumMod val="75000"/>
                </a:schemeClr>
              </a:solidFill>
            </a:ln>
          </c:spPr>
        </c:majorGridlines>
        <c:numFmt formatCode="_-* #\ ##0\ _F_-;\-* #\ ##0\ _F_-;_-* &quot;-&quot;??\ _F_-;_-@_-" sourceLinked="1"/>
        <c:majorTickMark val="out"/>
        <c:minorTickMark val="none"/>
        <c:tickLblPos val="nextTo"/>
        <c:txPr>
          <a:bodyPr/>
          <a:lstStyle/>
          <a:p>
            <a:pPr>
              <a:defRPr sz="1400"/>
            </a:pPr>
            <a:endParaRPr lang="fr-FR"/>
          </a:p>
        </c:txPr>
        <c:crossAx val="-2145144968"/>
        <c:crosses val="autoZero"/>
        <c:crossBetween val="between"/>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14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1" i="0" u="none" strike="noStrike" baseline="0">
                <a:solidFill>
                  <a:srgbClr val="000000"/>
                </a:solidFill>
                <a:latin typeface="Calibri"/>
                <a:ea typeface="Calibri"/>
                <a:cs typeface="Calibri"/>
              </a:defRPr>
            </a:pPr>
            <a:r>
              <a:rPr lang="fr-FR" sz="1800" dirty="0"/>
              <a:t>Zoom depuis 2015,</a:t>
            </a:r>
            <a:r>
              <a:rPr lang="fr-FR" sz="1800" baseline="0" dirty="0"/>
              <a:t> </a:t>
            </a:r>
            <a:endParaRPr lang="fr-FR" sz="1800" baseline="0" dirty="0" smtClean="0"/>
          </a:p>
          <a:p>
            <a:pPr>
              <a:defRPr sz="1800" b="1" i="0" u="none" strike="noStrike" baseline="0">
                <a:solidFill>
                  <a:srgbClr val="000000"/>
                </a:solidFill>
                <a:latin typeface="Calibri"/>
                <a:ea typeface="Calibri"/>
                <a:cs typeface="Calibri"/>
              </a:defRPr>
            </a:pPr>
            <a:r>
              <a:rPr lang="fr-FR" sz="1800" baseline="0" dirty="0" smtClean="0"/>
              <a:t>par </a:t>
            </a:r>
            <a:r>
              <a:rPr lang="fr-FR" sz="1800" baseline="0" dirty="0"/>
              <a:t>mois en rythme annuel en KT</a:t>
            </a:r>
            <a:endParaRPr lang="fr-FR" sz="1800" dirty="0"/>
          </a:p>
        </c:rich>
      </c:tx>
      <c:layout>
        <c:manualLayout>
          <c:xMode val="edge"/>
          <c:yMode val="edge"/>
          <c:x val="0.64844372281611"/>
          <c:y val="0.00195763355275782"/>
        </c:manualLayout>
      </c:layout>
      <c:overlay val="0"/>
      <c:spPr>
        <a:solidFill>
          <a:schemeClr val="bg1"/>
        </a:solidFill>
      </c:spPr>
    </c:title>
    <c:autoTitleDeleted val="0"/>
    <c:plotArea>
      <c:layout>
        <c:manualLayout>
          <c:layoutTarget val="inner"/>
          <c:xMode val="edge"/>
          <c:yMode val="edge"/>
          <c:x val="0.0459892678679588"/>
          <c:y val="0.0674937965260546"/>
          <c:w val="0.946917777104785"/>
          <c:h val="0.746484828354272"/>
        </c:manualLayout>
      </c:layout>
      <c:lineChart>
        <c:grouping val="standard"/>
        <c:varyColors val="0"/>
        <c:ser>
          <c:idx val="0"/>
          <c:order val="0"/>
          <c:tx>
            <c:strRef>
              <c:f>'tavail Syndex'!$A$219</c:f>
              <c:strCache>
                <c:ptCount val="1"/>
                <c:pt idx="0">
                  <c:v>Ventes totales annuelles en milliers de tonnes</c:v>
                </c:pt>
              </c:strCache>
            </c:strRef>
          </c:tx>
          <c:spPr>
            <a:ln>
              <a:solidFill>
                <a:schemeClr val="tx1"/>
              </a:solidFill>
            </a:ln>
          </c:spPr>
          <c:marker>
            <c:symbol val="none"/>
          </c:marker>
          <c:dLbls>
            <c:spPr>
              <a:solidFill>
                <a:schemeClr val="bg1"/>
              </a:solidFill>
            </c:spPr>
            <c:txPr>
              <a:bodyPr rot="-5400000" vert="horz"/>
              <a:lstStyle/>
              <a:p>
                <a:pPr>
                  <a:defRPr sz="1200" b="1"/>
                </a:pPr>
                <a:endParaRPr lang="fr-FR"/>
              </a:p>
            </c:txPr>
            <c:dLblPos val="b"/>
            <c:showLegendKey val="0"/>
            <c:showVal val="1"/>
            <c:showCatName val="0"/>
            <c:showSerName val="0"/>
            <c:showPercent val="0"/>
            <c:showBubbleSize val="0"/>
            <c:showLeaderLines val="0"/>
          </c:dLbls>
          <c:cat>
            <c:multiLvlStrRef>
              <c:f>'tavail Syndex'!$CH$217:$EC$218</c:f>
              <c:multiLvlStrCache>
                <c:ptCount val="48"/>
                <c:lvl>
                  <c:pt idx="0">
                    <c:v>Janv.</c:v>
                  </c:pt>
                  <c:pt idx="1">
                    <c:v>Fév.</c:v>
                  </c:pt>
                  <c:pt idx="2">
                    <c:v>Mars</c:v>
                  </c:pt>
                  <c:pt idx="3">
                    <c:v>Avril</c:v>
                  </c:pt>
                  <c:pt idx="4">
                    <c:v>Mai</c:v>
                  </c:pt>
                  <c:pt idx="5">
                    <c:v>Juin</c:v>
                  </c:pt>
                  <c:pt idx="6">
                    <c:v>Juil.</c:v>
                  </c:pt>
                  <c:pt idx="7">
                    <c:v>Août</c:v>
                  </c:pt>
                  <c:pt idx="8">
                    <c:v>Sept.</c:v>
                  </c:pt>
                  <c:pt idx="9">
                    <c:v>Oct</c:v>
                  </c:pt>
                  <c:pt idx="10">
                    <c:v>Nov</c:v>
                  </c:pt>
                  <c:pt idx="11">
                    <c:v>Déc</c:v>
                  </c:pt>
                  <c:pt idx="12">
                    <c:v>Janv.</c:v>
                  </c:pt>
                  <c:pt idx="13">
                    <c:v>Fév.</c:v>
                  </c:pt>
                  <c:pt idx="14">
                    <c:v>Mars</c:v>
                  </c:pt>
                  <c:pt idx="15">
                    <c:v>Avril</c:v>
                  </c:pt>
                  <c:pt idx="16">
                    <c:v>Mai</c:v>
                  </c:pt>
                  <c:pt idx="17">
                    <c:v>Juin</c:v>
                  </c:pt>
                  <c:pt idx="18">
                    <c:v>Juil.</c:v>
                  </c:pt>
                  <c:pt idx="19">
                    <c:v>Août</c:v>
                  </c:pt>
                  <c:pt idx="20">
                    <c:v>Sept.</c:v>
                  </c:pt>
                  <c:pt idx="21">
                    <c:v>Oct</c:v>
                  </c:pt>
                  <c:pt idx="22">
                    <c:v>Nov</c:v>
                  </c:pt>
                  <c:pt idx="23">
                    <c:v>Déc</c:v>
                  </c:pt>
                  <c:pt idx="24">
                    <c:v>Janv.</c:v>
                  </c:pt>
                  <c:pt idx="25">
                    <c:v>Fév.</c:v>
                  </c:pt>
                  <c:pt idx="26">
                    <c:v>Mars</c:v>
                  </c:pt>
                  <c:pt idx="27">
                    <c:v>Avril</c:v>
                  </c:pt>
                  <c:pt idx="28">
                    <c:v>Mai</c:v>
                  </c:pt>
                  <c:pt idx="29">
                    <c:v>Juin</c:v>
                  </c:pt>
                  <c:pt idx="30">
                    <c:v>Juil.</c:v>
                  </c:pt>
                  <c:pt idx="31">
                    <c:v>Août</c:v>
                  </c:pt>
                  <c:pt idx="32">
                    <c:v>Sept.</c:v>
                  </c:pt>
                  <c:pt idx="33">
                    <c:v>Oct</c:v>
                  </c:pt>
                  <c:pt idx="34">
                    <c:v>Nov</c:v>
                  </c:pt>
                  <c:pt idx="35">
                    <c:v>Déc</c:v>
                  </c:pt>
                  <c:pt idx="36">
                    <c:v>Janv.</c:v>
                  </c:pt>
                  <c:pt idx="37">
                    <c:v>Fév.</c:v>
                  </c:pt>
                  <c:pt idx="38">
                    <c:v>Mars</c:v>
                  </c:pt>
                  <c:pt idx="39">
                    <c:v>Avril</c:v>
                  </c:pt>
                  <c:pt idx="40">
                    <c:v>Mai</c:v>
                  </c:pt>
                  <c:pt idx="41">
                    <c:v>Juin</c:v>
                  </c:pt>
                  <c:pt idx="42">
                    <c:v>Juil.</c:v>
                  </c:pt>
                  <c:pt idx="43">
                    <c:v>Août</c:v>
                  </c:pt>
                  <c:pt idx="44">
                    <c:v>Sept.</c:v>
                  </c:pt>
                  <c:pt idx="45">
                    <c:v>Oct</c:v>
                  </c:pt>
                  <c:pt idx="46">
                    <c:v>Nov</c:v>
                  </c:pt>
                  <c:pt idx="47">
                    <c:v>Déc</c:v>
                  </c:pt>
                </c:lvl>
                <c:lvl>
                  <c:pt idx="0">
                    <c:v>2015</c:v>
                  </c:pt>
                  <c:pt idx="12">
                    <c:v>2016</c:v>
                  </c:pt>
                  <c:pt idx="24">
                    <c:v>2017</c:v>
                  </c:pt>
                  <c:pt idx="36">
                    <c:v>2018</c:v>
                  </c:pt>
                </c:lvl>
              </c:multiLvlStrCache>
            </c:multiLvlStrRef>
          </c:cat>
          <c:val>
            <c:numRef>
              <c:f>'tavail Syndex'!$CH$219:$EC$219</c:f>
              <c:numCache>
                <c:formatCode>#\ ##0"  ";#\ ##0"  "."  "</c:formatCode>
                <c:ptCount val="48"/>
                <c:pt idx="0">
                  <c:v>92.10117600000001</c:v>
                </c:pt>
                <c:pt idx="1">
                  <c:v>93.774516</c:v>
                </c:pt>
                <c:pt idx="2">
                  <c:v>108.408816</c:v>
                </c:pt>
                <c:pt idx="3">
                  <c:v>120.248292</c:v>
                </c:pt>
                <c:pt idx="4">
                  <c:v>104.457372</c:v>
                </c:pt>
                <c:pt idx="5">
                  <c:v>129.798264</c:v>
                </c:pt>
                <c:pt idx="6">
                  <c:v>120.00168</c:v>
                </c:pt>
                <c:pt idx="7">
                  <c:v>112.08108</c:v>
                </c:pt>
                <c:pt idx="8">
                  <c:v>135.172152</c:v>
                </c:pt>
                <c:pt idx="9">
                  <c:v>127.431312</c:v>
                </c:pt>
                <c:pt idx="10">
                  <c:v>118.635024</c:v>
                </c:pt>
                <c:pt idx="11">
                  <c:v>105.339696</c:v>
                </c:pt>
                <c:pt idx="12">
                  <c:v>98.30033999999998</c:v>
                </c:pt>
                <c:pt idx="13">
                  <c:v>116.866212</c:v>
                </c:pt>
                <c:pt idx="14">
                  <c:v>121.7193</c:v>
                </c:pt>
                <c:pt idx="15">
                  <c:v>118.028616</c:v>
                </c:pt>
                <c:pt idx="16">
                  <c:v>119.119116</c:v>
                </c:pt>
                <c:pt idx="17">
                  <c:v>119.803968</c:v>
                </c:pt>
                <c:pt idx="18">
                  <c:v>109.097256</c:v>
                </c:pt>
                <c:pt idx="19">
                  <c:v>113.061276</c:v>
                </c:pt>
                <c:pt idx="20">
                  <c:v>121.32222</c:v>
                </c:pt>
                <c:pt idx="21">
                  <c:v>115.866492</c:v>
                </c:pt>
                <c:pt idx="22">
                  <c:v>101.958492</c:v>
                </c:pt>
                <c:pt idx="23">
                  <c:v>86.488656</c:v>
                </c:pt>
                <c:pt idx="24">
                  <c:v>82.37461200000001</c:v>
                </c:pt>
                <c:pt idx="25">
                  <c:v>96.281364</c:v>
                </c:pt>
                <c:pt idx="26">
                  <c:v>121.305792</c:v>
                </c:pt>
                <c:pt idx="27">
                  <c:v>93.6701519999999</c:v>
                </c:pt>
                <c:pt idx="28">
                  <c:v>106.907532</c:v>
                </c:pt>
                <c:pt idx="29">
                  <c:v>117.064644</c:v>
                </c:pt>
                <c:pt idx="30">
                  <c:v>114.89724</c:v>
                </c:pt>
                <c:pt idx="31">
                  <c:v>120.163956</c:v>
                </c:pt>
                <c:pt idx="32">
                  <c:v>107.232</c:v>
                </c:pt>
                <c:pt idx="33">
                  <c:v>108.765852</c:v>
                </c:pt>
                <c:pt idx="34">
                  <c:v>101.2545</c:v>
                </c:pt>
                <c:pt idx="35">
                  <c:v>82.77219599999998</c:v>
                </c:pt>
                <c:pt idx="36">
                  <c:v>72.146364</c:v>
                </c:pt>
                <c:pt idx="37">
                  <c:v>81.927564</c:v>
                </c:pt>
                <c:pt idx="38">
                  <c:v>84.4512</c:v>
                </c:pt>
                <c:pt idx="39">
                  <c:v>81.274116</c:v>
                </c:pt>
                <c:pt idx="40">
                  <c:v>81.15855599999998</c:v>
                </c:pt>
                <c:pt idx="41">
                  <c:v>81.87826800000001</c:v>
                </c:pt>
                <c:pt idx="42">
                  <c:v>95.88694799999998</c:v>
                </c:pt>
                <c:pt idx="43">
                  <c:v>96.91237199999998</c:v>
                </c:pt>
              </c:numCache>
            </c:numRef>
          </c:val>
          <c:smooth val="0"/>
        </c:ser>
        <c:dLbls>
          <c:showLegendKey val="0"/>
          <c:showVal val="0"/>
          <c:showCatName val="0"/>
          <c:showSerName val="0"/>
          <c:showPercent val="0"/>
          <c:showBubbleSize val="0"/>
        </c:dLbls>
        <c:marker val="1"/>
        <c:smooth val="0"/>
        <c:axId val="-2145182520"/>
        <c:axId val="-2145179448"/>
      </c:lineChart>
      <c:catAx>
        <c:axId val="-2145182520"/>
        <c:scaling>
          <c:orientation val="minMax"/>
        </c:scaling>
        <c:delete val="0"/>
        <c:axPos val="b"/>
        <c:numFmt formatCode="General" sourceLinked="1"/>
        <c:majorTickMark val="out"/>
        <c:minorTickMark val="none"/>
        <c:tickLblPos val="nextTo"/>
        <c:txPr>
          <a:bodyPr rot="-5400000" vert="horz"/>
          <a:lstStyle/>
          <a:p>
            <a:pPr>
              <a:defRPr sz="1400"/>
            </a:pPr>
            <a:endParaRPr lang="fr-FR"/>
          </a:p>
        </c:txPr>
        <c:crossAx val="-2145179448"/>
        <c:crosses val="autoZero"/>
        <c:auto val="1"/>
        <c:lblAlgn val="ctr"/>
        <c:lblOffset val="100"/>
        <c:noMultiLvlLbl val="0"/>
      </c:catAx>
      <c:valAx>
        <c:axId val="-2145179448"/>
        <c:scaling>
          <c:orientation val="minMax"/>
          <c:min val="70.0"/>
        </c:scaling>
        <c:delete val="0"/>
        <c:axPos val="l"/>
        <c:majorGridlines>
          <c:spPr>
            <a:ln>
              <a:solidFill>
                <a:schemeClr val="bg1">
                  <a:lumMod val="75000"/>
                </a:schemeClr>
              </a:solidFill>
            </a:ln>
          </c:spPr>
        </c:majorGridlines>
        <c:numFmt formatCode="#\ ##0&quot;  &quot;;#\ ##0&quot;  &quot;.&quot;  &quot;" sourceLinked="1"/>
        <c:majorTickMark val="out"/>
        <c:minorTickMark val="none"/>
        <c:tickLblPos val="nextTo"/>
        <c:txPr>
          <a:bodyPr rot="0" vert="horz"/>
          <a:lstStyle/>
          <a:p>
            <a:pPr>
              <a:defRPr sz="1600" b="0" i="0" u="none" strike="noStrike" baseline="0">
                <a:solidFill>
                  <a:srgbClr val="000000"/>
                </a:solidFill>
                <a:latin typeface="Calibri"/>
                <a:ea typeface="Calibri"/>
                <a:cs typeface="Calibri"/>
              </a:defRPr>
            </a:pPr>
            <a:endParaRPr lang="fr-FR"/>
          </a:p>
        </c:txPr>
        <c:crossAx val="-2145182520"/>
        <c:crosses val="autoZero"/>
        <c:crossBetween val="between"/>
        <c:majorUnit val="10.0"/>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14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lgn="ctr">
              <a:defRPr sz="1800" b="1"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Evolution de l'emploi moyen annuel du BTP, </a:t>
            </a:r>
            <a:r>
              <a:rPr lang="fr-FR" sz="1800" b="1" i="0" u="none" strike="noStrike" baseline="0" dirty="0" smtClean="0">
                <a:solidFill>
                  <a:srgbClr val="000000"/>
                </a:solidFill>
                <a:latin typeface="Calibri"/>
                <a:ea typeface="Calibri"/>
                <a:cs typeface="Calibri"/>
              </a:rPr>
              <a:t>en milliers</a:t>
            </a:r>
          </a:p>
          <a:p>
            <a:pPr algn="ct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 </a:t>
            </a:r>
            <a:r>
              <a:rPr lang="fr-FR" sz="1800" b="1" i="0" u="none" strike="noStrike" baseline="0" dirty="0">
                <a:solidFill>
                  <a:srgbClr val="000000"/>
                </a:solidFill>
                <a:latin typeface="Calibri"/>
                <a:ea typeface="Calibri"/>
                <a:cs typeface="Calibri"/>
              </a:rPr>
              <a:t>à long terme </a:t>
            </a:r>
          </a:p>
        </c:rich>
      </c:tx>
      <c:layout>
        <c:manualLayout>
          <c:xMode val="edge"/>
          <c:yMode val="edge"/>
          <c:x val="0.171343917452358"/>
          <c:y val="0.000431609402699861"/>
        </c:manualLayout>
      </c:layout>
      <c:overlay val="0"/>
      <c:spPr>
        <a:solidFill>
          <a:schemeClr val="bg1"/>
        </a:solidFill>
      </c:spPr>
    </c:title>
    <c:autoTitleDeleted val="0"/>
    <c:plotArea>
      <c:layout>
        <c:manualLayout>
          <c:layoutTarget val="inner"/>
          <c:xMode val="edge"/>
          <c:yMode val="edge"/>
          <c:x val="0.071759848900573"/>
          <c:y val="0.0886626873253746"/>
          <c:w val="0.531820617908137"/>
          <c:h val="0.823426475215459"/>
        </c:manualLayout>
      </c:layout>
      <c:lineChart>
        <c:grouping val="standard"/>
        <c:varyColors val="0"/>
        <c:ser>
          <c:idx val="0"/>
          <c:order val="0"/>
          <c:tx>
            <c:strRef>
              <c:f>'emploi par an'!$A$74</c:f>
              <c:strCache>
                <c:ptCount val="1"/>
                <c:pt idx="0">
                  <c:v>Construction (hors KNS), dans emploi salarié en général</c:v>
                </c:pt>
              </c:strCache>
            </c:strRef>
          </c:tx>
          <c:spPr>
            <a:ln w="76200" cmpd="sng">
              <a:solidFill>
                <a:srgbClr val="008000"/>
              </a:solidFill>
            </a:ln>
          </c:spPr>
          <c:marker>
            <c:symbol val="none"/>
          </c:marker>
          <c:cat>
            <c:strRef>
              <c:f>'emploi par an'!$B$73:$Y$73</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par an'!$B$74:$Y$74</c:f>
              <c:numCache>
                <c:formatCode>#\ ##0.0</c:formatCode>
                <c:ptCount val="24"/>
                <c:pt idx="0">
                  <c:v>4.53124613095238</c:v>
                </c:pt>
                <c:pt idx="1">
                  <c:v>4.329959523809522</c:v>
                </c:pt>
                <c:pt idx="2">
                  <c:v>4.15867619047619</c:v>
                </c:pt>
                <c:pt idx="3">
                  <c:v>4.551973214285715</c:v>
                </c:pt>
                <c:pt idx="4">
                  <c:v>4.916966666666667</c:v>
                </c:pt>
                <c:pt idx="5">
                  <c:v>5.068198214285707</c:v>
                </c:pt>
                <c:pt idx="6">
                  <c:v>5.119788095238094</c:v>
                </c:pt>
                <c:pt idx="7">
                  <c:v>5.565995833333329</c:v>
                </c:pt>
                <c:pt idx="8">
                  <c:v>5.558445833333333</c:v>
                </c:pt>
                <c:pt idx="9">
                  <c:v>6.0386875</c:v>
                </c:pt>
                <c:pt idx="10">
                  <c:v>6.399270833333336</c:v>
                </c:pt>
                <c:pt idx="11">
                  <c:v>6.970331547619048</c:v>
                </c:pt>
                <c:pt idx="12">
                  <c:v>7.79387321428571</c:v>
                </c:pt>
                <c:pt idx="13">
                  <c:v>8.3391128968254</c:v>
                </c:pt>
                <c:pt idx="14">
                  <c:v>8.529381547619047</c:v>
                </c:pt>
                <c:pt idx="15">
                  <c:v>8.899879554473304</c:v>
                </c:pt>
                <c:pt idx="16">
                  <c:v>9.20679926948052</c:v>
                </c:pt>
                <c:pt idx="17">
                  <c:v>8.738727362914835</c:v>
                </c:pt>
                <c:pt idx="18">
                  <c:v>7.722406499999995</c:v>
                </c:pt>
                <c:pt idx="19">
                  <c:v>7.444888999999995</c:v>
                </c:pt>
                <c:pt idx="20">
                  <c:v>7.326923249999993</c:v>
                </c:pt>
                <c:pt idx="21">
                  <c:v>7.04662525</c:v>
                </c:pt>
                <c:pt idx="22">
                  <c:v>6.888257500000001</c:v>
                </c:pt>
                <c:pt idx="23">
                  <c:v>6.659555961426301</c:v>
                </c:pt>
              </c:numCache>
            </c:numRef>
          </c:val>
          <c:smooth val="0"/>
        </c:ser>
        <c:ser>
          <c:idx val="1"/>
          <c:order val="1"/>
          <c:tx>
            <c:strRef>
              <c:f>'emploi par an'!$A$75</c:f>
              <c:strCache>
                <c:ptCount val="1"/>
                <c:pt idx="0">
                  <c:v>BTP-construction, perçu au niveau de l'emploi constrution</c:v>
                </c:pt>
              </c:strCache>
            </c:strRef>
          </c:tx>
          <c:spPr>
            <a:ln w="38100">
              <a:solidFill>
                <a:srgbClr val="0000D4"/>
              </a:solidFill>
              <a:prstDash val="solid"/>
            </a:ln>
          </c:spPr>
          <c:marker>
            <c:symbol val="none"/>
          </c:marker>
          <c:cat>
            <c:strRef>
              <c:f>'emploi par an'!$B$73:$Y$73</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par an'!$B$75:$Y$75</c:f>
              <c:numCache>
                <c:formatCode>#\ ##0.0</c:formatCode>
                <c:ptCount val="24"/>
                <c:pt idx="0">
                  <c:v>4.455242</c:v>
                </c:pt>
                <c:pt idx="1">
                  <c:v>4.300439249999989</c:v>
                </c:pt>
                <c:pt idx="2">
                  <c:v>4.1325485</c:v>
                </c:pt>
                <c:pt idx="3">
                  <c:v>4.517011749999991</c:v>
                </c:pt>
                <c:pt idx="4">
                  <c:v>4.90213075</c:v>
                </c:pt>
                <c:pt idx="5">
                  <c:v>5.018486749999991</c:v>
                </c:pt>
                <c:pt idx="6">
                  <c:v>5.07703275</c:v>
                </c:pt>
                <c:pt idx="7">
                  <c:v>5.53869925</c:v>
                </c:pt>
                <c:pt idx="8">
                  <c:v>5.520003000000001</c:v>
                </c:pt>
                <c:pt idx="9">
                  <c:v>6.004511999999991</c:v>
                </c:pt>
                <c:pt idx="10">
                  <c:v>6.366221</c:v>
                </c:pt>
                <c:pt idx="11">
                  <c:v>6.906635749999999</c:v>
                </c:pt>
                <c:pt idx="12">
                  <c:v>7.743519749999995</c:v>
                </c:pt>
                <c:pt idx="13">
                  <c:v>8.26567825</c:v>
                </c:pt>
                <c:pt idx="14">
                  <c:v>8.44409925</c:v>
                </c:pt>
                <c:pt idx="15">
                  <c:v>8.7938595</c:v>
                </c:pt>
                <c:pt idx="16">
                  <c:v>9.11549925</c:v>
                </c:pt>
                <c:pt idx="17">
                  <c:v>8.687365999999998</c:v>
                </c:pt>
                <c:pt idx="18">
                  <c:v>8.38517525</c:v>
                </c:pt>
                <c:pt idx="19">
                  <c:v>8.36347575</c:v>
                </c:pt>
                <c:pt idx="20">
                  <c:v>8.171194</c:v>
                </c:pt>
                <c:pt idx="21">
                  <c:v>7.836920249999993</c:v>
                </c:pt>
                <c:pt idx="22">
                  <c:v>7.670436499999996</c:v>
                </c:pt>
                <c:pt idx="23">
                  <c:v>7.415765325311511</c:v>
                </c:pt>
              </c:numCache>
            </c:numRef>
          </c:val>
          <c:smooth val="0"/>
        </c:ser>
        <c:ser>
          <c:idx val="2"/>
          <c:order val="2"/>
          <c:tx>
            <c:strRef>
              <c:f>'emploi par an'!$A$76</c:f>
              <c:strCache>
                <c:ptCount val="1"/>
                <c:pt idx="0">
                  <c:v>Données globales - données du secteur</c:v>
                </c:pt>
              </c:strCache>
            </c:strRef>
          </c:tx>
          <c:marker>
            <c:symbol val="none"/>
          </c:marker>
          <c:cat>
            <c:strRef>
              <c:f>'emploi par an'!$B$73:$Y$73</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par an'!$B$76:$Y$76</c:f>
              <c:numCache>
                <c:formatCode>#,##0.00</c:formatCode>
                <c:ptCount val="24"/>
                <c:pt idx="0">
                  <c:v>-0.0760041309523816</c:v>
                </c:pt>
                <c:pt idx="1">
                  <c:v>-0.0295202738095241</c:v>
                </c:pt>
                <c:pt idx="2">
                  <c:v>-0.0261276904761898</c:v>
                </c:pt>
                <c:pt idx="3">
                  <c:v>-0.0349614642857148</c:v>
                </c:pt>
                <c:pt idx="4">
                  <c:v>-0.0148359166666667</c:v>
                </c:pt>
                <c:pt idx="5">
                  <c:v>-0.0497114642857141</c:v>
                </c:pt>
                <c:pt idx="6">
                  <c:v>-0.0427553452380946</c:v>
                </c:pt>
                <c:pt idx="7">
                  <c:v>-0.0272965833333325</c:v>
                </c:pt>
                <c:pt idx="8">
                  <c:v>-0.038442833333332</c:v>
                </c:pt>
                <c:pt idx="9">
                  <c:v>-0.0341754999999999</c:v>
                </c:pt>
                <c:pt idx="10">
                  <c:v>-0.033049833333334</c:v>
                </c:pt>
                <c:pt idx="11">
                  <c:v>-0.0636957976190482</c:v>
                </c:pt>
                <c:pt idx="12">
                  <c:v>-0.0503534642857142</c:v>
                </c:pt>
                <c:pt idx="13">
                  <c:v>-0.0734346468253975</c:v>
                </c:pt>
                <c:pt idx="14">
                  <c:v>-0.0852822976190488</c:v>
                </c:pt>
                <c:pt idx="15">
                  <c:v>-0.106020054473303</c:v>
                </c:pt>
                <c:pt idx="16">
                  <c:v>-0.0913000194805171</c:v>
                </c:pt>
                <c:pt idx="17">
                  <c:v>-0.0513613629148626</c:v>
                </c:pt>
                <c:pt idx="18">
                  <c:v>0.66276875</c:v>
                </c:pt>
                <c:pt idx="19">
                  <c:v>0.918586750000002</c:v>
                </c:pt>
                <c:pt idx="20">
                  <c:v>0.844270749999999</c:v>
                </c:pt>
                <c:pt idx="21">
                  <c:v>0.790295</c:v>
                </c:pt>
                <c:pt idx="22">
                  <c:v>0.782178999999999</c:v>
                </c:pt>
                <c:pt idx="23">
                  <c:v>0.756209363885201</c:v>
                </c:pt>
              </c:numCache>
            </c:numRef>
          </c:val>
          <c:smooth val="0"/>
        </c:ser>
        <c:dLbls>
          <c:showLegendKey val="0"/>
          <c:showVal val="0"/>
          <c:showCatName val="0"/>
          <c:showSerName val="0"/>
          <c:showPercent val="0"/>
          <c:showBubbleSize val="0"/>
        </c:dLbls>
        <c:marker val="1"/>
        <c:smooth val="0"/>
        <c:axId val="-2145257272"/>
        <c:axId val="-2145261048"/>
      </c:lineChart>
      <c:catAx>
        <c:axId val="-2145257272"/>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sz="1400"/>
            </a:pPr>
            <a:endParaRPr lang="fr-FR"/>
          </a:p>
        </c:txPr>
        <c:crossAx val="-2145261048"/>
        <c:crosses val="autoZero"/>
        <c:auto val="1"/>
        <c:lblAlgn val="ctr"/>
        <c:lblOffset val="100"/>
        <c:tickLblSkip val="2"/>
        <c:noMultiLvlLbl val="0"/>
      </c:catAx>
      <c:valAx>
        <c:axId val="-2145261048"/>
        <c:scaling>
          <c:orientation val="minMax"/>
          <c:max val="10.0"/>
          <c:min val="-0.5"/>
        </c:scaling>
        <c:delete val="0"/>
        <c:axPos val="l"/>
        <c:majorGridlines/>
        <c:numFmt formatCode="#\ ##0.0" sourceLinked="1"/>
        <c:majorTickMark val="out"/>
        <c:minorTickMark val="none"/>
        <c:tickLblPos val="nextTo"/>
        <c:spPr>
          <a:ln>
            <a:solidFill>
              <a:schemeClr val="bg1">
                <a:lumMod val="75000"/>
              </a:schemeClr>
            </a:solidFill>
          </a:ln>
        </c:spPr>
        <c:crossAx val="-2145257272"/>
        <c:crosses val="autoZero"/>
        <c:crossBetween val="between"/>
        <c:majorUnit val="0.5"/>
      </c:valAx>
    </c:plotArea>
    <c:legend>
      <c:legendPos val="r"/>
      <c:layout>
        <c:manualLayout>
          <c:xMode val="edge"/>
          <c:yMode val="edge"/>
          <c:x val="0.661418653841009"/>
          <c:y val="0.098802212223472"/>
          <c:w val="0.325615246887444"/>
          <c:h val="0.878742162498177"/>
        </c:manualLayout>
      </c:layout>
      <c:overlay val="0"/>
      <c:spPr>
        <a:solidFill>
          <a:schemeClr val="bg1"/>
        </a:solidFill>
      </c:spPr>
      <c:txPr>
        <a:bodyPr/>
        <a:lstStyle/>
        <a:p>
          <a:pPr>
            <a:defRPr sz="1400" b="1"/>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Exportations par pays destinataires, structure </a:t>
            </a:r>
            <a:r>
              <a:rPr lang="fr-FR" sz="1800" dirty="0" smtClean="0"/>
              <a:t>:</a:t>
            </a:r>
          </a:p>
          <a:p>
            <a:pPr>
              <a:defRPr sz="1800"/>
            </a:pPr>
            <a:r>
              <a:rPr lang="fr-FR" sz="1800" dirty="0" smtClean="0"/>
              <a:t> </a:t>
            </a:r>
            <a:r>
              <a:rPr lang="fr-FR" sz="1600" dirty="0"/>
              <a:t>la Chine représente en 2018 plus de 50% des </a:t>
            </a:r>
            <a:r>
              <a:rPr lang="fr-FR" sz="1600" dirty="0" smtClean="0"/>
              <a:t>exportations contre 40% en 2017 </a:t>
            </a:r>
            <a:r>
              <a:rPr lang="fr-FR" sz="1600" dirty="0"/>
              <a:t>; </a:t>
            </a:r>
            <a:r>
              <a:rPr lang="fr-FR" sz="1600" dirty="0" smtClean="0"/>
              <a:t>en </a:t>
            </a:r>
            <a:r>
              <a:rPr lang="fr-FR" sz="1600" dirty="0"/>
              <a:t>fait de nickel</a:t>
            </a:r>
          </a:p>
        </c:rich>
      </c:tx>
      <c:layout>
        <c:manualLayout>
          <c:xMode val="edge"/>
          <c:yMode val="edge"/>
          <c:x val="0.122081298418536"/>
          <c:y val="0.000469029653096957"/>
        </c:manualLayout>
      </c:layout>
      <c:overlay val="0"/>
      <c:spPr>
        <a:solidFill>
          <a:schemeClr val="bg1"/>
        </a:solidFill>
      </c:spPr>
    </c:title>
    <c:autoTitleDeleted val="0"/>
    <c:plotArea>
      <c:layout>
        <c:manualLayout>
          <c:layoutTarget val="inner"/>
          <c:xMode val="edge"/>
          <c:yMode val="edge"/>
          <c:x val="0.0555693519079346"/>
          <c:y val="0.228151735370825"/>
          <c:w val="0.821169545964016"/>
          <c:h val="0.637844392606599"/>
        </c:manualLayout>
      </c:layout>
      <c:barChart>
        <c:barDir val="col"/>
        <c:grouping val="percentStacked"/>
        <c:varyColors val="0"/>
        <c:ser>
          <c:idx val="4"/>
          <c:order val="0"/>
          <c:tx>
            <c:strRef>
              <c:f>'Imp Exp Biens'!$A$416</c:f>
              <c:strCache>
                <c:ptCount val="1"/>
                <c:pt idx="0">
                  <c:v>UE dont France</c:v>
                </c:pt>
              </c:strCache>
            </c:strRef>
          </c:tx>
          <c:spPr>
            <a:solidFill>
              <a:srgbClr val="0000FF"/>
            </a:solidFill>
            <a:ln>
              <a:no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Biens'!$B$416:$T$416</c:f>
              <c:numCache>
                <c:formatCode>#,##0</c:formatCode>
                <c:ptCount val="19"/>
                <c:pt idx="0">
                  <c:v>27.571299696</c:v>
                </c:pt>
                <c:pt idx="1">
                  <c:v>23.93844263099996</c:v>
                </c:pt>
                <c:pt idx="2">
                  <c:v>24.525249092</c:v>
                </c:pt>
                <c:pt idx="3">
                  <c:v>30.614001848</c:v>
                </c:pt>
                <c:pt idx="4">
                  <c:v>25.249053812</c:v>
                </c:pt>
                <c:pt idx="5">
                  <c:v>35.81126249999996</c:v>
                </c:pt>
                <c:pt idx="6">
                  <c:v>49.03395710000001</c:v>
                </c:pt>
                <c:pt idx="7">
                  <c:v>67.217555</c:v>
                </c:pt>
                <c:pt idx="8">
                  <c:v>38.1115779</c:v>
                </c:pt>
                <c:pt idx="9">
                  <c:v>34.1776017</c:v>
                </c:pt>
                <c:pt idx="10">
                  <c:v>45.8339885</c:v>
                </c:pt>
                <c:pt idx="11">
                  <c:v>39.3387105</c:v>
                </c:pt>
                <c:pt idx="12">
                  <c:v>34.8839242</c:v>
                </c:pt>
                <c:pt idx="13">
                  <c:v>29.4634414</c:v>
                </c:pt>
                <c:pt idx="14">
                  <c:v>27.3987544</c:v>
                </c:pt>
                <c:pt idx="15">
                  <c:v>17.2419731</c:v>
                </c:pt>
                <c:pt idx="16">
                  <c:v>17.3965938</c:v>
                </c:pt>
                <c:pt idx="17">
                  <c:v>16.0250284</c:v>
                </c:pt>
                <c:pt idx="18">
                  <c:v>24.38359661575346</c:v>
                </c:pt>
              </c:numCache>
            </c:numRef>
          </c:val>
        </c:ser>
        <c:ser>
          <c:idx val="1"/>
          <c:order val="1"/>
          <c:tx>
            <c:strRef>
              <c:f>'Imp Exp Biens'!$A$414</c:f>
              <c:strCache>
                <c:ptCount val="1"/>
                <c:pt idx="0">
                  <c:v>Corée du Sud</c:v>
                </c:pt>
              </c:strCache>
            </c:strRef>
          </c:tx>
          <c:spPr>
            <a:solidFill>
              <a:srgbClr val="660066"/>
            </a:solidFill>
            <a:ln>
              <a:solidFill>
                <a:srgbClr val="0000FF"/>
              </a:solid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Biens'!$B$414:$T$414</c:f>
              <c:numCache>
                <c:formatCode>#,##0</c:formatCode>
                <c:ptCount val="19"/>
                <c:pt idx="0">
                  <c:v>6.566419850999994</c:v>
                </c:pt>
                <c:pt idx="1">
                  <c:v>2.612668144999997</c:v>
                </c:pt>
                <c:pt idx="2">
                  <c:v>3.651275436999997</c:v>
                </c:pt>
                <c:pt idx="3">
                  <c:v>6.712503826999995</c:v>
                </c:pt>
                <c:pt idx="4">
                  <c:v>11.747822334</c:v>
                </c:pt>
                <c:pt idx="5">
                  <c:v>14.0186885</c:v>
                </c:pt>
                <c:pt idx="6">
                  <c:v>3.1495955</c:v>
                </c:pt>
                <c:pt idx="7">
                  <c:v>0.6461839</c:v>
                </c:pt>
                <c:pt idx="8">
                  <c:v>3.5910118</c:v>
                </c:pt>
                <c:pt idx="9">
                  <c:v>7.902581700000001</c:v>
                </c:pt>
                <c:pt idx="10">
                  <c:v>12.7570699</c:v>
                </c:pt>
                <c:pt idx="11">
                  <c:v>12.6136215</c:v>
                </c:pt>
                <c:pt idx="12">
                  <c:v>14.6229508</c:v>
                </c:pt>
                <c:pt idx="13">
                  <c:v>12.5643585</c:v>
                </c:pt>
                <c:pt idx="14">
                  <c:v>14.7832573</c:v>
                </c:pt>
                <c:pt idx="15">
                  <c:v>16.7185808</c:v>
                </c:pt>
                <c:pt idx="16">
                  <c:v>32.6758112</c:v>
                </c:pt>
                <c:pt idx="17">
                  <c:v>32.509598</c:v>
                </c:pt>
                <c:pt idx="18">
                  <c:v>24.39622048342698</c:v>
                </c:pt>
              </c:numCache>
            </c:numRef>
          </c:val>
        </c:ser>
        <c:ser>
          <c:idx val="2"/>
          <c:order val="2"/>
          <c:tx>
            <c:strRef>
              <c:f>'Imp Exp Biens'!$A$415</c:f>
              <c:strCache>
                <c:ptCount val="1"/>
                <c:pt idx="0">
                  <c:v>Japon</c:v>
                </c:pt>
              </c:strCache>
            </c:strRef>
          </c:tx>
          <c:spPr>
            <a:solidFill>
              <a:srgbClr val="FF0000"/>
            </a:solidFill>
            <a:ln>
              <a:solidFill>
                <a:schemeClr val="accent3">
                  <a:lumMod val="75000"/>
                </a:schemeClr>
              </a:solid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Biens'!$B$415:$T$415</c:f>
              <c:numCache>
                <c:formatCode>#,##0</c:formatCode>
                <c:ptCount val="19"/>
                <c:pt idx="0">
                  <c:v>20.107524179</c:v>
                </c:pt>
                <c:pt idx="1">
                  <c:v>13.732893398</c:v>
                </c:pt>
                <c:pt idx="2">
                  <c:v>12.975816956</c:v>
                </c:pt>
                <c:pt idx="3">
                  <c:v>17.198423816</c:v>
                </c:pt>
                <c:pt idx="4">
                  <c:v>21.4217648</c:v>
                </c:pt>
                <c:pt idx="5">
                  <c:v>19.559448</c:v>
                </c:pt>
                <c:pt idx="6">
                  <c:v>23.5776708</c:v>
                </c:pt>
                <c:pt idx="7">
                  <c:v>41.556072</c:v>
                </c:pt>
                <c:pt idx="8">
                  <c:v>21.0388606</c:v>
                </c:pt>
                <c:pt idx="9">
                  <c:v>11.2258183</c:v>
                </c:pt>
                <c:pt idx="10">
                  <c:v>23.9233171</c:v>
                </c:pt>
                <c:pt idx="11">
                  <c:v>28.8552478</c:v>
                </c:pt>
                <c:pt idx="12">
                  <c:v>19.16084150000001</c:v>
                </c:pt>
                <c:pt idx="13">
                  <c:v>18.1865433</c:v>
                </c:pt>
                <c:pt idx="14">
                  <c:v>23.741787</c:v>
                </c:pt>
                <c:pt idx="15">
                  <c:v>19.753129</c:v>
                </c:pt>
                <c:pt idx="16">
                  <c:v>14.324918</c:v>
                </c:pt>
                <c:pt idx="17">
                  <c:v>13.9703296</c:v>
                </c:pt>
                <c:pt idx="18">
                  <c:v>17.61108803438666</c:v>
                </c:pt>
              </c:numCache>
            </c:numRef>
          </c:val>
        </c:ser>
        <c:ser>
          <c:idx val="3"/>
          <c:order val="3"/>
          <c:tx>
            <c:strRef>
              <c:f>'Imp Exp Biens'!$A$417</c:f>
              <c:strCache>
                <c:ptCount val="1"/>
                <c:pt idx="0">
                  <c:v>Autres</c:v>
                </c:pt>
              </c:strCache>
            </c:strRef>
          </c:tx>
          <c:spPr>
            <a:solidFill>
              <a:schemeClr val="bg1"/>
            </a:solidFill>
            <a:ln>
              <a:solidFill>
                <a:schemeClr val="tx1"/>
              </a:solid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Biens'!$B$417:$T$417</c:f>
              <c:numCache>
                <c:formatCode>#,##0</c:formatCode>
                <c:ptCount val="19"/>
                <c:pt idx="0">
                  <c:v>19.706217576</c:v>
                </c:pt>
                <c:pt idx="1">
                  <c:v>19.019427227</c:v>
                </c:pt>
                <c:pt idx="2">
                  <c:v>21.177073685</c:v>
                </c:pt>
                <c:pt idx="3">
                  <c:v>26.547409826</c:v>
                </c:pt>
                <c:pt idx="4">
                  <c:v>33.923523234</c:v>
                </c:pt>
                <c:pt idx="5">
                  <c:v>31.60901049999999</c:v>
                </c:pt>
                <c:pt idx="6">
                  <c:v>37.7508256</c:v>
                </c:pt>
                <c:pt idx="7">
                  <c:v>52.5029721</c:v>
                </c:pt>
                <c:pt idx="8">
                  <c:v>31.9221933</c:v>
                </c:pt>
                <c:pt idx="9">
                  <c:v>22.2019192</c:v>
                </c:pt>
                <c:pt idx="10">
                  <c:v>43.2968583</c:v>
                </c:pt>
                <c:pt idx="11">
                  <c:v>49.6353146</c:v>
                </c:pt>
                <c:pt idx="12">
                  <c:v>40.53575009999998</c:v>
                </c:pt>
                <c:pt idx="13">
                  <c:v>38.0140718</c:v>
                </c:pt>
                <c:pt idx="14">
                  <c:v>50.64411</c:v>
                </c:pt>
                <c:pt idx="15">
                  <c:v>39.0641264</c:v>
                </c:pt>
                <c:pt idx="16">
                  <c:v>30.9391443</c:v>
                </c:pt>
                <c:pt idx="17">
                  <c:v>36.28267409</c:v>
                </c:pt>
                <c:pt idx="18">
                  <c:v>28.99202512100658</c:v>
                </c:pt>
              </c:numCache>
            </c:numRef>
          </c:val>
        </c:ser>
        <c:ser>
          <c:idx val="0"/>
          <c:order val="4"/>
          <c:tx>
            <c:strRef>
              <c:f>'Imp Exp Biens'!$A$413</c:f>
              <c:strCache>
                <c:ptCount val="1"/>
                <c:pt idx="0">
                  <c:v>Chine</c:v>
                </c:pt>
              </c:strCache>
            </c:strRef>
          </c:tx>
          <c:spPr>
            <a:solidFill>
              <a:srgbClr val="FFFF00"/>
            </a:solidFill>
            <a:ln w="3175" cmpd="sng">
              <a:solidFill>
                <a:schemeClr val="tx1"/>
              </a:solidFill>
            </a:ln>
          </c:spPr>
          <c:invertIfNegative val="0"/>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Biens'!$B$413:$T$413</c:f>
              <c:numCache>
                <c:formatCode>#,##0</c:formatCode>
                <c:ptCount val="19"/>
                <c:pt idx="0">
                  <c:v>0.187980876</c:v>
                </c:pt>
                <c:pt idx="1">
                  <c:v>0.286522607</c:v>
                </c:pt>
                <c:pt idx="2">
                  <c:v>0.094220792</c:v>
                </c:pt>
                <c:pt idx="3">
                  <c:v>1.031927275</c:v>
                </c:pt>
                <c:pt idx="4">
                  <c:v>4.504687349999996</c:v>
                </c:pt>
                <c:pt idx="5">
                  <c:v>5.967779099999999</c:v>
                </c:pt>
                <c:pt idx="6">
                  <c:v>14.9071789</c:v>
                </c:pt>
                <c:pt idx="7">
                  <c:v>18.5885246</c:v>
                </c:pt>
                <c:pt idx="8">
                  <c:v>7.100227300000002</c:v>
                </c:pt>
                <c:pt idx="9">
                  <c:v>11.6551536</c:v>
                </c:pt>
                <c:pt idx="10">
                  <c:v>4.882114099999994</c:v>
                </c:pt>
                <c:pt idx="11">
                  <c:v>8.8305308</c:v>
                </c:pt>
                <c:pt idx="12">
                  <c:v>11.2878296</c:v>
                </c:pt>
                <c:pt idx="13">
                  <c:v>11.5961259</c:v>
                </c:pt>
                <c:pt idx="14">
                  <c:v>27.2315735</c:v>
                </c:pt>
                <c:pt idx="15">
                  <c:v>38.2634218</c:v>
                </c:pt>
                <c:pt idx="16">
                  <c:v>48.2668129</c:v>
                </c:pt>
                <c:pt idx="17">
                  <c:v>65.53218682399989</c:v>
                </c:pt>
                <c:pt idx="18">
                  <c:v>109.8041138561814</c:v>
                </c:pt>
              </c:numCache>
            </c:numRef>
          </c:val>
        </c:ser>
        <c:dLbls>
          <c:showLegendKey val="0"/>
          <c:showVal val="0"/>
          <c:showCatName val="0"/>
          <c:showSerName val="0"/>
          <c:showPercent val="0"/>
          <c:showBubbleSize val="0"/>
        </c:dLbls>
        <c:gapWidth val="150"/>
        <c:overlap val="100"/>
        <c:axId val="2138959144"/>
        <c:axId val="2138962216"/>
      </c:barChart>
      <c:lineChart>
        <c:grouping val="standard"/>
        <c:varyColors val="0"/>
        <c:ser>
          <c:idx val="5"/>
          <c:order val="5"/>
          <c:tx>
            <c:strRef>
              <c:f>'Imp Exp Biens'!$A$421</c:f>
              <c:strCache>
                <c:ptCount val="1"/>
              </c:strCache>
            </c:strRef>
          </c:tx>
          <c:marker>
            <c:symbol val="none"/>
          </c:marker>
          <c:cat>
            <c:strRef>
              <c:f>'Imp Exp Biens'!$B$410:$T$410</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Biens'!$B$421:$T$421</c:f>
              <c:numCache>
                <c:formatCode>#,##0</c:formatCode>
                <c:ptCount val="19"/>
                <c:pt idx="0">
                  <c:v>73.951461302</c:v>
                </c:pt>
                <c:pt idx="1">
                  <c:v>59.303431401</c:v>
                </c:pt>
                <c:pt idx="2">
                  <c:v>62.32941517</c:v>
                </c:pt>
                <c:pt idx="3">
                  <c:v>81.07233931699984</c:v>
                </c:pt>
                <c:pt idx="4">
                  <c:v>92.34216418</c:v>
                </c:pt>
                <c:pt idx="5">
                  <c:v>100.9984095</c:v>
                </c:pt>
                <c:pt idx="6">
                  <c:v>113.512049</c:v>
                </c:pt>
                <c:pt idx="7">
                  <c:v>161.922783</c:v>
                </c:pt>
                <c:pt idx="8">
                  <c:v>94.6636436</c:v>
                </c:pt>
                <c:pt idx="9">
                  <c:v>75.5079209</c:v>
                </c:pt>
                <c:pt idx="10">
                  <c:v>125.8112338</c:v>
                </c:pt>
                <c:pt idx="11">
                  <c:v>130.4428944</c:v>
                </c:pt>
                <c:pt idx="12">
                  <c:v>109.2034666</c:v>
                </c:pt>
                <c:pt idx="13">
                  <c:v>98.228415</c:v>
                </c:pt>
                <c:pt idx="14">
                  <c:v>116.5679087</c:v>
                </c:pt>
                <c:pt idx="15">
                  <c:v>92.7778093</c:v>
                </c:pt>
                <c:pt idx="16">
                  <c:v>95.33646729999997</c:v>
                </c:pt>
                <c:pt idx="17">
                  <c:v>98.78763009</c:v>
                </c:pt>
                <c:pt idx="18">
                  <c:v>95.38293025457359</c:v>
                </c:pt>
              </c:numCache>
            </c:numRef>
          </c:val>
          <c:smooth val="0"/>
        </c:ser>
        <c:dLbls>
          <c:showLegendKey val="0"/>
          <c:showVal val="0"/>
          <c:showCatName val="0"/>
          <c:showSerName val="0"/>
          <c:showPercent val="0"/>
          <c:showBubbleSize val="0"/>
        </c:dLbls>
        <c:marker val="1"/>
        <c:smooth val="0"/>
        <c:axId val="2138959144"/>
        <c:axId val="2138962216"/>
      </c:lineChart>
      <c:catAx>
        <c:axId val="2138959144"/>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38962216"/>
        <c:crosses val="autoZero"/>
        <c:auto val="1"/>
        <c:lblAlgn val="ctr"/>
        <c:lblOffset val="100"/>
        <c:noMultiLvlLbl val="0"/>
      </c:catAx>
      <c:valAx>
        <c:axId val="2138962216"/>
        <c:scaling>
          <c:orientation val="minMax"/>
          <c:max val="1.0"/>
        </c:scaling>
        <c:delete val="0"/>
        <c:axPos val="l"/>
        <c:majorGridlines>
          <c:spPr>
            <a:ln>
              <a:solidFill>
                <a:schemeClr val="bg1">
                  <a:lumMod val="75000"/>
                </a:schemeClr>
              </a:solidFill>
            </a:ln>
          </c:spPr>
        </c:majorGridlines>
        <c:numFmt formatCode="0%" sourceLinked="0"/>
        <c:majorTickMark val="out"/>
        <c:minorTickMark val="none"/>
        <c:tickLblPos val="nextTo"/>
        <c:crossAx val="2138959144"/>
        <c:crosses val="autoZero"/>
        <c:crossBetween val="between"/>
        <c:majorUnit val="0.1"/>
      </c:valAx>
    </c:plotArea>
    <c:plotVisOnly val="1"/>
    <c:dispBlanksAs val="gap"/>
    <c:showDLblsOverMax val="0"/>
  </c:chart>
  <c:txPr>
    <a:bodyPr/>
    <a:lstStyle/>
    <a:p>
      <a:pPr>
        <a:defRPr sz="1400"/>
      </a:pPr>
      <a:endParaRPr lang="fr-FR"/>
    </a:p>
  </c:txPr>
  <c:externalData r:id="rId1">
    <c:autoUpdate val="0"/>
  </c:externalData>
</c:chartSpace>
</file>

<file path=ppt/charts/chart15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Zoom depuis 2010</a:t>
            </a:r>
          </a:p>
        </c:rich>
      </c:tx>
      <c:layout>
        <c:manualLayout>
          <c:xMode val="edge"/>
          <c:yMode val="edge"/>
          <c:x val="0.503046837865252"/>
          <c:y val="0.0"/>
        </c:manualLayout>
      </c:layout>
      <c:overlay val="0"/>
    </c:title>
    <c:autoTitleDeleted val="0"/>
    <c:plotArea>
      <c:layout>
        <c:manualLayout>
          <c:layoutTarget val="inner"/>
          <c:xMode val="edge"/>
          <c:yMode val="edge"/>
          <c:x val="0.0883851248739775"/>
          <c:y val="0.0886627296587926"/>
          <c:w val="0.904469301548003"/>
          <c:h val="0.656599776176844"/>
        </c:manualLayout>
      </c:layout>
      <c:lineChart>
        <c:grouping val="standard"/>
        <c:varyColors val="0"/>
        <c:ser>
          <c:idx val="0"/>
          <c:order val="0"/>
          <c:tx>
            <c:strRef>
              <c:f>'emploi par an'!$A$74</c:f>
              <c:strCache>
                <c:ptCount val="1"/>
                <c:pt idx="0">
                  <c:v>Construction (hors KNS), dans emploi salarié en général</c:v>
                </c:pt>
              </c:strCache>
            </c:strRef>
          </c:tx>
          <c:spPr>
            <a:ln w="76200" cmpd="sng">
              <a:solidFill>
                <a:srgbClr val="008000"/>
              </a:solidFill>
            </a:ln>
          </c:spPr>
          <c:marker>
            <c:symbol val="none"/>
          </c:marker>
          <c:dLbls>
            <c:spPr>
              <a:solidFill>
                <a:schemeClr val="bg1"/>
              </a:solidFill>
            </c:spPr>
            <c:txPr>
              <a:bodyPr rot="-5400000" vert="horz"/>
              <a:lstStyle/>
              <a:p>
                <a:pPr>
                  <a:defRPr sz="1600" b="1">
                    <a:solidFill>
                      <a:srgbClr val="008000"/>
                    </a:solidFill>
                  </a:defRPr>
                </a:pPr>
                <a:endParaRPr lang="fr-FR"/>
              </a:p>
            </c:txPr>
            <c:dLblPos val="b"/>
            <c:showLegendKey val="0"/>
            <c:showVal val="1"/>
            <c:showCatName val="0"/>
            <c:showSerName val="0"/>
            <c:showPercent val="0"/>
            <c:showBubbleSize val="0"/>
            <c:showLeaderLines val="0"/>
          </c:dLbls>
          <c:cat>
            <c:strRef>
              <c:f>'emploi par an'!$Q$73:$Y$73</c:f>
              <c:strCache>
                <c:ptCount val="9"/>
                <c:pt idx="0">
                  <c:v>2010</c:v>
                </c:pt>
                <c:pt idx="1">
                  <c:v>2011</c:v>
                </c:pt>
                <c:pt idx="2">
                  <c:v>2012</c:v>
                </c:pt>
                <c:pt idx="3">
                  <c:v>2013</c:v>
                </c:pt>
                <c:pt idx="4">
                  <c:v>2014</c:v>
                </c:pt>
                <c:pt idx="5">
                  <c:v>2015</c:v>
                </c:pt>
                <c:pt idx="6">
                  <c:v>2016</c:v>
                </c:pt>
                <c:pt idx="7">
                  <c:v>2017</c:v>
                </c:pt>
                <c:pt idx="8">
                  <c:v>Est 2018</c:v>
                </c:pt>
              </c:strCache>
            </c:strRef>
          </c:cat>
          <c:val>
            <c:numRef>
              <c:f>'emploi par an'!$Q$74:$Y$74</c:f>
              <c:numCache>
                <c:formatCode>#\ ##0.0</c:formatCode>
                <c:ptCount val="9"/>
                <c:pt idx="0">
                  <c:v>8.899879554473304</c:v>
                </c:pt>
                <c:pt idx="1">
                  <c:v>9.20679926948052</c:v>
                </c:pt>
                <c:pt idx="2">
                  <c:v>8.738727362914835</c:v>
                </c:pt>
                <c:pt idx="3">
                  <c:v>7.722406499999995</c:v>
                </c:pt>
                <c:pt idx="4">
                  <c:v>7.444888999999995</c:v>
                </c:pt>
                <c:pt idx="5">
                  <c:v>7.326923249999993</c:v>
                </c:pt>
                <c:pt idx="6">
                  <c:v>7.04662525</c:v>
                </c:pt>
                <c:pt idx="7">
                  <c:v>6.888257500000001</c:v>
                </c:pt>
                <c:pt idx="8">
                  <c:v>6.659555961426301</c:v>
                </c:pt>
              </c:numCache>
            </c:numRef>
          </c:val>
          <c:smooth val="0"/>
        </c:ser>
        <c:ser>
          <c:idx val="1"/>
          <c:order val="1"/>
          <c:tx>
            <c:strRef>
              <c:f>'emploi par an'!$A$75</c:f>
              <c:strCache>
                <c:ptCount val="1"/>
                <c:pt idx="0">
                  <c:v>BTP-construction, perçu au niveau de l'emploi constrution</c:v>
                </c:pt>
              </c:strCache>
            </c:strRef>
          </c:tx>
          <c:spPr>
            <a:ln w="38100">
              <a:solidFill>
                <a:srgbClr val="0000D4"/>
              </a:solidFill>
              <a:prstDash val="solid"/>
            </a:ln>
          </c:spPr>
          <c:marker>
            <c:symbol val="none"/>
          </c:marker>
          <c:dLbls>
            <c:spPr>
              <a:solidFill>
                <a:schemeClr val="bg1"/>
              </a:solidFill>
            </c:spPr>
            <c:txPr>
              <a:bodyPr rot="-5400000" vert="horz"/>
              <a:lstStyle/>
              <a:p>
                <a:pPr>
                  <a:defRPr sz="1600" b="1">
                    <a:solidFill>
                      <a:srgbClr val="0000FF"/>
                    </a:solidFill>
                  </a:defRPr>
                </a:pPr>
                <a:endParaRPr lang="fr-FR"/>
              </a:p>
            </c:txPr>
            <c:dLblPos val="t"/>
            <c:showLegendKey val="0"/>
            <c:showVal val="1"/>
            <c:showCatName val="0"/>
            <c:showSerName val="0"/>
            <c:showPercent val="0"/>
            <c:showBubbleSize val="0"/>
            <c:showLeaderLines val="0"/>
          </c:dLbls>
          <c:cat>
            <c:strRef>
              <c:f>'emploi par an'!$Q$73:$Y$73</c:f>
              <c:strCache>
                <c:ptCount val="9"/>
                <c:pt idx="0">
                  <c:v>2010</c:v>
                </c:pt>
                <c:pt idx="1">
                  <c:v>2011</c:v>
                </c:pt>
                <c:pt idx="2">
                  <c:v>2012</c:v>
                </c:pt>
                <c:pt idx="3">
                  <c:v>2013</c:v>
                </c:pt>
                <c:pt idx="4">
                  <c:v>2014</c:v>
                </c:pt>
                <c:pt idx="5">
                  <c:v>2015</c:v>
                </c:pt>
                <c:pt idx="6">
                  <c:v>2016</c:v>
                </c:pt>
                <c:pt idx="7">
                  <c:v>2017</c:v>
                </c:pt>
                <c:pt idx="8">
                  <c:v>Est 2018</c:v>
                </c:pt>
              </c:strCache>
            </c:strRef>
          </c:cat>
          <c:val>
            <c:numRef>
              <c:f>'emploi par an'!$Q$75:$Y$75</c:f>
              <c:numCache>
                <c:formatCode>#\ ##0.0</c:formatCode>
                <c:ptCount val="9"/>
                <c:pt idx="0">
                  <c:v>8.7938595</c:v>
                </c:pt>
                <c:pt idx="1">
                  <c:v>9.11549925</c:v>
                </c:pt>
                <c:pt idx="2">
                  <c:v>8.687365999999998</c:v>
                </c:pt>
                <c:pt idx="3">
                  <c:v>8.38517525</c:v>
                </c:pt>
                <c:pt idx="4">
                  <c:v>8.36347575</c:v>
                </c:pt>
                <c:pt idx="5">
                  <c:v>8.171194</c:v>
                </c:pt>
                <c:pt idx="6">
                  <c:v>7.836920249999993</c:v>
                </c:pt>
                <c:pt idx="7">
                  <c:v>7.670436499999996</c:v>
                </c:pt>
                <c:pt idx="8">
                  <c:v>7.415765325311511</c:v>
                </c:pt>
              </c:numCache>
            </c:numRef>
          </c:val>
          <c:smooth val="0"/>
        </c:ser>
        <c:dLbls>
          <c:showLegendKey val="0"/>
          <c:showVal val="0"/>
          <c:showCatName val="0"/>
          <c:showSerName val="0"/>
          <c:showPercent val="0"/>
          <c:showBubbleSize val="0"/>
        </c:dLbls>
        <c:marker val="1"/>
        <c:smooth val="0"/>
        <c:axId val="-2145293480"/>
        <c:axId val="-2145285048"/>
      </c:lineChart>
      <c:catAx>
        <c:axId val="-2145293480"/>
        <c:scaling>
          <c:orientation val="minMax"/>
        </c:scaling>
        <c:delete val="0"/>
        <c:axPos val="b"/>
        <c:numFmt formatCode="General" sourceLinked="1"/>
        <c:majorTickMark val="out"/>
        <c:minorTickMark val="none"/>
        <c:tickLblPos val="low"/>
        <c:txPr>
          <a:bodyPr rot="-5400000" vert="horz"/>
          <a:lstStyle/>
          <a:p>
            <a:pPr>
              <a:defRPr sz="1400" b="1"/>
            </a:pPr>
            <a:endParaRPr lang="fr-FR"/>
          </a:p>
        </c:txPr>
        <c:crossAx val="-2145285048"/>
        <c:crosses val="autoZero"/>
        <c:auto val="1"/>
        <c:lblAlgn val="ctr"/>
        <c:lblOffset val="100"/>
        <c:noMultiLvlLbl val="0"/>
      </c:catAx>
      <c:valAx>
        <c:axId val="-2145285048"/>
        <c:scaling>
          <c:orientation val="minMax"/>
          <c:max val="9.5"/>
          <c:min val="6.0"/>
        </c:scaling>
        <c:delete val="0"/>
        <c:axPos val="l"/>
        <c:majorGridlines>
          <c:spPr>
            <a:ln>
              <a:solidFill>
                <a:schemeClr val="bg1">
                  <a:lumMod val="75000"/>
                </a:schemeClr>
              </a:solidFill>
            </a:ln>
          </c:spPr>
        </c:majorGridlines>
        <c:numFmt formatCode="#\ ##0.0" sourceLinked="1"/>
        <c:majorTickMark val="out"/>
        <c:minorTickMark val="none"/>
        <c:tickLblPos val="nextTo"/>
        <c:crossAx val="-2145293480"/>
        <c:crosses val="autoZero"/>
        <c:crossBetween val="between"/>
        <c:majorUnit val="0.55"/>
      </c:valAx>
    </c:plotArea>
    <c:plotVisOnly val="1"/>
    <c:dispBlanksAs val="gap"/>
    <c:showDLblsOverMax val="0"/>
  </c:chart>
  <c:txPr>
    <a:bodyPr/>
    <a:lstStyle/>
    <a:p>
      <a:pPr>
        <a:defRPr sz="1400"/>
      </a:pPr>
      <a:endParaRPr lang="fr-FR"/>
    </a:p>
  </c:txPr>
  <c:externalData r:id="rId1">
    <c:autoUpdate val="0"/>
  </c:externalData>
</c:chartSpace>
</file>

<file path=ppt/charts/chart15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1">
                <a:solidFill>
                  <a:srgbClr val="FF0000"/>
                </a:solidFill>
              </a:defRPr>
            </a:pPr>
            <a:r>
              <a:rPr lang="fr-FR" sz="1800" b="1" dirty="0">
                <a:solidFill>
                  <a:srgbClr val="3C4646"/>
                </a:solidFill>
              </a:rPr>
              <a:t>Chute cumulée </a:t>
            </a:r>
            <a:r>
              <a:rPr lang="fr-FR" sz="1800" b="1" dirty="0" smtClean="0">
                <a:solidFill>
                  <a:srgbClr val="3C4646"/>
                </a:solidFill>
              </a:rPr>
              <a:t>depuis </a:t>
            </a:r>
            <a:r>
              <a:rPr lang="fr-FR" sz="1800" b="1" dirty="0">
                <a:solidFill>
                  <a:srgbClr val="3C4646"/>
                </a:solidFill>
              </a:rPr>
              <a:t>le</a:t>
            </a:r>
            <a:r>
              <a:rPr lang="fr-FR" sz="1800" b="1" baseline="0" dirty="0">
                <a:solidFill>
                  <a:srgbClr val="3C4646"/>
                </a:solidFill>
              </a:rPr>
              <a:t> pic de</a:t>
            </a:r>
            <a:r>
              <a:rPr lang="fr-FR" sz="1800" b="1" dirty="0">
                <a:solidFill>
                  <a:srgbClr val="3C4646"/>
                </a:solidFill>
              </a:rPr>
              <a:t> 2011</a:t>
            </a:r>
          </a:p>
        </c:rich>
      </c:tx>
      <c:layout>
        <c:manualLayout>
          <c:xMode val="edge"/>
          <c:yMode val="edge"/>
          <c:x val="0.539536507038905"/>
          <c:y val="0.0019100523343274"/>
        </c:manualLayout>
      </c:layout>
      <c:overlay val="0"/>
      <c:spPr>
        <a:solidFill>
          <a:schemeClr val="bg1"/>
        </a:solidFill>
      </c:spPr>
    </c:title>
    <c:autoTitleDeleted val="0"/>
    <c:plotArea>
      <c:layout>
        <c:manualLayout>
          <c:layoutTarget val="inner"/>
          <c:xMode val="edge"/>
          <c:yMode val="edge"/>
          <c:x val="0.0883851248739775"/>
          <c:y val="0.136504311961005"/>
          <c:w val="0.904469301548003"/>
          <c:h val="0.682100774779194"/>
        </c:manualLayout>
      </c:layout>
      <c:lineChart>
        <c:grouping val="standard"/>
        <c:varyColors val="0"/>
        <c:ser>
          <c:idx val="0"/>
          <c:order val="0"/>
          <c:tx>
            <c:strRef>
              <c:f>'emploi par an'!$A$78</c:f>
              <c:strCache>
                <c:ptCount val="1"/>
                <c:pt idx="0">
                  <c:v>Construction (hors KNS), dans emploi salarié en général</c:v>
                </c:pt>
              </c:strCache>
            </c:strRef>
          </c:tx>
          <c:spPr>
            <a:ln w="76200" cmpd="sng">
              <a:solidFill>
                <a:srgbClr val="008000"/>
              </a:solidFill>
            </a:ln>
          </c:spPr>
          <c:marker>
            <c:symbol val="none"/>
          </c:marker>
          <c:dLbls>
            <c:spPr>
              <a:solidFill>
                <a:schemeClr val="bg1"/>
              </a:solidFill>
            </c:spPr>
            <c:txPr>
              <a:bodyPr rot="-5400000" vert="horz"/>
              <a:lstStyle/>
              <a:p>
                <a:pPr>
                  <a:defRPr sz="1600" b="1">
                    <a:solidFill>
                      <a:srgbClr val="008000"/>
                    </a:solidFill>
                  </a:defRPr>
                </a:pPr>
                <a:endParaRPr lang="fr-FR"/>
              </a:p>
            </c:txPr>
            <c:dLblPos val="b"/>
            <c:showLegendKey val="0"/>
            <c:showVal val="1"/>
            <c:showCatName val="0"/>
            <c:showSerName val="0"/>
            <c:showPercent val="0"/>
            <c:showBubbleSize val="0"/>
            <c:showLeaderLines val="0"/>
          </c:dLbls>
          <c:cat>
            <c:strRef>
              <c:f>'emploi par an'!$S$73:$Y$73</c:f>
              <c:strCache>
                <c:ptCount val="7"/>
                <c:pt idx="0">
                  <c:v>2012</c:v>
                </c:pt>
                <c:pt idx="1">
                  <c:v>2013</c:v>
                </c:pt>
                <c:pt idx="2">
                  <c:v>2014</c:v>
                </c:pt>
                <c:pt idx="3">
                  <c:v>2015</c:v>
                </c:pt>
                <c:pt idx="4">
                  <c:v>2016</c:v>
                </c:pt>
                <c:pt idx="5">
                  <c:v>2017</c:v>
                </c:pt>
                <c:pt idx="6">
                  <c:v>Est 2018</c:v>
                </c:pt>
              </c:strCache>
            </c:strRef>
          </c:cat>
          <c:val>
            <c:numRef>
              <c:f>'emploi par an'!$S$78:$Y$78</c:f>
              <c:numCache>
                <c:formatCode>#\ ##0.0</c:formatCode>
                <c:ptCount val="7"/>
                <c:pt idx="0">
                  <c:v>-0.468071906565656</c:v>
                </c:pt>
                <c:pt idx="1">
                  <c:v>-1.484392769480518</c:v>
                </c:pt>
                <c:pt idx="2">
                  <c:v>-1.76191026948052</c:v>
                </c:pt>
                <c:pt idx="3">
                  <c:v>-1.879876019480517</c:v>
                </c:pt>
                <c:pt idx="4">
                  <c:v>-2.160174019480518</c:v>
                </c:pt>
                <c:pt idx="5">
                  <c:v>-2.318541769480517</c:v>
                </c:pt>
                <c:pt idx="6">
                  <c:v>-2.547243308054208</c:v>
                </c:pt>
              </c:numCache>
            </c:numRef>
          </c:val>
          <c:smooth val="0"/>
        </c:ser>
        <c:ser>
          <c:idx val="1"/>
          <c:order val="1"/>
          <c:tx>
            <c:strRef>
              <c:f>'emploi par an'!$A$79</c:f>
              <c:strCache>
                <c:ptCount val="1"/>
                <c:pt idx="0">
                  <c:v>BTP-construction, perçu au niveau de l'emploi constrution</c:v>
                </c:pt>
              </c:strCache>
            </c:strRef>
          </c:tx>
          <c:spPr>
            <a:ln w="38100">
              <a:solidFill>
                <a:srgbClr val="0000D4"/>
              </a:solidFill>
              <a:prstDash val="solid"/>
            </a:ln>
          </c:spPr>
          <c:marker>
            <c:symbol val="none"/>
          </c:marker>
          <c:dLbls>
            <c:spPr>
              <a:solidFill>
                <a:schemeClr val="bg1"/>
              </a:solidFill>
            </c:spPr>
            <c:txPr>
              <a:bodyPr rot="-5400000" vert="horz"/>
              <a:lstStyle/>
              <a:p>
                <a:pPr>
                  <a:defRPr sz="1600" b="1">
                    <a:solidFill>
                      <a:srgbClr val="0000FF"/>
                    </a:solidFill>
                  </a:defRPr>
                </a:pPr>
                <a:endParaRPr lang="fr-FR"/>
              </a:p>
            </c:txPr>
            <c:dLblPos val="t"/>
            <c:showLegendKey val="0"/>
            <c:showVal val="1"/>
            <c:showCatName val="0"/>
            <c:showSerName val="0"/>
            <c:showPercent val="0"/>
            <c:showBubbleSize val="0"/>
            <c:showLeaderLines val="0"/>
          </c:dLbls>
          <c:cat>
            <c:strRef>
              <c:f>'emploi par an'!$S$73:$Y$73</c:f>
              <c:strCache>
                <c:ptCount val="7"/>
                <c:pt idx="0">
                  <c:v>2012</c:v>
                </c:pt>
                <c:pt idx="1">
                  <c:v>2013</c:v>
                </c:pt>
                <c:pt idx="2">
                  <c:v>2014</c:v>
                </c:pt>
                <c:pt idx="3">
                  <c:v>2015</c:v>
                </c:pt>
                <c:pt idx="4">
                  <c:v>2016</c:v>
                </c:pt>
                <c:pt idx="5">
                  <c:v>2017</c:v>
                </c:pt>
                <c:pt idx="6">
                  <c:v>Est 2018</c:v>
                </c:pt>
              </c:strCache>
            </c:strRef>
          </c:cat>
          <c:val>
            <c:numRef>
              <c:f>'emploi par an'!$S$79:$Y$79</c:f>
              <c:numCache>
                <c:formatCode>#\ ##0.0</c:formatCode>
                <c:ptCount val="7"/>
                <c:pt idx="0">
                  <c:v>-0.428133250000002</c:v>
                </c:pt>
                <c:pt idx="1">
                  <c:v>-0.730324000000001</c:v>
                </c:pt>
                <c:pt idx="2">
                  <c:v>-0.7520235</c:v>
                </c:pt>
                <c:pt idx="3">
                  <c:v>-0.944305250000001</c:v>
                </c:pt>
                <c:pt idx="4">
                  <c:v>-1.278579000000001</c:v>
                </c:pt>
                <c:pt idx="5">
                  <c:v>-1.445062750000001</c:v>
                </c:pt>
                <c:pt idx="6">
                  <c:v>-1.69973392468849</c:v>
                </c:pt>
              </c:numCache>
            </c:numRef>
          </c:val>
          <c:smooth val="0"/>
        </c:ser>
        <c:dLbls>
          <c:showLegendKey val="0"/>
          <c:showVal val="0"/>
          <c:showCatName val="0"/>
          <c:showSerName val="0"/>
          <c:showPercent val="0"/>
          <c:showBubbleSize val="0"/>
        </c:dLbls>
        <c:marker val="1"/>
        <c:smooth val="0"/>
        <c:axId val="-2145332840"/>
        <c:axId val="-2145360184"/>
      </c:lineChart>
      <c:catAx>
        <c:axId val="-2145332840"/>
        <c:scaling>
          <c:orientation val="minMax"/>
        </c:scaling>
        <c:delete val="0"/>
        <c:axPos val="b"/>
        <c:numFmt formatCode="General" sourceLinked="1"/>
        <c:majorTickMark val="out"/>
        <c:minorTickMark val="none"/>
        <c:tickLblPos val="low"/>
        <c:spPr>
          <a:ln w="38100" cmpd="sng">
            <a:solidFill>
              <a:srgbClr val="FF0000"/>
            </a:solidFill>
          </a:ln>
        </c:spPr>
        <c:txPr>
          <a:bodyPr rot="-5400000" vert="horz"/>
          <a:lstStyle/>
          <a:p>
            <a:pPr>
              <a:defRPr sz="1400" b="1"/>
            </a:pPr>
            <a:endParaRPr lang="fr-FR"/>
          </a:p>
        </c:txPr>
        <c:crossAx val="-2145360184"/>
        <c:crosses val="autoZero"/>
        <c:auto val="1"/>
        <c:lblAlgn val="ctr"/>
        <c:lblOffset val="100"/>
        <c:noMultiLvlLbl val="0"/>
      </c:catAx>
      <c:valAx>
        <c:axId val="-2145360184"/>
        <c:scaling>
          <c:orientation val="minMax"/>
          <c:max val="0.0"/>
          <c:min val="-3.0"/>
        </c:scaling>
        <c:delete val="0"/>
        <c:axPos val="l"/>
        <c:majorGridlines>
          <c:spPr>
            <a:ln>
              <a:solidFill>
                <a:schemeClr val="bg1">
                  <a:lumMod val="75000"/>
                </a:schemeClr>
              </a:solidFill>
            </a:ln>
          </c:spPr>
        </c:majorGridlines>
        <c:numFmt formatCode="#\ ##0.0" sourceLinked="1"/>
        <c:majorTickMark val="out"/>
        <c:minorTickMark val="none"/>
        <c:tickLblPos val="nextTo"/>
        <c:txPr>
          <a:bodyPr/>
          <a:lstStyle/>
          <a:p>
            <a:pPr>
              <a:defRPr sz="1400" b="1">
                <a:solidFill>
                  <a:srgbClr val="FF0000"/>
                </a:solidFill>
              </a:defRPr>
            </a:pPr>
            <a:endParaRPr lang="fr-FR"/>
          </a:p>
        </c:txPr>
        <c:crossAx val="-2145332840"/>
        <c:crosses val="autoZero"/>
        <c:crossBetween val="between"/>
        <c:majorUnit val="0.5"/>
      </c:valAx>
    </c:plotArea>
    <c:plotVisOnly val="1"/>
    <c:dispBlanksAs val="gap"/>
    <c:showDLblsOverMax val="0"/>
  </c:chart>
  <c:txPr>
    <a:bodyPr/>
    <a:lstStyle/>
    <a:p>
      <a:pPr>
        <a:defRPr sz="1400"/>
      </a:pPr>
      <a:endParaRPr lang="fr-FR"/>
    </a:p>
  </c:txPr>
  <c:externalData r:id="rId1">
    <c:autoUpdate val="0"/>
  </c:externalData>
</c:chartSpace>
</file>

<file path=ppt/charts/chart15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i="0" u="none" strike="noStrike" baseline="0">
                <a:solidFill>
                  <a:srgbClr val="000000"/>
                </a:solidFill>
                <a:latin typeface="Calibri"/>
                <a:ea typeface="Calibri"/>
                <a:cs typeface="Calibri"/>
              </a:defRPr>
            </a:pPr>
            <a:r>
              <a:rPr lang="fr-FR" sz="2400" b="1" i="0" u="none" strike="noStrike" baseline="0" dirty="0">
                <a:solidFill>
                  <a:srgbClr val="000000"/>
                </a:solidFill>
                <a:latin typeface="Calibri"/>
                <a:ea typeface="Calibri"/>
                <a:cs typeface="Calibri"/>
              </a:rPr>
              <a:t>L'emploi salarié diminue moins vite </a:t>
            </a:r>
            <a:endParaRPr lang="fr-FR" sz="2400" b="1" i="0" u="none" strike="noStrike" baseline="0" dirty="0" smtClean="0">
              <a:solidFill>
                <a:srgbClr val="000000"/>
              </a:solidFill>
              <a:latin typeface="Calibri"/>
              <a:ea typeface="Calibri"/>
              <a:cs typeface="Calibri"/>
            </a:endParaRPr>
          </a:p>
          <a:p>
            <a:pPr>
              <a:defRPr sz="2400" b="1" i="0" u="none" strike="noStrike" baseline="0">
                <a:solidFill>
                  <a:srgbClr val="000000"/>
                </a:solidFill>
                <a:latin typeface="Calibri"/>
                <a:ea typeface="Calibri"/>
                <a:cs typeface="Calibri"/>
              </a:defRPr>
            </a:pPr>
            <a:r>
              <a:rPr lang="fr-FR" sz="2400" b="1" i="0" u="none" strike="noStrike" baseline="0" dirty="0" smtClean="0">
                <a:solidFill>
                  <a:srgbClr val="000000"/>
                </a:solidFill>
                <a:latin typeface="Calibri"/>
                <a:ea typeface="Calibri"/>
                <a:cs typeface="Calibri"/>
              </a:rPr>
              <a:t>que </a:t>
            </a:r>
            <a:r>
              <a:rPr lang="fr-FR" sz="2400" b="1" i="0" u="none" strike="noStrike" baseline="0" dirty="0">
                <a:solidFill>
                  <a:srgbClr val="000000"/>
                </a:solidFill>
                <a:latin typeface="Calibri"/>
                <a:ea typeface="Calibri"/>
                <a:cs typeface="Calibri"/>
              </a:rPr>
              <a:t>la consommation de ciment </a:t>
            </a:r>
          </a:p>
        </c:rich>
      </c:tx>
      <c:layout>
        <c:manualLayout>
          <c:xMode val="edge"/>
          <c:yMode val="edge"/>
          <c:x val="0.241048209280133"/>
          <c:y val="0.0"/>
        </c:manualLayout>
      </c:layout>
      <c:overlay val="0"/>
      <c:spPr>
        <a:solidFill>
          <a:schemeClr val="bg1"/>
        </a:solidFill>
      </c:spPr>
    </c:title>
    <c:autoTitleDeleted val="0"/>
    <c:plotArea>
      <c:layout>
        <c:manualLayout>
          <c:layoutTarget val="inner"/>
          <c:xMode val="edge"/>
          <c:yMode val="edge"/>
          <c:x val="0.111875520180002"/>
          <c:y val="0.0762977138800281"/>
          <c:w val="0.78806391731741"/>
          <c:h val="0.783075462755613"/>
        </c:manualLayout>
      </c:layout>
      <c:lineChart>
        <c:grouping val="standard"/>
        <c:varyColors val="0"/>
        <c:ser>
          <c:idx val="2"/>
          <c:order val="1"/>
          <c:tx>
            <c:strRef>
              <c:f>'tavail Syndex'!$A$368</c:f>
              <c:strCache>
                <c:ptCount val="1"/>
                <c:pt idx="0">
                  <c:v>Consommation annuelle de ciment, KT</c:v>
                </c:pt>
              </c:strCache>
            </c:strRef>
          </c:tx>
          <c:spPr>
            <a:ln>
              <a:solidFill>
                <a:schemeClr val="tx1"/>
              </a:solidFill>
            </a:ln>
          </c:spPr>
          <c:marker>
            <c:symbol val="none"/>
          </c:marker>
          <c:cat>
            <c:strRef>
              <c:f>'tavail Syndex'!$C$366:$Y$366</c:f>
              <c:strCache>
                <c:ptCount val="23"/>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Est 2018</c:v>
                </c:pt>
              </c:strCache>
            </c:strRef>
          </c:cat>
          <c:val>
            <c:numRef>
              <c:f>'tavail Syndex'!$C$368:$Y$368</c:f>
              <c:numCache>
                <c:formatCode>0.0</c:formatCode>
                <c:ptCount val="23"/>
                <c:pt idx="0">
                  <c:v>89.44</c:v>
                </c:pt>
                <c:pt idx="1">
                  <c:v>83.894</c:v>
                </c:pt>
                <c:pt idx="2">
                  <c:v>89.32199999999998</c:v>
                </c:pt>
                <c:pt idx="3">
                  <c:v>93.07799999999998</c:v>
                </c:pt>
                <c:pt idx="4">
                  <c:v>93.984</c:v>
                </c:pt>
                <c:pt idx="5">
                  <c:v>93.248</c:v>
                </c:pt>
                <c:pt idx="6">
                  <c:v>103.808</c:v>
                </c:pt>
                <c:pt idx="7">
                  <c:v>102.996</c:v>
                </c:pt>
                <c:pt idx="8">
                  <c:v>115.288</c:v>
                </c:pt>
                <c:pt idx="9">
                  <c:v>123.118</c:v>
                </c:pt>
                <c:pt idx="10">
                  <c:v>133.662</c:v>
                </c:pt>
                <c:pt idx="11">
                  <c:v>140.962</c:v>
                </c:pt>
                <c:pt idx="12">
                  <c:v>139.498</c:v>
                </c:pt>
                <c:pt idx="13">
                  <c:v>140.173</c:v>
                </c:pt>
                <c:pt idx="14">
                  <c:v>161.236</c:v>
                </c:pt>
                <c:pt idx="15">
                  <c:v>147.761</c:v>
                </c:pt>
                <c:pt idx="16">
                  <c:v>124.956</c:v>
                </c:pt>
                <c:pt idx="17">
                  <c:v>119.279</c:v>
                </c:pt>
                <c:pt idx="18">
                  <c:v>106.492</c:v>
                </c:pt>
                <c:pt idx="19">
                  <c:v>113.954</c:v>
                </c:pt>
                <c:pt idx="20">
                  <c:v>111.803</c:v>
                </c:pt>
                <c:pt idx="21">
                  <c:v>104.391</c:v>
                </c:pt>
                <c:pt idx="22">
                  <c:v>82.71739737790098</c:v>
                </c:pt>
              </c:numCache>
            </c:numRef>
          </c:val>
          <c:smooth val="0"/>
        </c:ser>
        <c:dLbls>
          <c:showLegendKey val="0"/>
          <c:showVal val="0"/>
          <c:showCatName val="0"/>
          <c:showSerName val="0"/>
          <c:showPercent val="0"/>
          <c:showBubbleSize val="0"/>
        </c:dLbls>
        <c:marker val="1"/>
        <c:smooth val="0"/>
        <c:axId val="-2143647432"/>
        <c:axId val="-2143644360"/>
      </c:lineChart>
      <c:lineChart>
        <c:grouping val="standard"/>
        <c:varyColors val="0"/>
        <c:ser>
          <c:idx val="1"/>
          <c:order val="0"/>
          <c:tx>
            <c:strRef>
              <c:f>'tavail Syndex'!$A$367</c:f>
              <c:strCache>
                <c:ptCount val="1"/>
                <c:pt idx="0">
                  <c:v>Emplois salariés moyens en milliers</c:v>
                </c:pt>
              </c:strCache>
            </c:strRef>
          </c:tx>
          <c:spPr>
            <a:ln>
              <a:solidFill>
                <a:srgbClr val="FF0000"/>
              </a:solidFill>
            </a:ln>
          </c:spPr>
          <c:marker>
            <c:symbol val="none"/>
          </c:marker>
          <c:cat>
            <c:strRef>
              <c:f>'tavail Syndex'!$C$366:$Y$366</c:f>
              <c:strCache>
                <c:ptCount val="23"/>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Est 2018</c:v>
                </c:pt>
              </c:strCache>
            </c:strRef>
          </c:cat>
          <c:val>
            <c:numRef>
              <c:f>'tavail Syndex'!$C$367:$Y$367</c:f>
              <c:numCache>
                <c:formatCode>0.0</c:formatCode>
                <c:ptCount val="23"/>
                <c:pt idx="0">
                  <c:v>4.345439750000001</c:v>
                </c:pt>
                <c:pt idx="1">
                  <c:v>4.191989499999996</c:v>
                </c:pt>
                <c:pt idx="2">
                  <c:v>4.57194875</c:v>
                </c:pt>
                <c:pt idx="3">
                  <c:v>4.95588</c:v>
                </c:pt>
                <c:pt idx="4">
                  <c:v>5.072394249999991</c:v>
                </c:pt>
                <c:pt idx="5">
                  <c:v>5.12922375</c:v>
                </c:pt>
                <c:pt idx="6">
                  <c:v>5.59230325</c:v>
                </c:pt>
                <c:pt idx="7">
                  <c:v>5.5715705</c:v>
                </c:pt>
                <c:pt idx="8">
                  <c:v>6.0673295</c:v>
                </c:pt>
                <c:pt idx="9">
                  <c:v>6.425448749999997</c:v>
                </c:pt>
                <c:pt idx="10">
                  <c:v>6.9590205</c:v>
                </c:pt>
                <c:pt idx="11">
                  <c:v>7.787839</c:v>
                </c:pt>
                <c:pt idx="12">
                  <c:v>8.309052</c:v>
                </c:pt>
                <c:pt idx="13">
                  <c:v>8.488822000000001</c:v>
                </c:pt>
                <c:pt idx="14">
                  <c:v>8.84924675</c:v>
                </c:pt>
                <c:pt idx="15">
                  <c:v>9.163534</c:v>
                </c:pt>
                <c:pt idx="16">
                  <c:v>8.687365999999998</c:v>
                </c:pt>
                <c:pt idx="17">
                  <c:v>8.38517525</c:v>
                </c:pt>
                <c:pt idx="18">
                  <c:v>8.36347575</c:v>
                </c:pt>
                <c:pt idx="19">
                  <c:v>8.171194</c:v>
                </c:pt>
                <c:pt idx="20">
                  <c:v>7.836920249999993</c:v>
                </c:pt>
                <c:pt idx="21">
                  <c:v>7.670436499999996</c:v>
                </c:pt>
                <c:pt idx="22">
                  <c:v>7.415765325311511</c:v>
                </c:pt>
              </c:numCache>
            </c:numRef>
          </c:val>
          <c:smooth val="0"/>
        </c:ser>
        <c:dLbls>
          <c:showLegendKey val="0"/>
          <c:showVal val="0"/>
          <c:showCatName val="0"/>
          <c:showSerName val="0"/>
          <c:showPercent val="0"/>
          <c:showBubbleSize val="0"/>
        </c:dLbls>
        <c:marker val="1"/>
        <c:smooth val="0"/>
        <c:axId val="-2143638456"/>
        <c:axId val="-2143635448"/>
      </c:lineChart>
      <c:catAx>
        <c:axId val="-2143647432"/>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3644360"/>
        <c:crosses val="autoZero"/>
        <c:auto val="1"/>
        <c:lblAlgn val="ctr"/>
        <c:lblOffset val="100"/>
        <c:tickLblSkip val="2"/>
        <c:noMultiLvlLbl val="0"/>
      </c:catAx>
      <c:valAx>
        <c:axId val="-2143644360"/>
        <c:scaling>
          <c:orientation val="minMax"/>
          <c:max val="180.0"/>
          <c:min val="72.0"/>
        </c:scaling>
        <c:delete val="0"/>
        <c:axPos val="l"/>
        <c:majorGridlines>
          <c:spPr>
            <a:ln>
              <a:solidFill>
                <a:schemeClr val="bg1">
                  <a:lumMod val="75000"/>
                </a:schemeClr>
              </a:solidFill>
            </a:ln>
          </c:spPr>
        </c:majorGridlines>
        <c:title>
          <c:tx>
            <c:rich>
              <a:bodyPr rot="-5400000" vert="horz"/>
              <a:lstStyle/>
              <a:p>
                <a:pPr>
                  <a:defRPr sz="1600" b="1"/>
                </a:pPr>
                <a:r>
                  <a:rPr lang="fr-FR" sz="1600" b="1" dirty="0"/>
                  <a:t>Consommation de ciment, KT</a:t>
                </a:r>
              </a:p>
            </c:rich>
          </c:tx>
          <c:layout>
            <c:manualLayout>
              <c:xMode val="edge"/>
              <c:yMode val="edge"/>
              <c:x val="0.0122072936660269"/>
              <c:y val="0.241760049730626"/>
            </c:manualLayout>
          </c:layout>
          <c:overlay val="0"/>
        </c:title>
        <c:numFmt formatCode="0" sourceLinked="0"/>
        <c:majorTickMark val="out"/>
        <c:minorTickMark val="none"/>
        <c:tickLblPos val="nextTo"/>
        <c:txPr>
          <a:bodyPr/>
          <a:lstStyle/>
          <a:p>
            <a:pPr>
              <a:defRPr sz="1400"/>
            </a:pPr>
            <a:endParaRPr lang="fr-FR"/>
          </a:p>
        </c:txPr>
        <c:crossAx val="-2143647432"/>
        <c:crosses val="autoZero"/>
        <c:crossBetween val="between"/>
        <c:majorUnit val="5.0"/>
      </c:valAx>
      <c:catAx>
        <c:axId val="-2143638456"/>
        <c:scaling>
          <c:orientation val="minMax"/>
        </c:scaling>
        <c:delete val="1"/>
        <c:axPos val="b"/>
        <c:majorTickMark val="out"/>
        <c:minorTickMark val="none"/>
        <c:tickLblPos val="nextTo"/>
        <c:crossAx val="-2143635448"/>
        <c:crosses val="autoZero"/>
        <c:auto val="1"/>
        <c:lblAlgn val="ctr"/>
        <c:lblOffset val="100"/>
        <c:noMultiLvlLbl val="0"/>
      </c:catAx>
      <c:valAx>
        <c:axId val="-2143635448"/>
        <c:scaling>
          <c:orientation val="minMax"/>
          <c:min val="4.0"/>
        </c:scaling>
        <c:delete val="0"/>
        <c:axPos val="r"/>
        <c:title>
          <c:tx>
            <c:rich>
              <a:bodyPr/>
              <a:lstStyle/>
              <a:p>
                <a:pPr>
                  <a:defRPr sz="1600" b="1" i="0" u="none" strike="noStrike" baseline="0">
                    <a:solidFill>
                      <a:srgbClr val="DD0806"/>
                    </a:solidFill>
                    <a:latin typeface="Calibri"/>
                    <a:ea typeface="Calibri"/>
                    <a:cs typeface="Calibri"/>
                  </a:defRPr>
                </a:pPr>
                <a:r>
                  <a:rPr lang="fr-FR" sz="1600" dirty="0"/>
                  <a:t>Emploi salarié dans la construction en milliers</a:t>
                </a:r>
              </a:p>
            </c:rich>
          </c:tx>
          <c:layout>
            <c:manualLayout>
              <c:xMode val="edge"/>
              <c:yMode val="edge"/>
              <c:x val="0.959485919602141"/>
              <c:y val="0.102570295891086"/>
            </c:manualLayout>
          </c:layout>
          <c:overlay val="0"/>
        </c:title>
        <c:numFmt formatCode="0.0" sourceLinked="0"/>
        <c:majorTickMark val="out"/>
        <c:minorTickMark val="none"/>
        <c:tickLblPos val="nextTo"/>
        <c:txPr>
          <a:bodyPr rot="0" vert="horz"/>
          <a:lstStyle/>
          <a:p>
            <a:pPr>
              <a:defRPr sz="1400" b="0" i="0" u="none" strike="noStrike" baseline="0">
                <a:solidFill>
                  <a:srgbClr val="DD0806"/>
                </a:solidFill>
                <a:latin typeface="Calibri"/>
                <a:ea typeface="Calibri"/>
                <a:cs typeface="Calibri"/>
              </a:defRPr>
            </a:pPr>
            <a:endParaRPr lang="fr-FR"/>
          </a:p>
        </c:txPr>
        <c:crossAx val="-2143638456"/>
        <c:crosses val="max"/>
        <c:crossBetween val="between"/>
        <c:majorUnit val="0.5"/>
      </c:valAx>
    </c:plotArea>
    <c:legend>
      <c:legendPos val="r"/>
      <c:layout>
        <c:manualLayout>
          <c:xMode val="edge"/>
          <c:yMode val="edge"/>
          <c:x val="0.332015696933381"/>
          <c:y val="0.658758766002416"/>
          <c:w val="0.456045309595418"/>
          <c:h val="0.162761122074386"/>
        </c:manualLayout>
      </c:layout>
      <c:overlay val="0"/>
      <c:spPr>
        <a:solidFill>
          <a:schemeClr val="bg1"/>
        </a:solidFill>
      </c:spPr>
      <c:txPr>
        <a:bodyPr/>
        <a:lstStyle/>
        <a:p>
          <a:pPr>
            <a:defRPr sz="1800" b="1"/>
          </a:pPr>
          <a:endParaRPr lang="fr-FR"/>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15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b="1" i="0" u="none" strike="noStrike" baseline="0">
                <a:solidFill>
                  <a:srgbClr val="000000"/>
                </a:solidFill>
                <a:latin typeface="Calibri"/>
                <a:ea typeface="Calibri"/>
                <a:cs typeface="Calibri"/>
              </a:defRPr>
            </a:pPr>
            <a:r>
              <a:rPr lang="fr-FR" sz="1600" b="1" dirty="0"/>
              <a:t>Emplois salariés par sous-secteurs et par trimestre</a:t>
            </a:r>
            <a:r>
              <a:rPr lang="fr-FR" sz="1600" b="1" dirty="0" smtClean="0"/>
              <a:t>,</a:t>
            </a:r>
            <a:r>
              <a:rPr lang="fr-FR" sz="1600" b="1" baseline="0" dirty="0" smtClean="0"/>
              <a:t> </a:t>
            </a:r>
            <a:r>
              <a:rPr lang="fr-FR" sz="1600" b="1" dirty="0" smtClean="0"/>
              <a:t>en </a:t>
            </a:r>
            <a:r>
              <a:rPr lang="fr-FR" sz="1600" b="1" dirty="0"/>
              <a:t>milliers, long terme</a:t>
            </a:r>
          </a:p>
        </c:rich>
      </c:tx>
      <c:layout>
        <c:manualLayout>
          <c:xMode val="edge"/>
          <c:yMode val="edge"/>
          <c:x val="0.180997473814835"/>
          <c:y val="0.00237529691211401"/>
        </c:manualLayout>
      </c:layout>
      <c:overlay val="0"/>
    </c:title>
    <c:autoTitleDeleted val="0"/>
    <c:plotArea>
      <c:layout>
        <c:manualLayout>
          <c:layoutTarget val="inner"/>
          <c:xMode val="edge"/>
          <c:yMode val="edge"/>
          <c:x val="0.0549265042620141"/>
          <c:y val="0.0903961321936896"/>
          <c:w val="0.924058294307958"/>
          <c:h val="0.830121442695197"/>
        </c:manualLayout>
      </c:layout>
      <c:lineChart>
        <c:grouping val="standard"/>
        <c:varyColors val="0"/>
        <c:ser>
          <c:idx val="0"/>
          <c:order val="0"/>
          <c:tx>
            <c:strRef>
              <c:f>'tavail Syndex'!$A$80</c:f>
              <c:strCache>
                <c:ptCount val="1"/>
                <c:pt idx="0">
                  <c:v>Bâtiments</c:v>
                </c:pt>
              </c:strCache>
            </c:strRef>
          </c:tx>
          <c:spPr>
            <a:ln w="76200" cmpd="sng">
              <a:solidFill>
                <a:schemeClr val="tx1"/>
              </a:solidFill>
            </a:ln>
          </c:spPr>
          <c:marker>
            <c:symbol val="none"/>
          </c:marker>
          <c:cat>
            <c:numRef>
              <c:f>'tavail Syndex'!$B$77:$CN$77</c:f>
              <c:numCache>
                <c:formatCode>General</c:formatCode>
                <c:ptCount val="91"/>
                <c:pt idx="0">
                  <c:v>1995.0</c:v>
                </c:pt>
                <c:pt idx="4">
                  <c:v>1996.0</c:v>
                </c:pt>
                <c:pt idx="8">
                  <c:v>1997.0</c:v>
                </c:pt>
                <c:pt idx="12">
                  <c:v>1998.0</c:v>
                </c:pt>
                <c:pt idx="16">
                  <c:v>1999.0</c:v>
                </c:pt>
                <c:pt idx="20">
                  <c:v>2000.0</c:v>
                </c:pt>
                <c:pt idx="24">
                  <c:v>2001.0</c:v>
                </c:pt>
                <c:pt idx="28">
                  <c:v>2002.0</c:v>
                </c:pt>
                <c:pt idx="32">
                  <c:v>2003.0</c:v>
                </c:pt>
                <c:pt idx="36">
                  <c:v>2004.0</c:v>
                </c:pt>
                <c:pt idx="40">
                  <c:v>2005.0</c:v>
                </c:pt>
                <c:pt idx="44">
                  <c:v>2006.0</c:v>
                </c:pt>
                <c:pt idx="48">
                  <c:v>2007.0</c:v>
                </c:pt>
                <c:pt idx="52">
                  <c:v>2008.0</c:v>
                </c:pt>
                <c:pt idx="56">
                  <c:v>2009.0</c:v>
                </c:pt>
                <c:pt idx="60">
                  <c:v>2010.0</c:v>
                </c:pt>
                <c:pt idx="64">
                  <c:v>2011.0</c:v>
                </c:pt>
                <c:pt idx="68">
                  <c:v>2012.0</c:v>
                </c:pt>
                <c:pt idx="72">
                  <c:v>2013.0</c:v>
                </c:pt>
                <c:pt idx="76">
                  <c:v>2014.0</c:v>
                </c:pt>
                <c:pt idx="80">
                  <c:v>2015.0</c:v>
                </c:pt>
                <c:pt idx="84">
                  <c:v>2016.0</c:v>
                </c:pt>
                <c:pt idx="88">
                  <c:v>2017.0</c:v>
                </c:pt>
              </c:numCache>
            </c:numRef>
          </c:cat>
          <c:val>
            <c:numRef>
              <c:f>'tavail Syndex'!$B$80:$CN$80</c:f>
              <c:numCache>
                <c:formatCode>_-* #\ ##0.00\ _F_-;\-* #\ ##0.00\ _F_-;_-* "-"??\ _F_-;_-@_-</c:formatCode>
                <c:ptCount val="91"/>
                <c:pt idx="0">
                  <c:v>1.253164</c:v>
                </c:pt>
                <c:pt idx="1">
                  <c:v>1.187315</c:v>
                </c:pt>
                <c:pt idx="2">
                  <c:v>1.062748</c:v>
                </c:pt>
                <c:pt idx="3">
                  <c:v>1.065498</c:v>
                </c:pt>
                <c:pt idx="4">
                  <c:v>1.110582</c:v>
                </c:pt>
                <c:pt idx="5">
                  <c:v>1.104283</c:v>
                </c:pt>
                <c:pt idx="6">
                  <c:v>1.091417</c:v>
                </c:pt>
                <c:pt idx="7">
                  <c:v>0.987</c:v>
                </c:pt>
                <c:pt idx="8">
                  <c:v>1.10075</c:v>
                </c:pt>
                <c:pt idx="9">
                  <c:v>1.068933</c:v>
                </c:pt>
                <c:pt idx="10">
                  <c:v>1.127999</c:v>
                </c:pt>
                <c:pt idx="11">
                  <c:v>1.164199</c:v>
                </c:pt>
                <c:pt idx="12">
                  <c:v>1.172999</c:v>
                </c:pt>
                <c:pt idx="13">
                  <c:v>1.212666</c:v>
                </c:pt>
                <c:pt idx="14">
                  <c:v>1.244166</c:v>
                </c:pt>
                <c:pt idx="15">
                  <c:v>1.288249</c:v>
                </c:pt>
                <c:pt idx="16">
                  <c:v>1.446749</c:v>
                </c:pt>
                <c:pt idx="17">
                  <c:v>1.483915</c:v>
                </c:pt>
                <c:pt idx="18">
                  <c:v>1.417999</c:v>
                </c:pt>
                <c:pt idx="19">
                  <c:v>1.330416</c:v>
                </c:pt>
                <c:pt idx="20">
                  <c:v>1.458915</c:v>
                </c:pt>
                <c:pt idx="21">
                  <c:v>1.470166</c:v>
                </c:pt>
                <c:pt idx="22">
                  <c:v>1.511916</c:v>
                </c:pt>
                <c:pt idx="23">
                  <c:v>1.431549</c:v>
                </c:pt>
                <c:pt idx="24">
                  <c:v>1.663882</c:v>
                </c:pt>
                <c:pt idx="25">
                  <c:v>1.603299</c:v>
                </c:pt>
                <c:pt idx="26">
                  <c:v>1.544198</c:v>
                </c:pt>
                <c:pt idx="27">
                  <c:v>1.388831</c:v>
                </c:pt>
                <c:pt idx="28">
                  <c:v>1.537748</c:v>
                </c:pt>
                <c:pt idx="29">
                  <c:v>1.718615</c:v>
                </c:pt>
                <c:pt idx="30">
                  <c:v>1.779749</c:v>
                </c:pt>
                <c:pt idx="31">
                  <c:v>1.682004</c:v>
                </c:pt>
                <c:pt idx="32">
                  <c:v>1.569453</c:v>
                </c:pt>
                <c:pt idx="33">
                  <c:v>1.572082</c:v>
                </c:pt>
                <c:pt idx="34">
                  <c:v>1.706548</c:v>
                </c:pt>
                <c:pt idx="35">
                  <c:v>1.606669</c:v>
                </c:pt>
                <c:pt idx="36">
                  <c:v>1.782336</c:v>
                </c:pt>
                <c:pt idx="37">
                  <c:v>1.779981</c:v>
                </c:pt>
                <c:pt idx="38">
                  <c:v>1.812073</c:v>
                </c:pt>
                <c:pt idx="39">
                  <c:v>1.64252</c:v>
                </c:pt>
                <c:pt idx="40">
                  <c:v>1.94404</c:v>
                </c:pt>
                <c:pt idx="41">
                  <c:v>1.961268</c:v>
                </c:pt>
                <c:pt idx="42">
                  <c:v>2.001102</c:v>
                </c:pt>
                <c:pt idx="43">
                  <c:v>1.739415</c:v>
                </c:pt>
                <c:pt idx="44">
                  <c:v>2.061665</c:v>
                </c:pt>
                <c:pt idx="45">
                  <c:v>2.106497</c:v>
                </c:pt>
                <c:pt idx="46">
                  <c:v>2.126191</c:v>
                </c:pt>
                <c:pt idx="47">
                  <c:v>1.889915</c:v>
                </c:pt>
                <c:pt idx="48">
                  <c:v>2.198931</c:v>
                </c:pt>
                <c:pt idx="49">
                  <c:v>2.611947</c:v>
                </c:pt>
                <c:pt idx="50">
                  <c:v>2.641831</c:v>
                </c:pt>
                <c:pt idx="51">
                  <c:v>2.394297</c:v>
                </c:pt>
                <c:pt idx="52">
                  <c:v>2.696248999999993</c:v>
                </c:pt>
                <c:pt idx="53">
                  <c:v>2.674225999999999</c:v>
                </c:pt>
                <c:pt idx="54">
                  <c:v>2.666125</c:v>
                </c:pt>
                <c:pt idx="55">
                  <c:v>2.324316</c:v>
                </c:pt>
                <c:pt idx="56">
                  <c:v>2.554431</c:v>
                </c:pt>
                <c:pt idx="57">
                  <c:v>2.503214</c:v>
                </c:pt>
                <c:pt idx="58">
                  <c:v>2.436747999999997</c:v>
                </c:pt>
                <c:pt idx="59">
                  <c:v>2.305381</c:v>
                </c:pt>
                <c:pt idx="60">
                  <c:v>2.518842999999993</c:v>
                </c:pt>
                <c:pt idx="61">
                  <c:v>2.50512</c:v>
                </c:pt>
                <c:pt idx="62">
                  <c:v>2.590886</c:v>
                </c:pt>
                <c:pt idx="63">
                  <c:v>2.290999</c:v>
                </c:pt>
                <c:pt idx="64">
                  <c:v>2.661399</c:v>
                </c:pt>
                <c:pt idx="65">
                  <c:v>2.682542</c:v>
                </c:pt>
                <c:pt idx="66">
                  <c:v>2.670616</c:v>
                </c:pt>
                <c:pt idx="67">
                  <c:v>2.316132</c:v>
                </c:pt>
                <c:pt idx="68">
                  <c:v>2.463551</c:v>
                </c:pt>
                <c:pt idx="69">
                  <c:v>2.399214</c:v>
                </c:pt>
                <c:pt idx="70">
                  <c:v>2.425003</c:v>
                </c:pt>
                <c:pt idx="71">
                  <c:v>1.968971</c:v>
                </c:pt>
                <c:pt idx="72">
                  <c:v>2.172925</c:v>
                </c:pt>
                <c:pt idx="73">
                  <c:v>2.114539</c:v>
                </c:pt>
                <c:pt idx="74">
                  <c:v>2.022225</c:v>
                </c:pt>
                <c:pt idx="75">
                  <c:v>1.8233</c:v>
                </c:pt>
                <c:pt idx="76">
                  <c:v>1.771418</c:v>
                </c:pt>
                <c:pt idx="77">
                  <c:v>1.734407</c:v>
                </c:pt>
                <c:pt idx="78">
                  <c:v>1.755496</c:v>
                </c:pt>
                <c:pt idx="79">
                  <c:v>1.678149</c:v>
                </c:pt>
                <c:pt idx="80">
                  <c:v>1.772507</c:v>
                </c:pt>
                <c:pt idx="81">
                  <c:v>1.76984</c:v>
                </c:pt>
                <c:pt idx="82">
                  <c:v>1.74659</c:v>
                </c:pt>
                <c:pt idx="83">
                  <c:v>1.602424</c:v>
                </c:pt>
                <c:pt idx="84">
                  <c:v>1.700573</c:v>
                </c:pt>
                <c:pt idx="85">
                  <c:v>1.659772</c:v>
                </c:pt>
                <c:pt idx="86">
                  <c:v>1.598189</c:v>
                </c:pt>
                <c:pt idx="87">
                  <c:v>1.438356</c:v>
                </c:pt>
                <c:pt idx="88">
                  <c:v>1.627173</c:v>
                </c:pt>
                <c:pt idx="89">
                  <c:v>1.624306</c:v>
                </c:pt>
                <c:pt idx="90">
                  <c:v>1.563591</c:v>
                </c:pt>
              </c:numCache>
            </c:numRef>
          </c:val>
          <c:smooth val="0"/>
        </c:ser>
        <c:ser>
          <c:idx val="1"/>
          <c:order val="1"/>
          <c:tx>
            <c:strRef>
              <c:f>'tavail Syndex'!$A$81</c:f>
              <c:strCache>
                <c:ptCount val="1"/>
                <c:pt idx="0">
                  <c:v>Génie civil</c:v>
                </c:pt>
              </c:strCache>
            </c:strRef>
          </c:tx>
          <c:marker>
            <c:symbol val="none"/>
          </c:marker>
          <c:cat>
            <c:numRef>
              <c:f>'tavail Syndex'!$B$77:$CN$77</c:f>
              <c:numCache>
                <c:formatCode>General</c:formatCode>
                <c:ptCount val="91"/>
                <c:pt idx="0">
                  <c:v>1995.0</c:v>
                </c:pt>
                <c:pt idx="4">
                  <c:v>1996.0</c:v>
                </c:pt>
                <c:pt idx="8">
                  <c:v>1997.0</c:v>
                </c:pt>
                <c:pt idx="12">
                  <c:v>1998.0</c:v>
                </c:pt>
                <c:pt idx="16">
                  <c:v>1999.0</c:v>
                </c:pt>
                <c:pt idx="20">
                  <c:v>2000.0</c:v>
                </c:pt>
                <c:pt idx="24">
                  <c:v>2001.0</c:v>
                </c:pt>
                <c:pt idx="28">
                  <c:v>2002.0</c:v>
                </c:pt>
                <c:pt idx="32">
                  <c:v>2003.0</c:v>
                </c:pt>
                <c:pt idx="36">
                  <c:v>2004.0</c:v>
                </c:pt>
                <c:pt idx="40">
                  <c:v>2005.0</c:v>
                </c:pt>
                <c:pt idx="44">
                  <c:v>2006.0</c:v>
                </c:pt>
                <c:pt idx="48">
                  <c:v>2007.0</c:v>
                </c:pt>
                <c:pt idx="52">
                  <c:v>2008.0</c:v>
                </c:pt>
                <c:pt idx="56">
                  <c:v>2009.0</c:v>
                </c:pt>
                <c:pt idx="60">
                  <c:v>2010.0</c:v>
                </c:pt>
                <c:pt idx="64">
                  <c:v>2011.0</c:v>
                </c:pt>
                <c:pt idx="68">
                  <c:v>2012.0</c:v>
                </c:pt>
                <c:pt idx="72">
                  <c:v>2013.0</c:v>
                </c:pt>
                <c:pt idx="76">
                  <c:v>2014.0</c:v>
                </c:pt>
                <c:pt idx="80">
                  <c:v>2015.0</c:v>
                </c:pt>
                <c:pt idx="84">
                  <c:v>2016.0</c:v>
                </c:pt>
                <c:pt idx="88">
                  <c:v>2017.0</c:v>
                </c:pt>
              </c:numCache>
            </c:numRef>
          </c:cat>
          <c:val>
            <c:numRef>
              <c:f>'tavail Syndex'!$B$81:$CN$81</c:f>
              <c:numCache>
                <c:formatCode>_-* #\ ##0.00\ _F_-;\-* #\ ##0.00\ _F_-;_-* "-"??\ _F_-;_-@_-</c:formatCode>
                <c:ptCount val="91"/>
                <c:pt idx="0">
                  <c:v>0.62625</c:v>
                </c:pt>
                <c:pt idx="1">
                  <c:v>0.608917</c:v>
                </c:pt>
                <c:pt idx="2">
                  <c:v>0.590917</c:v>
                </c:pt>
                <c:pt idx="3">
                  <c:v>0.557583</c:v>
                </c:pt>
                <c:pt idx="4">
                  <c:v>0.57375</c:v>
                </c:pt>
                <c:pt idx="5">
                  <c:v>0.573917</c:v>
                </c:pt>
                <c:pt idx="6">
                  <c:v>0.583083</c:v>
                </c:pt>
                <c:pt idx="7">
                  <c:v>0.418749</c:v>
                </c:pt>
                <c:pt idx="8">
                  <c:v>0.492583</c:v>
                </c:pt>
                <c:pt idx="9">
                  <c:v>0.493083</c:v>
                </c:pt>
                <c:pt idx="10">
                  <c:v>0.508083</c:v>
                </c:pt>
                <c:pt idx="11">
                  <c:v>0.441083</c:v>
                </c:pt>
                <c:pt idx="12">
                  <c:v>0.511916</c:v>
                </c:pt>
                <c:pt idx="13">
                  <c:v>0.517083</c:v>
                </c:pt>
                <c:pt idx="14">
                  <c:v>0.500083</c:v>
                </c:pt>
                <c:pt idx="15">
                  <c:v>0.472416</c:v>
                </c:pt>
                <c:pt idx="16">
                  <c:v>0.485417</c:v>
                </c:pt>
                <c:pt idx="17">
                  <c:v>0.518583</c:v>
                </c:pt>
                <c:pt idx="18">
                  <c:v>0.544916</c:v>
                </c:pt>
                <c:pt idx="19">
                  <c:v>0.472333</c:v>
                </c:pt>
                <c:pt idx="20">
                  <c:v>0.6065</c:v>
                </c:pt>
                <c:pt idx="21">
                  <c:v>0.599833</c:v>
                </c:pt>
                <c:pt idx="22">
                  <c:v>0.589165</c:v>
                </c:pt>
                <c:pt idx="23">
                  <c:v>0.500499</c:v>
                </c:pt>
                <c:pt idx="24">
                  <c:v>0.582642</c:v>
                </c:pt>
                <c:pt idx="25">
                  <c:v>0.578642</c:v>
                </c:pt>
                <c:pt idx="26">
                  <c:v>0.622332</c:v>
                </c:pt>
                <c:pt idx="27">
                  <c:v>0.650666</c:v>
                </c:pt>
                <c:pt idx="28">
                  <c:v>0.673333</c:v>
                </c:pt>
                <c:pt idx="29">
                  <c:v>0.685566</c:v>
                </c:pt>
                <c:pt idx="30">
                  <c:v>0.745366</c:v>
                </c:pt>
                <c:pt idx="31">
                  <c:v>0.68695</c:v>
                </c:pt>
                <c:pt idx="32">
                  <c:v>0.733616</c:v>
                </c:pt>
                <c:pt idx="33">
                  <c:v>0.775783</c:v>
                </c:pt>
                <c:pt idx="34">
                  <c:v>0.758117</c:v>
                </c:pt>
                <c:pt idx="35">
                  <c:v>0.725617</c:v>
                </c:pt>
                <c:pt idx="36">
                  <c:v>0.775666</c:v>
                </c:pt>
                <c:pt idx="37">
                  <c:v>0.774416</c:v>
                </c:pt>
                <c:pt idx="38">
                  <c:v>0.759666</c:v>
                </c:pt>
                <c:pt idx="39">
                  <c:v>0.740416</c:v>
                </c:pt>
                <c:pt idx="40">
                  <c:v>0.799082</c:v>
                </c:pt>
                <c:pt idx="41">
                  <c:v>0.705916</c:v>
                </c:pt>
                <c:pt idx="42">
                  <c:v>0.692916</c:v>
                </c:pt>
                <c:pt idx="43">
                  <c:v>0.739583</c:v>
                </c:pt>
                <c:pt idx="44">
                  <c:v>0.795165</c:v>
                </c:pt>
                <c:pt idx="45">
                  <c:v>0.769499</c:v>
                </c:pt>
                <c:pt idx="46">
                  <c:v>0.797498</c:v>
                </c:pt>
                <c:pt idx="47">
                  <c:v>0.777832</c:v>
                </c:pt>
                <c:pt idx="48">
                  <c:v>0.899333</c:v>
                </c:pt>
                <c:pt idx="49">
                  <c:v>0.930166</c:v>
                </c:pt>
                <c:pt idx="50">
                  <c:v>0.907499</c:v>
                </c:pt>
                <c:pt idx="51">
                  <c:v>0.898166</c:v>
                </c:pt>
                <c:pt idx="52">
                  <c:v>0.928832</c:v>
                </c:pt>
                <c:pt idx="53">
                  <c:v>0.878749</c:v>
                </c:pt>
                <c:pt idx="54">
                  <c:v>0.933083</c:v>
                </c:pt>
                <c:pt idx="55">
                  <c:v>0.9025</c:v>
                </c:pt>
                <c:pt idx="56">
                  <c:v>0.964333</c:v>
                </c:pt>
                <c:pt idx="57">
                  <c:v>0.998999</c:v>
                </c:pt>
                <c:pt idx="58">
                  <c:v>1.012499</c:v>
                </c:pt>
                <c:pt idx="59">
                  <c:v>1.014332</c:v>
                </c:pt>
                <c:pt idx="60">
                  <c:v>1.099416</c:v>
                </c:pt>
                <c:pt idx="61">
                  <c:v>1.118782</c:v>
                </c:pt>
                <c:pt idx="62">
                  <c:v>1.124082</c:v>
                </c:pt>
                <c:pt idx="63">
                  <c:v>1.104332</c:v>
                </c:pt>
                <c:pt idx="64">
                  <c:v>1.262499</c:v>
                </c:pt>
                <c:pt idx="65">
                  <c:v>1.338998</c:v>
                </c:pt>
                <c:pt idx="66">
                  <c:v>1.323831</c:v>
                </c:pt>
                <c:pt idx="67">
                  <c:v>1.332582</c:v>
                </c:pt>
                <c:pt idx="68">
                  <c:v>1.437415</c:v>
                </c:pt>
                <c:pt idx="69">
                  <c:v>1.504082</c:v>
                </c:pt>
                <c:pt idx="70">
                  <c:v>1.299249</c:v>
                </c:pt>
                <c:pt idx="71">
                  <c:v>1.362749</c:v>
                </c:pt>
                <c:pt idx="72">
                  <c:v>1.439449</c:v>
                </c:pt>
                <c:pt idx="73">
                  <c:v>1.469482</c:v>
                </c:pt>
                <c:pt idx="74">
                  <c:v>1.507816</c:v>
                </c:pt>
                <c:pt idx="75">
                  <c:v>1.502783</c:v>
                </c:pt>
                <c:pt idx="76">
                  <c:v>1.453066</c:v>
                </c:pt>
                <c:pt idx="77">
                  <c:v>1.489366</c:v>
                </c:pt>
                <c:pt idx="78">
                  <c:v>1.542533</c:v>
                </c:pt>
                <c:pt idx="79">
                  <c:v>1.532199</c:v>
                </c:pt>
                <c:pt idx="80">
                  <c:v>1.522416</c:v>
                </c:pt>
                <c:pt idx="81">
                  <c:v>1.489082</c:v>
                </c:pt>
                <c:pt idx="82">
                  <c:v>1.447415</c:v>
                </c:pt>
                <c:pt idx="83">
                  <c:v>1.411582</c:v>
                </c:pt>
                <c:pt idx="84">
                  <c:v>1.419749</c:v>
                </c:pt>
                <c:pt idx="85">
                  <c:v>1.404749</c:v>
                </c:pt>
                <c:pt idx="86">
                  <c:v>1.388416</c:v>
                </c:pt>
                <c:pt idx="87">
                  <c:v>1.269866</c:v>
                </c:pt>
                <c:pt idx="88">
                  <c:v>1.318199</c:v>
                </c:pt>
                <c:pt idx="89">
                  <c:v>1.339699</c:v>
                </c:pt>
                <c:pt idx="90">
                  <c:v>1.367366</c:v>
                </c:pt>
              </c:numCache>
            </c:numRef>
          </c:val>
          <c:smooth val="0"/>
        </c:ser>
        <c:ser>
          <c:idx val="2"/>
          <c:order val="2"/>
          <c:tx>
            <c:strRef>
              <c:f>'tavail Syndex'!$A$82</c:f>
              <c:strCache>
                <c:ptCount val="1"/>
                <c:pt idx="0">
                  <c:v>Démolition et préparation des sites</c:v>
                </c:pt>
              </c:strCache>
            </c:strRef>
          </c:tx>
          <c:marker>
            <c:symbol val="none"/>
          </c:marker>
          <c:cat>
            <c:numRef>
              <c:f>'tavail Syndex'!$B$77:$CN$77</c:f>
              <c:numCache>
                <c:formatCode>General</c:formatCode>
                <c:ptCount val="91"/>
                <c:pt idx="0">
                  <c:v>1995.0</c:v>
                </c:pt>
                <c:pt idx="4">
                  <c:v>1996.0</c:v>
                </c:pt>
                <c:pt idx="8">
                  <c:v>1997.0</c:v>
                </c:pt>
                <c:pt idx="12">
                  <c:v>1998.0</c:v>
                </c:pt>
                <c:pt idx="16">
                  <c:v>1999.0</c:v>
                </c:pt>
                <c:pt idx="20">
                  <c:v>2000.0</c:v>
                </c:pt>
                <c:pt idx="24">
                  <c:v>2001.0</c:v>
                </c:pt>
                <c:pt idx="28">
                  <c:v>2002.0</c:v>
                </c:pt>
                <c:pt idx="32">
                  <c:v>2003.0</c:v>
                </c:pt>
                <c:pt idx="36">
                  <c:v>2004.0</c:v>
                </c:pt>
                <c:pt idx="40">
                  <c:v>2005.0</c:v>
                </c:pt>
                <c:pt idx="44">
                  <c:v>2006.0</c:v>
                </c:pt>
                <c:pt idx="48">
                  <c:v>2007.0</c:v>
                </c:pt>
                <c:pt idx="52">
                  <c:v>2008.0</c:v>
                </c:pt>
                <c:pt idx="56">
                  <c:v>2009.0</c:v>
                </c:pt>
                <c:pt idx="60">
                  <c:v>2010.0</c:v>
                </c:pt>
                <c:pt idx="64">
                  <c:v>2011.0</c:v>
                </c:pt>
                <c:pt idx="68">
                  <c:v>2012.0</c:v>
                </c:pt>
                <c:pt idx="72">
                  <c:v>2013.0</c:v>
                </c:pt>
                <c:pt idx="76">
                  <c:v>2014.0</c:v>
                </c:pt>
                <c:pt idx="80">
                  <c:v>2015.0</c:v>
                </c:pt>
                <c:pt idx="84">
                  <c:v>2016.0</c:v>
                </c:pt>
                <c:pt idx="88">
                  <c:v>2017.0</c:v>
                </c:pt>
              </c:numCache>
            </c:numRef>
          </c:cat>
          <c:val>
            <c:numRef>
              <c:f>'tavail Syndex'!$B$82:$CN$82</c:f>
              <c:numCache>
                <c:formatCode>_-* #\ ##0.00\ _F_-;\-* #\ ##0.00\ _F_-;_-* "-"??\ _F_-;_-@_-</c:formatCode>
                <c:ptCount val="91"/>
                <c:pt idx="0">
                  <c:v>0.511</c:v>
                </c:pt>
                <c:pt idx="1">
                  <c:v>0.515</c:v>
                </c:pt>
                <c:pt idx="2">
                  <c:v>0.512167</c:v>
                </c:pt>
                <c:pt idx="3">
                  <c:v>0.514033</c:v>
                </c:pt>
                <c:pt idx="4">
                  <c:v>0.51175</c:v>
                </c:pt>
                <c:pt idx="5">
                  <c:v>0.507</c:v>
                </c:pt>
                <c:pt idx="6">
                  <c:v>0.563666</c:v>
                </c:pt>
                <c:pt idx="7">
                  <c:v>0.552</c:v>
                </c:pt>
                <c:pt idx="8">
                  <c:v>0.540166</c:v>
                </c:pt>
                <c:pt idx="9">
                  <c:v>0.526499</c:v>
                </c:pt>
                <c:pt idx="10">
                  <c:v>0.514999</c:v>
                </c:pt>
                <c:pt idx="11">
                  <c:v>0.538</c:v>
                </c:pt>
                <c:pt idx="12">
                  <c:v>0.595166</c:v>
                </c:pt>
                <c:pt idx="13">
                  <c:v>0.611166</c:v>
                </c:pt>
                <c:pt idx="14">
                  <c:v>0.6415</c:v>
                </c:pt>
                <c:pt idx="15">
                  <c:v>0.6652</c:v>
                </c:pt>
                <c:pt idx="16">
                  <c:v>0.752166</c:v>
                </c:pt>
                <c:pt idx="17">
                  <c:v>0.776666</c:v>
                </c:pt>
                <c:pt idx="18">
                  <c:v>0.784665</c:v>
                </c:pt>
                <c:pt idx="19">
                  <c:v>0.769999</c:v>
                </c:pt>
                <c:pt idx="20">
                  <c:v>0.857666</c:v>
                </c:pt>
                <c:pt idx="21">
                  <c:v>0.825665</c:v>
                </c:pt>
                <c:pt idx="22">
                  <c:v>0.853166</c:v>
                </c:pt>
                <c:pt idx="23">
                  <c:v>0.791083</c:v>
                </c:pt>
                <c:pt idx="24">
                  <c:v>0.835916</c:v>
                </c:pt>
                <c:pt idx="25">
                  <c:v>0.843166</c:v>
                </c:pt>
                <c:pt idx="26">
                  <c:v>0.832799</c:v>
                </c:pt>
                <c:pt idx="27">
                  <c:v>0.796532</c:v>
                </c:pt>
                <c:pt idx="28">
                  <c:v>0.948199</c:v>
                </c:pt>
                <c:pt idx="29">
                  <c:v>1.075866</c:v>
                </c:pt>
                <c:pt idx="30">
                  <c:v>1.008166</c:v>
                </c:pt>
                <c:pt idx="31">
                  <c:v>1.044995</c:v>
                </c:pt>
                <c:pt idx="32">
                  <c:v>1.024496</c:v>
                </c:pt>
                <c:pt idx="33">
                  <c:v>0.996999</c:v>
                </c:pt>
                <c:pt idx="34">
                  <c:v>0.985833</c:v>
                </c:pt>
                <c:pt idx="35">
                  <c:v>0.913</c:v>
                </c:pt>
                <c:pt idx="36">
                  <c:v>1.016331</c:v>
                </c:pt>
                <c:pt idx="37">
                  <c:v>1.057498</c:v>
                </c:pt>
                <c:pt idx="38">
                  <c:v>1.144915</c:v>
                </c:pt>
                <c:pt idx="39">
                  <c:v>1.071</c:v>
                </c:pt>
                <c:pt idx="40">
                  <c:v>1.160833</c:v>
                </c:pt>
                <c:pt idx="41">
                  <c:v>1.133999</c:v>
                </c:pt>
                <c:pt idx="42">
                  <c:v>1.138499</c:v>
                </c:pt>
                <c:pt idx="43">
                  <c:v>1.15275</c:v>
                </c:pt>
                <c:pt idx="44">
                  <c:v>1.303082</c:v>
                </c:pt>
                <c:pt idx="45">
                  <c:v>1.349415</c:v>
                </c:pt>
                <c:pt idx="46">
                  <c:v>1.436914</c:v>
                </c:pt>
                <c:pt idx="47">
                  <c:v>1.355614</c:v>
                </c:pt>
                <c:pt idx="48">
                  <c:v>1.57328</c:v>
                </c:pt>
                <c:pt idx="49">
                  <c:v>1.63778</c:v>
                </c:pt>
                <c:pt idx="50">
                  <c:v>1.70578</c:v>
                </c:pt>
                <c:pt idx="51">
                  <c:v>1.686113</c:v>
                </c:pt>
                <c:pt idx="52">
                  <c:v>1.899614</c:v>
                </c:pt>
                <c:pt idx="53">
                  <c:v>1.961613</c:v>
                </c:pt>
                <c:pt idx="54">
                  <c:v>2.046898</c:v>
                </c:pt>
                <c:pt idx="55">
                  <c:v>1.96723</c:v>
                </c:pt>
                <c:pt idx="56">
                  <c:v>2.133863</c:v>
                </c:pt>
                <c:pt idx="57">
                  <c:v>2.212463</c:v>
                </c:pt>
                <c:pt idx="58">
                  <c:v>2.206129</c:v>
                </c:pt>
                <c:pt idx="59">
                  <c:v>2.100296</c:v>
                </c:pt>
                <c:pt idx="60">
                  <c:v>2.288197</c:v>
                </c:pt>
                <c:pt idx="61">
                  <c:v>2.243274</c:v>
                </c:pt>
                <c:pt idx="62">
                  <c:v>2.299395</c:v>
                </c:pt>
                <c:pt idx="63">
                  <c:v>2.088612</c:v>
                </c:pt>
                <c:pt idx="64">
                  <c:v>2.229363</c:v>
                </c:pt>
                <c:pt idx="65">
                  <c:v>2.343655</c:v>
                </c:pt>
                <c:pt idx="66">
                  <c:v>2.384333</c:v>
                </c:pt>
                <c:pt idx="67">
                  <c:v>2.259349</c:v>
                </c:pt>
                <c:pt idx="68">
                  <c:v>2.311648999999993</c:v>
                </c:pt>
                <c:pt idx="69">
                  <c:v>2.257045</c:v>
                </c:pt>
                <c:pt idx="70">
                  <c:v>2.269591</c:v>
                </c:pt>
                <c:pt idx="71">
                  <c:v>2.139126</c:v>
                </c:pt>
                <c:pt idx="72">
                  <c:v>2.273903</c:v>
                </c:pt>
                <c:pt idx="73">
                  <c:v>2.184937</c:v>
                </c:pt>
                <c:pt idx="74">
                  <c:v>2.167436</c:v>
                </c:pt>
                <c:pt idx="75">
                  <c:v>2.015737</c:v>
                </c:pt>
                <c:pt idx="76">
                  <c:v>2.371357000000001</c:v>
                </c:pt>
                <c:pt idx="77">
                  <c:v>2.363182</c:v>
                </c:pt>
                <c:pt idx="78">
                  <c:v>2.312631</c:v>
                </c:pt>
                <c:pt idx="79">
                  <c:v>2.208098</c:v>
                </c:pt>
                <c:pt idx="80">
                  <c:v>2.371414999999998</c:v>
                </c:pt>
                <c:pt idx="81">
                  <c:v>2.370914</c:v>
                </c:pt>
                <c:pt idx="82">
                  <c:v>2.251329</c:v>
                </c:pt>
                <c:pt idx="83">
                  <c:v>2.288332</c:v>
                </c:pt>
                <c:pt idx="84">
                  <c:v>2.347248</c:v>
                </c:pt>
                <c:pt idx="85">
                  <c:v>2.329413</c:v>
                </c:pt>
                <c:pt idx="86">
                  <c:v>2.218197</c:v>
                </c:pt>
                <c:pt idx="87">
                  <c:v>2.096664</c:v>
                </c:pt>
                <c:pt idx="88">
                  <c:v>2.158748</c:v>
                </c:pt>
                <c:pt idx="89">
                  <c:v>2.184232</c:v>
                </c:pt>
                <c:pt idx="90">
                  <c:v>2.152765</c:v>
                </c:pt>
              </c:numCache>
            </c:numRef>
          </c:val>
          <c:smooth val="0"/>
        </c:ser>
        <c:ser>
          <c:idx val="3"/>
          <c:order val="3"/>
          <c:tx>
            <c:strRef>
              <c:f>'tavail Syndex'!$A$83</c:f>
              <c:strCache>
                <c:ptCount val="1"/>
                <c:pt idx="0">
                  <c:v> Travaux d'installation électrique, plomberie et autres travaux d'installation</c:v>
                </c:pt>
              </c:strCache>
            </c:strRef>
          </c:tx>
          <c:marker>
            <c:symbol val="none"/>
          </c:marker>
          <c:cat>
            <c:numRef>
              <c:f>'tavail Syndex'!$B$77:$CN$77</c:f>
              <c:numCache>
                <c:formatCode>General</c:formatCode>
                <c:ptCount val="91"/>
                <c:pt idx="0">
                  <c:v>1995.0</c:v>
                </c:pt>
                <c:pt idx="4">
                  <c:v>1996.0</c:v>
                </c:pt>
                <c:pt idx="8">
                  <c:v>1997.0</c:v>
                </c:pt>
                <c:pt idx="12">
                  <c:v>1998.0</c:v>
                </c:pt>
                <c:pt idx="16">
                  <c:v>1999.0</c:v>
                </c:pt>
                <c:pt idx="20">
                  <c:v>2000.0</c:v>
                </c:pt>
                <c:pt idx="24">
                  <c:v>2001.0</c:v>
                </c:pt>
                <c:pt idx="28">
                  <c:v>2002.0</c:v>
                </c:pt>
                <c:pt idx="32">
                  <c:v>2003.0</c:v>
                </c:pt>
                <c:pt idx="36">
                  <c:v>2004.0</c:v>
                </c:pt>
                <c:pt idx="40">
                  <c:v>2005.0</c:v>
                </c:pt>
                <c:pt idx="44">
                  <c:v>2006.0</c:v>
                </c:pt>
                <c:pt idx="48">
                  <c:v>2007.0</c:v>
                </c:pt>
                <c:pt idx="52">
                  <c:v>2008.0</c:v>
                </c:pt>
                <c:pt idx="56">
                  <c:v>2009.0</c:v>
                </c:pt>
                <c:pt idx="60">
                  <c:v>2010.0</c:v>
                </c:pt>
                <c:pt idx="64">
                  <c:v>2011.0</c:v>
                </c:pt>
                <c:pt idx="68">
                  <c:v>2012.0</c:v>
                </c:pt>
                <c:pt idx="72">
                  <c:v>2013.0</c:v>
                </c:pt>
                <c:pt idx="76">
                  <c:v>2014.0</c:v>
                </c:pt>
                <c:pt idx="80">
                  <c:v>2015.0</c:v>
                </c:pt>
                <c:pt idx="84">
                  <c:v>2016.0</c:v>
                </c:pt>
                <c:pt idx="88">
                  <c:v>2017.0</c:v>
                </c:pt>
              </c:numCache>
            </c:numRef>
          </c:cat>
          <c:val>
            <c:numRef>
              <c:f>'tavail Syndex'!$B$83:$CN$83</c:f>
              <c:numCache>
                <c:formatCode>_-* #\ ##0.00\ _F_-;\-* #\ ##0.00\ _F_-;_-* "-"??\ _F_-;_-@_-</c:formatCode>
                <c:ptCount val="91"/>
                <c:pt idx="0">
                  <c:v>0.514</c:v>
                </c:pt>
                <c:pt idx="1">
                  <c:v>0.5115</c:v>
                </c:pt>
                <c:pt idx="2">
                  <c:v>0.5047</c:v>
                </c:pt>
                <c:pt idx="3">
                  <c:v>0.518</c:v>
                </c:pt>
                <c:pt idx="4">
                  <c:v>0.544</c:v>
                </c:pt>
                <c:pt idx="5">
                  <c:v>0.5345</c:v>
                </c:pt>
                <c:pt idx="6">
                  <c:v>0.51725</c:v>
                </c:pt>
                <c:pt idx="7">
                  <c:v>0.514833</c:v>
                </c:pt>
                <c:pt idx="8">
                  <c:v>0.511333</c:v>
                </c:pt>
                <c:pt idx="9">
                  <c:v>0.530333</c:v>
                </c:pt>
                <c:pt idx="10">
                  <c:v>0.526833</c:v>
                </c:pt>
                <c:pt idx="11">
                  <c:v>0.518833</c:v>
                </c:pt>
                <c:pt idx="12">
                  <c:v>0.5265</c:v>
                </c:pt>
                <c:pt idx="13">
                  <c:v>0.631833</c:v>
                </c:pt>
                <c:pt idx="14">
                  <c:v>0.633749</c:v>
                </c:pt>
                <c:pt idx="15">
                  <c:v>0.651916</c:v>
                </c:pt>
                <c:pt idx="16">
                  <c:v>0.665583</c:v>
                </c:pt>
                <c:pt idx="17">
                  <c:v>0.650983</c:v>
                </c:pt>
                <c:pt idx="18">
                  <c:v>0.618483</c:v>
                </c:pt>
                <c:pt idx="19">
                  <c:v>0.617783</c:v>
                </c:pt>
                <c:pt idx="20">
                  <c:v>0.639283</c:v>
                </c:pt>
                <c:pt idx="21">
                  <c:v>0.64075</c:v>
                </c:pt>
                <c:pt idx="22">
                  <c:v>0.61775</c:v>
                </c:pt>
                <c:pt idx="23">
                  <c:v>0.644999</c:v>
                </c:pt>
                <c:pt idx="24">
                  <c:v>0.542916</c:v>
                </c:pt>
                <c:pt idx="25">
                  <c:v>0.536583</c:v>
                </c:pt>
                <c:pt idx="26">
                  <c:v>0.524666</c:v>
                </c:pt>
                <c:pt idx="27">
                  <c:v>0.516332</c:v>
                </c:pt>
                <c:pt idx="28">
                  <c:v>0.548499</c:v>
                </c:pt>
                <c:pt idx="29">
                  <c:v>0.567749</c:v>
                </c:pt>
                <c:pt idx="30">
                  <c:v>0.569533</c:v>
                </c:pt>
                <c:pt idx="31">
                  <c:v>0.574416</c:v>
                </c:pt>
                <c:pt idx="32">
                  <c:v>0.58525</c:v>
                </c:pt>
                <c:pt idx="33">
                  <c:v>0.56075</c:v>
                </c:pt>
                <c:pt idx="34">
                  <c:v>0.576499</c:v>
                </c:pt>
                <c:pt idx="35">
                  <c:v>0.567832</c:v>
                </c:pt>
                <c:pt idx="36">
                  <c:v>0.595166</c:v>
                </c:pt>
                <c:pt idx="37">
                  <c:v>0.606699</c:v>
                </c:pt>
                <c:pt idx="38">
                  <c:v>0.645449</c:v>
                </c:pt>
                <c:pt idx="39">
                  <c:v>0.604199</c:v>
                </c:pt>
                <c:pt idx="40">
                  <c:v>0.641366</c:v>
                </c:pt>
                <c:pt idx="41">
                  <c:v>0.666449</c:v>
                </c:pt>
                <c:pt idx="42">
                  <c:v>0.660366</c:v>
                </c:pt>
                <c:pt idx="43">
                  <c:v>0.645499</c:v>
                </c:pt>
                <c:pt idx="44">
                  <c:v>0.702366</c:v>
                </c:pt>
                <c:pt idx="45">
                  <c:v>0.701483</c:v>
                </c:pt>
                <c:pt idx="46">
                  <c:v>0.728783</c:v>
                </c:pt>
                <c:pt idx="47">
                  <c:v>0.706666</c:v>
                </c:pt>
                <c:pt idx="48">
                  <c:v>0.758999</c:v>
                </c:pt>
                <c:pt idx="49">
                  <c:v>0.7595</c:v>
                </c:pt>
                <c:pt idx="50">
                  <c:v>0.7405</c:v>
                </c:pt>
                <c:pt idx="51">
                  <c:v>0.725309</c:v>
                </c:pt>
                <c:pt idx="52">
                  <c:v>0.771042</c:v>
                </c:pt>
                <c:pt idx="53">
                  <c:v>0.807759</c:v>
                </c:pt>
                <c:pt idx="54">
                  <c:v>0.798592</c:v>
                </c:pt>
                <c:pt idx="55">
                  <c:v>0.733916</c:v>
                </c:pt>
                <c:pt idx="56">
                  <c:v>0.774482</c:v>
                </c:pt>
                <c:pt idx="57">
                  <c:v>0.801033</c:v>
                </c:pt>
                <c:pt idx="58">
                  <c:v>0.8192</c:v>
                </c:pt>
                <c:pt idx="59">
                  <c:v>0.814733</c:v>
                </c:pt>
                <c:pt idx="60">
                  <c:v>0.894567</c:v>
                </c:pt>
                <c:pt idx="61">
                  <c:v>0.885483</c:v>
                </c:pt>
                <c:pt idx="62">
                  <c:v>0.876616</c:v>
                </c:pt>
                <c:pt idx="63">
                  <c:v>0.845833</c:v>
                </c:pt>
                <c:pt idx="64">
                  <c:v>0.899282</c:v>
                </c:pt>
                <c:pt idx="65">
                  <c:v>0.886925</c:v>
                </c:pt>
                <c:pt idx="66">
                  <c:v>0.884866</c:v>
                </c:pt>
                <c:pt idx="67">
                  <c:v>0.830366</c:v>
                </c:pt>
                <c:pt idx="68">
                  <c:v>0.877608</c:v>
                </c:pt>
                <c:pt idx="69">
                  <c:v>0.857733</c:v>
                </c:pt>
                <c:pt idx="70">
                  <c:v>0.83955</c:v>
                </c:pt>
                <c:pt idx="71">
                  <c:v>0.824617</c:v>
                </c:pt>
                <c:pt idx="72">
                  <c:v>0.880067</c:v>
                </c:pt>
                <c:pt idx="73">
                  <c:v>0.910483</c:v>
                </c:pt>
                <c:pt idx="74">
                  <c:v>0.929617</c:v>
                </c:pt>
                <c:pt idx="75">
                  <c:v>0.876172</c:v>
                </c:pt>
                <c:pt idx="76">
                  <c:v>0.964683</c:v>
                </c:pt>
                <c:pt idx="77">
                  <c:v>0.955859</c:v>
                </c:pt>
                <c:pt idx="78">
                  <c:v>0.965966</c:v>
                </c:pt>
                <c:pt idx="79">
                  <c:v>0.950449</c:v>
                </c:pt>
                <c:pt idx="80">
                  <c:v>0.96845</c:v>
                </c:pt>
                <c:pt idx="81">
                  <c:v>0.959116</c:v>
                </c:pt>
                <c:pt idx="82">
                  <c:v>0.879592</c:v>
                </c:pt>
                <c:pt idx="83">
                  <c:v>0.824259</c:v>
                </c:pt>
                <c:pt idx="84">
                  <c:v>0.862426</c:v>
                </c:pt>
                <c:pt idx="85">
                  <c:v>0.859233</c:v>
                </c:pt>
                <c:pt idx="86">
                  <c:v>0.877034</c:v>
                </c:pt>
                <c:pt idx="87">
                  <c:v>0.8703</c:v>
                </c:pt>
                <c:pt idx="88">
                  <c:v>0.93265</c:v>
                </c:pt>
                <c:pt idx="89">
                  <c:v>0.9089</c:v>
                </c:pt>
                <c:pt idx="90">
                  <c:v>0.901033</c:v>
                </c:pt>
              </c:numCache>
            </c:numRef>
          </c:val>
          <c:smooth val="0"/>
        </c:ser>
        <c:ser>
          <c:idx val="4"/>
          <c:order val="4"/>
          <c:tx>
            <c:strRef>
              <c:f>'tavail Syndex'!$A$84</c:f>
              <c:strCache>
                <c:ptCount val="1"/>
                <c:pt idx="0">
                  <c:v>Travaux de finition</c:v>
                </c:pt>
              </c:strCache>
            </c:strRef>
          </c:tx>
          <c:marker>
            <c:symbol val="none"/>
          </c:marker>
          <c:cat>
            <c:numRef>
              <c:f>'tavail Syndex'!$B$77:$CN$77</c:f>
              <c:numCache>
                <c:formatCode>General</c:formatCode>
                <c:ptCount val="91"/>
                <c:pt idx="0">
                  <c:v>1995.0</c:v>
                </c:pt>
                <c:pt idx="4">
                  <c:v>1996.0</c:v>
                </c:pt>
                <c:pt idx="8">
                  <c:v>1997.0</c:v>
                </c:pt>
                <c:pt idx="12">
                  <c:v>1998.0</c:v>
                </c:pt>
                <c:pt idx="16">
                  <c:v>1999.0</c:v>
                </c:pt>
                <c:pt idx="20">
                  <c:v>2000.0</c:v>
                </c:pt>
                <c:pt idx="24">
                  <c:v>2001.0</c:v>
                </c:pt>
                <c:pt idx="28">
                  <c:v>2002.0</c:v>
                </c:pt>
                <c:pt idx="32">
                  <c:v>2003.0</c:v>
                </c:pt>
                <c:pt idx="36">
                  <c:v>2004.0</c:v>
                </c:pt>
                <c:pt idx="40">
                  <c:v>2005.0</c:v>
                </c:pt>
                <c:pt idx="44">
                  <c:v>2006.0</c:v>
                </c:pt>
                <c:pt idx="48">
                  <c:v>2007.0</c:v>
                </c:pt>
                <c:pt idx="52">
                  <c:v>2008.0</c:v>
                </c:pt>
                <c:pt idx="56">
                  <c:v>2009.0</c:v>
                </c:pt>
                <c:pt idx="60">
                  <c:v>2010.0</c:v>
                </c:pt>
                <c:pt idx="64">
                  <c:v>2011.0</c:v>
                </c:pt>
                <c:pt idx="68">
                  <c:v>2012.0</c:v>
                </c:pt>
                <c:pt idx="72">
                  <c:v>2013.0</c:v>
                </c:pt>
                <c:pt idx="76">
                  <c:v>2014.0</c:v>
                </c:pt>
                <c:pt idx="80">
                  <c:v>2015.0</c:v>
                </c:pt>
                <c:pt idx="84">
                  <c:v>2016.0</c:v>
                </c:pt>
                <c:pt idx="88">
                  <c:v>2017.0</c:v>
                </c:pt>
              </c:numCache>
            </c:numRef>
          </c:cat>
          <c:val>
            <c:numRef>
              <c:f>'tavail Syndex'!$B$84:$CN$84</c:f>
              <c:numCache>
                <c:formatCode>_-* #\ ##0.00\ _F_-;\-* #\ ##0.00\ _F_-;_-* "-"??\ _F_-;_-@_-</c:formatCode>
                <c:ptCount val="91"/>
                <c:pt idx="0">
                  <c:v>0.585425</c:v>
                </c:pt>
                <c:pt idx="1">
                  <c:v>0.59979</c:v>
                </c:pt>
                <c:pt idx="2">
                  <c:v>0.621707</c:v>
                </c:pt>
                <c:pt idx="3">
                  <c:v>0.620957</c:v>
                </c:pt>
                <c:pt idx="4">
                  <c:v>0.603175</c:v>
                </c:pt>
                <c:pt idx="5">
                  <c:v>0.600258</c:v>
                </c:pt>
                <c:pt idx="6">
                  <c:v>0.584925</c:v>
                </c:pt>
                <c:pt idx="7">
                  <c:v>0.574059</c:v>
                </c:pt>
                <c:pt idx="8">
                  <c:v>0.534742</c:v>
                </c:pt>
                <c:pt idx="9">
                  <c:v>0.546792</c:v>
                </c:pt>
                <c:pt idx="10">
                  <c:v>0.535092</c:v>
                </c:pt>
                <c:pt idx="11">
                  <c:v>0.534142</c:v>
                </c:pt>
                <c:pt idx="12">
                  <c:v>0.525699</c:v>
                </c:pt>
                <c:pt idx="13">
                  <c:v>0.516016</c:v>
                </c:pt>
                <c:pt idx="14">
                  <c:v>0.531099</c:v>
                </c:pt>
                <c:pt idx="15">
                  <c:v>0.523982</c:v>
                </c:pt>
                <c:pt idx="16">
                  <c:v>0.502149</c:v>
                </c:pt>
                <c:pt idx="17">
                  <c:v>0.547616</c:v>
                </c:pt>
                <c:pt idx="18">
                  <c:v>0.583199</c:v>
                </c:pt>
                <c:pt idx="19">
                  <c:v>0.589783</c:v>
                </c:pt>
                <c:pt idx="20">
                  <c:v>0.59</c:v>
                </c:pt>
                <c:pt idx="21">
                  <c:v>0.573666</c:v>
                </c:pt>
                <c:pt idx="22">
                  <c:v>0.581165</c:v>
                </c:pt>
                <c:pt idx="23">
                  <c:v>0.581999</c:v>
                </c:pt>
                <c:pt idx="24">
                  <c:v>0.611832</c:v>
                </c:pt>
                <c:pt idx="25">
                  <c:v>0.649665</c:v>
                </c:pt>
                <c:pt idx="26">
                  <c:v>0.665499</c:v>
                </c:pt>
                <c:pt idx="27">
                  <c:v>0.6665</c:v>
                </c:pt>
                <c:pt idx="28">
                  <c:v>0.671666</c:v>
                </c:pt>
                <c:pt idx="29">
                  <c:v>0.670416</c:v>
                </c:pt>
                <c:pt idx="30">
                  <c:v>0.721249</c:v>
                </c:pt>
                <c:pt idx="31">
                  <c:v>0.709415</c:v>
                </c:pt>
                <c:pt idx="32">
                  <c:v>0.702665</c:v>
                </c:pt>
                <c:pt idx="33">
                  <c:v>0.720998</c:v>
                </c:pt>
                <c:pt idx="34">
                  <c:v>0.717665</c:v>
                </c:pt>
                <c:pt idx="35">
                  <c:v>0.754832</c:v>
                </c:pt>
                <c:pt idx="36">
                  <c:v>0.816697</c:v>
                </c:pt>
                <c:pt idx="37">
                  <c:v>0.822331</c:v>
                </c:pt>
                <c:pt idx="38">
                  <c:v>0.820164</c:v>
                </c:pt>
                <c:pt idx="39">
                  <c:v>0.795363</c:v>
                </c:pt>
                <c:pt idx="40">
                  <c:v>0.797948</c:v>
                </c:pt>
                <c:pt idx="41">
                  <c:v>0.851748</c:v>
                </c:pt>
                <c:pt idx="42">
                  <c:v>0.858614</c:v>
                </c:pt>
                <c:pt idx="43">
                  <c:v>0.869997</c:v>
                </c:pt>
                <c:pt idx="44">
                  <c:v>0.90583</c:v>
                </c:pt>
                <c:pt idx="45">
                  <c:v>0.925831</c:v>
                </c:pt>
                <c:pt idx="46">
                  <c:v>0.938248</c:v>
                </c:pt>
                <c:pt idx="47">
                  <c:v>0.903248</c:v>
                </c:pt>
                <c:pt idx="48">
                  <c:v>0.958582</c:v>
                </c:pt>
                <c:pt idx="49">
                  <c:v>0.946749</c:v>
                </c:pt>
                <c:pt idx="50">
                  <c:v>0.936726</c:v>
                </c:pt>
                <c:pt idx="51">
                  <c:v>0.915809</c:v>
                </c:pt>
                <c:pt idx="52">
                  <c:v>0.944287</c:v>
                </c:pt>
                <c:pt idx="53">
                  <c:v>0.952867</c:v>
                </c:pt>
                <c:pt idx="54">
                  <c:v>0.966793</c:v>
                </c:pt>
                <c:pt idx="55">
                  <c:v>0.859817</c:v>
                </c:pt>
                <c:pt idx="56">
                  <c:v>0.887343</c:v>
                </c:pt>
                <c:pt idx="57">
                  <c:v>0.883367</c:v>
                </c:pt>
                <c:pt idx="58">
                  <c:v>0.8885</c:v>
                </c:pt>
                <c:pt idx="59">
                  <c:v>0.799</c:v>
                </c:pt>
                <c:pt idx="60">
                  <c:v>0.887283</c:v>
                </c:pt>
                <c:pt idx="61">
                  <c:v>0.881366</c:v>
                </c:pt>
                <c:pt idx="62">
                  <c:v>0.894949</c:v>
                </c:pt>
                <c:pt idx="63">
                  <c:v>0.845283</c:v>
                </c:pt>
                <c:pt idx="64">
                  <c:v>0.883366</c:v>
                </c:pt>
                <c:pt idx="65">
                  <c:v>0.873082</c:v>
                </c:pt>
                <c:pt idx="66">
                  <c:v>0.866449</c:v>
                </c:pt>
                <c:pt idx="67">
                  <c:v>0.815166</c:v>
                </c:pt>
                <c:pt idx="68">
                  <c:v>0.830448</c:v>
                </c:pt>
                <c:pt idx="69">
                  <c:v>0.811282</c:v>
                </c:pt>
                <c:pt idx="70">
                  <c:v>0.766616</c:v>
                </c:pt>
                <c:pt idx="71">
                  <c:v>0.696782</c:v>
                </c:pt>
                <c:pt idx="72">
                  <c:v>0.737616</c:v>
                </c:pt>
                <c:pt idx="73">
                  <c:v>0.742932</c:v>
                </c:pt>
                <c:pt idx="74">
                  <c:v>0.863732</c:v>
                </c:pt>
                <c:pt idx="75">
                  <c:v>0.774732</c:v>
                </c:pt>
                <c:pt idx="76">
                  <c:v>0.840804</c:v>
                </c:pt>
                <c:pt idx="77">
                  <c:v>0.809149</c:v>
                </c:pt>
                <c:pt idx="78">
                  <c:v>0.817032</c:v>
                </c:pt>
                <c:pt idx="79">
                  <c:v>0.741999</c:v>
                </c:pt>
                <c:pt idx="80">
                  <c:v>0.762999</c:v>
                </c:pt>
                <c:pt idx="81">
                  <c:v>0.723783</c:v>
                </c:pt>
                <c:pt idx="82">
                  <c:v>0.7357</c:v>
                </c:pt>
                <c:pt idx="83">
                  <c:v>0.666783</c:v>
                </c:pt>
                <c:pt idx="84">
                  <c:v>0.702366</c:v>
                </c:pt>
                <c:pt idx="85">
                  <c:v>0.7462</c:v>
                </c:pt>
                <c:pt idx="86">
                  <c:v>0.768866</c:v>
                </c:pt>
                <c:pt idx="87">
                  <c:v>0.699116</c:v>
                </c:pt>
                <c:pt idx="88">
                  <c:v>0.7177</c:v>
                </c:pt>
                <c:pt idx="89">
                  <c:v>0.733083</c:v>
                </c:pt>
                <c:pt idx="90">
                  <c:v>0.734166</c:v>
                </c:pt>
              </c:numCache>
            </c:numRef>
          </c:val>
          <c:smooth val="0"/>
        </c:ser>
        <c:ser>
          <c:idx val="5"/>
          <c:order val="5"/>
          <c:tx>
            <c:strRef>
              <c:f>'tavail Syndex'!$A$85</c:f>
              <c:strCache>
                <c:ptCount val="1"/>
                <c:pt idx="0">
                  <c:v>Autres travaux de construction spécialisés hors maçonnerie générale et gros oeuvre de bâtiment</c:v>
                </c:pt>
              </c:strCache>
            </c:strRef>
          </c:tx>
          <c:marker>
            <c:symbol val="none"/>
          </c:marker>
          <c:cat>
            <c:numRef>
              <c:f>'tavail Syndex'!$B$77:$CN$77</c:f>
              <c:numCache>
                <c:formatCode>General</c:formatCode>
                <c:ptCount val="91"/>
                <c:pt idx="0">
                  <c:v>1995.0</c:v>
                </c:pt>
                <c:pt idx="4">
                  <c:v>1996.0</c:v>
                </c:pt>
                <c:pt idx="8">
                  <c:v>1997.0</c:v>
                </c:pt>
                <c:pt idx="12">
                  <c:v>1998.0</c:v>
                </c:pt>
                <c:pt idx="16">
                  <c:v>1999.0</c:v>
                </c:pt>
                <c:pt idx="20">
                  <c:v>2000.0</c:v>
                </c:pt>
                <c:pt idx="24">
                  <c:v>2001.0</c:v>
                </c:pt>
                <c:pt idx="28">
                  <c:v>2002.0</c:v>
                </c:pt>
                <c:pt idx="32">
                  <c:v>2003.0</c:v>
                </c:pt>
                <c:pt idx="36">
                  <c:v>2004.0</c:v>
                </c:pt>
                <c:pt idx="40">
                  <c:v>2005.0</c:v>
                </c:pt>
                <c:pt idx="44">
                  <c:v>2006.0</c:v>
                </c:pt>
                <c:pt idx="48">
                  <c:v>2007.0</c:v>
                </c:pt>
                <c:pt idx="52">
                  <c:v>2008.0</c:v>
                </c:pt>
                <c:pt idx="56">
                  <c:v>2009.0</c:v>
                </c:pt>
                <c:pt idx="60">
                  <c:v>2010.0</c:v>
                </c:pt>
                <c:pt idx="64">
                  <c:v>2011.0</c:v>
                </c:pt>
                <c:pt idx="68">
                  <c:v>2012.0</c:v>
                </c:pt>
                <c:pt idx="72">
                  <c:v>2013.0</c:v>
                </c:pt>
                <c:pt idx="76">
                  <c:v>2014.0</c:v>
                </c:pt>
                <c:pt idx="80">
                  <c:v>2015.0</c:v>
                </c:pt>
                <c:pt idx="84">
                  <c:v>2016.0</c:v>
                </c:pt>
                <c:pt idx="88">
                  <c:v>2017.0</c:v>
                </c:pt>
              </c:numCache>
            </c:numRef>
          </c:cat>
          <c:val>
            <c:numRef>
              <c:f>'tavail Syndex'!$B$85:$CN$85</c:f>
              <c:numCache>
                <c:formatCode>_-* #\ ##0.00\ _F_-;\-* #\ ##0.00\ _F_-;_-* "-"??\ _F_-;_-@_-</c:formatCode>
                <c:ptCount val="91"/>
                <c:pt idx="0">
                  <c:v>0.305533</c:v>
                </c:pt>
                <c:pt idx="1">
                  <c:v>0.298583</c:v>
                </c:pt>
                <c:pt idx="2">
                  <c:v>0.306083</c:v>
                </c:pt>
                <c:pt idx="3">
                  <c:v>0.321249</c:v>
                </c:pt>
                <c:pt idx="4">
                  <c:v>0.236333</c:v>
                </c:pt>
                <c:pt idx="5">
                  <c:v>0.256</c:v>
                </c:pt>
                <c:pt idx="6">
                  <c:v>0.247999</c:v>
                </c:pt>
                <c:pt idx="7">
                  <c:v>0.279999</c:v>
                </c:pt>
                <c:pt idx="8">
                  <c:v>0.268</c:v>
                </c:pt>
                <c:pt idx="9">
                  <c:v>0.257833</c:v>
                </c:pt>
                <c:pt idx="10">
                  <c:v>0.2765</c:v>
                </c:pt>
                <c:pt idx="11">
                  <c:v>0.277</c:v>
                </c:pt>
                <c:pt idx="12">
                  <c:v>0.298</c:v>
                </c:pt>
                <c:pt idx="13">
                  <c:v>0.3065</c:v>
                </c:pt>
                <c:pt idx="14">
                  <c:v>0.291</c:v>
                </c:pt>
                <c:pt idx="15">
                  <c:v>0.2605</c:v>
                </c:pt>
                <c:pt idx="16">
                  <c:v>0.287333</c:v>
                </c:pt>
                <c:pt idx="17">
                  <c:v>0.294166</c:v>
                </c:pt>
                <c:pt idx="18">
                  <c:v>0.30525</c:v>
                </c:pt>
                <c:pt idx="19">
                  <c:v>0.2977</c:v>
                </c:pt>
                <c:pt idx="20">
                  <c:v>0.25395</c:v>
                </c:pt>
                <c:pt idx="21">
                  <c:v>0.25</c:v>
                </c:pt>
                <c:pt idx="22">
                  <c:v>0.270333</c:v>
                </c:pt>
                <c:pt idx="23">
                  <c:v>0.311666</c:v>
                </c:pt>
                <c:pt idx="24">
                  <c:v>0.304666</c:v>
                </c:pt>
                <c:pt idx="25">
                  <c:v>0.308166</c:v>
                </c:pt>
                <c:pt idx="26">
                  <c:v>0.333916</c:v>
                </c:pt>
                <c:pt idx="27">
                  <c:v>0.335916</c:v>
                </c:pt>
                <c:pt idx="28">
                  <c:v>0.354916</c:v>
                </c:pt>
                <c:pt idx="29">
                  <c:v>0.368999</c:v>
                </c:pt>
                <c:pt idx="30">
                  <c:v>0.343166</c:v>
                </c:pt>
                <c:pt idx="31">
                  <c:v>0.335666</c:v>
                </c:pt>
                <c:pt idx="32">
                  <c:v>0.325416</c:v>
                </c:pt>
                <c:pt idx="33">
                  <c:v>0.358249</c:v>
                </c:pt>
                <c:pt idx="34">
                  <c:v>0.364916</c:v>
                </c:pt>
                <c:pt idx="35">
                  <c:v>0.352666</c:v>
                </c:pt>
                <c:pt idx="36">
                  <c:v>0.376499</c:v>
                </c:pt>
                <c:pt idx="37">
                  <c:v>0.415832</c:v>
                </c:pt>
                <c:pt idx="38">
                  <c:v>0.412499</c:v>
                </c:pt>
                <c:pt idx="39">
                  <c:v>0.417665</c:v>
                </c:pt>
                <c:pt idx="40">
                  <c:v>0.455999</c:v>
                </c:pt>
                <c:pt idx="41">
                  <c:v>0.462249</c:v>
                </c:pt>
                <c:pt idx="42">
                  <c:v>0.442538</c:v>
                </c:pt>
                <c:pt idx="43">
                  <c:v>0.426122</c:v>
                </c:pt>
                <c:pt idx="44">
                  <c:v>0.479205</c:v>
                </c:pt>
                <c:pt idx="45">
                  <c:v>0.489872</c:v>
                </c:pt>
                <c:pt idx="46">
                  <c:v>0.470499</c:v>
                </c:pt>
                <c:pt idx="47">
                  <c:v>0.422166</c:v>
                </c:pt>
                <c:pt idx="48">
                  <c:v>0.435832</c:v>
                </c:pt>
                <c:pt idx="49">
                  <c:v>0.441332</c:v>
                </c:pt>
                <c:pt idx="50">
                  <c:v>0.477165</c:v>
                </c:pt>
                <c:pt idx="51">
                  <c:v>0.459832</c:v>
                </c:pt>
                <c:pt idx="52">
                  <c:v>0.501748</c:v>
                </c:pt>
                <c:pt idx="53">
                  <c:v>0.475415</c:v>
                </c:pt>
                <c:pt idx="54">
                  <c:v>0.509448</c:v>
                </c:pt>
                <c:pt idx="55">
                  <c:v>0.493615</c:v>
                </c:pt>
                <c:pt idx="56">
                  <c:v>0.546115</c:v>
                </c:pt>
                <c:pt idx="57">
                  <c:v>0.538365</c:v>
                </c:pt>
                <c:pt idx="58">
                  <c:v>0.520782</c:v>
                </c:pt>
                <c:pt idx="59">
                  <c:v>0.488766</c:v>
                </c:pt>
                <c:pt idx="60">
                  <c:v>0.527066</c:v>
                </c:pt>
                <c:pt idx="61">
                  <c:v>0.504565</c:v>
                </c:pt>
                <c:pt idx="62">
                  <c:v>0.504949</c:v>
                </c:pt>
                <c:pt idx="63">
                  <c:v>0.494616</c:v>
                </c:pt>
                <c:pt idx="64">
                  <c:v>0.540949</c:v>
                </c:pt>
                <c:pt idx="65">
                  <c:v>0.576475</c:v>
                </c:pt>
                <c:pt idx="66">
                  <c:v>0.568083</c:v>
                </c:pt>
                <c:pt idx="67">
                  <c:v>0.493333</c:v>
                </c:pt>
                <c:pt idx="68">
                  <c:v>0.518434</c:v>
                </c:pt>
                <c:pt idx="69">
                  <c:v>0.533392</c:v>
                </c:pt>
                <c:pt idx="70">
                  <c:v>0.504393</c:v>
                </c:pt>
                <c:pt idx="71">
                  <c:v>0.446559</c:v>
                </c:pt>
                <c:pt idx="72">
                  <c:v>0.45833</c:v>
                </c:pt>
                <c:pt idx="73">
                  <c:v>0.455509</c:v>
                </c:pt>
                <c:pt idx="74">
                  <c:v>0.450509</c:v>
                </c:pt>
                <c:pt idx="75">
                  <c:v>0.434176</c:v>
                </c:pt>
                <c:pt idx="76">
                  <c:v>0.475009</c:v>
                </c:pt>
                <c:pt idx="77">
                  <c:v>0.403333</c:v>
                </c:pt>
                <c:pt idx="78">
                  <c:v>0.43225</c:v>
                </c:pt>
                <c:pt idx="79">
                  <c:v>0.379</c:v>
                </c:pt>
                <c:pt idx="80">
                  <c:v>0.407</c:v>
                </c:pt>
                <c:pt idx="81">
                  <c:v>0.3935</c:v>
                </c:pt>
                <c:pt idx="82">
                  <c:v>0.397</c:v>
                </c:pt>
                <c:pt idx="83">
                  <c:v>0.3785</c:v>
                </c:pt>
                <c:pt idx="84">
                  <c:v>0.3865</c:v>
                </c:pt>
                <c:pt idx="85">
                  <c:v>0.411</c:v>
                </c:pt>
                <c:pt idx="86">
                  <c:v>0.43125</c:v>
                </c:pt>
                <c:pt idx="87">
                  <c:v>0.4195</c:v>
                </c:pt>
                <c:pt idx="88">
                  <c:v>0.45</c:v>
                </c:pt>
                <c:pt idx="89">
                  <c:v>0.4395</c:v>
                </c:pt>
                <c:pt idx="90">
                  <c:v>0.425</c:v>
                </c:pt>
              </c:numCache>
            </c:numRef>
          </c:val>
          <c:smooth val="0"/>
        </c:ser>
        <c:ser>
          <c:idx val="6"/>
          <c:order val="6"/>
          <c:tx>
            <c:strRef>
              <c:f>'tavail Syndex'!$A$86</c:f>
              <c:strCache>
                <c:ptCount val="1"/>
                <c:pt idx="0">
                  <c:v>Travaux de maçonnerie générale et gros oeuvre de bâtiment</c:v>
                </c:pt>
              </c:strCache>
            </c:strRef>
          </c:tx>
          <c:spPr>
            <a:ln w="38100">
              <a:solidFill>
                <a:srgbClr val="99CCFF"/>
              </a:solidFill>
              <a:prstDash val="solid"/>
            </a:ln>
          </c:spPr>
          <c:marker>
            <c:symbol val="none"/>
          </c:marker>
          <c:cat>
            <c:numRef>
              <c:f>'tavail Syndex'!$B$77:$CN$77</c:f>
              <c:numCache>
                <c:formatCode>General</c:formatCode>
                <c:ptCount val="91"/>
                <c:pt idx="0">
                  <c:v>1995.0</c:v>
                </c:pt>
                <c:pt idx="4">
                  <c:v>1996.0</c:v>
                </c:pt>
                <c:pt idx="8">
                  <c:v>1997.0</c:v>
                </c:pt>
                <c:pt idx="12">
                  <c:v>1998.0</c:v>
                </c:pt>
                <c:pt idx="16">
                  <c:v>1999.0</c:v>
                </c:pt>
                <c:pt idx="20">
                  <c:v>2000.0</c:v>
                </c:pt>
                <c:pt idx="24">
                  <c:v>2001.0</c:v>
                </c:pt>
                <c:pt idx="28">
                  <c:v>2002.0</c:v>
                </c:pt>
                <c:pt idx="32">
                  <c:v>2003.0</c:v>
                </c:pt>
                <c:pt idx="36">
                  <c:v>2004.0</c:v>
                </c:pt>
                <c:pt idx="40">
                  <c:v>2005.0</c:v>
                </c:pt>
                <c:pt idx="44">
                  <c:v>2006.0</c:v>
                </c:pt>
                <c:pt idx="48">
                  <c:v>2007.0</c:v>
                </c:pt>
                <c:pt idx="52">
                  <c:v>2008.0</c:v>
                </c:pt>
                <c:pt idx="56">
                  <c:v>2009.0</c:v>
                </c:pt>
                <c:pt idx="60">
                  <c:v>2010.0</c:v>
                </c:pt>
                <c:pt idx="64">
                  <c:v>2011.0</c:v>
                </c:pt>
                <c:pt idx="68">
                  <c:v>2012.0</c:v>
                </c:pt>
                <c:pt idx="72">
                  <c:v>2013.0</c:v>
                </c:pt>
                <c:pt idx="76">
                  <c:v>2014.0</c:v>
                </c:pt>
                <c:pt idx="80">
                  <c:v>2015.0</c:v>
                </c:pt>
                <c:pt idx="84">
                  <c:v>2016.0</c:v>
                </c:pt>
                <c:pt idx="88">
                  <c:v>2017.0</c:v>
                </c:pt>
              </c:numCache>
            </c:numRef>
          </c:cat>
          <c:val>
            <c:numRef>
              <c:f>'tavail Syndex'!$B$86:$CN$86</c:f>
              <c:numCache>
                <c:formatCode>_-* #\ ##0.00\ _F_-;\-* #\ ##0.00\ _F_-;_-* "-"??\ _F_-;_-@_-</c:formatCode>
                <c:ptCount val="91"/>
                <c:pt idx="0">
                  <c:v>0.888999</c:v>
                </c:pt>
                <c:pt idx="1">
                  <c:v>0.854666</c:v>
                </c:pt>
                <c:pt idx="2">
                  <c:v>0.873833</c:v>
                </c:pt>
                <c:pt idx="3">
                  <c:v>0.776916</c:v>
                </c:pt>
                <c:pt idx="4">
                  <c:v>0.840249</c:v>
                </c:pt>
                <c:pt idx="5">
                  <c:v>0.867366</c:v>
                </c:pt>
                <c:pt idx="6">
                  <c:v>0.827083</c:v>
                </c:pt>
                <c:pt idx="7">
                  <c:v>0.776533</c:v>
                </c:pt>
                <c:pt idx="8">
                  <c:v>0.732533</c:v>
                </c:pt>
                <c:pt idx="9">
                  <c:v>0.738583</c:v>
                </c:pt>
                <c:pt idx="10">
                  <c:v>0.733333</c:v>
                </c:pt>
                <c:pt idx="11">
                  <c:v>0.729699</c:v>
                </c:pt>
                <c:pt idx="12">
                  <c:v>0.801749</c:v>
                </c:pt>
                <c:pt idx="13">
                  <c:v>0.803666</c:v>
                </c:pt>
                <c:pt idx="14">
                  <c:v>0.835833</c:v>
                </c:pt>
                <c:pt idx="15">
                  <c:v>0.717143</c:v>
                </c:pt>
                <c:pt idx="16">
                  <c:v>0.793667</c:v>
                </c:pt>
                <c:pt idx="17">
                  <c:v>0.796667</c:v>
                </c:pt>
                <c:pt idx="18">
                  <c:v>0.755667</c:v>
                </c:pt>
                <c:pt idx="19">
                  <c:v>0.733667</c:v>
                </c:pt>
                <c:pt idx="20">
                  <c:v>0.747167</c:v>
                </c:pt>
                <c:pt idx="21">
                  <c:v>0.7995</c:v>
                </c:pt>
                <c:pt idx="22">
                  <c:v>0.694476</c:v>
                </c:pt>
                <c:pt idx="23">
                  <c:v>0.59675</c:v>
                </c:pt>
                <c:pt idx="24">
                  <c:v>0.6727</c:v>
                </c:pt>
                <c:pt idx="25">
                  <c:v>0.6627</c:v>
                </c:pt>
                <c:pt idx="26">
                  <c:v>0.6509</c:v>
                </c:pt>
                <c:pt idx="27">
                  <c:v>0.591033</c:v>
                </c:pt>
                <c:pt idx="28">
                  <c:v>0.5867</c:v>
                </c:pt>
                <c:pt idx="29">
                  <c:v>0.594283</c:v>
                </c:pt>
                <c:pt idx="30">
                  <c:v>0.61765</c:v>
                </c:pt>
                <c:pt idx="31">
                  <c:v>0.548333</c:v>
                </c:pt>
                <c:pt idx="32">
                  <c:v>0.597166</c:v>
                </c:pt>
                <c:pt idx="33">
                  <c:v>0.607916</c:v>
                </c:pt>
                <c:pt idx="34">
                  <c:v>0.603916</c:v>
                </c:pt>
                <c:pt idx="35">
                  <c:v>0.521333</c:v>
                </c:pt>
                <c:pt idx="36">
                  <c:v>0.647583</c:v>
                </c:pt>
                <c:pt idx="37">
                  <c:v>0.649988</c:v>
                </c:pt>
                <c:pt idx="38">
                  <c:v>0.677033</c:v>
                </c:pt>
                <c:pt idx="39">
                  <c:v>0.609333</c:v>
                </c:pt>
                <c:pt idx="40">
                  <c:v>0.700916</c:v>
                </c:pt>
                <c:pt idx="41">
                  <c:v>0.731332</c:v>
                </c:pt>
                <c:pt idx="42">
                  <c:v>0.708666</c:v>
                </c:pt>
                <c:pt idx="43">
                  <c:v>0.612583</c:v>
                </c:pt>
                <c:pt idx="44">
                  <c:v>0.733749</c:v>
                </c:pt>
                <c:pt idx="45">
                  <c:v>0.698916</c:v>
                </c:pt>
                <c:pt idx="46">
                  <c:v>0.67095</c:v>
                </c:pt>
                <c:pt idx="47">
                  <c:v>0.588983</c:v>
                </c:pt>
                <c:pt idx="48">
                  <c:v>0.636583</c:v>
                </c:pt>
                <c:pt idx="49">
                  <c:v>0.654283</c:v>
                </c:pt>
                <c:pt idx="50">
                  <c:v>0.645366</c:v>
                </c:pt>
                <c:pt idx="51">
                  <c:v>0.573666</c:v>
                </c:pt>
                <c:pt idx="52">
                  <c:v>0.620833</c:v>
                </c:pt>
                <c:pt idx="53">
                  <c:v>0.616309</c:v>
                </c:pt>
                <c:pt idx="54">
                  <c:v>0.665999</c:v>
                </c:pt>
                <c:pt idx="55">
                  <c:v>0.638333</c:v>
                </c:pt>
                <c:pt idx="56">
                  <c:v>0.6887</c:v>
                </c:pt>
                <c:pt idx="57">
                  <c:v>0.692533</c:v>
                </c:pt>
                <c:pt idx="58">
                  <c:v>0.726282</c:v>
                </c:pt>
                <c:pt idx="59">
                  <c:v>0.643399</c:v>
                </c:pt>
                <c:pt idx="60">
                  <c:v>0.782367</c:v>
                </c:pt>
                <c:pt idx="61">
                  <c:v>0.787491</c:v>
                </c:pt>
                <c:pt idx="62">
                  <c:v>0.779199</c:v>
                </c:pt>
                <c:pt idx="63">
                  <c:v>0.733416</c:v>
                </c:pt>
                <c:pt idx="64">
                  <c:v>0.682999</c:v>
                </c:pt>
                <c:pt idx="65">
                  <c:v>0.686832</c:v>
                </c:pt>
                <c:pt idx="66">
                  <c:v>0.682665</c:v>
                </c:pt>
                <c:pt idx="67">
                  <c:v>0.677999</c:v>
                </c:pt>
                <c:pt idx="68">
                  <c:v>0.689166</c:v>
                </c:pt>
                <c:pt idx="69">
                  <c:v>0.676666</c:v>
                </c:pt>
                <c:pt idx="70">
                  <c:v>0.653166</c:v>
                </c:pt>
                <c:pt idx="71">
                  <c:v>0.587499</c:v>
                </c:pt>
                <c:pt idx="72">
                  <c:v>0.635666</c:v>
                </c:pt>
                <c:pt idx="73">
                  <c:v>0.648499</c:v>
                </c:pt>
                <c:pt idx="74">
                  <c:v>0.666499</c:v>
                </c:pt>
                <c:pt idx="75">
                  <c:v>0.577166</c:v>
                </c:pt>
                <c:pt idx="76">
                  <c:v>0.629249</c:v>
                </c:pt>
                <c:pt idx="77">
                  <c:v>0.637332</c:v>
                </c:pt>
                <c:pt idx="78">
                  <c:v>0.648416</c:v>
                </c:pt>
                <c:pt idx="79">
                  <c:v>0.577833</c:v>
                </c:pt>
                <c:pt idx="80">
                  <c:v>0.652833</c:v>
                </c:pt>
                <c:pt idx="81">
                  <c:v>0.654916</c:v>
                </c:pt>
                <c:pt idx="82">
                  <c:v>0.672416</c:v>
                </c:pt>
                <c:pt idx="83">
                  <c:v>0.564083</c:v>
                </c:pt>
                <c:pt idx="84">
                  <c:v>0.610166</c:v>
                </c:pt>
                <c:pt idx="85">
                  <c:v>0.636416</c:v>
                </c:pt>
                <c:pt idx="86">
                  <c:v>0.6362</c:v>
                </c:pt>
                <c:pt idx="87">
                  <c:v>0.559916</c:v>
                </c:pt>
                <c:pt idx="88">
                  <c:v>0.611</c:v>
                </c:pt>
                <c:pt idx="89">
                  <c:v>0.59875</c:v>
                </c:pt>
                <c:pt idx="90">
                  <c:v>0.603333</c:v>
                </c:pt>
              </c:numCache>
            </c:numRef>
          </c:val>
          <c:smooth val="0"/>
        </c:ser>
        <c:dLbls>
          <c:showLegendKey val="0"/>
          <c:showVal val="0"/>
          <c:showCatName val="0"/>
          <c:showSerName val="0"/>
          <c:showPercent val="0"/>
          <c:showBubbleSize val="0"/>
        </c:dLbls>
        <c:marker val="1"/>
        <c:smooth val="0"/>
        <c:axId val="-2143599672"/>
        <c:axId val="-2143596648"/>
      </c:lineChart>
      <c:catAx>
        <c:axId val="-2143599672"/>
        <c:scaling>
          <c:orientation val="minMax"/>
        </c:scaling>
        <c:delete val="0"/>
        <c:axPos val="b"/>
        <c:numFmt formatCode="General" sourceLinked="1"/>
        <c:majorTickMark val="out"/>
        <c:minorTickMark val="none"/>
        <c:tickLblPos val="nextTo"/>
        <c:txPr>
          <a:bodyPr rot="-5400000" vert="horz"/>
          <a:lstStyle/>
          <a:p>
            <a:pPr>
              <a:defRPr sz="1400" b="0" i="0" u="none" strike="noStrike" baseline="0">
                <a:solidFill>
                  <a:srgbClr val="000000"/>
                </a:solidFill>
                <a:latin typeface="Calibri"/>
                <a:ea typeface="Calibri"/>
                <a:cs typeface="Calibri"/>
              </a:defRPr>
            </a:pPr>
            <a:endParaRPr lang="fr-FR"/>
          </a:p>
        </c:txPr>
        <c:crossAx val="-2143596648"/>
        <c:crosses val="autoZero"/>
        <c:auto val="1"/>
        <c:lblAlgn val="ctr"/>
        <c:lblOffset val="100"/>
        <c:noMultiLvlLbl val="0"/>
      </c:catAx>
      <c:valAx>
        <c:axId val="-2143596648"/>
        <c:scaling>
          <c:orientation val="minMax"/>
          <c:max val="2.8"/>
        </c:scaling>
        <c:delete val="0"/>
        <c:axPos val="l"/>
        <c:majorGridlines>
          <c:spPr>
            <a:ln>
              <a:solidFill>
                <a:schemeClr val="bg1">
                  <a:lumMod val="75000"/>
                </a:schemeClr>
              </a:solidFill>
            </a:ln>
          </c:spPr>
        </c:majorGridlines>
        <c:numFmt formatCode="#,##0.0" sourceLinked="0"/>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fr-FR"/>
          </a:p>
        </c:txPr>
        <c:crossAx val="-2143599672"/>
        <c:crosses val="autoZero"/>
        <c:crossBetween val="between"/>
        <c:majorUnit val="0.1"/>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15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b="1" i="0" u="none" strike="noStrike" baseline="0">
                <a:solidFill>
                  <a:srgbClr val="000000"/>
                </a:solidFill>
                <a:latin typeface="Calibri"/>
                <a:ea typeface="Calibri"/>
                <a:cs typeface="Calibri"/>
              </a:defRPr>
            </a:pPr>
            <a:r>
              <a:rPr lang="fr-FR" sz="1600" b="1" dirty="0"/>
              <a:t>Emplois par secteur en milliers,  2014 à 2017 </a:t>
            </a:r>
            <a:r>
              <a:rPr lang="fr-FR" sz="1600" b="1" dirty="0" smtClean="0"/>
              <a:t>(</a:t>
            </a:r>
            <a:r>
              <a:rPr lang="fr-FR" sz="1600" b="1" dirty="0"/>
              <a:t>L'analyse par trimestre en 2018 n'est </a:t>
            </a:r>
            <a:r>
              <a:rPr lang="fr-FR" sz="1600" b="1" dirty="0" smtClean="0"/>
              <a:t>pas donnée par l’ISEE) </a:t>
            </a:r>
            <a:endParaRPr lang="fr-FR" sz="1600" b="1" dirty="0"/>
          </a:p>
        </c:rich>
      </c:tx>
      <c:layout>
        <c:manualLayout>
          <c:xMode val="edge"/>
          <c:yMode val="edge"/>
          <c:x val="0.172470700404282"/>
          <c:y val="0.0"/>
        </c:manualLayout>
      </c:layout>
      <c:overlay val="0"/>
    </c:title>
    <c:autoTitleDeleted val="0"/>
    <c:plotArea>
      <c:layout>
        <c:manualLayout>
          <c:layoutTarget val="inner"/>
          <c:xMode val="edge"/>
          <c:yMode val="edge"/>
          <c:x val="0.0549265042620141"/>
          <c:y val="0.0880851143607049"/>
          <c:w val="0.643134308067087"/>
          <c:h val="0.780308773903262"/>
        </c:manualLayout>
      </c:layout>
      <c:lineChart>
        <c:grouping val="standard"/>
        <c:varyColors val="0"/>
        <c:ser>
          <c:idx val="2"/>
          <c:order val="0"/>
          <c:tx>
            <c:strRef>
              <c:f>'tavail Syndex'!$A$82</c:f>
              <c:strCache>
                <c:ptCount val="1"/>
                <c:pt idx="0">
                  <c:v>Démolition et préparation des sites</c:v>
                </c:pt>
              </c:strCache>
            </c:strRef>
          </c:tx>
          <c:marker>
            <c:symbol val="none"/>
          </c:marker>
          <c:cat>
            <c:multiLvlStrRef>
              <c:f>'tavail Syndex'!$BZ$77:$CO$78</c:f>
              <c:multiLvlStrCache>
                <c:ptCount val="16"/>
                <c:lvl>
                  <c:pt idx="0">
                    <c:v>T1</c:v>
                  </c:pt>
                  <c:pt idx="1">
                    <c:v>T2</c:v>
                  </c:pt>
                  <c:pt idx="2">
                    <c:v>T3</c:v>
                  </c:pt>
                  <c:pt idx="3">
                    <c:v>T4</c:v>
                  </c:pt>
                  <c:pt idx="4">
                    <c:v>T1</c:v>
                  </c:pt>
                  <c:pt idx="5">
                    <c:v>T2</c:v>
                  </c:pt>
                  <c:pt idx="6">
                    <c:v>T3</c:v>
                  </c:pt>
                  <c:pt idx="7">
                    <c:v>T4</c:v>
                  </c:pt>
                  <c:pt idx="8">
                    <c:v>T1</c:v>
                  </c:pt>
                  <c:pt idx="9">
                    <c:v>T2</c:v>
                  </c:pt>
                  <c:pt idx="10">
                    <c:v>T3</c:v>
                  </c:pt>
                  <c:pt idx="11">
                    <c:v>T4</c:v>
                  </c:pt>
                  <c:pt idx="12">
                    <c:v>T1</c:v>
                  </c:pt>
                  <c:pt idx="13">
                    <c:v>T2</c:v>
                  </c:pt>
                  <c:pt idx="14">
                    <c:v>T3</c:v>
                  </c:pt>
                  <c:pt idx="15">
                    <c:v>T4</c:v>
                  </c:pt>
                </c:lvl>
                <c:lvl>
                  <c:pt idx="0">
                    <c:v>2014</c:v>
                  </c:pt>
                  <c:pt idx="4">
                    <c:v>2015</c:v>
                  </c:pt>
                  <c:pt idx="8">
                    <c:v>2016</c:v>
                  </c:pt>
                  <c:pt idx="12">
                    <c:v>2017</c:v>
                  </c:pt>
                </c:lvl>
              </c:multiLvlStrCache>
            </c:multiLvlStrRef>
          </c:cat>
          <c:val>
            <c:numRef>
              <c:f>'tavail Syndex'!$BZ$82:$CO$82</c:f>
              <c:numCache>
                <c:formatCode>_-* #\ ##0.00\ _F_-;\-* #\ ##0.00\ _F_-;_-* "-"??\ _F_-;_-@_-</c:formatCode>
                <c:ptCount val="16"/>
                <c:pt idx="0">
                  <c:v>2.371357000000001</c:v>
                </c:pt>
                <c:pt idx="1">
                  <c:v>2.363182</c:v>
                </c:pt>
                <c:pt idx="2">
                  <c:v>2.312631</c:v>
                </c:pt>
                <c:pt idx="3">
                  <c:v>2.208098</c:v>
                </c:pt>
                <c:pt idx="4">
                  <c:v>2.371414999999998</c:v>
                </c:pt>
                <c:pt idx="5">
                  <c:v>2.370914</c:v>
                </c:pt>
                <c:pt idx="6">
                  <c:v>2.251329</c:v>
                </c:pt>
                <c:pt idx="7">
                  <c:v>2.288332</c:v>
                </c:pt>
                <c:pt idx="8">
                  <c:v>2.347248</c:v>
                </c:pt>
                <c:pt idx="9">
                  <c:v>2.329413</c:v>
                </c:pt>
                <c:pt idx="10">
                  <c:v>2.218197</c:v>
                </c:pt>
                <c:pt idx="11">
                  <c:v>2.096664</c:v>
                </c:pt>
                <c:pt idx="12">
                  <c:v>2.158748</c:v>
                </c:pt>
                <c:pt idx="13">
                  <c:v>2.184232</c:v>
                </c:pt>
                <c:pt idx="14">
                  <c:v>2.152765</c:v>
                </c:pt>
                <c:pt idx="15">
                  <c:v>2.133748</c:v>
                </c:pt>
              </c:numCache>
            </c:numRef>
          </c:val>
          <c:smooth val="0"/>
        </c:ser>
        <c:ser>
          <c:idx val="0"/>
          <c:order val="1"/>
          <c:tx>
            <c:strRef>
              <c:f>'tavail Syndex'!$A$80</c:f>
              <c:strCache>
                <c:ptCount val="1"/>
                <c:pt idx="0">
                  <c:v>Bâtiments</c:v>
                </c:pt>
              </c:strCache>
            </c:strRef>
          </c:tx>
          <c:spPr>
            <a:ln w="76200" cmpd="sng">
              <a:solidFill>
                <a:schemeClr val="tx1"/>
              </a:solidFill>
            </a:ln>
          </c:spPr>
          <c:marker>
            <c:symbol val="none"/>
          </c:marker>
          <c:dLbls>
            <c:numFmt formatCode="#,##0.0" sourceLinked="0"/>
            <c:spPr>
              <a:solidFill>
                <a:schemeClr val="bg1"/>
              </a:solidFill>
            </c:spPr>
            <c:txPr>
              <a:bodyPr rot="-5400000" vert="horz"/>
              <a:lstStyle/>
              <a:p>
                <a:pPr>
                  <a:defRPr sz="1200" b="1"/>
                </a:pPr>
                <a:endParaRPr lang="fr-FR"/>
              </a:p>
            </c:txPr>
            <c:dLblPos val="t"/>
            <c:showLegendKey val="0"/>
            <c:showVal val="1"/>
            <c:showCatName val="0"/>
            <c:showSerName val="0"/>
            <c:showPercent val="0"/>
            <c:showBubbleSize val="0"/>
            <c:showLeaderLines val="0"/>
          </c:dLbls>
          <c:cat>
            <c:multiLvlStrRef>
              <c:f>'tavail Syndex'!$BZ$77:$CO$78</c:f>
              <c:multiLvlStrCache>
                <c:ptCount val="16"/>
                <c:lvl>
                  <c:pt idx="0">
                    <c:v>T1</c:v>
                  </c:pt>
                  <c:pt idx="1">
                    <c:v>T2</c:v>
                  </c:pt>
                  <c:pt idx="2">
                    <c:v>T3</c:v>
                  </c:pt>
                  <c:pt idx="3">
                    <c:v>T4</c:v>
                  </c:pt>
                  <c:pt idx="4">
                    <c:v>T1</c:v>
                  </c:pt>
                  <c:pt idx="5">
                    <c:v>T2</c:v>
                  </c:pt>
                  <c:pt idx="6">
                    <c:v>T3</c:v>
                  </c:pt>
                  <c:pt idx="7">
                    <c:v>T4</c:v>
                  </c:pt>
                  <c:pt idx="8">
                    <c:v>T1</c:v>
                  </c:pt>
                  <c:pt idx="9">
                    <c:v>T2</c:v>
                  </c:pt>
                  <c:pt idx="10">
                    <c:v>T3</c:v>
                  </c:pt>
                  <c:pt idx="11">
                    <c:v>T4</c:v>
                  </c:pt>
                  <c:pt idx="12">
                    <c:v>T1</c:v>
                  </c:pt>
                  <c:pt idx="13">
                    <c:v>T2</c:v>
                  </c:pt>
                  <c:pt idx="14">
                    <c:v>T3</c:v>
                  </c:pt>
                  <c:pt idx="15">
                    <c:v>T4</c:v>
                  </c:pt>
                </c:lvl>
                <c:lvl>
                  <c:pt idx="0">
                    <c:v>2014</c:v>
                  </c:pt>
                  <c:pt idx="4">
                    <c:v>2015</c:v>
                  </c:pt>
                  <c:pt idx="8">
                    <c:v>2016</c:v>
                  </c:pt>
                  <c:pt idx="12">
                    <c:v>2017</c:v>
                  </c:pt>
                </c:lvl>
              </c:multiLvlStrCache>
            </c:multiLvlStrRef>
          </c:cat>
          <c:val>
            <c:numRef>
              <c:f>'tavail Syndex'!$BZ$80:$CO$80</c:f>
              <c:numCache>
                <c:formatCode>_-* #\ ##0.00\ _F_-;\-* #\ ##0.00\ _F_-;_-* "-"??\ _F_-;_-@_-</c:formatCode>
                <c:ptCount val="16"/>
                <c:pt idx="0">
                  <c:v>1.771418</c:v>
                </c:pt>
                <c:pt idx="1">
                  <c:v>1.734407</c:v>
                </c:pt>
                <c:pt idx="2">
                  <c:v>1.755496</c:v>
                </c:pt>
                <c:pt idx="3">
                  <c:v>1.678149</c:v>
                </c:pt>
                <c:pt idx="4">
                  <c:v>1.772507</c:v>
                </c:pt>
                <c:pt idx="5">
                  <c:v>1.76984</c:v>
                </c:pt>
                <c:pt idx="6">
                  <c:v>1.74659</c:v>
                </c:pt>
                <c:pt idx="7">
                  <c:v>1.602424</c:v>
                </c:pt>
                <c:pt idx="8">
                  <c:v>1.700573</c:v>
                </c:pt>
                <c:pt idx="9">
                  <c:v>1.659772</c:v>
                </c:pt>
                <c:pt idx="10">
                  <c:v>1.598189</c:v>
                </c:pt>
                <c:pt idx="11">
                  <c:v>1.438356</c:v>
                </c:pt>
                <c:pt idx="12">
                  <c:v>1.627173</c:v>
                </c:pt>
                <c:pt idx="13">
                  <c:v>1.624306</c:v>
                </c:pt>
                <c:pt idx="14">
                  <c:v>1.563591</c:v>
                </c:pt>
                <c:pt idx="15">
                  <c:v>1.319323</c:v>
                </c:pt>
              </c:numCache>
            </c:numRef>
          </c:val>
          <c:smooth val="0"/>
        </c:ser>
        <c:ser>
          <c:idx val="1"/>
          <c:order val="2"/>
          <c:tx>
            <c:strRef>
              <c:f>'tavail Syndex'!$A$81</c:f>
              <c:strCache>
                <c:ptCount val="1"/>
                <c:pt idx="0">
                  <c:v>Génie civil</c:v>
                </c:pt>
              </c:strCache>
            </c:strRef>
          </c:tx>
          <c:marker>
            <c:symbol val="none"/>
          </c:marker>
          <c:cat>
            <c:multiLvlStrRef>
              <c:f>'tavail Syndex'!$BZ$77:$CO$78</c:f>
              <c:multiLvlStrCache>
                <c:ptCount val="16"/>
                <c:lvl>
                  <c:pt idx="0">
                    <c:v>T1</c:v>
                  </c:pt>
                  <c:pt idx="1">
                    <c:v>T2</c:v>
                  </c:pt>
                  <c:pt idx="2">
                    <c:v>T3</c:v>
                  </c:pt>
                  <c:pt idx="3">
                    <c:v>T4</c:v>
                  </c:pt>
                  <c:pt idx="4">
                    <c:v>T1</c:v>
                  </c:pt>
                  <c:pt idx="5">
                    <c:v>T2</c:v>
                  </c:pt>
                  <c:pt idx="6">
                    <c:v>T3</c:v>
                  </c:pt>
                  <c:pt idx="7">
                    <c:v>T4</c:v>
                  </c:pt>
                  <c:pt idx="8">
                    <c:v>T1</c:v>
                  </c:pt>
                  <c:pt idx="9">
                    <c:v>T2</c:v>
                  </c:pt>
                  <c:pt idx="10">
                    <c:v>T3</c:v>
                  </c:pt>
                  <c:pt idx="11">
                    <c:v>T4</c:v>
                  </c:pt>
                  <c:pt idx="12">
                    <c:v>T1</c:v>
                  </c:pt>
                  <c:pt idx="13">
                    <c:v>T2</c:v>
                  </c:pt>
                  <c:pt idx="14">
                    <c:v>T3</c:v>
                  </c:pt>
                  <c:pt idx="15">
                    <c:v>T4</c:v>
                  </c:pt>
                </c:lvl>
                <c:lvl>
                  <c:pt idx="0">
                    <c:v>2014</c:v>
                  </c:pt>
                  <c:pt idx="4">
                    <c:v>2015</c:v>
                  </c:pt>
                  <c:pt idx="8">
                    <c:v>2016</c:v>
                  </c:pt>
                  <c:pt idx="12">
                    <c:v>2017</c:v>
                  </c:pt>
                </c:lvl>
              </c:multiLvlStrCache>
            </c:multiLvlStrRef>
          </c:cat>
          <c:val>
            <c:numRef>
              <c:f>'tavail Syndex'!$BZ$81:$CO$81</c:f>
              <c:numCache>
                <c:formatCode>_-* #\ ##0.00\ _F_-;\-* #\ ##0.00\ _F_-;_-* "-"??\ _F_-;_-@_-</c:formatCode>
                <c:ptCount val="16"/>
                <c:pt idx="0">
                  <c:v>1.453066</c:v>
                </c:pt>
                <c:pt idx="1">
                  <c:v>1.489366</c:v>
                </c:pt>
                <c:pt idx="2">
                  <c:v>1.542533</c:v>
                </c:pt>
                <c:pt idx="3">
                  <c:v>1.532199</c:v>
                </c:pt>
                <c:pt idx="4">
                  <c:v>1.522416</c:v>
                </c:pt>
                <c:pt idx="5">
                  <c:v>1.489082</c:v>
                </c:pt>
                <c:pt idx="6">
                  <c:v>1.447415</c:v>
                </c:pt>
                <c:pt idx="7">
                  <c:v>1.411582</c:v>
                </c:pt>
                <c:pt idx="8">
                  <c:v>1.419749</c:v>
                </c:pt>
                <c:pt idx="9">
                  <c:v>1.404749</c:v>
                </c:pt>
                <c:pt idx="10">
                  <c:v>1.388416</c:v>
                </c:pt>
                <c:pt idx="11">
                  <c:v>1.269866</c:v>
                </c:pt>
                <c:pt idx="12">
                  <c:v>1.318199</c:v>
                </c:pt>
                <c:pt idx="13">
                  <c:v>1.339699</c:v>
                </c:pt>
                <c:pt idx="14">
                  <c:v>1.367366</c:v>
                </c:pt>
                <c:pt idx="15">
                  <c:v>1.372333</c:v>
                </c:pt>
              </c:numCache>
            </c:numRef>
          </c:val>
          <c:smooth val="0"/>
        </c:ser>
        <c:ser>
          <c:idx val="3"/>
          <c:order val="3"/>
          <c:tx>
            <c:strRef>
              <c:f>'tavail Syndex'!$A$83</c:f>
              <c:strCache>
                <c:ptCount val="1"/>
                <c:pt idx="0">
                  <c:v> Travaux d'installation électrique, plomberie et autres travaux d'installation</c:v>
                </c:pt>
              </c:strCache>
            </c:strRef>
          </c:tx>
          <c:marker>
            <c:symbol val="none"/>
          </c:marker>
          <c:cat>
            <c:multiLvlStrRef>
              <c:f>'tavail Syndex'!$BZ$77:$CO$78</c:f>
              <c:multiLvlStrCache>
                <c:ptCount val="16"/>
                <c:lvl>
                  <c:pt idx="0">
                    <c:v>T1</c:v>
                  </c:pt>
                  <c:pt idx="1">
                    <c:v>T2</c:v>
                  </c:pt>
                  <c:pt idx="2">
                    <c:v>T3</c:v>
                  </c:pt>
                  <c:pt idx="3">
                    <c:v>T4</c:v>
                  </c:pt>
                  <c:pt idx="4">
                    <c:v>T1</c:v>
                  </c:pt>
                  <c:pt idx="5">
                    <c:v>T2</c:v>
                  </c:pt>
                  <c:pt idx="6">
                    <c:v>T3</c:v>
                  </c:pt>
                  <c:pt idx="7">
                    <c:v>T4</c:v>
                  </c:pt>
                  <c:pt idx="8">
                    <c:v>T1</c:v>
                  </c:pt>
                  <c:pt idx="9">
                    <c:v>T2</c:v>
                  </c:pt>
                  <c:pt idx="10">
                    <c:v>T3</c:v>
                  </c:pt>
                  <c:pt idx="11">
                    <c:v>T4</c:v>
                  </c:pt>
                  <c:pt idx="12">
                    <c:v>T1</c:v>
                  </c:pt>
                  <c:pt idx="13">
                    <c:v>T2</c:v>
                  </c:pt>
                  <c:pt idx="14">
                    <c:v>T3</c:v>
                  </c:pt>
                  <c:pt idx="15">
                    <c:v>T4</c:v>
                  </c:pt>
                </c:lvl>
                <c:lvl>
                  <c:pt idx="0">
                    <c:v>2014</c:v>
                  </c:pt>
                  <c:pt idx="4">
                    <c:v>2015</c:v>
                  </c:pt>
                  <c:pt idx="8">
                    <c:v>2016</c:v>
                  </c:pt>
                  <c:pt idx="12">
                    <c:v>2017</c:v>
                  </c:pt>
                </c:lvl>
              </c:multiLvlStrCache>
            </c:multiLvlStrRef>
          </c:cat>
          <c:val>
            <c:numRef>
              <c:f>'tavail Syndex'!$BZ$83:$CO$83</c:f>
              <c:numCache>
                <c:formatCode>_-* #\ ##0.00\ _F_-;\-* #\ ##0.00\ _F_-;_-* "-"??\ _F_-;_-@_-</c:formatCode>
                <c:ptCount val="16"/>
                <c:pt idx="0">
                  <c:v>0.964683</c:v>
                </c:pt>
                <c:pt idx="1">
                  <c:v>0.955859</c:v>
                </c:pt>
                <c:pt idx="2">
                  <c:v>0.965966</c:v>
                </c:pt>
                <c:pt idx="3">
                  <c:v>0.950449</c:v>
                </c:pt>
                <c:pt idx="4">
                  <c:v>0.96845</c:v>
                </c:pt>
                <c:pt idx="5">
                  <c:v>0.959116</c:v>
                </c:pt>
                <c:pt idx="6">
                  <c:v>0.879592</c:v>
                </c:pt>
                <c:pt idx="7">
                  <c:v>0.824259</c:v>
                </c:pt>
                <c:pt idx="8">
                  <c:v>0.862426</c:v>
                </c:pt>
                <c:pt idx="9">
                  <c:v>0.859233</c:v>
                </c:pt>
                <c:pt idx="10">
                  <c:v>0.877034</c:v>
                </c:pt>
                <c:pt idx="11">
                  <c:v>0.8703</c:v>
                </c:pt>
                <c:pt idx="12">
                  <c:v>0.93265</c:v>
                </c:pt>
                <c:pt idx="13">
                  <c:v>0.9089</c:v>
                </c:pt>
                <c:pt idx="14">
                  <c:v>0.901033</c:v>
                </c:pt>
                <c:pt idx="15">
                  <c:v>0.86865</c:v>
                </c:pt>
              </c:numCache>
            </c:numRef>
          </c:val>
          <c:smooth val="0"/>
        </c:ser>
        <c:ser>
          <c:idx val="4"/>
          <c:order val="4"/>
          <c:tx>
            <c:strRef>
              <c:f>'tavail Syndex'!$A$84</c:f>
              <c:strCache>
                <c:ptCount val="1"/>
                <c:pt idx="0">
                  <c:v>Travaux de finition</c:v>
                </c:pt>
              </c:strCache>
            </c:strRef>
          </c:tx>
          <c:marker>
            <c:symbol val="none"/>
          </c:marker>
          <c:cat>
            <c:multiLvlStrRef>
              <c:f>'tavail Syndex'!$BZ$77:$CO$78</c:f>
              <c:multiLvlStrCache>
                <c:ptCount val="16"/>
                <c:lvl>
                  <c:pt idx="0">
                    <c:v>T1</c:v>
                  </c:pt>
                  <c:pt idx="1">
                    <c:v>T2</c:v>
                  </c:pt>
                  <c:pt idx="2">
                    <c:v>T3</c:v>
                  </c:pt>
                  <c:pt idx="3">
                    <c:v>T4</c:v>
                  </c:pt>
                  <c:pt idx="4">
                    <c:v>T1</c:v>
                  </c:pt>
                  <c:pt idx="5">
                    <c:v>T2</c:v>
                  </c:pt>
                  <c:pt idx="6">
                    <c:v>T3</c:v>
                  </c:pt>
                  <c:pt idx="7">
                    <c:v>T4</c:v>
                  </c:pt>
                  <c:pt idx="8">
                    <c:v>T1</c:v>
                  </c:pt>
                  <c:pt idx="9">
                    <c:v>T2</c:v>
                  </c:pt>
                  <c:pt idx="10">
                    <c:v>T3</c:v>
                  </c:pt>
                  <c:pt idx="11">
                    <c:v>T4</c:v>
                  </c:pt>
                  <c:pt idx="12">
                    <c:v>T1</c:v>
                  </c:pt>
                  <c:pt idx="13">
                    <c:v>T2</c:v>
                  </c:pt>
                  <c:pt idx="14">
                    <c:v>T3</c:v>
                  </c:pt>
                  <c:pt idx="15">
                    <c:v>T4</c:v>
                  </c:pt>
                </c:lvl>
                <c:lvl>
                  <c:pt idx="0">
                    <c:v>2014</c:v>
                  </c:pt>
                  <c:pt idx="4">
                    <c:v>2015</c:v>
                  </c:pt>
                  <c:pt idx="8">
                    <c:v>2016</c:v>
                  </c:pt>
                  <c:pt idx="12">
                    <c:v>2017</c:v>
                  </c:pt>
                </c:lvl>
              </c:multiLvlStrCache>
            </c:multiLvlStrRef>
          </c:cat>
          <c:val>
            <c:numRef>
              <c:f>'tavail Syndex'!$BZ$84:$CO$84</c:f>
              <c:numCache>
                <c:formatCode>_-* #\ ##0.00\ _F_-;\-* #\ ##0.00\ _F_-;_-* "-"??\ _F_-;_-@_-</c:formatCode>
                <c:ptCount val="16"/>
                <c:pt idx="0">
                  <c:v>0.840804</c:v>
                </c:pt>
                <c:pt idx="1">
                  <c:v>0.809149</c:v>
                </c:pt>
                <c:pt idx="2">
                  <c:v>0.817032</c:v>
                </c:pt>
                <c:pt idx="3">
                  <c:v>0.741999</c:v>
                </c:pt>
                <c:pt idx="4">
                  <c:v>0.762999</c:v>
                </c:pt>
                <c:pt idx="5">
                  <c:v>0.723783</c:v>
                </c:pt>
                <c:pt idx="6">
                  <c:v>0.7357</c:v>
                </c:pt>
                <c:pt idx="7">
                  <c:v>0.666783</c:v>
                </c:pt>
                <c:pt idx="8">
                  <c:v>0.702366</c:v>
                </c:pt>
                <c:pt idx="9">
                  <c:v>0.7462</c:v>
                </c:pt>
                <c:pt idx="10">
                  <c:v>0.768866</c:v>
                </c:pt>
                <c:pt idx="11">
                  <c:v>0.699116</c:v>
                </c:pt>
                <c:pt idx="12">
                  <c:v>0.7177</c:v>
                </c:pt>
                <c:pt idx="13">
                  <c:v>0.733083</c:v>
                </c:pt>
                <c:pt idx="14">
                  <c:v>0.734166</c:v>
                </c:pt>
                <c:pt idx="15">
                  <c:v>0.675248</c:v>
                </c:pt>
              </c:numCache>
            </c:numRef>
          </c:val>
          <c:smooth val="0"/>
        </c:ser>
        <c:ser>
          <c:idx val="5"/>
          <c:order val="5"/>
          <c:tx>
            <c:strRef>
              <c:f>'tavail Syndex'!$A$85</c:f>
              <c:strCache>
                <c:ptCount val="1"/>
                <c:pt idx="0">
                  <c:v>Autres travaux de construction spécialisés hors maçonnerie générale et gros oeuvre de bâtiment</c:v>
                </c:pt>
              </c:strCache>
            </c:strRef>
          </c:tx>
          <c:marker>
            <c:symbol val="none"/>
          </c:marker>
          <c:cat>
            <c:multiLvlStrRef>
              <c:f>'tavail Syndex'!$BZ$77:$CO$78</c:f>
              <c:multiLvlStrCache>
                <c:ptCount val="16"/>
                <c:lvl>
                  <c:pt idx="0">
                    <c:v>T1</c:v>
                  </c:pt>
                  <c:pt idx="1">
                    <c:v>T2</c:v>
                  </c:pt>
                  <c:pt idx="2">
                    <c:v>T3</c:v>
                  </c:pt>
                  <c:pt idx="3">
                    <c:v>T4</c:v>
                  </c:pt>
                  <c:pt idx="4">
                    <c:v>T1</c:v>
                  </c:pt>
                  <c:pt idx="5">
                    <c:v>T2</c:v>
                  </c:pt>
                  <c:pt idx="6">
                    <c:v>T3</c:v>
                  </c:pt>
                  <c:pt idx="7">
                    <c:v>T4</c:v>
                  </c:pt>
                  <c:pt idx="8">
                    <c:v>T1</c:v>
                  </c:pt>
                  <c:pt idx="9">
                    <c:v>T2</c:v>
                  </c:pt>
                  <c:pt idx="10">
                    <c:v>T3</c:v>
                  </c:pt>
                  <c:pt idx="11">
                    <c:v>T4</c:v>
                  </c:pt>
                  <c:pt idx="12">
                    <c:v>T1</c:v>
                  </c:pt>
                  <c:pt idx="13">
                    <c:v>T2</c:v>
                  </c:pt>
                  <c:pt idx="14">
                    <c:v>T3</c:v>
                  </c:pt>
                  <c:pt idx="15">
                    <c:v>T4</c:v>
                  </c:pt>
                </c:lvl>
                <c:lvl>
                  <c:pt idx="0">
                    <c:v>2014</c:v>
                  </c:pt>
                  <c:pt idx="4">
                    <c:v>2015</c:v>
                  </c:pt>
                  <c:pt idx="8">
                    <c:v>2016</c:v>
                  </c:pt>
                  <c:pt idx="12">
                    <c:v>2017</c:v>
                  </c:pt>
                </c:lvl>
              </c:multiLvlStrCache>
            </c:multiLvlStrRef>
          </c:cat>
          <c:val>
            <c:numRef>
              <c:f>'tavail Syndex'!$BZ$85:$CO$85</c:f>
              <c:numCache>
                <c:formatCode>_-* #\ ##0.00\ _F_-;\-* #\ ##0.00\ _F_-;_-* "-"??\ _F_-;_-@_-</c:formatCode>
                <c:ptCount val="16"/>
                <c:pt idx="0">
                  <c:v>0.475009</c:v>
                </c:pt>
                <c:pt idx="1">
                  <c:v>0.403333</c:v>
                </c:pt>
                <c:pt idx="2">
                  <c:v>0.43225</c:v>
                </c:pt>
                <c:pt idx="3">
                  <c:v>0.379</c:v>
                </c:pt>
                <c:pt idx="4">
                  <c:v>0.407</c:v>
                </c:pt>
                <c:pt idx="5">
                  <c:v>0.3935</c:v>
                </c:pt>
                <c:pt idx="6">
                  <c:v>0.397</c:v>
                </c:pt>
                <c:pt idx="7">
                  <c:v>0.3785</c:v>
                </c:pt>
                <c:pt idx="8">
                  <c:v>0.3865</c:v>
                </c:pt>
                <c:pt idx="9">
                  <c:v>0.411</c:v>
                </c:pt>
                <c:pt idx="10">
                  <c:v>0.43125</c:v>
                </c:pt>
                <c:pt idx="11">
                  <c:v>0.4195</c:v>
                </c:pt>
                <c:pt idx="12">
                  <c:v>0.45</c:v>
                </c:pt>
                <c:pt idx="13">
                  <c:v>0.4395</c:v>
                </c:pt>
                <c:pt idx="14">
                  <c:v>0.425</c:v>
                </c:pt>
                <c:pt idx="15">
                  <c:v>0.3905</c:v>
                </c:pt>
              </c:numCache>
            </c:numRef>
          </c:val>
          <c:smooth val="0"/>
        </c:ser>
        <c:dLbls>
          <c:showLegendKey val="0"/>
          <c:showVal val="0"/>
          <c:showCatName val="0"/>
          <c:showSerName val="0"/>
          <c:showPercent val="0"/>
          <c:showBubbleSize val="0"/>
        </c:dLbls>
        <c:marker val="1"/>
        <c:smooth val="0"/>
        <c:axId val="-2142789800"/>
        <c:axId val="-2142786648"/>
      </c:lineChart>
      <c:catAx>
        <c:axId val="-2142789800"/>
        <c:scaling>
          <c:orientation val="minMax"/>
        </c:scaling>
        <c:delete val="0"/>
        <c:axPos val="b"/>
        <c:numFmt formatCode="General" sourceLinked="1"/>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fr-FR"/>
          </a:p>
        </c:txPr>
        <c:crossAx val="-2142786648"/>
        <c:crosses val="autoZero"/>
        <c:auto val="1"/>
        <c:lblAlgn val="ctr"/>
        <c:lblOffset val="100"/>
        <c:noMultiLvlLbl val="0"/>
      </c:catAx>
      <c:valAx>
        <c:axId val="-2142786648"/>
        <c:scaling>
          <c:orientation val="minMax"/>
          <c:max val="2.8"/>
        </c:scaling>
        <c:delete val="0"/>
        <c:axPos val="l"/>
        <c:majorGridlines>
          <c:spPr>
            <a:ln>
              <a:solidFill>
                <a:schemeClr val="bg1">
                  <a:lumMod val="75000"/>
                </a:schemeClr>
              </a:solidFill>
            </a:ln>
          </c:spPr>
        </c:majorGridlines>
        <c:numFmt formatCode="#,##0.0" sourceLinked="0"/>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fr-FR"/>
          </a:p>
        </c:txPr>
        <c:crossAx val="-2142789800"/>
        <c:crosses val="autoZero"/>
        <c:crossBetween val="between"/>
        <c:majorUnit val="0.1"/>
      </c:valAx>
    </c:plotArea>
    <c:legend>
      <c:legendPos val="r"/>
      <c:legendEntry>
        <c:idx val="1"/>
        <c:txPr>
          <a:bodyPr/>
          <a:lstStyle/>
          <a:p>
            <a:pPr>
              <a:defRPr sz="1000" b="1"/>
            </a:pPr>
            <a:endParaRPr lang="fr-FR"/>
          </a:p>
        </c:txPr>
      </c:legendEntry>
      <c:layout>
        <c:manualLayout>
          <c:xMode val="edge"/>
          <c:yMode val="edge"/>
          <c:x val="0.710461141345765"/>
          <c:y val="0.109194755825577"/>
          <c:w val="0.274529479674996"/>
          <c:h val="0.890805244174423"/>
        </c:manualLayout>
      </c:layout>
      <c:overlay val="0"/>
      <c:txPr>
        <a:bodyPr/>
        <a:lstStyle/>
        <a:p>
          <a:pPr>
            <a:defRPr sz="1000" b="0" i="0" u="none" strike="noStrike" baseline="0">
              <a:solidFill>
                <a:srgbClr val="000000"/>
              </a:solidFill>
              <a:latin typeface="Calibri"/>
              <a:ea typeface="Calibri"/>
              <a:cs typeface="Calibri"/>
            </a:defRPr>
          </a:pPr>
          <a:endParaRPr lang="fr-FR"/>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15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i="0" u="none" strike="noStrike" baseline="0">
                <a:solidFill>
                  <a:srgbClr val="000000"/>
                </a:solidFill>
                <a:latin typeface="Calibri"/>
                <a:ea typeface="Calibri"/>
                <a:cs typeface="Calibri"/>
              </a:defRPr>
            </a:pPr>
            <a:r>
              <a:rPr lang="fr-FR" sz="2400" b="1" i="0" u="none" strike="noStrike" baseline="0" dirty="0">
                <a:solidFill>
                  <a:srgbClr val="000000"/>
                </a:solidFill>
                <a:latin typeface="Calibri"/>
                <a:ea typeface="Calibri"/>
                <a:cs typeface="Calibri"/>
              </a:rPr>
              <a:t>Evaluation </a:t>
            </a:r>
            <a:r>
              <a:rPr lang="fr-FR" sz="2400" b="1" i="0" u="none" strike="noStrike" baseline="0" dirty="0" smtClean="0">
                <a:solidFill>
                  <a:srgbClr val="000000"/>
                </a:solidFill>
                <a:latin typeface="Calibri"/>
                <a:ea typeface="Calibri"/>
                <a:cs typeface="Calibri"/>
              </a:rPr>
              <a:t>de </a:t>
            </a:r>
            <a:r>
              <a:rPr lang="fr-FR" sz="2400" b="1" i="0" u="none" strike="noStrike" baseline="0" dirty="0">
                <a:solidFill>
                  <a:srgbClr val="000000"/>
                </a:solidFill>
                <a:latin typeface="Calibri"/>
                <a:ea typeface="Calibri"/>
                <a:cs typeface="Calibri"/>
              </a:rPr>
              <a:t>la VAB </a:t>
            </a:r>
            <a:r>
              <a:rPr lang="fr-FR" sz="2400" b="1" i="0" u="none" strike="noStrike" baseline="0" dirty="0" smtClean="0">
                <a:latin typeface="Calibri"/>
                <a:ea typeface="Calibri"/>
                <a:cs typeface="Calibri"/>
              </a:rPr>
              <a:t>du </a:t>
            </a:r>
            <a:r>
              <a:rPr lang="fr-FR" sz="2400" b="1" i="0" u="none" strike="noStrike" baseline="0" dirty="0">
                <a:latin typeface="Calibri"/>
                <a:ea typeface="Calibri"/>
                <a:cs typeface="Calibri"/>
              </a:rPr>
              <a:t>secteur </a:t>
            </a:r>
            <a:endParaRPr lang="fr-FR" sz="2400" b="1" i="0" u="none" strike="noStrike" baseline="0" dirty="0" smtClean="0">
              <a:latin typeface="Calibri"/>
              <a:ea typeface="Calibri"/>
              <a:cs typeface="Calibri"/>
            </a:endParaRPr>
          </a:p>
          <a:p>
            <a:pPr>
              <a:defRPr sz="2400" b="1" i="0" u="none" strike="noStrike" baseline="0">
                <a:solidFill>
                  <a:srgbClr val="000000"/>
                </a:solidFill>
                <a:latin typeface="Calibri"/>
                <a:ea typeface="Calibri"/>
                <a:cs typeface="Calibri"/>
              </a:defRPr>
            </a:pPr>
            <a:r>
              <a:rPr lang="fr-FR" sz="2400" b="1" i="0" u="none" strike="noStrike" baseline="0" dirty="0" smtClean="0">
                <a:latin typeface="Calibri"/>
                <a:ea typeface="Calibri"/>
                <a:cs typeface="Calibri"/>
              </a:rPr>
              <a:t>De la </a:t>
            </a:r>
            <a:r>
              <a:rPr lang="fr-FR" sz="2400" b="1" i="0" u="none" strike="noStrike" baseline="0" dirty="0">
                <a:latin typeface="Calibri"/>
                <a:ea typeface="Calibri"/>
                <a:cs typeface="Calibri"/>
              </a:rPr>
              <a:t>construction-BTP, </a:t>
            </a:r>
          </a:p>
          <a:p>
            <a:pPr>
              <a:defRPr sz="2400" b="1" i="0" u="none" strike="noStrike" baseline="0">
                <a:solidFill>
                  <a:srgbClr val="000000"/>
                </a:solidFill>
                <a:latin typeface="Calibri"/>
                <a:ea typeface="Calibri"/>
                <a:cs typeface="Calibri"/>
              </a:defRPr>
            </a:pPr>
            <a:r>
              <a:rPr lang="fr-FR" sz="2400" b="1" i="0" u="none" strike="noStrike" baseline="0" dirty="0">
                <a:solidFill>
                  <a:srgbClr val="000000"/>
                </a:solidFill>
                <a:latin typeface="Calibri"/>
                <a:ea typeface="Calibri"/>
                <a:cs typeface="Calibri"/>
              </a:rPr>
              <a:t>GCFP courants </a:t>
            </a:r>
          </a:p>
        </c:rich>
      </c:tx>
      <c:layout>
        <c:manualLayout>
          <c:xMode val="edge"/>
          <c:yMode val="edge"/>
          <c:x val="0.129721506823327"/>
          <c:y val="0.0"/>
        </c:manualLayout>
      </c:layout>
      <c:overlay val="0"/>
    </c:title>
    <c:autoTitleDeleted val="0"/>
    <c:plotArea>
      <c:layout>
        <c:manualLayout>
          <c:layoutTarget val="inner"/>
          <c:xMode val="edge"/>
          <c:yMode val="edge"/>
          <c:x val="0.0689604681264157"/>
          <c:y val="0.0421124778888749"/>
          <c:w val="0.872644132240319"/>
          <c:h val="0.76952989373543"/>
        </c:manualLayout>
      </c:layout>
      <c:lineChart>
        <c:grouping val="standard"/>
        <c:varyColors val="0"/>
        <c:ser>
          <c:idx val="2"/>
          <c:order val="1"/>
          <c:tx>
            <c:strRef>
              <c:f>'tavail Syndex'!$A$443</c:f>
              <c:strCache>
                <c:ptCount val="1"/>
                <c:pt idx="0">
                  <c:v>Valeur ajoutée </c:v>
                </c:pt>
              </c:strCache>
            </c:strRef>
          </c:tx>
          <c:spPr>
            <a:ln w="76200" cmpd="sng">
              <a:solidFill>
                <a:srgbClr val="008000"/>
              </a:solidFill>
              <a:prstDash val="solid"/>
            </a:ln>
          </c:spPr>
          <c:marker>
            <c:symbol val="none"/>
          </c:marker>
          <c:cat>
            <c:strRef>
              <c:f>'tavail Syndex'!$B$437:$W$437</c:f>
              <c:strCach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Est 2018</c:v>
                </c:pt>
                <c:pt idx="21">
                  <c:v>Est 2019</c:v>
                </c:pt>
              </c:strCache>
            </c:strRef>
          </c:cat>
          <c:val>
            <c:numRef>
              <c:f>'tavail Syndex'!$B$443:$W$443</c:f>
              <c:numCache>
                <c:formatCode>General</c:formatCode>
                <c:ptCount val="22"/>
                <c:pt idx="0">
                  <c:v>32.97840733398048</c:v>
                </c:pt>
                <c:pt idx="1">
                  <c:v>34.73775547684934</c:v>
                </c:pt>
                <c:pt idx="2">
                  <c:v>37.24522874760728</c:v>
                </c:pt>
                <c:pt idx="3">
                  <c:v>38.00174342899555</c:v>
                </c:pt>
                <c:pt idx="4">
                  <c:v>40.7225140474119</c:v>
                </c:pt>
                <c:pt idx="5">
                  <c:v>44.34577413323814</c:v>
                </c:pt>
                <c:pt idx="6">
                  <c:v>46.49571819788647</c:v>
                </c:pt>
                <c:pt idx="7">
                  <c:v>48.77879059005898</c:v>
                </c:pt>
                <c:pt idx="8">
                  <c:v>62.13731117206865</c:v>
                </c:pt>
                <c:pt idx="9">
                  <c:v>65.7992695439871</c:v>
                </c:pt>
                <c:pt idx="10">
                  <c:v>79.343</c:v>
                </c:pt>
                <c:pt idx="11">
                  <c:v>76.82899999999998</c:v>
                </c:pt>
                <c:pt idx="12">
                  <c:v>84.621</c:v>
                </c:pt>
                <c:pt idx="13">
                  <c:v>99.729</c:v>
                </c:pt>
                <c:pt idx="14">
                  <c:v>106.845</c:v>
                </c:pt>
                <c:pt idx="15">
                  <c:v>72.4942136422388</c:v>
                </c:pt>
                <c:pt idx="16">
                  <c:v>64.8248439031825</c:v>
                </c:pt>
                <c:pt idx="17">
                  <c:v>69.2578376863294</c:v>
                </c:pt>
                <c:pt idx="18">
                  <c:v>67.95052413118175</c:v>
                </c:pt>
                <c:pt idx="19">
                  <c:v>67.37065659406095</c:v>
                </c:pt>
                <c:pt idx="20">
                  <c:v>53.3984934542578</c:v>
                </c:pt>
              </c:numCache>
            </c:numRef>
          </c:val>
          <c:smooth val="0"/>
        </c:ser>
        <c:dLbls>
          <c:showLegendKey val="0"/>
          <c:showVal val="0"/>
          <c:showCatName val="0"/>
          <c:showSerName val="0"/>
          <c:showPercent val="0"/>
          <c:showBubbleSize val="0"/>
        </c:dLbls>
        <c:marker val="1"/>
        <c:smooth val="0"/>
        <c:axId val="-2142745192"/>
        <c:axId val="-2142742120"/>
      </c:lineChart>
      <c:lineChart>
        <c:grouping val="standard"/>
        <c:varyColors val="0"/>
        <c:ser>
          <c:idx val="1"/>
          <c:order val="0"/>
          <c:tx>
            <c:strRef>
              <c:f>'tavail Syndex'!$A$442</c:f>
              <c:strCache>
                <c:ptCount val="1"/>
                <c:pt idx="0">
                  <c:v>Indice Ciment en valeur aux prix de 2018</c:v>
                </c:pt>
              </c:strCache>
            </c:strRef>
          </c:tx>
          <c:spPr>
            <a:ln>
              <a:solidFill>
                <a:srgbClr val="008000"/>
              </a:solidFill>
              <a:prstDash val="sysDash"/>
            </a:ln>
          </c:spPr>
          <c:marker>
            <c:symbol val="none"/>
          </c:marker>
          <c:cat>
            <c:strRef>
              <c:f>'tavail Syndex'!$B$437:$W$437</c:f>
              <c:strCach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Est 2018</c:v>
                </c:pt>
                <c:pt idx="21">
                  <c:v>Est 2019</c:v>
                </c:pt>
              </c:strCache>
            </c:strRef>
          </c:cat>
          <c:val>
            <c:numRef>
              <c:f>'tavail Syndex'!$B$442:$W$442</c:f>
              <c:numCache>
                <c:formatCode>#\ ##0.00"  ";#\ ##0.00"  "."  "</c:formatCode>
                <c:ptCount val="22"/>
                <c:pt idx="0">
                  <c:v>54.32842196209588</c:v>
                </c:pt>
                <c:pt idx="1">
                  <c:v>56.89829431438127</c:v>
                </c:pt>
                <c:pt idx="2">
                  <c:v>58.3601872909699</c:v>
                </c:pt>
                <c:pt idx="3">
                  <c:v>59.38452619843925</c:v>
                </c:pt>
                <c:pt idx="4">
                  <c:v>67.2186696395392</c:v>
                </c:pt>
                <c:pt idx="5">
                  <c:v>67.7741237458194</c:v>
                </c:pt>
                <c:pt idx="6">
                  <c:v>76.9871928651059</c:v>
                </c:pt>
                <c:pt idx="7">
                  <c:v>86.64240523968785</c:v>
                </c:pt>
                <c:pt idx="8">
                  <c:v>97.30355183946465</c:v>
                </c:pt>
                <c:pt idx="9">
                  <c:v>107.2405999628391</c:v>
                </c:pt>
                <c:pt idx="10">
                  <c:v>110.2350416202155</c:v>
                </c:pt>
                <c:pt idx="11">
                  <c:v>121.616095039019</c:v>
                </c:pt>
                <c:pt idx="12">
                  <c:v>131.0828907469343</c:v>
                </c:pt>
                <c:pt idx="13">
                  <c:v>127.7190955035303</c:v>
                </c:pt>
                <c:pt idx="14">
                  <c:v>111.4434782608696</c:v>
                </c:pt>
                <c:pt idx="15">
                  <c:v>112.2977876254181</c:v>
                </c:pt>
                <c:pt idx="16">
                  <c:v>100.4174842066147</c:v>
                </c:pt>
                <c:pt idx="17">
                  <c:v>107.2844515050167</c:v>
                </c:pt>
                <c:pt idx="18">
                  <c:v>105.2593461538462</c:v>
                </c:pt>
                <c:pt idx="19">
                  <c:v>104.3610973383501</c:v>
                </c:pt>
                <c:pt idx="20">
                  <c:v>82.71739737790098</c:v>
                </c:pt>
              </c:numCache>
            </c:numRef>
          </c:val>
          <c:smooth val="0"/>
        </c:ser>
        <c:dLbls>
          <c:showLegendKey val="0"/>
          <c:showVal val="0"/>
          <c:showCatName val="0"/>
          <c:showSerName val="0"/>
          <c:showPercent val="0"/>
          <c:showBubbleSize val="0"/>
        </c:dLbls>
        <c:marker val="1"/>
        <c:smooth val="0"/>
        <c:axId val="-2142738808"/>
        <c:axId val="-2142735608"/>
      </c:lineChart>
      <c:catAx>
        <c:axId val="-2142745192"/>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2742120"/>
        <c:crosses val="autoZero"/>
        <c:auto val="1"/>
        <c:lblAlgn val="ctr"/>
        <c:lblOffset val="100"/>
        <c:noMultiLvlLbl val="0"/>
      </c:catAx>
      <c:valAx>
        <c:axId val="-2142742120"/>
        <c:scaling>
          <c:orientation val="minMax"/>
          <c:max val="140.0"/>
        </c:scaling>
        <c:delete val="0"/>
        <c:axPos val="l"/>
        <c:majorGridlines>
          <c:spPr>
            <a:ln>
              <a:solidFill>
                <a:schemeClr val="bg1"/>
              </a:solidFill>
            </a:ln>
          </c:spPr>
        </c:majorGridlines>
        <c:numFmt formatCode="General" sourceLinked="1"/>
        <c:majorTickMark val="out"/>
        <c:minorTickMark val="none"/>
        <c:tickLblPos val="nextTo"/>
        <c:txPr>
          <a:bodyPr/>
          <a:lstStyle/>
          <a:p>
            <a:pPr>
              <a:defRPr sz="1600" b="1">
                <a:solidFill>
                  <a:srgbClr val="008000"/>
                </a:solidFill>
              </a:defRPr>
            </a:pPr>
            <a:endParaRPr lang="fr-FR"/>
          </a:p>
        </c:txPr>
        <c:crossAx val="-2142745192"/>
        <c:crosses val="autoZero"/>
        <c:crossBetween val="between"/>
      </c:valAx>
      <c:catAx>
        <c:axId val="-2142738808"/>
        <c:scaling>
          <c:orientation val="minMax"/>
        </c:scaling>
        <c:delete val="1"/>
        <c:axPos val="b"/>
        <c:majorTickMark val="out"/>
        <c:minorTickMark val="none"/>
        <c:tickLblPos val="nextTo"/>
        <c:crossAx val="-2142735608"/>
        <c:crosses val="autoZero"/>
        <c:auto val="1"/>
        <c:lblAlgn val="ctr"/>
        <c:lblOffset val="100"/>
        <c:noMultiLvlLbl val="0"/>
      </c:catAx>
      <c:valAx>
        <c:axId val="-2142735608"/>
        <c:scaling>
          <c:orientation val="minMax"/>
        </c:scaling>
        <c:delete val="0"/>
        <c:axPos val="r"/>
        <c:numFmt formatCode="#,##0" sourceLinked="0"/>
        <c:majorTickMark val="out"/>
        <c:minorTickMark val="none"/>
        <c:tickLblPos val="nextTo"/>
        <c:txPr>
          <a:bodyPr/>
          <a:lstStyle/>
          <a:p>
            <a:pPr>
              <a:defRPr sz="1400">
                <a:solidFill>
                  <a:srgbClr val="008000"/>
                </a:solidFill>
              </a:defRPr>
            </a:pPr>
            <a:endParaRPr lang="fr-FR"/>
          </a:p>
        </c:txPr>
        <c:crossAx val="-2142738808"/>
        <c:crosses val="max"/>
        <c:crossBetween val="between"/>
      </c:valAx>
    </c:plotArea>
    <c:legend>
      <c:legendPos val="r"/>
      <c:layout>
        <c:manualLayout>
          <c:xMode val="edge"/>
          <c:yMode val="edge"/>
          <c:x val="0.0"/>
          <c:y val="0.909834178216814"/>
          <c:w val="0.696016827195079"/>
          <c:h val="0.0705988292422978"/>
        </c:manualLayout>
      </c:layout>
      <c:overlay val="0"/>
      <c:spPr>
        <a:solidFill>
          <a:schemeClr val="bg1"/>
        </a:solidFill>
      </c:spPr>
      <c:txPr>
        <a:bodyPr/>
        <a:lstStyle/>
        <a:p>
          <a:pPr>
            <a:defRPr sz="1600" b="1"/>
          </a:pPr>
          <a:endParaRPr lang="fr-FR"/>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15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b="0" i="0" u="none" strike="noStrike" baseline="0">
                <a:solidFill>
                  <a:srgbClr val="000000"/>
                </a:solidFill>
                <a:latin typeface="Calibri"/>
                <a:ea typeface="Calibri"/>
                <a:cs typeface="Calibri"/>
              </a:defRPr>
            </a:pPr>
            <a:r>
              <a:rPr lang="fr-FR" sz="2000" b="1" i="0" u="none" strike="noStrike" baseline="0" dirty="0">
                <a:solidFill>
                  <a:srgbClr val="000000"/>
                </a:solidFill>
                <a:latin typeface="Calibri"/>
                <a:ea typeface="Calibri"/>
                <a:cs typeface="Calibri"/>
              </a:rPr>
              <a:t>Approche* de la part de la construction-BTP </a:t>
            </a:r>
          </a:p>
          <a:p>
            <a:pPr>
              <a:defRPr sz="2000" b="0" i="0" u="none" strike="noStrike" baseline="0">
                <a:solidFill>
                  <a:srgbClr val="000000"/>
                </a:solidFill>
                <a:latin typeface="Calibri"/>
                <a:ea typeface="Calibri"/>
                <a:cs typeface="Calibri"/>
              </a:defRPr>
            </a:pPr>
            <a:r>
              <a:rPr lang="fr-FR" sz="2000" b="1" i="0" u="none" strike="noStrike" baseline="0" dirty="0">
                <a:solidFill>
                  <a:srgbClr val="000000"/>
                </a:solidFill>
                <a:latin typeface="Calibri"/>
                <a:ea typeface="Calibri"/>
                <a:cs typeface="Calibri"/>
              </a:rPr>
              <a:t>dans le PIB (%</a:t>
            </a:r>
            <a:r>
              <a:rPr lang="fr-FR" sz="2000" b="1" i="0" u="none" strike="noStrike" baseline="0" dirty="0" smtClean="0">
                <a:solidFill>
                  <a:srgbClr val="000000"/>
                </a:solidFill>
                <a:latin typeface="Calibri"/>
                <a:ea typeface="Calibri"/>
                <a:cs typeface="Calibri"/>
              </a:rPr>
              <a:t>), </a:t>
            </a:r>
          </a:p>
          <a:p>
            <a:pPr>
              <a:defRPr sz="2000" b="0" i="0" u="none" strike="noStrike" baseline="0">
                <a:solidFill>
                  <a:srgbClr val="000000"/>
                </a:solidFill>
                <a:latin typeface="Calibri"/>
                <a:ea typeface="Calibri"/>
                <a:cs typeface="Calibri"/>
              </a:defRPr>
            </a:pPr>
            <a:r>
              <a:rPr lang="fr-FR" sz="2000" b="1" i="1" u="none" strike="noStrike" baseline="0" dirty="0" smtClean="0">
                <a:solidFill>
                  <a:srgbClr val="000000"/>
                </a:solidFill>
                <a:latin typeface="Calibri"/>
                <a:ea typeface="Calibri"/>
                <a:cs typeface="Calibri"/>
              </a:rPr>
              <a:t>Source ISEE jusqu’en 2012</a:t>
            </a:r>
            <a:endParaRPr lang="fr-FR" sz="2000" b="1" i="1" u="none" strike="noStrike" baseline="0" dirty="0">
              <a:solidFill>
                <a:srgbClr val="000000"/>
              </a:solidFill>
              <a:latin typeface="Calibri"/>
              <a:ea typeface="Calibri"/>
              <a:cs typeface="Calibri"/>
            </a:endParaRPr>
          </a:p>
        </c:rich>
      </c:tx>
      <c:layout>
        <c:manualLayout>
          <c:xMode val="edge"/>
          <c:yMode val="edge"/>
          <c:x val="0.0661120698953727"/>
          <c:y val="0.0"/>
        </c:manualLayout>
      </c:layout>
      <c:overlay val="0"/>
      <c:spPr>
        <a:solidFill>
          <a:schemeClr val="bg1"/>
        </a:solidFill>
      </c:spPr>
    </c:title>
    <c:autoTitleDeleted val="0"/>
    <c:plotArea>
      <c:layout>
        <c:manualLayout>
          <c:layoutTarget val="inner"/>
          <c:xMode val="edge"/>
          <c:yMode val="edge"/>
          <c:x val="0.0706777855678999"/>
          <c:y val="0.114941761384876"/>
          <c:w val="0.907061940459497"/>
          <c:h val="0.72726668568759"/>
        </c:manualLayout>
      </c:layout>
      <c:lineChart>
        <c:grouping val="standard"/>
        <c:varyColors val="0"/>
        <c:ser>
          <c:idx val="0"/>
          <c:order val="0"/>
          <c:tx>
            <c:strRef>
              <c:f>'tavail Syndex'!$A$435</c:f>
              <c:strCache>
                <c:ptCount val="1"/>
                <c:pt idx="0">
                  <c:v>Part dans le PIB (%)</c:v>
                </c:pt>
              </c:strCache>
            </c:strRef>
          </c:tx>
          <c:spPr>
            <a:ln w="76200" cmpd="sng">
              <a:solidFill>
                <a:srgbClr val="008000"/>
              </a:solidFill>
              <a:prstDash val="solid"/>
            </a:ln>
          </c:spPr>
          <c:marker>
            <c:symbol val="none"/>
          </c:marker>
          <c:dPt>
            <c:idx val="12"/>
            <c:bubble3D val="0"/>
          </c:dPt>
          <c:dPt>
            <c:idx val="13"/>
            <c:bubble3D val="0"/>
          </c:dPt>
          <c:dPt>
            <c:idx val="14"/>
            <c:bubble3D val="0"/>
          </c:dPt>
          <c:dPt>
            <c:idx val="15"/>
            <c:bubble3D val="0"/>
          </c:dPt>
          <c:dPt>
            <c:idx val="16"/>
            <c:bubble3D val="0"/>
          </c:dPt>
          <c:dPt>
            <c:idx val="17"/>
            <c:bubble3D val="0"/>
          </c:dPt>
          <c:dPt>
            <c:idx val="18"/>
            <c:bubble3D val="0"/>
          </c:dPt>
          <c:dPt>
            <c:idx val="19"/>
            <c:bubble3D val="0"/>
          </c:dPt>
          <c:dLbls>
            <c:dLbl>
              <c:idx val="15"/>
              <c:numFmt formatCode="0%" sourceLinked="0"/>
              <c:spPr>
                <a:solidFill>
                  <a:schemeClr val="bg1"/>
                </a:solidFill>
              </c:spPr>
              <c:txPr>
                <a:bodyPr rot="-5400000" vert="horz"/>
                <a:lstStyle/>
                <a:p>
                  <a:pPr>
                    <a:defRPr sz="1800" b="1">
                      <a:solidFill>
                        <a:srgbClr val="008000"/>
                      </a:solidFill>
                    </a:defRPr>
                  </a:pPr>
                  <a:endParaRPr lang="fr-FR"/>
                </a:p>
              </c:txPr>
              <c:dLblPos val="t"/>
              <c:showLegendKey val="0"/>
              <c:showVal val="1"/>
              <c:showCatName val="0"/>
              <c:showSerName val="0"/>
              <c:showPercent val="0"/>
              <c:showBubbleSize val="0"/>
            </c:dLbl>
            <c:dLbl>
              <c:idx val="16"/>
              <c:numFmt formatCode="0%" sourceLinked="0"/>
              <c:spPr>
                <a:solidFill>
                  <a:schemeClr val="bg1"/>
                </a:solidFill>
              </c:spPr>
              <c:txPr>
                <a:bodyPr rot="-5400000" vert="horz"/>
                <a:lstStyle/>
                <a:p>
                  <a:pPr>
                    <a:defRPr sz="1800" b="1">
                      <a:solidFill>
                        <a:srgbClr val="008000"/>
                      </a:solidFill>
                    </a:defRPr>
                  </a:pPr>
                  <a:endParaRPr lang="fr-FR"/>
                </a:p>
              </c:txPr>
              <c:dLblPos val="t"/>
              <c:showLegendKey val="0"/>
              <c:showVal val="1"/>
              <c:showCatName val="0"/>
              <c:showSerName val="0"/>
              <c:showPercent val="0"/>
              <c:showBubbleSize val="0"/>
            </c:dLbl>
            <c:dLbl>
              <c:idx val="17"/>
              <c:numFmt formatCode="0%" sourceLinked="0"/>
              <c:spPr>
                <a:solidFill>
                  <a:schemeClr val="bg1"/>
                </a:solidFill>
              </c:spPr>
              <c:txPr>
                <a:bodyPr rot="-5400000" vert="horz"/>
                <a:lstStyle/>
                <a:p>
                  <a:pPr>
                    <a:defRPr sz="1800" b="1">
                      <a:solidFill>
                        <a:srgbClr val="008000"/>
                      </a:solidFill>
                    </a:defRPr>
                  </a:pPr>
                  <a:endParaRPr lang="fr-FR"/>
                </a:p>
              </c:txPr>
              <c:dLblPos val="t"/>
              <c:showLegendKey val="0"/>
              <c:showVal val="1"/>
              <c:showCatName val="0"/>
              <c:showSerName val="0"/>
              <c:showPercent val="0"/>
              <c:showBubbleSize val="0"/>
            </c:dLbl>
            <c:dLbl>
              <c:idx val="18"/>
              <c:numFmt formatCode="0%" sourceLinked="0"/>
              <c:spPr>
                <a:solidFill>
                  <a:schemeClr val="bg1"/>
                </a:solidFill>
              </c:spPr>
              <c:txPr>
                <a:bodyPr rot="-5400000" vert="horz"/>
                <a:lstStyle/>
                <a:p>
                  <a:pPr>
                    <a:defRPr sz="1800" b="1">
                      <a:solidFill>
                        <a:srgbClr val="008000"/>
                      </a:solidFill>
                    </a:defRPr>
                  </a:pPr>
                  <a:endParaRPr lang="fr-FR"/>
                </a:p>
              </c:txPr>
              <c:dLblPos val="t"/>
              <c:showLegendKey val="0"/>
              <c:showVal val="1"/>
              <c:showCatName val="0"/>
              <c:showSerName val="0"/>
              <c:showPercent val="0"/>
              <c:showBubbleSize val="0"/>
            </c:dLbl>
            <c:dLbl>
              <c:idx val="19"/>
              <c:layout>
                <c:manualLayout>
                  <c:x val="-0.0316590669671924"/>
                  <c:y val="-0.052758897404671"/>
                </c:manualLayout>
              </c:layout>
              <c:numFmt formatCode="0%" sourceLinked="0"/>
              <c:spPr>
                <a:solidFill>
                  <a:schemeClr val="bg1"/>
                </a:solidFill>
              </c:spPr>
              <c:txPr>
                <a:bodyPr rot="-5400000" vert="horz"/>
                <a:lstStyle/>
                <a:p>
                  <a:pPr>
                    <a:defRPr sz="1800" b="1">
                      <a:solidFill>
                        <a:srgbClr val="008000"/>
                      </a:solidFill>
                    </a:defRPr>
                  </a:pPr>
                  <a:endParaRPr lang="fr-FR"/>
                </a:p>
              </c:txPr>
              <c:dLblPos val="r"/>
              <c:showLegendKey val="0"/>
              <c:showVal val="1"/>
              <c:showCatName val="0"/>
              <c:showSerName val="0"/>
              <c:showPercent val="0"/>
              <c:showBubbleSize val="0"/>
            </c:dLbl>
            <c:dLbl>
              <c:idx val="20"/>
              <c:numFmt formatCode="0%" sourceLinked="0"/>
              <c:spPr>
                <a:solidFill>
                  <a:schemeClr val="bg1"/>
                </a:solidFill>
              </c:spPr>
              <c:txPr>
                <a:bodyPr rot="-5400000" vert="horz"/>
                <a:lstStyle/>
                <a:p>
                  <a:pPr>
                    <a:defRPr sz="1800" b="1">
                      <a:solidFill>
                        <a:srgbClr val="008000"/>
                      </a:solidFill>
                    </a:defRPr>
                  </a:pPr>
                  <a:endParaRPr lang="fr-FR"/>
                </a:p>
              </c:txPr>
              <c:dLblPos val="t"/>
              <c:showLegendKey val="0"/>
              <c:showVal val="1"/>
              <c:showCatName val="0"/>
              <c:showSerName val="0"/>
              <c:showPercent val="0"/>
              <c:showBubbleSize val="0"/>
            </c:dLbl>
            <c:spPr>
              <a:solidFill>
                <a:schemeClr val="bg1"/>
              </a:solidFill>
            </c:spPr>
            <c:txPr>
              <a:bodyPr rot="-5400000" vert="horz"/>
              <a:lstStyle/>
              <a:p>
                <a:pPr>
                  <a:defRPr sz="1800" b="1">
                    <a:solidFill>
                      <a:srgbClr val="008000"/>
                    </a:solidFill>
                  </a:defRPr>
                </a:pPr>
                <a:endParaRPr lang="fr-FR"/>
              </a:p>
            </c:txPr>
            <c:dLblPos val="t"/>
            <c:showLegendKey val="0"/>
            <c:showVal val="1"/>
            <c:showCatName val="0"/>
            <c:showSerName val="0"/>
            <c:showPercent val="0"/>
            <c:showBubbleSize val="0"/>
            <c:showLeaderLines val="0"/>
          </c:dLbls>
          <c:cat>
            <c:strRef>
              <c:f>'tavail Syndex'!$B$428:$W$428</c:f>
              <c:strCache>
                <c:ptCount val="22"/>
                <c:pt idx="0">
                  <c:v>1998</c:v>
                </c:pt>
                <c:pt idx="1">
                  <c:v>1999</c:v>
                </c:pt>
                <c:pt idx="2">
                  <c:v>2000</c:v>
                </c:pt>
                <c:pt idx="3">
                  <c:v>2000</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2017</c:v>
                </c:pt>
                <c:pt idx="19">
                  <c:v>2016</c:v>
                </c:pt>
                <c:pt idx="20">
                  <c:v>Est 2018</c:v>
                </c:pt>
                <c:pt idx="21">
                  <c:v>Est 2019</c:v>
                </c:pt>
              </c:strCache>
            </c:strRef>
          </c:cat>
          <c:val>
            <c:numRef>
              <c:f>'tavail Syndex'!$B$435:$W$435</c:f>
              <c:numCache>
                <c:formatCode>0.0%</c:formatCode>
                <c:ptCount val="22"/>
                <c:pt idx="0">
                  <c:v>0.0864524813319375</c:v>
                </c:pt>
                <c:pt idx="1">
                  <c:v>0.0850512659452936</c:v>
                </c:pt>
                <c:pt idx="2">
                  <c:v>0.0842896922785902</c:v>
                </c:pt>
                <c:pt idx="3">
                  <c:v>0.0864888969802365</c:v>
                </c:pt>
                <c:pt idx="4">
                  <c:v>0.0862771832574853</c:v>
                </c:pt>
                <c:pt idx="5">
                  <c:v>0.0855196308238266</c:v>
                </c:pt>
                <c:pt idx="6">
                  <c:v>0.0822164911773063</c:v>
                </c:pt>
                <c:pt idx="7">
                  <c:v>0.0815150695036231</c:v>
                </c:pt>
                <c:pt idx="8">
                  <c:v>0.0936795206309106</c:v>
                </c:pt>
                <c:pt idx="9">
                  <c:v>0.0856786900890908</c:v>
                </c:pt>
                <c:pt idx="10">
                  <c:v>0.107844987122238</c:v>
                </c:pt>
                <c:pt idx="11">
                  <c:v>0.103165640547055</c:v>
                </c:pt>
                <c:pt idx="12">
                  <c:v>0.100380782918149</c:v>
                </c:pt>
                <c:pt idx="13">
                  <c:v>0.11243404735062</c:v>
                </c:pt>
                <c:pt idx="14">
                  <c:v>0.119113712374582</c:v>
                </c:pt>
                <c:pt idx="15">
                  <c:v>0.0777101166733544</c:v>
                </c:pt>
                <c:pt idx="16">
                  <c:v>0.0678659155803374</c:v>
                </c:pt>
                <c:pt idx="17">
                  <c:v>0.0717839880083305</c:v>
                </c:pt>
                <c:pt idx="18">
                  <c:v>0.0691608388103631</c:v>
                </c:pt>
                <c:pt idx="19">
                  <c:v>0.0672261204351254</c:v>
                </c:pt>
                <c:pt idx="20">
                  <c:v>0.0522391499983445</c:v>
                </c:pt>
              </c:numCache>
            </c:numRef>
          </c:val>
          <c:smooth val="0"/>
        </c:ser>
        <c:dLbls>
          <c:showLegendKey val="0"/>
          <c:showVal val="0"/>
          <c:showCatName val="0"/>
          <c:showSerName val="0"/>
          <c:showPercent val="0"/>
          <c:showBubbleSize val="0"/>
        </c:dLbls>
        <c:marker val="1"/>
        <c:smooth val="0"/>
        <c:axId val="-2143518648"/>
        <c:axId val="-2143515496"/>
      </c:lineChart>
      <c:catAx>
        <c:axId val="-2143518648"/>
        <c:scaling>
          <c:orientation val="minMax"/>
        </c:scaling>
        <c:delete val="0"/>
        <c:axPos val="b"/>
        <c:numFmt formatCode="General" sourceLinked="1"/>
        <c:majorTickMark val="out"/>
        <c:minorTickMark val="none"/>
        <c:tickLblPos val="nextTo"/>
        <c:txPr>
          <a:bodyPr rot="-5400000" vert="horz"/>
          <a:lstStyle/>
          <a:p>
            <a:pPr>
              <a:defRPr sz="1800"/>
            </a:pPr>
            <a:endParaRPr lang="fr-FR"/>
          </a:p>
        </c:txPr>
        <c:crossAx val="-2143515496"/>
        <c:crosses val="autoZero"/>
        <c:auto val="1"/>
        <c:lblAlgn val="ctr"/>
        <c:lblOffset val="100"/>
        <c:noMultiLvlLbl val="0"/>
      </c:catAx>
      <c:valAx>
        <c:axId val="-2143515496"/>
        <c:scaling>
          <c:orientation val="minMax"/>
          <c:min val="0.04"/>
        </c:scaling>
        <c:delete val="0"/>
        <c:axPos val="l"/>
        <c:majorGridlines/>
        <c:numFmt formatCode="0%" sourceLinked="0"/>
        <c:majorTickMark val="out"/>
        <c:minorTickMark val="none"/>
        <c:tickLblPos val="nextTo"/>
        <c:txPr>
          <a:bodyPr/>
          <a:lstStyle/>
          <a:p>
            <a:pPr>
              <a:defRPr sz="1400">
                <a:solidFill>
                  <a:srgbClr val="008000"/>
                </a:solidFill>
              </a:defRPr>
            </a:pPr>
            <a:endParaRPr lang="fr-FR"/>
          </a:p>
        </c:txPr>
        <c:crossAx val="-2143518648"/>
        <c:crosses val="autoZero"/>
        <c:crossBetween val="between"/>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15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b="1" dirty="0" smtClean="0"/>
              <a:t>Du </a:t>
            </a:r>
            <a:r>
              <a:rPr lang="fr-FR" b="1" dirty="0"/>
              <a:t>chiffre d'affaires au Résultat net, </a:t>
            </a:r>
          </a:p>
          <a:p>
            <a:pPr>
              <a:defRPr/>
            </a:pPr>
            <a:r>
              <a:rPr lang="fr-FR" b="1" dirty="0"/>
              <a:t>en 2015, GCFP</a:t>
            </a:r>
          </a:p>
        </c:rich>
      </c:tx>
      <c:layout>
        <c:manualLayout>
          <c:xMode val="edge"/>
          <c:yMode val="edge"/>
          <c:x val="0.234574870737724"/>
          <c:y val="0.0"/>
        </c:manualLayout>
      </c:layout>
      <c:overlay val="0"/>
      <c:spPr>
        <a:solidFill>
          <a:schemeClr val="bg1"/>
        </a:solidFill>
      </c:spPr>
    </c:title>
    <c:autoTitleDeleted val="0"/>
    <c:plotArea>
      <c:layout>
        <c:manualLayout>
          <c:layoutTarget val="inner"/>
          <c:xMode val="edge"/>
          <c:yMode val="edge"/>
          <c:x val="0.0799338582751619"/>
          <c:y val="0.0509139061574371"/>
          <c:w val="0.917822131914007"/>
          <c:h val="0.80227179021127"/>
        </c:manualLayout>
      </c:layout>
      <c:barChart>
        <c:barDir val="col"/>
        <c:grouping val="clustered"/>
        <c:varyColors val="0"/>
        <c:ser>
          <c:idx val="0"/>
          <c:order val="0"/>
          <c:tx>
            <c:strRef>
              <c:f>evolution!$F$294</c:f>
              <c:strCache>
                <c:ptCount val="1"/>
                <c:pt idx="0">
                  <c:v>2015</c:v>
                </c:pt>
              </c:strCache>
            </c:strRef>
          </c:tx>
          <c:spPr>
            <a:solidFill>
              <a:schemeClr val="accent1">
                <a:lumMod val="60000"/>
                <a:lumOff val="40000"/>
              </a:schemeClr>
            </a:solidFill>
          </c:spPr>
          <c:invertIfNegative val="0"/>
          <c:dLbls>
            <c:numFmt formatCode="#,##0" sourceLinked="0"/>
            <c:spPr>
              <a:solidFill>
                <a:schemeClr val="bg1"/>
              </a:solidFill>
            </c:spPr>
            <c:txPr>
              <a:bodyPr/>
              <a:lstStyle/>
              <a:p>
                <a:pPr>
                  <a:defRPr sz="2000" b="1"/>
                </a:pPr>
                <a:endParaRPr lang="fr-FR"/>
              </a:p>
            </c:txPr>
            <c:showLegendKey val="0"/>
            <c:showVal val="1"/>
            <c:showCatName val="0"/>
            <c:showSerName val="0"/>
            <c:showPercent val="0"/>
            <c:showBubbleSize val="0"/>
            <c:showLeaderLines val="0"/>
          </c:dLbls>
          <c:cat>
            <c:strRef>
              <c:f>evolution!$B$295:$B$303</c:f>
              <c:strCache>
                <c:ptCount val="9"/>
                <c:pt idx="0">
                  <c:v>+ CA</c:v>
                </c:pt>
                <c:pt idx="1">
                  <c:v>- CI</c:v>
                </c:pt>
                <c:pt idx="2">
                  <c:v>= VAB</c:v>
                </c:pt>
                <c:pt idx="3">
                  <c:v>- FP</c:v>
                </c:pt>
                <c:pt idx="4">
                  <c:v>= EBE</c:v>
                </c:pt>
                <c:pt idx="5">
                  <c:v>- Dot. &amp; div.</c:v>
                </c:pt>
                <c:pt idx="6">
                  <c:v>= REX </c:v>
                </c:pt>
                <c:pt idx="7">
                  <c:v>- Autres </c:v>
                </c:pt>
                <c:pt idx="8">
                  <c:v>= RN </c:v>
                </c:pt>
              </c:strCache>
            </c:strRef>
          </c:cat>
          <c:val>
            <c:numRef>
              <c:f>evolution!$F$412:$F$420</c:f>
              <c:numCache>
                <c:formatCode>#,##0.00</c:formatCode>
                <c:ptCount val="9"/>
                <c:pt idx="0">
                  <c:v>175.869652785</c:v>
                </c:pt>
                <c:pt idx="1">
                  <c:v>-114.87370064</c:v>
                </c:pt>
                <c:pt idx="2">
                  <c:v>60.995952145</c:v>
                </c:pt>
                <c:pt idx="3">
                  <c:v>-39.07925353</c:v>
                </c:pt>
                <c:pt idx="4">
                  <c:v>21.91669861499999</c:v>
                </c:pt>
                <c:pt idx="5">
                  <c:v>-15.278839671</c:v>
                </c:pt>
                <c:pt idx="6">
                  <c:v>6.637858943999996</c:v>
                </c:pt>
                <c:pt idx="7">
                  <c:v>2.856227639545664</c:v>
                </c:pt>
                <c:pt idx="8">
                  <c:v>9.49408658354567</c:v>
                </c:pt>
              </c:numCache>
            </c:numRef>
          </c:val>
        </c:ser>
        <c:dLbls>
          <c:showLegendKey val="0"/>
          <c:showVal val="0"/>
          <c:showCatName val="0"/>
          <c:showSerName val="0"/>
          <c:showPercent val="0"/>
          <c:showBubbleSize val="0"/>
        </c:dLbls>
        <c:gapWidth val="150"/>
        <c:axId val="-2143457432"/>
        <c:axId val="-2143453512"/>
      </c:barChart>
      <c:catAx>
        <c:axId val="-2143457432"/>
        <c:scaling>
          <c:orientation val="minMax"/>
        </c:scaling>
        <c:delete val="0"/>
        <c:axPos val="b"/>
        <c:numFmt formatCode="General" sourceLinked="1"/>
        <c:majorTickMark val="out"/>
        <c:minorTickMark val="none"/>
        <c:tickLblPos val="low"/>
        <c:txPr>
          <a:bodyPr/>
          <a:lstStyle/>
          <a:p>
            <a:pPr>
              <a:defRPr sz="2000" b="1"/>
            </a:pPr>
            <a:endParaRPr lang="fr-FR"/>
          </a:p>
        </c:txPr>
        <c:crossAx val="-2143453512"/>
        <c:crosses val="autoZero"/>
        <c:auto val="1"/>
        <c:lblAlgn val="ctr"/>
        <c:lblOffset val="100"/>
        <c:noMultiLvlLbl val="0"/>
      </c:catAx>
      <c:valAx>
        <c:axId val="-214345351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rot="0" vert="horz"/>
          <a:lstStyle/>
          <a:p>
            <a:pPr>
              <a:defRPr/>
            </a:pPr>
            <a:endParaRPr lang="fr-FR"/>
          </a:p>
        </c:txPr>
        <c:crossAx val="-2143457432"/>
        <c:crosses val="autoZero"/>
        <c:crossBetween val="between"/>
        <c:majorUnit val="100.0"/>
      </c:valAx>
    </c:plotArea>
    <c:plotVisOnly val="1"/>
    <c:dispBlanksAs val="gap"/>
    <c:showDLblsOverMax val="0"/>
  </c:chart>
  <c:txPr>
    <a:bodyPr/>
    <a:lstStyle/>
    <a:p>
      <a:pPr>
        <a:defRPr sz="18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15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 terres coutumières, </a:t>
            </a:r>
            <a:endParaRPr lang="fr-FR" sz="2000" dirty="0" smtClean="0"/>
          </a:p>
          <a:p>
            <a:pPr>
              <a:defRPr sz="2000"/>
            </a:pPr>
            <a:r>
              <a:rPr lang="fr-FR" sz="2000" i="1" u="sng" dirty="0" smtClean="0"/>
              <a:t>Grande </a:t>
            </a:r>
            <a:r>
              <a:rPr lang="fr-FR" sz="2000" i="1" u="sng" dirty="0"/>
              <a:t>terre seulement</a:t>
            </a:r>
          </a:p>
        </c:rich>
      </c:tx>
      <c:layout>
        <c:manualLayout>
          <c:xMode val="edge"/>
          <c:yMode val="edge"/>
          <c:x val="0.0983412040658887"/>
          <c:y val="0.000572164211128594"/>
        </c:manualLayout>
      </c:layout>
      <c:overlay val="0"/>
      <c:spPr>
        <a:solidFill>
          <a:schemeClr val="bg1"/>
        </a:solidFill>
      </c:spPr>
    </c:title>
    <c:autoTitleDeleted val="0"/>
    <c:plotArea>
      <c:layout>
        <c:manualLayout>
          <c:layoutTarget val="inner"/>
          <c:xMode val="edge"/>
          <c:yMode val="edge"/>
          <c:x val="0.0837237865550782"/>
          <c:y val="0.127551020408163"/>
          <c:w val="0.898747504432129"/>
          <c:h val="0.752907761529809"/>
        </c:manualLayout>
      </c:layout>
      <c:barChart>
        <c:barDir val="col"/>
        <c:grouping val="clustered"/>
        <c:varyColors val="0"/>
        <c:ser>
          <c:idx val="1"/>
          <c:order val="0"/>
          <c:tx>
            <c:strRef>
              <c:f>'Terre cout'!$A$105</c:f>
              <c:strCache>
                <c:ptCount val="1"/>
                <c:pt idx="0">
                  <c:v>% terres coutumières, Grande terre seulement</c:v>
                </c:pt>
              </c:strCache>
            </c:strRef>
          </c:tx>
          <c:spPr>
            <a:solidFill>
              <a:srgbClr val="008000"/>
            </a:solidFill>
            <a:ln w="76200" cmpd="sng">
              <a:solidFill>
                <a:srgbClr val="008000"/>
              </a:solidFill>
            </a:ln>
          </c:spPr>
          <c:invertIfNegative val="0"/>
          <c:cat>
            <c:numRef>
              <c:f>'Terre cout'!$B$103:$AJ$103</c:f>
              <c:numCache>
                <c:formatCode>General</c:formatCode>
                <c:ptCount val="35"/>
                <c:pt idx="0">
                  <c:v>1985.0</c:v>
                </c:pt>
                <c:pt idx="1">
                  <c:v>1986.0</c:v>
                </c:pt>
                <c:pt idx="2">
                  <c:v>1987.0</c:v>
                </c:pt>
                <c:pt idx="3">
                  <c:v>1988.0</c:v>
                </c:pt>
                <c:pt idx="4">
                  <c:v>1989.0</c:v>
                </c:pt>
                <c:pt idx="5">
                  <c:v>1990.0</c:v>
                </c:pt>
                <c:pt idx="6">
                  <c:v>1991.0</c:v>
                </c:pt>
                <c:pt idx="7">
                  <c:v>1992.0</c:v>
                </c:pt>
                <c:pt idx="8">
                  <c:v>1993.0</c:v>
                </c:pt>
                <c:pt idx="9">
                  <c:v>1994.0</c:v>
                </c:pt>
                <c:pt idx="10">
                  <c:v>1995.0</c:v>
                </c:pt>
                <c:pt idx="11">
                  <c:v>1996.0</c:v>
                </c:pt>
                <c:pt idx="12">
                  <c:v>1997.0</c:v>
                </c:pt>
                <c:pt idx="13">
                  <c:v>1998.0</c:v>
                </c:pt>
                <c:pt idx="14">
                  <c:v>1999.0</c:v>
                </c:pt>
                <c:pt idx="15">
                  <c:v>2000.0</c:v>
                </c:pt>
                <c:pt idx="16">
                  <c:v>2001.0</c:v>
                </c:pt>
                <c:pt idx="17">
                  <c:v>2002.0</c:v>
                </c:pt>
                <c:pt idx="18">
                  <c:v>2003.0</c:v>
                </c:pt>
                <c:pt idx="19">
                  <c:v>2004.0</c:v>
                </c:pt>
                <c:pt idx="20">
                  <c:v>2005.0</c:v>
                </c:pt>
                <c:pt idx="21">
                  <c:v>2006.0</c:v>
                </c:pt>
                <c:pt idx="22">
                  <c:v>2007.0</c:v>
                </c:pt>
                <c:pt idx="23">
                  <c:v>2008.0</c:v>
                </c:pt>
                <c:pt idx="24">
                  <c:v>2009.0</c:v>
                </c:pt>
                <c:pt idx="25">
                  <c:v>2010.0</c:v>
                </c:pt>
                <c:pt idx="26">
                  <c:v>2011.0</c:v>
                </c:pt>
                <c:pt idx="27">
                  <c:v>2012.0</c:v>
                </c:pt>
                <c:pt idx="28">
                  <c:v>2013.0</c:v>
                </c:pt>
                <c:pt idx="29">
                  <c:v>2014.0</c:v>
                </c:pt>
                <c:pt idx="30">
                  <c:v>2015.0</c:v>
                </c:pt>
                <c:pt idx="31">
                  <c:v>2016.0</c:v>
                </c:pt>
                <c:pt idx="32">
                  <c:v>2017.0</c:v>
                </c:pt>
                <c:pt idx="33">
                  <c:v>2018.0</c:v>
                </c:pt>
                <c:pt idx="34">
                  <c:v>2019.0</c:v>
                </c:pt>
              </c:numCache>
            </c:numRef>
          </c:cat>
          <c:val>
            <c:numRef>
              <c:f>'Terre cout'!$B$105:$AJ$105</c:f>
              <c:numCache>
                <c:formatCode>General</c:formatCode>
                <c:ptCount val="35"/>
                <c:pt idx="0" formatCode="0.0%">
                  <c:v>0.117897216055372</c:v>
                </c:pt>
                <c:pt idx="3" formatCode="0.0%">
                  <c:v>0.124576623364145</c:v>
                </c:pt>
                <c:pt idx="10" formatCode="0.0%">
                  <c:v>0.120217345350424</c:v>
                </c:pt>
                <c:pt idx="14" formatCode="0.0%">
                  <c:v>0.170914445490709</c:v>
                </c:pt>
                <c:pt idx="18" formatCode="0.0%">
                  <c:v>0.175761957837692</c:v>
                </c:pt>
                <c:pt idx="20" formatCode="0.0%">
                  <c:v>0.177204507670023</c:v>
                </c:pt>
                <c:pt idx="21" formatCode="0.0%">
                  <c:v>0.178983223475604</c:v>
                </c:pt>
                <c:pt idx="22" formatCode="0.0%">
                  <c:v>0.179284091127467</c:v>
                </c:pt>
                <c:pt idx="23" formatCode="0.0%">
                  <c:v>0.179427638807483</c:v>
                </c:pt>
                <c:pt idx="24" formatCode="0.0%">
                  <c:v>0.180139492392432</c:v>
                </c:pt>
                <c:pt idx="25" formatCode="0.0%">
                  <c:v>0.179369530630865</c:v>
                </c:pt>
                <c:pt idx="26" formatCode="0.0%">
                  <c:v>0.182138872121517</c:v>
                </c:pt>
                <c:pt idx="27" formatCode="0.0%">
                  <c:v>0.182849742330939</c:v>
                </c:pt>
                <c:pt idx="28" formatCode="0.0%">
                  <c:v>0.183856274101986</c:v>
                </c:pt>
                <c:pt idx="29" formatCode="0.0%">
                  <c:v>0.184288740727775</c:v>
                </c:pt>
              </c:numCache>
            </c:numRef>
          </c:val>
        </c:ser>
        <c:dLbls>
          <c:showLegendKey val="0"/>
          <c:showVal val="0"/>
          <c:showCatName val="0"/>
          <c:showSerName val="0"/>
          <c:showPercent val="0"/>
          <c:showBubbleSize val="0"/>
        </c:dLbls>
        <c:gapWidth val="150"/>
        <c:axId val="-2142646664"/>
        <c:axId val="-2142643592"/>
      </c:barChart>
      <c:catAx>
        <c:axId val="-2142646664"/>
        <c:scaling>
          <c:orientation val="minMax"/>
        </c:scaling>
        <c:delete val="0"/>
        <c:axPos val="b"/>
        <c:numFmt formatCode="General" sourceLinked="1"/>
        <c:majorTickMark val="out"/>
        <c:minorTickMark val="none"/>
        <c:tickLblPos val="nextTo"/>
        <c:crossAx val="-2142643592"/>
        <c:crosses val="autoZero"/>
        <c:auto val="1"/>
        <c:lblAlgn val="ctr"/>
        <c:lblOffset val="100"/>
        <c:noMultiLvlLbl val="0"/>
      </c:catAx>
      <c:valAx>
        <c:axId val="-214264359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2646664"/>
        <c:crosses val="autoZero"/>
        <c:crossBetween val="between"/>
        <c:majorUnit val="0.01"/>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15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 terres coutumières, </a:t>
            </a:r>
          </a:p>
          <a:p>
            <a:pPr>
              <a:defRPr/>
            </a:pPr>
            <a:r>
              <a:rPr lang="fr-FR" i="1" dirty="0"/>
              <a:t>avec Loyautés </a:t>
            </a:r>
            <a:endParaRPr lang="fr-FR" i="1" dirty="0" smtClean="0"/>
          </a:p>
          <a:p>
            <a:pPr>
              <a:defRPr/>
            </a:pPr>
            <a:r>
              <a:rPr lang="fr-FR" i="1" dirty="0" smtClean="0"/>
              <a:t>(</a:t>
            </a:r>
            <a:r>
              <a:rPr lang="fr-FR" i="1" dirty="0"/>
              <a:t>peu significatif)</a:t>
            </a:r>
          </a:p>
        </c:rich>
      </c:tx>
      <c:layout>
        <c:manualLayout>
          <c:xMode val="edge"/>
          <c:yMode val="edge"/>
          <c:x val="0.289792368753094"/>
          <c:y val="0.00510204081632653"/>
        </c:manualLayout>
      </c:layout>
      <c:overlay val="0"/>
      <c:spPr>
        <a:solidFill>
          <a:schemeClr val="bg1"/>
        </a:solidFill>
      </c:spPr>
    </c:title>
    <c:autoTitleDeleted val="0"/>
    <c:plotArea>
      <c:layout>
        <c:manualLayout>
          <c:layoutTarget val="inner"/>
          <c:xMode val="edge"/>
          <c:yMode val="edge"/>
          <c:x val="0.0837237865550782"/>
          <c:y val="0.127551020408163"/>
          <c:w val="0.898747504432129"/>
          <c:h val="0.752907761529809"/>
        </c:manualLayout>
      </c:layout>
      <c:barChart>
        <c:barDir val="col"/>
        <c:grouping val="clustered"/>
        <c:varyColors val="0"/>
        <c:ser>
          <c:idx val="1"/>
          <c:order val="0"/>
          <c:tx>
            <c:strRef>
              <c:f>'Terre cout'!$A$104</c:f>
              <c:strCache>
                <c:ptCount val="1"/>
                <c:pt idx="0">
                  <c:v>% terres coutumières, avec Loyautés</c:v>
                </c:pt>
              </c:strCache>
            </c:strRef>
          </c:tx>
          <c:spPr>
            <a:solidFill>
              <a:srgbClr val="008000"/>
            </a:solidFill>
            <a:ln w="76200" cmpd="sng">
              <a:solidFill>
                <a:srgbClr val="008000"/>
              </a:solidFill>
            </a:ln>
          </c:spPr>
          <c:invertIfNegative val="0"/>
          <c:cat>
            <c:numRef>
              <c:f>'Terre cout'!$B$103:$AJ$103</c:f>
              <c:numCache>
                <c:formatCode>General</c:formatCode>
                <c:ptCount val="35"/>
                <c:pt idx="0">
                  <c:v>1985.0</c:v>
                </c:pt>
                <c:pt idx="1">
                  <c:v>1986.0</c:v>
                </c:pt>
                <c:pt idx="2">
                  <c:v>1987.0</c:v>
                </c:pt>
                <c:pt idx="3">
                  <c:v>1988.0</c:v>
                </c:pt>
                <c:pt idx="4">
                  <c:v>1989.0</c:v>
                </c:pt>
                <c:pt idx="5">
                  <c:v>1990.0</c:v>
                </c:pt>
                <c:pt idx="6">
                  <c:v>1991.0</c:v>
                </c:pt>
                <c:pt idx="7">
                  <c:v>1992.0</c:v>
                </c:pt>
                <c:pt idx="8">
                  <c:v>1993.0</c:v>
                </c:pt>
                <c:pt idx="9">
                  <c:v>1994.0</c:v>
                </c:pt>
                <c:pt idx="10">
                  <c:v>1995.0</c:v>
                </c:pt>
                <c:pt idx="11">
                  <c:v>1996.0</c:v>
                </c:pt>
                <c:pt idx="12">
                  <c:v>1997.0</c:v>
                </c:pt>
                <c:pt idx="13">
                  <c:v>1998.0</c:v>
                </c:pt>
                <c:pt idx="14">
                  <c:v>1999.0</c:v>
                </c:pt>
                <c:pt idx="15">
                  <c:v>2000.0</c:v>
                </c:pt>
                <c:pt idx="16">
                  <c:v>2001.0</c:v>
                </c:pt>
                <c:pt idx="17">
                  <c:v>2002.0</c:v>
                </c:pt>
                <c:pt idx="18">
                  <c:v>2003.0</c:v>
                </c:pt>
                <c:pt idx="19">
                  <c:v>2004.0</c:v>
                </c:pt>
                <c:pt idx="20">
                  <c:v>2005.0</c:v>
                </c:pt>
                <c:pt idx="21">
                  <c:v>2006.0</c:v>
                </c:pt>
                <c:pt idx="22">
                  <c:v>2007.0</c:v>
                </c:pt>
                <c:pt idx="23">
                  <c:v>2008.0</c:v>
                </c:pt>
                <c:pt idx="24">
                  <c:v>2009.0</c:v>
                </c:pt>
                <c:pt idx="25">
                  <c:v>2010.0</c:v>
                </c:pt>
                <c:pt idx="26">
                  <c:v>2011.0</c:v>
                </c:pt>
                <c:pt idx="27">
                  <c:v>2012.0</c:v>
                </c:pt>
                <c:pt idx="28">
                  <c:v>2013.0</c:v>
                </c:pt>
                <c:pt idx="29">
                  <c:v>2014.0</c:v>
                </c:pt>
                <c:pt idx="30">
                  <c:v>2015.0</c:v>
                </c:pt>
                <c:pt idx="31">
                  <c:v>2016.0</c:v>
                </c:pt>
                <c:pt idx="32">
                  <c:v>2017.0</c:v>
                </c:pt>
                <c:pt idx="33">
                  <c:v>2018.0</c:v>
                </c:pt>
                <c:pt idx="34">
                  <c:v>2019.0</c:v>
                </c:pt>
              </c:numCache>
            </c:numRef>
          </c:cat>
          <c:val>
            <c:numRef>
              <c:f>'Terre cout'!$B$104:$AJ$104</c:f>
              <c:numCache>
                <c:formatCode>General</c:formatCode>
                <c:ptCount val="35"/>
                <c:pt idx="0" formatCode="0.0%">
                  <c:v>0.209635810610751</c:v>
                </c:pt>
                <c:pt idx="3" formatCode="0.0%">
                  <c:v>0.215234583187532</c:v>
                </c:pt>
                <c:pt idx="10" formatCode="0.0%">
                  <c:v>0.211326747597642</c:v>
                </c:pt>
                <c:pt idx="14" formatCode="0.0%">
                  <c:v>0.25677370730263</c:v>
                </c:pt>
                <c:pt idx="18" formatCode="0.0%">
                  <c:v>0.261119216171839</c:v>
                </c:pt>
                <c:pt idx="20" formatCode="0.0%">
                  <c:v>0.262412377001965</c:v>
                </c:pt>
                <c:pt idx="21" formatCode="0.0%">
                  <c:v>0.264006890797018</c:v>
                </c:pt>
                <c:pt idx="22" formatCode="0.0%">
                  <c:v>0.264276600899034</c:v>
                </c:pt>
                <c:pt idx="23" formatCode="0.0%">
                  <c:v>0.264405282926435</c:v>
                </c:pt>
                <c:pt idx="24" formatCode="0.0%">
                  <c:v>0.265043417673818</c:v>
                </c:pt>
                <c:pt idx="25" formatCode="0.0%">
                  <c:v>0.263041102527523</c:v>
                </c:pt>
                <c:pt idx="26" formatCode="0.0%">
                  <c:v>0.265528081658635</c:v>
                </c:pt>
                <c:pt idx="27" formatCode="0.0%">
                  <c:v>0.2661664714642</c:v>
                </c:pt>
                <c:pt idx="28" formatCode="0.0%">
                  <c:v>0.267070377146416</c:v>
                </c:pt>
                <c:pt idx="29" formatCode="0.0%">
                  <c:v>0.267458211084493</c:v>
                </c:pt>
              </c:numCache>
            </c:numRef>
          </c:val>
        </c:ser>
        <c:dLbls>
          <c:showLegendKey val="0"/>
          <c:showVal val="0"/>
          <c:showCatName val="0"/>
          <c:showSerName val="0"/>
          <c:showPercent val="0"/>
          <c:showBubbleSize val="0"/>
        </c:dLbls>
        <c:gapWidth val="150"/>
        <c:axId val="-2143399800"/>
        <c:axId val="-2143396728"/>
      </c:barChart>
      <c:catAx>
        <c:axId val="-2143399800"/>
        <c:scaling>
          <c:orientation val="minMax"/>
        </c:scaling>
        <c:delete val="0"/>
        <c:axPos val="b"/>
        <c:numFmt formatCode="General" sourceLinked="1"/>
        <c:majorTickMark val="out"/>
        <c:minorTickMark val="none"/>
        <c:tickLblPos val="nextTo"/>
        <c:crossAx val="-2143396728"/>
        <c:crosses val="autoZero"/>
        <c:auto val="1"/>
        <c:lblAlgn val="ctr"/>
        <c:lblOffset val="100"/>
        <c:tickLblSkip val="5"/>
        <c:noMultiLvlLbl val="0"/>
      </c:catAx>
      <c:valAx>
        <c:axId val="-214339672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3399800"/>
        <c:crosses val="autoZero"/>
        <c:crossBetween val="between"/>
        <c:majorUnit val="0.02"/>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000"/>
            </a:pPr>
            <a:r>
              <a:rPr lang="fr-FR" sz="2000"/>
              <a:t>Structure des importations, GCFP</a:t>
            </a:r>
          </a:p>
        </c:rich>
      </c:tx>
      <c:layout>
        <c:manualLayout>
          <c:xMode val="edge"/>
          <c:yMode val="edge"/>
          <c:x val="0.169349641154011"/>
          <c:y val="0.0205128205128205"/>
        </c:manualLayout>
      </c:layout>
      <c:overlay val="0"/>
      <c:spPr>
        <a:solidFill>
          <a:schemeClr val="bg1"/>
        </a:solidFill>
      </c:spPr>
    </c:title>
    <c:autoTitleDeleted val="0"/>
    <c:plotArea>
      <c:layout>
        <c:manualLayout>
          <c:layoutTarget val="inner"/>
          <c:xMode val="edge"/>
          <c:yMode val="edge"/>
          <c:x val="0.0790258083936691"/>
          <c:y val="0.143589743589744"/>
          <c:w val="0.675123960408563"/>
          <c:h val="0.703305067635776"/>
        </c:manualLayout>
      </c:layout>
      <c:barChart>
        <c:barDir val="col"/>
        <c:grouping val="stacked"/>
        <c:varyColors val="0"/>
        <c:ser>
          <c:idx val="0"/>
          <c:order val="0"/>
          <c:tx>
            <c:strRef>
              <c:f>'Imp Exp Biens'!$A$212</c:f>
              <c:strCache>
                <c:ptCount val="1"/>
                <c:pt idx="0">
                  <c:v>Alimentaires et textile</c:v>
                </c:pt>
              </c:strCache>
            </c:strRef>
          </c:tx>
          <c:spPr>
            <a:solidFill>
              <a:srgbClr val="FFFF00"/>
            </a:solidFill>
            <a:ln w="76200" cmpd="sng">
              <a:no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Biens'!$B$212:$T$212</c:f>
              <c:numCache>
                <c:formatCode>0</c:formatCode>
                <c:ptCount val="19"/>
                <c:pt idx="0">
                  <c:v>22.521144019</c:v>
                </c:pt>
                <c:pt idx="1">
                  <c:v>23.797005009</c:v>
                </c:pt>
                <c:pt idx="2">
                  <c:v>24.22860792</c:v>
                </c:pt>
                <c:pt idx="3">
                  <c:v>24.9597547</c:v>
                </c:pt>
                <c:pt idx="4">
                  <c:v>26.40779303999998</c:v>
                </c:pt>
                <c:pt idx="5">
                  <c:v>27.8556493</c:v>
                </c:pt>
                <c:pt idx="6">
                  <c:v>30.3344336</c:v>
                </c:pt>
                <c:pt idx="7">
                  <c:v>32.0587583</c:v>
                </c:pt>
                <c:pt idx="8">
                  <c:v>36.1358867</c:v>
                </c:pt>
                <c:pt idx="9">
                  <c:v>36.0249229</c:v>
                </c:pt>
                <c:pt idx="10">
                  <c:v>40.11284749999999</c:v>
                </c:pt>
                <c:pt idx="11">
                  <c:v>44.5271006</c:v>
                </c:pt>
                <c:pt idx="12">
                  <c:v>47.3088453</c:v>
                </c:pt>
                <c:pt idx="13">
                  <c:v>46.8390188</c:v>
                </c:pt>
                <c:pt idx="14">
                  <c:v>47.9692778</c:v>
                </c:pt>
                <c:pt idx="15">
                  <c:v>50.3154481</c:v>
                </c:pt>
                <c:pt idx="16">
                  <c:v>47.85418799999999</c:v>
                </c:pt>
                <c:pt idx="17">
                  <c:v>48.4654716</c:v>
                </c:pt>
                <c:pt idx="18">
                  <c:v>48.17278551839365</c:v>
                </c:pt>
              </c:numCache>
            </c:numRef>
          </c:val>
        </c:ser>
        <c:ser>
          <c:idx val="1"/>
          <c:order val="1"/>
          <c:tx>
            <c:strRef>
              <c:f>'Imp Exp Biens'!$A$213</c:f>
              <c:strCache>
                <c:ptCount val="1"/>
                <c:pt idx="0">
                  <c:v>Matières premières</c:v>
                </c:pt>
              </c:strCache>
            </c:strRef>
          </c:tx>
          <c:spPr>
            <a:solidFill>
              <a:srgbClr val="FF6600"/>
            </a:solidFill>
            <a:ln w="76200" cmpd="sng">
              <a:no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Biens'!$B$213:$T$213</c:f>
              <c:numCache>
                <c:formatCode>0</c:formatCode>
                <c:ptCount val="19"/>
                <c:pt idx="0">
                  <c:v>37.270190539</c:v>
                </c:pt>
                <c:pt idx="1">
                  <c:v>38.17717790000001</c:v>
                </c:pt>
                <c:pt idx="2">
                  <c:v>37.87410584300001</c:v>
                </c:pt>
                <c:pt idx="3">
                  <c:v>40.175942773</c:v>
                </c:pt>
                <c:pt idx="4">
                  <c:v>43.3112574939999</c:v>
                </c:pt>
                <c:pt idx="5">
                  <c:v>54.2738588</c:v>
                </c:pt>
                <c:pt idx="6">
                  <c:v>60.04481759999999</c:v>
                </c:pt>
                <c:pt idx="7">
                  <c:v>65.0170401</c:v>
                </c:pt>
                <c:pt idx="8">
                  <c:v>82.2378299</c:v>
                </c:pt>
                <c:pt idx="9">
                  <c:v>66.06293910000001</c:v>
                </c:pt>
                <c:pt idx="10">
                  <c:v>88.13350709999995</c:v>
                </c:pt>
                <c:pt idx="11">
                  <c:v>99.08667500000001</c:v>
                </c:pt>
                <c:pt idx="12">
                  <c:v>113.4116661</c:v>
                </c:pt>
                <c:pt idx="13">
                  <c:v>121.2437199</c:v>
                </c:pt>
                <c:pt idx="14">
                  <c:v>121.7777469</c:v>
                </c:pt>
                <c:pt idx="15">
                  <c:v>109.9584091</c:v>
                </c:pt>
                <c:pt idx="16">
                  <c:v>94.28541610000001</c:v>
                </c:pt>
                <c:pt idx="17">
                  <c:v>103.8933467</c:v>
                </c:pt>
                <c:pt idx="18">
                  <c:v>115.2336543427214</c:v>
                </c:pt>
              </c:numCache>
            </c:numRef>
          </c:val>
        </c:ser>
        <c:ser>
          <c:idx val="2"/>
          <c:order val="2"/>
          <c:tx>
            <c:strRef>
              <c:f>'Imp Exp Biens'!$A$214</c:f>
              <c:strCache>
                <c:ptCount val="1"/>
                <c:pt idx="0">
                  <c:v>Métaux et machines</c:v>
                </c:pt>
              </c:strCache>
            </c:strRef>
          </c:tx>
          <c:spPr>
            <a:solidFill>
              <a:srgbClr val="000090"/>
            </a:solidFill>
            <a:ln>
              <a:noFill/>
              <a:prstDash val="sysDash"/>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Biens'!$B$214:$T$214</c:f>
              <c:numCache>
                <c:formatCode>0</c:formatCode>
                <c:ptCount val="19"/>
                <c:pt idx="0">
                  <c:v>30.067226719</c:v>
                </c:pt>
                <c:pt idx="1">
                  <c:v>31.142432787</c:v>
                </c:pt>
                <c:pt idx="2">
                  <c:v>31.2854452419999</c:v>
                </c:pt>
                <c:pt idx="3">
                  <c:v>35.54480454999999</c:v>
                </c:pt>
                <c:pt idx="4">
                  <c:v>43.90247112</c:v>
                </c:pt>
                <c:pt idx="5">
                  <c:v>47.4082935</c:v>
                </c:pt>
                <c:pt idx="6">
                  <c:v>58.4586104</c:v>
                </c:pt>
                <c:pt idx="7">
                  <c:v>63.1643647</c:v>
                </c:pt>
                <c:pt idx="8">
                  <c:v>64.941369</c:v>
                </c:pt>
                <c:pt idx="9">
                  <c:v>55.6821545</c:v>
                </c:pt>
                <c:pt idx="10">
                  <c:v>70.9841905</c:v>
                </c:pt>
                <c:pt idx="11">
                  <c:v>61.6920392</c:v>
                </c:pt>
                <c:pt idx="12">
                  <c:v>65.1945256</c:v>
                </c:pt>
                <c:pt idx="13">
                  <c:v>62.2945613</c:v>
                </c:pt>
                <c:pt idx="14">
                  <c:v>67.7637689</c:v>
                </c:pt>
                <c:pt idx="15">
                  <c:v>71.36583640000001</c:v>
                </c:pt>
                <c:pt idx="16">
                  <c:v>63.0248159</c:v>
                </c:pt>
                <c:pt idx="17">
                  <c:v>59.8505989</c:v>
                </c:pt>
                <c:pt idx="18">
                  <c:v>63.60387918549154</c:v>
                </c:pt>
              </c:numCache>
            </c:numRef>
          </c:val>
        </c:ser>
        <c:ser>
          <c:idx val="3"/>
          <c:order val="3"/>
          <c:tx>
            <c:strRef>
              <c:f>'Imp Exp Biens'!$A$215</c:f>
              <c:strCache>
                <c:ptCount val="1"/>
                <c:pt idx="0">
                  <c:v>Matériel de transport</c:v>
                </c:pt>
              </c:strCache>
            </c:strRef>
          </c:tx>
          <c:spPr>
            <a:solidFill>
              <a:srgbClr val="3366FF"/>
            </a:solidFill>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Biens'!$B$215:$T$215</c:f>
              <c:numCache>
                <c:formatCode>0</c:formatCode>
                <c:ptCount val="19"/>
                <c:pt idx="0">
                  <c:v>17.5192174</c:v>
                </c:pt>
                <c:pt idx="1">
                  <c:v>19.556835949</c:v>
                </c:pt>
                <c:pt idx="2">
                  <c:v>19.381976809</c:v>
                </c:pt>
                <c:pt idx="3">
                  <c:v>46.9850955</c:v>
                </c:pt>
                <c:pt idx="4">
                  <c:v>27.435934182</c:v>
                </c:pt>
                <c:pt idx="5">
                  <c:v>25.3238095</c:v>
                </c:pt>
                <c:pt idx="6">
                  <c:v>32.7764502</c:v>
                </c:pt>
                <c:pt idx="7">
                  <c:v>35.5015214</c:v>
                </c:pt>
                <c:pt idx="8">
                  <c:v>38.87486379999999</c:v>
                </c:pt>
                <c:pt idx="9">
                  <c:v>36.2890548</c:v>
                </c:pt>
                <c:pt idx="10">
                  <c:v>34.8614334</c:v>
                </c:pt>
                <c:pt idx="11">
                  <c:v>35.1390306</c:v>
                </c:pt>
                <c:pt idx="12">
                  <c:v>35.85798809999999</c:v>
                </c:pt>
                <c:pt idx="13">
                  <c:v>30.24613219999998</c:v>
                </c:pt>
                <c:pt idx="14">
                  <c:v>34.0918571</c:v>
                </c:pt>
                <c:pt idx="15">
                  <c:v>33.0275292</c:v>
                </c:pt>
                <c:pt idx="16">
                  <c:v>29.8151446</c:v>
                </c:pt>
                <c:pt idx="17">
                  <c:v>30.30803849999999</c:v>
                </c:pt>
                <c:pt idx="18">
                  <c:v>31.51008570350468</c:v>
                </c:pt>
              </c:numCache>
            </c:numRef>
          </c:val>
        </c:ser>
        <c:ser>
          <c:idx val="4"/>
          <c:order val="4"/>
          <c:tx>
            <c:strRef>
              <c:f>'Imp Exp Biens'!$A$216</c:f>
              <c:strCache>
                <c:ptCount val="1"/>
                <c:pt idx="0">
                  <c:v>Autres produits</c:v>
                </c:pt>
              </c:strCache>
            </c:strRef>
          </c:tx>
          <c:spPr>
            <a:solidFill>
              <a:schemeClr val="bg1"/>
            </a:solidFill>
            <a:ln>
              <a:solidFill>
                <a:schemeClr val="tx1"/>
              </a:solid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Biens'!$B$216:$T$216</c:f>
              <c:numCache>
                <c:formatCode>0</c:formatCode>
                <c:ptCount val="19"/>
                <c:pt idx="0">
                  <c:v>11.461322372</c:v>
                </c:pt>
                <c:pt idx="1">
                  <c:v>11.52672187</c:v>
                </c:pt>
                <c:pt idx="2">
                  <c:v>14.1588352</c:v>
                </c:pt>
                <c:pt idx="3">
                  <c:v>17.2420682</c:v>
                </c:pt>
                <c:pt idx="4">
                  <c:v>15.299010349</c:v>
                </c:pt>
                <c:pt idx="5">
                  <c:v>15.5865325</c:v>
                </c:pt>
                <c:pt idx="6">
                  <c:v>18.8210291</c:v>
                </c:pt>
                <c:pt idx="7">
                  <c:v>47.2210875</c:v>
                </c:pt>
                <c:pt idx="8">
                  <c:v>38.7043855</c:v>
                </c:pt>
                <c:pt idx="9">
                  <c:v>24.29611840000001</c:v>
                </c:pt>
                <c:pt idx="10">
                  <c:v>62.2683226</c:v>
                </c:pt>
                <c:pt idx="11">
                  <c:v>73.8665438</c:v>
                </c:pt>
                <c:pt idx="12">
                  <c:v>37.3819325</c:v>
                </c:pt>
                <c:pt idx="13">
                  <c:v>26.8474903</c:v>
                </c:pt>
                <c:pt idx="14">
                  <c:v>23.7162417</c:v>
                </c:pt>
                <c:pt idx="15">
                  <c:v>24.0631846</c:v>
                </c:pt>
                <c:pt idx="16">
                  <c:v>23.6105842</c:v>
                </c:pt>
                <c:pt idx="17">
                  <c:v>22.4989052</c:v>
                </c:pt>
                <c:pt idx="18">
                  <c:v>20.99994494708515</c:v>
                </c:pt>
              </c:numCache>
            </c:numRef>
          </c:val>
        </c:ser>
        <c:dLbls>
          <c:showLegendKey val="0"/>
          <c:showVal val="0"/>
          <c:showCatName val="0"/>
          <c:showSerName val="0"/>
          <c:showPercent val="0"/>
          <c:showBubbleSize val="0"/>
        </c:dLbls>
        <c:gapWidth val="150"/>
        <c:overlap val="100"/>
        <c:axId val="2113385848"/>
        <c:axId val="2113381784"/>
      </c:barChart>
      <c:catAx>
        <c:axId val="2113385848"/>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13381784"/>
        <c:crosses val="autoZero"/>
        <c:auto val="1"/>
        <c:lblAlgn val="ctr"/>
        <c:lblOffset val="100"/>
        <c:noMultiLvlLbl val="0"/>
      </c:catAx>
      <c:valAx>
        <c:axId val="2113381784"/>
        <c:scaling>
          <c:orientation val="minMax"/>
          <c:max val="350.0"/>
        </c:scaling>
        <c:delete val="0"/>
        <c:axPos val="l"/>
        <c:majorGridlines>
          <c:spPr>
            <a:ln>
              <a:solidFill>
                <a:schemeClr val="bg1">
                  <a:lumMod val="75000"/>
                </a:schemeClr>
              </a:solidFill>
            </a:ln>
          </c:spPr>
        </c:majorGridlines>
        <c:numFmt formatCode="#,##0" sourceLinked="0"/>
        <c:majorTickMark val="out"/>
        <c:minorTickMark val="none"/>
        <c:tickLblPos val="nextTo"/>
        <c:crossAx val="2113385848"/>
        <c:crosses val="autoZero"/>
        <c:crossBetween val="between"/>
        <c:majorUnit val="50.0"/>
      </c:valAx>
    </c:plotArea>
    <c:legend>
      <c:legendPos val="r"/>
      <c:layout>
        <c:manualLayout>
          <c:xMode val="edge"/>
          <c:yMode val="edge"/>
          <c:x val="0.7570305296345"/>
          <c:y val="0.0246890773268726"/>
          <c:w val="0.241058793707125"/>
          <c:h val="0.975310922673127"/>
        </c:manualLayout>
      </c:layout>
      <c:overlay val="0"/>
      <c:txPr>
        <a:bodyPr/>
        <a:lstStyle/>
        <a:p>
          <a:pPr>
            <a:defRPr sz="1600" b="1"/>
          </a:pPr>
          <a:endParaRPr lang="fr-FR"/>
        </a:p>
      </c:txPr>
    </c:legend>
    <c:plotVisOnly val="1"/>
    <c:dispBlanksAs val="gap"/>
    <c:showDLblsOverMax val="0"/>
  </c:chart>
  <c:txPr>
    <a:bodyPr/>
    <a:lstStyle/>
    <a:p>
      <a:pPr>
        <a:defRPr sz="1400"/>
      </a:pPr>
      <a:endParaRPr lang="fr-FR"/>
    </a:p>
  </c:txPr>
  <c:externalData r:id="rId2">
    <c:autoUpdate val="0"/>
  </c:externalData>
</c:chartSpace>
</file>

<file path=ppt/charts/chart16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err="1"/>
              <a:t>Struture</a:t>
            </a:r>
            <a:r>
              <a:rPr lang="fr-FR" sz="2000" baseline="0" dirty="0"/>
              <a:t> juridique </a:t>
            </a:r>
            <a:r>
              <a:rPr lang="fr-FR" sz="2000" i="1" u="sng" baseline="0" dirty="0"/>
              <a:t>des exploitations</a:t>
            </a:r>
            <a:r>
              <a:rPr lang="fr-FR" sz="2000" baseline="0" dirty="0"/>
              <a:t>, milliers ha</a:t>
            </a:r>
            <a:endParaRPr lang="fr-FR" sz="2000" dirty="0"/>
          </a:p>
        </c:rich>
      </c:tx>
      <c:layout>
        <c:manualLayout>
          <c:xMode val="edge"/>
          <c:yMode val="edge"/>
          <c:x val="0.120682882801528"/>
          <c:y val="0.0"/>
        </c:manualLayout>
      </c:layout>
      <c:overlay val="0"/>
    </c:title>
    <c:autoTitleDeleted val="0"/>
    <c:plotArea>
      <c:layout>
        <c:manualLayout>
          <c:layoutTarget val="inner"/>
          <c:xMode val="edge"/>
          <c:yMode val="edge"/>
          <c:x val="0.0747697706264978"/>
          <c:y val="0.129534425929317"/>
          <c:w val="0.891817442656624"/>
          <c:h val="0.722162295000134"/>
        </c:manualLayout>
      </c:layout>
      <c:barChart>
        <c:barDir val="col"/>
        <c:grouping val="stacked"/>
        <c:varyColors val="0"/>
        <c:ser>
          <c:idx val="0"/>
          <c:order val="0"/>
          <c:tx>
            <c:strRef>
              <c:f>'Exploitations agricoles'!$A$145</c:f>
              <c:strCache>
                <c:ptCount val="1"/>
                <c:pt idx="0">
                  <c:v>Terres domaniales</c:v>
                </c:pt>
              </c:strCache>
            </c:strRef>
          </c:tx>
          <c:spPr>
            <a:solidFill>
              <a:schemeClr val="tx1"/>
            </a:solidFill>
            <a:ln>
              <a:noFill/>
            </a:ln>
          </c:spPr>
          <c:invertIfNegative val="0"/>
          <c:dLbls>
            <c:dLbl>
              <c:idx val="0"/>
              <c:delete val="1"/>
            </c:dLbl>
            <c:dLbl>
              <c:idx val="1"/>
              <c:delete val="1"/>
            </c:dLbl>
            <c:numFmt formatCode="#,##0" sourceLinked="0"/>
            <c:txPr>
              <a:bodyPr/>
              <a:lstStyle/>
              <a:p>
                <a:pPr>
                  <a:defRPr sz="1200">
                    <a:solidFill>
                      <a:srgbClr val="FFFFFF"/>
                    </a:solidFill>
                  </a:defRPr>
                </a:pPr>
                <a:endParaRPr lang="fr-FR"/>
              </a:p>
            </c:txPr>
            <c:showLegendKey val="0"/>
            <c:showVal val="1"/>
            <c:showCatName val="0"/>
            <c:showSerName val="0"/>
            <c:showPercent val="0"/>
            <c:showBubbleSize val="0"/>
            <c:showLeaderLines val="0"/>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agricoles'!$B$145:$I$145</c:f>
              <c:numCache>
                <c:formatCode>#\ ##0.0"  ";#\ ##0.0"  "."  "</c:formatCode>
                <c:ptCount val="8"/>
                <c:pt idx="0">
                  <c:v>0.0</c:v>
                </c:pt>
                <c:pt idx="1">
                  <c:v>0.0</c:v>
                </c:pt>
                <c:pt idx="2">
                  <c:v>20.43</c:v>
                </c:pt>
                <c:pt idx="3">
                  <c:v>19.447</c:v>
                </c:pt>
                <c:pt idx="4">
                  <c:v>10.082</c:v>
                </c:pt>
                <c:pt idx="5">
                  <c:v>12.171</c:v>
                </c:pt>
                <c:pt idx="6">
                  <c:v>30.513</c:v>
                </c:pt>
                <c:pt idx="7">
                  <c:v>31.618</c:v>
                </c:pt>
              </c:numCache>
            </c:numRef>
          </c:val>
        </c:ser>
        <c:ser>
          <c:idx val="1"/>
          <c:order val="1"/>
          <c:tx>
            <c:strRef>
              <c:f>'Exploitations agricoles'!$A$146</c:f>
              <c:strCache>
                <c:ptCount val="1"/>
                <c:pt idx="0">
                  <c:v>Terres de droit privé</c:v>
                </c:pt>
              </c:strCache>
            </c:strRef>
          </c:tx>
          <c:spPr>
            <a:solidFill>
              <a:srgbClr val="FF6600"/>
            </a:solidFill>
            <a:ln w="76200" cmpd="sng">
              <a:solidFill>
                <a:srgbClr val="FF6600"/>
              </a:solidFill>
            </a:ln>
          </c:spPr>
          <c:invertIfNegative val="0"/>
          <c:dLbls>
            <c:dLbl>
              <c:idx val="0"/>
              <c:delete val="1"/>
            </c:dLbl>
            <c:dLbl>
              <c:idx val="1"/>
              <c:delete val="1"/>
            </c:dLbl>
            <c:numFmt formatCode="#,##0" sourceLinked="0"/>
            <c:txPr>
              <a:bodyPr rot="-5400000" vert="horz"/>
              <a:lstStyle/>
              <a:p>
                <a:pPr>
                  <a:defRPr sz="1800" b="1">
                    <a:solidFill>
                      <a:schemeClr val="bg1"/>
                    </a:solidFill>
                  </a:defRPr>
                </a:pPr>
                <a:endParaRPr lang="fr-FR"/>
              </a:p>
            </c:txPr>
            <c:showLegendKey val="0"/>
            <c:showVal val="1"/>
            <c:showCatName val="0"/>
            <c:showSerName val="0"/>
            <c:showPercent val="0"/>
            <c:showBubbleSize val="0"/>
            <c:showLeaderLines val="0"/>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agricoles'!$B$146:$I$146</c:f>
              <c:numCache>
                <c:formatCode>#\ ##0.0"  ";#\ ##0.0"  "."  "</c:formatCode>
                <c:ptCount val="8"/>
                <c:pt idx="0">
                  <c:v>0.0</c:v>
                </c:pt>
                <c:pt idx="1">
                  <c:v>0.0</c:v>
                </c:pt>
                <c:pt idx="2">
                  <c:v>58.262</c:v>
                </c:pt>
                <c:pt idx="3">
                  <c:v>46.088</c:v>
                </c:pt>
                <c:pt idx="4">
                  <c:v>131.966</c:v>
                </c:pt>
                <c:pt idx="5">
                  <c:v>111.925</c:v>
                </c:pt>
                <c:pt idx="6">
                  <c:v>190.228</c:v>
                </c:pt>
                <c:pt idx="7">
                  <c:v>158.013</c:v>
                </c:pt>
              </c:numCache>
            </c:numRef>
          </c:val>
        </c:ser>
        <c:ser>
          <c:idx val="2"/>
          <c:order val="2"/>
          <c:tx>
            <c:strRef>
              <c:f>'Exploitations agricoles'!$A$147</c:f>
              <c:strCache>
                <c:ptCount val="1"/>
                <c:pt idx="0">
                  <c:v>Terres coutumières</c:v>
                </c:pt>
              </c:strCache>
            </c:strRef>
          </c:tx>
          <c:spPr>
            <a:solidFill>
              <a:srgbClr val="008000"/>
            </a:solidFill>
            <a:ln w="76200" cmpd="sng">
              <a:solidFill>
                <a:srgbClr val="008000"/>
              </a:solidFill>
            </a:ln>
          </c:spPr>
          <c:invertIfNegative val="0"/>
          <c:dLbls>
            <c:dLbl>
              <c:idx val="0"/>
              <c:delete val="1"/>
            </c:dLbl>
            <c:dLbl>
              <c:idx val="1"/>
              <c:delete val="1"/>
            </c:dLbl>
            <c:numFmt formatCode="#,##0" sourceLinked="0"/>
            <c:txPr>
              <a:bodyPr rot="-5400000" vert="horz"/>
              <a:lstStyle/>
              <a:p>
                <a:pPr>
                  <a:defRPr sz="1800" b="1">
                    <a:solidFill>
                      <a:srgbClr val="FFFFFF"/>
                    </a:solidFill>
                  </a:defRPr>
                </a:pPr>
                <a:endParaRPr lang="fr-FR"/>
              </a:p>
            </c:txPr>
            <c:showLegendKey val="0"/>
            <c:showVal val="1"/>
            <c:showCatName val="0"/>
            <c:showSerName val="0"/>
            <c:showPercent val="0"/>
            <c:showBubbleSize val="0"/>
            <c:showLeaderLines val="0"/>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agricoles'!$B$147:$I$147</c:f>
              <c:numCache>
                <c:formatCode>#\ ##0.0"  ";#\ ##0.0"  "."  "</c:formatCode>
                <c:ptCount val="8"/>
                <c:pt idx="0">
                  <c:v>1.669</c:v>
                </c:pt>
                <c:pt idx="1">
                  <c:v>2.35</c:v>
                </c:pt>
                <c:pt idx="2">
                  <c:v>58.165</c:v>
                </c:pt>
                <c:pt idx="3">
                  <c:v>23.959</c:v>
                </c:pt>
                <c:pt idx="4">
                  <c:v>8.97</c:v>
                </c:pt>
                <c:pt idx="5">
                  <c:v>6.286</c:v>
                </c:pt>
                <c:pt idx="6">
                  <c:v>68.804</c:v>
                </c:pt>
                <c:pt idx="7">
                  <c:v>32.595</c:v>
                </c:pt>
              </c:numCache>
            </c:numRef>
          </c:val>
        </c:ser>
        <c:dLbls>
          <c:showLegendKey val="0"/>
          <c:showVal val="1"/>
          <c:showCatName val="0"/>
          <c:showSerName val="0"/>
          <c:showPercent val="0"/>
          <c:showBubbleSize val="0"/>
        </c:dLbls>
        <c:gapWidth val="150"/>
        <c:overlap val="100"/>
        <c:axId val="-2143351704"/>
        <c:axId val="-2143348552"/>
      </c:barChart>
      <c:catAx>
        <c:axId val="-2143351704"/>
        <c:scaling>
          <c:orientation val="minMax"/>
        </c:scaling>
        <c:delete val="0"/>
        <c:axPos val="b"/>
        <c:numFmt formatCode="0" sourceLinked="1"/>
        <c:majorTickMark val="out"/>
        <c:minorTickMark val="none"/>
        <c:tickLblPos val="nextTo"/>
        <c:txPr>
          <a:bodyPr/>
          <a:lstStyle/>
          <a:p>
            <a:pPr>
              <a:defRPr sz="1400"/>
            </a:pPr>
            <a:endParaRPr lang="fr-FR"/>
          </a:p>
        </c:txPr>
        <c:crossAx val="-2143348552"/>
        <c:crosses val="autoZero"/>
        <c:auto val="1"/>
        <c:lblAlgn val="ctr"/>
        <c:lblOffset val="100"/>
        <c:noMultiLvlLbl val="0"/>
      </c:catAx>
      <c:valAx>
        <c:axId val="-2143348552"/>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3351704"/>
        <c:crosses val="autoZero"/>
        <c:crossBetween val="between"/>
        <c:majorUnit val="20.0"/>
      </c:valAx>
    </c:plotArea>
    <c:legend>
      <c:legendPos val="r"/>
      <c:layout>
        <c:manualLayout>
          <c:xMode val="edge"/>
          <c:yMode val="edge"/>
          <c:x val="0.143321026925696"/>
          <c:y val="0.368905221040829"/>
          <c:w val="0.404143253416157"/>
          <c:h val="0.160706071183095"/>
        </c:manualLayout>
      </c:layout>
      <c:overlay val="0"/>
      <c:spPr>
        <a:solidFill>
          <a:schemeClr val="bg1"/>
        </a:solidFill>
      </c:spPr>
    </c:legend>
    <c:plotVisOnly val="1"/>
    <c:dispBlanksAs val="gap"/>
    <c:showDLblsOverMax val="0"/>
  </c:chart>
  <c:txPr>
    <a:bodyPr/>
    <a:lstStyle/>
    <a:p>
      <a:pPr>
        <a:defRPr sz="1400"/>
      </a:pPr>
      <a:endParaRPr lang="fr-FR"/>
    </a:p>
  </c:txPr>
  <c:externalData r:id="rId1">
    <c:autoUpdate val="0"/>
  </c:externalData>
  <c:userShapes r:id="rId2"/>
</c:chartSpace>
</file>

<file path=ppt/charts/chart16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baseline="0" dirty="0" smtClean="0"/>
              <a:t> </a:t>
            </a:r>
            <a:r>
              <a:rPr lang="fr-FR" baseline="0" dirty="0"/>
              <a:t>%</a:t>
            </a:r>
            <a:endParaRPr lang="fr-FR" dirty="0"/>
          </a:p>
        </c:rich>
      </c:tx>
      <c:layout>
        <c:manualLayout>
          <c:xMode val="edge"/>
          <c:yMode val="edge"/>
          <c:x val="0.199527986990757"/>
          <c:y val="0.0"/>
        </c:manualLayout>
      </c:layout>
      <c:overlay val="0"/>
    </c:title>
    <c:autoTitleDeleted val="0"/>
    <c:plotArea>
      <c:layout>
        <c:manualLayout>
          <c:layoutTarget val="inner"/>
          <c:xMode val="edge"/>
          <c:yMode val="edge"/>
          <c:x val="0.0838418635170604"/>
          <c:y val="0.0731936396763776"/>
          <c:w val="0.91615813648294"/>
          <c:h val="0.789923779024448"/>
        </c:manualLayout>
      </c:layout>
      <c:barChart>
        <c:barDir val="col"/>
        <c:grouping val="percentStacked"/>
        <c:varyColors val="0"/>
        <c:ser>
          <c:idx val="0"/>
          <c:order val="0"/>
          <c:tx>
            <c:strRef>
              <c:f>'Exploitations agricoles'!$A$153</c:f>
              <c:strCache>
                <c:ptCount val="1"/>
                <c:pt idx="0">
                  <c:v>Terres domaniales</c:v>
                </c:pt>
              </c:strCache>
            </c:strRef>
          </c:tx>
          <c:spPr>
            <a:solidFill>
              <a:schemeClr val="tx1"/>
            </a:solidFill>
            <a:ln>
              <a:noFill/>
            </a:ln>
          </c:spPr>
          <c:invertIfNegative val="0"/>
          <c:dLbls>
            <c:spPr>
              <a:solidFill>
                <a:schemeClr val="bg1"/>
              </a:solidFill>
            </c:spPr>
            <c:txPr>
              <a:bodyPr rot="-5400000" vert="horz"/>
              <a:lstStyle/>
              <a:p>
                <a:pPr>
                  <a:defRPr b="1">
                    <a:solidFill>
                      <a:srgbClr val="660066"/>
                    </a:solidFill>
                  </a:defRPr>
                </a:pPr>
                <a:endParaRPr lang="fr-FR"/>
              </a:p>
            </c:txPr>
            <c:showLegendKey val="0"/>
            <c:showVal val="1"/>
            <c:showCatName val="0"/>
            <c:showSerName val="0"/>
            <c:showPercent val="0"/>
            <c:showBubbleSize val="0"/>
            <c:showLeaderLines val="0"/>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agricoles'!$B$153:$I$153</c:f>
              <c:numCache>
                <c:formatCode>0%</c:formatCode>
                <c:ptCount val="8"/>
                <c:pt idx="0">
                  <c:v>0.0</c:v>
                </c:pt>
                <c:pt idx="1">
                  <c:v>0.0</c:v>
                </c:pt>
                <c:pt idx="2">
                  <c:v>0.149279905302615</c:v>
                </c:pt>
                <c:pt idx="3">
                  <c:v>0.217299483764275</c:v>
                </c:pt>
                <c:pt idx="4">
                  <c:v>0.0667598116793251</c:v>
                </c:pt>
                <c:pt idx="5">
                  <c:v>0.0933487751376723</c:v>
                </c:pt>
                <c:pt idx="6">
                  <c:v>0.105382583018184</c:v>
                </c:pt>
                <c:pt idx="7">
                  <c:v>0.142278581264118</c:v>
                </c:pt>
              </c:numCache>
            </c:numRef>
          </c:val>
        </c:ser>
        <c:ser>
          <c:idx val="1"/>
          <c:order val="1"/>
          <c:tx>
            <c:strRef>
              <c:f>'Exploitations agricoles'!$A$154</c:f>
              <c:strCache>
                <c:ptCount val="1"/>
                <c:pt idx="0">
                  <c:v>Terres de droit privé</c:v>
                </c:pt>
              </c:strCache>
            </c:strRef>
          </c:tx>
          <c:spPr>
            <a:solidFill>
              <a:srgbClr val="FF6600"/>
            </a:solidFill>
            <a:ln w="76200" cmpd="sng">
              <a:solidFill>
                <a:srgbClr val="FF6600"/>
              </a:solidFill>
            </a:ln>
          </c:spPr>
          <c:invertIfNegative val="0"/>
          <c:dLbls>
            <c:spPr>
              <a:solidFill>
                <a:schemeClr val="bg1"/>
              </a:solidFill>
            </c:spPr>
            <c:txPr>
              <a:bodyPr rot="-5400000" vert="horz"/>
              <a:lstStyle/>
              <a:p>
                <a:pPr>
                  <a:defRPr b="1">
                    <a:solidFill>
                      <a:srgbClr val="FF6600"/>
                    </a:solidFill>
                  </a:defRPr>
                </a:pPr>
                <a:endParaRPr lang="fr-FR"/>
              </a:p>
            </c:txPr>
            <c:showLegendKey val="0"/>
            <c:showVal val="1"/>
            <c:showCatName val="0"/>
            <c:showSerName val="0"/>
            <c:showPercent val="0"/>
            <c:showBubbleSize val="0"/>
            <c:showLeaderLines val="0"/>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agricoles'!$B$154:$I$154</c:f>
              <c:numCache>
                <c:formatCode>0%</c:formatCode>
                <c:ptCount val="8"/>
                <c:pt idx="0">
                  <c:v>0.0</c:v>
                </c:pt>
                <c:pt idx="1">
                  <c:v>0.0</c:v>
                </c:pt>
                <c:pt idx="2">
                  <c:v>0.425714431852225</c:v>
                </c:pt>
                <c:pt idx="3">
                  <c:v>0.514984244753838</c:v>
                </c:pt>
                <c:pt idx="4">
                  <c:v>0.873837066859137</c:v>
                </c:pt>
                <c:pt idx="5">
                  <c:v>0.858439048334893</c:v>
                </c:pt>
                <c:pt idx="6">
                  <c:v>0.656989414426082</c:v>
                </c:pt>
                <c:pt idx="7">
                  <c:v>0.711046412210992</c:v>
                </c:pt>
              </c:numCache>
            </c:numRef>
          </c:val>
        </c:ser>
        <c:ser>
          <c:idx val="2"/>
          <c:order val="2"/>
          <c:tx>
            <c:strRef>
              <c:f>'Exploitations agricoles'!$A$155</c:f>
              <c:strCache>
                <c:ptCount val="1"/>
                <c:pt idx="0">
                  <c:v>Terres coutumières</c:v>
                </c:pt>
              </c:strCache>
            </c:strRef>
          </c:tx>
          <c:spPr>
            <a:solidFill>
              <a:srgbClr val="008000"/>
            </a:solidFill>
            <a:ln w="76200" cmpd="sng">
              <a:solidFill>
                <a:srgbClr val="008000"/>
              </a:solidFill>
            </a:ln>
          </c:spPr>
          <c:invertIfNegative val="0"/>
          <c:dLbls>
            <c:dLbl>
              <c:idx val="0"/>
              <c:layout>
                <c:manualLayout>
                  <c:x val="0.0471014492753623"/>
                  <c:y val="0.116279069767442"/>
                </c:manualLayout>
              </c:layout>
              <c:showLegendKey val="0"/>
              <c:showVal val="1"/>
              <c:showCatName val="0"/>
              <c:showSerName val="0"/>
              <c:showPercent val="0"/>
              <c:showBubbleSize val="0"/>
            </c:dLbl>
            <c:dLbl>
              <c:idx val="1"/>
              <c:layout>
                <c:manualLayout>
                  <c:x val="0.0543478260869565"/>
                  <c:y val="0.116279069767442"/>
                </c:manualLayout>
              </c:layout>
              <c:showLegendKey val="0"/>
              <c:showVal val="1"/>
              <c:showCatName val="0"/>
              <c:showSerName val="0"/>
              <c:showPercent val="0"/>
              <c:showBubbleSize val="0"/>
            </c:dLbl>
            <c:spPr>
              <a:solidFill>
                <a:schemeClr val="bg1"/>
              </a:solidFill>
            </c:spPr>
            <c:txPr>
              <a:bodyPr rot="-5400000" vert="horz"/>
              <a:lstStyle/>
              <a:p>
                <a:pPr>
                  <a:defRPr b="1">
                    <a:solidFill>
                      <a:srgbClr val="008000"/>
                    </a:solidFill>
                  </a:defRPr>
                </a:pPr>
                <a:endParaRPr lang="fr-FR"/>
              </a:p>
            </c:txPr>
            <c:showLegendKey val="0"/>
            <c:showVal val="1"/>
            <c:showCatName val="0"/>
            <c:showSerName val="0"/>
            <c:showPercent val="0"/>
            <c:showBubbleSize val="0"/>
            <c:showLeaderLines val="0"/>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agricoles'!$B$155:$I$155</c:f>
              <c:numCache>
                <c:formatCode>0%</c:formatCode>
                <c:ptCount val="8"/>
                <c:pt idx="0">
                  <c:v>1.0</c:v>
                </c:pt>
                <c:pt idx="1">
                  <c:v>1.0</c:v>
                </c:pt>
                <c:pt idx="2">
                  <c:v>0.42500566284516</c:v>
                </c:pt>
                <c:pt idx="3">
                  <c:v>0.267716271481887</c:v>
                </c:pt>
                <c:pt idx="4">
                  <c:v>0.0593964997781736</c:v>
                </c:pt>
                <c:pt idx="5">
                  <c:v>0.0482121765274348</c:v>
                </c:pt>
                <c:pt idx="6">
                  <c:v>0.237628002555734</c:v>
                </c:pt>
                <c:pt idx="7">
                  <c:v>0.146675006524889</c:v>
                </c:pt>
              </c:numCache>
            </c:numRef>
          </c:val>
        </c:ser>
        <c:dLbls>
          <c:showLegendKey val="0"/>
          <c:showVal val="1"/>
          <c:showCatName val="0"/>
          <c:showSerName val="0"/>
          <c:showPercent val="0"/>
          <c:showBubbleSize val="0"/>
        </c:dLbls>
        <c:gapWidth val="150"/>
        <c:overlap val="100"/>
        <c:axId val="-2142610040"/>
        <c:axId val="-2142606920"/>
      </c:barChart>
      <c:catAx>
        <c:axId val="-2142610040"/>
        <c:scaling>
          <c:orientation val="minMax"/>
        </c:scaling>
        <c:delete val="0"/>
        <c:axPos val="b"/>
        <c:numFmt formatCode="0" sourceLinked="1"/>
        <c:majorTickMark val="out"/>
        <c:minorTickMark val="none"/>
        <c:tickLblPos val="nextTo"/>
        <c:crossAx val="-2142606920"/>
        <c:crosses val="autoZero"/>
        <c:auto val="1"/>
        <c:lblAlgn val="ctr"/>
        <c:lblOffset val="100"/>
        <c:noMultiLvlLbl val="0"/>
      </c:catAx>
      <c:valAx>
        <c:axId val="-2142606920"/>
        <c:scaling>
          <c:orientation val="minMax"/>
          <c:max val="1.0"/>
          <c:min val="0.0"/>
        </c:scaling>
        <c:delete val="0"/>
        <c:axPos val="l"/>
        <c:majorGridlines>
          <c:spPr>
            <a:ln>
              <a:solidFill>
                <a:schemeClr val="bg1">
                  <a:lumMod val="75000"/>
                </a:schemeClr>
              </a:solidFill>
            </a:ln>
          </c:spPr>
        </c:majorGridlines>
        <c:numFmt formatCode="0%" sourceLinked="0"/>
        <c:majorTickMark val="out"/>
        <c:minorTickMark val="none"/>
        <c:tickLblPos val="nextTo"/>
        <c:crossAx val="-2142610040"/>
        <c:crosses val="autoZero"/>
        <c:crossBetween val="between"/>
        <c:majorUnit val="0.1"/>
      </c:valAx>
    </c:plotArea>
    <c:plotVisOnly val="1"/>
    <c:dispBlanksAs val="gap"/>
    <c:showDLblsOverMax val="0"/>
  </c:chart>
  <c:txPr>
    <a:bodyPr/>
    <a:lstStyle/>
    <a:p>
      <a:pPr>
        <a:defRPr sz="1400"/>
      </a:pPr>
      <a:endParaRPr lang="fr-FR"/>
    </a:p>
  </c:txPr>
  <c:externalData r:id="rId1">
    <c:autoUpdate val="0"/>
  </c:externalData>
</c:chartSpace>
</file>

<file path=ppt/charts/chart16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a:t>Terres agricoles / superficie du</a:t>
            </a:r>
            <a:r>
              <a:rPr lang="fr-FR" sz="2400" baseline="0"/>
              <a:t> Caillou, %</a:t>
            </a:r>
            <a:endParaRPr lang="fr-FR" sz="2400"/>
          </a:p>
        </c:rich>
      </c:tx>
      <c:layout>
        <c:manualLayout>
          <c:xMode val="edge"/>
          <c:yMode val="edge"/>
          <c:x val="0.349890305831336"/>
          <c:y val="0.00290697674418605"/>
        </c:manualLayout>
      </c:layout>
      <c:overlay val="0"/>
      <c:spPr>
        <a:solidFill>
          <a:schemeClr val="bg1"/>
        </a:solidFill>
      </c:spPr>
    </c:title>
    <c:autoTitleDeleted val="0"/>
    <c:plotArea>
      <c:layout>
        <c:manualLayout>
          <c:layoutTarget val="inner"/>
          <c:xMode val="edge"/>
          <c:yMode val="edge"/>
          <c:x val="0.0554017021397871"/>
          <c:y val="0.06848791430141"/>
          <c:w val="0.944598297860213"/>
          <c:h val="0.773261080594292"/>
        </c:manualLayout>
      </c:layout>
      <c:barChart>
        <c:barDir val="col"/>
        <c:grouping val="clustered"/>
        <c:varyColors val="0"/>
        <c:ser>
          <c:idx val="0"/>
          <c:order val="0"/>
          <c:tx>
            <c:strRef>
              <c:f>'Exploitations agricoles'!$A$202</c:f>
              <c:strCache>
                <c:ptCount val="1"/>
                <c:pt idx="0">
                  <c:v>Surface Agricole Entretenue (SAE)</c:v>
                </c:pt>
              </c:strCache>
            </c:strRef>
          </c:tx>
          <c:spPr>
            <a:solidFill>
              <a:srgbClr val="008000"/>
            </a:solidFill>
            <a:ln w="76200" cmpd="sng">
              <a:solidFill>
                <a:srgbClr val="008000"/>
              </a:solidFill>
            </a:ln>
          </c:spPr>
          <c:invertIfNegative val="0"/>
          <c:dLbls>
            <c:spPr>
              <a:solidFill>
                <a:schemeClr val="bg1"/>
              </a:solidFill>
            </c:spPr>
            <c:txPr>
              <a:bodyPr rot="-5400000" vert="horz"/>
              <a:lstStyle/>
              <a:p>
                <a:pPr>
                  <a:defRPr b="1">
                    <a:solidFill>
                      <a:srgbClr val="660066"/>
                    </a:solidFill>
                  </a:defRPr>
                </a:pPr>
                <a:endParaRPr lang="fr-FR"/>
              </a:p>
            </c:txPr>
            <c:showLegendKey val="0"/>
            <c:showVal val="1"/>
            <c:showCatName val="0"/>
            <c:showSerName val="0"/>
            <c:showPercent val="0"/>
            <c:showBubbleSize val="0"/>
            <c:showLeaderLines val="0"/>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agricoles'!$B$202:$I$202</c:f>
              <c:numCache>
                <c:formatCode>0.0%</c:formatCode>
                <c:ptCount val="8"/>
                <c:pt idx="0">
                  <c:v>0.00264526225453077</c:v>
                </c:pt>
                <c:pt idx="1">
                  <c:v>0.00165581301428644</c:v>
                </c:pt>
                <c:pt idx="2">
                  <c:v>0.0577682466136539</c:v>
                </c:pt>
                <c:pt idx="3">
                  <c:v>0.0415534406111076</c:v>
                </c:pt>
                <c:pt idx="4">
                  <c:v>0.121175128351398</c:v>
                </c:pt>
                <c:pt idx="5">
                  <c:v>0.0983257273245864</c:v>
                </c:pt>
                <c:pt idx="6">
                  <c:v>0.075825146025679</c:v>
                </c:pt>
                <c:pt idx="7">
                  <c:v>0.0587295092998843</c:v>
                </c:pt>
              </c:numCache>
            </c:numRef>
          </c:val>
        </c:ser>
        <c:ser>
          <c:idx val="1"/>
          <c:order val="1"/>
          <c:tx>
            <c:strRef>
              <c:f>'Exploitations agricoles'!$A$203</c:f>
              <c:strCache>
                <c:ptCount val="1"/>
                <c:pt idx="0">
                  <c:v>Surface Agricole Utilisée (SAU)</c:v>
                </c:pt>
              </c:strCache>
            </c:strRef>
          </c:tx>
          <c:spPr>
            <a:solidFill>
              <a:srgbClr val="31FF25"/>
            </a:solidFill>
            <a:ln w="76200" cmpd="sng">
              <a:solidFill>
                <a:srgbClr val="31FF25"/>
              </a:solidFill>
            </a:ln>
          </c:spPr>
          <c:invertIfNegative val="0"/>
          <c:dLbls>
            <c:dLbl>
              <c:idx val="3"/>
              <c:spPr>
                <a:solidFill>
                  <a:schemeClr val="bg1"/>
                </a:solidFill>
              </c:spPr>
              <c:txPr>
                <a:bodyPr rot="-5400000" vert="horz"/>
                <a:lstStyle/>
                <a:p>
                  <a:pPr>
                    <a:defRPr sz="2000" b="1">
                      <a:solidFill>
                        <a:srgbClr val="FF6600"/>
                      </a:solidFill>
                    </a:defRPr>
                  </a:pPr>
                  <a:endParaRPr lang="fr-FR"/>
                </a:p>
              </c:txPr>
              <c:showLegendKey val="0"/>
              <c:showVal val="1"/>
              <c:showCatName val="0"/>
              <c:showSerName val="0"/>
              <c:showPercent val="0"/>
              <c:showBubbleSize val="0"/>
            </c:dLbl>
            <c:dLbl>
              <c:idx val="4"/>
              <c:spPr>
                <a:solidFill>
                  <a:schemeClr val="bg1"/>
                </a:solidFill>
              </c:spPr>
              <c:txPr>
                <a:bodyPr rot="-5400000" vert="horz"/>
                <a:lstStyle/>
                <a:p>
                  <a:pPr>
                    <a:defRPr sz="2000" b="1">
                      <a:solidFill>
                        <a:srgbClr val="FF6600"/>
                      </a:solidFill>
                    </a:defRPr>
                  </a:pPr>
                  <a:endParaRPr lang="fr-FR"/>
                </a:p>
              </c:txPr>
              <c:showLegendKey val="0"/>
              <c:showVal val="1"/>
              <c:showCatName val="0"/>
              <c:showSerName val="0"/>
              <c:showPercent val="0"/>
              <c:showBubbleSize val="0"/>
            </c:dLbl>
            <c:dLbl>
              <c:idx val="7"/>
              <c:spPr>
                <a:solidFill>
                  <a:schemeClr val="bg1"/>
                </a:solidFill>
              </c:spPr>
              <c:txPr>
                <a:bodyPr rot="-5400000" vert="horz"/>
                <a:lstStyle/>
                <a:p>
                  <a:pPr>
                    <a:defRPr sz="2000" b="1">
                      <a:solidFill>
                        <a:srgbClr val="FF6600"/>
                      </a:solidFill>
                    </a:defRPr>
                  </a:pPr>
                  <a:endParaRPr lang="fr-FR"/>
                </a:p>
              </c:txPr>
              <c:showLegendKey val="0"/>
              <c:showVal val="1"/>
              <c:showCatName val="0"/>
              <c:showSerName val="0"/>
              <c:showPercent val="0"/>
              <c:showBubbleSize val="0"/>
            </c:dLbl>
            <c:spPr>
              <a:solidFill>
                <a:schemeClr val="bg1"/>
              </a:solidFill>
            </c:spPr>
            <c:txPr>
              <a:bodyPr rot="-5400000" vert="horz"/>
              <a:lstStyle/>
              <a:p>
                <a:pPr>
                  <a:defRPr b="1">
                    <a:solidFill>
                      <a:srgbClr val="FF6600"/>
                    </a:solidFill>
                  </a:defRPr>
                </a:pPr>
                <a:endParaRPr lang="fr-FR"/>
              </a:p>
            </c:txPr>
            <c:showLegendKey val="0"/>
            <c:showVal val="1"/>
            <c:showCatName val="0"/>
            <c:showSerName val="0"/>
            <c:showPercent val="0"/>
            <c:showBubbleSize val="0"/>
            <c:showLeaderLines val="0"/>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agricoles'!$B$203:$I$203</c:f>
              <c:numCache>
                <c:formatCode>0.0%</c:formatCode>
                <c:ptCount val="8"/>
                <c:pt idx="0">
                  <c:v>0.00587611691655308</c:v>
                </c:pt>
                <c:pt idx="1">
                  <c:v>0.00761270129739007</c:v>
                </c:pt>
                <c:pt idx="2">
                  <c:v>0.126945714106819</c:v>
                </c:pt>
                <c:pt idx="3">
                  <c:v>0.07650324546574</c:v>
                </c:pt>
                <c:pt idx="4">
                  <c:v>0.178359954363947</c:v>
                </c:pt>
                <c:pt idx="5">
                  <c:v>0.152892184826013</c:v>
                </c:pt>
                <c:pt idx="6">
                  <c:v>0.133443514306479</c:v>
                </c:pt>
                <c:pt idx="7">
                  <c:v>0.0979925170251137</c:v>
                </c:pt>
              </c:numCache>
            </c:numRef>
          </c:val>
        </c:ser>
        <c:ser>
          <c:idx val="2"/>
          <c:order val="2"/>
          <c:tx>
            <c:strRef>
              <c:f>'Exploitations agricoles'!$A$204</c:f>
              <c:strCache>
                <c:ptCount val="1"/>
                <c:pt idx="0">
                  <c:v>Autres, des exploitations</c:v>
                </c:pt>
              </c:strCache>
            </c:strRef>
          </c:tx>
          <c:spPr>
            <a:solidFill>
              <a:schemeClr val="bg1"/>
            </a:solidFill>
            <a:ln w="3175" cmpd="sng">
              <a:solidFill>
                <a:schemeClr val="tx1"/>
              </a:solidFill>
            </a:ln>
          </c:spPr>
          <c:invertIfNegative val="0"/>
          <c:dLbls>
            <c:delete val="1"/>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agricoles'!$B$204:$I$204</c:f>
              <c:numCache>
                <c:formatCode>0.0%</c:formatCode>
                <c:ptCount val="8"/>
                <c:pt idx="0">
                  <c:v>0.00254934625675198</c:v>
                </c:pt>
                <c:pt idx="1">
                  <c:v>0.00425059316472311</c:v>
                </c:pt>
                <c:pt idx="2">
                  <c:v>0.0158725189405798</c:v>
                </c:pt>
                <c:pt idx="3">
                  <c:v>0.0168889445453217</c:v>
                </c:pt>
                <c:pt idx="4">
                  <c:v>0.0370122646891044</c:v>
                </c:pt>
                <c:pt idx="5">
                  <c:v>0.0330490587564176</c:v>
                </c:pt>
                <c:pt idx="6">
                  <c:v>0.0224311593227639</c:v>
                </c:pt>
                <c:pt idx="7">
                  <c:v>0.0216414093833275</c:v>
                </c:pt>
              </c:numCache>
            </c:numRef>
          </c:val>
        </c:ser>
        <c:ser>
          <c:idx val="3"/>
          <c:order val="3"/>
          <c:tx>
            <c:strRef>
              <c:f>'Exploitations agricoles'!$A$205</c:f>
              <c:strCache>
                <c:ptCount val="1"/>
                <c:pt idx="0">
                  <c:v>Superficie totale des exploitations</c:v>
                </c:pt>
              </c:strCache>
            </c:strRef>
          </c:tx>
          <c:spPr>
            <a:solidFill>
              <a:schemeClr val="bg1">
                <a:lumMod val="85000"/>
              </a:schemeClr>
            </a:solidFill>
          </c:spPr>
          <c:invertIfNegative val="0"/>
          <c:dLbls>
            <c:delete val="1"/>
          </c:dLbls>
          <c:cat>
            <c:multiLvlStrRef>
              <c:f>'Exploitations agricoles'!$B$143:$I$144</c:f>
              <c:multiLvlStrCache>
                <c:ptCount val="8"/>
                <c:lvl>
                  <c:pt idx="0">
                    <c:v>2002</c:v>
                  </c:pt>
                  <c:pt idx="1">
                    <c:v>2012</c:v>
                  </c:pt>
                  <c:pt idx="2">
                    <c:v>2002</c:v>
                  </c:pt>
                  <c:pt idx="3">
                    <c:v>2012</c:v>
                  </c:pt>
                  <c:pt idx="4">
                    <c:v>2002</c:v>
                  </c:pt>
                  <c:pt idx="5">
                    <c:v>2012</c:v>
                  </c:pt>
                  <c:pt idx="6">
                    <c:v>2002</c:v>
                  </c:pt>
                  <c:pt idx="7">
                    <c:v>2012</c:v>
                  </c:pt>
                </c:lvl>
                <c:lvl>
                  <c:pt idx="0">
                    <c:v>Province des îles Loyauté</c:v>
                  </c:pt>
                  <c:pt idx="2">
                    <c:v>Province Nord</c:v>
                  </c:pt>
                  <c:pt idx="4">
                    <c:v>Province Sud</c:v>
                  </c:pt>
                  <c:pt idx="6">
                    <c:v>Nouvelle-_x000d_Calédonie</c:v>
                  </c:pt>
                </c:lvl>
              </c:multiLvlStrCache>
            </c:multiLvlStrRef>
          </c:cat>
          <c:val>
            <c:numRef>
              <c:f>'Exploitations agricoles'!$B$205:$I$205</c:f>
              <c:numCache>
                <c:formatCode>0.0%</c:formatCode>
                <c:ptCount val="8"/>
                <c:pt idx="0">
                  <c:v>0.00842546317330506</c:v>
                </c:pt>
                <c:pt idx="1">
                  <c:v>0.0118632944621132</c:v>
                </c:pt>
                <c:pt idx="2">
                  <c:v>0.142818233047398</c:v>
                </c:pt>
                <c:pt idx="3">
                  <c:v>0.0933921900110617</c:v>
                </c:pt>
                <c:pt idx="4">
                  <c:v>0.215372219053052</c:v>
                </c:pt>
                <c:pt idx="5">
                  <c:v>0.18594124358243</c:v>
                </c:pt>
                <c:pt idx="6">
                  <c:v>0.155874673629243</c:v>
                </c:pt>
                <c:pt idx="7">
                  <c:v>0.119633926408441</c:v>
                </c:pt>
              </c:numCache>
            </c:numRef>
          </c:val>
        </c:ser>
        <c:dLbls>
          <c:showLegendKey val="0"/>
          <c:showVal val="1"/>
          <c:showCatName val="0"/>
          <c:showSerName val="0"/>
          <c:showPercent val="0"/>
          <c:showBubbleSize val="0"/>
        </c:dLbls>
        <c:gapWidth val="150"/>
        <c:axId val="-2143961208"/>
        <c:axId val="-2143965128"/>
      </c:barChart>
      <c:catAx>
        <c:axId val="-2143961208"/>
        <c:scaling>
          <c:orientation val="minMax"/>
        </c:scaling>
        <c:delete val="0"/>
        <c:axPos val="b"/>
        <c:numFmt formatCode="0" sourceLinked="1"/>
        <c:majorTickMark val="out"/>
        <c:minorTickMark val="none"/>
        <c:tickLblPos val="nextTo"/>
        <c:txPr>
          <a:bodyPr/>
          <a:lstStyle/>
          <a:p>
            <a:pPr>
              <a:defRPr sz="1600" b="1"/>
            </a:pPr>
            <a:endParaRPr lang="fr-FR"/>
          </a:p>
        </c:txPr>
        <c:crossAx val="-2143965128"/>
        <c:crosses val="autoZero"/>
        <c:auto val="1"/>
        <c:lblAlgn val="ctr"/>
        <c:lblOffset val="100"/>
        <c:noMultiLvlLbl val="0"/>
      </c:catAx>
      <c:valAx>
        <c:axId val="-2143965128"/>
        <c:scaling>
          <c:orientation val="minMax"/>
          <c:max val="0.23"/>
          <c:min val="0.0"/>
        </c:scaling>
        <c:delete val="0"/>
        <c:axPos val="l"/>
        <c:majorGridlines>
          <c:spPr>
            <a:ln>
              <a:solidFill>
                <a:schemeClr val="bg1">
                  <a:lumMod val="75000"/>
                </a:schemeClr>
              </a:solidFill>
            </a:ln>
          </c:spPr>
        </c:majorGridlines>
        <c:numFmt formatCode="0%" sourceLinked="0"/>
        <c:majorTickMark val="out"/>
        <c:minorTickMark val="none"/>
        <c:tickLblPos val="nextTo"/>
        <c:crossAx val="-2143961208"/>
        <c:crosses val="autoZero"/>
        <c:crossBetween val="between"/>
        <c:majorUnit val="0.02"/>
      </c:valAx>
    </c:plotArea>
    <c:legend>
      <c:legendPos val="l"/>
      <c:layout>
        <c:manualLayout>
          <c:xMode val="edge"/>
          <c:yMode val="edge"/>
          <c:x val="0.0978260869565217"/>
          <c:y val="0.0230326405420253"/>
          <c:w val="0.20211043592377"/>
          <c:h val="0.637538912287127"/>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16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a:t>Nombre d'exploitations, milliers</a:t>
            </a:r>
          </a:p>
        </c:rich>
      </c:tx>
      <c:layout>
        <c:manualLayout>
          <c:xMode val="edge"/>
          <c:yMode val="edge"/>
          <c:x val="0.260297985849595"/>
          <c:y val="0.0"/>
        </c:manualLayout>
      </c:layout>
      <c:overlay val="0"/>
    </c:title>
    <c:autoTitleDeleted val="0"/>
    <c:plotArea>
      <c:layout>
        <c:manualLayout>
          <c:layoutTarget val="inner"/>
          <c:xMode val="edge"/>
          <c:yMode val="edge"/>
          <c:x val="0.142208534417069"/>
          <c:y val="0.108712974820226"/>
          <c:w val="0.839835323003979"/>
          <c:h val="0.829491933833948"/>
        </c:manualLayout>
      </c:layout>
      <c:lineChart>
        <c:grouping val="standard"/>
        <c:varyColors val="0"/>
        <c:ser>
          <c:idx val="0"/>
          <c:order val="0"/>
          <c:tx>
            <c:strRef>
              <c:f>'Exploitations agricoles'!$A$89</c:f>
              <c:strCache>
                <c:ptCount val="1"/>
                <c:pt idx="0">
                  <c:v>Province des îles Loyauté</c:v>
                </c:pt>
              </c:strCache>
            </c:strRef>
          </c:tx>
          <c:spPr>
            <a:ln w="57150" cmpd="sng">
              <a:solidFill>
                <a:srgbClr val="008000"/>
              </a:solidFill>
            </a:ln>
          </c:spPr>
          <c:marker>
            <c:symbol val="none"/>
          </c:marker>
          <c:cat>
            <c:numRef>
              <c:f>'Exploitations agricoles'!$B$88:$D$88</c:f>
              <c:numCache>
                <c:formatCode>0</c:formatCode>
                <c:ptCount val="3"/>
                <c:pt idx="0">
                  <c:v>1991.0</c:v>
                </c:pt>
                <c:pt idx="1">
                  <c:v>2002.0</c:v>
                </c:pt>
                <c:pt idx="2">
                  <c:v>2012.0</c:v>
                </c:pt>
              </c:numCache>
            </c:numRef>
          </c:cat>
          <c:val>
            <c:numRef>
              <c:f>'Exploitations agricoles'!$B$89:$D$89</c:f>
              <c:numCache>
                <c:formatCode>#\ ##0.0"  ";#\ ##0.0"  "."  "</c:formatCode>
                <c:ptCount val="3"/>
                <c:pt idx="0">
                  <c:v>2.254</c:v>
                </c:pt>
                <c:pt idx="1">
                  <c:v>1.623</c:v>
                </c:pt>
                <c:pt idx="2">
                  <c:v>1.216</c:v>
                </c:pt>
              </c:numCache>
            </c:numRef>
          </c:val>
          <c:smooth val="0"/>
        </c:ser>
        <c:ser>
          <c:idx val="1"/>
          <c:order val="1"/>
          <c:tx>
            <c:strRef>
              <c:f>'Exploitations agricoles'!$A$90</c:f>
              <c:strCache>
                <c:ptCount val="1"/>
                <c:pt idx="0">
                  <c:v>Province Nord</c:v>
                </c:pt>
              </c:strCache>
            </c:strRef>
          </c:tx>
          <c:spPr>
            <a:ln w="57150" cmpd="sng">
              <a:solidFill>
                <a:srgbClr val="FF0000"/>
              </a:solidFill>
            </a:ln>
          </c:spPr>
          <c:marker>
            <c:symbol val="none"/>
          </c:marker>
          <c:cat>
            <c:numRef>
              <c:f>'Exploitations agricoles'!$B$88:$D$88</c:f>
              <c:numCache>
                <c:formatCode>0</c:formatCode>
                <c:ptCount val="3"/>
                <c:pt idx="0">
                  <c:v>1991.0</c:v>
                </c:pt>
                <c:pt idx="1">
                  <c:v>2002.0</c:v>
                </c:pt>
                <c:pt idx="2">
                  <c:v>2012.0</c:v>
                </c:pt>
              </c:numCache>
            </c:numRef>
          </c:cat>
          <c:val>
            <c:numRef>
              <c:f>'Exploitations agricoles'!$B$90:$D$90</c:f>
              <c:numCache>
                <c:formatCode>#\ ##0.0"  ";#\ ##0.0"  "."  "</c:formatCode>
                <c:ptCount val="3"/>
                <c:pt idx="0">
                  <c:v>4.279</c:v>
                </c:pt>
                <c:pt idx="1">
                  <c:v>2.23</c:v>
                </c:pt>
                <c:pt idx="2">
                  <c:v>1.695</c:v>
                </c:pt>
              </c:numCache>
            </c:numRef>
          </c:val>
          <c:smooth val="0"/>
        </c:ser>
        <c:ser>
          <c:idx val="2"/>
          <c:order val="2"/>
          <c:tx>
            <c:strRef>
              <c:f>'Exploitations agricoles'!$A$91</c:f>
              <c:strCache>
                <c:ptCount val="1"/>
                <c:pt idx="0">
                  <c:v>Province Sud</c:v>
                </c:pt>
              </c:strCache>
            </c:strRef>
          </c:tx>
          <c:spPr>
            <a:ln w="57150" cmpd="sng">
              <a:solidFill>
                <a:srgbClr val="0000FF"/>
              </a:solidFill>
            </a:ln>
          </c:spPr>
          <c:marker>
            <c:symbol val="none"/>
          </c:marker>
          <c:cat>
            <c:numRef>
              <c:f>'Exploitations agricoles'!$B$88:$D$88</c:f>
              <c:numCache>
                <c:formatCode>0</c:formatCode>
                <c:ptCount val="3"/>
                <c:pt idx="0">
                  <c:v>1991.0</c:v>
                </c:pt>
                <c:pt idx="1">
                  <c:v>2002.0</c:v>
                </c:pt>
                <c:pt idx="2">
                  <c:v>2012.0</c:v>
                </c:pt>
              </c:numCache>
            </c:numRef>
          </c:cat>
          <c:val>
            <c:numRef>
              <c:f>'Exploitations agricoles'!$B$91:$D$91</c:f>
              <c:numCache>
                <c:formatCode>#\ ##0.0"  ";#\ ##0.0"  "."  "</c:formatCode>
                <c:ptCount val="3"/>
                <c:pt idx="0">
                  <c:v>1.927</c:v>
                </c:pt>
                <c:pt idx="1">
                  <c:v>1.721</c:v>
                </c:pt>
                <c:pt idx="2">
                  <c:v>1.595</c:v>
                </c:pt>
              </c:numCache>
            </c:numRef>
          </c:val>
          <c:smooth val="0"/>
        </c:ser>
        <c:dLbls>
          <c:showLegendKey val="0"/>
          <c:showVal val="0"/>
          <c:showCatName val="0"/>
          <c:showSerName val="0"/>
          <c:showPercent val="0"/>
          <c:showBubbleSize val="0"/>
        </c:dLbls>
        <c:marker val="1"/>
        <c:smooth val="0"/>
        <c:axId val="-2142527320"/>
        <c:axId val="-2142523960"/>
      </c:lineChart>
      <c:lineChart>
        <c:grouping val="standard"/>
        <c:varyColors val="0"/>
        <c:ser>
          <c:idx val="3"/>
          <c:order val="3"/>
          <c:tx>
            <c:strRef>
              <c:f>'Exploitations agricoles'!$A$92</c:f>
              <c:strCache>
                <c:ptCount val="1"/>
                <c:pt idx="0">
                  <c:v>Nouvelle-Calédonie</c:v>
                </c:pt>
              </c:strCache>
            </c:strRef>
          </c:tx>
          <c:spPr>
            <a:ln w="76200" cmpd="sng">
              <a:solidFill>
                <a:schemeClr val="tx1"/>
              </a:solidFill>
              <a:prstDash val="sysDot"/>
            </a:ln>
          </c:spPr>
          <c:marker>
            <c:symbol val="none"/>
          </c:marker>
          <c:cat>
            <c:numRef>
              <c:f>'Exploitations agricoles'!$B$88:$D$88</c:f>
              <c:numCache>
                <c:formatCode>0</c:formatCode>
                <c:ptCount val="3"/>
                <c:pt idx="0">
                  <c:v>1991.0</c:v>
                </c:pt>
                <c:pt idx="1">
                  <c:v>2002.0</c:v>
                </c:pt>
                <c:pt idx="2">
                  <c:v>2012.0</c:v>
                </c:pt>
              </c:numCache>
            </c:numRef>
          </c:cat>
          <c:val>
            <c:numRef>
              <c:f>'Exploitations agricoles'!$B$92:$D$92</c:f>
              <c:numCache>
                <c:formatCode>#\ ##0.0"  ";#\ ##0.0"  "."  "</c:formatCode>
                <c:ptCount val="3"/>
                <c:pt idx="0">
                  <c:v>8.46</c:v>
                </c:pt>
                <c:pt idx="1">
                  <c:v>5.574</c:v>
                </c:pt>
                <c:pt idx="2">
                  <c:v>4.506</c:v>
                </c:pt>
              </c:numCache>
            </c:numRef>
          </c:val>
          <c:smooth val="0"/>
        </c:ser>
        <c:dLbls>
          <c:showLegendKey val="0"/>
          <c:showVal val="0"/>
          <c:showCatName val="0"/>
          <c:showSerName val="0"/>
          <c:showPercent val="0"/>
          <c:showBubbleSize val="0"/>
        </c:dLbls>
        <c:marker val="1"/>
        <c:smooth val="0"/>
        <c:axId val="-2142520664"/>
        <c:axId val="-2142517720"/>
      </c:lineChart>
      <c:catAx>
        <c:axId val="-2142527320"/>
        <c:scaling>
          <c:orientation val="minMax"/>
        </c:scaling>
        <c:delete val="0"/>
        <c:axPos val="b"/>
        <c:numFmt formatCode="0" sourceLinked="1"/>
        <c:majorTickMark val="out"/>
        <c:minorTickMark val="none"/>
        <c:tickLblPos val="nextTo"/>
        <c:crossAx val="-2142523960"/>
        <c:crosses val="autoZero"/>
        <c:auto val="1"/>
        <c:lblAlgn val="ctr"/>
        <c:lblOffset val="100"/>
        <c:noMultiLvlLbl val="0"/>
      </c:catAx>
      <c:valAx>
        <c:axId val="-2142523960"/>
        <c:scaling>
          <c:orientation val="minMax"/>
        </c:scaling>
        <c:delete val="0"/>
        <c:axPos val="l"/>
        <c:majorGridlines>
          <c:spPr>
            <a:ln>
              <a:solidFill>
                <a:schemeClr val="bg1">
                  <a:lumMod val="75000"/>
                </a:schemeClr>
              </a:solidFill>
            </a:ln>
          </c:spPr>
        </c:majorGridlines>
        <c:numFmt formatCode="#\ ##0.0&quot;  &quot;;#\ ##0.0&quot;  &quot;.&quot;  &quot;" sourceLinked="1"/>
        <c:majorTickMark val="out"/>
        <c:minorTickMark val="none"/>
        <c:tickLblPos val="nextTo"/>
        <c:txPr>
          <a:bodyPr/>
          <a:lstStyle/>
          <a:p>
            <a:pPr>
              <a:defRPr sz="1400">
                <a:solidFill>
                  <a:srgbClr val="660066"/>
                </a:solidFill>
              </a:defRPr>
            </a:pPr>
            <a:endParaRPr lang="fr-FR"/>
          </a:p>
        </c:txPr>
        <c:crossAx val="-2142527320"/>
        <c:crosses val="autoZero"/>
        <c:crossBetween val="between"/>
      </c:valAx>
      <c:catAx>
        <c:axId val="-2142520664"/>
        <c:scaling>
          <c:orientation val="minMax"/>
        </c:scaling>
        <c:delete val="1"/>
        <c:axPos val="b"/>
        <c:numFmt formatCode="0" sourceLinked="1"/>
        <c:majorTickMark val="out"/>
        <c:minorTickMark val="none"/>
        <c:tickLblPos val="nextTo"/>
        <c:crossAx val="-2142517720"/>
        <c:crosses val="autoZero"/>
        <c:auto val="1"/>
        <c:lblAlgn val="ctr"/>
        <c:lblOffset val="100"/>
        <c:noMultiLvlLbl val="0"/>
      </c:catAx>
      <c:valAx>
        <c:axId val="-2142517720"/>
        <c:scaling>
          <c:orientation val="minMax"/>
        </c:scaling>
        <c:delete val="0"/>
        <c:axPos val="r"/>
        <c:numFmt formatCode="#\ ##0.0&quot;  &quot;;#\ ##0.0&quot;  &quot;.&quot;  &quot;" sourceLinked="1"/>
        <c:majorTickMark val="out"/>
        <c:minorTickMark val="none"/>
        <c:tickLblPos val="nextTo"/>
        <c:txPr>
          <a:bodyPr/>
          <a:lstStyle/>
          <a:p>
            <a:pPr>
              <a:defRPr b="1"/>
            </a:pPr>
            <a:endParaRPr lang="fr-FR"/>
          </a:p>
        </c:txPr>
        <c:crossAx val="-2142520664"/>
        <c:crosses val="max"/>
        <c:crossBetween val="between"/>
      </c:valAx>
    </c:plotArea>
    <c:legend>
      <c:legendPos val="r"/>
      <c:layout>
        <c:manualLayout>
          <c:xMode val="edge"/>
          <c:yMode val="edge"/>
          <c:x val="0.0"/>
          <c:y val="0.7306333967311"/>
          <c:w val="0.994154684468789"/>
          <c:h val="0.194813254427109"/>
        </c:manualLayout>
      </c:layout>
      <c:overlay val="0"/>
      <c:spPr>
        <a:solidFill>
          <a:schemeClr val="bg1"/>
        </a:solidFill>
      </c:spPr>
      <c:txPr>
        <a:bodyPr/>
        <a:lstStyle/>
        <a:p>
          <a:pPr>
            <a:defRPr sz="1600"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16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a:t>SAU (Surface agricole utilisée), milliers ha</a:t>
            </a:r>
          </a:p>
        </c:rich>
      </c:tx>
      <c:layout>
        <c:manualLayout>
          <c:xMode val="edge"/>
          <c:yMode val="edge"/>
          <c:x val="0.134814003348806"/>
          <c:y val="0.0"/>
        </c:manualLayout>
      </c:layout>
      <c:overlay val="0"/>
    </c:title>
    <c:autoTitleDeleted val="0"/>
    <c:plotArea>
      <c:layout>
        <c:manualLayout>
          <c:layoutTarget val="inner"/>
          <c:xMode val="edge"/>
          <c:yMode val="edge"/>
          <c:x val="0.142208534417069"/>
          <c:y val="0.108712974820226"/>
          <c:w val="0.839835323003979"/>
          <c:h val="0.829491933833948"/>
        </c:manualLayout>
      </c:layout>
      <c:lineChart>
        <c:grouping val="standard"/>
        <c:varyColors val="0"/>
        <c:ser>
          <c:idx val="0"/>
          <c:order val="0"/>
          <c:tx>
            <c:strRef>
              <c:f>'Exploitations agricoles'!$A$97</c:f>
              <c:strCache>
                <c:ptCount val="1"/>
                <c:pt idx="0">
                  <c:v>Province des îles Loyauté</c:v>
                </c:pt>
              </c:strCache>
            </c:strRef>
          </c:tx>
          <c:spPr>
            <a:ln w="57150" cmpd="sng">
              <a:solidFill>
                <a:srgbClr val="008000"/>
              </a:solidFill>
            </a:ln>
          </c:spPr>
          <c:marker>
            <c:symbol val="none"/>
          </c:marker>
          <c:cat>
            <c:numRef>
              <c:f>'Exploitations agricoles'!$B$88:$D$88</c:f>
              <c:numCache>
                <c:formatCode>0</c:formatCode>
                <c:ptCount val="3"/>
                <c:pt idx="0">
                  <c:v>1991.0</c:v>
                </c:pt>
                <c:pt idx="1">
                  <c:v>2002.0</c:v>
                </c:pt>
                <c:pt idx="2">
                  <c:v>2012.0</c:v>
                </c:pt>
              </c:numCache>
            </c:numRef>
          </c:cat>
          <c:val>
            <c:numRef>
              <c:f>'Exploitations agricoles'!$B$97:$D$97</c:f>
              <c:numCache>
                <c:formatCode>#\ ##0.0"  ";#\ ##0.0"  "."  "</c:formatCode>
                <c:ptCount val="3"/>
                <c:pt idx="0">
                  <c:v>4.963999999999999</c:v>
                </c:pt>
                <c:pt idx="1">
                  <c:v>1.164</c:v>
                </c:pt>
                <c:pt idx="2">
                  <c:v>1.508</c:v>
                </c:pt>
              </c:numCache>
            </c:numRef>
          </c:val>
          <c:smooth val="0"/>
        </c:ser>
        <c:ser>
          <c:idx val="1"/>
          <c:order val="1"/>
          <c:tx>
            <c:strRef>
              <c:f>'Exploitations agricoles'!$A$98</c:f>
              <c:strCache>
                <c:ptCount val="1"/>
                <c:pt idx="0">
                  <c:v>Province Nord</c:v>
                </c:pt>
              </c:strCache>
            </c:strRef>
          </c:tx>
          <c:spPr>
            <a:ln w="57150" cmpd="sng">
              <a:solidFill>
                <a:srgbClr val="FF0000"/>
              </a:solidFill>
            </a:ln>
          </c:spPr>
          <c:marker>
            <c:symbol val="none"/>
          </c:marker>
          <c:cat>
            <c:numRef>
              <c:f>'Exploitations agricoles'!$B$88:$D$88</c:f>
              <c:numCache>
                <c:formatCode>0</c:formatCode>
                <c:ptCount val="3"/>
                <c:pt idx="0">
                  <c:v>1991.0</c:v>
                </c:pt>
                <c:pt idx="1">
                  <c:v>2002.0</c:v>
                </c:pt>
                <c:pt idx="2">
                  <c:v>2012.0</c:v>
                </c:pt>
              </c:numCache>
            </c:numRef>
          </c:cat>
          <c:val>
            <c:numRef>
              <c:f>'Exploitations agricoles'!$B$98:$D$98</c:f>
              <c:numCache>
                <c:formatCode>#\ ##0.0"  ";#\ ##0.0"  "."  "</c:formatCode>
                <c:ptCount val="3"/>
                <c:pt idx="0">
                  <c:v>99.233</c:v>
                </c:pt>
                <c:pt idx="1">
                  <c:v>121.647</c:v>
                </c:pt>
                <c:pt idx="2">
                  <c:v>73.31</c:v>
                </c:pt>
              </c:numCache>
            </c:numRef>
          </c:val>
          <c:smooth val="0"/>
        </c:ser>
        <c:ser>
          <c:idx val="2"/>
          <c:order val="2"/>
          <c:tx>
            <c:strRef>
              <c:f>'Exploitations agricoles'!$A$99</c:f>
              <c:strCache>
                <c:ptCount val="1"/>
                <c:pt idx="0">
                  <c:v>Province Sud</c:v>
                </c:pt>
              </c:strCache>
            </c:strRef>
          </c:tx>
          <c:spPr>
            <a:ln w="57150" cmpd="sng">
              <a:solidFill>
                <a:srgbClr val="0000FF"/>
              </a:solidFill>
            </a:ln>
          </c:spPr>
          <c:marker>
            <c:symbol val="none"/>
          </c:marker>
          <c:cat>
            <c:numRef>
              <c:f>'Exploitations agricoles'!$B$88:$D$88</c:f>
              <c:numCache>
                <c:formatCode>0</c:formatCode>
                <c:ptCount val="3"/>
                <c:pt idx="0">
                  <c:v>1991.0</c:v>
                </c:pt>
                <c:pt idx="1">
                  <c:v>2002.0</c:v>
                </c:pt>
                <c:pt idx="2">
                  <c:v>2012.0</c:v>
                </c:pt>
              </c:numCache>
            </c:numRef>
          </c:cat>
          <c:val>
            <c:numRef>
              <c:f>'Exploitations agricoles'!$B$99:$D$99</c:f>
              <c:numCache>
                <c:formatCode>#\ ##0.0"  ";#\ ##0.0"  "."  "</c:formatCode>
                <c:ptCount val="3"/>
                <c:pt idx="0">
                  <c:v>124.01</c:v>
                </c:pt>
                <c:pt idx="1">
                  <c:v>125.066</c:v>
                </c:pt>
                <c:pt idx="2">
                  <c:v>107.208</c:v>
                </c:pt>
              </c:numCache>
            </c:numRef>
          </c:val>
          <c:smooth val="0"/>
        </c:ser>
        <c:dLbls>
          <c:showLegendKey val="0"/>
          <c:showVal val="0"/>
          <c:showCatName val="0"/>
          <c:showSerName val="0"/>
          <c:showPercent val="0"/>
          <c:showBubbleSize val="0"/>
        </c:dLbls>
        <c:marker val="1"/>
        <c:smooth val="0"/>
        <c:axId val="-2142478248"/>
        <c:axId val="-2142474904"/>
      </c:lineChart>
      <c:lineChart>
        <c:grouping val="standard"/>
        <c:varyColors val="0"/>
        <c:ser>
          <c:idx val="3"/>
          <c:order val="3"/>
          <c:tx>
            <c:strRef>
              <c:f>'Exploitations agricoles'!$A$100</c:f>
              <c:strCache>
                <c:ptCount val="1"/>
                <c:pt idx="0">
                  <c:v>Nouvelle-Calédonie</c:v>
                </c:pt>
              </c:strCache>
            </c:strRef>
          </c:tx>
          <c:spPr>
            <a:ln w="76200" cmpd="sng">
              <a:solidFill>
                <a:schemeClr val="tx1"/>
              </a:solidFill>
              <a:prstDash val="sysDot"/>
            </a:ln>
          </c:spPr>
          <c:marker>
            <c:symbol val="none"/>
          </c:marker>
          <c:cat>
            <c:numRef>
              <c:f>'Exploitations agricoles'!$B$88:$D$88</c:f>
              <c:numCache>
                <c:formatCode>0</c:formatCode>
                <c:ptCount val="3"/>
                <c:pt idx="0">
                  <c:v>1991.0</c:v>
                </c:pt>
                <c:pt idx="1">
                  <c:v>2002.0</c:v>
                </c:pt>
                <c:pt idx="2">
                  <c:v>2012.0</c:v>
                </c:pt>
              </c:numCache>
            </c:numRef>
          </c:cat>
          <c:val>
            <c:numRef>
              <c:f>'Exploitations agricoles'!$B$100:$D$100</c:f>
              <c:numCache>
                <c:formatCode>#\ ##0.0"  ";#\ ##0.0"  "."  "</c:formatCode>
                <c:ptCount val="3"/>
                <c:pt idx="0">
                  <c:v>228.208</c:v>
                </c:pt>
                <c:pt idx="1">
                  <c:v>247.878</c:v>
                </c:pt>
                <c:pt idx="2">
                  <c:v>182.026</c:v>
                </c:pt>
              </c:numCache>
            </c:numRef>
          </c:val>
          <c:smooth val="0"/>
        </c:ser>
        <c:dLbls>
          <c:showLegendKey val="0"/>
          <c:showVal val="0"/>
          <c:showCatName val="0"/>
          <c:showSerName val="0"/>
          <c:showPercent val="0"/>
          <c:showBubbleSize val="0"/>
        </c:dLbls>
        <c:marker val="1"/>
        <c:smooth val="0"/>
        <c:axId val="-2142471608"/>
        <c:axId val="-2142468664"/>
      </c:lineChart>
      <c:catAx>
        <c:axId val="-2142478248"/>
        <c:scaling>
          <c:orientation val="minMax"/>
        </c:scaling>
        <c:delete val="0"/>
        <c:axPos val="b"/>
        <c:numFmt formatCode="0" sourceLinked="1"/>
        <c:majorTickMark val="out"/>
        <c:minorTickMark val="none"/>
        <c:tickLblPos val="nextTo"/>
        <c:crossAx val="-2142474904"/>
        <c:crosses val="autoZero"/>
        <c:auto val="1"/>
        <c:lblAlgn val="ctr"/>
        <c:lblOffset val="100"/>
        <c:noMultiLvlLbl val="0"/>
      </c:catAx>
      <c:valAx>
        <c:axId val="-214247490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rgbClr val="660066"/>
                </a:solidFill>
              </a:defRPr>
            </a:pPr>
            <a:endParaRPr lang="fr-FR"/>
          </a:p>
        </c:txPr>
        <c:crossAx val="-2142478248"/>
        <c:crosses val="autoZero"/>
        <c:crossBetween val="between"/>
      </c:valAx>
      <c:catAx>
        <c:axId val="-2142471608"/>
        <c:scaling>
          <c:orientation val="minMax"/>
        </c:scaling>
        <c:delete val="1"/>
        <c:axPos val="b"/>
        <c:numFmt formatCode="0" sourceLinked="1"/>
        <c:majorTickMark val="out"/>
        <c:minorTickMark val="none"/>
        <c:tickLblPos val="nextTo"/>
        <c:crossAx val="-2142468664"/>
        <c:crosses val="autoZero"/>
        <c:auto val="1"/>
        <c:lblAlgn val="ctr"/>
        <c:lblOffset val="100"/>
        <c:noMultiLvlLbl val="0"/>
      </c:catAx>
      <c:valAx>
        <c:axId val="-2142468664"/>
        <c:scaling>
          <c:orientation val="minMax"/>
          <c:max val="280.0"/>
          <c:min val="0.0"/>
        </c:scaling>
        <c:delete val="0"/>
        <c:axPos val="r"/>
        <c:numFmt formatCode="#,##0" sourceLinked="0"/>
        <c:majorTickMark val="out"/>
        <c:minorTickMark val="none"/>
        <c:tickLblPos val="nextTo"/>
        <c:crossAx val="-2142471608"/>
        <c:crosses val="max"/>
        <c:crossBetween val="between"/>
        <c:majorUnit val="20.0"/>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16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SAU </a:t>
            </a:r>
            <a:r>
              <a:rPr lang="fr-FR" i="1" u="sng"/>
              <a:t>moyenne</a:t>
            </a:r>
            <a:r>
              <a:rPr lang="fr-FR"/>
              <a:t> par exploitation, ha</a:t>
            </a:r>
          </a:p>
        </c:rich>
      </c:tx>
      <c:layout>
        <c:manualLayout>
          <c:xMode val="edge"/>
          <c:yMode val="edge"/>
          <c:x val="0.270256161834669"/>
          <c:y val="0.00143303783846867"/>
        </c:manualLayout>
      </c:layout>
      <c:overlay val="0"/>
    </c:title>
    <c:autoTitleDeleted val="0"/>
    <c:plotArea>
      <c:layout>
        <c:manualLayout>
          <c:layoutTarget val="inner"/>
          <c:xMode val="edge"/>
          <c:yMode val="edge"/>
          <c:x val="0.0715564019171517"/>
          <c:y val="0.109666037313611"/>
          <c:w val="0.910487561337441"/>
          <c:h val="0.828538900443754"/>
        </c:manualLayout>
      </c:layout>
      <c:lineChart>
        <c:grouping val="standard"/>
        <c:varyColors val="0"/>
        <c:ser>
          <c:idx val="0"/>
          <c:order val="0"/>
          <c:tx>
            <c:strRef>
              <c:f>'Exploitations agricoles'!$A$104</c:f>
              <c:strCache>
                <c:ptCount val="1"/>
                <c:pt idx="0">
                  <c:v>Province des îles Loyauté</c:v>
                </c:pt>
              </c:strCache>
            </c:strRef>
          </c:tx>
          <c:spPr>
            <a:ln w="57150" cmpd="sng">
              <a:solidFill>
                <a:srgbClr val="008000"/>
              </a:solidFill>
            </a:ln>
          </c:spPr>
          <c:marker>
            <c:symbol val="none"/>
          </c:marker>
          <c:cat>
            <c:numRef>
              <c:f>'Exploitations agricoles'!$B$88:$D$88</c:f>
              <c:numCache>
                <c:formatCode>0</c:formatCode>
                <c:ptCount val="3"/>
                <c:pt idx="0">
                  <c:v>1991.0</c:v>
                </c:pt>
                <c:pt idx="1">
                  <c:v>2002.0</c:v>
                </c:pt>
                <c:pt idx="2">
                  <c:v>2012.0</c:v>
                </c:pt>
              </c:numCache>
            </c:numRef>
          </c:cat>
          <c:val>
            <c:numRef>
              <c:f>'Exploitations agricoles'!$B$104:$D$104</c:f>
              <c:numCache>
                <c:formatCode>#\ ##0.0"  ";#\ ##0.0"  "."  "</c:formatCode>
                <c:ptCount val="3"/>
                <c:pt idx="0">
                  <c:v>2.202307009760426</c:v>
                </c:pt>
                <c:pt idx="1">
                  <c:v>0.717190388170055</c:v>
                </c:pt>
                <c:pt idx="2">
                  <c:v>1.240131578947368</c:v>
                </c:pt>
              </c:numCache>
            </c:numRef>
          </c:val>
          <c:smooth val="0"/>
        </c:ser>
        <c:ser>
          <c:idx val="1"/>
          <c:order val="1"/>
          <c:tx>
            <c:strRef>
              <c:f>'Exploitations agricoles'!$A$105</c:f>
              <c:strCache>
                <c:ptCount val="1"/>
                <c:pt idx="0">
                  <c:v>Province Nord</c:v>
                </c:pt>
              </c:strCache>
            </c:strRef>
          </c:tx>
          <c:spPr>
            <a:ln w="57150" cmpd="sng">
              <a:solidFill>
                <a:srgbClr val="FF0000"/>
              </a:solidFill>
            </a:ln>
          </c:spPr>
          <c:marker>
            <c:symbol val="none"/>
          </c:marker>
          <c:cat>
            <c:numRef>
              <c:f>'Exploitations agricoles'!$B$88:$D$88</c:f>
              <c:numCache>
                <c:formatCode>0</c:formatCode>
                <c:ptCount val="3"/>
                <c:pt idx="0">
                  <c:v>1991.0</c:v>
                </c:pt>
                <c:pt idx="1">
                  <c:v>2002.0</c:v>
                </c:pt>
                <c:pt idx="2">
                  <c:v>2012.0</c:v>
                </c:pt>
              </c:numCache>
            </c:numRef>
          </c:cat>
          <c:val>
            <c:numRef>
              <c:f>'Exploitations agricoles'!$B$105:$D$105</c:f>
              <c:numCache>
                <c:formatCode>#\ ##0.0"  ";#\ ##0.0"  "."  "</c:formatCode>
                <c:ptCount val="3"/>
                <c:pt idx="0">
                  <c:v>23.19069876139285</c:v>
                </c:pt>
                <c:pt idx="1">
                  <c:v>54.55022421524652</c:v>
                </c:pt>
                <c:pt idx="2">
                  <c:v>43.25073746312685</c:v>
                </c:pt>
              </c:numCache>
            </c:numRef>
          </c:val>
          <c:smooth val="0"/>
        </c:ser>
        <c:ser>
          <c:idx val="2"/>
          <c:order val="2"/>
          <c:tx>
            <c:strRef>
              <c:f>'Exploitations agricoles'!$A$106</c:f>
              <c:strCache>
                <c:ptCount val="1"/>
                <c:pt idx="0">
                  <c:v>Province Sud</c:v>
                </c:pt>
              </c:strCache>
            </c:strRef>
          </c:tx>
          <c:spPr>
            <a:ln w="57150" cmpd="sng">
              <a:solidFill>
                <a:srgbClr val="0000FF"/>
              </a:solidFill>
            </a:ln>
          </c:spPr>
          <c:marker>
            <c:symbol val="none"/>
          </c:marker>
          <c:cat>
            <c:numRef>
              <c:f>'Exploitations agricoles'!$B$88:$D$88</c:f>
              <c:numCache>
                <c:formatCode>0</c:formatCode>
                <c:ptCount val="3"/>
                <c:pt idx="0">
                  <c:v>1991.0</c:v>
                </c:pt>
                <c:pt idx="1">
                  <c:v>2002.0</c:v>
                </c:pt>
                <c:pt idx="2">
                  <c:v>2012.0</c:v>
                </c:pt>
              </c:numCache>
            </c:numRef>
          </c:cat>
          <c:val>
            <c:numRef>
              <c:f>'Exploitations agricoles'!$B$106:$D$106</c:f>
              <c:numCache>
                <c:formatCode>#\ ##0.0"  ";#\ ##0.0"  "."  "</c:formatCode>
                <c:ptCount val="3"/>
                <c:pt idx="0">
                  <c:v>64.35391800726518</c:v>
                </c:pt>
                <c:pt idx="1">
                  <c:v>72.67054038349784</c:v>
                </c:pt>
                <c:pt idx="2">
                  <c:v>67.21504702194357</c:v>
                </c:pt>
              </c:numCache>
            </c:numRef>
          </c:val>
          <c:smooth val="0"/>
        </c:ser>
        <c:ser>
          <c:idx val="3"/>
          <c:order val="3"/>
          <c:tx>
            <c:strRef>
              <c:f>'Exploitations agricoles'!$A$107</c:f>
              <c:strCache>
                <c:ptCount val="1"/>
                <c:pt idx="0">
                  <c:v>Nouvelle-Calédonie</c:v>
                </c:pt>
              </c:strCache>
            </c:strRef>
          </c:tx>
          <c:spPr>
            <a:ln w="76200" cmpd="sng">
              <a:solidFill>
                <a:schemeClr val="tx1"/>
              </a:solidFill>
              <a:prstDash val="sysDot"/>
            </a:ln>
          </c:spPr>
          <c:marker>
            <c:symbol val="none"/>
          </c:marker>
          <c:cat>
            <c:numRef>
              <c:f>'Exploitations agricoles'!$B$88:$D$88</c:f>
              <c:numCache>
                <c:formatCode>0</c:formatCode>
                <c:ptCount val="3"/>
                <c:pt idx="0">
                  <c:v>1991.0</c:v>
                </c:pt>
                <c:pt idx="1">
                  <c:v>2002.0</c:v>
                </c:pt>
                <c:pt idx="2">
                  <c:v>2012.0</c:v>
                </c:pt>
              </c:numCache>
            </c:numRef>
          </c:cat>
          <c:val>
            <c:numRef>
              <c:f>'Exploitations agricoles'!$B$107:$D$107</c:f>
              <c:numCache>
                <c:formatCode>#\ ##0.0"  ";#\ ##0.0"  "."  "</c:formatCode>
                <c:ptCount val="3"/>
                <c:pt idx="0">
                  <c:v>26.97494089834515</c:v>
                </c:pt>
                <c:pt idx="1">
                  <c:v>44.47039827771798</c:v>
                </c:pt>
                <c:pt idx="2">
                  <c:v>40.39636040834439</c:v>
                </c:pt>
              </c:numCache>
            </c:numRef>
          </c:val>
          <c:smooth val="0"/>
        </c:ser>
        <c:dLbls>
          <c:showLegendKey val="0"/>
          <c:showVal val="0"/>
          <c:showCatName val="0"/>
          <c:showSerName val="0"/>
          <c:showPercent val="0"/>
          <c:showBubbleSize val="0"/>
        </c:dLbls>
        <c:marker val="1"/>
        <c:smooth val="0"/>
        <c:axId val="-2142427160"/>
        <c:axId val="-2142423976"/>
      </c:lineChart>
      <c:catAx>
        <c:axId val="-2142427160"/>
        <c:scaling>
          <c:orientation val="minMax"/>
        </c:scaling>
        <c:delete val="0"/>
        <c:axPos val="b"/>
        <c:numFmt formatCode="0" sourceLinked="1"/>
        <c:majorTickMark val="out"/>
        <c:minorTickMark val="none"/>
        <c:tickLblPos val="nextTo"/>
        <c:crossAx val="-2142423976"/>
        <c:crosses val="autoZero"/>
        <c:auto val="1"/>
        <c:lblAlgn val="ctr"/>
        <c:lblOffset val="100"/>
        <c:noMultiLvlLbl val="0"/>
      </c:catAx>
      <c:valAx>
        <c:axId val="-2142423976"/>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a:solidFill>
                  <a:srgbClr val="660066"/>
                </a:solidFill>
              </a:defRPr>
            </a:pPr>
            <a:endParaRPr lang="fr-FR"/>
          </a:p>
        </c:txPr>
        <c:crossAx val="-2142427160"/>
        <c:crosses val="autoZero"/>
        <c:crossBetween val="between"/>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16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400"/>
            </a:pPr>
            <a:r>
              <a:rPr lang="fr-FR" sz="1400"/>
              <a:t>Nombre d'exploitations : entre 10 et &gt; 500 h </a:t>
            </a:r>
          </a:p>
        </c:rich>
      </c:tx>
      <c:layout>
        <c:manualLayout>
          <c:xMode val="edge"/>
          <c:yMode val="edge"/>
          <c:x val="0.154300962379702"/>
          <c:y val="0.0138888888888889"/>
        </c:manualLayout>
      </c:layout>
      <c:overlay val="0"/>
      <c:spPr>
        <a:solidFill>
          <a:schemeClr val="bg1"/>
        </a:solidFill>
      </c:spPr>
    </c:title>
    <c:autoTitleDeleted val="0"/>
    <c:plotArea>
      <c:layout>
        <c:manualLayout>
          <c:layoutTarget val="inner"/>
          <c:xMode val="edge"/>
          <c:yMode val="edge"/>
          <c:x val="0.0923974190726159"/>
          <c:y val="0.106101633129192"/>
          <c:w val="0.906604111986002"/>
          <c:h val="0.614005219873008"/>
        </c:manualLayout>
      </c:layout>
      <c:barChart>
        <c:barDir val="col"/>
        <c:grouping val="clustered"/>
        <c:varyColors val="0"/>
        <c:ser>
          <c:idx val="0"/>
          <c:order val="0"/>
          <c:spPr>
            <a:solidFill>
              <a:srgbClr val="FF0000"/>
            </a:solidFill>
          </c:spPr>
          <c:invertIfNegative val="0"/>
          <c:dLbls>
            <c:dLbl>
              <c:idx val="1"/>
              <c:layout>
                <c:manualLayout>
                  <c:x val="-0.0444444444444444"/>
                  <c:y val="0.143518518518519"/>
                </c:manualLayout>
              </c:layout>
              <c:showLegendKey val="0"/>
              <c:showVal val="1"/>
              <c:showCatName val="0"/>
              <c:showSerName val="0"/>
              <c:showPercent val="0"/>
              <c:showBubbleSize val="0"/>
            </c:dLbl>
            <c:txPr>
              <a:bodyPr rot="-5400000" vert="horz"/>
              <a:lstStyle/>
              <a:p>
                <a:pPr>
                  <a:defRPr sz="1400" b="1">
                    <a:solidFill>
                      <a:srgbClr val="FF6600"/>
                    </a:solidFill>
                  </a:defRPr>
                </a:pPr>
                <a:endParaRPr lang="fr-FR"/>
              </a:p>
            </c:txPr>
            <c:showLegendKey val="0"/>
            <c:showVal val="1"/>
            <c:showCatName val="0"/>
            <c:showSerName val="0"/>
            <c:showPercent val="0"/>
            <c:showBubbleSize val="0"/>
            <c:showLeaderLines val="0"/>
          </c:dLbls>
          <c:cat>
            <c:strRef>
              <c:f>'Exploitations agricoles'!$A$225:$A$230</c:f>
              <c:strCache>
                <c:ptCount val="6"/>
                <c:pt idx="0">
                  <c:v>SAU≥500</c:v>
                </c:pt>
                <c:pt idx="1">
                  <c:v>100≤SAU&lt;500</c:v>
                </c:pt>
                <c:pt idx="2">
                  <c:v>50≤SAU&lt;100</c:v>
                </c:pt>
                <c:pt idx="3">
                  <c:v>20≤SAU&lt;50</c:v>
                </c:pt>
                <c:pt idx="4">
                  <c:v>10≤SAU&lt;20</c:v>
                </c:pt>
                <c:pt idx="5">
                  <c:v>5≤SAU&lt;10</c:v>
                </c:pt>
              </c:strCache>
            </c:strRef>
          </c:cat>
          <c:val>
            <c:numRef>
              <c:f>'Exploitations agricoles'!$B$225:$B$230</c:f>
              <c:numCache>
                <c:formatCode>#\ ##0"  ";#\ ##0"  "."  "</c:formatCode>
                <c:ptCount val="6"/>
                <c:pt idx="0">
                  <c:v>95.0</c:v>
                </c:pt>
                <c:pt idx="1">
                  <c:v>543.0</c:v>
                </c:pt>
                <c:pt idx="2">
                  <c:v>216.0</c:v>
                </c:pt>
                <c:pt idx="3">
                  <c:v>234.0</c:v>
                </c:pt>
                <c:pt idx="4">
                  <c:v>143.0</c:v>
                </c:pt>
                <c:pt idx="5">
                  <c:v>198.0</c:v>
                </c:pt>
              </c:numCache>
            </c:numRef>
          </c:val>
        </c:ser>
        <c:ser>
          <c:idx val="1"/>
          <c:order val="1"/>
          <c:spPr>
            <a:solidFill>
              <a:srgbClr val="0000FF"/>
            </a:solidFill>
          </c:spPr>
          <c:invertIfNegative val="0"/>
          <c:dLbls>
            <c:txPr>
              <a:bodyPr rot="-5400000" vert="horz"/>
              <a:lstStyle/>
              <a:p>
                <a:pPr>
                  <a:defRPr sz="1400" b="1">
                    <a:solidFill>
                      <a:srgbClr val="0000FF"/>
                    </a:solidFill>
                  </a:defRPr>
                </a:pPr>
                <a:endParaRPr lang="fr-FR"/>
              </a:p>
            </c:txPr>
            <c:showLegendKey val="0"/>
            <c:showVal val="1"/>
            <c:showCatName val="0"/>
            <c:showSerName val="0"/>
            <c:showPercent val="0"/>
            <c:showBubbleSize val="0"/>
            <c:showLeaderLines val="0"/>
          </c:dLbls>
          <c:cat>
            <c:strRef>
              <c:f>'Exploitations agricoles'!$A$225:$A$230</c:f>
              <c:strCache>
                <c:ptCount val="6"/>
                <c:pt idx="0">
                  <c:v>SAU≥500</c:v>
                </c:pt>
                <c:pt idx="1">
                  <c:v>100≤SAU&lt;500</c:v>
                </c:pt>
                <c:pt idx="2">
                  <c:v>50≤SAU&lt;100</c:v>
                </c:pt>
                <c:pt idx="3">
                  <c:v>20≤SAU&lt;50</c:v>
                </c:pt>
                <c:pt idx="4">
                  <c:v>10≤SAU&lt;20</c:v>
                </c:pt>
                <c:pt idx="5">
                  <c:v>5≤SAU&lt;10</c:v>
                </c:pt>
              </c:strCache>
            </c:strRef>
          </c:cat>
          <c:val>
            <c:numRef>
              <c:f>'Exploitations agricoles'!$C$225:$C$230</c:f>
              <c:numCache>
                <c:formatCode>#\ ##0"  ";#\ ##0"  "."  "</c:formatCode>
                <c:ptCount val="6"/>
                <c:pt idx="0">
                  <c:v>71.0</c:v>
                </c:pt>
                <c:pt idx="1">
                  <c:v>399.0</c:v>
                </c:pt>
                <c:pt idx="2">
                  <c:v>161.0</c:v>
                </c:pt>
                <c:pt idx="3">
                  <c:v>246.0</c:v>
                </c:pt>
                <c:pt idx="4">
                  <c:v>157.0</c:v>
                </c:pt>
                <c:pt idx="5">
                  <c:v>207.0</c:v>
                </c:pt>
              </c:numCache>
            </c:numRef>
          </c:val>
        </c:ser>
        <c:dLbls>
          <c:showLegendKey val="0"/>
          <c:showVal val="1"/>
          <c:showCatName val="0"/>
          <c:showSerName val="0"/>
          <c:showPercent val="0"/>
          <c:showBubbleSize val="0"/>
        </c:dLbls>
        <c:gapWidth val="150"/>
        <c:axId val="-2142369944"/>
        <c:axId val="-2142366872"/>
      </c:barChart>
      <c:catAx>
        <c:axId val="-2142369944"/>
        <c:scaling>
          <c:orientation val="minMax"/>
        </c:scaling>
        <c:delete val="0"/>
        <c:axPos val="b"/>
        <c:numFmt formatCode="0" sourceLinked="1"/>
        <c:majorTickMark val="out"/>
        <c:minorTickMark val="none"/>
        <c:tickLblPos val="nextTo"/>
        <c:txPr>
          <a:bodyPr rot="-5400000" vert="horz"/>
          <a:lstStyle/>
          <a:p>
            <a:pPr>
              <a:defRPr/>
            </a:pPr>
            <a:endParaRPr lang="fr-FR"/>
          </a:p>
        </c:txPr>
        <c:crossAx val="-2142366872"/>
        <c:crosses val="autoZero"/>
        <c:auto val="1"/>
        <c:lblAlgn val="ctr"/>
        <c:lblOffset val="100"/>
        <c:noMultiLvlLbl val="0"/>
      </c:catAx>
      <c:valAx>
        <c:axId val="-2142366872"/>
        <c:scaling>
          <c:orientation val="minMax"/>
        </c:scaling>
        <c:delete val="0"/>
        <c:axPos val="l"/>
        <c:majorGridlines>
          <c:spPr>
            <a:ln>
              <a:solidFill>
                <a:schemeClr val="bg1">
                  <a:lumMod val="75000"/>
                </a:schemeClr>
              </a:solidFill>
            </a:ln>
          </c:spPr>
        </c:majorGridlines>
        <c:numFmt formatCode="#\ ##0&quot;  &quot;;#\ ##0&quot;  &quot;.&quot;  &quot;" sourceLinked="1"/>
        <c:majorTickMark val="out"/>
        <c:minorTickMark val="none"/>
        <c:tickLblPos val="nextTo"/>
        <c:crossAx val="-2142369944"/>
        <c:crosses val="autoZero"/>
        <c:crossBetween val="between"/>
      </c:valAx>
    </c:plotArea>
    <c:legend>
      <c:legendPos val="r"/>
      <c:layout>
        <c:manualLayout>
          <c:xMode val="edge"/>
          <c:yMode val="edge"/>
          <c:x val="0.388080271216098"/>
          <c:y val="0.139893919510061"/>
          <c:w val="0.567475284339458"/>
          <c:h val="0.135026975794692"/>
        </c:manualLayout>
      </c:layout>
      <c:overlay val="0"/>
      <c:spPr>
        <a:solidFill>
          <a:schemeClr val="bg1"/>
        </a:solidFill>
      </c:spPr>
      <c:txPr>
        <a:bodyPr/>
        <a:lstStyle/>
        <a:p>
          <a:pPr>
            <a:defRPr sz="2000"/>
          </a:pPr>
          <a:endParaRPr lang="fr-FR"/>
        </a:p>
      </c:txPr>
    </c:legend>
    <c:plotVisOnly val="1"/>
    <c:dispBlanksAs val="gap"/>
    <c:showDLblsOverMax val="0"/>
  </c:chart>
  <c:externalData r:id="rId1">
    <c:autoUpdate val="0"/>
  </c:externalData>
  <c:userShapes r:id="rId2"/>
</c:chartSpace>
</file>

<file path=ppt/charts/chart16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400"/>
            </a:pPr>
            <a:r>
              <a:rPr lang="fr-FR" sz="1400"/>
              <a:t>Nombre </a:t>
            </a:r>
          </a:p>
          <a:p>
            <a:pPr>
              <a:defRPr sz="1400"/>
            </a:pPr>
            <a:r>
              <a:rPr lang="fr-FR" sz="1400"/>
              <a:t>d'exploitations : &lt; 5 ha</a:t>
            </a:r>
          </a:p>
        </c:rich>
      </c:tx>
      <c:layout>
        <c:manualLayout>
          <c:xMode val="edge"/>
          <c:yMode val="edge"/>
          <c:x val="0.238060148731409"/>
          <c:y val="0.0555555555555555"/>
        </c:manualLayout>
      </c:layout>
      <c:overlay val="0"/>
      <c:spPr>
        <a:solidFill>
          <a:schemeClr val="bg1"/>
        </a:solidFill>
      </c:spPr>
    </c:title>
    <c:autoTitleDeleted val="0"/>
    <c:plotArea>
      <c:layout>
        <c:manualLayout>
          <c:layoutTarget val="inner"/>
          <c:xMode val="edge"/>
          <c:yMode val="edge"/>
          <c:x val="0.120365048118985"/>
          <c:y val="0.0277777777777778"/>
          <c:w val="0.873270778652668"/>
          <c:h val="0.762152960046661"/>
        </c:manualLayout>
      </c:layout>
      <c:barChart>
        <c:barDir val="col"/>
        <c:grouping val="clustered"/>
        <c:varyColors val="0"/>
        <c:ser>
          <c:idx val="0"/>
          <c:order val="0"/>
          <c:spPr>
            <a:solidFill>
              <a:srgbClr val="FF0000"/>
            </a:solidFill>
          </c:spPr>
          <c:invertIfNegative val="0"/>
          <c:dLbls>
            <c:dLbl>
              <c:idx val="2"/>
              <c:layout>
                <c:manualLayout>
                  <c:x val="-0.0805555555555555"/>
                  <c:y val="0.134259259259259"/>
                </c:manualLayout>
              </c:layout>
              <c:showLegendKey val="0"/>
              <c:showVal val="1"/>
              <c:showCatName val="0"/>
              <c:showSerName val="0"/>
              <c:showPercent val="0"/>
              <c:showBubbleSize val="0"/>
            </c:dLbl>
            <c:spPr>
              <a:solidFill>
                <a:schemeClr val="bg1"/>
              </a:solidFill>
            </c:spPr>
            <c:txPr>
              <a:bodyPr rot="-5400000" vert="horz"/>
              <a:lstStyle/>
              <a:p>
                <a:pPr>
                  <a:defRPr sz="1400" b="1">
                    <a:solidFill>
                      <a:srgbClr val="FF0000"/>
                    </a:solidFill>
                  </a:defRPr>
                </a:pPr>
                <a:endParaRPr lang="fr-FR"/>
              </a:p>
            </c:txPr>
            <c:showLegendKey val="0"/>
            <c:showVal val="1"/>
            <c:showCatName val="0"/>
            <c:showSerName val="0"/>
            <c:showPercent val="0"/>
            <c:showBubbleSize val="0"/>
            <c:showLeaderLines val="0"/>
          </c:dLbls>
          <c:cat>
            <c:strRef>
              <c:f>'Exploitations agricoles'!$A$231:$A$233</c:f>
              <c:strCache>
                <c:ptCount val="3"/>
                <c:pt idx="0">
                  <c:v>2≤SAU&lt;5</c:v>
                </c:pt>
                <c:pt idx="1">
                  <c:v>1≤SAU&lt;2</c:v>
                </c:pt>
                <c:pt idx="2">
                  <c:v>&lt;1</c:v>
                </c:pt>
              </c:strCache>
            </c:strRef>
          </c:cat>
          <c:val>
            <c:numRef>
              <c:f>'Exploitations agricoles'!$B$231:$B$233</c:f>
              <c:numCache>
                <c:formatCode>#\ ##0"  ";#\ ##0"  "."  "</c:formatCode>
                <c:ptCount val="3"/>
                <c:pt idx="0">
                  <c:v>493.0</c:v>
                </c:pt>
                <c:pt idx="1">
                  <c:v>638.0</c:v>
                </c:pt>
                <c:pt idx="2">
                  <c:v>3014.0</c:v>
                </c:pt>
              </c:numCache>
            </c:numRef>
          </c:val>
        </c:ser>
        <c:ser>
          <c:idx val="1"/>
          <c:order val="1"/>
          <c:spPr>
            <a:solidFill>
              <a:srgbClr val="0000FF"/>
            </a:solidFill>
          </c:spPr>
          <c:invertIfNegative val="0"/>
          <c:dLbls>
            <c:spPr>
              <a:solidFill>
                <a:schemeClr val="bg1"/>
              </a:solidFill>
            </c:spPr>
            <c:txPr>
              <a:bodyPr rot="-5400000" vert="horz"/>
              <a:lstStyle/>
              <a:p>
                <a:pPr>
                  <a:defRPr sz="1400" b="1">
                    <a:solidFill>
                      <a:srgbClr val="0000FF"/>
                    </a:solidFill>
                  </a:defRPr>
                </a:pPr>
                <a:endParaRPr lang="fr-FR"/>
              </a:p>
            </c:txPr>
            <c:showLegendKey val="0"/>
            <c:showVal val="1"/>
            <c:showCatName val="0"/>
            <c:showSerName val="0"/>
            <c:showPercent val="0"/>
            <c:showBubbleSize val="0"/>
            <c:showLeaderLines val="0"/>
          </c:dLbls>
          <c:cat>
            <c:strRef>
              <c:f>'Exploitations agricoles'!$A$231:$A$233</c:f>
              <c:strCache>
                <c:ptCount val="3"/>
                <c:pt idx="0">
                  <c:v>2≤SAU&lt;5</c:v>
                </c:pt>
                <c:pt idx="1">
                  <c:v>1≤SAU&lt;2</c:v>
                </c:pt>
                <c:pt idx="2">
                  <c:v>&lt;1</c:v>
                </c:pt>
              </c:strCache>
            </c:strRef>
          </c:cat>
          <c:val>
            <c:numRef>
              <c:f>'Exploitations agricoles'!$C$231:$C$233</c:f>
              <c:numCache>
                <c:formatCode>#\ ##0"  ";#\ ##0"  "."  "</c:formatCode>
                <c:ptCount val="3"/>
                <c:pt idx="0">
                  <c:v>526.0</c:v>
                </c:pt>
                <c:pt idx="1">
                  <c:v>568.0</c:v>
                </c:pt>
                <c:pt idx="2">
                  <c:v>2174.0</c:v>
                </c:pt>
              </c:numCache>
            </c:numRef>
          </c:val>
        </c:ser>
        <c:dLbls>
          <c:showLegendKey val="0"/>
          <c:showVal val="1"/>
          <c:showCatName val="0"/>
          <c:showSerName val="0"/>
          <c:showPercent val="0"/>
          <c:showBubbleSize val="0"/>
        </c:dLbls>
        <c:gapWidth val="150"/>
        <c:axId val="-2142321816"/>
        <c:axId val="-2142318744"/>
      </c:barChart>
      <c:catAx>
        <c:axId val="-2142321816"/>
        <c:scaling>
          <c:orientation val="minMax"/>
        </c:scaling>
        <c:delete val="0"/>
        <c:axPos val="b"/>
        <c:numFmt formatCode="0" sourceLinked="1"/>
        <c:majorTickMark val="out"/>
        <c:minorTickMark val="none"/>
        <c:tickLblPos val="nextTo"/>
        <c:txPr>
          <a:bodyPr rot="-5400000" vert="horz"/>
          <a:lstStyle/>
          <a:p>
            <a:pPr>
              <a:defRPr/>
            </a:pPr>
            <a:endParaRPr lang="fr-FR"/>
          </a:p>
        </c:txPr>
        <c:crossAx val="-2142318744"/>
        <c:crosses val="autoZero"/>
        <c:auto val="1"/>
        <c:lblAlgn val="ctr"/>
        <c:lblOffset val="100"/>
        <c:noMultiLvlLbl val="0"/>
      </c:catAx>
      <c:valAx>
        <c:axId val="-2142318744"/>
        <c:scaling>
          <c:orientation val="minMax"/>
        </c:scaling>
        <c:delete val="0"/>
        <c:axPos val="l"/>
        <c:majorGridlines>
          <c:spPr>
            <a:ln>
              <a:solidFill>
                <a:schemeClr val="bg1">
                  <a:lumMod val="75000"/>
                </a:schemeClr>
              </a:solidFill>
            </a:ln>
          </c:spPr>
        </c:majorGridlines>
        <c:numFmt formatCode="#\ ##0&quot;  &quot;;#\ ##0&quot;  &quot;.&quot;  &quot;" sourceLinked="1"/>
        <c:majorTickMark val="out"/>
        <c:minorTickMark val="none"/>
        <c:tickLblPos val="nextTo"/>
        <c:crossAx val="-2142321816"/>
        <c:crosses val="autoZero"/>
        <c:crossBetween val="between"/>
      </c:valAx>
    </c:plotArea>
    <c:plotVisOnly val="1"/>
    <c:dispBlanksAs val="gap"/>
    <c:showDLblsOverMax val="0"/>
  </c:chart>
  <c:externalData r:id="rId1">
    <c:autoUpdate val="0"/>
  </c:externalData>
</c:chartSpace>
</file>

<file path=ppt/charts/chart16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400"/>
            </a:pPr>
            <a:r>
              <a:rPr lang="fr-FR" sz="1400"/>
              <a:t>SAU, milliers d'ha : </a:t>
            </a:r>
          </a:p>
          <a:p>
            <a:pPr>
              <a:defRPr sz="1400"/>
            </a:pPr>
            <a:r>
              <a:rPr lang="fr-FR" sz="1400"/>
              <a:t>&gt; 100 ha </a:t>
            </a:r>
          </a:p>
        </c:rich>
      </c:tx>
      <c:layout>
        <c:manualLayout>
          <c:xMode val="edge"/>
          <c:yMode val="edge"/>
          <c:x val="0.185173884514436"/>
          <c:y val="0.0324074074074074"/>
        </c:manualLayout>
      </c:layout>
      <c:overlay val="0"/>
      <c:spPr>
        <a:solidFill>
          <a:schemeClr val="bg1"/>
        </a:solidFill>
      </c:spPr>
    </c:title>
    <c:autoTitleDeleted val="0"/>
    <c:plotArea>
      <c:layout>
        <c:manualLayout>
          <c:layoutTarget val="inner"/>
          <c:xMode val="edge"/>
          <c:yMode val="edge"/>
          <c:x val="0.0735579615048119"/>
          <c:y val="0.0601851851851852"/>
          <c:w val="0.923270778652668"/>
          <c:h val="0.699188538154984"/>
        </c:manualLayout>
      </c:layout>
      <c:barChart>
        <c:barDir val="col"/>
        <c:grouping val="clustered"/>
        <c:varyColors val="0"/>
        <c:ser>
          <c:idx val="0"/>
          <c:order val="0"/>
          <c:spPr>
            <a:solidFill>
              <a:srgbClr val="FF0000"/>
            </a:solidFill>
          </c:spPr>
          <c:invertIfNegative val="0"/>
          <c:dLbls>
            <c:dLbl>
              <c:idx val="1"/>
              <c:layout>
                <c:manualLayout>
                  <c:x val="-0.111111111111111"/>
                  <c:y val="0.138888888888889"/>
                </c:manualLayout>
              </c:layout>
              <c:showLegendKey val="0"/>
              <c:showVal val="1"/>
              <c:showCatName val="0"/>
              <c:showSerName val="0"/>
              <c:showPercent val="0"/>
              <c:showBubbleSize val="0"/>
            </c:dLbl>
            <c:numFmt formatCode="#,##0" sourceLinked="0"/>
            <c:spPr>
              <a:solidFill>
                <a:schemeClr val="bg1"/>
              </a:solidFill>
            </c:spPr>
            <c:txPr>
              <a:bodyPr rot="-5400000" vert="horz"/>
              <a:lstStyle/>
              <a:p>
                <a:pPr>
                  <a:defRPr sz="1400" b="1">
                    <a:solidFill>
                      <a:srgbClr val="FF0000"/>
                    </a:solidFill>
                  </a:defRPr>
                </a:pPr>
                <a:endParaRPr lang="fr-FR"/>
              </a:p>
            </c:txPr>
            <c:showLegendKey val="0"/>
            <c:showVal val="1"/>
            <c:showCatName val="0"/>
            <c:showSerName val="0"/>
            <c:showPercent val="0"/>
            <c:showBubbleSize val="0"/>
            <c:showLeaderLines val="0"/>
          </c:dLbls>
          <c:cat>
            <c:strRef>
              <c:f>'Exploitations agricoles'!$A$238:$A$239</c:f>
              <c:strCache>
                <c:ptCount val="2"/>
                <c:pt idx="0">
                  <c:v>SAU≥500</c:v>
                </c:pt>
                <c:pt idx="1">
                  <c:v>100≤SAU&lt;500</c:v>
                </c:pt>
              </c:strCache>
            </c:strRef>
          </c:cat>
          <c:val>
            <c:numRef>
              <c:f>'Exploitations agricoles'!$B$238:$B$239</c:f>
              <c:numCache>
                <c:formatCode>#\ ##0.0"  ";#\ ##0.0"  "."  "</c:formatCode>
                <c:ptCount val="2"/>
                <c:pt idx="0">
                  <c:v>89.8037</c:v>
                </c:pt>
                <c:pt idx="1">
                  <c:v>128.935</c:v>
                </c:pt>
              </c:numCache>
            </c:numRef>
          </c:val>
        </c:ser>
        <c:ser>
          <c:idx val="1"/>
          <c:order val="1"/>
          <c:spPr>
            <a:solidFill>
              <a:srgbClr val="0000FF"/>
            </a:solidFill>
          </c:spPr>
          <c:invertIfNegative val="0"/>
          <c:dLbls>
            <c:numFmt formatCode="#,##0" sourceLinked="0"/>
            <c:spPr>
              <a:solidFill>
                <a:schemeClr val="bg1"/>
              </a:solidFill>
            </c:spPr>
            <c:txPr>
              <a:bodyPr rot="-5400000" vert="horz"/>
              <a:lstStyle/>
              <a:p>
                <a:pPr>
                  <a:defRPr sz="1400" b="1">
                    <a:solidFill>
                      <a:srgbClr val="0000FF"/>
                    </a:solidFill>
                  </a:defRPr>
                </a:pPr>
                <a:endParaRPr lang="fr-FR"/>
              </a:p>
            </c:txPr>
            <c:showLegendKey val="0"/>
            <c:showVal val="1"/>
            <c:showCatName val="0"/>
            <c:showSerName val="0"/>
            <c:showPercent val="0"/>
            <c:showBubbleSize val="0"/>
            <c:showLeaderLines val="0"/>
          </c:dLbls>
          <c:cat>
            <c:strRef>
              <c:f>'Exploitations agricoles'!$A$238:$A$239</c:f>
              <c:strCache>
                <c:ptCount val="2"/>
                <c:pt idx="0">
                  <c:v>SAU≥500</c:v>
                </c:pt>
                <c:pt idx="1">
                  <c:v>100≤SAU&lt;500</c:v>
                </c:pt>
              </c:strCache>
            </c:strRef>
          </c:cat>
          <c:val>
            <c:numRef>
              <c:f>'Exploitations agricoles'!$C$238:$C$239</c:f>
              <c:numCache>
                <c:formatCode>#\ ##0.0"  ";#\ ##0.0"  "."  "</c:formatCode>
                <c:ptCount val="2"/>
                <c:pt idx="0">
                  <c:v>65.0246</c:v>
                </c:pt>
                <c:pt idx="1">
                  <c:v>90.354</c:v>
                </c:pt>
              </c:numCache>
            </c:numRef>
          </c:val>
        </c:ser>
        <c:dLbls>
          <c:showLegendKey val="0"/>
          <c:showVal val="1"/>
          <c:showCatName val="0"/>
          <c:showSerName val="0"/>
          <c:showPercent val="0"/>
          <c:showBubbleSize val="0"/>
        </c:dLbls>
        <c:gapWidth val="150"/>
        <c:axId val="-2142284520"/>
        <c:axId val="-2142281448"/>
      </c:barChart>
      <c:catAx>
        <c:axId val="-2142284520"/>
        <c:scaling>
          <c:orientation val="minMax"/>
        </c:scaling>
        <c:delete val="0"/>
        <c:axPos val="b"/>
        <c:numFmt formatCode="0" sourceLinked="1"/>
        <c:majorTickMark val="out"/>
        <c:minorTickMark val="none"/>
        <c:tickLblPos val="nextTo"/>
        <c:txPr>
          <a:bodyPr rot="-5400000" vert="horz"/>
          <a:lstStyle/>
          <a:p>
            <a:pPr>
              <a:defRPr/>
            </a:pPr>
            <a:endParaRPr lang="fr-FR"/>
          </a:p>
        </c:txPr>
        <c:crossAx val="-2142281448"/>
        <c:crosses val="autoZero"/>
        <c:auto val="1"/>
        <c:lblAlgn val="ctr"/>
        <c:lblOffset val="100"/>
        <c:noMultiLvlLbl val="0"/>
      </c:catAx>
      <c:valAx>
        <c:axId val="-214228144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2284520"/>
        <c:crosses val="autoZero"/>
        <c:crossBetween val="between"/>
      </c:valAx>
    </c:plotArea>
    <c:plotVisOnly val="1"/>
    <c:dispBlanksAs val="gap"/>
    <c:showDLblsOverMax val="0"/>
  </c:chart>
  <c:externalData r:id="rId1">
    <c:autoUpdate val="0"/>
  </c:externalData>
</c:chartSpace>
</file>

<file path=ppt/charts/chart16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400"/>
            </a:pPr>
            <a:r>
              <a:rPr lang="fr-FR" sz="1400"/>
              <a:t>SAU, milliers d'ha : &lt; 100 ha</a:t>
            </a:r>
          </a:p>
        </c:rich>
      </c:tx>
      <c:layout>
        <c:manualLayout>
          <c:xMode val="edge"/>
          <c:yMode val="edge"/>
          <c:x val="0.371284995625547"/>
          <c:y val="0.0324074074074074"/>
        </c:manualLayout>
      </c:layout>
      <c:overlay val="0"/>
      <c:spPr>
        <a:solidFill>
          <a:schemeClr val="bg1"/>
        </a:solidFill>
      </c:spPr>
    </c:title>
    <c:autoTitleDeleted val="0"/>
    <c:plotArea>
      <c:layout>
        <c:manualLayout>
          <c:layoutTarget val="inner"/>
          <c:xMode val="edge"/>
          <c:yMode val="edge"/>
          <c:x val="0.120365048118985"/>
          <c:y val="0.0601851851851852"/>
          <c:w val="0.873270778652668"/>
          <c:h val="0.72037543985703"/>
        </c:manualLayout>
      </c:layout>
      <c:barChart>
        <c:barDir val="col"/>
        <c:grouping val="clustered"/>
        <c:varyColors val="0"/>
        <c:ser>
          <c:idx val="0"/>
          <c:order val="0"/>
          <c:spPr>
            <a:solidFill>
              <a:srgbClr val="FF0000"/>
            </a:solidFill>
          </c:spPr>
          <c:invertIfNegative val="0"/>
          <c:dLbls>
            <c:spPr>
              <a:solidFill>
                <a:schemeClr val="bg1"/>
              </a:solidFill>
            </c:spPr>
            <c:txPr>
              <a:bodyPr rot="-5400000" vert="horz"/>
              <a:lstStyle/>
              <a:p>
                <a:pPr>
                  <a:defRPr sz="1200" b="1">
                    <a:solidFill>
                      <a:srgbClr val="FF0000"/>
                    </a:solidFill>
                  </a:defRPr>
                </a:pPr>
                <a:endParaRPr lang="fr-FR"/>
              </a:p>
            </c:txPr>
            <c:showLegendKey val="0"/>
            <c:showVal val="1"/>
            <c:showCatName val="0"/>
            <c:showSerName val="0"/>
            <c:showPercent val="0"/>
            <c:showBubbleSize val="0"/>
            <c:showLeaderLines val="0"/>
          </c:dLbls>
          <c:cat>
            <c:strRef>
              <c:f>'Exploitations agricoles'!$A$240:$A$246</c:f>
              <c:strCache>
                <c:ptCount val="7"/>
                <c:pt idx="0">
                  <c:v>50≤SAU&lt;100</c:v>
                </c:pt>
                <c:pt idx="1">
                  <c:v>20≤SAU&lt;50</c:v>
                </c:pt>
                <c:pt idx="2">
                  <c:v>10≤SAU&lt;20</c:v>
                </c:pt>
                <c:pt idx="3">
                  <c:v>5≤SAU&lt;10</c:v>
                </c:pt>
                <c:pt idx="4">
                  <c:v>2≤SAU&lt;5</c:v>
                </c:pt>
                <c:pt idx="5">
                  <c:v>1≤SAU&lt;2</c:v>
                </c:pt>
                <c:pt idx="6">
                  <c:v>&lt;1</c:v>
                </c:pt>
              </c:strCache>
            </c:strRef>
          </c:cat>
          <c:val>
            <c:numRef>
              <c:f>'Exploitations agricoles'!$B$240:$B$246</c:f>
              <c:numCache>
                <c:formatCode>#\ ##0.0"  ";#\ ##0.0"  "."  "</c:formatCode>
                <c:ptCount val="7"/>
                <c:pt idx="0">
                  <c:v>15.3044</c:v>
                </c:pt>
                <c:pt idx="1">
                  <c:v>7.27902</c:v>
                </c:pt>
                <c:pt idx="2">
                  <c:v>1.99632</c:v>
                </c:pt>
                <c:pt idx="3">
                  <c:v>1.37113</c:v>
                </c:pt>
                <c:pt idx="4">
                  <c:v>1.43955</c:v>
                </c:pt>
                <c:pt idx="5">
                  <c:v>0.85694</c:v>
                </c:pt>
                <c:pt idx="6">
                  <c:v>0.89149</c:v>
                </c:pt>
              </c:numCache>
            </c:numRef>
          </c:val>
        </c:ser>
        <c:ser>
          <c:idx val="1"/>
          <c:order val="1"/>
          <c:spPr>
            <a:solidFill>
              <a:srgbClr val="0000FF"/>
            </a:solidFill>
          </c:spPr>
          <c:invertIfNegative val="0"/>
          <c:dLbls>
            <c:spPr>
              <a:solidFill>
                <a:schemeClr val="bg1"/>
              </a:solidFill>
            </c:spPr>
            <c:txPr>
              <a:bodyPr rot="-5400000" vert="horz"/>
              <a:lstStyle/>
              <a:p>
                <a:pPr>
                  <a:defRPr sz="1200" b="1">
                    <a:solidFill>
                      <a:srgbClr val="0000FF"/>
                    </a:solidFill>
                  </a:defRPr>
                </a:pPr>
                <a:endParaRPr lang="fr-FR"/>
              </a:p>
            </c:txPr>
            <c:showLegendKey val="0"/>
            <c:showVal val="1"/>
            <c:showCatName val="0"/>
            <c:showSerName val="0"/>
            <c:showPercent val="0"/>
            <c:showBubbleSize val="0"/>
            <c:showLeaderLines val="0"/>
          </c:dLbls>
          <c:cat>
            <c:strRef>
              <c:f>'Exploitations agricoles'!$A$240:$A$246</c:f>
              <c:strCache>
                <c:ptCount val="7"/>
                <c:pt idx="0">
                  <c:v>50≤SAU&lt;100</c:v>
                </c:pt>
                <c:pt idx="1">
                  <c:v>20≤SAU&lt;50</c:v>
                </c:pt>
                <c:pt idx="2">
                  <c:v>10≤SAU&lt;20</c:v>
                </c:pt>
                <c:pt idx="3">
                  <c:v>5≤SAU&lt;10</c:v>
                </c:pt>
                <c:pt idx="4">
                  <c:v>2≤SAU&lt;5</c:v>
                </c:pt>
                <c:pt idx="5">
                  <c:v>1≤SAU&lt;2</c:v>
                </c:pt>
                <c:pt idx="6">
                  <c:v>&lt;1</c:v>
                </c:pt>
              </c:strCache>
            </c:strRef>
          </c:cat>
          <c:val>
            <c:numRef>
              <c:f>'Exploitations agricoles'!$C$240:$C$246</c:f>
              <c:numCache>
                <c:formatCode>#\ ##0.0"  ";#\ ##0.0"  "."  "</c:formatCode>
                <c:ptCount val="7"/>
                <c:pt idx="0">
                  <c:v>11.7306</c:v>
                </c:pt>
                <c:pt idx="1">
                  <c:v>8.0846</c:v>
                </c:pt>
                <c:pt idx="2">
                  <c:v>2.2108</c:v>
                </c:pt>
                <c:pt idx="3">
                  <c:v>1.4211</c:v>
                </c:pt>
                <c:pt idx="4">
                  <c:v>1.6133</c:v>
                </c:pt>
                <c:pt idx="5">
                  <c:v>0.7813</c:v>
                </c:pt>
                <c:pt idx="6">
                  <c:v>0.8059</c:v>
                </c:pt>
              </c:numCache>
            </c:numRef>
          </c:val>
        </c:ser>
        <c:dLbls>
          <c:showLegendKey val="0"/>
          <c:showVal val="1"/>
          <c:showCatName val="0"/>
          <c:showSerName val="0"/>
          <c:showPercent val="0"/>
          <c:showBubbleSize val="0"/>
        </c:dLbls>
        <c:gapWidth val="150"/>
        <c:axId val="-2142869896"/>
        <c:axId val="-2142866824"/>
      </c:barChart>
      <c:catAx>
        <c:axId val="-2142869896"/>
        <c:scaling>
          <c:orientation val="minMax"/>
        </c:scaling>
        <c:delete val="0"/>
        <c:axPos val="b"/>
        <c:numFmt formatCode="0" sourceLinked="1"/>
        <c:majorTickMark val="out"/>
        <c:minorTickMark val="none"/>
        <c:tickLblPos val="nextTo"/>
        <c:txPr>
          <a:bodyPr rot="-5400000" vert="horz"/>
          <a:lstStyle/>
          <a:p>
            <a:pPr>
              <a:defRPr/>
            </a:pPr>
            <a:endParaRPr lang="fr-FR"/>
          </a:p>
        </c:txPr>
        <c:crossAx val="-2142866824"/>
        <c:crosses val="autoZero"/>
        <c:auto val="1"/>
        <c:lblAlgn val="ctr"/>
        <c:lblOffset val="100"/>
        <c:noMultiLvlLbl val="0"/>
      </c:catAx>
      <c:valAx>
        <c:axId val="-214286682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crossAx val="-2142869896"/>
        <c:crosses val="autoZero"/>
        <c:crossBetween val="between"/>
      </c:valAx>
    </c:plotArea>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000"/>
            </a:pPr>
            <a:r>
              <a:rPr lang="fr-FR" sz="2000" dirty="0" smtClean="0"/>
              <a:t>% </a:t>
            </a:r>
            <a:r>
              <a:rPr lang="fr-FR" sz="2000" dirty="0"/>
              <a:t>du total</a:t>
            </a:r>
          </a:p>
        </c:rich>
      </c:tx>
      <c:layout>
        <c:manualLayout>
          <c:xMode val="edge"/>
          <c:yMode val="edge"/>
          <c:x val="0.297291735102168"/>
          <c:y val="0.00164904897470809"/>
        </c:manualLayout>
      </c:layout>
      <c:overlay val="0"/>
      <c:spPr>
        <a:solidFill>
          <a:schemeClr val="bg1"/>
        </a:solidFill>
      </c:spPr>
    </c:title>
    <c:autoTitleDeleted val="0"/>
    <c:plotArea>
      <c:layout>
        <c:manualLayout>
          <c:layoutTarget val="inner"/>
          <c:xMode val="edge"/>
          <c:yMode val="edge"/>
          <c:x val="0.0790258083936691"/>
          <c:y val="0.0849025869538309"/>
          <c:w val="0.867895044745913"/>
          <c:h val="0.790522589429385"/>
        </c:manualLayout>
      </c:layout>
      <c:barChart>
        <c:barDir val="col"/>
        <c:grouping val="stacked"/>
        <c:varyColors val="0"/>
        <c:ser>
          <c:idx val="0"/>
          <c:order val="0"/>
          <c:tx>
            <c:strRef>
              <c:f>'Imp Exp Biens'!$A$219</c:f>
              <c:strCache>
                <c:ptCount val="1"/>
                <c:pt idx="0">
                  <c:v>Alimentaires et textile</c:v>
                </c:pt>
              </c:strCache>
            </c:strRef>
          </c:tx>
          <c:spPr>
            <a:solidFill>
              <a:srgbClr val="FFFF00"/>
            </a:solidFill>
            <a:ln w="76200" cmpd="sng">
              <a:no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Biens'!$B$219:$T$219</c:f>
              <c:numCache>
                <c:formatCode>0%</c:formatCode>
                <c:ptCount val="19"/>
                <c:pt idx="0">
                  <c:v>0.189509545429109</c:v>
                </c:pt>
                <c:pt idx="1">
                  <c:v>0.191602027078698</c:v>
                </c:pt>
                <c:pt idx="2">
                  <c:v>0.190883198110285</c:v>
                </c:pt>
                <c:pt idx="3">
                  <c:v>0.15135593964398</c:v>
                </c:pt>
                <c:pt idx="4">
                  <c:v>0.168894793316411</c:v>
                </c:pt>
                <c:pt idx="5">
                  <c:v>0.163425947104302</c:v>
                </c:pt>
                <c:pt idx="6">
                  <c:v>0.151342739577719</c:v>
                </c:pt>
                <c:pt idx="7">
                  <c:v>0.131949261346096</c:v>
                </c:pt>
                <c:pt idx="8">
                  <c:v>0.138507747643699</c:v>
                </c:pt>
                <c:pt idx="9">
                  <c:v>0.164983131152023</c:v>
                </c:pt>
                <c:pt idx="10">
                  <c:v>0.135351622167724</c:v>
                </c:pt>
                <c:pt idx="11">
                  <c:v>0.141665565200588</c:v>
                </c:pt>
                <c:pt idx="12">
                  <c:v>0.158141605539617</c:v>
                </c:pt>
                <c:pt idx="13">
                  <c:v>0.1629348053454</c:v>
                </c:pt>
                <c:pt idx="14">
                  <c:v>0.162432133651061</c:v>
                </c:pt>
                <c:pt idx="15">
                  <c:v>0.17426445850677</c:v>
                </c:pt>
                <c:pt idx="16">
                  <c:v>0.18505804734662</c:v>
                </c:pt>
                <c:pt idx="17">
                  <c:v>0.18287728137014</c:v>
                </c:pt>
                <c:pt idx="18">
                  <c:v>0.172340888849699</c:v>
                </c:pt>
              </c:numCache>
            </c:numRef>
          </c:val>
        </c:ser>
        <c:ser>
          <c:idx val="1"/>
          <c:order val="1"/>
          <c:tx>
            <c:strRef>
              <c:f>'Imp Exp Biens'!$A$220</c:f>
              <c:strCache>
                <c:ptCount val="1"/>
                <c:pt idx="0">
                  <c:v>Matières premières</c:v>
                </c:pt>
              </c:strCache>
            </c:strRef>
          </c:tx>
          <c:spPr>
            <a:solidFill>
              <a:srgbClr val="FF6600"/>
            </a:solidFill>
            <a:ln w="76200" cmpd="sng">
              <a:no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Biens'!$B$220:$T$220</c:f>
              <c:numCache>
                <c:formatCode>0%</c:formatCode>
                <c:ptCount val="19"/>
                <c:pt idx="0">
                  <c:v>0.313618920119841</c:v>
                </c:pt>
                <c:pt idx="1">
                  <c:v>0.307384255750571</c:v>
                </c:pt>
                <c:pt idx="2">
                  <c:v>0.298388189397853</c:v>
                </c:pt>
                <c:pt idx="3">
                  <c:v>0.243626896280763</c:v>
                </c:pt>
                <c:pt idx="4">
                  <c:v>0.277003302458591</c:v>
                </c:pt>
                <c:pt idx="5">
                  <c:v>0.318418597314661</c:v>
                </c:pt>
                <c:pt idx="6">
                  <c:v>0.299572008261543</c:v>
                </c:pt>
                <c:pt idx="7">
                  <c:v>0.267600832690533</c:v>
                </c:pt>
                <c:pt idx="8">
                  <c:v>0.315215084802518</c:v>
                </c:pt>
                <c:pt idx="9">
                  <c:v>0.302548060299205</c:v>
                </c:pt>
                <c:pt idx="10">
                  <c:v>0.297386346190347</c:v>
                </c:pt>
                <c:pt idx="11">
                  <c:v>0.315250030398835</c:v>
                </c:pt>
                <c:pt idx="12">
                  <c:v>0.379106757948644</c:v>
                </c:pt>
                <c:pt idx="13">
                  <c:v>0.421759943042587</c:v>
                </c:pt>
                <c:pt idx="14">
                  <c:v>0.412360163992001</c:v>
                </c:pt>
                <c:pt idx="15">
                  <c:v>0.38083418400635</c:v>
                </c:pt>
                <c:pt idx="16">
                  <c:v>0.364613333251618</c:v>
                </c:pt>
                <c:pt idx="17">
                  <c:v>0.392026161506318</c:v>
                </c:pt>
                <c:pt idx="18">
                  <c:v>0.412254973448458</c:v>
                </c:pt>
              </c:numCache>
            </c:numRef>
          </c:val>
        </c:ser>
        <c:ser>
          <c:idx val="2"/>
          <c:order val="2"/>
          <c:tx>
            <c:strRef>
              <c:f>'Imp Exp Biens'!$A$221</c:f>
              <c:strCache>
                <c:ptCount val="1"/>
                <c:pt idx="0">
                  <c:v>Métaux et machines</c:v>
                </c:pt>
              </c:strCache>
            </c:strRef>
          </c:tx>
          <c:spPr>
            <a:solidFill>
              <a:srgbClr val="000090"/>
            </a:solidFill>
            <a:ln>
              <a:noFill/>
              <a:prstDash val="sysDash"/>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Biens'!$B$221:$T$221</c:f>
              <c:numCache>
                <c:formatCode>0%</c:formatCode>
                <c:ptCount val="19"/>
                <c:pt idx="0">
                  <c:v>0.253007860658611</c:v>
                </c:pt>
                <c:pt idx="1">
                  <c:v>0.250743875033627</c:v>
                </c:pt>
                <c:pt idx="2">
                  <c:v>0.246479940647666</c:v>
                </c:pt>
                <c:pt idx="3">
                  <c:v>0.215543676481999</c:v>
                </c:pt>
                <c:pt idx="4">
                  <c:v>0.280784493223676</c:v>
                </c:pt>
                <c:pt idx="5">
                  <c:v>0.278139101422281</c:v>
                </c:pt>
                <c:pt idx="6">
                  <c:v>0.291658198287326</c:v>
                </c:pt>
                <c:pt idx="7">
                  <c:v>0.259975485874025</c:v>
                </c:pt>
                <c:pt idx="8">
                  <c:v>0.248918279597339</c:v>
                </c:pt>
                <c:pt idx="9">
                  <c:v>0.255007241075892</c:v>
                </c:pt>
                <c:pt idx="10">
                  <c:v>0.239519902755288</c:v>
                </c:pt>
                <c:pt idx="11">
                  <c:v>0.196276817575785</c:v>
                </c:pt>
                <c:pt idx="12">
                  <c:v>0.217928949341269</c:v>
                </c:pt>
                <c:pt idx="13">
                  <c:v>0.216698651669718</c:v>
                </c:pt>
                <c:pt idx="14">
                  <c:v>0.229459647330033</c:v>
                </c:pt>
                <c:pt idx="15">
                  <c:v>0.24717118312077</c:v>
                </c:pt>
                <c:pt idx="16">
                  <c:v>0.243724736585944</c:v>
                </c:pt>
                <c:pt idx="17">
                  <c:v>0.225837373574772</c:v>
                </c:pt>
                <c:pt idx="18">
                  <c:v>0.227546506915841</c:v>
                </c:pt>
              </c:numCache>
            </c:numRef>
          </c:val>
        </c:ser>
        <c:ser>
          <c:idx val="3"/>
          <c:order val="3"/>
          <c:tx>
            <c:strRef>
              <c:f>'Imp Exp Biens'!$A$222</c:f>
              <c:strCache>
                <c:ptCount val="1"/>
                <c:pt idx="0">
                  <c:v>Matériel de transport</c:v>
                </c:pt>
              </c:strCache>
            </c:strRef>
          </c:tx>
          <c:spPr>
            <a:solidFill>
              <a:srgbClr val="3366FF"/>
            </a:solidFill>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Biens'!$B$222:$T$222</c:f>
              <c:numCache>
                <c:formatCode>0%</c:formatCode>
                <c:ptCount val="19"/>
                <c:pt idx="0">
                  <c:v>0.147419639204242</c:v>
                </c:pt>
                <c:pt idx="1">
                  <c:v>0.157462227270061</c:v>
                </c:pt>
                <c:pt idx="2">
                  <c:v>0.152699392850685</c:v>
                </c:pt>
                <c:pt idx="3">
                  <c:v>0.284917594909882</c:v>
                </c:pt>
                <c:pt idx="4">
                  <c:v>0.175470416103789</c:v>
                </c:pt>
                <c:pt idx="5">
                  <c:v>0.148571929063826</c:v>
                </c:pt>
                <c:pt idx="6">
                  <c:v>0.163526302561346</c:v>
                </c:pt>
                <c:pt idx="7">
                  <c:v>0.146119181583918</c:v>
                </c:pt>
                <c:pt idx="8">
                  <c:v>0.149006163031101</c:v>
                </c:pt>
                <c:pt idx="9">
                  <c:v>0.166192774487558</c:v>
                </c:pt>
                <c:pt idx="10">
                  <c:v>0.117631927321591</c:v>
                </c:pt>
                <c:pt idx="11">
                  <c:v>0.111796873442727</c:v>
                </c:pt>
                <c:pt idx="12">
                  <c:v>0.11986426161102</c:v>
                </c:pt>
                <c:pt idx="13">
                  <c:v>0.105214579398026</c:v>
                </c:pt>
                <c:pt idx="14">
                  <c:v>0.11544082677184</c:v>
                </c:pt>
                <c:pt idx="15">
                  <c:v>0.11438881514909</c:v>
                </c:pt>
                <c:pt idx="16">
                  <c:v>0.115298841577526</c:v>
                </c:pt>
                <c:pt idx="17">
                  <c:v>0.114362895924891</c:v>
                </c:pt>
                <c:pt idx="18">
                  <c:v>0.112729129516472</c:v>
                </c:pt>
              </c:numCache>
            </c:numRef>
          </c:val>
        </c:ser>
        <c:ser>
          <c:idx val="4"/>
          <c:order val="4"/>
          <c:tx>
            <c:strRef>
              <c:f>'Imp Exp Biens'!$A$223</c:f>
              <c:strCache>
                <c:ptCount val="1"/>
                <c:pt idx="0">
                  <c:v>Autres produits</c:v>
                </c:pt>
              </c:strCache>
            </c:strRef>
          </c:tx>
          <c:spPr>
            <a:solidFill>
              <a:schemeClr val="bg1"/>
            </a:solidFill>
            <a:ln>
              <a:solidFill>
                <a:schemeClr val="tx1"/>
              </a:solidFill>
            </a:ln>
          </c:spPr>
          <c:invertIfNegative val="0"/>
          <c:cat>
            <c:strRef>
              <c:f>'Imp Exp Biens'!$B$171:$T$171</c:f>
              <c:strCache>
                <c:ptCount val="19"/>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Biens'!$B$223:$T$223</c:f>
              <c:numCache>
                <c:formatCode>0%</c:formatCode>
                <c:ptCount val="19"/>
                <c:pt idx="0">
                  <c:v>0.096444034588197</c:v>
                </c:pt>
                <c:pt idx="1">
                  <c:v>0.0928076148670427</c:v>
                </c:pt>
                <c:pt idx="2">
                  <c:v>0.111549278993511</c:v>
                </c:pt>
                <c:pt idx="3">
                  <c:v>0.104555892683376</c:v>
                </c:pt>
                <c:pt idx="4">
                  <c:v>0.0978469948975331</c:v>
                </c:pt>
                <c:pt idx="5">
                  <c:v>0.0914444250949295</c:v>
                </c:pt>
                <c:pt idx="6">
                  <c:v>0.0939007513120656</c:v>
                </c:pt>
                <c:pt idx="7">
                  <c:v>0.194355238505428</c:v>
                </c:pt>
                <c:pt idx="8">
                  <c:v>0.148352724925343</c:v>
                </c:pt>
                <c:pt idx="9">
                  <c:v>0.111268792985322</c:v>
                </c:pt>
                <c:pt idx="10">
                  <c:v>0.21011020156505</c:v>
                </c:pt>
                <c:pt idx="11">
                  <c:v>0.235010713382065</c:v>
                </c:pt>
                <c:pt idx="12">
                  <c:v>0.12495842555945</c:v>
                </c:pt>
                <c:pt idx="13">
                  <c:v>0.0933920205442691</c:v>
                </c:pt>
                <c:pt idx="14">
                  <c:v>0.0803072282550657</c:v>
                </c:pt>
                <c:pt idx="15">
                  <c:v>0.0833413592170202</c:v>
                </c:pt>
                <c:pt idx="16">
                  <c:v>0.0913050412382918</c:v>
                </c:pt>
                <c:pt idx="17">
                  <c:v>0.0848962876238785</c:v>
                </c:pt>
                <c:pt idx="18">
                  <c:v>0.0751285012695295</c:v>
                </c:pt>
              </c:numCache>
            </c:numRef>
          </c:val>
        </c:ser>
        <c:dLbls>
          <c:showLegendKey val="0"/>
          <c:showVal val="0"/>
          <c:showCatName val="0"/>
          <c:showSerName val="0"/>
          <c:showPercent val="0"/>
          <c:showBubbleSize val="0"/>
        </c:dLbls>
        <c:gapWidth val="150"/>
        <c:overlap val="100"/>
        <c:axId val="2138912104"/>
        <c:axId val="2138907864"/>
      </c:barChart>
      <c:catAx>
        <c:axId val="2138912104"/>
        <c:scaling>
          <c:orientation val="minMax"/>
        </c:scaling>
        <c:delete val="0"/>
        <c:axPos val="b"/>
        <c:numFmt formatCode="General" sourceLinked="1"/>
        <c:majorTickMark val="out"/>
        <c:minorTickMark val="none"/>
        <c:tickLblPos val="nextTo"/>
        <c:txPr>
          <a:bodyPr/>
          <a:lstStyle/>
          <a:p>
            <a:pPr>
              <a:defRPr sz="1600"/>
            </a:pPr>
            <a:endParaRPr lang="fr-FR"/>
          </a:p>
        </c:txPr>
        <c:crossAx val="2138907864"/>
        <c:crosses val="autoZero"/>
        <c:auto val="1"/>
        <c:lblAlgn val="ctr"/>
        <c:lblOffset val="100"/>
        <c:noMultiLvlLbl val="0"/>
      </c:catAx>
      <c:valAx>
        <c:axId val="2138907864"/>
        <c:scaling>
          <c:orientation val="minMax"/>
          <c:max val="1.0"/>
        </c:scaling>
        <c:delete val="0"/>
        <c:axPos val="l"/>
        <c:majorGridlines>
          <c:spPr>
            <a:ln>
              <a:solidFill>
                <a:schemeClr val="bg1">
                  <a:lumMod val="75000"/>
                </a:schemeClr>
              </a:solidFill>
            </a:ln>
          </c:spPr>
        </c:majorGridlines>
        <c:numFmt formatCode="0%" sourceLinked="0"/>
        <c:majorTickMark val="out"/>
        <c:minorTickMark val="none"/>
        <c:tickLblPos val="nextTo"/>
        <c:crossAx val="2138912104"/>
        <c:crosses val="autoZero"/>
        <c:crossBetween val="between"/>
        <c:majorUnit val="0.1"/>
      </c:valAx>
    </c:plotArea>
    <c:plotVisOnly val="1"/>
    <c:dispBlanksAs val="gap"/>
    <c:showDLblsOverMax val="0"/>
  </c:chart>
  <c:txPr>
    <a:bodyPr/>
    <a:lstStyle/>
    <a:p>
      <a:pPr>
        <a:defRPr sz="1400"/>
      </a:pPr>
      <a:endParaRPr lang="fr-FR"/>
    </a:p>
  </c:txPr>
  <c:externalData r:id="rId2">
    <c:autoUpdate val="0"/>
  </c:externalData>
</c:chartSpace>
</file>

<file path=ppt/charts/chart17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SAU / Exploitation</a:t>
            </a:r>
            <a:r>
              <a:rPr lang="fr-FR" dirty="0" smtClean="0"/>
              <a:t>,</a:t>
            </a:r>
          </a:p>
          <a:p>
            <a:pPr>
              <a:defRPr/>
            </a:pPr>
            <a:r>
              <a:rPr lang="fr-FR" dirty="0" smtClean="0"/>
              <a:t> </a:t>
            </a:r>
            <a:r>
              <a:rPr lang="fr-FR" dirty="0"/>
              <a:t>ha :</a:t>
            </a:r>
          </a:p>
          <a:p>
            <a:pPr>
              <a:defRPr/>
            </a:pPr>
            <a:r>
              <a:rPr lang="fr-FR" dirty="0"/>
              <a:t> &gt; 100 ha </a:t>
            </a:r>
          </a:p>
        </c:rich>
      </c:tx>
      <c:layout>
        <c:manualLayout>
          <c:xMode val="edge"/>
          <c:yMode val="edge"/>
          <c:x val="0.551840551181102"/>
          <c:y val="0.0246816251036071"/>
        </c:manualLayout>
      </c:layout>
      <c:overlay val="0"/>
      <c:spPr>
        <a:solidFill>
          <a:schemeClr val="bg1"/>
        </a:solidFill>
      </c:spPr>
    </c:title>
    <c:autoTitleDeleted val="0"/>
    <c:plotArea>
      <c:layout>
        <c:manualLayout>
          <c:layoutTarget val="inner"/>
          <c:xMode val="edge"/>
          <c:yMode val="edge"/>
          <c:x val="0.0939166666666666"/>
          <c:y val="0.013934866022298"/>
          <c:w val="0.906083333333333"/>
          <c:h val="0.745405425966178"/>
        </c:manualLayout>
      </c:layout>
      <c:barChart>
        <c:barDir val="col"/>
        <c:grouping val="clustered"/>
        <c:varyColors val="0"/>
        <c:ser>
          <c:idx val="0"/>
          <c:order val="0"/>
          <c:spPr>
            <a:solidFill>
              <a:srgbClr val="FF0000"/>
            </a:solidFill>
          </c:spPr>
          <c:invertIfNegative val="0"/>
          <c:dLbls>
            <c:numFmt formatCode="#,##0" sourceLinked="0"/>
            <c:spPr>
              <a:solidFill>
                <a:schemeClr val="bg1"/>
              </a:solidFill>
            </c:spPr>
            <c:txPr>
              <a:bodyPr rot="-5400000" vert="horz"/>
              <a:lstStyle/>
              <a:p>
                <a:pPr>
                  <a:defRPr sz="1400" b="1">
                    <a:solidFill>
                      <a:srgbClr val="FF0000"/>
                    </a:solidFill>
                  </a:defRPr>
                </a:pPr>
                <a:endParaRPr lang="fr-FR"/>
              </a:p>
            </c:txPr>
            <c:showLegendKey val="0"/>
            <c:showVal val="1"/>
            <c:showCatName val="0"/>
            <c:showSerName val="0"/>
            <c:showPercent val="0"/>
            <c:showBubbleSize val="0"/>
            <c:showLeaderLines val="0"/>
          </c:dLbls>
          <c:cat>
            <c:strRef>
              <c:f>'Exploitations agricoles'!$A$250:$A$251</c:f>
              <c:strCache>
                <c:ptCount val="2"/>
                <c:pt idx="0">
                  <c:v>SAU≥500</c:v>
                </c:pt>
                <c:pt idx="1">
                  <c:v>100≤SAU&lt;500</c:v>
                </c:pt>
              </c:strCache>
            </c:strRef>
          </c:cat>
          <c:val>
            <c:numRef>
              <c:f>'Exploitations agricoles'!$B$250:$B$251</c:f>
              <c:numCache>
                <c:formatCode>#\ ##0.0"  ";#\ ##0.0"  "."  "</c:formatCode>
                <c:ptCount val="2"/>
                <c:pt idx="0">
                  <c:v>945.3021052631578</c:v>
                </c:pt>
                <c:pt idx="1">
                  <c:v>237.4493554327808</c:v>
                </c:pt>
              </c:numCache>
            </c:numRef>
          </c:val>
        </c:ser>
        <c:ser>
          <c:idx val="1"/>
          <c:order val="1"/>
          <c:spPr>
            <a:solidFill>
              <a:srgbClr val="0000FF"/>
            </a:solidFill>
          </c:spPr>
          <c:invertIfNegative val="0"/>
          <c:dLbls>
            <c:numFmt formatCode="#,##0" sourceLinked="0"/>
            <c:spPr>
              <a:solidFill>
                <a:schemeClr val="bg1"/>
              </a:solidFill>
            </c:spPr>
            <c:txPr>
              <a:bodyPr rot="-5400000" vert="horz"/>
              <a:lstStyle/>
              <a:p>
                <a:pPr>
                  <a:defRPr sz="1400" b="1">
                    <a:solidFill>
                      <a:srgbClr val="0000FF"/>
                    </a:solidFill>
                  </a:defRPr>
                </a:pPr>
                <a:endParaRPr lang="fr-FR"/>
              </a:p>
            </c:txPr>
            <c:showLegendKey val="0"/>
            <c:showVal val="1"/>
            <c:showCatName val="0"/>
            <c:showSerName val="0"/>
            <c:showPercent val="0"/>
            <c:showBubbleSize val="0"/>
            <c:showLeaderLines val="0"/>
          </c:dLbls>
          <c:cat>
            <c:strRef>
              <c:f>'Exploitations agricoles'!$A$250:$A$251</c:f>
              <c:strCache>
                <c:ptCount val="2"/>
                <c:pt idx="0">
                  <c:v>SAU≥500</c:v>
                </c:pt>
                <c:pt idx="1">
                  <c:v>100≤SAU&lt;500</c:v>
                </c:pt>
              </c:strCache>
            </c:strRef>
          </c:cat>
          <c:val>
            <c:numRef>
              <c:f>'Exploitations agricoles'!$C$250:$C$251</c:f>
              <c:numCache>
                <c:formatCode>#\ ##0.0"  ";#\ ##0.0"  "."  "</c:formatCode>
                <c:ptCount val="2"/>
                <c:pt idx="0">
                  <c:v>915.8394366197182</c:v>
                </c:pt>
                <c:pt idx="1">
                  <c:v>226.451127819549</c:v>
                </c:pt>
              </c:numCache>
            </c:numRef>
          </c:val>
        </c:ser>
        <c:dLbls>
          <c:showLegendKey val="0"/>
          <c:showVal val="1"/>
          <c:showCatName val="0"/>
          <c:showSerName val="0"/>
          <c:showPercent val="0"/>
          <c:showBubbleSize val="0"/>
        </c:dLbls>
        <c:gapWidth val="150"/>
        <c:axId val="-2142898840"/>
        <c:axId val="-2142895768"/>
      </c:barChart>
      <c:catAx>
        <c:axId val="-2142898840"/>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42895768"/>
        <c:crosses val="autoZero"/>
        <c:auto val="1"/>
        <c:lblAlgn val="ctr"/>
        <c:lblOffset val="100"/>
        <c:noMultiLvlLbl val="0"/>
      </c:catAx>
      <c:valAx>
        <c:axId val="-2142895768"/>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42898840"/>
        <c:crosses val="autoZero"/>
        <c:crossBetween val="between"/>
      </c:valAx>
    </c:plotArea>
    <c:plotVisOnly val="1"/>
    <c:dispBlanksAs val="gap"/>
    <c:showDLblsOverMax val="0"/>
  </c:chart>
  <c:externalData r:id="rId1">
    <c:autoUpdate val="0"/>
  </c:externalData>
  <c:userShapes r:id="rId2"/>
</c:chartSpace>
</file>

<file path=ppt/charts/chart17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rgbClr val="3C4646"/>
                </a:solidFill>
                <a:latin typeface="+mn-lt"/>
                <a:ea typeface="+mn-ea"/>
                <a:cs typeface="+mn-cs"/>
              </a:defRPr>
            </a:pPr>
            <a:r>
              <a:rPr lang="fr-FR" sz="1800" b="1" i="0" baseline="0">
                <a:effectLst/>
              </a:rPr>
              <a:t>SAU / Exploitation, ha :</a:t>
            </a:r>
          </a:p>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rgbClr val="3C4646"/>
                </a:solidFill>
                <a:latin typeface="+mn-lt"/>
                <a:ea typeface="+mn-ea"/>
                <a:cs typeface="+mn-cs"/>
              </a:defRPr>
            </a:pPr>
            <a:r>
              <a:rPr lang="fr-FR" sz="1800" b="1" i="0" baseline="0">
                <a:effectLst/>
              </a:rPr>
              <a:t> &lt; 100 ha </a:t>
            </a:r>
            <a:endParaRPr lang="fr-FR">
              <a:effectLst/>
            </a:endParaRPr>
          </a:p>
        </c:rich>
      </c:tx>
      <c:layout>
        <c:manualLayout>
          <c:xMode val="edge"/>
          <c:yMode val="edge"/>
          <c:x val="0.363560045999671"/>
          <c:y val="0.00154032612586373"/>
        </c:manualLayout>
      </c:layout>
      <c:overlay val="0"/>
      <c:spPr>
        <a:solidFill>
          <a:schemeClr val="bg1"/>
        </a:solidFill>
      </c:spPr>
    </c:title>
    <c:autoTitleDeleted val="0"/>
    <c:plotArea>
      <c:layout>
        <c:manualLayout>
          <c:layoutTarget val="inner"/>
          <c:xMode val="edge"/>
          <c:yMode val="edge"/>
          <c:x val="0.120365048118985"/>
          <c:y val="0.0601851851851852"/>
          <c:w val="0.873270778652668"/>
          <c:h val="0.696891061898967"/>
        </c:manualLayout>
      </c:layout>
      <c:barChart>
        <c:barDir val="col"/>
        <c:grouping val="clustered"/>
        <c:varyColors val="0"/>
        <c:ser>
          <c:idx val="0"/>
          <c:order val="0"/>
          <c:spPr>
            <a:solidFill>
              <a:srgbClr val="FF0000"/>
            </a:solidFill>
          </c:spPr>
          <c:invertIfNegative val="0"/>
          <c:dLbls>
            <c:spPr>
              <a:solidFill>
                <a:schemeClr val="bg1"/>
              </a:solidFill>
            </c:spPr>
            <c:txPr>
              <a:bodyPr rot="-5400000" vert="horz"/>
              <a:lstStyle/>
              <a:p>
                <a:pPr>
                  <a:defRPr sz="1200" b="1">
                    <a:solidFill>
                      <a:srgbClr val="FF0000"/>
                    </a:solidFill>
                  </a:defRPr>
                </a:pPr>
                <a:endParaRPr lang="fr-FR"/>
              </a:p>
            </c:txPr>
            <c:showLegendKey val="0"/>
            <c:showVal val="1"/>
            <c:showCatName val="0"/>
            <c:showSerName val="0"/>
            <c:showPercent val="0"/>
            <c:showBubbleSize val="0"/>
            <c:showLeaderLines val="0"/>
          </c:dLbls>
          <c:cat>
            <c:strRef>
              <c:f>'Exploitations agricoles'!$A$252:$A$258</c:f>
              <c:strCache>
                <c:ptCount val="7"/>
                <c:pt idx="0">
                  <c:v>50≤SAU&lt;100</c:v>
                </c:pt>
                <c:pt idx="1">
                  <c:v>20≤SAU&lt;50</c:v>
                </c:pt>
                <c:pt idx="2">
                  <c:v>10≤SAU&lt;20</c:v>
                </c:pt>
                <c:pt idx="3">
                  <c:v>5≤SAU&lt;10</c:v>
                </c:pt>
                <c:pt idx="4">
                  <c:v>2≤SAU&lt;5</c:v>
                </c:pt>
                <c:pt idx="5">
                  <c:v>1≤SAU&lt;2</c:v>
                </c:pt>
                <c:pt idx="6">
                  <c:v>&lt;1</c:v>
                </c:pt>
              </c:strCache>
            </c:strRef>
          </c:cat>
          <c:val>
            <c:numRef>
              <c:f>'Exploitations agricoles'!$B$252:$B$258</c:f>
              <c:numCache>
                <c:formatCode>#\ ##0.0"  ";#\ ##0.0"  "."  "</c:formatCode>
                <c:ptCount val="7"/>
                <c:pt idx="0">
                  <c:v>70.85370370370362</c:v>
                </c:pt>
                <c:pt idx="1">
                  <c:v>31.10692307692308</c:v>
                </c:pt>
                <c:pt idx="2">
                  <c:v>13.96027972027972</c:v>
                </c:pt>
                <c:pt idx="3">
                  <c:v>6.924898989898987</c:v>
                </c:pt>
                <c:pt idx="4">
                  <c:v>2.91997971602434</c:v>
                </c:pt>
                <c:pt idx="5">
                  <c:v>1.343166144200627</c:v>
                </c:pt>
                <c:pt idx="6">
                  <c:v>0.29578301260783</c:v>
                </c:pt>
              </c:numCache>
            </c:numRef>
          </c:val>
        </c:ser>
        <c:ser>
          <c:idx val="1"/>
          <c:order val="1"/>
          <c:spPr>
            <a:solidFill>
              <a:srgbClr val="0000FF"/>
            </a:solidFill>
          </c:spPr>
          <c:invertIfNegative val="0"/>
          <c:dLbls>
            <c:spPr>
              <a:solidFill>
                <a:schemeClr val="bg1"/>
              </a:solidFill>
            </c:spPr>
            <c:txPr>
              <a:bodyPr rot="-5400000" vert="horz"/>
              <a:lstStyle/>
              <a:p>
                <a:pPr>
                  <a:defRPr sz="1200" b="1">
                    <a:solidFill>
                      <a:srgbClr val="0000FF"/>
                    </a:solidFill>
                  </a:defRPr>
                </a:pPr>
                <a:endParaRPr lang="fr-FR"/>
              </a:p>
            </c:txPr>
            <c:showLegendKey val="0"/>
            <c:showVal val="1"/>
            <c:showCatName val="0"/>
            <c:showSerName val="0"/>
            <c:showPercent val="0"/>
            <c:showBubbleSize val="0"/>
            <c:showLeaderLines val="0"/>
          </c:dLbls>
          <c:cat>
            <c:strRef>
              <c:f>'Exploitations agricoles'!$A$252:$A$258</c:f>
              <c:strCache>
                <c:ptCount val="7"/>
                <c:pt idx="0">
                  <c:v>50≤SAU&lt;100</c:v>
                </c:pt>
                <c:pt idx="1">
                  <c:v>20≤SAU&lt;50</c:v>
                </c:pt>
                <c:pt idx="2">
                  <c:v>10≤SAU&lt;20</c:v>
                </c:pt>
                <c:pt idx="3">
                  <c:v>5≤SAU&lt;10</c:v>
                </c:pt>
                <c:pt idx="4">
                  <c:v>2≤SAU&lt;5</c:v>
                </c:pt>
                <c:pt idx="5">
                  <c:v>1≤SAU&lt;2</c:v>
                </c:pt>
                <c:pt idx="6">
                  <c:v>&lt;1</c:v>
                </c:pt>
              </c:strCache>
            </c:strRef>
          </c:cat>
          <c:val>
            <c:numRef>
              <c:f>'Exploitations agricoles'!$C$252:$C$258</c:f>
              <c:numCache>
                <c:formatCode>#\ ##0.0"  ";#\ ##0.0"  "."  "</c:formatCode>
                <c:ptCount val="7"/>
                <c:pt idx="0">
                  <c:v>72.8608695652174</c:v>
                </c:pt>
                <c:pt idx="1">
                  <c:v>32.86422764227637</c:v>
                </c:pt>
                <c:pt idx="2">
                  <c:v>14.08152866242038</c:v>
                </c:pt>
                <c:pt idx="3">
                  <c:v>6.865217391304347</c:v>
                </c:pt>
                <c:pt idx="4">
                  <c:v>3.067110266159696</c:v>
                </c:pt>
                <c:pt idx="5">
                  <c:v>1.375528169014084</c:v>
                </c:pt>
                <c:pt idx="6">
                  <c:v>0.370699172033119</c:v>
                </c:pt>
              </c:numCache>
            </c:numRef>
          </c:val>
        </c:ser>
        <c:dLbls>
          <c:showLegendKey val="0"/>
          <c:showVal val="1"/>
          <c:showCatName val="0"/>
          <c:showSerName val="0"/>
          <c:showPercent val="0"/>
          <c:showBubbleSize val="0"/>
        </c:dLbls>
        <c:gapWidth val="150"/>
        <c:axId val="-2142948456"/>
        <c:axId val="-2142945384"/>
      </c:barChart>
      <c:catAx>
        <c:axId val="-2142948456"/>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42945384"/>
        <c:crosses val="autoZero"/>
        <c:auto val="1"/>
        <c:lblAlgn val="ctr"/>
        <c:lblOffset val="100"/>
        <c:noMultiLvlLbl val="0"/>
      </c:catAx>
      <c:valAx>
        <c:axId val="-214294538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42948456"/>
        <c:crosses val="autoZero"/>
        <c:crossBetween val="between"/>
      </c:valAx>
    </c:plotArea>
    <c:plotVisOnly val="1"/>
    <c:dispBlanksAs val="gap"/>
    <c:showDLblsOverMax val="0"/>
  </c:chart>
  <c:externalData r:id="rId1">
    <c:autoUpdate val="0"/>
  </c:externalData>
  <c:userShapes r:id="rId2"/>
</c:chartSpace>
</file>

<file path=ppt/charts/chart17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Le poids du secteur </a:t>
            </a:r>
            <a:r>
              <a:rPr lang="fr-FR" dirty="0" smtClean="0"/>
              <a:t>agricole + élevage + sylviculture + pêche, </a:t>
            </a:r>
            <a:r>
              <a:rPr lang="fr-FR" dirty="0"/>
              <a:t>GCFP</a:t>
            </a:r>
            <a:r>
              <a:rPr lang="fr-FR" baseline="0" dirty="0"/>
              <a:t> </a:t>
            </a:r>
            <a:endParaRPr lang="fr-FR" dirty="0"/>
          </a:p>
        </c:rich>
      </c:tx>
      <c:layout>
        <c:manualLayout>
          <c:xMode val="edge"/>
          <c:yMode val="edge"/>
          <c:x val="0.162657042869641"/>
          <c:y val="0.0"/>
        </c:manualLayout>
      </c:layout>
      <c:overlay val="0"/>
    </c:title>
    <c:autoTitleDeleted val="0"/>
    <c:plotArea>
      <c:layout>
        <c:manualLayout>
          <c:layoutTarget val="inner"/>
          <c:xMode val="edge"/>
          <c:yMode val="edge"/>
          <c:x val="0.131313742171285"/>
          <c:y val="0.170213526127513"/>
          <c:w val="0.859616648701246"/>
          <c:h val="0.74262504452582"/>
        </c:manualLayout>
      </c:layout>
      <c:lineChart>
        <c:grouping val="standard"/>
        <c:varyColors val="0"/>
        <c:ser>
          <c:idx val="0"/>
          <c:order val="0"/>
          <c:tx>
            <c:strRef>
              <c:f>'en valeur'!$A$264</c:f>
              <c:strCache>
                <c:ptCount val="1"/>
                <c:pt idx="0">
                  <c:v>+ Production</c:v>
                </c:pt>
              </c:strCache>
            </c:strRef>
          </c:tx>
          <c:spPr>
            <a:ln w="57150" cmpd="sng">
              <a:solidFill>
                <a:schemeClr val="tx1"/>
              </a:solidFill>
            </a:ln>
          </c:spPr>
          <c:marker>
            <c:symbol val="none"/>
          </c:marker>
          <c:trendline>
            <c:spPr>
              <a:ln w="57150" cmpd="sng">
                <a:solidFill>
                  <a:schemeClr val="tx1"/>
                </a:solidFill>
                <a:prstDash val="sysDot"/>
              </a:ln>
            </c:spPr>
            <c:trendlineType val="poly"/>
            <c:order val="2"/>
            <c:dispRSqr val="0"/>
            <c:dispEq val="0"/>
          </c:trendline>
          <c:cat>
            <c:numRef>
              <c:f>'en valeur'!$B$263:$W$263</c:f>
              <c:numCache>
                <c:formatCode>0</c:formatCode>
                <c:ptCount val="22"/>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pt idx="21">
                  <c:v>2019.0</c:v>
                </c:pt>
              </c:numCache>
            </c:numRef>
          </c:cat>
          <c:val>
            <c:numRef>
              <c:f>'en valeur'!$B$264:$W$264</c:f>
              <c:numCache>
                <c:formatCode>0.0</c:formatCode>
                <c:ptCount val="22"/>
                <c:pt idx="0">
                  <c:v>14.6359558088324</c:v>
                </c:pt>
                <c:pt idx="1">
                  <c:v>15.26079252529138</c:v>
                </c:pt>
                <c:pt idx="2">
                  <c:v>16.38262304516098</c:v>
                </c:pt>
                <c:pt idx="3">
                  <c:v>17.86325473423489</c:v>
                </c:pt>
                <c:pt idx="4">
                  <c:v>17.75092924895015</c:v>
                </c:pt>
                <c:pt idx="5">
                  <c:v>18.66311603795353</c:v>
                </c:pt>
                <c:pt idx="6">
                  <c:v>20.44322885813652</c:v>
                </c:pt>
                <c:pt idx="7">
                  <c:v>19.86130379305671</c:v>
                </c:pt>
                <c:pt idx="8">
                  <c:v>23.81344185621111</c:v>
                </c:pt>
                <c:pt idx="9">
                  <c:v>22.94302587987272</c:v>
                </c:pt>
                <c:pt idx="10">
                  <c:v>23.332</c:v>
                </c:pt>
                <c:pt idx="11">
                  <c:v>24.056</c:v>
                </c:pt>
                <c:pt idx="12">
                  <c:v>27.344</c:v>
                </c:pt>
                <c:pt idx="13">
                  <c:v>29.78</c:v>
                </c:pt>
                <c:pt idx="14">
                  <c:v>32.122</c:v>
                </c:pt>
              </c:numCache>
            </c:numRef>
          </c:val>
          <c:smooth val="0"/>
        </c:ser>
        <c:ser>
          <c:idx val="1"/>
          <c:order val="1"/>
          <c:tx>
            <c:strRef>
              <c:f>'en valeur'!$A$265</c:f>
              <c:strCache>
                <c:ptCount val="1"/>
                <c:pt idx="0">
                  <c:v>- CI</c:v>
                </c:pt>
              </c:strCache>
            </c:strRef>
          </c:tx>
          <c:spPr>
            <a:ln w="57150" cmpd="sng">
              <a:solidFill>
                <a:srgbClr val="FF0000"/>
              </a:solidFill>
            </a:ln>
          </c:spPr>
          <c:marker>
            <c:symbol val="none"/>
          </c:marker>
          <c:trendline>
            <c:spPr>
              <a:ln w="57150" cmpd="sng">
                <a:solidFill>
                  <a:srgbClr val="FF0000"/>
                </a:solidFill>
                <a:prstDash val="sysDot"/>
              </a:ln>
            </c:spPr>
            <c:trendlineType val="poly"/>
            <c:order val="2"/>
            <c:dispRSqr val="0"/>
            <c:dispEq val="0"/>
          </c:trendline>
          <c:cat>
            <c:numRef>
              <c:f>'en valeur'!$B$263:$W$263</c:f>
              <c:numCache>
                <c:formatCode>0</c:formatCode>
                <c:ptCount val="22"/>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pt idx="21">
                  <c:v>2019.0</c:v>
                </c:pt>
              </c:numCache>
            </c:numRef>
          </c:cat>
          <c:val>
            <c:numRef>
              <c:f>'en valeur'!$B$265:$W$265</c:f>
              <c:numCache>
                <c:formatCode>0.0</c:formatCode>
                <c:ptCount val="22"/>
                <c:pt idx="0">
                  <c:v>-6.18100924334539</c:v>
                </c:pt>
                <c:pt idx="1">
                  <c:v>-6.42325828523013</c:v>
                </c:pt>
                <c:pt idx="2">
                  <c:v>-6.707515512922224</c:v>
                </c:pt>
                <c:pt idx="3">
                  <c:v>-7.492926300216586</c:v>
                </c:pt>
                <c:pt idx="4">
                  <c:v>-8.828505401983307</c:v>
                </c:pt>
                <c:pt idx="5">
                  <c:v>-9.622501227193865</c:v>
                </c:pt>
                <c:pt idx="6">
                  <c:v>-10.33803423154776</c:v>
                </c:pt>
                <c:pt idx="7">
                  <c:v>-10.59389506061495</c:v>
                </c:pt>
                <c:pt idx="8">
                  <c:v>-12.35747401062813</c:v>
                </c:pt>
                <c:pt idx="9">
                  <c:v>-13.17434412487536</c:v>
                </c:pt>
                <c:pt idx="10">
                  <c:v>-13.123</c:v>
                </c:pt>
                <c:pt idx="11">
                  <c:v>-13.506</c:v>
                </c:pt>
                <c:pt idx="12">
                  <c:v>-16.009</c:v>
                </c:pt>
                <c:pt idx="13">
                  <c:v>-17.638</c:v>
                </c:pt>
                <c:pt idx="14">
                  <c:v>-17.369</c:v>
                </c:pt>
              </c:numCache>
            </c:numRef>
          </c:val>
          <c:smooth val="0"/>
        </c:ser>
        <c:ser>
          <c:idx val="2"/>
          <c:order val="2"/>
          <c:tx>
            <c:strRef>
              <c:f>'en valeur'!$A$266</c:f>
              <c:strCache>
                <c:ptCount val="1"/>
                <c:pt idx="0">
                  <c:v>= VAB</c:v>
                </c:pt>
              </c:strCache>
            </c:strRef>
          </c:tx>
          <c:spPr>
            <a:ln w="57150" cmpd="sng">
              <a:solidFill>
                <a:srgbClr val="008000"/>
              </a:solidFill>
            </a:ln>
          </c:spPr>
          <c:marker>
            <c:symbol val="none"/>
          </c:marker>
          <c:trendline>
            <c:spPr>
              <a:ln w="57150" cmpd="sng">
                <a:solidFill>
                  <a:srgbClr val="008000"/>
                </a:solidFill>
                <a:prstDash val="sysDot"/>
              </a:ln>
            </c:spPr>
            <c:trendlineType val="poly"/>
            <c:order val="2"/>
            <c:dispRSqr val="0"/>
            <c:dispEq val="0"/>
          </c:trendline>
          <c:cat>
            <c:numRef>
              <c:f>'en valeur'!$B$263:$W$263</c:f>
              <c:numCache>
                <c:formatCode>0</c:formatCode>
                <c:ptCount val="22"/>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pt idx="21">
                  <c:v>2019.0</c:v>
                </c:pt>
              </c:numCache>
            </c:numRef>
          </c:cat>
          <c:val>
            <c:numRef>
              <c:f>'en valeur'!$B$266:$W$266</c:f>
              <c:numCache>
                <c:formatCode>0.0</c:formatCode>
                <c:ptCount val="22"/>
                <c:pt idx="0">
                  <c:v>8.45494656548698</c:v>
                </c:pt>
                <c:pt idx="1">
                  <c:v>8.83753424006125</c:v>
                </c:pt>
                <c:pt idx="2">
                  <c:v>9.67510753223881</c:v>
                </c:pt>
                <c:pt idx="3">
                  <c:v>10.3703284340183</c:v>
                </c:pt>
                <c:pt idx="4">
                  <c:v>8.92242384696684</c:v>
                </c:pt>
                <c:pt idx="5">
                  <c:v>9.04061481075967</c:v>
                </c:pt>
                <c:pt idx="6">
                  <c:v>10.10519462658877</c:v>
                </c:pt>
                <c:pt idx="7">
                  <c:v>9.267408732441763</c:v>
                </c:pt>
                <c:pt idx="8">
                  <c:v>11.45596784558298</c:v>
                </c:pt>
                <c:pt idx="9">
                  <c:v>9.768681754997368</c:v>
                </c:pt>
                <c:pt idx="10">
                  <c:v>10.209</c:v>
                </c:pt>
                <c:pt idx="11">
                  <c:v>10.55</c:v>
                </c:pt>
                <c:pt idx="12">
                  <c:v>11.335</c:v>
                </c:pt>
                <c:pt idx="13">
                  <c:v>12.142</c:v>
                </c:pt>
                <c:pt idx="14">
                  <c:v>14.753</c:v>
                </c:pt>
              </c:numCache>
            </c:numRef>
          </c:val>
          <c:smooth val="0"/>
        </c:ser>
        <c:dLbls>
          <c:showLegendKey val="0"/>
          <c:showVal val="0"/>
          <c:showCatName val="0"/>
          <c:showSerName val="0"/>
          <c:showPercent val="0"/>
          <c:showBubbleSize val="0"/>
        </c:dLbls>
        <c:marker val="1"/>
        <c:smooth val="0"/>
        <c:axId val="-2143024968"/>
        <c:axId val="-2143028904"/>
      </c:lineChart>
      <c:catAx>
        <c:axId val="-2143024968"/>
        <c:scaling>
          <c:orientation val="minMax"/>
        </c:scaling>
        <c:delete val="0"/>
        <c:axPos val="b"/>
        <c:numFmt formatCode="0" sourceLinked="1"/>
        <c:majorTickMark val="out"/>
        <c:minorTickMark val="none"/>
        <c:tickLblPos val="low"/>
        <c:spPr>
          <a:ln w="28575" cmpd="sng">
            <a:solidFill>
              <a:srgbClr val="FF0000"/>
            </a:solidFill>
          </a:ln>
        </c:spPr>
        <c:crossAx val="-2143028904"/>
        <c:crosses val="autoZero"/>
        <c:auto val="1"/>
        <c:lblAlgn val="ctr"/>
        <c:lblOffset val="100"/>
        <c:noMultiLvlLbl val="0"/>
      </c:catAx>
      <c:valAx>
        <c:axId val="-2143028904"/>
        <c:scaling>
          <c:orientation val="minMax"/>
          <c:min val="-30.0"/>
        </c:scaling>
        <c:delete val="0"/>
        <c:axPos val="l"/>
        <c:majorGridlines>
          <c:spPr>
            <a:ln>
              <a:solidFill>
                <a:schemeClr val="bg1">
                  <a:lumMod val="85000"/>
                </a:schemeClr>
              </a:solidFill>
            </a:ln>
          </c:spPr>
        </c:majorGridlines>
        <c:numFmt formatCode="0" sourceLinked="0"/>
        <c:majorTickMark val="out"/>
        <c:minorTickMark val="none"/>
        <c:tickLblPos val="nextTo"/>
        <c:crossAx val="-2143024968"/>
        <c:crosses val="autoZero"/>
        <c:crossBetween val="between"/>
        <c:majorUnit val="5.0"/>
      </c:valAx>
    </c:plotArea>
    <c:legend>
      <c:legendPos val="r"/>
      <c:legendEntry>
        <c:idx val="3"/>
        <c:delete val="1"/>
      </c:legendEntry>
      <c:legendEntry>
        <c:idx val="4"/>
        <c:delete val="1"/>
      </c:legendEntry>
      <c:legendEntry>
        <c:idx val="5"/>
        <c:delete val="1"/>
      </c:legendEntry>
      <c:layout>
        <c:manualLayout>
          <c:xMode val="edge"/>
          <c:yMode val="edge"/>
          <c:x val="0.131464929564381"/>
          <c:y val="0.147783400038365"/>
          <c:w val="0.708518333582588"/>
          <c:h val="0.208151134624458"/>
        </c:manualLayout>
      </c:layout>
      <c:overlay val="0"/>
      <c:txPr>
        <a:bodyPr/>
        <a:lstStyle/>
        <a:p>
          <a:pPr>
            <a:defRPr sz="2000"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17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 du PIB</a:t>
            </a:r>
          </a:p>
        </c:rich>
      </c:tx>
      <c:layout>
        <c:manualLayout>
          <c:xMode val="edge"/>
          <c:yMode val="edge"/>
          <c:x val="0.489327427459164"/>
          <c:y val="0.000960515660744764"/>
        </c:manualLayout>
      </c:layout>
      <c:overlay val="0"/>
      <c:spPr>
        <a:solidFill>
          <a:schemeClr val="bg1"/>
        </a:solidFill>
      </c:spPr>
    </c:title>
    <c:autoTitleDeleted val="0"/>
    <c:plotArea>
      <c:layout>
        <c:manualLayout>
          <c:layoutTarget val="inner"/>
          <c:xMode val="edge"/>
          <c:yMode val="edge"/>
          <c:x val="0.127795807782101"/>
          <c:y val="0.0326530612244898"/>
          <c:w val="0.845594657774015"/>
          <c:h val="0.906289460840049"/>
        </c:manualLayout>
      </c:layout>
      <c:lineChart>
        <c:grouping val="standard"/>
        <c:varyColors val="0"/>
        <c:ser>
          <c:idx val="0"/>
          <c:order val="0"/>
          <c:tx>
            <c:strRef>
              <c:f>'en valeur'!$A$268</c:f>
              <c:strCache>
                <c:ptCount val="1"/>
                <c:pt idx="0">
                  <c:v>+ Production</c:v>
                </c:pt>
              </c:strCache>
            </c:strRef>
          </c:tx>
          <c:spPr>
            <a:ln w="57150" cmpd="sng">
              <a:solidFill>
                <a:schemeClr val="tx1"/>
              </a:solidFill>
            </a:ln>
          </c:spPr>
          <c:marker>
            <c:symbol val="none"/>
          </c:marker>
          <c:dLbls>
            <c:dLbl>
              <c:idx val="0"/>
              <c:layout/>
              <c:dLblPos val="b"/>
              <c:showLegendKey val="0"/>
              <c:showVal val="1"/>
              <c:showCatName val="0"/>
              <c:showSerName val="0"/>
              <c:showPercent val="0"/>
              <c:showBubbleSize val="0"/>
            </c:dLbl>
            <c:dLbl>
              <c:idx val="9"/>
              <c:layout/>
              <c:dLblPos val="b"/>
              <c:showLegendKey val="0"/>
              <c:showVal val="1"/>
              <c:showCatName val="0"/>
              <c:showSerName val="0"/>
              <c:showPercent val="0"/>
              <c:showBubbleSize val="0"/>
            </c:dLbl>
            <c:dLbl>
              <c:idx val="14"/>
              <c:layout>
                <c:manualLayout>
                  <c:x val="-0.0593261581467966"/>
                  <c:y val="-0.0299900467638028"/>
                </c:manualLayout>
              </c:layout>
              <c:dLblPos val="r"/>
              <c:showLegendKey val="0"/>
              <c:showVal val="1"/>
              <c:showCatName val="0"/>
              <c:showSerName val="0"/>
              <c:showPercent val="0"/>
              <c:showBubbleSize val="0"/>
            </c:dLbl>
            <c:spPr>
              <a:solidFill>
                <a:schemeClr val="bg1"/>
              </a:solidFill>
            </c:spPr>
            <c:txPr>
              <a:bodyPr/>
              <a:lstStyle/>
              <a:p>
                <a:pPr>
                  <a:defRPr b="1"/>
                </a:pPr>
                <a:endParaRPr lang="fr-FR"/>
              </a:p>
            </c:txPr>
            <c:dLblPos val="b"/>
            <c:showLegendKey val="0"/>
            <c:showVal val="0"/>
            <c:showCatName val="0"/>
            <c:showSerName val="0"/>
            <c:showPercent val="0"/>
            <c:showBubbleSize val="0"/>
          </c:dLbls>
          <c:trendline>
            <c:spPr>
              <a:ln w="57150" cmpd="sng">
                <a:solidFill>
                  <a:schemeClr val="tx1"/>
                </a:solidFill>
                <a:prstDash val="sysDot"/>
              </a:ln>
            </c:spPr>
            <c:trendlineType val="poly"/>
            <c:order val="2"/>
            <c:dispRSqr val="0"/>
            <c:dispEq val="0"/>
          </c:trendline>
          <c:cat>
            <c:numRef>
              <c:f>'en valeur'!$B$263:$W$263</c:f>
              <c:numCache>
                <c:formatCode>0</c:formatCode>
                <c:ptCount val="22"/>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pt idx="21">
                  <c:v>2019.0</c:v>
                </c:pt>
              </c:numCache>
            </c:numRef>
          </c:cat>
          <c:val>
            <c:numRef>
              <c:f>'en valeur'!$B$268:$W$268</c:f>
              <c:numCache>
                <c:formatCode>0.0%</c:formatCode>
                <c:ptCount val="22"/>
                <c:pt idx="0">
                  <c:v>0.0383679746424377</c:v>
                </c:pt>
                <c:pt idx="1">
                  <c:v>0.0373642368595033</c:v>
                </c:pt>
                <c:pt idx="2">
                  <c:v>0.0370755208553116</c:v>
                </c:pt>
                <c:pt idx="3">
                  <c:v>0.040655324178157</c:v>
                </c:pt>
                <c:pt idx="4">
                  <c:v>0.0376081931979753</c:v>
                </c:pt>
                <c:pt idx="5">
                  <c:v>0.0359913165297917</c:v>
                </c:pt>
                <c:pt idx="6">
                  <c:v>0.0361489317768413</c:v>
                </c:pt>
                <c:pt idx="7">
                  <c:v>0.0331905637581252</c:v>
                </c:pt>
                <c:pt idx="8">
                  <c:v>0.0359016471035313</c:v>
                </c:pt>
                <c:pt idx="9">
                  <c:v>0.0298746234979631</c:v>
                </c:pt>
                <c:pt idx="10">
                  <c:v>0.0317134370963545</c:v>
                </c:pt>
                <c:pt idx="11">
                  <c:v>0.032302290137838</c:v>
                </c:pt>
                <c:pt idx="12">
                  <c:v>0.0324398840686998</c:v>
                </c:pt>
                <c:pt idx="13">
                  <c:v>0.0335577654449672</c:v>
                </c:pt>
                <c:pt idx="14">
                  <c:v>0.0358046516397554</c:v>
                </c:pt>
              </c:numCache>
            </c:numRef>
          </c:val>
          <c:smooth val="0"/>
        </c:ser>
        <c:ser>
          <c:idx val="1"/>
          <c:order val="1"/>
          <c:tx>
            <c:strRef>
              <c:f>'en valeur'!$A$269</c:f>
              <c:strCache>
                <c:ptCount val="1"/>
                <c:pt idx="0">
                  <c:v>- CI</c:v>
                </c:pt>
              </c:strCache>
            </c:strRef>
          </c:tx>
          <c:spPr>
            <a:ln w="57150" cmpd="sng">
              <a:solidFill>
                <a:srgbClr val="FF0000"/>
              </a:solidFill>
            </a:ln>
          </c:spPr>
          <c:marker>
            <c:symbol val="none"/>
          </c:marker>
          <c:trendline>
            <c:spPr>
              <a:ln w="57150" cmpd="sng">
                <a:solidFill>
                  <a:srgbClr val="FF0000"/>
                </a:solidFill>
                <a:prstDash val="sysDot"/>
              </a:ln>
            </c:spPr>
            <c:trendlineType val="poly"/>
            <c:order val="2"/>
            <c:dispRSqr val="0"/>
            <c:dispEq val="0"/>
          </c:trendline>
          <c:cat>
            <c:numRef>
              <c:f>'en valeur'!$B$263:$W$263</c:f>
              <c:numCache>
                <c:formatCode>0</c:formatCode>
                <c:ptCount val="22"/>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pt idx="21">
                  <c:v>2019.0</c:v>
                </c:pt>
              </c:numCache>
            </c:numRef>
          </c:cat>
          <c:val>
            <c:numRef>
              <c:f>'en valeur'!$B$269:$W$269</c:f>
              <c:numCache>
                <c:formatCode>0.0%</c:formatCode>
                <c:ptCount val="22"/>
                <c:pt idx="0">
                  <c:v>-0.0162034382319079</c:v>
                </c:pt>
                <c:pt idx="1">
                  <c:v>-0.0157265845519725</c:v>
                </c:pt>
                <c:pt idx="2">
                  <c:v>-0.0151797810766407</c:v>
                </c:pt>
                <c:pt idx="3">
                  <c:v>-0.0170532947276695</c:v>
                </c:pt>
                <c:pt idx="4">
                  <c:v>-0.0187046059477024</c:v>
                </c:pt>
                <c:pt idx="5">
                  <c:v>-0.0185567344044773</c:v>
                </c:pt>
                <c:pt idx="6">
                  <c:v>-0.0182803262995381</c:v>
                </c:pt>
                <c:pt idx="7">
                  <c:v>-0.0177036388506957</c:v>
                </c:pt>
                <c:pt idx="8">
                  <c:v>-0.0186303884041405</c:v>
                </c:pt>
                <c:pt idx="9">
                  <c:v>-0.01715460604996</c:v>
                </c:pt>
                <c:pt idx="10">
                  <c:v>-0.0178371093354817</c:v>
                </c:pt>
                <c:pt idx="11">
                  <c:v>-0.0181357969155986</c:v>
                </c:pt>
                <c:pt idx="12">
                  <c:v>-0.0189924701600284</c:v>
                </c:pt>
                <c:pt idx="13">
                  <c:v>-0.0198754824351354</c:v>
                </c:pt>
                <c:pt idx="14">
                  <c:v>-0.0193602824958256</c:v>
                </c:pt>
              </c:numCache>
            </c:numRef>
          </c:val>
          <c:smooth val="0"/>
        </c:ser>
        <c:ser>
          <c:idx val="2"/>
          <c:order val="2"/>
          <c:tx>
            <c:strRef>
              <c:f>'en valeur'!$A$270</c:f>
              <c:strCache>
                <c:ptCount val="1"/>
                <c:pt idx="0">
                  <c:v>= VAB</c:v>
                </c:pt>
              </c:strCache>
            </c:strRef>
          </c:tx>
          <c:spPr>
            <a:ln w="57150" cmpd="sng">
              <a:solidFill>
                <a:srgbClr val="008000"/>
              </a:solidFill>
            </a:ln>
          </c:spPr>
          <c:marker>
            <c:symbol val="none"/>
          </c:marker>
          <c:dLbls>
            <c:dLbl>
              <c:idx val="0"/>
              <c:layout/>
              <c:dLblPos val="b"/>
              <c:showLegendKey val="0"/>
              <c:showVal val="1"/>
              <c:showCatName val="0"/>
              <c:showSerName val="0"/>
              <c:showPercent val="0"/>
              <c:showBubbleSize val="0"/>
            </c:dLbl>
            <c:dLbl>
              <c:idx val="9"/>
              <c:layout/>
              <c:dLblPos val="b"/>
              <c:showLegendKey val="0"/>
              <c:showVal val="1"/>
              <c:showCatName val="0"/>
              <c:showSerName val="0"/>
              <c:showPercent val="0"/>
              <c:showBubbleSize val="0"/>
            </c:dLbl>
            <c:dLbl>
              <c:idx val="14"/>
              <c:layout>
                <c:manualLayout>
                  <c:x val="-0.0732830993347741"/>
                  <c:y val="-0.0319374523978159"/>
                </c:manualLayout>
              </c:layout>
              <c:dLblPos val="r"/>
              <c:showLegendKey val="0"/>
              <c:showVal val="1"/>
              <c:showCatName val="0"/>
              <c:showSerName val="0"/>
              <c:showPercent val="0"/>
              <c:showBubbleSize val="0"/>
            </c:dLbl>
            <c:spPr>
              <a:solidFill>
                <a:schemeClr val="bg1"/>
              </a:solidFill>
            </c:spPr>
            <c:txPr>
              <a:bodyPr/>
              <a:lstStyle/>
              <a:p>
                <a:pPr>
                  <a:defRPr b="1">
                    <a:solidFill>
                      <a:srgbClr val="008000"/>
                    </a:solidFill>
                  </a:defRPr>
                </a:pPr>
                <a:endParaRPr lang="fr-FR"/>
              </a:p>
            </c:txPr>
            <c:dLblPos val="b"/>
            <c:showLegendKey val="0"/>
            <c:showVal val="0"/>
            <c:showCatName val="0"/>
            <c:showSerName val="0"/>
            <c:showPercent val="0"/>
            <c:showBubbleSize val="0"/>
          </c:dLbls>
          <c:trendline>
            <c:spPr>
              <a:ln w="57150" cmpd="sng">
                <a:solidFill>
                  <a:srgbClr val="008000"/>
                </a:solidFill>
                <a:prstDash val="sysDot"/>
              </a:ln>
            </c:spPr>
            <c:trendlineType val="poly"/>
            <c:order val="2"/>
            <c:dispRSqr val="0"/>
            <c:dispEq val="0"/>
          </c:trendline>
          <c:cat>
            <c:numRef>
              <c:f>'en valeur'!$B$263:$W$263</c:f>
              <c:numCache>
                <c:formatCode>0</c:formatCode>
                <c:ptCount val="22"/>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pt idx="21">
                  <c:v>2019.0</c:v>
                </c:pt>
              </c:numCache>
            </c:numRef>
          </c:cat>
          <c:val>
            <c:numRef>
              <c:f>'en valeur'!$B$270:$W$270</c:f>
              <c:numCache>
                <c:formatCode>0.0%</c:formatCode>
                <c:ptCount val="22"/>
                <c:pt idx="0">
                  <c:v>0.0221645364105298</c:v>
                </c:pt>
                <c:pt idx="1">
                  <c:v>0.0216376523075307</c:v>
                </c:pt>
                <c:pt idx="2">
                  <c:v>0.0218957397786708</c:v>
                </c:pt>
                <c:pt idx="3">
                  <c:v>0.0236020294504876</c:v>
                </c:pt>
                <c:pt idx="4">
                  <c:v>0.0189035872502729</c:v>
                </c:pt>
                <c:pt idx="5">
                  <c:v>0.0174345821253145</c:v>
                </c:pt>
                <c:pt idx="6">
                  <c:v>0.0178686054773032</c:v>
                </c:pt>
                <c:pt idx="7">
                  <c:v>0.0154869249074295</c:v>
                </c:pt>
                <c:pt idx="8">
                  <c:v>0.0172712586993907</c:v>
                </c:pt>
                <c:pt idx="9">
                  <c:v>0.0127200174480031</c:v>
                </c:pt>
                <c:pt idx="10">
                  <c:v>0.0138763277608727</c:v>
                </c:pt>
                <c:pt idx="11">
                  <c:v>0.0141664932222394</c:v>
                </c:pt>
                <c:pt idx="12">
                  <c:v>0.0134474139086715</c:v>
                </c:pt>
                <c:pt idx="13">
                  <c:v>0.0136822830098318</c:v>
                </c:pt>
                <c:pt idx="14">
                  <c:v>0.0164443691439297</c:v>
                </c:pt>
              </c:numCache>
            </c:numRef>
          </c:val>
          <c:smooth val="0"/>
        </c:ser>
        <c:dLbls>
          <c:showLegendKey val="0"/>
          <c:showVal val="0"/>
          <c:showCatName val="0"/>
          <c:showSerName val="0"/>
          <c:showPercent val="0"/>
          <c:showBubbleSize val="0"/>
        </c:dLbls>
        <c:marker val="1"/>
        <c:smooth val="0"/>
        <c:axId val="-2143098312"/>
        <c:axId val="-2143102088"/>
      </c:lineChart>
      <c:catAx>
        <c:axId val="-2143098312"/>
        <c:scaling>
          <c:orientation val="minMax"/>
        </c:scaling>
        <c:delete val="0"/>
        <c:axPos val="b"/>
        <c:numFmt formatCode="0" sourceLinked="1"/>
        <c:majorTickMark val="out"/>
        <c:minorTickMark val="none"/>
        <c:tickLblPos val="low"/>
        <c:spPr>
          <a:ln w="28575" cmpd="sng">
            <a:solidFill>
              <a:srgbClr val="FF0000"/>
            </a:solidFill>
          </a:ln>
        </c:spPr>
        <c:txPr>
          <a:bodyPr rot="-5400000" vert="horz"/>
          <a:lstStyle/>
          <a:p>
            <a:pPr>
              <a:defRPr/>
            </a:pPr>
            <a:endParaRPr lang="fr-FR"/>
          </a:p>
        </c:txPr>
        <c:crossAx val="-2143102088"/>
        <c:crosses val="autoZero"/>
        <c:auto val="1"/>
        <c:lblAlgn val="ctr"/>
        <c:lblOffset val="100"/>
        <c:noMultiLvlLbl val="0"/>
      </c:catAx>
      <c:valAx>
        <c:axId val="-2143102088"/>
        <c:scaling>
          <c:orientation val="minMax"/>
          <c:max val="0.045"/>
          <c:min val="-0.025"/>
        </c:scaling>
        <c:delete val="0"/>
        <c:axPos val="l"/>
        <c:majorGridlines>
          <c:spPr>
            <a:ln>
              <a:solidFill>
                <a:schemeClr val="bg1">
                  <a:lumMod val="75000"/>
                </a:schemeClr>
              </a:solidFill>
            </a:ln>
          </c:spPr>
        </c:majorGridlines>
        <c:numFmt formatCode="0.0%" sourceLinked="0"/>
        <c:majorTickMark val="out"/>
        <c:minorTickMark val="none"/>
        <c:tickLblPos val="nextTo"/>
        <c:crossAx val="-2143098312"/>
        <c:crosses val="autoZero"/>
        <c:crossBetween val="between"/>
        <c:majorUnit val="0.005"/>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17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400" b="0" i="0" u="none" strike="noStrike" baseline="0">
                <a:solidFill>
                  <a:srgbClr val="003366"/>
                </a:solidFill>
                <a:latin typeface="Calibri"/>
                <a:ea typeface="Calibri"/>
                <a:cs typeface="Calibri"/>
              </a:defRPr>
            </a:pPr>
            <a:r>
              <a:rPr lang="fr-FR" sz="1680" b="1" i="0" u="none" strike="noStrike" baseline="0" dirty="0">
                <a:solidFill>
                  <a:srgbClr val="333333"/>
                </a:solidFill>
                <a:latin typeface="Calibri"/>
                <a:ea typeface="Calibri"/>
                <a:cs typeface="Calibri"/>
              </a:rPr>
              <a:t>Production </a:t>
            </a:r>
            <a:endParaRPr lang="fr-FR" sz="1680" b="1" i="0" u="none" strike="noStrike" baseline="0" dirty="0" smtClean="0">
              <a:solidFill>
                <a:srgbClr val="333333"/>
              </a:solidFill>
              <a:latin typeface="Calibri"/>
              <a:ea typeface="Calibri"/>
              <a:cs typeface="Calibri"/>
            </a:endParaRPr>
          </a:p>
          <a:p>
            <a:pPr>
              <a:defRPr sz="1400" b="0" i="0" u="none" strike="noStrike" baseline="0">
                <a:solidFill>
                  <a:srgbClr val="003366"/>
                </a:solidFill>
                <a:latin typeface="Calibri"/>
                <a:ea typeface="Calibri"/>
                <a:cs typeface="Calibri"/>
              </a:defRPr>
            </a:pPr>
            <a:r>
              <a:rPr lang="fr-FR" sz="1680" b="1" i="0" u="none" strike="noStrike" baseline="0" dirty="0" smtClean="0">
                <a:solidFill>
                  <a:srgbClr val="333333"/>
                </a:solidFill>
                <a:latin typeface="Calibri"/>
                <a:ea typeface="Calibri"/>
                <a:cs typeface="Calibri"/>
              </a:rPr>
              <a:t>agricole </a:t>
            </a:r>
            <a:r>
              <a:rPr lang="fr-FR" sz="1680" b="1" i="0" u="none" strike="noStrike" baseline="0" dirty="0">
                <a:solidFill>
                  <a:srgbClr val="333333"/>
                </a:solidFill>
                <a:latin typeface="Calibri"/>
                <a:ea typeface="Calibri"/>
                <a:cs typeface="Calibri"/>
              </a:rPr>
              <a:t>totale </a:t>
            </a:r>
          </a:p>
          <a:p>
            <a:pPr>
              <a:defRPr sz="1400" b="0" i="0" u="none" strike="noStrike" baseline="0">
                <a:solidFill>
                  <a:srgbClr val="003366"/>
                </a:solidFill>
                <a:latin typeface="Calibri"/>
                <a:ea typeface="Calibri"/>
                <a:cs typeface="Calibri"/>
              </a:defRPr>
            </a:pPr>
            <a:r>
              <a:rPr lang="fr-FR" sz="1680" b="1" i="1" u="sng" strike="noStrike" baseline="0" dirty="0" smtClean="0">
                <a:solidFill>
                  <a:srgbClr val="333333"/>
                </a:solidFill>
                <a:latin typeface="Calibri"/>
                <a:ea typeface="Calibri"/>
                <a:cs typeface="Calibri"/>
              </a:rPr>
              <a:t>et commercialisée</a:t>
            </a:r>
            <a:r>
              <a:rPr lang="fr-FR" sz="1680" b="1" i="0" u="none" strike="noStrike" baseline="0" dirty="0">
                <a:solidFill>
                  <a:srgbClr val="333333"/>
                </a:solidFill>
                <a:latin typeface="Calibri"/>
                <a:ea typeface="Calibri"/>
                <a:cs typeface="Calibri"/>
              </a:rPr>
              <a:t>, </a:t>
            </a:r>
            <a:endParaRPr lang="fr-FR" sz="1680" b="1" i="0" u="none" strike="noStrike" baseline="0" dirty="0" smtClean="0">
              <a:solidFill>
                <a:srgbClr val="333333"/>
              </a:solidFill>
              <a:latin typeface="Calibri"/>
              <a:ea typeface="Calibri"/>
              <a:cs typeface="Calibri"/>
            </a:endParaRPr>
          </a:p>
          <a:p>
            <a:pPr>
              <a:defRPr sz="1400" b="0" i="0" u="none" strike="noStrike" baseline="0">
                <a:solidFill>
                  <a:srgbClr val="003366"/>
                </a:solidFill>
                <a:latin typeface="Calibri"/>
                <a:ea typeface="Calibri"/>
                <a:cs typeface="Calibri"/>
              </a:defRPr>
            </a:pPr>
            <a:r>
              <a:rPr lang="fr-FR" sz="1680" b="1" i="0" u="none" strike="noStrike" baseline="0" dirty="0" smtClean="0">
                <a:solidFill>
                  <a:srgbClr val="333333"/>
                </a:solidFill>
                <a:latin typeface="Calibri"/>
                <a:ea typeface="Calibri"/>
                <a:cs typeface="Calibri"/>
              </a:rPr>
              <a:t>GCFP </a:t>
            </a:r>
            <a:r>
              <a:rPr lang="fr-FR" sz="1680" b="1" i="0" u="none" strike="noStrike" baseline="0" dirty="0">
                <a:solidFill>
                  <a:srgbClr val="333333"/>
                </a:solidFill>
                <a:latin typeface="Calibri"/>
                <a:ea typeface="Calibri"/>
                <a:cs typeface="Calibri"/>
              </a:rPr>
              <a:t>et %</a:t>
            </a:r>
          </a:p>
        </c:rich>
      </c:tx>
      <c:layout>
        <c:manualLayout>
          <c:xMode val="edge"/>
          <c:yMode val="edge"/>
          <c:x val="0.264835194897147"/>
          <c:y val="0.0"/>
        </c:manualLayout>
      </c:layout>
      <c:overlay val="0"/>
      <c:spPr>
        <a:solidFill>
          <a:schemeClr val="bg1"/>
        </a:solidFill>
      </c:spPr>
    </c:title>
    <c:autoTitleDeleted val="0"/>
    <c:plotArea>
      <c:layout>
        <c:manualLayout>
          <c:layoutTarget val="inner"/>
          <c:xMode val="edge"/>
          <c:yMode val="edge"/>
          <c:x val="0.0835655888758586"/>
          <c:y val="0.0948187203030224"/>
          <c:w val="0.855666443290333"/>
          <c:h val="0.8217628559823"/>
        </c:manualLayout>
      </c:layout>
      <c:lineChart>
        <c:grouping val="standard"/>
        <c:varyColors val="0"/>
        <c:ser>
          <c:idx val="0"/>
          <c:order val="0"/>
          <c:tx>
            <c:strRef>
              <c:f>'en valeur'!$A$177</c:f>
              <c:strCache>
                <c:ptCount val="1"/>
                <c:pt idx="0">
                  <c:v>Production (P)</c:v>
                </c:pt>
              </c:strCache>
            </c:strRef>
          </c:tx>
          <c:spPr>
            <a:ln w="57150" cmpd="sng">
              <a:solidFill>
                <a:schemeClr val="tx1"/>
              </a:solidFill>
            </a:ln>
          </c:spPr>
          <c:marker>
            <c:symbol val="none"/>
          </c:marker>
          <c:trendline>
            <c:spPr>
              <a:ln w="38100" cmpd="sng">
                <a:solidFill>
                  <a:schemeClr val="tx1"/>
                </a:solidFill>
                <a:prstDash val="sysDash"/>
              </a:ln>
            </c:spPr>
            <c:trendlineType val="linear"/>
            <c:dispRSqr val="0"/>
            <c:dispEq val="0"/>
          </c:trendline>
          <c:cat>
            <c:numRef>
              <c:f>'en valeur'!$B$176:$V$176</c:f>
              <c:numCache>
                <c:formatCode>0</c:formatCode>
                <c:ptCount val="21"/>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numCache>
            </c:numRef>
          </c:cat>
          <c:val>
            <c:numRef>
              <c:f>'en valeur'!$B$177:$V$177</c:f>
              <c:numCache>
                <c:formatCode>#,##0.00</c:formatCode>
                <c:ptCount val="21"/>
                <c:pt idx="0">
                  <c:v>14.6359558088324</c:v>
                </c:pt>
                <c:pt idx="1">
                  <c:v>15.26079252529138</c:v>
                </c:pt>
                <c:pt idx="2">
                  <c:v>16.38262304516098</c:v>
                </c:pt>
                <c:pt idx="3">
                  <c:v>17.86325473423489</c:v>
                </c:pt>
                <c:pt idx="4">
                  <c:v>17.75092924895015</c:v>
                </c:pt>
                <c:pt idx="5">
                  <c:v>18.66311603795353</c:v>
                </c:pt>
                <c:pt idx="6">
                  <c:v>20.44322885813652</c:v>
                </c:pt>
                <c:pt idx="7">
                  <c:v>19.86130379305671</c:v>
                </c:pt>
                <c:pt idx="8">
                  <c:v>23.81344185621111</c:v>
                </c:pt>
                <c:pt idx="9">
                  <c:v>22.94302587987272</c:v>
                </c:pt>
                <c:pt idx="10">
                  <c:v>23.332</c:v>
                </c:pt>
                <c:pt idx="11">
                  <c:v>24.056</c:v>
                </c:pt>
                <c:pt idx="12">
                  <c:v>27.344</c:v>
                </c:pt>
                <c:pt idx="13">
                  <c:v>29.78</c:v>
                </c:pt>
                <c:pt idx="14">
                  <c:v>32.122</c:v>
                </c:pt>
              </c:numCache>
            </c:numRef>
          </c:val>
          <c:smooth val="0"/>
        </c:ser>
        <c:ser>
          <c:idx val="1"/>
          <c:order val="1"/>
          <c:tx>
            <c:strRef>
              <c:f>'en valeur'!$A$178</c:f>
              <c:strCache>
                <c:ptCount val="1"/>
                <c:pt idx="0">
                  <c:v>Production commercialisée ( PC)</c:v>
                </c:pt>
              </c:strCache>
            </c:strRef>
          </c:tx>
          <c:spPr>
            <a:ln w="57150" cmpd="sng">
              <a:solidFill>
                <a:schemeClr val="accent6">
                  <a:lumMod val="75000"/>
                </a:schemeClr>
              </a:solidFill>
            </a:ln>
          </c:spPr>
          <c:marker>
            <c:symbol val="none"/>
          </c:marker>
          <c:trendline>
            <c:spPr>
              <a:ln w="38100" cmpd="sng">
                <a:solidFill>
                  <a:schemeClr val="accent6">
                    <a:lumMod val="75000"/>
                  </a:schemeClr>
                </a:solidFill>
                <a:prstDash val="sysDash"/>
              </a:ln>
            </c:spPr>
            <c:trendlineType val="linear"/>
            <c:dispRSqr val="0"/>
            <c:dispEq val="0"/>
          </c:trendline>
          <c:cat>
            <c:numRef>
              <c:f>'en valeur'!$B$176:$V$176</c:f>
              <c:numCache>
                <c:formatCode>0</c:formatCode>
                <c:ptCount val="21"/>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numCache>
            </c:numRef>
          </c:cat>
          <c:val>
            <c:numRef>
              <c:f>'en valeur'!$B$178:$V$178</c:f>
              <c:numCache>
                <c:formatCode>#,##0.00</c:formatCode>
                <c:ptCount val="21"/>
                <c:pt idx="0">
                  <c:v>6.213474625829205</c:v>
                </c:pt>
                <c:pt idx="1">
                  <c:v>6.254164491811961</c:v>
                </c:pt>
                <c:pt idx="2">
                  <c:v>6.603624410236057</c:v>
                </c:pt>
                <c:pt idx="3">
                  <c:v>7.156636491799813</c:v>
                </c:pt>
                <c:pt idx="4">
                  <c:v>7.481306217350128</c:v>
                </c:pt>
                <c:pt idx="5">
                  <c:v>7.82365209213074</c:v>
                </c:pt>
                <c:pt idx="6">
                  <c:v>8.271734463388414</c:v>
                </c:pt>
                <c:pt idx="7">
                  <c:v>8.03141185605469</c:v>
                </c:pt>
                <c:pt idx="8">
                  <c:v>8.55389456535879</c:v>
                </c:pt>
                <c:pt idx="9">
                  <c:v>9.130393187669465</c:v>
                </c:pt>
                <c:pt idx="10">
                  <c:v>8.834726393512163</c:v>
                </c:pt>
                <c:pt idx="11">
                  <c:v>8.78608420726763</c:v>
                </c:pt>
                <c:pt idx="12">
                  <c:v>9.404649693272887</c:v>
                </c:pt>
                <c:pt idx="13">
                  <c:v>9.774001326003718</c:v>
                </c:pt>
                <c:pt idx="14">
                  <c:v>10.76769252622305</c:v>
                </c:pt>
                <c:pt idx="15">
                  <c:v>11.11156293006721</c:v>
                </c:pt>
                <c:pt idx="16">
                  <c:v>12.15499681718125</c:v>
                </c:pt>
                <c:pt idx="17">
                  <c:v>11.85099062572164</c:v>
                </c:pt>
                <c:pt idx="18">
                  <c:v>12.2726</c:v>
                </c:pt>
                <c:pt idx="19">
                  <c:v>12.953</c:v>
                </c:pt>
              </c:numCache>
            </c:numRef>
          </c:val>
          <c:smooth val="0"/>
        </c:ser>
        <c:dLbls>
          <c:showLegendKey val="0"/>
          <c:showVal val="0"/>
          <c:showCatName val="0"/>
          <c:showSerName val="0"/>
          <c:showPercent val="0"/>
          <c:showBubbleSize val="0"/>
        </c:dLbls>
        <c:marker val="1"/>
        <c:smooth val="0"/>
        <c:axId val="2058544168"/>
        <c:axId val="2058467176"/>
      </c:lineChart>
      <c:lineChart>
        <c:grouping val="standard"/>
        <c:varyColors val="0"/>
        <c:ser>
          <c:idx val="2"/>
          <c:order val="2"/>
          <c:tx>
            <c:strRef>
              <c:f>'en valeur'!$A$179</c:f>
              <c:strCache>
                <c:ptCount val="1"/>
                <c:pt idx="0">
                  <c:v>%</c:v>
                </c:pt>
              </c:strCache>
            </c:strRef>
          </c:tx>
          <c:spPr>
            <a:ln w="57150" cmpd="sng">
              <a:solidFill>
                <a:schemeClr val="accent6">
                  <a:lumMod val="60000"/>
                  <a:lumOff val="40000"/>
                </a:schemeClr>
              </a:solidFill>
            </a:ln>
          </c:spPr>
          <c:marker>
            <c:symbol val="circle"/>
            <c:size val="10"/>
            <c:spPr>
              <a:solidFill>
                <a:schemeClr val="accent6">
                  <a:lumMod val="75000"/>
                </a:schemeClr>
              </a:solidFill>
            </c:spPr>
          </c:marker>
          <c:trendline>
            <c:spPr>
              <a:ln w="38100" cmpd="sng">
                <a:solidFill>
                  <a:schemeClr val="accent6">
                    <a:lumMod val="75000"/>
                  </a:schemeClr>
                </a:solidFill>
                <a:prstDash val="sysDash"/>
              </a:ln>
            </c:spPr>
            <c:trendlineType val="linear"/>
            <c:dispRSqr val="0"/>
            <c:dispEq val="0"/>
          </c:trendline>
          <c:cat>
            <c:numRef>
              <c:f>'en valeur'!$B$176:$V$176</c:f>
              <c:numCache>
                <c:formatCode>0</c:formatCode>
                <c:ptCount val="21"/>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numCache>
            </c:numRef>
          </c:cat>
          <c:val>
            <c:numRef>
              <c:f>'en valeur'!$B$179:$V$179</c:f>
              <c:numCache>
                <c:formatCode>0%</c:formatCode>
                <c:ptCount val="21"/>
                <c:pt idx="0">
                  <c:v>0.424534940320026</c:v>
                </c:pt>
                <c:pt idx="1">
                  <c:v>0.409819115320981</c:v>
                </c:pt>
                <c:pt idx="2">
                  <c:v>0.403087124206681</c:v>
                </c:pt>
                <c:pt idx="3">
                  <c:v>0.400634520319756</c:v>
                </c:pt>
                <c:pt idx="4">
                  <c:v>0.421459976118861</c:v>
                </c:pt>
                <c:pt idx="5">
                  <c:v>0.419203956950194</c:v>
                </c:pt>
                <c:pt idx="6">
                  <c:v>0.404619765340846</c:v>
                </c:pt>
                <c:pt idx="7">
                  <c:v>0.404374855736429</c:v>
                </c:pt>
                <c:pt idx="8">
                  <c:v>0.359204461791302</c:v>
                </c:pt>
                <c:pt idx="9">
                  <c:v>0.397959416315671</c:v>
                </c:pt>
                <c:pt idx="10">
                  <c:v>0.378652768451576</c:v>
                </c:pt>
                <c:pt idx="11">
                  <c:v>0.365234627837863</c:v>
                </c:pt>
                <c:pt idx="12">
                  <c:v>0.343938329917821</c:v>
                </c:pt>
                <c:pt idx="13">
                  <c:v>0.32820689476171</c:v>
                </c:pt>
                <c:pt idx="14">
                  <c:v>0.335212394191615</c:v>
                </c:pt>
              </c:numCache>
            </c:numRef>
          </c:val>
          <c:smooth val="0"/>
        </c:ser>
        <c:dLbls>
          <c:showLegendKey val="0"/>
          <c:showVal val="0"/>
          <c:showCatName val="0"/>
          <c:showSerName val="0"/>
          <c:showPercent val="0"/>
          <c:showBubbleSize val="0"/>
        </c:dLbls>
        <c:marker val="1"/>
        <c:smooth val="0"/>
        <c:axId val="2058470472"/>
        <c:axId val="2058473416"/>
      </c:lineChart>
      <c:catAx>
        <c:axId val="2058544168"/>
        <c:scaling>
          <c:orientation val="minMax"/>
        </c:scaling>
        <c:delete val="0"/>
        <c:axPos val="b"/>
        <c:numFmt formatCode="0" sourceLinked="1"/>
        <c:majorTickMark val="out"/>
        <c:minorTickMark val="none"/>
        <c:tickLblPos val="nextTo"/>
        <c:txPr>
          <a:bodyPr rot="-5400000" vert="horz"/>
          <a:lstStyle/>
          <a:p>
            <a:pPr>
              <a:defRPr/>
            </a:pPr>
            <a:endParaRPr lang="fr-FR"/>
          </a:p>
        </c:txPr>
        <c:crossAx val="2058467176"/>
        <c:crosses val="autoZero"/>
        <c:auto val="1"/>
        <c:lblAlgn val="ctr"/>
        <c:lblOffset val="100"/>
        <c:noMultiLvlLbl val="0"/>
      </c:catAx>
      <c:valAx>
        <c:axId val="2058467176"/>
        <c:scaling>
          <c:orientation val="minMax"/>
          <c:max val="50.0"/>
        </c:scaling>
        <c:delete val="0"/>
        <c:axPos val="l"/>
        <c:majorGridlines>
          <c:spPr>
            <a:ln>
              <a:solidFill>
                <a:schemeClr val="bg1">
                  <a:lumMod val="75000"/>
                </a:schemeClr>
              </a:solidFill>
            </a:ln>
          </c:spPr>
        </c:majorGridlines>
        <c:numFmt formatCode="#,##0" sourceLinked="0"/>
        <c:majorTickMark val="out"/>
        <c:minorTickMark val="none"/>
        <c:tickLblPos val="nextTo"/>
        <c:crossAx val="2058544168"/>
        <c:crosses val="autoZero"/>
        <c:crossBetween val="between"/>
        <c:majorUnit val="2.0"/>
      </c:valAx>
      <c:catAx>
        <c:axId val="2058470472"/>
        <c:scaling>
          <c:orientation val="minMax"/>
        </c:scaling>
        <c:delete val="1"/>
        <c:axPos val="b"/>
        <c:numFmt formatCode="0" sourceLinked="1"/>
        <c:majorTickMark val="out"/>
        <c:minorTickMark val="none"/>
        <c:tickLblPos val="nextTo"/>
        <c:crossAx val="2058473416"/>
        <c:crosses val="autoZero"/>
        <c:auto val="1"/>
        <c:lblAlgn val="ctr"/>
        <c:lblOffset val="100"/>
        <c:noMultiLvlLbl val="0"/>
      </c:catAx>
      <c:valAx>
        <c:axId val="2058473416"/>
        <c:scaling>
          <c:orientation val="minMax"/>
        </c:scaling>
        <c:delete val="0"/>
        <c:axPos val="r"/>
        <c:numFmt formatCode="0%" sourceLinked="1"/>
        <c:majorTickMark val="out"/>
        <c:minorTickMark val="none"/>
        <c:tickLblPos val="nextTo"/>
        <c:txPr>
          <a:bodyPr/>
          <a:lstStyle/>
          <a:p>
            <a:pPr>
              <a:defRPr b="1">
                <a:solidFill>
                  <a:schemeClr val="accent6">
                    <a:lumMod val="75000"/>
                  </a:schemeClr>
                </a:solidFill>
              </a:defRPr>
            </a:pPr>
            <a:endParaRPr lang="fr-FR"/>
          </a:p>
        </c:txPr>
        <c:crossAx val="2058470472"/>
        <c:crosses val="max"/>
        <c:crossBetween val="between"/>
      </c:valAx>
    </c:plotArea>
    <c:legend>
      <c:legendPos val="r"/>
      <c:legendEntry>
        <c:idx val="3"/>
        <c:delete val="1"/>
      </c:legendEntry>
      <c:legendEntry>
        <c:idx val="4"/>
        <c:delete val="1"/>
      </c:legendEntry>
      <c:legendEntry>
        <c:idx val="5"/>
        <c:delete val="1"/>
      </c:legendEntry>
      <c:layout>
        <c:manualLayout>
          <c:xMode val="edge"/>
          <c:yMode val="edge"/>
          <c:x val="0.214564463427826"/>
          <c:y val="0.815090768269923"/>
          <c:w val="0.780271234712682"/>
          <c:h val="0.100613402106909"/>
        </c:manualLayout>
      </c:layout>
      <c:overlay val="0"/>
      <c:spPr>
        <a:solidFill>
          <a:schemeClr val="bg1"/>
        </a:solidFill>
      </c:spPr>
    </c:legend>
    <c:plotVisOnly val="1"/>
    <c:dispBlanksAs val="gap"/>
    <c:showDLblsOverMax val="0"/>
  </c:chart>
  <c:txPr>
    <a:bodyPr/>
    <a:lstStyle/>
    <a:p>
      <a:pPr>
        <a:defRPr sz="1400"/>
      </a:pPr>
      <a:endParaRPr lang="fr-FR"/>
    </a:p>
  </c:txPr>
  <c:externalData r:id="rId1">
    <c:autoUpdate val="0"/>
  </c:externalData>
  <c:userShapes r:id="rId2"/>
</c:chartSpace>
</file>

<file path=ppt/charts/chart17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Taux de couverture</a:t>
            </a:r>
          </a:p>
        </c:rich>
      </c:tx>
      <c:layout>
        <c:manualLayout>
          <c:xMode val="edge"/>
          <c:yMode val="edge"/>
          <c:x val="0.349853074216787"/>
          <c:y val="0.0"/>
        </c:manualLayout>
      </c:layout>
      <c:overlay val="0"/>
    </c:title>
    <c:autoTitleDeleted val="0"/>
    <c:plotArea>
      <c:layout>
        <c:manualLayout>
          <c:layoutTarget val="inner"/>
          <c:xMode val="edge"/>
          <c:yMode val="edge"/>
          <c:x val="0.0835655888758586"/>
          <c:y val="0.0617128245247985"/>
          <c:w val="0.855666443290333"/>
          <c:h val="0.861813782939715"/>
        </c:manualLayout>
      </c:layout>
      <c:lineChart>
        <c:grouping val="standard"/>
        <c:varyColors val="0"/>
        <c:ser>
          <c:idx val="0"/>
          <c:order val="0"/>
          <c:tx>
            <c:strRef>
              <c:f>'en valeur'!$A$181</c:f>
              <c:strCache>
                <c:ptCount val="1"/>
              </c:strCache>
            </c:strRef>
          </c:tx>
          <c:marker>
            <c:symbol val="none"/>
          </c:marker>
          <c:trendline>
            <c:trendlineType val="linear"/>
            <c:dispRSqr val="0"/>
            <c:dispEq val="0"/>
          </c:trendline>
          <c:cat>
            <c:numRef>
              <c:f>'en valeur'!$B$176:$V$176</c:f>
              <c:numCache>
                <c:formatCode>0</c:formatCode>
                <c:ptCount val="21"/>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numCache>
            </c:numRef>
          </c:cat>
          <c:val>
            <c:numRef>
              <c:f>'en valeur'!$B$181:$V$181</c:f>
              <c:numCache>
                <c:formatCode>General</c:formatCode>
                <c:ptCount val="21"/>
              </c:numCache>
            </c:numRef>
          </c:val>
          <c:smooth val="0"/>
        </c:ser>
        <c:ser>
          <c:idx val="2"/>
          <c:order val="1"/>
          <c:tx>
            <c:strRef>
              <c:f>'en valeur'!$A$183</c:f>
              <c:strCache>
                <c:ptCount val="1"/>
                <c:pt idx="0">
                  <c:v>Taux de couverture réel (P) / (P+I)</c:v>
                </c:pt>
              </c:strCache>
            </c:strRef>
          </c:tx>
          <c:spPr>
            <a:ln w="76200" cmpd="sng">
              <a:solidFill>
                <a:srgbClr val="008000"/>
              </a:solidFill>
            </a:ln>
          </c:spPr>
          <c:marker>
            <c:symbol val="none"/>
          </c:marker>
          <c:trendline>
            <c:spPr>
              <a:ln w="38100" cmpd="sng">
                <a:solidFill>
                  <a:srgbClr val="008000"/>
                </a:solidFill>
                <a:prstDash val="dash"/>
              </a:ln>
            </c:spPr>
            <c:trendlineType val="linear"/>
            <c:dispRSqr val="0"/>
            <c:dispEq val="0"/>
          </c:trendline>
          <c:cat>
            <c:numRef>
              <c:f>'en valeur'!$B$176:$V$176</c:f>
              <c:numCache>
                <c:formatCode>0</c:formatCode>
                <c:ptCount val="21"/>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numCache>
            </c:numRef>
          </c:cat>
          <c:val>
            <c:numRef>
              <c:f>'en valeur'!$B$183:$V$183</c:f>
              <c:numCache>
                <c:formatCode>0%</c:formatCode>
                <c:ptCount val="21"/>
                <c:pt idx="0">
                  <c:v>0.69774584613136</c:v>
                </c:pt>
                <c:pt idx="1">
                  <c:v>0.699161039217696</c:v>
                </c:pt>
                <c:pt idx="2">
                  <c:v>0.725449407159579</c:v>
                </c:pt>
                <c:pt idx="3">
                  <c:v>0.71290889952874</c:v>
                </c:pt>
                <c:pt idx="4">
                  <c:v>0.717645047132452</c:v>
                </c:pt>
                <c:pt idx="5">
                  <c:v>0.723301287722592</c:v>
                </c:pt>
                <c:pt idx="6">
                  <c:v>0.736960105540108</c:v>
                </c:pt>
                <c:pt idx="7">
                  <c:v>0.709564767395445</c:v>
                </c:pt>
                <c:pt idx="8">
                  <c:v>0.736675404308727</c:v>
                </c:pt>
                <c:pt idx="9">
                  <c:v>0.710702211750219</c:v>
                </c:pt>
                <c:pt idx="10">
                  <c:v>0.682451060833934</c:v>
                </c:pt>
                <c:pt idx="11">
                  <c:v>0.679872023870178</c:v>
                </c:pt>
                <c:pt idx="12">
                  <c:v>0.690968615416575</c:v>
                </c:pt>
                <c:pt idx="13">
                  <c:v>0.679362703945687</c:v>
                </c:pt>
                <c:pt idx="14">
                  <c:v>0.686417113537271</c:v>
                </c:pt>
              </c:numCache>
            </c:numRef>
          </c:val>
          <c:smooth val="0"/>
        </c:ser>
        <c:ser>
          <c:idx val="1"/>
          <c:order val="2"/>
          <c:tx>
            <c:strRef>
              <c:f>'en valeur'!$A$182</c:f>
              <c:strCache>
                <c:ptCount val="1"/>
                <c:pt idx="0">
                  <c:v>Taux de couverture"officiel" ISEE (PC) / (PC+I)</c:v>
                </c:pt>
              </c:strCache>
            </c:strRef>
          </c:tx>
          <c:spPr>
            <a:ln w="76200" cmpd="sng">
              <a:solidFill>
                <a:srgbClr val="008000"/>
              </a:solidFill>
              <a:prstDash val="sysDash"/>
            </a:ln>
          </c:spPr>
          <c:marker>
            <c:symbol val="none"/>
          </c:marker>
          <c:trendline>
            <c:spPr>
              <a:ln w="38100" cmpd="sng">
                <a:solidFill>
                  <a:srgbClr val="008000"/>
                </a:solidFill>
                <a:prstDash val="sysDash"/>
              </a:ln>
            </c:spPr>
            <c:trendlineType val="linear"/>
            <c:dispRSqr val="0"/>
            <c:dispEq val="0"/>
          </c:trendline>
          <c:cat>
            <c:numRef>
              <c:f>'en valeur'!$B$176:$V$176</c:f>
              <c:numCache>
                <c:formatCode>0</c:formatCode>
                <c:ptCount val="21"/>
                <c:pt idx="0">
                  <c:v>1998.0</c:v>
                </c:pt>
                <c:pt idx="1">
                  <c:v>1999.0</c:v>
                </c:pt>
                <c:pt idx="2">
                  <c:v>2000.0</c:v>
                </c:pt>
                <c:pt idx="3">
                  <c:v>2001.0</c:v>
                </c:pt>
                <c:pt idx="4">
                  <c:v>2002.0</c:v>
                </c:pt>
                <c:pt idx="5">
                  <c:v>2003.0</c:v>
                </c:pt>
                <c:pt idx="6">
                  <c:v>2004.0</c:v>
                </c:pt>
                <c:pt idx="7">
                  <c:v>2005.0</c:v>
                </c:pt>
                <c:pt idx="8">
                  <c:v>2006.0</c:v>
                </c:pt>
                <c:pt idx="9">
                  <c:v>2007.0</c:v>
                </c:pt>
                <c:pt idx="10">
                  <c:v>2008.0</c:v>
                </c:pt>
                <c:pt idx="11">
                  <c:v>2009.0</c:v>
                </c:pt>
                <c:pt idx="12">
                  <c:v>2010.0</c:v>
                </c:pt>
                <c:pt idx="13">
                  <c:v>2011.0</c:v>
                </c:pt>
                <c:pt idx="14">
                  <c:v>2012.0</c:v>
                </c:pt>
                <c:pt idx="15">
                  <c:v>2013.0</c:v>
                </c:pt>
                <c:pt idx="16">
                  <c:v>2014.0</c:v>
                </c:pt>
                <c:pt idx="17">
                  <c:v>2015.0</c:v>
                </c:pt>
                <c:pt idx="18">
                  <c:v>2016.0</c:v>
                </c:pt>
                <c:pt idx="19">
                  <c:v>2017.0</c:v>
                </c:pt>
                <c:pt idx="20">
                  <c:v>2018.0</c:v>
                </c:pt>
              </c:numCache>
            </c:numRef>
          </c:cat>
          <c:val>
            <c:numRef>
              <c:f>'en valeur'!$B$182:$V$182</c:f>
              <c:numCache>
                <c:formatCode>0%</c:formatCode>
                <c:ptCount val="21"/>
                <c:pt idx="0">
                  <c:v>0.505043399109217</c:v>
                </c:pt>
                <c:pt idx="1">
                  <c:v>0.512180940714403</c:v>
                </c:pt>
                <c:pt idx="2">
                  <c:v>0.484241912848676</c:v>
                </c:pt>
                <c:pt idx="3">
                  <c:v>0.501287905889959</c:v>
                </c:pt>
                <c:pt idx="4">
                  <c:v>0.482811864357962</c:v>
                </c:pt>
                <c:pt idx="5">
                  <c:v>0.477141217048081</c:v>
                </c:pt>
                <c:pt idx="6">
                  <c:v>0.468685901292876</c:v>
                </c:pt>
                <c:pt idx="7">
                  <c:v>0.503035410726236</c:v>
                </c:pt>
                <c:pt idx="8">
                  <c:v>0.498775909860715</c:v>
                </c:pt>
                <c:pt idx="9">
                  <c:v>0.50565183497087</c:v>
                </c:pt>
                <c:pt idx="10">
                  <c:v>0.551337645766876</c:v>
                </c:pt>
                <c:pt idx="11">
                  <c:v>0.5631685593473</c:v>
                </c:pt>
                <c:pt idx="12">
                  <c:v>0.565285482309281</c:v>
                </c:pt>
                <c:pt idx="13">
                  <c:v>0.589830930869773</c:v>
                </c:pt>
                <c:pt idx="14">
                  <c:v>0.57678009721055</c:v>
                </c:pt>
                <c:pt idx="15">
                  <c:v>0.563021105218685</c:v>
                </c:pt>
                <c:pt idx="16">
                  <c:v>0.552732515108128</c:v>
                </c:pt>
                <c:pt idx="17">
                  <c:v>0.574331482960076</c:v>
                </c:pt>
                <c:pt idx="18">
                  <c:v>0.512539421526338</c:v>
                </c:pt>
                <c:pt idx="19">
                  <c:v>0.508238420652999</c:v>
                </c:pt>
              </c:numCache>
            </c:numRef>
          </c:val>
          <c:smooth val="0"/>
        </c:ser>
        <c:dLbls>
          <c:showLegendKey val="0"/>
          <c:showVal val="0"/>
          <c:showCatName val="0"/>
          <c:showSerName val="0"/>
          <c:showPercent val="0"/>
          <c:showBubbleSize val="0"/>
        </c:dLbls>
        <c:marker val="1"/>
        <c:smooth val="0"/>
        <c:axId val="-2143139784"/>
        <c:axId val="-2143143320"/>
      </c:lineChart>
      <c:catAx>
        <c:axId val="-2143139784"/>
        <c:scaling>
          <c:orientation val="minMax"/>
        </c:scaling>
        <c:delete val="0"/>
        <c:axPos val="b"/>
        <c:numFmt formatCode="0" sourceLinked="1"/>
        <c:majorTickMark val="out"/>
        <c:minorTickMark val="none"/>
        <c:tickLblPos val="nextTo"/>
        <c:txPr>
          <a:bodyPr rot="-5400000" vert="horz"/>
          <a:lstStyle/>
          <a:p>
            <a:pPr>
              <a:defRPr/>
            </a:pPr>
            <a:endParaRPr lang="fr-FR"/>
          </a:p>
        </c:txPr>
        <c:crossAx val="-2143143320"/>
        <c:crosses val="autoZero"/>
        <c:auto val="1"/>
        <c:lblAlgn val="ctr"/>
        <c:lblOffset val="100"/>
        <c:noMultiLvlLbl val="0"/>
      </c:catAx>
      <c:valAx>
        <c:axId val="-2143143320"/>
        <c:scaling>
          <c:orientation val="minMax"/>
          <c:max val="0.75"/>
          <c:min val="0.45"/>
        </c:scaling>
        <c:delete val="0"/>
        <c:axPos val="l"/>
        <c:majorGridlines/>
        <c:numFmt formatCode="0%" sourceLinked="0"/>
        <c:majorTickMark val="out"/>
        <c:minorTickMark val="none"/>
        <c:tickLblPos val="nextTo"/>
        <c:crossAx val="-2143139784"/>
        <c:crosses val="autoZero"/>
        <c:crossBetween val="between"/>
        <c:majorUnit val="0.02"/>
      </c:valAx>
    </c:plotArea>
    <c:legend>
      <c:legendPos val="r"/>
      <c:legendEntry>
        <c:idx val="0"/>
        <c:delete val="1"/>
      </c:legendEntry>
      <c:legendEntry>
        <c:idx val="1"/>
        <c:txPr>
          <a:bodyPr/>
          <a:lstStyle/>
          <a:p>
            <a:pPr>
              <a:defRPr sz="1600" b="1"/>
            </a:pPr>
            <a:endParaRPr lang="fr-FR"/>
          </a:p>
        </c:txPr>
      </c:legendEntry>
      <c:legendEntry>
        <c:idx val="3"/>
        <c:delete val="1"/>
      </c:legendEntry>
      <c:legendEntry>
        <c:idx val="4"/>
        <c:delete val="1"/>
      </c:legendEntry>
      <c:legendEntry>
        <c:idx val="5"/>
        <c:delete val="1"/>
      </c:legendEntry>
      <c:layout>
        <c:manualLayout>
          <c:xMode val="edge"/>
          <c:yMode val="edge"/>
          <c:x val="0.091983916904004"/>
          <c:y val="0.349660341370372"/>
          <c:w val="0.848441615010889"/>
          <c:h val="0.152107399618526"/>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400"/>
      </a:pPr>
      <a:endParaRPr lang="fr-FR"/>
    </a:p>
  </c:txPr>
  <c:externalData r:id="rId1">
    <c:autoUpdate val="0"/>
  </c:externalData>
</c:chartSpace>
</file>

<file path=ppt/charts/chart17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400" b="0" i="0" u="none" strike="noStrike" baseline="0">
                <a:solidFill>
                  <a:srgbClr val="003366"/>
                </a:solidFill>
                <a:latin typeface="Calibri"/>
                <a:ea typeface="Calibri"/>
                <a:cs typeface="Calibri"/>
              </a:defRPr>
            </a:pPr>
            <a:r>
              <a:rPr lang="fr-FR" sz="1680" b="1" i="0" u="none" strike="noStrike" baseline="0" dirty="0">
                <a:solidFill>
                  <a:srgbClr val="333333"/>
                </a:solidFill>
                <a:latin typeface="Calibri"/>
                <a:ea typeface="Calibri"/>
                <a:cs typeface="Calibri"/>
              </a:rPr>
              <a:t>Les productions commercialisées </a:t>
            </a:r>
            <a:endParaRPr lang="fr-FR" sz="1680" b="1" i="0" u="none" strike="noStrike" baseline="0" dirty="0" smtClean="0">
              <a:solidFill>
                <a:srgbClr val="333333"/>
              </a:solidFill>
              <a:latin typeface="Calibri"/>
              <a:ea typeface="Calibri"/>
              <a:cs typeface="Calibri"/>
            </a:endParaRPr>
          </a:p>
          <a:p>
            <a:pPr>
              <a:defRPr sz="1400" b="0" i="0" u="none" strike="noStrike" baseline="0">
                <a:solidFill>
                  <a:srgbClr val="003366"/>
                </a:solidFill>
                <a:latin typeface="Calibri"/>
                <a:ea typeface="Calibri"/>
                <a:cs typeface="Calibri"/>
              </a:defRPr>
            </a:pPr>
            <a:r>
              <a:rPr lang="fr-FR" sz="1680" b="1" i="0" u="none" strike="noStrike" baseline="0" dirty="0" smtClean="0">
                <a:solidFill>
                  <a:srgbClr val="333333"/>
                </a:solidFill>
                <a:latin typeface="Calibri"/>
                <a:ea typeface="Calibri"/>
                <a:cs typeface="Calibri"/>
              </a:rPr>
              <a:t>en </a:t>
            </a:r>
            <a:r>
              <a:rPr lang="fr-FR" sz="1680" b="1" i="0" u="none" strike="noStrike" baseline="0" dirty="0">
                <a:solidFill>
                  <a:srgbClr val="333333"/>
                </a:solidFill>
                <a:latin typeface="Calibri"/>
                <a:ea typeface="Calibri"/>
                <a:cs typeface="Calibri"/>
              </a:rPr>
              <a:t>valeur </a:t>
            </a:r>
          </a:p>
          <a:p>
            <a:pPr>
              <a:defRPr sz="1400" b="0" i="0" u="none" strike="noStrike" baseline="0">
                <a:solidFill>
                  <a:srgbClr val="003366"/>
                </a:solidFill>
                <a:latin typeface="Calibri"/>
                <a:ea typeface="Calibri"/>
                <a:cs typeface="Calibri"/>
              </a:defRPr>
            </a:pPr>
            <a:r>
              <a:rPr lang="fr-FR" sz="1680" b="1" i="0" u="none" strike="noStrike" baseline="0" dirty="0">
                <a:solidFill>
                  <a:srgbClr val="333333"/>
                </a:solidFill>
                <a:latin typeface="Calibri"/>
                <a:ea typeface="Calibri"/>
                <a:cs typeface="Calibri"/>
              </a:rPr>
              <a:t>de la filière animale à long terme, GCFP</a:t>
            </a:r>
          </a:p>
        </c:rich>
      </c:tx>
      <c:layout>
        <c:manualLayout>
          <c:xMode val="edge"/>
          <c:yMode val="edge"/>
          <c:x val="0.148064084692763"/>
          <c:y val="0.00691244239631336"/>
        </c:manualLayout>
      </c:layout>
      <c:overlay val="0"/>
      <c:spPr>
        <a:solidFill>
          <a:schemeClr val="bg1"/>
        </a:solidFill>
      </c:spPr>
    </c:title>
    <c:autoTitleDeleted val="0"/>
    <c:plotArea>
      <c:layout>
        <c:manualLayout>
          <c:layoutTarget val="inner"/>
          <c:xMode val="edge"/>
          <c:yMode val="edge"/>
          <c:x val="0.119998681384923"/>
          <c:y val="0.0434523809523809"/>
          <c:w val="0.871113852993256"/>
          <c:h val="0.855039188649806"/>
        </c:manualLayout>
      </c:layout>
      <c:lineChart>
        <c:grouping val="standard"/>
        <c:varyColors val="0"/>
        <c:ser>
          <c:idx val="0"/>
          <c:order val="0"/>
          <c:tx>
            <c:strRef>
              <c:f>'en valeur'!$A$51</c:f>
              <c:strCache>
                <c:ptCount val="1"/>
                <c:pt idx="0">
                  <c:v>Bovins</c:v>
                </c:pt>
              </c:strCache>
            </c:strRef>
          </c:tx>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valeur'!$B$51:$AD$51</c:f>
              <c:numCache>
                <c:formatCode>#,##0.00</c:formatCode>
                <c:ptCount val="29"/>
                <c:pt idx="0">
                  <c:v>0.9408</c:v>
                </c:pt>
                <c:pt idx="1">
                  <c:v>0.988</c:v>
                </c:pt>
                <c:pt idx="2">
                  <c:v>1.1109</c:v>
                </c:pt>
                <c:pt idx="3">
                  <c:v>1.214</c:v>
                </c:pt>
                <c:pt idx="4">
                  <c:v>1.43744</c:v>
                </c:pt>
                <c:pt idx="5">
                  <c:v>1.5856176</c:v>
                </c:pt>
                <c:pt idx="6">
                  <c:v>1.4373873</c:v>
                </c:pt>
                <c:pt idx="7">
                  <c:v>1.6992719</c:v>
                </c:pt>
                <c:pt idx="8">
                  <c:v>1.684624</c:v>
                </c:pt>
                <c:pt idx="9">
                  <c:v>1.7473645</c:v>
                </c:pt>
                <c:pt idx="10">
                  <c:v>1.7838699</c:v>
                </c:pt>
                <c:pt idx="11">
                  <c:v>1.69552089</c:v>
                </c:pt>
                <c:pt idx="12">
                  <c:v>1.69034136</c:v>
                </c:pt>
                <c:pt idx="13">
                  <c:v>1.670434337709126</c:v>
                </c:pt>
                <c:pt idx="14">
                  <c:v>1.62099003295249</c:v>
                </c:pt>
                <c:pt idx="15">
                  <c:v>1.6520048</c:v>
                </c:pt>
                <c:pt idx="16">
                  <c:v>1.43258856</c:v>
                </c:pt>
                <c:pt idx="17">
                  <c:v>1.284376</c:v>
                </c:pt>
                <c:pt idx="18">
                  <c:v>1.4477</c:v>
                </c:pt>
                <c:pt idx="19">
                  <c:v>1.416</c:v>
                </c:pt>
                <c:pt idx="20">
                  <c:v>1.4381</c:v>
                </c:pt>
                <c:pt idx="21">
                  <c:v>1.5464</c:v>
                </c:pt>
                <c:pt idx="22">
                  <c:v>1.524238072476674</c:v>
                </c:pt>
                <c:pt idx="23">
                  <c:v>1.7261</c:v>
                </c:pt>
                <c:pt idx="24">
                  <c:v>1.6796</c:v>
                </c:pt>
                <c:pt idx="25">
                  <c:v>1.996296279836614</c:v>
                </c:pt>
                <c:pt idx="26">
                  <c:v>1.9649</c:v>
                </c:pt>
                <c:pt idx="27">
                  <c:v>1.7754</c:v>
                </c:pt>
                <c:pt idx="28">
                  <c:v>1.7576</c:v>
                </c:pt>
              </c:numCache>
            </c:numRef>
          </c:val>
          <c:smooth val="0"/>
        </c:ser>
        <c:ser>
          <c:idx val="1"/>
          <c:order val="1"/>
          <c:tx>
            <c:strRef>
              <c:f>'en valeur'!$A$52</c:f>
              <c:strCache>
                <c:ptCount val="1"/>
                <c:pt idx="0">
                  <c:v>Aviculture</c:v>
                </c:pt>
              </c:strCache>
            </c:strRef>
          </c:tx>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valeur'!$B$52:$AD$52</c:f>
              <c:numCache>
                <c:formatCode>#,##0.00</c:formatCode>
                <c:ptCount val="29"/>
                <c:pt idx="0">
                  <c:v>0.831</c:v>
                </c:pt>
                <c:pt idx="1">
                  <c:v>0.916</c:v>
                </c:pt>
                <c:pt idx="2">
                  <c:v>0.79196</c:v>
                </c:pt>
                <c:pt idx="3">
                  <c:v>0.777692</c:v>
                </c:pt>
                <c:pt idx="4">
                  <c:v>0.71794</c:v>
                </c:pt>
                <c:pt idx="5">
                  <c:v>0.903776</c:v>
                </c:pt>
                <c:pt idx="6">
                  <c:v>0.970099</c:v>
                </c:pt>
                <c:pt idx="7">
                  <c:v>0.9885465</c:v>
                </c:pt>
                <c:pt idx="8">
                  <c:v>0.986078</c:v>
                </c:pt>
                <c:pt idx="9">
                  <c:v>0.994285</c:v>
                </c:pt>
                <c:pt idx="10">
                  <c:v>1.093495</c:v>
                </c:pt>
                <c:pt idx="11">
                  <c:v>1.182064</c:v>
                </c:pt>
                <c:pt idx="12">
                  <c:v>1.156052</c:v>
                </c:pt>
                <c:pt idx="13">
                  <c:v>1.212221</c:v>
                </c:pt>
                <c:pt idx="14">
                  <c:v>1.253768617647059</c:v>
                </c:pt>
                <c:pt idx="15">
                  <c:v>1.2179504</c:v>
                </c:pt>
                <c:pt idx="16">
                  <c:v>1.2645510618325</c:v>
                </c:pt>
                <c:pt idx="17">
                  <c:v>1.44372583649515</c:v>
                </c:pt>
                <c:pt idx="18">
                  <c:v>1.443667661</c:v>
                </c:pt>
                <c:pt idx="19">
                  <c:v>1.3601190149945</c:v>
                </c:pt>
                <c:pt idx="20">
                  <c:v>1.327433950275333</c:v>
                </c:pt>
                <c:pt idx="21">
                  <c:v>1.501603910499941</c:v>
                </c:pt>
                <c:pt idx="22">
                  <c:v>1.484439823619621</c:v>
                </c:pt>
                <c:pt idx="23">
                  <c:v>1.691614168286015</c:v>
                </c:pt>
                <c:pt idx="24">
                  <c:v>1.682801737776123</c:v>
                </c:pt>
                <c:pt idx="25">
                  <c:v>1.684169286990387</c:v>
                </c:pt>
                <c:pt idx="26">
                  <c:v>1.687828275721637</c:v>
                </c:pt>
                <c:pt idx="27">
                  <c:v>1.6861</c:v>
                </c:pt>
                <c:pt idx="28">
                  <c:v>1.6917</c:v>
                </c:pt>
              </c:numCache>
            </c:numRef>
          </c:val>
          <c:smooth val="0"/>
        </c:ser>
        <c:ser>
          <c:idx val="2"/>
          <c:order val="2"/>
          <c:tx>
            <c:strRef>
              <c:f>'en valeur'!$A$53</c:f>
              <c:strCache>
                <c:ptCount val="1"/>
                <c:pt idx="0">
                  <c:v>Porcins </c:v>
                </c:pt>
              </c:strCache>
            </c:strRef>
          </c:tx>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valeur'!$B$53:$AD$53</c:f>
              <c:numCache>
                <c:formatCode>#,##0.00</c:formatCode>
                <c:ptCount val="29"/>
                <c:pt idx="0">
                  <c:v>0.391044557367519</c:v>
                </c:pt>
                <c:pt idx="1">
                  <c:v>0.448284113909854</c:v>
                </c:pt>
                <c:pt idx="2">
                  <c:v>0.5093703409659</c:v>
                </c:pt>
                <c:pt idx="3">
                  <c:v>0.548492876714729</c:v>
                </c:pt>
                <c:pt idx="4">
                  <c:v>0.558308403076671</c:v>
                </c:pt>
                <c:pt idx="5">
                  <c:v>0.565280231941437</c:v>
                </c:pt>
                <c:pt idx="6">
                  <c:v>0.578973059561239</c:v>
                </c:pt>
                <c:pt idx="7">
                  <c:v>0.58392038668267</c:v>
                </c:pt>
                <c:pt idx="8">
                  <c:v>0.639246273407277</c:v>
                </c:pt>
                <c:pt idx="9">
                  <c:v>0.699341536072814</c:v>
                </c:pt>
                <c:pt idx="10">
                  <c:v>0.649257516404998</c:v>
                </c:pt>
                <c:pt idx="11">
                  <c:v>0.70470138029773</c:v>
                </c:pt>
                <c:pt idx="12">
                  <c:v>0.728879016805947</c:v>
                </c:pt>
                <c:pt idx="13">
                  <c:v>0.752879470740416</c:v>
                </c:pt>
                <c:pt idx="14">
                  <c:v>0.76240649951189</c:v>
                </c:pt>
                <c:pt idx="15">
                  <c:v>0.80142297646157</c:v>
                </c:pt>
                <c:pt idx="16">
                  <c:v>0.832212433667159</c:v>
                </c:pt>
                <c:pt idx="17">
                  <c:v>0.897913221093439</c:v>
                </c:pt>
                <c:pt idx="18">
                  <c:v>0.970593212878719</c:v>
                </c:pt>
                <c:pt idx="19">
                  <c:v>1.086595418728734</c:v>
                </c:pt>
                <c:pt idx="20">
                  <c:v>1.032808194168271</c:v>
                </c:pt>
                <c:pt idx="21">
                  <c:v>1.030122183835927</c:v>
                </c:pt>
                <c:pt idx="22">
                  <c:v>1.110409705414126</c:v>
                </c:pt>
                <c:pt idx="23">
                  <c:v>1.1757146</c:v>
                </c:pt>
                <c:pt idx="24">
                  <c:v>1.314804</c:v>
                </c:pt>
                <c:pt idx="25">
                  <c:v>1.557980604</c:v>
                </c:pt>
                <c:pt idx="26">
                  <c:v>1.401</c:v>
                </c:pt>
                <c:pt idx="27">
                  <c:v>1.4643</c:v>
                </c:pt>
                <c:pt idx="28">
                  <c:v>1.5254</c:v>
                </c:pt>
              </c:numCache>
            </c:numRef>
          </c:val>
          <c:smooth val="0"/>
        </c:ser>
        <c:ser>
          <c:idx val="3"/>
          <c:order val="3"/>
          <c:tx>
            <c:strRef>
              <c:f>'en valeur'!$A$54</c:f>
              <c:strCache>
                <c:ptCount val="1"/>
                <c:pt idx="0">
                  <c:v>Autres</c:v>
                </c:pt>
              </c:strCache>
            </c:strRef>
          </c:tx>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valeur'!$B$54:$AD$54</c:f>
              <c:numCache>
                <c:formatCode>#,##0.00</c:formatCode>
                <c:ptCount val="29"/>
                <c:pt idx="0">
                  <c:v>0.068855</c:v>
                </c:pt>
                <c:pt idx="1">
                  <c:v>0.07038</c:v>
                </c:pt>
                <c:pt idx="2">
                  <c:v>0.07879</c:v>
                </c:pt>
                <c:pt idx="3">
                  <c:v>0.08996</c:v>
                </c:pt>
                <c:pt idx="4">
                  <c:v>0.07972</c:v>
                </c:pt>
                <c:pt idx="5">
                  <c:v>0.10120195</c:v>
                </c:pt>
                <c:pt idx="6">
                  <c:v>0.07157455</c:v>
                </c:pt>
                <c:pt idx="7">
                  <c:v>0.078998</c:v>
                </c:pt>
                <c:pt idx="8">
                  <c:v>0.088284</c:v>
                </c:pt>
                <c:pt idx="9">
                  <c:v>0.10414645</c:v>
                </c:pt>
                <c:pt idx="10">
                  <c:v>0.121045625</c:v>
                </c:pt>
                <c:pt idx="11">
                  <c:v>0.13994465</c:v>
                </c:pt>
                <c:pt idx="12">
                  <c:v>0.18277176</c:v>
                </c:pt>
                <c:pt idx="13">
                  <c:v>0.1881566</c:v>
                </c:pt>
                <c:pt idx="14">
                  <c:v>0.149265785</c:v>
                </c:pt>
                <c:pt idx="15">
                  <c:v>0.20473787</c:v>
                </c:pt>
                <c:pt idx="16">
                  <c:v>0.1664465</c:v>
                </c:pt>
                <c:pt idx="17">
                  <c:v>0.191</c:v>
                </c:pt>
                <c:pt idx="18">
                  <c:v>0.19925375444</c:v>
                </c:pt>
                <c:pt idx="19">
                  <c:v>0.202137064556</c:v>
                </c:pt>
                <c:pt idx="20">
                  <c:v>0.18993</c:v>
                </c:pt>
                <c:pt idx="21">
                  <c:v>0.256022475</c:v>
                </c:pt>
                <c:pt idx="22">
                  <c:v>0.250103189364078</c:v>
                </c:pt>
                <c:pt idx="23">
                  <c:v>0.212040178776699</c:v>
                </c:pt>
                <c:pt idx="24">
                  <c:v>0.24991235</c:v>
                </c:pt>
                <c:pt idx="25">
                  <c:v>0.23645735</c:v>
                </c:pt>
                <c:pt idx="26">
                  <c:v>0.23136235</c:v>
                </c:pt>
                <c:pt idx="27">
                  <c:v>0.2435</c:v>
                </c:pt>
                <c:pt idx="28">
                  <c:v>0.2381</c:v>
                </c:pt>
              </c:numCache>
            </c:numRef>
          </c:val>
          <c:smooth val="0"/>
        </c:ser>
        <c:ser>
          <c:idx val="4"/>
          <c:order val="4"/>
          <c:tx>
            <c:strRef>
              <c:f>'en valeur'!$A$55</c:f>
              <c:strCache>
                <c:ptCount val="1"/>
                <c:pt idx="0">
                  <c:v>Total Filère animal</c:v>
                </c:pt>
              </c:strCache>
            </c:strRef>
          </c:tx>
          <c:spPr>
            <a:ln w="76200" cmpd="sng">
              <a:solidFill>
                <a:srgbClr val="FF0000"/>
              </a:solidFill>
            </a:ln>
          </c:spPr>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valeur'!$B$55:$AD$55</c:f>
              <c:numCache>
                <c:formatCode>#,##0.00</c:formatCode>
                <c:ptCount val="29"/>
                <c:pt idx="0">
                  <c:v>2.23169955736752</c:v>
                </c:pt>
                <c:pt idx="1">
                  <c:v>2.422664113909848</c:v>
                </c:pt>
                <c:pt idx="2">
                  <c:v>2.4910203409659</c:v>
                </c:pt>
                <c:pt idx="3">
                  <c:v>2.630144876714728</c:v>
                </c:pt>
                <c:pt idx="4">
                  <c:v>2.793408403076671</c:v>
                </c:pt>
                <c:pt idx="5">
                  <c:v>3.155875781941437</c:v>
                </c:pt>
                <c:pt idx="6">
                  <c:v>3.058033909561239</c:v>
                </c:pt>
                <c:pt idx="7">
                  <c:v>3.35073678668267</c:v>
                </c:pt>
                <c:pt idx="8">
                  <c:v>3.398232273407277</c:v>
                </c:pt>
                <c:pt idx="9">
                  <c:v>3.545137486072814</c:v>
                </c:pt>
                <c:pt idx="10">
                  <c:v>3.647668041404998</c:v>
                </c:pt>
                <c:pt idx="11">
                  <c:v>3.722230920297731</c:v>
                </c:pt>
                <c:pt idx="12">
                  <c:v>3.758044136805947</c:v>
                </c:pt>
                <c:pt idx="13">
                  <c:v>3.823691408449542</c:v>
                </c:pt>
                <c:pt idx="14">
                  <c:v>3.78643093511144</c:v>
                </c:pt>
                <c:pt idx="15">
                  <c:v>3.876116046461569</c:v>
                </c:pt>
                <c:pt idx="16">
                  <c:v>3.695798555499659</c:v>
                </c:pt>
                <c:pt idx="17">
                  <c:v>3.817015057588589</c:v>
                </c:pt>
                <c:pt idx="18">
                  <c:v>4.061214628318711</c:v>
                </c:pt>
                <c:pt idx="19">
                  <c:v>4.064851498279234</c:v>
                </c:pt>
                <c:pt idx="20">
                  <c:v>3.988272144443604</c:v>
                </c:pt>
                <c:pt idx="21">
                  <c:v>4.334148569335865</c:v>
                </c:pt>
                <c:pt idx="22">
                  <c:v>4.3691907908745</c:v>
                </c:pt>
                <c:pt idx="23">
                  <c:v>4.805468947062715</c:v>
                </c:pt>
                <c:pt idx="24">
                  <c:v>4.927118087776122</c:v>
                </c:pt>
                <c:pt idx="25">
                  <c:v>5.474903520827</c:v>
                </c:pt>
                <c:pt idx="26">
                  <c:v>5.28509062572164</c:v>
                </c:pt>
                <c:pt idx="27">
                  <c:v>5.1693</c:v>
                </c:pt>
                <c:pt idx="28">
                  <c:v>5.212800000000001</c:v>
                </c:pt>
              </c:numCache>
            </c:numRef>
          </c:val>
          <c:smooth val="0"/>
        </c:ser>
        <c:dLbls>
          <c:showLegendKey val="0"/>
          <c:showVal val="0"/>
          <c:showCatName val="0"/>
          <c:showSerName val="0"/>
          <c:showPercent val="0"/>
          <c:showBubbleSize val="0"/>
        </c:dLbls>
        <c:marker val="1"/>
        <c:smooth val="0"/>
        <c:axId val="-2144071032"/>
        <c:axId val="-2144075400"/>
      </c:lineChart>
      <c:catAx>
        <c:axId val="-2144071032"/>
        <c:scaling>
          <c:orientation val="minMax"/>
        </c:scaling>
        <c:delete val="0"/>
        <c:axPos val="b"/>
        <c:numFmt formatCode="0" sourceLinked="1"/>
        <c:majorTickMark val="out"/>
        <c:minorTickMark val="none"/>
        <c:tickLblPos val="nextTo"/>
        <c:txPr>
          <a:bodyPr rot="-5400000" vert="horz"/>
          <a:lstStyle/>
          <a:p>
            <a:pPr>
              <a:defRPr/>
            </a:pPr>
            <a:endParaRPr lang="fr-FR"/>
          </a:p>
        </c:txPr>
        <c:crossAx val="-2144075400"/>
        <c:crosses val="autoZero"/>
        <c:auto val="1"/>
        <c:lblAlgn val="ctr"/>
        <c:lblOffset val="100"/>
        <c:noMultiLvlLbl val="0"/>
      </c:catAx>
      <c:valAx>
        <c:axId val="-2144075400"/>
        <c:scaling>
          <c:orientation val="minMax"/>
          <c:max val="8.5"/>
        </c:scaling>
        <c:delete val="0"/>
        <c:axPos val="l"/>
        <c:majorGridlines>
          <c:spPr>
            <a:ln>
              <a:solidFill>
                <a:schemeClr val="bg1">
                  <a:lumMod val="75000"/>
                </a:schemeClr>
              </a:solidFill>
            </a:ln>
          </c:spPr>
        </c:majorGridlines>
        <c:numFmt formatCode="#,##0.0" sourceLinked="0"/>
        <c:majorTickMark val="out"/>
        <c:minorTickMark val="none"/>
        <c:tickLblPos val="nextTo"/>
        <c:crossAx val="-2144071032"/>
        <c:crosses val="autoZero"/>
        <c:crossBetween val="between"/>
        <c:majorUnit val="0.5"/>
      </c:valAx>
    </c:plotArea>
    <c:legend>
      <c:legendPos val="r"/>
      <c:legendEntry>
        <c:idx val="4"/>
        <c:txPr>
          <a:bodyPr/>
          <a:lstStyle/>
          <a:p>
            <a:pPr>
              <a:defRPr sz="1800" b="1"/>
            </a:pPr>
            <a:endParaRPr lang="fr-FR"/>
          </a:p>
        </c:txPr>
      </c:legendEntry>
      <c:layout>
        <c:manualLayout>
          <c:xMode val="edge"/>
          <c:yMode val="edge"/>
          <c:x val="0.140852650757903"/>
          <c:y val="0.132309640243542"/>
          <c:w val="0.431350826960027"/>
          <c:h val="0.367100206313561"/>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17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400" b="0" i="0" u="none" strike="noStrike" baseline="0">
                <a:solidFill>
                  <a:srgbClr val="003366"/>
                </a:solidFill>
                <a:latin typeface="Calibri"/>
                <a:ea typeface="Calibri"/>
                <a:cs typeface="Calibri"/>
              </a:defRPr>
            </a:pPr>
            <a:r>
              <a:rPr lang="fr-FR" sz="1680" b="1" i="0" u="none" strike="noStrike" baseline="0" dirty="0">
                <a:solidFill>
                  <a:srgbClr val="333333"/>
                </a:solidFill>
                <a:latin typeface="Calibri"/>
                <a:ea typeface="Calibri"/>
                <a:cs typeface="Calibri"/>
              </a:rPr>
              <a:t>Les productions commercialisées </a:t>
            </a:r>
            <a:endParaRPr lang="fr-FR" sz="1680" b="1" i="0" u="none" strike="noStrike" baseline="0" dirty="0" smtClean="0">
              <a:solidFill>
                <a:srgbClr val="333333"/>
              </a:solidFill>
              <a:latin typeface="Calibri"/>
              <a:ea typeface="Calibri"/>
              <a:cs typeface="Calibri"/>
            </a:endParaRPr>
          </a:p>
          <a:p>
            <a:pPr>
              <a:defRPr sz="1400" b="0" i="0" u="none" strike="noStrike" baseline="0">
                <a:solidFill>
                  <a:srgbClr val="003366"/>
                </a:solidFill>
                <a:latin typeface="Calibri"/>
                <a:ea typeface="Calibri"/>
                <a:cs typeface="Calibri"/>
              </a:defRPr>
            </a:pPr>
            <a:r>
              <a:rPr lang="fr-FR" sz="1680" b="1" i="0" u="none" strike="noStrike" baseline="0" dirty="0" smtClean="0">
                <a:solidFill>
                  <a:srgbClr val="333333"/>
                </a:solidFill>
                <a:latin typeface="Calibri"/>
                <a:ea typeface="Calibri"/>
                <a:cs typeface="Calibri"/>
              </a:rPr>
              <a:t>en </a:t>
            </a:r>
            <a:r>
              <a:rPr lang="fr-FR" sz="1680" b="1" i="0" u="none" strike="noStrike" baseline="0" dirty="0">
                <a:solidFill>
                  <a:srgbClr val="333333"/>
                </a:solidFill>
                <a:latin typeface="Calibri"/>
                <a:ea typeface="Calibri"/>
                <a:cs typeface="Calibri"/>
              </a:rPr>
              <a:t>valeur </a:t>
            </a:r>
          </a:p>
          <a:p>
            <a:pPr>
              <a:defRPr sz="1400" b="0" i="0" u="none" strike="noStrike" baseline="0">
                <a:solidFill>
                  <a:srgbClr val="003366"/>
                </a:solidFill>
                <a:latin typeface="Calibri"/>
                <a:ea typeface="Calibri"/>
                <a:cs typeface="Calibri"/>
              </a:defRPr>
            </a:pPr>
            <a:r>
              <a:rPr lang="fr-FR" sz="1680" b="1" i="0" u="none" strike="noStrike" baseline="0" dirty="0">
                <a:solidFill>
                  <a:srgbClr val="333333"/>
                </a:solidFill>
                <a:latin typeface="Calibri"/>
                <a:ea typeface="Calibri"/>
                <a:cs typeface="Calibri"/>
              </a:rPr>
              <a:t>de la filière végétale à long terme, GCFP</a:t>
            </a:r>
          </a:p>
        </c:rich>
      </c:tx>
      <c:layout>
        <c:manualLayout>
          <c:xMode val="edge"/>
          <c:yMode val="edge"/>
          <c:x val="0.128925328711901"/>
          <c:y val="0.00230414746543779"/>
        </c:manualLayout>
      </c:layout>
      <c:overlay val="0"/>
      <c:spPr>
        <a:solidFill>
          <a:schemeClr val="bg1"/>
        </a:solidFill>
      </c:spPr>
    </c:title>
    <c:autoTitleDeleted val="0"/>
    <c:plotArea>
      <c:layout>
        <c:manualLayout>
          <c:layoutTarget val="inner"/>
          <c:xMode val="edge"/>
          <c:yMode val="edge"/>
          <c:x val="0.119998681384923"/>
          <c:y val="0.0434523809523809"/>
          <c:w val="0.871113852993256"/>
          <c:h val="0.855039188649806"/>
        </c:manualLayout>
      </c:layout>
      <c:lineChart>
        <c:grouping val="standard"/>
        <c:varyColors val="0"/>
        <c:ser>
          <c:idx val="0"/>
          <c:order val="0"/>
          <c:tx>
            <c:strRef>
              <c:f>'en valeur'!$A$57</c:f>
              <c:strCache>
                <c:ptCount val="1"/>
                <c:pt idx="0">
                  <c:v>Fruits et légumes </c:v>
                </c:pt>
              </c:strCache>
            </c:strRef>
          </c:tx>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valeur'!$B$57:$AD$57</c:f>
              <c:numCache>
                <c:formatCode>#,##0.00</c:formatCode>
                <c:ptCount val="29"/>
                <c:pt idx="0">
                  <c:v>1.0514</c:v>
                </c:pt>
                <c:pt idx="1">
                  <c:v>1.022457</c:v>
                </c:pt>
                <c:pt idx="2">
                  <c:v>0.89095</c:v>
                </c:pt>
                <c:pt idx="3">
                  <c:v>0.934465</c:v>
                </c:pt>
                <c:pt idx="4">
                  <c:v>1.271</c:v>
                </c:pt>
                <c:pt idx="5">
                  <c:v>1.303</c:v>
                </c:pt>
                <c:pt idx="6">
                  <c:v>1.567</c:v>
                </c:pt>
                <c:pt idx="7">
                  <c:v>1.1997</c:v>
                </c:pt>
                <c:pt idx="8">
                  <c:v>1.5758</c:v>
                </c:pt>
                <c:pt idx="9">
                  <c:v>1.706087139756391</c:v>
                </c:pt>
                <c:pt idx="10">
                  <c:v>1.627770850406962</c:v>
                </c:pt>
                <c:pt idx="11">
                  <c:v>1.74492298993833</c:v>
                </c:pt>
                <c:pt idx="12">
                  <c:v>2.109013354993868</c:v>
                </c:pt>
                <c:pt idx="13">
                  <c:v>2.267269238900587</c:v>
                </c:pt>
                <c:pt idx="14">
                  <c:v>2.4602591570193</c:v>
                </c:pt>
                <c:pt idx="15">
                  <c:v>2.831090416926842</c:v>
                </c:pt>
                <c:pt idx="16">
                  <c:v>2.778818500555033</c:v>
                </c:pt>
                <c:pt idx="17">
                  <c:v>3.213739507770198</c:v>
                </c:pt>
                <c:pt idx="18">
                  <c:v>3.531693559350758</c:v>
                </c:pt>
                <c:pt idx="19">
                  <c:v>3.35423489523293</c:v>
                </c:pt>
                <c:pt idx="20">
                  <c:v>3.410254562824025</c:v>
                </c:pt>
                <c:pt idx="21">
                  <c:v>3.39177112393702</c:v>
                </c:pt>
                <c:pt idx="22">
                  <c:v>3.614018266830713</c:v>
                </c:pt>
                <c:pt idx="23">
                  <c:v>3.957795579160332</c:v>
                </c:pt>
                <c:pt idx="24">
                  <c:v>4.044904842291078</c:v>
                </c:pt>
                <c:pt idx="25">
                  <c:v>4.399836296354246</c:v>
                </c:pt>
                <c:pt idx="26">
                  <c:v>4.149</c:v>
                </c:pt>
                <c:pt idx="27">
                  <c:v>4.393499999999999</c:v>
                </c:pt>
                <c:pt idx="28">
                  <c:v>5.5911</c:v>
                </c:pt>
              </c:numCache>
            </c:numRef>
          </c:val>
          <c:smooth val="0"/>
        </c:ser>
        <c:ser>
          <c:idx val="1"/>
          <c:order val="1"/>
          <c:tx>
            <c:strRef>
              <c:f>'en valeur'!$A$58</c:f>
              <c:strCache>
                <c:ptCount val="1"/>
                <c:pt idx="0">
                  <c:v>Filière bois</c:v>
                </c:pt>
              </c:strCache>
            </c:strRef>
          </c:tx>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valeur'!$B$58:$AD$58</c:f>
              <c:numCache>
                <c:formatCode>#,##0.00</c:formatCode>
                <c:ptCount val="29"/>
                <c:pt idx="0">
                  <c:v>0.2093</c:v>
                </c:pt>
                <c:pt idx="1">
                  <c:v>0.2112</c:v>
                </c:pt>
                <c:pt idx="2">
                  <c:v>0.1345</c:v>
                </c:pt>
                <c:pt idx="3">
                  <c:v>0.1616</c:v>
                </c:pt>
                <c:pt idx="4">
                  <c:v>0.1443</c:v>
                </c:pt>
                <c:pt idx="5">
                  <c:v>0.178317</c:v>
                </c:pt>
                <c:pt idx="6">
                  <c:v>0.226771</c:v>
                </c:pt>
                <c:pt idx="7">
                  <c:v>0.246924</c:v>
                </c:pt>
                <c:pt idx="8">
                  <c:v>0.242568</c:v>
                </c:pt>
                <c:pt idx="9">
                  <c:v>0.272416</c:v>
                </c:pt>
                <c:pt idx="10">
                  <c:v>0.285094</c:v>
                </c:pt>
                <c:pt idx="11">
                  <c:v>0.299396</c:v>
                </c:pt>
                <c:pt idx="12">
                  <c:v>0.333401</c:v>
                </c:pt>
                <c:pt idx="13">
                  <c:v>0.375704</c:v>
                </c:pt>
                <c:pt idx="14">
                  <c:v>0.381392</c:v>
                </c:pt>
                <c:pt idx="15">
                  <c:v>0.341671</c:v>
                </c:pt>
                <c:pt idx="16">
                  <c:v>0.3238168</c:v>
                </c:pt>
                <c:pt idx="17">
                  <c:v>0.3461</c:v>
                </c:pt>
                <c:pt idx="18">
                  <c:v>0.2901</c:v>
                </c:pt>
                <c:pt idx="19">
                  <c:v>0.3054</c:v>
                </c:pt>
                <c:pt idx="20">
                  <c:v>0.2968</c:v>
                </c:pt>
                <c:pt idx="21">
                  <c:v>0.4345</c:v>
                </c:pt>
                <c:pt idx="22">
                  <c:v>0.51923</c:v>
                </c:pt>
                <c:pt idx="23">
                  <c:v>0.6106313</c:v>
                </c:pt>
                <c:pt idx="24">
                  <c:v>0.6759</c:v>
                </c:pt>
                <c:pt idx="25">
                  <c:v>0.722457</c:v>
                </c:pt>
                <c:pt idx="26">
                  <c:v>0.7437</c:v>
                </c:pt>
                <c:pt idx="27">
                  <c:v>0.9589</c:v>
                </c:pt>
                <c:pt idx="28">
                  <c:v>0.3532</c:v>
                </c:pt>
              </c:numCache>
            </c:numRef>
          </c:val>
          <c:smooth val="0"/>
        </c:ser>
        <c:ser>
          <c:idx val="2"/>
          <c:order val="2"/>
          <c:tx>
            <c:strRef>
              <c:f>'en valeur'!$A$59</c:f>
              <c:strCache>
                <c:ptCount val="1"/>
                <c:pt idx="0">
                  <c:v>Autres et ajustements</c:v>
                </c:pt>
              </c:strCache>
            </c:strRef>
          </c:tx>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valeur'!$B$59:$AD$59</c:f>
              <c:numCache>
                <c:formatCode>#,##0.00</c:formatCode>
                <c:ptCount val="29"/>
                <c:pt idx="0">
                  <c:v>0.3661363</c:v>
                </c:pt>
                <c:pt idx="1">
                  <c:v>0.373331199999999</c:v>
                </c:pt>
                <c:pt idx="2">
                  <c:v>0.3701377</c:v>
                </c:pt>
                <c:pt idx="3">
                  <c:v>0.4144098</c:v>
                </c:pt>
                <c:pt idx="4">
                  <c:v>0.415961800000001</c:v>
                </c:pt>
                <c:pt idx="5">
                  <c:v>0.415558899999999</c:v>
                </c:pt>
                <c:pt idx="6">
                  <c:v>0.431970260000001</c:v>
                </c:pt>
                <c:pt idx="7">
                  <c:v>0.5697404</c:v>
                </c:pt>
                <c:pt idx="8">
                  <c:v>0.7092116</c:v>
                </c:pt>
                <c:pt idx="9">
                  <c:v>0.689833999999999</c:v>
                </c:pt>
                <c:pt idx="10">
                  <c:v>0.693631600000001</c:v>
                </c:pt>
                <c:pt idx="11">
                  <c:v>0.837074499999999</c:v>
                </c:pt>
                <c:pt idx="12">
                  <c:v>0.956177999999998</c:v>
                </c:pt>
                <c:pt idx="13">
                  <c:v>1.01464157</c:v>
                </c:pt>
                <c:pt idx="14">
                  <c:v>1.19557</c:v>
                </c:pt>
                <c:pt idx="15">
                  <c:v>1.222857</c:v>
                </c:pt>
                <c:pt idx="16">
                  <c:v>1.232977999999998</c:v>
                </c:pt>
                <c:pt idx="17">
                  <c:v>1.177040000000001</c:v>
                </c:pt>
                <c:pt idx="18">
                  <c:v>1.247385000000003</c:v>
                </c:pt>
                <c:pt idx="19">
                  <c:v>1.11024</c:v>
                </c:pt>
                <c:pt idx="20">
                  <c:v>1.0907575</c:v>
                </c:pt>
                <c:pt idx="21">
                  <c:v>1.244229999999998</c:v>
                </c:pt>
                <c:pt idx="22">
                  <c:v>1.271562268298508</c:v>
                </c:pt>
                <c:pt idx="23">
                  <c:v>1.393796700000003</c:v>
                </c:pt>
                <c:pt idx="24">
                  <c:v>1.46364</c:v>
                </c:pt>
                <c:pt idx="25">
                  <c:v>1.557800000000002</c:v>
                </c:pt>
                <c:pt idx="26">
                  <c:v>1.673200000000001</c:v>
                </c:pt>
                <c:pt idx="27">
                  <c:v>1.7509</c:v>
                </c:pt>
                <c:pt idx="28">
                  <c:v>1.795899999999998</c:v>
                </c:pt>
              </c:numCache>
            </c:numRef>
          </c:val>
          <c:smooth val="0"/>
        </c:ser>
        <c:ser>
          <c:idx val="3"/>
          <c:order val="3"/>
          <c:tx>
            <c:strRef>
              <c:f>'en valeur'!$A$60</c:f>
              <c:strCache>
                <c:ptCount val="1"/>
                <c:pt idx="0">
                  <c:v>Total Filère végétale</c:v>
                </c:pt>
              </c:strCache>
            </c:strRef>
          </c:tx>
          <c:spPr>
            <a:ln w="76200" cmpd="sng">
              <a:solidFill>
                <a:srgbClr val="008000"/>
              </a:solidFill>
            </a:ln>
          </c:spPr>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valeur'!$B$60:$AD$60</c:f>
              <c:numCache>
                <c:formatCode>#,##0.00</c:formatCode>
                <c:ptCount val="29"/>
                <c:pt idx="0">
                  <c:v>1.6268363</c:v>
                </c:pt>
                <c:pt idx="1">
                  <c:v>1.606988199999999</c:v>
                </c:pt>
                <c:pt idx="2">
                  <c:v>1.3955877</c:v>
                </c:pt>
                <c:pt idx="3">
                  <c:v>1.5104748</c:v>
                </c:pt>
                <c:pt idx="4">
                  <c:v>1.831261800000001</c:v>
                </c:pt>
                <c:pt idx="5">
                  <c:v>1.896875899999999</c:v>
                </c:pt>
                <c:pt idx="6">
                  <c:v>2.225741260000001</c:v>
                </c:pt>
                <c:pt idx="7">
                  <c:v>2.0163644</c:v>
                </c:pt>
                <c:pt idx="8">
                  <c:v>2.5275796</c:v>
                </c:pt>
                <c:pt idx="9">
                  <c:v>2.66833713975639</c:v>
                </c:pt>
                <c:pt idx="10">
                  <c:v>2.606496450406963</c:v>
                </c:pt>
                <c:pt idx="11">
                  <c:v>2.881393489938328</c:v>
                </c:pt>
                <c:pt idx="12">
                  <c:v>3.398592354993866</c:v>
                </c:pt>
                <c:pt idx="13">
                  <c:v>3.657614808900586</c:v>
                </c:pt>
                <c:pt idx="14">
                  <c:v>4.0372211570193</c:v>
                </c:pt>
                <c:pt idx="15">
                  <c:v>4.395618416926845</c:v>
                </c:pt>
                <c:pt idx="16">
                  <c:v>4.335613300555031</c:v>
                </c:pt>
                <c:pt idx="17">
                  <c:v>4.7368795077702</c:v>
                </c:pt>
                <c:pt idx="18">
                  <c:v>5.069178559350754</c:v>
                </c:pt>
                <c:pt idx="19">
                  <c:v>4.76987489523293</c:v>
                </c:pt>
                <c:pt idx="20">
                  <c:v>4.797812062824024</c:v>
                </c:pt>
                <c:pt idx="21">
                  <c:v>5.07050112393702</c:v>
                </c:pt>
                <c:pt idx="22">
                  <c:v>5.404810535129215</c:v>
                </c:pt>
                <c:pt idx="23">
                  <c:v>5.962223579160335</c:v>
                </c:pt>
                <c:pt idx="24">
                  <c:v>6.184444842291079</c:v>
                </c:pt>
                <c:pt idx="25">
                  <c:v>6.680093296354251</c:v>
                </c:pt>
                <c:pt idx="26">
                  <c:v>6.565899999999997</c:v>
                </c:pt>
                <c:pt idx="27">
                  <c:v>7.103300000000001</c:v>
                </c:pt>
                <c:pt idx="28">
                  <c:v>7.740199999999998</c:v>
                </c:pt>
              </c:numCache>
            </c:numRef>
          </c:val>
          <c:smooth val="0"/>
        </c:ser>
        <c:dLbls>
          <c:showLegendKey val="0"/>
          <c:showVal val="0"/>
          <c:showCatName val="0"/>
          <c:showSerName val="0"/>
          <c:showPercent val="0"/>
          <c:showBubbleSize val="0"/>
        </c:dLbls>
        <c:marker val="1"/>
        <c:smooth val="0"/>
        <c:axId val="-2143186824"/>
        <c:axId val="-2143190424"/>
      </c:lineChart>
      <c:catAx>
        <c:axId val="-2143186824"/>
        <c:scaling>
          <c:orientation val="minMax"/>
        </c:scaling>
        <c:delete val="0"/>
        <c:axPos val="b"/>
        <c:numFmt formatCode="0" sourceLinked="1"/>
        <c:majorTickMark val="out"/>
        <c:minorTickMark val="none"/>
        <c:tickLblPos val="nextTo"/>
        <c:txPr>
          <a:bodyPr rot="-5400000" vert="horz"/>
          <a:lstStyle/>
          <a:p>
            <a:pPr>
              <a:defRPr/>
            </a:pPr>
            <a:endParaRPr lang="fr-FR"/>
          </a:p>
        </c:txPr>
        <c:crossAx val="-2143190424"/>
        <c:crosses val="autoZero"/>
        <c:auto val="1"/>
        <c:lblAlgn val="ctr"/>
        <c:lblOffset val="100"/>
        <c:noMultiLvlLbl val="0"/>
      </c:catAx>
      <c:valAx>
        <c:axId val="-2143190424"/>
        <c:scaling>
          <c:orientation val="minMax"/>
        </c:scaling>
        <c:delete val="0"/>
        <c:axPos val="l"/>
        <c:majorGridlines>
          <c:spPr>
            <a:ln>
              <a:solidFill>
                <a:schemeClr val="bg1">
                  <a:lumMod val="75000"/>
                </a:schemeClr>
              </a:solidFill>
            </a:ln>
          </c:spPr>
        </c:majorGridlines>
        <c:numFmt formatCode="#,##0.0" sourceLinked="0"/>
        <c:majorTickMark val="out"/>
        <c:minorTickMark val="none"/>
        <c:tickLblPos val="nextTo"/>
        <c:crossAx val="-2143186824"/>
        <c:crosses val="autoZero"/>
        <c:crossBetween val="between"/>
        <c:majorUnit val="0.5"/>
      </c:valAx>
    </c:plotArea>
    <c:legend>
      <c:legendPos val="r"/>
      <c:legendEntry>
        <c:idx val="3"/>
        <c:txPr>
          <a:bodyPr/>
          <a:lstStyle/>
          <a:p>
            <a:pPr>
              <a:defRPr sz="1800" b="1"/>
            </a:pPr>
            <a:endParaRPr lang="fr-FR"/>
          </a:p>
        </c:txPr>
      </c:legendEntry>
      <c:layout>
        <c:manualLayout>
          <c:xMode val="edge"/>
          <c:yMode val="edge"/>
          <c:x val="0.127505046233802"/>
          <c:y val="0.167553147580086"/>
          <c:w val="0.437432091323513"/>
          <c:h val="0.303445283380216"/>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400"/>
      </a:pPr>
      <a:endParaRPr lang="fr-FR"/>
    </a:p>
  </c:txPr>
  <c:externalData r:id="rId1">
    <c:autoUpdate val="0"/>
  </c:externalData>
</c:chartSpace>
</file>

<file path=ppt/charts/chart17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400" b="0" i="0" u="none" strike="noStrike" baseline="0">
                <a:solidFill>
                  <a:srgbClr val="003366"/>
                </a:solidFill>
                <a:latin typeface="Calibri"/>
                <a:ea typeface="Calibri"/>
                <a:cs typeface="Calibri"/>
              </a:defRPr>
            </a:pPr>
            <a:r>
              <a:rPr lang="fr-FR" sz="1680" b="1" i="0" u="none" strike="noStrike" baseline="0" dirty="0">
                <a:solidFill>
                  <a:srgbClr val="333333"/>
                </a:solidFill>
                <a:latin typeface="Calibri"/>
                <a:ea typeface="Calibri"/>
                <a:cs typeface="Calibri"/>
              </a:rPr>
              <a:t>Structure des productions </a:t>
            </a:r>
            <a:r>
              <a:rPr lang="fr-FR" sz="1680" b="1" i="0" u="none" strike="noStrike" baseline="0" dirty="0" smtClean="0">
                <a:solidFill>
                  <a:srgbClr val="333333"/>
                </a:solidFill>
                <a:latin typeface="Calibri"/>
                <a:ea typeface="Calibri"/>
                <a:cs typeface="Calibri"/>
              </a:rPr>
              <a:t>commercialisées </a:t>
            </a:r>
          </a:p>
          <a:p>
            <a:pPr>
              <a:defRPr sz="1400" b="0" i="0" u="none" strike="noStrike" baseline="0">
                <a:solidFill>
                  <a:srgbClr val="003366"/>
                </a:solidFill>
                <a:latin typeface="Calibri"/>
                <a:ea typeface="Calibri"/>
                <a:cs typeface="Calibri"/>
              </a:defRPr>
            </a:pPr>
            <a:r>
              <a:rPr lang="fr-FR" sz="1680" b="1" i="0" u="none" strike="noStrike" baseline="0" dirty="0" smtClean="0">
                <a:solidFill>
                  <a:srgbClr val="333333"/>
                </a:solidFill>
                <a:latin typeface="Calibri"/>
                <a:ea typeface="Calibri"/>
                <a:cs typeface="Calibri"/>
              </a:rPr>
              <a:t>en </a:t>
            </a:r>
            <a:r>
              <a:rPr lang="fr-FR" sz="1680" b="1" i="0" u="none" strike="noStrike" baseline="0" dirty="0">
                <a:solidFill>
                  <a:srgbClr val="333333"/>
                </a:solidFill>
                <a:latin typeface="Calibri"/>
                <a:ea typeface="Calibri"/>
                <a:cs typeface="Calibri"/>
              </a:rPr>
              <a:t>valeur </a:t>
            </a:r>
            <a:r>
              <a:rPr lang="fr-FR" sz="1680" b="1" i="0" u="none" strike="noStrike" baseline="0" dirty="0" smtClean="0">
                <a:solidFill>
                  <a:srgbClr val="333333"/>
                </a:solidFill>
                <a:latin typeface="Calibri"/>
                <a:ea typeface="Calibri"/>
                <a:cs typeface="Calibri"/>
              </a:rPr>
              <a:t>de l'agriculture-élevage, </a:t>
            </a:r>
            <a:r>
              <a:rPr lang="fr-FR" sz="1680" b="1" i="0" u="none" strike="noStrike" baseline="0" dirty="0">
                <a:solidFill>
                  <a:srgbClr val="333333"/>
                </a:solidFill>
                <a:latin typeface="Calibri"/>
                <a:ea typeface="Calibri"/>
                <a:cs typeface="Calibri"/>
              </a:rPr>
              <a:t>GCFP</a:t>
            </a:r>
          </a:p>
        </c:rich>
      </c:tx>
      <c:layout>
        <c:manualLayout>
          <c:xMode val="edge"/>
          <c:yMode val="edge"/>
          <c:x val="0.205480352635346"/>
          <c:y val="0.0"/>
        </c:manualLayout>
      </c:layout>
      <c:overlay val="0"/>
      <c:spPr>
        <a:solidFill>
          <a:schemeClr val="bg1"/>
        </a:solidFill>
      </c:spPr>
    </c:title>
    <c:autoTitleDeleted val="0"/>
    <c:plotArea>
      <c:layout>
        <c:manualLayout>
          <c:layoutTarget val="inner"/>
          <c:xMode val="edge"/>
          <c:yMode val="edge"/>
          <c:x val="0.119998681384923"/>
          <c:y val="0.0950894761999668"/>
          <c:w val="0.871113852993256"/>
          <c:h val="0.803241917481803"/>
        </c:manualLayout>
      </c:layout>
      <c:barChart>
        <c:barDir val="col"/>
        <c:grouping val="stacked"/>
        <c:varyColors val="0"/>
        <c:ser>
          <c:idx val="0"/>
          <c:order val="0"/>
          <c:tx>
            <c:strRef>
              <c:f>'en valeur'!$A$68</c:f>
              <c:strCache>
                <c:ptCount val="1"/>
                <c:pt idx="0">
                  <c:v>Total Filère animal</c:v>
                </c:pt>
              </c:strCache>
            </c:strRef>
          </c:tx>
          <c:spPr>
            <a:solidFill>
              <a:srgbClr val="FF0000"/>
            </a:solidFill>
            <a:ln>
              <a:noFill/>
            </a:ln>
          </c:spPr>
          <c:invertIfNegative val="0"/>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valeur'!$B$68:$AD$68</c:f>
              <c:numCache>
                <c:formatCode>0%</c:formatCode>
                <c:ptCount val="29"/>
                <c:pt idx="0">
                  <c:v>0.57837989327125</c:v>
                </c:pt>
                <c:pt idx="1">
                  <c:v>0.601209217367742</c:v>
                </c:pt>
                <c:pt idx="2">
                  <c:v>0.640923992002762</c:v>
                </c:pt>
                <c:pt idx="3">
                  <c:v>0.635205617049463</c:v>
                </c:pt>
                <c:pt idx="4">
                  <c:v>0.604023266614404</c:v>
                </c:pt>
                <c:pt idx="5">
                  <c:v>0.624585568536953</c:v>
                </c:pt>
                <c:pt idx="6">
                  <c:v>0.578759279383792</c:v>
                </c:pt>
                <c:pt idx="7">
                  <c:v>0.624310343728346</c:v>
                </c:pt>
                <c:pt idx="8">
                  <c:v>0.573462733209134</c:v>
                </c:pt>
                <c:pt idx="9">
                  <c:v>0.570556363316557</c:v>
                </c:pt>
                <c:pt idx="10">
                  <c:v>0.583238264068778</c:v>
                </c:pt>
                <c:pt idx="11">
                  <c:v>0.563664843586202</c:v>
                </c:pt>
                <c:pt idx="12">
                  <c:v>0.525113178671569</c:v>
                </c:pt>
                <c:pt idx="13">
                  <c:v>0.511099438702549</c:v>
                </c:pt>
                <c:pt idx="14">
                  <c:v>0.483972304816563</c:v>
                </c:pt>
                <c:pt idx="15">
                  <c:v>0.468597736498636</c:v>
                </c:pt>
                <c:pt idx="16">
                  <c:v>0.460167978151125</c:v>
                </c:pt>
                <c:pt idx="17">
                  <c:v>0.446231249219108</c:v>
                </c:pt>
                <c:pt idx="18">
                  <c:v>0.444801723742123</c:v>
                </c:pt>
                <c:pt idx="19">
                  <c:v>0.460099307802479</c:v>
                </c:pt>
                <c:pt idx="20">
                  <c:v>0.453930562279907</c:v>
                </c:pt>
                <c:pt idx="21">
                  <c:v>0.460851675574484</c:v>
                </c:pt>
                <c:pt idx="22">
                  <c:v>0.4470217104688</c:v>
                </c:pt>
                <c:pt idx="23">
                  <c:v>0.446285862580097</c:v>
                </c:pt>
                <c:pt idx="24">
                  <c:v>0.443422596693724</c:v>
                </c:pt>
                <c:pt idx="25">
                  <c:v>0.450424101558641</c:v>
                </c:pt>
                <c:pt idx="26">
                  <c:v>0.445961927794523</c:v>
                </c:pt>
                <c:pt idx="27">
                  <c:v>0.421206590290566</c:v>
                </c:pt>
                <c:pt idx="28">
                  <c:v>0.402439589284336</c:v>
                </c:pt>
              </c:numCache>
            </c:numRef>
          </c:val>
        </c:ser>
        <c:ser>
          <c:idx val="1"/>
          <c:order val="1"/>
          <c:tx>
            <c:strRef>
              <c:f>'en valeur'!$A$69</c:f>
              <c:strCache>
                <c:ptCount val="1"/>
                <c:pt idx="0">
                  <c:v>Total Filère végétale</c:v>
                </c:pt>
              </c:strCache>
            </c:strRef>
          </c:tx>
          <c:spPr>
            <a:solidFill>
              <a:srgbClr val="008000"/>
            </a:solidFill>
            <a:ln>
              <a:noFill/>
            </a:ln>
          </c:spPr>
          <c:invertIfNegative val="0"/>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valeur'!$B$69:$AD$69</c:f>
              <c:numCache>
                <c:formatCode>0%</c:formatCode>
                <c:ptCount val="29"/>
                <c:pt idx="0">
                  <c:v>0.421620106728749</c:v>
                </c:pt>
                <c:pt idx="1">
                  <c:v>0.398790782632258</c:v>
                </c:pt>
                <c:pt idx="2">
                  <c:v>0.359076007997238</c:v>
                </c:pt>
                <c:pt idx="3">
                  <c:v>0.364794382950537</c:v>
                </c:pt>
                <c:pt idx="4">
                  <c:v>0.395976733385596</c:v>
                </c:pt>
                <c:pt idx="5">
                  <c:v>0.375414431463047</c:v>
                </c:pt>
                <c:pt idx="6">
                  <c:v>0.421240720616208</c:v>
                </c:pt>
                <c:pt idx="7">
                  <c:v>0.375689656271654</c:v>
                </c:pt>
                <c:pt idx="8">
                  <c:v>0.426537266790866</c:v>
                </c:pt>
                <c:pt idx="9">
                  <c:v>0.429443636683443</c:v>
                </c:pt>
                <c:pt idx="10">
                  <c:v>0.416761735931222</c:v>
                </c:pt>
                <c:pt idx="11">
                  <c:v>0.436335156413798</c:v>
                </c:pt>
                <c:pt idx="12">
                  <c:v>0.474886821328431</c:v>
                </c:pt>
                <c:pt idx="13">
                  <c:v>0.488900561297451</c:v>
                </c:pt>
                <c:pt idx="14">
                  <c:v>0.516027695183437</c:v>
                </c:pt>
                <c:pt idx="15">
                  <c:v>0.531402263501364</c:v>
                </c:pt>
                <c:pt idx="16">
                  <c:v>0.539832021848875</c:v>
                </c:pt>
                <c:pt idx="17">
                  <c:v>0.553768750780892</c:v>
                </c:pt>
                <c:pt idx="18">
                  <c:v>0.555198276257877</c:v>
                </c:pt>
                <c:pt idx="19">
                  <c:v>0.539900692197521</c:v>
                </c:pt>
                <c:pt idx="20">
                  <c:v>0.546069437720093</c:v>
                </c:pt>
                <c:pt idx="21">
                  <c:v>0.539148324425516</c:v>
                </c:pt>
                <c:pt idx="22">
                  <c:v>0.5529782895312</c:v>
                </c:pt>
                <c:pt idx="23">
                  <c:v>0.553714137419903</c:v>
                </c:pt>
                <c:pt idx="24">
                  <c:v>0.556577403306276</c:v>
                </c:pt>
                <c:pt idx="25">
                  <c:v>0.549575898441359</c:v>
                </c:pt>
                <c:pt idx="26">
                  <c:v>0.554038072205477</c:v>
                </c:pt>
                <c:pt idx="27">
                  <c:v>0.578793409709434</c:v>
                </c:pt>
                <c:pt idx="28">
                  <c:v>0.597560410715664</c:v>
                </c:pt>
              </c:numCache>
            </c:numRef>
          </c:val>
        </c:ser>
        <c:dLbls>
          <c:showLegendKey val="0"/>
          <c:showVal val="0"/>
          <c:showCatName val="0"/>
          <c:showSerName val="0"/>
          <c:showPercent val="0"/>
          <c:showBubbleSize val="0"/>
        </c:dLbls>
        <c:gapWidth val="150"/>
        <c:overlap val="100"/>
        <c:axId val="-2144128616"/>
        <c:axId val="-2144133016"/>
      </c:barChart>
      <c:lineChart>
        <c:grouping val="standard"/>
        <c:varyColors val="0"/>
        <c:ser>
          <c:idx val="2"/>
          <c:order val="2"/>
          <c:tx>
            <c:strRef>
              <c:f>'en valeur'!$A$62</c:f>
              <c:strCache>
                <c:ptCount val="1"/>
                <c:pt idx="0">
                  <c:v>Total</c:v>
                </c:pt>
              </c:strCache>
            </c:strRef>
          </c:tx>
          <c:spPr>
            <a:ln w="76200" cmpd="sng">
              <a:solidFill>
                <a:schemeClr val="tx1"/>
              </a:solidFill>
            </a:ln>
          </c:spPr>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valeur'!$B$62:$AD$62</c:f>
              <c:numCache>
                <c:formatCode>#,##0.00</c:formatCode>
                <c:ptCount val="29"/>
                <c:pt idx="0">
                  <c:v>3.85853585736752</c:v>
                </c:pt>
                <c:pt idx="1">
                  <c:v>4.029652313909853</c:v>
                </c:pt>
                <c:pt idx="2">
                  <c:v>3.886608040965901</c:v>
                </c:pt>
                <c:pt idx="3">
                  <c:v>4.140619676714728</c:v>
                </c:pt>
                <c:pt idx="4">
                  <c:v>4.624670203076667</c:v>
                </c:pt>
                <c:pt idx="5">
                  <c:v>5.052751681941435</c:v>
                </c:pt>
                <c:pt idx="6">
                  <c:v>5.28377516956124</c:v>
                </c:pt>
                <c:pt idx="7">
                  <c:v>5.36710118668267</c:v>
                </c:pt>
                <c:pt idx="8">
                  <c:v>5.92581187340727</c:v>
                </c:pt>
                <c:pt idx="9">
                  <c:v>6.213474625829205</c:v>
                </c:pt>
                <c:pt idx="10">
                  <c:v>6.254164491811961</c:v>
                </c:pt>
                <c:pt idx="11">
                  <c:v>6.603624410236057</c:v>
                </c:pt>
                <c:pt idx="12">
                  <c:v>7.156636491799812</c:v>
                </c:pt>
                <c:pt idx="13">
                  <c:v>7.481306217350128</c:v>
                </c:pt>
                <c:pt idx="14">
                  <c:v>7.823652092130738</c:v>
                </c:pt>
                <c:pt idx="15">
                  <c:v>8.271734463388414</c:v>
                </c:pt>
                <c:pt idx="16">
                  <c:v>8.03141185605469</c:v>
                </c:pt>
                <c:pt idx="17">
                  <c:v>8.55389456535879</c:v>
                </c:pt>
                <c:pt idx="18">
                  <c:v>9.130393187669467</c:v>
                </c:pt>
                <c:pt idx="19">
                  <c:v>8.834726393512163</c:v>
                </c:pt>
                <c:pt idx="20">
                  <c:v>8.78608420726763</c:v>
                </c:pt>
                <c:pt idx="21">
                  <c:v>9.404649693272887</c:v>
                </c:pt>
                <c:pt idx="22">
                  <c:v>9.774001326003718</c:v>
                </c:pt>
                <c:pt idx="23">
                  <c:v>10.76769252622305</c:v>
                </c:pt>
                <c:pt idx="24">
                  <c:v>11.11156293006721</c:v>
                </c:pt>
                <c:pt idx="25">
                  <c:v>12.15499681718125</c:v>
                </c:pt>
                <c:pt idx="26">
                  <c:v>11.85099062572164</c:v>
                </c:pt>
                <c:pt idx="27">
                  <c:v>12.2726</c:v>
                </c:pt>
                <c:pt idx="28">
                  <c:v>12.953</c:v>
                </c:pt>
              </c:numCache>
            </c:numRef>
          </c:val>
          <c:smooth val="0"/>
        </c:ser>
        <c:dLbls>
          <c:showLegendKey val="0"/>
          <c:showVal val="0"/>
          <c:showCatName val="0"/>
          <c:showSerName val="0"/>
          <c:showPercent val="0"/>
          <c:showBubbleSize val="0"/>
        </c:dLbls>
        <c:marker val="1"/>
        <c:smooth val="0"/>
        <c:axId val="-2144136152"/>
        <c:axId val="-2144139480"/>
      </c:lineChart>
      <c:catAx>
        <c:axId val="-2144128616"/>
        <c:scaling>
          <c:orientation val="minMax"/>
        </c:scaling>
        <c:delete val="0"/>
        <c:axPos val="b"/>
        <c:numFmt formatCode="0" sourceLinked="1"/>
        <c:majorTickMark val="out"/>
        <c:minorTickMark val="none"/>
        <c:tickLblPos val="nextTo"/>
        <c:txPr>
          <a:bodyPr rot="-5400000" vert="horz"/>
          <a:lstStyle/>
          <a:p>
            <a:pPr>
              <a:defRPr/>
            </a:pPr>
            <a:endParaRPr lang="fr-FR"/>
          </a:p>
        </c:txPr>
        <c:crossAx val="-2144133016"/>
        <c:crosses val="autoZero"/>
        <c:auto val="1"/>
        <c:lblAlgn val="ctr"/>
        <c:lblOffset val="100"/>
        <c:noMultiLvlLbl val="0"/>
      </c:catAx>
      <c:valAx>
        <c:axId val="-2144133016"/>
        <c:scaling>
          <c:orientation val="minMax"/>
          <c:max val="1.0"/>
        </c:scaling>
        <c:delete val="0"/>
        <c:axPos val="l"/>
        <c:majorGridlines>
          <c:spPr>
            <a:ln>
              <a:solidFill>
                <a:schemeClr val="bg1">
                  <a:lumMod val="75000"/>
                </a:schemeClr>
              </a:solidFill>
            </a:ln>
          </c:spPr>
        </c:majorGridlines>
        <c:numFmt formatCode="0%" sourceLinked="1"/>
        <c:majorTickMark val="out"/>
        <c:minorTickMark val="none"/>
        <c:tickLblPos val="nextTo"/>
        <c:crossAx val="-2144128616"/>
        <c:crosses val="autoZero"/>
        <c:crossBetween val="between"/>
        <c:majorUnit val="0.1"/>
      </c:valAx>
      <c:catAx>
        <c:axId val="-2144136152"/>
        <c:scaling>
          <c:orientation val="minMax"/>
        </c:scaling>
        <c:delete val="1"/>
        <c:axPos val="b"/>
        <c:numFmt formatCode="0" sourceLinked="1"/>
        <c:majorTickMark val="out"/>
        <c:minorTickMark val="none"/>
        <c:tickLblPos val="nextTo"/>
        <c:crossAx val="-2144139480"/>
        <c:crosses val="autoZero"/>
        <c:auto val="1"/>
        <c:lblAlgn val="ctr"/>
        <c:lblOffset val="100"/>
        <c:noMultiLvlLbl val="0"/>
      </c:catAx>
      <c:valAx>
        <c:axId val="-2144139480"/>
        <c:scaling>
          <c:orientation val="minMax"/>
        </c:scaling>
        <c:delete val="0"/>
        <c:axPos val="r"/>
        <c:numFmt formatCode="#,##0" sourceLinked="0"/>
        <c:majorTickMark val="out"/>
        <c:minorTickMark val="none"/>
        <c:tickLblPos val="nextTo"/>
        <c:txPr>
          <a:bodyPr/>
          <a:lstStyle/>
          <a:p>
            <a:pPr>
              <a:defRPr b="1"/>
            </a:pPr>
            <a:endParaRPr lang="fr-FR"/>
          </a:p>
        </c:txPr>
        <c:crossAx val="-2144136152"/>
        <c:crosses val="max"/>
        <c:crossBetween val="between"/>
      </c:valAx>
    </c:plotArea>
    <c:legend>
      <c:legendPos val="r"/>
      <c:layout>
        <c:manualLayout>
          <c:xMode val="edge"/>
          <c:yMode val="edge"/>
          <c:x val="0.360515201748107"/>
          <c:y val="0.621500961573352"/>
          <c:w val="0.43346436603413"/>
          <c:h val="0.26609456076055"/>
        </c:manualLayout>
      </c:layout>
      <c:overlay val="0"/>
      <c:spPr>
        <a:solidFill>
          <a:schemeClr val="bg1"/>
        </a:solidFill>
      </c:spPr>
      <c:txPr>
        <a:bodyPr/>
        <a:lstStyle/>
        <a:p>
          <a:pPr>
            <a:defRPr sz="1600" b="1"/>
          </a:pPr>
          <a:endParaRPr lang="fr-FR"/>
        </a:p>
      </c:txPr>
    </c:legend>
    <c:plotVisOnly val="1"/>
    <c:dispBlanksAs val="gap"/>
    <c:showDLblsOverMax val="0"/>
  </c:chart>
  <c:txPr>
    <a:bodyPr/>
    <a:lstStyle/>
    <a:p>
      <a:pPr>
        <a:defRPr sz="1400"/>
      </a:pPr>
      <a:endParaRPr lang="fr-FR"/>
    </a:p>
  </c:txPr>
  <c:externalData r:id="rId1">
    <c:autoUpdate val="0"/>
  </c:externalData>
</c:chartSpace>
</file>

<file path=ppt/charts/chart17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19998681384923"/>
          <c:y val="0.018391448755023"/>
          <c:w val="0.871113852993256"/>
          <c:h val="0.880100085717066"/>
        </c:manualLayout>
      </c:layout>
      <c:lineChart>
        <c:grouping val="standard"/>
        <c:varyColors val="0"/>
        <c:ser>
          <c:idx val="0"/>
          <c:order val="0"/>
          <c:tx>
            <c:strRef>
              <c:f>'en valeur'!$A$64</c:f>
              <c:strCache>
                <c:ptCount val="1"/>
                <c:pt idx="0">
                  <c:v>Lait / Total bovins, en valeur</c:v>
                </c:pt>
              </c:strCache>
            </c:strRef>
          </c:tx>
          <c:marker>
            <c:symbol val="none"/>
          </c:marker>
          <c:cat>
            <c:numRef>
              <c:f>'en valeur'!$B$50:$AD$50</c:f>
              <c:numCache>
                <c:formatCode>0</c:formatCode>
                <c:ptCount val="29"/>
                <c:pt idx="0">
                  <c:v>1989.0</c:v>
                </c:pt>
                <c:pt idx="1">
                  <c:v>1990.0</c:v>
                </c:pt>
                <c:pt idx="2">
                  <c:v>1991.0</c:v>
                </c:pt>
                <c:pt idx="3">
                  <c:v>1992.0</c:v>
                </c:pt>
                <c:pt idx="4">
                  <c:v>1993.0</c:v>
                </c:pt>
                <c:pt idx="5">
                  <c:v>1994.0</c:v>
                </c:pt>
                <c:pt idx="6">
                  <c:v>1995.0</c:v>
                </c:pt>
                <c:pt idx="7">
                  <c:v>1996.0</c:v>
                </c:pt>
                <c:pt idx="8">
                  <c:v>1997.0</c:v>
                </c:pt>
                <c:pt idx="9">
                  <c:v>1998.0</c:v>
                </c:pt>
                <c:pt idx="10">
                  <c:v>1999.0</c:v>
                </c:pt>
                <c:pt idx="11">
                  <c:v>2000.0</c:v>
                </c:pt>
                <c:pt idx="12">
                  <c:v>2001.0</c:v>
                </c:pt>
                <c:pt idx="13">
                  <c:v>2002.0</c:v>
                </c:pt>
                <c:pt idx="14">
                  <c:v>2003.0</c:v>
                </c:pt>
                <c:pt idx="15">
                  <c:v>2004.0</c:v>
                </c:pt>
                <c:pt idx="16">
                  <c:v>2005.0</c:v>
                </c:pt>
                <c:pt idx="17">
                  <c:v>2006.0</c:v>
                </c:pt>
                <c:pt idx="18">
                  <c:v>2007.0</c:v>
                </c:pt>
                <c:pt idx="19">
                  <c:v>2008.0</c:v>
                </c:pt>
                <c:pt idx="20">
                  <c:v>2009.0</c:v>
                </c:pt>
                <c:pt idx="21">
                  <c:v>2010.0</c:v>
                </c:pt>
                <c:pt idx="22">
                  <c:v>2011.0</c:v>
                </c:pt>
                <c:pt idx="23">
                  <c:v>2012.0</c:v>
                </c:pt>
                <c:pt idx="24">
                  <c:v>2013.0</c:v>
                </c:pt>
                <c:pt idx="25">
                  <c:v>2014.0</c:v>
                </c:pt>
                <c:pt idx="26">
                  <c:v>2015.0</c:v>
                </c:pt>
                <c:pt idx="27">
                  <c:v>2016.0</c:v>
                </c:pt>
                <c:pt idx="28">
                  <c:v>2017.0</c:v>
                </c:pt>
              </c:numCache>
            </c:numRef>
          </c:cat>
          <c:val>
            <c:numRef>
              <c:f>'en valeur'!$B$64:$AD$64</c:f>
              <c:numCache>
                <c:formatCode>0.0%</c:formatCode>
                <c:ptCount val="29"/>
                <c:pt idx="0">
                  <c:v>0.0637755102040816</c:v>
                </c:pt>
                <c:pt idx="1">
                  <c:v>0.0728744939271255</c:v>
                </c:pt>
                <c:pt idx="2">
                  <c:v>0.0737240075614367</c:v>
                </c:pt>
                <c:pt idx="3">
                  <c:v>0.0700164744645799</c:v>
                </c:pt>
                <c:pt idx="4">
                  <c:v>0.0615260463045414</c:v>
                </c:pt>
                <c:pt idx="5">
                  <c:v>0.0643282466087662</c:v>
                </c:pt>
                <c:pt idx="6">
                  <c:v>0.0688749650146484</c:v>
                </c:pt>
                <c:pt idx="7">
                  <c:v>0.0514043691300962</c:v>
                </c:pt>
                <c:pt idx="8">
                  <c:v>0.0467849205520045</c:v>
                </c:pt>
                <c:pt idx="9">
                  <c:v>0.0515696639138543</c:v>
                </c:pt>
                <c:pt idx="10">
                  <c:v>0.0409222668088071</c:v>
                </c:pt>
                <c:pt idx="11">
                  <c:v>0.0450598989670956</c:v>
                </c:pt>
                <c:pt idx="12">
                  <c:v>0.040524358937771</c:v>
                </c:pt>
                <c:pt idx="13">
                  <c:v>0.0389120353507236</c:v>
                </c:pt>
                <c:pt idx="14">
                  <c:v>0.0419496718780831</c:v>
                </c:pt>
                <c:pt idx="15">
                  <c:v>0.0409805104682504</c:v>
                </c:pt>
                <c:pt idx="16">
                  <c:v>0.0449218720551559</c:v>
                </c:pt>
                <c:pt idx="17">
                  <c:v>0.0491289155200658</c:v>
                </c:pt>
                <c:pt idx="18">
                  <c:v>0.0456586309318229</c:v>
                </c:pt>
                <c:pt idx="19">
                  <c:v>0.0296610169491525</c:v>
                </c:pt>
                <c:pt idx="20">
                  <c:v>0.0154370349767054</c:v>
                </c:pt>
                <c:pt idx="21">
                  <c:v>0.024831867563373</c:v>
                </c:pt>
                <c:pt idx="22">
                  <c:v>0.0207465425323077</c:v>
                </c:pt>
                <c:pt idx="23">
                  <c:v>0.0225942877005967</c:v>
                </c:pt>
                <c:pt idx="24">
                  <c:v>0.0234579661824244</c:v>
                </c:pt>
                <c:pt idx="25">
                  <c:v>0.0222411875674256</c:v>
                </c:pt>
                <c:pt idx="26">
                  <c:v>0.0219349585220622</c:v>
                </c:pt>
                <c:pt idx="27">
                  <c:v>0.0272614622057001</c:v>
                </c:pt>
                <c:pt idx="28">
                  <c:v>0.0273099681383705</c:v>
                </c:pt>
              </c:numCache>
            </c:numRef>
          </c:val>
          <c:smooth val="0"/>
        </c:ser>
        <c:dLbls>
          <c:showLegendKey val="0"/>
          <c:showVal val="0"/>
          <c:showCatName val="0"/>
          <c:showSerName val="0"/>
          <c:showPercent val="0"/>
          <c:showBubbleSize val="0"/>
        </c:dLbls>
        <c:marker val="1"/>
        <c:smooth val="0"/>
        <c:axId val="-2144159416"/>
        <c:axId val="-2144156376"/>
      </c:lineChart>
      <c:catAx>
        <c:axId val="-2144159416"/>
        <c:scaling>
          <c:orientation val="minMax"/>
        </c:scaling>
        <c:delete val="0"/>
        <c:axPos val="b"/>
        <c:numFmt formatCode="0" sourceLinked="1"/>
        <c:majorTickMark val="out"/>
        <c:minorTickMark val="none"/>
        <c:tickLblPos val="nextTo"/>
        <c:txPr>
          <a:bodyPr rot="-5400000" vert="horz"/>
          <a:lstStyle/>
          <a:p>
            <a:pPr>
              <a:defRPr/>
            </a:pPr>
            <a:endParaRPr lang="fr-FR"/>
          </a:p>
        </c:txPr>
        <c:crossAx val="-2144156376"/>
        <c:crosses val="autoZero"/>
        <c:auto val="1"/>
        <c:lblAlgn val="ctr"/>
        <c:lblOffset val="100"/>
        <c:noMultiLvlLbl val="0"/>
      </c:catAx>
      <c:valAx>
        <c:axId val="-2144156376"/>
        <c:scaling>
          <c:orientation val="minMax"/>
          <c:max val="0.08"/>
          <c:min val="0.0"/>
        </c:scaling>
        <c:delete val="0"/>
        <c:axPos val="l"/>
        <c:majorGridlines>
          <c:spPr>
            <a:ln>
              <a:solidFill>
                <a:schemeClr val="bg1">
                  <a:lumMod val="75000"/>
                </a:schemeClr>
              </a:solidFill>
            </a:ln>
          </c:spPr>
        </c:majorGridlines>
        <c:numFmt formatCode="0%" sourceLinked="0"/>
        <c:majorTickMark val="out"/>
        <c:minorTickMark val="none"/>
        <c:tickLblPos val="nextTo"/>
        <c:crossAx val="-2144159416"/>
        <c:crosses val="autoZero"/>
        <c:crossBetween val="between"/>
        <c:majorUnit val="0.01"/>
      </c:valAx>
    </c:plotArea>
    <c:legend>
      <c:legendPos val="r"/>
      <c:legendEntry>
        <c:idx val="0"/>
        <c:txPr>
          <a:bodyPr/>
          <a:lstStyle/>
          <a:p>
            <a:pPr algn="ctr">
              <a:defRPr sz="1600" b="1"/>
            </a:pPr>
            <a:endParaRPr lang="fr-FR"/>
          </a:p>
        </c:txPr>
      </c:legendEntry>
      <c:layout>
        <c:manualLayout>
          <c:xMode val="edge"/>
          <c:yMode val="edge"/>
          <c:x val="0.353665780219113"/>
          <c:y val="0.0319238768096858"/>
          <c:w val="0.599356373222182"/>
          <c:h val="0.132588681188223"/>
        </c:manualLayout>
      </c:layout>
      <c:overlay val="0"/>
      <c:spPr>
        <a:solidFill>
          <a:schemeClr val="bg1"/>
        </a:solidFill>
      </c:spPr>
      <c:txPr>
        <a:bodyPr/>
        <a:lstStyle/>
        <a:p>
          <a:pPr algn="ctr">
            <a:defRPr b="1"/>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Fournisseurs des importations, </a:t>
            </a:r>
            <a:endParaRPr lang="fr-FR" sz="2000" dirty="0" smtClean="0"/>
          </a:p>
          <a:p>
            <a:pPr>
              <a:defRPr sz="2000"/>
            </a:pPr>
            <a:r>
              <a:rPr lang="fr-FR" sz="2000" dirty="0" smtClean="0"/>
              <a:t>GCFP</a:t>
            </a:r>
            <a:endParaRPr lang="fr-FR" sz="2000" dirty="0"/>
          </a:p>
        </c:rich>
      </c:tx>
      <c:layout>
        <c:manualLayout>
          <c:xMode val="edge"/>
          <c:yMode val="edge"/>
          <c:x val="0.11234241552781"/>
          <c:y val="0.00179875489001107"/>
        </c:manualLayout>
      </c:layout>
      <c:overlay val="0"/>
      <c:spPr>
        <a:solidFill>
          <a:schemeClr val="bg1"/>
        </a:solidFill>
      </c:spPr>
    </c:title>
    <c:autoTitleDeleted val="0"/>
    <c:plotArea>
      <c:layout>
        <c:manualLayout>
          <c:layoutTarget val="inner"/>
          <c:xMode val="edge"/>
          <c:yMode val="edge"/>
          <c:x val="0.0790258083936691"/>
          <c:y val="0.109759011131003"/>
          <c:w val="0.604232463465136"/>
          <c:h val="0.747226822425565"/>
        </c:manualLayout>
      </c:layout>
      <c:barChart>
        <c:barDir val="col"/>
        <c:grouping val="stacked"/>
        <c:varyColors val="0"/>
        <c:ser>
          <c:idx val="0"/>
          <c:order val="0"/>
          <c:tx>
            <c:strRef>
              <c:f>'Imp Exp Biens'!$A$260</c:f>
              <c:strCache>
                <c:ptCount val="1"/>
                <c:pt idx="0">
                  <c:v>France</c:v>
                </c:pt>
              </c:strCache>
            </c:strRef>
          </c:tx>
          <c:spPr>
            <a:solidFill>
              <a:srgbClr val="3366FF"/>
            </a:solidFill>
            <a:ln w="76200" cmpd="sng">
              <a:noFill/>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Biens'!$B$260:$T$260</c:f>
              <c:numCache>
                <c:formatCode>#,##0</c:formatCode>
                <c:ptCount val="19"/>
                <c:pt idx="0">
                  <c:v>46.13829659700001</c:v>
                </c:pt>
                <c:pt idx="1">
                  <c:v>49.736823323</c:v>
                </c:pt>
                <c:pt idx="2">
                  <c:v>50.293320319</c:v>
                </c:pt>
                <c:pt idx="3">
                  <c:v>76.12960932799984</c:v>
                </c:pt>
                <c:pt idx="4">
                  <c:v>62.776809125</c:v>
                </c:pt>
                <c:pt idx="5">
                  <c:v>54.937347</c:v>
                </c:pt>
                <c:pt idx="6">
                  <c:v>63.7972185</c:v>
                </c:pt>
                <c:pt idx="7">
                  <c:v>64.2646282</c:v>
                </c:pt>
                <c:pt idx="8">
                  <c:v>67.60822289999986</c:v>
                </c:pt>
                <c:pt idx="9">
                  <c:v>63.26753720000001</c:v>
                </c:pt>
                <c:pt idx="10">
                  <c:v>64.9388927</c:v>
                </c:pt>
                <c:pt idx="11">
                  <c:v>68.16271609999988</c:v>
                </c:pt>
                <c:pt idx="12">
                  <c:v>65.3578536</c:v>
                </c:pt>
                <c:pt idx="13">
                  <c:v>65.09493820000001</c:v>
                </c:pt>
                <c:pt idx="14">
                  <c:v>63.6631347</c:v>
                </c:pt>
                <c:pt idx="15">
                  <c:v>64.4337191</c:v>
                </c:pt>
                <c:pt idx="16">
                  <c:v>67.6023637</c:v>
                </c:pt>
                <c:pt idx="17">
                  <c:v>65.73978699999998</c:v>
                </c:pt>
                <c:pt idx="18">
                  <c:v>64.9614336757832</c:v>
                </c:pt>
              </c:numCache>
            </c:numRef>
          </c:val>
        </c:ser>
        <c:ser>
          <c:idx val="1"/>
          <c:order val="1"/>
          <c:tx>
            <c:strRef>
              <c:f>'Imp Exp Biens'!$A$261</c:f>
              <c:strCache>
                <c:ptCount val="1"/>
                <c:pt idx="0">
                  <c:v>Union Européenne (hors France)</c:v>
                </c:pt>
              </c:strCache>
            </c:strRef>
          </c:tx>
          <c:spPr>
            <a:solidFill>
              <a:srgbClr val="000090"/>
            </a:solidFill>
            <a:ln w="76200" cmpd="sng">
              <a:noFill/>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Biens'!$B$261:$T$261</c:f>
              <c:numCache>
                <c:formatCode>#,##0</c:formatCode>
                <c:ptCount val="19"/>
                <c:pt idx="0">
                  <c:v>18.235321223</c:v>
                </c:pt>
                <c:pt idx="1">
                  <c:v>18.373947875</c:v>
                </c:pt>
                <c:pt idx="2">
                  <c:v>17.414088848</c:v>
                </c:pt>
                <c:pt idx="3">
                  <c:v>22.736057454</c:v>
                </c:pt>
                <c:pt idx="4">
                  <c:v>23.748565212</c:v>
                </c:pt>
                <c:pt idx="5">
                  <c:v>25.9307749</c:v>
                </c:pt>
                <c:pt idx="6">
                  <c:v>31.6751407</c:v>
                </c:pt>
                <c:pt idx="7">
                  <c:v>39.7000847</c:v>
                </c:pt>
                <c:pt idx="8">
                  <c:v>42.4777766</c:v>
                </c:pt>
                <c:pt idx="9">
                  <c:v>35.3251805</c:v>
                </c:pt>
                <c:pt idx="10">
                  <c:v>40.7502727</c:v>
                </c:pt>
                <c:pt idx="11">
                  <c:v>50.7972934</c:v>
                </c:pt>
                <c:pt idx="12">
                  <c:v>42.95706499999999</c:v>
                </c:pt>
                <c:pt idx="13">
                  <c:v>40.6690875</c:v>
                </c:pt>
                <c:pt idx="14">
                  <c:v>42.9140531</c:v>
                </c:pt>
                <c:pt idx="15">
                  <c:v>44.3684578</c:v>
                </c:pt>
                <c:pt idx="16">
                  <c:v>41.3067708</c:v>
                </c:pt>
                <c:pt idx="17">
                  <c:v>39.049073</c:v>
                </c:pt>
                <c:pt idx="18">
                  <c:v>39.4782959121275</c:v>
                </c:pt>
              </c:numCache>
            </c:numRef>
          </c:val>
        </c:ser>
        <c:ser>
          <c:idx val="2"/>
          <c:order val="2"/>
          <c:tx>
            <c:strRef>
              <c:f>'Imp Exp Biens'!$A$262</c:f>
              <c:strCache>
                <c:ptCount val="1"/>
                <c:pt idx="0">
                  <c:v>Australie</c:v>
                </c:pt>
              </c:strCache>
            </c:strRef>
          </c:tx>
          <c:spPr>
            <a:solidFill>
              <a:srgbClr val="008000"/>
            </a:solidFill>
            <a:ln>
              <a:noFill/>
              <a:prstDash val="sysDash"/>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Biens'!$B$262:$T$262</c:f>
              <c:numCache>
                <c:formatCode>#,##0</c:formatCode>
                <c:ptCount val="19"/>
                <c:pt idx="0">
                  <c:v>19.674406071</c:v>
                </c:pt>
                <c:pt idx="1">
                  <c:v>20.2337833</c:v>
                </c:pt>
                <c:pt idx="2">
                  <c:v>16.3891901</c:v>
                </c:pt>
                <c:pt idx="3">
                  <c:v>15.55044473</c:v>
                </c:pt>
                <c:pt idx="4">
                  <c:v>14.2268697</c:v>
                </c:pt>
                <c:pt idx="5">
                  <c:v>15.6457123</c:v>
                </c:pt>
                <c:pt idx="6">
                  <c:v>18.9683643</c:v>
                </c:pt>
                <c:pt idx="7">
                  <c:v>26.1874581</c:v>
                </c:pt>
                <c:pt idx="8">
                  <c:v>25.6447396</c:v>
                </c:pt>
                <c:pt idx="9">
                  <c:v>21.0934325</c:v>
                </c:pt>
                <c:pt idx="10">
                  <c:v>28.9217756</c:v>
                </c:pt>
                <c:pt idx="11">
                  <c:v>30.1832142</c:v>
                </c:pt>
                <c:pt idx="12">
                  <c:v>32.718613</c:v>
                </c:pt>
                <c:pt idx="13">
                  <c:v>25.68536809999999</c:v>
                </c:pt>
                <c:pt idx="14">
                  <c:v>26.571344</c:v>
                </c:pt>
                <c:pt idx="15">
                  <c:v>31.5328479</c:v>
                </c:pt>
                <c:pt idx="16">
                  <c:v>25.797025</c:v>
                </c:pt>
                <c:pt idx="17">
                  <c:v>30.2208754</c:v>
                </c:pt>
                <c:pt idx="18">
                  <c:v>29.027919142273</c:v>
                </c:pt>
              </c:numCache>
            </c:numRef>
          </c:val>
        </c:ser>
        <c:ser>
          <c:idx val="4"/>
          <c:order val="3"/>
          <c:tx>
            <c:strRef>
              <c:f>'Imp Exp Biens'!$A$264</c:f>
              <c:strCache>
                <c:ptCount val="1"/>
                <c:pt idx="0">
                  <c:v>Nouvelle-Zélande</c:v>
                </c:pt>
              </c:strCache>
            </c:strRef>
          </c:tx>
          <c:spPr>
            <a:solidFill>
              <a:schemeClr val="tx2">
                <a:lumMod val="20000"/>
                <a:lumOff val="80000"/>
              </a:schemeClr>
            </a:solidFill>
            <a:ln>
              <a:solidFill>
                <a:schemeClr val="tx1"/>
              </a:solidFill>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Biens'!$B$264:$T$264</c:f>
              <c:numCache>
                <c:formatCode>#,##0</c:formatCode>
                <c:ptCount val="19"/>
                <c:pt idx="0">
                  <c:v>5.790258700000001</c:v>
                </c:pt>
                <c:pt idx="1">
                  <c:v>6.127546199999989</c:v>
                </c:pt>
                <c:pt idx="2">
                  <c:v>6.446027</c:v>
                </c:pt>
                <c:pt idx="3">
                  <c:v>6.923719899999996</c:v>
                </c:pt>
                <c:pt idx="4">
                  <c:v>7.660742903</c:v>
                </c:pt>
                <c:pt idx="5">
                  <c:v>9.398341699999997</c:v>
                </c:pt>
                <c:pt idx="6">
                  <c:v>9.5062642</c:v>
                </c:pt>
                <c:pt idx="7">
                  <c:v>9.711649</c:v>
                </c:pt>
                <c:pt idx="8">
                  <c:v>10.4304177</c:v>
                </c:pt>
                <c:pt idx="9">
                  <c:v>9.4063544</c:v>
                </c:pt>
                <c:pt idx="10">
                  <c:v>11.3502651</c:v>
                </c:pt>
                <c:pt idx="11">
                  <c:v>13.206861</c:v>
                </c:pt>
                <c:pt idx="12">
                  <c:v>13.1465281</c:v>
                </c:pt>
                <c:pt idx="13">
                  <c:v>12.131412</c:v>
                </c:pt>
                <c:pt idx="14">
                  <c:v>11.7612679</c:v>
                </c:pt>
                <c:pt idx="15">
                  <c:v>12.0309064</c:v>
                </c:pt>
                <c:pt idx="16">
                  <c:v>10.9032725</c:v>
                </c:pt>
                <c:pt idx="17">
                  <c:v>10.6785443</c:v>
                </c:pt>
                <c:pt idx="18">
                  <c:v>9.632529707862868</c:v>
                </c:pt>
              </c:numCache>
            </c:numRef>
          </c:val>
        </c:ser>
        <c:ser>
          <c:idx val="3"/>
          <c:order val="4"/>
          <c:tx>
            <c:strRef>
              <c:f>'Imp Exp Biens'!$A$263</c:f>
              <c:strCache>
                <c:ptCount val="1"/>
                <c:pt idx="0">
                  <c:v>Japon</c:v>
                </c:pt>
              </c:strCache>
            </c:strRef>
          </c:tx>
          <c:spPr>
            <a:solidFill>
              <a:srgbClr val="FF0000"/>
            </a:solidFill>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Biens'!$B$263:$T$263</c:f>
              <c:numCache>
                <c:formatCode>#,##0</c:formatCode>
                <c:ptCount val="19"/>
                <c:pt idx="0">
                  <c:v>3.962237844</c:v>
                </c:pt>
                <c:pt idx="1">
                  <c:v>3.855255999999992</c:v>
                </c:pt>
                <c:pt idx="2">
                  <c:v>4.1506407</c:v>
                </c:pt>
                <c:pt idx="3">
                  <c:v>4.244986199999991</c:v>
                </c:pt>
                <c:pt idx="4">
                  <c:v>4.81428769999999</c:v>
                </c:pt>
                <c:pt idx="5">
                  <c:v>5.9424493</c:v>
                </c:pt>
                <c:pt idx="6">
                  <c:v>6.3907886</c:v>
                </c:pt>
                <c:pt idx="7">
                  <c:v>7.2562875</c:v>
                </c:pt>
                <c:pt idx="8">
                  <c:v>8.6917962</c:v>
                </c:pt>
                <c:pt idx="9">
                  <c:v>6.8261616</c:v>
                </c:pt>
                <c:pt idx="10">
                  <c:v>6.793616099999999</c:v>
                </c:pt>
                <c:pt idx="11">
                  <c:v>6.2197136</c:v>
                </c:pt>
                <c:pt idx="12">
                  <c:v>5.7836532</c:v>
                </c:pt>
                <c:pt idx="13">
                  <c:v>5.714707</c:v>
                </c:pt>
                <c:pt idx="14">
                  <c:v>7.3969486</c:v>
                </c:pt>
                <c:pt idx="15">
                  <c:v>10.7160897</c:v>
                </c:pt>
                <c:pt idx="16">
                  <c:v>7.7486433</c:v>
                </c:pt>
                <c:pt idx="17">
                  <c:v>8.4900739</c:v>
                </c:pt>
                <c:pt idx="18">
                  <c:v>9.278329888957881</c:v>
                </c:pt>
              </c:numCache>
            </c:numRef>
          </c:val>
        </c:ser>
        <c:ser>
          <c:idx val="5"/>
          <c:order val="5"/>
          <c:tx>
            <c:strRef>
              <c:f>'Imp Exp Biens'!$A$265</c:f>
              <c:strCache>
                <c:ptCount val="1"/>
                <c:pt idx="0">
                  <c:v>U S A</c:v>
                </c:pt>
              </c:strCache>
            </c:strRef>
          </c:tx>
          <c:spPr>
            <a:solidFill>
              <a:srgbClr val="FFFF00"/>
            </a:solidFill>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Biens'!$B$265:$T$265</c:f>
              <c:numCache>
                <c:formatCode>#,##0</c:formatCode>
                <c:ptCount val="19"/>
                <c:pt idx="0">
                  <c:v>4.153767135</c:v>
                </c:pt>
                <c:pt idx="1">
                  <c:v>4.862924646999979</c:v>
                </c:pt>
                <c:pt idx="2">
                  <c:v>5.543812642000001</c:v>
                </c:pt>
                <c:pt idx="3">
                  <c:v>5.869352000000001</c:v>
                </c:pt>
                <c:pt idx="4">
                  <c:v>4.942877239</c:v>
                </c:pt>
                <c:pt idx="5">
                  <c:v>6.072190399999998</c:v>
                </c:pt>
                <c:pt idx="6">
                  <c:v>7.081195500000001</c:v>
                </c:pt>
                <c:pt idx="7">
                  <c:v>7.8759974</c:v>
                </c:pt>
                <c:pt idx="8">
                  <c:v>10.1523147</c:v>
                </c:pt>
                <c:pt idx="9">
                  <c:v>9.747781199999998</c:v>
                </c:pt>
                <c:pt idx="10">
                  <c:v>10.2554592</c:v>
                </c:pt>
                <c:pt idx="11">
                  <c:v>14.3379809</c:v>
                </c:pt>
                <c:pt idx="12">
                  <c:v>12.0857859</c:v>
                </c:pt>
                <c:pt idx="13">
                  <c:v>12.672056</c:v>
                </c:pt>
                <c:pt idx="14">
                  <c:v>14.0627287</c:v>
                </c:pt>
                <c:pt idx="15">
                  <c:v>14.1890468</c:v>
                </c:pt>
                <c:pt idx="16">
                  <c:v>11.4546613</c:v>
                </c:pt>
                <c:pt idx="17">
                  <c:v>10.152806</c:v>
                </c:pt>
                <c:pt idx="18">
                  <c:v>9.774967970983748</c:v>
                </c:pt>
              </c:numCache>
            </c:numRef>
          </c:val>
        </c:ser>
        <c:ser>
          <c:idx val="6"/>
          <c:order val="6"/>
          <c:tx>
            <c:strRef>
              <c:f>'Imp Exp Biens'!$A$266</c:f>
              <c:strCache>
                <c:ptCount val="1"/>
                <c:pt idx="0">
                  <c:v>Singapour</c:v>
                </c:pt>
              </c:strCache>
            </c:strRef>
          </c:tx>
          <c:spPr>
            <a:solidFill>
              <a:srgbClr val="FF6600"/>
            </a:solidFill>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Biens'!$B$266:$T$266</c:f>
              <c:numCache>
                <c:formatCode>#,##0</c:formatCode>
                <c:ptCount val="19"/>
                <c:pt idx="0">
                  <c:v>7.4751885</c:v>
                </c:pt>
                <c:pt idx="1">
                  <c:v>7.547560100000001</c:v>
                </c:pt>
                <c:pt idx="2">
                  <c:v>12.6648273</c:v>
                </c:pt>
                <c:pt idx="3">
                  <c:v>16.308248</c:v>
                </c:pt>
                <c:pt idx="4">
                  <c:v>17.0353342</c:v>
                </c:pt>
                <c:pt idx="5">
                  <c:v>25.5476776</c:v>
                </c:pt>
                <c:pt idx="6">
                  <c:v>28.8419325</c:v>
                </c:pt>
                <c:pt idx="7">
                  <c:v>33.2183319</c:v>
                </c:pt>
                <c:pt idx="8">
                  <c:v>44.58560180000001</c:v>
                </c:pt>
                <c:pt idx="9">
                  <c:v>28.5413178</c:v>
                </c:pt>
                <c:pt idx="10">
                  <c:v>38.3851543</c:v>
                </c:pt>
                <c:pt idx="11">
                  <c:v>46.2674882</c:v>
                </c:pt>
                <c:pt idx="12">
                  <c:v>56.0759386</c:v>
                </c:pt>
                <c:pt idx="13">
                  <c:v>56.718309</c:v>
                </c:pt>
                <c:pt idx="14">
                  <c:v>52.2384279</c:v>
                </c:pt>
                <c:pt idx="15">
                  <c:v>18.9925343</c:v>
                </c:pt>
                <c:pt idx="16">
                  <c:v>19.2113626</c:v>
                </c:pt>
                <c:pt idx="17">
                  <c:v>29.89162289999998</c:v>
                </c:pt>
                <c:pt idx="18">
                  <c:v>35.77137421917893</c:v>
                </c:pt>
              </c:numCache>
            </c:numRef>
          </c:val>
        </c:ser>
        <c:ser>
          <c:idx val="7"/>
          <c:order val="7"/>
          <c:tx>
            <c:strRef>
              <c:f>'Imp Exp Biens'!$A$267</c:f>
              <c:strCache>
                <c:ptCount val="1"/>
                <c:pt idx="0">
                  <c:v>Autres</c:v>
                </c:pt>
              </c:strCache>
            </c:strRef>
          </c:tx>
          <c:spPr>
            <a:solidFill>
              <a:schemeClr val="bg1"/>
            </a:solidFill>
            <a:ln>
              <a:solidFill>
                <a:schemeClr val="tx1"/>
              </a:solidFill>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Biens'!$B$267:$T$267</c:f>
              <c:numCache>
                <c:formatCode>#,##0</c:formatCode>
                <c:ptCount val="19"/>
                <c:pt idx="0">
                  <c:v>13.409624979</c:v>
                </c:pt>
                <c:pt idx="1">
                  <c:v>13.46233207</c:v>
                </c:pt>
                <c:pt idx="2">
                  <c:v>14.027064105</c:v>
                </c:pt>
                <c:pt idx="3">
                  <c:v>17.145248111</c:v>
                </c:pt>
                <c:pt idx="4">
                  <c:v>21.150980106</c:v>
                </c:pt>
                <c:pt idx="5">
                  <c:v>26.9736504</c:v>
                </c:pt>
                <c:pt idx="6">
                  <c:v>34.1744366</c:v>
                </c:pt>
                <c:pt idx="7">
                  <c:v>54.7483352</c:v>
                </c:pt>
                <c:pt idx="8">
                  <c:v>51.3034654</c:v>
                </c:pt>
                <c:pt idx="9">
                  <c:v>44.14742449999999</c:v>
                </c:pt>
                <c:pt idx="10">
                  <c:v>94.96486539999997</c:v>
                </c:pt>
                <c:pt idx="11">
                  <c:v>85.13612180000001</c:v>
                </c:pt>
                <c:pt idx="12">
                  <c:v>71.02952019999998</c:v>
                </c:pt>
                <c:pt idx="13">
                  <c:v>68.7850447</c:v>
                </c:pt>
                <c:pt idx="14">
                  <c:v>76.71098749999998</c:v>
                </c:pt>
                <c:pt idx="15">
                  <c:v>92.46680539999998</c:v>
                </c:pt>
                <c:pt idx="16">
                  <c:v>74.5660496</c:v>
                </c:pt>
                <c:pt idx="17">
                  <c:v>70.7935784</c:v>
                </c:pt>
                <c:pt idx="18">
                  <c:v>78.32723965747837</c:v>
                </c:pt>
              </c:numCache>
            </c:numRef>
          </c:val>
        </c:ser>
        <c:dLbls>
          <c:showLegendKey val="0"/>
          <c:showVal val="0"/>
          <c:showCatName val="0"/>
          <c:showSerName val="0"/>
          <c:showPercent val="0"/>
          <c:showBubbleSize val="0"/>
        </c:dLbls>
        <c:gapWidth val="150"/>
        <c:overlap val="100"/>
        <c:axId val="2139654888"/>
        <c:axId val="2139657960"/>
      </c:barChart>
      <c:lineChart>
        <c:grouping val="standard"/>
        <c:varyColors val="0"/>
        <c:ser>
          <c:idx val="8"/>
          <c:order val="8"/>
          <c:tx>
            <c:strRef>
              <c:f>'Imp Exp Biens'!$A$269</c:f>
              <c:strCache>
                <c:ptCount val="1"/>
                <c:pt idx="0">
                  <c:v>UE dt Fr</c:v>
                </c:pt>
              </c:strCache>
            </c:strRef>
          </c:tx>
          <c:spPr>
            <a:ln>
              <a:solidFill>
                <a:srgbClr val="000090"/>
              </a:solidFill>
            </a:ln>
          </c:spPr>
          <c:marker>
            <c:symbol val="none"/>
          </c:marker>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Biens'!$B$269:$T$269</c:f>
              <c:numCache>
                <c:formatCode>#,##0</c:formatCode>
                <c:ptCount val="19"/>
                <c:pt idx="0">
                  <c:v>64.37361782000001</c:v>
                </c:pt>
                <c:pt idx="1">
                  <c:v>68.11077119799972</c:v>
                </c:pt>
                <c:pt idx="2">
                  <c:v>67.70740916699998</c:v>
                </c:pt>
                <c:pt idx="3">
                  <c:v>98.86566678199997</c:v>
                </c:pt>
                <c:pt idx="4">
                  <c:v>86.52537433699965</c:v>
                </c:pt>
                <c:pt idx="5">
                  <c:v>80.8681219</c:v>
                </c:pt>
                <c:pt idx="6">
                  <c:v>95.4723592</c:v>
                </c:pt>
                <c:pt idx="7">
                  <c:v>103.9647129</c:v>
                </c:pt>
                <c:pt idx="8">
                  <c:v>110.0859995</c:v>
                </c:pt>
                <c:pt idx="9">
                  <c:v>98.59271770000001</c:v>
                </c:pt>
                <c:pt idx="10">
                  <c:v>105.6891654</c:v>
                </c:pt>
                <c:pt idx="11">
                  <c:v>118.9600095</c:v>
                </c:pt>
                <c:pt idx="12">
                  <c:v>108.3149186</c:v>
                </c:pt>
                <c:pt idx="13">
                  <c:v>105.7640257</c:v>
                </c:pt>
                <c:pt idx="14">
                  <c:v>106.5771878</c:v>
                </c:pt>
                <c:pt idx="15">
                  <c:v>108.8021769</c:v>
                </c:pt>
                <c:pt idx="16">
                  <c:v>108.9091345</c:v>
                </c:pt>
                <c:pt idx="17">
                  <c:v>104.78886</c:v>
                </c:pt>
                <c:pt idx="18">
                  <c:v>104.4397295879107</c:v>
                </c:pt>
              </c:numCache>
            </c:numRef>
          </c:val>
          <c:smooth val="0"/>
        </c:ser>
        <c:dLbls>
          <c:showLegendKey val="0"/>
          <c:showVal val="0"/>
          <c:showCatName val="0"/>
          <c:showSerName val="0"/>
          <c:showPercent val="0"/>
          <c:showBubbleSize val="0"/>
        </c:dLbls>
        <c:marker val="1"/>
        <c:smooth val="0"/>
        <c:axId val="2139654888"/>
        <c:axId val="2139657960"/>
      </c:lineChart>
      <c:catAx>
        <c:axId val="2139654888"/>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39657960"/>
        <c:crosses val="autoZero"/>
        <c:auto val="1"/>
        <c:lblAlgn val="ctr"/>
        <c:lblOffset val="100"/>
        <c:noMultiLvlLbl val="0"/>
      </c:catAx>
      <c:valAx>
        <c:axId val="2139657960"/>
        <c:scaling>
          <c:orientation val="minMax"/>
          <c:max val="320.0"/>
        </c:scaling>
        <c:delete val="0"/>
        <c:axPos val="l"/>
        <c:majorGridlines>
          <c:spPr>
            <a:ln>
              <a:solidFill>
                <a:schemeClr val="bg1">
                  <a:lumMod val="75000"/>
                </a:schemeClr>
              </a:solidFill>
            </a:ln>
          </c:spPr>
        </c:majorGridlines>
        <c:numFmt formatCode="#,##0" sourceLinked="0"/>
        <c:majorTickMark val="out"/>
        <c:minorTickMark val="none"/>
        <c:tickLblPos val="nextTo"/>
        <c:crossAx val="2139654888"/>
        <c:crosses val="autoZero"/>
        <c:crossBetween val="between"/>
        <c:majorUnit val="20.0"/>
      </c:valAx>
    </c:plotArea>
    <c:legend>
      <c:legendPos val="r"/>
      <c:legendEntry>
        <c:idx val="7"/>
        <c:txPr>
          <a:bodyPr/>
          <a:lstStyle/>
          <a:p>
            <a:pPr>
              <a:defRPr sz="1600" b="1"/>
            </a:pPr>
            <a:endParaRPr lang="fr-FR"/>
          </a:p>
        </c:txPr>
      </c:legendEntry>
      <c:legendEntry>
        <c:idx val="8"/>
        <c:txPr>
          <a:bodyPr/>
          <a:lstStyle/>
          <a:p>
            <a:pPr>
              <a:defRPr sz="1600" b="1"/>
            </a:pPr>
            <a:endParaRPr lang="fr-FR"/>
          </a:p>
        </c:txPr>
      </c:legendEntry>
      <c:layout>
        <c:manualLayout>
          <c:xMode val="edge"/>
          <c:yMode val="edge"/>
          <c:x val="0.696709348065216"/>
          <c:y val="0.000666125353103875"/>
          <c:w val="0.303290651934784"/>
          <c:h val="0.999333874646896"/>
        </c:manualLayout>
      </c:layout>
      <c:overlay val="0"/>
    </c:legend>
    <c:plotVisOnly val="1"/>
    <c:dispBlanksAs val="gap"/>
    <c:showDLblsOverMax val="0"/>
  </c:chart>
  <c:txPr>
    <a:bodyPr/>
    <a:lstStyle/>
    <a:p>
      <a:pPr>
        <a:defRPr sz="1400"/>
      </a:pPr>
      <a:endParaRPr lang="fr-FR"/>
    </a:p>
  </c:txPr>
  <c:externalData r:id="rId1">
    <c:autoUpdate val="0"/>
  </c:externalData>
</c:chartSpace>
</file>

<file path=ppt/charts/chart18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sz="1800"/>
            </a:pPr>
            <a:r>
              <a:rPr lang="fr-FR" sz="1800" dirty="0"/>
              <a:t>Evolution du nombre de salariés </a:t>
            </a:r>
            <a:endParaRPr lang="fr-FR" sz="1800" dirty="0" smtClean="0"/>
          </a:p>
          <a:p>
            <a:pPr>
              <a:defRPr sz="1800"/>
            </a:pPr>
            <a:r>
              <a:rPr lang="fr-FR" sz="1800" dirty="0" smtClean="0"/>
              <a:t>(</a:t>
            </a:r>
            <a:r>
              <a:rPr lang="fr-FR" sz="1800" dirty="0"/>
              <a:t>juin de chaque année)</a:t>
            </a:r>
          </a:p>
        </c:rich>
      </c:tx>
      <c:layout>
        <c:manualLayout>
          <c:xMode val="edge"/>
          <c:yMode val="edge"/>
          <c:x val="0.21070985361451"/>
          <c:y val="0.0"/>
        </c:manualLayout>
      </c:layout>
      <c:overlay val="0"/>
      <c:spPr>
        <a:solidFill>
          <a:schemeClr val="bg1"/>
        </a:solidFill>
        <a:ln>
          <a:noFill/>
        </a:ln>
        <a:effectLst/>
      </c:spPr>
    </c:title>
    <c:autoTitleDeleted val="0"/>
    <c:plotArea>
      <c:layout>
        <c:manualLayout>
          <c:layoutTarget val="inner"/>
          <c:xMode val="edge"/>
          <c:yMode val="edge"/>
          <c:x val="0.120661136649826"/>
          <c:y val="0.169138684985058"/>
          <c:w val="0.860767929579433"/>
          <c:h val="0.617017965270657"/>
        </c:manualLayout>
      </c:layout>
      <c:barChart>
        <c:barDir val="col"/>
        <c:grouping val="clustered"/>
        <c:varyColors val="0"/>
        <c:ser>
          <c:idx val="0"/>
          <c:order val="0"/>
          <c:tx>
            <c:strRef>
              <c:f>'Emploi Salariés'!$A$19</c:f>
              <c:strCache>
                <c:ptCount val="1"/>
                <c:pt idx="0">
                  <c:v>Culture, élevag, chasse </c:v>
                </c:pt>
              </c:strCache>
            </c:strRef>
          </c:tx>
          <c:spPr>
            <a:ln w="28575" cap="rnd">
              <a:solidFill>
                <a:srgbClr val="008000"/>
              </a:solidFill>
              <a:round/>
            </a:ln>
            <a:effectLst/>
          </c:spPr>
          <c:invertIfNegative val="0"/>
          <c:cat>
            <c:numRef>
              <c:f>'Emploi Salariés'!$B$18:$J$18</c:f>
              <c:numCache>
                <c:formatCode>0</c:formatCode>
                <c:ptCount val="9"/>
                <c:pt idx="0">
                  <c:v>2010.0</c:v>
                </c:pt>
                <c:pt idx="1">
                  <c:v>2011.0</c:v>
                </c:pt>
                <c:pt idx="2">
                  <c:v>2012.0</c:v>
                </c:pt>
                <c:pt idx="3">
                  <c:v>2013.0</c:v>
                </c:pt>
                <c:pt idx="4">
                  <c:v>2014.0</c:v>
                </c:pt>
                <c:pt idx="5">
                  <c:v>2015.0</c:v>
                </c:pt>
                <c:pt idx="6">
                  <c:v>2016.0</c:v>
                </c:pt>
                <c:pt idx="7">
                  <c:v>2017.0</c:v>
                </c:pt>
                <c:pt idx="8">
                  <c:v>2018.0</c:v>
                </c:pt>
              </c:numCache>
            </c:numRef>
          </c:cat>
          <c:val>
            <c:numRef>
              <c:f>'Emploi Salariés'!$B$19:$J$19</c:f>
              <c:numCache>
                <c:formatCode>0</c:formatCode>
                <c:ptCount val="9"/>
                <c:pt idx="0">
                  <c:v>1066.0</c:v>
                </c:pt>
                <c:pt idx="1">
                  <c:v>1054.0</c:v>
                </c:pt>
                <c:pt idx="2">
                  <c:v>1039.0</c:v>
                </c:pt>
                <c:pt idx="3">
                  <c:v>1055.0</c:v>
                </c:pt>
                <c:pt idx="4">
                  <c:v>1085.0</c:v>
                </c:pt>
                <c:pt idx="5">
                  <c:v>1085.0</c:v>
                </c:pt>
                <c:pt idx="6">
                  <c:v>1153.0</c:v>
                </c:pt>
                <c:pt idx="7">
                  <c:v>1156.0</c:v>
                </c:pt>
                <c:pt idx="8">
                  <c:v>1108.0</c:v>
                </c:pt>
              </c:numCache>
            </c:numRef>
          </c:val>
          <c:extLst xmlns:c16r2="http://schemas.microsoft.com/office/drawing/2015/06/chart">
            <c:ext xmlns:c16="http://schemas.microsoft.com/office/drawing/2014/chart" uri="{C3380CC4-5D6E-409C-BE32-E72D297353CC}">
              <c16:uniqueId val="{00000000-B7FD-461D-A102-BC22B6AE3DA9}"/>
            </c:ext>
          </c:extLst>
        </c:ser>
        <c:ser>
          <c:idx val="1"/>
          <c:order val="1"/>
          <c:tx>
            <c:strRef>
              <c:f>'Emploi Salariés'!$A$20</c:f>
              <c:strCache>
                <c:ptCount val="1"/>
                <c:pt idx="0">
                  <c:v>Sylviculture </c:v>
                </c:pt>
              </c:strCache>
            </c:strRef>
          </c:tx>
          <c:spPr>
            <a:solidFill>
              <a:srgbClr val="27FF2E"/>
            </a:solidFill>
            <a:ln w="28575" cap="rnd">
              <a:solidFill>
                <a:srgbClr val="27FF2E"/>
              </a:solidFill>
              <a:round/>
            </a:ln>
            <a:effectLst/>
          </c:spPr>
          <c:invertIfNegative val="0"/>
          <c:cat>
            <c:numRef>
              <c:f>'Emploi Salariés'!$B$18:$J$18</c:f>
              <c:numCache>
                <c:formatCode>0</c:formatCode>
                <c:ptCount val="9"/>
                <c:pt idx="0">
                  <c:v>2010.0</c:v>
                </c:pt>
                <c:pt idx="1">
                  <c:v>2011.0</c:v>
                </c:pt>
                <c:pt idx="2">
                  <c:v>2012.0</c:v>
                </c:pt>
                <c:pt idx="3">
                  <c:v>2013.0</c:v>
                </c:pt>
                <c:pt idx="4">
                  <c:v>2014.0</c:v>
                </c:pt>
                <c:pt idx="5">
                  <c:v>2015.0</c:v>
                </c:pt>
                <c:pt idx="6">
                  <c:v>2016.0</c:v>
                </c:pt>
                <c:pt idx="7">
                  <c:v>2017.0</c:v>
                </c:pt>
                <c:pt idx="8">
                  <c:v>2018.0</c:v>
                </c:pt>
              </c:numCache>
            </c:numRef>
          </c:cat>
          <c:val>
            <c:numRef>
              <c:f>'Emploi Salariés'!$B$20:$J$20</c:f>
              <c:numCache>
                <c:formatCode>0</c:formatCode>
                <c:ptCount val="9"/>
                <c:pt idx="0">
                  <c:v>110.0</c:v>
                </c:pt>
                <c:pt idx="1">
                  <c:v>134.0</c:v>
                </c:pt>
                <c:pt idx="2">
                  <c:v>123.0</c:v>
                </c:pt>
                <c:pt idx="3">
                  <c:v>115.0</c:v>
                </c:pt>
                <c:pt idx="4">
                  <c:v>128.0</c:v>
                </c:pt>
                <c:pt idx="5">
                  <c:v>116.0</c:v>
                </c:pt>
                <c:pt idx="6">
                  <c:v>113.0</c:v>
                </c:pt>
                <c:pt idx="7">
                  <c:v>145.0</c:v>
                </c:pt>
                <c:pt idx="8">
                  <c:v>146.0</c:v>
                </c:pt>
              </c:numCache>
            </c:numRef>
          </c:val>
          <c:extLst xmlns:c16r2="http://schemas.microsoft.com/office/drawing/2015/06/chart">
            <c:ext xmlns:c16="http://schemas.microsoft.com/office/drawing/2014/chart" uri="{C3380CC4-5D6E-409C-BE32-E72D297353CC}">
              <c16:uniqueId val="{00000001-B7FD-461D-A102-BC22B6AE3DA9}"/>
            </c:ext>
          </c:extLst>
        </c:ser>
        <c:ser>
          <c:idx val="2"/>
          <c:order val="2"/>
          <c:tx>
            <c:strRef>
              <c:f>'Emploi Salariés'!$A$21</c:f>
              <c:strCache>
                <c:ptCount val="1"/>
                <c:pt idx="0">
                  <c:v>Pêche et aquaculture</c:v>
                </c:pt>
              </c:strCache>
            </c:strRef>
          </c:tx>
          <c:spPr>
            <a:solidFill>
              <a:srgbClr val="0000FF"/>
            </a:solidFill>
            <a:ln w="28575" cap="rnd">
              <a:noFill/>
              <a:round/>
            </a:ln>
            <a:effectLst/>
          </c:spPr>
          <c:invertIfNegative val="0"/>
          <c:cat>
            <c:numRef>
              <c:f>'Emploi Salariés'!$B$18:$J$18</c:f>
              <c:numCache>
                <c:formatCode>0</c:formatCode>
                <c:ptCount val="9"/>
                <c:pt idx="0">
                  <c:v>2010.0</c:v>
                </c:pt>
                <c:pt idx="1">
                  <c:v>2011.0</c:v>
                </c:pt>
                <c:pt idx="2">
                  <c:v>2012.0</c:v>
                </c:pt>
                <c:pt idx="3">
                  <c:v>2013.0</c:v>
                </c:pt>
                <c:pt idx="4">
                  <c:v>2014.0</c:v>
                </c:pt>
                <c:pt idx="5">
                  <c:v>2015.0</c:v>
                </c:pt>
                <c:pt idx="6">
                  <c:v>2016.0</c:v>
                </c:pt>
                <c:pt idx="7">
                  <c:v>2017.0</c:v>
                </c:pt>
                <c:pt idx="8">
                  <c:v>2018.0</c:v>
                </c:pt>
              </c:numCache>
            </c:numRef>
          </c:cat>
          <c:val>
            <c:numRef>
              <c:f>'Emploi Salariés'!$B$21:$J$21</c:f>
              <c:numCache>
                <c:formatCode>0</c:formatCode>
                <c:ptCount val="9"/>
                <c:pt idx="0">
                  <c:v>474.0</c:v>
                </c:pt>
                <c:pt idx="1">
                  <c:v>492.0</c:v>
                </c:pt>
                <c:pt idx="2">
                  <c:v>525.0</c:v>
                </c:pt>
                <c:pt idx="3">
                  <c:v>501.0</c:v>
                </c:pt>
                <c:pt idx="4">
                  <c:v>449.0</c:v>
                </c:pt>
                <c:pt idx="5">
                  <c:v>468.0</c:v>
                </c:pt>
                <c:pt idx="6">
                  <c:v>522.0</c:v>
                </c:pt>
                <c:pt idx="7">
                  <c:v>472.0</c:v>
                </c:pt>
                <c:pt idx="8">
                  <c:v>479.0</c:v>
                </c:pt>
              </c:numCache>
            </c:numRef>
          </c:val>
          <c:extLst xmlns:c16r2="http://schemas.microsoft.com/office/drawing/2015/06/chart">
            <c:ext xmlns:c16="http://schemas.microsoft.com/office/drawing/2014/chart" uri="{C3380CC4-5D6E-409C-BE32-E72D297353CC}">
              <c16:uniqueId val="{00000002-B7FD-461D-A102-BC22B6AE3DA9}"/>
            </c:ext>
          </c:extLst>
        </c:ser>
        <c:dLbls>
          <c:showLegendKey val="0"/>
          <c:showVal val="0"/>
          <c:showCatName val="0"/>
          <c:showSerName val="0"/>
          <c:showPercent val="0"/>
          <c:showBubbleSize val="0"/>
        </c:dLbls>
        <c:gapWidth val="150"/>
        <c:axId val="-2143268744"/>
        <c:axId val="-2143272984"/>
      </c:barChart>
      <c:lineChart>
        <c:grouping val="standard"/>
        <c:varyColors val="0"/>
        <c:ser>
          <c:idx val="3"/>
          <c:order val="3"/>
          <c:tx>
            <c:strRef>
              <c:f>'Emploi Salariés'!$A$22</c:f>
              <c:strCache>
                <c:ptCount val="1"/>
                <c:pt idx="0">
                  <c:v>ENSEMBLE</c:v>
                </c:pt>
              </c:strCache>
            </c:strRef>
          </c:tx>
          <c:spPr>
            <a:ln w="38100" cmpd="sng">
              <a:solidFill>
                <a:schemeClr val="tx1"/>
              </a:solidFill>
            </a:ln>
          </c:spPr>
          <c:marker>
            <c:symbol val="none"/>
          </c:marker>
          <c:dLbls>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B7FD-461D-A102-BC22B6AE3DA9}"/>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B7FD-461D-A102-BC22B6AE3DA9}"/>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B7FD-461D-A102-BC22B6AE3DA9}"/>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B7FD-461D-A102-BC22B6AE3DA9}"/>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B7FD-461D-A102-BC22B6AE3DA9}"/>
                </c:ext>
              </c:extLst>
            </c:dLbl>
            <c:numFmt formatCode="#,##0" sourceLinked="0"/>
            <c:spPr>
              <a:solidFill>
                <a:schemeClr val="bg1"/>
              </a:solidFill>
              <a:ln>
                <a:noFill/>
              </a:ln>
              <a:effectLst/>
            </c:spPr>
            <c:txPr>
              <a:bodyPr rot="-5400000" vert="horz"/>
              <a:lstStyle/>
              <a:p>
                <a:pPr>
                  <a:defRPr sz="1400" b="1"/>
                </a:pPr>
                <a:endParaRPr lang="fr-FR"/>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numRef>
              <c:f>'Emploi Salariés'!$B$18:$J$18</c:f>
              <c:numCache>
                <c:formatCode>0</c:formatCode>
                <c:ptCount val="9"/>
                <c:pt idx="0">
                  <c:v>2010.0</c:v>
                </c:pt>
                <c:pt idx="1">
                  <c:v>2011.0</c:v>
                </c:pt>
                <c:pt idx="2">
                  <c:v>2012.0</c:v>
                </c:pt>
                <c:pt idx="3">
                  <c:v>2013.0</c:v>
                </c:pt>
                <c:pt idx="4">
                  <c:v>2014.0</c:v>
                </c:pt>
                <c:pt idx="5">
                  <c:v>2015.0</c:v>
                </c:pt>
                <c:pt idx="6">
                  <c:v>2016.0</c:v>
                </c:pt>
                <c:pt idx="7">
                  <c:v>2017.0</c:v>
                </c:pt>
                <c:pt idx="8">
                  <c:v>2018.0</c:v>
                </c:pt>
              </c:numCache>
            </c:numRef>
          </c:cat>
          <c:val>
            <c:numRef>
              <c:f>'Emploi Salariés'!$B$22:$J$22</c:f>
              <c:numCache>
                <c:formatCode>0</c:formatCode>
                <c:ptCount val="9"/>
                <c:pt idx="0">
                  <c:v>1650.0</c:v>
                </c:pt>
                <c:pt idx="1">
                  <c:v>1680.0</c:v>
                </c:pt>
                <c:pt idx="2">
                  <c:v>1687.0</c:v>
                </c:pt>
                <c:pt idx="3">
                  <c:v>1671.0</c:v>
                </c:pt>
                <c:pt idx="4">
                  <c:v>1662.0</c:v>
                </c:pt>
                <c:pt idx="5">
                  <c:v>1669.0</c:v>
                </c:pt>
                <c:pt idx="6">
                  <c:v>1788.0</c:v>
                </c:pt>
                <c:pt idx="7">
                  <c:v>1773.0</c:v>
                </c:pt>
                <c:pt idx="8">
                  <c:v>1733.0</c:v>
                </c:pt>
              </c:numCache>
            </c:numRef>
          </c:val>
          <c:smooth val="0"/>
          <c:extLst xmlns:c16r2="http://schemas.microsoft.com/office/drawing/2015/06/chart">
            <c:ext xmlns:c16="http://schemas.microsoft.com/office/drawing/2014/chart" uri="{C3380CC4-5D6E-409C-BE32-E72D297353CC}">
              <c16:uniqueId val="{00000008-B7FD-461D-A102-BC22B6AE3DA9}"/>
            </c:ext>
          </c:extLst>
        </c:ser>
        <c:dLbls>
          <c:showLegendKey val="0"/>
          <c:showVal val="0"/>
          <c:showCatName val="0"/>
          <c:showSerName val="0"/>
          <c:showPercent val="0"/>
          <c:showBubbleSize val="0"/>
        </c:dLbls>
        <c:marker val="1"/>
        <c:smooth val="0"/>
        <c:axId val="-2143268744"/>
        <c:axId val="-2143272984"/>
      </c:lineChart>
      <c:catAx>
        <c:axId val="-2143268744"/>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fr-FR"/>
          </a:p>
        </c:txPr>
        <c:crossAx val="-2143272984"/>
        <c:crosses val="autoZero"/>
        <c:auto val="1"/>
        <c:lblAlgn val="ctr"/>
        <c:lblOffset val="100"/>
        <c:noMultiLvlLbl val="0"/>
      </c:catAx>
      <c:valAx>
        <c:axId val="-214327298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vert="horz"/>
          <a:lstStyle/>
          <a:p>
            <a:pPr>
              <a:defRPr/>
            </a:pPr>
            <a:endParaRPr lang="fr-FR"/>
          </a:p>
        </c:txPr>
        <c:crossAx val="-2143268744"/>
        <c:crosses val="autoZero"/>
        <c:crossBetween val="between"/>
        <c:majorUnit val="500.0"/>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600"/>
      </a:pPr>
      <a:endParaRPr lang="fr-FR"/>
    </a:p>
  </c:txPr>
  <c:externalData r:id="rId1">
    <c:autoUpdate val="0"/>
  </c:externalData>
</c:chartSpace>
</file>

<file path=ppt/charts/chart18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aseline="0"/>
            </a:pPr>
            <a:r>
              <a:rPr lang="fr-FR" sz="1800" baseline="0" dirty="0"/>
              <a:t>Structure en </a:t>
            </a:r>
            <a:r>
              <a:rPr lang="fr-FR" sz="1800" baseline="0" dirty="0" smtClean="0"/>
              <a:t>2018, </a:t>
            </a:r>
            <a:r>
              <a:rPr lang="fr-FR" sz="1800" baseline="0" dirty="0"/>
              <a:t>% </a:t>
            </a:r>
          </a:p>
        </c:rich>
      </c:tx>
      <c:layout>
        <c:manualLayout>
          <c:xMode val="edge"/>
          <c:yMode val="edge"/>
          <c:x val="0.152343834048632"/>
          <c:y val="0.0"/>
        </c:manualLayout>
      </c:layout>
      <c:overlay val="0"/>
    </c:title>
    <c:autoTitleDeleted val="0"/>
    <c:plotArea>
      <c:layout>
        <c:manualLayout>
          <c:layoutTarget val="inner"/>
          <c:xMode val="edge"/>
          <c:yMode val="edge"/>
          <c:x val="0.151467259773995"/>
          <c:y val="0.194414256454374"/>
          <c:w val="0.62846278523665"/>
          <c:h val="0.759248563558103"/>
        </c:manualLayout>
      </c:layout>
      <c:pieChart>
        <c:varyColors val="1"/>
        <c:ser>
          <c:idx val="0"/>
          <c:order val="0"/>
          <c:tx>
            <c:strRef>
              <c:f>'Emploi Salariés'!$L$18</c:f>
              <c:strCache>
                <c:ptCount val="1"/>
                <c:pt idx="0">
                  <c:v>Struc 18</c:v>
                </c:pt>
              </c:strCache>
            </c:strRef>
          </c:tx>
          <c:dPt>
            <c:idx val="0"/>
            <c:bubble3D val="0"/>
            <c:spPr>
              <a:solidFill>
                <a:srgbClr val="008000"/>
              </a:solidFill>
              <a:effectLst/>
            </c:spPr>
            <c:extLst xmlns:c16r2="http://schemas.microsoft.com/office/drawing/2015/06/chart">
              <c:ext xmlns:c16="http://schemas.microsoft.com/office/drawing/2014/chart" uri="{C3380CC4-5D6E-409C-BE32-E72D297353CC}">
                <c16:uniqueId val="{00000001-CEFF-47BA-A23A-39E9DE3579FE}"/>
              </c:ext>
            </c:extLst>
          </c:dPt>
          <c:dPt>
            <c:idx val="1"/>
            <c:bubble3D val="0"/>
            <c:spPr>
              <a:solidFill>
                <a:srgbClr val="27FF2E"/>
              </a:solidFill>
              <a:effectLst/>
            </c:spPr>
            <c:extLst xmlns:c16r2="http://schemas.microsoft.com/office/drawing/2015/06/chart">
              <c:ext xmlns:c16="http://schemas.microsoft.com/office/drawing/2014/chart" uri="{C3380CC4-5D6E-409C-BE32-E72D297353CC}">
                <c16:uniqueId val="{00000003-CEFF-47BA-A23A-39E9DE3579FE}"/>
              </c:ext>
            </c:extLst>
          </c:dPt>
          <c:dPt>
            <c:idx val="2"/>
            <c:bubble3D val="0"/>
            <c:spPr>
              <a:solidFill>
                <a:srgbClr val="0000FF"/>
              </a:solidFill>
              <a:effectLst/>
            </c:spPr>
            <c:extLst xmlns:c16r2="http://schemas.microsoft.com/office/drawing/2015/06/chart">
              <c:ext xmlns:c16="http://schemas.microsoft.com/office/drawing/2014/chart" uri="{C3380CC4-5D6E-409C-BE32-E72D297353CC}">
                <c16:uniqueId val="{00000005-CEFF-47BA-A23A-39E9DE3579FE}"/>
              </c:ext>
            </c:extLst>
          </c:dPt>
          <c:dLbls>
            <c:dLbl>
              <c:idx val="1"/>
              <c:spPr/>
              <c:txPr>
                <a:bodyPr/>
                <a:lstStyle/>
                <a:p>
                  <a:pPr>
                    <a:defRPr sz="2000" b="1">
                      <a:solidFill>
                        <a:schemeClr val="tx1"/>
                      </a:solidFill>
                    </a:defRPr>
                  </a:pPr>
                  <a:endParaRPr lang="fr-FR"/>
                </a:p>
              </c:txPr>
              <c:showLegendKey val="0"/>
              <c:showVal val="1"/>
              <c:showCatName val="0"/>
              <c:showSerName val="0"/>
              <c:showPercent val="0"/>
              <c:showBubbleSize val="0"/>
            </c:dLbl>
            <c:spPr>
              <a:noFill/>
              <a:ln>
                <a:noFill/>
              </a:ln>
              <a:effectLst/>
            </c:spPr>
            <c:txPr>
              <a:bodyPr/>
              <a:lstStyle/>
              <a:p>
                <a:pPr>
                  <a:defRPr sz="2000" b="1">
                    <a:solidFill>
                      <a:schemeClr val="bg1"/>
                    </a:solidFill>
                  </a:defRPr>
                </a:pPr>
                <a:endParaRPr lang="fr-FR"/>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'Emploi Salariés'!$K$19:$K$21</c:f>
              <c:strCache>
                <c:ptCount val="3"/>
                <c:pt idx="0">
                  <c:v>Culture, élevag, chasse </c:v>
                </c:pt>
                <c:pt idx="1">
                  <c:v>Sylviculture </c:v>
                </c:pt>
                <c:pt idx="2">
                  <c:v>Pêche et aquaculture</c:v>
                </c:pt>
              </c:strCache>
            </c:strRef>
          </c:cat>
          <c:val>
            <c:numRef>
              <c:f>'Emploi Salariés'!$L$19:$L$21</c:f>
              <c:numCache>
                <c:formatCode>0%</c:formatCode>
                <c:ptCount val="3"/>
                <c:pt idx="0">
                  <c:v>0.63935372186959</c:v>
                </c:pt>
                <c:pt idx="1">
                  <c:v>0.0842469705712637</c:v>
                </c:pt>
                <c:pt idx="2">
                  <c:v>0.276399307559146</c:v>
                </c:pt>
              </c:numCache>
            </c:numRef>
          </c:val>
          <c:extLst xmlns:c16r2="http://schemas.microsoft.com/office/drawing/2015/06/chart">
            <c:ext xmlns:c16="http://schemas.microsoft.com/office/drawing/2014/chart" uri="{C3380CC4-5D6E-409C-BE32-E72D297353CC}">
              <c16:uniqueId val="{00000006-CEFF-47BA-A23A-39E9DE3579FE}"/>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ln>
      <a:noFill/>
    </a:ln>
  </c:spPr>
  <c:externalData r:id="rId1">
    <c:autoUpdate val="0"/>
  </c:externalData>
</c:chartSpace>
</file>

<file path=ppt/charts/chart18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fr-FR" dirty="0"/>
              <a:t>Evolution du nombre </a:t>
            </a:r>
            <a:r>
              <a:rPr lang="fr-FR" dirty="0" smtClean="0"/>
              <a:t>d'entreprises</a:t>
            </a:r>
          </a:p>
          <a:p>
            <a:pPr>
              <a:defRPr/>
            </a:pPr>
            <a:r>
              <a:rPr lang="fr-FR" dirty="0" smtClean="0"/>
              <a:t> </a:t>
            </a:r>
            <a:r>
              <a:rPr lang="fr-FR" dirty="0"/>
              <a:t>(juin de chaque année)</a:t>
            </a:r>
          </a:p>
        </c:rich>
      </c:tx>
      <c:layout>
        <c:manualLayout>
          <c:xMode val="edge"/>
          <c:yMode val="edge"/>
          <c:x val="0.185261618563306"/>
          <c:y val="0.0"/>
        </c:manualLayout>
      </c:layout>
      <c:overlay val="0"/>
      <c:spPr>
        <a:solidFill>
          <a:srgbClr val="FFFFFF"/>
        </a:solidFill>
        <a:ln>
          <a:noFill/>
        </a:ln>
        <a:effectLst/>
      </c:spPr>
    </c:title>
    <c:autoTitleDeleted val="0"/>
    <c:plotArea>
      <c:layout>
        <c:manualLayout>
          <c:layoutTarget val="inner"/>
          <c:xMode val="edge"/>
          <c:yMode val="edge"/>
          <c:x val="0.12620914726603"/>
          <c:y val="0.155991736781198"/>
          <c:w val="0.844504530776714"/>
          <c:h val="0.6139317483656"/>
        </c:manualLayout>
      </c:layout>
      <c:barChart>
        <c:barDir val="col"/>
        <c:grouping val="clustered"/>
        <c:varyColors val="0"/>
        <c:ser>
          <c:idx val="0"/>
          <c:order val="0"/>
          <c:tx>
            <c:strRef>
              <c:f>Entreprises!$A$19</c:f>
              <c:strCache>
                <c:ptCount val="1"/>
                <c:pt idx="0">
                  <c:v>Culture, élevage, chasse</c:v>
                </c:pt>
              </c:strCache>
            </c:strRef>
          </c:tx>
          <c:spPr>
            <a:solidFill>
              <a:srgbClr val="008000"/>
            </a:solidFill>
            <a:ln>
              <a:noFill/>
            </a:ln>
            <a:effectLst/>
          </c:spPr>
          <c:invertIfNegative val="0"/>
          <c:cat>
            <c:numRef>
              <c:f>Entreprises!$BJ$18:$BR$18</c:f>
              <c:numCache>
                <c:formatCode>0_ ;\-0\ </c:formatCode>
                <c:ptCount val="9"/>
                <c:pt idx="0">
                  <c:v>2010.0</c:v>
                </c:pt>
                <c:pt idx="1">
                  <c:v>2011.0</c:v>
                </c:pt>
                <c:pt idx="2">
                  <c:v>2012.0</c:v>
                </c:pt>
                <c:pt idx="3">
                  <c:v>2013.0</c:v>
                </c:pt>
                <c:pt idx="4">
                  <c:v>2014.0</c:v>
                </c:pt>
                <c:pt idx="5">
                  <c:v>2015.0</c:v>
                </c:pt>
                <c:pt idx="6">
                  <c:v>2016.0</c:v>
                </c:pt>
                <c:pt idx="7">
                  <c:v>2017.0</c:v>
                </c:pt>
                <c:pt idx="8">
                  <c:v>2018.0</c:v>
                </c:pt>
              </c:numCache>
            </c:numRef>
          </c:cat>
          <c:val>
            <c:numRef>
              <c:f>Entreprises!$B$19:$BR$19</c:f>
              <c:numCache>
                <c:formatCode>###\ ###\ ###\ ###\ \ </c:formatCode>
                <c:ptCount val="9"/>
                <c:pt idx="0">
                  <c:v>4507.0</c:v>
                </c:pt>
                <c:pt idx="1">
                  <c:v>4571.0</c:v>
                </c:pt>
                <c:pt idx="2">
                  <c:v>4614.0</c:v>
                </c:pt>
                <c:pt idx="3">
                  <c:v>4659.0</c:v>
                </c:pt>
                <c:pt idx="4">
                  <c:v>4706.0</c:v>
                </c:pt>
                <c:pt idx="5">
                  <c:v>4783.0</c:v>
                </c:pt>
                <c:pt idx="6">
                  <c:v>4848.0</c:v>
                </c:pt>
                <c:pt idx="7">
                  <c:v>4971.0</c:v>
                </c:pt>
                <c:pt idx="8">
                  <c:v>5061.0</c:v>
                </c:pt>
              </c:numCache>
            </c:numRef>
          </c:val>
          <c:extLst xmlns:c16r2="http://schemas.microsoft.com/office/drawing/2015/06/chart">
            <c:ext xmlns:c16="http://schemas.microsoft.com/office/drawing/2014/chart" uri="{C3380CC4-5D6E-409C-BE32-E72D297353CC}">
              <c16:uniqueId val="{00000000-9D8E-447A-BD2B-EBE8846B8D01}"/>
            </c:ext>
          </c:extLst>
        </c:ser>
        <c:ser>
          <c:idx val="1"/>
          <c:order val="1"/>
          <c:tx>
            <c:strRef>
              <c:f>Entreprises!$A$20</c:f>
              <c:strCache>
                <c:ptCount val="1"/>
                <c:pt idx="0">
                  <c:v>Sylviculture </c:v>
                </c:pt>
              </c:strCache>
            </c:strRef>
          </c:tx>
          <c:spPr>
            <a:solidFill>
              <a:srgbClr val="27FF2E"/>
            </a:solidFill>
            <a:ln>
              <a:noFill/>
            </a:ln>
            <a:effectLst/>
          </c:spPr>
          <c:invertIfNegative val="0"/>
          <c:cat>
            <c:numRef>
              <c:f>Entreprises!$BJ$18:$BR$18</c:f>
              <c:numCache>
                <c:formatCode>0_ ;\-0\ </c:formatCode>
                <c:ptCount val="9"/>
                <c:pt idx="0">
                  <c:v>2010.0</c:v>
                </c:pt>
                <c:pt idx="1">
                  <c:v>2011.0</c:v>
                </c:pt>
                <c:pt idx="2">
                  <c:v>2012.0</c:v>
                </c:pt>
                <c:pt idx="3">
                  <c:v>2013.0</c:v>
                </c:pt>
                <c:pt idx="4">
                  <c:v>2014.0</c:v>
                </c:pt>
                <c:pt idx="5">
                  <c:v>2015.0</c:v>
                </c:pt>
                <c:pt idx="6">
                  <c:v>2016.0</c:v>
                </c:pt>
                <c:pt idx="7">
                  <c:v>2017.0</c:v>
                </c:pt>
                <c:pt idx="8">
                  <c:v>2018.0</c:v>
                </c:pt>
              </c:numCache>
            </c:numRef>
          </c:cat>
          <c:val>
            <c:numRef>
              <c:f>Entreprises!$B$20:$BR$20</c:f>
              <c:numCache>
                <c:formatCode>###\ ###\ ###\ ###\ \ </c:formatCode>
                <c:ptCount val="9"/>
                <c:pt idx="0">
                  <c:v>68.0</c:v>
                </c:pt>
                <c:pt idx="1">
                  <c:v>68.0</c:v>
                </c:pt>
                <c:pt idx="2">
                  <c:v>72.0</c:v>
                </c:pt>
                <c:pt idx="3">
                  <c:v>76.0</c:v>
                </c:pt>
                <c:pt idx="4">
                  <c:v>78.0</c:v>
                </c:pt>
                <c:pt idx="5">
                  <c:v>77.0</c:v>
                </c:pt>
                <c:pt idx="6">
                  <c:v>86.0</c:v>
                </c:pt>
                <c:pt idx="7">
                  <c:v>89.0</c:v>
                </c:pt>
                <c:pt idx="8">
                  <c:v>86.0</c:v>
                </c:pt>
              </c:numCache>
            </c:numRef>
          </c:val>
          <c:extLst xmlns:c16r2="http://schemas.microsoft.com/office/drawing/2015/06/chart">
            <c:ext xmlns:c16="http://schemas.microsoft.com/office/drawing/2014/chart" uri="{C3380CC4-5D6E-409C-BE32-E72D297353CC}">
              <c16:uniqueId val="{00000001-9D8E-447A-BD2B-EBE8846B8D01}"/>
            </c:ext>
          </c:extLst>
        </c:ser>
        <c:ser>
          <c:idx val="2"/>
          <c:order val="2"/>
          <c:tx>
            <c:strRef>
              <c:f>Entreprises!$A$21</c:f>
              <c:strCache>
                <c:ptCount val="1"/>
                <c:pt idx="0">
                  <c:v>Pêche et aquaculture</c:v>
                </c:pt>
              </c:strCache>
            </c:strRef>
          </c:tx>
          <c:spPr>
            <a:solidFill>
              <a:srgbClr val="0000FF"/>
            </a:solidFill>
            <a:ln w="28575" cap="rnd">
              <a:noFill/>
              <a:round/>
            </a:ln>
            <a:effectLst/>
          </c:spPr>
          <c:invertIfNegative val="0"/>
          <c:cat>
            <c:numRef>
              <c:f>Entreprises!$BJ$18:$BR$18</c:f>
              <c:numCache>
                <c:formatCode>0_ ;\-0\ </c:formatCode>
                <c:ptCount val="9"/>
                <c:pt idx="0">
                  <c:v>2010.0</c:v>
                </c:pt>
                <c:pt idx="1">
                  <c:v>2011.0</c:v>
                </c:pt>
                <c:pt idx="2">
                  <c:v>2012.0</c:v>
                </c:pt>
                <c:pt idx="3">
                  <c:v>2013.0</c:v>
                </c:pt>
                <c:pt idx="4">
                  <c:v>2014.0</c:v>
                </c:pt>
                <c:pt idx="5">
                  <c:v>2015.0</c:v>
                </c:pt>
                <c:pt idx="6">
                  <c:v>2016.0</c:v>
                </c:pt>
                <c:pt idx="7">
                  <c:v>2017.0</c:v>
                </c:pt>
                <c:pt idx="8">
                  <c:v>2018.0</c:v>
                </c:pt>
              </c:numCache>
            </c:numRef>
          </c:cat>
          <c:val>
            <c:numRef>
              <c:f>Entreprises!$B$21:$BR$21</c:f>
              <c:numCache>
                <c:formatCode>###\ ###\ ###\ ###\ \ </c:formatCode>
                <c:ptCount val="9"/>
                <c:pt idx="0">
                  <c:v>1351.0</c:v>
                </c:pt>
                <c:pt idx="1">
                  <c:v>1357.0</c:v>
                </c:pt>
                <c:pt idx="2">
                  <c:v>1374.0</c:v>
                </c:pt>
                <c:pt idx="3">
                  <c:v>1317.0</c:v>
                </c:pt>
                <c:pt idx="4">
                  <c:v>1344.0</c:v>
                </c:pt>
                <c:pt idx="5">
                  <c:v>1354.0</c:v>
                </c:pt>
                <c:pt idx="6">
                  <c:v>1392.0</c:v>
                </c:pt>
                <c:pt idx="7">
                  <c:v>1451.0</c:v>
                </c:pt>
                <c:pt idx="8">
                  <c:v>1469.0</c:v>
                </c:pt>
              </c:numCache>
            </c:numRef>
          </c:val>
          <c:extLst xmlns:c16r2="http://schemas.microsoft.com/office/drawing/2015/06/chart">
            <c:ext xmlns:c16="http://schemas.microsoft.com/office/drawing/2014/chart" uri="{C3380CC4-5D6E-409C-BE32-E72D297353CC}">
              <c16:uniqueId val="{00000002-9D8E-447A-BD2B-EBE8846B8D01}"/>
            </c:ext>
          </c:extLst>
        </c:ser>
        <c:dLbls>
          <c:showLegendKey val="0"/>
          <c:showVal val="0"/>
          <c:showCatName val="0"/>
          <c:showSerName val="0"/>
          <c:showPercent val="0"/>
          <c:showBubbleSize val="0"/>
        </c:dLbls>
        <c:gapWidth val="150"/>
        <c:axId val="2058607224"/>
        <c:axId val="2059314392"/>
      </c:barChart>
      <c:lineChart>
        <c:grouping val="standard"/>
        <c:varyColors val="0"/>
        <c:ser>
          <c:idx val="3"/>
          <c:order val="3"/>
          <c:tx>
            <c:strRef>
              <c:f>Entreprises!$A$22</c:f>
              <c:strCache>
                <c:ptCount val="1"/>
                <c:pt idx="0">
                  <c:v>Ensemble</c:v>
                </c:pt>
              </c:strCache>
            </c:strRef>
          </c:tx>
          <c:spPr>
            <a:ln w="38100" cmpd="sng">
              <a:solidFill>
                <a:srgbClr val="3C4646"/>
              </a:solidFill>
            </a:ln>
          </c:spPr>
          <c:marker>
            <c:symbol val="none"/>
          </c:marker>
          <c:dLbls>
            <c:dLbl>
              <c:idx val="0"/>
              <c:layout/>
              <c:dLblPos val="b"/>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9D8E-447A-BD2B-EBE8846B8D01}"/>
                </c:ext>
              </c:extLst>
            </c:dLbl>
            <c:dLbl>
              <c:idx val="5"/>
              <c:layout/>
              <c:dLblPos val="b"/>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9D8E-447A-BD2B-EBE8846B8D01}"/>
                </c:ext>
              </c:extLst>
            </c:dLbl>
            <c:dLbl>
              <c:idx val="8"/>
              <c:layout/>
              <c:dLblPos val="b"/>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9D8E-447A-BD2B-EBE8846B8D01}"/>
                </c:ext>
              </c:extLst>
            </c:dLbl>
            <c:numFmt formatCode="#,##0" sourceLinked="0"/>
            <c:spPr>
              <a:solidFill>
                <a:srgbClr val="FFFFFF"/>
              </a:solidFill>
              <a:ln>
                <a:noFill/>
              </a:ln>
              <a:effectLst/>
            </c:spPr>
            <c:txPr>
              <a:bodyPr rot="-5400000" vert="horz"/>
              <a:lstStyle/>
              <a:p>
                <a:pPr>
                  <a:defRPr sz="1400" b="1"/>
                </a:pPr>
                <a:endParaRPr lang="fr-FR"/>
              </a:p>
            </c:txPr>
            <c:dLblPos val="b"/>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val>
            <c:numRef>
              <c:f>Entreprises!$B$22:$BR$22</c:f>
              <c:numCache>
                <c:formatCode>#,##0"  ";#,##0"  "."  "</c:formatCode>
                <c:ptCount val="9"/>
                <c:pt idx="0">
                  <c:v>5926.0</c:v>
                </c:pt>
                <c:pt idx="1">
                  <c:v>5996.0</c:v>
                </c:pt>
                <c:pt idx="2">
                  <c:v>6060.0</c:v>
                </c:pt>
                <c:pt idx="3">
                  <c:v>6052.0</c:v>
                </c:pt>
                <c:pt idx="4">
                  <c:v>6128.0</c:v>
                </c:pt>
                <c:pt idx="5">
                  <c:v>6214.0</c:v>
                </c:pt>
                <c:pt idx="6">
                  <c:v>6326.0</c:v>
                </c:pt>
                <c:pt idx="7">
                  <c:v>6511.0</c:v>
                </c:pt>
                <c:pt idx="8">
                  <c:v>6616.0</c:v>
                </c:pt>
              </c:numCache>
            </c:numRef>
          </c:val>
          <c:smooth val="0"/>
          <c:extLst xmlns:c16r2="http://schemas.microsoft.com/office/drawing/2015/06/chart">
            <c:ext xmlns:c16="http://schemas.microsoft.com/office/drawing/2014/chart" uri="{C3380CC4-5D6E-409C-BE32-E72D297353CC}">
              <c16:uniqueId val="{00000006-9D8E-447A-BD2B-EBE8846B8D01}"/>
            </c:ext>
          </c:extLst>
        </c:ser>
        <c:dLbls>
          <c:showLegendKey val="0"/>
          <c:showVal val="0"/>
          <c:showCatName val="0"/>
          <c:showSerName val="0"/>
          <c:showPercent val="0"/>
          <c:showBubbleSize val="0"/>
        </c:dLbls>
        <c:marker val="1"/>
        <c:smooth val="0"/>
        <c:axId val="2058607224"/>
        <c:axId val="2059314392"/>
      </c:lineChart>
      <c:catAx>
        <c:axId val="2058607224"/>
        <c:scaling>
          <c:orientation val="minMax"/>
        </c:scaling>
        <c:delete val="0"/>
        <c:axPos val="b"/>
        <c:numFmt formatCode="0_ ;\-0\ "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sz="100"/>
            </a:pPr>
            <a:endParaRPr lang="fr-FR"/>
          </a:p>
        </c:txPr>
        <c:crossAx val="2059314392"/>
        <c:crosses val="autoZero"/>
        <c:auto val="1"/>
        <c:lblAlgn val="ctr"/>
        <c:lblOffset val="100"/>
        <c:noMultiLvlLbl val="0"/>
      </c:catAx>
      <c:valAx>
        <c:axId val="2059314392"/>
        <c:scaling>
          <c:orientation val="minMax"/>
          <c:max val="7000.0"/>
          <c:min val="0.0"/>
        </c:scaling>
        <c:delete val="0"/>
        <c:axPos val="l"/>
        <c:majorGridlines>
          <c:spPr>
            <a:ln w="9525" cap="flat" cmpd="sng" algn="ctr">
              <a:solidFill>
                <a:schemeClr val="tx1">
                  <a:lumMod val="15000"/>
                  <a:lumOff val="85000"/>
                </a:schemeClr>
              </a:solidFill>
              <a:round/>
            </a:ln>
            <a:effectLst/>
          </c:spPr>
        </c:majorGridlines>
        <c:numFmt formatCode="###\ ###\ ###\ ###\ \ " sourceLinked="1"/>
        <c:majorTickMark val="none"/>
        <c:minorTickMark val="none"/>
        <c:tickLblPos val="nextTo"/>
        <c:spPr>
          <a:noFill/>
          <a:ln>
            <a:noFill/>
          </a:ln>
          <a:effectLst/>
        </c:spPr>
        <c:txPr>
          <a:bodyPr rot="-60000000" vert="horz"/>
          <a:lstStyle/>
          <a:p>
            <a:pPr>
              <a:defRPr/>
            </a:pPr>
            <a:endParaRPr lang="fr-FR"/>
          </a:p>
        </c:txPr>
        <c:crossAx val="2058607224"/>
        <c:crosses val="autoZero"/>
        <c:crossBetween val="between"/>
        <c:majorUnit val="1000.0"/>
      </c:valAx>
      <c:spPr>
        <a:noFill/>
        <a:ln>
          <a:noFill/>
        </a:ln>
        <a:effectLst/>
      </c:spPr>
    </c:plotArea>
    <c:legend>
      <c:legendPos val="b"/>
      <c:layout>
        <c:manualLayout>
          <c:xMode val="edge"/>
          <c:yMode val="edge"/>
          <c:x val="0.0304685953421444"/>
          <c:y val="0.798665024138184"/>
          <c:w val="0.968349131272967"/>
          <c:h val="0.201334975861816"/>
        </c:manualLayout>
      </c:layout>
      <c:overlay val="0"/>
      <c:spPr>
        <a:noFill/>
        <a:ln>
          <a:noFill/>
        </a:ln>
        <a:effectLst/>
      </c:spPr>
      <c:txPr>
        <a:bodyPr rot="0" vert="horz"/>
        <a:lstStyle/>
        <a:p>
          <a:pPr>
            <a:defRPr/>
          </a:pPr>
          <a:endParaRPr lang="fr-F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600"/>
      </a:pPr>
      <a:endParaRPr lang="fr-FR"/>
    </a:p>
  </c:txPr>
  <c:externalData r:id="rId2">
    <c:autoUpdate val="0"/>
  </c:externalData>
</c:chartSpace>
</file>

<file path=ppt/charts/chart18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a:t>Structure en 2018, %</a:t>
            </a:r>
          </a:p>
        </c:rich>
      </c:tx>
      <c:layout/>
      <c:overlay val="0"/>
    </c:title>
    <c:autoTitleDeleted val="0"/>
    <c:plotArea>
      <c:layout>
        <c:manualLayout>
          <c:layoutTarget val="inner"/>
          <c:xMode val="edge"/>
          <c:yMode val="edge"/>
          <c:x val="0.18574605654866"/>
          <c:y val="0.167378770621078"/>
          <c:w val="0.595880410354723"/>
          <c:h val="0.799487714100348"/>
        </c:manualLayout>
      </c:layout>
      <c:pieChart>
        <c:varyColors val="1"/>
        <c:ser>
          <c:idx val="0"/>
          <c:order val="0"/>
          <c:dPt>
            <c:idx val="0"/>
            <c:bubble3D val="0"/>
            <c:spPr>
              <a:solidFill>
                <a:srgbClr val="008000"/>
              </a:solidFill>
            </c:spPr>
            <c:extLst xmlns:c16r2="http://schemas.microsoft.com/office/drawing/2015/06/chart">
              <c:ext xmlns:c16="http://schemas.microsoft.com/office/drawing/2014/chart" uri="{C3380CC4-5D6E-409C-BE32-E72D297353CC}">
                <c16:uniqueId val="{00000002-233C-42B7-A7CF-048F719204F9}"/>
              </c:ext>
            </c:extLst>
          </c:dPt>
          <c:dPt>
            <c:idx val="1"/>
            <c:bubble3D val="0"/>
            <c:spPr>
              <a:solidFill>
                <a:srgbClr val="27FF2E"/>
              </a:solidFill>
            </c:spPr>
            <c:extLst xmlns:c16r2="http://schemas.microsoft.com/office/drawing/2015/06/chart">
              <c:ext xmlns:c16="http://schemas.microsoft.com/office/drawing/2014/chart" uri="{C3380CC4-5D6E-409C-BE32-E72D297353CC}">
                <c16:uniqueId val="{00000000-233C-42B7-A7CF-048F719204F9}"/>
              </c:ext>
            </c:extLst>
          </c:dPt>
          <c:dPt>
            <c:idx val="2"/>
            <c:bubble3D val="0"/>
            <c:spPr>
              <a:solidFill>
                <a:srgbClr val="0000FF"/>
              </a:solidFill>
            </c:spPr>
            <c:extLst xmlns:c16r2="http://schemas.microsoft.com/office/drawing/2015/06/chart">
              <c:ext xmlns:c16="http://schemas.microsoft.com/office/drawing/2014/chart" uri="{C3380CC4-5D6E-409C-BE32-E72D297353CC}">
                <c16:uniqueId val="{00000003-233C-42B7-A7CF-048F719204F9}"/>
              </c:ext>
            </c:extLst>
          </c:dPt>
          <c:dLbls>
            <c:dLbl>
              <c:idx val="1"/>
              <c:layout>
                <c:manualLayout>
                  <c:x val="-0.0360396299054611"/>
                  <c:y val="-0.00552767822195124"/>
                </c:manualLayout>
              </c:layout>
              <c:tx>
                <c:rich>
                  <a:bodyPr/>
                  <a:lstStyle/>
                  <a:p>
                    <a:pPr>
                      <a:defRPr sz="1800" b="1">
                        <a:solidFill>
                          <a:srgbClr val="3C4646"/>
                        </a:solidFill>
                      </a:defRPr>
                    </a:pPr>
                    <a:r>
                      <a:rPr lang="en-US" dirty="0">
                        <a:solidFill>
                          <a:srgbClr val="3C4646"/>
                        </a:solidFill>
                      </a:rPr>
                      <a:t>1%</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233C-42B7-A7CF-048F719204F9}"/>
                </c:ext>
              </c:extLst>
            </c:dLbl>
            <c:spPr>
              <a:noFill/>
              <a:ln>
                <a:noFill/>
              </a:ln>
              <a:effectLst/>
            </c:spPr>
            <c:txPr>
              <a:bodyPr/>
              <a:lstStyle/>
              <a:p>
                <a:pPr>
                  <a:defRPr sz="1800" b="1">
                    <a:solidFill>
                      <a:schemeClr val="bg1"/>
                    </a:solidFill>
                  </a:defRPr>
                </a:pPr>
                <a:endParaRPr lang="fr-FR"/>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Entreprises!$BS$19:$BS$21</c:f>
              <c:strCache>
                <c:ptCount val="3"/>
                <c:pt idx="0">
                  <c:v>Culture, élevage, chasse</c:v>
                </c:pt>
                <c:pt idx="1">
                  <c:v>Sylviculture </c:v>
                </c:pt>
                <c:pt idx="2">
                  <c:v>Pêche et aquaculture</c:v>
                </c:pt>
              </c:strCache>
            </c:strRef>
          </c:cat>
          <c:val>
            <c:numRef>
              <c:f>Entreprises!$BT$19:$BT$21</c:f>
              <c:numCache>
                <c:formatCode>0%</c:formatCode>
                <c:ptCount val="3"/>
                <c:pt idx="0">
                  <c:v>0.764963724304716</c:v>
                </c:pt>
                <c:pt idx="1">
                  <c:v>0.0129987908101572</c:v>
                </c:pt>
                <c:pt idx="2">
                  <c:v>0.222037484885127</c:v>
                </c:pt>
              </c:numCache>
            </c:numRef>
          </c:val>
          <c:extLst xmlns:c16r2="http://schemas.microsoft.com/office/drawing/2015/06/chart">
            <c:ext xmlns:c16="http://schemas.microsoft.com/office/drawing/2014/chart" uri="{C3380CC4-5D6E-409C-BE32-E72D297353CC}">
              <c16:uniqueId val="{00000001-233C-42B7-A7CF-048F719204F9}"/>
            </c:ext>
          </c:extLst>
        </c:ser>
        <c:dLbls>
          <c:showLegendKey val="0"/>
          <c:showVal val="1"/>
          <c:showCatName val="0"/>
          <c:showSerName val="0"/>
          <c:showPercent val="0"/>
          <c:showBubbleSize val="0"/>
          <c:showLeaderLines val="1"/>
        </c:dLbls>
        <c:firstSliceAng val="0"/>
      </c:pieChart>
    </c:plotArea>
    <c:plotVisOnly val="1"/>
    <c:dispBlanksAs val="gap"/>
    <c:showDLblsOverMax val="0"/>
  </c:chart>
  <c:externalData r:id="rId2">
    <c:autoUpdate val="0"/>
  </c:externalData>
</c:chartSpace>
</file>

<file path=ppt/charts/chart18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FR" sz="2400" b="1" baseline="0">
                <a:solidFill>
                  <a:schemeClr val="tx1"/>
                </a:solidFill>
              </a:rPr>
              <a:t>Répartition </a:t>
            </a:r>
          </a:p>
          <a:p>
            <a:pPr>
              <a:defRPr sz="2400" b="0" i="0" u="none" strike="noStrike" kern="1200" spc="0" baseline="0">
                <a:solidFill>
                  <a:schemeClr val="tx1">
                    <a:lumMod val="65000"/>
                    <a:lumOff val="35000"/>
                  </a:schemeClr>
                </a:solidFill>
                <a:latin typeface="+mn-lt"/>
                <a:ea typeface="+mn-ea"/>
                <a:cs typeface="+mn-cs"/>
              </a:defRPr>
            </a:pPr>
            <a:r>
              <a:rPr lang="fr-FR" sz="2400" b="1" baseline="0">
                <a:solidFill>
                  <a:schemeClr val="tx1"/>
                </a:solidFill>
              </a:rPr>
              <a:t>en juin 2018 </a:t>
            </a:r>
          </a:p>
          <a:p>
            <a:pPr>
              <a:defRPr sz="2400" b="0" i="0" u="none" strike="noStrike" kern="1200" spc="0" baseline="0">
                <a:solidFill>
                  <a:schemeClr val="tx1">
                    <a:lumMod val="65000"/>
                    <a:lumOff val="35000"/>
                  </a:schemeClr>
                </a:solidFill>
                <a:latin typeface="+mn-lt"/>
                <a:ea typeface="+mn-ea"/>
                <a:cs typeface="+mn-cs"/>
              </a:defRPr>
            </a:pPr>
            <a:endParaRPr lang="fr-FR" sz="2400" b="1" baseline="0">
              <a:solidFill>
                <a:schemeClr val="tx1"/>
              </a:solidFill>
            </a:endParaRPr>
          </a:p>
        </c:rich>
      </c:tx>
      <c:layout>
        <c:manualLayout>
          <c:xMode val="edge"/>
          <c:yMode val="edge"/>
          <c:x val="0.661677277406973"/>
          <c:y val="0.225683978429802"/>
        </c:manualLayout>
      </c:layout>
      <c:overlay val="0"/>
      <c:spPr>
        <a:noFill/>
        <a:ln>
          <a:noFill/>
        </a:ln>
        <a:effectLst/>
      </c:spPr>
    </c:title>
    <c:autoTitleDeleted val="0"/>
    <c:plotArea>
      <c:layout>
        <c:manualLayout>
          <c:layoutTarget val="inner"/>
          <c:xMode val="edge"/>
          <c:yMode val="edge"/>
          <c:x val="0.142518887266751"/>
          <c:y val="0.0160771704180064"/>
          <c:w val="0.546099290780142"/>
          <c:h val="0.983922829581993"/>
        </c:manualLayout>
      </c:layout>
      <c:pieChart>
        <c:varyColors val="1"/>
        <c:ser>
          <c:idx val="0"/>
          <c:order val="0"/>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B2A0-436B-BE9D-2199C4BCCDB4}"/>
              </c:ext>
            </c:extLst>
          </c:dPt>
          <c:dPt>
            <c:idx val="1"/>
            <c:bubble3D val="0"/>
            <c:spPr>
              <a:solidFill>
                <a:srgbClr val="FF6600"/>
              </a:solidFill>
              <a:ln w="19050">
                <a:solidFill>
                  <a:srgbClr val="FF6600"/>
                </a:solidFill>
              </a:ln>
              <a:effectLst/>
            </c:spPr>
            <c:extLst xmlns:c16r2="http://schemas.microsoft.com/office/drawing/2015/06/chart">
              <c:ext xmlns:c16="http://schemas.microsoft.com/office/drawing/2014/chart" uri="{C3380CC4-5D6E-409C-BE32-E72D297353CC}">
                <c16:uniqueId val="{00000003-B2A0-436B-BE9D-2199C4BCCDB4}"/>
              </c:ext>
            </c:extLst>
          </c:dPt>
          <c:dPt>
            <c:idx val="2"/>
            <c:bubble3D val="0"/>
            <c:spPr>
              <a:solidFill>
                <a:schemeClr val="accent6">
                  <a:lumMod val="7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5-B2A0-436B-BE9D-2199C4BCCDB4}"/>
              </c:ext>
            </c:extLst>
          </c:dPt>
          <c:dPt>
            <c:idx val="3"/>
            <c:bubble3D val="0"/>
            <c:spPr>
              <a:solidFill>
                <a:srgbClr val="660066"/>
              </a:solidFill>
              <a:ln w="19050">
                <a:solidFill>
                  <a:srgbClr val="660066"/>
                </a:solidFill>
              </a:ln>
              <a:effectLst/>
            </c:spPr>
            <c:extLst xmlns:c16r2="http://schemas.microsoft.com/office/drawing/2015/06/chart">
              <c:ext xmlns:c16="http://schemas.microsoft.com/office/drawing/2014/chart" uri="{C3380CC4-5D6E-409C-BE32-E72D297353CC}">
                <c16:uniqueId val="{00000007-B2A0-436B-BE9D-2199C4BCCDB4}"/>
              </c:ext>
            </c:extLst>
          </c:dPt>
          <c:dPt>
            <c:idx val="4"/>
            <c:bubble3D val="0"/>
            <c:spPr>
              <a:solidFill>
                <a:schemeClr val="accent6">
                  <a:lumMod val="40000"/>
                  <a:lumOff val="6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9-B2A0-436B-BE9D-2199C4BCCDB4}"/>
              </c:ext>
            </c:extLst>
          </c:dPt>
          <c:dLbls>
            <c:dLbl>
              <c:idx val="0"/>
              <c:layout>
                <c:manualLayout>
                  <c:x val="-0.0845452384149691"/>
                  <c:y val="-0.17160089077541"/>
                </c:manualLayout>
              </c:layout>
              <c:tx>
                <c:rich>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r>
                      <a:rPr lang="en-US" sz="1800"/>
                      <a:t>Entreprises sans</a:t>
                    </a:r>
                    <a:r>
                      <a:rPr lang="en-US" sz="1800" baseline="0"/>
                      <a:t> </a:t>
                    </a:r>
                    <a:r>
                      <a:rPr lang="en-US" sz="1800"/>
                      <a:t>salarié, 94,3%</a:t>
                    </a:r>
                  </a:p>
                </c:rich>
              </c:tx>
              <c:spPr>
                <a:noFill/>
                <a:ln>
                  <a:noFill/>
                </a:ln>
                <a:effectLst/>
              </c:spPr>
              <c:showLegendKey val="0"/>
              <c:showVal val="1"/>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B2A0-436B-BE9D-2199C4BCCDB4}"/>
                </c:ext>
              </c:extLst>
            </c:dLbl>
            <c:dLbl>
              <c:idx val="1"/>
              <c:layout>
                <c:manualLayout>
                  <c:x val="-0.0453187162984351"/>
                  <c:y val="0.0634880491302828"/>
                </c:manualLayout>
              </c:layout>
              <c:tx>
                <c:rich>
                  <a:bodyPr rot="0" spcFirstLastPara="1" vertOverflow="ellipsis" vert="horz" wrap="square" lIns="38100" tIns="19050" rIns="38100" bIns="19050" anchor="ctr" anchorCtr="1">
                    <a:spAutoFit/>
                  </a:bodyPr>
                  <a:lstStyle/>
                  <a:p>
                    <a:pPr>
                      <a:defRPr sz="1800" b="1" i="0" u="none" strike="noStrike" kern="1200" baseline="0">
                        <a:solidFill>
                          <a:srgbClr val="FF6600"/>
                        </a:solidFill>
                        <a:latin typeface="+mn-lt"/>
                        <a:ea typeface="+mn-ea"/>
                        <a:cs typeface="+mn-cs"/>
                      </a:defRPr>
                    </a:pPr>
                    <a:r>
                      <a:rPr lang="fr-FR" sz="1800" baseline="0" dirty="0" smtClean="0">
                        <a:solidFill>
                          <a:srgbClr val="FF6600"/>
                        </a:solidFill>
                      </a:rPr>
                      <a:t> de 1 à 9 salariés, 5,0</a:t>
                    </a:r>
                    <a:r>
                      <a:rPr lang="fr-FR" sz="1800" baseline="0" dirty="0">
                        <a:solidFill>
                          <a:srgbClr val="FF6600"/>
                        </a:solidFill>
                      </a:rPr>
                      <a:t>%</a:t>
                    </a:r>
                  </a:p>
                </c:rich>
              </c:tx>
              <c:spPr>
                <a:solidFill>
                  <a:schemeClr val="bg1"/>
                </a:solid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3-B2A0-436B-BE9D-2199C4BCCDB4}"/>
                </c:ext>
              </c:extLst>
            </c:dLbl>
            <c:dLbl>
              <c:idx val="2"/>
              <c:layout>
                <c:manualLayout>
                  <c:x val="0.0773160548092369"/>
                  <c:y val="0.0315418727754701"/>
                </c:manualLayout>
              </c:layout>
              <c:tx>
                <c:rich>
                  <a:bodyPr rot="0" spcFirstLastPara="1" vertOverflow="ellipsis" vert="horz" wrap="square" lIns="38100" tIns="19050" rIns="38100" bIns="19050" anchor="ctr" anchorCtr="1">
                    <a:spAutoFit/>
                  </a:bodyPr>
                  <a:lstStyle/>
                  <a:p>
                    <a:pPr>
                      <a:defRPr sz="1800" b="1" i="0" u="none" strike="noStrike" kern="1200" baseline="0">
                        <a:solidFill>
                          <a:schemeClr val="accent6">
                            <a:lumMod val="75000"/>
                          </a:schemeClr>
                        </a:solidFill>
                        <a:latin typeface="+mn-lt"/>
                        <a:ea typeface="+mn-ea"/>
                        <a:cs typeface="+mn-cs"/>
                      </a:defRPr>
                    </a:pPr>
                    <a:r>
                      <a:rPr lang="en-US" sz="1800"/>
                      <a:t>10 à 49,</a:t>
                    </a:r>
                  </a:p>
                  <a:p>
                    <a:pPr>
                      <a:defRPr sz="1800" b="1" i="0" u="none" strike="noStrike" kern="1200" baseline="0">
                        <a:solidFill>
                          <a:schemeClr val="accent6">
                            <a:lumMod val="75000"/>
                          </a:schemeClr>
                        </a:solidFill>
                        <a:latin typeface="+mn-lt"/>
                        <a:ea typeface="+mn-ea"/>
                        <a:cs typeface="+mn-cs"/>
                      </a:defRPr>
                    </a:pPr>
                    <a:r>
                      <a:rPr lang="en-US" sz="1800"/>
                      <a:t> 0,6%</a:t>
                    </a:r>
                  </a:p>
                </c:rich>
              </c:tx>
              <c:spPr>
                <a:solidFill>
                  <a:schemeClr val="bg1"/>
                </a:solidFill>
                <a:ln>
                  <a:noFill/>
                </a:ln>
                <a:effectLst/>
              </c:spPr>
              <c:showLegendKey val="0"/>
              <c:showVal val="1"/>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B2A0-436B-BE9D-2199C4BCCDB4}"/>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B2A0-436B-BE9D-2199C4BCCDB4}"/>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B2A0-436B-BE9D-2199C4BCCDB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'Ent par tranc effect'!$C$34:$G$34</c:f>
              <c:strCache>
                <c:ptCount val="5"/>
                <c:pt idx="0">
                  <c:v>Ent sans salarié</c:v>
                </c:pt>
                <c:pt idx="1">
                  <c:v>1 à 9</c:v>
                </c:pt>
                <c:pt idx="2">
                  <c:v>10 à 49</c:v>
                </c:pt>
                <c:pt idx="3">
                  <c:v>50 à 99</c:v>
                </c:pt>
                <c:pt idx="4">
                  <c:v>100 et plus</c:v>
                </c:pt>
              </c:strCache>
            </c:strRef>
          </c:cat>
          <c:val>
            <c:numRef>
              <c:f>'Ent par tranc effect'!$C$35:$G$35</c:f>
              <c:numCache>
                <c:formatCode>0.0%</c:formatCode>
                <c:ptCount val="5"/>
                <c:pt idx="0">
                  <c:v>0.943094339622642</c:v>
                </c:pt>
                <c:pt idx="1">
                  <c:v>0.0495094339622641</c:v>
                </c:pt>
                <c:pt idx="2">
                  <c:v>0.00573584905660377</c:v>
                </c:pt>
                <c:pt idx="3">
                  <c:v>0.000452830188679245</c:v>
                </c:pt>
                <c:pt idx="4">
                  <c:v>0.00120754716981132</c:v>
                </c:pt>
              </c:numCache>
            </c:numRef>
          </c:val>
          <c:extLst xmlns:c16r2="http://schemas.microsoft.com/office/drawing/2015/06/chart">
            <c:ext xmlns:c16="http://schemas.microsoft.com/office/drawing/2014/chart" uri="{C3380CC4-5D6E-409C-BE32-E72D297353CC}">
              <c16:uniqueId val="{0000000A-B2A0-436B-BE9D-2199C4BCCDB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smtClean="0"/>
              <a:t>Structure</a:t>
            </a:r>
            <a:endParaRPr lang="fr-FR" sz="2000" dirty="0"/>
          </a:p>
        </c:rich>
      </c:tx>
      <c:layout>
        <c:manualLayout>
          <c:xMode val="edge"/>
          <c:yMode val="edge"/>
          <c:x val="0.287999297615822"/>
          <c:y val="0.000512788324808782"/>
        </c:manualLayout>
      </c:layout>
      <c:overlay val="0"/>
      <c:spPr>
        <a:solidFill>
          <a:schemeClr val="bg1"/>
        </a:solidFill>
      </c:spPr>
    </c:title>
    <c:autoTitleDeleted val="0"/>
    <c:plotArea>
      <c:layout>
        <c:manualLayout>
          <c:layoutTarget val="inner"/>
          <c:xMode val="edge"/>
          <c:yMode val="edge"/>
          <c:x val="0.0790258083936691"/>
          <c:y val="0.0885897637795275"/>
          <c:w val="0.793359039901002"/>
          <c:h val="0.768273952833796"/>
        </c:manualLayout>
      </c:layout>
      <c:barChart>
        <c:barDir val="col"/>
        <c:grouping val="stacked"/>
        <c:varyColors val="0"/>
        <c:ser>
          <c:idx val="0"/>
          <c:order val="0"/>
          <c:tx>
            <c:strRef>
              <c:f>'Imp Exp Biens'!$A$273</c:f>
              <c:strCache>
                <c:ptCount val="1"/>
                <c:pt idx="0">
                  <c:v>France</c:v>
                </c:pt>
              </c:strCache>
            </c:strRef>
          </c:tx>
          <c:spPr>
            <a:solidFill>
              <a:srgbClr val="3366FF"/>
            </a:solidFill>
            <a:ln w="76200" cmpd="sng">
              <a:noFill/>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Biens'!$B$273:$T$273</c:f>
              <c:numCache>
                <c:formatCode>0%</c:formatCode>
                <c:ptCount val="19"/>
                <c:pt idx="0">
                  <c:v>0.388241716654994</c:v>
                </c:pt>
                <c:pt idx="1">
                  <c:v>0.400456955215068</c:v>
                </c:pt>
                <c:pt idx="2">
                  <c:v>0.396232002175868</c:v>
                </c:pt>
                <c:pt idx="3">
                  <c:v>0.461649911750476</c:v>
                </c:pt>
                <c:pt idx="4">
                  <c:v>0.401498004250895</c:v>
                </c:pt>
                <c:pt idx="5">
                  <c:v>0.322311207618221</c:v>
                </c:pt>
                <c:pt idx="6">
                  <c:v>0.318293262124015</c:v>
                </c:pt>
                <c:pt idx="7">
                  <c:v>0.264504012985166</c:v>
                </c:pt>
                <c:pt idx="8">
                  <c:v>0.259140248966747</c:v>
                </c:pt>
                <c:pt idx="9">
                  <c:v>0.289745974377453</c:v>
                </c:pt>
                <c:pt idx="10">
                  <c:v>0.219121429081312</c:v>
                </c:pt>
                <c:pt idx="11">
                  <c:v>0.216863653186386</c:v>
                </c:pt>
                <c:pt idx="12">
                  <c:v>0.218474913885231</c:v>
                </c:pt>
                <c:pt idx="13">
                  <c:v>0.226440078300441</c:v>
                </c:pt>
                <c:pt idx="14">
                  <c:v>0.215574202458305</c:v>
                </c:pt>
                <c:pt idx="15">
                  <c:v>0.223162221396152</c:v>
                </c:pt>
                <c:pt idx="16">
                  <c:v>0.261426678524731</c:v>
                </c:pt>
                <c:pt idx="17">
                  <c:v>0.248059352927293</c:v>
                </c:pt>
                <c:pt idx="18">
                  <c:v>0.235152731820834</c:v>
                </c:pt>
              </c:numCache>
            </c:numRef>
          </c:val>
        </c:ser>
        <c:ser>
          <c:idx val="1"/>
          <c:order val="1"/>
          <c:tx>
            <c:strRef>
              <c:f>'Imp Exp Biens'!$A$274</c:f>
              <c:strCache>
                <c:ptCount val="1"/>
                <c:pt idx="0">
                  <c:v>Union Européenne (hors France)</c:v>
                </c:pt>
              </c:strCache>
            </c:strRef>
          </c:tx>
          <c:spPr>
            <a:solidFill>
              <a:srgbClr val="000090"/>
            </a:solidFill>
            <a:ln w="76200" cmpd="sng">
              <a:noFill/>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Biens'!$B$274:$T$274</c:f>
              <c:numCache>
                <c:formatCode>0%</c:formatCode>
                <c:ptCount val="19"/>
                <c:pt idx="0">
                  <c:v>0.153445465861284</c:v>
                </c:pt>
                <c:pt idx="1">
                  <c:v>0.147938182008908</c:v>
                </c:pt>
                <c:pt idx="2">
                  <c:v>0.137195541009146</c:v>
                </c:pt>
                <c:pt idx="3">
                  <c:v>0.137871440689667</c:v>
                </c:pt>
                <c:pt idx="4">
                  <c:v>0.151887323827726</c:v>
                </c:pt>
                <c:pt idx="5">
                  <c:v>0.152132926486153</c:v>
                </c:pt>
                <c:pt idx="6">
                  <c:v>0.158031715154481</c:v>
                </c:pt>
                <c:pt idx="7">
                  <c:v>0.163399867285018</c:v>
                </c:pt>
                <c:pt idx="8">
                  <c:v>0.162816017512537</c:v>
                </c:pt>
                <c:pt idx="9">
                  <c:v>0.161778524927819</c:v>
                </c:pt>
                <c:pt idx="10">
                  <c:v>0.13750246760024</c:v>
                </c:pt>
                <c:pt idx="11">
                  <c:v>0.161614548964616</c:v>
                </c:pt>
                <c:pt idx="12">
                  <c:v>0.143594695353295</c:v>
                </c:pt>
                <c:pt idx="13">
                  <c:v>0.14147200400764</c:v>
                </c:pt>
                <c:pt idx="14">
                  <c:v>0.145314282981511</c:v>
                </c:pt>
                <c:pt idx="15">
                  <c:v>0.153667423530259</c:v>
                </c:pt>
                <c:pt idx="16">
                  <c:v>0.159738377473721</c:v>
                </c:pt>
                <c:pt idx="17">
                  <c:v>0.147345895428451</c:v>
                </c:pt>
                <c:pt idx="18">
                  <c:v>0.142906777238027</c:v>
                </c:pt>
              </c:numCache>
            </c:numRef>
          </c:val>
        </c:ser>
        <c:ser>
          <c:idx val="2"/>
          <c:order val="2"/>
          <c:tx>
            <c:strRef>
              <c:f>'Imp Exp Biens'!$A$275</c:f>
              <c:strCache>
                <c:ptCount val="1"/>
                <c:pt idx="0">
                  <c:v>Australie</c:v>
                </c:pt>
              </c:strCache>
            </c:strRef>
          </c:tx>
          <c:spPr>
            <a:solidFill>
              <a:srgbClr val="008000"/>
            </a:solidFill>
            <a:ln>
              <a:noFill/>
              <a:prstDash val="sysDash"/>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Biens'!$B$275:$T$275</c:f>
              <c:numCache>
                <c:formatCode>0%</c:formatCode>
                <c:ptCount val="19"/>
                <c:pt idx="0">
                  <c:v>0.165554989034188</c:v>
                </c:pt>
                <c:pt idx="1">
                  <c:v>0.162912681418729</c:v>
                </c:pt>
                <c:pt idx="2">
                  <c:v>0.12912095614635</c:v>
                </c:pt>
                <c:pt idx="3">
                  <c:v>0.0942978888326545</c:v>
                </c:pt>
                <c:pt idx="4">
                  <c:v>0.0909899670101706</c:v>
                </c:pt>
                <c:pt idx="5">
                  <c:v>0.0917916262949548</c:v>
                </c:pt>
                <c:pt idx="6">
                  <c:v>0.0946358272689225</c:v>
                </c:pt>
                <c:pt idx="7">
                  <c:v>0.10778382994412</c:v>
                </c:pt>
                <c:pt idx="8">
                  <c:v>0.098295501931192</c:v>
                </c:pt>
                <c:pt idx="9">
                  <c:v>0.0966014708831992</c:v>
                </c:pt>
                <c:pt idx="10">
                  <c:v>0.0975899116469078</c:v>
                </c:pt>
                <c:pt idx="11">
                  <c:v>0.0960296547854143</c:v>
                </c:pt>
                <c:pt idx="12">
                  <c:v>0.109370117956554</c:v>
                </c:pt>
                <c:pt idx="13">
                  <c:v>0.0893494475080344</c:v>
                </c:pt>
                <c:pt idx="14">
                  <c:v>0.0899750902627996</c:v>
                </c:pt>
                <c:pt idx="15">
                  <c:v>0.109212078436599</c:v>
                </c:pt>
                <c:pt idx="16">
                  <c:v>0.0997602774881887</c:v>
                </c:pt>
                <c:pt idx="17">
                  <c:v>0.114033998872256</c:v>
                </c:pt>
                <c:pt idx="18">
                  <c:v>0.105077645291015</c:v>
                </c:pt>
              </c:numCache>
            </c:numRef>
          </c:val>
        </c:ser>
        <c:ser>
          <c:idx val="4"/>
          <c:order val="3"/>
          <c:tx>
            <c:strRef>
              <c:f>'Imp Exp Biens'!$A$276</c:f>
              <c:strCache>
                <c:ptCount val="1"/>
                <c:pt idx="0">
                  <c:v>Japon</c:v>
                </c:pt>
              </c:strCache>
            </c:strRef>
          </c:tx>
          <c:spPr>
            <a:solidFill>
              <a:srgbClr val="FF0000"/>
            </a:solidFill>
            <a:ln>
              <a:solidFill>
                <a:schemeClr val="tx1"/>
              </a:solidFill>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Biens'!$B$276:$T$276</c:f>
              <c:numCache>
                <c:formatCode>0%</c:formatCode>
                <c:ptCount val="19"/>
                <c:pt idx="0">
                  <c:v>0.0333411967023066</c:v>
                </c:pt>
                <c:pt idx="1">
                  <c:v>0.0310406651689129</c:v>
                </c:pt>
                <c:pt idx="2">
                  <c:v>0.0327004990810348</c:v>
                </c:pt>
                <c:pt idx="3">
                  <c:v>0.025741594130199</c:v>
                </c:pt>
                <c:pt idx="4">
                  <c:v>0.0307904611652182</c:v>
                </c:pt>
                <c:pt idx="5">
                  <c:v>0.0348636786209034</c:v>
                </c:pt>
                <c:pt idx="6">
                  <c:v>0.0318845397787831</c:v>
                </c:pt>
                <c:pt idx="7">
                  <c:v>0.0298658409280908</c:v>
                </c:pt>
                <c:pt idx="8">
                  <c:v>0.0333153887888426</c:v>
                </c:pt>
                <c:pt idx="9">
                  <c:v>0.031261732818801</c:v>
                </c:pt>
                <c:pt idx="10">
                  <c:v>0.022923502489315</c:v>
                </c:pt>
                <c:pt idx="11">
                  <c:v>0.0197883812477515</c:v>
                </c:pt>
                <c:pt idx="12">
                  <c:v>0.0193333022003042</c:v>
                </c:pt>
                <c:pt idx="13">
                  <c:v>0.0198792523094227</c:v>
                </c:pt>
                <c:pt idx="14">
                  <c:v>0.0250473260951455</c:v>
                </c:pt>
                <c:pt idx="15">
                  <c:v>0.037114517298326</c:v>
                </c:pt>
                <c:pt idx="16">
                  <c:v>0.0299649593612052</c:v>
                </c:pt>
                <c:pt idx="17">
                  <c:v>0.032036036836245</c:v>
                </c:pt>
                <c:pt idx="18">
                  <c:v>0.0335864604068414</c:v>
                </c:pt>
              </c:numCache>
            </c:numRef>
          </c:val>
        </c:ser>
        <c:ser>
          <c:idx val="3"/>
          <c:order val="4"/>
          <c:tx>
            <c:strRef>
              <c:f>'Imp Exp Biens'!$A$277</c:f>
              <c:strCache>
                <c:ptCount val="1"/>
                <c:pt idx="0">
                  <c:v>Nouvelle-Zélande</c:v>
                </c:pt>
              </c:strCache>
            </c:strRef>
          </c:tx>
          <c:spPr>
            <a:solidFill>
              <a:srgbClr val="3366FF"/>
            </a:solidFill>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Biens'!$B$277:$T$277</c:f>
              <c:numCache>
                <c:formatCode>0%</c:formatCode>
                <c:ptCount val="19"/>
                <c:pt idx="0">
                  <c:v>0.048723514810269</c:v>
                </c:pt>
                <c:pt idx="1">
                  <c:v>0.0493360518474635</c:v>
                </c:pt>
                <c:pt idx="2">
                  <c:v>0.0507845210475158</c:v>
                </c:pt>
                <c:pt idx="3">
                  <c:v>0.0419854339071779</c:v>
                </c:pt>
                <c:pt idx="4">
                  <c:v>0.0489953699384319</c:v>
                </c:pt>
                <c:pt idx="5">
                  <c:v>0.0551390088592317</c:v>
                </c:pt>
                <c:pt idx="6">
                  <c:v>0.0474280840759655</c:v>
                </c:pt>
                <c:pt idx="7">
                  <c:v>0.0399717574838996</c:v>
                </c:pt>
                <c:pt idx="8">
                  <c:v>0.0399794717811636</c:v>
                </c:pt>
                <c:pt idx="9">
                  <c:v>0.0430782268693658</c:v>
                </c:pt>
                <c:pt idx="10">
                  <c:v>0.0382988715353279</c:v>
                </c:pt>
                <c:pt idx="11">
                  <c:v>0.0420183978493898</c:v>
                </c:pt>
                <c:pt idx="12">
                  <c:v>0.0439455465002797</c:v>
                </c:pt>
                <c:pt idx="13">
                  <c:v>0.0422004837724066</c:v>
                </c:pt>
                <c:pt idx="14">
                  <c:v>0.0398256535652644</c:v>
                </c:pt>
                <c:pt idx="15">
                  <c:v>0.0416683040360646</c:v>
                </c:pt>
                <c:pt idx="16">
                  <c:v>0.0421642995705643</c:v>
                </c:pt>
                <c:pt idx="17">
                  <c:v>0.0402939058695678</c:v>
                </c:pt>
                <c:pt idx="18">
                  <c:v>0.0348686219958489</c:v>
                </c:pt>
              </c:numCache>
            </c:numRef>
          </c:val>
        </c:ser>
        <c:ser>
          <c:idx val="5"/>
          <c:order val="5"/>
          <c:tx>
            <c:strRef>
              <c:f>'Imp Exp Biens'!$A$278</c:f>
              <c:strCache>
                <c:ptCount val="1"/>
                <c:pt idx="0">
                  <c:v>U S A</c:v>
                </c:pt>
              </c:strCache>
            </c:strRef>
          </c:tx>
          <c:spPr>
            <a:solidFill>
              <a:srgbClr val="FFFF00"/>
            </a:solidFill>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Biens'!$B$278:$T$278</c:f>
              <c:numCache>
                <c:formatCode>0%</c:formatCode>
                <c:ptCount val="19"/>
                <c:pt idx="0">
                  <c:v>0.0349528656673977</c:v>
                </c:pt>
                <c:pt idx="1">
                  <c:v>0.0391539279646231</c:v>
                </c:pt>
                <c:pt idx="2">
                  <c:v>0.0436764955841998</c:v>
                </c:pt>
                <c:pt idx="3">
                  <c:v>0.0355917475046849</c:v>
                </c:pt>
                <c:pt idx="4">
                  <c:v>0.0316128738363249</c:v>
                </c:pt>
                <c:pt idx="5">
                  <c:v>0.0356248549954873</c:v>
                </c:pt>
                <c:pt idx="6">
                  <c:v>0.0353290765401143</c:v>
                </c:pt>
                <c:pt idx="7">
                  <c:v>0.0324164781919758</c:v>
                </c:pt>
                <c:pt idx="8">
                  <c:v>0.0389135114945725</c:v>
                </c:pt>
                <c:pt idx="9">
                  <c:v>0.0446418572116035</c:v>
                </c:pt>
                <c:pt idx="10">
                  <c:v>0.0346046996238525</c:v>
                </c:pt>
                <c:pt idx="11">
                  <c:v>0.0456171217228039</c:v>
                </c:pt>
                <c:pt idx="12">
                  <c:v>0.0403997513427803</c:v>
                </c:pt>
                <c:pt idx="13">
                  <c:v>0.0440811748534323</c:v>
                </c:pt>
                <c:pt idx="14">
                  <c:v>0.0476187912859719</c:v>
                </c:pt>
                <c:pt idx="15">
                  <c:v>0.0491428905177377</c:v>
                </c:pt>
                <c:pt idx="16">
                  <c:v>0.0442965880686325</c:v>
                </c:pt>
                <c:pt idx="17">
                  <c:v>0.0383101102344055</c:v>
                </c:pt>
                <c:pt idx="18">
                  <c:v>0.0353842317167774</c:v>
                </c:pt>
              </c:numCache>
            </c:numRef>
          </c:val>
        </c:ser>
        <c:ser>
          <c:idx val="6"/>
          <c:order val="6"/>
          <c:tx>
            <c:strRef>
              <c:f>'Imp Exp Biens'!$A$279</c:f>
              <c:strCache>
                <c:ptCount val="1"/>
                <c:pt idx="0">
                  <c:v>Singapour</c:v>
                </c:pt>
              </c:strCache>
            </c:strRef>
          </c:tx>
          <c:spPr>
            <a:solidFill>
              <a:srgbClr val="FF6600"/>
            </a:solidFill>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Biens'!$B$279:$T$279</c:f>
              <c:numCache>
                <c:formatCode>0%</c:formatCode>
                <c:ptCount val="19"/>
                <c:pt idx="0">
                  <c:v>0.0629017590508179</c:v>
                </c:pt>
                <c:pt idx="1">
                  <c:v>0.0607693200934897</c:v>
                </c:pt>
                <c:pt idx="2">
                  <c:v>0.0997788542586002</c:v>
                </c:pt>
                <c:pt idx="3">
                  <c:v>0.0988932074715885</c:v>
                </c:pt>
                <c:pt idx="4">
                  <c:v>0.10895190084332</c:v>
                </c:pt>
                <c:pt idx="5">
                  <c:v>0.14988533791224</c:v>
                </c:pt>
                <c:pt idx="6">
                  <c:v>0.14389644246615</c:v>
                </c:pt>
                <c:pt idx="7">
                  <c:v>0.136721900341177</c:v>
                </c:pt>
                <c:pt idx="8">
                  <c:v>0.170895246986062</c:v>
                </c:pt>
                <c:pt idx="9">
                  <c:v>0.130710508136826</c:v>
                </c:pt>
                <c:pt idx="10">
                  <c:v>0.129521916928569</c:v>
                </c:pt>
                <c:pt idx="11">
                  <c:v>0.147202709764231</c:v>
                </c:pt>
                <c:pt idx="12">
                  <c:v>0.187447799795379</c:v>
                </c:pt>
                <c:pt idx="13">
                  <c:v>0.19730102963718</c:v>
                </c:pt>
                <c:pt idx="14">
                  <c:v>0.176888202022797</c:v>
                </c:pt>
                <c:pt idx="15">
                  <c:v>0.0657794739079497</c:v>
                </c:pt>
                <c:pt idx="16">
                  <c:v>0.074292708709714</c:v>
                </c:pt>
                <c:pt idx="17">
                  <c:v>0.112791613312052</c:v>
                </c:pt>
                <c:pt idx="18">
                  <c:v>0.129488157706117</c:v>
                </c:pt>
              </c:numCache>
            </c:numRef>
          </c:val>
        </c:ser>
        <c:ser>
          <c:idx val="7"/>
          <c:order val="7"/>
          <c:tx>
            <c:strRef>
              <c:f>'Imp Exp Biens'!$A$280</c:f>
              <c:strCache>
                <c:ptCount val="1"/>
                <c:pt idx="0">
                  <c:v>Autres</c:v>
                </c:pt>
              </c:strCache>
            </c:strRef>
          </c:tx>
          <c:spPr>
            <a:solidFill>
              <a:schemeClr val="bg1"/>
            </a:solidFill>
            <a:ln>
              <a:solidFill>
                <a:schemeClr val="tx1"/>
              </a:solidFill>
            </a:ln>
          </c:spPr>
          <c:invertIfNegative val="0"/>
          <c:cat>
            <c:strRef>
              <c:f>'Imp Exp Biens'!$B$47:$T$47</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Biens'!$B$280:$T$280</c:f>
              <c:numCache>
                <c:formatCode>0%</c:formatCode>
                <c:ptCount val="19"/>
                <c:pt idx="0">
                  <c:v>0.112838492218743</c:v>
                </c:pt>
                <c:pt idx="1">
                  <c:v>0.108392216282807</c:v>
                </c:pt>
                <c:pt idx="2">
                  <c:v>0.110511130697285</c:v>
                </c:pt>
                <c:pt idx="3">
                  <c:v>0.103968775713552</c:v>
                </c:pt>
                <c:pt idx="4">
                  <c:v>0.135274099127914</c:v>
                </c:pt>
                <c:pt idx="5">
                  <c:v>0.158251359212809</c:v>
                </c:pt>
                <c:pt idx="6">
                  <c:v>0.170501052591569</c:v>
                </c:pt>
                <c:pt idx="7">
                  <c:v>0.225336312840553</c:v>
                </c:pt>
                <c:pt idx="8">
                  <c:v>0.196644612538883</c:v>
                </c:pt>
                <c:pt idx="9">
                  <c:v>0.202181704774933</c:v>
                </c:pt>
                <c:pt idx="10">
                  <c:v>0.320437201094475</c:v>
                </c:pt>
                <c:pt idx="11">
                  <c:v>0.270865532479407</c:v>
                </c:pt>
                <c:pt idx="12">
                  <c:v>0.237433872966175</c:v>
                </c:pt>
                <c:pt idx="13">
                  <c:v>0.239276529611443</c:v>
                </c:pt>
                <c:pt idx="14">
                  <c:v>0.259756451328205</c:v>
                </c:pt>
                <c:pt idx="15">
                  <c:v>0.320253090876912</c:v>
                </c:pt>
                <c:pt idx="16">
                  <c:v>0.288356110803243</c:v>
                </c:pt>
                <c:pt idx="17">
                  <c:v>0.26712908651973</c:v>
                </c:pt>
                <c:pt idx="18">
                  <c:v>0.283535373824539</c:v>
                </c:pt>
              </c:numCache>
            </c:numRef>
          </c:val>
        </c:ser>
        <c:dLbls>
          <c:showLegendKey val="0"/>
          <c:showVal val="0"/>
          <c:showCatName val="0"/>
          <c:showSerName val="0"/>
          <c:showPercent val="0"/>
          <c:showBubbleSize val="0"/>
        </c:dLbls>
        <c:gapWidth val="150"/>
        <c:overlap val="100"/>
        <c:axId val="2138780904"/>
        <c:axId val="2138773864"/>
      </c:barChart>
      <c:lineChart>
        <c:grouping val="standard"/>
        <c:varyColors val="0"/>
        <c:ser>
          <c:idx val="9"/>
          <c:order val="8"/>
          <c:tx>
            <c:strRef>
              <c:f>'Imp Exp Biens'!$A$282</c:f>
              <c:strCache>
                <c:ptCount val="1"/>
                <c:pt idx="0">
                  <c:v>UE dt Fr</c:v>
                </c:pt>
              </c:strCache>
            </c:strRef>
          </c:tx>
          <c:spPr>
            <a:ln>
              <a:solidFill>
                <a:srgbClr val="000090"/>
              </a:solidFill>
            </a:ln>
          </c:spPr>
          <c:marker>
            <c:symbol val="none"/>
          </c:marker>
          <c:val>
            <c:numRef>
              <c:f>'Imp Exp Biens'!$B$282:$T$282</c:f>
              <c:numCache>
                <c:formatCode>0%</c:formatCode>
                <c:ptCount val="19"/>
                <c:pt idx="0">
                  <c:v>0.541687182516278</c:v>
                </c:pt>
                <c:pt idx="1">
                  <c:v>0.548395137223976</c:v>
                </c:pt>
                <c:pt idx="2">
                  <c:v>0.533427543185015</c:v>
                </c:pt>
                <c:pt idx="3">
                  <c:v>0.599521352440143</c:v>
                </c:pt>
                <c:pt idx="4">
                  <c:v>0.553385328078621</c:v>
                </c:pt>
                <c:pt idx="5">
                  <c:v>0.474444134104374</c:v>
                </c:pt>
                <c:pt idx="6">
                  <c:v>0.476324977278495</c:v>
                </c:pt>
                <c:pt idx="7">
                  <c:v>0.427903880270184</c:v>
                </c:pt>
                <c:pt idx="8">
                  <c:v>0.421956266479284</c:v>
                </c:pt>
                <c:pt idx="9">
                  <c:v>0.451524499305271</c:v>
                </c:pt>
                <c:pt idx="10">
                  <c:v>0.356623896681552</c:v>
                </c:pt>
                <c:pt idx="11">
                  <c:v>0.378478202151002</c:v>
                </c:pt>
                <c:pt idx="12">
                  <c:v>0.362069609238527</c:v>
                </c:pt>
                <c:pt idx="13">
                  <c:v>0.367912082308081</c:v>
                </c:pt>
                <c:pt idx="14">
                  <c:v>0.360888485439816</c:v>
                </c:pt>
                <c:pt idx="15">
                  <c:v>0.376829644926411</c:v>
                </c:pt>
                <c:pt idx="16">
                  <c:v>0.421165055998452</c:v>
                </c:pt>
                <c:pt idx="17">
                  <c:v>0.395405248355744</c:v>
                </c:pt>
                <c:pt idx="18">
                  <c:v>0.378059509058861</c:v>
                </c:pt>
              </c:numCache>
            </c:numRef>
          </c:val>
          <c:smooth val="0"/>
        </c:ser>
        <c:dLbls>
          <c:showLegendKey val="0"/>
          <c:showVal val="0"/>
          <c:showCatName val="0"/>
          <c:showSerName val="0"/>
          <c:showPercent val="0"/>
          <c:showBubbleSize val="0"/>
        </c:dLbls>
        <c:marker val="1"/>
        <c:smooth val="0"/>
        <c:axId val="2138780904"/>
        <c:axId val="2138773864"/>
      </c:lineChart>
      <c:catAx>
        <c:axId val="2138780904"/>
        <c:scaling>
          <c:orientation val="minMax"/>
        </c:scaling>
        <c:delete val="0"/>
        <c:axPos val="b"/>
        <c:numFmt formatCode="General" sourceLinked="1"/>
        <c:majorTickMark val="out"/>
        <c:minorTickMark val="none"/>
        <c:tickLblPos val="nextTo"/>
        <c:txPr>
          <a:bodyPr/>
          <a:lstStyle/>
          <a:p>
            <a:pPr>
              <a:defRPr sz="1600"/>
            </a:pPr>
            <a:endParaRPr lang="fr-FR"/>
          </a:p>
        </c:txPr>
        <c:crossAx val="2138773864"/>
        <c:crosses val="autoZero"/>
        <c:auto val="1"/>
        <c:lblAlgn val="ctr"/>
        <c:lblOffset val="100"/>
        <c:noMultiLvlLbl val="0"/>
      </c:catAx>
      <c:valAx>
        <c:axId val="2138773864"/>
        <c:scaling>
          <c:orientation val="minMax"/>
          <c:max val="1.0"/>
        </c:scaling>
        <c:delete val="0"/>
        <c:axPos val="l"/>
        <c:majorGridlines>
          <c:spPr>
            <a:ln>
              <a:solidFill>
                <a:schemeClr val="bg1">
                  <a:lumMod val="75000"/>
                </a:schemeClr>
              </a:solidFill>
            </a:ln>
          </c:spPr>
        </c:majorGridlines>
        <c:numFmt formatCode="0%" sourceLinked="0"/>
        <c:majorTickMark val="out"/>
        <c:minorTickMark val="none"/>
        <c:tickLblPos val="nextTo"/>
        <c:crossAx val="2138780904"/>
        <c:crosses val="autoZero"/>
        <c:crossBetween val="between"/>
        <c:majorUnit val="0.1"/>
      </c:valAx>
    </c:plotArea>
    <c:plotVisOnly val="1"/>
    <c:dispBlanksAs val="gap"/>
    <c:showDLblsOverMax val="0"/>
  </c:chart>
  <c:txPr>
    <a:bodyPr/>
    <a:lstStyle/>
    <a:p>
      <a:pPr>
        <a:defRPr sz="1400"/>
      </a:pPr>
      <a:endParaRPr lang="fr-F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dirty="0"/>
              <a:t>Plus forts taux de croissance en volume du PIB </a:t>
            </a:r>
          </a:p>
          <a:p>
            <a:pPr>
              <a:defRPr sz="1600"/>
            </a:pPr>
            <a:r>
              <a:rPr lang="fr-FR" sz="1600" dirty="0"/>
              <a:t>en Nouvelle-Calédonie qu'en</a:t>
            </a:r>
            <a:r>
              <a:rPr lang="fr-FR" sz="1600" baseline="0" dirty="0"/>
              <a:t> </a:t>
            </a:r>
            <a:r>
              <a:rPr lang="fr-FR" sz="1600" dirty="0"/>
              <a:t>Métropole, %</a:t>
            </a:r>
          </a:p>
          <a:p>
            <a:pPr>
              <a:defRPr sz="1600"/>
            </a:pPr>
            <a:r>
              <a:rPr lang="fr-FR" sz="1600" dirty="0"/>
              <a:t>Mais depuis la crise sur le Caillou, le </a:t>
            </a:r>
            <a:r>
              <a:rPr lang="fr-FR" sz="1600" dirty="0" smtClean="0"/>
              <a:t>mouvement</a:t>
            </a:r>
            <a:r>
              <a:rPr lang="fr-FR" sz="1600" baseline="0" dirty="0" smtClean="0"/>
              <a:t> </a:t>
            </a:r>
            <a:r>
              <a:rPr lang="fr-FR" sz="1600" dirty="0" smtClean="0"/>
              <a:t>s'inverse </a:t>
            </a:r>
            <a:endParaRPr lang="fr-FR" sz="1600" dirty="0"/>
          </a:p>
        </c:rich>
      </c:tx>
      <c:layout>
        <c:manualLayout>
          <c:xMode val="edge"/>
          <c:yMode val="edge"/>
          <c:x val="0.192361977205526"/>
          <c:y val="0.00244748378720085"/>
        </c:manualLayout>
      </c:layout>
      <c:overlay val="0"/>
    </c:title>
    <c:autoTitleDeleted val="0"/>
    <c:plotArea>
      <c:layout>
        <c:manualLayout>
          <c:layoutTarget val="inner"/>
          <c:xMode val="edge"/>
          <c:yMode val="edge"/>
          <c:x val="0.041719092805707"/>
          <c:y val="0.126621434715961"/>
          <c:w val="0.936741539000493"/>
          <c:h val="0.72391323870175"/>
        </c:manualLayout>
      </c:layout>
      <c:lineChart>
        <c:grouping val="standard"/>
        <c:varyColors val="0"/>
        <c:ser>
          <c:idx val="0"/>
          <c:order val="0"/>
          <c:tx>
            <c:strRef>
              <c:f>'PIB et ICA'!$A$23</c:f>
              <c:strCache>
                <c:ptCount val="1"/>
                <c:pt idx="0">
                  <c:v>Scenario minimum</c:v>
                </c:pt>
              </c:strCache>
            </c:strRef>
          </c:tx>
          <c:spPr>
            <a:ln w="28575" cmpd="sng">
              <a:noFill/>
              <a:prstDash val="sysDash"/>
            </a:ln>
          </c:spPr>
          <c:marker>
            <c:symbol val="none"/>
          </c:marker>
          <c:dLbls>
            <c:delete val="1"/>
          </c:dLbls>
          <c:trendline>
            <c:spPr>
              <a:ln w="76200" cmpd="sng">
                <a:solidFill>
                  <a:srgbClr val="008000"/>
                </a:solidFill>
              </a:ln>
            </c:spPr>
            <c:trendlineType val="movingAvg"/>
            <c:period val="4"/>
            <c:dispRSqr val="0"/>
            <c:dispEq val="0"/>
          </c:trendline>
          <c:cat>
            <c:strRef>
              <c:f>'PIB et ICA'!$B$21:$U$21</c:f>
              <c:strCache>
                <c:ptCount val="20"/>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Est 2017</c:v>
                </c:pt>
              </c:strCache>
            </c:strRef>
          </c:cat>
          <c:val>
            <c:numRef>
              <c:f>'PIB et ICA'!$B$22:$U$22</c:f>
              <c:numCache>
                <c:formatCode>0.0%</c:formatCode>
                <c:ptCount val="20"/>
                <c:pt idx="0">
                  <c:v>0.025</c:v>
                </c:pt>
                <c:pt idx="1">
                  <c:v>0.04419</c:v>
                </c:pt>
                <c:pt idx="2">
                  <c:v>0.02504</c:v>
                </c:pt>
                <c:pt idx="3">
                  <c:v>0.023</c:v>
                </c:pt>
                <c:pt idx="4">
                  <c:v>0.02456</c:v>
                </c:pt>
                <c:pt idx="5">
                  <c:v>0.04849</c:v>
                </c:pt>
                <c:pt idx="6">
                  <c:v>0.039</c:v>
                </c:pt>
                <c:pt idx="7">
                  <c:v>0.036</c:v>
                </c:pt>
                <c:pt idx="8">
                  <c:v>0.057</c:v>
                </c:pt>
                <c:pt idx="9">
                  <c:v>0.0424</c:v>
                </c:pt>
                <c:pt idx="10">
                  <c:v>0.00592</c:v>
                </c:pt>
                <c:pt idx="11">
                  <c:v>0.02333</c:v>
                </c:pt>
                <c:pt idx="12">
                  <c:v>0.06938</c:v>
                </c:pt>
                <c:pt idx="13">
                  <c:v>0.04433</c:v>
                </c:pt>
                <c:pt idx="14">
                  <c:v>0.01</c:v>
                </c:pt>
                <c:pt idx="15">
                  <c:v>0.03</c:v>
                </c:pt>
                <c:pt idx="16">
                  <c:v>0.01322</c:v>
                </c:pt>
                <c:pt idx="17">
                  <c:v>0.016</c:v>
                </c:pt>
                <c:pt idx="18">
                  <c:v>0.006</c:v>
                </c:pt>
                <c:pt idx="19">
                  <c:v>0.01</c:v>
                </c:pt>
              </c:numCache>
            </c:numRef>
          </c:val>
          <c:smooth val="0"/>
          <c:extLst xmlns:c16r2="http://schemas.microsoft.com/office/drawing/2015/06/chart">
            <c:ext xmlns:c16="http://schemas.microsoft.com/office/drawing/2014/chart" uri="{C3380CC4-5D6E-409C-BE32-E72D297353CC}">
              <c16:uniqueId val="{00000001-8A30-44A6-81CA-1988EEF2C33E}"/>
            </c:ext>
          </c:extLst>
        </c:ser>
        <c:ser>
          <c:idx val="1"/>
          <c:order val="1"/>
          <c:tx>
            <c:strRef>
              <c:f>'PIB et ICA'!$A$25</c:f>
              <c:strCache>
                <c:ptCount val="1"/>
                <c:pt idx="0">
                  <c:v>Métr</c:v>
                </c:pt>
              </c:strCache>
            </c:strRef>
          </c:tx>
          <c:spPr>
            <a:ln w="28575" cmpd="sng">
              <a:noFill/>
              <a:prstDash val="sysDash"/>
            </a:ln>
          </c:spPr>
          <c:marker>
            <c:symbol val="none"/>
          </c:marker>
          <c:dLbls>
            <c:delete val="1"/>
          </c:dLbls>
          <c:trendline>
            <c:spPr>
              <a:ln w="76200" cmpd="sng">
                <a:solidFill>
                  <a:srgbClr val="0000FF"/>
                </a:solidFill>
              </a:ln>
            </c:spPr>
            <c:trendlineType val="movingAvg"/>
            <c:period val="4"/>
            <c:dispRSqr val="0"/>
            <c:dispEq val="0"/>
          </c:trendline>
          <c:cat>
            <c:strRef>
              <c:f>'PIB et ICA'!$B$21:$U$21</c:f>
              <c:strCache>
                <c:ptCount val="20"/>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Est 2017</c:v>
                </c:pt>
              </c:strCache>
            </c:strRef>
          </c:cat>
          <c:val>
            <c:numRef>
              <c:f>'PIB et ICA'!$B$25:$U$25</c:f>
              <c:numCache>
                <c:formatCode>0.0%</c:formatCode>
                <c:ptCount val="20"/>
                <c:pt idx="0">
                  <c:v>0.036</c:v>
                </c:pt>
                <c:pt idx="1">
                  <c:v>0.034</c:v>
                </c:pt>
                <c:pt idx="2">
                  <c:v>0.039</c:v>
                </c:pt>
                <c:pt idx="3">
                  <c:v>0.02</c:v>
                </c:pt>
                <c:pt idx="4">
                  <c:v>0.011</c:v>
                </c:pt>
                <c:pt idx="5">
                  <c:v>0.008</c:v>
                </c:pt>
                <c:pt idx="6">
                  <c:v>0.028</c:v>
                </c:pt>
                <c:pt idx="7">
                  <c:v>0.016</c:v>
                </c:pt>
                <c:pt idx="8">
                  <c:v>0.024</c:v>
                </c:pt>
                <c:pt idx="9">
                  <c:v>0.024</c:v>
                </c:pt>
                <c:pt idx="10">
                  <c:v>0.002</c:v>
                </c:pt>
                <c:pt idx="11">
                  <c:v>-0.029</c:v>
                </c:pt>
                <c:pt idx="12">
                  <c:v>0.02</c:v>
                </c:pt>
                <c:pt idx="13">
                  <c:v>0.021</c:v>
                </c:pt>
                <c:pt idx="14">
                  <c:v>0.002</c:v>
                </c:pt>
                <c:pt idx="15">
                  <c:v>0.006</c:v>
                </c:pt>
                <c:pt idx="16">
                  <c:v>0.006</c:v>
                </c:pt>
                <c:pt idx="17">
                  <c:v>0.012</c:v>
                </c:pt>
                <c:pt idx="18">
                  <c:v>0.013</c:v>
                </c:pt>
                <c:pt idx="19" formatCode="0.00%">
                  <c:v>0.018</c:v>
                </c:pt>
              </c:numCache>
            </c:numRef>
          </c:val>
          <c:smooth val="0"/>
          <c:extLst xmlns:c16r2="http://schemas.microsoft.com/office/drawing/2015/06/chart">
            <c:ext xmlns:c16="http://schemas.microsoft.com/office/drawing/2014/chart" uri="{C3380CC4-5D6E-409C-BE32-E72D297353CC}">
              <c16:uniqueId val="{00000003-8A30-44A6-81CA-1988EEF2C33E}"/>
            </c:ext>
          </c:extLst>
        </c:ser>
        <c:dLbls>
          <c:showLegendKey val="0"/>
          <c:showVal val="1"/>
          <c:showCatName val="0"/>
          <c:showSerName val="0"/>
          <c:showPercent val="0"/>
          <c:showBubbleSize val="0"/>
        </c:dLbls>
        <c:marker val="1"/>
        <c:smooth val="0"/>
        <c:axId val="2145823368"/>
        <c:axId val="2145826424"/>
      </c:lineChart>
      <c:catAx>
        <c:axId val="2145823368"/>
        <c:scaling>
          <c:orientation val="minMax"/>
        </c:scaling>
        <c:delete val="0"/>
        <c:axPos val="b"/>
        <c:numFmt formatCode="General" sourceLinked="1"/>
        <c:majorTickMark val="out"/>
        <c:minorTickMark val="none"/>
        <c:tickLblPos val="low"/>
        <c:spPr>
          <a:ln w="28575" cmpd="sng">
            <a:solidFill>
              <a:schemeClr val="tx1"/>
            </a:solidFill>
          </a:ln>
        </c:spPr>
        <c:txPr>
          <a:bodyPr rot="-5400000" vert="horz"/>
          <a:lstStyle/>
          <a:p>
            <a:pPr>
              <a:defRPr sz="1600"/>
            </a:pPr>
            <a:endParaRPr lang="fr-FR"/>
          </a:p>
        </c:txPr>
        <c:crossAx val="2145826424"/>
        <c:crosses val="autoZero"/>
        <c:auto val="1"/>
        <c:lblAlgn val="ctr"/>
        <c:lblOffset val="100"/>
        <c:noMultiLvlLbl val="0"/>
      </c:catAx>
      <c:valAx>
        <c:axId val="2145826424"/>
        <c:scaling>
          <c:orientation val="minMax"/>
          <c:max val="0.05"/>
          <c:min val="0.0"/>
        </c:scaling>
        <c:delete val="0"/>
        <c:axPos val="l"/>
        <c:majorGridlines>
          <c:spPr>
            <a:ln>
              <a:solidFill>
                <a:schemeClr val="bg1">
                  <a:lumMod val="85000"/>
                </a:schemeClr>
              </a:solidFill>
            </a:ln>
          </c:spPr>
        </c:majorGridlines>
        <c:numFmt formatCode="0.0%" sourceLinked="0"/>
        <c:majorTickMark val="out"/>
        <c:minorTickMark val="none"/>
        <c:tickLblPos val="nextTo"/>
        <c:crossAx val="2145823368"/>
        <c:crosses val="autoZero"/>
        <c:crossBetween val="between"/>
        <c:majorUnit val="0.005"/>
      </c:valAx>
    </c:plotArea>
    <c:plotVisOnly val="1"/>
    <c:dispBlanksAs val="gap"/>
    <c:showDLblsOverMax val="0"/>
  </c:chart>
  <c:txPr>
    <a:bodyPr/>
    <a:lstStyle/>
    <a:p>
      <a:pPr>
        <a:defRPr sz="1400"/>
      </a:pPr>
      <a:endParaRPr lang="fr-FR"/>
    </a:p>
  </c:tx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400"/>
            </a:pPr>
            <a:r>
              <a:rPr lang="fr-FR" sz="2400" dirty="0" smtClean="0"/>
              <a:t>Les cycles </a:t>
            </a:r>
            <a:r>
              <a:rPr lang="fr-FR" sz="2400" dirty="0"/>
              <a:t>du </a:t>
            </a:r>
            <a:r>
              <a:rPr lang="fr-FR" sz="2400" dirty="0" smtClean="0"/>
              <a:t>nickel à l’exportation </a:t>
            </a:r>
          </a:p>
          <a:p>
            <a:pPr>
              <a:defRPr sz="2400"/>
            </a:pPr>
            <a:r>
              <a:rPr lang="fr-FR" sz="2400" dirty="0" smtClean="0"/>
              <a:t>en valeur</a:t>
            </a:r>
            <a:r>
              <a:rPr lang="fr-FR" sz="2400" baseline="0" dirty="0" smtClean="0"/>
              <a:t> </a:t>
            </a:r>
            <a:r>
              <a:rPr lang="fr-FR" sz="2400" dirty="0" smtClean="0"/>
              <a:t>(courbes </a:t>
            </a:r>
            <a:r>
              <a:rPr lang="fr-FR" sz="2400" dirty="0"/>
              <a:t>de </a:t>
            </a:r>
            <a:r>
              <a:rPr lang="fr-FR" sz="2400" dirty="0" smtClean="0"/>
              <a:t>tendance)</a:t>
            </a:r>
            <a:endParaRPr lang="fr-FR" sz="2400" dirty="0"/>
          </a:p>
        </c:rich>
      </c:tx>
      <c:layout>
        <c:manualLayout>
          <c:xMode val="edge"/>
          <c:yMode val="edge"/>
          <c:x val="0.341555613549676"/>
          <c:y val="0.0"/>
        </c:manualLayout>
      </c:layout>
      <c:overlay val="0"/>
      <c:spPr>
        <a:solidFill>
          <a:schemeClr val="bg1"/>
        </a:solidFill>
      </c:spPr>
    </c:title>
    <c:autoTitleDeleted val="0"/>
    <c:plotArea>
      <c:layout>
        <c:manualLayout>
          <c:layoutTarget val="inner"/>
          <c:xMode val="edge"/>
          <c:yMode val="edge"/>
          <c:x val="0.0203558411830333"/>
          <c:y val="0.0215382596406218"/>
          <c:w val="0.965917365054437"/>
          <c:h val="0.847454371440134"/>
        </c:manualLayout>
      </c:layout>
      <c:lineChart>
        <c:grouping val="standard"/>
        <c:varyColors val="0"/>
        <c:ser>
          <c:idx val="0"/>
          <c:order val="0"/>
          <c:tx>
            <c:strRef>
              <c:f>'Imp Exp Biens'!$A$374</c:f>
              <c:strCache>
                <c:ptCount val="1"/>
                <c:pt idx="0">
                  <c:v>Indice volume Ni</c:v>
                </c:pt>
              </c:strCache>
            </c:strRef>
          </c:tx>
          <c:spPr>
            <a:ln w="28575" cmpd="sng">
              <a:noFill/>
              <a:prstDash val="sysDash"/>
            </a:ln>
          </c:spPr>
          <c:marker>
            <c:symbol val="none"/>
          </c:marker>
          <c:trendline>
            <c:spPr>
              <a:ln w="76200" cmpd="sng">
                <a:solidFill>
                  <a:schemeClr val="tx1"/>
                </a:solidFill>
              </a:ln>
            </c:spPr>
            <c:trendlineType val="movingAvg"/>
            <c:period val="4"/>
            <c:dispRSqr val="0"/>
            <c:dispEq val="0"/>
          </c:trendline>
          <c:cat>
            <c:strRef>
              <c:f>'Imp Exp Biens'!$B$88:$T$88</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Biens'!$B$374:$T$374</c:f>
              <c:numCache>
                <c:formatCode>#,##0</c:formatCode>
                <c:ptCount val="19"/>
                <c:pt idx="0">
                  <c:v>100.0</c:v>
                </c:pt>
                <c:pt idx="1">
                  <c:v>94.43019265483736</c:v>
                </c:pt>
                <c:pt idx="2">
                  <c:v>68.34024501848954</c:v>
                </c:pt>
                <c:pt idx="3">
                  <c:v>82.59571072165795</c:v>
                </c:pt>
                <c:pt idx="4">
                  <c:v>89.79140796082073</c:v>
                </c:pt>
                <c:pt idx="5">
                  <c:v>80.36194242315405</c:v>
                </c:pt>
                <c:pt idx="6">
                  <c:v>80.8531964547077</c:v>
                </c:pt>
                <c:pt idx="7">
                  <c:v>102.6920078967706</c:v>
                </c:pt>
                <c:pt idx="8">
                  <c:v>69.64739137190628</c:v>
                </c:pt>
                <c:pt idx="9">
                  <c:v>81.38686812913568</c:v>
                </c:pt>
                <c:pt idx="10">
                  <c:v>115.4241117048983</c:v>
                </c:pt>
                <c:pt idx="11">
                  <c:v>100.3845442801916</c:v>
                </c:pt>
                <c:pt idx="12">
                  <c:v>102.9423406311448</c:v>
                </c:pt>
                <c:pt idx="13">
                  <c:v>102.8375163967941</c:v>
                </c:pt>
                <c:pt idx="14">
                  <c:v>121.7242586766357</c:v>
                </c:pt>
                <c:pt idx="15">
                  <c:v>128.9253842925816</c:v>
                </c:pt>
                <c:pt idx="16">
                  <c:v>128.3734202589452</c:v>
                </c:pt>
                <c:pt idx="17">
                  <c:v>147.7145005488694</c:v>
                </c:pt>
                <c:pt idx="18">
                  <c:v>163.0917957795945</c:v>
                </c:pt>
              </c:numCache>
            </c:numRef>
          </c:val>
          <c:smooth val="0"/>
        </c:ser>
        <c:ser>
          <c:idx val="1"/>
          <c:order val="1"/>
          <c:tx>
            <c:strRef>
              <c:f>'Imp Exp Biens'!$A$375</c:f>
              <c:strCache>
                <c:ptCount val="1"/>
                <c:pt idx="0">
                  <c:v>Indice valeur Ni</c:v>
                </c:pt>
              </c:strCache>
            </c:strRef>
          </c:tx>
          <c:spPr>
            <a:ln w="28575" cmpd="sng">
              <a:noFill/>
              <a:prstDash val="sysDash"/>
            </a:ln>
          </c:spPr>
          <c:marker>
            <c:symbol val="none"/>
          </c:marker>
          <c:trendline>
            <c:spPr>
              <a:ln w="76200" cmpd="sng">
                <a:solidFill>
                  <a:srgbClr val="008000"/>
                </a:solidFill>
              </a:ln>
            </c:spPr>
            <c:trendlineType val="movingAvg"/>
            <c:period val="4"/>
            <c:dispRSqr val="0"/>
            <c:dispEq val="0"/>
          </c:trendline>
          <c:trendline>
            <c:trendlineType val="movingAvg"/>
            <c:period val="4"/>
            <c:dispRSqr val="0"/>
            <c:dispEq val="0"/>
          </c:trendline>
          <c:cat>
            <c:strRef>
              <c:f>'Imp Exp Biens'!$B$88:$T$88</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Biens'!$B$375:$T$375</c:f>
              <c:numCache>
                <c:formatCode>#,##0</c:formatCode>
                <c:ptCount val="19"/>
                <c:pt idx="0">
                  <c:v>100.0</c:v>
                </c:pt>
                <c:pt idx="1">
                  <c:v>53.19364205141185</c:v>
                </c:pt>
                <c:pt idx="2">
                  <c:v>47.52376971942714</c:v>
                </c:pt>
                <c:pt idx="3">
                  <c:v>62.88313446610587</c:v>
                </c:pt>
                <c:pt idx="4">
                  <c:v>100.505234709138</c:v>
                </c:pt>
                <c:pt idx="5">
                  <c:v>97.30037311201968</c:v>
                </c:pt>
                <c:pt idx="6">
                  <c:v>123.1086972846028</c:v>
                </c:pt>
                <c:pt idx="7">
                  <c:v>249.5775179820614</c:v>
                </c:pt>
                <c:pt idx="8">
                  <c:v>96.67000692922387</c:v>
                </c:pt>
                <c:pt idx="9">
                  <c:v>91.63438417614535</c:v>
                </c:pt>
                <c:pt idx="10">
                  <c:v>163.0581354486573</c:v>
                </c:pt>
                <c:pt idx="11">
                  <c:v>159.0953424993308</c:v>
                </c:pt>
                <c:pt idx="12">
                  <c:v>144.4452448568316</c:v>
                </c:pt>
                <c:pt idx="13">
                  <c:v>113.6287503367304</c:v>
                </c:pt>
                <c:pt idx="14">
                  <c:v>155.8849534195863</c:v>
                </c:pt>
                <c:pt idx="15">
                  <c:v>154.6717588969501</c:v>
                </c:pt>
                <c:pt idx="16">
                  <c:v>142.9627829039795</c:v>
                </c:pt>
                <c:pt idx="17">
                  <c:v>175.6311884712563</c:v>
                </c:pt>
                <c:pt idx="18">
                  <c:v>208.5726257538782</c:v>
                </c:pt>
              </c:numCache>
            </c:numRef>
          </c:val>
          <c:smooth val="0"/>
        </c:ser>
        <c:ser>
          <c:idx val="2"/>
          <c:order val="2"/>
          <c:tx>
            <c:strRef>
              <c:f>'Imp Exp Biens'!$A$376</c:f>
              <c:strCache>
                <c:ptCount val="1"/>
                <c:pt idx="0">
                  <c:v>Indice prix du Ni</c:v>
                </c:pt>
              </c:strCache>
            </c:strRef>
          </c:tx>
          <c:spPr>
            <a:ln w="28575" cmpd="sng">
              <a:noFill/>
              <a:prstDash val="sysDash"/>
            </a:ln>
          </c:spPr>
          <c:marker>
            <c:symbol val="none"/>
          </c:marker>
          <c:trendline>
            <c:spPr>
              <a:ln w="76200" cmpd="sng">
                <a:solidFill>
                  <a:srgbClr val="FF0000"/>
                </a:solidFill>
              </a:ln>
            </c:spPr>
            <c:trendlineType val="movingAvg"/>
            <c:period val="4"/>
            <c:dispRSqr val="0"/>
            <c:dispEq val="0"/>
          </c:trendline>
          <c:cat>
            <c:strRef>
              <c:f>'Imp Exp Biens'!$B$88:$T$88</c:f>
              <c:strCache>
                <c:ptCount val="19"/>
                <c:pt idx="0">
                  <c:v>2000</c:v>
                </c:pt>
                <c:pt idx="1">
                  <c:v>2001</c:v>
                </c:pt>
                <c:pt idx="2">
                  <c:v>2002</c:v>
                </c:pt>
                <c:pt idx="3">
                  <c:v>2003</c:v>
                </c:pt>
                <c:pt idx="4">
                  <c:v>2004</c:v>
                </c:pt>
                <c:pt idx="5">
                  <c:v>2005 </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Est 2018</c:v>
                </c:pt>
              </c:strCache>
            </c:strRef>
          </c:cat>
          <c:val>
            <c:numRef>
              <c:f>'Imp Exp Biens'!$B$376:$T$376</c:f>
              <c:numCache>
                <c:formatCode>#,##0</c:formatCode>
                <c:ptCount val="19"/>
                <c:pt idx="0">
                  <c:v>100.0</c:v>
                </c:pt>
                <c:pt idx="1">
                  <c:v>56.3311802675719</c:v>
                </c:pt>
                <c:pt idx="2">
                  <c:v>69.53994634723574</c:v>
                </c:pt>
                <c:pt idx="3">
                  <c:v>76.13365623551307</c:v>
                </c:pt>
                <c:pt idx="4">
                  <c:v>111.9319063946431</c:v>
                </c:pt>
                <c:pt idx="5">
                  <c:v>121.077677042293</c:v>
                </c:pt>
                <c:pt idx="6">
                  <c:v>152.2620040799076</c:v>
                </c:pt>
                <c:pt idx="7">
                  <c:v>243.0349966795322</c:v>
                </c:pt>
                <c:pt idx="8">
                  <c:v>138.7991782966014</c:v>
                </c:pt>
                <c:pt idx="9">
                  <c:v>112.5911173172926</c:v>
                </c:pt>
                <c:pt idx="10">
                  <c:v>141.2686942443565</c:v>
                </c:pt>
                <c:pt idx="11">
                  <c:v>158.4858940588171</c:v>
                </c:pt>
                <c:pt idx="12">
                  <c:v>140.3166510215623</c:v>
                </c:pt>
                <c:pt idx="13">
                  <c:v>110.493479731948</c:v>
                </c:pt>
                <c:pt idx="14">
                  <c:v>128.0639990042573</c:v>
                </c:pt>
                <c:pt idx="15">
                  <c:v>119.9699808890544</c:v>
                </c:pt>
                <c:pt idx="16">
                  <c:v>111.3647845602351</c:v>
                </c:pt>
                <c:pt idx="17">
                  <c:v>118.899084259606</c:v>
                </c:pt>
                <c:pt idx="18">
                  <c:v>127.8866449148351</c:v>
                </c:pt>
              </c:numCache>
            </c:numRef>
          </c:val>
          <c:smooth val="0"/>
        </c:ser>
        <c:dLbls>
          <c:showLegendKey val="0"/>
          <c:showVal val="0"/>
          <c:showCatName val="0"/>
          <c:showSerName val="0"/>
          <c:showPercent val="0"/>
          <c:showBubbleSize val="0"/>
        </c:dLbls>
        <c:marker val="1"/>
        <c:smooth val="0"/>
        <c:axId val="2138693640"/>
        <c:axId val="2138682152"/>
      </c:lineChart>
      <c:catAx>
        <c:axId val="2138693640"/>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38682152"/>
        <c:crosses val="autoZero"/>
        <c:auto val="1"/>
        <c:lblAlgn val="ctr"/>
        <c:lblOffset val="100"/>
        <c:noMultiLvlLbl val="0"/>
      </c:catAx>
      <c:valAx>
        <c:axId val="2138682152"/>
        <c:scaling>
          <c:orientation val="minMax"/>
          <c:max val="180.0"/>
          <c:min val="60.0"/>
        </c:scaling>
        <c:delete val="1"/>
        <c:axPos val="l"/>
        <c:majorGridlines>
          <c:spPr>
            <a:ln>
              <a:solidFill>
                <a:schemeClr val="bg1">
                  <a:lumMod val="75000"/>
                </a:schemeClr>
              </a:solidFill>
            </a:ln>
          </c:spPr>
        </c:majorGridlines>
        <c:numFmt formatCode="#,##0" sourceLinked="0"/>
        <c:majorTickMark val="out"/>
        <c:minorTickMark val="none"/>
        <c:tickLblPos val="nextTo"/>
        <c:crossAx val="2138693640"/>
        <c:crosses val="autoZero"/>
        <c:crossBetween val="between"/>
        <c:majorUnit val="10.0"/>
      </c:valAx>
    </c:plotArea>
    <c:plotVisOnly val="1"/>
    <c:dispBlanksAs val="gap"/>
    <c:showDLblsOverMax val="0"/>
  </c:chart>
  <c:txPr>
    <a:bodyPr/>
    <a:lstStyle/>
    <a:p>
      <a:pPr>
        <a:defRPr sz="1400"/>
      </a:pPr>
      <a:endParaRPr lang="fr-FR"/>
    </a:p>
  </c:txPr>
  <c:externalData r:id="rId2">
    <c:autoUpdate val="0"/>
  </c:externalData>
  <c:userShapes r:id="rId3"/>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dirty="0"/>
              <a:t>Le yo-yo de la croissance annuelle réelle du </a:t>
            </a:r>
            <a:r>
              <a:rPr lang="fr-FR" dirty="0" smtClean="0"/>
              <a:t>PIB</a:t>
            </a:r>
          </a:p>
          <a:p>
            <a:pPr>
              <a:defRPr/>
            </a:pPr>
            <a:r>
              <a:rPr lang="fr-FR" dirty="0" smtClean="0"/>
              <a:t> (en volume), %</a:t>
            </a:r>
            <a:r>
              <a:rPr lang="fr-FR" baseline="0" dirty="0" smtClean="0"/>
              <a:t> </a:t>
            </a:r>
            <a:r>
              <a:rPr lang="fr-FR" dirty="0" smtClean="0"/>
              <a:t>: </a:t>
            </a:r>
            <a:r>
              <a:rPr lang="fr-FR" dirty="0"/>
              <a:t>1998-2016</a:t>
            </a:r>
          </a:p>
          <a:p>
            <a:pPr>
              <a:defRPr/>
            </a:pPr>
            <a:r>
              <a:rPr lang="fr-FR" dirty="0"/>
              <a:t> </a:t>
            </a:r>
            <a:r>
              <a:rPr lang="fr-FR" i="1" dirty="0">
                <a:solidFill>
                  <a:srgbClr val="FF0000"/>
                </a:solidFill>
              </a:rPr>
              <a:t>et scenarii </a:t>
            </a:r>
            <a:r>
              <a:rPr lang="fr-FR" i="1" dirty="0" smtClean="0">
                <a:solidFill>
                  <a:srgbClr val="FF0000"/>
                </a:solidFill>
              </a:rPr>
              <a:t>de</a:t>
            </a:r>
            <a:r>
              <a:rPr lang="fr-FR" i="1" baseline="0" dirty="0" smtClean="0">
                <a:solidFill>
                  <a:srgbClr val="FF0000"/>
                </a:solidFill>
              </a:rPr>
              <a:t> l’auteur pour</a:t>
            </a:r>
            <a:r>
              <a:rPr lang="fr-FR" i="1" dirty="0" smtClean="0">
                <a:solidFill>
                  <a:srgbClr val="FF0000"/>
                </a:solidFill>
              </a:rPr>
              <a:t> </a:t>
            </a:r>
            <a:r>
              <a:rPr lang="fr-FR" i="1" dirty="0">
                <a:solidFill>
                  <a:srgbClr val="FF0000"/>
                </a:solidFill>
              </a:rPr>
              <a:t>2017 à 2019 (fourchette)</a:t>
            </a:r>
          </a:p>
        </c:rich>
      </c:tx>
      <c:layout>
        <c:manualLayout>
          <c:xMode val="edge"/>
          <c:yMode val="edge"/>
          <c:x val="0.105802164966637"/>
          <c:y val="0.00203625220176585"/>
        </c:manualLayout>
      </c:layout>
      <c:overlay val="0"/>
      <c:spPr>
        <a:solidFill>
          <a:schemeClr val="bg1"/>
        </a:solidFill>
      </c:spPr>
    </c:title>
    <c:autoTitleDeleted val="0"/>
    <c:plotArea>
      <c:layout>
        <c:manualLayout>
          <c:layoutTarget val="inner"/>
          <c:xMode val="edge"/>
          <c:yMode val="edge"/>
          <c:x val="0.0579652380585977"/>
          <c:y val="0.122652957378141"/>
          <c:w val="0.942034761941402"/>
          <c:h val="0.73783322212837"/>
        </c:manualLayout>
      </c:layout>
      <c:lineChart>
        <c:grouping val="standard"/>
        <c:varyColors val="0"/>
        <c:ser>
          <c:idx val="5"/>
          <c:order val="1"/>
          <c:tx>
            <c:strRef>
              <c:f>'PIB et ICA'!$A$23</c:f>
              <c:strCache>
                <c:ptCount val="1"/>
                <c:pt idx="0">
                  <c:v>Scenario minimum</c:v>
                </c:pt>
              </c:strCache>
            </c:strRef>
          </c:tx>
          <c:spPr>
            <a:ln w="57150" cmpd="sng">
              <a:solidFill>
                <a:srgbClr val="008000"/>
              </a:solidFill>
              <a:prstDash val="solid"/>
            </a:ln>
          </c:spPr>
          <c:marker>
            <c:symbol val="none"/>
          </c:marker>
          <c:dPt>
            <c:idx val="18"/>
            <c:bubble3D val="0"/>
            <c:extLst xmlns:c16r2="http://schemas.microsoft.com/office/drawing/2015/06/chart">
              <c:ext xmlns:c16="http://schemas.microsoft.com/office/drawing/2014/chart" uri="{C3380CC4-5D6E-409C-BE32-E72D297353CC}">
                <c16:uniqueId val="{00000000-3DC4-42B1-9D82-56A1830C067D}"/>
              </c:ext>
            </c:extLst>
          </c:dPt>
          <c:dPt>
            <c:idx val="19"/>
            <c:bubble3D val="0"/>
            <c:spPr>
              <a:ln w="57150" cmpd="sng">
                <a:solidFill>
                  <a:srgbClr val="008000"/>
                </a:solidFill>
                <a:prstDash val="sysDash"/>
              </a:ln>
            </c:spPr>
            <c:extLst xmlns:c16r2="http://schemas.microsoft.com/office/drawing/2015/06/chart">
              <c:ext xmlns:c16="http://schemas.microsoft.com/office/drawing/2014/chart" uri="{C3380CC4-5D6E-409C-BE32-E72D297353CC}">
                <c16:uniqueId val="{00000002-3DC4-42B1-9D82-56A1830C067D}"/>
              </c:ext>
            </c:extLst>
          </c:dPt>
          <c:cat>
            <c:strRef>
              <c:f>'PIB et ICA'!$B$21:$W$21</c:f>
              <c:strCach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Est 2017</c:v>
                </c:pt>
                <c:pt idx="20">
                  <c:v>Est 2018</c:v>
                </c:pt>
                <c:pt idx="21">
                  <c:v>Est 2019</c:v>
                </c:pt>
              </c:strCache>
            </c:strRef>
          </c:cat>
          <c:val>
            <c:numRef>
              <c:f>'PIB et ICA'!$B$22:$V$22</c:f>
              <c:numCache>
                <c:formatCode>0.0%</c:formatCode>
                <c:ptCount val="21"/>
                <c:pt idx="0">
                  <c:v>0.025</c:v>
                </c:pt>
                <c:pt idx="1">
                  <c:v>0.04419</c:v>
                </c:pt>
                <c:pt idx="2">
                  <c:v>0.02504</c:v>
                </c:pt>
                <c:pt idx="3">
                  <c:v>0.023</c:v>
                </c:pt>
                <c:pt idx="4">
                  <c:v>0.02456</c:v>
                </c:pt>
                <c:pt idx="5">
                  <c:v>0.04849</c:v>
                </c:pt>
                <c:pt idx="6">
                  <c:v>0.039</c:v>
                </c:pt>
                <c:pt idx="7">
                  <c:v>0.036</c:v>
                </c:pt>
                <c:pt idx="8">
                  <c:v>0.057</c:v>
                </c:pt>
                <c:pt idx="9">
                  <c:v>0.0424</c:v>
                </c:pt>
                <c:pt idx="10">
                  <c:v>0.00592</c:v>
                </c:pt>
                <c:pt idx="11">
                  <c:v>0.02333</c:v>
                </c:pt>
                <c:pt idx="12">
                  <c:v>0.06938</c:v>
                </c:pt>
                <c:pt idx="13">
                  <c:v>0.04433</c:v>
                </c:pt>
                <c:pt idx="14">
                  <c:v>0.01</c:v>
                </c:pt>
                <c:pt idx="15">
                  <c:v>0.03</c:v>
                </c:pt>
                <c:pt idx="16">
                  <c:v>0.01322</c:v>
                </c:pt>
                <c:pt idx="17">
                  <c:v>0.016</c:v>
                </c:pt>
                <c:pt idx="18">
                  <c:v>0.006</c:v>
                </c:pt>
                <c:pt idx="19">
                  <c:v>0.01</c:v>
                </c:pt>
                <c:pt idx="20">
                  <c:v>0.02</c:v>
                </c:pt>
              </c:numCache>
            </c:numRef>
          </c:val>
          <c:smooth val="0"/>
          <c:extLst xmlns:c16r2="http://schemas.microsoft.com/office/drawing/2015/06/chart">
            <c:ext xmlns:c16="http://schemas.microsoft.com/office/drawing/2014/chart" uri="{C3380CC4-5D6E-409C-BE32-E72D297353CC}">
              <c16:uniqueId val="{00000003-3DC4-42B1-9D82-56A1830C067D}"/>
            </c:ext>
          </c:extLst>
        </c:ser>
        <c:ser>
          <c:idx val="0"/>
          <c:order val="0"/>
          <c:tx>
            <c:strRef>
              <c:f>'PIB et ICA'!$A$23</c:f>
              <c:strCache>
                <c:ptCount val="1"/>
                <c:pt idx="0">
                  <c:v>Scenario minimum</c:v>
                </c:pt>
              </c:strCache>
            </c:strRef>
          </c:tx>
          <c:spPr>
            <a:ln w="57150" cmpd="sng">
              <a:solidFill>
                <a:srgbClr val="0000FF"/>
              </a:solidFill>
              <a:prstDash val="solid"/>
            </a:ln>
          </c:spPr>
          <c:marker>
            <c:symbol val="none"/>
          </c:marker>
          <c:dPt>
            <c:idx val="18"/>
            <c:bubble3D val="0"/>
            <c:extLst xmlns:c16r2="http://schemas.microsoft.com/office/drawing/2015/06/chart">
              <c:ext xmlns:c16="http://schemas.microsoft.com/office/drawing/2014/chart" uri="{C3380CC4-5D6E-409C-BE32-E72D297353CC}">
                <c16:uniqueId val="{0000000A-3DC4-42B1-9D82-56A1830C067D}"/>
              </c:ext>
            </c:extLst>
          </c:dPt>
          <c:dPt>
            <c:idx val="19"/>
            <c:bubble3D val="0"/>
            <c:spPr>
              <a:ln w="76200" cmpd="sng">
                <a:solidFill>
                  <a:srgbClr val="0000FF"/>
                </a:solidFill>
                <a:prstDash val="solid"/>
              </a:ln>
            </c:spPr>
            <c:extLst xmlns:c16r2="http://schemas.microsoft.com/office/drawing/2015/06/chart">
              <c:ext xmlns:c16="http://schemas.microsoft.com/office/drawing/2014/chart" uri="{C3380CC4-5D6E-409C-BE32-E72D297353CC}">
                <c16:uniqueId val="{0000000C-3DC4-42B1-9D82-56A1830C067D}"/>
              </c:ext>
            </c:extLst>
          </c:dPt>
          <c:dPt>
            <c:idx val="20"/>
            <c:bubble3D val="0"/>
            <c:spPr>
              <a:ln w="76200" cmpd="sng">
                <a:solidFill>
                  <a:srgbClr val="0000FF"/>
                </a:solidFill>
                <a:prstDash val="solid"/>
              </a:ln>
            </c:spPr>
            <c:extLst xmlns:c16r2="http://schemas.microsoft.com/office/drawing/2015/06/chart">
              <c:ext xmlns:c16="http://schemas.microsoft.com/office/drawing/2014/chart" uri="{C3380CC4-5D6E-409C-BE32-E72D297353CC}">
                <c16:uniqueId val="{0000000E-3DC4-42B1-9D82-56A1830C067D}"/>
              </c:ext>
            </c:extLst>
          </c:dPt>
          <c:dPt>
            <c:idx val="21"/>
            <c:bubble3D val="0"/>
            <c:spPr>
              <a:ln w="76200" cmpd="sng">
                <a:solidFill>
                  <a:srgbClr val="0000FF"/>
                </a:solidFill>
                <a:prstDash val="solid"/>
              </a:ln>
            </c:spPr>
            <c:extLst xmlns:c16r2="http://schemas.microsoft.com/office/drawing/2015/06/chart">
              <c:ext xmlns:c16="http://schemas.microsoft.com/office/drawing/2014/chart" uri="{C3380CC4-5D6E-409C-BE32-E72D297353CC}">
                <c16:uniqueId val="{00000010-3DC4-42B1-9D82-56A1830C067D}"/>
              </c:ext>
            </c:extLst>
          </c:dPt>
          <c:dLbls>
            <c:dLbl>
              <c:idx val="19"/>
              <c:layout/>
              <c:numFmt formatCode="0%" sourceLinked="0"/>
              <c:spPr>
                <a:solidFill>
                  <a:srgbClr val="0000FF"/>
                </a:solidFill>
              </c:spPr>
              <c:txPr>
                <a:bodyPr/>
                <a:lstStyle/>
                <a:p>
                  <a:pPr>
                    <a:defRPr b="1">
                      <a:solidFill>
                        <a:srgbClr val="FFFFFF"/>
                      </a:solidFill>
                    </a:defRPr>
                  </a:pPr>
                  <a:endParaRPr lang="fr-FR"/>
                </a:p>
              </c:txPr>
              <c:dLblPos val="ctr"/>
              <c:showLegendKey val="0"/>
              <c:showVal val="1"/>
              <c:showCatName val="0"/>
              <c:showSerName val="0"/>
              <c:showPercent val="0"/>
              <c:showBubbleSize val="0"/>
            </c:dLbl>
            <c:dLbl>
              <c:idx val="20"/>
              <c:layout/>
              <c:numFmt formatCode="0%" sourceLinked="0"/>
              <c:spPr>
                <a:solidFill>
                  <a:srgbClr val="0000FF"/>
                </a:solidFill>
              </c:spPr>
              <c:txPr>
                <a:bodyPr/>
                <a:lstStyle/>
                <a:p>
                  <a:pPr>
                    <a:defRPr b="1">
                      <a:solidFill>
                        <a:srgbClr val="FFFFFF"/>
                      </a:solidFill>
                    </a:defRPr>
                  </a:pPr>
                  <a:endParaRPr lang="fr-FR"/>
                </a:p>
              </c:txPr>
              <c:dLblPos val="ctr"/>
              <c:showLegendKey val="0"/>
              <c:showVal val="1"/>
              <c:showCatName val="0"/>
              <c:showSerName val="0"/>
              <c:showPercent val="0"/>
              <c:showBubbleSize val="0"/>
            </c:dLbl>
            <c:dLbl>
              <c:idx val="21"/>
              <c:layout/>
              <c:spPr>
                <a:solidFill>
                  <a:srgbClr val="0000FF"/>
                </a:solidFill>
              </c:spPr>
              <c:txPr>
                <a:bodyPr/>
                <a:lstStyle/>
                <a:p>
                  <a:pPr>
                    <a:defRPr sz="1600" b="1">
                      <a:solidFill>
                        <a:schemeClr val="bg1"/>
                      </a:solidFill>
                    </a:defRPr>
                  </a:pPr>
                  <a:endParaRPr lang="fr-FR"/>
                </a:p>
              </c:txPr>
              <c:dLblPos val="ctr"/>
              <c:showLegendKey val="0"/>
              <c:showVal val="1"/>
              <c:showCatName val="0"/>
              <c:showSerName val="0"/>
              <c:showPercent val="0"/>
              <c:showBubbleSize val="0"/>
            </c:dLbl>
            <c:spPr>
              <a:solidFill>
                <a:schemeClr val="bg1"/>
              </a:solidFill>
            </c:spPr>
            <c:dLblPos val="ctr"/>
            <c:showLegendKey val="0"/>
            <c:showVal val="0"/>
            <c:showCatName val="0"/>
            <c:showSerName val="0"/>
            <c:showPercent val="0"/>
            <c:showBubbleSize val="0"/>
          </c:dLbls>
          <c:cat>
            <c:strRef>
              <c:f>'PIB et ICA'!$B$21:$W$21</c:f>
              <c:strCach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Est 2017</c:v>
                </c:pt>
                <c:pt idx="20">
                  <c:v>Est 2018</c:v>
                </c:pt>
                <c:pt idx="21">
                  <c:v>Est 2019</c:v>
                </c:pt>
              </c:strCache>
            </c:strRef>
          </c:cat>
          <c:val>
            <c:numRef>
              <c:f>'PIB et ICA'!$B$22:$W$22</c:f>
              <c:numCache>
                <c:formatCode>0.0%</c:formatCode>
                <c:ptCount val="22"/>
                <c:pt idx="0">
                  <c:v>0.025</c:v>
                </c:pt>
                <c:pt idx="1">
                  <c:v>0.04419</c:v>
                </c:pt>
                <c:pt idx="2">
                  <c:v>0.02504</c:v>
                </c:pt>
                <c:pt idx="3">
                  <c:v>0.023</c:v>
                </c:pt>
                <c:pt idx="4">
                  <c:v>0.02456</c:v>
                </c:pt>
                <c:pt idx="5">
                  <c:v>0.04849</c:v>
                </c:pt>
                <c:pt idx="6">
                  <c:v>0.039</c:v>
                </c:pt>
                <c:pt idx="7">
                  <c:v>0.036</c:v>
                </c:pt>
                <c:pt idx="8">
                  <c:v>0.057</c:v>
                </c:pt>
                <c:pt idx="9">
                  <c:v>0.0424</c:v>
                </c:pt>
                <c:pt idx="10">
                  <c:v>0.00592</c:v>
                </c:pt>
                <c:pt idx="11">
                  <c:v>0.02333</c:v>
                </c:pt>
                <c:pt idx="12">
                  <c:v>0.06938</c:v>
                </c:pt>
                <c:pt idx="13">
                  <c:v>0.04433</c:v>
                </c:pt>
                <c:pt idx="14">
                  <c:v>0.01</c:v>
                </c:pt>
                <c:pt idx="15">
                  <c:v>0.03</c:v>
                </c:pt>
                <c:pt idx="16">
                  <c:v>0.01322</c:v>
                </c:pt>
                <c:pt idx="17">
                  <c:v>0.016</c:v>
                </c:pt>
                <c:pt idx="18">
                  <c:v>0.006</c:v>
                </c:pt>
                <c:pt idx="19">
                  <c:v>0.01</c:v>
                </c:pt>
                <c:pt idx="20">
                  <c:v>0.02</c:v>
                </c:pt>
                <c:pt idx="21" formatCode="0%">
                  <c:v>0.03</c:v>
                </c:pt>
              </c:numCache>
            </c:numRef>
          </c:val>
          <c:smooth val="0"/>
          <c:extLst xmlns:c16r2="http://schemas.microsoft.com/office/drawing/2015/06/chart">
            <c:ext xmlns:c16="http://schemas.microsoft.com/office/drawing/2014/chart" uri="{C3380CC4-5D6E-409C-BE32-E72D297353CC}">
              <c16:uniqueId val="{00000014-3DC4-42B1-9D82-56A1830C067D}"/>
            </c:ext>
          </c:extLst>
        </c:ser>
        <c:ser>
          <c:idx val="10"/>
          <c:order val="2"/>
          <c:tx>
            <c:strRef>
              <c:f>'PIB et ICA'!$A$22</c:f>
              <c:strCache>
                <c:ptCount val="1"/>
                <c:pt idx="0">
                  <c:v>Passé et Scenario optimiste</c:v>
                </c:pt>
              </c:strCache>
            </c:strRef>
          </c:tx>
          <c:spPr>
            <a:ln w="76200" cmpd="sng">
              <a:solidFill>
                <a:srgbClr val="008000"/>
              </a:solidFill>
              <a:prstDash val="solid"/>
            </a:ln>
          </c:spPr>
          <c:marker>
            <c:symbol val="none"/>
          </c:marker>
          <c:dLbls>
            <c:dLbl>
              <c:idx val="0"/>
              <c:layout>
                <c:manualLayout>
                  <c:x val="-0.037743823668229"/>
                  <c:y val="0.0413129825171012"/>
                </c:manualLayout>
              </c:layout>
              <c:dLblPos val="r"/>
              <c:showLegendKey val="0"/>
              <c:showVal val="1"/>
              <c:showCatName val="0"/>
              <c:showSerName val="0"/>
              <c:showPercent val="0"/>
              <c:showBubbleSize val="0"/>
            </c:dLbl>
            <c:dLbl>
              <c:idx val="3"/>
              <c:layout>
                <c:manualLayout>
                  <c:x val="-0.042170801882616"/>
                  <c:y val="0.038965664466595"/>
                </c:manualLayout>
              </c:layout>
              <c:dLblPos val="r"/>
              <c:showLegendKey val="0"/>
              <c:showVal val="1"/>
              <c:showCatName val="0"/>
              <c:showSerName val="0"/>
              <c:showPercent val="0"/>
              <c:showBubbleSize val="0"/>
            </c:dLbl>
            <c:dLbl>
              <c:idx val="6"/>
              <c:layout>
                <c:manualLayout>
                  <c:x val="-0.042170801882616"/>
                  <c:y val="-0.0150226506950464"/>
                </c:manualLayout>
              </c:layout>
              <c:dLblPos val="r"/>
              <c:showLegendKey val="0"/>
              <c:showVal val="1"/>
              <c:showCatName val="0"/>
              <c:showSerName val="0"/>
              <c:showPercent val="0"/>
              <c:showBubbleSize val="0"/>
            </c:dLbl>
            <c:dLbl>
              <c:idx val="7"/>
              <c:layout>
                <c:manualLayout>
                  <c:x val="-0.0355303345610355"/>
                  <c:y val="0.0366183464160889"/>
                </c:manualLayout>
              </c:layout>
              <c:dLblPos val="r"/>
              <c:showLegendKey val="0"/>
              <c:showVal val="1"/>
              <c:showCatName val="0"/>
              <c:showSerName val="0"/>
              <c:showPercent val="0"/>
              <c:showBubbleSize val="0"/>
            </c:dLbl>
            <c:dLbl>
              <c:idx val="10"/>
              <c:layout>
                <c:manualLayout>
                  <c:x val="-0.0480668745603522"/>
                  <c:y val="0.0272290742140643"/>
                </c:manualLayout>
              </c:layout>
              <c:dLblPos val="r"/>
              <c:showLegendKey val="0"/>
              <c:showVal val="1"/>
              <c:showCatName val="0"/>
              <c:showSerName val="0"/>
              <c:showPercent val="0"/>
              <c:showBubbleSize val="0"/>
            </c:dLbl>
            <c:dLbl>
              <c:idx val="14"/>
              <c:layout>
                <c:manualLayout>
                  <c:x val="-0.0490241260197587"/>
                  <c:y val="0.0380564201060281"/>
                </c:manualLayout>
              </c:layout>
              <c:dLblPos val="r"/>
              <c:showLegendKey val="0"/>
              <c:showVal val="1"/>
              <c:showCatName val="0"/>
              <c:showSerName val="0"/>
              <c:showPercent val="0"/>
              <c:showBubbleSize val="0"/>
            </c:dLbl>
            <c:dLbl>
              <c:idx val="16"/>
              <c:layout>
                <c:manualLayout>
                  <c:x val="-0.0490241260197587"/>
                  <c:y val="0.025858911125492"/>
                </c:manualLayout>
              </c:layout>
              <c:dLblPos val="r"/>
              <c:showLegendKey val="0"/>
              <c:showVal val="1"/>
              <c:showCatName val="0"/>
              <c:showSerName val="0"/>
              <c:showPercent val="0"/>
              <c:showBubbleSize val="0"/>
            </c:dLbl>
            <c:dLbl>
              <c:idx val="18"/>
              <c:layout>
                <c:manualLayout>
                  <c:x val="-0.0764503598143182"/>
                  <c:y val="0.0227947432001768"/>
                </c:manualLayout>
              </c:layout>
              <c:dLblPos val="r"/>
              <c:showLegendKey val="0"/>
              <c:showVal val="1"/>
              <c:showCatName val="0"/>
              <c:showSerName val="0"/>
              <c:showPercent val="0"/>
              <c:showBubbleSize val="0"/>
            </c:dLbl>
            <c:dLbl>
              <c:idx val="19"/>
              <c:numFmt formatCode="0%" sourceLinked="0"/>
              <c:spPr>
                <a:solidFill>
                  <a:srgbClr val="27FF2E"/>
                </a:solidFill>
              </c:spPr>
              <c:txPr>
                <a:bodyPr/>
                <a:lstStyle/>
                <a:p>
                  <a:pPr>
                    <a:defRPr sz="1600" b="1"/>
                  </a:pPr>
                  <a:endParaRPr lang="fr-FR"/>
                </a:p>
              </c:txPr>
              <c:dLblPos val="t"/>
              <c:showLegendKey val="0"/>
              <c:showVal val="1"/>
              <c:showCatName val="0"/>
              <c:showSerName val="0"/>
              <c:showPercent val="0"/>
              <c:showBubbleSize val="0"/>
            </c:dLbl>
            <c:dLbl>
              <c:idx val="20"/>
              <c:numFmt formatCode="0%" sourceLinked="0"/>
              <c:spPr>
                <a:solidFill>
                  <a:srgbClr val="27FF2E"/>
                </a:solidFill>
              </c:spPr>
              <c:txPr>
                <a:bodyPr/>
                <a:lstStyle/>
                <a:p>
                  <a:pPr>
                    <a:defRPr sz="1600" b="1"/>
                  </a:pPr>
                  <a:endParaRPr lang="fr-FR"/>
                </a:p>
              </c:txPr>
              <c:dLblPos val="t"/>
              <c:showLegendKey val="0"/>
              <c:showVal val="1"/>
              <c:showCatName val="0"/>
              <c:showSerName val="0"/>
              <c:showPercent val="0"/>
              <c:showBubbleSize val="0"/>
            </c:dLbl>
            <c:dLbl>
              <c:idx val="21"/>
              <c:numFmt formatCode="0%" sourceLinked="0"/>
              <c:spPr>
                <a:solidFill>
                  <a:srgbClr val="27FF2E"/>
                </a:solidFill>
              </c:spPr>
              <c:txPr>
                <a:bodyPr/>
                <a:lstStyle/>
                <a:p>
                  <a:pPr>
                    <a:defRPr sz="1600" b="1"/>
                  </a:pPr>
                  <a:endParaRPr lang="fr-FR"/>
                </a:p>
              </c:txPr>
              <c:dLblPos val="t"/>
              <c:showLegendKey val="0"/>
              <c:showVal val="1"/>
              <c:showCatName val="0"/>
              <c:showSerName val="0"/>
              <c:showPercent val="0"/>
              <c:showBubbleSize val="0"/>
            </c:dLbl>
            <c:numFmt formatCode="0.0%" sourceLinked="0"/>
            <c:spPr>
              <a:solidFill>
                <a:schemeClr val="bg1"/>
              </a:solidFill>
            </c:spPr>
            <c:txPr>
              <a:bodyPr/>
              <a:lstStyle/>
              <a:p>
                <a:pPr>
                  <a:defRPr sz="1600" b="1"/>
                </a:pPr>
                <a:endParaRPr lang="fr-FR"/>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'PIB et ICA'!$B$21:$W$21</c:f>
              <c:strCach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Est 2017</c:v>
                </c:pt>
                <c:pt idx="20">
                  <c:v>Est 2018</c:v>
                </c:pt>
                <c:pt idx="21">
                  <c:v>Est 2019</c:v>
                </c:pt>
              </c:strCache>
            </c:strRef>
          </c:cat>
          <c:val>
            <c:numRef>
              <c:f>'PIB et ICA'!$B$23:$W$23</c:f>
              <c:numCache>
                <c:formatCode>0.0%</c:formatCode>
                <c:ptCount val="22"/>
                <c:pt idx="0">
                  <c:v>0.025</c:v>
                </c:pt>
                <c:pt idx="1">
                  <c:v>0.04419</c:v>
                </c:pt>
                <c:pt idx="2">
                  <c:v>0.02504</c:v>
                </c:pt>
                <c:pt idx="3">
                  <c:v>0.023</c:v>
                </c:pt>
                <c:pt idx="4">
                  <c:v>0.02456</c:v>
                </c:pt>
                <c:pt idx="5">
                  <c:v>0.04849</c:v>
                </c:pt>
                <c:pt idx="6">
                  <c:v>0.039</c:v>
                </c:pt>
                <c:pt idx="7">
                  <c:v>0.036</c:v>
                </c:pt>
                <c:pt idx="8">
                  <c:v>0.057</c:v>
                </c:pt>
                <c:pt idx="9">
                  <c:v>0.0424</c:v>
                </c:pt>
                <c:pt idx="10">
                  <c:v>0.00592</c:v>
                </c:pt>
                <c:pt idx="11">
                  <c:v>0.02333</c:v>
                </c:pt>
                <c:pt idx="12">
                  <c:v>0.06938</c:v>
                </c:pt>
                <c:pt idx="13">
                  <c:v>0.04433</c:v>
                </c:pt>
                <c:pt idx="14">
                  <c:v>0.01</c:v>
                </c:pt>
                <c:pt idx="15">
                  <c:v>0.03</c:v>
                </c:pt>
                <c:pt idx="16">
                  <c:v>0.01322</c:v>
                </c:pt>
                <c:pt idx="17">
                  <c:v>0.016</c:v>
                </c:pt>
                <c:pt idx="18">
                  <c:v>0.006</c:v>
                </c:pt>
                <c:pt idx="19">
                  <c:v>0.02</c:v>
                </c:pt>
                <c:pt idx="20">
                  <c:v>0.03</c:v>
                </c:pt>
                <c:pt idx="21" formatCode="0%">
                  <c:v>0.04</c:v>
                </c:pt>
              </c:numCache>
            </c:numRef>
          </c:val>
          <c:smooth val="0"/>
          <c:extLst xmlns:c16r2="http://schemas.microsoft.com/office/drawing/2015/06/chart">
            <c:ext xmlns:c16="http://schemas.microsoft.com/office/drawing/2014/chart" uri="{C3380CC4-5D6E-409C-BE32-E72D297353CC}">
              <c16:uniqueId val="{0000001F-3DC4-42B1-9D82-56A1830C067D}"/>
            </c:ext>
          </c:extLst>
        </c:ser>
        <c:dLbls>
          <c:showLegendKey val="0"/>
          <c:showVal val="0"/>
          <c:showCatName val="0"/>
          <c:showSerName val="0"/>
          <c:showPercent val="0"/>
          <c:showBubbleSize val="0"/>
        </c:dLbls>
        <c:marker val="1"/>
        <c:smooth val="0"/>
        <c:axId val="2113039208"/>
        <c:axId val="2113042488"/>
      </c:lineChart>
      <c:catAx>
        <c:axId val="2113039208"/>
        <c:scaling>
          <c:orientation val="minMax"/>
        </c:scaling>
        <c:delete val="0"/>
        <c:axPos val="b"/>
        <c:numFmt formatCode="General" sourceLinked="1"/>
        <c:majorTickMark val="out"/>
        <c:minorTickMark val="none"/>
        <c:tickLblPos val="low"/>
        <c:spPr>
          <a:ln w="19050" cmpd="sng">
            <a:solidFill>
              <a:schemeClr val="tx1"/>
            </a:solidFill>
          </a:ln>
        </c:spPr>
        <c:txPr>
          <a:bodyPr rot="-5400000" vert="horz"/>
          <a:lstStyle/>
          <a:p>
            <a:pPr>
              <a:defRPr/>
            </a:pPr>
            <a:endParaRPr lang="fr-FR"/>
          </a:p>
        </c:txPr>
        <c:crossAx val="2113042488"/>
        <c:crosses val="autoZero"/>
        <c:auto val="1"/>
        <c:lblAlgn val="ctr"/>
        <c:lblOffset val="100"/>
        <c:noMultiLvlLbl val="0"/>
      </c:catAx>
      <c:valAx>
        <c:axId val="2113042488"/>
        <c:scaling>
          <c:orientation val="minMax"/>
        </c:scaling>
        <c:delete val="0"/>
        <c:axPos val="l"/>
        <c:majorGridlines>
          <c:spPr>
            <a:ln>
              <a:solidFill>
                <a:schemeClr val="bg1">
                  <a:lumMod val="85000"/>
                </a:schemeClr>
              </a:solidFill>
            </a:ln>
          </c:spPr>
        </c:majorGridlines>
        <c:numFmt formatCode="0%" sourceLinked="0"/>
        <c:majorTickMark val="out"/>
        <c:minorTickMark val="none"/>
        <c:tickLblPos val="nextTo"/>
        <c:crossAx val="2113039208"/>
        <c:crosses val="autoZero"/>
        <c:crossBetween val="between"/>
        <c:majorUnit val="0.01"/>
      </c:valAx>
    </c:plotArea>
    <c:plotVisOnly val="1"/>
    <c:dispBlanksAs val="gap"/>
    <c:showDLblsOverMax val="0"/>
  </c:chart>
  <c:txPr>
    <a:bodyPr/>
    <a:lstStyle/>
    <a:p>
      <a:pPr>
        <a:defRPr sz="1400"/>
      </a:pPr>
      <a:endParaRPr lang="fr-FR"/>
    </a:p>
  </c:txPr>
  <c:externalData r:id="rId2">
    <c:autoUpdate val="0"/>
  </c:externalData>
  <c:userShapes r:id="rId3"/>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Le yo-yo de la croissance </a:t>
            </a:r>
            <a:r>
              <a:rPr lang="fr-FR" sz="2000" dirty="0" smtClean="0"/>
              <a:t>annuelle </a:t>
            </a:r>
            <a:r>
              <a:rPr lang="fr-FR" sz="2000" dirty="0"/>
              <a:t>du PIB </a:t>
            </a:r>
            <a:r>
              <a:rPr lang="fr-FR" sz="2000" i="1" dirty="0"/>
              <a:t>en valeur et en </a:t>
            </a:r>
            <a:r>
              <a:rPr lang="fr-FR" sz="2000" i="1" dirty="0" smtClean="0"/>
              <a:t>prix</a:t>
            </a:r>
          </a:p>
          <a:p>
            <a:pPr>
              <a:defRPr sz="2000"/>
            </a:pPr>
            <a:r>
              <a:rPr lang="fr-FR" sz="2000" i="1" dirty="0" smtClean="0"/>
              <a:t> </a:t>
            </a:r>
            <a:r>
              <a:rPr lang="fr-FR" sz="2000" i="1" dirty="0"/>
              <a:t>(% arrondis) </a:t>
            </a:r>
            <a:r>
              <a:rPr lang="fr-FR" sz="2000" dirty="0" smtClean="0"/>
              <a:t>1998</a:t>
            </a:r>
            <a:r>
              <a:rPr lang="fr-FR" sz="2000" dirty="0"/>
              <a:t>-2016</a:t>
            </a:r>
          </a:p>
          <a:p>
            <a:pPr>
              <a:defRPr sz="2000"/>
            </a:pPr>
            <a:r>
              <a:rPr lang="fr-FR" sz="2000" baseline="0" dirty="0"/>
              <a:t> </a:t>
            </a:r>
            <a:r>
              <a:rPr lang="fr-FR" sz="2000" i="1" baseline="0" dirty="0">
                <a:solidFill>
                  <a:srgbClr val="FF0000"/>
                </a:solidFill>
              </a:rPr>
              <a:t>et </a:t>
            </a:r>
            <a:r>
              <a:rPr lang="fr-FR" sz="2000" i="1" baseline="0" dirty="0" smtClean="0">
                <a:solidFill>
                  <a:srgbClr val="FF0000"/>
                </a:solidFill>
              </a:rPr>
              <a:t>notre scénario pour 2017 </a:t>
            </a:r>
            <a:r>
              <a:rPr lang="fr-FR" sz="2000" i="1" baseline="0" dirty="0">
                <a:solidFill>
                  <a:srgbClr val="FF0000"/>
                </a:solidFill>
              </a:rPr>
              <a:t>à 2019 (fourchette basse)</a:t>
            </a:r>
            <a:endParaRPr lang="fr-FR" sz="2000" i="1" dirty="0">
              <a:solidFill>
                <a:srgbClr val="FF0000"/>
              </a:solidFill>
            </a:endParaRPr>
          </a:p>
        </c:rich>
      </c:tx>
      <c:layout>
        <c:manualLayout>
          <c:xMode val="edge"/>
          <c:yMode val="edge"/>
          <c:x val="0.099685465335612"/>
          <c:y val="0.000480835798783531"/>
        </c:manualLayout>
      </c:layout>
      <c:overlay val="0"/>
    </c:title>
    <c:autoTitleDeleted val="0"/>
    <c:plotArea>
      <c:layout>
        <c:manualLayout>
          <c:layoutTarget val="inner"/>
          <c:xMode val="edge"/>
          <c:yMode val="edge"/>
          <c:x val="0.0520119053745733"/>
          <c:y val="0.192160597112861"/>
          <c:w val="0.947988008851835"/>
          <c:h val="0.659537847910211"/>
        </c:manualLayout>
      </c:layout>
      <c:lineChart>
        <c:grouping val="standard"/>
        <c:varyColors val="0"/>
        <c:ser>
          <c:idx val="0"/>
          <c:order val="0"/>
          <c:tx>
            <c:strRef>
              <c:f>'PIB et ICA'!$A$18</c:f>
              <c:strCache>
                <c:ptCount val="1"/>
                <c:pt idx="0">
                  <c:v>Valeur</c:v>
                </c:pt>
              </c:strCache>
            </c:strRef>
          </c:tx>
          <c:spPr>
            <a:ln w="76200" cmpd="sng">
              <a:solidFill>
                <a:schemeClr val="tx1"/>
              </a:solidFill>
              <a:prstDash val="solid"/>
            </a:ln>
          </c:spPr>
          <c:marker>
            <c:symbol val="none"/>
          </c:marker>
          <c:dPt>
            <c:idx val="18"/>
            <c:bubble3D val="0"/>
            <c:extLst xmlns:c16r2="http://schemas.microsoft.com/office/drawing/2015/06/chart">
              <c:ext xmlns:c16="http://schemas.microsoft.com/office/drawing/2014/chart" uri="{C3380CC4-5D6E-409C-BE32-E72D297353CC}">
                <c16:uniqueId val="{00000000-96CF-423C-B23B-99E17ED81A7C}"/>
              </c:ext>
            </c:extLst>
          </c:dPt>
          <c:dPt>
            <c:idx val="19"/>
            <c:bubble3D val="0"/>
            <c:extLst xmlns:c16r2="http://schemas.microsoft.com/office/drawing/2015/06/chart">
              <c:ext xmlns:c16="http://schemas.microsoft.com/office/drawing/2014/chart" uri="{C3380CC4-5D6E-409C-BE32-E72D297353CC}">
                <c16:uniqueId val="{00000002-96CF-423C-B23B-99E17ED81A7C}"/>
              </c:ext>
            </c:extLst>
          </c:dPt>
          <c:dPt>
            <c:idx val="20"/>
            <c:bubble3D val="0"/>
            <c:extLst xmlns:c16r2="http://schemas.microsoft.com/office/drawing/2015/06/chart">
              <c:ext xmlns:c16="http://schemas.microsoft.com/office/drawing/2014/chart" uri="{C3380CC4-5D6E-409C-BE32-E72D297353CC}">
                <c16:uniqueId val="{00000004-96CF-423C-B23B-99E17ED81A7C}"/>
              </c:ext>
            </c:extLst>
          </c:dPt>
          <c:dPt>
            <c:idx val="21"/>
            <c:bubble3D val="0"/>
            <c:extLst xmlns:c16r2="http://schemas.microsoft.com/office/drawing/2015/06/chart">
              <c:ext xmlns:c16="http://schemas.microsoft.com/office/drawing/2014/chart" uri="{C3380CC4-5D6E-409C-BE32-E72D297353CC}">
                <c16:uniqueId val="{00000006-96CF-423C-B23B-99E17ED81A7C}"/>
              </c:ext>
            </c:extLst>
          </c:dPt>
          <c:dLbls>
            <c:dLbl>
              <c:idx val="14"/>
              <c:layout/>
              <c:tx>
                <c:rich>
                  <a:bodyPr/>
                  <a:lstStyle/>
                  <a:p>
                    <a:r>
                      <a:rPr lang="fr-FR" sz="1800">
                        <a:solidFill>
                          <a:schemeClr val="tx1"/>
                        </a:solidFill>
                      </a:rPr>
                      <a:t>1%</a:t>
                    </a:r>
                    <a:endParaRPr lang="fr-FR"/>
                  </a:p>
                </c:rich>
              </c:tx>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96CF-423C-B23B-99E17ED81A7C}"/>
                </c:ext>
              </c:extLst>
            </c:dLbl>
            <c:dLbl>
              <c:idx val="15"/>
              <c:layout/>
              <c:tx>
                <c:rich>
                  <a:bodyPr/>
                  <a:lstStyle/>
                  <a:p>
                    <a:r>
                      <a:rPr lang="fr-FR" sz="1800">
                        <a:solidFill>
                          <a:schemeClr val="tx1"/>
                        </a:solidFill>
                      </a:rPr>
                      <a:t>3%</a:t>
                    </a:r>
                    <a:endParaRPr lang="fr-FR"/>
                  </a:p>
                </c:rich>
              </c:tx>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96CF-423C-B23B-99E17ED81A7C}"/>
                </c:ext>
              </c:extLst>
            </c:dLbl>
            <c:dLbl>
              <c:idx val="19"/>
              <c:numFmt formatCode="0%" sourceLinked="0"/>
              <c:spPr>
                <a:solidFill>
                  <a:schemeClr val="bg1"/>
                </a:solidFill>
              </c:spPr>
              <c:txPr>
                <a:bodyPr/>
                <a:lstStyle/>
                <a:p>
                  <a:pPr>
                    <a:defRPr sz="1800" b="1" i="1">
                      <a:solidFill>
                        <a:schemeClr val="tx1"/>
                      </a:solidFill>
                    </a:defRPr>
                  </a:pPr>
                  <a:endParaRPr lang="fr-FR"/>
                </a:p>
              </c:txPr>
              <c:dLblPos val="t"/>
              <c:showLegendKey val="0"/>
              <c:showVal val="1"/>
              <c:showCatName val="0"/>
              <c:showSerName val="0"/>
              <c:showPercent val="0"/>
              <c:showBubbleSize val="0"/>
            </c:dLbl>
            <c:dLbl>
              <c:idx val="20"/>
              <c:numFmt formatCode="0%" sourceLinked="0"/>
              <c:spPr>
                <a:solidFill>
                  <a:schemeClr val="bg1"/>
                </a:solidFill>
              </c:spPr>
              <c:txPr>
                <a:bodyPr/>
                <a:lstStyle/>
                <a:p>
                  <a:pPr>
                    <a:defRPr sz="1800" b="1" i="1">
                      <a:solidFill>
                        <a:schemeClr val="tx1"/>
                      </a:solidFill>
                    </a:defRPr>
                  </a:pPr>
                  <a:endParaRPr lang="fr-FR"/>
                </a:p>
              </c:txPr>
              <c:dLblPos val="t"/>
              <c:showLegendKey val="0"/>
              <c:showVal val="1"/>
              <c:showCatName val="0"/>
              <c:showSerName val="0"/>
              <c:showPercent val="0"/>
              <c:showBubbleSize val="0"/>
            </c:dLbl>
            <c:numFmt formatCode="0%" sourceLinked="0"/>
            <c:spPr>
              <a:solidFill>
                <a:schemeClr val="bg1"/>
              </a:solidFill>
            </c:spPr>
            <c:txPr>
              <a:bodyPr/>
              <a:lstStyle/>
              <a:p>
                <a:pPr>
                  <a:defRPr sz="1800" b="1">
                    <a:solidFill>
                      <a:schemeClr val="tx1"/>
                    </a:solidFill>
                  </a:defRPr>
                </a:pPr>
                <a:endParaRPr lang="fr-FR"/>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'PIB et ICA'!$B$16:$W$16</c:f>
              <c:strCach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Est 2017</c:v>
                </c:pt>
                <c:pt idx="20">
                  <c:v>Est 2018</c:v>
                </c:pt>
                <c:pt idx="21">
                  <c:v>Est 2019</c:v>
                </c:pt>
              </c:strCache>
            </c:strRef>
          </c:cat>
          <c:val>
            <c:numRef>
              <c:f>'PIB et ICA'!$B$18:$W$18</c:f>
              <c:numCache>
                <c:formatCode>0.0%</c:formatCode>
                <c:ptCount val="22"/>
                <c:pt idx="0">
                  <c:v>0.01453</c:v>
                </c:pt>
                <c:pt idx="1">
                  <c:v>0.0707</c:v>
                </c:pt>
                <c:pt idx="2">
                  <c:v>0.08187</c:v>
                </c:pt>
                <c:pt idx="3">
                  <c:v>-0.00563</c:v>
                </c:pt>
                <c:pt idx="4">
                  <c:v>0.07423</c:v>
                </c:pt>
                <c:pt idx="5">
                  <c:v>0.09862</c:v>
                </c:pt>
                <c:pt idx="6">
                  <c:v>0.09061</c:v>
                </c:pt>
                <c:pt idx="7">
                  <c:v>0.05818</c:v>
                </c:pt>
                <c:pt idx="8">
                  <c:v>0.10846</c:v>
                </c:pt>
                <c:pt idx="9">
                  <c:v>0.15785</c:v>
                </c:pt>
                <c:pt idx="10">
                  <c:v>-0.04206</c:v>
                </c:pt>
                <c:pt idx="11">
                  <c:v>0.01224</c:v>
                </c:pt>
                <c:pt idx="12">
                  <c:v>0.13186</c:v>
                </c:pt>
                <c:pt idx="13">
                  <c:v>0.05281</c:v>
                </c:pt>
                <c:pt idx="14">
                  <c:v>0.04694</c:v>
                </c:pt>
                <c:pt idx="15">
                  <c:v>0.04</c:v>
                </c:pt>
                <c:pt idx="16">
                  <c:v>0.04694</c:v>
                </c:pt>
                <c:pt idx="17">
                  <c:v>0.00352916947502435</c:v>
                </c:pt>
                <c:pt idx="18">
                  <c:v>0.0183362717387587</c:v>
                </c:pt>
                <c:pt idx="19">
                  <c:v>0.00990099009900991</c:v>
                </c:pt>
                <c:pt idx="20">
                  <c:v>0.0196078431372548</c:v>
                </c:pt>
                <c:pt idx="21">
                  <c:v>0.0194174757281553</c:v>
                </c:pt>
              </c:numCache>
            </c:numRef>
          </c:val>
          <c:smooth val="0"/>
          <c:extLst xmlns:c16r2="http://schemas.microsoft.com/office/drawing/2015/06/chart">
            <c:ext xmlns:c16="http://schemas.microsoft.com/office/drawing/2014/chart" uri="{C3380CC4-5D6E-409C-BE32-E72D297353CC}">
              <c16:uniqueId val="{00000009-96CF-423C-B23B-99E17ED81A7C}"/>
            </c:ext>
          </c:extLst>
        </c:ser>
        <c:ser>
          <c:idx val="1"/>
          <c:order val="1"/>
          <c:tx>
            <c:strRef>
              <c:f>'PIB et ICA'!$A$19</c:f>
              <c:strCache>
                <c:ptCount val="1"/>
                <c:pt idx="0">
                  <c:v>Prix du PIB</c:v>
                </c:pt>
              </c:strCache>
            </c:strRef>
          </c:tx>
          <c:spPr>
            <a:ln>
              <a:solidFill>
                <a:srgbClr val="FF0000"/>
              </a:solidFill>
              <a:prstDash val="sysDash"/>
            </a:ln>
          </c:spPr>
          <c:marker>
            <c:symbol val="none"/>
          </c:marker>
          <c:dLbls>
            <c:dLbl>
              <c:idx val="19"/>
              <c:layout>
                <c:manualLayout>
                  <c:x val="-0.0277814660422349"/>
                  <c:y val="-0.0512500000000001"/>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96CF-423C-B23B-99E17ED81A7C}"/>
                </c:ext>
              </c:extLst>
            </c:dLbl>
            <c:dLbl>
              <c:idx val="20"/>
              <c:layout>
                <c:manualLayout>
                  <c:x val="-0.0278068550254749"/>
                  <c:y val="-0.02625"/>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96CF-423C-B23B-99E17ED81A7C}"/>
                </c:ext>
              </c:extLst>
            </c:dLbl>
            <c:dLbl>
              <c:idx val="21"/>
              <c:layout>
                <c:manualLayout>
                  <c:x val="-0.00846971334465544"/>
                  <c:y val="-0.0304166666666667"/>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C-96CF-423C-B23B-99E17ED81A7C}"/>
                </c:ext>
              </c:extLst>
            </c:dLbl>
            <c:numFmt formatCode="0%" sourceLinked="0"/>
            <c:spPr>
              <a:solidFill>
                <a:schemeClr val="bg1"/>
              </a:solidFill>
            </c:spPr>
            <c:txPr>
              <a:bodyPr/>
              <a:lstStyle/>
              <a:p>
                <a:pPr>
                  <a:defRPr b="1">
                    <a:solidFill>
                      <a:srgbClr val="FF0000"/>
                    </a:solidFill>
                  </a:defRPr>
                </a:pPr>
                <a:endParaRPr lang="fr-FR"/>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'PIB et ICA'!$B$16:$W$16</c:f>
              <c:strCach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Est 2017</c:v>
                </c:pt>
                <c:pt idx="20">
                  <c:v>Est 2018</c:v>
                </c:pt>
                <c:pt idx="21">
                  <c:v>Est 2019</c:v>
                </c:pt>
              </c:strCache>
            </c:strRef>
          </c:cat>
          <c:val>
            <c:numRef>
              <c:f>'PIB et ICA'!$B$19:$W$19</c:f>
              <c:numCache>
                <c:formatCode>0.0%</c:formatCode>
                <c:ptCount val="22"/>
                <c:pt idx="0">
                  <c:v>-0.0102146341463415</c:v>
                </c:pt>
                <c:pt idx="1">
                  <c:v>0.0253880998668825</c:v>
                </c:pt>
                <c:pt idx="2">
                  <c:v>0.0554417388589712</c:v>
                </c:pt>
                <c:pt idx="3">
                  <c:v>-0.0279863147605083</c:v>
                </c:pt>
                <c:pt idx="4">
                  <c:v>0.0484793472319827</c:v>
                </c:pt>
                <c:pt idx="5">
                  <c:v>0.0478116147984244</c:v>
                </c:pt>
                <c:pt idx="6">
                  <c:v>0.049672762271415</c:v>
                </c:pt>
                <c:pt idx="7">
                  <c:v>0.0214092664092662</c:v>
                </c:pt>
                <c:pt idx="8">
                  <c:v>0.0486849574266794</c:v>
                </c:pt>
                <c:pt idx="9">
                  <c:v>0.110754029163469</c:v>
                </c:pt>
                <c:pt idx="10">
                  <c:v>-0.047697630030221</c:v>
                </c:pt>
                <c:pt idx="11">
                  <c:v>-0.010837168850713</c:v>
                </c:pt>
                <c:pt idx="12">
                  <c:v>0.058426377901214</c:v>
                </c:pt>
                <c:pt idx="13">
                  <c:v>0.00812003868508992</c:v>
                </c:pt>
                <c:pt idx="14">
                  <c:v>0.0365742574257426</c:v>
                </c:pt>
                <c:pt idx="15">
                  <c:v>0.00970873786407766</c:v>
                </c:pt>
                <c:pt idx="16">
                  <c:v>0.0332800378989755</c:v>
                </c:pt>
                <c:pt idx="17">
                  <c:v>-0.0122744394930863</c:v>
                </c:pt>
                <c:pt idx="18">
                  <c:v>0.0122626955653666</c:v>
                </c:pt>
                <c:pt idx="19">
                  <c:v>0.02</c:v>
                </c:pt>
                <c:pt idx="20">
                  <c:v>0.04</c:v>
                </c:pt>
                <c:pt idx="21">
                  <c:v>0.05</c:v>
                </c:pt>
              </c:numCache>
            </c:numRef>
          </c:val>
          <c:smooth val="0"/>
          <c:extLst xmlns:c16r2="http://schemas.microsoft.com/office/drawing/2015/06/chart">
            <c:ext xmlns:c16="http://schemas.microsoft.com/office/drawing/2014/chart" uri="{C3380CC4-5D6E-409C-BE32-E72D297353CC}">
              <c16:uniqueId val="{0000000D-96CF-423C-B23B-99E17ED81A7C}"/>
            </c:ext>
          </c:extLst>
        </c:ser>
        <c:dLbls>
          <c:showLegendKey val="0"/>
          <c:showVal val="0"/>
          <c:showCatName val="0"/>
          <c:showSerName val="0"/>
          <c:showPercent val="0"/>
          <c:showBubbleSize val="0"/>
        </c:dLbls>
        <c:marker val="1"/>
        <c:smooth val="0"/>
        <c:axId val="2112665400"/>
        <c:axId val="2112668792"/>
      </c:lineChart>
      <c:catAx>
        <c:axId val="2112665400"/>
        <c:scaling>
          <c:orientation val="minMax"/>
        </c:scaling>
        <c:delete val="0"/>
        <c:axPos val="b"/>
        <c:numFmt formatCode="General" sourceLinked="1"/>
        <c:majorTickMark val="out"/>
        <c:minorTickMark val="none"/>
        <c:tickLblPos val="low"/>
        <c:spPr>
          <a:ln>
            <a:solidFill>
              <a:srgbClr val="FF0000"/>
            </a:solidFill>
          </a:ln>
        </c:spPr>
        <c:txPr>
          <a:bodyPr rot="-5400000" vert="horz"/>
          <a:lstStyle/>
          <a:p>
            <a:pPr>
              <a:defRPr sz="1600"/>
            </a:pPr>
            <a:endParaRPr lang="fr-FR"/>
          </a:p>
        </c:txPr>
        <c:crossAx val="2112668792"/>
        <c:crosses val="autoZero"/>
        <c:auto val="1"/>
        <c:lblAlgn val="ctr"/>
        <c:lblOffset val="100"/>
        <c:noMultiLvlLbl val="0"/>
      </c:catAx>
      <c:valAx>
        <c:axId val="2112668792"/>
        <c:scaling>
          <c:orientation val="minMax"/>
        </c:scaling>
        <c:delete val="0"/>
        <c:axPos val="l"/>
        <c:majorGridlines>
          <c:spPr>
            <a:ln>
              <a:solidFill>
                <a:schemeClr val="bg1">
                  <a:lumMod val="85000"/>
                </a:schemeClr>
              </a:solidFill>
            </a:ln>
          </c:spPr>
        </c:majorGridlines>
        <c:numFmt formatCode="0%" sourceLinked="0"/>
        <c:majorTickMark val="out"/>
        <c:minorTickMark val="none"/>
        <c:tickLblPos val="nextTo"/>
        <c:crossAx val="2112665400"/>
        <c:crosses val="autoZero"/>
        <c:crossBetween val="between"/>
        <c:majorUnit val="0.01"/>
      </c:valAx>
    </c:plotArea>
    <c:legend>
      <c:legendPos val="t"/>
      <c:legendEntry>
        <c:idx val="0"/>
        <c:delete val="1"/>
      </c:legendEntry>
      <c:legendEntry>
        <c:idx val="1"/>
        <c:delete val="1"/>
      </c:legendEntry>
      <c:layout/>
      <c:overlay val="0"/>
      <c:spPr>
        <a:solidFill>
          <a:schemeClr val="bg1"/>
        </a:solidFill>
        <a:ln>
          <a:solidFill>
            <a:schemeClr val="bg1"/>
          </a:solidFill>
        </a:ln>
      </c:spPr>
      <c:txPr>
        <a:bodyPr/>
        <a:lstStyle/>
        <a:p>
          <a:pPr>
            <a:defRPr sz="1400"/>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en-US" sz="2000" dirty="0"/>
              <a:t>Les "Contributions </a:t>
            </a:r>
            <a:r>
              <a:rPr lang="en-US" sz="2000" dirty="0" err="1"/>
              <a:t>à</a:t>
            </a:r>
            <a:r>
              <a:rPr lang="en-US" sz="2000" dirty="0"/>
              <a:t> la </a:t>
            </a:r>
            <a:r>
              <a:rPr lang="en-US" sz="2000" dirty="0" err="1"/>
              <a:t>croissance</a:t>
            </a:r>
            <a:r>
              <a:rPr lang="en-US" sz="2000" dirty="0"/>
              <a:t>" </a:t>
            </a:r>
            <a:endParaRPr lang="en-US" sz="2000" dirty="0" smtClean="0"/>
          </a:p>
          <a:p>
            <a:pPr>
              <a:defRPr sz="2000"/>
            </a:pPr>
            <a:r>
              <a:rPr lang="en-US" sz="2000" dirty="0" smtClean="0"/>
              <a:t>du </a:t>
            </a:r>
            <a:r>
              <a:rPr lang="en-US" sz="2000" dirty="0"/>
              <a:t>PIB en </a:t>
            </a:r>
            <a:r>
              <a:rPr lang="en-US" sz="2000" dirty="0" err="1"/>
              <a:t>valeur</a:t>
            </a:r>
            <a:r>
              <a:rPr lang="en-US" sz="2000" dirty="0"/>
              <a:t> : </a:t>
            </a:r>
            <a:r>
              <a:rPr lang="en-US" sz="2000" dirty="0" err="1"/>
              <a:t>quelques</a:t>
            </a:r>
            <a:r>
              <a:rPr lang="en-US" sz="2000" dirty="0"/>
              <a:t> </a:t>
            </a:r>
            <a:r>
              <a:rPr lang="en-US" sz="2000" dirty="0" err="1"/>
              <a:t>exemples</a:t>
            </a:r>
            <a:r>
              <a:rPr lang="en-US" sz="2000" dirty="0"/>
              <a:t> </a:t>
            </a:r>
            <a:endParaRPr lang="fr-FR" sz="2000" dirty="0"/>
          </a:p>
        </c:rich>
      </c:tx>
      <c:layout>
        <c:manualLayout>
          <c:xMode val="edge"/>
          <c:yMode val="edge"/>
          <c:x val="0.142657792336761"/>
          <c:y val="0.00129687857755841"/>
        </c:manualLayout>
      </c:layout>
      <c:overlay val="0"/>
      <c:spPr>
        <a:solidFill>
          <a:schemeClr val="bg1"/>
        </a:solidFill>
        <a:ln w="25400">
          <a:noFill/>
        </a:ln>
      </c:spPr>
    </c:title>
    <c:autoTitleDeleted val="0"/>
    <c:plotArea>
      <c:layout>
        <c:manualLayout>
          <c:layoutTarget val="inner"/>
          <c:xMode val="edge"/>
          <c:yMode val="edge"/>
          <c:x val="0.0919558394361544"/>
          <c:y val="0.118788310678033"/>
          <c:w val="0.848577060734541"/>
          <c:h val="0.687122619892169"/>
        </c:manualLayout>
      </c:layout>
      <c:barChart>
        <c:barDir val="col"/>
        <c:grouping val="stacked"/>
        <c:varyColors val="0"/>
        <c:ser>
          <c:idx val="3"/>
          <c:order val="0"/>
          <c:tx>
            <c:strRef>
              <c:f>'contribution à la croiss 16'!$A$202</c:f>
              <c:strCache>
                <c:ptCount val="1"/>
                <c:pt idx="0">
                  <c:v>CF </c:v>
                </c:pt>
              </c:strCache>
            </c:strRef>
          </c:tx>
          <c:spPr>
            <a:solidFill>
              <a:srgbClr val="008000"/>
            </a:solidFill>
            <a:ln>
              <a:noFill/>
              <a:prstDash val="sysDash"/>
            </a:ln>
          </c:spPr>
          <c:invertIfNegative val="0"/>
          <c:dLbls>
            <c:dLbl>
              <c:idx val="2"/>
              <c:spPr/>
              <c:txPr>
                <a:bodyPr/>
                <a:lstStyle/>
                <a:p>
                  <a:pPr>
                    <a:defRPr b="1">
                      <a:solidFill>
                        <a:srgbClr val="FFFFFF"/>
                      </a:solidFill>
                    </a:defRPr>
                  </a:pPr>
                  <a:endParaRPr lang="fr-FR"/>
                </a:p>
              </c:txPr>
              <c:showLegendKey val="0"/>
              <c:showVal val="1"/>
              <c:showCatName val="0"/>
              <c:showSerName val="0"/>
              <c:showPercent val="0"/>
              <c:showBubbleSize val="0"/>
            </c:dLbl>
            <c:spPr>
              <a:noFill/>
              <a:ln>
                <a:noFill/>
              </a:ln>
              <a:effectLst/>
            </c:spPr>
            <c:txPr>
              <a:bodyPr/>
              <a:lstStyle/>
              <a:p>
                <a:pPr>
                  <a:defRPr b="1">
                    <a:solidFill>
                      <a:srgbClr val="FFFFFF"/>
                    </a:solidFill>
                  </a:defRPr>
                </a:pPr>
                <a:endParaRPr lang="fr-FR"/>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16'!$C$201:$F$201</c:f>
              <c:strCache>
                <c:ptCount val="4"/>
                <c:pt idx="0">
                  <c:v>2005</c:v>
                </c:pt>
                <c:pt idx="1">
                  <c:v>2010</c:v>
                </c:pt>
                <c:pt idx="2">
                  <c:v>2015</c:v>
                </c:pt>
                <c:pt idx="3">
                  <c:v>Est 2018</c:v>
                </c:pt>
              </c:strCache>
            </c:strRef>
          </c:cat>
          <c:val>
            <c:numRef>
              <c:f>'contribution à la croiss 16'!$C$202:$F$202</c:f>
              <c:numCache>
                <c:formatCode>0.0%</c:formatCode>
                <c:ptCount val="4"/>
                <c:pt idx="0">
                  <c:v>0.0632</c:v>
                </c:pt>
                <c:pt idx="1">
                  <c:v>0.0534123792323238</c:v>
                </c:pt>
                <c:pt idx="2">
                  <c:v>0.022</c:v>
                </c:pt>
                <c:pt idx="3">
                  <c:v>0.02</c:v>
                </c:pt>
              </c:numCache>
            </c:numRef>
          </c:val>
          <c:extLst xmlns:c16r2="http://schemas.microsoft.com/office/drawing/2015/06/chart">
            <c:ext xmlns:c16="http://schemas.microsoft.com/office/drawing/2014/chart" uri="{C3380CC4-5D6E-409C-BE32-E72D297353CC}">
              <c16:uniqueId val="{00000001-24BF-4EF2-A476-53F5C3E2B314}"/>
            </c:ext>
          </c:extLst>
        </c:ser>
        <c:ser>
          <c:idx val="2"/>
          <c:order val="1"/>
          <c:tx>
            <c:strRef>
              <c:f>'contribution à la croiss 16'!$A$203</c:f>
              <c:strCache>
                <c:ptCount val="1"/>
                <c:pt idx="0">
                  <c:v>FBCF</c:v>
                </c:pt>
              </c:strCache>
            </c:strRef>
          </c:tx>
          <c:spPr>
            <a:solidFill>
              <a:srgbClr val="0000FF"/>
            </a:solidFill>
          </c:spPr>
          <c:invertIfNegative val="0"/>
          <c:dLbls>
            <c:dLbl>
              <c:idx val="0"/>
              <c:layout/>
              <c:showLegendKey val="0"/>
              <c:showVal val="1"/>
              <c:showCatName val="0"/>
              <c:showSerName val="0"/>
              <c:showPercent val="0"/>
              <c:showBubbleSize val="0"/>
            </c:dLbl>
            <c:txPr>
              <a:bodyPr/>
              <a:lstStyle/>
              <a:p>
                <a:pPr>
                  <a:defRPr b="1">
                    <a:solidFill>
                      <a:srgbClr val="FFFFFF"/>
                    </a:solidFill>
                  </a:defRPr>
                </a:pPr>
                <a:endParaRPr lang="fr-FR"/>
              </a:p>
            </c:txPr>
            <c:showLegendKey val="0"/>
            <c:showVal val="0"/>
            <c:showCatName val="0"/>
            <c:showSerName val="0"/>
            <c:showPercent val="0"/>
            <c:showBubbleSize val="0"/>
          </c:dLbls>
          <c:cat>
            <c:strRef>
              <c:f>'contribution à la croiss 16'!$C$201:$F$201</c:f>
              <c:strCache>
                <c:ptCount val="4"/>
                <c:pt idx="0">
                  <c:v>2005</c:v>
                </c:pt>
                <c:pt idx="1">
                  <c:v>2010</c:v>
                </c:pt>
                <c:pt idx="2">
                  <c:v>2015</c:v>
                </c:pt>
                <c:pt idx="3">
                  <c:v>Est 2018</c:v>
                </c:pt>
              </c:strCache>
            </c:strRef>
          </c:cat>
          <c:val>
            <c:numRef>
              <c:f>'contribution à la croiss 16'!$C$203:$F$203</c:f>
              <c:numCache>
                <c:formatCode>0.0%</c:formatCode>
                <c:ptCount val="4"/>
                <c:pt idx="0">
                  <c:v>0.0496</c:v>
                </c:pt>
                <c:pt idx="1">
                  <c:v>0.112841825396293</c:v>
                </c:pt>
                <c:pt idx="2">
                  <c:v>0.011</c:v>
                </c:pt>
                <c:pt idx="3">
                  <c:v>0.0</c:v>
                </c:pt>
              </c:numCache>
            </c:numRef>
          </c:val>
          <c:extLst xmlns:c16r2="http://schemas.microsoft.com/office/drawing/2015/06/chart">
            <c:ext xmlns:c16="http://schemas.microsoft.com/office/drawing/2014/chart" uri="{C3380CC4-5D6E-409C-BE32-E72D297353CC}">
              <c16:uniqueId val="{00000002-24BF-4EF2-A476-53F5C3E2B314}"/>
            </c:ext>
          </c:extLst>
        </c:ser>
        <c:ser>
          <c:idx val="0"/>
          <c:order val="2"/>
          <c:tx>
            <c:strRef>
              <c:f>'contribution à la croiss 16'!$A$204</c:f>
              <c:strCache>
                <c:ptCount val="1"/>
                <c:pt idx="0">
                  <c:v>Var. st.</c:v>
                </c:pt>
              </c:strCache>
            </c:strRef>
          </c:tx>
          <c:spPr>
            <a:solidFill>
              <a:srgbClr val="3DFFE0"/>
            </a:solidFill>
          </c:spPr>
          <c:invertIfNegative val="0"/>
          <c:dLbls>
            <c:dLbl>
              <c:idx val="0"/>
              <c:layout>
                <c:manualLayout>
                  <c:x val="0.0"/>
                  <c:y val="-0.019977523101742"/>
                </c:manualLayout>
              </c:layout>
              <c:showLegendKey val="0"/>
              <c:showVal val="1"/>
              <c:showCatName val="0"/>
              <c:showSerName val="0"/>
              <c:showPercent val="0"/>
              <c:showBubbleSize val="0"/>
            </c:dLbl>
            <c:dLbl>
              <c:idx val="1"/>
              <c:layout>
                <c:manualLayout>
                  <c:x val="0.00279720279720275"/>
                  <c:y val="-0.023195877465494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24BF-4EF2-A476-53F5C3E2B314}"/>
                </c:ext>
              </c:extLst>
            </c:dLbl>
            <c:dLbl>
              <c:idx val="3"/>
              <c:layout>
                <c:manualLayout>
                  <c:x val="0.0506653785029046"/>
                  <c:y val="0.149715699434621"/>
                </c:manualLayout>
              </c:layout>
              <c:tx>
                <c:rich>
                  <a:bodyPr/>
                  <a:lstStyle/>
                  <a:p>
                    <a:r>
                      <a:rPr lang="fr-FR"/>
                      <a:t>0,0% pour le reste</a:t>
                    </a:r>
                  </a:p>
                </c:rich>
              </c:tx>
              <c:showLegendKey val="0"/>
              <c:showVal val="1"/>
              <c:showCatName val="0"/>
              <c:showSerName val="0"/>
              <c:showPercent val="0"/>
              <c:showBubbleSize val="0"/>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16'!$C$201:$F$201</c:f>
              <c:strCache>
                <c:ptCount val="4"/>
                <c:pt idx="0">
                  <c:v>2005</c:v>
                </c:pt>
                <c:pt idx="1">
                  <c:v>2010</c:v>
                </c:pt>
                <c:pt idx="2">
                  <c:v>2015</c:v>
                </c:pt>
                <c:pt idx="3">
                  <c:v>Est 2018</c:v>
                </c:pt>
              </c:strCache>
            </c:strRef>
          </c:cat>
          <c:val>
            <c:numRef>
              <c:f>'contribution à la croiss 16'!$C$204:$F$204</c:f>
              <c:numCache>
                <c:formatCode>0.0%</c:formatCode>
                <c:ptCount val="4"/>
                <c:pt idx="0">
                  <c:v>0.0002</c:v>
                </c:pt>
                <c:pt idx="1">
                  <c:v>0.0271593831197169</c:v>
                </c:pt>
                <c:pt idx="2">
                  <c:v>-0.015</c:v>
                </c:pt>
                <c:pt idx="3">
                  <c:v>0.0</c:v>
                </c:pt>
              </c:numCache>
            </c:numRef>
          </c:val>
          <c:extLst xmlns:c16r2="http://schemas.microsoft.com/office/drawing/2015/06/chart">
            <c:ext xmlns:c16="http://schemas.microsoft.com/office/drawing/2014/chart" uri="{C3380CC4-5D6E-409C-BE32-E72D297353CC}">
              <c16:uniqueId val="{00000004-24BF-4EF2-A476-53F5C3E2B314}"/>
            </c:ext>
          </c:extLst>
        </c:ser>
        <c:ser>
          <c:idx val="1"/>
          <c:order val="3"/>
          <c:tx>
            <c:strRef>
              <c:f>'contribution à la croiss 16'!$A$205</c:f>
              <c:strCache>
                <c:ptCount val="1"/>
                <c:pt idx="0">
                  <c:v>Bal. ext.</c:v>
                </c:pt>
              </c:strCache>
            </c:strRef>
          </c:tx>
          <c:spPr>
            <a:solidFill>
              <a:srgbClr val="FFFF00"/>
            </a:solidFill>
            <a:ln w="25400">
              <a:noFill/>
            </a:ln>
          </c:spPr>
          <c:invertIfNegative val="0"/>
          <c:dLbls>
            <c:dLbl>
              <c:idx val="3"/>
              <c:layout>
                <c:manualLayout>
                  <c:x val="-0.0013986013986014"/>
                  <c:y val="-0.0284268866337271"/>
                </c:manualLayout>
              </c:layout>
              <c:spPr>
                <a:solidFill>
                  <a:srgbClr val="FFFF00"/>
                </a:solidFill>
                <a:ln>
                  <a:noFill/>
                </a:ln>
                <a:effectLst/>
              </c:spPr>
              <c:txPr>
                <a:bodyPr/>
                <a:lstStyle/>
                <a:p>
                  <a:pPr>
                    <a:defRPr b="1"/>
                  </a:pPr>
                  <a:endParaRPr lang="fr-FR"/>
                </a:p>
              </c:txPr>
              <c:showLegendKey val="0"/>
              <c:showVal val="1"/>
              <c:showCatName val="0"/>
              <c:showSerName val="0"/>
              <c:showPercent val="0"/>
              <c:showBubbleSize val="0"/>
            </c:dLbl>
            <c:spPr>
              <a:noFill/>
              <a:ln>
                <a:noFill/>
              </a:ln>
              <a:effectLst/>
            </c:spPr>
            <c:txPr>
              <a:bodyPr/>
              <a:lstStyle/>
              <a:p>
                <a:pPr>
                  <a:defRPr b="1"/>
                </a:pPr>
                <a:endParaRPr lang="fr-FR"/>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16'!$C$201:$F$201</c:f>
              <c:strCache>
                <c:ptCount val="4"/>
                <c:pt idx="0">
                  <c:v>2005</c:v>
                </c:pt>
                <c:pt idx="1">
                  <c:v>2010</c:v>
                </c:pt>
                <c:pt idx="2">
                  <c:v>2015</c:v>
                </c:pt>
                <c:pt idx="3">
                  <c:v>Est 2018</c:v>
                </c:pt>
              </c:strCache>
            </c:strRef>
          </c:cat>
          <c:val>
            <c:numRef>
              <c:f>'contribution à la croiss 16'!$C$205:$F$205</c:f>
              <c:numCache>
                <c:formatCode>0.0%</c:formatCode>
                <c:ptCount val="4"/>
                <c:pt idx="0">
                  <c:v>-0.0549</c:v>
                </c:pt>
                <c:pt idx="1">
                  <c:v>-0.0615537487495216</c:v>
                </c:pt>
                <c:pt idx="2">
                  <c:v>-0.014</c:v>
                </c:pt>
                <c:pt idx="3">
                  <c:v>-0.001</c:v>
                </c:pt>
              </c:numCache>
            </c:numRef>
          </c:val>
          <c:extLst xmlns:c16r2="http://schemas.microsoft.com/office/drawing/2015/06/chart">
            <c:ext xmlns:c16="http://schemas.microsoft.com/office/drawing/2014/chart" uri="{C3380CC4-5D6E-409C-BE32-E72D297353CC}">
              <c16:uniqueId val="{00000005-24BF-4EF2-A476-53F5C3E2B314}"/>
            </c:ext>
          </c:extLst>
        </c:ser>
        <c:dLbls>
          <c:showLegendKey val="0"/>
          <c:showVal val="1"/>
          <c:showCatName val="0"/>
          <c:showSerName val="0"/>
          <c:showPercent val="0"/>
          <c:showBubbleSize val="0"/>
        </c:dLbls>
        <c:gapWidth val="150"/>
        <c:overlap val="100"/>
        <c:axId val="2112829656"/>
        <c:axId val="2112832744"/>
      </c:barChart>
      <c:lineChart>
        <c:grouping val="standard"/>
        <c:varyColors val="0"/>
        <c:ser>
          <c:idx val="4"/>
          <c:order val="4"/>
          <c:tx>
            <c:strRef>
              <c:f>'contribution à la croiss 16'!$A$206</c:f>
              <c:strCache>
                <c:ptCount val="1"/>
                <c:pt idx="0">
                  <c:v>PIB en valeur </c:v>
                </c:pt>
              </c:strCache>
            </c:strRef>
          </c:tx>
          <c:spPr>
            <a:ln w="57150" cmpd="sng">
              <a:solidFill>
                <a:schemeClr val="tx1"/>
              </a:solidFill>
              <a:prstDash val="sysDash"/>
            </a:ln>
          </c:spPr>
          <c:marker>
            <c:symbol val="none"/>
          </c:marker>
          <c:dLbls>
            <c:dLbl>
              <c:idx val="1"/>
              <c:layout>
                <c:manualLayout>
                  <c:x val="-0.027972027972028"/>
                  <c:y val="-0.0132659500666058"/>
                </c:manualLayout>
              </c:layout>
              <c:showLegendKey val="0"/>
              <c:showVal val="1"/>
              <c:showCatName val="0"/>
              <c:showSerName val="0"/>
              <c:showPercent val="0"/>
              <c:showBubbleSize val="0"/>
            </c:dLbl>
            <c:dLbl>
              <c:idx val="3"/>
              <c:layout>
                <c:manualLayout>
                  <c:x val="0.018181818181818"/>
                  <c:y val="0.0"/>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24BF-4EF2-A476-53F5C3E2B314}"/>
                </c:ext>
              </c:extLst>
            </c:dLbl>
            <c:spPr>
              <a:solidFill>
                <a:schemeClr val="bg1">
                  <a:lumMod val="85000"/>
                </a:schemeClr>
              </a:solidFill>
            </c:spPr>
            <c:txPr>
              <a:bodyPr/>
              <a:lstStyle/>
              <a:p>
                <a:pPr>
                  <a:defRPr sz="1600" b="1" i="1"/>
                </a:pPr>
                <a:endParaRPr lang="fr-FR"/>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16'!$C$201:$F$201</c:f>
              <c:strCache>
                <c:ptCount val="4"/>
                <c:pt idx="0">
                  <c:v>2005</c:v>
                </c:pt>
                <c:pt idx="1">
                  <c:v>2010</c:v>
                </c:pt>
                <c:pt idx="2">
                  <c:v>2015</c:v>
                </c:pt>
                <c:pt idx="3">
                  <c:v>Est 2018</c:v>
                </c:pt>
              </c:strCache>
            </c:strRef>
          </c:cat>
          <c:val>
            <c:numRef>
              <c:f>'contribution à la croiss 16'!$C$206:$F$206</c:f>
              <c:numCache>
                <c:formatCode>0.0%</c:formatCode>
                <c:ptCount val="4"/>
                <c:pt idx="0">
                  <c:v>0.0581</c:v>
                </c:pt>
                <c:pt idx="1">
                  <c:v>0.131859838998812</c:v>
                </c:pt>
                <c:pt idx="2">
                  <c:v>0.004</c:v>
                </c:pt>
                <c:pt idx="3">
                  <c:v>0.019</c:v>
                </c:pt>
              </c:numCache>
            </c:numRef>
          </c:val>
          <c:smooth val="0"/>
          <c:extLst xmlns:c16r2="http://schemas.microsoft.com/office/drawing/2015/06/chart">
            <c:ext xmlns:c16="http://schemas.microsoft.com/office/drawing/2014/chart" uri="{C3380CC4-5D6E-409C-BE32-E72D297353CC}">
              <c16:uniqueId val="{00000007-24BF-4EF2-A476-53F5C3E2B314}"/>
            </c:ext>
          </c:extLst>
        </c:ser>
        <c:dLbls>
          <c:showLegendKey val="0"/>
          <c:showVal val="1"/>
          <c:showCatName val="0"/>
          <c:showSerName val="0"/>
          <c:showPercent val="0"/>
          <c:showBubbleSize val="0"/>
        </c:dLbls>
        <c:marker val="1"/>
        <c:smooth val="0"/>
        <c:axId val="2112829656"/>
        <c:axId val="2112832744"/>
      </c:lineChart>
      <c:catAx>
        <c:axId val="2112829656"/>
        <c:scaling>
          <c:orientation val="minMax"/>
        </c:scaling>
        <c:delete val="0"/>
        <c:axPos val="b"/>
        <c:numFmt formatCode="General" sourceLinked="1"/>
        <c:majorTickMark val="out"/>
        <c:minorTickMark val="none"/>
        <c:tickLblPos val="low"/>
        <c:spPr>
          <a:ln w="28575" cmpd="sng">
            <a:solidFill>
              <a:srgbClr val="FF0000"/>
            </a:solidFill>
            <a:prstDash val="solid"/>
          </a:ln>
        </c:spPr>
        <c:txPr>
          <a:bodyPr rot="0" vert="horz"/>
          <a:lstStyle/>
          <a:p>
            <a:pPr>
              <a:defRPr/>
            </a:pPr>
            <a:endParaRPr lang="fr-FR"/>
          </a:p>
        </c:txPr>
        <c:crossAx val="2112832744"/>
        <c:crosses val="autoZero"/>
        <c:auto val="1"/>
        <c:lblAlgn val="ctr"/>
        <c:lblOffset val="100"/>
        <c:noMultiLvlLbl val="0"/>
      </c:catAx>
      <c:valAx>
        <c:axId val="2112832744"/>
        <c:scaling>
          <c:orientation val="minMax"/>
          <c:max val="0.2"/>
          <c:min val="-0.06"/>
        </c:scaling>
        <c:delete val="0"/>
        <c:axPos val="l"/>
        <c:majorGridlines>
          <c:spPr>
            <a:ln w="3175">
              <a:solidFill>
                <a:schemeClr val="bg1">
                  <a:lumMod val="75000"/>
                </a:schemeClr>
              </a:solidFill>
              <a:prstDash val="solid"/>
            </a:ln>
          </c:spPr>
        </c:majorGridlines>
        <c:numFmt formatCode="0%" sourceLinked="0"/>
        <c:majorTickMark val="out"/>
        <c:minorTickMark val="none"/>
        <c:tickLblPos val="nextTo"/>
        <c:spPr>
          <a:ln w="3175">
            <a:solidFill>
              <a:srgbClr val="808080"/>
            </a:solidFill>
            <a:prstDash val="solid"/>
          </a:ln>
        </c:spPr>
        <c:crossAx val="2112829656"/>
        <c:crosses val="autoZero"/>
        <c:crossBetween val="between"/>
        <c:majorUnit val="0.05"/>
      </c:valAx>
      <c:spPr>
        <a:solidFill>
          <a:srgbClr val="FFFFFF"/>
        </a:solidFill>
        <a:ln w="25400">
          <a:noFill/>
        </a:ln>
      </c:spPr>
    </c:plotArea>
    <c:legend>
      <c:legendPos val="t"/>
      <c:layout>
        <c:manualLayout>
          <c:xMode val="edge"/>
          <c:yMode val="edge"/>
          <c:x val="0.0"/>
          <c:y val="0.867474390290748"/>
          <c:w val="0.78918568966891"/>
          <c:h val="0.121794925127369"/>
        </c:manualLayout>
      </c:layout>
      <c:overlay val="0"/>
      <c:spPr>
        <a:solidFill>
          <a:schemeClr val="bg1"/>
        </a:solidFill>
      </c:spPr>
      <c:txPr>
        <a:bodyPr/>
        <a:lstStyle/>
        <a:p>
          <a:pPr>
            <a:defRPr sz="1600"/>
          </a:pPr>
          <a:endParaRPr lang="fr-FR"/>
        </a:p>
      </c:txPr>
    </c:legend>
    <c:plotVisOnly val="1"/>
    <c:dispBlanksAs val="gap"/>
    <c:showDLblsOverMax val="0"/>
  </c:chart>
  <c:spPr>
    <a:solidFill>
      <a:srgbClr val="FFFFFF"/>
    </a:solidFill>
    <a:ln w="3175">
      <a:noFill/>
      <a:prstDash val="solid"/>
    </a:ln>
  </c:spPr>
  <c:txPr>
    <a:bodyPr/>
    <a:lstStyle/>
    <a:p>
      <a:pPr>
        <a:defRPr sz="1400"/>
      </a:pPr>
      <a:endParaRPr lang="fr-FR"/>
    </a:p>
  </c:txPr>
  <c:externalData r:id="rId1">
    <c:autoUpdate val="0"/>
  </c:externalData>
  <c:userShapes r:id="rId2"/>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dirty="0" smtClean="0">
                <a:effectLst/>
              </a:rPr>
              <a:t>Erosion </a:t>
            </a:r>
            <a:r>
              <a:rPr lang="en-US" sz="1800" b="1" i="0" baseline="0" dirty="0">
                <a:effectLst/>
              </a:rPr>
              <a:t>pour la </a:t>
            </a:r>
            <a:r>
              <a:rPr lang="en-US" sz="1800" b="1" i="0" baseline="0" dirty="0" err="1">
                <a:effectLst/>
              </a:rPr>
              <a:t>Consommation</a:t>
            </a:r>
            <a:r>
              <a:rPr lang="en-US" sz="1800" b="1" i="0" baseline="0" dirty="0">
                <a:effectLst/>
              </a:rPr>
              <a:t> finale des </a:t>
            </a:r>
            <a:r>
              <a:rPr lang="en-US" sz="1800" b="1" i="0" baseline="0" dirty="0" smtClean="0">
                <a:effectLst/>
              </a:rPr>
              <a:t>Ménages </a:t>
            </a:r>
            <a:r>
              <a:rPr lang="en-US" sz="1800" b="1" i="0" baseline="0" dirty="0" err="1" smtClean="0">
                <a:effectLst/>
              </a:rPr>
              <a:t>jusqu’en</a:t>
            </a:r>
            <a:r>
              <a:rPr lang="en-US" sz="1800" b="1" i="0" baseline="0" dirty="0" smtClean="0">
                <a:effectLst/>
              </a:rPr>
              <a:t> 2016, </a:t>
            </a:r>
          </a:p>
          <a:p>
            <a:pPr>
              <a:defRPr/>
            </a:pPr>
            <a:r>
              <a:rPr lang="en-US" sz="1800" b="1" i="0" baseline="0" dirty="0" err="1" smtClean="0">
                <a:effectLst/>
              </a:rPr>
              <a:t>mais</a:t>
            </a:r>
            <a:r>
              <a:rPr lang="en-US" sz="1800" b="1" i="0" baseline="0" dirty="0" smtClean="0">
                <a:effectLst/>
              </a:rPr>
              <a:t> </a:t>
            </a:r>
            <a:r>
              <a:rPr lang="en-US" sz="1800" b="1" i="0" baseline="0" dirty="0" err="1">
                <a:effectLst/>
              </a:rPr>
              <a:t>maintien</a:t>
            </a:r>
            <a:r>
              <a:rPr lang="en-US" sz="1800" b="1" i="0" baseline="0" dirty="0">
                <a:effectLst/>
              </a:rPr>
              <a:t> de  la </a:t>
            </a:r>
            <a:r>
              <a:rPr lang="en-US" sz="1800" b="1" i="0" baseline="0" dirty="0" err="1">
                <a:effectLst/>
              </a:rPr>
              <a:t>consommation</a:t>
            </a:r>
            <a:r>
              <a:rPr lang="en-US" sz="1800" b="1" i="0" baseline="0" dirty="0">
                <a:effectLst/>
              </a:rPr>
              <a:t> collective </a:t>
            </a:r>
            <a:endParaRPr lang="en-US" sz="1800" b="1" i="0" baseline="0" dirty="0" smtClean="0">
              <a:effectLst/>
            </a:endParaRPr>
          </a:p>
          <a:p>
            <a:pPr>
              <a:defRPr/>
            </a:pPr>
            <a:r>
              <a:rPr lang="en-US" sz="1800" b="1" i="0" baseline="0" dirty="0" smtClean="0">
                <a:effectLst/>
              </a:rPr>
              <a:t>des </a:t>
            </a:r>
            <a:r>
              <a:rPr lang="en-US" sz="1800" b="1" i="0" baseline="0" dirty="0">
                <a:effectLst/>
              </a:rPr>
              <a:t>Administrations </a:t>
            </a:r>
            <a:r>
              <a:rPr lang="en-US" sz="1800" b="1" i="0" baseline="0" dirty="0" err="1" smtClean="0">
                <a:effectLst/>
              </a:rPr>
              <a:t>publiques</a:t>
            </a:r>
            <a:r>
              <a:rPr lang="en-US" sz="1800" b="1" i="0" baseline="0" dirty="0" smtClean="0">
                <a:effectLst/>
              </a:rPr>
              <a:t> ; reprise probable </a:t>
            </a:r>
            <a:r>
              <a:rPr lang="en-US" sz="1800" b="1" i="0" baseline="0" dirty="0" err="1" smtClean="0">
                <a:effectLst/>
              </a:rPr>
              <a:t>ensuite</a:t>
            </a:r>
            <a:endParaRPr lang="fr-FR" dirty="0">
              <a:effectLst/>
            </a:endParaRPr>
          </a:p>
        </c:rich>
      </c:tx>
      <c:layout>
        <c:manualLayout>
          <c:xMode val="edge"/>
          <c:yMode val="edge"/>
          <c:x val="0.0591734148908255"/>
          <c:y val="0.0"/>
        </c:manualLayout>
      </c:layout>
      <c:overlay val="0"/>
      <c:spPr>
        <a:noFill/>
        <a:ln w="25400">
          <a:noFill/>
        </a:ln>
      </c:spPr>
    </c:title>
    <c:autoTitleDeleted val="0"/>
    <c:plotArea>
      <c:layout>
        <c:manualLayout>
          <c:layoutTarget val="inner"/>
          <c:xMode val="edge"/>
          <c:yMode val="edge"/>
          <c:x val="0.0408728246746828"/>
          <c:y val="0.189553734257332"/>
          <c:w val="0.956915037718187"/>
          <c:h val="0.735531549700701"/>
        </c:manualLayout>
      </c:layout>
      <c:barChart>
        <c:barDir val="col"/>
        <c:grouping val="clustered"/>
        <c:varyColors val="0"/>
        <c:ser>
          <c:idx val="1"/>
          <c:order val="0"/>
          <c:tx>
            <c:strRef>
              <c:f>'contribution à la croiss 16'!$A$28</c:f>
              <c:strCache>
                <c:ptCount val="1"/>
                <c:pt idx="0">
                  <c:v>Consommation finale totale</c:v>
                </c:pt>
              </c:strCache>
            </c:strRef>
          </c:tx>
          <c:spPr>
            <a:solidFill>
              <a:srgbClr val="008000"/>
            </a:solidFill>
            <a:ln w="25400">
              <a:noFill/>
            </a:ln>
          </c:spPr>
          <c:invertIfNegative val="0"/>
          <c:dLbls>
            <c:spPr>
              <a:solidFill>
                <a:schemeClr val="bg1"/>
              </a:solidFill>
            </c:spPr>
            <c:txPr>
              <a:bodyPr rot="-5400000" vert="horz"/>
              <a:lstStyle/>
              <a:p>
                <a:pPr>
                  <a:defRPr sz="1600" b="1">
                    <a:solidFill>
                      <a:srgbClr val="008000"/>
                    </a:solidFill>
                  </a:defRPr>
                </a:pPr>
                <a:endParaRPr lang="fr-FR"/>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16'!$N$27:$V$27</c:f>
              <c:strCache>
                <c:ptCount val="9"/>
                <c:pt idx="0">
                  <c:v>2011</c:v>
                </c:pt>
                <c:pt idx="1">
                  <c:v>2012</c:v>
                </c:pt>
                <c:pt idx="2">
                  <c:v>2013</c:v>
                </c:pt>
                <c:pt idx="3">
                  <c:v>2014</c:v>
                </c:pt>
                <c:pt idx="4">
                  <c:v>2015</c:v>
                </c:pt>
                <c:pt idx="5">
                  <c:v>2016</c:v>
                </c:pt>
                <c:pt idx="6">
                  <c:v>Est 17</c:v>
                </c:pt>
                <c:pt idx="7">
                  <c:v>Est 18</c:v>
                </c:pt>
                <c:pt idx="8">
                  <c:v>Est 19</c:v>
                </c:pt>
              </c:strCache>
            </c:strRef>
          </c:cat>
          <c:val>
            <c:numRef>
              <c:f>'contribution à la croiss 16'!$N$28:$V$28</c:f>
              <c:numCache>
                <c:formatCode>0.0%</c:formatCode>
                <c:ptCount val="9"/>
                <c:pt idx="0">
                  <c:v>0.0416069036780783</c:v>
                </c:pt>
                <c:pt idx="1">
                  <c:v>0.033</c:v>
                </c:pt>
                <c:pt idx="2">
                  <c:v>0.0333146146500108</c:v>
                </c:pt>
                <c:pt idx="3">
                  <c:v>0.0283145364649091</c:v>
                </c:pt>
                <c:pt idx="4">
                  <c:v>0.022</c:v>
                </c:pt>
                <c:pt idx="5">
                  <c:v>0.011</c:v>
                </c:pt>
                <c:pt idx="6">
                  <c:v>0.015</c:v>
                </c:pt>
                <c:pt idx="7">
                  <c:v>0.015</c:v>
                </c:pt>
                <c:pt idx="8">
                  <c:v>0.02</c:v>
                </c:pt>
              </c:numCache>
            </c:numRef>
          </c:val>
          <c:extLst xmlns:c16r2="http://schemas.microsoft.com/office/drawing/2015/06/chart">
            <c:ext xmlns:c16="http://schemas.microsoft.com/office/drawing/2014/chart" uri="{C3380CC4-5D6E-409C-BE32-E72D297353CC}">
              <c16:uniqueId val="{00000000-FD0A-4EBD-8D58-79448CF100D9}"/>
            </c:ext>
          </c:extLst>
        </c:ser>
        <c:ser>
          <c:idx val="0"/>
          <c:order val="1"/>
          <c:tx>
            <c:strRef>
              <c:f>'contribution à la croiss 16'!$A$29</c:f>
              <c:strCache>
                <c:ptCount val="1"/>
                <c:pt idx="0">
                  <c:v>Consommation finale des Ménages </c:v>
                </c:pt>
              </c:strCache>
            </c:strRef>
          </c:tx>
          <c:spPr>
            <a:solidFill>
              <a:srgbClr val="00E500"/>
            </a:solidFill>
          </c:spPr>
          <c:invertIfNegative val="0"/>
          <c:dLbls>
            <c:spPr>
              <a:solidFill>
                <a:schemeClr val="bg1"/>
              </a:solidFill>
            </c:spPr>
            <c:txPr>
              <a:bodyPr rot="-5400000" vert="horz"/>
              <a:lstStyle/>
              <a:p>
                <a:pPr>
                  <a:defRPr sz="1200"/>
                </a:pPr>
                <a:endParaRPr lang="fr-FR"/>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16'!$N$27:$V$27</c:f>
              <c:strCache>
                <c:ptCount val="9"/>
                <c:pt idx="0">
                  <c:v>2011</c:v>
                </c:pt>
                <c:pt idx="1">
                  <c:v>2012</c:v>
                </c:pt>
                <c:pt idx="2">
                  <c:v>2013</c:v>
                </c:pt>
                <c:pt idx="3">
                  <c:v>2014</c:v>
                </c:pt>
                <c:pt idx="4">
                  <c:v>2015</c:v>
                </c:pt>
                <c:pt idx="5">
                  <c:v>2016</c:v>
                </c:pt>
                <c:pt idx="6">
                  <c:v>Est 17</c:v>
                </c:pt>
                <c:pt idx="7">
                  <c:v>Est 18</c:v>
                </c:pt>
                <c:pt idx="8">
                  <c:v>Est 19</c:v>
                </c:pt>
              </c:strCache>
            </c:strRef>
          </c:cat>
          <c:val>
            <c:numRef>
              <c:f>'contribution à la croiss 16'!$N$29:$V$29</c:f>
              <c:numCache>
                <c:formatCode>0.0%</c:formatCode>
                <c:ptCount val="9"/>
                <c:pt idx="0">
                  <c:v>0.0345824539424591</c:v>
                </c:pt>
                <c:pt idx="1">
                  <c:v>0.027</c:v>
                </c:pt>
                <c:pt idx="2">
                  <c:v>0.023899136998353</c:v>
                </c:pt>
                <c:pt idx="3">
                  <c:v>0.0183427506254397</c:v>
                </c:pt>
                <c:pt idx="4">
                  <c:v>0.015</c:v>
                </c:pt>
                <c:pt idx="5">
                  <c:v>0.006</c:v>
                </c:pt>
                <c:pt idx="6">
                  <c:v>0.01</c:v>
                </c:pt>
                <c:pt idx="7">
                  <c:v>0.01</c:v>
                </c:pt>
                <c:pt idx="8">
                  <c:v>0.015</c:v>
                </c:pt>
              </c:numCache>
            </c:numRef>
          </c:val>
          <c:extLst xmlns:c16r2="http://schemas.microsoft.com/office/drawing/2015/06/chart">
            <c:ext xmlns:c16="http://schemas.microsoft.com/office/drawing/2014/chart" uri="{C3380CC4-5D6E-409C-BE32-E72D297353CC}">
              <c16:uniqueId val="{00000001-FD0A-4EBD-8D58-79448CF100D9}"/>
            </c:ext>
          </c:extLst>
        </c:ser>
        <c:ser>
          <c:idx val="2"/>
          <c:order val="2"/>
          <c:tx>
            <c:strRef>
              <c:f>'contribution à la croiss 16'!$A$30</c:f>
              <c:strCache>
                <c:ptCount val="1"/>
                <c:pt idx="0">
                  <c:v>Consommation finale des Administrations publiques</c:v>
                </c:pt>
              </c:strCache>
            </c:strRef>
          </c:tx>
          <c:spPr>
            <a:solidFill>
              <a:schemeClr val="accent3">
                <a:lumMod val="50000"/>
              </a:schemeClr>
            </a:solidFill>
          </c:spPr>
          <c:invertIfNegative val="0"/>
          <c:dLbls>
            <c:spPr>
              <a:noFill/>
              <a:ln>
                <a:noFill/>
              </a:ln>
              <a:effectLst/>
            </c:spPr>
            <c:txPr>
              <a:bodyPr rot="-5400000" vert="horz"/>
              <a:lstStyle/>
              <a:p>
                <a:pPr>
                  <a:defRPr sz="1200" b="1">
                    <a:solidFill>
                      <a:schemeClr val="bg1"/>
                    </a:solidFill>
                  </a:defRPr>
                </a:pPr>
                <a:endParaRPr lang="fr-FR"/>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16'!$N$27:$V$27</c:f>
              <c:strCache>
                <c:ptCount val="9"/>
                <c:pt idx="0">
                  <c:v>2011</c:v>
                </c:pt>
                <c:pt idx="1">
                  <c:v>2012</c:v>
                </c:pt>
                <c:pt idx="2">
                  <c:v>2013</c:v>
                </c:pt>
                <c:pt idx="3">
                  <c:v>2014</c:v>
                </c:pt>
                <c:pt idx="4">
                  <c:v>2015</c:v>
                </c:pt>
                <c:pt idx="5">
                  <c:v>2016</c:v>
                </c:pt>
                <c:pt idx="6">
                  <c:v>Est 17</c:v>
                </c:pt>
                <c:pt idx="7">
                  <c:v>Est 18</c:v>
                </c:pt>
                <c:pt idx="8">
                  <c:v>Est 19</c:v>
                </c:pt>
              </c:strCache>
            </c:strRef>
          </c:cat>
          <c:val>
            <c:numRef>
              <c:f>'contribution à la croiss 16'!$N$30:$V$30</c:f>
              <c:numCache>
                <c:formatCode>0.0%</c:formatCode>
                <c:ptCount val="9"/>
                <c:pt idx="0">
                  <c:v>0.00702444973561921</c:v>
                </c:pt>
                <c:pt idx="1">
                  <c:v>0.006</c:v>
                </c:pt>
                <c:pt idx="2">
                  <c:v>0.00941547765165779</c:v>
                </c:pt>
                <c:pt idx="3">
                  <c:v>0.00997178583946935</c:v>
                </c:pt>
                <c:pt idx="4">
                  <c:v>0.007</c:v>
                </c:pt>
                <c:pt idx="5">
                  <c:v>0.005</c:v>
                </c:pt>
                <c:pt idx="6">
                  <c:v>0.005</c:v>
                </c:pt>
                <c:pt idx="7">
                  <c:v>0.005</c:v>
                </c:pt>
                <c:pt idx="8">
                  <c:v>0.005</c:v>
                </c:pt>
              </c:numCache>
            </c:numRef>
          </c:val>
          <c:extLst xmlns:c16r2="http://schemas.microsoft.com/office/drawing/2015/06/chart">
            <c:ext xmlns:c16="http://schemas.microsoft.com/office/drawing/2014/chart" uri="{C3380CC4-5D6E-409C-BE32-E72D297353CC}">
              <c16:uniqueId val="{00000002-FD0A-4EBD-8D58-79448CF100D9}"/>
            </c:ext>
          </c:extLst>
        </c:ser>
        <c:dLbls>
          <c:showLegendKey val="0"/>
          <c:showVal val="1"/>
          <c:showCatName val="0"/>
          <c:showSerName val="0"/>
          <c:showPercent val="0"/>
          <c:showBubbleSize val="0"/>
        </c:dLbls>
        <c:gapWidth val="150"/>
        <c:axId val="2112842952"/>
        <c:axId val="2112576888"/>
      </c:barChart>
      <c:lineChart>
        <c:grouping val="standard"/>
        <c:varyColors val="0"/>
        <c:ser>
          <c:idx val="4"/>
          <c:order val="3"/>
          <c:tx>
            <c:strRef>
              <c:f>'contribution à la croiss 16'!$A$32</c:f>
              <c:strCache>
                <c:ptCount val="1"/>
                <c:pt idx="0">
                  <c:v>CF</c:v>
                </c:pt>
              </c:strCache>
            </c:strRef>
          </c:tx>
          <c:spPr>
            <a:ln>
              <a:solidFill>
                <a:srgbClr val="008000"/>
              </a:solidFill>
              <a:prstDash val="sysDash"/>
            </a:ln>
          </c:spPr>
          <c:marker>
            <c:symbol val="none"/>
          </c:marker>
          <c:cat>
            <c:strRef>
              <c:f>'contribution à la croiss 16'!$N$27:$V$27</c:f>
              <c:strCache>
                <c:ptCount val="9"/>
                <c:pt idx="0">
                  <c:v>2011</c:v>
                </c:pt>
                <c:pt idx="1">
                  <c:v>2012</c:v>
                </c:pt>
                <c:pt idx="2">
                  <c:v>2013</c:v>
                </c:pt>
                <c:pt idx="3">
                  <c:v>2014</c:v>
                </c:pt>
                <c:pt idx="4">
                  <c:v>2015</c:v>
                </c:pt>
                <c:pt idx="5">
                  <c:v>2016</c:v>
                </c:pt>
                <c:pt idx="6">
                  <c:v>Est 17</c:v>
                </c:pt>
                <c:pt idx="7">
                  <c:v>Est 18</c:v>
                </c:pt>
                <c:pt idx="8">
                  <c:v>Est 19</c:v>
                </c:pt>
              </c:strCache>
            </c:strRef>
          </c:cat>
          <c:val>
            <c:numRef>
              <c:f>'contribution à la croiss 16'!$N$32:$V$32</c:f>
              <c:numCache>
                <c:formatCode>0.0%</c:formatCode>
                <c:ptCount val="9"/>
                <c:pt idx="0">
                  <c:v>0.0416069036780783</c:v>
                </c:pt>
                <c:pt idx="1">
                  <c:v>0.033</c:v>
                </c:pt>
                <c:pt idx="2">
                  <c:v>0.0333146146500108</c:v>
                </c:pt>
                <c:pt idx="3">
                  <c:v>0.0283145364649091</c:v>
                </c:pt>
                <c:pt idx="4">
                  <c:v>0.022</c:v>
                </c:pt>
                <c:pt idx="5">
                  <c:v>0.011</c:v>
                </c:pt>
                <c:pt idx="6">
                  <c:v>0.015</c:v>
                </c:pt>
                <c:pt idx="7">
                  <c:v>0.015</c:v>
                </c:pt>
                <c:pt idx="8">
                  <c:v>0.02</c:v>
                </c:pt>
              </c:numCache>
            </c:numRef>
          </c:val>
          <c:smooth val="0"/>
          <c:extLst xmlns:c16r2="http://schemas.microsoft.com/office/drawing/2015/06/chart">
            <c:ext xmlns:c16="http://schemas.microsoft.com/office/drawing/2014/chart" uri="{C3380CC4-5D6E-409C-BE32-E72D297353CC}">
              <c16:uniqueId val="{00000003-FD0A-4EBD-8D58-79448CF100D9}"/>
            </c:ext>
          </c:extLst>
        </c:ser>
        <c:dLbls>
          <c:showLegendKey val="0"/>
          <c:showVal val="0"/>
          <c:showCatName val="0"/>
          <c:showSerName val="0"/>
          <c:showPercent val="0"/>
          <c:showBubbleSize val="0"/>
        </c:dLbls>
        <c:marker val="1"/>
        <c:smooth val="0"/>
        <c:axId val="2112842952"/>
        <c:axId val="2112576888"/>
      </c:lineChart>
      <c:catAx>
        <c:axId val="2112842952"/>
        <c:scaling>
          <c:orientation val="minMax"/>
        </c:scaling>
        <c:delete val="0"/>
        <c:axPos val="b"/>
        <c:numFmt formatCode="General" sourceLinked="1"/>
        <c:majorTickMark val="out"/>
        <c:minorTickMark val="none"/>
        <c:tickLblPos val="low"/>
        <c:spPr>
          <a:ln w="3175">
            <a:solidFill>
              <a:srgbClr val="808080"/>
            </a:solidFill>
            <a:prstDash val="solid"/>
          </a:ln>
        </c:spPr>
        <c:txPr>
          <a:bodyPr/>
          <a:lstStyle/>
          <a:p>
            <a:pPr>
              <a:defRPr sz="1800"/>
            </a:pPr>
            <a:endParaRPr lang="fr-FR"/>
          </a:p>
        </c:txPr>
        <c:crossAx val="2112576888"/>
        <c:crosses val="autoZero"/>
        <c:auto val="1"/>
        <c:lblAlgn val="ctr"/>
        <c:lblOffset val="100"/>
        <c:noMultiLvlLbl val="0"/>
      </c:catAx>
      <c:valAx>
        <c:axId val="2112576888"/>
        <c:scaling>
          <c:orientation val="minMax"/>
          <c:max val="0.05"/>
        </c:scaling>
        <c:delete val="0"/>
        <c:axPos val="l"/>
        <c:majorGridlines>
          <c:spPr>
            <a:ln w="3175">
              <a:solidFill>
                <a:schemeClr val="bg1">
                  <a:lumMod val="75000"/>
                </a:schemeClr>
              </a:solidFill>
              <a:prstDash val="solid"/>
            </a:ln>
          </c:spPr>
        </c:majorGridlines>
        <c:numFmt formatCode="0%" sourceLinked="0"/>
        <c:majorTickMark val="out"/>
        <c:minorTickMark val="none"/>
        <c:tickLblPos val="nextTo"/>
        <c:spPr>
          <a:ln w="3175">
            <a:solidFill>
              <a:srgbClr val="808080"/>
            </a:solidFill>
            <a:prstDash val="solid"/>
          </a:ln>
        </c:spPr>
        <c:txPr>
          <a:bodyPr/>
          <a:lstStyle/>
          <a:p>
            <a:pPr>
              <a:defRPr sz="1600"/>
            </a:pPr>
            <a:endParaRPr lang="fr-FR"/>
          </a:p>
        </c:txPr>
        <c:crossAx val="2112842952"/>
        <c:crosses val="autoZero"/>
        <c:crossBetween val="between"/>
      </c:valAx>
      <c:spPr>
        <a:solidFill>
          <a:srgbClr val="FFFFFF"/>
        </a:solidFill>
        <a:ln w="25400">
          <a:noFill/>
        </a:ln>
      </c:spPr>
    </c:plotArea>
    <c:legend>
      <c:legendPos val="t"/>
      <c:layout>
        <c:manualLayout>
          <c:xMode val="edge"/>
          <c:yMode val="edge"/>
          <c:x val="0.185956740725618"/>
          <c:y val="0.158628088981234"/>
          <c:w val="0.690933571067579"/>
          <c:h val="0.23619221023629"/>
        </c:manualLayout>
      </c:layout>
      <c:overlay val="0"/>
      <c:spPr>
        <a:solidFill>
          <a:schemeClr val="bg1"/>
        </a:solidFill>
      </c:spPr>
      <c:txPr>
        <a:bodyPr/>
        <a:lstStyle/>
        <a:p>
          <a:pPr>
            <a:defRPr sz="1600"/>
          </a:pPr>
          <a:endParaRPr lang="fr-FR"/>
        </a:p>
      </c:txPr>
    </c:legend>
    <c:plotVisOnly val="1"/>
    <c:dispBlanksAs val="gap"/>
    <c:showDLblsOverMax val="0"/>
  </c:chart>
  <c:spPr>
    <a:solidFill>
      <a:srgbClr val="FFFFFF"/>
    </a:solidFill>
    <a:ln w="3175">
      <a:noFill/>
      <a:prstDash val="solid"/>
    </a:ln>
  </c:spPr>
  <c:externalData r:id="rId1">
    <c:autoUpdate val="0"/>
  </c:externalData>
  <c:userShapes r:id="rId2"/>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dirty="0" err="1" smtClean="0">
                <a:effectLst/>
              </a:rPr>
              <a:t>Investissements</a:t>
            </a:r>
            <a:r>
              <a:rPr lang="en-US" sz="1800" b="1" i="0" baseline="0" dirty="0" smtClean="0">
                <a:effectLst/>
              </a:rPr>
              <a:t> (FBC) de </a:t>
            </a:r>
            <a:r>
              <a:rPr lang="en-US" sz="1800" b="1" i="0" baseline="0" dirty="0">
                <a:effectLst/>
              </a:rPr>
              <a:t>2010 </a:t>
            </a:r>
            <a:r>
              <a:rPr lang="en-US" sz="1800" b="1" i="0" baseline="0" dirty="0" err="1">
                <a:effectLst/>
              </a:rPr>
              <a:t>à</a:t>
            </a:r>
            <a:r>
              <a:rPr lang="en-US" sz="1800" b="1" i="0" baseline="0" dirty="0">
                <a:effectLst/>
              </a:rPr>
              <a:t> 2016 : </a:t>
            </a:r>
            <a:r>
              <a:rPr lang="en-US" sz="1800" b="1" i="0" baseline="0" dirty="0" smtClean="0">
                <a:effectLst/>
              </a:rPr>
              <a:t>après la </a:t>
            </a:r>
            <a:r>
              <a:rPr lang="en-US" sz="1800" b="1" i="0" baseline="0" dirty="0" err="1" smtClean="0">
                <a:effectLst/>
              </a:rPr>
              <a:t>dernière</a:t>
            </a:r>
            <a:r>
              <a:rPr lang="en-US" sz="1800" b="1" i="0" baseline="0" dirty="0" smtClean="0">
                <a:effectLst/>
              </a:rPr>
              <a:t> bonne </a:t>
            </a:r>
            <a:r>
              <a:rPr lang="en-US" sz="1800" b="1" i="0" baseline="0" dirty="0" err="1" smtClean="0">
                <a:effectLst/>
              </a:rPr>
              <a:t>année</a:t>
            </a:r>
            <a:r>
              <a:rPr lang="en-US" sz="1800" b="1" i="0" baseline="0" dirty="0" smtClean="0">
                <a:effectLst/>
              </a:rPr>
              <a:t> </a:t>
            </a:r>
          </a:p>
          <a:p>
            <a:pPr>
              <a:defRPr/>
            </a:pPr>
            <a:r>
              <a:rPr lang="en-US" sz="1800" b="1" i="0" baseline="0" dirty="0" smtClean="0">
                <a:effectLst/>
              </a:rPr>
              <a:t>en 2012, chute </a:t>
            </a:r>
            <a:r>
              <a:rPr lang="en-US" sz="1800" b="1" i="0" baseline="0" dirty="0" err="1" smtClean="0">
                <a:effectLst/>
              </a:rPr>
              <a:t>ensuite</a:t>
            </a:r>
            <a:r>
              <a:rPr lang="en-US" sz="1800" b="1" i="0" baseline="0" dirty="0" smtClean="0">
                <a:effectLst/>
              </a:rPr>
              <a:t> (contributions </a:t>
            </a:r>
            <a:r>
              <a:rPr lang="en-US" sz="1800" b="1" i="0" baseline="0" dirty="0" err="1" smtClean="0">
                <a:effectLst/>
              </a:rPr>
              <a:t>négatives</a:t>
            </a:r>
            <a:r>
              <a:rPr lang="en-US" sz="1800" b="1" i="0" baseline="0" dirty="0" smtClean="0">
                <a:effectLst/>
              </a:rPr>
              <a:t>) ; </a:t>
            </a:r>
            <a:r>
              <a:rPr lang="en-US" sz="1800" b="1" i="0" baseline="0" dirty="0" err="1" smtClean="0">
                <a:effectLst/>
              </a:rPr>
              <a:t>tournant</a:t>
            </a:r>
            <a:r>
              <a:rPr lang="en-US" sz="1800" b="1" i="0" baseline="0" dirty="0" smtClean="0">
                <a:effectLst/>
              </a:rPr>
              <a:t> déjà en 2017, </a:t>
            </a:r>
          </a:p>
          <a:p>
            <a:pPr>
              <a:defRPr/>
            </a:pPr>
            <a:r>
              <a:rPr lang="en-US" sz="1800" b="1" i="0" baseline="0" dirty="0" err="1" smtClean="0">
                <a:effectLst/>
              </a:rPr>
              <a:t>mais</a:t>
            </a:r>
            <a:r>
              <a:rPr lang="en-US" sz="1800" b="1" i="0" baseline="0" dirty="0" smtClean="0">
                <a:effectLst/>
              </a:rPr>
              <a:t> </a:t>
            </a:r>
            <a:r>
              <a:rPr lang="en-US" sz="1800" b="1" i="0" baseline="0" dirty="0" err="1" smtClean="0">
                <a:effectLst/>
              </a:rPr>
              <a:t>l’équilibre</a:t>
            </a:r>
            <a:r>
              <a:rPr lang="en-US" sz="1800" b="1" i="0" baseline="0" dirty="0" smtClean="0">
                <a:effectLst/>
              </a:rPr>
              <a:t> ne </a:t>
            </a:r>
            <a:r>
              <a:rPr lang="en-US" sz="1800" b="1" i="0" baseline="0" dirty="0" err="1" smtClean="0">
                <a:effectLst/>
              </a:rPr>
              <a:t>serait</a:t>
            </a:r>
            <a:r>
              <a:rPr lang="en-US" sz="1800" b="1" i="0" baseline="0" dirty="0" smtClean="0">
                <a:effectLst/>
              </a:rPr>
              <a:t> </a:t>
            </a:r>
            <a:r>
              <a:rPr lang="en-US" sz="1800" b="1" i="0" baseline="0" dirty="0" err="1" smtClean="0">
                <a:effectLst/>
              </a:rPr>
              <a:t>retrouvé</a:t>
            </a:r>
            <a:r>
              <a:rPr lang="en-US" sz="1800" b="1" i="0" baseline="0" dirty="0" smtClean="0">
                <a:effectLst/>
              </a:rPr>
              <a:t> </a:t>
            </a:r>
            <a:r>
              <a:rPr lang="en-US" sz="1800" b="1" i="0" baseline="0" dirty="0" err="1" smtClean="0">
                <a:effectLst/>
              </a:rPr>
              <a:t>que</a:t>
            </a:r>
            <a:r>
              <a:rPr lang="en-US" sz="1800" b="1" i="0" baseline="0" dirty="0" smtClean="0">
                <a:effectLst/>
              </a:rPr>
              <a:t> </a:t>
            </a:r>
            <a:r>
              <a:rPr lang="en-US" sz="1800" b="1" i="0" baseline="0" dirty="0" err="1" smtClean="0">
                <a:effectLst/>
              </a:rPr>
              <a:t>vers</a:t>
            </a:r>
            <a:r>
              <a:rPr lang="en-US" sz="1800" b="1" i="0" baseline="0" dirty="0" smtClean="0">
                <a:effectLst/>
              </a:rPr>
              <a:t> 2019</a:t>
            </a:r>
            <a:endParaRPr lang="fr-FR" dirty="0">
              <a:effectLst/>
            </a:endParaRPr>
          </a:p>
        </c:rich>
      </c:tx>
      <c:layout>
        <c:manualLayout>
          <c:xMode val="edge"/>
          <c:yMode val="edge"/>
          <c:x val="0.15718627828864"/>
          <c:y val="0.000899596793623502"/>
        </c:manualLayout>
      </c:layout>
      <c:overlay val="0"/>
      <c:spPr>
        <a:solidFill>
          <a:schemeClr val="bg1"/>
        </a:solidFill>
        <a:ln w="25400">
          <a:noFill/>
        </a:ln>
      </c:spPr>
    </c:title>
    <c:autoTitleDeleted val="0"/>
    <c:plotArea>
      <c:layout>
        <c:manualLayout>
          <c:layoutTarget val="inner"/>
          <c:xMode val="edge"/>
          <c:yMode val="edge"/>
          <c:x val="0.0408728246746828"/>
          <c:y val="0.118183612607007"/>
          <c:w val="0.951320632123782"/>
          <c:h val="0.806376236349203"/>
        </c:manualLayout>
      </c:layout>
      <c:barChart>
        <c:barDir val="col"/>
        <c:grouping val="clustered"/>
        <c:varyColors val="0"/>
        <c:ser>
          <c:idx val="1"/>
          <c:order val="0"/>
          <c:tx>
            <c:strRef>
              <c:f>'contribution à la croiss 16'!$A$34</c:f>
              <c:strCache>
                <c:ptCount val="1"/>
                <c:pt idx="0">
                  <c:v>FBC = </c:v>
                </c:pt>
              </c:strCache>
            </c:strRef>
          </c:tx>
          <c:spPr>
            <a:solidFill>
              <a:srgbClr val="3366FF"/>
            </a:solidFill>
            <a:ln w="25400">
              <a:noFill/>
            </a:ln>
          </c:spPr>
          <c:invertIfNegative val="0"/>
          <c:dLbls>
            <c:spPr>
              <a:solidFill>
                <a:schemeClr val="bg1"/>
              </a:solidFill>
            </c:spPr>
            <c:txPr>
              <a:bodyPr rot="-5400000" vert="horz"/>
              <a:lstStyle/>
              <a:p>
                <a:pPr>
                  <a:defRPr sz="2000" b="1">
                    <a:solidFill>
                      <a:srgbClr val="008000"/>
                    </a:solidFill>
                  </a:defRPr>
                </a:pPr>
                <a:endParaRPr lang="fr-FR"/>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16'!$N$27:$V$27</c:f>
              <c:strCache>
                <c:ptCount val="9"/>
                <c:pt idx="0">
                  <c:v>2011</c:v>
                </c:pt>
                <c:pt idx="1">
                  <c:v>2012</c:v>
                </c:pt>
                <c:pt idx="2">
                  <c:v>2013</c:v>
                </c:pt>
                <c:pt idx="3">
                  <c:v>2014</c:v>
                </c:pt>
                <c:pt idx="4">
                  <c:v>2015</c:v>
                </c:pt>
                <c:pt idx="5">
                  <c:v>2016</c:v>
                </c:pt>
                <c:pt idx="6">
                  <c:v>Est 17</c:v>
                </c:pt>
                <c:pt idx="7">
                  <c:v>Est 18</c:v>
                </c:pt>
                <c:pt idx="8">
                  <c:v>Est 19</c:v>
                </c:pt>
              </c:strCache>
            </c:strRef>
          </c:cat>
          <c:val>
            <c:numRef>
              <c:f>'contribution à la croiss 16'!$N$34:$V$34</c:f>
              <c:numCache>
                <c:formatCode>0.0%</c:formatCode>
                <c:ptCount val="9"/>
                <c:pt idx="0">
                  <c:v>0.0142138037970704</c:v>
                </c:pt>
                <c:pt idx="1">
                  <c:v>-0.004</c:v>
                </c:pt>
                <c:pt idx="2">
                  <c:v>-0.00311736545648961</c:v>
                </c:pt>
                <c:pt idx="3">
                  <c:v>-0.0250811654089508</c:v>
                </c:pt>
                <c:pt idx="4">
                  <c:v>-0.004</c:v>
                </c:pt>
                <c:pt idx="5">
                  <c:v>-0.04</c:v>
                </c:pt>
                <c:pt idx="6">
                  <c:v>-0.03</c:v>
                </c:pt>
                <c:pt idx="7">
                  <c:v>-0.01</c:v>
                </c:pt>
                <c:pt idx="8">
                  <c:v>0.0</c:v>
                </c:pt>
              </c:numCache>
            </c:numRef>
          </c:val>
          <c:extLst xmlns:c16r2="http://schemas.microsoft.com/office/drawing/2015/06/chart">
            <c:ext xmlns:c16="http://schemas.microsoft.com/office/drawing/2014/chart" uri="{C3380CC4-5D6E-409C-BE32-E72D297353CC}">
              <c16:uniqueId val="{00000000-4221-4A35-9972-5A21110EA8EC}"/>
            </c:ext>
          </c:extLst>
        </c:ser>
        <c:ser>
          <c:idx val="0"/>
          <c:order val="1"/>
          <c:tx>
            <c:strRef>
              <c:f>'contribution à la croiss 16'!$A$35</c:f>
              <c:strCache>
                <c:ptCount val="1"/>
                <c:pt idx="0">
                  <c:v>FBCF</c:v>
                </c:pt>
              </c:strCache>
            </c:strRef>
          </c:tx>
          <c:spPr>
            <a:solidFill>
              <a:srgbClr val="0000FF"/>
            </a:solidFill>
          </c:spPr>
          <c:invertIfNegative val="0"/>
          <c:dLbls>
            <c:spPr>
              <a:solidFill>
                <a:schemeClr val="bg1"/>
              </a:solidFill>
            </c:spPr>
            <c:txPr>
              <a:bodyPr rot="-5400000" vert="horz"/>
              <a:lstStyle/>
              <a:p>
                <a:pPr>
                  <a:defRPr sz="1200"/>
                </a:pPr>
                <a:endParaRPr lang="fr-FR"/>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16'!$N$27:$V$27</c:f>
              <c:strCache>
                <c:ptCount val="9"/>
                <c:pt idx="0">
                  <c:v>2011</c:v>
                </c:pt>
                <c:pt idx="1">
                  <c:v>2012</c:v>
                </c:pt>
                <c:pt idx="2">
                  <c:v>2013</c:v>
                </c:pt>
                <c:pt idx="3">
                  <c:v>2014</c:v>
                </c:pt>
                <c:pt idx="4">
                  <c:v>2015</c:v>
                </c:pt>
                <c:pt idx="5">
                  <c:v>2016</c:v>
                </c:pt>
                <c:pt idx="6">
                  <c:v>Est 17</c:v>
                </c:pt>
                <c:pt idx="7">
                  <c:v>Est 18</c:v>
                </c:pt>
                <c:pt idx="8">
                  <c:v>Est 19</c:v>
                </c:pt>
              </c:strCache>
            </c:strRef>
          </c:cat>
          <c:val>
            <c:numRef>
              <c:f>'contribution à la croiss 16'!$N$35:$V$35</c:f>
              <c:numCache>
                <c:formatCode>0.0%</c:formatCode>
                <c:ptCount val="9"/>
                <c:pt idx="0">
                  <c:v>0.0205157590403755</c:v>
                </c:pt>
                <c:pt idx="1">
                  <c:v>-0.005</c:v>
                </c:pt>
                <c:pt idx="2">
                  <c:v>-0.0300650678530554</c:v>
                </c:pt>
                <c:pt idx="3">
                  <c:v>-0.0233051489246093</c:v>
                </c:pt>
                <c:pt idx="4">
                  <c:v>0.011</c:v>
                </c:pt>
                <c:pt idx="5">
                  <c:v>-0.038</c:v>
                </c:pt>
                <c:pt idx="6">
                  <c:v>-0.03</c:v>
                </c:pt>
                <c:pt idx="7">
                  <c:v>-0.01</c:v>
                </c:pt>
                <c:pt idx="8">
                  <c:v>0.0</c:v>
                </c:pt>
              </c:numCache>
            </c:numRef>
          </c:val>
          <c:extLst xmlns:c16r2="http://schemas.microsoft.com/office/drawing/2015/06/chart">
            <c:ext xmlns:c16="http://schemas.microsoft.com/office/drawing/2014/chart" uri="{C3380CC4-5D6E-409C-BE32-E72D297353CC}">
              <c16:uniqueId val="{00000001-4221-4A35-9972-5A21110EA8EC}"/>
            </c:ext>
          </c:extLst>
        </c:ser>
        <c:ser>
          <c:idx val="2"/>
          <c:order val="2"/>
          <c:tx>
            <c:strRef>
              <c:f>'contribution à la croiss 16'!$A$36</c:f>
              <c:strCache>
                <c:ptCount val="1"/>
                <c:pt idx="0">
                  <c:v>+ Var. stocks</c:v>
                </c:pt>
              </c:strCache>
            </c:strRef>
          </c:tx>
          <c:spPr>
            <a:solidFill>
              <a:schemeClr val="accent4">
                <a:lumMod val="60000"/>
                <a:lumOff val="40000"/>
              </a:schemeClr>
            </a:solidFill>
          </c:spPr>
          <c:invertIfNegative val="0"/>
          <c:dLbls>
            <c:spPr>
              <a:noFill/>
              <a:ln>
                <a:noFill/>
              </a:ln>
              <a:effectLst/>
            </c:spPr>
            <c:txPr>
              <a:bodyPr rot="-5400000" vert="horz"/>
              <a:lstStyle/>
              <a:p>
                <a:pPr>
                  <a:defRPr sz="1200" b="1"/>
                </a:pPr>
                <a:endParaRPr lang="fr-FR"/>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16'!$N$27:$V$27</c:f>
              <c:strCache>
                <c:ptCount val="9"/>
                <c:pt idx="0">
                  <c:v>2011</c:v>
                </c:pt>
                <c:pt idx="1">
                  <c:v>2012</c:v>
                </c:pt>
                <c:pt idx="2">
                  <c:v>2013</c:v>
                </c:pt>
                <c:pt idx="3">
                  <c:v>2014</c:v>
                </c:pt>
                <c:pt idx="4">
                  <c:v>2015</c:v>
                </c:pt>
                <c:pt idx="5">
                  <c:v>2016</c:v>
                </c:pt>
                <c:pt idx="6">
                  <c:v>Est 17</c:v>
                </c:pt>
                <c:pt idx="7">
                  <c:v>Est 18</c:v>
                </c:pt>
                <c:pt idx="8">
                  <c:v>Est 19</c:v>
                </c:pt>
              </c:strCache>
            </c:strRef>
          </c:cat>
          <c:val>
            <c:numRef>
              <c:f>'contribution à la croiss 16'!$N$36:$V$36</c:f>
              <c:numCache>
                <c:formatCode>0.0%</c:formatCode>
                <c:ptCount val="9"/>
                <c:pt idx="0">
                  <c:v>-0.00630195524330506</c:v>
                </c:pt>
                <c:pt idx="1">
                  <c:v>0.001</c:v>
                </c:pt>
                <c:pt idx="2">
                  <c:v>0.0269477023965658</c:v>
                </c:pt>
                <c:pt idx="3">
                  <c:v>-0.00177601648434156</c:v>
                </c:pt>
                <c:pt idx="4">
                  <c:v>-0.015</c:v>
                </c:pt>
                <c:pt idx="5">
                  <c:v>-0.002</c:v>
                </c:pt>
                <c:pt idx="6">
                  <c:v>0.0</c:v>
                </c:pt>
                <c:pt idx="7">
                  <c:v>0.0</c:v>
                </c:pt>
                <c:pt idx="8">
                  <c:v>0.0</c:v>
                </c:pt>
              </c:numCache>
            </c:numRef>
          </c:val>
          <c:extLst xmlns:c16r2="http://schemas.microsoft.com/office/drawing/2015/06/chart">
            <c:ext xmlns:c16="http://schemas.microsoft.com/office/drawing/2014/chart" uri="{C3380CC4-5D6E-409C-BE32-E72D297353CC}">
              <c16:uniqueId val="{00000002-4221-4A35-9972-5A21110EA8EC}"/>
            </c:ext>
          </c:extLst>
        </c:ser>
        <c:dLbls>
          <c:showLegendKey val="0"/>
          <c:showVal val="1"/>
          <c:showCatName val="0"/>
          <c:showSerName val="0"/>
          <c:showPercent val="0"/>
          <c:showBubbleSize val="0"/>
        </c:dLbls>
        <c:gapWidth val="150"/>
        <c:axId val="2112297096"/>
        <c:axId val="2112300440"/>
      </c:barChart>
      <c:catAx>
        <c:axId val="2112297096"/>
        <c:scaling>
          <c:orientation val="minMax"/>
        </c:scaling>
        <c:delete val="0"/>
        <c:axPos val="b"/>
        <c:numFmt formatCode="General" sourceLinked="1"/>
        <c:majorTickMark val="out"/>
        <c:minorTickMark val="none"/>
        <c:tickLblPos val="low"/>
        <c:spPr>
          <a:ln w="28575" cmpd="sng">
            <a:solidFill>
              <a:srgbClr val="FF0000"/>
            </a:solidFill>
            <a:prstDash val="solid"/>
          </a:ln>
        </c:spPr>
        <c:txPr>
          <a:bodyPr/>
          <a:lstStyle/>
          <a:p>
            <a:pPr>
              <a:defRPr sz="1600"/>
            </a:pPr>
            <a:endParaRPr lang="fr-FR"/>
          </a:p>
        </c:txPr>
        <c:crossAx val="2112300440"/>
        <c:crosses val="autoZero"/>
        <c:auto val="1"/>
        <c:lblAlgn val="ctr"/>
        <c:lblOffset val="100"/>
        <c:noMultiLvlLbl val="0"/>
      </c:catAx>
      <c:valAx>
        <c:axId val="2112300440"/>
        <c:scaling>
          <c:orientation val="minMax"/>
          <c:max val="0.03"/>
        </c:scaling>
        <c:delete val="0"/>
        <c:axPos val="l"/>
        <c:majorGridlines>
          <c:spPr>
            <a:ln w="3175">
              <a:solidFill>
                <a:schemeClr val="bg1">
                  <a:lumMod val="75000"/>
                </a:schemeClr>
              </a:solidFill>
              <a:prstDash val="solid"/>
            </a:ln>
          </c:spPr>
        </c:majorGridlines>
        <c:numFmt formatCode="0%" sourceLinked="0"/>
        <c:majorTickMark val="out"/>
        <c:minorTickMark val="none"/>
        <c:tickLblPos val="nextTo"/>
        <c:spPr>
          <a:ln w="3175">
            <a:solidFill>
              <a:srgbClr val="808080"/>
            </a:solidFill>
            <a:prstDash val="solid"/>
          </a:ln>
        </c:spPr>
        <c:txPr>
          <a:bodyPr/>
          <a:lstStyle/>
          <a:p>
            <a:pPr>
              <a:defRPr sz="1600"/>
            </a:pPr>
            <a:endParaRPr lang="fr-FR"/>
          </a:p>
        </c:txPr>
        <c:crossAx val="2112297096"/>
        <c:crosses val="autoZero"/>
        <c:crossBetween val="between"/>
      </c:valAx>
      <c:spPr>
        <a:solidFill>
          <a:srgbClr val="FFFFFF"/>
        </a:solidFill>
        <a:ln w="25400">
          <a:noFill/>
        </a:ln>
      </c:spPr>
    </c:plotArea>
    <c:legend>
      <c:legendPos val="t"/>
      <c:legendEntry>
        <c:idx val="0"/>
        <c:txPr>
          <a:bodyPr/>
          <a:lstStyle/>
          <a:p>
            <a:pPr>
              <a:defRPr sz="2000" b="1"/>
            </a:pPr>
            <a:endParaRPr lang="fr-FR"/>
          </a:p>
        </c:txPr>
      </c:legendEntry>
      <c:layout>
        <c:manualLayout>
          <c:xMode val="edge"/>
          <c:yMode val="edge"/>
          <c:x val="0.113372831892517"/>
          <c:y val="0.792370572207084"/>
          <c:w val="0.435348494025659"/>
          <c:h val="0.132140359158103"/>
        </c:manualLayout>
      </c:layout>
      <c:overlay val="0"/>
      <c:spPr>
        <a:solidFill>
          <a:schemeClr val="bg1"/>
        </a:solidFill>
      </c:spPr>
      <c:txPr>
        <a:bodyPr/>
        <a:lstStyle/>
        <a:p>
          <a:pPr>
            <a:defRPr sz="2000"/>
          </a:pPr>
          <a:endParaRPr lang="fr-FR"/>
        </a:p>
      </c:txPr>
    </c:legend>
    <c:plotVisOnly val="1"/>
    <c:dispBlanksAs val="gap"/>
    <c:showDLblsOverMax val="0"/>
  </c:chart>
  <c:spPr>
    <a:solidFill>
      <a:srgbClr val="FFFFFF"/>
    </a:solidFill>
    <a:ln w="3175">
      <a:solidFill>
        <a:srgbClr val="808080"/>
      </a:solidFill>
      <a:prstDash val="solid"/>
    </a:ln>
  </c:spPr>
  <c:externalData r:id="rId1">
    <c:autoUpdate val="0"/>
  </c:externalData>
  <c:userShapes r:id="rId2"/>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dirty="0" err="1" smtClean="0">
                <a:effectLst/>
              </a:rPr>
              <a:t>Solde</a:t>
            </a:r>
            <a:r>
              <a:rPr lang="en-US" sz="1800" b="1" i="0" baseline="0" dirty="0" smtClean="0">
                <a:effectLst/>
              </a:rPr>
              <a:t> </a:t>
            </a:r>
            <a:r>
              <a:rPr lang="en-US" sz="1800" b="1" i="0" baseline="0" dirty="0">
                <a:effectLst/>
              </a:rPr>
              <a:t>de la balance </a:t>
            </a:r>
            <a:r>
              <a:rPr lang="en-US" sz="1800" b="1" i="0" baseline="0" dirty="0" smtClean="0">
                <a:effectLst/>
              </a:rPr>
              <a:t>des </a:t>
            </a:r>
            <a:r>
              <a:rPr lang="en-US" sz="1800" b="1" i="0" baseline="0" dirty="0" err="1">
                <a:effectLst/>
              </a:rPr>
              <a:t>biens</a:t>
            </a:r>
            <a:r>
              <a:rPr lang="en-US" sz="1800" b="1" i="0" baseline="0" dirty="0">
                <a:effectLst/>
              </a:rPr>
              <a:t> et services </a:t>
            </a:r>
          </a:p>
          <a:p>
            <a:pPr>
              <a:defRPr/>
            </a:pPr>
            <a:r>
              <a:rPr lang="en-US" sz="1800" b="1" i="0" baseline="0" dirty="0">
                <a:effectLst/>
              </a:rPr>
              <a:t>de 2011 </a:t>
            </a:r>
            <a:r>
              <a:rPr lang="en-US" sz="1800" b="1" i="0" baseline="0" dirty="0" err="1">
                <a:effectLst/>
              </a:rPr>
              <a:t>à</a:t>
            </a:r>
            <a:r>
              <a:rPr lang="en-US" sz="1800" b="1" i="0" baseline="0" dirty="0">
                <a:effectLst/>
              </a:rPr>
              <a:t> 2016 </a:t>
            </a:r>
            <a:endParaRPr lang="fr-FR" dirty="0">
              <a:effectLst/>
            </a:endParaRPr>
          </a:p>
        </c:rich>
      </c:tx>
      <c:layout>
        <c:manualLayout>
          <c:xMode val="edge"/>
          <c:yMode val="edge"/>
          <c:x val="0.192151313253675"/>
          <c:y val="0.00272479622493429"/>
        </c:manualLayout>
      </c:layout>
      <c:overlay val="0"/>
      <c:spPr>
        <a:solidFill>
          <a:schemeClr val="bg1"/>
        </a:solidFill>
        <a:ln w="25400">
          <a:noFill/>
        </a:ln>
      </c:spPr>
    </c:title>
    <c:autoTitleDeleted val="0"/>
    <c:plotArea>
      <c:layout>
        <c:manualLayout>
          <c:layoutTarget val="inner"/>
          <c:xMode val="edge"/>
          <c:yMode val="edge"/>
          <c:x val="0.0408728246746828"/>
          <c:y val="0.137257211537946"/>
          <c:w val="0.956915037718187"/>
          <c:h val="0.787302621232513"/>
        </c:manualLayout>
      </c:layout>
      <c:barChart>
        <c:barDir val="col"/>
        <c:grouping val="clustered"/>
        <c:varyColors val="0"/>
        <c:ser>
          <c:idx val="1"/>
          <c:order val="0"/>
          <c:tx>
            <c:strRef>
              <c:f>'contribution à la croiss 16'!$A$38</c:f>
              <c:strCache>
                <c:ptCount val="1"/>
                <c:pt idx="0">
                  <c:v>Solde extérieur des biens et services =</c:v>
                </c:pt>
              </c:strCache>
            </c:strRef>
          </c:tx>
          <c:spPr>
            <a:solidFill>
              <a:schemeClr val="bg1">
                <a:lumMod val="85000"/>
              </a:schemeClr>
            </a:solidFill>
            <a:ln w="25400">
              <a:noFill/>
            </a:ln>
          </c:spPr>
          <c:invertIfNegative val="0"/>
          <c:dLbls>
            <c:spPr>
              <a:noFill/>
            </c:spPr>
            <c:txPr>
              <a:bodyPr rot="-5400000" vert="horz"/>
              <a:lstStyle/>
              <a:p>
                <a:pPr>
                  <a:defRPr sz="1600" b="1">
                    <a:solidFill>
                      <a:srgbClr val="000000"/>
                    </a:solidFill>
                  </a:defRPr>
                </a:pPr>
                <a:endParaRPr lang="fr-FR"/>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16'!$O$27:$V$27</c:f>
              <c:strCache>
                <c:ptCount val="8"/>
                <c:pt idx="0">
                  <c:v>2012</c:v>
                </c:pt>
                <c:pt idx="1">
                  <c:v>2013</c:v>
                </c:pt>
                <c:pt idx="2">
                  <c:v>2014</c:v>
                </c:pt>
                <c:pt idx="3">
                  <c:v>2015</c:v>
                </c:pt>
                <c:pt idx="4">
                  <c:v>2016</c:v>
                </c:pt>
                <c:pt idx="5">
                  <c:v>Est 17</c:v>
                </c:pt>
                <c:pt idx="6">
                  <c:v>Est 18</c:v>
                </c:pt>
                <c:pt idx="7">
                  <c:v>Est 19</c:v>
                </c:pt>
              </c:strCache>
            </c:strRef>
          </c:cat>
          <c:val>
            <c:numRef>
              <c:f>'contribution à la croiss 16'!$O$38:$V$38</c:f>
              <c:numCache>
                <c:formatCode>0.0%</c:formatCode>
                <c:ptCount val="8"/>
                <c:pt idx="0">
                  <c:v>-0.018</c:v>
                </c:pt>
                <c:pt idx="1">
                  <c:v>0.00282658966039473</c:v>
                </c:pt>
                <c:pt idx="2">
                  <c:v>0.0437460342340614</c:v>
                </c:pt>
                <c:pt idx="3">
                  <c:v>-0.014</c:v>
                </c:pt>
                <c:pt idx="4">
                  <c:v>0.047</c:v>
                </c:pt>
                <c:pt idx="5">
                  <c:v>0.025</c:v>
                </c:pt>
                <c:pt idx="6">
                  <c:v>0.015</c:v>
                </c:pt>
                <c:pt idx="7">
                  <c:v>-0.001</c:v>
                </c:pt>
              </c:numCache>
            </c:numRef>
          </c:val>
          <c:extLst xmlns:c16r2="http://schemas.microsoft.com/office/drawing/2015/06/chart">
            <c:ext xmlns:c16="http://schemas.microsoft.com/office/drawing/2014/chart" uri="{C3380CC4-5D6E-409C-BE32-E72D297353CC}">
              <c16:uniqueId val="{00000000-1ECA-4E9C-9CD5-A18BF5BE35FB}"/>
            </c:ext>
          </c:extLst>
        </c:ser>
        <c:ser>
          <c:idx val="0"/>
          <c:order val="1"/>
          <c:tx>
            <c:strRef>
              <c:f>'contribution à la croiss 16'!$A$39</c:f>
              <c:strCache>
                <c:ptCount val="1"/>
                <c:pt idx="0">
                  <c:v>+ Exportations</c:v>
                </c:pt>
              </c:strCache>
            </c:strRef>
          </c:tx>
          <c:spPr>
            <a:solidFill>
              <a:srgbClr val="00E500"/>
            </a:solidFill>
          </c:spPr>
          <c:invertIfNegative val="0"/>
          <c:dLbls>
            <c:dLbl>
              <c:idx val="4"/>
              <c:layout>
                <c:manualLayout>
                  <c:x val="0.0"/>
                  <c:y val="0.0102353644650957"/>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1ECA-4E9C-9CD5-A18BF5BE35FB}"/>
                </c:ext>
              </c:extLst>
            </c:dLbl>
            <c:spPr>
              <a:noFill/>
            </c:spPr>
            <c:txPr>
              <a:bodyPr rot="-5400000" vert="horz"/>
              <a:lstStyle/>
              <a:p>
                <a:pPr>
                  <a:defRPr sz="1400"/>
                </a:pPr>
                <a:endParaRPr lang="fr-FR"/>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16'!$O$27:$V$27</c:f>
              <c:strCache>
                <c:ptCount val="8"/>
                <c:pt idx="0">
                  <c:v>2012</c:v>
                </c:pt>
                <c:pt idx="1">
                  <c:v>2013</c:v>
                </c:pt>
                <c:pt idx="2">
                  <c:v>2014</c:v>
                </c:pt>
                <c:pt idx="3">
                  <c:v>2015</c:v>
                </c:pt>
                <c:pt idx="4">
                  <c:v>2016</c:v>
                </c:pt>
                <c:pt idx="5">
                  <c:v>Est 17</c:v>
                </c:pt>
                <c:pt idx="6">
                  <c:v>Est 18</c:v>
                </c:pt>
                <c:pt idx="7">
                  <c:v>Est 19</c:v>
                </c:pt>
              </c:strCache>
            </c:strRef>
          </c:cat>
          <c:val>
            <c:numRef>
              <c:f>'contribution à la croiss 16'!$O$39:$V$39</c:f>
              <c:numCache>
                <c:formatCode>0.0%</c:formatCode>
                <c:ptCount val="8"/>
                <c:pt idx="0">
                  <c:v>-0.021</c:v>
                </c:pt>
                <c:pt idx="1">
                  <c:v>-0.0130494663219305</c:v>
                </c:pt>
                <c:pt idx="2">
                  <c:v>0.035344957120365</c:v>
                </c:pt>
                <c:pt idx="3">
                  <c:v>-0.011</c:v>
                </c:pt>
                <c:pt idx="4">
                  <c:v>0.006</c:v>
                </c:pt>
                <c:pt idx="5">
                  <c:v>0.02</c:v>
                </c:pt>
                <c:pt idx="6">
                  <c:v>0.03</c:v>
                </c:pt>
                <c:pt idx="7">
                  <c:v>0.04</c:v>
                </c:pt>
              </c:numCache>
            </c:numRef>
          </c:val>
          <c:extLst xmlns:c16r2="http://schemas.microsoft.com/office/drawing/2015/06/chart">
            <c:ext xmlns:c16="http://schemas.microsoft.com/office/drawing/2014/chart" uri="{C3380CC4-5D6E-409C-BE32-E72D297353CC}">
              <c16:uniqueId val="{00000002-1ECA-4E9C-9CD5-A18BF5BE35FB}"/>
            </c:ext>
          </c:extLst>
        </c:ser>
        <c:ser>
          <c:idx val="2"/>
          <c:order val="2"/>
          <c:tx>
            <c:strRef>
              <c:f>'contribution à la croiss 16'!$A$40</c:f>
              <c:strCache>
                <c:ptCount val="1"/>
                <c:pt idx="0">
                  <c:v>- Importations</c:v>
                </c:pt>
              </c:strCache>
            </c:strRef>
          </c:tx>
          <c:spPr>
            <a:solidFill>
              <a:srgbClr val="FF0000"/>
            </a:solidFill>
          </c:spPr>
          <c:invertIfNegative val="0"/>
          <c:dLbls>
            <c:dLbl>
              <c:idx val="0"/>
              <c:layout>
                <c:manualLayout>
                  <c:x val="0.0027972027972028"/>
                  <c:y val="0.0023928860076136"/>
                </c:manualLayout>
              </c:layout>
              <c:spPr>
                <a:solidFill>
                  <a:schemeClr val="bg1"/>
                </a:solidFill>
              </c:spPr>
              <c:txPr>
                <a:bodyPr rot="-5400000" vert="horz"/>
                <a:lstStyle/>
                <a:p>
                  <a:pPr>
                    <a:defRPr sz="1400" b="1">
                      <a:solidFill>
                        <a:srgbClr val="3C4646"/>
                      </a:solidFill>
                    </a:defRPr>
                  </a:pPr>
                  <a:endParaRPr lang="fr-FR"/>
                </a:p>
              </c:txPr>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1ECA-4E9C-9CD5-A18BF5BE35FB}"/>
                </c:ext>
              </c:extLst>
            </c:dLbl>
            <c:dLbl>
              <c:idx val="2"/>
              <c:layout>
                <c:manualLayout>
                  <c:x val="0.0013986013986014"/>
                  <c:y val="0.0143708327513641"/>
                </c:manualLayout>
              </c:layout>
              <c:spPr>
                <a:solidFill>
                  <a:schemeClr val="bg1"/>
                </a:solidFill>
              </c:spPr>
              <c:txPr>
                <a:bodyPr rot="-5400000" vert="horz"/>
                <a:lstStyle/>
                <a:p>
                  <a:pPr>
                    <a:defRPr sz="1400" b="1">
                      <a:solidFill>
                        <a:srgbClr val="3C4646"/>
                      </a:solidFill>
                    </a:defRPr>
                  </a:pPr>
                  <a:endParaRPr lang="fr-FR"/>
                </a:p>
              </c:txPr>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1ECA-4E9C-9CD5-A18BF5BE35FB}"/>
                </c:ext>
              </c:extLst>
            </c:dLbl>
            <c:dLbl>
              <c:idx val="3"/>
              <c:layout>
                <c:manualLayout>
                  <c:x val="0.0027972027972028"/>
                  <c:y val="0.00727027125024588"/>
                </c:manualLayout>
              </c:layout>
              <c:spPr>
                <a:solidFill>
                  <a:schemeClr val="bg1"/>
                </a:solidFill>
              </c:spPr>
              <c:txPr>
                <a:bodyPr rot="-5400000" vert="horz"/>
                <a:lstStyle/>
                <a:p>
                  <a:pPr>
                    <a:defRPr sz="1400" b="1">
                      <a:solidFill>
                        <a:srgbClr val="3C4646"/>
                      </a:solidFill>
                    </a:defRPr>
                  </a:pPr>
                  <a:endParaRPr lang="fr-FR"/>
                </a:p>
              </c:txPr>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1ECA-4E9C-9CD5-A18BF5BE35FB}"/>
                </c:ext>
              </c:extLst>
            </c:dLbl>
            <c:dLbl>
              <c:idx val="5"/>
              <c:layout>
                <c:manualLayout>
                  <c:x val="0.0"/>
                  <c:y val="0.000889186312892932"/>
                </c:manualLayout>
              </c:layout>
              <c:dLblPos val="outEnd"/>
              <c:showLegendKey val="0"/>
              <c:showVal val="1"/>
              <c:showCatName val="0"/>
              <c:showSerName val="0"/>
              <c:showPercent val="0"/>
              <c:showBubbleSize val="0"/>
            </c:dLbl>
            <c:spPr>
              <a:solidFill>
                <a:schemeClr val="bg1"/>
              </a:solidFill>
              <a:ln>
                <a:noFill/>
              </a:ln>
              <a:effectLst/>
            </c:spPr>
            <c:txPr>
              <a:bodyPr rot="-5400000" vert="horz"/>
              <a:lstStyle/>
              <a:p>
                <a:pPr>
                  <a:defRPr sz="1400" b="1">
                    <a:solidFill>
                      <a:srgbClr val="3C4646"/>
                    </a:solidFill>
                  </a:defRPr>
                </a:pPr>
                <a:endParaRPr lang="fr-FR"/>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'contribution à la croiss 16'!$O$27:$V$27</c:f>
              <c:strCache>
                <c:ptCount val="8"/>
                <c:pt idx="0">
                  <c:v>2012</c:v>
                </c:pt>
                <c:pt idx="1">
                  <c:v>2013</c:v>
                </c:pt>
                <c:pt idx="2">
                  <c:v>2014</c:v>
                </c:pt>
                <c:pt idx="3">
                  <c:v>2015</c:v>
                </c:pt>
                <c:pt idx="4">
                  <c:v>2016</c:v>
                </c:pt>
                <c:pt idx="5">
                  <c:v>Est 17</c:v>
                </c:pt>
                <c:pt idx="6">
                  <c:v>Est 18</c:v>
                </c:pt>
                <c:pt idx="7">
                  <c:v>Est 19</c:v>
                </c:pt>
              </c:strCache>
            </c:strRef>
          </c:cat>
          <c:val>
            <c:numRef>
              <c:f>'contribution à la croiss 16'!$O$40:$V$40</c:f>
              <c:numCache>
                <c:formatCode>0.0%</c:formatCode>
                <c:ptCount val="8"/>
                <c:pt idx="0">
                  <c:v>-0.003</c:v>
                </c:pt>
                <c:pt idx="1">
                  <c:v>-0.0158760559823252</c:v>
                </c:pt>
                <c:pt idx="2">
                  <c:v>-0.00840107711369637</c:v>
                </c:pt>
                <c:pt idx="3">
                  <c:v>0.003</c:v>
                </c:pt>
                <c:pt idx="4">
                  <c:v>-0.041</c:v>
                </c:pt>
                <c:pt idx="5">
                  <c:v>0.005</c:v>
                </c:pt>
                <c:pt idx="6">
                  <c:v>-0.015</c:v>
                </c:pt>
                <c:pt idx="7">
                  <c:v>-0.041</c:v>
                </c:pt>
              </c:numCache>
            </c:numRef>
          </c:val>
          <c:extLst xmlns:c16r2="http://schemas.microsoft.com/office/drawing/2015/06/chart">
            <c:ext xmlns:c16="http://schemas.microsoft.com/office/drawing/2014/chart" uri="{C3380CC4-5D6E-409C-BE32-E72D297353CC}">
              <c16:uniqueId val="{00000006-1ECA-4E9C-9CD5-A18BF5BE35FB}"/>
            </c:ext>
          </c:extLst>
        </c:ser>
        <c:dLbls>
          <c:showLegendKey val="0"/>
          <c:showVal val="1"/>
          <c:showCatName val="0"/>
          <c:showSerName val="0"/>
          <c:showPercent val="0"/>
          <c:showBubbleSize val="0"/>
        </c:dLbls>
        <c:gapWidth val="150"/>
        <c:axId val="2136736488"/>
        <c:axId val="2136663704"/>
      </c:barChart>
      <c:catAx>
        <c:axId val="2136736488"/>
        <c:scaling>
          <c:orientation val="minMax"/>
        </c:scaling>
        <c:delete val="0"/>
        <c:axPos val="b"/>
        <c:numFmt formatCode="General" sourceLinked="1"/>
        <c:majorTickMark val="out"/>
        <c:minorTickMark val="none"/>
        <c:tickLblPos val="low"/>
        <c:spPr>
          <a:ln w="28575" cmpd="sng">
            <a:solidFill>
              <a:srgbClr val="FF0000"/>
            </a:solidFill>
            <a:prstDash val="solid"/>
          </a:ln>
        </c:spPr>
        <c:txPr>
          <a:bodyPr/>
          <a:lstStyle/>
          <a:p>
            <a:pPr>
              <a:defRPr sz="1600"/>
            </a:pPr>
            <a:endParaRPr lang="fr-FR"/>
          </a:p>
        </c:txPr>
        <c:crossAx val="2136663704"/>
        <c:crosses val="autoZero"/>
        <c:auto val="1"/>
        <c:lblAlgn val="ctr"/>
        <c:lblOffset val="100"/>
        <c:noMultiLvlLbl val="0"/>
      </c:catAx>
      <c:valAx>
        <c:axId val="2136663704"/>
        <c:scaling>
          <c:orientation val="minMax"/>
          <c:max val="0.05"/>
          <c:min val="-0.05"/>
        </c:scaling>
        <c:delete val="0"/>
        <c:axPos val="l"/>
        <c:majorGridlines>
          <c:spPr>
            <a:ln w="3175">
              <a:solidFill>
                <a:schemeClr val="bg1">
                  <a:lumMod val="75000"/>
                </a:schemeClr>
              </a:solidFill>
              <a:prstDash val="solid"/>
            </a:ln>
          </c:spPr>
        </c:majorGridlines>
        <c:numFmt formatCode="0%" sourceLinked="0"/>
        <c:majorTickMark val="out"/>
        <c:minorTickMark val="none"/>
        <c:tickLblPos val="nextTo"/>
        <c:spPr>
          <a:ln w="3175">
            <a:solidFill>
              <a:srgbClr val="808080"/>
            </a:solidFill>
            <a:prstDash val="solid"/>
          </a:ln>
        </c:spPr>
        <c:txPr>
          <a:bodyPr/>
          <a:lstStyle/>
          <a:p>
            <a:pPr>
              <a:defRPr sz="1600"/>
            </a:pPr>
            <a:endParaRPr lang="fr-FR"/>
          </a:p>
        </c:txPr>
        <c:crossAx val="2136736488"/>
        <c:crosses val="autoZero"/>
        <c:crossBetween val="between"/>
      </c:valAx>
      <c:spPr>
        <a:solidFill>
          <a:srgbClr val="FFFFFF"/>
        </a:solidFill>
        <a:ln w="25400">
          <a:noFill/>
        </a:ln>
      </c:spPr>
    </c:plotArea>
    <c:legend>
      <c:legendPos val="t"/>
      <c:layout>
        <c:manualLayout>
          <c:xMode val="edge"/>
          <c:yMode val="edge"/>
          <c:x val="0.0490371675568526"/>
          <c:y val="0.704861106205006"/>
          <c:w val="0.5034103848907"/>
          <c:h val="0.22751640831522"/>
        </c:manualLayout>
      </c:layout>
      <c:overlay val="0"/>
      <c:spPr>
        <a:solidFill>
          <a:schemeClr val="bg1"/>
        </a:solidFill>
      </c:spPr>
      <c:txPr>
        <a:bodyPr/>
        <a:lstStyle/>
        <a:p>
          <a:pPr>
            <a:defRPr sz="1800" b="1"/>
          </a:pPr>
          <a:endParaRPr lang="fr-FR"/>
        </a:p>
      </c:txPr>
    </c:legend>
    <c:plotVisOnly val="1"/>
    <c:dispBlanksAs val="gap"/>
    <c:showDLblsOverMax val="0"/>
  </c:chart>
  <c:spPr>
    <a:solidFill>
      <a:srgbClr val="FFFFFF"/>
    </a:solidFill>
    <a:ln w="3175">
      <a:noFill/>
      <a:prstDash val="solid"/>
    </a:ln>
  </c:spPr>
  <c:externalData r:id="rId1">
    <c:autoUpdate val="0"/>
  </c:externalData>
  <c:userShapes r:id="rId2"/>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layout>
        <c:manualLayout>
          <c:xMode val="edge"/>
          <c:yMode val="edge"/>
          <c:x val="0.124852793587107"/>
          <c:y val="0.00294909212393988"/>
        </c:manualLayout>
      </c:layout>
      <c:overlay val="0"/>
      <c:spPr>
        <a:solidFill>
          <a:schemeClr val="bg1"/>
        </a:solidFill>
      </c:spPr>
      <c:txPr>
        <a:bodyPr/>
        <a:lstStyle/>
        <a:p>
          <a:pPr>
            <a:defRPr sz="1800"/>
          </a:pPr>
          <a:endParaRPr lang="fr-FR"/>
        </a:p>
      </c:txPr>
    </c:title>
    <c:autoTitleDeleted val="0"/>
    <c:plotArea>
      <c:layout>
        <c:manualLayout>
          <c:layoutTarget val="inner"/>
          <c:xMode val="edge"/>
          <c:yMode val="edge"/>
          <c:x val="0.0"/>
          <c:y val="0.115555555555556"/>
          <c:w val="0.9824694989631"/>
          <c:h val="0.832754764081109"/>
        </c:manualLayout>
      </c:layout>
      <c:barChart>
        <c:barDir val="col"/>
        <c:grouping val="clustered"/>
        <c:varyColors val="0"/>
        <c:ser>
          <c:idx val="0"/>
          <c:order val="0"/>
          <c:tx>
            <c:strRef>
              <c:f>'P, VA volume et prix'!$B$840</c:f>
              <c:strCache>
                <c:ptCount val="1"/>
                <c:pt idx="0">
                  <c:v>Variation VAB du Ni, GCFP courants</c:v>
                </c:pt>
              </c:strCache>
            </c:strRef>
          </c:tx>
          <c:spPr>
            <a:solidFill>
              <a:schemeClr val="bg1"/>
            </a:solidFill>
            <a:ln>
              <a:solidFill>
                <a:schemeClr val="tx1"/>
              </a:solidFill>
            </a:ln>
          </c:spPr>
          <c:invertIfNegative val="0"/>
          <c:dLbls>
            <c:txPr>
              <a:bodyPr rot="-5400000" vert="horz"/>
              <a:lstStyle/>
              <a:p>
                <a:pPr>
                  <a:defRPr b="1"/>
                </a:pPr>
                <a:endParaRPr lang="fr-FR"/>
              </a:p>
            </c:txPr>
            <c:dLblPos val="ctr"/>
            <c:showLegendKey val="0"/>
            <c:showVal val="1"/>
            <c:showCatName val="0"/>
            <c:showSerName val="0"/>
            <c:showPercent val="0"/>
            <c:showBubbleSize val="0"/>
            <c:showLeaderLines val="0"/>
          </c:dLbls>
          <c:cat>
            <c:strRef>
              <c:f>'P, VA volume et prix'!$C$839:$K$839</c:f>
              <c:strCache>
                <c:ptCount val="9"/>
                <c:pt idx="0">
                  <c:v>2011</c:v>
                </c:pt>
                <c:pt idx="1">
                  <c:v>2012</c:v>
                </c:pt>
                <c:pt idx="2">
                  <c:v>2013</c:v>
                </c:pt>
                <c:pt idx="3">
                  <c:v>2014</c:v>
                </c:pt>
                <c:pt idx="4">
                  <c:v>2015</c:v>
                </c:pt>
                <c:pt idx="5">
                  <c:v>2016</c:v>
                </c:pt>
                <c:pt idx="6">
                  <c:v>2017</c:v>
                </c:pt>
                <c:pt idx="7">
                  <c:v>Est 18</c:v>
                </c:pt>
                <c:pt idx="8">
                  <c:v>Scén 19</c:v>
                </c:pt>
              </c:strCache>
            </c:strRef>
          </c:cat>
          <c:val>
            <c:numRef>
              <c:f>'P, VA volume et prix'!$C$840:$K$840</c:f>
              <c:numCache>
                <c:formatCode>#,##0</c:formatCode>
                <c:ptCount val="9"/>
                <c:pt idx="0">
                  <c:v>-12.927</c:v>
                </c:pt>
                <c:pt idx="1">
                  <c:v>-26.97500000000001</c:v>
                </c:pt>
                <c:pt idx="2">
                  <c:v>-3.760376394393603</c:v>
                </c:pt>
                <c:pt idx="3">
                  <c:v>23.7189002252403</c:v>
                </c:pt>
                <c:pt idx="4">
                  <c:v>-15.68547779708044</c:v>
                </c:pt>
                <c:pt idx="5">
                  <c:v>1.939335500914325</c:v>
                </c:pt>
                <c:pt idx="6">
                  <c:v>42.54358741302356</c:v>
                </c:pt>
                <c:pt idx="7">
                  <c:v>10.3281982532917</c:v>
                </c:pt>
                <c:pt idx="8">
                  <c:v>19.20943344019918</c:v>
                </c:pt>
              </c:numCache>
            </c:numRef>
          </c:val>
        </c:ser>
        <c:dLbls>
          <c:showLegendKey val="0"/>
          <c:showVal val="1"/>
          <c:showCatName val="0"/>
          <c:showSerName val="0"/>
          <c:showPercent val="0"/>
          <c:showBubbleSize val="0"/>
        </c:dLbls>
        <c:gapWidth val="150"/>
        <c:axId val="2112390360"/>
        <c:axId val="2112398872"/>
      </c:barChart>
      <c:catAx>
        <c:axId val="2112390360"/>
        <c:scaling>
          <c:orientation val="minMax"/>
        </c:scaling>
        <c:delete val="0"/>
        <c:axPos val="b"/>
        <c:majorTickMark val="out"/>
        <c:minorTickMark val="none"/>
        <c:tickLblPos val="low"/>
        <c:spPr>
          <a:ln w="38100" cmpd="sng">
            <a:solidFill>
              <a:srgbClr val="FF0000"/>
            </a:solidFill>
          </a:ln>
        </c:spPr>
        <c:txPr>
          <a:bodyPr rot="-5400000" vert="horz"/>
          <a:lstStyle/>
          <a:p>
            <a:pPr>
              <a:defRPr sz="100">
                <a:solidFill>
                  <a:schemeClr val="bg1"/>
                </a:solidFill>
              </a:defRPr>
            </a:pPr>
            <a:endParaRPr lang="fr-FR"/>
          </a:p>
        </c:txPr>
        <c:crossAx val="2112398872"/>
        <c:crosses val="autoZero"/>
        <c:auto val="1"/>
        <c:lblAlgn val="ctr"/>
        <c:lblOffset val="100"/>
        <c:noMultiLvlLbl val="0"/>
      </c:catAx>
      <c:valAx>
        <c:axId val="2112398872"/>
        <c:scaling>
          <c:orientation val="minMax"/>
          <c:min val="-30.0"/>
        </c:scaling>
        <c:delete val="1"/>
        <c:axPos val="l"/>
        <c:majorGridlines>
          <c:spPr>
            <a:ln>
              <a:solidFill>
                <a:schemeClr val="bg1">
                  <a:lumMod val="75000"/>
                </a:schemeClr>
              </a:solidFill>
            </a:ln>
          </c:spPr>
        </c:majorGridlines>
        <c:numFmt formatCode="#,##0" sourceLinked="1"/>
        <c:majorTickMark val="out"/>
        <c:minorTickMark val="none"/>
        <c:tickLblPos val="nextTo"/>
        <c:crossAx val="2112390360"/>
        <c:crosses val="autoZero"/>
        <c:crossBetween val="between"/>
        <c:majorUnit val="10.0"/>
      </c:valAx>
    </c:plotArea>
    <c:plotVisOnly val="1"/>
    <c:dispBlanksAs val="gap"/>
    <c:showDLblsOverMax val="0"/>
  </c:chart>
  <c:txPr>
    <a:bodyPr/>
    <a:lstStyle/>
    <a:p>
      <a:pPr>
        <a:defRPr sz="1600"/>
      </a:pPr>
      <a:endParaRPr lang="fr-FR"/>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Variation </a:t>
            </a:r>
            <a:r>
              <a:rPr lang="fr-FR" dirty="0" smtClean="0"/>
              <a:t>cumulée</a:t>
            </a:r>
            <a:endParaRPr lang="fr-FR" dirty="0"/>
          </a:p>
        </c:rich>
      </c:tx>
      <c:layout>
        <c:manualLayout>
          <c:xMode val="edge"/>
          <c:yMode val="edge"/>
          <c:x val="0.242068543744834"/>
          <c:y val="0.00389460825861066"/>
        </c:manualLayout>
      </c:layout>
      <c:overlay val="0"/>
      <c:spPr>
        <a:solidFill>
          <a:schemeClr val="bg1"/>
        </a:solidFill>
      </c:spPr>
    </c:title>
    <c:autoTitleDeleted val="0"/>
    <c:plotArea>
      <c:layout>
        <c:manualLayout>
          <c:layoutTarget val="inner"/>
          <c:xMode val="edge"/>
          <c:yMode val="edge"/>
          <c:x val="0.0"/>
          <c:y val="0.0627777777777778"/>
          <c:w val="0.9824694989631"/>
          <c:h val="0.673273150193484"/>
        </c:manualLayout>
      </c:layout>
      <c:barChart>
        <c:barDir val="col"/>
        <c:grouping val="clustered"/>
        <c:varyColors val="0"/>
        <c:ser>
          <c:idx val="0"/>
          <c:order val="0"/>
          <c:tx>
            <c:strRef>
              <c:f>'P, VA volume et prix'!$B$843</c:f>
              <c:strCache>
                <c:ptCount val="1"/>
                <c:pt idx="0">
                  <c:v>Variation cumulée VAB du Ni, GCFP courants</c:v>
                </c:pt>
              </c:strCache>
            </c:strRef>
          </c:tx>
          <c:spPr>
            <a:solidFill>
              <a:schemeClr val="bg1"/>
            </a:solidFill>
            <a:ln>
              <a:solidFill>
                <a:schemeClr val="tx1"/>
              </a:solidFill>
            </a:ln>
          </c:spPr>
          <c:invertIfNegative val="0"/>
          <c:dLbls>
            <c:txPr>
              <a:bodyPr rot="-5400000" vert="horz"/>
              <a:lstStyle/>
              <a:p>
                <a:pPr>
                  <a:defRPr b="1"/>
                </a:pPr>
                <a:endParaRPr lang="fr-FR"/>
              </a:p>
            </c:txPr>
            <c:dLblPos val="ctr"/>
            <c:showLegendKey val="0"/>
            <c:showVal val="1"/>
            <c:showCatName val="0"/>
            <c:showSerName val="0"/>
            <c:showPercent val="0"/>
            <c:showBubbleSize val="0"/>
            <c:showLeaderLines val="0"/>
          </c:dLbls>
          <c:cat>
            <c:strRef>
              <c:f>'P, VA volume et prix'!$C$839:$K$839</c:f>
              <c:strCache>
                <c:ptCount val="9"/>
                <c:pt idx="0">
                  <c:v>2011</c:v>
                </c:pt>
                <c:pt idx="1">
                  <c:v>2012</c:v>
                </c:pt>
                <c:pt idx="2">
                  <c:v>2013</c:v>
                </c:pt>
                <c:pt idx="3">
                  <c:v>2014</c:v>
                </c:pt>
                <c:pt idx="4">
                  <c:v>2015</c:v>
                </c:pt>
                <c:pt idx="5">
                  <c:v>2016</c:v>
                </c:pt>
                <c:pt idx="6">
                  <c:v>2017</c:v>
                </c:pt>
                <c:pt idx="7">
                  <c:v>Est 18</c:v>
                </c:pt>
                <c:pt idx="8">
                  <c:v>Scén 19</c:v>
                </c:pt>
              </c:strCache>
            </c:strRef>
          </c:cat>
          <c:val>
            <c:numRef>
              <c:f>'P, VA volume et prix'!$C$843:$K$843</c:f>
              <c:numCache>
                <c:formatCode>#,##0</c:formatCode>
                <c:ptCount val="9"/>
                <c:pt idx="0">
                  <c:v>-12.927</c:v>
                </c:pt>
                <c:pt idx="1">
                  <c:v>-39.902</c:v>
                </c:pt>
                <c:pt idx="2">
                  <c:v>-43.6623763943936</c:v>
                </c:pt>
                <c:pt idx="3">
                  <c:v>-19.9434761691533</c:v>
                </c:pt>
                <c:pt idx="4">
                  <c:v>-35.62895396623373</c:v>
                </c:pt>
                <c:pt idx="5">
                  <c:v>-33.6896184653194</c:v>
                </c:pt>
                <c:pt idx="6">
                  <c:v>8.85396894770416</c:v>
                </c:pt>
                <c:pt idx="7">
                  <c:v>19.18216720099586</c:v>
                </c:pt>
                <c:pt idx="8">
                  <c:v>38.39160064119504</c:v>
                </c:pt>
              </c:numCache>
            </c:numRef>
          </c:val>
        </c:ser>
        <c:dLbls>
          <c:showLegendKey val="0"/>
          <c:showVal val="1"/>
          <c:showCatName val="0"/>
          <c:showSerName val="0"/>
          <c:showPercent val="0"/>
          <c:showBubbleSize val="0"/>
        </c:dLbls>
        <c:gapWidth val="150"/>
        <c:axId val="2136838424"/>
        <c:axId val="2136827896"/>
      </c:barChart>
      <c:catAx>
        <c:axId val="2136838424"/>
        <c:scaling>
          <c:orientation val="minMax"/>
        </c:scaling>
        <c:delete val="0"/>
        <c:axPos val="b"/>
        <c:majorTickMark val="out"/>
        <c:minorTickMark val="none"/>
        <c:tickLblPos val="low"/>
        <c:spPr>
          <a:ln w="38100" cmpd="sng">
            <a:solidFill>
              <a:srgbClr val="FF0000"/>
            </a:solidFill>
          </a:ln>
        </c:spPr>
        <c:txPr>
          <a:bodyPr rot="-5400000" vert="horz"/>
          <a:lstStyle/>
          <a:p>
            <a:pPr>
              <a:defRPr/>
            </a:pPr>
            <a:endParaRPr lang="fr-FR"/>
          </a:p>
        </c:txPr>
        <c:crossAx val="2136827896"/>
        <c:crosses val="autoZero"/>
        <c:auto val="1"/>
        <c:lblAlgn val="ctr"/>
        <c:lblOffset val="100"/>
        <c:noMultiLvlLbl val="0"/>
      </c:catAx>
      <c:valAx>
        <c:axId val="2136827896"/>
        <c:scaling>
          <c:orientation val="minMax"/>
          <c:max val="40.0"/>
          <c:min val="-40.0"/>
        </c:scaling>
        <c:delete val="1"/>
        <c:axPos val="l"/>
        <c:majorGridlines>
          <c:spPr>
            <a:ln>
              <a:solidFill>
                <a:schemeClr val="bg1">
                  <a:lumMod val="75000"/>
                </a:schemeClr>
              </a:solidFill>
            </a:ln>
          </c:spPr>
        </c:majorGridlines>
        <c:numFmt formatCode="#,##0" sourceLinked="1"/>
        <c:majorTickMark val="out"/>
        <c:minorTickMark val="none"/>
        <c:tickLblPos val="nextTo"/>
        <c:crossAx val="2136838424"/>
        <c:crosses val="autoZero"/>
        <c:crossBetween val="between"/>
      </c:valAx>
    </c:plotArea>
    <c:plotVisOnly val="1"/>
    <c:dispBlanksAs val="gap"/>
    <c:showDLblsOverMax val="0"/>
  </c:chart>
  <c:txPr>
    <a:bodyPr/>
    <a:lstStyle/>
    <a:p>
      <a:pPr>
        <a:defRPr sz="1600"/>
      </a:pPr>
      <a:endParaRPr lang="fr-FR"/>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layout>
        <c:manualLayout>
          <c:xMode val="edge"/>
          <c:yMode val="edge"/>
          <c:x val="0.391074670075224"/>
          <c:y val="0.0"/>
        </c:manualLayout>
      </c:layout>
      <c:overlay val="0"/>
      <c:spPr>
        <a:solidFill>
          <a:schemeClr val="bg1"/>
        </a:solidFill>
      </c:spPr>
    </c:title>
    <c:autoTitleDeleted val="0"/>
    <c:plotArea>
      <c:layout>
        <c:manualLayout>
          <c:layoutTarget val="inner"/>
          <c:xMode val="edge"/>
          <c:yMode val="edge"/>
          <c:x val="0.0746177613874215"/>
          <c:y val="0.0474758405525141"/>
          <c:w val="0.907116515498854"/>
          <c:h val="0.905048318894972"/>
        </c:manualLayout>
      </c:layout>
      <c:barChart>
        <c:barDir val="col"/>
        <c:grouping val="clustered"/>
        <c:varyColors val="0"/>
        <c:ser>
          <c:idx val="0"/>
          <c:order val="0"/>
          <c:tx>
            <c:strRef>
              <c:f>'P, VA volume et prix'!$B$841</c:f>
              <c:strCache>
                <c:ptCount val="1"/>
                <c:pt idx="0">
                  <c:v>% du PIB</c:v>
                </c:pt>
              </c:strCache>
            </c:strRef>
          </c:tx>
          <c:spPr>
            <a:solidFill>
              <a:srgbClr val="2CFF1E"/>
            </a:solidFill>
            <a:ln>
              <a:solidFill>
                <a:schemeClr val="tx1"/>
              </a:solidFill>
            </a:ln>
          </c:spPr>
          <c:invertIfNegative val="0"/>
          <c:dLbls>
            <c:txPr>
              <a:bodyPr rot="-5400000" vert="horz"/>
              <a:lstStyle/>
              <a:p>
                <a:pPr>
                  <a:defRPr b="1"/>
                </a:pPr>
                <a:endParaRPr lang="fr-FR"/>
              </a:p>
            </c:txPr>
            <c:dLblPos val="ctr"/>
            <c:showLegendKey val="0"/>
            <c:showVal val="1"/>
            <c:showCatName val="0"/>
            <c:showSerName val="0"/>
            <c:showPercent val="0"/>
            <c:showBubbleSize val="0"/>
            <c:showLeaderLines val="0"/>
          </c:dLbls>
          <c:cat>
            <c:strRef>
              <c:f>'P, VA volume et prix'!$C$839:$K$839</c:f>
              <c:strCache>
                <c:ptCount val="9"/>
                <c:pt idx="0">
                  <c:v>2011</c:v>
                </c:pt>
                <c:pt idx="1">
                  <c:v>2012</c:v>
                </c:pt>
                <c:pt idx="2">
                  <c:v>2013</c:v>
                </c:pt>
                <c:pt idx="3">
                  <c:v>2014</c:v>
                </c:pt>
                <c:pt idx="4">
                  <c:v>2015</c:v>
                </c:pt>
                <c:pt idx="5">
                  <c:v>2016</c:v>
                </c:pt>
                <c:pt idx="6">
                  <c:v>2017</c:v>
                </c:pt>
                <c:pt idx="7">
                  <c:v>Est 18</c:v>
                </c:pt>
                <c:pt idx="8">
                  <c:v>Scén 19</c:v>
                </c:pt>
              </c:strCache>
            </c:strRef>
          </c:cat>
          <c:val>
            <c:numRef>
              <c:f>'P, VA volume et prix'!$C$841:$K$841</c:f>
              <c:numCache>
                <c:formatCode>0.0%</c:formatCode>
                <c:ptCount val="9"/>
                <c:pt idx="0">
                  <c:v>-0.0145668648054765</c:v>
                </c:pt>
                <c:pt idx="1">
                  <c:v>-0.0292278220694707</c:v>
                </c:pt>
                <c:pt idx="2">
                  <c:v>-0.00399453423357044</c:v>
                </c:pt>
                <c:pt idx="3">
                  <c:v>0.0248316044192677</c:v>
                </c:pt>
                <c:pt idx="4">
                  <c:v>-0.016410321706873</c:v>
                </c:pt>
                <c:pt idx="5">
                  <c:v>0.00197387837243188</c:v>
                </c:pt>
                <c:pt idx="6">
                  <c:v>0.0424523149359114</c:v>
                </c:pt>
                <c:pt idx="7">
                  <c:v>0.0100058643366197</c:v>
                </c:pt>
                <c:pt idx="8">
                  <c:v>0.0178941577328303</c:v>
                </c:pt>
              </c:numCache>
            </c:numRef>
          </c:val>
        </c:ser>
        <c:dLbls>
          <c:showLegendKey val="0"/>
          <c:showVal val="1"/>
          <c:showCatName val="0"/>
          <c:showSerName val="0"/>
          <c:showPercent val="0"/>
          <c:showBubbleSize val="0"/>
        </c:dLbls>
        <c:gapWidth val="150"/>
        <c:axId val="2136741304"/>
        <c:axId val="2136724696"/>
      </c:barChart>
      <c:catAx>
        <c:axId val="2136741304"/>
        <c:scaling>
          <c:orientation val="minMax"/>
        </c:scaling>
        <c:delete val="0"/>
        <c:axPos val="b"/>
        <c:majorTickMark val="out"/>
        <c:minorTickMark val="none"/>
        <c:tickLblPos val="low"/>
        <c:spPr>
          <a:ln w="38100" cmpd="sng">
            <a:solidFill>
              <a:srgbClr val="FF0000"/>
            </a:solidFill>
          </a:ln>
        </c:spPr>
        <c:txPr>
          <a:bodyPr rot="-5400000" vert="horz"/>
          <a:lstStyle/>
          <a:p>
            <a:pPr>
              <a:defRPr sz="100">
                <a:solidFill>
                  <a:schemeClr val="bg1"/>
                </a:solidFill>
              </a:defRPr>
            </a:pPr>
            <a:endParaRPr lang="fr-FR"/>
          </a:p>
        </c:txPr>
        <c:crossAx val="2136724696"/>
        <c:crosses val="autoZero"/>
        <c:auto val="1"/>
        <c:lblAlgn val="ctr"/>
        <c:lblOffset val="100"/>
        <c:noMultiLvlLbl val="0"/>
      </c:catAx>
      <c:valAx>
        <c:axId val="2136724696"/>
        <c:scaling>
          <c:orientation val="minMax"/>
          <c:min val="-0.05"/>
        </c:scaling>
        <c:delete val="0"/>
        <c:axPos val="l"/>
        <c:majorGridlines>
          <c:spPr>
            <a:ln>
              <a:solidFill>
                <a:schemeClr val="bg1">
                  <a:lumMod val="75000"/>
                </a:schemeClr>
              </a:solidFill>
            </a:ln>
          </c:spPr>
        </c:majorGridlines>
        <c:numFmt formatCode="0%" sourceLinked="0"/>
        <c:majorTickMark val="out"/>
        <c:minorTickMark val="none"/>
        <c:tickLblPos val="nextTo"/>
        <c:crossAx val="2136741304"/>
        <c:crosses val="autoZero"/>
        <c:crossBetween val="between"/>
        <c:majorUnit val="0.01"/>
      </c:valAx>
    </c:plotArea>
    <c:plotVisOnly val="1"/>
    <c:dispBlanksAs val="gap"/>
    <c:showDLblsOverMax val="0"/>
  </c:chart>
  <c:txPr>
    <a:bodyPr/>
    <a:lstStyle/>
    <a:p>
      <a:pPr>
        <a:defRPr sz="1600"/>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dirty="0"/>
              <a:t>Mais </a:t>
            </a:r>
            <a:r>
              <a:rPr lang="fr-FR" sz="1600" dirty="0" smtClean="0"/>
              <a:t>différentiel </a:t>
            </a:r>
          </a:p>
          <a:p>
            <a:pPr>
              <a:defRPr sz="1600"/>
            </a:pPr>
            <a:r>
              <a:rPr lang="fr-FR" sz="1600" dirty="0" smtClean="0"/>
              <a:t>(</a:t>
            </a:r>
            <a:r>
              <a:rPr lang="fr-FR" sz="1600" dirty="0"/>
              <a:t>NC </a:t>
            </a:r>
            <a:r>
              <a:rPr lang="mr-IN" sz="1600" dirty="0" smtClean="0"/>
              <a:t>–</a:t>
            </a:r>
            <a:r>
              <a:rPr lang="fr-FR" sz="1600" dirty="0" smtClean="0"/>
              <a:t> </a:t>
            </a:r>
            <a:r>
              <a:rPr lang="fr-FR" sz="1600" dirty="0" err="1" smtClean="0"/>
              <a:t>Métr</a:t>
            </a:r>
            <a:r>
              <a:rPr lang="fr-FR" sz="1600" dirty="0" smtClean="0"/>
              <a:t>.) </a:t>
            </a:r>
          </a:p>
          <a:p>
            <a:pPr>
              <a:defRPr sz="1600"/>
            </a:pPr>
            <a:r>
              <a:rPr lang="fr-FR" sz="1600" dirty="0" smtClean="0"/>
              <a:t>décroissant depuis </a:t>
            </a:r>
            <a:r>
              <a:rPr lang="fr-FR" sz="1600" dirty="0"/>
              <a:t>2010, %</a:t>
            </a:r>
          </a:p>
        </c:rich>
      </c:tx>
      <c:layout>
        <c:manualLayout>
          <c:xMode val="edge"/>
          <c:yMode val="edge"/>
          <c:x val="0.215558754031627"/>
          <c:y val="0.0"/>
        </c:manualLayout>
      </c:layout>
      <c:overlay val="0"/>
      <c:spPr>
        <a:solidFill>
          <a:schemeClr val="bg1"/>
        </a:solidFill>
      </c:spPr>
    </c:title>
    <c:autoTitleDeleted val="0"/>
    <c:plotArea>
      <c:layout>
        <c:manualLayout>
          <c:layoutTarget val="inner"/>
          <c:xMode val="edge"/>
          <c:yMode val="edge"/>
          <c:x val="0.041719092805707"/>
          <c:y val="0.0405769532211401"/>
          <c:w val="0.941512484016421"/>
          <c:h val="0.858350905638671"/>
        </c:manualLayout>
      </c:layout>
      <c:lineChart>
        <c:grouping val="standard"/>
        <c:varyColors val="0"/>
        <c:ser>
          <c:idx val="0"/>
          <c:order val="0"/>
          <c:tx>
            <c:strRef>
              <c:f>'PIB et ICA'!$A$26</c:f>
              <c:strCache>
                <c:ptCount val="1"/>
                <c:pt idx="0">
                  <c:v>NC - Metr</c:v>
                </c:pt>
              </c:strCache>
            </c:strRef>
          </c:tx>
          <c:spPr>
            <a:ln w="28575" cmpd="sng">
              <a:noFill/>
              <a:prstDash val="sysDash"/>
            </a:ln>
          </c:spPr>
          <c:marker>
            <c:symbol val="none"/>
          </c:marker>
          <c:dLbls>
            <c:delete val="1"/>
          </c:dLbls>
          <c:trendline>
            <c:spPr>
              <a:ln w="76200" cmpd="sng">
                <a:solidFill>
                  <a:srgbClr val="660066"/>
                </a:solidFill>
              </a:ln>
            </c:spPr>
            <c:trendlineType val="movingAvg"/>
            <c:period val="4"/>
            <c:dispRSqr val="0"/>
            <c:dispEq val="0"/>
          </c:trendline>
          <c:cat>
            <c:strRef>
              <c:f>'PIB et ICA'!$B$21:$U$21</c:f>
              <c:strCache>
                <c:ptCount val="20"/>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Est 2017</c:v>
                </c:pt>
              </c:strCache>
            </c:strRef>
          </c:cat>
          <c:val>
            <c:numRef>
              <c:f>'PIB et ICA'!$B$26:$U$26</c:f>
              <c:numCache>
                <c:formatCode>0%</c:formatCode>
                <c:ptCount val="20"/>
                <c:pt idx="0">
                  <c:v>-0.011</c:v>
                </c:pt>
                <c:pt idx="1">
                  <c:v>0.01019</c:v>
                </c:pt>
                <c:pt idx="2">
                  <c:v>-0.01396</c:v>
                </c:pt>
                <c:pt idx="3">
                  <c:v>0.003</c:v>
                </c:pt>
                <c:pt idx="4">
                  <c:v>0.01356</c:v>
                </c:pt>
                <c:pt idx="5">
                  <c:v>0.04049</c:v>
                </c:pt>
                <c:pt idx="6">
                  <c:v>0.011</c:v>
                </c:pt>
                <c:pt idx="7">
                  <c:v>0.02</c:v>
                </c:pt>
                <c:pt idx="8">
                  <c:v>0.033</c:v>
                </c:pt>
                <c:pt idx="9">
                  <c:v>0.0184</c:v>
                </c:pt>
                <c:pt idx="10">
                  <c:v>0.00392</c:v>
                </c:pt>
                <c:pt idx="11">
                  <c:v>0.05233</c:v>
                </c:pt>
                <c:pt idx="12">
                  <c:v>0.04938</c:v>
                </c:pt>
                <c:pt idx="13">
                  <c:v>0.02333</c:v>
                </c:pt>
                <c:pt idx="14">
                  <c:v>0.01122</c:v>
                </c:pt>
                <c:pt idx="15">
                  <c:v>0.01</c:v>
                </c:pt>
                <c:pt idx="16">
                  <c:v>0.0</c:v>
                </c:pt>
                <c:pt idx="17">
                  <c:v>-0.002</c:v>
                </c:pt>
                <c:pt idx="18">
                  <c:v>0.007</c:v>
                </c:pt>
                <c:pt idx="19">
                  <c:v>0.012</c:v>
                </c:pt>
              </c:numCache>
            </c:numRef>
          </c:val>
          <c:smooth val="0"/>
          <c:extLst xmlns:c16r2="http://schemas.microsoft.com/office/drawing/2015/06/chart">
            <c:ext xmlns:c16="http://schemas.microsoft.com/office/drawing/2014/chart" uri="{C3380CC4-5D6E-409C-BE32-E72D297353CC}">
              <c16:uniqueId val="{00000001-2868-4E28-BCC0-126DA06F0F72}"/>
            </c:ext>
          </c:extLst>
        </c:ser>
        <c:dLbls>
          <c:showLegendKey val="0"/>
          <c:showVal val="1"/>
          <c:showCatName val="0"/>
          <c:showSerName val="0"/>
          <c:showPercent val="0"/>
          <c:showBubbleSize val="0"/>
        </c:dLbls>
        <c:marker val="1"/>
        <c:smooth val="0"/>
        <c:axId val="2133009320"/>
        <c:axId val="2133012600"/>
      </c:lineChart>
      <c:catAx>
        <c:axId val="2133009320"/>
        <c:scaling>
          <c:orientation val="minMax"/>
        </c:scaling>
        <c:delete val="0"/>
        <c:axPos val="b"/>
        <c:numFmt formatCode="General" sourceLinked="1"/>
        <c:majorTickMark val="out"/>
        <c:minorTickMark val="none"/>
        <c:tickLblPos val="low"/>
        <c:spPr>
          <a:ln>
            <a:solidFill>
              <a:srgbClr val="FF0000"/>
            </a:solidFill>
          </a:ln>
        </c:spPr>
        <c:txPr>
          <a:bodyPr rot="-5400000" vert="horz"/>
          <a:lstStyle/>
          <a:p>
            <a:pPr>
              <a:defRPr sz="1600"/>
            </a:pPr>
            <a:endParaRPr lang="fr-FR"/>
          </a:p>
        </c:txPr>
        <c:crossAx val="2133012600"/>
        <c:crosses val="autoZero"/>
        <c:auto val="1"/>
        <c:lblAlgn val="ctr"/>
        <c:lblOffset val="100"/>
        <c:noMultiLvlLbl val="0"/>
      </c:catAx>
      <c:valAx>
        <c:axId val="2133012600"/>
        <c:scaling>
          <c:orientation val="minMax"/>
          <c:max val="0.04"/>
          <c:min val="-0.01"/>
        </c:scaling>
        <c:delete val="0"/>
        <c:axPos val="l"/>
        <c:majorGridlines>
          <c:spPr>
            <a:ln>
              <a:solidFill>
                <a:schemeClr val="bg1">
                  <a:lumMod val="85000"/>
                </a:schemeClr>
              </a:solidFill>
            </a:ln>
          </c:spPr>
        </c:majorGridlines>
        <c:numFmt formatCode="0.0%" sourceLinked="0"/>
        <c:majorTickMark val="out"/>
        <c:minorTickMark val="none"/>
        <c:tickLblPos val="nextTo"/>
        <c:crossAx val="2133009320"/>
        <c:crosses val="autoZero"/>
        <c:crossBetween val="between"/>
        <c:majorUnit val="0.005"/>
      </c:valAx>
    </c:plotArea>
    <c:plotVisOnly val="1"/>
    <c:dispBlanksAs val="gap"/>
    <c:showDLblsOverMax val="0"/>
  </c:chart>
  <c:txPr>
    <a:bodyPr/>
    <a:lstStyle/>
    <a:p>
      <a:pPr>
        <a:defRPr sz="1400"/>
      </a:pPr>
      <a:endParaRPr lang="fr-FR"/>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Cumul, % du PIB</a:t>
            </a:r>
          </a:p>
        </c:rich>
      </c:tx>
      <c:layout>
        <c:manualLayout>
          <c:xMode val="edge"/>
          <c:yMode val="edge"/>
          <c:x val="0.312723846426195"/>
          <c:y val="0.0"/>
        </c:manualLayout>
      </c:layout>
      <c:overlay val="0"/>
      <c:spPr>
        <a:solidFill>
          <a:schemeClr val="bg1"/>
        </a:solidFill>
      </c:spPr>
    </c:title>
    <c:autoTitleDeleted val="0"/>
    <c:plotArea>
      <c:layout>
        <c:manualLayout>
          <c:layoutTarget val="inner"/>
          <c:xMode val="edge"/>
          <c:yMode val="edge"/>
          <c:x val="0.0746177613874215"/>
          <c:y val="0.0443429302995475"/>
          <c:w val="0.907116515498854"/>
          <c:h val="0.667088685860599"/>
        </c:manualLayout>
      </c:layout>
      <c:barChart>
        <c:barDir val="col"/>
        <c:grouping val="clustered"/>
        <c:varyColors val="0"/>
        <c:ser>
          <c:idx val="0"/>
          <c:order val="0"/>
          <c:tx>
            <c:strRef>
              <c:f>'P, VA volume et prix'!$B$844</c:f>
              <c:strCache>
                <c:ptCount val="1"/>
                <c:pt idx="0">
                  <c:v>% du PIB</c:v>
                </c:pt>
              </c:strCache>
            </c:strRef>
          </c:tx>
          <c:spPr>
            <a:solidFill>
              <a:srgbClr val="2CFF1E"/>
            </a:solidFill>
            <a:ln>
              <a:solidFill>
                <a:schemeClr val="tx1"/>
              </a:solidFill>
            </a:ln>
          </c:spPr>
          <c:invertIfNegative val="0"/>
          <c:dLbls>
            <c:txPr>
              <a:bodyPr rot="-5400000" vert="horz"/>
              <a:lstStyle/>
              <a:p>
                <a:pPr>
                  <a:defRPr b="1"/>
                </a:pPr>
                <a:endParaRPr lang="fr-FR"/>
              </a:p>
            </c:txPr>
            <c:dLblPos val="ctr"/>
            <c:showLegendKey val="0"/>
            <c:showVal val="1"/>
            <c:showCatName val="0"/>
            <c:showSerName val="0"/>
            <c:showPercent val="0"/>
            <c:showBubbleSize val="0"/>
            <c:showLeaderLines val="0"/>
          </c:dLbls>
          <c:cat>
            <c:strRef>
              <c:f>'P, VA volume et prix'!$C$839:$K$839</c:f>
              <c:strCache>
                <c:ptCount val="9"/>
                <c:pt idx="0">
                  <c:v>2011</c:v>
                </c:pt>
                <c:pt idx="1">
                  <c:v>2012</c:v>
                </c:pt>
                <c:pt idx="2">
                  <c:v>2013</c:v>
                </c:pt>
                <c:pt idx="3">
                  <c:v>2014</c:v>
                </c:pt>
                <c:pt idx="4">
                  <c:v>2015</c:v>
                </c:pt>
                <c:pt idx="5">
                  <c:v>2016</c:v>
                </c:pt>
                <c:pt idx="6">
                  <c:v>2017</c:v>
                </c:pt>
                <c:pt idx="7">
                  <c:v>Est 18</c:v>
                </c:pt>
                <c:pt idx="8">
                  <c:v>Scén 19</c:v>
                </c:pt>
              </c:strCache>
            </c:strRef>
          </c:cat>
          <c:val>
            <c:numRef>
              <c:f>'P, VA volume et prix'!$C$844:$K$844</c:f>
              <c:numCache>
                <c:formatCode>0.0%</c:formatCode>
                <c:ptCount val="9"/>
                <c:pt idx="0">
                  <c:v>-0.0145668648054765</c:v>
                </c:pt>
                <c:pt idx="1">
                  <c:v>-0.0432344228439673</c:v>
                </c:pt>
                <c:pt idx="2">
                  <c:v>-0.0463812232962835</c:v>
                </c:pt>
                <c:pt idx="3">
                  <c:v>-0.020879067168996</c:v>
                </c:pt>
                <c:pt idx="4">
                  <c:v>-0.0372754087716788</c:v>
                </c:pt>
                <c:pt idx="5">
                  <c:v>-0.0342896880054142</c:v>
                </c:pt>
                <c:pt idx="6">
                  <c:v>0.00883497375413277</c:v>
                </c:pt>
                <c:pt idx="7">
                  <c:v>0.0185835087581078</c:v>
                </c:pt>
                <c:pt idx="8">
                  <c:v>0.0357629161540878</c:v>
                </c:pt>
              </c:numCache>
            </c:numRef>
          </c:val>
        </c:ser>
        <c:dLbls>
          <c:showLegendKey val="0"/>
          <c:showVal val="1"/>
          <c:showCatName val="0"/>
          <c:showSerName val="0"/>
          <c:showPercent val="0"/>
          <c:showBubbleSize val="0"/>
        </c:dLbls>
        <c:gapWidth val="150"/>
        <c:axId val="2136699336"/>
        <c:axId val="2136707208"/>
      </c:barChart>
      <c:catAx>
        <c:axId val="2136699336"/>
        <c:scaling>
          <c:orientation val="minMax"/>
        </c:scaling>
        <c:delete val="0"/>
        <c:axPos val="b"/>
        <c:majorTickMark val="out"/>
        <c:minorTickMark val="none"/>
        <c:tickLblPos val="low"/>
        <c:spPr>
          <a:ln w="38100" cmpd="sng">
            <a:solidFill>
              <a:srgbClr val="FF0000"/>
            </a:solidFill>
          </a:ln>
        </c:spPr>
        <c:txPr>
          <a:bodyPr rot="-5400000" vert="horz"/>
          <a:lstStyle/>
          <a:p>
            <a:pPr>
              <a:defRPr/>
            </a:pPr>
            <a:endParaRPr lang="fr-FR"/>
          </a:p>
        </c:txPr>
        <c:crossAx val="2136707208"/>
        <c:crosses val="autoZero"/>
        <c:auto val="1"/>
        <c:lblAlgn val="ctr"/>
        <c:lblOffset val="100"/>
        <c:noMultiLvlLbl val="0"/>
      </c:catAx>
      <c:valAx>
        <c:axId val="2136707208"/>
        <c:scaling>
          <c:orientation val="minMax"/>
          <c:min val="-0.05"/>
        </c:scaling>
        <c:delete val="0"/>
        <c:axPos val="l"/>
        <c:majorGridlines>
          <c:spPr>
            <a:ln>
              <a:solidFill>
                <a:schemeClr val="bg1">
                  <a:lumMod val="75000"/>
                </a:schemeClr>
              </a:solidFill>
            </a:ln>
          </c:spPr>
        </c:majorGridlines>
        <c:numFmt formatCode="0%" sourceLinked="0"/>
        <c:majorTickMark val="out"/>
        <c:minorTickMark val="none"/>
        <c:tickLblPos val="nextTo"/>
        <c:crossAx val="2136699336"/>
        <c:crosses val="autoZero"/>
        <c:crossBetween val="between"/>
        <c:majorUnit val="0.01"/>
      </c:valAx>
    </c:plotArea>
    <c:plotVisOnly val="1"/>
    <c:dispBlanksAs val="gap"/>
    <c:showDLblsOverMax val="0"/>
  </c:chart>
  <c:txPr>
    <a:bodyPr/>
    <a:lstStyle/>
    <a:p>
      <a:pPr>
        <a:defRPr sz="1600"/>
      </a:pPr>
      <a:endParaRPr lang="fr-FR"/>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Evolution (en milliers) de l'emploi moyen </a:t>
            </a:r>
            <a:r>
              <a:rPr lang="fr-FR" sz="1800" b="1" i="0" u="none" strike="noStrike" baseline="0" dirty="0" smtClean="0">
                <a:solidFill>
                  <a:srgbClr val="000000"/>
                </a:solidFill>
                <a:latin typeface="Calibri"/>
                <a:ea typeface="Calibri"/>
                <a:cs typeface="Calibri"/>
              </a:rPr>
              <a:t>annuel, total </a:t>
            </a:r>
            <a:r>
              <a:rPr lang="fr-FR" sz="1800" b="1" i="0" u="none" strike="noStrike" baseline="0" dirty="0">
                <a:solidFill>
                  <a:srgbClr val="000000"/>
                </a:solidFill>
                <a:latin typeface="Calibri"/>
                <a:ea typeface="Calibri"/>
                <a:cs typeface="Calibri"/>
              </a:rPr>
              <a:t>des salariés : </a:t>
            </a:r>
          </a:p>
        </c:rich>
      </c:tx>
      <c:layout>
        <c:manualLayout>
          <c:xMode val="edge"/>
          <c:yMode val="edge"/>
          <c:x val="0.19444784515707"/>
          <c:y val="0.0"/>
        </c:manualLayout>
      </c:layout>
      <c:overlay val="0"/>
      <c:spPr>
        <a:noFill/>
        <a:ln w="25400">
          <a:noFill/>
        </a:ln>
      </c:spPr>
    </c:title>
    <c:autoTitleDeleted val="0"/>
    <c:plotArea>
      <c:layout>
        <c:manualLayout>
          <c:layoutTarget val="inner"/>
          <c:xMode val="edge"/>
          <c:yMode val="edge"/>
          <c:x val="0.0474575645211328"/>
          <c:y val="0.105510404949381"/>
          <c:w val="0.839686849884085"/>
          <c:h val="0.766698091495793"/>
        </c:manualLayout>
      </c:layout>
      <c:lineChart>
        <c:grouping val="standard"/>
        <c:varyColors val="0"/>
        <c:ser>
          <c:idx val="5"/>
          <c:order val="0"/>
          <c:tx>
            <c:strRef>
              <c:f>'Emploi gal'!$A$23</c:f>
              <c:strCache>
                <c:ptCount val="1"/>
                <c:pt idx="0">
                  <c:v>Total Privé + Public</c:v>
                </c:pt>
              </c:strCache>
            </c:strRef>
          </c:tx>
          <c:spPr>
            <a:ln w="76200" cmpd="sng">
              <a:solidFill>
                <a:schemeClr val="tx1"/>
              </a:solidFill>
            </a:ln>
          </c:spPr>
          <c:marker>
            <c:symbol val="none"/>
          </c:marker>
          <c:cat>
            <c:strRef>
              <c:f>'Emploi gal'!$C$16:$Y$16</c:f>
              <c:strCache>
                <c:ptCount val="23"/>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Est 2018</c:v>
                </c:pt>
              </c:strCache>
            </c:strRef>
          </c:cat>
          <c:val>
            <c:numRef>
              <c:f>'Emploi gal'!$C$23:$Y$23</c:f>
              <c:numCache>
                <c:formatCode>_-* #\ ##0.0\ _F_-;\-* #\ ##0.0\ _F_-;_-* "-"??\ _F_-;_-@_-</c:formatCode>
                <c:ptCount val="23"/>
                <c:pt idx="0">
                  <c:v>51.24613282660146</c:v>
                </c:pt>
                <c:pt idx="1">
                  <c:v>52.48720610968716</c:v>
                </c:pt>
                <c:pt idx="2">
                  <c:v>54.33611349222786</c:v>
                </c:pt>
                <c:pt idx="3">
                  <c:v>56.09687285487382</c:v>
                </c:pt>
                <c:pt idx="4">
                  <c:v>57.77761887804443</c:v>
                </c:pt>
                <c:pt idx="5">
                  <c:v>59.39186151384609</c:v>
                </c:pt>
                <c:pt idx="6">
                  <c:v>61.31325</c:v>
                </c:pt>
                <c:pt idx="7">
                  <c:v>64.54075</c:v>
                </c:pt>
                <c:pt idx="8">
                  <c:v>67.16925</c:v>
                </c:pt>
                <c:pt idx="9">
                  <c:v>69.56325</c:v>
                </c:pt>
                <c:pt idx="10">
                  <c:v>72.79275</c:v>
                </c:pt>
                <c:pt idx="11">
                  <c:v>76.077</c:v>
                </c:pt>
                <c:pt idx="12">
                  <c:v>79.991</c:v>
                </c:pt>
                <c:pt idx="13">
                  <c:v>82.0025</c:v>
                </c:pt>
                <c:pt idx="14">
                  <c:v>84.6115</c:v>
                </c:pt>
                <c:pt idx="15">
                  <c:v>87.763</c:v>
                </c:pt>
                <c:pt idx="16">
                  <c:v>88.92225</c:v>
                </c:pt>
                <c:pt idx="17">
                  <c:v>90.049</c:v>
                </c:pt>
                <c:pt idx="18">
                  <c:v>91.28825</c:v>
                </c:pt>
                <c:pt idx="19">
                  <c:v>92.37974999999992</c:v>
                </c:pt>
                <c:pt idx="20">
                  <c:v>92.0615</c:v>
                </c:pt>
                <c:pt idx="21">
                  <c:v>92.42175</c:v>
                </c:pt>
                <c:pt idx="22">
                  <c:v>92.19720591318088</c:v>
                </c:pt>
              </c:numCache>
            </c:numRef>
          </c:val>
          <c:smooth val="0"/>
        </c:ser>
        <c:ser>
          <c:idx val="1"/>
          <c:order val="1"/>
          <c:tx>
            <c:strRef>
              <c:f>'Emploi gal'!$A$19</c:f>
              <c:strCache>
                <c:ptCount val="1"/>
                <c:pt idx="0">
                  <c:v>Secteur privé</c:v>
                </c:pt>
              </c:strCache>
            </c:strRef>
          </c:tx>
          <c:spPr>
            <a:ln w="76200" cmpd="sng">
              <a:solidFill>
                <a:srgbClr val="0000FF"/>
              </a:solidFill>
            </a:ln>
          </c:spPr>
          <c:marker>
            <c:symbol val="none"/>
          </c:marker>
          <c:cat>
            <c:strRef>
              <c:f>'Emploi gal'!$C$16:$Y$16</c:f>
              <c:strCache>
                <c:ptCount val="23"/>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Est 2018</c:v>
                </c:pt>
              </c:strCache>
            </c:strRef>
          </c:cat>
          <c:val>
            <c:numRef>
              <c:f>'Emploi gal'!$C$19:$Y$19</c:f>
              <c:numCache>
                <c:formatCode>_-* #\ ##0.0\ _F_-;\-* #\ ##0.0\ _F_-;_-* "-"??\ _F_-;_-@_-</c:formatCode>
                <c:ptCount val="23"/>
                <c:pt idx="0">
                  <c:v>36.33770595238095</c:v>
                </c:pt>
                <c:pt idx="1">
                  <c:v>37.21772857142857</c:v>
                </c:pt>
                <c:pt idx="2">
                  <c:v>38.52875535714285</c:v>
                </c:pt>
                <c:pt idx="3">
                  <c:v>39.77727797619048</c:v>
                </c:pt>
                <c:pt idx="4">
                  <c:v>40.96906458333323</c:v>
                </c:pt>
                <c:pt idx="5">
                  <c:v>42.11369484126984</c:v>
                </c:pt>
                <c:pt idx="6">
                  <c:v>43.47611666666661</c:v>
                </c:pt>
                <c:pt idx="7">
                  <c:v>44.61205952380953</c:v>
                </c:pt>
                <c:pt idx="8">
                  <c:v>46.64227916666661</c:v>
                </c:pt>
                <c:pt idx="9">
                  <c:v>48.66014345238095</c:v>
                </c:pt>
                <c:pt idx="10">
                  <c:v>51.49402440476189</c:v>
                </c:pt>
                <c:pt idx="11">
                  <c:v>53.94378749999994</c:v>
                </c:pt>
                <c:pt idx="12">
                  <c:v>57.13956845238096</c:v>
                </c:pt>
                <c:pt idx="13">
                  <c:v>58.72325178571428</c:v>
                </c:pt>
                <c:pt idx="14">
                  <c:v>60.85538690476191</c:v>
                </c:pt>
                <c:pt idx="15">
                  <c:v>63.710875</c:v>
                </c:pt>
                <c:pt idx="16">
                  <c:v>64.5746</c:v>
                </c:pt>
                <c:pt idx="17">
                  <c:v>64.998605</c:v>
                </c:pt>
                <c:pt idx="18">
                  <c:v>65.75488</c:v>
                </c:pt>
                <c:pt idx="19">
                  <c:v>66.7330475</c:v>
                </c:pt>
                <c:pt idx="20">
                  <c:v>66.08477500000001</c:v>
                </c:pt>
                <c:pt idx="21">
                  <c:v>65.70387249999995</c:v>
                </c:pt>
                <c:pt idx="22">
                  <c:v>65.38304343918244</c:v>
                </c:pt>
              </c:numCache>
            </c:numRef>
          </c:val>
          <c:smooth val="0"/>
        </c:ser>
        <c:ser>
          <c:idx val="0"/>
          <c:order val="2"/>
          <c:tx>
            <c:strRef>
              <c:f>'Emploi gal'!$A$24</c:f>
              <c:strCache>
                <c:ptCount val="1"/>
                <c:pt idx="0">
                  <c:v>Secteur public</c:v>
                </c:pt>
              </c:strCache>
            </c:strRef>
          </c:tx>
          <c:spPr>
            <a:ln w="76200" cmpd="sng">
              <a:solidFill>
                <a:srgbClr val="008000"/>
              </a:solidFill>
            </a:ln>
          </c:spPr>
          <c:marker>
            <c:symbol val="none"/>
          </c:marker>
          <c:cat>
            <c:strRef>
              <c:f>'Emploi gal'!$C$16:$Y$16</c:f>
              <c:strCache>
                <c:ptCount val="23"/>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Est 2018</c:v>
                </c:pt>
              </c:strCache>
            </c:strRef>
          </c:cat>
          <c:val>
            <c:numRef>
              <c:f>'Emploi gal'!$C$24:$Y$24</c:f>
              <c:numCache>
                <c:formatCode>_-* #\ ##0.0\ _F_-;\-* #\ ##0.0\ _F_-;_-* "-"??\ _F_-;_-@_-</c:formatCode>
                <c:ptCount val="23"/>
                <c:pt idx="0">
                  <c:v>14.9084268742205</c:v>
                </c:pt>
                <c:pt idx="1">
                  <c:v>15.2694775382587</c:v>
                </c:pt>
                <c:pt idx="2">
                  <c:v>15.807358135085</c:v>
                </c:pt>
                <c:pt idx="3">
                  <c:v>16.31959487868335</c:v>
                </c:pt>
                <c:pt idx="4">
                  <c:v>16.8085542947111</c:v>
                </c:pt>
                <c:pt idx="5">
                  <c:v>17.27816667257638</c:v>
                </c:pt>
                <c:pt idx="6">
                  <c:v>17.83713333333332</c:v>
                </c:pt>
                <c:pt idx="7">
                  <c:v>19.92869047619048</c:v>
                </c:pt>
                <c:pt idx="8">
                  <c:v>20.52697083333332</c:v>
                </c:pt>
                <c:pt idx="9">
                  <c:v>20.90310654761905</c:v>
                </c:pt>
                <c:pt idx="10">
                  <c:v>21.29872559523809</c:v>
                </c:pt>
                <c:pt idx="11">
                  <c:v>22.1332125</c:v>
                </c:pt>
                <c:pt idx="12">
                  <c:v>22.85143154761905</c:v>
                </c:pt>
                <c:pt idx="13">
                  <c:v>23.27924821428572</c:v>
                </c:pt>
                <c:pt idx="14">
                  <c:v>23.7561130952381</c:v>
                </c:pt>
                <c:pt idx="15">
                  <c:v>24.052125</c:v>
                </c:pt>
                <c:pt idx="16">
                  <c:v>24.34765</c:v>
                </c:pt>
                <c:pt idx="17">
                  <c:v>25.05039575</c:v>
                </c:pt>
                <c:pt idx="18">
                  <c:v>25.53336825</c:v>
                </c:pt>
                <c:pt idx="19">
                  <c:v>25.6467035</c:v>
                </c:pt>
                <c:pt idx="20">
                  <c:v>25.97672525</c:v>
                </c:pt>
                <c:pt idx="21">
                  <c:v>26.717879</c:v>
                </c:pt>
                <c:pt idx="22">
                  <c:v>26.8174114757261</c:v>
                </c:pt>
              </c:numCache>
            </c:numRef>
          </c:val>
          <c:smooth val="0"/>
        </c:ser>
        <c:dLbls>
          <c:showLegendKey val="0"/>
          <c:showVal val="0"/>
          <c:showCatName val="0"/>
          <c:showSerName val="0"/>
          <c:showPercent val="0"/>
          <c:showBubbleSize val="0"/>
        </c:dLbls>
        <c:marker val="1"/>
        <c:smooth val="0"/>
        <c:axId val="2136596856"/>
        <c:axId val="2136600136"/>
      </c:lineChart>
      <c:catAx>
        <c:axId val="2136596856"/>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600"/>
            </a:pPr>
            <a:endParaRPr lang="fr-FR"/>
          </a:p>
        </c:txPr>
        <c:crossAx val="2136600136"/>
        <c:crosses val="autoZero"/>
        <c:auto val="1"/>
        <c:lblAlgn val="ctr"/>
        <c:lblOffset val="100"/>
        <c:tickLblSkip val="2"/>
        <c:noMultiLvlLbl val="0"/>
      </c:catAx>
      <c:valAx>
        <c:axId val="2136600136"/>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spPr>
          <a:ln w="3175">
            <a:solidFill>
              <a:srgbClr val="808080"/>
            </a:solidFill>
            <a:prstDash val="solid"/>
          </a:ln>
        </c:spPr>
        <c:txPr>
          <a:bodyPr rot="0" vert="horz"/>
          <a:lstStyle/>
          <a:p>
            <a:pPr>
              <a:defRPr/>
            </a:pPr>
            <a:endParaRPr lang="fr-FR"/>
          </a:p>
        </c:txPr>
        <c:crossAx val="2136596856"/>
        <c:crosses val="autoZero"/>
        <c:crossBetween val="between"/>
        <c:majorUnit val="5.0"/>
      </c:valAx>
      <c:spPr>
        <a:solidFill>
          <a:srgbClr val="FFFFFF"/>
        </a:solidFill>
        <a:ln w="25400">
          <a:noFill/>
        </a:ln>
      </c:spPr>
    </c:plotArea>
    <c:legend>
      <c:legendPos val="r"/>
      <c:layout>
        <c:manualLayout>
          <c:xMode val="edge"/>
          <c:yMode val="edge"/>
          <c:x val="0.406637244133626"/>
          <c:y val="0.742652667170595"/>
          <c:w val="0.58823515415899"/>
          <c:h val="0.122311960928677"/>
        </c:manualLayout>
      </c:layout>
      <c:overlay val="0"/>
      <c:spPr>
        <a:solidFill>
          <a:schemeClr val="bg1"/>
        </a:solidFill>
        <a:ln w="25400">
          <a:noFill/>
        </a:ln>
      </c:spPr>
      <c:txPr>
        <a:bodyPr/>
        <a:lstStyle/>
        <a:p>
          <a:pPr>
            <a:defRPr sz="1800" b="1"/>
          </a:pPr>
          <a:endParaRPr lang="fr-FR"/>
        </a:p>
      </c:txPr>
    </c:legend>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Zoom depuis </a:t>
            </a:r>
            <a:r>
              <a:rPr lang="fr-FR" sz="1800" b="1" i="0" u="none" strike="noStrike" baseline="0" dirty="0" smtClean="0">
                <a:solidFill>
                  <a:srgbClr val="000000"/>
                </a:solidFill>
                <a:latin typeface="Calibri"/>
                <a:ea typeface="Calibri"/>
                <a:cs typeface="Calibri"/>
              </a:rPr>
              <a:t>2010,</a:t>
            </a:r>
          </a:p>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 </a:t>
            </a:r>
            <a:r>
              <a:rPr lang="fr-FR" sz="1800" b="1" i="0" u="none" strike="noStrike" baseline="0" dirty="0">
                <a:solidFill>
                  <a:srgbClr val="000000"/>
                </a:solidFill>
                <a:latin typeface="Calibri"/>
                <a:ea typeface="Calibri"/>
                <a:cs typeface="Calibri"/>
              </a:rPr>
              <a:t>total</a:t>
            </a:r>
          </a:p>
        </c:rich>
      </c:tx>
      <c:layout>
        <c:manualLayout>
          <c:xMode val="edge"/>
          <c:yMode val="edge"/>
          <c:x val="0.0199717828617807"/>
          <c:y val="0.00397848990197314"/>
        </c:manualLayout>
      </c:layout>
      <c:overlay val="0"/>
      <c:spPr>
        <a:noFill/>
        <a:ln w="25400">
          <a:noFill/>
        </a:ln>
      </c:spPr>
    </c:title>
    <c:autoTitleDeleted val="0"/>
    <c:plotArea>
      <c:layout>
        <c:manualLayout>
          <c:layoutTarget val="inner"/>
          <c:xMode val="edge"/>
          <c:yMode val="edge"/>
          <c:x val="0.0474575645211328"/>
          <c:y val="0.105510404949381"/>
          <c:w val="0.918226056639731"/>
          <c:h val="0.852510411257908"/>
        </c:manualLayout>
      </c:layout>
      <c:lineChart>
        <c:grouping val="standard"/>
        <c:varyColors val="0"/>
        <c:ser>
          <c:idx val="5"/>
          <c:order val="0"/>
          <c:tx>
            <c:strRef>
              <c:f>'Emploi gal'!$A$23</c:f>
              <c:strCache>
                <c:ptCount val="1"/>
                <c:pt idx="0">
                  <c:v>Total Privé + Public</c:v>
                </c:pt>
              </c:strCache>
            </c:strRef>
          </c:tx>
          <c:spPr>
            <a:ln w="76200" cmpd="sng">
              <a:solidFill>
                <a:schemeClr val="tx1"/>
              </a:solidFill>
            </a:ln>
          </c:spPr>
          <c:marker>
            <c:symbol val="none"/>
          </c:marker>
          <c:dLbls>
            <c:numFmt formatCode="#,##0.0" sourceLinked="0"/>
            <c:spPr>
              <a:solidFill>
                <a:schemeClr val="bg1"/>
              </a:solidFill>
            </c:spPr>
            <c:txPr>
              <a:bodyPr/>
              <a:lstStyle/>
              <a:p>
                <a:pPr>
                  <a:defRPr sz="1400" b="1"/>
                </a:pPr>
                <a:endParaRPr lang="fr-FR"/>
              </a:p>
            </c:txPr>
            <c:dLblPos val="t"/>
            <c:showLegendKey val="0"/>
            <c:showVal val="1"/>
            <c:showCatName val="0"/>
            <c:showSerName val="0"/>
            <c:showPercent val="0"/>
            <c:showBubbleSize val="0"/>
            <c:showLeaderLines val="0"/>
          </c:dLbls>
          <c:cat>
            <c:strRef>
              <c:f>'Emploi gal'!$Q$16:$Y$16</c:f>
              <c:strCache>
                <c:ptCount val="9"/>
                <c:pt idx="0">
                  <c:v>2010</c:v>
                </c:pt>
                <c:pt idx="1">
                  <c:v>2011</c:v>
                </c:pt>
                <c:pt idx="2">
                  <c:v>2012</c:v>
                </c:pt>
                <c:pt idx="3">
                  <c:v>2013</c:v>
                </c:pt>
                <c:pt idx="4">
                  <c:v>2014</c:v>
                </c:pt>
                <c:pt idx="5">
                  <c:v>2015</c:v>
                </c:pt>
                <c:pt idx="6">
                  <c:v>2016</c:v>
                </c:pt>
                <c:pt idx="7">
                  <c:v>2017</c:v>
                </c:pt>
                <c:pt idx="8">
                  <c:v>Est 2018</c:v>
                </c:pt>
              </c:strCache>
            </c:strRef>
          </c:cat>
          <c:val>
            <c:numRef>
              <c:f>'Emploi gal'!$Q$23:$Y$23</c:f>
              <c:numCache>
                <c:formatCode>_-* #\ ##0.0\ _F_-;\-* #\ ##0.0\ _F_-;_-* "-"??\ _F_-;_-@_-</c:formatCode>
                <c:ptCount val="9"/>
                <c:pt idx="0">
                  <c:v>84.6115</c:v>
                </c:pt>
                <c:pt idx="1">
                  <c:v>87.763</c:v>
                </c:pt>
                <c:pt idx="2">
                  <c:v>88.92225</c:v>
                </c:pt>
                <c:pt idx="3">
                  <c:v>90.049</c:v>
                </c:pt>
                <c:pt idx="4">
                  <c:v>91.28825</c:v>
                </c:pt>
                <c:pt idx="5">
                  <c:v>92.37974999999992</c:v>
                </c:pt>
                <c:pt idx="6">
                  <c:v>92.0615</c:v>
                </c:pt>
                <c:pt idx="7">
                  <c:v>92.42175</c:v>
                </c:pt>
                <c:pt idx="8">
                  <c:v>92.19720591318088</c:v>
                </c:pt>
              </c:numCache>
            </c:numRef>
          </c:val>
          <c:smooth val="0"/>
        </c:ser>
        <c:dLbls>
          <c:showLegendKey val="0"/>
          <c:showVal val="0"/>
          <c:showCatName val="0"/>
          <c:showSerName val="0"/>
          <c:showPercent val="0"/>
          <c:showBubbleSize val="0"/>
        </c:dLbls>
        <c:marker val="1"/>
        <c:smooth val="0"/>
        <c:axId val="2136565704"/>
        <c:axId val="2136577704"/>
      </c:lineChart>
      <c:catAx>
        <c:axId val="2136565704"/>
        <c:scaling>
          <c:orientation val="minMax"/>
        </c:scaling>
        <c:delete val="1"/>
        <c:axPos val="b"/>
        <c:numFmt formatCode="#,##0" sourceLinked="0"/>
        <c:majorTickMark val="out"/>
        <c:minorTickMark val="none"/>
        <c:tickLblPos val="nextTo"/>
        <c:crossAx val="2136577704"/>
        <c:crosses val="autoZero"/>
        <c:auto val="1"/>
        <c:lblAlgn val="ctr"/>
        <c:lblOffset val="100"/>
        <c:tickLblSkip val="1"/>
        <c:noMultiLvlLbl val="0"/>
      </c:catAx>
      <c:valAx>
        <c:axId val="2136577704"/>
        <c:scaling>
          <c:orientation val="minMax"/>
          <c:max val="94.0"/>
          <c:min val="84.0"/>
        </c:scaling>
        <c:delete val="1"/>
        <c:axPos val="l"/>
        <c:numFmt formatCode="#,##0" sourceLinked="0"/>
        <c:majorTickMark val="out"/>
        <c:minorTickMark val="none"/>
        <c:tickLblPos val="nextTo"/>
        <c:crossAx val="2136565704"/>
        <c:crosses val="autoZero"/>
        <c:crossBetween val="between"/>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Privé</a:t>
            </a:r>
            <a:endParaRPr lang="fr-FR" sz="1800" b="1" i="0" u="none" strike="noStrike" baseline="0" dirty="0">
              <a:solidFill>
                <a:srgbClr val="000000"/>
              </a:solidFill>
              <a:latin typeface="Calibri"/>
              <a:ea typeface="Calibri"/>
              <a:cs typeface="Calibri"/>
            </a:endParaRPr>
          </a:p>
        </c:rich>
      </c:tx>
      <c:layout>
        <c:manualLayout>
          <c:xMode val="edge"/>
          <c:yMode val="edge"/>
          <c:x val="0.230097391922177"/>
          <c:y val="0.13396984192134"/>
        </c:manualLayout>
      </c:layout>
      <c:overlay val="0"/>
      <c:spPr>
        <a:noFill/>
        <a:ln w="25400">
          <a:noFill/>
        </a:ln>
      </c:spPr>
    </c:title>
    <c:autoTitleDeleted val="0"/>
    <c:plotArea>
      <c:layout>
        <c:manualLayout>
          <c:layoutTarget val="inner"/>
          <c:xMode val="edge"/>
          <c:yMode val="edge"/>
          <c:x val="0.0474575645211328"/>
          <c:y val="0.0471551701655441"/>
          <c:w val="0.918226056639731"/>
          <c:h val="0.952644019642721"/>
        </c:manualLayout>
      </c:layout>
      <c:lineChart>
        <c:grouping val="standard"/>
        <c:varyColors val="0"/>
        <c:ser>
          <c:idx val="1"/>
          <c:order val="0"/>
          <c:tx>
            <c:strRef>
              <c:f>'Emploi gal'!$A$19</c:f>
              <c:strCache>
                <c:ptCount val="1"/>
                <c:pt idx="0">
                  <c:v>Secteur privé</c:v>
                </c:pt>
              </c:strCache>
            </c:strRef>
          </c:tx>
          <c:spPr>
            <a:ln w="76200" cmpd="sng">
              <a:solidFill>
                <a:srgbClr val="0000FF"/>
              </a:solidFill>
            </a:ln>
          </c:spPr>
          <c:marker>
            <c:symbol val="none"/>
          </c:marker>
          <c:dLbls>
            <c:numFmt formatCode="#,##0.0" sourceLinked="0"/>
            <c:spPr>
              <a:solidFill>
                <a:schemeClr val="bg1"/>
              </a:solidFill>
            </c:spPr>
            <c:txPr>
              <a:bodyPr/>
              <a:lstStyle/>
              <a:p>
                <a:pPr>
                  <a:defRPr sz="1600" b="1">
                    <a:solidFill>
                      <a:srgbClr val="0000FF"/>
                    </a:solidFill>
                  </a:defRPr>
                </a:pPr>
                <a:endParaRPr lang="fr-FR"/>
              </a:p>
            </c:txPr>
            <c:dLblPos val="t"/>
            <c:showLegendKey val="0"/>
            <c:showVal val="1"/>
            <c:showCatName val="0"/>
            <c:showSerName val="0"/>
            <c:showPercent val="0"/>
            <c:showBubbleSize val="0"/>
            <c:showLeaderLines val="0"/>
          </c:dLbls>
          <c:cat>
            <c:strRef>
              <c:f>'Emploi gal'!$Q$16:$Y$16</c:f>
              <c:strCache>
                <c:ptCount val="9"/>
                <c:pt idx="0">
                  <c:v>2010</c:v>
                </c:pt>
                <c:pt idx="1">
                  <c:v>2011</c:v>
                </c:pt>
                <c:pt idx="2">
                  <c:v>2012</c:v>
                </c:pt>
                <c:pt idx="3">
                  <c:v>2013</c:v>
                </c:pt>
                <c:pt idx="4">
                  <c:v>2014</c:v>
                </c:pt>
                <c:pt idx="5">
                  <c:v>2015</c:v>
                </c:pt>
                <c:pt idx="6">
                  <c:v>2016</c:v>
                </c:pt>
                <c:pt idx="7">
                  <c:v>2017</c:v>
                </c:pt>
                <c:pt idx="8">
                  <c:v>Est 2018</c:v>
                </c:pt>
              </c:strCache>
            </c:strRef>
          </c:cat>
          <c:val>
            <c:numRef>
              <c:f>'Emploi gal'!$Q$19:$Y$19</c:f>
              <c:numCache>
                <c:formatCode>_-* #\ ##0.0\ _F_-;\-* #\ ##0.0\ _F_-;_-* "-"??\ _F_-;_-@_-</c:formatCode>
                <c:ptCount val="9"/>
                <c:pt idx="0">
                  <c:v>60.85538690476191</c:v>
                </c:pt>
                <c:pt idx="1">
                  <c:v>63.710875</c:v>
                </c:pt>
                <c:pt idx="2">
                  <c:v>64.5746</c:v>
                </c:pt>
                <c:pt idx="3">
                  <c:v>64.998605</c:v>
                </c:pt>
                <c:pt idx="4">
                  <c:v>65.75488</c:v>
                </c:pt>
                <c:pt idx="5">
                  <c:v>66.7330475</c:v>
                </c:pt>
                <c:pt idx="6">
                  <c:v>66.08477500000001</c:v>
                </c:pt>
                <c:pt idx="7">
                  <c:v>65.70387249999995</c:v>
                </c:pt>
                <c:pt idx="8">
                  <c:v>65.38304343918244</c:v>
                </c:pt>
              </c:numCache>
            </c:numRef>
          </c:val>
          <c:smooth val="0"/>
        </c:ser>
        <c:dLbls>
          <c:showLegendKey val="0"/>
          <c:showVal val="0"/>
          <c:showCatName val="0"/>
          <c:showSerName val="0"/>
          <c:showPercent val="0"/>
          <c:showBubbleSize val="0"/>
        </c:dLbls>
        <c:marker val="1"/>
        <c:smooth val="0"/>
        <c:axId val="2136524904"/>
        <c:axId val="2136503208"/>
      </c:lineChart>
      <c:catAx>
        <c:axId val="2136524904"/>
        <c:scaling>
          <c:orientation val="minMax"/>
        </c:scaling>
        <c:delete val="1"/>
        <c:axPos val="b"/>
        <c:numFmt formatCode="#,##0" sourceLinked="0"/>
        <c:majorTickMark val="out"/>
        <c:minorTickMark val="none"/>
        <c:tickLblPos val="nextTo"/>
        <c:crossAx val="2136503208"/>
        <c:crosses val="autoZero"/>
        <c:auto val="1"/>
        <c:lblAlgn val="ctr"/>
        <c:lblOffset val="100"/>
        <c:tickLblSkip val="1"/>
        <c:noMultiLvlLbl val="0"/>
      </c:catAx>
      <c:valAx>
        <c:axId val="2136503208"/>
        <c:scaling>
          <c:orientation val="minMax"/>
          <c:min val="60.0"/>
        </c:scaling>
        <c:delete val="1"/>
        <c:axPos val="l"/>
        <c:numFmt formatCode="#,##0" sourceLinked="0"/>
        <c:majorTickMark val="out"/>
        <c:minorTickMark val="none"/>
        <c:tickLblPos val="nextTo"/>
        <c:crossAx val="2136524904"/>
        <c:crosses val="autoZero"/>
        <c:crossBetween val="between"/>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Public</a:t>
            </a:r>
            <a:endParaRPr lang="fr-FR" sz="1800" b="1" i="0" u="none" strike="noStrike" baseline="0" dirty="0">
              <a:solidFill>
                <a:srgbClr val="000000"/>
              </a:solidFill>
              <a:latin typeface="Calibri"/>
              <a:ea typeface="Calibri"/>
              <a:cs typeface="Calibri"/>
            </a:endParaRPr>
          </a:p>
        </c:rich>
      </c:tx>
      <c:layout>
        <c:manualLayout>
          <c:xMode val="edge"/>
          <c:yMode val="edge"/>
          <c:x val="0.238143432239308"/>
          <c:y val="0.0551240897775341"/>
        </c:manualLayout>
      </c:layout>
      <c:overlay val="0"/>
      <c:spPr>
        <a:noFill/>
        <a:ln w="25400">
          <a:noFill/>
        </a:ln>
      </c:spPr>
    </c:title>
    <c:autoTitleDeleted val="0"/>
    <c:plotArea>
      <c:layout>
        <c:manualLayout>
          <c:layoutTarget val="inner"/>
          <c:xMode val="edge"/>
          <c:yMode val="edge"/>
          <c:x val="0.0474575645211328"/>
          <c:y val="0.0376801018375403"/>
          <c:w val="0.918226056639731"/>
          <c:h val="0.622377757981838"/>
        </c:manualLayout>
      </c:layout>
      <c:lineChart>
        <c:grouping val="standard"/>
        <c:varyColors val="0"/>
        <c:ser>
          <c:idx val="0"/>
          <c:order val="0"/>
          <c:tx>
            <c:strRef>
              <c:f>'Emploi gal'!$A$24</c:f>
              <c:strCache>
                <c:ptCount val="1"/>
                <c:pt idx="0">
                  <c:v>Secteur public</c:v>
                </c:pt>
              </c:strCache>
            </c:strRef>
          </c:tx>
          <c:spPr>
            <a:ln w="76200" cmpd="sng">
              <a:solidFill>
                <a:srgbClr val="008000"/>
              </a:solidFill>
            </a:ln>
          </c:spPr>
          <c:marker>
            <c:symbol val="none"/>
          </c:marker>
          <c:dLbls>
            <c:numFmt formatCode="#,##0.0" sourceLinked="0"/>
            <c:spPr>
              <a:solidFill>
                <a:schemeClr val="bg1"/>
              </a:solidFill>
            </c:spPr>
            <c:txPr>
              <a:bodyPr/>
              <a:lstStyle/>
              <a:p>
                <a:pPr>
                  <a:defRPr sz="1600" b="1">
                    <a:solidFill>
                      <a:srgbClr val="008000"/>
                    </a:solidFill>
                  </a:defRPr>
                </a:pPr>
                <a:endParaRPr lang="fr-FR"/>
              </a:p>
            </c:txPr>
            <c:dLblPos val="t"/>
            <c:showLegendKey val="0"/>
            <c:showVal val="1"/>
            <c:showCatName val="0"/>
            <c:showSerName val="0"/>
            <c:showPercent val="0"/>
            <c:showBubbleSize val="0"/>
            <c:showLeaderLines val="0"/>
          </c:dLbls>
          <c:cat>
            <c:strRef>
              <c:f>'Emploi gal'!$Q$16:$Y$16</c:f>
              <c:strCache>
                <c:ptCount val="9"/>
                <c:pt idx="0">
                  <c:v>2010</c:v>
                </c:pt>
                <c:pt idx="1">
                  <c:v>2011</c:v>
                </c:pt>
                <c:pt idx="2">
                  <c:v>2012</c:v>
                </c:pt>
                <c:pt idx="3">
                  <c:v>2013</c:v>
                </c:pt>
                <c:pt idx="4">
                  <c:v>2014</c:v>
                </c:pt>
                <c:pt idx="5">
                  <c:v>2015</c:v>
                </c:pt>
                <c:pt idx="6">
                  <c:v>2016</c:v>
                </c:pt>
                <c:pt idx="7">
                  <c:v>2017</c:v>
                </c:pt>
                <c:pt idx="8">
                  <c:v>Est 2018</c:v>
                </c:pt>
              </c:strCache>
            </c:strRef>
          </c:cat>
          <c:val>
            <c:numRef>
              <c:f>'Emploi gal'!$Q$24:$Y$24</c:f>
              <c:numCache>
                <c:formatCode>_-* #\ ##0.0\ _F_-;\-* #\ ##0.0\ _F_-;_-* "-"??\ _F_-;_-@_-</c:formatCode>
                <c:ptCount val="9"/>
                <c:pt idx="0">
                  <c:v>23.7561130952381</c:v>
                </c:pt>
                <c:pt idx="1">
                  <c:v>24.052125</c:v>
                </c:pt>
                <c:pt idx="2">
                  <c:v>24.34765</c:v>
                </c:pt>
                <c:pt idx="3">
                  <c:v>25.05039575</c:v>
                </c:pt>
                <c:pt idx="4">
                  <c:v>25.53336825</c:v>
                </c:pt>
                <c:pt idx="5">
                  <c:v>25.6467035</c:v>
                </c:pt>
                <c:pt idx="6">
                  <c:v>25.97672525</c:v>
                </c:pt>
                <c:pt idx="7">
                  <c:v>26.717879</c:v>
                </c:pt>
                <c:pt idx="8">
                  <c:v>26.8174114757261</c:v>
                </c:pt>
              </c:numCache>
            </c:numRef>
          </c:val>
          <c:smooth val="0"/>
        </c:ser>
        <c:dLbls>
          <c:showLegendKey val="0"/>
          <c:showVal val="0"/>
          <c:showCatName val="0"/>
          <c:showSerName val="0"/>
          <c:showPercent val="0"/>
          <c:showBubbleSize val="0"/>
        </c:dLbls>
        <c:marker val="1"/>
        <c:smooth val="0"/>
        <c:axId val="2112187768"/>
        <c:axId val="2112190968"/>
      </c:lineChart>
      <c:catAx>
        <c:axId val="2112187768"/>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600"/>
            </a:pPr>
            <a:endParaRPr lang="fr-FR"/>
          </a:p>
        </c:txPr>
        <c:crossAx val="2112190968"/>
        <c:crosses val="autoZero"/>
        <c:auto val="1"/>
        <c:lblAlgn val="ctr"/>
        <c:lblOffset val="100"/>
        <c:tickLblSkip val="1"/>
        <c:noMultiLvlLbl val="0"/>
      </c:catAx>
      <c:valAx>
        <c:axId val="2112190968"/>
        <c:scaling>
          <c:orientation val="minMax"/>
          <c:min val="23.0"/>
        </c:scaling>
        <c:delete val="1"/>
        <c:axPos val="l"/>
        <c:numFmt formatCode="#,##0" sourceLinked="0"/>
        <c:majorTickMark val="out"/>
        <c:minorTickMark val="none"/>
        <c:tickLblPos val="nextTo"/>
        <c:crossAx val="2112187768"/>
        <c:crosses val="autoZero"/>
        <c:crossBetween val="between"/>
        <c:majorUnit val="1.0"/>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Structure </a:t>
            </a:r>
            <a:r>
              <a:rPr lang="fr-FR" sz="1800" b="1" i="0" u="none" strike="noStrike" baseline="0" dirty="0">
                <a:solidFill>
                  <a:srgbClr val="000000"/>
                </a:solidFill>
                <a:latin typeface="Calibri"/>
                <a:ea typeface="Calibri"/>
                <a:cs typeface="Calibri"/>
              </a:rPr>
              <a:t>de l'emploi salarié privé </a:t>
            </a:r>
            <a:endParaRPr lang="fr-FR" sz="1800" b="1" i="0" u="none" strike="noStrike" baseline="0" dirty="0" smtClean="0">
              <a:solidFill>
                <a:srgbClr val="000000"/>
              </a:solidFill>
              <a:latin typeface="Calibri"/>
              <a:ea typeface="Calibri"/>
              <a:cs typeface="Calibri"/>
            </a:endParaRPr>
          </a:p>
          <a:p>
            <a:pPr>
              <a:defRPr sz="18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à </a:t>
            </a:r>
            <a:r>
              <a:rPr lang="fr-FR" sz="1800" b="1" i="0" u="none" strike="noStrike" baseline="0" dirty="0">
                <a:solidFill>
                  <a:srgbClr val="000000"/>
                </a:solidFill>
                <a:latin typeface="Calibri"/>
                <a:ea typeface="Calibri"/>
                <a:cs typeface="Calibri"/>
              </a:rPr>
              <a:t>long terme, milliers</a:t>
            </a:r>
          </a:p>
        </c:rich>
      </c:tx>
      <c:layout>
        <c:manualLayout>
          <c:xMode val="edge"/>
          <c:yMode val="edge"/>
          <c:x val="0.146871075918512"/>
          <c:y val="0.0"/>
        </c:manualLayout>
      </c:layout>
      <c:overlay val="0"/>
      <c:spPr>
        <a:noFill/>
        <a:ln w="25400">
          <a:noFill/>
        </a:ln>
      </c:spPr>
    </c:title>
    <c:autoTitleDeleted val="0"/>
    <c:plotArea>
      <c:layout>
        <c:manualLayout>
          <c:layoutTarget val="inner"/>
          <c:xMode val="edge"/>
          <c:yMode val="edge"/>
          <c:x val="0.0474575645211328"/>
          <c:y val="0.0876532620922385"/>
          <c:w val="0.935756599843406"/>
          <c:h val="0.835865240421183"/>
        </c:manualLayout>
      </c:layout>
      <c:barChart>
        <c:barDir val="col"/>
        <c:grouping val="stacked"/>
        <c:varyColors val="0"/>
        <c:ser>
          <c:idx val="0"/>
          <c:order val="0"/>
          <c:tx>
            <c:strRef>
              <c:f>'Emploi gal'!$A$241</c:f>
              <c:strCache>
                <c:ptCount val="1"/>
                <c:pt idx="0">
                  <c:v>Agriculture</c:v>
                </c:pt>
              </c:strCache>
            </c:strRef>
          </c:tx>
          <c:spPr>
            <a:solidFill>
              <a:srgbClr val="FFFF00"/>
            </a:solidFill>
            <a:ln w="38100">
              <a:solidFill>
                <a:srgbClr val="FFFF00"/>
              </a:solidFill>
              <a:prstDash val="solid"/>
            </a:ln>
          </c:spPr>
          <c:invertIfNegative val="0"/>
          <c:cat>
            <c:strRef>
              <c:f>'Emploi gal'!$B$240:$Y$240</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gal'!$B$241:$Y$241</c:f>
              <c:numCache>
                <c:formatCode>#\ ##0.0</c:formatCode>
                <c:ptCount val="24"/>
                <c:pt idx="0">
                  <c:v>1.349395833333334</c:v>
                </c:pt>
                <c:pt idx="1">
                  <c:v>1.378766666666667</c:v>
                </c:pt>
                <c:pt idx="2">
                  <c:v>1.397629166666667</c:v>
                </c:pt>
                <c:pt idx="3">
                  <c:v>1.477770833333333</c:v>
                </c:pt>
                <c:pt idx="4">
                  <c:v>1.522829166666666</c:v>
                </c:pt>
                <c:pt idx="5">
                  <c:v>1.566829166666667</c:v>
                </c:pt>
                <c:pt idx="6">
                  <c:v>1.677120833333333</c:v>
                </c:pt>
                <c:pt idx="7">
                  <c:v>1.749583333333333</c:v>
                </c:pt>
                <c:pt idx="8">
                  <c:v>1.753225</c:v>
                </c:pt>
                <c:pt idx="9">
                  <c:v>1.7670375</c:v>
                </c:pt>
                <c:pt idx="10">
                  <c:v>1.71945</c:v>
                </c:pt>
                <c:pt idx="11">
                  <c:v>1.688079166666666</c:v>
                </c:pt>
                <c:pt idx="12">
                  <c:v>1.744516666666666</c:v>
                </c:pt>
                <c:pt idx="13">
                  <c:v>1.7101625</c:v>
                </c:pt>
                <c:pt idx="14">
                  <c:v>1.635670833333333</c:v>
                </c:pt>
                <c:pt idx="15">
                  <c:v>1.602141666666666</c:v>
                </c:pt>
                <c:pt idx="16">
                  <c:v>1.639291666666667</c:v>
                </c:pt>
                <c:pt idx="17">
                  <c:v>1.644666666666666</c:v>
                </c:pt>
                <c:pt idx="18">
                  <c:v>1.653</c:v>
                </c:pt>
                <c:pt idx="19">
                  <c:v>1.635891666666666</c:v>
                </c:pt>
                <c:pt idx="20">
                  <c:v>1.672054166666667</c:v>
                </c:pt>
                <c:pt idx="21">
                  <c:v>1.721033333333333</c:v>
                </c:pt>
                <c:pt idx="22">
                  <c:v>1.75408869047619</c:v>
                </c:pt>
                <c:pt idx="23">
                  <c:v>1.715429936405796</c:v>
                </c:pt>
              </c:numCache>
            </c:numRef>
          </c:val>
        </c:ser>
        <c:ser>
          <c:idx val="1"/>
          <c:order val="1"/>
          <c:tx>
            <c:strRef>
              <c:f>'Emploi gal'!$A$242</c:f>
              <c:strCache>
                <c:ptCount val="1"/>
                <c:pt idx="0">
                  <c:v>Industrie </c:v>
                </c:pt>
              </c:strCache>
            </c:strRef>
          </c:tx>
          <c:spPr>
            <a:solidFill>
              <a:schemeClr val="tx1"/>
            </a:solidFill>
          </c:spPr>
          <c:invertIfNegative val="0"/>
          <c:dLbls>
            <c:dLbl>
              <c:idx val="20"/>
              <c:layout/>
              <c:showLegendKey val="0"/>
              <c:showVal val="1"/>
              <c:showCatName val="0"/>
              <c:showSerName val="0"/>
              <c:showPercent val="0"/>
              <c:showBubbleSize val="0"/>
            </c:dLbl>
            <c:dLbl>
              <c:idx val="23"/>
              <c:layout/>
              <c:showLegendKey val="0"/>
              <c:showVal val="1"/>
              <c:showCatName val="0"/>
              <c:showSerName val="0"/>
              <c:showPercent val="0"/>
              <c:showBubbleSize val="0"/>
            </c:dLbl>
            <c:txPr>
              <a:bodyPr/>
              <a:lstStyle/>
              <a:p>
                <a:pPr>
                  <a:defRPr sz="1400" b="1">
                    <a:solidFill>
                      <a:srgbClr val="FFFFFF"/>
                    </a:solidFill>
                  </a:defRPr>
                </a:pPr>
                <a:endParaRPr lang="fr-FR"/>
              </a:p>
            </c:txPr>
            <c:showLegendKey val="0"/>
            <c:showVal val="0"/>
            <c:showCatName val="0"/>
            <c:showSerName val="0"/>
            <c:showPercent val="0"/>
            <c:showBubbleSize val="0"/>
          </c:dLbls>
          <c:cat>
            <c:strRef>
              <c:f>'Emploi gal'!$B$240:$Y$240</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gal'!$B$242:$Y$242</c:f>
              <c:numCache>
                <c:formatCode>#\ ##0.0</c:formatCode>
                <c:ptCount val="24"/>
                <c:pt idx="0">
                  <c:v>6.957424999999993</c:v>
                </c:pt>
                <c:pt idx="1">
                  <c:v>7.153499999999998</c:v>
                </c:pt>
                <c:pt idx="2">
                  <c:v>7.311045833333334</c:v>
                </c:pt>
                <c:pt idx="3">
                  <c:v>7.397695833333334</c:v>
                </c:pt>
                <c:pt idx="4">
                  <c:v>7.328424999999991</c:v>
                </c:pt>
                <c:pt idx="5">
                  <c:v>7.421938095238095</c:v>
                </c:pt>
                <c:pt idx="6">
                  <c:v>7.617077380952381</c:v>
                </c:pt>
                <c:pt idx="7">
                  <c:v>7.779550000000001</c:v>
                </c:pt>
                <c:pt idx="8">
                  <c:v>7.927737499999997</c:v>
                </c:pt>
                <c:pt idx="9">
                  <c:v>8.252320833333333</c:v>
                </c:pt>
                <c:pt idx="10">
                  <c:v>8.648816666666667</c:v>
                </c:pt>
                <c:pt idx="11">
                  <c:v>9.213691666666665</c:v>
                </c:pt>
                <c:pt idx="12">
                  <c:v>9.327196428571428</c:v>
                </c:pt>
                <c:pt idx="13">
                  <c:v>10.03945119047619</c:v>
                </c:pt>
                <c:pt idx="14">
                  <c:v>10.64157202380952</c:v>
                </c:pt>
                <c:pt idx="15">
                  <c:v>11.09959356060606</c:v>
                </c:pt>
                <c:pt idx="16">
                  <c:v>11.831060254329</c:v>
                </c:pt>
                <c:pt idx="17">
                  <c:v>12.42494466089466</c:v>
                </c:pt>
                <c:pt idx="18">
                  <c:v>13.7809875</c:v>
                </c:pt>
                <c:pt idx="19">
                  <c:v>14.18050416666667</c:v>
                </c:pt>
                <c:pt idx="20">
                  <c:v>14.4874130952381</c:v>
                </c:pt>
                <c:pt idx="21">
                  <c:v>14.10152321428571</c:v>
                </c:pt>
                <c:pt idx="22">
                  <c:v>13.79949404761905</c:v>
                </c:pt>
                <c:pt idx="23">
                  <c:v>13.77140135132067</c:v>
                </c:pt>
              </c:numCache>
            </c:numRef>
          </c:val>
        </c:ser>
        <c:ser>
          <c:idx val="2"/>
          <c:order val="2"/>
          <c:tx>
            <c:strRef>
              <c:f>'Emploi gal'!$A$243</c:f>
              <c:strCache>
                <c:ptCount val="1"/>
                <c:pt idx="0">
                  <c:v>Construction</c:v>
                </c:pt>
              </c:strCache>
            </c:strRef>
          </c:tx>
          <c:spPr>
            <a:solidFill>
              <a:srgbClr val="FF0000"/>
            </a:solidFill>
            <a:ln>
              <a:solidFill>
                <a:srgbClr val="FF0000"/>
              </a:solidFill>
            </a:ln>
          </c:spPr>
          <c:invertIfNegative val="0"/>
          <c:dLbls>
            <c:dLbl>
              <c:idx val="0"/>
              <c:layout/>
              <c:showLegendKey val="0"/>
              <c:showVal val="1"/>
              <c:showCatName val="0"/>
              <c:showSerName val="0"/>
              <c:showPercent val="0"/>
              <c:showBubbleSize val="0"/>
            </c:dLbl>
            <c:dLbl>
              <c:idx val="16"/>
              <c:layout/>
              <c:showLegendKey val="0"/>
              <c:showVal val="1"/>
              <c:showCatName val="0"/>
              <c:showSerName val="0"/>
              <c:showPercent val="0"/>
              <c:showBubbleSize val="0"/>
            </c:dLbl>
            <c:dLbl>
              <c:idx val="20"/>
              <c:layout/>
              <c:showLegendKey val="0"/>
              <c:showVal val="1"/>
              <c:showCatName val="0"/>
              <c:showSerName val="0"/>
              <c:showPercent val="0"/>
              <c:showBubbleSize val="0"/>
            </c:dLbl>
            <c:dLbl>
              <c:idx val="23"/>
              <c:layout/>
              <c:showLegendKey val="0"/>
              <c:showVal val="1"/>
              <c:showCatName val="0"/>
              <c:showSerName val="0"/>
              <c:showPercent val="0"/>
              <c:showBubbleSize val="0"/>
            </c:dLbl>
            <c:txPr>
              <a:bodyPr/>
              <a:lstStyle/>
              <a:p>
                <a:pPr>
                  <a:defRPr sz="1400" b="1">
                    <a:solidFill>
                      <a:srgbClr val="FFFFFF"/>
                    </a:solidFill>
                  </a:defRPr>
                </a:pPr>
                <a:endParaRPr lang="fr-FR"/>
              </a:p>
            </c:txPr>
            <c:showLegendKey val="0"/>
            <c:showVal val="0"/>
            <c:showCatName val="0"/>
            <c:showSerName val="0"/>
            <c:showPercent val="0"/>
            <c:showBubbleSize val="0"/>
          </c:dLbls>
          <c:cat>
            <c:strRef>
              <c:f>'Emploi gal'!$B$240:$Y$240</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gal'!$B$243:$Y$243</c:f>
              <c:numCache>
                <c:formatCode>#\ ##0.0</c:formatCode>
                <c:ptCount val="24"/>
                <c:pt idx="0">
                  <c:v>4.53124613095238</c:v>
                </c:pt>
                <c:pt idx="1">
                  <c:v>4.329959523809522</c:v>
                </c:pt>
                <c:pt idx="2">
                  <c:v>4.15867619047619</c:v>
                </c:pt>
                <c:pt idx="3">
                  <c:v>4.551973214285715</c:v>
                </c:pt>
                <c:pt idx="4">
                  <c:v>4.916966666666667</c:v>
                </c:pt>
                <c:pt idx="5">
                  <c:v>5.068198214285708</c:v>
                </c:pt>
                <c:pt idx="6">
                  <c:v>5.119788095238094</c:v>
                </c:pt>
                <c:pt idx="7">
                  <c:v>5.565995833333329</c:v>
                </c:pt>
                <c:pt idx="8">
                  <c:v>5.558445833333333</c:v>
                </c:pt>
                <c:pt idx="9">
                  <c:v>6.0386875</c:v>
                </c:pt>
                <c:pt idx="10">
                  <c:v>6.399270833333336</c:v>
                </c:pt>
                <c:pt idx="11">
                  <c:v>6.970331547619048</c:v>
                </c:pt>
                <c:pt idx="12">
                  <c:v>7.79387321428571</c:v>
                </c:pt>
                <c:pt idx="13">
                  <c:v>8.3391128968254</c:v>
                </c:pt>
                <c:pt idx="14">
                  <c:v>8.529381547619047</c:v>
                </c:pt>
                <c:pt idx="15">
                  <c:v>8.899879554473304</c:v>
                </c:pt>
                <c:pt idx="16">
                  <c:v>9.20679926948052</c:v>
                </c:pt>
                <c:pt idx="17">
                  <c:v>8.738727362914838</c:v>
                </c:pt>
                <c:pt idx="18">
                  <c:v>7.722406547619037</c:v>
                </c:pt>
                <c:pt idx="19">
                  <c:v>7.444888988095236</c:v>
                </c:pt>
                <c:pt idx="20">
                  <c:v>7.326923214285708</c:v>
                </c:pt>
                <c:pt idx="21">
                  <c:v>7.046625099206348</c:v>
                </c:pt>
                <c:pt idx="22">
                  <c:v>6.888257440476191</c:v>
                </c:pt>
                <c:pt idx="23">
                  <c:v>6.659555903878783</c:v>
                </c:pt>
              </c:numCache>
            </c:numRef>
          </c:val>
        </c:ser>
        <c:ser>
          <c:idx val="3"/>
          <c:order val="3"/>
          <c:tx>
            <c:strRef>
              <c:f>'Emploi gal'!$A$244</c:f>
              <c:strCache>
                <c:ptCount val="1"/>
                <c:pt idx="0">
                  <c:v>Commerce</c:v>
                </c:pt>
              </c:strCache>
            </c:strRef>
          </c:tx>
          <c:spPr>
            <a:solidFill>
              <a:srgbClr val="008000"/>
            </a:solidFill>
            <a:ln>
              <a:solidFill>
                <a:srgbClr val="008000"/>
              </a:solidFill>
            </a:ln>
          </c:spPr>
          <c:invertIfNegative val="0"/>
          <c:dLbls>
            <c:dLbl>
              <c:idx val="0"/>
              <c:layout/>
              <c:showLegendKey val="0"/>
              <c:showVal val="1"/>
              <c:showCatName val="0"/>
              <c:showSerName val="0"/>
              <c:showPercent val="0"/>
              <c:showBubbleSize val="0"/>
            </c:dLbl>
            <c:dLbl>
              <c:idx val="20"/>
              <c:layout/>
              <c:showLegendKey val="0"/>
              <c:showVal val="1"/>
              <c:showCatName val="0"/>
              <c:showSerName val="0"/>
              <c:showPercent val="0"/>
              <c:showBubbleSize val="0"/>
            </c:dLbl>
            <c:dLbl>
              <c:idx val="23"/>
              <c:layout/>
              <c:showLegendKey val="0"/>
              <c:showVal val="1"/>
              <c:showCatName val="0"/>
              <c:showSerName val="0"/>
              <c:showPercent val="0"/>
              <c:showBubbleSize val="0"/>
            </c:dLbl>
            <c:txPr>
              <a:bodyPr/>
              <a:lstStyle/>
              <a:p>
                <a:pPr>
                  <a:defRPr sz="1400" b="1">
                    <a:solidFill>
                      <a:schemeClr val="bg1"/>
                    </a:solidFill>
                  </a:defRPr>
                </a:pPr>
                <a:endParaRPr lang="fr-FR"/>
              </a:p>
            </c:txPr>
            <c:showLegendKey val="0"/>
            <c:showVal val="0"/>
            <c:showCatName val="0"/>
            <c:showSerName val="0"/>
            <c:showPercent val="0"/>
            <c:showBubbleSize val="0"/>
          </c:dLbls>
          <c:cat>
            <c:strRef>
              <c:f>'Emploi gal'!$B$240:$Y$240</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gal'!$B$244:$Y$244</c:f>
              <c:numCache>
                <c:formatCode>#\ ##0.0</c:formatCode>
                <c:ptCount val="24"/>
                <c:pt idx="0">
                  <c:v>6.191629464285714</c:v>
                </c:pt>
                <c:pt idx="1">
                  <c:v>6.427331547619041</c:v>
                </c:pt>
                <c:pt idx="2">
                  <c:v>6.635904166666664</c:v>
                </c:pt>
                <c:pt idx="3">
                  <c:v>6.834341666666667</c:v>
                </c:pt>
                <c:pt idx="4">
                  <c:v>7.037329166666666</c:v>
                </c:pt>
                <c:pt idx="5">
                  <c:v>7.24115</c:v>
                </c:pt>
                <c:pt idx="6">
                  <c:v>7.345736904761905</c:v>
                </c:pt>
                <c:pt idx="7">
                  <c:v>7.45779880952381</c:v>
                </c:pt>
                <c:pt idx="8">
                  <c:v>7.648210714285715</c:v>
                </c:pt>
                <c:pt idx="9">
                  <c:v>8.011742857142857</c:v>
                </c:pt>
                <c:pt idx="10">
                  <c:v>8.226847023809523</c:v>
                </c:pt>
                <c:pt idx="11">
                  <c:v>8.538213095238083</c:v>
                </c:pt>
                <c:pt idx="12">
                  <c:v>8.748723809523797</c:v>
                </c:pt>
                <c:pt idx="13">
                  <c:v>9.141967559523811</c:v>
                </c:pt>
                <c:pt idx="14">
                  <c:v>9.293515476190468</c:v>
                </c:pt>
                <c:pt idx="15">
                  <c:v>9.476324404761903</c:v>
                </c:pt>
                <c:pt idx="16">
                  <c:v>9.828951190476168</c:v>
                </c:pt>
                <c:pt idx="17">
                  <c:v>10.03635535714286</c:v>
                </c:pt>
                <c:pt idx="18">
                  <c:v>10.26402380952381</c:v>
                </c:pt>
                <c:pt idx="19">
                  <c:v>10.45195625</c:v>
                </c:pt>
                <c:pt idx="20">
                  <c:v>10.56529732142857</c:v>
                </c:pt>
                <c:pt idx="21">
                  <c:v>10.39121845238095</c:v>
                </c:pt>
                <c:pt idx="22">
                  <c:v>10.26941944444444</c:v>
                </c:pt>
                <c:pt idx="23">
                  <c:v>10.42561988152501</c:v>
                </c:pt>
              </c:numCache>
            </c:numRef>
          </c:val>
        </c:ser>
        <c:ser>
          <c:idx val="4"/>
          <c:order val="4"/>
          <c:tx>
            <c:strRef>
              <c:f>'Emploi gal'!$A$245</c:f>
              <c:strCache>
                <c:ptCount val="1"/>
                <c:pt idx="0">
                  <c:v>Services hors commerce</c:v>
                </c:pt>
              </c:strCache>
            </c:strRef>
          </c:tx>
          <c:spPr>
            <a:solidFill>
              <a:srgbClr val="CCFFCC"/>
            </a:solidFill>
          </c:spPr>
          <c:invertIfNegative val="0"/>
          <c:dLbls>
            <c:dLbl>
              <c:idx val="0"/>
              <c:layout/>
              <c:showLegendKey val="0"/>
              <c:showVal val="1"/>
              <c:showCatName val="0"/>
              <c:showSerName val="0"/>
              <c:showPercent val="0"/>
              <c:showBubbleSize val="0"/>
            </c:dLbl>
            <c:dLbl>
              <c:idx val="20"/>
              <c:layout/>
              <c:showLegendKey val="0"/>
              <c:showVal val="1"/>
              <c:showCatName val="0"/>
              <c:showSerName val="0"/>
              <c:showPercent val="0"/>
              <c:showBubbleSize val="0"/>
            </c:dLbl>
            <c:dLbl>
              <c:idx val="23"/>
              <c:layout/>
              <c:showLegendKey val="0"/>
              <c:showVal val="1"/>
              <c:showCatName val="0"/>
              <c:showSerName val="0"/>
              <c:showPercent val="0"/>
              <c:showBubbleSize val="0"/>
            </c:dLbl>
            <c:txPr>
              <a:bodyPr/>
              <a:lstStyle/>
              <a:p>
                <a:pPr>
                  <a:defRPr sz="1400" b="1"/>
                </a:pPr>
                <a:endParaRPr lang="fr-FR"/>
              </a:p>
            </c:txPr>
            <c:showLegendKey val="0"/>
            <c:showVal val="0"/>
            <c:showCatName val="0"/>
            <c:showSerName val="0"/>
            <c:showPercent val="0"/>
            <c:showBubbleSize val="0"/>
          </c:dLbls>
          <c:cat>
            <c:strRef>
              <c:f>'Emploi gal'!$B$240:$Y$240</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gal'!$B$245:$Y$245</c:f>
              <c:numCache>
                <c:formatCode>#\ ##0.0</c:formatCode>
                <c:ptCount val="24"/>
                <c:pt idx="0">
                  <c:v>16.51441190476191</c:v>
                </c:pt>
                <c:pt idx="1">
                  <c:v>16.99489583333332</c:v>
                </c:pt>
                <c:pt idx="2">
                  <c:v>17.67359821428571</c:v>
                </c:pt>
                <c:pt idx="3">
                  <c:v>18.19265714285714</c:v>
                </c:pt>
                <c:pt idx="4">
                  <c:v>18.93000297619048</c:v>
                </c:pt>
                <c:pt idx="5">
                  <c:v>19.62443422619047</c:v>
                </c:pt>
                <c:pt idx="6">
                  <c:v>20.30130496031747</c:v>
                </c:pt>
                <c:pt idx="7">
                  <c:v>20.87518869047619</c:v>
                </c:pt>
                <c:pt idx="8">
                  <c:v>21.63122380952381</c:v>
                </c:pt>
                <c:pt idx="9">
                  <c:v>22.46939880952375</c:v>
                </c:pt>
                <c:pt idx="10">
                  <c:v>23.57269642857143</c:v>
                </c:pt>
                <c:pt idx="11">
                  <c:v>25.00526726190476</c:v>
                </c:pt>
                <c:pt idx="12">
                  <c:v>26.19911904761905</c:v>
                </c:pt>
                <c:pt idx="13">
                  <c:v>27.78159513888889</c:v>
                </c:pt>
                <c:pt idx="14">
                  <c:v>28.50332440476188</c:v>
                </c:pt>
                <c:pt idx="15">
                  <c:v>29.6771953373016</c:v>
                </c:pt>
                <c:pt idx="16">
                  <c:v>31.11131428571429</c:v>
                </c:pt>
                <c:pt idx="17">
                  <c:v>31.63619910714286</c:v>
                </c:pt>
                <c:pt idx="18">
                  <c:v>31.53081130952381</c:v>
                </c:pt>
                <c:pt idx="19">
                  <c:v>31.98847142857143</c:v>
                </c:pt>
                <c:pt idx="20">
                  <c:v>32.63282886904759</c:v>
                </c:pt>
                <c:pt idx="21">
                  <c:v>32.78621418650793</c:v>
                </c:pt>
                <c:pt idx="22">
                  <c:v>32.95280287698413</c:v>
                </c:pt>
                <c:pt idx="23">
                  <c:v>32.78689565652906</c:v>
                </c:pt>
              </c:numCache>
            </c:numRef>
          </c:val>
        </c:ser>
        <c:dLbls>
          <c:showLegendKey val="0"/>
          <c:showVal val="0"/>
          <c:showCatName val="0"/>
          <c:showSerName val="0"/>
          <c:showPercent val="0"/>
          <c:showBubbleSize val="0"/>
        </c:dLbls>
        <c:gapWidth val="0"/>
        <c:overlap val="100"/>
        <c:axId val="2112131976"/>
        <c:axId val="2112135336"/>
      </c:barChart>
      <c:lineChart>
        <c:grouping val="standard"/>
        <c:varyColors val="0"/>
        <c:ser>
          <c:idx val="5"/>
          <c:order val="5"/>
          <c:tx>
            <c:strRef>
              <c:f>'Emploi gal'!$A$246</c:f>
              <c:strCache>
                <c:ptCount val="1"/>
                <c:pt idx="0">
                  <c:v>Total</c:v>
                </c:pt>
              </c:strCache>
            </c:strRef>
          </c:tx>
          <c:spPr>
            <a:ln>
              <a:solidFill>
                <a:schemeClr val="tx1"/>
              </a:solidFill>
            </a:ln>
          </c:spPr>
          <c:marker>
            <c:symbol val="none"/>
          </c:marker>
          <c:dLbls>
            <c:dLbl>
              <c:idx val="0"/>
              <c:layout/>
              <c:dLblPos val="t"/>
              <c:showLegendKey val="0"/>
              <c:showVal val="1"/>
              <c:showCatName val="0"/>
              <c:showSerName val="0"/>
              <c:showPercent val="0"/>
              <c:showBubbleSize val="0"/>
            </c:dLbl>
            <c:dLbl>
              <c:idx val="20"/>
              <c:layout/>
              <c:dLblPos val="t"/>
              <c:showLegendKey val="0"/>
              <c:showVal val="1"/>
              <c:showCatName val="0"/>
              <c:showSerName val="0"/>
              <c:showPercent val="0"/>
              <c:showBubbleSize val="0"/>
            </c:dLbl>
            <c:dLbl>
              <c:idx val="23"/>
              <c:layout/>
              <c:dLblPos val="t"/>
              <c:showLegendKey val="0"/>
              <c:showVal val="1"/>
              <c:showCatName val="0"/>
              <c:showSerName val="0"/>
              <c:showPercent val="0"/>
              <c:showBubbleSize val="0"/>
            </c:dLbl>
            <c:spPr>
              <a:solidFill>
                <a:schemeClr val="bg1"/>
              </a:solidFill>
            </c:spPr>
            <c:txPr>
              <a:bodyPr/>
              <a:lstStyle/>
              <a:p>
                <a:pPr>
                  <a:defRPr sz="1400" b="1" i="1"/>
                </a:pPr>
                <a:endParaRPr lang="fr-FR"/>
              </a:p>
            </c:txPr>
            <c:dLblPos val="t"/>
            <c:showLegendKey val="0"/>
            <c:showVal val="0"/>
            <c:showCatName val="0"/>
            <c:showSerName val="0"/>
            <c:showPercent val="0"/>
            <c:showBubbleSize val="0"/>
          </c:dLbls>
          <c:cat>
            <c:strRef>
              <c:f>'Emploi gal'!$B$240:$Y$240</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gal'!$B$246:$Y$246</c:f>
              <c:numCache>
                <c:formatCode>#\ ##0.0</c:formatCode>
                <c:ptCount val="24"/>
                <c:pt idx="0">
                  <c:v>35.54410833333333</c:v>
                </c:pt>
                <c:pt idx="1">
                  <c:v>36.28445357142854</c:v>
                </c:pt>
                <c:pt idx="2">
                  <c:v>37.17685357142857</c:v>
                </c:pt>
                <c:pt idx="3">
                  <c:v>38.45443869047619</c:v>
                </c:pt>
                <c:pt idx="4">
                  <c:v>39.7355529761905</c:v>
                </c:pt>
                <c:pt idx="5">
                  <c:v>40.92254970238094</c:v>
                </c:pt>
                <c:pt idx="6">
                  <c:v>42.06102817460317</c:v>
                </c:pt>
                <c:pt idx="7">
                  <c:v>43.42811666666665</c:v>
                </c:pt>
                <c:pt idx="8">
                  <c:v>44.51884285714284</c:v>
                </c:pt>
                <c:pt idx="9">
                  <c:v>46.5391875</c:v>
                </c:pt>
                <c:pt idx="10">
                  <c:v>48.56708095238095</c:v>
                </c:pt>
                <c:pt idx="11">
                  <c:v>51.41558273809524</c:v>
                </c:pt>
                <c:pt idx="12">
                  <c:v>53.81342916666655</c:v>
                </c:pt>
                <c:pt idx="13">
                  <c:v>57.01228928571423</c:v>
                </c:pt>
                <c:pt idx="14">
                  <c:v>58.60346428571422</c:v>
                </c:pt>
                <c:pt idx="15">
                  <c:v>60.75513452380952</c:v>
                </c:pt>
                <c:pt idx="16">
                  <c:v>63.61741666666656</c:v>
                </c:pt>
                <c:pt idx="17">
                  <c:v>64.48089315476182</c:v>
                </c:pt>
                <c:pt idx="18">
                  <c:v>64.95122916666666</c:v>
                </c:pt>
                <c:pt idx="19">
                  <c:v>65.7017125</c:v>
                </c:pt>
                <c:pt idx="20">
                  <c:v>66.68451666666667</c:v>
                </c:pt>
                <c:pt idx="21">
                  <c:v>66.0466142857143</c:v>
                </c:pt>
                <c:pt idx="22">
                  <c:v>65.6640625</c:v>
                </c:pt>
                <c:pt idx="23">
                  <c:v>65.35890272965916</c:v>
                </c:pt>
              </c:numCache>
            </c:numRef>
          </c:val>
          <c:smooth val="0"/>
        </c:ser>
        <c:dLbls>
          <c:showLegendKey val="0"/>
          <c:showVal val="0"/>
          <c:showCatName val="0"/>
          <c:showSerName val="0"/>
          <c:showPercent val="0"/>
          <c:showBubbleSize val="0"/>
        </c:dLbls>
        <c:marker val="1"/>
        <c:smooth val="0"/>
        <c:axId val="2112131976"/>
        <c:axId val="2112135336"/>
      </c:lineChart>
      <c:catAx>
        <c:axId val="2112131976"/>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400" b="0" i="0" u="none" strike="noStrike" baseline="0">
                <a:solidFill>
                  <a:srgbClr val="000000"/>
                </a:solidFill>
                <a:latin typeface="Calibri"/>
                <a:ea typeface="Calibri"/>
                <a:cs typeface="Calibri"/>
              </a:defRPr>
            </a:pPr>
            <a:endParaRPr lang="fr-FR"/>
          </a:p>
        </c:txPr>
        <c:crossAx val="2112135336"/>
        <c:crosses val="autoZero"/>
        <c:auto val="1"/>
        <c:lblAlgn val="ctr"/>
        <c:lblOffset val="100"/>
        <c:tickLblSkip val="2"/>
        <c:noMultiLvlLbl val="0"/>
      </c:catAx>
      <c:valAx>
        <c:axId val="2112135336"/>
        <c:scaling>
          <c:orientation val="minMax"/>
          <c:max val="67.0"/>
          <c:min val="0.0"/>
        </c:scaling>
        <c:delete val="0"/>
        <c:axPos val="l"/>
        <c:numFmt formatCode="#,##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12131976"/>
        <c:crosses val="autoZero"/>
        <c:crossBetween val="between"/>
        <c:majorUnit val="5.0"/>
      </c:valAx>
      <c:spPr>
        <a:solidFill>
          <a:srgbClr val="FFFFFF"/>
        </a:solidFill>
        <a:ln w="25400">
          <a:noFill/>
        </a:ln>
      </c:spPr>
    </c:plotArea>
    <c:legend>
      <c:legendPos val="r"/>
      <c:legendEntry>
        <c:idx val="5"/>
        <c:delete val="1"/>
      </c:legendEntry>
      <c:layout>
        <c:manualLayout>
          <c:xMode val="edge"/>
          <c:yMode val="edge"/>
          <c:x val="0.0514251525313557"/>
          <c:y val="0.09375"/>
          <c:w val="0.529969103495278"/>
          <c:h val="0.301165867436"/>
        </c:manualLayout>
      </c:layout>
      <c:overlay val="0"/>
      <c:spPr>
        <a:solidFill>
          <a:schemeClr val="bg1">
            <a:alpha val="24000"/>
          </a:schemeClr>
        </a:solidFill>
        <a:ln w="25400">
          <a:noFill/>
        </a:ln>
      </c:spPr>
      <c:txPr>
        <a:bodyPr/>
        <a:lstStyle/>
        <a:p>
          <a:pPr>
            <a:defRPr sz="1600" b="0" i="0" u="none" strike="noStrike" baseline="0">
              <a:solidFill>
                <a:srgbClr val="000000"/>
              </a:solidFill>
              <a:latin typeface="Calibri"/>
              <a:ea typeface="Calibri"/>
              <a:cs typeface="Calibri"/>
            </a:defRPr>
          </a:pPr>
          <a:endParaRPr lang="fr-FR"/>
        </a:p>
      </c:txPr>
    </c:legend>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dirty="0" smtClean="0"/>
              <a:t>Zoom depuis 2010</a:t>
            </a:r>
            <a:endParaRPr lang="fr-FR" sz="1800" dirty="0"/>
          </a:p>
        </c:rich>
      </c:tx>
      <c:layout>
        <c:manualLayout>
          <c:xMode val="edge"/>
          <c:yMode val="edge"/>
          <c:x val="0.306345760647322"/>
          <c:y val="0.00595238095238095"/>
        </c:manualLayout>
      </c:layout>
      <c:overlay val="0"/>
      <c:spPr>
        <a:noFill/>
        <a:ln w="25400">
          <a:noFill/>
        </a:ln>
      </c:spPr>
    </c:title>
    <c:autoTitleDeleted val="0"/>
    <c:plotArea>
      <c:layout>
        <c:manualLayout>
          <c:layoutTarget val="inner"/>
          <c:xMode val="edge"/>
          <c:yMode val="edge"/>
          <c:x val="0.0474575645211328"/>
          <c:y val="0.0633654038464358"/>
          <c:w val="0.935756599843406"/>
          <c:h val="0.821741603769549"/>
        </c:manualLayout>
      </c:layout>
      <c:barChart>
        <c:barDir val="col"/>
        <c:grouping val="percentStacked"/>
        <c:varyColors val="0"/>
        <c:ser>
          <c:idx val="0"/>
          <c:order val="0"/>
          <c:tx>
            <c:strRef>
              <c:f>'Emploi gal'!$A$241</c:f>
              <c:strCache>
                <c:ptCount val="1"/>
                <c:pt idx="0">
                  <c:v>Agriculture</c:v>
                </c:pt>
              </c:strCache>
            </c:strRef>
          </c:tx>
          <c:spPr>
            <a:solidFill>
              <a:srgbClr val="FFFF00"/>
            </a:solidFill>
            <a:ln w="38100">
              <a:solidFill>
                <a:srgbClr val="FFFF00"/>
              </a:solidFill>
              <a:prstDash val="solid"/>
            </a:ln>
          </c:spPr>
          <c:invertIfNegative val="0"/>
          <c:dLbls>
            <c:txPr>
              <a:bodyPr/>
              <a:lstStyle/>
              <a:p>
                <a:pPr>
                  <a:defRPr sz="1000" b="0" i="0" u="none" strike="noStrike" baseline="0">
                    <a:solidFill>
                      <a:srgbClr val="000000"/>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gal'!$Q$240:$Y$240</c:f>
              <c:strCache>
                <c:ptCount val="9"/>
                <c:pt idx="0">
                  <c:v>2010</c:v>
                </c:pt>
                <c:pt idx="1">
                  <c:v>2011</c:v>
                </c:pt>
                <c:pt idx="2">
                  <c:v>2012</c:v>
                </c:pt>
                <c:pt idx="3">
                  <c:v>2013</c:v>
                </c:pt>
                <c:pt idx="4">
                  <c:v>2014</c:v>
                </c:pt>
                <c:pt idx="5">
                  <c:v>2015</c:v>
                </c:pt>
                <c:pt idx="6">
                  <c:v>2016</c:v>
                </c:pt>
                <c:pt idx="7">
                  <c:v>2017</c:v>
                </c:pt>
                <c:pt idx="8">
                  <c:v>Est 2018</c:v>
                </c:pt>
              </c:strCache>
            </c:strRef>
          </c:cat>
          <c:val>
            <c:numRef>
              <c:f>'Emploi gal'!$Q$241:$Y$241</c:f>
              <c:numCache>
                <c:formatCode>#\ ##0.0</c:formatCode>
                <c:ptCount val="9"/>
                <c:pt idx="0">
                  <c:v>1.602141666666666</c:v>
                </c:pt>
                <c:pt idx="1">
                  <c:v>1.639291666666667</c:v>
                </c:pt>
                <c:pt idx="2">
                  <c:v>1.644666666666666</c:v>
                </c:pt>
                <c:pt idx="3">
                  <c:v>1.653</c:v>
                </c:pt>
                <c:pt idx="4">
                  <c:v>1.635891666666666</c:v>
                </c:pt>
                <c:pt idx="5">
                  <c:v>1.672054166666667</c:v>
                </c:pt>
                <c:pt idx="6">
                  <c:v>1.721033333333333</c:v>
                </c:pt>
                <c:pt idx="7">
                  <c:v>1.75408869047619</c:v>
                </c:pt>
                <c:pt idx="8">
                  <c:v>1.715429936405796</c:v>
                </c:pt>
              </c:numCache>
            </c:numRef>
          </c:val>
        </c:ser>
        <c:ser>
          <c:idx val="1"/>
          <c:order val="1"/>
          <c:tx>
            <c:strRef>
              <c:f>'Emploi gal'!$A$242</c:f>
              <c:strCache>
                <c:ptCount val="1"/>
                <c:pt idx="0">
                  <c:v>Industrie </c:v>
                </c:pt>
              </c:strCache>
            </c:strRef>
          </c:tx>
          <c:spPr>
            <a:solidFill>
              <a:schemeClr val="tx1"/>
            </a:solidFill>
          </c:spPr>
          <c:invertIfNegative val="0"/>
          <c:dLbls>
            <c:txPr>
              <a:bodyPr/>
              <a:lstStyle/>
              <a:p>
                <a:pPr>
                  <a:defRPr sz="1400" b="1" i="0" u="none" strike="noStrike" baseline="0">
                    <a:solidFill>
                      <a:srgbClr val="FFFFFF"/>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gal'!$Q$240:$Y$240</c:f>
              <c:strCache>
                <c:ptCount val="9"/>
                <c:pt idx="0">
                  <c:v>2010</c:v>
                </c:pt>
                <c:pt idx="1">
                  <c:v>2011</c:v>
                </c:pt>
                <c:pt idx="2">
                  <c:v>2012</c:v>
                </c:pt>
                <c:pt idx="3">
                  <c:v>2013</c:v>
                </c:pt>
                <c:pt idx="4">
                  <c:v>2014</c:v>
                </c:pt>
                <c:pt idx="5">
                  <c:v>2015</c:v>
                </c:pt>
                <c:pt idx="6">
                  <c:v>2016</c:v>
                </c:pt>
                <c:pt idx="7">
                  <c:v>2017</c:v>
                </c:pt>
                <c:pt idx="8">
                  <c:v>Est 2018</c:v>
                </c:pt>
              </c:strCache>
            </c:strRef>
          </c:cat>
          <c:val>
            <c:numRef>
              <c:f>'Emploi gal'!$Q$242:$Y$242</c:f>
              <c:numCache>
                <c:formatCode>#\ ##0.0</c:formatCode>
                <c:ptCount val="9"/>
                <c:pt idx="0">
                  <c:v>11.09959356060606</c:v>
                </c:pt>
                <c:pt idx="1">
                  <c:v>11.831060254329</c:v>
                </c:pt>
                <c:pt idx="2">
                  <c:v>12.42494466089466</c:v>
                </c:pt>
                <c:pt idx="3">
                  <c:v>13.7809875</c:v>
                </c:pt>
                <c:pt idx="4">
                  <c:v>14.18050416666667</c:v>
                </c:pt>
                <c:pt idx="5">
                  <c:v>14.4874130952381</c:v>
                </c:pt>
                <c:pt idx="6">
                  <c:v>14.10152321428571</c:v>
                </c:pt>
                <c:pt idx="7">
                  <c:v>13.79949404761905</c:v>
                </c:pt>
                <c:pt idx="8">
                  <c:v>13.77140135132067</c:v>
                </c:pt>
              </c:numCache>
            </c:numRef>
          </c:val>
        </c:ser>
        <c:ser>
          <c:idx val="2"/>
          <c:order val="2"/>
          <c:tx>
            <c:strRef>
              <c:f>'Emploi gal'!$A$243</c:f>
              <c:strCache>
                <c:ptCount val="1"/>
                <c:pt idx="0">
                  <c:v>Construction</c:v>
                </c:pt>
              </c:strCache>
            </c:strRef>
          </c:tx>
          <c:spPr>
            <a:solidFill>
              <a:srgbClr val="FF0000"/>
            </a:solidFill>
            <a:ln>
              <a:solidFill>
                <a:srgbClr val="FF0000"/>
              </a:solidFill>
            </a:ln>
          </c:spPr>
          <c:invertIfNegative val="0"/>
          <c:dLbls>
            <c:txPr>
              <a:bodyPr/>
              <a:lstStyle/>
              <a:p>
                <a:pPr>
                  <a:defRPr sz="1400" b="1" i="0" u="none" strike="noStrike" baseline="0">
                    <a:solidFill>
                      <a:srgbClr val="FFFFFF"/>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gal'!$Q$240:$Y$240</c:f>
              <c:strCache>
                <c:ptCount val="9"/>
                <c:pt idx="0">
                  <c:v>2010</c:v>
                </c:pt>
                <c:pt idx="1">
                  <c:v>2011</c:v>
                </c:pt>
                <c:pt idx="2">
                  <c:v>2012</c:v>
                </c:pt>
                <c:pt idx="3">
                  <c:v>2013</c:v>
                </c:pt>
                <c:pt idx="4">
                  <c:v>2014</c:v>
                </c:pt>
                <c:pt idx="5">
                  <c:v>2015</c:v>
                </c:pt>
                <c:pt idx="6">
                  <c:v>2016</c:v>
                </c:pt>
                <c:pt idx="7">
                  <c:v>2017</c:v>
                </c:pt>
                <c:pt idx="8">
                  <c:v>Est 2018</c:v>
                </c:pt>
              </c:strCache>
            </c:strRef>
          </c:cat>
          <c:val>
            <c:numRef>
              <c:f>'Emploi gal'!$Q$243:$Y$243</c:f>
              <c:numCache>
                <c:formatCode>#\ ##0.0</c:formatCode>
                <c:ptCount val="9"/>
                <c:pt idx="0">
                  <c:v>8.899879554473304</c:v>
                </c:pt>
                <c:pt idx="1">
                  <c:v>9.20679926948052</c:v>
                </c:pt>
                <c:pt idx="2">
                  <c:v>8.738727362914838</c:v>
                </c:pt>
                <c:pt idx="3">
                  <c:v>7.722406547619037</c:v>
                </c:pt>
                <c:pt idx="4">
                  <c:v>7.444888988095236</c:v>
                </c:pt>
                <c:pt idx="5">
                  <c:v>7.326923214285708</c:v>
                </c:pt>
                <c:pt idx="6">
                  <c:v>7.046625099206348</c:v>
                </c:pt>
                <c:pt idx="7">
                  <c:v>6.888257440476191</c:v>
                </c:pt>
                <c:pt idx="8">
                  <c:v>6.659555903878783</c:v>
                </c:pt>
              </c:numCache>
            </c:numRef>
          </c:val>
        </c:ser>
        <c:ser>
          <c:idx val="3"/>
          <c:order val="3"/>
          <c:tx>
            <c:strRef>
              <c:f>'Emploi gal'!$A$244</c:f>
              <c:strCache>
                <c:ptCount val="1"/>
                <c:pt idx="0">
                  <c:v>Commerce</c:v>
                </c:pt>
              </c:strCache>
            </c:strRef>
          </c:tx>
          <c:spPr>
            <a:solidFill>
              <a:srgbClr val="008000"/>
            </a:solidFill>
            <a:ln>
              <a:solidFill>
                <a:srgbClr val="008000"/>
              </a:solidFill>
            </a:ln>
          </c:spPr>
          <c:invertIfNegative val="0"/>
          <c:dLbls>
            <c:txPr>
              <a:bodyPr/>
              <a:lstStyle/>
              <a:p>
                <a:pPr>
                  <a:defRPr sz="1400" b="1" i="0" u="none" strike="noStrike" baseline="0">
                    <a:solidFill>
                      <a:srgbClr val="FFFFFF"/>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gal'!$Q$240:$Y$240</c:f>
              <c:strCache>
                <c:ptCount val="9"/>
                <c:pt idx="0">
                  <c:v>2010</c:v>
                </c:pt>
                <c:pt idx="1">
                  <c:v>2011</c:v>
                </c:pt>
                <c:pt idx="2">
                  <c:v>2012</c:v>
                </c:pt>
                <c:pt idx="3">
                  <c:v>2013</c:v>
                </c:pt>
                <c:pt idx="4">
                  <c:v>2014</c:v>
                </c:pt>
                <c:pt idx="5">
                  <c:v>2015</c:v>
                </c:pt>
                <c:pt idx="6">
                  <c:v>2016</c:v>
                </c:pt>
                <c:pt idx="7">
                  <c:v>2017</c:v>
                </c:pt>
                <c:pt idx="8">
                  <c:v>Est 2018</c:v>
                </c:pt>
              </c:strCache>
            </c:strRef>
          </c:cat>
          <c:val>
            <c:numRef>
              <c:f>'Emploi gal'!$Q$244:$Y$244</c:f>
              <c:numCache>
                <c:formatCode>#\ ##0.0</c:formatCode>
                <c:ptCount val="9"/>
                <c:pt idx="0">
                  <c:v>9.476324404761903</c:v>
                </c:pt>
                <c:pt idx="1">
                  <c:v>9.828951190476168</c:v>
                </c:pt>
                <c:pt idx="2">
                  <c:v>10.03635535714286</c:v>
                </c:pt>
                <c:pt idx="3">
                  <c:v>10.26402380952381</c:v>
                </c:pt>
                <c:pt idx="4">
                  <c:v>10.45195625</c:v>
                </c:pt>
                <c:pt idx="5">
                  <c:v>10.56529732142857</c:v>
                </c:pt>
                <c:pt idx="6">
                  <c:v>10.39121845238095</c:v>
                </c:pt>
                <c:pt idx="7">
                  <c:v>10.26941944444444</c:v>
                </c:pt>
                <c:pt idx="8">
                  <c:v>10.42561988152501</c:v>
                </c:pt>
              </c:numCache>
            </c:numRef>
          </c:val>
        </c:ser>
        <c:ser>
          <c:idx val="4"/>
          <c:order val="4"/>
          <c:tx>
            <c:strRef>
              <c:f>'Emploi gal'!$A$245</c:f>
              <c:strCache>
                <c:ptCount val="1"/>
                <c:pt idx="0">
                  <c:v>Services hors commerce</c:v>
                </c:pt>
              </c:strCache>
            </c:strRef>
          </c:tx>
          <c:spPr>
            <a:solidFill>
              <a:srgbClr val="CCFFCC"/>
            </a:solidFill>
            <a:ln>
              <a:noFill/>
            </a:ln>
          </c:spPr>
          <c:invertIfNegative val="0"/>
          <c:dLbls>
            <c:txPr>
              <a:bodyPr/>
              <a:lstStyle/>
              <a:p>
                <a:pPr>
                  <a:defRPr sz="1400" b="1" i="0" u="none" strike="noStrike" baseline="0">
                    <a:solidFill>
                      <a:srgbClr val="000000"/>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gal'!$Q$240:$Y$240</c:f>
              <c:strCache>
                <c:ptCount val="9"/>
                <c:pt idx="0">
                  <c:v>2010</c:v>
                </c:pt>
                <c:pt idx="1">
                  <c:v>2011</c:v>
                </c:pt>
                <c:pt idx="2">
                  <c:v>2012</c:v>
                </c:pt>
                <c:pt idx="3">
                  <c:v>2013</c:v>
                </c:pt>
                <c:pt idx="4">
                  <c:v>2014</c:v>
                </c:pt>
                <c:pt idx="5">
                  <c:v>2015</c:v>
                </c:pt>
                <c:pt idx="6">
                  <c:v>2016</c:v>
                </c:pt>
                <c:pt idx="7">
                  <c:v>2017</c:v>
                </c:pt>
                <c:pt idx="8">
                  <c:v>Est 2018</c:v>
                </c:pt>
              </c:strCache>
            </c:strRef>
          </c:cat>
          <c:val>
            <c:numRef>
              <c:f>'Emploi gal'!$Q$245:$Y$245</c:f>
              <c:numCache>
                <c:formatCode>#\ ##0.0</c:formatCode>
                <c:ptCount val="9"/>
                <c:pt idx="0">
                  <c:v>29.6771953373016</c:v>
                </c:pt>
                <c:pt idx="1">
                  <c:v>31.11131428571429</c:v>
                </c:pt>
                <c:pt idx="2">
                  <c:v>31.63619910714286</c:v>
                </c:pt>
                <c:pt idx="3">
                  <c:v>31.53081130952381</c:v>
                </c:pt>
                <c:pt idx="4">
                  <c:v>31.98847142857143</c:v>
                </c:pt>
                <c:pt idx="5">
                  <c:v>32.63282886904759</c:v>
                </c:pt>
                <c:pt idx="6">
                  <c:v>32.78621418650793</c:v>
                </c:pt>
                <c:pt idx="7">
                  <c:v>32.95280287698413</c:v>
                </c:pt>
                <c:pt idx="8">
                  <c:v>32.78689565652906</c:v>
                </c:pt>
              </c:numCache>
            </c:numRef>
          </c:val>
        </c:ser>
        <c:dLbls>
          <c:showLegendKey val="0"/>
          <c:showVal val="0"/>
          <c:showCatName val="0"/>
          <c:showSerName val="0"/>
          <c:showPercent val="0"/>
          <c:showBubbleSize val="0"/>
        </c:dLbls>
        <c:gapWidth val="0"/>
        <c:overlap val="100"/>
        <c:axId val="2111960264"/>
        <c:axId val="2111963576"/>
      </c:barChart>
      <c:catAx>
        <c:axId val="2111960264"/>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400" b="0" i="0" u="none" strike="noStrike" baseline="0">
                <a:solidFill>
                  <a:srgbClr val="000000"/>
                </a:solidFill>
                <a:latin typeface="Calibri"/>
                <a:ea typeface="Calibri"/>
                <a:cs typeface="Calibri"/>
              </a:defRPr>
            </a:pPr>
            <a:endParaRPr lang="fr-FR"/>
          </a:p>
        </c:txPr>
        <c:crossAx val="2111963576"/>
        <c:crosses val="autoZero"/>
        <c:auto val="1"/>
        <c:lblAlgn val="ctr"/>
        <c:lblOffset val="100"/>
        <c:tickLblSkip val="1"/>
        <c:noMultiLvlLbl val="0"/>
      </c:catAx>
      <c:valAx>
        <c:axId val="2111963576"/>
        <c:scaling>
          <c:orientation val="minMax"/>
          <c:max val="1.0"/>
        </c:scaling>
        <c:delete val="0"/>
        <c:axPos val="l"/>
        <c:numFmt formatCode="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11960264"/>
        <c:crosses val="autoZero"/>
        <c:crossBetween val="between"/>
      </c:valAx>
      <c:spPr>
        <a:solidFill>
          <a:srgbClr val="FFFFFF"/>
        </a:solidFill>
        <a:ln w="25400">
          <a:noFill/>
        </a:ln>
      </c:spPr>
    </c:plotArea>
    <c:plotVisOnly val="1"/>
    <c:dispBlanksAs val="gap"/>
    <c:showDLblsOverMax val="0"/>
  </c:chart>
  <c:spPr>
    <a:solidFill>
      <a:srgbClr val="FFFFFF"/>
    </a:solidFill>
    <a:ln w="3175">
      <a:solidFill>
        <a:srgbClr val="808080"/>
      </a:solid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a:pPr>
            <a:r>
              <a:rPr lang="fr-FR" sz="1800" b="1" dirty="0" smtClean="0"/>
              <a:t>Secteur </a:t>
            </a:r>
            <a:r>
              <a:rPr lang="fr-FR" sz="1800" b="1" dirty="0"/>
              <a:t>privé : </a:t>
            </a:r>
            <a:endParaRPr lang="fr-FR" sz="1800" b="1" dirty="0" smtClean="0"/>
          </a:p>
          <a:p>
            <a:pPr>
              <a:defRPr sz="1800" b="1"/>
            </a:pPr>
            <a:r>
              <a:rPr lang="fr-FR" sz="1800" b="1" dirty="0" smtClean="0"/>
              <a:t>taux de variation annuels de l’emploi</a:t>
            </a:r>
            <a:endParaRPr lang="fr-FR" sz="1800" b="1" dirty="0"/>
          </a:p>
        </c:rich>
      </c:tx>
      <c:layout>
        <c:manualLayout>
          <c:xMode val="edge"/>
          <c:yMode val="edge"/>
          <c:x val="0.124916310883278"/>
          <c:y val="0.0"/>
        </c:manualLayout>
      </c:layout>
      <c:overlay val="0"/>
      <c:spPr>
        <a:noFill/>
        <a:ln w="25400">
          <a:noFill/>
        </a:ln>
      </c:spPr>
    </c:title>
    <c:autoTitleDeleted val="0"/>
    <c:plotArea>
      <c:layout>
        <c:manualLayout>
          <c:layoutTarget val="inner"/>
          <c:xMode val="edge"/>
          <c:yMode val="edge"/>
          <c:x val="0.0474575645211328"/>
          <c:y val="0.117415166854143"/>
          <c:w val="0.827075586932665"/>
          <c:h val="0.807105259139854"/>
        </c:manualLayout>
      </c:layout>
      <c:lineChart>
        <c:grouping val="standard"/>
        <c:varyColors val="0"/>
        <c:ser>
          <c:idx val="0"/>
          <c:order val="0"/>
          <c:tx>
            <c:strRef>
              <c:f>'Emploi gal'!$A$239</c:f>
              <c:strCache>
                <c:ptCount val="1"/>
                <c:pt idx="0">
                  <c:v>Taux de var./ an, %</c:v>
                </c:pt>
              </c:strCache>
            </c:strRef>
          </c:tx>
          <c:spPr>
            <a:ln w="38100" cmpd="sng">
              <a:solidFill>
                <a:srgbClr val="008000"/>
              </a:solidFill>
              <a:prstDash val="sysDash"/>
            </a:ln>
          </c:spPr>
          <c:marker>
            <c:symbol val="none"/>
          </c:marker>
          <c:trendline>
            <c:spPr>
              <a:ln w="76200" cmpd="sng">
                <a:solidFill>
                  <a:srgbClr val="008000"/>
                </a:solidFill>
              </a:ln>
            </c:spPr>
            <c:trendlineType val="movingAvg"/>
            <c:period val="4"/>
            <c:dispRSqr val="0"/>
            <c:dispEq val="0"/>
          </c:trendline>
          <c:cat>
            <c:strRef>
              <c:f>'Emploi gal'!$B$240:$Y$240</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gal'!$B$239:$Y$239</c:f>
              <c:numCache>
                <c:formatCode>0.0%</c:formatCode>
                <c:ptCount val="24"/>
                <c:pt idx="1">
                  <c:v>0.0208289157559465</c:v>
                </c:pt>
                <c:pt idx="2">
                  <c:v>0.0245945553029547</c:v>
                </c:pt>
                <c:pt idx="3">
                  <c:v>0.0343650684852332</c:v>
                </c:pt>
                <c:pt idx="4">
                  <c:v>0.0333151212016409</c:v>
                </c:pt>
                <c:pt idx="5">
                  <c:v>0.0298724099020773</c:v>
                </c:pt>
                <c:pt idx="6">
                  <c:v>0.0278203210821928</c:v>
                </c:pt>
                <c:pt idx="7">
                  <c:v>0.0325024981887851</c:v>
                </c:pt>
                <c:pt idx="8">
                  <c:v>0.0251156687002589</c:v>
                </c:pt>
                <c:pt idx="9">
                  <c:v>0.0453817869736699</c:v>
                </c:pt>
                <c:pt idx="10">
                  <c:v>0.0435738903344831</c:v>
                </c:pt>
                <c:pt idx="11">
                  <c:v>0.0586508748283059</c:v>
                </c:pt>
                <c:pt idx="12">
                  <c:v>0.0466365700994924</c:v>
                </c:pt>
                <c:pt idx="13">
                  <c:v>0.059443528661598</c:v>
                </c:pt>
                <c:pt idx="14">
                  <c:v>0.0279093335829035</c:v>
                </c:pt>
                <c:pt idx="15">
                  <c:v>0.0367157516082159</c:v>
                </c:pt>
                <c:pt idx="16">
                  <c:v>0.0471117736022035</c:v>
                </c:pt>
                <c:pt idx="17">
                  <c:v>0.0135729574279879</c:v>
                </c:pt>
                <c:pt idx="18">
                  <c:v>0.00729419195196157</c:v>
                </c:pt>
                <c:pt idx="19">
                  <c:v>0.0115545670645827</c:v>
                </c:pt>
                <c:pt idx="20">
                  <c:v>0.0149585776271306</c:v>
                </c:pt>
                <c:pt idx="21">
                  <c:v>-0.00956597442463358</c:v>
                </c:pt>
                <c:pt idx="22">
                  <c:v>-0.00579214831602703</c:v>
                </c:pt>
                <c:pt idx="23">
                  <c:v>-0.00464728740078613</c:v>
                </c:pt>
              </c:numCache>
            </c:numRef>
          </c:val>
          <c:smooth val="0"/>
        </c:ser>
        <c:dLbls>
          <c:showLegendKey val="0"/>
          <c:showVal val="0"/>
          <c:showCatName val="0"/>
          <c:showSerName val="0"/>
          <c:showPercent val="0"/>
          <c:showBubbleSize val="0"/>
        </c:dLbls>
        <c:marker val="1"/>
        <c:smooth val="0"/>
        <c:axId val="2136414680"/>
        <c:axId val="2136435464"/>
      </c:lineChart>
      <c:catAx>
        <c:axId val="2136414680"/>
        <c:scaling>
          <c:orientation val="minMax"/>
        </c:scaling>
        <c:delete val="0"/>
        <c:axPos val="b"/>
        <c:numFmt formatCode="#,##0" sourceLinked="0"/>
        <c:majorTickMark val="out"/>
        <c:minorTickMark val="none"/>
        <c:tickLblPos val="low"/>
        <c:spPr>
          <a:ln w="38100" cmpd="sng">
            <a:solidFill>
              <a:srgbClr val="FF0000"/>
            </a:solidFill>
            <a:prstDash val="solid"/>
          </a:ln>
        </c:spPr>
        <c:txPr>
          <a:bodyPr rot="-5400000" vert="horz"/>
          <a:lstStyle/>
          <a:p>
            <a:pPr>
              <a:defRPr sz="1600"/>
            </a:pPr>
            <a:endParaRPr lang="fr-FR"/>
          </a:p>
        </c:txPr>
        <c:crossAx val="2136435464"/>
        <c:crosses val="autoZero"/>
        <c:auto val="1"/>
        <c:lblAlgn val="ctr"/>
        <c:lblOffset val="100"/>
        <c:tickLblSkip val="2"/>
        <c:noMultiLvlLbl val="0"/>
      </c:catAx>
      <c:valAx>
        <c:axId val="2136435464"/>
        <c:scaling>
          <c:orientation val="minMax"/>
          <c:max val="0.06"/>
          <c:min val="-0.01"/>
        </c:scaling>
        <c:delete val="0"/>
        <c:axPos val="l"/>
        <c:numFmt formatCode="0.0%" sourceLinked="0"/>
        <c:majorTickMark val="out"/>
        <c:minorTickMark val="none"/>
        <c:tickLblPos val="nextTo"/>
        <c:spPr>
          <a:ln w="3175">
            <a:solidFill>
              <a:srgbClr val="808080"/>
            </a:solidFill>
            <a:prstDash val="solid"/>
          </a:ln>
        </c:spPr>
        <c:txPr>
          <a:bodyPr rot="0" vert="horz"/>
          <a:lstStyle/>
          <a:p>
            <a:pPr>
              <a:defRPr b="1">
                <a:solidFill>
                  <a:srgbClr val="008000"/>
                </a:solidFill>
              </a:defRPr>
            </a:pPr>
            <a:endParaRPr lang="fr-FR"/>
          </a:p>
        </c:txPr>
        <c:crossAx val="2136414680"/>
        <c:crosses val="autoZero"/>
        <c:crossBetween val="between"/>
        <c:majorUnit val="0.005"/>
      </c:valAx>
      <c:spPr>
        <a:solidFill>
          <a:srgbClr val="FFFFFF"/>
        </a:solidFill>
        <a:ln w="25400">
          <a:noFill/>
        </a:ln>
      </c:spPr>
    </c:plotArea>
    <c:legend>
      <c:legendPos val="r"/>
      <c:layout>
        <c:manualLayout>
          <c:xMode val="edge"/>
          <c:yMode val="edge"/>
          <c:x val="0.205424930616883"/>
          <c:y val="0.714843286439726"/>
          <c:w val="0.557619048694928"/>
          <c:h val="0.208360424937448"/>
        </c:manualLayout>
      </c:layout>
      <c:overlay val="0"/>
      <c:spPr>
        <a:noFill/>
        <a:ln w="25400">
          <a:noFill/>
        </a:ln>
      </c:spPr>
      <c:txPr>
        <a:bodyPr/>
        <a:lstStyle/>
        <a:p>
          <a:pPr>
            <a:defRPr sz="1600" b="1"/>
          </a:pPr>
          <a:endParaRPr lang="fr-FR"/>
        </a:p>
      </c:txPr>
    </c:legend>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b="1"/>
            </a:pPr>
            <a:r>
              <a:rPr lang="fr-FR" sz="2400" b="1" dirty="0"/>
              <a:t>Zoom depuis 2010</a:t>
            </a:r>
          </a:p>
        </c:rich>
      </c:tx>
      <c:layout>
        <c:manualLayout>
          <c:xMode val="edge"/>
          <c:yMode val="edge"/>
          <c:x val="0.321004696022278"/>
          <c:y val="0.00102111630965825"/>
        </c:manualLayout>
      </c:layout>
      <c:overlay val="0"/>
      <c:spPr>
        <a:noFill/>
        <a:ln w="25400">
          <a:noFill/>
        </a:ln>
      </c:spPr>
    </c:title>
    <c:autoTitleDeleted val="0"/>
    <c:plotArea>
      <c:layout>
        <c:manualLayout>
          <c:layoutTarget val="inner"/>
          <c:xMode val="edge"/>
          <c:yMode val="edge"/>
          <c:x val="0.0474575645211328"/>
          <c:y val="0.0177050453275269"/>
          <c:w val="0.867259162961103"/>
          <c:h val="0.865950812767325"/>
        </c:manualLayout>
      </c:layout>
      <c:lineChart>
        <c:grouping val="standard"/>
        <c:varyColors val="0"/>
        <c:ser>
          <c:idx val="0"/>
          <c:order val="0"/>
          <c:tx>
            <c:strRef>
              <c:f>'Emploi gal'!$A$239</c:f>
              <c:strCache>
                <c:ptCount val="1"/>
                <c:pt idx="0">
                  <c:v>Taux de var./ an, %</c:v>
                </c:pt>
              </c:strCache>
            </c:strRef>
          </c:tx>
          <c:spPr>
            <a:ln w="76200" cmpd="sng">
              <a:solidFill>
                <a:srgbClr val="008000"/>
              </a:solidFill>
              <a:prstDash val="sysDash"/>
            </a:ln>
          </c:spPr>
          <c:marker>
            <c:symbol val="none"/>
          </c:marker>
          <c:dLbls>
            <c:spPr>
              <a:solidFill>
                <a:schemeClr val="bg1"/>
              </a:solidFill>
            </c:spPr>
            <c:txPr>
              <a:bodyPr/>
              <a:lstStyle/>
              <a:p>
                <a:pPr>
                  <a:defRPr sz="1600" b="1">
                    <a:solidFill>
                      <a:srgbClr val="008000"/>
                    </a:solidFill>
                  </a:defRPr>
                </a:pPr>
                <a:endParaRPr lang="fr-FR"/>
              </a:p>
            </c:txPr>
            <c:dLblPos val="b"/>
            <c:showLegendKey val="0"/>
            <c:showVal val="1"/>
            <c:showCatName val="0"/>
            <c:showSerName val="0"/>
            <c:showPercent val="0"/>
            <c:showBubbleSize val="0"/>
            <c:showLeaderLines val="0"/>
          </c:dLbls>
          <c:cat>
            <c:strRef>
              <c:f>'Emploi gal'!$Q$240:$Y$240</c:f>
              <c:strCache>
                <c:ptCount val="9"/>
                <c:pt idx="0">
                  <c:v>2010</c:v>
                </c:pt>
                <c:pt idx="1">
                  <c:v>2011</c:v>
                </c:pt>
                <c:pt idx="2">
                  <c:v>2012</c:v>
                </c:pt>
                <c:pt idx="3">
                  <c:v>2013</c:v>
                </c:pt>
                <c:pt idx="4">
                  <c:v>2014</c:v>
                </c:pt>
                <c:pt idx="5">
                  <c:v>2015</c:v>
                </c:pt>
                <c:pt idx="6">
                  <c:v>2016</c:v>
                </c:pt>
                <c:pt idx="7">
                  <c:v>2017</c:v>
                </c:pt>
                <c:pt idx="8">
                  <c:v>Est 2018</c:v>
                </c:pt>
              </c:strCache>
            </c:strRef>
          </c:cat>
          <c:val>
            <c:numRef>
              <c:f>'Emploi gal'!$Q$239:$Y$239</c:f>
              <c:numCache>
                <c:formatCode>0.0%</c:formatCode>
                <c:ptCount val="9"/>
                <c:pt idx="0">
                  <c:v>0.0367157516082159</c:v>
                </c:pt>
                <c:pt idx="1">
                  <c:v>0.0471117736022035</c:v>
                </c:pt>
                <c:pt idx="2">
                  <c:v>0.0135729574279879</c:v>
                </c:pt>
                <c:pt idx="3">
                  <c:v>0.00729419195196157</c:v>
                </c:pt>
                <c:pt idx="4">
                  <c:v>0.0115545670645827</c:v>
                </c:pt>
                <c:pt idx="5">
                  <c:v>0.0149585776271306</c:v>
                </c:pt>
                <c:pt idx="6">
                  <c:v>-0.00956597442463358</c:v>
                </c:pt>
                <c:pt idx="7">
                  <c:v>-0.00579214831602703</c:v>
                </c:pt>
                <c:pt idx="8">
                  <c:v>-0.00464728740078613</c:v>
                </c:pt>
              </c:numCache>
            </c:numRef>
          </c:val>
          <c:smooth val="0"/>
        </c:ser>
        <c:dLbls>
          <c:showLegendKey val="0"/>
          <c:showVal val="0"/>
          <c:showCatName val="0"/>
          <c:showSerName val="0"/>
          <c:showPercent val="0"/>
          <c:showBubbleSize val="0"/>
        </c:dLbls>
        <c:marker val="1"/>
        <c:smooth val="0"/>
        <c:axId val="2136089320"/>
        <c:axId val="2136056648"/>
      </c:lineChart>
      <c:catAx>
        <c:axId val="2136089320"/>
        <c:scaling>
          <c:orientation val="minMax"/>
        </c:scaling>
        <c:delete val="0"/>
        <c:axPos val="b"/>
        <c:numFmt formatCode="#,##0" sourceLinked="0"/>
        <c:majorTickMark val="out"/>
        <c:minorTickMark val="none"/>
        <c:tickLblPos val="low"/>
        <c:spPr>
          <a:ln w="38100" cmpd="sng">
            <a:solidFill>
              <a:srgbClr val="FF0000"/>
            </a:solidFill>
            <a:prstDash val="solid"/>
          </a:ln>
        </c:spPr>
        <c:txPr>
          <a:bodyPr rot="-5400000" vert="horz"/>
          <a:lstStyle/>
          <a:p>
            <a:pPr>
              <a:defRPr sz="1800"/>
            </a:pPr>
            <a:endParaRPr lang="fr-FR"/>
          </a:p>
        </c:txPr>
        <c:crossAx val="2136056648"/>
        <c:crosses val="autoZero"/>
        <c:auto val="1"/>
        <c:lblAlgn val="ctr"/>
        <c:lblOffset val="100"/>
        <c:tickLblSkip val="1"/>
        <c:noMultiLvlLbl val="0"/>
      </c:catAx>
      <c:valAx>
        <c:axId val="2136056648"/>
        <c:scaling>
          <c:orientation val="minMax"/>
        </c:scaling>
        <c:delete val="0"/>
        <c:axPos val="l"/>
        <c:numFmt formatCode="0%" sourceLinked="0"/>
        <c:majorTickMark val="out"/>
        <c:minorTickMark val="none"/>
        <c:tickLblPos val="nextTo"/>
        <c:spPr>
          <a:ln w="3175">
            <a:solidFill>
              <a:srgbClr val="808080"/>
            </a:solidFill>
            <a:prstDash val="solid"/>
          </a:ln>
        </c:spPr>
        <c:txPr>
          <a:bodyPr rot="0" vert="horz"/>
          <a:lstStyle/>
          <a:p>
            <a:pPr>
              <a:defRPr sz="1600" b="1">
                <a:solidFill>
                  <a:srgbClr val="008000"/>
                </a:solidFill>
              </a:defRPr>
            </a:pPr>
            <a:endParaRPr lang="fr-FR"/>
          </a:p>
        </c:txPr>
        <c:crossAx val="2136089320"/>
        <c:crosses val="autoZero"/>
        <c:crossBetween val="between"/>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000000"/>
                </a:solidFill>
                <a:latin typeface="Calibri"/>
                <a:ea typeface="Calibri"/>
                <a:cs typeface="Calibri"/>
              </a:defRPr>
            </a:pPr>
            <a:r>
              <a:rPr lang="fr-FR" sz="1800" b="1" i="0" baseline="0" dirty="0" smtClean="0">
                <a:effectLst/>
              </a:rPr>
              <a:t>Structure de l'emploi salarié public</a:t>
            </a:r>
            <a:endParaRPr lang="fr-FR" sz="1400" dirty="0" smtClean="0">
              <a:effectLst/>
            </a:endParaRPr>
          </a:p>
          <a:p>
            <a:pPr>
              <a:defRPr sz="1400" b="0" i="0" u="none" strike="noStrike" baseline="0">
                <a:solidFill>
                  <a:srgbClr val="000000"/>
                </a:solidFill>
                <a:latin typeface="Calibri"/>
                <a:ea typeface="Calibri"/>
                <a:cs typeface="Calibri"/>
              </a:defRPr>
            </a:pPr>
            <a:r>
              <a:rPr lang="fr-FR" sz="1800" b="1" i="0" baseline="0" dirty="0" smtClean="0">
                <a:effectLst/>
              </a:rPr>
              <a:t>à long terme, milliers</a:t>
            </a:r>
            <a:endParaRPr lang="fr-FR" sz="1400" dirty="0">
              <a:effectLst/>
            </a:endParaRPr>
          </a:p>
        </c:rich>
      </c:tx>
      <c:layout>
        <c:manualLayout>
          <c:xMode val="edge"/>
          <c:yMode val="edge"/>
          <c:x val="0.221917885264342"/>
          <c:y val="0.0"/>
        </c:manualLayout>
      </c:layout>
      <c:overlay val="0"/>
      <c:spPr>
        <a:noFill/>
        <a:ln w="25400">
          <a:noFill/>
        </a:ln>
      </c:spPr>
    </c:title>
    <c:autoTitleDeleted val="0"/>
    <c:plotArea>
      <c:layout>
        <c:manualLayout>
          <c:layoutTarget val="inner"/>
          <c:xMode val="edge"/>
          <c:yMode val="edge"/>
          <c:x val="0.0474575645211328"/>
          <c:y val="0.105510404949381"/>
          <c:w val="0.952542435004613"/>
          <c:h val="0.807722652924767"/>
        </c:manualLayout>
      </c:layout>
      <c:barChart>
        <c:barDir val="col"/>
        <c:grouping val="stacked"/>
        <c:varyColors val="0"/>
        <c:ser>
          <c:idx val="2"/>
          <c:order val="0"/>
          <c:tx>
            <c:strRef>
              <c:f>'Emploi gal'!$A$20</c:f>
              <c:strCache>
                <c:ptCount val="1"/>
                <c:pt idx="0">
                  <c:v>   Contractuels</c:v>
                </c:pt>
              </c:strCache>
            </c:strRef>
          </c:tx>
          <c:spPr>
            <a:solidFill>
              <a:srgbClr val="FFFF00"/>
            </a:solidFill>
            <a:ln w="76200" cmpd="sng">
              <a:solidFill>
                <a:srgbClr val="FFFF00"/>
              </a:solidFill>
            </a:ln>
          </c:spPr>
          <c:invertIfNegative val="0"/>
          <c:dLbls>
            <c:dLbl>
              <c:idx val="0"/>
              <c:layout/>
              <c:showLegendKey val="0"/>
              <c:showVal val="1"/>
              <c:showCatName val="0"/>
              <c:showSerName val="0"/>
              <c:showPercent val="0"/>
              <c:showBubbleSize val="0"/>
            </c:dLbl>
            <c:dLbl>
              <c:idx val="20"/>
              <c:layout/>
              <c:showLegendKey val="0"/>
              <c:showVal val="1"/>
              <c:showCatName val="0"/>
              <c:showSerName val="0"/>
              <c:showPercent val="0"/>
              <c:showBubbleSize val="0"/>
            </c:dLbl>
            <c:dLbl>
              <c:idx val="23"/>
              <c:layout/>
              <c:showLegendKey val="0"/>
              <c:showVal val="1"/>
              <c:showCatName val="0"/>
              <c:showSerName val="0"/>
              <c:showPercent val="0"/>
              <c:showBubbleSize val="0"/>
            </c:dLbl>
            <c:txPr>
              <a:bodyPr rot="-5400000" vert="horz"/>
              <a:lstStyle/>
              <a:p>
                <a:pPr>
                  <a:defRPr b="1"/>
                </a:pPr>
                <a:endParaRPr lang="fr-FR"/>
              </a:p>
            </c:txPr>
            <c:showLegendKey val="0"/>
            <c:showVal val="0"/>
            <c:showCatName val="0"/>
            <c:showSerName val="0"/>
            <c:showPercent val="0"/>
            <c:showBubbleSize val="0"/>
          </c:dLbls>
          <c:cat>
            <c:strRef>
              <c:f>'Emploi gal'!$B$16:$Y$16</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gal'!$B$20:$Y$20</c:f>
              <c:numCache>
                <c:formatCode>_-* #\ ##0.0\ _F_-;\-* #\ ##0.0\ _F_-;_-* "-"??\ _F_-;_-@_-</c:formatCode>
                <c:ptCount val="24"/>
                <c:pt idx="0">
                  <c:v>6.842416343515097</c:v>
                </c:pt>
                <c:pt idx="1">
                  <c:v>6.983500044723971</c:v>
                </c:pt>
                <c:pt idx="2">
                  <c:v>7.152625690892464</c:v>
                </c:pt>
                <c:pt idx="3">
                  <c:v>7.404583137756831</c:v>
                </c:pt>
                <c:pt idx="4">
                  <c:v>7.644528327950836</c:v>
                </c:pt>
                <c:pt idx="5">
                  <c:v>7.87356980445985</c:v>
                </c:pt>
                <c:pt idx="6">
                  <c:v>8.093548618421502</c:v>
                </c:pt>
                <c:pt idx="7">
                  <c:v>8.35538333333334</c:v>
                </c:pt>
                <c:pt idx="8">
                  <c:v>8.472232142857142</c:v>
                </c:pt>
                <c:pt idx="9">
                  <c:v>8.324595833333336</c:v>
                </c:pt>
                <c:pt idx="10">
                  <c:v>8.070189880952382</c:v>
                </c:pt>
                <c:pt idx="11">
                  <c:v>8.033996428571418</c:v>
                </c:pt>
                <c:pt idx="12">
                  <c:v>8.394150000000001</c:v>
                </c:pt>
                <c:pt idx="13">
                  <c:v>8.80372321428572</c:v>
                </c:pt>
                <c:pt idx="14">
                  <c:v>8.961164880952383</c:v>
                </c:pt>
                <c:pt idx="15">
                  <c:v>9.248863095238079</c:v>
                </c:pt>
                <c:pt idx="16">
                  <c:v>9.40241666666667</c:v>
                </c:pt>
                <c:pt idx="17">
                  <c:v>9.682983333333334</c:v>
                </c:pt>
                <c:pt idx="18">
                  <c:v>10.048</c:v>
                </c:pt>
                <c:pt idx="19">
                  <c:v>10.18431</c:v>
                </c:pt>
                <c:pt idx="20">
                  <c:v>10.23688675</c:v>
                </c:pt>
                <c:pt idx="21">
                  <c:v>10.355</c:v>
                </c:pt>
                <c:pt idx="22">
                  <c:v>10.75775</c:v>
                </c:pt>
                <c:pt idx="23">
                  <c:v>10.62455980211015</c:v>
                </c:pt>
              </c:numCache>
            </c:numRef>
          </c:val>
        </c:ser>
        <c:ser>
          <c:idx val="3"/>
          <c:order val="1"/>
          <c:tx>
            <c:strRef>
              <c:f>'Emploi gal'!$A$21</c:f>
              <c:strCache>
                <c:ptCount val="1"/>
                <c:pt idx="0">
                  <c:v>   Nouvelle-Calédonie</c:v>
                </c:pt>
              </c:strCache>
            </c:strRef>
          </c:tx>
          <c:spPr>
            <a:solidFill>
              <a:schemeClr val="bg1">
                <a:lumMod val="75000"/>
              </a:schemeClr>
            </a:solidFill>
            <a:ln w="76200" cmpd="sng">
              <a:solidFill>
                <a:schemeClr val="bg1">
                  <a:lumMod val="65000"/>
                </a:schemeClr>
              </a:solidFill>
            </a:ln>
          </c:spPr>
          <c:invertIfNegative val="0"/>
          <c:dLbls>
            <c:dLbl>
              <c:idx val="0"/>
              <c:layout/>
              <c:showLegendKey val="0"/>
              <c:showVal val="1"/>
              <c:showCatName val="0"/>
              <c:showSerName val="0"/>
              <c:showPercent val="0"/>
              <c:showBubbleSize val="0"/>
            </c:dLbl>
            <c:dLbl>
              <c:idx val="20"/>
              <c:layout/>
              <c:showLegendKey val="0"/>
              <c:showVal val="1"/>
              <c:showCatName val="0"/>
              <c:showSerName val="0"/>
              <c:showPercent val="0"/>
              <c:showBubbleSize val="0"/>
            </c:dLbl>
            <c:dLbl>
              <c:idx val="23"/>
              <c:layout/>
              <c:showLegendKey val="0"/>
              <c:showVal val="1"/>
              <c:showCatName val="0"/>
              <c:showSerName val="0"/>
              <c:showPercent val="0"/>
              <c:showBubbleSize val="0"/>
            </c:dLbl>
            <c:txPr>
              <a:bodyPr rot="-5400000" vert="horz"/>
              <a:lstStyle/>
              <a:p>
                <a:pPr>
                  <a:defRPr b="1">
                    <a:solidFill>
                      <a:srgbClr val="FFFFFF"/>
                    </a:solidFill>
                  </a:defRPr>
                </a:pPr>
                <a:endParaRPr lang="fr-FR"/>
              </a:p>
            </c:txPr>
            <c:showLegendKey val="0"/>
            <c:showVal val="0"/>
            <c:showCatName val="0"/>
            <c:showSerName val="0"/>
            <c:showPercent val="0"/>
            <c:showBubbleSize val="0"/>
          </c:dLbls>
          <c:cat>
            <c:strRef>
              <c:f>'Emploi gal'!$B$16:$Y$16</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gal'!$B$21:$Y$21</c:f>
              <c:numCache>
                <c:formatCode>_-* #\ ##0.0\ _F_-;\-* #\ ##0.0\ _F_-;_-* "-"??\ _F_-;_-@_-</c:formatCode>
                <c:ptCount val="24"/>
                <c:pt idx="0">
                  <c:v>4.537209262359531</c:v>
                </c:pt>
                <c:pt idx="1">
                  <c:v>4.630761926178287</c:v>
                </c:pt>
                <c:pt idx="2">
                  <c:v>4.742909215932951</c:v>
                </c:pt>
                <c:pt idx="3">
                  <c:v>4.909982308864067</c:v>
                </c:pt>
                <c:pt idx="4">
                  <c:v>5.069090069156768</c:v>
                </c:pt>
                <c:pt idx="5">
                  <c:v>5.220967572148243</c:v>
                </c:pt>
                <c:pt idx="6">
                  <c:v>5.366835619651026</c:v>
                </c:pt>
                <c:pt idx="7">
                  <c:v>5.540458333333337</c:v>
                </c:pt>
                <c:pt idx="8">
                  <c:v>6.169791666666667</c:v>
                </c:pt>
                <c:pt idx="9">
                  <c:v>6.743875</c:v>
                </c:pt>
                <c:pt idx="10">
                  <c:v>7.124416666666653</c:v>
                </c:pt>
                <c:pt idx="11">
                  <c:v>7.487083333333331</c:v>
                </c:pt>
                <c:pt idx="12">
                  <c:v>7.818375</c:v>
                </c:pt>
                <c:pt idx="13">
                  <c:v>8.0725</c:v>
                </c:pt>
                <c:pt idx="14">
                  <c:v>8.33979166666667</c:v>
                </c:pt>
                <c:pt idx="15">
                  <c:v>8.5774375</c:v>
                </c:pt>
                <c:pt idx="16">
                  <c:v>8.6595</c:v>
                </c:pt>
                <c:pt idx="17">
                  <c:v>8.828916666666666</c:v>
                </c:pt>
                <c:pt idx="18">
                  <c:v>8.9497915</c:v>
                </c:pt>
                <c:pt idx="19">
                  <c:v>9.0932375</c:v>
                </c:pt>
                <c:pt idx="20">
                  <c:v>9.26235825</c:v>
                </c:pt>
                <c:pt idx="21">
                  <c:v>9.465371</c:v>
                </c:pt>
                <c:pt idx="22">
                  <c:v>9.626754</c:v>
                </c:pt>
                <c:pt idx="23">
                  <c:v>9.88246986751472</c:v>
                </c:pt>
              </c:numCache>
            </c:numRef>
          </c:val>
        </c:ser>
        <c:ser>
          <c:idx val="4"/>
          <c:order val="2"/>
          <c:tx>
            <c:strRef>
              <c:f>'Emploi gal'!$A$22</c:f>
              <c:strCache>
                <c:ptCount val="1"/>
                <c:pt idx="0">
                  <c:v> Etat</c:v>
                </c:pt>
              </c:strCache>
            </c:strRef>
          </c:tx>
          <c:spPr>
            <a:solidFill>
              <a:schemeClr val="bg1">
                <a:lumMod val="50000"/>
              </a:schemeClr>
            </a:solidFill>
            <a:ln w="76200" cmpd="sng">
              <a:solidFill>
                <a:schemeClr val="bg1">
                  <a:lumMod val="50000"/>
                </a:schemeClr>
              </a:solidFill>
            </a:ln>
          </c:spPr>
          <c:invertIfNegative val="0"/>
          <c:dLbls>
            <c:dLbl>
              <c:idx val="0"/>
              <c:layout/>
              <c:showLegendKey val="0"/>
              <c:showVal val="1"/>
              <c:showCatName val="0"/>
              <c:showSerName val="0"/>
              <c:showPercent val="0"/>
              <c:showBubbleSize val="0"/>
            </c:dLbl>
            <c:dLbl>
              <c:idx val="20"/>
              <c:layout/>
              <c:showLegendKey val="0"/>
              <c:showVal val="1"/>
              <c:showCatName val="0"/>
              <c:showSerName val="0"/>
              <c:showPercent val="0"/>
              <c:showBubbleSize val="0"/>
            </c:dLbl>
            <c:dLbl>
              <c:idx val="23"/>
              <c:layout/>
              <c:showLegendKey val="0"/>
              <c:showVal val="1"/>
              <c:showCatName val="0"/>
              <c:showSerName val="0"/>
              <c:showPercent val="0"/>
              <c:showBubbleSize val="0"/>
            </c:dLbl>
            <c:txPr>
              <a:bodyPr rot="-5400000" vert="horz"/>
              <a:lstStyle/>
              <a:p>
                <a:pPr>
                  <a:defRPr b="1">
                    <a:solidFill>
                      <a:srgbClr val="FFFFFF"/>
                    </a:solidFill>
                  </a:defRPr>
                </a:pPr>
                <a:endParaRPr lang="fr-FR"/>
              </a:p>
            </c:txPr>
            <c:showLegendKey val="0"/>
            <c:showVal val="0"/>
            <c:showCatName val="0"/>
            <c:showSerName val="0"/>
            <c:showPercent val="0"/>
            <c:showBubbleSize val="0"/>
          </c:dLbls>
          <c:cat>
            <c:strRef>
              <c:f>'Emploi gal'!$B$16:$Y$16</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gal'!$B$22:$Y$22</c:f>
              <c:numCache>
                <c:formatCode>_-* #\ ##0.0\ _F_-;\-* #\ ##0.0\ _F_-;_-* "-"??\ _F_-;_-@_-</c:formatCode>
                <c:ptCount val="24"/>
                <c:pt idx="0">
                  <c:v>3.227614753110455</c:v>
                </c:pt>
                <c:pt idx="1">
                  <c:v>3.294164903318244</c:v>
                </c:pt>
                <c:pt idx="2">
                  <c:v>3.373942631433266</c:v>
                </c:pt>
                <c:pt idx="3">
                  <c:v>3.492792688464106</c:v>
                </c:pt>
                <c:pt idx="4">
                  <c:v>3.60597648157574</c:v>
                </c:pt>
                <c:pt idx="5">
                  <c:v>3.714016918103006</c:v>
                </c:pt>
                <c:pt idx="6">
                  <c:v>3.817782434503837</c:v>
                </c:pt>
                <c:pt idx="7">
                  <c:v>3.941291666666666</c:v>
                </c:pt>
                <c:pt idx="8">
                  <c:v>5.286666666666667</c:v>
                </c:pt>
                <c:pt idx="9">
                  <c:v>5.4585</c:v>
                </c:pt>
                <c:pt idx="10">
                  <c:v>5.7085</c:v>
                </c:pt>
                <c:pt idx="11">
                  <c:v>5.777645833333332</c:v>
                </c:pt>
                <c:pt idx="12">
                  <c:v>5.9206875</c:v>
                </c:pt>
                <c:pt idx="13">
                  <c:v>5.97520833333334</c:v>
                </c:pt>
                <c:pt idx="14">
                  <c:v>5.978291666666668</c:v>
                </c:pt>
                <c:pt idx="15">
                  <c:v>5.9298125</c:v>
                </c:pt>
                <c:pt idx="16">
                  <c:v>5.99020833333334</c:v>
                </c:pt>
                <c:pt idx="17">
                  <c:v>5.83575</c:v>
                </c:pt>
                <c:pt idx="18">
                  <c:v>6.052604249999991</c:v>
                </c:pt>
                <c:pt idx="19">
                  <c:v>6.25582075</c:v>
                </c:pt>
                <c:pt idx="20">
                  <c:v>6.147458499999995</c:v>
                </c:pt>
                <c:pt idx="21">
                  <c:v>6.156354249999991</c:v>
                </c:pt>
                <c:pt idx="22">
                  <c:v>6.333375</c:v>
                </c:pt>
                <c:pt idx="23">
                  <c:v>6.310381806101226</c:v>
                </c:pt>
              </c:numCache>
            </c:numRef>
          </c:val>
        </c:ser>
        <c:dLbls>
          <c:showLegendKey val="0"/>
          <c:showVal val="0"/>
          <c:showCatName val="0"/>
          <c:showSerName val="0"/>
          <c:showPercent val="0"/>
          <c:showBubbleSize val="0"/>
        </c:dLbls>
        <c:gapWidth val="150"/>
        <c:overlap val="100"/>
        <c:axId val="2134859448"/>
        <c:axId val="2134856552"/>
      </c:barChart>
      <c:lineChart>
        <c:grouping val="standard"/>
        <c:varyColors val="0"/>
        <c:ser>
          <c:idx val="0"/>
          <c:order val="3"/>
          <c:tx>
            <c:strRef>
              <c:f>'Emploi gal'!$A$24</c:f>
              <c:strCache>
                <c:ptCount val="1"/>
                <c:pt idx="0">
                  <c:v>Secteur public</c:v>
                </c:pt>
              </c:strCache>
            </c:strRef>
          </c:tx>
          <c:spPr>
            <a:ln>
              <a:solidFill>
                <a:schemeClr val="tx1"/>
              </a:solidFill>
            </a:ln>
          </c:spPr>
          <c:marker>
            <c:symbol val="none"/>
          </c:marker>
          <c:dLbls>
            <c:dLbl>
              <c:idx val="0"/>
              <c:layout/>
              <c:dLblPos val="t"/>
              <c:showLegendKey val="0"/>
              <c:showVal val="1"/>
              <c:showCatName val="0"/>
              <c:showSerName val="0"/>
              <c:showPercent val="0"/>
              <c:showBubbleSize val="0"/>
            </c:dLbl>
            <c:dLbl>
              <c:idx val="20"/>
              <c:layout/>
              <c:dLblPos val="t"/>
              <c:showLegendKey val="0"/>
              <c:showVal val="1"/>
              <c:showCatName val="0"/>
              <c:showSerName val="0"/>
              <c:showPercent val="0"/>
              <c:showBubbleSize val="0"/>
            </c:dLbl>
            <c:dLbl>
              <c:idx val="23"/>
              <c:layout/>
              <c:dLblPos val="t"/>
              <c:showLegendKey val="0"/>
              <c:showVal val="1"/>
              <c:showCatName val="0"/>
              <c:showSerName val="0"/>
              <c:showPercent val="0"/>
              <c:showBubbleSize val="0"/>
            </c:dLbl>
            <c:txPr>
              <a:bodyPr rot="-5400000" vert="horz"/>
              <a:lstStyle/>
              <a:p>
                <a:pPr>
                  <a:defRPr b="1"/>
                </a:pPr>
                <a:endParaRPr lang="fr-FR"/>
              </a:p>
            </c:txPr>
            <c:dLblPos val="t"/>
            <c:showLegendKey val="0"/>
            <c:showVal val="0"/>
            <c:showCatName val="0"/>
            <c:showSerName val="0"/>
            <c:showPercent val="0"/>
            <c:showBubbleSize val="0"/>
          </c:dLbls>
          <c:cat>
            <c:strRef>
              <c:f>'Emploi gal'!$B$16:$Y$16</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gal'!$B$24:$Y$24</c:f>
              <c:numCache>
                <c:formatCode>_-* #\ ##0.0\ _F_-;\-* #\ ##0.0\ _F_-;_-* "-"??\ _F_-;_-@_-</c:formatCode>
                <c:ptCount val="24"/>
                <c:pt idx="0">
                  <c:v>14.6072403589851</c:v>
                </c:pt>
                <c:pt idx="1">
                  <c:v>14.9084268742205</c:v>
                </c:pt>
                <c:pt idx="2">
                  <c:v>15.2694775382587</c:v>
                </c:pt>
                <c:pt idx="3">
                  <c:v>15.807358135085</c:v>
                </c:pt>
                <c:pt idx="4">
                  <c:v>16.31959487868335</c:v>
                </c:pt>
                <c:pt idx="5">
                  <c:v>16.8085542947111</c:v>
                </c:pt>
                <c:pt idx="6">
                  <c:v>17.27816667257638</c:v>
                </c:pt>
                <c:pt idx="7">
                  <c:v>17.83713333333332</c:v>
                </c:pt>
                <c:pt idx="8">
                  <c:v>19.92869047619048</c:v>
                </c:pt>
                <c:pt idx="9">
                  <c:v>20.52697083333332</c:v>
                </c:pt>
                <c:pt idx="10">
                  <c:v>20.90310654761905</c:v>
                </c:pt>
                <c:pt idx="11">
                  <c:v>21.29872559523809</c:v>
                </c:pt>
                <c:pt idx="12">
                  <c:v>22.1332125</c:v>
                </c:pt>
                <c:pt idx="13">
                  <c:v>22.85143154761905</c:v>
                </c:pt>
                <c:pt idx="14">
                  <c:v>23.27924821428572</c:v>
                </c:pt>
                <c:pt idx="15">
                  <c:v>23.7561130952381</c:v>
                </c:pt>
                <c:pt idx="16">
                  <c:v>24.052125</c:v>
                </c:pt>
                <c:pt idx="17">
                  <c:v>24.34765</c:v>
                </c:pt>
                <c:pt idx="18">
                  <c:v>25.05039575</c:v>
                </c:pt>
                <c:pt idx="19">
                  <c:v>25.53336825</c:v>
                </c:pt>
                <c:pt idx="20">
                  <c:v>25.6467035</c:v>
                </c:pt>
                <c:pt idx="21">
                  <c:v>25.97672525</c:v>
                </c:pt>
                <c:pt idx="22">
                  <c:v>26.717879</c:v>
                </c:pt>
                <c:pt idx="23">
                  <c:v>26.8174114757261</c:v>
                </c:pt>
              </c:numCache>
            </c:numRef>
          </c:val>
          <c:smooth val="0"/>
        </c:ser>
        <c:dLbls>
          <c:showLegendKey val="0"/>
          <c:showVal val="0"/>
          <c:showCatName val="0"/>
          <c:showSerName val="0"/>
          <c:showPercent val="0"/>
          <c:showBubbleSize val="0"/>
        </c:dLbls>
        <c:marker val="1"/>
        <c:smooth val="0"/>
        <c:axId val="2134859448"/>
        <c:axId val="2134856552"/>
      </c:lineChart>
      <c:catAx>
        <c:axId val="2134859448"/>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600"/>
            </a:pPr>
            <a:endParaRPr lang="fr-FR"/>
          </a:p>
        </c:txPr>
        <c:crossAx val="2134856552"/>
        <c:crosses val="autoZero"/>
        <c:auto val="1"/>
        <c:lblAlgn val="ctr"/>
        <c:lblOffset val="100"/>
        <c:tickLblSkip val="2"/>
        <c:noMultiLvlLbl val="0"/>
      </c:catAx>
      <c:valAx>
        <c:axId val="2134856552"/>
        <c:scaling>
          <c:orientation val="minMax"/>
        </c:scaling>
        <c:delete val="0"/>
        <c:axPos val="l"/>
        <c:numFmt formatCode="#,##0" sourceLinked="0"/>
        <c:majorTickMark val="out"/>
        <c:minorTickMark val="none"/>
        <c:tickLblPos val="nextTo"/>
        <c:spPr>
          <a:ln w="3175">
            <a:solidFill>
              <a:srgbClr val="808080"/>
            </a:solidFill>
            <a:prstDash val="solid"/>
          </a:ln>
        </c:spPr>
        <c:txPr>
          <a:bodyPr rot="0" vert="horz"/>
          <a:lstStyle/>
          <a:p>
            <a:pPr>
              <a:defRPr sz="1600"/>
            </a:pPr>
            <a:endParaRPr lang="fr-FR"/>
          </a:p>
        </c:txPr>
        <c:crossAx val="2134859448"/>
        <c:crosses val="autoZero"/>
        <c:crossBetween val="between"/>
      </c:valAx>
      <c:spPr>
        <a:solidFill>
          <a:srgbClr val="FFFFFF"/>
        </a:solidFill>
        <a:ln w="25400">
          <a:noFill/>
        </a:ln>
      </c:spPr>
    </c:plotArea>
    <c:legend>
      <c:legendPos val="r"/>
      <c:legendEntry>
        <c:idx val="3"/>
        <c:delete val="1"/>
      </c:legendEntry>
      <c:layout>
        <c:manualLayout>
          <c:xMode val="edge"/>
          <c:yMode val="edge"/>
          <c:x val="0.0958305982126365"/>
          <c:y val="0.100758695932503"/>
          <c:w val="0.489732571768651"/>
          <c:h val="0.220753501600855"/>
        </c:manualLayout>
      </c:layout>
      <c:overlay val="0"/>
      <c:spPr>
        <a:noFill/>
        <a:ln w="25400">
          <a:noFill/>
        </a:ln>
      </c:spPr>
      <c:txPr>
        <a:bodyPr/>
        <a:lstStyle/>
        <a:p>
          <a:pPr>
            <a:defRPr sz="1600"/>
          </a:pPr>
          <a:endParaRPr lang="fr-FR"/>
        </a:p>
      </c:txPr>
    </c:legend>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a:solidFill>
                  <a:srgbClr val="FF0000"/>
                </a:solidFill>
              </a:rPr>
              <a:t>Ralentissement, crise... </a:t>
            </a:r>
          </a:p>
          <a:p>
            <a:pPr>
              <a:defRPr sz="2400"/>
            </a:pPr>
            <a:r>
              <a:rPr lang="fr-FR" sz="2400">
                <a:solidFill>
                  <a:srgbClr val="008000"/>
                </a:solidFill>
              </a:rPr>
              <a:t>sortie de crise probable </a:t>
            </a:r>
            <a:r>
              <a:rPr lang="fr-FR" sz="2400"/>
              <a:t>:</a:t>
            </a:r>
          </a:p>
          <a:p>
            <a:pPr>
              <a:defRPr sz="2400"/>
            </a:pPr>
            <a:r>
              <a:rPr lang="fr-FR" sz="2400"/>
              <a:t> taux de croissance réelle du PIB</a:t>
            </a:r>
          </a:p>
          <a:p>
            <a:pPr>
              <a:defRPr sz="2400"/>
            </a:pPr>
            <a:r>
              <a:rPr lang="fr-FR" sz="2400"/>
              <a:t> (moyenne sur deux ans)</a:t>
            </a:r>
          </a:p>
        </c:rich>
      </c:tx>
      <c:layout>
        <c:manualLayout>
          <c:xMode val="edge"/>
          <c:yMode val="edge"/>
          <c:x val="0.13425631642055"/>
          <c:y val="0.000338781633213868"/>
        </c:manualLayout>
      </c:layout>
      <c:overlay val="0"/>
      <c:spPr>
        <a:solidFill>
          <a:schemeClr val="bg1"/>
        </a:solidFill>
      </c:spPr>
    </c:title>
    <c:autoTitleDeleted val="0"/>
    <c:plotArea>
      <c:layout>
        <c:manualLayout>
          <c:layoutTarget val="inner"/>
          <c:xMode val="edge"/>
          <c:yMode val="edge"/>
          <c:x val="0.068351774655619"/>
          <c:y val="0.125020509907334"/>
          <c:w val="0.931648159364695"/>
          <c:h val="0.691899584835855"/>
        </c:manualLayout>
      </c:layout>
      <c:lineChart>
        <c:grouping val="standard"/>
        <c:varyColors val="0"/>
        <c:ser>
          <c:idx val="5"/>
          <c:order val="0"/>
          <c:tx>
            <c:strRef>
              <c:f>'PIB et ICA'!$A$23</c:f>
              <c:strCache>
                <c:ptCount val="1"/>
                <c:pt idx="0">
                  <c:v>Scenario minimum</c:v>
                </c:pt>
              </c:strCache>
            </c:strRef>
          </c:tx>
          <c:spPr>
            <a:ln w="57150" cmpd="sng">
              <a:noFill/>
              <a:prstDash val="solid"/>
            </a:ln>
          </c:spPr>
          <c:marker>
            <c:symbol val="none"/>
          </c:marker>
          <c:dPt>
            <c:idx val="18"/>
            <c:bubble3D val="0"/>
            <c:extLst xmlns:c16r2="http://schemas.microsoft.com/office/drawing/2015/06/chart">
              <c:ext xmlns:c16="http://schemas.microsoft.com/office/drawing/2014/chart" uri="{C3380CC4-5D6E-409C-BE32-E72D297353CC}">
                <c16:uniqueId val="{00000000-3DC4-42B1-9D82-56A1830C067D}"/>
              </c:ext>
            </c:extLst>
          </c:dPt>
          <c:dPt>
            <c:idx val="19"/>
            <c:bubble3D val="0"/>
            <c:spPr>
              <a:ln w="57150" cmpd="sng">
                <a:noFill/>
                <a:prstDash val="sysDash"/>
              </a:ln>
            </c:spPr>
            <c:extLst xmlns:c16r2="http://schemas.microsoft.com/office/drawing/2015/06/chart">
              <c:ext xmlns:c16="http://schemas.microsoft.com/office/drawing/2014/chart" uri="{C3380CC4-5D6E-409C-BE32-E72D297353CC}">
                <c16:uniqueId val="{00000002-3DC4-42B1-9D82-56A1830C067D}"/>
              </c:ext>
            </c:extLst>
          </c:dPt>
          <c:trendline>
            <c:spPr>
              <a:ln w="76200" cmpd="sng">
                <a:solidFill>
                  <a:srgbClr val="0000FF"/>
                </a:solidFill>
              </a:ln>
            </c:spPr>
            <c:trendlineType val="movingAvg"/>
            <c:period val="2"/>
            <c:dispRSqr val="0"/>
            <c:dispEq val="0"/>
          </c:trendline>
          <c:cat>
            <c:strRef>
              <c:f>'PIB et ICA'!$O$21:$W$21</c:f>
              <c:strCache>
                <c:ptCount val="9"/>
                <c:pt idx="0">
                  <c:v>2011</c:v>
                </c:pt>
                <c:pt idx="1">
                  <c:v>2012</c:v>
                </c:pt>
                <c:pt idx="2">
                  <c:v>2013</c:v>
                </c:pt>
                <c:pt idx="3">
                  <c:v>2014</c:v>
                </c:pt>
                <c:pt idx="4">
                  <c:v>2015</c:v>
                </c:pt>
                <c:pt idx="5">
                  <c:v>2016</c:v>
                </c:pt>
                <c:pt idx="6">
                  <c:v>Est 2017</c:v>
                </c:pt>
                <c:pt idx="7">
                  <c:v>Est 2018</c:v>
                </c:pt>
                <c:pt idx="8">
                  <c:v>Est 2019</c:v>
                </c:pt>
              </c:strCache>
            </c:strRef>
          </c:cat>
          <c:val>
            <c:numRef>
              <c:f>'PIB et ICA'!$O$22:$W$22</c:f>
              <c:numCache>
                <c:formatCode>0.0%</c:formatCode>
                <c:ptCount val="9"/>
                <c:pt idx="0">
                  <c:v>0.04433</c:v>
                </c:pt>
                <c:pt idx="1">
                  <c:v>0.01</c:v>
                </c:pt>
                <c:pt idx="2">
                  <c:v>0.03</c:v>
                </c:pt>
                <c:pt idx="3">
                  <c:v>0.01322</c:v>
                </c:pt>
                <c:pt idx="4">
                  <c:v>0.016</c:v>
                </c:pt>
                <c:pt idx="5">
                  <c:v>0.006</c:v>
                </c:pt>
                <c:pt idx="6">
                  <c:v>0.01</c:v>
                </c:pt>
                <c:pt idx="7">
                  <c:v>0.02</c:v>
                </c:pt>
                <c:pt idx="8" formatCode="0%">
                  <c:v>0.03</c:v>
                </c:pt>
              </c:numCache>
            </c:numRef>
          </c:val>
          <c:smooth val="0"/>
          <c:extLst xmlns:c16r2="http://schemas.microsoft.com/office/drawing/2015/06/chart">
            <c:ext xmlns:c16="http://schemas.microsoft.com/office/drawing/2014/chart" uri="{C3380CC4-5D6E-409C-BE32-E72D297353CC}">
              <c16:uniqueId val="{00000003-3DC4-42B1-9D82-56A1830C067D}"/>
            </c:ext>
          </c:extLst>
        </c:ser>
        <c:ser>
          <c:idx val="8"/>
          <c:order val="1"/>
          <c:tx>
            <c:strRef>
              <c:f>'PIB et ICA'!$A$22</c:f>
              <c:strCache>
                <c:ptCount val="1"/>
                <c:pt idx="0">
                  <c:v>Passé et Scenario optimiste</c:v>
                </c:pt>
              </c:strCache>
            </c:strRef>
          </c:tx>
          <c:spPr>
            <a:ln w="76200" cmpd="sng">
              <a:noFill/>
              <a:prstDash val="sysDot"/>
            </a:ln>
          </c:spPr>
          <c:marker>
            <c:symbol val="none"/>
          </c:marker>
          <c:trendline>
            <c:spPr>
              <a:ln w="76200" cmpd="sng">
                <a:solidFill>
                  <a:srgbClr val="008000"/>
                </a:solidFill>
              </a:ln>
            </c:spPr>
            <c:trendlineType val="movingAvg"/>
            <c:period val="2"/>
            <c:dispRSqr val="0"/>
            <c:dispEq val="0"/>
          </c:trendline>
          <c:cat>
            <c:strRef>
              <c:f>'PIB et ICA'!$O$21:$W$21</c:f>
              <c:strCache>
                <c:ptCount val="9"/>
                <c:pt idx="0">
                  <c:v>2011</c:v>
                </c:pt>
                <c:pt idx="1">
                  <c:v>2012</c:v>
                </c:pt>
                <c:pt idx="2">
                  <c:v>2013</c:v>
                </c:pt>
                <c:pt idx="3">
                  <c:v>2014</c:v>
                </c:pt>
                <c:pt idx="4">
                  <c:v>2015</c:v>
                </c:pt>
                <c:pt idx="5">
                  <c:v>2016</c:v>
                </c:pt>
                <c:pt idx="6">
                  <c:v>Est 2017</c:v>
                </c:pt>
                <c:pt idx="7">
                  <c:v>Est 2018</c:v>
                </c:pt>
                <c:pt idx="8">
                  <c:v>Est 2019</c:v>
                </c:pt>
              </c:strCache>
            </c:strRef>
          </c:cat>
          <c:val>
            <c:numRef>
              <c:f>'PIB et ICA'!$O$23:$W$23</c:f>
              <c:numCache>
                <c:formatCode>0.0%</c:formatCode>
                <c:ptCount val="9"/>
                <c:pt idx="0">
                  <c:v>0.04433</c:v>
                </c:pt>
                <c:pt idx="1">
                  <c:v>0.01</c:v>
                </c:pt>
                <c:pt idx="2">
                  <c:v>0.03</c:v>
                </c:pt>
                <c:pt idx="3">
                  <c:v>0.01322</c:v>
                </c:pt>
                <c:pt idx="4">
                  <c:v>0.016</c:v>
                </c:pt>
                <c:pt idx="5">
                  <c:v>0.006</c:v>
                </c:pt>
                <c:pt idx="6">
                  <c:v>0.02</c:v>
                </c:pt>
                <c:pt idx="7">
                  <c:v>0.03</c:v>
                </c:pt>
                <c:pt idx="8" formatCode="0%">
                  <c:v>0.04</c:v>
                </c:pt>
              </c:numCache>
            </c:numRef>
          </c:val>
          <c:smooth val="0"/>
          <c:extLst xmlns:c16r2="http://schemas.microsoft.com/office/drawing/2015/06/chart">
            <c:ext xmlns:c16="http://schemas.microsoft.com/office/drawing/2014/chart" uri="{C3380CC4-5D6E-409C-BE32-E72D297353CC}">
              <c16:uniqueId val="{00000008-3DC4-42B1-9D82-56A1830C067D}"/>
            </c:ext>
          </c:extLst>
        </c:ser>
        <c:dLbls>
          <c:showLegendKey val="0"/>
          <c:showVal val="0"/>
          <c:showCatName val="0"/>
          <c:showSerName val="0"/>
          <c:showPercent val="0"/>
          <c:showBubbleSize val="0"/>
        </c:dLbls>
        <c:marker val="1"/>
        <c:smooth val="0"/>
        <c:axId val="2146127416"/>
        <c:axId val="2146130600"/>
      </c:lineChart>
      <c:catAx>
        <c:axId val="2146127416"/>
        <c:scaling>
          <c:orientation val="minMax"/>
        </c:scaling>
        <c:delete val="0"/>
        <c:axPos val="b"/>
        <c:numFmt formatCode="General" sourceLinked="1"/>
        <c:majorTickMark val="out"/>
        <c:minorTickMark val="none"/>
        <c:tickLblPos val="low"/>
        <c:spPr>
          <a:ln w="28575" cmpd="sng">
            <a:solidFill>
              <a:schemeClr val="tx1"/>
            </a:solidFill>
          </a:ln>
        </c:spPr>
        <c:txPr>
          <a:bodyPr rot="-5400000" vert="horz"/>
          <a:lstStyle/>
          <a:p>
            <a:pPr>
              <a:defRPr sz="1800" b="1"/>
            </a:pPr>
            <a:endParaRPr lang="fr-FR"/>
          </a:p>
        </c:txPr>
        <c:crossAx val="2146130600"/>
        <c:crosses val="autoZero"/>
        <c:auto val="1"/>
        <c:lblAlgn val="ctr"/>
        <c:lblOffset val="100"/>
        <c:noMultiLvlLbl val="0"/>
      </c:catAx>
      <c:valAx>
        <c:axId val="2146130600"/>
        <c:scaling>
          <c:orientation val="minMax"/>
          <c:max val="0.04"/>
        </c:scaling>
        <c:delete val="0"/>
        <c:axPos val="l"/>
        <c:majorGridlines>
          <c:spPr>
            <a:ln>
              <a:solidFill>
                <a:schemeClr val="bg1">
                  <a:lumMod val="85000"/>
                </a:schemeClr>
              </a:solidFill>
            </a:ln>
          </c:spPr>
        </c:majorGridlines>
        <c:numFmt formatCode="0.0%" sourceLinked="0"/>
        <c:majorTickMark val="out"/>
        <c:minorTickMark val="none"/>
        <c:tickLblPos val="nextTo"/>
        <c:txPr>
          <a:bodyPr/>
          <a:lstStyle/>
          <a:p>
            <a:pPr>
              <a:defRPr sz="1800" b="1"/>
            </a:pPr>
            <a:endParaRPr lang="fr-FR"/>
          </a:p>
        </c:txPr>
        <c:crossAx val="2146127416"/>
        <c:crosses val="autoZero"/>
        <c:crossBetween val="between"/>
        <c:majorUnit val="0.005"/>
      </c:valAx>
    </c:plotArea>
    <c:plotVisOnly val="1"/>
    <c:dispBlanksAs val="gap"/>
    <c:showDLblsOverMax val="0"/>
  </c:chart>
  <c:txPr>
    <a:bodyPr/>
    <a:lstStyle/>
    <a:p>
      <a:pPr>
        <a:defRPr sz="1400"/>
      </a:pPr>
      <a:endParaRPr lang="fr-FR"/>
    </a:p>
  </c:txPr>
  <c:externalData r:id="rId1">
    <c:autoUpdate val="0"/>
  </c:externalData>
  <c:userShapes r:id="rId2"/>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i="0" u="none" strike="noStrike" baseline="0">
                <a:solidFill>
                  <a:srgbClr val="000000"/>
                </a:solidFill>
                <a:latin typeface="Calibri"/>
                <a:ea typeface="Calibri"/>
                <a:cs typeface="Calibri"/>
              </a:defRPr>
            </a:pPr>
            <a:r>
              <a:rPr lang="fr-FR" sz="1800" b="1" i="0" u="none" strike="noStrike" baseline="0">
                <a:solidFill>
                  <a:srgbClr val="000000"/>
                </a:solidFill>
                <a:latin typeface="Calibri"/>
                <a:ea typeface="Calibri"/>
                <a:cs typeface="Calibri"/>
              </a:rPr>
              <a:t>Zoom depuis 2010</a:t>
            </a:r>
            <a:endParaRPr lang="fr-FR" sz="1800" b="0" i="0" u="none" strike="noStrike" baseline="0">
              <a:latin typeface="Calibri"/>
              <a:ea typeface="Calibri"/>
              <a:cs typeface="Calibri"/>
            </a:endParaRPr>
          </a:p>
        </c:rich>
      </c:tx>
      <c:layout>
        <c:manualLayout>
          <c:xMode val="edge"/>
          <c:yMode val="edge"/>
          <c:x val="0.221917885264342"/>
          <c:y val="0.0"/>
        </c:manualLayout>
      </c:layout>
      <c:overlay val="0"/>
      <c:spPr>
        <a:noFill/>
        <a:ln w="25400">
          <a:noFill/>
        </a:ln>
      </c:spPr>
    </c:title>
    <c:autoTitleDeleted val="0"/>
    <c:plotArea>
      <c:layout>
        <c:manualLayout>
          <c:layoutTarget val="inner"/>
          <c:xMode val="edge"/>
          <c:yMode val="edge"/>
          <c:x val="0.0474575645211328"/>
          <c:y val="0.105510404949381"/>
          <c:w val="0.952542435004613"/>
          <c:h val="0.763885880110411"/>
        </c:manualLayout>
      </c:layout>
      <c:barChart>
        <c:barDir val="col"/>
        <c:grouping val="percentStacked"/>
        <c:varyColors val="0"/>
        <c:ser>
          <c:idx val="2"/>
          <c:order val="0"/>
          <c:tx>
            <c:strRef>
              <c:f>'Emploi gal'!$A$20</c:f>
              <c:strCache>
                <c:ptCount val="1"/>
                <c:pt idx="0">
                  <c:v>   Contractuels</c:v>
                </c:pt>
              </c:strCache>
            </c:strRef>
          </c:tx>
          <c:spPr>
            <a:solidFill>
              <a:srgbClr val="FFFF00"/>
            </a:solidFill>
            <a:ln w="76200" cmpd="sng">
              <a:solidFill>
                <a:srgbClr val="FFFF00"/>
              </a:solidFill>
            </a:ln>
          </c:spPr>
          <c:invertIfNegative val="0"/>
          <c:dLbls>
            <c:txPr>
              <a:bodyPr rot="-5400000" vert="horz"/>
              <a:lstStyle/>
              <a:p>
                <a:pPr>
                  <a:defRPr sz="1600" b="1"/>
                </a:pPr>
                <a:endParaRPr lang="fr-FR"/>
              </a:p>
            </c:txPr>
            <c:showLegendKey val="0"/>
            <c:showVal val="1"/>
            <c:showCatName val="0"/>
            <c:showSerName val="0"/>
            <c:showPercent val="0"/>
            <c:showBubbleSize val="0"/>
            <c:showLeaderLines val="0"/>
          </c:dLbls>
          <c:cat>
            <c:strRef>
              <c:f>'Emploi gal'!$Q$16:$Y$16</c:f>
              <c:strCache>
                <c:ptCount val="9"/>
                <c:pt idx="0">
                  <c:v>2010</c:v>
                </c:pt>
                <c:pt idx="1">
                  <c:v>2011</c:v>
                </c:pt>
                <c:pt idx="2">
                  <c:v>2012</c:v>
                </c:pt>
                <c:pt idx="3">
                  <c:v>2013</c:v>
                </c:pt>
                <c:pt idx="4">
                  <c:v>2014</c:v>
                </c:pt>
                <c:pt idx="5">
                  <c:v>2015</c:v>
                </c:pt>
                <c:pt idx="6">
                  <c:v>2016</c:v>
                </c:pt>
                <c:pt idx="7">
                  <c:v>2017</c:v>
                </c:pt>
                <c:pt idx="8">
                  <c:v>Est 2018</c:v>
                </c:pt>
              </c:strCache>
            </c:strRef>
          </c:cat>
          <c:val>
            <c:numRef>
              <c:f>'Emploi gal'!$Q$20:$Y$20</c:f>
              <c:numCache>
                <c:formatCode>_-* #\ ##0.0\ _F_-;\-* #\ ##0.0\ _F_-;_-* "-"??\ _F_-;_-@_-</c:formatCode>
                <c:ptCount val="9"/>
                <c:pt idx="0">
                  <c:v>9.248863095238079</c:v>
                </c:pt>
                <c:pt idx="1">
                  <c:v>9.40241666666667</c:v>
                </c:pt>
                <c:pt idx="2">
                  <c:v>9.682983333333334</c:v>
                </c:pt>
                <c:pt idx="3">
                  <c:v>10.048</c:v>
                </c:pt>
                <c:pt idx="4">
                  <c:v>10.18431</c:v>
                </c:pt>
                <c:pt idx="5">
                  <c:v>10.23688675</c:v>
                </c:pt>
                <c:pt idx="6">
                  <c:v>10.355</c:v>
                </c:pt>
                <c:pt idx="7">
                  <c:v>10.75775</c:v>
                </c:pt>
                <c:pt idx="8">
                  <c:v>10.62455980211015</c:v>
                </c:pt>
              </c:numCache>
            </c:numRef>
          </c:val>
        </c:ser>
        <c:ser>
          <c:idx val="3"/>
          <c:order val="1"/>
          <c:tx>
            <c:strRef>
              <c:f>'Emploi gal'!$A$21</c:f>
              <c:strCache>
                <c:ptCount val="1"/>
                <c:pt idx="0">
                  <c:v>   Nouvelle-Calédonie</c:v>
                </c:pt>
              </c:strCache>
            </c:strRef>
          </c:tx>
          <c:spPr>
            <a:solidFill>
              <a:schemeClr val="bg1">
                <a:lumMod val="75000"/>
              </a:schemeClr>
            </a:solidFill>
            <a:ln w="76200" cmpd="sng">
              <a:solidFill>
                <a:schemeClr val="bg1">
                  <a:lumMod val="75000"/>
                </a:schemeClr>
              </a:solidFill>
            </a:ln>
          </c:spPr>
          <c:invertIfNegative val="0"/>
          <c:dLbls>
            <c:txPr>
              <a:bodyPr rot="-5400000" vert="horz"/>
              <a:lstStyle/>
              <a:p>
                <a:pPr>
                  <a:defRPr sz="1600" b="1"/>
                </a:pPr>
                <a:endParaRPr lang="fr-FR"/>
              </a:p>
            </c:txPr>
            <c:showLegendKey val="0"/>
            <c:showVal val="1"/>
            <c:showCatName val="0"/>
            <c:showSerName val="0"/>
            <c:showPercent val="0"/>
            <c:showBubbleSize val="0"/>
            <c:showLeaderLines val="0"/>
          </c:dLbls>
          <c:cat>
            <c:strRef>
              <c:f>'Emploi gal'!$Q$16:$Y$16</c:f>
              <c:strCache>
                <c:ptCount val="9"/>
                <c:pt idx="0">
                  <c:v>2010</c:v>
                </c:pt>
                <c:pt idx="1">
                  <c:v>2011</c:v>
                </c:pt>
                <c:pt idx="2">
                  <c:v>2012</c:v>
                </c:pt>
                <c:pt idx="3">
                  <c:v>2013</c:v>
                </c:pt>
                <c:pt idx="4">
                  <c:v>2014</c:v>
                </c:pt>
                <c:pt idx="5">
                  <c:v>2015</c:v>
                </c:pt>
                <c:pt idx="6">
                  <c:v>2016</c:v>
                </c:pt>
                <c:pt idx="7">
                  <c:v>2017</c:v>
                </c:pt>
                <c:pt idx="8">
                  <c:v>Est 2018</c:v>
                </c:pt>
              </c:strCache>
            </c:strRef>
          </c:cat>
          <c:val>
            <c:numRef>
              <c:f>'Emploi gal'!$Q$21:$Y$21</c:f>
              <c:numCache>
                <c:formatCode>_-* #\ ##0.0\ _F_-;\-* #\ ##0.0\ _F_-;_-* "-"??\ _F_-;_-@_-</c:formatCode>
                <c:ptCount val="9"/>
                <c:pt idx="0">
                  <c:v>8.5774375</c:v>
                </c:pt>
                <c:pt idx="1">
                  <c:v>8.6595</c:v>
                </c:pt>
                <c:pt idx="2">
                  <c:v>8.828916666666666</c:v>
                </c:pt>
                <c:pt idx="3">
                  <c:v>8.9497915</c:v>
                </c:pt>
                <c:pt idx="4">
                  <c:v>9.0932375</c:v>
                </c:pt>
                <c:pt idx="5">
                  <c:v>9.26235825</c:v>
                </c:pt>
                <c:pt idx="6">
                  <c:v>9.465371</c:v>
                </c:pt>
                <c:pt idx="7">
                  <c:v>9.626754</c:v>
                </c:pt>
                <c:pt idx="8">
                  <c:v>9.88246986751472</c:v>
                </c:pt>
              </c:numCache>
            </c:numRef>
          </c:val>
        </c:ser>
        <c:ser>
          <c:idx val="4"/>
          <c:order val="2"/>
          <c:tx>
            <c:strRef>
              <c:f>'Emploi gal'!$A$22</c:f>
              <c:strCache>
                <c:ptCount val="1"/>
                <c:pt idx="0">
                  <c:v> Etat</c:v>
                </c:pt>
              </c:strCache>
            </c:strRef>
          </c:tx>
          <c:spPr>
            <a:solidFill>
              <a:schemeClr val="bg1">
                <a:lumMod val="50000"/>
              </a:schemeClr>
            </a:solidFill>
            <a:ln w="76200" cmpd="sng">
              <a:solidFill>
                <a:schemeClr val="bg1">
                  <a:lumMod val="50000"/>
                </a:schemeClr>
              </a:solidFill>
            </a:ln>
          </c:spPr>
          <c:invertIfNegative val="0"/>
          <c:dLbls>
            <c:txPr>
              <a:bodyPr rot="-5400000" vert="horz"/>
              <a:lstStyle/>
              <a:p>
                <a:pPr>
                  <a:defRPr sz="1600" b="1">
                    <a:solidFill>
                      <a:srgbClr val="FFFFFF"/>
                    </a:solidFill>
                  </a:defRPr>
                </a:pPr>
                <a:endParaRPr lang="fr-FR"/>
              </a:p>
            </c:txPr>
            <c:showLegendKey val="0"/>
            <c:showVal val="1"/>
            <c:showCatName val="0"/>
            <c:showSerName val="0"/>
            <c:showPercent val="0"/>
            <c:showBubbleSize val="0"/>
            <c:showLeaderLines val="0"/>
          </c:dLbls>
          <c:cat>
            <c:strRef>
              <c:f>'Emploi gal'!$Q$16:$Y$16</c:f>
              <c:strCache>
                <c:ptCount val="9"/>
                <c:pt idx="0">
                  <c:v>2010</c:v>
                </c:pt>
                <c:pt idx="1">
                  <c:v>2011</c:v>
                </c:pt>
                <c:pt idx="2">
                  <c:v>2012</c:v>
                </c:pt>
                <c:pt idx="3">
                  <c:v>2013</c:v>
                </c:pt>
                <c:pt idx="4">
                  <c:v>2014</c:v>
                </c:pt>
                <c:pt idx="5">
                  <c:v>2015</c:v>
                </c:pt>
                <c:pt idx="6">
                  <c:v>2016</c:v>
                </c:pt>
                <c:pt idx="7">
                  <c:v>2017</c:v>
                </c:pt>
                <c:pt idx="8">
                  <c:v>Est 2018</c:v>
                </c:pt>
              </c:strCache>
            </c:strRef>
          </c:cat>
          <c:val>
            <c:numRef>
              <c:f>'Emploi gal'!$Q$22:$Y$22</c:f>
              <c:numCache>
                <c:formatCode>_-* #\ ##0.0\ _F_-;\-* #\ ##0.0\ _F_-;_-* "-"??\ _F_-;_-@_-</c:formatCode>
                <c:ptCount val="9"/>
                <c:pt idx="0">
                  <c:v>5.9298125</c:v>
                </c:pt>
                <c:pt idx="1">
                  <c:v>5.99020833333334</c:v>
                </c:pt>
                <c:pt idx="2">
                  <c:v>5.83575</c:v>
                </c:pt>
                <c:pt idx="3">
                  <c:v>6.052604249999991</c:v>
                </c:pt>
                <c:pt idx="4">
                  <c:v>6.25582075</c:v>
                </c:pt>
                <c:pt idx="5">
                  <c:v>6.147458499999995</c:v>
                </c:pt>
                <c:pt idx="6">
                  <c:v>6.156354249999991</c:v>
                </c:pt>
                <c:pt idx="7">
                  <c:v>6.333375</c:v>
                </c:pt>
                <c:pt idx="8">
                  <c:v>6.310381806101226</c:v>
                </c:pt>
              </c:numCache>
            </c:numRef>
          </c:val>
        </c:ser>
        <c:dLbls>
          <c:showLegendKey val="0"/>
          <c:showVal val="0"/>
          <c:showCatName val="0"/>
          <c:showSerName val="0"/>
          <c:showPercent val="0"/>
          <c:showBubbleSize val="0"/>
        </c:dLbls>
        <c:gapWidth val="150"/>
        <c:overlap val="100"/>
        <c:axId val="2134680008"/>
        <c:axId val="2134672744"/>
      </c:barChart>
      <c:catAx>
        <c:axId val="2134680008"/>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600"/>
            </a:pPr>
            <a:endParaRPr lang="fr-FR"/>
          </a:p>
        </c:txPr>
        <c:crossAx val="2134672744"/>
        <c:crosses val="autoZero"/>
        <c:auto val="1"/>
        <c:lblAlgn val="ctr"/>
        <c:lblOffset val="100"/>
        <c:tickLblSkip val="1"/>
        <c:noMultiLvlLbl val="0"/>
      </c:catAx>
      <c:valAx>
        <c:axId val="2134672744"/>
        <c:scaling>
          <c:orientation val="minMax"/>
        </c:scaling>
        <c:delete val="0"/>
        <c:axPos val="l"/>
        <c:numFmt formatCode="0%" sourceLinked="0"/>
        <c:majorTickMark val="out"/>
        <c:minorTickMark val="none"/>
        <c:tickLblPos val="nextTo"/>
        <c:spPr>
          <a:ln w="3175">
            <a:solidFill>
              <a:srgbClr val="808080"/>
            </a:solidFill>
            <a:prstDash val="solid"/>
          </a:ln>
        </c:spPr>
        <c:txPr>
          <a:bodyPr rot="0" vert="horz"/>
          <a:lstStyle/>
          <a:p>
            <a:pPr>
              <a:defRPr/>
            </a:pPr>
            <a:endParaRPr lang="fr-FR"/>
          </a:p>
        </c:txPr>
        <c:crossAx val="2134680008"/>
        <c:crosses val="autoZero"/>
        <c:crossBetween val="between"/>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Quatre périodes bien marquées </a:t>
            </a:r>
            <a:endParaRPr lang="fr-FR" sz="1800" b="1" i="0" u="none" strike="noStrike" baseline="0" dirty="0" smtClean="0">
              <a:solidFill>
                <a:srgbClr val="000000"/>
              </a:solidFill>
              <a:latin typeface="Calibri"/>
              <a:ea typeface="Calibri"/>
              <a:cs typeface="Calibri"/>
            </a:endParaRPr>
          </a:p>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quant </a:t>
            </a:r>
            <a:r>
              <a:rPr lang="fr-FR" sz="1800" b="1" i="0" u="none" strike="noStrike" baseline="0" dirty="0">
                <a:solidFill>
                  <a:srgbClr val="000000"/>
                </a:solidFill>
                <a:latin typeface="Calibri"/>
                <a:ea typeface="Calibri"/>
                <a:cs typeface="Calibri"/>
              </a:rPr>
              <a:t>à l'évolution de </a:t>
            </a:r>
            <a:r>
              <a:rPr lang="fr-FR" sz="1800" b="1" i="0" u="none" strike="noStrike" baseline="0" dirty="0" smtClean="0">
                <a:solidFill>
                  <a:srgbClr val="000000"/>
                </a:solidFill>
                <a:latin typeface="Calibri"/>
                <a:ea typeface="Calibri"/>
                <a:cs typeface="Calibri"/>
              </a:rPr>
              <a:t>l'emploi </a:t>
            </a:r>
          </a:p>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par grands secteurs du privé, milliers</a:t>
            </a:r>
            <a:endParaRPr lang="fr-FR" sz="1800" b="1" i="0" u="none" strike="noStrike" baseline="0" dirty="0">
              <a:solidFill>
                <a:srgbClr val="000000"/>
              </a:solidFill>
              <a:latin typeface="Calibri"/>
              <a:ea typeface="Calibri"/>
              <a:cs typeface="Calibri"/>
            </a:endParaRPr>
          </a:p>
        </c:rich>
      </c:tx>
      <c:layout>
        <c:manualLayout>
          <c:xMode val="edge"/>
          <c:yMode val="edge"/>
          <c:x val="0.0664860872639606"/>
          <c:y val="0.0"/>
        </c:manualLayout>
      </c:layout>
      <c:overlay val="0"/>
      <c:spPr>
        <a:noFill/>
        <a:ln w="25400">
          <a:noFill/>
        </a:ln>
      </c:spPr>
    </c:title>
    <c:autoTitleDeleted val="0"/>
    <c:plotArea>
      <c:layout>
        <c:manualLayout>
          <c:layoutTarget val="inner"/>
          <c:xMode val="edge"/>
          <c:yMode val="edge"/>
          <c:x val="0.0474575645211328"/>
          <c:y val="0.157834594819888"/>
          <c:w val="0.935756599843406"/>
          <c:h val="0.709765050905738"/>
        </c:manualLayout>
      </c:layout>
      <c:barChart>
        <c:barDir val="col"/>
        <c:grouping val="stacked"/>
        <c:varyColors val="0"/>
        <c:ser>
          <c:idx val="0"/>
          <c:order val="0"/>
          <c:tx>
            <c:strRef>
              <c:f>'Emploi gal'!$A$241</c:f>
              <c:strCache>
                <c:ptCount val="1"/>
                <c:pt idx="0">
                  <c:v>Agriculture</c:v>
                </c:pt>
              </c:strCache>
            </c:strRef>
          </c:tx>
          <c:spPr>
            <a:solidFill>
              <a:srgbClr val="FFFF00"/>
            </a:solidFill>
            <a:ln w="38100">
              <a:solidFill>
                <a:srgbClr val="FFFF00"/>
              </a:solidFill>
              <a:prstDash val="solid"/>
            </a:ln>
          </c:spPr>
          <c:invertIfNegative val="0"/>
          <c:dLbls>
            <c:txPr>
              <a:bodyPr/>
              <a:lstStyle/>
              <a:p>
                <a:pPr>
                  <a:defRPr sz="1000" b="0" i="0" u="none" strike="noStrike" baseline="0">
                    <a:solidFill>
                      <a:srgbClr val="000000"/>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gal'!$AB$240:$AH$240</c:f>
              <c:strCache>
                <c:ptCount val="7"/>
                <c:pt idx="0">
                  <c:v>De 95 à 2000</c:v>
                </c:pt>
                <c:pt idx="2">
                  <c:v>De 00 à 05</c:v>
                </c:pt>
                <c:pt idx="4">
                  <c:v>De 05 à 12</c:v>
                </c:pt>
                <c:pt idx="6">
                  <c:v>de 12 à 18</c:v>
                </c:pt>
              </c:strCache>
            </c:strRef>
          </c:cat>
          <c:val>
            <c:numRef>
              <c:f>'Emploi gal'!$AB$241:$AH$241</c:f>
              <c:numCache>
                <c:formatCode>General</c:formatCode>
                <c:ptCount val="7"/>
                <c:pt idx="0" formatCode="#\ ##0.0">
                  <c:v>0.217433333333333</c:v>
                </c:pt>
                <c:pt idx="2" formatCode="#\ ##0.0">
                  <c:v>0.152620833333333</c:v>
                </c:pt>
                <c:pt idx="4" formatCode="#\ ##0.0">
                  <c:v>-0.0747833333333334</c:v>
                </c:pt>
                <c:pt idx="6" formatCode="#\ ##0.0">
                  <c:v>0.0707632697391292</c:v>
                </c:pt>
              </c:numCache>
            </c:numRef>
          </c:val>
        </c:ser>
        <c:ser>
          <c:idx val="1"/>
          <c:order val="1"/>
          <c:tx>
            <c:strRef>
              <c:f>'Emploi gal'!$A$242</c:f>
              <c:strCache>
                <c:ptCount val="1"/>
                <c:pt idx="0">
                  <c:v>Industrie </c:v>
                </c:pt>
              </c:strCache>
            </c:strRef>
          </c:tx>
          <c:spPr>
            <a:solidFill>
              <a:schemeClr val="tx1"/>
            </a:solidFill>
          </c:spPr>
          <c:invertIfNegative val="0"/>
          <c:dLbls>
            <c:txPr>
              <a:bodyPr/>
              <a:lstStyle/>
              <a:p>
                <a:pPr>
                  <a:defRPr sz="1400" b="1" i="0" u="none" strike="noStrike" baseline="0">
                    <a:solidFill>
                      <a:srgbClr val="FFFFFF"/>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gal'!$AB$240:$AH$240</c:f>
              <c:strCache>
                <c:ptCount val="7"/>
                <c:pt idx="0">
                  <c:v>De 95 à 2000</c:v>
                </c:pt>
                <c:pt idx="2">
                  <c:v>De 00 à 05</c:v>
                </c:pt>
                <c:pt idx="4">
                  <c:v>De 05 à 12</c:v>
                </c:pt>
                <c:pt idx="6">
                  <c:v>de 12 à 18</c:v>
                </c:pt>
              </c:strCache>
            </c:strRef>
          </c:cat>
          <c:val>
            <c:numRef>
              <c:f>'Emploi gal'!$AB$242:$AH$242</c:f>
              <c:numCache>
                <c:formatCode>General</c:formatCode>
                <c:ptCount val="7"/>
                <c:pt idx="0" formatCode="#\ ##0.0">
                  <c:v>0.464513095238097</c:v>
                </c:pt>
                <c:pt idx="2" formatCode="#\ ##0.0">
                  <c:v>1.226878571428571</c:v>
                </c:pt>
                <c:pt idx="4" formatCode="#\ ##0.0">
                  <c:v>3.776127994227995</c:v>
                </c:pt>
                <c:pt idx="6" formatCode="#\ ##0.0">
                  <c:v>1.34645669042601</c:v>
                </c:pt>
              </c:numCache>
            </c:numRef>
          </c:val>
        </c:ser>
        <c:ser>
          <c:idx val="2"/>
          <c:order val="2"/>
          <c:tx>
            <c:strRef>
              <c:f>'Emploi gal'!$A$243</c:f>
              <c:strCache>
                <c:ptCount val="1"/>
                <c:pt idx="0">
                  <c:v>Construction</c:v>
                </c:pt>
              </c:strCache>
            </c:strRef>
          </c:tx>
          <c:spPr>
            <a:solidFill>
              <a:srgbClr val="FF0000"/>
            </a:solidFill>
            <a:ln>
              <a:solidFill>
                <a:srgbClr val="FF0000"/>
              </a:solidFill>
            </a:ln>
          </c:spPr>
          <c:invertIfNegative val="0"/>
          <c:dLbls>
            <c:txPr>
              <a:bodyPr/>
              <a:lstStyle/>
              <a:p>
                <a:pPr>
                  <a:defRPr sz="1400" b="1" i="0" u="none" strike="noStrike" baseline="0">
                    <a:solidFill>
                      <a:srgbClr val="FFFFFF"/>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gal'!$AB$240:$AH$240</c:f>
              <c:strCache>
                <c:ptCount val="7"/>
                <c:pt idx="0">
                  <c:v>De 95 à 2000</c:v>
                </c:pt>
                <c:pt idx="2">
                  <c:v>De 00 à 05</c:v>
                </c:pt>
                <c:pt idx="4">
                  <c:v>De 05 à 12</c:v>
                </c:pt>
                <c:pt idx="6">
                  <c:v>de 12 à 18</c:v>
                </c:pt>
              </c:strCache>
            </c:strRef>
          </c:cat>
          <c:val>
            <c:numRef>
              <c:f>'Emploi gal'!$AB$243:$AH$243</c:f>
              <c:numCache>
                <c:formatCode>General</c:formatCode>
                <c:ptCount val="7"/>
                <c:pt idx="0" formatCode="#\ ##0.0">
                  <c:v>0.536952083333333</c:v>
                </c:pt>
                <c:pt idx="2" formatCode="#\ ##0.0">
                  <c:v>1.33107261904762</c:v>
                </c:pt>
                <c:pt idx="4" formatCode="#\ ##0.0">
                  <c:v>2.339456529581521</c:v>
                </c:pt>
                <c:pt idx="6" formatCode="#\ ##0.0">
                  <c:v>-2.079171459036073</c:v>
                </c:pt>
              </c:numCache>
            </c:numRef>
          </c:val>
        </c:ser>
        <c:ser>
          <c:idx val="3"/>
          <c:order val="3"/>
          <c:tx>
            <c:strRef>
              <c:f>'Emploi gal'!$A$244</c:f>
              <c:strCache>
                <c:ptCount val="1"/>
                <c:pt idx="0">
                  <c:v>Commerce</c:v>
                </c:pt>
              </c:strCache>
            </c:strRef>
          </c:tx>
          <c:spPr>
            <a:solidFill>
              <a:srgbClr val="008000"/>
            </a:solidFill>
            <a:ln>
              <a:solidFill>
                <a:srgbClr val="008000"/>
              </a:solidFill>
            </a:ln>
          </c:spPr>
          <c:invertIfNegative val="0"/>
          <c:dLbls>
            <c:txPr>
              <a:bodyPr/>
              <a:lstStyle/>
              <a:p>
                <a:pPr>
                  <a:defRPr sz="1400" b="1" i="0" u="none" strike="noStrike" baseline="0">
                    <a:solidFill>
                      <a:srgbClr val="FFFFFF"/>
                    </a:solidFill>
                    <a:latin typeface="Calibri"/>
                    <a:ea typeface="Calibri"/>
                    <a:cs typeface="Calibri"/>
                  </a:defRPr>
                </a:pPr>
                <a:endParaRPr lang="fr-FR"/>
              </a:p>
            </c:txPr>
            <c:dLblPos val="ctr"/>
            <c:showLegendKey val="0"/>
            <c:showVal val="1"/>
            <c:showCatName val="0"/>
            <c:showSerName val="0"/>
            <c:showPercent val="0"/>
            <c:showBubbleSize val="0"/>
            <c:showLeaderLines val="0"/>
          </c:dLbls>
          <c:cat>
            <c:strRef>
              <c:f>'Emploi gal'!$AB$240:$AH$240</c:f>
              <c:strCache>
                <c:ptCount val="7"/>
                <c:pt idx="0">
                  <c:v>De 95 à 2000</c:v>
                </c:pt>
                <c:pt idx="2">
                  <c:v>De 00 à 05</c:v>
                </c:pt>
                <c:pt idx="4">
                  <c:v>De 05 à 12</c:v>
                </c:pt>
                <c:pt idx="6">
                  <c:v>de 12 à 18</c:v>
                </c:pt>
              </c:strCache>
            </c:strRef>
          </c:cat>
          <c:val>
            <c:numRef>
              <c:f>'Emploi gal'!$AB$244:$AH$244</c:f>
              <c:numCache>
                <c:formatCode>General</c:formatCode>
                <c:ptCount val="7"/>
                <c:pt idx="0" formatCode="#\ ##0.0">
                  <c:v>1.049520535714286</c:v>
                </c:pt>
                <c:pt idx="2" formatCode="#\ ##0.0">
                  <c:v>0.985697023809522</c:v>
                </c:pt>
                <c:pt idx="4" formatCode="#\ ##0.0">
                  <c:v>1.809508333333333</c:v>
                </c:pt>
                <c:pt idx="6" formatCode="#\ ##0.0">
                  <c:v>0.389264524382153</c:v>
                </c:pt>
              </c:numCache>
            </c:numRef>
          </c:val>
        </c:ser>
        <c:ser>
          <c:idx val="4"/>
          <c:order val="4"/>
          <c:tx>
            <c:strRef>
              <c:f>'Emploi gal'!$A$245</c:f>
              <c:strCache>
                <c:ptCount val="1"/>
                <c:pt idx="0">
                  <c:v>Services hors commerce</c:v>
                </c:pt>
              </c:strCache>
            </c:strRef>
          </c:tx>
          <c:spPr>
            <a:solidFill>
              <a:srgbClr val="CCFFCC"/>
            </a:solidFill>
          </c:spPr>
          <c:invertIfNegative val="0"/>
          <c:dLbls>
            <c:txPr>
              <a:bodyPr/>
              <a:lstStyle/>
              <a:p>
                <a:pPr>
                  <a:defRPr sz="1400" b="1"/>
                </a:pPr>
                <a:endParaRPr lang="fr-FR"/>
              </a:p>
            </c:txPr>
            <c:showLegendKey val="0"/>
            <c:showVal val="1"/>
            <c:showCatName val="0"/>
            <c:showSerName val="0"/>
            <c:showPercent val="0"/>
            <c:showBubbleSize val="0"/>
            <c:showLeaderLines val="0"/>
          </c:dLbls>
          <c:cat>
            <c:strRef>
              <c:f>'Emploi gal'!$AB$240:$AH$240</c:f>
              <c:strCache>
                <c:ptCount val="7"/>
                <c:pt idx="0">
                  <c:v>De 95 à 2000</c:v>
                </c:pt>
                <c:pt idx="2">
                  <c:v>De 00 à 05</c:v>
                </c:pt>
                <c:pt idx="4">
                  <c:v>De 05 à 12</c:v>
                </c:pt>
                <c:pt idx="6">
                  <c:v>de 12 à 18</c:v>
                </c:pt>
              </c:strCache>
            </c:strRef>
          </c:cat>
          <c:val>
            <c:numRef>
              <c:f>'Emploi gal'!$AB$245:$AH$245</c:f>
              <c:numCache>
                <c:formatCode>General</c:formatCode>
                <c:ptCount val="7"/>
                <c:pt idx="0" formatCode="#\ ##0.0">
                  <c:v>3.110022321428566</c:v>
                </c:pt>
                <c:pt idx="2" formatCode="#\ ##0.0">
                  <c:v>3.948262202380952</c:v>
                </c:pt>
                <c:pt idx="4" formatCode="#\ ##0.0">
                  <c:v>8.06350267857143</c:v>
                </c:pt>
                <c:pt idx="6" formatCode="#\ ##0.0">
                  <c:v>1.150696549386204</c:v>
                </c:pt>
              </c:numCache>
            </c:numRef>
          </c:val>
        </c:ser>
        <c:dLbls>
          <c:showLegendKey val="0"/>
          <c:showVal val="0"/>
          <c:showCatName val="0"/>
          <c:showSerName val="0"/>
          <c:showPercent val="0"/>
          <c:showBubbleSize val="0"/>
        </c:dLbls>
        <c:gapWidth val="0"/>
        <c:overlap val="100"/>
        <c:axId val="2134447400"/>
        <c:axId val="2134450760"/>
      </c:barChart>
      <c:lineChart>
        <c:grouping val="standard"/>
        <c:varyColors val="0"/>
        <c:ser>
          <c:idx val="5"/>
          <c:order val="5"/>
          <c:tx>
            <c:strRef>
              <c:f>'Emploi gal'!$A$246</c:f>
              <c:strCache>
                <c:ptCount val="1"/>
                <c:pt idx="0">
                  <c:v>Total</c:v>
                </c:pt>
              </c:strCache>
            </c:strRef>
          </c:tx>
          <c:spPr>
            <a:ln>
              <a:noFill/>
            </a:ln>
          </c:spPr>
          <c:marker>
            <c:symbol val="circle"/>
            <c:size val="35"/>
            <c:spPr>
              <a:noFill/>
              <a:ln>
                <a:solidFill>
                  <a:schemeClr val="tx1"/>
                </a:solidFill>
              </a:ln>
            </c:spPr>
          </c:marker>
          <c:dLbls>
            <c:dLbl>
              <c:idx val="0"/>
              <c:layout>
                <c:manualLayout>
                  <c:x val="-0.0453661491187898"/>
                  <c:y val="-0.0589285714285714"/>
                </c:manualLayout>
              </c:layout>
              <c:dLblPos val="r"/>
              <c:showLegendKey val="0"/>
              <c:showVal val="1"/>
              <c:showCatName val="0"/>
              <c:showSerName val="0"/>
              <c:showPercent val="0"/>
              <c:showBubbleSize val="0"/>
            </c:dLbl>
            <c:dLbl>
              <c:idx val="1"/>
              <c:layout>
                <c:manualLayout>
                  <c:x val="-0.0378614586872701"/>
                  <c:y val="-0.0678571428571428"/>
                </c:manualLayout>
              </c:layout>
              <c:dLblPos val="r"/>
              <c:showLegendKey val="0"/>
              <c:showVal val="1"/>
              <c:showCatName val="0"/>
              <c:showSerName val="0"/>
              <c:showPercent val="0"/>
              <c:showBubbleSize val="0"/>
            </c:dLbl>
            <c:dLbl>
              <c:idx val="2"/>
              <c:layout>
                <c:manualLayout>
                  <c:x val="-0.0257820094251821"/>
                  <c:y val="-0.0559523809523809"/>
                </c:manualLayout>
              </c:layout>
              <c:dLblPos val="r"/>
              <c:showLegendKey val="0"/>
              <c:showVal val="1"/>
              <c:showCatName val="0"/>
              <c:showSerName val="0"/>
              <c:showPercent val="0"/>
              <c:showBubbleSize val="0"/>
            </c:dLbl>
            <c:dLbl>
              <c:idx val="3"/>
              <c:layout>
                <c:manualLayout>
                  <c:x val="-0.0228520778242307"/>
                  <c:y val="-0.0648809523809524"/>
                </c:manualLayout>
              </c:layout>
              <c:dLblPos val="r"/>
              <c:showLegendKey val="0"/>
              <c:showVal val="1"/>
              <c:showCatName val="0"/>
              <c:showSerName val="0"/>
              <c:showPercent val="0"/>
              <c:showBubbleSize val="0"/>
            </c:dLbl>
            <c:spPr>
              <a:solidFill>
                <a:schemeClr val="bg1"/>
              </a:solidFill>
              <a:ln>
                <a:solidFill>
                  <a:schemeClr val="tx1"/>
                </a:solidFill>
              </a:ln>
            </c:spPr>
            <c:txPr>
              <a:bodyPr/>
              <a:lstStyle/>
              <a:p>
                <a:pPr>
                  <a:defRPr sz="2000" b="1" i="1"/>
                </a:pPr>
                <a:endParaRPr lang="fr-FR"/>
              </a:p>
            </c:txPr>
            <c:dLblPos val="t"/>
            <c:showLegendKey val="0"/>
            <c:showVal val="1"/>
            <c:showCatName val="0"/>
            <c:showSerName val="0"/>
            <c:showPercent val="0"/>
            <c:showBubbleSize val="0"/>
            <c:showLeaderLines val="0"/>
          </c:dLbls>
          <c:cat>
            <c:strRef>
              <c:f>'Emploi gal'!$AB$240:$AH$240</c:f>
              <c:strCache>
                <c:ptCount val="7"/>
                <c:pt idx="0">
                  <c:v>De 95 à 2000</c:v>
                </c:pt>
                <c:pt idx="2">
                  <c:v>De 00 à 05</c:v>
                </c:pt>
                <c:pt idx="4">
                  <c:v>De 05 à 12</c:v>
                </c:pt>
                <c:pt idx="6">
                  <c:v>de 12 à 18</c:v>
                </c:pt>
              </c:strCache>
            </c:strRef>
          </c:cat>
          <c:val>
            <c:numRef>
              <c:f>'Emploi gal'!$AB$246:$AH$246</c:f>
              <c:numCache>
                <c:formatCode>General</c:formatCode>
                <c:ptCount val="7"/>
                <c:pt idx="0" formatCode="#\ ##0.0">
                  <c:v>5.378441369047614</c:v>
                </c:pt>
                <c:pt idx="2" formatCode="#\ ##0.0">
                  <c:v>7.644531249999985</c:v>
                </c:pt>
                <c:pt idx="4" formatCode="#\ ##0.0">
                  <c:v>15.91381220238095</c:v>
                </c:pt>
                <c:pt idx="6" formatCode="#\ ##0.0">
                  <c:v>0.878009574897419</c:v>
                </c:pt>
              </c:numCache>
            </c:numRef>
          </c:val>
          <c:smooth val="0"/>
        </c:ser>
        <c:dLbls>
          <c:showLegendKey val="0"/>
          <c:showVal val="0"/>
          <c:showCatName val="0"/>
          <c:showSerName val="0"/>
          <c:showPercent val="0"/>
          <c:showBubbleSize val="0"/>
        </c:dLbls>
        <c:marker val="1"/>
        <c:smooth val="0"/>
        <c:axId val="2134447400"/>
        <c:axId val="2134450760"/>
      </c:lineChart>
      <c:catAx>
        <c:axId val="2134447400"/>
        <c:scaling>
          <c:orientation val="minMax"/>
        </c:scaling>
        <c:delete val="0"/>
        <c:axPos val="b"/>
        <c:numFmt formatCode="#,##0" sourceLinked="0"/>
        <c:majorTickMark val="out"/>
        <c:minorTickMark val="none"/>
        <c:tickLblPos val="low"/>
        <c:spPr>
          <a:ln w="28575" cmpd="sng">
            <a:solidFill>
              <a:srgbClr val="FF0000"/>
            </a:solidFill>
            <a:prstDash val="solid"/>
          </a:ln>
        </c:spPr>
        <c:txPr>
          <a:bodyPr rot="0" vert="horz"/>
          <a:lstStyle/>
          <a:p>
            <a:pPr>
              <a:defRPr sz="1800" b="1" i="0" u="none" strike="noStrike" baseline="0">
                <a:solidFill>
                  <a:srgbClr val="000000"/>
                </a:solidFill>
                <a:latin typeface="Calibri"/>
                <a:ea typeface="Calibri"/>
                <a:cs typeface="Calibri"/>
              </a:defRPr>
            </a:pPr>
            <a:endParaRPr lang="fr-FR"/>
          </a:p>
        </c:txPr>
        <c:crossAx val="2134450760"/>
        <c:crosses val="autoZero"/>
        <c:auto val="1"/>
        <c:lblAlgn val="ctr"/>
        <c:lblOffset val="100"/>
        <c:tickLblSkip val="1"/>
        <c:noMultiLvlLbl val="0"/>
      </c:catAx>
      <c:valAx>
        <c:axId val="2134450760"/>
        <c:scaling>
          <c:orientation val="minMax"/>
          <c:min val="-5.0"/>
        </c:scaling>
        <c:delete val="0"/>
        <c:axPos val="l"/>
        <c:majorGridlines>
          <c:spPr>
            <a:ln>
              <a:solidFill>
                <a:schemeClr val="bg1">
                  <a:lumMod val="75000"/>
                </a:schemeClr>
              </a:solidFill>
            </a:ln>
          </c:spPr>
        </c:majorGridlines>
        <c:numFmt formatCode="#,##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34447400"/>
        <c:crosses val="autoZero"/>
        <c:crossBetween val="between"/>
        <c:majorUnit val="1.0"/>
      </c:valAx>
      <c:spPr>
        <a:solidFill>
          <a:srgbClr val="FFFFFF"/>
        </a:solidFill>
        <a:ln w="25400">
          <a:noFill/>
        </a:ln>
      </c:spPr>
    </c:plotArea>
    <c:legend>
      <c:legendPos val="r"/>
      <c:legendEntry>
        <c:idx val="5"/>
        <c:txPr>
          <a:bodyPr/>
          <a:lstStyle/>
          <a:p>
            <a:pPr>
              <a:defRPr sz="1800" b="1" i="1" u="none" strike="noStrike" baseline="0">
                <a:solidFill>
                  <a:srgbClr val="000000"/>
                </a:solidFill>
                <a:latin typeface="Calibri"/>
                <a:ea typeface="Calibri"/>
                <a:cs typeface="Calibri"/>
              </a:defRPr>
            </a:pPr>
            <a:endParaRPr lang="fr-FR"/>
          </a:p>
        </c:txPr>
      </c:legendEntry>
      <c:layout>
        <c:manualLayout>
          <c:xMode val="edge"/>
          <c:yMode val="edge"/>
          <c:x val="0.766246916133607"/>
          <c:y val="0.0639880952380952"/>
          <c:w val="0.230769230769231"/>
          <c:h val="0.485869422572178"/>
        </c:manualLayout>
      </c:layout>
      <c:overlay val="0"/>
      <c:spPr>
        <a:solidFill>
          <a:schemeClr val="bg1"/>
        </a:solidFill>
        <a:ln w="25400">
          <a:noFill/>
        </a:ln>
      </c:spPr>
      <c:txPr>
        <a:bodyPr/>
        <a:lstStyle/>
        <a:p>
          <a:pPr>
            <a:defRPr sz="1400" b="0" i="0" u="none" strike="noStrike" baseline="0">
              <a:solidFill>
                <a:srgbClr val="000000"/>
              </a:solidFill>
              <a:latin typeface="Calibri"/>
              <a:ea typeface="Calibri"/>
              <a:cs typeface="Calibri"/>
            </a:defRPr>
          </a:pPr>
          <a:endParaRPr lang="fr-FR"/>
        </a:p>
      </c:txPr>
    </c:legend>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a:t>% moyen annuel de variation</a:t>
            </a:r>
          </a:p>
        </c:rich>
      </c:tx>
      <c:layout>
        <c:manualLayout>
          <c:xMode val="edge"/>
          <c:yMode val="edge"/>
          <c:x val="0.184394528076111"/>
          <c:y val="0.0"/>
        </c:manualLayout>
      </c:layout>
      <c:overlay val="0"/>
      <c:spPr>
        <a:noFill/>
        <a:ln w="25400">
          <a:noFill/>
        </a:ln>
      </c:spPr>
    </c:title>
    <c:autoTitleDeleted val="0"/>
    <c:plotArea>
      <c:layout>
        <c:manualLayout>
          <c:layoutTarget val="inner"/>
          <c:xMode val="edge"/>
          <c:yMode val="edge"/>
          <c:x val="0.0474575645211328"/>
          <c:y val="0.064827121617643"/>
          <c:w val="0.935756599843406"/>
          <c:h val="0.784978687803584"/>
        </c:manualLayout>
      </c:layout>
      <c:barChart>
        <c:barDir val="col"/>
        <c:grouping val="clustered"/>
        <c:varyColors val="0"/>
        <c:ser>
          <c:idx val="0"/>
          <c:order val="0"/>
          <c:tx>
            <c:strRef>
              <c:f>'Emploi gal'!$AA$253</c:f>
              <c:strCache>
                <c:ptCount val="1"/>
                <c:pt idx="0">
                  <c:v>Agriculture</c:v>
                </c:pt>
              </c:strCache>
            </c:strRef>
          </c:tx>
          <c:spPr>
            <a:solidFill>
              <a:srgbClr val="FFFF00"/>
            </a:solidFill>
            <a:ln w="38100">
              <a:noFill/>
              <a:prstDash val="solid"/>
            </a:ln>
          </c:spPr>
          <c:invertIfNegative val="0"/>
          <c:cat>
            <c:strRef>
              <c:f>'Emploi gal'!$AB$252:$AH$252</c:f>
              <c:strCache>
                <c:ptCount val="7"/>
                <c:pt idx="0">
                  <c:v>De 95 à 2000</c:v>
                </c:pt>
                <c:pt idx="2">
                  <c:v>De 00 à 05</c:v>
                </c:pt>
                <c:pt idx="4">
                  <c:v>De 05 à 12</c:v>
                </c:pt>
                <c:pt idx="6">
                  <c:v>de 12 à 18</c:v>
                </c:pt>
              </c:strCache>
            </c:strRef>
          </c:cat>
          <c:val>
            <c:numRef>
              <c:f>'Emploi gal'!$AB$253:$AH$253</c:f>
              <c:numCache>
                <c:formatCode>General</c:formatCode>
                <c:ptCount val="7"/>
                <c:pt idx="0" formatCode="0.0%">
                  <c:v>0.030330263820272</c:v>
                </c:pt>
                <c:pt idx="2" formatCode="0.0%">
                  <c:v>0.0187639786313722</c:v>
                </c:pt>
                <c:pt idx="4" formatCode="0.0%">
                  <c:v>-0.0063322580438504</c:v>
                </c:pt>
                <c:pt idx="6" formatCode="0.0%">
                  <c:v>0.0107931179472938</c:v>
                </c:pt>
              </c:numCache>
            </c:numRef>
          </c:val>
        </c:ser>
        <c:ser>
          <c:idx val="1"/>
          <c:order val="1"/>
          <c:tx>
            <c:strRef>
              <c:f>'Emploi gal'!$AA$254</c:f>
              <c:strCache>
                <c:ptCount val="1"/>
                <c:pt idx="0">
                  <c:v>Industrie </c:v>
                </c:pt>
              </c:strCache>
            </c:strRef>
          </c:tx>
          <c:spPr>
            <a:solidFill>
              <a:srgbClr val="008000"/>
            </a:solidFill>
            <a:ln>
              <a:noFill/>
            </a:ln>
          </c:spPr>
          <c:invertIfNegative val="0"/>
          <c:dPt>
            <c:idx val="0"/>
            <c:invertIfNegative val="0"/>
            <c:bubble3D val="0"/>
            <c:spPr>
              <a:solidFill>
                <a:schemeClr val="tx1"/>
              </a:solidFill>
              <a:ln>
                <a:noFill/>
              </a:ln>
            </c:spPr>
          </c:dPt>
          <c:cat>
            <c:strRef>
              <c:f>'Emploi gal'!$AB$252:$AH$252</c:f>
              <c:strCache>
                <c:ptCount val="7"/>
                <c:pt idx="0">
                  <c:v>De 95 à 2000</c:v>
                </c:pt>
                <c:pt idx="2">
                  <c:v>De 00 à 05</c:v>
                </c:pt>
                <c:pt idx="4">
                  <c:v>De 05 à 12</c:v>
                </c:pt>
                <c:pt idx="6">
                  <c:v>de 12 à 18</c:v>
                </c:pt>
              </c:strCache>
            </c:strRef>
          </c:cat>
          <c:val>
            <c:numRef>
              <c:f>'Emploi gal'!$AB$254:$AH$254</c:f>
              <c:numCache>
                <c:formatCode>General</c:formatCode>
                <c:ptCount val="7"/>
                <c:pt idx="0" formatCode="0.0%">
                  <c:v>0.0130100613550983</c:v>
                </c:pt>
                <c:pt idx="2" formatCode="0.0%">
                  <c:v>0.0310693397576967</c:v>
                </c:pt>
                <c:pt idx="4" formatCode="0.0%">
                  <c:v>0.0531174876599445</c:v>
                </c:pt>
                <c:pt idx="6" formatCode="0.0%">
                  <c:v>0.0176414389626591</c:v>
                </c:pt>
              </c:numCache>
            </c:numRef>
          </c:val>
        </c:ser>
        <c:ser>
          <c:idx val="2"/>
          <c:order val="2"/>
          <c:tx>
            <c:strRef>
              <c:f>'Emploi gal'!$AA$255</c:f>
              <c:strCache>
                <c:ptCount val="1"/>
                <c:pt idx="0">
                  <c:v>Construction</c:v>
                </c:pt>
              </c:strCache>
            </c:strRef>
          </c:tx>
          <c:spPr>
            <a:solidFill>
              <a:srgbClr val="FF0000"/>
            </a:solidFill>
            <a:ln w="76200" cmpd="sng">
              <a:solidFill>
                <a:srgbClr val="FF0000"/>
              </a:solidFill>
            </a:ln>
          </c:spPr>
          <c:invertIfNegative val="0"/>
          <c:cat>
            <c:strRef>
              <c:f>'Emploi gal'!$AB$252:$AH$252</c:f>
              <c:strCache>
                <c:ptCount val="7"/>
                <c:pt idx="0">
                  <c:v>De 95 à 2000</c:v>
                </c:pt>
                <c:pt idx="2">
                  <c:v>De 00 à 05</c:v>
                </c:pt>
                <c:pt idx="4">
                  <c:v>De 05 à 12</c:v>
                </c:pt>
                <c:pt idx="6">
                  <c:v>de 12 à 18</c:v>
                </c:pt>
              </c:strCache>
            </c:strRef>
          </c:cat>
          <c:val>
            <c:numRef>
              <c:f>'Emploi gal'!$AB$255:$AH$255</c:f>
              <c:numCache>
                <c:formatCode>General</c:formatCode>
                <c:ptCount val="7"/>
                <c:pt idx="0" formatCode="0.0%">
                  <c:v>0.022650388539668</c:v>
                </c:pt>
                <c:pt idx="2" formatCode="0.0%">
                  <c:v>0.0477444762400232</c:v>
                </c:pt>
                <c:pt idx="4" formatCode="0.0%">
                  <c:v>0.0455170026007716</c:v>
                </c:pt>
                <c:pt idx="6" formatCode="0.0%">
                  <c:v>-0.0388816626547372</c:v>
                </c:pt>
              </c:numCache>
            </c:numRef>
          </c:val>
        </c:ser>
        <c:ser>
          <c:idx val="3"/>
          <c:order val="3"/>
          <c:tx>
            <c:strRef>
              <c:f>'Emploi gal'!$AA$256</c:f>
              <c:strCache>
                <c:ptCount val="1"/>
                <c:pt idx="0">
                  <c:v>Commerce</c:v>
                </c:pt>
              </c:strCache>
            </c:strRef>
          </c:tx>
          <c:spPr>
            <a:solidFill>
              <a:srgbClr val="008000"/>
            </a:solidFill>
            <a:ln>
              <a:solidFill>
                <a:srgbClr val="008000"/>
              </a:solidFill>
            </a:ln>
          </c:spPr>
          <c:invertIfNegative val="0"/>
          <c:cat>
            <c:strRef>
              <c:f>'Emploi gal'!$AB$252:$AH$252</c:f>
              <c:strCache>
                <c:ptCount val="7"/>
                <c:pt idx="0">
                  <c:v>De 95 à 2000</c:v>
                </c:pt>
                <c:pt idx="2">
                  <c:v>De 00 à 05</c:v>
                </c:pt>
                <c:pt idx="4">
                  <c:v>De 05 à 12</c:v>
                </c:pt>
                <c:pt idx="6">
                  <c:v>de 12 à 18</c:v>
                </c:pt>
              </c:strCache>
            </c:strRef>
          </c:cat>
          <c:val>
            <c:numRef>
              <c:f>'Emploi gal'!$AB$256:$AH$256</c:f>
              <c:numCache>
                <c:formatCode>General</c:formatCode>
                <c:ptCount val="7"/>
                <c:pt idx="0" formatCode="0.0%">
                  <c:v>0.0318118639033551</c:v>
                </c:pt>
                <c:pt idx="2" formatCode="0.0%">
                  <c:v>0.0258531009221343</c:v>
                </c:pt>
                <c:pt idx="4" formatCode="0.0%">
                  <c:v>0.0288087714402465</c:v>
                </c:pt>
                <c:pt idx="6" formatCode="0.0%">
                  <c:v>0.00383340493244089</c:v>
                </c:pt>
              </c:numCache>
            </c:numRef>
          </c:val>
        </c:ser>
        <c:ser>
          <c:idx val="4"/>
          <c:order val="4"/>
          <c:tx>
            <c:strRef>
              <c:f>'Emploi gal'!$AA$257</c:f>
              <c:strCache>
                <c:ptCount val="1"/>
                <c:pt idx="0">
                  <c:v>Services hors commerce</c:v>
                </c:pt>
              </c:strCache>
            </c:strRef>
          </c:tx>
          <c:spPr>
            <a:solidFill>
              <a:srgbClr val="CCFFCC"/>
            </a:solidFill>
          </c:spPr>
          <c:invertIfNegative val="0"/>
          <c:cat>
            <c:strRef>
              <c:f>'Emploi gal'!$AB$252:$AH$252</c:f>
              <c:strCache>
                <c:ptCount val="7"/>
                <c:pt idx="0">
                  <c:v>De 95 à 2000</c:v>
                </c:pt>
                <c:pt idx="2">
                  <c:v>De 00 à 05</c:v>
                </c:pt>
                <c:pt idx="4">
                  <c:v>De 05 à 12</c:v>
                </c:pt>
                <c:pt idx="6">
                  <c:v>de 12 à 18</c:v>
                </c:pt>
              </c:strCache>
            </c:strRef>
          </c:cat>
          <c:val>
            <c:numRef>
              <c:f>'Emploi gal'!$AB$257:$AH$257</c:f>
              <c:numCache>
                <c:formatCode>General</c:formatCode>
                <c:ptCount val="7"/>
                <c:pt idx="0" formatCode="0.0%">
                  <c:v>0.0351107202820557</c:v>
                </c:pt>
                <c:pt idx="2" formatCode="0.0%">
                  <c:v>0.0373431027820086</c:v>
                </c:pt>
                <c:pt idx="4" formatCode="0.0%">
                  <c:v>0.0429261973860848</c:v>
                </c:pt>
                <c:pt idx="6" formatCode="0.0%">
                  <c:v>0.00681886255492214</c:v>
                </c:pt>
              </c:numCache>
            </c:numRef>
          </c:val>
        </c:ser>
        <c:dLbls>
          <c:showLegendKey val="0"/>
          <c:showVal val="0"/>
          <c:showCatName val="0"/>
          <c:showSerName val="0"/>
          <c:showPercent val="0"/>
          <c:showBubbleSize val="0"/>
        </c:dLbls>
        <c:gapWidth val="0"/>
        <c:axId val="2134375528"/>
        <c:axId val="2134369464"/>
      </c:barChart>
      <c:lineChart>
        <c:grouping val="standard"/>
        <c:varyColors val="0"/>
        <c:ser>
          <c:idx val="5"/>
          <c:order val="5"/>
          <c:tx>
            <c:strRef>
              <c:f>'Emploi gal'!$AA$258</c:f>
              <c:strCache>
                <c:ptCount val="1"/>
                <c:pt idx="0">
                  <c:v>Total</c:v>
                </c:pt>
              </c:strCache>
            </c:strRef>
          </c:tx>
          <c:spPr>
            <a:ln>
              <a:noFill/>
            </a:ln>
          </c:spPr>
          <c:marker>
            <c:symbol val="circle"/>
            <c:size val="35"/>
            <c:spPr>
              <a:noFill/>
              <a:ln>
                <a:solidFill>
                  <a:schemeClr val="tx1"/>
                </a:solidFill>
              </a:ln>
            </c:spPr>
          </c:marker>
          <c:dLbls>
            <c:dLbl>
              <c:idx val="0"/>
              <c:layout>
                <c:manualLayout>
                  <c:x val="-0.0453661491187898"/>
                  <c:y val="-0.0589285714285714"/>
                </c:manualLayout>
              </c:layout>
              <c:dLblPos val="r"/>
              <c:showLegendKey val="0"/>
              <c:showVal val="1"/>
              <c:showCatName val="0"/>
              <c:showSerName val="0"/>
              <c:showPercent val="0"/>
              <c:showBubbleSize val="0"/>
            </c:dLbl>
            <c:dLbl>
              <c:idx val="1"/>
              <c:layout>
                <c:manualLayout>
                  <c:x val="-0.0378614586872701"/>
                  <c:y val="-0.0678571428571428"/>
                </c:manualLayout>
              </c:layout>
              <c:dLblPos val="r"/>
              <c:showLegendKey val="0"/>
              <c:showVal val="1"/>
              <c:showCatName val="0"/>
              <c:showSerName val="0"/>
              <c:showPercent val="0"/>
              <c:showBubbleSize val="0"/>
            </c:dLbl>
            <c:dLbl>
              <c:idx val="2"/>
              <c:layout>
                <c:manualLayout>
                  <c:x val="-0.0257820094251821"/>
                  <c:y val="-0.0559523809523809"/>
                </c:manualLayout>
              </c:layout>
              <c:dLblPos val="r"/>
              <c:showLegendKey val="0"/>
              <c:showVal val="1"/>
              <c:showCatName val="0"/>
              <c:showSerName val="0"/>
              <c:showPercent val="0"/>
              <c:showBubbleSize val="0"/>
            </c:dLbl>
            <c:dLbl>
              <c:idx val="3"/>
              <c:layout>
                <c:manualLayout>
                  <c:x val="-0.0228520778242307"/>
                  <c:y val="-0.0648809523809524"/>
                </c:manualLayout>
              </c:layout>
              <c:dLblPos val="r"/>
              <c:showLegendKey val="0"/>
              <c:showVal val="1"/>
              <c:showCatName val="0"/>
              <c:showSerName val="0"/>
              <c:showPercent val="0"/>
              <c:showBubbleSize val="0"/>
            </c:dLbl>
            <c:dLbl>
              <c:idx val="6"/>
              <c:layout>
                <c:manualLayout>
                  <c:x val="-0.0890661843049227"/>
                  <c:y val="0.00986173727720031"/>
                </c:manualLayout>
              </c:layout>
              <c:dLblPos val="r"/>
              <c:showLegendKey val="0"/>
              <c:showVal val="1"/>
              <c:showCatName val="0"/>
              <c:showSerName val="0"/>
              <c:showPercent val="0"/>
              <c:showBubbleSize val="0"/>
            </c:dLbl>
            <c:spPr>
              <a:solidFill>
                <a:schemeClr val="bg1"/>
              </a:solidFill>
              <a:ln>
                <a:solidFill>
                  <a:schemeClr val="tx1"/>
                </a:solidFill>
              </a:ln>
            </c:spPr>
            <c:txPr>
              <a:bodyPr/>
              <a:lstStyle/>
              <a:p>
                <a:pPr>
                  <a:defRPr sz="2000" b="1" i="1"/>
                </a:pPr>
                <a:endParaRPr lang="fr-FR"/>
              </a:p>
            </c:txPr>
            <c:showLegendKey val="0"/>
            <c:showVal val="1"/>
            <c:showCatName val="0"/>
            <c:showSerName val="0"/>
            <c:showPercent val="0"/>
            <c:showBubbleSize val="0"/>
            <c:showLeaderLines val="0"/>
          </c:dLbls>
          <c:val>
            <c:numRef>
              <c:f>'Emploi gal'!$AB$258:$AH$258</c:f>
              <c:numCache>
                <c:formatCode>General</c:formatCode>
                <c:ptCount val="7"/>
                <c:pt idx="0" formatCode="0.0%">
                  <c:v>0.0285822183950979</c:v>
                </c:pt>
                <c:pt idx="2" formatCode="0.0%">
                  <c:v>0.0348463289319472</c:v>
                </c:pt>
                <c:pt idx="4" formatCode="0.0%">
                  <c:v>0.0413198543793114</c:v>
                </c:pt>
                <c:pt idx="6" formatCode="0.0%">
                  <c:v>0.00303506854987989</c:v>
                </c:pt>
              </c:numCache>
            </c:numRef>
          </c:val>
          <c:smooth val="0"/>
        </c:ser>
        <c:dLbls>
          <c:showLegendKey val="0"/>
          <c:showVal val="0"/>
          <c:showCatName val="0"/>
          <c:showSerName val="0"/>
          <c:showPercent val="0"/>
          <c:showBubbleSize val="0"/>
        </c:dLbls>
        <c:marker val="1"/>
        <c:smooth val="0"/>
        <c:axId val="2134375528"/>
        <c:axId val="2134369464"/>
      </c:lineChart>
      <c:catAx>
        <c:axId val="2134375528"/>
        <c:scaling>
          <c:orientation val="minMax"/>
        </c:scaling>
        <c:delete val="0"/>
        <c:axPos val="b"/>
        <c:numFmt formatCode="#,##0" sourceLinked="0"/>
        <c:majorTickMark val="out"/>
        <c:minorTickMark val="none"/>
        <c:tickLblPos val="low"/>
        <c:spPr>
          <a:ln w="28575" cmpd="sng">
            <a:solidFill>
              <a:srgbClr val="FF0000"/>
            </a:solidFill>
            <a:prstDash val="solid"/>
          </a:ln>
        </c:spPr>
        <c:txPr>
          <a:bodyPr rot="0" vert="horz"/>
          <a:lstStyle/>
          <a:p>
            <a:pPr>
              <a:defRPr sz="1800" b="1" i="0" u="none" strike="noStrike" baseline="0">
                <a:solidFill>
                  <a:srgbClr val="000000"/>
                </a:solidFill>
                <a:latin typeface="Calibri"/>
                <a:ea typeface="Calibri"/>
                <a:cs typeface="Calibri"/>
              </a:defRPr>
            </a:pPr>
            <a:endParaRPr lang="fr-FR"/>
          </a:p>
        </c:txPr>
        <c:crossAx val="2134369464"/>
        <c:crosses val="autoZero"/>
        <c:auto val="1"/>
        <c:lblAlgn val="ctr"/>
        <c:lblOffset val="100"/>
        <c:tickLblSkip val="1"/>
        <c:noMultiLvlLbl val="0"/>
      </c:catAx>
      <c:valAx>
        <c:axId val="2134369464"/>
        <c:scaling>
          <c:orientation val="minMax"/>
          <c:max val="0.06"/>
          <c:min val="-0.04"/>
        </c:scaling>
        <c:delete val="0"/>
        <c:axPos val="l"/>
        <c:majorGridlines>
          <c:spPr>
            <a:ln>
              <a:solidFill>
                <a:schemeClr val="bg1">
                  <a:lumMod val="75000"/>
                </a:schemeClr>
              </a:solidFill>
            </a:ln>
          </c:spPr>
        </c:majorGridlines>
        <c:numFmt formatCode="0.0%" sourceLinked="0"/>
        <c:majorTickMark val="out"/>
        <c:minorTickMark val="none"/>
        <c:tickLblPos val="nextTo"/>
        <c:spPr>
          <a:ln w="3175">
            <a:solidFill>
              <a:srgbClr val="808080"/>
            </a:solidFill>
            <a:prstDash val="solid"/>
          </a:ln>
        </c:spPr>
        <c:txPr>
          <a:bodyPr rot="0" vert="horz"/>
          <a:lstStyle/>
          <a:p>
            <a:pPr>
              <a:defRPr sz="1400" b="0" i="0" u="none" strike="noStrike" baseline="0">
                <a:solidFill>
                  <a:srgbClr val="000000"/>
                </a:solidFill>
                <a:latin typeface="Calibri"/>
                <a:ea typeface="Calibri"/>
                <a:cs typeface="Calibri"/>
              </a:defRPr>
            </a:pPr>
            <a:endParaRPr lang="fr-FR"/>
          </a:p>
        </c:txPr>
        <c:crossAx val="2134375528"/>
        <c:crosses val="autoZero"/>
        <c:crossBetween val="between"/>
        <c:majorUnit val="0.005"/>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Sous-secteurs </a:t>
            </a:r>
          </a:p>
          <a:p>
            <a:pPr>
              <a:defRPr sz="18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de l’industrie, </a:t>
            </a:r>
          </a:p>
          <a:p>
            <a:pPr>
              <a:defRPr sz="18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milliers</a:t>
            </a:r>
            <a:endParaRPr lang="fr-FR" sz="1800" b="0" i="0" u="none" strike="noStrike" baseline="0" dirty="0">
              <a:solidFill>
                <a:srgbClr val="000000"/>
              </a:solidFill>
              <a:latin typeface="Calibri"/>
              <a:ea typeface="Calibri"/>
              <a:cs typeface="Calibri"/>
            </a:endParaRPr>
          </a:p>
        </c:rich>
      </c:tx>
      <c:layout>
        <c:manualLayout>
          <c:xMode val="edge"/>
          <c:yMode val="edge"/>
          <c:x val="0.154463079337413"/>
          <c:y val="0.0480938913941472"/>
        </c:manualLayout>
      </c:layout>
      <c:overlay val="0"/>
      <c:spPr>
        <a:noFill/>
        <a:ln w="25400">
          <a:noFill/>
        </a:ln>
      </c:spPr>
    </c:title>
    <c:autoTitleDeleted val="0"/>
    <c:plotArea>
      <c:layout>
        <c:manualLayout>
          <c:layoutTarget val="inner"/>
          <c:xMode val="edge"/>
          <c:yMode val="edge"/>
          <c:x val="0.0474575645211328"/>
          <c:y val="0.0138510407215144"/>
          <c:w val="0.597558628821614"/>
          <c:h val="0.968523267597441"/>
        </c:manualLayout>
      </c:layout>
      <c:barChart>
        <c:barDir val="col"/>
        <c:grouping val="stacked"/>
        <c:varyColors val="0"/>
        <c:ser>
          <c:idx val="0"/>
          <c:order val="0"/>
          <c:tx>
            <c:strRef>
              <c:f>'Emploi gal'!$A$397</c:f>
              <c:strCache>
                <c:ptCount val="1"/>
                <c:pt idx="0">
                  <c:v>Industries extractives  (mines de Ni surtout)</c:v>
                </c:pt>
              </c:strCache>
            </c:strRef>
          </c:tx>
          <c:spPr>
            <a:solidFill>
              <a:srgbClr val="0000FF"/>
            </a:solidFill>
            <a:ln w="38100">
              <a:noFill/>
              <a:prstDash val="solid"/>
            </a:ln>
          </c:spPr>
          <c:invertIfNegative val="0"/>
          <c:dLbls>
            <c:dLbl>
              <c:idx val="20"/>
              <c:layout/>
              <c:showLegendKey val="0"/>
              <c:showVal val="1"/>
              <c:showCatName val="0"/>
              <c:showSerName val="0"/>
              <c:showPercent val="0"/>
              <c:showBubbleSize val="0"/>
            </c:dLbl>
            <c:dLbl>
              <c:idx val="23"/>
              <c:layout>
                <c:manualLayout>
                  <c:x val="-0.0129721081289562"/>
                  <c:y val="0.0"/>
                </c:manualLayout>
              </c:layout>
              <c:showLegendKey val="0"/>
              <c:showVal val="1"/>
              <c:showCatName val="0"/>
              <c:showSerName val="0"/>
              <c:showPercent val="0"/>
              <c:showBubbleSize val="0"/>
            </c:dLbl>
            <c:txPr>
              <a:bodyPr rot="-5400000" vert="horz"/>
              <a:lstStyle/>
              <a:p>
                <a:pPr>
                  <a:defRPr sz="1800" b="1">
                    <a:solidFill>
                      <a:schemeClr val="bg1"/>
                    </a:solidFill>
                  </a:defRPr>
                </a:pPr>
                <a:endParaRPr lang="fr-FR"/>
              </a:p>
            </c:txPr>
            <c:showLegendKey val="0"/>
            <c:showVal val="0"/>
            <c:showCatName val="0"/>
            <c:showSerName val="0"/>
            <c:showPercent val="0"/>
            <c:showBubbleSize val="0"/>
          </c:dLbls>
          <c:cat>
            <c:strRef>
              <c:f>'Emploi gal'!$B$396:$Y$396</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gal'!$B$397:$Y$397</c:f>
              <c:numCache>
                <c:formatCode>_-* #\ ##0.0\ _F_-;\-* #\ ##0.0\ _F_-;_-* "-"??\ _F_-;_-@_-</c:formatCode>
                <c:ptCount val="24"/>
                <c:pt idx="0">
                  <c:v>1.234083333333333</c:v>
                </c:pt>
                <c:pt idx="1">
                  <c:v>1.289458333333334</c:v>
                </c:pt>
                <c:pt idx="2">
                  <c:v>1.274125</c:v>
                </c:pt>
                <c:pt idx="3">
                  <c:v>1.249875</c:v>
                </c:pt>
                <c:pt idx="4">
                  <c:v>1.069125</c:v>
                </c:pt>
                <c:pt idx="5">
                  <c:v>1.056208333333333</c:v>
                </c:pt>
                <c:pt idx="6">
                  <c:v>1.1455</c:v>
                </c:pt>
                <c:pt idx="7">
                  <c:v>1.128125</c:v>
                </c:pt>
                <c:pt idx="8">
                  <c:v>1.077083333333333</c:v>
                </c:pt>
                <c:pt idx="9">
                  <c:v>1.135529166666667</c:v>
                </c:pt>
                <c:pt idx="10">
                  <c:v>1.1871875</c:v>
                </c:pt>
                <c:pt idx="11">
                  <c:v>1.1806125</c:v>
                </c:pt>
                <c:pt idx="12">
                  <c:v>1.173104166666667</c:v>
                </c:pt>
                <c:pt idx="13">
                  <c:v>1.179517857142857</c:v>
                </c:pt>
                <c:pt idx="14">
                  <c:v>1.229017857142857</c:v>
                </c:pt>
                <c:pt idx="15">
                  <c:v>1.371838203463203</c:v>
                </c:pt>
                <c:pt idx="16">
                  <c:v>1.488533333333333</c:v>
                </c:pt>
                <c:pt idx="17">
                  <c:v>1.619895833333333</c:v>
                </c:pt>
                <c:pt idx="18">
                  <c:v>1.675708333333333</c:v>
                </c:pt>
                <c:pt idx="19">
                  <c:v>1.709933333333333</c:v>
                </c:pt>
                <c:pt idx="20">
                  <c:v>1.81245</c:v>
                </c:pt>
                <c:pt idx="21">
                  <c:v>1.698408333333333</c:v>
                </c:pt>
                <c:pt idx="22">
                  <c:v>1.759975</c:v>
                </c:pt>
                <c:pt idx="23">
                  <c:v>1.75111114529688</c:v>
                </c:pt>
              </c:numCache>
            </c:numRef>
          </c:val>
        </c:ser>
        <c:ser>
          <c:idx val="1"/>
          <c:order val="1"/>
          <c:tx>
            <c:strRef>
              <c:f>'Emploi gal'!$A$398</c:f>
              <c:strCache>
                <c:ptCount val="1"/>
                <c:pt idx="0">
                  <c:v>Industrie manufacturière (dont métallurgie du Ni)</c:v>
                </c:pt>
              </c:strCache>
            </c:strRef>
          </c:tx>
          <c:spPr>
            <a:solidFill>
              <a:srgbClr val="3366FF"/>
            </a:solidFill>
            <a:ln>
              <a:noFill/>
            </a:ln>
          </c:spPr>
          <c:invertIfNegative val="0"/>
          <c:dLbls>
            <c:dLbl>
              <c:idx val="20"/>
              <c:layout/>
              <c:showLegendKey val="0"/>
              <c:showVal val="1"/>
              <c:showCatName val="0"/>
              <c:showSerName val="0"/>
              <c:showPercent val="0"/>
              <c:showBubbleSize val="0"/>
            </c:dLbl>
            <c:dLbl>
              <c:idx val="23"/>
              <c:layout>
                <c:manualLayout>
                  <c:x val="-0.0155665297547475"/>
                  <c:y val="0.00192375565576582"/>
                </c:manualLayout>
              </c:layout>
              <c:showLegendKey val="0"/>
              <c:showVal val="1"/>
              <c:showCatName val="0"/>
              <c:showSerName val="0"/>
              <c:showPercent val="0"/>
              <c:showBubbleSize val="0"/>
            </c:dLbl>
            <c:txPr>
              <a:bodyPr rot="-5400000" vert="horz"/>
              <a:lstStyle/>
              <a:p>
                <a:pPr>
                  <a:defRPr sz="1800" b="1">
                    <a:solidFill>
                      <a:srgbClr val="FFFFFF"/>
                    </a:solidFill>
                  </a:defRPr>
                </a:pPr>
                <a:endParaRPr lang="fr-FR"/>
              </a:p>
            </c:txPr>
            <c:showLegendKey val="0"/>
            <c:showVal val="0"/>
            <c:showCatName val="0"/>
            <c:showSerName val="0"/>
            <c:showPercent val="0"/>
            <c:showBubbleSize val="0"/>
          </c:dLbls>
          <c:cat>
            <c:strRef>
              <c:f>'Emploi gal'!$B$396:$Y$396</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gal'!$B$398:$Y$398</c:f>
              <c:numCache>
                <c:formatCode>_-* #\ ##0.0\ _F_-;\-* #\ ##0.0\ _F_-;_-* "-"??\ _F_-;_-@_-</c:formatCode>
                <c:ptCount val="24"/>
                <c:pt idx="0">
                  <c:v>4.85305</c:v>
                </c:pt>
                <c:pt idx="1">
                  <c:v>4.97075</c:v>
                </c:pt>
                <c:pt idx="2">
                  <c:v>5.135379166666667</c:v>
                </c:pt>
                <c:pt idx="3">
                  <c:v>5.217404166666665</c:v>
                </c:pt>
                <c:pt idx="4">
                  <c:v>5.295549999999999</c:v>
                </c:pt>
                <c:pt idx="5">
                  <c:v>5.361854761904762</c:v>
                </c:pt>
                <c:pt idx="6">
                  <c:v>5.458619047619048</c:v>
                </c:pt>
                <c:pt idx="7">
                  <c:v>5.631216666666667</c:v>
                </c:pt>
                <c:pt idx="8">
                  <c:v>5.863820833333333</c:v>
                </c:pt>
                <c:pt idx="9">
                  <c:v>6.110166666666665</c:v>
                </c:pt>
                <c:pt idx="10">
                  <c:v>6.382920833333332</c:v>
                </c:pt>
                <c:pt idx="11">
                  <c:v>6.919995833333332</c:v>
                </c:pt>
                <c:pt idx="12">
                  <c:v>6.981175595238095</c:v>
                </c:pt>
                <c:pt idx="13">
                  <c:v>7.613974999999989</c:v>
                </c:pt>
                <c:pt idx="14">
                  <c:v>8.132179166666667</c:v>
                </c:pt>
                <c:pt idx="15">
                  <c:v>8.448505357142858</c:v>
                </c:pt>
                <c:pt idx="16">
                  <c:v>8.96440192099567</c:v>
                </c:pt>
                <c:pt idx="17">
                  <c:v>9.35013216089466</c:v>
                </c:pt>
                <c:pt idx="18">
                  <c:v>10.58940416666666</c:v>
                </c:pt>
                <c:pt idx="19">
                  <c:v>10.8963</c:v>
                </c:pt>
                <c:pt idx="20">
                  <c:v>11.03981726190476</c:v>
                </c:pt>
                <c:pt idx="21">
                  <c:v>10.78144821428571</c:v>
                </c:pt>
                <c:pt idx="22">
                  <c:v>10.45739404761905</c:v>
                </c:pt>
                <c:pt idx="23">
                  <c:v>10.4054857510254</c:v>
                </c:pt>
              </c:numCache>
            </c:numRef>
          </c:val>
        </c:ser>
        <c:ser>
          <c:idx val="2"/>
          <c:order val="2"/>
          <c:tx>
            <c:strRef>
              <c:f>'Emploi gal'!$A$399</c:f>
              <c:strCache>
                <c:ptCount val="1"/>
                <c:pt idx="0">
                  <c:v>Production et distribution d'électricité, de gaz, de vapeur et d'air conditionné</c:v>
                </c:pt>
              </c:strCache>
            </c:strRef>
          </c:tx>
          <c:spPr>
            <a:solidFill>
              <a:schemeClr val="accent4">
                <a:lumMod val="60000"/>
                <a:lumOff val="40000"/>
              </a:schemeClr>
            </a:solidFill>
            <a:ln>
              <a:noFill/>
            </a:ln>
          </c:spPr>
          <c:invertIfNegative val="0"/>
          <c:dLbls>
            <c:dLbl>
              <c:idx val="20"/>
              <c:layout/>
              <c:showLegendKey val="0"/>
              <c:showVal val="1"/>
              <c:showCatName val="0"/>
              <c:showSerName val="0"/>
              <c:showPercent val="0"/>
              <c:showBubbleSize val="0"/>
            </c:dLbl>
            <c:dLbl>
              <c:idx val="23"/>
              <c:layout/>
              <c:showLegendKey val="0"/>
              <c:showVal val="1"/>
              <c:showCatName val="0"/>
              <c:showSerName val="0"/>
              <c:showPercent val="0"/>
              <c:showBubbleSize val="0"/>
            </c:dLbl>
            <c:txPr>
              <a:bodyPr/>
              <a:lstStyle/>
              <a:p>
                <a:pPr>
                  <a:defRPr b="1"/>
                </a:pPr>
                <a:endParaRPr lang="fr-FR"/>
              </a:p>
            </c:txPr>
            <c:showLegendKey val="0"/>
            <c:showVal val="0"/>
            <c:showCatName val="0"/>
            <c:showSerName val="0"/>
            <c:showPercent val="0"/>
            <c:showBubbleSize val="0"/>
          </c:dLbls>
          <c:cat>
            <c:strRef>
              <c:f>'Emploi gal'!$B$396:$Y$396</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gal'!$B$399:$Y$399</c:f>
              <c:numCache>
                <c:formatCode>_-* #\ ##0.0\ _F_-;\-* #\ ##0.0\ _F_-;_-* "-"??\ _F_-;_-@_-</c:formatCode>
                <c:ptCount val="24"/>
                <c:pt idx="0">
                  <c:v>0.567833333333333</c:v>
                </c:pt>
                <c:pt idx="1">
                  <c:v>0.565125</c:v>
                </c:pt>
                <c:pt idx="2">
                  <c:v>0.571166666666667</c:v>
                </c:pt>
                <c:pt idx="3">
                  <c:v>0.576291666666667</c:v>
                </c:pt>
                <c:pt idx="4">
                  <c:v>0.566666666666667</c:v>
                </c:pt>
                <c:pt idx="5">
                  <c:v>0.585375</c:v>
                </c:pt>
                <c:pt idx="6">
                  <c:v>0.586333333333333</c:v>
                </c:pt>
                <c:pt idx="7">
                  <c:v>0.587916666666667</c:v>
                </c:pt>
                <c:pt idx="8">
                  <c:v>0.581208333333333</c:v>
                </c:pt>
                <c:pt idx="9">
                  <c:v>0.580916666666667</c:v>
                </c:pt>
                <c:pt idx="10">
                  <c:v>0.596166666666667</c:v>
                </c:pt>
                <c:pt idx="11">
                  <c:v>0.596333333333333</c:v>
                </c:pt>
                <c:pt idx="12">
                  <c:v>0.631791666666667</c:v>
                </c:pt>
                <c:pt idx="13">
                  <c:v>0.6315</c:v>
                </c:pt>
                <c:pt idx="14">
                  <c:v>0.64375</c:v>
                </c:pt>
                <c:pt idx="15">
                  <c:v>0.648125</c:v>
                </c:pt>
                <c:pt idx="16">
                  <c:v>0.659625</c:v>
                </c:pt>
                <c:pt idx="17">
                  <c:v>0.692</c:v>
                </c:pt>
                <c:pt idx="18">
                  <c:v>0.705375</c:v>
                </c:pt>
                <c:pt idx="19">
                  <c:v>0.739625</c:v>
                </c:pt>
                <c:pt idx="20">
                  <c:v>0.752625</c:v>
                </c:pt>
                <c:pt idx="21">
                  <c:v>0.776625</c:v>
                </c:pt>
                <c:pt idx="22">
                  <c:v>0.7625</c:v>
                </c:pt>
                <c:pt idx="23">
                  <c:v>0.760508488410055</c:v>
                </c:pt>
              </c:numCache>
            </c:numRef>
          </c:val>
        </c:ser>
        <c:ser>
          <c:idx val="3"/>
          <c:order val="3"/>
          <c:tx>
            <c:strRef>
              <c:f>'Emploi gal'!$A$400</c:f>
              <c:strCache>
                <c:ptCount val="1"/>
                <c:pt idx="0">
                  <c:v>Production et distribution d'eau ; assainissement, gestion des déchets et dépollution  </c:v>
                </c:pt>
              </c:strCache>
            </c:strRef>
          </c:tx>
          <c:spPr>
            <a:solidFill>
              <a:schemeClr val="accent4">
                <a:lumMod val="20000"/>
                <a:lumOff val="80000"/>
              </a:schemeClr>
            </a:solidFill>
            <a:ln>
              <a:noFill/>
            </a:ln>
          </c:spPr>
          <c:invertIfNegative val="0"/>
          <c:dLbls>
            <c:dLbl>
              <c:idx val="20"/>
              <c:layout/>
              <c:showLegendKey val="0"/>
              <c:showVal val="1"/>
              <c:showCatName val="0"/>
              <c:showSerName val="0"/>
              <c:showPercent val="0"/>
              <c:showBubbleSize val="0"/>
            </c:dLbl>
            <c:dLbl>
              <c:idx val="23"/>
              <c:layout/>
              <c:showLegendKey val="0"/>
              <c:showVal val="1"/>
              <c:showCatName val="0"/>
              <c:showSerName val="0"/>
              <c:showPercent val="0"/>
              <c:showBubbleSize val="0"/>
            </c:dLbl>
            <c:txPr>
              <a:bodyPr/>
              <a:lstStyle/>
              <a:p>
                <a:pPr>
                  <a:defRPr b="1"/>
                </a:pPr>
                <a:endParaRPr lang="fr-FR"/>
              </a:p>
            </c:txPr>
            <c:showLegendKey val="0"/>
            <c:showVal val="0"/>
            <c:showCatName val="0"/>
            <c:showSerName val="0"/>
            <c:showPercent val="0"/>
            <c:showBubbleSize val="0"/>
          </c:dLbls>
          <c:cat>
            <c:strRef>
              <c:f>'Emploi gal'!$B$396:$Y$396</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gal'!$B$400:$Y$400</c:f>
              <c:numCache>
                <c:formatCode>_-* #\ ##0.0\ _F_-;\-* #\ ##0.0\ _F_-;_-* "-"??\ _F_-;_-@_-</c:formatCode>
                <c:ptCount val="24"/>
                <c:pt idx="0">
                  <c:v>0.302458333333333</c:v>
                </c:pt>
                <c:pt idx="1">
                  <c:v>0.328166666666667</c:v>
                </c:pt>
                <c:pt idx="2">
                  <c:v>0.330375</c:v>
                </c:pt>
                <c:pt idx="3">
                  <c:v>0.354125</c:v>
                </c:pt>
                <c:pt idx="4">
                  <c:v>0.397083333333333</c:v>
                </c:pt>
                <c:pt idx="5">
                  <c:v>0.4185</c:v>
                </c:pt>
                <c:pt idx="6">
                  <c:v>0.426625</c:v>
                </c:pt>
                <c:pt idx="7">
                  <c:v>0.432291666666667</c:v>
                </c:pt>
                <c:pt idx="8">
                  <c:v>0.405625</c:v>
                </c:pt>
                <c:pt idx="9">
                  <c:v>0.425708333333333</c:v>
                </c:pt>
                <c:pt idx="10">
                  <c:v>0.482541666666667</c:v>
                </c:pt>
                <c:pt idx="11">
                  <c:v>0.51675</c:v>
                </c:pt>
                <c:pt idx="12">
                  <c:v>0.541125</c:v>
                </c:pt>
                <c:pt idx="13">
                  <c:v>0.614458333333333</c:v>
                </c:pt>
                <c:pt idx="14">
                  <c:v>0.636625</c:v>
                </c:pt>
                <c:pt idx="15">
                  <c:v>0.631125</c:v>
                </c:pt>
                <c:pt idx="16">
                  <c:v>0.7185</c:v>
                </c:pt>
                <c:pt idx="17">
                  <c:v>0.762916666666667</c:v>
                </c:pt>
                <c:pt idx="18">
                  <c:v>0.8105</c:v>
                </c:pt>
                <c:pt idx="19">
                  <c:v>0.834645833333333</c:v>
                </c:pt>
                <c:pt idx="20">
                  <c:v>0.882520833333333</c:v>
                </c:pt>
                <c:pt idx="21">
                  <c:v>0.845041666666667</c:v>
                </c:pt>
                <c:pt idx="22">
                  <c:v>0.819625</c:v>
                </c:pt>
                <c:pt idx="23">
                  <c:v>0.854295966588331</c:v>
                </c:pt>
              </c:numCache>
            </c:numRef>
          </c:val>
        </c:ser>
        <c:dLbls>
          <c:showLegendKey val="0"/>
          <c:showVal val="0"/>
          <c:showCatName val="0"/>
          <c:showSerName val="0"/>
          <c:showPercent val="0"/>
          <c:showBubbleSize val="0"/>
        </c:dLbls>
        <c:gapWidth val="0"/>
        <c:overlap val="100"/>
        <c:axId val="2134283560"/>
        <c:axId val="2134286920"/>
      </c:barChart>
      <c:lineChart>
        <c:grouping val="standard"/>
        <c:varyColors val="0"/>
        <c:ser>
          <c:idx val="4"/>
          <c:order val="4"/>
          <c:tx>
            <c:strRef>
              <c:f>'Emploi gal'!$A$401</c:f>
              <c:strCache>
                <c:ptCount val="1"/>
                <c:pt idx="0">
                  <c:v>total</c:v>
                </c:pt>
              </c:strCache>
            </c:strRef>
          </c:tx>
          <c:spPr>
            <a:ln>
              <a:solidFill>
                <a:schemeClr val="tx1"/>
              </a:solidFill>
            </a:ln>
          </c:spPr>
          <c:marker>
            <c:symbol val="none"/>
          </c:marker>
          <c:dLbls>
            <c:dLbl>
              <c:idx val="20"/>
              <c:layout/>
              <c:dLblPos val="t"/>
              <c:showLegendKey val="0"/>
              <c:showVal val="1"/>
              <c:showCatName val="0"/>
              <c:showSerName val="0"/>
              <c:showPercent val="0"/>
              <c:showBubbleSize val="0"/>
            </c:dLbl>
            <c:dLbl>
              <c:idx val="23"/>
              <c:layout/>
              <c:dLblPos val="t"/>
              <c:showLegendKey val="0"/>
              <c:showVal val="1"/>
              <c:showCatName val="0"/>
              <c:showSerName val="0"/>
              <c:showPercent val="0"/>
              <c:showBubbleSize val="0"/>
            </c:dLbl>
            <c:txPr>
              <a:bodyPr/>
              <a:lstStyle/>
              <a:p>
                <a:pPr>
                  <a:defRPr sz="1400" b="1" i="1"/>
                </a:pPr>
                <a:endParaRPr lang="fr-FR"/>
              </a:p>
            </c:txPr>
            <c:dLblPos val="t"/>
            <c:showLegendKey val="0"/>
            <c:showVal val="0"/>
            <c:showCatName val="0"/>
            <c:showSerName val="0"/>
            <c:showPercent val="0"/>
            <c:showBubbleSize val="0"/>
          </c:dLbls>
          <c:cat>
            <c:strRef>
              <c:f>'Emploi gal'!$B$396:$Y$396</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gal'!$B$401:$Y$401</c:f>
              <c:numCache>
                <c:formatCode>_-* #\ ##0.0\ _F_-;\-* #\ ##0.0\ _F_-;_-* "-"??\ _F_-;_-@_-</c:formatCode>
                <c:ptCount val="24"/>
                <c:pt idx="0">
                  <c:v>6.957425000000001</c:v>
                </c:pt>
                <c:pt idx="1">
                  <c:v>7.153499999999998</c:v>
                </c:pt>
                <c:pt idx="2">
                  <c:v>7.311045833333334</c:v>
                </c:pt>
                <c:pt idx="3">
                  <c:v>7.397695833333334</c:v>
                </c:pt>
                <c:pt idx="4">
                  <c:v>7.328424999999993</c:v>
                </c:pt>
                <c:pt idx="5">
                  <c:v>7.421938095238095</c:v>
                </c:pt>
                <c:pt idx="6">
                  <c:v>7.617077380952381</c:v>
                </c:pt>
                <c:pt idx="7">
                  <c:v>7.77955</c:v>
                </c:pt>
                <c:pt idx="8">
                  <c:v>7.927737499999997</c:v>
                </c:pt>
                <c:pt idx="9">
                  <c:v>8.252320833333333</c:v>
                </c:pt>
                <c:pt idx="10">
                  <c:v>8.648816666666667</c:v>
                </c:pt>
                <c:pt idx="11">
                  <c:v>9.213691666666665</c:v>
                </c:pt>
                <c:pt idx="12">
                  <c:v>9.327196428571428</c:v>
                </c:pt>
                <c:pt idx="13">
                  <c:v>10.03945119047619</c:v>
                </c:pt>
                <c:pt idx="14">
                  <c:v>10.64157202380952</c:v>
                </c:pt>
                <c:pt idx="15">
                  <c:v>11.09959356060606</c:v>
                </c:pt>
                <c:pt idx="16">
                  <c:v>11.831060254329</c:v>
                </c:pt>
                <c:pt idx="17">
                  <c:v>12.42494466089466</c:v>
                </c:pt>
                <c:pt idx="18">
                  <c:v>13.7809875</c:v>
                </c:pt>
                <c:pt idx="19">
                  <c:v>14.18050416666667</c:v>
                </c:pt>
                <c:pt idx="20">
                  <c:v>14.4874130952381</c:v>
                </c:pt>
                <c:pt idx="21">
                  <c:v>14.10152321428571</c:v>
                </c:pt>
                <c:pt idx="22">
                  <c:v>13.79949404761905</c:v>
                </c:pt>
                <c:pt idx="23">
                  <c:v>13.77140135132067</c:v>
                </c:pt>
              </c:numCache>
            </c:numRef>
          </c:val>
          <c:smooth val="0"/>
        </c:ser>
        <c:dLbls>
          <c:showLegendKey val="0"/>
          <c:showVal val="0"/>
          <c:showCatName val="0"/>
          <c:showSerName val="0"/>
          <c:showPercent val="0"/>
          <c:showBubbleSize val="0"/>
        </c:dLbls>
        <c:marker val="1"/>
        <c:smooth val="0"/>
        <c:axId val="2134283560"/>
        <c:axId val="2134286920"/>
      </c:lineChart>
      <c:catAx>
        <c:axId val="2134283560"/>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400" b="0" i="0" u="none" strike="noStrike" baseline="0">
                <a:solidFill>
                  <a:srgbClr val="000000"/>
                </a:solidFill>
                <a:latin typeface="Calibri"/>
                <a:ea typeface="Calibri"/>
                <a:cs typeface="Calibri"/>
              </a:defRPr>
            </a:pPr>
            <a:endParaRPr lang="fr-FR"/>
          </a:p>
        </c:txPr>
        <c:crossAx val="2134286920"/>
        <c:crosses val="autoZero"/>
        <c:auto val="1"/>
        <c:lblAlgn val="ctr"/>
        <c:lblOffset val="100"/>
        <c:tickLblSkip val="2"/>
        <c:noMultiLvlLbl val="0"/>
      </c:catAx>
      <c:valAx>
        <c:axId val="2134286920"/>
        <c:scaling>
          <c:orientation val="minMax"/>
          <c:max val="15.0"/>
        </c:scaling>
        <c:delete val="0"/>
        <c:axPos val="l"/>
        <c:numFmt formatCode="#,##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34283560"/>
        <c:crosses val="autoZero"/>
        <c:crossBetween val="between"/>
      </c:valAx>
      <c:spPr>
        <a:solidFill>
          <a:srgbClr val="FFFFFF"/>
        </a:solidFill>
        <a:ln w="25400">
          <a:noFill/>
        </a:ln>
      </c:spPr>
    </c:plotArea>
    <c:legend>
      <c:legendPos val="r"/>
      <c:legendEntry>
        <c:idx val="4"/>
        <c:delete val="1"/>
      </c:legendEntry>
      <c:layout>
        <c:manualLayout>
          <c:xMode val="edge"/>
          <c:yMode val="edge"/>
          <c:x val="0.679744185941993"/>
          <c:y val="0.0164717412412314"/>
          <c:w val="0.318779445153314"/>
          <c:h val="0.983528258758768"/>
        </c:manualLayout>
      </c:layout>
      <c:overlay val="0"/>
      <c:spPr>
        <a:noFill/>
        <a:ln w="25400">
          <a:noFill/>
        </a:ln>
      </c:spPr>
      <c:txPr>
        <a:bodyPr/>
        <a:lstStyle/>
        <a:p>
          <a:pPr>
            <a:defRPr sz="1400" b="1" i="0" u="none" strike="noStrike" baseline="0">
              <a:solidFill>
                <a:srgbClr val="000000"/>
              </a:solidFill>
              <a:latin typeface="Calibri"/>
              <a:ea typeface="Calibri"/>
              <a:cs typeface="Calibri"/>
            </a:defRPr>
          </a:pPr>
          <a:endParaRPr lang="fr-FR"/>
        </a:p>
      </c:txPr>
    </c:legend>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dirty="0"/>
              <a:t>5 périodes bien marquées </a:t>
            </a:r>
            <a:endParaRPr lang="fr-FR" sz="1800" dirty="0" smtClean="0"/>
          </a:p>
          <a:p>
            <a:pPr>
              <a:defRPr sz="1800" b="1" i="0" u="none" strike="noStrike" baseline="0">
                <a:solidFill>
                  <a:srgbClr val="000000"/>
                </a:solidFill>
                <a:latin typeface="Calibri"/>
                <a:ea typeface="Calibri"/>
                <a:cs typeface="Calibri"/>
              </a:defRPr>
            </a:pPr>
            <a:r>
              <a:rPr lang="fr-FR" sz="1800" dirty="0" smtClean="0"/>
              <a:t>quant </a:t>
            </a:r>
            <a:r>
              <a:rPr lang="fr-FR" sz="1800" dirty="0"/>
              <a:t>à l'évolution de l'emploi</a:t>
            </a:r>
          </a:p>
        </c:rich>
      </c:tx>
      <c:layout>
        <c:manualLayout>
          <c:xMode val="edge"/>
          <c:yMode val="edge"/>
          <c:x val="0.171872156409787"/>
          <c:y val="0.00595238095238095"/>
        </c:manualLayout>
      </c:layout>
      <c:overlay val="0"/>
      <c:spPr>
        <a:noFill/>
        <a:ln w="25400">
          <a:noFill/>
        </a:ln>
      </c:spPr>
    </c:title>
    <c:autoTitleDeleted val="0"/>
    <c:plotArea>
      <c:layout>
        <c:manualLayout>
          <c:layoutTarget val="inner"/>
          <c:xMode val="edge"/>
          <c:yMode val="edge"/>
          <c:x val="0.0474575645211328"/>
          <c:y val="0.103622416752125"/>
          <c:w val="0.935756599843406"/>
          <c:h val="0.799125524299155"/>
        </c:manualLayout>
      </c:layout>
      <c:barChart>
        <c:barDir val="col"/>
        <c:grouping val="stacked"/>
        <c:varyColors val="0"/>
        <c:ser>
          <c:idx val="0"/>
          <c:order val="0"/>
          <c:spPr>
            <a:solidFill>
              <a:srgbClr val="0000FF"/>
            </a:solidFill>
            <a:ln w="38100">
              <a:noFill/>
              <a:prstDash val="solid"/>
            </a:ln>
          </c:spPr>
          <c:invertIfNegative val="0"/>
          <c:dLbls>
            <c:txPr>
              <a:bodyPr/>
              <a:lstStyle/>
              <a:p>
                <a:pPr>
                  <a:defRPr sz="1600" b="1" i="0" u="none" strike="noStrike" baseline="0">
                    <a:solidFill>
                      <a:srgbClr val="FFFFFF"/>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gal'!$AA$396:$AE$396</c:f>
              <c:strCache>
                <c:ptCount val="5"/>
                <c:pt idx="0">
                  <c:v>De 95 à 2000</c:v>
                </c:pt>
                <c:pt idx="1">
                  <c:v>De 00 à 05</c:v>
                </c:pt>
                <c:pt idx="2">
                  <c:v>De 05 à 10</c:v>
                </c:pt>
                <c:pt idx="3">
                  <c:v>de 10 à 15</c:v>
                </c:pt>
                <c:pt idx="4">
                  <c:v>de 15 à 18</c:v>
                </c:pt>
              </c:strCache>
            </c:strRef>
          </c:cat>
          <c:val>
            <c:numRef>
              <c:f>'Emploi gal'!$AA$397:$AE$397</c:f>
              <c:numCache>
                <c:formatCode>#\ ##0.0</c:formatCode>
                <c:ptCount val="5"/>
                <c:pt idx="0">
                  <c:v>-0.177875</c:v>
                </c:pt>
                <c:pt idx="1">
                  <c:v>0.130979166666667</c:v>
                </c:pt>
                <c:pt idx="2">
                  <c:v>0.184650703463203</c:v>
                </c:pt>
                <c:pt idx="3">
                  <c:v>0.388136796536796</c:v>
                </c:pt>
                <c:pt idx="4">
                  <c:v>-0.0613388547031202</c:v>
                </c:pt>
              </c:numCache>
            </c:numRef>
          </c:val>
        </c:ser>
        <c:ser>
          <c:idx val="1"/>
          <c:order val="1"/>
          <c:spPr>
            <a:solidFill>
              <a:srgbClr val="3366FF"/>
            </a:solidFill>
          </c:spPr>
          <c:invertIfNegative val="0"/>
          <c:dLbls>
            <c:txPr>
              <a:bodyPr/>
              <a:lstStyle/>
              <a:p>
                <a:pPr>
                  <a:defRPr sz="1600" b="1" i="0" u="none" strike="noStrike" baseline="0">
                    <a:solidFill>
                      <a:srgbClr val="FFFFFF"/>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gal'!$AA$396:$AE$396</c:f>
              <c:strCache>
                <c:ptCount val="5"/>
                <c:pt idx="0">
                  <c:v>De 95 à 2000</c:v>
                </c:pt>
                <c:pt idx="1">
                  <c:v>De 00 à 05</c:v>
                </c:pt>
                <c:pt idx="2">
                  <c:v>De 05 à 10</c:v>
                </c:pt>
                <c:pt idx="3">
                  <c:v>de 10 à 15</c:v>
                </c:pt>
                <c:pt idx="4">
                  <c:v>de 15 à 18</c:v>
                </c:pt>
              </c:strCache>
            </c:strRef>
          </c:cat>
          <c:val>
            <c:numRef>
              <c:f>'Emploi gal'!$AA$398:$AE$398</c:f>
              <c:numCache>
                <c:formatCode>#\ ##0.0</c:formatCode>
                <c:ptCount val="5"/>
                <c:pt idx="0">
                  <c:v>0.508804761904762</c:v>
                </c:pt>
                <c:pt idx="1">
                  <c:v>1.021066071428571</c:v>
                </c:pt>
                <c:pt idx="2">
                  <c:v>2.065584523809525</c:v>
                </c:pt>
                <c:pt idx="3">
                  <c:v>2.008888690476188</c:v>
                </c:pt>
                <c:pt idx="4">
                  <c:v>-0.63433151087936</c:v>
                </c:pt>
              </c:numCache>
            </c:numRef>
          </c:val>
        </c:ser>
        <c:ser>
          <c:idx val="2"/>
          <c:order val="2"/>
          <c:spPr>
            <a:solidFill>
              <a:schemeClr val="accent4">
                <a:lumMod val="60000"/>
                <a:lumOff val="40000"/>
              </a:schemeClr>
            </a:solidFill>
            <a:ln>
              <a:noFill/>
            </a:ln>
          </c:spPr>
          <c:invertIfNegative val="0"/>
          <c:cat>
            <c:strRef>
              <c:f>'Emploi gal'!$AA$396:$AE$396</c:f>
              <c:strCache>
                <c:ptCount val="5"/>
                <c:pt idx="0">
                  <c:v>De 95 à 2000</c:v>
                </c:pt>
                <c:pt idx="1">
                  <c:v>De 00 à 05</c:v>
                </c:pt>
                <c:pt idx="2">
                  <c:v>De 05 à 10</c:v>
                </c:pt>
                <c:pt idx="3">
                  <c:v>de 10 à 15</c:v>
                </c:pt>
                <c:pt idx="4">
                  <c:v>de 15 à 18</c:v>
                </c:pt>
              </c:strCache>
            </c:strRef>
          </c:cat>
          <c:val>
            <c:numRef>
              <c:f>'Emploi gal'!$AA$399:$AE$399</c:f>
              <c:numCache>
                <c:formatCode>#\ ##0.0</c:formatCode>
                <c:ptCount val="5"/>
                <c:pt idx="0">
                  <c:v>0.0175416666666666</c:v>
                </c:pt>
                <c:pt idx="1">
                  <c:v>0.0107916666666668</c:v>
                </c:pt>
                <c:pt idx="2">
                  <c:v>0.0519583333333332</c:v>
                </c:pt>
                <c:pt idx="3">
                  <c:v>0.114375</c:v>
                </c:pt>
                <c:pt idx="4">
                  <c:v>0.00788348841005548</c:v>
                </c:pt>
              </c:numCache>
            </c:numRef>
          </c:val>
        </c:ser>
        <c:ser>
          <c:idx val="3"/>
          <c:order val="3"/>
          <c:spPr>
            <a:solidFill>
              <a:schemeClr val="accent4">
                <a:lumMod val="20000"/>
                <a:lumOff val="80000"/>
              </a:schemeClr>
            </a:solidFill>
            <a:ln>
              <a:noFill/>
            </a:ln>
          </c:spPr>
          <c:invertIfNegative val="0"/>
          <c:cat>
            <c:strRef>
              <c:f>'Emploi gal'!$AA$396:$AE$396</c:f>
              <c:strCache>
                <c:ptCount val="5"/>
                <c:pt idx="0">
                  <c:v>De 95 à 2000</c:v>
                </c:pt>
                <c:pt idx="1">
                  <c:v>De 00 à 05</c:v>
                </c:pt>
                <c:pt idx="2">
                  <c:v>De 05 à 10</c:v>
                </c:pt>
                <c:pt idx="3">
                  <c:v>de 10 à 15</c:v>
                </c:pt>
                <c:pt idx="4">
                  <c:v>de 15 à 18</c:v>
                </c:pt>
              </c:strCache>
            </c:strRef>
          </c:cat>
          <c:val>
            <c:numRef>
              <c:f>'Emploi gal'!$AA$400:$AE$400</c:f>
              <c:numCache>
                <c:formatCode>#\ ##0.0</c:formatCode>
                <c:ptCount val="5"/>
                <c:pt idx="0">
                  <c:v>0.116041666666667</c:v>
                </c:pt>
                <c:pt idx="1">
                  <c:v>0.0640416666666667</c:v>
                </c:pt>
                <c:pt idx="2">
                  <c:v>0.148583333333333</c:v>
                </c:pt>
                <c:pt idx="3">
                  <c:v>0.1885</c:v>
                </c:pt>
                <c:pt idx="4">
                  <c:v>-0.028224866745002</c:v>
                </c:pt>
              </c:numCache>
            </c:numRef>
          </c:val>
        </c:ser>
        <c:dLbls>
          <c:showLegendKey val="0"/>
          <c:showVal val="0"/>
          <c:showCatName val="0"/>
          <c:showSerName val="0"/>
          <c:showPercent val="0"/>
          <c:showBubbleSize val="0"/>
        </c:dLbls>
        <c:gapWidth val="0"/>
        <c:overlap val="100"/>
        <c:axId val="2134193096"/>
        <c:axId val="2134196520"/>
      </c:barChart>
      <c:lineChart>
        <c:grouping val="standard"/>
        <c:varyColors val="0"/>
        <c:ser>
          <c:idx val="4"/>
          <c:order val="4"/>
          <c:spPr>
            <a:ln>
              <a:noFill/>
            </a:ln>
          </c:spPr>
          <c:marker>
            <c:symbol val="circle"/>
            <c:size val="28"/>
            <c:spPr>
              <a:noFill/>
              <a:ln>
                <a:solidFill>
                  <a:schemeClr val="tx1"/>
                </a:solidFill>
              </a:ln>
            </c:spPr>
          </c:marker>
          <c:dLbls>
            <c:dLbl>
              <c:idx val="2"/>
              <c:layout>
                <c:manualLayout>
                  <c:x val="-0.114634871925216"/>
                  <c:y val="-0.0448235067793452"/>
                </c:manualLayout>
              </c:layout>
              <c:dLblPos val="r"/>
              <c:showLegendKey val="0"/>
              <c:showVal val="1"/>
              <c:showCatName val="0"/>
              <c:showSerName val="0"/>
              <c:showPercent val="0"/>
              <c:showBubbleSize val="0"/>
            </c:dLbl>
            <c:dLbl>
              <c:idx val="3"/>
              <c:layout>
                <c:manualLayout>
                  <c:x val="-0.108450300732283"/>
                  <c:y val="-0.0428997511235793"/>
                </c:manualLayout>
              </c:layout>
              <c:dLblPos val="r"/>
              <c:showLegendKey val="0"/>
              <c:showVal val="1"/>
              <c:showCatName val="0"/>
              <c:showSerName val="0"/>
              <c:showPercent val="0"/>
              <c:showBubbleSize val="0"/>
            </c:dLbl>
            <c:dLbl>
              <c:idx val="4"/>
              <c:layout>
                <c:manualLayout>
                  <c:x val="-0.025630836843069"/>
                  <c:y val="0.033035948631421"/>
                </c:manualLayout>
              </c:layout>
              <c:dLblPos val="r"/>
              <c:showLegendKey val="0"/>
              <c:showVal val="1"/>
              <c:showCatName val="0"/>
              <c:showSerName val="0"/>
              <c:showPercent val="0"/>
              <c:showBubbleSize val="0"/>
            </c:dLbl>
            <c:spPr>
              <a:solidFill>
                <a:schemeClr val="bg1"/>
              </a:solidFill>
              <a:ln>
                <a:solidFill>
                  <a:schemeClr val="tx1"/>
                </a:solidFill>
              </a:ln>
            </c:spPr>
            <c:txPr>
              <a:bodyPr/>
              <a:lstStyle/>
              <a:p>
                <a:pPr>
                  <a:defRPr sz="1800" b="1" i="1" u="none" strike="noStrike" baseline="0">
                    <a:solidFill>
                      <a:srgbClr val="000000"/>
                    </a:solidFill>
                    <a:latin typeface="Calibri"/>
                    <a:ea typeface="Calibri"/>
                    <a:cs typeface="Calibri"/>
                  </a:defRPr>
                </a:pPr>
                <a:endParaRPr lang="fr-FR"/>
              </a:p>
            </c:txPr>
            <c:dLblPos val="t"/>
            <c:showLegendKey val="0"/>
            <c:showVal val="1"/>
            <c:showCatName val="0"/>
            <c:showSerName val="0"/>
            <c:showPercent val="0"/>
            <c:showBubbleSize val="0"/>
            <c:showLeaderLines val="0"/>
          </c:dLbls>
          <c:cat>
            <c:strRef>
              <c:f>'Emploi gal'!$AA$396:$AE$396</c:f>
              <c:strCache>
                <c:ptCount val="5"/>
                <c:pt idx="0">
                  <c:v>De 95 à 2000</c:v>
                </c:pt>
                <c:pt idx="1">
                  <c:v>De 00 à 05</c:v>
                </c:pt>
                <c:pt idx="2">
                  <c:v>De 05 à 10</c:v>
                </c:pt>
                <c:pt idx="3">
                  <c:v>de 10 à 15</c:v>
                </c:pt>
                <c:pt idx="4">
                  <c:v>de 15 à 18</c:v>
                </c:pt>
              </c:strCache>
            </c:strRef>
          </c:cat>
          <c:val>
            <c:numRef>
              <c:f>'Emploi gal'!$AA$401:$AE$401</c:f>
              <c:numCache>
                <c:formatCode>#\ ##0.0</c:formatCode>
                <c:ptCount val="5"/>
                <c:pt idx="0">
                  <c:v>0.464513095238095</c:v>
                </c:pt>
                <c:pt idx="1">
                  <c:v>1.226878571428571</c:v>
                </c:pt>
                <c:pt idx="2" formatCode="_-* #\ ##0.0\ _F_-;\-* #\ ##0.0\ _F_-;_-* &quot;-&quot;??\ _F_-;_-@_-">
                  <c:v>2.450776893939395</c:v>
                </c:pt>
                <c:pt idx="3">
                  <c:v>2.699900487012984</c:v>
                </c:pt>
                <c:pt idx="4">
                  <c:v>-0.716011743917425</c:v>
                </c:pt>
              </c:numCache>
            </c:numRef>
          </c:val>
          <c:smooth val="0"/>
        </c:ser>
        <c:dLbls>
          <c:showLegendKey val="0"/>
          <c:showVal val="0"/>
          <c:showCatName val="0"/>
          <c:showSerName val="0"/>
          <c:showPercent val="0"/>
          <c:showBubbleSize val="0"/>
        </c:dLbls>
        <c:marker val="1"/>
        <c:smooth val="0"/>
        <c:axId val="2134193096"/>
        <c:axId val="2134196520"/>
      </c:lineChart>
      <c:catAx>
        <c:axId val="2134193096"/>
        <c:scaling>
          <c:orientation val="minMax"/>
        </c:scaling>
        <c:delete val="0"/>
        <c:axPos val="b"/>
        <c:numFmt formatCode="#,##0" sourceLinked="0"/>
        <c:majorTickMark val="out"/>
        <c:minorTickMark val="none"/>
        <c:tickLblPos val="low"/>
        <c:spPr>
          <a:ln w="3175">
            <a:noFill/>
            <a:prstDash val="solid"/>
          </a:ln>
        </c:spPr>
        <c:txPr>
          <a:bodyPr rot="0" vert="horz"/>
          <a:lstStyle/>
          <a:p>
            <a:pPr>
              <a:defRPr sz="1600" b="1" i="0" u="none" strike="noStrike" baseline="0">
                <a:solidFill>
                  <a:srgbClr val="000000"/>
                </a:solidFill>
                <a:latin typeface="Calibri"/>
                <a:ea typeface="Calibri"/>
                <a:cs typeface="Calibri"/>
              </a:defRPr>
            </a:pPr>
            <a:endParaRPr lang="fr-FR"/>
          </a:p>
        </c:txPr>
        <c:crossAx val="2134196520"/>
        <c:crosses val="autoZero"/>
        <c:auto val="1"/>
        <c:lblAlgn val="ctr"/>
        <c:lblOffset val="100"/>
        <c:tickLblSkip val="1"/>
        <c:noMultiLvlLbl val="0"/>
      </c:catAx>
      <c:valAx>
        <c:axId val="2134196520"/>
        <c:scaling>
          <c:orientation val="minMax"/>
          <c:min val="-1.0"/>
        </c:scaling>
        <c:delete val="1"/>
        <c:axPos val="l"/>
        <c:numFmt formatCode="#,##0" sourceLinked="0"/>
        <c:majorTickMark val="out"/>
        <c:minorTickMark val="none"/>
        <c:tickLblPos val="nextTo"/>
        <c:crossAx val="2134193096"/>
        <c:crosses val="autoZero"/>
        <c:crossBetween val="between"/>
        <c:majorUnit val="1.0"/>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dirty="0">
                <a:latin typeface="Calibri"/>
                <a:ea typeface="Calibri"/>
                <a:cs typeface="Calibri"/>
              </a:rPr>
              <a:t>Commerce : </a:t>
            </a:r>
          </a:p>
          <a:p>
            <a:pPr>
              <a:defRPr sz="1800" b="1"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une croissance d'horloge, </a:t>
            </a:r>
            <a:endParaRPr lang="fr-FR" sz="1800" b="1" i="0" u="none" strike="noStrike" baseline="0" dirty="0" smtClean="0">
              <a:solidFill>
                <a:srgbClr val="000000"/>
              </a:solidFill>
              <a:latin typeface="Calibri"/>
              <a:ea typeface="Calibri"/>
              <a:cs typeface="Calibri"/>
            </a:endParaRPr>
          </a:p>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avec </a:t>
            </a:r>
            <a:r>
              <a:rPr lang="fr-FR" sz="1800" b="1" i="0" u="none" strike="noStrike" baseline="0" dirty="0">
                <a:solidFill>
                  <a:srgbClr val="000000"/>
                </a:solidFill>
                <a:latin typeface="Calibri"/>
                <a:ea typeface="Calibri"/>
                <a:cs typeface="Calibri"/>
              </a:rPr>
              <a:t>des à-coups réguliers (???)</a:t>
            </a:r>
          </a:p>
        </c:rich>
      </c:tx>
      <c:layout>
        <c:manualLayout>
          <c:xMode val="edge"/>
          <c:yMode val="edge"/>
          <c:x val="0.0580704717110698"/>
          <c:y val="0.000362181139345218"/>
        </c:manualLayout>
      </c:layout>
      <c:overlay val="0"/>
      <c:spPr>
        <a:noFill/>
        <a:ln w="25400">
          <a:noFill/>
        </a:ln>
      </c:spPr>
    </c:title>
    <c:autoTitleDeleted val="0"/>
    <c:plotArea>
      <c:layout>
        <c:manualLayout>
          <c:layoutTarget val="inner"/>
          <c:xMode val="edge"/>
          <c:yMode val="edge"/>
          <c:x val="0.0474575645211328"/>
          <c:y val="0.0688724321076988"/>
          <c:w val="0.937632772451286"/>
          <c:h val="0.855381419456201"/>
        </c:manualLayout>
      </c:layout>
      <c:barChart>
        <c:barDir val="col"/>
        <c:grouping val="stacked"/>
        <c:varyColors val="0"/>
        <c:ser>
          <c:idx val="0"/>
          <c:order val="0"/>
          <c:tx>
            <c:strRef>
              <c:f>'Emploi gal'!$A$493</c:f>
              <c:strCache>
                <c:ptCount val="1"/>
                <c:pt idx="0">
                  <c:v>Commerce</c:v>
                </c:pt>
              </c:strCache>
            </c:strRef>
          </c:tx>
          <c:spPr>
            <a:solidFill>
              <a:schemeClr val="bg1"/>
            </a:solidFill>
            <a:ln w="12700" cmpd="sng">
              <a:solidFill>
                <a:schemeClr val="tx1"/>
              </a:solidFill>
              <a:prstDash val="solid"/>
            </a:ln>
          </c:spPr>
          <c:invertIfNegative val="0"/>
          <c:cat>
            <c:strRef>
              <c:f>'Emploi gal'!$B$492:$Y$492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gal'!$B$493:$Y$493</c:f>
              <c:numCache>
                <c:formatCode>#,##0.00</c:formatCode>
                <c:ptCount val="24"/>
                <c:pt idx="0">
                  <c:v>6.083766666666666</c:v>
                </c:pt>
                <c:pt idx="1">
                  <c:v>6.156191666666666</c:v>
                </c:pt>
                <c:pt idx="2">
                  <c:v>6.18765</c:v>
                </c:pt>
                <c:pt idx="3">
                  <c:v>6.338909523809524</c:v>
                </c:pt>
                <c:pt idx="4">
                  <c:v>6.232809523809526</c:v>
                </c:pt>
                <c:pt idx="5">
                  <c:v>6.357816666666657</c:v>
                </c:pt>
                <c:pt idx="6">
                  <c:v>6.43008333333334</c:v>
                </c:pt>
                <c:pt idx="7">
                  <c:v>6.688616666666665</c:v>
                </c:pt>
                <c:pt idx="8">
                  <c:v>6.4879</c:v>
                </c:pt>
                <c:pt idx="9">
                  <c:v>6.534083333333333</c:v>
                </c:pt>
                <c:pt idx="10">
                  <c:v>6.635766666666666</c:v>
                </c:pt>
                <c:pt idx="11">
                  <c:v>6.885866666666667</c:v>
                </c:pt>
                <c:pt idx="12">
                  <c:v>6.774016666666665</c:v>
                </c:pt>
                <c:pt idx="13">
                  <c:v>6.73163333333334</c:v>
                </c:pt>
                <c:pt idx="14">
                  <c:v>6.8066</c:v>
                </c:pt>
                <c:pt idx="15">
                  <c:v>7.025116666666657</c:v>
                </c:pt>
                <c:pt idx="16">
                  <c:v>6.919366666666666</c:v>
                </c:pt>
                <c:pt idx="17">
                  <c:v>6.965233333333333</c:v>
                </c:pt>
                <c:pt idx="18">
                  <c:v>6.9939</c:v>
                </c:pt>
                <c:pt idx="19">
                  <c:v>7.270816666666667</c:v>
                </c:pt>
                <c:pt idx="20">
                  <c:v>7.11261666666666</c:v>
                </c:pt>
                <c:pt idx="21">
                  <c:v>7.187583333333333</c:v>
                </c:pt>
                <c:pt idx="22">
                  <c:v>7.233883333333332</c:v>
                </c:pt>
                <c:pt idx="23">
                  <c:v>7.430516666666667</c:v>
                </c:pt>
              </c:numCache>
            </c:numRef>
          </c:val>
        </c:ser>
        <c:dLbls>
          <c:showLegendKey val="0"/>
          <c:showVal val="0"/>
          <c:showCatName val="0"/>
          <c:showSerName val="0"/>
          <c:showPercent val="0"/>
          <c:showBubbleSize val="0"/>
        </c:dLbls>
        <c:gapWidth val="0"/>
        <c:overlap val="100"/>
        <c:axId val="2112056264"/>
        <c:axId val="2112059624"/>
      </c:barChart>
      <c:lineChart>
        <c:grouping val="standard"/>
        <c:varyColors val="0"/>
        <c:ser>
          <c:idx val="1"/>
          <c:order val="1"/>
          <c:tx>
            <c:strRef>
              <c:f>'Emploi gal'!$A$493</c:f>
              <c:strCache>
                <c:ptCount val="1"/>
                <c:pt idx="0">
                  <c:v>Commerce</c:v>
                </c:pt>
              </c:strCache>
            </c:strRef>
          </c:tx>
          <c:spPr>
            <a:ln>
              <a:solidFill>
                <a:schemeClr val="tx1"/>
              </a:solidFill>
            </a:ln>
          </c:spPr>
          <c:marker>
            <c:symbol val="none"/>
          </c:marker>
          <c:dLbls>
            <c:dLbl>
              <c:idx val="0"/>
              <c:layout/>
              <c:dLblPos val="t"/>
              <c:showLegendKey val="0"/>
              <c:showVal val="1"/>
              <c:showCatName val="0"/>
              <c:showSerName val="0"/>
              <c:showPercent val="0"/>
              <c:showBubbleSize val="0"/>
            </c:dLbl>
            <c:dLbl>
              <c:idx val="17"/>
              <c:layout/>
              <c:dLblPos val="t"/>
              <c:showLegendKey val="0"/>
              <c:showVal val="1"/>
              <c:showCatName val="0"/>
              <c:showSerName val="0"/>
              <c:showPercent val="0"/>
              <c:showBubbleSize val="0"/>
            </c:dLbl>
            <c:dLbl>
              <c:idx val="23"/>
              <c:layout/>
              <c:dLblPos val="t"/>
              <c:showLegendKey val="0"/>
              <c:showVal val="1"/>
              <c:showCatName val="0"/>
              <c:showSerName val="0"/>
              <c:showPercent val="0"/>
              <c:showBubbleSize val="0"/>
            </c:dLbl>
            <c:numFmt formatCode="#,##0.0" sourceLinked="0"/>
            <c:txPr>
              <a:bodyPr/>
              <a:lstStyle/>
              <a:p>
                <a:pPr>
                  <a:defRPr sz="1600" b="1" i="1"/>
                </a:pPr>
                <a:endParaRPr lang="fr-FR"/>
              </a:p>
            </c:txPr>
            <c:dLblPos val="t"/>
            <c:showLegendKey val="0"/>
            <c:showVal val="0"/>
            <c:showCatName val="0"/>
            <c:showSerName val="0"/>
            <c:showPercent val="0"/>
            <c:showBubbleSize val="0"/>
          </c:dLbls>
          <c:cat>
            <c:strRef>
              <c:f>'Emploi gal'!$B$492:$Y$492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gal'!$B$493:$Y$493</c:f>
              <c:numCache>
                <c:formatCode>#,##0.00</c:formatCode>
                <c:ptCount val="24"/>
                <c:pt idx="0">
                  <c:v>6.083766666666666</c:v>
                </c:pt>
                <c:pt idx="1">
                  <c:v>6.156191666666666</c:v>
                </c:pt>
                <c:pt idx="2">
                  <c:v>6.18765</c:v>
                </c:pt>
                <c:pt idx="3">
                  <c:v>6.338909523809524</c:v>
                </c:pt>
                <c:pt idx="4">
                  <c:v>6.232809523809526</c:v>
                </c:pt>
                <c:pt idx="5">
                  <c:v>6.357816666666657</c:v>
                </c:pt>
                <c:pt idx="6">
                  <c:v>6.43008333333334</c:v>
                </c:pt>
                <c:pt idx="7">
                  <c:v>6.688616666666665</c:v>
                </c:pt>
                <c:pt idx="8">
                  <c:v>6.4879</c:v>
                </c:pt>
                <c:pt idx="9">
                  <c:v>6.534083333333333</c:v>
                </c:pt>
                <c:pt idx="10">
                  <c:v>6.635766666666666</c:v>
                </c:pt>
                <c:pt idx="11">
                  <c:v>6.885866666666667</c:v>
                </c:pt>
                <c:pt idx="12">
                  <c:v>6.774016666666665</c:v>
                </c:pt>
                <c:pt idx="13">
                  <c:v>6.73163333333334</c:v>
                </c:pt>
                <c:pt idx="14">
                  <c:v>6.8066</c:v>
                </c:pt>
                <c:pt idx="15">
                  <c:v>7.025116666666657</c:v>
                </c:pt>
                <c:pt idx="16">
                  <c:v>6.919366666666666</c:v>
                </c:pt>
                <c:pt idx="17">
                  <c:v>6.965233333333333</c:v>
                </c:pt>
                <c:pt idx="18">
                  <c:v>6.9939</c:v>
                </c:pt>
                <c:pt idx="19">
                  <c:v>7.270816666666667</c:v>
                </c:pt>
                <c:pt idx="20">
                  <c:v>7.11261666666666</c:v>
                </c:pt>
                <c:pt idx="21">
                  <c:v>7.187583333333333</c:v>
                </c:pt>
                <c:pt idx="22">
                  <c:v>7.233883333333332</c:v>
                </c:pt>
                <c:pt idx="23">
                  <c:v>7.430516666666667</c:v>
                </c:pt>
              </c:numCache>
            </c:numRef>
          </c:val>
          <c:smooth val="0"/>
        </c:ser>
        <c:dLbls>
          <c:showLegendKey val="0"/>
          <c:showVal val="0"/>
          <c:showCatName val="0"/>
          <c:showSerName val="0"/>
          <c:showPercent val="0"/>
          <c:showBubbleSize val="0"/>
        </c:dLbls>
        <c:marker val="1"/>
        <c:smooth val="0"/>
        <c:axId val="2112056264"/>
        <c:axId val="2112059624"/>
      </c:lineChart>
      <c:catAx>
        <c:axId val="2112056264"/>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400" b="0" i="0" u="none" strike="noStrike" baseline="0">
                <a:solidFill>
                  <a:srgbClr val="000000"/>
                </a:solidFill>
                <a:latin typeface="Calibri"/>
                <a:ea typeface="Calibri"/>
                <a:cs typeface="Calibri"/>
              </a:defRPr>
            </a:pPr>
            <a:endParaRPr lang="fr-FR"/>
          </a:p>
        </c:txPr>
        <c:crossAx val="2112059624"/>
        <c:crosses val="autoZero"/>
        <c:auto val="1"/>
        <c:lblAlgn val="ctr"/>
        <c:lblOffset val="100"/>
        <c:tickLblSkip val="2"/>
        <c:noMultiLvlLbl val="0"/>
      </c:catAx>
      <c:valAx>
        <c:axId val="2112059624"/>
        <c:scaling>
          <c:orientation val="minMax"/>
        </c:scaling>
        <c:delete val="0"/>
        <c:axPos val="l"/>
        <c:numFmt formatCode="#,##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12056264"/>
        <c:crosses val="autoZero"/>
        <c:crossBetween val="between"/>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dirty="0" smtClean="0"/>
              <a:t>Croissance </a:t>
            </a:r>
            <a:r>
              <a:rPr lang="fr-FR" sz="1800" dirty="0"/>
              <a:t>d'horloge</a:t>
            </a:r>
            <a:r>
              <a:rPr lang="fr-FR" sz="1800" dirty="0" smtClean="0"/>
              <a:t>,</a:t>
            </a:r>
          </a:p>
          <a:p>
            <a:pPr>
              <a:defRPr sz="1800" b="1" i="0" u="none" strike="noStrike" baseline="0">
                <a:solidFill>
                  <a:srgbClr val="000000"/>
                </a:solidFill>
                <a:latin typeface="Calibri"/>
                <a:ea typeface="Calibri"/>
                <a:cs typeface="Calibri"/>
              </a:defRPr>
            </a:pPr>
            <a:r>
              <a:rPr lang="fr-FR" sz="1800" dirty="0" smtClean="0"/>
              <a:t> </a:t>
            </a:r>
            <a:r>
              <a:rPr lang="fr-FR" sz="1800" dirty="0"/>
              <a:t>sauf de 10 à 15 (???) </a:t>
            </a:r>
          </a:p>
        </c:rich>
      </c:tx>
      <c:layout>
        <c:manualLayout>
          <c:xMode val="edge"/>
          <c:yMode val="edge"/>
          <c:x val="0.184394528076111"/>
          <c:y val="0.0"/>
        </c:manualLayout>
      </c:layout>
      <c:overlay val="0"/>
      <c:spPr>
        <a:noFill/>
        <a:ln w="25400">
          <a:noFill/>
        </a:ln>
      </c:spPr>
    </c:title>
    <c:autoTitleDeleted val="0"/>
    <c:plotArea>
      <c:layout>
        <c:manualLayout>
          <c:layoutTarget val="inner"/>
          <c:xMode val="edge"/>
          <c:yMode val="edge"/>
          <c:x val="0.0474575645211328"/>
          <c:y val="0.089617782152231"/>
          <c:w val="0.935756599843406"/>
          <c:h val="0.81313013421303"/>
        </c:manualLayout>
      </c:layout>
      <c:barChart>
        <c:barDir val="col"/>
        <c:grouping val="stacked"/>
        <c:varyColors val="0"/>
        <c:ser>
          <c:idx val="0"/>
          <c:order val="0"/>
          <c:tx>
            <c:strRef>
              <c:f>'Emploi gal'!$Z$493</c:f>
              <c:strCache>
                <c:ptCount val="1"/>
                <c:pt idx="0">
                  <c:v>Commecre</c:v>
                </c:pt>
              </c:strCache>
            </c:strRef>
          </c:tx>
          <c:spPr>
            <a:solidFill>
              <a:schemeClr val="bg1"/>
            </a:solidFill>
            <a:ln w="19050" cmpd="sng">
              <a:solidFill>
                <a:schemeClr val="tx1"/>
              </a:solidFill>
              <a:prstDash val="solid"/>
            </a:ln>
          </c:spPr>
          <c:invertIfNegative val="0"/>
          <c:dLbls>
            <c:numFmt formatCode="#,##0.00" sourceLinked="0"/>
            <c:txPr>
              <a:bodyPr/>
              <a:lstStyle/>
              <a:p>
                <a:pPr>
                  <a:defRPr sz="1600" b="1">
                    <a:solidFill>
                      <a:srgbClr val="000000"/>
                    </a:solidFill>
                  </a:defRPr>
                </a:pPr>
                <a:endParaRPr lang="fr-FR"/>
              </a:p>
            </c:txPr>
            <c:showLegendKey val="0"/>
            <c:showVal val="1"/>
            <c:showCatName val="0"/>
            <c:showSerName val="0"/>
            <c:showPercent val="0"/>
            <c:showBubbleSize val="0"/>
            <c:showLeaderLines val="0"/>
          </c:dLbls>
          <c:cat>
            <c:strRef>
              <c:f>'Emploi gal'!$AA$492:$AE$492</c:f>
              <c:strCache>
                <c:ptCount val="5"/>
                <c:pt idx="0">
                  <c:v>De 95 à 2000</c:v>
                </c:pt>
                <c:pt idx="1">
                  <c:v>De 00 à 05</c:v>
                </c:pt>
                <c:pt idx="2">
                  <c:v>De 05 à 10</c:v>
                </c:pt>
                <c:pt idx="3">
                  <c:v>de 10 à 15</c:v>
                </c:pt>
                <c:pt idx="4">
                  <c:v>de 15 à 18</c:v>
                </c:pt>
              </c:strCache>
            </c:strRef>
          </c:cat>
          <c:val>
            <c:numRef>
              <c:f>'Emploi gal'!$AA$493:$AE$493</c:f>
              <c:numCache>
                <c:formatCode>#\ ##0.0</c:formatCode>
                <c:ptCount val="5"/>
                <c:pt idx="0">
                  <c:v>0.27405</c:v>
                </c:pt>
                <c:pt idx="1">
                  <c:v>0.27795</c:v>
                </c:pt>
                <c:pt idx="2">
                  <c:v>0.38935</c:v>
                </c:pt>
                <c:pt idx="3">
                  <c:v>0.0875000000000003</c:v>
                </c:pt>
                <c:pt idx="4">
                  <c:v>0.3179</c:v>
                </c:pt>
              </c:numCache>
            </c:numRef>
          </c:val>
        </c:ser>
        <c:dLbls>
          <c:showLegendKey val="0"/>
          <c:showVal val="0"/>
          <c:showCatName val="0"/>
          <c:showSerName val="0"/>
          <c:showPercent val="0"/>
          <c:showBubbleSize val="0"/>
        </c:dLbls>
        <c:gapWidth val="0"/>
        <c:overlap val="100"/>
        <c:axId val="2111946296"/>
        <c:axId val="2111949576"/>
      </c:barChart>
      <c:catAx>
        <c:axId val="2111946296"/>
        <c:scaling>
          <c:orientation val="minMax"/>
        </c:scaling>
        <c:delete val="0"/>
        <c:axPos val="b"/>
        <c:numFmt formatCode="#,##0" sourceLinked="0"/>
        <c:majorTickMark val="out"/>
        <c:minorTickMark val="none"/>
        <c:tickLblPos val="low"/>
        <c:spPr>
          <a:ln w="19050" cmpd="sng">
            <a:solidFill>
              <a:schemeClr val="tx1"/>
            </a:solidFill>
            <a:prstDash val="solid"/>
          </a:ln>
        </c:spPr>
        <c:txPr>
          <a:bodyPr rot="0" vert="horz"/>
          <a:lstStyle/>
          <a:p>
            <a:pPr>
              <a:defRPr sz="1600" b="1" i="0" u="none" strike="noStrike" baseline="0">
                <a:solidFill>
                  <a:srgbClr val="000000"/>
                </a:solidFill>
                <a:latin typeface="Calibri"/>
                <a:ea typeface="Calibri"/>
                <a:cs typeface="Calibri"/>
              </a:defRPr>
            </a:pPr>
            <a:endParaRPr lang="fr-FR"/>
          </a:p>
        </c:txPr>
        <c:crossAx val="2111949576"/>
        <c:crosses val="autoZero"/>
        <c:auto val="1"/>
        <c:lblAlgn val="ctr"/>
        <c:lblOffset val="100"/>
        <c:tickLblSkip val="1"/>
        <c:noMultiLvlLbl val="0"/>
      </c:catAx>
      <c:valAx>
        <c:axId val="2111949576"/>
        <c:scaling>
          <c:orientation val="minMax"/>
          <c:max val="0.4"/>
          <c:min val="0.0"/>
        </c:scaling>
        <c:delete val="0"/>
        <c:axPos val="l"/>
        <c:majorGridlines>
          <c:spPr>
            <a:ln>
              <a:solidFill>
                <a:schemeClr val="bg1">
                  <a:lumMod val="75000"/>
                </a:schemeClr>
              </a:solidFill>
            </a:ln>
          </c:spPr>
        </c:majorGridlines>
        <c:numFmt formatCode="#,##0.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11946296"/>
        <c:crosses val="autoZero"/>
        <c:crossBetween val="between"/>
        <c:majorUnit val="0.1"/>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dirty="0" smtClean="0">
                <a:latin typeface="Calibri"/>
                <a:ea typeface="Calibri"/>
                <a:cs typeface="Calibri"/>
              </a:rPr>
              <a:t>Services </a:t>
            </a:r>
            <a:r>
              <a:rPr lang="fr-FR" sz="1800" b="1" i="1" u="sng" strike="noStrike" baseline="0" dirty="0" smtClean="0">
                <a:latin typeface="Calibri"/>
                <a:ea typeface="Calibri"/>
                <a:cs typeface="Calibri"/>
              </a:rPr>
              <a:t>privés</a:t>
            </a:r>
            <a:r>
              <a:rPr lang="fr-FR" sz="1800" b="1" i="0" u="none" strike="noStrike" baseline="0" dirty="0" smtClean="0">
                <a:latin typeface="Calibri"/>
                <a:ea typeface="Calibri"/>
                <a:cs typeface="Calibri"/>
              </a:rPr>
              <a:t> hors </a:t>
            </a:r>
            <a:r>
              <a:rPr lang="fr-FR" sz="1800" b="1" i="0" u="none" strike="noStrike" baseline="0" dirty="0">
                <a:latin typeface="Calibri"/>
                <a:ea typeface="Calibri"/>
                <a:cs typeface="Calibri"/>
              </a:rPr>
              <a:t>commerce : </a:t>
            </a:r>
          </a:p>
          <a:p>
            <a:pPr>
              <a:defRPr sz="1800" b="1"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stagnation depuis </a:t>
            </a:r>
            <a:r>
              <a:rPr lang="fr-FR" sz="1800" b="1" i="0" u="none" strike="noStrike" baseline="0" dirty="0" smtClean="0">
                <a:solidFill>
                  <a:srgbClr val="000000"/>
                </a:solidFill>
                <a:latin typeface="Calibri"/>
                <a:ea typeface="Calibri"/>
                <a:cs typeface="Calibri"/>
              </a:rPr>
              <a:t>2011 ; </a:t>
            </a:r>
          </a:p>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légère diminution en 2018 ? </a:t>
            </a:r>
            <a:endParaRPr lang="fr-FR" sz="1800" b="1" i="0" u="none" strike="noStrike" baseline="0" dirty="0">
              <a:solidFill>
                <a:srgbClr val="000000"/>
              </a:solidFill>
              <a:latin typeface="Calibri"/>
              <a:ea typeface="Calibri"/>
              <a:cs typeface="Calibri"/>
            </a:endParaRPr>
          </a:p>
        </c:rich>
      </c:tx>
      <c:layout>
        <c:manualLayout>
          <c:xMode val="edge"/>
          <c:yMode val="edge"/>
          <c:x val="0.221917980233709"/>
          <c:y val="0.0"/>
        </c:manualLayout>
      </c:layout>
      <c:overlay val="0"/>
      <c:spPr>
        <a:noFill/>
        <a:ln w="25400">
          <a:noFill/>
        </a:ln>
      </c:spPr>
    </c:title>
    <c:autoTitleDeleted val="0"/>
    <c:plotArea>
      <c:layout>
        <c:manualLayout>
          <c:layoutTarget val="inner"/>
          <c:xMode val="edge"/>
          <c:yMode val="edge"/>
          <c:x val="0.0474575645211328"/>
          <c:y val="0.0996627183357338"/>
          <c:w val="0.576273451200184"/>
          <c:h val="0.824588242243052"/>
        </c:manualLayout>
      </c:layout>
      <c:barChart>
        <c:barDir val="col"/>
        <c:grouping val="stacked"/>
        <c:varyColors val="0"/>
        <c:ser>
          <c:idx val="0"/>
          <c:order val="0"/>
          <c:tx>
            <c:strRef>
              <c:f>'Emploi gal'!$A$464</c:f>
              <c:strCache>
                <c:ptCount val="1"/>
                <c:pt idx="0">
                  <c:v>Services essentiellement privés</c:v>
                </c:pt>
              </c:strCache>
            </c:strRef>
          </c:tx>
          <c:spPr>
            <a:solidFill>
              <a:srgbClr val="27FF2E"/>
            </a:solidFill>
            <a:ln w="38100">
              <a:noFill/>
              <a:prstDash val="solid"/>
            </a:ln>
          </c:spPr>
          <c:invertIfNegative val="0"/>
          <c:cat>
            <c:strRef>
              <c:f>'Emploi gal'!$B$463:$Y$463</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gal'!$B$464:$Y$464</c:f>
              <c:numCache>
                <c:formatCode>#,##0.00</c:formatCode>
                <c:ptCount val="24"/>
                <c:pt idx="0">
                  <c:v>10.4677375</c:v>
                </c:pt>
                <c:pt idx="1">
                  <c:v>10.49229950396825</c:v>
                </c:pt>
                <c:pt idx="2">
                  <c:v>10.72959057539683</c:v>
                </c:pt>
                <c:pt idx="3">
                  <c:v>10.90941775793651</c:v>
                </c:pt>
                <c:pt idx="4">
                  <c:v>11.22822470238095</c:v>
                </c:pt>
                <c:pt idx="5">
                  <c:v>11.71452103174603</c:v>
                </c:pt>
                <c:pt idx="6">
                  <c:v>12.16343412698413</c:v>
                </c:pt>
                <c:pt idx="7">
                  <c:v>12.39284543650794</c:v>
                </c:pt>
                <c:pt idx="8">
                  <c:v>12.63527876984127</c:v>
                </c:pt>
                <c:pt idx="9">
                  <c:v>13.08706785714286</c:v>
                </c:pt>
                <c:pt idx="10">
                  <c:v>13.67419345238095</c:v>
                </c:pt>
                <c:pt idx="11">
                  <c:v>14.3749013888889</c:v>
                </c:pt>
                <c:pt idx="12">
                  <c:v>15.20415535714286</c:v>
                </c:pt>
                <c:pt idx="13">
                  <c:v>15.93566448412698</c:v>
                </c:pt>
                <c:pt idx="14">
                  <c:v>16.06668382936508</c:v>
                </c:pt>
                <c:pt idx="15">
                  <c:v>16.58115515873016</c:v>
                </c:pt>
                <c:pt idx="16">
                  <c:v>17.21133251262626</c:v>
                </c:pt>
                <c:pt idx="17">
                  <c:v>17.32163988095238</c:v>
                </c:pt>
                <c:pt idx="18">
                  <c:v>16.88698720238095</c:v>
                </c:pt>
                <c:pt idx="19">
                  <c:v>17.03007340367965</c:v>
                </c:pt>
                <c:pt idx="20">
                  <c:v>17.35577229437228</c:v>
                </c:pt>
                <c:pt idx="21">
                  <c:v>17.45895046897547</c:v>
                </c:pt>
                <c:pt idx="22">
                  <c:v>17.61256636002886</c:v>
                </c:pt>
                <c:pt idx="23">
                  <c:v>17.52526291577552</c:v>
                </c:pt>
              </c:numCache>
            </c:numRef>
          </c:val>
        </c:ser>
        <c:ser>
          <c:idx val="1"/>
          <c:order val="1"/>
          <c:tx>
            <c:strRef>
              <c:f>'Emploi gal'!$A$465</c:f>
              <c:strCache>
                <c:ptCount val="1"/>
                <c:pt idx="0">
                  <c:v>Services privés  à caractère public (CAFAT, enseignement surtout)</c:v>
                </c:pt>
              </c:strCache>
            </c:strRef>
          </c:tx>
          <c:spPr>
            <a:solidFill>
              <a:schemeClr val="bg1">
                <a:lumMod val="65000"/>
              </a:schemeClr>
            </a:solidFill>
            <a:ln>
              <a:noFill/>
            </a:ln>
          </c:spPr>
          <c:invertIfNegative val="0"/>
          <c:cat>
            <c:strRef>
              <c:f>'Emploi gal'!$B$463:$Y$463</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gal'!$B$465:$Y$465</c:f>
              <c:numCache>
                <c:formatCode>#,##0.00</c:formatCode>
                <c:ptCount val="24"/>
                <c:pt idx="0">
                  <c:v>6.046674404761906</c:v>
                </c:pt>
                <c:pt idx="1">
                  <c:v>6.502596329365073</c:v>
                </c:pt>
                <c:pt idx="2">
                  <c:v>6.944007638888888</c:v>
                </c:pt>
                <c:pt idx="3">
                  <c:v>7.28323938492064</c:v>
                </c:pt>
                <c:pt idx="4">
                  <c:v>7.701778273809523</c:v>
                </c:pt>
                <c:pt idx="5">
                  <c:v>7.90991319444445</c:v>
                </c:pt>
                <c:pt idx="6">
                  <c:v>8.137870833333331</c:v>
                </c:pt>
                <c:pt idx="7">
                  <c:v>8.48234325396826</c:v>
                </c:pt>
                <c:pt idx="8">
                  <c:v>8.99594503968254</c:v>
                </c:pt>
                <c:pt idx="9">
                  <c:v>9.38233095238095</c:v>
                </c:pt>
                <c:pt idx="10">
                  <c:v>9.898502976190475</c:v>
                </c:pt>
                <c:pt idx="11">
                  <c:v>10.63036587301587</c:v>
                </c:pt>
                <c:pt idx="12">
                  <c:v>10.99496369047619</c:v>
                </c:pt>
                <c:pt idx="13">
                  <c:v>11.84593065476191</c:v>
                </c:pt>
                <c:pt idx="14">
                  <c:v>12.43664057539683</c:v>
                </c:pt>
                <c:pt idx="15">
                  <c:v>13.09604017857143</c:v>
                </c:pt>
                <c:pt idx="16">
                  <c:v>13.89998177308802</c:v>
                </c:pt>
                <c:pt idx="17">
                  <c:v>14.31455922619047</c:v>
                </c:pt>
                <c:pt idx="18">
                  <c:v>14.64382410714286</c:v>
                </c:pt>
                <c:pt idx="19">
                  <c:v>14.95839802489177</c:v>
                </c:pt>
                <c:pt idx="20">
                  <c:v>15.27705657467533</c:v>
                </c:pt>
                <c:pt idx="21">
                  <c:v>15.32726371753247</c:v>
                </c:pt>
                <c:pt idx="22">
                  <c:v>15.34023651695527</c:v>
                </c:pt>
                <c:pt idx="23">
                  <c:v>15.26163274075354</c:v>
                </c:pt>
              </c:numCache>
            </c:numRef>
          </c:val>
        </c:ser>
        <c:dLbls>
          <c:showLegendKey val="0"/>
          <c:showVal val="0"/>
          <c:showCatName val="0"/>
          <c:showSerName val="0"/>
          <c:showPercent val="0"/>
          <c:showBubbleSize val="0"/>
        </c:dLbls>
        <c:gapWidth val="0"/>
        <c:overlap val="100"/>
        <c:axId val="2135520632"/>
        <c:axId val="2111920568"/>
      </c:barChart>
      <c:lineChart>
        <c:grouping val="standard"/>
        <c:varyColors val="0"/>
        <c:ser>
          <c:idx val="2"/>
          <c:order val="2"/>
          <c:tx>
            <c:strRef>
              <c:f>'Emploi gal'!$A$466</c:f>
              <c:strCache>
                <c:ptCount val="1"/>
                <c:pt idx="0">
                  <c:v>Total services hors Commerce</c:v>
                </c:pt>
              </c:strCache>
            </c:strRef>
          </c:tx>
          <c:spPr>
            <a:ln>
              <a:solidFill>
                <a:schemeClr val="tx1"/>
              </a:solidFill>
            </a:ln>
          </c:spPr>
          <c:marker>
            <c:symbol val="none"/>
          </c:marker>
          <c:cat>
            <c:strRef>
              <c:f>'Emploi gal'!$B$463:$Y$463</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gal'!$B$466:$Y$466</c:f>
              <c:numCache>
                <c:formatCode>#,##0.00</c:formatCode>
                <c:ptCount val="24"/>
                <c:pt idx="0">
                  <c:v>16.5144119047619</c:v>
                </c:pt>
                <c:pt idx="1">
                  <c:v>16.99489583333332</c:v>
                </c:pt>
                <c:pt idx="2">
                  <c:v>17.67359821428571</c:v>
                </c:pt>
                <c:pt idx="3">
                  <c:v>18.19265714285714</c:v>
                </c:pt>
                <c:pt idx="4">
                  <c:v>18.93000297619048</c:v>
                </c:pt>
                <c:pt idx="5">
                  <c:v>19.62443422619047</c:v>
                </c:pt>
                <c:pt idx="6">
                  <c:v>20.30130496031746</c:v>
                </c:pt>
                <c:pt idx="7">
                  <c:v>20.87518869047619</c:v>
                </c:pt>
                <c:pt idx="8">
                  <c:v>21.63122380952381</c:v>
                </c:pt>
                <c:pt idx="9">
                  <c:v>22.46939880952375</c:v>
                </c:pt>
                <c:pt idx="10">
                  <c:v>23.57269642857143</c:v>
                </c:pt>
                <c:pt idx="11">
                  <c:v>25.00526726190476</c:v>
                </c:pt>
                <c:pt idx="12">
                  <c:v>26.19911904761905</c:v>
                </c:pt>
                <c:pt idx="13">
                  <c:v>27.78159513888889</c:v>
                </c:pt>
                <c:pt idx="14">
                  <c:v>28.50332440476188</c:v>
                </c:pt>
                <c:pt idx="15">
                  <c:v>29.6771953373016</c:v>
                </c:pt>
                <c:pt idx="16">
                  <c:v>31.11131428571429</c:v>
                </c:pt>
                <c:pt idx="17">
                  <c:v>31.63619910714286</c:v>
                </c:pt>
                <c:pt idx="18">
                  <c:v>31.53081130952381</c:v>
                </c:pt>
                <c:pt idx="19">
                  <c:v>31.98847142857142</c:v>
                </c:pt>
                <c:pt idx="20">
                  <c:v>32.63282886904759</c:v>
                </c:pt>
                <c:pt idx="21">
                  <c:v>32.78621418650793</c:v>
                </c:pt>
                <c:pt idx="22">
                  <c:v>32.95280287698413</c:v>
                </c:pt>
                <c:pt idx="23">
                  <c:v>32.78689565652907</c:v>
                </c:pt>
              </c:numCache>
            </c:numRef>
          </c:val>
          <c:smooth val="0"/>
        </c:ser>
        <c:dLbls>
          <c:showLegendKey val="0"/>
          <c:showVal val="0"/>
          <c:showCatName val="0"/>
          <c:showSerName val="0"/>
          <c:showPercent val="0"/>
          <c:showBubbleSize val="0"/>
        </c:dLbls>
        <c:marker val="1"/>
        <c:smooth val="0"/>
        <c:axId val="2135520632"/>
        <c:axId val="2111920568"/>
      </c:lineChart>
      <c:catAx>
        <c:axId val="2135520632"/>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400" b="0" i="0" u="none" strike="noStrike" baseline="0">
                <a:solidFill>
                  <a:srgbClr val="000000"/>
                </a:solidFill>
                <a:latin typeface="Calibri"/>
                <a:ea typeface="Calibri"/>
                <a:cs typeface="Calibri"/>
              </a:defRPr>
            </a:pPr>
            <a:endParaRPr lang="fr-FR"/>
          </a:p>
        </c:txPr>
        <c:crossAx val="2111920568"/>
        <c:crosses val="autoZero"/>
        <c:auto val="1"/>
        <c:lblAlgn val="ctr"/>
        <c:lblOffset val="100"/>
        <c:tickLblSkip val="2"/>
        <c:noMultiLvlLbl val="0"/>
      </c:catAx>
      <c:valAx>
        <c:axId val="2111920568"/>
        <c:scaling>
          <c:orientation val="minMax"/>
        </c:scaling>
        <c:delete val="0"/>
        <c:axPos val="l"/>
        <c:numFmt formatCode="#,##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35520632"/>
        <c:crosses val="autoZero"/>
        <c:crossBetween val="between"/>
      </c:valAx>
      <c:spPr>
        <a:solidFill>
          <a:srgbClr val="FFFFFF"/>
        </a:solidFill>
        <a:ln w="25400">
          <a:noFill/>
        </a:ln>
      </c:spPr>
    </c:plotArea>
    <c:legend>
      <c:legendPos val="r"/>
      <c:layout>
        <c:manualLayout>
          <c:xMode val="edge"/>
          <c:yMode val="edge"/>
          <c:x val="0.646166907549755"/>
          <c:y val="0.168661278035497"/>
          <c:w val="0.350070968605292"/>
          <c:h val="0.79552219592021"/>
        </c:manualLayout>
      </c:layout>
      <c:overlay val="0"/>
      <c:spPr>
        <a:noFill/>
        <a:ln w="25400">
          <a:noFill/>
        </a:ln>
      </c:spPr>
      <c:txPr>
        <a:bodyPr/>
        <a:lstStyle/>
        <a:p>
          <a:pPr>
            <a:defRPr sz="1600" b="0" i="0" u="none" strike="noStrike" baseline="0">
              <a:solidFill>
                <a:srgbClr val="000000"/>
              </a:solidFill>
              <a:latin typeface="Calibri"/>
              <a:ea typeface="Calibri"/>
              <a:cs typeface="Calibri"/>
            </a:defRPr>
          </a:pPr>
          <a:endParaRPr lang="fr-FR"/>
        </a:p>
      </c:txPr>
    </c:legend>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fr-FR" sz="1800" dirty="0"/>
              <a:t>5</a:t>
            </a:r>
            <a:r>
              <a:rPr lang="fr-FR" sz="1800" baseline="0" dirty="0"/>
              <a:t> </a:t>
            </a:r>
            <a:r>
              <a:rPr lang="fr-FR" sz="1800" dirty="0"/>
              <a:t>périodes bien marquées quant à l'évolution de l'emploi</a:t>
            </a:r>
          </a:p>
        </c:rich>
      </c:tx>
      <c:layout>
        <c:manualLayout>
          <c:xMode val="edge"/>
          <c:yMode val="edge"/>
          <c:x val="0.184394528076111"/>
          <c:y val="0.0"/>
        </c:manualLayout>
      </c:layout>
      <c:overlay val="0"/>
      <c:spPr>
        <a:noFill/>
        <a:ln w="25400">
          <a:noFill/>
        </a:ln>
      </c:spPr>
    </c:title>
    <c:autoTitleDeleted val="0"/>
    <c:plotArea>
      <c:layout>
        <c:manualLayout>
          <c:layoutTarget val="inner"/>
          <c:xMode val="edge"/>
          <c:yMode val="edge"/>
          <c:x val="0.0474575645211328"/>
          <c:y val="0.0940169231491536"/>
          <c:w val="0.935756599843406"/>
          <c:h val="0.808747514308345"/>
        </c:manualLayout>
      </c:layout>
      <c:barChart>
        <c:barDir val="col"/>
        <c:grouping val="stacked"/>
        <c:varyColors val="0"/>
        <c:ser>
          <c:idx val="0"/>
          <c:order val="0"/>
          <c:tx>
            <c:strRef>
              <c:f>'Emploi gal'!$Z$464</c:f>
              <c:strCache>
                <c:ptCount val="1"/>
                <c:pt idx="0">
                  <c:v>Services essentiellemens privés</c:v>
                </c:pt>
              </c:strCache>
            </c:strRef>
          </c:tx>
          <c:spPr>
            <a:solidFill>
              <a:srgbClr val="2CFF48"/>
            </a:solidFill>
            <a:ln w="38100">
              <a:noFill/>
              <a:prstDash val="solid"/>
            </a:ln>
          </c:spPr>
          <c:invertIfNegative val="0"/>
          <c:dLbls>
            <c:txPr>
              <a:bodyPr/>
              <a:lstStyle/>
              <a:p>
                <a:pPr>
                  <a:defRPr sz="1600" b="1">
                    <a:solidFill>
                      <a:srgbClr val="000000"/>
                    </a:solidFill>
                  </a:defRPr>
                </a:pPr>
                <a:endParaRPr lang="fr-FR"/>
              </a:p>
            </c:txPr>
            <c:showLegendKey val="0"/>
            <c:showVal val="1"/>
            <c:showCatName val="0"/>
            <c:showSerName val="0"/>
            <c:showPercent val="0"/>
            <c:showBubbleSize val="0"/>
            <c:showLeaderLines val="0"/>
          </c:dLbls>
          <c:val>
            <c:numRef>
              <c:f>'Emploi gal'!$AA$464:$AE$464</c:f>
              <c:numCache>
                <c:formatCode>#\ ##0.0</c:formatCode>
                <c:ptCount val="5"/>
                <c:pt idx="0">
                  <c:v>1.246783531746031</c:v>
                </c:pt>
                <c:pt idx="1">
                  <c:v>1.95967242063492</c:v>
                </c:pt>
                <c:pt idx="2">
                  <c:v>2.906961706349211</c:v>
                </c:pt>
                <c:pt idx="3">
                  <c:v>0.774617135642128</c:v>
                </c:pt>
                <c:pt idx="4">
                  <c:v>0.169490621403241</c:v>
                </c:pt>
              </c:numCache>
            </c:numRef>
          </c:val>
        </c:ser>
        <c:ser>
          <c:idx val="1"/>
          <c:order val="1"/>
          <c:tx>
            <c:strRef>
              <c:f>'Emploi gal'!$Z$465</c:f>
              <c:strCache>
                <c:ptCount val="1"/>
                <c:pt idx="0">
                  <c:v>Services essentiellemens publics</c:v>
                </c:pt>
              </c:strCache>
            </c:strRef>
          </c:tx>
          <c:spPr>
            <a:solidFill>
              <a:schemeClr val="bg1">
                <a:lumMod val="65000"/>
              </a:schemeClr>
            </a:solidFill>
          </c:spPr>
          <c:invertIfNegative val="0"/>
          <c:dLbls>
            <c:dLbl>
              <c:idx val="4"/>
              <c:layout>
                <c:manualLayout>
                  <c:x val="0.0031268273166527"/>
                  <c:y val="-0.040392016102284"/>
                </c:manualLayout>
              </c:layout>
              <c:showLegendKey val="0"/>
              <c:showVal val="1"/>
              <c:showCatName val="0"/>
              <c:showSerName val="0"/>
              <c:showPercent val="0"/>
              <c:showBubbleSize val="0"/>
            </c:dLbl>
            <c:txPr>
              <a:bodyPr/>
              <a:lstStyle/>
              <a:p>
                <a:pPr>
                  <a:defRPr sz="1600" b="1">
                    <a:solidFill>
                      <a:srgbClr val="000000"/>
                    </a:solidFill>
                  </a:defRPr>
                </a:pPr>
                <a:endParaRPr lang="fr-FR"/>
              </a:p>
            </c:txPr>
            <c:showLegendKey val="0"/>
            <c:showVal val="1"/>
            <c:showCatName val="0"/>
            <c:showSerName val="0"/>
            <c:showPercent val="0"/>
            <c:showBubbleSize val="0"/>
            <c:showLeaderLines val="0"/>
          </c:dLbls>
          <c:val>
            <c:numRef>
              <c:f>'Emploi gal'!$AA$465:$AE$465</c:f>
              <c:numCache>
                <c:formatCode>#\ ##0.0</c:formatCode>
                <c:ptCount val="5"/>
                <c:pt idx="0">
                  <c:v>1.86323878968254</c:v>
                </c:pt>
                <c:pt idx="1">
                  <c:v>1.988589781746031</c:v>
                </c:pt>
                <c:pt idx="2">
                  <c:v>3.19753720238096</c:v>
                </c:pt>
                <c:pt idx="3">
                  <c:v>2.181016396103898</c:v>
                </c:pt>
                <c:pt idx="4">
                  <c:v>-0.0154238339217851</c:v>
                </c:pt>
              </c:numCache>
            </c:numRef>
          </c:val>
        </c:ser>
        <c:dLbls>
          <c:showLegendKey val="0"/>
          <c:showVal val="0"/>
          <c:showCatName val="0"/>
          <c:showSerName val="0"/>
          <c:showPercent val="0"/>
          <c:showBubbleSize val="0"/>
        </c:dLbls>
        <c:gapWidth val="0"/>
        <c:overlap val="100"/>
        <c:axId val="2135908072"/>
        <c:axId val="2135898792"/>
      </c:barChart>
      <c:lineChart>
        <c:grouping val="standard"/>
        <c:varyColors val="0"/>
        <c:ser>
          <c:idx val="2"/>
          <c:order val="2"/>
          <c:tx>
            <c:strRef>
              <c:f>'Emploi gal'!$Z$466</c:f>
              <c:strCache>
                <c:ptCount val="1"/>
                <c:pt idx="0">
                  <c:v>Total services hors Commerce</c:v>
                </c:pt>
              </c:strCache>
            </c:strRef>
          </c:tx>
          <c:spPr>
            <a:ln>
              <a:noFill/>
            </a:ln>
          </c:spPr>
          <c:marker>
            <c:symbol val="circle"/>
            <c:size val="22"/>
            <c:spPr>
              <a:noFill/>
              <a:ln>
                <a:solidFill>
                  <a:schemeClr val="tx1"/>
                </a:solidFill>
              </a:ln>
            </c:spPr>
          </c:marker>
          <c:dLbls>
            <c:spPr>
              <a:solidFill>
                <a:schemeClr val="bg1"/>
              </a:solidFill>
              <a:ln>
                <a:solidFill>
                  <a:schemeClr val="tx1"/>
                </a:solidFill>
              </a:ln>
            </c:spPr>
            <c:txPr>
              <a:bodyPr/>
              <a:lstStyle/>
              <a:p>
                <a:pPr>
                  <a:defRPr sz="1800" b="1" i="1"/>
                </a:pPr>
                <a:endParaRPr lang="fr-FR"/>
              </a:p>
            </c:txPr>
            <c:dLblPos val="t"/>
            <c:showLegendKey val="0"/>
            <c:showVal val="1"/>
            <c:showCatName val="0"/>
            <c:showSerName val="0"/>
            <c:showPercent val="0"/>
            <c:showBubbleSize val="0"/>
            <c:showLeaderLines val="0"/>
          </c:dLbls>
          <c:cat>
            <c:strRef>
              <c:f>'Emploi gal'!$AA$463:$AE$463</c:f>
              <c:strCache>
                <c:ptCount val="5"/>
                <c:pt idx="0">
                  <c:v>De 95 à 2000</c:v>
                </c:pt>
                <c:pt idx="1">
                  <c:v>De 00 à 05</c:v>
                </c:pt>
                <c:pt idx="2">
                  <c:v>De 05 à 10</c:v>
                </c:pt>
                <c:pt idx="3">
                  <c:v>de 10 à 15</c:v>
                </c:pt>
                <c:pt idx="4">
                  <c:v>de 15 à 18</c:v>
                </c:pt>
              </c:strCache>
            </c:strRef>
          </c:cat>
          <c:val>
            <c:numRef>
              <c:f>'Emploi gal'!$AA$466:$AE$466</c:f>
              <c:numCache>
                <c:formatCode>#\ ##0.0</c:formatCode>
                <c:ptCount val="5"/>
                <c:pt idx="0">
                  <c:v>3.11002232142857</c:v>
                </c:pt>
                <c:pt idx="1">
                  <c:v>3.948262202380952</c:v>
                </c:pt>
                <c:pt idx="2">
                  <c:v>6.104498908730164</c:v>
                </c:pt>
                <c:pt idx="3">
                  <c:v>2.955633531746024</c:v>
                </c:pt>
                <c:pt idx="4">
                  <c:v>0.154066787481455</c:v>
                </c:pt>
              </c:numCache>
            </c:numRef>
          </c:val>
          <c:smooth val="0"/>
        </c:ser>
        <c:dLbls>
          <c:showLegendKey val="0"/>
          <c:showVal val="0"/>
          <c:showCatName val="0"/>
          <c:showSerName val="0"/>
          <c:showPercent val="0"/>
          <c:showBubbleSize val="0"/>
        </c:dLbls>
        <c:marker val="1"/>
        <c:smooth val="0"/>
        <c:axId val="2135908072"/>
        <c:axId val="2135898792"/>
      </c:lineChart>
      <c:catAx>
        <c:axId val="2135908072"/>
        <c:scaling>
          <c:orientation val="minMax"/>
        </c:scaling>
        <c:delete val="0"/>
        <c:axPos val="b"/>
        <c:numFmt formatCode="#,##0" sourceLinked="0"/>
        <c:majorTickMark val="out"/>
        <c:minorTickMark val="none"/>
        <c:tickLblPos val="low"/>
        <c:spPr>
          <a:ln w="19050" cmpd="sng">
            <a:solidFill>
              <a:srgbClr val="FF0000"/>
            </a:solidFill>
            <a:prstDash val="solid"/>
          </a:ln>
        </c:spPr>
        <c:txPr>
          <a:bodyPr rot="0" vert="horz"/>
          <a:lstStyle/>
          <a:p>
            <a:pPr>
              <a:defRPr sz="1600" b="1" i="0" u="none" strike="noStrike" baseline="0">
                <a:solidFill>
                  <a:srgbClr val="000000"/>
                </a:solidFill>
                <a:latin typeface="Calibri"/>
                <a:ea typeface="Calibri"/>
                <a:cs typeface="Calibri"/>
              </a:defRPr>
            </a:pPr>
            <a:endParaRPr lang="fr-FR"/>
          </a:p>
        </c:txPr>
        <c:crossAx val="2135898792"/>
        <c:crosses val="autoZero"/>
        <c:auto val="1"/>
        <c:lblAlgn val="ctr"/>
        <c:lblOffset val="100"/>
        <c:tickLblSkip val="1"/>
        <c:noMultiLvlLbl val="0"/>
      </c:catAx>
      <c:valAx>
        <c:axId val="2135898792"/>
        <c:scaling>
          <c:orientation val="minMax"/>
          <c:min val="-3.0"/>
        </c:scaling>
        <c:delete val="0"/>
        <c:axPos val="l"/>
        <c:majorGridlines>
          <c:spPr>
            <a:ln>
              <a:solidFill>
                <a:schemeClr val="bg1">
                  <a:lumMod val="75000"/>
                </a:schemeClr>
              </a:solidFill>
            </a:ln>
          </c:spPr>
        </c:majorGridlines>
        <c:numFmt formatCode="#,##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35908072"/>
        <c:crosses val="autoZero"/>
        <c:crossBetween val="between"/>
        <c:majorUnit val="1.0"/>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Autres services privés, </a:t>
            </a:r>
          </a:p>
          <a:p>
            <a:pPr>
              <a:defRPr sz="18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également la stagnation </a:t>
            </a:r>
          </a:p>
          <a:p>
            <a:pPr>
              <a:defRPr sz="1800" b="0"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depuis 2011</a:t>
            </a:r>
            <a:endParaRPr lang="fr-FR" sz="1800" b="0" i="0" u="none" strike="noStrike" baseline="0" dirty="0">
              <a:latin typeface="Calibri"/>
              <a:ea typeface="Calibri"/>
              <a:cs typeface="Calibri"/>
            </a:endParaRPr>
          </a:p>
        </c:rich>
      </c:tx>
      <c:layout>
        <c:manualLayout>
          <c:xMode val="edge"/>
          <c:yMode val="edge"/>
          <c:x val="0.225657916118834"/>
          <c:y val="0.00595238095238095"/>
        </c:manualLayout>
      </c:layout>
      <c:overlay val="0"/>
      <c:spPr>
        <a:noFill/>
        <a:ln w="25400">
          <a:noFill/>
        </a:ln>
      </c:spPr>
    </c:title>
    <c:autoTitleDeleted val="0"/>
    <c:plotArea>
      <c:layout>
        <c:manualLayout>
          <c:layoutTarget val="inner"/>
          <c:xMode val="edge"/>
          <c:yMode val="edge"/>
          <c:x val="0.0530860823447726"/>
          <c:y val="0.0765199256677859"/>
          <c:w val="0.62450546916635"/>
          <c:h val="0.847948215829975"/>
        </c:manualLayout>
      </c:layout>
      <c:barChart>
        <c:barDir val="col"/>
        <c:grouping val="stacked"/>
        <c:varyColors val="0"/>
        <c:ser>
          <c:idx val="0"/>
          <c:order val="0"/>
          <c:tx>
            <c:strRef>
              <c:f>'Emploi gal'!$A$473</c:f>
              <c:strCache>
                <c:ptCount val="1"/>
                <c:pt idx="0">
                  <c:v>Transports et entreposage </c:v>
                </c:pt>
              </c:strCache>
            </c:strRef>
          </c:tx>
          <c:spPr>
            <a:solidFill>
              <a:schemeClr val="tx1"/>
            </a:solidFill>
            <a:ln w="38100">
              <a:noFill/>
              <a:prstDash val="solid"/>
            </a:ln>
          </c:spPr>
          <c:invertIfNegative val="0"/>
          <c:cat>
            <c:strRef>
              <c:f>'Emploi gal'!$B$472:$Y$472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gal'!$B$473:$Y$473</c:f>
              <c:numCache>
                <c:formatCode>#,##0.00</c:formatCode>
                <c:ptCount val="24"/>
                <c:pt idx="0">
                  <c:v>2.426925</c:v>
                </c:pt>
                <c:pt idx="1">
                  <c:v>2.274308333333333</c:v>
                </c:pt>
                <c:pt idx="2">
                  <c:v>2.375154166666667</c:v>
                </c:pt>
                <c:pt idx="3">
                  <c:v>2.442208333333332</c:v>
                </c:pt>
                <c:pt idx="4">
                  <c:v>2.482204166666667</c:v>
                </c:pt>
                <c:pt idx="5">
                  <c:v>2.620306547619047</c:v>
                </c:pt>
                <c:pt idx="6">
                  <c:v>2.779145833333334</c:v>
                </c:pt>
                <c:pt idx="7">
                  <c:v>2.900058333333332</c:v>
                </c:pt>
                <c:pt idx="8">
                  <c:v>2.9796375</c:v>
                </c:pt>
                <c:pt idx="9">
                  <c:v>3.160925</c:v>
                </c:pt>
                <c:pt idx="10">
                  <c:v>3.357662499999994</c:v>
                </c:pt>
                <c:pt idx="11">
                  <c:v>3.480727380952381</c:v>
                </c:pt>
                <c:pt idx="12">
                  <c:v>3.657019345238095</c:v>
                </c:pt>
                <c:pt idx="13">
                  <c:v>3.88390119047619</c:v>
                </c:pt>
                <c:pt idx="14">
                  <c:v>3.945466666666667</c:v>
                </c:pt>
                <c:pt idx="15">
                  <c:v>4.109974999999994</c:v>
                </c:pt>
                <c:pt idx="16">
                  <c:v>4.225179166666667</c:v>
                </c:pt>
                <c:pt idx="17">
                  <c:v>4.201270833333333</c:v>
                </c:pt>
                <c:pt idx="18">
                  <c:v>4.087995833333331</c:v>
                </c:pt>
                <c:pt idx="19">
                  <c:v>4.111854166666665</c:v>
                </c:pt>
                <c:pt idx="20">
                  <c:v>4.181056547619041</c:v>
                </c:pt>
                <c:pt idx="21">
                  <c:v>4.158395833333333</c:v>
                </c:pt>
                <c:pt idx="22">
                  <c:v>4.171937499999999</c:v>
                </c:pt>
                <c:pt idx="23">
                  <c:v>4.089245686576696</c:v>
                </c:pt>
              </c:numCache>
            </c:numRef>
          </c:val>
        </c:ser>
        <c:ser>
          <c:idx val="1"/>
          <c:order val="1"/>
          <c:tx>
            <c:strRef>
              <c:f>'Emploi gal'!$A$474</c:f>
              <c:strCache>
                <c:ptCount val="1"/>
                <c:pt idx="0">
                  <c:v>Hébergement et restauration</c:v>
                </c:pt>
              </c:strCache>
            </c:strRef>
          </c:tx>
          <c:spPr>
            <a:solidFill>
              <a:srgbClr val="0000FF"/>
            </a:solidFill>
            <a:ln>
              <a:noFill/>
            </a:ln>
          </c:spPr>
          <c:invertIfNegative val="0"/>
          <c:cat>
            <c:strRef>
              <c:f>'Emploi gal'!$B$472:$Y$472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gal'!$B$474:$Y$474</c:f>
              <c:numCache>
                <c:formatCode>#,##0.00</c:formatCode>
                <c:ptCount val="24"/>
                <c:pt idx="0">
                  <c:v>2.008516666666666</c:v>
                </c:pt>
                <c:pt idx="1">
                  <c:v>2.004008333333333</c:v>
                </c:pt>
                <c:pt idx="2">
                  <c:v>2.104770833333333</c:v>
                </c:pt>
                <c:pt idx="3">
                  <c:v>2.188004761904762</c:v>
                </c:pt>
                <c:pt idx="4">
                  <c:v>2.311883333333327</c:v>
                </c:pt>
                <c:pt idx="5">
                  <c:v>2.47460625</c:v>
                </c:pt>
                <c:pt idx="6">
                  <c:v>2.634189393939394</c:v>
                </c:pt>
                <c:pt idx="7">
                  <c:v>2.663206060606061</c:v>
                </c:pt>
                <c:pt idx="8">
                  <c:v>2.640823611111111</c:v>
                </c:pt>
                <c:pt idx="9">
                  <c:v>2.72045267857143</c:v>
                </c:pt>
                <c:pt idx="10">
                  <c:v>3.029625</c:v>
                </c:pt>
                <c:pt idx="11">
                  <c:v>3.426454166666666</c:v>
                </c:pt>
                <c:pt idx="12">
                  <c:v>3.905804166666667</c:v>
                </c:pt>
                <c:pt idx="13">
                  <c:v>4.146000992063491</c:v>
                </c:pt>
                <c:pt idx="14">
                  <c:v>4.014802380952381</c:v>
                </c:pt>
                <c:pt idx="15">
                  <c:v>4.3060630952381</c:v>
                </c:pt>
                <c:pt idx="16">
                  <c:v>4.761425</c:v>
                </c:pt>
                <c:pt idx="17">
                  <c:v>4.911</c:v>
                </c:pt>
                <c:pt idx="18">
                  <c:v>4.584935714285706</c:v>
                </c:pt>
                <c:pt idx="19">
                  <c:v>4.527810714285707</c:v>
                </c:pt>
                <c:pt idx="20">
                  <c:v>4.614269047619047</c:v>
                </c:pt>
                <c:pt idx="21">
                  <c:v>4.566198214285714</c:v>
                </c:pt>
                <c:pt idx="22">
                  <c:v>4.606481547619039</c:v>
                </c:pt>
                <c:pt idx="23">
                  <c:v>4.725181185616384</c:v>
                </c:pt>
              </c:numCache>
            </c:numRef>
          </c:val>
        </c:ser>
        <c:ser>
          <c:idx val="3"/>
          <c:order val="2"/>
          <c:tx>
            <c:strRef>
              <c:f>'Emploi gal'!$A$475</c:f>
              <c:strCache>
                <c:ptCount val="1"/>
                <c:pt idx="0">
                  <c:v>Information et communication</c:v>
                </c:pt>
              </c:strCache>
            </c:strRef>
          </c:tx>
          <c:spPr>
            <a:solidFill>
              <a:srgbClr val="3DFFE0"/>
            </a:solidFill>
          </c:spPr>
          <c:invertIfNegative val="0"/>
          <c:cat>
            <c:strRef>
              <c:f>'Emploi gal'!$B$472:$Y$472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gal'!$B$475:$Y$475</c:f>
              <c:numCache>
                <c:formatCode>#,##0.00</c:formatCode>
                <c:ptCount val="24"/>
                <c:pt idx="0">
                  <c:v>0.459958333333333</c:v>
                </c:pt>
                <c:pt idx="1">
                  <c:v>0.543954166666667</c:v>
                </c:pt>
                <c:pt idx="2">
                  <c:v>0.5366375</c:v>
                </c:pt>
                <c:pt idx="3">
                  <c:v>0.527333333333333</c:v>
                </c:pt>
                <c:pt idx="4">
                  <c:v>0.594004166666667</c:v>
                </c:pt>
                <c:pt idx="5">
                  <c:v>0.605204166666667</c:v>
                </c:pt>
                <c:pt idx="6">
                  <c:v>0.602965476190476</c:v>
                </c:pt>
                <c:pt idx="7">
                  <c:v>0.6122</c:v>
                </c:pt>
                <c:pt idx="8">
                  <c:v>0.65222619047619</c:v>
                </c:pt>
                <c:pt idx="9">
                  <c:v>0.682638095238095</c:v>
                </c:pt>
                <c:pt idx="10">
                  <c:v>0.687679166666667</c:v>
                </c:pt>
                <c:pt idx="11">
                  <c:v>0.7239</c:v>
                </c:pt>
                <c:pt idx="12">
                  <c:v>0.7546</c:v>
                </c:pt>
                <c:pt idx="13">
                  <c:v>0.792529761904762</c:v>
                </c:pt>
                <c:pt idx="14">
                  <c:v>0.831987797619048</c:v>
                </c:pt>
                <c:pt idx="15">
                  <c:v>0.859175595238095</c:v>
                </c:pt>
                <c:pt idx="16">
                  <c:v>0.8869375</c:v>
                </c:pt>
                <c:pt idx="17">
                  <c:v>0.953517857142857</c:v>
                </c:pt>
                <c:pt idx="18">
                  <c:v>0.970365476190476</c:v>
                </c:pt>
                <c:pt idx="19">
                  <c:v>1.005255357142857</c:v>
                </c:pt>
                <c:pt idx="20">
                  <c:v>1.035934523809524</c:v>
                </c:pt>
                <c:pt idx="21">
                  <c:v>1.076141071428571</c:v>
                </c:pt>
                <c:pt idx="22">
                  <c:v>1.098146428571428</c:v>
                </c:pt>
                <c:pt idx="23">
                  <c:v>1.096825455913242</c:v>
                </c:pt>
              </c:numCache>
            </c:numRef>
          </c:val>
        </c:ser>
        <c:ser>
          <c:idx val="2"/>
          <c:order val="3"/>
          <c:tx>
            <c:strRef>
              <c:f>'Emploi gal'!$A$476</c:f>
              <c:strCache>
                <c:ptCount val="1"/>
                <c:pt idx="0">
                  <c:v>Activités financières et d'assurance</c:v>
                </c:pt>
              </c:strCache>
            </c:strRef>
          </c:tx>
          <c:spPr>
            <a:solidFill>
              <a:schemeClr val="accent3">
                <a:lumMod val="40000"/>
                <a:lumOff val="60000"/>
              </a:schemeClr>
            </a:solidFill>
            <a:ln>
              <a:noFill/>
            </a:ln>
          </c:spPr>
          <c:invertIfNegative val="0"/>
          <c:cat>
            <c:strRef>
              <c:f>'Emploi gal'!$B$472:$Y$472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gal'!$B$476:$Y$476</c:f>
              <c:numCache>
                <c:formatCode>#,##0.00</c:formatCode>
                <c:ptCount val="24"/>
                <c:pt idx="0">
                  <c:v>1.428545833333333</c:v>
                </c:pt>
                <c:pt idx="1">
                  <c:v>1.4746875</c:v>
                </c:pt>
                <c:pt idx="2">
                  <c:v>1.452704166666667</c:v>
                </c:pt>
                <c:pt idx="3">
                  <c:v>1.424977380952381</c:v>
                </c:pt>
                <c:pt idx="4">
                  <c:v>1.431245833333333</c:v>
                </c:pt>
                <c:pt idx="5">
                  <c:v>1.478636904761905</c:v>
                </c:pt>
                <c:pt idx="6">
                  <c:v>1.565823214285714</c:v>
                </c:pt>
                <c:pt idx="7">
                  <c:v>1.589183630952381</c:v>
                </c:pt>
                <c:pt idx="8">
                  <c:v>1.637513392857142</c:v>
                </c:pt>
                <c:pt idx="9">
                  <c:v>1.702640476190476</c:v>
                </c:pt>
                <c:pt idx="10">
                  <c:v>1.716691865079365</c:v>
                </c:pt>
                <c:pt idx="11">
                  <c:v>1.78520248917749</c:v>
                </c:pt>
                <c:pt idx="12">
                  <c:v>1.853093885281385</c:v>
                </c:pt>
                <c:pt idx="13">
                  <c:v>1.948391504329004</c:v>
                </c:pt>
                <c:pt idx="14">
                  <c:v>2.013479383116882</c:v>
                </c:pt>
                <c:pt idx="15">
                  <c:v>2.111516170634921</c:v>
                </c:pt>
                <c:pt idx="16">
                  <c:v>2.151053968253968</c:v>
                </c:pt>
                <c:pt idx="17">
                  <c:v>2.156334226190476</c:v>
                </c:pt>
                <c:pt idx="18">
                  <c:v>2.21579751984127</c:v>
                </c:pt>
                <c:pt idx="19">
                  <c:v>2.309624603174603</c:v>
                </c:pt>
                <c:pt idx="20">
                  <c:v>2.392421527777778</c:v>
                </c:pt>
                <c:pt idx="21">
                  <c:v>2.446220075757576</c:v>
                </c:pt>
                <c:pt idx="22">
                  <c:v>2.495891964285715</c:v>
                </c:pt>
                <c:pt idx="23">
                  <c:v>2.538260887999569</c:v>
                </c:pt>
              </c:numCache>
            </c:numRef>
          </c:val>
        </c:ser>
        <c:ser>
          <c:idx val="4"/>
          <c:order val="4"/>
          <c:tx>
            <c:strRef>
              <c:f>'Emploi gal'!$A$477</c:f>
              <c:strCache>
                <c:ptCount val="1"/>
                <c:pt idx="0">
                  <c:v>Activités immobilières</c:v>
                </c:pt>
              </c:strCache>
            </c:strRef>
          </c:tx>
          <c:spPr>
            <a:solidFill>
              <a:srgbClr val="660066"/>
            </a:solidFill>
            <a:ln>
              <a:noFill/>
            </a:ln>
          </c:spPr>
          <c:invertIfNegative val="0"/>
          <c:cat>
            <c:strRef>
              <c:f>'Emploi gal'!$B$472:$Y$472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gal'!$B$477:$Y$477</c:f>
              <c:numCache>
                <c:formatCode>#,##0.00</c:formatCode>
                <c:ptCount val="24"/>
                <c:pt idx="0">
                  <c:v>0.412843154761905</c:v>
                </c:pt>
                <c:pt idx="1">
                  <c:v>0.429679761904762</c:v>
                </c:pt>
                <c:pt idx="2">
                  <c:v>0.401431547619048</c:v>
                </c:pt>
                <c:pt idx="3">
                  <c:v>0.396877976190476</c:v>
                </c:pt>
                <c:pt idx="4">
                  <c:v>0.415357142857143</c:v>
                </c:pt>
                <c:pt idx="5">
                  <c:v>0.42992619047619</c:v>
                </c:pt>
                <c:pt idx="6">
                  <c:v>0.418133035714286</c:v>
                </c:pt>
                <c:pt idx="7">
                  <c:v>0.402083134920635</c:v>
                </c:pt>
                <c:pt idx="8">
                  <c:v>0.477391964285714</c:v>
                </c:pt>
                <c:pt idx="9">
                  <c:v>0.506641666666667</c:v>
                </c:pt>
                <c:pt idx="10">
                  <c:v>0.538210714285714</c:v>
                </c:pt>
                <c:pt idx="11">
                  <c:v>0.562928481240981</c:v>
                </c:pt>
                <c:pt idx="12">
                  <c:v>0.576998845598846</c:v>
                </c:pt>
                <c:pt idx="13">
                  <c:v>0.581706959013209</c:v>
                </c:pt>
                <c:pt idx="14">
                  <c:v>0.586936426767677</c:v>
                </c:pt>
                <c:pt idx="15">
                  <c:v>0.606093833943834</c:v>
                </c:pt>
                <c:pt idx="16">
                  <c:v>0.630472628066378</c:v>
                </c:pt>
                <c:pt idx="17">
                  <c:v>0.628919264069264</c:v>
                </c:pt>
                <c:pt idx="18">
                  <c:v>0.649165476190476</c:v>
                </c:pt>
                <c:pt idx="19">
                  <c:v>0.638958928571428</c:v>
                </c:pt>
                <c:pt idx="20">
                  <c:v>0.663382251082251</c:v>
                </c:pt>
                <c:pt idx="21">
                  <c:v>0.678295075757576</c:v>
                </c:pt>
                <c:pt idx="22">
                  <c:v>0.693805375180375</c:v>
                </c:pt>
                <c:pt idx="23">
                  <c:v>0.694628160409242</c:v>
                </c:pt>
              </c:numCache>
            </c:numRef>
          </c:val>
        </c:ser>
        <c:ser>
          <c:idx val="5"/>
          <c:order val="5"/>
          <c:tx>
            <c:strRef>
              <c:f>'Emploi gal'!$A$478</c:f>
              <c:strCache>
                <c:ptCount val="1"/>
                <c:pt idx="0">
                  <c:v>Autres activités de services et divers</c:v>
                </c:pt>
              </c:strCache>
            </c:strRef>
          </c:tx>
          <c:spPr>
            <a:solidFill>
              <a:srgbClr val="EBFF13"/>
            </a:solidFill>
          </c:spPr>
          <c:invertIfNegative val="0"/>
          <c:cat>
            <c:strRef>
              <c:f>'Emploi gal'!$B$472:$Y$472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gal'!$B$478:$Y$478</c:f>
              <c:numCache>
                <c:formatCode>#,##0.00</c:formatCode>
                <c:ptCount val="24"/>
                <c:pt idx="0">
                  <c:v>0.420822023809524</c:v>
                </c:pt>
                <c:pt idx="1">
                  <c:v>0.419959722222222</c:v>
                </c:pt>
                <c:pt idx="2">
                  <c:v>0.4572375</c:v>
                </c:pt>
                <c:pt idx="3">
                  <c:v>0.458303373015873</c:v>
                </c:pt>
                <c:pt idx="4">
                  <c:v>0.474482738095238</c:v>
                </c:pt>
                <c:pt idx="5">
                  <c:v>0.548354761904762</c:v>
                </c:pt>
                <c:pt idx="6">
                  <c:v>0.593375892857143</c:v>
                </c:pt>
                <c:pt idx="7">
                  <c:v>0.652537202380952</c:v>
                </c:pt>
                <c:pt idx="8">
                  <c:v>0.642391964285714</c:v>
                </c:pt>
                <c:pt idx="9">
                  <c:v>0.699009523809524</c:v>
                </c:pt>
                <c:pt idx="10">
                  <c:v>0.72887619047619</c:v>
                </c:pt>
                <c:pt idx="11">
                  <c:v>0.769171428571429</c:v>
                </c:pt>
                <c:pt idx="12">
                  <c:v>0.864829166666667</c:v>
                </c:pt>
                <c:pt idx="13">
                  <c:v>1.018439880952381</c:v>
                </c:pt>
                <c:pt idx="14">
                  <c:v>1.196479166666667</c:v>
                </c:pt>
                <c:pt idx="15">
                  <c:v>1.160425</c:v>
                </c:pt>
                <c:pt idx="16">
                  <c:v>1.228794264069264</c:v>
                </c:pt>
                <c:pt idx="17">
                  <c:v>1.36372380952381</c:v>
                </c:pt>
                <c:pt idx="18">
                  <c:v>1.392689285714286</c:v>
                </c:pt>
                <c:pt idx="19">
                  <c:v>1.482201785714285</c:v>
                </c:pt>
                <c:pt idx="20">
                  <c:v>1.601605357142857</c:v>
                </c:pt>
                <c:pt idx="21">
                  <c:v>1.739222023809524</c:v>
                </c:pt>
                <c:pt idx="22">
                  <c:v>1.796149404761905</c:v>
                </c:pt>
                <c:pt idx="23">
                  <c:v>1.772564009431478</c:v>
                </c:pt>
              </c:numCache>
            </c:numRef>
          </c:val>
        </c:ser>
        <c:ser>
          <c:idx val="6"/>
          <c:order val="6"/>
          <c:tx>
            <c:strRef>
              <c:f>'Emploi gal'!$A$479</c:f>
              <c:strCache>
                <c:ptCount val="1"/>
                <c:pt idx="0">
                  <c:v>Services domestiques</c:v>
                </c:pt>
              </c:strCache>
            </c:strRef>
          </c:tx>
          <c:spPr>
            <a:solidFill>
              <a:schemeClr val="bg1"/>
            </a:solidFill>
            <a:ln>
              <a:solidFill>
                <a:schemeClr val="tx1"/>
              </a:solidFill>
            </a:ln>
          </c:spPr>
          <c:invertIfNegative val="0"/>
          <c:cat>
            <c:strRef>
              <c:f>'Emploi gal'!$B$472:$Y$472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gal'!$B$479:$Y$479</c:f>
              <c:numCache>
                <c:formatCode>#,##0.00</c:formatCode>
                <c:ptCount val="24"/>
                <c:pt idx="0">
                  <c:v>3.310126488095238</c:v>
                </c:pt>
                <c:pt idx="1">
                  <c:v>3.345701686507936</c:v>
                </c:pt>
                <c:pt idx="2">
                  <c:v>3.401654861111111</c:v>
                </c:pt>
                <c:pt idx="3">
                  <c:v>3.471712599206349</c:v>
                </c:pt>
                <c:pt idx="4">
                  <c:v>3.51904732142857</c:v>
                </c:pt>
                <c:pt idx="5">
                  <c:v>3.55748621031746</c:v>
                </c:pt>
                <c:pt idx="6">
                  <c:v>3.56980128066378</c:v>
                </c:pt>
                <c:pt idx="7">
                  <c:v>3.573577074314574</c:v>
                </c:pt>
                <c:pt idx="8">
                  <c:v>3.605294146825396</c:v>
                </c:pt>
                <c:pt idx="9">
                  <c:v>3.614760416666666</c:v>
                </c:pt>
                <c:pt idx="10">
                  <c:v>3.615448015873009</c:v>
                </c:pt>
                <c:pt idx="11">
                  <c:v>3.626517442279942</c:v>
                </c:pt>
                <c:pt idx="12">
                  <c:v>3.591809947691198</c:v>
                </c:pt>
                <c:pt idx="13">
                  <c:v>3.564694195387946</c:v>
                </c:pt>
                <c:pt idx="14">
                  <c:v>3.477532007575758</c:v>
                </c:pt>
                <c:pt idx="15">
                  <c:v>3.427906463675213</c:v>
                </c:pt>
                <c:pt idx="16">
                  <c:v>3.327469985569984</c:v>
                </c:pt>
                <c:pt idx="17">
                  <c:v>3.106873890692641</c:v>
                </c:pt>
                <c:pt idx="18">
                  <c:v>2.986037896825396</c:v>
                </c:pt>
                <c:pt idx="19">
                  <c:v>2.954367848124098</c:v>
                </c:pt>
                <c:pt idx="20">
                  <c:v>2.867103039321789</c:v>
                </c:pt>
                <c:pt idx="21">
                  <c:v>2.794478174603173</c:v>
                </c:pt>
                <c:pt idx="22">
                  <c:v>2.750154139610389</c:v>
                </c:pt>
                <c:pt idx="23">
                  <c:v>2.608557529828922</c:v>
                </c:pt>
              </c:numCache>
            </c:numRef>
          </c:val>
        </c:ser>
        <c:dLbls>
          <c:showLegendKey val="0"/>
          <c:showVal val="0"/>
          <c:showCatName val="0"/>
          <c:showSerName val="0"/>
          <c:showPercent val="0"/>
          <c:showBubbleSize val="0"/>
        </c:dLbls>
        <c:gapWidth val="150"/>
        <c:overlap val="100"/>
        <c:axId val="2135840792"/>
        <c:axId val="2135829944"/>
      </c:barChart>
      <c:lineChart>
        <c:grouping val="standard"/>
        <c:varyColors val="0"/>
        <c:ser>
          <c:idx val="7"/>
          <c:order val="7"/>
          <c:tx>
            <c:strRef>
              <c:f>'Emploi gal'!$A$480</c:f>
              <c:strCache>
                <c:ptCount val="1"/>
                <c:pt idx="0">
                  <c:v>Total</c:v>
                </c:pt>
              </c:strCache>
            </c:strRef>
          </c:tx>
          <c:spPr>
            <a:ln>
              <a:solidFill>
                <a:schemeClr val="tx1"/>
              </a:solidFill>
            </a:ln>
          </c:spPr>
          <c:marker>
            <c:symbol val="none"/>
          </c:marker>
          <c:cat>
            <c:strRef>
              <c:f>'Emploi gal'!$B$472:$Y$472</c:f>
              <c:strCache>
                <c:ptCount val="24"/>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Est 2018</c:v>
                </c:pt>
              </c:strCache>
            </c:strRef>
          </c:cat>
          <c:val>
            <c:numRef>
              <c:f>'Emploi gal'!$B$480:$Y$480</c:f>
              <c:numCache>
                <c:formatCode>#,##0.00</c:formatCode>
                <c:ptCount val="24"/>
                <c:pt idx="0">
                  <c:v>10.4677375</c:v>
                </c:pt>
                <c:pt idx="1">
                  <c:v>10.49229950396825</c:v>
                </c:pt>
                <c:pt idx="2">
                  <c:v>10.72959057539683</c:v>
                </c:pt>
                <c:pt idx="3">
                  <c:v>10.90941775793651</c:v>
                </c:pt>
                <c:pt idx="4">
                  <c:v>11.22822470238095</c:v>
                </c:pt>
                <c:pt idx="5">
                  <c:v>11.71452103174603</c:v>
                </c:pt>
                <c:pt idx="6">
                  <c:v>12.16343412698413</c:v>
                </c:pt>
                <c:pt idx="7">
                  <c:v>12.39284543650794</c:v>
                </c:pt>
                <c:pt idx="8">
                  <c:v>12.63527876984127</c:v>
                </c:pt>
                <c:pt idx="9">
                  <c:v>13.08706785714286</c:v>
                </c:pt>
                <c:pt idx="10">
                  <c:v>13.67419345238095</c:v>
                </c:pt>
                <c:pt idx="11">
                  <c:v>14.3749013888889</c:v>
                </c:pt>
                <c:pt idx="12">
                  <c:v>15.20415535714286</c:v>
                </c:pt>
                <c:pt idx="13">
                  <c:v>15.93566448412698</c:v>
                </c:pt>
                <c:pt idx="14">
                  <c:v>16.06668382936508</c:v>
                </c:pt>
                <c:pt idx="15">
                  <c:v>16.58115515873016</c:v>
                </c:pt>
                <c:pt idx="16">
                  <c:v>17.21133251262626</c:v>
                </c:pt>
                <c:pt idx="17">
                  <c:v>17.32163988095238</c:v>
                </c:pt>
                <c:pt idx="18">
                  <c:v>16.88698720238095</c:v>
                </c:pt>
                <c:pt idx="19">
                  <c:v>17.03007340367965</c:v>
                </c:pt>
                <c:pt idx="20">
                  <c:v>17.35577229437228</c:v>
                </c:pt>
                <c:pt idx="21">
                  <c:v>17.45895046897547</c:v>
                </c:pt>
                <c:pt idx="22">
                  <c:v>17.61256636002886</c:v>
                </c:pt>
                <c:pt idx="23">
                  <c:v>17.52526291577552</c:v>
                </c:pt>
              </c:numCache>
            </c:numRef>
          </c:val>
          <c:smooth val="0"/>
        </c:ser>
        <c:dLbls>
          <c:showLegendKey val="0"/>
          <c:showVal val="0"/>
          <c:showCatName val="0"/>
          <c:showSerName val="0"/>
          <c:showPercent val="0"/>
          <c:showBubbleSize val="0"/>
        </c:dLbls>
        <c:marker val="1"/>
        <c:smooth val="0"/>
        <c:axId val="2135840792"/>
        <c:axId val="2135829944"/>
      </c:lineChart>
      <c:catAx>
        <c:axId val="2135840792"/>
        <c:scaling>
          <c:orientation val="minMax"/>
        </c:scaling>
        <c:delete val="0"/>
        <c:axPos val="b"/>
        <c:numFmt formatCode="#,##0" sourceLinked="0"/>
        <c:majorTickMark val="out"/>
        <c:minorTickMark val="none"/>
        <c:tickLblPos val="nextTo"/>
        <c:spPr>
          <a:ln w="3175">
            <a:solidFill>
              <a:srgbClr val="808080"/>
            </a:solidFill>
            <a:prstDash val="solid"/>
          </a:ln>
        </c:spPr>
        <c:txPr>
          <a:bodyPr rot="-5400000" vert="horz"/>
          <a:lstStyle/>
          <a:p>
            <a:pPr>
              <a:defRPr sz="1400" b="0" i="0" u="none" strike="noStrike" baseline="0">
                <a:solidFill>
                  <a:srgbClr val="000000"/>
                </a:solidFill>
                <a:latin typeface="Calibri"/>
                <a:ea typeface="Calibri"/>
                <a:cs typeface="Calibri"/>
              </a:defRPr>
            </a:pPr>
            <a:endParaRPr lang="fr-FR"/>
          </a:p>
        </c:txPr>
        <c:crossAx val="2135829944"/>
        <c:crosses val="autoZero"/>
        <c:auto val="1"/>
        <c:lblAlgn val="ctr"/>
        <c:lblOffset val="100"/>
        <c:tickLblSkip val="2"/>
        <c:noMultiLvlLbl val="0"/>
      </c:catAx>
      <c:valAx>
        <c:axId val="2135829944"/>
        <c:scaling>
          <c:orientation val="minMax"/>
        </c:scaling>
        <c:delete val="0"/>
        <c:axPos val="l"/>
        <c:numFmt formatCode="#,##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35840792"/>
        <c:crosses val="autoZero"/>
        <c:crossBetween val="between"/>
      </c:valAx>
      <c:spPr>
        <a:solidFill>
          <a:srgbClr val="FFFFFF"/>
        </a:solidFill>
        <a:ln w="25400">
          <a:noFill/>
        </a:ln>
      </c:spPr>
    </c:plotArea>
    <c:legend>
      <c:legendPos val="r"/>
      <c:legendEntry>
        <c:idx val="7"/>
        <c:delete val="1"/>
      </c:legendEntry>
      <c:layout>
        <c:manualLayout>
          <c:xMode val="edge"/>
          <c:yMode val="edge"/>
          <c:x val="0.689506392317448"/>
          <c:y val="0.0"/>
          <c:w val="0.308576557444589"/>
          <c:h val="0.974251339206608"/>
        </c:manualLayout>
      </c:layout>
      <c:overlay val="0"/>
      <c:spPr>
        <a:noFill/>
        <a:ln w="25400">
          <a:noFill/>
        </a:ln>
      </c:spPr>
      <c:txPr>
        <a:bodyPr/>
        <a:lstStyle/>
        <a:p>
          <a:pPr>
            <a:defRPr sz="1600" b="0" i="0" u="none" strike="noStrike" baseline="0">
              <a:solidFill>
                <a:srgbClr val="000000"/>
              </a:solidFill>
              <a:latin typeface="Calibri"/>
              <a:ea typeface="Calibri"/>
              <a:cs typeface="Calibri"/>
            </a:defRPr>
          </a:pPr>
          <a:endParaRPr lang="fr-FR"/>
        </a:p>
      </c:txPr>
    </c:legend>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L'Indicateur (synthétique) du Climat des </a:t>
            </a:r>
            <a:r>
              <a:rPr lang="fr-FR" sz="1800" dirty="0" smtClean="0"/>
              <a:t>Affaires,</a:t>
            </a:r>
            <a:r>
              <a:rPr lang="fr-FR" sz="1800" baseline="0" dirty="0" smtClean="0"/>
              <a:t> </a:t>
            </a:r>
            <a:r>
              <a:rPr lang="fr-FR" sz="1800" dirty="0" smtClean="0"/>
              <a:t>ICA </a:t>
            </a:r>
            <a:r>
              <a:rPr lang="fr-FR" sz="1800" dirty="0"/>
              <a:t>de l'IEOM : </a:t>
            </a:r>
          </a:p>
          <a:p>
            <a:pPr>
              <a:defRPr sz="1800"/>
            </a:pPr>
            <a:r>
              <a:rPr lang="fr-FR" sz="1800" dirty="0"/>
              <a:t>Plongeon de 2010 à milieu 2013, </a:t>
            </a:r>
            <a:r>
              <a:rPr lang="fr-FR" sz="1800" dirty="0" smtClean="0"/>
              <a:t>légère </a:t>
            </a:r>
            <a:r>
              <a:rPr lang="fr-FR" sz="1800" dirty="0"/>
              <a:t>embellie en </a:t>
            </a:r>
            <a:r>
              <a:rPr lang="fr-FR" sz="1800" dirty="0" smtClean="0"/>
              <a:t>2014 puis  </a:t>
            </a:r>
            <a:r>
              <a:rPr lang="fr-FR" sz="1800" dirty="0"/>
              <a:t>chute en 2015 ; </a:t>
            </a:r>
            <a:r>
              <a:rPr lang="fr-FR" sz="1800" i="1" dirty="0">
                <a:solidFill>
                  <a:srgbClr val="008000"/>
                </a:solidFill>
              </a:rPr>
              <a:t>amélioration </a:t>
            </a:r>
            <a:r>
              <a:rPr lang="fr-FR" sz="1800" i="1" dirty="0" smtClean="0">
                <a:solidFill>
                  <a:srgbClr val="008000"/>
                </a:solidFill>
              </a:rPr>
              <a:t>légère </a:t>
            </a:r>
            <a:r>
              <a:rPr lang="fr-FR" sz="1800" i="1" dirty="0">
                <a:solidFill>
                  <a:srgbClr val="008000"/>
                </a:solidFill>
              </a:rPr>
              <a:t>depuis</a:t>
            </a:r>
          </a:p>
        </c:rich>
      </c:tx>
      <c:layout>
        <c:manualLayout>
          <c:xMode val="edge"/>
          <c:yMode val="edge"/>
          <c:x val="0.138092351264608"/>
          <c:y val="0.000367969482013113"/>
        </c:manualLayout>
      </c:layout>
      <c:overlay val="0"/>
      <c:spPr>
        <a:solidFill>
          <a:schemeClr val="bg1"/>
        </a:solidFill>
      </c:spPr>
    </c:title>
    <c:autoTitleDeleted val="0"/>
    <c:plotArea>
      <c:layout>
        <c:manualLayout>
          <c:layoutTarget val="inner"/>
          <c:xMode val="edge"/>
          <c:yMode val="edge"/>
          <c:x val="0.0442400748857442"/>
          <c:y val="0.169962733665925"/>
          <c:w val="0.950034139089257"/>
          <c:h val="0.583593257126345"/>
        </c:manualLayout>
      </c:layout>
      <c:lineChart>
        <c:grouping val="standard"/>
        <c:varyColors val="0"/>
        <c:ser>
          <c:idx val="0"/>
          <c:order val="0"/>
          <c:tx>
            <c:strRef>
              <c:f>'PIB et ICA'!$A$160</c:f>
              <c:strCache>
                <c:ptCount val="1"/>
                <c:pt idx="0">
                  <c:v>ICA</c:v>
                </c:pt>
              </c:strCache>
            </c:strRef>
          </c:tx>
          <c:spPr>
            <a:ln w="76200" cmpd="sng">
              <a:solidFill>
                <a:srgbClr val="0000FF"/>
              </a:solidFill>
              <a:prstDash val="solid"/>
            </a:ln>
          </c:spPr>
          <c:marker>
            <c:symbol val="none"/>
          </c:marker>
          <c:cat>
            <c:strRef>
              <c:f>'PIB et ICA'!$B$158:$AO$159</c:f>
              <c:strCache>
                <c:ptCount val="40"/>
                <c:pt idx="0">
                  <c:v>1er trim 2009</c:v>
                </c:pt>
                <c:pt idx="1">
                  <c:v>2e trim_x000d_ 2009</c:v>
                </c:pt>
                <c:pt idx="2">
                  <c:v>3e trim _x000d_2009</c:v>
                </c:pt>
                <c:pt idx="3">
                  <c:v>4e trim _x000d_2009</c:v>
                </c:pt>
                <c:pt idx="4">
                  <c:v>1er trim 2010</c:v>
                </c:pt>
                <c:pt idx="5">
                  <c:v>2e trim 2010</c:v>
                </c:pt>
                <c:pt idx="6">
                  <c:v>3e trim 2010</c:v>
                </c:pt>
                <c:pt idx="7">
                  <c:v>4e trim 2010</c:v>
                </c:pt>
                <c:pt idx="8">
                  <c:v>1er trim 2011</c:v>
                </c:pt>
                <c:pt idx="9">
                  <c:v>2e trim 2011</c:v>
                </c:pt>
                <c:pt idx="10">
                  <c:v>3e trim 2011</c:v>
                </c:pt>
                <c:pt idx="11">
                  <c:v>4e trim 2011</c:v>
                </c:pt>
                <c:pt idx="12">
                  <c:v>1er trim 2012</c:v>
                </c:pt>
                <c:pt idx="13">
                  <c:v>2e trim 2012</c:v>
                </c:pt>
                <c:pt idx="14">
                  <c:v>3e trim 2012</c:v>
                </c:pt>
                <c:pt idx="15">
                  <c:v>4e trim 2012</c:v>
                </c:pt>
                <c:pt idx="16">
                  <c:v>1er trim 2013</c:v>
                </c:pt>
                <c:pt idx="17">
                  <c:v>2e trim 2013</c:v>
                </c:pt>
                <c:pt idx="18">
                  <c:v>3e trim 2013</c:v>
                </c:pt>
                <c:pt idx="19">
                  <c:v>4e trim 2013</c:v>
                </c:pt>
                <c:pt idx="20">
                  <c:v>1er trim 2014</c:v>
                </c:pt>
                <c:pt idx="21">
                  <c:v>2e trim 2014</c:v>
                </c:pt>
                <c:pt idx="22">
                  <c:v>3e trim 2014</c:v>
                </c:pt>
                <c:pt idx="23">
                  <c:v>4e trim 2014</c:v>
                </c:pt>
                <c:pt idx="24">
                  <c:v>1er trim 2015</c:v>
                </c:pt>
                <c:pt idx="25">
                  <c:v>2e trim 2015</c:v>
                </c:pt>
                <c:pt idx="26">
                  <c:v>3e trim 2015</c:v>
                </c:pt>
                <c:pt idx="27">
                  <c:v>4e trim 2015</c:v>
                </c:pt>
                <c:pt idx="28">
                  <c:v>1er trim 2016</c:v>
                </c:pt>
                <c:pt idx="29">
                  <c:v>2e trim 2016</c:v>
                </c:pt>
                <c:pt idx="30">
                  <c:v>3e trim 2016</c:v>
                </c:pt>
                <c:pt idx="31">
                  <c:v>4e trim 2016</c:v>
                </c:pt>
                <c:pt idx="32">
                  <c:v>1er trim 2017</c:v>
                </c:pt>
                <c:pt idx="33">
                  <c:v>2e trim 2017</c:v>
                </c:pt>
                <c:pt idx="34">
                  <c:v>3e trim 2017</c:v>
                </c:pt>
                <c:pt idx="35">
                  <c:v>4e trim 2017</c:v>
                </c:pt>
                <c:pt idx="36">
                  <c:v>1er trim 2018</c:v>
                </c:pt>
                <c:pt idx="37">
                  <c:v>2e trim 2018</c:v>
                </c:pt>
                <c:pt idx="38">
                  <c:v>3e trim 2018</c:v>
                </c:pt>
                <c:pt idx="39">
                  <c:v>4e trim 2018</c:v>
                </c:pt>
              </c:strCache>
            </c:strRef>
          </c:cat>
          <c:val>
            <c:numRef>
              <c:f>'PIB et ICA'!$B$160:$AO$160</c:f>
              <c:numCache>
                <c:formatCode>#\ ##0.0</c:formatCode>
                <c:ptCount val="40"/>
                <c:pt idx="0">
                  <c:v>88.4</c:v>
                </c:pt>
                <c:pt idx="1">
                  <c:v>91.2</c:v>
                </c:pt>
                <c:pt idx="2">
                  <c:v>101.12</c:v>
                </c:pt>
                <c:pt idx="3">
                  <c:v>105.26</c:v>
                </c:pt>
                <c:pt idx="4">
                  <c:v>105.28</c:v>
                </c:pt>
                <c:pt idx="5">
                  <c:v>103.76</c:v>
                </c:pt>
                <c:pt idx="6">
                  <c:v>99.11</c:v>
                </c:pt>
                <c:pt idx="7">
                  <c:v>101.29</c:v>
                </c:pt>
                <c:pt idx="8">
                  <c:v>101.27</c:v>
                </c:pt>
                <c:pt idx="9">
                  <c:v>100.82</c:v>
                </c:pt>
                <c:pt idx="10">
                  <c:v>97.04</c:v>
                </c:pt>
                <c:pt idx="11">
                  <c:v>93.07</c:v>
                </c:pt>
                <c:pt idx="12">
                  <c:v>99.1</c:v>
                </c:pt>
                <c:pt idx="13">
                  <c:v>92.04</c:v>
                </c:pt>
                <c:pt idx="14">
                  <c:v>97.41</c:v>
                </c:pt>
                <c:pt idx="15">
                  <c:v>92.38</c:v>
                </c:pt>
                <c:pt idx="16">
                  <c:v>91.06</c:v>
                </c:pt>
                <c:pt idx="17">
                  <c:v>89.78</c:v>
                </c:pt>
                <c:pt idx="18">
                  <c:v>86.26</c:v>
                </c:pt>
                <c:pt idx="19">
                  <c:v>87.25</c:v>
                </c:pt>
                <c:pt idx="20" formatCode="General">
                  <c:v>88.6</c:v>
                </c:pt>
                <c:pt idx="21" formatCode="General">
                  <c:v>89.6</c:v>
                </c:pt>
                <c:pt idx="22" formatCode="General">
                  <c:v>89.8</c:v>
                </c:pt>
                <c:pt idx="23" formatCode="General">
                  <c:v>91.2</c:v>
                </c:pt>
                <c:pt idx="24" formatCode="General">
                  <c:v>95.7</c:v>
                </c:pt>
                <c:pt idx="25" formatCode="General">
                  <c:v>94.1</c:v>
                </c:pt>
                <c:pt idx="26" formatCode="General">
                  <c:v>88.0</c:v>
                </c:pt>
                <c:pt idx="27" formatCode="General">
                  <c:v>87.5</c:v>
                </c:pt>
                <c:pt idx="28" formatCode="General">
                  <c:v>80.8</c:v>
                </c:pt>
                <c:pt idx="29" formatCode="General">
                  <c:v>93.0</c:v>
                </c:pt>
                <c:pt idx="30" formatCode="General">
                  <c:v>86.1</c:v>
                </c:pt>
                <c:pt idx="31" formatCode="General">
                  <c:v>88.9</c:v>
                </c:pt>
                <c:pt idx="32" formatCode="General">
                  <c:v>91.3</c:v>
                </c:pt>
                <c:pt idx="33" formatCode="General">
                  <c:v>88.3</c:v>
                </c:pt>
                <c:pt idx="34" formatCode="General">
                  <c:v>90.7</c:v>
                </c:pt>
                <c:pt idx="35" formatCode="General">
                  <c:v>92.5</c:v>
                </c:pt>
                <c:pt idx="36" formatCode="General">
                  <c:v>88.6</c:v>
                </c:pt>
                <c:pt idx="37" formatCode="General">
                  <c:v>92.2</c:v>
                </c:pt>
              </c:numCache>
            </c:numRef>
          </c:val>
          <c:smooth val="0"/>
          <c:extLst xmlns:c16r2="http://schemas.microsoft.com/office/drawing/2015/06/chart">
            <c:ext xmlns:c16="http://schemas.microsoft.com/office/drawing/2014/chart" uri="{C3380CC4-5D6E-409C-BE32-E72D297353CC}">
              <c16:uniqueId val="{00000000-B579-4663-803D-7EF80F09F9DA}"/>
            </c:ext>
          </c:extLst>
        </c:ser>
        <c:ser>
          <c:idx val="1"/>
          <c:order val="1"/>
          <c:tx>
            <c:strRef>
              <c:f>'PIB et ICA'!$A$161</c:f>
              <c:strCache>
                <c:ptCount val="1"/>
                <c:pt idx="0">
                  <c:v>ICA moyen longue période</c:v>
                </c:pt>
              </c:strCache>
            </c:strRef>
          </c:tx>
          <c:spPr>
            <a:ln w="38100" cmpd="sng">
              <a:solidFill>
                <a:srgbClr val="008000"/>
              </a:solidFill>
            </a:ln>
          </c:spPr>
          <c:marker>
            <c:symbol val="none"/>
          </c:marker>
          <c:cat>
            <c:strRef>
              <c:f>'PIB et ICA'!$B$158:$AO$159</c:f>
              <c:strCache>
                <c:ptCount val="40"/>
                <c:pt idx="0">
                  <c:v>1er trim 2009</c:v>
                </c:pt>
                <c:pt idx="1">
                  <c:v>2e trim_x000d_ 2009</c:v>
                </c:pt>
                <c:pt idx="2">
                  <c:v>3e trim _x000d_2009</c:v>
                </c:pt>
                <c:pt idx="3">
                  <c:v>4e trim _x000d_2009</c:v>
                </c:pt>
                <c:pt idx="4">
                  <c:v>1er trim 2010</c:v>
                </c:pt>
                <c:pt idx="5">
                  <c:v>2e trim 2010</c:v>
                </c:pt>
                <c:pt idx="6">
                  <c:v>3e trim 2010</c:v>
                </c:pt>
                <c:pt idx="7">
                  <c:v>4e trim 2010</c:v>
                </c:pt>
                <c:pt idx="8">
                  <c:v>1er trim 2011</c:v>
                </c:pt>
                <c:pt idx="9">
                  <c:v>2e trim 2011</c:v>
                </c:pt>
                <c:pt idx="10">
                  <c:v>3e trim 2011</c:v>
                </c:pt>
                <c:pt idx="11">
                  <c:v>4e trim 2011</c:v>
                </c:pt>
                <c:pt idx="12">
                  <c:v>1er trim 2012</c:v>
                </c:pt>
                <c:pt idx="13">
                  <c:v>2e trim 2012</c:v>
                </c:pt>
                <c:pt idx="14">
                  <c:v>3e trim 2012</c:v>
                </c:pt>
                <c:pt idx="15">
                  <c:v>4e trim 2012</c:v>
                </c:pt>
                <c:pt idx="16">
                  <c:v>1er trim 2013</c:v>
                </c:pt>
                <c:pt idx="17">
                  <c:v>2e trim 2013</c:v>
                </c:pt>
                <c:pt idx="18">
                  <c:v>3e trim 2013</c:v>
                </c:pt>
                <c:pt idx="19">
                  <c:v>4e trim 2013</c:v>
                </c:pt>
                <c:pt idx="20">
                  <c:v>1er trim 2014</c:v>
                </c:pt>
                <c:pt idx="21">
                  <c:v>2e trim 2014</c:v>
                </c:pt>
                <c:pt idx="22">
                  <c:v>3e trim 2014</c:v>
                </c:pt>
                <c:pt idx="23">
                  <c:v>4e trim 2014</c:v>
                </c:pt>
                <c:pt idx="24">
                  <c:v>1er trim 2015</c:v>
                </c:pt>
                <c:pt idx="25">
                  <c:v>2e trim 2015</c:v>
                </c:pt>
                <c:pt idx="26">
                  <c:v>3e trim 2015</c:v>
                </c:pt>
                <c:pt idx="27">
                  <c:v>4e trim 2015</c:v>
                </c:pt>
                <c:pt idx="28">
                  <c:v>1er trim 2016</c:v>
                </c:pt>
                <c:pt idx="29">
                  <c:v>2e trim 2016</c:v>
                </c:pt>
                <c:pt idx="30">
                  <c:v>3e trim 2016</c:v>
                </c:pt>
                <c:pt idx="31">
                  <c:v>4e trim 2016</c:v>
                </c:pt>
                <c:pt idx="32">
                  <c:v>1er trim 2017</c:v>
                </c:pt>
                <c:pt idx="33">
                  <c:v>2e trim 2017</c:v>
                </c:pt>
                <c:pt idx="34">
                  <c:v>3e trim 2017</c:v>
                </c:pt>
                <c:pt idx="35">
                  <c:v>4e trim 2017</c:v>
                </c:pt>
                <c:pt idx="36">
                  <c:v>1er trim 2018</c:v>
                </c:pt>
                <c:pt idx="37">
                  <c:v>2e trim 2018</c:v>
                </c:pt>
                <c:pt idx="38">
                  <c:v>3e trim 2018</c:v>
                </c:pt>
                <c:pt idx="39">
                  <c:v>4e trim 2018</c:v>
                </c:pt>
              </c:strCache>
            </c:strRef>
          </c:cat>
          <c:val>
            <c:numRef>
              <c:f>'PIB et ICA'!$B$161:$AO$161</c:f>
              <c:numCache>
                <c:formatCode>General</c:formatCode>
                <c:ptCount val="40"/>
                <c:pt idx="0">
                  <c:v>100.0</c:v>
                </c:pt>
                <c:pt idx="1">
                  <c:v>100.0</c:v>
                </c:pt>
                <c:pt idx="2">
                  <c:v>100.0</c:v>
                </c:pt>
                <c:pt idx="3">
                  <c:v>100.0</c:v>
                </c:pt>
                <c:pt idx="4">
                  <c:v>100.0</c:v>
                </c:pt>
                <c:pt idx="5">
                  <c:v>100.0</c:v>
                </c:pt>
                <c:pt idx="6">
                  <c:v>100.0</c:v>
                </c:pt>
                <c:pt idx="7">
                  <c:v>100.0</c:v>
                </c:pt>
                <c:pt idx="8">
                  <c:v>100.0</c:v>
                </c:pt>
                <c:pt idx="9">
                  <c:v>100.0</c:v>
                </c:pt>
                <c:pt idx="10">
                  <c:v>100.0</c:v>
                </c:pt>
                <c:pt idx="11">
                  <c:v>100.0</c:v>
                </c:pt>
                <c:pt idx="12">
                  <c:v>100.0</c:v>
                </c:pt>
                <c:pt idx="13">
                  <c:v>100.0</c:v>
                </c:pt>
                <c:pt idx="14">
                  <c:v>100.0</c:v>
                </c:pt>
                <c:pt idx="15">
                  <c:v>100.0</c:v>
                </c:pt>
                <c:pt idx="16">
                  <c:v>100.0</c:v>
                </c:pt>
                <c:pt idx="17">
                  <c:v>100.0</c:v>
                </c:pt>
                <c:pt idx="18">
                  <c:v>100.0</c:v>
                </c:pt>
                <c:pt idx="19">
                  <c:v>100.0</c:v>
                </c:pt>
                <c:pt idx="20">
                  <c:v>100.0</c:v>
                </c:pt>
                <c:pt idx="21">
                  <c:v>100.0</c:v>
                </c:pt>
                <c:pt idx="22">
                  <c:v>100.0</c:v>
                </c:pt>
                <c:pt idx="23">
                  <c:v>100.0</c:v>
                </c:pt>
                <c:pt idx="24">
                  <c:v>100.0</c:v>
                </c:pt>
                <c:pt idx="25">
                  <c:v>100.0</c:v>
                </c:pt>
                <c:pt idx="26">
                  <c:v>100.0</c:v>
                </c:pt>
                <c:pt idx="27">
                  <c:v>100.0</c:v>
                </c:pt>
                <c:pt idx="28">
                  <c:v>100.0</c:v>
                </c:pt>
                <c:pt idx="29">
                  <c:v>100.0</c:v>
                </c:pt>
                <c:pt idx="30">
                  <c:v>100.0</c:v>
                </c:pt>
                <c:pt idx="31">
                  <c:v>100.0</c:v>
                </c:pt>
                <c:pt idx="32">
                  <c:v>100.0</c:v>
                </c:pt>
                <c:pt idx="33">
                  <c:v>100.0</c:v>
                </c:pt>
                <c:pt idx="34">
                  <c:v>100.0</c:v>
                </c:pt>
                <c:pt idx="35">
                  <c:v>100.0</c:v>
                </c:pt>
                <c:pt idx="36">
                  <c:v>100.0</c:v>
                </c:pt>
                <c:pt idx="37">
                  <c:v>100.0</c:v>
                </c:pt>
              </c:numCache>
            </c:numRef>
          </c:val>
          <c:smooth val="0"/>
          <c:extLst xmlns:c16r2="http://schemas.microsoft.com/office/drawing/2015/06/chart">
            <c:ext xmlns:c16="http://schemas.microsoft.com/office/drawing/2014/chart" uri="{C3380CC4-5D6E-409C-BE32-E72D297353CC}">
              <c16:uniqueId val="{00000001-B579-4663-803D-7EF80F09F9DA}"/>
            </c:ext>
          </c:extLst>
        </c:ser>
        <c:dLbls>
          <c:showLegendKey val="0"/>
          <c:showVal val="0"/>
          <c:showCatName val="0"/>
          <c:showSerName val="0"/>
          <c:showPercent val="0"/>
          <c:showBubbleSize val="0"/>
        </c:dLbls>
        <c:marker val="1"/>
        <c:smooth val="0"/>
        <c:axId val="2146007736"/>
        <c:axId val="2146086264"/>
      </c:lineChart>
      <c:catAx>
        <c:axId val="2146007736"/>
        <c:scaling>
          <c:orientation val="minMax"/>
        </c:scaling>
        <c:delete val="0"/>
        <c:axPos val="b"/>
        <c:numFmt formatCode="General" sourceLinked="1"/>
        <c:majorTickMark val="out"/>
        <c:minorTickMark val="none"/>
        <c:tickLblPos val="nextTo"/>
        <c:txPr>
          <a:bodyPr rot="-5400000" vert="horz"/>
          <a:lstStyle/>
          <a:p>
            <a:pPr>
              <a:defRPr sz="1800"/>
            </a:pPr>
            <a:endParaRPr lang="fr-FR"/>
          </a:p>
        </c:txPr>
        <c:crossAx val="2146086264"/>
        <c:crosses val="autoZero"/>
        <c:auto val="1"/>
        <c:lblAlgn val="ctr"/>
        <c:lblOffset val="100"/>
        <c:tickLblSkip val="4"/>
        <c:noMultiLvlLbl val="0"/>
      </c:catAx>
      <c:valAx>
        <c:axId val="2146086264"/>
        <c:scaling>
          <c:orientation val="minMax"/>
          <c:max val="106.0"/>
          <c:min val="75.0"/>
        </c:scaling>
        <c:delete val="0"/>
        <c:axPos val="l"/>
        <c:majorGridlines/>
        <c:numFmt formatCode="#,##0" sourceLinked="0"/>
        <c:majorTickMark val="out"/>
        <c:minorTickMark val="none"/>
        <c:tickLblPos val="nextTo"/>
        <c:txPr>
          <a:bodyPr/>
          <a:lstStyle/>
          <a:p>
            <a:pPr>
              <a:defRPr sz="1200"/>
            </a:pPr>
            <a:endParaRPr lang="fr-FR"/>
          </a:p>
        </c:txPr>
        <c:crossAx val="2146007736"/>
        <c:crosses val="autoZero"/>
        <c:crossBetween val="between"/>
        <c:majorUnit val="5.0"/>
      </c:valAx>
    </c:plotArea>
    <c:legend>
      <c:legendPos val="r"/>
      <c:layout>
        <c:manualLayout>
          <c:xMode val="edge"/>
          <c:yMode val="edge"/>
          <c:x val="0.0905396178624525"/>
          <c:y val="0.627161286279134"/>
          <c:w val="0.534603822264724"/>
          <c:h val="0.113897419438818"/>
        </c:manualLayout>
      </c:layout>
      <c:overlay val="0"/>
      <c:spPr>
        <a:solidFill>
          <a:schemeClr val="bg1"/>
        </a:solidFill>
      </c:spPr>
      <c:txPr>
        <a:bodyPr/>
        <a:lstStyle/>
        <a:p>
          <a:pPr>
            <a:defRPr sz="1800" b="1"/>
          </a:pPr>
          <a:endParaRPr lang="fr-FR"/>
        </a:p>
      </c:txPr>
    </c:legend>
    <c:plotVisOnly val="1"/>
    <c:dispBlanksAs val="gap"/>
    <c:showDLblsOverMax val="0"/>
  </c:chart>
  <c:externalData r:id="rId1">
    <c:autoUpdate val="0"/>
  </c:externalData>
  <c:userShapes r:id="rId2"/>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Calibri"/>
                <a:ea typeface="Calibri"/>
                <a:cs typeface="Calibri"/>
              </a:defRPr>
            </a:pPr>
            <a:r>
              <a:rPr lang="fr-FR" sz="1800" b="1" i="0" baseline="0" dirty="0" smtClean="0">
                <a:effectLst/>
              </a:rPr>
              <a:t>5 périodes bien marquées quant à l'évolution de l'emploi</a:t>
            </a:r>
            <a:endParaRPr lang="fr-FR" dirty="0">
              <a:effectLst/>
            </a:endParaRPr>
          </a:p>
        </c:rich>
      </c:tx>
      <c:layout>
        <c:manualLayout>
          <c:xMode val="edge"/>
          <c:yMode val="edge"/>
          <c:x val="0.364507098432583"/>
          <c:y val="0.0"/>
        </c:manualLayout>
      </c:layout>
      <c:overlay val="0"/>
      <c:spPr>
        <a:noFill/>
        <a:ln w="25400">
          <a:noFill/>
        </a:ln>
      </c:spPr>
    </c:title>
    <c:autoTitleDeleted val="0"/>
    <c:plotArea>
      <c:layout>
        <c:manualLayout>
          <c:layoutTarget val="inner"/>
          <c:xMode val="edge"/>
          <c:yMode val="edge"/>
          <c:x val="0.0530860823447726"/>
          <c:y val="0.0675973338543252"/>
          <c:w val="0.937632772451286"/>
          <c:h val="0.826497283724002"/>
        </c:manualLayout>
      </c:layout>
      <c:barChart>
        <c:barDir val="col"/>
        <c:grouping val="stacked"/>
        <c:varyColors val="0"/>
        <c:ser>
          <c:idx val="0"/>
          <c:order val="0"/>
          <c:spPr>
            <a:solidFill>
              <a:schemeClr val="tx1"/>
            </a:solidFill>
            <a:ln w="38100">
              <a:noFill/>
              <a:prstDash val="solid"/>
            </a:ln>
          </c:spPr>
          <c:invertIfNegative val="0"/>
          <c:dLbls>
            <c:numFmt formatCode="#,##0.0" sourceLinked="0"/>
            <c:txPr>
              <a:bodyPr/>
              <a:lstStyle/>
              <a:p>
                <a:pPr>
                  <a:defRPr sz="1400" b="1" i="0" u="none" strike="noStrike" baseline="0">
                    <a:solidFill>
                      <a:srgbClr val="FFFFFF"/>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gal'!$AA$472:$AE$472</c:f>
              <c:strCache>
                <c:ptCount val="5"/>
                <c:pt idx="0">
                  <c:v>De 95 à 2000</c:v>
                </c:pt>
                <c:pt idx="1">
                  <c:v>De 00 à 05</c:v>
                </c:pt>
                <c:pt idx="2">
                  <c:v>De 05 à 10</c:v>
                </c:pt>
                <c:pt idx="3">
                  <c:v>De 10 à 15</c:v>
                </c:pt>
                <c:pt idx="4">
                  <c:v>De 15 à 18</c:v>
                </c:pt>
              </c:strCache>
            </c:strRef>
          </c:cat>
          <c:val>
            <c:numRef>
              <c:f>'Emploi gal'!$AA$473:$AE$473</c:f>
              <c:numCache>
                <c:formatCode>#\ ##0.0</c:formatCode>
                <c:ptCount val="5"/>
                <c:pt idx="0">
                  <c:v>0.193381547619048</c:v>
                </c:pt>
                <c:pt idx="1">
                  <c:v>0.737355952380952</c:v>
                </c:pt>
                <c:pt idx="2">
                  <c:v>0.7523125</c:v>
                </c:pt>
                <c:pt idx="3">
                  <c:v>0.0710815476190465</c:v>
                </c:pt>
                <c:pt idx="4">
                  <c:v>-0.09181086104235</c:v>
                </c:pt>
              </c:numCache>
            </c:numRef>
          </c:val>
        </c:ser>
        <c:ser>
          <c:idx val="1"/>
          <c:order val="1"/>
          <c:spPr>
            <a:solidFill>
              <a:srgbClr val="0000FF"/>
            </a:solidFill>
            <a:ln>
              <a:noFill/>
            </a:ln>
          </c:spPr>
          <c:invertIfNegative val="0"/>
          <c:dLbls>
            <c:numFmt formatCode="#,##0.0" sourceLinked="0"/>
            <c:txPr>
              <a:bodyPr/>
              <a:lstStyle/>
              <a:p>
                <a:pPr>
                  <a:defRPr sz="1400" b="1" i="0" u="none" strike="noStrike" baseline="0">
                    <a:solidFill>
                      <a:srgbClr val="FFFFFF"/>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gal'!$AA$472:$AE$472</c:f>
              <c:strCache>
                <c:ptCount val="5"/>
                <c:pt idx="0">
                  <c:v>De 95 à 2000</c:v>
                </c:pt>
                <c:pt idx="1">
                  <c:v>De 00 à 05</c:v>
                </c:pt>
                <c:pt idx="2">
                  <c:v>De 05 à 10</c:v>
                </c:pt>
                <c:pt idx="3">
                  <c:v>De 10 à 15</c:v>
                </c:pt>
                <c:pt idx="4">
                  <c:v>De 15 à 18</c:v>
                </c:pt>
              </c:strCache>
            </c:strRef>
          </c:cat>
          <c:val>
            <c:numRef>
              <c:f>'Emploi gal'!$AA$474:$AE$474</c:f>
              <c:numCache>
                <c:formatCode>#\ ##0.0</c:formatCode>
                <c:ptCount val="5"/>
                <c:pt idx="0">
                  <c:v>0.466089583333333</c:v>
                </c:pt>
                <c:pt idx="1">
                  <c:v>0.55501875</c:v>
                </c:pt>
                <c:pt idx="2">
                  <c:v>1.276438095238096</c:v>
                </c:pt>
                <c:pt idx="3">
                  <c:v>0.308205952380952</c:v>
                </c:pt>
                <c:pt idx="4">
                  <c:v>0.110912137997336</c:v>
                </c:pt>
              </c:numCache>
            </c:numRef>
          </c:val>
        </c:ser>
        <c:ser>
          <c:idx val="3"/>
          <c:order val="2"/>
          <c:spPr>
            <a:solidFill>
              <a:srgbClr val="3DFFE0"/>
            </a:solidFill>
          </c:spPr>
          <c:invertIfNegative val="0"/>
          <c:cat>
            <c:strRef>
              <c:f>'Emploi gal'!$AA$472:$AE$472</c:f>
              <c:strCache>
                <c:ptCount val="5"/>
                <c:pt idx="0">
                  <c:v>De 95 à 2000</c:v>
                </c:pt>
                <c:pt idx="1">
                  <c:v>De 00 à 05</c:v>
                </c:pt>
                <c:pt idx="2">
                  <c:v>De 05 à 10</c:v>
                </c:pt>
                <c:pt idx="3">
                  <c:v>De 10 à 15</c:v>
                </c:pt>
                <c:pt idx="4">
                  <c:v>De 15 à 18</c:v>
                </c:pt>
              </c:strCache>
            </c:strRef>
          </c:cat>
          <c:val>
            <c:numRef>
              <c:f>'Emploi gal'!$AA$475:$AE$475</c:f>
              <c:numCache>
                <c:formatCode>#\ ##0.0</c:formatCode>
                <c:ptCount val="5"/>
                <c:pt idx="0">
                  <c:v>0.145245833333333</c:v>
                </c:pt>
                <c:pt idx="1">
                  <c:v>0.0824749999999999</c:v>
                </c:pt>
                <c:pt idx="2">
                  <c:v>0.171496428571429</c:v>
                </c:pt>
                <c:pt idx="3">
                  <c:v>0.176758928571429</c:v>
                </c:pt>
                <c:pt idx="4">
                  <c:v>0.0608909321037183</c:v>
                </c:pt>
              </c:numCache>
            </c:numRef>
          </c:val>
        </c:ser>
        <c:ser>
          <c:idx val="2"/>
          <c:order val="3"/>
          <c:spPr>
            <a:solidFill>
              <a:schemeClr val="accent3">
                <a:lumMod val="40000"/>
                <a:lumOff val="60000"/>
              </a:schemeClr>
            </a:solidFill>
            <a:ln>
              <a:noFill/>
            </a:ln>
          </c:spPr>
          <c:invertIfNegative val="0"/>
          <c:dLbls>
            <c:dLbl>
              <c:idx val="3"/>
              <c:layout>
                <c:manualLayout>
                  <c:x val="0.0"/>
                  <c:y val="0.00297619047619048"/>
                </c:manualLayout>
              </c:layout>
              <c:dLblPos val="ctr"/>
              <c:showLegendKey val="0"/>
              <c:showVal val="1"/>
              <c:showCatName val="0"/>
              <c:showSerName val="0"/>
              <c:showPercent val="0"/>
              <c:showBubbleSize val="0"/>
            </c:dLbl>
            <c:txPr>
              <a:bodyPr/>
              <a:lstStyle/>
              <a:p>
                <a:pPr>
                  <a:defRPr sz="1400" b="0" i="0" u="none" strike="noStrike" baseline="0">
                    <a:solidFill>
                      <a:srgbClr val="000000"/>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gal'!$AA$472:$AE$472</c:f>
              <c:strCache>
                <c:ptCount val="5"/>
                <c:pt idx="0">
                  <c:v>De 95 à 2000</c:v>
                </c:pt>
                <c:pt idx="1">
                  <c:v>De 00 à 05</c:v>
                </c:pt>
                <c:pt idx="2">
                  <c:v>De 05 à 10</c:v>
                </c:pt>
                <c:pt idx="3">
                  <c:v>De 10 à 15</c:v>
                </c:pt>
                <c:pt idx="4">
                  <c:v>De 15 à 18</c:v>
                </c:pt>
              </c:strCache>
            </c:strRef>
          </c:cat>
          <c:val>
            <c:numRef>
              <c:f>'Emploi gal'!$AA$476:$AE$476</c:f>
              <c:numCache>
                <c:formatCode>#\ ##0.0</c:formatCode>
                <c:ptCount val="5"/>
                <c:pt idx="0">
                  <c:v>0.0500910714285712</c:v>
                </c:pt>
                <c:pt idx="1">
                  <c:v>0.238054960317461</c:v>
                </c:pt>
                <c:pt idx="2">
                  <c:v>0.394824305555556</c:v>
                </c:pt>
                <c:pt idx="3">
                  <c:v>0.280905357142857</c:v>
                </c:pt>
                <c:pt idx="4">
                  <c:v>0.145839360221792</c:v>
                </c:pt>
              </c:numCache>
            </c:numRef>
          </c:val>
        </c:ser>
        <c:ser>
          <c:idx val="4"/>
          <c:order val="4"/>
          <c:spPr>
            <a:solidFill>
              <a:srgbClr val="660066"/>
            </a:solidFill>
            <a:ln>
              <a:noFill/>
            </a:ln>
          </c:spPr>
          <c:invertIfNegative val="0"/>
          <c:cat>
            <c:strRef>
              <c:f>'Emploi gal'!$AA$472:$AE$472</c:f>
              <c:strCache>
                <c:ptCount val="5"/>
                <c:pt idx="0">
                  <c:v>De 95 à 2000</c:v>
                </c:pt>
                <c:pt idx="1">
                  <c:v>De 00 à 05</c:v>
                </c:pt>
                <c:pt idx="2">
                  <c:v>De 05 à 10</c:v>
                </c:pt>
                <c:pt idx="3">
                  <c:v>De 10 à 15</c:v>
                </c:pt>
                <c:pt idx="4">
                  <c:v>De 15 à 18</c:v>
                </c:pt>
              </c:strCache>
            </c:strRef>
          </c:cat>
          <c:val>
            <c:numRef>
              <c:f>'Emploi gal'!$AA$477:$AE$477</c:f>
              <c:numCache>
                <c:formatCode>#\ ##0.0</c:formatCode>
                <c:ptCount val="5"/>
                <c:pt idx="0">
                  <c:v>0.0170830357142858</c:v>
                </c:pt>
                <c:pt idx="1">
                  <c:v>0.108284523809524</c:v>
                </c:pt>
                <c:pt idx="2">
                  <c:v>0.0678831196581196</c:v>
                </c:pt>
                <c:pt idx="3">
                  <c:v>0.057288417138417</c:v>
                </c:pt>
                <c:pt idx="4">
                  <c:v>0.0312459093269909</c:v>
                </c:pt>
              </c:numCache>
            </c:numRef>
          </c:val>
        </c:ser>
        <c:ser>
          <c:idx val="5"/>
          <c:order val="5"/>
          <c:spPr>
            <a:solidFill>
              <a:srgbClr val="EBFF13"/>
            </a:solidFill>
          </c:spPr>
          <c:invertIfNegative val="0"/>
          <c:dLbls>
            <c:txPr>
              <a:bodyPr/>
              <a:lstStyle/>
              <a:p>
                <a:pPr>
                  <a:defRPr sz="1400" b="0" i="0" u="none" strike="noStrike" baseline="0">
                    <a:solidFill>
                      <a:srgbClr val="000000"/>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gal'!$AA$472:$AE$472</c:f>
              <c:strCache>
                <c:ptCount val="5"/>
                <c:pt idx="0">
                  <c:v>De 95 à 2000</c:v>
                </c:pt>
                <c:pt idx="1">
                  <c:v>De 00 à 05</c:v>
                </c:pt>
                <c:pt idx="2">
                  <c:v>De 05 à 10</c:v>
                </c:pt>
                <c:pt idx="3">
                  <c:v>De 10 à 15</c:v>
                </c:pt>
                <c:pt idx="4">
                  <c:v>De 15 à 18</c:v>
                </c:pt>
              </c:strCache>
            </c:strRef>
          </c:cat>
          <c:val>
            <c:numRef>
              <c:f>'Emploi gal'!$AA$478:$AE$478</c:f>
              <c:numCache>
                <c:formatCode>#\ ##0.0</c:formatCode>
                <c:ptCount val="5"/>
                <c:pt idx="0">
                  <c:v>0.127532738095238</c:v>
                </c:pt>
                <c:pt idx="1">
                  <c:v>0.180521428571429</c:v>
                </c:pt>
                <c:pt idx="2">
                  <c:v>0.43154880952381</c:v>
                </c:pt>
                <c:pt idx="3">
                  <c:v>0.441180357142857</c:v>
                </c:pt>
                <c:pt idx="4">
                  <c:v>0.170958652288621</c:v>
                </c:pt>
              </c:numCache>
            </c:numRef>
          </c:val>
        </c:ser>
        <c:ser>
          <c:idx val="6"/>
          <c:order val="6"/>
          <c:spPr>
            <a:solidFill>
              <a:schemeClr val="bg1"/>
            </a:solidFill>
            <a:ln>
              <a:solidFill>
                <a:schemeClr val="tx1"/>
              </a:solidFill>
            </a:ln>
          </c:spPr>
          <c:invertIfNegative val="0"/>
          <c:dLbls>
            <c:numFmt formatCode="#,##0.0" sourceLinked="0"/>
            <c:txPr>
              <a:bodyPr/>
              <a:lstStyle/>
              <a:p>
                <a:pPr>
                  <a:defRPr sz="1000" b="0" i="0" u="none" strike="noStrike" baseline="0">
                    <a:solidFill>
                      <a:srgbClr val="000000"/>
                    </a:solidFill>
                    <a:latin typeface="Calibri"/>
                    <a:ea typeface="Calibri"/>
                    <a:cs typeface="Calibri"/>
                  </a:defRPr>
                </a:pPr>
                <a:endParaRPr lang="fr-FR"/>
              </a:p>
            </c:txPr>
            <c:showLegendKey val="0"/>
            <c:showVal val="1"/>
            <c:showCatName val="0"/>
            <c:showSerName val="0"/>
            <c:showPercent val="0"/>
            <c:showBubbleSize val="0"/>
            <c:showLeaderLines val="0"/>
          </c:dLbls>
          <c:cat>
            <c:strRef>
              <c:f>'Emploi gal'!$AA$472:$AE$472</c:f>
              <c:strCache>
                <c:ptCount val="5"/>
                <c:pt idx="0">
                  <c:v>De 95 à 2000</c:v>
                </c:pt>
                <c:pt idx="1">
                  <c:v>De 00 à 05</c:v>
                </c:pt>
                <c:pt idx="2">
                  <c:v>De 05 à 10</c:v>
                </c:pt>
                <c:pt idx="3">
                  <c:v>De 10 à 15</c:v>
                </c:pt>
                <c:pt idx="4">
                  <c:v>De 15 à 18</c:v>
                </c:pt>
              </c:strCache>
            </c:strRef>
          </c:cat>
          <c:val>
            <c:numRef>
              <c:f>'Emploi gal'!$AA$479:$AE$479</c:f>
              <c:numCache>
                <c:formatCode>#\ ##0.0</c:formatCode>
                <c:ptCount val="5"/>
                <c:pt idx="0">
                  <c:v>0.247359722222222</c:v>
                </c:pt>
                <c:pt idx="1">
                  <c:v>0.0579618055555553</c:v>
                </c:pt>
                <c:pt idx="2">
                  <c:v>-0.187541552197802</c:v>
                </c:pt>
                <c:pt idx="3">
                  <c:v>-0.560803424353424</c:v>
                </c:pt>
                <c:pt idx="4">
                  <c:v>-0.258545509492867</c:v>
                </c:pt>
              </c:numCache>
            </c:numRef>
          </c:val>
        </c:ser>
        <c:dLbls>
          <c:showLegendKey val="0"/>
          <c:showVal val="0"/>
          <c:showCatName val="0"/>
          <c:showSerName val="0"/>
          <c:showPercent val="0"/>
          <c:showBubbleSize val="0"/>
        </c:dLbls>
        <c:gapWidth val="150"/>
        <c:overlap val="100"/>
        <c:axId val="2143251464"/>
        <c:axId val="2143254808"/>
      </c:barChart>
      <c:lineChart>
        <c:grouping val="standard"/>
        <c:varyColors val="0"/>
        <c:ser>
          <c:idx val="7"/>
          <c:order val="7"/>
          <c:spPr>
            <a:ln>
              <a:noFill/>
            </a:ln>
          </c:spPr>
          <c:marker>
            <c:symbol val="circle"/>
            <c:size val="24"/>
            <c:spPr>
              <a:noFill/>
              <a:ln>
                <a:solidFill>
                  <a:schemeClr val="tx1"/>
                </a:solidFill>
              </a:ln>
            </c:spPr>
          </c:marker>
          <c:dLbls>
            <c:dLbl>
              <c:idx val="0"/>
              <c:layout>
                <c:manualLayout>
                  <c:x val="-0.0223271926844041"/>
                  <c:y val="-0.0383926227971503"/>
                </c:manualLayout>
              </c:layout>
              <c:dLblPos val="r"/>
              <c:showLegendKey val="0"/>
              <c:showVal val="1"/>
              <c:showCatName val="0"/>
              <c:showSerName val="0"/>
              <c:showPercent val="0"/>
              <c:showBubbleSize val="0"/>
            </c:dLbl>
            <c:dLbl>
              <c:idx val="1"/>
              <c:layout>
                <c:manualLayout>
                  <c:x val="-0.026079537900164"/>
                  <c:y val="-0.0443450037495313"/>
                </c:manualLayout>
              </c:layout>
              <c:dLblPos val="r"/>
              <c:showLegendKey val="0"/>
              <c:showVal val="1"/>
              <c:showCatName val="0"/>
              <c:showSerName val="0"/>
              <c:showPercent val="0"/>
              <c:showBubbleSize val="0"/>
            </c:dLbl>
            <c:dLbl>
              <c:idx val="2"/>
              <c:layout>
                <c:manualLayout>
                  <c:x val="-0.0223271926844041"/>
                  <c:y val="-0.0473211942257218"/>
                </c:manualLayout>
              </c:layout>
              <c:dLblPos val="r"/>
              <c:showLegendKey val="0"/>
              <c:showVal val="1"/>
              <c:showCatName val="0"/>
              <c:showSerName val="0"/>
              <c:showPercent val="0"/>
              <c:showBubbleSize val="0"/>
            </c:dLbl>
            <c:dLbl>
              <c:idx val="3"/>
              <c:layout>
                <c:manualLayout>
                  <c:x val="0.0168040064410335"/>
                  <c:y val="-0.00267833708286453"/>
                </c:manualLayout>
              </c:layout>
              <c:dLblPos val="r"/>
              <c:showLegendKey val="0"/>
              <c:showVal val="1"/>
              <c:showCatName val="0"/>
              <c:showSerName val="0"/>
              <c:showPercent val="0"/>
              <c:showBubbleSize val="0"/>
            </c:dLbl>
            <c:dLbl>
              <c:idx val="4"/>
              <c:layout>
                <c:manualLayout>
                  <c:x val="-0.00204608747857822"/>
                  <c:y val="-0.0505861915947652"/>
                </c:manualLayout>
              </c:layout>
              <c:dLblPos val="r"/>
              <c:showLegendKey val="0"/>
              <c:showVal val="1"/>
              <c:showCatName val="0"/>
              <c:showSerName val="0"/>
              <c:showPercent val="0"/>
              <c:showBubbleSize val="0"/>
            </c:dLbl>
            <c:numFmt formatCode="#,##0.0" sourceLinked="0"/>
            <c:spPr>
              <a:solidFill>
                <a:schemeClr val="bg1"/>
              </a:solidFill>
              <a:ln>
                <a:solidFill>
                  <a:schemeClr val="tx1"/>
                </a:solidFill>
              </a:ln>
            </c:spPr>
            <c:txPr>
              <a:bodyPr rot="0" vert="horz"/>
              <a:lstStyle/>
              <a:p>
                <a:pPr>
                  <a:defRPr sz="1800" b="1" i="1"/>
                </a:pPr>
                <a:endParaRPr lang="fr-FR"/>
              </a:p>
            </c:txPr>
            <c:dLblPos val="t"/>
            <c:showLegendKey val="0"/>
            <c:showVal val="1"/>
            <c:showCatName val="0"/>
            <c:showSerName val="0"/>
            <c:showPercent val="0"/>
            <c:showBubbleSize val="0"/>
            <c:showLeaderLines val="0"/>
          </c:dLbls>
          <c:cat>
            <c:strRef>
              <c:f>'Emploi gal'!$AA$472:$AE$472</c:f>
              <c:strCache>
                <c:ptCount val="5"/>
                <c:pt idx="0">
                  <c:v>De 95 à 2000</c:v>
                </c:pt>
                <c:pt idx="1">
                  <c:v>De 00 à 05</c:v>
                </c:pt>
                <c:pt idx="2">
                  <c:v>De 05 à 10</c:v>
                </c:pt>
                <c:pt idx="3">
                  <c:v>De 10 à 15</c:v>
                </c:pt>
                <c:pt idx="4">
                  <c:v>De 15 à 18</c:v>
                </c:pt>
              </c:strCache>
            </c:strRef>
          </c:cat>
          <c:val>
            <c:numRef>
              <c:f>'Emploi gal'!$AA$480:$AE$480</c:f>
              <c:numCache>
                <c:formatCode>#\ ##0.0</c:formatCode>
                <c:ptCount val="5"/>
                <c:pt idx="0">
                  <c:v>1.246783531746031</c:v>
                </c:pt>
                <c:pt idx="1">
                  <c:v>1.95967242063492</c:v>
                </c:pt>
                <c:pt idx="2">
                  <c:v>2.906961706349211</c:v>
                </c:pt>
                <c:pt idx="3">
                  <c:v>0.774617135642128</c:v>
                </c:pt>
                <c:pt idx="4">
                  <c:v>0.169490621403241</c:v>
                </c:pt>
              </c:numCache>
            </c:numRef>
          </c:val>
          <c:smooth val="0"/>
        </c:ser>
        <c:dLbls>
          <c:showLegendKey val="0"/>
          <c:showVal val="0"/>
          <c:showCatName val="0"/>
          <c:showSerName val="0"/>
          <c:showPercent val="0"/>
          <c:showBubbleSize val="0"/>
        </c:dLbls>
        <c:marker val="1"/>
        <c:smooth val="0"/>
        <c:axId val="2143251464"/>
        <c:axId val="2143254808"/>
      </c:lineChart>
      <c:catAx>
        <c:axId val="2143251464"/>
        <c:scaling>
          <c:orientation val="minMax"/>
        </c:scaling>
        <c:delete val="0"/>
        <c:axPos val="b"/>
        <c:numFmt formatCode="#,##0" sourceLinked="0"/>
        <c:majorTickMark val="out"/>
        <c:minorTickMark val="none"/>
        <c:tickLblPos val="low"/>
        <c:spPr>
          <a:ln w="3175">
            <a:solidFill>
              <a:srgbClr val="808080"/>
            </a:solidFill>
            <a:prstDash val="solid"/>
          </a:ln>
        </c:spPr>
        <c:txPr>
          <a:bodyPr rot="0" vert="horz"/>
          <a:lstStyle/>
          <a:p>
            <a:pPr>
              <a:defRPr sz="1600" b="1" i="0" u="none" strike="noStrike" baseline="0">
                <a:solidFill>
                  <a:srgbClr val="000000"/>
                </a:solidFill>
                <a:latin typeface="Calibri"/>
                <a:ea typeface="Calibri"/>
                <a:cs typeface="Calibri"/>
              </a:defRPr>
            </a:pPr>
            <a:endParaRPr lang="fr-FR"/>
          </a:p>
        </c:txPr>
        <c:crossAx val="2143254808"/>
        <c:crosses val="autoZero"/>
        <c:auto val="1"/>
        <c:lblAlgn val="ctr"/>
        <c:lblOffset val="100"/>
        <c:tickLblSkip val="1"/>
        <c:noMultiLvlLbl val="0"/>
      </c:catAx>
      <c:valAx>
        <c:axId val="2143254808"/>
        <c:scaling>
          <c:orientation val="minMax"/>
          <c:min val="-1.0"/>
        </c:scaling>
        <c:delete val="0"/>
        <c:axPos val="l"/>
        <c:numFmt formatCode="#,##0.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43251464"/>
        <c:crosses val="autoZero"/>
        <c:crossBetween val="between"/>
      </c:valAx>
      <c:spPr>
        <a:solidFill>
          <a:srgbClr val="FFFFFF"/>
        </a:solidFill>
        <a:ln w="25400">
          <a:noFill/>
        </a:ln>
      </c:spPr>
    </c:plotArea>
    <c:plotVisOnly val="1"/>
    <c:dispBlanksAs val="gap"/>
    <c:showDLblsOverMax val="0"/>
  </c:chart>
  <c:spPr>
    <a:solidFill>
      <a:srgbClr val="FFFFFF"/>
    </a:solidFill>
    <a:ln w="3175">
      <a:solidFill>
        <a:srgbClr val="808080"/>
      </a:solid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Chômeurs </a:t>
            </a:r>
            <a:r>
              <a:rPr lang="fr-FR" sz="1800" i="1" u="sng" dirty="0"/>
              <a:t>indemnisés</a:t>
            </a:r>
            <a:r>
              <a:rPr lang="fr-FR" sz="1800" dirty="0"/>
              <a:t>, milliers, </a:t>
            </a:r>
          </a:p>
          <a:p>
            <a:pPr>
              <a:defRPr sz="1800"/>
            </a:pPr>
            <a:r>
              <a:rPr lang="fr-FR" sz="1800" dirty="0"/>
              <a:t>et taux de chômage </a:t>
            </a:r>
            <a:r>
              <a:rPr lang="fr-FR" sz="1800" dirty="0" smtClean="0"/>
              <a:t>correspondant, long terme</a:t>
            </a:r>
            <a:endParaRPr lang="fr-FR" sz="1800" dirty="0"/>
          </a:p>
        </c:rich>
      </c:tx>
      <c:layout/>
      <c:overlay val="0"/>
      <c:spPr>
        <a:solidFill>
          <a:schemeClr val="bg1"/>
        </a:solidFill>
        <a:ln>
          <a:solidFill>
            <a:schemeClr val="bg1"/>
          </a:solidFill>
        </a:ln>
      </c:spPr>
    </c:title>
    <c:autoTitleDeleted val="0"/>
    <c:plotArea>
      <c:layout>
        <c:manualLayout>
          <c:layoutTarget val="inner"/>
          <c:xMode val="edge"/>
          <c:yMode val="edge"/>
          <c:x val="0.0674047990768395"/>
          <c:y val="0.0791090696996209"/>
          <c:w val="0.865190401846321"/>
          <c:h val="0.845358780648639"/>
        </c:manualLayout>
      </c:layout>
      <c:lineChart>
        <c:grouping val="standard"/>
        <c:varyColors val="0"/>
        <c:ser>
          <c:idx val="0"/>
          <c:order val="0"/>
          <c:tx>
            <c:strRef>
              <c:f>'[chomage-indemnise.xls]annuel'!$A$52</c:f>
              <c:strCache>
                <c:ptCount val="1"/>
                <c:pt idx="0">
                  <c:v>Chômeurs</c:v>
                </c:pt>
              </c:strCache>
            </c:strRef>
          </c:tx>
          <c:spPr>
            <a:ln w="38100" cmpd="sng">
              <a:solidFill>
                <a:schemeClr val="tx1"/>
              </a:solidFill>
            </a:ln>
          </c:spPr>
          <c:marker>
            <c:symbol val="none"/>
          </c:marker>
          <c:cat>
            <c:strRef>
              <c:f>'[chomage-indemnise.xls]annuel'!$B$51:$X$51</c:f>
              <c:strCache>
                <c:ptCount val="23"/>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Est 2018</c:v>
                </c:pt>
              </c:strCache>
            </c:strRef>
          </c:cat>
          <c:val>
            <c:numRef>
              <c:f>'[chomage-indemnise.xls]annuel'!$B$52:$X$52</c:f>
              <c:numCache>
                <c:formatCode>#\ ##0.0</c:formatCode>
                <c:ptCount val="23"/>
                <c:pt idx="0">
                  <c:v>1.118</c:v>
                </c:pt>
                <c:pt idx="1">
                  <c:v>1.093</c:v>
                </c:pt>
                <c:pt idx="2">
                  <c:v>1.098</c:v>
                </c:pt>
                <c:pt idx="3">
                  <c:v>1.168</c:v>
                </c:pt>
                <c:pt idx="4">
                  <c:v>1.22</c:v>
                </c:pt>
                <c:pt idx="5">
                  <c:v>1.58675</c:v>
                </c:pt>
                <c:pt idx="6">
                  <c:v>1.824666666666667</c:v>
                </c:pt>
                <c:pt idx="7">
                  <c:v>1.74425</c:v>
                </c:pt>
                <c:pt idx="8">
                  <c:v>1.646583333333333</c:v>
                </c:pt>
                <c:pt idx="9">
                  <c:v>1.379083333333333</c:v>
                </c:pt>
                <c:pt idx="10">
                  <c:v>1.102916666666667</c:v>
                </c:pt>
                <c:pt idx="11">
                  <c:v>1.190083333333333</c:v>
                </c:pt>
                <c:pt idx="12">
                  <c:v>1.337666666666667</c:v>
                </c:pt>
                <c:pt idx="13">
                  <c:v>1.701</c:v>
                </c:pt>
                <c:pt idx="14">
                  <c:v>1.802</c:v>
                </c:pt>
                <c:pt idx="15">
                  <c:v>1.802</c:v>
                </c:pt>
                <c:pt idx="16">
                  <c:v>1.914</c:v>
                </c:pt>
                <c:pt idx="17">
                  <c:v>2.212</c:v>
                </c:pt>
                <c:pt idx="18">
                  <c:v>2.509</c:v>
                </c:pt>
                <c:pt idx="19">
                  <c:v>2.317</c:v>
                </c:pt>
                <c:pt idx="20">
                  <c:v>2.596</c:v>
                </c:pt>
                <c:pt idx="21">
                  <c:v>2.30175</c:v>
                </c:pt>
                <c:pt idx="22">
                  <c:v>2.240773310387985</c:v>
                </c:pt>
              </c:numCache>
            </c:numRef>
          </c:val>
          <c:smooth val="0"/>
        </c:ser>
        <c:dLbls>
          <c:showLegendKey val="0"/>
          <c:showVal val="0"/>
          <c:showCatName val="0"/>
          <c:showSerName val="0"/>
          <c:showPercent val="0"/>
          <c:showBubbleSize val="0"/>
        </c:dLbls>
        <c:marker val="1"/>
        <c:smooth val="0"/>
        <c:axId val="2135717128"/>
        <c:axId val="2135720136"/>
      </c:lineChart>
      <c:lineChart>
        <c:grouping val="standard"/>
        <c:varyColors val="0"/>
        <c:ser>
          <c:idx val="3"/>
          <c:order val="1"/>
          <c:tx>
            <c:strRef>
              <c:f>'[chomage-indemnise.xls]annuel'!$A$55</c:f>
              <c:strCache>
                <c:ptCount val="1"/>
                <c:pt idx="0">
                  <c:v>Taux de chômage indemnisés</c:v>
                </c:pt>
              </c:strCache>
            </c:strRef>
          </c:tx>
          <c:spPr>
            <a:ln w="76200" cmpd="sng">
              <a:solidFill>
                <a:schemeClr val="tx1"/>
              </a:solidFill>
              <a:prstDash val="sysDot"/>
            </a:ln>
          </c:spPr>
          <c:marker>
            <c:symbol val="none"/>
          </c:marker>
          <c:cat>
            <c:strRef>
              <c:f>'[chomage-indemnise.xls]annuel'!$B$51:$X$51</c:f>
              <c:strCache>
                <c:ptCount val="23"/>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Est 2018</c:v>
                </c:pt>
              </c:strCache>
            </c:strRef>
          </c:cat>
          <c:val>
            <c:numRef>
              <c:f>'[chomage-indemnise.xls]annuel'!$B$55:$X$55</c:f>
              <c:numCache>
                <c:formatCode>0.0%</c:formatCode>
                <c:ptCount val="23"/>
                <c:pt idx="0">
                  <c:v>0.0298485897294623</c:v>
                </c:pt>
                <c:pt idx="1">
                  <c:v>0.0292006247862518</c:v>
                </c:pt>
                <c:pt idx="2">
                  <c:v>0.0293302870098585</c:v>
                </c:pt>
                <c:pt idx="3">
                  <c:v>0.0311419281504246</c:v>
                </c:pt>
                <c:pt idx="4">
                  <c:v>0.03248334713379</c:v>
                </c:pt>
                <c:pt idx="5">
                  <c:v>0.0418397564355931</c:v>
                </c:pt>
                <c:pt idx="6">
                  <c:v>0.0478132396243083</c:v>
                </c:pt>
                <c:pt idx="7">
                  <c:v>0.0458025318389915</c:v>
                </c:pt>
                <c:pt idx="8">
                  <c:v>0.0433490625807919</c:v>
                </c:pt>
                <c:pt idx="9">
                  <c:v>0.0365641763111495</c:v>
                </c:pt>
                <c:pt idx="10">
                  <c:v>0.0294577544259525</c:v>
                </c:pt>
                <c:pt idx="11">
                  <c:v>0.0317120554123971</c:v>
                </c:pt>
                <c:pt idx="12">
                  <c:v>0.0355050679974</c:v>
                </c:pt>
                <c:pt idx="13">
                  <c:v>0.0447176095351248</c:v>
                </c:pt>
                <c:pt idx="14">
                  <c:v>0.0472473490553355</c:v>
                </c:pt>
                <c:pt idx="15">
                  <c:v>0.0472473490553355</c:v>
                </c:pt>
                <c:pt idx="16">
                  <c:v>0.0500369840336719</c:v>
                </c:pt>
                <c:pt idx="17">
                  <c:v>0.0573804636209781</c:v>
                </c:pt>
                <c:pt idx="18">
                  <c:v>0.0645872008575342</c:v>
                </c:pt>
                <c:pt idx="19">
                  <c:v>0.0599409552579272</c:v>
                </c:pt>
                <c:pt idx="20">
                  <c:v>0.0666774440423194</c:v>
                </c:pt>
                <c:pt idx="21">
                  <c:v>0.0595699381180901</c:v>
                </c:pt>
                <c:pt idx="22">
                  <c:v>0.0580835054467918</c:v>
                </c:pt>
              </c:numCache>
            </c:numRef>
          </c:val>
          <c:smooth val="0"/>
        </c:ser>
        <c:dLbls>
          <c:showLegendKey val="0"/>
          <c:showVal val="0"/>
          <c:showCatName val="0"/>
          <c:showSerName val="0"/>
          <c:showPercent val="0"/>
          <c:showBubbleSize val="0"/>
        </c:dLbls>
        <c:marker val="1"/>
        <c:smooth val="0"/>
        <c:axId val="2135726664"/>
        <c:axId val="2135723512"/>
      </c:lineChart>
      <c:catAx>
        <c:axId val="2135717128"/>
        <c:scaling>
          <c:orientation val="minMax"/>
        </c:scaling>
        <c:delete val="0"/>
        <c:axPos val="b"/>
        <c:majorTickMark val="out"/>
        <c:minorTickMark val="none"/>
        <c:tickLblPos val="nextTo"/>
        <c:txPr>
          <a:bodyPr rot="-5400000" vert="horz"/>
          <a:lstStyle/>
          <a:p>
            <a:pPr>
              <a:defRPr/>
            </a:pPr>
            <a:endParaRPr lang="fr-FR"/>
          </a:p>
        </c:txPr>
        <c:crossAx val="2135720136"/>
        <c:crosses val="autoZero"/>
        <c:auto val="1"/>
        <c:lblAlgn val="ctr"/>
        <c:lblOffset val="100"/>
        <c:tickLblSkip val="3"/>
        <c:noMultiLvlLbl val="0"/>
      </c:catAx>
      <c:valAx>
        <c:axId val="2135720136"/>
        <c:scaling>
          <c:orientation val="minMax"/>
          <c:max val="3.0"/>
        </c:scaling>
        <c:delete val="0"/>
        <c:axPos val="l"/>
        <c:majorGridlines>
          <c:spPr>
            <a:ln>
              <a:solidFill>
                <a:schemeClr val="bg1">
                  <a:lumMod val="75000"/>
                </a:schemeClr>
              </a:solidFill>
            </a:ln>
          </c:spPr>
        </c:majorGridlines>
        <c:numFmt formatCode="#\ ##0.0" sourceLinked="1"/>
        <c:majorTickMark val="out"/>
        <c:minorTickMark val="none"/>
        <c:tickLblPos val="nextTo"/>
        <c:crossAx val="2135717128"/>
        <c:crosses val="autoZero"/>
        <c:crossBetween val="between"/>
        <c:majorUnit val="0.2"/>
      </c:valAx>
      <c:valAx>
        <c:axId val="2135723512"/>
        <c:scaling>
          <c:orientation val="minMax"/>
          <c:max val="0.09"/>
        </c:scaling>
        <c:delete val="0"/>
        <c:axPos val="r"/>
        <c:numFmt formatCode="0.0%" sourceLinked="1"/>
        <c:majorTickMark val="out"/>
        <c:minorTickMark val="none"/>
        <c:tickLblPos val="nextTo"/>
        <c:txPr>
          <a:bodyPr/>
          <a:lstStyle/>
          <a:p>
            <a:pPr>
              <a:defRPr sz="1600" b="1" i="1"/>
            </a:pPr>
            <a:endParaRPr lang="fr-FR"/>
          </a:p>
        </c:txPr>
        <c:crossAx val="2135726664"/>
        <c:crosses val="max"/>
        <c:crossBetween val="between"/>
        <c:majorUnit val="0.005"/>
      </c:valAx>
      <c:catAx>
        <c:axId val="2135726664"/>
        <c:scaling>
          <c:orientation val="minMax"/>
        </c:scaling>
        <c:delete val="1"/>
        <c:axPos val="b"/>
        <c:majorTickMark val="out"/>
        <c:minorTickMark val="none"/>
        <c:tickLblPos val="nextTo"/>
        <c:crossAx val="2135723512"/>
        <c:crosses val="autoZero"/>
        <c:auto val="1"/>
        <c:lblAlgn val="ctr"/>
        <c:lblOffset val="100"/>
        <c:noMultiLvlLbl val="0"/>
      </c:catAx>
    </c:plotArea>
    <c:legend>
      <c:legendPos val="r"/>
      <c:legendEntry>
        <c:idx val="1"/>
        <c:txPr>
          <a:bodyPr/>
          <a:lstStyle/>
          <a:p>
            <a:pPr>
              <a:defRPr sz="1800" b="1" i="1"/>
            </a:pPr>
            <a:endParaRPr lang="fr-FR"/>
          </a:p>
        </c:txPr>
      </c:legendEntry>
      <c:layout>
        <c:manualLayout>
          <c:xMode val="edge"/>
          <c:yMode val="edge"/>
          <c:x val="0.120213036706456"/>
          <c:y val="0.667638681043386"/>
          <c:w val="0.479868977074099"/>
          <c:h val="0.152580312004119"/>
        </c:manualLayout>
      </c:layout>
      <c:overlay val="0"/>
      <c:spPr>
        <a:solidFill>
          <a:schemeClr val="bg1"/>
        </a:solidFill>
      </c:spPr>
      <c:txPr>
        <a:bodyPr/>
        <a:lstStyle/>
        <a:p>
          <a:pPr>
            <a:defRPr sz="1600"/>
          </a:pPr>
          <a:endParaRPr lang="fr-FR"/>
        </a:p>
      </c:txPr>
    </c:legend>
    <c:plotVisOnly val="1"/>
    <c:dispBlanksAs val="gap"/>
    <c:showDLblsOverMax val="0"/>
  </c:chart>
  <c:txPr>
    <a:bodyPr/>
    <a:lstStyle/>
    <a:p>
      <a:pPr>
        <a:defRPr sz="1400"/>
      </a:pPr>
      <a:endParaRPr lang="fr-FR"/>
    </a:p>
  </c:txPr>
  <c:externalData r:id="rId1">
    <c:autoUpdate val="0"/>
  </c:externalData>
  <c:userShapes r:id="rId2"/>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Zoom depuis</a:t>
            </a:r>
            <a:r>
              <a:rPr lang="fr-FR" sz="2000" baseline="0"/>
              <a:t> 2010</a:t>
            </a:r>
            <a:endParaRPr lang="fr-FR" sz="2000"/>
          </a:p>
        </c:rich>
      </c:tx>
      <c:layout>
        <c:manualLayout>
          <c:xMode val="edge"/>
          <c:yMode val="edge"/>
          <c:x val="0.158098876340091"/>
          <c:y val="0.000189658192264239"/>
        </c:manualLayout>
      </c:layout>
      <c:overlay val="0"/>
      <c:spPr>
        <a:solidFill>
          <a:schemeClr val="bg1"/>
        </a:solidFill>
        <a:ln>
          <a:solidFill>
            <a:schemeClr val="bg1"/>
          </a:solidFill>
        </a:ln>
      </c:spPr>
    </c:title>
    <c:autoTitleDeleted val="0"/>
    <c:plotArea>
      <c:layout>
        <c:manualLayout>
          <c:layoutTarget val="inner"/>
          <c:xMode val="edge"/>
          <c:yMode val="edge"/>
          <c:x val="0.0674047990768395"/>
          <c:y val="0.0222220139149273"/>
          <c:w val="0.865190401846321"/>
          <c:h val="0.846605767349869"/>
        </c:manualLayout>
      </c:layout>
      <c:lineChart>
        <c:grouping val="standard"/>
        <c:varyColors val="0"/>
        <c:ser>
          <c:idx val="0"/>
          <c:order val="0"/>
          <c:tx>
            <c:strRef>
              <c:f>'[chomage-indemnise.xls]annuel'!$A$52</c:f>
              <c:strCache>
                <c:ptCount val="1"/>
                <c:pt idx="0">
                  <c:v>Chômeurs</c:v>
                </c:pt>
              </c:strCache>
            </c:strRef>
          </c:tx>
          <c:spPr>
            <a:ln w="38100" cmpd="sng">
              <a:solidFill>
                <a:schemeClr val="tx1"/>
              </a:solidFill>
            </a:ln>
          </c:spPr>
          <c:marker>
            <c:symbol val="none"/>
          </c:marker>
          <c:dLbls>
            <c:spPr>
              <a:solidFill>
                <a:schemeClr val="bg1"/>
              </a:solidFill>
            </c:spPr>
            <c:txPr>
              <a:bodyPr/>
              <a:lstStyle/>
              <a:p>
                <a:pPr>
                  <a:defRPr sz="1600" b="1"/>
                </a:pPr>
                <a:endParaRPr lang="fr-FR"/>
              </a:p>
            </c:txPr>
            <c:dLblPos val="t"/>
            <c:showLegendKey val="0"/>
            <c:showVal val="1"/>
            <c:showCatName val="0"/>
            <c:showSerName val="0"/>
            <c:showPercent val="0"/>
            <c:showBubbleSize val="0"/>
            <c:showLeaderLines val="0"/>
          </c:dLbls>
          <c:cat>
            <c:strRef>
              <c:f>'[chomage-indemnise.xls]annuel'!$P$51:$X$51</c:f>
              <c:strCache>
                <c:ptCount val="9"/>
                <c:pt idx="0">
                  <c:v>2010</c:v>
                </c:pt>
                <c:pt idx="1">
                  <c:v>2011</c:v>
                </c:pt>
                <c:pt idx="2">
                  <c:v>2012</c:v>
                </c:pt>
                <c:pt idx="3">
                  <c:v>2013</c:v>
                </c:pt>
                <c:pt idx="4">
                  <c:v>2014</c:v>
                </c:pt>
                <c:pt idx="5">
                  <c:v>2015</c:v>
                </c:pt>
                <c:pt idx="6">
                  <c:v>2016</c:v>
                </c:pt>
                <c:pt idx="7">
                  <c:v>2017</c:v>
                </c:pt>
                <c:pt idx="8">
                  <c:v>Est 2018</c:v>
                </c:pt>
              </c:strCache>
            </c:strRef>
          </c:cat>
          <c:val>
            <c:numRef>
              <c:f>'[chomage-indemnise.xls]annuel'!$P$52:$X$52</c:f>
              <c:numCache>
                <c:formatCode>#\ ##0.0</c:formatCode>
                <c:ptCount val="9"/>
                <c:pt idx="0">
                  <c:v>1.802</c:v>
                </c:pt>
                <c:pt idx="1">
                  <c:v>1.802</c:v>
                </c:pt>
                <c:pt idx="2">
                  <c:v>1.914</c:v>
                </c:pt>
                <c:pt idx="3">
                  <c:v>2.212</c:v>
                </c:pt>
                <c:pt idx="4">
                  <c:v>2.509</c:v>
                </c:pt>
                <c:pt idx="5">
                  <c:v>2.317</c:v>
                </c:pt>
                <c:pt idx="6">
                  <c:v>2.596</c:v>
                </c:pt>
                <c:pt idx="7">
                  <c:v>2.30175</c:v>
                </c:pt>
                <c:pt idx="8">
                  <c:v>2.240773310387985</c:v>
                </c:pt>
              </c:numCache>
            </c:numRef>
          </c:val>
          <c:smooth val="0"/>
        </c:ser>
        <c:dLbls>
          <c:showLegendKey val="0"/>
          <c:showVal val="1"/>
          <c:showCatName val="0"/>
          <c:showSerName val="0"/>
          <c:showPercent val="0"/>
          <c:showBubbleSize val="0"/>
        </c:dLbls>
        <c:marker val="1"/>
        <c:smooth val="0"/>
        <c:axId val="2134210424"/>
        <c:axId val="2134162664"/>
      </c:lineChart>
      <c:lineChart>
        <c:grouping val="standard"/>
        <c:varyColors val="0"/>
        <c:ser>
          <c:idx val="3"/>
          <c:order val="1"/>
          <c:tx>
            <c:strRef>
              <c:f>'[chomage-indemnise.xls]annuel'!$A$55</c:f>
              <c:strCache>
                <c:ptCount val="1"/>
                <c:pt idx="0">
                  <c:v>Taux de chômage indemnisés</c:v>
                </c:pt>
              </c:strCache>
            </c:strRef>
          </c:tx>
          <c:spPr>
            <a:ln w="76200" cmpd="sng">
              <a:solidFill>
                <a:schemeClr val="tx1"/>
              </a:solidFill>
              <a:prstDash val="sysDot"/>
            </a:ln>
          </c:spPr>
          <c:marker>
            <c:symbol val="none"/>
          </c:marker>
          <c:dLbls>
            <c:spPr>
              <a:solidFill>
                <a:schemeClr val="bg1"/>
              </a:solidFill>
            </c:spPr>
            <c:txPr>
              <a:bodyPr rot="-5400000" vert="horz"/>
              <a:lstStyle/>
              <a:p>
                <a:pPr>
                  <a:defRPr sz="1600" b="1"/>
                </a:pPr>
                <a:endParaRPr lang="fr-FR"/>
              </a:p>
            </c:txPr>
            <c:dLblPos val="t"/>
            <c:showLegendKey val="0"/>
            <c:showVal val="1"/>
            <c:showCatName val="0"/>
            <c:showSerName val="0"/>
            <c:showPercent val="0"/>
            <c:showBubbleSize val="0"/>
            <c:showLeaderLines val="0"/>
          </c:dLbls>
          <c:cat>
            <c:strRef>
              <c:f>'[chomage-indemnise.xls]annuel'!$B$51:$X$51</c:f>
              <c:strCache>
                <c:ptCount val="23"/>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Est 2018</c:v>
                </c:pt>
              </c:strCache>
            </c:strRef>
          </c:cat>
          <c:val>
            <c:numRef>
              <c:f>'[chomage-indemnise.xls]annuel'!$P$55:$X$55</c:f>
              <c:numCache>
                <c:formatCode>0.0%</c:formatCode>
                <c:ptCount val="9"/>
                <c:pt idx="0">
                  <c:v>0.0472473490553355</c:v>
                </c:pt>
                <c:pt idx="1">
                  <c:v>0.0472473490553355</c:v>
                </c:pt>
                <c:pt idx="2">
                  <c:v>0.0500369840336719</c:v>
                </c:pt>
                <c:pt idx="3">
                  <c:v>0.0573804636209781</c:v>
                </c:pt>
                <c:pt idx="4">
                  <c:v>0.0645872008575342</c:v>
                </c:pt>
                <c:pt idx="5">
                  <c:v>0.0599409552579272</c:v>
                </c:pt>
                <c:pt idx="6">
                  <c:v>0.0666774440423194</c:v>
                </c:pt>
                <c:pt idx="7">
                  <c:v>0.0595699381180901</c:v>
                </c:pt>
                <c:pt idx="8">
                  <c:v>0.0580835054467918</c:v>
                </c:pt>
              </c:numCache>
            </c:numRef>
          </c:val>
          <c:smooth val="0"/>
        </c:ser>
        <c:dLbls>
          <c:showLegendKey val="0"/>
          <c:showVal val="1"/>
          <c:showCatName val="0"/>
          <c:showSerName val="0"/>
          <c:showPercent val="0"/>
          <c:showBubbleSize val="0"/>
        </c:dLbls>
        <c:marker val="1"/>
        <c:smooth val="0"/>
        <c:axId val="2134175144"/>
        <c:axId val="2134077576"/>
      </c:lineChart>
      <c:catAx>
        <c:axId val="2134210424"/>
        <c:scaling>
          <c:orientation val="minMax"/>
        </c:scaling>
        <c:delete val="0"/>
        <c:axPos val="b"/>
        <c:majorTickMark val="out"/>
        <c:minorTickMark val="none"/>
        <c:tickLblPos val="nextTo"/>
        <c:txPr>
          <a:bodyPr rot="-5400000" vert="horz"/>
          <a:lstStyle/>
          <a:p>
            <a:pPr>
              <a:defRPr sz="1600"/>
            </a:pPr>
            <a:endParaRPr lang="fr-FR"/>
          </a:p>
        </c:txPr>
        <c:crossAx val="2134162664"/>
        <c:crosses val="autoZero"/>
        <c:auto val="1"/>
        <c:lblAlgn val="ctr"/>
        <c:lblOffset val="100"/>
        <c:noMultiLvlLbl val="0"/>
      </c:catAx>
      <c:valAx>
        <c:axId val="2134162664"/>
        <c:scaling>
          <c:orientation val="minMax"/>
          <c:max val="3.0"/>
          <c:min val="1.5"/>
        </c:scaling>
        <c:delete val="0"/>
        <c:axPos val="l"/>
        <c:majorGridlines>
          <c:spPr>
            <a:ln>
              <a:solidFill>
                <a:schemeClr val="bg1">
                  <a:lumMod val="75000"/>
                </a:schemeClr>
              </a:solidFill>
            </a:ln>
          </c:spPr>
        </c:majorGridlines>
        <c:numFmt formatCode="#\ ##0.0" sourceLinked="1"/>
        <c:majorTickMark val="out"/>
        <c:minorTickMark val="none"/>
        <c:tickLblPos val="nextTo"/>
        <c:crossAx val="2134210424"/>
        <c:crosses val="autoZero"/>
        <c:crossBetween val="between"/>
        <c:majorUnit val="0.1"/>
      </c:valAx>
      <c:valAx>
        <c:axId val="2134077576"/>
        <c:scaling>
          <c:orientation val="minMax"/>
          <c:max val="0.09"/>
          <c:min val="0.045"/>
        </c:scaling>
        <c:delete val="0"/>
        <c:axPos val="r"/>
        <c:numFmt formatCode="0.0%" sourceLinked="1"/>
        <c:majorTickMark val="out"/>
        <c:minorTickMark val="none"/>
        <c:tickLblPos val="nextTo"/>
        <c:crossAx val="2134175144"/>
        <c:crosses val="max"/>
        <c:crossBetween val="between"/>
        <c:majorUnit val="0.005"/>
      </c:valAx>
      <c:catAx>
        <c:axId val="2134175144"/>
        <c:scaling>
          <c:orientation val="minMax"/>
        </c:scaling>
        <c:delete val="1"/>
        <c:axPos val="b"/>
        <c:majorTickMark val="out"/>
        <c:minorTickMark val="none"/>
        <c:tickLblPos val="nextTo"/>
        <c:crossAx val="2134077576"/>
        <c:crosses val="autoZero"/>
        <c:auto val="1"/>
        <c:lblAlgn val="ctr"/>
        <c:lblOffset val="100"/>
        <c:noMultiLvlLbl val="0"/>
      </c:catAx>
    </c:plotArea>
    <c:plotVisOnly val="1"/>
    <c:dispBlanksAs val="gap"/>
    <c:showDLblsOverMax val="0"/>
  </c:chart>
  <c:txPr>
    <a:bodyPr/>
    <a:lstStyle/>
    <a:p>
      <a:pPr>
        <a:defRPr sz="1400"/>
      </a:pPr>
      <a:endParaRPr lang="fr-FR"/>
    </a:p>
  </c:txPr>
  <c:externalData r:id="rId1">
    <c:autoUpdate val="0"/>
  </c:externalData>
  <c:userShapes r:id="rId2"/>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a:t>Licenciements annuels, approche</a:t>
            </a:r>
          </a:p>
        </c:rich>
      </c:tx>
      <c:layout>
        <c:manualLayout>
          <c:xMode val="edge"/>
          <c:yMode val="edge"/>
          <c:x val="0.240531060096099"/>
          <c:y val="0.0151148617919948"/>
        </c:manualLayout>
      </c:layout>
      <c:overlay val="0"/>
      <c:spPr>
        <a:solidFill>
          <a:schemeClr val="bg1"/>
        </a:solidFill>
      </c:spPr>
    </c:title>
    <c:autoTitleDeleted val="0"/>
    <c:plotArea>
      <c:layout>
        <c:manualLayout>
          <c:layoutTarget val="inner"/>
          <c:xMode val="edge"/>
          <c:yMode val="edge"/>
          <c:x val="0.0717104012340143"/>
          <c:y val="0.0434523809523809"/>
          <c:w val="0.920744713288971"/>
          <c:h val="0.828595384522233"/>
        </c:manualLayout>
      </c:layout>
      <c:lineChart>
        <c:grouping val="standard"/>
        <c:varyColors val="0"/>
        <c:ser>
          <c:idx val="0"/>
          <c:order val="0"/>
          <c:tx>
            <c:strRef>
              <c:f>'Licenciements éco_trim_ann NAF1'!$A$132</c:f>
              <c:strCache>
                <c:ptCount val="1"/>
                <c:pt idx="0">
                  <c:v>Total annuel</c:v>
                </c:pt>
              </c:strCache>
            </c:strRef>
          </c:tx>
          <c:spPr>
            <a:ln w="76200" cmpd="sng">
              <a:solidFill>
                <a:srgbClr val="FF0000"/>
              </a:solidFill>
              <a:prstDash val="solid"/>
            </a:ln>
          </c:spPr>
          <c:marker>
            <c:symbol val="none"/>
          </c:marker>
          <c:dLbls>
            <c:numFmt formatCode="#,##0" sourceLinked="0"/>
            <c:spPr>
              <a:solidFill>
                <a:schemeClr val="bg1"/>
              </a:solidFill>
            </c:spPr>
            <c:txPr>
              <a:bodyPr/>
              <a:lstStyle/>
              <a:p>
                <a:pPr>
                  <a:defRPr sz="1600" b="1">
                    <a:solidFill>
                      <a:srgbClr val="FF0000"/>
                    </a:solidFill>
                  </a:defRPr>
                </a:pPr>
                <a:endParaRPr lang="fr-FR"/>
              </a:p>
            </c:txPr>
            <c:dLblPos val="ctr"/>
            <c:showLegendKey val="0"/>
            <c:showVal val="1"/>
            <c:showCatName val="0"/>
            <c:showSerName val="0"/>
            <c:showPercent val="0"/>
            <c:showBubbleSize val="0"/>
            <c:showLeaderLines val="0"/>
          </c:dLbls>
          <c:cat>
            <c:strRef>
              <c:f>'Licenciements éco_trim_ann NAF1'!$B$131:$J$131</c:f>
              <c:strCache>
                <c:ptCount val="9"/>
                <c:pt idx="0">
                  <c:v>2010</c:v>
                </c:pt>
                <c:pt idx="1">
                  <c:v>2011</c:v>
                </c:pt>
                <c:pt idx="2">
                  <c:v>2012</c:v>
                </c:pt>
                <c:pt idx="3">
                  <c:v>2013</c:v>
                </c:pt>
                <c:pt idx="4">
                  <c:v>2014</c:v>
                </c:pt>
                <c:pt idx="5">
                  <c:v>2015</c:v>
                </c:pt>
                <c:pt idx="6">
                  <c:v>2016</c:v>
                </c:pt>
                <c:pt idx="7">
                  <c:v>2017</c:v>
                </c:pt>
                <c:pt idx="8">
                  <c:v>Est 2018</c:v>
                </c:pt>
              </c:strCache>
            </c:strRef>
          </c:cat>
          <c:val>
            <c:numRef>
              <c:f>'Licenciements éco_trim_ann NAF1'!$B$132:$J$132</c:f>
              <c:numCache>
                <c:formatCode>General</c:formatCode>
                <c:ptCount val="9"/>
                <c:pt idx="0">
                  <c:v>167.0</c:v>
                </c:pt>
                <c:pt idx="1">
                  <c:v>155.0</c:v>
                </c:pt>
                <c:pt idx="2">
                  <c:v>246.0</c:v>
                </c:pt>
                <c:pt idx="3">
                  <c:v>278.0</c:v>
                </c:pt>
                <c:pt idx="4">
                  <c:v>251.0</c:v>
                </c:pt>
                <c:pt idx="5">
                  <c:v>307.0</c:v>
                </c:pt>
                <c:pt idx="6">
                  <c:v>203.0</c:v>
                </c:pt>
                <c:pt idx="7">
                  <c:v>228.0</c:v>
                </c:pt>
                <c:pt idx="8">
                  <c:v>189.4153846153846</c:v>
                </c:pt>
              </c:numCache>
            </c:numRef>
          </c:val>
          <c:smooth val="0"/>
        </c:ser>
        <c:dLbls>
          <c:showLegendKey val="0"/>
          <c:showVal val="0"/>
          <c:showCatName val="0"/>
          <c:showSerName val="0"/>
          <c:showPercent val="0"/>
          <c:showBubbleSize val="0"/>
        </c:dLbls>
        <c:marker val="1"/>
        <c:smooth val="0"/>
        <c:axId val="2135872648"/>
        <c:axId val="2135880712"/>
      </c:lineChart>
      <c:catAx>
        <c:axId val="2135872648"/>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35880712"/>
        <c:crosses val="autoZero"/>
        <c:auto val="1"/>
        <c:lblAlgn val="ctr"/>
        <c:lblOffset val="100"/>
        <c:tickLblSkip val="1"/>
        <c:noMultiLvlLbl val="0"/>
      </c:catAx>
      <c:valAx>
        <c:axId val="2135880712"/>
        <c:scaling>
          <c:orientation val="minMax"/>
          <c:min val="150.0"/>
        </c:scaling>
        <c:delete val="0"/>
        <c:axPos val="l"/>
        <c:majorGridlines>
          <c:spPr>
            <a:ln>
              <a:solidFill>
                <a:schemeClr val="bg1">
                  <a:lumMod val="75000"/>
                </a:schemeClr>
              </a:solidFill>
            </a:ln>
          </c:spPr>
        </c:majorGridlines>
        <c:numFmt formatCode="General" sourceLinked="1"/>
        <c:majorTickMark val="out"/>
        <c:minorTickMark val="none"/>
        <c:tickLblPos val="nextTo"/>
        <c:crossAx val="2135872648"/>
        <c:crosses val="autoZero"/>
        <c:crossBetween val="between"/>
        <c:majorUnit val="10.0"/>
      </c:valAx>
    </c:plotArea>
    <c:plotVisOnly val="1"/>
    <c:dispBlanksAs val="gap"/>
    <c:showDLblsOverMax val="0"/>
  </c:chart>
  <c:txPr>
    <a:bodyPr/>
    <a:lstStyle/>
    <a:p>
      <a:pPr>
        <a:defRPr sz="1400"/>
      </a:pPr>
      <a:endParaRPr lang="fr-FR"/>
    </a:p>
  </c:txPr>
  <c:externalData r:id="rId1">
    <c:autoUpdate val="0"/>
  </c:externalData>
  <c:userShapes r:id="rId2"/>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Licenciements par trimestre : </a:t>
            </a:r>
            <a:endParaRPr lang="fr-FR" sz="1800" dirty="0" smtClean="0"/>
          </a:p>
          <a:p>
            <a:pPr>
              <a:defRPr sz="1800"/>
            </a:pPr>
            <a:r>
              <a:rPr lang="fr-FR" sz="1800" dirty="0" smtClean="0"/>
              <a:t>pics </a:t>
            </a:r>
            <a:r>
              <a:rPr lang="fr-FR" sz="1800" dirty="0"/>
              <a:t>significatifs en 2014-2015, encore notables en 2017, </a:t>
            </a:r>
          </a:p>
          <a:p>
            <a:pPr>
              <a:defRPr sz="1800"/>
            </a:pPr>
            <a:r>
              <a:rPr lang="fr-FR" sz="1800" dirty="0"/>
              <a:t>estimation en baisse en 2018</a:t>
            </a:r>
          </a:p>
        </c:rich>
      </c:tx>
      <c:layout>
        <c:manualLayout>
          <c:xMode val="edge"/>
          <c:yMode val="edge"/>
          <c:x val="0.167755905511811"/>
          <c:y val="0.0"/>
        </c:manualLayout>
      </c:layout>
      <c:overlay val="0"/>
    </c:title>
    <c:autoTitleDeleted val="0"/>
    <c:plotArea>
      <c:layout>
        <c:manualLayout>
          <c:layoutTarget val="inner"/>
          <c:xMode val="edge"/>
          <c:yMode val="edge"/>
          <c:x val="0.0717104012340143"/>
          <c:y val="0.195572773670863"/>
          <c:w val="0.920744713288971"/>
          <c:h val="0.720179426501084"/>
        </c:manualLayout>
      </c:layout>
      <c:lineChart>
        <c:grouping val="standard"/>
        <c:varyColors val="0"/>
        <c:ser>
          <c:idx val="0"/>
          <c:order val="0"/>
          <c:tx>
            <c:strRef>
              <c:f>'Licenciements éco_trim_ann NAF1'!$A$103</c:f>
              <c:strCache>
                <c:ptCount val="1"/>
                <c:pt idx="0">
                  <c:v>Nb</c:v>
                </c:pt>
              </c:strCache>
            </c:strRef>
          </c:tx>
          <c:spPr>
            <a:ln w="12700" cmpd="sng">
              <a:solidFill>
                <a:srgbClr val="FF0000"/>
              </a:solidFill>
              <a:prstDash val="sysDash"/>
            </a:ln>
          </c:spPr>
          <c:marker>
            <c:symbol val="none"/>
          </c:marker>
          <c:trendline>
            <c:spPr>
              <a:ln w="76200" cmpd="sng">
                <a:solidFill>
                  <a:srgbClr val="FF0000"/>
                </a:solidFill>
              </a:ln>
            </c:spPr>
            <c:trendlineType val="movingAvg"/>
            <c:period val="4"/>
            <c:dispRSqr val="0"/>
            <c:dispEq val="0"/>
          </c:trendline>
          <c:cat>
            <c:strRef>
              <c:f>'Licenciements éco_trim_ann NAF1'!$B$102:$AK$102</c:f>
              <c:strCache>
                <c:ptCount val="36"/>
                <c:pt idx="0">
                  <c:v>2010</c:v>
                </c:pt>
                <c:pt idx="1">
                  <c:v>T2</c:v>
                </c:pt>
                <c:pt idx="2">
                  <c:v>T3</c:v>
                </c:pt>
                <c:pt idx="3">
                  <c:v>T4</c:v>
                </c:pt>
                <c:pt idx="4">
                  <c:v>2011</c:v>
                </c:pt>
                <c:pt idx="5">
                  <c:v>T2</c:v>
                </c:pt>
                <c:pt idx="6">
                  <c:v>T3</c:v>
                </c:pt>
                <c:pt idx="7">
                  <c:v>T4</c:v>
                </c:pt>
                <c:pt idx="8">
                  <c:v>2012</c:v>
                </c:pt>
                <c:pt idx="9">
                  <c:v>T2</c:v>
                </c:pt>
                <c:pt idx="10">
                  <c:v>T3</c:v>
                </c:pt>
                <c:pt idx="11">
                  <c:v>T4</c:v>
                </c:pt>
                <c:pt idx="12">
                  <c:v>2013</c:v>
                </c:pt>
                <c:pt idx="13">
                  <c:v>T2</c:v>
                </c:pt>
                <c:pt idx="14">
                  <c:v>T3</c:v>
                </c:pt>
                <c:pt idx="15">
                  <c:v>T4</c:v>
                </c:pt>
                <c:pt idx="16">
                  <c:v>2014</c:v>
                </c:pt>
                <c:pt idx="17">
                  <c:v>T2</c:v>
                </c:pt>
                <c:pt idx="18">
                  <c:v>T3</c:v>
                </c:pt>
                <c:pt idx="19">
                  <c:v>T4</c:v>
                </c:pt>
                <c:pt idx="20">
                  <c:v>2015</c:v>
                </c:pt>
                <c:pt idx="21">
                  <c:v>T2</c:v>
                </c:pt>
                <c:pt idx="22">
                  <c:v>T3</c:v>
                </c:pt>
                <c:pt idx="23">
                  <c:v>T4</c:v>
                </c:pt>
                <c:pt idx="24">
                  <c:v>2016</c:v>
                </c:pt>
                <c:pt idx="25">
                  <c:v>T2</c:v>
                </c:pt>
                <c:pt idx="26">
                  <c:v>T3</c:v>
                </c:pt>
                <c:pt idx="27">
                  <c:v>T4</c:v>
                </c:pt>
                <c:pt idx="28">
                  <c:v>2017</c:v>
                </c:pt>
                <c:pt idx="29">
                  <c:v>T2</c:v>
                </c:pt>
                <c:pt idx="30">
                  <c:v>T3</c:v>
                </c:pt>
                <c:pt idx="31">
                  <c:v>T4</c:v>
                </c:pt>
                <c:pt idx="32">
                  <c:v>2018</c:v>
                </c:pt>
                <c:pt idx="33">
                  <c:v>T2</c:v>
                </c:pt>
                <c:pt idx="34">
                  <c:v>T3</c:v>
                </c:pt>
                <c:pt idx="35">
                  <c:v>T4</c:v>
                </c:pt>
              </c:strCache>
            </c:strRef>
          </c:cat>
          <c:val>
            <c:numRef>
              <c:f>'Licenciements éco_trim_ann NAF1'!$B$103:$AK$103</c:f>
              <c:numCache>
                <c:formatCode>0</c:formatCode>
                <c:ptCount val="36"/>
                <c:pt idx="0">
                  <c:v>46.0</c:v>
                </c:pt>
                <c:pt idx="1">
                  <c:v>55.0</c:v>
                </c:pt>
                <c:pt idx="2">
                  <c:v>42.0</c:v>
                </c:pt>
                <c:pt idx="3">
                  <c:v>24.0</c:v>
                </c:pt>
                <c:pt idx="4">
                  <c:v>80.0</c:v>
                </c:pt>
                <c:pt idx="5">
                  <c:v>36.0</c:v>
                </c:pt>
                <c:pt idx="6">
                  <c:v>11.0</c:v>
                </c:pt>
                <c:pt idx="7">
                  <c:v>28.0</c:v>
                </c:pt>
                <c:pt idx="8">
                  <c:v>59.0</c:v>
                </c:pt>
                <c:pt idx="9">
                  <c:v>52.0</c:v>
                </c:pt>
                <c:pt idx="10">
                  <c:v>62.0</c:v>
                </c:pt>
                <c:pt idx="11">
                  <c:v>73.0</c:v>
                </c:pt>
                <c:pt idx="12">
                  <c:v>29.0</c:v>
                </c:pt>
                <c:pt idx="13">
                  <c:v>34.0</c:v>
                </c:pt>
                <c:pt idx="14">
                  <c:v>22.0</c:v>
                </c:pt>
                <c:pt idx="15">
                  <c:v>193.0</c:v>
                </c:pt>
                <c:pt idx="16">
                  <c:v>114.0</c:v>
                </c:pt>
                <c:pt idx="17">
                  <c:v>62.0</c:v>
                </c:pt>
                <c:pt idx="18">
                  <c:v>25.0</c:v>
                </c:pt>
                <c:pt idx="19">
                  <c:v>50.0</c:v>
                </c:pt>
                <c:pt idx="20">
                  <c:v>112.0</c:v>
                </c:pt>
                <c:pt idx="21">
                  <c:v>55.0</c:v>
                </c:pt>
                <c:pt idx="22">
                  <c:v>94.0</c:v>
                </c:pt>
                <c:pt idx="23">
                  <c:v>32.0</c:v>
                </c:pt>
                <c:pt idx="24">
                  <c:v>8.0</c:v>
                </c:pt>
                <c:pt idx="25">
                  <c:v>5.0</c:v>
                </c:pt>
                <c:pt idx="26">
                  <c:v>89.0</c:v>
                </c:pt>
                <c:pt idx="27">
                  <c:v>90.0</c:v>
                </c:pt>
                <c:pt idx="28">
                  <c:v>17.0</c:v>
                </c:pt>
                <c:pt idx="29">
                  <c:v>39.0</c:v>
                </c:pt>
                <c:pt idx="30">
                  <c:v>83.0</c:v>
                </c:pt>
                <c:pt idx="31">
                  <c:v>80.0</c:v>
                </c:pt>
                <c:pt idx="32">
                  <c:v>22.0</c:v>
                </c:pt>
                <c:pt idx="33">
                  <c:v>32.0</c:v>
                </c:pt>
                <c:pt idx="34">
                  <c:v>15.0</c:v>
                </c:pt>
                <c:pt idx="35">
                  <c:v>15.0</c:v>
                </c:pt>
              </c:numCache>
            </c:numRef>
          </c:val>
          <c:smooth val="0"/>
        </c:ser>
        <c:dLbls>
          <c:showLegendKey val="0"/>
          <c:showVal val="0"/>
          <c:showCatName val="0"/>
          <c:showSerName val="0"/>
          <c:showPercent val="0"/>
          <c:showBubbleSize val="0"/>
        </c:dLbls>
        <c:marker val="1"/>
        <c:smooth val="0"/>
        <c:axId val="2135670920"/>
        <c:axId val="2135673656"/>
      </c:lineChart>
      <c:catAx>
        <c:axId val="2135670920"/>
        <c:scaling>
          <c:orientation val="minMax"/>
        </c:scaling>
        <c:delete val="0"/>
        <c:axPos val="b"/>
        <c:majorTickMark val="out"/>
        <c:minorTickMark val="none"/>
        <c:tickLblPos val="nextTo"/>
        <c:txPr>
          <a:bodyPr rot="-5400000" vert="horz"/>
          <a:lstStyle/>
          <a:p>
            <a:pPr>
              <a:defRPr sz="1600"/>
            </a:pPr>
            <a:endParaRPr lang="fr-FR"/>
          </a:p>
        </c:txPr>
        <c:crossAx val="2135673656"/>
        <c:crosses val="autoZero"/>
        <c:auto val="1"/>
        <c:lblAlgn val="ctr"/>
        <c:lblOffset val="100"/>
        <c:tickLblSkip val="4"/>
        <c:noMultiLvlLbl val="0"/>
      </c:catAx>
      <c:valAx>
        <c:axId val="2135673656"/>
        <c:scaling>
          <c:orientation val="minMax"/>
          <c:max val="100.0"/>
          <c:min val="0.0"/>
        </c:scaling>
        <c:delete val="0"/>
        <c:axPos val="l"/>
        <c:majorGridlines>
          <c:spPr>
            <a:ln>
              <a:solidFill>
                <a:schemeClr val="bg1">
                  <a:lumMod val="75000"/>
                </a:schemeClr>
              </a:solidFill>
            </a:ln>
          </c:spPr>
        </c:majorGridlines>
        <c:numFmt formatCode="0" sourceLinked="1"/>
        <c:majorTickMark val="out"/>
        <c:minorTickMark val="none"/>
        <c:tickLblPos val="nextTo"/>
        <c:crossAx val="2135670920"/>
        <c:crosses val="autoZero"/>
        <c:crossBetween val="between"/>
        <c:majorUnit val="10.0"/>
      </c:valAx>
    </c:plotArea>
    <c:legend>
      <c:legendPos val="l"/>
      <c:layout>
        <c:manualLayout>
          <c:xMode val="edge"/>
          <c:yMode val="edge"/>
          <c:x val="0.0879120879120879"/>
          <c:y val="0.168851706036745"/>
          <c:w val="0.344683597242652"/>
          <c:h val="0.245034683164604"/>
        </c:manualLayout>
      </c:layout>
      <c:overlay val="0"/>
      <c:spPr>
        <a:solidFill>
          <a:schemeClr val="bg1"/>
        </a:solidFill>
      </c:spPr>
    </c:legend>
    <c:plotVisOnly val="1"/>
    <c:dispBlanksAs val="gap"/>
    <c:showDLblsOverMax val="0"/>
  </c:chart>
  <c:txPr>
    <a:bodyPr/>
    <a:lstStyle/>
    <a:p>
      <a:pPr>
        <a:defRPr sz="1400"/>
      </a:pPr>
      <a:endParaRPr lang="fr-FR"/>
    </a:p>
  </c:tx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b="0" i="0" u="none" strike="noStrike" baseline="0">
                <a:solidFill>
                  <a:srgbClr val="000000"/>
                </a:solidFill>
                <a:latin typeface="Calibri"/>
                <a:ea typeface="Calibri"/>
                <a:cs typeface="Calibri"/>
              </a:defRPr>
            </a:pPr>
            <a:r>
              <a:rPr lang="fr-FR" sz="1920" b="1" i="0" u="none" strike="noStrike" baseline="0" dirty="0">
                <a:solidFill>
                  <a:srgbClr val="000000"/>
                </a:solidFill>
                <a:latin typeface="Calibri"/>
                <a:ea typeface="Calibri"/>
                <a:cs typeface="Calibri"/>
              </a:rPr>
              <a:t>La hausse annuelle des prix </a:t>
            </a:r>
            <a:r>
              <a:rPr lang="fr-FR" sz="1920" b="1" i="0" u="none" strike="noStrike" baseline="0" dirty="0" smtClean="0">
                <a:solidFill>
                  <a:srgbClr val="000000"/>
                </a:solidFill>
                <a:latin typeface="Calibri"/>
                <a:ea typeface="Calibri"/>
                <a:cs typeface="Calibri"/>
              </a:rPr>
              <a:t>à long terme (</a:t>
            </a:r>
            <a:r>
              <a:rPr lang="fr-FR" sz="1920" b="1" i="0" u="none" strike="noStrike" baseline="0" dirty="0">
                <a:solidFill>
                  <a:srgbClr val="000000"/>
                </a:solidFill>
                <a:latin typeface="Calibri"/>
                <a:ea typeface="Calibri"/>
                <a:cs typeface="Calibri"/>
              </a:rPr>
              <a:t>moyenne annuelle, %) </a:t>
            </a:r>
          </a:p>
          <a:p>
            <a:pPr>
              <a:defRPr sz="1600" b="0" i="0" u="none" strike="noStrike" baseline="0">
                <a:solidFill>
                  <a:srgbClr val="000000"/>
                </a:solidFill>
                <a:latin typeface="Calibri"/>
                <a:ea typeface="Calibri"/>
                <a:cs typeface="Calibri"/>
              </a:defRPr>
            </a:pPr>
            <a:r>
              <a:rPr lang="fr-FR" sz="1920" b="1" i="0" u="none" strike="noStrike" baseline="0" dirty="0">
                <a:solidFill>
                  <a:srgbClr val="000000"/>
                </a:solidFill>
                <a:latin typeface="Calibri"/>
                <a:ea typeface="Calibri"/>
                <a:cs typeface="Calibri"/>
              </a:rPr>
              <a:t>selon l'IPC (Indice des prix à la consommation) </a:t>
            </a:r>
          </a:p>
          <a:p>
            <a:pPr>
              <a:defRPr sz="1600" b="0" i="0" u="none" strike="noStrike" baseline="0">
                <a:solidFill>
                  <a:srgbClr val="000000"/>
                </a:solidFill>
                <a:latin typeface="Calibri"/>
                <a:ea typeface="Calibri"/>
                <a:cs typeface="Calibri"/>
              </a:defRPr>
            </a:pPr>
            <a:r>
              <a:rPr lang="fr-FR" sz="1920" b="1" i="0" u="none" strike="noStrike" baseline="0" dirty="0">
                <a:solidFill>
                  <a:srgbClr val="000000"/>
                </a:solidFill>
                <a:latin typeface="Calibri"/>
                <a:ea typeface="Calibri"/>
                <a:cs typeface="Calibri"/>
              </a:rPr>
              <a:t>et courbe de tendance</a:t>
            </a:r>
          </a:p>
        </c:rich>
      </c:tx>
      <c:layout>
        <c:manualLayout>
          <c:xMode val="edge"/>
          <c:yMode val="edge"/>
          <c:x val="0.163772804261536"/>
          <c:y val="0.0"/>
        </c:manualLayout>
      </c:layout>
      <c:overlay val="0"/>
      <c:spPr>
        <a:solidFill>
          <a:schemeClr val="bg1"/>
        </a:solidFill>
      </c:spPr>
    </c:title>
    <c:autoTitleDeleted val="0"/>
    <c:plotArea>
      <c:layout>
        <c:manualLayout>
          <c:layoutTarget val="inner"/>
          <c:xMode val="edge"/>
          <c:yMode val="edge"/>
          <c:x val="0.0876489145753332"/>
          <c:y val="0.0769759450171821"/>
          <c:w val="0.898953104999806"/>
          <c:h val="0.775617050481472"/>
        </c:manualLayout>
      </c:layout>
      <c:lineChart>
        <c:grouping val="standard"/>
        <c:varyColors val="0"/>
        <c:ser>
          <c:idx val="1"/>
          <c:order val="0"/>
          <c:spPr>
            <a:ln w="28575" cmpd="sng">
              <a:solidFill>
                <a:srgbClr val="FF0000"/>
              </a:solidFill>
              <a:prstDash val="sysDot"/>
            </a:ln>
          </c:spPr>
          <c:marker>
            <c:symbol val="none"/>
          </c:marker>
          <c:dLbls>
            <c:dLbl>
              <c:idx val="2"/>
              <c:layout>
                <c:manualLayout>
                  <c:x val="-0.0580036978136354"/>
                  <c:y val="-0.00229095074455899"/>
                </c:manualLayout>
              </c:layout>
              <c:dLblPos val="r"/>
              <c:showLegendKey val="0"/>
              <c:showVal val="1"/>
              <c:showCatName val="0"/>
              <c:showSerName val="0"/>
              <c:showPercent val="0"/>
              <c:showBubbleSize val="0"/>
            </c:dLbl>
            <c:dLbl>
              <c:idx val="3"/>
              <c:layout>
                <c:manualLayout>
                  <c:x val="-0.0284470475673299"/>
                  <c:y val="0.00229095074455899"/>
                </c:manualLayout>
              </c:layout>
              <c:dLblPos val="r"/>
              <c:showLegendKey val="0"/>
              <c:showVal val="1"/>
              <c:showCatName val="0"/>
              <c:showSerName val="0"/>
              <c:showPercent val="0"/>
              <c:showBubbleSize val="0"/>
            </c:dLbl>
            <c:dLbl>
              <c:idx val="22"/>
              <c:layout>
                <c:manualLayout>
                  <c:x val="-0.0497935171896616"/>
                  <c:y val="-0.00229095074455908"/>
                </c:manualLayout>
              </c:layout>
              <c:dLblPos val="r"/>
              <c:showLegendKey val="0"/>
              <c:showVal val="1"/>
              <c:showCatName val="0"/>
              <c:showSerName val="0"/>
              <c:showPercent val="0"/>
              <c:showBubbleSize val="0"/>
            </c:dLbl>
            <c:dLbl>
              <c:idx val="23"/>
              <c:layout>
                <c:manualLayout>
                  <c:x val="-0.0235209391929457"/>
                  <c:y val="0.00229095074455891"/>
                </c:manualLayout>
              </c:layout>
              <c:dLblPos val="r"/>
              <c:showLegendKey val="0"/>
              <c:showVal val="1"/>
              <c:showCatName val="0"/>
              <c:showSerName val="0"/>
              <c:showPercent val="0"/>
              <c:showBubbleSize val="0"/>
            </c:dLbl>
            <c:numFmt formatCode="0.0%" sourceLinked="0"/>
            <c:spPr>
              <a:solidFill>
                <a:schemeClr val="bg1"/>
              </a:solidFill>
            </c:spPr>
            <c:txPr>
              <a:bodyPr/>
              <a:lstStyle/>
              <a:p>
                <a:pPr>
                  <a:defRPr sz="1800" b="1"/>
                </a:pPr>
                <a:endParaRPr lang="fr-FR"/>
              </a:p>
            </c:txPr>
            <c:dLblPos val="ctr"/>
            <c:showLegendKey val="0"/>
            <c:showVal val="1"/>
            <c:showCatName val="0"/>
            <c:showSerName val="0"/>
            <c:showPercent val="0"/>
            <c:showBubbleSize val="0"/>
            <c:showLeaderLines val="0"/>
          </c:dLbls>
          <c:trendline>
            <c:spPr>
              <a:ln w="76200" cmpd="sng">
                <a:solidFill>
                  <a:srgbClr val="FF0000"/>
                </a:solidFill>
              </a:ln>
            </c:spPr>
            <c:trendlineType val="movingAvg"/>
            <c:period val="4"/>
            <c:dispRSqr val="0"/>
            <c:dispEq val="0"/>
          </c:trendline>
          <c:cat>
            <c:strRef>
              <c:f>'indice général'!$A$13:$A$38</c:f>
              <c:strCache>
                <c:ptCount val="26"/>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Est 2018</c:v>
                </c:pt>
              </c:strCache>
            </c:strRef>
          </c:cat>
          <c:val>
            <c:numRef>
              <c:f>'indice général'!$C$13:$C$38</c:f>
              <c:numCache>
                <c:formatCode>0.00%</c:formatCode>
                <c:ptCount val="26"/>
                <c:pt idx="1">
                  <c:v>0.0288703997867212</c:v>
                </c:pt>
                <c:pt idx="2">
                  <c:v>0.0135065103323184</c:v>
                </c:pt>
                <c:pt idx="3">
                  <c:v>0.0140722039351038</c:v>
                </c:pt>
                <c:pt idx="4">
                  <c:v>0.019885707082379</c:v>
                </c:pt>
                <c:pt idx="5">
                  <c:v>0.01116524354445</c:v>
                </c:pt>
                <c:pt idx="6">
                  <c:v>0.00232247812490427</c:v>
                </c:pt>
                <c:pt idx="7">
                  <c:v>0.0153964979318897</c:v>
                </c:pt>
                <c:pt idx="8">
                  <c:v>0.0232199691734891</c:v>
                </c:pt>
                <c:pt idx="9">
                  <c:v>0.0181348670696639</c:v>
                </c:pt>
                <c:pt idx="10">
                  <c:v>0.0111444162631618</c:v>
                </c:pt>
                <c:pt idx="11">
                  <c:v>0.00838970811796913</c:v>
                </c:pt>
                <c:pt idx="12">
                  <c:v>0.0123149692361324</c:v>
                </c:pt>
                <c:pt idx="13">
                  <c:v>0.0295053891546755</c:v>
                </c:pt>
                <c:pt idx="14">
                  <c:v>0.00975517141617232</c:v>
                </c:pt>
                <c:pt idx="15">
                  <c:v>0.0295199978511376</c:v>
                </c:pt>
                <c:pt idx="16">
                  <c:v>0.00929694566200534</c:v>
                </c:pt>
                <c:pt idx="17">
                  <c:v>0.0269876694268996</c:v>
                </c:pt>
                <c:pt idx="18">
                  <c:v>0.0242564081050469</c:v>
                </c:pt>
                <c:pt idx="19">
                  <c:v>0.0175300632392932</c:v>
                </c:pt>
                <c:pt idx="20">
                  <c:v>0.0128163843627231</c:v>
                </c:pt>
                <c:pt idx="21">
                  <c:v>0.00174869642630049</c:v>
                </c:pt>
                <c:pt idx="22">
                  <c:v>0.00570508141047998</c:v>
                </c:pt>
                <c:pt idx="23">
                  <c:v>0.00578317435521192</c:v>
                </c:pt>
                <c:pt idx="24">
                  <c:v>0.0137982428616252</c:v>
                </c:pt>
                <c:pt idx="25">
                  <c:v>0.01</c:v>
                </c:pt>
              </c:numCache>
            </c:numRef>
          </c:val>
          <c:smooth val="0"/>
        </c:ser>
        <c:dLbls>
          <c:showLegendKey val="0"/>
          <c:showVal val="0"/>
          <c:showCatName val="0"/>
          <c:showSerName val="0"/>
          <c:showPercent val="0"/>
          <c:showBubbleSize val="0"/>
        </c:dLbls>
        <c:marker val="1"/>
        <c:smooth val="0"/>
        <c:axId val="2135620584"/>
        <c:axId val="2135623464"/>
      </c:lineChart>
      <c:catAx>
        <c:axId val="2135620584"/>
        <c:scaling>
          <c:orientation val="minMax"/>
        </c:scaling>
        <c:delete val="0"/>
        <c:axPos val="b"/>
        <c:numFmt formatCode="General" sourceLinked="1"/>
        <c:majorTickMark val="out"/>
        <c:minorTickMark val="none"/>
        <c:tickLblPos val="nextTo"/>
        <c:txPr>
          <a:bodyPr rot="-5400000" vert="horz"/>
          <a:lstStyle/>
          <a:p>
            <a:pPr>
              <a:defRPr sz="1800"/>
            </a:pPr>
            <a:endParaRPr lang="fr-FR"/>
          </a:p>
        </c:txPr>
        <c:crossAx val="2135623464"/>
        <c:crosses val="autoZero"/>
        <c:auto val="1"/>
        <c:lblAlgn val="ctr"/>
        <c:lblOffset val="100"/>
        <c:noMultiLvlLbl val="0"/>
      </c:catAx>
      <c:valAx>
        <c:axId val="2135623464"/>
        <c:scaling>
          <c:orientation val="minMax"/>
        </c:scaling>
        <c:delete val="0"/>
        <c:axPos val="l"/>
        <c:majorGridlines>
          <c:spPr>
            <a:ln>
              <a:solidFill>
                <a:schemeClr val="bg1">
                  <a:lumMod val="75000"/>
                </a:schemeClr>
              </a:solidFill>
            </a:ln>
          </c:spPr>
        </c:majorGridlines>
        <c:numFmt formatCode="0.0%" sourceLinked="0"/>
        <c:majorTickMark val="out"/>
        <c:minorTickMark val="none"/>
        <c:tickLblPos val="nextTo"/>
        <c:crossAx val="2135620584"/>
        <c:crosses val="autoZero"/>
        <c:crossBetween val="between"/>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b="1" i="0" u="none" strike="noStrike" baseline="0">
                <a:solidFill>
                  <a:srgbClr val="000000"/>
                </a:solidFill>
                <a:latin typeface="Calibri"/>
                <a:ea typeface="Calibri"/>
                <a:cs typeface="Calibri"/>
              </a:defRPr>
            </a:pPr>
            <a:r>
              <a:rPr lang="fr-FR" sz="2400" b="1" i="0" u="none" strike="noStrike" baseline="0" dirty="0">
                <a:solidFill>
                  <a:srgbClr val="000000"/>
                </a:solidFill>
                <a:latin typeface="Calibri"/>
                <a:ea typeface="Calibri"/>
                <a:cs typeface="Calibri"/>
              </a:rPr>
              <a:t>La légère reprise de </a:t>
            </a:r>
            <a:r>
              <a:rPr lang="fr-FR" sz="2400" b="1" i="0" u="none" strike="noStrike" baseline="0" dirty="0" smtClean="0">
                <a:solidFill>
                  <a:srgbClr val="000000"/>
                </a:solidFill>
                <a:latin typeface="Calibri"/>
                <a:ea typeface="Calibri"/>
                <a:cs typeface="Calibri"/>
              </a:rPr>
              <a:t>l'inflation </a:t>
            </a:r>
            <a:r>
              <a:rPr lang="fr-FR" sz="2400" b="1" i="0" u="none" strike="noStrike" baseline="0" dirty="0">
                <a:solidFill>
                  <a:srgbClr val="000000"/>
                </a:solidFill>
                <a:latin typeface="Calibri"/>
                <a:ea typeface="Calibri"/>
                <a:cs typeface="Calibri"/>
              </a:rPr>
              <a:t>(IPC hors tabac)</a:t>
            </a:r>
          </a:p>
          <a:p>
            <a:pPr>
              <a:defRPr sz="2400" b="1" i="0" u="none" strike="noStrike" baseline="0">
                <a:solidFill>
                  <a:srgbClr val="000000"/>
                </a:solidFill>
                <a:latin typeface="Calibri"/>
                <a:ea typeface="Calibri"/>
                <a:cs typeface="Calibri"/>
              </a:defRPr>
            </a:pPr>
            <a:r>
              <a:rPr lang="fr-FR" sz="2400" b="1" i="0" u="none" strike="noStrike" baseline="0" dirty="0">
                <a:solidFill>
                  <a:srgbClr val="000000"/>
                </a:solidFill>
                <a:latin typeface="Calibri"/>
                <a:ea typeface="Calibri"/>
                <a:cs typeface="Calibri"/>
              </a:rPr>
              <a:t> (Glissement mois m / m-12), %) </a:t>
            </a:r>
          </a:p>
          <a:p>
            <a:pPr>
              <a:defRPr sz="2400" b="1" i="0" u="none" strike="noStrike" baseline="0">
                <a:solidFill>
                  <a:srgbClr val="000000"/>
                </a:solidFill>
                <a:latin typeface="Calibri"/>
                <a:ea typeface="Calibri"/>
                <a:cs typeface="Calibri"/>
              </a:defRPr>
            </a:pPr>
            <a:r>
              <a:rPr lang="fr-FR" sz="2400" b="1" i="0" u="none" strike="noStrike" baseline="0" dirty="0">
                <a:solidFill>
                  <a:srgbClr val="000000"/>
                </a:solidFill>
                <a:latin typeface="Calibri"/>
                <a:ea typeface="Calibri"/>
                <a:cs typeface="Calibri"/>
              </a:rPr>
              <a:t>et courbe de tendance sur un an</a:t>
            </a:r>
          </a:p>
        </c:rich>
      </c:tx>
      <c:layout>
        <c:manualLayout>
          <c:xMode val="edge"/>
          <c:yMode val="edge"/>
          <c:x val="0.152278551387973"/>
          <c:y val="0.00687273644570172"/>
        </c:manualLayout>
      </c:layout>
      <c:overlay val="0"/>
      <c:spPr>
        <a:solidFill>
          <a:schemeClr val="bg1"/>
        </a:solidFill>
      </c:spPr>
    </c:title>
    <c:autoTitleDeleted val="0"/>
    <c:plotArea>
      <c:layout>
        <c:manualLayout>
          <c:layoutTarget val="inner"/>
          <c:xMode val="edge"/>
          <c:yMode val="edge"/>
          <c:x val="0.0925878230738399"/>
          <c:y val="0.0678121420389462"/>
          <c:w val="0.898953104999806"/>
          <c:h val="0.807123233307177"/>
        </c:manualLayout>
      </c:layout>
      <c:lineChart>
        <c:grouping val="standard"/>
        <c:varyColors val="0"/>
        <c:ser>
          <c:idx val="0"/>
          <c:order val="0"/>
          <c:tx>
            <c:strRef>
              <c:f>'Par mois'!$A$39</c:f>
              <c:strCache>
                <c:ptCount val="1"/>
                <c:pt idx="0">
                  <c:v>Inflation en gllssement sur un an</c:v>
                </c:pt>
              </c:strCache>
            </c:strRef>
          </c:tx>
          <c:spPr>
            <a:ln w="19050" cmpd="sng">
              <a:solidFill>
                <a:srgbClr val="FF0000"/>
              </a:solidFill>
              <a:prstDash val="sysDash"/>
            </a:ln>
          </c:spPr>
          <c:marker>
            <c:symbol val="none"/>
          </c:marker>
          <c:trendline>
            <c:spPr>
              <a:ln w="76200" cmpd="sng">
                <a:solidFill>
                  <a:srgbClr val="FF0000"/>
                </a:solidFill>
              </a:ln>
            </c:spPr>
            <c:trendlineType val="movingAvg"/>
            <c:period val="12"/>
            <c:dispRSqr val="0"/>
            <c:dispEq val="0"/>
          </c:trendline>
          <c:cat>
            <c:strRef>
              <c:f>'Par mois'!$B$37:$BU$37</c:f>
              <c:strCache>
                <c:ptCount val="72"/>
                <c:pt idx="0">
                  <c:v>2013</c:v>
                </c:pt>
                <c:pt idx="1">
                  <c:v>Fév.</c:v>
                </c:pt>
                <c:pt idx="2">
                  <c:v>Mars</c:v>
                </c:pt>
                <c:pt idx="3">
                  <c:v>Avril</c:v>
                </c:pt>
                <c:pt idx="4">
                  <c:v>Mai</c:v>
                </c:pt>
                <c:pt idx="5">
                  <c:v>Juin</c:v>
                </c:pt>
                <c:pt idx="6">
                  <c:v>Juil.</c:v>
                </c:pt>
                <c:pt idx="7">
                  <c:v>Août</c:v>
                </c:pt>
                <c:pt idx="8">
                  <c:v>Sept.</c:v>
                </c:pt>
                <c:pt idx="9">
                  <c:v>Oct.</c:v>
                </c:pt>
                <c:pt idx="10">
                  <c:v>Nov.</c:v>
                </c:pt>
                <c:pt idx="11">
                  <c:v>Déc.</c:v>
                </c:pt>
                <c:pt idx="12">
                  <c:v>2014</c:v>
                </c:pt>
                <c:pt idx="13">
                  <c:v>Fév.</c:v>
                </c:pt>
                <c:pt idx="14">
                  <c:v>Mars</c:v>
                </c:pt>
                <c:pt idx="15">
                  <c:v>Avril</c:v>
                </c:pt>
                <c:pt idx="16">
                  <c:v>Mai</c:v>
                </c:pt>
                <c:pt idx="17">
                  <c:v>Juin</c:v>
                </c:pt>
                <c:pt idx="18">
                  <c:v>Juil.</c:v>
                </c:pt>
                <c:pt idx="19">
                  <c:v>Août</c:v>
                </c:pt>
                <c:pt idx="20">
                  <c:v>Sept.</c:v>
                </c:pt>
                <c:pt idx="21">
                  <c:v>Oct.</c:v>
                </c:pt>
                <c:pt idx="22">
                  <c:v>Nov.</c:v>
                </c:pt>
                <c:pt idx="23">
                  <c:v>Déc.</c:v>
                </c:pt>
                <c:pt idx="24">
                  <c:v>2015</c:v>
                </c:pt>
                <c:pt idx="25">
                  <c:v>Fév.</c:v>
                </c:pt>
                <c:pt idx="26">
                  <c:v>Mars</c:v>
                </c:pt>
                <c:pt idx="27">
                  <c:v>Avril</c:v>
                </c:pt>
                <c:pt idx="28">
                  <c:v>Mai</c:v>
                </c:pt>
                <c:pt idx="29">
                  <c:v>Juin</c:v>
                </c:pt>
                <c:pt idx="30">
                  <c:v>Juil.</c:v>
                </c:pt>
                <c:pt idx="31">
                  <c:v>Août</c:v>
                </c:pt>
                <c:pt idx="32">
                  <c:v>Sept.</c:v>
                </c:pt>
                <c:pt idx="33">
                  <c:v>Oct.</c:v>
                </c:pt>
                <c:pt idx="34">
                  <c:v>Nov.</c:v>
                </c:pt>
                <c:pt idx="35">
                  <c:v>Déc.</c:v>
                </c:pt>
                <c:pt idx="36">
                  <c:v>2016</c:v>
                </c:pt>
                <c:pt idx="37">
                  <c:v>Fév.</c:v>
                </c:pt>
                <c:pt idx="38">
                  <c:v>Mars</c:v>
                </c:pt>
                <c:pt idx="39">
                  <c:v>Avril</c:v>
                </c:pt>
                <c:pt idx="40">
                  <c:v>Mai</c:v>
                </c:pt>
                <c:pt idx="41">
                  <c:v>Juin</c:v>
                </c:pt>
                <c:pt idx="42">
                  <c:v>Juil.</c:v>
                </c:pt>
                <c:pt idx="43">
                  <c:v>Août</c:v>
                </c:pt>
                <c:pt idx="44">
                  <c:v>Sept.</c:v>
                </c:pt>
                <c:pt idx="45">
                  <c:v>Oct.</c:v>
                </c:pt>
                <c:pt idx="46">
                  <c:v>Nov.</c:v>
                </c:pt>
                <c:pt idx="47">
                  <c:v>Déc.</c:v>
                </c:pt>
                <c:pt idx="48">
                  <c:v>2017</c:v>
                </c:pt>
                <c:pt idx="49">
                  <c:v>Fév.</c:v>
                </c:pt>
                <c:pt idx="50">
                  <c:v>Mars</c:v>
                </c:pt>
                <c:pt idx="51">
                  <c:v>Avril</c:v>
                </c:pt>
                <c:pt idx="52">
                  <c:v>Mai</c:v>
                </c:pt>
                <c:pt idx="53">
                  <c:v>Juin</c:v>
                </c:pt>
                <c:pt idx="54">
                  <c:v>Juil.</c:v>
                </c:pt>
                <c:pt idx="55">
                  <c:v>Août</c:v>
                </c:pt>
                <c:pt idx="56">
                  <c:v>Sept.</c:v>
                </c:pt>
                <c:pt idx="57">
                  <c:v>Oct.</c:v>
                </c:pt>
                <c:pt idx="58">
                  <c:v>Nov.</c:v>
                </c:pt>
                <c:pt idx="59">
                  <c:v>Déc.</c:v>
                </c:pt>
                <c:pt idx="60">
                  <c:v>2018</c:v>
                </c:pt>
                <c:pt idx="61">
                  <c:v>Fév.</c:v>
                </c:pt>
                <c:pt idx="62">
                  <c:v>Mars</c:v>
                </c:pt>
                <c:pt idx="63">
                  <c:v>Avril</c:v>
                </c:pt>
                <c:pt idx="64">
                  <c:v>Mai</c:v>
                </c:pt>
                <c:pt idx="65">
                  <c:v>Juin</c:v>
                </c:pt>
                <c:pt idx="66">
                  <c:v>Juil.</c:v>
                </c:pt>
                <c:pt idx="67">
                  <c:v>Août</c:v>
                </c:pt>
                <c:pt idx="68">
                  <c:v>Sept.</c:v>
                </c:pt>
                <c:pt idx="69">
                  <c:v>Oct.</c:v>
                </c:pt>
                <c:pt idx="70">
                  <c:v>Nov.</c:v>
                </c:pt>
                <c:pt idx="71">
                  <c:v>Déc.</c:v>
                </c:pt>
              </c:strCache>
            </c:strRef>
          </c:cat>
          <c:val>
            <c:numRef>
              <c:f>'Par mois'!$B$39:$BU$39</c:f>
              <c:numCache>
                <c:formatCode>General</c:formatCode>
                <c:ptCount val="72"/>
                <c:pt idx="12" formatCode="0.0%">
                  <c:v>0.000381970970206424</c:v>
                </c:pt>
                <c:pt idx="13" formatCode="0.0%">
                  <c:v>0.00172232322265797</c:v>
                </c:pt>
                <c:pt idx="14" formatCode="0.0%">
                  <c:v>0.000862316757688885</c:v>
                </c:pt>
                <c:pt idx="15" formatCode="0.0%">
                  <c:v>-0.00219654283258519</c:v>
                </c:pt>
                <c:pt idx="16" formatCode="0.0%">
                  <c:v>-0.00523510375023795</c:v>
                </c:pt>
                <c:pt idx="17" formatCode="0.0%">
                  <c:v>-0.00285388127853892</c:v>
                </c:pt>
                <c:pt idx="18" formatCode="0.0%">
                  <c:v>-0.00247666222137555</c:v>
                </c:pt>
                <c:pt idx="19" formatCode="0.0%">
                  <c:v>0.00286450873675159</c:v>
                </c:pt>
                <c:pt idx="20" formatCode="0.0%">
                  <c:v>0.00728597449908919</c:v>
                </c:pt>
                <c:pt idx="21" formatCode="0.0%">
                  <c:v>0.00814956855225324</c:v>
                </c:pt>
                <c:pt idx="22" formatCode="0.0%">
                  <c:v>0.00573778330305075</c:v>
                </c:pt>
                <c:pt idx="23" formatCode="0.0%">
                  <c:v>0.00448088473639041</c:v>
                </c:pt>
                <c:pt idx="24" formatCode="0.0%">
                  <c:v>0.00362733867888498</c:v>
                </c:pt>
                <c:pt idx="25" formatCode="0.0%">
                  <c:v>0.000955201069825273</c:v>
                </c:pt>
                <c:pt idx="26" formatCode="0.0%">
                  <c:v>0.00488225157955213</c:v>
                </c:pt>
                <c:pt idx="27" formatCode="0.0%">
                  <c:v>0.00181852986217446</c:v>
                </c:pt>
                <c:pt idx="28" formatCode="0.0%">
                  <c:v>0.0012439001052531</c:v>
                </c:pt>
                <c:pt idx="29" formatCode="0.0%">
                  <c:v>0.00333905743178797</c:v>
                </c:pt>
                <c:pt idx="30" formatCode="0.0%">
                  <c:v>0.00477463712757831</c:v>
                </c:pt>
                <c:pt idx="31" formatCode="0.0%">
                  <c:v>0.00609349709606777</c:v>
                </c:pt>
                <c:pt idx="32" formatCode="0.0%">
                  <c:v>0.00504425621014559</c:v>
                </c:pt>
                <c:pt idx="33" formatCode="0.0%">
                  <c:v>0.00247265810746544</c:v>
                </c:pt>
                <c:pt idx="34" formatCode="0.0%">
                  <c:v>0.00180659883997336</c:v>
                </c:pt>
                <c:pt idx="35" formatCode="0.0%">
                  <c:v>0.000474563401670513</c:v>
                </c:pt>
                <c:pt idx="36" formatCode="0.0%">
                  <c:v>0.00228267072474786</c:v>
                </c:pt>
                <c:pt idx="37" formatCode="0.0%">
                  <c:v>0.00095428953144383</c:v>
                </c:pt>
                <c:pt idx="38" formatCode="0.0%">
                  <c:v>0.00333428598647223</c:v>
                </c:pt>
                <c:pt idx="39" formatCode="0.0%">
                  <c:v>0.00515907136715388</c:v>
                </c:pt>
                <c:pt idx="40" formatCode="0.0%">
                  <c:v>0.00200688073394484</c:v>
                </c:pt>
                <c:pt idx="41" formatCode="0.0%">
                  <c:v>-0.000285252448416817</c:v>
                </c:pt>
                <c:pt idx="42" formatCode="0.0%">
                  <c:v>0.00171070138756901</c:v>
                </c:pt>
                <c:pt idx="43" formatCode="0.0%">
                  <c:v>-0.000851708148007946</c:v>
                </c:pt>
                <c:pt idx="44" formatCode="0.0%">
                  <c:v>-0.0012310606060606</c:v>
                </c:pt>
                <c:pt idx="45" formatCode="0.0%">
                  <c:v>-0.00208708851152639</c:v>
                </c:pt>
                <c:pt idx="46" formatCode="0.0%">
                  <c:v>-0.00113895216400917</c:v>
                </c:pt>
                <c:pt idx="47" formatCode="0.0%">
                  <c:v>0.00569205957689034</c:v>
                </c:pt>
                <c:pt idx="48" formatCode="0.0%">
                  <c:v>0.00910988802429302</c:v>
                </c:pt>
                <c:pt idx="49" formatCode="0.0%">
                  <c:v>0.00848507960720757</c:v>
                </c:pt>
                <c:pt idx="50" formatCode="0.0%">
                  <c:v>0.00996961640714033</c:v>
                </c:pt>
                <c:pt idx="51" formatCode="0.0%">
                  <c:v>0.0131166238950671</c:v>
                </c:pt>
                <c:pt idx="52" formatCode="0.0%">
                  <c:v>0.0203147353361948</c:v>
                </c:pt>
                <c:pt idx="53" formatCode="0.0%">
                  <c:v>0.0202587026821381</c:v>
                </c:pt>
                <c:pt idx="54" formatCode="0.0%">
                  <c:v>0.0157495256166982</c:v>
                </c:pt>
                <c:pt idx="55" formatCode="0.0%">
                  <c:v>0.0165751089221444</c:v>
                </c:pt>
                <c:pt idx="56" formatCode="0.0%">
                  <c:v>0.0114724566227364</c:v>
                </c:pt>
                <c:pt idx="57" formatCode="0.0%">
                  <c:v>0.0136895142123776</c:v>
                </c:pt>
                <c:pt idx="58" formatCode="0.0%">
                  <c:v>0.0140630938806539</c:v>
                </c:pt>
                <c:pt idx="59" formatCode="0.0%">
                  <c:v>0.0125459862277144</c:v>
                </c:pt>
                <c:pt idx="60" formatCode="0.0%">
                  <c:v>0.00855745721271384</c:v>
                </c:pt>
                <c:pt idx="61" formatCode="0.0%">
                  <c:v>0.0118169786349027</c:v>
                </c:pt>
                <c:pt idx="62" formatCode="0.0%">
                  <c:v>0.00836702077653473</c:v>
                </c:pt>
                <c:pt idx="63" formatCode="0.0%">
                  <c:v>0.00872502110892204</c:v>
                </c:pt>
                <c:pt idx="64" formatCode="0.0%">
                  <c:v>0.00542157412600486</c:v>
                </c:pt>
                <c:pt idx="65" formatCode="0.0%">
                  <c:v>-0.00195767689009041</c:v>
                </c:pt>
                <c:pt idx="66" formatCode="0.0%">
                  <c:v>0.0044834672146461</c:v>
                </c:pt>
                <c:pt idx="67" formatCode="0.0%">
                  <c:v>0.0050312121494458</c:v>
                </c:pt>
                <c:pt idx="68" formatCode="0.0%">
                  <c:v>0.0142577113466173</c:v>
                </c:pt>
                <c:pt idx="69" formatCode="0.0%">
                  <c:v>0.0178471447698048</c:v>
                </c:pt>
                <c:pt idx="70" formatCode="0.0%">
                  <c:v>0.0201095232197326</c:v>
                </c:pt>
                <c:pt idx="71" formatCode="0.0%">
                  <c:v>0.0173295843730863</c:v>
                </c:pt>
              </c:numCache>
            </c:numRef>
          </c:val>
          <c:smooth val="0"/>
        </c:ser>
        <c:dLbls>
          <c:showLegendKey val="0"/>
          <c:showVal val="0"/>
          <c:showCatName val="0"/>
          <c:showSerName val="0"/>
          <c:showPercent val="0"/>
          <c:showBubbleSize val="0"/>
        </c:dLbls>
        <c:marker val="1"/>
        <c:smooth val="0"/>
        <c:axId val="2135509336"/>
        <c:axId val="2135511832"/>
      </c:lineChart>
      <c:catAx>
        <c:axId val="2135509336"/>
        <c:scaling>
          <c:orientation val="minMax"/>
        </c:scaling>
        <c:delete val="0"/>
        <c:axPos val="b"/>
        <c:numFmt formatCode="General" sourceLinked="1"/>
        <c:majorTickMark val="out"/>
        <c:minorTickMark val="none"/>
        <c:tickLblPos val="low"/>
        <c:txPr>
          <a:bodyPr rot="-5400000" vert="horz"/>
          <a:lstStyle/>
          <a:p>
            <a:pPr>
              <a:defRPr/>
            </a:pPr>
            <a:endParaRPr lang="fr-FR"/>
          </a:p>
        </c:txPr>
        <c:crossAx val="2135511832"/>
        <c:crosses val="autoZero"/>
        <c:auto val="1"/>
        <c:lblAlgn val="ctr"/>
        <c:lblOffset val="100"/>
        <c:tickLblSkip val="12"/>
        <c:noMultiLvlLbl val="0"/>
      </c:catAx>
      <c:valAx>
        <c:axId val="2135511832"/>
        <c:scaling>
          <c:orientation val="minMax"/>
          <c:min val="-0.006"/>
        </c:scaling>
        <c:delete val="0"/>
        <c:axPos val="l"/>
        <c:majorGridlines>
          <c:spPr>
            <a:ln>
              <a:solidFill>
                <a:schemeClr val="bg1">
                  <a:lumMod val="75000"/>
                </a:schemeClr>
              </a:solidFill>
            </a:ln>
          </c:spPr>
        </c:majorGridlines>
        <c:numFmt formatCode="0.0%" sourceLinked="0"/>
        <c:majorTickMark val="out"/>
        <c:minorTickMark val="none"/>
        <c:tickLblPos val="nextTo"/>
        <c:crossAx val="2135509336"/>
        <c:crosses val="autoZero"/>
        <c:crossBetween val="between"/>
        <c:majorUnit val="0.002"/>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a:solidFill>
                  <a:srgbClr val="000000"/>
                </a:solidFill>
                <a:latin typeface="Calibri"/>
                <a:ea typeface="Calibri"/>
                <a:cs typeface="Calibri"/>
              </a:rPr>
              <a:t>L'inflation par grands produits, </a:t>
            </a:r>
          </a:p>
          <a:p>
            <a:pPr>
              <a:defRPr sz="1800" b="1" i="0" u="none" strike="noStrike" baseline="0">
                <a:solidFill>
                  <a:srgbClr val="000000"/>
                </a:solidFill>
                <a:latin typeface="Calibri"/>
                <a:ea typeface="Calibri"/>
                <a:cs typeface="Calibri"/>
              </a:defRPr>
            </a:pPr>
            <a:r>
              <a:rPr lang="fr-FR" sz="1800" b="1" i="0" u="none" strike="noStrike" baseline="0">
                <a:solidFill>
                  <a:srgbClr val="000000"/>
                </a:solidFill>
                <a:latin typeface="Calibri"/>
                <a:ea typeface="Calibri"/>
                <a:cs typeface="Calibri"/>
              </a:rPr>
              <a:t>IPC (indice 100 en décembre 2010)</a:t>
            </a:r>
          </a:p>
        </c:rich>
      </c:tx>
      <c:layout>
        <c:manualLayout>
          <c:xMode val="edge"/>
          <c:yMode val="edge"/>
          <c:x val="0.30380610792295"/>
          <c:y val="0.00820514478811298"/>
        </c:manualLayout>
      </c:layout>
      <c:overlay val="0"/>
    </c:title>
    <c:autoTitleDeleted val="0"/>
    <c:plotArea>
      <c:layout>
        <c:manualLayout>
          <c:layoutTarget val="inner"/>
          <c:xMode val="edge"/>
          <c:yMode val="edge"/>
          <c:x val="0.061124049112505"/>
          <c:y val="0.125128205128205"/>
          <c:w val="0.928282730548512"/>
          <c:h val="0.806468483747224"/>
        </c:manualLayout>
      </c:layout>
      <c:lineChart>
        <c:grouping val="standard"/>
        <c:varyColors val="0"/>
        <c:ser>
          <c:idx val="3"/>
          <c:order val="0"/>
          <c:tx>
            <c:strRef>
              <c:f>'Indices agrégés'!$A$13</c:f>
              <c:strCache>
                <c:ptCount val="1"/>
                <c:pt idx="0">
                  <c:v>Alimentation</c:v>
                </c:pt>
              </c:strCache>
            </c:strRef>
          </c:tx>
          <c:spPr>
            <a:ln w="76200" cmpd="sng">
              <a:solidFill>
                <a:srgbClr val="FF0000"/>
              </a:solidFill>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agrégés'!$B$13:$J$13</c:f>
              <c:numCache>
                <c:formatCode>0.0</c:formatCode>
                <c:ptCount val="9"/>
                <c:pt idx="0">
                  <c:v>100.0</c:v>
                </c:pt>
                <c:pt idx="1">
                  <c:v>103.255</c:v>
                </c:pt>
                <c:pt idx="2">
                  <c:v>105.4583333333333</c:v>
                </c:pt>
                <c:pt idx="3">
                  <c:v>107.6025</c:v>
                </c:pt>
                <c:pt idx="4">
                  <c:v>108.045</c:v>
                </c:pt>
                <c:pt idx="5">
                  <c:v>109.9033333333334</c:v>
                </c:pt>
                <c:pt idx="6">
                  <c:v>111.7883333333333</c:v>
                </c:pt>
                <c:pt idx="7">
                  <c:v>113.2408333333333</c:v>
                </c:pt>
              </c:numCache>
            </c:numRef>
          </c:val>
          <c:smooth val="0"/>
        </c:ser>
        <c:ser>
          <c:idx val="7"/>
          <c:order val="1"/>
          <c:tx>
            <c:strRef>
              <c:f>'Indices agrégés'!$A$17</c:f>
              <c:strCache>
                <c:ptCount val="1"/>
                <c:pt idx="0">
                  <c:v>Services</c:v>
                </c:pt>
              </c:strCache>
            </c:strRef>
          </c:tx>
          <c:spPr>
            <a:ln w="76200" cmpd="sng">
              <a:solidFill>
                <a:srgbClr val="FF6600"/>
              </a:solidFill>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agrégés'!$B$17:$I$17</c:f>
              <c:numCache>
                <c:formatCode>0.0</c:formatCode>
                <c:ptCount val="8"/>
                <c:pt idx="0">
                  <c:v>100.0</c:v>
                </c:pt>
                <c:pt idx="1">
                  <c:v>100.1775</c:v>
                </c:pt>
                <c:pt idx="2">
                  <c:v>102.455</c:v>
                </c:pt>
                <c:pt idx="3">
                  <c:v>104.9233333333333</c:v>
                </c:pt>
                <c:pt idx="4">
                  <c:v>105.4483333333333</c:v>
                </c:pt>
                <c:pt idx="5">
                  <c:v>107.2816666666667</c:v>
                </c:pt>
                <c:pt idx="6">
                  <c:v>107.5825</c:v>
                </c:pt>
                <c:pt idx="7">
                  <c:v>109.0133333333333</c:v>
                </c:pt>
              </c:numCache>
            </c:numRef>
          </c:val>
          <c:smooth val="0"/>
        </c:ser>
        <c:ser>
          <c:idx val="0"/>
          <c:order val="2"/>
          <c:tx>
            <c:strRef>
              <c:f>'Indices agrégés'!$A$8</c:f>
              <c:strCache>
                <c:ptCount val="1"/>
                <c:pt idx="0">
                  <c:v>Indice général du mois</c:v>
                </c:pt>
              </c:strCache>
            </c:strRef>
          </c:tx>
          <c:spPr>
            <a:ln>
              <a:prstDash val="sysDash"/>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agrégés'!$B$8:$J$8</c:f>
              <c:numCache>
                <c:formatCode>0.0</c:formatCode>
                <c:ptCount val="9"/>
                <c:pt idx="0">
                  <c:v>100.0</c:v>
                </c:pt>
                <c:pt idx="1">
                  <c:v>101.7333333333333</c:v>
                </c:pt>
                <c:pt idx="2">
                  <c:v>103.5133333333333</c:v>
                </c:pt>
                <c:pt idx="3">
                  <c:v>104.8358333333333</c:v>
                </c:pt>
                <c:pt idx="4">
                  <c:v>105.0233333333334</c:v>
                </c:pt>
                <c:pt idx="5">
                  <c:v>105.6225</c:v>
                </c:pt>
                <c:pt idx="6">
                  <c:v>106.2333333333333</c:v>
                </c:pt>
                <c:pt idx="7">
                  <c:v>107.6991666666667</c:v>
                </c:pt>
              </c:numCache>
            </c:numRef>
          </c:val>
          <c:smooth val="0"/>
        </c:ser>
        <c:ser>
          <c:idx val="1"/>
          <c:order val="3"/>
          <c:tx>
            <c:strRef>
              <c:f>'Indices agrégés'!$A$9</c:f>
              <c:strCache>
                <c:ptCount val="1"/>
                <c:pt idx="0">
                  <c:v>Indice hors tabac </c:v>
                </c:pt>
              </c:strCache>
            </c:strRef>
          </c:tx>
          <c:spPr>
            <a:ln>
              <a:prstDash val="sysDash"/>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agrégés'!$B$9:$J$9</c:f>
              <c:numCache>
                <c:formatCode>0.0</c:formatCode>
                <c:ptCount val="9"/>
                <c:pt idx="0">
                  <c:v>100.0</c:v>
                </c:pt>
                <c:pt idx="1">
                  <c:v>101.5483333333333</c:v>
                </c:pt>
                <c:pt idx="2">
                  <c:v>103.34</c:v>
                </c:pt>
                <c:pt idx="3">
                  <c:v>104.6891666666667</c:v>
                </c:pt>
                <c:pt idx="4">
                  <c:v>104.8516666666667</c:v>
                </c:pt>
                <c:pt idx="5">
                  <c:v>105.1708333333333</c:v>
                </c:pt>
                <c:pt idx="6">
                  <c:v>105.3066666666667</c:v>
                </c:pt>
                <c:pt idx="7">
                  <c:v>106.7575</c:v>
                </c:pt>
              </c:numCache>
            </c:numRef>
          </c:val>
          <c:smooth val="0"/>
        </c:ser>
        <c:ser>
          <c:idx val="2"/>
          <c:order val="4"/>
          <c:tx>
            <c:strRef>
              <c:f>'Indices agrégés'!$A$10</c:f>
              <c:strCache>
                <c:ptCount val="1"/>
                <c:pt idx="0">
                  <c:v>Indice hors tabac hors loyer</c:v>
                </c:pt>
              </c:strCache>
            </c:strRef>
          </c:tx>
          <c:spPr>
            <a:ln>
              <a:prstDash val="dash"/>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agrégés'!$B$10:$J$10</c:f>
              <c:numCache>
                <c:formatCode>0.0</c:formatCode>
                <c:ptCount val="9"/>
                <c:pt idx="0">
                  <c:v>100.0</c:v>
                </c:pt>
                <c:pt idx="1">
                  <c:v>101.6075</c:v>
                </c:pt>
                <c:pt idx="2">
                  <c:v>103.4408333333333</c:v>
                </c:pt>
                <c:pt idx="3">
                  <c:v>104.6275</c:v>
                </c:pt>
                <c:pt idx="4">
                  <c:v>104.6683333333333</c:v>
                </c:pt>
                <c:pt idx="5">
                  <c:v>104.8783333333333</c:v>
                </c:pt>
                <c:pt idx="6">
                  <c:v>104.9533333333333</c:v>
                </c:pt>
                <c:pt idx="7">
                  <c:v>106.4166666666667</c:v>
                </c:pt>
              </c:numCache>
            </c:numRef>
          </c:val>
          <c:smooth val="0"/>
        </c:ser>
        <c:ser>
          <c:idx val="6"/>
          <c:order val="5"/>
          <c:tx>
            <c:strRef>
              <c:f>'Indices agrégés'!$A$16</c:f>
              <c:strCache>
                <c:ptCount val="1"/>
                <c:pt idx="0">
                  <c:v>Energie</c:v>
                </c:pt>
              </c:strCache>
            </c:strRef>
          </c:tx>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agrégés'!$B$16:$I$16</c:f>
              <c:numCache>
                <c:formatCode>0.0</c:formatCode>
                <c:ptCount val="8"/>
                <c:pt idx="0">
                  <c:v>100.0</c:v>
                </c:pt>
                <c:pt idx="1">
                  <c:v>105.9816666666667</c:v>
                </c:pt>
                <c:pt idx="2">
                  <c:v>110.1275</c:v>
                </c:pt>
                <c:pt idx="3">
                  <c:v>109.8666666666666</c:v>
                </c:pt>
                <c:pt idx="4">
                  <c:v>109.215</c:v>
                </c:pt>
                <c:pt idx="5">
                  <c:v>102.4891666666667</c:v>
                </c:pt>
                <c:pt idx="6">
                  <c:v>97.66916666666667</c:v>
                </c:pt>
                <c:pt idx="7">
                  <c:v>101.4241666666666</c:v>
                </c:pt>
              </c:numCache>
            </c:numRef>
          </c:val>
          <c:smooth val="0"/>
        </c:ser>
        <c:ser>
          <c:idx val="5"/>
          <c:order val="6"/>
          <c:tx>
            <c:strRef>
              <c:f>'Indices agrégés'!$A$15</c:f>
              <c:strCache>
                <c:ptCount val="1"/>
                <c:pt idx="0">
                  <c:v>Produits manufacturés</c:v>
                </c:pt>
              </c:strCache>
            </c:strRef>
          </c:tx>
          <c:spPr>
            <a:ln w="76200" cmpd="sng">
              <a:solidFill>
                <a:srgbClr val="008000"/>
              </a:solidFill>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agrégés'!$B$15:$I$15</c:f>
              <c:numCache>
                <c:formatCode>0.0</c:formatCode>
                <c:ptCount val="8"/>
                <c:pt idx="0">
                  <c:v>100.0</c:v>
                </c:pt>
                <c:pt idx="1">
                  <c:v>100.5108333333333</c:v>
                </c:pt>
                <c:pt idx="2">
                  <c:v>100.7133333333333</c:v>
                </c:pt>
                <c:pt idx="3">
                  <c:v>100.6758333333333</c:v>
                </c:pt>
                <c:pt idx="4">
                  <c:v>100.4716666666666</c:v>
                </c:pt>
                <c:pt idx="5">
                  <c:v>100.1741666666667</c:v>
                </c:pt>
                <c:pt idx="6">
                  <c:v>100.5225</c:v>
                </c:pt>
                <c:pt idx="7">
                  <c:v>101.1966666666667</c:v>
                </c:pt>
              </c:numCache>
            </c:numRef>
          </c:val>
          <c:smooth val="0"/>
        </c:ser>
        <c:dLbls>
          <c:showLegendKey val="0"/>
          <c:showVal val="0"/>
          <c:showCatName val="0"/>
          <c:showSerName val="0"/>
          <c:showPercent val="0"/>
          <c:showBubbleSize val="0"/>
        </c:dLbls>
        <c:marker val="1"/>
        <c:smooth val="0"/>
        <c:axId val="2142553608"/>
        <c:axId val="2142556584"/>
      </c:lineChart>
      <c:catAx>
        <c:axId val="2142553608"/>
        <c:scaling>
          <c:orientation val="minMax"/>
        </c:scaling>
        <c:delete val="0"/>
        <c:axPos val="b"/>
        <c:numFmt formatCode="General" sourceLinked="1"/>
        <c:majorTickMark val="out"/>
        <c:minorTickMark val="none"/>
        <c:tickLblPos val="nextTo"/>
        <c:txPr>
          <a:bodyPr/>
          <a:lstStyle/>
          <a:p>
            <a:pPr>
              <a:defRPr sz="1600"/>
            </a:pPr>
            <a:endParaRPr lang="fr-FR"/>
          </a:p>
        </c:txPr>
        <c:crossAx val="2142556584"/>
        <c:crosses val="autoZero"/>
        <c:auto val="1"/>
        <c:lblAlgn val="ctr"/>
        <c:lblOffset val="100"/>
        <c:noMultiLvlLbl val="0"/>
      </c:catAx>
      <c:valAx>
        <c:axId val="2142556584"/>
        <c:scaling>
          <c:orientation val="minMax"/>
          <c:max val="114.0"/>
          <c:min val="97.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42553608"/>
        <c:crosses val="autoZero"/>
        <c:crossBetween val="between"/>
        <c:majorUnit val="1.0"/>
      </c:valAx>
    </c:plotArea>
    <c:legend>
      <c:legendPos val="r"/>
      <c:layout>
        <c:manualLayout>
          <c:xMode val="edge"/>
          <c:yMode val="edge"/>
          <c:x val="0.0798022598870056"/>
          <c:y val="0.0194046791379004"/>
          <c:w val="0.215395480225989"/>
          <c:h val="0.493420427169396"/>
        </c:manualLayout>
      </c:layout>
      <c:overlay val="0"/>
      <c:spPr>
        <a:solidFill>
          <a:schemeClr val="bg1"/>
        </a:solidFill>
      </c:spPr>
      <c:txPr>
        <a:bodyPr/>
        <a:lstStyle/>
        <a:p>
          <a:pPr>
            <a:defRPr sz="1600"/>
          </a:pPr>
          <a:endParaRPr lang="fr-FR"/>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Grands </a:t>
            </a:r>
            <a:r>
              <a:rPr lang="fr-FR" sz="1800" b="1" i="0" u="none" strike="noStrike" baseline="0" dirty="0">
                <a:solidFill>
                  <a:srgbClr val="000000"/>
                </a:solidFill>
                <a:latin typeface="Calibri"/>
                <a:ea typeface="Calibri"/>
                <a:cs typeface="Calibri"/>
              </a:rPr>
              <a:t>produits, </a:t>
            </a:r>
          </a:p>
          <a:p>
            <a:pPr>
              <a:defRPr sz="1800" b="1"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IPC (indice 100 </a:t>
            </a:r>
            <a:endParaRPr lang="fr-FR" sz="1800" b="1" i="0" u="none" strike="noStrike" baseline="0" dirty="0" smtClean="0">
              <a:solidFill>
                <a:srgbClr val="000000"/>
              </a:solidFill>
              <a:latin typeface="Calibri"/>
              <a:ea typeface="Calibri"/>
              <a:cs typeface="Calibri"/>
            </a:endParaRPr>
          </a:p>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en </a:t>
            </a:r>
            <a:r>
              <a:rPr lang="fr-FR" sz="1800" b="1" i="0" u="none" strike="noStrike" baseline="0" dirty="0">
                <a:solidFill>
                  <a:srgbClr val="000000"/>
                </a:solidFill>
                <a:latin typeface="Calibri"/>
                <a:ea typeface="Calibri"/>
                <a:cs typeface="Calibri"/>
              </a:rPr>
              <a:t>décembre 2010)</a:t>
            </a:r>
          </a:p>
        </c:rich>
      </c:tx>
      <c:layout>
        <c:manualLayout>
          <c:xMode val="edge"/>
          <c:yMode val="edge"/>
          <c:x val="0.126882511741189"/>
          <c:y val="8.39034464954225E-6"/>
        </c:manualLayout>
      </c:layout>
      <c:overlay val="0"/>
    </c:title>
    <c:autoTitleDeleted val="0"/>
    <c:plotArea>
      <c:layout>
        <c:manualLayout>
          <c:layoutTarget val="inner"/>
          <c:xMode val="edge"/>
          <c:yMode val="edge"/>
          <c:x val="0.061124049112505"/>
          <c:y val="0.129226636117207"/>
          <c:w val="0.562147539237278"/>
          <c:h val="0.774674067380922"/>
        </c:manualLayout>
      </c:layout>
      <c:lineChart>
        <c:grouping val="standard"/>
        <c:varyColors val="0"/>
        <c:ser>
          <c:idx val="7"/>
          <c:order val="0"/>
          <c:tx>
            <c:strRef>
              <c:f>'Indices agrégés'!$A$21</c:f>
              <c:strCache>
                <c:ptCount val="1"/>
                <c:pt idx="0">
                  <c:v>Boissons alcoolisées et tabac</c:v>
                </c:pt>
              </c:strCache>
            </c:strRef>
          </c:tx>
          <c:spPr>
            <a:ln w="38100" cmpd="sng">
              <a:solidFill>
                <a:schemeClr val="tx1"/>
              </a:solidFill>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agrégés'!$B$21:$J$21</c:f>
              <c:numCache>
                <c:formatCode>0.0</c:formatCode>
                <c:ptCount val="9"/>
                <c:pt idx="0">
                  <c:v>100.0</c:v>
                </c:pt>
                <c:pt idx="1">
                  <c:v>107.3533333333333</c:v>
                </c:pt>
                <c:pt idx="2">
                  <c:v>109.8991666666667</c:v>
                </c:pt>
                <c:pt idx="3">
                  <c:v>111.81</c:v>
                </c:pt>
                <c:pt idx="4">
                  <c:v>114.3058333333333</c:v>
                </c:pt>
                <c:pt idx="5">
                  <c:v>122.52</c:v>
                </c:pt>
                <c:pt idx="6">
                  <c:v>137.325</c:v>
                </c:pt>
                <c:pt idx="7">
                  <c:v>138.3991666666667</c:v>
                </c:pt>
              </c:numCache>
            </c:numRef>
          </c:val>
          <c:smooth val="0"/>
        </c:ser>
        <c:ser>
          <c:idx val="10"/>
          <c:order val="1"/>
          <c:tx>
            <c:strRef>
              <c:f>'Indices agrégés'!$A$30</c:f>
              <c:strCache>
                <c:ptCount val="1"/>
                <c:pt idx="0">
                  <c:v>Restaurants et hôtels</c:v>
                </c:pt>
              </c:strCache>
            </c:strRef>
          </c:tx>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agrégés'!$B$30:$J$30</c:f>
              <c:numCache>
                <c:formatCode>0.0</c:formatCode>
                <c:ptCount val="9"/>
                <c:pt idx="0">
                  <c:v>100.0</c:v>
                </c:pt>
                <c:pt idx="1">
                  <c:v>101.4916666666667</c:v>
                </c:pt>
                <c:pt idx="2">
                  <c:v>104.5475</c:v>
                </c:pt>
                <c:pt idx="3">
                  <c:v>106.9091666666666</c:v>
                </c:pt>
                <c:pt idx="4">
                  <c:v>108.205</c:v>
                </c:pt>
                <c:pt idx="5">
                  <c:v>111.625</c:v>
                </c:pt>
                <c:pt idx="6">
                  <c:v>115.1958333333333</c:v>
                </c:pt>
                <c:pt idx="7">
                  <c:v>117.2</c:v>
                </c:pt>
              </c:numCache>
            </c:numRef>
          </c:val>
          <c:smooth val="0"/>
        </c:ser>
        <c:ser>
          <c:idx val="3"/>
          <c:order val="2"/>
          <c:tx>
            <c:strRef>
              <c:f>'Indices agrégés'!$A$20</c:f>
              <c:strCache>
                <c:ptCount val="1"/>
                <c:pt idx="0">
                  <c:v>Produits alimentaires et boissons non alcoolisées</c:v>
                </c:pt>
              </c:strCache>
            </c:strRef>
          </c:tx>
          <c:spPr>
            <a:ln w="76200" cmpd="sng">
              <a:solidFill>
                <a:srgbClr val="FF0000"/>
              </a:solidFill>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agrégés'!$B$20:$J$20</c:f>
              <c:numCache>
                <c:formatCode>0.0</c:formatCode>
                <c:ptCount val="9"/>
                <c:pt idx="0">
                  <c:v>100.0</c:v>
                </c:pt>
                <c:pt idx="1">
                  <c:v>103.225</c:v>
                </c:pt>
                <c:pt idx="2">
                  <c:v>105.2625</c:v>
                </c:pt>
                <c:pt idx="3">
                  <c:v>107.2533333333333</c:v>
                </c:pt>
                <c:pt idx="4">
                  <c:v>107.3983333333333</c:v>
                </c:pt>
                <c:pt idx="5">
                  <c:v>109.4075</c:v>
                </c:pt>
                <c:pt idx="6">
                  <c:v>111.32</c:v>
                </c:pt>
                <c:pt idx="7">
                  <c:v>112.8958333333334</c:v>
                </c:pt>
              </c:numCache>
            </c:numRef>
          </c:val>
          <c:smooth val="0"/>
        </c:ser>
        <c:ser>
          <c:idx val="5"/>
          <c:order val="3"/>
          <c:tx>
            <c:strRef>
              <c:f>'Indices agrégés'!$A$26</c:f>
              <c:strCache>
                <c:ptCount val="1"/>
                <c:pt idx="0">
                  <c:v>Transport</c:v>
                </c:pt>
              </c:strCache>
            </c:strRef>
          </c:tx>
          <c:spPr>
            <a:ln w="38100" cmpd="sng">
              <a:solidFill>
                <a:srgbClr val="008000"/>
              </a:solidFill>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agrégés'!$B$26:$J$26</c:f>
              <c:numCache>
                <c:formatCode>0.0</c:formatCode>
                <c:ptCount val="9"/>
                <c:pt idx="0">
                  <c:v>100.0</c:v>
                </c:pt>
                <c:pt idx="1">
                  <c:v>102.4358333333333</c:v>
                </c:pt>
                <c:pt idx="2">
                  <c:v>105.0741666666666</c:v>
                </c:pt>
                <c:pt idx="3">
                  <c:v>106.0008333333333</c:v>
                </c:pt>
                <c:pt idx="4">
                  <c:v>104.5125</c:v>
                </c:pt>
                <c:pt idx="5">
                  <c:v>102.705</c:v>
                </c:pt>
                <c:pt idx="6">
                  <c:v>101.1616666666667</c:v>
                </c:pt>
                <c:pt idx="7">
                  <c:v>104.3491666666667</c:v>
                </c:pt>
              </c:numCache>
            </c:numRef>
          </c:val>
          <c:smooth val="0"/>
        </c:ser>
        <c:ser>
          <c:idx val="2"/>
          <c:order val="4"/>
          <c:tx>
            <c:strRef>
              <c:f>'Indices agrégés'!$A$24</c:f>
              <c:strCache>
                <c:ptCount val="1"/>
                <c:pt idx="0">
                  <c:v>Ameublement, équipement ménager &amp; entretien courant de la maison</c:v>
                </c:pt>
              </c:strCache>
            </c:strRef>
          </c:tx>
          <c:spPr>
            <a:ln>
              <a:prstDash val="solid"/>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agrégés'!$B$24:$J$24</c:f>
              <c:numCache>
                <c:formatCode>0.0</c:formatCode>
                <c:ptCount val="9"/>
                <c:pt idx="0">
                  <c:v>100.0</c:v>
                </c:pt>
                <c:pt idx="1">
                  <c:v>101.4483333333333</c:v>
                </c:pt>
                <c:pt idx="2">
                  <c:v>103.3908333333333</c:v>
                </c:pt>
                <c:pt idx="3">
                  <c:v>104.0233333333333</c:v>
                </c:pt>
                <c:pt idx="4">
                  <c:v>103.7875</c:v>
                </c:pt>
                <c:pt idx="5">
                  <c:v>103.205</c:v>
                </c:pt>
                <c:pt idx="6">
                  <c:v>102.7525</c:v>
                </c:pt>
                <c:pt idx="7">
                  <c:v>103.22</c:v>
                </c:pt>
              </c:numCache>
            </c:numRef>
          </c:val>
          <c:smooth val="0"/>
        </c:ser>
        <c:ser>
          <c:idx val="0"/>
          <c:order val="5"/>
          <c:tx>
            <c:strRef>
              <c:f>'Indices agrégés'!$A$22</c:f>
              <c:strCache>
                <c:ptCount val="1"/>
                <c:pt idx="0">
                  <c:v>Habillement et chaussures</c:v>
                </c:pt>
              </c:strCache>
            </c:strRef>
          </c:tx>
          <c:spPr>
            <a:ln>
              <a:prstDash val="solid"/>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agrégés'!$B$22:$J$22</c:f>
              <c:numCache>
                <c:formatCode>0.0</c:formatCode>
                <c:ptCount val="9"/>
                <c:pt idx="0">
                  <c:v>100.0</c:v>
                </c:pt>
                <c:pt idx="1">
                  <c:v>99.72083333333325</c:v>
                </c:pt>
                <c:pt idx="2">
                  <c:v>97.39166666666666</c:v>
                </c:pt>
                <c:pt idx="3">
                  <c:v>95.39333333333325</c:v>
                </c:pt>
                <c:pt idx="4">
                  <c:v>95.2025</c:v>
                </c:pt>
                <c:pt idx="5">
                  <c:v>93.86500000000001</c:v>
                </c:pt>
                <c:pt idx="6">
                  <c:v>91.66583333333324</c:v>
                </c:pt>
                <c:pt idx="7">
                  <c:v>89.59333333333335</c:v>
                </c:pt>
              </c:numCache>
            </c:numRef>
          </c:val>
          <c:smooth val="0"/>
        </c:ser>
        <c:dLbls>
          <c:showLegendKey val="0"/>
          <c:showVal val="0"/>
          <c:showCatName val="0"/>
          <c:showSerName val="0"/>
          <c:showPercent val="0"/>
          <c:showBubbleSize val="0"/>
        </c:dLbls>
        <c:marker val="1"/>
        <c:smooth val="0"/>
        <c:axId val="2135239288"/>
        <c:axId val="2135242520"/>
      </c:lineChart>
      <c:catAx>
        <c:axId val="2135239288"/>
        <c:scaling>
          <c:orientation val="minMax"/>
        </c:scaling>
        <c:delete val="0"/>
        <c:axPos val="b"/>
        <c:numFmt formatCode="General" sourceLinked="1"/>
        <c:majorTickMark val="out"/>
        <c:minorTickMark val="none"/>
        <c:tickLblPos val="nextTo"/>
        <c:txPr>
          <a:bodyPr/>
          <a:lstStyle/>
          <a:p>
            <a:pPr>
              <a:defRPr sz="1600"/>
            </a:pPr>
            <a:endParaRPr lang="fr-FR"/>
          </a:p>
        </c:txPr>
        <c:crossAx val="2135242520"/>
        <c:crosses val="autoZero"/>
        <c:auto val="1"/>
        <c:lblAlgn val="ctr"/>
        <c:lblOffset val="100"/>
        <c:noMultiLvlLbl val="0"/>
      </c:catAx>
      <c:valAx>
        <c:axId val="2135242520"/>
        <c:scaling>
          <c:orientation val="minMax"/>
          <c:max val="140.0"/>
          <c:min val="8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35239288"/>
        <c:crosses val="autoZero"/>
        <c:crossBetween val="between"/>
        <c:majorUnit val="5.0"/>
      </c:valAx>
    </c:plotArea>
    <c:legend>
      <c:legendPos val="r"/>
      <c:layout>
        <c:manualLayout>
          <c:xMode val="edge"/>
          <c:yMode val="edge"/>
          <c:x val="0.607519611316582"/>
          <c:y val="0.000968439395895184"/>
          <c:w val="0.391443115628934"/>
          <c:h val="0.989935781592875"/>
        </c:manualLayout>
      </c:layout>
      <c:overlay val="0"/>
      <c:spPr>
        <a:solidFill>
          <a:schemeClr val="bg1"/>
        </a:solidFill>
      </c:spPr>
      <c:txPr>
        <a:bodyPr/>
        <a:lstStyle/>
        <a:p>
          <a:pPr>
            <a:defRPr sz="1400" b="1"/>
          </a:pPr>
          <a:endParaRPr lang="fr-FR"/>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61124049112505"/>
          <c:y val="0.125128205128205"/>
          <c:w val="0.46814324844036"/>
          <c:h val="0.806468483747224"/>
        </c:manualLayout>
      </c:layout>
      <c:lineChart>
        <c:grouping val="standard"/>
        <c:varyColors val="0"/>
        <c:ser>
          <c:idx val="9"/>
          <c:order val="0"/>
          <c:tx>
            <c:strRef>
              <c:f>'Indices agrégés'!$A$29</c:f>
              <c:strCache>
                <c:ptCount val="1"/>
                <c:pt idx="0">
                  <c:v>Enseignement</c:v>
                </c:pt>
              </c:strCache>
            </c:strRef>
          </c:tx>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agrégés'!$B$29:$J$29</c:f>
              <c:numCache>
                <c:formatCode>0.0</c:formatCode>
                <c:ptCount val="9"/>
                <c:pt idx="0">
                  <c:v>100.0</c:v>
                </c:pt>
                <c:pt idx="1">
                  <c:v>101.4666666666667</c:v>
                </c:pt>
                <c:pt idx="2">
                  <c:v>105.6758333333333</c:v>
                </c:pt>
                <c:pt idx="3">
                  <c:v>109.265</c:v>
                </c:pt>
                <c:pt idx="4">
                  <c:v>111.4925</c:v>
                </c:pt>
                <c:pt idx="5">
                  <c:v>113.7125</c:v>
                </c:pt>
                <c:pt idx="6">
                  <c:v>115.0375</c:v>
                </c:pt>
                <c:pt idx="7">
                  <c:v>115.63</c:v>
                </c:pt>
              </c:numCache>
            </c:numRef>
          </c:val>
          <c:smooth val="0"/>
        </c:ser>
        <c:ser>
          <c:idx val="1"/>
          <c:order val="1"/>
          <c:tx>
            <c:strRef>
              <c:f>'Indices agrégés'!$A$23</c:f>
              <c:strCache>
                <c:ptCount val="1"/>
                <c:pt idx="0">
                  <c:v>Logement, eau, électricité, gaz et autres combustibles</c:v>
                </c:pt>
              </c:strCache>
            </c:strRef>
          </c:tx>
          <c:spPr>
            <a:ln>
              <a:prstDash val="solid"/>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agrégés'!$B$23:$J$23</c:f>
              <c:numCache>
                <c:formatCode>0.0</c:formatCode>
                <c:ptCount val="9"/>
                <c:pt idx="0">
                  <c:v>100.0</c:v>
                </c:pt>
                <c:pt idx="1">
                  <c:v>101.0133333333333</c:v>
                </c:pt>
                <c:pt idx="2">
                  <c:v>103.5408333333333</c:v>
                </c:pt>
                <c:pt idx="3">
                  <c:v>106.5533333333333</c:v>
                </c:pt>
                <c:pt idx="4">
                  <c:v>108.2933333333333</c:v>
                </c:pt>
                <c:pt idx="5">
                  <c:v>109.2033333333333</c:v>
                </c:pt>
                <c:pt idx="6">
                  <c:v>109.8733333333333</c:v>
                </c:pt>
                <c:pt idx="7">
                  <c:v>112.1975</c:v>
                </c:pt>
              </c:numCache>
            </c:numRef>
          </c:val>
          <c:smooth val="0"/>
        </c:ser>
        <c:ser>
          <c:idx val="11"/>
          <c:order val="2"/>
          <c:tx>
            <c:strRef>
              <c:f>'Indices agrégés'!$A$31</c:f>
              <c:strCache>
                <c:ptCount val="1"/>
                <c:pt idx="0">
                  <c:v>Autres biens et services</c:v>
                </c:pt>
              </c:strCache>
            </c:strRef>
          </c:tx>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agrégés'!$B$31:$J$31</c:f>
              <c:numCache>
                <c:formatCode>0.0</c:formatCode>
                <c:ptCount val="9"/>
                <c:pt idx="0">
                  <c:v>100.0</c:v>
                </c:pt>
                <c:pt idx="1">
                  <c:v>100.4625</c:v>
                </c:pt>
                <c:pt idx="2">
                  <c:v>101.1183333333333</c:v>
                </c:pt>
                <c:pt idx="3">
                  <c:v>102.0708333333333</c:v>
                </c:pt>
                <c:pt idx="4">
                  <c:v>103.1758333333333</c:v>
                </c:pt>
                <c:pt idx="5">
                  <c:v>104.1358333333333</c:v>
                </c:pt>
                <c:pt idx="6">
                  <c:v>104.7891666666667</c:v>
                </c:pt>
                <c:pt idx="7">
                  <c:v>105.1841666666667</c:v>
                </c:pt>
              </c:numCache>
            </c:numRef>
          </c:val>
          <c:smooth val="0"/>
        </c:ser>
        <c:ser>
          <c:idx val="2"/>
          <c:order val="3"/>
          <c:tx>
            <c:strRef>
              <c:f>'Indices agrégés'!$A$24</c:f>
              <c:strCache>
                <c:ptCount val="1"/>
                <c:pt idx="0">
                  <c:v>Ameublement, équipement ménager &amp; entretien courant de la maison</c:v>
                </c:pt>
              </c:strCache>
            </c:strRef>
          </c:tx>
          <c:spPr>
            <a:ln>
              <a:prstDash val="solid"/>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agrégés'!$B$24:$J$24</c:f>
              <c:numCache>
                <c:formatCode>0.0</c:formatCode>
                <c:ptCount val="9"/>
                <c:pt idx="0">
                  <c:v>100.0</c:v>
                </c:pt>
                <c:pt idx="1">
                  <c:v>101.4483333333333</c:v>
                </c:pt>
                <c:pt idx="2">
                  <c:v>103.3908333333333</c:v>
                </c:pt>
                <c:pt idx="3">
                  <c:v>104.0233333333333</c:v>
                </c:pt>
                <c:pt idx="4">
                  <c:v>103.7875</c:v>
                </c:pt>
                <c:pt idx="5">
                  <c:v>103.205</c:v>
                </c:pt>
                <c:pt idx="6">
                  <c:v>102.7525</c:v>
                </c:pt>
                <c:pt idx="7">
                  <c:v>103.22</c:v>
                </c:pt>
              </c:numCache>
            </c:numRef>
          </c:val>
          <c:smooth val="0"/>
        </c:ser>
        <c:ser>
          <c:idx val="8"/>
          <c:order val="4"/>
          <c:tx>
            <c:strRef>
              <c:f>'Indices agrégés'!$A$28</c:f>
              <c:strCache>
                <c:ptCount val="1"/>
                <c:pt idx="0">
                  <c:v>Loisirs et culture</c:v>
                </c:pt>
              </c:strCache>
            </c:strRef>
          </c:tx>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agrégés'!$B$28:$J$28</c:f>
              <c:numCache>
                <c:formatCode>0.0</c:formatCode>
                <c:ptCount val="9"/>
                <c:pt idx="0">
                  <c:v>100.0</c:v>
                </c:pt>
                <c:pt idx="1">
                  <c:v>100.9075</c:v>
                </c:pt>
                <c:pt idx="2">
                  <c:v>101.3941666666666</c:v>
                </c:pt>
                <c:pt idx="3">
                  <c:v>101.8866666666667</c:v>
                </c:pt>
                <c:pt idx="4">
                  <c:v>102.0375</c:v>
                </c:pt>
                <c:pt idx="5">
                  <c:v>102.1175</c:v>
                </c:pt>
                <c:pt idx="6">
                  <c:v>102.7416666666667</c:v>
                </c:pt>
                <c:pt idx="7">
                  <c:v>102.7558333333333</c:v>
                </c:pt>
              </c:numCache>
            </c:numRef>
          </c:val>
          <c:smooth val="0"/>
        </c:ser>
        <c:ser>
          <c:idx val="6"/>
          <c:order val="5"/>
          <c:tx>
            <c:strRef>
              <c:f>'Indices agrégés'!$A$25</c:f>
              <c:strCache>
                <c:ptCount val="1"/>
                <c:pt idx="0">
                  <c:v>Santé</c:v>
                </c:pt>
              </c:strCache>
            </c:strRef>
          </c:tx>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agrégés'!$B$25:$J$25</c:f>
              <c:numCache>
                <c:formatCode>0.0</c:formatCode>
                <c:ptCount val="9"/>
                <c:pt idx="0">
                  <c:v>100.0</c:v>
                </c:pt>
                <c:pt idx="1">
                  <c:v>100.2716666666667</c:v>
                </c:pt>
                <c:pt idx="2">
                  <c:v>100.9358333333333</c:v>
                </c:pt>
                <c:pt idx="3">
                  <c:v>101.5358333333333</c:v>
                </c:pt>
                <c:pt idx="4">
                  <c:v>101.7975</c:v>
                </c:pt>
                <c:pt idx="5">
                  <c:v>101.9516666666667</c:v>
                </c:pt>
                <c:pt idx="6">
                  <c:v>101.9341666666667</c:v>
                </c:pt>
                <c:pt idx="7">
                  <c:v>102.9658333333334</c:v>
                </c:pt>
              </c:numCache>
            </c:numRef>
          </c:val>
          <c:smooth val="0"/>
        </c:ser>
        <c:ser>
          <c:idx val="4"/>
          <c:order val="6"/>
          <c:tx>
            <c:strRef>
              <c:f>'Indices agrégés'!$A$27</c:f>
              <c:strCache>
                <c:ptCount val="1"/>
                <c:pt idx="0">
                  <c:v>Communications</c:v>
                </c:pt>
              </c:strCache>
            </c:strRef>
          </c:tx>
          <c:spPr>
            <a:ln w="76200" cmpd="sng">
              <a:solidFill>
                <a:srgbClr val="2EFF40"/>
              </a:solidFill>
            </a:ln>
          </c:spPr>
          <c:marker>
            <c:symbol val="none"/>
          </c:marker>
          <c:cat>
            <c:strRef>
              <c:f>'Indices agrégés'!$B$7:$J$7</c:f>
              <c:strCache>
                <c:ptCount val="9"/>
                <c:pt idx="0">
                  <c:v>2010</c:v>
                </c:pt>
                <c:pt idx="1">
                  <c:v>2011</c:v>
                </c:pt>
                <c:pt idx="2">
                  <c:v>2012</c:v>
                </c:pt>
                <c:pt idx="3">
                  <c:v>2013</c:v>
                </c:pt>
                <c:pt idx="4">
                  <c:v>2014</c:v>
                </c:pt>
                <c:pt idx="5">
                  <c:v>2015</c:v>
                </c:pt>
                <c:pt idx="6">
                  <c:v>2016</c:v>
                </c:pt>
                <c:pt idx="7">
                  <c:v>2017</c:v>
                </c:pt>
                <c:pt idx="8">
                  <c:v>2018</c:v>
                </c:pt>
              </c:strCache>
            </c:strRef>
          </c:cat>
          <c:val>
            <c:numRef>
              <c:f>'Indices agrégés'!$B$27:$J$27</c:f>
              <c:numCache>
                <c:formatCode>0.0</c:formatCode>
                <c:ptCount val="9"/>
                <c:pt idx="0">
                  <c:v>100.0</c:v>
                </c:pt>
                <c:pt idx="1">
                  <c:v>94.75083333333328</c:v>
                </c:pt>
                <c:pt idx="2">
                  <c:v>93.5075</c:v>
                </c:pt>
                <c:pt idx="3">
                  <c:v>91.38416666666665</c:v>
                </c:pt>
                <c:pt idx="4">
                  <c:v>89.85250000000001</c:v>
                </c:pt>
                <c:pt idx="5">
                  <c:v>89.8075</c:v>
                </c:pt>
                <c:pt idx="6">
                  <c:v>85.05000000000001</c:v>
                </c:pt>
                <c:pt idx="7">
                  <c:v>84.92</c:v>
                </c:pt>
              </c:numCache>
            </c:numRef>
          </c:val>
          <c:smooth val="0"/>
        </c:ser>
        <c:dLbls>
          <c:showLegendKey val="0"/>
          <c:showVal val="0"/>
          <c:showCatName val="0"/>
          <c:showSerName val="0"/>
          <c:showPercent val="0"/>
          <c:showBubbleSize val="0"/>
        </c:dLbls>
        <c:marker val="1"/>
        <c:smooth val="0"/>
        <c:axId val="2135204984"/>
        <c:axId val="2135185464"/>
      </c:lineChart>
      <c:catAx>
        <c:axId val="2135204984"/>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35185464"/>
        <c:crosses val="autoZero"/>
        <c:auto val="1"/>
        <c:lblAlgn val="ctr"/>
        <c:lblOffset val="100"/>
        <c:noMultiLvlLbl val="0"/>
      </c:catAx>
      <c:valAx>
        <c:axId val="2135185464"/>
        <c:scaling>
          <c:orientation val="minMax"/>
          <c:max val="140.0"/>
          <c:min val="8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35204984"/>
        <c:crosses val="autoZero"/>
        <c:crossBetween val="between"/>
        <c:majorUnit val="5.0"/>
      </c:valAx>
    </c:plotArea>
    <c:legend>
      <c:legendPos val="r"/>
      <c:layout>
        <c:manualLayout>
          <c:xMode val="edge"/>
          <c:yMode val="edge"/>
          <c:x val="0.519260530758034"/>
          <c:y val="0.000300465553322463"/>
          <c:w val="0.479702200400245"/>
          <c:h val="0.887009653297326"/>
        </c:manualLayout>
      </c:layout>
      <c:overlay val="0"/>
      <c:spPr>
        <a:solidFill>
          <a:schemeClr val="bg1"/>
        </a:solidFill>
      </c:spPr>
      <c:txPr>
        <a:bodyPr/>
        <a:lstStyle/>
        <a:p>
          <a:pPr>
            <a:defRPr sz="1400" b="1"/>
          </a:pPr>
          <a:endParaRPr lang="fr-FR"/>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000"/>
            </a:pPr>
            <a:r>
              <a:rPr lang="fr-FR" sz="2000" dirty="0" smtClean="0"/>
              <a:t>    Ressources </a:t>
            </a:r>
            <a:r>
              <a:rPr lang="fr-FR" sz="2000" dirty="0"/>
              <a:t>en biens et services (en +), PIB et Imp.</a:t>
            </a:r>
          </a:p>
          <a:p>
            <a:pPr>
              <a:defRPr sz="2000"/>
            </a:pPr>
            <a:r>
              <a:rPr lang="fr-FR" sz="2000" dirty="0"/>
              <a:t>et </a:t>
            </a:r>
            <a:r>
              <a:rPr lang="fr-FR" sz="2000" dirty="0" smtClean="0"/>
              <a:t>  Emplois </a:t>
            </a:r>
            <a:r>
              <a:rPr lang="fr-FR" sz="2000" dirty="0"/>
              <a:t>(en -), CF + FBC + Ex. , GCFP courants 2011</a:t>
            </a:r>
            <a:r>
              <a:rPr lang="fr-FR" sz="2000" baseline="0" dirty="0"/>
              <a:t> et 2017</a:t>
            </a:r>
            <a:endParaRPr lang="fr-FR" sz="2000" dirty="0"/>
          </a:p>
        </c:rich>
      </c:tx>
      <c:layout>
        <c:manualLayout>
          <c:xMode val="edge"/>
          <c:yMode val="edge"/>
          <c:x val="0.171688831958206"/>
          <c:y val="0.00790513833992095"/>
        </c:manualLayout>
      </c:layout>
      <c:overlay val="0"/>
    </c:title>
    <c:autoTitleDeleted val="0"/>
    <c:plotArea>
      <c:layout>
        <c:manualLayout>
          <c:layoutTarget val="inner"/>
          <c:xMode val="edge"/>
          <c:yMode val="edge"/>
          <c:x val="0.0631750995240427"/>
          <c:y val="0.153388650123914"/>
          <c:w val="0.872317371811777"/>
          <c:h val="0.700467892210685"/>
        </c:manualLayout>
      </c:layout>
      <c:barChart>
        <c:barDir val="col"/>
        <c:grouping val="stacked"/>
        <c:varyColors val="0"/>
        <c:ser>
          <c:idx val="0"/>
          <c:order val="0"/>
          <c:tx>
            <c:strRef>
              <c:f>Feuil1!$A$4</c:f>
              <c:strCache>
                <c:ptCount val="1"/>
                <c:pt idx="0">
                  <c:v>VAB</c:v>
                </c:pt>
              </c:strCache>
            </c:strRef>
          </c:tx>
          <c:spPr>
            <a:solidFill>
              <a:srgbClr val="0000FF"/>
            </a:solidFill>
            <a:effectLst/>
          </c:spPr>
          <c:invertIfNegative val="0"/>
          <c:dLbls>
            <c:numFmt formatCode="0" sourceLinked="0"/>
            <c:txPr>
              <a:bodyPr rot="0" vert="horz"/>
              <a:lstStyle/>
              <a:p>
                <a:pPr>
                  <a:defRPr sz="2000" b="1">
                    <a:solidFill>
                      <a:srgbClr val="FFFFFF"/>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Feuil1!$B$4:$D$4</c:f>
              <c:numCache>
                <c:formatCode>General</c:formatCode>
                <c:ptCount val="3"/>
                <c:pt idx="0" formatCode="0.0">
                  <c:v>793.521</c:v>
                </c:pt>
                <c:pt idx="2" formatCode="0.0">
                  <c:v>863.3818915613157</c:v>
                </c:pt>
              </c:numCache>
            </c:numRef>
          </c:val>
        </c:ser>
        <c:ser>
          <c:idx val="1"/>
          <c:order val="1"/>
          <c:tx>
            <c:strRef>
              <c:f>Feuil1!$A$5</c:f>
              <c:strCache>
                <c:ptCount val="1"/>
                <c:pt idx="0">
                  <c:v>+ impôts</c:v>
                </c:pt>
              </c:strCache>
            </c:strRef>
          </c:tx>
          <c:spPr>
            <a:solidFill>
              <a:srgbClr val="3366FF"/>
            </a:solidFill>
            <a:effectLst/>
          </c:spPr>
          <c:invertIfNegative val="0"/>
          <c:dLbls>
            <c:numFmt formatCode="#,##0" sourceLinked="0"/>
            <c:txPr>
              <a:bodyPr/>
              <a:lstStyle/>
              <a:p>
                <a:pPr>
                  <a:defRPr sz="1200" b="1">
                    <a:solidFill>
                      <a:schemeClr val="bg1"/>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Feuil1!$B$5:$D$5</c:f>
              <c:numCache>
                <c:formatCode>General</c:formatCode>
                <c:ptCount val="3"/>
                <c:pt idx="0" formatCode="0.0">
                  <c:v>93.904</c:v>
                </c:pt>
                <c:pt idx="2">
                  <c:v>101.2</c:v>
                </c:pt>
              </c:numCache>
            </c:numRef>
          </c:val>
        </c:ser>
        <c:ser>
          <c:idx val="2"/>
          <c:order val="2"/>
          <c:tx>
            <c:strRef>
              <c:f>Feuil1!$A$6</c:f>
              <c:strCache>
                <c:ptCount val="1"/>
                <c:pt idx="0">
                  <c:v>+ Import</c:v>
                </c:pt>
              </c:strCache>
            </c:strRef>
          </c:tx>
          <c:spPr>
            <a:solidFill>
              <a:schemeClr val="tx2">
                <a:lumMod val="20000"/>
                <a:lumOff val="80000"/>
              </a:schemeClr>
            </a:solidFill>
            <a:ln w="12700" cmpd="sng">
              <a:solidFill>
                <a:schemeClr val="tx1"/>
              </a:solidFill>
            </a:ln>
            <a:effectLst/>
          </c:spPr>
          <c:invertIfNegative val="0"/>
          <c:dLbls>
            <c:numFmt formatCode="#,##0" sourceLinked="0"/>
            <c:txPr>
              <a:bodyPr rot="0" vert="horz"/>
              <a:lstStyle/>
              <a:p>
                <a:pPr>
                  <a:defRPr sz="2000" b="1">
                    <a:solidFill>
                      <a:srgbClr val="000000"/>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Feuil1!$B$6:$D$6</c:f>
              <c:numCache>
                <c:formatCode>General</c:formatCode>
                <c:ptCount val="3"/>
                <c:pt idx="0" formatCode="0.0">
                  <c:v>414.904</c:v>
                </c:pt>
                <c:pt idx="2" formatCode="0">
                  <c:v>365.0</c:v>
                </c:pt>
              </c:numCache>
            </c:numRef>
          </c:val>
        </c:ser>
        <c:ser>
          <c:idx val="3"/>
          <c:order val="3"/>
          <c:tx>
            <c:strRef>
              <c:f>Feuil1!$A$7</c:f>
              <c:strCache>
                <c:ptCount val="1"/>
                <c:pt idx="0">
                  <c:v> + CF</c:v>
                </c:pt>
              </c:strCache>
            </c:strRef>
          </c:tx>
          <c:spPr>
            <a:solidFill>
              <a:srgbClr val="2EF72F"/>
            </a:solidFill>
          </c:spPr>
          <c:invertIfNegative val="0"/>
          <c:dLbls>
            <c:numFmt formatCode="0" sourceLinked="0"/>
            <c:txPr>
              <a:bodyPr/>
              <a:lstStyle/>
              <a:p>
                <a:pPr>
                  <a:defRPr sz="2000"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Feuil1!$B$7:$D$7</c:f>
              <c:numCache>
                <c:formatCode>General</c:formatCode>
                <c:ptCount val="3"/>
                <c:pt idx="0" formatCode="0.0">
                  <c:v>-754.292</c:v>
                </c:pt>
                <c:pt idx="2" formatCode="0.0">
                  <c:v>-883.75</c:v>
                </c:pt>
              </c:numCache>
            </c:numRef>
          </c:val>
        </c:ser>
        <c:ser>
          <c:idx val="4"/>
          <c:order val="4"/>
          <c:tx>
            <c:strRef>
              <c:f>Feuil1!$A$8</c:f>
              <c:strCache>
                <c:ptCount val="1"/>
                <c:pt idx="0">
                  <c:v>+ FBC </c:v>
                </c:pt>
              </c:strCache>
            </c:strRef>
          </c:tx>
          <c:spPr>
            <a:solidFill>
              <a:srgbClr val="41B017"/>
            </a:solidFill>
          </c:spPr>
          <c:invertIfNegative val="0"/>
          <c:dLbls>
            <c:numFmt formatCode="0" sourceLinked="0"/>
            <c:txPr>
              <a:bodyPr/>
              <a:lstStyle/>
              <a:p>
                <a:pPr>
                  <a:defRPr sz="2000" b="1">
                    <a:solidFill>
                      <a:schemeClr val="bg1"/>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Feuil1!$B$8:$D$8</c:f>
              <c:numCache>
                <c:formatCode>General</c:formatCode>
                <c:ptCount val="3"/>
                <c:pt idx="0" formatCode="0.0">
                  <c:v>-369.746</c:v>
                </c:pt>
                <c:pt idx="2" formatCode="0">
                  <c:v>-280.831891561316</c:v>
                </c:pt>
              </c:numCache>
            </c:numRef>
          </c:val>
        </c:ser>
        <c:ser>
          <c:idx val="5"/>
          <c:order val="5"/>
          <c:tx>
            <c:strRef>
              <c:f>Feuil1!$A$9</c:f>
              <c:strCache>
                <c:ptCount val="1"/>
                <c:pt idx="0">
                  <c:v>+ Export</c:v>
                </c:pt>
              </c:strCache>
            </c:strRef>
          </c:tx>
          <c:spPr>
            <a:solidFill>
              <a:schemeClr val="accent3">
                <a:lumMod val="60000"/>
                <a:lumOff val="40000"/>
              </a:schemeClr>
            </a:solidFill>
          </c:spPr>
          <c:invertIfNegative val="0"/>
          <c:dLbls>
            <c:numFmt formatCode="0" sourceLinked="0"/>
            <c:txPr>
              <a:bodyPr/>
              <a:lstStyle/>
              <a:p>
                <a:pPr>
                  <a:defRPr sz="2000"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Feuil1!$B$9:$D$9</c:f>
              <c:numCache>
                <c:formatCode>General</c:formatCode>
                <c:ptCount val="3"/>
                <c:pt idx="0" formatCode="0.0">
                  <c:v>-178.291</c:v>
                </c:pt>
                <c:pt idx="2" formatCode="0">
                  <c:v>-165.0</c:v>
                </c:pt>
              </c:numCache>
            </c:numRef>
          </c:val>
        </c:ser>
        <c:dLbls>
          <c:showLegendKey val="0"/>
          <c:showVal val="1"/>
          <c:showCatName val="0"/>
          <c:showSerName val="0"/>
          <c:showPercent val="0"/>
          <c:showBubbleSize val="0"/>
        </c:dLbls>
        <c:gapWidth val="150"/>
        <c:overlap val="100"/>
        <c:axId val="2145495512"/>
        <c:axId val="2132442808"/>
      </c:barChart>
      <c:catAx>
        <c:axId val="2145495512"/>
        <c:scaling>
          <c:orientation val="minMax"/>
        </c:scaling>
        <c:delete val="0"/>
        <c:axPos val="b"/>
        <c:numFmt formatCode="General" sourceLinked="1"/>
        <c:majorTickMark val="out"/>
        <c:minorTickMark val="none"/>
        <c:tickLblPos val="low"/>
        <c:spPr>
          <a:ln w="28575" cmpd="sng">
            <a:solidFill>
              <a:srgbClr val="FF0000"/>
            </a:solidFill>
          </a:ln>
        </c:spPr>
        <c:txPr>
          <a:bodyPr rot="0" vert="horz"/>
          <a:lstStyle/>
          <a:p>
            <a:pPr>
              <a:defRPr sz="2400" b="1"/>
            </a:pPr>
            <a:endParaRPr lang="fr-FR"/>
          </a:p>
        </c:txPr>
        <c:crossAx val="2132442808"/>
        <c:crosses val="autoZero"/>
        <c:auto val="1"/>
        <c:lblAlgn val="ctr"/>
        <c:lblOffset val="100"/>
        <c:noMultiLvlLbl val="0"/>
      </c:catAx>
      <c:valAx>
        <c:axId val="2132442808"/>
        <c:scaling>
          <c:orientation val="minMax"/>
          <c:max val="1400.0"/>
          <c:min val="-1400.0"/>
        </c:scaling>
        <c:delete val="0"/>
        <c:axPos val="l"/>
        <c:majorGridlines>
          <c:spPr>
            <a:ln>
              <a:solidFill>
                <a:schemeClr val="bg1">
                  <a:lumMod val="85000"/>
                </a:schemeClr>
              </a:solidFill>
            </a:ln>
          </c:spPr>
        </c:majorGridlines>
        <c:numFmt formatCode="0" sourceLinked="0"/>
        <c:majorTickMark val="out"/>
        <c:minorTickMark val="none"/>
        <c:tickLblPos val="nextTo"/>
        <c:txPr>
          <a:bodyPr/>
          <a:lstStyle/>
          <a:p>
            <a:pPr>
              <a:defRPr sz="1600"/>
            </a:pPr>
            <a:endParaRPr lang="fr-FR"/>
          </a:p>
        </c:txPr>
        <c:crossAx val="2145495512"/>
        <c:crosses val="autoZero"/>
        <c:crossBetween val="between"/>
        <c:majorUnit val="200.0"/>
      </c:valAx>
    </c:plotArea>
    <c:plotVisOnly val="1"/>
    <c:dispBlanksAs val="gap"/>
    <c:showDLblsOverMax val="0"/>
  </c:chart>
  <c:externalData r:id="rId2">
    <c:autoUpdate val="0"/>
  </c:externalData>
  <c:userShapes r:id="rId3"/>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b="0" i="0" u="none" strike="noStrike" baseline="0">
                <a:solidFill>
                  <a:srgbClr val="000000"/>
                </a:solidFill>
                <a:latin typeface="Calibri"/>
                <a:ea typeface="Calibri"/>
                <a:cs typeface="Calibri"/>
              </a:defRPr>
            </a:pPr>
            <a:r>
              <a:rPr lang="fr-FR" sz="2000" b="1" i="0" u="none" strike="noStrike" baseline="0" dirty="0">
                <a:solidFill>
                  <a:srgbClr val="000000"/>
                </a:solidFill>
                <a:latin typeface="Calibri"/>
                <a:ea typeface="Calibri"/>
                <a:cs typeface="Calibri"/>
              </a:rPr>
              <a:t>Evolution comparée de l'indice du SMG </a:t>
            </a:r>
          </a:p>
          <a:p>
            <a:pPr>
              <a:defRPr sz="2000" b="0" i="0" u="none" strike="noStrike" baseline="0">
                <a:solidFill>
                  <a:srgbClr val="000000"/>
                </a:solidFill>
                <a:latin typeface="Calibri"/>
                <a:ea typeface="Calibri"/>
                <a:cs typeface="Calibri"/>
              </a:defRPr>
            </a:pPr>
            <a:r>
              <a:rPr lang="fr-FR" sz="2000" b="1" i="0" u="none" strike="noStrike" baseline="0" dirty="0">
                <a:solidFill>
                  <a:srgbClr val="000000"/>
                </a:solidFill>
                <a:latin typeface="Calibri"/>
                <a:ea typeface="Calibri"/>
                <a:cs typeface="Calibri"/>
              </a:rPr>
              <a:t>et de l'indice des prix (IPC) </a:t>
            </a:r>
            <a:r>
              <a:rPr lang="fr-FR" sz="2000" b="1" i="1" u="none" strike="noStrike" baseline="0" dirty="0">
                <a:solidFill>
                  <a:srgbClr val="000000"/>
                </a:solidFill>
                <a:latin typeface="Calibri"/>
                <a:ea typeface="Calibri"/>
                <a:cs typeface="Calibri"/>
              </a:rPr>
              <a:t>hors </a:t>
            </a:r>
            <a:r>
              <a:rPr lang="fr-FR" sz="2000" b="1" i="1" u="none" strike="noStrike" baseline="0" dirty="0" smtClean="0">
                <a:solidFill>
                  <a:srgbClr val="000000"/>
                </a:solidFill>
                <a:latin typeface="Calibri"/>
                <a:ea typeface="Calibri"/>
                <a:cs typeface="Calibri"/>
              </a:rPr>
              <a:t>tabac, </a:t>
            </a:r>
            <a:r>
              <a:rPr lang="fr-FR" sz="2000" b="1" i="0" u="none" strike="noStrike" baseline="0" dirty="0" smtClean="0">
                <a:solidFill>
                  <a:srgbClr val="000000"/>
                </a:solidFill>
                <a:latin typeface="Calibri"/>
                <a:ea typeface="Calibri"/>
                <a:cs typeface="Calibri"/>
              </a:rPr>
              <a:t>long terme</a:t>
            </a:r>
            <a:endParaRPr lang="fr-FR" sz="2000" b="1" i="0" u="none" strike="noStrike" baseline="0" dirty="0">
              <a:solidFill>
                <a:srgbClr val="000000"/>
              </a:solidFill>
              <a:latin typeface="Calibri"/>
              <a:ea typeface="Calibri"/>
              <a:cs typeface="Calibri"/>
            </a:endParaRPr>
          </a:p>
        </c:rich>
      </c:tx>
      <c:layout>
        <c:manualLayout>
          <c:xMode val="edge"/>
          <c:yMode val="edge"/>
          <c:x val="0.138985663644995"/>
          <c:y val="0.0265184589981898"/>
        </c:manualLayout>
      </c:layout>
      <c:overlay val="0"/>
      <c:spPr>
        <a:noFill/>
        <a:ln w="25400">
          <a:noFill/>
        </a:ln>
      </c:spPr>
    </c:title>
    <c:autoTitleDeleted val="0"/>
    <c:plotArea>
      <c:layout>
        <c:manualLayout>
          <c:layoutTarget val="inner"/>
          <c:xMode val="edge"/>
          <c:yMode val="edge"/>
          <c:x val="0.0679514449006543"/>
          <c:y val="0.187991410164638"/>
          <c:w val="0.907917607318974"/>
          <c:h val="0.714539256535401"/>
        </c:manualLayout>
      </c:layout>
      <c:lineChart>
        <c:grouping val="standard"/>
        <c:varyColors val="0"/>
        <c:ser>
          <c:idx val="7"/>
          <c:order val="0"/>
          <c:tx>
            <c:strRef>
              <c:f>'SMG et IPC'!$A$13</c:f>
              <c:strCache>
                <c:ptCount val="1"/>
                <c:pt idx="0">
                  <c:v>SMG mensuel (169 heures)</c:v>
                </c:pt>
              </c:strCache>
            </c:strRef>
          </c:tx>
          <c:spPr>
            <a:ln w="57150" cmpd="sng">
              <a:solidFill>
                <a:srgbClr val="0000FF"/>
              </a:solidFill>
              <a:prstDash val="solid"/>
            </a:ln>
          </c:spPr>
          <c:marker>
            <c:symbol val="none"/>
          </c:marker>
          <c:dLbls>
            <c:dLbl>
              <c:idx val="21"/>
              <c:layout>
                <c:manualLayout>
                  <c:x val="-0.0168506639758676"/>
                  <c:y val="-0.0409426913025476"/>
                </c:manualLayout>
              </c:layout>
              <c:tx>
                <c:rich>
                  <a:bodyPr/>
                  <a:lstStyle/>
                  <a:p>
                    <a:pPr>
                      <a:defRPr sz="2000" b="1">
                        <a:solidFill>
                          <a:srgbClr val="0000FF"/>
                        </a:solidFill>
                      </a:defRPr>
                    </a:pPr>
                    <a:r>
                      <a:rPr lang="fr-FR" b="1">
                        <a:solidFill>
                          <a:srgbClr val="0000FF"/>
                        </a:solidFill>
                      </a:rPr>
                      <a:t> + 108%</a:t>
                    </a:r>
                    <a:endParaRPr lang="fr-FR"/>
                  </a:p>
                </c:rich>
              </c:tx>
              <c:spPr>
                <a:solidFill>
                  <a:srgbClr val="FFFF00"/>
                </a:solidFill>
              </c:spPr>
              <c:dLblPos val="r"/>
              <c:showLegendKey val="0"/>
              <c:showVal val="0"/>
              <c:showCatName val="0"/>
              <c:showSerName val="0"/>
              <c:showPercent val="0"/>
              <c:showBubbleSize val="0"/>
            </c:dLbl>
            <c:txPr>
              <a:bodyPr/>
              <a:lstStyle/>
              <a:p>
                <a:pPr>
                  <a:defRPr b="1"/>
                </a:pPr>
                <a:endParaRPr lang="fr-FR"/>
              </a:p>
            </c:txPr>
            <c:showLegendKey val="0"/>
            <c:showVal val="0"/>
            <c:showCatName val="0"/>
            <c:showSerName val="0"/>
            <c:showPercent val="0"/>
            <c:showBubbleSize val="0"/>
          </c:dLbls>
          <c:cat>
            <c:numRef>
              <c:f>'SMG et IPC'!$Q$6:$AN$6</c:f>
              <c:numCache>
                <c:formatCode>General</c:formatCode>
                <c:ptCount val="22"/>
                <c:pt idx="0">
                  <c:v>1995.0</c:v>
                </c:pt>
                <c:pt idx="1">
                  <c:v>1996.0</c:v>
                </c:pt>
                <c:pt idx="2">
                  <c:v>1997.0</c:v>
                </c:pt>
                <c:pt idx="3">
                  <c:v>1998.0</c:v>
                </c:pt>
                <c:pt idx="4">
                  <c:v>1999.0</c:v>
                </c:pt>
                <c:pt idx="5">
                  <c:v>2000.0</c:v>
                </c:pt>
                <c:pt idx="6">
                  <c:v>2001.0</c:v>
                </c:pt>
                <c:pt idx="7">
                  <c:v>2002.0</c:v>
                </c:pt>
                <c:pt idx="8">
                  <c:v>2003.0</c:v>
                </c:pt>
                <c:pt idx="9">
                  <c:v>2004.0</c:v>
                </c:pt>
                <c:pt idx="10">
                  <c:v>2005.0</c:v>
                </c:pt>
                <c:pt idx="11">
                  <c:v>2006.0</c:v>
                </c:pt>
                <c:pt idx="12">
                  <c:v>2007.0</c:v>
                </c:pt>
                <c:pt idx="13">
                  <c:v>2008.0</c:v>
                </c:pt>
                <c:pt idx="14">
                  <c:v>2009.0</c:v>
                </c:pt>
                <c:pt idx="15">
                  <c:v>2010.0</c:v>
                </c:pt>
                <c:pt idx="16">
                  <c:v>2011.0</c:v>
                </c:pt>
                <c:pt idx="17">
                  <c:v>2012.0</c:v>
                </c:pt>
                <c:pt idx="18">
                  <c:v>2013.0</c:v>
                </c:pt>
                <c:pt idx="19">
                  <c:v>2014.0</c:v>
                </c:pt>
                <c:pt idx="20">
                  <c:v>2015.0</c:v>
                </c:pt>
                <c:pt idx="21">
                  <c:v>2016.0</c:v>
                </c:pt>
              </c:numCache>
            </c:numRef>
          </c:cat>
          <c:val>
            <c:numRef>
              <c:f>'SMG et IPC'!$B$13:$AN$13</c:f>
              <c:numCache>
                <c:formatCode>#\ ##0.0</c:formatCode>
                <c:ptCount val="22"/>
                <c:pt idx="0">
                  <c:v>100.0</c:v>
                </c:pt>
                <c:pt idx="1">
                  <c:v>100.9646930017648</c:v>
                </c:pt>
                <c:pt idx="2">
                  <c:v>102.8680476068341</c:v>
                </c:pt>
                <c:pt idx="3">
                  <c:v>104.5219984457724</c:v>
                </c:pt>
                <c:pt idx="4">
                  <c:v>105.2571940449348</c:v>
                </c:pt>
                <c:pt idx="5">
                  <c:v>106.1973869069723</c:v>
                </c:pt>
                <c:pt idx="6">
                  <c:v>123.6789229506622</c:v>
                </c:pt>
                <c:pt idx="7">
                  <c:v>135.910538428399</c:v>
                </c:pt>
                <c:pt idx="8">
                  <c:v>138.2284926612953</c:v>
                </c:pt>
                <c:pt idx="9">
                  <c:v>141.7091683459735</c:v>
                </c:pt>
                <c:pt idx="10">
                  <c:v>149.5021495044464</c:v>
                </c:pt>
                <c:pt idx="11">
                  <c:v>156.2971191926588</c:v>
                </c:pt>
                <c:pt idx="12">
                  <c:v>163.2883572894157</c:v>
                </c:pt>
                <c:pt idx="13">
                  <c:v>167.1802790093853</c:v>
                </c:pt>
                <c:pt idx="14">
                  <c:v>170.3989701424255</c:v>
                </c:pt>
                <c:pt idx="15">
                  <c:v>178.66165132618</c:v>
                </c:pt>
                <c:pt idx="16">
                  <c:v>190.274753799758</c:v>
                </c:pt>
                <c:pt idx="17">
                  <c:v>203.8658076425985</c:v>
                </c:pt>
                <c:pt idx="18">
                  <c:v>206.2428829597112</c:v>
                </c:pt>
                <c:pt idx="19">
                  <c:v>206.5636318304022</c:v>
                </c:pt>
                <c:pt idx="20">
                  <c:v>207.7185316306976</c:v>
                </c:pt>
                <c:pt idx="21">
                  <c:v>207.8235225216335</c:v>
                </c:pt>
              </c:numCache>
            </c:numRef>
          </c:val>
          <c:smooth val="0"/>
        </c:ser>
        <c:ser>
          <c:idx val="8"/>
          <c:order val="1"/>
          <c:tx>
            <c:strRef>
              <c:f>'SMG et IPC'!$A$14</c:f>
              <c:strCache>
                <c:ptCount val="1"/>
                <c:pt idx="0">
                  <c:v>IPC hors tabac</c:v>
                </c:pt>
              </c:strCache>
            </c:strRef>
          </c:tx>
          <c:spPr>
            <a:ln w="57150" cmpd="sng">
              <a:solidFill>
                <a:srgbClr val="FF0000"/>
              </a:solidFill>
              <a:prstDash val="solid"/>
            </a:ln>
          </c:spPr>
          <c:marker>
            <c:symbol val="none"/>
          </c:marker>
          <c:dLbls>
            <c:dLbl>
              <c:idx val="21"/>
              <c:layout>
                <c:manualLayout>
                  <c:x val="-0.0280844399597795"/>
                  <c:y val="-0.046072578275596"/>
                </c:manualLayout>
              </c:layout>
              <c:tx>
                <c:rich>
                  <a:bodyPr/>
                  <a:lstStyle/>
                  <a:p>
                    <a:pPr>
                      <a:defRPr sz="2000" b="1">
                        <a:solidFill>
                          <a:srgbClr val="FF0000"/>
                        </a:solidFill>
                      </a:defRPr>
                    </a:pPr>
                    <a:r>
                      <a:rPr lang="fr-FR" sz="2000" b="1">
                        <a:solidFill>
                          <a:srgbClr val="FF0000"/>
                        </a:solidFill>
                      </a:rPr>
                      <a:t> +33%</a:t>
                    </a:r>
                    <a:endParaRPr lang="fr-FR"/>
                  </a:p>
                </c:rich>
              </c:tx>
              <c:spPr>
                <a:solidFill>
                  <a:srgbClr val="FFFF00"/>
                </a:solidFill>
              </c:spPr>
              <c:dLblPos val="r"/>
              <c:showLegendKey val="0"/>
              <c:showVal val="0"/>
              <c:showCatName val="0"/>
              <c:showSerName val="0"/>
              <c:showPercent val="0"/>
              <c:showBubbleSize val="0"/>
            </c:dLbl>
            <c:txPr>
              <a:bodyPr/>
              <a:lstStyle/>
              <a:p>
                <a:pPr>
                  <a:defRPr sz="2000" b="1"/>
                </a:pPr>
                <a:endParaRPr lang="fr-FR"/>
              </a:p>
            </c:txPr>
            <c:showLegendKey val="0"/>
            <c:showVal val="0"/>
            <c:showCatName val="0"/>
            <c:showSerName val="0"/>
            <c:showPercent val="0"/>
            <c:showBubbleSize val="0"/>
          </c:dLbls>
          <c:cat>
            <c:numRef>
              <c:f>'SMG et IPC'!$Q$6:$AN$6</c:f>
              <c:numCache>
                <c:formatCode>General</c:formatCode>
                <c:ptCount val="22"/>
                <c:pt idx="0">
                  <c:v>1995.0</c:v>
                </c:pt>
                <c:pt idx="1">
                  <c:v>1996.0</c:v>
                </c:pt>
                <c:pt idx="2">
                  <c:v>1997.0</c:v>
                </c:pt>
                <c:pt idx="3">
                  <c:v>1998.0</c:v>
                </c:pt>
                <c:pt idx="4">
                  <c:v>1999.0</c:v>
                </c:pt>
                <c:pt idx="5">
                  <c:v>2000.0</c:v>
                </c:pt>
                <c:pt idx="6">
                  <c:v>2001.0</c:v>
                </c:pt>
                <c:pt idx="7">
                  <c:v>2002.0</c:v>
                </c:pt>
                <c:pt idx="8">
                  <c:v>2003.0</c:v>
                </c:pt>
                <c:pt idx="9">
                  <c:v>2004.0</c:v>
                </c:pt>
                <c:pt idx="10">
                  <c:v>2005.0</c:v>
                </c:pt>
                <c:pt idx="11">
                  <c:v>2006.0</c:v>
                </c:pt>
                <c:pt idx="12">
                  <c:v>2007.0</c:v>
                </c:pt>
                <c:pt idx="13">
                  <c:v>2008.0</c:v>
                </c:pt>
                <c:pt idx="14">
                  <c:v>2009.0</c:v>
                </c:pt>
                <c:pt idx="15">
                  <c:v>2010.0</c:v>
                </c:pt>
                <c:pt idx="16">
                  <c:v>2011.0</c:v>
                </c:pt>
                <c:pt idx="17">
                  <c:v>2012.0</c:v>
                </c:pt>
                <c:pt idx="18">
                  <c:v>2013.0</c:v>
                </c:pt>
                <c:pt idx="19">
                  <c:v>2014.0</c:v>
                </c:pt>
                <c:pt idx="20">
                  <c:v>2015.0</c:v>
                </c:pt>
                <c:pt idx="21">
                  <c:v>2016.0</c:v>
                </c:pt>
              </c:numCache>
            </c:numRef>
          </c:cat>
          <c:val>
            <c:numRef>
              <c:f>'SMG et IPC'!$B$14:$AN$14</c:f>
              <c:numCache>
                <c:formatCode>#\ ##0.0</c:formatCode>
                <c:ptCount val="22"/>
                <c:pt idx="0">
                  <c:v>100.0</c:v>
                </c:pt>
                <c:pt idx="1">
                  <c:v>101.2450920696244</c:v>
                </c:pt>
                <c:pt idx="2">
                  <c:v>103.2912003695383</c:v>
                </c:pt>
                <c:pt idx="3">
                  <c:v>104.3704201398367</c:v>
                </c:pt>
                <c:pt idx="4">
                  <c:v>104.6465240304869</c:v>
                </c:pt>
                <c:pt idx="5">
                  <c:v>105.931509437924</c:v>
                </c:pt>
                <c:pt idx="6">
                  <c:v>108.181283725618</c:v>
                </c:pt>
                <c:pt idx="7">
                  <c:v>110.216893778739</c:v>
                </c:pt>
                <c:pt idx="8">
                  <c:v>111.4892812900246</c:v>
                </c:pt>
                <c:pt idx="9">
                  <c:v>112.4561698196401</c:v>
                </c:pt>
                <c:pt idx="10">
                  <c:v>113.793646461041</c:v>
                </c:pt>
                <c:pt idx="11">
                  <c:v>116.8601843492137</c:v>
                </c:pt>
                <c:pt idx="12">
                  <c:v>117.9708988598904</c:v>
                </c:pt>
                <c:pt idx="13">
                  <c:v>121.3618325739602</c:v>
                </c:pt>
                <c:pt idx="14">
                  <c:v>122.4253049740694</c:v>
                </c:pt>
                <c:pt idx="15">
                  <c:v>125.0834610620027</c:v>
                </c:pt>
                <c:pt idx="16">
                  <c:v>127.9253364688098</c:v>
                </c:pt>
                <c:pt idx="17">
                  <c:v>130.1866588279758</c:v>
                </c:pt>
                <c:pt idx="18">
                  <c:v>131.8863249837278</c:v>
                </c:pt>
                <c:pt idx="19">
                  <c:v>132.0910407961871</c:v>
                </c:pt>
                <c:pt idx="20">
                  <c:v>132.4920738236715</c:v>
                </c:pt>
                <c:pt idx="21">
                  <c:v>132.6684443697903</c:v>
                </c:pt>
              </c:numCache>
            </c:numRef>
          </c:val>
          <c:smooth val="0"/>
        </c:ser>
        <c:ser>
          <c:idx val="0"/>
          <c:order val="2"/>
          <c:tx>
            <c:strRef>
              <c:f>'SMG et IPC'!$A$15</c:f>
              <c:strCache>
                <c:ptCount val="1"/>
                <c:pt idx="0">
                  <c:v>Pouvoir d'achat du SMG</c:v>
                </c:pt>
              </c:strCache>
            </c:strRef>
          </c:tx>
          <c:spPr>
            <a:ln w="76200" cmpd="sng">
              <a:solidFill>
                <a:srgbClr val="008000"/>
              </a:solidFill>
            </a:ln>
          </c:spPr>
          <c:marker>
            <c:symbol val="none"/>
          </c:marker>
          <c:dLbls>
            <c:dLbl>
              <c:idx val="21"/>
              <c:layout>
                <c:manualLayout>
                  <c:x val="-0.00100838619068195"/>
                  <c:y val="-0.0775477959429242"/>
                </c:manualLayout>
              </c:layout>
              <c:tx>
                <c:rich>
                  <a:bodyPr/>
                  <a:lstStyle/>
                  <a:p>
                    <a:pPr>
                      <a:defRPr sz="3600" b="1">
                        <a:solidFill>
                          <a:srgbClr val="008000"/>
                        </a:solidFill>
                      </a:defRPr>
                    </a:pPr>
                    <a:r>
                      <a:rPr lang="fr-FR" sz="3600" b="1">
                        <a:solidFill>
                          <a:srgbClr val="008000"/>
                        </a:solidFill>
                      </a:rPr>
                      <a:t>+57%</a:t>
                    </a:r>
                    <a:endParaRPr lang="fr-FR"/>
                  </a:p>
                </c:rich>
              </c:tx>
              <c:spPr>
                <a:solidFill>
                  <a:srgbClr val="FFFF00"/>
                </a:solidFill>
              </c:spPr>
              <c:dLblPos val="r"/>
              <c:showLegendKey val="0"/>
              <c:showVal val="0"/>
              <c:showCatName val="0"/>
              <c:showSerName val="0"/>
              <c:showPercent val="0"/>
              <c:showBubbleSize val="0"/>
            </c:dLbl>
            <c:txPr>
              <a:bodyPr/>
              <a:lstStyle/>
              <a:p>
                <a:pPr>
                  <a:defRPr sz="3600" b="1"/>
                </a:pPr>
                <a:endParaRPr lang="fr-FR"/>
              </a:p>
            </c:txPr>
            <c:showLegendKey val="0"/>
            <c:showVal val="0"/>
            <c:showCatName val="0"/>
            <c:showSerName val="0"/>
            <c:showPercent val="0"/>
            <c:showBubbleSize val="0"/>
          </c:dLbls>
          <c:cat>
            <c:numRef>
              <c:f>'SMG et IPC'!$Q$6:$AN$6</c:f>
              <c:numCache>
                <c:formatCode>General</c:formatCode>
                <c:ptCount val="22"/>
                <c:pt idx="0">
                  <c:v>1995.0</c:v>
                </c:pt>
                <c:pt idx="1">
                  <c:v>1996.0</c:v>
                </c:pt>
                <c:pt idx="2">
                  <c:v>1997.0</c:v>
                </c:pt>
                <c:pt idx="3">
                  <c:v>1998.0</c:v>
                </c:pt>
                <c:pt idx="4">
                  <c:v>1999.0</c:v>
                </c:pt>
                <c:pt idx="5">
                  <c:v>2000.0</c:v>
                </c:pt>
                <c:pt idx="6">
                  <c:v>2001.0</c:v>
                </c:pt>
                <c:pt idx="7">
                  <c:v>2002.0</c:v>
                </c:pt>
                <c:pt idx="8">
                  <c:v>2003.0</c:v>
                </c:pt>
                <c:pt idx="9">
                  <c:v>2004.0</c:v>
                </c:pt>
                <c:pt idx="10">
                  <c:v>2005.0</c:v>
                </c:pt>
                <c:pt idx="11">
                  <c:v>2006.0</c:v>
                </c:pt>
                <c:pt idx="12">
                  <c:v>2007.0</c:v>
                </c:pt>
                <c:pt idx="13">
                  <c:v>2008.0</c:v>
                </c:pt>
                <c:pt idx="14">
                  <c:v>2009.0</c:v>
                </c:pt>
                <c:pt idx="15">
                  <c:v>2010.0</c:v>
                </c:pt>
                <c:pt idx="16">
                  <c:v>2011.0</c:v>
                </c:pt>
                <c:pt idx="17">
                  <c:v>2012.0</c:v>
                </c:pt>
                <c:pt idx="18">
                  <c:v>2013.0</c:v>
                </c:pt>
                <c:pt idx="19">
                  <c:v>2014.0</c:v>
                </c:pt>
                <c:pt idx="20">
                  <c:v>2015.0</c:v>
                </c:pt>
                <c:pt idx="21">
                  <c:v>2016.0</c:v>
                </c:pt>
              </c:numCache>
            </c:numRef>
          </c:cat>
          <c:val>
            <c:numRef>
              <c:f>'SMG et IPC'!$B$15:$AN$15</c:f>
              <c:numCache>
                <c:formatCode>0.0</c:formatCode>
                <c:ptCount val="22"/>
                <c:pt idx="0">
                  <c:v>100.0</c:v>
                </c:pt>
                <c:pt idx="1">
                  <c:v>99.72304922428557</c:v>
                </c:pt>
                <c:pt idx="2">
                  <c:v>99.59033028835917</c:v>
                </c:pt>
                <c:pt idx="3">
                  <c:v>100.1452310968306</c:v>
                </c:pt>
                <c:pt idx="4">
                  <c:v>100.5835549915351</c:v>
                </c:pt>
                <c:pt idx="5">
                  <c:v>100.2509899749934</c:v>
                </c:pt>
                <c:pt idx="6">
                  <c:v>114.3256196370818</c:v>
                </c:pt>
                <c:pt idx="7">
                  <c:v>123.3118932758531</c:v>
                </c:pt>
                <c:pt idx="8">
                  <c:v>123.9836610855103</c:v>
                </c:pt>
                <c:pt idx="9">
                  <c:v>126.0127999853188</c:v>
                </c:pt>
                <c:pt idx="10">
                  <c:v>131.380049900792</c:v>
                </c:pt>
                <c:pt idx="11">
                  <c:v>133.7471099015175</c:v>
                </c:pt>
                <c:pt idx="12">
                  <c:v>138.4140994664685</c:v>
                </c:pt>
                <c:pt idx="13">
                  <c:v>137.7535881451876</c:v>
                </c:pt>
                <c:pt idx="14">
                  <c:v>139.1860695617767</c:v>
                </c:pt>
                <c:pt idx="15">
                  <c:v>142.8339524740358</c:v>
                </c:pt>
                <c:pt idx="16">
                  <c:v>148.7389121279744</c:v>
                </c:pt>
                <c:pt idx="17">
                  <c:v>156.595007105897</c:v>
                </c:pt>
                <c:pt idx="18">
                  <c:v>156.3792781284622</c:v>
                </c:pt>
                <c:pt idx="19">
                  <c:v>156.3797442925174</c:v>
                </c:pt>
                <c:pt idx="20">
                  <c:v>156.7780816135024</c:v>
                </c:pt>
                <c:pt idx="21">
                  <c:v>156.6487973148772</c:v>
                </c:pt>
              </c:numCache>
            </c:numRef>
          </c:val>
          <c:smooth val="0"/>
        </c:ser>
        <c:dLbls>
          <c:showLegendKey val="0"/>
          <c:showVal val="0"/>
          <c:showCatName val="0"/>
          <c:showSerName val="0"/>
          <c:showPercent val="0"/>
          <c:showBubbleSize val="0"/>
        </c:dLbls>
        <c:marker val="1"/>
        <c:smooth val="0"/>
        <c:axId val="2135103000"/>
        <c:axId val="2135088952"/>
      </c:lineChart>
      <c:catAx>
        <c:axId val="2135103000"/>
        <c:scaling>
          <c:orientation val="minMax"/>
        </c:scaling>
        <c:delete val="0"/>
        <c:axPos val="b"/>
        <c:numFmt formatCode="General" sourceLinked="1"/>
        <c:majorTickMark val="out"/>
        <c:minorTickMark val="none"/>
        <c:tickLblPos val="nextTo"/>
        <c:spPr>
          <a:ln w="3175">
            <a:solidFill>
              <a:srgbClr val="808080"/>
            </a:solidFill>
            <a:prstDash val="solid"/>
          </a:ln>
        </c:spPr>
        <c:txPr>
          <a:bodyPr rot="-5400000" vert="horz"/>
          <a:lstStyle/>
          <a:p>
            <a:pPr>
              <a:defRPr sz="1800" b="0" i="0" u="none" strike="noStrike" baseline="0">
                <a:solidFill>
                  <a:srgbClr val="000000"/>
                </a:solidFill>
                <a:latin typeface="Calibri"/>
                <a:ea typeface="Calibri"/>
                <a:cs typeface="Calibri"/>
              </a:defRPr>
            </a:pPr>
            <a:endParaRPr lang="fr-FR"/>
          </a:p>
        </c:txPr>
        <c:crossAx val="2135088952"/>
        <c:crosses val="autoZero"/>
        <c:auto val="1"/>
        <c:lblAlgn val="ctr"/>
        <c:lblOffset val="100"/>
        <c:tickLblSkip val="1"/>
        <c:noMultiLvlLbl val="0"/>
      </c:catAx>
      <c:valAx>
        <c:axId val="2135088952"/>
        <c:scaling>
          <c:orientation val="minMax"/>
          <c:max val="210.0"/>
          <c:min val="100.0"/>
        </c:scaling>
        <c:delete val="0"/>
        <c:axPos val="l"/>
        <c:majorGridlines>
          <c:spPr>
            <a:ln w="3175">
              <a:solidFill>
                <a:schemeClr val="bg1">
                  <a:lumMod val="75000"/>
                </a:schemeClr>
              </a:solidFill>
              <a:prstDash val="solid"/>
            </a:ln>
          </c:spPr>
        </c:majorGridlines>
        <c:numFmt formatCode="#,##0" sourceLinked="0"/>
        <c:majorTickMark val="out"/>
        <c:minorTickMark val="none"/>
        <c:tickLblPos val="nextTo"/>
        <c:spPr>
          <a:ln w="3175">
            <a:solidFill>
              <a:srgbClr val="808080"/>
            </a:solidFill>
            <a:prstDash val="solid"/>
          </a:ln>
        </c:spPr>
        <c:txPr>
          <a:bodyPr rot="0" vert="horz"/>
          <a:lstStyle/>
          <a:p>
            <a:pPr>
              <a:defRPr sz="1400" b="0" i="0" u="none" strike="noStrike" baseline="0">
                <a:solidFill>
                  <a:srgbClr val="000000"/>
                </a:solidFill>
                <a:latin typeface="Calibri"/>
                <a:ea typeface="Calibri"/>
                <a:cs typeface="Calibri"/>
              </a:defRPr>
            </a:pPr>
            <a:endParaRPr lang="fr-FR"/>
          </a:p>
        </c:txPr>
        <c:crossAx val="2135103000"/>
        <c:crosses val="autoZero"/>
        <c:crossBetween val="midCat"/>
        <c:majorUnit val="10.0"/>
      </c:valAx>
      <c:spPr>
        <a:solidFill>
          <a:srgbClr val="FFFFFF"/>
        </a:solidFill>
        <a:ln w="25400">
          <a:noFill/>
        </a:ln>
      </c:spPr>
    </c:plotArea>
    <c:legend>
      <c:legendPos val="r"/>
      <c:legendEntry>
        <c:idx val="1"/>
        <c:txPr>
          <a:bodyPr/>
          <a:lstStyle/>
          <a:p>
            <a:pPr>
              <a:defRPr sz="1600" b="1" i="1" u="none" strike="noStrike" baseline="0">
                <a:solidFill>
                  <a:srgbClr val="000000"/>
                </a:solidFill>
                <a:latin typeface="Calibri"/>
                <a:ea typeface="Calibri"/>
                <a:cs typeface="Calibri"/>
              </a:defRPr>
            </a:pPr>
            <a:endParaRPr lang="fr-FR"/>
          </a:p>
        </c:txPr>
      </c:legendEntry>
      <c:layout>
        <c:manualLayout>
          <c:xMode val="edge"/>
          <c:yMode val="edge"/>
          <c:x val="0.0192856520714341"/>
          <c:y val="0.161082510089798"/>
          <c:w val="0.496969647749299"/>
          <c:h val="0.136755830818283"/>
        </c:manualLayout>
      </c:layout>
      <c:overlay val="0"/>
      <c:spPr>
        <a:solidFill>
          <a:schemeClr val="bg1"/>
        </a:solidFill>
        <a:ln w="25400">
          <a:noFill/>
        </a:ln>
      </c:spPr>
      <c:txPr>
        <a:bodyPr/>
        <a:lstStyle/>
        <a:p>
          <a:pPr>
            <a:defRPr sz="1600" b="1" i="0" u="none" strike="noStrike" baseline="0">
              <a:solidFill>
                <a:srgbClr val="000000"/>
              </a:solidFill>
              <a:latin typeface="Calibri"/>
              <a:ea typeface="Calibri"/>
              <a:cs typeface="Calibri"/>
            </a:defRPr>
          </a:pPr>
          <a:endParaRPr lang="fr-FR"/>
        </a:p>
      </c:txPr>
    </c:legend>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userShapes r:id="rId2"/>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1800"/>
            </a:pPr>
            <a:r>
              <a:rPr lang="fr-FR" sz="1800" dirty="0"/>
              <a:t>SMG-SMAG et IPC </a:t>
            </a:r>
            <a:r>
              <a:rPr lang="fr-FR" sz="1800" i="1" u="sng" dirty="0"/>
              <a:t>par mois </a:t>
            </a:r>
            <a:r>
              <a:rPr lang="fr-FR" sz="1800" dirty="0"/>
              <a:t>: ça suit l'inflation (sauf </a:t>
            </a:r>
            <a:r>
              <a:rPr lang="fr-FR" sz="1800" dirty="0" smtClean="0"/>
              <a:t>en </a:t>
            </a:r>
            <a:r>
              <a:rPr lang="fr-FR" sz="1800" dirty="0"/>
              <a:t>2018 ?), </a:t>
            </a:r>
            <a:endParaRPr lang="fr-FR" sz="1800" dirty="0" smtClean="0"/>
          </a:p>
          <a:p>
            <a:pPr>
              <a:defRPr sz="1800"/>
            </a:pPr>
            <a:r>
              <a:rPr lang="fr-FR" sz="1800" dirty="0" smtClean="0"/>
              <a:t>mais </a:t>
            </a:r>
            <a:r>
              <a:rPr lang="fr-FR" sz="1800" dirty="0"/>
              <a:t>pas plus... (Indices 100 en </a:t>
            </a:r>
            <a:r>
              <a:rPr lang="fr-FR" sz="1800" dirty="0" smtClean="0"/>
              <a:t>2015</a:t>
            </a:r>
            <a:r>
              <a:rPr lang="fr-FR" sz="1800" dirty="0"/>
              <a:t>)</a:t>
            </a:r>
          </a:p>
        </c:rich>
      </c:tx>
      <c:layout>
        <c:manualLayout>
          <c:xMode val="edge"/>
          <c:yMode val="edge"/>
          <c:x val="0.152278551387973"/>
          <c:y val="0.00687273644570172"/>
        </c:manualLayout>
      </c:layout>
      <c:overlay val="0"/>
      <c:spPr>
        <a:solidFill>
          <a:schemeClr val="bg1"/>
        </a:solidFill>
      </c:spPr>
    </c:title>
    <c:autoTitleDeleted val="0"/>
    <c:plotArea>
      <c:layout>
        <c:manualLayout>
          <c:layoutTarget val="inner"/>
          <c:xMode val="edge"/>
          <c:yMode val="edge"/>
          <c:x val="0.0925878230738399"/>
          <c:y val="0.0678121420389462"/>
          <c:w val="0.898953104999806"/>
          <c:h val="0.844148977618099"/>
        </c:manualLayout>
      </c:layout>
      <c:lineChart>
        <c:grouping val="standard"/>
        <c:varyColors val="0"/>
        <c:ser>
          <c:idx val="0"/>
          <c:order val="0"/>
          <c:tx>
            <c:strRef>
              <c:f>'Par mois'!$A$44</c:f>
              <c:strCache>
                <c:ptCount val="1"/>
                <c:pt idx="0">
                  <c:v>SMG et SMAG  depuis 2015</c:v>
                </c:pt>
              </c:strCache>
            </c:strRef>
          </c:tx>
          <c:spPr>
            <a:ln w="38100" cmpd="sng">
              <a:solidFill>
                <a:srgbClr val="FF0000"/>
              </a:solidFill>
            </a:ln>
          </c:spPr>
          <c:marker>
            <c:symbol val="none"/>
          </c:marker>
          <c:cat>
            <c:strRef>
              <c:f>'Par mois'!$B$43:$AW$43</c:f>
              <c:strCache>
                <c:ptCount val="48"/>
                <c:pt idx="0">
                  <c:v>2015</c:v>
                </c:pt>
                <c:pt idx="1">
                  <c:v>Fév.</c:v>
                </c:pt>
                <c:pt idx="2">
                  <c:v>Mars</c:v>
                </c:pt>
                <c:pt idx="3">
                  <c:v>Avril</c:v>
                </c:pt>
                <c:pt idx="4">
                  <c:v>Mai</c:v>
                </c:pt>
                <c:pt idx="5">
                  <c:v>Juin</c:v>
                </c:pt>
                <c:pt idx="6">
                  <c:v>Juil.</c:v>
                </c:pt>
                <c:pt idx="7">
                  <c:v>Août</c:v>
                </c:pt>
                <c:pt idx="8">
                  <c:v>Sept.</c:v>
                </c:pt>
                <c:pt idx="9">
                  <c:v>Oct.</c:v>
                </c:pt>
                <c:pt idx="10">
                  <c:v>Nov.</c:v>
                </c:pt>
                <c:pt idx="11">
                  <c:v>Déc.</c:v>
                </c:pt>
                <c:pt idx="12">
                  <c:v>2016</c:v>
                </c:pt>
                <c:pt idx="13">
                  <c:v>Fév.</c:v>
                </c:pt>
                <c:pt idx="14">
                  <c:v>Mars</c:v>
                </c:pt>
                <c:pt idx="15">
                  <c:v>Avril</c:v>
                </c:pt>
                <c:pt idx="16">
                  <c:v>Mai</c:v>
                </c:pt>
                <c:pt idx="17">
                  <c:v>Juin</c:v>
                </c:pt>
                <c:pt idx="18">
                  <c:v>Juil.</c:v>
                </c:pt>
                <c:pt idx="19">
                  <c:v>Août</c:v>
                </c:pt>
                <c:pt idx="20">
                  <c:v>Sept.</c:v>
                </c:pt>
                <c:pt idx="21">
                  <c:v>Oct.</c:v>
                </c:pt>
                <c:pt idx="22">
                  <c:v>Nov.</c:v>
                </c:pt>
                <c:pt idx="23">
                  <c:v>Déc.</c:v>
                </c:pt>
                <c:pt idx="24">
                  <c:v>2017</c:v>
                </c:pt>
                <c:pt idx="25">
                  <c:v>Fév.</c:v>
                </c:pt>
                <c:pt idx="26">
                  <c:v>Mars</c:v>
                </c:pt>
                <c:pt idx="27">
                  <c:v>Avril</c:v>
                </c:pt>
                <c:pt idx="28">
                  <c:v>Mai</c:v>
                </c:pt>
                <c:pt idx="29">
                  <c:v>Juin</c:v>
                </c:pt>
                <c:pt idx="30">
                  <c:v>Juil.</c:v>
                </c:pt>
                <c:pt idx="31">
                  <c:v>Août</c:v>
                </c:pt>
                <c:pt idx="32">
                  <c:v>Sept.</c:v>
                </c:pt>
                <c:pt idx="33">
                  <c:v>Oct.</c:v>
                </c:pt>
                <c:pt idx="34">
                  <c:v>Nov.</c:v>
                </c:pt>
                <c:pt idx="35">
                  <c:v>Déc.</c:v>
                </c:pt>
                <c:pt idx="36">
                  <c:v>2018</c:v>
                </c:pt>
                <c:pt idx="37">
                  <c:v>Fév.</c:v>
                </c:pt>
                <c:pt idx="38">
                  <c:v>Mars</c:v>
                </c:pt>
                <c:pt idx="39">
                  <c:v>Avril</c:v>
                </c:pt>
                <c:pt idx="40">
                  <c:v>Mai</c:v>
                </c:pt>
                <c:pt idx="41">
                  <c:v>Juin</c:v>
                </c:pt>
                <c:pt idx="42">
                  <c:v>Juil.</c:v>
                </c:pt>
                <c:pt idx="43">
                  <c:v>Août</c:v>
                </c:pt>
                <c:pt idx="44">
                  <c:v>Sept.</c:v>
                </c:pt>
                <c:pt idx="45">
                  <c:v>Oct.</c:v>
                </c:pt>
                <c:pt idx="46">
                  <c:v>Nov.</c:v>
                </c:pt>
                <c:pt idx="47">
                  <c:v>Déc.</c:v>
                </c:pt>
              </c:strCache>
            </c:strRef>
          </c:cat>
          <c:val>
            <c:numRef>
              <c:f>'Par mois'!$B$44:$AW$44</c:f>
              <c:numCache>
                <c:formatCode>General</c:formatCode>
                <c:ptCount val="48"/>
                <c:pt idx="0">
                  <c:v>100.0</c:v>
                </c:pt>
                <c:pt idx="1">
                  <c:v>100.6099286113761</c:v>
                </c:pt>
                <c:pt idx="2">
                  <c:v>100.6099286113761</c:v>
                </c:pt>
                <c:pt idx="3">
                  <c:v>100.6099286113761</c:v>
                </c:pt>
                <c:pt idx="4">
                  <c:v>100.6099286113761</c:v>
                </c:pt>
                <c:pt idx="5">
                  <c:v>100.6099286113761</c:v>
                </c:pt>
                <c:pt idx="6">
                  <c:v>100.6099286113761</c:v>
                </c:pt>
                <c:pt idx="7">
                  <c:v>100.6099286113761</c:v>
                </c:pt>
                <c:pt idx="8">
                  <c:v>100.6099286113761</c:v>
                </c:pt>
                <c:pt idx="9">
                  <c:v>100.6099286113761</c:v>
                </c:pt>
                <c:pt idx="10">
                  <c:v>100.6099286113761</c:v>
                </c:pt>
                <c:pt idx="11">
                  <c:v>100.6099286113761</c:v>
                </c:pt>
                <c:pt idx="12">
                  <c:v>100.6099286113761</c:v>
                </c:pt>
                <c:pt idx="13">
                  <c:v>100.6099286113761</c:v>
                </c:pt>
                <c:pt idx="14">
                  <c:v>100.6099286113761</c:v>
                </c:pt>
                <c:pt idx="15">
                  <c:v>100.6099286113761</c:v>
                </c:pt>
                <c:pt idx="16">
                  <c:v>100.6099286113761</c:v>
                </c:pt>
                <c:pt idx="17">
                  <c:v>100.6099286113761</c:v>
                </c:pt>
                <c:pt idx="18">
                  <c:v>100.6099286113761</c:v>
                </c:pt>
                <c:pt idx="19">
                  <c:v>100.6099286113761</c:v>
                </c:pt>
                <c:pt idx="20">
                  <c:v>100.6099286113761</c:v>
                </c:pt>
                <c:pt idx="21">
                  <c:v>100.6099286113761</c:v>
                </c:pt>
                <c:pt idx="22">
                  <c:v>100.6099286113761</c:v>
                </c:pt>
                <c:pt idx="23">
                  <c:v>100.6099286113761</c:v>
                </c:pt>
                <c:pt idx="24">
                  <c:v>100.6099286113761</c:v>
                </c:pt>
                <c:pt idx="25">
                  <c:v>101.2343323354278</c:v>
                </c:pt>
                <c:pt idx="26">
                  <c:v>101.2343323354278</c:v>
                </c:pt>
                <c:pt idx="27">
                  <c:v>101.2343323354278</c:v>
                </c:pt>
                <c:pt idx="28">
                  <c:v>101.2343323354278</c:v>
                </c:pt>
                <c:pt idx="29">
                  <c:v>101.790308254104</c:v>
                </c:pt>
                <c:pt idx="30">
                  <c:v>101.790308254104</c:v>
                </c:pt>
                <c:pt idx="31">
                  <c:v>102.4416883245057</c:v>
                </c:pt>
                <c:pt idx="32">
                  <c:v>102.4416883245057</c:v>
                </c:pt>
                <c:pt idx="33">
                  <c:v>102.4416883245057</c:v>
                </c:pt>
                <c:pt idx="34">
                  <c:v>102.4416883245057</c:v>
                </c:pt>
                <c:pt idx="35">
                  <c:v>102.4416883245057</c:v>
                </c:pt>
                <c:pt idx="36">
                  <c:v>102.4416883245057</c:v>
                </c:pt>
                <c:pt idx="37">
                  <c:v>102.4416883245057</c:v>
                </c:pt>
                <c:pt idx="38">
                  <c:v>102.4416883245057</c:v>
                </c:pt>
                <c:pt idx="39">
                  <c:v>102.4416883245057</c:v>
                </c:pt>
                <c:pt idx="40">
                  <c:v>102.4416883245057</c:v>
                </c:pt>
                <c:pt idx="41">
                  <c:v>102.4416883245057</c:v>
                </c:pt>
                <c:pt idx="42">
                  <c:v>102.4416883245057</c:v>
                </c:pt>
                <c:pt idx="43">
                  <c:v>102.4416883245057</c:v>
                </c:pt>
                <c:pt idx="44">
                  <c:v>102.4416883245057</c:v>
                </c:pt>
                <c:pt idx="45">
                  <c:v>103.0154291541928</c:v>
                </c:pt>
                <c:pt idx="46">
                  <c:v>103.0154291541928</c:v>
                </c:pt>
                <c:pt idx="47">
                  <c:v>103.0154291541928</c:v>
                </c:pt>
              </c:numCache>
            </c:numRef>
          </c:val>
          <c:smooth val="0"/>
        </c:ser>
        <c:ser>
          <c:idx val="1"/>
          <c:order val="1"/>
          <c:tx>
            <c:strRef>
              <c:f>'Par mois'!$A$45</c:f>
              <c:strCache>
                <c:ptCount val="1"/>
                <c:pt idx="0">
                  <c:v>SMIG et SMAG depuis 2016</c:v>
                </c:pt>
              </c:strCache>
            </c:strRef>
          </c:tx>
          <c:spPr>
            <a:ln w="57150" cmpd="sng">
              <a:solidFill>
                <a:srgbClr val="0000FF"/>
              </a:solidFill>
            </a:ln>
          </c:spPr>
          <c:marker>
            <c:symbol val="none"/>
          </c:marker>
          <c:cat>
            <c:strRef>
              <c:f>'Par mois'!$B$43:$AW$43</c:f>
              <c:strCache>
                <c:ptCount val="48"/>
                <c:pt idx="0">
                  <c:v>2015</c:v>
                </c:pt>
                <c:pt idx="1">
                  <c:v>Fév.</c:v>
                </c:pt>
                <c:pt idx="2">
                  <c:v>Mars</c:v>
                </c:pt>
                <c:pt idx="3">
                  <c:v>Avril</c:v>
                </c:pt>
                <c:pt idx="4">
                  <c:v>Mai</c:v>
                </c:pt>
                <c:pt idx="5">
                  <c:v>Juin</c:v>
                </c:pt>
                <c:pt idx="6">
                  <c:v>Juil.</c:v>
                </c:pt>
                <c:pt idx="7">
                  <c:v>Août</c:v>
                </c:pt>
                <c:pt idx="8">
                  <c:v>Sept.</c:v>
                </c:pt>
                <c:pt idx="9">
                  <c:v>Oct.</c:v>
                </c:pt>
                <c:pt idx="10">
                  <c:v>Nov.</c:v>
                </c:pt>
                <c:pt idx="11">
                  <c:v>Déc.</c:v>
                </c:pt>
                <c:pt idx="12">
                  <c:v>2016</c:v>
                </c:pt>
                <c:pt idx="13">
                  <c:v>Fév.</c:v>
                </c:pt>
                <c:pt idx="14">
                  <c:v>Mars</c:v>
                </c:pt>
                <c:pt idx="15">
                  <c:v>Avril</c:v>
                </c:pt>
                <c:pt idx="16">
                  <c:v>Mai</c:v>
                </c:pt>
                <c:pt idx="17">
                  <c:v>Juin</c:v>
                </c:pt>
                <c:pt idx="18">
                  <c:v>Juil.</c:v>
                </c:pt>
                <c:pt idx="19">
                  <c:v>Août</c:v>
                </c:pt>
                <c:pt idx="20">
                  <c:v>Sept.</c:v>
                </c:pt>
                <c:pt idx="21">
                  <c:v>Oct.</c:v>
                </c:pt>
                <c:pt idx="22">
                  <c:v>Nov.</c:v>
                </c:pt>
                <c:pt idx="23">
                  <c:v>Déc.</c:v>
                </c:pt>
                <c:pt idx="24">
                  <c:v>2017</c:v>
                </c:pt>
                <c:pt idx="25">
                  <c:v>Fév.</c:v>
                </c:pt>
                <c:pt idx="26">
                  <c:v>Mars</c:v>
                </c:pt>
                <c:pt idx="27">
                  <c:v>Avril</c:v>
                </c:pt>
                <c:pt idx="28">
                  <c:v>Mai</c:v>
                </c:pt>
                <c:pt idx="29">
                  <c:v>Juin</c:v>
                </c:pt>
                <c:pt idx="30">
                  <c:v>Juil.</c:v>
                </c:pt>
                <c:pt idx="31">
                  <c:v>Août</c:v>
                </c:pt>
                <c:pt idx="32">
                  <c:v>Sept.</c:v>
                </c:pt>
                <c:pt idx="33">
                  <c:v>Oct.</c:v>
                </c:pt>
                <c:pt idx="34">
                  <c:v>Nov.</c:v>
                </c:pt>
                <c:pt idx="35">
                  <c:v>Déc.</c:v>
                </c:pt>
                <c:pt idx="36">
                  <c:v>2018</c:v>
                </c:pt>
                <c:pt idx="37">
                  <c:v>Fév.</c:v>
                </c:pt>
                <c:pt idx="38">
                  <c:v>Mars</c:v>
                </c:pt>
                <c:pt idx="39">
                  <c:v>Avril</c:v>
                </c:pt>
                <c:pt idx="40">
                  <c:v>Mai</c:v>
                </c:pt>
                <c:pt idx="41">
                  <c:v>Juin</c:v>
                </c:pt>
                <c:pt idx="42">
                  <c:v>Juil.</c:v>
                </c:pt>
                <c:pt idx="43">
                  <c:v>Août</c:v>
                </c:pt>
                <c:pt idx="44">
                  <c:v>Sept.</c:v>
                </c:pt>
                <c:pt idx="45">
                  <c:v>Oct.</c:v>
                </c:pt>
                <c:pt idx="46">
                  <c:v>Nov.</c:v>
                </c:pt>
                <c:pt idx="47">
                  <c:v>Déc.</c:v>
                </c:pt>
              </c:strCache>
            </c:strRef>
          </c:cat>
          <c:val>
            <c:numRef>
              <c:f>'Par mois'!$B$45:$AW$45</c:f>
              <c:numCache>
                <c:formatCode>General</c:formatCode>
                <c:ptCount val="48"/>
                <c:pt idx="0">
                  <c:v>100.0</c:v>
                </c:pt>
                <c:pt idx="1">
                  <c:v>100.6099590522413</c:v>
                </c:pt>
                <c:pt idx="2">
                  <c:v>100.6099590522413</c:v>
                </c:pt>
                <c:pt idx="3">
                  <c:v>100.6099590522413</c:v>
                </c:pt>
                <c:pt idx="4">
                  <c:v>100.6099590522413</c:v>
                </c:pt>
                <c:pt idx="5">
                  <c:v>100.6099590522413</c:v>
                </c:pt>
                <c:pt idx="6">
                  <c:v>100.6099590522413</c:v>
                </c:pt>
                <c:pt idx="7">
                  <c:v>100.6099590522413</c:v>
                </c:pt>
                <c:pt idx="8">
                  <c:v>100.6099590522413</c:v>
                </c:pt>
                <c:pt idx="9">
                  <c:v>100.6099590522413</c:v>
                </c:pt>
                <c:pt idx="10">
                  <c:v>100.6099590522413</c:v>
                </c:pt>
                <c:pt idx="11">
                  <c:v>100.6099590522413</c:v>
                </c:pt>
                <c:pt idx="12">
                  <c:v>100.6099590522413</c:v>
                </c:pt>
                <c:pt idx="13">
                  <c:v>100.6099590522413</c:v>
                </c:pt>
                <c:pt idx="14">
                  <c:v>100.6099590522413</c:v>
                </c:pt>
                <c:pt idx="15">
                  <c:v>100.6099590522413</c:v>
                </c:pt>
                <c:pt idx="16">
                  <c:v>100.6099590522413</c:v>
                </c:pt>
                <c:pt idx="17">
                  <c:v>100.6099590522413</c:v>
                </c:pt>
                <c:pt idx="18">
                  <c:v>100.6099590522413</c:v>
                </c:pt>
                <c:pt idx="19">
                  <c:v>100.6099590522413</c:v>
                </c:pt>
                <c:pt idx="20">
                  <c:v>100.6099590522413</c:v>
                </c:pt>
                <c:pt idx="21">
                  <c:v>100.6099590522413</c:v>
                </c:pt>
                <c:pt idx="22">
                  <c:v>100.6099590522413</c:v>
                </c:pt>
                <c:pt idx="23">
                  <c:v>100.6099590522413</c:v>
                </c:pt>
                <c:pt idx="24">
                  <c:v>100.6099590522413</c:v>
                </c:pt>
                <c:pt idx="25">
                  <c:v>101.233077119569</c:v>
                </c:pt>
                <c:pt idx="26">
                  <c:v>101.233077119569</c:v>
                </c:pt>
                <c:pt idx="27">
                  <c:v>101.233077119569</c:v>
                </c:pt>
                <c:pt idx="28">
                  <c:v>101.233077119569</c:v>
                </c:pt>
                <c:pt idx="29">
                  <c:v>101.7904001114646</c:v>
                </c:pt>
                <c:pt idx="30">
                  <c:v>101.7904001114646</c:v>
                </c:pt>
                <c:pt idx="31">
                  <c:v>102.4421583880981</c:v>
                </c:pt>
                <c:pt idx="32">
                  <c:v>102.4421583880981</c:v>
                </c:pt>
                <c:pt idx="33">
                  <c:v>102.4421583880981</c:v>
                </c:pt>
                <c:pt idx="34">
                  <c:v>102.4421583880981</c:v>
                </c:pt>
                <c:pt idx="35">
                  <c:v>102.4421583880981</c:v>
                </c:pt>
                <c:pt idx="36">
                  <c:v>102.4421583880981</c:v>
                </c:pt>
                <c:pt idx="37">
                  <c:v>102.4421583880981</c:v>
                </c:pt>
                <c:pt idx="38">
                  <c:v>102.4421583880981</c:v>
                </c:pt>
                <c:pt idx="39">
                  <c:v>102.4421583880981</c:v>
                </c:pt>
                <c:pt idx="40">
                  <c:v>102.4421583880981</c:v>
                </c:pt>
                <c:pt idx="41">
                  <c:v>102.4421583880981</c:v>
                </c:pt>
                <c:pt idx="42">
                  <c:v>102.4421583880981</c:v>
                </c:pt>
                <c:pt idx="43">
                  <c:v>102.4421583880981</c:v>
                </c:pt>
                <c:pt idx="44">
                  <c:v>102.4421583880981</c:v>
                </c:pt>
                <c:pt idx="45">
                  <c:v>103.0165106936349</c:v>
                </c:pt>
                <c:pt idx="46">
                  <c:v>103.0165106936349</c:v>
                </c:pt>
                <c:pt idx="47">
                  <c:v>103.0165106936349</c:v>
                </c:pt>
              </c:numCache>
            </c:numRef>
          </c:val>
          <c:smooth val="0"/>
        </c:ser>
        <c:ser>
          <c:idx val="2"/>
          <c:order val="2"/>
          <c:tx>
            <c:strRef>
              <c:f>'Par mois'!$A$46</c:f>
              <c:strCache>
                <c:ptCount val="1"/>
                <c:pt idx="0">
                  <c:v>IPC</c:v>
                </c:pt>
              </c:strCache>
            </c:strRef>
          </c:tx>
          <c:spPr>
            <a:ln>
              <a:solidFill>
                <a:srgbClr val="FF0000"/>
              </a:solidFill>
            </a:ln>
          </c:spPr>
          <c:marker>
            <c:symbol val="none"/>
          </c:marker>
          <c:cat>
            <c:strRef>
              <c:f>'Par mois'!$B$43:$AW$43</c:f>
              <c:strCache>
                <c:ptCount val="48"/>
                <c:pt idx="0">
                  <c:v>2015</c:v>
                </c:pt>
                <c:pt idx="1">
                  <c:v>Fév.</c:v>
                </c:pt>
                <c:pt idx="2">
                  <c:v>Mars</c:v>
                </c:pt>
                <c:pt idx="3">
                  <c:v>Avril</c:v>
                </c:pt>
                <c:pt idx="4">
                  <c:v>Mai</c:v>
                </c:pt>
                <c:pt idx="5">
                  <c:v>Juin</c:v>
                </c:pt>
                <c:pt idx="6">
                  <c:v>Juil.</c:v>
                </c:pt>
                <c:pt idx="7">
                  <c:v>Août</c:v>
                </c:pt>
                <c:pt idx="8">
                  <c:v>Sept.</c:v>
                </c:pt>
                <c:pt idx="9">
                  <c:v>Oct.</c:v>
                </c:pt>
                <c:pt idx="10">
                  <c:v>Nov.</c:v>
                </c:pt>
                <c:pt idx="11">
                  <c:v>Déc.</c:v>
                </c:pt>
                <c:pt idx="12">
                  <c:v>2016</c:v>
                </c:pt>
                <c:pt idx="13">
                  <c:v>Fév.</c:v>
                </c:pt>
                <c:pt idx="14">
                  <c:v>Mars</c:v>
                </c:pt>
                <c:pt idx="15">
                  <c:v>Avril</c:v>
                </c:pt>
                <c:pt idx="16">
                  <c:v>Mai</c:v>
                </c:pt>
                <c:pt idx="17">
                  <c:v>Juin</c:v>
                </c:pt>
                <c:pt idx="18">
                  <c:v>Juil.</c:v>
                </c:pt>
                <c:pt idx="19">
                  <c:v>Août</c:v>
                </c:pt>
                <c:pt idx="20">
                  <c:v>Sept.</c:v>
                </c:pt>
                <c:pt idx="21">
                  <c:v>Oct.</c:v>
                </c:pt>
                <c:pt idx="22">
                  <c:v>Nov.</c:v>
                </c:pt>
                <c:pt idx="23">
                  <c:v>Déc.</c:v>
                </c:pt>
                <c:pt idx="24">
                  <c:v>2017</c:v>
                </c:pt>
                <c:pt idx="25">
                  <c:v>Fév.</c:v>
                </c:pt>
                <c:pt idx="26">
                  <c:v>Mars</c:v>
                </c:pt>
                <c:pt idx="27">
                  <c:v>Avril</c:v>
                </c:pt>
                <c:pt idx="28">
                  <c:v>Mai</c:v>
                </c:pt>
                <c:pt idx="29">
                  <c:v>Juin</c:v>
                </c:pt>
                <c:pt idx="30">
                  <c:v>Juil.</c:v>
                </c:pt>
                <c:pt idx="31">
                  <c:v>Août</c:v>
                </c:pt>
                <c:pt idx="32">
                  <c:v>Sept.</c:v>
                </c:pt>
                <c:pt idx="33">
                  <c:v>Oct.</c:v>
                </c:pt>
                <c:pt idx="34">
                  <c:v>Nov.</c:v>
                </c:pt>
                <c:pt idx="35">
                  <c:v>Déc.</c:v>
                </c:pt>
                <c:pt idx="36">
                  <c:v>2018</c:v>
                </c:pt>
                <c:pt idx="37">
                  <c:v>Fév.</c:v>
                </c:pt>
                <c:pt idx="38">
                  <c:v>Mars</c:v>
                </c:pt>
                <c:pt idx="39">
                  <c:v>Avril</c:v>
                </c:pt>
                <c:pt idx="40">
                  <c:v>Mai</c:v>
                </c:pt>
                <c:pt idx="41">
                  <c:v>Juin</c:v>
                </c:pt>
                <c:pt idx="42">
                  <c:v>Juil.</c:v>
                </c:pt>
                <c:pt idx="43">
                  <c:v>Août</c:v>
                </c:pt>
                <c:pt idx="44">
                  <c:v>Sept.</c:v>
                </c:pt>
                <c:pt idx="45">
                  <c:v>Oct.</c:v>
                </c:pt>
                <c:pt idx="46">
                  <c:v>Nov.</c:v>
                </c:pt>
                <c:pt idx="47">
                  <c:v>Déc.</c:v>
                </c:pt>
              </c:strCache>
            </c:strRef>
          </c:cat>
          <c:val>
            <c:numRef>
              <c:f>'Par mois'!$B$46:$AW$46</c:f>
              <c:numCache>
                <c:formatCode>General</c:formatCode>
                <c:ptCount val="48"/>
                <c:pt idx="0">
                  <c:v>100.0</c:v>
                </c:pt>
                <c:pt idx="1">
                  <c:v>99.6671105193076</c:v>
                </c:pt>
                <c:pt idx="2">
                  <c:v>99.83831082366351</c:v>
                </c:pt>
                <c:pt idx="3">
                  <c:v>99.5529769830702</c:v>
                </c:pt>
                <c:pt idx="4">
                  <c:v>99.52444359901086</c:v>
                </c:pt>
                <c:pt idx="5">
                  <c:v>100.0285333840593</c:v>
                </c:pt>
                <c:pt idx="6">
                  <c:v>100.0760890241583</c:v>
                </c:pt>
                <c:pt idx="7">
                  <c:v>100.5040897850485</c:v>
                </c:pt>
                <c:pt idx="8">
                  <c:v>100.43751188891</c:v>
                </c:pt>
                <c:pt idx="9">
                  <c:v>100.2568004565341</c:v>
                </c:pt>
                <c:pt idx="10">
                  <c:v>100.2092448164352</c:v>
                </c:pt>
                <c:pt idx="11">
                  <c:v>100.2568004565341</c:v>
                </c:pt>
                <c:pt idx="12">
                  <c:v>100.2282670724748</c:v>
                </c:pt>
                <c:pt idx="13">
                  <c:v>99.76222179950542</c:v>
                </c:pt>
                <c:pt idx="14">
                  <c:v>100.1712003043561</c:v>
                </c:pt>
                <c:pt idx="15">
                  <c:v>100.0665778961385</c:v>
                </c:pt>
                <c:pt idx="16">
                  <c:v>99.72417728742619</c:v>
                </c:pt>
                <c:pt idx="17">
                  <c:v>100.0</c:v>
                </c:pt>
                <c:pt idx="18">
                  <c:v>100.2472893285144</c:v>
                </c:pt>
                <c:pt idx="19">
                  <c:v>100.4184896328705</c:v>
                </c:pt>
                <c:pt idx="20">
                  <c:v>100.3138672246529</c:v>
                </c:pt>
                <c:pt idx="21">
                  <c:v>100.047555640099</c:v>
                </c:pt>
                <c:pt idx="22">
                  <c:v>100.0951112801978</c:v>
                </c:pt>
                <c:pt idx="23">
                  <c:v>100.8274681377211</c:v>
                </c:pt>
                <c:pt idx="24">
                  <c:v>101.141335362374</c:v>
                </c:pt>
                <c:pt idx="25">
                  <c:v>100.6087121932661</c:v>
                </c:pt>
                <c:pt idx="26">
                  <c:v>101.1698687464333</c:v>
                </c:pt>
                <c:pt idx="27">
                  <c:v>101.3791135628686</c:v>
                </c:pt>
                <c:pt idx="28">
                  <c:v>101.7500475556401</c:v>
                </c:pt>
                <c:pt idx="29">
                  <c:v>102.0258702682138</c:v>
                </c:pt>
                <c:pt idx="30">
                  <c:v>101.8261365797984</c:v>
                </c:pt>
                <c:pt idx="31">
                  <c:v>102.0829370363325</c:v>
                </c:pt>
                <c:pt idx="32">
                  <c:v>101.4647137150466</c:v>
                </c:pt>
                <c:pt idx="33">
                  <c:v>101.4171580749477</c:v>
                </c:pt>
                <c:pt idx="34">
                  <c:v>101.5027582271257</c:v>
                </c:pt>
                <c:pt idx="35">
                  <c:v>102.0924481643523</c:v>
                </c:pt>
                <c:pt idx="36">
                  <c:v>102.0068480121742</c:v>
                </c:pt>
                <c:pt idx="37">
                  <c:v>101.797603195739</c:v>
                </c:pt>
                <c:pt idx="38">
                  <c:v>102.016359140194</c:v>
                </c:pt>
                <c:pt idx="39">
                  <c:v>102.2636484687084</c:v>
                </c:pt>
                <c:pt idx="40">
                  <c:v>102.3016929807875</c:v>
                </c:pt>
                <c:pt idx="41">
                  <c:v>101.8261365797984</c:v>
                </c:pt>
                <c:pt idx="42">
                  <c:v>102.282670724748</c:v>
                </c:pt>
                <c:pt idx="43">
                  <c:v>102.5965379494008</c:v>
                </c:pt>
                <c:pt idx="44">
                  <c:v>102.911368315063</c:v>
                </c:pt>
                <c:pt idx="45">
                  <c:v>103.2271647772535</c:v>
                </c:pt>
                <c:pt idx="46">
                  <c:v>103.543930300561</c:v>
                </c:pt>
                <c:pt idx="47">
                  <c:v>103.8616678586714</c:v>
                </c:pt>
              </c:numCache>
            </c:numRef>
          </c:val>
          <c:smooth val="0"/>
        </c:ser>
        <c:ser>
          <c:idx val="3"/>
          <c:order val="3"/>
          <c:tx>
            <c:strRef>
              <c:f>'Par mois'!$A$47</c:f>
              <c:strCache>
                <c:ptCount val="1"/>
                <c:pt idx="0">
                  <c:v>… et pouvoir d'achat</c:v>
                </c:pt>
              </c:strCache>
            </c:strRef>
          </c:tx>
          <c:spPr>
            <a:ln w="76200" cmpd="sng">
              <a:solidFill>
                <a:srgbClr val="008000"/>
              </a:solidFill>
            </a:ln>
          </c:spPr>
          <c:marker>
            <c:symbol val="none"/>
          </c:marker>
          <c:cat>
            <c:strRef>
              <c:f>'Par mois'!$B$43:$AW$43</c:f>
              <c:strCache>
                <c:ptCount val="48"/>
                <c:pt idx="0">
                  <c:v>2015</c:v>
                </c:pt>
                <c:pt idx="1">
                  <c:v>Fév.</c:v>
                </c:pt>
                <c:pt idx="2">
                  <c:v>Mars</c:v>
                </c:pt>
                <c:pt idx="3">
                  <c:v>Avril</c:v>
                </c:pt>
                <c:pt idx="4">
                  <c:v>Mai</c:v>
                </c:pt>
                <c:pt idx="5">
                  <c:v>Juin</c:v>
                </c:pt>
                <c:pt idx="6">
                  <c:v>Juil.</c:v>
                </c:pt>
                <c:pt idx="7">
                  <c:v>Août</c:v>
                </c:pt>
                <c:pt idx="8">
                  <c:v>Sept.</c:v>
                </c:pt>
                <c:pt idx="9">
                  <c:v>Oct.</c:v>
                </c:pt>
                <c:pt idx="10">
                  <c:v>Nov.</c:v>
                </c:pt>
                <c:pt idx="11">
                  <c:v>Déc.</c:v>
                </c:pt>
                <c:pt idx="12">
                  <c:v>2016</c:v>
                </c:pt>
                <c:pt idx="13">
                  <c:v>Fév.</c:v>
                </c:pt>
                <c:pt idx="14">
                  <c:v>Mars</c:v>
                </c:pt>
                <c:pt idx="15">
                  <c:v>Avril</c:v>
                </c:pt>
                <c:pt idx="16">
                  <c:v>Mai</c:v>
                </c:pt>
                <c:pt idx="17">
                  <c:v>Juin</c:v>
                </c:pt>
                <c:pt idx="18">
                  <c:v>Juil.</c:v>
                </c:pt>
                <c:pt idx="19">
                  <c:v>Août</c:v>
                </c:pt>
                <c:pt idx="20">
                  <c:v>Sept.</c:v>
                </c:pt>
                <c:pt idx="21">
                  <c:v>Oct.</c:v>
                </c:pt>
                <c:pt idx="22">
                  <c:v>Nov.</c:v>
                </c:pt>
                <c:pt idx="23">
                  <c:v>Déc.</c:v>
                </c:pt>
                <c:pt idx="24">
                  <c:v>2017</c:v>
                </c:pt>
                <c:pt idx="25">
                  <c:v>Fév.</c:v>
                </c:pt>
                <c:pt idx="26">
                  <c:v>Mars</c:v>
                </c:pt>
                <c:pt idx="27">
                  <c:v>Avril</c:v>
                </c:pt>
                <c:pt idx="28">
                  <c:v>Mai</c:v>
                </c:pt>
                <c:pt idx="29">
                  <c:v>Juin</c:v>
                </c:pt>
                <c:pt idx="30">
                  <c:v>Juil.</c:v>
                </c:pt>
                <c:pt idx="31">
                  <c:v>Août</c:v>
                </c:pt>
                <c:pt idx="32">
                  <c:v>Sept.</c:v>
                </c:pt>
                <c:pt idx="33">
                  <c:v>Oct.</c:v>
                </c:pt>
                <c:pt idx="34">
                  <c:v>Nov.</c:v>
                </c:pt>
                <c:pt idx="35">
                  <c:v>Déc.</c:v>
                </c:pt>
                <c:pt idx="36">
                  <c:v>2018</c:v>
                </c:pt>
                <c:pt idx="37">
                  <c:v>Fév.</c:v>
                </c:pt>
                <c:pt idx="38">
                  <c:v>Mars</c:v>
                </c:pt>
                <c:pt idx="39">
                  <c:v>Avril</c:v>
                </c:pt>
                <c:pt idx="40">
                  <c:v>Mai</c:v>
                </c:pt>
                <c:pt idx="41">
                  <c:v>Juin</c:v>
                </c:pt>
                <c:pt idx="42">
                  <c:v>Juil.</c:v>
                </c:pt>
                <c:pt idx="43">
                  <c:v>Août</c:v>
                </c:pt>
                <c:pt idx="44">
                  <c:v>Sept.</c:v>
                </c:pt>
                <c:pt idx="45">
                  <c:v>Oct.</c:v>
                </c:pt>
                <c:pt idx="46">
                  <c:v>Nov.</c:v>
                </c:pt>
                <c:pt idx="47">
                  <c:v>Déc.</c:v>
                </c:pt>
              </c:strCache>
            </c:strRef>
          </c:cat>
          <c:val>
            <c:numRef>
              <c:f>'Par mois'!$B$47:$AW$47</c:f>
              <c:numCache>
                <c:formatCode>General</c:formatCode>
                <c:ptCount val="48"/>
                <c:pt idx="0">
                  <c:v>100.0</c:v>
                </c:pt>
                <c:pt idx="1">
                  <c:v>100.9459671170921</c:v>
                </c:pt>
                <c:pt idx="2">
                  <c:v>100.7728674306953</c:v>
                </c:pt>
                <c:pt idx="3">
                  <c:v>101.0616976612218</c:v>
                </c:pt>
                <c:pt idx="4">
                  <c:v>101.0906717717898</c:v>
                </c:pt>
                <c:pt idx="5">
                  <c:v>100.5812293829047</c:v>
                </c:pt>
                <c:pt idx="6">
                  <c:v>100.5334337027189</c:v>
                </c:pt>
                <c:pt idx="7">
                  <c:v>100.1053079795598</c:v>
                </c:pt>
                <c:pt idx="8">
                  <c:v>100.1716656647736</c:v>
                </c:pt>
                <c:pt idx="9">
                  <c:v>100.352223642919</c:v>
                </c:pt>
                <c:pt idx="10">
                  <c:v>100.3998471355361</c:v>
                </c:pt>
                <c:pt idx="11">
                  <c:v>100.352223642919</c:v>
                </c:pt>
                <c:pt idx="12">
                  <c:v>100.3807923154307</c:v>
                </c:pt>
                <c:pt idx="13">
                  <c:v>100.8497272781017</c:v>
                </c:pt>
                <c:pt idx="14">
                  <c:v>100.4379784865181</c:v>
                </c:pt>
                <c:pt idx="15">
                  <c:v>100.5429892044491</c:v>
                </c:pt>
                <c:pt idx="16">
                  <c:v>100.8882011845502</c:v>
                </c:pt>
                <c:pt idx="17">
                  <c:v>100.6099286113761</c:v>
                </c:pt>
                <c:pt idx="18">
                  <c:v>100.361744726756</c:v>
                </c:pt>
                <c:pt idx="19">
                  <c:v>100.1906411649942</c:v>
                </c:pt>
                <c:pt idx="20">
                  <c:v>100.2951350545187</c:v>
                </c:pt>
                <c:pt idx="21">
                  <c:v>100.5621056583334</c:v>
                </c:pt>
                <c:pt idx="22">
                  <c:v>100.5143281470932</c:v>
                </c:pt>
                <c:pt idx="23">
                  <c:v>99.78424577115445</c:v>
                </c:pt>
                <c:pt idx="24">
                  <c:v>99.4745899398165</c:v>
                </c:pt>
                <c:pt idx="25">
                  <c:v>100.6218349569567</c:v>
                </c:pt>
                <c:pt idx="26">
                  <c:v>100.0637181700374</c:v>
                </c:pt>
                <c:pt idx="27">
                  <c:v>99.85718830797335</c:v>
                </c:pt>
                <c:pt idx="28">
                  <c:v>99.4931548116179</c:v>
                </c:pt>
                <c:pt idx="29">
                  <c:v>99.76911540818956</c:v>
                </c:pt>
                <c:pt idx="30">
                  <c:v>99.9648142148001</c:v>
                </c:pt>
                <c:pt idx="31">
                  <c:v>100.3514311976011</c:v>
                </c:pt>
                <c:pt idx="32">
                  <c:v>100.9628713014485</c:v>
                </c:pt>
                <c:pt idx="33">
                  <c:v>101.0102139213967</c:v>
                </c:pt>
                <c:pt idx="34">
                  <c:v>100.9250291457883</c:v>
                </c:pt>
                <c:pt idx="35">
                  <c:v>100.3420822660567</c:v>
                </c:pt>
                <c:pt idx="36">
                  <c:v>100.4262854120143</c:v>
                </c:pt>
                <c:pt idx="37">
                  <c:v>100.6327114868591</c:v>
                </c:pt>
                <c:pt idx="38">
                  <c:v>100.4169225287948</c:v>
                </c:pt>
                <c:pt idx="39">
                  <c:v>100.174098869406</c:v>
                </c:pt>
                <c:pt idx="40">
                  <c:v>100.1368455786401</c:v>
                </c:pt>
                <c:pt idx="41">
                  <c:v>100.6045125204421</c:v>
                </c:pt>
                <c:pt idx="42">
                  <c:v>100.1554687598896</c:v>
                </c:pt>
                <c:pt idx="43">
                  <c:v>99.8490693467927</c:v>
                </c:pt>
                <c:pt idx="44">
                  <c:v>99.5436072824148</c:v>
                </c:pt>
                <c:pt idx="45">
                  <c:v>99.79488381423871</c:v>
                </c:pt>
                <c:pt idx="46">
                  <c:v>99.48958751629939</c:v>
                </c:pt>
                <c:pt idx="47">
                  <c:v>99.18522519238758</c:v>
                </c:pt>
              </c:numCache>
            </c:numRef>
          </c:val>
          <c:smooth val="0"/>
        </c:ser>
        <c:dLbls>
          <c:showLegendKey val="0"/>
          <c:showVal val="0"/>
          <c:showCatName val="0"/>
          <c:showSerName val="0"/>
          <c:showPercent val="0"/>
          <c:showBubbleSize val="0"/>
        </c:dLbls>
        <c:marker val="1"/>
        <c:smooth val="0"/>
        <c:axId val="2142282648"/>
        <c:axId val="2142285768"/>
      </c:lineChart>
      <c:catAx>
        <c:axId val="2142282648"/>
        <c:scaling>
          <c:orientation val="minMax"/>
        </c:scaling>
        <c:delete val="0"/>
        <c:axPos val="b"/>
        <c:numFmt formatCode="General" sourceLinked="1"/>
        <c:majorTickMark val="out"/>
        <c:minorTickMark val="none"/>
        <c:tickLblPos val="low"/>
        <c:txPr>
          <a:bodyPr rot="-5400000" vert="horz"/>
          <a:lstStyle/>
          <a:p>
            <a:pPr>
              <a:defRPr/>
            </a:pPr>
            <a:endParaRPr lang="fr-FR"/>
          </a:p>
        </c:txPr>
        <c:crossAx val="2142285768"/>
        <c:crosses val="autoZero"/>
        <c:auto val="1"/>
        <c:lblAlgn val="ctr"/>
        <c:lblOffset val="100"/>
        <c:tickLblSkip val="12"/>
        <c:noMultiLvlLbl val="0"/>
      </c:catAx>
      <c:valAx>
        <c:axId val="2142285768"/>
        <c:scaling>
          <c:orientation val="minMax"/>
          <c:max val="104.0"/>
          <c:min val="99.0"/>
        </c:scaling>
        <c:delete val="0"/>
        <c:axPos val="l"/>
        <c:majorGridlines>
          <c:spPr>
            <a:ln>
              <a:solidFill>
                <a:schemeClr val="bg1">
                  <a:lumMod val="75000"/>
                </a:schemeClr>
              </a:solidFill>
            </a:ln>
          </c:spPr>
        </c:majorGridlines>
        <c:numFmt formatCode="#,##0" sourceLinked="0"/>
        <c:majorTickMark val="out"/>
        <c:minorTickMark val="none"/>
        <c:tickLblPos val="nextTo"/>
        <c:crossAx val="2142282648"/>
        <c:crosses val="autoZero"/>
        <c:crossBetween val="between"/>
        <c:majorUnit val="1.0"/>
      </c:valAx>
    </c:plotArea>
    <c:legend>
      <c:legendPos val="b"/>
      <c:legendEntry>
        <c:idx val="0"/>
        <c:delete val="1"/>
      </c:legendEntry>
      <c:legendEntry>
        <c:idx val="1"/>
        <c:txPr>
          <a:bodyPr/>
          <a:lstStyle/>
          <a:p>
            <a:pPr>
              <a:defRPr sz="2000">
                <a:solidFill>
                  <a:srgbClr val="0000FF"/>
                </a:solidFill>
              </a:defRPr>
            </a:pPr>
            <a:endParaRPr lang="fr-FR"/>
          </a:p>
        </c:txPr>
      </c:legendEntry>
      <c:legendEntry>
        <c:idx val="2"/>
        <c:txPr>
          <a:bodyPr/>
          <a:lstStyle/>
          <a:p>
            <a:pPr>
              <a:defRPr sz="2000">
                <a:solidFill>
                  <a:srgbClr val="FF0000"/>
                </a:solidFill>
              </a:defRPr>
            </a:pPr>
            <a:endParaRPr lang="fr-FR"/>
          </a:p>
        </c:txPr>
      </c:legendEntry>
      <c:legendEntry>
        <c:idx val="3"/>
        <c:txPr>
          <a:bodyPr/>
          <a:lstStyle/>
          <a:p>
            <a:pPr>
              <a:defRPr sz="2800" b="1" i="1">
                <a:solidFill>
                  <a:srgbClr val="008000"/>
                </a:solidFill>
              </a:defRPr>
            </a:pPr>
            <a:endParaRPr lang="fr-FR"/>
          </a:p>
        </c:txPr>
      </c:legendEntry>
      <c:layout>
        <c:manualLayout>
          <c:xMode val="edge"/>
          <c:yMode val="edge"/>
          <c:x val="0.0593749919191136"/>
          <c:y val="0.90207246977423"/>
          <c:w val="0.88124988686759"/>
          <c:h val="0.0681450116218311"/>
        </c:manualLayout>
      </c:layout>
      <c:overlay val="0"/>
      <c:txPr>
        <a:bodyPr/>
        <a:lstStyle/>
        <a:p>
          <a:pPr>
            <a:defRPr sz="2000"/>
          </a:pPr>
          <a:endParaRPr lang="fr-FR"/>
        </a:p>
      </c:txPr>
    </c:legend>
    <c:plotVisOnly val="1"/>
    <c:dispBlanksAs val="gap"/>
    <c:showDLblsOverMax val="0"/>
  </c:chart>
  <c:txPr>
    <a:bodyPr/>
    <a:lstStyle/>
    <a:p>
      <a:pPr>
        <a:defRPr sz="1600"/>
      </a:pPr>
      <a:endParaRPr lang="fr-FR"/>
    </a:p>
  </c:txPr>
  <c:externalData r:id="rId2">
    <c:autoUpdate val="0"/>
  </c:externalData>
  <c:userShapes r:id="rId3"/>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1"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Evolution mensuelle </a:t>
            </a:r>
            <a:endParaRPr lang="fr-FR" sz="1800" b="1" i="0" u="none" strike="noStrike" baseline="0" dirty="0" smtClean="0">
              <a:solidFill>
                <a:srgbClr val="000000"/>
              </a:solidFill>
              <a:latin typeface="Calibri"/>
              <a:ea typeface="Calibri"/>
              <a:cs typeface="Calibri"/>
            </a:endParaRPr>
          </a:p>
          <a:p>
            <a:pPr>
              <a:defRPr sz="1800" b="1" i="0" u="none" strike="noStrike" baseline="0">
                <a:solidFill>
                  <a:srgbClr val="000000"/>
                </a:solidFill>
                <a:latin typeface="Calibri"/>
                <a:ea typeface="Calibri"/>
                <a:cs typeface="Calibri"/>
              </a:defRPr>
            </a:pPr>
            <a:r>
              <a:rPr lang="fr-FR" sz="1800" b="1" i="0" u="none" strike="noStrike" baseline="0" dirty="0" smtClean="0">
                <a:solidFill>
                  <a:srgbClr val="000000"/>
                </a:solidFill>
                <a:latin typeface="Calibri"/>
                <a:ea typeface="Calibri"/>
                <a:cs typeface="Calibri"/>
              </a:rPr>
              <a:t>du </a:t>
            </a:r>
            <a:r>
              <a:rPr lang="fr-FR" sz="1800" b="1" i="0" u="none" strike="noStrike" baseline="0" dirty="0">
                <a:solidFill>
                  <a:srgbClr val="000000"/>
                </a:solidFill>
                <a:latin typeface="Calibri"/>
                <a:ea typeface="Calibri"/>
                <a:cs typeface="Calibri"/>
              </a:rPr>
              <a:t>SMG et du SMAG depuis 2015, </a:t>
            </a:r>
          </a:p>
          <a:p>
            <a:pPr>
              <a:defRPr sz="1800" b="1" i="0" u="none" strike="noStrike" baseline="0">
                <a:solidFill>
                  <a:srgbClr val="000000"/>
                </a:solidFill>
                <a:latin typeface="Calibri"/>
                <a:ea typeface="Calibri"/>
                <a:cs typeface="Calibri"/>
              </a:defRPr>
            </a:pPr>
            <a:r>
              <a:rPr lang="fr-FR" sz="1800" b="1" i="0" u="none" strike="noStrike" baseline="0" dirty="0">
                <a:solidFill>
                  <a:srgbClr val="000000"/>
                </a:solidFill>
                <a:latin typeface="Calibri"/>
                <a:ea typeface="Calibri"/>
                <a:cs typeface="Calibri"/>
              </a:rPr>
              <a:t>KCFP courants par mois (169 H par mois) </a:t>
            </a:r>
          </a:p>
        </c:rich>
      </c:tx>
      <c:layout>
        <c:manualLayout>
          <c:xMode val="edge"/>
          <c:yMode val="edge"/>
          <c:x val="0.198255562882226"/>
          <c:y val="0.0"/>
        </c:manualLayout>
      </c:layout>
      <c:overlay val="0"/>
      <c:spPr>
        <a:solidFill>
          <a:schemeClr val="bg1"/>
        </a:solidFill>
      </c:spPr>
    </c:title>
    <c:autoTitleDeleted val="0"/>
    <c:plotArea>
      <c:layout>
        <c:manualLayout>
          <c:layoutTarget val="inner"/>
          <c:xMode val="edge"/>
          <c:yMode val="edge"/>
          <c:x val="0.0876489145753332"/>
          <c:y val="0.198955689942218"/>
          <c:w val="0.776727294872568"/>
          <c:h val="0.713315882724098"/>
        </c:manualLayout>
      </c:layout>
      <c:lineChart>
        <c:grouping val="standard"/>
        <c:varyColors val="0"/>
        <c:ser>
          <c:idx val="1"/>
          <c:order val="0"/>
          <c:tx>
            <c:strRef>
              <c:f>'Par mois'!$Y$41</c:f>
              <c:strCache>
                <c:ptCount val="1"/>
                <c:pt idx="0">
                  <c:v>SMG</c:v>
                </c:pt>
              </c:strCache>
            </c:strRef>
          </c:tx>
          <c:spPr>
            <a:ln w="76200" cmpd="sng">
              <a:solidFill>
                <a:srgbClr val="0000FF"/>
              </a:solidFill>
              <a:prstDash val="solid"/>
            </a:ln>
          </c:spPr>
          <c:marker>
            <c:symbol val="none"/>
          </c:marker>
          <c:dLbls>
            <c:dLbl>
              <c:idx val="0"/>
              <c:layout>
                <c:manualLayout>
                  <c:x val="-0.0820037447015828"/>
                  <c:y val="0.0362002803643776"/>
                </c:manualLayout>
              </c:layout>
              <c:dLblPos val="r"/>
              <c:showLegendKey val="0"/>
              <c:showVal val="1"/>
              <c:showCatName val="0"/>
              <c:showSerName val="0"/>
              <c:showPercent val="0"/>
              <c:showBubbleSize val="0"/>
            </c:dLbl>
            <c:dLbl>
              <c:idx val="47"/>
              <c:layout/>
              <c:dLblPos val="t"/>
              <c:showLegendKey val="0"/>
              <c:showVal val="1"/>
              <c:showCatName val="0"/>
              <c:showSerName val="0"/>
              <c:showPercent val="0"/>
              <c:showBubbleSize val="0"/>
            </c:dLbl>
            <c:spPr>
              <a:solidFill>
                <a:schemeClr val="bg1"/>
              </a:solidFill>
            </c:spPr>
            <c:txPr>
              <a:bodyPr/>
              <a:lstStyle/>
              <a:p>
                <a:pPr>
                  <a:defRPr b="1">
                    <a:solidFill>
                      <a:srgbClr val="0000FF"/>
                    </a:solidFill>
                  </a:defRPr>
                </a:pPr>
                <a:endParaRPr lang="fr-FR"/>
              </a:p>
            </c:txPr>
            <c:dLblPos val="t"/>
            <c:showLegendKey val="0"/>
            <c:showVal val="0"/>
            <c:showCatName val="0"/>
            <c:showSerName val="0"/>
            <c:showPercent val="0"/>
            <c:showBubbleSize val="0"/>
          </c:dLbls>
          <c:cat>
            <c:strRef>
              <c:f>'Par mois'!$Z$37:$BV$37</c:f>
              <c:strCache>
                <c:ptCount val="49"/>
                <c:pt idx="0">
                  <c:v>2015</c:v>
                </c:pt>
                <c:pt idx="1">
                  <c:v>Fév.</c:v>
                </c:pt>
                <c:pt idx="2">
                  <c:v>Mars</c:v>
                </c:pt>
                <c:pt idx="3">
                  <c:v>Avril</c:v>
                </c:pt>
                <c:pt idx="4">
                  <c:v>Mai</c:v>
                </c:pt>
                <c:pt idx="5">
                  <c:v>Juin</c:v>
                </c:pt>
                <c:pt idx="6">
                  <c:v>Juil.</c:v>
                </c:pt>
                <c:pt idx="7">
                  <c:v>Août</c:v>
                </c:pt>
                <c:pt idx="8">
                  <c:v>Sept.</c:v>
                </c:pt>
                <c:pt idx="9">
                  <c:v>Oct.</c:v>
                </c:pt>
                <c:pt idx="10">
                  <c:v>Nov.</c:v>
                </c:pt>
                <c:pt idx="11">
                  <c:v>Déc.</c:v>
                </c:pt>
                <c:pt idx="12">
                  <c:v>2016</c:v>
                </c:pt>
                <c:pt idx="13">
                  <c:v>Fév.</c:v>
                </c:pt>
                <c:pt idx="14">
                  <c:v>Mars</c:v>
                </c:pt>
                <c:pt idx="15">
                  <c:v>Avril</c:v>
                </c:pt>
                <c:pt idx="16">
                  <c:v>Mai</c:v>
                </c:pt>
                <c:pt idx="17">
                  <c:v>Juin</c:v>
                </c:pt>
                <c:pt idx="18">
                  <c:v>Juil.</c:v>
                </c:pt>
                <c:pt idx="19">
                  <c:v>Août</c:v>
                </c:pt>
                <c:pt idx="20">
                  <c:v>Sept.</c:v>
                </c:pt>
                <c:pt idx="21">
                  <c:v>Oct.</c:v>
                </c:pt>
                <c:pt idx="22">
                  <c:v>Nov.</c:v>
                </c:pt>
                <c:pt idx="23">
                  <c:v>Déc.</c:v>
                </c:pt>
                <c:pt idx="24">
                  <c:v>2017</c:v>
                </c:pt>
                <c:pt idx="25">
                  <c:v>Fév.</c:v>
                </c:pt>
                <c:pt idx="26">
                  <c:v>Mars</c:v>
                </c:pt>
                <c:pt idx="27">
                  <c:v>Avril</c:v>
                </c:pt>
                <c:pt idx="28">
                  <c:v>Mai</c:v>
                </c:pt>
                <c:pt idx="29">
                  <c:v>Juin</c:v>
                </c:pt>
                <c:pt idx="30">
                  <c:v>Juil.</c:v>
                </c:pt>
                <c:pt idx="31">
                  <c:v>Août</c:v>
                </c:pt>
                <c:pt idx="32">
                  <c:v>Sept.</c:v>
                </c:pt>
                <c:pt idx="33">
                  <c:v>Oct.</c:v>
                </c:pt>
                <c:pt idx="34">
                  <c:v>Nov.</c:v>
                </c:pt>
                <c:pt idx="35">
                  <c:v>Déc.</c:v>
                </c:pt>
                <c:pt idx="36">
                  <c:v>2018</c:v>
                </c:pt>
                <c:pt idx="37">
                  <c:v>Fév.</c:v>
                </c:pt>
                <c:pt idx="38">
                  <c:v>Mars</c:v>
                </c:pt>
                <c:pt idx="39">
                  <c:v>Avril</c:v>
                </c:pt>
                <c:pt idx="40">
                  <c:v>Mai</c:v>
                </c:pt>
                <c:pt idx="41">
                  <c:v>Juin</c:v>
                </c:pt>
                <c:pt idx="42">
                  <c:v>Juil.</c:v>
                </c:pt>
                <c:pt idx="43">
                  <c:v>Août</c:v>
                </c:pt>
                <c:pt idx="44">
                  <c:v>Sept.</c:v>
                </c:pt>
                <c:pt idx="45">
                  <c:v>Oct.</c:v>
                </c:pt>
                <c:pt idx="46">
                  <c:v>Nov.</c:v>
                </c:pt>
                <c:pt idx="47">
                  <c:v>Déc.</c:v>
                </c:pt>
                <c:pt idx="48">
                  <c:v>2019</c:v>
                </c:pt>
              </c:strCache>
            </c:strRef>
          </c:cat>
          <c:val>
            <c:numRef>
              <c:f>'Par mois'!$Z$41:$BU$41</c:f>
              <c:numCache>
                <c:formatCode>0.0</c:formatCode>
                <c:ptCount val="48"/>
                <c:pt idx="0">
                  <c:v>151.985</c:v>
                </c:pt>
                <c:pt idx="1">
                  <c:v>152.912</c:v>
                </c:pt>
                <c:pt idx="2">
                  <c:v>152.912</c:v>
                </c:pt>
                <c:pt idx="3">
                  <c:v>152.912</c:v>
                </c:pt>
                <c:pt idx="4">
                  <c:v>152.912</c:v>
                </c:pt>
                <c:pt idx="5">
                  <c:v>152.912</c:v>
                </c:pt>
                <c:pt idx="6">
                  <c:v>152.912</c:v>
                </c:pt>
                <c:pt idx="7">
                  <c:v>152.912</c:v>
                </c:pt>
                <c:pt idx="8">
                  <c:v>152.912</c:v>
                </c:pt>
                <c:pt idx="9">
                  <c:v>152.912</c:v>
                </c:pt>
                <c:pt idx="10">
                  <c:v>152.912</c:v>
                </c:pt>
                <c:pt idx="11">
                  <c:v>152.912</c:v>
                </c:pt>
                <c:pt idx="12">
                  <c:v>152.912</c:v>
                </c:pt>
                <c:pt idx="13">
                  <c:v>152.912</c:v>
                </c:pt>
                <c:pt idx="14">
                  <c:v>152.912</c:v>
                </c:pt>
                <c:pt idx="15">
                  <c:v>152.912</c:v>
                </c:pt>
                <c:pt idx="16">
                  <c:v>152.912</c:v>
                </c:pt>
                <c:pt idx="17">
                  <c:v>152.912</c:v>
                </c:pt>
                <c:pt idx="18">
                  <c:v>152.912</c:v>
                </c:pt>
                <c:pt idx="19">
                  <c:v>152.912</c:v>
                </c:pt>
                <c:pt idx="20">
                  <c:v>152.912</c:v>
                </c:pt>
                <c:pt idx="21">
                  <c:v>152.912</c:v>
                </c:pt>
                <c:pt idx="22">
                  <c:v>152.912</c:v>
                </c:pt>
                <c:pt idx="23">
                  <c:v>152.912</c:v>
                </c:pt>
                <c:pt idx="24">
                  <c:v>152.912</c:v>
                </c:pt>
                <c:pt idx="25">
                  <c:v>153.861</c:v>
                </c:pt>
                <c:pt idx="26">
                  <c:v>153.861</c:v>
                </c:pt>
                <c:pt idx="27">
                  <c:v>153.861</c:v>
                </c:pt>
                <c:pt idx="28">
                  <c:v>153.861</c:v>
                </c:pt>
                <c:pt idx="29">
                  <c:v>154.706</c:v>
                </c:pt>
                <c:pt idx="30">
                  <c:v>154.706</c:v>
                </c:pt>
                <c:pt idx="31">
                  <c:v>155.696</c:v>
                </c:pt>
                <c:pt idx="32">
                  <c:v>155.696</c:v>
                </c:pt>
                <c:pt idx="33">
                  <c:v>155.696</c:v>
                </c:pt>
                <c:pt idx="34">
                  <c:v>155.696</c:v>
                </c:pt>
                <c:pt idx="35">
                  <c:v>155.696</c:v>
                </c:pt>
                <c:pt idx="36">
                  <c:v>155.696</c:v>
                </c:pt>
                <c:pt idx="37">
                  <c:v>155.696</c:v>
                </c:pt>
                <c:pt idx="38">
                  <c:v>155.696</c:v>
                </c:pt>
                <c:pt idx="39">
                  <c:v>155.696</c:v>
                </c:pt>
                <c:pt idx="40">
                  <c:v>155.696</c:v>
                </c:pt>
                <c:pt idx="41">
                  <c:v>155.696</c:v>
                </c:pt>
                <c:pt idx="42">
                  <c:v>155.696</c:v>
                </c:pt>
                <c:pt idx="43">
                  <c:v>155.696</c:v>
                </c:pt>
                <c:pt idx="44">
                  <c:v>155.696</c:v>
                </c:pt>
                <c:pt idx="45">
                  <c:v>156.568</c:v>
                </c:pt>
                <c:pt idx="46">
                  <c:v>156.568</c:v>
                </c:pt>
                <c:pt idx="47">
                  <c:v>156.568</c:v>
                </c:pt>
              </c:numCache>
            </c:numRef>
          </c:val>
          <c:smooth val="0"/>
        </c:ser>
        <c:ser>
          <c:idx val="0"/>
          <c:order val="1"/>
          <c:tx>
            <c:strRef>
              <c:f>'Par mois'!$Y$42</c:f>
              <c:strCache>
                <c:ptCount val="1"/>
                <c:pt idx="0">
                  <c:v>SMAG</c:v>
                </c:pt>
              </c:strCache>
            </c:strRef>
          </c:tx>
          <c:spPr>
            <a:ln w="76200" cmpd="sng">
              <a:solidFill>
                <a:srgbClr val="660066"/>
              </a:solidFill>
            </a:ln>
          </c:spPr>
          <c:marker>
            <c:symbol val="none"/>
          </c:marker>
          <c:dLbls>
            <c:dLbl>
              <c:idx val="0"/>
              <c:layout>
                <c:manualLayout>
                  <c:x val="-0.109876479533087"/>
                  <c:y val="0.0401352652005656"/>
                </c:manualLayout>
              </c:layout>
              <c:dLblPos val="r"/>
              <c:showLegendKey val="0"/>
              <c:showVal val="1"/>
              <c:showCatName val="0"/>
              <c:showSerName val="0"/>
              <c:showPercent val="0"/>
              <c:showBubbleSize val="0"/>
            </c:dLbl>
            <c:dLbl>
              <c:idx val="46"/>
              <c:layout/>
              <c:dLblPos val="t"/>
              <c:showLegendKey val="0"/>
              <c:showVal val="1"/>
              <c:showCatName val="0"/>
              <c:showSerName val="0"/>
              <c:showPercent val="0"/>
              <c:showBubbleSize val="0"/>
            </c:dLbl>
            <c:spPr>
              <a:solidFill>
                <a:schemeClr val="bg1"/>
              </a:solidFill>
            </c:spPr>
            <c:txPr>
              <a:bodyPr/>
              <a:lstStyle/>
              <a:p>
                <a:pPr>
                  <a:defRPr b="1">
                    <a:solidFill>
                      <a:srgbClr val="660066"/>
                    </a:solidFill>
                  </a:defRPr>
                </a:pPr>
                <a:endParaRPr lang="fr-FR"/>
              </a:p>
            </c:txPr>
            <c:dLblPos val="t"/>
            <c:showLegendKey val="0"/>
            <c:showVal val="0"/>
            <c:showCatName val="0"/>
            <c:showSerName val="0"/>
            <c:showPercent val="0"/>
            <c:showBubbleSize val="0"/>
          </c:dLbls>
          <c:cat>
            <c:strRef>
              <c:f>'Par mois'!$Z$37:$BV$37</c:f>
              <c:strCache>
                <c:ptCount val="49"/>
                <c:pt idx="0">
                  <c:v>2015</c:v>
                </c:pt>
                <c:pt idx="1">
                  <c:v>Fév.</c:v>
                </c:pt>
                <c:pt idx="2">
                  <c:v>Mars</c:v>
                </c:pt>
                <c:pt idx="3">
                  <c:v>Avril</c:v>
                </c:pt>
                <c:pt idx="4">
                  <c:v>Mai</c:v>
                </c:pt>
                <c:pt idx="5">
                  <c:v>Juin</c:v>
                </c:pt>
                <c:pt idx="6">
                  <c:v>Juil.</c:v>
                </c:pt>
                <c:pt idx="7">
                  <c:v>Août</c:v>
                </c:pt>
                <c:pt idx="8">
                  <c:v>Sept.</c:v>
                </c:pt>
                <c:pt idx="9">
                  <c:v>Oct.</c:v>
                </c:pt>
                <c:pt idx="10">
                  <c:v>Nov.</c:v>
                </c:pt>
                <c:pt idx="11">
                  <c:v>Déc.</c:v>
                </c:pt>
                <c:pt idx="12">
                  <c:v>2016</c:v>
                </c:pt>
                <c:pt idx="13">
                  <c:v>Fév.</c:v>
                </c:pt>
                <c:pt idx="14">
                  <c:v>Mars</c:v>
                </c:pt>
                <c:pt idx="15">
                  <c:v>Avril</c:v>
                </c:pt>
                <c:pt idx="16">
                  <c:v>Mai</c:v>
                </c:pt>
                <c:pt idx="17">
                  <c:v>Juin</c:v>
                </c:pt>
                <c:pt idx="18">
                  <c:v>Juil.</c:v>
                </c:pt>
                <c:pt idx="19">
                  <c:v>Août</c:v>
                </c:pt>
                <c:pt idx="20">
                  <c:v>Sept.</c:v>
                </c:pt>
                <c:pt idx="21">
                  <c:v>Oct.</c:v>
                </c:pt>
                <c:pt idx="22">
                  <c:v>Nov.</c:v>
                </c:pt>
                <c:pt idx="23">
                  <c:v>Déc.</c:v>
                </c:pt>
                <c:pt idx="24">
                  <c:v>2017</c:v>
                </c:pt>
                <c:pt idx="25">
                  <c:v>Fév.</c:v>
                </c:pt>
                <c:pt idx="26">
                  <c:v>Mars</c:v>
                </c:pt>
                <c:pt idx="27">
                  <c:v>Avril</c:v>
                </c:pt>
                <c:pt idx="28">
                  <c:v>Mai</c:v>
                </c:pt>
                <c:pt idx="29">
                  <c:v>Juin</c:v>
                </c:pt>
                <c:pt idx="30">
                  <c:v>Juil.</c:v>
                </c:pt>
                <c:pt idx="31">
                  <c:v>Août</c:v>
                </c:pt>
                <c:pt idx="32">
                  <c:v>Sept.</c:v>
                </c:pt>
                <c:pt idx="33">
                  <c:v>Oct.</c:v>
                </c:pt>
                <c:pt idx="34">
                  <c:v>Nov.</c:v>
                </c:pt>
                <c:pt idx="35">
                  <c:v>Déc.</c:v>
                </c:pt>
                <c:pt idx="36">
                  <c:v>2018</c:v>
                </c:pt>
                <c:pt idx="37">
                  <c:v>Fév.</c:v>
                </c:pt>
                <c:pt idx="38">
                  <c:v>Mars</c:v>
                </c:pt>
                <c:pt idx="39">
                  <c:v>Avril</c:v>
                </c:pt>
                <c:pt idx="40">
                  <c:v>Mai</c:v>
                </c:pt>
                <c:pt idx="41">
                  <c:v>Juin</c:v>
                </c:pt>
                <c:pt idx="42">
                  <c:v>Juil.</c:v>
                </c:pt>
                <c:pt idx="43">
                  <c:v>Août</c:v>
                </c:pt>
                <c:pt idx="44">
                  <c:v>Sept.</c:v>
                </c:pt>
                <c:pt idx="45">
                  <c:v>Oct.</c:v>
                </c:pt>
                <c:pt idx="46">
                  <c:v>Nov.</c:v>
                </c:pt>
                <c:pt idx="47">
                  <c:v>Déc.</c:v>
                </c:pt>
                <c:pt idx="48">
                  <c:v>2019</c:v>
                </c:pt>
              </c:strCache>
            </c:strRef>
          </c:cat>
          <c:val>
            <c:numRef>
              <c:f>'Par mois'!$Z$42:$BV$42</c:f>
              <c:numCache>
                <c:formatCode>0.0</c:formatCode>
                <c:ptCount val="49"/>
                <c:pt idx="0">
                  <c:v>129.189</c:v>
                </c:pt>
                <c:pt idx="1">
                  <c:v>129.977</c:v>
                </c:pt>
                <c:pt idx="2">
                  <c:v>129.977</c:v>
                </c:pt>
                <c:pt idx="3">
                  <c:v>129.977</c:v>
                </c:pt>
                <c:pt idx="4">
                  <c:v>129.977</c:v>
                </c:pt>
                <c:pt idx="5">
                  <c:v>129.977</c:v>
                </c:pt>
                <c:pt idx="6">
                  <c:v>129.977</c:v>
                </c:pt>
                <c:pt idx="7">
                  <c:v>129.977</c:v>
                </c:pt>
                <c:pt idx="8">
                  <c:v>129.977</c:v>
                </c:pt>
                <c:pt idx="9">
                  <c:v>129.977</c:v>
                </c:pt>
                <c:pt idx="10">
                  <c:v>129.977</c:v>
                </c:pt>
                <c:pt idx="11">
                  <c:v>129.977</c:v>
                </c:pt>
                <c:pt idx="12">
                  <c:v>129.977</c:v>
                </c:pt>
                <c:pt idx="13">
                  <c:v>129.977</c:v>
                </c:pt>
                <c:pt idx="14">
                  <c:v>129.977</c:v>
                </c:pt>
                <c:pt idx="15">
                  <c:v>129.977</c:v>
                </c:pt>
                <c:pt idx="16">
                  <c:v>129.977</c:v>
                </c:pt>
                <c:pt idx="17">
                  <c:v>129.977</c:v>
                </c:pt>
                <c:pt idx="18">
                  <c:v>129.977</c:v>
                </c:pt>
                <c:pt idx="19">
                  <c:v>129.977</c:v>
                </c:pt>
                <c:pt idx="20">
                  <c:v>129.977</c:v>
                </c:pt>
                <c:pt idx="21">
                  <c:v>129.977</c:v>
                </c:pt>
                <c:pt idx="22">
                  <c:v>129.977</c:v>
                </c:pt>
                <c:pt idx="23">
                  <c:v>129.977</c:v>
                </c:pt>
                <c:pt idx="24">
                  <c:v>129.977</c:v>
                </c:pt>
                <c:pt idx="25">
                  <c:v>130.782</c:v>
                </c:pt>
                <c:pt idx="26">
                  <c:v>130.782</c:v>
                </c:pt>
                <c:pt idx="27">
                  <c:v>130.782</c:v>
                </c:pt>
                <c:pt idx="28">
                  <c:v>130.782</c:v>
                </c:pt>
                <c:pt idx="29">
                  <c:v>131.502</c:v>
                </c:pt>
                <c:pt idx="30">
                  <c:v>131.502</c:v>
                </c:pt>
                <c:pt idx="31">
                  <c:v>132.344</c:v>
                </c:pt>
                <c:pt idx="32">
                  <c:v>132.344</c:v>
                </c:pt>
                <c:pt idx="33">
                  <c:v>132.344</c:v>
                </c:pt>
                <c:pt idx="34">
                  <c:v>132.344</c:v>
                </c:pt>
                <c:pt idx="35">
                  <c:v>132.344</c:v>
                </c:pt>
                <c:pt idx="36">
                  <c:v>132.344</c:v>
                </c:pt>
                <c:pt idx="37">
                  <c:v>132.344</c:v>
                </c:pt>
                <c:pt idx="38">
                  <c:v>132.344</c:v>
                </c:pt>
                <c:pt idx="39">
                  <c:v>132.344</c:v>
                </c:pt>
                <c:pt idx="40">
                  <c:v>132.344</c:v>
                </c:pt>
                <c:pt idx="41">
                  <c:v>132.344</c:v>
                </c:pt>
                <c:pt idx="42">
                  <c:v>132.344</c:v>
                </c:pt>
                <c:pt idx="43">
                  <c:v>132.344</c:v>
                </c:pt>
                <c:pt idx="44">
                  <c:v>132.344</c:v>
                </c:pt>
                <c:pt idx="45">
                  <c:v>133.086</c:v>
                </c:pt>
                <c:pt idx="46">
                  <c:v>133.086</c:v>
                </c:pt>
                <c:pt idx="47">
                  <c:v>133.086</c:v>
                </c:pt>
              </c:numCache>
            </c:numRef>
          </c:val>
          <c:smooth val="0"/>
        </c:ser>
        <c:dLbls>
          <c:showLegendKey val="0"/>
          <c:showVal val="0"/>
          <c:showCatName val="0"/>
          <c:showSerName val="0"/>
          <c:showPercent val="0"/>
          <c:showBubbleSize val="0"/>
        </c:dLbls>
        <c:marker val="1"/>
        <c:smooth val="0"/>
        <c:axId val="2142333528"/>
        <c:axId val="2142336600"/>
      </c:lineChart>
      <c:catAx>
        <c:axId val="2142333528"/>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42336600"/>
        <c:crosses val="autoZero"/>
        <c:auto val="1"/>
        <c:lblAlgn val="ctr"/>
        <c:lblOffset val="100"/>
        <c:tickLblSkip val="12"/>
        <c:noMultiLvlLbl val="0"/>
      </c:catAx>
      <c:valAx>
        <c:axId val="2142336600"/>
        <c:scaling>
          <c:orientation val="minMax"/>
          <c:min val="120.0"/>
        </c:scaling>
        <c:delete val="0"/>
        <c:axPos val="l"/>
        <c:majorGridlines>
          <c:spPr>
            <a:ln>
              <a:solidFill>
                <a:schemeClr val="bg1">
                  <a:lumMod val="75000"/>
                </a:schemeClr>
              </a:solidFill>
            </a:ln>
          </c:spPr>
        </c:majorGridlines>
        <c:numFmt formatCode="#,##0" sourceLinked="0"/>
        <c:majorTickMark val="out"/>
        <c:minorTickMark val="none"/>
        <c:tickLblPos val="nextTo"/>
        <c:crossAx val="2142333528"/>
        <c:crosses val="autoZero"/>
        <c:crossBetween val="between"/>
      </c:valAx>
    </c:plotArea>
    <c:plotVisOnly val="1"/>
    <c:dispBlanksAs val="gap"/>
    <c:showDLblsOverMax val="0"/>
  </c:chart>
  <c:txPr>
    <a:bodyPr/>
    <a:lstStyle/>
    <a:p>
      <a:pPr>
        <a:defRPr sz="1600"/>
      </a:pPr>
      <a:endParaRPr lang="fr-FR"/>
    </a:p>
  </c:txPr>
  <c:externalData r:id="rId1">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Nombre total d'entreprises </a:t>
            </a:r>
            <a:endParaRPr lang="fr-FR" dirty="0" smtClean="0"/>
          </a:p>
          <a:p>
            <a:pPr>
              <a:defRPr/>
            </a:pPr>
            <a:r>
              <a:rPr lang="fr-FR" dirty="0" smtClean="0"/>
              <a:t>à </a:t>
            </a:r>
            <a:r>
              <a:rPr lang="fr-FR" dirty="0"/>
              <a:t>long terme</a:t>
            </a:r>
          </a:p>
        </c:rich>
      </c:tx>
      <c:layout>
        <c:manualLayout>
          <c:xMode val="edge"/>
          <c:yMode val="edge"/>
          <c:x val="0.235507781304102"/>
          <c:y val="0.0"/>
        </c:manualLayout>
      </c:layout>
      <c:overlay val="0"/>
      <c:spPr>
        <a:solidFill>
          <a:schemeClr val="bg1"/>
        </a:solidFill>
      </c:spPr>
    </c:title>
    <c:autoTitleDeleted val="0"/>
    <c:plotArea>
      <c:layout>
        <c:manualLayout>
          <c:layoutTarget val="inner"/>
          <c:xMode val="edge"/>
          <c:yMode val="edge"/>
          <c:x val="0.0628917993915533"/>
          <c:y val="0.0339425587467363"/>
          <c:w val="0.858906921080887"/>
          <c:h val="0.838665940256163"/>
        </c:manualLayout>
      </c:layout>
      <c:lineChart>
        <c:grouping val="standard"/>
        <c:varyColors val="0"/>
        <c:ser>
          <c:idx val="0"/>
          <c:order val="0"/>
          <c:tx>
            <c:strRef>
              <c:f>trimestriel!$A$23</c:f>
              <c:strCache>
                <c:ptCount val="1"/>
                <c:pt idx="0">
                  <c:v>Stock</c:v>
                </c:pt>
              </c:strCache>
            </c:strRef>
          </c:tx>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trimestriel!$B$23:$CS$23</c:f>
              <c:numCache>
                <c:formatCode>#\ ##0"  ";#\ ##0"  "."  "</c:formatCode>
                <c:ptCount val="96"/>
                <c:pt idx="0">
                  <c:v>18233.0</c:v>
                </c:pt>
                <c:pt idx="1">
                  <c:v>18149.0</c:v>
                </c:pt>
                <c:pt idx="2">
                  <c:v>18429.0</c:v>
                </c:pt>
                <c:pt idx="3">
                  <c:v>18704.0</c:v>
                </c:pt>
                <c:pt idx="4">
                  <c:v>18777.0</c:v>
                </c:pt>
                <c:pt idx="5">
                  <c:v>18758.0</c:v>
                </c:pt>
                <c:pt idx="6">
                  <c:v>19059.0</c:v>
                </c:pt>
                <c:pt idx="7">
                  <c:v>19284.0</c:v>
                </c:pt>
                <c:pt idx="8">
                  <c:v>19406.0</c:v>
                </c:pt>
                <c:pt idx="9">
                  <c:v>19061.0</c:v>
                </c:pt>
                <c:pt idx="10">
                  <c:v>19391.0</c:v>
                </c:pt>
                <c:pt idx="11">
                  <c:v>19674.0</c:v>
                </c:pt>
                <c:pt idx="12">
                  <c:v>19871.0</c:v>
                </c:pt>
                <c:pt idx="13">
                  <c:v>19912.0</c:v>
                </c:pt>
                <c:pt idx="14">
                  <c:v>20281.0</c:v>
                </c:pt>
                <c:pt idx="15">
                  <c:v>20602.0</c:v>
                </c:pt>
                <c:pt idx="16">
                  <c:v>20718.0</c:v>
                </c:pt>
                <c:pt idx="17">
                  <c:v>20628.0</c:v>
                </c:pt>
                <c:pt idx="18">
                  <c:v>20970.0</c:v>
                </c:pt>
                <c:pt idx="19">
                  <c:v>21248.0</c:v>
                </c:pt>
                <c:pt idx="20">
                  <c:v>21348.0</c:v>
                </c:pt>
                <c:pt idx="21">
                  <c:v>21132.0</c:v>
                </c:pt>
                <c:pt idx="22">
                  <c:v>21416.0</c:v>
                </c:pt>
                <c:pt idx="23">
                  <c:v>21645.0</c:v>
                </c:pt>
                <c:pt idx="24">
                  <c:v>21719.0</c:v>
                </c:pt>
                <c:pt idx="25">
                  <c:v>21569.0</c:v>
                </c:pt>
                <c:pt idx="26">
                  <c:v>21857.0</c:v>
                </c:pt>
                <c:pt idx="27">
                  <c:v>22142.0</c:v>
                </c:pt>
                <c:pt idx="28">
                  <c:v>22220.0</c:v>
                </c:pt>
                <c:pt idx="29">
                  <c:v>21915.0</c:v>
                </c:pt>
                <c:pt idx="30">
                  <c:v>21902.0</c:v>
                </c:pt>
                <c:pt idx="31">
                  <c:v>21938.0</c:v>
                </c:pt>
                <c:pt idx="32">
                  <c:v>21906.0</c:v>
                </c:pt>
                <c:pt idx="33">
                  <c:v>21763.0</c:v>
                </c:pt>
                <c:pt idx="34">
                  <c:v>22017.0</c:v>
                </c:pt>
                <c:pt idx="35">
                  <c:v>22236.0</c:v>
                </c:pt>
                <c:pt idx="36">
                  <c:v>22343.0</c:v>
                </c:pt>
                <c:pt idx="37">
                  <c:v>22358.0</c:v>
                </c:pt>
                <c:pt idx="38">
                  <c:v>22752.0</c:v>
                </c:pt>
                <c:pt idx="39">
                  <c:v>23064.0</c:v>
                </c:pt>
                <c:pt idx="40">
                  <c:v>23219.0</c:v>
                </c:pt>
                <c:pt idx="41">
                  <c:v>23381.0</c:v>
                </c:pt>
                <c:pt idx="42">
                  <c:v>23798.0</c:v>
                </c:pt>
                <c:pt idx="43">
                  <c:v>24096.0</c:v>
                </c:pt>
                <c:pt idx="44">
                  <c:v>24181.0</c:v>
                </c:pt>
                <c:pt idx="45">
                  <c:v>24207.0</c:v>
                </c:pt>
                <c:pt idx="46">
                  <c:v>24631.0</c:v>
                </c:pt>
                <c:pt idx="47">
                  <c:v>24960.0</c:v>
                </c:pt>
                <c:pt idx="48">
                  <c:v>25212.0</c:v>
                </c:pt>
                <c:pt idx="49">
                  <c:v>25364.0</c:v>
                </c:pt>
                <c:pt idx="50">
                  <c:v>25784.0</c:v>
                </c:pt>
                <c:pt idx="51">
                  <c:v>26220.0</c:v>
                </c:pt>
                <c:pt idx="52">
                  <c:v>26573.0</c:v>
                </c:pt>
                <c:pt idx="53">
                  <c:v>26791.0</c:v>
                </c:pt>
                <c:pt idx="54">
                  <c:v>27428.0</c:v>
                </c:pt>
                <c:pt idx="55">
                  <c:v>27902.0</c:v>
                </c:pt>
                <c:pt idx="56">
                  <c:v>28282.0</c:v>
                </c:pt>
                <c:pt idx="57">
                  <c:v>28649.0</c:v>
                </c:pt>
                <c:pt idx="58">
                  <c:v>29256.0</c:v>
                </c:pt>
                <c:pt idx="59">
                  <c:v>29872.0</c:v>
                </c:pt>
                <c:pt idx="60">
                  <c:v>30351.0</c:v>
                </c:pt>
                <c:pt idx="61">
                  <c:v>30881.0</c:v>
                </c:pt>
                <c:pt idx="62">
                  <c:v>31549.0</c:v>
                </c:pt>
                <c:pt idx="63">
                  <c:v>32076.0</c:v>
                </c:pt>
                <c:pt idx="64">
                  <c:v>32419.0</c:v>
                </c:pt>
                <c:pt idx="65">
                  <c:v>32783.0</c:v>
                </c:pt>
                <c:pt idx="66">
                  <c:v>33431.0</c:v>
                </c:pt>
                <c:pt idx="67">
                  <c:v>34010.0</c:v>
                </c:pt>
                <c:pt idx="68">
                  <c:v>34371.0</c:v>
                </c:pt>
                <c:pt idx="69">
                  <c:v>34808.0</c:v>
                </c:pt>
                <c:pt idx="70">
                  <c:v>35312.0</c:v>
                </c:pt>
                <c:pt idx="71">
                  <c:v>35779.0</c:v>
                </c:pt>
                <c:pt idx="72">
                  <c:v>35384.0</c:v>
                </c:pt>
                <c:pt idx="73">
                  <c:v>35861.0</c:v>
                </c:pt>
                <c:pt idx="74">
                  <c:v>36199.0</c:v>
                </c:pt>
                <c:pt idx="75">
                  <c:v>36744.0</c:v>
                </c:pt>
                <c:pt idx="76">
                  <c:v>34877.0</c:v>
                </c:pt>
                <c:pt idx="77">
                  <c:v>34959.0</c:v>
                </c:pt>
                <c:pt idx="78">
                  <c:v>35288.0</c:v>
                </c:pt>
                <c:pt idx="79">
                  <c:v>35535.0</c:v>
                </c:pt>
                <c:pt idx="80">
                  <c:v>34967.0</c:v>
                </c:pt>
                <c:pt idx="81">
                  <c:v>35148.0</c:v>
                </c:pt>
                <c:pt idx="82">
                  <c:v>35464.0</c:v>
                </c:pt>
                <c:pt idx="83">
                  <c:v>35844.0</c:v>
                </c:pt>
                <c:pt idx="84">
                  <c:v>35597.0</c:v>
                </c:pt>
                <c:pt idx="85">
                  <c:v>35786.0</c:v>
                </c:pt>
                <c:pt idx="86">
                  <c:v>36174.0</c:v>
                </c:pt>
                <c:pt idx="87">
                  <c:v>36404.0</c:v>
                </c:pt>
                <c:pt idx="88">
                  <c:v>36467.0</c:v>
                </c:pt>
                <c:pt idx="89">
                  <c:v>36925.0</c:v>
                </c:pt>
                <c:pt idx="90">
                  <c:v>37317.0</c:v>
                </c:pt>
                <c:pt idx="91">
                  <c:v>37677.0</c:v>
                </c:pt>
                <c:pt idx="92">
                  <c:v>37541.0</c:v>
                </c:pt>
                <c:pt idx="93">
                  <c:v>37613.0</c:v>
                </c:pt>
              </c:numCache>
            </c:numRef>
          </c:val>
          <c:smooth val="0"/>
        </c:ser>
        <c:dLbls>
          <c:showLegendKey val="0"/>
          <c:showVal val="0"/>
          <c:showCatName val="0"/>
          <c:showSerName val="0"/>
          <c:showPercent val="0"/>
          <c:showBubbleSize val="0"/>
        </c:dLbls>
        <c:marker val="1"/>
        <c:smooth val="0"/>
        <c:axId val="2142398248"/>
        <c:axId val="2142401352"/>
      </c:lineChart>
      <c:catAx>
        <c:axId val="2142398248"/>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42401352"/>
        <c:crosses val="autoZero"/>
        <c:auto val="1"/>
        <c:lblAlgn val="ctr"/>
        <c:lblOffset val="100"/>
        <c:tickLblSkip val="8"/>
        <c:noMultiLvlLbl val="0"/>
      </c:catAx>
      <c:valAx>
        <c:axId val="2142401352"/>
        <c:scaling>
          <c:orientation val="minMax"/>
        </c:scaling>
        <c:delete val="0"/>
        <c:axPos val="l"/>
        <c:majorGridlines/>
        <c:numFmt formatCode="#\ ##0&quot;  &quot;;#\ ##0&quot;  &quot;.&quot;  &quot;" sourceLinked="1"/>
        <c:majorTickMark val="out"/>
        <c:minorTickMark val="none"/>
        <c:tickLblPos val="nextTo"/>
        <c:crossAx val="2142398248"/>
        <c:crosses val="autoZero"/>
        <c:crossBetween val="between"/>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Zoom depuis 2010</a:t>
            </a:r>
          </a:p>
        </c:rich>
      </c:tx>
      <c:layout>
        <c:manualLayout>
          <c:xMode val="edge"/>
          <c:yMode val="edge"/>
          <c:x val="0.271176516642806"/>
          <c:y val="0.0"/>
        </c:manualLayout>
      </c:layout>
      <c:overlay val="0"/>
      <c:spPr>
        <a:solidFill>
          <a:schemeClr val="bg1"/>
        </a:solidFill>
      </c:spPr>
    </c:title>
    <c:autoTitleDeleted val="0"/>
    <c:plotArea>
      <c:layout>
        <c:manualLayout>
          <c:layoutTarget val="inner"/>
          <c:xMode val="edge"/>
          <c:yMode val="edge"/>
          <c:x val="0.0628917993915533"/>
          <c:y val="0.0339425587467363"/>
          <c:w val="0.917043346849587"/>
          <c:h val="0.771751335322618"/>
        </c:manualLayout>
      </c:layout>
      <c:lineChart>
        <c:grouping val="standard"/>
        <c:varyColors val="0"/>
        <c:ser>
          <c:idx val="0"/>
          <c:order val="0"/>
          <c:tx>
            <c:strRef>
              <c:f>trimestriel!$A$23</c:f>
              <c:strCache>
                <c:ptCount val="1"/>
                <c:pt idx="0">
                  <c:v>Stock</c:v>
                </c:pt>
              </c:strCache>
            </c:strRef>
          </c:tx>
          <c:marker>
            <c:symbol val="none"/>
          </c:marker>
          <c:cat>
            <c:strRef>
              <c:f>trimestriel!$BN$8:$CS$9</c:f>
              <c:strCache>
                <c:ptCount val="32"/>
                <c:pt idx="0">
                  <c:v>1er trim 2011</c:v>
                </c:pt>
                <c:pt idx="1">
                  <c:v>2e trim 2011</c:v>
                </c:pt>
                <c:pt idx="2">
                  <c:v>3e trim 2011</c:v>
                </c:pt>
                <c:pt idx="3">
                  <c:v>4e trim 2011</c:v>
                </c:pt>
                <c:pt idx="4">
                  <c:v>1er trim 2012</c:v>
                </c:pt>
                <c:pt idx="5">
                  <c:v>2e trim 2012</c:v>
                </c:pt>
                <c:pt idx="6">
                  <c:v>3e trim 2012</c:v>
                </c:pt>
                <c:pt idx="7">
                  <c:v>4e trim 2012</c:v>
                </c:pt>
                <c:pt idx="8">
                  <c:v>1er trim 2013</c:v>
                </c:pt>
                <c:pt idx="9">
                  <c:v>2e trim 2013</c:v>
                </c:pt>
                <c:pt idx="10">
                  <c:v>3e trim 2013</c:v>
                </c:pt>
                <c:pt idx="11">
                  <c:v>4e trim 2013</c:v>
                </c:pt>
                <c:pt idx="12">
                  <c:v>1er trim 2014</c:v>
                </c:pt>
                <c:pt idx="13">
                  <c:v>2e trim 2014</c:v>
                </c:pt>
                <c:pt idx="14">
                  <c:v>3e trim 2014</c:v>
                </c:pt>
                <c:pt idx="15">
                  <c:v>4e trim 2014</c:v>
                </c:pt>
                <c:pt idx="16">
                  <c:v>1er trim 2015</c:v>
                </c:pt>
                <c:pt idx="17">
                  <c:v>2e trim 2015</c:v>
                </c:pt>
                <c:pt idx="18">
                  <c:v>3e trim 2015</c:v>
                </c:pt>
                <c:pt idx="19">
                  <c:v>4e trim 2015</c:v>
                </c:pt>
                <c:pt idx="20">
                  <c:v>1er trim 2016</c:v>
                </c:pt>
                <c:pt idx="21">
                  <c:v>2e trim 2016</c:v>
                </c:pt>
                <c:pt idx="22">
                  <c:v>3e trim 2016</c:v>
                </c:pt>
                <c:pt idx="23">
                  <c:v>4e trim 2016</c:v>
                </c:pt>
                <c:pt idx="24">
                  <c:v>1er trim 2017</c:v>
                </c:pt>
                <c:pt idx="25">
                  <c:v>2e trim 2017</c:v>
                </c:pt>
                <c:pt idx="26">
                  <c:v>3e trim 2017</c:v>
                </c:pt>
                <c:pt idx="27">
                  <c:v>4e trim 2017</c:v>
                </c:pt>
                <c:pt idx="28">
                  <c:v>1er trim 2018</c:v>
                </c:pt>
                <c:pt idx="29">
                  <c:v>2e trim 2018</c:v>
                </c:pt>
                <c:pt idx="30">
                  <c:v>3e trim 2018</c:v>
                </c:pt>
                <c:pt idx="31">
                  <c:v>4e trim 2018</c:v>
                </c:pt>
              </c:strCache>
            </c:strRef>
          </c:cat>
          <c:val>
            <c:numRef>
              <c:f>trimestriel!$BN$23:$CS$23</c:f>
              <c:numCache>
                <c:formatCode>#\ ##0"  ";#\ ##0"  "."  "</c:formatCode>
                <c:ptCount val="32"/>
                <c:pt idx="0">
                  <c:v>32419.0</c:v>
                </c:pt>
                <c:pt idx="1">
                  <c:v>32783.0</c:v>
                </c:pt>
                <c:pt idx="2">
                  <c:v>33431.0</c:v>
                </c:pt>
                <c:pt idx="3">
                  <c:v>34010.0</c:v>
                </c:pt>
                <c:pt idx="4">
                  <c:v>34371.0</c:v>
                </c:pt>
                <c:pt idx="5">
                  <c:v>34808.0</c:v>
                </c:pt>
                <c:pt idx="6">
                  <c:v>35312.0</c:v>
                </c:pt>
                <c:pt idx="7">
                  <c:v>35779.0</c:v>
                </c:pt>
                <c:pt idx="8">
                  <c:v>35384.0</c:v>
                </c:pt>
                <c:pt idx="9">
                  <c:v>35861.0</c:v>
                </c:pt>
                <c:pt idx="10">
                  <c:v>36199.0</c:v>
                </c:pt>
                <c:pt idx="11">
                  <c:v>36744.0</c:v>
                </c:pt>
                <c:pt idx="12">
                  <c:v>34877.0</c:v>
                </c:pt>
                <c:pt idx="13">
                  <c:v>34959.0</c:v>
                </c:pt>
                <c:pt idx="14">
                  <c:v>35288.0</c:v>
                </c:pt>
                <c:pt idx="15">
                  <c:v>35535.0</c:v>
                </c:pt>
                <c:pt idx="16">
                  <c:v>34967.0</c:v>
                </c:pt>
                <c:pt idx="17">
                  <c:v>35148.0</c:v>
                </c:pt>
                <c:pt idx="18">
                  <c:v>35464.0</c:v>
                </c:pt>
                <c:pt idx="19">
                  <c:v>35844.0</c:v>
                </c:pt>
                <c:pt idx="20">
                  <c:v>35597.0</c:v>
                </c:pt>
                <c:pt idx="21">
                  <c:v>35786.0</c:v>
                </c:pt>
                <c:pt idx="22">
                  <c:v>36174.0</c:v>
                </c:pt>
                <c:pt idx="23">
                  <c:v>36404.0</c:v>
                </c:pt>
                <c:pt idx="24">
                  <c:v>36467.0</c:v>
                </c:pt>
                <c:pt idx="25">
                  <c:v>36925.0</c:v>
                </c:pt>
                <c:pt idx="26">
                  <c:v>37317.0</c:v>
                </c:pt>
                <c:pt idx="27">
                  <c:v>37677.0</c:v>
                </c:pt>
                <c:pt idx="28">
                  <c:v>37541.0</c:v>
                </c:pt>
                <c:pt idx="29">
                  <c:v>37613.0</c:v>
                </c:pt>
              </c:numCache>
            </c:numRef>
          </c:val>
          <c:smooth val="0"/>
        </c:ser>
        <c:dLbls>
          <c:showLegendKey val="0"/>
          <c:showVal val="0"/>
          <c:showCatName val="0"/>
          <c:showSerName val="0"/>
          <c:showPercent val="0"/>
          <c:showBubbleSize val="0"/>
        </c:dLbls>
        <c:marker val="1"/>
        <c:smooth val="0"/>
        <c:axId val="2055502200"/>
        <c:axId val="2055789048"/>
      </c:lineChart>
      <c:catAx>
        <c:axId val="2055502200"/>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055789048"/>
        <c:crosses val="autoZero"/>
        <c:auto val="1"/>
        <c:lblAlgn val="ctr"/>
        <c:lblOffset val="100"/>
        <c:tickLblSkip val="4"/>
        <c:noMultiLvlLbl val="0"/>
      </c:catAx>
      <c:valAx>
        <c:axId val="2055789048"/>
        <c:scaling>
          <c:orientation val="minMax"/>
          <c:min val="32000.0"/>
        </c:scaling>
        <c:delete val="0"/>
        <c:axPos val="l"/>
        <c:majorGridlines/>
        <c:numFmt formatCode="#\ ##0&quot;  &quot;;#\ ##0&quot;  &quot;.&quot;  &quot;" sourceLinked="1"/>
        <c:majorTickMark val="out"/>
        <c:minorTickMark val="none"/>
        <c:tickLblPos val="nextTo"/>
        <c:txPr>
          <a:bodyPr/>
          <a:lstStyle/>
          <a:p>
            <a:pPr>
              <a:defRPr sz="1600"/>
            </a:pPr>
            <a:endParaRPr lang="fr-FR"/>
          </a:p>
        </c:txPr>
        <c:crossAx val="2055502200"/>
        <c:crosses val="autoZero"/>
        <c:crossBetween val="between"/>
      </c:valAx>
    </c:plotArea>
    <c:plotVisOnly val="1"/>
    <c:dispBlanksAs val="gap"/>
    <c:showDLblsOverMax val="0"/>
  </c:chart>
  <c:externalData r:id="rId1">
    <c:autoUpdate val="0"/>
  </c:externalData>
  <c:userShapes r:id="rId2"/>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Nombre d'entreprises à long terme </a:t>
            </a:r>
            <a:endParaRPr lang="fr-FR" sz="2000" dirty="0" smtClean="0"/>
          </a:p>
          <a:p>
            <a:pPr>
              <a:defRPr sz="2000"/>
            </a:pPr>
            <a:r>
              <a:rPr lang="fr-FR" sz="2000" dirty="0" smtClean="0"/>
              <a:t>Construction et </a:t>
            </a:r>
            <a:r>
              <a:rPr lang="fr-FR" sz="2000" dirty="0"/>
              <a:t>agriculture : beaucoup de petites entreprises</a:t>
            </a:r>
          </a:p>
        </c:rich>
      </c:tx>
      <c:layout>
        <c:manualLayout>
          <c:xMode val="edge"/>
          <c:yMode val="edge"/>
          <c:x val="0.189099071241621"/>
          <c:y val="0.0"/>
        </c:manualLayout>
      </c:layout>
      <c:overlay val="0"/>
      <c:spPr>
        <a:solidFill>
          <a:schemeClr val="bg1"/>
        </a:solidFill>
      </c:spPr>
    </c:title>
    <c:autoTitleDeleted val="0"/>
    <c:plotArea>
      <c:layout>
        <c:manualLayout>
          <c:layoutTarget val="inner"/>
          <c:xMode val="edge"/>
          <c:yMode val="edge"/>
          <c:x val="0.0486872539370079"/>
          <c:y val="0.0980642531988189"/>
          <c:w val="0.898629391171826"/>
          <c:h val="0.629260426919291"/>
        </c:manualLayout>
      </c:layout>
      <c:lineChart>
        <c:grouping val="standard"/>
        <c:varyColors val="0"/>
        <c:ser>
          <c:idx val="4"/>
          <c:order val="0"/>
          <c:tx>
            <c:strRef>
              <c:f>trimestriel!$A$14</c:f>
              <c:strCache>
                <c:ptCount val="1"/>
                <c:pt idx="0">
                  <c:v>Construction</c:v>
                </c:pt>
              </c:strCache>
            </c:strRef>
          </c:tx>
          <c:spPr>
            <a:ln w="76200" cmpd="sng">
              <a:solidFill>
                <a:srgbClr val="000090"/>
              </a:solidFill>
            </a:ln>
          </c:spPr>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trimestriel!$B$14:$CS$14</c:f>
              <c:numCache>
                <c:formatCode>#,##0</c:formatCode>
                <c:ptCount val="96"/>
                <c:pt idx="0">
                  <c:v>3681.0</c:v>
                </c:pt>
                <c:pt idx="1">
                  <c:v>3607.0</c:v>
                </c:pt>
                <c:pt idx="2">
                  <c:v>3679.0</c:v>
                </c:pt>
                <c:pt idx="3">
                  <c:v>3784.0</c:v>
                </c:pt>
                <c:pt idx="4">
                  <c:v>3815.0</c:v>
                </c:pt>
                <c:pt idx="5">
                  <c:v>3760.0</c:v>
                </c:pt>
                <c:pt idx="6">
                  <c:v>3827.0</c:v>
                </c:pt>
                <c:pt idx="7">
                  <c:v>3856.0</c:v>
                </c:pt>
                <c:pt idx="8">
                  <c:v>3881.0</c:v>
                </c:pt>
                <c:pt idx="9">
                  <c:v>3725.0</c:v>
                </c:pt>
                <c:pt idx="10">
                  <c:v>3808.0</c:v>
                </c:pt>
                <c:pt idx="11">
                  <c:v>3862.0</c:v>
                </c:pt>
                <c:pt idx="12">
                  <c:v>3905.0</c:v>
                </c:pt>
                <c:pt idx="13">
                  <c:v>3881.0</c:v>
                </c:pt>
                <c:pt idx="14">
                  <c:v>3951.0</c:v>
                </c:pt>
                <c:pt idx="15">
                  <c:v>4036.0</c:v>
                </c:pt>
                <c:pt idx="16">
                  <c:v>4071.0</c:v>
                </c:pt>
                <c:pt idx="17">
                  <c:v>3999.0</c:v>
                </c:pt>
                <c:pt idx="18">
                  <c:v>4096.0</c:v>
                </c:pt>
                <c:pt idx="19">
                  <c:v>4170.0</c:v>
                </c:pt>
                <c:pt idx="20">
                  <c:v>4201.0</c:v>
                </c:pt>
                <c:pt idx="21">
                  <c:v>4117.0</c:v>
                </c:pt>
                <c:pt idx="22">
                  <c:v>4149.0</c:v>
                </c:pt>
                <c:pt idx="23">
                  <c:v>4179.0</c:v>
                </c:pt>
                <c:pt idx="24">
                  <c:v>4173.0</c:v>
                </c:pt>
                <c:pt idx="25">
                  <c:v>4096.0</c:v>
                </c:pt>
                <c:pt idx="26">
                  <c:v>4152.0</c:v>
                </c:pt>
                <c:pt idx="27">
                  <c:v>4203.0</c:v>
                </c:pt>
                <c:pt idx="28">
                  <c:v>4251.0</c:v>
                </c:pt>
                <c:pt idx="29">
                  <c:v>4176.0</c:v>
                </c:pt>
                <c:pt idx="30">
                  <c:v>4156.0</c:v>
                </c:pt>
                <c:pt idx="31">
                  <c:v>4172.0</c:v>
                </c:pt>
                <c:pt idx="32">
                  <c:v>4170.0</c:v>
                </c:pt>
                <c:pt idx="33">
                  <c:v>4179.0</c:v>
                </c:pt>
                <c:pt idx="34">
                  <c:v>4205.0</c:v>
                </c:pt>
                <c:pt idx="35">
                  <c:v>4235.0</c:v>
                </c:pt>
                <c:pt idx="36">
                  <c:v>4286.0</c:v>
                </c:pt>
                <c:pt idx="37">
                  <c:v>4316.0</c:v>
                </c:pt>
                <c:pt idx="38">
                  <c:v>4416.0</c:v>
                </c:pt>
                <c:pt idx="39">
                  <c:v>4507.0</c:v>
                </c:pt>
                <c:pt idx="40">
                  <c:v>4550.0</c:v>
                </c:pt>
                <c:pt idx="41">
                  <c:v>4598.0</c:v>
                </c:pt>
                <c:pt idx="42">
                  <c:v>4702.0</c:v>
                </c:pt>
                <c:pt idx="43">
                  <c:v>4792.0</c:v>
                </c:pt>
                <c:pt idx="44">
                  <c:v>4902.0</c:v>
                </c:pt>
                <c:pt idx="45">
                  <c:v>4858.0</c:v>
                </c:pt>
                <c:pt idx="46">
                  <c:v>4926.0</c:v>
                </c:pt>
                <c:pt idx="47">
                  <c:v>5010.0</c:v>
                </c:pt>
                <c:pt idx="48">
                  <c:v>5126.0</c:v>
                </c:pt>
                <c:pt idx="49">
                  <c:v>5159.0</c:v>
                </c:pt>
                <c:pt idx="50">
                  <c:v>5287.0</c:v>
                </c:pt>
                <c:pt idx="51">
                  <c:v>5420.0</c:v>
                </c:pt>
                <c:pt idx="52">
                  <c:v>5513.0</c:v>
                </c:pt>
                <c:pt idx="53">
                  <c:v>5587.0</c:v>
                </c:pt>
                <c:pt idx="54">
                  <c:v>5729.0</c:v>
                </c:pt>
                <c:pt idx="55">
                  <c:v>5901.0</c:v>
                </c:pt>
                <c:pt idx="56">
                  <c:v>6004.0</c:v>
                </c:pt>
                <c:pt idx="57">
                  <c:v>6070.0</c:v>
                </c:pt>
                <c:pt idx="58">
                  <c:v>6224.0</c:v>
                </c:pt>
                <c:pt idx="59">
                  <c:v>6384.0</c:v>
                </c:pt>
                <c:pt idx="60">
                  <c:v>6534.0</c:v>
                </c:pt>
                <c:pt idx="61">
                  <c:v>6662.0</c:v>
                </c:pt>
                <c:pt idx="62">
                  <c:v>6818.0</c:v>
                </c:pt>
                <c:pt idx="63">
                  <c:v>6979.0</c:v>
                </c:pt>
                <c:pt idx="64">
                  <c:v>7129.0</c:v>
                </c:pt>
                <c:pt idx="65">
                  <c:v>7231.0</c:v>
                </c:pt>
                <c:pt idx="66">
                  <c:v>7413.0</c:v>
                </c:pt>
                <c:pt idx="67">
                  <c:v>7556.0</c:v>
                </c:pt>
                <c:pt idx="68">
                  <c:v>7669.0</c:v>
                </c:pt>
                <c:pt idx="69">
                  <c:v>7704.0</c:v>
                </c:pt>
                <c:pt idx="70">
                  <c:v>7830.0</c:v>
                </c:pt>
                <c:pt idx="71">
                  <c:v>7960.0</c:v>
                </c:pt>
                <c:pt idx="72">
                  <c:v>7807.0</c:v>
                </c:pt>
                <c:pt idx="73">
                  <c:v>7911.0</c:v>
                </c:pt>
                <c:pt idx="74">
                  <c:v>7967.0</c:v>
                </c:pt>
                <c:pt idx="75">
                  <c:v>8088.0</c:v>
                </c:pt>
                <c:pt idx="76">
                  <c:v>7507.0</c:v>
                </c:pt>
                <c:pt idx="77">
                  <c:v>7451.0</c:v>
                </c:pt>
                <c:pt idx="78">
                  <c:v>7456.0</c:v>
                </c:pt>
                <c:pt idx="79">
                  <c:v>7488.0</c:v>
                </c:pt>
                <c:pt idx="80">
                  <c:v>7252.0</c:v>
                </c:pt>
                <c:pt idx="81">
                  <c:v>7261.0</c:v>
                </c:pt>
                <c:pt idx="82">
                  <c:v>7327.0</c:v>
                </c:pt>
                <c:pt idx="83">
                  <c:v>7367.0</c:v>
                </c:pt>
                <c:pt idx="84">
                  <c:v>7245.0</c:v>
                </c:pt>
                <c:pt idx="85">
                  <c:v>7260.0</c:v>
                </c:pt>
                <c:pt idx="86">
                  <c:v>7306.0</c:v>
                </c:pt>
                <c:pt idx="87">
                  <c:v>7340.0</c:v>
                </c:pt>
                <c:pt idx="88">
                  <c:v>7320.0</c:v>
                </c:pt>
                <c:pt idx="89">
                  <c:v>7361.0</c:v>
                </c:pt>
                <c:pt idx="90">
                  <c:v>7415.0</c:v>
                </c:pt>
                <c:pt idx="91">
                  <c:v>7487.0</c:v>
                </c:pt>
                <c:pt idx="92">
                  <c:v>7454.0</c:v>
                </c:pt>
                <c:pt idx="93">
                  <c:v>7412.0</c:v>
                </c:pt>
              </c:numCache>
            </c:numRef>
          </c:val>
          <c:smooth val="0"/>
        </c:ser>
        <c:ser>
          <c:idx val="0"/>
          <c:order val="1"/>
          <c:tx>
            <c:strRef>
              <c:f>trimestriel!$A$10</c:f>
              <c:strCache>
                <c:ptCount val="1"/>
                <c:pt idx="0">
                  <c:v>Agriculture, sylviculture et pêche</c:v>
                </c:pt>
              </c:strCache>
            </c:strRef>
          </c:tx>
          <c:spPr>
            <a:ln w="76200" cmpd="sng">
              <a:solidFill>
                <a:srgbClr val="008000"/>
              </a:solidFill>
            </a:ln>
          </c:spPr>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trimestriel!$B$10:$CS$10</c:f>
              <c:numCache>
                <c:formatCode>#,##0</c:formatCode>
                <c:ptCount val="96"/>
                <c:pt idx="0">
                  <c:v>3807.0</c:v>
                </c:pt>
                <c:pt idx="1">
                  <c:v>3855.0</c:v>
                </c:pt>
                <c:pt idx="2">
                  <c:v>3883.0</c:v>
                </c:pt>
                <c:pt idx="3">
                  <c:v>3922.0</c:v>
                </c:pt>
                <c:pt idx="4">
                  <c:v>3954.0</c:v>
                </c:pt>
                <c:pt idx="5">
                  <c:v>4005.0</c:v>
                </c:pt>
                <c:pt idx="6">
                  <c:v>4037.0</c:v>
                </c:pt>
                <c:pt idx="7">
                  <c:v>4075.0</c:v>
                </c:pt>
                <c:pt idx="8">
                  <c:v>4124.0</c:v>
                </c:pt>
                <c:pt idx="9">
                  <c:v>4152.0</c:v>
                </c:pt>
                <c:pt idx="10">
                  <c:v>4195.0</c:v>
                </c:pt>
                <c:pt idx="11">
                  <c:v>4260.0</c:v>
                </c:pt>
                <c:pt idx="12">
                  <c:v>4341.0</c:v>
                </c:pt>
                <c:pt idx="13">
                  <c:v>4381.0</c:v>
                </c:pt>
                <c:pt idx="14">
                  <c:v>4438.0</c:v>
                </c:pt>
                <c:pt idx="15">
                  <c:v>4497.0</c:v>
                </c:pt>
                <c:pt idx="16">
                  <c:v>4520.0</c:v>
                </c:pt>
                <c:pt idx="17">
                  <c:v>4529.0</c:v>
                </c:pt>
                <c:pt idx="18">
                  <c:v>4552.0</c:v>
                </c:pt>
                <c:pt idx="19">
                  <c:v>4582.0</c:v>
                </c:pt>
                <c:pt idx="20">
                  <c:v>4603.0</c:v>
                </c:pt>
                <c:pt idx="21">
                  <c:v>4584.0</c:v>
                </c:pt>
                <c:pt idx="22">
                  <c:v>4625.0</c:v>
                </c:pt>
                <c:pt idx="23">
                  <c:v>4691.0</c:v>
                </c:pt>
                <c:pt idx="24">
                  <c:v>4741.0</c:v>
                </c:pt>
                <c:pt idx="25">
                  <c:v>4758.0</c:v>
                </c:pt>
                <c:pt idx="26">
                  <c:v>4797.0</c:v>
                </c:pt>
                <c:pt idx="27">
                  <c:v>4831.0</c:v>
                </c:pt>
                <c:pt idx="28">
                  <c:v>4873.0</c:v>
                </c:pt>
                <c:pt idx="29">
                  <c:v>4809.0</c:v>
                </c:pt>
                <c:pt idx="30">
                  <c:v>4807.0</c:v>
                </c:pt>
                <c:pt idx="31">
                  <c:v>4789.0</c:v>
                </c:pt>
                <c:pt idx="32">
                  <c:v>4773.0</c:v>
                </c:pt>
                <c:pt idx="33">
                  <c:v>4699.0</c:v>
                </c:pt>
                <c:pt idx="34">
                  <c:v>4727.0</c:v>
                </c:pt>
                <c:pt idx="35">
                  <c:v>4747.0</c:v>
                </c:pt>
                <c:pt idx="36">
                  <c:v>4734.0</c:v>
                </c:pt>
                <c:pt idx="37">
                  <c:v>4685.0</c:v>
                </c:pt>
                <c:pt idx="38">
                  <c:v>4709.0</c:v>
                </c:pt>
                <c:pt idx="39">
                  <c:v>4715.0</c:v>
                </c:pt>
                <c:pt idx="40">
                  <c:v>4714.0</c:v>
                </c:pt>
                <c:pt idx="41">
                  <c:v>4731.0</c:v>
                </c:pt>
                <c:pt idx="42">
                  <c:v>4735.0</c:v>
                </c:pt>
                <c:pt idx="43">
                  <c:v>4752.0</c:v>
                </c:pt>
                <c:pt idx="44">
                  <c:v>4750.0</c:v>
                </c:pt>
                <c:pt idx="45">
                  <c:v>4749.0</c:v>
                </c:pt>
                <c:pt idx="46">
                  <c:v>4775.0</c:v>
                </c:pt>
                <c:pt idx="47">
                  <c:v>4799.0</c:v>
                </c:pt>
                <c:pt idx="48">
                  <c:v>4855.0</c:v>
                </c:pt>
                <c:pt idx="49">
                  <c:v>4866.0</c:v>
                </c:pt>
                <c:pt idx="50">
                  <c:v>4912.0</c:v>
                </c:pt>
                <c:pt idx="51">
                  <c:v>4928.0</c:v>
                </c:pt>
                <c:pt idx="52">
                  <c:v>4965.0</c:v>
                </c:pt>
                <c:pt idx="53">
                  <c:v>4983.0</c:v>
                </c:pt>
                <c:pt idx="54">
                  <c:v>5027.0</c:v>
                </c:pt>
                <c:pt idx="55">
                  <c:v>5071.0</c:v>
                </c:pt>
                <c:pt idx="56">
                  <c:v>5107.0</c:v>
                </c:pt>
                <c:pt idx="57">
                  <c:v>5167.0</c:v>
                </c:pt>
                <c:pt idx="58">
                  <c:v>5212.0</c:v>
                </c:pt>
                <c:pt idx="59">
                  <c:v>5280.0</c:v>
                </c:pt>
                <c:pt idx="60">
                  <c:v>5337.0</c:v>
                </c:pt>
                <c:pt idx="61">
                  <c:v>5395.0</c:v>
                </c:pt>
                <c:pt idx="62">
                  <c:v>5452.0</c:v>
                </c:pt>
                <c:pt idx="63">
                  <c:v>5476.0</c:v>
                </c:pt>
                <c:pt idx="64">
                  <c:v>5489.0</c:v>
                </c:pt>
                <c:pt idx="65">
                  <c:v>5521.0</c:v>
                </c:pt>
                <c:pt idx="66">
                  <c:v>5554.0</c:v>
                </c:pt>
                <c:pt idx="67">
                  <c:v>5568.0</c:v>
                </c:pt>
                <c:pt idx="68">
                  <c:v>5599.0</c:v>
                </c:pt>
                <c:pt idx="69">
                  <c:v>5618.0</c:v>
                </c:pt>
                <c:pt idx="70">
                  <c:v>5644.0</c:v>
                </c:pt>
                <c:pt idx="71">
                  <c:v>5669.0</c:v>
                </c:pt>
                <c:pt idx="72">
                  <c:v>5574.0</c:v>
                </c:pt>
                <c:pt idx="73">
                  <c:v>5573.0</c:v>
                </c:pt>
                <c:pt idx="74">
                  <c:v>5577.0</c:v>
                </c:pt>
                <c:pt idx="75">
                  <c:v>5609.0</c:v>
                </c:pt>
                <c:pt idx="76">
                  <c:v>5347.0</c:v>
                </c:pt>
                <c:pt idx="77">
                  <c:v>5350.0</c:v>
                </c:pt>
                <c:pt idx="78">
                  <c:v>5395.0</c:v>
                </c:pt>
                <c:pt idx="79">
                  <c:v>5411.0</c:v>
                </c:pt>
                <c:pt idx="80">
                  <c:v>5414.0</c:v>
                </c:pt>
                <c:pt idx="81">
                  <c:v>5430.0</c:v>
                </c:pt>
                <c:pt idx="82">
                  <c:v>5450.0</c:v>
                </c:pt>
                <c:pt idx="83">
                  <c:v>5475.0</c:v>
                </c:pt>
                <c:pt idx="84">
                  <c:v>5440.0</c:v>
                </c:pt>
                <c:pt idx="85">
                  <c:v>5450.0</c:v>
                </c:pt>
                <c:pt idx="86">
                  <c:v>5482.0</c:v>
                </c:pt>
                <c:pt idx="87">
                  <c:v>5509.0</c:v>
                </c:pt>
                <c:pt idx="88">
                  <c:v>5550.0</c:v>
                </c:pt>
                <c:pt idx="89">
                  <c:v>5600.0</c:v>
                </c:pt>
                <c:pt idx="90">
                  <c:v>5638.0</c:v>
                </c:pt>
                <c:pt idx="91">
                  <c:v>5698.0</c:v>
                </c:pt>
                <c:pt idx="92">
                  <c:v>5707.0</c:v>
                </c:pt>
                <c:pt idx="93">
                  <c:v>5719.0</c:v>
                </c:pt>
              </c:numCache>
            </c:numRef>
          </c:val>
          <c:smooth val="0"/>
        </c:ser>
        <c:dLbls>
          <c:showLegendKey val="0"/>
          <c:showVal val="0"/>
          <c:showCatName val="0"/>
          <c:showSerName val="0"/>
          <c:showPercent val="0"/>
          <c:showBubbleSize val="0"/>
        </c:dLbls>
        <c:marker val="1"/>
        <c:smooth val="0"/>
        <c:axId val="2143595032"/>
        <c:axId val="2143598104"/>
      </c:lineChart>
      <c:catAx>
        <c:axId val="2143595032"/>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3598104"/>
        <c:crosses val="autoZero"/>
        <c:auto val="1"/>
        <c:lblAlgn val="ctr"/>
        <c:lblOffset val="100"/>
        <c:tickLblSkip val="4"/>
        <c:noMultiLvlLbl val="0"/>
      </c:catAx>
      <c:valAx>
        <c:axId val="2143598104"/>
        <c:scaling>
          <c:orientation val="minMax"/>
        </c:scaling>
        <c:delete val="0"/>
        <c:axPos val="l"/>
        <c:majorGridlines>
          <c:spPr>
            <a:ln>
              <a:solidFill>
                <a:schemeClr val="bg1">
                  <a:lumMod val="75000"/>
                </a:schemeClr>
              </a:solidFill>
            </a:ln>
          </c:spPr>
        </c:majorGridlines>
        <c:numFmt formatCode="#,##0" sourceLinked="1"/>
        <c:majorTickMark val="out"/>
        <c:minorTickMark val="none"/>
        <c:tickLblPos val="nextTo"/>
        <c:txPr>
          <a:bodyPr/>
          <a:lstStyle/>
          <a:p>
            <a:pPr>
              <a:defRPr sz="1600"/>
            </a:pPr>
            <a:endParaRPr lang="fr-FR"/>
          </a:p>
        </c:txPr>
        <c:crossAx val="2143595032"/>
        <c:crosses val="autoZero"/>
        <c:crossBetween val="between"/>
        <c:majorUnit val="500.0"/>
      </c:valAx>
    </c:plotArea>
    <c:legend>
      <c:legendPos val="r"/>
      <c:layout>
        <c:manualLayout>
          <c:xMode val="edge"/>
          <c:yMode val="edge"/>
          <c:x val="0.0482525157328307"/>
          <c:y val="0.92880782480315"/>
          <c:w val="0.909100720518043"/>
          <c:h val="0.0705284202755905"/>
        </c:manualLayout>
      </c:layout>
      <c:overlay val="0"/>
      <c:spPr>
        <a:solidFill>
          <a:schemeClr val="bg1"/>
        </a:solidFill>
      </c:spPr>
      <c:txPr>
        <a:bodyPr/>
        <a:lstStyle/>
        <a:p>
          <a:pPr>
            <a:defRPr sz="2000" b="1"/>
          </a:pPr>
          <a:endParaRPr lang="fr-FR"/>
        </a:p>
      </c:txPr>
    </c:legend>
    <c:plotVisOnly val="1"/>
    <c:dispBlanksAs val="gap"/>
    <c:showDLblsOverMax val="0"/>
  </c:chart>
  <c:txPr>
    <a:bodyPr/>
    <a:lstStyle/>
    <a:p>
      <a:pPr>
        <a:defRPr sz="1200"/>
      </a:pPr>
      <a:endParaRPr lang="fr-FR"/>
    </a:p>
  </c:txPr>
  <c:externalData r:id="rId1">
    <c:autoUpdate val="0"/>
  </c:externalData>
  <c:userShapes r:id="rId2"/>
</c:chartSpace>
</file>

<file path=ppt/charts/chart6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000"/>
            </a:pPr>
            <a:r>
              <a:rPr lang="fr-FR" sz="2000" dirty="0" smtClean="0"/>
              <a:t>Créations, </a:t>
            </a:r>
          </a:p>
          <a:p>
            <a:pPr>
              <a:defRPr sz="2000"/>
            </a:pPr>
            <a:r>
              <a:rPr lang="fr-FR" sz="2000" dirty="0" smtClean="0"/>
              <a:t>avec tendance </a:t>
            </a:r>
          </a:p>
          <a:p>
            <a:pPr>
              <a:defRPr sz="2000"/>
            </a:pPr>
            <a:r>
              <a:rPr lang="fr-FR" sz="2000" dirty="0" smtClean="0"/>
              <a:t>sur 3 années</a:t>
            </a:r>
            <a:endParaRPr lang="fr-FR" sz="2000" dirty="0"/>
          </a:p>
        </c:rich>
      </c:tx>
      <c:layout>
        <c:manualLayout>
          <c:xMode val="edge"/>
          <c:yMode val="edge"/>
          <c:x val="0.226009736334825"/>
          <c:y val="0.000250027988207635"/>
        </c:manualLayout>
      </c:layout>
      <c:overlay val="0"/>
      <c:spPr>
        <a:solidFill>
          <a:schemeClr val="bg1"/>
        </a:solidFill>
      </c:spPr>
    </c:title>
    <c:autoTitleDeleted val="0"/>
    <c:plotArea>
      <c:layout>
        <c:manualLayout>
          <c:layoutTarget val="inner"/>
          <c:xMode val="edge"/>
          <c:yMode val="edge"/>
          <c:x val="0.130194726696507"/>
          <c:y val="0.0702684810029814"/>
          <c:w val="0.701236466535433"/>
          <c:h val="0.781474657900772"/>
        </c:manualLayout>
      </c:layout>
      <c:lineChart>
        <c:grouping val="standard"/>
        <c:varyColors val="0"/>
        <c:ser>
          <c:idx val="2"/>
          <c:order val="0"/>
          <c:tx>
            <c:strRef>
              <c:f>trimestriel!$A$44</c:f>
              <c:strCache>
                <c:ptCount val="1"/>
                <c:pt idx="0">
                  <c:v>Construction</c:v>
                </c:pt>
              </c:strCache>
            </c:strRef>
          </c:tx>
          <c:spPr>
            <a:ln w="12700" cmpd="sng">
              <a:noFill/>
            </a:ln>
          </c:spPr>
          <c:marker>
            <c:symbol val="none"/>
          </c:marker>
          <c:trendline>
            <c:spPr>
              <a:ln w="76200" cmpd="sng">
                <a:solidFill>
                  <a:srgbClr val="000090"/>
                </a:solidFill>
              </a:ln>
            </c:spPr>
            <c:trendlineType val="movingAvg"/>
            <c:period val="12"/>
            <c:dispRSqr val="0"/>
            <c:dispEq val="0"/>
          </c:trendline>
          <c:cat>
            <c:strRef>
              <c:f>trimestriel!$B$28:$CQ$29</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trimestriel!$B$44:$CS$44</c:f>
              <c:numCache>
                <c:formatCode>#,##0</c:formatCode>
                <c:ptCount val="96"/>
                <c:pt idx="0">
                  <c:v>217.0</c:v>
                </c:pt>
                <c:pt idx="1">
                  <c:v>151.0</c:v>
                </c:pt>
                <c:pt idx="2">
                  <c:v>178.0</c:v>
                </c:pt>
                <c:pt idx="3">
                  <c:v>149.0</c:v>
                </c:pt>
                <c:pt idx="4">
                  <c:v>204.0</c:v>
                </c:pt>
                <c:pt idx="5">
                  <c:v>154.0</c:v>
                </c:pt>
                <c:pt idx="6">
                  <c:v>121.0</c:v>
                </c:pt>
                <c:pt idx="7">
                  <c:v>131.0</c:v>
                </c:pt>
                <c:pt idx="8">
                  <c:v>143.0</c:v>
                </c:pt>
                <c:pt idx="9">
                  <c:v>150.0</c:v>
                </c:pt>
                <c:pt idx="10">
                  <c:v>136.0</c:v>
                </c:pt>
                <c:pt idx="11">
                  <c:v>130.0</c:v>
                </c:pt>
                <c:pt idx="12">
                  <c:v>172.0</c:v>
                </c:pt>
                <c:pt idx="13">
                  <c:v>138.0</c:v>
                </c:pt>
                <c:pt idx="14">
                  <c:v>173.0</c:v>
                </c:pt>
                <c:pt idx="15">
                  <c:v>151.0</c:v>
                </c:pt>
                <c:pt idx="16">
                  <c:v>154.0</c:v>
                </c:pt>
                <c:pt idx="17">
                  <c:v>166.0</c:v>
                </c:pt>
                <c:pt idx="18">
                  <c:v>166.0</c:v>
                </c:pt>
                <c:pt idx="19">
                  <c:v>133.0</c:v>
                </c:pt>
                <c:pt idx="20">
                  <c:v>195.0</c:v>
                </c:pt>
                <c:pt idx="21">
                  <c:v>139.0</c:v>
                </c:pt>
                <c:pt idx="22">
                  <c:v>150.0</c:v>
                </c:pt>
                <c:pt idx="23">
                  <c:v>110.0</c:v>
                </c:pt>
                <c:pt idx="24">
                  <c:v>152.0</c:v>
                </c:pt>
                <c:pt idx="25">
                  <c:v>155.0</c:v>
                </c:pt>
                <c:pt idx="26">
                  <c:v>143.0</c:v>
                </c:pt>
                <c:pt idx="27">
                  <c:v>153.0</c:v>
                </c:pt>
                <c:pt idx="28">
                  <c:v>182.0</c:v>
                </c:pt>
                <c:pt idx="29">
                  <c:v>132.0</c:v>
                </c:pt>
                <c:pt idx="30">
                  <c:v>138.0</c:v>
                </c:pt>
                <c:pt idx="31">
                  <c:v>141.0</c:v>
                </c:pt>
                <c:pt idx="32">
                  <c:v>195.0</c:v>
                </c:pt>
                <c:pt idx="33">
                  <c:v>154.0</c:v>
                </c:pt>
                <c:pt idx="34">
                  <c:v>138.0</c:v>
                </c:pt>
                <c:pt idx="35">
                  <c:v>114.0</c:v>
                </c:pt>
                <c:pt idx="36">
                  <c:v>246.0</c:v>
                </c:pt>
                <c:pt idx="37">
                  <c:v>196.0</c:v>
                </c:pt>
                <c:pt idx="38">
                  <c:v>210.0</c:v>
                </c:pt>
                <c:pt idx="39">
                  <c:v>184.0</c:v>
                </c:pt>
                <c:pt idx="40">
                  <c:v>276.0</c:v>
                </c:pt>
                <c:pt idx="41">
                  <c:v>256.0</c:v>
                </c:pt>
                <c:pt idx="42">
                  <c:v>250.0</c:v>
                </c:pt>
                <c:pt idx="43">
                  <c:v>258.0</c:v>
                </c:pt>
                <c:pt idx="44">
                  <c:v>283.0</c:v>
                </c:pt>
                <c:pt idx="45">
                  <c:v>212.0</c:v>
                </c:pt>
                <c:pt idx="46">
                  <c:v>219.0</c:v>
                </c:pt>
                <c:pt idx="47">
                  <c:v>107.0</c:v>
                </c:pt>
                <c:pt idx="48">
                  <c:v>302.0</c:v>
                </c:pt>
                <c:pt idx="49">
                  <c:v>264.0</c:v>
                </c:pt>
                <c:pt idx="50">
                  <c:v>272.0</c:v>
                </c:pt>
                <c:pt idx="51">
                  <c:v>243.0</c:v>
                </c:pt>
                <c:pt idx="52">
                  <c:v>335.0</c:v>
                </c:pt>
                <c:pt idx="53">
                  <c:v>286.0</c:v>
                </c:pt>
                <c:pt idx="54">
                  <c:v>297.0</c:v>
                </c:pt>
                <c:pt idx="55">
                  <c:v>243.0</c:v>
                </c:pt>
                <c:pt idx="56">
                  <c:v>360.0</c:v>
                </c:pt>
                <c:pt idx="57">
                  <c:v>276.0</c:v>
                </c:pt>
                <c:pt idx="58">
                  <c:v>311.0</c:v>
                </c:pt>
                <c:pt idx="59">
                  <c:v>310.0</c:v>
                </c:pt>
                <c:pt idx="60">
                  <c:v>416.0</c:v>
                </c:pt>
                <c:pt idx="61">
                  <c:v>341.0</c:v>
                </c:pt>
                <c:pt idx="62">
                  <c:v>326.0</c:v>
                </c:pt>
                <c:pt idx="63">
                  <c:v>319.0</c:v>
                </c:pt>
                <c:pt idx="64">
                  <c:v>400.0</c:v>
                </c:pt>
                <c:pt idx="65">
                  <c:v>368.0</c:v>
                </c:pt>
                <c:pt idx="66">
                  <c:v>325.0</c:v>
                </c:pt>
                <c:pt idx="67">
                  <c:v>321.0</c:v>
                </c:pt>
                <c:pt idx="68">
                  <c:v>350.0</c:v>
                </c:pt>
                <c:pt idx="69">
                  <c:v>301.0</c:v>
                </c:pt>
                <c:pt idx="70">
                  <c:v>325.0</c:v>
                </c:pt>
                <c:pt idx="71">
                  <c:v>313.0</c:v>
                </c:pt>
                <c:pt idx="72">
                  <c:v>380.0</c:v>
                </c:pt>
                <c:pt idx="73">
                  <c:v>283.0</c:v>
                </c:pt>
                <c:pt idx="74">
                  <c:v>326.0</c:v>
                </c:pt>
                <c:pt idx="75">
                  <c:v>272.0</c:v>
                </c:pt>
                <c:pt idx="76">
                  <c:v>305.0</c:v>
                </c:pt>
                <c:pt idx="77">
                  <c:v>234.0</c:v>
                </c:pt>
                <c:pt idx="78">
                  <c:v>240.0</c:v>
                </c:pt>
                <c:pt idx="79">
                  <c:v>238.0</c:v>
                </c:pt>
                <c:pt idx="80">
                  <c:v>323.0</c:v>
                </c:pt>
                <c:pt idx="81">
                  <c:v>259.0</c:v>
                </c:pt>
                <c:pt idx="82">
                  <c:v>245.0</c:v>
                </c:pt>
                <c:pt idx="83">
                  <c:v>210.0</c:v>
                </c:pt>
                <c:pt idx="84">
                  <c:v>273.0</c:v>
                </c:pt>
                <c:pt idx="85">
                  <c:v>234.0</c:v>
                </c:pt>
                <c:pt idx="86">
                  <c:v>232.0</c:v>
                </c:pt>
                <c:pt idx="87">
                  <c:v>204.0</c:v>
                </c:pt>
                <c:pt idx="88">
                  <c:v>309.0</c:v>
                </c:pt>
                <c:pt idx="89">
                  <c:v>211.0</c:v>
                </c:pt>
                <c:pt idx="90">
                  <c:v>247.0</c:v>
                </c:pt>
                <c:pt idx="91">
                  <c:v>200.0</c:v>
                </c:pt>
                <c:pt idx="92">
                  <c:v>238.0</c:v>
                </c:pt>
                <c:pt idx="93">
                  <c:v>213.0</c:v>
                </c:pt>
              </c:numCache>
            </c:numRef>
          </c:val>
          <c:smooth val="0"/>
        </c:ser>
        <c:ser>
          <c:idx val="4"/>
          <c:order val="1"/>
          <c:tx>
            <c:strRef>
              <c:f>trimestriel!$A$40</c:f>
              <c:strCache>
                <c:ptCount val="1"/>
                <c:pt idx="0">
                  <c:v>Agriculture, sylviculture et pêche</c:v>
                </c:pt>
              </c:strCache>
            </c:strRef>
          </c:tx>
          <c:spPr>
            <a:ln w="12700" cmpd="sng">
              <a:noFill/>
            </a:ln>
          </c:spPr>
          <c:marker>
            <c:symbol val="none"/>
          </c:marker>
          <c:trendline>
            <c:spPr>
              <a:ln w="76200" cmpd="sng">
                <a:solidFill>
                  <a:srgbClr val="008000"/>
                </a:solidFill>
              </a:ln>
            </c:spPr>
            <c:trendlineType val="movingAvg"/>
            <c:period val="12"/>
            <c:dispRSqr val="0"/>
            <c:dispEq val="0"/>
          </c:trendline>
          <c:cat>
            <c:strRef>
              <c:f>trimestriel!$B$28:$CQ$29</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trimestriel!$B$40:$CS$40</c:f>
              <c:numCache>
                <c:formatCode>#,##0</c:formatCode>
                <c:ptCount val="96"/>
                <c:pt idx="0">
                  <c:v>93.0</c:v>
                </c:pt>
                <c:pt idx="1">
                  <c:v>36.0</c:v>
                </c:pt>
                <c:pt idx="2">
                  <c:v>52.0</c:v>
                </c:pt>
                <c:pt idx="3">
                  <c:v>46.0</c:v>
                </c:pt>
                <c:pt idx="4">
                  <c:v>99.0</c:v>
                </c:pt>
                <c:pt idx="5">
                  <c:v>41.0</c:v>
                </c:pt>
                <c:pt idx="6">
                  <c:v>51.0</c:v>
                </c:pt>
                <c:pt idx="7">
                  <c:v>73.0</c:v>
                </c:pt>
                <c:pt idx="8">
                  <c:v>85.0</c:v>
                </c:pt>
                <c:pt idx="9">
                  <c:v>55.0</c:v>
                </c:pt>
                <c:pt idx="10">
                  <c:v>85.0</c:v>
                </c:pt>
                <c:pt idx="11">
                  <c:v>97.0</c:v>
                </c:pt>
                <c:pt idx="12">
                  <c:v>100.0</c:v>
                </c:pt>
                <c:pt idx="13">
                  <c:v>71.0</c:v>
                </c:pt>
                <c:pt idx="14">
                  <c:v>66.0</c:v>
                </c:pt>
                <c:pt idx="15">
                  <c:v>40.0</c:v>
                </c:pt>
                <c:pt idx="16">
                  <c:v>82.0</c:v>
                </c:pt>
                <c:pt idx="17">
                  <c:v>60.0</c:v>
                </c:pt>
                <c:pt idx="18">
                  <c:v>50.0</c:v>
                </c:pt>
                <c:pt idx="19">
                  <c:v>36.0</c:v>
                </c:pt>
                <c:pt idx="20">
                  <c:v>118.0</c:v>
                </c:pt>
                <c:pt idx="21">
                  <c:v>71.0</c:v>
                </c:pt>
                <c:pt idx="22">
                  <c:v>77.0</c:v>
                </c:pt>
                <c:pt idx="23">
                  <c:v>75.0</c:v>
                </c:pt>
                <c:pt idx="24">
                  <c:v>111.0</c:v>
                </c:pt>
                <c:pt idx="25">
                  <c:v>67.0</c:v>
                </c:pt>
                <c:pt idx="26">
                  <c:v>73.0</c:v>
                </c:pt>
                <c:pt idx="27">
                  <c:v>69.0</c:v>
                </c:pt>
                <c:pt idx="28">
                  <c:v>73.0</c:v>
                </c:pt>
                <c:pt idx="29">
                  <c:v>66.0</c:v>
                </c:pt>
                <c:pt idx="30">
                  <c:v>64.0</c:v>
                </c:pt>
                <c:pt idx="31">
                  <c:v>31.0</c:v>
                </c:pt>
                <c:pt idx="32">
                  <c:v>62.0</c:v>
                </c:pt>
                <c:pt idx="33">
                  <c:v>75.0</c:v>
                </c:pt>
                <c:pt idx="34">
                  <c:v>35.0</c:v>
                </c:pt>
                <c:pt idx="35">
                  <c:v>53.0</c:v>
                </c:pt>
                <c:pt idx="36">
                  <c:v>50.0</c:v>
                </c:pt>
                <c:pt idx="37">
                  <c:v>57.0</c:v>
                </c:pt>
                <c:pt idx="38">
                  <c:v>36.0</c:v>
                </c:pt>
                <c:pt idx="39">
                  <c:v>28.0</c:v>
                </c:pt>
                <c:pt idx="40">
                  <c:v>76.0</c:v>
                </c:pt>
                <c:pt idx="41">
                  <c:v>38.0</c:v>
                </c:pt>
                <c:pt idx="42">
                  <c:v>52.0</c:v>
                </c:pt>
                <c:pt idx="43">
                  <c:v>27.0</c:v>
                </c:pt>
                <c:pt idx="44">
                  <c:v>66.0</c:v>
                </c:pt>
                <c:pt idx="45">
                  <c:v>67.0</c:v>
                </c:pt>
                <c:pt idx="46">
                  <c:v>47.0</c:v>
                </c:pt>
                <c:pt idx="47">
                  <c:v>69.0</c:v>
                </c:pt>
                <c:pt idx="48">
                  <c:v>73.0</c:v>
                </c:pt>
                <c:pt idx="49">
                  <c:v>74.0</c:v>
                </c:pt>
                <c:pt idx="50">
                  <c:v>64.0</c:v>
                </c:pt>
                <c:pt idx="51">
                  <c:v>57.0</c:v>
                </c:pt>
                <c:pt idx="52">
                  <c:v>80.0</c:v>
                </c:pt>
                <c:pt idx="53">
                  <c:v>80.0</c:v>
                </c:pt>
                <c:pt idx="54">
                  <c:v>68.0</c:v>
                </c:pt>
                <c:pt idx="55">
                  <c:v>64.0</c:v>
                </c:pt>
                <c:pt idx="56">
                  <c:v>101.0</c:v>
                </c:pt>
                <c:pt idx="57">
                  <c:v>81.0</c:v>
                </c:pt>
                <c:pt idx="58">
                  <c:v>109.0</c:v>
                </c:pt>
                <c:pt idx="59">
                  <c:v>83.0</c:v>
                </c:pt>
                <c:pt idx="60">
                  <c:v>140.0</c:v>
                </c:pt>
                <c:pt idx="61">
                  <c:v>90.0</c:v>
                </c:pt>
                <c:pt idx="62">
                  <c:v>63.0</c:v>
                </c:pt>
                <c:pt idx="63">
                  <c:v>52.0</c:v>
                </c:pt>
                <c:pt idx="64">
                  <c:v>87.0</c:v>
                </c:pt>
                <c:pt idx="65">
                  <c:v>60.0</c:v>
                </c:pt>
                <c:pt idx="66">
                  <c:v>57.0</c:v>
                </c:pt>
                <c:pt idx="67">
                  <c:v>65.0</c:v>
                </c:pt>
                <c:pt idx="68">
                  <c:v>82.0</c:v>
                </c:pt>
                <c:pt idx="69">
                  <c:v>56.0</c:v>
                </c:pt>
                <c:pt idx="70">
                  <c:v>64.0</c:v>
                </c:pt>
                <c:pt idx="71">
                  <c:v>39.0</c:v>
                </c:pt>
                <c:pt idx="72">
                  <c:v>49.0</c:v>
                </c:pt>
                <c:pt idx="73">
                  <c:v>47.0</c:v>
                </c:pt>
                <c:pt idx="74">
                  <c:v>59.0</c:v>
                </c:pt>
                <c:pt idx="75">
                  <c:v>41.0</c:v>
                </c:pt>
                <c:pt idx="76">
                  <c:v>45.0</c:v>
                </c:pt>
                <c:pt idx="77">
                  <c:v>63.0</c:v>
                </c:pt>
                <c:pt idx="78">
                  <c:v>58.0</c:v>
                </c:pt>
                <c:pt idx="79">
                  <c:v>43.0</c:v>
                </c:pt>
                <c:pt idx="80">
                  <c:v>54.0</c:v>
                </c:pt>
                <c:pt idx="81">
                  <c:v>53.0</c:v>
                </c:pt>
                <c:pt idx="82">
                  <c:v>54.0</c:v>
                </c:pt>
                <c:pt idx="83">
                  <c:v>40.0</c:v>
                </c:pt>
                <c:pt idx="84">
                  <c:v>57.0</c:v>
                </c:pt>
                <c:pt idx="85">
                  <c:v>68.0</c:v>
                </c:pt>
                <c:pt idx="86">
                  <c:v>52.0</c:v>
                </c:pt>
                <c:pt idx="87">
                  <c:v>59.0</c:v>
                </c:pt>
                <c:pt idx="88">
                  <c:v>75.0</c:v>
                </c:pt>
                <c:pt idx="89">
                  <c:v>52.0</c:v>
                </c:pt>
                <c:pt idx="90">
                  <c:v>82.0</c:v>
                </c:pt>
                <c:pt idx="91">
                  <c:v>47.0</c:v>
                </c:pt>
                <c:pt idx="92">
                  <c:v>65.0</c:v>
                </c:pt>
                <c:pt idx="93">
                  <c:v>60.0</c:v>
                </c:pt>
              </c:numCache>
            </c:numRef>
          </c:val>
          <c:smooth val="0"/>
        </c:ser>
        <c:dLbls>
          <c:showLegendKey val="0"/>
          <c:showVal val="0"/>
          <c:showCatName val="0"/>
          <c:showSerName val="0"/>
          <c:showPercent val="0"/>
          <c:showBubbleSize val="0"/>
        </c:dLbls>
        <c:marker val="1"/>
        <c:smooth val="0"/>
        <c:axId val="2135019800"/>
        <c:axId val="2135022392"/>
      </c:lineChart>
      <c:catAx>
        <c:axId val="2135019800"/>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35022392"/>
        <c:crosses val="autoZero"/>
        <c:auto val="1"/>
        <c:lblAlgn val="ctr"/>
        <c:lblOffset val="100"/>
        <c:tickLblSkip val="18"/>
        <c:noMultiLvlLbl val="0"/>
      </c:catAx>
      <c:valAx>
        <c:axId val="2135022392"/>
        <c:scaling>
          <c:orientation val="minMax"/>
        </c:scaling>
        <c:delete val="0"/>
        <c:axPos val="l"/>
        <c:majorGridlines/>
        <c:numFmt formatCode="#,##0" sourceLinked="1"/>
        <c:majorTickMark val="out"/>
        <c:minorTickMark val="none"/>
        <c:tickLblPos val="nextTo"/>
        <c:crossAx val="2135019800"/>
        <c:crosses val="autoZero"/>
        <c:crossBetween val="between"/>
      </c:valAx>
    </c:plotArea>
    <c:plotVisOnly val="1"/>
    <c:dispBlanksAs val="gap"/>
    <c:showDLblsOverMax val="0"/>
  </c:chart>
  <c:txPr>
    <a:bodyPr/>
    <a:lstStyle/>
    <a:p>
      <a:pPr>
        <a:defRPr sz="1200"/>
      </a:pPr>
      <a:endParaRPr lang="fr-FR"/>
    </a:p>
  </c:txPr>
  <c:externalData r:id="rId2">
    <c:autoUpdate val="0"/>
  </c:externalData>
</c:chartSpace>
</file>

<file path=ppt/charts/chart6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000"/>
            </a:pPr>
            <a:r>
              <a:rPr lang="fr-FR" sz="2000" dirty="0" smtClean="0"/>
              <a:t>Cessations</a:t>
            </a:r>
            <a:endParaRPr lang="fr-FR" sz="2000" dirty="0"/>
          </a:p>
        </c:rich>
      </c:tx>
      <c:layout>
        <c:manualLayout>
          <c:xMode val="edge"/>
          <c:yMode val="edge"/>
          <c:x val="0.338102468133187"/>
          <c:y val="0.00147022398899167"/>
        </c:manualLayout>
      </c:layout>
      <c:overlay val="0"/>
      <c:spPr>
        <a:solidFill>
          <a:schemeClr val="bg1"/>
        </a:solidFill>
      </c:spPr>
    </c:title>
    <c:autoTitleDeleted val="0"/>
    <c:plotArea>
      <c:layout>
        <c:manualLayout>
          <c:layoutTarget val="inner"/>
          <c:xMode val="edge"/>
          <c:yMode val="edge"/>
          <c:x val="0.0586304357551897"/>
          <c:y val="0.0678851174934726"/>
          <c:w val="0.91288419380816"/>
          <c:h val="0.78126761548686"/>
        </c:manualLayout>
      </c:layout>
      <c:lineChart>
        <c:grouping val="standard"/>
        <c:varyColors val="0"/>
        <c:ser>
          <c:idx val="2"/>
          <c:order val="0"/>
          <c:tx>
            <c:strRef>
              <c:f>trimestriel!$A$66</c:f>
              <c:strCache>
                <c:ptCount val="1"/>
                <c:pt idx="0">
                  <c:v>Cessations par secteur d'activité</c:v>
                </c:pt>
              </c:strCache>
            </c:strRef>
          </c:tx>
          <c:spPr>
            <a:ln>
              <a:solidFill>
                <a:schemeClr val="tx2">
                  <a:lumMod val="40000"/>
                  <a:lumOff val="60000"/>
                </a:schemeClr>
              </a:solidFill>
            </a:ln>
          </c:spPr>
          <c:marker>
            <c:symbol val="none"/>
          </c:marker>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trimestriel!$B$66:$CS$66</c:f>
              <c:numCache>
                <c:formatCode>General</c:formatCode>
                <c:ptCount val="96"/>
              </c:numCache>
            </c:numRef>
          </c:val>
          <c:smooth val="0"/>
        </c:ser>
        <c:ser>
          <c:idx val="4"/>
          <c:order val="1"/>
          <c:tx>
            <c:strRef>
              <c:f>trimestriel!$A$67</c:f>
              <c:strCache>
                <c:ptCount val="1"/>
                <c:pt idx="0">
                  <c:v>Agriculture, sylviculture et pêche</c:v>
                </c:pt>
              </c:strCache>
            </c:strRef>
          </c:tx>
          <c:spPr>
            <a:ln w="3175" cmpd="sng">
              <a:noFill/>
            </a:ln>
          </c:spPr>
          <c:marker>
            <c:symbol val="none"/>
          </c:marker>
          <c:trendline>
            <c:spPr>
              <a:ln w="76200" cmpd="sng">
                <a:solidFill>
                  <a:srgbClr val="008000"/>
                </a:solidFill>
              </a:ln>
            </c:spPr>
            <c:trendlineType val="movingAvg"/>
            <c:period val="12"/>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trimestriel!$B$67:$CS$67</c:f>
              <c:numCache>
                <c:formatCode>#,##0</c:formatCode>
                <c:ptCount val="96"/>
                <c:pt idx="0">
                  <c:v>38.0</c:v>
                </c:pt>
                <c:pt idx="1">
                  <c:v>6.0</c:v>
                </c:pt>
                <c:pt idx="2">
                  <c:v>14.0</c:v>
                </c:pt>
                <c:pt idx="3">
                  <c:v>12.0</c:v>
                </c:pt>
                <c:pt idx="4">
                  <c:v>49.0</c:v>
                </c:pt>
                <c:pt idx="5">
                  <c:v>10.0</c:v>
                </c:pt>
                <c:pt idx="6">
                  <c:v>12.0</c:v>
                </c:pt>
                <c:pt idx="7">
                  <c:v>18.0</c:v>
                </c:pt>
                <c:pt idx="8">
                  <c:v>52.0</c:v>
                </c:pt>
                <c:pt idx="9">
                  <c:v>15.0</c:v>
                </c:pt>
                <c:pt idx="10">
                  <c:v>14.0</c:v>
                </c:pt>
                <c:pt idx="11">
                  <c:v>18.0</c:v>
                </c:pt>
                <c:pt idx="12">
                  <c:v>59.0</c:v>
                </c:pt>
                <c:pt idx="13">
                  <c:v>21.0</c:v>
                </c:pt>
                <c:pt idx="14">
                  <c:v>12.0</c:v>
                </c:pt>
                <c:pt idx="15">
                  <c:v>19.0</c:v>
                </c:pt>
                <c:pt idx="16">
                  <c:v>77.0</c:v>
                </c:pt>
                <c:pt idx="17">
                  <c:v>25.0</c:v>
                </c:pt>
                <c:pt idx="18">
                  <c:v>18.0</c:v>
                </c:pt>
                <c:pt idx="19">
                  <c:v>20.0</c:v>
                </c:pt>
                <c:pt idx="20">
                  <c:v>119.0</c:v>
                </c:pt>
                <c:pt idx="21">
                  <c:v>20.0</c:v>
                </c:pt>
                <c:pt idx="22">
                  <c:v>12.0</c:v>
                </c:pt>
                <c:pt idx="23">
                  <c:v>24.0</c:v>
                </c:pt>
                <c:pt idx="24">
                  <c:v>87.0</c:v>
                </c:pt>
                <c:pt idx="25">
                  <c:v>22.0</c:v>
                </c:pt>
                <c:pt idx="26">
                  <c:v>27.0</c:v>
                </c:pt>
                <c:pt idx="27">
                  <c:v>22.0</c:v>
                </c:pt>
                <c:pt idx="28">
                  <c:v>115.0</c:v>
                </c:pt>
                <c:pt idx="29">
                  <c:v>61.0</c:v>
                </c:pt>
                <c:pt idx="30">
                  <c:v>72.0</c:v>
                </c:pt>
                <c:pt idx="31">
                  <c:v>44.0</c:v>
                </c:pt>
                <c:pt idx="32">
                  <c:v>118.0</c:v>
                </c:pt>
                <c:pt idx="33">
                  <c:v>39.0</c:v>
                </c:pt>
                <c:pt idx="34">
                  <c:v>35.0</c:v>
                </c:pt>
                <c:pt idx="35">
                  <c:v>53.0</c:v>
                </c:pt>
                <c:pt idx="36">
                  <c:v>89.0</c:v>
                </c:pt>
                <c:pt idx="37">
                  <c:v>22.0</c:v>
                </c:pt>
                <c:pt idx="38">
                  <c:v>27.0</c:v>
                </c:pt>
                <c:pt idx="39">
                  <c:v>29.0</c:v>
                </c:pt>
                <c:pt idx="40">
                  <c:v>62.0</c:v>
                </c:pt>
                <c:pt idx="41">
                  <c:v>30.0</c:v>
                </c:pt>
                <c:pt idx="42">
                  <c:v>27.0</c:v>
                </c:pt>
                <c:pt idx="43">
                  <c:v>31.0</c:v>
                </c:pt>
                <c:pt idx="44">
                  <c:v>64.0</c:v>
                </c:pt>
                <c:pt idx="45">
                  <c:v>34.0</c:v>
                </c:pt>
                <c:pt idx="46">
                  <c:v>19.0</c:v>
                </c:pt>
                <c:pt idx="47">
                  <c:v>34.0</c:v>
                </c:pt>
                <c:pt idx="48">
                  <c:v>63.0</c:v>
                </c:pt>
                <c:pt idx="49">
                  <c:v>28.0</c:v>
                </c:pt>
                <c:pt idx="50">
                  <c:v>44.0</c:v>
                </c:pt>
                <c:pt idx="51">
                  <c:v>17.0</c:v>
                </c:pt>
                <c:pt idx="52">
                  <c:v>55.0</c:v>
                </c:pt>
                <c:pt idx="53">
                  <c:v>31.0</c:v>
                </c:pt>
                <c:pt idx="54">
                  <c:v>21.0</c:v>
                </c:pt>
                <c:pt idx="55">
                  <c:v>24.0</c:v>
                </c:pt>
                <c:pt idx="56">
                  <c:v>35.0</c:v>
                </c:pt>
                <c:pt idx="57">
                  <c:v>29.0</c:v>
                </c:pt>
                <c:pt idx="58">
                  <c:v>29.0</c:v>
                </c:pt>
                <c:pt idx="59">
                  <c:v>29.0</c:v>
                </c:pt>
                <c:pt idx="60">
                  <c:v>67.0</c:v>
                </c:pt>
                <c:pt idx="61">
                  <c:v>30.0</c:v>
                </c:pt>
                <c:pt idx="62">
                  <c:v>35.0</c:v>
                </c:pt>
                <c:pt idx="63">
                  <c:v>42.0</c:v>
                </c:pt>
                <c:pt idx="64">
                  <c:v>52.0</c:v>
                </c:pt>
                <c:pt idx="65">
                  <c:v>25.0</c:v>
                </c:pt>
                <c:pt idx="66">
                  <c:v>43.0</c:v>
                </c:pt>
                <c:pt idx="67">
                  <c:v>34.0</c:v>
                </c:pt>
                <c:pt idx="68">
                  <c:v>68.0</c:v>
                </c:pt>
                <c:pt idx="69">
                  <c:v>35.0</c:v>
                </c:pt>
                <c:pt idx="70">
                  <c:v>43.0</c:v>
                </c:pt>
                <c:pt idx="71">
                  <c:v>37.0</c:v>
                </c:pt>
                <c:pt idx="72">
                  <c:v>48.0</c:v>
                </c:pt>
                <c:pt idx="73">
                  <c:v>45.0</c:v>
                </c:pt>
                <c:pt idx="74">
                  <c:v>28.0</c:v>
                </c:pt>
                <c:pt idx="75">
                  <c:v>29.0</c:v>
                </c:pt>
                <c:pt idx="76">
                  <c:v>51.0</c:v>
                </c:pt>
                <c:pt idx="77">
                  <c:v>23.0</c:v>
                </c:pt>
                <c:pt idx="78">
                  <c:v>40.0</c:v>
                </c:pt>
                <c:pt idx="79">
                  <c:v>19.0</c:v>
                </c:pt>
                <c:pt idx="80">
                  <c:v>41.0</c:v>
                </c:pt>
                <c:pt idx="81">
                  <c:v>33.0</c:v>
                </c:pt>
                <c:pt idx="82">
                  <c:v>32.0</c:v>
                </c:pt>
                <c:pt idx="83">
                  <c:v>21.0</c:v>
                </c:pt>
                <c:pt idx="84">
                  <c:v>53.0</c:v>
                </c:pt>
                <c:pt idx="85">
                  <c:v>31.0</c:v>
                </c:pt>
                <c:pt idx="86">
                  <c:v>26.0</c:v>
                </c:pt>
                <c:pt idx="87">
                  <c:v>18.0</c:v>
                </c:pt>
                <c:pt idx="88">
                  <c:v>28.0</c:v>
                </c:pt>
                <c:pt idx="89">
                  <c:v>15.0</c:v>
                </c:pt>
                <c:pt idx="90">
                  <c:v>23.0</c:v>
                </c:pt>
                <c:pt idx="91">
                  <c:v>41.0</c:v>
                </c:pt>
                <c:pt idx="92">
                  <c:v>55.0</c:v>
                </c:pt>
                <c:pt idx="93">
                  <c:v>51.0</c:v>
                </c:pt>
              </c:numCache>
            </c:numRef>
          </c:val>
          <c:smooth val="0"/>
        </c:ser>
        <c:ser>
          <c:idx val="5"/>
          <c:order val="2"/>
          <c:tx>
            <c:strRef>
              <c:f>trimestriel!$A$71</c:f>
              <c:strCache>
                <c:ptCount val="1"/>
                <c:pt idx="0">
                  <c:v>Construction</c:v>
                </c:pt>
              </c:strCache>
            </c:strRef>
          </c:tx>
          <c:spPr>
            <a:ln w="3175" cmpd="sng">
              <a:noFill/>
            </a:ln>
          </c:spPr>
          <c:marker>
            <c:symbol val="none"/>
          </c:marker>
          <c:trendline>
            <c:spPr>
              <a:ln w="76200" cmpd="sng">
                <a:solidFill>
                  <a:srgbClr val="000090"/>
                </a:solidFill>
              </a:ln>
            </c:spPr>
            <c:trendlineType val="movingAvg"/>
            <c:period val="12"/>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trimestriel!$B$71:$CS$71</c:f>
              <c:numCache>
                <c:formatCode>#,##0</c:formatCode>
                <c:ptCount val="96"/>
                <c:pt idx="0">
                  <c:v>314.0</c:v>
                </c:pt>
                <c:pt idx="1">
                  <c:v>84.0</c:v>
                </c:pt>
                <c:pt idx="2">
                  <c:v>82.0</c:v>
                </c:pt>
                <c:pt idx="3">
                  <c:v>126.0</c:v>
                </c:pt>
                <c:pt idx="4">
                  <c:v>266.0</c:v>
                </c:pt>
                <c:pt idx="5">
                  <c:v>93.0</c:v>
                </c:pt>
                <c:pt idx="6">
                  <c:v>87.0</c:v>
                </c:pt>
                <c:pt idx="7">
                  <c:v>100.0</c:v>
                </c:pt>
                <c:pt idx="8">
                  <c:v>304.0</c:v>
                </c:pt>
                <c:pt idx="9">
                  <c:v>84.0</c:v>
                </c:pt>
                <c:pt idx="10">
                  <c:v>85.0</c:v>
                </c:pt>
                <c:pt idx="11">
                  <c:v>92.0</c:v>
                </c:pt>
                <c:pt idx="12">
                  <c:v>198.0</c:v>
                </c:pt>
                <c:pt idx="13">
                  <c:v>75.0</c:v>
                </c:pt>
                <c:pt idx="14">
                  <c:v>90.0</c:v>
                </c:pt>
                <c:pt idx="15">
                  <c:v>115.0</c:v>
                </c:pt>
                <c:pt idx="16">
                  <c:v>230.0</c:v>
                </c:pt>
                <c:pt idx="17">
                  <c:v>68.0</c:v>
                </c:pt>
                <c:pt idx="18">
                  <c:v>95.0</c:v>
                </c:pt>
                <c:pt idx="19">
                  <c:v>104.0</c:v>
                </c:pt>
                <c:pt idx="20">
                  <c:v>278.0</c:v>
                </c:pt>
                <c:pt idx="21">
                  <c:v>117.0</c:v>
                </c:pt>
                <c:pt idx="22">
                  <c:v>124.0</c:v>
                </c:pt>
                <c:pt idx="23">
                  <c:v>115.0</c:v>
                </c:pt>
                <c:pt idx="24">
                  <c:v>237.0</c:v>
                </c:pt>
                <c:pt idx="25">
                  <c:v>95.0</c:v>
                </c:pt>
                <c:pt idx="26">
                  <c:v>95.0</c:v>
                </c:pt>
                <c:pt idx="27">
                  <c:v>111.0</c:v>
                </c:pt>
                <c:pt idx="28">
                  <c:v>255.0</c:v>
                </c:pt>
                <c:pt idx="29">
                  <c:v>160.0</c:v>
                </c:pt>
                <c:pt idx="30">
                  <c:v>128.0</c:v>
                </c:pt>
                <c:pt idx="31">
                  <c:v>141.0</c:v>
                </c:pt>
                <c:pt idx="32">
                  <c:v>196.0</c:v>
                </c:pt>
                <c:pt idx="33">
                  <c:v>126.0</c:v>
                </c:pt>
                <c:pt idx="34">
                  <c:v>138.0</c:v>
                </c:pt>
                <c:pt idx="35">
                  <c:v>114.0</c:v>
                </c:pt>
                <c:pt idx="36">
                  <c:v>212.0</c:v>
                </c:pt>
                <c:pt idx="37">
                  <c:v>102.0</c:v>
                </c:pt>
                <c:pt idx="38">
                  <c:v>124.0</c:v>
                </c:pt>
                <c:pt idx="39">
                  <c:v>139.0</c:v>
                </c:pt>
                <c:pt idx="40">
                  <c:v>232.0</c:v>
                </c:pt>
                <c:pt idx="41">
                  <c:v>150.0</c:v>
                </c:pt>
                <c:pt idx="42">
                  <c:v>173.0</c:v>
                </c:pt>
                <c:pt idx="43">
                  <c:v>151.0</c:v>
                </c:pt>
                <c:pt idx="44">
                  <c:v>328.0</c:v>
                </c:pt>
                <c:pt idx="45">
                  <c:v>145.0</c:v>
                </c:pt>
                <c:pt idx="46">
                  <c:v>128.0</c:v>
                </c:pt>
                <c:pt idx="47">
                  <c:v>139.0</c:v>
                </c:pt>
                <c:pt idx="48">
                  <c:v>278.0</c:v>
                </c:pt>
                <c:pt idx="49">
                  <c:v>147.0</c:v>
                </c:pt>
                <c:pt idx="50">
                  <c:v>153.0</c:v>
                </c:pt>
                <c:pt idx="51">
                  <c:v>167.0</c:v>
                </c:pt>
                <c:pt idx="52">
                  <c:v>274.0</c:v>
                </c:pt>
                <c:pt idx="53">
                  <c:v>148.0</c:v>
                </c:pt>
                <c:pt idx="54">
                  <c:v>131.0</c:v>
                </c:pt>
                <c:pt idx="55">
                  <c:v>160.0</c:v>
                </c:pt>
                <c:pt idx="56">
                  <c:v>284.0</c:v>
                </c:pt>
                <c:pt idx="57">
                  <c:v>135.0</c:v>
                </c:pt>
                <c:pt idx="58">
                  <c:v>151.0</c:v>
                </c:pt>
                <c:pt idx="59">
                  <c:v>170.0</c:v>
                </c:pt>
                <c:pt idx="60">
                  <c:v>282.0</c:v>
                </c:pt>
                <c:pt idx="61">
                  <c:v>188.0</c:v>
                </c:pt>
                <c:pt idx="62">
                  <c:v>167.0</c:v>
                </c:pt>
                <c:pt idx="63">
                  <c:v>195.0</c:v>
                </c:pt>
                <c:pt idx="64">
                  <c:v>304.0</c:v>
                </c:pt>
                <c:pt idx="65">
                  <c:v>188.0</c:v>
                </c:pt>
                <c:pt idx="66">
                  <c:v>189.0</c:v>
                </c:pt>
                <c:pt idx="67">
                  <c:v>217.0</c:v>
                </c:pt>
                <c:pt idx="68">
                  <c:v>308.0</c:v>
                </c:pt>
                <c:pt idx="69">
                  <c:v>178.0</c:v>
                </c:pt>
                <c:pt idx="70">
                  <c:v>197.0</c:v>
                </c:pt>
                <c:pt idx="71">
                  <c:v>199.0</c:v>
                </c:pt>
                <c:pt idx="72">
                  <c:v>273.0</c:v>
                </c:pt>
                <c:pt idx="73">
                  <c:v>231.0</c:v>
                </c:pt>
                <c:pt idx="74">
                  <c:v>201.0</c:v>
                </c:pt>
                <c:pt idx="75">
                  <c:v>155.0</c:v>
                </c:pt>
                <c:pt idx="76">
                  <c:v>348.0</c:v>
                </c:pt>
                <c:pt idx="77">
                  <c:v>223.0</c:v>
                </c:pt>
                <c:pt idx="78">
                  <c:v>212.0</c:v>
                </c:pt>
                <c:pt idx="79">
                  <c:v>204.0</c:v>
                </c:pt>
                <c:pt idx="80">
                  <c:v>301.0</c:v>
                </c:pt>
                <c:pt idx="81">
                  <c:v>192.0</c:v>
                </c:pt>
                <c:pt idx="82">
                  <c:v>197.0</c:v>
                </c:pt>
                <c:pt idx="83">
                  <c:v>199.0</c:v>
                </c:pt>
                <c:pt idx="84">
                  <c:v>261.0</c:v>
                </c:pt>
                <c:pt idx="85">
                  <c:v>183.0</c:v>
                </c:pt>
                <c:pt idx="86">
                  <c:v>193.0</c:v>
                </c:pt>
                <c:pt idx="87">
                  <c:v>220.0</c:v>
                </c:pt>
                <c:pt idx="88">
                  <c:v>250.0</c:v>
                </c:pt>
                <c:pt idx="89">
                  <c:v>153.0</c:v>
                </c:pt>
                <c:pt idx="90">
                  <c:v>180.0</c:v>
                </c:pt>
                <c:pt idx="91">
                  <c:v>235.0</c:v>
                </c:pt>
                <c:pt idx="92">
                  <c:v>284.0</c:v>
                </c:pt>
                <c:pt idx="93">
                  <c:v>216.0</c:v>
                </c:pt>
              </c:numCache>
            </c:numRef>
          </c:val>
          <c:smooth val="0"/>
        </c:ser>
        <c:dLbls>
          <c:showLegendKey val="0"/>
          <c:showVal val="0"/>
          <c:showCatName val="0"/>
          <c:showSerName val="0"/>
          <c:showPercent val="0"/>
          <c:showBubbleSize val="0"/>
        </c:dLbls>
        <c:marker val="1"/>
        <c:smooth val="0"/>
        <c:axId val="2143664264"/>
        <c:axId val="2143667224"/>
      </c:lineChart>
      <c:catAx>
        <c:axId val="2143664264"/>
        <c:scaling>
          <c:orientation val="minMax"/>
        </c:scaling>
        <c:delete val="0"/>
        <c:axPos val="b"/>
        <c:numFmt formatCode="General" sourceLinked="1"/>
        <c:majorTickMark val="out"/>
        <c:minorTickMark val="none"/>
        <c:tickLblPos val="nextTo"/>
        <c:txPr>
          <a:bodyPr rot="-5400000" vert="horz"/>
          <a:lstStyle/>
          <a:p>
            <a:pPr>
              <a:defRPr sz="1200"/>
            </a:pPr>
            <a:endParaRPr lang="fr-FR"/>
          </a:p>
        </c:txPr>
        <c:crossAx val="2143667224"/>
        <c:crosses val="autoZero"/>
        <c:auto val="1"/>
        <c:lblAlgn val="ctr"/>
        <c:lblOffset val="100"/>
        <c:tickLblSkip val="18"/>
        <c:noMultiLvlLbl val="0"/>
      </c:catAx>
      <c:valAx>
        <c:axId val="2143667224"/>
        <c:scaling>
          <c:orientation val="minMax"/>
          <c:max val="450.0"/>
        </c:scaling>
        <c:delete val="0"/>
        <c:axPos val="l"/>
        <c:majorGridlines/>
        <c:numFmt formatCode="General" sourceLinked="1"/>
        <c:majorTickMark val="out"/>
        <c:minorTickMark val="none"/>
        <c:tickLblPos val="nextTo"/>
        <c:txPr>
          <a:bodyPr/>
          <a:lstStyle/>
          <a:p>
            <a:pPr>
              <a:defRPr sz="1200"/>
            </a:pPr>
            <a:endParaRPr lang="fr-FR"/>
          </a:p>
        </c:txPr>
        <c:crossAx val="2143664264"/>
        <c:crosses val="autoZero"/>
        <c:crossBetween val="between"/>
      </c:valAx>
    </c:plotArea>
    <c:plotVisOnly val="1"/>
    <c:dispBlanksAs val="gap"/>
    <c:showDLblsOverMax val="0"/>
  </c:chart>
  <c:externalData r:id="rId2">
    <c:autoUpdate val="0"/>
  </c:externalData>
  <c:userShapes r:id="rId3"/>
</c:chartSpace>
</file>

<file path=ppt/charts/chart6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a:t>Créations </a:t>
            </a:r>
            <a:r>
              <a:rPr lang="fr-FR" sz="2000" i="1" u="sng"/>
              <a:t>nettes</a:t>
            </a:r>
            <a:r>
              <a:rPr lang="fr-FR" sz="2000"/>
              <a:t> d'entreprises</a:t>
            </a:r>
            <a:r>
              <a:rPr lang="fr-FR" sz="2000" baseline="0"/>
              <a:t> </a:t>
            </a:r>
            <a:endParaRPr lang="fr-FR" sz="2000"/>
          </a:p>
        </c:rich>
      </c:tx>
      <c:layout>
        <c:manualLayout>
          <c:xMode val="edge"/>
          <c:yMode val="edge"/>
          <c:x val="0.234847594050744"/>
          <c:y val="0.020821802614479"/>
        </c:manualLayout>
      </c:layout>
      <c:overlay val="0"/>
      <c:spPr>
        <a:solidFill>
          <a:schemeClr val="bg1"/>
        </a:solidFill>
      </c:spPr>
    </c:title>
    <c:autoTitleDeleted val="0"/>
    <c:plotArea>
      <c:layout>
        <c:manualLayout>
          <c:layoutTarget val="inner"/>
          <c:xMode val="edge"/>
          <c:yMode val="edge"/>
          <c:x val="0.0628917993915533"/>
          <c:y val="0.0712385903218408"/>
          <c:w val="0.833643757493276"/>
          <c:h val="0.780413576943659"/>
        </c:manualLayout>
      </c:layout>
      <c:lineChart>
        <c:grouping val="standard"/>
        <c:varyColors val="0"/>
        <c:ser>
          <c:idx val="2"/>
          <c:order val="0"/>
          <c:tx>
            <c:strRef>
              <c:f>trimestriel!$A$82</c:f>
              <c:strCache>
                <c:ptCount val="1"/>
                <c:pt idx="0">
                  <c:v>Agriculture, sylviculture et pêche</c:v>
                </c:pt>
              </c:strCache>
            </c:strRef>
          </c:tx>
          <c:spPr>
            <a:ln w="3175" cmpd="sng">
              <a:noFill/>
            </a:ln>
          </c:spPr>
          <c:marker>
            <c:symbol val="none"/>
          </c:marker>
          <c:trendline>
            <c:spPr>
              <a:ln w="76200" cmpd="sng">
                <a:solidFill>
                  <a:srgbClr val="008000"/>
                </a:solidFill>
              </a:ln>
            </c:spPr>
            <c:trendlineType val="movingAvg"/>
            <c:period val="4"/>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trimestriel!$B$82:$CS$82</c:f>
              <c:numCache>
                <c:formatCode>#,##0</c:formatCode>
                <c:ptCount val="96"/>
                <c:pt idx="0">
                  <c:v>55.0</c:v>
                </c:pt>
                <c:pt idx="1">
                  <c:v>30.0</c:v>
                </c:pt>
                <c:pt idx="2">
                  <c:v>38.0</c:v>
                </c:pt>
                <c:pt idx="3">
                  <c:v>34.0</c:v>
                </c:pt>
                <c:pt idx="4">
                  <c:v>50.0</c:v>
                </c:pt>
                <c:pt idx="5">
                  <c:v>31.0</c:v>
                </c:pt>
                <c:pt idx="6">
                  <c:v>39.0</c:v>
                </c:pt>
                <c:pt idx="7">
                  <c:v>55.0</c:v>
                </c:pt>
                <c:pt idx="8">
                  <c:v>33.0</c:v>
                </c:pt>
                <c:pt idx="9">
                  <c:v>40.0</c:v>
                </c:pt>
                <c:pt idx="10">
                  <c:v>71.0</c:v>
                </c:pt>
                <c:pt idx="11">
                  <c:v>79.0</c:v>
                </c:pt>
                <c:pt idx="12">
                  <c:v>41.0</c:v>
                </c:pt>
                <c:pt idx="13">
                  <c:v>50.0</c:v>
                </c:pt>
                <c:pt idx="14">
                  <c:v>54.0</c:v>
                </c:pt>
                <c:pt idx="15">
                  <c:v>21.0</c:v>
                </c:pt>
                <c:pt idx="16">
                  <c:v>5.0</c:v>
                </c:pt>
                <c:pt idx="17">
                  <c:v>35.0</c:v>
                </c:pt>
                <c:pt idx="18">
                  <c:v>32.0</c:v>
                </c:pt>
                <c:pt idx="19">
                  <c:v>16.0</c:v>
                </c:pt>
                <c:pt idx="20">
                  <c:v>-1.0</c:v>
                </c:pt>
                <c:pt idx="21">
                  <c:v>51.0</c:v>
                </c:pt>
                <c:pt idx="22">
                  <c:v>65.0</c:v>
                </c:pt>
                <c:pt idx="23">
                  <c:v>51.0</c:v>
                </c:pt>
                <c:pt idx="24">
                  <c:v>24.0</c:v>
                </c:pt>
                <c:pt idx="25">
                  <c:v>45.0</c:v>
                </c:pt>
                <c:pt idx="26">
                  <c:v>46.0</c:v>
                </c:pt>
                <c:pt idx="27">
                  <c:v>47.0</c:v>
                </c:pt>
                <c:pt idx="28">
                  <c:v>-42.0</c:v>
                </c:pt>
                <c:pt idx="29">
                  <c:v>5.0</c:v>
                </c:pt>
                <c:pt idx="30">
                  <c:v>-8.0</c:v>
                </c:pt>
                <c:pt idx="31">
                  <c:v>-13.0</c:v>
                </c:pt>
                <c:pt idx="32">
                  <c:v>-56.0</c:v>
                </c:pt>
                <c:pt idx="33">
                  <c:v>36.0</c:v>
                </c:pt>
                <c:pt idx="34">
                  <c:v>0.0</c:v>
                </c:pt>
                <c:pt idx="35">
                  <c:v>0.0</c:v>
                </c:pt>
                <c:pt idx="36">
                  <c:v>-39.0</c:v>
                </c:pt>
                <c:pt idx="37">
                  <c:v>35.0</c:v>
                </c:pt>
                <c:pt idx="38">
                  <c:v>9.0</c:v>
                </c:pt>
                <c:pt idx="39">
                  <c:v>-1.0</c:v>
                </c:pt>
                <c:pt idx="40">
                  <c:v>14.0</c:v>
                </c:pt>
                <c:pt idx="41">
                  <c:v>8.0</c:v>
                </c:pt>
                <c:pt idx="42">
                  <c:v>25.0</c:v>
                </c:pt>
                <c:pt idx="43">
                  <c:v>-4.0</c:v>
                </c:pt>
                <c:pt idx="44">
                  <c:v>2.0</c:v>
                </c:pt>
                <c:pt idx="45">
                  <c:v>33.0</c:v>
                </c:pt>
                <c:pt idx="46">
                  <c:v>28.0</c:v>
                </c:pt>
                <c:pt idx="47">
                  <c:v>35.0</c:v>
                </c:pt>
                <c:pt idx="48">
                  <c:v>10.0</c:v>
                </c:pt>
                <c:pt idx="49">
                  <c:v>46.0</c:v>
                </c:pt>
                <c:pt idx="50">
                  <c:v>20.0</c:v>
                </c:pt>
                <c:pt idx="51">
                  <c:v>40.0</c:v>
                </c:pt>
                <c:pt idx="52">
                  <c:v>25.0</c:v>
                </c:pt>
                <c:pt idx="53">
                  <c:v>49.0</c:v>
                </c:pt>
                <c:pt idx="54">
                  <c:v>47.0</c:v>
                </c:pt>
                <c:pt idx="55">
                  <c:v>40.0</c:v>
                </c:pt>
                <c:pt idx="56">
                  <c:v>66.0</c:v>
                </c:pt>
                <c:pt idx="57">
                  <c:v>52.0</c:v>
                </c:pt>
                <c:pt idx="58">
                  <c:v>80.0</c:v>
                </c:pt>
                <c:pt idx="59">
                  <c:v>54.0</c:v>
                </c:pt>
                <c:pt idx="60">
                  <c:v>73.0</c:v>
                </c:pt>
                <c:pt idx="61">
                  <c:v>60.0</c:v>
                </c:pt>
                <c:pt idx="62">
                  <c:v>28.0</c:v>
                </c:pt>
                <c:pt idx="63">
                  <c:v>10.0</c:v>
                </c:pt>
                <c:pt idx="64">
                  <c:v>35.0</c:v>
                </c:pt>
                <c:pt idx="65">
                  <c:v>35.0</c:v>
                </c:pt>
                <c:pt idx="66">
                  <c:v>14.0</c:v>
                </c:pt>
                <c:pt idx="67">
                  <c:v>31.0</c:v>
                </c:pt>
                <c:pt idx="68">
                  <c:v>14.0</c:v>
                </c:pt>
                <c:pt idx="69">
                  <c:v>21.0</c:v>
                </c:pt>
                <c:pt idx="70">
                  <c:v>21.0</c:v>
                </c:pt>
                <c:pt idx="71">
                  <c:v>2.0</c:v>
                </c:pt>
                <c:pt idx="72">
                  <c:v>1.0</c:v>
                </c:pt>
                <c:pt idx="73">
                  <c:v>2.0</c:v>
                </c:pt>
                <c:pt idx="74">
                  <c:v>31.0</c:v>
                </c:pt>
                <c:pt idx="75">
                  <c:v>12.0</c:v>
                </c:pt>
                <c:pt idx="76">
                  <c:v>-6.0</c:v>
                </c:pt>
                <c:pt idx="77">
                  <c:v>40.0</c:v>
                </c:pt>
                <c:pt idx="78">
                  <c:v>18.0</c:v>
                </c:pt>
                <c:pt idx="79">
                  <c:v>24.0</c:v>
                </c:pt>
                <c:pt idx="80">
                  <c:v>13.0</c:v>
                </c:pt>
                <c:pt idx="81">
                  <c:v>20.0</c:v>
                </c:pt>
                <c:pt idx="82">
                  <c:v>22.0</c:v>
                </c:pt>
                <c:pt idx="83">
                  <c:v>19.0</c:v>
                </c:pt>
                <c:pt idx="84">
                  <c:v>4.0</c:v>
                </c:pt>
                <c:pt idx="85">
                  <c:v>37.0</c:v>
                </c:pt>
                <c:pt idx="86">
                  <c:v>26.0</c:v>
                </c:pt>
                <c:pt idx="87">
                  <c:v>41.0</c:v>
                </c:pt>
                <c:pt idx="88">
                  <c:v>47.0</c:v>
                </c:pt>
                <c:pt idx="89">
                  <c:v>37.0</c:v>
                </c:pt>
                <c:pt idx="90">
                  <c:v>59.0</c:v>
                </c:pt>
                <c:pt idx="91">
                  <c:v>6.0</c:v>
                </c:pt>
                <c:pt idx="92">
                  <c:v>10.0</c:v>
                </c:pt>
                <c:pt idx="93">
                  <c:v>9.0</c:v>
                </c:pt>
              </c:numCache>
            </c:numRef>
          </c:val>
          <c:smooth val="0"/>
        </c:ser>
        <c:ser>
          <c:idx val="1"/>
          <c:order val="1"/>
          <c:tx>
            <c:strRef>
              <c:f>trimestriel!$A$86</c:f>
              <c:strCache>
                <c:ptCount val="1"/>
                <c:pt idx="0">
                  <c:v>Construction</c:v>
                </c:pt>
              </c:strCache>
            </c:strRef>
          </c:tx>
          <c:spPr>
            <a:ln w="3175" cmpd="sng">
              <a:noFill/>
            </a:ln>
          </c:spPr>
          <c:marker>
            <c:symbol val="none"/>
          </c:marker>
          <c:trendline>
            <c:spPr>
              <a:ln w="76200" cmpd="sng">
                <a:solidFill>
                  <a:srgbClr val="000090"/>
                </a:solidFill>
              </a:ln>
            </c:spPr>
            <c:trendlineType val="movingAvg"/>
            <c:period val="12"/>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trimestriel!$B$86:$CS$86</c:f>
              <c:numCache>
                <c:formatCode>#,##0</c:formatCode>
                <c:ptCount val="96"/>
                <c:pt idx="0">
                  <c:v>-97.0</c:v>
                </c:pt>
                <c:pt idx="1">
                  <c:v>67.0</c:v>
                </c:pt>
                <c:pt idx="2">
                  <c:v>96.0</c:v>
                </c:pt>
                <c:pt idx="3">
                  <c:v>23.0</c:v>
                </c:pt>
                <c:pt idx="4">
                  <c:v>-62.0</c:v>
                </c:pt>
                <c:pt idx="5">
                  <c:v>61.0</c:v>
                </c:pt>
                <c:pt idx="6">
                  <c:v>34.0</c:v>
                </c:pt>
                <c:pt idx="7">
                  <c:v>31.0</c:v>
                </c:pt>
                <c:pt idx="8">
                  <c:v>-161.0</c:v>
                </c:pt>
                <c:pt idx="9">
                  <c:v>66.0</c:v>
                </c:pt>
                <c:pt idx="10">
                  <c:v>51.0</c:v>
                </c:pt>
                <c:pt idx="11">
                  <c:v>38.0</c:v>
                </c:pt>
                <c:pt idx="12">
                  <c:v>-26.0</c:v>
                </c:pt>
                <c:pt idx="13">
                  <c:v>63.0</c:v>
                </c:pt>
                <c:pt idx="14">
                  <c:v>83.0</c:v>
                </c:pt>
                <c:pt idx="15">
                  <c:v>36.0</c:v>
                </c:pt>
                <c:pt idx="16">
                  <c:v>-76.0</c:v>
                </c:pt>
                <c:pt idx="17">
                  <c:v>98.0</c:v>
                </c:pt>
                <c:pt idx="18">
                  <c:v>71.0</c:v>
                </c:pt>
                <c:pt idx="19">
                  <c:v>29.0</c:v>
                </c:pt>
                <c:pt idx="20">
                  <c:v>-83.0</c:v>
                </c:pt>
                <c:pt idx="21">
                  <c:v>22.0</c:v>
                </c:pt>
                <c:pt idx="22">
                  <c:v>26.0</c:v>
                </c:pt>
                <c:pt idx="23">
                  <c:v>-5.0</c:v>
                </c:pt>
                <c:pt idx="24">
                  <c:v>-85.0</c:v>
                </c:pt>
                <c:pt idx="25">
                  <c:v>60.0</c:v>
                </c:pt>
                <c:pt idx="26">
                  <c:v>48.0</c:v>
                </c:pt>
                <c:pt idx="27">
                  <c:v>42.0</c:v>
                </c:pt>
                <c:pt idx="28">
                  <c:v>-73.0</c:v>
                </c:pt>
                <c:pt idx="29">
                  <c:v>-28.0</c:v>
                </c:pt>
                <c:pt idx="30">
                  <c:v>10.0</c:v>
                </c:pt>
                <c:pt idx="31">
                  <c:v>0.0</c:v>
                </c:pt>
                <c:pt idx="32">
                  <c:v>-1.0</c:v>
                </c:pt>
                <c:pt idx="33">
                  <c:v>28.0</c:v>
                </c:pt>
                <c:pt idx="34">
                  <c:v>0.0</c:v>
                </c:pt>
                <c:pt idx="35">
                  <c:v>0.0</c:v>
                </c:pt>
                <c:pt idx="36">
                  <c:v>34.0</c:v>
                </c:pt>
                <c:pt idx="37">
                  <c:v>94.0</c:v>
                </c:pt>
                <c:pt idx="38">
                  <c:v>86.0</c:v>
                </c:pt>
                <c:pt idx="39">
                  <c:v>45.0</c:v>
                </c:pt>
                <c:pt idx="40">
                  <c:v>44.0</c:v>
                </c:pt>
                <c:pt idx="41">
                  <c:v>106.0</c:v>
                </c:pt>
                <c:pt idx="42">
                  <c:v>77.0</c:v>
                </c:pt>
                <c:pt idx="43">
                  <c:v>107.0</c:v>
                </c:pt>
                <c:pt idx="44">
                  <c:v>-45.0</c:v>
                </c:pt>
                <c:pt idx="45">
                  <c:v>67.0</c:v>
                </c:pt>
                <c:pt idx="46">
                  <c:v>91.0</c:v>
                </c:pt>
                <c:pt idx="47">
                  <c:v>-32.0</c:v>
                </c:pt>
                <c:pt idx="48">
                  <c:v>24.0</c:v>
                </c:pt>
                <c:pt idx="49">
                  <c:v>117.0</c:v>
                </c:pt>
                <c:pt idx="50">
                  <c:v>119.0</c:v>
                </c:pt>
                <c:pt idx="51">
                  <c:v>76.0</c:v>
                </c:pt>
                <c:pt idx="52">
                  <c:v>61.0</c:v>
                </c:pt>
                <c:pt idx="53">
                  <c:v>138.0</c:v>
                </c:pt>
                <c:pt idx="54">
                  <c:v>166.0</c:v>
                </c:pt>
                <c:pt idx="55">
                  <c:v>83.0</c:v>
                </c:pt>
                <c:pt idx="56">
                  <c:v>76.0</c:v>
                </c:pt>
                <c:pt idx="57">
                  <c:v>141.0</c:v>
                </c:pt>
                <c:pt idx="58">
                  <c:v>160.0</c:v>
                </c:pt>
                <c:pt idx="59">
                  <c:v>140.0</c:v>
                </c:pt>
                <c:pt idx="60">
                  <c:v>134.0</c:v>
                </c:pt>
                <c:pt idx="61">
                  <c:v>153.0</c:v>
                </c:pt>
                <c:pt idx="62">
                  <c:v>159.0</c:v>
                </c:pt>
                <c:pt idx="63">
                  <c:v>124.0</c:v>
                </c:pt>
                <c:pt idx="64">
                  <c:v>96.0</c:v>
                </c:pt>
                <c:pt idx="65">
                  <c:v>180.0</c:v>
                </c:pt>
                <c:pt idx="66">
                  <c:v>136.0</c:v>
                </c:pt>
                <c:pt idx="67">
                  <c:v>104.0</c:v>
                </c:pt>
                <c:pt idx="68">
                  <c:v>42.0</c:v>
                </c:pt>
                <c:pt idx="69">
                  <c:v>123.0</c:v>
                </c:pt>
                <c:pt idx="70">
                  <c:v>128.0</c:v>
                </c:pt>
                <c:pt idx="71">
                  <c:v>114.0</c:v>
                </c:pt>
                <c:pt idx="72">
                  <c:v>107.0</c:v>
                </c:pt>
                <c:pt idx="73">
                  <c:v>52.0</c:v>
                </c:pt>
                <c:pt idx="74">
                  <c:v>125.0</c:v>
                </c:pt>
                <c:pt idx="75">
                  <c:v>117.0</c:v>
                </c:pt>
                <c:pt idx="76">
                  <c:v>-43.0</c:v>
                </c:pt>
                <c:pt idx="77">
                  <c:v>11.0</c:v>
                </c:pt>
                <c:pt idx="78">
                  <c:v>28.0</c:v>
                </c:pt>
                <c:pt idx="79">
                  <c:v>34.0</c:v>
                </c:pt>
                <c:pt idx="80">
                  <c:v>22.0</c:v>
                </c:pt>
                <c:pt idx="81">
                  <c:v>67.0</c:v>
                </c:pt>
                <c:pt idx="82">
                  <c:v>48.0</c:v>
                </c:pt>
                <c:pt idx="83">
                  <c:v>11.0</c:v>
                </c:pt>
                <c:pt idx="84">
                  <c:v>12.0</c:v>
                </c:pt>
                <c:pt idx="85">
                  <c:v>51.0</c:v>
                </c:pt>
                <c:pt idx="86">
                  <c:v>39.0</c:v>
                </c:pt>
                <c:pt idx="87">
                  <c:v>-16.0</c:v>
                </c:pt>
                <c:pt idx="88">
                  <c:v>59.0</c:v>
                </c:pt>
                <c:pt idx="89">
                  <c:v>58.0</c:v>
                </c:pt>
                <c:pt idx="90">
                  <c:v>67.0</c:v>
                </c:pt>
                <c:pt idx="91">
                  <c:v>-35.0</c:v>
                </c:pt>
                <c:pt idx="92">
                  <c:v>-46.0</c:v>
                </c:pt>
                <c:pt idx="93">
                  <c:v>-3.0</c:v>
                </c:pt>
              </c:numCache>
            </c:numRef>
          </c:val>
          <c:smooth val="0"/>
        </c:ser>
        <c:dLbls>
          <c:showLegendKey val="0"/>
          <c:showVal val="0"/>
          <c:showCatName val="0"/>
          <c:showSerName val="0"/>
          <c:showPercent val="0"/>
          <c:showBubbleSize val="0"/>
        </c:dLbls>
        <c:marker val="1"/>
        <c:smooth val="0"/>
        <c:axId val="2143712856"/>
        <c:axId val="2143716040"/>
      </c:lineChart>
      <c:catAx>
        <c:axId val="2143712856"/>
        <c:scaling>
          <c:orientation val="minMax"/>
        </c:scaling>
        <c:delete val="0"/>
        <c:axPos val="b"/>
        <c:numFmt formatCode="General" sourceLinked="1"/>
        <c:majorTickMark val="out"/>
        <c:minorTickMark val="none"/>
        <c:tickLblPos val="low"/>
        <c:spPr>
          <a:ln w="19050" cmpd="sng">
            <a:solidFill>
              <a:srgbClr val="FF0000"/>
            </a:solidFill>
          </a:ln>
        </c:spPr>
        <c:txPr>
          <a:bodyPr rot="-5400000" vert="horz"/>
          <a:lstStyle/>
          <a:p>
            <a:pPr>
              <a:defRPr sz="1200"/>
            </a:pPr>
            <a:endParaRPr lang="fr-FR"/>
          </a:p>
        </c:txPr>
        <c:crossAx val="2143716040"/>
        <c:crosses val="autoZero"/>
        <c:auto val="1"/>
        <c:lblAlgn val="ctr"/>
        <c:lblOffset val="100"/>
        <c:tickLblSkip val="18"/>
        <c:noMultiLvlLbl val="0"/>
      </c:catAx>
      <c:valAx>
        <c:axId val="2143716040"/>
        <c:scaling>
          <c:orientation val="minMax"/>
          <c:max val="150.0"/>
          <c:min val="-30.0"/>
        </c:scaling>
        <c:delete val="0"/>
        <c:axPos val="l"/>
        <c:majorGridlines/>
        <c:numFmt formatCode="#,##0" sourceLinked="1"/>
        <c:majorTickMark val="out"/>
        <c:minorTickMark val="none"/>
        <c:tickLblPos val="nextTo"/>
        <c:txPr>
          <a:bodyPr/>
          <a:lstStyle/>
          <a:p>
            <a:pPr>
              <a:defRPr sz="1200"/>
            </a:pPr>
            <a:endParaRPr lang="fr-FR"/>
          </a:p>
        </c:txPr>
        <c:crossAx val="2143712856"/>
        <c:crosses val="autoZero"/>
        <c:crossBetween val="between"/>
      </c:valAx>
    </c:plotArea>
    <c:plotVisOnly val="1"/>
    <c:dispBlanksAs val="gap"/>
    <c:showDLblsOverMax val="0"/>
  </c:chart>
  <c:externalData r:id="rId1">
    <c:autoUpdate val="0"/>
  </c:externalData>
</c:chartSpace>
</file>

<file path=ppt/charts/chart6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Nombre d'entreprises </a:t>
            </a:r>
            <a:r>
              <a:rPr lang="fr-FR" dirty="0" smtClean="0"/>
              <a:t>de l’industrie </a:t>
            </a:r>
            <a:r>
              <a:rPr lang="fr-FR" dirty="0"/>
              <a:t>à long terme : </a:t>
            </a:r>
          </a:p>
          <a:p>
            <a:pPr>
              <a:defRPr/>
            </a:pPr>
            <a:r>
              <a:rPr lang="fr-FR" dirty="0"/>
              <a:t>entreprises moyennes et grandes</a:t>
            </a:r>
          </a:p>
        </c:rich>
      </c:tx>
      <c:layout>
        <c:manualLayout>
          <c:xMode val="edge"/>
          <c:yMode val="edge"/>
          <c:x val="0.142385468861847"/>
          <c:y val="0.00783289817232376"/>
        </c:manualLayout>
      </c:layout>
      <c:overlay val="0"/>
      <c:spPr>
        <a:solidFill>
          <a:schemeClr val="bg1"/>
        </a:solidFill>
      </c:spPr>
    </c:title>
    <c:autoTitleDeleted val="0"/>
    <c:plotArea>
      <c:layout>
        <c:manualLayout>
          <c:layoutTarget val="inner"/>
          <c:xMode val="edge"/>
          <c:yMode val="edge"/>
          <c:x val="0.0628917993915533"/>
          <c:y val="0.16710182767624"/>
          <c:w val="0.701236466535433"/>
          <c:h val="0.609256829007485"/>
        </c:manualLayout>
      </c:layout>
      <c:lineChart>
        <c:grouping val="standard"/>
        <c:varyColors val="0"/>
        <c:ser>
          <c:idx val="1"/>
          <c:order val="0"/>
          <c:tx>
            <c:strRef>
              <c:f>trimestriel!$A$11</c:f>
              <c:strCache>
                <c:ptCount val="1"/>
                <c:pt idx="0">
                  <c:v>Industries hors nickel et IAA</c:v>
                </c:pt>
              </c:strCache>
            </c:strRef>
          </c:tx>
          <c:spPr>
            <a:ln w="76200" cmpd="sng">
              <a:solidFill>
                <a:schemeClr val="accent3">
                  <a:lumMod val="60000"/>
                  <a:lumOff val="40000"/>
                </a:schemeClr>
              </a:solidFill>
            </a:ln>
          </c:spPr>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trimestriel!$B$11:$CS$11</c:f>
              <c:numCache>
                <c:formatCode>#,##0</c:formatCode>
                <c:ptCount val="96"/>
                <c:pt idx="0">
                  <c:v>1316.0</c:v>
                </c:pt>
                <c:pt idx="1">
                  <c:v>1286.0</c:v>
                </c:pt>
                <c:pt idx="2">
                  <c:v>1300.0</c:v>
                </c:pt>
                <c:pt idx="3">
                  <c:v>1308.0</c:v>
                </c:pt>
                <c:pt idx="4">
                  <c:v>1301.0</c:v>
                </c:pt>
                <c:pt idx="5">
                  <c:v>1292.0</c:v>
                </c:pt>
                <c:pt idx="6">
                  <c:v>1311.0</c:v>
                </c:pt>
                <c:pt idx="7">
                  <c:v>1326.0</c:v>
                </c:pt>
                <c:pt idx="8">
                  <c:v>1337.0</c:v>
                </c:pt>
                <c:pt idx="9">
                  <c:v>1317.0</c:v>
                </c:pt>
                <c:pt idx="10">
                  <c:v>1344.0</c:v>
                </c:pt>
                <c:pt idx="11">
                  <c:v>1367.0</c:v>
                </c:pt>
                <c:pt idx="12">
                  <c:v>1377.0</c:v>
                </c:pt>
                <c:pt idx="13">
                  <c:v>1373.0</c:v>
                </c:pt>
                <c:pt idx="14">
                  <c:v>1405.0</c:v>
                </c:pt>
                <c:pt idx="15">
                  <c:v>1434.0</c:v>
                </c:pt>
                <c:pt idx="16">
                  <c:v>1445.0</c:v>
                </c:pt>
                <c:pt idx="17">
                  <c:v>1435.0</c:v>
                </c:pt>
                <c:pt idx="18">
                  <c:v>1436.0</c:v>
                </c:pt>
                <c:pt idx="19">
                  <c:v>1458.0</c:v>
                </c:pt>
                <c:pt idx="20">
                  <c:v>1470.0</c:v>
                </c:pt>
                <c:pt idx="21">
                  <c:v>1442.0</c:v>
                </c:pt>
                <c:pt idx="22">
                  <c:v>1463.0</c:v>
                </c:pt>
                <c:pt idx="23">
                  <c:v>1462.0</c:v>
                </c:pt>
                <c:pt idx="24">
                  <c:v>1470.0</c:v>
                </c:pt>
                <c:pt idx="25">
                  <c:v>1455.0</c:v>
                </c:pt>
                <c:pt idx="26">
                  <c:v>1453.0</c:v>
                </c:pt>
                <c:pt idx="27">
                  <c:v>1472.0</c:v>
                </c:pt>
                <c:pt idx="28">
                  <c:v>1481.0</c:v>
                </c:pt>
                <c:pt idx="29">
                  <c:v>1441.0</c:v>
                </c:pt>
                <c:pt idx="30">
                  <c:v>1412.0</c:v>
                </c:pt>
                <c:pt idx="31">
                  <c:v>1396.0</c:v>
                </c:pt>
                <c:pt idx="32">
                  <c:v>1385.0</c:v>
                </c:pt>
                <c:pt idx="33">
                  <c:v>1354.0</c:v>
                </c:pt>
                <c:pt idx="34">
                  <c:v>1372.0</c:v>
                </c:pt>
                <c:pt idx="35">
                  <c:v>1391.0</c:v>
                </c:pt>
                <c:pt idx="36">
                  <c:v>1407.0</c:v>
                </c:pt>
                <c:pt idx="37">
                  <c:v>1401.0</c:v>
                </c:pt>
                <c:pt idx="38">
                  <c:v>1412.0</c:v>
                </c:pt>
                <c:pt idx="39">
                  <c:v>1426.0</c:v>
                </c:pt>
                <c:pt idx="40">
                  <c:v>1448.0</c:v>
                </c:pt>
                <c:pt idx="41">
                  <c:v>1442.0</c:v>
                </c:pt>
                <c:pt idx="42">
                  <c:v>1475.0</c:v>
                </c:pt>
                <c:pt idx="43">
                  <c:v>1504.0</c:v>
                </c:pt>
                <c:pt idx="44">
                  <c:v>1503.0</c:v>
                </c:pt>
                <c:pt idx="45">
                  <c:v>1500.0</c:v>
                </c:pt>
                <c:pt idx="46">
                  <c:v>1520.0</c:v>
                </c:pt>
                <c:pt idx="47">
                  <c:v>1552.0</c:v>
                </c:pt>
                <c:pt idx="48">
                  <c:v>1595.0</c:v>
                </c:pt>
                <c:pt idx="49">
                  <c:v>1593.0</c:v>
                </c:pt>
                <c:pt idx="50">
                  <c:v>1626.0</c:v>
                </c:pt>
                <c:pt idx="51">
                  <c:v>1670.0</c:v>
                </c:pt>
                <c:pt idx="52">
                  <c:v>1726.0</c:v>
                </c:pt>
                <c:pt idx="53">
                  <c:v>1734.0</c:v>
                </c:pt>
                <c:pt idx="54">
                  <c:v>1789.0</c:v>
                </c:pt>
                <c:pt idx="55">
                  <c:v>1813.0</c:v>
                </c:pt>
                <c:pt idx="56">
                  <c:v>1829.0</c:v>
                </c:pt>
                <c:pt idx="57">
                  <c:v>1878.0</c:v>
                </c:pt>
                <c:pt idx="58">
                  <c:v>1917.0</c:v>
                </c:pt>
                <c:pt idx="59">
                  <c:v>1952.0</c:v>
                </c:pt>
                <c:pt idx="60">
                  <c:v>1993.0</c:v>
                </c:pt>
                <c:pt idx="61">
                  <c:v>2043.0</c:v>
                </c:pt>
                <c:pt idx="62">
                  <c:v>2116.0</c:v>
                </c:pt>
                <c:pt idx="63">
                  <c:v>2146.0</c:v>
                </c:pt>
                <c:pt idx="64">
                  <c:v>2156.0</c:v>
                </c:pt>
                <c:pt idx="65">
                  <c:v>2174.0</c:v>
                </c:pt>
                <c:pt idx="66">
                  <c:v>2218.0</c:v>
                </c:pt>
                <c:pt idx="67">
                  <c:v>2249.0</c:v>
                </c:pt>
                <c:pt idx="68">
                  <c:v>2255.0</c:v>
                </c:pt>
                <c:pt idx="69">
                  <c:v>2279.0</c:v>
                </c:pt>
                <c:pt idx="70">
                  <c:v>2312.0</c:v>
                </c:pt>
                <c:pt idx="71">
                  <c:v>2322.0</c:v>
                </c:pt>
                <c:pt idx="72">
                  <c:v>2325.0</c:v>
                </c:pt>
                <c:pt idx="73">
                  <c:v>2342.0</c:v>
                </c:pt>
                <c:pt idx="74">
                  <c:v>2348.0</c:v>
                </c:pt>
                <c:pt idx="75">
                  <c:v>2377.0</c:v>
                </c:pt>
                <c:pt idx="76">
                  <c:v>2279.0</c:v>
                </c:pt>
                <c:pt idx="77">
                  <c:v>2265.0</c:v>
                </c:pt>
                <c:pt idx="78">
                  <c:v>2267.0</c:v>
                </c:pt>
                <c:pt idx="79">
                  <c:v>2289.0</c:v>
                </c:pt>
                <c:pt idx="80">
                  <c:v>2242.0</c:v>
                </c:pt>
                <c:pt idx="81">
                  <c:v>2251.0</c:v>
                </c:pt>
                <c:pt idx="82">
                  <c:v>2244.0</c:v>
                </c:pt>
                <c:pt idx="83">
                  <c:v>2283.0</c:v>
                </c:pt>
                <c:pt idx="84">
                  <c:v>2266.0</c:v>
                </c:pt>
                <c:pt idx="85">
                  <c:v>2249.0</c:v>
                </c:pt>
                <c:pt idx="86">
                  <c:v>2250.0</c:v>
                </c:pt>
                <c:pt idx="87">
                  <c:v>2252.0</c:v>
                </c:pt>
                <c:pt idx="88">
                  <c:v>2262.0</c:v>
                </c:pt>
                <c:pt idx="89">
                  <c:v>2271.0</c:v>
                </c:pt>
                <c:pt idx="90">
                  <c:v>2316.0</c:v>
                </c:pt>
                <c:pt idx="91">
                  <c:v>2342.0</c:v>
                </c:pt>
                <c:pt idx="92">
                  <c:v>2335.0</c:v>
                </c:pt>
                <c:pt idx="93">
                  <c:v>2329.0</c:v>
                </c:pt>
              </c:numCache>
            </c:numRef>
          </c:val>
          <c:smooth val="0"/>
        </c:ser>
        <c:ser>
          <c:idx val="3"/>
          <c:order val="1"/>
          <c:tx>
            <c:strRef>
              <c:f>trimestriel!$A$13</c:f>
              <c:strCache>
                <c:ptCount val="1"/>
                <c:pt idx="0">
                  <c:v>Industries agro-alimentaires</c:v>
                </c:pt>
              </c:strCache>
            </c:strRef>
          </c:tx>
          <c:spPr>
            <a:ln>
              <a:solidFill>
                <a:srgbClr val="660066"/>
              </a:solidFill>
            </a:ln>
          </c:spPr>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trimestriel!$B$13:$CS$13</c:f>
              <c:numCache>
                <c:formatCode>#,##0</c:formatCode>
                <c:ptCount val="96"/>
                <c:pt idx="0">
                  <c:v>225.0</c:v>
                </c:pt>
                <c:pt idx="1">
                  <c:v>213.0</c:v>
                </c:pt>
                <c:pt idx="2">
                  <c:v>221.0</c:v>
                </c:pt>
                <c:pt idx="3">
                  <c:v>225.0</c:v>
                </c:pt>
                <c:pt idx="4">
                  <c:v>231.0</c:v>
                </c:pt>
                <c:pt idx="5">
                  <c:v>227.0</c:v>
                </c:pt>
                <c:pt idx="6">
                  <c:v>229.0</c:v>
                </c:pt>
                <c:pt idx="7">
                  <c:v>239.0</c:v>
                </c:pt>
                <c:pt idx="8">
                  <c:v>243.0</c:v>
                </c:pt>
                <c:pt idx="9">
                  <c:v>242.0</c:v>
                </c:pt>
                <c:pt idx="10">
                  <c:v>247.0</c:v>
                </c:pt>
                <c:pt idx="11">
                  <c:v>259.0</c:v>
                </c:pt>
                <c:pt idx="12">
                  <c:v>263.0</c:v>
                </c:pt>
                <c:pt idx="13">
                  <c:v>259.0</c:v>
                </c:pt>
                <c:pt idx="14">
                  <c:v>263.0</c:v>
                </c:pt>
                <c:pt idx="15">
                  <c:v>263.0</c:v>
                </c:pt>
                <c:pt idx="16">
                  <c:v>259.0</c:v>
                </c:pt>
                <c:pt idx="17">
                  <c:v>255.0</c:v>
                </c:pt>
                <c:pt idx="18">
                  <c:v>261.0</c:v>
                </c:pt>
                <c:pt idx="19">
                  <c:v>256.0</c:v>
                </c:pt>
                <c:pt idx="20">
                  <c:v>261.0</c:v>
                </c:pt>
                <c:pt idx="21">
                  <c:v>250.0</c:v>
                </c:pt>
                <c:pt idx="22">
                  <c:v>256.0</c:v>
                </c:pt>
                <c:pt idx="23">
                  <c:v>261.0</c:v>
                </c:pt>
                <c:pt idx="24">
                  <c:v>261.0</c:v>
                </c:pt>
                <c:pt idx="25">
                  <c:v>260.0</c:v>
                </c:pt>
                <c:pt idx="26">
                  <c:v>264.0</c:v>
                </c:pt>
                <c:pt idx="27">
                  <c:v>268.0</c:v>
                </c:pt>
                <c:pt idx="28">
                  <c:v>267.0</c:v>
                </c:pt>
                <c:pt idx="29">
                  <c:v>267.0</c:v>
                </c:pt>
                <c:pt idx="30">
                  <c:v>266.0</c:v>
                </c:pt>
                <c:pt idx="31">
                  <c:v>265.0</c:v>
                </c:pt>
                <c:pt idx="32">
                  <c:v>263.0</c:v>
                </c:pt>
                <c:pt idx="33">
                  <c:v>258.0</c:v>
                </c:pt>
                <c:pt idx="34">
                  <c:v>260.0</c:v>
                </c:pt>
                <c:pt idx="35">
                  <c:v>262.0</c:v>
                </c:pt>
                <c:pt idx="36">
                  <c:v>257.0</c:v>
                </c:pt>
                <c:pt idx="37">
                  <c:v>247.0</c:v>
                </c:pt>
                <c:pt idx="38">
                  <c:v>246.0</c:v>
                </c:pt>
                <c:pt idx="39">
                  <c:v>250.0</c:v>
                </c:pt>
                <c:pt idx="40">
                  <c:v>254.0</c:v>
                </c:pt>
                <c:pt idx="41">
                  <c:v>252.0</c:v>
                </c:pt>
                <c:pt idx="42">
                  <c:v>253.0</c:v>
                </c:pt>
                <c:pt idx="43">
                  <c:v>251.0</c:v>
                </c:pt>
                <c:pt idx="44">
                  <c:v>252.0</c:v>
                </c:pt>
                <c:pt idx="45">
                  <c:v>251.0</c:v>
                </c:pt>
                <c:pt idx="46">
                  <c:v>258.0</c:v>
                </c:pt>
                <c:pt idx="47">
                  <c:v>263.0</c:v>
                </c:pt>
                <c:pt idx="48">
                  <c:v>265.0</c:v>
                </c:pt>
                <c:pt idx="49">
                  <c:v>271.0</c:v>
                </c:pt>
                <c:pt idx="50">
                  <c:v>275.0</c:v>
                </c:pt>
                <c:pt idx="51">
                  <c:v>280.0</c:v>
                </c:pt>
                <c:pt idx="52">
                  <c:v>286.0</c:v>
                </c:pt>
                <c:pt idx="53">
                  <c:v>288.0</c:v>
                </c:pt>
                <c:pt idx="54">
                  <c:v>283.0</c:v>
                </c:pt>
                <c:pt idx="55">
                  <c:v>290.0</c:v>
                </c:pt>
                <c:pt idx="56">
                  <c:v>296.0</c:v>
                </c:pt>
                <c:pt idx="57">
                  <c:v>297.0</c:v>
                </c:pt>
                <c:pt idx="58">
                  <c:v>305.0</c:v>
                </c:pt>
                <c:pt idx="59">
                  <c:v>311.0</c:v>
                </c:pt>
                <c:pt idx="60">
                  <c:v>314.0</c:v>
                </c:pt>
                <c:pt idx="61">
                  <c:v>314.0</c:v>
                </c:pt>
                <c:pt idx="62">
                  <c:v>325.0</c:v>
                </c:pt>
                <c:pt idx="63">
                  <c:v>341.0</c:v>
                </c:pt>
                <c:pt idx="64">
                  <c:v>350.0</c:v>
                </c:pt>
                <c:pt idx="65">
                  <c:v>348.0</c:v>
                </c:pt>
                <c:pt idx="66">
                  <c:v>355.0</c:v>
                </c:pt>
                <c:pt idx="67">
                  <c:v>361.0</c:v>
                </c:pt>
                <c:pt idx="68">
                  <c:v>362.0</c:v>
                </c:pt>
                <c:pt idx="69">
                  <c:v>362.0</c:v>
                </c:pt>
                <c:pt idx="70">
                  <c:v>361.0</c:v>
                </c:pt>
                <c:pt idx="71">
                  <c:v>356.0</c:v>
                </c:pt>
                <c:pt idx="72">
                  <c:v>356.0</c:v>
                </c:pt>
                <c:pt idx="73">
                  <c:v>369.0</c:v>
                </c:pt>
                <c:pt idx="74">
                  <c:v>373.0</c:v>
                </c:pt>
                <c:pt idx="75">
                  <c:v>380.0</c:v>
                </c:pt>
                <c:pt idx="76">
                  <c:v>370.0</c:v>
                </c:pt>
                <c:pt idx="77">
                  <c:v>373.0</c:v>
                </c:pt>
                <c:pt idx="78">
                  <c:v>373.0</c:v>
                </c:pt>
                <c:pt idx="79">
                  <c:v>379.0</c:v>
                </c:pt>
                <c:pt idx="80">
                  <c:v>389.0</c:v>
                </c:pt>
                <c:pt idx="81">
                  <c:v>385.0</c:v>
                </c:pt>
                <c:pt idx="82">
                  <c:v>384.0</c:v>
                </c:pt>
                <c:pt idx="83">
                  <c:v>394.0</c:v>
                </c:pt>
                <c:pt idx="84">
                  <c:v>405.0</c:v>
                </c:pt>
                <c:pt idx="85">
                  <c:v>422.0</c:v>
                </c:pt>
                <c:pt idx="86">
                  <c:v>424.0</c:v>
                </c:pt>
                <c:pt idx="87">
                  <c:v>431.0</c:v>
                </c:pt>
                <c:pt idx="88">
                  <c:v>435.0</c:v>
                </c:pt>
                <c:pt idx="89">
                  <c:v>448.0</c:v>
                </c:pt>
                <c:pt idx="90">
                  <c:v>446.0</c:v>
                </c:pt>
                <c:pt idx="91">
                  <c:v>457.0</c:v>
                </c:pt>
                <c:pt idx="92">
                  <c:v>455.0</c:v>
                </c:pt>
                <c:pt idx="93">
                  <c:v>450.0</c:v>
                </c:pt>
              </c:numCache>
            </c:numRef>
          </c:val>
          <c:smooth val="0"/>
        </c:ser>
        <c:dLbls>
          <c:showLegendKey val="0"/>
          <c:showVal val="0"/>
          <c:showCatName val="0"/>
          <c:showSerName val="0"/>
          <c:showPercent val="0"/>
          <c:showBubbleSize val="0"/>
        </c:dLbls>
        <c:marker val="1"/>
        <c:smooth val="0"/>
        <c:axId val="2134982664"/>
        <c:axId val="2134978136"/>
      </c:lineChart>
      <c:lineChart>
        <c:grouping val="standard"/>
        <c:varyColors val="0"/>
        <c:ser>
          <c:idx val="2"/>
          <c:order val="2"/>
          <c:tx>
            <c:strRef>
              <c:f>trimestriel!$A$12</c:f>
              <c:strCache>
                <c:ptCount val="1"/>
                <c:pt idx="0">
                  <c:v>Industrie du nickel</c:v>
                </c:pt>
              </c:strCache>
            </c:strRef>
          </c:tx>
          <c:spPr>
            <a:ln w="76200" cmpd="sng">
              <a:solidFill>
                <a:srgbClr val="0000FF"/>
              </a:solidFill>
            </a:ln>
          </c:spPr>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trimestriel!$B$12:$CS$12</c:f>
              <c:numCache>
                <c:formatCode>#,##0</c:formatCode>
                <c:ptCount val="96"/>
                <c:pt idx="0">
                  <c:v>26.0</c:v>
                </c:pt>
                <c:pt idx="1">
                  <c:v>26.0</c:v>
                </c:pt>
                <c:pt idx="2">
                  <c:v>25.0</c:v>
                </c:pt>
                <c:pt idx="3">
                  <c:v>27.0</c:v>
                </c:pt>
                <c:pt idx="4">
                  <c:v>28.0</c:v>
                </c:pt>
                <c:pt idx="5">
                  <c:v>26.0</c:v>
                </c:pt>
                <c:pt idx="6">
                  <c:v>26.0</c:v>
                </c:pt>
                <c:pt idx="7">
                  <c:v>26.0</c:v>
                </c:pt>
                <c:pt idx="8">
                  <c:v>27.0</c:v>
                </c:pt>
                <c:pt idx="9">
                  <c:v>26.0</c:v>
                </c:pt>
                <c:pt idx="10">
                  <c:v>25.0</c:v>
                </c:pt>
                <c:pt idx="11">
                  <c:v>24.0</c:v>
                </c:pt>
                <c:pt idx="12">
                  <c:v>24.0</c:v>
                </c:pt>
                <c:pt idx="13">
                  <c:v>24.0</c:v>
                </c:pt>
                <c:pt idx="14">
                  <c:v>24.0</c:v>
                </c:pt>
                <c:pt idx="15">
                  <c:v>25.0</c:v>
                </c:pt>
                <c:pt idx="16">
                  <c:v>25.0</c:v>
                </c:pt>
                <c:pt idx="17">
                  <c:v>22.0</c:v>
                </c:pt>
                <c:pt idx="18">
                  <c:v>23.0</c:v>
                </c:pt>
                <c:pt idx="19">
                  <c:v>23.0</c:v>
                </c:pt>
                <c:pt idx="20">
                  <c:v>23.0</c:v>
                </c:pt>
                <c:pt idx="21">
                  <c:v>23.0</c:v>
                </c:pt>
                <c:pt idx="22">
                  <c:v>23.0</c:v>
                </c:pt>
                <c:pt idx="23">
                  <c:v>25.0</c:v>
                </c:pt>
                <c:pt idx="24">
                  <c:v>25.0</c:v>
                </c:pt>
                <c:pt idx="25">
                  <c:v>25.0</c:v>
                </c:pt>
                <c:pt idx="26">
                  <c:v>26.0</c:v>
                </c:pt>
                <c:pt idx="27">
                  <c:v>26.0</c:v>
                </c:pt>
                <c:pt idx="28">
                  <c:v>26.0</c:v>
                </c:pt>
                <c:pt idx="29">
                  <c:v>26.0</c:v>
                </c:pt>
                <c:pt idx="30">
                  <c:v>24.0</c:v>
                </c:pt>
                <c:pt idx="31">
                  <c:v>27.0</c:v>
                </c:pt>
                <c:pt idx="32">
                  <c:v>27.0</c:v>
                </c:pt>
                <c:pt idx="33">
                  <c:v>28.0</c:v>
                </c:pt>
                <c:pt idx="34">
                  <c:v>30.0</c:v>
                </c:pt>
                <c:pt idx="35">
                  <c:v>30.0</c:v>
                </c:pt>
                <c:pt idx="36">
                  <c:v>29.0</c:v>
                </c:pt>
                <c:pt idx="37">
                  <c:v>29.0</c:v>
                </c:pt>
                <c:pt idx="38">
                  <c:v>27.0</c:v>
                </c:pt>
                <c:pt idx="39">
                  <c:v>27.0</c:v>
                </c:pt>
                <c:pt idx="40">
                  <c:v>27.0</c:v>
                </c:pt>
                <c:pt idx="41">
                  <c:v>27.0</c:v>
                </c:pt>
                <c:pt idx="42">
                  <c:v>27.0</c:v>
                </c:pt>
                <c:pt idx="43">
                  <c:v>28.0</c:v>
                </c:pt>
                <c:pt idx="44">
                  <c:v>28.0</c:v>
                </c:pt>
                <c:pt idx="45">
                  <c:v>27.0</c:v>
                </c:pt>
                <c:pt idx="46">
                  <c:v>25.0</c:v>
                </c:pt>
                <c:pt idx="47">
                  <c:v>27.0</c:v>
                </c:pt>
                <c:pt idx="48">
                  <c:v>27.0</c:v>
                </c:pt>
                <c:pt idx="49">
                  <c:v>29.0</c:v>
                </c:pt>
                <c:pt idx="50">
                  <c:v>31.0</c:v>
                </c:pt>
                <c:pt idx="51">
                  <c:v>31.0</c:v>
                </c:pt>
                <c:pt idx="52">
                  <c:v>33.0</c:v>
                </c:pt>
                <c:pt idx="53">
                  <c:v>36.0</c:v>
                </c:pt>
                <c:pt idx="54">
                  <c:v>38.0</c:v>
                </c:pt>
                <c:pt idx="55">
                  <c:v>38.0</c:v>
                </c:pt>
                <c:pt idx="56">
                  <c:v>39.0</c:v>
                </c:pt>
                <c:pt idx="57">
                  <c:v>39.0</c:v>
                </c:pt>
                <c:pt idx="58">
                  <c:v>40.0</c:v>
                </c:pt>
                <c:pt idx="59">
                  <c:v>40.0</c:v>
                </c:pt>
                <c:pt idx="60">
                  <c:v>38.0</c:v>
                </c:pt>
                <c:pt idx="61">
                  <c:v>39.0</c:v>
                </c:pt>
                <c:pt idx="62">
                  <c:v>39.0</c:v>
                </c:pt>
                <c:pt idx="63">
                  <c:v>40.0</c:v>
                </c:pt>
                <c:pt idx="64">
                  <c:v>41.0</c:v>
                </c:pt>
                <c:pt idx="65">
                  <c:v>40.0</c:v>
                </c:pt>
                <c:pt idx="66">
                  <c:v>40.0</c:v>
                </c:pt>
                <c:pt idx="67">
                  <c:v>41.0</c:v>
                </c:pt>
                <c:pt idx="68">
                  <c:v>44.0</c:v>
                </c:pt>
                <c:pt idx="69">
                  <c:v>45.0</c:v>
                </c:pt>
                <c:pt idx="70">
                  <c:v>45.0</c:v>
                </c:pt>
                <c:pt idx="71">
                  <c:v>46.0</c:v>
                </c:pt>
                <c:pt idx="72">
                  <c:v>46.0</c:v>
                </c:pt>
                <c:pt idx="73">
                  <c:v>46.0</c:v>
                </c:pt>
                <c:pt idx="74">
                  <c:v>46.0</c:v>
                </c:pt>
                <c:pt idx="75">
                  <c:v>46.0</c:v>
                </c:pt>
                <c:pt idx="76">
                  <c:v>46.0</c:v>
                </c:pt>
                <c:pt idx="77">
                  <c:v>47.0</c:v>
                </c:pt>
                <c:pt idx="78">
                  <c:v>48.0</c:v>
                </c:pt>
                <c:pt idx="79">
                  <c:v>49.0</c:v>
                </c:pt>
                <c:pt idx="80">
                  <c:v>48.0</c:v>
                </c:pt>
                <c:pt idx="81">
                  <c:v>47.0</c:v>
                </c:pt>
                <c:pt idx="82">
                  <c:v>46.0</c:v>
                </c:pt>
                <c:pt idx="83">
                  <c:v>46.0</c:v>
                </c:pt>
                <c:pt idx="84">
                  <c:v>43.0</c:v>
                </c:pt>
                <c:pt idx="85">
                  <c:v>44.0</c:v>
                </c:pt>
                <c:pt idx="86">
                  <c:v>44.0</c:v>
                </c:pt>
                <c:pt idx="87">
                  <c:v>40.0</c:v>
                </c:pt>
                <c:pt idx="88">
                  <c:v>40.0</c:v>
                </c:pt>
                <c:pt idx="89">
                  <c:v>40.0</c:v>
                </c:pt>
                <c:pt idx="90">
                  <c:v>42.0</c:v>
                </c:pt>
                <c:pt idx="91">
                  <c:v>41.0</c:v>
                </c:pt>
                <c:pt idx="92">
                  <c:v>40.0</c:v>
                </c:pt>
                <c:pt idx="93">
                  <c:v>41.0</c:v>
                </c:pt>
              </c:numCache>
            </c:numRef>
          </c:val>
          <c:smooth val="0"/>
        </c:ser>
        <c:dLbls>
          <c:showLegendKey val="0"/>
          <c:showVal val="0"/>
          <c:showCatName val="0"/>
          <c:showSerName val="0"/>
          <c:showPercent val="0"/>
          <c:showBubbleSize val="0"/>
        </c:dLbls>
        <c:marker val="1"/>
        <c:smooth val="0"/>
        <c:axId val="2134966424"/>
        <c:axId val="2134963512"/>
      </c:lineChart>
      <c:catAx>
        <c:axId val="2134982664"/>
        <c:scaling>
          <c:orientation val="minMax"/>
        </c:scaling>
        <c:delete val="0"/>
        <c:axPos val="b"/>
        <c:numFmt formatCode="General" sourceLinked="1"/>
        <c:majorTickMark val="out"/>
        <c:minorTickMark val="none"/>
        <c:tickLblPos val="nextTo"/>
        <c:crossAx val="2134978136"/>
        <c:crosses val="autoZero"/>
        <c:auto val="1"/>
        <c:lblAlgn val="ctr"/>
        <c:lblOffset val="100"/>
        <c:tickLblSkip val="4"/>
        <c:noMultiLvlLbl val="0"/>
      </c:catAx>
      <c:valAx>
        <c:axId val="2134978136"/>
        <c:scaling>
          <c:orientation val="minMax"/>
        </c:scaling>
        <c:delete val="0"/>
        <c:axPos val="l"/>
        <c:majorGridlines/>
        <c:numFmt formatCode="#,##0" sourceLinked="1"/>
        <c:majorTickMark val="out"/>
        <c:minorTickMark val="none"/>
        <c:tickLblPos val="nextTo"/>
        <c:crossAx val="2134982664"/>
        <c:crosses val="autoZero"/>
        <c:crossBetween val="between"/>
      </c:valAx>
      <c:valAx>
        <c:axId val="2134963512"/>
        <c:scaling>
          <c:orientation val="minMax"/>
        </c:scaling>
        <c:delete val="0"/>
        <c:axPos val="r"/>
        <c:numFmt formatCode="#,##0" sourceLinked="1"/>
        <c:majorTickMark val="out"/>
        <c:minorTickMark val="none"/>
        <c:tickLblPos val="nextTo"/>
        <c:txPr>
          <a:bodyPr/>
          <a:lstStyle/>
          <a:p>
            <a:pPr>
              <a:defRPr>
                <a:solidFill>
                  <a:srgbClr val="0000FF"/>
                </a:solidFill>
              </a:defRPr>
            </a:pPr>
            <a:endParaRPr lang="fr-FR"/>
          </a:p>
        </c:txPr>
        <c:crossAx val="2134966424"/>
        <c:crosses val="max"/>
        <c:crossBetween val="between"/>
      </c:valAx>
      <c:catAx>
        <c:axId val="2134966424"/>
        <c:scaling>
          <c:orientation val="minMax"/>
        </c:scaling>
        <c:delete val="1"/>
        <c:axPos val="b"/>
        <c:majorTickMark val="out"/>
        <c:minorTickMark val="none"/>
        <c:tickLblPos val="nextTo"/>
        <c:crossAx val="2134963512"/>
        <c:crosses val="autoZero"/>
        <c:auto val="1"/>
        <c:lblAlgn val="ctr"/>
        <c:lblOffset val="100"/>
        <c:noMultiLvlLbl val="0"/>
      </c:catAx>
    </c:plotArea>
    <c:legend>
      <c:legendPos val="r"/>
      <c:legendEntry>
        <c:idx val="2"/>
        <c:txPr>
          <a:bodyPr/>
          <a:lstStyle/>
          <a:p>
            <a:pPr>
              <a:defRPr sz="2000" b="1"/>
            </a:pPr>
            <a:endParaRPr lang="fr-FR"/>
          </a:p>
        </c:txPr>
      </c:legendEntry>
      <c:layout>
        <c:manualLayout>
          <c:xMode val="edge"/>
          <c:yMode val="edge"/>
          <c:x val="0.82047751747081"/>
          <c:y val="0.010233959005777"/>
          <c:w val="0.17384595444088"/>
          <c:h val="0.958644353528916"/>
        </c:manualLayout>
      </c:layout>
      <c:overlay val="0"/>
      <c:txPr>
        <a:bodyPr/>
        <a:lstStyle/>
        <a:p>
          <a:pPr>
            <a:defRPr sz="1600"/>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dirty="0"/>
              <a:t>Ressources en biens et </a:t>
            </a:r>
            <a:r>
              <a:rPr lang="fr-FR" sz="1600" dirty="0" smtClean="0"/>
              <a:t>services</a:t>
            </a:r>
          </a:p>
          <a:p>
            <a:pPr>
              <a:defRPr sz="1600"/>
            </a:pPr>
            <a:r>
              <a:rPr lang="fr-FR" sz="1600" dirty="0" smtClean="0"/>
              <a:t> </a:t>
            </a:r>
            <a:r>
              <a:rPr lang="fr-FR" sz="1600" dirty="0"/>
              <a:t>(en +), PIB et Imp.</a:t>
            </a:r>
          </a:p>
          <a:p>
            <a:pPr>
              <a:defRPr sz="1600"/>
            </a:pPr>
            <a:r>
              <a:rPr lang="fr-FR" sz="1600" dirty="0"/>
              <a:t>et Emplois (en -), CF + FBC + </a:t>
            </a:r>
            <a:r>
              <a:rPr lang="fr-FR" sz="1600" dirty="0" err="1" smtClean="0"/>
              <a:t>Exp</a:t>
            </a:r>
            <a:r>
              <a:rPr lang="fr-FR" sz="1600" dirty="0" smtClean="0"/>
              <a:t>. </a:t>
            </a:r>
            <a:r>
              <a:rPr lang="fr-FR" sz="1600" dirty="0"/>
              <a:t>, GCFP courants 2011 et 2017</a:t>
            </a:r>
          </a:p>
        </c:rich>
      </c:tx>
      <c:layout>
        <c:manualLayout>
          <c:xMode val="edge"/>
          <c:yMode val="edge"/>
          <c:x val="0.171688792350795"/>
          <c:y val="0.00146046419892084"/>
        </c:manualLayout>
      </c:layout>
      <c:overlay val="0"/>
      <c:spPr>
        <a:solidFill>
          <a:schemeClr val="bg1"/>
        </a:solidFill>
      </c:spPr>
    </c:title>
    <c:autoTitleDeleted val="0"/>
    <c:plotArea>
      <c:layout>
        <c:manualLayout>
          <c:layoutTarget val="inner"/>
          <c:xMode val="edge"/>
          <c:yMode val="edge"/>
          <c:x val="0.0631750995240427"/>
          <c:y val="0.144474732922454"/>
          <c:w val="0.872317371811777"/>
          <c:h val="0.756643054072041"/>
        </c:manualLayout>
      </c:layout>
      <c:barChart>
        <c:barDir val="col"/>
        <c:grouping val="stacked"/>
        <c:varyColors val="0"/>
        <c:ser>
          <c:idx val="0"/>
          <c:order val="0"/>
          <c:tx>
            <c:strRef>
              <c:f>Feuil1!$A$4</c:f>
              <c:strCache>
                <c:ptCount val="1"/>
                <c:pt idx="0">
                  <c:v>VAB</c:v>
                </c:pt>
              </c:strCache>
            </c:strRef>
          </c:tx>
          <c:spPr>
            <a:solidFill>
              <a:srgbClr val="0000FF"/>
            </a:solidFill>
            <a:effectLst/>
          </c:spPr>
          <c:invertIfNegative val="0"/>
          <c:dLbls>
            <c:numFmt formatCode="0" sourceLinked="0"/>
            <c:txPr>
              <a:bodyPr rot="0" vert="horz"/>
              <a:lstStyle/>
              <a:p>
                <a:pPr>
                  <a:defRPr sz="1600" b="1">
                    <a:solidFill>
                      <a:schemeClr val="bg1"/>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Feuil1!$B$4:$D$4</c:f>
              <c:numCache>
                <c:formatCode>General</c:formatCode>
                <c:ptCount val="3"/>
                <c:pt idx="0" formatCode="0.0">
                  <c:v>793.521</c:v>
                </c:pt>
                <c:pt idx="2" formatCode="0.0">
                  <c:v>863.3818915613157</c:v>
                </c:pt>
              </c:numCache>
            </c:numRef>
          </c:val>
        </c:ser>
        <c:ser>
          <c:idx val="1"/>
          <c:order val="1"/>
          <c:tx>
            <c:strRef>
              <c:f>Feuil1!$A$5</c:f>
              <c:strCache>
                <c:ptCount val="1"/>
                <c:pt idx="0">
                  <c:v>+ impôts</c:v>
                </c:pt>
              </c:strCache>
            </c:strRef>
          </c:tx>
          <c:spPr>
            <a:solidFill>
              <a:srgbClr val="3366FF"/>
            </a:solidFill>
            <a:effectLst/>
          </c:spPr>
          <c:invertIfNegative val="0"/>
          <c:dLbls>
            <c:numFmt formatCode="#,##0" sourceLinked="0"/>
            <c:txPr>
              <a:bodyPr/>
              <a:lstStyle/>
              <a:p>
                <a:pPr>
                  <a:defRPr sz="1400" b="1">
                    <a:solidFill>
                      <a:srgbClr val="FFFFFF"/>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Feuil1!$B$5:$D$5</c:f>
              <c:numCache>
                <c:formatCode>General</c:formatCode>
                <c:ptCount val="3"/>
                <c:pt idx="0" formatCode="0.0">
                  <c:v>93.904</c:v>
                </c:pt>
                <c:pt idx="2">
                  <c:v>101.2</c:v>
                </c:pt>
              </c:numCache>
            </c:numRef>
          </c:val>
        </c:ser>
        <c:ser>
          <c:idx val="2"/>
          <c:order val="2"/>
          <c:tx>
            <c:strRef>
              <c:f>Feuil1!$A$6</c:f>
              <c:strCache>
                <c:ptCount val="1"/>
                <c:pt idx="0">
                  <c:v>+ Import</c:v>
                </c:pt>
              </c:strCache>
            </c:strRef>
          </c:tx>
          <c:spPr>
            <a:solidFill>
              <a:schemeClr val="accent4">
                <a:lumMod val="20000"/>
                <a:lumOff val="80000"/>
              </a:schemeClr>
            </a:solidFill>
            <a:ln w="12700" cmpd="sng">
              <a:solidFill>
                <a:schemeClr val="tx1"/>
              </a:solidFill>
            </a:ln>
            <a:effectLst/>
          </c:spPr>
          <c:invertIfNegative val="0"/>
          <c:dLbls>
            <c:numFmt formatCode="#,##0" sourceLinked="0"/>
            <c:txPr>
              <a:bodyPr rot="0" vert="horz"/>
              <a:lstStyle/>
              <a:p>
                <a:pPr>
                  <a:defRPr sz="1600"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Feuil1!$B$6:$D$6</c:f>
              <c:numCache>
                <c:formatCode>General</c:formatCode>
                <c:ptCount val="3"/>
                <c:pt idx="0" formatCode="0.0">
                  <c:v>414.904</c:v>
                </c:pt>
                <c:pt idx="2" formatCode="0">
                  <c:v>365.0</c:v>
                </c:pt>
              </c:numCache>
            </c:numRef>
          </c:val>
        </c:ser>
        <c:ser>
          <c:idx val="3"/>
          <c:order val="3"/>
          <c:tx>
            <c:strRef>
              <c:f>Feuil1!$A$7</c:f>
              <c:strCache>
                <c:ptCount val="1"/>
                <c:pt idx="0">
                  <c:v> + CF</c:v>
                </c:pt>
              </c:strCache>
            </c:strRef>
          </c:tx>
          <c:spPr>
            <a:solidFill>
              <a:srgbClr val="2EF72F"/>
            </a:solidFill>
          </c:spPr>
          <c:invertIfNegative val="0"/>
          <c:dLbls>
            <c:numFmt formatCode="0" sourceLinked="0"/>
            <c:txPr>
              <a:bodyPr/>
              <a:lstStyle/>
              <a:p>
                <a:pPr>
                  <a:defRPr sz="1600"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Feuil1!$B$7:$D$7</c:f>
              <c:numCache>
                <c:formatCode>General</c:formatCode>
                <c:ptCount val="3"/>
                <c:pt idx="0" formatCode="0.0">
                  <c:v>-754.292</c:v>
                </c:pt>
                <c:pt idx="2" formatCode="0.0">
                  <c:v>-883.75</c:v>
                </c:pt>
              </c:numCache>
            </c:numRef>
          </c:val>
        </c:ser>
        <c:ser>
          <c:idx val="4"/>
          <c:order val="4"/>
          <c:tx>
            <c:strRef>
              <c:f>Feuil1!$A$8</c:f>
              <c:strCache>
                <c:ptCount val="1"/>
                <c:pt idx="0">
                  <c:v>+ FBC </c:v>
                </c:pt>
              </c:strCache>
            </c:strRef>
          </c:tx>
          <c:spPr>
            <a:solidFill>
              <a:srgbClr val="41B017"/>
            </a:solidFill>
            <a:ln>
              <a:noFill/>
            </a:ln>
            <a:effectLst/>
          </c:spPr>
          <c:invertIfNegative val="0"/>
          <c:dLbls>
            <c:numFmt formatCode="0" sourceLinked="0"/>
            <c:txPr>
              <a:bodyPr/>
              <a:lstStyle/>
              <a:p>
                <a:pPr>
                  <a:defRPr sz="1600" b="1">
                    <a:solidFill>
                      <a:srgbClr val="FFFFFF"/>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Feuil1!$B$8:$D$8</c:f>
              <c:numCache>
                <c:formatCode>General</c:formatCode>
                <c:ptCount val="3"/>
                <c:pt idx="0" formatCode="0.0">
                  <c:v>-369.746</c:v>
                </c:pt>
                <c:pt idx="2" formatCode="0">
                  <c:v>-280.831891561316</c:v>
                </c:pt>
              </c:numCache>
            </c:numRef>
          </c:val>
        </c:ser>
        <c:ser>
          <c:idx val="5"/>
          <c:order val="5"/>
          <c:tx>
            <c:strRef>
              <c:f>Feuil1!$A$9</c:f>
              <c:strCache>
                <c:ptCount val="1"/>
                <c:pt idx="0">
                  <c:v>+ Export</c:v>
                </c:pt>
              </c:strCache>
            </c:strRef>
          </c:tx>
          <c:spPr>
            <a:solidFill>
              <a:schemeClr val="accent2">
                <a:lumMod val="40000"/>
                <a:lumOff val="60000"/>
              </a:schemeClr>
            </a:solidFill>
          </c:spPr>
          <c:invertIfNegative val="0"/>
          <c:dLbls>
            <c:numFmt formatCode="0" sourceLinked="0"/>
            <c:txPr>
              <a:bodyPr/>
              <a:lstStyle/>
              <a:p>
                <a:pPr>
                  <a:defRPr sz="1600"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Feuil1!$B$9:$D$9</c:f>
              <c:numCache>
                <c:formatCode>General</c:formatCode>
                <c:ptCount val="3"/>
                <c:pt idx="0" formatCode="0.0">
                  <c:v>-178.291</c:v>
                </c:pt>
                <c:pt idx="2" formatCode="0">
                  <c:v>-165.0</c:v>
                </c:pt>
              </c:numCache>
            </c:numRef>
          </c:val>
        </c:ser>
        <c:dLbls>
          <c:showLegendKey val="0"/>
          <c:showVal val="1"/>
          <c:showCatName val="0"/>
          <c:showSerName val="0"/>
          <c:showPercent val="0"/>
          <c:showBubbleSize val="0"/>
        </c:dLbls>
        <c:gapWidth val="150"/>
        <c:overlap val="100"/>
        <c:axId val="2141379432"/>
        <c:axId val="2141338568"/>
      </c:barChart>
      <c:catAx>
        <c:axId val="2141379432"/>
        <c:scaling>
          <c:orientation val="minMax"/>
        </c:scaling>
        <c:delete val="0"/>
        <c:axPos val="b"/>
        <c:numFmt formatCode="General" sourceLinked="1"/>
        <c:majorTickMark val="out"/>
        <c:minorTickMark val="none"/>
        <c:tickLblPos val="low"/>
        <c:spPr>
          <a:ln w="28575" cmpd="sng">
            <a:solidFill>
              <a:srgbClr val="FF0000"/>
            </a:solidFill>
          </a:ln>
        </c:spPr>
        <c:txPr>
          <a:bodyPr rot="0" vert="horz"/>
          <a:lstStyle/>
          <a:p>
            <a:pPr>
              <a:defRPr sz="1600" b="1"/>
            </a:pPr>
            <a:endParaRPr lang="fr-FR"/>
          </a:p>
        </c:txPr>
        <c:crossAx val="2141338568"/>
        <c:crosses val="autoZero"/>
        <c:auto val="1"/>
        <c:lblAlgn val="ctr"/>
        <c:lblOffset val="100"/>
        <c:noMultiLvlLbl val="0"/>
      </c:catAx>
      <c:valAx>
        <c:axId val="2141338568"/>
        <c:scaling>
          <c:orientation val="minMax"/>
          <c:max val="1400.0"/>
          <c:min val="-1400.0"/>
        </c:scaling>
        <c:delete val="0"/>
        <c:axPos val="l"/>
        <c:majorGridlines>
          <c:spPr>
            <a:ln>
              <a:solidFill>
                <a:schemeClr val="bg1">
                  <a:lumMod val="85000"/>
                </a:schemeClr>
              </a:solidFill>
            </a:ln>
          </c:spPr>
        </c:majorGridlines>
        <c:numFmt formatCode="0" sourceLinked="0"/>
        <c:majorTickMark val="out"/>
        <c:minorTickMark val="none"/>
        <c:tickLblPos val="nextTo"/>
        <c:crossAx val="2141379432"/>
        <c:crosses val="autoZero"/>
        <c:crossBetween val="between"/>
        <c:majorUnit val="200.0"/>
      </c:valAx>
    </c:plotArea>
    <c:plotVisOnly val="1"/>
    <c:dispBlanksAs val="gap"/>
    <c:showDLblsOverMax val="0"/>
  </c:chart>
  <c:txPr>
    <a:bodyPr/>
    <a:lstStyle/>
    <a:p>
      <a:pPr>
        <a:defRPr sz="1200"/>
      </a:pPr>
      <a:endParaRPr lang="fr-FR"/>
    </a:p>
  </c:txPr>
  <c:externalData r:id="rId1">
    <c:autoUpdate val="0"/>
  </c:externalData>
  <c:userShapes r:id="rId2"/>
</c:chartSpace>
</file>

<file path=ppt/charts/chart7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a:t>Créations d'entreprises</a:t>
            </a:r>
            <a:r>
              <a:rPr lang="fr-FR" sz="1600" baseline="0"/>
              <a:t> : Industries</a:t>
            </a:r>
          </a:p>
        </c:rich>
      </c:tx>
      <c:layout>
        <c:manualLayout>
          <c:xMode val="edge"/>
          <c:yMode val="edge"/>
          <c:x val="0.113976377952756"/>
          <c:y val="0.00783289817232376"/>
        </c:manualLayout>
      </c:layout>
      <c:overlay val="0"/>
      <c:spPr>
        <a:solidFill>
          <a:schemeClr val="bg1"/>
        </a:solidFill>
      </c:spPr>
    </c:title>
    <c:autoTitleDeleted val="0"/>
    <c:plotArea>
      <c:layout>
        <c:manualLayout>
          <c:layoutTarget val="inner"/>
          <c:xMode val="edge"/>
          <c:yMode val="edge"/>
          <c:x val="0.0628917993915533"/>
          <c:y val="0.0339425587467363"/>
          <c:w val="0.701236466535433"/>
          <c:h val="0.818193716076752"/>
        </c:manualLayout>
      </c:layout>
      <c:lineChart>
        <c:grouping val="standard"/>
        <c:varyColors val="0"/>
        <c:ser>
          <c:idx val="0"/>
          <c:order val="0"/>
          <c:tx>
            <c:strRef>
              <c:f>trimestriel!$A$41</c:f>
              <c:strCache>
                <c:ptCount val="1"/>
                <c:pt idx="0">
                  <c:v>Industries hors nickel et IAA</c:v>
                </c:pt>
              </c:strCache>
            </c:strRef>
          </c:tx>
          <c:spPr>
            <a:ln w="12700" cmpd="sng">
              <a:noFill/>
            </a:ln>
          </c:spPr>
          <c:marker>
            <c:symbol val="none"/>
          </c:marker>
          <c:trendline>
            <c:spPr>
              <a:ln w="76200" cmpd="sng">
                <a:solidFill>
                  <a:schemeClr val="accent3">
                    <a:lumMod val="60000"/>
                    <a:lumOff val="40000"/>
                  </a:schemeClr>
                </a:solidFill>
              </a:ln>
            </c:spPr>
            <c:trendlineType val="movingAvg"/>
            <c:period val="12"/>
            <c:dispRSqr val="0"/>
            <c:dispEq val="0"/>
          </c:trendline>
          <c:cat>
            <c:strRef>
              <c:f>trimestriel!$B$28:$CQ$29</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trimestriel!$B$41:$CS$41</c:f>
              <c:numCache>
                <c:formatCode>#,##0</c:formatCode>
                <c:ptCount val="96"/>
                <c:pt idx="0">
                  <c:v>50.0</c:v>
                </c:pt>
                <c:pt idx="1">
                  <c:v>40.0</c:v>
                </c:pt>
                <c:pt idx="2">
                  <c:v>42.0</c:v>
                </c:pt>
                <c:pt idx="3">
                  <c:v>42.0</c:v>
                </c:pt>
                <c:pt idx="4">
                  <c:v>61.0</c:v>
                </c:pt>
                <c:pt idx="5">
                  <c:v>37.0</c:v>
                </c:pt>
                <c:pt idx="6">
                  <c:v>37.0</c:v>
                </c:pt>
                <c:pt idx="7">
                  <c:v>54.0</c:v>
                </c:pt>
                <c:pt idx="8">
                  <c:v>61.0</c:v>
                </c:pt>
                <c:pt idx="9">
                  <c:v>56.0</c:v>
                </c:pt>
                <c:pt idx="10">
                  <c:v>46.0</c:v>
                </c:pt>
                <c:pt idx="11">
                  <c:v>42.0</c:v>
                </c:pt>
                <c:pt idx="12">
                  <c:v>58.0</c:v>
                </c:pt>
                <c:pt idx="13">
                  <c:v>58.0</c:v>
                </c:pt>
                <c:pt idx="14">
                  <c:v>70.0</c:v>
                </c:pt>
                <c:pt idx="15">
                  <c:v>62.0</c:v>
                </c:pt>
                <c:pt idx="16">
                  <c:v>56.0</c:v>
                </c:pt>
                <c:pt idx="17">
                  <c:v>35.0</c:v>
                </c:pt>
                <c:pt idx="18">
                  <c:v>49.0</c:v>
                </c:pt>
                <c:pt idx="19">
                  <c:v>55.0</c:v>
                </c:pt>
                <c:pt idx="20">
                  <c:v>58.0</c:v>
                </c:pt>
                <c:pt idx="21">
                  <c:v>53.0</c:v>
                </c:pt>
                <c:pt idx="22">
                  <c:v>48.0</c:v>
                </c:pt>
                <c:pt idx="23">
                  <c:v>50.0</c:v>
                </c:pt>
                <c:pt idx="24">
                  <c:v>61.0</c:v>
                </c:pt>
                <c:pt idx="25">
                  <c:v>51.0</c:v>
                </c:pt>
                <c:pt idx="26">
                  <c:v>48.0</c:v>
                </c:pt>
                <c:pt idx="27">
                  <c:v>46.0</c:v>
                </c:pt>
                <c:pt idx="28">
                  <c:v>51.0</c:v>
                </c:pt>
                <c:pt idx="29">
                  <c:v>46.0</c:v>
                </c:pt>
                <c:pt idx="30">
                  <c:v>47.0</c:v>
                </c:pt>
                <c:pt idx="31">
                  <c:v>42.0</c:v>
                </c:pt>
                <c:pt idx="32">
                  <c:v>59.0</c:v>
                </c:pt>
                <c:pt idx="33">
                  <c:v>54.0</c:v>
                </c:pt>
                <c:pt idx="34">
                  <c:v>44.0</c:v>
                </c:pt>
                <c:pt idx="35">
                  <c:v>39.0</c:v>
                </c:pt>
                <c:pt idx="36">
                  <c:v>65.0</c:v>
                </c:pt>
                <c:pt idx="37">
                  <c:v>52.0</c:v>
                </c:pt>
                <c:pt idx="38">
                  <c:v>47.0</c:v>
                </c:pt>
                <c:pt idx="39">
                  <c:v>49.0</c:v>
                </c:pt>
                <c:pt idx="40">
                  <c:v>68.0</c:v>
                </c:pt>
                <c:pt idx="41">
                  <c:v>66.0</c:v>
                </c:pt>
                <c:pt idx="42">
                  <c:v>62.0</c:v>
                </c:pt>
                <c:pt idx="43">
                  <c:v>46.0</c:v>
                </c:pt>
                <c:pt idx="44">
                  <c:v>69.0</c:v>
                </c:pt>
                <c:pt idx="45">
                  <c:v>72.0</c:v>
                </c:pt>
                <c:pt idx="46">
                  <c:v>57.0</c:v>
                </c:pt>
                <c:pt idx="47">
                  <c:v>0.0</c:v>
                </c:pt>
                <c:pt idx="48">
                  <c:v>78.0</c:v>
                </c:pt>
                <c:pt idx="49">
                  <c:v>71.0</c:v>
                </c:pt>
                <c:pt idx="50">
                  <c:v>83.0</c:v>
                </c:pt>
                <c:pt idx="51">
                  <c:v>79.0</c:v>
                </c:pt>
                <c:pt idx="52">
                  <c:v>87.0</c:v>
                </c:pt>
                <c:pt idx="53">
                  <c:v>95.0</c:v>
                </c:pt>
                <c:pt idx="54">
                  <c:v>66.0</c:v>
                </c:pt>
                <c:pt idx="55">
                  <c:v>64.0</c:v>
                </c:pt>
                <c:pt idx="56">
                  <c:v>102.0</c:v>
                </c:pt>
                <c:pt idx="57">
                  <c:v>76.0</c:v>
                </c:pt>
                <c:pt idx="58">
                  <c:v>75.0</c:v>
                </c:pt>
                <c:pt idx="59">
                  <c:v>92.0</c:v>
                </c:pt>
                <c:pt idx="60">
                  <c:v>113.0</c:v>
                </c:pt>
                <c:pt idx="61">
                  <c:v>105.0</c:v>
                </c:pt>
                <c:pt idx="62">
                  <c:v>85.0</c:v>
                </c:pt>
                <c:pt idx="63">
                  <c:v>88.0</c:v>
                </c:pt>
                <c:pt idx="64">
                  <c:v>94.0</c:v>
                </c:pt>
                <c:pt idx="65">
                  <c:v>76.0</c:v>
                </c:pt>
                <c:pt idx="66">
                  <c:v>74.0</c:v>
                </c:pt>
                <c:pt idx="67">
                  <c:v>59.0</c:v>
                </c:pt>
                <c:pt idx="68">
                  <c:v>97.0</c:v>
                </c:pt>
                <c:pt idx="69">
                  <c:v>75.0</c:v>
                </c:pt>
                <c:pt idx="70">
                  <c:v>74.0</c:v>
                </c:pt>
                <c:pt idx="71">
                  <c:v>81.0</c:v>
                </c:pt>
                <c:pt idx="72">
                  <c:v>84.0</c:v>
                </c:pt>
                <c:pt idx="73">
                  <c:v>61.0</c:v>
                </c:pt>
                <c:pt idx="74">
                  <c:v>60.0</c:v>
                </c:pt>
                <c:pt idx="75">
                  <c:v>67.0</c:v>
                </c:pt>
                <c:pt idx="76">
                  <c:v>66.0</c:v>
                </c:pt>
                <c:pt idx="77">
                  <c:v>53.0</c:v>
                </c:pt>
                <c:pt idx="78">
                  <c:v>71.0</c:v>
                </c:pt>
                <c:pt idx="79">
                  <c:v>71.0</c:v>
                </c:pt>
                <c:pt idx="80">
                  <c:v>75.0</c:v>
                </c:pt>
                <c:pt idx="81">
                  <c:v>55.0</c:v>
                </c:pt>
                <c:pt idx="82">
                  <c:v>80.0</c:v>
                </c:pt>
                <c:pt idx="83">
                  <c:v>71.0</c:v>
                </c:pt>
                <c:pt idx="84">
                  <c:v>55.0</c:v>
                </c:pt>
                <c:pt idx="85">
                  <c:v>67.0</c:v>
                </c:pt>
                <c:pt idx="86">
                  <c:v>51.0</c:v>
                </c:pt>
                <c:pt idx="87">
                  <c:v>69.0</c:v>
                </c:pt>
                <c:pt idx="88">
                  <c:v>64.0</c:v>
                </c:pt>
                <c:pt idx="89">
                  <c:v>74.0</c:v>
                </c:pt>
                <c:pt idx="90">
                  <c:v>78.0</c:v>
                </c:pt>
                <c:pt idx="91">
                  <c:v>62.0</c:v>
                </c:pt>
                <c:pt idx="92">
                  <c:v>71.0</c:v>
                </c:pt>
                <c:pt idx="93">
                  <c:v>78.0</c:v>
                </c:pt>
              </c:numCache>
            </c:numRef>
          </c:val>
          <c:smooth val="0"/>
        </c:ser>
        <c:ser>
          <c:idx val="3"/>
          <c:order val="1"/>
          <c:tx>
            <c:strRef>
              <c:f>trimestriel!$A$43</c:f>
              <c:strCache>
                <c:ptCount val="1"/>
                <c:pt idx="0">
                  <c:v>Industries agro-alimentaires</c:v>
                </c:pt>
              </c:strCache>
            </c:strRef>
          </c:tx>
          <c:spPr>
            <a:ln w="12700" cmpd="sng">
              <a:noFill/>
            </a:ln>
          </c:spPr>
          <c:marker>
            <c:symbol val="none"/>
          </c:marker>
          <c:trendline>
            <c:spPr>
              <a:ln w="76200" cmpd="sng">
                <a:solidFill>
                  <a:srgbClr val="660066"/>
                </a:solidFill>
              </a:ln>
            </c:spPr>
            <c:trendlineType val="movingAvg"/>
            <c:period val="12"/>
            <c:dispRSqr val="0"/>
            <c:dispEq val="0"/>
          </c:trendline>
          <c:cat>
            <c:strRef>
              <c:f>trimestriel!$B$28:$CQ$29</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trimestriel!$B$43:$CS$43</c:f>
              <c:numCache>
                <c:formatCode>#,##0</c:formatCode>
                <c:ptCount val="96"/>
                <c:pt idx="0">
                  <c:v>6.0</c:v>
                </c:pt>
                <c:pt idx="1">
                  <c:v>10.0</c:v>
                </c:pt>
                <c:pt idx="2">
                  <c:v>8.0</c:v>
                </c:pt>
                <c:pt idx="3">
                  <c:v>10.0</c:v>
                </c:pt>
                <c:pt idx="4">
                  <c:v>7.0</c:v>
                </c:pt>
                <c:pt idx="5">
                  <c:v>11.0</c:v>
                </c:pt>
                <c:pt idx="6">
                  <c:v>12.0</c:v>
                </c:pt>
                <c:pt idx="7">
                  <c:v>6.0</c:v>
                </c:pt>
                <c:pt idx="8">
                  <c:v>10.0</c:v>
                </c:pt>
                <c:pt idx="9">
                  <c:v>11.0</c:v>
                </c:pt>
                <c:pt idx="10">
                  <c:v>18.0</c:v>
                </c:pt>
                <c:pt idx="11">
                  <c:v>4.0</c:v>
                </c:pt>
                <c:pt idx="12">
                  <c:v>8.0</c:v>
                </c:pt>
                <c:pt idx="13">
                  <c:v>11.0</c:v>
                </c:pt>
                <c:pt idx="14">
                  <c:v>4.0</c:v>
                </c:pt>
                <c:pt idx="15">
                  <c:v>3.0</c:v>
                </c:pt>
                <c:pt idx="16">
                  <c:v>8.0</c:v>
                </c:pt>
                <c:pt idx="17">
                  <c:v>12.0</c:v>
                </c:pt>
                <c:pt idx="18">
                  <c:v>12.0</c:v>
                </c:pt>
                <c:pt idx="19">
                  <c:v>11.0</c:v>
                </c:pt>
                <c:pt idx="20">
                  <c:v>6.0</c:v>
                </c:pt>
                <c:pt idx="21">
                  <c:v>6.0</c:v>
                </c:pt>
                <c:pt idx="22">
                  <c:v>8.0</c:v>
                </c:pt>
                <c:pt idx="23">
                  <c:v>7.0</c:v>
                </c:pt>
                <c:pt idx="24">
                  <c:v>15.0</c:v>
                </c:pt>
                <c:pt idx="25">
                  <c:v>7.0</c:v>
                </c:pt>
                <c:pt idx="26">
                  <c:v>6.0</c:v>
                </c:pt>
                <c:pt idx="27">
                  <c:v>6.0</c:v>
                </c:pt>
                <c:pt idx="28">
                  <c:v>15.0</c:v>
                </c:pt>
                <c:pt idx="29">
                  <c:v>6.0</c:v>
                </c:pt>
                <c:pt idx="30">
                  <c:v>12.0</c:v>
                </c:pt>
                <c:pt idx="31">
                  <c:v>5.0</c:v>
                </c:pt>
                <c:pt idx="32">
                  <c:v>9.0</c:v>
                </c:pt>
                <c:pt idx="33">
                  <c:v>9.0</c:v>
                </c:pt>
                <c:pt idx="34">
                  <c:v>8.0</c:v>
                </c:pt>
                <c:pt idx="35">
                  <c:v>7.0</c:v>
                </c:pt>
                <c:pt idx="36">
                  <c:v>6.0</c:v>
                </c:pt>
                <c:pt idx="37">
                  <c:v>5.0</c:v>
                </c:pt>
                <c:pt idx="38">
                  <c:v>7.0</c:v>
                </c:pt>
                <c:pt idx="39">
                  <c:v>7.0</c:v>
                </c:pt>
                <c:pt idx="40">
                  <c:v>8.0</c:v>
                </c:pt>
                <c:pt idx="41">
                  <c:v>5.0</c:v>
                </c:pt>
                <c:pt idx="42">
                  <c:v>6.0</c:v>
                </c:pt>
                <c:pt idx="43">
                  <c:v>6.0</c:v>
                </c:pt>
                <c:pt idx="44">
                  <c:v>8.0</c:v>
                </c:pt>
                <c:pt idx="45">
                  <c:v>10.0</c:v>
                </c:pt>
                <c:pt idx="46">
                  <c:v>9.0</c:v>
                </c:pt>
                <c:pt idx="47">
                  <c:v>218.0</c:v>
                </c:pt>
                <c:pt idx="48">
                  <c:v>12.0</c:v>
                </c:pt>
                <c:pt idx="49">
                  <c:v>8.0</c:v>
                </c:pt>
                <c:pt idx="50">
                  <c:v>5.0</c:v>
                </c:pt>
                <c:pt idx="51">
                  <c:v>7.0</c:v>
                </c:pt>
                <c:pt idx="52">
                  <c:v>9.0</c:v>
                </c:pt>
                <c:pt idx="53">
                  <c:v>6.0</c:v>
                </c:pt>
                <c:pt idx="54">
                  <c:v>9.0</c:v>
                </c:pt>
                <c:pt idx="55">
                  <c:v>7.0</c:v>
                </c:pt>
                <c:pt idx="56">
                  <c:v>9.0</c:v>
                </c:pt>
                <c:pt idx="57">
                  <c:v>14.0</c:v>
                </c:pt>
                <c:pt idx="58">
                  <c:v>11.0</c:v>
                </c:pt>
                <c:pt idx="59">
                  <c:v>10.0</c:v>
                </c:pt>
                <c:pt idx="60">
                  <c:v>9.0</c:v>
                </c:pt>
                <c:pt idx="61">
                  <c:v>19.0</c:v>
                </c:pt>
                <c:pt idx="62">
                  <c:v>20.0</c:v>
                </c:pt>
                <c:pt idx="63">
                  <c:v>15.0</c:v>
                </c:pt>
                <c:pt idx="64">
                  <c:v>7.0</c:v>
                </c:pt>
                <c:pt idx="65">
                  <c:v>11.0</c:v>
                </c:pt>
                <c:pt idx="66">
                  <c:v>11.0</c:v>
                </c:pt>
                <c:pt idx="67">
                  <c:v>8.0</c:v>
                </c:pt>
                <c:pt idx="68">
                  <c:v>12.0</c:v>
                </c:pt>
                <c:pt idx="69">
                  <c:v>6.0</c:v>
                </c:pt>
                <c:pt idx="70">
                  <c:v>6.0</c:v>
                </c:pt>
                <c:pt idx="71">
                  <c:v>13.0</c:v>
                </c:pt>
                <c:pt idx="72">
                  <c:v>16.0</c:v>
                </c:pt>
                <c:pt idx="73">
                  <c:v>8.0</c:v>
                </c:pt>
                <c:pt idx="74">
                  <c:v>9.0</c:v>
                </c:pt>
                <c:pt idx="75">
                  <c:v>11.0</c:v>
                </c:pt>
                <c:pt idx="76">
                  <c:v>13.0</c:v>
                </c:pt>
                <c:pt idx="77">
                  <c:v>10.0</c:v>
                </c:pt>
                <c:pt idx="78">
                  <c:v>9.0</c:v>
                </c:pt>
                <c:pt idx="79">
                  <c:v>8.0</c:v>
                </c:pt>
                <c:pt idx="80">
                  <c:v>6.0</c:v>
                </c:pt>
                <c:pt idx="81">
                  <c:v>9.0</c:v>
                </c:pt>
                <c:pt idx="82">
                  <c:v>18.0</c:v>
                </c:pt>
                <c:pt idx="83">
                  <c:v>15.0</c:v>
                </c:pt>
                <c:pt idx="84">
                  <c:v>19.0</c:v>
                </c:pt>
                <c:pt idx="85">
                  <c:v>9.0</c:v>
                </c:pt>
                <c:pt idx="86">
                  <c:v>11.0</c:v>
                </c:pt>
                <c:pt idx="87">
                  <c:v>10.0</c:v>
                </c:pt>
                <c:pt idx="88">
                  <c:v>15.0</c:v>
                </c:pt>
                <c:pt idx="89">
                  <c:v>8.0</c:v>
                </c:pt>
                <c:pt idx="90">
                  <c:v>15.0</c:v>
                </c:pt>
                <c:pt idx="91">
                  <c:v>9.0</c:v>
                </c:pt>
                <c:pt idx="92">
                  <c:v>14.0</c:v>
                </c:pt>
                <c:pt idx="93">
                  <c:v>16.0</c:v>
                </c:pt>
              </c:numCache>
            </c:numRef>
          </c:val>
          <c:smooth val="0"/>
        </c:ser>
        <c:dLbls>
          <c:showLegendKey val="0"/>
          <c:showVal val="0"/>
          <c:showCatName val="0"/>
          <c:showSerName val="0"/>
          <c:showPercent val="0"/>
          <c:showBubbleSize val="0"/>
        </c:dLbls>
        <c:marker val="1"/>
        <c:smooth val="0"/>
        <c:axId val="2146868216"/>
        <c:axId val="2146870776"/>
      </c:lineChart>
      <c:lineChart>
        <c:grouping val="standard"/>
        <c:varyColors val="0"/>
        <c:ser>
          <c:idx val="1"/>
          <c:order val="2"/>
          <c:tx>
            <c:strRef>
              <c:f>trimestriel!$A$42</c:f>
              <c:strCache>
                <c:ptCount val="1"/>
                <c:pt idx="0">
                  <c:v>Industrie du nickel</c:v>
                </c:pt>
              </c:strCache>
            </c:strRef>
          </c:tx>
          <c:spPr>
            <a:ln w="3175" cmpd="sng">
              <a:noFill/>
            </a:ln>
          </c:spPr>
          <c:marker>
            <c:symbol val="none"/>
          </c:marker>
          <c:trendline>
            <c:spPr>
              <a:ln w="76200" cmpd="sng">
                <a:solidFill>
                  <a:srgbClr val="0000FF"/>
                </a:solidFill>
              </a:ln>
            </c:spPr>
            <c:trendlineType val="movingAvg"/>
            <c:period val="12"/>
            <c:dispRSqr val="0"/>
            <c:dispEq val="0"/>
          </c:trendline>
          <c:cat>
            <c:strRef>
              <c:f>trimestriel!$B$28:$CQ$29</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trimestriel!$B$42:$CS$42</c:f>
              <c:numCache>
                <c:formatCode>#,##0</c:formatCode>
                <c:ptCount val="96"/>
                <c:pt idx="0">
                  <c:v>1.0</c:v>
                </c:pt>
                <c:pt idx="1">
                  <c:v>0.0</c:v>
                </c:pt>
                <c:pt idx="2">
                  <c:v>2.0</c:v>
                </c:pt>
                <c:pt idx="3">
                  <c:v>1.0</c:v>
                </c:pt>
                <c:pt idx="4">
                  <c:v>0.0</c:v>
                </c:pt>
                <c:pt idx="5">
                  <c:v>0.0</c:v>
                </c:pt>
                <c:pt idx="6">
                  <c:v>1.0</c:v>
                </c:pt>
                <c:pt idx="7">
                  <c:v>2.0</c:v>
                </c:pt>
                <c:pt idx="8">
                  <c:v>0.0</c:v>
                </c:pt>
                <c:pt idx="9">
                  <c:v>1.0</c:v>
                </c:pt>
                <c:pt idx="10">
                  <c:v>0.0</c:v>
                </c:pt>
                <c:pt idx="11">
                  <c:v>0.0</c:v>
                </c:pt>
                <c:pt idx="12">
                  <c:v>0.0</c:v>
                </c:pt>
                <c:pt idx="13">
                  <c:v>0.0</c:v>
                </c:pt>
                <c:pt idx="14">
                  <c:v>1.0</c:v>
                </c:pt>
                <c:pt idx="15">
                  <c:v>1.0</c:v>
                </c:pt>
                <c:pt idx="16">
                  <c:v>0.0</c:v>
                </c:pt>
                <c:pt idx="17">
                  <c:v>0.0</c:v>
                </c:pt>
                <c:pt idx="18">
                  <c:v>0.0</c:v>
                </c:pt>
                <c:pt idx="19">
                  <c:v>0.0</c:v>
                </c:pt>
                <c:pt idx="20">
                  <c:v>0.0</c:v>
                </c:pt>
                <c:pt idx="21">
                  <c:v>1.0</c:v>
                </c:pt>
                <c:pt idx="22">
                  <c:v>2.0</c:v>
                </c:pt>
                <c:pt idx="23">
                  <c:v>0.0</c:v>
                </c:pt>
                <c:pt idx="24">
                  <c:v>1.0</c:v>
                </c:pt>
                <c:pt idx="25">
                  <c:v>1.0</c:v>
                </c:pt>
                <c:pt idx="26">
                  <c:v>0.0</c:v>
                </c:pt>
                <c:pt idx="27">
                  <c:v>0.0</c:v>
                </c:pt>
                <c:pt idx="28">
                  <c:v>0.0</c:v>
                </c:pt>
                <c:pt idx="29">
                  <c:v>0.0</c:v>
                </c:pt>
                <c:pt idx="30">
                  <c:v>3.0</c:v>
                </c:pt>
                <c:pt idx="31">
                  <c:v>0.0</c:v>
                </c:pt>
                <c:pt idx="32">
                  <c:v>1.0</c:v>
                </c:pt>
                <c:pt idx="33">
                  <c:v>2.0</c:v>
                </c:pt>
                <c:pt idx="34">
                  <c:v>0.0</c:v>
                </c:pt>
                <c:pt idx="35">
                  <c:v>1.0</c:v>
                </c:pt>
                <c:pt idx="36">
                  <c:v>1.0</c:v>
                </c:pt>
                <c:pt idx="37">
                  <c:v>0.0</c:v>
                </c:pt>
                <c:pt idx="38">
                  <c:v>0.0</c:v>
                </c:pt>
                <c:pt idx="39">
                  <c:v>0.0</c:v>
                </c:pt>
                <c:pt idx="40">
                  <c:v>0.0</c:v>
                </c:pt>
                <c:pt idx="41">
                  <c:v>0.0</c:v>
                </c:pt>
                <c:pt idx="42">
                  <c:v>1.0</c:v>
                </c:pt>
                <c:pt idx="43">
                  <c:v>0.0</c:v>
                </c:pt>
                <c:pt idx="44">
                  <c:v>0.0</c:v>
                </c:pt>
                <c:pt idx="45">
                  <c:v>0.0</c:v>
                </c:pt>
                <c:pt idx="46">
                  <c:v>1.0</c:v>
                </c:pt>
                <c:pt idx="47">
                  <c:v>6.0</c:v>
                </c:pt>
                <c:pt idx="48">
                  <c:v>2.0</c:v>
                </c:pt>
                <c:pt idx="49">
                  <c:v>2.0</c:v>
                </c:pt>
                <c:pt idx="50">
                  <c:v>0.0</c:v>
                </c:pt>
                <c:pt idx="51">
                  <c:v>1.0</c:v>
                </c:pt>
                <c:pt idx="52">
                  <c:v>2.0</c:v>
                </c:pt>
                <c:pt idx="53">
                  <c:v>1.0</c:v>
                </c:pt>
                <c:pt idx="54">
                  <c:v>1.0</c:v>
                </c:pt>
                <c:pt idx="55">
                  <c:v>1.0</c:v>
                </c:pt>
                <c:pt idx="56">
                  <c:v>0.0</c:v>
                </c:pt>
                <c:pt idx="57">
                  <c:v>1.0</c:v>
                </c:pt>
                <c:pt idx="58">
                  <c:v>1.0</c:v>
                </c:pt>
                <c:pt idx="59">
                  <c:v>0.0</c:v>
                </c:pt>
                <c:pt idx="60">
                  <c:v>0.0</c:v>
                </c:pt>
                <c:pt idx="61">
                  <c:v>1.0</c:v>
                </c:pt>
                <c:pt idx="62">
                  <c:v>1.0</c:v>
                </c:pt>
                <c:pt idx="63">
                  <c:v>1.0</c:v>
                </c:pt>
                <c:pt idx="64">
                  <c:v>1.0</c:v>
                </c:pt>
                <c:pt idx="65">
                  <c:v>0.0</c:v>
                </c:pt>
                <c:pt idx="66">
                  <c:v>1.0</c:v>
                </c:pt>
                <c:pt idx="67">
                  <c:v>3.0</c:v>
                </c:pt>
                <c:pt idx="68">
                  <c:v>0.0</c:v>
                </c:pt>
                <c:pt idx="69">
                  <c:v>0.0</c:v>
                </c:pt>
                <c:pt idx="70">
                  <c:v>1.0</c:v>
                </c:pt>
                <c:pt idx="71">
                  <c:v>0.0</c:v>
                </c:pt>
                <c:pt idx="72">
                  <c:v>0.0</c:v>
                </c:pt>
                <c:pt idx="73">
                  <c:v>0.0</c:v>
                </c:pt>
                <c:pt idx="74">
                  <c:v>0.0</c:v>
                </c:pt>
                <c:pt idx="75">
                  <c:v>1.0</c:v>
                </c:pt>
                <c:pt idx="76">
                  <c:v>1.0</c:v>
                </c:pt>
                <c:pt idx="77">
                  <c:v>0.0</c:v>
                </c:pt>
                <c:pt idx="78">
                  <c:v>0.0</c:v>
                </c:pt>
                <c:pt idx="79">
                  <c:v>0.0</c:v>
                </c:pt>
                <c:pt idx="80">
                  <c:v>0.0</c:v>
                </c:pt>
                <c:pt idx="81">
                  <c:v>1.0</c:v>
                </c:pt>
                <c:pt idx="82">
                  <c:v>0.0</c:v>
                </c:pt>
                <c:pt idx="83">
                  <c:v>0.0</c:v>
                </c:pt>
                <c:pt idx="84">
                  <c:v>2.0</c:v>
                </c:pt>
                <c:pt idx="85">
                  <c:v>1.0</c:v>
                </c:pt>
                <c:pt idx="86">
                  <c:v>0.0</c:v>
                </c:pt>
                <c:pt idx="87">
                  <c:v>0.0</c:v>
                </c:pt>
                <c:pt idx="88">
                  <c:v>0.0</c:v>
                </c:pt>
                <c:pt idx="89">
                  <c:v>2.0</c:v>
                </c:pt>
                <c:pt idx="90">
                  <c:v>1.0</c:v>
                </c:pt>
                <c:pt idx="91">
                  <c:v>0.0</c:v>
                </c:pt>
                <c:pt idx="92">
                  <c:v>2.0</c:v>
                </c:pt>
                <c:pt idx="93">
                  <c:v>0.0</c:v>
                </c:pt>
              </c:numCache>
            </c:numRef>
          </c:val>
          <c:smooth val="0"/>
        </c:ser>
        <c:dLbls>
          <c:showLegendKey val="0"/>
          <c:showVal val="0"/>
          <c:showCatName val="0"/>
          <c:showSerName val="0"/>
          <c:showPercent val="0"/>
          <c:showBubbleSize val="0"/>
        </c:dLbls>
        <c:marker val="1"/>
        <c:smooth val="0"/>
        <c:axId val="2146876904"/>
        <c:axId val="2146873816"/>
      </c:lineChart>
      <c:catAx>
        <c:axId val="2146868216"/>
        <c:scaling>
          <c:orientation val="minMax"/>
        </c:scaling>
        <c:delete val="0"/>
        <c:axPos val="b"/>
        <c:numFmt formatCode="General" sourceLinked="1"/>
        <c:majorTickMark val="out"/>
        <c:minorTickMark val="none"/>
        <c:tickLblPos val="nextTo"/>
        <c:txPr>
          <a:bodyPr rot="-5400000" vert="horz"/>
          <a:lstStyle/>
          <a:p>
            <a:pPr>
              <a:defRPr sz="1200"/>
            </a:pPr>
            <a:endParaRPr lang="fr-FR"/>
          </a:p>
        </c:txPr>
        <c:crossAx val="2146870776"/>
        <c:crosses val="autoZero"/>
        <c:auto val="1"/>
        <c:lblAlgn val="ctr"/>
        <c:lblOffset val="100"/>
        <c:tickLblSkip val="18"/>
        <c:noMultiLvlLbl val="0"/>
      </c:catAx>
      <c:valAx>
        <c:axId val="2146870776"/>
        <c:scaling>
          <c:orientation val="minMax"/>
          <c:max val="100.0"/>
          <c:min val="0.0"/>
        </c:scaling>
        <c:delete val="0"/>
        <c:axPos val="l"/>
        <c:majorGridlines/>
        <c:numFmt formatCode="#,##0" sourceLinked="1"/>
        <c:majorTickMark val="out"/>
        <c:minorTickMark val="none"/>
        <c:tickLblPos val="nextTo"/>
        <c:txPr>
          <a:bodyPr/>
          <a:lstStyle/>
          <a:p>
            <a:pPr>
              <a:defRPr sz="1600"/>
            </a:pPr>
            <a:endParaRPr lang="fr-FR"/>
          </a:p>
        </c:txPr>
        <c:crossAx val="2146868216"/>
        <c:crosses val="autoZero"/>
        <c:crossBetween val="between"/>
      </c:valAx>
      <c:valAx>
        <c:axId val="2146873816"/>
        <c:scaling>
          <c:orientation val="minMax"/>
          <c:max val="2.0"/>
        </c:scaling>
        <c:delete val="0"/>
        <c:axPos val="r"/>
        <c:numFmt formatCode="#,##0.0" sourceLinked="0"/>
        <c:majorTickMark val="out"/>
        <c:minorTickMark val="none"/>
        <c:tickLblPos val="nextTo"/>
        <c:txPr>
          <a:bodyPr/>
          <a:lstStyle/>
          <a:p>
            <a:pPr>
              <a:defRPr sz="1600">
                <a:solidFill>
                  <a:srgbClr val="0000FF"/>
                </a:solidFill>
              </a:defRPr>
            </a:pPr>
            <a:endParaRPr lang="fr-FR"/>
          </a:p>
        </c:txPr>
        <c:crossAx val="2146876904"/>
        <c:crosses val="max"/>
        <c:crossBetween val="between"/>
        <c:majorUnit val="0.5"/>
      </c:valAx>
      <c:catAx>
        <c:axId val="2146876904"/>
        <c:scaling>
          <c:orientation val="minMax"/>
        </c:scaling>
        <c:delete val="1"/>
        <c:axPos val="b"/>
        <c:majorTickMark val="out"/>
        <c:minorTickMark val="none"/>
        <c:tickLblPos val="nextTo"/>
        <c:crossAx val="2146873816"/>
        <c:crosses val="autoZero"/>
        <c:auto val="1"/>
        <c:lblAlgn val="ctr"/>
        <c:lblOffset val="100"/>
        <c:noMultiLvlLbl val="0"/>
      </c:catAx>
    </c:plotArea>
    <c:plotVisOnly val="1"/>
    <c:dispBlanksAs val="gap"/>
    <c:showDLblsOverMax val="0"/>
  </c:chart>
  <c:externalData r:id="rId1">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dirty="0" smtClean="0"/>
              <a:t>Cessations</a:t>
            </a:r>
            <a:endParaRPr lang="fr-FR" sz="1600" dirty="0"/>
          </a:p>
        </c:rich>
      </c:tx>
      <c:layout>
        <c:manualLayout>
          <c:xMode val="edge"/>
          <c:yMode val="edge"/>
          <c:x val="0.314684864171006"/>
          <c:y val="6.58971026679917E-5"/>
        </c:manualLayout>
      </c:layout>
      <c:overlay val="0"/>
      <c:spPr>
        <a:solidFill>
          <a:schemeClr val="bg1"/>
        </a:solidFill>
      </c:spPr>
    </c:title>
    <c:autoTitleDeleted val="0"/>
    <c:plotArea>
      <c:layout>
        <c:manualLayout>
          <c:layoutTarget val="inner"/>
          <c:xMode val="edge"/>
          <c:yMode val="edge"/>
          <c:x val="0.0628917993915533"/>
          <c:y val="0.0339425587467363"/>
          <c:w val="0.893508522429863"/>
          <c:h val="0.818193716076752"/>
        </c:manualLayout>
      </c:layout>
      <c:lineChart>
        <c:grouping val="standard"/>
        <c:varyColors val="0"/>
        <c:ser>
          <c:idx val="2"/>
          <c:order val="0"/>
          <c:tx>
            <c:strRef>
              <c:f>trimestriel!$A$66</c:f>
              <c:strCache>
                <c:ptCount val="1"/>
                <c:pt idx="0">
                  <c:v>Cessations par secteur d'activité</c:v>
                </c:pt>
              </c:strCache>
            </c:strRef>
          </c:tx>
          <c:spPr>
            <a:ln>
              <a:solidFill>
                <a:schemeClr val="tx2">
                  <a:lumMod val="40000"/>
                  <a:lumOff val="60000"/>
                </a:schemeClr>
              </a:solidFill>
            </a:ln>
          </c:spPr>
          <c:marker>
            <c:symbol val="none"/>
          </c:marker>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trimestriel!$B$66:$CS$66</c:f>
              <c:numCache>
                <c:formatCode>General</c:formatCode>
                <c:ptCount val="96"/>
              </c:numCache>
            </c:numRef>
          </c:val>
          <c:smooth val="0"/>
        </c:ser>
        <c:ser>
          <c:idx val="0"/>
          <c:order val="1"/>
          <c:tx>
            <c:strRef>
              <c:f>trimestriel!$A$68</c:f>
              <c:strCache>
                <c:ptCount val="1"/>
                <c:pt idx="0">
                  <c:v>Industries hors nickel et IAA</c:v>
                </c:pt>
              </c:strCache>
            </c:strRef>
          </c:tx>
          <c:spPr>
            <a:ln w="3175" cmpd="sng">
              <a:noFill/>
            </a:ln>
          </c:spPr>
          <c:marker>
            <c:symbol val="none"/>
          </c:marker>
          <c:trendline>
            <c:spPr>
              <a:ln w="76200" cmpd="sng">
                <a:solidFill>
                  <a:schemeClr val="accent3">
                    <a:lumMod val="60000"/>
                    <a:lumOff val="40000"/>
                  </a:schemeClr>
                </a:solidFill>
              </a:ln>
            </c:spPr>
            <c:trendlineType val="movingAvg"/>
            <c:period val="12"/>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trimestriel!$B$68:$CS$68</c:f>
              <c:numCache>
                <c:formatCode>#,##0</c:formatCode>
                <c:ptCount val="96"/>
                <c:pt idx="0">
                  <c:v>84.0</c:v>
                </c:pt>
                <c:pt idx="1">
                  <c:v>26.0</c:v>
                </c:pt>
                <c:pt idx="2">
                  <c:v>33.0</c:v>
                </c:pt>
                <c:pt idx="3">
                  <c:v>46.0</c:v>
                </c:pt>
                <c:pt idx="4">
                  <c:v>63.0</c:v>
                </c:pt>
                <c:pt idx="5">
                  <c:v>21.0</c:v>
                </c:pt>
                <c:pt idx="6">
                  <c:v>27.0</c:v>
                </c:pt>
                <c:pt idx="7">
                  <c:v>44.0</c:v>
                </c:pt>
                <c:pt idx="8">
                  <c:v>80.0</c:v>
                </c:pt>
                <c:pt idx="9">
                  <c:v>28.0</c:v>
                </c:pt>
                <c:pt idx="10">
                  <c:v>28.0</c:v>
                </c:pt>
                <c:pt idx="11">
                  <c:v>34.0</c:v>
                </c:pt>
                <c:pt idx="12">
                  <c:v>62.0</c:v>
                </c:pt>
                <c:pt idx="13">
                  <c:v>18.0</c:v>
                </c:pt>
                <c:pt idx="14">
                  <c:v>37.0</c:v>
                </c:pt>
                <c:pt idx="15">
                  <c:v>51.0</c:v>
                </c:pt>
                <c:pt idx="16">
                  <c:v>65.0</c:v>
                </c:pt>
                <c:pt idx="17">
                  <c:v>33.0</c:v>
                </c:pt>
                <c:pt idx="18">
                  <c:v>37.0</c:v>
                </c:pt>
                <c:pt idx="19">
                  <c:v>39.0</c:v>
                </c:pt>
                <c:pt idx="20">
                  <c:v>92.0</c:v>
                </c:pt>
                <c:pt idx="21">
                  <c:v>29.0</c:v>
                </c:pt>
                <c:pt idx="22">
                  <c:v>43.0</c:v>
                </c:pt>
                <c:pt idx="23">
                  <c:v>49.0</c:v>
                </c:pt>
                <c:pt idx="24">
                  <c:v>80.0</c:v>
                </c:pt>
                <c:pt idx="25">
                  <c:v>44.0</c:v>
                </c:pt>
                <c:pt idx="26">
                  <c:v>34.0</c:v>
                </c:pt>
                <c:pt idx="27">
                  <c:v>35.0</c:v>
                </c:pt>
                <c:pt idx="28">
                  <c:v>93.0</c:v>
                </c:pt>
                <c:pt idx="29">
                  <c:v>74.0</c:v>
                </c:pt>
                <c:pt idx="30">
                  <c:v>62.0</c:v>
                </c:pt>
                <c:pt idx="31">
                  <c:v>61.0</c:v>
                </c:pt>
                <c:pt idx="32">
                  <c:v>94.0</c:v>
                </c:pt>
                <c:pt idx="33">
                  <c:v>37.0</c:v>
                </c:pt>
                <c:pt idx="34">
                  <c:v>44.0</c:v>
                </c:pt>
                <c:pt idx="35">
                  <c:v>39.0</c:v>
                </c:pt>
                <c:pt idx="36">
                  <c:v>72.0</c:v>
                </c:pt>
                <c:pt idx="37">
                  <c:v>44.0</c:v>
                </c:pt>
                <c:pt idx="38">
                  <c:v>34.0</c:v>
                </c:pt>
                <c:pt idx="39">
                  <c:v>30.0</c:v>
                </c:pt>
                <c:pt idx="40">
                  <c:v>66.0</c:v>
                </c:pt>
                <c:pt idx="41">
                  <c:v>35.0</c:v>
                </c:pt>
                <c:pt idx="42">
                  <c:v>33.0</c:v>
                </c:pt>
                <c:pt idx="43">
                  <c:v>46.0</c:v>
                </c:pt>
                <c:pt idx="44">
                  <c:v>77.0</c:v>
                </c:pt>
                <c:pt idx="45">
                  <c:v>56.0</c:v>
                </c:pt>
                <c:pt idx="46">
                  <c:v>32.0</c:v>
                </c:pt>
                <c:pt idx="47">
                  <c:v>39.0</c:v>
                </c:pt>
                <c:pt idx="48">
                  <c:v>85.0</c:v>
                </c:pt>
                <c:pt idx="49">
                  <c:v>36.0</c:v>
                </c:pt>
                <c:pt idx="50">
                  <c:v>45.0</c:v>
                </c:pt>
                <c:pt idx="51">
                  <c:v>25.0</c:v>
                </c:pt>
                <c:pt idx="52">
                  <c:v>83.0</c:v>
                </c:pt>
                <c:pt idx="53">
                  <c:v>45.0</c:v>
                </c:pt>
                <c:pt idx="54">
                  <c:v>45.0</c:v>
                </c:pt>
                <c:pt idx="55">
                  <c:v>51.0</c:v>
                </c:pt>
                <c:pt idx="56">
                  <c:v>65.0</c:v>
                </c:pt>
                <c:pt idx="57">
                  <c:v>43.0</c:v>
                </c:pt>
                <c:pt idx="58">
                  <c:v>43.0</c:v>
                </c:pt>
                <c:pt idx="59">
                  <c:v>50.0</c:v>
                </c:pt>
                <c:pt idx="60">
                  <c:v>71.0</c:v>
                </c:pt>
                <c:pt idx="61">
                  <c:v>35.0</c:v>
                </c:pt>
                <c:pt idx="62">
                  <c:v>64.0</c:v>
                </c:pt>
                <c:pt idx="63">
                  <c:v>67.0</c:v>
                </c:pt>
                <c:pt idx="64">
                  <c:v>74.0</c:v>
                </c:pt>
                <c:pt idx="65">
                  <c:v>38.0</c:v>
                </c:pt>
                <c:pt idx="66">
                  <c:v>43.0</c:v>
                </c:pt>
                <c:pt idx="67">
                  <c:v>49.0</c:v>
                </c:pt>
                <c:pt idx="68">
                  <c:v>71.0</c:v>
                </c:pt>
                <c:pt idx="69">
                  <c:v>49.0</c:v>
                </c:pt>
                <c:pt idx="70">
                  <c:v>63.0</c:v>
                </c:pt>
                <c:pt idx="71">
                  <c:v>44.0</c:v>
                </c:pt>
                <c:pt idx="72">
                  <c:v>73.0</c:v>
                </c:pt>
                <c:pt idx="73">
                  <c:v>50.0</c:v>
                </c:pt>
                <c:pt idx="74">
                  <c:v>43.0</c:v>
                </c:pt>
                <c:pt idx="75">
                  <c:v>41.0</c:v>
                </c:pt>
                <c:pt idx="76">
                  <c:v>73.0</c:v>
                </c:pt>
                <c:pt idx="77">
                  <c:v>51.0</c:v>
                </c:pt>
                <c:pt idx="78">
                  <c:v>47.0</c:v>
                </c:pt>
                <c:pt idx="79">
                  <c:v>59.0</c:v>
                </c:pt>
                <c:pt idx="80">
                  <c:v>70.0</c:v>
                </c:pt>
                <c:pt idx="81">
                  <c:v>60.0</c:v>
                </c:pt>
                <c:pt idx="82">
                  <c:v>43.0</c:v>
                </c:pt>
                <c:pt idx="83">
                  <c:v>68.0</c:v>
                </c:pt>
                <c:pt idx="84">
                  <c:v>79.0</c:v>
                </c:pt>
                <c:pt idx="85">
                  <c:v>69.0</c:v>
                </c:pt>
                <c:pt idx="86">
                  <c:v>56.0</c:v>
                </c:pt>
                <c:pt idx="87">
                  <c:v>57.0</c:v>
                </c:pt>
                <c:pt idx="88">
                  <c:v>61.0</c:v>
                </c:pt>
                <c:pt idx="89">
                  <c:v>39.0</c:v>
                </c:pt>
                <c:pt idx="90">
                  <c:v>44.0</c:v>
                </c:pt>
                <c:pt idx="91">
                  <c:v>75.0</c:v>
                </c:pt>
                <c:pt idx="92">
                  <c:v>73.0</c:v>
                </c:pt>
                <c:pt idx="93">
                  <c:v>64.0</c:v>
                </c:pt>
              </c:numCache>
            </c:numRef>
          </c:val>
          <c:smooth val="0"/>
        </c:ser>
        <c:ser>
          <c:idx val="1"/>
          <c:order val="3"/>
          <c:tx>
            <c:strRef>
              <c:f>trimestriel!$A$70</c:f>
              <c:strCache>
                <c:ptCount val="1"/>
                <c:pt idx="0">
                  <c:v>Industries agro-alimentaires</c:v>
                </c:pt>
              </c:strCache>
            </c:strRef>
          </c:tx>
          <c:spPr>
            <a:ln w="3175" cmpd="sng">
              <a:noFill/>
            </a:ln>
          </c:spPr>
          <c:marker>
            <c:symbol val="none"/>
          </c:marker>
          <c:trendline>
            <c:spPr>
              <a:ln w="76200" cmpd="sng">
                <a:solidFill>
                  <a:srgbClr val="660066"/>
                </a:solidFill>
              </a:ln>
            </c:spPr>
            <c:trendlineType val="movingAvg"/>
            <c:period val="12"/>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trimestriel!$B$70:$CS$70</c:f>
              <c:numCache>
                <c:formatCode>#,##0</c:formatCode>
                <c:ptCount val="96"/>
                <c:pt idx="0">
                  <c:v>19.0</c:v>
                </c:pt>
                <c:pt idx="1">
                  <c:v>4.0</c:v>
                </c:pt>
                <c:pt idx="2">
                  <c:v>4.0</c:v>
                </c:pt>
                <c:pt idx="3">
                  <c:v>6.0</c:v>
                </c:pt>
                <c:pt idx="4">
                  <c:v>10.0</c:v>
                </c:pt>
                <c:pt idx="5">
                  <c:v>10.0</c:v>
                </c:pt>
                <c:pt idx="6">
                  <c:v>2.0</c:v>
                </c:pt>
                <c:pt idx="7">
                  <c:v>3.0</c:v>
                </c:pt>
                <c:pt idx="8">
                  <c:v>11.0</c:v>
                </c:pt>
                <c:pt idx="9">
                  <c:v>5.0</c:v>
                </c:pt>
                <c:pt idx="10">
                  <c:v>6.0</c:v>
                </c:pt>
                <c:pt idx="11">
                  <c:v>2.0</c:v>
                </c:pt>
                <c:pt idx="12">
                  <c:v>10.0</c:v>
                </c:pt>
                <c:pt idx="13">
                  <c:v>6.0</c:v>
                </c:pt>
                <c:pt idx="14">
                  <c:v>4.0</c:v>
                </c:pt>
                <c:pt idx="15">
                  <c:v>6.0</c:v>
                </c:pt>
                <c:pt idx="16">
                  <c:v>12.0</c:v>
                </c:pt>
                <c:pt idx="17">
                  <c:v>5.0</c:v>
                </c:pt>
                <c:pt idx="18">
                  <c:v>14.0</c:v>
                </c:pt>
                <c:pt idx="19">
                  <c:v>8.0</c:v>
                </c:pt>
                <c:pt idx="20">
                  <c:v>18.0</c:v>
                </c:pt>
                <c:pt idx="21">
                  <c:v>2.0</c:v>
                </c:pt>
                <c:pt idx="22">
                  <c:v>5.0</c:v>
                </c:pt>
                <c:pt idx="23">
                  <c:v>6.0</c:v>
                </c:pt>
                <c:pt idx="24">
                  <c:v>9.0</c:v>
                </c:pt>
                <c:pt idx="25">
                  <c:v>4.0</c:v>
                </c:pt>
                <c:pt idx="26">
                  <c:v>2.0</c:v>
                </c:pt>
                <c:pt idx="27">
                  <c:v>7.0</c:v>
                </c:pt>
                <c:pt idx="28">
                  <c:v>10.0</c:v>
                </c:pt>
                <c:pt idx="29">
                  <c:v>9.0</c:v>
                </c:pt>
                <c:pt idx="30">
                  <c:v>12.0</c:v>
                </c:pt>
                <c:pt idx="31">
                  <c:v>8.0</c:v>
                </c:pt>
                <c:pt idx="32">
                  <c:v>15.0</c:v>
                </c:pt>
                <c:pt idx="33">
                  <c:v>5.0</c:v>
                </c:pt>
                <c:pt idx="34">
                  <c:v>8.0</c:v>
                </c:pt>
                <c:pt idx="35">
                  <c:v>7.0</c:v>
                </c:pt>
                <c:pt idx="36">
                  <c:v>12.0</c:v>
                </c:pt>
                <c:pt idx="37">
                  <c:v>8.0</c:v>
                </c:pt>
                <c:pt idx="38">
                  <c:v>4.0</c:v>
                </c:pt>
                <c:pt idx="39">
                  <c:v>1.0</c:v>
                </c:pt>
                <c:pt idx="40">
                  <c:v>9.0</c:v>
                </c:pt>
                <c:pt idx="41">
                  <c:v>6.0</c:v>
                </c:pt>
                <c:pt idx="42">
                  <c:v>6.0</c:v>
                </c:pt>
                <c:pt idx="43">
                  <c:v>5.0</c:v>
                </c:pt>
                <c:pt idx="44">
                  <c:v>10.0</c:v>
                </c:pt>
                <c:pt idx="45">
                  <c:v>3.0</c:v>
                </c:pt>
                <c:pt idx="46">
                  <c:v>6.0</c:v>
                </c:pt>
                <c:pt idx="47">
                  <c:v>7.0</c:v>
                </c:pt>
                <c:pt idx="48">
                  <c:v>7.0</c:v>
                </c:pt>
                <c:pt idx="49">
                  <c:v>3.0</c:v>
                </c:pt>
                <c:pt idx="50">
                  <c:v>5.0</c:v>
                </c:pt>
                <c:pt idx="51">
                  <c:v>4.0</c:v>
                </c:pt>
                <c:pt idx="52">
                  <c:v>8.0</c:v>
                </c:pt>
                <c:pt idx="53">
                  <c:v>11.0</c:v>
                </c:pt>
                <c:pt idx="54">
                  <c:v>3.0</c:v>
                </c:pt>
                <c:pt idx="55">
                  <c:v>3.0</c:v>
                </c:pt>
                <c:pt idx="56">
                  <c:v>10.0</c:v>
                </c:pt>
                <c:pt idx="57">
                  <c:v>4.0</c:v>
                </c:pt>
                <c:pt idx="58">
                  <c:v>6.0</c:v>
                </c:pt>
                <c:pt idx="59">
                  <c:v>9.0</c:v>
                </c:pt>
                <c:pt idx="60">
                  <c:v>13.0</c:v>
                </c:pt>
                <c:pt idx="61">
                  <c:v>8.0</c:v>
                </c:pt>
                <c:pt idx="62">
                  <c:v>7.0</c:v>
                </c:pt>
                <c:pt idx="63">
                  <c:v>9.0</c:v>
                </c:pt>
                <c:pt idx="64">
                  <c:v>8.0</c:v>
                </c:pt>
                <c:pt idx="65">
                  <c:v>6.0</c:v>
                </c:pt>
                <c:pt idx="66">
                  <c:v>6.0</c:v>
                </c:pt>
                <c:pt idx="67">
                  <c:v>10.0</c:v>
                </c:pt>
                <c:pt idx="68">
                  <c:v>13.0</c:v>
                </c:pt>
                <c:pt idx="69">
                  <c:v>4.0</c:v>
                </c:pt>
                <c:pt idx="70">
                  <c:v>10.0</c:v>
                </c:pt>
                <c:pt idx="71">
                  <c:v>5.0</c:v>
                </c:pt>
                <c:pt idx="72">
                  <c:v>7.0</c:v>
                </c:pt>
                <c:pt idx="73">
                  <c:v>5.0</c:v>
                </c:pt>
                <c:pt idx="74">
                  <c:v>3.0</c:v>
                </c:pt>
                <c:pt idx="75">
                  <c:v>3.0</c:v>
                </c:pt>
                <c:pt idx="76">
                  <c:v>12.0</c:v>
                </c:pt>
                <c:pt idx="77">
                  <c:v>8.0</c:v>
                </c:pt>
                <c:pt idx="78">
                  <c:v>7.0</c:v>
                </c:pt>
                <c:pt idx="79">
                  <c:v>5.0</c:v>
                </c:pt>
                <c:pt idx="80">
                  <c:v>10.0</c:v>
                </c:pt>
                <c:pt idx="81">
                  <c:v>14.0</c:v>
                </c:pt>
                <c:pt idx="82">
                  <c:v>9.0</c:v>
                </c:pt>
                <c:pt idx="83">
                  <c:v>3.0</c:v>
                </c:pt>
                <c:pt idx="84">
                  <c:v>4.0</c:v>
                </c:pt>
                <c:pt idx="85">
                  <c:v>6.0</c:v>
                </c:pt>
                <c:pt idx="86">
                  <c:v>6.0</c:v>
                </c:pt>
                <c:pt idx="87">
                  <c:v>10.0</c:v>
                </c:pt>
                <c:pt idx="88">
                  <c:v>8.0</c:v>
                </c:pt>
                <c:pt idx="89">
                  <c:v>11.0</c:v>
                </c:pt>
                <c:pt idx="90">
                  <c:v>5.0</c:v>
                </c:pt>
                <c:pt idx="91">
                  <c:v>14.0</c:v>
                </c:pt>
                <c:pt idx="92">
                  <c:v>20.0</c:v>
                </c:pt>
                <c:pt idx="93">
                  <c:v>9.0</c:v>
                </c:pt>
              </c:numCache>
            </c:numRef>
          </c:val>
          <c:smooth val="0"/>
        </c:ser>
        <c:dLbls>
          <c:showLegendKey val="0"/>
          <c:showVal val="0"/>
          <c:showCatName val="0"/>
          <c:showSerName val="0"/>
          <c:showPercent val="0"/>
          <c:showBubbleSize val="0"/>
        </c:dLbls>
        <c:marker val="1"/>
        <c:smooth val="0"/>
        <c:axId val="2146951064"/>
        <c:axId val="2146953816"/>
      </c:lineChart>
      <c:lineChart>
        <c:grouping val="standard"/>
        <c:varyColors val="0"/>
        <c:ser>
          <c:idx val="3"/>
          <c:order val="2"/>
          <c:tx>
            <c:strRef>
              <c:f>trimestriel!$A$69</c:f>
              <c:strCache>
                <c:ptCount val="1"/>
                <c:pt idx="0">
                  <c:v>Industrie du nickel</c:v>
                </c:pt>
              </c:strCache>
            </c:strRef>
          </c:tx>
          <c:spPr>
            <a:ln w="3175" cmpd="sng">
              <a:noFill/>
            </a:ln>
          </c:spPr>
          <c:marker>
            <c:symbol val="none"/>
          </c:marker>
          <c:trendline>
            <c:trendlineType val="movingAvg"/>
            <c:period val="12"/>
            <c:dispRSqr val="0"/>
            <c:dispEq val="0"/>
          </c:trendline>
          <c:trendline>
            <c:spPr>
              <a:ln w="76200" cmpd="sng">
                <a:solidFill>
                  <a:srgbClr val="0000FF"/>
                </a:solidFill>
              </a:ln>
            </c:spPr>
            <c:trendlineType val="movingAvg"/>
            <c:period val="12"/>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trimestriel!$B$69:$CS$69</c:f>
              <c:numCache>
                <c:formatCode>#,##0</c:formatCode>
                <c:ptCount val="96"/>
                <c:pt idx="0">
                  <c:v>0.0</c:v>
                </c:pt>
                <c:pt idx="1">
                  <c:v>1.0</c:v>
                </c:pt>
                <c:pt idx="2">
                  <c:v>0.0</c:v>
                </c:pt>
                <c:pt idx="3">
                  <c:v>0.0</c:v>
                </c:pt>
                <c:pt idx="4">
                  <c:v>1.0</c:v>
                </c:pt>
                <c:pt idx="5">
                  <c:v>0.0</c:v>
                </c:pt>
                <c:pt idx="6">
                  <c:v>1.0</c:v>
                </c:pt>
                <c:pt idx="7">
                  <c:v>0.0</c:v>
                </c:pt>
                <c:pt idx="8">
                  <c:v>1.0</c:v>
                </c:pt>
                <c:pt idx="9">
                  <c:v>2.0</c:v>
                </c:pt>
                <c:pt idx="10">
                  <c:v>0.0</c:v>
                </c:pt>
                <c:pt idx="11">
                  <c:v>0.0</c:v>
                </c:pt>
                <c:pt idx="12">
                  <c:v>0.0</c:v>
                </c:pt>
                <c:pt idx="13">
                  <c:v>0.0</c:v>
                </c:pt>
                <c:pt idx="14">
                  <c:v>0.0</c:v>
                </c:pt>
                <c:pt idx="15">
                  <c:v>1.0</c:v>
                </c:pt>
                <c:pt idx="16">
                  <c:v>2.0</c:v>
                </c:pt>
                <c:pt idx="17">
                  <c:v>0.0</c:v>
                </c:pt>
                <c:pt idx="18">
                  <c:v>0.0</c:v>
                </c:pt>
                <c:pt idx="19">
                  <c:v>0.0</c:v>
                </c:pt>
                <c:pt idx="20">
                  <c:v>0.0</c:v>
                </c:pt>
                <c:pt idx="21">
                  <c:v>0.0</c:v>
                </c:pt>
                <c:pt idx="22">
                  <c:v>0.0</c:v>
                </c:pt>
                <c:pt idx="23">
                  <c:v>1.0</c:v>
                </c:pt>
                <c:pt idx="24">
                  <c:v>1.0</c:v>
                </c:pt>
                <c:pt idx="25">
                  <c:v>0.0</c:v>
                </c:pt>
                <c:pt idx="26">
                  <c:v>0.0</c:v>
                </c:pt>
                <c:pt idx="27">
                  <c:v>0.0</c:v>
                </c:pt>
                <c:pt idx="28">
                  <c:v>0.0</c:v>
                </c:pt>
                <c:pt idx="29">
                  <c:v>1.0</c:v>
                </c:pt>
                <c:pt idx="30">
                  <c:v>0.0</c:v>
                </c:pt>
                <c:pt idx="31">
                  <c:v>0.0</c:v>
                </c:pt>
                <c:pt idx="32">
                  <c:v>0.0</c:v>
                </c:pt>
                <c:pt idx="33">
                  <c:v>0.0</c:v>
                </c:pt>
                <c:pt idx="34">
                  <c:v>0.0</c:v>
                </c:pt>
                <c:pt idx="35">
                  <c:v>1.0</c:v>
                </c:pt>
                <c:pt idx="36">
                  <c:v>1.0</c:v>
                </c:pt>
                <c:pt idx="37">
                  <c:v>2.0</c:v>
                </c:pt>
                <c:pt idx="38">
                  <c:v>0.0</c:v>
                </c:pt>
                <c:pt idx="39">
                  <c:v>1.0</c:v>
                </c:pt>
                <c:pt idx="40">
                  <c:v>0.0</c:v>
                </c:pt>
                <c:pt idx="41">
                  <c:v>0.0</c:v>
                </c:pt>
                <c:pt idx="42">
                  <c:v>0.0</c:v>
                </c:pt>
                <c:pt idx="43">
                  <c:v>0.0</c:v>
                </c:pt>
                <c:pt idx="44">
                  <c:v>1.0</c:v>
                </c:pt>
                <c:pt idx="45">
                  <c:v>2.0</c:v>
                </c:pt>
                <c:pt idx="46">
                  <c:v>0.0</c:v>
                </c:pt>
                <c:pt idx="47">
                  <c:v>0.0</c:v>
                </c:pt>
                <c:pt idx="48">
                  <c:v>0.0</c:v>
                </c:pt>
                <c:pt idx="49">
                  <c:v>0.0</c:v>
                </c:pt>
                <c:pt idx="50">
                  <c:v>0.0</c:v>
                </c:pt>
                <c:pt idx="51">
                  <c:v>0.0</c:v>
                </c:pt>
                <c:pt idx="52">
                  <c:v>0.0</c:v>
                </c:pt>
                <c:pt idx="53">
                  <c:v>0.0</c:v>
                </c:pt>
                <c:pt idx="54">
                  <c:v>1.0</c:v>
                </c:pt>
                <c:pt idx="55">
                  <c:v>0.0</c:v>
                </c:pt>
                <c:pt idx="56">
                  <c:v>0.0</c:v>
                </c:pt>
                <c:pt idx="57">
                  <c:v>0.0</c:v>
                </c:pt>
                <c:pt idx="58">
                  <c:v>1.0</c:v>
                </c:pt>
                <c:pt idx="59">
                  <c:v>1.0</c:v>
                </c:pt>
                <c:pt idx="60">
                  <c:v>0.0</c:v>
                </c:pt>
                <c:pt idx="61">
                  <c:v>1.0</c:v>
                </c:pt>
                <c:pt idx="62">
                  <c:v>0.0</c:v>
                </c:pt>
                <c:pt idx="63">
                  <c:v>0.0</c:v>
                </c:pt>
                <c:pt idx="64">
                  <c:v>2.0</c:v>
                </c:pt>
                <c:pt idx="65">
                  <c:v>0.0</c:v>
                </c:pt>
                <c:pt idx="66">
                  <c:v>0.0</c:v>
                </c:pt>
                <c:pt idx="67">
                  <c:v>0.0</c:v>
                </c:pt>
                <c:pt idx="68">
                  <c:v>0.0</c:v>
                </c:pt>
                <c:pt idx="69">
                  <c:v>0.0</c:v>
                </c:pt>
                <c:pt idx="70">
                  <c:v>0.0</c:v>
                </c:pt>
                <c:pt idx="71">
                  <c:v>0.0</c:v>
                </c:pt>
                <c:pt idx="72">
                  <c:v>0.0</c:v>
                </c:pt>
                <c:pt idx="73">
                  <c:v>0.0</c:v>
                </c:pt>
                <c:pt idx="74">
                  <c:v>0.0</c:v>
                </c:pt>
                <c:pt idx="75">
                  <c:v>0.0</c:v>
                </c:pt>
                <c:pt idx="76">
                  <c:v>0.0</c:v>
                </c:pt>
                <c:pt idx="77">
                  <c:v>0.0</c:v>
                </c:pt>
                <c:pt idx="78">
                  <c:v>0.0</c:v>
                </c:pt>
                <c:pt idx="79">
                  <c:v>0.0</c:v>
                </c:pt>
                <c:pt idx="80">
                  <c:v>1.0</c:v>
                </c:pt>
                <c:pt idx="81">
                  <c:v>2.0</c:v>
                </c:pt>
                <c:pt idx="82">
                  <c:v>0.0</c:v>
                </c:pt>
                <c:pt idx="83">
                  <c:v>3.0</c:v>
                </c:pt>
                <c:pt idx="84">
                  <c:v>1.0</c:v>
                </c:pt>
                <c:pt idx="85">
                  <c:v>1.0</c:v>
                </c:pt>
                <c:pt idx="86">
                  <c:v>4.0</c:v>
                </c:pt>
                <c:pt idx="87">
                  <c:v>0.0</c:v>
                </c:pt>
                <c:pt idx="88">
                  <c:v>0.0</c:v>
                </c:pt>
                <c:pt idx="89">
                  <c:v>0.0</c:v>
                </c:pt>
                <c:pt idx="90">
                  <c:v>2.0</c:v>
                </c:pt>
                <c:pt idx="91">
                  <c:v>0.0</c:v>
                </c:pt>
                <c:pt idx="92">
                  <c:v>1.0</c:v>
                </c:pt>
                <c:pt idx="93">
                  <c:v>0.0</c:v>
                </c:pt>
              </c:numCache>
            </c:numRef>
          </c:val>
          <c:smooth val="0"/>
        </c:ser>
        <c:dLbls>
          <c:showLegendKey val="0"/>
          <c:showVal val="0"/>
          <c:showCatName val="0"/>
          <c:showSerName val="0"/>
          <c:showPercent val="0"/>
          <c:showBubbleSize val="0"/>
        </c:dLbls>
        <c:marker val="1"/>
        <c:smooth val="0"/>
        <c:axId val="2146960072"/>
        <c:axId val="2146956936"/>
      </c:lineChart>
      <c:catAx>
        <c:axId val="2146951064"/>
        <c:scaling>
          <c:orientation val="minMax"/>
        </c:scaling>
        <c:delete val="0"/>
        <c:axPos val="b"/>
        <c:numFmt formatCode="General" sourceLinked="1"/>
        <c:majorTickMark val="out"/>
        <c:minorTickMark val="none"/>
        <c:tickLblPos val="nextTo"/>
        <c:txPr>
          <a:bodyPr rot="-5400000" vert="horz"/>
          <a:lstStyle/>
          <a:p>
            <a:pPr>
              <a:defRPr sz="1200"/>
            </a:pPr>
            <a:endParaRPr lang="fr-FR"/>
          </a:p>
        </c:txPr>
        <c:crossAx val="2146953816"/>
        <c:crosses val="autoZero"/>
        <c:auto val="1"/>
        <c:lblAlgn val="ctr"/>
        <c:lblOffset val="100"/>
        <c:tickLblSkip val="18"/>
        <c:noMultiLvlLbl val="0"/>
      </c:catAx>
      <c:valAx>
        <c:axId val="2146953816"/>
        <c:scaling>
          <c:orientation val="minMax"/>
          <c:max val="100.0"/>
        </c:scaling>
        <c:delete val="0"/>
        <c:axPos val="l"/>
        <c:majorGridlines/>
        <c:numFmt formatCode="General" sourceLinked="1"/>
        <c:majorTickMark val="out"/>
        <c:minorTickMark val="none"/>
        <c:tickLblPos val="nextTo"/>
        <c:txPr>
          <a:bodyPr/>
          <a:lstStyle/>
          <a:p>
            <a:pPr>
              <a:defRPr sz="100">
                <a:solidFill>
                  <a:schemeClr val="bg1"/>
                </a:solidFill>
              </a:defRPr>
            </a:pPr>
            <a:endParaRPr lang="fr-FR"/>
          </a:p>
        </c:txPr>
        <c:crossAx val="2146951064"/>
        <c:crosses val="autoZero"/>
        <c:crossBetween val="between"/>
      </c:valAx>
      <c:valAx>
        <c:axId val="2146956936"/>
        <c:scaling>
          <c:orientation val="minMax"/>
          <c:max val="2.0"/>
          <c:min val="0.0"/>
        </c:scaling>
        <c:delete val="0"/>
        <c:axPos val="r"/>
        <c:numFmt formatCode="#,##0.0" sourceLinked="0"/>
        <c:majorTickMark val="out"/>
        <c:minorTickMark val="none"/>
        <c:tickLblPos val="nextTo"/>
        <c:txPr>
          <a:bodyPr/>
          <a:lstStyle/>
          <a:p>
            <a:pPr>
              <a:defRPr sz="100">
                <a:solidFill>
                  <a:schemeClr val="bg1"/>
                </a:solidFill>
              </a:defRPr>
            </a:pPr>
            <a:endParaRPr lang="fr-FR"/>
          </a:p>
        </c:txPr>
        <c:crossAx val="2146960072"/>
        <c:crosses val="max"/>
        <c:crossBetween val="between"/>
        <c:majorUnit val="0.5"/>
      </c:valAx>
      <c:catAx>
        <c:axId val="2146960072"/>
        <c:scaling>
          <c:orientation val="minMax"/>
        </c:scaling>
        <c:delete val="1"/>
        <c:axPos val="b"/>
        <c:majorTickMark val="out"/>
        <c:minorTickMark val="none"/>
        <c:tickLblPos val="nextTo"/>
        <c:crossAx val="2146956936"/>
        <c:crosses val="autoZero"/>
        <c:auto val="1"/>
        <c:lblAlgn val="ctr"/>
        <c:lblOffset val="100"/>
        <c:noMultiLvlLbl val="0"/>
      </c:catAx>
    </c:plotArea>
    <c:legend>
      <c:legendPos val="t"/>
      <c:legendEntry>
        <c:idx val="0"/>
        <c:delete val="1"/>
      </c:legendEntry>
      <c:legendEntry>
        <c:idx val="1"/>
        <c:delete val="1"/>
      </c:legendEntry>
      <c:legendEntry>
        <c:idx val="2"/>
        <c:delete val="1"/>
      </c:legendEntry>
      <c:legendEntry>
        <c:idx val="3"/>
        <c:delete val="1"/>
      </c:legendEntry>
      <c:legendEntry>
        <c:idx val="6"/>
        <c:delete val="1"/>
      </c:legendEntry>
      <c:layout>
        <c:manualLayout>
          <c:xMode val="edge"/>
          <c:yMode val="edge"/>
          <c:x val="0.0"/>
          <c:y val="0.13631067961165"/>
          <c:w val="0.995349908438035"/>
          <c:h val="0.197565476645516"/>
        </c:manualLayout>
      </c:layout>
      <c:overlay val="0"/>
      <c:spPr>
        <a:solidFill>
          <a:schemeClr val="bg1"/>
        </a:solidFill>
      </c:spPr>
      <c:txPr>
        <a:bodyPr/>
        <a:lstStyle/>
        <a:p>
          <a:pPr>
            <a:defRPr sz="1400"/>
          </a:pPr>
          <a:endParaRPr lang="fr-FR"/>
        </a:p>
      </c:txPr>
    </c:legend>
    <c:plotVisOnly val="1"/>
    <c:dispBlanksAs val="gap"/>
    <c:showDLblsOverMax val="0"/>
  </c:chart>
  <c:externalData r:id="rId1">
    <c:autoUpdate val="0"/>
  </c:externalData>
  <c:userShapes r:id="rId2"/>
</c:chartSpace>
</file>

<file path=ppt/charts/chart7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dirty="0"/>
              <a:t>Créations </a:t>
            </a:r>
            <a:r>
              <a:rPr lang="fr-FR" sz="1600" i="1" u="sng" dirty="0"/>
              <a:t>nettes</a:t>
            </a:r>
            <a:r>
              <a:rPr lang="fr-FR" sz="1600" dirty="0"/>
              <a:t> </a:t>
            </a:r>
            <a:r>
              <a:rPr lang="fr-FR" sz="1600" dirty="0" smtClean="0"/>
              <a:t>d'entreprises</a:t>
            </a:r>
            <a:endParaRPr lang="fr-FR" sz="1600" dirty="0"/>
          </a:p>
        </c:rich>
      </c:tx>
      <c:layout>
        <c:manualLayout>
          <c:xMode val="edge"/>
          <c:yMode val="edge"/>
          <c:x val="0.214075206052898"/>
          <c:y val="0.00140432688632368"/>
        </c:manualLayout>
      </c:layout>
      <c:overlay val="0"/>
      <c:spPr>
        <a:solidFill>
          <a:schemeClr val="bg1"/>
        </a:solidFill>
      </c:spPr>
    </c:title>
    <c:autoTitleDeleted val="0"/>
    <c:plotArea>
      <c:layout>
        <c:manualLayout>
          <c:layoutTarget val="inner"/>
          <c:xMode val="edge"/>
          <c:yMode val="edge"/>
          <c:x val="0.0430054357551897"/>
          <c:y val="0.0443864229765013"/>
          <c:w val="0.701236466535433"/>
          <c:h val="0.807163060928064"/>
        </c:manualLayout>
      </c:layout>
      <c:lineChart>
        <c:grouping val="standard"/>
        <c:varyColors val="0"/>
        <c:ser>
          <c:idx val="4"/>
          <c:order val="0"/>
          <c:tx>
            <c:strRef>
              <c:f>trimestriel!$A$83</c:f>
              <c:strCache>
                <c:ptCount val="1"/>
                <c:pt idx="0">
                  <c:v>Industries hors nickel et IAA</c:v>
                </c:pt>
              </c:strCache>
            </c:strRef>
          </c:tx>
          <c:spPr>
            <a:ln w="3175" cmpd="sng">
              <a:noFill/>
            </a:ln>
          </c:spPr>
          <c:marker>
            <c:symbol val="none"/>
          </c:marker>
          <c:trendline>
            <c:spPr>
              <a:ln w="76200" cmpd="sng">
                <a:solidFill>
                  <a:schemeClr val="accent3">
                    <a:lumMod val="60000"/>
                    <a:lumOff val="40000"/>
                  </a:schemeClr>
                </a:solidFill>
              </a:ln>
            </c:spPr>
            <c:trendlineType val="movingAvg"/>
            <c:period val="4"/>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trimestriel!$B$83:$CS$83</c:f>
              <c:numCache>
                <c:formatCode>#,##0</c:formatCode>
                <c:ptCount val="96"/>
                <c:pt idx="0">
                  <c:v>-34.0</c:v>
                </c:pt>
                <c:pt idx="1">
                  <c:v>14.0</c:v>
                </c:pt>
                <c:pt idx="2">
                  <c:v>9.0</c:v>
                </c:pt>
                <c:pt idx="3">
                  <c:v>-4.0</c:v>
                </c:pt>
                <c:pt idx="4">
                  <c:v>-2.0</c:v>
                </c:pt>
                <c:pt idx="5">
                  <c:v>16.0</c:v>
                </c:pt>
                <c:pt idx="6">
                  <c:v>10.0</c:v>
                </c:pt>
                <c:pt idx="7">
                  <c:v>10.0</c:v>
                </c:pt>
                <c:pt idx="8">
                  <c:v>-19.0</c:v>
                </c:pt>
                <c:pt idx="9">
                  <c:v>28.0</c:v>
                </c:pt>
                <c:pt idx="10">
                  <c:v>18.0</c:v>
                </c:pt>
                <c:pt idx="11">
                  <c:v>8.0</c:v>
                </c:pt>
                <c:pt idx="12">
                  <c:v>-4.0</c:v>
                </c:pt>
                <c:pt idx="13">
                  <c:v>40.0</c:v>
                </c:pt>
                <c:pt idx="14">
                  <c:v>33.0</c:v>
                </c:pt>
                <c:pt idx="15">
                  <c:v>11.0</c:v>
                </c:pt>
                <c:pt idx="16">
                  <c:v>-9.0</c:v>
                </c:pt>
                <c:pt idx="17">
                  <c:v>2.0</c:v>
                </c:pt>
                <c:pt idx="18">
                  <c:v>12.0</c:v>
                </c:pt>
                <c:pt idx="19">
                  <c:v>16.0</c:v>
                </c:pt>
                <c:pt idx="20">
                  <c:v>-34.0</c:v>
                </c:pt>
                <c:pt idx="21">
                  <c:v>24.0</c:v>
                </c:pt>
                <c:pt idx="22">
                  <c:v>5.0</c:v>
                </c:pt>
                <c:pt idx="23">
                  <c:v>1.0</c:v>
                </c:pt>
                <c:pt idx="24">
                  <c:v>-19.0</c:v>
                </c:pt>
                <c:pt idx="25">
                  <c:v>7.0</c:v>
                </c:pt>
                <c:pt idx="26">
                  <c:v>14.0</c:v>
                </c:pt>
                <c:pt idx="27">
                  <c:v>11.0</c:v>
                </c:pt>
                <c:pt idx="28">
                  <c:v>-42.0</c:v>
                </c:pt>
                <c:pt idx="29">
                  <c:v>-28.0</c:v>
                </c:pt>
                <c:pt idx="30">
                  <c:v>-15.0</c:v>
                </c:pt>
                <c:pt idx="31">
                  <c:v>-19.0</c:v>
                </c:pt>
                <c:pt idx="32">
                  <c:v>-35.0</c:v>
                </c:pt>
                <c:pt idx="33">
                  <c:v>17.0</c:v>
                </c:pt>
                <c:pt idx="34">
                  <c:v>0.0</c:v>
                </c:pt>
                <c:pt idx="35">
                  <c:v>0.0</c:v>
                </c:pt>
                <c:pt idx="36">
                  <c:v>-7.0</c:v>
                </c:pt>
                <c:pt idx="37">
                  <c:v>8.0</c:v>
                </c:pt>
                <c:pt idx="38">
                  <c:v>13.0</c:v>
                </c:pt>
                <c:pt idx="39">
                  <c:v>19.0</c:v>
                </c:pt>
                <c:pt idx="40">
                  <c:v>2.0</c:v>
                </c:pt>
                <c:pt idx="41">
                  <c:v>31.0</c:v>
                </c:pt>
                <c:pt idx="42">
                  <c:v>29.0</c:v>
                </c:pt>
                <c:pt idx="43">
                  <c:v>0.0</c:v>
                </c:pt>
                <c:pt idx="44">
                  <c:v>-8.0</c:v>
                </c:pt>
                <c:pt idx="45">
                  <c:v>16.0</c:v>
                </c:pt>
                <c:pt idx="46">
                  <c:v>25.0</c:v>
                </c:pt>
                <c:pt idx="47">
                  <c:v>-39.0</c:v>
                </c:pt>
                <c:pt idx="48">
                  <c:v>-7.0</c:v>
                </c:pt>
                <c:pt idx="49">
                  <c:v>35.0</c:v>
                </c:pt>
                <c:pt idx="50">
                  <c:v>38.0</c:v>
                </c:pt>
                <c:pt idx="51">
                  <c:v>54.0</c:v>
                </c:pt>
                <c:pt idx="52">
                  <c:v>4.0</c:v>
                </c:pt>
                <c:pt idx="53">
                  <c:v>50.0</c:v>
                </c:pt>
                <c:pt idx="54">
                  <c:v>21.0</c:v>
                </c:pt>
                <c:pt idx="55">
                  <c:v>13.0</c:v>
                </c:pt>
                <c:pt idx="56">
                  <c:v>37.0</c:v>
                </c:pt>
                <c:pt idx="57">
                  <c:v>33.0</c:v>
                </c:pt>
                <c:pt idx="58">
                  <c:v>32.0</c:v>
                </c:pt>
                <c:pt idx="59">
                  <c:v>42.0</c:v>
                </c:pt>
                <c:pt idx="60">
                  <c:v>42.0</c:v>
                </c:pt>
                <c:pt idx="61">
                  <c:v>70.0</c:v>
                </c:pt>
                <c:pt idx="62">
                  <c:v>21.0</c:v>
                </c:pt>
                <c:pt idx="63">
                  <c:v>21.0</c:v>
                </c:pt>
                <c:pt idx="64">
                  <c:v>20.0</c:v>
                </c:pt>
                <c:pt idx="65">
                  <c:v>38.0</c:v>
                </c:pt>
                <c:pt idx="66">
                  <c:v>31.0</c:v>
                </c:pt>
                <c:pt idx="67">
                  <c:v>10.0</c:v>
                </c:pt>
                <c:pt idx="68">
                  <c:v>26.0</c:v>
                </c:pt>
                <c:pt idx="69">
                  <c:v>26.0</c:v>
                </c:pt>
                <c:pt idx="70">
                  <c:v>11.0</c:v>
                </c:pt>
                <c:pt idx="71">
                  <c:v>37.0</c:v>
                </c:pt>
                <c:pt idx="72">
                  <c:v>11.0</c:v>
                </c:pt>
                <c:pt idx="73">
                  <c:v>11.0</c:v>
                </c:pt>
                <c:pt idx="74">
                  <c:v>17.0</c:v>
                </c:pt>
                <c:pt idx="75">
                  <c:v>26.0</c:v>
                </c:pt>
                <c:pt idx="76">
                  <c:v>-7.0</c:v>
                </c:pt>
                <c:pt idx="77">
                  <c:v>2.0</c:v>
                </c:pt>
                <c:pt idx="78">
                  <c:v>24.0</c:v>
                </c:pt>
                <c:pt idx="79">
                  <c:v>12.0</c:v>
                </c:pt>
                <c:pt idx="80">
                  <c:v>5.0</c:v>
                </c:pt>
                <c:pt idx="81">
                  <c:v>-5.0</c:v>
                </c:pt>
                <c:pt idx="82">
                  <c:v>37.0</c:v>
                </c:pt>
                <c:pt idx="83">
                  <c:v>3.0</c:v>
                </c:pt>
                <c:pt idx="84">
                  <c:v>-24.0</c:v>
                </c:pt>
                <c:pt idx="85">
                  <c:v>-2.0</c:v>
                </c:pt>
                <c:pt idx="86">
                  <c:v>-5.0</c:v>
                </c:pt>
                <c:pt idx="87">
                  <c:v>12.0</c:v>
                </c:pt>
                <c:pt idx="88">
                  <c:v>3.0</c:v>
                </c:pt>
                <c:pt idx="89">
                  <c:v>35.0</c:v>
                </c:pt>
                <c:pt idx="90">
                  <c:v>34.0</c:v>
                </c:pt>
                <c:pt idx="91">
                  <c:v>-13.0</c:v>
                </c:pt>
                <c:pt idx="92">
                  <c:v>-2.0</c:v>
                </c:pt>
                <c:pt idx="93">
                  <c:v>14.0</c:v>
                </c:pt>
              </c:numCache>
            </c:numRef>
          </c:val>
          <c:smooth val="0"/>
        </c:ser>
        <c:ser>
          <c:idx val="3"/>
          <c:order val="2"/>
          <c:tx>
            <c:strRef>
              <c:f>trimestriel!$A$85</c:f>
              <c:strCache>
                <c:ptCount val="1"/>
                <c:pt idx="0">
                  <c:v>Industries agro-alimentaires</c:v>
                </c:pt>
              </c:strCache>
            </c:strRef>
          </c:tx>
          <c:spPr>
            <a:ln w="3175" cmpd="sng"/>
          </c:spPr>
          <c:marker>
            <c:symbol val="none"/>
          </c:marker>
          <c:trendline>
            <c:spPr>
              <a:ln w="76200" cmpd="sng">
                <a:solidFill>
                  <a:srgbClr val="660066"/>
                </a:solidFill>
              </a:ln>
            </c:spPr>
            <c:trendlineType val="movingAvg"/>
            <c:period val="4"/>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trimestriel!$B$85:$CS$85</c:f>
              <c:numCache>
                <c:formatCode>#,##0</c:formatCode>
                <c:ptCount val="96"/>
                <c:pt idx="0">
                  <c:v>-13.0</c:v>
                </c:pt>
                <c:pt idx="1">
                  <c:v>6.0</c:v>
                </c:pt>
                <c:pt idx="2">
                  <c:v>4.0</c:v>
                </c:pt>
                <c:pt idx="3">
                  <c:v>4.0</c:v>
                </c:pt>
                <c:pt idx="4">
                  <c:v>-3.0</c:v>
                </c:pt>
                <c:pt idx="5">
                  <c:v>1.0</c:v>
                </c:pt>
                <c:pt idx="6">
                  <c:v>10.0</c:v>
                </c:pt>
                <c:pt idx="7">
                  <c:v>3.0</c:v>
                </c:pt>
                <c:pt idx="8">
                  <c:v>-1.0</c:v>
                </c:pt>
                <c:pt idx="9">
                  <c:v>6.0</c:v>
                </c:pt>
                <c:pt idx="10">
                  <c:v>12.0</c:v>
                </c:pt>
                <c:pt idx="11">
                  <c:v>2.0</c:v>
                </c:pt>
                <c:pt idx="12">
                  <c:v>-2.0</c:v>
                </c:pt>
                <c:pt idx="13">
                  <c:v>5.0</c:v>
                </c:pt>
                <c:pt idx="14">
                  <c:v>0.0</c:v>
                </c:pt>
                <c:pt idx="15">
                  <c:v>-3.0</c:v>
                </c:pt>
                <c:pt idx="16">
                  <c:v>-4.0</c:v>
                </c:pt>
                <c:pt idx="17">
                  <c:v>7.0</c:v>
                </c:pt>
                <c:pt idx="18">
                  <c:v>-2.0</c:v>
                </c:pt>
                <c:pt idx="19">
                  <c:v>3.0</c:v>
                </c:pt>
                <c:pt idx="20">
                  <c:v>-12.0</c:v>
                </c:pt>
                <c:pt idx="21">
                  <c:v>4.0</c:v>
                </c:pt>
                <c:pt idx="22">
                  <c:v>3.0</c:v>
                </c:pt>
                <c:pt idx="23">
                  <c:v>1.0</c:v>
                </c:pt>
                <c:pt idx="24">
                  <c:v>6.0</c:v>
                </c:pt>
                <c:pt idx="25">
                  <c:v>3.0</c:v>
                </c:pt>
                <c:pt idx="26">
                  <c:v>4.0</c:v>
                </c:pt>
                <c:pt idx="27">
                  <c:v>-1.0</c:v>
                </c:pt>
                <c:pt idx="28">
                  <c:v>5.0</c:v>
                </c:pt>
                <c:pt idx="29">
                  <c:v>-3.0</c:v>
                </c:pt>
                <c:pt idx="30">
                  <c:v>0.0</c:v>
                </c:pt>
                <c:pt idx="31">
                  <c:v>-3.0</c:v>
                </c:pt>
                <c:pt idx="32">
                  <c:v>-6.0</c:v>
                </c:pt>
                <c:pt idx="33">
                  <c:v>4.0</c:v>
                </c:pt>
                <c:pt idx="34">
                  <c:v>0.0</c:v>
                </c:pt>
                <c:pt idx="35">
                  <c:v>0.0</c:v>
                </c:pt>
                <c:pt idx="36">
                  <c:v>-6.0</c:v>
                </c:pt>
                <c:pt idx="37">
                  <c:v>-3.0</c:v>
                </c:pt>
                <c:pt idx="38">
                  <c:v>3.0</c:v>
                </c:pt>
                <c:pt idx="39">
                  <c:v>6.0</c:v>
                </c:pt>
                <c:pt idx="40">
                  <c:v>-1.0</c:v>
                </c:pt>
                <c:pt idx="41">
                  <c:v>-1.0</c:v>
                </c:pt>
                <c:pt idx="42">
                  <c:v>0.0</c:v>
                </c:pt>
                <c:pt idx="43">
                  <c:v>1.0</c:v>
                </c:pt>
                <c:pt idx="44">
                  <c:v>-2.0</c:v>
                </c:pt>
                <c:pt idx="45">
                  <c:v>7.0</c:v>
                </c:pt>
                <c:pt idx="46">
                  <c:v>3.0</c:v>
                </c:pt>
                <c:pt idx="47">
                  <c:v>211.0</c:v>
                </c:pt>
                <c:pt idx="48">
                  <c:v>5.0</c:v>
                </c:pt>
                <c:pt idx="49">
                  <c:v>5.0</c:v>
                </c:pt>
                <c:pt idx="50">
                  <c:v>0.0</c:v>
                </c:pt>
                <c:pt idx="51">
                  <c:v>3.0</c:v>
                </c:pt>
                <c:pt idx="52">
                  <c:v>1.0</c:v>
                </c:pt>
                <c:pt idx="53">
                  <c:v>-5.0</c:v>
                </c:pt>
                <c:pt idx="54">
                  <c:v>6.0</c:v>
                </c:pt>
                <c:pt idx="55">
                  <c:v>4.0</c:v>
                </c:pt>
                <c:pt idx="56">
                  <c:v>-1.0</c:v>
                </c:pt>
                <c:pt idx="57">
                  <c:v>10.0</c:v>
                </c:pt>
                <c:pt idx="58">
                  <c:v>5.0</c:v>
                </c:pt>
                <c:pt idx="59">
                  <c:v>1.0</c:v>
                </c:pt>
                <c:pt idx="60">
                  <c:v>-4.0</c:v>
                </c:pt>
                <c:pt idx="61">
                  <c:v>11.0</c:v>
                </c:pt>
                <c:pt idx="62">
                  <c:v>13.0</c:v>
                </c:pt>
                <c:pt idx="63">
                  <c:v>6.0</c:v>
                </c:pt>
                <c:pt idx="64">
                  <c:v>-1.0</c:v>
                </c:pt>
                <c:pt idx="65">
                  <c:v>5.0</c:v>
                </c:pt>
                <c:pt idx="66">
                  <c:v>5.0</c:v>
                </c:pt>
                <c:pt idx="67">
                  <c:v>-2.0</c:v>
                </c:pt>
                <c:pt idx="68">
                  <c:v>-1.0</c:v>
                </c:pt>
                <c:pt idx="69">
                  <c:v>2.0</c:v>
                </c:pt>
                <c:pt idx="70">
                  <c:v>-4.0</c:v>
                </c:pt>
                <c:pt idx="71">
                  <c:v>8.0</c:v>
                </c:pt>
                <c:pt idx="72">
                  <c:v>9.0</c:v>
                </c:pt>
                <c:pt idx="73">
                  <c:v>3.0</c:v>
                </c:pt>
                <c:pt idx="74">
                  <c:v>6.0</c:v>
                </c:pt>
                <c:pt idx="75">
                  <c:v>8.0</c:v>
                </c:pt>
                <c:pt idx="76">
                  <c:v>1.0</c:v>
                </c:pt>
                <c:pt idx="77">
                  <c:v>2.0</c:v>
                </c:pt>
                <c:pt idx="78">
                  <c:v>2.0</c:v>
                </c:pt>
                <c:pt idx="79">
                  <c:v>3.0</c:v>
                </c:pt>
                <c:pt idx="80">
                  <c:v>-4.0</c:v>
                </c:pt>
                <c:pt idx="81">
                  <c:v>-5.0</c:v>
                </c:pt>
                <c:pt idx="82">
                  <c:v>9.0</c:v>
                </c:pt>
                <c:pt idx="83">
                  <c:v>12.0</c:v>
                </c:pt>
                <c:pt idx="84">
                  <c:v>15.0</c:v>
                </c:pt>
                <c:pt idx="85">
                  <c:v>3.0</c:v>
                </c:pt>
                <c:pt idx="86">
                  <c:v>5.0</c:v>
                </c:pt>
                <c:pt idx="87">
                  <c:v>0.0</c:v>
                </c:pt>
                <c:pt idx="88">
                  <c:v>7.0</c:v>
                </c:pt>
                <c:pt idx="89">
                  <c:v>-3.0</c:v>
                </c:pt>
                <c:pt idx="90">
                  <c:v>10.0</c:v>
                </c:pt>
                <c:pt idx="91">
                  <c:v>-5.0</c:v>
                </c:pt>
                <c:pt idx="92">
                  <c:v>-6.0</c:v>
                </c:pt>
                <c:pt idx="93">
                  <c:v>7.0</c:v>
                </c:pt>
              </c:numCache>
            </c:numRef>
          </c:val>
          <c:smooth val="0"/>
        </c:ser>
        <c:dLbls>
          <c:showLegendKey val="0"/>
          <c:showVal val="0"/>
          <c:showCatName val="0"/>
          <c:showSerName val="0"/>
          <c:showPercent val="0"/>
          <c:showBubbleSize val="0"/>
        </c:dLbls>
        <c:marker val="1"/>
        <c:smooth val="0"/>
        <c:axId val="2147011800"/>
        <c:axId val="2147014552"/>
      </c:lineChart>
      <c:lineChart>
        <c:grouping val="standard"/>
        <c:varyColors val="0"/>
        <c:ser>
          <c:idx val="0"/>
          <c:order val="1"/>
          <c:tx>
            <c:strRef>
              <c:f>trimestriel!$A$84</c:f>
              <c:strCache>
                <c:ptCount val="1"/>
                <c:pt idx="0">
                  <c:v>Industrie du nickel</c:v>
                </c:pt>
              </c:strCache>
            </c:strRef>
          </c:tx>
          <c:spPr>
            <a:ln w="3175" cmpd="sng">
              <a:noFill/>
            </a:ln>
          </c:spPr>
          <c:marker>
            <c:symbol val="none"/>
          </c:marker>
          <c:trendline>
            <c:spPr>
              <a:ln w="76200" cmpd="sng">
                <a:solidFill>
                  <a:srgbClr val="0000FF"/>
                </a:solidFill>
              </a:ln>
            </c:spPr>
            <c:trendlineType val="movingAvg"/>
            <c:period val="12"/>
            <c:dispRSqr val="0"/>
            <c:dispEq val="0"/>
          </c:trendline>
          <c:cat>
            <c:strRef>
              <c:f>trimestriel!$B$56:$CQ$57</c:f>
              <c:strCache>
                <c:ptCount val="94"/>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strCache>
            </c:strRef>
          </c:cat>
          <c:val>
            <c:numRef>
              <c:f>trimestriel!$B$84:$CS$84</c:f>
              <c:numCache>
                <c:formatCode>#,##0</c:formatCode>
                <c:ptCount val="96"/>
                <c:pt idx="0">
                  <c:v>1.0</c:v>
                </c:pt>
                <c:pt idx="1">
                  <c:v>-1.0</c:v>
                </c:pt>
                <c:pt idx="2">
                  <c:v>2.0</c:v>
                </c:pt>
                <c:pt idx="3">
                  <c:v>1.0</c:v>
                </c:pt>
                <c:pt idx="4">
                  <c:v>-1.0</c:v>
                </c:pt>
                <c:pt idx="5">
                  <c:v>0.0</c:v>
                </c:pt>
                <c:pt idx="6">
                  <c:v>0.0</c:v>
                </c:pt>
                <c:pt idx="7">
                  <c:v>2.0</c:v>
                </c:pt>
                <c:pt idx="8">
                  <c:v>-1.0</c:v>
                </c:pt>
                <c:pt idx="9">
                  <c:v>-1.0</c:v>
                </c:pt>
                <c:pt idx="10">
                  <c:v>0.0</c:v>
                </c:pt>
                <c:pt idx="11">
                  <c:v>0.0</c:v>
                </c:pt>
                <c:pt idx="12">
                  <c:v>0.0</c:v>
                </c:pt>
                <c:pt idx="13">
                  <c:v>0.0</c:v>
                </c:pt>
                <c:pt idx="14">
                  <c:v>1.0</c:v>
                </c:pt>
                <c:pt idx="15">
                  <c:v>0.0</c:v>
                </c:pt>
                <c:pt idx="16">
                  <c:v>-2.0</c:v>
                </c:pt>
                <c:pt idx="17">
                  <c:v>0.0</c:v>
                </c:pt>
                <c:pt idx="18">
                  <c:v>0.0</c:v>
                </c:pt>
                <c:pt idx="19">
                  <c:v>0.0</c:v>
                </c:pt>
                <c:pt idx="20">
                  <c:v>0.0</c:v>
                </c:pt>
                <c:pt idx="21">
                  <c:v>1.0</c:v>
                </c:pt>
                <c:pt idx="22">
                  <c:v>2.0</c:v>
                </c:pt>
                <c:pt idx="23">
                  <c:v>-1.0</c:v>
                </c:pt>
                <c:pt idx="24">
                  <c:v>0.0</c:v>
                </c:pt>
                <c:pt idx="25">
                  <c:v>1.0</c:v>
                </c:pt>
                <c:pt idx="26">
                  <c:v>0.0</c:v>
                </c:pt>
                <c:pt idx="27">
                  <c:v>0.0</c:v>
                </c:pt>
                <c:pt idx="28">
                  <c:v>0.0</c:v>
                </c:pt>
                <c:pt idx="29">
                  <c:v>-1.0</c:v>
                </c:pt>
                <c:pt idx="30">
                  <c:v>3.0</c:v>
                </c:pt>
                <c:pt idx="31">
                  <c:v>0.0</c:v>
                </c:pt>
                <c:pt idx="32">
                  <c:v>1.0</c:v>
                </c:pt>
                <c:pt idx="33">
                  <c:v>2.0</c:v>
                </c:pt>
                <c:pt idx="34">
                  <c:v>0.0</c:v>
                </c:pt>
                <c:pt idx="35">
                  <c:v>0.0</c:v>
                </c:pt>
                <c:pt idx="36">
                  <c:v>0.0</c:v>
                </c:pt>
                <c:pt idx="37">
                  <c:v>-2.0</c:v>
                </c:pt>
                <c:pt idx="38">
                  <c:v>0.0</c:v>
                </c:pt>
                <c:pt idx="39">
                  <c:v>-1.0</c:v>
                </c:pt>
                <c:pt idx="40">
                  <c:v>0.0</c:v>
                </c:pt>
                <c:pt idx="41">
                  <c:v>0.0</c:v>
                </c:pt>
                <c:pt idx="42">
                  <c:v>1.0</c:v>
                </c:pt>
                <c:pt idx="43">
                  <c:v>0.0</c:v>
                </c:pt>
                <c:pt idx="44">
                  <c:v>-1.0</c:v>
                </c:pt>
                <c:pt idx="45">
                  <c:v>-2.0</c:v>
                </c:pt>
                <c:pt idx="46">
                  <c:v>1.0</c:v>
                </c:pt>
                <c:pt idx="47">
                  <c:v>6.0</c:v>
                </c:pt>
                <c:pt idx="48">
                  <c:v>2.0</c:v>
                </c:pt>
                <c:pt idx="49">
                  <c:v>2.0</c:v>
                </c:pt>
                <c:pt idx="50">
                  <c:v>0.0</c:v>
                </c:pt>
                <c:pt idx="51">
                  <c:v>1.0</c:v>
                </c:pt>
                <c:pt idx="52">
                  <c:v>2.0</c:v>
                </c:pt>
                <c:pt idx="53">
                  <c:v>1.0</c:v>
                </c:pt>
                <c:pt idx="54">
                  <c:v>0.0</c:v>
                </c:pt>
                <c:pt idx="55">
                  <c:v>1.0</c:v>
                </c:pt>
                <c:pt idx="56">
                  <c:v>0.0</c:v>
                </c:pt>
                <c:pt idx="57">
                  <c:v>1.0</c:v>
                </c:pt>
                <c:pt idx="58">
                  <c:v>0.0</c:v>
                </c:pt>
                <c:pt idx="59">
                  <c:v>-1.0</c:v>
                </c:pt>
                <c:pt idx="60">
                  <c:v>0.0</c:v>
                </c:pt>
                <c:pt idx="61">
                  <c:v>0.0</c:v>
                </c:pt>
                <c:pt idx="62">
                  <c:v>1.0</c:v>
                </c:pt>
                <c:pt idx="63">
                  <c:v>1.0</c:v>
                </c:pt>
                <c:pt idx="64">
                  <c:v>-1.0</c:v>
                </c:pt>
                <c:pt idx="65">
                  <c:v>0.0</c:v>
                </c:pt>
                <c:pt idx="66">
                  <c:v>1.0</c:v>
                </c:pt>
                <c:pt idx="67">
                  <c:v>3.0</c:v>
                </c:pt>
                <c:pt idx="68">
                  <c:v>0.0</c:v>
                </c:pt>
                <c:pt idx="69">
                  <c:v>0.0</c:v>
                </c:pt>
                <c:pt idx="70">
                  <c:v>1.0</c:v>
                </c:pt>
                <c:pt idx="71">
                  <c:v>0.0</c:v>
                </c:pt>
                <c:pt idx="72">
                  <c:v>0.0</c:v>
                </c:pt>
                <c:pt idx="73">
                  <c:v>0.0</c:v>
                </c:pt>
                <c:pt idx="74">
                  <c:v>0.0</c:v>
                </c:pt>
                <c:pt idx="75">
                  <c:v>1.0</c:v>
                </c:pt>
                <c:pt idx="76">
                  <c:v>1.0</c:v>
                </c:pt>
                <c:pt idx="77">
                  <c:v>0.0</c:v>
                </c:pt>
                <c:pt idx="78">
                  <c:v>0.0</c:v>
                </c:pt>
                <c:pt idx="79">
                  <c:v>0.0</c:v>
                </c:pt>
                <c:pt idx="80">
                  <c:v>-1.0</c:v>
                </c:pt>
                <c:pt idx="81">
                  <c:v>-1.0</c:v>
                </c:pt>
                <c:pt idx="82">
                  <c:v>0.0</c:v>
                </c:pt>
                <c:pt idx="83">
                  <c:v>-3.0</c:v>
                </c:pt>
                <c:pt idx="84">
                  <c:v>1.0</c:v>
                </c:pt>
                <c:pt idx="85">
                  <c:v>0.0</c:v>
                </c:pt>
                <c:pt idx="86">
                  <c:v>-4.0</c:v>
                </c:pt>
                <c:pt idx="87">
                  <c:v>0.0</c:v>
                </c:pt>
                <c:pt idx="88">
                  <c:v>0.0</c:v>
                </c:pt>
                <c:pt idx="89">
                  <c:v>2.0</c:v>
                </c:pt>
                <c:pt idx="90">
                  <c:v>-1.0</c:v>
                </c:pt>
                <c:pt idx="91">
                  <c:v>0.0</c:v>
                </c:pt>
                <c:pt idx="92">
                  <c:v>1.0</c:v>
                </c:pt>
                <c:pt idx="93">
                  <c:v>0.0</c:v>
                </c:pt>
              </c:numCache>
            </c:numRef>
          </c:val>
          <c:smooth val="0"/>
        </c:ser>
        <c:dLbls>
          <c:showLegendKey val="0"/>
          <c:showVal val="0"/>
          <c:showCatName val="0"/>
          <c:showSerName val="0"/>
          <c:showPercent val="0"/>
          <c:showBubbleSize val="0"/>
        </c:dLbls>
        <c:marker val="1"/>
        <c:smooth val="0"/>
        <c:axId val="2147020680"/>
        <c:axId val="2147017592"/>
      </c:lineChart>
      <c:catAx>
        <c:axId val="2147011800"/>
        <c:scaling>
          <c:orientation val="minMax"/>
        </c:scaling>
        <c:delete val="0"/>
        <c:axPos val="b"/>
        <c:numFmt formatCode="General" sourceLinked="1"/>
        <c:majorTickMark val="out"/>
        <c:minorTickMark val="none"/>
        <c:tickLblPos val="low"/>
        <c:spPr>
          <a:ln>
            <a:solidFill>
              <a:srgbClr val="FF0000"/>
            </a:solidFill>
          </a:ln>
        </c:spPr>
        <c:txPr>
          <a:bodyPr rot="-5400000" vert="horz"/>
          <a:lstStyle/>
          <a:p>
            <a:pPr>
              <a:defRPr sz="1200"/>
            </a:pPr>
            <a:endParaRPr lang="fr-FR"/>
          </a:p>
        </c:txPr>
        <c:crossAx val="2147014552"/>
        <c:crosses val="autoZero"/>
        <c:auto val="1"/>
        <c:lblAlgn val="ctr"/>
        <c:lblOffset val="100"/>
        <c:tickLblSkip val="18"/>
        <c:noMultiLvlLbl val="0"/>
      </c:catAx>
      <c:valAx>
        <c:axId val="2147014552"/>
        <c:scaling>
          <c:orientation val="minMax"/>
          <c:max val="60.0"/>
          <c:min val="-40.0"/>
        </c:scaling>
        <c:delete val="0"/>
        <c:axPos val="l"/>
        <c:majorGridlines/>
        <c:numFmt formatCode="#,##0" sourceLinked="1"/>
        <c:majorTickMark val="out"/>
        <c:minorTickMark val="none"/>
        <c:tickLblPos val="nextTo"/>
        <c:txPr>
          <a:bodyPr/>
          <a:lstStyle/>
          <a:p>
            <a:pPr>
              <a:defRPr sz="1600"/>
            </a:pPr>
            <a:endParaRPr lang="fr-FR"/>
          </a:p>
        </c:txPr>
        <c:crossAx val="2147011800"/>
        <c:crosses val="autoZero"/>
        <c:crossBetween val="between"/>
      </c:valAx>
      <c:valAx>
        <c:axId val="2147017592"/>
        <c:scaling>
          <c:orientation val="minMax"/>
          <c:max val="2.0"/>
          <c:min val="-1.0"/>
        </c:scaling>
        <c:delete val="0"/>
        <c:axPos val="r"/>
        <c:numFmt formatCode="#,##0.0" sourceLinked="0"/>
        <c:majorTickMark val="out"/>
        <c:minorTickMark val="none"/>
        <c:tickLblPos val="nextTo"/>
        <c:txPr>
          <a:bodyPr/>
          <a:lstStyle/>
          <a:p>
            <a:pPr>
              <a:defRPr sz="1600">
                <a:solidFill>
                  <a:srgbClr val="0000FF"/>
                </a:solidFill>
              </a:defRPr>
            </a:pPr>
            <a:endParaRPr lang="fr-FR"/>
          </a:p>
        </c:txPr>
        <c:crossAx val="2147020680"/>
        <c:crosses val="max"/>
        <c:crossBetween val="between"/>
      </c:valAx>
      <c:catAx>
        <c:axId val="2147020680"/>
        <c:scaling>
          <c:orientation val="minMax"/>
        </c:scaling>
        <c:delete val="1"/>
        <c:axPos val="b"/>
        <c:majorTickMark val="out"/>
        <c:minorTickMark val="none"/>
        <c:tickLblPos val="nextTo"/>
        <c:crossAx val="2147017592"/>
        <c:crosses val="autoZero"/>
        <c:auto val="1"/>
        <c:lblAlgn val="ctr"/>
        <c:lblOffset val="100"/>
        <c:noMultiLvlLbl val="0"/>
      </c:catAx>
    </c:plotArea>
    <c:plotVisOnly val="1"/>
    <c:dispBlanksAs val="gap"/>
    <c:showDLblsOverMax val="0"/>
  </c:chart>
  <c:externalData r:id="rId1">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Nombre d'entreprises </a:t>
            </a:r>
            <a:endParaRPr lang="fr-FR" dirty="0" smtClean="0"/>
          </a:p>
          <a:p>
            <a:pPr>
              <a:defRPr/>
            </a:pPr>
            <a:r>
              <a:rPr lang="fr-FR" dirty="0" smtClean="0"/>
              <a:t>des Services avec crise</a:t>
            </a:r>
            <a:endParaRPr lang="fr-FR" dirty="0"/>
          </a:p>
        </c:rich>
      </c:tx>
      <c:layout>
        <c:manualLayout>
          <c:xMode val="edge"/>
          <c:yMode val="edge"/>
          <c:x val="0.163078946043385"/>
          <c:y val="0.0"/>
        </c:manualLayout>
      </c:layout>
      <c:overlay val="0"/>
      <c:spPr>
        <a:solidFill>
          <a:schemeClr val="bg1"/>
        </a:solidFill>
      </c:spPr>
    </c:title>
    <c:autoTitleDeleted val="0"/>
    <c:plotArea>
      <c:layout>
        <c:manualLayout>
          <c:layoutTarget val="inner"/>
          <c:xMode val="edge"/>
          <c:yMode val="edge"/>
          <c:x val="0.0628917993915533"/>
          <c:y val="0.0626631853785901"/>
          <c:w val="0.461100195458406"/>
          <c:h val="0.742251965246739"/>
        </c:manualLayout>
      </c:layout>
      <c:lineChart>
        <c:grouping val="standard"/>
        <c:varyColors val="0"/>
        <c:ser>
          <c:idx val="0"/>
          <c:order val="0"/>
          <c:tx>
            <c:strRef>
              <c:f>trimestriel!$A$15</c:f>
              <c:strCache>
                <c:ptCount val="1"/>
                <c:pt idx="0">
                  <c:v>Commerce et réparation</c:v>
                </c:pt>
              </c:strCache>
            </c:strRef>
          </c:tx>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trimestriel!$B$15:$CS$15</c:f>
              <c:numCache>
                <c:formatCode>#,##0</c:formatCode>
                <c:ptCount val="96"/>
                <c:pt idx="0">
                  <c:v>3050.0</c:v>
                </c:pt>
                <c:pt idx="1">
                  <c:v>2966.0</c:v>
                </c:pt>
                <c:pt idx="2">
                  <c:v>2993.0</c:v>
                </c:pt>
                <c:pt idx="3">
                  <c:v>3048.0</c:v>
                </c:pt>
                <c:pt idx="4">
                  <c:v>3021.0</c:v>
                </c:pt>
                <c:pt idx="5">
                  <c:v>2957.0</c:v>
                </c:pt>
                <c:pt idx="6">
                  <c:v>2975.0</c:v>
                </c:pt>
                <c:pt idx="7">
                  <c:v>3008.0</c:v>
                </c:pt>
                <c:pt idx="8">
                  <c:v>3000.0</c:v>
                </c:pt>
                <c:pt idx="9">
                  <c:v>2912.0</c:v>
                </c:pt>
                <c:pt idx="10">
                  <c:v>2955.0</c:v>
                </c:pt>
                <c:pt idx="11">
                  <c:v>2988.0</c:v>
                </c:pt>
                <c:pt idx="12">
                  <c:v>2989.0</c:v>
                </c:pt>
                <c:pt idx="13">
                  <c:v>2954.0</c:v>
                </c:pt>
                <c:pt idx="14">
                  <c:v>2976.0</c:v>
                </c:pt>
                <c:pt idx="15">
                  <c:v>3003.0</c:v>
                </c:pt>
                <c:pt idx="16">
                  <c:v>3025.0</c:v>
                </c:pt>
                <c:pt idx="17">
                  <c:v>2999.0</c:v>
                </c:pt>
                <c:pt idx="18">
                  <c:v>3017.0</c:v>
                </c:pt>
                <c:pt idx="19">
                  <c:v>3030.0</c:v>
                </c:pt>
                <c:pt idx="20">
                  <c:v>3041.0</c:v>
                </c:pt>
                <c:pt idx="21">
                  <c:v>2991.0</c:v>
                </c:pt>
                <c:pt idx="22">
                  <c:v>3034.0</c:v>
                </c:pt>
                <c:pt idx="23">
                  <c:v>3044.0</c:v>
                </c:pt>
                <c:pt idx="24">
                  <c:v>3052.0</c:v>
                </c:pt>
                <c:pt idx="25">
                  <c:v>3009.0</c:v>
                </c:pt>
                <c:pt idx="26">
                  <c:v>3030.0</c:v>
                </c:pt>
                <c:pt idx="27">
                  <c:v>3049.0</c:v>
                </c:pt>
                <c:pt idx="28">
                  <c:v>3042.0</c:v>
                </c:pt>
                <c:pt idx="29">
                  <c:v>2994.0</c:v>
                </c:pt>
                <c:pt idx="30">
                  <c:v>3004.0</c:v>
                </c:pt>
                <c:pt idx="31">
                  <c:v>3019.0</c:v>
                </c:pt>
                <c:pt idx="32">
                  <c:v>3030.0</c:v>
                </c:pt>
                <c:pt idx="33">
                  <c:v>2982.0</c:v>
                </c:pt>
                <c:pt idx="34">
                  <c:v>3032.0</c:v>
                </c:pt>
                <c:pt idx="35">
                  <c:v>3070.0</c:v>
                </c:pt>
                <c:pt idx="36">
                  <c:v>3100.0</c:v>
                </c:pt>
                <c:pt idx="37">
                  <c:v>3085.0</c:v>
                </c:pt>
                <c:pt idx="38">
                  <c:v>3129.0</c:v>
                </c:pt>
                <c:pt idx="39">
                  <c:v>3151.0</c:v>
                </c:pt>
                <c:pt idx="40">
                  <c:v>3174.0</c:v>
                </c:pt>
                <c:pt idx="41">
                  <c:v>3161.0</c:v>
                </c:pt>
                <c:pt idx="42">
                  <c:v>3214.0</c:v>
                </c:pt>
                <c:pt idx="43">
                  <c:v>3240.0</c:v>
                </c:pt>
                <c:pt idx="44">
                  <c:v>3247.0</c:v>
                </c:pt>
                <c:pt idx="45">
                  <c:v>3241.0</c:v>
                </c:pt>
                <c:pt idx="46">
                  <c:v>3277.0</c:v>
                </c:pt>
                <c:pt idx="47">
                  <c:v>3302.0</c:v>
                </c:pt>
                <c:pt idx="48">
                  <c:v>3293.0</c:v>
                </c:pt>
                <c:pt idx="49">
                  <c:v>3273.0</c:v>
                </c:pt>
                <c:pt idx="50">
                  <c:v>3305.0</c:v>
                </c:pt>
                <c:pt idx="51">
                  <c:v>3321.0</c:v>
                </c:pt>
                <c:pt idx="52">
                  <c:v>3334.0</c:v>
                </c:pt>
                <c:pt idx="53">
                  <c:v>3300.0</c:v>
                </c:pt>
                <c:pt idx="54">
                  <c:v>3354.0</c:v>
                </c:pt>
                <c:pt idx="55">
                  <c:v>3393.0</c:v>
                </c:pt>
                <c:pt idx="56">
                  <c:v>3437.0</c:v>
                </c:pt>
                <c:pt idx="57">
                  <c:v>3416.0</c:v>
                </c:pt>
                <c:pt idx="58">
                  <c:v>3475.0</c:v>
                </c:pt>
                <c:pt idx="59">
                  <c:v>3557.0</c:v>
                </c:pt>
                <c:pt idx="60">
                  <c:v>3628.0</c:v>
                </c:pt>
                <c:pt idx="61">
                  <c:v>3677.0</c:v>
                </c:pt>
                <c:pt idx="62">
                  <c:v>3771.0</c:v>
                </c:pt>
                <c:pt idx="63">
                  <c:v>3817.0</c:v>
                </c:pt>
                <c:pt idx="64">
                  <c:v>3835.0</c:v>
                </c:pt>
                <c:pt idx="65">
                  <c:v>3818.0</c:v>
                </c:pt>
                <c:pt idx="66">
                  <c:v>3877.0</c:v>
                </c:pt>
                <c:pt idx="67">
                  <c:v>3937.0</c:v>
                </c:pt>
                <c:pt idx="68">
                  <c:v>3976.0</c:v>
                </c:pt>
                <c:pt idx="69">
                  <c:v>3965.0</c:v>
                </c:pt>
                <c:pt idx="70">
                  <c:v>4005.0</c:v>
                </c:pt>
                <c:pt idx="71">
                  <c:v>4071.0</c:v>
                </c:pt>
                <c:pt idx="72">
                  <c:v>4044.0</c:v>
                </c:pt>
                <c:pt idx="73">
                  <c:v>4066.0</c:v>
                </c:pt>
                <c:pt idx="74">
                  <c:v>4129.0</c:v>
                </c:pt>
                <c:pt idx="75">
                  <c:v>4215.0</c:v>
                </c:pt>
                <c:pt idx="76">
                  <c:v>4037.0</c:v>
                </c:pt>
                <c:pt idx="77">
                  <c:v>4003.0</c:v>
                </c:pt>
                <c:pt idx="78">
                  <c:v>4060.0</c:v>
                </c:pt>
                <c:pt idx="79">
                  <c:v>4094.0</c:v>
                </c:pt>
                <c:pt idx="80">
                  <c:v>3989.0</c:v>
                </c:pt>
                <c:pt idx="81">
                  <c:v>3956.0</c:v>
                </c:pt>
                <c:pt idx="82">
                  <c:v>3980.0</c:v>
                </c:pt>
                <c:pt idx="83">
                  <c:v>4003.0</c:v>
                </c:pt>
                <c:pt idx="84">
                  <c:v>3987.0</c:v>
                </c:pt>
                <c:pt idx="85">
                  <c:v>3976.0</c:v>
                </c:pt>
                <c:pt idx="86">
                  <c:v>3998.0</c:v>
                </c:pt>
                <c:pt idx="87">
                  <c:v>4011.0</c:v>
                </c:pt>
                <c:pt idx="88">
                  <c:v>3980.0</c:v>
                </c:pt>
                <c:pt idx="89">
                  <c:v>4006.0</c:v>
                </c:pt>
                <c:pt idx="90">
                  <c:v>4044.0</c:v>
                </c:pt>
                <c:pt idx="91">
                  <c:v>4068.0</c:v>
                </c:pt>
                <c:pt idx="92">
                  <c:v>4037.0</c:v>
                </c:pt>
                <c:pt idx="93">
                  <c:v>4023.0</c:v>
                </c:pt>
              </c:numCache>
            </c:numRef>
          </c:val>
          <c:smooth val="0"/>
        </c:ser>
        <c:ser>
          <c:idx val="7"/>
          <c:order val="1"/>
          <c:tx>
            <c:strRef>
              <c:f>trimestriel!$A$22</c:f>
              <c:strCache>
                <c:ptCount val="1"/>
                <c:pt idx="0">
                  <c:v>Autres</c:v>
                </c:pt>
              </c:strCache>
            </c:strRef>
          </c:tx>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trimestriel!$B$22:$CS$22</c:f>
              <c:numCache>
                <c:formatCode>#,##0</c:formatCode>
                <c:ptCount val="96"/>
                <c:pt idx="0">
                  <c:v>705.0</c:v>
                </c:pt>
                <c:pt idx="1">
                  <c:v>713.0</c:v>
                </c:pt>
                <c:pt idx="2">
                  <c:v>738.0</c:v>
                </c:pt>
                <c:pt idx="3">
                  <c:v>746.0</c:v>
                </c:pt>
                <c:pt idx="4">
                  <c:v>770.0</c:v>
                </c:pt>
                <c:pt idx="5">
                  <c:v>762.0</c:v>
                </c:pt>
                <c:pt idx="6">
                  <c:v>786.0</c:v>
                </c:pt>
                <c:pt idx="7">
                  <c:v>816.0</c:v>
                </c:pt>
                <c:pt idx="8">
                  <c:v>832.0</c:v>
                </c:pt>
                <c:pt idx="9">
                  <c:v>819.0</c:v>
                </c:pt>
                <c:pt idx="10">
                  <c:v>851.0</c:v>
                </c:pt>
                <c:pt idx="11">
                  <c:v>855.0</c:v>
                </c:pt>
                <c:pt idx="12">
                  <c:v>858.0</c:v>
                </c:pt>
                <c:pt idx="13">
                  <c:v>882.0</c:v>
                </c:pt>
                <c:pt idx="14">
                  <c:v>926.0</c:v>
                </c:pt>
                <c:pt idx="15">
                  <c:v>939.0</c:v>
                </c:pt>
                <c:pt idx="16">
                  <c:v>958.0</c:v>
                </c:pt>
                <c:pt idx="17">
                  <c:v>980.0</c:v>
                </c:pt>
                <c:pt idx="18">
                  <c:v>1006.0</c:v>
                </c:pt>
                <c:pt idx="19">
                  <c:v>1041.0</c:v>
                </c:pt>
                <c:pt idx="20">
                  <c:v>1049.0</c:v>
                </c:pt>
                <c:pt idx="21">
                  <c:v>1061.0</c:v>
                </c:pt>
                <c:pt idx="22">
                  <c:v>1092.0</c:v>
                </c:pt>
                <c:pt idx="23">
                  <c:v>1099.0</c:v>
                </c:pt>
                <c:pt idx="24">
                  <c:v>1110.0</c:v>
                </c:pt>
                <c:pt idx="25">
                  <c:v>1118.0</c:v>
                </c:pt>
                <c:pt idx="26">
                  <c:v>1153.0</c:v>
                </c:pt>
                <c:pt idx="27">
                  <c:v>1189.0</c:v>
                </c:pt>
                <c:pt idx="28">
                  <c:v>1189.0</c:v>
                </c:pt>
                <c:pt idx="29">
                  <c:v>1148.0</c:v>
                </c:pt>
                <c:pt idx="30">
                  <c:v>1150.0</c:v>
                </c:pt>
                <c:pt idx="31">
                  <c:v>1158.0</c:v>
                </c:pt>
                <c:pt idx="32">
                  <c:v>1174.0</c:v>
                </c:pt>
                <c:pt idx="33">
                  <c:v>1156.0</c:v>
                </c:pt>
                <c:pt idx="34">
                  <c:v>1183.0</c:v>
                </c:pt>
                <c:pt idx="35">
                  <c:v>1206.0</c:v>
                </c:pt>
                <c:pt idx="36">
                  <c:v>1222.0</c:v>
                </c:pt>
                <c:pt idx="37">
                  <c:v>1226.0</c:v>
                </c:pt>
                <c:pt idx="38">
                  <c:v>1268.0</c:v>
                </c:pt>
                <c:pt idx="39">
                  <c:v>1297.0</c:v>
                </c:pt>
                <c:pt idx="40">
                  <c:v>1285.0</c:v>
                </c:pt>
                <c:pt idx="41">
                  <c:v>1289.0</c:v>
                </c:pt>
                <c:pt idx="42">
                  <c:v>1328.0</c:v>
                </c:pt>
                <c:pt idx="43">
                  <c:v>1344.0</c:v>
                </c:pt>
                <c:pt idx="44">
                  <c:v>1339.0</c:v>
                </c:pt>
                <c:pt idx="45">
                  <c:v>1335.0</c:v>
                </c:pt>
                <c:pt idx="46">
                  <c:v>1377.0</c:v>
                </c:pt>
                <c:pt idx="47">
                  <c:v>1392.0</c:v>
                </c:pt>
                <c:pt idx="48">
                  <c:v>1405.0</c:v>
                </c:pt>
                <c:pt idx="49">
                  <c:v>1419.0</c:v>
                </c:pt>
                <c:pt idx="50">
                  <c:v>1449.0</c:v>
                </c:pt>
                <c:pt idx="51">
                  <c:v>1491.0</c:v>
                </c:pt>
                <c:pt idx="52">
                  <c:v>1526.0</c:v>
                </c:pt>
                <c:pt idx="53">
                  <c:v>1551.0</c:v>
                </c:pt>
                <c:pt idx="54">
                  <c:v>1590.0</c:v>
                </c:pt>
                <c:pt idx="55">
                  <c:v>1596.0</c:v>
                </c:pt>
                <c:pt idx="56">
                  <c:v>1620.0</c:v>
                </c:pt>
                <c:pt idx="57">
                  <c:v>1661.0</c:v>
                </c:pt>
                <c:pt idx="58">
                  <c:v>1718.0</c:v>
                </c:pt>
                <c:pt idx="59">
                  <c:v>1752.0</c:v>
                </c:pt>
                <c:pt idx="60">
                  <c:v>1787.0</c:v>
                </c:pt>
                <c:pt idx="61">
                  <c:v>1801.0</c:v>
                </c:pt>
                <c:pt idx="62">
                  <c:v>1830.0</c:v>
                </c:pt>
                <c:pt idx="63">
                  <c:v>1864.0</c:v>
                </c:pt>
                <c:pt idx="64">
                  <c:v>1882.0</c:v>
                </c:pt>
                <c:pt idx="65">
                  <c:v>1915.0</c:v>
                </c:pt>
                <c:pt idx="66">
                  <c:v>1962.0</c:v>
                </c:pt>
                <c:pt idx="67">
                  <c:v>1993.0</c:v>
                </c:pt>
                <c:pt idx="68">
                  <c:v>1991.0</c:v>
                </c:pt>
                <c:pt idx="69">
                  <c:v>2044.0</c:v>
                </c:pt>
                <c:pt idx="70">
                  <c:v>2077.0</c:v>
                </c:pt>
                <c:pt idx="71">
                  <c:v>2095.0</c:v>
                </c:pt>
                <c:pt idx="72">
                  <c:v>2091.0</c:v>
                </c:pt>
                <c:pt idx="73">
                  <c:v>2149.0</c:v>
                </c:pt>
                <c:pt idx="74">
                  <c:v>2158.0</c:v>
                </c:pt>
                <c:pt idx="75">
                  <c:v>2190.0</c:v>
                </c:pt>
                <c:pt idx="76">
                  <c:v>2066.0</c:v>
                </c:pt>
                <c:pt idx="77">
                  <c:v>2096.0</c:v>
                </c:pt>
                <c:pt idx="78">
                  <c:v>2122.0</c:v>
                </c:pt>
                <c:pt idx="79">
                  <c:v>2133.0</c:v>
                </c:pt>
                <c:pt idx="80">
                  <c:v>2081.0</c:v>
                </c:pt>
                <c:pt idx="81">
                  <c:v>2083.0</c:v>
                </c:pt>
                <c:pt idx="82">
                  <c:v>2123.0</c:v>
                </c:pt>
                <c:pt idx="83">
                  <c:v>2155.0</c:v>
                </c:pt>
                <c:pt idx="84">
                  <c:v>2154.0</c:v>
                </c:pt>
                <c:pt idx="85">
                  <c:v>2174.0</c:v>
                </c:pt>
                <c:pt idx="86">
                  <c:v>2204.0</c:v>
                </c:pt>
                <c:pt idx="87">
                  <c:v>2217.0</c:v>
                </c:pt>
                <c:pt idx="88">
                  <c:v>2226.0</c:v>
                </c:pt>
                <c:pt idx="89">
                  <c:v>2259.0</c:v>
                </c:pt>
                <c:pt idx="90">
                  <c:v>2279.0</c:v>
                </c:pt>
                <c:pt idx="91">
                  <c:v>2304.0</c:v>
                </c:pt>
                <c:pt idx="92">
                  <c:v>2293.0</c:v>
                </c:pt>
                <c:pt idx="93">
                  <c:v>2310.0</c:v>
                </c:pt>
              </c:numCache>
            </c:numRef>
          </c:val>
          <c:smooth val="0"/>
        </c:ser>
        <c:ser>
          <c:idx val="1"/>
          <c:order val="2"/>
          <c:tx>
            <c:strRef>
              <c:f>trimestriel!$A$16</c:f>
              <c:strCache>
                <c:ptCount val="1"/>
                <c:pt idx="0">
                  <c:v>Transports et entreposage</c:v>
                </c:pt>
              </c:strCache>
            </c:strRef>
          </c:tx>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trimestriel!$B$16:$CS$16</c:f>
              <c:numCache>
                <c:formatCode>#,##0</c:formatCode>
                <c:ptCount val="96"/>
                <c:pt idx="0">
                  <c:v>1088.0</c:v>
                </c:pt>
                <c:pt idx="1">
                  <c:v>1101.0</c:v>
                </c:pt>
                <c:pt idx="2">
                  <c:v>1107.0</c:v>
                </c:pt>
                <c:pt idx="3">
                  <c:v>1098.0</c:v>
                </c:pt>
                <c:pt idx="4">
                  <c:v>1103.0</c:v>
                </c:pt>
                <c:pt idx="5">
                  <c:v>1118.0</c:v>
                </c:pt>
                <c:pt idx="6">
                  <c:v>1123.0</c:v>
                </c:pt>
                <c:pt idx="7">
                  <c:v>1130.0</c:v>
                </c:pt>
                <c:pt idx="8">
                  <c:v>1133.0</c:v>
                </c:pt>
                <c:pt idx="9">
                  <c:v>1106.0</c:v>
                </c:pt>
                <c:pt idx="10">
                  <c:v>1125.0</c:v>
                </c:pt>
                <c:pt idx="11">
                  <c:v>1134.0</c:v>
                </c:pt>
                <c:pt idx="12">
                  <c:v>1136.0</c:v>
                </c:pt>
                <c:pt idx="13">
                  <c:v>1155.0</c:v>
                </c:pt>
                <c:pt idx="14">
                  <c:v>1168.0</c:v>
                </c:pt>
                <c:pt idx="15">
                  <c:v>1175.0</c:v>
                </c:pt>
                <c:pt idx="16">
                  <c:v>1178.0</c:v>
                </c:pt>
                <c:pt idx="17">
                  <c:v>1167.0</c:v>
                </c:pt>
                <c:pt idx="18">
                  <c:v>1196.0</c:v>
                </c:pt>
                <c:pt idx="19">
                  <c:v>1209.0</c:v>
                </c:pt>
                <c:pt idx="20">
                  <c:v>1214.0</c:v>
                </c:pt>
                <c:pt idx="21">
                  <c:v>1205.0</c:v>
                </c:pt>
                <c:pt idx="22">
                  <c:v>1224.0</c:v>
                </c:pt>
                <c:pt idx="23">
                  <c:v>1230.0</c:v>
                </c:pt>
                <c:pt idx="24">
                  <c:v>1232.0</c:v>
                </c:pt>
                <c:pt idx="25">
                  <c:v>1234.0</c:v>
                </c:pt>
                <c:pt idx="26">
                  <c:v>1248.0</c:v>
                </c:pt>
                <c:pt idx="27">
                  <c:v>1260.0</c:v>
                </c:pt>
                <c:pt idx="28">
                  <c:v>1263.0</c:v>
                </c:pt>
                <c:pt idx="29">
                  <c:v>1256.0</c:v>
                </c:pt>
                <c:pt idx="30">
                  <c:v>1267.0</c:v>
                </c:pt>
                <c:pt idx="31">
                  <c:v>1265.0</c:v>
                </c:pt>
                <c:pt idx="32">
                  <c:v>1243.0</c:v>
                </c:pt>
                <c:pt idx="33">
                  <c:v>1246.0</c:v>
                </c:pt>
                <c:pt idx="34">
                  <c:v>1255.0</c:v>
                </c:pt>
                <c:pt idx="35">
                  <c:v>1269.0</c:v>
                </c:pt>
                <c:pt idx="36">
                  <c:v>1273.0</c:v>
                </c:pt>
                <c:pt idx="37">
                  <c:v>1306.0</c:v>
                </c:pt>
                <c:pt idx="38">
                  <c:v>1321.0</c:v>
                </c:pt>
                <c:pt idx="39">
                  <c:v>1341.0</c:v>
                </c:pt>
                <c:pt idx="40">
                  <c:v>1347.0</c:v>
                </c:pt>
                <c:pt idx="41">
                  <c:v>1370.0</c:v>
                </c:pt>
                <c:pt idx="42">
                  <c:v>1371.0</c:v>
                </c:pt>
                <c:pt idx="43">
                  <c:v>1381.0</c:v>
                </c:pt>
                <c:pt idx="44">
                  <c:v>1381.0</c:v>
                </c:pt>
                <c:pt idx="45">
                  <c:v>1403.0</c:v>
                </c:pt>
                <c:pt idx="46">
                  <c:v>1416.0</c:v>
                </c:pt>
                <c:pt idx="47">
                  <c:v>1429.0</c:v>
                </c:pt>
                <c:pt idx="48">
                  <c:v>1429.0</c:v>
                </c:pt>
                <c:pt idx="49">
                  <c:v>1441.0</c:v>
                </c:pt>
                <c:pt idx="50">
                  <c:v>1456.0</c:v>
                </c:pt>
                <c:pt idx="51">
                  <c:v>1479.0</c:v>
                </c:pt>
                <c:pt idx="52">
                  <c:v>1488.0</c:v>
                </c:pt>
                <c:pt idx="53">
                  <c:v>1516.0</c:v>
                </c:pt>
                <c:pt idx="54">
                  <c:v>1557.0</c:v>
                </c:pt>
                <c:pt idx="55">
                  <c:v>1580.0</c:v>
                </c:pt>
                <c:pt idx="56">
                  <c:v>1603.0</c:v>
                </c:pt>
                <c:pt idx="57">
                  <c:v>1630.0</c:v>
                </c:pt>
                <c:pt idx="58">
                  <c:v>1644.0</c:v>
                </c:pt>
                <c:pt idx="59">
                  <c:v>1662.0</c:v>
                </c:pt>
                <c:pt idx="60">
                  <c:v>1676.0</c:v>
                </c:pt>
                <c:pt idx="61">
                  <c:v>1691.0</c:v>
                </c:pt>
                <c:pt idx="62">
                  <c:v>1714.0</c:v>
                </c:pt>
                <c:pt idx="63">
                  <c:v>1729.0</c:v>
                </c:pt>
                <c:pt idx="64">
                  <c:v>1715.0</c:v>
                </c:pt>
                <c:pt idx="65">
                  <c:v>1714.0</c:v>
                </c:pt>
                <c:pt idx="66">
                  <c:v>1733.0</c:v>
                </c:pt>
                <c:pt idx="67">
                  <c:v>1759.0</c:v>
                </c:pt>
                <c:pt idx="68">
                  <c:v>1761.0</c:v>
                </c:pt>
                <c:pt idx="69">
                  <c:v>1788.0</c:v>
                </c:pt>
                <c:pt idx="70">
                  <c:v>1800.0</c:v>
                </c:pt>
                <c:pt idx="71">
                  <c:v>1813.0</c:v>
                </c:pt>
                <c:pt idx="72">
                  <c:v>1812.0</c:v>
                </c:pt>
                <c:pt idx="73">
                  <c:v>1836.0</c:v>
                </c:pt>
                <c:pt idx="74">
                  <c:v>1848.0</c:v>
                </c:pt>
                <c:pt idx="75">
                  <c:v>1875.0</c:v>
                </c:pt>
                <c:pt idx="76">
                  <c:v>1788.0</c:v>
                </c:pt>
                <c:pt idx="77">
                  <c:v>1802.0</c:v>
                </c:pt>
                <c:pt idx="78">
                  <c:v>1803.0</c:v>
                </c:pt>
                <c:pt idx="79">
                  <c:v>1806.0</c:v>
                </c:pt>
                <c:pt idx="80">
                  <c:v>1794.0</c:v>
                </c:pt>
                <c:pt idx="81">
                  <c:v>1790.0</c:v>
                </c:pt>
                <c:pt idx="82">
                  <c:v>1787.0</c:v>
                </c:pt>
                <c:pt idx="83">
                  <c:v>1800.0</c:v>
                </c:pt>
                <c:pt idx="84">
                  <c:v>1780.0</c:v>
                </c:pt>
                <c:pt idx="85">
                  <c:v>1786.0</c:v>
                </c:pt>
                <c:pt idx="86">
                  <c:v>1804.0</c:v>
                </c:pt>
                <c:pt idx="87">
                  <c:v>1797.0</c:v>
                </c:pt>
                <c:pt idx="88">
                  <c:v>1803.0</c:v>
                </c:pt>
                <c:pt idx="89">
                  <c:v>1808.0</c:v>
                </c:pt>
                <c:pt idx="90">
                  <c:v>1812.0</c:v>
                </c:pt>
                <c:pt idx="91">
                  <c:v>1817.0</c:v>
                </c:pt>
                <c:pt idx="92">
                  <c:v>1793.0</c:v>
                </c:pt>
                <c:pt idx="93">
                  <c:v>1792.0</c:v>
                </c:pt>
              </c:numCache>
            </c:numRef>
          </c:val>
          <c:smooth val="0"/>
        </c:ser>
        <c:ser>
          <c:idx val="2"/>
          <c:order val="3"/>
          <c:tx>
            <c:strRef>
              <c:f>trimestriel!$A$17</c:f>
              <c:strCache>
                <c:ptCount val="1"/>
                <c:pt idx="0">
                  <c:v>Hébergement et restauration</c:v>
                </c:pt>
              </c:strCache>
            </c:strRef>
          </c:tx>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trimestriel!$B$17:$CS$17</c:f>
              <c:numCache>
                <c:formatCode>#,##0</c:formatCode>
                <c:ptCount val="96"/>
                <c:pt idx="0">
                  <c:v>744.0</c:v>
                </c:pt>
                <c:pt idx="1">
                  <c:v>747.0</c:v>
                </c:pt>
                <c:pt idx="2">
                  <c:v>758.0</c:v>
                </c:pt>
                <c:pt idx="3">
                  <c:v>752.0</c:v>
                </c:pt>
                <c:pt idx="4">
                  <c:v>760.0</c:v>
                </c:pt>
                <c:pt idx="5">
                  <c:v>771.0</c:v>
                </c:pt>
                <c:pt idx="6">
                  <c:v>772.0</c:v>
                </c:pt>
                <c:pt idx="7">
                  <c:v>770.0</c:v>
                </c:pt>
                <c:pt idx="8">
                  <c:v>784.0</c:v>
                </c:pt>
                <c:pt idx="9">
                  <c:v>760.0</c:v>
                </c:pt>
                <c:pt idx="10">
                  <c:v>766.0</c:v>
                </c:pt>
                <c:pt idx="11">
                  <c:v>783.0</c:v>
                </c:pt>
                <c:pt idx="12">
                  <c:v>798.0</c:v>
                </c:pt>
                <c:pt idx="13">
                  <c:v>800.0</c:v>
                </c:pt>
                <c:pt idx="14">
                  <c:v>806.0</c:v>
                </c:pt>
                <c:pt idx="15">
                  <c:v>826.0</c:v>
                </c:pt>
                <c:pt idx="16">
                  <c:v>814.0</c:v>
                </c:pt>
                <c:pt idx="17">
                  <c:v>799.0</c:v>
                </c:pt>
                <c:pt idx="18">
                  <c:v>820.0</c:v>
                </c:pt>
                <c:pt idx="19">
                  <c:v>823.0</c:v>
                </c:pt>
                <c:pt idx="20">
                  <c:v>819.0</c:v>
                </c:pt>
                <c:pt idx="21">
                  <c:v>811.0</c:v>
                </c:pt>
                <c:pt idx="22">
                  <c:v>810.0</c:v>
                </c:pt>
                <c:pt idx="23">
                  <c:v>813.0</c:v>
                </c:pt>
                <c:pt idx="24">
                  <c:v>825.0</c:v>
                </c:pt>
                <c:pt idx="25">
                  <c:v>805.0</c:v>
                </c:pt>
                <c:pt idx="26">
                  <c:v>823.0</c:v>
                </c:pt>
                <c:pt idx="27">
                  <c:v>824.0</c:v>
                </c:pt>
                <c:pt idx="28">
                  <c:v>810.0</c:v>
                </c:pt>
                <c:pt idx="29">
                  <c:v>820.0</c:v>
                </c:pt>
                <c:pt idx="30">
                  <c:v>828.0</c:v>
                </c:pt>
                <c:pt idx="31">
                  <c:v>831.0</c:v>
                </c:pt>
                <c:pt idx="32">
                  <c:v>831.0</c:v>
                </c:pt>
                <c:pt idx="33">
                  <c:v>832.0</c:v>
                </c:pt>
                <c:pt idx="34">
                  <c:v>847.0</c:v>
                </c:pt>
                <c:pt idx="35">
                  <c:v>849.0</c:v>
                </c:pt>
                <c:pt idx="36">
                  <c:v>852.0</c:v>
                </c:pt>
                <c:pt idx="37">
                  <c:v>840.0</c:v>
                </c:pt>
                <c:pt idx="38">
                  <c:v>847.0</c:v>
                </c:pt>
                <c:pt idx="39">
                  <c:v>847.0</c:v>
                </c:pt>
                <c:pt idx="40">
                  <c:v>865.0</c:v>
                </c:pt>
                <c:pt idx="41">
                  <c:v>844.0</c:v>
                </c:pt>
                <c:pt idx="42">
                  <c:v>850.0</c:v>
                </c:pt>
                <c:pt idx="43">
                  <c:v>854.0</c:v>
                </c:pt>
                <c:pt idx="44">
                  <c:v>848.0</c:v>
                </c:pt>
                <c:pt idx="45">
                  <c:v>846.0</c:v>
                </c:pt>
                <c:pt idx="46">
                  <c:v>849.0</c:v>
                </c:pt>
                <c:pt idx="47">
                  <c:v>843.0</c:v>
                </c:pt>
                <c:pt idx="48">
                  <c:v>854.0</c:v>
                </c:pt>
                <c:pt idx="49">
                  <c:v>849.0</c:v>
                </c:pt>
                <c:pt idx="50">
                  <c:v>848.0</c:v>
                </c:pt>
                <c:pt idx="51">
                  <c:v>861.0</c:v>
                </c:pt>
                <c:pt idx="52">
                  <c:v>868.0</c:v>
                </c:pt>
                <c:pt idx="53">
                  <c:v>865.0</c:v>
                </c:pt>
                <c:pt idx="54">
                  <c:v>888.0</c:v>
                </c:pt>
                <c:pt idx="55">
                  <c:v>911.0</c:v>
                </c:pt>
                <c:pt idx="56">
                  <c:v>911.0</c:v>
                </c:pt>
                <c:pt idx="57">
                  <c:v>902.0</c:v>
                </c:pt>
                <c:pt idx="58">
                  <c:v>923.0</c:v>
                </c:pt>
                <c:pt idx="59">
                  <c:v>929.0</c:v>
                </c:pt>
                <c:pt idx="60">
                  <c:v>939.0</c:v>
                </c:pt>
                <c:pt idx="61">
                  <c:v>947.0</c:v>
                </c:pt>
                <c:pt idx="62">
                  <c:v>967.0</c:v>
                </c:pt>
                <c:pt idx="63">
                  <c:v>988.0</c:v>
                </c:pt>
                <c:pt idx="64">
                  <c:v>1001.0</c:v>
                </c:pt>
                <c:pt idx="65">
                  <c:v>1013.0</c:v>
                </c:pt>
                <c:pt idx="66">
                  <c:v>1032.0</c:v>
                </c:pt>
                <c:pt idx="67">
                  <c:v>1047.0</c:v>
                </c:pt>
                <c:pt idx="68">
                  <c:v>1054.0</c:v>
                </c:pt>
                <c:pt idx="69">
                  <c:v>1064.0</c:v>
                </c:pt>
                <c:pt idx="70">
                  <c:v>1090.0</c:v>
                </c:pt>
                <c:pt idx="71">
                  <c:v>1108.0</c:v>
                </c:pt>
                <c:pt idx="72">
                  <c:v>1112.0</c:v>
                </c:pt>
                <c:pt idx="73">
                  <c:v>1116.0</c:v>
                </c:pt>
                <c:pt idx="74">
                  <c:v>1139.0</c:v>
                </c:pt>
                <c:pt idx="75">
                  <c:v>1148.0</c:v>
                </c:pt>
                <c:pt idx="76">
                  <c:v>1112.0</c:v>
                </c:pt>
                <c:pt idx="77">
                  <c:v>1126.0</c:v>
                </c:pt>
                <c:pt idx="78">
                  <c:v>1138.0</c:v>
                </c:pt>
                <c:pt idx="79">
                  <c:v>1143.0</c:v>
                </c:pt>
                <c:pt idx="80">
                  <c:v>1114.0</c:v>
                </c:pt>
                <c:pt idx="81">
                  <c:v>1110.0</c:v>
                </c:pt>
                <c:pt idx="82">
                  <c:v>1102.0</c:v>
                </c:pt>
                <c:pt idx="83">
                  <c:v>1115.0</c:v>
                </c:pt>
                <c:pt idx="84">
                  <c:v>1113.0</c:v>
                </c:pt>
                <c:pt idx="85">
                  <c:v>1115.0</c:v>
                </c:pt>
                <c:pt idx="86">
                  <c:v>1124.0</c:v>
                </c:pt>
                <c:pt idx="87">
                  <c:v>1130.0</c:v>
                </c:pt>
                <c:pt idx="88">
                  <c:v>1134.0</c:v>
                </c:pt>
                <c:pt idx="89">
                  <c:v>1141.0</c:v>
                </c:pt>
                <c:pt idx="90">
                  <c:v>1144.0</c:v>
                </c:pt>
                <c:pt idx="91">
                  <c:v>1141.0</c:v>
                </c:pt>
                <c:pt idx="92">
                  <c:v>1138.0</c:v>
                </c:pt>
                <c:pt idx="93">
                  <c:v>1137.0</c:v>
                </c:pt>
              </c:numCache>
            </c:numRef>
          </c:val>
          <c:smooth val="0"/>
        </c:ser>
        <c:dLbls>
          <c:showLegendKey val="0"/>
          <c:showVal val="0"/>
          <c:showCatName val="0"/>
          <c:showSerName val="0"/>
          <c:showPercent val="0"/>
          <c:showBubbleSize val="0"/>
        </c:dLbls>
        <c:marker val="1"/>
        <c:smooth val="0"/>
        <c:axId val="2143805720"/>
        <c:axId val="2143808904"/>
      </c:lineChart>
      <c:catAx>
        <c:axId val="2143805720"/>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3808904"/>
        <c:crosses val="autoZero"/>
        <c:auto val="1"/>
        <c:lblAlgn val="ctr"/>
        <c:lblOffset val="100"/>
        <c:tickLblSkip val="18"/>
        <c:noMultiLvlLbl val="0"/>
      </c:catAx>
      <c:valAx>
        <c:axId val="2143808904"/>
        <c:scaling>
          <c:orientation val="minMax"/>
          <c:max val="6000.0"/>
        </c:scaling>
        <c:delete val="0"/>
        <c:axPos val="l"/>
        <c:majorGridlines/>
        <c:numFmt formatCode="#,##0" sourceLinked="1"/>
        <c:majorTickMark val="out"/>
        <c:minorTickMark val="none"/>
        <c:tickLblPos val="nextTo"/>
        <c:txPr>
          <a:bodyPr/>
          <a:lstStyle/>
          <a:p>
            <a:pPr>
              <a:defRPr sz="1600"/>
            </a:pPr>
            <a:endParaRPr lang="fr-FR"/>
          </a:p>
        </c:txPr>
        <c:crossAx val="2143805720"/>
        <c:crosses val="autoZero"/>
        <c:crossBetween val="between"/>
      </c:valAx>
    </c:plotArea>
    <c:legend>
      <c:legendPos val="r"/>
      <c:layout>
        <c:manualLayout>
          <c:xMode val="edge"/>
          <c:yMode val="edge"/>
          <c:x val="0.651208722461032"/>
          <c:y val="0.0528073770211529"/>
          <c:w val="0.343114717793951"/>
          <c:h val="0.719216554712405"/>
        </c:manualLayout>
      </c:layout>
      <c:overlay val="0"/>
      <c:txPr>
        <a:bodyPr/>
        <a:lstStyle/>
        <a:p>
          <a:pPr>
            <a:defRPr sz="1600"/>
          </a:pPr>
          <a:endParaRPr lang="fr-FR"/>
        </a:p>
      </c:txPr>
    </c:legend>
    <c:plotVisOnly val="1"/>
    <c:dispBlanksAs val="gap"/>
    <c:showDLblsOverMax val="0"/>
  </c:chart>
  <c:externalData r:id="rId1">
    <c:autoUpdate val="0"/>
  </c:externalData>
  <c:userShapes r:id="rId2"/>
</c:chartSpace>
</file>

<file path=ppt/charts/chart7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smtClean="0"/>
              <a:t>Entreprises </a:t>
            </a:r>
          </a:p>
          <a:p>
            <a:pPr>
              <a:defRPr/>
            </a:pPr>
            <a:r>
              <a:rPr lang="fr-FR" dirty="0" smtClean="0"/>
              <a:t>encore</a:t>
            </a:r>
            <a:r>
              <a:rPr lang="fr-FR" baseline="0" dirty="0" smtClean="0"/>
              <a:t> </a:t>
            </a:r>
          </a:p>
          <a:p>
            <a:pPr>
              <a:defRPr/>
            </a:pPr>
            <a:r>
              <a:rPr lang="fr-FR" dirty="0" smtClean="0"/>
              <a:t>dynamiques </a:t>
            </a:r>
          </a:p>
          <a:p>
            <a:pPr>
              <a:defRPr/>
            </a:pPr>
            <a:r>
              <a:rPr lang="fr-FR" dirty="0" smtClean="0"/>
              <a:t>pendant </a:t>
            </a:r>
          </a:p>
          <a:p>
            <a:pPr>
              <a:defRPr/>
            </a:pPr>
            <a:r>
              <a:rPr lang="fr-FR" dirty="0" smtClean="0"/>
              <a:t>la </a:t>
            </a:r>
            <a:r>
              <a:rPr lang="fr-FR" dirty="0"/>
              <a:t>crise</a:t>
            </a:r>
            <a:r>
              <a:rPr lang="fr-FR" baseline="0" dirty="0"/>
              <a:t> </a:t>
            </a:r>
            <a:endParaRPr lang="fr-FR" dirty="0"/>
          </a:p>
        </c:rich>
      </c:tx>
      <c:layout>
        <c:manualLayout>
          <c:xMode val="edge"/>
          <c:yMode val="edge"/>
          <c:x val="0.172747687627858"/>
          <c:y val="0.0275644256437216"/>
        </c:manualLayout>
      </c:layout>
      <c:overlay val="0"/>
      <c:spPr>
        <a:solidFill>
          <a:schemeClr val="bg1"/>
        </a:solidFill>
      </c:spPr>
    </c:title>
    <c:autoTitleDeleted val="0"/>
    <c:plotArea>
      <c:layout>
        <c:manualLayout>
          <c:layoutTarget val="inner"/>
          <c:xMode val="edge"/>
          <c:yMode val="edge"/>
          <c:x val="0.0628917993915533"/>
          <c:y val="0.0339425587467363"/>
          <c:w val="0.491938731664774"/>
          <c:h val="0.838665940256163"/>
        </c:manualLayout>
      </c:layout>
      <c:lineChart>
        <c:grouping val="standard"/>
        <c:varyColors val="0"/>
        <c:ser>
          <c:idx val="5"/>
          <c:order val="0"/>
          <c:tx>
            <c:strRef>
              <c:f>trimestriel!$A$20</c:f>
              <c:strCache>
                <c:ptCount val="1"/>
                <c:pt idx="0">
                  <c:v>Activités spécialisées</c:v>
                </c:pt>
              </c:strCache>
            </c:strRef>
          </c:tx>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trimestriel!$B$20:$CS$20</c:f>
              <c:numCache>
                <c:formatCode>#,##0</c:formatCode>
                <c:ptCount val="96"/>
                <c:pt idx="0">
                  <c:v>1864.0</c:v>
                </c:pt>
                <c:pt idx="1">
                  <c:v>1884.0</c:v>
                </c:pt>
                <c:pt idx="2">
                  <c:v>1936.0</c:v>
                </c:pt>
                <c:pt idx="3">
                  <c:v>1972.0</c:v>
                </c:pt>
                <c:pt idx="4">
                  <c:v>1971.0</c:v>
                </c:pt>
                <c:pt idx="5">
                  <c:v>2000.0</c:v>
                </c:pt>
                <c:pt idx="6">
                  <c:v>2092.0</c:v>
                </c:pt>
                <c:pt idx="7">
                  <c:v>2126.0</c:v>
                </c:pt>
                <c:pt idx="8">
                  <c:v>2141.0</c:v>
                </c:pt>
                <c:pt idx="9">
                  <c:v>2102.0</c:v>
                </c:pt>
                <c:pt idx="10">
                  <c:v>2114.0</c:v>
                </c:pt>
                <c:pt idx="11">
                  <c:v>2145.0</c:v>
                </c:pt>
                <c:pt idx="12">
                  <c:v>2181.0</c:v>
                </c:pt>
                <c:pt idx="13">
                  <c:v>2179.0</c:v>
                </c:pt>
                <c:pt idx="14">
                  <c:v>2239.0</c:v>
                </c:pt>
                <c:pt idx="15">
                  <c:v>2298.0</c:v>
                </c:pt>
                <c:pt idx="16">
                  <c:v>2334.0</c:v>
                </c:pt>
                <c:pt idx="17">
                  <c:v>2340.0</c:v>
                </c:pt>
                <c:pt idx="18">
                  <c:v>2420.0</c:v>
                </c:pt>
                <c:pt idx="19">
                  <c:v>2502.0</c:v>
                </c:pt>
                <c:pt idx="20">
                  <c:v>2504.0</c:v>
                </c:pt>
                <c:pt idx="21">
                  <c:v>2493.0</c:v>
                </c:pt>
                <c:pt idx="22">
                  <c:v>2560.0</c:v>
                </c:pt>
                <c:pt idx="23">
                  <c:v>2609.0</c:v>
                </c:pt>
                <c:pt idx="24">
                  <c:v>2609.0</c:v>
                </c:pt>
                <c:pt idx="25">
                  <c:v>2579.0</c:v>
                </c:pt>
                <c:pt idx="26">
                  <c:v>2634.0</c:v>
                </c:pt>
                <c:pt idx="27">
                  <c:v>2685.0</c:v>
                </c:pt>
                <c:pt idx="28">
                  <c:v>2683.0</c:v>
                </c:pt>
                <c:pt idx="29">
                  <c:v>2647.0</c:v>
                </c:pt>
                <c:pt idx="30">
                  <c:v>2647.0</c:v>
                </c:pt>
                <c:pt idx="31">
                  <c:v>2669.0</c:v>
                </c:pt>
                <c:pt idx="32">
                  <c:v>2652.0</c:v>
                </c:pt>
                <c:pt idx="33">
                  <c:v>2630.0</c:v>
                </c:pt>
                <c:pt idx="34">
                  <c:v>2676.0</c:v>
                </c:pt>
                <c:pt idx="35">
                  <c:v>2715.0</c:v>
                </c:pt>
                <c:pt idx="36">
                  <c:v>2729.0</c:v>
                </c:pt>
                <c:pt idx="37">
                  <c:v>2711.0</c:v>
                </c:pt>
                <c:pt idx="38">
                  <c:v>2802.0</c:v>
                </c:pt>
                <c:pt idx="39">
                  <c:v>2854.0</c:v>
                </c:pt>
                <c:pt idx="40">
                  <c:v>2876.0</c:v>
                </c:pt>
                <c:pt idx="41">
                  <c:v>2919.0</c:v>
                </c:pt>
                <c:pt idx="42">
                  <c:v>3008.0</c:v>
                </c:pt>
                <c:pt idx="43">
                  <c:v>3061.0</c:v>
                </c:pt>
                <c:pt idx="44">
                  <c:v>3050.0</c:v>
                </c:pt>
                <c:pt idx="45">
                  <c:v>3036.0</c:v>
                </c:pt>
                <c:pt idx="46">
                  <c:v>3122.0</c:v>
                </c:pt>
                <c:pt idx="47">
                  <c:v>3172.0</c:v>
                </c:pt>
                <c:pt idx="48">
                  <c:v>3208.0</c:v>
                </c:pt>
                <c:pt idx="49">
                  <c:v>3240.0</c:v>
                </c:pt>
                <c:pt idx="50">
                  <c:v>3286.0</c:v>
                </c:pt>
                <c:pt idx="51">
                  <c:v>3375.0</c:v>
                </c:pt>
                <c:pt idx="52">
                  <c:v>3436.0</c:v>
                </c:pt>
                <c:pt idx="53">
                  <c:v>3473.0</c:v>
                </c:pt>
                <c:pt idx="54">
                  <c:v>3600.0</c:v>
                </c:pt>
                <c:pt idx="55">
                  <c:v>3699.0</c:v>
                </c:pt>
                <c:pt idx="56">
                  <c:v>3779.0</c:v>
                </c:pt>
                <c:pt idx="57">
                  <c:v>3838.0</c:v>
                </c:pt>
                <c:pt idx="58">
                  <c:v>3958.0</c:v>
                </c:pt>
                <c:pt idx="59">
                  <c:v>4079.0</c:v>
                </c:pt>
                <c:pt idx="60">
                  <c:v>4143.0</c:v>
                </c:pt>
                <c:pt idx="61">
                  <c:v>4276.0</c:v>
                </c:pt>
                <c:pt idx="62">
                  <c:v>4405.0</c:v>
                </c:pt>
                <c:pt idx="63">
                  <c:v>4532.0</c:v>
                </c:pt>
                <c:pt idx="64">
                  <c:v>4619.0</c:v>
                </c:pt>
                <c:pt idx="65">
                  <c:v>4715.0</c:v>
                </c:pt>
                <c:pt idx="66">
                  <c:v>4838.0</c:v>
                </c:pt>
                <c:pt idx="67">
                  <c:v>5003.0</c:v>
                </c:pt>
                <c:pt idx="68">
                  <c:v>5084.0</c:v>
                </c:pt>
                <c:pt idx="69">
                  <c:v>5211.0</c:v>
                </c:pt>
                <c:pt idx="70">
                  <c:v>5322.0</c:v>
                </c:pt>
                <c:pt idx="71">
                  <c:v>5448.0</c:v>
                </c:pt>
                <c:pt idx="72">
                  <c:v>5304.0</c:v>
                </c:pt>
                <c:pt idx="73">
                  <c:v>5436.0</c:v>
                </c:pt>
                <c:pt idx="74">
                  <c:v>5512.0</c:v>
                </c:pt>
                <c:pt idx="75">
                  <c:v>5613.0</c:v>
                </c:pt>
                <c:pt idx="76">
                  <c:v>5247.0</c:v>
                </c:pt>
                <c:pt idx="77">
                  <c:v>5275.0</c:v>
                </c:pt>
                <c:pt idx="78">
                  <c:v>5353.0</c:v>
                </c:pt>
                <c:pt idx="79">
                  <c:v>5396.0</c:v>
                </c:pt>
                <c:pt idx="80">
                  <c:v>5236.0</c:v>
                </c:pt>
                <c:pt idx="81">
                  <c:v>5260.0</c:v>
                </c:pt>
                <c:pt idx="82">
                  <c:v>5353.0</c:v>
                </c:pt>
                <c:pt idx="83">
                  <c:v>5443.0</c:v>
                </c:pt>
                <c:pt idx="84">
                  <c:v>5350.0</c:v>
                </c:pt>
                <c:pt idx="85">
                  <c:v>5400.0</c:v>
                </c:pt>
                <c:pt idx="86">
                  <c:v>5506.0</c:v>
                </c:pt>
                <c:pt idx="87">
                  <c:v>5561.0</c:v>
                </c:pt>
                <c:pt idx="88">
                  <c:v>5556.0</c:v>
                </c:pt>
                <c:pt idx="89">
                  <c:v>5654.0</c:v>
                </c:pt>
                <c:pt idx="90">
                  <c:v>5762.0</c:v>
                </c:pt>
                <c:pt idx="91">
                  <c:v>5806.0</c:v>
                </c:pt>
                <c:pt idx="92">
                  <c:v>5749.0</c:v>
                </c:pt>
                <c:pt idx="93">
                  <c:v>5785.0</c:v>
                </c:pt>
              </c:numCache>
            </c:numRef>
          </c:val>
          <c:smooth val="0"/>
        </c:ser>
        <c:ser>
          <c:idx val="6"/>
          <c:order val="1"/>
          <c:tx>
            <c:strRef>
              <c:f>trimestriel!$A$21</c:f>
              <c:strCache>
                <c:ptCount val="1"/>
                <c:pt idx="0">
                  <c:v>Administration publique, enseignement, santé humaine et action sociale</c:v>
                </c:pt>
              </c:strCache>
            </c:strRef>
          </c:tx>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trimestriel!$B$21:$CS$21</c:f>
              <c:numCache>
                <c:formatCode>#,##0</c:formatCode>
                <c:ptCount val="96"/>
                <c:pt idx="0">
                  <c:v>863.0</c:v>
                </c:pt>
                <c:pt idx="1">
                  <c:v>879.0</c:v>
                </c:pt>
                <c:pt idx="2">
                  <c:v>917.0</c:v>
                </c:pt>
                <c:pt idx="3">
                  <c:v>930.0</c:v>
                </c:pt>
                <c:pt idx="4">
                  <c:v>927.0</c:v>
                </c:pt>
                <c:pt idx="5">
                  <c:v>935.0</c:v>
                </c:pt>
                <c:pt idx="6">
                  <c:v>958.0</c:v>
                </c:pt>
                <c:pt idx="7">
                  <c:v>963.0</c:v>
                </c:pt>
                <c:pt idx="8">
                  <c:v>945.0</c:v>
                </c:pt>
                <c:pt idx="9">
                  <c:v>954.0</c:v>
                </c:pt>
                <c:pt idx="10">
                  <c:v>998.0</c:v>
                </c:pt>
                <c:pt idx="11">
                  <c:v>1013.0</c:v>
                </c:pt>
                <c:pt idx="12">
                  <c:v>1003.0</c:v>
                </c:pt>
                <c:pt idx="13">
                  <c:v>1030.0</c:v>
                </c:pt>
                <c:pt idx="14">
                  <c:v>1069.0</c:v>
                </c:pt>
                <c:pt idx="15">
                  <c:v>1088.0</c:v>
                </c:pt>
                <c:pt idx="16">
                  <c:v>1079.0</c:v>
                </c:pt>
                <c:pt idx="17">
                  <c:v>1095.0</c:v>
                </c:pt>
                <c:pt idx="18">
                  <c:v>1130.0</c:v>
                </c:pt>
                <c:pt idx="19">
                  <c:v>1136.0</c:v>
                </c:pt>
                <c:pt idx="20">
                  <c:v>1133.0</c:v>
                </c:pt>
                <c:pt idx="21">
                  <c:v>1151.0</c:v>
                </c:pt>
                <c:pt idx="22">
                  <c:v>1172.0</c:v>
                </c:pt>
                <c:pt idx="23">
                  <c:v>1214.0</c:v>
                </c:pt>
                <c:pt idx="24">
                  <c:v>1205.0</c:v>
                </c:pt>
                <c:pt idx="25">
                  <c:v>1227.0</c:v>
                </c:pt>
                <c:pt idx="26">
                  <c:v>1271.0</c:v>
                </c:pt>
                <c:pt idx="27">
                  <c:v>1311.0</c:v>
                </c:pt>
                <c:pt idx="28">
                  <c:v>1301.0</c:v>
                </c:pt>
                <c:pt idx="29">
                  <c:v>1309.0</c:v>
                </c:pt>
                <c:pt idx="30">
                  <c:v>1304.0</c:v>
                </c:pt>
                <c:pt idx="31">
                  <c:v>1309.0</c:v>
                </c:pt>
                <c:pt idx="32">
                  <c:v>1297.0</c:v>
                </c:pt>
                <c:pt idx="33">
                  <c:v>1330.0</c:v>
                </c:pt>
                <c:pt idx="34">
                  <c:v>1353.0</c:v>
                </c:pt>
                <c:pt idx="35">
                  <c:v>1373.0</c:v>
                </c:pt>
                <c:pt idx="36">
                  <c:v>1352.0</c:v>
                </c:pt>
                <c:pt idx="37">
                  <c:v>1387.0</c:v>
                </c:pt>
                <c:pt idx="38">
                  <c:v>1411.0</c:v>
                </c:pt>
                <c:pt idx="39">
                  <c:v>1462.0</c:v>
                </c:pt>
                <c:pt idx="40">
                  <c:v>1484.0</c:v>
                </c:pt>
                <c:pt idx="41">
                  <c:v>1541.0</c:v>
                </c:pt>
                <c:pt idx="42">
                  <c:v>1605.0</c:v>
                </c:pt>
                <c:pt idx="43">
                  <c:v>1637.0</c:v>
                </c:pt>
                <c:pt idx="44">
                  <c:v>1627.0</c:v>
                </c:pt>
                <c:pt idx="45">
                  <c:v>1678.0</c:v>
                </c:pt>
                <c:pt idx="46">
                  <c:v>1770.0</c:v>
                </c:pt>
                <c:pt idx="47">
                  <c:v>1828.0</c:v>
                </c:pt>
                <c:pt idx="48">
                  <c:v>1795.0</c:v>
                </c:pt>
                <c:pt idx="49">
                  <c:v>1843.0</c:v>
                </c:pt>
                <c:pt idx="50">
                  <c:v>1896.0</c:v>
                </c:pt>
                <c:pt idx="51">
                  <c:v>1927.0</c:v>
                </c:pt>
                <c:pt idx="52">
                  <c:v>1943.0</c:v>
                </c:pt>
                <c:pt idx="53">
                  <c:v>1985.0</c:v>
                </c:pt>
                <c:pt idx="54">
                  <c:v>2069.0</c:v>
                </c:pt>
                <c:pt idx="55">
                  <c:v>2090.0</c:v>
                </c:pt>
                <c:pt idx="56">
                  <c:v>2110.0</c:v>
                </c:pt>
                <c:pt idx="57">
                  <c:v>2165.0</c:v>
                </c:pt>
                <c:pt idx="58">
                  <c:v>2228.0</c:v>
                </c:pt>
                <c:pt idx="59">
                  <c:v>2266.0</c:v>
                </c:pt>
                <c:pt idx="60">
                  <c:v>2281.0</c:v>
                </c:pt>
                <c:pt idx="61">
                  <c:v>2329.0</c:v>
                </c:pt>
                <c:pt idx="62">
                  <c:v>2373.0</c:v>
                </c:pt>
                <c:pt idx="63">
                  <c:v>2396.0</c:v>
                </c:pt>
                <c:pt idx="64">
                  <c:v>2428.0</c:v>
                </c:pt>
                <c:pt idx="65">
                  <c:v>2483.0</c:v>
                </c:pt>
                <c:pt idx="66">
                  <c:v>2516.0</c:v>
                </c:pt>
                <c:pt idx="67">
                  <c:v>2522.0</c:v>
                </c:pt>
                <c:pt idx="68">
                  <c:v>2538.0</c:v>
                </c:pt>
                <c:pt idx="69">
                  <c:v>2604.0</c:v>
                </c:pt>
                <c:pt idx="70">
                  <c:v>2637.0</c:v>
                </c:pt>
                <c:pt idx="71">
                  <c:v>2651.0</c:v>
                </c:pt>
                <c:pt idx="72">
                  <c:v>2636.0</c:v>
                </c:pt>
                <c:pt idx="73">
                  <c:v>2704.0</c:v>
                </c:pt>
                <c:pt idx="74">
                  <c:v>2744.0</c:v>
                </c:pt>
                <c:pt idx="75">
                  <c:v>2796.0</c:v>
                </c:pt>
                <c:pt idx="76">
                  <c:v>2663.0</c:v>
                </c:pt>
                <c:pt idx="77">
                  <c:v>2704.0</c:v>
                </c:pt>
                <c:pt idx="78">
                  <c:v>2743.0</c:v>
                </c:pt>
                <c:pt idx="79">
                  <c:v>2743.0</c:v>
                </c:pt>
                <c:pt idx="80">
                  <c:v>2715.0</c:v>
                </c:pt>
                <c:pt idx="81">
                  <c:v>2802.0</c:v>
                </c:pt>
                <c:pt idx="82">
                  <c:v>2837.0</c:v>
                </c:pt>
                <c:pt idx="83">
                  <c:v>2857.0</c:v>
                </c:pt>
                <c:pt idx="84">
                  <c:v>2832.0</c:v>
                </c:pt>
                <c:pt idx="85">
                  <c:v>2878.0</c:v>
                </c:pt>
                <c:pt idx="86">
                  <c:v>2930.0</c:v>
                </c:pt>
                <c:pt idx="87">
                  <c:v>2964.0</c:v>
                </c:pt>
                <c:pt idx="88">
                  <c:v>2961.0</c:v>
                </c:pt>
                <c:pt idx="89">
                  <c:v>3036.0</c:v>
                </c:pt>
                <c:pt idx="90">
                  <c:v>3056.0</c:v>
                </c:pt>
                <c:pt idx="91">
                  <c:v>3105.0</c:v>
                </c:pt>
                <c:pt idx="92">
                  <c:v>3071.0</c:v>
                </c:pt>
                <c:pt idx="93">
                  <c:v>3121.0</c:v>
                </c:pt>
              </c:numCache>
            </c:numRef>
          </c:val>
          <c:smooth val="0"/>
        </c:ser>
        <c:ser>
          <c:idx val="4"/>
          <c:order val="2"/>
          <c:tx>
            <c:strRef>
              <c:f>trimestriel!$A$19</c:f>
              <c:strCache>
                <c:ptCount val="1"/>
                <c:pt idx="0">
                  <c:v>Activités financières, d'assurance et immobilières</c:v>
                </c:pt>
              </c:strCache>
            </c:strRef>
          </c:tx>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trimestriel!$B$19:$CS$19</c:f>
              <c:numCache>
                <c:formatCode>#,##0</c:formatCode>
                <c:ptCount val="96"/>
                <c:pt idx="0">
                  <c:v>693.0</c:v>
                </c:pt>
                <c:pt idx="1">
                  <c:v>699.0</c:v>
                </c:pt>
                <c:pt idx="2">
                  <c:v>697.0</c:v>
                </c:pt>
                <c:pt idx="3">
                  <c:v>713.0</c:v>
                </c:pt>
                <c:pt idx="4">
                  <c:v>718.0</c:v>
                </c:pt>
                <c:pt idx="5">
                  <c:v>721.0</c:v>
                </c:pt>
                <c:pt idx="6">
                  <c:v>738.0</c:v>
                </c:pt>
                <c:pt idx="7">
                  <c:v>758.0</c:v>
                </c:pt>
                <c:pt idx="8">
                  <c:v>769.0</c:v>
                </c:pt>
                <c:pt idx="9">
                  <c:v>766.0</c:v>
                </c:pt>
                <c:pt idx="10">
                  <c:v>775.0</c:v>
                </c:pt>
                <c:pt idx="11">
                  <c:v>789.0</c:v>
                </c:pt>
                <c:pt idx="12">
                  <c:v>797.0</c:v>
                </c:pt>
                <c:pt idx="13">
                  <c:v>794.0</c:v>
                </c:pt>
                <c:pt idx="14">
                  <c:v>815.0</c:v>
                </c:pt>
                <c:pt idx="15">
                  <c:v>816.0</c:v>
                </c:pt>
                <c:pt idx="16">
                  <c:v>812.0</c:v>
                </c:pt>
                <c:pt idx="17">
                  <c:v>810.0</c:v>
                </c:pt>
                <c:pt idx="18">
                  <c:v>809.0</c:v>
                </c:pt>
                <c:pt idx="19">
                  <c:v>809.0</c:v>
                </c:pt>
                <c:pt idx="20">
                  <c:v>819.0</c:v>
                </c:pt>
                <c:pt idx="21">
                  <c:v>804.0</c:v>
                </c:pt>
                <c:pt idx="22">
                  <c:v>804.0</c:v>
                </c:pt>
                <c:pt idx="23">
                  <c:v>808.0</c:v>
                </c:pt>
                <c:pt idx="24">
                  <c:v>803.0</c:v>
                </c:pt>
                <c:pt idx="25">
                  <c:v>798.0</c:v>
                </c:pt>
                <c:pt idx="26">
                  <c:v>794.0</c:v>
                </c:pt>
                <c:pt idx="27">
                  <c:v>808.0</c:v>
                </c:pt>
                <c:pt idx="28">
                  <c:v>814.0</c:v>
                </c:pt>
                <c:pt idx="29">
                  <c:v>811.0</c:v>
                </c:pt>
                <c:pt idx="30">
                  <c:v>820.0</c:v>
                </c:pt>
                <c:pt idx="31">
                  <c:v>818.0</c:v>
                </c:pt>
                <c:pt idx="32">
                  <c:v>834.0</c:v>
                </c:pt>
                <c:pt idx="33">
                  <c:v>837.0</c:v>
                </c:pt>
                <c:pt idx="34">
                  <c:v>845.0</c:v>
                </c:pt>
                <c:pt idx="35">
                  <c:v>854.0</c:v>
                </c:pt>
                <c:pt idx="36">
                  <c:v>867.0</c:v>
                </c:pt>
                <c:pt idx="37">
                  <c:v>877.0</c:v>
                </c:pt>
                <c:pt idx="38">
                  <c:v>902.0</c:v>
                </c:pt>
                <c:pt idx="39">
                  <c:v>914.0</c:v>
                </c:pt>
                <c:pt idx="40">
                  <c:v>924.0</c:v>
                </c:pt>
                <c:pt idx="41">
                  <c:v>937.0</c:v>
                </c:pt>
                <c:pt idx="42">
                  <c:v>936.0</c:v>
                </c:pt>
                <c:pt idx="43">
                  <c:v>950.0</c:v>
                </c:pt>
                <c:pt idx="44">
                  <c:v>949.0</c:v>
                </c:pt>
                <c:pt idx="45">
                  <c:v>967.0</c:v>
                </c:pt>
                <c:pt idx="46">
                  <c:v>980.0</c:v>
                </c:pt>
                <c:pt idx="47">
                  <c:v>996.0</c:v>
                </c:pt>
                <c:pt idx="48">
                  <c:v>1009.0</c:v>
                </c:pt>
                <c:pt idx="49">
                  <c:v>1033.0</c:v>
                </c:pt>
                <c:pt idx="50">
                  <c:v>1049.0</c:v>
                </c:pt>
                <c:pt idx="51">
                  <c:v>1066.0</c:v>
                </c:pt>
                <c:pt idx="52">
                  <c:v>1080.0</c:v>
                </c:pt>
                <c:pt idx="53">
                  <c:v>1102.0</c:v>
                </c:pt>
                <c:pt idx="54">
                  <c:v>1118.0</c:v>
                </c:pt>
                <c:pt idx="55">
                  <c:v>1130.0</c:v>
                </c:pt>
                <c:pt idx="56">
                  <c:v>1153.0</c:v>
                </c:pt>
                <c:pt idx="57">
                  <c:v>1183.0</c:v>
                </c:pt>
                <c:pt idx="58">
                  <c:v>1195.0</c:v>
                </c:pt>
                <c:pt idx="59">
                  <c:v>1222.0</c:v>
                </c:pt>
                <c:pt idx="60">
                  <c:v>1238.0</c:v>
                </c:pt>
                <c:pt idx="61">
                  <c:v>1262.0</c:v>
                </c:pt>
                <c:pt idx="62">
                  <c:v>1278.0</c:v>
                </c:pt>
                <c:pt idx="63">
                  <c:v>1303.0</c:v>
                </c:pt>
                <c:pt idx="64">
                  <c:v>1320.0</c:v>
                </c:pt>
                <c:pt idx="65">
                  <c:v>1337.0</c:v>
                </c:pt>
                <c:pt idx="66">
                  <c:v>1400.0</c:v>
                </c:pt>
                <c:pt idx="67">
                  <c:v>1473.0</c:v>
                </c:pt>
                <c:pt idx="68">
                  <c:v>1536.0</c:v>
                </c:pt>
                <c:pt idx="69">
                  <c:v>1626.0</c:v>
                </c:pt>
                <c:pt idx="70">
                  <c:v>1683.0</c:v>
                </c:pt>
                <c:pt idx="71">
                  <c:v>1733.0</c:v>
                </c:pt>
                <c:pt idx="72">
                  <c:v>1779.0</c:v>
                </c:pt>
                <c:pt idx="73">
                  <c:v>1809.0</c:v>
                </c:pt>
                <c:pt idx="74">
                  <c:v>1846.0</c:v>
                </c:pt>
                <c:pt idx="75">
                  <c:v>1888.0</c:v>
                </c:pt>
                <c:pt idx="76">
                  <c:v>1933.0</c:v>
                </c:pt>
                <c:pt idx="77">
                  <c:v>1982.0</c:v>
                </c:pt>
                <c:pt idx="78">
                  <c:v>2029.0</c:v>
                </c:pt>
                <c:pt idx="79">
                  <c:v>2098.0</c:v>
                </c:pt>
                <c:pt idx="80">
                  <c:v>2209.0</c:v>
                </c:pt>
                <c:pt idx="81">
                  <c:v>2285.0</c:v>
                </c:pt>
                <c:pt idx="82">
                  <c:v>2338.0</c:v>
                </c:pt>
                <c:pt idx="83">
                  <c:v>2408.0</c:v>
                </c:pt>
                <c:pt idx="84">
                  <c:v>2481.0</c:v>
                </c:pt>
                <c:pt idx="85">
                  <c:v>2524.0</c:v>
                </c:pt>
                <c:pt idx="86">
                  <c:v>2589.0</c:v>
                </c:pt>
                <c:pt idx="87">
                  <c:v>2632.0</c:v>
                </c:pt>
                <c:pt idx="88">
                  <c:v>2676.0</c:v>
                </c:pt>
                <c:pt idx="89">
                  <c:v>2760.0</c:v>
                </c:pt>
                <c:pt idx="90">
                  <c:v>2815.0</c:v>
                </c:pt>
                <c:pt idx="91">
                  <c:v>2866.0</c:v>
                </c:pt>
                <c:pt idx="92">
                  <c:v>2915.0</c:v>
                </c:pt>
                <c:pt idx="93">
                  <c:v>2940.0</c:v>
                </c:pt>
              </c:numCache>
            </c:numRef>
          </c:val>
          <c:smooth val="0"/>
        </c:ser>
        <c:ser>
          <c:idx val="3"/>
          <c:order val="3"/>
          <c:tx>
            <c:strRef>
              <c:f>trimestriel!$A$18</c:f>
              <c:strCache>
                <c:ptCount val="1"/>
                <c:pt idx="0">
                  <c:v>Information et communication</c:v>
                </c:pt>
              </c:strCache>
            </c:strRef>
          </c:tx>
          <c:marker>
            <c:symbol val="none"/>
          </c:marker>
          <c:cat>
            <c:strRef>
              <c:f>trimestriel!$B$8:$CS$9</c:f>
              <c:strCache>
                <c:ptCount val="96"/>
                <c:pt idx="0">
                  <c:v>1er trim 1995</c:v>
                </c:pt>
                <c:pt idx="1">
                  <c:v>2e trim 1995</c:v>
                </c:pt>
                <c:pt idx="2">
                  <c:v>3e trim 1995</c:v>
                </c:pt>
                <c:pt idx="3">
                  <c:v>4e trim 1995</c:v>
                </c:pt>
                <c:pt idx="4">
                  <c:v>1er trim 1996</c:v>
                </c:pt>
                <c:pt idx="5">
                  <c:v>2e trim 1996</c:v>
                </c:pt>
                <c:pt idx="6">
                  <c:v>3e trim 1996</c:v>
                </c:pt>
                <c:pt idx="7">
                  <c:v>4e trim 1996</c:v>
                </c:pt>
                <c:pt idx="8">
                  <c:v>1er trim 1997</c:v>
                </c:pt>
                <c:pt idx="9">
                  <c:v>2e trim 1997</c:v>
                </c:pt>
                <c:pt idx="10">
                  <c:v>3e trim 1997</c:v>
                </c:pt>
                <c:pt idx="11">
                  <c:v>4e trim 1997</c:v>
                </c:pt>
                <c:pt idx="12">
                  <c:v>1er trim 1998</c:v>
                </c:pt>
                <c:pt idx="13">
                  <c:v>2e trim 1998</c:v>
                </c:pt>
                <c:pt idx="14">
                  <c:v>3e trim 1998</c:v>
                </c:pt>
                <c:pt idx="15">
                  <c:v>4e trim 1998</c:v>
                </c:pt>
                <c:pt idx="16">
                  <c:v>1er trim 1999</c:v>
                </c:pt>
                <c:pt idx="17">
                  <c:v>2e trim 1999</c:v>
                </c:pt>
                <c:pt idx="18">
                  <c:v>3e trim 1999</c:v>
                </c:pt>
                <c:pt idx="19">
                  <c:v>4e trim 1999</c:v>
                </c:pt>
                <c:pt idx="20">
                  <c:v>1er trim 2000</c:v>
                </c:pt>
                <c:pt idx="21">
                  <c:v>2e trim 2000</c:v>
                </c:pt>
                <c:pt idx="22">
                  <c:v>3e trim 2000</c:v>
                </c:pt>
                <c:pt idx="23">
                  <c:v>4e trim 2000</c:v>
                </c:pt>
                <c:pt idx="24">
                  <c:v>1er trim 2001</c:v>
                </c:pt>
                <c:pt idx="25">
                  <c:v>2e trim 2001</c:v>
                </c:pt>
                <c:pt idx="26">
                  <c:v>3e trim 2001</c:v>
                </c:pt>
                <c:pt idx="27">
                  <c:v>4e trim 2001</c:v>
                </c:pt>
                <c:pt idx="28">
                  <c:v>1er trim 2002</c:v>
                </c:pt>
                <c:pt idx="29">
                  <c:v>2e trim 2002</c:v>
                </c:pt>
                <c:pt idx="30">
                  <c:v>3e trim 2002</c:v>
                </c:pt>
                <c:pt idx="31">
                  <c:v>4e trim 2002</c:v>
                </c:pt>
                <c:pt idx="32">
                  <c:v>1er trim 2003</c:v>
                </c:pt>
                <c:pt idx="33">
                  <c:v>2e trim 2003</c:v>
                </c:pt>
                <c:pt idx="34">
                  <c:v>3e trim 2003</c:v>
                </c:pt>
                <c:pt idx="35">
                  <c:v>4e trim 2003</c:v>
                </c:pt>
                <c:pt idx="36">
                  <c:v>1er trim 2004</c:v>
                </c:pt>
                <c:pt idx="37">
                  <c:v>2e trim 2004</c:v>
                </c:pt>
                <c:pt idx="38">
                  <c:v>3e trim 2004</c:v>
                </c:pt>
                <c:pt idx="39">
                  <c:v>4e trim 2004</c:v>
                </c:pt>
                <c:pt idx="40">
                  <c:v>1er trim 2005</c:v>
                </c:pt>
                <c:pt idx="41">
                  <c:v>2e trim 2005</c:v>
                </c:pt>
                <c:pt idx="42">
                  <c:v>3e trim 2005</c:v>
                </c:pt>
                <c:pt idx="43">
                  <c:v>4e trim 2005</c:v>
                </c:pt>
                <c:pt idx="44">
                  <c:v>1er trim 2006</c:v>
                </c:pt>
                <c:pt idx="45">
                  <c:v>2e trim 2006</c:v>
                </c:pt>
                <c:pt idx="46">
                  <c:v>3e trim 2006</c:v>
                </c:pt>
                <c:pt idx="47">
                  <c:v>4e trim 2006</c:v>
                </c:pt>
                <c:pt idx="48">
                  <c:v>1er trim 2007</c:v>
                </c:pt>
                <c:pt idx="49">
                  <c:v>2e trim 2007</c:v>
                </c:pt>
                <c:pt idx="50">
                  <c:v>3e trim 2007</c:v>
                </c:pt>
                <c:pt idx="51">
                  <c:v>4e trim 2007</c:v>
                </c:pt>
                <c:pt idx="52">
                  <c:v>1er trim 2008</c:v>
                </c:pt>
                <c:pt idx="53">
                  <c:v>2e trim 2008</c:v>
                </c:pt>
                <c:pt idx="54">
                  <c:v>3e trim 2008</c:v>
                </c:pt>
                <c:pt idx="55">
                  <c:v>4è trim _x000d_2008</c:v>
                </c:pt>
                <c:pt idx="56">
                  <c:v>1er trim 2009</c:v>
                </c:pt>
                <c:pt idx="57">
                  <c:v>2e trim_x000d_ 2009</c:v>
                </c:pt>
                <c:pt idx="58">
                  <c:v>3e trim _x000d_2009</c:v>
                </c:pt>
                <c:pt idx="59">
                  <c:v>4è trim _x000d_2009</c:v>
                </c:pt>
                <c:pt idx="60">
                  <c:v>1er trim 2010</c:v>
                </c:pt>
                <c:pt idx="61">
                  <c:v>2e trim 2010</c:v>
                </c:pt>
                <c:pt idx="62">
                  <c:v>3e trim 2010</c:v>
                </c:pt>
                <c:pt idx="63">
                  <c:v>4e trim 2010</c:v>
                </c:pt>
                <c:pt idx="64">
                  <c:v>1er trim 2011</c:v>
                </c:pt>
                <c:pt idx="65">
                  <c:v>2e trim 2011</c:v>
                </c:pt>
                <c:pt idx="66">
                  <c:v>3e trim 2011</c:v>
                </c:pt>
                <c:pt idx="67">
                  <c:v>4e trim 2011</c:v>
                </c:pt>
                <c:pt idx="68">
                  <c:v>1er trim 2012</c:v>
                </c:pt>
                <c:pt idx="69">
                  <c:v>2e trim 2012</c:v>
                </c:pt>
                <c:pt idx="70">
                  <c:v>3e trim 2012</c:v>
                </c:pt>
                <c:pt idx="71">
                  <c:v>4e trim 2012</c:v>
                </c:pt>
                <c:pt idx="72">
                  <c:v>1er trim 2013</c:v>
                </c:pt>
                <c:pt idx="73">
                  <c:v>2e trim 2013</c:v>
                </c:pt>
                <c:pt idx="74">
                  <c:v>3e trim 2013</c:v>
                </c:pt>
                <c:pt idx="75">
                  <c:v>4e trim 2013</c:v>
                </c:pt>
                <c:pt idx="76">
                  <c:v>1er trim 2014</c:v>
                </c:pt>
                <c:pt idx="77">
                  <c:v>2e trim 2014</c:v>
                </c:pt>
                <c:pt idx="78">
                  <c:v>3e trim 2014</c:v>
                </c:pt>
                <c:pt idx="79">
                  <c:v>4e trim 2014</c:v>
                </c:pt>
                <c:pt idx="80">
                  <c:v>1er trim 2015</c:v>
                </c:pt>
                <c:pt idx="81">
                  <c:v>2e trim 2015</c:v>
                </c:pt>
                <c:pt idx="82">
                  <c:v>3e trim 2015</c:v>
                </c:pt>
                <c:pt idx="83">
                  <c:v>4e trim 2015</c:v>
                </c:pt>
                <c:pt idx="84">
                  <c:v>1er trim 2016</c:v>
                </c:pt>
                <c:pt idx="85">
                  <c:v>2e trim 2016</c:v>
                </c:pt>
                <c:pt idx="86">
                  <c:v>3e trim 2016</c:v>
                </c:pt>
                <c:pt idx="87">
                  <c:v>4e trim 2016</c:v>
                </c:pt>
                <c:pt idx="88">
                  <c:v>1er trim 2017</c:v>
                </c:pt>
                <c:pt idx="89">
                  <c:v>2e trim 2017</c:v>
                </c:pt>
                <c:pt idx="90">
                  <c:v>3e trim 2017</c:v>
                </c:pt>
                <c:pt idx="91">
                  <c:v>4e trim 2017</c:v>
                </c:pt>
                <c:pt idx="92">
                  <c:v>1er trim 2018</c:v>
                </c:pt>
                <c:pt idx="93">
                  <c:v>2e trim 2018</c:v>
                </c:pt>
                <c:pt idx="94">
                  <c:v>3e trim 2018</c:v>
                </c:pt>
                <c:pt idx="95">
                  <c:v>4e trim 2018</c:v>
                </c:pt>
              </c:strCache>
            </c:strRef>
          </c:cat>
          <c:val>
            <c:numRef>
              <c:f>trimestriel!$B$18:$CS$18</c:f>
              <c:numCache>
                <c:formatCode>#,##0</c:formatCode>
                <c:ptCount val="96"/>
                <c:pt idx="0">
                  <c:v>171.0</c:v>
                </c:pt>
                <c:pt idx="1">
                  <c:v>173.0</c:v>
                </c:pt>
                <c:pt idx="2">
                  <c:v>175.0</c:v>
                </c:pt>
                <c:pt idx="3">
                  <c:v>179.0</c:v>
                </c:pt>
                <c:pt idx="4">
                  <c:v>178.0</c:v>
                </c:pt>
                <c:pt idx="5">
                  <c:v>184.0</c:v>
                </c:pt>
                <c:pt idx="6">
                  <c:v>185.0</c:v>
                </c:pt>
                <c:pt idx="7">
                  <c:v>191.0</c:v>
                </c:pt>
                <c:pt idx="8">
                  <c:v>190.0</c:v>
                </c:pt>
                <c:pt idx="9">
                  <c:v>180.0</c:v>
                </c:pt>
                <c:pt idx="10">
                  <c:v>188.0</c:v>
                </c:pt>
                <c:pt idx="11">
                  <c:v>195.0</c:v>
                </c:pt>
                <c:pt idx="12">
                  <c:v>199.0</c:v>
                </c:pt>
                <c:pt idx="13">
                  <c:v>200.0</c:v>
                </c:pt>
                <c:pt idx="14">
                  <c:v>201.0</c:v>
                </c:pt>
                <c:pt idx="15">
                  <c:v>202.0</c:v>
                </c:pt>
                <c:pt idx="16">
                  <c:v>198.0</c:v>
                </c:pt>
                <c:pt idx="17">
                  <c:v>198.0</c:v>
                </c:pt>
                <c:pt idx="18">
                  <c:v>204.0</c:v>
                </c:pt>
                <c:pt idx="19">
                  <c:v>209.0</c:v>
                </c:pt>
                <c:pt idx="20">
                  <c:v>211.0</c:v>
                </c:pt>
                <c:pt idx="21">
                  <c:v>200.0</c:v>
                </c:pt>
                <c:pt idx="22">
                  <c:v>204.0</c:v>
                </c:pt>
                <c:pt idx="23">
                  <c:v>210.0</c:v>
                </c:pt>
                <c:pt idx="24">
                  <c:v>213.0</c:v>
                </c:pt>
                <c:pt idx="25">
                  <c:v>205.0</c:v>
                </c:pt>
                <c:pt idx="26">
                  <c:v>212.0</c:v>
                </c:pt>
                <c:pt idx="27">
                  <c:v>216.0</c:v>
                </c:pt>
                <c:pt idx="28">
                  <c:v>220.0</c:v>
                </c:pt>
                <c:pt idx="29">
                  <c:v>211.0</c:v>
                </c:pt>
                <c:pt idx="30">
                  <c:v>217.0</c:v>
                </c:pt>
                <c:pt idx="31">
                  <c:v>220.0</c:v>
                </c:pt>
                <c:pt idx="32">
                  <c:v>227.0</c:v>
                </c:pt>
                <c:pt idx="33">
                  <c:v>232.0</c:v>
                </c:pt>
                <c:pt idx="34">
                  <c:v>232.0</c:v>
                </c:pt>
                <c:pt idx="35">
                  <c:v>235.0</c:v>
                </c:pt>
                <c:pt idx="36">
                  <c:v>235.0</c:v>
                </c:pt>
                <c:pt idx="37">
                  <c:v>248.0</c:v>
                </c:pt>
                <c:pt idx="38">
                  <c:v>262.0</c:v>
                </c:pt>
                <c:pt idx="39">
                  <c:v>273.0</c:v>
                </c:pt>
                <c:pt idx="40">
                  <c:v>271.0</c:v>
                </c:pt>
                <c:pt idx="41">
                  <c:v>270.0</c:v>
                </c:pt>
                <c:pt idx="42">
                  <c:v>294.0</c:v>
                </c:pt>
                <c:pt idx="43">
                  <c:v>302.0</c:v>
                </c:pt>
                <c:pt idx="44">
                  <c:v>305.0</c:v>
                </c:pt>
                <c:pt idx="45">
                  <c:v>316.0</c:v>
                </c:pt>
                <c:pt idx="46">
                  <c:v>336.0</c:v>
                </c:pt>
                <c:pt idx="47">
                  <c:v>347.0</c:v>
                </c:pt>
                <c:pt idx="48">
                  <c:v>351.0</c:v>
                </c:pt>
                <c:pt idx="49">
                  <c:v>348.0</c:v>
                </c:pt>
                <c:pt idx="50">
                  <c:v>364.0</c:v>
                </c:pt>
                <c:pt idx="51">
                  <c:v>371.0</c:v>
                </c:pt>
                <c:pt idx="52">
                  <c:v>375.0</c:v>
                </c:pt>
                <c:pt idx="53">
                  <c:v>371.0</c:v>
                </c:pt>
                <c:pt idx="54">
                  <c:v>386.0</c:v>
                </c:pt>
                <c:pt idx="55">
                  <c:v>390.0</c:v>
                </c:pt>
                <c:pt idx="56">
                  <c:v>394.0</c:v>
                </c:pt>
                <c:pt idx="57">
                  <c:v>403.0</c:v>
                </c:pt>
                <c:pt idx="58">
                  <c:v>417.0</c:v>
                </c:pt>
                <c:pt idx="59">
                  <c:v>438.0</c:v>
                </c:pt>
                <c:pt idx="60">
                  <c:v>443.0</c:v>
                </c:pt>
                <c:pt idx="61">
                  <c:v>445.0</c:v>
                </c:pt>
                <c:pt idx="62">
                  <c:v>461.0</c:v>
                </c:pt>
                <c:pt idx="63">
                  <c:v>465.0</c:v>
                </c:pt>
                <c:pt idx="64">
                  <c:v>454.0</c:v>
                </c:pt>
                <c:pt idx="65">
                  <c:v>474.0</c:v>
                </c:pt>
                <c:pt idx="66">
                  <c:v>493.0</c:v>
                </c:pt>
                <c:pt idx="67">
                  <c:v>501.0</c:v>
                </c:pt>
                <c:pt idx="68">
                  <c:v>502.0</c:v>
                </c:pt>
                <c:pt idx="69">
                  <c:v>498.0</c:v>
                </c:pt>
                <c:pt idx="70">
                  <c:v>506.0</c:v>
                </c:pt>
                <c:pt idx="71">
                  <c:v>507.0</c:v>
                </c:pt>
                <c:pt idx="72">
                  <c:v>498.0</c:v>
                </c:pt>
                <c:pt idx="73">
                  <c:v>504.0</c:v>
                </c:pt>
                <c:pt idx="74">
                  <c:v>512.0</c:v>
                </c:pt>
                <c:pt idx="75">
                  <c:v>519.0</c:v>
                </c:pt>
                <c:pt idx="76">
                  <c:v>482.0</c:v>
                </c:pt>
                <c:pt idx="77">
                  <c:v>485.0</c:v>
                </c:pt>
                <c:pt idx="78">
                  <c:v>501.0</c:v>
                </c:pt>
                <c:pt idx="79">
                  <c:v>506.0</c:v>
                </c:pt>
                <c:pt idx="80">
                  <c:v>484.0</c:v>
                </c:pt>
                <c:pt idx="81">
                  <c:v>488.0</c:v>
                </c:pt>
                <c:pt idx="82">
                  <c:v>493.0</c:v>
                </c:pt>
                <c:pt idx="83">
                  <c:v>498.0</c:v>
                </c:pt>
                <c:pt idx="84">
                  <c:v>501.0</c:v>
                </c:pt>
                <c:pt idx="85">
                  <c:v>508.0</c:v>
                </c:pt>
                <c:pt idx="86">
                  <c:v>513.0</c:v>
                </c:pt>
                <c:pt idx="87">
                  <c:v>520.0</c:v>
                </c:pt>
                <c:pt idx="88">
                  <c:v>524.0</c:v>
                </c:pt>
                <c:pt idx="89">
                  <c:v>541.0</c:v>
                </c:pt>
                <c:pt idx="90">
                  <c:v>548.0</c:v>
                </c:pt>
                <c:pt idx="91">
                  <c:v>545.0</c:v>
                </c:pt>
                <c:pt idx="92">
                  <c:v>554.0</c:v>
                </c:pt>
                <c:pt idx="93">
                  <c:v>554.0</c:v>
                </c:pt>
              </c:numCache>
            </c:numRef>
          </c:val>
          <c:smooth val="0"/>
        </c:ser>
        <c:dLbls>
          <c:showLegendKey val="0"/>
          <c:showVal val="0"/>
          <c:showCatName val="0"/>
          <c:showSerName val="0"/>
          <c:showPercent val="0"/>
          <c:showBubbleSize val="0"/>
        </c:dLbls>
        <c:marker val="1"/>
        <c:smooth val="0"/>
        <c:axId val="2143876200"/>
        <c:axId val="2143879384"/>
      </c:lineChart>
      <c:catAx>
        <c:axId val="2143876200"/>
        <c:scaling>
          <c:orientation val="minMax"/>
        </c:scaling>
        <c:delete val="0"/>
        <c:axPos val="b"/>
        <c:numFmt formatCode="General" sourceLinked="1"/>
        <c:majorTickMark val="out"/>
        <c:minorTickMark val="none"/>
        <c:tickLblPos val="nextTo"/>
        <c:txPr>
          <a:bodyPr rot="-5400000" vert="horz"/>
          <a:lstStyle/>
          <a:p>
            <a:pPr>
              <a:defRPr sz="1600"/>
            </a:pPr>
            <a:endParaRPr lang="fr-FR"/>
          </a:p>
        </c:txPr>
        <c:crossAx val="2143879384"/>
        <c:crosses val="autoZero"/>
        <c:auto val="1"/>
        <c:lblAlgn val="ctr"/>
        <c:lblOffset val="100"/>
        <c:tickLblSkip val="18"/>
        <c:noMultiLvlLbl val="0"/>
      </c:catAx>
      <c:valAx>
        <c:axId val="2143879384"/>
        <c:scaling>
          <c:orientation val="minMax"/>
          <c:max val="6000.0"/>
        </c:scaling>
        <c:delete val="0"/>
        <c:axPos val="l"/>
        <c:majorGridlines/>
        <c:numFmt formatCode="#,##0" sourceLinked="1"/>
        <c:majorTickMark val="out"/>
        <c:minorTickMark val="none"/>
        <c:tickLblPos val="nextTo"/>
        <c:txPr>
          <a:bodyPr/>
          <a:lstStyle/>
          <a:p>
            <a:pPr>
              <a:defRPr sz="1600"/>
            </a:pPr>
            <a:endParaRPr lang="fr-FR"/>
          </a:p>
        </c:txPr>
        <c:crossAx val="2143876200"/>
        <c:crosses val="autoZero"/>
        <c:crossBetween val="between"/>
      </c:valAx>
    </c:plotArea>
    <c:legend>
      <c:legendPos val="r"/>
      <c:layout>
        <c:manualLayout>
          <c:xMode val="edge"/>
          <c:yMode val="edge"/>
          <c:x val="0.631913745650991"/>
          <c:y val="0.000346803263020278"/>
          <c:w val="0.366671172332636"/>
          <c:h val="0.998578835265039"/>
        </c:manualLayout>
      </c:layout>
      <c:overlay val="0"/>
      <c:txPr>
        <a:bodyPr/>
        <a:lstStyle/>
        <a:p>
          <a:pPr>
            <a:defRPr sz="1600"/>
          </a:pPr>
          <a:endParaRPr lang="fr-FR"/>
        </a:p>
      </c:txPr>
    </c:legend>
    <c:plotVisOnly val="1"/>
    <c:dispBlanksAs val="gap"/>
    <c:showDLblsOverMax val="0"/>
  </c:chart>
  <c:externalData r:id="rId1">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dirty="0"/>
              <a:t>Frais de personnel et emploi </a:t>
            </a:r>
            <a:endParaRPr lang="fr-FR" dirty="0" smtClean="0"/>
          </a:p>
          <a:p>
            <a:pPr>
              <a:defRPr/>
            </a:pPr>
            <a:r>
              <a:rPr lang="fr-FR" dirty="0" smtClean="0"/>
              <a:t>de </a:t>
            </a:r>
            <a:r>
              <a:rPr lang="fr-FR" dirty="0"/>
              <a:t>2012 à 2015</a:t>
            </a:r>
          </a:p>
        </c:rich>
      </c:tx>
      <c:layout>
        <c:manualLayout>
          <c:xMode val="edge"/>
          <c:yMode val="edge"/>
          <c:x val="0.134866579177603"/>
          <c:y val="0.0"/>
        </c:manualLayout>
      </c:layout>
      <c:overlay val="0"/>
      <c:spPr>
        <a:solidFill>
          <a:schemeClr val="bg1"/>
        </a:solidFill>
      </c:spPr>
    </c:title>
    <c:autoTitleDeleted val="0"/>
    <c:plotArea>
      <c:layout>
        <c:manualLayout>
          <c:layoutTarget val="inner"/>
          <c:xMode val="edge"/>
          <c:yMode val="edge"/>
          <c:x val="0.0733681102362205"/>
          <c:y val="0.101851851851852"/>
          <c:w val="0.859199037620297"/>
          <c:h val="0.715987897346165"/>
        </c:manualLayout>
      </c:layout>
      <c:lineChart>
        <c:grouping val="standard"/>
        <c:varyColors val="0"/>
        <c:ser>
          <c:idx val="0"/>
          <c:order val="0"/>
          <c:tx>
            <c:strRef>
              <c:f>evolution!$B$691</c:f>
              <c:strCache>
                <c:ptCount val="1"/>
                <c:pt idx="0">
                  <c:v>Frais de personnel, GCFP courants</c:v>
                </c:pt>
              </c:strCache>
            </c:strRef>
          </c:tx>
          <c:spPr>
            <a:ln w="76200" cmpd="sng">
              <a:solidFill>
                <a:srgbClr val="FF0000"/>
              </a:solidFill>
            </a:ln>
          </c:spPr>
          <c:marker>
            <c:symbol val="none"/>
          </c:marker>
          <c:dLbls>
            <c:numFmt formatCode="#,##0.0" sourceLinked="0"/>
            <c:spPr>
              <a:solidFill>
                <a:schemeClr val="bg1"/>
              </a:solidFill>
            </c:spPr>
            <c:txPr>
              <a:bodyPr/>
              <a:lstStyle/>
              <a:p>
                <a:pPr>
                  <a:defRPr b="1">
                    <a:solidFill>
                      <a:srgbClr val="FF0000"/>
                    </a:solidFill>
                  </a:defRPr>
                </a:pPr>
                <a:endParaRPr lang="fr-FR"/>
              </a:p>
            </c:txPr>
            <c:dLblPos val="t"/>
            <c:showLegendKey val="0"/>
            <c:showVal val="1"/>
            <c:showCatName val="0"/>
            <c:showSerName val="0"/>
            <c:showPercent val="0"/>
            <c:showBubbleSize val="0"/>
            <c:showLeaderLines val="0"/>
          </c:dLbls>
          <c:cat>
            <c:numRef>
              <c:f>evolution!$C$690:$F$690</c:f>
              <c:numCache>
                <c:formatCode>General</c:formatCode>
                <c:ptCount val="4"/>
                <c:pt idx="0">
                  <c:v>2012.0</c:v>
                </c:pt>
                <c:pt idx="1">
                  <c:v>2013.0</c:v>
                </c:pt>
                <c:pt idx="2">
                  <c:v>2014.0</c:v>
                </c:pt>
                <c:pt idx="3">
                  <c:v>2015.0</c:v>
                </c:pt>
              </c:numCache>
            </c:numRef>
          </c:cat>
          <c:val>
            <c:numRef>
              <c:f>evolution!$C$691:$F$691</c:f>
              <c:numCache>
                <c:formatCode>#,##0.00</c:formatCode>
                <c:ptCount val="4"/>
                <c:pt idx="0">
                  <c:v>256.4358169662287</c:v>
                </c:pt>
                <c:pt idx="1">
                  <c:v>261.610062088</c:v>
                </c:pt>
                <c:pt idx="2">
                  <c:v>260.240137604</c:v>
                </c:pt>
                <c:pt idx="3">
                  <c:v>267.4046259519993</c:v>
                </c:pt>
              </c:numCache>
            </c:numRef>
          </c:val>
          <c:smooth val="0"/>
        </c:ser>
        <c:dLbls>
          <c:showLegendKey val="0"/>
          <c:showVal val="0"/>
          <c:showCatName val="0"/>
          <c:showSerName val="0"/>
          <c:showPercent val="0"/>
          <c:showBubbleSize val="0"/>
        </c:dLbls>
        <c:marker val="1"/>
        <c:smooth val="0"/>
        <c:axId val="2143921528"/>
        <c:axId val="2143924536"/>
      </c:lineChart>
      <c:lineChart>
        <c:grouping val="standard"/>
        <c:varyColors val="0"/>
        <c:ser>
          <c:idx val="1"/>
          <c:order val="1"/>
          <c:tx>
            <c:strRef>
              <c:f>evolution!$B$692</c:f>
              <c:strCache>
                <c:ptCount val="1"/>
                <c:pt idx="0">
                  <c:v>Nombre de salariés, milliers</c:v>
                </c:pt>
              </c:strCache>
            </c:strRef>
          </c:tx>
          <c:spPr>
            <a:ln w="76200" cmpd="sng">
              <a:solidFill>
                <a:srgbClr val="008000"/>
              </a:solidFill>
            </a:ln>
          </c:spPr>
          <c:marker>
            <c:symbol val="none"/>
          </c:marker>
          <c:dLbls>
            <c:numFmt formatCode="#,##0.0" sourceLinked="0"/>
            <c:spPr>
              <a:solidFill>
                <a:schemeClr val="bg1"/>
              </a:solidFill>
            </c:spPr>
            <c:txPr>
              <a:bodyPr/>
              <a:lstStyle/>
              <a:p>
                <a:pPr>
                  <a:defRPr b="1">
                    <a:solidFill>
                      <a:srgbClr val="008000"/>
                    </a:solidFill>
                  </a:defRPr>
                </a:pPr>
                <a:endParaRPr lang="fr-FR"/>
              </a:p>
            </c:txPr>
            <c:dLblPos val="t"/>
            <c:showLegendKey val="0"/>
            <c:showVal val="1"/>
            <c:showCatName val="0"/>
            <c:showSerName val="0"/>
            <c:showPercent val="0"/>
            <c:showBubbleSize val="0"/>
            <c:showLeaderLines val="0"/>
          </c:dLbls>
          <c:val>
            <c:numRef>
              <c:f>evolution!$C$692:$F$692</c:f>
              <c:numCache>
                <c:formatCode>#,##0.00</c:formatCode>
                <c:ptCount val="4"/>
                <c:pt idx="0">
                  <c:v>44.29410502344876</c:v>
                </c:pt>
                <c:pt idx="1">
                  <c:v>44.53091815476193</c:v>
                </c:pt>
                <c:pt idx="2">
                  <c:v>44.39541469155845</c:v>
                </c:pt>
                <c:pt idx="3">
                  <c:v>45.6034543921357</c:v>
                </c:pt>
              </c:numCache>
            </c:numRef>
          </c:val>
          <c:smooth val="0"/>
        </c:ser>
        <c:dLbls>
          <c:showLegendKey val="0"/>
          <c:showVal val="0"/>
          <c:showCatName val="0"/>
          <c:showSerName val="0"/>
          <c:showPercent val="0"/>
          <c:showBubbleSize val="0"/>
        </c:dLbls>
        <c:marker val="1"/>
        <c:smooth val="0"/>
        <c:axId val="2143927864"/>
        <c:axId val="2143930760"/>
      </c:lineChart>
      <c:catAx>
        <c:axId val="2143921528"/>
        <c:scaling>
          <c:orientation val="minMax"/>
        </c:scaling>
        <c:delete val="0"/>
        <c:axPos val="b"/>
        <c:numFmt formatCode="General" sourceLinked="1"/>
        <c:majorTickMark val="out"/>
        <c:minorTickMark val="none"/>
        <c:tickLblPos val="nextTo"/>
        <c:txPr>
          <a:bodyPr/>
          <a:lstStyle/>
          <a:p>
            <a:pPr>
              <a:defRPr sz="1800"/>
            </a:pPr>
            <a:endParaRPr lang="fr-FR"/>
          </a:p>
        </c:txPr>
        <c:crossAx val="2143924536"/>
        <c:crosses val="autoZero"/>
        <c:auto val="1"/>
        <c:lblAlgn val="ctr"/>
        <c:lblOffset val="100"/>
        <c:noMultiLvlLbl val="0"/>
      </c:catAx>
      <c:valAx>
        <c:axId val="2143924536"/>
        <c:scaling>
          <c:orientation val="minMax"/>
          <c:max val="280.0"/>
          <c:min val="250.0"/>
        </c:scaling>
        <c:delete val="0"/>
        <c:axPos val="l"/>
        <c:numFmt formatCode="#,##0" sourceLinked="0"/>
        <c:majorTickMark val="out"/>
        <c:minorTickMark val="none"/>
        <c:tickLblPos val="nextTo"/>
        <c:txPr>
          <a:bodyPr/>
          <a:lstStyle/>
          <a:p>
            <a:pPr>
              <a:defRPr b="1">
                <a:solidFill>
                  <a:srgbClr val="FF0000"/>
                </a:solidFill>
              </a:defRPr>
            </a:pPr>
            <a:endParaRPr lang="fr-FR"/>
          </a:p>
        </c:txPr>
        <c:crossAx val="2143921528"/>
        <c:crosses val="autoZero"/>
        <c:crossBetween val="between"/>
        <c:majorUnit val="10.0"/>
      </c:valAx>
      <c:catAx>
        <c:axId val="2143927864"/>
        <c:scaling>
          <c:orientation val="minMax"/>
        </c:scaling>
        <c:delete val="1"/>
        <c:axPos val="b"/>
        <c:majorTickMark val="out"/>
        <c:minorTickMark val="none"/>
        <c:tickLblPos val="nextTo"/>
        <c:crossAx val="2143930760"/>
        <c:crosses val="autoZero"/>
        <c:auto val="1"/>
        <c:lblAlgn val="ctr"/>
        <c:lblOffset val="100"/>
        <c:noMultiLvlLbl val="0"/>
      </c:catAx>
      <c:valAx>
        <c:axId val="2143930760"/>
        <c:scaling>
          <c:orientation val="minMax"/>
          <c:max val="49.28"/>
          <c:min val="44.0"/>
        </c:scaling>
        <c:delete val="0"/>
        <c:axPos val="r"/>
        <c:numFmt formatCode="#,##0.0" sourceLinked="0"/>
        <c:majorTickMark val="out"/>
        <c:minorTickMark val="none"/>
        <c:tickLblPos val="nextTo"/>
        <c:txPr>
          <a:bodyPr/>
          <a:lstStyle/>
          <a:p>
            <a:pPr>
              <a:defRPr b="1">
                <a:solidFill>
                  <a:srgbClr val="008000"/>
                </a:solidFill>
              </a:defRPr>
            </a:pPr>
            <a:endParaRPr lang="fr-FR"/>
          </a:p>
        </c:txPr>
        <c:crossAx val="2143927864"/>
        <c:crosses val="max"/>
        <c:crossBetween val="between"/>
        <c:majorUnit val="1.0"/>
      </c:valAx>
    </c:plotArea>
    <c:legend>
      <c:legendPos val="r"/>
      <c:layout>
        <c:manualLayout>
          <c:xMode val="edge"/>
          <c:yMode val="edge"/>
          <c:x val="0.0746312335958005"/>
          <c:y val="0.879316144218969"/>
          <c:w val="0.839257655293088"/>
          <c:h val="0.120350860854685"/>
        </c:manualLayout>
      </c:layout>
      <c:overlay val="0"/>
      <c:spPr>
        <a:solidFill>
          <a:schemeClr val="bg1"/>
        </a:solidFill>
      </c:spPr>
      <c:txPr>
        <a:bodyPr/>
        <a:lstStyle/>
        <a:p>
          <a:pPr>
            <a:defRPr b="1"/>
          </a:pPr>
          <a:endParaRPr lang="fr-FR"/>
        </a:p>
      </c:txPr>
    </c:legend>
    <c:plotVisOnly val="1"/>
    <c:dispBlanksAs val="gap"/>
    <c:showDLblsOverMax val="0"/>
  </c:chart>
  <c:txPr>
    <a:bodyPr/>
    <a:lstStyle/>
    <a:p>
      <a:pPr>
        <a:defRPr sz="1600"/>
      </a:pPr>
      <a:endParaRPr lang="fr-FR"/>
    </a:p>
  </c:txPr>
  <c:externalData r:id="rId2">
    <c:autoUpdate val="0"/>
  </c:externalData>
  <c:userShapes r:id="rId3"/>
</c:chartSpace>
</file>

<file path=ppt/charts/chart7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a:t>Evolution de 2012 à 2015, %</a:t>
            </a:r>
          </a:p>
        </c:rich>
      </c:tx>
      <c:layout/>
      <c:overlay val="0"/>
    </c:title>
    <c:autoTitleDeleted val="0"/>
    <c:plotArea>
      <c:layout>
        <c:manualLayout>
          <c:layoutTarget val="inner"/>
          <c:xMode val="edge"/>
          <c:yMode val="edge"/>
          <c:x val="0.0"/>
          <c:y val="0.0416666666666667"/>
          <c:w val="1.0"/>
          <c:h val="0.924321230679498"/>
        </c:manualLayout>
      </c:layout>
      <c:barChart>
        <c:barDir val="col"/>
        <c:grouping val="clustered"/>
        <c:varyColors val="0"/>
        <c:ser>
          <c:idx val="0"/>
          <c:order val="0"/>
          <c:spPr>
            <a:solidFill>
              <a:srgbClr val="FF0000"/>
            </a:solidFill>
            <a:ln w="76200" cmpd="sng">
              <a:solidFill>
                <a:srgbClr val="FF0000"/>
              </a:solidFill>
            </a:ln>
          </c:spPr>
          <c:invertIfNegative val="0"/>
          <c:dLbls>
            <c:txPr>
              <a:bodyPr/>
              <a:lstStyle/>
              <a:p>
                <a:pPr>
                  <a:defRPr sz="2000" b="1">
                    <a:solidFill>
                      <a:schemeClr val="bg1"/>
                    </a:solidFill>
                  </a:defRPr>
                </a:pPr>
                <a:endParaRPr lang="fr-FR"/>
              </a:p>
            </c:txPr>
            <c:dLblPos val="ctr"/>
            <c:showLegendKey val="0"/>
            <c:showVal val="1"/>
            <c:showCatName val="0"/>
            <c:showSerName val="0"/>
            <c:showPercent val="0"/>
            <c:showBubbleSize val="0"/>
            <c:showLeaderLines val="0"/>
          </c:dLbls>
          <c:val>
            <c:numRef>
              <c:f>evolution!$G$691</c:f>
              <c:numCache>
                <c:formatCode>0.0%</c:formatCode>
                <c:ptCount val="1"/>
                <c:pt idx="0">
                  <c:v>0.0427740910592649</c:v>
                </c:pt>
              </c:numCache>
            </c:numRef>
          </c:val>
        </c:ser>
        <c:ser>
          <c:idx val="1"/>
          <c:order val="1"/>
          <c:spPr>
            <a:solidFill>
              <a:srgbClr val="008000"/>
            </a:solidFill>
            <a:ln w="76200" cmpd="sng">
              <a:solidFill>
                <a:srgbClr val="008000"/>
              </a:solidFill>
            </a:ln>
          </c:spPr>
          <c:invertIfNegative val="0"/>
          <c:dLbls>
            <c:txPr>
              <a:bodyPr/>
              <a:lstStyle/>
              <a:p>
                <a:pPr>
                  <a:defRPr sz="2000" b="1">
                    <a:solidFill>
                      <a:srgbClr val="FFFFFF"/>
                    </a:solidFill>
                  </a:defRPr>
                </a:pPr>
                <a:endParaRPr lang="fr-FR"/>
              </a:p>
            </c:txPr>
            <c:dLblPos val="ctr"/>
            <c:showLegendKey val="0"/>
            <c:showVal val="1"/>
            <c:showCatName val="0"/>
            <c:showSerName val="0"/>
            <c:showPercent val="0"/>
            <c:showBubbleSize val="0"/>
            <c:showLeaderLines val="0"/>
          </c:dLbls>
          <c:val>
            <c:numRef>
              <c:f>evolution!$G$692</c:f>
              <c:numCache>
                <c:formatCode>0.0%</c:formatCode>
                <c:ptCount val="1"/>
                <c:pt idx="0">
                  <c:v>0.0295603527375432</c:v>
                </c:pt>
              </c:numCache>
            </c:numRef>
          </c:val>
        </c:ser>
        <c:dLbls>
          <c:showLegendKey val="0"/>
          <c:showVal val="0"/>
          <c:showCatName val="0"/>
          <c:showSerName val="0"/>
          <c:showPercent val="0"/>
          <c:showBubbleSize val="0"/>
        </c:dLbls>
        <c:gapWidth val="150"/>
        <c:axId val="2143971960"/>
        <c:axId val="2143974936"/>
      </c:barChart>
      <c:catAx>
        <c:axId val="2143971960"/>
        <c:scaling>
          <c:orientation val="minMax"/>
        </c:scaling>
        <c:delete val="1"/>
        <c:axPos val="b"/>
        <c:majorTickMark val="out"/>
        <c:minorTickMark val="none"/>
        <c:tickLblPos val="nextTo"/>
        <c:crossAx val="2143974936"/>
        <c:crosses val="autoZero"/>
        <c:auto val="1"/>
        <c:lblAlgn val="ctr"/>
        <c:lblOffset val="100"/>
        <c:noMultiLvlLbl val="0"/>
      </c:catAx>
      <c:valAx>
        <c:axId val="2143974936"/>
        <c:scaling>
          <c:orientation val="minMax"/>
        </c:scaling>
        <c:delete val="1"/>
        <c:axPos val="l"/>
        <c:majorGridlines/>
        <c:numFmt formatCode="0.0%" sourceLinked="1"/>
        <c:majorTickMark val="out"/>
        <c:minorTickMark val="none"/>
        <c:tickLblPos val="nextTo"/>
        <c:crossAx val="2143971960"/>
        <c:crosses val="autoZero"/>
        <c:crossBetween val="between"/>
        <c:majorUnit val="0.1"/>
      </c:valAx>
    </c:plotArea>
    <c:plotVisOnly val="1"/>
    <c:dispBlanksAs val="gap"/>
    <c:showDLblsOverMax val="0"/>
  </c:chart>
  <c:externalData r:id="rId2">
    <c:autoUpdate val="0"/>
  </c:externalData>
  <c:userShapes r:id="rId3"/>
</c:chartSpace>
</file>

<file path=ppt/charts/chart7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dirty="0"/>
              <a:t>Coût mensuel moyen du </a:t>
            </a:r>
            <a:r>
              <a:rPr lang="fr-FR" dirty="0" smtClean="0"/>
              <a:t>travail par salarié, </a:t>
            </a:r>
            <a:r>
              <a:rPr lang="fr-FR" dirty="0"/>
              <a:t>KCFP courants</a:t>
            </a:r>
          </a:p>
        </c:rich>
      </c:tx>
      <c:layout>
        <c:manualLayout>
          <c:xMode val="edge"/>
          <c:yMode val="edge"/>
          <c:x val="0.155371339330538"/>
          <c:y val="0.00137382293568817"/>
        </c:manualLayout>
      </c:layout>
      <c:overlay val="0"/>
      <c:spPr>
        <a:solidFill>
          <a:schemeClr val="bg1"/>
        </a:solidFill>
      </c:spPr>
    </c:title>
    <c:autoTitleDeleted val="0"/>
    <c:plotArea>
      <c:layout>
        <c:manualLayout>
          <c:layoutTarget val="inner"/>
          <c:xMode val="edge"/>
          <c:yMode val="edge"/>
          <c:x val="0.0733681102362205"/>
          <c:y val="0.0601851851851852"/>
          <c:w val="0.859199037620297"/>
          <c:h val="0.845617526975795"/>
        </c:manualLayout>
      </c:layout>
      <c:lineChart>
        <c:grouping val="standard"/>
        <c:varyColors val="0"/>
        <c:ser>
          <c:idx val="0"/>
          <c:order val="0"/>
          <c:spPr>
            <a:ln w="76200" cmpd="sng">
              <a:solidFill>
                <a:srgbClr val="FF0000"/>
              </a:solidFill>
            </a:ln>
          </c:spPr>
          <c:marker>
            <c:symbol val="none"/>
          </c:marker>
          <c:dLbls>
            <c:spPr>
              <a:solidFill>
                <a:schemeClr val="bg1"/>
              </a:solidFill>
            </c:spPr>
            <c:dLblPos val="b"/>
            <c:showLegendKey val="0"/>
            <c:showVal val="1"/>
            <c:showCatName val="0"/>
            <c:showSerName val="0"/>
            <c:showPercent val="0"/>
            <c:showBubbleSize val="0"/>
            <c:showLeaderLines val="0"/>
          </c:dLbls>
          <c:cat>
            <c:numRef>
              <c:f>evolution!$C$690:$F$690</c:f>
              <c:numCache>
                <c:formatCode>General</c:formatCode>
                <c:ptCount val="4"/>
                <c:pt idx="0">
                  <c:v>2012.0</c:v>
                </c:pt>
                <c:pt idx="1">
                  <c:v>2013.0</c:v>
                </c:pt>
                <c:pt idx="2">
                  <c:v>2014.0</c:v>
                </c:pt>
                <c:pt idx="3">
                  <c:v>2015.0</c:v>
                </c:pt>
              </c:numCache>
            </c:numRef>
          </c:cat>
          <c:val>
            <c:numRef>
              <c:f>evolution!$C$693:$F$693</c:f>
              <c:numCache>
                <c:formatCode>#,##0</c:formatCode>
                <c:ptCount val="4"/>
                <c:pt idx="0">
                  <c:v>482.4491069983156</c:v>
                </c:pt>
                <c:pt idx="1">
                  <c:v>489.5663375178365</c:v>
                </c:pt>
                <c:pt idx="2">
                  <c:v>488.4891443032352</c:v>
                </c:pt>
                <c:pt idx="3">
                  <c:v>488.6410278861716</c:v>
                </c:pt>
              </c:numCache>
            </c:numRef>
          </c:val>
          <c:smooth val="0"/>
        </c:ser>
        <c:dLbls>
          <c:showLegendKey val="0"/>
          <c:showVal val="0"/>
          <c:showCatName val="0"/>
          <c:showSerName val="0"/>
          <c:showPercent val="0"/>
          <c:showBubbleSize val="0"/>
        </c:dLbls>
        <c:marker val="1"/>
        <c:smooth val="0"/>
        <c:axId val="2144009608"/>
        <c:axId val="2144012648"/>
      </c:lineChart>
      <c:catAx>
        <c:axId val="2144009608"/>
        <c:scaling>
          <c:orientation val="minMax"/>
        </c:scaling>
        <c:delete val="0"/>
        <c:axPos val="b"/>
        <c:numFmt formatCode="General" sourceLinked="1"/>
        <c:majorTickMark val="out"/>
        <c:minorTickMark val="none"/>
        <c:tickLblPos val="nextTo"/>
        <c:crossAx val="2144012648"/>
        <c:crosses val="autoZero"/>
        <c:auto val="1"/>
        <c:lblAlgn val="ctr"/>
        <c:lblOffset val="100"/>
        <c:noMultiLvlLbl val="0"/>
      </c:catAx>
      <c:valAx>
        <c:axId val="2144012648"/>
        <c:scaling>
          <c:orientation val="minMax"/>
          <c:max val="500.0"/>
          <c:min val="470.0"/>
        </c:scaling>
        <c:delete val="0"/>
        <c:axPos val="l"/>
        <c:majorGridlines/>
        <c:numFmt formatCode="#,##0" sourceLinked="0"/>
        <c:majorTickMark val="out"/>
        <c:minorTickMark val="none"/>
        <c:tickLblPos val="nextTo"/>
        <c:crossAx val="2144009608"/>
        <c:crosses val="autoZero"/>
        <c:crossBetween val="between"/>
        <c:majorUnit val="10.0"/>
      </c:valAx>
    </c:plotArea>
    <c:plotVisOnly val="1"/>
    <c:dispBlanksAs val="gap"/>
    <c:showDLblsOverMax val="0"/>
  </c:chart>
  <c:txPr>
    <a:bodyPr/>
    <a:lstStyle/>
    <a:p>
      <a:pPr>
        <a:defRPr sz="1600"/>
      </a:pPr>
      <a:endParaRPr lang="fr-FR"/>
    </a:p>
  </c:txPr>
  <c:externalData r:id="rId2">
    <c:autoUpdate val="0"/>
  </c:externalData>
  <c:userShapes r:id="rId3"/>
</c:chartSpace>
</file>

<file path=ppt/charts/chart7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Variations annuelles du coût du travail</a:t>
            </a:r>
            <a:r>
              <a:rPr lang="fr-FR" dirty="0" smtClean="0"/>
              <a:t>, selon l’ISEE*,  </a:t>
            </a:r>
            <a:r>
              <a:rPr lang="fr-FR" dirty="0"/>
              <a:t>%</a:t>
            </a:r>
          </a:p>
        </c:rich>
      </c:tx>
      <c:layout>
        <c:manualLayout>
          <c:xMode val="edge"/>
          <c:yMode val="edge"/>
          <c:x val="0.129056058664167"/>
          <c:y val="0.0"/>
        </c:manualLayout>
      </c:layout>
      <c:overlay val="0"/>
      <c:spPr>
        <a:solidFill>
          <a:schemeClr val="bg1"/>
        </a:solidFill>
      </c:spPr>
    </c:title>
    <c:autoTitleDeleted val="0"/>
    <c:plotArea>
      <c:layout>
        <c:manualLayout>
          <c:layoutTarget val="inner"/>
          <c:xMode val="edge"/>
          <c:yMode val="edge"/>
          <c:x val="0.0733681102362205"/>
          <c:y val="0.0896636134768868"/>
          <c:w val="0.859199037620297"/>
          <c:h val="0.816139054046816"/>
        </c:manualLayout>
      </c:layout>
      <c:lineChart>
        <c:grouping val="standard"/>
        <c:varyColors val="0"/>
        <c:ser>
          <c:idx val="1"/>
          <c:order val="0"/>
          <c:tx>
            <c:strRef>
              <c:f>evolution!$B$713:$C$713</c:f>
              <c:strCache>
                <c:ptCount val="1"/>
                <c:pt idx="0">
                  <c:v>IPC avec tabac 103,51</c:v>
                </c:pt>
              </c:strCache>
            </c:strRef>
          </c:tx>
          <c:spPr>
            <a:ln w="38100" cmpd="sng">
              <a:solidFill>
                <a:schemeClr val="tx1"/>
              </a:solidFill>
              <a:prstDash val="sysDash"/>
            </a:ln>
          </c:spPr>
          <c:marker>
            <c:symbol val="none"/>
          </c:marker>
          <c:dLbls>
            <c:dLbl>
              <c:idx val="0"/>
              <c:layout>
                <c:manualLayout>
                  <c:x val="-0.121879046369204"/>
                  <c:y val="-0.0148148148148148"/>
                </c:manualLayout>
              </c:layout>
              <c:dLblPos val="r"/>
              <c:showLegendKey val="0"/>
              <c:showVal val="1"/>
              <c:showCatName val="0"/>
              <c:showSerName val="0"/>
              <c:showPercent val="0"/>
              <c:showBubbleSize val="0"/>
            </c:dLbl>
            <c:spPr>
              <a:solidFill>
                <a:schemeClr val="bg1"/>
              </a:solidFill>
            </c:spPr>
            <c:dLblPos val="t"/>
            <c:showLegendKey val="0"/>
            <c:showVal val="1"/>
            <c:showCatName val="0"/>
            <c:showSerName val="0"/>
            <c:showPercent val="0"/>
            <c:showBubbleSize val="0"/>
            <c:showLeaderLines val="0"/>
          </c:dLbls>
          <c:cat>
            <c:numRef>
              <c:f>evolution!$D$709:$F$709</c:f>
              <c:numCache>
                <c:formatCode>General</c:formatCode>
                <c:ptCount val="3"/>
                <c:pt idx="0">
                  <c:v>2013.0</c:v>
                </c:pt>
                <c:pt idx="1">
                  <c:v>2014.0</c:v>
                </c:pt>
                <c:pt idx="2">
                  <c:v>2015.0</c:v>
                </c:pt>
              </c:numCache>
            </c:numRef>
          </c:cat>
          <c:val>
            <c:numRef>
              <c:f>evolution!$D$713:$F$713</c:f>
              <c:numCache>
                <c:formatCode>0.00</c:formatCode>
                <c:ptCount val="3"/>
                <c:pt idx="0">
                  <c:v>104.84</c:v>
                </c:pt>
                <c:pt idx="1">
                  <c:v>105.0233333333334</c:v>
                </c:pt>
                <c:pt idx="2">
                  <c:v>105.6225</c:v>
                </c:pt>
              </c:numCache>
            </c:numRef>
          </c:val>
          <c:smooth val="0"/>
        </c:ser>
        <c:ser>
          <c:idx val="0"/>
          <c:order val="1"/>
          <c:tx>
            <c:strRef>
              <c:f>evolution!$B$714:$C$714</c:f>
              <c:strCache>
                <c:ptCount val="1"/>
                <c:pt idx="0">
                  <c:v>Variation coût du travail, CFP courants</c:v>
                </c:pt>
              </c:strCache>
            </c:strRef>
          </c:tx>
          <c:spPr>
            <a:ln w="38100" cmpd="sng">
              <a:solidFill>
                <a:srgbClr val="FF0000"/>
              </a:solidFill>
            </a:ln>
          </c:spPr>
          <c:marker>
            <c:symbol val="none"/>
          </c:marker>
          <c:dLbls>
            <c:spPr>
              <a:solidFill>
                <a:schemeClr val="bg1"/>
              </a:solidFill>
            </c:spPr>
            <c:txPr>
              <a:bodyPr/>
              <a:lstStyle/>
              <a:p>
                <a:pPr>
                  <a:defRPr sz="1800" b="1">
                    <a:solidFill>
                      <a:srgbClr val="FF0000"/>
                    </a:solidFill>
                  </a:defRPr>
                </a:pPr>
                <a:endParaRPr lang="fr-FR"/>
              </a:p>
            </c:txPr>
            <c:dLblPos val="t"/>
            <c:showLegendKey val="0"/>
            <c:showVal val="1"/>
            <c:showCatName val="0"/>
            <c:showSerName val="0"/>
            <c:showPercent val="0"/>
            <c:showBubbleSize val="0"/>
            <c:showLeaderLines val="0"/>
          </c:dLbls>
          <c:cat>
            <c:numRef>
              <c:f>evolution!$D$709:$F$709</c:f>
              <c:numCache>
                <c:formatCode>General</c:formatCode>
                <c:ptCount val="3"/>
                <c:pt idx="0">
                  <c:v>2013.0</c:v>
                </c:pt>
                <c:pt idx="1">
                  <c:v>2014.0</c:v>
                </c:pt>
                <c:pt idx="2">
                  <c:v>2015.0</c:v>
                </c:pt>
              </c:numCache>
            </c:numRef>
          </c:cat>
          <c:val>
            <c:numRef>
              <c:f>evolution!$D$714:$F$714</c:f>
              <c:numCache>
                <c:formatCode>0.0%</c:formatCode>
                <c:ptCount val="3"/>
                <c:pt idx="0">
                  <c:v>0.0147522928662935</c:v>
                </c:pt>
                <c:pt idx="1">
                  <c:v>-0.00220030082146339</c:v>
                </c:pt>
                <c:pt idx="2">
                  <c:v>0.000310925196000067</c:v>
                </c:pt>
              </c:numCache>
            </c:numRef>
          </c:val>
          <c:smooth val="0"/>
        </c:ser>
        <c:ser>
          <c:idx val="2"/>
          <c:order val="2"/>
          <c:tx>
            <c:strRef>
              <c:f>evolution!$B$715:$C$715</c:f>
              <c:strCache>
                <c:ptCount val="1"/>
                <c:pt idx="0">
                  <c:v>Variation prix, IPC  </c:v>
                </c:pt>
              </c:strCache>
            </c:strRef>
          </c:tx>
          <c:spPr>
            <a:ln w="38100" cmpd="sng">
              <a:solidFill>
                <a:schemeClr val="tx1"/>
              </a:solidFill>
              <a:prstDash val="sysDash"/>
            </a:ln>
          </c:spPr>
          <c:marker>
            <c:symbol val="none"/>
          </c:marker>
          <c:dLbls>
            <c:dLbl>
              <c:idx val="1"/>
              <c:layout>
                <c:manualLayout>
                  <c:x val="-0.0583919852197246"/>
                  <c:y val="-0.0571428571428571"/>
                </c:manualLayout>
              </c:layout>
              <c:dLblPos val="r"/>
              <c:showLegendKey val="0"/>
              <c:showVal val="1"/>
              <c:showCatName val="0"/>
              <c:showSerName val="0"/>
              <c:showPercent val="0"/>
              <c:showBubbleSize val="0"/>
            </c:dLbl>
            <c:dLbl>
              <c:idx val="2"/>
              <c:layout>
                <c:manualLayout>
                  <c:x val="-0.0751517617560374"/>
                  <c:y val="-0.0299319727891156"/>
                </c:manualLayout>
              </c:layout>
              <c:dLblPos val="r"/>
              <c:showLegendKey val="0"/>
              <c:showVal val="1"/>
              <c:showCatName val="0"/>
              <c:showSerName val="0"/>
              <c:showPercent val="0"/>
              <c:showBubbleSize val="0"/>
            </c:dLbl>
            <c:spPr>
              <a:solidFill>
                <a:schemeClr val="bg1"/>
              </a:solidFill>
            </c:spPr>
            <c:txPr>
              <a:bodyPr/>
              <a:lstStyle/>
              <a:p>
                <a:pPr>
                  <a:defRPr sz="1800" b="1"/>
                </a:pPr>
                <a:endParaRPr lang="fr-FR"/>
              </a:p>
            </c:txPr>
            <c:dLblPos val="b"/>
            <c:showLegendKey val="0"/>
            <c:showVal val="1"/>
            <c:showCatName val="0"/>
            <c:showSerName val="0"/>
            <c:showPercent val="0"/>
            <c:showBubbleSize val="0"/>
            <c:showLeaderLines val="0"/>
          </c:dLbls>
          <c:cat>
            <c:numRef>
              <c:f>evolution!$D$709:$F$709</c:f>
              <c:numCache>
                <c:formatCode>General</c:formatCode>
                <c:ptCount val="3"/>
                <c:pt idx="0">
                  <c:v>2013.0</c:v>
                </c:pt>
                <c:pt idx="1">
                  <c:v>2014.0</c:v>
                </c:pt>
                <c:pt idx="2">
                  <c:v>2015.0</c:v>
                </c:pt>
              </c:numCache>
            </c:numRef>
          </c:cat>
          <c:val>
            <c:numRef>
              <c:f>evolution!$D$715:$F$715</c:f>
              <c:numCache>
                <c:formatCode>0.0%</c:formatCode>
                <c:ptCount val="3"/>
                <c:pt idx="0">
                  <c:v>0.0128163843627231</c:v>
                </c:pt>
                <c:pt idx="1">
                  <c:v>0.00174869642630049</c:v>
                </c:pt>
                <c:pt idx="2">
                  <c:v>0.00570508141047998</c:v>
                </c:pt>
              </c:numCache>
            </c:numRef>
          </c:val>
          <c:smooth val="0"/>
        </c:ser>
        <c:ser>
          <c:idx val="3"/>
          <c:order val="3"/>
          <c:tx>
            <c:strRef>
              <c:f>evolution!$B$716:$C$716</c:f>
              <c:strCache>
                <c:ptCount val="1"/>
                <c:pt idx="0">
                  <c:v>Variation en CFP constants  </c:v>
                </c:pt>
              </c:strCache>
            </c:strRef>
          </c:tx>
          <c:spPr>
            <a:ln w="76200" cmpd="sng">
              <a:solidFill>
                <a:srgbClr val="660066"/>
              </a:solidFill>
            </a:ln>
          </c:spPr>
          <c:marker>
            <c:symbol val="none"/>
          </c:marker>
          <c:dLbls>
            <c:spPr>
              <a:solidFill>
                <a:schemeClr val="bg1"/>
              </a:solidFill>
            </c:spPr>
            <c:txPr>
              <a:bodyPr/>
              <a:lstStyle/>
              <a:p>
                <a:pPr>
                  <a:defRPr sz="2400" b="1">
                    <a:solidFill>
                      <a:srgbClr val="660066"/>
                    </a:solidFill>
                  </a:defRPr>
                </a:pPr>
                <a:endParaRPr lang="fr-FR"/>
              </a:p>
            </c:txPr>
            <c:dLblPos val="b"/>
            <c:showLegendKey val="0"/>
            <c:showVal val="1"/>
            <c:showCatName val="0"/>
            <c:showSerName val="0"/>
            <c:showPercent val="0"/>
            <c:showBubbleSize val="0"/>
            <c:showLeaderLines val="0"/>
          </c:dLbls>
          <c:cat>
            <c:numRef>
              <c:f>evolution!$D$709:$F$709</c:f>
              <c:numCache>
                <c:formatCode>General</c:formatCode>
                <c:ptCount val="3"/>
                <c:pt idx="0">
                  <c:v>2013.0</c:v>
                </c:pt>
                <c:pt idx="1">
                  <c:v>2014.0</c:v>
                </c:pt>
                <c:pt idx="2">
                  <c:v>2015.0</c:v>
                </c:pt>
              </c:numCache>
            </c:numRef>
          </c:cat>
          <c:val>
            <c:numRef>
              <c:f>evolution!$D$716:$F$716</c:f>
              <c:numCache>
                <c:formatCode>0.0%</c:formatCode>
                <c:ptCount val="3"/>
                <c:pt idx="0">
                  <c:v>0.00191141112393089</c:v>
                </c:pt>
                <c:pt idx="1">
                  <c:v>-0.00394210370510262</c:v>
                </c:pt>
                <c:pt idx="2">
                  <c:v>-0.00536355668693122</c:v>
                </c:pt>
              </c:numCache>
            </c:numRef>
          </c:val>
          <c:smooth val="0"/>
        </c:ser>
        <c:dLbls>
          <c:showLegendKey val="0"/>
          <c:showVal val="0"/>
          <c:showCatName val="0"/>
          <c:showSerName val="0"/>
          <c:showPercent val="0"/>
          <c:showBubbleSize val="0"/>
        </c:dLbls>
        <c:marker val="1"/>
        <c:smooth val="0"/>
        <c:axId val="2147122888"/>
        <c:axId val="2147126296"/>
      </c:lineChart>
      <c:catAx>
        <c:axId val="2147122888"/>
        <c:scaling>
          <c:orientation val="minMax"/>
        </c:scaling>
        <c:delete val="0"/>
        <c:axPos val="b"/>
        <c:numFmt formatCode="General" sourceLinked="1"/>
        <c:majorTickMark val="out"/>
        <c:minorTickMark val="none"/>
        <c:tickLblPos val="low"/>
        <c:spPr>
          <a:ln w="28575" cmpd="sng">
            <a:solidFill>
              <a:srgbClr val="FF0000"/>
            </a:solidFill>
          </a:ln>
        </c:spPr>
        <c:crossAx val="2147126296"/>
        <c:crosses val="autoZero"/>
        <c:auto val="1"/>
        <c:lblAlgn val="ctr"/>
        <c:lblOffset val="100"/>
        <c:noMultiLvlLbl val="0"/>
      </c:catAx>
      <c:valAx>
        <c:axId val="2147126296"/>
        <c:scaling>
          <c:orientation val="minMax"/>
          <c:max val="0.02"/>
          <c:min val="-0.01"/>
        </c:scaling>
        <c:delete val="0"/>
        <c:axPos val="l"/>
        <c:numFmt formatCode="0%" sourceLinked="0"/>
        <c:majorTickMark val="out"/>
        <c:minorTickMark val="none"/>
        <c:tickLblPos val="nextTo"/>
        <c:crossAx val="2147122888"/>
        <c:crosses val="autoZero"/>
        <c:crossBetween val="between"/>
        <c:majorUnit val="0.01"/>
      </c:valAx>
    </c:plotArea>
    <c:legend>
      <c:legendPos val="t"/>
      <c:legendEntry>
        <c:idx val="0"/>
        <c:delete val="1"/>
      </c:legendEntry>
      <c:legendEntry>
        <c:idx val="3"/>
        <c:txPr>
          <a:bodyPr/>
          <a:lstStyle/>
          <a:p>
            <a:pPr>
              <a:defRPr sz="2000" b="1"/>
            </a:pPr>
            <a:endParaRPr lang="fr-FR"/>
          </a:p>
        </c:txPr>
      </c:legendEntry>
      <c:layout>
        <c:manualLayout>
          <c:xMode val="edge"/>
          <c:yMode val="edge"/>
          <c:x val="0.389901769802081"/>
          <c:y val="0.125125816519184"/>
          <c:w val="0.606319732741597"/>
          <c:h val="0.287165560514433"/>
        </c:manualLayout>
      </c:layout>
      <c:overlay val="0"/>
      <c:spPr>
        <a:solidFill>
          <a:schemeClr val="bg1"/>
        </a:solidFill>
      </c:spPr>
    </c:legend>
    <c:plotVisOnly val="1"/>
    <c:dispBlanksAs val="gap"/>
    <c:showDLblsOverMax val="0"/>
  </c:chart>
  <c:txPr>
    <a:bodyPr/>
    <a:lstStyle/>
    <a:p>
      <a:pPr>
        <a:defRPr sz="1600"/>
      </a:pPr>
      <a:endParaRPr lang="fr-FR"/>
    </a:p>
  </c:txPr>
  <c:externalData r:id="rId1">
    <c:autoUpdate val="0"/>
  </c:externalData>
  <c:userShapes r:id="rId2"/>
</c:chartSpace>
</file>

<file path=ppt/charts/chart7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Variations de 2012 à 2015 du coût du travail, %</a:t>
            </a:r>
          </a:p>
        </c:rich>
      </c:tx>
      <c:layout>
        <c:manualLayout>
          <c:xMode val="edge"/>
          <c:yMode val="edge"/>
          <c:x val="0.0842218360973035"/>
          <c:y val="0.0"/>
        </c:manualLayout>
      </c:layout>
      <c:overlay val="0"/>
      <c:spPr>
        <a:solidFill>
          <a:schemeClr val="bg1"/>
        </a:solidFill>
      </c:spPr>
    </c:title>
    <c:autoTitleDeleted val="0"/>
    <c:plotArea>
      <c:layout>
        <c:manualLayout>
          <c:layoutTarget val="inner"/>
          <c:xMode val="edge"/>
          <c:yMode val="edge"/>
          <c:x val="0.0205903324584427"/>
          <c:y val="0.0"/>
          <c:w val="0.950865704286964"/>
          <c:h val="0.937144084808902"/>
        </c:manualLayout>
      </c:layout>
      <c:barChart>
        <c:barDir val="col"/>
        <c:grouping val="clustered"/>
        <c:varyColors val="0"/>
        <c:ser>
          <c:idx val="1"/>
          <c:order val="0"/>
          <c:tx>
            <c:strRef>
              <c:f>evolution!$B$714:$C$714</c:f>
              <c:strCache>
                <c:ptCount val="1"/>
                <c:pt idx="0">
                  <c:v>Variation coût du travail, CFP courants</c:v>
                </c:pt>
              </c:strCache>
            </c:strRef>
          </c:tx>
          <c:spPr>
            <a:solidFill>
              <a:schemeClr val="bg1">
                <a:lumMod val="50000"/>
              </a:schemeClr>
            </a:solidFill>
            <a:ln w="38100" cmpd="sng">
              <a:solidFill>
                <a:schemeClr val="tx1"/>
              </a:solidFill>
              <a:prstDash val="sysDash"/>
            </a:ln>
          </c:spPr>
          <c:invertIfNegative val="0"/>
          <c:dLbls>
            <c:spPr>
              <a:solidFill>
                <a:schemeClr val="bg1"/>
              </a:solidFill>
            </c:spPr>
            <c:dLblPos val="ctr"/>
            <c:showLegendKey val="0"/>
            <c:showVal val="1"/>
            <c:showCatName val="0"/>
            <c:showSerName val="0"/>
            <c:showPercent val="0"/>
            <c:showBubbleSize val="0"/>
            <c:showLeaderLines val="0"/>
          </c:dLbls>
          <c:val>
            <c:numRef>
              <c:f>evolution!$G$714</c:f>
              <c:numCache>
                <c:formatCode>0.0%</c:formatCode>
                <c:ptCount val="1"/>
                <c:pt idx="0">
                  <c:v>0.0128343503968338</c:v>
                </c:pt>
              </c:numCache>
            </c:numRef>
          </c:val>
        </c:ser>
        <c:ser>
          <c:idx val="0"/>
          <c:order val="1"/>
          <c:tx>
            <c:strRef>
              <c:f>evolution!$B$715:$C$715</c:f>
              <c:strCache>
                <c:ptCount val="1"/>
                <c:pt idx="0">
                  <c:v>Variation prix, IPC  </c:v>
                </c:pt>
              </c:strCache>
            </c:strRef>
          </c:tx>
          <c:spPr>
            <a:solidFill>
              <a:srgbClr val="FF0000"/>
            </a:solidFill>
          </c:spPr>
          <c:invertIfNegative val="0"/>
          <c:dLbls>
            <c:spPr>
              <a:solidFill>
                <a:schemeClr val="bg1"/>
              </a:solidFill>
            </c:spPr>
            <c:dLblPos val="ctr"/>
            <c:showLegendKey val="0"/>
            <c:showVal val="1"/>
            <c:showCatName val="0"/>
            <c:showSerName val="0"/>
            <c:showPercent val="0"/>
            <c:showBubbleSize val="0"/>
            <c:showLeaderLines val="0"/>
          </c:dLbls>
          <c:val>
            <c:numRef>
              <c:f>evolution!$G$715</c:f>
              <c:numCache>
                <c:formatCode>0.0%</c:formatCode>
                <c:ptCount val="1"/>
                <c:pt idx="0">
                  <c:v>0.0203757969987763</c:v>
                </c:pt>
              </c:numCache>
            </c:numRef>
          </c:val>
        </c:ser>
        <c:ser>
          <c:idx val="2"/>
          <c:order val="2"/>
          <c:tx>
            <c:strRef>
              <c:f>evolution!$B$716:$C$716</c:f>
              <c:strCache>
                <c:ptCount val="1"/>
                <c:pt idx="0">
                  <c:v>Variation en CFP constants  </c:v>
                </c:pt>
              </c:strCache>
            </c:strRef>
          </c:tx>
          <c:spPr>
            <a:solidFill>
              <a:srgbClr val="660066"/>
            </a:solidFill>
          </c:spPr>
          <c:invertIfNegative val="0"/>
          <c:dLbls>
            <c:spPr>
              <a:solidFill>
                <a:schemeClr val="bg1"/>
              </a:solidFill>
            </c:spPr>
            <c:dLblPos val="ctr"/>
            <c:showLegendKey val="0"/>
            <c:showVal val="1"/>
            <c:showCatName val="0"/>
            <c:showSerName val="0"/>
            <c:showPercent val="0"/>
            <c:showBubbleSize val="0"/>
            <c:showLeaderLines val="0"/>
          </c:dLbls>
          <c:val>
            <c:numRef>
              <c:f>evolution!$G$716</c:f>
              <c:numCache>
                <c:formatCode>0.0%</c:formatCode>
                <c:ptCount val="1"/>
                <c:pt idx="0">
                  <c:v>-0.00739085209990686</c:v>
                </c:pt>
              </c:numCache>
            </c:numRef>
          </c:val>
        </c:ser>
        <c:dLbls>
          <c:showLegendKey val="0"/>
          <c:showVal val="0"/>
          <c:showCatName val="0"/>
          <c:showSerName val="0"/>
          <c:showPercent val="0"/>
          <c:showBubbleSize val="0"/>
        </c:dLbls>
        <c:gapWidth val="150"/>
        <c:axId val="2147172216"/>
        <c:axId val="2147175592"/>
      </c:barChart>
      <c:catAx>
        <c:axId val="2147172216"/>
        <c:scaling>
          <c:orientation val="minMax"/>
        </c:scaling>
        <c:delete val="0"/>
        <c:axPos val="b"/>
        <c:numFmt formatCode="General" sourceLinked="1"/>
        <c:majorTickMark val="out"/>
        <c:minorTickMark val="none"/>
        <c:tickLblPos val="low"/>
        <c:spPr>
          <a:ln w="38100" cmpd="sng">
            <a:solidFill>
              <a:srgbClr val="FF0000"/>
            </a:solidFill>
          </a:ln>
        </c:spPr>
        <c:txPr>
          <a:bodyPr/>
          <a:lstStyle/>
          <a:p>
            <a:pPr>
              <a:defRPr>
                <a:solidFill>
                  <a:schemeClr val="bg1"/>
                </a:solidFill>
              </a:defRPr>
            </a:pPr>
            <a:endParaRPr lang="fr-FR"/>
          </a:p>
        </c:txPr>
        <c:crossAx val="2147175592"/>
        <c:crosses val="autoZero"/>
        <c:auto val="1"/>
        <c:lblAlgn val="ctr"/>
        <c:lblOffset val="100"/>
        <c:noMultiLvlLbl val="0"/>
      </c:catAx>
      <c:valAx>
        <c:axId val="2147175592"/>
        <c:scaling>
          <c:orientation val="minMax"/>
        </c:scaling>
        <c:delete val="1"/>
        <c:axPos val="l"/>
        <c:numFmt formatCode="0.0%" sourceLinked="1"/>
        <c:majorTickMark val="out"/>
        <c:minorTickMark val="none"/>
        <c:tickLblPos val="nextTo"/>
        <c:crossAx val="2147172216"/>
        <c:crosses val="autoZero"/>
        <c:crossBetween val="between"/>
        <c:majorUnit val="0.01"/>
      </c:valAx>
    </c:plotArea>
    <c:legend>
      <c:legendPos val="t"/>
      <c:legendEntry>
        <c:idx val="2"/>
        <c:txPr>
          <a:bodyPr/>
          <a:lstStyle/>
          <a:p>
            <a:pPr>
              <a:defRPr sz="2000" b="1"/>
            </a:pPr>
            <a:endParaRPr lang="fr-FR"/>
          </a:p>
        </c:txPr>
      </c:legendEntry>
      <c:layout>
        <c:manualLayout>
          <c:xMode val="edge"/>
          <c:yMode val="edge"/>
          <c:x val="0.596917911012991"/>
          <c:y val="0.136085473158933"/>
          <c:w val="0.39808403861097"/>
          <c:h val="0.524867081585016"/>
        </c:manualLayout>
      </c:layout>
      <c:overlay val="0"/>
    </c:legend>
    <c:plotVisOnly val="1"/>
    <c:dispBlanksAs val="gap"/>
    <c:showDLblsOverMax val="0"/>
  </c:chart>
  <c:txPr>
    <a:bodyPr/>
    <a:lstStyle/>
    <a:p>
      <a:pPr>
        <a:defRPr sz="1600"/>
      </a:pPr>
      <a:endParaRPr lang="fr-F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dirty="0"/>
              <a:t>% du PIB (peu significatif)</a:t>
            </a:r>
          </a:p>
        </c:rich>
      </c:tx>
      <c:layout>
        <c:manualLayout>
          <c:xMode val="edge"/>
          <c:yMode val="edge"/>
          <c:x val="0.285875674944775"/>
          <c:y val="0.00179514729701557"/>
        </c:manualLayout>
      </c:layout>
      <c:overlay val="0"/>
    </c:title>
    <c:autoTitleDeleted val="0"/>
    <c:plotArea>
      <c:layout>
        <c:manualLayout>
          <c:layoutTarget val="inner"/>
          <c:xMode val="edge"/>
          <c:yMode val="edge"/>
          <c:x val="0.0631750995240427"/>
          <c:y val="0.10341413859207"/>
          <c:w val="0.872317371811777"/>
          <c:h val="0.854556108860509"/>
        </c:manualLayout>
      </c:layout>
      <c:barChart>
        <c:barDir val="col"/>
        <c:grouping val="stacked"/>
        <c:varyColors val="0"/>
        <c:ser>
          <c:idx val="0"/>
          <c:order val="0"/>
          <c:tx>
            <c:strRef>
              <c:f>Feuil1!$A$14</c:f>
              <c:strCache>
                <c:ptCount val="1"/>
                <c:pt idx="0">
                  <c:v>VAB</c:v>
                </c:pt>
              </c:strCache>
            </c:strRef>
          </c:tx>
          <c:spPr>
            <a:solidFill>
              <a:srgbClr val="0000FF"/>
            </a:solidFill>
            <a:effectLst/>
          </c:spPr>
          <c:invertIfNegative val="0"/>
          <c:dLbls>
            <c:numFmt formatCode="0%" sourceLinked="0"/>
            <c:txPr>
              <a:bodyPr rot="0" vert="horz"/>
              <a:lstStyle/>
              <a:p>
                <a:pPr>
                  <a:defRPr sz="1600" b="1">
                    <a:solidFill>
                      <a:srgbClr val="FFFFFF"/>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Feuil1!$B$14:$D$14</c:f>
              <c:numCache>
                <c:formatCode>General</c:formatCode>
                <c:ptCount val="3"/>
                <c:pt idx="0" formatCode="0.0%">
                  <c:v>0.894183733836662</c:v>
                </c:pt>
                <c:pt idx="2" formatCode="0.0%">
                  <c:v>0.895084076442495</c:v>
                </c:pt>
              </c:numCache>
            </c:numRef>
          </c:val>
        </c:ser>
        <c:ser>
          <c:idx val="1"/>
          <c:order val="1"/>
          <c:tx>
            <c:strRef>
              <c:f>Feuil1!$A$15</c:f>
              <c:strCache>
                <c:ptCount val="1"/>
                <c:pt idx="0">
                  <c:v>+ impôts</c:v>
                </c:pt>
              </c:strCache>
            </c:strRef>
          </c:tx>
          <c:spPr>
            <a:solidFill>
              <a:srgbClr val="3366FF"/>
            </a:solidFill>
            <a:effectLst/>
          </c:spPr>
          <c:invertIfNegative val="0"/>
          <c:dLbls>
            <c:numFmt formatCode="0%" sourceLinked="0"/>
            <c:txPr>
              <a:bodyPr/>
              <a:lstStyle/>
              <a:p>
                <a:pPr>
                  <a:defRPr b="1">
                    <a:solidFill>
                      <a:srgbClr val="FFFFFF"/>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Feuil1!$B$15:$D$15</c:f>
              <c:numCache>
                <c:formatCode>General</c:formatCode>
                <c:ptCount val="3"/>
                <c:pt idx="0" formatCode="0.0%">
                  <c:v>0.105816266163338</c:v>
                </c:pt>
                <c:pt idx="2" formatCode="0.0%">
                  <c:v>0.104915923557504</c:v>
                </c:pt>
              </c:numCache>
            </c:numRef>
          </c:val>
        </c:ser>
        <c:ser>
          <c:idx val="2"/>
          <c:order val="2"/>
          <c:tx>
            <c:strRef>
              <c:f>Feuil1!$A$16</c:f>
              <c:strCache>
                <c:ptCount val="1"/>
                <c:pt idx="0">
                  <c:v>+ Import</c:v>
                </c:pt>
              </c:strCache>
            </c:strRef>
          </c:tx>
          <c:spPr>
            <a:solidFill>
              <a:schemeClr val="accent4">
                <a:lumMod val="20000"/>
                <a:lumOff val="80000"/>
              </a:schemeClr>
            </a:solidFill>
            <a:ln w="12700" cmpd="sng">
              <a:solidFill>
                <a:schemeClr val="tx1"/>
              </a:solidFill>
            </a:ln>
            <a:effectLst/>
          </c:spPr>
          <c:invertIfNegative val="0"/>
          <c:dLbls>
            <c:numFmt formatCode="0%" sourceLinked="0"/>
            <c:txPr>
              <a:bodyPr rot="0" vert="horz"/>
              <a:lstStyle/>
              <a:p>
                <a:pPr>
                  <a:defRPr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Feuil1!$B$16:$D$16</c:f>
              <c:numCache>
                <c:formatCode>General</c:formatCode>
                <c:ptCount val="3"/>
                <c:pt idx="0" formatCode="0.0%">
                  <c:v>0.46753697495563</c:v>
                </c:pt>
                <c:pt idx="2" formatCode="0.0%">
                  <c:v>0.378402293463331</c:v>
                </c:pt>
              </c:numCache>
            </c:numRef>
          </c:val>
        </c:ser>
        <c:ser>
          <c:idx val="3"/>
          <c:order val="3"/>
          <c:tx>
            <c:strRef>
              <c:f>Feuil1!$A$17</c:f>
              <c:strCache>
                <c:ptCount val="1"/>
                <c:pt idx="0">
                  <c:v> + CF</c:v>
                </c:pt>
              </c:strCache>
            </c:strRef>
          </c:tx>
          <c:spPr>
            <a:solidFill>
              <a:srgbClr val="2EF72F"/>
            </a:solidFill>
          </c:spPr>
          <c:invertIfNegative val="0"/>
          <c:dLbls>
            <c:numFmt formatCode="0%" sourceLinked="0"/>
            <c:txPr>
              <a:bodyPr/>
              <a:lstStyle/>
              <a:p>
                <a:pPr>
                  <a:defRPr sz="1600"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Feuil1!$B$17:$D$17</c:f>
              <c:numCache>
                <c:formatCode>General</c:formatCode>
                <c:ptCount val="3"/>
                <c:pt idx="0" formatCode="0.0%">
                  <c:v>-0.84997830802603</c:v>
                </c:pt>
                <c:pt idx="2" formatCode="0.0%">
                  <c:v>-0.916200073556764</c:v>
                </c:pt>
              </c:numCache>
            </c:numRef>
          </c:val>
        </c:ser>
        <c:ser>
          <c:idx val="4"/>
          <c:order val="4"/>
          <c:tx>
            <c:strRef>
              <c:f>Feuil1!$A$18</c:f>
              <c:strCache>
                <c:ptCount val="1"/>
                <c:pt idx="0">
                  <c:v>+ FBC </c:v>
                </c:pt>
              </c:strCache>
            </c:strRef>
          </c:tx>
          <c:spPr>
            <a:solidFill>
              <a:srgbClr val="41B017"/>
            </a:solidFill>
            <a:ln>
              <a:noFill/>
            </a:ln>
            <a:effectLst/>
          </c:spPr>
          <c:invertIfNegative val="0"/>
          <c:dLbls>
            <c:numFmt formatCode="0%" sourceLinked="0"/>
            <c:spPr>
              <a:effectLst/>
            </c:spPr>
            <c:txPr>
              <a:bodyPr/>
              <a:lstStyle/>
              <a:p>
                <a:pPr>
                  <a:defRPr sz="1600" b="1">
                    <a:solidFill>
                      <a:srgbClr val="FFFFFF"/>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Feuil1!$B$18:$D$18</c:f>
              <c:numCache>
                <c:formatCode>General</c:formatCode>
                <c:ptCount val="3"/>
                <c:pt idx="0" formatCode="0.0%">
                  <c:v>-0.416650421162352</c:v>
                </c:pt>
                <c:pt idx="2" formatCode="0.0%">
                  <c:v>-0.291143648888897</c:v>
                </c:pt>
              </c:numCache>
            </c:numRef>
          </c:val>
        </c:ser>
        <c:ser>
          <c:idx val="5"/>
          <c:order val="5"/>
          <c:tx>
            <c:strRef>
              <c:f>Feuil1!$A$19</c:f>
              <c:strCache>
                <c:ptCount val="1"/>
                <c:pt idx="0">
                  <c:v>+ Export</c:v>
                </c:pt>
              </c:strCache>
            </c:strRef>
          </c:tx>
          <c:spPr>
            <a:solidFill>
              <a:schemeClr val="accent2">
                <a:lumMod val="60000"/>
                <a:lumOff val="40000"/>
              </a:schemeClr>
            </a:solidFill>
          </c:spPr>
          <c:invertIfNegative val="0"/>
          <c:dLbls>
            <c:numFmt formatCode="0%" sourceLinked="0"/>
            <c:txPr>
              <a:bodyPr/>
              <a:lstStyle/>
              <a:p>
                <a:pPr>
                  <a:defRPr sz="1600"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Feuil1!$B$19:$D$19</c:f>
              <c:numCache>
                <c:formatCode>General</c:formatCode>
                <c:ptCount val="3"/>
                <c:pt idx="0" formatCode="0.0%">
                  <c:v>-0.200908245767248</c:v>
                </c:pt>
                <c:pt idx="2" formatCode="0.0%">
                  <c:v>-0.17105857101767</c:v>
                </c:pt>
              </c:numCache>
            </c:numRef>
          </c:val>
        </c:ser>
        <c:dLbls>
          <c:showLegendKey val="0"/>
          <c:showVal val="1"/>
          <c:showCatName val="0"/>
          <c:showSerName val="0"/>
          <c:showPercent val="0"/>
          <c:showBubbleSize val="0"/>
        </c:dLbls>
        <c:gapWidth val="150"/>
        <c:overlap val="100"/>
        <c:axId val="2141451032"/>
        <c:axId val="2141454344"/>
      </c:barChart>
      <c:catAx>
        <c:axId val="2141451032"/>
        <c:scaling>
          <c:orientation val="minMax"/>
        </c:scaling>
        <c:delete val="0"/>
        <c:axPos val="b"/>
        <c:numFmt formatCode="General" sourceLinked="1"/>
        <c:majorTickMark val="out"/>
        <c:minorTickMark val="none"/>
        <c:tickLblPos val="low"/>
        <c:spPr>
          <a:ln w="28575" cmpd="sng">
            <a:solidFill>
              <a:srgbClr val="FF0000"/>
            </a:solidFill>
          </a:ln>
        </c:spPr>
        <c:txPr>
          <a:bodyPr rot="0" vert="horz"/>
          <a:lstStyle/>
          <a:p>
            <a:pPr>
              <a:defRPr sz="100">
                <a:solidFill>
                  <a:schemeClr val="bg1"/>
                </a:solidFill>
              </a:defRPr>
            </a:pPr>
            <a:endParaRPr lang="fr-FR"/>
          </a:p>
        </c:txPr>
        <c:crossAx val="2141454344"/>
        <c:crosses val="autoZero"/>
        <c:auto val="1"/>
        <c:lblAlgn val="ctr"/>
        <c:lblOffset val="100"/>
        <c:noMultiLvlLbl val="0"/>
      </c:catAx>
      <c:valAx>
        <c:axId val="2141454344"/>
        <c:scaling>
          <c:orientation val="minMax"/>
          <c:max val="1.5"/>
          <c:min val="-1.5"/>
        </c:scaling>
        <c:delete val="0"/>
        <c:axPos val="l"/>
        <c:majorGridlines>
          <c:spPr>
            <a:ln>
              <a:solidFill>
                <a:schemeClr val="bg1">
                  <a:lumMod val="85000"/>
                </a:schemeClr>
              </a:solidFill>
            </a:ln>
          </c:spPr>
        </c:majorGridlines>
        <c:numFmt formatCode="0%" sourceLinked="0"/>
        <c:majorTickMark val="out"/>
        <c:minorTickMark val="none"/>
        <c:tickLblPos val="nextTo"/>
        <c:crossAx val="2141451032"/>
        <c:crosses val="autoZero"/>
        <c:crossBetween val="between"/>
        <c:majorUnit val="0.5"/>
      </c:valAx>
    </c:plotArea>
    <c:plotVisOnly val="1"/>
    <c:dispBlanksAs val="gap"/>
    <c:showDLblsOverMax val="0"/>
  </c:chart>
  <c:txPr>
    <a:bodyPr/>
    <a:lstStyle/>
    <a:p>
      <a:pPr>
        <a:defRPr sz="1200"/>
      </a:pPr>
      <a:endParaRPr lang="fr-FR"/>
    </a:p>
  </c:txPr>
  <c:externalData r:id="rId1">
    <c:autoUpdate val="0"/>
  </c:externalData>
  <c:userShapes r:id="rId2"/>
</c:chartSpace>
</file>

<file path=ppt/charts/chart8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Evolution des salaires (selon l'IDC 2015)</a:t>
            </a:r>
            <a:r>
              <a:rPr lang="fr-FR" sz="1800" baseline="0" dirty="0"/>
              <a:t> </a:t>
            </a:r>
            <a:endParaRPr lang="fr-FR" sz="1800" baseline="0" dirty="0" smtClean="0"/>
          </a:p>
          <a:p>
            <a:pPr>
              <a:defRPr sz="1800"/>
            </a:pPr>
            <a:r>
              <a:rPr lang="fr-FR" sz="1800" baseline="0" dirty="0" smtClean="0"/>
              <a:t>et </a:t>
            </a:r>
            <a:r>
              <a:rPr lang="fr-FR" sz="1800" baseline="0" dirty="0"/>
              <a:t>des frais de personnel </a:t>
            </a:r>
            <a:r>
              <a:rPr lang="fr-FR" sz="1800" baseline="0" dirty="0" smtClean="0"/>
              <a:t>moyens mensuels (</a:t>
            </a:r>
            <a:r>
              <a:rPr lang="fr-FR" sz="1800" baseline="0" dirty="0"/>
              <a:t>selon l'ISEE, Résultats économiques des </a:t>
            </a:r>
            <a:r>
              <a:rPr lang="fr-FR" sz="1800" baseline="0" dirty="0" smtClean="0"/>
              <a:t>entreprises </a:t>
            </a:r>
            <a:r>
              <a:rPr lang="fr-FR" sz="1800" baseline="0" dirty="0"/>
              <a:t>2012-2015), KCFP par mois</a:t>
            </a:r>
            <a:endParaRPr lang="fr-FR" sz="1800" dirty="0"/>
          </a:p>
        </c:rich>
      </c:tx>
      <c:layout>
        <c:manualLayout>
          <c:xMode val="edge"/>
          <c:yMode val="edge"/>
          <c:x val="0.100683478804197"/>
          <c:y val="0.000903116027811851"/>
        </c:manualLayout>
      </c:layout>
      <c:overlay val="0"/>
    </c:title>
    <c:autoTitleDeleted val="0"/>
    <c:plotArea>
      <c:layout>
        <c:manualLayout>
          <c:layoutTarget val="inner"/>
          <c:xMode val="edge"/>
          <c:yMode val="edge"/>
          <c:x val="0.100160649939944"/>
          <c:y val="0.216883116883117"/>
          <c:w val="0.886421326571467"/>
          <c:h val="0.71126370633379"/>
        </c:manualLayout>
      </c:layout>
      <c:lineChart>
        <c:grouping val="standard"/>
        <c:varyColors val="0"/>
        <c:ser>
          <c:idx val="1"/>
          <c:order val="0"/>
          <c:tx>
            <c:strRef>
              <c:f>evolution!$B$893</c:f>
              <c:strCache>
                <c:ptCount val="1"/>
                <c:pt idx="0">
                  <c:v>Frais de personnel par salarié</c:v>
                </c:pt>
              </c:strCache>
            </c:strRef>
          </c:tx>
          <c:spPr>
            <a:ln>
              <a:solidFill>
                <a:srgbClr val="008000"/>
              </a:solidFill>
            </a:ln>
          </c:spPr>
          <c:marker>
            <c:symbol val="none"/>
          </c:marker>
          <c:dPt>
            <c:idx val="0"/>
            <c:marker>
              <c:symbol val="star"/>
              <c:size val="20"/>
              <c:spPr>
                <a:solidFill>
                  <a:srgbClr val="FF0000"/>
                </a:solidFill>
              </c:spPr>
            </c:marker>
            <c:bubble3D val="0"/>
          </c:dPt>
          <c:dLbls>
            <c:numFmt formatCode="#,##0" sourceLinked="0"/>
            <c:spPr>
              <a:solidFill>
                <a:schemeClr val="bg1"/>
              </a:solidFill>
            </c:spPr>
            <c:txPr>
              <a:bodyPr/>
              <a:lstStyle/>
              <a:p>
                <a:pPr>
                  <a:defRPr sz="2000" b="1">
                    <a:solidFill>
                      <a:srgbClr val="008000"/>
                    </a:solidFill>
                  </a:defRPr>
                </a:pPr>
                <a:endParaRPr lang="fr-FR"/>
              </a:p>
            </c:txPr>
            <c:dLblPos val="b"/>
            <c:showLegendKey val="0"/>
            <c:showVal val="1"/>
            <c:showCatName val="0"/>
            <c:showSerName val="0"/>
            <c:showPercent val="0"/>
            <c:showBubbleSize val="0"/>
            <c:showLeaderLines val="0"/>
          </c:dLbls>
          <c:cat>
            <c:numRef>
              <c:f>evolution!$C$891:$G$891</c:f>
              <c:numCache>
                <c:formatCode>General</c:formatCode>
                <c:ptCount val="5"/>
                <c:pt idx="0">
                  <c:v>2011.0</c:v>
                </c:pt>
                <c:pt idx="1">
                  <c:v>2012.0</c:v>
                </c:pt>
                <c:pt idx="2">
                  <c:v>2013.0</c:v>
                </c:pt>
                <c:pt idx="3">
                  <c:v>2014.0</c:v>
                </c:pt>
                <c:pt idx="4">
                  <c:v>2015.0</c:v>
                </c:pt>
              </c:numCache>
            </c:numRef>
          </c:cat>
          <c:val>
            <c:numRef>
              <c:f>evolution!$C$893:$G$893</c:f>
              <c:numCache>
                <c:formatCode>General</c:formatCode>
                <c:ptCount val="5"/>
                <c:pt idx="0">
                  <c:v>470.0676394291056</c:v>
                </c:pt>
                <c:pt idx="1">
                  <c:v>482.4491069983156</c:v>
                </c:pt>
                <c:pt idx="2">
                  <c:v>489.5663375178365</c:v>
                </c:pt>
                <c:pt idx="3">
                  <c:v>488.4891443032352</c:v>
                </c:pt>
                <c:pt idx="4">
                  <c:v>488.6410278861716</c:v>
                </c:pt>
              </c:numCache>
            </c:numRef>
          </c:val>
          <c:smooth val="0"/>
        </c:ser>
        <c:ser>
          <c:idx val="0"/>
          <c:order val="1"/>
          <c:tx>
            <c:strRef>
              <c:f>evolution!$B$892</c:f>
              <c:strCache>
                <c:ptCount val="1"/>
                <c:pt idx="0">
                  <c:v>Salaire moyen IDC </c:v>
                </c:pt>
              </c:strCache>
            </c:strRef>
          </c:tx>
          <c:spPr>
            <a:ln>
              <a:solidFill>
                <a:srgbClr val="0000FF"/>
              </a:solidFill>
            </a:ln>
          </c:spPr>
          <c:marker>
            <c:symbol val="none"/>
          </c:marker>
          <c:dPt>
            <c:idx val="1"/>
            <c:marker>
              <c:symbol val="square"/>
              <c:size val="20"/>
              <c:spPr>
                <a:solidFill>
                  <a:srgbClr val="FF0000"/>
                </a:solidFill>
              </c:spPr>
            </c:marker>
            <c:bubble3D val="0"/>
          </c:dPt>
          <c:dPt>
            <c:idx val="3"/>
            <c:marker>
              <c:symbol val="square"/>
              <c:size val="20"/>
              <c:spPr>
                <a:solidFill>
                  <a:srgbClr val="FF0000"/>
                </a:solidFill>
              </c:spPr>
            </c:marker>
            <c:bubble3D val="0"/>
          </c:dPt>
          <c:dLbls>
            <c:numFmt formatCode="#,##0" sourceLinked="0"/>
            <c:spPr>
              <a:solidFill>
                <a:schemeClr val="bg1"/>
              </a:solidFill>
            </c:spPr>
            <c:txPr>
              <a:bodyPr/>
              <a:lstStyle/>
              <a:p>
                <a:pPr>
                  <a:defRPr sz="2000" b="1">
                    <a:solidFill>
                      <a:srgbClr val="0000FF"/>
                    </a:solidFill>
                  </a:defRPr>
                </a:pPr>
                <a:endParaRPr lang="fr-FR"/>
              </a:p>
            </c:txPr>
            <c:dLblPos val="t"/>
            <c:showLegendKey val="0"/>
            <c:showVal val="1"/>
            <c:showCatName val="0"/>
            <c:showSerName val="0"/>
            <c:showPercent val="0"/>
            <c:showBubbleSize val="0"/>
            <c:showLeaderLines val="0"/>
          </c:dLbls>
          <c:cat>
            <c:numRef>
              <c:f>evolution!$C$891:$G$891</c:f>
              <c:numCache>
                <c:formatCode>General</c:formatCode>
                <c:ptCount val="5"/>
                <c:pt idx="0">
                  <c:v>2011.0</c:v>
                </c:pt>
                <c:pt idx="1">
                  <c:v>2012.0</c:v>
                </c:pt>
                <c:pt idx="2">
                  <c:v>2013.0</c:v>
                </c:pt>
                <c:pt idx="3">
                  <c:v>2014.0</c:v>
                </c:pt>
                <c:pt idx="4">
                  <c:v>2015.0</c:v>
                </c:pt>
              </c:numCache>
            </c:numRef>
          </c:cat>
          <c:val>
            <c:numRef>
              <c:f>evolution!$C$892:$G$892</c:f>
              <c:numCache>
                <c:formatCode>General</c:formatCode>
                <c:ptCount val="5"/>
                <c:pt idx="0" formatCode="#,##0.00">
                  <c:v>274.49</c:v>
                </c:pt>
                <c:pt idx="1">
                  <c:v>281.72</c:v>
                </c:pt>
                <c:pt idx="2" formatCode="0.00">
                  <c:v>288.95</c:v>
                </c:pt>
                <c:pt idx="3">
                  <c:v>297.11</c:v>
                </c:pt>
                <c:pt idx="4" formatCode="0.00">
                  <c:v>305.27</c:v>
                </c:pt>
              </c:numCache>
            </c:numRef>
          </c:val>
          <c:smooth val="0"/>
        </c:ser>
        <c:ser>
          <c:idx val="2"/>
          <c:order val="2"/>
          <c:tx>
            <c:strRef>
              <c:f>evolution!#REF!</c:f>
              <c:strCache>
                <c:ptCount val="1"/>
                <c:pt idx="0">
                  <c:v>#REF!</c:v>
                </c:pt>
              </c:strCache>
            </c:strRef>
          </c:tx>
          <c:marker>
            <c:symbol val="none"/>
          </c:marker>
          <c:cat>
            <c:numRef>
              <c:f>evolution!$C$891:$G$891</c:f>
              <c:numCache>
                <c:formatCode>General</c:formatCode>
                <c:ptCount val="5"/>
                <c:pt idx="0">
                  <c:v>2011.0</c:v>
                </c:pt>
                <c:pt idx="1">
                  <c:v>2012.0</c:v>
                </c:pt>
                <c:pt idx="2">
                  <c:v>2013.0</c:v>
                </c:pt>
                <c:pt idx="3">
                  <c:v>2014.0</c:v>
                </c:pt>
                <c:pt idx="4">
                  <c:v>2015.0</c:v>
                </c:pt>
              </c:numCache>
            </c:numRef>
          </c:cat>
          <c:val>
            <c:numRef>
              <c:f>evolution!#REF!</c:f>
              <c:numCache>
                <c:formatCode>General</c:formatCode>
                <c:ptCount val="1"/>
                <c:pt idx="0">
                  <c:v>1.0</c:v>
                </c:pt>
              </c:numCache>
            </c:numRef>
          </c:val>
          <c:smooth val="0"/>
        </c:ser>
        <c:dLbls>
          <c:showLegendKey val="0"/>
          <c:showVal val="1"/>
          <c:showCatName val="0"/>
          <c:showSerName val="0"/>
          <c:showPercent val="0"/>
          <c:showBubbleSize val="0"/>
        </c:dLbls>
        <c:marker val="1"/>
        <c:smooth val="0"/>
        <c:axId val="2144111784"/>
        <c:axId val="2144114952"/>
      </c:lineChart>
      <c:catAx>
        <c:axId val="2144111784"/>
        <c:scaling>
          <c:orientation val="minMax"/>
        </c:scaling>
        <c:delete val="0"/>
        <c:axPos val="b"/>
        <c:numFmt formatCode="General" sourceLinked="1"/>
        <c:majorTickMark val="out"/>
        <c:minorTickMark val="none"/>
        <c:tickLblPos val="nextTo"/>
        <c:txPr>
          <a:bodyPr/>
          <a:lstStyle/>
          <a:p>
            <a:pPr>
              <a:defRPr sz="1600"/>
            </a:pPr>
            <a:endParaRPr lang="fr-FR"/>
          </a:p>
        </c:txPr>
        <c:crossAx val="2144114952"/>
        <c:crosses val="autoZero"/>
        <c:auto val="1"/>
        <c:lblAlgn val="ctr"/>
        <c:lblOffset val="100"/>
        <c:noMultiLvlLbl val="0"/>
      </c:catAx>
      <c:valAx>
        <c:axId val="2144114952"/>
        <c:scaling>
          <c:orientation val="minMax"/>
          <c:max val="500.0"/>
          <c:min val="25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pPr>
            <a:endParaRPr lang="fr-FR"/>
          </a:p>
        </c:txPr>
        <c:crossAx val="2144111784"/>
        <c:crosses val="autoZero"/>
        <c:crossBetween val="between"/>
        <c:majorUnit val="50.0"/>
      </c:valAx>
    </c:plotArea>
    <c:legend>
      <c:legendPos val="r"/>
      <c:legendEntry>
        <c:idx val="0"/>
        <c:txPr>
          <a:bodyPr/>
          <a:lstStyle/>
          <a:p>
            <a:pPr>
              <a:defRPr sz="1800" b="1">
                <a:solidFill>
                  <a:srgbClr val="008000"/>
                </a:solidFill>
              </a:defRPr>
            </a:pPr>
            <a:endParaRPr lang="fr-FR"/>
          </a:p>
        </c:txPr>
      </c:legendEntry>
      <c:legendEntry>
        <c:idx val="1"/>
        <c:txPr>
          <a:bodyPr/>
          <a:lstStyle/>
          <a:p>
            <a:pPr>
              <a:defRPr sz="1800" b="1">
                <a:solidFill>
                  <a:srgbClr val="0000FF"/>
                </a:solidFill>
              </a:defRPr>
            </a:pPr>
            <a:endParaRPr lang="fr-FR"/>
          </a:p>
        </c:txPr>
      </c:legendEntry>
      <c:legendEntry>
        <c:idx val="2"/>
        <c:delete val="1"/>
      </c:legendEntry>
      <c:layout>
        <c:manualLayout>
          <c:xMode val="edge"/>
          <c:yMode val="edge"/>
          <c:x val="0.109954457493661"/>
          <c:y val="0.427750162743252"/>
          <c:w val="0.411684605611418"/>
          <c:h val="0.22334114870967"/>
        </c:manualLayout>
      </c:layout>
      <c:overlay val="0"/>
      <c:spPr>
        <a:solidFill>
          <a:schemeClr val="bg1"/>
        </a:solidFill>
      </c:spPr>
      <c:txPr>
        <a:bodyPr/>
        <a:lstStyle/>
        <a:p>
          <a:pPr>
            <a:defRPr sz="1800" b="1"/>
          </a:pPr>
          <a:endParaRPr lang="fr-FR"/>
        </a:p>
      </c:txPr>
    </c:legend>
    <c:plotVisOnly val="1"/>
    <c:dispBlanksAs val="gap"/>
    <c:showDLblsOverMax val="0"/>
  </c:chart>
  <c:externalData r:id="rId1">
    <c:autoUpdate val="0"/>
  </c:externalData>
  <c:userShapes r:id="rId2"/>
</c:chartSpace>
</file>

<file path=ppt/charts/chart8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Evolutions en % </a:t>
            </a:r>
            <a:endParaRPr lang="fr-FR" sz="1800" dirty="0" smtClean="0"/>
          </a:p>
          <a:p>
            <a:pPr>
              <a:defRPr sz="1800"/>
            </a:pPr>
            <a:r>
              <a:rPr lang="fr-FR" sz="1800" dirty="0" smtClean="0"/>
              <a:t>de </a:t>
            </a:r>
            <a:r>
              <a:rPr lang="fr-FR" sz="1800" dirty="0"/>
              <a:t>2013 à 2015 </a:t>
            </a:r>
            <a:endParaRPr lang="fr-FR" sz="1800" dirty="0" smtClean="0"/>
          </a:p>
          <a:p>
            <a:pPr>
              <a:defRPr sz="1800"/>
            </a:pPr>
            <a:r>
              <a:rPr lang="fr-FR" sz="1800" dirty="0" smtClean="0"/>
              <a:t>(</a:t>
            </a:r>
            <a:r>
              <a:rPr lang="fr-FR" sz="1800" dirty="0"/>
              <a:t>données IDC et ISEE) </a:t>
            </a:r>
          </a:p>
        </c:rich>
      </c:tx>
      <c:layout>
        <c:manualLayout>
          <c:xMode val="edge"/>
          <c:yMode val="edge"/>
          <c:x val="0.21619441411481"/>
          <c:y val="0.00119499032571611"/>
        </c:manualLayout>
      </c:layout>
      <c:overlay val="0"/>
      <c:spPr>
        <a:solidFill>
          <a:schemeClr val="bg1"/>
        </a:solidFill>
      </c:spPr>
    </c:title>
    <c:autoTitleDeleted val="0"/>
    <c:plotArea>
      <c:layout>
        <c:manualLayout>
          <c:layoutTarget val="inner"/>
          <c:xMode val="edge"/>
          <c:yMode val="edge"/>
          <c:x val="0.104647837982117"/>
          <c:y val="0.125974025974026"/>
          <c:w val="0.886421326571467"/>
          <c:h val="0.805844155844156"/>
        </c:manualLayout>
      </c:layout>
      <c:barChart>
        <c:barDir val="col"/>
        <c:grouping val="clustered"/>
        <c:varyColors val="0"/>
        <c:ser>
          <c:idx val="1"/>
          <c:order val="0"/>
          <c:tx>
            <c:strRef>
              <c:f>evolution!$I$892</c:f>
              <c:strCache>
                <c:ptCount val="1"/>
                <c:pt idx="0">
                  <c:v>Salaire moyen IDC </c:v>
                </c:pt>
              </c:strCache>
            </c:strRef>
          </c:tx>
          <c:spPr>
            <a:solidFill>
              <a:srgbClr val="0000FF"/>
            </a:solidFill>
            <a:ln>
              <a:noFill/>
            </a:ln>
            <a:effectLst/>
          </c:spPr>
          <c:invertIfNegative val="0"/>
          <c:dPt>
            <c:idx val="0"/>
            <c:invertIfNegative val="0"/>
            <c:bubble3D val="0"/>
          </c:dPt>
          <c:dLbls>
            <c:numFmt formatCode="0.0%" sourceLinked="0"/>
            <c:spPr>
              <a:solidFill>
                <a:schemeClr val="bg1"/>
              </a:solidFill>
            </c:spPr>
            <c:txPr>
              <a:bodyPr/>
              <a:lstStyle/>
              <a:p>
                <a:pPr>
                  <a:defRPr sz="2000" b="1">
                    <a:solidFill>
                      <a:srgbClr val="0000FF"/>
                    </a:solidFill>
                  </a:defRPr>
                </a:pPr>
                <a:endParaRPr lang="fr-FR"/>
              </a:p>
            </c:txPr>
            <c:showLegendKey val="0"/>
            <c:showVal val="1"/>
            <c:showCatName val="0"/>
            <c:showSerName val="0"/>
            <c:showPercent val="0"/>
            <c:showBubbleSize val="0"/>
            <c:showLeaderLines val="0"/>
          </c:dLbls>
          <c:cat>
            <c:strRef>
              <c:f>evolution!$J$891:$K$891</c:f>
              <c:strCache>
                <c:ptCount val="2"/>
                <c:pt idx="0">
                  <c:v>Variation 15/13, %</c:v>
                </c:pt>
                <c:pt idx="1">
                  <c:v>Var. moyenne  annuelle 15/13</c:v>
                </c:pt>
              </c:strCache>
            </c:strRef>
          </c:cat>
          <c:val>
            <c:numRef>
              <c:f>evolution!$J$892:$K$892</c:f>
              <c:numCache>
                <c:formatCode>0.00%</c:formatCode>
                <c:ptCount val="2"/>
                <c:pt idx="0">
                  <c:v>0.0564803599238621</c:v>
                </c:pt>
                <c:pt idx="1">
                  <c:v>0.0278523045281662</c:v>
                </c:pt>
              </c:numCache>
            </c:numRef>
          </c:val>
        </c:ser>
        <c:ser>
          <c:idx val="0"/>
          <c:order val="1"/>
          <c:tx>
            <c:strRef>
              <c:f>evolution!$I$893</c:f>
              <c:strCache>
                <c:ptCount val="1"/>
                <c:pt idx="0">
                  <c:v>Frais de personnel par salarié</c:v>
                </c:pt>
              </c:strCache>
            </c:strRef>
          </c:tx>
          <c:spPr>
            <a:solidFill>
              <a:srgbClr val="008000"/>
            </a:solidFill>
            <a:ln>
              <a:noFill/>
            </a:ln>
            <a:effectLst/>
          </c:spPr>
          <c:invertIfNegative val="0"/>
          <c:dPt>
            <c:idx val="1"/>
            <c:invertIfNegative val="0"/>
            <c:bubble3D val="0"/>
          </c:dPt>
          <c:dPt>
            <c:idx val="3"/>
            <c:invertIfNegative val="0"/>
            <c:bubble3D val="0"/>
          </c:dPt>
          <c:dLbls>
            <c:numFmt formatCode="0.00%" sourceLinked="0"/>
            <c:spPr>
              <a:solidFill>
                <a:schemeClr val="bg1"/>
              </a:solidFill>
            </c:spPr>
            <c:txPr>
              <a:bodyPr/>
              <a:lstStyle/>
              <a:p>
                <a:pPr>
                  <a:defRPr sz="1800" b="1">
                    <a:solidFill>
                      <a:srgbClr val="008000"/>
                    </a:solidFill>
                  </a:defRPr>
                </a:pPr>
                <a:endParaRPr lang="fr-FR"/>
              </a:p>
            </c:txPr>
            <c:showLegendKey val="0"/>
            <c:showVal val="1"/>
            <c:showCatName val="0"/>
            <c:showSerName val="0"/>
            <c:showPercent val="0"/>
            <c:showBubbleSize val="0"/>
            <c:showLeaderLines val="0"/>
          </c:dLbls>
          <c:cat>
            <c:strRef>
              <c:f>evolution!$J$891:$K$891</c:f>
              <c:strCache>
                <c:ptCount val="2"/>
                <c:pt idx="0">
                  <c:v>Variation 15/13, %</c:v>
                </c:pt>
                <c:pt idx="1">
                  <c:v>Var. moyenne  annuelle 15/13</c:v>
                </c:pt>
              </c:strCache>
            </c:strRef>
          </c:cat>
          <c:val>
            <c:numRef>
              <c:f>evolution!$J$893:$K$893</c:f>
              <c:numCache>
                <c:formatCode>0.00%</c:formatCode>
                <c:ptCount val="2"/>
                <c:pt idx="0">
                  <c:v>-0.00189005975442757</c:v>
                </c:pt>
                <c:pt idx="1">
                  <c:v>-0.000945476840441661</c:v>
                </c:pt>
              </c:numCache>
            </c:numRef>
          </c:val>
        </c:ser>
        <c:dLbls>
          <c:showLegendKey val="0"/>
          <c:showVal val="1"/>
          <c:showCatName val="0"/>
          <c:showSerName val="0"/>
          <c:showPercent val="0"/>
          <c:showBubbleSize val="0"/>
        </c:dLbls>
        <c:gapWidth val="150"/>
        <c:axId val="2144137016"/>
        <c:axId val="2144140248"/>
      </c:barChart>
      <c:catAx>
        <c:axId val="2144137016"/>
        <c:scaling>
          <c:orientation val="minMax"/>
        </c:scaling>
        <c:delete val="0"/>
        <c:axPos val="b"/>
        <c:numFmt formatCode="General" sourceLinked="1"/>
        <c:majorTickMark val="out"/>
        <c:minorTickMark val="none"/>
        <c:tickLblPos val="low"/>
        <c:spPr>
          <a:ln w="38100" cmpd="sng">
            <a:solidFill>
              <a:srgbClr val="FF0000"/>
            </a:solidFill>
          </a:ln>
        </c:spPr>
        <c:txPr>
          <a:bodyPr/>
          <a:lstStyle/>
          <a:p>
            <a:pPr>
              <a:defRPr sz="1600" b="1"/>
            </a:pPr>
            <a:endParaRPr lang="fr-FR"/>
          </a:p>
        </c:txPr>
        <c:crossAx val="2144140248"/>
        <c:crosses val="autoZero"/>
        <c:auto val="1"/>
        <c:lblAlgn val="ctr"/>
        <c:lblOffset val="100"/>
        <c:noMultiLvlLbl val="0"/>
      </c:catAx>
      <c:valAx>
        <c:axId val="2144140248"/>
        <c:scaling>
          <c:orientation val="minMax"/>
          <c:max val="0.07"/>
          <c:min val="-0.01"/>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pPr>
            <a:endParaRPr lang="fr-FR"/>
          </a:p>
        </c:txPr>
        <c:crossAx val="2144137016"/>
        <c:crosses val="autoZero"/>
        <c:crossBetween val="between"/>
        <c:majorUnit val="0.01"/>
      </c:valAx>
    </c:plotArea>
    <c:legend>
      <c:legendPos val="r"/>
      <c:legendEntry>
        <c:idx val="0"/>
        <c:txPr>
          <a:bodyPr/>
          <a:lstStyle/>
          <a:p>
            <a:pPr>
              <a:defRPr sz="1600" b="1">
                <a:solidFill>
                  <a:srgbClr val="008000"/>
                </a:solidFill>
              </a:defRPr>
            </a:pPr>
            <a:endParaRPr lang="fr-FR"/>
          </a:p>
        </c:txPr>
      </c:legendEntry>
      <c:legendEntry>
        <c:idx val="1"/>
        <c:txPr>
          <a:bodyPr/>
          <a:lstStyle/>
          <a:p>
            <a:pPr>
              <a:defRPr sz="1600" b="1">
                <a:solidFill>
                  <a:srgbClr val="0000FF"/>
                </a:solidFill>
              </a:defRPr>
            </a:pPr>
            <a:endParaRPr lang="fr-FR"/>
          </a:p>
        </c:txPr>
      </c:legendEntry>
      <c:layout>
        <c:manualLayout>
          <c:xMode val="edge"/>
          <c:yMode val="edge"/>
          <c:x val="0.445590414499183"/>
          <c:y val="0.159795735760303"/>
          <c:w val="0.552163194477615"/>
          <c:h val="0.205581347786072"/>
        </c:manualLayout>
      </c:layout>
      <c:overlay val="0"/>
      <c:spPr>
        <a:solidFill>
          <a:schemeClr val="bg1"/>
        </a:solidFill>
      </c:spPr>
      <c:txPr>
        <a:bodyPr/>
        <a:lstStyle/>
        <a:p>
          <a:pPr>
            <a:defRPr sz="1600" b="1"/>
          </a:pPr>
          <a:endParaRPr lang="fr-FR"/>
        </a:p>
      </c:txPr>
    </c:legend>
    <c:plotVisOnly val="1"/>
    <c:dispBlanksAs val="gap"/>
    <c:showDLblsOverMax val="0"/>
  </c:chart>
  <c:externalData r:id="rId1">
    <c:autoUpdate val="0"/>
  </c:externalData>
</c:chartSpace>
</file>

<file path=ppt/charts/chart8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smtClean="0"/>
              <a:t>Illustration de la formation </a:t>
            </a:r>
          </a:p>
          <a:p>
            <a:pPr>
              <a:defRPr sz="2000"/>
            </a:pPr>
            <a:r>
              <a:rPr lang="fr-FR" sz="2000" dirty="0" smtClean="0"/>
              <a:t>des résultats : </a:t>
            </a:r>
          </a:p>
          <a:p>
            <a:pPr>
              <a:defRPr sz="2000"/>
            </a:pPr>
            <a:r>
              <a:rPr lang="fr-FR" sz="2000" dirty="0" smtClean="0"/>
              <a:t>du Chiffre d'affaires </a:t>
            </a:r>
          </a:p>
          <a:p>
            <a:pPr>
              <a:defRPr sz="2000"/>
            </a:pPr>
            <a:r>
              <a:rPr lang="fr-FR" sz="2000" dirty="0" smtClean="0"/>
              <a:t>au Résultat net, </a:t>
            </a:r>
          </a:p>
          <a:p>
            <a:pPr>
              <a:defRPr sz="2000"/>
            </a:pPr>
            <a:r>
              <a:rPr lang="fr-FR" sz="2000" dirty="0" smtClean="0"/>
              <a:t>en 2015, GCFP</a:t>
            </a:r>
            <a:endParaRPr lang="fr-FR" sz="2000" dirty="0"/>
          </a:p>
        </c:rich>
      </c:tx>
      <c:layout>
        <c:manualLayout>
          <c:xMode val="edge"/>
          <c:yMode val="edge"/>
          <c:x val="0.36935308126771"/>
          <c:y val="0.0"/>
        </c:manualLayout>
      </c:layout>
      <c:overlay val="0"/>
      <c:spPr>
        <a:solidFill>
          <a:schemeClr val="bg1"/>
        </a:solidFill>
      </c:spPr>
    </c:title>
    <c:autoTitleDeleted val="0"/>
    <c:plotArea>
      <c:layout>
        <c:manualLayout>
          <c:layoutTarget val="inner"/>
          <c:xMode val="edge"/>
          <c:yMode val="edge"/>
          <c:x val="0.0799338582751619"/>
          <c:y val="0.0509139061574371"/>
          <c:w val="0.917822131914007"/>
          <c:h val="0.80227179021127"/>
        </c:manualLayout>
      </c:layout>
      <c:barChart>
        <c:barDir val="col"/>
        <c:grouping val="clustered"/>
        <c:varyColors val="0"/>
        <c:ser>
          <c:idx val="0"/>
          <c:order val="0"/>
          <c:tx>
            <c:strRef>
              <c:f>evolution!$F$294</c:f>
              <c:strCache>
                <c:ptCount val="1"/>
                <c:pt idx="0">
                  <c:v>2015</c:v>
                </c:pt>
              </c:strCache>
            </c:strRef>
          </c:tx>
          <c:spPr>
            <a:solidFill>
              <a:schemeClr val="tx1"/>
            </a:solidFill>
          </c:spPr>
          <c:invertIfNegative val="0"/>
          <c:dPt>
            <c:idx val="1"/>
            <c:invertIfNegative val="0"/>
            <c:bubble3D val="0"/>
            <c:spPr>
              <a:solidFill>
                <a:srgbClr val="FF0000"/>
              </a:solidFill>
              <a:ln>
                <a:solidFill>
                  <a:srgbClr val="FF0000"/>
                </a:solidFill>
              </a:ln>
            </c:spPr>
          </c:dPt>
          <c:dPt>
            <c:idx val="2"/>
            <c:invertIfNegative val="0"/>
            <c:bubble3D val="0"/>
            <c:spPr>
              <a:solidFill>
                <a:srgbClr val="0000FF"/>
              </a:solidFill>
              <a:ln>
                <a:solidFill>
                  <a:srgbClr val="0000FF"/>
                </a:solidFill>
              </a:ln>
            </c:spPr>
          </c:dPt>
          <c:dPt>
            <c:idx val="3"/>
            <c:invertIfNegative val="0"/>
            <c:bubble3D val="0"/>
            <c:spPr>
              <a:solidFill>
                <a:srgbClr val="FF6600"/>
              </a:solidFill>
              <a:ln>
                <a:solidFill>
                  <a:srgbClr val="FF6600"/>
                </a:solidFill>
              </a:ln>
            </c:spPr>
          </c:dPt>
          <c:dPt>
            <c:idx val="4"/>
            <c:invertIfNegative val="0"/>
            <c:bubble3D val="0"/>
            <c:spPr>
              <a:solidFill>
                <a:srgbClr val="008000"/>
              </a:solidFill>
              <a:ln>
                <a:solidFill>
                  <a:srgbClr val="008000"/>
                </a:solidFill>
              </a:ln>
            </c:spPr>
          </c:dPt>
          <c:dPt>
            <c:idx val="5"/>
            <c:invertIfNegative val="0"/>
            <c:bubble3D val="0"/>
            <c:spPr>
              <a:solidFill>
                <a:schemeClr val="bg1">
                  <a:lumMod val="65000"/>
                </a:schemeClr>
              </a:solidFill>
              <a:ln>
                <a:solidFill>
                  <a:schemeClr val="bg1">
                    <a:lumMod val="65000"/>
                  </a:schemeClr>
                </a:solidFill>
              </a:ln>
            </c:spPr>
          </c:dPt>
          <c:dPt>
            <c:idx val="6"/>
            <c:invertIfNegative val="0"/>
            <c:bubble3D val="0"/>
            <c:spPr>
              <a:solidFill>
                <a:srgbClr val="27FF2E"/>
              </a:solidFill>
              <a:ln>
                <a:solidFill>
                  <a:srgbClr val="27FF2E"/>
                </a:solidFill>
              </a:ln>
            </c:spPr>
          </c:dPt>
          <c:dPt>
            <c:idx val="8"/>
            <c:invertIfNegative val="0"/>
            <c:bubble3D val="0"/>
            <c:spPr>
              <a:solidFill>
                <a:schemeClr val="accent2">
                  <a:lumMod val="75000"/>
                </a:schemeClr>
              </a:solidFill>
              <a:ln>
                <a:solidFill>
                  <a:schemeClr val="bg2">
                    <a:lumMod val="75000"/>
                  </a:schemeClr>
                </a:solidFill>
              </a:ln>
            </c:spPr>
          </c:dPt>
          <c:dLbls>
            <c:dLbl>
              <c:idx val="0"/>
              <c:layout>
                <c:manualLayout>
                  <c:x val="0.0957748530356965"/>
                  <c:y val="0.076320939334638"/>
                </c:manualLayout>
              </c:layout>
              <c:showLegendKey val="0"/>
              <c:showVal val="1"/>
              <c:showCatName val="0"/>
              <c:showSerName val="0"/>
              <c:showPercent val="0"/>
              <c:showBubbleSize val="0"/>
            </c:dLbl>
            <c:dLbl>
              <c:idx val="1"/>
              <c:layout>
                <c:manualLayout>
                  <c:x val="0.0903020042907996"/>
                  <c:y val="0.0704500978473581"/>
                </c:manualLayout>
              </c:layout>
              <c:numFmt formatCode="#,##0" sourceLinked="0"/>
              <c:spPr>
                <a:solidFill>
                  <a:schemeClr val="bg1"/>
                </a:solidFill>
              </c:spPr>
              <c:txPr>
                <a:bodyPr/>
                <a:lstStyle/>
                <a:p>
                  <a:pPr>
                    <a:defRPr sz="1800" b="1">
                      <a:solidFill>
                        <a:srgbClr val="FF0000"/>
                      </a:solidFill>
                    </a:defRPr>
                  </a:pPr>
                  <a:endParaRPr lang="fr-FR"/>
                </a:p>
              </c:txPr>
              <c:showLegendKey val="0"/>
              <c:showVal val="1"/>
              <c:showCatName val="0"/>
              <c:showSerName val="0"/>
              <c:showPercent val="0"/>
              <c:showBubbleSize val="0"/>
            </c:dLbl>
            <c:dLbl>
              <c:idx val="2"/>
              <c:numFmt formatCode="#,##0" sourceLinked="0"/>
              <c:spPr>
                <a:solidFill>
                  <a:schemeClr val="bg1"/>
                </a:solidFill>
              </c:spPr>
              <c:txPr>
                <a:bodyPr/>
                <a:lstStyle/>
                <a:p>
                  <a:pPr>
                    <a:defRPr sz="1800" b="1">
                      <a:solidFill>
                        <a:srgbClr val="0000FF"/>
                      </a:solidFill>
                    </a:defRPr>
                  </a:pPr>
                  <a:endParaRPr lang="fr-FR"/>
                </a:p>
              </c:txPr>
              <c:showLegendKey val="0"/>
              <c:showVal val="1"/>
              <c:showCatName val="0"/>
              <c:showSerName val="0"/>
              <c:showPercent val="0"/>
              <c:showBubbleSize val="0"/>
            </c:dLbl>
            <c:dLbl>
              <c:idx val="3"/>
              <c:numFmt formatCode="#,##0" sourceLinked="0"/>
              <c:spPr>
                <a:solidFill>
                  <a:schemeClr val="bg1"/>
                </a:solidFill>
              </c:spPr>
              <c:txPr>
                <a:bodyPr/>
                <a:lstStyle/>
                <a:p>
                  <a:pPr>
                    <a:defRPr sz="1800" b="1">
                      <a:solidFill>
                        <a:srgbClr val="FF6600"/>
                      </a:solidFill>
                    </a:defRPr>
                  </a:pPr>
                  <a:endParaRPr lang="fr-FR"/>
                </a:p>
              </c:txPr>
              <c:showLegendKey val="0"/>
              <c:showVal val="1"/>
              <c:showCatName val="0"/>
              <c:showSerName val="0"/>
              <c:showPercent val="0"/>
              <c:showBubbleSize val="0"/>
            </c:dLbl>
            <c:dLbl>
              <c:idx val="4"/>
              <c:numFmt formatCode="#,##0" sourceLinked="0"/>
              <c:spPr>
                <a:solidFill>
                  <a:schemeClr val="bg1"/>
                </a:solidFill>
              </c:spPr>
              <c:txPr>
                <a:bodyPr/>
                <a:lstStyle/>
                <a:p>
                  <a:pPr>
                    <a:defRPr sz="1800" b="1">
                      <a:solidFill>
                        <a:srgbClr val="008000"/>
                      </a:solidFill>
                    </a:defRPr>
                  </a:pPr>
                  <a:endParaRPr lang="fr-FR"/>
                </a:p>
              </c:txPr>
              <c:showLegendKey val="0"/>
              <c:showVal val="1"/>
              <c:showCatName val="0"/>
              <c:showSerName val="0"/>
              <c:showPercent val="0"/>
              <c:showBubbleSize val="0"/>
            </c:dLbl>
            <c:dLbl>
              <c:idx val="5"/>
              <c:numFmt formatCode="#,##0" sourceLinked="0"/>
              <c:spPr>
                <a:solidFill>
                  <a:schemeClr val="bg1"/>
                </a:solidFill>
              </c:spPr>
              <c:txPr>
                <a:bodyPr/>
                <a:lstStyle/>
                <a:p>
                  <a:pPr>
                    <a:defRPr sz="1800" b="1">
                      <a:solidFill>
                        <a:schemeClr val="bg1">
                          <a:lumMod val="50000"/>
                        </a:schemeClr>
                      </a:solidFill>
                    </a:defRPr>
                  </a:pPr>
                  <a:endParaRPr lang="fr-FR"/>
                </a:p>
              </c:txPr>
              <c:showLegendKey val="0"/>
              <c:showVal val="1"/>
              <c:showCatName val="0"/>
              <c:showSerName val="0"/>
              <c:showPercent val="0"/>
              <c:showBubbleSize val="0"/>
            </c:dLbl>
            <c:dLbl>
              <c:idx val="6"/>
              <c:numFmt formatCode="#,##0" sourceLinked="0"/>
              <c:spPr>
                <a:solidFill>
                  <a:schemeClr val="bg1"/>
                </a:solidFill>
              </c:spPr>
              <c:txPr>
                <a:bodyPr/>
                <a:lstStyle/>
                <a:p>
                  <a:pPr>
                    <a:defRPr sz="1800" b="1">
                      <a:solidFill>
                        <a:srgbClr val="27FF2E"/>
                      </a:solidFill>
                    </a:defRPr>
                  </a:pPr>
                  <a:endParaRPr lang="fr-FR"/>
                </a:p>
              </c:txPr>
              <c:showLegendKey val="0"/>
              <c:showVal val="1"/>
              <c:showCatName val="0"/>
              <c:showSerName val="0"/>
              <c:showPercent val="0"/>
              <c:showBubbleSize val="0"/>
            </c:dLbl>
            <c:dLbl>
              <c:idx val="7"/>
              <c:numFmt formatCode="#,##0" sourceLinked="0"/>
              <c:spPr>
                <a:solidFill>
                  <a:schemeClr val="bg1"/>
                </a:solidFill>
              </c:spPr>
              <c:txPr>
                <a:bodyPr/>
                <a:lstStyle/>
                <a:p>
                  <a:pPr>
                    <a:defRPr sz="1800" b="1">
                      <a:solidFill>
                        <a:schemeClr val="bg1">
                          <a:lumMod val="65000"/>
                        </a:schemeClr>
                      </a:solidFill>
                    </a:defRPr>
                  </a:pPr>
                  <a:endParaRPr lang="fr-FR"/>
                </a:p>
              </c:txPr>
              <c:showLegendKey val="0"/>
              <c:showVal val="1"/>
              <c:showCatName val="0"/>
              <c:showSerName val="0"/>
              <c:showPercent val="0"/>
              <c:showBubbleSize val="0"/>
            </c:dLbl>
            <c:dLbl>
              <c:idx val="8"/>
              <c:numFmt formatCode="#,##0" sourceLinked="0"/>
              <c:spPr>
                <a:solidFill>
                  <a:schemeClr val="bg1"/>
                </a:solidFill>
              </c:spPr>
              <c:txPr>
                <a:bodyPr/>
                <a:lstStyle/>
                <a:p>
                  <a:pPr>
                    <a:defRPr sz="1800" b="1">
                      <a:solidFill>
                        <a:schemeClr val="bg2">
                          <a:lumMod val="75000"/>
                        </a:schemeClr>
                      </a:solidFill>
                    </a:defRPr>
                  </a:pPr>
                  <a:endParaRPr lang="fr-FR"/>
                </a:p>
              </c:txPr>
              <c:showLegendKey val="0"/>
              <c:showVal val="1"/>
              <c:showCatName val="0"/>
              <c:showSerName val="0"/>
              <c:showPercent val="0"/>
              <c:showBubbleSize val="0"/>
            </c:dLbl>
            <c:numFmt formatCode="#,##0" sourceLinked="0"/>
            <c:spPr>
              <a:solidFill>
                <a:schemeClr val="bg1"/>
              </a:solidFill>
            </c:spPr>
            <c:txPr>
              <a:bodyPr/>
              <a:lstStyle/>
              <a:p>
                <a:pPr>
                  <a:defRPr sz="1800" b="1"/>
                </a:pPr>
                <a:endParaRPr lang="fr-FR"/>
              </a:p>
            </c:txPr>
            <c:showLegendKey val="0"/>
            <c:showVal val="1"/>
            <c:showCatName val="0"/>
            <c:showSerName val="0"/>
            <c:showPercent val="0"/>
            <c:showBubbleSize val="0"/>
            <c:showLeaderLines val="0"/>
          </c:dLbls>
          <c:cat>
            <c:strRef>
              <c:f>evolution!$B$295:$B$303</c:f>
              <c:strCache>
                <c:ptCount val="9"/>
                <c:pt idx="0">
                  <c:v>+ CA</c:v>
                </c:pt>
                <c:pt idx="1">
                  <c:v>- CI</c:v>
                </c:pt>
                <c:pt idx="2">
                  <c:v>= VAB</c:v>
                </c:pt>
                <c:pt idx="3">
                  <c:v>- FP</c:v>
                </c:pt>
                <c:pt idx="4">
                  <c:v>= EBE</c:v>
                </c:pt>
                <c:pt idx="5">
                  <c:v>- Dot. &amp; div.</c:v>
                </c:pt>
                <c:pt idx="6">
                  <c:v>= REX </c:v>
                </c:pt>
                <c:pt idx="7">
                  <c:v>- Autres </c:v>
                </c:pt>
                <c:pt idx="8">
                  <c:v>= RN </c:v>
                </c:pt>
              </c:strCache>
            </c:strRef>
          </c:cat>
          <c:val>
            <c:numRef>
              <c:f>evolution!$F$295:$F$303</c:f>
              <c:numCache>
                <c:formatCode>#,##0.00</c:formatCode>
                <c:ptCount val="9"/>
                <c:pt idx="0">
                  <c:v>1276.886985491</c:v>
                </c:pt>
                <c:pt idx="1">
                  <c:v>-887.278565559</c:v>
                </c:pt>
                <c:pt idx="2">
                  <c:v>389.6084199320001</c:v>
                </c:pt>
                <c:pt idx="3">
                  <c:v>-267.4046259519994</c:v>
                </c:pt>
                <c:pt idx="4">
                  <c:v>122.20379398</c:v>
                </c:pt>
                <c:pt idx="5">
                  <c:v>-54.48897216799997</c:v>
                </c:pt>
                <c:pt idx="6">
                  <c:v>67.71482181200001</c:v>
                </c:pt>
                <c:pt idx="7">
                  <c:v>-3.856472520209963</c:v>
                </c:pt>
                <c:pt idx="8">
                  <c:v>63.85834929179</c:v>
                </c:pt>
              </c:numCache>
            </c:numRef>
          </c:val>
        </c:ser>
        <c:dLbls>
          <c:showLegendKey val="0"/>
          <c:showVal val="0"/>
          <c:showCatName val="0"/>
          <c:showSerName val="0"/>
          <c:showPercent val="0"/>
          <c:showBubbleSize val="0"/>
        </c:dLbls>
        <c:gapWidth val="150"/>
        <c:axId val="2144231896"/>
        <c:axId val="2144234904"/>
      </c:barChart>
      <c:catAx>
        <c:axId val="2144231896"/>
        <c:scaling>
          <c:orientation val="minMax"/>
        </c:scaling>
        <c:delete val="0"/>
        <c:axPos val="b"/>
        <c:numFmt formatCode="General" sourceLinked="1"/>
        <c:majorTickMark val="out"/>
        <c:minorTickMark val="none"/>
        <c:tickLblPos val="low"/>
        <c:txPr>
          <a:bodyPr rot="-5400000" vert="horz"/>
          <a:lstStyle/>
          <a:p>
            <a:pPr>
              <a:defRPr sz="2000" b="1"/>
            </a:pPr>
            <a:endParaRPr lang="fr-FR"/>
          </a:p>
        </c:txPr>
        <c:crossAx val="2144234904"/>
        <c:crosses val="autoZero"/>
        <c:auto val="1"/>
        <c:lblAlgn val="ctr"/>
        <c:lblOffset val="100"/>
        <c:noMultiLvlLbl val="0"/>
      </c:catAx>
      <c:valAx>
        <c:axId val="2144234904"/>
        <c:scaling>
          <c:orientation val="minMax"/>
          <c:max val="1300.0"/>
          <c:min val="-90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a:pPr>
            <a:endParaRPr lang="fr-FR"/>
          </a:p>
        </c:txPr>
        <c:crossAx val="2144231896"/>
        <c:crosses val="autoZero"/>
        <c:crossBetween val="between"/>
        <c:majorUnit val="100.0"/>
      </c:valAx>
    </c:plotArea>
    <c:plotVisOnly val="1"/>
    <c:dispBlanksAs val="gap"/>
    <c:showDLblsOverMax val="0"/>
  </c:chart>
  <c:txPr>
    <a:bodyPr/>
    <a:lstStyle/>
    <a:p>
      <a:pPr>
        <a:defRPr sz="1600"/>
      </a:pPr>
      <a:endParaRPr lang="fr-FR"/>
    </a:p>
  </c:txPr>
  <c:externalData r:id="rId1">
    <c:autoUpdate val="0"/>
  </c:externalData>
  <c:userShapes r:id="rId2"/>
</c:chartSpace>
</file>

<file path=ppt/charts/chart8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1600" b="1" i="0" u="none" strike="noStrike" baseline="0">
                <a:solidFill>
                  <a:srgbClr val="000000"/>
                </a:solidFill>
                <a:latin typeface="Calibri"/>
                <a:ea typeface="Calibri"/>
                <a:cs typeface="Calibri"/>
              </a:defRPr>
            </a:pPr>
            <a:r>
              <a:rPr lang="fr-FR" sz="1600" b="1" i="0" u="none" strike="noStrike" baseline="0" dirty="0">
                <a:solidFill>
                  <a:srgbClr val="000000"/>
                </a:solidFill>
                <a:latin typeface="Calibri"/>
                <a:ea typeface="Calibri"/>
                <a:cs typeface="Calibri"/>
              </a:rPr>
              <a:t>Taux de coût et de marge, </a:t>
            </a:r>
            <a:endParaRPr lang="fr-FR" sz="1600" b="1" i="0" u="none" strike="noStrike" baseline="0" dirty="0" smtClean="0">
              <a:solidFill>
                <a:srgbClr val="000000"/>
              </a:solidFill>
              <a:latin typeface="Calibri"/>
              <a:ea typeface="Calibri"/>
              <a:cs typeface="Calibri"/>
            </a:endParaRPr>
          </a:p>
          <a:p>
            <a:pPr>
              <a:defRPr sz="1600" b="1" i="0" u="none" strike="noStrike" baseline="0">
                <a:solidFill>
                  <a:srgbClr val="000000"/>
                </a:solidFill>
                <a:latin typeface="Calibri"/>
                <a:ea typeface="Calibri"/>
                <a:cs typeface="Calibri"/>
              </a:defRPr>
            </a:pPr>
            <a:r>
              <a:rPr lang="fr-FR" sz="1600" b="1" i="0" u="none" strike="noStrike" baseline="0" dirty="0" smtClean="0">
                <a:solidFill>
                  <a:srgbClr val="000000"/>
                </a:solidFill>
                <a:latin typeface="Calibri"/>
                <a:ea typeface="Calibri"/>
                <a:cs typeface="Calibri"/>
              </a:rPr>
              <a:t>% du chiffre d'affaires : </a:t>
            </a:r>
          </a:p>
          <a:p>
            <a:pPr>
              <a:defRPr sz="1600" b="1" i="0" u="none" strike="noStrike" baseline="0">
                <a:solidFill>
                  <a:srgbClr val="000000"/>
                </a:solidFill>
                <a:latin typeface="Calibri"/>
                <a:ea typeface="Calibri"/>
                <a:cs typeface="Calibri"/>
              </a:defRPr>
            </a:pPr>
            <a:r>
              <a:rPr lang="fr-FR" sz="1600" b="1" i="0" u="none" strike="noStrike" baseline="0" dirty="0" smtClean="0">
                <a:solidFill>
                  <a:srgbClr val="000000"/>
                </a:solidFill>
                <a:latin typeface="Calibri"/>
                <a:ea typeface="Calibri"/>
                <a:cs typeface="Calibri"/>
              </a:rPr>
              <a:t>jusqu'à </a:t>
            </a:r>
            <a:r>
              <a:rPr lang="fr-FR" sz="1600" b="1" i="0" u="none" strike="noStrike" baseline="0" dirty="0">
                <a:solidFill>
                  <a:srgbClr val="000000"/>
                </a:solidFill>
                <a:latin typeface="Calibri"/>
                <a:ea typeface="Calibri"/>
                <a:cs typeface="Calibri"/>
              </a:rPr>
              <a:t>l'EBE </a:t>
            </a:r>
          </a:p>
        </c:rich>
      </c:tx>
      <c:layout>
        <c:manualLayout>
          <c:xMode val="edge"/>
          <c:yMode val="edge"/>
          <c:x val="0.527794230963065"/>
          <c:y val="0.00391640116490292"/>
        </c:manualLayout>
      </c:layout>
      <c:overlay val="0"/>
      <c:spPr>
        <a:solidFill>
          <a:schemeClr val="bg1"/>
        </a:solidFill>
      </c:spPr>
    </c:title>
    <c:autoTitleDeleted val="0"/>
    <c:plotArea>
      <c:layout>
        <c:manualLayout>
          <c:layoutTarget val="inner"/>
          <c:xMode val="edge"/>
          <c:yMode val="edge"/>
          <c:x val="0.0499013818656094"/>
          <c:y val="0.0234987259188171"/>
          <c:w val="0.949999036125467"/>
          <c:h val="0.849269242048904"/>
        </c:manualLayout>
      </c:layout>
      <c:barChart>
        <c:barDir val="col"/>
        <c:grouping val="clustered"/>
        <c:varyColors val="0"/>
        <c:ser>
          <c:idx val="0"/>
          <c:order val="0"/>
          <c:tx>
            <c:strRef>
              <c:f>evolution!$H$294</c:f>
              <c:strCache>
                <c:ptCount val="1"/>
                <c:pt idx="0">
                  <c:v>2012</c:v>
                </c:pt>
              </c:strCache>
            </c:strRef>
          </c:tx>
          <c:spPr>
            <a:solidFill>
              <a:schemeClr val="tx1"/>
            </a:solidFill>
          </c:spPr>
          <c:invertIfNegative val="0"/>
          <c:dLbls>
            <c:numFmt formatCode="0%" sourceLinked="0"/>
            <c:spPr>
              <a:solidFill>
                <a:schemeClr val="bg1"/>
              </a:solidFill>
            </c:spPr>
            <c:txPr>
              <a:bodyPr rot="-5400000" vert="horz"/>
              <a:lstStyle/>
              <a:p>
                <a:pPr>
                  <a:defRPr sz="1600" b="0"/>
                </a:pPr>
                <a:endParaRPr lang="fr-FR"/>
              </a:p>
            </c:txPr>
            <c:showLegendKey val="0"/>
            <c:showVal val="1"/>
            <c:showCatName val="0"/>
            <c:showSerName val="0"/>
            <c:showPercent val="0"/>
            <c:showBubbleSize val="0"/>
            <c:showLeaderLines val="0"/>
          </c:dLbls>
          <c:cat>
            <c:strRef>
              <c:f>evolution!$B$296:$B$299</c:f>
              <c:strCache>
                <c:ptCount val="4"/>
                <c:pt idx="0">
                  <c:v>- CI</c:v>
                </c:pt>
                <c:pt idx="1">
                  <c:v>= VAB</c:v>
                </c:pt>
                <c:pt idx="2">
                  <c:v>- FP</c:v>
                </c:pt>
                <c:pt idx="3">
                  <c:v>= EBE</c:v>
                </c:pt>
              </c:strCache>
            </c:strRef>
          </c:cat>
          <c:val>
            <c:numRef>
              <c:f>evolution!$H$296:$H$299</c:f>
              <c:numCache>
                <c:formatCode>0%</c:formatCode>
                <c:ptCount val="4"/>
                <c:pt idx="0">
                  <c:v>-0.706946167567418</c:v>
                </c:pt>
                <c:pt idx="1">
                  <c:v>0.293053832432582</c:v>
                </c:pt>
                <c:pt idx="2">
                  <c:v>-0.205826388622747</c:v>
                </c:pt>
                <c:pt idx="3">
                  <c:v>0.0872274438098349</c:v>
                </c:pt>
              </c:numCache>
            </c:numRef>
          </c:val>
        </c:ser>
        <c:ser>
          <c:idx val="1"/>
          <c:order val="1"/>
          <c:tx>
            <c:strRef>
              <c:f>evolution!$I$294</c:f>
              <c:strCache>
                <c:ptCount val="1"/>
                <c:pt idx="0">
                  <c:v>2013</c:v>
                </c:pt>
              </c:strCache>
            </c:strRef>
          </c:tx>
          <c:invertIfNegative val="0"/>
          <c:dLbls>
            <c:numFmt formatCode="0%" sourceLinked="0"/>
            <c:txPr>
              <a:bodyPr rot="-5400000" vert="horz"/>
              <a:lstStyle/>
              <a:p>
                <a:pPr>
                  <a:defRPr sz="1600"/>
                </a:pPr>
                <a:endParaRPr lang="fr-FR"/>
              </a:p>
            </c:txPr>
            <c:showLegendKey val="0"/>
            <c:showVal val="1"/>
            <c:showCatName val="0"/>
            <c:showSerName val="0"/>
            <c:showPercent val="0"/>
            <c:showBubbleSize val="0"/>
            <c:showLeaderLines val="0"/>
          </c:dLbls>
          <c:cat>
            <c:strRef>
              <c:f>evolution!$B$296:$B$299</c:f>
              <c:strCache>
                <c:ptCount val="4"/>
                <c:pt idx="0">
                  <c:v>- CI</c:v>
                </c:pt>
                <c:pt idx="1">
                  <c:v>= VAB</c:v>
                </c:pt>
                <c:pt idx="2">
                  <c:v>- FP</c:v>
                </c:pt>
                <c:pt idx="3">
                  <c:v>= EBE</c:v>
                </c:pt>
              </c:strCache>
            </c:strRef>
          </c:cat>
          <c:val>
            <c:numRef>
              <c:f>evolution!$I$296:$I$299</c:f>
              <c:numCache>
                <c:formatCode>0%</c:formatCode>
                <c:ptCount val="4"/>
                <c:pt idx="0">
                  <c:v>-0.704296514090263</c:v>
                </c:pt>
                <c:pt idx="1">
                  <c:v>0.295703485909737</c:v>
                </c:pt>
                <c:pt idx="2">
                  <c:v>-0.207279176144428</c:v>
                </c:pt>
                <c:pt idx="3">
                  <c:v>0.088424309765309</c:v>
                </c:pt>
              </c:numCache>
            </c:numRef>
          </c:val>
        </c:ser>
        <c:ser>
          <c:idx val="2"/>
          <c:order val="2"/>
          <c:tx>
            <c:strRef>
              <c:f>evolution!$J$294</c:f>
              <c:strCache>
                <c:ptCount val="1"/>
                <c:pt idx="0">
                  <c:v>2014</c:v>
                </c:pt>
              </c:strCache>
            </c:strRef>
          </c:tx>
          <c:invertIfNegative val="0"/>
          <c:dLbls>
            <c:numFmt formatCode="0%" sourceLinked="0"/>
            <c:spPr>
              <a:solidFill>
                <a:schemeClr val="bg1"/>
              </a:solidFill>
            </c:spPr>
            <c:txPr>
              <a:bodyPr rot="-5400000" vert="horz"/>
              <a:lstStyle/>
              <a:p>
                <a:pPr>
                  <a:defRPr sz="1600"/>
                </a:pPr>
                <a:endParaRPr lang="fr-FR"/>
              </a:p>
            </c:txPr>
            <c:showLegendKey val="0"/>
            <c:showVal val="1"/>
            <c:showCatName val="0"/>
            <c:showSerName val="0"/>
            <c:showPercent val="0"/>
            <c:showBubbleSize val="0"/>
            <c:showLeaderLines val="0"/>
          </c:dLbls>
          <c:cat>
            <c:strRef>
              <c:f>evolution!$B$296:$B$299</c:f>
              <c:strCache>
                <c:ptCount val="4"/>
                <c:pt idx="0">
                  <c:v>- CI</c:v>
                </c:pt>
                <c:pt idx="1">
                  <c:v>= VAB</c:v>
                </c:pt>
                <c:pt idx="2">
                  <c:v>- FP</c:v>
                </c:pt>
                <c:pt idx="3">
                  <c:v>= EBE</c:v>
                </c:pt>
              </c:strCache>
            </c:strRef>
          </c:cat>
          <c:val>
            <c:numRef>
              <c:f>evolution!$J$296:$J$299</c:f>
              <c:numCache>
                <c:formatCode>0%</c:formatCode>
                <c:ptCount val="4"/>
                <c:pt idx="0">
                  <c:v>-0.704872408400081</c:v>
                </c:pt>
                <c:pt idx="1">
                  <c:v>0.295127591599919</c:v>
                </c:pt>
                <c:pt idx="2">
                  <c:v>-0.204428167085148</c:v>
                </c:pt>
                <c:pt idx="3">
                  <c:v>0.0906994245147711</c:v>
                </c:pt>
              </c:numCache>
            </c:numRef>
          </c:val>
        </c:ser>
        <c:ser>
          <c:idx val="3"/>
          <c:order val="3"/>
          <c:tx>
            <c:strRef>
              <c:f>evolution!$K$294</c:f>
              <c:strCache>
                <c:ptCount val="1"/>
                <c:pt idx="0">
                  <c:v>2015</c:v>
                </c:pt>
              </c:strCache>
            </c:strRef>
          </c:tx>
          <c:invertIfNegative val="0"/>
          <c:dLbls>
            <c:dLbl>
              <c:idx val="5"/>
              <c:layout>
                <c:manualLayout>
                  <c:x val="-0.00428877721558415"/>
                  <c:y val="0.113577175274283"/>
                </c:manualLayout>
              </c:layout>
              <c:dLblPos val="outEnd"/>
              <c:showLegendKey val="0"/>
              <c:showVal val="1"/>
              <c:showCatName val="0"/>
              <c:showSerName val="0"/>
              <c:showPercent val="0"/>
              <c:showBubbleSize val="0"/>
            </c:dLbl>
            <c:numFmt formatCode="0%" sourceLinked="0"/>
            <c:spPr>
              <a:solidFill>
                <a:schemeClr val="bg1"/>
              </a:solidFill>
            </c:spPr>
            <c:txPr>
              <a:bodyPr rot="-5400000" vert="horz"/>
              <a:lstStyle/>
              <a:p>
                <a:pPr>
                  <a:defRPr sz="1600"/>
                </a:pPr>
                <a:endParaRPr lang="fr-FR"/>
              </a:p>
            </c:txPr>
            <c:showLegendKey val="0"/>
            <c:showVal val="1"/>
            <c:showCatName val="0"/>
            <c:showSerName val="0"/>
            <c:showPercent val="0"/>
            <c:showBubbleSize val="0"/>
            <c:showLeaderLines val="0"/>
          </c:dLbls>
          <c:cat>
            <c:strRef>
              <c:f>evolution!$B$296:$B$299</c:f>
              <c:strCache>
                <c:ptCount val="4"/>
                <c:pt idx="0">
                  <c:v>- CI</c:v>
                </c:pt>
                <c:pt idx="1">
                  <c:v>= VAB</c:v>
                </c:pt>
                <c:pt idx="2">
                  <c:v>- FP</c:v>
                </c:pt>
                <c:pt idx="3">
                  <c:v>= EBE</c:v>
                </c:pt>
              </c:strCache>
            </c:strRef>
          </c:cat>
          <c:val>
            <c:numRef>
              <c:f>evolution!$K$296:$K$299</c:f>
              <c:numCache>
                <c:formatCode>0%</c:formatCode>
                <c:ptCount val="4"/>
                <c:pt idx="0">
                  <c:v>-0.694876348213241</c:v>
                </c:pt>
                <c:pt idx="1">
                  <c:v>0.305123651786759</c:v>
                </c:pt>
                <c:pt idx="2">
                  <c:v>-0.209419180389857</c:v>
                </c:pt>
                <c:pt idx="3">
                  <c:v>0.0957044713969021</c:v>
                </c:pt>
              </c:numCache>
            </c:numRef>
          </c:val>
        </c:ser>
        <c:dLbls>
          <c:showLegendKey val="0"/>
          <c:showVal val="0"/>
          <c:showCatName val="0"/>
          <c:showSerName val="0"/>
          <c:showPercent val="0"/>
          <c:showBubbleSize val="0"/>
        </c:dLbls>
        <c:gapWidth val="150"/>
        <c:axId val="2147265544"/>
        <c:axId val="2147268968"/>
      </c:barChart>
      <c:catAx>
        <c:axId val="2147265544"/>
        <c:scaling>
          <c:orientation val="minMax"/>
        </c:scaling>
        <c:delete val="0"/>
        <c:axPos val="b"/>
        <c:numFmt formatCode="General" sourceLinked="1"/>
        <c:majorTickMark val="out"/>
        <c:minorTickMark val="none"/>
        <c:tickLblPos val="low"/>
        <c:spPr>
          <a:ln w="19050" cmpd="sng">
            <a:solidFill>
              <a:srgbClr val="FF0000"/>
            </a:solidFill>
          </a:ln>
        </c:spPr>
        <c:txPr>
          <a:bodyPr/>
          <a:lstStyle/>
          <a:p>
            <a:pPr>
              <a:defRPr sz="1800" b="1"/>
            </a:pPr>
            <a:endParaRPr lang="fr-FR"/>
          </a:p>
        </c:txPr>
        <c:crossAx val="2147268968"/>
        <c:crosses val="autoZero"/>
        <c:auto val="1"/>
        <c:lblAlgn val="ctr"/>
        <c:lblOffset val="100"/>
        <c:noMultiLvlLbl val="0"/>
      </c:catAx>
      <c:valAx>
        <c:axId val="2147268968"/>
        <c:scaling>
          <c:orientation val="minMax"/>
          <c:max val="0.5"/>
          <c:min val="-0.9"/>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47265544"/>
        <c:crosses val="autoZero"/>
        <c:crossBetween val="between"/>
        <c:majorUnit val="0.1"/>
      </c:valAx>
    </c:plotArea>
    <c:legend>
      <c:legendPos val="b"/>
      <c:layout>
        <c:manualLayout>
          <c:xMode val="edge"/>
          <c:yMode val="edge"/>
          <c:x val="0.439632868452056"/>
          <c:y val="0.710833329616823"/>
          <c:w val="0.356044236884008"/>
          <c:h val="0.149857920677782"/>
        </c:manualLayout>
      </c:layout>
      <c:overlay val="0"/>
      <c:spPr>
        <a:solidFill>
          <a:schemeClr val="bg1"/>
        </a:solidFill>
      </c:spPr>
      <c:txPr>
        <a:bodyPr/>
        <a:lstStyle/>
        <a:p>
          <a:pPr>
            <a:defRPr sz="1800" b="1"/>
          </a:pPr>
          <a:endParaRPr lang="fr-FR"/>
        </a:p>
      </c:txPr>
    </c:legend>
    <c:plotVisOnly val="1"/>
    <c:dispBlanksAs val="gap"/>
    <c:showDLblsOverMax val="0"/>
  </c:chart>
  <c:externalData r:id="rId2">
    <c:autoUpdate val="0"/>
  </c:externalData>
</c:chartSpace>
</file>

<file path=ppt/charts/chart8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1600" b="0" i="0" u="none" strike="noStrike" baseline="0">
                <a:solidFill>
                  <a:srgbClr val="000000"/>
                </a:solidFill>
                <a:latin typeface="Calibri"/>
                <a:ea typeface="Calibri"/>
                <a:cs typeface="Calibri"/>
              </a:defRPr>
            </a:pPr>
            <a:r>
              <a:rPr lang="fr-FR" sz="1600" b="1" i="0" u="none" strike="noStrike" baseline="0" dirty="0">
                <a:solidFill>
                  <a:srgbClr val="000000"/>
                </a:solidFill>
                <a:latin typeface="Calibri"/>
                <a:ea typeface="Calibri"/>
                <a:cs typeface="Calibri"/>
              </a:rPr>
              <a:t>Taux de coût et de marge, </a:t>
            </a:r>
            <a:r>
              <a:rPr lang="fr-FR" sz="1600" b="1" i="0" u="none" strike="noStrike" baseline="0" dirty="0" smtClean="0">
                <a:solidFill>
                  <a:srgbClr val="000000"/>
                </a:solidFill>
                <a:latin typeface="Calibri"/>
                <a:ea typeface="Calibri"/>
                <a:cs typeface="Calibri"/>
              </a:rPr>
              <a:t>% </a:t>
            </a:r>
            <a:r>
              <a:rPr lang="fr-FR" sz="1600" b="1" i="0" u="none" strike="noStrike" baseline="0" dirty="0">
                <a:solidFill>
                  <a:srgbClr val="000000"/>
                </a:solidFill>
                <a:latin typeface="Calibri"/>
                <a:ea typeface="Calibri"/>
                <a:cs typeface="Calibri"/>
              </a:rPr>
              <a:t>du chiffre d'affaires : </a:t>
            </a:r>
          </a:p>
          <a:p>
            <a:pPr>
              <a:defRPr sz="1600" b="0" i="0" u="none" strike="noStrike" baseline="0">
                <a:solidFill>
                  <a:srgbClr val="000000"/>
                </a:solidFill>
                <a:latin typeface="Calibri"/>
                <a:ea typeface="Calibri"/>
                <a:cs typeface="Calibri"/>
              </a:defRPr>
            </a:pPr>
            <a:r>
              <a:rPr lang="fr-FR" sz="1600" b="1" i="0" u="none" strike="noStrike" baseline="0" dirty="0">
                <a:solidFill>
                  <a:srgbClr val="000000"/>
                </a:solidFill>
                <a:latin typeface="Calibri"/>
                <a:ea typeface="Calibri"/>
                <a:cs typeface="Calibri"/>
              </a:rPr>
              <a:t>de l'EBE au RN</a:t>
            </a:r>
          </a:p>
        </c:rich>
      </c:tx>
      <c:layout>
        <c:manualLayout>
          <c:xMode val="edge"/>
          <c:yMode val="edge"/>
          <c:x val="0.274583840285439"/>
          <c:y val="0.0"/>
        </c:manualLayout>
      </c:layout>
      <c:overlay val="0"/>
      <c:spPr>
        <a:solidFill>
          <a:schemeClr val="bg1"/>
        </a:solidFill>
      </c:spPr>
    </c:title>
    <c:autoTitleDeleted val="0"/>
    <c:plotArea>
      <c:layout>
        <c:manualLayout>
          <c:layoutTarget val="inner"/>
          <c:xMode val="edge"/>
          <c:yMode val="edge"/>
          <c:x val="0.0652903272712051"/>
          <c:y val="0.0234987259188171"/>
          <c:w val="0.934610090719871"/>
          <c:h val="0.849269242048904"/>
        </c:manualLayout>
      </c:layout>
      <c:barChart>
        <c:barDir val="col"/>
        <c:grouping val="clustered"/>
        <c:varyColors val="0"/>
        <c:ser>
          <c:idx val="0"/>
          <c:order val="0"/>
          <c:tx>
            <c:strRef>
              <c:f>evolution!$H$294</c:f>
              <c:strCache>
                <c:ptCount val="1"/>
                <c:pt idx="0">
                  <c:v>2012</c:v>
                </c:pt>
              </c:strCache>
            </c:strRef>
          </c:tx>
          <c:spPr>
            <a:solidFill>
              <a:schemeClr val="tx1"/>
            </a:solidFill>
          </c:spPr>
          <c:invertIfNegative val="0"/>
          <c:dLbls>
            <c:numFmt formatCode="0%" sourceLinked="0"/>
            <c:spPr>
              <a:solidFill>
                <a:schemeClr val="bg1"/>
              </a:solidFill>
            </c:spPr>
            <c:txPr>
              <a:bodyPr rot="-5400000" vert="horz"/>
              <a:lstStyle/>
              <a:p>
                <a:pPr>
                  <a:defRPr sz="1600" b="0"/>
                </a:pPr>
                <a:endParaRPr lang="fr-FR"/>
              </a:p>
            </c:txPr>
            <c:showLegendKey val="0"/>
            <c:showVal val="1"/>
            <c:showCatName val="0"/>
            <c:showSerName val="0"/>
            <c:showPercent val="0"/>
            <c:showBubbleSize val="0"/>
            <c:showLeaderLines val="0"/>
          </c:dLbls>
          <c:cat>
            <c:strRef>
              <c:f>evolution!$B$299:$B$303</c:f>
              <c:strCache>
                <c:ptCount val="5"/>
                <c:pt idx="0">
                  <c:v>= EBE</c:v>
                </c:pt>
                <c:pt idx="1">
                  <c:v>- Dot. &amp; div.</c:v>
                </c:pt>
                <c:pt idx="2">
                  <c:v>= REX </c:v>
                </c:pt>
                <c:pt idx="3">
                  <c:v>- Autres </c:v>
                </c:pt>
                <c:pt idx="4">
                  <c:v>= RN </c:v>
                </c:pt>
              </c:strCache>
            </c:strRef>
          </c:cat>
          <c:val>
            <c:numRef>
              <c:f>evolution!$H$299:$H$303</c:f>
              <c:numCache>
                <c:formatCode>0%</c:formatCode>
                <c:ptCount val="5"/>
                <c:pt idx="0">
                  <c:v>0.0872274438098349</c:v>
                </c:pt>
                <c:pt idx="1">
                  <c:v>-0.0296121879753873</c:v>
                </c:pt>
                <c:pt idx="2">
                  <c:v>0.0576152558344477</c:v>
                </c:pt>
                <c:pt idx="3">
                  <c:v>-0.0178157358181733</c:v>
                </c:pt>
                <c:pt idx="4">
                  <c:v>0.0397995200162744</c:v>
                </c:pt>
              </c:numCache>
            </c:numRef>
          </c:val>
        </c:ser>
        <c:ser>
          <c:idx val="1"/>
          <c:order val="1"/>
          <c:tx>
            <c:strRef>
              <c:f>evolution!$I$294</c:f>
              <c:strCache>
                <c:ptCount val="1"/>
                <c:pt idx="0">
                  <c:v>2013</c:v>
                </c:pt>
              </c:strCache>
            </c:strRef>
          </c:tx>
          <c:invertIfNegative val="0"/>
          <c:dLbls>
            <c:numFmt formatCode="0%" sourceLinked="0"/>
            <c:txPr>
              <a:bodyPr rot="-5400000" vert="horz"/>
              <a:lstStyle/>
              <a:p>
                <a:pPr>
                  <a:defRPr sz="1600"/>
                </a:pPr>
                <a:endParaRPr lang="fr-FR"/>
              </a:p>
            </c:txPr>
            <c:showLegendKey val="0"/>
            <c:showVal val="1"/>
            <c:showCatName val="0"/>
            <c:showSerName val="0"/>
            <c:showPercent val="0"/>
            <c:showBubbleSize val="0"/>
            <c:showLeaderLines val="0"/>
          </c:dLbls>
          <c:cat>
            <c:strRef>
              <c:f>evolution!$B$299:$B$303</c:f>
              <c:strCache>
                <c:ptCount val="5"/>
                <c:pt idx="0">
                  <c:v>= EBE</c:v>
                </c:pt>
                <c:pt idx="1">
                  <c:v>- Dot. &amp; div.</c:v>
                </c:pt>
                <c:pt idx="2">
                  <c:v>= REX </c:v>
                </c:pt>
                <c:pt idx="3">
                  <c:v>- Autres </c:v>
                </c:pt>
                <c:pt idx="4">
                  <c:v>= RN </c:v>
                </c:pt>
              </c:strCache>
            </c:strRef>
          </c:cat>
          <c:val>
            <c:numRef>
              <c:f>evolution!$I$299:$I$303</c:f>
              <c:numCache>
                <c:formatCode>0%</c:formatCode>
                <c:ptCount val="5"/>
                <c:pt idx="0">
                  <c:v>0.088424309765309</c:v>
                </c:pt>
                <c:pt idx="1">
                  <c:v>-0.0346896674352751</c:v>
                </c:pt>
                <c:pt idx="2">
                  <c:v>0.0537346423300339</c:v>
                </c:pt>
                <c:pt idx="3">
                  <c:v>-0.00648315380214766</c:v>
                </c:pt>
                <c:pt idx="4">
                  <c:v>0.0472514885278862</c:v>
                </c:pt>
              </c:numCache>
            </c:numRef>
          </c:val>
        </c:ser>
        <c:ser>
          <c:idx val="2"/>
          <c:order val="2"/>
          <c:tx>
            <c:strRef>
              <c:f>evolution!$J$294</c:f>
              <c:strCache>
                <c:ptCount val="1"/>
                <c:pt idx="0">
                  <c:v>2014</c:v>
                </c:pt>
              </c:strCache>
            </c:strRef>
          </c:tx>
          <c:invertIfNegative val="0"/>
          <c:dLbls>
            <c:numFmt formatCode="0%" sourceLinked="0"/>
            <c:spPr>
              <a:solidFill>
                <a:schemeClr val="bg1"/>
              </a:solidFill>
            </c:spPr>
            <c:txPr>
              <a:bodyPr rot="-5400000" vert="horz"/>
              <a:lstStyle/>
              <a:p>
                <a:pPr>
                  <a:defRPr sz="1600"/>
                </a:pPr>
                <a:endParaRPr lang="fr-FR"/>
              </a:p>
            </c:txPr>
            <c:showLegendKey val="0"/>
            <c:showVal val="1"/>
            <c:showCatName val="0"/>
            <c:showSerName val="0"/>
            <c:showPercent val="0"/>
            <c:showBubbleSize val="0"/>
            <c:showLeaderLines val="0"/>
          </c:dLbls>
          <c:cat>
            <c:strRef>
              <c:f>evolution!$B$299:$B$303</c:f>
              <c:strCache>
                <c:ptCount val="5"/>
                <c:pt idx="0">
                  <c:v>= EBE</c:v>
                </c:pt>
                <c:pt idx="1">
                  <c:v>- Dot. &amp; div.</c:v>
                </c:pt>
                <c:pt idx="2">
                  <c:v>= REX </c:v>
                </c:pt>
                <c:pt idx="3">
                  <c:v>- Autres </c:v>
                </c:pt>
                <c:pt idx="4">
                  <c:v>= RN </c:v>
                </c:pt>
              </c:strCache>
            </c:strRef>
          </c:cat>
          <c:val>
            <c:numRef>
              <c:f>evolution!$J$299:$J$303</c:f>
              <c:numCache>
                <c:formatCode>0%</c:formatCode>
                <c:ptCount val="5"/>
                <c:pt idx="0">
                  <c:v>0.0906994245147711</c:v>
                </c:pt>
                <c:pt idx="1">
                  <c:v>-0.0319190761866818</c:v>
                </c:pt>
                <c:pt idx="2">
                  <c:v>0.0587803483280893</c:v>
                </c:pt>
                <c:pt idx="3">
                  <c:v>-0.0385094521524989</c:v>
                </c:pt>
                <c:pt idx="4">
                  <c:v>0.0202708961755904</c:v>
                </c:pt>
              </c:numCache>
            </c:numRef>
          </c:val>
        </c:ser>
        <c:ser>
          <c:idx val="3"/>
          <c:order val="3"/>
          <c:tx>
            <c:strRef>
              <c:f>evolution!$K$294</c:f>
              <c:strCache>
                <c:ptCount val="1"/>
                <c:pt idx="0">
                  <c:v>2015</c:v>
                </c:pt>
              </c:strCache>
            </c:strRef>
          </c:tx>
          <c:invertIfNegative val="0"/>
          <c:dLbls>
            <c:dLbl>
              <c:idx val="5"/>
              <c:layout>
                <c:manualLayout>
                  <c:x val="-0.00428877721558415"/>
                  <c:y val="0.113577175274283"/>
                </c:manualLayout>
              </c:layout>
              <c:dLblPos val="outEnd"/>
              <c:showLegendKey val="0"/>
              <c:showVal val="1"/>
              <c:showCatName val="0"/>
              <c:showSerName val="0"/>
              <c:showPercent val="0"/>
              <c:showBubbleSize val="0"/>
            </c:dLbl>
            <c:numFmt formatCode="0%" sourceLinked="0"/>
            <c:spPr>
              <a:solidFill>
                <a:schemeClr val="bg1"/>
              </a:solidFill>
            </c:spPr>
            <c:txPr>
              <a:bodyPr rot="-5400000" vert="horz"/>
              <a:lstStyle/>
              <a:p>
                <a:pPr>
                  <a:defRPr sz="1600"/>
                </a:pPr>
                <a:endParaRPr lang="fr-FR"/>
              </a:p>
            </c:txPr>
            <c:showLegendKey val="0"/>
            <c:showVal val="1"/>
            <c:showCatName val="0"/>
            <c:showSerName val="0"/>
            <c:showPercent val="0"/>
            <c:showBubbleSize val="0"/>
            <c:showLeaderLines val="0"/>
          </c:dLbls>
          <c:cat>
            <c:strRef>
              <c:f>evolution!$B$299:$B$303</c:f>
              <c:strCache>
                <c:ptCount val="5"/>
                <c:pt idx="0">
                  <c:v>= EBE</c:v>
                </c:pt>
                <c:pt idx="1">
                  <c:v>- Dot. &amp; div.</c:v>
                </c:pt>
                <c:pt idx="2">
                  <c:v>= REX </c:v>
                </c:pt>
                <c:pt idx="3">
                  <c:v>- Autres </c:v>
                </c:pt>
                <c:pt idx="4">
                  <c:v>= RN </c:v>
                </c:pt>
              </c:strCache>
            </c:strRef>
          </c:cat>
          <c:val>
            <c:numRef>
              <c:f>evolution!$K$299:$K$303</c:f>
              <c:numCache>
                <c:formatCode>0%</c:formatCode>
                <c:ptCount val="5"/>
                <c:pt idx="0">
                  <c:v>0.0957044713969021</c:v>
                </c:pt>
                <c:pt idx="1">
                  <c:v>-0.0426732927715191</c:v>
                </c:pt>
                <c:pt idx="2">
                  <c:v>0.053031178625383</c:v>
                </c:pt>
                <c:pt idx="3">
                  <c:v>-0.00302021444656439</c:v>
                </c:pt>
                <c:pt idx="4">
                  <c:v>0.0500109641788186</c:v>
                </c:pt>
              </c:numCache>
            </c:numRef>
          </c:val>
        </c:ser>
        <c:dLbls>
          <c:showLegendKey val="0"/>
          <c:showVal val="0"/>
          <c:showCatName val="0"/>
          <c:showSerName val="0"/>
          <c:showPercent val="0"/>
          <c:showBubbleSize val="0"/>
        </c:dLbls>
        <c:gapWidth val="150"/>
        <c:axId val="2144299016"/>
        <c:axId val="2144302440"/>
      </c:barChart>
      <c:catAx>
        <c:axId val="2144299016"/>
        <c:scaling>
          <c:orientation val="minMax"/>
        </c:scaling>
        <c:delete val="0"/>
        <c:axPos val="b"/>
        <c:numFmt formatCode="General" sourceLinked="1"/>
        <c:majorTickMark val="out"/>
        <c:minorTickMark val="none"/>
        <c:tickLblPos val="low"/>
        <c:spPr>
          <a:ln w="19050" cmpd="sng">
            <a:solidFill>
              <a:srgbClr val="FF0000"/>
            </a:solidFill>
          </a:ln>
        </c:spPr>
        <c:txPr>
          <a:bodyPr/>
          <a:lstStyle/>
          <a:p>
            <a:pPr>
              <a:defRPr sz="1800" b="1"/>
            </a:pPr>
            <a:endParaRPr lang="fr-FR"/>
          </a:p>
        </c:txPr>
        <c:crossAx val="2144302440"/>
        <c:crosses val="autoZero"/>
        <c:auto val="1"/>
        <c:lblAlgn val="ctr"/>
        <c:lblOffset val="100"/>
        <c:noMultiLvlLbl val="0"/>
      </c:catAx>
      <c:valAx>
        <c:axId val="2144302440"/>
        <c:scaling>
          <c:orientation val="minMax"/>
          <c:max val="0.12"/>
          <c:min val="-0.06"/>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pPr>
            <a:endParaRPr lang="fr-FR"/>
          </a:p>
        </c:txPr>
        <c:crossAx val="2144299016"/>
        <c:crosses val="autoZero"/>
        <c:crossBetween val="between"/>
        <c:majorUnit val="0.01"/>
      </c:valAx>
    </c:plotArea>
    <c:plotVisOnly val="1"/>
    <c:dispBlanksAs val="gap"/>
    <c:showDLblsOverMax val="0"/>
  </c:chart>
  <c:externalData r:id="rId2">
    <c:autoUpdate val="0"/>
  </c:externalData>
  <c:userShapes r:id="rId3"/>
</c:chartSpace>
</file>

<file path=ppt/charts/chart8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Taux de marge EBE / VAB, </a:t>
            </a:r>
            <a:endParaRPr lang="fr-FR" sz="2000" dirty="0" smtClean="0"/>
          </a:p>
          <a:p>
            <a:pPr>
              <a:defRPr sz="2000"/>
            </a:pPr>
            <a:r>
              <a:rPr lang="fr-FR" sz="2000" dirty="0" smtClean="0"/>
              <a:t>ensemble </a:t>
            </a:r>
            <a:r>
              <a:rPr lang="fr-FR" sz="2000" dirty="0"/>
              <a:t>des secteurs, </a:t>
            </a:r>
          </a:p>
          <a:p>
            <a:pPr>
              <a:defRPr sz="2000"/>
            </a:pPr>
            <a:r>
              <a:rPr lang="fr-FR" sz="2000" i="1" dirty="0"/>
              <a:t>hors métallurgie du nickel</a:t>
            </a:r>
          </a:p>
        </c:rich>
      </c:tx>
      <c:layout>
        <c:manualLayout>
          <c:xMode val="edge"/>
          <c:yMode val="edge"/>
          <c:x val="0.174954281551264"/>
          <c:y val="0.0239876121903842"/>
        </c:manualLayout>
      </c:layout>
      <c:overlay val="0"/>
      <c:spPr>
        <a:solidFill>
          <a:schemeClr val="bg1"/>
        </a:solidFill>
      </c:spPr>
    </c:title>
    <c:autoTitleDeleted val="0"/>
    <c:plotArea>
      <c:layout>
        <c:manualLayout>
          <c:layoutTarget val="inner"/>
          <c:xMode val="edge"/>
          <c:yMode val="edge"/>
          <c:x val="0.0820782468829539"/>
          <c:y val="0.02741518023862"/>
          <c:w val="0.917822131914007"/>
          <c:h val="0.86862312715934"/>
        </c:manualLayout>
      </c:layout>
      <c:lineChart>
        <c:grouping val="standard"/>
        <c:varyColors val="0"/>
        <c:ser>
          <c:idx val="5"/>
          <c:order val="0"/>
          <c:tx>
            <c:strRef>
              <c:f>evolution!$B$338</c:f>
              <c:strCache>
                <c:ptCount val="1"/>
                <c:pt idx="0">
                  <c:v>Ensemble</c:v>
                </c:pt>
              </c:strCache>
            </c:strRef>
          </c:tx>
          <c:spPr>
            <a:ln w="76200" cmpd="sng">
              <a:solidFill>
                <a:srgbClr val="008000"/>
              </a:solidFill>
            </a:ln>
          </c:spPr>
          <c:marker>
            <c:symbol val="none"/>
          </c:marker>
          <c:dLbls>
            <c:spPr>
              <a:solidFill>
                <a:schemeClr val="bg1"/>
              </a:solidFill>
            </c:spPr>
            <c:txPr>
              <a:bodyPr rot="-5400000" vert="horz"/>
              <a:lstStyle/>
              <a:p>
                <a:pPr>
                  <a:defRPr sz="1800" b="1">
                    <a:solidFill>
                      <a:srgbClr val="008000"/>
                    </a:solidFill>
                  </a:defRPr>
                </a:pPr>
                <a:endParaRPr lang="fr-FR"/>
              </a:p>
            </c:txPr>
            <c:dLblPos val="b"/>
            <c:showLegendKey val="0"/>
            <c:showVal val="1"/>
            <c:showCatName val="0"/>
            <c:showSerName val="0"/>
            <c:showPercent val="0"/>
            <c:showBubbleSize val="0"/>
            <c:showLeaderLines val="0"/>
          </c:dLbls>
          <c:trendline>
            <c:spPr>
              <a:ln w="38100" cmpd="sng">
                <a:solidFill>
                  <a:srgbClr val="008000"/>
                </a:solidFill>
                <a:prstDash val="sysDash"/>
              </a:ln>
            </c:spPr>
            <c:trendlineType val="linear"/>
            <c:dispRSqr val="0"/>
            <c:dispEq val="0"/>
          </c:trendline>
          <c:cat>
            <c:numRef>
              <c:f>evolution!$C$332:$J$332</c:f>
              <c:numCache>
                <c:formatCode>General</c:formatCode>
                <c:ptCount val="8"/>
                <c:pt idx="0">
                  <c:v>2012.0</c:v>
                </c:pt>
                <c:pt idx="1">
                  <c:v>2013.0</c:v>
                </c:pt>
                <c:pt idx="2">
                  <c:v>2014.0</c:v>
                </c:pt>
                <c:pt idx="3">
                  <c:v>2015.0</c:v>
                </c:pt>
                <c:pt idx="4">
                  <c:v>2016.0</c:v>
                </c:pt>
                <c:pt idx="5">
                  <c:v>2017.0</c:v>
                </c:pt>
                <c:pt idx="6">
                  <c:v>2018.0</c:v>
                </c:pt>
                <c:pt idx="7">
                  <c:v>2019.0</c:v>
                </c:pt>
              </c:numCache>
            </c:numRef>
          </c:cat>
          <c:val>
            <c:numRef>
              <c:f>evolution!$C$338:$J$338</c:f>
              <c:numCache>
                <c:formatCode>0.0%</c:formatCode>
                <c:ptCount val="8"/>
                <c:pt idx="0">
                  <c:v>0.297649899630308</c:v>
                </c:pt>
                <c:pt idx="1">
                  <c:v>0.299030325913372</c:v>
                </c:pt>
                <c:pt idx="2">
                  <c:v>0.307322754958557</c:v>
                </c:pt>
                <c:pt idx="3">
                  <c:v>0.313657990249104</c:v>
                </c:pt>
              </c:numCache>
            </c:numRef>
          </c:val>
          <c:smooth val="0"/>
        </c:ser>
        <c:dLbls>
          <c:showLegendKey val="0"/>
          <c:showVal val="0"/>
          <c:showCatName val="0"/>
          <c:showSerName val="0"/>
          <c:showPercent val="0"/>
          <c:showBubbleSize val="0"/>
        </c:dLbls>
        <c:marker val="1"/>
        <c:smooth val="0"/>
        <c:axId val="2147302104"/>
        <c:axId val="2147305080"/>
      </c:lineChart>
      <c:catAx>
        <c:axId val="2147302104"/>
        <c:scaling>
          <c:orientation val="minMax"/>
        </c:scaling>
        <c:delete val="0"/>
        <c:axPos val="b"/>
        <c:numFmt formatCode="General" sourceLinked="1"/>
        <c:majorTickMark val="out"/>
        <c:minorTickMark val="none"/>
        <c:tickLblPos val="low"/>
        <c:txPr>
          <a:bodyPr rot="-5400000" vert="horz"/>
          <a:lstStyle/>
          <a:p>
            <a:pPr>
              <a:defRPr sz="1800"/>
            </a:pPr>
            <a:endParaRPr lang="fr-FR"/>
          </a:p>
        </c:txPr>
        <c:crossAx val="2147305080"/>
        <c:crosses val="autoZero"/>
        <c:auto val="1"/>
        <c:lblAlgn val="ctr"/>
        <c:lblOffset val="100"/>
        <c:noMultiLvlLbl val="0"/>
      </c:catAx>
      <c:valAx>
        <c:axId val="2147305080"/>
        <c:scaling>
          <c:orientation val="minMax"/>
          <c:max val="0.35"/>
          <c:min val="0.28"/>
        </c:scaling>
        <c:delete val="0"/>
        <c:axPos val="l"/>
        <c:majorGridlines>
          <c:spPr>
            <a:ln>
              <a:solidFill>
                <a:schemeClr val="bg1">
                  <a:lumMod val="75000"/>
                </a:schemeClr>
              </a:solidFill>
            </a:ln>
          </c:spPr>
        </c:majorGridlines>
        <c:numFmt formatCode="0%" sourceLinked="0"/>
        <c:majorTickMark val="out"/>
        <c:minorTickMark val="none"/>
        <c:tickLblPos val="nextTo"/>
        <c:crossAx val="2147302104"/>
        <c:crosses val="autoZero"/>
        <c:crossBetween val="between"/>
        <c:majorUnit val="0.01"/>
      </c:valAx>
    </c:plotArea>
    <c:legend>
      <c:legendPos val="r"/>
      <c:layout>
        <c:manualLayout>
          <c:xMode val="edge"/>
          <c:yMode val="edge"/>
          <c:x val="0.146729822064971"/>
          <c:y val="0.187363653447576"/>
          <c:w val="0.303864036288749"/>
          <c:h val="0.25056672050171"/>
        </c:manualLayout>
      </c:layout>
      <c:overlay val="0"/>
      <c:spPr>
        <a:solidFill>
          <a:schemeClr val="bg1"/>
        </a:solidFill>
      </c:spPr>
    </c:legend>
    <c:plotVisOnly val="1"/>
    <c:dispBlanksAs val="gap"/>
    <c:showDLblsOverMax val="0"/>
  </c:chart>
  <c:txPr>
    <a:bodyPr/>
    <a:lstStyle/>
    <a:p>
      <a:pPr>
        <a:defRPr sz="1600"/>
      </a:pPr>
      <a:endParaRPr lang="fr-FR"/>
    </a:p>
  </c:txPr>
  <c:externalData r:id="rId1">
    <c:autoUpdate val="0"/>
  </c:externalData>
  <c:userShapes r:id="rId2"/>
</c:chartSpace>
</file>

<file path=ppt/charts/chart8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fr-FR" sz="2400"/>
              <a:t>Le taux EBE / FP </a:t>
            </a:r>
          </a:p>
        </c:rich>
      </c:tx>
      <c:layout>
        <c:manualLayout>
          <c:xMode val="edge"/>
          <c:yMode val="edge"/>
          <c:x val="0.30384047127482"/>
          <c:y val="0.00118649577616281"/>
        </c:manualLayout>
      </c:layout>
      <c:overlay val="0"/>
      <c:spPr>
        <a:solidFill>
          <a:schemeClr val="bg1"/>
        </a:solidFill>
      </c:spPr>
    </c:title>
    <c:autoTitleDeleted val="0"/>
    <c:plotArea>
      <c:layout>
        <c:manualLayout>
          <c:layoutTarget val="inner"/>
          <c:xMode val="edge"/>
          <c:yMode val="edge"/>
          <c:x val="0.0820782468829539"/>
          <c:y val="0.02741518023862"/>
          <c:w val="0.917822131914007"/>
          <c:h val="0.904942507411704"/>
        </c:manualLayout>
      </c:layout>
      <c:lineChart>
        <c:grouping val="standard"/>
        <c:varyColors val="0"/>
        <c:ser>
          <c:idx val="0"/>
          <c:order val="0"/>
          <c:tx>
            <c:strRef>
              <c:f>evolution!$R$298</c:f>
              <c:strCache>
                <c:ptCount val="1"/>
                <c:pt idx="0">
                  <c:v>EBE / FP</c:v>
                </c:pt>
              </c:strCache>
            </c:strRef>
          </c:tx>
          <c:spPr>
            <a:ln w="76200" cmpd="sng">
              <a:solidFill>
                <a:srgbClr val="FF0000"/>
              </a:solidFill>
            </a:ln>
          </c:spPr>
          <c:marker>
            <c:symbol val="none"/>
          </c:marker>
          <c:dLbls>
            <c:numFmt formatCode="0%" sourceLinked="0"/>
            <c:spPr>
              <a:solidFill>
                <a:schemeClr val="bg1"/>
              </a:solidFill>
            </c:spPr>
            <c:txPr>
              <a:bodyPr rot="0" vert="horz"/>
              <a:lstStyle/>
              <a:p>
                <a:pPr>
                  <a:defRPr sz="1800" b="1">
                    <a:solidFill>
                      <a:srgbClr val="FF0000"/>
                    </a:solidFill>
                  </a:defRPr>
                </a:pPr>
                <a:endParaRPr lang="fr-FR"/>
              </a:p>
            </c:txPr>
            <c:dLblPos val="ctr"/>
            <c:showLegendKey val="0"/>
            <c:showVal val="1"/>
            <c:showCatName val="0"/>
            <c:showSerName val="0"/>
            <c:showPercent val="0"/>
            <c:showBubbleSize val="0"/>
            <c:showLeaderLines val="0"/>
          </c:dLbls>
          <c:cat>
            <c:numRef>
              <c:f>evolution!$S$297:$V$297</c:f>
              <c:numCache>
                <c:formatCode>General</c:formatCode>
                <c:ptCount val="4"/>
                <c:pt idx="0">
                  <c:v>2012.0</c:v>
                </c:pt>
                <c:pt idx="1">
                  <c:v>2013.0</c:v>
                </c:pt>
                <c:pt idx="2">
                  <c:v>2014.0</c:v>
                </c:pt>
                <c:pt idx="3">
                  <c:v>2015.0</c:v>
                </c:pt>
              </c:numCache>
            </c:numRef>
          </c:cat>
          <c:val>
            <c:numRef>
              <c:f>evolution!$S$298:$V$298</c:f>
              <c:numCache>
                <c:formatCode>0.0%</c:formatCode>
                <c:ptCount val="4"/>
                <c:pt idx="0">
                  <c:v>0.423791353448423</c:v>
                </c:pt>
                <c:pt idx="1">
                  <c:v>0.426595239377527</c:v>
                </c:pt>
                <c:pt idx="2">
                  <c:v>0.443673813682403</c:v>
                </c:pt>
                <c:pt idx="3">
                  <c:v>0.456999550942458</c:v>
                </c:pt>
              </c:numCache>
            </c:numRef>
          </c:val>
          <c:smooth val="0"/>
        </c:ser>
        <c:ser>
          <c:idx val="1"/>
          <c:order val="1"/>
          <c:tx>
            <c:strRef>
              <c:f>evolution!$R$299</c:f>
              <c:strCache>
                <c:ptCount val="1"/>
                <c:pt idx="0">
                  <c:v>REX / FP</c:v>
                </c:pt>
              </c:strCache>
            </c:strRef>
          </c:tx>
          <c:marker>
            <c:symbol val="none"/>
          </c:marker>
          <c:dLbls>
            <c:showLegendKey val="0"/>
            <c:showVal val="1"/>
            <c:showCatName val="0"/>
            <c:showSerName val="0"/>
            <c:showPercent val="0"/>
            <c:showBubbleSize val="0"/>
            <c:showLeaderLines val="0"/>
          </c:dLbls>
          <c:cat>
            <c:numRef>
              <c:f>evolution!$S$297:$V$297</c:f>
              <c:numCache>
                <c:formatCode>General</c:formatCode>
                <c:ptCount val="4"/>
                <c:pt idx="0">
                  <c:v>2012.0</c:v>
                </c:pt>
                <c:pt idx="1">
                  <c:v>2013.0</c:v>
                </c:pt>
                <c:pt idx="2">
                  <c:v>2014.0</c:v>
                </c:pt>
                <c:pt idx="3">
                  <c:v>2015.0</c:v>
                </c:pt>
              </c:numCache>
            </c:numRef>
          </c:cat>
          <c:val>
            <c:numRef>
              <c:f>evolution!$S$299:$V$299</c:f>
              <c:numCache>
                <c:formatCode>0.0%</c:formatCode>
                <c:ptCount val="4"/>
                <c:pt idx="0">
                  <c:v>0.279921618505628</c:v>
                </c:pt>
                <c:pt idx="1">
                  <c:v>0.259238015750277</c:v>
                </c:pt>
                <c:pt idx="2">
                  <c:v>0.287535466204157</c:v>
                </c:pt>
                <c:pt idx="3">
                  <c:v>0.253229806967345</c:v>
                </c:pt>
              </c:numCache>
            </c:numRef>
          </c:val>
          <c:smooth val="0"/>
        </c:ser>
        <c:ser>
          <c:idx val="2"/>
          <c:order val="2"/>
          <c:tx>
            <c:strRef>
              <c:f>evolution!$R$300</c:f>
              <c:strCache>
                <c:ptCount val="1"/>
                <c:pt idx="0">
                  <c:v>RN / FP</c:v>
                </c:pt>
              </c:strCache>
            </c:strRef>
          </c:tx>
          <c:marker>
            <c:symbol val="none"/>
          </c:marker>
          <c:dLbls>
            <c:showLegendKey val="0"/>
            <c:showVal val="1"/>
            <c:showCatName val="0"/>
            <c:showSerName val="0"/>
            <c:showPercent val="0"/>
            <c:showBubbleSize val="0"/>
            <c:showLeaderLines val="0"/>
          </c:dLbls>
          <c:cat>
            <c:numRef>
              <c:f>evolution!$S$297:$V$297</c:f>
              <c:numCache>
                <c:formatCode>General</c:formatCode>
                <c:ptCount val="4"/>
                <c:pt idx="0">
                  <c:v>2012.0</c:v>
                </c:pt>
                <c:pt idx="1">
                  <c:v>2013.0</c:v>
                </c:pt>
                <c:pt idx="2">
                  <c:v>2014.0</c:v>
                </c:pt>
                <c:pt idx="3">
                  <c:v>2015.0</c:v>
                </c:pt>
              </c:numCache>
            </c:numRef>
          </c:cat>
          <c:val>
            <c:numRef>
              <c:f>evolution!$S$300:$V$300</c:f>
              <c:numCache>
                <c:formatCode>0.0%</c:formatCode>
                <c:ptCount val="4"/>
                <c:pt idx="0">
                  <c:v>0.193364516001016</c:v>
                </c:pt>
                <c:pt idx="1">
                  <c:v>0.227960615276482</c:v>
                </c:pt>
                <c:pt idx="2">
                  <c:v>0.099159017392878</c:v>
                </c:pt>
                <c:pt idx="3">
                  <c:v>0.238807945316746</c:v>
                </c:pt>
              </c:numCache>
            </c:numRef>
          </c:val>
          <c:smooth val="0"/>
        </c:ser>
        <c:dLbls>
          <c:showLegendKey val="0"/>
          <c:showVal val="0"/>
          <c:showCatName val="0"/>
          <c:showSerName val="0"/>
          <c:showPercent val="0"/>
          <c:showBubbleSize val="0"/>
        </c:dLbls>
        <c:marker val="1"/>
        <c:smooth val="0"/>
        <c:axId val="2147325448"/>
        <c:axId val="2147328568"/>
      </c:lineChart>
      <c:catAx>
        <c:axId val="2147325448"/>
        <c:scaling>
          <c:orientation val="minMax"/>
        </c:scaling>
        <c:delete val="1"/>
        <c:axPos val="b"/>
        <c:numFmt formatCode="General" sourceLinked="1"/>
        <c:majorTickMark val="out"/>
        <c:minorTickMark val="none"/>
        <c:tickLblPos val="low"/>
        <c:crossAx val="2147328568"/>
        <c:crosses val="autoZero"/>
        <c:auto val="1"/>
        <c:lblAlgn val="ctr"/>
        <c:lblOffset val="100"/>
        <c:noMultiLvlLbl val="0"/>
      </c:catAx>
      <c:valAx>
        <c:axId val="2147328568"/>
        <c:scaling>
          <c:orientation val="minMax"/>
          <c:max val="0.46"/>
          <c:min val="0.42"/>
        </c:scaling>
        <c:delete val="0"/>
        <c:axPos val="l"/>
        <c:majorGridlines>
          <c:spPr>
            <a:ln>
              <a:solidFill>
                <a:schemeClr val="bg1">
                  <a:lumMod val="75000"/>
                </a:schemeClr>
              </a:solidFill>
            </a:ln>
          </c:spPr>
        </c:majorGridlines>
        <c:numFmt formatCode="0%" sourceLinked="0"/>
        <c:majorTickMark val="out"/>
        <c:minorTickMark val="none"/>
        <c:tickLblPos val="nextTo"/>
        <c:crossAx val="2147325448"/>
        <c:crosses val="autoZero"/>
        <c:crossBetween val="between"/>
        <c:majorUnit val="0.01"/>
      </c:valAx>
    </c:plotArea>
    <c:plotVisOnly val="1"/>
    <c:dispBlanksAs val="gap"/>
    <c:showDLblsOverMax val="0"/>
  </c:chart>
  <c:txPr>
    <a:bodyPr/>
    <a:lstStyle/>
    <a:p>
      <a:pPr>
        <a:defRPr sz="1600"/>
      </a:pPr>
      <a:endParaRPr lang="fr-FR"/>
    </a:p>
  </c:txPr>
  <c:externalData r:id="rId1">
    <c:autoUpdate val="0"/>
  </c:externalData>
</c:chartSpace>
</file>

<file path=ppt/charts/chart8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a:pPr>
            <a:r>
              <a:rPr lang="fr-FR" sz="1800" dirty="0"/>
              <a:t>Les autres taux  moins significatifs, </a:t>
            </a:r>
            <a:endParaRPr lang="fr-FR" sz="1800" dirty="0" smtClean="0"/>
          </a:p>
          <a:p>
            <a:pPr>
              <a:defRPr sz="1800"/>
            </a:pPr>
            <a:r>
              <a:rPr lang="fr-FR" sz="1800" dirty="0" smtClean="0"/>
              <a:t>plus stables </a:t>
            </a:r>
            <a:r>
              <a:rPr lang="fr-FR" sz="1800" dirty="0"/>
              <a:t>: </a:t>
            </a:r>
          </a:p>
          <a:p>
            <a:pPr>
              <a:defRPr sz="1800"/>
            </a:pPr>
            <a:r>
              <a:rPr lang="fr-FR" sz="1800" dirty="0"/>
              <a:t>REX / </a:t>
            </a:r>
            <a:r>
              <a:rPr lang="fr-FR" sz="1800" dirty="0" smtClean="0"/>
              <a:t>FP</a:t>
            </a:r>
            <a:r>
              <a:rPr lang="fr-FR" sz="1800" baseline="0" dirty="0" smtClean="0"/>
              <a:t> </a:t>
            </a:r>
            <a:r>
              <a:rPr lang="fr-FR" sz="1800" dirty="0" smtClean="0"/>
              <a:t>et </a:t>
            </a:r>
            <a:r>
              <a:rPr lang="fr-FR" sz="1800" dirty="0"/>
              <a:t>RN / </a:t>
            </a:r>
            <a:r>
              <a:rPr lang="fr-FR" sz="1800" dirty="0" smtClean="0"/>
              <a:t>FP</a:t>
            </a:r>
            <a:endParaRPr lang="fr-FR" sz="1800" dirty="0"/>
          </a:p>
        </c:rich>
      </c:tx>
      <c:layout>
        <c:manualLayout>
          <c:xMode val="edge"/>
          <c:yMode val="edge"/>
          <c:x val="0.157376798805322"/>
          <c:y val="0.0"/>
        </c:manualLayout>
      </c:layout>
      <c:overlay val="0"/>
      <c:spPr>
        <a:solidFill>
          <a:schemeClr val="bg1"/>
        </a:solidFill>
      </c:spPr>
    </c:title>
    <c:autoTitleDeleted val="0"/>
    <c:plotArea>
      <c:layout>
        <c:manualLayout>
          <c:layoutTarget val="inner"/>
          <c:xMode val="edge"/>
          <c:yMode val="edge"/>
          <c:x val="0.0820782468829539"/>
          <c:y val="0.218094629641584"/>
          <c:w val="0.917822131914007"/>
          <c:h val="0.646840457484821"/>
        </c:manualLayout>
      </c:layout>
      <c:lineChart>
        <c:grouping val="standard"/>
        <c:varyColors val="0"/>
        <c:ser>
          <c:idx val="0"/>
          <c:order val="0"/>
          <c:tx>
            <c:strRef>
              <c:f>evolution!$R$299</c:f>
              <c:strCache>
                <c:ptCount val="1"/>
                <c:pt idx="0">
                  <c:v>REX / FP</c:v>
                </c:pt>
              </c:strCache>
            </c:strRef>
          </c:tx>
          <c:spPr>
            <a:ln w="76200" cmpd="sng">
              <a:solidFill>
                <a:srgbClr val="FF6600"/>
              </a:solidFill>
            </a:ln>
          </c:spPr>
          <c:marker>
            <c:symbol val="none"/>
          </c:marker>
          <c:dLbls>
            <c:dLbl>
              <c:idx val="3"/>
              <c:layout>
                <c:manualLayout>
                  <c:x val="-0.0512668077387312"/>
                  <c:y val="-0.0262060333468766"/>
                </c:manualLayout>
              </c:layout>
              <c:dLblPos val="r"/>
              <c:showLegendKey val="0"/>
              <c:showVal val="1"/>
              <c:showCatName val="0"/>
              <c:showSerName val="0"/>
              <c:showPercent val="0"/>
              <c:showBubbleSize val="0"/>
            </c:dLbl>
            <c:numFmt formatCode="0%" sourceLinked="0"/>
            <c:spPr>
              <a:solidFill>
                <a:schemeClr val="bg1"/>
              </a:solidFill>
            </c:spPr>
            <c:txPr>
              <a:bodyPr rot="0" vert="horz"/>
              <a:lstStyle/>
              <a:p>
                <a:pPr>
                  <a:defRPr/>
                </a:pPr>
                <a:endParaRPr lang="fr-FR"/>
              </a:p>
            </c:txPr>
            <c:dLblPos val="ctr"/>
            <c:showLegendKey val="0"/>
            <c:showVal val="1"/>
            <c:showCatName val="0"/>
            <c:showSerName val="0"/>
            <c:showPercent val="0"/>
            <c:showBubbleSize val="0"/>
            <c:showLeaderLines val="0"/>
          </c:dLbls>
          <c:cat>
            <c:numRef>
              <c:f>evolution!$S$297:$V$297</c:f>
              <c:numCache>
                <c:formatCode>General</c:formatCode>
                <c:ptCount val="4"/>
                <c:pt idx="0">
                  <c:v>2012.0</c:v>
                </c:pt>
                <c:pt idx="1">
                  <c:v>2013.0</c:v>
                </c:pt>
                <c:pt idx="2">
                  <c:v>2014.0</c:v>
                </c:pt>
                <c:pt idx="3">
                  <c:v>2015.0</c:v>
                </c:pt>
              </c:numCache>
            </c:numRef>
          </c:cat>
          <c:val>
            <c:numRef>
              <c:f>evolution!$S$299:$V$299</c:f>
              <c:numCache>
                <c:formatCode>0.0%</c:formatCode>
                <c:ptCount val="4"/>
                <c:pt idx="0">
                  <c:v>0.279921618505628</c:v>
                </c:pt>
                <c:pt idx="1">
                  <c:v>0.259238015750277</c:v>
                </c:pt>
                <c:pt idx="2">
                  <c:v>0.287535466204157</c:v>
                </c:pt>
                <c:pt idx="3">
                  <c:v>0.253229806967345</c:v>
                </c:pt>
              </c:numCache>
            </c:numRef>
          </c:val>
          <c:smooth val="0"/>
        </c:ser>
        <c:ser>
          <c:idx val="1"/>
          <c:order val="1"/>
          <c:tx>
            <c:strRef>
              <c:f>evolution!$R$300</c:f>
              <c:strCache>
                <c:ptCount val="1"/>
                <c:pt idx="0">
                  <c:v>RN / FP</c:v>
                </c:pt>
              </c:strCache>
            </c:strRef>
          </c:tx>
          <c:spPr>
            <a:ln>
              <a:solidFill>
                <a:schemeClr val="accent6">
                  <a:lumMod val="50000"/>
                </a:schemeClr>
              </a:solidFill>
            </a:ln>
          </c:spPr>
          <c:marker>
            <c:symbol val="none"/>
          </c:marker>
          <c:dLbls>
            <c:dLbl>
              <c:idx val="3"/>
              <c:layout>
                <c:manualLayout>
                  <c:x val="-0.0600664895644088"/>
                  <c:y val="0.0316205815008752"/>
                </c:manualLayout>
              </c:layout>
              <c:dLblPos val="r"/>
              <c:showLegendKey val="0"/>
              <c:showVal val="1"/>
              <c:showCatName val="0"/>
              <c:showSerName val="0"/>
              <c:showPercent val="0"/>
              <c:showBubbleSize val="0"/>
            </c:dLbl>
            <c:numFmt formatCode="0%" sourceLinked="0"/>
            <c:spPr>
              <a:solidFill>
                <a:schemeClr val="bg1"/>
              </a:solidFill>
            </c:spPr>
            <c:dLblPos val="ctr"/>
            <c:showLegendKey val="0"/>
            <c:showVal val="1"/>
            <c:showCatName val="0"/>
            <c:showSerName val="0"/>
            <c:showPercent val="0"/>
            <c:showBubbleSize val="0"/>
            <c:showLeaderLines val="0"/>
          </c:dLbls>
          <c:cat>
            <c:numRef>
              <c:f>evolution!$S$297:$V$297</c:f>
              <c:numCache>
                <c:formatCode>General</c:formatCode>
                <c:ptCount val="4"/>
                <c:pt idx="0">
                  <c:v>2012.0</c:v>
                </c:pt>
                <c:pt idx="1">
                  <c:v>2013.0</c:v>
                </c:pt>
                <c:pt idx="2">
                  <c:v>2014.0</c:v>
                </c:pt>
                <c:pt idx="3">
                  <c:v>2015.0</c:v>
                </c:pt>
              </c:numCache>
            </c:numRef>
          </c:cat>
          <c:val>
            <c:numRef>
              <c:f>evolution!$S$300:$V$300</c:f>
              <c:numCache>
                <c:formatCode>0.0%</c:formatCode>
                <c:ptCount val="4"/>
                <c:pt idx="0">
                  <c:v>0.193364516001016</c:v>
                </c:pt>
                <c:pt idx="1">
                  <c:v>0.227960615276482</c:v>
                </c:pt>
                <c:pt idx="2">
                  <c:v>0.099159017392878</c:v>
                </c:pt>
                <c:pt idx="3">
                  <c:v>0.238807945316746</c:v>
                </c:pt>
              </c:numCache>
            </c:numRef>
          </c:val>
          <c:smooth val="0"/>
        </c:ser>
        <c:dLbls>
          <c:showLegendKey val="0"/>
          <c:showVal val="0"/>
          <c:showCatName val="0"/>
          <c:showSerName val="0"/>
          <c:showPercent val="0"/>
          <c:showBubbleSize val="0"/>
        </c:dLbls>
        <c:marker val="1"/>
        <c:smooth val="0"/>
        <c:axId val="2143439992"/>
        <c:axId val="2143443032"/>
      </c:lineChart>
      <c:catAx>
        <c:axId val="2143439992"/>
        <c:scaling>
          <c:orientation val="minMax"/>
        </c:scaling>
        <c:delete val="0"/>
        <c:axPos val="b"/>
        <c:numFmt formatCode="General" sourceLinked="1"/>
        <c:majorTickMark val="out"/>
        <c:minorTickMark val="none"/>
        <c:tickLblPos val="low"/>
        <c:crossAx val="2143443032"/>
        <c:crosses val="autoZero"/>
        <c:auto val="1"/>
        <c:lblAlgn val="ctr"/>
        <c:lblOffset val="100"/>
        <c:noMultiLvlLbl val="0"/>
      </c:catAx>
      <c:valAx>
        <c:axId val="2143443032"/>
        <c:scaling>
          <c:orientation val="minMax"/>
          <c:min val="0.08"/>
        </c:scaling>
        <c:delete val="0"/>
        <c:axPos val="l"/>
        <c:majorGridlines>
          <c:spPr>
            <a:ln>
              <a:solidFill>
                <a:schemeClr val="bg1">
                  <a:lumMod val="75000"/>
                </a:schemeClr>
              </a:solidFill>
            </a:ln>
          </c:spPr>
        </c:majorGridlines>
        <c:numFmt formatCode="0%" sourceLinked="0"/>
        <c:majorTickMark val="out"/>
        <c:minorTickMark val="none"/>
        <c:tickLblPos val="nextTo"/>
        <c:crossAx val="2143439992"/>
        <c:crosses val="autoZero"/>
        <c:crossBetween val="between"/>
        <c:majorUnit val="0.02"/>
      </c:valAx>
    </c:plotArea>
    <c:plotVisOnly val="1"/>
    <c:dispBlanksAs val="gap"/>
    <c:showDLblsOverMax val="0"/>
  </c:chart>
  <c:txPr>
    <a:bodyPr/>
    <a:lstStyle/>
    <a:p>
      <a:pPr>
        <a:defRPr sz="1600"/>
      </a:pPr>
      <a:endParaRPr lang="fr-FR"/>
    </a:p>
  </c:txPr>
  <c:externalData r:id="rId1">
    <c:autoUpdate val="0"/>
  </c:externalData>
</c:chartSpace>
</file>

<file path=ppt/charts/chart8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1"/>
            </a:pPr>
            <a:r>
              <a:rPr lang="fr-FR" sz="1600" b="1" dirty="0"/>
              <a:t>Evolution à  long terme du prix du nickel </a:t>
            </a:r>
          </a:p>
          <a:p>
            <a:pPr>
              <a:defRPr sz="1400" b="1"/>
            </a:pPr>
            <a:r>
              <a:rPr lang="fr-FR" sz="1600" b="1" dirty="0"/>
              <a:t>et effet US$ (en moyenne annuelle</a:t>
            </a:r>
            <a:r>
              <a:rPr lang="fr-FR" sz="1600" b="1" dirty="0" smtClean="0"/>
              <a:t>), valeurs courantes</a:t>
            </a:r>
            <a:endParaRPr lang="fr-FR" sz="1600" b="1" dirty="0"/>
          </a:p>
        </c:rich>
      </c:tx>
      <c:layout>
        <c:manualLayout>
          <c:xMode val="edge"/>
          <c:yMode val="edge"/>
          <c:x val="0.152708361137061"/>
          <c:y val="0.0"/>
        </c:manualLayout>
      </c:layout>
      <c:overlay val="0"/>
      <c:spPr>
        <a:solidFill>
          <a:schemeClr val="bg1"/>
        </a:solidFill>
        <a:ln w="25400">
          <a:noFill/>
        </a:ln>
      </c:spPr>
    </c:title>
    <c:autoTitleDeleted val="0"/>
    <c:plotArea>
      <c:layout>
        <c:manualLayout>
          <c:layoutTarget val="inner"/>
          <c:xMode val="edge"/>
          <c:yMode val="edge"/>
          <c:x val="0.0611521359069387"/>
          <c:y val="0.188047550619743"/>
          <c:w val="0.865219965211761"/>
          <c:h val="0.765157846230747"/>
        </c:manualLayout>
      </c:layout>
      <c:lineChart>
        <c:grouping val="standard"/>
        <c:varyColors val="0"/>
        <c:ser>
          <c:idx val="0"/>
          <c:order val="0"/>
          <c:tx>
            <c:strRef>
              <c:f>'cours annuel'!$A$8</c:f>
              <c:strCache>
                <c:ptCount val="1"/>
                <c:pt idx="0">
                  <c:v>Cours du nickel au LME (USD/Lb)</c:v>
                </c:pt>
              </c:strCache>
            </c:strRef>
          </c:tx>
          <c:spPr>
            <a:ln w="76200" cmpd="sng">
              <a:solidFill>
                <a:schemeClr val="tx1"/>
              </a:solidFill>
            </a:ln>
          </c:spPr>
          <c:marker>
            <c:symbol val="none"/>
          </c:marker>
          <c:dLbls>
            <c:dLbl>
              <c:idx val="6"/>
              <c:layout/>
              <c:dLblPos val="ctr"/>
              <c:showLegendKey val="0"/>
              <c:showVal val="1"/>
              <c:showCatName val="0"/>
              <c:showSerName val="0"/>
              <c:showPercent val="0"/>
              <c:showBubbleSize val="0"/>
            </c:dLbl>
            <c:dLbl>
              <c:idx val="16"/>
              <c:layout/>
              <c:dLblPos val="ctr"/>
              <c:showLegendKey val="0"/>
              <c:showVal val="1"/>
              <c:showCatName val="0"/>
              <c:showSerName val="0"/>
              <c:showPercent val="0"/>
              <c:showBubbleSize val="0"/>
            </c:dLbl>
            <c:dLbl>
              <c:idx val="25"/>
              <c:layout>
                <c:manualLayout>
                  <c:x val="-0.0505233202036741"/>
                  <c:y val="-0.0413295219052975"/>
                </c:manualLayout>
              </c:layout>
              <c:dLblPos val="r"/>
              <c:showLegendKey val="0"/>
              <c:showVal val="1"/>
              <c:showCatName val="0"/>
              <c:showSerName val="0"/>
              <c:showPercent val="0"/>
              <c:showBubbleSize val="0"/>
            </c:dLbl>
            <c:dLbl>
              <c:idx val="27"/>
              <c:layout>
                <c:manualLayout>
                  <c:x val="-0.0468911383854252"/>
                  <c:y val="0.0454624740958271"/>
                </c:manualLayout>
              </c:layout>
              <c:dLblPos val="r"/>
              <c:showLegendKey val="0"/>
              <c:showVal val="1"/>
              <c:showCatName val="0"/>
              <c:showSerName val="0"/>
              <c:showPercent val="0"/>
              <c:showBubbleSize val="0"/>
            </c:dLbl>
            <c:dLbl>
              <c:idx val="34"/>
              <c:layout>
                <c:manualLayout>
                  <c:x val="-0.0457989709865204"/>
                  <c:y val="0.0743931394295354"/>
                </c:manualLayout>
              </c:layout>
              <c:numFmt formatCode="#,##0.0" sourceLinked="0"/>
              <c:spPr>
                <a:solidFill>
                  <a:schemeClr val="bg1"/>
                </a:solidFill>
              </c:spPr>
              <c:txPr>
                <a:bodyPr/>
                <a:lstStyle/>
                <a:p>
                  <a:pPr>
                    <a:defRPr b="1"/>
                  </a:pPr>
                  <a:endParaRPr lang="fr-FR"/>
                </a:p>
              </c:txPr>
              <c:dLblPos val="r"/>
              <c:showLegendKey val="0"/>
              <c:showVal val="1"/>
              <c:showCatName val="0"/>
              <c:showSerName val="0"/>
              <c:showPercent val="0"/>
              <c:showBubbleSize val="0"/>
            </c:dLbl>
            <c:dLbl>
              <c:idx val="36"/>
              <c:layout>
                <c:manualLayout>
                  <c:x val="-0.0411058476686078"/>
                  <c:y val="-0.0702601872390058"/>
                </c:manualLayout>
              </c:layout>
              <c:dLblPos val="r"/>
              <c:showLegendKey val="0"/>
              <c:showVal val="1"/>
              <c:showCatName val="0"/>
              <c:showSerName val="0"/>
              <c:showPercent val="0"/>
              <c:showBubbleSize val="0"/>
            </c:dLbl>
            <c:spPr>
              <a:solidFill>
                <a:schemeClr val="bg1"/>
              </a:solidFill>
            </c:spPr>
            <c:txPr>
              <a:bodyPr/>
              <a:lstStyle/>
              <a:p>
                <a:pPr>
                  <a:defRPr b="1"/>
                </a:pPr>
                <a:endParaRPr lang="fr-FR"/>
              </a:p>
            </c:txPr>
            <c:dLblPos val="ctr"/>
            <c:showLegendKey val="0"/>
            <c:showVal val="0"/>
            <c:showCatName val="0"/>
            <c:showSerName val="0"/>
            <c:showPercent val="0"/>
            <c:showBubbleSize val="0"/>
          </c:dLbls>
          <c:cat>
            <c:numRef>
              <c:f>'cours annuel'!$C$6:$AM$6</c:f>
              <c:numCache>
                <c:formatCode>0</c:formatCode>
                <c:ptCount val="37"/>
                <c:pt idx="0">
                  <c:v>1982.0</c:v>
                </c:pt>
                <c:pt idx="1">
                  <c:v>1983.0</c:v>
                </c:pt>
                <c:pt idx="2">
                  <c:v>1984.0</c:v>
                </c:pt>
                <c:pt idx="3">
                  <c:v>1985.0</c:v>
                </c:pt>
                <c:pt idx="4">
                  <c:v>1986.0</c:v>
                </c:pt>
                <c:pt idx="5">
                  <c:v>1987.0</c:v>
                </c:pt>
                <c:pt idx="6">
                  <c:v>1988.0</c:v>
                </c:pt>
                <c:pt idx="7">
                  <c:v>1989.0</c:v>
                </c:pt>
                <c:pt idx="8">
                  <c:v>1990.0</c:v>
                </c:pt>
                <c:pt idx="9">
                  <c:v>1991.0</c:v>
                </c:pt>
                <c:pt idx="10">
                  <c:v>1992.0</c:v>
                </c:pt>
                <c:pt idx="11">
                  <c:v>1993.0</c:v>
                </c:pt>
                <c:pt idx="12">
                  <c:v>1994.0</c:v>
                </c:pt>
                <c:pt idx="13">
                  <c:v>1995.0</c:v>
                </c:pt>
                <c:pt idx="14">
                  <c:v>1996.0</c:v>
                </c:pt>
                <c:pt idx="15">
                  <c:v>1997.0</c:v>
                </c:pt>
                <c:pt idx="16">
                  <c:v>1998.0</c:v>
                </c:pt>
                <c:pt idx="17">
                  <c:v>1999.0</c:v>
                </c:pt>
                <c:pt idx="18">
                  <c:v>2000.0</c:v>
                </c:pt>
                <c:pt idx="19">
                  <c:v>2001.0</c:v>
                </c:pt>
                <c:pt idx="20">
                  <c:v>2002.0</c:v>
                </c:pt>
                <c:pt idx="21">
                  <c:v>2003.0</c:v>
                </c:pt>
                <c:pt idx="22">
                  <c:v>2004.0</c:v>
                </c:pt>
                <c:pt idx="23">
                  <c:v>2005.0</c:v>
                </c:pt>
                <c:pt idx="24">
                  <c:v>2006.0</c:v>
                </c:pt>
                <c:pt idx="25">
                  <c:v>2007.0</c:v>
                </c:pt>
                <c:pt idx="26">
                  <c:v>2008.0</c:v>
                </c:pt>
                <c:pt idx="27">
                  <c:v>2009.0</c:v>
                </c:pt>
                <c:pt idx="28">
                  <c:v>2010.0</c:v>
                </c:pt>
                <c:pt idx="29">
                  <c:v>2011.0</c:v>
                </c:pt>
                <c:pt idx="30">
                  <c:v>2012.0</c:v>
                </c:pt>
                <c:pt idx="31">
                  <c:v>2013.0</c:v>
                </c:pt>
                <c:pt idx="32">
                  <c:v>2014.0</c:v>
                </c:pt>
                <c:pt idx="33">
                  <c:v>2015.0</c:v>
                </c:pt>
                <c:pt idx="34">
                  <c:v>2016.0</c:v>
                </c:pt>
                <c:pt idx="35">
                  <c:v>2017.0</c:v>
                </c:pt>
                <c:pt idx="36">
                  <c:v>2018.0</c:v>
                </c:pt>
              </c:numCache>
            </c:numRef>
          </c:cat>
          <c:val>
            <c:numRef>
              <c:f>'cours annuel'!$C$8:$AM$8</c:f>
              <c:numCache>
                <c:formatCode>#\ ##0.0"  ";#\ ##0.0"  "."  "</c:formatCode>
                <c:ptCount val="37"/>
                <c:pt idx="0">
                  <c:v>2.195</c:v>
                </c:pt>
                <c:pt idx="1">
                  <c:v>2.121666666666667</c:v>
                </c:pt>
                <c:pt idx="2">
                  <c:v>2.149166666666666</c:v>
                </c:pt>
                <c:pt idx="3">
                  <c:v>2.220833333333333</c:v>
                </c:pt>
                <c:pt idx="4">
                  <c:v>1.760833333333333</c:v>
                </c:pt>
                <c:pt idx="5">
                  <c:v>2.2075</c:v>
                </c:pt>
                <c:pt idx="6">
                  <c:v>6.257499999999998</c:v>
                </c:pt>
                <c:pt idx="7">
                  <c:v>6.067499999999995</c:v>
                </c:pt>
                <c:pt idx="8">
                  <c:v>4.029166666666667</c:v>
                </c:pt>
                <c:pt idx="9">
                  <c:v>3.695833333333333</c:v>
                </c:pt>
                <c:pt idx="10">
                  <c:v>3.173333333333334</c:v>
                </c:pt>
                <c:pt idx="11">
                  <c:v>2.400833333333333</c:v>
                </c:pt>
                <c:pt idx="12">
                  <c:v>2.876666666666666</c:v>
                </c:pt>
                <c:pt idx="13">
                  <c:v>3.7325</c:v>
                </c:pt>
                <c:pt idx="14">
                  <c:v>3.404166666666667</c:v>
                </c:pt>
                <c:pt idx="15">
                  <c:v>3.144166666666667</c:v>
                </c:pt>
                <c:pt idx="16">
                  <c:v>2.101916666666667</c:v>
                </c:pt>
                <c:pt idx="17">
                  <c:v>2.729583333333334</c:v>
                </c:pt>
                <c:pt idx="18">
                  <c:v>3.919083333333333</c:v>
                </c:pt>
                <c:pt idx="19">
                  <c:v>2.697166666666666</c:v>
                </c:pt>
                <c:pt idx="20">
                  <c:v>3.073333333333333</c:v>
                </c:pt>
                <c:pt idx="21">
                  <c:v>4.36825</c:v>
                </c:pt>
                <c:pt idx="22">
                  <c:v>6.27325</c:v>
                </c:pt>
                <c:pt idx="23">
                  <c:v>6.719166666666666</c:v>
                </c:pt>
                <c:pt idx="24">
                  <c:v>11.00083333333333</c:v>
                </c:pt>
                <c:pt idx="25">
                  <c:v>16.88666666666667</c:v>
                </c:pt>
                <c:pt idx="26">
                  <c:v>9.57565199300128</c:v>
                </c:pt>
                <c:pt idx="27">
                  <c:v>6.650528445165944</c:v>
                </c:pt>
                <c:pt idx="28">
                  <c:v>9.88845922414733</c:v>
                </c:pt>
                <c:pt idx="29">
                  <c:v>10.38696611536352</c:v>
                </c:pt>
                <c:pt idx="30">
                  <c:v>7.953177146242584</c:v>
                </c:pt>
                <c:pt idx="31">
                  <c:v>6.809063347023272</c:v>
                </c:pt>
                <c:pt idx="32">
                  <c:v>7.649887787011681</c:v>
                </c:pt>
                <c:pt idx="33">
                  <c:v>5.366175809457704</c:v>
                </c:pt>
                <c:pt idx="34" formatCode="#\ ##0.0000&quot;  &quot;;#\ ##0.0000&quot;  &quot;.&quot;  &quot;">
                  <c:v>4.351332300829725</c:v>
                </c:pt>
                <c:pt idx="35" formatCode="#\ ##0.0000&quot;  &quot;;#\ ##0.0000&quot;  &quot;.&quot;  &quot;">
                  <c:v>4.715033580529662</c:v>
                </c:pt>
                <c:pt idx="36" formatCode="0.0">
                  <c:v>6.350293180000003</c:v>
                </c:pt>
              </c:numCache>
            </c:numRef>
          </c:val>
          <c:smooth val="0"/>
        </c:ser>
        <c:dLbls>
          <c:showLegendKey val="0"/>
          <c:showVal val="0"/>
          <c:showCatName val="0"/>
          <c:showSerName val="0"/>
          <c:showPercent val="0"/>
          <c:showBubbleSize val="0"/>
        </c:dLbls>
        <c:marker val="1"/>
        <c:smooth val="0"/>
        <c:axId val="2147421320"/>
        <c:axId val="2147424696"/>
      </c:lineChart>
      <c:lineChart>
        <c:grouping val="standard"/>
        <c:varyColors val="0"/>
        <c:ser>
          <c:idx val="4"/>
          <c:order val="1"/>
          <c:tx>
            <c:strRef>
              <c:f>'cours annuel'!$A$9</c:f>
              <c:strCache>
                <c:ptCount val="1"/>
                <c:pt idx="0">
                  <c:v>Cours du dollar US (F.CFP)</c:v>
                </c:pt>
              </c:strCache>
            </c:strRef>
          </c:tx>
          <c:spPr>
            <a:ln w="25400">
              <a:solidFill>
                <a:schemeClr val="tx1"/>
              </a:solidFill>
              <a:prstDash val="solid"/>
            </a:ln>
          </c:spPr>
          <c:marker>
            <c:symbol val="none"/>
          </c:marker>
          <c:cat>
            <c:numRef>
              <c:f>'cours annuel'!$C$6:$AM$6</c:f>
              <c:numCache>
                <c:formatCode>0</c:formatCode>
                <c:ptCount val="37"/>
                <c:pt idx="0">
                  <c:v>1982.0</c:v>
                </c:pt>
                <c:pt idx="1">
                  <c:v>1983.0</c:v>
                </c:pt>
                <c:pt idx="2">
                  <c:v>1984.0</c:v>
                </c:pt>
                <c:pt idx="3">
                  <c:v>1985.0</c:v>
                </c:pt>
                <c:pt idx="4">
                  <c:v>1986.0</c:v>
                </c:pt>
                <c:pt idx="5">
                  <c:v>1987.0</c:v>
                </c:pt>
                <c:pt idx="6">
                  <c:v>1988.0</c:v>
                </c:pt>
                <c:pt idx="7">
                  <c:v>1989.0</c:v>
                </c:pt>
                <c:pt idx="8">
                  <c:v>1990.0</c:v>
                </c:pt>
                <c:pt idx="9">
                  <c:v>1991.0</c:v>
                </c:pt>
                <c:pt idx="10">
                  <c:v>1992.0</c:v>
                </c:pt>
                <c:pt idx="11">
                  <c:v>1993.0</c:v>
                </c:pt>
                <c:pt idx="12">
                  <c:v>1994.0</c:v>
                </c:pt>
                <c:pt idx="13">
                  <c:v>1995.0</c:v>
                </c:pt>
                <c:pt idx="14">
                  <c:v>1996.0</c:v>
                </c:pt>
                <c:pt idx="15">
                  <c:v>1997.0</c:v>
                </c:pt>
                <c:pt idx="16">
                  <c:v>1998.0</c:v>
                </c:pt>
                <c:pt idx="17">
                  <c:v>1999.0</c:v>
                </c:pt>
                <c:pt idx="18">
                  <c:v>2000.0</c:v>
                </c:pt>
                <c:pt idx="19">
                  <c:v>2001.0</c:v>
                </c:pt>
                <c:pt idx="20">
                  <c:v>2002.0</c:v>
                </c:pt>
                <c:pt idx="21">
                  <c:v>2003.0</c:v>
                </c:pt>
                <c:pt idx="22">
                  <c:v>2004.0</c:v>
                </c:pt>
                <c:pt idx="23">
                  <c:v>2005.0</c:v>
                </c:pt>
                <c:pt idx="24">
                  <c:v>2006.0</c:v>
                </c:pt>
                <c:pt idx="25">
                  <c:v>2007.0</c:v>
                </c:pt>
                <c:pt idx="26">
                  <c:v>2008.0</c:v>
                </c:pt>
                <c:pt idx="27">
                  <c:v>2009.0</c:v>
                </c:pt>
                <c:pt idx="28">
                  <c:v>2010.0</c:v>
                </c:pt>
                <c:pt idx="29">
                  <c:v>2011.0</c:v>
                </c:pt>
                <c:pt idx="30">
                  <c:v>2012.0</c:v>
                </c:pt>
                <c:pt idx="31">
                  <c:v>2013.0</c:v>
                </c:pt>
                <c:pt idx="32">
                  <c:v>2014.0</c:v>
                </c:pt>
                <c:pt idx="33">
                  <c:v>2015.0</c:v>
                </c:pt>
                <c:pt idx="34">
                  <c:v>2016.0</c:v>
                </c:pt>
                <c:pt idx="35">
                  <c:v>2017.0</c:v>
                </c:pt>
                <c:pt idx="36">
                  <c:v>2018.0</c:v>
                </c:pt>
              </c:numCache>
            </c:numRef>
          </c:cat>
          <c:val>
            <c:numRef>
              <c:f>'cours annuel'!$C$9:$AM$9</c:f>
              <c:numCache>
                <c:formatCode>#\ ##0.0"  ";#\ ##0.0"  "."  "</c:formatCode>
                <c:ptCount val="37"/>
                <c:pt idx="0">
                  <c:v>119.4929090909091</c:v>
                </c:pt>
                <c:pt idx="1">
                  <c:v>136.8</c:v>
                </c:pt>
                <c:pt idx="2">
                  <c:v>158.7</c:v>
                </c:pt>
                <c:pt idx="3">
                  <c:v>163.5</c:v>
                </c:pt>
                <c:pt idx="4">
                  <c:v>126.0</c:v>
                </c:pt>
                <c:pt idx="5">
                  <c:v>109.3</c:v>
                </c:pt>
                <c:pt idx="6">
                  <c:v>107.9783333333333</c:v>
                </c:pt>
                <c:pt idx="7">
                  <c:v>115.5066666666667</c:v>
                </c:pt>
                <c:pt idx="8">
                  <c:v>98.84</c:v>
                </c:pt>
                <c:pt idx="9">
                  <c:v>102.02</c:v>
                </c:pt>
                <c:pt idx="10">
                  <c:v>96.78</c:v>
                </c:pt>
                <c:pt idx="11">
                  <c:v>102.72</c:v>
                </c:pt>
                <c:pt idx="12">
                  <c:v>100.95</c:v>
                </c:pt>
                <c:pt idx="13">
                  <c:v>90.76</c:v>
                </c:pt>
                <c:pt idx="14">
                  <c:v>93.0</c:v>
                </c:pt>
                <c:pt idx="15">
                  <c:v>105.87</c:v>
                </c:pt>
                <c:pt idx="16">
                  <c:v>107.26</c:v>
                </c:pt>
                <c:pt idx="17">
                  <c:v>111.97</c:v>
                </c:pt>
                <c:pt idx="18">
                  <c:v>129.5558333333333</c:v>
                </c:pt>
                <c:pt idx="19">
                  <c:v>133.3666666666667</c:v>
                </c:pt>
                <c:pt idx="20">
                  <c:v>126.6914166666667</c:v>
                </c:pt>
                <c:pt idx="21">
                  <c:v>105.7308333333333</c:v>
                </c:pt>
                <c:pt idx="22">
                  <c:v>96.10999999999997</c:v>
                </c:pt>
                <c:pt idx="23">
                  <c:v>96.03000000000003</c:v>
                </c:pt>
                <c:pt idx="24">
                  <c:v>95.23</c:v>
                </c:pt>
                <c:pt idx="25">
                  <c:v>87.18916666666667</c:v>
                </c:pt>
                <c:pt idx="26">
                  <c:v>81.58882737228431</c:v>
                </c:pt>
                <c:pt idx="27">
                  <c:v>85.9010450937951</c:v>
                </c:pt>
                <c:pt idx="28">
                  <c:v>90.13574107994665</c:v>
                </c:pt>
                <c:pt idx="29">
                  <c:v>85.78287056947055</c:v>
                </c:pt>
                <c:pt idx="30">
                  <c:v>92.88731950828048</c:v>
                </c:pt>
                <c:pt idx="31">
                  <c:v>89.82914030794186</c:v>
                </c:pt>
                <c:pt idx="32">
                  <c:v>89.92557192867314</c:v>
                </c:pt>
                <c:pt idx="33">
                  <c:v>107.6298863638904</c:v>
                </c:pt>
                <c:pt idx="34">
                  <c:v>107.9028859534745</c:v>
                </c:pt>
                <c:pt idx="35">
                  <c:v>105.899477514562</c:v>
                </c:pt>
                <c:pt idx="36" formatCode="0.0">
                  <c:v>97.0</c:v>
                </c:pt>
              </c:numCache>
            </c:numRef>
          </c:val>
          <c:smooth val="0"/>
        </c:ser>
        <c:dLbls>
          <c:showLegendKey val="0"/>
          <c:showVal val="0"/>
          <c:showCatName val="0"/>
          <c:showSerName val="0"/>
          <c:showPercent val="0"/>
          <c:showBubbleSize val="0"/>
        </c:dLbls>
        <c:marker val="1"/>
        <c:smooth val="0"/>
        <c:axId val="2147431304"/>
        <c:axId val="2147428344"/>
      </c:lineChart>
      <c:catAx>
        <c:axId val="2147421320"/>
        <c:scaling>
          <c:orientation val="minMax"/>
        </c:scaling>
        <c:delete val="0"/>
        <c:axPos val="b"/>
        <c:numFmt formatCode="0" sourceLinked="1"/>
        <c:majorTickMark val="out"/>
        <c:minorTickMark val="none"/>
        <c:tickLblPos val="nextTo"/>
        <c:spPr>
          <a:ln w="3175">
            <a:solidFill>
              <a:srgbClr val="808080"/>
            </a:solidFill>
            <a:prstDash val="solid"/>
          </a:ln>
        </c:spPr>
        <c:txPr>
          <a:bodyPr rot="-5400000" vert="horz"/>
          <a:lstStyle/>
          <a:p>
            <a:pPr>
              <a:defRPr sz="100">
                <a:solidFill>
                  <a:schemeClr val="bg1"/>
                </a:solidFill>
              </a:defRPr>
            </a:pPr>
            <a:endParaRPr lang="fr-FR"/>
          </a:p>
        </c:txPr>
        <c:crossAx val="2147424696"/>
        <c:crosses val="autoZero"/>
        <c:auto val="1"/>
        <c:lblAlgn val="ctr"/>
        <c:lblOffset val="100"/>
        <c:tickLblSkip val="2"/>
        <c:noMultiLvlLbl val="0"/>
      </c:catAx>
      <c:valAx>
        <c:axId val="2147424696"/>
        <c:scaling>
          <c:orientation val="minMax"/>
        </c:scaling>
        <c:delete val="0"/>
        <c:axPos val="l"/>
        <c:majorGridlines>
          <c:spPr>
            <a:ln w="3175">
              <a:solidFill>
                <a:schemeClr val="bg1">
                  <a:lumMod val="75000"/>
                </a:schemeClr>
              </a:solidFill>
              <a:prstDash val="solid"/>
            </a:ln>
          </c:spPr>
        </c:majorGridlines>
        <c:numFmt formatCode="#,##0" sourceLinked="0"/>
        <c:majorTickMark val="out"/>
        <c:minorTickMark val="none"/>
        <c:tickLblPos val="nextTo"/>
        <c:spPr>
          <a:ln w="3175">
            <a:solidFill>
              <a:srgbClr val="808080"/>
            </a:solidFill>
            <a:prstDash val="solid"/>
          </a:ln>
        </c:spPr>
        <c:txPr>
          <a:bodyPr rot="0" vert="horz"/>
          <a:lstStyle/>
          <a:p>
            <a:pPr>
              <a:defRPr sz="1200"/>
            </a:pPr>
            <a:endParaRPr lang="fr-FR"/>
          </a:p>
        </c:txPr>
        <c:crossAx val="2147421320"/>
        <c:crosses val="autoZero"/>
        <c:crossBetween val="between"/>
        <c:majorUnit val="2.0"/>
      </c:valAx>
      <c:valAx>
        <c:axId val="2147428344"/>
        <c:scaling>
          <c:orientation val="minMax"/>
          <c:max val="180.0"/>
          <c:min val="0.0"/>
        </c:scaling>
        <c:delete val="0"/>
        <c:axPos val="r"/>
        <c:numFmt formatCode="0" sourceLinked="0"/>
        <c:majorTickMark val="out"/>
        <c:minorTickMark val="none"/>
        <c:tickLblPos val="nextTo"/>
        <c:txPr>
          <a:bodyPr/>
          <a:lstStyle/>
          <a:p>
            <a:pPr>
              <a:defRPr sz="1200"/>
            </a:pPr>
            <a:endParaRPr lang="fr-FR"/>
          </a:p>
        </c:txPr>
        <c:crossAx val="2147431304"/>
        <c:crosses val="max"/>
        <c:crossBetween val="between"/>
        <c:majorUnit val="20.0"/>
      </c:valAx>
      <c:catAx>
        <c:axId val="2147431304"/>
        <c:scaling>
          <c:orientation val="minMax"/>
        </c:scaling>
        <c:delete val="1"/>
        <c:axPos val="b"/>
        <c:numFmt formatCode="0" sourceLinked="1"/>
        <c:majorTickMark val="out"/>
        <c:minorTickMark val="none"/>
        <c:tickLblPos val="nextTo"/>
        <c:crossAx val="2147428344"/>
        <c:crosses val="autoZero"/>
        <c:auto val="1"/>
        <c:lblAlgn val="ctr"/>
        <c:lblOffset val="100"/>
        <c:noMultiLvlLbl val="0"/>
      </c:cat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8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a:pPr>
            <a:r>
              <a:rPr lang="fr-FR" sz="1800" b="1"/>
              <a:t>Zoom depuis 2008</a:t>
            </a:r>
          </a:p>
        </c:rich>
      </c:tx>
      <c:layout>
        <c:manualLayout>
          <c:xMode val="edge"/>
          <c:yMode val="edge"/>
          <c:x val="0.218443966459242"/>
          <c:y val="0.0"/>
        </c:manualLayout>
      </c:layout>
      <c:overlay val="0"/>
      <c:spPr>
        <a:solidFill>
          <a:schemeClr val="bg1"/>
        </a:solidFill>
        <a:ln w="25400">
          <a:noFill/>
        </a:ln>
      </c:spPr>
    </c:title>
    <c:autoTitleDeleted val="0"/>
    <c:plotArea>
      <c:layout>
        <c:manualLayout>
          <c:layoutTarget val="inner"/>
          <c:xMode val="edge"/>
          <c:yMode val="edge"/>
          <c:x val="0.132118496877121"/>
          <c:y val="0.118232106520393"/>
          <c:w val="0.735413335787161"/>
          <c:h val="0.847051480312829"/>
        </c:manualLayout>
      </c:layout>
      <c:lineChart>
        <c:grouping val="standard"/>
        <c:varyColors val="0"/>
        <c:ser>
          <c:idx val="0"/>
          <c:order val="0"/>
          <c:tx>
            <c:strRef>
              <c:f>'cours annuel'!$A$8</c:f>
              <c:strCache>
                <c:ptCount val="1"/>
                <c:pt idx="0">
                  <c:v>Cours du nickel au LME (USD/Lb)</c:v>
                </c:pt>
              </c:strCache>
            </c:strRef>
          </c:tx>
          <c:spPr>
            <a:ln w="76200" cmpd="sng">
              <a:solidFill>
                <a:schemeClr val="tx1"/>
              </a:solidFill>
            </a:ln>
          </c:spPr>
          <c:marker>
            <c:symbol val="none"/>
          </c:marker>
          <c:cat>
            <c:numRef>
              <c:f>'cours annuel'!$AC$6:$AM$6</c:f>
              <c:numCache>
                <c:formatCode>0</c:formatCode>
                <c:ptCount val="11"/>
                <c:pt idx="0">
                  <c:v>2008.0</c:v>
                </c:pt>
                <c:pt idx="1">
                  <c:v>2009.0</c:v>
                </c:pt>
                <c:pt idx="2">
                  <c:v>2010.0</c:v>
                </c:pt>
                <c:pt idx="3">
                  <c:v>2011.0</c:v>
                </c:pt>
                <c:pt idx="4">
                  <c:v>2012.0</c:v>
                </c:pt>
                <c:pt idx="5">
                  <c:v>2013.0</c:v>
                </c:pt>
                <c:pt idx="6">
                  <c:v>2014.0</c:v>
                </c:pt>
                <c:pt idx="7">
                  <c:v>2015.0</c:v>
                </c:pt>
                <c:pt idx="8">
                  <c:v>2016.0</c:v>
                </c:pt>
                <c:pt idx="9">
                  <c:v>2017.0</c:v>
                </c:pt>
                <c:pt idx="10">
                  <c:v>2018.0</c:v>
                </c:pt>
              </c:numCache>
            </c:numRef>
          </c:cat>
          <c:val>
            <c:numRef>
              <c:f>'cours annuel'!$AC$8:$AM$8</c:f>
              <c:numCache>
                <c:formatCode>#\ ##0.0"  ";#\ ##0.0"  "."  "</c:formatCode>
                <c:ptCount val="11"/>
                <c:pt idx="0">
                  <c:v>9.57565199300128</c:v>
                </c:pt>
                <c:pt idx="1">
                  <c:v>6.650528445165944</c:v>
                </c:pt>
                <c:pt idx="2">
                  <c:v>9.88845922414733</c:v>
                </c:pt>
                <c:pt idx="3">
                  <c:v>10.38696611536352</c:v>
                </c:pt>
                <c:pt idx="4">
                  <c:v>7.953177146242584</c:v>
                </c:pt>
                <c:pt idx="5">
                  <c:v>6.809063347023272</c:v>
                </c:pt>
                <c:pt idx="6">
                  <c:v>7.649887787011681</c:v>
                </c:pt>
                <c:pt idx="7">
                  <c:v>5.366175809457704</c:v>
                </c:pt>
                <c:pt idx="8" formatCode="#\ ##0.0000&quot;  &quot;;#\ ##0.0000&quot;  &quot;.&quot;  &quot;">
                  <c:v>4.351332300829725</c:v>
                </c:pt>
                <c:pt idx="9" formatCode="#\ ##0.0000&quot;  &quot;;#\ ##0.0000&quot;  &quot;.&quot;  &quot;">
                  <c:v>4.715033580529662</c:v>
                </c:pt>
                <c:pt idx="10" formatCode="0.0">
                  <c:v>6.350293180000003</c:v>
                </c:pt>
              </c:numCache>
            </c:numRef>
          </c:val>
          <c:smooth val="0"/>
        </c:ser>
        <c:dLbls>
          <c:showLegendKey val="0"/>
          <c:showVal val="0"/>
          <c:showCatName val="0"/>
          <c:showSerName val="0"/>
          <c:showPercent val="0"/>
          <c:showBubbleSize val="0"/>
        </c:dLbls>
        <c:marker val="1"/>
        <c:smooth val="0"/>
        <c:axId val="2147461320"/>
        <c:axId val="2147464696"/>
      </c:lineChart>
      <c:lineChart>
        <c:grouping val="standard"/>
        <c:varyColors val="0"/>
        <c:ser>
          <c:idx val="4"/>
          <c:order val="1"/>
          <c:tx>
            <c:strRef>
              <c:f>'cours annuel'!$A$9</c:f>
              <c:strCache>
                <c:ptCount val="1"/>
                <c:pt idx="0">
                  <c:v>Cours du dollar US (F.CFP)</c:v>
                </c:pt>
              </c:strCache>
            </c:strRef>
          </c:tx>
          <c:spPr>
            <a:ln w="25400">
              <a:solidFill>
                <a:schemeClr val="tx1"/>
              </a:solidFill>
              <a:prstDash val="solid"/>
            </a:ln>
          </c:spPr>
          <c:marker>
            <c:symbol val="none"/>
          </c:marker>
          <c:cat>
            <c:numRef>
              <c:f>'cours annuel'!$AC$6:$AM$6</c:f>
              <c:numCache>
                <c:formatCode>0</c:formatCode>
                <c:ptCount val="11"/>
                <c:pt idx="0">
                  <c:v>2008.0</c:v>
                </c:pt>
                <c:pt idx="1">
                  <c:v>2009.0</c:v>
                </c:pt>
                <c:pt idx="2">
                  <c:v>2010.0</c:v>
                </c:pt>
                <c:pt idx="3">
                  <c:v>2011.0</c:v>
                </c:pt>
                <c:pt idx="4">
                  <c:v>2012.0</c:v>
                </c:pt>
                <c:pt idx="5">
                  <c:v>2013.0</c:v>
                </c:pt>
                <c:pt idx="6">
                  <c:v>2014.0</c:v>
                </c:pt>
                <c:pt idx="7">
                  <c:v>2015.0</c:v>
                </c:pt>
                <c:pt idx="8">
                  <c:v>2016.0</c:v>
                </c:pt>
                <c:pt idx="9">
                  <c:v>2017.0</c:v>
                </c:pt>
                <c:pt idx="10">
                  <c:v>2018.0</c:v>
                </c:pt>
              </c:numCache>
            </c:numRef>
          </c:cat>
          <c:val>
            <c:numRef>
              <c:f>'cours annuel'!$AC$9:$AM$9</c:f>
              <c:numCache>
                <c:formatCode>#\ ##0.0"  ";#\ ##0.0"  "."  "</c:formatCode>
                <c:ptCount val="11"/>
                <c:pt idx="0">
                  <c:v>81.58882737228431</c:v>
                </c:pt>
                <c:pt idx="1">
                  <c:v>85.9010450937951</c:v>
                </c:pt>
                <c:pt idx="2">
                  <c:v>90.13574107994665</c:v>
                </c:pt>
                <c:pt idx="3">
                  <c:v>85.78287056947055</c:v>
                </c:pt>
                <c:pt idx="4">
                  <c:v>92.88731950828048</c:v>
                </c:pt>
                <c:pt idx="5">
                  <c:v>89.82914030794186</c:v>
                </c:pt>
                <c:pt idx="6">
                  <c:v>89.92557192867314</c:v>
                </c:pt>
                <c:pt idx="7">
                  <c:v>107.6298863638904</c:v>
                </c:pt>
                <c:pt idx="8">
                  <c:v>107.9028859534745</c:v>
                </c:pt>
                <c:pt idx="9">
                  <c:v>105.899477514562</c:v>
                </c:pt>
                <c:pt idx="10" formatCode="0.0">
                  <c:v>97.0</c:v>
                </c:pt>
              </c:numCache>
            </c:numRef>
          </c:val>
          <c:smooth val="0"/>
        </c:ser>
        <c:dLbls>
          <c:showLegendKey val="0"/>
          <c:showVal val="0"/>
          <c:showCatName val="0"/>
          <c:showSerName val="0"/>
          <c:showPercent val="0"/>
          <c:showBubbleSize val="0"/>
        </c:dLbls>
        <c:marker val="1"/>
        <c:smooth val="0"/>
        <c:axId val="2146856920"/>
        <c:axId val="2146860696"/>
      </c:lineChart>
      <c:catAx>
        <c:axId val="2147461320"/>
        <c:scaling>
          <c:orientation val="minMax"/>
        </c:scaling>
        <c:delete val="0"/>
        <c:axPos val="b"/>
        <c:numFmt formatCode="0" sourceLinked="1"/>
        <c:majorTickMark val="out"/>
        <c:minorTickMark val="none"/>
        <c:tickLblPos val="nextTo"/>
        <c:spPr>
          <a:ln w="3175">
            <a:solidFill>
              <a:srgbClr val="808080"/>
            </a:solidFill>
            <a:prstDash val="solid"/>
          </a:ln>
        </c:spPr>
        <c:txPr>
          <a:bodyPr rot="-5400000" vert="horz"/>
          <a:lstStyle/>
          <a:p>
            <a:pPr>
              <a:defRPr sz="100">
                <a:solidFill>
                  <a:schemeClr val="bg1"/>
                </a:solidFill>
              </a:defRPr>
            </a:pPr>
            <a:endParaRPr lang="fr-FR"/>
          </a:p>
        </c:txPr>
        <c:crossAx val="2147464696"/>
        <c:crosses val="autoZero"/>
        <c:auto val="1"/>
        <c:lblAlgn val="ctr"/>
        <c:lblOffset val="100"/>
        <c:tickLblSkip val="2"/>
        <c:noMultiLvlLbl val="0"/>
      </c:catAx>
      <c:valAx>
        <c:axId val="2147464696"/>
        <c:scaling>
          <c:orientation val="minMax"/>
        </c:scaling>
        <c:delete val="0"/>
        <c:axPos val="l"/>
        <c:majorGridlines>
          <c:spPr>
            <a:ln w="3175">
              <a:solidFill>
                <a:schemeClr val="bg1">
                  <a:lumMod val="75000"/>
                </a:schemeClr>
              </a:solidFill>
              <a:prstDash val="solid"/>
            </a:ln>
          </c:spPr>
        </c:majorGridlines>
        <c:numFmt formatCode="#,##0" sourceLinked="0"/>
        <c:majorTickMark val="out"/>
        <c:minorTickMark val="none"/>
        <c:tickLblPos val="nextTo"/>
        <c:spPr>
          <a:ln w="3175">
            <a:solidFill>
              <a:srgbClr val="808080"/>
            </a:solidFill>
            <a:prstDash val="solid"/>
          </a:ln>
        </c:spPr>
        <c:txPr>
          <a:bodyPr rot="0" vert="horz"/>
          <a:lstStyle/>
          <a:p>
            <a:pPr>
              <a:defRPr/>
            </a:pPr>
            <a:endParaRPr lang="fr-FR"/>
          </a:p>
        </c:txPr>
        <c:crossAx val="2147461320"/>
        <c:crosses val="autoZero"/>
        <c:crossBetween val="between"/>
        <c:majorUnit val="1.0"/>
      </c:valAx>
      <c:valAx>
        <c:axId val="2146860696"/>
        <c:scaling>
          <c:orientation val="minMax"/>
          <c:max val="120.0"/>
          <c:min val="0.0"/>
        </c:scaling>
        <c:delete val="0"/>
        <c:axPos val="r"/>
        <c:numFmt formatCode="0" sourceLinked="0"/>
        <c:majorTickMark val="out"/>
        <c:minorTickMark val="none"/>
        <c:tickLblPos val="nextTo"/>
        <c:crossAx val="2146856920"/>
        <c:crosses val="max"/>
        <c:crossBetween val="between"/>
        <c:majorUnit val="10.0"/>
      </c:valAx>
      <c:catAx>
        <c:axId val="2146856920"/>
        <c:scaling>
          <c:orientation val="minMax"/>
        </c:scaling>
        <c:delete val="1"/>
        <c:axPos val="b"/>
        <c:numFmt formatCode="0" sourceLinked="1"/>
        <c:majorTickMark val="out"/>
        <c:minorTickMark val="none"/>
        <c:tickLblPos val="nextTo"/>
        <c:crossAx val="2146860696"/>
        <c:crosses val="autoZero"/>
        <c:auto val="1"/>
        <c:lblAlgn val="ctr"/>
        <c:lblOffset val="100"/>
        <c:noMultiLvlLbl val="0"/>
      </c:catAx>
      <c:spPr>
        <a:solidFill>
          <a:srgbClr val="FFFFFF"/>
        </a:solidFill>
        <a:ln w="25400">
          <a:noFill/>
        </a:ln>
      </c:spPr>
    </c:plotArea>
    <c:legend>
      <c:legendPos val="r"/>
      <c:layout>
        <c:manualLayout>
          <c:xMode val="edge"/>
          <c:yMode val="edge"/>
          <c:x val="0.132606195148322"/>
          <c:y val="0.648396739979381"/>
          <c:w val="0.72562026248289"/>
          <c:h val="0.290990099138784"/>
        </c:manualLayout>
      </c:layout>
      <c:overlay val="0"/>
      <c:spPr>
        <a:solidFill>
          <a:schemeClr val="bg1"/>
        </a:solidFill>
      </c:spPr>
    </c:legend>
    <c:plotVisOnly val="1"/>
    <c:dispBlanksAs val="gap"/>
    <c:showDLblsOverMax val="0"/>
  </c:chart>
  <c:spPr>
    <a:solidFill>
      <a:srgbClr val="FFFFFF"/>
    </a:solidFill>
    <a:ln w="3175">
      <a:noFill/>
      <a:prstDash val="solid"/>
    </a:ln>
  </c:spPr>
  <c:txPr>
    <a:bodyPr/>
    <a:lstStyle/>
    <a:p>
      <a:pPr>
        <a:defRPr sz="14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fr-FR" sz="1600"/>
              <a:t>% des Ressources = PIB + importations</a:t>
            </a:r>
          </a:p>
        </c:rich>
      </c:tx>
      <c:layout>
        <c:manualLayout>
          <c:xMode val="edge"/>
          <c:yMode val="edge"/>
          <c:x val="0.1740176324919"/>
          <c:y val="0.00148612555078937"/>
        </c:manualLayout>
      </c:layout>
      <c:overlay val="0"/>
    </c:title>
    <c:autoTitleDeleted val="0"/>
    <c:plotArea>
      <c:layout>
        <c:manualLayout>
          <c:layoutTarget val="inner"/>
          <c:xMode val="edge"/>
          <c:yMode val="edge"/>
          <c:x val="0.0631750995240427"/>
          <c:y val="0.0972882152768027"/>
          <c:w val="0.872317371811777"/>
          <c:h val="0.784819402315594"/>
        </c:manualLayout>
      </c:layout>
      <c:barChart>
        <c:barDir val="col"/>
        <c:grouping val="stacked"/>
        <c:varyColors val="0"/>
        <c:ser>
          <c:idx val="0"/>
          <c:order val="0"/>
          <c:tx>
            <c:strRef>
              <c:f>Feuil1!$A$22</c:f>
              <c:strCache>
                <c:ptCount val="1"/>
                <c:pt idx="0">
                  <c:v>VAB</c:v>
                </c:pt>
              </c:strCache>
            </c:strRef>
          </c:tx>
          <c:spPr>
            <a:solidFill>
              <a:srgbClr val="0000FF"/>
            </a:solidFill>
            <a:effectLst/>
          </c:spPr>
          <c:invertIfNegative val="0"/>
          <c:dLbls>
            <c:numFmt formatCode="0%" sourceLinked="0"/>
            <c:txPr>
              <a:bodyPr rot="0" vert="horz"/>
              <a:lstStyle/>
              <a:p>
                <a:pPr>
                  <a:defRPr sz="1600" b="1">
                    <a:solidFill>
                      <a:srgbClr val="FFFFFF"/>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Feuil1!$B$22:$D$22</c:f>
              <c:numCache>
                <c:formatCode>General</c:formatCode>
                <c:ptCount val="3"/>
                <c:pt idx="0" formatCode="0.0%">
                  <c:v>0.609309168420576</c:v>
                </c:pt>
                <c:pt idx="2" formatCode="0.0%">
                  <c:v>0.649363455565309</c:v>
                </c:pt>
              </c:numCache>
            </c:numRef>
          </c:val>
        </c:ser>
        <c:ser>
          <c:idx val="1"/>
          <c:order val="1"/>
          <c:tx>
            <c:strRef>
              <c:f>Feuil1!$A$23</c:f>
              <c:strCache>
                <c:ptCount val="1"/>
                <c:pt idx="0">
                  <c:v>+ impôts</c:v>
                </c:pt>
              </c:strCache>
            </c:strRef>
          </c:tx>
          <c:spPr>
            <a:solidFill>
              <a:srgbClr val="3366FF"/>
            </a:solidFill>
            <a:effectLst/>
          </c:spPr>
          <c:invertIfNegative val="0"/>
          <c:dLbls>
            <c:numFmt formatCode="0%" sourceLinked="0"/>
            <c:txPr>
              <a:bodyPr/>
              <a:lstStyle/>
              <a:p>
                <a:pPr>
                  <a:defRPr b="1">
                    <a:solidFill>
                      <a:srgbClr val="FFFFFF"/>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Feuil1!$B$23:$D$23</c:f>
              <c:numCache>
                <c:formatCode>General</c:formatCode>
                <c:ptCount val="3"/>
                <c:pt idx="0" formatCode="0.0%">
                  <c:v>0.072104667868104</c:v>
                </c:pt>
                <c:pt idx="2" formatCode="0.0%">
                  <c:v>0.0761141533607695</c:v>
                </c:pt>
              </c:numCache>
            </c:numRef>
          </c:val>
        </c:ser>
        <c:ser>
          <c:idx val="2"/>
          <c:order val="2"/>
          <c:tx>
            <c:strRef>
              <c:f>Feuil1!$A$24</c:f>
              <c:strCache>
                <c:ptCount val="1"/>
                <c:pt idx="0">
                  <c:v>+ Import</c:v>
                </c:pt>
              </c:strCache>
            </c:strRef>
          </c:tx>
          <c:spPr>
            <a:solidFill>
              <a:schemeClr val="accent4">
                <a:lumMod val="20000"/>
                <a:lumOff val="80000"/>
              </a:schemeClr>
            </a:solidFill>
            <a:ln w="12700" cmpd="sng">
              <a:solidFill>
                <a:schemeClr val="tx1"/>
              </a:solidFill>
            </a:ln>
            <a:effectLst/>
          </c:spPr>
          <c:invertIfNegative val="0"/>
          <c:dLbls>
            <c:numFmt formatCode="0%" sourceLinked="0"/>
            <c:txPr>
              <a:bodyPr rot="0" vert="horz"/>
              <a:lstStyle/>
              <a:p>
                <a:pPr>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Feuil1!$B$24:$D$24</c:f>
              <c:numCache>
                <c:formatCode>General</c:formatCode>
                <c:ptCount val="3"/>
                <c:pt idx="0" formatCode="0.0%">
                  <c:v>0.31858616371132</c:v>
                </c:pt>
                <c:pt idx="2" formatCode="0.0%">
                  <c:v>0.274522391073922</c:v>
                </c:pt>
              </c:numCache>
            </c:numRef>
          </c:val>
        </c:ser>
        <c:ser>
          <c:idx val="3"/>
          <c:order val="3"/>
          <c:tx>
            <c:strRef>
              <c:f>Feuil1!$A$25</c:f>
              <c:strCache>
                <c:ptCount val="1"/>
                <c:pt idx="0">
                  <c:v> + CF</c:v>
                </c:pt>
              </c:strCache>
            </c:strRef>
          </c:tx>
          <c:spPr>
            <a:solidFill>
              <a:srgbClr val="2EF72F"/>
            </a:solidFill>
          </c:spPr>
          <c:invertIfNegative val="0"/>
          <c:dLbls>
            <c:numFmt formatCode="0%" sourceLinked="0"/>
            <c:txPr>
              <a:bodyPr/>
              <a:lstStyle/>
              <a:p>
                <a:pPr>
                  <a:defRPr sz="1600"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Feuil1!$B$25:$D$25</c:f>
              <c:numCache>
                <c:formatCode>General</c:formatCode>
                <c:ptCount val="3"/>
                <c:pt idx="0" formatCode="0.0%">
                  <c:v>-0.579186979634179</c:v>
                </c:pt>
                <c:pt idx="2" formatCode="0.0%">
                  <c:v>-0.664682638661858</c:v>
                </c:pt>
              </c:numCache>
            </c:numRef>
          </c:val>
        </c:ser>
        <c:ser>
          <c:idx val="4"/>
          <c:order val="4"/>
          <c:tx>
            <c:strRef>
              <c:f>Feuil1!$A$26</c:f>
              <c:strCache>
                <c:ptCount val="1"/>
                <c:pt idx="0">
                  <c:v>+ FBC </c:v>
                </c:pt>
              </c:strCache>
            </c:strRef>
          </c:tx>
          <c:spPr>
            <a:solidFill>
              <a:srgbClr val="41B017"/>
            </a:solidFill>
            <a:ln>
              <a:noFill/>
            </a:ln>
            <a:effectLst/>
          </c:spPr>
          <c:invertIfNegative val="0"/>
          <c:dLbls>
            <c:numFmt formatCode="0%" sourceLinked="0"/>
            <c:txPr>
              <a:bodyPr/>
              <a:lstStyle/>
              <a:p>
                <a:pPr>
                  <a:defRPr sz="1600" b="1">
                    <a:solidFill>
                      <a:srgbClr val="FFFFFF"/>
                    </a:solidFill>
                  </a:defRPr>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Feuil1!$B$26:$D$26</c:f>
              <c:numCache>
                <c:formatCode>General</c:formatCode>
                <c:ptCount val="3"/>
                <c:pt idx="0" formatCode="0.0%">
                  <c:v>-0.283911361875532</c:v>
                </c:pt>
                <c:pt idx="2" formatCode="0.0%">
                  <c:v>-0.211218198249931</c:v>
                </c:pt>
              </c:numCache>
            </c:numRef>
          </c:val>
        </c:ser>
        <c:ser>
          <c:idx val="5"/>
          <c:order val="5"/>
          <c:tx>
            <c:strRef>
              <c:f>Feuil1!$A$27</c:f>
              <c:strCache>
                <c:ptCount val="1"/>
                <c:pt idx="0">
                  <c:v>+ Export</c:v>
                </c:pt>
              </c:strCache>
            </c:strRef>
          </c:tx>
          <c:spPr>
            <a:solidFill>
              <a:schemeClr val="accent2">
                <a:lumMod val="40000"/>
                <a:lumOff val="60000"/>
              </a:schemeClr>
            </a:solidFill>
          </c:spPr>
          <c:invertIfNegative val="0"/>
          <c:dLbls>
            <c:numFmt formatCode="0%" sourceLinked="0"/>
            <c:txPr>
              <a:bodyPr/>
              <a:lstStyle/>
              <a:p>
                <a:pPr>
                  <a:defRPr sz="1600" b="1"/>
                </a:pPr>
                <a:endParaRPr lang="fr-FR"/>
              </a:p>
            </c:txPr>
            <c:showLegendKey val="0"/>
            <c:showVal val="1"/>
            <c:showCatName val="0"/>
            <c:showSerName val="0"/>
            <c:showPercent val="0"/>
            <c:showBubbleSize val="0"/>
            <c:showLeaderLines val="0"/>
          </c:dLbls>
          <c:cat>
            <c:numRef>
              <c:f>Feuil1!$B$3:$D$3</c:f>
              <c:numCache>
                <c:formatCode>General</c:formatCode>
                <c:ptCount val="3"/>
                <c:pt idx="0">
                  <c:v>2011.0</c:v>
                </c:pt>
                <c:pt idx="2">
                  <c:v>2017.0</c:v>
                </c:pt>
              </c:numCache>
            </c:numRef>
          </c:cat>
          <c:val>
            <c:numRef>
              <c:f>Feuil1!$B$27:$D$27</c:f>
              <c:numCache>
                <c:formatCode>General</c:formatCode>
                <c:ptCount val="3"/>
                <c:pt idx="0" formatCode="0.0%">
                  <c:v>-0.136901658490289</c:v>
                </c:pt>
                <c:pt idx="2" formatCode="0.0%">
                  <c:v>-0.124099163088211</c:v>
                </c:pt>
              </c:numCache>
            </c:numRef>
          </c:val>
        </c:ser>
        <c:dLbls>
          <c:showLegendKey val="0"/>
          <c:showVal val="1"/>
          <c:showCatName val="0"/>
          <c:showSerName val="0"/>
          <c:showPercent val="0"/>
          <c:showBubbleSize val="0"/>
        </c:dLbls>
        <c:gapWidth val="150"/>
        <c:overlap val="100"/>
        <c:axId val="2145504040"/>
        <c:axId val="2145507256"/>
      </c:barChart>
      <c:catAx>
        <c:axId val="2145504040"/>
        <c:scaling>
          <c:orientation val="minMax"/>
        </c:scaling>
        <c:delete val="0"/>
        <c:axPos val="b"/>
        <c:numFmt formatCode="General" sourceLinked="1"/>
        <c:majorTickMark val="out"/>
        <c:minorTickMark val="none"/>
        <c:tickLblPos val="low"/>
        <c:spPr>
          <a:ln w="28575" cmpd="sng">
            <a:solidFill>
              <a:srgbClr val="FF0000"/>
            </a:solidFill>
          </a:ln>
        </c:spPr>
        <c:txPr>
          <a:bodyPr rot="0" vert="horz"/>
          <a:lstStyle/>
          <a:p>
            <a:pPr>
              <a:defRPr sz="1600" b="1"/>
            </a:pPr>
            <a:endParaRPr lang="fr-FR"/>
          </a:p>
        </c:txPr>
        <c:crossAx val="2145507256"/>
        <c:crosses val="autoZero"/>
        <c:auto val="1"/>
        <c:lblAlgn val="ctr"/>
        <c:lblOffset val="100"/>
        <c:noMultiLvlLbl val="0"/>
      </c:catAx>
      <c:valAx>
        <c:axId val="2145507256"/>
        <c:scaling>
          <c:orientation val="minMax"/>
          <c:max val="1.0"/>
          <c:min val="-1.0"/>
        </c:scaling>
        <c:delete val="0"/>
        <c:axPos val="l"/>
        <c:majorGridlines>
          <c:spPr>
            <a:ln>
              <a:solidFill>
                <a:schemeClr val="bg1">
                  <a:lumMod val="85000"/>
                </a:schemeClr>
              </a:solidFill>
            </a:ln>
          </c:spPr>
        </c:majorGridlines>
        <c:numFmt formatCode="0%" sourceLinked="0"/>
        <c:majorTickMark val="out"/>
        <c:minorTickMark val="none"/>
        <c:tickLblPos val="nextTo"/>
        <c:crossAx val="2145504040"/>
        <c:crosses val="autoZero"/>
        <c:crossBetween val="between"/>
        <c:majorUnit val="0.2"/>
      </c:valAx>
    </c:plotArea>
    <c:plotVisOnly val="1"/>
    <c:dispBlanksAs val="gap"/>
    <c:showDLblsOverMax val="0"/>
  </c:chart>
  <c:txPr>
    <a:bodyPr/>
    <a:lstStyle/>
    <a:p>
      <a:pPr>
        <a:defRPr sz="1200"/>
      </a:pPr>
      <a:endParaRPr lang="fr-FR"/>
    </a:p>
  </c:txPr>
  <c:externalData r:id="rId1">
    <c:autoUpdate val="0"/>
  </c:externalData>
  <c:userShapes r:id="rId2"/>
</c:chartSpace>
</file>

<file path=ppt/charts/chart9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0" i="0" u="none" strike="noStrike" baseline="0">
                <a:solidFill>
                  <a:srgbClr val="000000"/>
                </a:solidFill>
                <a:latin typeface="Calibri"/>
                <a:ea typeface="Calibri"/>
                <a:cs typeface="Calibri"/>
              </a:defRPr>
            </a:pPr>
            <a:r>
              <a:rPr lang="fr-FR" sz="1600" b="1" i="0" u="none" strike="noStrike" baseline="0" dirty="0">
                <a:solidFill>
                  <a:srgbClr val="000000"/>
                </a:solidFill>
                <a:latin typeface="Calibri"/>
                <a:ea typeface="Calibri"/>
                <a:cs typeface="Calibri"/>
              </a:rPr>
              <a:t>Evolution à  long terme du prix du nickel </a:t>
            </a:r>
          </a:p>
          <a:p>
            <a:pPr>
              <a:defRPr sz="1600" b="0" i="0" u="none" strike="noStrike" baseline="0">
                <a:solidFill>
                  <a:srgbClr val="000000"/>
                </a:solidFill>
                <a:latin typeface="Calibri"/>
                <a:ea typeface="Calibri"/>
                <a:cs typeface="Calibri"/>
              </a:defRPr>
            </a:pPr>
            <a:r>
              <a:rPr lang="fr-FR" sz="1600" b="1" i="0" u="none" strike="noStrike" baseline="0" dirty="0">
                <a:solidFill>
                  <a:srgbClr val="000000"/>
                </a:solidFill>
                <a:latin typeface="Calibri"/>
                <a:ea typeface="Calibri"/>
                <a:cs typeface="Calibri"/>
              </a:rPr>
              <a:t>en milliers de CFP </a:t>
            </a:r>
            <a:r>
              <a:rPr lang="fr-FR" sz="1600" b="1" i="1" u="sng" strike="noStrike" baseline="0" dirty="0">
                <a:solidFill>
                  <a:srgbClr val="000000"/>
                </a:solidFill>
                <a:latin typeface="Calibri"/>
                <a:ea typeface="Calibri"/>
                <a:cs typeface="Calibri"/>
              </a:rPr>
              <a:t>courants et </a:t>
            </a:r>
            <a:r>
              <a:rPr lang="fr-FR" sz="1600" b="1" i="1" u="sng" strike="noStrike" baseline="0" dirty="0">
                <a:solidFill>
                  <a:srgbClr val="0000FF"/>
                </a:solidFill>
                <a:latin typeface="Calibri"/>
                <a:ea typeface="Calibri"/>
                <a:cs typeface="Calibri"/>
              </a:rPr>
              <a:t>constants</a:t>
            </a:r>
            <a:r>
              <a:rPr lang="fr-FR" sz="1600" b="1" i="1" u="sng" strike="noStrike" baseline="0" dirty="0">
                <a:solidFill>
                  <a:srgbClr val="000000"/>
                </a:solidFill>
                <a:latin typeface="Calibri"/>
                <a:ea typeface="Calibri"/>
                <a:cs typeface="Calibri"/>
              </a:rPr>
              <a:t>, après effet US$</a:t>
            </a:r>
            <a:r>
              <a:rPr lang="fr-FR" sz="1600" b="1" i="0" u="none" strike="noStrike" baseline="0" dirty="0">
                <a:solidFill>
                  <a:srgbClr val="000000"/>
                </a:solidFill>
                <a:latin typeface="Calibri"/>
                <a:ea typeface="Calibri"/>
                <a:cs typeface="Calibri"/>
              </a:rPr>
              <a:t> </a:t>
            </a:r>
            <a:r>
              <a:rPr lang="fr-FR" sz="1600" b="1" i="0" u="none" strike="noStrike" baseline="0" dirty="0" smtClean="0">
                <a:solidFill>
                  <a:srgbClr val="000000"/>
                </a:solidFill>
                <a:latin typeface="Calibri"/>
                <a:ea typeface="Calibri"/>
                <a:cs typeface="Calibri"/>
              </a:rPr>
              <a:t>(</a:t>
            </a:r>
            <a:r>
              <a:rPr lang="fr-FR" sz="1600" b="1" i="0" u="none" strike="noStrike" baseline="0" dirty="0">
                <a:solidFill>
                  <a:srgbClr val="000000"/>
                </a:solidFill>
                <a:latin typeface="Calibri"/>
                <a:ea typeface="Calibri"/>
                <a:cs typeface="Calibri"/>
              </a:rPr>
              <a:t>en moyenne annuelle)</a:t>
            </a:r>
          </a:p>
        </c:rich>
      </c:tx>
      <c:layout>
        <c:manualLayout>
          <c:xMode val="edge"/>
          <c:yMode val="edge"/>
          <c:x val="0.182369378086214"/>
          <c:y val="0.0079155672823219"/>
        </c:manualLayout>
      </c:layout>
      <c:overlay val="0"/>
      <c:spPr>
        <a:solidFill>
          <a:schemeClr val="bg1"/>
        </a:solidFill>
        <a:ln w="25400">
          <a:noFill/>
        </a:ln>
      </c:spPr>
    </c:title>
    <c:autoTitleDeleted val="0"/>
    <c:plotArea>
      <c:layout>
        <c:manualLayout>
          <c:layoutTarget val="inner"/>
          <c:xMode val="edge"/>
          <c:yMode val="edge"/>
          <c:x val="0.0663820121082581"/>
          <c:y val="0.265989366259436"/>
          <c:w val="0.867701223205314"/>
          <c:h val="0.590186355515375"/>
        </c:manualLayout>
      </c:layout>
      <c:lineChart>
        <c:grouping val="standard"/>
        <c:varyColors val="0"/>
        <c:ser>
          <c:idx val="0"/>
          <c:order val="0"/>
          <c:tx>
            <c:strRef>
              <c:f>'cours annuel'!$A$11</c:f>
              <c:strCache>
                <c:ptCount val="1"/>
                <c:pt idx="0">
                  <c:v>Prix du nickel (Milliers de CFP/kg)</c:v>
                </c:pt>
              </c:strCache>
            </c:strRef>
          </c:tx>
          <c:spPr>
            <a:ln w="57150" cmpd="sng">
              <a:solidFill>
                <a:schemeClr val="tx1"/>
              </a:solidFill>
            </a:ln>
          </c:spPr>
          <c:marker>
            <c:symbol val="none"/>
          </c:marker>
          <c:dLbls>
            <c:dLbl>
              <c:idx val="4"/>
              <c:layout/>
              <c:dLblPos val="ctr"/>
              <c:showLegendKey val="0"/>
              <c:showVal val="1"/>
              <c:showCatName val="0"/>
              <c:showSerName val="0"/>
              <c:showPercent val="0"/>
              <c:showBubbleSize val="0"/>
            </c:dLbl>
            <c:dLbl>
              <c:idx val="7"/>
              <c:layout/>
              <c:dLblPos val="ctr"/>
              <c:showLegendKey val="0"/>
              <c:showVal val="1"/>
              <c:showCatName val="0"/>
              <c:showSerName val="0"/>
              <c:showPercent val="0"/>
              <c:showBubbleSize val="0"/>
            </c:dLbl>
            <c:dLbl>
              <c:idx val="16"/>
              <c:layout/>
              <c:dLblPos val="ctr"/>
              <c:showLegendKey val="0"/>
              <c:showVal val="1"/>
              <c:showCatName val="0"/>
              <c:showSerName val="0"/>
              <c:showPercent val="0"/>
              <c:showBubbleSize val="0"/>
            </c:dLbl>
            <c:dLbl>
              <c:idx val="25"/>
              <c:layout/>
              <c:dLblPos val="ctr"/>
              <c:showLegendKey val="0"/>
              <c:showVal val="1"/>
              <c:showCatName val="0"/>
              <c:showSerName val="0"/>
              <c:showPercent val="0"/>
              <c:showBubbleSize val="0"/>
            </c:dLbl>
            <c:dLbl>
              <c:idx val="26"/>
              <c:layout/>
              <c:dLblPos val="ctr"/>
              <c:showLegendKey val="0"/>
              <c:showVal val="1"/>
              <c:showCatName val="0"/>
              <c:showSerName val="0"/>
              <c:showPercent val="0"/>
              <c:showBubbleSize val="0"/>
            </c:dLbl>
            <c:dLbl>
              <c:idx val="36"/>
              <c:layout/>
              <c:dLblPos val="ctr"/>
              <c:showLegendKey val="0"/>
              <c:showVal val="1"/>
              <c:showCatName val="0"/>
              <c:showSerName val="0"/>
              <c:showPercent val="0"/>
              <c:showBubbleSize val="0"/>
            </c:dLbl>
            <c:spPr>
              <a:solidFill>
                <a:schemeClr val="bg1"/>
              </a:solidFill>
            </c:spPr>
            <c:txPr>
              <a:bodyPr/>
              <a:lstStyle/>
              <a:p>
                <a:pPr>
                  <a:defRPr b="1"/>
                </a:pPr>
                <a:endParaRPr lang="fr-FR"/>
              </a:p>
            </c:txPr>
            <c:dLblPos val="ctr"/>
            <c:showLegendKey val="0"/>
            <c:showVal val="0"/>
            <c:showCatName val="0"/>
            <c:showSerName val="0"/>
            <c:showPercent val="0"/>
            <c:showBubbleSize val="0"/>
          </c:dLbls>
          <c:cat>
            <c:numRef>
              <c:f>'cours annuel'!$C$6:$AM$6</c:f>
              <c:numCache>
                <c:formatCode>0</c:formatCode>
                <c:ptCount val="37"/>
                <c:pt idx="0">
                  <c:v>1982.0</c:v>
                </c:pt>
                <c:pt idx="1">
                  <c:v>1983.0</c:v>
                </c:pt>
                <c:pt idx="2">
                  <c:v>1984.0</c:v>
                </c:pt>
                <c:pt idx="3">
                  <c:v>1985.0</c:v>
                </c:pt>
                <c:pt idx="4">
                  <c:v>1986.0</c:v>
                </c:pt>
                <c:pt idx="5">
                  <c:v>1987.0</c:v>
                </c:pt>
                <c:pt idx="6">
                  <c:v>1988.0</c:v>
                </c:pt>
                <c:pt idx="7">
                  <c:v>1989.0</c:v>
                </c:pt>
                <c:pt idx="8">
                  <c:v>1990.0</c:v>
                </c:pt>
                <c:pt idx="9">
                  <c:v>1991.0</c:v>
                </c:pt>
                <c:pt idx="10">
                  <c:v>1992.0</c:v>
                </c:pt>
                <c:pt idx="11">
                  <c:v>1993.0</c:v>
                </c:pt>
                <c:pt idx="12">
                  <c:v>1994.0</c:v>
                </c:pt>
                <c:pt idx="13">
                  <c:v>1995.0</c:v>
                </c:pt>
                <c:pt idx="14">
                  <c:v>1996.0</c:v>
                </c:pt>
                <c:pt idx="15">
                  <c:v>1997.0</c:v>
                </c:pt>
                <c:pt idx="16">
                  <c:v>1998.0</c:v>
                </c:pt>
                <c:pt idx="17">
                  <c:v>1999.0</c:v>
                </c:pt>
                <c:pt idx="18">
                  <c:v>2000.0</c:v>
                </c:pt>
                <c:pt idx="19">
                  <c:v>2001.0</c:v>
                </c:pt>
                <c:pt idx="20">
                  <c:v>2002.0</c:v>
                </c:pt>
                <c:pt idx="21">
                  <c:v>2003.0</c:v>
                </c:pt>
                <c:pt idx="22">
                  <c:v>2004.0</c:v>
                </c:pt>
                <c:pt idx="23">
                  <c:v>2005.0</c:v>
                </c:pt>
                <c:pt idx="24">
                  <c:v>2006.0</c:v>
                </c:pt>
                <c:pt idx="25">
                  <c:v>2007.0</c:v>
                </c:pt>
                <c:pt idx="26">
                  <c:v>2008.0</c:v>
                </c:pt>
                <c:pt idx="27">
                  <c:v>2009.0</c:v>
                </c:pt>
                <c:pt idx="28">
                  <c:v>2010.0</c:v>
                </c:pt>
                <c:pt idx="29">
                  <c:v>2011.0</c:v>
                </c:pt>
                <c:pt idx="30">
                  <c:v>2012.0</c:v>
                </c:pt>
                <c:pt idx="31">
                  <c:v>2013.0</c:v>
                </c:pt>
                <c:pt idx="32">
                  <c:v>2014.0</c:v>
                </c:pt>
                <c:pt idx="33">
                  <c:v>2015.0</c:v>
                </c:pt>
                <c:pt idx="34">
                  <c:v>2016.0</c:v>
                </c:pt>
                <c:pt idx="35">
                  <c:v>2017.0</c:v>
                </c:pt>
                <c:pt idx="36">
                  <c:v>2018.0</c:v>
                </c:pt>
              </c:numCache>
            </c:numRef>
          </c:cat>
          <c:val>
            <c:numRef>
              <c:f>'cours annuel'!$C$11:$AM$11</c:f>
              <c:numCache>
                <c:formatCode>0.0</c:formatCode>
                <c:ptCount val="37"/>
                <c:pt idx="0">
                  <c:v>0.578243711318481</c:v>
                </c:pt>
                <c:pt idx="1">
                  <c:v>0.639878488255876</c:v>
                </c:pt>
                <c:pt idx="2">
                  <c:v>0.751936700346172</c:v>
                </c:pt>
                <c:pt idx="3">
                  <c:v>0.800512252884677</c:v>
                </c:pt>
                <c:pt idx="4">
                  <c:v>0.489128597996479</c:v>
                </c:pt>
                <c:pt idx="5">
                  <c:v>0.531930795044017</c:v>
                </c:pt>
                <c:pt idx="6">
                  <c:v>1.489651802711467</c:v>
                </c:pt>
                <c:pt idx="7">
                  <c:v>1.545694118120491</c:v>
                </c:pt>
                <c:pt idx="8">
                  <c:v>0.875896236967125</c:v>
                </c:pt>
                <c:pt idx="9">
                  <c:v>0.831253014683646</c:v>
                </c:pt>
                <c:pt idx="10">
                  <c:v>0.677500060976187</c:v>
                </c:pt>
                <c:pt idx="11">
                  <c:v>0.541998020528138</c:v>
                </c:pt>
                <c:pt idx="12">
                  <c:v>0.637873641187277</c:v>
                </c:pt>
                <c:pt idx="13">
                  <c:v>0.747638310876643</c:v>
                </c:pt>
                <c:pt idx="14">
                  <c:v>0.697644340886951</c:v>
                </c:pt>
                <c:pt idx="15">
                  <c:v>0.732909337371202</c:v>
                </c:pt>
                <c:pt idx="16">
                  <c:v>0.499002092267704</c:v>
                </c:pt>
                <c:pt idx="17">
                  <c:v>0.677377618072955</c:v>
                </c:pt>
                <c:pt idx="18">
                  <c:v>1.115989076271278</c:v>
                </c:pt>
                <c:pt idx="19">
                  <c:v>0.793197507929862</c:v>
                </c:pt>
                <c:pt idx="20">
                  <c:v>0.856359038476184</c:v>
                </c:pt>
                <c:pt idx="21">
                  <c:v>1.011902358866104</c:v>
                </c:pt>
                <c:pt idx="22">
                  <c:v>1.327700496813912</c:v>
                </c:pt>
                <c:pt idx="23">
                  <c:v>1.4185816404569</c:v>
                </c:pt>
                <c:pt idx="24">
                  <c:v>2.292270554139465</c:v>
                </c:pt>
                <c:pt idx="25">
                  <c:v>3.263100523494254</c:v>
                </c:pt>
                <c:pt idx="26">
                  <c:v>1.688387312309467</c:v>
                </c:pt>
                <c:pt idx="27">
                  <c:v>1.179861111805077</c:v>
                </c:pt>
                <c:pt idx="28">
                  <c:v>1.963977674975915</c:v>
                </c:pt>
                <c:pt idx="29">
                  <c:v>1.961220454884597</c:v>
                </c:pt>
                <c:pt idx="30">
                  <c:v>1.626434606350565</c:v>
                </c:pt>
                <c:pt idx="31">
                  <c:v>1.349219176332636</c:v>
                </c:pt>
                <c:pt idx="32">
                  <c:v>1.515281646882248</c:v>
                </c:pt>
                <c:pt idx="33">
                  <c:v>1.271033629122968</c:v>
                </c:pt>
                <c:pt idx="34">
                  <c:v>1.036259380453416</c:v>
                </c:pt>
                <c:pt idx="35">
                  <c:v>1.107242264518262</c:v>
                </c:pt>
                <c:pt idx="36">
                  <c:v>1.358</c:v>
                </c:pt>
              </c:numCache>
            </c:numRef>
          </c:val>
          <c:smooth val="0"/>
        </c:ser>
        <c:ser>
          <c:idx val="1"/>
          <c:order val="1"/>
          <c:tx>
            <c:strRef>
              <c:f>'cours annuel'!$A$96</c:f>
              <c:strCache>
                <c:ptCount val="1"/>
                <c:pt idx="0">
                  <c:v>Prix du nickel en francs inflatés (Milliers de CFP/kg)</c:v>
                </c:pt>
              </c:strCache>
            </c:strRef>
          </c:tx>
          <c:spPr>
            <a:ln w="76200" cmpd="sng">
              <a:solidFill>
                <a:srgbClr val="0000FF"/>
              </a:solidFill>
            </a:ln>
          </c:spPr>
          <c:marker>
            <c:symbol val="none"/>
          </c:marker>
          <c:dLbls>
            <c:dLbl>
              <c:idx val="7"/>
              <c:layout/>
              <c:dLblPos val="t"/>
              <c:showLegendKey val="0"/>
              <c:showVal val="1"/>
              <c:showCatName val="0"/>
              <c:showSerName val="0"/>
              <c:showPercent val="0"/>
              <c:showBubbleSize val="0"/>
            </c:dLbl>
            <c:dLbl>
              <c:idx val="25"/>
              <c:layout>
                <c:manualLayout>
                  <c:x val="-0.0394595591346473"/>
                  <c:y val="-0.0187294031868301"/>
                </c:manualLayout>
              </c:layout>
              <c:dLblPos val="r"/>
              <c:showLegendKey val="0"/>
              <c:showVal val="1"/>
              <c:showCatName val="0"/>
              <c:showSerName val="0"/>
              <c:showPercent val="0"/>
              <c:showBubbleSize val="0"/>
            </c:dLbl>
            <c:spPr>
              <a:solidFill>
                <a:schemeClr val="bg1"/>
              </a:solidFill>
            </c:spPr>
            <c:txPr>
              <a:bodyPr/>
              <a:lstStyle/>
              <a:p>
                <a:pPr>
                  <a:defRPr sz="1200" b="1">
                    <a:solidFill>
                      <a:srgbClr val="0000FF"/>
                    </a:solidFill>
                  </a:defRPr>
                </a:pPr>
                <a:endParaRPr lang="fr-FR"/>
              </a:p>
            </c:txPr>
            <c:dLblPos val="t"/>
            <c:showLegendKey val="0"/>
            <c:showVal val="0"/>
            <c:showCatName val="0"/>
            <c:showSerName val="0"/>
            <c:showPercent val="0"/>
            <c:showBubbleSize val="0"/>
          </c:dLbls>
          <c:cat>
            <c:numRef>
              <c:f>'cours annuel'!$C$6:$AM$6</c:f>
              <c:numCache>
                <c:formatCode>0</c:formatCode>
                <c:ptCount val="37"/>
                <c:pt idx="0">
                  <c:v>1982.0</c:v>
                </c:pt>
                <c:pt idx="1">
                  <c:v>1983.0</c:v>
                </c:pt>
                <c:pt idx="2">
                  <c:v>1984.0</c:v>
                </c:pt>
                <c:pt idx="3">
                  <c:v>1985.0</c:v>
                </c:pt>
                <c:pt idx="4">
                  <c:v>1986.0</c:v>
                </c:pt>
                <c:pt idx="5">
                  <c:v>1987.0</c:v>
                </c:pt>
                <c:pt idx="6">
                  <c:v>1988.0</c:v>
                </c:pt>
                <c:pt idx="7">
                  <c:v>1989.0</c:v>
                </c:pt>
                <c:pt idx="8">
                  <c:v>1990.0</c:v>
                </c:pt>
                <c:pt idx="9">
                  <c:v>1991.0</c:v>
                </c:pt>
                <c:pt idx="10">
                  <c:v>1992.0</c:v>
                </c:pt>
                <c:pt idx="11">
                  <c:v>1993.0</c:v>
                </c:pt>
                <c:pt idx="12">
                  <c:v>1994.0</c:v>
                </c:pt>
                <c:pt idx="13">
                  <c:v>1995.0</c:v>
                </c:pt>
                <c:pt idx="14">
                  <c:v>1996.0</c:v>
                </c:pt>
                <c:pt idx="15">
                  <c:v>1997.0</c:v>
                </c:pt>
                <c:pt idx="16">
                  <c:v>1998.0</c:v>
                </c:pt>
                <c:pt idx="17">
                  <c:v>1999.0</c:v>
                </c:pt>
                <c:pt idx="18">
                  <c:v>2000.0</c:v>
                </c:pt>
                <c:pt idx="19">
                  <c:v>2001.0</c:v>
                </c:pt>
                <c:pt idx="20">
                  <c:v>2002.0</c:v>
                </c:pt>
                <c:pt idx="21">
                  <c:v>2003.0</c:v>
                </c:pt>
                <c:pt idx="22">
                  <c:v>2004.0</c:v>
                </c:pt>
                <c:pt idx="23">
                  <c:v>2005.0</c:v>
                </c:pt>
                <c:pt idx="24">
                  <c:v>2006.0</c:v>
                </c:pt>
                <c:pt idx="25">
                  <c:v>2007.0</c:v>
                </c:pt>
                <c:pt idx="26">
                  <c:v>2008.0</c:v>
                </c:pt>
                <c:pt idx="27">
                  <c:v>2009.0</c:v>
                </c:pt>
                <c:pt idx="28">
                  <c:v>2010.0</c:v>
                </c:pt>
                <c:pt idx="29">
                  <c:v>2011.0</c:v>
                </c:pt>
                <c:pt idx="30">
                  <c:v>2012.0</c:v>
                </c:pt>
                <c:pt idx="31">
                  <c:v>2013.0</c:v>
                </c:pt>
                <c:pt idx="32">
                  <c:v>2014.0</c:v>
                </c:pt>
                <c:pt idx="33">
                  <c:v>2015.0</c:v>
                </c:pt>
                <c:pt idx="34">
                  <c:v>2016.0</c:v>
                </c:pt>
                <c:pt idx="35">
                  <c:v>2017.0</c:v>
                </c:pt>
                <c:pt idx="36">
                  <c:v>2018.0</c:v>
                </c:pt>
              </c:numCache>
            </c:numRef>
          </c:cat>
          <c:val>
            <c:numRef>
              <c:f>'cours annuel'!$C$96:$AM$96</c:f>
              <c:numCache>
                <c:formatCode>0.0</c:formatCode>
                <c:ptCount val="37"/>
                <c:pt idx="0">
                  <c:v>1.256060643633246</c:v>
                </c:pt>
                <c:pt idx="1">
                  <c:v>1.252609317692579</c:v>
                </c:pt>
                <c:pt idx="2">
                  <c:v>1.373427918788695</c:v>
                </c:pt>
                <c:pt idx="3">
                  <c:v>1.389950065582814</c:v>
                </c:pt>
                <c:pt idx="4">
                  <c:v>0.854088758061049</c:v>
                </c:pt>
                <c:pt idx="5">
                  <c:v>0.915067409111303</c:v>
                </c:pt>
                <c:pt idx="6">
                  <c:v>2.474799913370374</c:v>
                </c:pt>
                <c:pt idx="7">
                  <c:v>2.467481569918837</c:v>
                </c:pt>
                <c:pt idx="8">
                  <c:v>1.37902788996509</c:v>
                </c:pt>
                <c:pt idx="9">
                  <c:v>1.253360967936184</c:v>
                </c:pt>
                <c:pt idx="10">
                  <c:v>0.996947622236085</c:v>
                </c:pt>
                <c:pt idx="11">
                  <c:v>0.775077855389744</c:v>
                </c:pt>
                <c:pt idx="12">
                  <c:v>0.893939979102759</c:v>
                </c:pt>
                <c:pt idx="13">
                  <c:v>1.031074702307343</c:v>
                </c:pt>
                <c:pt idx="14">
                  <c:v>0.946166006381764</c:v>
                </c:pt>
                <c:pt idx="15">
                  <c:v>0.974239282986257</c:v>
                </c:pt>
                <c:pt idx="16">
                  <c:v>0.660923677818456</c:v>
                </c:pt>
                <c:pt idx="17">
                  <c:v>0.897180419773678</c:v>
                </c:pt>
                <c:pt idx="18">
                  <c:v>1.444316864014794</c:v>
                </c:pt>
                <c:pt idx="19">
                  <c:v>1.003609190283447</c:v>
                </c:pt>
                <c:pt idx="20">
                  <c:v>1.067011233023065</c:v>
                </c:pt>
                <c:pt idx="21">
                  <c:v>1.249180960166992</c:v>
                </c:pt>
                <c:pt idx="22">
                  <c:v>1.624042886890624</c:v>
                </c:pt>
                <c:pt idx="23">
                  <c:v>1.691617535289983</c:v>
                </c:pt>
                <c:pt idx="24">
                  <c:v>2.694388358686727</c:v>
                </c:pt>
                <c:pt idx="25">
                  <c:v>3.766025630824535</c:v>
                </c:pt>
                <c:pt idx="26">
                  <c:v>1.87988255194724</c:v>
                </c:pt>
                <c:pt idx="27">
                  <c:v>1.31165668569049</c:v>
                </c:pt>
                <c:pt idx="28">
                  <c:v>2.126595026463921</c:v>
                </c:pt>
                <c:pt idx="29">
                  <c:v>2.069189816378292</c:v>
                </c:pt>
                <c:pt idx="30">
                  <c:v>1.688497978673435</c:v>
                </c:pt>
                <c:pt idx="31">
                  <c:v>1.390968793804606</c:v>
                </c:pt>
                <c:pt idx="32">
                  <c:v>1.553296380994129</c:v>
                </c:pt>
                <c:pt idx="33">
                  <c:v>1.294465024091752</c:v>
                </c:pt>
                <c:pt idx="34">
                  <c:v>1.049146009495053</c:v>
                </c:pt>
                <c:pt idx="35">
                  <c:v>1.107242264518262</c:v>
                </c:pt>
                <c:pt idx="36">
                  <c:v>1.33793103448276</c:v>
                </c:pt>
              </c:numCache>
            </c:numRef>
          </c:val>
          <c:smooth val="0"/>
        </c:ser>
        <c:dLbls>
          <c:showLegendKey val="0"/>
          <c:showVal val="0"/>
          <c:showCatName val="0"/>
          <c:showSerName val="0"/>
          <c:showPercent val="0"/>
          <c:showBubbleSize val="0"/>
        </c:dLbls>
        <c:marker val="1"/>
        <c:smooth val="0"/>
        <c:axId val="2139632360"/>
        <c:axId val="2058758840"/>
      </c:lineChart>
      <c:catAx>
        <c:axId val="2139632360"/>
        <c:scaling>
          <c:orientation val="minMax"/>
        </c:scaling>
        <c:delete val="0"/>
        <c:axPos val="b"/>
        <c:numFmt formatCode="0" sourceLinked="1"/>
        <c:majorTickMark val="out"/>
        <c:minorTickMark val="none"/>
        <c:tickLblPos val="nextTo"/>
        <c:spPr>
          <a:ln w="3175">
            <a:solidFill>
              <a:srgbClr val="808080"/>
            </a:solidFill>
            <a:prstDash val="solid"/>
          </a:ln>
        </c:spPr>
        <c:txPr>
          <a:bodyPr rot="-5400000" vert="horz"/>
          <a:lstStyle/>
          <a:p>
            <a:pPr>
              <a:defRPr sz="1400" b="0" i="0" u="none" strike="noStrike" baseline="0">
                <a:solidFill>
                  <a:srgbClr val="000000"/>
                </a:solidFill>
                <a:latin typeface="Calibri"/>
                <a:ea typeface="Calibri"/>
                <a:cs typeface="Calibri"/>
              </a:defRPr>
            </a:pPr>
            <a:endParaRPr lang="fr-FR"/>
          </a:p>
        </c:txPr>
        <c:crossAx val="2058758840"/>
        <c:crosses val="autoZero"/>
        <c:auto val="1"/>
        <c:lblAlgn val="ctr"/>
        <c:lblOffset val="100"/>
        <c:tickLblSkip val="2"/>
        <c:noMultiLvlLbl val="0"/>
      </c:catAx>
      <c:valAx>
        <c:axId val="2058758840"/>
        <c:scaling>
          <c:orientation val="minMax"/>
          <c:min val="0.0"/>
        </c:scaling>
        <c:delete val="0"/>
        <c:axPos val="l"/>
        <c:majorGridlines>
          <c:spPr>
            <a:ln w="3175">
              <a:solidFill>
                <a:schemeClr val="bg1">
                  <a:lumMod val="75000"/>
                </a:schemeClr>
              </a:solidFill>
              <a:prstDash val="solid"/>
            </a:ln>
          </c:spPr>
        </c:majorGridlines>
        <c:numFmt formatCode="#,##0.0" sourceLinked="0"/>
        <c:majorTickMark val="out"/>
        <c:minorTickMark val="none"/>
        <c:tickLblPos val="nextTo"/>
        <c:spPr>
          <a:ln w="3175">
            <a:solidFill>
              <a:srgbClr val="808080"/>
            </a:solidFill>
            <a:prstDash val="solid"/>
          </a:ln>
        </c:spPr>
        <c:txPr>
          <a:bodyPr rot="0" vert="horz"/>
          <a:lstStyle/>
          <a:p>
            <a:pPr>
              <a:defRPr sz="1200" b="0" i="0" u="none" strike="noStrike" baseline="0">
                <a:solidFill>
                  <a:srgbClr val="000000"/>
                </a:solidFill>
                <a:latin typeface="Calibri"/>
                <a:ea typeface="Calibri"/>
                <a:cs typeface="Calibri"/>
              </a:defRPr>
            </a:pPr>
            <a:endParaRPr lang="fr-FR"/>
          </a:p>
        </c:txPr>
        <c:crossAx val="2139632360"/>
        <c:crosses val="autoZero"/>
        <c:crossBetween val="between"/>
        <c:majorUnit val="0.5"/>
      </c:valAx>
      <c:spPr>
        <a:solidFill>
          <a:srgbClr val="FFFFFF"/>
        </a:solidFill>
        <a:ln w="25400">
          <a:noFill/>
        </a:ln>
      </c:spPr>
    </c:plotArea>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charts/chart9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a:t>Zoom depuis 2008</a:t>
            </a:r>
          </a:p>
        </c:rich>
      </c:tx>
      <c:layout>
        <c:manualLayout>
          <c:xMode val="edge"/>
          <c:yMode val="edge"/>
          <c:x val="0.242141616535732"/>
          <c:y val="0.0"/>
        </c:manualLayout>
      </c:layout>
      <c:overlay val="0"/>
      <c:spPr>
        <a:solidFill>
          <a:schemeClr val="bg1"/>
        </a:solidFill>
      </c:spPr>
    </c:title>
    <c:autoTitleDeleted val="0"/>
    <c:plotArea>
      <c:layout>
        <c:manualLayout>
          <c:layoutTarget val="inner"/>
          <c:xMode val="edge"/>
          <c:yMode val="edge"/>
          <c:x val="0.138629630799831"/>
          <c:y val="0.107141714037941"/>
          <c:w val="0.784939509789319"/>
          <c:h val="0.741675025711233"/>
        </c:manualLayout>
      </c:layout>
      <c:lineChart>
        <c:grouping val="standard"/>
        <c:varyColors val="0"/>
        <c:ser>
          <c:idx val="0"/>
          <c:order val="0"/>
          <c:tx>
            <c:strRef>
              <c:f>'cours annuel'!$A$16</c:f>
              <c:strCache>
                <c:ptCount val="1"/>
                <c:pt idx="0">
                  <c:v>Prix du nickel (KCFP / kg)</c:v>
                </c:pt>
              </c:strCache>
            </c:strRef>
          </c:tx>
          <c:spPr>
            <a:ln w="57150" cmpd="sng">
              <a:solidFill>
                <a:schemeClr val="tx1"/>
              </a:solidFill>
            </a:ln>
          </c:spPr>
          <c:marker>
            <c:symbol val="none"/>
          </c:marker>
          <c:cat>
            <c:numRef>
              <c:f>'cours annuel'!$B$15:$L$15</c:f>
              <c:numCache>
                <c:formatCode>0</c:formatCode>
                <c:ptCount val="11"/>
                <c:pt idx="0">
                  <c:v>2008.0</c:v>
                </c:pt>
                <c:pt idx="1">
                  <c:v>2009.0</c:v>
                </c:pt>
                <c:pt idx="2">
                  <c:v>2010.0</c:v>
                </c:pt>
                <c:pt idx="3">
                  <c:v>2011.0</c:v>
                </c:pt>
                <c:pt idx="4">
                  <c:v>2012.0</c:v>
                </c:pt>
                <c:pt idx="5">
                  <c:v>2013.0</c:v>
                </c:pt>
                <c:pt idx="6">
                  <c:v>2014.0</c:v>
                </c:pt>
                <c:pt idx="7">
                  <c:v>2015.0</c:v>
                </c:pt>
                <c:pt idx="8">
                  <c:v>2016.0</c:v>
                </c:pt>
                <c:pt idx="9">
                  <c:v>2017.0</c:v>
                </c:pt>
                <c:pt idx="10">
                  <c:v>2018.0</c:v>
                </c:pt>
              </c:numCache>
            </c:numRef>
          </c:cat>
          <c:val>
            <c:numRef>
              <c:f>'cours annuel'!$B$16:$L$16</c:f>
              <c:numCache>
                <c:formatCode>0.0</c:formatCode>
                <c:ptCount val="11"/>
                <c:pt idx="0">
                  <c:v>1.688387312309467</c:v>
                </c:pt>
                <c:pt idx="1">
                  <c:v>1.179861111805077</c:v>
                </c:pt>
                <c:pt idx="2">
                  <c:v>1.963977674975915</c:v>
                </c:pt>
                <c:pt idx="3">
                  <c:v>1.961220454884597</c:v>
                </c:pt>
                <c:pt idx="4">
                  <c:v>1.626434606350565</c:v>
                </c:pt>
                <c:pt idx="5">
                  <c:v>1.349219176332636</c:v>
                </c:pt>
                <c:pt idx="6">
                  <c:v>1.515281646882248</c:v>
                </c:pt>
                <c:pt idx="7">
                  <c:v>1.271033629122968</c:v>
                </c:pt>
                <c:pt idx="8">
                  <c:v>1.036259380453416</c:v>
                </c:pt>
                <c:pt idx="9">
                  <c:v>1.107242264518262</c:v>
                </c:pt>
                <c:pt idx="10">
                  <c:v>1.358</c:v>
                </c:pt>
              </c:numCache>
            </c:numRef>
          </c:val>
          <c:smooth val="0"/>
        </c:ser>
        <c:ser>
          <c:idx val="1"/>
          <c:order val="1"/>
          <c:tx>
            <c:strRef>
              <c:f>'cours annuel'!$A$102</c:f>
              <c:strCache>
                <c:ptCount val="1"/>
                <c:pt idx="0">
                  <c:v>Prix du nickel en francs inflatés (Milliers de CFP/kg)</c:v>
                </c:pt>
              </c:strCache>
            </c:strRef>
          </c:tx>
          <c:spPr>
            <a:ln w="76200" cmpd="sng">
              <a:solidFill>
                <a:srgbClr val="0000FF"/>
              </a:solidFill>
            </a:ln>
          </c:spPr>
          <c:marker>
            <c:symbol val="none"/>
          </c:marker>
          <c:cat>
            <c:numRef>
              <c:f>'cours annuel'!$B$15:$L$15</c:f>
              <c:numCache>
                <c:formatCode>0</c:formatCode>
                <c:ptCount val="11"/>
                <c:pt idx="0">
                  <c:v>2008.0</c:v>
                </c:pt>
                <c:pt idx="1">
                  <c:v>2009.0</c:v>
                </c:pt>
                <c:pt idx="2">
                  <c:v>2010.0</c:v>
                </c:pt>
                <c:pt idx="3">
                  <c:v>2011.0</c:v>
                </c:pt>
                <c:pt idx="4">
                  <c:v>2012.0</c:v>
                </c:pt>
                <c:pt idx="5">
                  <c:v>2013.0</c:v>
                </c:pt>
                <c:pt idx="6">
                  <c:v>2014.0</c:v>
                </c:pt>
                <c:pt idx="7">
                  <c:v>2015.0</c:v>
                </c:pt>
                <c:pt idx="8">
                  <c:v>2016.0</c:v>
                </c:pt>
                <c:pt idx="9">
                  <c:v>2017.0</c:v>
                </c:pt>
                <c:pt idx="10">
                  <c:v>2018.0</c:v>
                </c:pt>
              </c:numCache>
            </c:numRef>
          </c:cat>
          <c:val>
            <c:numRef>
              <c:f>'cours annuel'!$B$102:$L$102</c:f>
              <c:numCache>
                <c:formatCode>0.0</c:formatCode>
                <c:ptCount val="11"/>
                <c:pt idx="0">
                  <c:v>1.87988255194724</c:v>
                </c:pt>
                <c:pt idx="1">
                  <c:v>1.31165668569049</c:v>
                </c:pt>
                <c:pt idx="2">
                  <c:v>2.126595026463921</c:v>
                </c:pt>
                <c:pt idx="3">
                  <c:v>2.069189816378292</c:v>
                </c:pt>
                <c:pt idx="4">
                  <c:v>1.688497978673435</c:v>
                </c:pt>
                <c:pt idx="5">
                  <c:v>1.390968793804606</c:v>
                </c:pt>
                <c:pt idx="6">
                  <c:v>1.553296380994129</c:v>
                </c:pt>
                <c:pt idx="7">
                  <c:v>1.294465024091752</c:v>
                </c:pt>
                <c:pt idx="8">
                  <c:v>1.049146009495053</c:v>
                </c:pt>
                <c:pt idx="9">
                  <c:v>1.107242264518262</c:v>
                </c:pt>
                <c:pt idx="10">
                  <c:v>1.33793103448276</c:v>
                </c:pt>
              </c:numCache>
            </c:numRef>
          </c:val>
          <c:smooth val="0"/>
        </c:ser>
        <c:dLbls>
          <c:showLegendKey val="0"/>
          <c:showVal val="0"/>
          <c:showCatName val="0"/>
          <c:showSerName val="0"/>
          <c:showPercent val="0"/>
          <c:showBubbleSize val="0"/>
        </c:dLbls>
        <c:marker val="1"/>
        <c:smooth val="0"/>
        <c:axId val="2143468792"/>
        <c:axId val="2143471864"/>
      </c:lineChart>
      <c:catAx>
        <c:axId val="2143468792"/>
        <c:scaling>
          <c:orientation val="minMax"/>
        </c:scaling>
        <c:delete val="0"/>
        <c:axPos val="b"/>
        <c:numFmt formatCode="0" sourceLinked="1"/>
        <c:majorTickMark val="out"/>
        <c:minorTickMark val="none"/>
        <c:tickLblPos val="nextTo"/>
        <c:txPr>
          <a:bodyPr/>
          <a:lstStyle/>
          <a:p>
            <a:pPr>
              <a:defRPr sz="1400"/>
            </a:pPr>
            <a:endParaRPr lang="fr-FR"/>
          </a:p>
        </c:txPr>
        <c:crossAx val="2143471864"/>
        <c:crosses val="autoZero"/>
        <c:auto val="1"/>
        <c:lblAlgn val="ctr"/>
        <c:lblOffset val="100"/>
        <c:noMultiLvlLbl val="0"/>
      </c:catAx>
      <c:valAx>
        <c:axId val="2143471864"/>
        <c:scaling>
          <c:orientation val="minMax"/>
          <c:min val="1.0"/>
        </c:scaling>
        <c:delete val="0"/>
        <c:axPos val="l"/>
        <c:majorGridlines>
          <c:spPr>
            <a:ln>
              <a:solidFill>
                <a:schemeClr val="bg1">
                  <a:lumMod val="75000"/>
                </a:schemeClr>
              </a:solidFill>
            </a:ln>
          </c:spPr>
        </c:majorGridlines>
        <c:numFmt formatCode="0.0" sourceLinked="0"/>
        <c:majorTickMark val="out"/>
        <c:minorTickMark val="none"/>
        <c:tickLblPos val="nextTo"/>
        <c:crossAx val="2143468792"/>
        <c:crosses val="autoZero"/>
        <c:crossBetween val="between"/>
        <c:majorUnit val="0.1"/>
      </c:valAx>
    </c:plotArea>
    <c:plotVisOnly val="1"/>
    <c:dispBlanksAs val="gap"/>
    <c:showDLblsOverMax val="0"/>
  </c:chart>
  <c:externalData r:id="rId1">
    <c:autoUpdate val="0"/>
  </c:externalData>
</c:chartSpace>
</file>

<file path=ppt/charts/chart9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fr-FR" sz="2000" dirty="0"/>
              <a:t>Analyse par trimestre jusqu'en juin 2018</a:t>
            </a:r>
          </a:p>
          <a:p>
            <a:pPr>
              <a:defRPr sz="2000"/>
            </a:pPr>
            <a:r>
              <a:rPr lang="fr-FR" sz="2000" dirty="0"/>
              <a:t>Le nickel</a:t>
            </a:r>
            <a:r>
              <a:rPr lang="fr-FR" sz="2000" baseline="0" dirty="0"/>
              <a:t> retrouve le niveau des cours </a:t>
            </a:r>
          </a:p>
          <a:p>
            <a:pPr>
              <a:defRPr sz="2000"/>
            </a:pPr>
            <a:r>
              <a:rPr lang="fr-FR" sz="2000" baseline="0" dirty="0"/>
              <a:t>de fin 2014 </a:t>
            </a:r>
            <a:endParaRPr lang="fr-FR" sz="2000" dirty="0"/>
          </a:p>
        </c:rich>
      </c:tx>
      <c:layout>
        <c:manualLayout>
          <c:xMode val="edge"/>
          <c:yMode val="edge"/>
          <c:x val="0.247731972871039"/>
          <c:y val="0.0"/>
        </c:manualLayout>
      </c:layout>
      <c:overlay val="0"/>
      <c:spPr>
        <a:solidFill>
          <a:schemeClr val="bg1"/>
        </a:solidFill>
      </c:spPr>
    </c:title>
    <c:autoTitleDeleted val="0"/>
    <c:plotArea>
      <c:layout>
        <c:manualLayout>
          <c:layoutTarget val="inner"/>
          <c:xMode val="edge"/>
          <c:yMode val="edge"/>
          <c:x val="0.0779300908281987"/>
          <c:y val="0.0338541666666667"/>
          <c:w val="0.84582643587462"/>
          <c:h val="0.824581323249776"/>
        </c:manualLayout>
      </c:layout>
      <c:lineChart>
        <c:grouping val="standard"/>
        <c:varyColors val="0"/>
        <c:ser>
          <c:idx val="1"/>
          <c:order val="1"/>
          <c:tx>
            <c:strRef>
              <c:f>'LME NI Sept 18'!$A$152</c:f>
              <c:strCache>
                <c:ptCount val="1"/>
                <c:pt idx="0">
                  <c:v>KCFP / kg</c:v>
                </c:pt>
              </c:strCache>
            </c:strRef>
          </c:tx>
          <c:spPr>
            <a:ln w="76200" cmpd="sng">
              <a:solidFill>
                <a:srgbClr val="008000"/>
              </a:solidFill>
            </a:ln>
          </c:spPr>
          <c:marker>
            <c:symbol val="none"/>
          </c:marker>
          <c:dLbls>
            <c:dLbl>
              <c:idx val="11"/>
              <c:layout/>
              <c:dLblPos val="ctr"/>
              <c:showLegendKey val="0"/>
              <c:showVal val="1"/>
              <c:showCatName val="0"/>
              <c:showSerName val="0"/>
              <c:showPercent val="0"/>
              <c:showBubbleSize val="0"/>
            </c:dLbl>
            <c:dLbl>
              <c:idx val="41"/>
              <c:layout/>
              <c:numFmt formatCode="0.00" sourceLinked="0"/>
              <c:spPr>
                <a:solidFill>
                  <a:srgbClr val="CCFFCC"/>
                </a:solidFill>
              </c:spPr>
              <c:txPr>
                <a:bodyPr/>
                <a:lstStyle/>
                <a:p>
                  <a:pPr>
                    <a:defRPr sz="1800" b="1">
                      <a:solidFill>
                        <a:srgbClr val="008000"/>
                      </a:solidFill>
                    </a:defRPr>
                  </a:pPr>
                  <a:endParaRPr lang="fr-FR"/>
                </a:p>
              </c:txPr>
              <c:dLblPos val="ctr"/>
              <c:showLegendKey val="0"/>
              <c:showVal val="1"/>
              <c:showCatName val="0"/>
              <c:showSerName val="0"/>
              <c:showPercent val="0"/>
              <c:showBubbleSize val="0"/>
            </c:dLbl>
            <c:dLbl>
              <c:idx val="53"/>
              <c:layout/>
              <c:numFmt formatCode="0.00" sourceLinked="0"/>
              <c:spPr>
                <a:solidFill>
                  <a:srgbClr val="CCFFCC"/>
                </a:solidFill>
              </c:spPr>
              <c:txPr>
                <a:bodyPr/>
                <a:lstStyle/>
                <a:p>
                  <a:pPr>
                    <a:defRPr sz="1800" b="1">
                      <a:solidFill>
                        <a:srgbClr val="008000"/>
                      </a:solidFill>
                    </a:defRPr>
                  </a:pPr>
                  <a:endParaRPr lang="fr-FR"/>
                </a:p>
              </c:txPr>
              <c:dLblPos val="ctr"/>
              <c:showLegendKey val="0"/>
              <c:showVal val="1"/>
              <c:showCatName val="0"/>
              <c:showSerName val="0"/>
              <c:showPercent val="0"/>
              <c:showBubbleSize val="0"/>
            </c:dLbl>
            <c:numFmt formatCode="0.00" sourceLinked="0"/>
            <c:spPr>
              <a:solidFill>
                <a:schemeClr val="bg1"/>
              </a:solidFill>
            </c:spPr>
            <c:txPr>
              <a:bodyPr/>
              <a:lstStyle/>
              <a:p>
                <a:pPr>
                  <a:defRPr sz="1800" b="1">
                    <a:solidFill>
                      <a:srgbClr val="008000"/>
                    </a:solidFill>
                  </a:defRPr>
                </a:pPr>
                <a:endParaRPr lang="fr-FR"/>
              </a:p>
            </c:txPr>
            <c:dLblPos val="ctr"/>
            <c:showLegendKey val="0"/>
            <c:showVal val="0"/>
            <c:showCatName val="0"/>
            <c:showSerName val="0"/>
            <c:showPercent val="0"/>
            <c:showBubbleSize val="0"/>
          </c:dLbls>
          <c:cat>
            <c:multiLvlStrRef>
              <c:f>'LME NI Sept 18'!$AL$150:$CS$151</c:f>
              <c:multiLvlStrCache>
                <c:ptCount val="60"/>
                <c:lvl>
                  <c:pt idx="0">
                    <c:v>Janv.</c:v>
                  </c:pt>
                  <c:pt idx="1">
                    <c:v>Fév.</c:v>
                  </c:pt>
                  <c:pt idx="2">
                    <c:v>Mars</c:v>
                  </c:pt>
                  <c:pt idx="3">
                    <c:v>Avril</c:v>
                  </c:pt>
                  <c:pt idx="4">
                    <c:v>Mai</c:v>
                  </c:pt>
                  <c:pt idx="5">
                    <c:v>Juin</c:v>
                  </c:pt>
                  <c:pt idx="6">
                    <c:v>Juil.</c:v>
                  </c:pt>
                  <c:pt idx="7">
                    <c:v>Août</c:v>
                  </c:pt>
                  <c:pt idx="8">
                    <c:v>Sept.</c:v>
                  </c:pt>
                  <c:pt idx="9">
                    <c:v>Oct.</c:v>
                  </c:pt>
                  <c:pt idx="10">
                    <c:v>Nov.</c:v>
                  </c:pt>
                  <c:pt idx="11">
                    <c:v>Déc.</c:v>
                  </c:pt>
                  <c:pt idx="12">
                    <c:v>Janv.</c:v>
                  </c:pt>
                  <c:pt idx="13">
                    <c:v>Fév.</c:v>
                  </c:pt>
                  <c:pt idx="14">
                    <c:v>Mars</c:v>
                  </c:pt>
                  <c:pt idx="15">
                    <c:v>Avril</c:v>
                  </c:pt>
                  <c:pt idx="16">
                    <c:v>Mai</c:v>
                  </c:pt>
                  <c:pt idx="17">
                    <c:v>Juin</c:v>
                  </c:pt>
                  <c:pt idx="18">
                    <c:v>Juil.</c:v>
                  </c:pt>
                  <c:pt idx="19">
                    <c:v>Août</c:v>
                  </c:pt>
                  <c:pt idx="20">
                    <c:v>Sept.</c:v>
                  </c:pt>
                  <c:pt idx="21">
                    <c:v>Oct.</c:v>
                  </c:pt>
                  <c:pt idx="22">
                    <c:v>Nov.</c:v>
                  </c:pt>
                  <c:pt idx="23">
                    <c:v>Déc.</c:v>
                  </c:pt>
                  <c:pt idx="24">
                    <c:v>Janv.</c:v>
                  </c:pt>
                  <c:pt idx="25">
                    <c:v>Fév.</c:v>
                  </c:pt>
                  <c:pt idx="26">
                    <c:v>Mars</c:v>
                  </c:pt>
                  <c:pt idx="27">
                    <c:v>Avr.</c:v>
                  </c:pt>
                  <c:pt idx="28">
                    <c:v>Mai</c:v>
                  </c:pt>
                  <c:pt idx="29">
                    <c:v>Juin</c:v>
                  </c:pt>
                  <c:pt idx="30">
                    <c:v>Juil.</c:v>
                  </c:pt>
                  <c:pt idx="31">
                    <c:v>Août</c:v>
                  </c:pt>
                  <c:pt idx="32">
                    <c:v>Sept.</c:v>
                  </c:pt>
                  <c:pt idx="33">
                    <c:v>Oct.</c:v>
                  </c:pt>
                  <c:pt idx="34">
                    <c:v>Nov.</c:v>
                  </c:pt>
                  <c:pt idx="35">
                    <c:v>Déc.</c:v>
                  </c:pt>
                  <c:pt idx="36">
                    <c:v>Janv.</c:v>
                  </c:pt>
                  <c:pt idx="37">
                    <c:v>Fév.</c:v>
                  </c:pt>
                  <c:pt idx="38">
                    <c:v>Mars</c:v>
                  </c:pt>
                  <c:pt idx="39">
                    <c:v>Avr.</c:v>
                  </c:pt>
                  <c:pt idx="40">
                    <c:v>Mai</c:v>
                  </c:pt>
                  <c:pt idx="41">
                    <c:v>Juin</c:v>
                  </c:pt>
                  <c:pt idx="42">
                    <c:v>Juil.</c:v>
                  </c:pt>
                  <c:pt idx="43">
                    <c:v>Août</c:v>
                  </c:pt>
                  <c:pt idx="44">
                    <c:v>Sept.</c:v>
                  </c:pt>
                  <c:pt idx="45">
                    <c:v>Oct.</c:v>
                  </c:pt>
                  <c:pt idx="46">
                    <c:v>Nov.</c:v>
                  </c:pt>
                  <c:pt idx="47">
                    <c:v>Déc.</c:v>
                  </c:pt>
                  <c:pt idx="48">
                    <c:v>Janv.</c:v>
                  </c:pt>
                  <c:pt idx="49">
                    <c:v>Fév.</c:v>
                  </c:pt>
                  <c:pt idx="50">
                    <c:v>Mars</c:v>
                  </c:pt>
                  <c:pt idx="51">
                    <c:v>Avr.</c:v>
                  </c:pt>
                  <c:pt idx="52">
                    <c:v>Mai</c:v>
                  </c:pt>
                  <c:pt idx="53">
                    <c:v>Juin</c:v>
                  </c:pt>
                  <c:pt idx="54">
                    <c:v>Juil.</c:v>
                  </c:pt>
                  <c:pt idx="55">
                    <c:v>Août</c:v>
                  </c:pt>
                  <c:pt idx="56">
                    <c:v>Sept.</c:v>
                  </c:pt>
                  <c:pt idx="57">
                    <c:v>Oct.</c:v>
                  </c:pt>
                  <c:pt idx="58">
                    <c:v>Nov.</c:v>
                  </c:pt>
                  <c:pt idx="59">
                    <c:v>Déc.</c:v>
                  </c:pt>
                </c:lvl>
                <c:lvl>
                  <c:pt idx="0">
                    <c:v>2014</c:v>
                  </c:pt>
                  <c:pt idx="12">
                    <c:v>2015</c:v>
                  </c:pt>
                  <c:pt idx="24">
                    <c:v>2016</c:v>
                  </c:pt>
                  <c:pt idx="36">
                    <c:v>2017</c:v>
                  </c:pt>
                  <c:pt idx="48">
                    <c:v>2018</c:v>
                  </c:pt>
                </c:lvl>
              </c:multiLvlStrCache>
            </c:multiLvlStrRef>
          </c:cat>
          <c:val>
            <c:numRef>
              <c:f>'LME NI Sept 18'!$AL$152:$CS$152</c:f>
              <c:numCache>
                <c:formatCode>0.0</c:formatCode>
                <c:ptCount val="60"/>
                <c:pt idx="0">
                  <c:v>1.234043722077425</c:v>
                </c:pt>
                <c:pt idx="1">
                  <c:v>1.240382450043364</c:v>
                </c:pt>
                <c:pt idx="2">
                  <c:v>1.355396597846263</c:v>
                </c:pt>
                <c:pt idx="3">
                  <c:v>1.500806736524773</c:v>
                </c:pt>
                <c:pt idx="4">
                  <c:v>1.688601799690085</c:v>
                </c:pt>
                <c:pt idx="5">
                  <c:v>1.633153721810161</c:v>
                </c:pt>
                <c:pt idx="6">
                  <c:v>1.67842300435837</c:v>
                </c:pt>
                <c:pt idx="7">
                  <c:v>1.664224251401594</c:v>
                </c:pt>
                <c:pt idx="8">
                  <c:v>1.671144335264651</c:v>
                </c:pt>
                <c:pt idx="9">
                  <c:v>1.48366141111364</c:v>
                </c:pt>
                <c:pt idx="10">
                  <c:v>1.493962193044183</c:v>
                </c:pt>
                <c:pt idx="11">
                  <c:v>1.539594371795994</c:v>
                </c:pt>
                <c:pt idx="12">
                  <c:v>1.518916349845587</c:v>
                </c:pt>
                <c:pt idx="13">
                  <c:v>1.531976506275833</c:v>
                </c:pt>
                <c:pt idx="14">
                  <c:v>1.514173646145213</c:v>
                </c:pt>
                <c:pt idx="15">
                  <c:v>1.414299162811022</c:v>
                </c:pt>
                <c:pt idx="16">
                  <c:v>1.443128172817957</c:v>
                </c:pt>
                <c:pt idx="17">
                  <c:v>1.359811661536954</c:v>
                </c:pt>
                <c:pt idx="18">
                  <c:v>1.234049658673222</c:v>
                </c:pt>
                <c:pt idx="19">
                  <c:v>1.10785274604293</c:v>
                </c:pt>
                <c:pt idx="20">
                  <c:v>1.051397916125496</c:v>
                </c:pt>
                <c:pt idx="21">
                  <c:v>1.098214149698872</c:v>
                </c:pt>
                <c:pt idx="22">
                  <c:v>1.023551599106087</c:v>
                </c:pt>
                <c:pt idx="23">
                  <c:v>0.955044421950338</c:v>
                </c:pt>
                <c:pt idx="24">
                  <c:v>0.930935265192902</c:v>
                </c:pt>
                <c:pt idx="25">
                  <c:v>0.893849102144313</c:v>
                </c:pt>
                <c:pt idx="26">
                  <c:v>0.934246406178918</c:v>
                </c:pt>
                <c:pt idx="27">
                  <c:v>0.931156525759916</c:v>
                </c:pt>
                <c:pt idx="28">
                  <c:v>0.916276696267709</c:v>
                </c:pt>
                <c:pt idx="29">
                  <c:v>0.946925960842832</c:v>
                </c:pt>
                <c:pt idx="30">
                  <c:v>1.109105341781597</c:v>
                </c:pt>
                <c:pt idx="31">
                  <c:v>1.101357746372686</c:v>
                </c:pt>
                <c:pt idx="32">
                  <c:v>1.081847576581273</c:v>
                </c:pt>
                <c:pt idx="33">
                  <c:v>1.110237746319563</c:v>
                </c:pt>
                <c:pt idx="34">
                  <c:v>1.229137740032461</c:v>
                </c:pt>
                <c:pt idx="35">
                  <c:v>1.250046601425371</c:v>
                </c:pt>
                <c:pt idx="36">
                  <c:v>1.115875345148478</c:v>
                </c:pt>
                <c:pt idx="37">
                  <c:v>1.191147766884401</c:v>
                </c:pt>
                <c:pt idx="38">
                  <c:v>1.14428118443121</c:v>
                </c:pt>
                <c:pt idx="39">
                  <c:v>1.075519703061304</c:v>
                </c:pt>
                <c:pt idx="40">
                  <c:v>0.98821131868449</c:v>
                </c:pt>
                <c:pt idx="41">
                  <c:v>0.948364760438987</c:v>
                </c:pt>
                <c:pt idx="42">
                  <c:v>0.980259758001142</c:v>
                </c:pt>
                <c:pt idx="43">
                  <c:v>1.093228731000393</c:v>
                </c:pt>
                <c:pt idx="44">
                  <c:v>1.129362951727543</c:v>
                </c:pt>
                <c:pt idx="45">
                  <c:v>1.142370235806627</c:v>
                </c:pt>
                <c:pt idx="46">
                  <c:v>1.223390183248381</c:v>
                </c:pt>
                <c:pt idx="47">
                  <c:v>1.147248836840155</c:v>
                </c:pt>
                <c:pt idx="48">
                  <c:v>1.247091055945041</c:v>
                </c:pt>
                <c:pt idx="49">
                  <c:v>1.310653478607868</c:v>
                </c:pt>
                <c:pt idx="50">
                  <c:v>1.297832332806926</c:v>
                </c:pt>
                <c:pt idx="51">
                  <c:v>1.348583744493514</c:v>
                </c:pt>
                <c:pt idx="52">
                  <c:v>1.43936479502911</c:v>
                </c:pt>
                <c:pt idx="53">
                  <c:v>1.544536959781432</c:v>
                </c:pt>
              </c:numCache>
            </c:numRef>
          </c:val>
          <c:smooth val="0"/>
        </c:ser>
        <c:dLbls>
          <c:showLegendKey val="0"/>
          <c:showVal val="0"/>
          <c:showCatName val="0"/>
          <c:showSerName val="0"/>
          <c:showPercent val="0"/>
          <c:showBubbleSize val="0"/>
        </c:dLbls>
        <c:marker val="1"/>
        <c:smooth val="0"/>
        <c:axId val="2146799512"/>
        <c:axId val="2146796360"/>
      </c:lineChart>
      <c:lineChart>
        <c:grouping val="standard"/>
        <c:varyColors val="0"/>
        <c:ser>
          <c:idx val="0"/>
          <c:order val="0"/>
          <c:tx>
            <c:strRef>
              <c:f>'LME NI Sept 18'!$A$153</c:f>
              <c:strCache>
                <c:ptCount val="1"/>
                <c:pt idx="0">
                  <c:v>USD/Lb</c:v>
                </c:pt>
              </c:strCache>
            </c:strRef>
          </c:tx>
          <c:spPr>
            <a:ln w="76200" cmpd="sng">
              <a:solidFill>
                <a:schemeClr val="tx1"/>
              </a:solidFill>
            </a:ln>
          </c:spPr>
          <c:marker>
            <c:symbol val="none"/>
          </c:marker>
          <c:dLbls>
            <c:dLbl>
              <c:idx val="11"/>
              <c:layout/>
              <c:dLblPos val="ctr"/>
              <c:showLegendKey val="0"/>
              <c:showVal val="1"/>
              <c:showCatName val="0"/>
              <c:showSerName val="0"/>
              <c:showPercent val="0"/>
              <c:showBubbleSize val="0"/>
            </c:dLbl>
            <c:dLbl>
              <c:idx val="41"/>
              <c:layout/>
              <c:numFmt formatCode="#,##0.00" sourceLinked="0"/>
              <c:spPr>
                <a:solidFill>
                  <a:srgbClr val="CCFFCC"/>
                </a:solidFill>
              </c:spPr>
              <c:txPr>
                <a:bodyPr/>
                <a:lstStyle/>
                <a:p>
                  <a:pPr>
                    <a:defRPr sz="1800" b="1"/>
                  </a:pPr>
                  <a:endParaRPr lang="fr-FR"/>
                </a:p>
              </c:txPr>
              <c:dLblPos val="ctr"/>
              <c:showLegendKey val="0"/>
              <c:showVal val="1"/>
              <c:showCatName val="0"/>
              <c:showSerName val="0"/>
              <c:showPercent val="0"/>
              <c:showBubbleSize val="0"/>
            </c:dLbl>
            <c:dLbl>
              <c:idx val="53"/>
              <c:layout/>
              <c:numFmt formatCode="#,##0.00" sourceLinked="0"/>
              <c:spPr>
                <a:solidFill>
                  <a:srgbClr val="CCFFCC"/>
                </a:solidFill>
              </c:spPr>
              <c:txPr>
                <a:bodyPr/>
                <a:lstStyle/>
                <a:p>
                  <a:pPr>
                    <a:defRPr sz="1800" b="1"/>
                  </a:pPr>
                  <a:endParaRPr lang="fr-FR"/>
                </a:p>
              </c:txPr>
              <c:dLblPos val="ctr"/>
              <c:showLegendKey val="0"/>
              <c:showVal val="1"/>
              <c:showCatName val="0"/>
              <c:showSerName val="0"/>
              <c:showPercent val="0"/>
              <c:showBubbleSize val="0"/>
            </c:dLbl>
            <c:numFmt formatCode="#,##0.00" sourceLinked="0"/>
            <c:spPr>
              <a:solidFill>
                <a:schemeClr val="bg1"/>
              </a:solidFill>
            </c:spPr>
            <c:txPr>
              <a:bodyPr/>
              <a:lstStyle/>
              <a:p>
                <a:pPr>
                  <a:defRPr sz="1800" b="1"/>
                </a:pPr>
                <a:endParaRPr lang="fr-FR"/>
              </a:p>
            </c:txPr>
            <c:dLblPos val="ctr"/>
            <c:showLegendKey val="0"/>
            <c:showVal val="0"/>
            <c:showCatName val="0"/>
            <c:showSerName val="0"/>
            <c:showPercent val="0"/>
            <c:showBubbleSize val="0"/>
          </c:dLbls>
          <c:cat>
            <c:multiLvlStrRef>
              <c:f>'LME NI Sept 18'!$AL$150:$CS$151</c:f>
              <c:multiLvlStrCache>
                <c:ptCount val="60"/>
                <c:lvl>
                  <c:pt idx="0">
                    <c:v>Janv.</c:v>
                  </c:pt>
                  <c:pt idx="1">
                    <c:v>Fév.</c:v>
                  </c:pt>
                  <c:pt idx="2">
                    <c:v>Mars</c:v>
                  </c:pt>
                  <c:pt idx="3">
                    <c:v>Avril</c:v>
                  </c:pt>
                  <c:pt idx="4">
                    <c:v>Mai</c:v>
                  </c:pt>
                  <c:pt idx="5">
                    <c:v>Juin</c:v>
                  </c:pt>
                  <c:pt idx="6">
                    <c:v>Juil.</c:v>
                  </c:pt>
                  <c:pt idx="7">
                    <c:v>Août</c:v>
                  </c:pt>
                  <c:pt idx="8">
                    <c:v>Sept.</c:v>
                  </c:pt>
                  <c:pt idx="9">
                    <c:v>Oct.</c:v>
                  </c:pt>
                  <c:pt idx="10">
                    <c:v>Nov.</c:v>
                  </c:pt>
                  <c:pt idx="11">
                    <c:v>Déc.</c:v>
                  </c:pt>
                  <c:pt idx="12">
                    <c:v>Janv.</c:v>
                  </c:pt>
                  <c:pt idx="13">
                    <c:v>Fév.</c:v>
                  </c:pt>
                  <c:pt idx="14">
                    <c:v>Mars</c:v>
                  </c:pt>
                  <c:pt idx="15">
                    <c:v>Avril</c:v>
                  </c:pt>
                  <c:pt idx="16">
                    <c:v>Mai</c:v>
                  </c:pt>
                  <c:pt idx="17">
                    <c:v>Juin</c:v>
                  </c:pt>
                  <c:pt idx="18">
                    <c:v>Juil.</c:v>
                  </c:pt>
                  <c:pt idx="19">
                    <c:v>Août</c:v>
                  </c:pt>
                  <c:pt idx="20">
                    <c:v>Sept.</c:v>
                  </c:pt>
                  <c:pt idx="21">
                    <c:v>Oct.</c:v>
                  </c:pt>
                  <c:pt idx="22">
                    <c:v>Nov.</c:v>
                  </c:pt>
                  <c:pt idx="23">
                    <c:v>Déc.</c:v>
                  </c:pt>
                  <c:pt idx="24">
                    <c:v>Janv.</c:v>
                  </c:pt>
                  <c:pt idx="25">
                    <c:v>Fév.</c:v>
                  </c:pt>
                  <c:pt idx="26">
                    <c:v>Mars</c:v>
                  </c:pt>
                  <c:pt idx="27">
                    <c:v>Avr.</c:v>
                  </c:pt>
                  <c:pt idx="28">
                    <c:v>Mai</c:v>
                  </c:pt>
                  <c:pt idx="29">
                    <c:v>Juin</c:v>
                  </c:pt>
                  <c:pt idx="30">
                    <c:v>Juil.</c:v>
                  </c:pt>
                  <c:pt idx="31">
                    <c:v>Août</c:v>
                  </c:pt>
                  <c:pt idx="32">
                    <c:v>Sept.</c:v>
                  </c:pt>
                  <c:pt idx="33">
                    <c:v>Oct.</c:v>
                  </c:pt>
                  <c:pt idx="34">
                    <c:v>Nov.</c:v>
                  </c:pt>
                  <c:pt idx="35">
                    <c:v>Déc.</c:v>
                  </c:pt>
                  <c:pt idx="36">
                    <c:v>Janv.</c:v>
                  </c:pt>
                  <c:pt idx="37">
                    <c:v>Fév.</c:v>
                  </c:pt>
                  <c:pt idx="38">
                    <c:v>Mars</c:v>
                  </c:pt>
                  <c:pt idx="39">
                    <c:v>Avr.</c:v>
                  </c:pt>
                  <c:pt idx="40">
                    <c:v>Mai</c:v>
                  </c:pt>
                  <c:pt idx="41">
                    <c:v>Juin</c:v>
                  </c:pt>
                  <c:pt idx="42">
                    <c:v>Juil.</c:v>
                  </c:pt>
                  <c:pt idx="43">
                    <c:v>Août</c:v>
                  </c:pt>
                  <c:pt idx="44">
                    <c:v>Sept.</c:v>
                  </c:pt>
                  <c:pt idx="45">
                    <c:v>Oct.</c:v>
                  </c:pt>
                  <c:pt idx="46">
                    <c:v>Nov.</c:v>
                  </c:pt>
                  <c:pt idx="47">
                    <c:v>Déc.</c:v>
                  </c:pt>
                  <c:pt idx="48">
                    <c:v>Janv.</c:v>
                  </c:pt>
                  <c:pt idx="49">
                    <c:v>Fév.</c:v>
                  </c:pt>
                  <c:pt idx="50">
                    <c:v>Mars</c:v>
                  </c:pt>
                  <c:pt idx="51">
                    <c:v>Avr.</c:v>
                  </c:pt>
                  <c:pt idx="52">
                    <c:v>Mai</c:v>
                  </c:pt>
                  <c:pt idx="53">
                    <c:v>Juin</c:v>
                  </c:pt>
                  <c:pt idx="54">
                    <c:v>Juil.</c:v>
                  </c:pt>
                  <c:pt idx="55">
                    <c:v>Août</c:v>
                  </c:pt>
                  <c:pt idx="56">
                    <c:v>Sept.</c:v>
                  </c:pt>
                  <c:pt idx="57">
                    <c:v>Oct.</c:v>
                  </c:pt>
                  <c:pt idx="58">
                    <c:v>Nov.</c:v>
                  </c:pt>
                  <c:pt idx="59">
                    <c:v>Déc.</c:v>
                  </c:pt>
                </c:lvl>
                <c:lvl>
                  <c:pt idx="0">
                    <c:v>2014</c:v>
                  </c:pt>
                  <c:pt idx="12">
                    <c:v>2015</c:v>
                  </c:pt>
                  <c:pt idx="24">
                    <c:v>2016</c:v>
                  </c:pt>
                  <c:pt idx="36">
                    <c:v>2017</c:v>
                  </c:pt>
                  <c:pt idx="48">
                    <c:v>2018</c:v>
                  </c:pt>
                </c:lvl>
              </c:multiLvlStrCache>
            </c:multiLvlStrRef>
          </c:cat>
          <c:val>
            <c:numRef>
              <c:f>'LME NI Sept 18'!$AL$153:$CS$153</c:f>
              <c:numCache>
                <c:formatCode>#\ ##0.0"  ";#\ ##0.0"  "."  "</c:formatCode>
                <c:ptCount val="60"/>
                <c:pt idx="0">
                  <c:v>6.386227272727273</c:v>
                </c:pt>
                <c:pt idx="1">
                  <c:v>6.4386</c:v>
                </c:pt>
                <c:pt idx="2">
                  <c:v>7.121952380952381</c:v>
                </c:pt>
                <c:pt idx="3">
                  <c:v>7.8811</c:v>
                </c:pt>
                <c:pt idx="4">
                  <c:v>8.81765</c:v>
                </c:pt>
                <c:pt idx="5">
                  <c:v>8.43905</c:v>
                </c:pt>
                <c:pt idx="6">
                  <c:v>8.638</c:v>
                </c:pt>
                <c:pt idx="7">
                  <c:v>8.42865285</c:v>
                </c:pt>
                <c:pt idx="8">
                  <c:v>8.19744459090909</c:v>
                </c:pt>
                <c:pt idx="9">
                  <c:v>7.148713913043479</c:v>
                </c:pt>
                <c:pt idx="10">
                  <c:v>7.08460838888889</c:v>
                </c:pt>
                <c:pt idx="11">
                  <c:v>7.216654047619047</c:v>
                </c:pt>
                <c:pt idx="12">
                  <c:v>6.70254310526316</c:v>
                </c:pt>
                <c:pt idx="13">
                  <c:v>6.610764705882352</c:v>
                </c:pt>
                <c:pt idx="14">
                  <c:v>6.23009068421053</c:v>
                </c:pt>
                <c:pt idx="15">
                  <c:v>5.795435799999994</c:v>
                </c:pt>
                <c:pt idx="16">
                  <c:v>6.123973999999994</c:v>
                </c:pt>
                <c:pt idx="17">
                  <c:v>5.79392036699237</c:v>
                </c:pt>
                <c:pt idx="18">
                  <c:v>5.15971134782608</c:v>
                </c:pt>
                <c:pt idx="19">
                  <c:v>4.687989999999994</c:v>
                </c:pt>
                <c:pt idx="20">
                  <c:v>4.487162</c:v>
                </c:pt>
                <c:pt idx="21">
                  <c:v>4.685411521739128</c:v>
                </c:pt>
                <c:pt idx="22">
                  <c:v>4.173956549999991</c:v>
                </c:pt>
                <c:pt idx="23">
                  <c:v>3.943149631578947</c:v>
                </c:pt>
                <c:pt idx="24">
                  <c:v>3.84249385</c:v>
                </c:pt>
                <c:pt idx="25">
                  <c:v>3.76753775</c:v>
                </c:pt>
                <c:pt idx="26">
                  <c:v>3.94171723809524</c:v>
                </c:pt>
                <c:pt idx="27">
                  <c:v>4.012779904761904</c:v>
                </c:pt>
                <c:pt idx="28">
                  <c:v>3.938315399999999</c:v>
                </c:pt>
                <c:pt idx="29">
                  <c:v>4.040579681818182</c:v>
                </c:pt>
                <c:pt idx="30">
                  <c:v>4.663722900000001</c:v>
                </c:pt>
                <c:pt idx="31">
                  <c:v>4.69344340909091</c:v>
                </c:pt>
                <c:pt idx="32">
                  <c:v>4.609362</c:v>
                </c:pt>
                <c:pt idx="33">
                  <c:v>4.652993142857142</c:v>
                </c:pt>
                <c:pt idx="34">
                  <c:v>5.042056666666666</c:v>
                </c:pt>
                <c:pt idx="35">
                  <c:v>5.010985666666659</c:v>
                </c:pt>
                <c:pt idx="36">
                  <c:v>4.506172823529409</c:v>
                </c:pt>
                <c:pt idx="37">
                  <c:v>4.817747263157889</c:v>
                </c:pt>
                <c:pt idx="38">
                  <c:v>4.647960449999993</c:v>
                </c:pt>
                <c:pt idx="39">
                  <c:v>4.382205888888889</c:v>
                </c:pt>
                <c:pt idx="40">
                  <c:v>4.14928966666667</c:v>
                </c:pt>
                <c:pt idx="41">
                  <c:v>4.043883476190476</c:v>
                </c:pt>
                <c:pt idx="42">
                  <c:v>4.287528918344204</c:v>
                </c:pt>
                <c:pt idx="43">
                  <c:v>4.9063897826087</c:v>
                </c:pt>
                <c:pt idx="44">
                  <c:v>5.109999999999999</c:v>
                </c:pt>
                <c:pt idx="45">
                  <c:v>5.1</c:v>
                </c:pt>
                <c:pt idx="46">
                  <c:v>5.46</c:v>
                </c:pt>
                <c:pt idx="47">
                  <c:v>5.162528714285708</c:v>
                </c:pt>
                <c:pt idx="48">
                  <c:v>5.77837191339131</c:v>
                </c:pt>
                <c:pt idx="49">
                  <c:v>6.150938949999989</c:v>
                </c:pt>
                <c:pt idx="50">
                  <c:v>6.084528818181814</c:v>
                </c:pt>
                <c:pt idx="51">
                  <c:v>6.291973666666665</c:v>
                </c:pt>
                <c:pt idx="52">
                  <c:v>6.46704330434783</c:v>
                </c:pt>
                <c:pt idx="53">
                  <c:v>6.856264095238095</c:v>
                </c:pt>
              </c:numCache>
            </c:numRef>
          </c:val>
          <c:smooth val="0"/>
        </c:ser>
        <c:dLbls>
          <c:showLegendKey val="0"/>
          <c:showVal val="0"/>
          <c:showCatName val="0"/>
          <c:showSerName val="0"/>
          <c:showPercent val="0"/>
          <c:showBubbleSize val="0"/>
        </c:dLbls>
        <c:marker val="1"/>
        <c:smooth val="0"/>
        <c:axId val="2146789912"/>
        <c:axId val="2146792648"/>
      </c:lineChart>
      <c:catAx>
        <c:axId val="2146799512"/>
        <c:scaling>
          <c:orientation val="minMax"/>
        </c:scaling>
        <c:delete val="0"/>
        <c:axPos val="b"/>
        <c:majorTickMark val="out"/>
        <c:minorTickMark val="none"/>
        <c:tickLblPos val="nextTo"/>
        <c:crossAx val="2146796360"/>
        <c:crosses val="autoZero"/>
        <c:auto val="1"/>
        <c:lblAlgn val="ctr"/>
        <c:lblOffset val="100"/>
        <c:noMultiLvlLbl val="0"/>
      </c:catAx>
      <c:valAx>
        <c:axId val="2146796360"/>
        <c:scaling>
          <c:orientation val="minMax"/>
          <c:max val="1.8"/>
          <c:min val="0.6"/>
        </c:scaling>
        <c:delete val="0"/>
        <c:axPos val="l"/>
        <c:majorGridlines>
          <c:spPr>
            <a:ln>
              <a:solidFill>
                <a:schemeClr val="bg1">
                  <a:lumMod val="75000"/>
                </a:schemeClr>
              </a:solidFill>
            </a:ln>
          </c:spPr>
        </c:majorGridlines>
        <c:numFmt formatCode="#,##0.0" sourceLinked="0"/>
        <c:majorTickMark val="out"/>
        <c:minorTickMark val="none"/>
        <c:tickLblPos val="nextTo"/>
        <c:txPr>
          <a:bodyPr/>
          <a:lstStyle/>
          <a:p>
            <a:pPr>
              <a:defRPr b="1">
                <a:solidFill>
                  <a:srgbClr val="008000"/>
                </a:solidFill>
              </a:defRPr>
            </a:pPr>
            <a:endParaRPr lang="fr-FR"/>
          </a:p>
        </c:txPr>
        <c:crossAx val="2146799512"/>
        <c:crosses val="autoZero"/>
        <c:crossBetween val="between"/>
        <c:majorUnit val="0.1"/>
      </c:valAx>
      <c:valAx>
        <c:axId val="2146792648"/>
        <c:scaling>
          <c:orientation val="minMax"/>
          <c:max val="9.0"/>
          <c:min val="3.0"/>
        </c:scaling>
        <c:delete val="0"/>
        <c:axPos val="r"/>
        <c:numFmt formatCode="#,##0.0" sourceLinked="0"/>
        <c:majorTickMark val="out"/>
        <c:minorTickMark val="none"/>
        <c:tickLblPos val="nextTo"/>
        <c:txPr>
          <a:bodyPr/>
          <a:lstStyle/>
          <a:p>
            <a:pPr>
              <a:defRPr b="1">
                <a:solidFill>
                  <a:srgbClr val="000000"/>
                </a:solidFill>
              </a:defRPr>
            </a:pPr>
            <a:endParaRPr lang="fr-FR"/>
          </a:p>
        </c:txPr>
        <c:crossAx val="2146789912"/>
        <c:crosses val="max"/>
        <c:crossBetween val="between"/>
        <c:majorUnit val="0.5"/>
      </c:valAx>
      <c:catAx>
        <c:axId val="2146789912"/>
        <c:scaling>
          <c:orientation val="minMax"/>
        </c:scaling>
        <c:delete val="1"/>
        <c:axPos val="b"/>
        <c:majorTickMark val="out"/>
        <c:minorTickMark val="none"/>
        <c:tickLblPos val="nextTo"/>
        <c:crossAx val="2146792648"/>
        <c:crosses val="autoZero"/>
        <c:auto val="1"/>
        <c:lblAlgn val="ctr"/>
        <c:lblOffset val="100"/>
        <c:noMultiLvlLbl val="0"/>
      </c:catAx>
    </c:plotArea>
    <c:legend>
      <c:legendPos val="r"/>
      <c:layout>
        <c:manualLayout>
          <c:xMode val="edge"/>
          <c:yMode val="edge"/>
          <c:x val="0.091206735635508"/>
          <c:y val="0.561262279715036"/>
          <c:w val="0.217641344498048"/>
          <c:h val="0.203951256092988"/>
        </c:manualLayout>
      </c:layout>
      <c:overlay val="0"/>
      <c:spPr>
        <a:solidFill>
          <a:schemeClr val="bg1"/>
        </a:solidFill>
      </c:spPr>
      <c:txPr>
        <a:bodyPr/>
        <a:lstStyle/>
        <a:p>
          <a:pPr>
            <a:defRPr sz="2000"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9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Les reculs et les avancés </a:t>
            </a:r>
            <a:endParaRPr lang="fr-FR" dirty="0" smtClean="0"/>
          </a:p>
          <a:p>
            <a:pPr>
              <a:defRPr/>
            </a:pPr>
            <a:r>
              <a:rPr lang="fr-FR" dirty="0" smtClean="0"/>
              <a:t>des </a:t>
            </a:r>
            <a:r>
              <a:rPr lang="fr-FR" dirty="0"/>
              <a:t>cours du nickel depuis 2011</a:t>
            </a:r>
          </a:p>
        </c:rich>
      </c:tx>
      <c:layout>
        <c:manualLayout>
          <c:xMode val="edge"/>
          <c:yMode val="edge"/>
          <c:x val="0.183979979320929"/>
          <c:y val="0.00836458389076644"/>
        </c:manualLayout>
      </c:layout>
      <c:overlay val="0"/>
    </c:title>
    <c:autoTitleDeleted val="0"/>
    <c:plotArea>
      <c:layout>
        <c:manualLayout>
          <c:layoutTarget val="inner"/>
          <c:xMode val="edge"/>
          <c:yMode val="edge"/>
          <c:x val="0.115728388429058"/>
          <c:y val="0.126666461614173"/>
          <c:w val="0.843615835334016"/>
          <c:h val="0.70906725833474"/>
        </c:manualLayout>
      </c:layout>
      <c:barChart>
        <c:barDir val="col"/>
        <c:grouping val="clustered"/>
        <c:varyColors val="0"/>
        <c:ser>
          <c:idx val="0"/>
          <c:order val="0"/>
          <c:tx>
            <c:strRef>
              <c:f>'LME NI Sept 18'!$A$15</c:f>
              <c:strCache>
                <c:ptCount val="1"/>
                <c:pt idx="0">
                  <c:v>Var. annuelle FCFP / kg</c:v>
                </c:pt>
              </c:strCache>
            </c:strRef>
          </c:tx>
          <c:spPr>
            <a:solidFill>
              <a:srgbClr val="0000FF"/>
            </a:solidFill>
            <a:ln w="76200" cmpd="sng">
              <a:solidFill>
                <a:srgbClr val="0000FF"/>
              </a:solidFill>
            </a:ln>
          </c:spPr>
          <c:invertIfNegative val="0"/>
          <c:dLbls>
            <c:spPr>
              <a:solidFill>
                <a:schemeClr val="bg1"/>
              </a:solidFill>
            </c:spPr>
            <c:txPr>
              <a:bodyPr rot="-5400000" vert="horz"/>
              <a:lstStyle/>
              <a:p>
                <a:pPr>
                  <a:defRPr sz="2000" b="1">
                    <a:solidFill>
                      <a:srgbClr val="3366FF"/>
                    </a:solidFill>
                  </a:defRPr>
                </a:pPr>
                <a:endParaRPr lang="fr-FR"/>
              </a:p>
            </c:txPr>
            <c:showLegendKey val="0"/>
            <c:showVal val="1"/>
            <c:showCatName val="0"/>
            <c:showSerName val="0"/>
            <c:showPercent val="0"/>
            <c:showBubbleSize val="0"/>
            <c:showLeaderLines val="0"/>
          </c:dLbls>
          <c:cat>
            <c:strRef>
              <c:f>'LME NI Sept 18'!$C$13:$I$13</c:f>
              <c:strCache>
                <c:ptCount val="7"/>
                <c:pt idx="0">
                  <c:v>2012</c:v>
                </c:pt>
                <c:pt idx="1">
                  <c:v>2013</c:v>
                </c:pt>
                <c:pt idx="2">
                  <c:v>2014</c:v>
                </c:pt>
                <c:pt idx="3">
                  <c:v>2015</c:v>
                </c:pt>
                <c:pt idx="4">
                  <c:v>2016</c:v>
                </c:pt>
                <c:pt idx="5">
                  <c:v>2017</c:v>
                </c:pt>
                <c:pt idx="6">
                  <c:v>Est 2018</c:v>
                </c:pt>
              </c:strCache>
            </c:strRef>
          </c:cat>
          <c:val>
            <c:numRef>
              <c:f>'LME NI Sept 18'!$C$15:$I$15</c:f>
              <c:numCache>
                <c:formatCode>0%</c:formatCode>
                <c:ptCount val="7"/>
                <c:pt idx="0">
                  <c:v>-0.17070281298577</c:v>
                </c:pt>
                <c:pt idx="1">
                  <c:v>-0.1704436372268</c:v>
                </c:pt>
                <c:pt idx="2">
                  <c:v>0.123080425673309</c:v>
                </c:pt>
                <c:pt idx="3">
                  <c:v>-0.161189847617985</c:v>
                </c:pt>
                <c:pt idx="4">
                  <c:v>-0.18471128008749</c:v>
                </c:pt>
                <c:pt idx="5">
                  <c:v>0.0598427807777824</c:v>
                </c:pt>
                <c:pt idx="6">
                  <c:v>0.26683514358213</c:v>
                </c:pt>
              </c:numCache>
            </c:numRef>
          </c:val>
        </c:ser>
        <c:ser>
          <c:idx val="1"/>
          <c:order val="1"/>
          <c:tx>
            <c:strRef>
              <c:f>'LME NI Sept 18'!$A$16</c:f>
              <c:strCache>
                <c:ptCount val="1"/>
                <c:pt idx="0">
                  <c:v>Var. annuelle US$ /  Lb</c:v>
                </c:pt>
              </c:strCache>
            </c:strRef>
          </c:tx>
          <c:spPr>
            <a:solidFill>
              <a:schemeClr val="bg1">
                <a:lumMod val="50000"/>
              </a:schemeClr>
            </a:solidFill>
            <a:ln w="57150" cmpd="sng">
              <a:noFill/>
            </a:ln>
          </c:spPr>
          <c:invertIfNegative val="0"/>
          <c:dLbls>
            <c:spPr>
              <a:noFill/>
            </c:spPr>
            <c:txPr>
              <a:bodyPr rot="-5400000" vert="horz"/>
              <a:lstStyle/>
              <a:p>
                <a:pPr>
                  <a:defRPr sz="1400" b="1">
                    <a:solidFill>
                      <a:schemeClr val="bg1"/>
                    </a:solidFill>
                  </a:defRPr>
                </a:pPr>
                <a:endParaRPr lang="fr-FR"/>
              </a:p>
            </c:txPr>
            <c:dLblPos val="ctr"/>
            <c:showLegendKey val="0"/>
            <c:showVal val="1"/>
            <c:showCatName val="0"/>
            <c:showSerName val="0"/>
            <c:showPercent val="0"/>
            <c:showBubbleSize val="0"/>
            <c:showLeaderLines val="0"/>
          </c:dLbls>
          <c:cat>
            <c:strRef>
              <c:f>'LME NI Sept 18'!$C$13:$I$13</c:f>
              <c:strCache>
                <c:ptCount val="7"/>
                <c:pt idx="0">
                  <c:v>2012</c:v>
                </c:pt>
                <c:pt idx="1">
                  <c:v>2013</c:v>
                </c:pt>
                <c:pt idx="2">
                  <c:v>2014</c:v>
                </c:pt>
                <c:pt idx="3">
                  <c:v>2015</c:v>
                </c:pt>
                <c:pt idx="4">
                  <c:v>2016</c:v>
                </c:pt>
                <c:pt idx="5">
                  <c:v>2017</c:v>
                </c:pt>
                <c:pt idx="6">
                  <c:v>Est 2018</c:v>
                </c:pt>
              </c:strCache>
            </c:strRef>
          </c:cat>
          <c:val>
            <c:numRef>
              <c:f>'LME NI Sept 18'!$C$16:$I$16</c:f>
              <c:numCache>
                <c:formatCode>0%</c:formatCode>
                <c:ptCount val="7"/>
                <c:pt idx="0">
                  <c:v>-0.234311823307201</c:v>
                </c:pt>
                <c:pt idx="1">
                  <c:v>-0.143856194597632</c:v>
                </c:pt>
                <c:pt idx="2">
                  <c:v>0.123486065136403</c:v>
                </c:pt>
                <c:pt idx="3">
                  <c:v>-0.29852882043987</c:v>
                </c:pt>
                <c:pt idx="4">
                  <c:v>-0.189118572455147</c:v>
                </c:pt>
                <c:pt idx="5">
                  <c:v>0.0835838898423329</c:v>
                </c:pt>
                <c:pt idx="6">
                  <c:v>0.417438988413309</c:v>
                </c:pt>
              </c:numCache>
            </c:numRef>
          </c:val>
        </c:ser>
        <c:dLbls>
          <c:showLegendKey val="0"/>
          <c:showVal val="1"/>
          <c:showCatName val="0"/>
          <c:showSerName val="0"/>
          <c:showPercent val="0"/>
          <c:showBubbleSize val="0"/>
        </c:dLbls>
        <c:gapWidth val="150"/>
        <c:axId val="2143586392"/>
        <c:axId val="2143589560"/>
      </c:barChart>
      <c:catAx>
        <c:axId val="2143586392"/>
        <c:scaling>
          <c:orientation val="minMax"/>
        </c:scaling>
        <c:delete val="0"/>
        <c:axPos val="b"/>
        <c:majorTickMark val="out"/>
        <c:minorTickMark val="none"/>
        <c:tickLblPos val="low"/>
        <c:spPr>
          <a:ln w="28575" cmpd="sng">
            <a:solidFill>
              <a:srgbClr val="FF0000"/>
            </a:solidFill>
          </a:ln>
        </c:spPr>
        <c:crossAx val="2143589560"/>
        <c:crosses val="autoZero"/>
        <c:auto val="1"/>
        <c:lblAlgn val="ctr"/>
        <c:lblOffset val="100"/>
        <c:noMultiLvlLbl val="0"/>
      </c:catAx>
      <c:valAx>
        <c:axId val="2143589560"/>
        <c:scaling>
          <c:orientation val="minMax"/>
          <c:max val="0.45"/>
          <c:min val="-0.35"/>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b="1">
                <a:solidFill>
                  <a:srgbClr val="008000"/>
                </a:solidFill>
              </a:defRPr>
            </a:pPr>
            <a:endParaRPr lang="fr-FR"/>
          </a:p>
        </c:txPr>
        <c:crossAx val="2143586392"/>
        <c:crosses val="autoZero"/>
        <c:crossBetween val="between"/>
        <c:majorUnit val="0.05"/>
      </c:valAx>
    </c:plotArea>
    <c:legend>
      <c:legendPos val="r"/>
      <c:legendEntry>
        <c:idx val="0"/>
        <c:txPr>
          <a:bodyPr/>
          <a:lstStyle/>
          <a:p>
            <a:pPr>
              <a:defRPr sz="1600" b="1">
                <a:solidFill>
                  <a:srgbClr val="008000"/>
                </a:solidFill>
              </a:defRPr>
            </a:pPr>
            <a:endParaRPr lang="fr-FR"/>
          </a:p>
        </c:txPr>
      </c:legendEntry>
      <c:layout>
        <c:manualLayout>
          <c:xMode val="edge"/>
          <c:yMode val="edge"/>
          <c:x val="0.0"/>
          <c:y val="0.940420287409078"/>
          <c:w val="0.978199460304066"/>
          <c:h val="0.0591856879993743"/>
        </c:manualLayout>
      </c:layout>
      <c:overlay val="0"/>
      <c:spPr>
        <a:solidFill>
          <a:schemeClr val="bg1"/>
        </a:solidFill>
      </c:spPr>
      <c:txPr>
        <a:bodyPr/>
        <a:lstStyle/>
        <a:p>
          <a:pPr>
            <a:defRPr sz="1600"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9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Approche des tendances de </a:t>
            </a:r>
            <a:r>
              <a:rPr lang="fr-FR" dirty="0" smtClean="0"/>
              <a:t>la production </a:t>
            </a:r>
            <a:r>
              <a:rPr lang="fr-FR" dirty="0"/>
              <a:t>mondiale (minerai et métal), MT, et cours du Ni (KCFP constants de 2018 / kg)</a:t>
            </a:r>
          </a:p>
        </c:rich>
      </c:tx>
      <c:layout>
        <c:manualLayout>
          <c:xMode val="edge"/>
          <c:yMode val="edge"/>
          <c:x val="0.000887606065437283"/>
          <c:y val="0.0"/>
        </c:manualLayout>
      </c:layout>
      <c:overlay val="0"/>
      <c:spPr>
        <a:solidFill>
          <a:schemeClr val="bg1"/>
        </a:solidFill>
      </c:spPr>
    </c:title>
    <c:autoTitleDeleted val="0"/>
    <c:plotArea>
      <c:layout>
        <c:manualLayout>
          <c:layoutTarget val="inner"/>
          <c:xMode val="edge"/>
          <c:yMode val="edge"/>
          <c:x val="0.0476092633107161"/>
          <c:y val="0.174107119422572"/>
          <c:w val="0.882675532225138"/>
          <c:h val="0.663718175853018"/>
        </c:manualLayout>
      </c:layout>
      <c:barChart>
        <c:barDir val="col"/>
        <c:grouping val="clustered"/>
        <c:varyColors val="0"/>
        <c:ser>
          <c:idx val="0"/>
          <c:order val="0"/>
          <c:tx>
            <c:strRef>
              <c:f>'Métal an'!$A$217</c:f>
              <c:strCache>
                <c:ptCount val="1"/>
                <c:pt idx="0">
                  <c:v>Prod MT</c:v>
                </c:pt>
              </c:strCache>
            </c:strRef>
          </c:tx>
          <c:spPr>
            <a:solidFill>
              <a:schemeClr val="bg1">
                <a:lumMod val="65000"/>
              </a:schemeClr>
            </a:solidFill>
            <a:ln w="76200" cmpd="sng">
              <a:solidFill>
                <a:schemeClr val="bg1">
                  <a:lumMod val="65000"/>
                </a:schemeClr>
              </a:solidFill>
            </a:ln>
          </c:spPr>
          <c:invertIfNegative val="0"/>
          <c:dLbls>
            <c:dLbl>
              <c:idx val="5"/>
              <c:layout>
                <c:manualLayout>
                  <c:x val="-0.00131061598951507"/>
                  <c:y val="0.244695819272591"/>
                </c:manualLayout>
              </c:layout>
              <c:dLblPos val="outEnd"/>
              <c:showLegendKey val="0"/>
              <c:showVal val="1"/>
              <c:showCatName val="0"/>
              <c:showSerName val="0"/>
              <c:showPercent val="0"/>
              <c:showBubbleSize val="0"/>
            </c:dLbl>
            <c:dLbl>
              <c:idx val="10"/>
              <c:layout>
                <c:manualLayout>
                  <c:x val="0.00131061598951507"/>
                  <c:y val="0.236882733408324"/>
                </c:manualLayout>
              </c:layout>
              <c:dLblPos val="outEnd"/>
              <c:showLegendKey val="0"/>
              <c:showVal val="1"/>
              <c:showCatName val="0"/>
              <c:showSerName val="0"/>
              <c:showPercent val="0"/>
              <c:showBubbleSize val="0"/>
            </c:dLbl>
            <c:dLbl>
              <c:idx val="15"/>
              <c:layout>
                <c:manualLayout>
                  <c:x val="-0.0037808382146853"/>
                  <c:y val="0.364992946194226"/>
                </c:manualLayout>
              </c:layout>
              <c:dLblPos val="outEnd"/>
              <c:showLegendKey val="0"/>
              <c:showVal val="1"/>
              <c:showCatName val="0"/>
              <c:showSerName val="0"/>
              <c:showPercent val="0"/>
              <c:showBubbleSize val="0"/>
            </c:dLbl>
            <c:dLbl>
              <c:idx val="16"/>
              <c:layout>
                <c:manualLayout>
                  <c:x val="-0.00128040973111386"/>
                  <c:y val="0.407564960629921"/>
                </c:manualLayout>
              </c:layout>
              <c:dLblPos val="outEnd"/>
              <c:showLegendKey val="0"/>
              <c:showVal val="1"/>
              <c:showCatName val="0"/>
              <c:showSerName val="0"/>
              <c:showPercent val="0"/>
              <c:showBubbleSize val="0"/>
            </c:dLbl>
            <c:dLbl>
              <c:idx val="17"/>
              <c:layout>
                <c:manualLayout>
                  <c:x val="0.00256061782290018"/>
                  <c:y val="0.39648687664042"/>
                </c:manualLayout>
              </c:layout>
              <c:dLblPos val="outEnd"/>
              <c:showLegendKey val="0"/>
              <c:showVal val="1"/>
              <c:showCatName val="0"/>
              <c:showSerName val="0"/>
              <c:showPercent val="0"/>
              <c:showBubbleSize val="0"/>
            </c:dLbl>
            <c:dLbl>
              <c:idx val="18"/>
              <c:layout>
                <c:manualLayout>
                  <c:x val="-0.00128040973111396"/>
                  <c:y val="0.388686515748031"/>
                </c:manualLayout>
              </c:layout>
              <c:dLblPos val="outEnd"/>
              <c:showLegendKey val="0"/>
              <c:showVal val="1"/>
              <c:showCatName val="0"/>
              <c:showSerName val="0"/>
              <c:showPercent val="0"/>
              <c:showBubbleSize val="0"/>
            </c:dLbl>
            <c:dLbl>
              <c:idx val="19"/>
              <c:layout>
                <c:manualLayout>
                  <c:x val="-3.02458991601722E-5"/>
                  <c:y val="0.364540354330709"/>
                </c:manualLayout>
              </c:layout>
              <c:tx>
                <c:rich>
                  <a:bodyPr/>
                  <a:lstStyle/>
                  <a:p>
                    <a:r>
                      <a:rPr lang="fr-FR" sz="1800"/>
                      <a:t>2,00   ??</a:t>
                    </a:r>
                    <a:endParaRPr lang="fr-FR"/>
                  </a:p>
                </c:rich>
              </c:tx>
              <c:dLblPos val="outEnd"/>
              <c:showLegendKey val="0"/>
              <c:showVal val="1"/>
              <c:showCatName val="0"/>
              <c:showSerName val="0"/>
              <c:showPercent val="0"/>
              <c:showBubbleSize val="0"/>
            </c:dLbl>
            <c:numFmt formatCode="#,##0.00" sourceLinked="0"/>
            <c:txPr>
              <a:bodyPr rot="-5400000" vert="horz"/>
              <a:lstStyle/>
              <a:p>
                <a:pPr>
                  <a:defRPr sz="1800" b="1">
                    <a:solidFill>
                      <a:schemeClr val="tx1"/>
                    </a:solidFill>
                  </a:defRPr>
                </a:pPr>
                <a:endParaRPr lang="fr-FR"/>
              </a:p>
            </c:txPr>
            <c:dLblPos val="ctr"/>
            <c:showLegendKey val="0"/>
            <c:showVal val="1"/>
            <c:showCatName val="0"/>
            <c:showSerName val="0"/>
            <c:showPercent val="0"/>
            <c:showBubbleSize val="0"/>
            <c:showLeaderLines val="0"/>
          </c:dLbls>
          <c:cat>
            <c:strRef>
              <c:f>'Métal an'!$B$216:$U$216</c:f>
              <c:strCache>
                <c:ptCount val="20"/>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strCache>
            </c:strRef>
          </c:cat>
          <c:val>
            <c:numRef>
              <c:f>'Métal an'!$B$217:$U$217</c:f>
              <c:numCache>
                <c:formatCode>General</c:formatCode>
                <c:ptCount val="20"/>
                <c:pt idx="0">
                  <c:v>1.06</c:v>
                </c:pt>
                <c:pt idx="5">
                  <c:v>1.28</c:v>
                </c:pt>
                <c:pt idx="10">
                  <c:v>1.32</c:v>
                </c:pt>
                <c:pt idx="15">
                  <c:v>2.04</c:v>
                </c:pt>
                <c:pt idx="16">
                  <c:v>2.53</c:v>
                </c:pt>
                <c:pt idx="17">
                  <c:v>2.25</c:v>
                </c:pt>
                <c:pt idx="18">
                  <c:v>2.145</c:v>
                </c:pt>
                <c:pt idx="19">
                  <c:v>2.0</c:v>
                </c:pt>
              </c:numCache>
            </c:numRef>
          </c:val>
        </c:ser>
        <c:dLbls>
          <c:showLegendKey val="0"/>
          <c:showVal val="0"/>
          <c:showCatName val="0"/>
          <c:showSerName val="0"/>
          <c:showPercent val="0"/>
          <c:showBubbleSize val="0"/>
        </c:dLbls>
        <c:gapWidth val="150"/>
        <c:axId val="2146756184"/>
        <c:axId val="2146752744"/>
      </c:barChart>
      <c:lineChart>
        <c:grouping val="standard"/>
        <c:varyColors val="0"/>
        <c:ser>
          <c:idx val="1"/>
          <c:order val="1"/>
          <c:tx>
            <c:strRef>
              <c:f>'Métal an'!$A$218</c:f>
              <c:strCache>
                <c:ptCount val="1"/>
                <c:pt idx="0">
                  <c:v>Cours Ni, KCFP de 2018</c:v>
                </c:pt>
              </c:strCache>
            </c:strRef>
          </c:tx>
          <c:spPr>
            <a:ln w="38100" cmpd="sng">
              <a:solidFill>
                <a:srgbClr val="0000FF"/>
              </a:solidFill>
              <a:prstDash val="sysDash"/>
            </a:ln>
          </c:spPr>
          <c:marker>
            <c:symbol val="none"/>
          </c:marker>
          <c:trendline>
            <c:spPr>
              <a:ln w="76200" cmpd="sng">
                <a:solidFill>
                  <a:srgbClr val="0000FF"/>
                </a:solidFill>
              </a:ln>
            </c:spPr>
            <c:trendlineType val="movingAvg"/>
            <c:period val="4"/>
            <c:dispRSqr val="0"/>
            <c:dispEq val="0"/>
          </c:trendline>
          <c:cat>
            <c:strRef>
              <c:f>'Métal an'!$B$216:$U$216</c:f>
              <c:strCache>
                <c:ptCount val="20"/>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Est 2018</c:v>
                </c:pt>
              </c:strCache>
            </c:strRef>
          </c:cat>
          <c:val>
            <c:numRef>
              <c:f>'Métal an'!$B$218:$U$218</c:f>
              <c:numCache>
                <c:formatCode>_ * #\ ##0.0_)\ _€_ ;_ * \(#\ ##0.0\)\ _€_ ;_ * "-"??_)\ _€_ ;_ @_ </c:formatCode>
                <c:ptCount val="20"/>
                <c:pt idx="0">
                  <c:v>0.891746823322734</c:v>
                </c:pt>
                <c:pt idx="1">
                  <c:v>1.465761134540649</c:v>
                </c:pt>
                <c:pt idx="2">
                  <c:v>1.026003726680546</c:v>
                </c:pt>
                <c:pt idx="3">
                  <c:v>1.082566230925433</c:v>
                </c:pt>
                <c:pt idx="4">
                  <c:v>1.256411456017423</c:v>
                </c:pt>
                <c:pt idx="5">
                  <c:v>1.630347602578177</c:v>
                </c:pt>
                <c:pt idx="6">
                  <c:v>1.727452131613448</c:v>
                </c:pt>
                <c:pt idx="7">
                  <c:v>2.757413538984714</c:v>
                </c:pt>
                <c:pt idx="8">
                  <c:v>3.812745846208303</c:v>
                </c:pt>
                <c:pt idx="9">
                  <c:v>1.95372483680453</c:v>
                </c:pt>
                <c:pt idx="10">
                  <c:v>1.326134023964336</c:v>
                </c:pt>
                <c:pt idx="11">
                  <c:v>2.18712758637894</c:v>
                </c:pt>
                <c:pt idx="12">
                  <c:v>2.126663398279839</c:v>
                </c:pt>
                <c:pt idx="13">
                  <c:v>1.72186960214626</c:v>
                </c:pt>
                <c:pt idx="14">
                  <c:v>1.403779540212241</c:v>
                </c:pt>
                <c:pt idx="15">
                  <c:v>1.556607246796303</c:v>
                </c:pt>
                <c:pt idx="16">
                  <c:v>1.30341867829944</c:v>
                </c:pt>
                <c:pt idx="17">
                  <c:v>1.056634360691948</c:v>
                </c:pt>
                <c:pt idx="18">
                  <c:v>1.113427155727708</c:v>
                </c:pt>
                <c:pt idx="19">
                  <c:v>1.391330731362373</c:v>
                </c:pt>
              </c:numCache>
            </c:numRef>
          </c:val>
          <c:smooth val="0"/>
        </c:ser>
        <c:dLbls>
          <c:showLegendKey val="0"/>
          <c:showVal val="0"/>
          <c:showCatName val="0"/>
          <c:showSerName val="0"/>
          <c:showPercent val="0"/>
          <c:showBubbleSize val="0"/>
        </c:dLbls>
        <c:marker val="1"/>
        <c:smooth val="0"/>
        <c:axId val="2146747256"/>
        <c:axId val="2146749496"/>
      </c:lineChart>
      <c:catAx>
        <c:axId val="2146756184"/>
        <c:scaling>
          <c:orientation val="minMax"/>
        </c:scaling>
        <c:delete val="0"/>
        <c:axPos val="b"/>
        <c:numFmt formatCode="General" sourceLinked="1"/>
        <c:majorTickMark val="out"/>
        <c:minorTickMark val="none"/>
        <c:tickLblPos val="nextTo"/>
        <c:txPr>
          <a:bodyPr rot="-5400000" vert="horz"/>
          <a:lstStyle/>
          <a:p>
            <a:pPr>
              <a:defRPr/>
            </a:pPr>
            <a:endParaRPr lang="fr-FR"/>
          </a:p>
        </c:txPr>
        <c:crossAx val="2146752744"/>
        <c:crosses val="autoZero"/>
        <c:auto val="1"/>
        <c:lblAlgn val="ctr"/>
        <c:lblOffset val="100"/>
        <c:noMultiLvlLbl val="0"/>
      </c:catAx>
      <c:valAx>
        <c:axId val="2146752744"/>
        <c:scaling>
          <c:orientation val="minMax"/>
        </c:scaling>
        <c:delete val="0"/>
        <c:axPos val="l"/>
        <c:majorGridlines/>
        <c:numFmt formatCode="#,##0.0" sourceLinked="0"/>
        <c:majorTickMark val="out"/>
        <c:minorTickMark val="none"/>
        <c:tickLblPos val="nextTo"/>
        <c:txPr>
          <a:bodyPr/>
          <a:lstStyle/>
          <a:p>
            <a:pPr>
              <a:defRPr b="1">
                <a:solidFill>
                  <a:schemeClr val="bg1">
                    <a:lumMod val="50000"/>
                  </a:schemeClr>
                </a:solidFill>
              </a:defRPr>
            </a:pPr>
            <a:endParaRPr lang="fr-FR"/>
          </a:p>
        </c:txPr>
        <c:crossAx val="2146756184"/>
        <c:crosses val="autoZero"/>
        <c:crossBetween val="between"/>
        <c:majorUnit val="0.2"/>
      </c:valAx>
      <c:valAx>
        <c:axId val="2146749496"/>
        <c:scaling>
          <c:orientation val="minMax"/>
          <c:max val="3.0"/>
        </c:scaling>
        <c:delete val="0"/>
        <c:axPos val="r"/>
        <c:numFmt formatCode="#,##0.0" sourceLinked="0"/>
        <c:majorTickMark val="out"/>
        <c:minorTickMark val="none"/>
        <c:tickLblPos val="nextTo"/>
        <c:txPr>
          <a:bodyPr/>
          <a:lstStyle/>
          <a:p>
            <a:pPr>
              <a:defRPr b="1">
                <a:solidFill>
                  <a:srgbClr val="0000FF"/>
                </a:solidFill>
              </a:defRPr>
            </a:pPr>
            <a:endParaRPr lang="fr-FR"/>
          </a:p>
        </c:txPr>
        <c:crossAx val="2146747256"/>
        <c:crosses val="max"/>
        <c:crossBetween val="between"/>
        <c:majorUnit val="0.2"/>
      </c:valAx>
      <c:catAx>
        <c:axId val="2146747256"/>
        <c:scaling>
          <c:orientation val="minMax"/>
        </c:scaling>
        <c:delete val="1"/>
        <c:axPos val="b"/>
        <c:numFmt formatCode="General" sourceLinked="1"/>
        <c:majorTickMark val="out"/>
        <c:minorTickMark val="none"/>
        <c:tickLblPos val="nextTo"/>
        <c:crossAx val="2146749496"/>
        <c:crosses val="autoZero"/>
        <c:auto val="1"/>
        <c:lblAlgn val="ctr"/>
        <c:lblOffset val="100"/>
        <c:noMultiLvlLbl val="0"/>
      </c:catAx>
    </c:plotArea>
    <c:legend>
      <c:legendPos val="b"/>
      <c:legendEntry>
        <c:idx val="2"/>
        <c:txPr>
          <a:bodyPr/>
          <a:lstStyle/>
          <a:p>
            <a:pPr>
              <a:defRPr sz="1400" b="1"/>
            </a:pPr>
            <a:endParaRPr lang="fr-FR"/>
          </a:p>
        </c:txPr>
      </c:legendEntry>
      <c:layout>
        <c:manualLayout>
          <c:xMode val="edge"/>
          <c:yMode val="edge"/>
          <c:x val="0.00896286811779769"/>
          <c:y val="0.938006725721785"/>
          <c:w val="0.886494197828344"/>
          <c:h val="0.0578266076115485"/>
        </c:manualLayout>
      </c:layout>
      <c:overlay val="0"/>
      <c:spPr>
        <a:solidFill>
          <a:schemeClr val="bg1"/>
        </a:solidFill>
      </c:spPr>
      <c:txPr>
        <a:bodyPr/>
        <a:lstStyle/>
        <a:p>
          <a:pPr>
            <a:defRPr sz="1800" b="1"/>
          </a:pPr>
          <a:endParaRPr lang="fr-FR"/>
        </a:p>
      </c:txPr>
    </c:legend>
    <c:plotVisOnly val="1"/>
    <c:dispBlanksAs val="gap"/>
    <c:showDLblsOverMax val="0"/>
  </c:chart>
  <c:txPr>
    <a:bodyPr/>
    <a:lstStyle/>
    <a:p>
      <a:pPr>
        <a:defRPr sz="1600"/>
      </a:pPr>
      <a:endParaRPr lang="fr-FR"/>
    </a:p>
  </c:txPr>
  <c:externalData r:id="rId1">
    <c:autoUpdate val="0"/>
  </c:externalData>
  <c:userShapes r:id="rId2"/>
</c:chartSpace>
</file>

<file path=ppt/charts/chart9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fr-FR" dirty="0"/>
              <a:t>Minerai, MT humides à long terme </a:t>
            </a:r>
          </a:p>
          <a:p>
            <a:pPr>
              <a:defRPr/>
            </a:pPr>
            <a:r>
              <a:rPr lang="fr-FR" dirty="0" smtClean="0"/>
              <a:t>(</a:t>
            </a:r>
            <a:r>
              <a:rPr lang="fr-FR" dirty="0"/>
              <a:t>moyennes mobiles sur 4 ans) </a:t>
            </a:r>
          </a:p>
        </c:rich>
      </c:tx>
      <c:layout>
        <c:manualLayout>
          <c:xMode val="edge"/>
          <c:yMode val="edge"/>
          <c:x val="0.100831169423263"/>
          <c:y val="0.000928509608741081"/>
        </c:manualLayout>
      </c:layout>
      <c:overlay val="0"/>
      <c:spPr>
        <a:solidFill>
          <a:schemeClr val="bg1"/>
        </a:solidFill>
      </c:spPr>
    </c:title>
    <c:autoTitleDeleted val="0"/>
    <c:plotArea>
      <c:layout>
        <c:manualLayout>
          <c:layoutTarget val="inner"/>
          <c:xMode val="edge"/>
          <c:yMode val="edge"/>
          <c:x val="0.0587608365907562"/>
          <c:y val="0.09110636889711"/>
          <c:w val="0.859610788955018"/>
          <c:h val="0.777572401930718"/>
        </c:manualLayout>
      </c:layout>
      <c:lineChart>
        <c:grouping val="standard"/>
        <c:varyColors val="0"/>
        <c:ser>
          <c:idx val="0"/>
          <c:order val="0"/>
          <c:tx>
            <c:strRef>
              <c:f>'Mines an'!$A$19</c:f>
              <c:strCache>
                <c:ptCount val="1"/>
                <c:pt idx="0">
                  <c:v>Saprolites</c:v>
                </c:pt>
              </c:strCache>
            </c:strRef>
          </c:tx>
          <c:spPr>
            <a:ln w="57150" cmpd="sng">
              <a:noFill/>
              <a:prstDash val="solid"/>
            </a:ln>
          </c:spPr>
          <c:marker>
            <c:symbol val="none"/>
          </c:marker>
          <c:trendline>
            <c:spPr>
              <a:ln w="57150" cmpd="sng">
                <a:solidFill>
                  <a:srgbClr val="008000"/>
                </a:solidFill>
              </a:ln>
            </c:spPr>
            <c:trendlineType val="movingAvg"/>
            <c:period val="4"/>
            <c:dispRSqr val="0"/>
            <c:dispEq val="0"/>
          </c:trendline>
          <c:cat>
            <c:strRef>
              <c:f>'Mines an'!$B$17:$AX$17</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'Mines an'!$B$19:$AX$19</c:f>
              <c:numCache>
                <c:formatCode>#\ ##0.00"  ";#\ ##0.00"  "."  "</c:formatCode>
                <c:ptCount val="49"/>
                <c:pt idx="0">
                  <c:v>7.021</c:v>
                </c:pt>
                <c:pt idx="1">
                  <c:v>7.721999999999999</c:v>
                </c:pt>
                <c:pt idx="2">
                  <c:v>5.512</c:v>
                </c:pt>
                <c:pt idx="3">
                  <c:v>5.858</c:v>
                </c:pt>
                <c:pt idx="4">
                  <c:v>6.968</c:v>
                </c:pt>
                <c:pt idx="5">
                  <c:v>6.703</c:v>
                </c:pt>
                <c:pt idx="6">
                  <c:v>5.958</c:v>
                </c:pt>
                <c:pt idx="7">
                  <c:v>5.891999999999999</c:v>
                </c:pt>
                <c:pt idx="8">
                  <c:v>3.349</c:v>
                </c:pt>
                <c:pt idx="9">
                  <c:v>4.3</c:v>
                </c:pt>
                <c:pt idx="10">
                  <c:v>4.575</c:v>
                </c:pt>
                <c:pt idx="11">
                  <c:v>3.984</c:v>
                </c:pt>
                <c:pt idx="12">
                  <c:v>3.05</c:v>
                </c:pt>
                <c:pt idx="13">
                  <c:v>2.237</c:v>
                </c:pt>
                <c:pt idx="14">
                  <c:v>2.866</c:v>
                </c:pt>
                <c:pt idx="15">
                  <c:v>3.6</c:v>
                </c:pt>
                <c:pt idx="16">
                  <c:v>3.125</c:v>
                </c:pt>
                <c:pt idx="17">
                  <c:v>2.842</c:v>
                </c:pt>
                <c:pt idx="18">
                  <c:v>3.385</c:v>
                </c:pt>
                <c:pt idx="19">
                  <c:v>4.582</c:v>
                </c:pt>
                <c:pt idx="20">
                  <c:v>3.989</c:v>
                </c:pt>
                <c:pt idx="21">
                  <c:v>4.345</c:v>
                </c:pt>
                <c:pt idx="22">
                  <c:v>4.235</c:v>
                </c:pt>
                <c:pt idx="23">
                  <c:v>3.857</c:v>
                </c:pt>
                <c:pt idx="24">
                  <c:v>3.628</c:v>
                </c:pt>
                <c:pt idx="25">
                  <c:v>5.021999999999998</c:v>
                </c:pt>
                <c:pt idx="26">
                  <c:v>5.43</c:v>
                </c:pt>
                <c:pt idx="27">
                  <c:v>5.963</c:v>
                </c:pt>
                <c:pt idx="28">
                  <c:v>5.367999999999993</c:v>
                </c:pt>
                <c:pt idx="29">
                  <c:v>4.609999999999998</c:v>
                </c:pt>
                <c:pt idx="30">
                  <c:v>5.498478000000001</c:v>
                </c:pt>
                <c:pt idx="31">
                  <c:v>4.547117999999993</c:v>
                </c:pt>
                <c:pt idx="32">
                  <c:v>3.825181</c:v>
                </c:pt>
                <c:pt idx="33">
                  <c:v>4.3956874</c:v>
                </c:pt>
                <c:pt idx="34">
                  <c:v>4.79905844</c:v>
                </c:pt>
                <c:pt idx="35">
                  <c:v>4.59533879</c:v>
                </c:pt>
                <c:pt idx="36">
                  <c:v>4.164189339999984</c:v>
                </c:pt>
                <c:pt idx="37">
                  <c:v>5.507809559999991</c:v>
                </c:pt>
                <c:pt idx="38">
                  <c:v>5.017574769999987</c:v>
                </c:pt>
                <c:pt idx="39">
                  <c:v>4.42121219</c:v>
                </c:pt>
                <c:pt idx="40">
                  <c:v>6.277514569999983</c:v>
                </c:pt>
                <c:pt idx="41">
                  <c:v>5.8382168</c:v>
                </c:pt>
                <c:pt idx="42">
                  <c:v>6.394620769837239</c:v>
                </c:pt>
                <c:pt idx="43">
                  <c:v>7.787882846704535</c:v>
                </c:pt>
                <c:pt idx="44">
                  <c:v>8.594428295839027</c:v>
                </c:pt>
                <c:pt idx="45">
                  <c:v>9.862393705403</c:v>
                </c:pt>
                <c:pt idx="46">
                  <c:v>11.08700237467497</c:v>
                </c:pt>
                <c:pt idx="47">
                  <c:v>11.21511550385061</c:v>
                </c:pt>
                <c:pt idx="48">
                  <c:v>12.11513688505827</c:v>
                </c:pt>
              </c:numCache>
            </c:numRef>
          </c:val>
          <c:smooth val="0"/>
        </c:ser>
        <c:ser>
          <c:idx val="1"/>
          <c:order val="1"/>
          <c:tx>
            <c:strRef>
              <c:f>'Mines an'!$A$20</c:f>
              <c:strCache>
                <c:ptCount val="1"/>
                <c:pt idx="0">
                  <c:v>Latérites </c:v>
                </c:pt>
              </c:strCache>
            </c:strRef>
          </c:tx>
          <c:spPr>
            <a:ln w="57150" cmpd="sng">
              <a:noFill/>
            </a:ln>
          </c:spPr>
          <c:marker>
            <c:symbol val="none"/>
          </c:marker>
          <c:trendline>
            <c:spPr>
              <a:ln w="57150" cmpd="sng">
                <a:solidFill>
                  <a:srgbClr val="FF0000"/>
                </a:solidFill>
              </a:ln>
            </c:spPr>
            <c:trendlineType val="movingAvg"/>
            <c:period val="4"/>
            <c:dispRSqr val="0"/>
            <c:dispEq val="0"/>
          </c:trendline>
          <c:cat>
            <c:strRef>
              <c:f>'Mines an'!$B$17:$AX$17</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'Mines an'!$B$20:$AX$20</c:f>
              <c:numCache>
                <c:formatCode>#\ ##0.00"  ";#\ ##0.00"  "."  "</c:formatCode>
                <c:ptCount val="49"/>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0.337</c:v>
                </c:pt>
                <c:pt idx="20">
                  <c:v>0.497</c:v>
                </c:pt>
                <c:pt idx="21">
                  <c:v>1.264</c:v>
                </c:pt>
                <c:pt idx="22">
                  <c:v>1.416</c:v>
                </c:pt>
                <c:pt idx="23">
                  <c:v>1.753</c:v>
                </c:pt>
                <c:pt idx="24">
                  <c:v>2.033</c:v>
                </c:pt>
                <c:pt idx="25">
                  <c:v>2.006</c:v>
                </c:pt>
                <c:pt idx="26">
                  <c:v>1.836</c:v>
                </c:pt>
                <c:pt idx="27">
                  <c:v>2.182</c:v>
                </c:pt>
                <c:pt idx="28">
                  <c:v>2.158</c:v>
                </c:pt>
                <c:pt idx="29">
                  <c:v>1.951</c:v>
                </c:pt>
                <c:pt idx="30">
                  <c:v>1.938438</c:v>
                </c:pt>
                <c:pt idx="31">
                  <c:v>2.668358999999999</c:v>
                </c:pt>
                <c:pt idx="32">
                  <c:v>2.116858099999996</c:v>
                </c:pt>
                <c:pt idx="33">
                  <c:v>2.2296567</c:v>
                </c:pt>
                <c:pt idx="34">
                  <c:v>2.23424088</c:v>
                </c:pt>
                <c:pt idx="35">
                  <c:v>1.84952855</c:v>
                </c:pt>
                <c:pt idx="36">
                  <c:v>2.015240799999999</c:v>
                </c:pt>
                <c:pt idx="37">
                  <c:v>2.06730805</c:v>
                </c:pt>
                <c:pt idx="38">
                  <c:v>1.64108442</c:v>
                </c:pt>
                <c:pt idx="39">
                  <c:v>1.93796119</c:v>
                </c:pt>
                <c:pt idx="40">
                  <c:v>2.63727962</c:v>
                </c:pt>
                <c:pt idx="41">
                  <c:v>3.392809409999993</c:v>
                </c:pt>
                <c:pt idx="42">
                  <c:v>3.26411158</c:v>
                </c:pt>
                <c:pt idx="43">
                  <c:v>4.215683622727274</c:v>
                </c:pt>
                <c:pt idx="44">
                  <c:v>4.33144396090909</c:v>
                </c:pt>
                <c:pt idx="45">
                  <c:v>4.92346748181819</c:v>
                </c:pt>
                <c:pt idx="46">
                  <c:v>4.342326845</c:v>
                </c:pt>
                <c:pt idx="47">
                  <c:v>5.337376175454545</c:v>
                </c:pt>
                <c:pt idx="48">
                  <c:v>4.906714913804027</c:v>
                </c:pt>
              </c:numCache>
            </c:numRef>
          </c:val>
          <c:smooth val="0"/>
        </c:ser>
        <c:ser>
          <c:idx val="2"/>
          <c:order val="2"/>
          <c:tx>
            <c:strRef>
              <c:f>'Mines an'!$A$21</c:f>
              <c:strCache>
                <c:ptCount val="1"/>
                <c:pt idx="0">
                  <c:v>Total</c:v>
                </c:pt>
              </c:strCache>
            </c:strRef>
          </c:tx>
          <c:spPr>
            <a:ln w="57150" cmpd="sng">
              <a:noFill/>
            </a:ln>
          </c:spPr>
          <c:marker>
            <c:symbol val="none"/>
          </c:marker>
          <c:trendline>
            <c:spPr>
              <a:ln w="57150" cmpd="sng"/>
            </c:spPr>
            <c:trendlineType val="movingAvg"/>
            <c:period val="4"/>
            <c:dispRSqr val="0"/>
            <c:dispEq val="0"/>
          </c:trendline>
          <c:cat>
            <c:strRef>
              <c:f>'Mines an'!$B$17:$AX$17</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'Mines an'!$B$21:$AX$21</c:f>
              <c:numCache>
                <c:formatCode>#\ ##0.00"  ";#\ ##0.00"  "."  "</c:formatCode>
                <c:ptCount val="49"/>
                <c:pt idx="0">
                  <c:v>7.021</c:v>
                </c:pt>
                <c:pt idx="1">
                  <c:v>7.721999999999999</c:v>
                </c:pt>
                <c:pt idx="2">
                  <c:v>5.512</c:v>
                </c:pt>
                <c:pt idx="3">
                  <c:v>5.858</c:v>
                </c:pt>
                <c:pt idx="4">
                  <c:v>6.968</c:v>
                </c:pt>
                <c:pt idx="5">
                  <c:v>6.703</c:v>
                </c:pt>
                <c:pt idx="6">
                  <c:v>5.958</c:v>
                </c:pt>
                <c:pt idx="7">
                  <c:v>5.891999999999999</c:v>
                </c:pt>
                <c:pt idx="8">
                  <c:v>3.349</c:v>
                </c:pt>
                <c:pt idx="9">
                  <c:v>4.3</c:v>
                </c:pt>
                <c:pt idx="10">
                  <c:v>4.575</c:v>
                </c:pt>
                <c:pt idx="11">
                  <c:v>3.984</c:v>
                </c:pt>
                <c:pt idx="12">
                  <c:v>3.05</c:v>
                </c:pt>
                <c:pt idx="13">
                  <c:v>2.237</c:v>
                </c:pt>
                <c:pt idx="14">
                  <c:v>2.866</c:v>
                </c:pt>
                <c:pt idx="15">
                  <c:v>3.6</c:v>
                </c:pt>
                <c:pt idx="16">
                  <c:v>3.125</c:v>
                </c:pt>
                <c:pt idx="17">
                  <c:v>2.842</c:v>
                </c:pt>
                <c:pt idx="18">
                  <c:v>3.385</c:v>
                </c:pt>
                <c:pt idx="19">
                  <c:v>4.919</c:v>
                </c:pt>
                <c:pt idx="20">
                  <c:v>4.486</c:v>
                </c:pt>
                <c:pt idx="21">
                  <c:v>5.609</c:v>
                </c:pt>
                <c:pt idx="22">
                  <c:v>5.651</c:v>
                </c:pt>
                <c:pt idx="23">
                  <c:v>5.609999999999998</c:v>
                </c:pt>
                <c:pt idx="24">
                  <c:v>5.660999999999991</c:v>
                </c:pt>
                <c:pt idx="25">
                  <c:v>7.028</c:v>
                </c:pt>
                <c:pt idx="26">
                  <c:v>7.265</c:v>
                </c:pt>
                <c:pt idx="27">
                  <c:v>8.145</c:v>
                </c:pt>
                <c:pt idx="28">
                  <c:v>7.526</c:v>
                </c:pt>
                <c:pt idx="29">
                  <c:v>6.561</c:v>
                </c:pt>
                <c:pt idx="30">
                  <c:v>7.436916000000001</c:v>
                </c:pt>
                <c:pt idx="31">
                  <c:v>7.215476999999995</c:v>
                </c:pt>
                <c:pt idx="32">
                  <c:v>5.9420391</c:v>
                </c:pt>
                <c:pt idx="33">
                  <c:v>6.625344099999993</c:v>
                </c:pt>
                <c:pt idx="34">
                  <c:v>7.03329932</c:v>
                </c:pt>
                <c:pt idx="35">
                  <c:v>6.444867340000001</c:v>
                </c:pt>
                <c:pt idx="36">
                  <c:v>6.179430139999996</c:v>
                </c:pt>
                <c:pt idx="37">
                  <c:v>7.575117609999992</c:v>
                </c:pt>
                <c:pt idx="38">
                  <c:v>6.65865919</c:v>
                </c:pt>
                <c:pt idx="39">
                  <c:v>6.35917338</c:v>
                </c:pt>
                <c:pt idx="40">
                  <c:v>8.91479419</c:v>
                </c:pt>
                <c:pt idx="41">
                  <c:v>9.23102621</c:v>
                </c:pt>
                <c:pt idx="42">
                  <c:v>9.65873234983725</c:v>
                </c:pt>
                <c:pt idx="43">
                  <c:v>12.00356646943181</c:v>
                </c:pt>
                <c:pt idx="44">
                  <c:v>12.92587225674812</c:v>
                </c:pt>
                <c:pt idx="45">
                  <c:v>14.78586118722117</c:v>
                </c:pt>
                <c:pt idx="46">
                  <c:v>15.42932921967497</c:v>
                </c:pt>
                <c:pt idx="47">
                  <c:v>16.55249167930515</c:v>
                </c:pt>
                <c:pt idx="48">
                  <c:v>17.0218517988623</c:v>
                </c:pt>
              </c:numCache>
            </c:numRef>
          </c:val>
          <c:smooth val="0"/>
        </c:ser>
        <c:dLbls>
          <c:showLegendKey val="0"/>
          <c:showVal val="0"/>
          <c:showCatName val="0"/>
          <c:showSerName val="0"/>
          <c:showPercent val="0"/>
          <c:showBubbleSize val="0"/>
        </c:dLbls>
        <c:marker val="1"/>
        <c:smooth val="0"/>
        <c:axId val="-2147039608"/>
        <c:axId val="-2147036712"/>
      </c:lineChart>
      <c:catAx>
        <c:axId val="-2147039608"/>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47036712"/>
        <c:crosses val="autoZero"/>
        <c:auto val="1"/>
        <c:lblAlgn val="ctr"/>
        <c:lblOffset val="100"/>
        <c:tickLblSkip val="4"/>
        <c:tickMarkSkip val="1"/>
        <c:noMultiLvlLbl val="0"/>
      </c:catAx>
      <c:valAx>
        <c:axId val="-2147036712"/>
        <c:scaling>
          <c:orientation val="minMax"/>
          <c:max val="16.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solidFill>
                  <a:srgbClr val="000000"/>
                </a:solidFill>
              </a:defRPr>
            </a:pPr>
            <a:endParaRPr lang="fr-FR"/>
          </a:p>
        </c:txPr>
        <c:crossAx val="-2147039608"/>
        <c:crosses val="autoZero"/>
        <c:crossBetween val="between"/>
        <c:majorUnit val="1.0"/>
      </c:valAx>
    </c:plotArea>
    <c:plotVisOnly val="1"/>
    <c:dispBlanksAs val="gap"/>
    <c:showDLblsOverMax val="0"/>
  </c:chart>
  <c:externalData r:id="rId2">
    <c:autoUpdate val="0"/>
  </c:externalData>
  <c:userShapes r:id="rId3"/>
</c:chartSpace>
</file>

<file path=ppt/charts/chart9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000"/>
            </a:pPr>
            <a:r>
              <a:rPr lang="fr-FR" sz="2000" dirty="0"/>
              <a:t>Zoom </a:t>
            </a:r>
            <a:endParaRPr lang="fr-FR" sz="2000" dirty="0" smtClean="0"/>
          </a:p>
          <a:p>
            <a:pPr>
              <a:defRPr sz="2000"/>
            </a:pPr>
            <a:r>
              <a:rPr lang="fr-FR" sz="2000" dirty="0" smtClean="0"/>
              <a:t>2009</a:t>
            </a:r>
            <a:r>
              <a:rPr lang="fr-FR" sz="2000" dirty="0"/>
              <a:t>-2017 </a:t>
            </a:r>
          </a:p>
        </c:rich>
      </c:tx>
      <c:layout>
        <c:manualLayout>
          <c:xMode val="edge"/>
          <c:yMode val="edge"/>
          <c:x val="0.0225443949232073"/>
          <c:y val="0.000919266938027438"/>
        </c:manualLayout>
      </c:layout>
      <c:overlay val="0"/>
      <c:spPr>
        <a:solidFill>
          <a:schemeClr val="bg1"/>
        </a:solidFill>
      </c:spPr>
    </c:title>
    <c:autoTitleDeleted val="0"/>
    <c:plotArea>
      <c:layout>
        <c:manualLayout>
          <c:layoutTarget val="inner"/>
          <c:xMode val="edge"/>
          <c:yMode val="edge"/>
          <c:x val="0.0378604704154746"/>
          <c:y val="0.230493544214754"/>
          <c:w val="0.933421905461174"/>
          <c:h val="0.639064162923132"/>
        </c:manualLayout>
      </c:layout>
      <c:lineChart>
        <c:grouping val="standard"/>
        <c:varyColors val="0"/>
        <c:ser>
          <c:idx val="2"/>
          <c:order val="0"/>
          <c:tx>
            <c:strRef>
              <c:f>'Mines an'!$A$21</c:f>
              <c:strCache>
                <c:ptCount val="1"/>
                <c:pt idx="0">
                  <c:v>Total</c:v>
                </c:pt>
              </c:strCache>
            </c:strRef>
          </c:tx>
          <c:spPr>
            <a:ln w="38100" cmpd="sng">
              <a:solidFill>
                <a:schemeClr val="tx1"/>
              </a:solidFill>
            </a:ln>
          </c:spPr>
          <c:marker>
            <c:symbol val="none"/>
          </c:marker>
          <c:dLbls>
            <c:numFmt formatCode="#,##0.0" sourceLinked="0"/>
            <c:spPr>
              <a:solidFill>
                <a:schemeClr val="bg1"/>
              </a:solidFill>
            </c:spPr>
            <c:txPr>
              <a:bodyPr rot="-5400000" vert="horz"/>
              <a:lstStyle/>
              <a:p>
                <a:pPr>
                  <a:defRPr sz="1400" b="1"/>
                </a:pPr>
                <a:endParaRPr lang="fr-FR"/>
              </a:p>
            </c:txPr>
            <c:dLblPos val="t"/>
            <c:showLegendKey val="0"/>
            <c:showVal val="1"/>
            <c:showCatName val="0"/>
            <c:showSerName val="0"/>
            <c:showPercent val="0"/>
            <c:showBubbleSize val="0"/>
            <c:showLeaderLines val="0"/>
          </c:dLbls>
          <c:cat>
            <c:strRef>
              <c:f>'Mines an'!$AO$17:$AX$17</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'Mines an'!$AO$21:$AX$21</c:f>
              <c:numCache>
                <c:formatCode>#\ ##0.00"  ";#\ ##0.00"  "."  "</c:formatCode>
                <c:ptCount val="10"/>
                <c:pt idx="0">
                  <c:v>6.35917338</c:v>
                </c:pt>
                <c:pt idx="1">
                  <c:v>8.91479419</c:v>
                </c:pt>
                <c:pt idx="2">
                  <c:v>9.23102621</c:v>
                </c:pt>
                <c:pt idx="3">
                  <c:v>9.65873234983725</c:v>
                </c:pt>
                <c:pt idx="4">
                  <c:v>12.00356646943181</c:v>
                </c:pt>
                <c:pt idx="5">
                  <c:v>12.92587225674812</c:v>
                </c:pt>
                <c:pt idx="6">
                  <c:v>14.78586118722117</c:v>
                </c:pt>
                <c:pt idx="7">
                  <c:v>15.42932921967497</c:v>
                </c:pt>
                <c:pt idx="8">
                  <c:v>16.55249167930515</c:v>
                </c:pt>
                <c:pt idx="9">
                  <c:v>17.0218517988623</c:v>
                </c:pt>
              </c:numCache>
            </c:numRef>
          </c:val>
          <c:smooth val="0"/>
        </c:ser>
        <c:ser>
          <c:idx val="0"/>
          <c:order val="1"/>
          <c:tx>
            <c:strRef>
              <c:f>'Mines an'!$A$19</c:f>
              <c:strCache>
                <c:ptCount val="1"/>
                <c:pt idx="0">
                  <c:v>Saprolites</c:v>
                </c:pt>
              </c:strCache>
            </c:strRef>
          </c:tx>
          <c:spPr>
            <a:ln w="38100" cmpd="sng">
              <a:solidFill>
                <a:srgbClr val="008000"/>
              </a:solidFill>
              <a:prstDash val="solid"/>
            </a:ln>
          </c:spPr>
          <c:marker>
            <c:symbol val="none"/>
          </c:marker>
          <c:dLbls>
            <c:numFmt formatCode="#,##0.0" sourceLinked="0"/>
            <c:spPr>
              <a:solidFill>
                <a:schemeClr val="bg1"/>
              </a:solidFill>
            </c:spPr>
            <c:txPr>
              <a:bodyPr rot="-5400000" vert="horz"/>
              <a:lstStyle/>
              <a:p>
                <a:pPr>
                  <a:defRPr sz="1400" b="1">
                    <a:solidFill>
                      <a:srgbClr val="008000"/>
                    </a:solidFill>
                  </a:defRPr>
                </a:pPr>
                <a:endParaRPr lang="fr-FR"/>
              </a:p>
            </c:txPr>
            <c:dLblPos val="b"/>
            <c:showLegendKey val="0"/>
            <c:showVal val="1"/>
            <c:showCatName val="0"/>
            <c:showSerName val="0"/>
            <c:showPercent val="0"/>
            <c:showBubbleSize val="0"/>
            <c:showLeaderLines val="0"/>
          </c:dLbls>
          <c:cat>
            <c:strRef>
              <c:f>'Mines an'!$AO$17:$AX$17</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'Mines an'!$AO$19:$AX$19</c:f>
              <c:numCache>
                <c:formatCode>#\ ##0.00"  ";#\ ##0.00"  "."  "</c:formatCode>
                <c:ptCount val="10"/>
                <c:pt idx="0">
                  <c:v>4.42121219</c:v>
                </c:pt>
                <c:pt idx="1">
                  <c:v>6.277514569999983</c:v>
                </c:pt>
                <c:pt idx="2">
                  <c:v>5.8382168</c:v>
                </c:pt>
                <c:pt idx="3">
                  <c:v>6.394620769837239</c:v>
                </c:pt>
                <c:pt idx="4">
                  <c:v>7.787882846704535</c:v>
                </c:pt>
                <c:pt idx="5">
                  <c:v>8.594428295839027</c:v>
                </c:pt>
                <c:pt idx="6">
                  <c:v>9.862393705403</c:v>
                </c:pt>
                <c:pt idx="7">
                  <c:v>11.08700237467497</c:v>
                </c:pt>
                <c:pt idx="8">
                  <c:v>11.21511550385061</c:v>
                </c:pt>
                <c:pt idx="9">
                  <c:v>12.11513688505827</c:v>
                </c:pt>
              </c:numCache>
            </c:numRef>
          </c:val>
          <c:smooth val="0"/>
        </c:ser>
        <c:ser>
          <c:idx val="1"/>
          <c:order val="2"/>
          <c:tx>
            <c:strRef>
              <c:f>'Mines an'!$A$20</c:f>
              <c:strCache>
                <c:ptCount val="1"/>
                <c:pt idx="0">
                  <c:v>Latérites </c:v>
                </c:pt>
              </c:strCache>
            </c:strRef>
          </c:tx>
          <c:spPr>
            <a:ln w="38100" cmpd="sng">
              <a:solidFill>
                <a:srgbClr val="FF0000"/>
              </a:solidFill>
            </a:ln>
          </c:spPr>
          <c:marker>
            <c:symbol val="none"/>
          </c:marker>
          <c:dLbls>
            <c:numFmt formatCode="#,##0.0" sourceLinked="0"/>
            <c:spPr>
              <a:solidFill>
                <a:schemeClr val="bg1"/>
              </a:solidFill>
            </c:spPr>
            <c:txPr>
              <a:bodyPr rot="-5400000" vert="horz"/>
              <a:lstStyle/>
              <a:p>
                <a:pPr>
                  <a:defRPr sz="1400" b="1">
                    <a:solidFill>
                      <a:srgbClr val="FF0000"/>
                    </a:solidFill>
                  </a:defRPr>
                </a:pPr>
                <a:endParaRPr lang="fr-FR"/>
              </a:p>
            </c:txPr>
            <c:dLblPos val="b"/>
            <c:showLegendKey val="0"/>
            <c:showVal val="1"/>
            <c:showCatName val="0"/>
            <c:showSerName val="0"/>
            <c:showPercent val="0"/>
            <c:showBubbleSize val="0"/>
            <c:showLeaderLines val="0"/>
          </c:dLbls>
          <c:cat>
            <c:strRef>
              <c:f>'Mines an'!$AO$17:$AX$17</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'Mines an'!$AO$20:$AX$20</c:f>
              <c:numCache>
                <c:formatCode>#\ ##0.00"  ";#\ ##0.00"  "."  "</c:formatCode>
                <c:ptCount val="10"/>
                <c:pt idx="0">
                  <c:v>1.93796119</c:v>
                </c:pt>
                <c:pt idx="1">
                  <c:v>2.63727962</c:v>
                </c:pt>
                <c:pt idx="2">
                  <c:v>3.392809409999993</c:v>
                </c:pt>
                <c:pt idx="3">
                  <c:v>3.26411158</c:v>
                </c:pt>
                <c:pt idx="4">
                  <c:v>4.215683622727274</c:v>
                </c:pt>
                <c:pt idx="5">
                  <c:v>4.33144396090909</c:v>
                </c:pt>
                <c:pt idx="6">
                  <c:v>4.92346748181819</c:v>
                </c:pt>
                <c:pt idx="7">
                  <c:v>4.342326845</c:v>
                </c:pt>
                <c:pt idx="8">
                  <c:v>5.337376175454545</c:v>
                </c:pt>
                <c:pt idx="9">
                  <c:v>4.906714913804027</c:v>
                </c:pt>
              </c:numCache>
            </c:numRef>
          </c:val>
          <c:smooth val="0"/>
        </c:ser>
        <c:dLbls>
          <c:showLegendKey val="0"/>
          <c:showVal val="1"/>
          <c:showCatName val="0"/>
          <c:showSerName val="0"/>
          <c:showPercent val="0"/>
          <c:showBubbleSize val="0"/>
        </c:dLbls>
        <c:marker val="1"/>
        <c:smooth val="0"/>
        <c:axId val="-2146970664"/>
        <c:axId val="-2146967576"/>
      </c:lineChart>
      <c:catAx>
        <c:axId val="-2146970664"/>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46967576"/>
        <c:crosses val="autoZero"/>
        <c:auto val="1"/>
        <c:lblAlgn val="ctr"/>
        <c:lblOffset val="100"/>
        <c:tickLblSkip val="1"/>
        <c:tickMarkSkip val="1"/>
        <c:noMultiLvlLbl val="0"/>
      </c:catAx>
      <c:valAx>
        <c:axId val="-2146967576"/>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800">
                <a:solidFill>
                  <a:schemeClr val="tx1"/>
                </a:solidFill>
              </a:defRPr>
            </a:pPr>
            <a:endParaRPr lang="fr-FR"/>
          </a:p>
        </c:txPr>
        <c:crossAx val="-2146970664"/>
        <c:crosses val="autoZero"/>
        <c:crossBetween val="between"/>
        <c:majorUnit val="2.0"/>
      </c:valAx>
    </c:plotArea>
    <c:legend>
      <c:legendPos val="t"/>
      <c:layout>
        <c:manualLayout>
          <c:xMode val="edge"/>
          <c:yMode val="edge"/>
          <c:x val="0.113631631947393"/>
          <c:y val="0.102593659942363"/>
          <c:w val="0.299614251739919"/>
          <c:h val="0.281678731080805"/>
        </c:manualLayout>
      </c:layout>
      <c:overlay val="0"/>
      <c:spPr>
        <a:solidFill>
          <a:schemeClr val="bg1"/>
        </a:solidFill>
      </c:spPr>
      <c:txPr>
        <a:bodyPr/>
        <a:lstStyle/>
        <a:p>
          <a:pPr>
            <a:defRPr sz="2000" b="1"/>
          </a:pPr>
          <a:endParaRPr lang="fr-FR"/>
        </a:p>
      </c:txPr>
    </c:legend>
    <c:plotVisOnly val="1"/>
    <c:dispBlanksAs val="gap"/>
    <c:showDLblsOverMax val="0"/>
  </c:chart>
  <c:externalData r:id="rId2">
    <c:autoUpdate val="0"/>
  </c:externalData>
  <c:userShapes r:id="rId3"/>
</c:chartSpace>
</file>

<file path=ppt/charts/chart9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a:t>Milliers de tonnes (KT) de métal contenu par an, </a:t>
            </a:r>
          </a:p>
          <a:p>
            <a:pPr>
              <a:defRPr/>
            </a:pPr>
            <a:r>
              <a:rPr lang="fr-FR" dirty="0"/>
              <a:t>métallurgie du Ni</a:t>
            </a:r>
            <a:r>
              <a:rPr lang="fr-FR" baseline="0" dirty="0"/>
              <a:t> </a:t>
            </a:r>
            <a:r>
              <a:rPr lang="fr-FR" dirty="0"/>
              <a:t>: </a:t>
            </a:r>
            <a:endParaRPr lang="fr-FR" dirty="0" smtClean="0"/>
          </a:p>
          <a:p>
            <a:pPr>
              <a:defRPr/>
            </a:pPr>
            <a:r>
              <a:rPr lang="fr-FR" dirty="0" smtClean="0"/>
              <a:t>très </a:t>
            </a:r>
            <a:r>
              <a:rPr lang="fr-FR" dirty="0"/>
              <a:t>long terme 1970-2018 </a:t>
            </a:r>
          </a:p>
        </c:rich>
      </c:tx>
      <c:layout>
        <c:manualLayout>
          <c:xMode val="edge"/>
          <c:yMode val="edge"/>
          <c:x val="0.146188823103005"/>
          <c:y val="0.000910175786505822"/>
        </c:manualLayout>
      </c:layout>
      <c:overlay val="0"/>
      <c:spPr>
        <a:solidFill>
          <a:schemeClr val="bg1"/>
        </a:solidFill>
      </c:spPr>
    </c:title>
    <c:autoTitleDeleted val="0"/>
    <c:plotArea>
      <c:layout>
        <c:manualLayout>
          <c:layoutTarget val="inner"/>
          <c:xMode val="edge"/>
          <c:yMode val="edge"/>
          <c:x val="0.0587608365907562"/>
          <c:y val="0.152683745943861"/>
          <c:w val="0.912521644065355"/>
          <c:h val="0.732944999745448"/>
        </c:manualLayout>
      </c:layout>
      <c:barChart>
        <c:barDir val="col"/>
        <c:grouping val="stacked"/>
        <c:varyColors val="0"/>
        <c:ser>
          <c:idx val="0"/>
          <c:order val="1"/>
          <c:tx>
            <c:strRef>
              <c:f>'Métal an'!$A$24</c:f>
              <c:strCache>
                <c:ptCount val="1"/>
                <c:pt idx="0">
                  <c:v>Ferro-nickels</c:v>
                </c:pt>
              </c:strCache>
            </c:strRef>
          </c:tx>
          <c:spPr>
            <a:solidFill>
              <a:srgbClr val="000090"/>
            </a:solidFill>
            <a:ln w="19050" cmpd="sng">
              <a:solidFill>
                <a:srgbClr val="000090"/>
              </a:solidFill>
              <a:prstDash val="solid"/>
            </a:ln>
          </c:spPr>
          <c:invertIfNegative val="0"/>
          <c:dLbls>
            <c:delete val="1"/>
          </c:dLbls>
          <c:cat>
            <c:strRef>
              <c:f>'Métal an'!$B$21:$AX$21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an'!$B$24:$AX$24</c:f>
              <c:numCache>
                <c:formatCode>#\ ##0.00"  ";#\ ##0.00"  "."  "</c:formatCode>
                <c:ptCount val="49"/>
                <c:pt idx="0">
                  <c:v>27.965</c:v>
                </c:pt>
                <c:pt idx="1">
                  <c:v>32.253</c:v>
                </c:pt>
                <c:pt idx="2">
                  <c:v>35.936</c:v>
                </c:pt>
                <c:pt idx="3">
                  <c:v>35.759</c:v>
                </c:pt>
                <c:pt idx="4">
                  <c:v>48.533</c:v>
                </c:pt>
                <c:pt idx="5">
                  <c:v>52.802</c:v>
                </c:pt>
                <c:pt idx="6">
                  <c:v>38.142</c:v>
                </c:pt>
                <c:pt idx="7">
                  <c:v>28.283</c:v>
                </c:pt>
                <c:pt idx="8">
                  <c:v>19.889</c:v>
                </c:pt>
                <c:pt idx="9">
                  <c:v>30.373</c:v>
                </c:pt>
                <c:pt idx="10">
                  <c:v>32.58</c:v>
                </c:pt>
                <c:pt idx="11">
                  <c:v>27.989</c:v>
                </c:pt>
                <c:pt idx="12">
                  <c:v>28.006</c:v>
                </c:pt>
                <c:pt idx="13">
                  <c:v>21.717</c:v>
                </c:pt>
                <c:pt idx="14">
                  <c:v>29.158</c:v>
                </c:pt>
                <c:pt idx="15">
                  <c:v>36.103</c:v>
                </c:pt>
                <c:pt idx="16">
                  <c:v>33.001</c:v>
                </c:pt>
                <c:pt idx="17">
                  <c:v>29.531</c:v>
                </c:pt>
                <c:pt idx="18">
                  <c:v>37.352</c:v>
                </c:pt>
                <c:pt idx="19">
                  <c:v>36.285</c:v>
                </c:pt>
                <c:pt idx="20">
                  <c:v>32.278</c:v>
                </c:pt>
                <c:pt idx="21">
                  <c:v>34.411</c:v>
                </c:pt>
                <c:pt idx="22">
                  <c:v>31.895</c:v>
                </c:pt>
                <c:pt idx="23">
                  <c:v>36.85</c:v>
                </c:pt>
                <c:pt idx="24">
                  <c:v>39.488</c:v>
                </c:pt>
                <c:pt idx="25">
                  <c:v>42.2</c:v>
                </c:pt>
                <c:pt idx="26">
                  <c:v>42.173</c:v>
                </c:pt>
                <c:pt idx="27">
                  <c:v>44.312</c:v>
                </c:pt>
                <c:pt idx="28">
                  <c:v>44.491</c:v>
                </c:pt>
                <c:pt idx="29">
                  <c:v>45.289</c:v>
                </c:pt>
                <c:pt idx="30">
                  <c:v>43.914</c:v>
                </c:pt>
                <c:pt idx="31">
                  <c:v>45.912</c:v>
                </c:pt>
                <c:pt idx="32">
                  <c:v>48.65</c:v>
                </c:pt>
                <c:pt idx="33">
                  <c:v>50.666</c:v>
                </c:pt>
                <c:pt idx="34">
                  <c:v>43.016</c:v>
                </c:pt>
                <c:pt idx="35">
                  <c:v>46.738</c:v>
                </c:pt>
                <c:pt idx="36">
                  <c:v>48.723</c:v>
                </c:pt>
                <c:pt idx="37">
                  <c:v>44.954416</c:v>
                </c:pt>
                <c:pt idx="38">
                  <c:v>37.466684</c:v>
                </c:pt>
                <c:pt idx="39">
                  <c:v>38.229576</c:v>
                </c:pt>
                <c:pt idx="40">
                  <c:v>39.801726</c:v>
                </c:pt>
                <c:pt idx="41">
                  <c:v>40.512531</c:v>
                </c:pt>
                <c:pt idx="42">
                  <c:v>43.02955</c:v>
                </c:pt>
                <c:pt idx="43">
                  <c:v>40.458942</c:v>
                </c:pt>
                <c:pt idx="44">
                  <c:v>54.6828889</c:v>
                </c:pt>
                <c:pt idx="45">
                  <c:v>56.486022</c:v>
                </c:pt>
                <c:pt idx="46">
                  <c:v>67.5176</c:v>
                </c:pt>
                <c:pt idx="47">
                  <c:v>73.219098</c:v>
                </c:pt>
                <c:pt idx="48">
                  <c:v>84.72035471145313</c:v>
                </c:pt>
              </c:numCache>
            </c:numRef>
          </c:val>
        </c:ser>
        <c:ser>
          <c:idx val="1"/>
          <c:order val="2"/>
          <c:tx>
            <c:strRef>
              <c:f>'Métal an'!$A$25</c:f>
              <c:strCache>
                <c:ptCount val="1"/>
                <c:pt idx="0">
                  <c:v>Mattes</c:v>
                </c:pt>
              </c:strCache>
            </c:strRef>
          </c:tx>
          <c:spPr>
            <a:solidFill>
              <a:srgbClr val="2CFF1E"/>
            </a:solidFill>
            <a:ln w="19050" cmpd="sng">
              <a:solidFill>
                <a:srgbClr val="2CFF1E"/>
              </a:solidFill>
            </a:ln>
          </c:spPr>
          <c:invertIfNegative val="0"/>
          <c:dLbls>
            <c:delete val="1"/>
          </c:dLbls>
          <c:cat>
            <c:strRef>
              <c:f>'Métal an'!$B$21:$AX$21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an'!$B$25:$AW$25</c:f>
              <c:numCache>
                <c:formatCode>#\ ##0.00"  ";#\ ##0.00"  "."  "</c:formatCode>
                <c:ptCount val="48"/>
                <c:pt idx="0">
                  <c:v>15.856</c:v>
                </c:pt>
                <c:pt idx="1">
                  <c:v>16.138</c:v>
                </c:pt>
                <c:pt idx="2">
                  <c:v>19.61</c:v>
                </c:pt>
                <c:pt idx="3">
                  <c:v>21.476</c:v>
                </c:pt>
                <c:pt idx="4">
                  <c:v>18.837</c:v>
                </c:pt>
                <c:pt idx="5">
                  <c:v>18.266</c:v>
                </c:pt>
                <c:pt idx="6">
                  <c:v>23.759</c:v>
                </c:pt>
                <c:pt idx="7">
                  <c:v>23.038</c:v>
                </c:pt>
                <c:pt idx="8">
                  <c:v>17.103</c:v>
                </c:pt>
                <c:pt idx="9">
                  <c:v>12.262</c:v>
                </c:pt>
                <c:pt idx="10">
                  <c:v>15.479</c:v>
                </c:pt>
                <c:pt idx="11">
                  <c:v>15.38</c:v>
                </c:pt>
                <c:pt idx="12">
                  <c:v>7.143999999999997</c:v>
                </c:pt>
                <c:pt idx="13">
                  <c:v>4.578</c:v>
                </c:pt>
                <c:pt idx="14">
                  <c:v>5.641999999999998</c:v>
                </c:pt>
                <c:pt idx="15">
                  <c:v>8.905</c:v>
                </c:pt>
                <c:pt idx="16">
                  <c:v>9.16</c:v>
                </c:pt>
                <c:pt idx="17">
                  <c:v>8.283</c:v>
                </c:pt>
                <c:pt idx="18">
                  <c:v>10.47</c:v>
                </c:pt>
                <c:pt idx="19">
                  <c:v>10.65</c:v>
                </c:pt>
                <c:pt idx="20">
                  <c:v>9.683</c:v>
                </c:pt>
                <c:pt idx="21">
                  <c:v>9.041</c:v>
                </c:pt>
                <c:pt idx="22">
                  <c:v>7.475</c:v>
                </c:pt>
                <c:pt idx="23">
                  <c:v>10.883</c:v>
                </c:pt>
                <c:pt idx="24">
                  <c:v>10.641</c:v>
                </c:pt>
                <c:pt idx="25">
                  <c:v>10.143</c:v>
                </c:pt>
                <c:pt idx="26">
                  <c:v>11.239</c:v>
                </c:pt>
                <c:pt idx="27">
                  <c:v>10.58</c:v>
                </c:pt>
                <c:pt idx="28">
                  <c:v>12.011</c:v>
                </c:pt>
                <c:pt idx="29">
                  <c:v>11.353</c:v>
                </c:pt>
                <c:pt idx="30">
                  <c:v>13.549</c:v>
                </c:pt>
                <c:pt idx="31">
                  <c:v>13.061</c:v>
                </c:pt>
                <c:pt idx="32">
                  <c:v>11.217</c:v>
                </c:pt>
                <c:pt idx="33">
                  <c:v>10.857</c:v>
                </c:pt>
                <c:pt idx="34">
                  <c:v>12.164</c:v>
                </c:pt>
                <c:pt idx="35">
                  <c:v>12.838</c:v>
                </c:pt>
                <c:pt idx="36">
                  <c:v>13.655</c:v>
                </c:pt>
                <c:pt idx="37">
                  <c:v>14.841869</c:v>
                </c:pt>
                <c:pt idx="38">
                  <c:v>13.564369</c:v>
                </c:pt>
                <c:pt idx="39">
                  <c:v>13.901962</c:v>
                </c:pt>
                <c:pt idx="40">
                  <c:v>13.916658</c:v>
                </c:pt>
                <c:pt idx="41">
                  <c:v>13.847248</c:v>
                </c:pt>
                <c:pt idx="42">
                  <c:v>13.417353</c:v>
                </c:pt>
                <c:pt idx="43">
                  <c:v>13.278683</c:v>
                </c:pt>
                <c:pt idx="44">
                  <c:v>8.241129999999998</c:v>
                </c:pt>
                <c:pt idx="45">
                  <c:v>6.760978999999994</c:v>
                </c:pt>
                <c:pt idx="46">
                  <c:v>4.286504999999996</c:v>
                </c:pt>
                <c:pt idx="47">
                  <c:v>0.0</c:v>
                </c:pt>
              </c:numCache>
            </c:numRef>
          </c:val>
        </c:ser>
        <c:ser>
          <c:idx val="2"/>
          <c:order val="3"/>
          <c:tx>
            <c:strRef>
              <c:f>'Métal an'!$A$26</c:f>
              <c:strCache>
                <c:ptCount val="1"/>
                <c:pt idx="0">
                  <c:v>Autres </c:v>
                </c:pt>
              </c:strCache>
            </c:strRef>
          </c:tx>
          <c:spPr>
            <a:solidFill>
              <a:schemeClr val="bg1">
                <a:lumMod val="75000"/>
              </a:schemeClr>
            </a:solidFill>
            <a:ln w="19050" cmpd="sng">
              <a:solidFill>
                <a:schemeClr val="accent5">
                  <a:lumMod val="60000"/>
                  <a:lumOff val="40000"/>
                </a:schemeClr>
              </a:solidFill>
            </a:ln>
          </c:spPr>
          <c:invertIfNegative val="0"/>
          <c:dLbls>
            <c:delete val="1"/>
          </c:dLbls>
          <c:cat>
            <c:strRef>
              <c:f>'Métal an'!$B$21:$AX$21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an'!$B$26:$AX$26</c:f>
              <c:numCache>
                <c:formatCode>#\ ##0"  ";#\ ##0"  "."  "</c:formatCode>
                <c:ptCount val="49"/>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0.0</c:v>
                </c:pt>
                <c:pt idx="41">
                  <c:v>0.0</c:v>
                </c:pt>
                <c:pt idx="42">
                  <c:v>5.731</c:v>
                </c:pt>
                <c:pt idx="43">
                  <c:v>15.4684460189675</c:v>
                </c:pt>
                <c:pt idx="44">
                  <c:v>19.830474943</c:v>
                </c:pt>
                <c:pt idx="45">
                  <c:v>30.7299944</c:v>
                </c:pt>
                <c:pt idx="46">
                  <c:v>35.73422</c:v>
                </c:pt>
                <c:pt idx="47">
                  <c:v>37.39963400000001</c:v>
                </c:pt>
                <c:pt idx="48">
                  <c:v>34.8584683681883</c:v>
                </c:pt>
              </c:numCache>
            </c:numRef>
          </c:val>
        </c:ser>
        <c:dLbls>
          <c:showLegendKey val="0"/>
          <c:showVal val="1"/>
          <c:showCatName val="0"/>
          <c:showSerName val="0"/>
          <c:showPercent val="0"/>
          <c:showBubbleSize val="0"/>
        </c:dLbls>
        <c:gapWidth val="150"/>
        <c:overlap val="100"/>
        <c:axId val="-2146913128"/>
        <c:axId val="-2146910104"/>
      </c:barChart>
      <c:lineChart>
        <c:grouping val="standard"/>
        <c:varyColors val="0"/>
        <c:ser>
          <c:idx val="3"/>
          <c:order val="0"/>
          <c:tx>
            <c:strRef>
              <c:f>'Métal an'!$A$27</c:f>
              <c:strCache>
                <c:ptCount val="1"/>
                <c:pt idx="0">
                  <c:v>Total</c:v>
                </c:pt>
              </c:strCache>
            </c:strRef>
          </c:tx>
          <c:spPr>
            <a:ln>
              <a:solidFill>
                <a:schemeClr val="tx1"/>
              </a:solidFill>
            </a:ln>
          </c:spPr>
          <c:marker>
            <c:symbol val="none"/>
          </c:marker>
          <c:dLbls>
            <c:delete val="1"/>
          </c:dLbls>
          <c:cat>
            <c:strRef>
              <c:f>'Métal an'!$B$21:$AX$21</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an'!$B$27:$AX$27</c:f>
              <c:numCache>
                <c:formatCode>#\ ##0.0"  ";#\ ##0.0"  "."  "</c:formatCode>
                <c:ptCount val="49"/>
                <c:pt idx="0">
                  <c:v>43.821</c:v>
                </c:pt>
                <c:pt idx="1">
                  <c:v>48.391</c:v>
                </c:pt>
                <c:pt idx="2">
                  <c:v>55.546</c:v>
                </c:pt>
                <c:pt idx="3">
                  <c:v>57.235</c:v>
                </c:pt>
                <c:pt idx="4">
                  <c:v>67.37</c:v>
                </c:pt>
                <c:pt idx="5">
                  <c:v>71.068</c:v>
                </c:pt>
                <c:pt idx="6">
                  <c:v>61.928</c:v>
                </c:pt>
                <c:pt idx="7">
                  <c:v>51.321</c:v>
                </c:pt>
                <c:pt idx="8">
                  <c:v>36.992</c:v>
                </c:pt>
                <c:pt idx="9">
                  <c:v>42.635</c:v>
                </c:pt>
                <c:pt idx="10">
                  <c:v>48.059</c:v>
                </c:pt>
                <c:pt idx="11">
                  <c:v>43.369</c:v>
                </c:pt>
                <c:pt idx="12">
                  <c:v>35.15</c:v>
                </c:pt>
                <c:pt idx="13">
                  <c:v>26.295</c:v>
                </c:pt>
                <c:pt idx="14">
                  <c:v>34.8</c:v>
                </c:pt>
                <c:pt idx="15">
                  <c:v>45.008</c:v>
                </c:pt>
                <c:pt idx="16">
                  <c:v>42.161</c:v>
                </c:pt>
                <c:pt idx="17">
                  <c:v>37.814</c:v>
                </c:pt>
                <c:pt idx="18">
                  <c:v>47.822</c:v>
                </c:pt>
                <c:pt idx="19">
                  <c:v>46.935</c:v>
                </c:pt>
                <c:pt idx="20">
                  <c:v>41.961</c:v>
                </c:pt>
                <c:pt idx="21">
                  <c:v>43.452</c:v>
                </c:pt>
                <c:pt idx="22">
                  <c:v>39.37</c:v>
                </c:pt>
                <c:pt idx="23">
                  <c:v>47.733</c:v>
                </c:pt>
                <c:pt idx="24">
                  <c:v>50.129</c:v>
                </c:pt>
                <c:pt idx="25">
                  <c:v>52.343</c:v>
                </c:pt>
                <c:pt idx="26">
                  <c:v>53.412</c:v>
                </c:pt>
                <c:pt idx="27">
                  <c:v>54.892</c:v>
                </c:pt>
                <c:pt idx="28">
                  <c:v>56.502</c:v>
                </c:pt>
                <c:pt idx="29">
                  <c:v>56.642</c:v>
                </c:pt>
                <c:pt idx="30">
                  <c:v>57.463</c:v>
                </c:pt>
                <c:pt idx="31">
                  <c:v>58.973</c:v>
                </c:pt>
                <c:pt idx="32">
                  <c:v>59.867</c:v>
                </c:pt>
                <c:pt idx="33">
                  <c:v>61.523</c:v>
                </c:pt>
                <c:pt idx="34">
                  <c:v>55.18</c:v>
                </c:pt>
                <c:pt idx="35">
                  <c:v>59.576</c:v>
                </c:pt>
                <c:pt idx="36">
                  <c:v>62.378</c:v>
                </c:pt>
                <c:pt idx="37">
                  <c:v>59.796285</c:v>
                </c:pt>
                <c:pt idx="38">
                  <c:v>51.031053</c:v>
                </c:pt>
                <c:pt idx="39">
                  <c:v>52.131514</c:v>
                </c:pt>
                <c:pt idx="40">
                  <c:v>53.940484</c:v>
                </c:pt>
                <c:pt idx="41">
                  <c:v>61.927379</c:v>
                </c:pt>
                <c:pt idx="42">
                  <c:v>62.177903</c:v>
                </c:pt>
                <c:pt idx="43">
                  <c:v>69.20607101896748</c:v>
                </c:pt>
                <c:pt idx="44">
                  <c:v>82.754493843</c:v>
                </c:pt>
                <c:pt idx="45">
                  <c:v>93.97699539999998</c:v>
                </c:pt>
                <c:pt idx="46">
                  <c:v>107.538325</c:v>
                </c:pt>
                <c:pt idx="47">
                  <c:v>110.618732</c:v>
                </c:pt>
                <c:pt idx="48">
                  <c:v>119.5788230796415</c:v>
                </c:pt>
              </c:numCache>
            </c:numRef>
          </c:val>
          <c:smooth val="0"/>
        </c:ser>
        <c:dLbls>
          <c:showLegendKey val="0"/>
          <c:showVal val="1"/>
          <c:showCatName val="0"/>
          <c:showSerName val="0"/>
          <c:showPercent val="0"/>
          <c:showBubbleSize val="0"/>
        </c:dLbls>
        <c:marker val="1"/>
        <c:smooth val="0"/>
        <c:axId val="-2146913128"/>
        <c:axId val="-2146910104"/>
      </c:lineChart>
      <c:catAx>
        <c:axId val="-2146913128"/>
        <c:scaling>
          <c:orientation val="minMax"/>
        </c:scaling>
        <c:delete val="0"/>
        <c:axPos val="b"/>
        <c:numFmt formatCode="0" sourceLinked="1"/>
        <c:majorTickMark val="out"/>
        <c:minorTickMark val="none"/>
        <c:tickLblPos val="nextTo"/>
        <c:txPr>
          <a:bodyPr rot="-5400000" vert="horz"/>
          <a:lstStyle/>
          <a:p>
            <a:pPr>
              <a:defRPr sz="1400"/>
            </a:pPr>
            <a:endParaRPr lang="fr-FR"/>
          </a:p>
        </c:txPr>
        <c:crossAx val="-2146910104"/>
        <c:crosses val="autoZero"/>
        <c:auto val="1"/>
        <c:lblAlgn val="ctr"/>
        <c:lblOffset val="100"/>
        <c:tickLblSkip val="4"/>
        <c:tickMarkSkip val="1"/>
        <c:noMultiLvlLbl val="0"/>
      </c:catAx>
      <c:valAx>
        <c:axId val="-214691010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chemeClr val="tx1"/>
                </a:solidFill>
              </a:defRPr>
            </a:pPr>
            <a:endParaRPr lang="fr-FR"/>
          </a:p>
        </c:txPr>
        <c:crossAx val="-2146913128"/>
        <c:crosses val="autoZero"/>
        <c:crossBetween val="between"/>
        <c:majorUnit val="5.0"/>
      </c:valAx>
    </c:plotArea>
    <c:legend>
      <c:legendPos val="t"/>
      <c:layout>
        <c:manualLayout>
          <c:xMode val="edge"/>
          <c:yMode val="edge"/>
          <c:x val="0.0910223538799276"/>
          <c:y val="0.180403458213256"/>
          <c:w val="0.363503530136681"/>
          <c:h val="0.207245455989471"/>
        </c:manualLayout>
      </c:layout>
      <c:overlay val="0"/>
      <c:spPr>
        <a:solidFill>
          <a:schemeClr val="bg1"/>
        </a:solidFill>
      </c:spPr>
      <c:txPr>
        <a:bodyPr/>
        <a:lstStyle/>
        <a:p>
          <a:pPr>
            <a:defRPr sz="1400" b="1"/>
          </a:pPr>
          <a:endParaRPr lang="fr-FR"/>
        </a:p>
      </c:txPr>
    </c:legend>
    <c:plotVisOnly val="1"/>
    <c:dispBlanksAs val="gap"/>
    <c:showDLblsOverMax val="0"/>
  </c:chart>
  <c:externalData r:id="rId1">
    <c:autoUpdate val="0"/>
  </c:externalData>
  <c:userShapes r:id="rId2"/>
</c:chartSpace>
</file>

<file path=ppt/charts/chart9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dirty="0" smtClean="0"/>
              <a:t>Zoom 2009</a:t>
            </a:r>
            <a:r>
              <a:rPr lang="fr-FR" dirty="0"/>
              <a:t>-2018</a:t>
            </a:r>
          </a:p>
        </c:rich>
      </c:tx>
      <c:layout>
        <c:manualLayout>
          <c:xMode val="edge"/>
          <c:yMode val="edge"/>
          <c:x val="0.173435574472183"/>
          <c:y val="0.000928509608741081"/>
        </c:manualLayout>
      </c:layout>
      <c:overlay val="0"/>
      <c:spPr>
        <a:solidFill>
          <a:schemeClr val="bg1"/>
        </a:solidFill>
      </c:spPr>
    </c:title>
    <c:autoTitleDeleted val="0"/>
    <c:plotArea>
      <c:layout>
        <c:manualLayout>
          <c:layoutTarget val="inner"/>
          <c:xMode val="edge"/>
          <c:yMode val="edge"/>
          <c:x val="0.0587608365907562"/>
          <c:y val="0.152683745943861"/>
          <c:w val="0.912521644065355"/>
          <c:h val="0.717161700069578"/>
        </c:manualLayout>
      </c:layout>
      <c:barChart>
        <c:barDir val="col"/>
        <c:grouping val="stacked"/>
        <c:varyColors val="0"/>
        <c:ser>
          <c:idx val="0"/>
          <c:order val="1"/>
          <c:tx>
            <c:strRef>
              <c:f>'Métal an'!$A$24</c:f>
              <c:strCache>
                <c:ptCount val="1"/>
                <c:pt idx="0">
                  <c:v>Ferro-nickels</c:v>
                </c:pt>
              </c:strCache>
            </c:strRef>
          </c:tx>
          <c:spPr>
            <a:solidFill>
              <a:srgbClr val="000090"/>
            </a:solidFill>
            <a:ln w="76200" cmpd="sng">
              <a:solidFill>
                <a:srgbClr val="000090"/>
              </a:solidFill>
              <a:prstDash val="solid"/>
            </a:ln>
          </c:spPr>
          <c:invertIfNegative val="0"/>
          <c:dLbls>
            <c:numFmt formatCode="#,##0" sourceLinked="0"/>
            <c:spPr>
              <a:noFill/>
            </c:spPr>
            <c:txPr>
              <a:bodyPr rot="-5400000" vert="horz"/>
              <a:lstStyle/>
              <a:p>
                <a:pPr>
                  <a:defRPr sz="1200" b="1">
                    <a:solidFill>
                      <a:schemeClr val="bg1"/>
                    </a:solidFill>
                  </a:defRPr>
                </a:pPr>
                <a:endParaRPr lang="fr-FR"/>
              </a:p>
            </c:txPr>
            <c:dLblPos val="ctr"/>
            <c:showLegendKey val="0"/>
            <c:showVal val="1"/>
            <c:showCatName val="0"/>
            <c:showSerName val="0"/>
            <c:showPercent val="0"/>
            <c:showBubbleSize val="0"/>
            <c:showLeaderLines val="0"/>
          </c:dLbls>
          <c:cat>
            <c:strRef>
              <c:f>'Métal an'!$AO$21:$AX$21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 an'!$AO$24:$AX$24</c:f>
              <c:numCache>
                <c:formatCode>#\ ##0.00"  ";#\ ##0.00"  "."  "</c:formatCode>
                <c:ptCount val="10"/>
                <c:pt idx="0">
                  <c:v>38.229576</c:v>
                </c:pt>
                <c:pt idx="1">
                  <c:v>39.801726</c:v>
                </c:pt>
                <c:pt idx="2">
                  <c:v>40.512531</c:v>
                </c:pt>
                <c:pt idx="3">
                  <c:v>43.02955</c:v>
                </c:pt>
                <c:pt idx="4">
                  <c:v>40.458942</c:v>
                </c:pt>
                <c:pt idx="5">
                  <c:v>54.6828889</c:v>
                </c:pt>
                <c:pt idx="6">
                  <c:v>56.486022</c:v>
                </c:pt>
                <c:pt idx="7">
                  <c:v>67.5176</c:v>
                </c:pt>
                <c:pt idx="8">
                  <c:v>73.219098</c:v>
                </c:pt>
                <c:pt idx="9">
                  <c:v>84.72035471145313</c:v>
                </c:pt>
              </c:numCache>
            </c:numRef>
          </c:val>
        </c:ser>
        <c:ser>
          <c:idx val="1"/>
          <c:order val="2"/>
          <c:tx>
            <c:strRef>
              <c:f>'Métal an'!$A$25</c:f>
              <c:strCache>
                <c:ptCount val="1"/>
                <c:pt idx="0">
                  <c:v>Mattes</c:v>
                </c:pt>
              </c:strCache>
            </c:strRef>
          </c:tx>
          <c:spPr>
            <a:solidFill>
              <a:srgbClr val="2CFF1E"/>
            </a:solidFill>
            <a:ln w="76200" cmpd="sng">
              <a:solidFill>
                <a:srgbClr val="2CFF1E"/>
              </a:solidFill>
            </a:ln>
          </c:spPr>
          <c:invertIfNegative val="0"/>
          <c:dLbls>
            <c:numFmt formatCode="#,##0" sourceLinked="0"/>
            <c:spPr>
              <a:solidFill>
                <a:schemeClr val="bg1">
                  <a:alpha val="50000"/>
                </a:schemeClr>
              </a:solidFill>
            </c:spPr>
            <c:txPr>
              <a:bodyPr rot="-5400000" vert="horz"/>
              <a:lstStyle/>
              <a:p>
                <a:pPr>
                  <a:defRPr sz="1400" b="1">
                    <a:solidFill>
                      <a:srgbClr val="FF0000"/>
                    </a:solidFill>
                  </a:defRPr>
                </a:pPr>
                <a:endParaRPr lang="fr-FR"/>
              </a:p>
            </c:txPr>
            <c:dLblPos val="ctr"/>
            <c:showLegendKey val="0"/>
            <c:showVal val="1"/>
            <c:showCatName val="0"/>
            <c:showSerName val="0"/>
            <c:showPercent val="0"/>
            <c:showBubbleSize val="0"/>
            <c:showLeaderLines val="0"/>
          </c:dLbls>
          <c:cat>
            <c:strRef>
              <c:f>'Métal an'!$AO$21:$AX$21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 an'!$AO$25:$AX$25</c:f>
              <c:numCache>
                <c:formatCode>#\ ##0.00"  ";#\ ##0.00"  "."  "</c:formatCode>
                <c:ptCount val="10"/>
                <c:pt idx="0">
                  <c:v>13.901962</c:v>
                </c:pt>
                <c:pt idx="1">
                  <c:v>13.916658</c:v>
                </c:pt>
                <c:pt idx="2">
                  <c:v>13.847248</c:v>
                </c:pt>
                <c:pt idx="3">
                  <c:v>13.417353</c:v>
                </c:pt>
                <c:pt idx="4">
                  <c:v>13.278683</c:v>
                </c:pt>
                <c:pt idx="5">
                  <c:v>8.241129999999998</c:v>
                </c:pt>
                <c:pt idx="6">
                  <c:v>6.760978999999994</c:v>
                </c:pt>
                <c:pt idx="7">
                  <c:v>4.286504999999996</c:v>
                </c:pt>
                <c:pt idx="8">
                  <c:v>0.0</c:v>
                </c:pt>
                <c:pt idx="9">
                  <c:v>0.0</c:v>
                </c:pt>
              </c:numCache>
            </c:numRef>
          </c:val>
        </c:ser>
        <c:ser>
          <c:idx val="2"/>
          <c:order val="3"/>
          <c:tx>
            <c:strRef>
              <c:f>'Métal an'!$A$26</c:f>
              <c:strCache>
                <c:ptCount val="1"/>
                <c:pt idx="0">
                  <c:v>Autres </c:v>
                </c:pt>
              </c:strCache>
            </c:strRef>
          </c:tx>
          <c:spPr>
            <a:solidFill>
              <a:schemeClr val="bg1">
                <a:lumMod val="75000"/>
              </a:schemeClr>
            </a:solidFill>
            <a:ln w="76200" cmpd="sng">
              <a:solidFill>
                <a:schemeClr val="bg1">
                  <a:lumMod val="75000"/>
                </a:schemeClr>
              </a:solidFill>
            </a:ln>
          </c:spPr>
          <c:invertIfNegative val="0"/>
          <c:dLbls>
            <c:dLbl>
              <c:idx val="1"/>
              <c:layout/>
              <c:showLegendKey val="0"/>
              <c:showVal val="1"/>
              <c:showCatName val="0"/>
              <c:showSerName val="0"/>
              <c:showPercent val="0"/>
              <c:showBubbleSize val="0"/>
            </c:dLbl>
            <c:dLbl>
              <c:idx val="2"/>
              <c:layout/>
              <c:showLegendKey val="0"/>
              <c:showVal val="1"/>
              <c:showCatName val="0"/>
              <c:showSerName val="0"/>
              <c:showPercent val="0"/>
              <c:showBubbleSize val="0"/>
            </c:dLbl>
            <c:dLbl>
              <c:idx val="3"/>
              <c:layout/>
              <c:showLegendKey val="0"/>
              <c:showVal val="1"/>
              <c:showCatName val="0"/>
              <c:showSerName val="0"/>
              <c:showPercent val="0"/>
              <c:showBubbleSize val="0"/>
            </c:dLbl>
            <c:dLbl>
              <c:idx val="4"/>
              <c:layout/>
              <c:showLegendKey val="0"/>
              <c:showVal val="1"/>
              <c:showCatName val="0"/>
              <c:showSerName val="0"/>
              <c:showPercent val="0"/>
              <c:showBubbleSize val="0"/>
            </c:dLbl>
            <c:dLbl>
              <c:idx val="5"/>
              <c:layout/>
              <c:showLegendKey val="0"/>
              <c:showVal val="1"/>
              <c:showCatName val="0"/>
              <c:showSerName val="0"/>
              <c:showPercent val="0"/>
              <c:showBubbleSize val="0"/>
            </c:dLbl>
            <c:dLbl>
              <c:idx val="6"/>
              <c:layout/>
              <c:showLegendKey val="0"/>
              <c:showVal val="1"/>
              <c:showCatName val="0"/>
              <c:showSerName val="0"/>
              <c:showPercent val="0"/>
              <c:showBubbleSize val="0"/>
            </c:dLbl>
            <c:dLbl>
              <c:idx val="7"/>
              <c:layout/>
              <c:showLegendKey val="0"/>
              <c:showVal val="1"/>
              <c:showCatName val="0"/>
              <c:showSerName val="0"/>
              <c:showPercent val="0"/>
              <c:showBubbleSize val="0"/>
            </c:dLbl>
            <c:dLbl>
              <c:idx val="8"/>
              <c:layout/>
              <c:showLegendKey val="0"/>
              <c:showVal val="1"/>
              <c:showCatName val="0"/>
              <c:showSerName val="0"/>
              <c:showPercent val="0"/>
              <c:showBubbleSize val="0"/>
            </c:dLbl>
            <c:dLbl>
              <c:idx val="9"/>
              <c:layout/>
              <c:showLegendKey val="0"/>
              <c:showVal val="1"/>
              <c:showCatName val="0"/>
              <c:showSerName val="0"/>
              <c:showPercent val="0"/>
              <c:showBubbleSize val="0"/>
            </c:dLbl>
            <c:dLbl>
              <c:idx val="10"/>
              <c:showLegendKey val="0"/>
              <c:showVal val="1"/>
              <c:showCatName val="0"/>
              <c:showSerName val="0"/>
              <c:showPercent val="0"/>
              <c:showBubbleSize val="0"/>
            </c:dLbl>
            <c:dLbl>
              <c:idx val="11"/>
              <c:showLegendKey val="0"/>
              <c:showVal val="1"/>
              <c:showCatName val="0"/>
              <c:showSerName val="0"/>
              <c:showPercent val="0"/>
              <c:showBubbleSize val="0"/>
            </c:dLbl>
            <c:numFmt formatCode="#,##0" sourceLinked="0"/>
            <c:spPr>
              <a:noFill/>
            </c:spPr>
            <c:txPr>
              <a:bodyPr rot="-5400000" vert="horz"/>
              <a:lstStyle/>
              <a:p>
                <a:pPr>
                  <a:defRPr sz="1400" b="1">
                    <a:solidFill>
                      <a:srgbClr val="000000"/>
                    </a:solidFill>
                  </a:defRPr>
                </a:pPr>
                <a:endParaRPr lang="fr-FR"/>
              </a:p>
            </c:txPr>
            <c:dLblPos val="ctr"/>
            <c:showLegendKey val="0"/>
            <c:showVal val="1"/>
            <c:showCatName val="0"/>
            <c:showSerName val="0"/>
            <c:showPercent val="0"/>
            <c:showBubbleSize val="0"/>
            <c:showLeaderLines val="0"/>
          </c:dLbls>
          <c:cat>
            <c:strRef>
              <c:f>'Métal an'!$AO$21:$AX$21</c:f>
              <c:strCache>
                <c:ptCount val="10"/>
                <c:pt idx="0">
                  <c:v>2009</c:v>
                </c:pt>
                <c:pt idx="1">
                  <c:v>2010</c:v>
                </c:pt>
                <c:pt idx="2">
                  <c:v>2011</c:v>
                </c:pt>
                <c:pt idx="3">
                  <c:v>2012</c:v>
                </c:pt>
                <c:pt idx="4">
                  <c:v>2013</c:v>
                </c:pt>
                <c:pt idx="5">
                  <c:v>2014</c:v>
                </c:pt>
                <c:pt idx="6">
                  <c:v>2015</c:v>
                </c:pt>
                <c:pt idx="7">
                  <c:v>2016</c:v>
                </c:pt>
                <c:pt idx="8">
                  <c:v>2017</c:v>
                </c:pt>
                <c:pt idx="9">
                  <c:v>Est 2018</c:v>
                </c:pt>
              </c:strCache>
            </c:strRef>
          </c:cat>
          <c:val>
            <c:numRef>
              <c:f>'Métal an'!$AO$26:$AX$26</c:f>
              <c:numCache>
                <c:formatCode>#\ ##0"  ";#\ ##0"  "."  "</c:formatCode>
                <c:ptCount val="10"/>
                <c:pt idx="0">
                  <c:v>0.0</c:v>
                </c:pt>
                <c:pt idx="1">
                  <c:v>0.0</c:v>
                </c:pt>
                <c:pt idx="2">
                  <c:v>0.0</c:v>
                </c:pt>
                <c:pt idx="3">
                  <c:v>5.731</c:v>
                </c:pt>
                <c:pt idx="4">
                  <c:v>15.4684460189675</c:v>
                </c:pt>
                <c:pt idx="5">
                  <c:v>19.830474943</c:v>
                </c:pt>
                <c:pt idx="6">
                  <c:v>30.7299944</c:v>
                </c:pt>
                <c:pt idx="7">
                  <c:v>35.73422</c:v>
                </c:pt>
                <c:pt idx="8">
                  <c:v>37.39963400000001</c:v>
                </c:pt>
                <c:pt idx="9">
                  <c:v>34.8584683681883</c:v>
                </c:pt>
              </c:numCache>
            </c:numRef>
          </c:val>
        </c:ser>
        <c:dLbls>
          <c:showLegendKey val="0"/>
          <c:showVal val="1"/>
          <c:showCatName val="0"/>
          <c:showSerName val="0"/>
          <c:showPercent val="0"/>
          <c:showBubbleSize val="0"/>
        </c:dLbls>
        <c:gapWidth val="150"/>
        <c:overlap val="100"/>
        <c:axId val="-2146837336"/>
        <c:axId val="-2146834344"/>
      </c:barChart>
      <c:lineChart>
        <c:grouping val="standard"/>
        <c:varyColors val="0"/>
        <c:ser>
          <c:idx val="3"/>
          <c:order val="0"/>
          <c:tx>
            <c:strRef>
              <c:f>'Métal an'!$A$27</c:f>
              <c:strCache>
                <c:ptCount val="1"/>
                <c:pt idx="0">
                  <c:v>Total</c:v>
                </c:pt>
              </c:strCache>
            </c:strRef>
          </c:tx>
          <c:spPr>
            <a:ln w="38100" cmpd="sng">
              <a:solidFill>
                <a:schemeClr val="tx1"/>
              </a:solidFill>
            </a:ln>
          </c:spPr>
          <c:marker>
            <c:symbol val="none"/>
          </c:marker>
          <c:dLbls>
            <c:numFmt formatCode="#,##0" sourceLinked="0"/>
            <c:spPr>
              <a:solidFill>
                <a:schemeClr val="bg1"/>
              </a:solidFill>
            </c:spPr>
            <c:txPr>
              <a:bodyPr rot="-5400000" vert="horz"/>
              <a:lstStyle/>
              <a:p>
                <a:pPr>
                  <a:defRPr sz="1400" b="1">
                    <a:solidFill>
                      <a:schemeClr val="tx1"/>
                    </a:solidFill>
                  </a:defRPr>
                </a:pPr>
                <a:endParaRPr lang="fr-FR"/>
              </a:p>
            </c:txPr>
            <c:dLblPos val="t"/>
            <c:showLegendKey val="0"/>
            <c:showVal val="1"/>
            <c:showCatName val="0"/>
            <c:showSerName val="0"/>
            <c:showPercent val="0"/>
            <c:showBubbleSize val="0"/>
            <c:showLeaderLines val="0"/>
          </c:dLbls>
          <c:cat>
            <c:numRef>
              <c:f>'Métal an'!$AO$21:$AW$21</c:f>
              <c:numCache>
                <c:formatCode>0</c:formatCode>
                <c:ptCount val="9"/>
                <c:pt idx="0">
                  <c:v>2009.0</c:v>
                </c:pt>
                <c:pt idx="1">
                  <c:v>2010.0</c:v>
                </c:pt>
                <c:pt idx="2">
                  <c:v>2011.0</c:v>
                </c:pt>
                <c:pt idx="3">
                  <c:v>2012.0</c:v>
                </c:pt>
                <c:pt idx="4">
                  <c:v>2013.0</c:v>
                </c:pt>
                <c:pt idx="5">
                  <c:v>2014.0</c:v>
                </c:pt>
                <c:pt idx="6">
                  <c:v>2015.0</c:v>
                </c:pt>
                <c:pt idx="7">
                  <c:v>2016.0</c:v>
                </c:pt>
                <c:pt idx="8">
                  <c:v>2017.0</c:v>
                </c:pt>
              </c:numCache>
            </c:numRef>
          </c:cat>
          <c:val>
            <c:numRef>
              <c:f>'Métal an'!$AO$27:$AX$27</c:f>
              <c:numCache>
                <c:formatCode>#\ ##0.0"  ";#\ ##0.0"  "."  "</c:formatCode>
                <c:ptCount val="10"/>
                <c:pt idx="0">
                  <c:v>52.131514</c:v>
                </c:pt>
                <c:pt idx="1">
                  <c:v>53.940484</c:v>
                </c:pt>
                <c:pt idx="2">
                  <c:v>61.927379</c:v>
                </c:pt>
                <c:pt idx="3">
                  <c:v>62.177903</c:v>
                </c:pt>
                <c:pt idx="4">
                  <c:v>69.20607101896748</c:v>
                </c:pt>
                <c:pt idx="5">
                  <c:v>82.754493843</c:v>
                </c:pt>
                <c:pt idx="6">
                  <c:v>93.97699539999998</c:v>
                </c:pt>
                <c:pt idx="7">
                  <c:v>107.538325</c:v>
                </c:pt>
                <c:pt idx="8">
                  <c:v>110.618732</c:v>
                </c:pt>
                <c:pt idx="9">
                  <c:v>119.5788230796415</c:v>
                </c:pt>
              </c:numCache>
            </c:numRef>
          </c:val>
          <c:smooth val="0"/>
        </c:ser>
        <c:dLbls>
          <c:showLegendKey val="0"/>
          <c:showVal val="0"/>
          <c:showCatName val="0"/>
          <c:showSerName val="0"/>
          <c:showPercent val="0"/>
          <c:showBubbleSize val="0"/>
        </c:dLbls>
        <c:marker val="1"/>
        <c:smooth val="0"/>
        <c:axId val="-2146837336"/>
        <c:axId val="-2146834344"/>
      </c:lineChart>
      <c:catAx>
        <c:axId val="-2146837336"/>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46834344"/>
        <c:crosses val="autoZero"/>
        <c:auto val="1"/>
        <c:lblAlgn val="ctr"/>
        <c:lblOffset val="100"/>
        <c:tickLblSkip val="1"/>
        <c:tickMarkSkip val="1"/>
        <c:noMultiLvlLbl val="0"/>
      </c:catAx>
      <c:valAx>
        <c:axId val="-2146834344"/>
        <c:scaling>
          <c:orientation val="minMax"/>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600">
                <a:solidFill>
                  <a:schemeClr val="tx1"/>
                </a:solidFill>
              </a:defRPr>
            </a:pPr>
            <a:endParaRPr lang="fr-FR"/>
          </a:p>
        </c:txPr>
        <c:crossAx val="-2146837336"/>
        <c:crosses val="autoZero"/>
        <c:crossBetween val="between"/>
        <c:majorUnit val="10.0"/>
      </c:valAx>
    </c:plotArea>
    <c:plotVisOnly val="1"/>
    <c:dispBlanksAs val="gap"/>
    <c:showDLblsOverMax val="0"/>
  </c:chart>
  <c:externalData r:id="rId1">
    <c:autoUpdate val="0"/>
  </c:externalData>
  <c:userShapes r:id="rId2"/>
</c:chartSpace>
</file>

<file path=ppt/charts/chart9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i="1" u="sng"/>
              <a:t>Volume </a:t>
            </a:r>
            <a:r>
              <a:rPr lang="fr-FR"/>
              <a:t>de la production métallurgique </a:t>
            </a:r>
            <a:r>
              <a:rPr lang="fr-FR" i="1" u="sng"/>
              <a:t>(KT) </a:t>
            </a:r>
          </a:p>
          <a:p>
            <a:pPr>
              <a:defRPr/>
            </a:pPr>
            <a:r>
              <a:rPr lang="fr-FR"/>
              <a:t>du Ni et du cobalt</a:t>
            </a:r>
            <a:r>
              <a:rPr lang="fr-FR" baseline="0"/>
              <a:t> </a:t>
            </a:r>
            <a:r>
              <a:rPr lang="fr-FR"/>
              <a:t>: très long terme 1970-2018 </a:t>
            </a:r>
          </a:p>
        </c:rich>
      </c:tx>
      <c:layout>
        <c:manualLayout>
          <c:xMode val="edge"/>
          <c:yMode val="edge"/>
          <c:x val="0.220469943343893"/>
          <c:y val="0.00285279901971908"/>
        </c:manualLayout>
      </c:layout>
      <c:overlay val="0"/>
      <c:spPr>
        <a:solidFill>
          <a:schemeClr val="bg1"/>
        </a:solidFill>
      </c:spPr>
    </c:title>
    <c:autoTitleDeleted val="0"/>
    <c:plotArea>
      <c:layout>
        <c:manualLayout>
          <c:layoutTarget val="inner"/>
          <c:xMode val="edge"/>
          <c:yMode val="edge"/>
          <c:x val="0.0587608365907562"/>
          <c:y val="0.0897570904921101"/>
          <c:w val="0.912521644065355"/>
          <c:h val="0.778667128093113"/>
        </c:manualLayout>
      </c:layout>
      <c:lineChart>
        <c:grouping val="standard"/>
        <c:varyColors val="0"/>
        <c:ser>
          <c:idx val="3"/>
          <c:order val="0"/>
          <c:tx>
            <c:strRef>
              <c:f>'Métal an'!$A$31</c:f>
              <c:strCache>
                <c:ptCount val="1"/>
                <c:pt idx="0">
                  <c:v>Total hors CoCO3</c:v>
                </c:pt>
              </c:strCache>
            </c:strRef>
          </c:tx>
          <c:spPr>
            <a:ln>
              <a:solidFill>
                <a:schemeClr val="tx1"/>
              </a:solidFill>
            </a:ln>
          </c:spPr>
          <c:marker>
            <c:symbol val="none"/>
          </c:marker>
          <c:dLbls>
            <c:delete val="1"/>
          </c:dLbls>
          <c:cat>
            <c:strRef>
              <c:f>'Métal an'!$B$36:$AX$36</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an'!$B$31:$AX$31</c:f>
              <c:numCache>
                <c:formatCode>#\ ##0.0"  ";#\ ##0.0"  "."  "</c:formatCode>
                <c:ptCount val="49"/>
                <c:pt idx="0">
                  <c:v>43.821</c:v>
                </c:pt>
                <c:pt idx="1">
                  <c:v>48.391</c:v>
                </c:pt>
                <c:pt idx="2">
                  <c:v>55.546</c:v>
                </c:pt>
                <c:pt idx="3">
                  <c:v>57.235</c:v>
                </c:pt>
                <c:pt idx="4">
                  <c:v>67.37</c:v>
                </c:pt>
                <c:pt idx="5">
                  <c:v>71.068</c:v>
                </c:pt>
                <c:pt idx="6">
                  <c:v>61.928</c:v>
                </c:pt>
                <c:pt idx="7">
                  <c:v>51.321</c:v>
                </c:pt>
                <c:pt idx="8">
                  <c:v>36.992</c:v>
                </c:pt>
                <c:pt idx="9">
                  <c:v>42.635</c:v>
                </c:pt>
                <c:pt idx="10">
                  <c:v>48.059</c:v>
                </c:pt>
                <c:pt idx="11">
                  <c:v>43.369</c:v>
                </c:pt>
                <c:pt idx="12">
                  <c:v>35.15</c:v>
                </c:pt>
                <c:pt idx="13">
                  <c:v>26.295</c:v>
                </c:pt>
                <c:pt idx="14">
                  <c:v>34.8</c:v>
                </c:pt>
                <c:pt idx="15">
                  <c:v>45.008</c:v>
                </c:pt>
                <c:pt idx="16">
                  <c:v>42.161</c:v>
                </c:pt>
                <c:pt idx="17">
                  <c:v>37.814</c:v>
                </c:pt>
                <c:pt idx="18">
                  <c:v>47.822</c:v>
                </c:pt>
                <c:pt idx="19">
                  <c:v>46.935</c:v>
                </c:pt>
                <c:pt idx="20">
                  <c:v>41.961</c:v>
                </c:pt>
                <c:pt idx="21">
                  <c:v>43.452</c:v>
                </c:pt>
                <c:pt idx="22">
                  <c:v>39.37</c:v>
                </c:pt>
                <c:pt idx="23">
                  <c:v>47.733</c:v>
                </c:pt>
                <c:pt idx="24">
                  <c:v>50.129</c:v>
                </c:pt>
                <c:pt idx="25">
                  <c:v>52.343</c:v>
                </c:pt>
                <c:pt idx="26">
                  <c:v>53.412</c:v>
                </c:pt>
                <c:pt idx="27">
                  <c:v>54.892</c:v>
                </c:pt>
                <c:pt idx="28">
                  <c:v>56.502</c:v>
                </c:pt>
                <c:pt idx="29">
                  <c:v>56.642</c:v>
                </c:pt>
                <c:pt idx="30">
                  <c:v>57.463</c:v>
                </c:pt>
                <c:pt idx="31">
                  <c:v>58.973</c:v>
                </c:pt>
                <c:pt idx="32">
                  <c:v>59.867</c:v>
                </c:pt>
                <c:pt idx="33">
                  <c:v>61.523</c:v>
                </c:pt>
                <c:pt idx="34">
                  <c:v>55.18</c:v>
                </c:pt>
                <c:pt idx="35">
                  <c:v>59.576</c:v>
                </c:pt>
                <c:pt idx="36">
                  <c:v>62.378</c:v>
                </c:pt>
                <c:pt idx="37">
                  <c:v>59.796285</c:v>
                </c:pt>
                <c:pt idx="38">
                  <c:v>51.031053</c:v>
                </c:pt>
                <c:pt idx="39">
                  <c:v>52.131514</c:v>
                </c:pt>
                <c:pt idx="40">
                  <c:v>53.940484</c:v>
                </c:pt>
                <c:pt idx="41">
                  <c:v>61.927379</c:v>
                </c:pt>
                <c:pt idx="42">
                  <c:v>62.177903</c:v>
                </c:pt>
                <c:pt idx="43">
                  <c:v>69.20607101896748</c:v>
                </c:pt>
                <c:pt idx="44">
                  <c:v>82.754493843</c:v>
                </c:pt>
                <c:pt idx="45">
                  <c:v>93.97699539999998</c:v>
                </c:pt>
                <c:pt idx="46">
                  <c:v>107.538325</c:v>
                </c:pt>
                <c:pt idx="47">
                  <c:v>110.618732</c:v>
                </c:pt>
                <c:pt idx="48">
                  <c:v>119.5788230796415</c:v>
                </c:pt>
              </c:numCache>
            </c:numRef>
          </c:val>
          <c:smooth val="0"/>
        </c:ser>
        <c:ser>
          <c:idx val="0"/>
          <c:order val="1"/>
          <c:tx>
            <c:strRef>
              <c:f>'Métal an'!$A$32</c:f>
              <c:strCache>
                <c:ptCount val="1"/>
                <c:pt idx="0">
                  <c:v>Total avec CoCO4</c:v>
                </c:pt>
              </c:strCache>
            </c:strRef>
          </c:tx>
          <c:spPr>
            <a:ln w="76200" cmpd="sng">
              <a:solidFill>
                <a:srgbClr val="0000FF"/>
              </a:solidFill>
              <a:prstDash val="solid"/>
            </a:ln>
          </c:spPr>
          <c:marker>
            <c:symbol val="none"/>
          </c:marker>
          <c:dLbls>
            <c:delete val="1"/>
          </c:dLbls>
          <c:cat>
            <c:strRef>
              <c:f>'Métal an'!$B$36:$AX$36</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an'!$B$32:$AX$32</c:f>
              <c:numCache>
                <c:formatCode>General</c:formatCode>
                <c:ptCount val="49"/>
                <c:pt idx="0">
                  <c:v>43.821</c:v>
                </c:pt>
                <c:pt idx="1">
                  <c:v>48.391</c:v>
                </c:pt>
                <c:pt idx="2">
                  <c:v>55.546</c:v>
                </c:pt>
                <c:pt idx="3">
                  <c:v>57.235</c:v>
                </c:pt>
                <c:pt idx="4">
                  <c:v>67.37</c:v>
                </c:pt>
                <c:pt idx="5">
                  <c:v>71.068</c:v>
                </c:pt>
                <c:pt idx="6">
                  <c:v>61.928</c:v>
                </c:pt>
                <c:pt idx="7">
                  <c:v>51.321</c:v>
                </c:pt>
                <c:pt idx="8">
                  <c:v>36.992</c:v>
                </c:pt>
                <c:pt idx="9">
                  <c:v>42.635</c:v>
                </c:pt>
                <c:pt idx="10">
                  <c:v>48.059</c:v>
                </c:pt>
                <c:pt idx="11">
                  <c:v>43.369</c:v>
                </c:pt>
                <c:pt idx="12">
                  <c:v>35.15</c:v>
                </c:pt>
                <c:pt idx="13">
                  <c:v>26.295</c:v>
                </c:pt>
                <c:pt idx="14">
                  <c:v>34.8</c:v>
                </c:pt>
                <c:pt idx="15">
                  <c:v>45.008</c:v>
                </c:pt>
                <c:pt idx="16">
                  <c:v>42.161</c:v>
                </c:pt>
                <c:pt idx="17">
                  <c:v>37.814</c:v>
                </c:pt>
                <c:pt idx="18">
                  <c:v>47.822</c:v>
                </c:pt>
                <c:pt idx="19">
                  <c:v>46.935</c:v>
                </c:pt>
                <c:pt idx="20">
                  <c:v>41.961</c:v>
                </c:pt>
                <c:pt idx="21">
                  <c:v>43.452</c:v>
                </c:pt>
                <c:pt idx="22">
                  <c:v>39.37</c:v>
                </c:pt>
                <c:pt idx="23">
                  <c:v>47.733</c:v>
                </c:pt>
                <c:pt idx="24">
                  <c:v>50.129</c:v>
                </c:pt>
                <c:pt idx="25">
                  <c:v>52.343</c:v>
                </c:pt>
                <c:pt idx="26">
                  <c:v>53.412</c:v>
                </c:pt>
                <c:pt idx="27">
                  <c:v>54.892</c:v>
                </c:pt>
                <c:pt idx="28">
                  <c:v>56.502</c:v>
                </c:pt>
                <c:pt idx="29">
                  <c:v>56.642</c:v>
                </c:pt>
                <c:pt idx="30">
                  <c:v>57.463</c:v>
                </c:pt>
                <c:pt idx="31">
                  <c:v>58.973</c:v>
                </c:pt>
                <c:pt idx="32">
                  <c:v>59.867</c:v>
                </c:pt>
                <c:pt idx="33">
                  <c:v>61.523</c:v>
                </c:pt>
                <c:pt idx="34">
                  <c:v>55.18</c:v>
                </c:pt>
                <c:pt idx="35">
                  <c:v>59.576</c:v>
                </c:pt>
                <c:pt idx="36">
                  <c:v>62.378</c:v>
                </c:pt>
                <c:pt idx="37">
                  <c:v>59.796285</c:v>
                </c:pt>
                <c:pt idx="38">
                  <c:v>51.031053</c:v>
                </c:pt>
                <c:pt idx="39">
                  <c:v>52.131514</c:v>
                </c:pt>
                <c:pt idx="40">
                  <c:v>53.940484</c:v>
                </c:pt>
                <c:pt idx="41">
                  <c:v>61.927379</c:v>
                </c:pt>
                <c:pt idx="42">
                  <c:v>62.329203</c:v>
                </c:pt>
                <c:pt idx="43">
                  <c:v>69.70862223469218</c:v>
                </c:pt>
                <c:pt idx="44">
                  <c:v>83.18955981221831</c:v>
                </c:pt>
                <c:pt idx="45">
                  <c:v>95.5446854</c:v>
                </c:pt>
                <c:pt idx="46">
                  <c:v>110.069205</c:v>
                </c:pt>
                <c:pt idx="47">
                  <c:v>112.920605</c:v>
                </c:pt>
                <c:pt idx="48">
                  <c:v>121.3401697869648</c:v>
                </c:pt>
              </c:numCache>
            </c:numRef>
          </c:val>
          <c:smooth val="0"/>
        </c:ser>
        <c:ser>
          <c:idx val="1"/>
          <c:order val="2"/>
          <c:tx>
            <c:strRef>
              <c:f>'Métal an'!$A$33</c:f>
              <c:strCache>
                <c:ptCount val="1"/>
                <c:pt idx="0">
                  <c:v>CoC03</c:v>
                </c:pt>
              </c:strCache>
            </c:strRef>
          </c:tx>
          <c:spPr>
            <a:ln w="76200" cmpd="sng">
              <a:solidFill>
                <a:srgbClr val="000090"/>
              </a:solidFill>
            </a:ln>
          </c:spPr>
          <c:marker>
            <c:symbol val="none"/>
          </c:marker>
          <c:dLbls>
            <c:delete val="1"/>
          </c:dLbls>
          <c:cat>
            <c:strRef>
              <c:f>'Métal an'!$B$36:$AX$36</c:f>
              <c:strCache>
                <c:ptCount val="49"/>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pt idx="47">
                  <c:v>2017</c:v>
                </c:pt>
                <c:pt idx="48">
                  <c:v>Est 2018</c:v>
                </c:pt>
              </c:strCache>
            </c:strRef>
          </c:cat>
          <c:val>
            <c:numRef>
              <c:f>'Métal an'!$B$33:$AX$33</c:f>
              <c:numCache>
                <c:formatCode>#\ ##0.0</c:formatCode>
                <c:ptCount val="49"/>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c:v>
                </c:pt>
                <c:pt idx="30">
                  <c:v>0.0</c:v>
                </c:pt>
                <c:pt idx="31">
                  <c:v>0.0</c:v>
                </c:pt>
                <c:pt idx="32">
                  <c:v>0.0</c:v>
                </c:pt>
                <c:pt idx="33">
                  <c:v>0.0</c:v>
                </c:pt>
                <c:pt idx="34">
                  <c:v>0.0</c:v>
                </c:pt>
                <c:pt idx="35">
                  <c:v>0.0</c:v>
                </c:pt>
                <c:pt idx="36">
                  <c:v>0.0</c:v>
                </c:pt>
                <c:pt idx="37">
                  <c:v>0.0</c:v>
                </c:pt>
                <c:pt idx="38">
                  <c:v>0.0</c:v>
                </c:pt>
                <c:pt idx="39">
                  <c:v>0.0</c:v>
                </c:pt>
                <c:pt idx="40">
                  <c:v>0.0</c:v>
                </c:pt>
                <c:pt idx="41">
                  <c:v>0.0</c:v>
                </c:pt>
                <c:pt idx="42">
                  <c:v>0.151299999999999</c:v>
                </c:pt>
                <c:pt idx="43">
                  <c:v>0.502551215724694</c:v>
                </c:pt>
                <c:pt idx="44">
                  <c:v>0.4350659692183</c:v>
                </c:pt>
                <c:pt idx="45">
                  <c:v>1.567689999999999</c:v>
                </c:pt>
                <c:pt idx="46">
                  <c:v>2.530879999999996</c:v>
                </c:pt>
                <c:pt idx="47">
                  <c:v>2.301873</c:v>
                </c:pt>
                <c:pt idx="48">
                  <c:v>1.761346707323284</c:v>
                </c:pt>
              </c:numCache>
            </c:numRef>
          </c:val>
          <c:smooth val="0"/>
        </c:ser>
        <c:dLbls>
          <c:showLegendKey val="0"/>
          <c:showVal val="1"/>
          <c:showCatName val="0"/>
          <c:showSerName val="0"/>
          <c:showPercent val="0"/>
          <c:showBubbleSize val="0"/>
        </c:dLbls>
        <c:marker val="1"/>
        <c:smooth val="0"/>
        <c:axId val="-2146785464"/>
        <c:axId val="-2146782456"/>
      </c:lineChart>
      <c:catAx>
        <c:axId val="-2146785464"/>
        <c:scaling>
          <c:orientation val="minMax"/>
        </c:scaling>
        <c:delete val="0"/>
        <c:axPos val="b"/>
        <c:numFmt formatCode="0" sourceLinked="1"/>
        <c:majorTickMark val="out"/>
        <c:minorTickMark val="none"/>
        <c:tickLblPos val="nextTo"/>
        <c:txPr>
          <a:bodyPr rot="-5400000" vert="horz"/>
          <a:lstStyle/>
          <a:p>
            <a:pPr>
              <a:defRPr sz="1600"/>
            </a:pPr>
            <a:endParaRPr lang="fr-FR"/>
          </a:p>
        </c:txPr>
        <c:crossAx val="-2146782456"/>
        <c:crosses val="autoZero"/>
        <c:auto val="1"/>
        <c:lblAlgn val="ctr"/>
        <c:lblOffset val="100"/>
        <c:tickLblSkip val="4"/>
        <c:tickMarkSkip val="1"/>
        <c:noMultiLvlLbl val="0"/>
      </c:catAx>
      <c:valAx>
        <c:axId val="-2146782456"/>
        <c:scaling>
          <c:orientation val="minMax"/>
          <c:max val="180.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400">
                <a:solidFill>
                  <a:schemeClr val="tx1"/>
                </a:solidFill>
              </a:defRPr>
            </a:pPr>
            <a:endParaRPr lang="fr-FR"/>
          </a:p>
        </c:txPr>
        <c:crossAx val="-2146785464"/>
        <c:crosses val="autoZero"/>
        <c:crossBetween val="between"/>
        <c:majorUnit val="10.0"/>
      </c:valAx>
    </c:plotArea>
    <c:legend>
      <c:legendPos val="t"/>
      <c:layout>
        <c:manualLayout>
          <c:xMode val="edge"/>
          <c:yMode val="edge"/>
          <c:x val="0.244346238617388"/>
          <c:y val="0.386580157289043"/>
          <c:w val="0.570951585976628"/>
          <c:h val="0.162886464851184"/>
        </c:manualLayout>
      </c:layout>
      <c:overlay val="0"/>
      <c:spPr>
        <a:solidFill>
          <a:schemeClr val="bg1"/>
        </a:solidFill>
      </c:spPr>
      <c:txPr>
        <a:bodyPr/>
        <a:lstStyle/>
        <a:p>
          <a:pPr>
            <a:defRPr sz="1400" b="1"/>
          </a:pPr>
          <a:endParaRPr lang="fr-FR"/>
        </a:p>
      </c:txPr>
    </c:legend>
    <c:plotVisOnly val="1"/>
    <c:dispBlanksAs val="gap"/>
    <c:showDLblsOverMax val="0"/>
  </c:chart>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drawing1.xml><?xml version="1.0" encoding="utf-8"?>
<c:userShapes xmlns:c="http://schemas.openxmlformats.org/drawingml/2006/chart">
  <cdr:relSizeAnchor xmlns:cdr="http://schemas.openxmlformats.org/drawingml/2006/chartDrawing">
    <cdr:from>
      <cdr:x>0.60259</cdr:x>
      <cdr:y>0.15826</cdr:y>
    </cdr:from>
    <cdr:to>
      <cdr:x>0.99151</cdr:x>
      <cdr:y>0.24541</cdr:y>
    </cdr:to>
    <cdr:sp macro="" textlink="">
      <cdr:nvSpPr>
        <cdr:cNvPr id="2" name="Rectangle à coins arrondis 1"/>
        <cdr:cNvSpPr/>
      </cdr:nvSpPr>
      <cdr:spPr>
        <a:xfrm xmlns:a="http://schemas.openxmlformats.org/drawingml/2006/main">
          <a:off x="3691185" y="912857"/>
          <a:ext cx="2382324" cy="502732"/>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chemeClr val="tx1"/>
              </a:solidFill>
            </a:rPr>
            <a:t>Moyennes sur 4 ans</a:t>
          </a:r>
        </a:p>
      </cdr:txBody>
    </cdr:sp>
  </cdr:relSizeAnchor>
  <cdr:relSizeAnchor xmlns:cdr="http://schemas.openxmlformats.org/drawingml/2006/chartDrawing">
    <cdr:from>
      <cdr:x>0.6146</cdr:x>
      <cdr:y>0.4021</cdr:y>
    </cdr:from>
    <cdr:to>
      <cdr:x>0.74533</cdr:x>
      <cdr:y>0.52098</cdr:y>
    </cdr:to>
    <cdr:sp macro="" textlink="">
      <cdr:nvSpPr>
        <cdr:cNvPr id="3" name="Rectangle à coins arrondis 2"/>
        <cdr:cNvSpPr/>
      </cdr:nvSpPr>
      <cdr:spPr>
        <a:xfrm xmlns:a="http://schemas.openxmlformats.org/drawingml/2006/main">
          <a:off x="6129867" y="1947333"/>
          <a:ext cx="1303867" cy="575733"/>
        </a:xfrm>
        <a:prstGeom xmlns:a="http://schemas.openxmlformats.org/drawingml/2006/main" prst="roundRect">
          <a:avLst/>
        </a:prstGeom>
        <a:solidFill xmlns:a="http://schemas.openxmlformats.org/drawingml/2006/main">
          <a:srgbClr val="008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t>Caillou</a:t>
          </a:r>
        </a:p>
      </cdr:txBody>
    </cdr:sp>
  </cdr:relSizeAnchor>
  <cdr:relSizeAnchor xmlns:cdr="http://schemas.openxmlformats.org/drawingml/2006/chartDrawing">
    <cdr:from>
      <cdr:x>0.60951</cdr:x>
      <cdr:y>0.58741</cdr:y>
    </cdr:from>
    <cdr:to>
      <cdr:x>0.74024</cdr:x>
      <cdr:y>0.70629</cdr:y>
    </cdr:to>
    <cdr:sp macro="" textlink="">
      <cdr:nvSpPr>
        <cdr:cNvPr id="4" name="Rectangle à coins arrondis 3"/>
        <cdr:cNvSpPr/>
      </cdr:nvSpPr>
      <cdr:spPr>
        <a:xfrm xmlns:a="http://schemas.openxmlformats.org/drawingml/2006/main">
          <a:off x="6079067" y="2844800"/>
          <a:ext cx="1303867" cy="575733"/>
        </a:xfrm>
        <a:prstGeom xmlns:a="http://schemas.openxmlformats.org/drawingml/2006/main" prst="roundRect">
          <a:avLst/>
        </a:prstGeom>
        <a:solidFill xmlns:a="http://schemas.openxmlformats.org/drawingml/2006/main">
          <a:srgbClr val="0000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t>Métropole</a:t>
          </a:r>
        </a:p>
      </cdr:txBody>
    </cdr:sp>
  </cdr:relSizeAnchor>
</c:userShapes>
</file>

<file path=ppt/drawings/drawing10.xml><?xml version="1.0" encoding="utf-8"?>
<c:userShapes xmlns:c="http://schemas.openxmlformats.org/drawingml/2006/chart">
  <cdr:relSizeAnchor xmlns:cdr="http://schemas.openxmlformats.org/drawingml/2006/chartDrawing">
    <cdr:from>
      <cdr:x>0.06687</cdr:x>
      <cdr:y>0.14421</cdr:y>
    </cdr:from>
    <cdr:to>
      <cdr:x>0.54411</cdr:x>
      <cdr:y>0.21624</cdr:y>
    </cdr:to>
    <cdr:sp macro="" textlink="">
      <cdr:nvSpPr>
        <cdr:cNvPr id="2" name="Rectangle à coins arrondis 1"/>
        <cdr:cNvSpPr/>
      </cdr:nvSpPr>
      <cdr:spPr>
        <a:xfrm xmlns:a="http://schemas.openxmlformats.org/drawingml/2006/main">
          <a:off x="608628" y="886798"/>
          <a:ext cx="4343981" cy="442939"/>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solidFill>
                <a:schemeClr val="tx1"/>
              </a:solidFill>
            </a:rPr>
            <a:t>Stagnation puis </a:t>
          </a:r>
          <a:r>
            <a:rPr lang="fr-FR" sz="1800" b="1" dirty="0" smtClean="0">
              <a:solidFill>
                <a:schemeClr val="tx1"/>
              </a:solidFill>
            </a:rPr>
            <a:t>chute </a:t>
          </a:r>
          <a:r>
            <a:rPr lang="fr-FR" sz="1800" b="1" baseline="0" dirty="0" smtClean="0">
              <a:solidFill>
                <a:schemeClr val="tx1"/>
              </a:solidFill>
            </a:rPr>
            <a:t>de </a:t>
          </a:r>
          <a:r>
            <a:rPr lang="fr-FR" sz="1800" b="1" baseline="0" dirty="0">
              <a:solidFill>
                <a:schemeClr val="tx1"/>
              </a:solidFill>
            </a:rPr>
            <a:t>2000 à 2009</a:t>
          </a:r>
          <a:endParaRPr lang="fr-FR" sz="1800" b="1" dirty="0">
            <a:solidFill>
              <a:schemeClr val="tx1"/>
            </a:solidFill>
          </a:endParaRPr>
        </a:p>
      </cdr:txBody>
    </cdr:sp>
  </cdr:relSizeAnchor>
  <cdr:relSizeAnchor xmlns:cdr="http://schemas.openxmlformats.org/drawingml/2006/chartDrawing">
    <cdr:from>
      <cdr:x>0.51636</cdr:x>
      <cdr:y>0.43962</cdr:y>
    </cdr:from>
    <cdr:to>
      <cdr:x>0.91834</cdr:x>
      <cdr:y>0.54632</cdr:y>
    </cdr:to>
    <cdr:sp macro="" textlink="">
      <cdr:nvSpPr>
        <cdr:cNvPr id="3" name="Rectangle à coins arrondis 2"/>
        <cdr:cNvSpPr/>
      </cdr:nvSpPr>
      <cdr:spPr>
        <a:xfrm xmlns:a="http://schemas.openxmlformats.org/drawingml/2006/main">
          <a:off x="4700051" y="2703357"/>
          <a:ext cx="3658906" cy="656182"/>
        </a:xfrm>
        <a:prstGeom xmlns:a="http://schemas.openxmlformats.org/drawingml/2006/main" prst="roundRect">
          <a:avLst/>
        </a:prstGeom>
        <a:solidFill xmlns:a="http://schemas.openxmlformats.org/drawingml/2006/main">
          <a:srgbClr val="2FFF2E"/>
        </a:solidFill>
        <a:ln xmlns:a="http://schemas.openxmlformats.org/drawingml/2006/main">
          <a:solidFill>
            <a:srgbClr val="2FFF2E"/>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000000"/>
              </a:solidFill>
            </a:rPr>
            <a:t> Croissance </a:t>
          </a:r>
          <a:r>
            <a:rPr lang="fr-FR" sz="1800" b="1" baseline="0" dirty="0">
              <a:solidFill>
                <a:srgbClr val="000000"/>
              </a:solidFill>
            </a:rPr>
            <a:t>de 2009 à 2016</a:t>
          </a:r>
        </a:p>
        <a:p xmlns:a="http://schemas.openxmlformats.org/drawingml/2006/main">
          <a:pPr algn="ctr"/>
          <a:r>
            <a:rPr lang="fr-FR" sz="1800" b="1" dirty="0">
              <a:solidFill>
                <a:srgbClr val="000000"/>
              </a:solidFill>
              <a:effectLst/>
            </a:rPr>
            <a:t>Bonds </a:t>
          </a:r>
          <a:r>
            <a:rPr lang="fr-FR" sz="1800" b="1" dirty="0" smtClean="0">
              <a:solidFill>
                <a:srgbClr val="000000"/>
              </a:solidFill>
              <a:effectLst/>
            </a:rPr>
            <a:t>en </a:t>
          </a:r>
          <a:r>
            <a:rPr lang="fr-FR" sz="1800" b="1" dirty="0">
              <a:solidFill>
                <a:srgbClr val="000000"/>
              </a:solidFill>
              <a:effectLst/>
            </a:rPr>
            <a:t>2017 et</a:t>
          </a:r>
          <a:r>
            <a:rPr lang="fr-FR" sz="1800" dirty="0">
              <a:solidFill>
                <a:srgbClr val="000000"/>
              </a:solidFill>
            </a:rPr>
            <a:t> </a:t>
          </a:r>
          <a:r>
            <a:rPr lang="fr-FR" sz="1800" b="1" baseline="0" dirty="0">
              <a:solidFill>
                <a:srgbClr val="000000"/>
              </a:solidFill>
            </a:rPr>
            <a:t> 2018</a:t>
          </a:r>
          <a:endParaRPr lang="fr-FR" sz="1800" b="1" dirty="0">
            <a:solidFill>
              <a:srgbClr val="000000"/>
            </a:solidFill>
          </a:endParaRPr>
        </a:p>
      </cdr:txBody>
    </cdr:sp>
  </cdr:relSizeAnchor>
  <cdr:relSizeAnchor xmlns:cdr="http://schemas.openxmlformats.org/drawingml/2006/chartDrawing">
    <cdr:from>
      <cdr:x>0.84792</cdr:x>
      <cdr:y>0.24133</cdr:y>
    </cdr:from>
    <cdr:to>
      <cdr:x>0.92094</cdr:x>
      <cdr:y>0.27608</cdr:y>
    </cdr:to>
    <cdr:sp macro="" textlink="">
      <cdr:nvSpPr>
        <cdr:cNvPr id="4" name="Flèche vers la droite 3"/>
        <cdr:cNvSpPr/>
      </cdr:nvSpPr>
      <cdr:spPr>
        <a:xfrm xmlns:a="http://schemas.openxmlformats.org/drawingml/2006/main">
          <a:off x="7718040" y="1484048"/>
          <a:ext cx="664653" cy="213663"/>
        </a:xfrm>
        <a:prstGeom xmlns:a="http://schemas.openxmlformats.org/drawingml/2006/main" prst="rightArrow">
          <a:avLst/>
        </a:prstGeom>
        <a:solidFill xmlns:a="http://schemas.openxmlformats.org/drawingml/2006/main">
          <a:schemeClr val="tx1"/>
        </a:solidFill>
        <a:ln xmlns:a="http://schemas.openxmlformats.org/drawingml/2006/main">
          <a:solidFill>
            <a:schemeClr val="tx1"/>
          </a:solid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endParaRPr lang="fr-FR"/>
        </a:p>
      </cdr:txBody>
    </cdr:sp>
  </cdr:relSizeAnchor>
</c:userShapes>
</file>

<file path=ppt/drawings/drawing100.xml><?xml version="1.0" encoding="utf-8"?>
<c:userShapes xmlns:c="http://schemas.openxmlformats.org/drawingml/2006/chart">
  <cdr:relSizeAnchor xmlns:cdr="http://schemas.openxmlformats.org/drawingml/2006/chartDrawing">
    <cdr:from>
      <cdr:x>0.68643</cdr:x>
      <cdr:y>0</cdr:y>
    </cdr:from>
    <cdr:to>
      <cdr:x>1</cdr:x>
      <cdr:y>1</cdr:y>
    </cdr:to>
    <cdr:sp macro="" textlink="">
      <cdr:nvSpPr>
        <cdr:cNvPr id="2" name="Rectangle à coins arrondis 1"/>
        <cdr:cNvSpPr/>
      </cdr:nvSpPr>
      <cdr:spPr>
        <a:xfrm xmlns:a="http://schemas.openxmlformats.org/drawingml/2006/main">
          <a:off x="6278199" y="0"/>
          <a:ext cx="2867996" cy="6620779"/>
        </a:xfrm>
        <a:prstGeom xmlns:a="http://schemas.openxmlformats.org/drawingml/2006/main" prst="roundRect">
          <a:avLst/>
        </a:prstGeom>
        <a:solidFill xmlns:a="http://schemas.openxmlformats.org/drawingml/2006/main">
          <a:srgbClr val="27FF2E">
            <a:alpha val="7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1600" b="1" i="0" baseline="0" dirty="0">
              <a:solidFill>
                <a:srgbClr val="008000"/>
              </a:solidFill>
              <a:effectLst/>
              <a:latin typeface="+mn-lt"/>
              <a:ea typeface="+mn-ea"/>
              <a:cs typeface="+mn-cs"/>
            </a:rPr>
            <a:t>Evaluation </a:t>
          </a:r>
          <a:r>
            <a:rPr lang="fr-FR" sz="1600" b="1" i="0" baseline="0" dirty="0" smtClean="0">
              <a:solidFill>
                <a:srgbClr val="008000"/>
              </a:solidFill>
              <a:effectLst/>
              <a:latin typeface="+mn-lt"/>
              <a:ea typeface="+mn-ea"/>
              <a:cs typeface="+mn-cs"/>
            </a:rPr>
            <a:t>après 2012</a:t>
          </a:r>
        </a:p>
        <a:p xmlns:a="http://schemas.openxmlformats.org/drawingml/2006/main">
          <a:pPr algn="ctr" rtl="0"/>
          <a:r>
            <a:rPr lang="fr-FR" sz="1600" b="1" i="0" baseline="0" dirty="0" smtClean="0">
              <a:solidFill>
                <a:srgbClr val="008000"/>
              </a:solidFill>
              <a:effectLst/>
              <a:latin typeface="+mn-lt"/>
              <a:ea typeface="+mn-ea"/>
              <a:cs typeface="+mn-cs"/>
            </a:rPr>
            <a:t> (% arrondis approximatifs)</a:t>
          </a:r>
          <a:endParaRPr lang="fr-FR" sz="1600" dirty="0">
            <a:solidFill>
              <a:srgbClr val="008000"/>
            </a:solidFill>
            <a:effectLst/>
          </a:endParaRPr>
        </a:p>
      </cdr:txBody>
    </cdr:sp>
  </cdr:relSizeAnchor>
  <cdr:relSizeAnchor xmlns:cdr="http://schemas.openxmlformats.org/drawingml/2006/chartDrawing">
    <cdr:from>
      <cdr:x>0.93664</cdr:x>
      <cdr:y>0.16511</cdr:y>
    </cdr:from>
    <cdr:to>
      <cdr:x>0.99658</cdr:x>
      <cdr:y>0.7352</cdr:y>
    </cdr:to>
    <cdr:sp macro="" textlink="">
      <cdr:nvSpPr>
        <cdr:cNvPr id="4" name="Rectangle à coins arrondis 3"/>
        <cdr:cNvSpPr/>
      </cdr:nvSpPr>
      <cdr:spPr>
        <a:xfrm xmlns:a="http://schemas.openxmlformats.org/drawingml/2006/main">
          <a:off x="6946900" y="673100"/>
          <a:ext cx="444500" cy="2324100"/>
        </a:xfrm>
        <a:prstGeom xmlns:a="http://schemas.openxmlformats.org/drawingml/2006/main" prst="round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vert270"/>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1400" b="1" i="0" baseline="0" dirty="0">
              <a:solidFill>
                <a:schemeClr val="tx1"/>
              </a:solidFill>
              <a:effectLst/>
              <a:latin typeface="+mn-lt"/>
              <a:ea typeface="+mn-ea"/>
              <a:cs typeface="+mn-cs"/>
            </a:rPr>
            <a:t>Impossible pour 2019</a:t>
          </a:r>
          <a:endParaRPr lang="fr-FR" sz="1400" i="1" dirty="0">
            <a:solidFill>
              <a:schemeClr val="tx1"/>
            </a:solidFill>
            <a:effectLst/>
          </a:endParaRPr>
        </a:p>
      </cdr:txBody>
    </cdr:sp>
  </cdr:relSizeAnchor>
  <cdr:relSizeAnchor xmlns:cdr="http://schemas.openxmlformats.org/drawingml/2006/chartDrawing">
    <cdr:from>
      <cdr:x>0.07176</cdr:x>
      <cdr:y>0.51508</cdr:y>
    </cdr:from>
    <cdr:to>
      <cdr:x>0.68019</cdr:x>
      <cdr:y>0.83405</cdr:y>
    </cdr:to>
    <cdr:sp macro="" textlink="">
      <cdr:nvSpPr>
        <cdr:cNvPr id="5" name="Rectangle à coins arrondis 4"/>
        <cdr:cNvSpPr/>
      </cdr:nvSpPr>
      <cdr:spPr>
        <a:xfrm xmlns:a="http://schemas.openxmlformats.org/drawingml/2006/main">
          <a:off x="656324" y="3410258"/>
          <a:ext cx="5564819" cy="2111816"/>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chemeClr val="tx1"/>
              </a:solidFill>
            </a:rPr>
            <a:t>* Il </a:t>
          </a:r>
          <a:r>
            <a:rPr lang="fr-FR" sz="1600" b="1" dirty="0">
              <a:solidFill>
                <a:schemeClr val="tx1"/>
              </a:solidFill>
            </a:rPr>
            <a:t>s'agit</a:t>
          </a:r>
          <a:r>
            <a:rPr lang="fr-FR" sz="1600" b="1" baseline="0" dirty="0">
              <a:solidFill>
                <a:schemeClr val="tx1"/>
              </a:solidFill>
            </a:rPr>
            <a:t> ici de la VAB dans le </a:t>
          </a:r>
          <a:r>
            <a:rPr lang="fr-FR" sz="1600" b="1" baseline="0" dirty="0" smtClean="0">
              <a:solidFill>
                <a:schemeClr val="tx1"/>
              </a:solidFill>
            </a:rPr>
            <a:t>PIB</a:t>
          </a:r>
          <a:r>
            <a:rPr lang="fr-FR" sz="1600" b="1" dirty="0">
              <a:solidFill>
                <a:schemeClr val="tx1"/>
              </a:solidFill>
            </a:rPr>
            <a:t> </a:t>
          </a:r>
          <a:r>
            <a:rPr lang="fr-FR" sz="1600" b="1" dirty="0" smtClean="0">
              <a:solidFill>
                <a:schemeClr val="tx1"/>
              </a:solidFill>
            </a:rPr>
            <a:t>;</a:t>
          </a:r>
        </a:p>
        <a:p xmlns:a="http://schemas.openxmlformats.org/drawingml/2006/main">
          <a:pPr algn="ctr"/>
          <a:r>
            <a:rPr lang="fr-FR" sz="1600" b="1" baseline="0" dirty="0" smtClean="0">
              <a:solidFill>
                <a:schemeClr val="tx1"/>
              </a:solidFill>
            </a:rPr>
            <a:t>la </a:t>
          </a:r>
          <a:r>
            <a:rPr lang="fr-FR" sz="1600" b="1" baseline="0" dirty="0">
              <a:solidFill>
                <a:schemeClr val="tx1"/>
              </a:solidFill>
            </a:rPr>
            <a:t>part du PIB est un peu </a:t>
          </a:r>
          <a:r>
            <a:rPr lang="fr-FR" sz="1600" b="1" baseline="0" dirty="0" smtClean="0">
              <a:solidFill>
                <a:schemeClr val="tx1"/>
              </a:solidFill>
            </a:rPr>
            <a:t>supérieure</a:t>
          </a:r>
          <a:endParaRPr lang="fr-FR" sz="1600" b="1" dirty="0">
            <a:solidFill>
              <a:schemeClr val="tx1"/>
            </a:solidFill>
          </a:endParaRPr>
        </a:p>
        <a:p xmlns:a="http://schemas.openxmlformats.org/drawingml/2006/main">
          <a:pPr algn="ctr"/>
          <a:r>
            <a:rPr lang="fr-FR" sz="1600" b="1" baseline="0" dirty="0" smtClean="0">
              <a:solidFill>
                <a:schemeClr val="tx1"/>
              </a:solidFill>
            </a:rPr>
            <a:t>Les estimations après 2012 o</a:t>
          </a:r>
          <a:r>
            <a:rPr lang="fr-FR" sz="1600" b="1" dirty="0" smtClean="0">
              <a:solidFill>
                <a:schemeClr val="tx1"/>
              </a:solidFill>
            </a:rPr>
            <a:t>nt</a:t>
          </a:r>
          <a:r>
            <a:rPr lang="fr-FR" sz="1600" b="1" baseline="0" dirty="0" smtClean="0">
              <a:solidFill>
                <a:schemeClr val="tx1"/>
              </a:solidFill>
            </a:rPr>
            <a:t> a été effectuées </a:t>
          </a:r>
          <a:r>
            <a:rPr lang="fr-FR" sz="1600" b="1" baseline="0" dirty="0" smtClean="0">
              <a:solidFill>
                <a:schemeClr val="tx1"/>
              </a:solidFill>
            </a:rPr>
            <a:t>grâce </a:t>
          </a:r>
          <a:r>
            <a:rPr lang="fr-FR" sz="1600" b="1" baseline="0" dirty="0" smtClean="0">
              <a:solidFill>
                <a:schemeClr val="tx1"/>
              </a:solidFill>
            </a:rPr>
            <a:t>à la forte corrélation constatée entre </a:t>
          </a:r>
          <a:r>
            <a:rPr lang="fr-FR" sz="1600" b="1" baseline="0" dirty="0" smtClean="0">
              <a:solidFill>
                <a:schemeClr val="tx1"/>
              </a:solidFill>
            </a:rPr>
            <a:t>la </a:t>
          </a:r>
          <a:r>
            <a:rPr lang="fr-FR" sz="1600" b="1" baseline="0" dirty="0" smtClean="0">
              <a:solidFill>
                <a:schemeClr val="tx1"/>
              </a:solidFill>
            </a:rPr>
            <a:t>consommation valorisée de ciment </a:t>
          </a:r>
          <a:r>
            <a:rPr lang="fr-FR" sz="1600" b="1" baseline="0" dirty="0" smtClean="0">
              <a:solidFill>
                <a:schemeClr val="tx1"/>
              </a:solidFill>
            </a:rPr>
            <a:t>et </a:t>
          </a:r>
          <a:r>
            <a:rPr lang="fr-FR" sz="1600" b="1" baseline="0" dirty="0" smtClean="0">
              <a:solidFill>
                <a:schemeClr val="tx1"/>
              </a:solidFill>
            </a:rPr>
            <a:t>la VAB qui apparaît dans les séries de l’ISEE </a:t>
          </a:r>
          <a:endParaRPr lang="fr-FR" sz="1600" b="1" baseline="0" dirty="0" smtClean="0">
            <a:solidFill>
              <a:schemeClr val="tx1"/>
            </a:solidFill>
          </a:endParaRPr>
        </a:p>
        <a:p xmlns:a="http://schemas.openxmlformats.org/drawingml/2006/main">
          <a:pPr algn="ctr"/>
          <a:r>
            <a:rPr lang="fr-FR" sz="1600" b="1" baseline="0" dirty="0" smtClean="0">
              <a:solidFill>
                <a:schemeClr val="tx1"/>
              </a:solidFill>
            </a:rPr>
            <a:t>jusqu’en 2012.</a:t>
          </a:r>
        </a:p>
        <a:p xmlns:a="http://schemas.openxmlformats.org/drawingml/2006/main">
          <a:pPr algn="ctr"/>
          <a:r>
            <a:rPr lang="fr-FR" sz="1800" b="1" i="1" u="sng" dirty="0" smtClean="0">
              <a:solidFill>
                <a:srgbClr val="FF0000"/>
              </a:solidFill>
            </a:rPr>
            <a:t>O</a:t>
          </a:r>
          <a:r>
            <a:rPr lang="fr-FR" sz="1800" b="1" i="1" u="sng" baseline="0" dirty="0" smtClean="0">
              <a:solidFill>
                <a:srgbClr val="FF0000"/>
              </a:solidFill>
            </a:rPr>
            <a:t>n doute maintenant </a:t>
          </a:r>
        </a:p>
        <a:p xmlns:a="http://schemas.openxmlformats.org/drawingml/2006/main">
          <a:pPr algn="ctr"/>
          <a:r>
            <a:rPr lang="fr-FR" sz="1800" b="1" i="1" u="sng" baseline="0" dirty="0" smtClean="0">
              <a:solidFill>
                <a:srgbClr val="FF0000"/>
              </a:solidFill>
            </a:rPr>
            <a:t>de l’opérationnalité de cette corrélation depuis 2012.</a:t>
          </a:r>
          <a:endParaRPr lang="fr-FR" sz="1800" b="1" i="1" u="sng" baseline="0" dirty="0">
            <a:solidFill>
              <a:srgbClr val="FF0000"/>
            </a:solidFill>
          </a:endParaRPr>
        </a:p>
      </cdr:txBody>
    </cdr:sp>
  </cdr:relSizeAnchor>
  <cdr:relSizeAnchor xmlns:cdr="http://schemas.openxmlformats.org/drawingml/2006/chartDrawing">
    <cdr:from>
      <cdr:x>0.6769</cdr:x>
      <cdr:y>0.63698</cdr:y>
    </cdr:from>
    <cdr:to>
      <cdr:x>0.87207</cdr:x>
      <cdr:y>0.82905</cdr:y>
    </cdr:to>
    <cdr:sp macro="" textlink="">
      <cdr:nvSpPr>
        <cdr:cNvPr id="6" name="Rectangle à coins arrondis 5"/>
        <cdr:cNvSpPr/>
      </cdr:nvSpPr>
      <cdr:spPr>
        <a:xfrm xmlns:a="http://schemas.openxmlformats.org/drawingml/2006/main">
          <a:off x="6191073" y="4217328"/>
          <a:ext cx="1785094" cy="1271647"/>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tx1"/>
              </a:solidFill>
            </a:rPr>
            <a:t>Le CEROM donne encore 11% </a:t>
          </a:r>
          <a:endParaRPr lang="fr-FR" sz="1800" b="1" dirty="0" smtClean="0">
            <a:solidFill>
              <a:schemeClr val="tx1"/>
            </a:solidFill>
          </a:endParaRPr>
        </a:p>
        <a:p xmlns:a="http://schemas.openxmlformats.org/drawingml/2006/main">
          <a:pPr algn="ctr"/>
          <a:r>
            <a:rPr lang="fr-FR" sz="1800" b="1" dirty="0" smtClean="0">
              <a:solidFill>
                <a:schemeClr val="tx1"/>
              </a:solidFill>
            </a:rPr>
            <a:t>pour</a:t>
          </a:r>
          <a:r>
            <a:rPr lang="fr-FR" sz="1800" b="1" baseline="0" dirty="0" smtClean="0">
              <a:solidFill>
                <a:schemeClr val="tx1"/>
              </a:solidFill>
            </a:rPr>
            <a:t> </a:t>
          </a:r>
          <a:r>
            <a:rPr lang="fr-FR" sz="1800" b="1" baseline="0" dirty="0">
              <a:solidFill>
                <a:schemeClr val="tx1"/>
              </a:solidFill>
            </a:rPr>
            <a:t>2016 (???)</a:t>
          </a:r>
          <a:endParaRPr lang="fr-FR" sz="1800" b="1" dirty="0">
            <a:solidFill>
              <a:schemeClr val="tx1"/>
            </a:solidFill>
          </a:endParaRPr>
        </a:p>
      </cdr:txBody>
    </cdr:sp>
  </cdr:relSizeAnchor>
  <cdr:relSizeAnchor xmlns:cdr="http://schemas.openxmlformats.org/drawingml/2006/chartDrawing">
    <cdr:from>
      <cdr:x>0.68175</cdr:x>
      <cdr:y>0.20905</cdr:y>
    </cdr:from>
    <cdr:to>
      <cdr:x>0.9376</cdr:x>
      <cdr:y>0.31466</cdr:y>
    </cdr:to>
    <cdr:cxnSp macro="">
      <cdr:nvCxnSpPr>
        <cdr:cNvPr id="8" name="Connecteur droit avec flèche 7"/>
        <cdr:cNvCxnSpPr/>
      </cdr:nvCxnSpPr>
      <cdr:spPr>
        <a:xfrm xmlns:a="http://schemas.openxmlformats.org/drawingml/2006/main">
          <a:off x="6235394" y="1384086"/>
          <a:ext cx="2340056" cy="699178"/>
        </a:xfrm>
        <a:prstGeom xmlns:a="http://schemas.openxmlformats.org/drawingml/2006/main" prst="straightConnector1">
          <a:avLst/>
        </a:prstGeom>
        <a:ln xmlns:a="http://schemas.openxmlformats.org/drawingml/2006/main" w="76200" cmpd="sng">
          <a:solidFill>
            <a:srgbClr val="008000"/>
          </a:solidFill>
          <a:prstDash val="sysDash"/>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0.72855</cdr:x>
      <cdr:y>0.16836</cdr:y>
    </cdr:from>
    <cdr:to>
      <cdr:x>0.87451</cdr:x>
      <cdr:y>0.31897</cdr:y>
    </cdr:to>
    <cdr:sp macro="" textlink="">
      <cdr:nvSpPr>
        <cdr:cNvPr id="11" name="Rectangle à coins arrondis 10"/>
        <cdr:cNvSpPr/>
      </cdr:nvSpPr>
      <cdr:spPr>
        <a:xfrm xmlns:a="http://schemas.openxmlformats.org/drawingml/2006/main">
          <a:off x="6663452" y="1114697"/>
          <a:ext cx="1334977" cy="997105"/>
        </a:xfrm>
        <a:prstGeom xmlns:a="http://schemas.openxmlformats.org/drawingml/2006/main" prst="roundRect">
          <a:avLst/>
        </a:prstGeom>
        <a:solidFill xmlns:a="http://schemas.openxmlformats.org/drawingml/2006/main">
          <a:srgbClr val="A9FE28"/>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baseline="0" dirty="0" smtClean="0">
              <a:solidFill>
                <a:schemeClr val="tx1"/>
              </a:solidFill>
            </a:rPr>
            <a:t>Evolution</a:t>
          </a:r>
          <a:r>
            <a:rPr lang="fr-FR" sz="1800" b="1" dirty="0" smtClean="0">
              <a:solidFill>
                <a:schemeClr val="tx1"/>
              </a:solidFill>
            </a:rPr>
            <a:t> possible </a:t>
          </a:r>
          <a:r>
            <a:rPr lang="fr-FR" sz="1800" b="1" baseline="0" dirty="0" smtClean="0">
              <a:solidFill>
                <a:schemeClr val="tx1"/>
              </a:solidFill>
            </a:rPr>
            <a:t>(</a:t>
          </a:r>
          <a:r>
            <a:rPr lang="fr-FR" sz="1800" b="1" baseline="0" dirty="0">
              <a:solidFill>
                <a:schemeClr val="tx1"/>
              </a:solidFill>
            </a:rPr>
            <a:t>???)</a:t>
          </a:r>
          <a:endParaRPr lang="fr-FR" sz="1800" b="1" dirty="0">
            <a:solidFill>
              <a:schemeClr val="tx1"/>
            </a:solidFill>
          </a:endParaRPr>
        </a:p>
      </cdr:txBody>
    </cdr:sp>
  </cdr:relSizeAnchor>
</c:userShapes>
</file>

<file path=ppt/drawings/drawing101.xml><?xml version="1.0" encoding="utf-8"?>
<c:userShapes xmlns:c="http://schemas.openxmlformats.org/drawingml/2006/chart">
  <cdr:relSizeAnchor xmlns:cdr="http://schemas.openxmlformats.org/drawingml/2006/chartDrawing">
    <cdr:from>
      <cdr:x>0.08722</cdr:x>
      <cdr:y>0.41327</cdr:y>
    </cdr:from>
    <cdr:to>
      <cdr:x>0.36917</cdr:x>
      <cdr:y>0.41837</cdr:y>
    </cdr:to>
    <cdr:cxnSp macro="">
      <cdr:nvCxnSpPr>
        <cdr:cNvPr id="2" name="Connecteur droit avec flèche 1"/>
        <cdr:cNvCxnSpPr/>
      </cdr:nvCxnSpPr>
      <cdr:spPr>
        <a:xfrm xmlns:a="http://schemas.openxmlformats.org/drawingml/2006/main" flipV="1">
          <a:off x="546100" y="2057400"/>
          <a:ext cx="1765300" cy="25400"/>
        </a:xfrm>
        <a:prstGeom xmlns:a="http://schemas.openxmlformats.org/drawingml/2006/main" prst="straightConnector1">
          <a:avLst/>
        </a:prstGeom>
        <a:ln xmlns:a="http://schemas.openxmlformats.org/drawingml/2006/main" w="57150" cmpd="sng">
          <a:solidFill>
            <a:srgbClr val="FF0000"/>
          </a:solidFill>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0.36308</cdr:x>
      <cdr:y>0.20408</cdr:y>
    </cdr:from>
    <cdr:to>
      <cdr:x>0.45639</cdr:x>
      <cdr:y>0.40051</cdr:y>
    </cdr:to>
    <cdr:cxnSp macro="">
      <cdr:nvCxnSpPr>
        <cdr:cNvPr id="4" name="Connecteur droit avec flèche 3"/>
        <cdr:cNvCxnSpPr/>
      </cdr:nvCxnSpPr>
      <cdr:spPr>
        <a:xfrm xmlns:a="http://schemas.openxmlformats.org/drawingml/2006/main" flipV="1">
          <a:off x="2273300" y="1016000"/>
          <a:ext cx="584200" cy="977900"/>
        </a:xfrm>
        <a:prstGeom xmlns:a="http://schemas.openxmlformats.org/drawingml/2006/main" prst="straightConnector1">
          <a:avLst/>
        </a:prstGeom>
        <a:ln xmlns:a="http://schemas.openxmlformats.org/drawingml/2006/main" w="57150" cmpd="sng">
          <a:solidFill>
            <a:srgbClr val="008000"/>
          </a:solidFill>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0.47465</cdr:x>
      <cdr:y>0.14796</cdr:y>
    </cdr:from>
    <cdr:to>
      <cdr:x>0.99594</cdr:x>
      <cdr:y>0.20408</cdr:y>
    </cdr:to>
    <cdr:cxnSp macro="">
      <cdr:nvCxnSpPr>
        <cdr:cNvPr id="8" name="Connecteur droit avec flèche 7"/>
        <cdr:cNvCxnSpPr/>
      </cdr:nvCxnSpPr>
      <cdr:spPr>
        <a:xfrm xmlns:a="http://schemas.openxmlformats.org/drawingml/2006/main" flipV="1">
          <a:off x="2971800" y="736600"/>
          <a:ext cx="3263900" cy="279400"/>
        </a:xfrm>
        <a:prstGeom xmlns:a="http://schemas.openxmlformats.org/drawingml/2006/main" prst="straightConnector1">
          <a:avLst/>
        </a:prstGeom>
        <a:ln xmlns:a="http://schemas.openxmlformats.org/drawingml/2006/main" w="57150" cmpd="sng">
          <a:solidFill>
            <a:srgbClr val="008000"/>
          </a:solidFill>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0.10548</cdr:x>
      <cdr:y>0.29592</cdr:y>
    </cdr:from>
    <cdr:to>
      <cdr:x>0.3428</cdr:x>
      <cdr:y>0.36224</cdr:y>
    </cdr:to>
    <cdr:sp macro="" textlink="">
      <cdr:nvSpPr>
        <cdr:cNvPr id="12" name="Rectangle à coins arrondis 11"/>
        <cdr:cNvSpPr/>
      </cdr:nvSpPr>
      <cdr:spPr>
        <a:xfrm xmlns:a="http://schemas.openxmlformats.org/drawingml/2006/main">
          <a:off x="660400" y="1473200"/>
          <a:ext cx="1485900" cy="330200"/>
        </a:xfrm>
        <a:prstGeom xmlns:a="http://schemas.openxmlformats.org/drawingml/2006/main" prst="roundRect">
          <a:avLst/>
        </a:prstGeom>
        <a:solidFill xmlns:a="http://schemas.openxmlformats.org/drawingml/2006/main">
          <a:srgbClr val="FF00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pPr algn="ctr"/>
          <a:r>
            <a:rPr lang="fr-FR" sz="1800" b="1" dirty="0">
              <a:solidFill>
                <a:schemeClr val="bg1"/>
              </a:solidFill>
            </a:rPr>
            <a:t>Environ 12%</a:t>
          </a:r>
        </a:p>
      </cdr:txBody>
    </cdr:sp>
  </cdr:relSizeAnchor>
  <cdr:relSizeAnchor xmlns:cdr="http://schemas.openxmlformats.org/drawingml/2006/chartDrawing">
    <cdr:from>
      <cdr:x>0.56998</cdr:x>
      <cdr:y>0.08163</cdr:y>
    </cdr:from>
    <cdr:to>
      <cdr:x>0.91684</cdr:x>
      <cdr:y>0.14796</cdr:y>
    </cdr:to>
    <cdr:sp macro="" textlink="">
      <cdr:nvSpPr>
        <cdr:cNvPr id="13" name="Rectangle à coins arrondis 12"/>
        <cdr:cNvSpPr/>
      </cdr:nvSpPr>
      <cdr:spPr>
        <a:xfrm xmlns:a="http://schemas.openxmlformats.org/drawingml/2006/main">
          <a:off x="3568700" y="406400"/>
          <a:ext cx="2171700" cy="330200"/>
        </a:xfrm>
        <a:prstGeom xmlns:a="http://schemas.openxmlformats.org/drawingml/2006/main" prst="roundRect">
          <a:avLst/>
        </a:prstGeom>
        <a:solidFill xmlns:a="http://schemas.openxmlformats.org/drawingml/2006/main">
          <a:srgbClr val="31FF25"/>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tx1"/>
              </a:solidFill>
            </a:rPr>
            <a:t>De 18 à 19% </a:t>
          </a:r>
        </a:p>
      </cdr:txBody>
    </cdr:sp>
  </cdr:relSizeAnchor>
</c:userShapes>
</file>

<file path=ppt/drawings/drawing102.xml><?xml version="1.0" encoding="utf-8"?>
<c:userShapes xmlns:c="http://schemas.openxmlformats.org/drawingml/2006/chart">
  <cdr:relSizeAnchor xmlns:cdr="http://schemas.openxmlformats.org/drawingml/2006/chartDrawing">
    <cdr:from>
      <cdr:x>0.20026</cdr:x>
      <cdr:y>0.35075</cdr:y>
    </cdr:from>
    <cdr:to>
      <cdr:x>0.43316</cdr:x>
      <cdr:y>0.35563</cdr:y>
    </cdr:to>
    <cdr:cxnSp macro="">
      <cdr:nvCxnSpPr>
        <cdr:cNvPr id="2" name="Connecteur droit avec flèche 1"/>
        <cdr:cNvCxnSpPr/>
      </cdr:nvCxnSpPr>
      <cdr:spPr>
        <a:xfrm xmlns:a="http://schemas.openxmlformats.org/drawingml/2006/main" flipV="1">
          <a:off x="579980" y="2251048"/>
          <a:ext cx="674485" cy="31286"/>
        </a:xfrm>
        <a:prstGeom xmlns:a="http://schemas.openxmlformats.org/drawingml/2006/main" prst="straightConnector1">
          <a:avLst/>
        </a:prstGeom>
        <a:ln xmlns:a="http://schemas.openxmlformats.org/drawingml/2006/main" w="57150" cmpd="sng">
          <a:solidFill>
            <a:srgbClr val="FF0000"/>
          </a:solidFill>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0.4385</cdr:x>
      <cdr:y>0.2085</cdr:y>
    </cdr:from>
    <cdr:to>
      <cdr:x>0.49382</cdr:x>
      <cdr:y>0.34593</cdr:y>
    </cdr:to>
    <cdr:cxnSp macro="">
      <cdr:nvCxnSpPr>
        <cdr:cNvPr id="4" name="Connecteur droit avec flèche 3"/>
        <cdr:cNvCxnSpPr/>
      </cdr:nvCxnSpPr>
      <cdr:spPr>
        <a:xfrm xmlns:a="http://schemas.openxmlformats.org/drawingml/2006/main" flipV="1">
          <a:off x="1269952" y="1338084"/>
          <a:ext cx="160212" cy="881985"/>
        </a:xfrm>
        <a:prstGeom xmlns:a="http://schemas.openxmlformats.org/drawingml/2006/main" prst="straightConnector1">
          <a:avLst/>
        </a:prstGeom>
        <a:ln xmlns:a="http://schemas.openxmlformats.org/drawingml/2006/main" w="57150" cmpd="sng">
          <a:solidFill>
            <a:srgbClr val="008000"/>
          </a:solidFill>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0.50802</cdr:x>
      <cdr:y>0.17939</cdr:y>
    </cdr:from>
    <cdr:to>
      <cdr:x>1</cdr:x>
      <cdr:y>0.21318</cdr:y>
    </cdr:to>
    <cdr:cxnSp macro="">
      <cdr:nvCxnSpPr>
        <cdr:cNvPr id="8" name="Connecteur droit avec flèche 7"/>
        <cdr:cNvCxnSpPr/>
      </cdr:nvCxnSpPr>
      <cdr:spPr>
        <a:xfrm xmlns:a="http://schemas.openxmlformats.org/drawingml/2006/main" flipV="1">
          <a:off x="1471285" y="1151290"/>
          <a:ext cx="1424822" cy="216854"/>
        </a:xfrm>
        <a:prstGeom xmlns:a="http://schemas.openxmlformats.org/drawingml/2006/main" prst="straightConnector1">
          <a:avLst/>
        </a:prstGeom>
        <a:ln xmlns:a="http://schemas.openxmlformats.org/drawingml/2006/main" w="57150" cmpd="sng">
          <a:solidFill>
            <a:srgbClr val="008000"/>
          </a:solidFill>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103.xml><?xml version="1.0" encoding="utf-8"?>
<c:userShapes xmlns:c="http://schemas.openxmlformats.org/drawingml/2006/chart">
  <cdr:relSizeAnchor xmlns:cdr="http://schemas.openxmlformats.org/drawingml/2006/chartDrawing">
    <cdr:from>
      <cdr:x>0.15942</cdr:x>
      <cdr:y>0.12449</cdr:y>
    </cdr:from>
    <cdr:to>
      <cdr:x>0.72464</cdr:x>
      <cdr:y>0.34366</cdr:y>
    </cdr:to>
    <cdr:sp macro="" textlink="">
      <cdr:nvSpPr>
        <cdr:cNvPr id="2" name="Rectangle à coins arrondis 1"/>
        <cdr:cNvSpPr/>
      </cdr:nvSpPr>
      <cdr:spPr>
        <a:xfrm xmlns:a="http://schemas.openxmlformats.org/drawingml/2006/main">
          <a:off x="681438" y="810519"/>
          <a:ext cx="2416002" cy="1426929"/>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rgbClr val="660066"/>
              </a:solidFill>
            </a:rPr>
            <a:t>Le secteur privé est incomparablement plus important en structure d’exploitation qu’en propriété foncière</a:t>
          </a:r>
          <a:endParaRPr lang="fr-FR" sz="1600" b="1" dirty="0">
            <a:solidFill>
              <a:srgbClr val="660066"/>
            </a:solidFill>
          </a:endParaRPr>
        </a:p>
      </cdr:txBody>
    </cdr:sp>
  </cdr:relSizeAnchor>
  <cdr:relSizeAnchor xmlns:cdr="http://schemas.openxmlformats.org/drawingml/2006/chartDrawing">
    <cdr:from>
      <cdr:x>0.71377</cdr:x>
      <cdr:y>0.09981</cdr:y>
    </cdr:from>
    <cdr:to>
      <cdr:x>0.97464</cdr:x>
      <cdr:y>0.1672</cdr:y>
    </cdr:to>
    <cdr:sp macro="" textlink="">
      <cdr:nvSpPr>
        <cdr:cNvPr id="3" name="Rectangle 2"/>
        <cdr:cNvSpPr/>
      </cdr:nvSpPr>
      <cdr:spPr>
        <a:xfrm xmlns:a="http://schemas.openxmlformats.org/drawingml/2006/main">
          <a:off x="3050979" y="649830"/>
          <a:ext cx="1115077" cy="438770"/>
        </a:xfrm>
        <a:prstGeom xmlns:a="http://schemas.openxmlformats.org/drawingml/2006/main" prst="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57816" rtl="0" eaLnBrk="1" latinLnBrk="0" hangingPunct="1">
            <a:defRPr sz="1900" kern="1200">
              <a:solidFill>
                <a:schemeClr val="lt1"/>
              </a:solidFill>
              <a:latin typeface="+mn-lt"/>
              <a:ea typeface="+mn-ea"/>
              <a:cs typeface="+mn-cs"/>
            </a:defRPr>
          </a:lvl1pPr>
          <a:lvl2pPr marL="478908" algn="l" defTabSz="957816" rtl="0" eaLnBrk="1" latinLnBrk="0" hangingPunct="1">
            <a:defRPr sz="1900" kern="1200">
              <a:solidFill>
                <a:schemeClr val="lt1"/>
              </a:solidFill>
              <a:latin typeface="+mn-lt"/>
              <a:ea typeface="+mn-ea"/>
              <a:cs typeface="+mn-cs"/>
            </a:defRPr>
          </a:lvl2pPr>
          <a:lvl3pPr marL="957816" algn="l" defTabSz="957816" rtl="0" eaLnBrk="1" latinLnBrk="0" hangingPunct="1">
            <a:defRPr sz="1900" kern="1200">
              <a:solidFill>
                <a:schemeClr val="lt1"/>
              </a:solidFill>
              <a:latin typeface="+mn-lt"/>
              <a:ea typeface="+mn-ea"/>
              <a:cs typeface="+mn-cs"/>
            </a:defRPr>
          </a:lvl3pPr>
          <a:lvl4pPr marL="1436724" algn="l" defTabSz="957816" rtl="0" eaLnBrk="1" latinLnBrk="0" hangingPunct="1">
            <a:defRPr sz="1900" kern="1200">
              <a:solidFill>
                <a:schemeClr val="lt1"/>
              </a:solidFill>
              <a:latin typeface="+mn-lt"/>
              <a:ea typeface="+mn-ea"/>
              <a:cs typeface="+mn-cs"/>
            </a:defRPr>
          </a:lvl4pPr>
          <a:lvl5pPr marL="1915631" algn="l" defTabSz="957816" rtl="0" eaLnBrk="1" latinLnBrk="0" hangingPunct="1">
            <a:defRPr sz="1900" kern="1200">
              <a:solidFill>
                <a:schemeClr val="lt1"/>
              </a:solidFill>
              <a:latin typeface="+mn-lt"/>
              <a:ea typeface="+mn-ea"/>
              <a:cs typeface="+mn-cs"/>
            </a:defRPr>
          </a:lvl5pPr>
          <a:lvl6pPr marL="2394539" algn="l" defTabSz="957816" rtl="0" eaLnBrk="1" latinLnBrk="0" hangingPunct="1">
            <a:defRPr sz="1900" kern="1200">
              <a:solidFill>
                <a:schemeClr val="lt1"/>
              </a:solidFill>
              <a:latin typeface="+mn-lt"/>
              <a:ea typeface="+mn-ea"/>
              <a:cs typeface="+mn-cs"/>
            </a:defRPr>
          </a:lvl6pPr>
          <a:lvl7pPr marL="2873447" algn="l" defTabSz="957816" rtl="0" eaLnBrk="1" latinLnBrk="0" hangingPunct="1">
            <a:defRPr sz="1900" kern="1200">
              <a:solidFill>
                <a:schemeClr val="lt1"/>
              </a:solidFill>
              <a:latin typeface="+mn-lt"/>
              <a:ea typeface="+mn-ea"/>
              <a:cs typeface="+mn-cs"/>
            </a:defRPr>
          </a:lvl7pPr>
          <a:lvl8pPr marL="3352355" algn="l" defTabSz="957816" rtl="0" eaLnBrk="1" latinLnBrk="0" hangingPunct="1">
            <a:defRPr sz="1900" kern="1200">
              <a:solidFill>
                <a:schemeClr val="lt1"/>
              </a:solidFill>
              <a:latin typeface="+mn-lt"/>
              <a:ea typeface="+mn-ea"/>
              <a:cs typeface="+mn-cs"/>
            </a:defRPr>
          </a:lvl8pPr>
          <a:lvl9pPr marL="3831263" algn="l" defTabSz="957816" rtl="0" eaLnBrk="1" latinLnBrk="0" hangingPunct="1">
            <a:defRPr sz="1900" kern="1200">
              <a:solidFill>
                <a:schemeClr val="lt1"/>
              </a:solidFill>
              <a:latin typeface="+mn-lt"/>
              <a:ea typeface="+mn-ea"/>
              <a:cs typeface="+mn-cs"/>
            </a:defRPr>
          </a:lvl9pPr>
        </a:lstStyle>
        <a:p xmlns:a="http://schemas.openxmlformats.org/drawingml/2006/main">
          <a:pPr marL="88900" algn="ctr"/>
          <a:r>
            <a:rPr lang="fr-FR" sz="1600" i="1" dirty="0" smtClean="0">
              <a:solidFill>
                <a:schemeClr val="tx1"/>
              </a:solidFill>
              <a:sym typeface="Symbol"/>
            </a:rPr>
            <a:t>Source :</a:t>
          </a:r>
        </a:p>
        <a:p xmlns:a="http://schemas.openxmlformats.org/drawingml/2006/main">
          <a:pPr marL="88900" algn="ctr"/>
          <a:r>
            <a:rPr lang="fr-FR" sz="1600" i="1" dirty="0" smtClean="0">
              <a:solidFill>
                <a:schemeClr val="tx1"/>
              </a:solidFill>
              <a:sym typeface="Symbol"/>
            </a:rPr>
            <a:t> ISEE</a:t>
          </a:r>
          <a:endParaRPr lang="fr-FR" sz="1600" i="1" dirty="0">
            <a:solidFill>
              <a:schemeClr val="tx1"/>
            </a:solidFill>
            <a:sym typeface="Symbol"/>
          </a:endParaRPr>
        </a:p>
      </cdr:txBody>
    </cdr:sp>
  </cdr:relSizeAnchor>
</c:userShapes>
</file>

<file path=ppt/drawings/drawing104.xml><?xml version="1.0" encoding="utf-8"?>
<c:userShapes xmlns:c="http://schemas.openxmlformats.org/drawingml/2006/chart">
  <cdr:relSizeAnchor xmlns:cdr="http://schemas.openxmlformats.org/drawingml/2006/chartDrawing">
    <cdr:from>
      <cdr:x>0.74222</cdr:x>
      <cdr:y>0.10628</cdr:y>
    </cdr:from>
    <cdr:to>
      <cdr:x>0.92498</cdr:x>
      <cdr:y>0.1747</cdr:y>
    </cdr:to>
    <cdr:sp macro="" textlink="">
      <cdr:nvSpPr>
        <cdr:cNvPr id="2" name="Rectangle 1"/>
        <cdr:cNvSpPr/>
      </cdr:nvSpPr>
      <cdr:spPr>
        <a:xfrm xmlns:a="http://schemas.openxmlformats.org/drawingml/2006/main">
          <a:off x="6667050" y="681540"/>
          <a:ext cx="1641656" cy="438755"/>
        </a:xfrm>
        <a:prstGeom xmlns:a="http://schemas.openxmlformats.org/drawingml/2006/main" prst="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57816" rtl="0" eaLnBrk="1" latinLnBrk="0" hangingPunct="1">
            <a:defRPr sz="1900" kern="1200">
              <a:solidFill>
                <a:schemeClr val="lt1"/>
              </a:solidFill>
              <a:latin typeface="+mn-lt"/>
              <a:ea typeface="+mn-ea"/>
              <a:cs typeface="+mn-cs"/>
            </a:defRPr>
          </a:lvl1pPr>
          <a:lvl2pPr marL="478908" algn="l" defTabSz="957816" rtl="0" eaLnBrk="1" latinLnBrk="0" hangingPunct="1">
            <a:defRPr sz="1900" kern="1200">
              <a:solidFill>
                <a:schemeClr val="lt1"/>
              </a:solidFill>
              <a:latin typeface="+mn-lt"/>
              <a:ea typeface="+mn-ea"/>
              <a:cs typeface="+mn-cs"/>
            </a:defRPr>
          </a:lvl2pPr>
          <a:lvl3pPr marL="957816" algn="l" defTabSz="957816" rtl="0" eaLnBrk="1" latinLnBrk="0" hangingPunct="1">
            <a:defRPr sz="1900" kern="1200">
              <a:solidFill>
                <a:schemeClr val="lt1"/>
              </a:solidFill>
              <a:latin typeface="+mn-lt"/>
              <a:ea typeface="+mn-ea"/>
              <a:cs typeface="+mn-cs"/>
            </a:defRPr>
          </a:lvl3pPr>
          <a:lvl4pPr marL="1436724" algn="l" defTabSz="957816" rtl="0" eaLnBrk="1" latinLnBrk="0" hangingPunct="1">
            <a:defRPr sz="1900" kern="1200">
              <a:solidFill>
                <a:schemeClr val="lt1"/>
              </a:solidFill>
              <a:latin typeface="+mn-lt"/>
              <a:ea typeface="+mn-ea"/>
              <a:cs typeface="+mn-cs"/>
            </a:defRPr>
          </a:lvl4pPr>
          <a:lvl5pPr marL="1915631" algn="l" defTabSz="957816" rtl="0" eaLnBrk="1" latinLnBrk="0" hangingPunct="1">
            <a:defRPr sz="1900" kern="1200">
              <a:solidFill>
                <a:schemeClr val="lt1"/>
              </a:solidFill>
              <a:latin typeface="+mn-lt"/>
              <a:ea typeface="+mn-ea"/>
              <a:cs typeface="+mn-cs"/>
            </a:defRPr>
          </a:lvl5pPr>
          <a:lvl6pPr marL="2394539" algn="l" defTabSz="957816" rtl="0" eaLnBrk="1" latinLnBrk="0" hangingPunct="1">
            <a:defRPr sz="1900" kern="1200">
              <a:solidFill>
                <a:schemeClr val="lt1"/>
              </a:solidFill>
              <a:latin typeface="+mn-lt"/>
              <a:ea typeface="+mn-ea"/>
              <a:cs typeface="+mn-cs"/>
            </a:defRPr>
          </a:lvl6pPr>
          <a:lvl7pPr marL="2873447" algn="l" defTabSz="957816" rtl="0" eaLnBrk="1" latinLnBrk="0" hangingPunct="1">
            <a:defRPr sz="1900" kern="1200">
              <a:solidFill>
                <a:schemeClr val="lt1"/>
              </a:solidFill>
              <a:latin typeface="+mn-lt"/>
              <a:ea typeface="+mn-ea"/>
              <a:cs typeface="+mn-cs"/>
            </a:defRPr>
          </a:lvl7pPr>
          <a:lvl8pPr marL="3352355" algn="l" defTabSz="957816" rtl="0" eaLnBrk="1" latinLnBrk="0" hangingPunct="1">
            <a:defRPr sz="1900" kern="1200">
              <a:solidFill>
                <a:schemeClr val="lt1"/>
              </a:solidFill>
              <a:latin typeface="+mn-lt"/>
              <a:ea typeface="+mn-ea"/>
              <a:cs typeface="+mn-cs"/>
            </a:defRPr>
          </a:lvl8pPr>
          <a:lvl9pPr marL="3831263" algn="l" defTabSz="957816" rtl="0" eaLnBrk="1" latinLnBrk="0" hangingPunct="1">
            <a:defRPr sz="1900" kern="1200">
              <a:solidFill>
                <a:schemeClr val="lt1"/>
              </a:solidFill>
              <a:latin typeface="+mn-lt"/>
              <a:ea typeface="+mn-ea"/>
              <a:cs typeface="+mn-cs"/>
            </a:defRPr>
          </a:lvl9pPr>
        </a:lstStyle>
        <a:p xmlns:a="http://schemas.openxmlformats.org/drawingml/2006/main">
          <a:pPr marL="88900" algn="ctr"/>
          <a:r>
            <a:rPr lang="fr-FR" sz="1600" i="1" dirty="0" smtClean="0">
              <a:solidFill>
                <a:schemeClr val="tx1"/>
              </a:solidFill>
              <a:sym typeface="Symbol"/>
            </a:rPr>
            <a:t>Source : ISEE</a:t>
          </a:r>
          <a:endParaRPr lang="fr-FR" sz="1600" i="1" dirty="0">
            <a:solidFill>
              <a:schemeClr val="tx1"/>
            </a:solidFill>
            <a:sym typeface="Symbol"/>
          </a:endParaRPr>
        </a:p>
      </cdr:txBody>
    </cdr:sp>
  </cdr:relSizeAnchor>
</c:userShapes>
</file>

<file path=ppt/drawings/drawing105.xml><?xml version="1.0" encoding="utf-8"?>
<c:userShapes xmlns:c="http://schemas.openxmlformats.org/drawingml/2006/chart">
  <cdr:relSizeAnchor xmlns:cdr="http://schemas.openxmlformats.org/drawingml/2006/chartDrawing">
    <cdr:from>
      <cdr:x>0.40741</cdr:x>
      <cdr:y>0.15314</cdr:y>
    </cdr:from>
    <cdr:to>
      <cdr:x>0.86155</cdr:x>
      <cdr:y>0.31463</cdr:y>
    </cdr:to>
    <cdr:sp macro="" textlink="">
      <cdr:nvSpPr>
        <cdr:cNvPr id="2" name="Rectangle à coins arrondis 1"/>
        <cdr:cNvSpPr/>
      </cdr:nvSpPr>
      <cdr:spPr>
        <a:xfrm xmlns:a="http://schemas.openxmlformats.org/drawingml/2006/main">
          <a:off x="1192523" y="1010491"/>
          <a:ext cx="1329295" cy="1065599"/>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pPr algn="ctr"/>
          <a:r>
            <a:rPr lang="fr-FR" sz="1600" b="1" dirty="0">
              <a:solidFill>
                <a:srgbClr val="660066"/>
              </a:solidFill>
            </a:rPr>
            <a:t>Forte </a:t>
          </a:r>
          <a:r>
            <a:rPr lang="fr-FR" sz="1600" b="1" dirty="0" smtClean="0">
              <a:solidFill>
                <a:srgbClr val="660066"/>
              </a:solidFill>
            </a:rPr>
            <a:t>diminution, </a:t>
          </a:r>
          <a:r>
            <a:rPr lang="fr-FR" sz="1600" b="1" dirty="0">
              <a:solidFill>
                <a:srgbClr val="660066"/>
              </a:solidFill>
            </a:rPr>
            <a:t>surtout </a:t>
          </a:r>
          <a:endParaRPr lang="fr-FR" sz="1600" b="1" dirty="0" smtClean="0">
            <a:solidFill>
              <a:srgbClr val="660066"/>
            </a:solidFill>
          </a:endParaRPr>
        </a:p>
        <a:p xmlns:a="http://schemas.openxmlformats.org/drawingml/2006/main">
          <a:pPr algn="ctr"/>
          <a:r>
            <a:rPr lang="fr-FR" sz="1600" b="1" dirty="0" smtClean="0">
              <a:solidFill>
                <a:srgbClr val="660066"/>
              </a:solidFill>
            </a:rPr>
            <a:t>de </a:t>
          </a:r>
          <a:r>
            <a:rPr lang="fr-FR" sz="1600" b="1" dirty="0">
              <a:solidFill>
                <a:srgbClr val="660066"/>
              </a:solidFill>
            </a:rPr>
            <a:t>91 à 02</a:t>
          </a:r>
        </a:p>
      </cdr:txBody>
    </cdr:sp>
  </cdr:relSizeAnchor>
</c:userShapes>
</file>

<file path=ppt/drawings/drawing106.xml><?xml version="1.0" encoding="utf-8"?>
<c:userShapes xmlns:c="http://schemas.openxmlformats.org/drawingml/2006/chart">
  <cdr:relSizeAnchor xmlns:cdr="http://schemas.openxmlformats.org/drawingml/2006/chartDrawing">
    <cdr:from>
      <cdr:x>0.19886</cdr:x>
      <cdr:y>0.6017</cdr:y>
    </cdr:from>
    <cdr:to>
      <cdr:x>0.74432</cdr:x>
      <cdr:y>0.87089</cdr:y>
    </cdr:to>
    <cdr:sp macro="" textlink="">
      <cdr:nvSpPr>
        <cdr:cNvPr id="2" name="Rectangle à coins arrondis 1"/>
        <cdr:cNvSpPr/>
      </cdr:nvSpPr>
      <cdr:spPr>
        <a:xfrm xmlns:a="http://schemas.openxmlformats.org/drawingml/2006/main">
          <a:off x="542054" y="3970356"/>
          <a:ext cx="1486770" cy="1776267"/>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660066"/>
              </a:solidFill>
            </a:rPr>
            <a:t>Stabilité de 91 à 02, baisse ensuite,</a:t>
          </a:r>
          <a:r>
            <a:rPr lang="fr-FR" sz="1600" b="1" baseline="0" dirty="0">
              <a:solidFill>
                <a:srgbClr val="660066"/>
              </a:solidFill>
            </a:rPr>
            <a:t> </a:t>
          </a:r>
        </a:p>
        <a:p xmlns:a="http://schemas.openxmlformats.org/drawingml/2006/main">
          <a:pPr algn="ctr"/>
          <a:r>
            <a:rPr lang="fr-FR" sz="1600" b="1" baseline="0" dirty="0">
              <a:solidFill>
                <a:srgbClr val="660066"/>
              </a:solidFill>
            </a:rPr>
            <a:t>sauf </a:t>
          </a:r>
          <a:endParaRPr lang="fr-FR" sz="1600" b="1" baseline="0" dirty="0" smtClean="0">
            <a:solidFill>
              <a:srgbClr val="660066"/>
            </a:solidFill>
          </a:endParaRPr>
        </a:p>
        <a:p xmlns:a="http://schemas.openxmlformats.org/drawingml/2006/main">
          <a:pPr algn="ctr"/>
          <a:r>
            <a:rPr lang="fr-FR" sz="1600" b="1" baseline="0" dirty="0" smtClean="0">
              <a:solidFill>
                <a:srgbClr val="660066"/>
              </a:solidFill>
            </a:rPr>
            <a:t>pour </a:t>
          </a:r>
          <a:r>
            <a:rPr lang="fr-FR" sz="1600" b="1" baseline="0" dirty="0">
              <a:solidFill>
                <a:srgbClr val="660066"/>
              </a:solidFill>
            </a:rPr>
            <a:t>les Îles</a:t>
          </a:r>
          <a:endParaRPr lang="fr-FR" sz="1600" b="1" dirty="0">
            <a:solidFill>
              <a:srgbClr val="660066"/>
            </a:solidFill>
          </a:endParaRPr>
        </a:p>
      </cdr:txBody>
    </cdr:sp>
  </cdr:relSizeAnchor>
</c:userShapes>
</file>

<file path=ppt/drawings/drawing107.xml><?xml version="1.0" encoding="utf-8"?>
<c:userShapes xmlns:c="http://schemas.openxmlformats.org/drawingml/2006/chart">
  <cdr:relSizeAnchor xmlns:cdr="http://schemas.openxmlformats.org/drawingml/2006/chartDrawing">
    <cdr:from>
      <cdr:x>0.21127</cdr:x>
      <cdr:y>0.73005</cdr:y>
    </cdr:from>
    <cdr:to>
      <cdr:x>1</cdr:x>
      <cdr:y>0.87961</cdr:y>
    </cdr:to>
    <cdr:sp macro="" textlink="">
      <cdr:nvSpPr>
        <cdr:cNvPr id="2" name="Rectangle à coins arrondis 1"/>
        <cdr:cNvSpPr/>
      </cdr:nvSpPr>
      <cdr:spPr>
        <a:xfrm xmlns:a="http://schemas.openxmlformats.org/drawingml/2006/main">
          <a:off x="696924" y="4817250"/>
          <a:ext cx="2601850" cy="986879"/>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660066"/>
              </a:solidFill>
            </a:rPr>
            <a:t>Hausse de 91 à 02, </a:t>
          </a:r>
          <a:endParaRPr lang="fr-FR" sz="1600" b="1" dirty="0" smtClean="0">
            <a:solidFill>
              <a:srgbClr val="660066"/>
            </a:solidFill>
          </a:endParaRPr>
        </a:p>
        <a:p xmlns:a="http://schemas.openxmlformats.org/drawingml/2006/main">
          <a:pPr algn="ctr"/>
          <a:r>
            <a:rPr lang="fr-FR" sz="1600" b="1" dirty="0" smtClean="0">
              <a:solidFill>
                <a:srgbClr val="660066"/>
              </a:solidFill>
            </a:rPr>
            <a:t>baisse </a:t>
          </a:r>
          <a:r>
            <a:rPr lang="fr-FR" sz="1600" b="1" dirty="0">
              <a:solidFill>
                <a:srgbClr val="660066"/>
              </a:solidFill>
            </a:rPr>
            <a:t>ensuite,</a:t>
          </a:r>
          <a:r>
            <a:rPr lang="fr-FR" sz="1600" b="1" baseline="0" dirty="0">
              <a:solidFill>
                <a:srgbClr val="660066"/>
              </a:solidFill>
            </a:rPr>
            <a:t> </a:t>
          </a:r>
        </a:p>
        <a:p xmlns:a="http://schemas.openxmlformats.org/drawingml/2006/main">
          <a:pPr algn="ctr"/>
          <a:r>
            <a:rPr lang="fr-FR" sz="1600" b="1" baseline="0" dirty="0">
              <a:solidFill>
                <a:srgbClr val="660066"/>
              </a:solidFill>
            </a:rPr>
            <a:t>sauf pour les Îles</a:t>
          </a:r>
          <a:endParaRPr lang="fr-FR" sz="1600" b="1" dirty="0">
            <a:solidFill>
              <a:srgbClr val="660066"/>
            </a:solidFill>
          </a:endParaRPr>
        </a:p>
      </cdr:txBody>
    </cdr:sp>
  </cdr:relSizeAnchor>
</c:userShapes>
</file>

<file path=ppt/drawings/drawing108.xml><?xml version="1.0" encoding="utf-8"?>
<c:userShapes xmlns:c="http://schemas.openxmlformats.org/drawingml/2006/chart">
  <cdr:relSizeAnchor xmlns:cdr="http://schemas.openxmlformats.org/drawingml/2006/chartDrawing">
    <cdr:from>
      <cdr:x>0.48611</cdr:x>
      <cdr:y>0.1412</cdr:y>
    </cdr:from>
    <cdr:to>
      <cdr:x>0.65</cdr:x>
      <cdr:y>0.26157</cdr:y>
    </cdr:to>
    <cdr:sp macro="" textlink="">
      <cdr:nvSpPr>
        <cdr:cNvPr id="2" name="Rectangle à coins arrondis 1"/>
        <cdr:cNvSpPr/>
      </cdr:nvSpPr>
      <cdr:spPr>
        <a:xfrm xmlns:a="http://schemas.openxmlformats.org/drawingml/2006/main">
          <a:off x="2222500" y="387350"/>
          <a:ext cx="749300" cy="330200"/>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r>
            <a:rPr lang="fr-FR" sz="1600" b="1">
              <a:solidFill>
                <a:srgbClr val="FF0000"/>
              </a:solidFill>
            </a:rPr>
            <a:t>2002</a:t>
          </a:r>
        </a:p>
      </cdr:txBody>
    </cdr:sp>
  </cdr:relSizeAnchor>
  <cdr:relSizeAnchor xmlns:cdr="http://schemas.openxmlformats.org/drawingml/2006/chartDrawing">
    <cdr:from>
      <cdr:x>0.76111</cdr:x>
      <cdr:y>0.14352</cdr:y>
    </cdr:from>
    <cdr:to>
      <cdr:x>0.925</cdr:x>
      <cdr:y>0.26389</cdr:y>
    </cdr:to>
    <cdr:sp macro="" textlink="">
      <cdr:nvSpPr>
        <cdr:cNvPr id="3" name="Rectangle à coins arrondis 2"/>
        <cdr:cNvSpPr/>
      </cdr:nvSpPr>
      <cdr:spPr>
        <a:xfrm xmlns:a="http://schemas.openxmlformats.org/drawingml/2006/main">
          <a:off x="3479800" y="393700"/>
          <a:ext cx="749300" cy="330200"/>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1600" b="1">
              <a:solidFill>
                <a:srgbClr val="0000FF"/>
              </a:solidFill>
            </a:rPr>
            <a:t>2012</a:t>
          </a:r>
        </a:p>
      </cdr:txBody>
    </cdr:sp>
  </cdr:relSizeAnchor>
</c:userShapes>
</file>

<file path=ppt/drawings/drawing109.xml><?xml version="1.0" encoding="utf-8"?>
<c:userShapes xmlns:c="http://schemas.openxmlformats.org/drawingml/2006/chart">
  <cdr:relSizeAnchor xmlns:cdr="http://schemas.openxmlformats.org/drawingml/2006/chartDrawing">
    <cdr:from>
      <cdr:x>0.49756</cdr:x>
      <cdr:y>0.16936</cdr:y>
    </cdr:from>
    <cdr:to>
      <cdr:x>1</cdr:x>
      <cdr:y>0.51602</cdr:y>
    </cdr:to>
    <cdr:sp macro="" textlink="">
      <cdr:nvSpPr>
        <cdr:cNvPr id="2" name="Rectangle à coins arrondis 1"/>
        <cdr:cNvSpPr/>
      </cdr:nvSpPr>
      <cdr:spPr>
        <a:xfrm xmlns:a="http://schemas.openxmlformats.org/drawingml/2006/main">
          <a:off x="2274855" y="995482"/>
          <a:ext cx="2297145" cy="2037686"/>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chemeClr val="tx1"/>
              </a:solidFill>
            </a:rPr>
            <a:t>Les 71</a:t>
          </a:r>
          <a:r>
            <a:rPr lang="fr-FR" sz="1400" b="1" u="sng" dirty="0">
              <a:solidFill>
                <a:schemeClr val="tx1"/>
              </a:solidFill>
            </a:rPr>
            <a:t> </a:t>
          </a:r>
          <a:r>
            <a:rPr lang="fr-FR" sz="1400" b="1" dirty="0">
              <a:solidFill>
                <a:schemeClr val="tx1"/>
              </a:solidFill>
            </a:rPr>
            <a:t>exploitations de plus de 500 hectares exploitent environ  </a:t>
          </a:r>
          <a:r>
            <a:rPr lang="fr-FR" sz="1400" b="1" dirty="0" smtClean="0">
              <a:solidFill>
                <a:schemeClr val="tx1"/>
              </a:solidFill>
            </a:rPr>
            <a:t>         65 </a:t>
          </a:r>
          <a:r>
            <a:rPr lang="fr-FR" sz="1400" b="1" dirty="0">
              <a:solidFill>
                <a:schemeClr val="tx1"/>
              </a:solidFill>
            </a:rPr>
            <a:t>000  </a:t>
          </a:r>
          <a:r>
            <a:rPr lang="fr-FR" sz="1400" b="1" dirty="0" smtClean="0">
              <a:solidFill>
                <a:schemeClr val="tx1"/>
              </a:solidFill>
            </a:rPr>
            <a:t>hectares, </a:t>
          </a:r>
          <a:r>
            <a:rPr lang="fr-FR" sz="1400" b="1" dirty="0">
              <a:solidFill>
                <a:schemeClr val="tx1"/>
              </a:solidFill>
            </a:rPr>
            <a:t>soit une surface </a:t>
          </a:r>
          <a:r>
            <a:rPr lang="fr-FR" sz="1400" b="1" u="sng" dirty="0">
              <a:solidFill>
                <a:schemeClr val="tx1"/>
              </a:solidFill>
            </a:rPr>
            <a:t>moyenne</a:t>
          </a:r>
          <a:r>
            <a:rPr lang="fr-FR" sz="1400" b="1" dirty="0">
              <a:solidFill>
                <a:schemeClr val="tx1"/>
              </a:solidFill>
            </a:rPr>
            <a:t> de 916 </a:t>
          </a:r>
          <a:r>
            <a:rPr lang="fr-FR" sz="1400" b="1" dirty="0" smtClean="0">
              <a:solidFill>
                <a:schemeClr val="tx1"/>
              </a:solidFill>
            </a:rPr>
            <a:t>hectares </a:t>
          </a:r>
        </a:p>
        <a:p xmlns:a="http://schemas.openxmlformats.org/drawingml/2006/main">
          <a:pPr algn="ctr"/>
          <a:r>
            <a:rPr lang="fr-FR" sz="1400" b="1" dirty="0" smtClean="0">
              <a:solidFill>
                <a:schemeClr val="tx1"/>
              </a:solidFill>
            </a:rPr>
            <a:t>Certains ont 501 ha, d’autres beaucoup plus</a:t>
          </a:r>
          <a:r>
            <a:rPr lang="mr-IN" sz="1400" b="1" dirty="0" smtClean="0">
              <a:solidFill>
                <a:schemeClr val="tx1"/>
              </a:solidFill>
            </a:rPr>
            <a:t>…</a:t>
          </a:r>
          <a:r>
            <a:rPr lang="fr-FR" sz="1400" b="1" dirty="0" smtClean="0">
              <a:solidFill>
                <a:schemeClr val="tx1"/>
              </a:solidFill>
            </a:rPr>
            <a:t>) </a:t>
          </a:r>
          <a:endParaRPr lang="fr-FR" sz="1400" b="1" dirty="0">
            <a:solidFill>
              <a:schemeClr val="tx1"/>
            </a:solidFill>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0.40361</cdr:x>
      <cdr:y>0.09833</cdr:y>
    </cdr:from>
    <cdr:to>
      <cdr:x>0.74713</cdr:x>
      <cdr:y>0.34809</cdr:y>
    </cdr:to>
    <cdr:sp macro="" textlink="">
      <cdr:nvSpPr>
        <cdr:cNvPr id="2" name="Rectangle à coins arrondis 1"/>
        <cdr:cNvSpPr/>
      </cdr:nvSpPr>
      <cdr:spPr>
        <a:xfrm xmlns:a="http://schemas.openxmlformats.org/drawingml/2006/main">
          <a:off x="3716487" y="646540"/>
          <a:ext cx="3163140" cy="1642217"/>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lnSpc>
              <a:spcPts val="1500"/>
            </a:lnSpc>
          </a:pPr>
          <a:r>
            <a:rPr lang="fr-FR" sz="1600" b="1" dirty="0">
              <a:solidFill>
                <a:schemeClr val="tx1"/>
              </a:solidFill>
            </a:rPr>
            <a:t>Yo-yo mais forte croissance </a:t>
          </a:r>
          <a:r>
            <a:rPr lang="fr-FR" sz="1600" b="1" dirty="0" smtClean="0">
              <a:solidFill>
                <a:schemeClr val="tx1"/>
              </a:solidFill>
            </a:rPr>
            <a:t>depuis 2009</a:t>
          </a:r>
          <a:r>
            <a:rPr lang="fr-FR" sz="1600" b="1" dirty="0">
              <a:solidFill>
                <a:schemeClr val="tx1"/>
              </a:solidFill>
            </a:rPr>
            <a:t>, malgré l'érosion des prix, par le boom des </a:t>
          </a:r>
          <a:r>
            <a:rPr lang="fr-FR" sz="1600" b="1" dirty="0" smtClean="0">
              <a:solidFill>
                <a:schemeClr val="tx1"/>
              </a:solidFill>
            </a:rPr>
            <a:t>volumes</a:t>
          </a:r>
        </a:p>
        <a:p xmlns:a="http://schemas.openxmlformats.org/drawingml/2006/main">
          <a:pPr algn="ctr">
            <a:lnSpc>
              <a:spcPts val="1500"/>
            </a:lnSpc>
          </a:pPr>
          <a:endParaRPr lang="fr-FR" sz="1400" b="1" dirty="0" smtClean="0">
            <a:solidFill>
              <a:schemeClr val="tx1"/>
            </a:solidFill>
          </a:endParaRPr>
        </a:p>
        <a:p xmlns:a="http://schemas.openxmlformats.org/drawingml/2006/main">
          <a:pPr algn="ctr">
            <a:lnSpc>
              <a:spcPts val="1500"/>
            </a:lnSpc>
          </a:pPr>
          <a:r>
            <a:rPr lang="fr-FR" sz="2000" b="1" dirty="0" smtClean="0">
              <a:solidFill>
                <a:srgbClr val="008000"/>
              </a:solidFill>
            </a:rPr>
            <a:t>Véritables bonds</a:t>
          </a:r>
        </a:p>
        <a:p xmlns:a="http://schemas.openxmlformats.org/drawingml/2006/main">
          <a:pPr algn="ctr">
            <a:lnSpc>
              <a:spcPts val="1500"/>
            </a:lnSpc>
          </a:pPr>
          <a:r>
            <a:rPr lang="fr-FR" sz="2000" b="1" dirty="0" smtClean="0">
              <a:solidFill>
                <a:srgbClr val="008000"/>
              </a:solidFill>
            </a:rPr>
            <a:t> en 2017 et 2018</a:t>
          </a:r>
          <a:endParaRPr lang="fr-FR" sz="2000" b="1" dirty="0">
            <a:solidFill>
              <a:srgbClr val="008000"/>
            </a:solidFill>
          </a:endParaRPr>
        </a:p>
      </cdr:txBody>
    </cdr:sp>
  </cdr:relSizeAnchor>
  <cdr:relSizeAnchor xmlns:cdr="http://schemas.openxmlformats.org/drawingml/2006/chartDrawing">
    <cdr:from>
      <cdr:x>0.10597</cdr:x>
      <cdr:y>0.11538</cdr:y>
    </cdr:from>
    <cdr:to>
      <cdr:x>0.32799</cdr:x>
      <cdr:y>0.22308</cdr:y>
    </cdr:to>
    <cdr:sp macro="" textlink="">
      <cdr:nvSpPr>
        <cdr:cNvPr id="3" name="Rectangle à coins arrondis 2"/>
        <cdr:cNvSpPr/>
      </cdr:nvSpPr>
      <cdr:spPr>
        <a:xfrm xmlns:a="http://schemas.openxmlformats.org/drawingml/2006/main">
          <a:off x="668868" y="571500"/>
          <a:ext cx="1401403" cy="533400"/>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tx1"/>
              </a:solidFill>
            </a:rPr>
            <a:t>Que du </a:t>
          </a:r>
          <a:r>
            <a:rPr lang="fr-FR" sz="1800" b="1" dirty="0" smtClean="0">
              <a:solidFill>
                <a:schemeClr val="tx1"/>
              </a:solidFill>
            </a:rPr>
            <a:t>nickel, </a:t>
          </a:r>
          <a:endParaRPr lang="fr-FR" sz="1800" b="1" dirty="0">
            <a:solidFill>
              <a:schemeClr val="tx1"/>
            </a:solidFill>
          </a:endParaRPr>
        </a:p>
        <a:p xmlns:a="http://schemas.openxmlformats.org/drawingml/2006/main">
          <a:pPr algn="ctr"/>
          <a:r>
            <a:rPr lang="fr-FR" sz="1800" b="1" dirty="0">
              <a:solidFill>
                <a:schemeClr val="tx1"/>
              </a:solidFill>
            </a:rPr>
            <a:t>ou presque...</a:t>
          </a:r>
        </a:p>
      </cdr:txBody>
    </cdr:sp>
  </cdr:relSizeAnchor>
</c:userShapes>
</file>

<file path=ppt/drawings/drawing110.xml><?xml version="1.0" encoding="utf-8"?>
<c:userShapes xmlns:c="http://schemas.openxmlformats.org/drawingml/2006/chart">
  <cdr:relSizeAnchor xmlns:cdr="http://schemas.openxmlformats.org/drawingml/2006/chartDrawing">
    <cdr:from>
      <cdr:x>0.43172</cdr:x>
      <cdr:y>0.1686</cdr:y>
    </cdr:from>
    <cdr:to>
      <cdr:x>0.90621</cdr:x>
      <cdr:y>0.49703</cdr:y>
    </cdr:to>
    <cdr:sp macro="" textlink="">
      <cdr:nvSpPr>
        <cdr:cNvPr id="2" name="Rectangle à coins arrondis 1"/>
        <cdr:cNvSpPr/>
      </cdr:nvSpPr>
      <cdr:spPr>
        <a:xfrm xmlns:a="http://schemas.openxmlformats.org/drawingml/2006/main">
          <a:off x="1839515" y="991042"/>
          <a:ext cx="2021762" cy="1930471"/>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chemeClr val="tx1"/>
              </a:solidFill>
            </a:rPr>
            <a:t>Les </a:t>
          </a:r>
          <a:r>
            <a:rPr lang="fr-FR" sz="1400" b="1" dirty="0" smtClean="0">
              <a:solidFill>
                <a:schemeClr val="tx1"/>
              </a:solidFill>
            </a:rPr>
            <a:t>2 174 </a:t>
          </a:r>
          <a:r>
            <a:rPr lang="fr-FR" sz="1400" b="1" dirty="0">
              <a:solidFill>
                <a:schemeClr val="tx1"/>
              </a:solidFill>
            </a:rPr>
            <a:t>exploitations de moins d’un hectare  exploitent environ 800 hectares soit une surface </a:t>
          </a:r>
          <a:r>
            <a:rPr lang="fr-FR" sz="1400" b="1" u="sng" dirty="0">
              <a:solidFill>
                <a:schemeClr val="tx1"/>
              </a:solidFill>
            </a:rPr>
            <a:t>moyenne</a:t>
          </a:r>
          <a:r>
            <a:rPr lang="fr-FR" sz="1400" b="1" dirty="0">
              <a:solidFill>
                <a:schemeClr val="tx1"/>
              </a:solidFill>
            </a:rPr>
            <a:t> de 0,36 hectares </a:t>
          </a:r>
        </a:p>
      </cdr:txBody>
    </cdr:sp>
  </cdr:relSizeAnchor>
</c:userShapes>
</file>

<file path=ppt/drawings/drawing111.xml><?xml version="1.0" encoding="utf-8"?>
<c:userShapes xmlns:c="http://schemas.openxmlformats.org/drawingml/2006/chart">
  <cdr:relSizeAnchor xmlns:cdr="http://schemas.openxmlformats.org/drawingml/2006/chartDrawing">
    <cdr:from>
      <cdr:x>0.34152</cdr:x>
      <cdr:y>0.59065</cdr:y>
    </cdr:from>
    <cdr:to>
      <cdr:x>1</cdr:x>
      <cdr:y>0.70877</cdr:y>
    </cdr:to>
    <cdr:sp macro="" textlink="">
      <cdr:nvSpPr>
        <cdr:cNvPr id="2" name="Rectangle à coins arrondis 1"/>
        <cdr:cNvSpPr/>
      </cdr:nvSpPr>
      <cdr:spPr>
        <a:xfrm xmlns:a="http://schemas.openxmlformats.org/drawingml/2006/main">
          <a:off x="1253698" y="3851912"/>
          <a:ext cx="2417243" cy="770358"/>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smtClean="0">
              <a:solidFill>
                <a:srgbClr val="3C4646"/>
              </a:solidFill>
            </a:rPr>
            <a:t>Poids faibles, mais tendances à la remontée depuis une dizaine d’années</a:t>
          </a:r>
          <a:endParaRPr lang="fr-FR" sz="1400" b="1" dirty="0">
            <a:solidFill>
              <a:srgbClr val="3C4646"/>
            </a:solidFill>
          </a:endParaRPr>
        </a:p>
      </cdr:txBody>
    </cdr:sp>
  </cdr:relSizeAnchor>
</c:userShapes>
</file>

<file path=ppt/drawings/drawing112.xml><?xml version="1.0" encoding="utf-8"?>
<c:userShapes xmlns:c="http://schemas.openxmlformats.org/drawingml/2006/chart">
  <cdr:relSizeAnchor xmlns:cdr="http://schemas.openxmlformats.org/drawingml/2006/chartDrawing">
    <cdr:from>
      <cdr:x>0.57778</cdr:x>
      <cdr:y>0.48639</cdr:y>
    </cdr:from>
    <cdr:to>
      <cdr:x>0.94444</cdr:x>
      <cdr:y>0.64286</cdr:y>
    </cdr:to>
    <cdr:sp macro="" textlink="">
      <cdr:nvSpPr>
        <cdr:cNvPr id="2" name="Rectangle à coins arrondis 1"/>
        <cdr:cNvSpPr/>
      </cdr:nvSpPr>
      <cdr:spPr>
        <a:xfrm xmlns:a="http://schemas.openxmlformats.org/drawingml/2006/main">
          <a:off x="2641600" y="1816100"/>
          <a:ext cx="1676400" cy="584200"/>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pPr algn="ctr"/>
          <a:r>
            <a:rPr lang="fr-FR" sz="1600" b="1">
              <a:solidFill>
                <a:srgbClr val="3C4646"/>
              </a:solidFill>
            </a:rPr>
            <a:t>Avec tendances jusqu'en 2019</a:t>
          </a:r>
        </a:p>
      </cdr:txBody>
    </cdr:sp>
  </cdr:relSizeAnchor>
  <cdr:relSizeAnchor xmlns:cdr="http://schemas.openxmlformats.org/drawingml/2006/chartDrawing">
    <cdr:from>
      <cdr:x>0.825</cdr:x>
      <cdr:y>0.14626</cdr:y>
    </cdr:from>
    <cdr:to>
      <cdr:x>1</cdr:x>
      <cdr:y>0.22789</cdr:y>
    </cdr:to>
    <cdr:sp macro="" textlink="">
      <cdr:nvSpPr>
        <cdr:cNvPr id="3" name="Rectangle à coins arrondis 2"/>
        <cdr:cNvSpPr/>
      </cdr:nvSpPr>
      <cdr:spPr>
        <a:xfrm xmlns:a="http://schemas.openxmlformats.org/drawingml/2006/main">
          <a:off x="3771900" y="546100"/>
          <a:ext cx="800100" cy="304800"/>
        </a:xfrm>
        <a:prstGeom xmlns:a="http://schemas.openxmlformats.org/drawingml/2006/main" prst="roundRect">
          <a:avLst/>
        </a:prstGeom>
        <a:solidFill xmlns:a="http://schemas.openxmlformats.org/drawingml/2006/main">
          <a:schemeClr val="bg1">
            <a:lumMod val="85000"/>
          </a:scheme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a:solidFill>
                <a:srgbClr val="3C4646"/>
              </a:solidFill>
            </a:rPr>
            <a:t>3,7% ?</a:t>
          </a:r>
        </a:p>
      </cdr:txBody>
    </cdr:sp>
  </cdr:relSizeAnchor>
  <cdr:relSizeAnchor xmlns:cdr="http://schemas.openxmlformats.org/drawingml/2006/chartDrawing">
    <cdr:from>
      <cdr:x>0.81389</cdr:x>
      <cdr:y>0.37415</cdr:y>
    </cdr:from>
    <cdr:to>
      <cdr:x>0.98889</cdr:x>
      <cdr:y>0.45578</cdr:y>
    </cdr:to>
    <cdr:sp macro="" textlink="">
      <cdr:nvSpPr>
        <cdr:cNvPr id="4" name="Rectangle à coins arrondis 3"/>
        <cdr:cNvSpPr/>
      </cdr:nvSpPr>
      <cdr:spPr>
        <a:xfrm xmlns:a="http://schemas.openxmlformats.org/drawingml/2006/main">
          <a:off x="3721100" y="1397000"/>
          <a:ext cx="800100" cy="304800"/>
        </a:xfrm>
        <a:prstGeom xmlns:a="http://schemas.openxmlformats.org/drawingml/2006/main" prst="roundRect">
          <a:avLst/>
        </a:prstGeom>
        <a:solidFill xmlns:a="http://schemas.openxmlformats.org/drawingml/2006/main">
          <a:srgbClr val="D9D9D9"/>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a:solidFill>
                <a:srgbClr val="008000"/>
              </a:solidFill>
            </a:rPr>
            <a:t>1,8% ?</a:t>
          </a:r>
        </a:p>
      </cdr:txBody>
    </cdr:sp>
  </cdr:relSizeAnchor>
</c:userShapes>
</file>

<file path=ppt/drawings/drawing113.xml><?xml version="1.0" encoding="utf-8"?>
<c:userShapes xmlns:c="http://schemas.openxmlformats.org/drawingml/2006/chart">
  <cdr:relSizeAnchor xmlns:cdr="http://schemas.openxmlformats.org/drawingml/2006/chartDrawing">
    <cdr:from>
      <cdr:x>0.41965</cdr:x>
      <cdr:y>0.55202</cdr:y>
    </cdr:from>
    <cdr:to>
      <cdr:x>0.89007</cdr:x>
      <cdr:y>0.62407</cdr:y>
    </cdr:to>
    <cdr:sp macro="" textlink="">
      <cdr:nvSpPr>
        <cdr:cNvPr id="2" name="Rectangle à coins arrondis 1"/>
        <cdr:cNvSpPr/>
      </cdr:nvSpPr>
      <cdr:spPr>
        <a:xfrm xmlns:a="http://schemas.openxmlformats.org/drawingml/2006/main">
          <a:off x="1948206" y="3599986"/>
          <a:ext cx="2183860" cy="469900"/>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3C4646"/>
              </a:solidFill>
            </a:rPr>
            <a:t>Selon le calcul du PIB, </a:t>
          </a:r>
          <a:endParaRPr lang="fr-FR" sz="1400" b="1" dirty="0" smtClean="0">
            <a:solidFill>
              <a:srgbClr val="3C4646"/>
            </a:solidFill>
          </a:endParaRPr>
        </a:p>
        <a:p xmlns:a="http://schemas.openxmlformats.org/drawingml/2006/main">
          <a:pPr algn="ctr"/>
          <a:r>
            <a:rPr lang="fr-FR" sz="1400" b="1" dirty="0" smtClean="0">
              <a:solidFill>
                <a:srgbClr val="3C4646"/>
              </a:solidFill>
            </a:rPr>
            <a:t>avec</a:t>
          </a:r>
          <a:r>
            <a:rPr lang="fr-FR" sz="1400" b="1" baseline="0" dirty="0" smtClean="0">
              <a:solidFill>
                <a:srgbClr val="3C4646"/>
              </a:solidFill>
            </a:rPr>
            <a:t> </a:t>
          </a:r>
          <a:r>
            <a:rPr lang="fr-FR" sz="1400" b="1" baseline="0" dirty="0">
              <a:solidFill>
                <a:srgbClr val="3C4646"/>
              </a:solidFill>
            </a:rPr>
            <a:t>sylviculture et pêche </a:t>
          </a:r>
          <a:endParaRPr lang="fr-FR" sz="1400" b="1" dirty="0">
            <a:solidFill>
              <a:srgbClr val="3C4646"/>
            </a:solidFill>
          </a:endParaRPr>
        </a:p>
      </cdr:txBody>
    </cdr:sp>
  </cdr:relSizeAnchor>
  <cdr:relSizeAnchor xmlns:cdr="http://schemas.openxmlformats.org/drawingml/2006/chartDrawing">
    <cdr:from>
      <cdr:x>0.1596</cdr:x>
      <cdr:y>0.66902</cdr:y>
    </cdr:from>
    <cdr:to>
      <cdr:x>0.63001</cdr:x>
      <cdr:y>0.74107</cdr:y>
    </cdr:to>
    <cdr:sp macro="" textlink="">
      <cdr:nvSpPr>
        <cdr:cNvPr id="3" name="Rectangle à coins arrondis 2"/>
        <cdr:cNvSpPr/>
      </cdr:nvSpPr>
      <cdr:spPr>
        <a:xfrm xmlns:a="http://schemas.openxmlformats.org/drawingml/2006/main">
          <a:off x="740913" y="4362998"/>
          <a:ext cx="2183860" cy="469900"/>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smtClean="0">
              <a:solidFill>
                <a:srgbClr val="3C4646"/>
              </a:solidFill>
            </a:rPr>
            <a:t>Agriculture et élevage seulement</a:t>
          </a:r>
          <a:endParaRPr lang="fr-FR" sz="1400" b="1" dirty="0">
            <a:solidFill>
              <a:srgbClr val="3C4646"/>
            </a:solidFill>
          </a:endParaRPr>
        </a:p>
      </cdr:txBody>
    </cdr:sp>
  </cdr:relSizeAnchor>
</c:userShapes>
</file>

<file path=ppt/drawings/drawing114.xml><?xml version="1.0" encoding="utf-8"?>
<c:userShapes xmlns:c="http://schemas.openxmlformats.org/drawingml/2006/chart">
  <cdr:relSizeAnchor xmlns:cdr="http://schemas.openxmlformats.org/drawingml/2006/chartDrawing">
    <cdr:from>
      <cdr:x>0.55355</cdr:x>
      <cdr:y>0.18581</cdr:y>
    </cdr:from>
    <cdr:to>
      <cdr:x>0.93064</cdr:x>
      <cdr:y>0.31132</cdr:y>
    </cdr:to>
    <cdr:sp macro="" textlink="">
      <cdr:nvSpPr>
        <cdr:cNvPr id="2" name="Rectangle à coins arrondis 1"/>
        <cdr:cNvSpPr/>
      </cdr:nvSpPr>
      <cdr:spPr>
        <a:xfrm xmlns:a="http://schemas.openxmlformats.org/drawingml/2006/main">
          <a:off x="2525001" y="1237998"/>
          <a:ext cx="1720085" cy="836225"/>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3C4646"/>
              </a:solidFill>
            </a:rPr>
            <a:t>Forte reprise de l'élevage </a:t>
          </a:r>
          <a:r>
            <a:rPr lang="fr-FR" sz="1600" b="1" dirty="0" smtClean="0">
              <a:solidFill>
                <a:srgbClr val="3C4646"/>
              </a:solidFill>
            </a:rPr>
            <a:t>depuis 2006</a:t>
          </a:r>
          <a:endParaRPr lang="fr-FR" sz="1600" b="1" dirty="0">
            <a:solidFill>
              <a:srgbClr val="3C4646"/>
            </a:solidFill>
          </a:endParaRPr>
        </a:p>
      </cdr:txBody>
    </cdr:sp>
  </cdr:relSizeAnchor>
</c:userShapes>
</file>

<file path=ppt/drawings/drawing115.xml><?xml version="1.0" encoding="utf-8"?>
<c:userShapes xmlns:c="http://schemas.openxmlformats.org/drawingml/2006/chart">
  <cdr:relSizeAnchor xmlns:cdr="http://schemas.openxmlformats.org/drawingml/2006/chartDrawing">
    <cdr:from>
      <cdr:x>0.19669</cdr:x>
      <cdr:y>0.75856</cdr:y>
    </cdr:from>
    <cdr:to>
      <cdr:x>0.91954</cdr:x>
      <cdr:y>0.86931</cdr:y>
    </cdr:to>
    <cdr:sp macro="" textlink="">
      <cdr:nvSpPr>
        <cdr:cNvPr id="2" name="Rectangle à coins arrondis 1"/>
        <cdr:cNvSpPr/>
      </cdr:nvSpPr>
      <cdr:spPr>
        <a:xfrm xmlns:a="http://schemas.openxmlformats.org/drawingml/2006/main">
          <a:off x="609302" y="4997350"/>
          <a:ext cx="2239211" cy="729634"/>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rgbClr val="3C4646"/>
              </a:solidFill>
            </a:rPr>
            <a:t>La chute ;</a:t>
          </a:r>
        </a:p>
        <a:p xmlns:a="http://schemas.openxmlformats.org/drawingml/2006/main">
          <a:pPr algn="ctr"/>
          <a:r>
            <a:rPr lang="fr-FR" sz="1600" b="1" dirty="0" smtClean="0">
              <a:solidFill>
                <a:srgbClr val="3C4646"/>
              </a:solidFill>
            </a:rPr>
            <a:t> reprise depuis 2010 ?</a:t>
          </a:r>
          <a:endParaRPr lang="fr-FR" sz="1600" b="1" dirty="0">
            <a:solidFill>
              <a:srgbClr val="3C4646"/>
            </a:solidFill>
          </a:endParaRPr>
        </a:p>
      </cdr:txBody>
    </cdr:sp>
  </cdr:relSizeAnchor>
</c:userShapes>
</file>

<file path=ppt/drawings/drawing12.xml><?xml version="1.0" encoding="utf-8"?>
<c:userShapes xmlns:c="http://schemas.openxmlformats.org/drawingml/2006/chart">
  <cdr:relSizeAnchor xmlns:cdr="http://schemas.openxmlformats.org/drawingml/2006/chartDrawing">
    <cdr:from>
      <cdr:x>0.42168</cdr:x>
      <cdr:y>0.1027</cdr:y>
    </cdr:from>
    <cdr:to>
      <cdr:x>0.71549</cdr:x>
      <cdr:y>0.2506</cdr:y>
    </cdr:to>
    <cdr:sp macro="" textlink="">
      <cdr:nvSpPr>
        <cdr:cNvPr id="2" name="Rectangle à coins arrondis 1"/>
        <cdr:cNvSpPr/>
      </cdr:nvSpPr>
      <cdr:spPr>
        <a:xfrm xmlns:a="http://schemas.openxmlformats.org/drawingml/2006/main">
          <a:off x="2318364" y="660171"/>
          <a:ext cx="1615384" cy="950744"/>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mr-IN" sz="1800" b="1" dirty="0" smtClean="0">
              <a:solidFill>
                <a:schemeClr val="tx1"/>
              </a:solidFill>
            </a:rPr>
            <a:t>…</a:t>
          </a:r>
          <a:r>
            <a:rPr lang="fr-FR" sz="1800" b="1" dirty="0" smtClean="0">
              <a:solidFill>
                <a:schemeClr val="tx1"/>
              </a:solidFill>
            </a:rPr>
            <a:t> + 68% pour les 9 premiers mois 18/17.</a:t>
          </a:r>
          <a:r>
            <a:rPr lang="fr-FR" sz="1800" b="1" dirty="0">
              <a:solidFill>
                <a:schemeClr val="tx1"/>
              </a:solidFill>
            </a:rPr>
            <a:t>..</a:t>
          </a:r>
        </a:p>
      </cdr:txBody>
    </cdr:sp>
  </cdr:relSizeAnchor>
  <cdr:relSizeAnchor xmlns:cdr="http://schemas.openxmlformats.org/drawingml/2006/chartDrawing">
    <cdr:from>
      <cdr:x>0.10979</cdr:x>
      <cdr:y>0.06964</cdr:y>
    </cdr:from>
    <cdr:to>
      <cdr:x>0.42974</cdr:x>
      <cdr:y>0.17899</cdr:y>
    </cdr:to>
    <cdr:sp macro="" textlink="">
      <cdr:nvSpPr>
        <cdr:cNvPr id="4" name="Rectangle à coins arrondis 3"/>
        <cdr:cNvSpPr/>
      </cdr:nvSpPr>
      <cdr:spPr>
        <a:xfrm xmlns:a="http://schemas.openxmlformats.org/drawingml/2006/main">
          <a:off x="603624" y="447648"/>
          <a:ext cx="1759070" cy="702910"/>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tx1"/>
              </a:solidFill>
            </a:rPr>
            <a:t>La Chine </a:t>
          </a:r>
          <a:r>
            <a:rPr lang="fr-FR" sz="1800" b="1" dirty="0" smtClean="0">
              <a:solidFill>
                <a:schemeClr val="tx1"/>
              </a:solidFill>
            </a:rPr>
            <a:t>s'est éveillée...</a:t>
          </a:r>
          <a:endParaRPr lang="fr-FR" sz="1800" b="1" dirty="0">
            <a:solidFill>
              <a:schemeClr val="tx1"/>
            </a:solidFill>
          </a:endParaRPr>
        </a:p>
      </cdr:txBody>
    </cdr:sp>
  </cdr:relSizeAnchor>
</c:userShapes>
</file>

<file path=ppt/drawings/drawing13.xml><?xml version="1.0" encoding="utf-8"?>
<c:userShapes xmlns:c="http://schemas.openxmlformats.org/drawingml/2006/chart">
  <cdr:relSizeAnchor xmlns:cdr="http://schemas.openxmlformats.org/drawingml/2006/chartDrawing">
    <cdr:from>
      <cdr:x>0.28253</cdr:x>
      <cdr:y>0.71146</cdr:y>
    </cdr:from>
    <cdr:to>
      <cdr:x>0.92937</cdr:x>
      <cdr:y>0.8437</cdr:y>
    </cdr:to>
    <cdr:sp macro="" textlink="">
      <cdr:nvSpPr>
        <cdr:cNvPr id="2" name="Rectangle à coins arrondis 1"/>
        <cdr:cNvSpPr/>
      </cdr:nvSpPr>
      <cdr:spPr>
        <a:xfrm xmlns:a="http://schemas.openxmlformats.org/drawingml/2006/main">
          <a:off x="1005482" y="4273274"/>
          <a:ext cx="2302029" cy="794284"/>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dirty="0">
              <a:solidFill>
                <a:srgbClr val="FFFFFF"/>
              </a:solidFill>
            </a:rPr>
            <a:t>Ecroulement relatif de la métropole avant la crise </a:t>
          </a:r>
          <a:endParaRPr lang="fr-FR" sz="1400" b="1" dirty="0" smtClean="0">
            <a:solidFill>
              <a:srgbClr val="FFFFFF"/>
            </a:solidFill>
          </a:endParaRPr>
        </a:p>
        <a:p xmlns:a="http://schemas.openxmlformats.org/drawingml/2006/main">
          <a:pPr algn="ctr"/>
          <a:r>
            <a:rPr lang="fr-FR" sz="1400" b="1" dirty="0" smtClean="0">
              <a:solidFill>
                <a:srgbClr val="FFFFFF"/>
              </a:solidFill>
            </a:rPr>
            <a:t>puis </a:t>
          </a:r>
          <a:r>
            <a:rPr lang="fr-FR" sz="1400" b="1" dirty="0">
              <a:solidFill>
                <a:srgbClr val="FFFFFF"/>
              </a:solidFill>
            </a:rPr>
            <a:t>stabilisation</a:t>
          </a:r>
        </a:p>
      </cdr:txBody>
    </cdr:sp>
  </cdr:relSizeAnchor>
  <cdr:relSizeAnchor xmlns:cdr="http://schemas.openxmlformats.org/drawingml/2006/chartDrawing">
    <cdr:from>
      <cdr:x>0.508</cdr:x>
      <cdr:y>0.05948</cdr:y>
    </cdr:from>
    <cdr:to>
      <cdr:x>0.98434</cdr:x>
      <cdr:y>0.21146</cdr:y>
    </cdr:to>
    <cdr:sp macro="" textlink="">
      <cdr:nvSpPr>
        <cdr:cNvPr id="3" name="Rectangle à coins arrondis 2"/>
        <cdr:cNvSpPr/>
      </cdr:nvSpPr>
      <cdr:spPr>
        <a:xfrm xmlns:a="http://schemas.openxmlformats.org/drawingml/2006/main">
          <a:off x="1680219" y="357253"/>
          <a:ext cx="1575500" cy="912856"/>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a:solidFill>
                <a:schemeClr val="tx1"/>
              </a:solidFill>
            </a:rPr>
            <a:t>Bond de Singapour et Asie (Chine ?)</a:t>
          </a:r>
        </a:p>
      </cdr:txBody>
    </cdr:sp>
  </cdr:relSizeAnchor>
</c:userShapes>
</file>

<file path=ppt/drawings/drawing14.xml><?xml version="1.0" encoding="utf-8"?>
<c:userShapes xmlns:c="http://schemas.openxmlformats.org/drawingml/2006/chart">
  <cdr:relSizeAnchor xmlns:cdr="http://schemas.openxmlformats.org/drawingml/2006/chartDrawing">
    <cdr:from>
      <cdr:x>0.31944</cdr:x>
      <cdr:y>0.12816</cdr:y>
    </cdr:from>
    <cdr:to>
      <cdr:x>0.42687</cdr:x>
      <cdr:y>0.2615</cdr:y>
    </cdr:to>
    <cdr:sp macro="" textlink="">
      <cdr:nvSpPr>
        <cdr:cNvPr id="3" name="Rectangle à coins arrondis 2"/>
        <cdr:cNvSpPr/>
      </cdr:nvSpPr>
      <cdr:spPr>
        <a:xfrm xmlns:a="http://schemas.openxmlformats.org/drawingml/2006/main">
          <a:off x="2903423" y="806347"/>
          <a:ext cx="976436" cy="838915"/>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bg1"/>
              </a:solidFill>
            </a:rPr>
            <a:t>Indice</a:t>
          </a:r>
          <a:endParaRPr lang="fr-FR" sz="1800" b="1" dirty="0">
            <a:solidFill>
              <a:schemeClr val="bg1"/>
            </a:solidFill>
          </a:endParaRPr>
        </a:p>
        <a:p xmlns:a="http://schemas.openxmlformats.org/drawingml/2006/main">
          <a:pPr algn="ctr"/>
          <a:r>
            <a:rPr lang="fr-FR" sz="1800" b="1" dirty="0">
              <a:solidFill>
                <a:schemeClr val="bg1"/>
              </a:solidFill>
            </a:rPr>
            <a:t>Prix</a:t>
          </a:r>
        </a:p>
      </cdr:txBody>
    </cdr:sp>
  </cdr:relSizeAnchor>
  <cdr:relSizeAnchor xmlns:cdr="http://schemas.openxmlformats.org/drawingml/2006/chartDrawing">
    <cdr:from>
      <cdr:x>0.50383</cdr:x>
      <cdr:y>0.67815</cdr:y>
    </cdr:from>
    <cdr:to>
      <cdr:x>0.62642</cdr:x>
      <cdr:y>0.81661</cdr:y>
    </cdr:to>
    <cdr:sp macro="" textlink="">
      <cdr:nvSpPr>
        <cdr:cNvPr id="5" name="Rectangle à coins arrondis 4"/>
        <cdr:cNvSpPr/>
      </cdr:nvSpPr>
      <cdr:spPr>
        <a:xfrm xmlns:a="http://schemas.openxmlformats.org/drawingml/2006/main">
          <a:off x="4711485" y="4459004"/>
          <a:ext cx="1146390" cy="910404"/>
        </a:xfrm>
        <a:prstGeom xmlns:a="http://schemas.openxmlformats.org/drawingml/2006/main" prst="roundRect">
          <a:avLst/>
        </a:prstGeom>
        <a:solidFill xmlns:a="http://schemas.openxmlformats.org/drawingml/2006/main">
          <a:schemeClr val="tx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FFFFFF"/>
              </a:solidFill>
            </a:rPr>
            <a:t>Indice </a:t>
          </a:r>
          <a:r>
            <a:rPr lang="fr-FR" sz="1800" b="1" dirty="0">
              <a:solidFill>
                <a:srgbClr val="FFFFFF"/>
              </a:solidFill>
            </a:rPr>
            <a:t>Quantité </a:t>
          </a:r>
        </a:p>
      </cdr:txBody>
    </cdr:sp>
  </cdr:relSizeAnchor>
  <cdr:relSizeAnchor xmlns:cdr="http://schemas.openxmlformats.org/drawingml/2006/chartDrawing">
    <cdr:from>
      <cdr:x>0.35573</cdr:x>
      <cdr:y>0.49797</cdr:y>
    </cdr:from>
    <cdr:to>
      <cdr:x>0.46316</cdr:x>
      <cdr:y>0.62873</cdr:y>
    </cdr:to>
    <cdr:sp macro="" textlink="">
      <cdr:nvSpPr>
        <cdr:cNvPr id="6" name="Rectangle à coins arrondis 5"/>
        <cdr:cNvSpPr/>
      </cdr:nvSpPr>
      <cdr:spPr>
        <a:xfrm xmlns:a="http://schemas.openxmlformats.org/drawingml/2006/main">
          <a:off x="3326569" y="3274270"/>
          <a:ext cx="1004622" cy="859775"/>
        </a:xfrm>
        <a:prstGeom xmlns:a="http://schemas.openxmlformats.org/drawingml/2006/main" prst="roundRect">
          <a:avLst/>
        </a:prstGeom>
        <a:solidFill xmlns:a="http://schemas.openxmlformats.org/drawingml/2006/main">
          <a:srgbClr val="008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FFFFFF"/>
              </a:solidFill>
            </a:rPr>
            <a:t>Indice</a:t>
          </a:r>
          <a:r>
            <a:rPr lang="fr-FR" sz="1800" b="1" baseline="0" dirty="0" smtClean="0">
              <a:solidFill>
                <a:srgbClr val="FFFFFF"/>
              </a:solidFill>
            </a:rPr>
            <a:t> </a:t>
          </a:r>
          <a:r>
            <a:rPr lang="fr-FR" sz="1800" b="1" baseline="0" dirty="0">
              <a:solidFill>
                <a:srgbClr val="FFFFFF"/>
              </a:solidFill>
            </a:rPr>
            <a:t>Valeur</a:t>
          </a:r>
          <a:endParaRPr lang="fr-FR" sz="1800" b="1" dirty="0">
            <a:solidFill>
              <a:srgbClr val="FFFFFF"/>
            </a:solidFill>
          </a:endParaRPr>
        </a:p>
      </cdr:txBody>
    </cdr:sp>
  </cdr:relSizeAnchor>
  <cdr:relSizeAnchor xmlns:cdr="http://schemas.openxmlformats.org/drawingml/2006/chartDrawing">
    <cdr:from>
      <cdr:x>0.02616</cdr:x>
      <cdr:y>0.07485</cdr:y>
    </cdr:from>
    <cdr:to>
      <cdr:x>0.31266</cdr:x>
      <cdr:y>0.22938</cdr:y>
    </cdr:to>
    <cdr:sp macro="" textlink="">
      <cdr:nvSpPr>
        <cdr:cNvPr id="7" name="Rectangle à coins arrondis 6"/>
        <cdr:cNvSpPr/>
      </cdr:nvSpPr>
      <cdr:spPr>
        <a:xfrm xmlns:a="http://schemas.openxmlformats.org/drawingml/2006/main">
          <a:off x="244668" y="492138"/>
          <a:ext cx="2679173" cy="1016062"/>
        </a:xfrm>
        <a:prstGeom xmlns:a="http://schemas.openxmlformats.org/drawingml/2006/main" prst="roundRect">
          <a:avLst/>
        </a:prstGeom>
        <a:solidFill xmlns:a="http://schemas.openxmlformats.org/drawingml/2006/main">
          <a:srgbClr val="2FFF2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chemeClr val="tx1"/>
              </a:solidFill>
            </a:rPr>
            <a:t>Boom des prix et valeur jusqu'en</a:t>
          </a:r>
          <a:r>
            <a:rPr lang="fr-FR" sz="1800" b="1" baseline="0">
              <a:solidFill>
                <a:schemeClr val="tx1"/>
              </a:solidFill>
            </a:rPr>
            <a:t> 2007, mais à quantités fixes...</a:t>
          </a:r>
          <a:endParaRPr lang="fr-FR" sz="1800" b="1">
            <a:solidFill>
              <a:schemeClr val="tx1"/>
            </a:solidFill>
          </a:endParaRPr>
        </a:p>
      </cdr:txBody>
    </cdr:sp>
  </cdr:relSizeAnchor>
  <cdr:relSizeAnchor xmlns:cdr="http://schemas.openxmlformats.org/drawingml/2006/chartDrawing">
    <cdr:from>
      <cdr:x>0.83261</cdr:x>
      <cdr:y>0.00256</cdr:y>
    </cdr:from>
    <cdr:to>
      <cdr:x>1</cdr:x>
      <cdr:y>1</cdr:y>
    </cdr:to>
    <cdr:sp macro="" textlink="">
      <cdr:nvSpPr>
        <cdr:cNvPr id="8" name="Rectangle 7"/>
        <cdr:cNvSpPr/>
      </cdr:nvSpPr>
      <cdr:spPr>
        <a:xfrm xmlns:a="http://schemas.openxmlformats.org/drawingml/2006/main">
          <a:off x="7567588" y="16460"/>
          <a:ext cx="1521456" cy="6413224"/>
        </a:xfrm>
        <a:prstGeom xmlns:a="http://schemas.openxmlformats.org/drawingml/2006/main" prst="rect">
          <a:avLst/>
        </a:prstGeom>
        <a:solidFill xmlns:a="http://schemas.openxmlformats.org/drawingml/2006/main">
          <a:srgbClr val="2FFF2E">
            <a:alpha val="18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fr-FR"/>
        </a:p>
      </cdr:txBody>
    </cdr:sp>
  </cdr:relSizeAnchor>
  <cdr:relSizeAnchor xmlns:cdr="http://schemas.openxmlformats.org/drawingml/2006/chartDrawing">
    <cdr:from>
      <cdr:x>0.72489</cdr:x>
      <cdr:y>0.57815</cdr:y>
    </cdr:from>
    <cdr:to>
      <cdr:x>1</cdr:x>
      <cdr:y>0.75514</cdr:y>
    </cdr:to>
    <cdr:sp macro="" textlink="">
      <cdr:nvSpPr>
        <cdr:cNvPr id="9" name="Rectangle à coins arrondis 8"/>
        <cdr:cNvSpPr/>
      </cdr:nvSpPr>
      <cdr:spPr>
        <a:xfrm xmlns:a="http://schemas.openxmlformats.org/drawingml/2006/main">
          <a:off x="6588565" y="3717345"/>
          <a:ext cx="2500479" cy="1137993"/>
        </a:xfrm>
        <a:prstGeom xmlns:a="http://schemas.openxmlformats.org/drawingml/2006/main" prst="roundRect">
          <a:avLst/>
        </a:prstGeom>
        <a:solidFill xmlns:a="http://schemas.openxmlformats.org/drawingml/2006/main">
          <a:srgbClr val="2FFF2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a:solidFill>
                <a:schemeClr val="tx1"/>
              </a:solidFill>
            </a:rPr>
            <a:t>Mais après 2016, </a:t>
          </a:r>
        </a:p>
        <a:p xmlns:a="http://schemas.openxmlformats.org/drawingml/2006/main">
          <a:pPr algn="ctr"/>
          <a:r>
            <a:rPr lang="fr-FR" sz="2000" b="1" dirty="0">
              <a:solidFill>
                <a:schemeClr val="tx1"/>
              </a:solidFill>
            </a:rPr>
            <a:t>tout remonte : </a:t>
          </a:r>
        </a:p>
        <a:p xmlns:a="http://schemas.openxmlformats.org/drawingml/2006/main">
          <a:pPr algn="ctr"/>
          <a:r>
            <a:rPr lang="fr-FR" sz="2000" b="1" dirty="0">
              <a:solidFill>
                <a:schemeClr val="tx1"/>
              </a:solidFill>
            </a:rPr>
            <a:t>la crise est finie </a:t>
          </a:r>
          <a:r>
            <a:rPr lang="fr-FR" sz="2000" b="1" dirty="0" smtClean="0">
              <a:solidFill>
                <a:schemeClr val="tx1"/>
              </a:solidFill>
            </a:rPr>
            <a:t>!</a:t>
          </a:r>
          <a:endParaRPr lang="fr-FR" sz="2000" b="1" dirty="0">
            <a:solidFill>
              <a:schemeClr val="tx1"/>
            </a:solidFill>
          </a:endParaRPr>
        </a:p>
      </cdr:txBody>
    </cdr:sp>
  </cdr:relSizeAnchor>
  <cdr:relSizeAnchor xmlns:cdr="http://schemas.openxmlformats.org/drawingml/2006/chartDrawing">
    <cdr:from>
      <cdr:x>0.03867</cdr:x>
      <cdr:y>0.33207</cdr:y>
    </cdr:from>
    <cdr:to>
      <cdr:x>0.32398</cdr:x>
      <cdr:y>0.55131</cdr:y>
    </cdr:to>
    <cdr:sp macro="" textlink="">
      <cdr:nvSpPr>
        <cdr:cNvPr id="10" name="Rectangle à coins arrondis 9"/>
        <cdr:cNvSpPr/>
      </cdr:nvSpPr>
      <cdr:spPr>
        <a:xfrm xmlns:a="http://schemas.openxmlformats.org/drawingml/2006/main">
          <a:off x="361619" y="2183433"/>
          <a:ext cx="2668063" cy="1441534"/>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FF0000"/>
              </a:solidFill>
            </a:rPr>
            <a:t>Chute des </a:t>
          </a:r>
          <a:r>
            <a:rPr lang="fr-FR" sz="1800" b="1" dirty="0">
              <a:solidFill>
                <a:srgbClr val="FF0000"/>
              </a:solidFill>
            </a:rPr>
            <a:t>prix </a:t>
          </a:r>
          <a:r>
            <a:rPr lang="fr-FR" sz="1800" b="1" dirty="0" smtClean="0">
              <a:solidFill>
                <a:srgbClr val="FF0000"/>
              </a:solidFill>
            </a:rPr>
            <a:t>ensuite, jusqu’en 2015-2016</a:t>
          </a:r>
          <a:r>
            <a:rPr lang="fr-FR" sz="1800" b="1" dirty="0" smtClean="0">
              <a:solidFill>
                <a:schemeClr val="tx1"/>
              </a:solidFill>
            </a:rPr>
            <a:t>, </a:t>
          </a:r>
          <a:r>
            <a:rPr lang="fr-FR" sz="1800" b="1" dirty="0" smtClean="0">
              <a:solidFill>
                <a:srgbClr val="008000"/>
              </a:solidFill>
            </a:rPr>
            <a:t>boom des quantités, </a:t>
          </a:r>
          <a:r>
            <a:rPr lang="fr-FR" sz="1800" b="1" dirty="0" smtClean="0">
              <a:solidFill>
                <a:schemeClr val="tx1"/>
              </a:solidFill>
            </a:rPr>
            <a:t>stagnation des valeurs</a:t>
          </a:r>
          <a:endParaRPr lang="fr-FR" sz="1800" b="1" dirty="0">
            <a:solidFill>
              <a:schemeClr val="tx1"/>
            </a:solidFill>
          </a:endParaRPr>
        </a:p>
      </cdr:txBody>
    </cdr:sp>
  </cdr:relSizeAnchor>
</c:userShapes>
</file>

<file path=ppt/drawings/drawing15.xml><?xml version="1.0" encoding="utf-8"?>
<c:userShapes xmlns:c="http://schemas.openxmlformats.org/drawingml/2006/chart">
  <cdr:relSizeAnchor xmlns:cdr="http://schemas.openxmlformats.org/drawingml/2006/chartDrawing">
    <cdr:from>
      <cdr:x>0.87097</cdr:x>
      <cdr:y>0.29088</cdr:y>
    </cdr:from>
    <cdr:to>
      <cdr:x>1</cdr:x>
      <cdr:y>1</cdr:y>
    </cdr:to>
    <cdr:sp macro="" textlink="">
      <cdr:nvSpPr>
        <cdr:cNvPr id="2" name="Rectangle à coins arrondis 1"/>
        <cdr:cNvSpPr/>
      </cdr:nvSpPr>
      <cdr:spPr>
        <a:xfrm xmlns:a="http://schemas.openxmlformats.org/drawingml/2006/main">
          <a:off x="5432425" y="1514316"/>
          <a:ext cx="804802" cy="3691665"/>
        </a:xfrm>
        <a:prstGeom xmlns:a="http://schemas.openxmlformats.org/drawingml/2006/main" prst="roundRect">
          <a:avLst/>
        </a:prstGeom>
        <a:solidFill xmlns:a="http://schemas.openxmlformats.org/drawingml/2006/main">
          <a:srgbClr val="00E500">
            <a:alpha val="8000"/>
          </a:srgbClr>
        </a:solidFill>
        <a:ln xmlns:a="http://schemas.openxmlformats.org/drawingml/2006/main">
          <a:solidFill>
            <a:srgbClr val="27FF2E"/>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0.08193</cdr:x>
      <cdr:y>0.17694</cdr:y>
    </cdr:from>
    <cdr:to>
      <cdr:x>0.42584</cdr:x>
      <cdr:y>0.25217</cdr:y>
    </cdr:to>
    <cdr:sp macro="" textlink="">
      <cdr:nvSpPr>
        <cdr:cNvPr id="3" name="Rectangle à coins arrondis 2"/>
        <cdr:cNvSpPr/>
      </cdr:nvSpPr>
      <cdr:spPr>
        <a:xfrm xmlns:a="http://schemas.openxmlformats.org/drawingml/2006/main">
          <a:off x="498847" y="921144"/>
          <a:ext cx="2093963" cy="391674"/>
        </a:xfrm>
        <a:prstGeom xmlns:a="http://schemas.openxmlformats.org/drawingml/2006/main" prst="roundRect">
          <a:avLst/>
        </a:prstGeom>
        <a:solidFill xmlns:a="http://schemas.openxmlformats.org/drawingml/2006/main">
          <a:srgbClr val="00E500"/>
        </a:solidFill>
        <a:ln xmlns:a="http://schemas.openxmlformats.org/drawingml/2006/main">
          <a:solidFill>
            <a:schemeClr val="accent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000000"/>
              </a:solidFill>
            </a:rPr>
            <a:t>Forte croissance</a:t>
          </a:r>
        </a:p>
      </cdr:txBody>
    </cdr:sp>
  </cdr:relSizeAnchor>
  <cdr:relSizeAnchor xmlns:cdr="http://schemas.openxmlformats.org/drawingml/2006/chartDrawing">
    <cdr:from>
      <cdr:x>0.45644</cdr:x>
      <cdr:y>0.4742</cdr:y>
    </cdr:from>
    <cdr:to>
      <cdr:x>0.61793</cdr:x>
      <cdr:y>0.53263</cdr:y>
    </cdr:to>
    <cdr:sp macro="" textlink="">
      <cdr:nvSpPr>
        <cdr:cNvPr id="4" name="Rectangle à coins arrondis 3"/>
        <cdr:cNvSpPr/>
      </cdr:nvSpPr>
      <cdr:spPr>
        <a:xfrm xmlns:a="http://schemas.openxmlformats.org/drawingml/2006/main">
          <a:off x="2779127" y="2468674"/>
          <a:ext cx="983281" cy="304177"/>
        </a:xfrm>
        <a:prstGeom xmlns:a="http://schemas.openxmlformats.org/drawingml/2006/main" prst="roundRect">
          <a:avLst/>
        </a:prstGeom>
        <a:solidFill xmlns:a="http://schemas.openxmlformats.org/drawingml/2006/main">
          <a:srgbClr val="FFFF00"/>
        </a:solidFill>
        <a:ln xmlns:a="http://schemas.openxmlformats.org/drawingml/2006/main">
          <a:solidFill>
            <a:schemeClr val="accent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000000"/>
              </a:solidFill>
            </a:rPr>
            <a:t>Yo-yo</a:t>
          </a:r>
        </a:p>
      </cdr:txBody>
    </cdr:sp>
  </cdr:relSizeAnchor>
  <cdr:relSizeAnchor xmlns:cdr="http://schemas.openxmlformats.org/drawingml/2006/chartDrawing">
    <cdr:from>
      <cdr:x>0.69201</cdr:x>
      <cdr:y>0.36804</cdr:y>
    </cdr:from>
    <cdr:to>
      <cdr:x>0.8616</cdr:x>
      <cdr:y>0.46953</cdr:y>
    </cdr:to>
    <cdr:sp macro="" textlink="">
      <cdr:nvSpPr>
        <cdr:cNvPr id="5" name="Rectangle à coins arrondis 4"/>
        <cdr:cNvSpPr/>
      </cdr:nvSpPr>
      <cdr:spPr>
        <a:xfrm xmlns:a="http://schemas.openxmlformats.org/drawingml/2006/main">
          <a:off x="4213423" y="1915997"/>
          <a:ext cx="1032587" cy="528355"/>
        </a:xfrm>
        <a:prstGeom xmlns:a="http://schemas.openxmlformats.org/drawingml/2006/main" prst="roundRect">
          <a:avLst/>
        </a:prstGeom>
        <a:solidFill xmlns:a="http://schemas.openxmlformats.org/drawingml/2006/main">
          <a:srgbClr val="FF0000"/>
        </a:solidFill>
        <a:ln xmlns:a="http://schemas.openxmlformats.org/drawingml/2006/main">
          <a:solidFill>
            <a:schemeClr val="accent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a:solidFill>
                <a:schemeClr val="bg1"/>
              </a:solidFill>
            </a:rPr>
            <a:t>Chute</a:t>
          </a:r>
        </a:p>
      </cdr:txBody>
    </cdr:sp>
  </cdr:relSizeAnchor>
  <cdr:relSizeAnchor xmlns:cdr="http://schemas.openxmlformats.org/drawingml/2006/chartDrawing">
    <cdr:from>
      <cdr:x>0.82651</cdr:x>
      <cdr:y>0.16617</cdr:y>
    </cdr:from>
    <cdr:to>
      <cdr:x>1</cdr:x>
      <cdr:y>0.2642</cdr:y>
    </cdr:to>
    <cdr:sp macro="" textlink="">
      <cdr:nvSpPr>
        <cdr:cNvPr id="6" name="Rectangle à coins arrondis 5"/>
        <cdr:cNvSpPr/>
      </cdr:nvSpPr>
      <cdr:spPr>
        <a:xfrm xmlns:a="http://schemas.openxmlformats.org/drawingml/2006/main">
          <a:off x="5032370" y="865078"/>
          <a:ext cx="1056325" cy="510342"/>
        </a:xfrm>
        <a:prstGeom xmlns:a="http://schemas.openxmlformats.org/drawingml/2006/main" prst="roundRect">
          <a:avLst/>
        </a:prstGeom>
        <a:solidFill xmlns:a="http://schemas.openxmlformats.org/drawingml/2006/main">
          <a:srgbClr val="00E500"/>
        </a:solidFill>
        <a:ln xmlns:a="http://schemas.openxmlformats.org/drawingml/2006/main">
          <a:solidFill>
            <a:schemeClr val="accent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a:solidFill>
                <a:srgbClr val="000000"/>
              </a:solidFill>
            </a:rPr>
            <a:t>Reprise </a:t>
          </a:r>
        </a:p>
      </cdr:txBody>
    </cdr:sp>
  </cdr:relSizeAnchor>
</c:userShapes>
</file>

<file path=ppt/drawings/drawing16.xml><?xml version="1.0" encoding="utf-8"?>
<c:userShapes xmlns:c="http://schemas.openxmlformats.org/drawingml/2006/chart">
  <cdr:relSizeAnchor xmlns:cdr="http://schemas.openxmlformats.org/drawingml/2006/chartDrawing">
    <cdr:from>
      <cdr:x>0.86756</cdr:x>
      <cdr:y>0.41591</cdr:y>
    </cdr:from>
    <cdr:to>
      <cdr:x>1</cdr:x>
      <cdr:y>1</cdr:y>
    </cdr:to>
    <cdr:sp macro="" textlink="">
      <cdr:nvSpPr>
        <cdr:cNvPr id="2" name="Rectangle à coins arrondis 1"/>
        <cdr:cNvSpPr/>
      </cdr:nvSpPr>
      <cdr:spPr>
        <a:xfrm xmlns:a="http://schemas.openxmlformats.org/drawingml/2006/main">
          <a:off x="7713119" y="2421054"/>
          <a:ext cx="1177475" cy="3400060"/>
        </a:xfrm>
        <a:prstGeom xmlns:a="http://schemas.openxmlformats.org/drawingml/2006/main" prst="roundRect">
          <a:avLst/>
        </a:prstGeom>
        <a:solidFill xmlns:a="http://schemas.openxmlformats.org/drawingml/2006/main">
          <a:srgbClr val="27FF2E">
            <a:alpha val="9000"/>
          </a:srgbClr>
        </a:solidFill>
        <a:ln xmlns:a="http://schemas.openxmlformats.org/drawingml/2006/main">
          <a:solidFill>
            <a:schemeClr val="accent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0.63473</cdr:x>
      <cdr:y>0.17481</cdr:y>
    </cdr:from>
    <cdr:to>
      <cdr:x>1</cdr:x>
      <cdr:y>0.31641</cdr:y>
    </cdr:to>
    <cdr:sp macro="" textlink="">
      <cdr:nvSpPr>
        <cdr:cNvPr id="3" name="Rectangle à coins arrondis 2"/>
        <cdr:cNvSpPr/>
      </cdr:nvSpPr>
      <cdr:spPr>
        <a:xfrm xmlns:a="http://schemas.openxmlformats.org/drawingml/2006/main">
          <a:off x="5643106" y="1129611"/>
          <a:ext cx="3247488" cy="915010"/>
        </a:xfrm>
        <a:prstGeom xmlns:a="http://schemas.openxmlformats.org/drawingml/2006/main" prst="roundRect">
          <a:avLst/>
        </a:prstGeom>
        <a:solidFill xmlns:a="http://schemas.openxmlformats.org/drawingml/2006/main">
          <a:srgbClr val="FFFF00"/>
        </a:solidFill>
        <a:ln xmlns:a="http://schemas.openxmlformats.org/drawingml/2006/main">
          <a:solidFill>
            <a:schemeClr val="accent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000000"/>
              </a:solidFill>
            </a:rPr>
            <a:t>A partir de 2017, les effets prix seront sans doute croissants (augmentation des prix du nickel)</a:t>
          </a:r>
        </a:p>
      </cdr:txBody>
    </cdr:sp>
  </cdr:relSizeAnchor>
  <cdr:relSizeAnchor xmlns:cdr="http://schemas.openxmlformats.org/drawingml/2006/chartDrawing">
    <cdr:from>
      <cdr:x>0.53268</cdr:x>
      <cdr:y>0.35833</cdr:y>
    </cdr:from>
    <cdr:to>
      <cdr:x>0.64924</cdr:x>
      <cdr:y>0.42917</cdr:y>
    </cdr:to>
    <cdr:sp macro="" textlink="">
      <cdr:nvSpPr>
        <cdr:cNvPr id="5" name="Rectangle à coins arrondis 4"/>
        <cdr:cNvSpPr/>
      </cdr:nvSpPr>
      <cdr:spPr>
        <a:xfrm xmlns:a="http://schemas.openxmlformats.org/drawingml/2006/main">
          <a:off x="6210300" y="2184400"/>
          <a:ext cx="1358900" cy="431800"/>
        </a:xfrm>
        <a:prstGeom xmlns:a="http://schemas.openxmlformats.org/drawingml/2006/main" prst="roundRect">
          <a:avLst/>
        </a:prstGeom>
        <a:solidFill xmlns:a="http://schemas.openxmlformats.org/drawingml/2006/main">
          <a:schemeClr val="tx1"/>
        </a:solidFill>
        <a:ln xmlns:a="http://schemas.openxmlformats.org/drawingml/2006/main">
          <a:solidFill>
            <a:schemeClr val="accent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chemeClr val="bg1"/>
              </a:solidFill>
            </a:rPr>
            <a:t>Valeurs</a:t>
          </a:r>
        </a:p>
      </cdr:txBody>
    </cdr:sp>
  </cdr:relSizeAnchor>
  <cdr:relSizeAnchor xmlns:cdr="http://schemas.openxmlformats.org/drawingml/2006/chartDrawing">
    <cdr:from>
      <cdr:x>0.23028</cdr:x>
      <cdr:y>0.66894</cdr:y>
    </cdr:from>
    <cdr:to>
      <cdr:x>0.34684</cdr:x>
      <cdr:y>0.73977</cdr:y>
    </cdr:to>
    <cdr:sp macro="" textlink="">
      <cdr:nvSpPr>
        <cdr:cNvPr id="6" name="Rectangle à coins arrondis 5"/>
        <cdr:cNvSpPr/>
      </cdr:nvSpPr>
      <cdr:spPr>
        <a:xfrm xmlns:a="http://schemas.openxmlformats.org/drawingml/2006/main">
          <a:off x="2047300" y="3893992"/>
          <a:ext cx="1036288" cy="412310"/>
        </a:xfrm>
        <a:prstGeom xmlns:a="http://schemas.openxmlformats.org/drawingml/2006/main" prst="roundRect">
          <a:avLst/>
        </a:prstGeom>
        <a:solidFill xmlns:a="http://schemas.openxmlformats.org/drawingml/2006/main">
          <a:srgbClr val="FF0000"/>
        </a:solidFill>
        <a:ln xmlns:a="http://schemas.openxmlformats.org/drawingml/2006/main">
          <a:solidFill>
            <a:schemeClr val="accent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chemeClr val="bg1"/>
              </a:solidFill>
            </a:rPr>
            <a:t>Prix</a:t>
          </a:r>
        </a:p>
      </cdr:txBody>
    </cdr:sp>
  </cdr:relSizeAnchor>
</c:userShapes>
</file>

<file path=ppt/drawings/drawing17.xml><?xml version="1.0" encoding="utf-8"?>
<c:userShapes xmlns:c="http://schemas.openxmlformats.org/drawingml/2006/chart">
  <cdr:relSizeAnchor xmlns:cdr="http://schemas.openxmlformats.org/drawingml/2006/chartDrawing">
    <cdr:from>
      <cdr:x>0.77175</cdr:x>
      <cdr:y>0.50032</cdr:y>
    </cdr:from>
    <cdr:to>
      <cdr:x>1</cdr:x>
      <cdr:y>1</cdr:y>
    </cdr:to>
    <cdr:sp macro="" textlink="">
      <cdr:nvSpPr>
        <cdr:cNvPr id="2" name="Rectangle 1"/>
        <cdr:cNvSpPr/>
      </cdr:nvSpPr>
      <cdr:spPr>
        <a:xfrm xmlns:a="http://schemas.openxmlformats.org/drawingml/2006/main">
          <a:off x="3619077" y="2815034"/>
          <a:ext cx="1070365" cy="2811434"/>
        </a:xfrm>
        <a:prstGeom xmlns:a="http://schemas.openxmlformats.org/drawingml/2006/main" prst="rect">
          <a:avLst/>
        </a:prstGeom>
        <a:solidFill xmlns:a="http://schemas.openxmlformats.org/drawingml/2006/main">
          <a:srgbClr val="00E500">
            <a:alpha val="8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fr-FR" sz="1800" b="0" dirty="0">
            <a:solidFill>
              <a:srgbClr val="000000"/>
            </a:solidFill>
          </a:endParaRPr>
        </a:p>
      </cdr:txBody>
    </cdr:sp>
  </cdr:relSizeAnchor>
  <cdr:relSizeAnchor xmlns:cdr="http://schemas.openxmlformats.org/drawingml/2006/chartDrawing">
    <cdr:from>
      <cdr:x>0.57675</cdr:x>
      <cdr:y>0.14893</cdr:y>
    </cdr:from>
    <cdr:to>
      <cdr:x>0.92889</cdr:x>
      <cdr:y>0.47095</cdr:y>
    </cdr:to>
    <cdr:sp macro="" textlink="">
      <cdr:nvSpPr>
        <cdr:cNvPr id="3" name="Rectangle à coins arrondis 2">
          <a:extLst xmlns:a="http://schemas.openxmlformats.org/drawingml/2006/main">
            <a:ext uri="{FF2B5EF4-FFF2-40B4-BE49-F238E27FC236}">
              <a16:creationId xmlns:lc="http://schemas.openxmlformats.org/drawingml/2006/lockedCanvas" xmlns:a16="http://schemas.microsoft.com/office/drawing/2014/main" xmlns:xdr="http://schemas.openxmlformats.org/drawingml/2006/spreadsheetDrawing" xmlns="" id="{00000000-0008-0000-0400-000006000000}"/>
            </a:ext>
          </a:extLst>
        </cdr:cNvPr>
        <cdr:cNvSpPr/>
      </cdr:nvSpPr>
      <cdr:spPr>
        <a:xfrm xmlns:a="http://schemas.openxmlformats.org/drawingml/2006/main">
          <a:off x="3237843" y="852093"/>
          <a:ext cx="1976894" cy="1842439"/>
        </a:xfrm>
        <a:prstGeom xmlns:a="http://schemas.openxmlformats.org/drawingml/2006/main" prst="roundRect">
          <a:avLst/>
        </a:prstGeom>
        <a:solidFill xmlns:a="http://schemas.openxmlformats.org/drawingml/2006/main">
          <a:schemeClr val="bg1"/>
        </a:solidFill>
        <a:ln xmlns:a="http://schemas.openxmlformats.org/drawingml/2006/main">
          <a:solidFill>
            <a:schemeClr val="tx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tx1"/>
              </a:solidFill>
            </a:rPr>
            <a:t>2010 en points </a:t>
          </a:r>
          <a:r>
            <a:rPr lang="fr-FR" sz="1800" b="1" dirty="0" smtClean="0">
              <a:solidFill>
                <a:schemeClr val="tx1"/>
              </a:solidFill>
            </a:rPr>
            <a:t>:</a:t>
          </a:r>
        </a:p>
        <a:p xmlns:a="http://schemas.openxmlformats.org/drawingml/2006/main">
          <a:pPr algn="ctr"/>
          <a:endParaRPr lang="fr-FR" sz="1400" b="1" dirty="0">
            <a:solidFill>
              <a:schemeClr val="tx1"/>
            </a:solidFill>
          </a:endParaRPr>
        </a:p>
        <a:p xmlns:a="http://schemas.openxmlformats.org/drawingml/2006/main">
          <a:pPr algn="l"/>
          <a:r>
            <a:rPr lang="fr-FR" sz="1400" b="1" dirty="0">
              <a:solidFill>
                <a:schemeClr val="tx1"/>
              </a:solidFill>
            </a:rPr>
            <a:t>+ CF            11,3%</a:t>
          </a:r>
        </a:p>
        <a:p xmlns:a="http://schemas.openxmlformats.org/drawingml/2006/main">
          <a:pPr algn="l"/>
          <a:r>
            <a:rPr lang="fr-FR" sz="1400" b="1" dirty="0" smtClean="0">
              <a:solidFill>
                <a:schemeClr val="tx1"/>
              </a:solidFill>
            </a:rPr>
            <a:t>+ FBCF          </a:t>
          </a:r>
          <a:r>
            <a:rPr lang="fr-FR" sz="1400" b="1" dirty="0">
              <a:solidFill>
                <a:schemeClr val="tx1"/>
              </a:solidFill>
            </a:rPr>
            <a:t>5,3%</a:t>
          </a:r>
        </a:p>
        <a:p xmlns:a="http://schemas.openxmlformats.org/drawingml/2006/main">
          <a:pPr algn="l"/>
          <a:r>
            <a:rPr lang="fr-FR" sz="1400" b="1" dirty="0">
              <a:solidFill>
                <a:schemeClr val="tx1"/>
              </a:solidFill>
            </a:rPr>
            <a:t>+ Var.</a:t>
          </a:r>
          <a:r>
            <a:rPr lang="fr-FR" sz="1400" b="1" baseline="0" dirty="0">
              <a:solidFill>
                <a:schemeClr val="tx1"/>
              </a:solidFill>
            </a:rPr>
            <a:t> St.    </a:t>
          </a:r>
          <a:r>
            <a:rPr lang="fr-FR" sz="1400" b="1" baseline="0" dirty="0" smtClean="0">
              <a:solidFill>
                <a:schemeClr val="tx1"/>
              </a:solidFill>
            </a:rPr>
            <a:t> 2,7</a:t>
          </a:r>
          <a:r>
            <a:rPr lang="fr-FR" sz="1400" b="1" baseline="0" dirty="0">
              <a:solidFill>
                <a:schemeClr val="tx1"/>
              </a:solidFill>
            </a:rPr>
            <a:t>% </a:t>
          </a:r>
        </a:p>
        <a:p xmlns:a="http://schemas.openxmlformats.org/drawingml/2006/main">
          <a:pPr algn="l"/>
          <a:r>
            <a:rPr lang="fr-FR" sz="1400" b="1" baseline="0" dirty="0">
              <a:solidFill>
                <a:schemeClr val="tx1"/>
              </a:solidFill>
            </a:rPr>
            <a:t>+ Bal </a:t>
          </a:r>
          <a:r>
            <a:rPr lang="fr-FR" sz="1400" b="1" baseline="0" dirty="0" err="1">
              <a:solidFill>
                <a:schemeClr val="tx1"/>
              </a:solidFill>
            </a:rPr>
            <a:t>ext</a:t>
          </a:r>
          <a:r>
            <a:rPr lang="fr-FR" sz="1400" b="1" baseline="0" dirty="0">
              <a:solidFill>
                <a:schemeClr val="tx1"/>
              </a:solidFill>
            </a:rPr>
            <a:t>.  </a:t>
          </a:r>
          <a:r>
            <a:rPr lang="fr-FR" sz="1400" b="1" baseline="0" dirty="0" smtClean="0">
              <a:solidFill>
                <a:schemeClr val="tx1"/>
              </a:solidFill>
            </a:rPr>
            <a:t> - </a:t>
          </a:r>
          <a:r>
            <a:rPr lang="fr-FR" sz="1400" b="1" baseline="0" dirty="0">
              <a:solidFill>
                <a:schemeClr val="tx1"/>
              </a:solidFill>
            </a:rPr>
            <a:t>6,2%</a:t>
          </a:r>
        </a:p>
        <a:p xmlns:a="http://schemas.openxmlformats.org/drawingml/2006/main">
          <a:pPr algn="l"/>
          <a:r>
            <a:rPr lang="fr-FR" sz="1400" b="1" baseline="0" dirty="0">
              <a:solidFill>
                <a:schemeClr val="tx1"/>
              </a:solidFill>
            </a:rPr>
            <a:t>= PIB          </a:t>
          </a:r>
          <a:r>
            <a:rPr lang="fr-FR" sz="1400" b="1" baseline="0" dirty="0" smtClean="0">
              <a:solidFill>
                <a:schemeClr val="tx1"/>
              </a:solidFill>
            </a:rPr>
            <a:t> 13,2</a:t>
          </a:r>
          <a:r>
            <a:rPr lang="fr-FR" sz="1400" b="1" baseline="0" dirty="0">
              <a:solidFill>
                <a:schemeClr val="tx1"/>
              </a:solidFill>
            </a:rPr>
            <a:t>%</a:t>
          </a:r>
          <a:endParaRPr lang="fr-FR" sz="1400" b="1" dirty="0">
            <a:solidFill>
              <a:schemeClr val="tx1"/>
            </a:solidFill>
          </a:endParaRPr>
        </a:p>
      </cdr:txBody>
    </cdr:sp>
  </cdr:relSizeAnchor>
</c:userShapes>
</file>

<file path=ppt/drawings/drawing18.xml><?xml version="1.0" encoding="utf-8"?>
<c:userShapes xmlns:c="http://schemas.openxmlformats.org/drawingml/2006/chart">
  <cdr:relSizeAnchor xmlns:cdr="http://schemas.openxmlformats.org/drawingml/2006/chartDrawing">
    <cdr:from>
      <cdr:x>0.68942</cdr:x>
      <cdr:y>0.35946</cdr:y>
    </cdr:from>
    <cdr:to>
      <cdr:x>1</cdr:x>
      <cdr:y>0.99728</cdr:y>
    </cdr:to>
    <cdr:sp macro="" textlink="">
      <cdr:nvSpPr>
        <cdr:cNvPr id="3" name="Rectangle 2"/>
        <cdr:cNvSpPr/>
      </cdr:nvSpPr>
      <cdr:spPr>
        <a:xfrm xmlns:a="http://schemas.openxmlformats.org/drawingml/2006/main">
          <a:off x="6213649" y="1997141"/>
          <a:ext cx="2799216" cy="3543704"/>
        </a:xfrm>
        <a:prstGeom xmlns:a="http://schemas.openxmlformats.org/drawingml/2006/main" prst="rect">
          <a:avLst/>
        </a:prstGeom>
        <a:solidFill xmlns:a="http://schemas.openxmlformats.org/drawingml/2006/main">
          <a:srgbClr val="00E500">
            <a:alpha val="8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endParaRPr lang="fr-FR" sz="1800" b="1" dirty="0">
            <a:solidFill>
              <a:srgbClr val="000000"/>
            </a:solidFill>
          </a:endParaRPr>
        </a:p>
        <a:p xmlns:a="http://schemas.openxmlformats.org/drawingml/2006/main">
          <a:pPr algn="ctr"/>
          <a:r>
            <a:rPr lang="fr-FR" sz="1800" b="1" dirty="0">
              <a:solidFill>
                <a:srgbClr val="000000"/>
              </a:solidFill>
            </a:rPr>
            <a:t>Estimations </a:t>
          </a:r>
          <a:endParaRPr lang="fr-FR" sz="1800" b="1" dirty="0" smtClean="0">
            <a:solidFill>
              <a:srgbClr val="000000"/>
            </a:solidFill>
          </a:endParaRPr>
        </a:p>
        <a:p xmlns:a="http://schemas.openxmlformats.org/drawingml/2006/main">
          <a:pPr algn="ctr"/>
          <a:r>
            <a:rPr lang="fr-FR" sz="1800" b="1" dirty="0" smtClean="0">
              <a:solidFill>
                <a:srgbClr val="000000"/>
              </a:solidFill>
            </a:rPr>
            <a:t>pour </a:t>
          </a:r>
          <a:r>
            <a:rPr lang="fr-FR" sz="1800" b="1" dirty="0">
              <a:solidFill>
                <a:srgbClr val="000000"/>
              </a:solidFill>
            </a:rPr>
            <a:t>2017 à 2019 : </a:t>
          </a:r>
        </a:p>
        <a:p xmlns:a="http://schemas.openxmlformats.org/drawingml/2006/main">
          <a:pPr algn="ctr"/>
          <a:r>
            <a:rPr lang="fr-FR" sz="1800" b="1" dirty="0">
              <a:solidFill>
                <a:srgbClr val="000000"/>
              </a:solidFill>
            </a:rPr>
            <a:t>la CF rebondirait légèrement</a:t>
          </a:r>
        </a:p>
      </cdr:txBody>
    </cdr:sp>
  </cdr:relSizeAnchor>
</c:userShapes>
</file>

<file path=ppt/drawings/drawing19.xml><?xml version="1.0" encoding="utf-8"?>
<c:userShapes xmlns:c="http://schemas.openxmlformats.org/drawingml/2006/chart">
  <cdr:relSizeAnchor xmlns:cdr="http://schemas.openxmlformats.org/drawingml/2006/chartDrawing">
    <cdr:from>
      <cdr:x>0.699</cdr:x>
      <cdr:y>0.22774</cdr:y>
    </cdr:from>
    <cdr:to>
      <cdr:x>1</cdr:x>
      <cdr:y>1</cdr:y>
    </cdr:to>
    <cdr:sp macro="" textlink="">
      <cdr:nvSpPr>
        <cdr:cNvPr id="6" name="Rectangle 5"/>
        <cdr:cNvSpPr/>
      </cdr:nvSpPr>
      <cdr:spPr>
        <a:xfrm xmlns:a="http://schemas.openxmlformats.org/drawingml/2006/main">
          <a:off x="6347270" y="1271353"/>
          <a:ext cx="2733230" cy="4311148"/>
        </a:xfrm>
        <a:prstGeom xmlns:a="http://schemas.openxmlformats.org/drawingml/2006/main" prst="rect">
          <a:avLst/>
        </a:prstGeom>
        <a:solidFill xmlns:a="http://schemas.openxmlformats.org/drawingml/2006/main">
          <a:srgbClr val="27FF2E">
            <a:alpha val="8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fr-FR" sz="1800" b="1" dirty="0" smtClean="0">
            <a:solidFill>
              <a:srgbClr val="000000"/>
            </a:solidFill>
          </a:endParaRPr>
        </a:p>
        <a:p xmlns:a="http://schemas.openxmlformats.org/drawingml/2006/main">
          <a:pPr algn="ctr"/>
          <a:endParaRPr lang="fr-FR" sz="1800" b="1" dirty="0" smtClean="0">
            <a:solidFill>
              <a:srgbClr val="000000"/>
            </a:solidFill>
          </a:endParaRPr>
        </a:p>
        <a:p xmlns:a="http://schemas.openxmlformats.org/drawingml/2006/main">
          <a:pPr algn="ctr"/>
          <a:endParaRPr lang="fr-FR" sz="1800" b="1" dirty="0">
            <a:solidFill>
              <a:srgbClr val="000000"/>
            </a:solidFill>
          </a:endParaRPr>
        </a:p>
        <a:p xmlns:a="http://schemas.openxmlformats.org/drawingml/2006/main">
          <a:pPr algn="ctr"/>
          <a:endParaRPr lang="fr-FR" sz="1800" b="1" dirty="0" smtClean="0">
            <a:solidFill>
              <a:srgbClr val="000000"/>
            </a:solidFill>
          </a:endParaRPr>
        </a:p>
        <a:p xmlns:a="http://schemas.openxmlformats.org/drawingml/2006/main">
          <a:pPr algn="ctr"/>
          <a:endParaRPr lang="fr-FR" sz="1800" b="1" dirty="0">
            <a:solidFill>
              <a:srgbClr val="000000"/>
            </a:solidFill>
          </a:endParaRPr>
        </a:p>
        <a:p xmlns:a="http://schemas.openxmlformats.org/drawingml/2006/main">
          <a:pPr algn="ctr"/>
          <a:endParaRPr lang="fr-FR" sz="1800" b="1" dirty="0" smtClean="0">
            <a:solidFill>
              <a:srgbClr val="000000"/>
            </a:solidFill>
          </a:endParaRPr>
        </a:p>
        <a:p xmlns:a="http://schemas.openxmlformats.org/drawingml/2006/main">
          <a:pPr algn="ctr"/>
          <a:endParaRPr lang="fr-FR" sz="1800" b="1" dirty="0">
            <a:solidFill>
              <a:srgbClr val="000000"/>
            </a:solidFill>
          </a:endParaRPr>
        </a:p>
        <a:p xmlns:a="http://schemas.openxmlformats.org/drawingml/2006/main">
          <a:pPr algn="ctr"/>
          <a:endParaRPr lang="fr-FR" sz="1800" b="1" dirty="0">
            <a:solidFill>
              <a:srgbClr val="000000"/>
            </a:solidFill>
          </a:endParaRPr>
        </a:p>
        <a:p xmlns:a="http://schemas.openxmlformats.org/drawingml/2006/main">
          <a:pPr algn="ctr"/>
          <a:endParaRPr lang="fr-FR" sz="1800" b="1" dirty="0" smtClean="0">
            <a:solidFill>
              <a:srgbClr val="000000"/>
            </a:solidFill>
          </a:endParaRPr>
        </a:p>
        <a:p xmlns:a="http://schemas.openxmlformats.org/drawingml/2006/main">
          <a:pPr algn="ctr"/>
          <a:r>
            <a:rPr lang="fr-FR" sz="1800" b="1" dirty="0" smtClean="0">
              <a:solidFill>
                <a:srgbClr val="000000"/>
              </a:solidFill>
            </a:rPr>
            <a:t>          Estimations </a:t>
          </a:r>
        </a:p>
        <a:p xmlns:a="http://schemas.openxmlformats.org/drawingml/2006/main">
          <a:pPr algn="ctr"/>
          <a:r>
            <a:rPr lang="fr-FR" sz="1800" b="1" dirty="0" smtClean="0">
              <a:solidFill>
                <a:srgbClr val="000000"/>
              </a:solidFill>
            </a:rPr>
            <a:t>pour </a:t>
          </a:r>
          <a:r>
            <a:rPr lang="fr-FR" sz="1800" b="1" dirty="0">
              <a:solidFill>
                <a:srgbClr val="000000"/>
              </a:solidFill>
            </a:rPr>
            <a:t>2017 à 2019 : </a:t>
          </a:r>
        </a:p>
        <a:p xmlns:a="http://schemas.openxmlformats.org/drawingml/2006/main">
          <a:pPr algn="ctr"/>
          <a:r>
            <a:rPr lang="fr-FR" sz="1800" b="1" dirty="0">
              <a:solidFill>
                <a:srgbClr val="000000"/>
              </a:solidFill>
            </a:rPr>
            <a:t>la FBC </a:t>
          </a:r>
          <a:r>
            <a:rPr lang="fr-FR" sz="1800" b="1" dirty="0" smtClean="0">
              <a:solidFill>
                <a:srgbClr val="000000"/>
              </a:solidFill>
            </a:rPr>
            <a:t>retrouverait </a:t>
          </a:r>
          <a:r>
            <a:rPr lang="fr-FR" sz="1800" b="1" dirty="0">
              <a:solidFill>
                <a:srgbClr val="000000"/>
              </a:solidFill>
            </a:rPr>
            <a:t>une contribution proche de zéro</a:t>
          </a:r>
        </a:p>
      </cdr:txBody>
    </cdr:sp>
  </cdr:relSizeAnchor>
</c:userShapes>
</file>

<file path=ppt/drawings/drawing2.xml><?xml version="1.0" encoding="utf-8"?>
<c:userShapes xmlns:c="http://schemas.openxmlformats.org/drawingml/2006/chart">
  <cdr:relSizeAnchor xmlns:cdr="http://schemas.openxmlformats.org/drawingml/2006/chartDrawing">
    <cdr:from>
      <cdr:x>0.70358</cdr:x>
      <cdr:y>0</cdr:y>
    </cdr:from>
    <cdr:to>
      <cdr:x>1</cdr:x>
      <cdr:y>1</cdr:y>
    </cdr:to>
    <cdr:sp macro="" textlink="">
      <cdr:nvSpPr>
        <cdr:cNvPr id="2" name="Rectangle à coins arrondis 1"/>
        <cdr:cNvSpPr/>
      </cdr:nvSpPr>
      <cdr:spPr>
        <a:xfrm xmlns:a="http://schemas.openxmlformats.org/drawingml/2006/main">
          <a:off x="8229600" y="0"/>
          <a:ext cx="3467100" cy="5960534"/>
        </a:xfrm>
        <a:prstGeom xmlns:a="http://schemas.openxmlformats.org/drawingml/2006/main" prst="roundRect">
          <a:avLst/>
        </a:prstGeom>
        <a:solidFill xmlns:a="http://schemas.openxmlformats.org/drawingml/2006/main">
          <a:srgbClr val="00E500">
            <a:alpha val="9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0.78154</cdr:x>
      <cdr:y>0.03368</cdr:y>
    </cdr:from>
    <cdr:to>
      <cdr:x>0.97301</cdr:x>
      <cdr:y>0.17146</cdr:y>
    </cdr:to>
    <cdr:sp macro="" textlink="">
      <cdr:nvSpPr>
        <cdr:cNvPr id="3" name="Rectangle à coins arrondis 2"/>
        <cdr:cNvSpPr/>
      </cdr:nvSpPr>
      <cdr:spPr>
        <a:xfrm xmlns:a="http://schemas.openxmlformats.org/drawingml/2006/main">
          <a:off x="6972987" y="163474"/>
          <a:ext cx="1708346" cy="668762"/>
        </a:xfrm>
        <a:prstGeom xmlns:a="http://schemas.openxmlformats.org/drawingml/2006/main" prst="roundRect">
          <a:avLst/>
        </a:prstGeom>
        <a:solidFill xmlns:a="http://schemas.openxmlformats.org/drawingml/2006/main">
          <a:srgbClr val="00E5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tx1"/>
              </a:solidFill>
            </a:rPr>
            <a:t>Scénario optimiste</a:t>
          </a:r>
          <a:endParaRPr lang="fr-FR" sz="1800" b="1" dirty="0">
            <a:solidFill>
              <a:schemeClr val="tx1"/>
            </a:solidFill>
          </a:endParaRPr>
        </a:p>
      </cdr:txBody>
    </cdr:sp>
  </cdr:relSizeAnchor>
  <cdr:relSizeAnchor xmlns:cdr="http://schemas.openxmlformats.org/drawingml/2006/chartDrawing">
    <cdr:from>
      <cdr:x>0.77738</cdr:x>
      <cdr:y>0.60603</cdr:y>
    </cdr:from>
    <cdr:to>
      <cdr:x>0.98874</cdr:x>
      <cdr:y>0.75944</cdr:y>
    </cdr:to>
    <cdr:sp macro="" textlink="">
      <cdr:nvSpPr>
        <cdr:cNvPr id="4" name="Rectangle à coins arrondis 3"/>
        <cdr:cNvSpPr/>
      </cdr:nvSpPr>
      <cdr:spPr>
        <a:xfrm xmlns:a="http://schemas.openxmlformats.org/drawingml/2006/main">
          <a:off x="6935872" y="2941600"/>
          <a:ext cx="1885780" cy="744634"/>
        </a:xfrm>
        <a:prstGeom xmlns:a="http://schemas.openxmlformats.org/drawingml/2006/main" prst="roundRect">
          <a:avLst/>
        </a:prstGeom>
        <a:solidFill xmlns:a="http://schemas.openxmlformats.org/drawingml/2006/main">
          <a:srgbClr val="0000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bg1"/>
              </a:solidFill>
            </a:rPr>
            <a:t>Scénario minimum</a:t>
          </a:r>
          <a:endParaRPr lang="fr-FR" sz="1800" b="1" dirty="0">
            <a:solidFill>
              <a:schemeClr val="bg1"/>
            </a:solidFill>
          </a:endParaRPr>
        </a:p>
      </cdr:txBody>
    </cdr:sp>
  </cdr:relSizeAnchor>
</c:userShapes>
</file>

<file path=ppt/drawings/drawing20.xml><?xml version="1.0" encoding="utf-8"?>
<c:userShapes xmlns:c="http://schemas.openxmlformats.org/drawingml/2006/chart">
  <cdr:relSizeAnchor xmlns:cdr="http://schemas.openxmlformats.org/drawingml/2006/chartDrawing">
    <cdr:from>
      <cdr:x>0.07598</cdr:x>
      <cdr:y>0.10918</cdr:y>
    </cdr:from>
    <cdr:to>
      <cdr:x>0.27504</cdr:x>
      <cdr:y>0.41617</cdr:y>
    </cdr:to>
    <cdr:sp macro="" textlink="">
      <cdr:nvSpPr>
        <cdr:cNvPr id="4" name="Bulle rectangulaire 3"/>
        <cdr:cNvSpPr/>
      </cdr:nvSpPr>
      <cdr:spPr>
        <a:xfrm xmlns:a="http://schemas.openxmlformats.org/drawingml/2006/main">
          <a:off x="697070" y="648661"/>
          <a:ext cx="1826162" cy="1823946"/>
        </a:xfrm>
        <a:prstGeom xmlns:a="http://schemas.openxmlformats.org/drawingml/2006/main" prst="wedgeRectCallout">
          <a:avLst>
            <a:gd name="adj1" fmla="val 7058"/>
            <a:gd name="adj2" fmla="val -15961"/>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Les contributions négatives pour les importations sont des augmentations d'importations  (elles se substituent au PIB) et inversement</a:t>
          </a:r>
        </a:p>
      </cdr:txBody>
    </cdr:sp>
  </cdr:relSizeAnchor>
  <cdr:relSizeAnchor xmlns:cdr="http://schemas.openxmlformats.org/drawingml/2006/chartDrawing">
    <cdr:from>
      <cdr:x>0.64802</cdr:x>
      <cdr:y>0</cdr:y>
    </cdr:from>
    <cdr:to>
      <cdr:x>1</cdr:x>
      <cdr:y>1</cdr:y>
    </cdr:to>
    <cdr:sp macro="" textlink="">
      <cdr:nvSpPr>
        <cdr:cNvPr id="5" name="Rectangle 4"/>
        <cdr:cNvSpPr/>
      </cdr:nvSpPr>
      <cdr:spPr>
        <a:xfrm xmlns:a="http://schemas.openxmlformats.org/drawingml/2006/main">
          <a:off x="5944886" y="0"/>
          <a:ext cx="3229038" cy="5941387"/>
        </a:xfrm>
        <a:prstGeom xmlns:a="http://schemas.openxmlformats.org/drawingml/2006/main" prst="rect">
          <a:avLst/>
        </a:prstGeom>
        <a:solidFill xmlns:a="http://schemas.openxmlformats.org/drawingml/2006/main">
          <a:srgbClr val="27FF2E">
            <a:alpha val="5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000000"/>
              </a:solidFill>
            </a:rPr>
            <a:t>Estimations</a:t>
          </a:r>
          <a:endParaRPr lang="fr-FR" sz="1800" b="1" dirty="0">
            <a:solidFill>
              <a:srgbClr val="000000"/>
            </a:solidFill>
          </a:endParaRPr>
        </a:p>
        <a:p xmlns:a="http://schemas.openxmlformats.org/drawingml/2006/main">
          <a:pPr algn="ctr"/>
          <a:r>
            <a:rPr lang="fr-FR" sz="1800" b="1" dirty="0">
              <a:solidFill>
                <a:srgbClr val="000000"/>
              </a:solidFill>
            </a:rPr>
            <a:t>pour 2017 à 2019 : </a:t>
          </a:r>
        </a:p>
        <a:p xmlns:a="http://schemas.openxmlformats.org/drawingml/2006/main">
          <a:pPr algn="ctr"/>
          <a:r>
            <a:rPr lang="fr-FR" sz="1800" b="1" dirty="0">
              <a:solidFill>
                <a:srgbClr val="000000"/>
              </a:solidFill>
            </a:rPr>
            <a:t>retour vers </a:t>
          </a:r>
          <a:r>
            <a:rPr lang="fr-FR" sz="1800" b="1" dirty="0" smtClean="0">
              <a:solidFill>
                <a:srgbClr val="000000"/>
              </a:solidFill>
            </a:rPr>
            <a:t>l’opposition</a:t>
          </a:r>
        </a:p>
        <a:p xmlns:a="http://schemas.openxmlformats.org/drawingml/2006/main">
          <a:pPr algn="ctr"/>
          <a:r>
            <a:rPr lang="fr-FR" sz="1800" b="1" dirty="0" smtClean="0">
              <a:solidFill>
                <a:srgbClr val="000000"/>
              </a:solidFill>
            </a:rPr>
            <a:t> des contributions :</a:t>
          </a:r>
        </a:p>
        <a:p xmlns:a="http://schemas.openxmlformats.org/drawingml/2006/main">
          <a:pPr algn="ctr"/>
          <a:endParaRPr lang="fr-FR" sz="1800" b="1" dirty="0">
            <a:solidFill>
              <a:srgbClr val="000000"/>
            </a:solidFill>
          </a:endParaRPr>
        </a:p>
        <a:p xmlns:a="http://schemas.openxmlformats.org/drawingml/2006/main">
          <a:pPr algn="ctr"/>
          <a:endParaRPr lang="fr-FR" sz="1800" b="1" dirty="0" smtClean="0">
            <a:solidFill>
              <a:srgbClr val="000000"/>
            </a:solidFill>
          </a:endParaRPr>
        </a:p>
        <a:p xmlns:a="http://schemas.openxmlformats.org/drawingml/2006/main">
          <a:pPr algn="ctr"/>
          <a:endParaRPr lang="fr-FR" sz="1800" b="1" dirty="0">
            <a:solidFill>
              <a:srgbClr val="000000"/>
            </a:solidFill>
          </a:endParaRPr>
        </a:p>
        <a:p xmlns:a="http://schemas.openxmlformats.org/drawingml/2006/main">
          <a:pPr algn="ctr"/>
          <a:endParaRPr lang="fr-FR" sz="1800" b="1" dirty="0" smtClean="0">
            <a:solidFill>
              <a:srgbClr val="000000"/>
            </a:solidFill>
          </a:endParaRPr>
        </a:p>
        <a:p xmlns:a="http://schemas.openxmlformats.org/drawingml/2006/main">
          <a:pPr algn="ctr"/>
          <a:endParaRPr lang="fr-FR" sz="1800" b="1" dirty="0">
            <a:solidFill>
              <a:srgbClr val="000000"/>
            </a:solidFill>
          </a:endParaRPr>
        </a:p>
        <a:p xmlns:a="http://schemas.openxmlformats.org/drawingml/2006/main">
          <a:pPr algn="ctr"/>
          <a:endParaRPr lang="fr-FR" sz="1800" b="1" dirty="0" smtClean="0">
            <a:solidFill>
              <a:srgbClr val="000000"/>
            </a:solidFill>
          </a:endParaRPr>
        </a:p>
        <a:p xmlns:a="http://schemas.openxmlformats.org/drawingml/2006/main">
          <a:pPr algn="ctr"/>
          <a:endParaRPr lang="fr-FR" sz="1800" b="1" dirty="0">
            <a:solidFill>
              <a:srgbClr val="000000"/>
            </a:solidFill>
          </a:endParaRPr>
        </a:p>
        <a:p xmlns:a="http://schemas.openxmlformats.org/drawingml/2006/main">
          <a:pPr algn="ctr"/>
          <a:endParaRPr lang="fr-FR" sz="1800" b="1" dirty="0" smtClean="0">
            <a:solidFill>
              <a:srgbClr val="000000"/>
            </a:solidFill>
          </a:endParaRPr>
        </a:p>
        <a:p xmlns:a="http://schemas.openxmlformats.org/drawingml/2006/main">
          <a:pPr algn="ctr"/>
          <a:endParaRPr lang="fr-FR" sz="1800" b="1" dirty="0">
            <a:solidFill>
              <a:srgbClr val="000000"/>
            </a:solidFill>
          </a:endParaRPr>
        </a:p>
        <a:p xmlns:a="http://schemas.openxmlformats.org/drawingml/2006/main">
          <a:pPr algn="ctr"/>
          <a:endParaRPr lang="fr-FR" sz="1800" b="1" dirty="0" smtClean="0">
            <a:solidFill>
              <a:srgbClr val="000000"/>
            </a:solidFill>
          </a:endParaRPr>
        </a:p>
        <a:p xmlns:a="http://schemas.openxmlformats.org/drawingml/2006/main">
          <a:pPr algn="ctr"/>
          <a:r>
            <a:rPr lang="fr-FR" sz="1800" b="1" dirty="0" smtClean="0">
              <a:solidFill>
                <a:srgbClr val="000000"/>
              </a:solidFill>
            </a:rPr>
            <a:t>croissance des </a:t>
          </a:r>
        </a:p>
        <a:p xmlns:a="http://schemas.openxmlformats.org/drawingml/2006/main">
          <a:pPr algn="ctr"/>
          <a:r>
            <a:rPr lang="fr-FR" sz="1800" b="1" dirty="0" smtClean="0">
              <a:solidFill>
                <a:srgbClr val="000000"/>
              </a:solidFill>
            </a:rPr>
            <a:t>exportations</a:t>
          </a:r>
        </a:p>
        <a:p xmlns:a="http://schemas.openxmlformats.org/drawingml/2006/main">
          <a:pPr algn="ctr"/>
          <a:r>
            <a:rPr lang="fr-FR" sz="1800" b="1" dirty="0" smtClean="0">
              <a:solidFill>
                <a:srgbClr val="000000"/>
              </a:solidFill>
            </a:rPr>
            <a:t> et des importations</a:t>
          </a:r>
          <a:endParaRPr lang="fr-FR" sz="1800" b="1" dirty="0">
            <a:solidFill>
              <a:srgbClr val="000000"/>
            </a:solidFill>
          </a:endParaRPr>
        </a:p>
      </cdr:txBody>
    </cdr:sp>
  </cdr:relSizeAnchor>
  <cdr:relSizeAnchor xmlns:cdr="http://schemas.openxmlformats.org/drawingml/2006/chartDrawing">
    <cdr:from>
      <cdr:x>0.37311</cdr:x>
      <cdr:y>0.18329</cdr:y>
    </cdr:from>
    <cdr:to>
      <cdr:x>0.53302</cdr:x>
      <cdr:y>0.39491</cdr:y>
    </cdr:to>
    <cdr:sp macro="" textlink="">
      <cdr:nvSpPr>
        <cdr:cNvPr id="6" name="Bulle rectangulaire 5"/>
        <cdr:cNvSpPr/>
      </cdr:nvSpPr>
      <cdr:spPr>
        <a:xfrm xmlns:a="http://schemas.openxmlformats.org/drawingml/2006/main">
          <a:off x="3422895" y="1089010"/>
          <a:ext cx="1467002" cy="1257316"/>
        </a:xfrm>
        <a:prstGeom xmlns:a="http://schemas.openxmlformats.org/drawingml/2006/main" prst="wedgeRectCallout">
          <a:avLst>
            <a:gd name="adj1" fmla="val 7058"/>
            <a:gd name="adj2" fmla="val -15961"/>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rgbClr val="000000"/>
              </a:solidFill>
            </a:rPr>
            <a:t>Un solde de contribution positif est une diminution du déficit</a:t>
          </a:r>
        </a:p>
      </cdr:txBody>
    </cdr:sp>
  </cdr:relSizeAnchor>
</c:userShapes>
</file>

<file path=ppt/drawings/drawing21.xml><?xml version="1.0" encoding="utf-8"?>
<c:userShapes xmlns:c="http://schemas.openxmlformats.org/drawingml/2006/chart">
  <cdr:relSizeAnchor xmlns:cdr="http://schemas.openxmlformats.org/drawingml/2006/chartDrawing">
    <cdr:from>
      <cdr:x>0.55704</cdr:x>
      <cdr:y>0.45772</cdr:y>
    </cdr:from>
    <cdr:to>
      <cdr:x>0.97997</cdr:x>
      <cdr:y>0.64179</cdr:y>
    </cdr:to>
    <cdr:sp macro="" textlink="">
      <cdr:nvSpPr>
        <cdr:cNvPr id="3" name="Rectangle à coins arrondis 2"/>
        <cdr:cNvSpPr/>
      </cdr:nvSpPr>
      <cdr:spPr>
        <a:xfrm xmlns:a="http://schemas.openxmlformats.org/drawingml/2006/main">
          <a:off x="2575307" y="3076713"/>
          <a:ext cx="1955296" cy="1237325"/>
        </a:xfrm>
        <a:prstGeom xmlns:a="http://schemas.openxmlformats.org/drawingml/2006/main" prst="roundRect">
          <a:avLst/>
        </a:prstGeom>
        <a:solidFill xmlns:a="http://schemas.openxmlformats.org/drawingml/2006/main">
          <a:srgbClr val="FFFF00"/>
        </a:solidFill>
        <a:ln xmlns:a="http://schemas.openxmlformats.org/drawingml/2006/main">
          <a:solidFill>
            <a:schemeClr val="tx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a:solidFill>
                <a:srgbClr val="000000"/>
              </a:solidFill>
            </a:rPr>
            <a:t>Stagnation du Privé depuis 2011 ; </a:t>
          </a:r>
        </a:p>
        <a:p xmlns:a="http://schemas.openxmlformats.org/drawingml/2006/main">
          <a:pPr algn="ctr"/>
          <a:r>
            <a:rPr lang="fr-FR" sz="1600" b="1" dirty="0">
              <a:solidFill>
                <a:srgbClr val="000000"/>
              </a:solidFill>
            </a:rPr>
            <a:t>le Public continue sa croissance </a:t>
          </a:r>
        </a:p>
      </cdr:txBody>
    </cdr:sp>
  </cdr:relSizeAnchor>
</c:userShapes>
</file>

<file path=ppt/drawings/drawing22.xml><?xml version="1.0" encoding="utf-8"?>
<c:userShapes xmlns:c="http://schemas.openxmlformats.org/drawingml/2006/chart">
  <cdr:relSizeAnchor xmlns:cdr="http://schemas.openxmlformats.org/drawingml/2006/chartDrawing">
    <cdr:from>
      <cdr:x>0.58161</cdr:x>
      <cdr:y>0.38961</cdr:y>
    </cdr:from>
    <cdr:to>
      <cdr:x>0.94371</cdr:x>
      <cdr:y>0.82676</cdr:y>
    </cdr:to>
    <cdr:sp macro="" textlink="">
      <cdr:nvSpPr>
        <cdr:cNvPr id="4" name="Rectangle à coins arrondis 3"/>
        <cdr:cNvSpPr/>
      </cdr:nvSpPr>
      <cdr:spPr>
        <a:xfrm xmlns:a="http://schemas.openxmlformats.org/drawingml/2006/main">
          <a:off x="2670071" y="773604"/>
          <a:ext cx="1662338" cy="868012"/>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chemeClr val="tx1"/>
              </a:solidFill>
            </a:rPr>
            <a:t>- 0,18 </a:t>
          </a:r>
          <a:r>
            <a:rPr lang="fr-FR" sz="1400" b="1" dirty="0" smtClean="0">
              <a:solidFill>
                <a:schemeClr val="tx1"/>
              </a:solidFill>
            </a:rPr>
            <a:t>milliers</a:t>
          </a:r>
          <a:endParaRPr lang="fr-FR" sz="1400" b="1" dirty="0">
            <a:solidFill>
              <a:schemeClr val="tx1"/>
            </a:solidFill>
          </a:endParaRPr>
        </a:p>
        <a:p xmlns:a="http://schemas.openxmlformats.org/drawingml/2006/main">
          <a:pPr algn="ctr"/>
          <a:r>
            <a:rPr lang="fr-FR" sz="1400" b="1" dirty="0">
              <a:solidFill>
                <a:schemeClr val="tx1"/>
              </a:solidFill>
            </a:rPr>
            <a:t> - 0,2% </a:t>
          </a:r>
        </a:p>
        <a:p xmlns:a="http://schemas.openxmlformats.org/drawingml/2006/main">
          <a:pPr algn="ctr"/>
          <a:r>
            <a:rPr lang="fr-FR" sz="1400" b="1" dirty="0">
              <a:solidFill>
                <a:schemeClr val="tx1"/>
              </a:solidFill>
            </a:rPr>
            <a:t>de 2015 à 2018</a:t>
          </a:r>
        </a:p>
      </cdr:txBody>
    </cdr:sp>
  </cdr:relSizeAnchor>
</c:userShapes>
</file>

<file path=ppt/drawings/drawing23.xml><?xml version="1.0" encoding="utf-8"?>
<c:userShapes xmlns:c="http://schemas.openxmlformats.org/drawingml/2006/chart">
  <cdr:relSizeAnchor xmlns:cdr="http://schemas.openxmlformats.org/drawingml/2006/chartDrawing">
    <cdr:from>
      <cdr:x>0.58575</cdr:x>
      <cdr:y>0.42755</cdr:y>
    </cdr:from>
    <cdr:to>
      <cdr:x>0.97016</cdr:x>
      <cdr:y>0.85792</cdr:y>
    </cdr:to>
    <cdr:sp macro="" textlink="">
      <cdr:nvSpPr>
        <cdr:cNvPr id="2" name="Rectangle à coins arrondis 1"/>
        <cdr:cNvSpPr/>
      </cdr:nvSpPr>
      <cdr:spPr>
        <a:xfrm xmlns:a="http://schemas.openxmlformats.org/drawingml/2006/main">
          <a:off x="2689061" y="1040791"/>
          <a:ext cx="1764760" cy="1047643"/>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dirty="0"/>
            <a:t>- 1,35 </a:t>
          </a:r>
          <a:r>
            <a:rPr lang="fr-FR" sz="1400" b="1" dirty="0" smtClean="0"/>
            <a:t>milliers</a:t>
          </a:r>
          <a:endParaRPr lang="fr-FR" sz="1400" b="1" dirty="0"/>
        </a:p>
        <a:p xmlns:a="http://schemas.openxmlformats.org/drawingml/2006/main">
          <a:pPr algn="ctr"/>
          <a:r>
            <a:rPr lang="fr-FR" sz="1400" b="1" dirty="0"/>
            <a:t> - 2,0% </a:t>
          </a:r>
        </a:p>
        <a:p xmlns:a="http://schemas.openxmlformats.org/drawingml/2006/main">
          <a:pPr algn="ctr"/>
          <a:r>
            <a:rPr lang="fr-FR" sz="1400" b="1" dirty="0"/>
            <a:t>de 2015 à 2018</a:t>
          </a:r>
        </a:p>
      </cdr:txBody>
    </cdr:sp>
  </cdr:relSizeAnchor>
</c:userShapes>
</file>

<file path=ppt/drawings/drawing24.xml><?xml version="1.0" encoding="utf-8"?>
<c:userShapes xmlns:c="http://schemas.openxmlformats.org/drawingml/2006/chart">
  <cdr:relSizeAnchor xmlns:cdr="http://schemas.openxmlformats.org/drawingml/2006/chartDrawing">
    <cdr:from>
      <cdr:x>0.52912</cdr:x>
      <cdr:y>0.39038</cdr:y>
    </cdr:from>
    <cdr:to>
      <cdr:x>0.9506</cdr:x>
      <cdr:y>0.62944</cdr:y>
    </cdr:to>
    <cdr:sp macro="" textlink="">
      <cdr:nvSpPr>
        <cdr:cNvPr id="4" name="Rectangle à coins arrondis 3"/>
        <cdr:cNvSpPr/>
      </cdr:nvSpPr>
      <cdr:spPr>
        <a:xfrm xmlns:a="http://schemas.openxmlformats.org/drawingml/2006/main">
          <a:off x="2478106" y="986444"/>
          <a:ext cx="1973971" cy="604092"/>
        </a:xfrm>
        <a:prstGeom xmlns:a="http://schemas.openxmlformats.org/drawingml/2006/main" prst="roundRect">
          <a:avLst/>
        </a:prstGeom>
        <a:solidFill xmlns:a="http://schemas.openxmlformats.org/drawingml/2006/main">
          <a:srgbClr val="2CFF48"/>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+ 1,17 milliers</a:t>
          </a:r>
        </a:p>
        <a:p xmlns:a="http://schemas.openxmlformats.org/drawingml/2006/main">
          <a:pPr algn="ctr"/>
          <a:r>
            <a:rPr lang="fr-FR" sz="1400" b="1" dirty="0">
              <a:solidFill>
                <a:srgbClr val="000000"/>
              </a:solidFill>
            </a:rPr>
            <a:t>+ 4,6% </a:t>
          </a:r>
          <a:r>
            <a:rPr lang="fr-FR" sz="1400" b="1" dirty="0" smtClean="0">
              <a:solidFill>
                <a:srgbClr val="000000"/>
              </a:solidFill>
            </a:rPr>
            <a:t>de </a:t>
          </a:r>
          <a:r>
            <a:rPr lang="fr-FR" sz="1400" b="1" dirty="0">
              <a:solidFill>
                <a:srgbClr val="000000"/>
              </a:solidFill>
            </a:rPr>
            <a:t>2015 à 2018</a:t>
          </a:r>
        </a:p>
      </cdr:txBody>
    </cdr:sp>
  </cdr:relSizeAnchor>
</c:userShapes>
</file>

<file path=ppt/drawings/drawing25.xml><?xml version="1.0" encoding="utf-8"?>
<c:userShapes xmlns:c="http://schemas.openxmlformats.org/drawingml/2006/chart">
  <cdr:relSizeAnchor xmlns:cdr="http://schemas.openxmlformats.org/drawingml/2006/chartDrawing">
    <cdr:from>
      <cdr:x>0</cdr:x>
      <cdr:y>0.296</cdr:y>
    </cdr:from>
    <cdr:to>
      <cdr:x>1</cdr:x>
      <cdr:y>0.456</cdr:y>
    </cdr:to>
    <cdr:sp macro="" textlink="">
      <cdr:nvSpPr>
        <cdr:cNvPr id="2" name="Rectangle à coins arrondis 1"/>
        <cdr:cNvSpPr/>
      </cdr:nvSpPr>
      <cdr:spPr>
        <a:xfrm xmlns:a="http://schemas.openxmlformats.org/drawingml/2006/main">
          <a:off x="0" y="1958013"/>
          <a:ext cx="4233616" cy="1058384"/>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Boom pour l'industrie jusqu'en 2015 puis érosion (</a:t>
          </a:r>
          <a:r>
            <a:rPr lang="fr-FR" sz="1400" b="1" baseline="0" dirty="0">
              <a:solidFill>
                <a:srgbClr val="000000"/>
              </a:solidFill>
            </a:rPr>
            <a:t>par le nickel), forte érosion du BTP </a:t>
          </a:r>
          <a:r>
            <a:rPr lang="fr-FR" sz="1400" b="1" baseline="0" dirty="0" smtClean="0">
              <a:solidFill>
                <a:srgbClr val="000000"/>
              </a:solidFill>
            </a:rPr>
            <a:t>dès </a:t>
          </a:r>
          <a:r>
            <a:rPr lang="fr-FR" sz="1400" b="1" baseline="0" dirty="0">
              <a:solidFill>
                <a:srgbClr val="000000"/>
              </a:solidFill>
            </a:rPr>
            <a:t>2012, </a:t>
          </a:r>
          <a:endParaRPr lang="fr-FR" sz="1400" b="1" baseline="0" dirty="0" smtClean="0">
            <a:solidFill>
              <a:srgbClr val="000000"/>
            </a:solidFill>
          </a:endParaRPr>
        </a:p>
        <a:p xmlns:a="http://schemas.openxmlformats.org/drawingml/2006/main">
          <a:pPr algn="ctr"/>
          <a:r>
            <a:rPr lang="fr-FR" sz="1400" b="1" baseline="0" dirty="0" smtClean="0">
              <a:solidFill>
                <a:srgbClr val="000000"/>
              </a:solidFill>
            </a:rPr>
            <a:t>petites </a:t>
          </a:r>
          <a:r>
            <a:rPr lang="fr-FR" sz="1400" b="1" baseline="0" dirty="0">
              <a:solidFill>
                <a:srgbClr val="000000"/>
              </a:solidFill>
            </a:rPr>
            <a:t>érosions du commerce et des services </a:t>
          </a:r>
          <a:endParaRPr lang="fr-FR" sz="1400" b="1" baseline="0" dirty="0" smtClean="0">
            <a:solidFill>
              <a:srgbClr val="000000"/>
            </a:solidFill>
          </a:endParaRPr>
        </a:p>
        <a:p xmlns:a="http://schemas.openxmlformats.org/drawingml/2006/main">
          <a:pPr algn="ctr"/>
          <a:r>
            <a:rPr lang="fr-FR" sz="1400" b="1" baseline="0" dirty="0" smtClean="0">
              <a:solidFill>
                <a:srgbClr val="000000"/>
              </a:solidFill>
            </a:rPr>
            <a:t>en </a:t>
          </a:r>
          <a:r>
            <a:rPr lang="fr-FR" sz="1400" b="1" baseline="0" dirty="0">
              <a:solidFill>
                <a:srgbClr val="000000"/>
              </a:solidFill>
            </a:rPr>
            <a:t>fin de période</a:t>
          </a:r>
          <a:endParaRPr lang="fr-FR" sz="1400" b="1" dirty="0">
            <a:solidFill>
              <a:srgbClr val="000000"/>
            </a:solidFill>
          </a:endParaRPr>
        </a:p>
      </cdr:txBody>
    </cdr:sp>
  </cdr:relSizeAnchor>
</c:userShapes>
</file>

<file path=ppt/drawings/drawing26.xml><?xml version="1.0" encoding="utf-8"?>
<c:userShapes xmlns:c="http://schemas.openxmlformats.org/drawingml/2006/chart">
  <cdr:relSizeAnchor xmlns:cdr="http://schemas.openxmlformats.org/drawingml/2006/chartDrawing">
    <cdr:from>
      <cdr:x>0.10917</cdr:x>
      <cdr:y>0.23692</cdr:y>
    </cdr:from>
    <cdr:to>
      <cdr:x>0.39306</cdr:x>
      <cdr:y>0.37075</cdr:y>
    </cdr:to>
    <cdr:sp macro="" textlink="">
      <cdr:nvSpPr>
        <cdr:cNvPr id="2" name="Rectangle à coins arrondis 1"/>
        <cdr:cNvSpPr/>
      </cdr:nvSpPr>
      <cdr:spPr>
        <a:xfrm xmlns:a="http://schemas.openxmlformats.org/drawingml/2006/main">
          <a:off x="550288" y="1538993"/>
          <a:ext cx="1430978" cy="869324"/>
        </a:xfrm>
        <a:prstGeom xmlns:a="http://schemas.openxmlformats.org/drawingml/2006/main" prst="roundRect">
          <a:avLst/>
        </a:prstGeom>
        <a:solidFill xmlns:a="http://schemas.openxmlformats.org/drawingml/2006/main">
          <a:srgbClr val="008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bg1"/>
              </a:solidFill>
            </a:rPr>
            <a:t>Forte </a:t>
          </a:r>
          <a:r>
            <a:rPr lang="fr-FR" sz="1800" b="1" dirty="0" smtClean="0">
              <a:solidFill>
                <a:schemeClr val="bg1"/>
              </a:solidFill>
            </a:rPr>
            <a:t>croissance</a:t>
          </a:r>
          <a:endParaRPr lang="fr-FR" sz="1800" b="1" dirty="0">
            <a:solidFill>
              <a:schemeClr val="bg1"/>
            </a:solidFill>
          </a:endParaRPr>
        </a:p>
      </cdr:txBody>
    </cdr:sp>
  </cdr:relSizeAnchor>
  <cdr:relSizeAnchor xmlns:cdr="http://schemas.openxmlformats.org/drawingml/2006/chartDrawing">
    <cdr:from>
      <cdr:x>0.28705</cdr:x>
      <cdr:y>0.67857</cdr:y>
    </cdr:from>
    <cdr:to>
      <cdr:x>0.6379</cdr:x>
      <cdr:y>0.73931</cdr:y>
    </cdr:to>
    <cdr:sp macro="" textlink="">
      <cdr:nvSpPr>
        <cdr:cNvPr id="3" name="Rectangle à coins arrondis 2"/>
        <cdr:cNvSpPr/>
      </cdr:nvSpPr>
      <cdr:spPr>
        <a:xfrm xmlns:a="http://schemas.openxmlformats.org/drawingml/2006/main">
          <a:off x="1446918" y="4407878"/>
          <a:ext cx="1768512" cy="394542"/>
        </a:xfrm>
        <a:prstGeom xmlns:a="http://schemas.openxmlformats.org/drawingml/2006/main" prst="roundRect">
          <a:avLst/>
        </a:prstGeom>
        <a:solidFill xmlns:a="http://schemas.openxmlformats.org/drawingml/2006/main">
          <a:srgbClr val="FFFF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3C4646"/>
              </a:solidFill>
            </a:rPr>
            <a:t>Stagnation</a:t>
          </a:r>
        </a:p>
      </cdr:txBody>
    </cdr:sp>
  </cdr:relSizeAnchor>
  <cdr:relSizeAnchor xmlns:cdr="http://schemas.openxmlformats.org/drawingml/2006/chartDrawing">
    <cdr:from>
      <cdr:x>0.54975</cdr:x>
      <cdr:y>0.11886</cdr:y>
    </cdr:from>
    <cdr:to>
      <cdr:x>1</cdr:x>
      <cdr:y>0.40413</cdr:y>
    </cdr:to>
    <cdr:sp macro="" textlink="">
      <cdr:nvSpPr>
        <cdr:cNvPr id="4" name="Rectangle à coins arrondis 3"/>
        <cdr:cNvSpPr/>
      </cdr:nvSpPr>
      <cdr:spPr>
        <a:xfrm xmlns:a="http://schemas.openxmlformats.org/drawingml/2006/main">
          <a:off x="2771114" y="772095"/>
          <a:ext cx="2269535" cy="1853076"/>
        </a:xfrm>
        <a:prstGeom xmlns:a="http://schemas.openxmlformats.org/drawingml/2006/main" prst="roundRect">
          <a:avLst/>
        </a:prstGeom>
        <a:solidFill xmlns:a="http://schemas.openxmlformats.org/drawingml/2006/main">
          <a:srgbClr val="FF0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bg1"/>
              </a:solidFill>
            </a:rPr>
            <a:t>Chute de 2015 à 2016, </a:t>
          </a:r>
          <a:r>
            <a:rPr lang="fr-FR" sz="1800" b="1" dirty="0">
              <a:solidFill>
                <a:schemeClr val="bg1"/>
              </a:solidFill>
            </a:rPr>
            <a:t>mais de moins en moins </a:t>
          </a:r>
          <a:r>
            <a:rPr lang="fr-FR" sz="1800" b="1" dirty="0" smtClean="0">
              <a:solidFill>
                <a:schemeClr val="bg1"/>
              </a:solidFill>
            </a:rPr>
            <a:t>forte ensuite </a:t>
          </a:r>
          <a:r>
            <a:rPr lang="fr-FR" sz="1800" b="1" dirty="0">
              <a:solidFill>
                <a:schemeClr val="bg1"/>
              </a:solidFill>
            </a:rPr>
            <a:t>: </a:t>
          </a:r>
          <a:r>
            <a:rPr lang="fr-FR" sz="1800" b="1" dirty="0">
              <a:solidFill>
                <a:srgbClr val="42FF41"/>
              </a:solidFill>
            </a:rPr>
            <a:t>reprise en 2019-2020 ?</a:t>
          </a:r>
        </a:p>
      </cdr:txBody>
    </cdr:sp>
  </cdr:relSizeAnchor>
</c:userShapes>
</file>

<file path=ppt/drawings/drawing27.xml><?xml version="1.0" encoding="utf-8"?>
<c:userShapes xmlns:c="http://schemas.openxmlformats.org/drawingml/2006/chart">
  <cdr:relSizeAnchor xmlns:cdr="http://schemas.openxmlformats.org/drawingml/2006/chartDrawing">
    <cdr:from>
      <cdr:x>0.3144</cdr:x>
      <cdr:y>0.7356</cdr:y>
    </cdr:from>
    <cdr:to>
      <cdr:x>0.82385</cdr:x>
      <cdr:y>0.87845</cdr:y>
    </cdr:to>
    <cdr:sp macro="" textlink="">
      <cdr:nvSpPr>
        <cdr:cNvPr id="2" name="Rectangle à coins arrondis 1"/>
        <cdr:cNvSpPr/>
      </cdr:nvSpPr>
      <cdr:spPr>
        <a:xfrm xmlns:a="http://schemas.openxmlformats.org/drawingml/2006/main">
          <a:off x="1487637" y="4865922"/>
          <a:ext cx="2410532" cy="944939"/>
        </a:xfrm>
        <a:prstGeom xmlns:a="http://schemas.openxmlformats.org/drawingml/2006/main" prst="round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a:solidFill>
                <a:schemeClr val="tx1"/>
              </a:solidFill>
            </a:rPr>
            <a:t>Grand nombre de </a:t>
          </a:r>
          <a:r>
            <a:rPr lang="fr-FR" sz="1600" b="1" dirty="0" smtClean="0">
              <a:solidFill>
                <a:schemeClr val="tx1"/>
              </a:solidFill>
            </a:rPr>
            <a:t>contractuels</a:t>
          </a:r>
        </a:p>
        <a:p xmlns:a="http://schemas.openxmlformats.org/drawingml/2006/main">
          <a:pPr algn="ctr"/>
          <a:r>
            <a:rPr lang="fr-FR" sz="1600" b="1" dirty="0" smtClean="0">
              <a:solidFill>
                <a:schemeClr val="tx1"/>
              </a:solidFill>
            </a:rPr>
            <a:t> </a:t>
          </a:r>
          <a:r>
            <a:rPr lang="fr-FR" sz="1600" b="1" dirty="0">
              <a:solidFill>
                <a:schemeClr val="tx1"/>
              </a:solidFill>
            </a:rPr>
            <a:t>(autour de 40%) </a:t>
          </a:r>
        </a:p>
      </cdr:txBody>
    </cdr:sp>
  </cdr:relSizeAnchor>
</c:userShapes>
</file>

<file path=ppt/drawings/drawing28.xml><?xml version="1.0" encoding="utf-8"?>
<c:userShapes xmlns:c="http://schemas.openxmlformats.org/drawingml/2006/chart">
  <cdr:relSizeAnchor xmlns:cdr="http://schemas.openxmlformats.org/drawingml/2006/chartDrawing">
    <cdr:from>
      <cdr:x>0.07877</cdr:x>
      <cdr:y>0.81949</cdr:y>
    </cdr:from>
    <cdr:to>
      <cdr:x>0.24012</cdr:x>
      <cdr:y>0.88199</cdr:y>
    </cdr:to>
    <cdr:sp macro="" textlink="">
      <cdr:nvSpPr>
        <cdr:cNvPr id="2" name="Rectangle à coins arrondis 1"/>
        <cdr:cNvSpPr/>
      </cdr:nvSpPr>
      <cdr:spPr>
        <a:xfrm xmlns:a="http://schemas.openxmlformats.org/drawingml/2006/main">
          <a:off x="415732" y="5410904"/>
          <a:ext cx="851577" cy="412674"/>
        </a:xfrm>
        <a:prstGeom xmlns:a="http://schemas.openxmlformats.org/drawingml/2006/main" prst="roundRect">
          <a:avLst/>
        </a:prstGeom>
        <a:solidFill xmlns:a="http://schemas.openxmlformats.org/drawingml/2006/main">
          <a:srgbClr val="CCFFCC"/>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b="1">
              <a:solidFill>
                <a:schemeClr val="tx1"/>
              </a:solidFill>
            </a:rPr>
            <a:t>Faible</a:t>
          </a:r>
        </a:p>
      </cdr:txBody>
    </cdr:sp>
  </cdr:relSizeAnchor>
  <cdr:relSizeAnchor xmlns:cdr="http://schemas.openxmlformats.org/drawingml/2006/chartDrawing">
    <cdr:from>
      <cdr:x>0.31144</cdr:x>
      <cdr:y>0.77976</cdr:y>
    </cdr:from>
    <cdr:to>
      <cdr:x>0.4728</cdr:x>
      <cdr:y>0.84226</cdr:y>
    </cdr:to>
    <cdr:sp macro="" textlink="">
      <cdr:nvSpPr>
        <cdr:cNvPr id="3" name="Rectangle à coins arrondis 2"/>
        <cdr:cNvSpPr/>
      </cdr:nvSpPr>
      <cdr:spPr>
        <a:xfrm xmlns:a="http://schemas.openxmlformats.org/drawingml/2006/main">
          <a:off x="2108200" y="3327400"/>
          <a:ext cx="1092200" cy="266700"/>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b="1">
              <a:solidFill>
                <a:schemeClr val="tx1"/>
              </a:solidFill>
            </a:rPr>
            <a:t>Moyenne</a:t>
          </a:r>
        </a:p>
      </cdr:txBody>
    </cdr:sp>
  </cdr:relSizeAnchor>
  <cdr:relSizeAnchor xmlns:cdr="http://schemas.openxmlformats.org/drawingml/2006/chartDrawing">
    <cdr:from>
      <cdr:x>0.54597</cdr:x>
      <cdr:y>0.74702</cdr:y>
    </cdr:from>
    <cdr:to>
      <cdr:x>0.70732</cdr:x>
      <cdr:y>0.80952</cdr:y>
    </cdr:to>
    <cdr:sp macro="" textlink="">
      <cdr:nvSpPr>
        <cdr:cNvPr id="4" name="Rectangle à coins arrondis 3"/>
        <cdr:cNvSpPr/>
      </cdr:nvSpPr>
      <cdr:spPr>
        <a:xfrm xmlns:a="http://schemas.openxmlformats.org/drawingml/2006/main">
          <a:off x="3695700" y="3187700"/>
          <a:ext cx="1092200" cy="266700"/>
        </a:xfrm>
        <a:prstGeom xmlns:a="http://schemas.openxmlformats.org/drawingml/2006/main" prst="roundRect">
          <a:avLst/>
        </a:prstGeom>
        <a:solidFill xmlns:a="http://schemas.openxmlformats.org/drawingml/2006/main">
          <a:srgbClr val="008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b="1">
              <a:solidFill>
                <a:schemeClr val="bg1"/>
              </a:solidFill>
            </a:rPr>
            <a:t>Forte</a:t>
          </a:r>
        </a:p>
      </cdr:txBody>
    </cdr:sp>
  </cdr:relSizeAnchor>
  <cdr:relSizeAnchor xmlns:cdr="http://schemas.openxmlformats.org/drawingml/2006/chartDrawing">
    <cdr:from>
      <cdr:x>0.75047</cdr:x>
      <cdr:y>0.79464</cdr:y>
    </cdr:from>
    <cdr:to>
      <cdr:x>0.98874</cdr:x>
      <cdr:y>0.89881</cdr:y>
    </cdr:to>
    <cdr:sp macro="" textlink="">
      <cdr:nvSpPr>
        <cdr:cNvPr id="5" name="Rectangle à coins arrondis 4"/>
        <cdr:cNvSpPr/>
      </cdr:nvSpPr>
      <cdr:spPr>
        <a:xfrm xmlns:a="http://schemas.openxmlformats.org/drawingml/2006/main">
          <a:off x="5080006" y="3390894"/>
          <a:ext cx="1612874" cy="444514"/>
        </a:xfrm>
        <a:prstGeom xmlns:a="http://schemas.openxmlformats.org/drawingml/2006/main" prst="roundRect">
          <a:avLst/>
        </a:prstGeom>
        <a:solidFill xmlns:a="http://schemas.openxmlformats.org/drawingml/2006/main">
          <a:srgbClr val="FF0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b="1">
              <a:solidFill>
                <a:schemeClr val="bg1"/>
              </a:solidFill>
            </a:rPr>
            <a:t>Très faible, </a:t>
          </a:r>
        </a:p>
        <a:p xmlns:a="http://schemas.openxmlformats.org/drawingml/2006/main">
          <a:pPr algn="ctr"/>
          <a:r>
            <a:rPr lang="fr-FR" b="1">
              <a:solidFill>
                <a:schemeClr val="bg1"/>
              </a:solidFill>
            </a:rPr>
            <a:t>&lt; 0 pour BTP</a:t>
          </a:r>
        </a:p>
      </cdr:txBody>
    </cdr:sp>
  </cdr:relSizeAnchor>
</c:userShapes>
</file>

<file path=ppt/drawings/drawing29.xml><?xml version="1.0" encoding="utf-8"?>
<c:userShapes xmlns:c="http://schemas.openxmlformats.org/drawingml/2006/chart">
  <cdr:relSizeAnchor xmlns:cdr="http://schemas.openxmlformats.org/drawingml/2006/chartDrawing">
    <cdr:from>
      <cdr:x>0.17526</cdr:x>
      <cdr:y>0.59796</cdr:y>
    </cdr:from>
    <cdr:to>
      <cdr:x>0.8866</cdr:x>
      <cdr:y>0.75555</cdr:y>
    </cdr:to>
    <cdr:sp macro="" textlink="">
      <cdr:nvSpPr>
        <cdr:cNvPr id="6" name="Rectangle à coins arrondis 5"/>
        <cdr:cNvSpPr/>
      </cdr:nvSpPr>
      <cdr:spPr>
        <a:xfrm xmlns:a="http://schemas.openxmlformats.org/drawingml/2006/main">
          <a:off x="674734" y="3948203"/>
          <a:ext cx="2738620" cy="1040555"/>
        </a:xfrm>
        <a:prstGeom xmlns:a="http://schemas.openxmlformats.org/drawingml/2006/main" prst="roundRect">
          <a:avLst/>
        </a:prstGeom>
        <a:solidFill xmlns:a="http://schemas.openxmlformats.org/drawingml/2006/main">
          <a:srgbClr val="FF0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bg1"/>
              </a:solidFill>
            </a:rPr>
            <a:t>Boom </a:t>
          </a:r>
        </a:p>
        <a:p xmlns:a="http://schemas.openxmlformats.org/drawingml/2006/main">
          <a:pPr algn="ctr"/>
          <a:r>
            <a:rPr lang="fr-FR" sz="1800" b="1" dirty="0" smtClean="0">
              <a:solidFill>
                <a:schemeClr val="bg1"/>
              </a:solidFill>
            </a:rPr>
            <a:t>puis chute de l’emploi </a:t>
          </a:r>
        </a:p>
        <a:p xmlns:a="http://schemas.openxmlformats.org/drawingml/2006/main">
          <a:pPr algn="ctr"/>
          <a:r>
            <a:rPr lang="fr-FR" sz="1800" b="1" dirty="0" smtClean="0">
              <a:solidFill>
                <a:schemeClr val="bg1"/>
              </a:solidFill>
            </a:rPr>
            <a:t>dans le BTP-Construction</a:t>
          </a:r>
          <a:endParaRPr lang="fr-FR" sz="1800" b="1" dirty="0">
            <a:solidFill>
              <a:schemeClr val="bg1"/>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0.62695</cdr:x>
      <cdr:y>0.27372</cdr:y>
    </cdr:from>
    <cdr:to>
      <cdr:x>0.9583</cdr:x>
      <cdr:y>0.68734</cdr:y>
    </cdr:to>
    <cdr:sp macro="" textlink="">
      <cdr:nvSpPr>
        <cdr:cNvPr id="2" name="Flèche vers la droite 1"/>
        <cdr:cNvSpPr/>
      </cdr:nvSpPr>
      <cdr:spPr>
        <a:xfrm xmlns:a="http://schemas.openxmlformats.org/drawingml/2006/main" rot="20054088">
          <a:off x="5652745" y="1597079"/>
          <a:ext cx="2987556" cy="2413335"/>
        </a:xfrm>
        <a:prstGeom xmlns:a="http://schemas.openxmlformats.org/drawingml/2006/main" prst="rightArrow">
          <a:avLst/>
        </a:prstGeom>
        <a:solidFill xmlns:a="http://schemas.openxmlformats.org/drawingml/2006/main">
          <a:srgbClr val="27FF2E">
            <a:alpha val="29000"/>
          </a:srgbClr>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endParaRPr lang="fr-FR"/>
        </a:p>
      </cdr:txBody>
    </cdr:sp>
  </cdr:relSizeAnchor>
  <cdr:relSizeAnchor xmlns:cdr="http://schemas.openxmlformats.org/drawingml/2006/chartDrawing">
    <cdr:from>
      <cdr:x>0.17288</cdr:x>
      <cdr:y>0.16654</cdr:y>
    </cdr:from>
    <cdr:to>
      <cdr:x>0.4954</cdr:x>
      <cdr:y>0.56259</cdr:y>
    </cdr:to>
    <cdr:sp macro="" textlink="">
      <cdr:nvSpPr>
        <cdr:cNvPr id="3" name="Flèche vers la droite 2"/>
        <cdr:cNvSpPr/>
      </cdr:nvSpPr>
      <cdr:spPr>
        <a:xfrm xmlns:a="http://schemas.openxmlformats.org/drawingml/2006/main" rot="2176921">
          <a:off x="1558699" y="971709"/>
          <a:ext cx="2907968" cy="2310826"/>
        </a:xfrm>
        <a:prstGeom xmlns:a="http://schemas.openxmlformats.org/drawingml/2006/main" prst="rightArrow">
          <a:avLst/>
        </a:prstGeom>
        <a:solidFill xmlns:a="http://schemas.openxmlformats.org/drawingml/2006/main">
          <a:srgbClr val="FF0000">
            <a:alpha val="29000"/>
          </a:srgbClr>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r-FR"/>
        </a:p>
      </cdr:txBody>
    </cdr:sp>
  </cdr:relSizeAnchor>
</c:userShapes>
</file>

<file path=ppt/drawings/drawing30.xml><?xml version="1.0" encoding="utf-8"?>
<c:userShapes xmlns:c="http://schemas.openxmlformats.org/drawingml/2006/chart">
  <cdr:relSizeAnchor xmlns:cdr="http://schemas.openxmlformats.org/drawingml/2006/chartDrawing">
    <cdr:from>
      <cdr:x>0.04682</cdr:x>
      <cdr:y>0.81846</cdr:y>
    </cdr:from>
    <cdr:to>
      <cdr:x>0.20817</cdr:x>
      <cdr:y>0.88096</cdr:y>
    </cdr:to>
    <cdr:sp macro="" textlink="">
      <cdr:nvSpPr>
        <cdr:cNvPr id="2" name="Rectangle à coins arrondis 1"/>
        <cdr:cNvSpPr/>
      </cdr:nvSpPr>
      <cdr:spPr>
        <a:xfrm xmlns:a="http://schemas.openxmlformats.org/drawingml/2006/main">
          <a:off x="195611" y="5403203"/>
          <a:ext cx="674169" cy="412604"/>
        </a:xfrm>
        <a:prstGeom xmlns:a="http://schemas.openxmlformats.org/drawingml/2006/main" prst="roundRect">
          <a:avLst/>
        </a:prstGeom>
        <a:solidFill xmlns:a="http://schemas.openxmlformats.org/drawingml/2006/main">
          <a:schemeClr val="accent6">
            <a:lumMod val="40000"/>
            <a:lumOff val="60000"/>
          </a:scheme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a:solidFill>
                <a:schemeClr val="tx1"/>
              </a:solidFill>
            </a:rPr>
            <a:t>Faible</a:t>
          </a:r>
        </a:p>
      </cdr:txBody>
    </cdr:sp>
  </cdr:relSizeAnchor>
  <cdr:relSizeAnchor xmlns:cdr="http://schemas.openxmlformats.org/drawingml/2006/chartDrawing">
    <cdr:from>
      <cdr:x>0.20932</cdr:x>
      <cdr:y>0.78571</cdr:y>
    </cdr:from>
    <cdr:to>
      <cdr:x>0.47442</cdr:x>
      <cdr:y>0.84821</cdr:y>
    </cdr:to>
    <cdr:sp macro="" textlink="">
      <cdr:nvSpPr>
        <cdr:cNvPr id="3" name="Rectangle à coins arrondis 2"/>
        <cdr:cNvSpPr/>
      </cdr:nvSpPr>
      <cdr:spPr>
        <a:xfrm xmlns:a="http://schemas.openxmlformats.org/drawingml/2006/main">
          <a:off x="874584" y="5186998"/>
          <a:ext cx="1107681" cy="412605"/>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chemeClr val="tx1"/>
              </a:solidFill>
            </a:rPr>
            <a:t>Moyenne</a:t>
          </a:r>
        </a:p>
      </cdr:txBody>
    </cdr:sp>
  </cdr:relSizeAnchor>
  <cdr:relSizeAnchor xmlns:cdr="http://schemas.openxmlformats.org/drawingml/2006/chartDrawing">
    <cdr:from>
      <cdr:x>0.46788</cdr:x>
      <cdr:y>0.73875</cdr:y>
    </cdr:from>
    <cdr:to>
      <cdr:x>0.78249</cdr:x>
      <cdr:y>0.80125</cdr:y>
    </cdr:to>
    <cdr:sp macro="" textlink="">
      <cdr:nvSpPr>
        <cdr:cNvPr id="4" name="Rectangle à coins arrondis 3"/>
        <cdr:cNvSpPr/>
      </cdr:nvSpPr>
      <cdr:spPr>
        <a:xfrm xmlns:a="http://schemas.openxmlformats.org/drawingml/2006/main">
          <a:off x="1954952" y="4876962"/>
          <a:ext cx="1314541" cy="412604"/>
        </a:xfrm>
        <a:prstGeom xmlns:a="http://schemas.openxmlformats.org/drawingml/2006/main" prst="roundRect">
          <a:avLst/>
        </a:prstGeom>
        <a:solidFill xmlns:a="http://schemas.openxmlformats.org/drawingml/2006/main">
          <a:srgbClr val="008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chemeClr val="bg1"/>
              </a:solidFill>
            </a:rPr>
            <a:t>Forte</a:t>
          </a:r>
        </a:p>
      </cdr:txBody>
    </cdr:sp>
  </cdr:relSizeAnchor>
  <cdr:relSizeAnchor xmlns:cdr="http://schemas.openxmlformats.org/drawingml/2006/chartDrawing">
    <cdr:from>
      <cdr:x>0.77876</cdr:x>
      <cdr:y>0.46182</cdr:y>
    </cdr:from>
    <cdr:to>
      <cdr:x>1</cdr:x>
      <cdr:y>0.59792</cdr:y>
    </cdr:to>
    <cdr:sp macro="" textlink="">
      <cdr:nvSpPr>
        <cdr:cNvPr id="5" name="Rectangle à coins arrondis 4"/>
        <cdr:cNvSpPr/>
      </cdr:nvSpPr>
      <cdr:spPr>
        <a:xfrm xmlns:a="http://schemas.openxmlformats.org/drawingml/2006/main">
          <a:off x="3253901" y="3048788"/>
          <a:ext cx="924400" cy="898462"/>
        </a:xfrm>
        <a:prstGeom xmlns:a="http://schemas.openxmlformats.org/drawingml/2006/main" prst="roundRect">
          <a:avLst/>
        </a:prstGeom>
        <a:solidFill xmlns:a="http://schemas.openxmlformats.org/drawingml/2006/main">
          <a:srgbClr val="FF00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chemeClr val="bg1"/>
              </a:solidFill>
            </a:rPr>
            <a:t>Chute, </a:t>
          </a:r>
        </a:p>
        <a:p xmlns:a="http://schemas.openxmlformats.org/drawingml/2006/main">
          <a:pPr algn="ctr"/>
          <a:r>
            <a:rPr lang="fr-FR" sz="1600" b="1" dirty="0">
              <a:solidFill>
                <a:schemeClr val="bg1"/>
              </a:solidFill>
            </a:rPr>
            <a:t>par les mines </a:t>
          </a:r>
        </a:p>
      </cdr:txBody>
    </cdr:sp>
  </cdr:relSizeAnchor>
</c:userShapes>
</file>

<file path=ppt/drawings/drawing31.xml><?xml version="1.0" encoding="utf-8"?>
<c:userShapes xmlns:c="http://schemas.openxmlformats.org/drawingml/2006/chart">
  <cdr:relSizeAnchor xmlns:cdr="http://schemas.openxmlformats.org/drawingml/2006/chartDrawing">
    <cdr:from>
      <cdr:x>0.07234</cdr:x>
      <cdr:y>0.80953</cdr:y>
    </cdr:from>
    <cdr:to>
      <cdr:x>0.23369</cdr:x>
      <cdr:y>0.87203</cdr:y>
    </cdr:to>
    <cdr:sp macro="" textlink="">
      <cdr:nvSpPr>
        <cdr:cNvPr id="2" name="Rectangle à coins arrondis 1"/>
        <cdr:cNvSpPr/>
      </cdr:nvSpPr>
      <cdr:spPr>
        <a:xfrm xmlns:a="http://schemas.openxmlformats.org/drawingml/2006/main">
          <a:off x="513585" y="3454416"/>
          <a:ext cx="1145472" cy="266700"/>
        </a:xfrm>
        <a:prstGeom xmlns:a="http://schemas.openxmlformats.org/drawingml/2006/main" prst="roundRect">
          <a:avLst/>
        </a:prstGeom>
        <a:solidFill xmlns:a="http://schemas.openxmlformats.org/drawingml/2006/main">
          <a:schemeClr val="accent6">
            <a:lumMod val="40000"/>
            <a:lumOff val="60000"/>
          </a:scheme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b="1" dirty="0">
              <a:solidFill>
                <a:schemeClr val="tx1"/>
              </a:solidFill>
            </a:rPr>
            <a:t>Faible</a:t>
          </a:r>
        </a:p>
      </cdr:txBody>
    </cdr:sp>
  </cdr:relSizeAnchor>
  <cdr:relSizeAnchor xmlns:cdr="http://schemas.openxmlformats.org/drawingml/2006/chartDrawing">
    <cdr:from>
      <cdr:x>0.62866</cdr:x>
      <cdr:y>0.74101</cdr:y>
    </cdr:from>
    <cdr:to>
      <cdr:x>0.84365</cdr:x>
      <cdr:y>0.80351</cdr:y>
    </cdr:to>
    <cdr:sp macro="" textlink="">
      <cdr:nvSpPr>
        <cdr:cNvPr id="3" name="Rectangle à coins arrondis 2"/>
        <cdr:cNvSpPr/>
      </cdr:nvSpPr>
      <cdr:spPr>
        <a:xfrm xmlns:a="http://schemas.openxmlformats.org/drawingml/2006/main">
          <a:off x="2553401" y="4892726"/>
          <a:ext cx="873183" cy="412675"/>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b="1" dirty="0">
              <a:solidFill>
                <a:schemeClr val="tx1"/>
              </a:solidFill>
            </a:rPr>
            <a:t>Moyenne</a:t>
          </a:r>
        </a:p>
      </cdr:txBody>
    </cdr:sp>
  </cdr:relSizeAnchor>
  <cdr:relSizeAnchor xmlns:cdr="http://schemas.openxmlformats.org/drawingml/2006/chartDrawing">
    <cdr:from>
      <cdr:x>0.46322</cdr:x>
      <cdr:y>0.67919</cdr:y>
    </cdr:from>
    <cdr:to>
      <cdr:x>0.62457</cdr:x>
      <cdr:y>0.74169</cdr:y>
    </cdr:to>
    <cdr:sp macro="" textlink="">
      <cdr:nvSpPr>
        <cdr:cNvPr id="4" name="Rectangle à coins arrondis 3"/>
        <cdr:cNvSpPr/>
      </cdr:nvSpPr>
      <cdr:spPr>
        <a:xfrm xmlns:a="http://schemas.openxmlformats.org/drawingml/2006/main">
          <a:off x="1881432" y="4484551"/>
          <a:ext cx="655343" cy="412675"/>
        </a:xfrm>
        <a:prstGeom xmlns:a="http://schemas.openxmlformats.org/drawingml/2006/main" prst="roundRect">
          <a:avLst/>
        </a:prstGeom>
        <a:solidFill xmlns:a="http://schemas.openxmlformats.org/drawingml/2006/main">
          <a:srgbClr val="008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b="1">
              <a:solidFill>
                <a:schemeClr val="bg1"/>
              </a:solidFill>
            </a:rPr>
            <a:t>Forte</a:t>
          </a:r>
        </a:p>
      </cdr:txBody>
    </cdr:sp>
  </cdr:relSizeAnchor>
  <cdr:relSizeAnchor xmlns:cdr="http://schemas.openxmlformats.org/drawingml/2006/chartDrawing">
    <cdr:from>
      <cdr:x>0.77913</cdr:x>
      <cdr:y>0.47504</cdr:y>
    </cdr:from>
    <cdr:to>
      <cdr:x>1</cdr:x>
      <cdr:y>0.5543</cdr:y>
    </cdr:to>
    <cdr:sp macro="" textlink="">
      <cdr:nvSpPr>
        <cdr:cNvPr id="5" name="Rectangle à coins arrondis 4"/>
        <cdr:cNvSpPr/>
      </cdr:nvSpPr>
      <cdr:spPr>
        <a:xfrm xmlns:a="http://schemas.openxmlformats.org/drawingml/2006/main">
          <a:off x="3164529" y="3136585"/>
          <a:ext cx="897096" cy="523348"/>
        </a:xfrm>
        <a:prstGeom xmlns:a="http://schemas.openxmlformats.org/drawingml/2006/main" prst="roundRect">
          <a:avLst/>
        </a:prstGeom>
        <a:solidFill xmlns:a="http://schemas.openxmlformats.org/drawingml/2006/main">
          <a:srgbClr val="FF00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200"/>
            </a:lnSpc>
          </a:pPr>
          <a:r>
            <a:rPr lang="fr-FR" sz="1600" b="1">
              <a:solidFill>
                <a:schemeClr val="bg1"/>
              </a:solidFill>
            </a:rPr>
            <a:t>Très faible</a:t>
          </a:r>
        </a:p>
      </cdr:txBody>
    </cdr:sp>
  </cdr:relSizeAnchor>
  <cdr:relSizeAnchor xmlns:cdr="http://schemas.openxmlformats.org/drawingml/2006/chartDrawing">
    <cdr:from>
      <cdr:x>0.2576</cdr:x>
      <cdr:y>0.76488</cdr:y>
    </cdr:from>
    <cdr:to>
      <cdr:x>0.45277</cdr:x>
      <cdr:y>0.82738</cdr:y>
    </cdr:to>
    <cdr:sp macro="" textlink="">
      <cdr:nvSpPr>
        <cdr:cNvPr id="7" name="Rectangle à coins arrondis 6"/>
        <cdr:cNvSpPr/>
      </cdr:nvSpPr>
      <cdr:spPr>
        <a:xfrm xmlns:a="http://schemas.openxmlformats.org/drawingml/2006/main">
          <a:off x="1046275" y="5050342"/>
          <a:ext cx="792703" cy="412674"/>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b="1">
              <a:solidFill>
                <a:schemeClr val="tx1"/>
              </a:solidFill>
            </a:rPr>
            <a:t>Moyenne</a:t>
          </a:r>
        </a:p>
      </cdr:txBody>
    </cdr:sp>
  </cdr:relSizeAnchor>
</c:userShapes>
</file>

<file path=ppt/drawings/drawing32.xml><?xml version="1.0" encoding="utf-8"?>
<c:userShapes xmlns:c="http://schemas.openxmlformats.org/drawingml/2006/chart">
  <cdr:relSizeAnchor xmlns:cdr="http://schemas.openxmlformats.org/drawingml/2006/chartDrawing">
    <cdr:from>
      <cdr:x>0.29039</cdr:x>
      <cdr:y>0.17131</cdr:y>
    </cdr:from>
    <cdr:to>
      <cdr:x>0.63134</cdr:x>
      <cdr:y>0.38774</cdr:y>
    </cdr:to>
    <cdr:sp macro="" textlink="">
      <cdr:nvSpPr>
        <cdr:cNvPr id="2" name="Rectangle à coins arrondis 1"/>
        <cdr:cNvSpPr/>
      </cdr:nvSpPr>
      <cdr:spPr>
        <a:xfrm xmlns:a="http://schemas.openxmlformats.org/drawingml/2006/main">
          <a:off x="1399990" y="1137900"/>
          <a:ext cx="1643768" cy="1437546"/>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a:t>Forte coissance </a:t>
          </a:r>
        </a:p>
        <a:p xmlns:a="http://schemas.openxmlformats.org/drawingml/2006/main">
          <a:pPr algn="ctr"/>
          <a:r>
            <a:rPr lang="fr-FR" sz="1600" b="1"/>
            <a:t>depuis 2007, </a:t>
          </a:r>
        </a:p>
        <a:p xmlns:a="http://schemas.openxmlformats.org/drawingml/2006/main">
          <a:pPr algn="ctr"/>
          <a:r>
            <a:rPr lang="fr-FR" sz="1600" b="1"/>
            <a:t>bien avant la crise</a:t>
          </a:r>
        </a:p>
      </cdr:txBody>
    </cdr:sp>
  </cdr:relSizeAnchor>
  <cdr:relSizeAnchor xmlns:cdr="http://schemas.openxmlformats.org/drawingml/2006/chartDrawing">
    <cdr:from>
      <cdr:x>0.57568</cdr:x>
      <cdr:y>0.53595</cdr:y>
    </cdr:from>
    <cdr:to>
      <cdr:x>0.85649</cdr:x>
      <cdr:y>0.7423</cdr:y>
    </cdr:to>
    <cdr:sp macro="" textlink="">
      <cdr:nvSpPr>
        <cdr:cNvPr id="3" name="Rectangle à coins arrondis 2"/>
        <cdr:cNvSpPr/>
      </cdr:nvSpPr>
      <cdr:spPr>
        <a:xfrm xmlns:a="http://schemas.openxmlformats.org/drawingml/2006/main">
          <a:off x="2775438" y="3559914"/>
          <a:ext cx="1353832" cy="1370623"/>
        </a:xfrm>
        <a:prstGeom xmlns:a="http://schemas.openxmlformats.org/drawingml/2006/main" prst="roundRect">
          <a:avLst/>
        </a:prstGeom>
        <a:solidFill xmlns:a="http://schemas.openxmlformats.org/drawingml/2006/main">
          <a:srgbClr val="43FF28"/>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chemeClr val="tx1"/>
              </a:solidFill>
            </a:rPr>
            <a:t>Stabilisation</a:t>
          </a:r>
          <a:r>
            <a:rPr lang="fr-FR" sz="1600" b="1" baseline="0" dirty="0">
              <a:solidFill>
                <a:schemeClr val="tx1"/>
              </a:solidFill>
            </a:rPr>
            <a:t> </a:t>
          </a:r>
        </a:p>
        <a:p xmlns:a="http://schemas.openxmlformats.org/drawingml/2006/main">
          <a:pPr algn="ctr"/>
          <a:r>
            <a:rPr lang="fr-FR" sz="1600" b="1" baseline="0" dirty="0">
              <a:solidFill>
                <a:schemeClr val="tx1"/>
              </a:solidFill>
            </a:rPr>
            <a:t>puis </a:t>
          </a:r>
        </a:p>
        <a:p xmlns:a="http://schemas.openxmlformats.org/drawingml/2006/main">
          <a:pPr algn="ctr"/>
          <a:r>
            <a:rPr lang="fr-FR" sz="1600" b="1" baseline="0" dirty="0" smtClean="0">
              <a:solidFill>
                <a:schemeClr val="tx1"/>
              </a:solidFill>
            </a:rPr>
            <a:t>diminution, mais encore bien faible</a:t>
          </a:r>
          <a:endParaRPr lang="fr-FR" sz="1600" b="1" dirty="0">
            <a:solidFill>
              <a:schemeClr val="tx1"/>
            </a:solidFill>
          </a:endParaRPr>
        </a:p>
      </cdr:txBody>
    </cdr:sp>
  </cdr:relSizeAnchor>
</c:userShapes>
</file>

<file path=ppt/drawings/drawing33.xml><?xml version="1.0" encoding="utf-8"?>
<c:userShapes xmlns:c="http://schemas.openxmlformats.org/drawingml/2006/chart">
  <cdr:relSizeAnchor xmlns:cdr="http://schemas.openxmlformats.org/drawingml/2006/chartDrawing">
    <cdr:from>
      <cdr:x>0.16393</cdr:x>
      <cdr:y>0.08904</cdr:y>
    </cdr:from>
    <cdr:to>
      <cdr:x>0.79016</cdr:x>
      <cdr:y>0.18517</cdr:y>
    </cdr:to>
    <cdr:sp macro="" textlink="">
      <cdr:nvSpPr>
        <cdr:cNvPr id="3" name="Rectangle à coins arrondis 2"/>
        <cdr:cNvSpPr/>
      </cdr:nvSpPr>
      <cdr:spPr>
        <a:xfrm xmlns:a="http://schemas.openxmlformats.org/drawingml/2006/main">
          <a:off x="702873" y="583078"/>
          <a:ext cx="2685052" cy="629540"/>
        </a:xfrm>
        <a:prstGeom xmlns:a="http://schemas.openxmlformats.org/drawingml/2006/main" prst="roundRect">
          <a:avLst/>
        </a:prstGeom>
        <a:solidFill xmlns:a="http://schemas.openxmlformats.org/drawingml/2006/main">
          <a:srgbClr val="43FF28"/>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baseline="0" dirty="0">
              <a:solidFill>
                <a:schemeClr val="tx1"/>
              </a:solidFill>
            </a:rPr>
            <a:t>Diminution </a:t>
          </a:r>
          <a:r>
            <a:rPr lang="fr-FR" sz="1600" b="1" baseline="0" dirty="0" smtClean="0">
              <a:solidFill>
                <a:schemeClr val="tx1"/>
              </a:solidFill>
            </a:rPr>
            <a:t>nette </a:t>
          </a:r>
          <a:r>
            <a:rPr lang="fr-FR" sz="1600" b="1" i="1" baseline="0" dirty="0" smtClean="0">
              <a:solidFill>
                <a:schemeClr val="tx1"/>
              </a:solidFill>
            </a:rPr>
            <a:t>mais faible</a:t>
          </a:r>
          <a:endParaRPr lang="fr-FR" sz="1600" b="1" i="1" baseline="0" dirty="0">
            <a:solidFill>
              <a:schemeClr val="tx1"/>
            </a:solidFill>
          </a:endParaRPr>
        </a:p>
        <a:p xmlns:a="http://schemas.openxmlformats.org/drawingml/2006/main">
          <a:pPr algn="ctr"/>
          <a:r>
            <a:rPr lang="fr-FR" sz="1600" b="1" baseline="0" dirty="0">
              <a:solidFill>
                <a:schemeClr val="tx1"/>
              </a:solidFill>
            </a:rPr>
            <a:t>depuis 2017</a:t>
          </a:r>
          <a:endParaRPr lang="fr-FR" sz="1600" b="1" dirty="0">
            <a:solidFill>
              <a:schemeClr val="tx1"/>
            </a:solidFill>
          </a:endParaRPr>
        </a:p>
      </cdr:txBody>
    </cdr:sp>
  </cdr:relSizeAnchor>
  <cdr:relSizeAnchor xmlns:cdr="http://schemas.openxmlformats.org/drawingml/2006/chartDrawing">
    <cdr:from>
      <cdr:x>0.41496</cdr:x>
      <cdr:y>0.639</cdr:y>
    </cdr:from>
    <cdr:to>
      <cdr:x>0.86108</cdr:x>
      <cdr:y>0.86065</cdr:y>
    </cdr:to>
    <cdr:sp macro="" textlink="">
      <cdr:nvSpPr>
        <cdr:cNvPr id="4" name="Rectangle à coins arrondis 3"/>
        <cdr:cNvSpPr/>
      </cdr:nvSpPr>
      <cdr:spPr>
        <a:xfrm xmlns:a="http://schemas.openxmlformats.org/drawingml/2006/main">
          <a:off x="1766423" y="4184574"/>
          <a:ext cx="1899086" cy="1451503"/>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baseline="0" dirty="0">
              <a:solidFill>
                <a:schemeClr val="bg1"/>
              </a:solidFill>
            </a:rPr>
            <a:t>Le taux de </a:t>
          </a:r>
          <a:endParaRPr lang="fr-FR" sz="1400" b="1" baseline="0" dirty="0" smtClean="0">
            <a:solidFill>
              <a:schemeClr val="bg1"/>
            </a:solidFill>
          </a:endParaRPr>
        </a:p>
        <a:p xmlns:a="http://schemas.openxmlformats.org/drawingml/2006/main">
          <a:pPr algn="ctr"/>
          <a:r>
            <a:rPr lang="fr-FR" sz="1400" b="1" baseline="0" dirty="0" smtClean="0">
              <a:solidFill>
                <a:schemeClr val="bg1"/>
              </a:solidFill>
            </a:rPr>
            <a:t>chômage </a:t>
          </a:r>
          <a:r>
            <a:rPr lang="fr-FR" sz="1400" b="1" baseline="0" dirty="0">
              <a:solidFill>
                <a:schemeClr val="bg1"/>
              </a:solidFill>
            </a:rPr>
            <a:t>officiel </a:t>
          </a:r>
          <a:endParaRPr lang="fr-FR" sz="1400" b="1" baseline="0" dirty="0" smtClean="0">
            <a:solidFill>
              <a:schemeClr val="bg1"/>
            </a:solidFill>
          </a:endParaRPr>
        </a:p>
        <a:p xmlns:a="http://schemas.openxmlformats.org/drawingml/2006/main">
          <a:pPr algn="ctr"/>
          <a:r>
            <a:rPr lang="fr-FR" sz="1400" b="1" baseline="0" dirty="0" smtClean="0">
              <a:solidFill>
                <a:schemeClr val="bg1"/>
              </a:solidFill>
            </a:rPr>
            <a:t>est </a:t>
          </a:r>
          <a:r>
            <a:rPr lang="fr-FR" sz="1400" b="1" baseline="0" dirty="0">
              <a:solidFill>
                <a:schemeClr val="bg1"/>
              </a:solidFill>
            </a:rPr>
            <a:t>plus de 2 fois </a:t>
          </a:r>
          <a:endParaRPr lang="fr-FR" sz="1400" b="1" baseline="0" dirty="0" smtClean="0">
            <a:solidFill>
              <a:schemeClr val="bg1"/>
            </a:solidFill>
          </a:endParaRPr>
        </a:p>
        <a:p xmlns:a="http://schemas.openxmlformats.org/drawingml/2006/main">
          <a:pPr algn="ctr"/>
          <a:r>
            <a:rPr lang="fr-FR" sz="1400" b="1" baseline="0" dirty="0" smtClean="0">
              <a:solidFill>
                <a:schemeClr val="bg1"/>
              </a:solidFill>
            </a:rPr>
            <a:t>plus élevé</a:t>
          </a:r>
        </a:p>
        <a:p xmlns:a="http://schemas.openxmlformats.org/drawingml/2006/main">
          <a:pPr algn="ctr"/>
          <a:r>
            <a:rPr lang="fr-FR" sz="1400" b="1" baseline="0" dirty="0" smtClean="0">
              <a:solidFill>
                <a:schemeClr val="bg1"/>
              </a:solidFill>
            </a:rPr>
            <a:t> </a:t>
          </a:r>
          <a:r>
            <a:rPr lang="fr-FR" sz="1400" b="1" baseline="0" dirty="0">
              <a:solidFill>
                <a:schemeClr val="bg1"/>
              </a:solidFill>
            </a:rPr>
            <a:t>(14,7% en 2014, IEOM)</a:t>
          </a:r>
          <a:endParaRPr lang="fr-FR" sz="1400" b="1" dirty="0">
            <a:solidFill>
              <a:schemeClr val="bg1"/>
            </a:solidFill>
          </a:endParaRPr>
        </a:p>
      </cdr:txBody>
    </cdr:sp>
  </cdr:relSizeAnchor>
</c:userShapes>
</file>

<file path=ppt/drawings/drawing34.xml><?xml version="1.0" encoding="utf-8"?>
<c:userShapes xmlns:c="http://schemas.openxmlformats.org/drawingml/2006/chart">
  <cdr:relSizeAnchor xmlns:cdr="http://schemas.openxmlformats.org/drawingml/2006/chartDrawing">
    <cdr:from>
      <cdr:x>0.33691</cdr:x>
      <cdr:y>0.63176</cdr:y>
    </cdr:from>
    <cdr:to>
      <cdr:x>0.90773</cdr:x>
      <cdr:y>0.86424</cdr:y>
    </cdr:to>
    <cdr:sp macro="" textlink="">
      <cdr:nvSpPr>
        <cdr:cNvPr id="2" name="Rectangle à coins arrondis 1"/>
        <cdr:cNvSpPr/>
      </cdr:nvSpPr>
      <cdr:spPr>
        <a:xfrm xmlns:a="http://schemas.openxmlformats.org/drawingml/2006/main">
          <a:off x="1523016" y="4246570"/>
          <a:ext cx="2580434" cy="1562732"/>
        </a:xfrm>
        <a:prstGeom xmlns:a="http://schemas.openxmlformats.org/drawingml/2006/main" prst="roundRect">
          <a:avLst/>
        </a:prstGeom>
        <a:solidFill xmlns:a="http://schemas.openxmlformats.org/drawingml/2006/main">
          <a:srgbClr val="FFFF00"/>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pPr algn="ctr"/>
          <a:r>
            <a:rPr lang="fr-FR" sz="1600" b="1" dirty="0" smtClean="0">
              <a:solidFill>
                <a:schemeClr val="tx1"/>
              </a:solidFill>
            </a:rPr>
            <a:t>La  période noire </a:t>
          </a:r>
        </a:p>
        <a:p xmlns:a="http://schemas.openxmlformats.org/drawingml/2006/main">
          <a:pPr algn="ctr"/>
          <a:r>
            <a:rPr lang="fr-FR" sz="1600" b="1" dirty="0" smtClean="0">
              <a:solidFill>
                <a:schemeClr val="tx1"/>
              </a:solidFill>
            </a:rPr>
            <a:t>de 2013-2015 </a:t>
          </a:r>
        </a:p>
        <a:p xmlns:a="http://schemas.openxmlformats.org/drawingml/2006/main">
          <a:pPr algn="ctr"/>
          <a:r>
            <a:rPr lang="fr-FR" sz="1600" b="1" dirty="0" smtClean="0">
              <a:solidFill>
                <a:schemeClr val="tx1"/>
              </a:solidFill>
            </a:rPr>
            <a:t>(avec la construction)</a:t>
          </a:r>
        </a:p>
        <a:p xmlns:a="http://schemas.openxmlformats.org/drawingml/2006/main">
          <a:pPr algn="ctr"/>
          <a:r>
            <a:rPr lang="fr-FR" sz="1600" b="1" dirty="0" smtClean="0">
              <a:solidFill>
                <a:schemeClr val="tx1"/>
              </a:solidFill>
            </a:rPr>
            <a:t> est passée, </a:t>
          </a:r>
        </a:p>
        <a:p xmlns:a="http://schemas.openxmlformats.org/drawingml/2006/main">
          <a:pPr algn="ctr"/>
          <a:r>
            <a:rPr lang="fr-FR" sz="1600" b="1" i="1" dirty="0" smtClean="0">
              <a:solidFill>
                <a:schemeClr val="tx1"/>
              </a:solidFill>
            </a:rPr>
            <a:t>mais le niveau </a:t>
          </a:r>
        </a:p>
        <a:p xmlns:a="http://schemas.openxmlformats.org/drawingml/2006/main">
          <a:pPr algn="ctr"/>
          <a:r>
            <a:rPr lang="fr-FR" sz="1600" b="1" i="1" dirty="0" smtClean="0">
              <a:solidFill>
                <a:schemeClr val="tx1"/>
              </a:solidFill>
            </a:rPr>
            <a:t>reste élevé en 2018</a:t>
          </a:r>
          <a:endParaRPr lang="fr-FR" sz="1600" b="1" i="1" dirty="0">
            <a:solidFill>
              <a:schemeClr val="tx1"/>
            </a:solidFill>
          </a:endParaRPr>
        </a:p>
      </cdr:txBody>
    </cdr:sp>
  </cdr:relSizeAnchor>
</c:userShapes>
</file>

<file path=ppt/drawings/drawing35.xml><?xml version="1.0" encoding="utf-8"?>
<c:userShapes xmlns:c="http://schemas.openxmlformats.org/drawingml/2006/chart">
  <cdr:relSizeAnchor xmlns:cdr="http://schemas.openxmlformats.org/drawingml/2006/chartDrawing">
    <cdr:from>
      <cdr:x>0.73488</cdr:x>
      <cdr:y>0.12979</cdr:y>
    </cdr:from>
    <cdr:to>
      <cdr:x>0.91145</cdr:x>
      <cdr:y>0.30371</cdr:y>
    </cdr:to>
    <cdr:sp macro="" textlink="">
      <cdr:nvSpPr>
        <cdr:cNvPr id="2" name="Rectangle à coins arrondis 1"/>
        <cdr:cNvSpPr/>
      </cdr:nvSpPr>
      <cdr:spPr>
        <a:xfrm xmlns:a="http://schemas.openxmlformats.org/drawingml/2006/main">
          <a:off x="6718184" y="851364"/>
          <a:ext cx="1614161" cy="1140886"/>
        </a:xfrm>
        <a:prstGeom xmlns:a="http://schemas.openxmlformats.org/drawingml/2006/main" prst="roundRect">
          <a:avLst/>
        </a:prstGeom>
        <a:solidFill xmlns:a="http://schemas.openxmlformats.org/drawingml/2006/main">
          <a:srgbClr val="2EFF4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chemeClr val="tx1"/>
              </a:solidFill>
            </a:rPr>
            <a:t>Désinflation</a:t>
          </a:r>
        </a:p>
        <a:p xmlns:a="http://schemas.openxmlformats.org/drawingml/2006/main">
          <a:pPr algn="ctr"/>
          <a:r>
            <a:rPr lang="fr-FR" sz="1600" b="1" dirty="0" smtClean="0">
              <a:solidFill>
                <a:schemeClr val="tx1"/>
              </a:solidFill>
            </a:rPr>
            <a:t>de </a:t>
          </a:r>
          <a:r>
            <a:rPr lang="fr-FR" sz="1600" b="1" dirty="0">
              <a:solidFill>
                <a:schemeClr val="tx1"/>
              </a:solidFill>
            </a:rPr>
            <a:t>2011</a:t>
          </a:r>
          <a:r>
            <a:rPr lang="fr-FR" sz="1600" b="1" baseline="0" dirty="0">
              <a:solidFill>
                <a:schemeClr val="tx1"/>
              </a:solidFill>
            </a:rPr>
            <a:t> </a:t>
          </a:r>
          <a:endParaRPr lang="fr-FR" sz="1600" b="1" baseline="0" dirty="0" smtClean="0">
            <a:solidFill>
              <a:schemeClr val="tx1"/>
            </a:solidFill>
          </a:endParaRPr>
        </a:p>
        <a:p xmlns:a="http://schemas.openxmlformats.org/drawingml/2006/main">
          <a:pPr algn="ctr"/>
          <a:r>
            <a:rPr lang="fr-FR" sz="1600" b="1" baseline="0" dirty="0" smtClean="0">
              <a:solidFill>
                <a:schemeClr val="tx1"/>
              </a:solidFill>
            </a:rPr>
            <a:t>à 2014-2016</a:t>
          </a:r>
          <a:endParaRPr lang="fr-FR" sz="1600" b="1" dirty="0">
            <a:solidFill>
              <a:schemeClr val="tx1"/>
            </a:solidFill>
          </a:endParaRPr>
        </a:p>
      </cdr:txBody>
    </cdr:sp>
  </cdr:relSizeAnchor>
  <cdr:relSizeAnchor xmlns:cdr="http://schemas.openxmlformats.org/drawingml/2006/chartDrawing">
    <cdr:from>
      <cdr:x>0.82748</cdr:x>
      <cdr:y>0.34681</cdr:y>
    </cdr:from>
    <cdr:to>
      <cdr:x>0.99672</cdr:x>
      <cdr:y>0.5234</cdr:y>
    </cdr:to>
    <cdr:sp macro="" textlink="">
      <cdr:nvSpPr>
        <cdr:cNvPr id="3" name="Rectangle à coins arrondis 2"/>
        <cdr:cNvSpPr/>
      </cdr:nvSpPr>
      <cdr:spPr>
        <a:xfrm xmlns:a="http://schemas.openxmlformats.org/drawingml/2006/main">
          <a:off x="7564710" y="2274952"/>
          <a:ext cx="1547159" cy="1158410"/>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200"/>
            </a:lnSpc>
          </a:pPr>
          <a:endParaRPr lang="fr-FR" sz="1800" b="1" dirty="0" smtClean="0">
            <a:solidFill>
              <a:schemeClr val="tx1"/>
            </a:solidFill>
          </a:endParaRPr>
        </a:p>
        <a:p xmlns:a="http://schemas.openxmlformats.org/drawingml/2006/main">
          <a:pPr algn="ctr">
            <a:lnSpc>
              <a:spcPts val="1200"/>
            </a:lnSpc>
          </a:pPr>
          <a:r>
            <a:rPr lang="fr-FR" sz="1800" b="1" dirty="0" smtClean="0">
              <a:solidFill>
                <a:schemeClr val="tx1"/>
              </a:solidFill>
            </a:rPr>
            <a:t>Légère </a:t>
          </a:r>
        </a:p>
        <a:p xmlns:a="http://schemas.openxmlformats.org/drawingml/2006/main">
          <a:pPr algn="ctr">
            <a:lnSpc>
              <a:spcPts val="1200"/>
            </a:lnSpc>
          </a:pPr>
          <a:endParaRPr lang="fr-FR" sz="1800" b="1" dirty="0" smtClean="0">
            <a:solidFill>
              <a:schemeClr val="tx1"/>
            </a:solidFill>
          </a:endParaRPr>
        </a:p>
        <a:p xmlns:a="http://schemas.openxmlformats.org/drawingml/2006/main">
          <a:pPr algn="ctr">
            <a:lnSpc>
              <a:spcPts val="1200"/>
            </a:lnSpc>
          </a:pPr>
          <a:r>
            <a:rPr lang="fr-FR" sz="1800" b="1" dirty="0" smtClean="0">
              <a:solidFill>
                <a:schemeClr val="tx1"/>
              </a:solidFill>
            </a:rPr>
            <a:t>Reprise </a:t>
          </a:r>
        </a:p>
        <a:p xmlns:a="http://schemas.openxmlformats.org/drawingml/2006/main">
          <a:pPr algn="ctr">
            <a:lnSpc>
              <a:spcPts val="1200"/>
            </a:lnSpc>
          </a:pPr>
          <a:endParaRPr lang="fr-FR" sz="1800" b="1" dirty="0" smtClean="0">
            <a:solidFill>
              <a:schemeClr val="tx1"/>
            </a:solidFill>
          </a:endParaRPr>
        </a:p>
        <a:p xmlns:a="http://schemas.openxmlformats.org/drawingml/2006/main">
          <a:pPr algn="ctr">
            <a:lnSpc>
              <a:spcPts val="1200"/>
            </a:lnSpc>
          </a:pPr>
          <a:r>
            <a:rPr lang="fr-FR" sz="1800" b="1" dirty="0" smtClean="0">
              <a:solidFill>
                <a:schemeClr val="tx1"/>
              </a:solidFill>
            </a:rPr>
            <a:t>de </a:t>
          </a:r>
          <a:r>
            <a:rPr lang="fr-FR" sz="1800" b="1" dirty="0">
              <a:solidFill>
                <a:schemeClr val="tx1"/>
              </a:solidFill>
            </a:rPr>
            <a:t>l'inflation </a:t>
          </a:r>
        </a:p>
      </cdr:txBody>
    </cdr:sp>
  </cdr:relSizeAnchor>
  <cdr:relSizeAnchor xmlns:cdr="http://schemas.openxmlformats.org/drawingml/2006/chartDrawing">
    <cdr:from>
      <cdr:x>0.10016</cdr:x>
      <cdr:y>0.26117</cdr:y>
    </cdr:from>
    <cdr:to>
      <cdr:x>0.31298</cdr:x>
      <cdr:y>0.36383</cdr:y>
    </cdr:to>
    <cdr:sp macro="" textlink="">
      <cdr:nvSpPr>
        <cdr:cNvPr id="4" name="Rectangle à coins arrondis 3"/>
        <cdr:cNvSpPr/>
      </cdr:nvSpPr>
      <cdr:spPr>
        <a:xfrm xmlns:a="http://schemas.openxmlformats.org/drawingml/2006/main">
          <a:off x="915648" y="1713190"/>
          <a:ext cx="1945569" cy="673416"/>
        </a:xfrm>
        <a:prstGeom xmlns:a="http://schemas.openxmlformats.org/drawingml/2006/main" prst="roundRect">
          <a:avLst/>
        </a:prstGeom>
        <a:solidFill xmlns:a="http://schemas.openxmlformats.org/drawingml/2006/main">
          <a:srgbClr val="2EFF4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200"/>
            </a:lnSpc>
          </a:pPr>
          <a:r>
            <a:rPr lang="fr-FR" sz="1600" b="1" dirty="0">
              <a:solidFill>
                <a:schemeClr val="tx1"/>
              </a:solidFill>
            </a:rPr>
            <a:t>Désinflation </a:t>
          </a:r>
          <a:endParaRPr lang="fr-FR" sz="1600" b="1" dirty="0" smtClean="0">
            <a:solidFill>
              <a:schemeClr val="tx1"/>
            </a:solidFill>
          </a:endParaRPr>
        </a:p>
        <a:p xmlns:a="http://schemas.openxmlformats.org/drawingml/2006/main">
          <a:pPr algn="ctr">
            <a:lnSpc>
              <a:spcPts val="1200"/>
            </a:lnSpc>
          </a:pPr>
          <a:endParaRPr lang="fr-FR" sz="1600" b="1" dirty="0" smtClean="0">
            <a:solidFill>
              <a:schemeClr val="tx1"/>
            </a:solidFill>
          </a:endParaRPr>
        </a:p>
        <a:p xmlns:a="http://schemas.openxmlformats.org/drawingml/2006/main">
          <a:pPr algn="ctr">
            <a:lnSpc>
              <a:spcPts val="1200"/>
            </a:lnSpc>
          </a:pPr>
          <a:r>
            <a:rPr lang="fr-FR" sz="1600" b="1" dirty="0" smtClean="0">
              <a:solidFill>
                <a:schemeClr val="tx1"/>
              </a:solidFill>
            </a:rPr>
            <a:t>de </a:t>
          </a:r>
          <a:r>
            <a:rPr lang="fr-FR" sz="1600" b="1" dirty="0">
              <a:solidFill>
                <a:schemeClr val="tx1"/>
              </a:solidFill>
            </a:rPr>
            <a:t>1993 à 2000 </a:t>
          </a:r>
        </a:p>
      </cdr:txBody>
    </cdr:sp>
  </cdr:relSizeAnchor>
  <cdr:relSizeAnchor xmlns:cdr="http://schemas.openxmlformats.org/drawingml/2006/chartDrawing">
    <cdr:from>
      <cdr:x>0.35621</cdr:x>
      <cdr:y>0.73033</cdr:y>
    </cdr:from>
    <cdr:to>
      <cdr:x>0.72519</cdr:x>
      <cdr:y>0.84255</cdr:y>
    </cdr:to>
    <cdr:sp macro="" textlink="">
      <cdr:nvSpPr>
        <cdr:cNvPr id="5" name="Rectangle à coins arrondis 4"/>
        <cdr:cNvSpPr/>
      </cdr:nvSpPr>
      <cdr:spPr>
        <a:xfrm xmlns:a="http://schemas.openxmlformats.org/drawingml/2006/main">
          <a:off x="3256419" y="4790733"/>
          <a:ext cx="3373161" cy="736120"/>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chemeClr val="tx1"/>
              </a:solidFill>
            </a:rPr>
            <a:t>Croissance, avec à-coups,</a:t>
          </a:r>
          <a:endParaRPr lang="fr-FR" sz="1600" b="1" dirty="0">
            <a:solidFill>
              <a:schemeClr val="tx1"/>
            </a:solidFill>
          </a:endParaRPr>
        </a:p>
        <a:p xmlns:a="http://schemas.openxmlformats.org/drawingml/2006/main">
          <a:pPr algn="ctr"/>
          <a:r>
            <a:rPr lang="fr-FR" sz="1600" b="1" dirty="0" smtClean="0">
              <a:solidFill>
                <a:schemeClr val="tx1"/>
              </a:solidFill>
            </a:rPr>
            <a:t>de </a:t>
          </a:r>
          <a:r>
            <a:rPr lang="fr-FR" sz="1600" b="1" dirty="0">
              <a:solidFill>
                <a:schemeClr val="tx1"/>
              </a:solidFill>
            </a:rPr>
            <a:t>l'inflation de 2000 à 2010</a:t>
          </a:r>
        </a:p>
      </cdr:txBody>
    </cdr:sp>
  </cdr:relSizeAnchor>
</c:userShapes>
</file>

<file path=ppt/drawings/drawing36.xml><?xml version="1.0" encoding="utf-8"?>
<c:userShapes xmlns:c="http://schemas.openxmlformats.org/drawingml/2006/chart">
  <cdr:relSizeAnchor xmlns:cdr="http://schemas.openxmlformats.org/drawingml/2006/chartDrawing">
    <cdr:from>
      <cdr:x>0.33692</cdr:x>
      <cdr:y>0.76289</cdr:y>
    </cdr:from>
    <cdr:to>
      <cdr:x>0.66338</cdr:x>
      <cdr:y>0.8362</cdr:y>
    </cdr:to>
    <cdr:sp macro="" textlink="">
      <cdr:nvSpPr>
        <cdr:cNvPr id="4" name="Rectangle à coins arrondis 3"/>
        <cdr:cNvSpPr/>
      </cdr:nvSpPr>
      <cdr:spPr>
        <a:xfrm xmlns:a="http://schemas.openxmlformats.org/drawingml/2006/main">
          <a:off x="3056589" y="4951072"/>
          <a:ext cx="2961639" cy="475774"/>
        </a:xfrm>
        <a:prstGeom xmlns:a="http://schemas.openxmlformats.org/drawingml/2006/main" prst="roundRect">
          <a:avLst/>
        </a:prstGeom>
        <a:solidFill xmlns:a="http://schemas.openxmlformats.org/drawingml/2006/main">
          <a:srgbClr val="2EFF4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chemeClr val="tx1"/>
              </a:solidFill>
            </a:rPr>
            <a:t>Désinflation jusque</a:t>
          </a:r>
          <a:r>
            <a:rPr lang="fr-FR" sz="1800" b="1" baseline="0">
              <a:solidFill>
                <a:schemeClr val="tx1"/>
              </a:solidFill>
            </a:rPr>
            <a:t> fin 2017</a:t>
          </a:r>
          <a:r>
            <a:rPr lang="fr-FR" sz="1800" b="1">
              <a:solidFill>
                <a:schemeClr val="tx1"/>
              </a:solidFill>
            </a:rPr>
            <a:t> </a:t>
          </a:r>
        </a:p>
      </cdr:txBody>
    </cdr:sp>
  </cdr:relSizeAnchor>
  <cdr:relSizeAnchor xmlns:cdr="http://schemas.openxmlformats.org/drawingml/2006/chartDrawing">
    <cdr:from>
      <cdr:x>0.64923</cdr:x>
      <cdr:y>0.22775</cdr:y>
    </cdr:from>
    <cdr:to>
      <cdr:x>0.8988</cdr:x>
      <cdr:y>0.27312</cdr:y>
    </cdr:to>
    <cdr:sp macro="" textlink="">
      <cdr:nvSpPr>
        <cdr:cNvPr id="5" name="Rectangle à coins arrondis 4"/>
        <cdr:cNvSpPr/>
      </cdr:nvSpPr>
      <cdr:spPr>
        <a:xfrm xmlns:a="http://schemas.openxmlformats.org/drawingml/2006/main">
          <a:off x="5889859" y="1478072"/>
          <a:ext cx="2264116" cy="294447"/>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1800" b="1" dirty="0" smtClean="0">
              <a:solidFill>
                <a:schemeClr val="tx1"/>
              </a:solidFill>
            </a:rPr>
            <a:t>.. Yo-yo</a:t>
          </a:r>
          <a:endParaRPr lang="fr-FR" sz="1800" b="1" dirty="0">
            <a:solidFill>
              <a:schemeClr val="tx1"/>
            </a:solidFill>
          </a:endParaRPr>
        </a:p>
      </cdr:txBody>
    </cdr:sp>
  </cdr:relSizeAnchor>
  <cdr:relSizeAnchor xmlns:cdr="http://schemas.openxmlformats.org/drawingml/2006/chartDrawing">
    <cdr:from>
      <cdr:x>0.75369</cdr:x>
      <cdr:y>0.76976</cdr:y>
    </cdr:from>
    <cdr:to>
      <cdr:x>1</cdr:x>
      <cdr:y>0.8627</cdr:y>
    </cdr:to>
    <cdr:sp macro="" textlink="">
      <cdr:nvSpPr>
        <cdr:cNvPr id="6" name="Rectangle à coins arrondis 5"/>
        <cdr:cNvSpPr/>
      </cdr:nvSpPr>
      <cdr:spPr>
        <a:xfrm xmlns:a="http://schemas.openxmlformats.org/drawingml/2006/main">
          <a:off x="5829300" y="4272091"/>
          <a:ext cx="1905000" cy="515809"/>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200" b="1" i="1" dirty="0">
              <a:solidFill>
                <a:schemeClr val="tx1"/>
              </a:solidFill>
            </a:rPr>
            <a:t>Estimations </a:t>
          </a:r>
          <a:r>
            <a:rPr lang="fr-FR" sz="1200" b="1" i="1" dirty="0" smtClean="0">
              <a:solidFill>
                <a:schemeClr val="tx1"/>
              </a:solidFill>
            </a:rPr>
            <a:t>de l’auteur à </a:t>
          </a:r>
          <a:r>
            <a:rPr lang="fr-FR" sz="1200" b="1" i="1" dirty="0">
              <a:solidFill>
                <a:schemeClr val="tx1"/>
              </a:solidFill>
            </a:rPr>
            <a:t>partir de septembre 2018</a:t>
          </a:r>
        </a:p>
      </cdr:txBody>
    </cdr:sp>
  </cdr:relSizeAnchor>
  <cdr:relSizeAnchor xmlns:cdr="http://schemas.openxmlformats.org/drawingml/2006/chartDrawing">
    <cdr:from>
      <cdr:x>0.88179</cdr:x>
      <cdr:y>0.53944</cdr:y>
    </cdr:from>
    <cdr:to>
      <cdr:x>1</cdr:x>
      <cdr:y>0.68504</cdr:y>
    </cdr:to>
    <cdr:sp macro="" textlink="">
      <cdr:nvSpPr>
        <cdr:cNvPr id="7" name="Rectangle à coins arrondis 6"/>
        <cdr:cNvSpPr/>
      </cdr:nvSpPr>
      <cdr:spPr>
        <a:xfrm xmlns:a="http://schemas.openxmlformats.org/drawingml/2006/main">
          <a:off x="7999680" y="3500909"/>
          <a:ext cx="1072387" cy="944939"/>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200"/>
            </a:lnSpc>
          </a:pPr>
          <a:endParaRPr lang="fr-FR" sz="1800" b="1" dirty="0" smtClean="0">
            <a:solidFill>
              <a:schemeClr val="bg1"/>
            </a:solidFill>
          </a:endParaRPr>
        </a:p>
        <a:p xmlns:a="http://schemas.openxmlformats.org/drawingml/2006/main">
          <a:pPr algn="ctr">
            <a:lnSpc>
              <a:spcPts val="1200"/>
            </a:lnSpc>
          </a:pPr>
          <a:r>
            <a:rPr lang="fr-FR" sz="1800" b="1" dirty="0" smtClean="0">
              <a:solidFill>
                <a:schemeClr val="bg1"/>
              </a:solidFill>
            </a:rPr>
            <a:t>Légère </a:t>
          </a:r>
        </a:p>
        <a:p xmlns:a="http://schemas.openxmlformats.org/drawingml/2006/main">
          <a:pPr algn="ctr">
            <a:lnSpc>
              <a:spcPts val="1200"/>
            </a:lnSpc>
          </a:pPr>
          <a:endParaRPr lang="fr-FR" sz="1800" b="1" dirty="0" smtClean="0">
            <a:solidFill>
              <a:schemeClr val="bg1"/>
            </a:solidFill>
          </a:endParaRPr>
        </a:p>
        <a:p xmlns:a="http://schemas.openxmlformats.org/drawingml/2006/main">
          <a:pPr algn="ctr">
            <a:lnSpc>
              <a:spcPts val="1200"/>
            </a:lnSpc>
          </a:pPr>
          <a:r>
            <a:rPr lang="fr-FR" sz="1800" b="1" dirty="0" smtClean="0">
              <a:solidFill>
                <a:schemeClr val="bg1"/>
              </a:solidFill>
            </a:rPr>
            <a:t>reprise </a:t>
          </a:r>
        </a:p>
      </cdr:txBody>
    </cdr:sp>
  </cdr:relSizeAnchor>
</c:userShapes>
</file>

<file path=ppt/drawings/drawing37.xml><?xml version="1.0" encoding="utf-8"?>
<c:userShapes xmlns:c="http://schemas.openxmlformats.org/drawingml/2006/chart">
  <cdr:relSizeAnchor xmlns:cdr="http://schemas.openxmlformats.org/drawingml/2006/chartDrawing">
    <cdr:from>
      <cdr:x>0.85734</cdr:x>
      <cdr:y>0.07692</cdr:y>
    </cdr:from>
    <cdr:to>
      <cdr:x>0.98023</cdr:x>
      <cdr:y>0.14872</cdr:y>
    </cdr:to>
    <cdr:cxnSp macro="">
      <cdr:nvCxnSpPr>
        <cdr:cNvPr id="2" name="Connecteur droit avec flèche 1"/>
        <cdr:cNvCxnSpPr/>
      </cdr:nvCxnSpPr>
      <cdr:spPr>
        <a:xfrm xmlns:a="http://schemas.openxmlformats.org/drawingml/2006/main" flipV="1">
          <a:off x="7708900" y="476250"/>
          <a:ext cx="1104900" cy="444500"/>
        </a:xfrm>
        <a:prstGeom xmlns:a="http://schemas.openxmlformats.org/drawingml/2006/main" prst="straightConnector1">
          <a:avLst/>
        </a:prstGeom>
        <a:ln xmlns:a="http://schemas.openxmlformats.org/drawingml/2006/main" w="76200" cmpd="sng">
          <a:solidFill>
            <a:srgbClr val="FF0000"/>
          </a:solidFill>
          <a:prstDash val="sysDash"/>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0.85876</cdr:x>
      <cdr:y>0.27487</cdr:y>
    </cdr:from>
    <cdr:to>
      <cdr:x>0.98164</cdr:x>
      <cdr:y>0.34667</cdr:y>
    </cdr:to>
    <cdr:cxnSp macro="">
      <cdr:nvCxnSpPr>
        <cdr:cNvPr id="6" name="Connecteur droit avec flèche 5"/>
        <cdr:cNvCxnSpPr/>
      </cdr:nvCxnSpPr>
      <cdr:spPr>
        <a:xfrm xmlns:a="http://schemas.openxmlformats.org/drawingml/2006/main" flipV="1">
          <a:off x="7721600" y="1701800"/>
          <a:ext cx="1104900" cy="444500"/>
        </a:xfrm>
        <a:prstGeom xmlns:a="http://schemas.openxmlformats.org/drawingml/2006/main" prst="straightConnector1">
          <a:avLst/>
        </a:prstGeom>
        <a:ln xmlns:a="http://schemas.openxmlformats.org/drawingml/2006/main" w="76200" cmpd="sng">
          <a:solidFill>
            <a:srgbClr val="FF6600"/>
          </a:solidFill>
          <a:prstDash val="sysDash"/>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0.85452</cdr:x>
      <cdr:y>0.68</cdr:y>
    </cdr:from>
    <cdr:to>
      <cdr:x>0.99435</cdr:x>
      <cdr:y>0.71795</cdr:y>
    </cdr:to>
    <cdr:cxnSp macro="">
      <cdr:nvCxnSpPr>
        <cdr:cNvPr id="7" name="Connecteur droit avec flèche 6"/>
        <cdr:cNvCxnSpPr/>
      </cdr:nvCxnSpPr>
      <cdr:spPr>
        <a:xfrm xmlns:a="http://schemas.openxmlformats.org/drawingml/2006/main" flipV="1">
          <a:off x="7683500" y="4210050"/>
          <a:ext cx="1257300" cy="234950"/>
        </a:xfrm>
        <a:prstGeom xmlns:a="http://schemas.openxmlformats.org/drawingml/2006/main" prst="straightConnector1">
          <a:avLst/>
        </a:prstGeom>
        <a:ln xmlns:a="http://schemas.openxmlformats.org/drawingml/2006/main" w="76200" cmpd="sng">
          <a:solidFill>
            <a:srgbClr val="008000"/>
          </a:solidFill>
          <a:prstDash val="sysDash"/>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0.84945</cdr:x>
      <cdr:y>0.52327</cdr:y>
    </cdr:from>
    <cdr:to>
      <cdr:x>0.97207</cdr:x>
      <cdr:y>0.70154</cdr:y>
    </cdr:to>
    <cdr:cxnSp macro="">
      <cdr:nvCxnSpPr>
        <cdr:cNvPr id="9" name="Connecteur droit avec flèche 8"/>
        <cdr:cNvCxnSpPr/>
      </cdr:nvCxnSpPr>
      <cdr:spPr>
        <a:xfrm xmlns:a="http://schemas.openxmlformats.org/drawingml/2006/main" flipV="1">
          <a:off x="7637876" y="3236379"/>
          <a:ext cx="1102605" cy="1102584"/>
        </a:xfrm>
        <a:prstGeom xmlns:a="http://schemas.openxmlformats.org/drawingml/2006/main" prst="straightConnector1">
          <a:avLst/>
        </a:prstGeom>
        <a:ln xmlns:a="http://schemas.openxmlformats.org/drawingml/2006/main" w="76200" cmpd="sng">
          <a:solidFill>
            <a:schemeClr val="accent1">
              <a:lumMod val="60000"/>
              <a:lumOff val="40000"/>
            </a:schemeClr>
          </a:solidFill>
          <a:prstDash val="sysDash"/>
          <a:tailEnd type="triangle" w="lg" len="lg"/>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0.69774</cdr:x>
      <cdr:y>0.02154</cdr:y>
    </cdr:from>
    <cdr:to>
      <cdr:x>0.80508</cdr:x>
      <cdr:y>0.14667</cdr:y>
    </cdr:to>
    <cdr:sp macro="" textlink="">
      <cdr:nvSpPr>
        <cdr:cNvPr id="12" name="Rectangle à coins arrondis 11"/>
        <cdr:cNvSpPr/>
      </cdr:nvSpPr>
      <cdr:spPr>
        <a:xfrm xmlns:a="http://schemas.openxmlformats.org/drawingml/2006/main">
          <a:off x="6273800" y="133350"/>
          <a:ext cx="965200" cy="774700"/>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a:solidFill>
                <a:srgbClr val="000000"/>
              </a:solidFill>
            </a:rPr>
            <a:t>Hausse</a:t>
          </a:r>
          <a:r>
            <a:rPr lang="fr-FR" sz="1400" b="1" baseline="0">
              <a:solidFill>
                <a:srgbClr val="000000"/>
              </a:solidFill>
            </a:rPr>
            <a:t> moyenne par an, %</a:t>
          </a:r>
          <a:endParaRPr lang="fr-FR" sz="1400" b="1">
            <a:solidFill>
              <a:srgbClr val="000000"/>
            </a:solidFill>
          </a:endParaRPr>
        </a:p>
      </cdr:txBody>
    </cdr:sp>
  </cdr:relSizeAnchor>
  <cdr:relSizeAnchor xmlns:cdr="http://schemas.openxmlformats.org/drawingml/2006/chartDrawing">
    <cdr:from>
      <cdr:x>0.82768</cdr:x>
      <cdr:y>0.0041</cdr:y>
    </cdr:from>
    <cdr:to>
      <cdr:x>0.99153</cdr:x>
      <cdr:y>0.06051</cdr:y>
    </cdr:to>
    <cdr:sp macro="" textlink="">
      <cdr:nvSpPr>
        <cdr:cNvPr id="13" name="Rectangle à coins arrondis 12"/>
        <cdr:cNvSpPr/>
      </cdr:nvSpPr>
      <cdr:spPr>
        <a:xfrm xmlns:a="http://schemas.openxmlformats.org/drawingml/2006/main">
          <a:off x="7442200" y="25400"/>
          <a:ext cx="1473200" cy="349250"/>
        </a:xfrm>
        <a:prstGeom xmlns:a="http://schemas.openxmlformats.org/drawingml/2006/main" prst="roundRect">
          <a:avLst/>
        </a:prstGeom>
        <a:solidFill xmlns:a="http://schemas.openxmlformats.org/drawingml/2006/main">
          <a:srgbClr val="FFFF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a:solidFill>
                <a:srgbClr val="000000"/>
              </a:solidFill>
            </a:rPr>
            <a:t>2018-2019 ???</a:t>
          </a:r>
        </a:p>
      </cdr:txBody>
    </cdr:sp>
  </cdr:relSizeAnchor>
  <cdr:relSizeAnchor xmlns:cdr="http://schemas.openxmlformats.org/drawingml/2006/chartDrawing">
    <cdr:from>
      <cdr:x>0.71751</cdr:x>
      <cdr:y>0.17026</cdr:y>
    </cdr:from>
    <cdr:to>
      <cdr:x>0.79661</cdr:x>
      <cdr:y>0.23282</cdr:y>
    </cdr:to>
    <cdr:sp macro="" textlink="">
      <cdr:nvSpPr>
        <cdr:cNvPr id="14" name="Rectangle à coins arrondis 13"/>
        <cdr:cNvSpPr/>
      </cdr:nvSpPr>
      <cdr:spPr>
        <a:xfrm xmlns:a="http://schemas.openxmlformats.org/drawingml/2006/main">
          <a:off x="6451600" y="1054100"/>
          <a:ext cx="711200" cy="387350"/>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rgbClr val="000000"/>
              </a:solidFill>
            </a:rPr>
            <a:t>1,8</a:t>
          </a:r>
          <a:r>
            <a:rPr lang="fr-FR" sz="1400" b="1" baseline="0">
              <a:solidFill>
                <a:srgbClr val="000000"/>
              </a:solidFill>
            </a:rPr>
            <a:t>%</a:t>
          </a:r>
          <a:endParaRPr lang="fr-FR" sz="1400" b="1">
            <a:solidFill>
              <a:srgbClr val="000000"/>
            </a:solidFill>
          </a:endParaRPr>
        </a:p>
      </cdr:txBody>
    </cdr:sp>
  </cdr:relSizeAnchor>
  <cdr:relSizeAnchor xmlns:cdr="http://schemas.openxmlformats.org/drawingml/2006/chartDrawing">
    <cdr:from>
      <cdr:x>0.72458</cdr:x>
      <cdr:y>0.36923</cdr:y>
    </cdr:from>
    <cdr:to>
      <cdr:x>0.80367</cdr:x>
      <cdr:y>0.43179</cdr:y>
    </cdr:to>
    <cdr:sp macro="" textlink="">
      <cdr:nvSpPr>
        <cdr:cNvPr id="15" name="Rectangle à coins arrondis 14"/>
        <cdr:cNvSpPr/>
      </cdr:nvSpPr>
      <cdr:spPr>
        <a:xfrm xmlns:a="http://schemas.openxmlformats.org/drawingml/2006/main">
          <a:off x="6515100" y="2286000"/>
          <a:ext cx="711200" cy="387350"/>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rgbClr val="000000"/>
              </a:solidFill>
            </a:rPr>
            <a:t>1,2</a:t>
          </a:r>
          <a:r>
            <a:rPr lang="fr-FR" sz="1400" b="1" baseline="0">
              <a:solidFill>
                <a:srgbClr val="000000"/>
              </a:solidFill>
            </a:rPr>
            <a:t>%</a:t>
          </a:r>
          <a:endParaRPr lang="fr-FR" sz="1400" b="1">
            <a:solidFill>
              <a:srgbClr val="000000"/>
            </a:solidFill>
          </a:endParaRPr>
        </a:p>
      </cdr:txBody>
    </cdr:sp>
  </cdr:relSizeAnchor>
  <cdr:relSizeAnchor xmlns:cdr="http://schemas.openxmlformats.org/drawingml/2006/chartDrawing">
    <cdr:from>
      <cdr:x>0.72881</cdr:x>
      <cdr:y>0.72205</cdr:y>
    </cdr:from>
    <cdr:to>
      <cdr:x>0.80791</cdr:x>
      <cdr:y>0.78462</cdr:y>
    </cdr:to>
    <cdr:sp macro="" textlink="">
      <cdr:nvSpPr>
        <cdr:cNvPr id="16" name="Rectangle à coins arrondis 15"/>
        <cdr:cNvSpPr/>
      </cdr:nvSpPr>
      <cdr:spPr>
        <a:xfrm xmlns:a="http://schemas.openxmlformats.org/drawingml/2006/main">
          <a:off x="6553200" y="4470400"/>
          <a:ext cx="711200" cy="387350"/>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rgbClr val="000000"/>
              </a:solidFill>
            </a:rPr>
            <a:t>0,2</a:t>
          </a:r>
          <a:r>
            <a:rPr lang="fr-FR" sz="1400" b="1" baseline="0">
              <a:solidFill>
                <a:srgbClr val="000000"/>
              </a:solidFill>
            </a:rPr>
            <a:t>%</a:t>
          </a:r>
          <a:endParaRPr lang="fr-FR" sz="1400" b="1">
            <a:solidFill>
              <a:srgbClr val="000000"/>
            </a:solidFill>
          </a:endParaRPr>
        </a:p>
      </cdr:txBody>
    </cdr:sp>
  </cdr:relSizeAnchor>
  <cdr:relSizeAnchor xmlns:cdr="http://schemas.openxmlformats.org/drawingml/2006/chartDrawing">
    <cdr:from>
      <cdr:x>0.73446</cdr:x>
      <cdr:y>0.44308</cdr:y>
    </cdr:from>
    <cdr:to>
      <cdr:x>0.79096</cdr:x>
      <cdr:y>0.48923</cdr:y>
    </cdr:to>
    <cdr:sp macro="" textlink="">
      <cdr:nvSpPr>
        <cdr:cNvPr id="17" name="Rectangle à coins arrondis 16"/>
        <cdr:cNvSpPr/>
      </cdr:nvSpPr>
      <cdr:spPr>
        <a:xfrm xmlns:a="http://schemas.openxmlformats.org/drawingml/2006/main">
          <a:off x="6604000" y="2743200"/>
          <a:ext cx="508000" cy="285750"/>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000" b="1">
              <a:solidFill>
                <a:srgbClr val="000000"/>
              </a:solidFill>
            </a:rPr>
            <a:t>1,1</a:t>
          </a:r>
          <a:r>
            <a:rPr lang="fr-FR" sz="1000" b="1" baseline="0">
              <a:solidFill>
                <a:srgbClr val="000000"/>
              </a:solidFill>
            </a:rPr>
            <a:t>%</a:t>
          </a:r>
          <a:endParaRPr lang="fr-FR" sz="1000" b="1">
            <a:solidFill>
              <a:srgbClr val="000000"/>
            </a:solidFill>
          </a:endParaRPr>
        </a:p>
      </cdr:txBody>
    </cdr:sp>
  </cdr:relSizeAnchor>
  <cdr:relSizeAnchor xmlns:cdr="http://schemas.openxmlformats.org/drawingml/2006/chartDrawing">
    <cdr:from>
      <cdr:x>0.73729</cdr:x>
      <cdr:y>0.50462</cdr:y>
    </cdr:from>
    <cdr:to>
      <cdr:x>0.79379</cdr:x>
      <cdr:y>0.55077</cdr:y>
    </cdr:to>
    <cdr:sp macro="" textlink="">
      <cdr:nvSpPr>
        <cdr:cNvPr id="18" name="Rectangle à coins arrondis 17"/>
        <cdr:cNvSpPr/>
      </cdr:nvSpPr>
      <cdr:spPr>
        <a:xfrm xmlns:a="http://schemas.openxmlformats.org/drawingml/2006/main">
          <a:off x="6629400" y="3124200"/>
          <a:ext cx="508000" cy="285750"/>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000" b="1">
              <a:solidFill>
                <a:srgbClr val="000000"/>
              </a:solidFill>
            </a:rPr>
            <a:t>0,9</a:t>
          </a:r>
          <a:r>
            <a:rPr lang="fr-FR" sz="1000" b="1" baseline="0">
              <a:solidFill>
                <a:srgbClr val="000000"/>
              </a:solidFill>
            </a:rPr>
            <a:t>%</a:t>
          </a:r>
          <a:endParaRPr lang="fr-FR" sz="1000" b="1">
            <a:solidFill>
              <a:srgbClr val="000000"/>
            </a:solidFill>
          </a:endParaRPr>
        </a:p>
      </cdr:txBody>
    </cdr:sp>
  </cdr:relSizeAnchor>
</c:userShapes>
</file>

<file path=ppt/drawings/drawing38.xml><?xml version="1.0" encoding="utf-8"?>
<c:userShapes xmlns:c="http://schemas.openxmlformats.org/drawingml/2006/chart">
  <cdr:relSizeAnchor xmlns:cdr="http://schemas.openxmlformats.org/drawingml/2006/chartDrawing">
    <cdr:from>
      <cdr:x>0.78633</cdr:x>
      <cdr:y>0.92853</cdr:y>
    </cdr:from>
    <cdr:to>
      <cdr:x>0.98084</cdr:x>
      <cdr:y>0.99231</cdr:y>
    </cdr:to>
    <cdr:sp macro="" textlink="">
      <cdr:nvSpPr>
        <cdr:cNvPr id="2" name="ZoneTexte 1"/>
        <cdr:cNvSpPr txBox="1"/>
      </cdr:nvSpPr>
      <cdr:spPr>
        <a:xfrm xmlns:a="http://schemas.openxmlformats.org/drawingml/2006/main">
          <a:off x="4533894" y="3019425"/>
          <a:ext cx="1133475" cy="1619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fr-FR"/>
        </a:p>
      </cdr:txBody>
    </cdr:sp>
  </cdr:relSizeAnchor>
  <cdr:relSizeAnchor xmlns:cdr="http://schemas.openxmlformats.org/drawingml/2006/chartDrawing">
    <cdr:from>
      <cdr:x>0.03656</cdr:x>
      <cdr:y>0.91861</cdr:y>
    </cdr:from>
    <cdr:to>
      <cdr:x>0.03681</cdr:x>
      <cdr:y>0.9191</cdr:y>
    </cdr:to>
    <cdr:sp macro="" textlink="">
      <cdr:nvSpPr>
        <cdr:cNvPr id="3" name="ZoneTexte 2"/>
        <cdr:cNvSpPr txBox="1"/>
      </cdr:nvSpPr>
      <cdr:spPr>
        <a:xfrm xmlns:a="http://schemas.openxmlformats.org/drawingml/2006/main">
          <a:off x="285744" y="3377277"/>
          <a:ext cx="5400675" cy="28984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050" i="1" dirty="0"/>
            <a:t>* par rapport à leurs valeurs de 1993 </a:t>
          </a:r>
          <a:r>
            <a:rPr lang="fr-FR" sz="1000" i="1" dirty="0"/>
            <a:t>rapportées</a:t>
          </a:r>
          <a:r>
            <a:rPr lang="fr-FR" sz="1050" i="1" dirty="0"/>
            <a:t> à 100, en moyenne</a:t>
          </a:r>
          <a:r>
            <a:rPr lang="fr-FR" sz="1050" i="1" baseline="0" dirty="0"/>
            <a:t> annuelle</a:t>
          </a:r>
          <a:endParaRPr lang="fr-FR" sz="1050" i="1" dirty="0"/>
        </a:p>
      </cdr:txBody>
    </cdr:sp>
  </cdr:relSizeAnchor>
  <cdr:relSizeAnchor xmlns:cdr="http://schemas.openxmlformats.org/drawingml/2006/chartDrawing">
    <cdr:from>
      <cdr:x>0.79849</cdr:x>
      <cdr:y>0</cdr:y>
    </cdr:from>
    <cdr:to>
      <cdr:x>1</cdr:x>
      <cdr:y>0.12064</cdr:y>
    </cdr:to>
    <cdr:sp macro="" textlink="">
      <cdr:nvSpPr>
        <cdr:cNvPr id="5" name="Rectangle à coins arrondis 4"/>
        <cdr:cNvSpPr/>
      </cdr:nvSpPr>
      <cdr:spPr>
        <a:xfrm xmlns:a="http://schemas.openxmlformats.org/drawingml/2006/main">
          <a:off x="4424379" y="0"/>
          <a:ext cx="1116561" cy="784624"/>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solidFill>
                <a:srgbClr val="000000"/>
              </a:solidFill>
            </a:rPr>
            <a:t>De 1995 </a:t>
          </a:r>
          <a:endParaRPr lang="fr-FR" sz="1800" b="1" dirty="0" smtClean="0">
            <a:solidFill>
              <a:srgbClr val="000000"/>
            </a:solidFill>
          </a:endParaRPr>
        </a:p>
        <a:p xmlns:a="http://schemas.openxmlformats.org/drawingml/2006/main">
          <a:pPr algn="ctr"/>
          <a:r>
            <a:rPr lang="fr-FR" sz="1800" b="1" dirty="0" smtClean="0">
              <a:solidFill>
                <a:srgbClr val="000000"/>
              </a:solidFill>
            </a:rPr>
            <a:t>à </a:t>
          </a:r>
          <a:r>
            <a:rPr lang="fr-FR" sz="1800" b="1" dirty="0">
              <a:solidFill>
                <a:srgbClr val="000000"/>
              </a:solidFill>
            </a:rPr>
            <a:t>2016</a:t>
          </a:r>
        </a:p>
      </cdr:txBody>
    </cdr:sp>
  </cdr:relSizeAnchor>
  <cdr:relSizeAnchor xmlns:cdr="http://schemas.openxmlformats.org/drawingml/2006/chartDrawing">
    <cdr:from>
      <cdr:x>0.09105</cdr:x>
      <cdr:y>0.48283</cdr:y>
    </cdr:from>
    <cdr:to>
      <cdr:x>0.45794</cdr:x>
      <cdr:y>0.57725</cdr:y>
    </cdr:to>
    <cdr:sp macro="" textlink="">
      <cdr:nvSpPr>
        <cdr:cNvPr id="6" name="Bulle rectangulaire à coins arrondis 5"/>
        <cdr:cNvSpPr/>
      </cdr:nvSpPr>
      <cdr:spPr>
        <a:xfrm xmlns:a="http://schemas.openxmlformats.org/drawingml/2006/main">
          <a:off x="839416" y="3140252"/>
          <a:ext cx="3382470" cy="614094"/>
        </a:xfrm>
        <a:prstGeom xmlns:a="http://schemas.openxmlformats.org/drawingml/2006/main" prst="wedgeRoundRectCallout">
          <a:avLst>
            <a:gd name="adj1" fmla="val 18977"/>
            <a:gd name="adj2" fmla="val 224960"/>
            <a:gd name="adj3" fmla="val 16667"/>
          </a:avLst>
        </a:prstGeom>
        <a:solidFill xmlns:a="http://schemas.openxmlformats.org/drawingml/2006/main">
          <a:srgbClr val="27FF2E"/>
        </a:solidFill>
        <a:ln xmlns:a="http://schemas.openxmlformats.org/drawingml/2006/mai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defPPr>
            <a:defRPr lang="en-US"/>
          </a:defPPr>
          <a:lvl1pPr marL="0" algn="l" defTabSz="957816" rtl="0" eaLnBrk="1" latinLnBrk="0" hangingPunct="1">
            <a:defRPr sz="1900" kern="1200">
              <a:solidFill>
                <a:schemeClr val="lt1"/>
              </a:solidFill>
              <a:latin typeface="+mn-lt"/>
              <a:ea typeface="+mn-ea"/>
              <a:cs typeface="+mn-cs"/>
            </a:defRPr>
          </a:lvl1pPr>
          <a:lvl2pPr marL="478908" algn="l" defTabSz="957816" rtl="0" eaLnBrk="1" latinLnBrk="0" hangingPunct="1">
            <a:defRPr sz="1900" kern="1200">
              <a:solidFill>
                <a:schemeClr val="lt1"/>
              </a:solidFill>
              <a:latin typeface="+mn-lt"/>
              <a:ea typeface="+mn-ea"/>
              <a:cs typeface="+mn-cs"/>
            </a:defRPr>
          </a:lvl2pPr>
          <a:lvl3pPr marL="957816" algn="l" defTabSz="957816" rtl="0" eaLnBrk="1" latinLnBrk="0" hangingPunct="1">
            <a:defRPr sz="1900" kern="1200">
              <a:solidFill>
                <a:schemeClr val="lt1"/>
              </a:solidFill>
              <a:latin typeface="+mn-lt"/>
              <a:ea typeface="+mn-ea"/>
              <a:cs typeface="+mn-cs"/>
            </a:defRPr>
          </a:lvl3pPr>
          <a:lvl4pPr marL="1436724" algn="l" defTabSz="957816" rtl="0" eaLnBrk="1" latinLnBrk="0" hangingPunct="1">
            <a:defRPr sz="1900" kern="1200">
              <a:solidFill>
                <a:schemeClr val="lt1"/>
              </a:solidFill>
              <a:latin typeface="+mn-lt"/>
              <a:ea typeface="+mn-ea"/>
              <a:cs typeface="+mn-cs"/>
            </a:defRPr>
          </a:lvl4pPr>
          <a:lvl5pPr marL="1915631" algn="l" defTabSz="957816" rtl="0" eaLnBrk="1" latinLnBrk="0" hangingPunct="1">
            <a:defRPr sz="1900" kern="1200">
              <a:solidFill>
                <a:schemeClr val="lt1"/>
              </a:solidFill>
              <a:latin typeface="+mn-lt"/>
              <a:ea typeface="+mn-ea"/>
              <a:cs typeface="+mn-cs"/>
            </a:defRPr>
          </a:lvl5pPr>
          <a:lvl6pPr marL="2394539" algn="l" defTabSz="957816" rtl="0" eaLnBrk="1" latinLnBrk="0" hangingPunct="1">
            <a:defRPr sz="1900" kern="1200">
              <a:solidFill>
                <a:schemeClr val="lt1"/>
              </a:solidFill>
              <a:latin typeface="+mn-lt"/>
              <a:ea typeface="+mn-ea"/>
              <a:cs typeface="+mn-cs"/>
            </a:defRPr>
          </a:lvl6pPr>
          <a:lvl7pPr marL="2873447" algn="l" defTabSz="957816" rtl="0" eaLnBrk="1" latinLnBrk="0" hangingPunct="1">
            <a:defRPr sz="1900" kern="1200">
              <a:solidFill>
                <a:schemeClr val="lt1"/>
              </a:solidFill>
              <a:latin typeface="+mn-lt"/>
              <a:ea typeface="+mn-ea"/>
              <a:cs typeface="+mn-cs"/>
            </a:defRPr>
          </a:lvl7pPr>
          <a:lvl8pPr marL="3352355" algn="l" defTabSz="957816" rtl="0" eaLnBrk="1" latinLnBrk="0" hangingPunct="1">
            <a:defRPr sz="1900" kern="1200">
              <a:solidFill>
                <a:schemeClr val="lt1"/>
              </a:solidFill>
              <a:latin typeface="+mn-lt"/>
              <a:ea typeface="+mn-ea"/>
              <a:cs typeface="+mn-cs"/>
            </a:defRPr>
          </a:lvl8pPr>
          <a:lvl9pPr marL="3831263" algn="l" defTabSz="957816" rtl="0" eaLnBrk="1" latinLnBrk="0" hangingPunct="1">
            <a:defRPr sz="1900" kern="1200">
              <a:solidFill>
                <a:schemeClr val="lt1"/>
              </a:solidFill>
              <a:latin typeface="+mn-lt"/>
              <a:ea typeface="+mn-ea"/>
              <a:cs typeface="+mn-cs"/>
            </a:defRPr>
          </a:lvl9pPr>
        </a:lstStyle>
        <a:p xmlns:a="http://schemas.openxmlformats.org/drawingml/2006/main">
          <a:pPr algn="ctr"/>
          <a:r>
            <a:rPr lang="fr-FR" sz="1600" b="1" dirty="0" smtClean="0">
              <a:solidFill>
                <a:srgbClr val="3C4646"/>
              </a:solidFill>
            </a:rPr>
            <a:t>Première belles augmentations de 2000 à 2002</a:t>
          </a:r>
          <a:endParaRPr lang="fr-FR" sz="1600" b="1" dirty="0">
            <a:solidFill>
              <a:srgbClr val="3C4646"/>
            </a:solidFill>
          </a:endParaRPr>
        </a:p>
      </cdr:txBody>
    </cdr:sp>
  </cdr:relSizeAnchor>
  <cdr:relSizeAnchor xmlns:cdr="http://schemas.openxmlformats.org/drawingml/2006/chartDrawing">
    <cdr:from>
      <cdr:x>0.36267</cdr:x>
      <cdr:y>0.30373</cdr:y>
    </cdr:from>
    <cdr:to>
      <cdr:x>0.65995</cdr:x>
      <cdr:y>0.44987</cdr:y>
    </cdr:to>
    <cdr:sp macro="" textlink="">
      <cdr:nvSpPr>
        <cdr:cNvPr id="7" name="Bulle rectangulaire à coins arrondis 6"/>
        <cdr:cNvSpPr/>
      </cdr:nvSpPr>
      <cdr:spPr>
        <a:xfrm xmlns:a="http://schemas.openxmlformats.org/drawingml/2006/main">
          <a:off x="3343560" y="1975412"/>
          <a:ext cx="2740710" cy="950474"/>
        </a:xfrm>
        <a:prstGeom xmlns:a="http://schemas.openxmlformats.org/drawingml/2006/main" prst="wedgeRoundRectCallout">
          <a:avLst>
            <a:gd name="adj1" fmla="val 87734"/>
            <a:gd name="adj2" fmla="val -75474"/>
            <a:gd name="adj3" fmla="val 16667"/>
          </a:avLst>
        </a:prstGeom>
        <a:solidFill xmlns:a="http://schemas.openxmlformats.org/drawingml/2006/main">
          <a:srgbClr val="27FF2E"/>
        </a:solidFill>
        <a:ln xmlns:a="http://schemas.openxmlformats.org/drawingml/2006/mai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solidFill>
                <a:srgbClr val="3C4646"/>
              </a:solidFill>
            </a:rPr>
            <a:t>Secondes belles augmentations </a:t>
          </a:r>
        </a:p>
        <a:p xmlns:a="http://schemas.openxmlformats.org/drawingml/2006/main">
          <a:pPr algn="ctr"/>
          <a:r>
            <a:rPr lang="fr-FR" sz="1600" b="1" dirty="0" smtClean="0">
              <a:solidFill>
                <a:srgbClr val="3C4646"/>
              </a:solidFill>
            </a:rPr>
            <a:t>de 2009 à 2012</a:t>
          </a:r>
          <a:endParaRPr lang="fr-FR" sz="1600" b="1" dirty="0">
            <a:solidFill>
              <a:srgbClr val="3C4646"/>
            </a:solidFill>
          </a:endParaRPr>
        </a:p>
      </cdr:txBody>
    </cdr:sp>
  </cdr:relSizeAnchor>
  <cdr:relSizeAnchor xmlns:cdr="http://schemas.openxmlformats.org/drawingml/2006/chartDrawing">
    <cdr:from>
      <cdr:x>0.66499</cdr:x>
      <cdr:y>0.77897</cdr:y>
    </cdr:from>
    <cdr:to>
      <cdr:x>0.96494</cdr:x>
      <cdr:y>0.89485</cdr:y>
    </cdr:to>
    <cdr:sp macro="" textlink="">
      <cdr:nvSpPr>
        <cdr:cNvPr id="8" name="Bulle rectangulaire à coins arrondis 7"/>
        <cdr:cNvSpPr/>
      </cdr:nvSpPr>
      <cdr:spPr>
        <a:xfrm xmlns:a="http://schemas.openxmlformats.org/drawingml/2006/main">
          <a:off x="6130735" y="5066302"/>
          <a:ext cx="2765326" cy="753665"/>
        </a:xfrm>
        <a:prstGeom xmlns:a="http://schemas.openxmlformats.org/drawingml/2006/main" prst="wedgeRoundRectCallout">
          <a:avLst>
            <a:gd name="adj1" fmla="val 11212"/>
            <a:gd name="adj2" fmla="val -234753"/>
            <a:gd name="adj3" fmla="val 16667"/>
          </a:avLst>
        </a:prstGeom>
        <a:solidFill xmlns:a="http://schemas.openxmlformats.org/drawingml/2006/main">
          <a:srgbClr val="FF0000"/>
        </a:solidFill>
        <a:ln xmlns:a="http://schemas.openxmlformats.org/drawingml/2006/mai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chemeClr val="bg1"/>
              </a:solidFill>
            </a:rPr>
            <a:t>Stagnation </a:t>
          </a:r>
        </a:p>
        <a:p xmlns:a="http://schemas.openxmlformats.org/drawingml/2006/main">
          <a:pPr algn="ctr"/>
          <a:r>
            <a:rPr lang="fr-FR" sz="1800" b="1" dirty="0" smtClean="0">
              <a:solidFill>
                <a:schemeClr val="bg1"/>
              </a:solidFill>
            </a:rPr>
            <a:t>depuis 2012</a:t>
          </a:r>
          <a:endParaRPr lang="fr-FR" sz="1800" b="1" dirty="0">
            <a:solidFill>
              <a:schemeClr val="bg1"/>
            </a:solidFill>
          </a:endParaRPr>
        </a:p>
      </cdr:txBody>
    </cdr:sp>
  </cdr:relSizeAnchor>
  <cdr:relSizeAnchor xmlns:cdr="http://schemas.openxmlformats.org/drawingml/2006/chartDrawing">
    <cdr:from>
      <cdr:x>0.27204</cdr:x>
      <cdr:y>0.19742</cdr:y>
    </cdr:from>
    <cdr:to>
      <cdr:x>0.74307</cdr:x>
      <cdr:y>0.2618</cdr:y>
    </cdr:to>
    <cdr:sp macro="" textlink="">
      <cdr:nvSpPr>
        <cdr:cNvPr id="10" name="Rectangle à coins arrondis 9"/>
        <cdr:cNvSpPr/>
      </cdr:nvSpPr>
      <cdr:spPr>
        <a:xfrm xmlns:a="http://schemas.openxmlformats.org/drawingml/2006/main">
          <a:off x="1507361" y="1284019"/>
          <a:ext cx="2609965" cy="418703"/>
        </a:xfrm>
        <a:prstGeom xmlns:a="http://schemas.openxmlformats.org/drawingml/2006/main" prst="round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mr-IN" sz="1600" b="1" i="1" dirty="0" smtClean="0">
              <a:solidFill>
                <a:srgbClr val="000000"/>
              </a:solidFill>
            </a:rPr>
            <a:t>…</a:t>
          </a:r>
          <a:r>
            <a:rPr lang="fr-FR" sz="1600" b="1" i="1" dirty="0" smtClean="0">
              <a:solidFill>
                <a:srgbClr val="000000"/>
              </a:solidFill>
            </a:rPr>
            <a:t>bien supérieur avec tabac</a:t>
          </a:r>
          <a:endParaRPr lang="fr-FR" sz="1600" b="1" i="1" dirty="0">
            <a:solidFill>
              <a:srgbClr val="000000"/>
            </a:solidFill>
          </a:endParaRPr>
        </a:p>
      </cdr:txBody>
    </cdr:sp>
  </cdr:relSizeAnchor>
</c:userShapes>
</file>

<file path=ppt/drawings/drawing39.xml><?xml version="1.0" encoding="utf-8"?>
<c:userShapes xmlns:c="http://schemas.openxmlformats.org/drawingml/2006/chart">
  <cdr:relSizeAnchor xmlns:cdr="http://schemas.openxmlformats.org/drawingml/2006/chartDrawing">
    <cdr:from>
      <cdr:x>0.13057</cdr:x>
      <cdr:y>0.16341</cdr:y>
    </cdr:from>
    <cdr:to>
      <cdr:x>0.58377</cdr:x>
      <cdr:y>0.52323</cdr:y>
    </cdr:to>
    <cdr:sp macro="" textlink="">
      <cdr:nvSpPr>
        <cdr:cNvPr id="6" name="Rectangle à coins arrondis 5"/>
        <cdr:cNvSpPr/>
      </cdr:nvSpPr>
      <cdr:spPr>
        <a:xfrm xmlns:a="http://schemas.openxmlformats.org/drawingml/2006/main">
          <a:off x="732579" y="1054809"/>
          <a:ext cx="2542781" cy="2322725"/>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rtl="0"/>
          <a:r>
            <a:rPr lang="fr-FR" sz="1800" b="1" i="0" baseline="0" dirty="0">
              <a:solidFill>
                <a:srgbClr val="000000"/>
              </a:solidFill>
              <a:effectLst/>
              <a:latin typeface="+mn-lt"/>
              <a:ea typeface="+mn-ea"/>
              <a:cs typeface="+mn-cs"/>
            </a:rPr>
            <a:t>Le pouvoir d'achat des SMG-SMAG </a:t>
          </a:r>
          <a:endParaRPr lang="fr-FR" sz="1800" b="1" i="0" baseline="0" dirty="0" smtClean="0">
            <a:solidFill>
              <a:srgbClr val="000000"/>
            </a:solidFill>
            <a:effectLst/>
            <a:latin typeface="+mn-lt"/>
            <a:ea typeface="+mn-ea"/>
            <a:cs typeface="+mn-cs"/>
          </a:endParaRPr>
        </a:p>
        <a:p xmlns:a="http://schemas.openxmlformats.org/drawingml/2006/main">
          <a:pPr algn="ctr" rtl="0"/>
          <a:r>
            <a:rPr lang="fr-FR" sz="1800" b="1" i="0" baseline="0" dirty="0" smtClean="0">
              <a:solidFill>
                <a:srgbClr val="000000"/>
              </a:solidFill>
              <a:effectLst/>
              <a:latin typeface="+mn-lt"/>
              <a:ea typeface="+mn-ea"/>
              <a:cs typeface="+mn-cs"/>
            </a:rPr>
            <a:t>ne </a:t>
          </a:r>
          <a:r>
            <a:rPr lang="fr-FR" sz="1800" b="1" i="0" baseline="0" dirty="0">
              <a:solidFill>
                <a:srgbClr val="000000"/>
              </a:solidFill>
              <a:effectLst/>
              <a:latin typeface="+mn-lt"/>
              <a:ea typeface="+mn-ea"/>
              <a:cs typeface="+mn-cs"/>
            </a:rPr>
            <a:t>décolle pas </a:t>
          </a:r>
        </a:p>
        <a:p xmlns:a="http://schemas.openxmlformats.org/drawingml/2006/main">
          <a:pPr algn="ctr" rtl="0"/>
          <a:r>
            <a:rPr lang="fr-FR" sz="1800" b="1" i="0" baseline="0" dirty="0">
              <a:solidFill>
                <a:srgbClr val="000000"/>
              </a:solidFill>
              <a:effectLst/>
              <a:latin typeface="+mn-lt"/>
              <a:ea typeface="+mn-ea"/>
              <a:cs typeface="+mn-cs"/>
            </a:rPr>
            <a:t>ou très peu, </a:t>
          </a:r>
        </a:p>
        <a:p xmlns:a="http://schemas.openxmlformats.org/drawingml/2006/main">
          <a:pPr algn="ctr" rtl="0"/>
          <a:r>
            <a:rPr lang="fr-FR" sz="1800" b="1" i="0" baseline="0" dirty="0">
              <a:solidFill>
                <a:srgbClr val="000000"/>
              </a:solidFill>
              <a:effectLst/>
              <a:latin typeface="+mn-lt"/>
              <a:ea typeface="+mn-ea"/>
              <a:cs typeface="+mn-cs"/>
            </a:rPr>
            <a:t>sa progression est freinée </a:t>
          </a:r>
        </a:p>
        <a:p xmlns:a="http://schemas.openxmlformats.org/drawingml/2006/main">
          <a:pPr algn="ctr" rtl="0"/>
          <a:r>
            <a:rPr lang="fr-FR" sz="1800" b="1" i="0" baseline="0" dirty="0">
              <a:solidFill>
                <a:srgbClr val="000000"/>
              </a:solidFill>
              <a:effectLst/>
              <a:latin typeface="+mn-lt"/>
              <a:ea typeface="+mn-ea"/>
              <a:cs typeface="+mn-cs"/>
            </a:rPr>
            <a:t>depuis fin 2017</a:t>
          </a:r>
          <a:endParaRPr lang="fr-FR" sz="1800" dirty="0">
            <a:solidFill>
              <a:srgbClr val="000000"/>
            </a:solidFill>
            <a:effectLst/>
          </a:endParaRPr>
        </a:p>
      </cdr:txBody>
    </cdr:sp>
  </cdr:relSizeAnchor>
  <cdr:relSizeAnchor xmlns:cdr="http://schemas.openxmlformats.org/drawingml/2006/chartDrawing">
    <cdr:from>
      <cdr:x>0.08231</cdr:x>
      <cdr:y>0.74313</cdr:y>
    </cdr:from>
    <cdr:to>
      <cdr:x>0.96794</cdr:x>
      <cdr:y>0.74507</cdr:y>
    </cdr:to>
    <cdr:cxnSp macro="">
      <cdr:nvCxnSpPr>
        <cdr:cNvPr id="3" name="Connecteur droit 2"/>
        <cdr:cNvCxnSpPr/>
      </cdr:nvCxnSpPr>
      <cdr:spPr>
        <a:xfrm xmlns:a="http://schemas.openxmlformats.org/drawingml/2006/main">
          <a:off x="461835" y="4797018"/>
          <a:ext cx="4969003" cy="12534"/>
        </a:xfrm>
        <a:prstGeom xmlns:a="http://schemas.openxmlformats.org/drawingml/2006/main" prst="line">
          <a:avLst/>
        </a:prstGeom>
        <a:ln xmlns:a="http://schemas.openxmlformats.org/drawingml/2006/main" w="38100" cmpd="sng">
          <a:solidFill>
            <a:srgbClr val="FF0000"/>
          </a:solidFill>
          <a:prstDash val="sysDot"/>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0.28614</cdr:x>
      <cdr:y>0.85358</cdr:y>
    </cdr:from>
    <cdr:to>
      <cdr:x>0.74516</cdr:x>
      <cdr:y>0.96029</cdr:y>
    </cdr:to>
    <cdr:sp macro="" textlink="">
      <cdr:nvSpPr>
        <cdr:cNvPr id="2" name="Rectangle à coins arrondis 1"/>
        <cdr:cNvSpPr/>
      </cdr:nvSpPr>
      <cdr:spPr>
        <a:xfrm xmlns:a="http://schemas.openxmlformats.org/drawingml/2006/main">
          <a:off x="2438400" y="5441924"/>
          <a:ext cx="3911599" cy="680319"/>
        </a:xfrm>
        <a:prstGeom xmlns:a="http://schemas.openxmlformats.org/drawingml/2006/main" prst="roundRect">
          <a:avLst/>
        </a:prstGeom>
        <a:solidFill xmlns:a="http://schemas.openxmlformats.org/drawingml/2006/main">
          <a:srgbClr val="FFFFFF"/>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i="0">
              <a:solidFill>
                <a:srgbClr val="000000"/>
              </a:solidFill>
            </a:rPr>
            <a:t>Source ISEE nc et </a:t>
          </a:r>
        </a:p>
        <a:p xmlns:a="http://schemas.openxmlformats.org/drawingml/2006/main">
          <a:pPr algn="ctr"/>
          <a:r>
            <a:rPr lang="fr-FR" sz="1600" b="1" i="0">
              <a:solidFill>
                <a:srgbClr val="000000"/>
              </a:solidFill>
            </a:rPr>
            <a:t>évaluations propres après 2011</a:t>
          </a:r>
        </a:p>
      </cdr:txBody>
    </cdr:sp>
  </cdr:relSizeAnchor>
  <cdr:relSizeAnchor xmlns:cdr="http://schemas.openxmlformats.org/drawingml/2006/chartDrawing">
    <cdr:from>
      <cdr:x>0.86862</cdr:x>
      <cdr:y>0.26237</cdr:y>
    </cdr:from>
    <cdr:to>
      <cdr:x>0.90909</cdr:x>
      <cdr:y>0.49801</cdr:y>
    </cdr:to>
    <cdr:sp macro="" textlink="">
      <cdr:nvSpPr>
        <cdr:cNvPr id="3" name="Accolade fermante 2"/>
        <cdr:cNvSpPr/>
      </cdr:nvSpPr>
      <cdr:spPr>
        <a:xfrm xmlns:a="http://schemas.openxmlformats.org/drawingml/2006/main">
          <a:off x="7402098" y="1672708"/>
          <a:ext cx="344902" cy="1502292"/>
        </a:xfrm>
        <a:prstGeom xmlns:a="http://schemas.openxmlformats.org/drawingml/2006/main" prst="rightBrace">
          <a:avLst/>
        </a:prstGeom>
        <a:ln xmlns:a="http://schemas.openxmlformats.org/drawingml/2006/main" w="57150" cmpd="sng">
          <a:solidFill>
            <a:schemeClr val="tx1"/>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vertOverflow="clip" vert="vert270" anchor="ctr"/>
        <a:lstStyle xmlns:a="http://schemas.openxmlformats.org/drawingml/2006/main"/>
        <a:p xmlns:a="http://schemas.openxmlformats.org/drawingml/2006/main">
          <a:pPr algn="r"/>
          <a:r>
            <a:rPr lang="fr-FR" sz="1400" b="1" i="1">
              <a:solidFill>
                <a:srgbClr val="FFFFFF"/>
              </a:solidFill>
            </a:rPr>
            <a:t>   </a:t>
          </a:r>
        </a:p>
      </cdr:txBody>
    </cdr:sp>
  </cdr:relSizeAnchor>
  <cdr:relSizeAnchor xmlns:cdr="http://schemas.openxmlformats.org/drawingml/2006/chartDrawing">
    <cdr:from>
      <cdr:x>0.92553</cdr:x>
      <cdr:y>0.31076</cdr:y>
    </cdr:from>
    <cdr:to>
      <cdr:x>0.96222</cdr:x>
      <cdr:y>0.46105</cdr:y>
    </cdr:to>
    <cdr:sp macro="" textlink="">
      <cdr:nvSpPr>
        <cdr:cNvPr id="4" name="ZoneTexte 3"/>
        <cdr:cNvSpPr txBox="1"/>
      </cdr:nvSpPr>
      <cdr:spPr>
        <a:xfrm xmlns:a="http://schemas.openxmlformats.org/drawingml/2006/main">
          <a:off x="7887121" y="1981200"/>
          <a:ext cx="312661" cy="958173"/>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vert="vert270"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fr-FR" sz="2800" b="1" i="1"/>
            <a:t>PIB</a:t>
          </a:r>
        </a:p>
      </cdr:txBody>
    </cdr:sp>
  </cdr:relSizeAnchor>
  <cdr:relSizeAnchor xmlns:cdr="http://schemas.openxmlformats.org/drawingml/2006/chartDrawing">
    <cdr:from>
      <cdr:x>0.33085</cdr:x>
      <cdr:y>0.14741</cdr:y>
    </cdr:from>
    <cdr:to>
      <cdr:x>0.66766</cdr:x>
      <cdr:y>0.22311</cdr:y>
    </cdr:to>
    <cdr:sp macro="" textlink="">
      <cdr:nvSpPr>
        <cdr:cNvPr id="5" name="Rectangle à coins arrondis 4"/>
        <cdr:cNvSpPr/>
      </cdr:nvSpPr>
      <cdr:spPr>
        <a:xfrm xmlns:a="http://schemas.openxmlformats.org/drawingml/2006/main">
          <a:off x="2819400" y="939800"/>
          <a:ext cx="2870200" cy="482600"/>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fr-FR" sz="2000" b="1">
              <a:solidFill>
                <a:srgbClr val="000000"/>
              </a:solidFill>
            </a:rPr>
            <a:t>Importations</a:t>
          </a:r>
          <a:r>
            <a:rPr lang="fr-FR" sz="1600">
              <a:solidFill>
                <a:srgbClr val="000000"/>
              </a:solidFill>
            </a:rPr>
            <a:t> </a:t>
          </a:r>
        </a:p>
      </cdr:txBody>
    </cdr:sp>
  </cdr:relSizeAnchor>
  <cdr:relSizeAnchor xmlns:cdr="http://schemas.openxmlformats.org/drawingml/2006/chartDrawing">
    <cdr:from>
      <cdr:x>0.3383</cdr:x>
      <cdr:y>0.24104</cdr:y>
    </cdr:from>
    <cdr:to>
      <cdr:x>0.67511</cdr:x>
      <cdr:y>0.31275</cdr:y>
    </cdr:to>
    <cdr:sp macro="" textlink="">
      <cdr:nvSpPr>
        <cdr:cNvPr id="6" name="Rectangle à coins arrondis 5"/>
        <cdr:cNvSpPr/>
      </cdr:nvSpPr>
      <cdr:spPr>
        <a:xfrm xmlns:a="http://schemas.openxmlformats.org/drawingml/2006/main">
          <a:off x="2882900" y="1536700"/>
          <a:ext cx="2870200" cy="457200"/>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2000" b="1">
              <a:solidFill>
                <a:srgbClr val="000000"/>
              </a:solidFill>
            </a:rPr>
            <a:t>Impôts </a:t>
          </a:r>
          <a:r>
            <a:rPr lang="fr-FR" sz="1200" b="1">
              <a:solidFill>
                <a:srgbClr val="000000"/>
              </a:solidFill>
            </a:rPr>
            <a:t>sur la production </a:t>
          </a:r>
          <a:endParaRPr lang="fr-FR" sz="1200">
            <a:solidFill>
              <a:srgbClr val="000000"/>
            </a:solidFill>
          </a:endParaRPr>
        </a:p>
      </cdr:txBody>
    </cdr:sp>
  </cdr:relSizeAnchor>
  <cdr:relSizeAnchor xmlns:cdr="http://schemas.openxmlformats.org/drawingml/2006/chartDrawing">
    <cdr:from>
      <cdr:x>0.33681</cdr:x>
      <cdr:y>0.36056</cdr:y>
    </cdr:from>
    <cdr:to>
      <cdr:x>0.67362</cdr:x>
      <cdr:y>0.44821</cdr:y>
    </cdr:to>
    <cdr:sp macro="" textlink="">
      <cdr:nvSpPr>
        <cdr:cNvPr id="7" name="Rectangle à coins arrondis 6"/>
        <cdr:cNvSpPr/>
      </cdr:nvSpPr>
      <cdr:spPr>
        <a:xfrm xmlns:a="http://schemas.openxmlformats.org/drawingml/2006/main">
          <a:off x="2870200" y="2298700"/>
          <a:ext cx="2870200" cy="558800"/>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2000" b="1">
              <a:solidFill>
                <a:srgbClr val="000000"/>
              </a:solidFill>
            </a:rPr>
            <a:t>Valeur ajoutée (VAB) </a:t>
          </a:r>
          <a:endParaRPr lang="fr-FR" sz="1600">
            <a:solidFill>
              <a:srgbClr val="000000"/>
            </a:solidFill>
          </a:endParaRPr>
        </a:p>
      </cdr:txBody>
    </cdr:sp>
  </cdr:relSizeAnchor>
  <cdr:relSizeAnchor xmlns:cdr="http://schemas.openxmlformats.org/drawingml/2006/chartDrawing">
    <cdr:from>
      <cdr:x>0.33979</cdr:x>
      <cdr:y>0.51793</cdr:y>
    </cdr:from>
    <cdr:to>
      <cdr:x>0.69449</cdr:x>
      <cdr:y>0.60558</cdr:y>
    </cdr:to>
    <cdr:sp macro="" textlink="">
      <cdr:nvSpPr>
        <cdr:cNvPr id="8" name="Rectangle à coins arrondis 7"/>
        <cdr:cNvSpPr/>
      </cdr:nvSpPr>
      <cdr:spPr>
        <a:xfrm xmlns:a="http://schemas.openxmlformats.org/drawingml/2006/main">
          <a:off x="2895600" y="3302000"/>
          <a:ext cx="3022600" cy="558800"/>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2000" b="1">
              <a:solidFill>
                <a:srgbClr val="000000"/>
              </a:solidFill>
            </a:rPr>
            <a:t>Consommation finale (CF)</a:t>
          </a:r>
          <a:endParaRPr lang="fr-FR" sz="1600">
            <a:solidFill>
              <a:srgbClr val="000000"/>
            </a:solidFill>
          </a:endParaRPr>
        </a:p>
      </cdr:txBody>
    </cdr:sp>
  </cdr:relSizeAnchor>
  <cdr:relSizeAnchor xmlns:cdr="http://schemas.openxmlformats.org/drawingml/2006/chartDrawing">
    <cdr:from>
      <cdr:x>0.33979</cdr:x>
      <cdr:y>0.64143</cdr:y>
    </cdr:from>
    <cdr:to>
      <cdr:x>0.6766</cdr:x>
      <cdr:y>0.72908</cdr:y>
    </cdr:to>
    <cdr:sp macro="" textlink="">
      <cdr:nvSpPr>
        <cdr:cNvPr id="9" name="Rectangle à coins arrondis 8"/>
        <cdr:cNvSpPr/>
      </cdr:nvSpPr>
      <cdr:spPr>
        <a:xfrm xmlns:a="http://schemas.openxmlformats.org/drawingml/2006/main">
          <a:off x="2895600" y="4089400"/>
          <a:ext cx="2870200" cy="558800"/>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2000" b="1">
              <a:solidFill>
                <a:srgbClr val="000000"/>
              </a:solidFill>
            </a:rPr>
            <a:t>Investissements (FBC)</a:t>
          </a:r>
          <a:endParaRPr lang="fr-FR" sz="1600">
            <a:solidFill>
              <a:srgbClr val="000000"/>
            </a:solidFill>
          </a:endParaRPr>
        </a:p>
      </cdr:txBody>
    </cdr:sp>
  </cdr:relSizeAnchor>
  <cdr:relSizeAnchor xmlns:cdr="http://schemas.openxmlformats.org/drawingml/2006/chartDrawing">
    <cdr:from>
      <cdr:x>0.34128</cdr:x>
      <cdr:y>0.74303</cdr:y>
    </cdr:from>
    <cdr:to>
      <cdr:x>0.67809</cdr:x>
      <cdr:y>0.81873</cdr:y>
    </cdr:to>
    <cdr:sp macro="" textlink="">
      <cdr:nvSpPr>
        <cdr:cNvPr id="10" name="Rectangle à coins arrondis 9"/>
        <cdr:cNvSpPr/>
      </cdr:nvSpPr>
      <cdr:spPr>
        <a:xfrm xmlns:a="http://schemas.openxmlformats.org/drawingml/2006/main">
          <a:off x="2908300" y="4737100"/>
          <a:ext cx="2870200" cy="482600"/>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2000" b="1">
              <a:solidFill>
                <a:srgbClr val="000000"/>
              </a:solidFill>
            </a:rPr>
            <a:t>Exportations</a:t>
          </a:r>
          <a:r>
            <a:rPr lang="fr-FR" sz="1600">
              <a:solidFill>
                <a:srgbClr val="000000"/>
              </a:solidFill>
            </a:rPr>
            <a:t> </a:t>
          </a:r>
        </a:p>
      </cdr:txBody>
    </cdr:sp>
  </cdr:relSizeAnchor>
</c:userShapes>
</file>

<file path=ppt/drawings/drawing40.xml><?xml version="1.0" encoding="utf-8"?>
<c:userShapes xmlns:c="http://schemas.openxmlformats.org/drawingml/2006/chart">
  <cdr:relSizeAnchor xmlns:cdr="http://schemas.openxmlformats.org/drawingml/2006/chartDrawing">
    <cdr:from>
      <cdr:x>0.18434</cdr:x>
      <cdr:y>0.54328</cdr:y>
    </cdr:from>
    <cdr:to>
      <cdr:x>0.53942</cdr:x>
      <cdr:y>0.76681</cdr:y>
    </cdr:to>
    <cdr:sp macro="" textlink="">
      <cdr:nvSpPr>
        <cdr:cNvPr id="2" name="Rectangle à coins arrondis 1"/>
        <cdr:cNvSpPr/>
      </cdr:nvSpPr>
      <cdr:spPr>
        <a:xfrm xmlns:a="http://schemas.openxmlformats.org/drawingml/2006/main">
          <a:off x="976378" y="3590553"/>
          <a:ext cx="1880741" cy="1477327"/>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2200"/>
            </a:lnSpc>
          </a:pPr>
          <a:r>
            <a:rPr lang="fr-FR" sz="1800" b="1">
              <a:solidFill>
                <a:schemeClr val="tx1"/>
              </a:solidFill>
            </a:rPr>
            <a:t>Faible croissance puis stagnation jusqu'en 2004</a:t>
          </a:r>
        </a:p>
      </cdr:txBody>
    </cdr:sp>
  </cdr:relSizeAnchor>
  <cdr:relSizeAnchor xmlns:cdr="http://schemas.openxmlformats.org/drawingml/2006/chartDrawing">
    <cdr:from>
      <cdr:x>0.38835</cdr:x>
      <cdr:y>0.10983</cdr:y>
    </cdr:from>
    <cdr:to>
      <cdr:x>0.70623</cdr:x>
      <cdr:y>0.25941</cdr:y>
    </cdr:to>
    <cdr:sp macro="" textlink="">
      <cdr:nvSpPr>
        <cdr:cNvPr id="3" name="Rectangle à coins arrondis 2"/>
        <cdr:cNvSpPr/>
      </cdr:nvSpPr>
      <cdr:spPr>
        <a:xfrm xmlns:a="http://schemas.openxmlformats.org/drawingml/2006/main">
          <a:off x="2056969" y="725854"/>
          <a:ext cx="1683688" cy="988589"/>
        </a:xfrm>
        <a:prstGeom xmlns:a="http://schemas.openxmlformats.org/drawingml/2006/main" prst="roundRect">
          <a:avLst/>
        </a:prstGeom>
        <a:solidFill xmlns:a="http://schemas.openxmlformats.org/drawingml/2006/main">
          <a:srgbClr val="2DFF28"/>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2100"/>
            </a:lnSpc>
          </a:pPr>
          <a:r>
            <a:rPr lang="fr-FR" sz="1800" b="1">
              <a:solidFill>
                <a:schemeClr val="tx1"/>
              </a:solidFill>
            </a:rPr>
            <a:t>Forte croissance de 2004 à 2013</a:t>
          </a:r>
        </a:p>
      </cdr:txBody>
    </cdr:sp>
  </cdr:relSizeAnchor>
  <cdr:relSizeAnchor xmlns:cdr="http://schemas.openxmlformats.org/drawingml/2006/chartDrawing">
    <cdr:from>
      <cdr:x>0.67826</cdr:x>
      <cdr:y>0.20292</cdr:y>
    </cdr:from>
    <cdr:to>
      <cdr:x>0.92928</cdr:x>
      <cdr:y>0.38128</cdr:y>
    </cdr:to>
    <cdr:sp macro="" textlink="">
      <cdr:nvSpPr>
        <cdr:cNvPr id="4" name="Rectangle à coins arrondis 3"/>
        <cdr:cNvSpPr/>
      </cdr:nvSpPr>
      <cdr:spPr>
        <a:xfrm xmlns:a="http://schemas.openxmlformats.org/drawingml/2006/main">
          <a:off x="3592542" y="1341099"/>
          <a:ext cx="1329557" cy="1178801"/>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2200"/>
            </a:lnSpc>
          </a:pPr>
          <a:r>
            <a:rPr lang="fr-FR" sz="1800" b="1">
              <a:solidFill>
                <a:schemeClr val="tx1"/>
              </a:solidFill>
            </a:rPr>
            <a:t>Stagnation </a:t>
          </a:r>
        </a:p>
        <a:p xmlns:a="http://schemas.openxmlformats.org/drawingml/2006/main">
          <a:pPr algn="ctr"/>
          <a:r>
            <a:rPr lang="fr-FR" sz="1800" b="1">
              <a:solidFill>
                <a:schemeClr val="tx1"/>
              </a:solidFill>
            </a:rPr>
            <a:t>de 2013 </a:t>
          </a:r>
        </a:p>
        <a:p xmlns:a="http://schemas.openxmlformats.org/drawingml/2006/main">
          <a:pPr algn="ctr">
            <a:lnSpc>
              <a:spcPts val="2200"/>
            </a:lnSpc>
          </a:pPr>
          <a:r>
            <a:rPr lang="fr-FR" sz="1800" b="1">
              <a:solidFill>
                <a:schemeClr val="tx1"/>
              </a:solidFill>
            </a:rPr>
            <a:t>à 2015</a:t>
          </a:r>
        </a:p>
      </cdr:txBody>
    </cdr:sp>
  </cdr:relSizeAnchor>
  <cdr:relSizeAnchor xmlns:cdr="http://schemas.openxmlformats.org/drawingml/2006/chartDrawing">
    <cdr:from>
      <cdr:x>0.71008</cdr:x>
      <cdr:y>0.46863</cdr:y>
    </cdr:from>
    <cdr:to>
      <cdr:x>0.97368</cdr:x>
      <cdr:y>0.73719</cdr:y>
    </cdr:to>
    <cdr:sp macro="" textlink="">
      <cdr:nvSpPr>
        <cdr:cNvPr id="5" name="Rectangle à coins arrondis 4"/>
        <cdr:cNvSpPr/>
      </cdr:nvSpPr>
      <cdr:spPr>
        <a:xfrm xmlns:a="http://schemas.openxmlformats.org/drawingml/2006/main">
          <a:off x="3761084" y="3097229"/>
          <a:ext cx="1396202" cy="1774934"/>
        </a:xfrm>
        <a:prstGeom xmlns:a="http://schemas.openxmlformats.org/drawingml/2006/main" prst="roundRect">
          <a:avLst/>
        </a:prstGeom>
        <a:solidFill xmlns:a="http://schemas.openxmlformats.org/drawingml/2006/main">
          <a:srgbClr val="2DFF28"/>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400" b="1" dirty="0">
              <a:solidFill>
                <a:schemeClr val="tx1"/>
              </a:solidFill>
            </a:rPr>
            <a:t>Reprise nette </a:t>
          </a:r>
        </a:p>
        <a:p xmlns:a="http://schemas.openxmlformats.org/drawingml/2006/main">
          <a:pPr algn="ctr"/>
          <a:r>
            <a:rPr lang="fr-FR" sz="2400" b="1" dirty="0">
              <a:solidFill>
                <a:schemeClr val="tx1"/>
              </a:solidFill>
            </a:rPr>
            <a:t>depuis 2015</a:t>
          </a:r>
        </a:p>
      </cdr:txBody>
    </cdr:sp>
  </cdr:relSizeAnchor>
</c:userShapes>
</file>

<file path=ppt/drawings/drawing41.xml><?xml version="1.0" encoding="utf-8"?>
<c:userShapes xmlns:c="http://schemas.openxmlformats.org/drawingml/2006/chart">
  <cdr:relSizeAnchor xmlns:cdr="http://schemas.openxmlformats.org/drawingml/2006/chartDrawing">
    <cdr:from>
      <cdr:x>0.42046</cdr:x>
      <cdr:y>0.47054</cdr:y>
    </cdr:from>
    <cdr:to>
      <cdr:x>1</cdr:x>
      <cdr:y>0.76856</cdr:y>
    </cdr:to>
    <cdr:sp macro="" textlink="">
      <cdr:nvSpPr>
        <cdr:cNvPr id="2" name="Rectangle à coins arrondis 1"/>
        <cdr:cNvSpPr/>
      </cdr:nvSpPr>
      <cdr:spPr>
        <a:xfrm xmlns:a="http://schemas.openxmlformats.org/drawingml/2006/main">
          <a:off x="1474579" y="3109821"/>
          <a:ext cx="2032481" cy="1969644"/>
        </a:xfrm>
        <a:prstGeom xmlns:a="http://schemas.openxmlformats.org/drawingml/2006/main" prst="roundRect">
          <a:avLst/>
        </a:prstGeom>
        <a:solidFill xmlns:a="http://schemas.openxmlformats.org/drawingml/2006/main">
          <a:srgbClr val="2DFF28"/>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2100"/>
            </a:lnSpc>
          </a:pPr>
          <a:r>
            <a:rPr lang="fr-FR" sz="1800" b="1" dirty="0">
              <a:solidFill>
                <a:schemeClr val="tx1"/>
              </a:solidFill>
            </a:rPr>
            <a:t>Un à-coup début</a:t>
          </a:r>
          <a:r>
            <a:rPr lang="fr-FR" sz="1800" b="1" baseline="0" dirty="0">
              <a:solidFill>
                <a:schemeClr val="tx1"/>
              </a:solidFill>
            </a:rPr>
            <a:t> 2014 et un pallier de 2013 à 2015;  croissance régulière ensuite</a:t>
          </a:r>
          <a:endParaRPr lang="fr-FR" sz="1800" b="1" dirty="0">
            <a:solidFill>
              <a:schemeClr val="tx1"/>
            </a:solidFill>
          </a:endParaRPr>
        </a:p>
      </cdr:txBody>
    </cdr:sp>
  </cdr:relSizeAnchor>
</c:userShapes>
</file>

<file path=ppt/drawings/drawing42.xml><?xml version="1.0" encoding="utf-8"?>
<c:userShapes xmlns:c="http://schemas.openxmlformats.org/drawingml/2006/chart">
  <cdr:relSizeAnchor xmlns:cdr="http://schemas.openxmlformats.org/drawingml/2006/chartDrawing">
    <cdr:from>
      <cdr:x>0.11312</cdr:x>
      <cdr:y>0.12522</cdr:y>
    </cdr:from>
    <cdr:to>
      <cdr:x>0.56289</cdr:x>
      <cdr:y>0.32639</cdr:y>
    </cdr:to>
    <cdr:sp macro="" textlink="">
      <cdr:nvSpPr>
        <cdr:cNvPr id="2" name="Rectangle à coins arrondis 1"/>
        <cdr:cNvSpPr/>
      </cdr:nvSpPr>
      <cdr:spPr>
        <a:xfrm xmlns:a="http://schemas.openxmlformats.org/drawingml/2006/main">
          <a:off x="1024337" y="814207"/>
          <a:ext cx="4072713" cy="1308088"/>
        </a:xfrm>
        <a:prstGeom xmlns:a="http://schemas.openxmlformats.org/drawingml/2006/main" prst="roundRect">
          <a:avLst/>
        </a:prstGeom>
        <a:solidFill xmlns:a="http://schemas.openxmlformats.org/drawingml/2006/main">
          <a:schemeClr val="bg1"/>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2200"/>
            </a:lnSpc>
          </a:pPr>
          <a:r>
            <a:rPr lang="fr-FR" sz="1800" b="1" dirty="0">
              <a:solidFill>
                <a:schemeClr val="tx1"/>
              </a:solidFill>
            </a:rPr>
            <a:t>Stagnation, croissance </a:t>
          </a:r>
          <a:endParaRPr lang="fr-FR" sz="1800" b="1" dirty="0" smtClean="0">
            <a:solidFill>
              <a:schemeClr val="tx1"/>
            </a:solidFill>
          </a:endParaRPr>
        </a:p>
        <a:p xmlns:a="http://schemas.openxmlformats.org/drawingml/2006/main">
          <a:pPr algn="ctr">
            <a:lnSpc>
              <a:spcPts val="2200"/>
            </a:lnSpc>
          </a:pPr>
          <a:r>
            <a:rPr lang="fr-FR" sz="1800" b="1" dirty="0" smtClean="0">
              <a:solidFill>
                <a:schemeClr val="tx1"/>
              </a:solidFill>
            </a:rPr>
            <a:t>puis vive crise</a:t>
          </a:r>
          <a:r>
            <a:rPr lang="fr-FR" sz="1800" b="1" baseline="0" dirty="0" smtClean="0">
              <a:solidFill>
                <a:schemeClr val="tx1"/>
              </a:solidFill>
            </a:rPr>
            <a:t> </a:t>
          </a:r>
          <a:r>
            <a:rPr lang="fr-FR" sz="1800" b="1" baseline="0" dirty="0">
              <a:solidFill>
                <a:schemeClr val="tx1"/>
              </a:solidFill>
            </a:rPr>
            <a:t>du </a:t>
          </a:r>
          <a:r>
            <a:rPr lang="fr-FR" sz="1800" b="1" baseline="0" dirty="0" smtClean="0">
              <a:solidFill>
                <a:schemeClr val="tx1"/>
              </a:solidFill>
            </a:rPr>
            <a:t>BTP de 2013 à 2015 </a:t>
          </a:r>
          <a:r>
            <a:rPr lang="fr-FR" sz="1800" b="1" dirty="0" smtClean="0">
              <a:solidFill>
                <a:schemeClr val="tx1"/>
              </a:solidFill>
            </a:rPr>
            <a:t>, </a:t>
          </a:r>
        </a:p>
        <a:p xmlns:a="http://schemas.openxmlformats.org/drawingml/2006/main">
          <a:pPr algn="ctr">
            <a:lnSpc>
              <a:spcPts val="2200"/>
            </a:lnSpc>
          </a:pPr>
          <a:r>
            <a:rPr lang="fr-FR" sz="1800" b="1" dirty="0" smtClean="0">
              <a:solidFill>
                <a:schemeClr val="tx1"/>
              </a:solidFill>
            </a:rPr>
            <a:t>mais le nombre d’entreprises </a:t>
          </a:r>
        </a:p>
        <a:p xmlns:a="http://schemas.openxmlformats.org/drawingml/2006/main">
          <a:pPr algn="ctr">
            <a:lnSpc>
              <a:spcPts val="2200"/>
            </a:lnSpc>
          </a:pPr>
          <a:r>
            <a:rPr lang="fr-FR" sz="1800" b="1" dirty="0" smtClean="0">
              <a:solidFill>
                <a:schemeClr val="tx1"/>
              </a:solidFill>
            </a:rPr>
            <a:t>reste stable après 2015 </a:t>
          </a:r>
          <a:endParaRPr lang="fr-FR" sz="1800" b="1" dirty="0">
            <a:solidFill>
              <a:schemeClr val="tx1"/>
            </a:solidFill>
          </a:endParaRPr>
        </a:p>
      </cdr:txBody>
    </cdr:sp>
  </cdr:relSizeAnchor>
  <cdr:relSizeAnchor xmlns:cdr="http://schemas.openxmlformats.org/drawingml/2006/chartDrawing">
    <cdr:from>
      <cdr:x>0.29262</cdr:x>
      <cdr:y>0.48738</cdr:y>
    </cdr:from>
    <cdr:to>
      <cdr:x>0.95636</cdr:x>
      <cdr:y>0.59242</cdr:y>
    </cdr:to>
    <cdr:sp macro="" textlink="">
      <cdr:nvSpPr>
        <cdr:cNvPr id="3" name="Rectangle à coins arrondis 2"/>
        <cdr:cNvSpPr/>
      </cdr:nvSpPr>
      <cdr:spPr>
        <a:xfrm xmlns:a="http://schemas.openxmlformats.org/drawingml/2006/main">
          <a:off x="1021974" y="3265080"/>
          <a:ext cx="2318126" cy="703669"/>
        </a:xfrm>
        <a:prstGeom xmlns:a="http://schemas.openxmlformats.org/drawingml/2006/main" prst="roundRect">
          <a:avLst/>
        </a:prstGeom>
        <a:solidFill xmlns:a="http://schemas.openxmlformats.org/drawingml/2006/main">
          <a:schemeClr val="bg1"/>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2100"/>
            </a:lnSpc>
          </a:pPr>
          <a:r>
            <a:rPr lang="fr-FR" sz="1600" b="1">
              <a:solidFill>
                <a:schemeClr val="tx1"/>
              </a:solidFill>
            </a:rPr>
            <a:t>Croissance à peu près régulière pour l'agriculture</a:t>
          </a:r>
        </a:p>
      </cdr:txBody>
    </cdr:sp>
  </cdr:relSizeAnchor>
</c:userShapes>
</file>

<file path=ppt/drawings/drawing43.xml><?xml version="1.0" encoding="utf-8"?>
<c:userShapes xmlns:c="http://schemas.openxmlformats.org/drawingml/2006/chart">
  <cdr:relSizeAnchor xmlns:cdr="http://schemas.openxmlformats.org/drawingml/2006/chartDrawing">
    <cdr:from>
      <cdr:x>0.17937</cdr:x>
      <cdr:y>0.0638</cdr:y>
    </cdr:from>
    <cdr:to>
      <cdr:x>0.92825</cdr:x>
      <cdr:y>0.32621</cdr:y>
    </cdr:to>
    <cdr:sp macro="" textlink="">
      <cdr:nvSpPr>
        <cdr:cNvPr id="2" name="Rectangle à coins arrondis 1"/>
        <cdr:cNvSpPr/>
      </cdr:nvSpPr>
      <cdr:spPr>
        <a:xfrm xmlns:a="http://schemas.openxmlformats.org/drawingml/2006/main">
          <a:off x="539892" y="417303"/>
          <a:ext cx="2254051" cy="1716297"/>
        </a:xfrm>
        <a:prstGeom xmlns:a="http://schemas.openxmlformats.org/drawingml/2006/main" prst="roundRect">
          <a:avLst/>
        </a:prstGeom>
        <a:solidFill xmlns:a="http://schemas.openxmlformats.org/drawingml/2006/main">
          <a:srgbClr val="27FF2E"/>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pPr algn="ctr"/>
          <a:r>
            <a:rPr lang="fr-FR" sz="1600" b="1" dirty="0" smtClean="0">
              <a:solidFill>
                <a:srgbClr val="660066"/>
              </a:solidFill>
            </a:rPr>
            <a:t>Les cessations,</a:t>
          </a:r>
        </a:p>
        <a:p xmlns:a="http://schemas.openxmlformats.org/drawingml/2006/main">
          <a:pPr algn="ctr"/>
          <a:r>
            <a:rPr lang="fr-FR" sz="1600" b="1" dirty="0" smtClean="0">
              <a:solidFill>
                <a:srgbClr val="660066"/>
              </a:solidFill>
            </a:rPr>
            <a:t> en diminution depuis 2015,</a:t>
          </a:r>
        </a:p>
        <a:p xmlns:a="http://schemas.openxmlformats.org/drawingml/2006/main">
          <a:pPr algn="ctr"/>
          <a:r>
            <a:rPr lang="fr-FR" sz="1600" b="1" dirty="0" smtClean="0">
              <a:solidFill>
                <a:srgbClr val="660066"/>
              </a:solidFill>
            </a:rPr>
            <a:t>Restent en généra inférieures </a:t>
          </a:r>
        </a:p>
        <a:p xmlns:a="http://schemas.openxmlformats.org/drawingml/2006/main">
          <a:pPr algn="ctr"/>
          <a:r>
            <a:rPr lang="fr-FR" sz="1600" b="1" dirty="0" smtClean="0">
              <a:solidFill>
                <a:srgbClr val="660066"/>
              </a:solidFill>
            </a:rPr>
            <a:t>aux créations</a:t>
          </a:r>
          <a:endParaRPr lang="fr-FR" sz="1600" b="1" dirty="0">
            <a:solidFill>
              <a:srgbClr val="660066"/>
            </a:solidFill>
          </a:endParaRPr>
        </a:p>
      </cdr:txBody>
    </cdr:sp>
  </cdr:relSizeAnchor>
</c:userShapes>
</file>

<file path=ppt/drawings/drawing44.xml><?xml version="1.0" encoding="utf-8"?>
<c:userShapes xmlns:c="http://schemas.openxmlformats.org/drawingml/2006/chart">
  <cdr:relSizeAnchor xmlns:cdr="http://schemas.openxmlformats.org/drawingml/2006/chartDrawing">
    <cdr:from>
      <cdr:x>0.09659</cdr:x>
      <cdr:y>0.1436</cdr:y>
    </cdr:from>
    <cdr:to>
      <cdr:x>0.4446</cdr:x>
      <cdr:y>0.33072</cdr:y>
    </cdr:to>
    <cdr:sp macro="" textlink="">
      <cdr:nvSpPr>
        <cdr:cNvPr id="2" name="Rectangle à coins arrondis 1"/>
        <cdr:cNvSpPr/>
      </cdr:nvSpPr>
      <cdr:spPr>
        <a:xfrm xmlns:a="http://schemas.openxmlformats.org/drawingml/2006/main">
          <a:off x="863600" y="698500"/>
          <a:ext cx="3111480" cy="910155"/>
        </a:xfrm>
        <a:prstGeom xmlns:a="http://schemas.openxmlformats.org/drawingml/2006/main" prst="roundRect">
          <a:avLst/>
        </a:prstGeom>
        <a:solidFill xmlns:a="http://schemas.openxmlformats.org/drawingml/2006/main">
          <a:schemeClr val="bg1"/>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2200"/>
            </a:lnSpc>
          </a:pPr>
          <a:r>
            <a:rPr lang="fr-FR" sz="1800" b="1" dirty="0">
              <a:solidFill>
                <a:schemeClr val="tx1"/>
              </a:solidFill>
            </a:rPr>
            <a:t>Stagnation </a:t>
          </a:r>
          <a:r>
            <a:rPr lang="fr-FR" sz="1800" b="1" dirty="0" smtClean="0">
              <a:solidFill>
                <a:schemeClr val="tx1"/>
              </a:solidFill>
            </a:rPr>
            <a:t> de l’industrie</a:t>
          </a:r>
        </a:p>
        <a:p xmlns:a="http://schemas.openxmlformats.org/drawingml/2006/main">
          <a:pPr algn="ctr">
            <a:lnSpc>
              <a:spcPts val="2200"/>
            </a:lnSpc>
          </a:pPr>
          <a:r>
            <a:rPr lang="fr-FR" sz="1800" b="1" dirty="0" smtClean="0">
              <a:solidFill>
                <a:schemeClr val="tx1"/>
              </a:solidFill>
            </a:rPr>
            <a:t>et </a:t>
          </a:r>
          <a:r>
            <a:rPr lang="fr-FR" sz="1800" b="1" dirty="0">
              <a:solidFill>
                <a:schemeClr val="tx1"/>
              </a:solidFill>
            </a:rPr>
            <a:t>même diminution pour le nickel depuis 2014</a:t>
          </a:r>
        </a:p>
      </cdr:txBody>
    </cdr:sp>
  </cdr:relSizeAnchor>
  <cdr:relSizeAnchor xmlns:cdr="http://schemas.openxmlformats.org/drawingml/2006/chartDrawing">
    <cdr:from>
      <cdr:x>0.30887</cdr:x>
      <cdr:y>0.56192</cdr:y>
    </cdr:from>
    <cdr:to>
      <cdr:x>0.70517</cdr:x>
      <cdr:y>0.64809</cdr:y>
    </cdr:to>
    <cdr:sp macro="" textlink="">
      <cdr:nvSpPr>
        <cdr:cNvPr id="4" name="Rectangle à coins arrondis 3"/>
        <cdr:cNvSpPr/>
      </cdr:nvSpPr>
      <cdr:spPr>
        <a:xfrm xmlns:a="http://schemas.openxmlformats.org/drawingml/2006/main">
          <a:off x="2859582" y="3468305"/>
          <a:ext cx="3669064" cy="531858"/>
        </a:xfrm>
        <a:prstGeom xmlns:a="http://schemas.openxmlformats.org/drawingml/2006/main" prst="roundRect">
          <a:avLst/>
        </a:prstGeom>
        <a:solidFill xmlns:a="http://schemas.openxmlformats.org/drawingml/2006/main">
          <a:schemeClr val="bg1"/>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2200"/>
            </a:lnSpc>
          </a:pPr>
          <a:r>
            <a:rPr lang="fr-FR" sz="1800" b="1">
              <a:solidFill>
                <a:schemeClr val="tx1"/>
              </a:solidFill>
            </a:rPr>
            <a:t>Croissance régulière pour les IAA</a:t>
          </a:r>
        </a:p>
      </cdr:txBody>
    </cdr:sp>
  </cdr:relSizeAnchor>
  <cdr:relSizeAnchor xmlns:cdr="http://schemas.openxmlformats.org/drawingml/2006/chartDrawing">
    <cdr:from>
      <cdr:x>0.71733</cdr:x>
      <cdr:y>0.38406</cdr:y>
    </cdr:from>
    <cdr:to>
      <cdr:x>0.80256</cdr:x>
      <cdr:y>0.43366</cdr:y>
    </cdr:to>
    <cdr:sp macro="" textlink="">
      <cdr:nvSpPr>
        <cdr:cNvPr id="5" name="Flèche vers la droite 4"/>
        <cdr:cNvSpPr/>
      </cdr:nvSpPr>
      <cdr:spPr>
        <a:xfrm xmlns:a="http://schemas.openxmlformats.org/drawingml/2006/main">
          <a:off x="6641256" y="2370486"/>
          <a:ext cx="789085" cy="306141"/>
        </a:xfrm>
        <a:prstGeom xmlns:a="http://schemas.openxmlformats.org/drawingml/2006/main" prst="rightArrow">
          <a:avLst/>
        </a:prstGeom>
        <a:solidFill xmlns:a="http://schemas.openxmlformats.org/drawingml/2006/main">
          <a:srgbClr val="0000FF"/>
        </a:solidFill>
        <a:ln xmlns:a="http://schemas.openxmlformats.org/drawingml/2006/main">
          <a:solidFill>
            <a:srgbClr val="0000FF"/>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r-FR"/>
        </a:p>
      </cdr:txBody>
    </cdr:sp>
  </cdr:relSizeAnchor>
</c:userShapes>
</file>

<file path=ppt/drawings/drawing45.xml><?xml version="1.0" encoding="utf-8"?>
<c:userShapes xmlns:c="http://schemas.openxmlformats.org/drawingml/2006/chart">
  <cdr:relSizeAnchor xmlns:cdr="http://schemas.openxmlformats.org/drawingml/2006/chartDrawing">
    <cdr:from>
      <cdr:x>0</cdr:x>
      <cdr:y>0.04879</cdr:y>
    </cdr:from>
    <cdr:to>
      <cdr:x>1</cdr:x>
      <cdr:y>0.12864</cdr:y>
    </cdr:to>
    <cdr:sp macro="" textlink="">
      <cdr:nvSpPr>
        <cdr:cNvPr id="2" name="Rectangle à coins arrondis 1"/>
        <cdr:cNvSpPr/>
      </cdr:nvSpPr>
      <cdr:spPr>
        <a:xfrm xmlns:a="http://schemas.openxmlformats.org/drawingml/2006/main">
          <a:off x="0" y="319089"/>
          <a:ext cx="3104454" cy="522287"/>
        </a:xfrm>
        <a:prstGeom xmlns:a="http://schemas.openxmlformats.org/drawingml/2006/main" prst="roundRect">
          <a:avLst/>
        </a:prstGeom>
        <a:solidFill xmlns:a="http://schemas.openxmlformats.org/drawingml/2006/main">
          <a:srgbClr val="FF0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57816" rtl="0" eaLnBrk="1" latinLnBrk="0" hangingPunct="1">
            <a:defRPr sz="1900" kern="1200">
              <a:solidFill>
                <a:schemeClr val="lt1"/>
              </a:solidFill>
              <a:latin typeface="+mn-lt"/>
              <a:ea typeface="+mn-ea"/>
              <a:cs typeface="+mn-cs"/>
            </a:defRPr>
          </a:lvl1pPr>
          <a:lvl2pPr marL="478908" algn="l" defTabSz="957816" rtl="0" eaLnBrk="1" latinLnBrk="0" hangingPunct="1">
            <a:defRPr sz="1900" kern="1200">
              <a:solidFill>
                <a:schemeClr val="lt1"/>
              </a:solidFill>
              <a:latin typeface="+mn-lt"/>
              <a:ea typeface="+mn-ea"/>
              <a:cs typeface="+mn-cs"/>
            </a:defRPr>
          </a:lvl2pPr>
          <a:lvl3pPr marL="957816" algn="l" defTabSz="957816" rtl="0" eaLnBrk="1" latinLnBrk="0" hangingPunct="1">
            <a:defRPr sz="1900" kern="1200">
              <a:solidFill>
                <a:schemeClr val="lt1"/>
              </a:solidFill>
              <a:latin typeface="+mn-lt"/>
              <a:ea typeface="+mn-ea"/>
              <a:cs typeface="+mn-cs"/>
            </a:defRPr>
          </a:lvl3pPr>
          <a:lvl4pPr marL="1436724" algn="l" defTabSz="957816" rtl="0" eaLnBrk="1" latinLnBrk="0" hangingPunct="1">
            <a:defRPr sz="1900" kern="1200">
              <a:solidFill>
                <a:schemeClr val="lt1"/>
              </a:solidFill>
              <a:latin typeface="+mn-lt"/>
              <a:ea typeface="+mn-ea"/>
              <a:cs typeface="+mn-cs"/>
            </a:defRPr>
          </a:lvl4pPr>
          <a:lvl5pPr marL="1915631" algn="l" defTabSz="957816" rtl="0" eaLnBrk="1" latinLnBrk="0" hangingPunct="1">
            <a:defRPr sz="1900" kern="1200">
              <a:solidFill>
                <a:schemeClr val="lt1"/>
              </a:solidFill>
              <a:latin typeface="+mn-lt"/>
              <a:ea typeface="+mn-ea"/>
              <a:cs typeface="+mn-cs"/>
            </a:defRPr>
          </a:lvl5pPr>
          <a:lvl6pPr marL="2394539" algn="l" defTabSz="957816" rtl="0" eaLnBrk="1" latinLnBrk="0" hangingPunct="1">
            <a:defRPr sz="1900" kern="1200">
              <a:solidFill>
                <a:schemeClr val="lt1"/>
              </a:solidFill>
              <a:latin typeface="+mn-lt"/>
              <a:ea typeface="+mn-ea"/>
              <a:cs typeface="+mn-cs"/>
            </a:defRPr>
          </a:lvl6pPr>
          <a:lvl7pPr marL="2873447" algn="l" defTabSz="957816" rtl="0" eaLnBrk="1" latinLnBrk="0" hangingPunct="1">
            <a:defRPr sz="1900" kern="1200">
              <a:solidFill>
                <a:schemeClr val="lt1"/>
              </a:solidFill>
              <a:latin typeface="+mn-lt"/>
              <a:ea typeface="+mn-ea"/>
              <a:cs typeface="+mn-cs"/>
            </a:defRPr>
          </a:lvl7pPr>
          <a:lvl8pPr marL="3352355" algn="l" defTabSz="957816" rtl="0" eaLnBrk="1" latinLnBrk="0" hangingPunct="1">
            <a:defRPr sz="1900" kern="1200">
              <a:solidFill>
                <a:schemeClr val="lt1"/>
              </a:solidFill>
              <a:latin typeface="+mn-lt"/>
              <a:ea typeface="+mn-ea"/>
              <a:cs typeface="+mn-cs"/>
            </a:defRPr>
          </a:lvl8pPr>
          <a:lvl9pPr marL="3831263" algn="l" defTabSz="957816" rtl="0" eaLnBrk="1" latinLnBrk="0" hangingPunct="1">
            <a:defRPr sz="1900" kern="1200">
              <a:solidFill>
                <a:schemeClr val="lt1"/>
              </a:solidFill>
              <a:latin typeface="+mn-lt"/>
              <a:ea typeface="+mn-ea"/>
              <a:cs typeface="+mn-cs"/>
            </a:defRPr>
          </a:lvl9pPr>
        </a:lstStyle>
        <a:p xmlns:a="http://schemas.openxmlformats.org/drawingml/2006/main">
          <a:pPr algn="ctr"/>
          <a:r>
            <a:rPr lang="fr-FR" sz="1200" b="1" dirty="0" smtClean="0">
              <a:solidFill>
                <a:schemeClr val="bg1"/>
              </a:solidFill>
            </a:rPr>
            <a:t>Les </a:t>
          </a:r>
          <a:r>
            <a:rPr lang="fr-FR" sz="1200" b="1" dirty="0" err="1" smtClean="0">
              <a:solidFill>
                <a:schemeClr val="bg1"/>
              </a:solidFill>
            </a:rPr>
            <a:t>cessations,sont</a:t>
          </a:r>
          <a:r>
            <a:rPr lang="fr-FR" sz="1200" b="1" dirty="0" smtClean="0">
              <a:solidFill>
                <a:schemeClr val="bg1"/>
              </a:solidFill>
            </a:rPr>
            <a:t> en augmentation depuis 2015,souvent supérieures aux créations</a:t>
          </a:r>
          <a:endParaRPr lang="fr-FR" sz="1200" b="1" dirty="0">
            <a:solidFill>
              <a:schemeClr val="bg1"/>
            </a:solidFill>
          </a:endParaRPr>
        </a:p>
      </cdr:txBody>
    </cdr:sp>
  </cdr:relSizeAnchor>
</c:userShapes>
</file>

<file path=ppt/drawings/drawing46.xml><?xml version="1.0" encoding="utf-8"?>
<c:userShapes xmlns:c="http://schemas.openxmlformats.org/drawingml/2006/chart">
  <cdr:relSizeAnchor xmlns:cdr="http://schemas.openxmlformats.org/drawingml/2006/chartDrawing">
    <cdr:from>
      <cdr:x>0.14836</cdr:x>
      <cdr:y>0.11051</cdr:y>
    </cdr:from>
    <cdr:to>
      <cdr:x>0.61972</cdr:x>
      <cdr:y>0.26096</cdr:y>
    </cdr:to>
    <cdr:sp macro="" textlink="">
      <cdr:nvSpPr>
        <cdr:cNvPr id="3" name="Rectangle à coins arrondis 2"/>
        <cdr:cNvSpPr/>
      </cdr:nvSpPr>
      <cdr:spPr>
        <a:xfrm xmlns:a="http://schemas.openxmlformats.org/drawingml/2006/main">
          <a:off x="665930" y="727176"/>
          <a:ext cx="2115649" cy="990030"/>
        </a:xfrm>
        <a:prstGeom xmlns:a="http://schemas.openxmlformats.org/drawingml/2006/main" prst="roundRect">
          <a:avLst/>
        </a:prstGeom>
        <a:solidFill xmlns:a="http://schemas.openxmlformats.org/drawingml/2006/main">
          <a:srgbClr val="FFFF00"/>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2100"/>
            </a:lnSpc>
          </a:pPr>
          <a:r>
            <a:rPr lang="fr-FR" sz="1600" b="1" dirty="0">
              <a:solidFill>
                <a:schemeClr val="tx1"/>
              </a:solidFill>
            </a:rPr>
            <a:t>Stagnation </a:t>
          </a:r>
          <a:endParaRPr lang="fr-FR" sz="1600" b="1" dirty="0" smtClean="0">
            <a:solidFill>
              <a:schemeClr val="tx1"/>
            </a:solidFill>
          </a:endParaRPr>
        </a:p>
        <a:p xmlns:a="http://schemas.openxmlformats.org/drawingml/2006/main">
          <a:pPr algn="ctr">
            <a:lnSpc>
              <a:spcPts val="2100"/>
            </a:lnSpc>
          </a:pPr>
          <a:r>
            <a:rPr lang="fr-FR" sz="1600" b="1" dirty="0" smtClean="0">
              <a:solidFill>
                <a:schemeClr val="tx1"/>
              </a:solidFill>
            </a:rPr>
            <a:t>quasi-générale </a:t>
          </a:r>
        </a:p>
        <a:p xmlns:a="http://schemas.openxmlformats.org/drawingml/2006/main">
          <a:pPr algn="ctr">
            <a:lnSpc>
              <a:spcPts val="2100"/>
            </a:lnSpc>
          </a:pPr>
          <a:r>
            <a:rPr lang="fr-FR" sz="1600" b="1" dirty="0" smtClean="0">
              <a:solidFill>
                <a:schemeClr val="tx1"/>
              </a:solidFill>
            </a:rPr>
            <a:t>après </a:t>
          </a:r>
          <a:r>
            <a:rPr lang="fr-FR" sz="1600" b="1" dirty="0">
              <a:solidFill>
                <a:schemeClr val="tx1"/>
              </a:solidFill>
            </a:rPr>
            <a:t>2013</a:t>
          </a:r>
        </a:p>
      </cdr:txBody>
    </cdr:sp>
  </cdr:relSizeAnchor>
</c:userShapes>
</file>

<file path=ppt/drawings/drawing47.xml><?xml version="1.0" encoding="utf-8"?>
<c:userShapes xmlns:c="http://schemas.openxmlformats.org/drawingml/2006/chart">
  <cdr:relSizeAnchor xmlns:cdr="http://schemas.openxmlformats.org/drawingml/2006/chartDrawing">
    <cdr:from>
      <cdr:x>0.13955</cdr:x>
      <cdr:y>0.11553</cdr:y>
    </cdr:from>
    <cdr:to>
      <cdr:x>0.80876</cdr:x>
      <cdr:y>0.34575</cdr:y>
    </cdr:to>
    <cdr:sp macro="" textlink="">
      <cdr:nvSpPr>
        <cdr:cNvPr id="2" name="Rectangle à coins arrondis 1"/>
        <cdr:cNvSpPr/>
      </cdr:nvSpPr>
      <cdr:spPr>
        <a:xfrm xmlns:a="http://schemas.openxmlformats.org/drawingml/2006/main">
          <a:off x="638023" y="754252"/>
          <a:ext cx="3059628" cy="1503008"/>
        </a:xfrm>
        <a:prstGeom xmlns:a="http://schemas.openxmlformats.org/drawingml/2006/main" prst="roundRect">
          <a:avLst/>
        </a:prstGeom>
        <a:solidFill xmlns:a="http://schemas.openxmlformats.org/drawingml/2006/main">
          <a:srgbClr val="FFFF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a:solidFill>
                <a:srgbClr val="000000"/>
              </a:solidFill>
            </a:rPr>
            <a:t>Le coût du travail augmente, </a:t>
          </a:r>
        </a:p>
        <a:p xmlns:a="http://schemas.openxmlformats.org/drawingml/2006/main">
          <a:pPr algn="ctr"/>
          <a:r>
            <a:rPr lang="fr-FR" sz="1600" b="1" dirty="0">
              <a:solidFill>
                <a:srgbClr val="000000"/>
              </a:solidFill>
            </a:rPr>
            <a:t>en </a:t>
          </a:r>
          <a:r>
            <a:rPr lang="fr-FR" sz="1600" b="1" dirty="0" smtClean="0">
              <a:solidFill>
                <a:srgbClr val="000000"/>
              </a:solidFill>
            </a:rPr>
            <a:t>3 </a:t>
          </a:r>
          <a:r>
            <a:rPr lang="fr-FR" sz="1600" b="1" dirty="0">
              <a:solidFill>
                <a:srgbClr val="000000"/>
              </a:solidFill>
            </a:rPr>
            <a:t>ans </a:t>
          </a:r>
        </a:p>
        <a:p xmlns:a="http://schemas.openxmlformats.org/drawingml/2006/main">
          <a:pPr algn="ctr"/>
          <a:r>
            <a:rPr lang="fr-FR" sz="1600" b="1" dirty="0">
              <a:solidFill>
                <a:srgbClr val="000000"/>
              </a:solidFill>
            </a:rPr>
            <a:t>p</a:t>
          </a:r>
          <a:r>
            <a:rPr lang="fr-FR" sz="1600" b="1" dirty="0" smtClean="0">
              <a:solidFill>
                <a:srgbClr val="000000"/>
              </a:solidFill>
            </a:rPr>
            <a:t>resque parallèlement </a:t>
          </a:r>
        </a:p>
        <a:p xmlns:a="http://schemas.openxmlformats.org/drawingml/2006/main">
          <a:pPr algn="ctr"/>
          <a:r>
            <a:rPr lang="fr-FR" sz="1600" b="1" dirty="0" smtClean="0">
              <a:solidFill>
                <a:srgbClr val="000000"/>
              </a:solidFill>
            </a:rPr>
            <a:t>à</a:t>
          </a:r>
          <a:r>
            <a:rPr lang="fr-FR" sz="1600" b="1" baseline="0" dirty="0" smtClean="0">
              <a:solidFill>
                <a:srgbClr val="000000"/>
              </a:solidFill>
            </a:rPr>
            <a:t> </a:t>
          </a:r>
          <a:r>
            <a:rPr lang="fr-FR" sz="1600" b="1" dirty="0" smtClean="0">
              <a:solidFill>
                <a:srgbClr val="000000"/>
              </a:solidFill>
            </a:rPr>
            <a:t>l'emploi : sauf en 2013 où ce coût augmente par salarié</a:t>
          </a:r>
        </a:p>
      </cdr:txBody>
    </cdr:sp>
  </cdr:relSizeAnchor>
</c:userShapes>
</file>

<file path=ppt/drawings/drawing48.xml><?xml version="1.0" encoding="utf-8"?>
<c:userShapes xmlns:c="http://schemas.openxmlformats.org/drawingml/2006/chart">
  <cdr:relSizeAnchor xmlns:cdr="http://schemas.openxmlformats.org/drawingml/2006/chartDrawing">
    <cdr:from>
      <cdr:x>0.25361</cdr:x>
      <cdr:y>0.19658</cdr:y>
    </cdr:from>
    <cdr:to>
      <cdr:x>0.47954</cdr:x>
      <cdr:y>0.48611</cdr:y>
    </cdr:to>
    <cdr:sp macro="" textlink="">
      <cdr:nvSpPr>
        <cdr:cNvPr id="2" name="Rectangle à coins arrondis 1"/>
        <cdr:cNvSpPr/>
      </cdr:nvSpPr>
      <cdr:spPr>
        <a:xfrm xmlns:a="http://schemas.openxmlformats.org/drawingml/2006/main">
          <a:off x="1093710" y="381322"/>
          <a:ext cx="974337" cy="561632"/>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dirty="0" smtClean="0">
              <a:solidFill>
                <a:schemeClr val="tx1"/>
              </a:solidFill>
            </a:rPr>
            <a:t>Frais </a:t>
          </a:r>
          <a:r>
            <a:rPr lang="fr-FR" sz="1400" b="1" dirty="0">
              <a:solidFill>
                <a:schemeClr val="tx1"/>
              </a:solidFill>
            </a:rPr>
            <a:t>de personnel</a:t>
          </a:r>
        </a:p>
      </cdr:txBody>
    </cdr:sp>
  </cdr:relSizeAnchor>
  <cdr:relSizeAnchor xmlns:cdr="http://schemas.openxmlformats.org/drawingml/2006/chartDrawing">
    <cdr:from>
      <cdr:x>0.51481</cdr:x>
      <cdr:y>0.34536</cdr:y>
    </cdr:from>
    <cdr:to>
      <cdr:x>0.74074</cdr:x>
      <cdr:y>0.53704</cdr:y>
    </cdr:to>
    <cdr:sp macro="" textlink="">
      <cdr:nvSpPr>
        <cdr:cNvPr id="3" name="Rectangle à coins arrondis 2"/>
        <cdr:cNvSpPr/>
      </cdr:nvSpPr>
      <cdr:spPr>
        <a:xfrm xmlns:a="http://schemas.openxmlformats.org/drawingml/2006/main">
          <a:off x="2220152" y="669927"/>
          <a:ext cx="974337" cy="371819"/>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chemeClr val="tx1"/>
              </a:solidFill>
            </a:rPr>
            <a:t>Emploi</a:t>
          </a:r>
        </a:p>
      </cdr:txBody>
    </cdr:sp>
  </cdr:relSizeAnchor>
</c:userShapes>
</file>

<file path=ppt/drawings/drawing49.xml><?xml version="1.0" encoding="utf-8"?>
<c:userShapes xmlns:c="http://schemas.openxmlformats.org/drawingml/2006/chart">
  <cdr:relSizeAnchor xmlns:cdr="http://schemas.openxmlformats.org/drawingml/2006/chartDrawing">
    <cdr:from>
      <cdr:x>0.13056</cdr:x>
      <cdr:y>0.17532</cdr:y>
    </cdr:from>
    <cdr:to>
      <cdr:x>0.95649</cdr:x>
      <cdr:y>0.29167</cdr:y>
    </cdr:to>
    <cdr:sp macro="" textlink="">
      <cdr:nvSpPr>
        <cdr:cNvPr id="3" name="Rectangle à coins arrondis 2"/>
        <cdr:cNvSpPr/>
      </cdr:nvSpPr>
      <cdr:spPr>
        <a:xfrm xmlns:a="http://schemas.openxmlformats.org/drawingml/2006/main">
          <a:off x="563048" y="779235"/>
          <a:ext cx="3561896" cy="517102"/>
        </a:xfrm>
        <a:prstGeom xmlns:a="http://schemas.openxmlformats.org/drawingml/2006/main" prst="roundRect">
          <a:avLst/>
        </a:prstGeom>
        <a:solidFill xmlns:a="http://schemas.openxmlformats.org/drawingml/2006/main">
          <a:srgbClr val="FFFF00"/>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000000"/>
              </a:solidFill>
            </a:rPr>
            <a:t>Sauf en 2013, stagnation du coût</a:t>
          </a:r>
        </a:p>
      </cdr:txBody>
    </cdr:sp>
  </cdr:relSizeAnchor>
</c:userShapes>
</file>

<file path=ppt/drawings/drawing5.xml><?xml version="1.0" encoding="utf-8"?>
<c:userShapes xmlns:c="http://schemas.openxmlformats.org/drawingml/2006/chart">
  <cdr:relSizeAnchor xmlns:cdr="http://schemas.openxmlformats.org/drawingml/2006/chartDrawing">
    <cdr:from>
      <cdr:x>0.3677</cdr:x>
      <cdr:y>0.90065</cdr:y>
    </cdr:from>
    <cdr:to>
      <cdr:x>0.74516</cdr:x>
      <cdr:y>0.98328</cdr:y>
    </cdr:to>
    <cdr:sp macro="" textlink="">
      <cdr:nvSpPr>
        <cdr:cNvPr id="2" name="Rectangle à coins arrondis 1"/>
        <cdr:cNvSpPr/>
      </cdr:nvSpPr>
      <cdr:spPr>
        <a:xfrm xmlns:a="http://schemas.openxmlformats.org/drawingml/2006/main">
          <a:off x="1493400" y="5324504"/>
          <a:ext cx="1533063" cy="488486"/>
        </a:xfrm>
        <a:prstGeom xmlns:a="http://schemas.openxmlformats.org/drawingml/2006/main" prst="roundRect">
          <a:avLst/>
        </a:prstGeom>
        <a:solidFill xmlns:a="http://schemas.openxmlformats.org/drawingml/2006/main">
          <a:srgbClr val="FFFFFF"/>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000" b="1" i="0" dirty="0">
              <a:solidFill>
                <a:srgbClr val="000000"/>
              </a:solidFill>
            </a:rPr>
            <a:t>Source ISEE nc </a:t>
          </a:r>
          <a:r>
            <a:rPr lang="fr-FR" sz="1000" b="1" i="0" dirty="0" smtClean="0">
              <a:solidFill>
                <a:srgbClr val="000000"/>
              </a:solidFill>
            </a:rPr>
            <a:t>et </a:t>
          </a:r>
          <a:endParaRPr lang="fr-FR" sz="1000" b="1" i="0" dirty="0">
            <a:solidFill>
              <a:srgbClr val="000000"/>
            </a:solidFill>
          </a:endParaRPr>
        </a:p>
        <a:p xmlns:a="http://schemas.openxmlformats.org/drawingml/2006/main">
          <a:pPr algn="ctr"/>
          <a:r>
            <a:rPr lang="fr-FR" sz="1000" b="1" i="0" dirty="0">
              <a:solidFill>
                <a:srgbClr val="000000"/>
              </a:solidFill>
            </a:rPr>
            <a:t>évaluations </a:t>
          </a:r>
          <a:r>
            <a:rPr lang="fr-FR" sz="1000" b="1" i="0" dirty="0" smtClean="0">
              <a:solidFill>
                <a:srgbClr val="000000"/>
              </a:solidFill>
            </a:rPr>
            <a:t>propres </a:t>
          </a:r>
        </a:p>
        <a:p xmlns:a="http://schemas.openxmlformats.org/drawingml/2006/main">
          <a:pPr algn="ctr"/>
          <a:r>
            <a:rPr lang="fr-FR" sz="1000" b="1" i="0" dirty="0" smtClean="0">
              <a:solidFill>
                <a:srgbClr val="000000"/>
              </a:solidFill>
            </a:rPr>
            <a:t> </a:t>
          </a:r>
          <a:r>
            <a:rPr lang="fr-FR" sz="1000" b="1" i="0" dirty="0">
              <a:solidFill>
                <a:srgbClr val="000000"/>
              </a:solidFill>
            </a:rPr>
            <a:t>après 2011</a:t>
          </a:r>
        </a:p>
      </cdr:txBody>
    </cdr:sp>
  </cdr:relSizeAnchor>
  <cdr:relSizeAnchor xmlns:cdr="http://schemas.openxmlformats.org/drawingml/2006/chartDrawing">
    <cdr:from>
      <cdr:x>0.74414</cdr:x>
      <cdr:y>0.2634</cdr:y>
    </cdr:from>
    <cdr:to>
      <cdr:x>0.80412</cdr:x>
      <cdr:y>0.52006</cdr:y>
    </cdr:to>
    <cdr:sp macro="" textlink="">
      <cdr:nvSpPr>
        <cdr:cNvPr id="3" name="Accolade fermante 2"/>
        <cdr:cNvSpPr/>
      </cdr:nvSpPr>
      <cdr:spPr>
        <a:xfrm xmlns:a="http://schemas.openxmlformats.org/drawingml/2006/main" flipH="1">
          <a:off x="3022325" y="1612007"/>
          <a:ext cx="243618" cy="1570783"/>
        </a:xfrm>
        <a:prstGeom xmlns:a="http://schemas.openxmlformats.org/drawingml/2006/main" prst="rightBrace">
          <a:avLst/>
        </a:prstGeom>
        <a:ln xmlns:a="http://schemas.openxmlformats.org/drawingml/2006/main" w="57150" cmpd="sng">
          <a:solidFill>
            <a:schemeClr val="tx1"/>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vertOverflow="clip" vert="vert270" anchor="ctr"/>
        <a:lstStyle xmlns:a="http://schemas.openxmlformats.org/drawingml/2006/main"/>
        <a:p xmlns:a="http://schemas.openxmlformats.org/drawingml/2006/main">
          <a:pPr algn="r"/>
          <a:r>
            <a:rPr lang="fr-FR" sz="1400" b="1" i="1">
              <a:solidFill>
                <a:srgbClr val="FFFFFF"/>
              </a:solidFill>
            </a:rPr>
            <a:t>   </a:t>
          </a:r>
        </a:p>
      </cdr:txBody>
    </cdr:sp>
  </cdr:relSizeAnchor>
  <cdr:relSizeAnchor xmlns:cdr="http://schemas.openxmlformats.org/drawingml/2006/chartDrawing">
    <cdr:from>
      <cdr:x>0.63574</cdr:x>
      <cdr:y>0.31637</cdr:y>
    </cdr:from>
    <cdr:to>
      <cdr:x>0.7148</cdr:x>
      <cdr:y>0.46666</cdr:y>
    </cdr:to>
    <cdr:sp macro="" textlink="">
      <cdr:nvSpPr>
        <cdr:cNvPr id="4" name="ZoneTexte 3"/>
        <cdr:cNvSpPr txBox="1"/>
      </cdr:nvSpPr>
      <cdr:spPr>
        <a:xfrm xmlns:a="http://schemas.openxmlformats.org/drawingml/2006/main">
          <a:off x="2582049" y="1936168"/>
          <a:ext cx="321096" cy="919780"/>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vert="vert270" wrap="square"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fr-FR" sz="2800" b="1" i="1" dirty="0"/>
            <a:t>PIB</a:t>
          </a:r>
        </a:p>
      </cdr:txBody>
    </cdr:sp>
  </cdr:relSizeAnchor>
  <cdr:relSizeAnchor xmlns:cdr="http://schemas.openxmlformats.org/drawingml/2006/chartDrawing">
    <cdr:from>
      <cdr:x>0.3677</cdr:x>
      <cdr:y>0.18955</cdr:y>
    </cdr:from>
    <cdr:to>
      <cdr:x>0.68484</cdr:x>
      <cdr:y>0.26525</cdr:y>
    </cdr:to>
    <cdr:sp macro="" textlink="">
      <cdr:nvSpPr>
        <cdr:cNvPr id="5" name="Rectangle à coins arrondis 4"/>
        <cdr:cNvSpPr/>
      </cdr:nvSpPr>
      <cdr:spPr>
        <a:xfrm xmlns:a="http://schemas.openxmlformats.org/drawingml/2006/main">
          <a:off x="1493400" y="1160069"/>
          <a:ext cx="1288082" cy="463287"/>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fr-FR" sz="1400" b="1" dirty="0">
              <a:solidFill>
                <a:srgbClr val="000000"/>
              </a:solidFill>
            </a:rPr>
            <a:t>Importations</a:t>
          </a:r>
          <a:r>
            <a:rPr lang="fr-FR" sz="1400" dirty="0">
              <a:solidFill>
                <a:srgbClr val="000000"/>
              </a:solidFill>
            </a:rPr>
            <a:t> </a:t>
          </a:r>
        </a:p>
      </cdr:txBody>
    </cdr:sp>
  </cdr:relSizeAnchor>
  <cdr:relSizeAnchor xmlns:cdr="http://schemas.openxmlformats.org/drawingml/2006/chartDrawing">
    <cdr:from>
      <cdr:x>0.34364</cdr:x>
      <cdr:y>0.2742</cdr:y>
    </cdr:from>
    <cdr:to>
      <cdr:x>0.72321</cdr:x>
      <cdr:y>0.3113</cdr:y>
    </cdr:to>
    <cdr:sp macro="" textlink="">
      <cdr:nvSpPr>
        <cdr:cNvPr id="6" name="Rectangle à coins arrondis 5"/>
        <cdr:cNvSpPr/>
      </cdr:nvSpPr>
      <cdr:spPr>
        <a:xfrm xmlns:a="http://schemas.openxmlformats.org/drawingml/2006/main">
          <a:off x="1395692" y="1678115"/>
          <a:ext cx="1541612" cy="227075"/>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1000" b="1" dirty="0">
              <a:solidFill>
                <a:srgbClr val="000000"/>
              </a:solidFill>
            </a:rPr>
            <a:t>Impôts sur la </a:t>
          </a:r>
          <a:r>
            <a:rPr lang="fr-FR" sz="1000" b="1" dirty="0" smtClean="0">
              <a:solidFill>
                <a:srgbClr val="000000"/>
              </a:solidFill>
            </a:rPr>
            <a:t>production </a:t>
          </a:r>
          <a:endParaRPr lang="fr-FR" sz="1000" dirty="0">
            <a:solidFill>
              <a:srgbClr val="000000"/>
            </a:solidFill>
          </a:endParaRPr>
        </a:p>
      </cdr:txBody>
    </cdr:sp>
  </cdr:relSizeAnchor>
  <cdr:relSizeAnchor xmlns:cdr="http://schemas.openxmlformats.org/drawingml/2006/chartDrawing">
    <cdr:from>
      <cdr:x>0.36082</cdr:x>
      <cdr:y>0.32497</cdr:y>
    </cdr:from>
    <cdr:to>
      <cdr:x>0.62543</cdr:x>
      <cdr:y>0.49132</cdr:y>
    </cdr:to>
    <cdr:sp macro="" textlink="">
      <cdr:nvSpPr>
        <cdr:cNvPr id="7" name="Rectangle à coins arrondis 6"/>
        <cdr:cNvSpPr/>
      </cdr:nvSpPr>
      <cdr:spPr>
        <a:xfrm xmlns:a="http://schemas.openxmlformats.org/drawingml/2006/main">
          <a:off x="1465486" y="1988840"/>
          <a:ext cx="1074692" cy="1018038"/>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000000"/>
              </a:solidFill>
            </a:rPr>
            <a:t>Valeur ajoutée (VAB) </a:t>
          </a:r>
          <a:endParaRPr lang="fr-FR" sz="1800" dirty="0">
            <a:solidFill>
              <a:srgbClr val="000000"/>
            </a:solidFill>
          </a:endParaRPr>
        </a:p>
      </cdr:txBody>
    </cdr:sp>
  </cdr:relSizeAnchor>
  <cdr:relSizeAnchor xmlns:cdr="http://schemas.openxmlformats.org/drawingml/2006/chartDrawing">
    <cdr:from>
      <cdr:x>0.39653</cdr:x>
      <cdr:y>0.58723</cdr:y>
    </cdr:from>
    <cdr:to>
      <cdr:x>0.75123</cdr:x>
      <cdr:y>0.68072</cdr:y>
    </cdr:to>
    <cdr:sp macro="" textlink="">
      <cdr:nvSpPr>
        <cdr:cNvPr id="8" name="Rectangle à coins arrondis 7"/>
        <cdr:cNvSpPr/>
      </cdr:nvSpPr>
      <cdr:spPr>
        <a:xfrm xmlns:a="http://schemas.openxmlformats.org/drawingml/2006/main">
          <a:off x="1610516" y="3593867"/>
          <a:ext cx="1440612" cy="572194"/>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Consommation finale (CF)</a:t>
          </a:r>
          <a:endParaRPr lang="fr-FR" sz="1400" dirty="0">
            <a:solidFill>
              <a:srgbClr val="000000"/>
            </a:solidFill>
          </a:endParaRPr>
        </a:p>
      </cdr:txBody>
    </cdr:sp>
  </cdr:relSizeAnchor>
  <cdr:relSizeAnchor xmlns:cdr="http://schemas.openxmlformats.org/drawingml/2006/chartDrawing">
    <cdr:from>
      <cdr:x>0.4055</cdr:x>
      <cdr:y>0.75113</cdr:y>
    </cdr:from>
    <cdr:to>
      <cdr:x>0.77663</cdr:x>
      <cdr:y>0.83878</cdr:y>
    </cdr:to>
    <cdr:sp macro="" textlink="">
      <cdr:nvSpPr>
        <cdr:cNvPr id="9" name="Rectangle à coins arrondis 8"/>
        <cdr:cNvSpPr/>
      </cdr:nvSpPr>
      <cdr:spPr>
        <a:xfrm xmlns:a="http://schemas.openxmlformats.org/drawingml/2006/main">
          <a:off x="1646927" y="4596974"/>
          <a:ext cx="1507360" cy="536422"/>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Investissements (FBC)</a:t>
          </a:r>
          <a:endParaRPr lang="fr-FR" sz="1400" dirty="0">
            <a:solidFill>
              <a:srgbClr val="000000"/>
            </a:solidFill>
          </a:endParaRPr>
        </a:p>
      </cdr:txBody>
    </cdr:sp>
  </cdr:relSizeAnchor>
  <cdr:relSizeAnchor xmlns:cdr="http://schemas.openxmlformats.org/drawingml/2006/chartDrawing">
    <cdr:from>
      <cdr:x>0.42266</cdr:x>
      <cdr:y>0.84382</cdr:y>
    </cdr:from>
    <cdr:to>
      <cdr:x>0.75947</cdr:x>
      <cdr:y>0.89282</cdr:y>
    </cdr:to>
    <cdr:sp macro="" textlink="">
      <cdr:nvSpPr>
        <cdr:cNvPr id="10" name="Rectangle à coins arrondis 9"/>
        <cdr:cNvSpPr/>
      </cdr:nvSpPr>
      <cdr:spPr>
        <a:xfrm xmlns:a="http://schemas.openxmlformats.org/drawingml/2006/main">
          <a:off x="1716631" y="5164227"/>
          <a:ext cx="1367951" cy="299845"/>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Exportations</a:t>
          </a:r>
          <a:r>
            <a:rPr lang="fr-FR" sz="1400" dirty="0">
              <a:solidFill>
                <a:srgbClr val="000000"/>
              </a:solidFill>
            </a:rPr>
            <a:t> </a:t>
          </a:r>
        </a:p>
      </cdr:txBody>
    </cdr:sp>
  </cdr:relSizeAnchor>
</c:userShapes>
</file>

<file path=ppt/drawings/drawing50.xml><?xml version="1.0" encoding="utf-8"?>
<c:userShapes xmlns:c="http://schemas.openxmlformats.org/drawingml/2006/chart">
  <cdr:relSizeAnchor xmlns:cdr="http://schemas.openxmlformats.org/drawingml/2006/chartDrawing">
    <cdr:from>
      <cdr:x>0</cdr:x>
      <cdr:y>0.6935</cdr:y>
    </cdr:from>
    <cdr:to>
      <cdr:x>0.39491</cdr:x>
      <cdr:y>0.87518</cdr:y>
    </cdr:to>
    <cdr:sp macro="" textlink="">
      <cdr:nvSpPr>
        <cdr:cNvPr id="2" name="Rectangle à coins arrondis 1"/>
        <cdr:cNvSpPr/>
      </cdr:nvSpPr>
      <cdr:spPr>
        <a:xfrm xmlns:a="http://schemas.openxmlformats.org/drawingml/2006/main">
          <a:off x="0" y="4475047"/>
          <a:ext cx="2133487" cy="1172367"/>
        </a:xfrm>
        <a:prstGeom xmlns:a="http://schemas.openxmlformats.org/drawingml/2006/main" prst="roundRect">
          <a:avLst/>
        </a:prstGeom>
        <a:solidFill xmlns:a="http://schemas.openxmlformats.org/drawingml/2006/main">
          <a:schemeClr val="bg1"/>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57816" rtl="0" eaLnBrk="1" latinLnBrk="0" hangingPunct="1">
            <a:defRPr sz="1900" kern="1200">
              <a:solidFill>
                <a:schemeClr val="lt1"/>
              </a:solidFill>
              <a:latin typeface="+mn-lt"/>
              <a:ea typeface="+mn-ea"/>
              <a:cs typeface="+mn-cs"/>
            </a:defRPr>
          </a:lvl1pPr>
          <a:lvl2pPr marL="478908" algn="l" defTabSz="957816" rtl="0" eaLnBrk="1" latinLnBrk="0" hangingPunct="1">
            <a:defRPr sz="1900" kern="1200">
              <a:solidFill>
                <a:schemeClr val="lt1"/>
              </a:solidFill>
              <a:latin typeface="+mn-lt"/>
              <a:ea typeface="+mn-ea"/>
              <a:cs typeface="+mn-cs"/>
            </a:defRPr>
          </a:lvl2pPr>
          <a:lvl3pPr marL="957816" algn="l" defTabSz="957816" rtl="0" eaLnBrk="1" latinLnBrk="0" hangingPunct="1">
            <a:defRPr sz="1900" kern="1200">
              <a:solidFill>
                <a:schemeClr val="lt1"/>
              </a:solidFill>
              <a:latin typeface="+mn-lt"/>
              <a:ea typeface="+mn-ea"/>
              <a:cs typeface="+mn-cs"/>
            </a:defRPr>
          </a:lvl3pPr>
          <a:lvl4pPr marL="1436724" algn="l" defTabSz="957816" rtl="0" eaLnBrk="1" latinLnBrk="0" hangingPunct="1">
            <a:defRPr sz="1900" kern="1200">
              <a:solidFill>
                <a:schemeClr val="lt1"/>
              </a:solidFill>
              <a:latin typeface="+mn-lt"/>
              <a:ea typeface="+mn-ea"/>
              <a:cs typeface="+mn-cs"/>
            </a:defRPr>
          </a:lvl4pPr>
          <a:lvl5pPr marL="1915631" algn="l" defTabSz="957816" rtl="0" eaLnBrk="1" latinLnBrk="0" hangingPunct="1">
            <a:defRPr sz="1900" kern="1200">
              <a:solidFill>
                <a:schemeClr val="lt1"/>
              </a:solidFill>
              <a:latin typeface="+mn-lt"/>
              <a:ea typeface="+mn-ea"/>
              <a:cs typeface="+mn-cs"/>
            </a:defRPr>
          </a:lvl5pPr>
          <a:lvl6pPr marL="2394539" algn="l" defTabSz="957816" rtl="0" eaLnBrk="1" latinLnBrk="0" hangingPunct="1">
            <a:defRPr sz="1900" kern="1200">
              <a:solidFill>
                <a:schemeClr val="lt1"/>
              </a:solidFill>
              <a:latin typeface="+mn-lt"/>
              <a:ea typeface="+mn-ea"/>
              <a:cs typeface="+mn-cs"/>
            </a:defRPr>
          </a:lvl6pPr>
          <a:lvl7pPr marL="2873447" algn="l" defTabSz="957816" rtl="0" eaLnBrk="1" latinLnBrk="0" hangingPunct="1">
            <a:defRPr sz="1900" kern="1200">
              <a:solidFill>
                <a:schemeClr val="lt1"/>
              </a:solidFill>
              <a:latin typeface="+mn-lt"/>
              <a:ea typeface="+mn-ea"/>
              <a:cs typeface="+mn-cs"/>
            </a:defRPr>
          </a:lvl7pPr>
          <a:lvl8pPr marL="3352355" algn="l" defTabSz="957816" rtl="0" eaLnBrk="1" latinLnBrk="0" hangingPunct="1">
            <a:defRPr sz="1900" kern="1200">
              <a:solidFill>
                <a:schemeClr val="lt1"/>
              </a:solidFill>
              <a:latin typeface="+mn-lt"/>
              <a:ea typeface="+mn-ea"/>
              <a:cs typeface="+mn-cs"/>
            </a:defRPr>
          </a:lvl8pPr>
          <a:lvl9pPr marL="3831263" algn="l" defTabSz="957816" rtl="0" eaLnBrk="1" latinLnBrk="0" hangingPunct="1">
            <a:defRPr sz="1900" kern="1200">
              <a:solidFill>
                <a:schemeClr val="lt1"/>
              </a:solidFill>
              <a:latin typeface="+mn-lt"/>
              <a:ea typeface="+mn-ea"/>
              <a:cs typeface="+mn-cs"/>
            </a:defRPr>
          </a:lvl9pPr>
        </a:lstStyle>
        <a:p xmlns:a="http://schemas.openxmlformats.org/drawingml/2006/main">
          <a:pPr marL="88900" algn="ctr"/>
          <a:r>
            <a:rPr lang="fr-FR" sz="1600" dirty="0" smtClean="0">
              <a:solidFill>
                <a:srgbClr val="3C4646"/>
              </a:solidFill>
              <a:sym typeface="Symbol"/>
            </a:rPr>
            <a:t>* Résultats économiques </a:t>
          </a:r>
        </a:p>
        <a:p xmlns:a="http://schemas.openxmlformats.org/drawingml/2006/main">
          <a:pPr marL="88900" algn="ctr"/>
          <a:r>
            <a:rPr lang="fr-FR" sz="1600" dirty="0" smtClean="0">
              <a:solidFill>
                <a:srgbClr val="3C4646"/>
              </a:solidFill>
              <a:sym typeface="Symbol"/>
            </a:rPr>
            <a:t>des entreprises, 2012-2015</a:t>
          </a:r>
          <a:endParaRPr lang="fr-FR" sz="1600" dirty="0">
            <a:solidFill>
              <a:srgbClr val="3C4646"/>
            </a:solidFill>
            <a:sym typeface="Symbol"/>
          </a:endParaRPr>
        </a:p>
      </cdr:txBody>
    </cdr:sp>
  </cdr:relSizeAnchor>
</c:userShapes>
</file>

<file path=ppt/drawings/drawing51.xml><?xml version="1.0" encoding="utf-8"?>
<c:userShapes xmlns:c="http://schemas.openxmlformats.org/drawingml/2006/chart">
  <cdr:relSizeAnchor xmlns:cdr="http://schemas.openxmlformats.org/drawingml/2006/chartDrawing">
    <cdr:from>
      <cdr:x>0.52553</cdr:x>
      <cdr:y>0.39741</cdr:y>
    </cdr:from>
    <cdr:to>
      <cdr:x>0.98517</cdr:x>
      <cdr:y>0.60383</cdr:y>
    </cdr:to>
    <cdr:sp macro="" textlink="">
      <cdr:nvSpPr>
        <cdr:cNvPr id="2" name="Rectangle à coins arrondis 1"/>
        <cdr:cNvSpPr/>
      </cdr:nvSpPr>
      <cdr:spPr>
        <a:xfrm xmlns:a="http://schemas.openxmlformats.org/drawingml/2006/main">
          <a:off x="2743227" y="2568055"/>
          <a:ext cx="2399289" cy="1333852"/>
        </a:xfrm>
        <a:prstGeom xmlns:a="http://schemas.openxmlformats.org/drawingml/2006/main" prst="roundRect">
          <a:avLst/>
        </a:prstGeom>
        <a:solidFill xmlns:a="http://schemas.openxmlformats.org/drawingml/2006/main">
          <a:srgbClr val="FF0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smtClean="0"/>
            <a:t>Les </a:t>
          </a:r>
          <a:r>
            <a:rPr lang="fr-FR" sz="1600" b="1" dirty="0"/>
            <a:t>"</a:t>
          </a:r>
          <a:r>
            <a:rPr lang="fr-FR" sz="1600" b="1" dirty="0" smtClean="0"/>
            <a:t>marques rouges" indiquent </a:t>
          </a:r>
          <a:r>
            <a:rPr lang="fr-FR" sz="1600" b="1" dirty="0"/>
            <a:t>une </a:t>
          </a:r>
          <a:r>
            <a:rPr lang="fr-FR" sz="1600" b="1" dirty="0" smtClean="0"/>
            <a:t>estimation de l’auteur, </a:t>
          </a:r>
          <a:endParaRPr lang="fr-FR" sz="1600" b="1" dirty="0"/>
        </a:p>
        <a:p xmlns:a="http://schemas.openxmlformats.org/drawingml/2006/main">
          <a:pPr algn="ctr"/>
          <a:r>
            <a:rPr lang="fr-FR" sz="1600" b="1" dirty="0"/>
            <a:t>faute </a:t>
          </a:r>
          <a:r>
            <a:rPr lang="fr-FR" sz="1600" b="1" dirty="0" smtClean="0"/>
            <a:t>de données</a:t>
          </a:r>
          <a:endParaRPr lang="fr-FR" sz="1600" b="1" dirty="0"/>
        </a:p>
      </cdr:txBody>
    </cdr:sp>
  </cdr:relSizeAnchor>
</c:userShapes>
</file>

<file path=ppt/drawings/drawing52.xml><?xml version="1.0" encoding="utf-8"?>
<c:userShapes xmlns:c="http://schemas.openxmlformats.org/drawingml/2006/chart">
  <cdr:relSizeAnchor xmlns:cdr="http://schemas.openxmlformats.org/drawingml/2006/chartDrawing">
    <cdr:from>
      <cdr:x>0.43176</cdr:x>
      <cdr:y>0.25722</cdr:y>
    </cdr:from>
    <cdr:to>
      <cdr:x>0.93997</cdr:x>
      <cdr:y>0.37358</cdr:y>
    </cdr:to>
    <cdr:sp macro="" textlink="">
      <cdr:nvSpPr>
        <cdr:cNvPr id="2" name="Rectangle à coins arrondis 1"/>
        <cdr:cNvSpPr/>
      </cdr:nvSpPr>
      <cdr:spPr>
        <a:xfrm xmlns:a="http://schemas.openxmlformats.org/drawingml/2006/main">
          <a:off x="2003838" y="1669281"/>
          <a:ext cx="2358650" cy="755164"/>
        </a:xfrm>
        <a:prstGeom xmlns:a="http://schemas.openxmlformats.org/drawingml/2006/main" prst="roundRect">
          <a:avLst/>
        </a:prstGeom>
        <a:solidFill xmlns:a="http://schemas.openxmlformats.org/drawingml/2006/main">
          <a:srgbClr val="FFFF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pPr algn="ctr"/>
          <a:r>
            <a:rPr lang="fr-FR" sz="1600" b="1" dirty="0" smtClean="0">
              <a:solidFill>
                <a:schemeClr val="tx1"/>
              </a:solidFill>
            </a:rPr>
            <a:t>VAB prise en compte : environ 40% </a:t>
          </a:r>
        </a:p>
        <a:p xmlns:a="http://schemas.openxmlformats.org/drawingml/2006/main">
          <a:pPr algn="ctr"/>
          <a:r>
            <a:rPr lang="fr-FR" sz="1600" b="1" dirty="0" smtClean="0">
              <a:solidFill>
                <a:schemeClr val="tx1"/>
              </a:solidFill>
            </a:rPr>
            <a:t>du PIB du </a:t>
          </a:r>
          <a:r>
            <a:rPr lang="fr-FR" sz="1600" b="1" i="1" dirty="0" smtClean="0">
              <a:solidFill>
                <a:schemeClr val="tx1"/>
              </a:solidFill>
            </a:rPr>
            <a:t>Caillou</a:t>
          </a:r>
          <a:endParaRPr lang="fr-FR" sz="1600" b="1" i="1" dirty="0">
            <a:solidFill>
              <a:schemeClr val="tx1"/>
            </a:solidFill>
          </a:endParaRPr>
        </a:p>
      </cdr:txBody>
    </cdr:sp>
  </cdr:relSizeAnchor>
</c:userShapes>
</file>

<file path=ppt/drawings/drawing53.xml><?xml version="1.0" encoding="utf-8"?>
<c:userShapes xmlns:c="http://schemas.openxmlformats.org/drawingml/2006/chart">
  <cdr:relSizeAnchor xmlns:cdr="http://schemas.openxmlformats.org/drawingml/2006/chartDrawing">
    <cdr:from>
      <cdr:x>0.1846</cdr:x>
      <cdr:y>0.30358</cdr:y>
    </cdr:from>
    <cdr:to>
      <cdr:x>0.31428</cdr:x>
      <cdr:y>0.47757</cdr:y>
    </cdr:to>
    <cdr:sp macro="" textlink="">
      <cdr:nvSpPr>
        <cdr:cNvPr id="2" name="Rectangle à coins arrondis 1"/>
        <cdr:cNvSpPr/>
      </cdr:nvSpPr>
      <cdr:spPr>
        <a:xfrm xmlns:a="http://schemas.openxmlformats.org/drawingml/2006/main">
          <a:off x="1675782" y="1086416"/>
          <a:ext cx="1177197" cy="622686"/>
        </a:xfrm>
        <a:prstGeom xmlns:a="http://schemas.openxmlformats.org/drawingml/2006/main" prst="roundRect">
          <a:avLst/>
        </a:prstGeom>
        <a:solidFill xmlns:a="http://schemas.openxmlformats.org/drawingml/2006/main">
          <a:srgbClr val="32FF3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a:solidFill>
                <a:schemeClr val="tx1"/>
              </a:solidFill>
            </a:rPr>
            <a:t>Taux d'EBE </a:t>
          </a:r>
          <a:endParaRPr lang="fr-FR" sz="1600" b="1" dirty="0" smtClean="0">
            <a:solidFill>
              <a:schemeClr val="tx1"/>
            </a:solidFill>
          </a:endParaRPr>
        </a:p>
        <a:p xmlns:a="http://schemas.openxmlformats.org/drawingml/2006/main">
          <a:pPr algn="ctr"/>
          <a:r>
            <a:rPr lang="fr-FR" sz="1600" b="1" dirty="0" smtClean="0">
              <a:solidFill>
                <a:schemeClr val="tx1"/>
              </a:solidFill>
            </a:rPr>
            <a:t>en </a:t>
          </a:r>
          <a:r>
            <a:rPr lang="fr-FR" sz="1600" b="1" dirty="0">
              <a:solidFill>
                <a:schemeClr val="tx1"/>
              </a:solidFill>
            </a:rPr>
            <a:t>hausse</a:t>
          </a:r>
        </a:p>
      </cdr:txBody>
    </cdr:sp>
  </cdr:relSizeAnchor>
  <cdr:relSizeAnchor xmlns:cdr="http://schemas.openxmlformats.org/drawingml/2006/chartDrawing">
    <cdr:from>
      <cdr:x>0.42778</cdr:x>
      <cdr:y>0.63306</cdr:y>
    </cdr:from>
    <cdr:to>
      <cdr:x>0.6252</cdr:x>
      <cdr:y>0.85238</cdr:y>
    </cdr:to>
    <cdr:sp macro="" textlink="">
      <cdr:nvSpPr>
        <cdr:cNvPr id="3" name="Rectangle à coins arrondis 2"/>
        <cdr:cNvSpPr/>
      </cdr:nvSpPr>
      <cdr:spPr>
        <a:xfrm xmlns:a="http://schemas.openxmlformats.org/drawingml/2006/main">
          <a:off x="3883380" y="2265541"/>
          <a:ext cx="1792190" cy="784891"/>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800"/>
            </a:lnSpc>
          </a:pPr>
          <a:r>
            <a:rPr lang="fr-FR" sz="1600" b="1" dirty="0">
              <a:solidFill>
                <a:schemeClr val="bg1"/>
              </a:solidFill>
            </a:rPr>
            <a:t>Taux de</a:t>
          </a:r>
          <a:r>
            <a:rPr lang="fr-FR" sz="1600" b="1" baseline="0" dirty="0">
              <a:solidFill>
                <a:schemeClr val="bg1"/>
              </a:solidFill>
            </a:rPr>
            <a:t> dotations </a:t>
          </a:r>
          <a:endParaRPr lang="fr-FR" sz="1600" b="1" baseline="0" dirty="0" smtClean="0">
            <a:solidFill>
              <a:schemeClr val="bg1"/>
            </a:solidFill>
          </a:endParaRPr>
        </a:p>
        <a:p xmlns:a="http://schemas.openxmlformats.org/drawingml/2006/main">
          <a:pPr algn="ctr">
            <a:lnSpc>
              <a:spcPts val="800"/>
            </a:lnSpc>
          </a:pPr>
          <a:endParaRPr lang="fr-FR" sz="1600" b="1" dirty="0" smtClean="0">
            <a:solidFill>
              <a:schemeClr val="bg1"/>
            </a:solidFill>
          </a:endParaRPr>
        </a:p>
        <a:p xmlns:a="http://schemas.openxmlformats.org/drawingml/2006/main">
          <a:pPr algn="ctr">
            <a:lnSpc>
              <a:spcPts val="800"/>
            </a:lnSpc>
          </a:pPr>
          <a:endParaRPr lang="fr-FR" sz="1600" b="1" dirty="0">
            <a:solidFill>
              <a:schemeClr val="bg1"/>
            </a:solidFill>
          </a:endParaRPr>
        </a:p>
        <a:p xmlns:a="http://schemas.openxmlformats.org/drawingml/2006/main">
          <a:pPr algn="ctr">
            <a:lnSpc>
              <a:spcPts val="800"/>
            </a:lnSpc>
          </a:pPr>
          <a:r>
            <a:rPr lang="fr-FR" sz="1600" b="1" baseline="0" dirty="0" smtClean="0">
              <a:solidFill>
                <a:schemeClr val="bg1"/>
              </a:solidFill>
            </a:rPr>
            <a:t>&amp;</a:t>
          </a:r>
          <a:r>
            <a:rPr lang="fr-FR" sz="1600" b="1" baseline="0" dirty="0">
              <a:solidFill>
                <a:schemeClr val="bg1"/>
              </a:solidFill>
            </a:rPr>
            <a:t>div. </a:t>
          </a:r>
          <a:r>
            <a:rPr lang="fr-FR" sz="1600" b="1" dirty="0">
              <a:solidFill>
                <a:schemeClr val="bg1"/>
              </a:solidFill>
            </a:rPr>
            <a:t> </a:t>
          </a:r>
          <a:endParaRPr lang="fr-FR" sz="1600" b="1" dirty="0" smtClean="0">
            <a:solidFill>
              <a:schemeClr val="bg1"/>
            </a:solidFill>
          </a:endParaRPr>
        </a:p>
        <a:p xmlns:a="http://schemas.openxmlformats.org/drawingml/2006/main">
          <a:pPr algn="ctr">
            <a:lnSpc>
              <a:spcPts val="800"/>
            </a:lnSpc>
          </a:pPr>
          <a:endParaRPr lang="fr-FR" sz="1600" b="1" dirty="0">
            <a:solidFill>
              <a:schemeClr val="bg1"/>
            </a:solidFill>
          </a:endParaRPr>
        </a:p>
        <a:p xmlns:a="http://schemas.openxmlformats.org/drawingml/2006/main">
          <a:pPr algn="ctr">
            <a:lnSpc>
              <a:spcPts val="800"/>
            </a:lnSpc>
          </a:pPr>
          <a:r>
            <a:rPr lang="fr-FR" sz="1600" b="1" dirty="0" smtClean="0">
              <a:solidFill>
                <a:schemeClr val="bg1"/>
              </a:solidFill>
            </a:rPr>
            <a:t>en </a:t>
          </a:r>
          <a:r>
            <a:rPr lang="fr-FR" sz="1600" b="1" dirty="0">
              <a:solidFill>
                <a:schemeClr val="bg1"/>
              </a:solidFill>
            </a:rPr>
            <a:t>forte hausse</a:t>
          </a:r>
        </a:p>
      </cdr:txBody>
    </cdr:sp>
  </cdr:relSizeAnchor>
  <cdr:relSizeAnchor xmlns:cdr="http://schemas.openxmlformats.org/drawingml/2006/chartDrawing">
    <cdr:from>
      <cdr:x>0.57132</cdr:x>
      <cdr:y>0.37807</cdr:y>
    </cdr:from>
    <cdr:to>
      <cdr:x>0.76641</cdr:x>
      <cdr:y>0.55386</cdr:y>
    </cdr:to>
    <cdr:sp macro="" textlink="">
      <cdr:nvSpPr>
        <cdr:cNvPr id="4" name="Rectangle à coins arrondis 3"/>
        <cdr:cNvSpPr/>
      </cdr:nvSpPr>
      <cdr:spPr>
        <a:xfrm xmlns:a="http://schemas.openxmlformats.org/drawingml/2006/main">
          <a:off x="5186412" y="1352996"/>
          <a:ext cx="1770988" cy="629119"/>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3C4646"/>
              </a:solidFill>
            </a:rPr>
            <a:t>Taux de REX</a:t>
          </a:r>
          <a:r>
            <a:rPr lang="fr-FR" sz="1600" b="1" baseline="0" dirty="0">
              <a:solidFill>
                <a:srgbClr val="3C4646"/>
              </a:solidFill>
            </a:rPr>
            <a:t> </a:t>
          </a:r>
          <a:endParaRPr lang="fr-FR" sz="1600" b="1" baseline="0" dirty="0" smtClean="0">
            <a:solidFill>
              <a:srgbClr val="3C4646"/>
            </a:solidFill>
          </a:endParaRPr>
        </a:p>
        <a:p xmlns:a="http://schemas.openxmlformats.org/drawingml/2006/main">
          <a:pPr algn="ctr"/>
          <a:r>
            <a:rPr lang="fr-FR" sz="1600" b="1" baseline="0" dirty="0" smtClean="0">
              <a:solidFill>
                <a:srgbClr val="3C4646"/>
              </a:solidFill>
            </a:rPr>
            <a:t>Plutôt</a:t>
          </a:r>
          <a:r>
            <a:rPr lang="fr-FR" sz="1600" b="1" dirty="0">
              <a:solidFill>
                <a:srgbClr val="3C4646"/>
              </a:solidFill>
            </a:rPr>
            <a:t> </a:t>
          </a:r>
          <a:r>
            <a:rPr lang="fr-FR" sz="1600" b="1" baseline="0" dirty="0" smtClean="0">
              <a:solidFill>
                <a:srgbClr val="3C4646"/>
              </a:solidFill>
            </a:rPr>
            <a:t>en </a:t>
          </a:r>
          <a:r>
            <a:rPr lang="fr-FR" sz="1600" b="1" baseline="0" dirty="0">
              <a:solidFill>
                <a:srgbClr val="3C4646"/>
              </a:solidFill>
            </a:rPr>
            <a:t>érosion</a:t>
          </a:r>
          <a:endParaRPr lang="fr-FR" sz="1600" b="1" dirty="0">
            <a:solidFill>
              <a:srgbClr val="3C4646"/>
            </a:solidFill>
          </a:endParaRPr>
        </a:p>
      </cdr:txBody>
    </cdr:sp>
  </cdr:relSizeAnchor>
  <cdr:relSizeAnchor xmlns:cdr="http://schemas.openxmlformats.org/drawingml/2006/chartDrawing">
    <cdr:from>
      <cdr:x>0.77425</cdr:x>
      <cdr:y>0</cdr:y>
    </cdr:from>
    <cdr:to>
      <cdr:x>1</cdr:x>
      <cdr:y>0.22537</cdr:y>
    </cdr:to>
    <cdr:sp macro="" textlink="">
      <cdr:nvSpPr>
        <cdr:cNvPr id="5" name="Rectangle à coins arrondis 4"/>
        <cdr:cNvSpPr/>
      </cdr:nvSpPr>
      <cdr:spPr>
        <a:xfrm xmlns:a="http://schemas.openxmlformats.org/drawingml/2006/main">
          <a:off x="7028612" y="0"/>
          <a:ext cx="2049333" cy="806535"/>
        </a:xfrm>
        <a:prstGeom xmlns:a="http://schemas.openxmlformats.org/drawingml/2006/main" prst="roundRect">
          <a:avLst/>
        </a:prstGeom>
        <a:solidFill xmlns:a="http://schemas.openxmlformats.org/drawingml/2006/main">
          <a:srgbClr val="32FF3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chemeClr val="tx1"/>
              </a:solidFill>
            </a:rPr>
            <a:t>Taux de RN </a:t>
          </a:r>
          <a:r>
            <a:rPr lang="fr-FR" sz="1600" b="1" dirty="0" smtClean="0">
              <a:solidFill>
                <a:schemeClr val="tx1"/>
              </a:solidFill>
            </a:rPr>
            <a:t>plutôt</a:t>
          </a:r>
        </a:p>
        <a:p xmlns:a="http://schemas.openxmlformats.org/drawingml/2006/main">
          <a:pPr algn="ctr"/>
          <a:r>
            <a:rPr lang="fr-FR" sz="1600" b="1" dirty="0" smtClean="0">
              <a:solidFill>
                <a:schemeClr val="tx1"/>
              </a:solidFill>
            </a:rPr>
            <a:t> </a:t>
          </a:r>
          <a:r>
            <a:rPr lang="fr-FR" sz="1600" b="1" dirty="0">
              <a:solidFill>
                <a:schemeClr val="tx1"/>
              </a:solidFill>
            </a:rPr>
            <a:t>en hausse</a:t>
          </a:r>
          <a:r>
            <a:rPr lang="fr-FR" sz="1600" b="1" dirty="0" smtClean="0">
              <a:solidFill>
                <a:schemeClr val="tx1"/>
              </a:solidFill>
            </a:rPr>
            <a:t>,</a:t>
          </a:r>
        </a:p>
        <a:p xmlns:a="http://schemas.openxmlformats.org/drawingml/2006/main">
          <a:pPr algn="ctr"/>
          <a:r>
            <a:rPr lang="fr-FR" sz="1600" b="1" dirty="0" smtClean="0">
              <a:solidFill>
                <a:schemeClr val="tx1"/>
              </a:solidFill>
            </a:rPr>
            <a:t> </a:t>
          </a:r>
          <a:r>
            <a:rPr lang="fr-FR" sz="1600" b="1" dirty="0">
              <a:solidFill>
                <a:schemeClr val="tx1"/>
              </a:solidFill>
            </a:rPr>
            <a:t>mais creux en </a:t>
          </a:r>
          <a:r>
            <a:rPr lang="fr-FR" sz="1600" b="1" dirty="0" smtClean="0">
              <a:solidFill>
                <a:schemeClr val="tx1"/>
              </a:solidFill>
            </a:rPr>
            <a:t>2014</a:t>
          </a:r>
          <a:endParaRPr lang="fr-FR" sz="1600" b="1" dirty="0">
            <a:solidFill>
              <a:schemeClr val="tx1"/>
            </a:solidFill>
          </a:endParaRPr>
        </a:p>
      </cdr:txBody>
    </cdr:sp>
  </cdr:relSizeAnchor>
</c:userShapes>
</file>

<file path=ppt/drawings/drawing54.xml><?xml version="1.0" encoding="utf-8"?>
<c:userShapes xmlns:c="http://schemas.openxmlformats.org/drawingml/2006/chart">
  <cdr:relSizeAnchor xmlns:cdr="http://schemas.openxmlformats.org/drawingml/2006/chartDrawing">
    <cdr:from>
      <cdr:x>0.57827</cdr:x>
      <cdr:y>0.18341</cdr:y>
    </cdr:from>
    <cdr:to>
      <cdr:x>1</cdr:x>
      <cdr:y>1</cdr:y>
    </cdr:to>
    <cdr:sp macro="" textlink="">
      <cdr:nvSpPr>
        <cdr:cNvPr id="2" name="Rectangle 1"/>
        <cdr:cNvSpPr/>
      </cdr:nvSpPr>
      <cdr:spPr>
        <a:xfrm xmlns:a="http://schemas.openxmlformats.org/drawingml/2006/main">
          <a:off x="2612254" y="1212146"/>
          <a:ext cx="1905069" cy="5396932"/>
        </a:xfrm>
        <a:prstGeom xmlns:a="http://schemas.openxmlformats.org/drawingml/2006/main" prst="rect">
          <a:avLst/>
        </a:prstGeom>
        <a:solidFill xmlns:a="http://schemas.openxmlformats.org/drawingml/2006/main">
          <a:srgbClr val="27FF2E">
            <a:alpha val="25000"/>
          </a:srgbClr>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r>
            <a:rPr lang="fr-FR" sz="3600" dirty="0" smtClean="0">
              <a:solidFill>
                <a:schemeClr val="tx1"/>
              </a:solidFill>
            </a:rPr>
            <a:t>    ?????</a:t>
          </a:r>
          <a:endParaRPr lang="fr-FR" sz="3600" dirty="0">
            <a:solidFill>
              <a:schemeClr val="tx1"/>
            </a:solidFill>
          </a:endParaRPr>
        </a:p>
      </cdr:txBody>
    </cdr:sp>
  </cdr:relSizeAnchor>
</c:userShapes>
</file>

<file path=ppt/drawings/drawing55.xml><?xml version="1.0" encoding="utf-8"?>
<c:userShapes xmlns:c="http://schemas.openxmlformats.org/drawingml/2006/chart">
  <cdr:relSizeAnchor xmlns:cdr="http://schemas.openxmlformats.org/drawingml/2006/chartDrawing">
    <cdr:from>
      <cdr:x>0.35559</cdr:x>
      <cdr:y>0.21077</cdr:y>
    </cdr:from>
    <cdr:to>
      <cdr:x>0.75793</cdr:x>
      <cdr:y>0.33219</cdr:y>
    </cdr:to>
    <cdr:sp macro="" textlink="">
      <cdr:nvSpPr>
        <cdr:cNvPr id="2" name="Rectangle à coins arrondis 1"/>
        <cdr:cNvSpPr/>
      </cdr:nvSpPr>
      <cdr:spPr>
        <a:xfrm xmlns:a="http://schemas.openxmlformats.org/drawingml/2006/main">
          <a:off x="3248012" y="1398169"/>
          <a:ext cx="3675035" cy="805457"/>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a:solidFill>
                <a:srgbClr val="000000"/>
              </a:solidFill>
            </a:rPr>
            <a:t>En US $ ou en CFP, l'évolution est en fait</a:t>
          </a:r>
        </a:p>
        <a:p xmlns:a="http://schemas.openxmlformats.org/drawingml/2006/main">
          <a:pPr algn="ctr"/>
          <a:r>
            <a:rPr lang="fr-FR" sz="1400" b="1">
              <a:solidFill>
                <a:srgbClr val="000000"/>
              </a:solidFill>
            </a:rPr>
            <a:t>peu différente</a:t>
          </a:r>
        </a:p>
      </cdr:txBody>
    </cdr:sp>
  </cdr:relSizeAnchor>
  <cdr:relSizeAnchor xmlns:cdr="http://schemas.openxmlformats.org/drawingml/2006/chartDrawing">
    <cdr:from>
      <cdr:x>0.86311</cdr:x>
      <cdr:y>0.01895</cdr:y>
    </cdr:from>
    <cdr:to>
      <cdr:x>0.99165</cdr:x>
      <cdr:y>0.1338</cdr:y>
    </cdr:to>
    <cdr:sp macro="" textlink="">
      <cdr:nvSpPr>
        <cdr:cNvPr id="3" name="Rectangle à coins arrondis 2"/>
        <cdr:cNvSpPr/>
      </cdr:nvSpPr>
      <cdr:spPr>
        <a:xfrm xmlns:a="http://schemas.openxmlformats.org/drawingml/2006/main">
          <a:off x="6565900" y="102507"/>
          <a:ext cx="977900" cy="621393"/>
        </a:xfrm>
        <a:prstGeom xmlns:a="http://schemas.openxmlformats.org/drawingml/2006/main" prst="roundRect">
          <a:avLst/>
        </a:prstGeom>
        <a:solidFill xmlns:a="http://schemas.openxmlformats.org/drawingml/2006/main">
          <a:srgbClr val="CCFFCC"/>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a:solidFill>
                <a:srgbClr val="000000"/>
              </a:solidFill>
            </a:rPr>
            <a:t>Juin 18 / Juin 17</a:t>
          </a:r>
        </a:p>
      </cdr:txBody>
    </cdr:sp>
  </cdr:relSizeAnchor>
  <cdr:relSizeAnchor xmlns:cdr="http://schemas.openxmlformats.org/drawingml/2006/chartDrawing">
    <cdr:from>
      <cdr:x>0.86644</cdr:x>
      <cdr:y>0.1619</cdr:y>
    </cdr:from>
    <cdr:to>
      <cdr:x>1</cdr:x>
      <cdr:y>0.26905</cdr:y>
    </cdr:to>
    <cdr:sp macro="" textlink="">
      <cdr:nvSpPr>
        <cdr:cNvPr id="4" name="Rectangle à coins arrondis 3"/>
        <cdr:cNvSpPr/>
      </cdr:nvSpPr>
      <cdr:spPr>
        <a:xfrm xmlns:a="http://schemas.openxmlformats.org/drawingml/2006/main">
          <a:off x="6591300" y="875937"/>
          <a:ext cx="1016000" cy="579664"/>
        </a:xfrm>
        <a:prstGeom xmlns:a="http://schemas.openxmlformats.org/drawingml/2006/main" prst="roundRect">
          <a:avLst/>
        </a:prstGeom>
        <a:solidFill xmlns:a="http://schemas.openxmlformats.org/drawingml/2006/main">
          <a:srgbClr val="CCFFCC"/>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400" b="1" i="1">
              <a:solidFill>
                <a:srgbClr val="008000"/>
              </a:solidFill>
            </a:rPr>
            <a:t>+62%</a:t>
          </a:r>
        </a:p>
      </cdr:txBody>
    </cdr:sp>
  </cdr:relSizeAnchor>
  <cdr:relSizeAnchor xmlns:cdr="http://schemas.openxmlformats.org/drawingml/2006/chartDrawing">
    <cdr:from>
      <cdr:x>0.86311</cdr:x>
      <cdr:y>0.29343</cdr:y>
    </cdr:from>
    <cdr:to>
      <cdr:x>1</cdr:x>
      <cdr:y>0.40057</cdr:y>
    </cdr:to>
    <cdr:sp macro="" textlink="">
      <cdr:nvSpPr>
        <cdr:cNvPr id="5" name="Rectangle à coins arrondis 4"/>
        <cdr:cNvSpPr/>
      </cdr:nvSpPr>
      <cdr:spPr>
        <a:xfrm xmlns:a="http://schemas.openxmlformats.org/drawingml/2006/main">
          <a:off x="6565900" y="1587500"/>
          <a:ext cx="1041400" cy="579664"/>
        </a:xfrm>
        <a:prstGeom xmlns:a="http://schemas.openxmlformats.org/drawingml/2006/main" prst="roundRect">
          <a:avLst/>
        </a:prstGeom>
        <a:solidFill xmlns:a="http://schemas.openxmlformats.org/drawingml/2006/main">
          <a:srgbClr val="CCFFCC"/>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400" b="1" i="1">
              <a:solidFill>
                <a:srgbClr val="000000"/>
              </a:solidFill>
            </a:rPr>
            <a:t>+69%</a:t>
          </a:r>
        </a:p>
      </cdr:txBody>
    </cdr:sp>
  </cdr:relSizeAnchor>
  <cdr:relSizeAnchor xmlns:cdr="http://schemas.openxmlformats.org/drawingml/2006/chartDrawing">
    <cdr:from>
      <cdr:x>0.71452</cdr:x>
      <cdr:y>0.5939</cdr:y>
    </cdr:from>
    <cdr:to>
      <cdr:x>0.92654</cdr:x>
      <cdr:y>0.78437</cdr:y>
    </cdr:to>
    <cdr:sp macro="" textlink="">
      <cdr:nvSpPr>
        <cdr:cNvPr id="6" name="Rectangle à coins arrondis 5"/>
        <cdr:cNvSpPr/>
      </cdr:nvSpPr>
      <cdr:spPr>
        <a:xfrm xmlns:a="http://schemas.openxmlformats.org/drawingml/2006/main">
          <a:off x="5435600" y="3213100"/>
          <a:ext cx="1612900" cy="1030515"/>
        </a:xfrm>
        <a:prstGeom xmlns:a="http://schemas.openxmlformats.org/drawingml/2006/main" prst="roundRect">
          <a:avLst/>
        </a:prstGeom>
        <a:solidFill xmlns:a="http://schemas.openxmlformats.org/drawingml/2006/main">
          <a:srgbClr val="CCFFCC"/>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rgbClr val="000000"/>
              </a:solidFill>
            </a:rPr>
            <a:t>Le bond de juin à juin est considérable</a:t>
          </a:r>
        </a:p>
      </cdr:txBody>
    </cdr:sp>
  </cdr:relSizeAnchor>
</c:userShapes>
</file>

<file path=ppt/drawings/drawing56.xml><?xml version="1.0" encoding="utf-8"?>
<c:userShapes xmlns:c="http://schemas.openxmlformats.org/drawingml/2006/chart">
  <cdr:relSizeAnchor xmlns:cdr="http://schemas.openxmlformats.org/drawingml/2006/chartDrawing">
    <cdr:from>
      <cdr:x>0.4818</cdr:x>
      <cdr:y>0.14854</cdr:y>
    </cdr:from>
    <cdr:to>
      <cdr:x>0.81081</cdr:x>
      <cdr:y>0.3492</cdr:y>
    </cdr:to>
    <cdr:sp macro="" textlink="">
      <cdr:nvSpPr>
        <cdr:cNvPr id="2" name="Rectangle à coins arrondis 1"/>
        <cdr:cNvSpPr/>
      </cdr:nvSpPr>
      <cdr:spPr>
        <a:xfrm xmlns:a="http://schemas.openxmlformats.org/drawingml/2006/main">
          <a:off x="2493898" y="902134"/>
          <a:ext cx="1703039" cy="1218607"/>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a:solidFill>
                <a:schemeClr val="tx1"/>
              </a:solidFill>
            </a:rPr>
            <a:t>La remontée </a:t>
          </a:r>
        </a:p>
        <a:p xmlns:a="http://schemas.openxmlformats.org/drawingml/2006/main">
          <a:pPr algn="ctr"/>
          <a:r>
            <a:rPr lang="fr-FR" sz="1600" b="1">
              <a:solidFill>
                <a:schemeClr val="tx1"/>
              </a:solidFill>
            </a:rPr>
            <a:t>est saisissante, mais en partant</a:t>
          </a:r>
        </a:p>
        <a:p xmlns:a="http://schemas.openxmlformats.org/drawingml/2006/main">
          <a:pPr algn="ctr"/>
          <a:r>
            <a:rPr lang="fr-FR" sz="1600" b="1">
              <a:solidFill>
                <a:schemeClr val="tx1"/>
              </a:solidFill>
            </a:rPr>
            <a:t>de très bas...</a:t>
          </a:r>
        </a:p>
      </cdr:txBody>
    </cdr:sp>
  </cdr:relSizeAnchor>
  <cdr:relSizeAnchor xmlns:cdr="http://schemas.openxmlformats.org/drawingml/2006/chartDrawing">
    <cdr:from>
      <cdr:x>0.79593</cdr:x>
      <cdr:y>0.57787</cdr:y>
    </cdr:from>
    <cdr:to>
      <cdr:x>1</cdr:x>
      <cdr:y>0.77203</cdr:y>
    </cdr:to>
    <cdr:sp macro="" textlink="">
      <cdr:nvSpPr>
        <cdr:cNvPr id="3" name="Rectangle à coins arrondis 2"/>
        <cdr:cNvSpPr/>
      </cdr:nvSpPr>
      <cdr:spPr>
        <a:xfrm xmlns:a="http://schemas.openxmlformats.org/drawingml/2006/main">
          <a:off x="4119924" y="3509552"/>
          <a:ext cx="1056324" cy="1179171"/>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200" b="1" dirty="0" smtClean="0">
              <a:solidFill>
                <a:schemeClr val="tx1"/>
              </a:solidFill>
            </a:rPr>
            <a:t>Estimation 2018 : </a:t>
          </a:r>
        </a:p>
        <a:p xmlns:a="http://schemas.openxmlformats.org/drawingml/2006/main">
          <a:pPr algn="ctr"/>
          <a:r>
            <a:rPr lang="fr-FR" sz="1200" b="1" dirty="0" smtClean="0">
              <a:solidFill>
                <a:schemeClr val="tx1"/>
              </a:solidFill>
            </a:rPr>
            <a:t>avec</a:t>
          </a:r>
        </a:p>
        <a:p xmlns:a="http://schemas.openxmlformats.org/drawingml/2006/main">
          <a:pPr algn="ctr"/>
          <a:r>
            <a:rPr lang="fr-FR" sz="1200" b="1" dirty="0" smtClean="0">
              <a:solidFill>
                <a:schemeClr val="tx1"/>
              </a:solidFill>
            </a:rPr>
            <a:t> janvier</a:t>
          </a:r>
        </a:p>
        <a:p xmlns:a="http://schemas.openxmlformats.org/drawingml/2006/main">
          <a:pPr algn="ctr"/>
          <a:r>
            <a:rPr lang="fr-FR" sz="1200" b="1" dirty="0" smtClean="0">
              <a:solidFill>
                <a:schemeClr val="tx1"/>
              </a:solidFill>
            </a:rPr>
            <a:t> à juin</a:t>
          </a:r>
          <a:endParaRPr lang="fr-FR" sz="1200" b="1" dirty="0">
            <a:solidFill>
              <a:schemeClr val="tx1"/>
            </a:solidFill>
          </a:endParaRPr>
        </a:p>
      </cdr:txBody>
    </cdr:sp>
  </cdr:relSizeAnchor>
</c:userShapes>
</file>

<file path=ppt/drawings/drawing57.xml><?xml version="1.0" encoding="utf-8"?>
<c:userShapes xmlns:c="http://schemas.openxmlformats.org/drawingml/2006/chart">
  <cdr:relSizeAnchor xmlns:cdr="http://schemas.openxmlformats.org/drawingml/2006/chartDrawing">
    <cdr:from>
      <cdr:x>0.05604</cdr:x>
      <cdr:y>0.11319</cdr:y>
    </cdr:from>
    <cdr:to>
      <cdr:x>0.43102</cdr:x>
      <cdr:y>0.2125</cdr:y>
    </cdr:to>
    <cdr:sp macro="" textlink="">
      <cdr:nvSpPr>
        <cdr:cNvPr id="2" name="Rectangle à coins arrondis 1"/>
        <cdr:cNvSpPr/>
      </cdr:nvSpPr>
      <cdr:spPr>
        <a:xfrm xmlns:a="http://schemas.openxmlformats.org/drawingml/2006/main">
          <a:off x="532353" y="738972"/>
          <a:ext cx="3562056" cy="648356"/>
        </a:xfrm>
        <a:prstGeom xmlns:a="http://schemas.openxmlformats.org/drawingml/2006/main" prst="roundRect">
          <a:avLst/>
        </a:prstGeom>
        <a:solidFill xmlns:a="http://schemas.openxmlformats.org/drawingml/2006/main">
          <a:srgbClr val="2CFF1E"/>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000000"/>
              </a:solidFill>
            </a:rPr>
            <a:t>La stagnation de la production </a:t>
          </a:r>
        </a:p>
        <a:p xmlns:a="http://schemas.openxmlformats.org/drawingml/2006/main">
          <a:pPr algn="ctr"/>
          <a:r>
            <a:rPr lang="fr-FR" sz="1600" b="1" dirty="0">
              <a:solidFill>
                <a:srgbClr val="000000"/>
              </a:solidFill>
            </a:rPr>
            <a:t>renvoie à une hausse des cours</a:t>
          </a:r>
        </a:p>
      </cdr:txBody>
    </cdr:sp>
  </cdr:relSizeAnchor>
  <cdr:relSizeAnchor xmlns:cdr="http://schemas.openxmlformats.org/drawingml/2006/chartDrawing">
    <cdr:from>
      <cdr:x>0.79513</cdr:x>
      <cdr:y>0.01636</cdr:y>
    </cdr:from>
    <cdr:to>
      <cdr:x>0.98976</cdr:x>
      <cdr:y>0.24375</cdr:y>
    </cdr:to>
    <cdr:sp macro="" textlink="">
      <cdr:nvSpPr>
        <cdr:cNvPr id="5" name="Rectangle à coins arrondis 4"/>
        <cdr:cNvSpPr/>
      </cdr:nvSpPr>
      <cdr:spPr>
        <a:xfrm xmlns:a="http://schemas.openxmlformats.org/drawingml/2006/main">
          <a:off x="7181741" y="106832"/>
          <a:ext cx="1757930" cy="1484515"/>
        </a:xfrm>
        <a:prstGeom xmlns:a="http://schemas.openxmlformats.org/drawingml/2006/main" prst="roundRect">
          <a:avLst/>
        </a:prstGeom>
        <a:solidFill xmlns:a="http://schemas.openxmlformats.org/drawingml/2006/main">
          <a:srgbClr val="2CFF1E"/>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tx1"/>
              </a:solidFill>
            </a:rPr>
            <a:t>Diminution de la production et reprise des cours</a:t>
          </a:r>
        </a:p>
      </cdr:txBody>
    </cdr:sp>
  </cdr:relSizeAnchor>
  <cdr:relSizeAnchor xmlns:cdr="http://schemas.openxmlformats.org/drawingml/2006/chartDrawing">
    <cdr:from>
      <cdr:x>0.46199</cdr:x>
      <cdr:y>0.0974</cdr:y>
    </cdr:from>
    <cdr:to>
      <cdr:x>0.77991</cdr:x>
      <cdr:y>0.21528</cdr:y>
    </cdr:to>
    <cdr:sp macro="" textlink="">
      <cdr:nvSpPr>
        <cdr:cNvPr id="6" name="Rectangle à coins arrondis 5"/>
        <cdr:cNvSpPr/>
      </cdr:nvSpPr>
      <cdr:spPr>
        <a:xfrm xmlns:a="http://schemas.openxmlformats.org/drawingml/2006/main">
          <a:off x="4388666" y="635866"/>
          <a:ext cx="3020004" cy="769636"/>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chemeClr val="tx1"/>
              </a:solidFill>
            </a:rPr>
            <a:t>Le "boom" de la production renvoie </a:t>
          </a:r>
          <a:r>
            <a:rPr lang="fr-FR" sz="1600" b="1" dirty="0" smtClean="0">
              <a:solidFill>
                <a:schemeClr val="tx1"/>
              </a:solidFill>
            </a:rPr>
            <a:t>à </a:t>
          </a:r>
          <a:r>
            <a:rPr lang="fr-FR" sz="1600" b="1" dirty="0">
              <a:solidFill>
                <a:schemeClr val="tx1"/>
              </a:solidFill>
            </a:rPr>
            <a:t>une érosion des cours</a:t>
          </a:r>
        </a:p>
      </cdr:txBody>
    </cdr:sp>
  </cdr:relSizeAnchor>
</c:userShapes>
</file>

<file path=ppt/drawings/drawing58.xml><?xml version="1.0" encoding="utf-8"?>
<c:userShapes xmlns:c="http://schemas.openxmlformats.org/drawingml/2006/chart">
  <cdr:relSizeAnchor xmlns:cdr="http://schemas.openxmlformats.org/drawingml/2006/chartDrawing">
    <cdr:from>
      <cdr:x>0.07395</cdr:x>
      <cdr:y>0.36888</cdr:y>
    </cdr:from>
    <cdr:to>
      <cdr:x>0.3119</cdr:x>
      <cdr:y>0.49568</cdr:y>
    </cdr:to>
    <cdr:sp macro="" textlink="">
      <cdr:nvSpPr>
        <cdr:cNvPr id="2" name="Rectangle à coins arrondis 1"/>
        <cdr:cNvSpPr/>
      </cdr:nvSpPr>
      <cdr:spPr>
        <a:xfrm xmlns:a="http://schemas.openxmlformats.org/drawingml/2006/main">
          <a:off x="584200" y="1625600"/>
          <a:ext cx="1879600" cy="558800"/>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chemeClr val="bg1"/>
              </a:solidFill>
            </a:rPr>
            <a:t>Après le "boom", l'érosion</a:t>
          </a:r>
        </a:p>
      </cdr:txBody>
    </cdr:sp>
  </cdr:relSizeAnchor>
  <cdr:relSizeAnchor xmlns:cdr="http://schemas.openxmlformats.org/drawingml/2006/chartDrawing">
    <cdr:from>
      <cdr:x>0.33762</cdr:x>
      <cdr:y>0.34582</cdr:y>
    </cdr:from>
    <cdr:to>
      <cdr:x>0.55438</cdr:x>
      <cdr:y>0.47122</cdr:y>
    </cdr:to>
    <cdr:sp macro="" textlink="">
      <cdr:nvSpPr>
        <cdr:cNvPr id="3" name="Rectangle à coins arrondis 2"/>
        <cdr:cNvSpPr/>
      </cdr:nvSpPr>
      <cdr:spPr>
        <a:xfrm xmlns:a="http://schemas.openxmlformats.org/drawingml/2006/main">
          <a:off x="1510694" y="2282351"/>
          <a:ext cx="969886" cy="827638"/>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Reprise jusqu'en 1997</a:t>
          </a:r>
        </a:p>
      </cdr:txBody>
    </cdr:sp>
  </cdr:relSizeAnchor>
  <cdr:relSizeAnchor xmlns:cdr="http://schemas.openxmlformats.org/drawingml/2006/chartDrawing">
    <cdr:from>
      <cdr:x>0.58642</cdr:x>
      <cdr:y>0.3188</cdr:y>
    </cdr:from>
    <cdr:to>
      <cdr:x>0.82493</cdr:x>
      <cdr:y>0.45425</cdr:y>
    </cdr:to>
    <cdr:sp macro="" textlink="">
      <cdr:nvSpPr>
        <cdr:cNvPr id="4" name="Rectangle à coins arrondis 3"/>
        <cdr:cNvSpPr/>
      </cdr:nvSpPr>
      <cdr:spPr>
        <a:xfrm xmlns:a="http://schemas.openxmlformats.org/drawingml/2006/main">
          <a:off x="2623948" y="2104014"/>
          <a:ext cx="1067250" cy="893946"/>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chemeClr val="tx1"/>
              </a:solidFill>
            </a:rPr>
            <a:t>Stagnation ou</a:t>
          </a:r>
          <a:r>
            <a:rPr lang="fr-FR" sz="1400" b="1" baseline="0" dirty="0">
              <a:solidFill>
                <a:schemeClr val="tx1"/>
              </a:solidFill>
            </a:rPr>
            <a:t> légère baisse</a:t>
          </a:r>
          <a:endParaRPr lang="fr-FR" sz="1400" b="1" dirty="0">
            <a:solidFill>
              <a:schemeClr val="tx1"/>
            </a:solidFill>
          </a:endParaRPr>
        </a:p>
      </cdr:txBody>
    </cdr:sp>
  </cdr:relSizeAnchor>
  <cdr:relSizeAnchor xmlns:cdr="http://schemas.openxmlformats.org/drawingml/2006/chartDrawing">
    <cdr:from>
      <cdr:x>0.46154</cdr:x>
      <cdr:y>0.13309</cdr:y>
    </cdr:from>
    <cdr:to>
      <cdr:x>0.97655</cdr:x>
      <cdr:y>0.24281</cdr:y>
    </cdr:to>
    <cdr:sp macro="" textlink="">
      <cdr:nvSpPr>
        <cdr:cNvPr id="5" name="Rectangle à coins arrondis 4"/>
        <cdr:cNvSpPr/>
      </cdr:nvSpPr>
      <cdr:spPr>
        <a:xfrm xmlns:a="http://schemas.openxmlformats.org/drawingml/2006/main">
          <a:off x="2065171" y="878395"/>
          <a:ext cx="2304429" cy="724080"/>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000000"/>
              </a:solidFill>
            </a:rPr>
            <a:t>Nouveau boom depuis 2009</a:t>
          </a:r>
        </a:p>
      </cdr:txBody>
    </cdr:sp>
  </cdr:relSizeAnchor>
</c:userShapes>
</file>

<file path=ppt/drawings/drawing59.xml><?xml version="1.0" encoding="utf-8"?>
<c:userShapes xmlns:c="http://schemas.openxmlformats.org/drawingml/2006/chart">
  <cdr:relSizeAnchor xmlns:cdr="http://schemas.openxmlformats.org/drawingml/2006/chartDrawing">
    <cdr:from>
      <cdr:x>0.35369</cdr:x>
      <cdr:y>0.02158</cdr:y>
    </cdr:from>
    <cdr:to>
      <cdr:x>0.97897</cdr:x>
      <cdr:y>0.19604</cdr:y>
    </cdr:to>
    <cdr:sp macro="" textlink="">
      <cdr:nvSpPr>
        <cdr:cNvPr id="2" name="Rectangle à coins arrondis 1"/>
        <cdr:cNvSpPr/>
      </cdr:nvSpPr>
      <cdr:spPr>
        <a:xfrm xmlns:a="http://schemas.openxmlformats.org/drawingml/2006/main">
          <a:off x="1649765" y="142443"/>
          <a:ext cx="2916583" cy="1151408"/>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a:solidFill>
                <a:srgbClr val="000000"/>
              </a:solidFill>
            </a:rPr>
            <a:t>La production est multiplié par entre 2,6 et 2,7</a:t>
          </a:r>
        </a:p>
        <a:p xmlns:a="http://schemas.openxmlformats.org/drawingml/2006/main">
          <a:pPr algn="ctr"/>
          <a:r>
            <a:rPr lang="fr-FR" sz="1600" b="1" dirty="0">
              <a:solidFill>
                <a:srgbClr val="000000"/>
              </a:solidFill>
            </a:rPr>
            <a:t>depuis 2009, </a:t>
          </a:r>
          <a:r>
            <a:rPr lang="fr-FR" sz="1600" b="1" i="1" dirty="0">
              <a:solidFill>
                <a:srgbClr val="FF0000"/>
              </a:solidFill>
            </a:rPr>
            <a:t>mais tassement en </a:t>
          </a:r>
          <a:r>
            <a:rPr lang="fr-FR" sz="1600" b="1" i="1" dirty="0" smtClean="0">
              <a:solidFill>
                <a:srgbClr val="FF0000"/>
              </a:solidFill>
            </a:rPr>
            <a:t>2018, par les latérites</a:t>
          </a:r>
          <a:endParaRPr lang="fr-FR" sz="1600" b="1" i="1" dirty="0">
            <a:solidFill>
              <a:srgbClr val="FF0000"/>
            </a:solidFill>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0.34455</cdr:x>
      <cdr:y>0.12506</cdr:y>
    </cdr:from>
    <cdr:to>
      <cdr:x>0.77523</cdr:x>
      <cdr:y>0.29923</cdr:y>
    </cdr:to>
    <cdr:sp macro="" textlink="">
      <cdr:nvSpPr>
        <cdr:cNvPr id="5" name="Rectangle à coins arrondis 4"/>
        <cdr:cNvSpPr/>
      </cdr:nvSpPr>
      <cdr:spPr>
        <a:xfrm xmlns:a="http://schemas.openxmlformats.org/drawingml/2006/main">
          <a:off x="1619016" y="336006"/>
          <a:ext cx="2023769" cy="467919"/>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200" b="1" dirty="0">
              <a:solidFill>
                <a:srgbClr val="000000"/>
              </a:solidFill>
            </a:rPr>
            <a:t>Import. en forte baisse relative, par la chute des investissements</a:t>
          </a:r>
          <a:r>
            <a:rPr lang="fr-FR" sz="1200" dirty="0">
              <a:solidFill>
                <a:srgbClr val="000000"/>
              </a:solidFill>
            </a:rPr>
            <a:t> </a:t>
          </a:r>
        </a:p>
      </cdr:txBody>
    </cdr:sp>
  </cdr:relSizeAnchor>
  <cdr:relSizeAnchor xmlns:cdr="http://schemas.openxmlformats.org/drawingml/2006/chartDrawing">
    <cdr:from>
      <cdr:x>0.33979</cdr:x>
      <cdr:y>0.56681</cdr:y>
    </cdr:from>
    <cdr:to>
      <cdr:x>0.69449</cdr:x>
      <cdr:y>0.65446</cdr:y>
    </cdr:to>
    <cdr:sp macro="" textlink="">
      <cdr:nvSpPr>
        <cdr:cNvPr id="8" name="Rectangle à coins arrondis 7"/>
        <cdr:cNvSpPr/>
      </cdr:nvSpPr>
      <cdr:spPr>
        <a:xfrm xmlns:a="http://schemas.openxmlformats.org/drawingml/2006/main">
          <a:off x="2909974" y="3534455"/>
          <a:ext cx="3037662" cy="546559"/>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1200" b="1" dirty="0">
              <a:solidFill>
                <a:srgbClr val="000000"/>
              </a:solidFill>
            </a:rPr>
            <a:t>CF en hausse relative...</a:t>
          </a:r>
          <a:endParaRPr lang="fr-FR" sz="1200" dirty="0">
            <a:solidFill>
              <a:srgbClr val="000000"/>
            </a:solidFill>
          </a:endParaRPr>
        </a:p>
      </cdr:txBody>
    </cdr:sp>
  </cdr:relSizeAnchor>
  <cdr:relSizeAnchor xmlns:cdr="http://schemas.openxmlformats.org/drawingml/2006/chartDrawing">
    <cdr:from>
      <cdr:x>0.33386</cdr:x>
      <cdr:y>0.67617</cdr:y>
    </cdr:from>
    <cdr:to>
      <cdr:x>0.73959</cdr:x>
      <cdr:y>0.81738</cdr:y>
    </cdr:to>
    <cdr:sp macro="" textlink="">
      <cdr:nvSpPr>
        <cdr:cNvPr id="9" name="Rectangle à coins arrondis 8"/>
        <cdr:cNvSpPr/>
      </cdr:nvSpPr>
      <cdr:spPr>
        <a:xfrm xmlns:a="http://schemas.openxmlformats.org/drawingml/2006/main">
          <a:off x="1568802" y="2341176"/>
          <a:ext cx="1906499" cy="488926"/>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200" b="1" dirty="0">
              <a:solidFill>
                <a:srgbClr val="000000"/>
              </a:solidFill>
            </a:rPr>
            <a:t>... avec les </a:t>
          </a:r>
          <a:r>
            <a:rPr lang="fr-FR" sz="1200" b="1" dirty="0" smtClean="0">
              <a:solidFill>
                <a:srgbClr val="000000"/>
              </a:solidFill>
            </a:rPr>
            <a:t>investissements </a:t>
          </a:r>
          <a:r>
            <a:rPr lang="fr-FR" sz="1200" b="1" dirty="0">
              <a:solidFill>
                <a:srgbClr val="000000"/>
              </a:solidFill>
            </a:rPr>
            <a:t>en</a:t>
          </a:r>
          <a:r>
            <a:rPr lang="fr-FR" sz="1200" b="1" baseline="0" dirty="0">
              <a:solidFill>
                <a:srgbClr val="000000"/>
              </a:solidFill>
            </a:rPr>
            <a:t> chute</a:t>
          </a:r>
          <a:endParaRPr lang="fr-FR" sz="1200" dirty="0">
            <a:solidFill>
              <a:srgbClr val="000000"/>
            </a:solidFill>
          </a:endParaRPr>
        </a:p>
      </cdr:txBody>
    </cdr:sp>
  </cdr:relSizeAnchor>
  <cdr:relSizeAnchor xmlns:cdr="http://schemas.openxmlformats.org/drawingml/2006/chartDrawing">
    <cdr:from>
      <cdr:x>0.34128</cdr:x>
      <cdr:y>0.81907</cdr:y>
    </cdr:from>
    <cdr:to>
      <cdr:x>0.7277</cdr:x>
      <cdr:y>0.9613</cdr:y>
    </cdr:to>
    <cdr:sp macro="" textlink="">
      <cdr:nvSpPr>
        <cdr:cNvPr id="10" name="Rectangle à coins arrondis 9"/>
        <cdr:cNvSpPr/>
      </cdr:nvSpPr>
      <cdr:spPr>
        <a:xfrm xmlns:a="http://schemas.openxmlformats.org/drawingml/2006/main">
          <a:off x="1603668" y="2835954"/>
          <a:ext cx="1815803" cy="492458"/>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200" b="1">
              <a:solidFill>
                <a:srgbClr val="000000"/>
              </a:solidFill>
            </a:rPr>
            <a:t>Export.</a:t>
          </a:r>
          <a:r>
            <a:rPr lang="fr-FR" sz="1200" b="1" baseline="0">
              <a:solidFill>
                <a:srgbClr val="000000"/>
              </a:solidFill>
            </a:rPr>
            <a:t> moins de la motié des importations</a:t>
          </a:r>
          <a:r>
            <a:rPr lang="fr-FR" sz="1200">
              <a:solidFill>
                <a:srgbClr val="000000"/>
              </a:solidFill>
            </a:rPr>
            <a:t> </a:t>
          </a:r>
        </a:p>
      </cdr:txBody>
    </cdr:sp>
  </cdr:relSizeAnchor>
  <cdr:relSizeAnchor xmlns:cdr="http://schemas.openxmlformats.org/drawingml/2006/chartDrawing">
    <cdr:from>
      <cdr:x>0.35049</cdr:x>
      <cdr:y>0.31359</cdr:y>
    </cdr:from>
    <cdr:to>
      <cdr:x>0.76929</cdr:x>
      <cdr:y>0.51182</cdr:y>
    </cdr:to>
    <cdr:sp macro="" textlink="">
      <cdr:nvSpPr>
        <cdr:cNvPr id="11" name="Rectangle à coins arrondis 10"/>
        <cdr:cNvSpPr/>
      </cdr:nvSpPr>
      <cdr:spPr>
        <a:xfrm xmlns:a="http://schemas.openxmlformats.org/drawingml/2006/main">
          <a:off x="1646930" y="842512"/>
          <a:ext cx="1967941" cy="532580"/>
        </a:xfrm>
        <a:prstGeom xmlns:a="http://schemas.openxmlformats.org/drawingml/2006/main" prst="roundRect">
          <a:avLst/>
        </a:prstGeom>
        <a:solidFill xmlns:a="http://schemas.openxmlformats.org/drawingml/2006/main">
          <a:schemeClr val="accent1">
            <a:lumMod val="40000"/>
            <a:lumOff val="60000"/>
          </a:schemeClr>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200" b="1" i="1" dirty="0">
              <a:solidFill>
                <a:srgbClr val="000000"/>
              </a:solidFill>
            </a:rPr>
            <a:t>PIB autour de</a:t>
          </a:r>
          <a:r>
            <a:rPr lang="fr-FR" sz="1200" b="1" i="1" baseline="0" dirty="0">
              <a:solidFill>
                <a:srgbClr val="000000"/>
              </a:solidFill>
            </a:rPr>
            <a:t> 1000 GCFP actuellement</a:t>
          </a:r>
          <a:endParaRPr lang="fr-FR" sz="1200" i="1" dirty="0">
            <a:solidFill>
              <a:srgbClr val="000000"/>
            </a:solidFill>
          </a:endParaRPr>
        </a:p>
      </cdr:txBody>
    </cdr:sp>
  </cdr:relSizeAnchor>
</c:userShapes>
</file>

<file path=ppt/drawings/drawing60.xml><?xml version="1.0" encoding="utf-8"?>
<c:userShapes xmlns:c="http://schemas.openxmlformats.org/drawingml/2006/chart">
  <cdr:relSizeAnchor xmlns:cdr="http://schemas.openxmlformats.org/drawingml/2006/chartDrawing">
    <cdr:from>
      <cdr:x>0.34976</cdr:x>
      <cdr:y>0.22841</cdr:y>
    </cdr:from>
    <cdr:to>
      <cdr:x>0.8878</cdr:x>
      <cdr:y>0.491</cdr:y>
    </cdr:to>
    <cdr:sp macro="" textlink="">
      <cdr:nvSpPr>
        <cdr:cNvPr id="2" name="Rectangle à coins arrondis 1"/>
        <cdr:cNvSpPr/>
      </cdr:nvSpPr>
      <cdr:spPr>
        <a:xfrm xmlns:a="http://schemas.openxmlformats.org/drawingml/2006/main">
          <a:off x="1627954" y="1507495"/>
          <a:ext cx="2504304" cy="1733048"/>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Après la fin du  "boom du </a:t>
          </a:r>
          <a:r>
            <a:rPr lang="fr-FR" sz="1400" b="1" dirty="0" smtClean="0">
              <a:solidFill>
                <a:srgbClr val="000000"/>
              </a:solidFill>
            </a:rPr>
            <a:t>nickel »</a:t>
          </a:r>
          <a:r>
            <a:rPr lang="fr-FR" sz="1400" b="1" dirty="0">
              <a:solidFill>
                <a:srgbClr val="000000"/>
              </a:solidFill>
            </a:rPr>
            <a:t> </a:t>
          </a:r>
          <a:r>
            <a:rPr lang="fr-FR" sz="1400" b="1" dirty="0" smtClean="0">
              <a:solidFill>
                <a:srgbClr val="000000"/>
              </a:solidFill>
            </a:rPr>
            <a:t>des </a:t>
          </a:r>
          <a:r>
            <a:rPr lang="fr-FR" sz="1400" b="1" dirty="0">
              <a:solidFill>
                <a:srgbClr val="000000"/>
              </a:solidFill>
            </a:rPr>
            <a:t>années 70-75, </a:t>
          </a:r>
        </a:p>
        <a:p xmlns:a="http://schemas.openxmlformats.org/drawingml/2006/main">
          <a:pPr algn="ctr"/>
          <a:r>
            <a:rPr lang="fr-FR" sz="1400" b="1" dirty="0">
              <a:solidFill>
                <a:srgbClr val="000000"/>
              </a:solidFill>
            </a:rPr>
            <a:t>un nouveau boom depuis 2008-2010, </a:t>
          </a:r>
        </a:p>
        <a:p xmlns:a="http://schemas.openxmlformats.org/drawingml/2006/main">
          <a:pPr algn="ctr"/>
          <a:r>
            <a:rPr lang="fr-FR" sz="1400" b="1" dirty="0">
              <a:solidFill>
                <a:srgbClr val="000000"/>
              </a:solidFill>
            </a:rPr>
            <a:t>mais seulement en volume (sauf en 2017 et 2018 : effets prix positifs)</a:t>
          </a:r>
        </a:p>
      </cdr:txBody>
    </cdr:sp>
  </cdr:relSizeAnchor>
</c:userShapes>
</file>

<file path=ppt/drawings/drawing61.xml><?xml version="1.0" encoding="utf-8"?>
<c:userShapes xmlns:c="http://schemas.openxmlformats.org/drawingml/2006/chart">
  <cdr:relSizeAnchor xmlns:cdr="http://schemas.openxmlformats.org/drawingml/2006/chartDrawing">
    <cdr:from>
      <cdr:x>0.16256</cdr:x>
      <cdr:y>0.07213</cdr:y>
    </cdr:from>
    <cdr:to>
      <cdr:x>0.68956</cdr:x>
      <cdr:y>0.30935</cdr:y>
    </cdr:to>
    <cdr:sp macro="" textlink="">
      <cdr:nvSpPr>
        <cdr:cNvPr id="2" name="Rectangle à coins arrondis 1"/>
        <cdr:cNvSpPr/>
      </cdr:nvSpPr>
      <cdr:spPr>
        <a:xfrm xmlns:a="http://schemas.openxmlformats.org/drawingml/2006/main">
          <a:off x="702288" y="476019"/>
          <a:ext cx="2276781" cy="1565653"/>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La </a:t>
          </a:r>
          <a:r>
            <a:rPr lang="fr-FR" sz="1400" b="1" dirty="0" smtClean="0">
              <a:solidFill>
                <a:srgbClr val="000000"/>
              </a:solidFill>
            </a:rPr>
            <a:t>production</a:t>
          </a:r>
        </a:p>
        <a:p xmlns:a="http://schemas.openxmlformats.org/drawingml/2006/main">
          <a:pPr algn="ctr"/>
          <a:r>
            <a:rPr lang="fr-FR" sz="1400" b="1" dirty="0" smtClean="0">
              <a:solidFill>
                <a:srgbClr val="000000"/>
              </a:solidFill>
            </a:rPr>
            <a:t>est </a:t>
          </a:r>
          <a:r>
            <a:rPr lang="fr-FR" sz="1400" b="1" dirty="0">
              <a:solidFill>
                <a:srgbClr val="000000"/>
              </a:solidFill>
            </a:rPr>
            <a:t>multipliée </a:t>
          </a:r>
        </a:p>
        <a:p xmlns:a="http://schemas.openxmlformats.org/drawingml/2006/main">
          <a:pPr algn="ctr"/>
          <a:r>
            <a:rPr lang="fr-FR" sz="1400" b="1" dirty="0">
              <a:solidFill>
                <a:srgbClr val="000000"/>
              </a:solidFill>
            </a:rPr>
            <a:t>par 2,3</a:t>
          </a:r>
          <a:r>
            <a:rPr lang="fr-FR" sz="1400" b="1" baseline="0" dirty="0">
              <a:solidFill>
                <a:srgbClr val="000000"/>
              </a:solidFill>
            </a:rPr>
            <a:t> </a:t>
          </a:r>
          <a:r>
            <a:rPr lang="fr-FR" sz="1400" b="1" dirty="0">
              <a:solidFill>
                <a:srgbClr val="000000"/>
              </a:solidFill>
            </a:rPr>
            <a:t>depuis 2009, </a:t>
          </a:r>
        </a:p>
        <a:p xmlns:a="http://schemas.openxmlformats.org/drawingml/2006/main">
          <a:pPr algn="ctr"/>
          <a:r>
            <a:rPr lang="fr-FR" sz="1400" b="1" dirty="0">
              <a:solidFill>
                <a:srgbClr val="000000"/>
              </a:solidFill>
            </a:rPr>
            <a:t>avec un vrai </a:t>
          </a:r>
          <a:r>
            <a:rPr lang="fr-FR" sz="1400" b="1" dirty="0" smtClean="0">
              <a:solidFill>
                <a:srgbClr val="000000"/>
              </a:solidFill>
            </a:rPr>
            <a:t>boom</a:t>
          </a:r>
        </a:p>
        <a:p xmlns:a="http://schemas.openxmlformats.org/drawingml/2006/main">
          <a:pPr algn="ctr"/>
          <a:r>
            <a:rPr lang="fr-FR" sz="1400" b="1" dirty="0" smtClean="0">
              <a:solidFill>
                <a:srgbClr val="000000"/>
              </a:solidFill>
            </a:rPr>
            <a:t> </a:t>
          </a:r>
          <a:r>
            <a:rPr lang="fr-FR" sz="1400" b="1" dirty="0">
              <a:solidFill>
                <a:srgbClr val="000000"/>
              </a:solidFill>
            </a:rPr>
            <a:t>à partir de 2013-2014 </a:t>
          </a:r>
          <a:endParaRPr lang="fr-FR" sz="1400" b="1" dirty="0" smtClean="0">
            <a:solidFill>
              <a:srgbClr val="000000"/>
            </a:solidFill>
          </a:endParaRPr>
        </a:p>
        <a:p xmlns:a="http://schemas.openxmlformats.org/drawingml/2006/main">
          <a:pPr algn="ctr"/>
          <a:r>
            <a:rPr lang="fr-FR" sz="1400" b="1" dirty="0" smtClean="0">
              <a:solidFill>
                <a:srgbClr val="000000"/>
              </a:solidFill>
            </a:rPr>
            <a:t>(</a:t>
          </a:r>
          <a:r>
            <a:rPr lang="fr-FR" sz="1400" b="1" dirty="0">
              <a:solidFill>
                <a:srgbClr val="000000"/>
              </a:solidFill>
            </a:rPr>
            <a:t>2 nouvelles usines)</a:t>
          </a:r>
        </a:p>
      </cdr:txBody>
    </cdr:sp>
  </cdr:relSizeAnchor>
</c:userShapes>
</file>

<file path=ppt/drawings/drawing62.xml><?xml version="1.0" encoding="utf-8"?>
<c:userShapes xmlns:c="http://schemas.openxmlformats.org/drawingml/2006/chart">
  <cdr:relSizeAnchor xmlns:cdr="http://schemas.openxmlformats.org/drawingml/2006/chartDrawing">
    <cdr:from>
      <cdr:x>0.17568</cdr:x>
      <cdr:y>0.18885</cdr:y>
    </cdr:from>
    <cdr:to>
      <cdr:x>0.82973</cdr:x>
      <cdr:y>0.36124</cdr:y>
    </cdr:to>
    <cdr:sp macro="" textlink="">
      <cdr:nvSpPr>
        <cdr:cNvPr id="2" name="Rectangle à coins arrondis 1"/>
        <cdr:cNvSpPr/>
      </cdr:nvSpPr>
      <cdr:spPr>
        <a:xfrm xmlns:a="http://schemas.openxmlformats.org/drawingml/2006/main">
          <a:off x="771472" y="1246370"/>
          <a:ext cx="2872249" cy="1137720"/>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000000"/>
              </a:solidFill>
            </a:rPr>
            <a:t>Le cobalt compte en volume </a:t>
          </a:r>
        </a:p>
        <a:p xmlns:a="http://schemas.openxmlformats.org/drawingml/2006/main">
          <a:pPr algn="ctr"/>
          <a:r>
            <a:rPr lang="fr-FR" sz="1800" b="1" dirty="0">
              <a:solidFill>
                <a:srgbClr val="000000"/>
              </a:solidFill>
            </a:rPr>
            <a:t>pour </a:t>
          </a:r>
          <a:r>
            <a:rPr lang="fr-FR" sz="1800" b="1" dirty="0" smtClean="0">
              <a:solidFill>
                <a:srgbClr val="000000"/>
              </a:solidFill>
            </a:rPr>
            <a:t>l'épaisseur </a:t>
          </a:r>
          <a:r>
            <a:rPr lang="fr-FR" sz="1800" b="1" dirty="0">
              <a:solidFill>
                <a:srgbClr val="000000"/>
              </a:solidFill>
            </a:rPr>
            <a:t>du trait </a:t>
          </a:r>
        </a:p>
      </cdr:txBody>
    </cdr:sp>
  </cdr:relSizeAnchor>
</c:userShapes>
</file>

<file path=ppt/drawings/drawing63.xml><?xml version="1.0" encoding="utf-8"?>
<c:userShapes xmlns:c="http://schemas.openxmlformats.org/drawingml/2006/chart">
  <cdr:relSizeAnchor xmlns:cdr="http://schemas.openxmlformats.org/drawingml/2006/chartDrawing">
    <cdr:from>
      <cdr:x>0.17513</cdr:x>
      <cdr:y>0.14986</cdr:y>
    </cdr:from>
    <cdr:to>
      <cdr:x>0.82487</cdr:x>
      <cdr:y>0.27518</cdr:y>
    </cdr:to>
    <cdr:sp macro="" textlink="">
      <cdr:nvSpPr>
        <cdr:cNvPr id="2" name="Rectangle à coins arrondis 1"/>
        <cdr:cNvSpPr/>
      </cdr:nvSpPr>
      <cdr:spPr>
        <a:xfrm xmlns:a="http://schemas.openxmlformats.org/drawingml/2006/main">
          <a:off x="818948" y="989050"/>
          <a:ext cx="3038413" cy="827089"/>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rgbClr val="000000"/>
              </a:solidFill>
            </a:rPr>
            <a:t>Le cobalt compte relativement peu, mais...</a:t>
          </a:r>
        </a:p>
      </cdr:txBody>
    </cdr:sp>
  </cdr:relSizeAnchor>
</c:userShapes>
</file>

<file path=ppt/drawings/drawing64.xml><?xml version="1.0" encoding="utf-8"?>
<c:userShapes xmlns:c="http://schemas.openxmlformats.org/drawingml/2006/chart">
  <cdr:relSizeAnchor xmlns:cdr="http://schemas.openxmlformats.org/drawingml/2006/chartDrawing">
    <cdr:from>
      <cdr:x>0.10912</cdr:x>
      <cdr:y>0.29395</cdr:y>
    </cdr:from>
    <cdr:to>
      <cdr:x>0.41743</cdr:x>
      <cdr:y>0.44784</cdr:y>
    </cdr:to>
    <cdr:sp macro="" textlink="">
      <cdr:nvSpPr>
        <cdr:cNvPr id="2" name="Rectangle à coins arrondis 1"/>
        <cdr:cNvSpPr/>
      </cdr:nvSpPr>
      <cdr:spPr>
        <a:xfrm xmlns:a="http://schemas.openxmlformats.org/drawingml/2006/main">
          <a:off x="499473" y="1940018"/>
          <a:ext cx="1411221" cy="1015659"/>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a:solidFill>
                <a:schemeClr val="bg1"/>
              </a:solidFill>
            </a:rPr>
            <a:t>Après le "boom", l'érosion</a:t>
          </a:r>
        </a:p>
      </cdr:txBody>
    </cdr:sp>
  </cdr:relSizeAnchor>
  <cdr:relSizeAnchor xmlns:cdr="http://schemas.openxmlformats.org/drawingml/2006/chartDrawing">
    <cdr:from>
      <cdr:x>0.34536</cdr:x>
      <cdr:y>0.19231</cdr:y>
    </cdr:from>
    <cdr:to>
      <cdr:x>0.5929</cdr:x>
      <cdr:y>0.3404</cdr:y>
    </cdr:to>
    <cdr:sp macro="" textlink="">
      <cdr:nvSpPr>
        <cdr:cNvPr id="3" name="Rectangle à coins arrondis 2"/>
        <cdr:cNvSpPr/>
      </cdr:nvSpPr>
      <cdr:spPr>
        <a:xfrm xmlns:a="http://schemas.openxmlformats.org/drawingml/2006/main">
          <a:off x="1580825" y="1161863"/>
          <a:ext cx="1133044" cy="894693"/>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a:solidFill>
                <a:srgbClr val="000000"/>
              </a:solidFill>
            </a:rPr>
            <a:t>Reprise jusqu'en 1997</a:t>
          </a:r>
        </a:p>
      </cdr:txBody>
    </cdr:sp>
  </cdr:relSizeAnchor>
  <cdr:relSizeAnchor xmlns:cdr="http://schemas.openxmlformats.org/drawingml/2006/chartDrawing">
    <cdr:from>
      <cdr:x>0.58221</cdr:x>
      <cdr:y>0.22623</cdr:y>
    </cdr:from>
    <cdr:to>
      <cdr:x>0.92056</cdr:x>
      <cdr:y>0.33419</cdr:y>
    </cdr:to>
    <cdr:sp macro="" textlink="">
      <cdr:nvSpPr>
        <cdr:cNvPr id="4" name="Rectangle à coins arrondis 3"/>
        <cdr:cNvSpPr/>
      </cdr:nvSpPr>
      <cdr:spPr>
        <a:xfrm xmlns:a="http://schemas.openxmlformats.org/drawingml/2006/main">
          <a:off x="2664928" y="1366772"/>
          <a:ext cx="1548720" cy="652256"/>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baseline="0" dirty="0">
              <a:solidFill>
                <a:schemeClr val="tx1"/>
              </a:solidFill>
            </a:rPr>
            <a:t>Légère baisse puis stagnation</a:t>
          </a:r>
          <a:endParaRPr lang="fr-FR" sz="1600" b="1" dirty="0">
            <a:solidFill>
              <a:schemeClr val="tx1"/>
            </a:solidFill>
          </a:endParaRPr>
        </a:p>
      </cdr:txBody>
    </cdr:sp>
  </cdr:relSizeAnchor>
  <cdr:relSizeAnchor xmlns:cdr="http://schemas.openxmlformats.org/drawingml/2006/chartDrawing">
    <cdr:from>
      <cdr:x>0.64217</cdr:x>
      <cdr:y>0</cdr:y>
    </cdr:from>
    <cdr:to>
      <cdr:x>1</cdr:x>
      <cdr:y>0.18267</cdr:y>
    </cdr:to>
    <cdr:sp macro="" textlink="">
      <cdr:nvSpPr>
        <cdr:cNvPr id="5" name="Rectangle à coins arrondis 4"/>
        <cdr:cNvSpPr/>
      </cdr:nvSpPr>
      <cdr:spPr>
        <a:xfrm xmlns:a="http://schemas.openxmlformats.org/drawingml/2006/main">
          <a:off x="2939385" y="0"/>
          <a:ext cx="1637895" cy="1103620"/>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a:solidFill>
                <a:srgbClr val="000000"/>
              </a:solidFill>
            </a:rPr>
            <a:t>Nouveau boom depuis 2009</a:t>
          </a:r>
        </a:p>
      </cdr:txBody>
    </cdr:sp>
  </cdr:relSizeAnchor>
</c:userShapes>
</file>

<file path=ppt/drawings/drawing65.xml><?xml version="1.0" encoding="utf-8"?>
<c:userShapes xmlns:c="http://schemas.openxmlformats.org/drawingml/2006/chart">
  <cdr:relSizeAnchor xmlns:cdr="http://schemas.openxmlformats.org/drawingml/2006/chartDrawing">
    <cdr:from>
      <cdr:x>0.33679</cdr:x>
      <cdr:y>0.01523</cdr:y>
    </cdr:from>
    <cdr:to>
      <cdr:x>1</cdr:x>
      <cdr:y>0.20065</cdr:y>
    </cdr:to>
    <cdr:sp macro="" textlink="">
      <cdr:nvSpPr>
        <cdr:cNvPr id="2" name="Rectangle à coins arrondis 1"/>
        <cdr:cNvSpPr/>
      </cdr:nvSpPr>
      <cdr:spPr>
        <a:xfrm xmlns:a="http://schemas.openxmlformats.org/drawingml/2006/main">
          <a:off x="1550411" y="97688"/>
          <a:ext cx="3053055" cy="1188897"/>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a:solidFill>
                <a:srgbClr val="000000"/>
              </a:solidFill>
            </a:rPr>
            <a:t>Les exportations sont multipliées par 2 au global, </a:t>
          </a:r>
        </a:p>
        <a:p xmlns:a="http://schemas.openxmlformats.org/drawingml/2006/main">
          <a:pPr algn="ctr"/>
          <a:r>
            <a:rPr lang="fr-FR" sz="1600" b="1" dirty="0">
              <a:solidFill>
                <a:srgbClr val="000000"/>
              </a:solidFill>
            </a:rPr>
            <a:t>par 3 pour les </a:t>
          </a:r>
          <a:r>
            <a:rPr lang="fr-FR" sz="1600" b="1" dirty="0" smtClean="0">
              <a:solidFill>
                <a:srgbClr val="000000"/>
              </a:solidFill>
            </a:rPr>
            <a:t>saprolites </a:t>
          </a:r>
          <a:r>
            <a:rPr lang="fr-FR" sz="1600" b="1" dirty="0">
              <a:solidFill>
                <a:srgbClr val="000000"/>
              </a:solidFill>
            </a:rPr>
            <a:t>et divisées par 2 pour les latérites</a:t>
          </a:r>
        </a:p>
      </cdr:txBody>
    </cdr:sp>
  </cdr:relSizeAnchor>
</c:userShapes>
</file>

<file path=ppt/drawings/drawing66.xml><?xml version="1.0" encoding="utf-8"?>
<c:userShapes xmlns:c="http://schemas.openxmlformats.org/drawingml/2006/chart">
  <cdr:relSizeAnchor xmlns:cdr="http://schemas.openxmlformats.org/drawingml/2006/chartDrawing">
    <cdr:from>
      <cdr:x>0.17288</cdr:x>
      <cdr:y>0.71855</cdr:y>
    </cdr:from>
    <cdr:to>
      <cdr:x>0.9256</cdr:x>
      <cdr:y>0.85731</cdr:y>
    </cdr:to>
    <cdr:sp macro="" textlink="">
      <cdr:nvSpPr>
        <cdr:cNvPr id="5" name="Rectangle à coins arrondis 4"/>
        <cdr:cNvSpPr/>
      </cdr:nvSpPr>
      <cdr:spPr>
        <a:xfrm xmlns:a="http://schemas.openxmlformats.org/drawingml/2006/main">
          <a:off x="766062" y="4742297"/>
          <a:ext cx="3335444" cy="915825"/>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000000"/>
              </a:solidFill>
            </a:rPr>
            <a:t>Depuis 2000</a:t>
          </a:r>
          <a:r>
            <a:rPr lang="fr-FR" sz="1600" b="1" dirty="0" smtClean="0">
              <a:solidFill>
                <a:srgbClr val="000000"/>
              </a:solidFill>
            </a:rPr>
            <a:t>, les </a:t>
          </a:r>
          <a:r>
            <a:rPr lang="fr-FR" sz="1600" b="1" dirty="0">
              <a:solidFill>
                <a:srgbClr val="000000"/>
              </a:solidFill>
            </a:rPr>
            <a:t>saprolites </a:t>
          </a:r>
          <a:endParaRPr lang="fr-FR" sz="1600" b="1" dirty="0" smtClean="0">
            <a:solidFill>
              <a:srgbClr val="000000"/>
            </a:solidFill>
          </a:endParaRPr>
        </a:p>
        <a:p xmlns:a="http://schemas.openxmlformats.org/drawingml/2006/main">
          <a:pPr algn="ctr"/>
          <a:r>
            <a:rPr lang="fr-FR" sz="1600" b="1" dirty="0" smtClean="0">
              <a:solidFill>
                <a:srgbClr val="000000"/>
              </a:solidFill>
            </a:rPr>
            <a:t>sont </a:t>
          </a:r>
          <a:r>
            <a:rPr lang="fr-FR" sz="1600" b="1" dirty="0">
              <a:solidFill>
                <a:srgbClr val="000000"/>
              </a:solidFill>
            </a:rPr>
            <a:t>de plus en plus exportées, </a:t>
          </a:r>
        </a:p>
        <a:p xmlns:a="http://schemas.openxmlformats.org/drawingml/2006/main">
          <a:pPr algn="ctr"/>
          <a:r>
            <a:rPr lang="fr-FR" sz="1600" b="1" dirty="0">
              <a:solidFill>
                <a:srgbClr val="000000"/>
              </a:solidFill>
            </a:rPr>
            <a:t>les latérites de moins en moins </a:t>
          </a:r>
        </a:p>
      </cdr:txBody>
    </cdr:sp>
  </cdr:relSizeAnchor>
</c:userShapes>
</file>

<file path=ppt/drawings/drawing67.xml><?xml version="1.0" encoding="utf-8"?>
<c:userShapes xmlns:c="http://schemas.openxmlformats.org/drawingml/2006/chart">
  <cdr:relSizeAnchor xmlns:cdr="http://schemas.openxmlformats.org/drawingml/2006/chartDrawing">
    <cdr:from>
      <cdr:x>0.09633</cdr:x>
      <cdr:y>0.5766</cdr:y>
    </cdr:from>
    <cdr:to>
      <cdr:x>0.37283</cdr:x>
      <cdr:y>0.67746</cdr:y>
    </cdr:to>
    <cdr:sp macro="" textlink="">
      <cdr:nvSpPr>
        <cdr:cNvPr id="2" name="Rectangle à coins arrondis 1"/>
        <cdr:cNvSpPr/>
      </cdr:nvSpPr>
      <cdr:spPr>
        <a:xfrm xmlns:a="http://schemas.openxmlformats.org/drawingml/2006/main">
          <a:off x="894625" y="3794185"/>
          <a:ext cx="2567890" cy="663680"/>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chemeClr val="bg1"/>
              </a:solidFill>
            </a:rPr>
            <a:t>Après le "boom", l'érosion</a:t>
          </a:r>
        </a:p>
      </cdr:txBody>
    </cdr:sp>
  </cdr:relSizeAnchor>
  <cdr:relSizeAnchor xmlns:cdr="http://schemas.openxmlformats.org/drawingml/2006/chartDrawing">
    <cdr:from>
      <cdr:x>0.38505</cdr:x>
      <cdr:y>0.26046</cdr:y>
    </cdr:from>
    <cdr:to>
      <cdr:x>0.50518</cdr:x>
      <cdr:y>0.46122</cdr:y>
    </cdr:to>
    <cdr:sp macro="" textlink="">
      <cdr:nvSpPr>
        <cdr:cNvPr id="3" name="Rectangle à coins arrondis 2"/>
        <cdr:cNvSpPr/>
      </cdr:nvSpPr>
      <cdr:spPr>
        <a:xfrm xmlns:a="http://schemas.openxmlformats.org/drawingml/2006/main">
          <a:off x="3575989" y="1713909"/>
          <a:ext cx="1115662" cy="1321045"/>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rgbClr val="000000"/>
              </a:solidFill>
            </a:rPr>
            <a:t>Reprise jusqu'en 1997</a:t>
          </a:r>
        </a:p>
      </cdr:txBody>
    </cdr:sp>
  </cdr:relSizeAnchor>
  <cdr:relSizeAnchor xmlns:cdr="http://schemas.openxmlformats.org/drawingml/2006/chartDrawing">
    <cdr:from>
      <cdr:x>0.51204</cdr:x>
      <cdr:y>0.32997</cdr:y>
    </cdr:from>
    <cdr:to>
      <cdr:x>0.73271</cdr:x>
      <cdr:y>0.54749</cdr:y>
    </cdr:to>
    <cdr:sp macro="" textlink="">
      <cdr:nvSpPr>
        <cdr:cNvPr id="4" name="Rectangle à coins arrondis 3"/>
        <cdr:cNvSpPr/>
      </cdr:nvSpPr>
      <cdr:spPr>
        <a:xfrm xmlns:a="http://schemas.openxmlformats.org/drawingml/2006/main">
          <a:off x="4755366" y="2171261"/>
          <a:ext cx="2049392" cy="1431328"/>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baseline="0">
              <a:solidFill>
                <a:schemeClr val="tx1"/>
              </a:solidFill>
            </a:rPr>
            <a:t>Stagnation jusqu'au milieu des années 2000</a:t>
          </a:r>
          <a:endParaRPr lang="fr-FR" sz="1800" b="1">
            <a:solidFill>
              <a:schemeClr val="tx1"/>
            </a:solidFill>
          </a:endParaRPr>
        </a:p>
      </cdr:txBody>
    </cdr:sp>
  </cdr:relSizeAnchor>
  <cdr:relSizeAnchor xmlns:cdr="http://schemas.openxmlformats.org/drawingml/2006/chartDrawing">
    <cdr:from>
      <cdr:x>0.79487</cdr:x>
      <cdr:y>0</cdr:y>
    </cdr:from>
    <cdr:to>
      <cdr:x>1</cdr:x>
      <cdr:y>0.1864</cdr:y>
    </cdr:to>
    <cdr:sp macro="" textlink="">
      <cdr:nvSpPr>
        <cdr:cNvPr id="5" name="Rectangle à coins arrondis 4"/>
        <cdr:cNvSpPr/>
      </cdr:nvSpPr>
      <cdr:spPr>
        <a:xfrm xmlns:a="http://schemas.openxmlformats.org/drawingml/2006/main">
          <a:off x="7382052" y="0"/>
          <a:ext cx="1905068" cy="1226575"/>
        </a:xfrm>
        <a:prstGeom xmlns:a="http://schemas.openxmlformats.org/drawingml/2006/main" prst="roundRect">
          <a:avLst/>
        </a:prstGeom>
        <a:solidFill xmlns:a="http://schemas.openxmlformats.org/drawingml/2006/main">
          <a:srgbClr val="2CFF1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400" b="1">
              <a:solidFill>
                <a:srgbClr val="000000"/>
              </a:solidFill>
            </a:rPr>
            <a:t>Nouveau boom depuis 2017</a:t>
          </a:r>
        </a:p>
      </cdr:txBody>
    </cdr:sp>
  </cdr:relSizeAnchor>
  <cdr:relSizeAnchor xmlns:cdr="http://schemas.openxmlformats.org/drawingml/2006/chartDrawing">
    <cdr:from>
      <cdr:x>0.75417</cdr:x>
      <cdr:y>0.36592</cdr:y>
    </cdr:from>
    <cdr:to>
      <cdr:x>0.9596</cdr:x>
      <cdr:y>0.52193</cdr:y>
    </cdr:to>
    <cdr:sp macro="" textlink="">
      <cdr:nvSpPr>
        <cdr:cNvPr id="6" name="Rectangle à coins arrondis 5"/>
        <cdr:cNvSpPr/>
      </cdr:nvSpPr>
      <cdr:spPr>
        <a:xfrm xmlns:a="http://schemas.openxmlformats.org/drawingml/2006/main">
          <a:off x="7004093" y="2407834"/>
          <a:ext cx="1907787" cy="1026578"/>
        </a:xfrm>
        <a:prstGeom xmlns:a="http://schemas.openxmlformats.org/drawingml/2006/main" prst="roundRect">
          <a:avLst/>
        </a:prstGeom>
        <a:solidFill xmlns:a="http://schemas.openxmlformats.org/drawingml/2006/main">
          <a:srgbClr val="A9FE28"/>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rgbClr val="000000"/>
              </a:solidFill>
            </a:rPr>
            <a:t>Reprise puis </a:t>
          </a:r>
          <a:r>
            <a:rPr lang="fr-FR" sz="1800" b="1" dirty="0" smtClean="0">
              <a:solidFill>
                <a:srgbClr val="000000"/>
              </a:solidFill>
            </a:rPr>
            <a:t>stagnation jusqu’en 2016</a:t>
          </a:r>
          <a:endParaRPr lang="fr-FR" sz="1800" b="1" dirty="0">
            <a:solidFill>
              <a:srgbClr val="000000"/>
            </a:solidFill>
          </a:endParaRPr>
        </a:p>
      </cdr:txBody>
    </cdr:sp>
  </cdr:relSizeAnchor>
  <cdr:relSizeAnchor xmlns:cdr="http://schemas.openxmlformats.org/drawingml/2006/chartDrawing">
    <cdr:from>
      <cdr:x>0.44366</cdr:x>
      <cdr:y>0.69079</cdr:y>
    </cdr:from>
    <cdr:to>
      <cdr:x>1</cdr:x>
      <cdr:y>0.85526</cdr:y>
    </cdr:to>
    <cdr:sp macro="" textlink="">
      <cdr:nvSpPr>
        <cdr:cNvPr id="7" name="Rectangle à coins arrondis 6"/>
        <cdr:cNvSpPr/>
      </cdr:nvSpPr>
      <cdr:spPr>
        <a:xfrm xmlns:a="http://schemas.openxmlformats.org/drawingml/2006/main">
          <a:off x="4120341" y="4545545"/>
          <a:ext cx="5166781" cy="1082272"/>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smtClean="0">
              <a:solidFill>
                <a:schemeClr val="tx1"/>
              </a:solidFill>
            </a:rPr>
            <a:t>Les exportations de minerais </a:t>
          </a:r>
          <a:r>
            <a:rPr lang="fr-FR" sz="2000" b="1" i="1" dirty="0" smtClean="0">
              <a:solidFill>
                <a:srgbClr val="FF0000"/>
              </a:solidFill>
            </a:rPr>
            <a:t>sont </a:t>
          </a:r>
        </a:p>
        <a:p xmlns:a="http://schemas.openxmlformats.org/drawingml/2006/main">
          <a:pPr algn="ctr"/>
          <a:r>
            <a:rPr lang="fr-FR" sz="2000" b="1" i="1" dirty="0" smtClean="0">
              <a:solidFill>
                <a:srgbClr val="FF0000"/>
              </a:solidFill>
            </a:rPr>
            <a:t>très inférieures en valeur à celles du métal</a:t>
          </a:r>
        </a:p>
        <a:p xmlns:a="http://schemas.openxmlformats.org/drawingml/2006/main">
          <a:pPr algn="ctr"/>
          <a:r>
            <a:rPr lang="fr-FR" sz="2000" b="1" i="1" dirty="0" smtClean="0">
              <a:solidFill>
                <a:srgbClr val="FF0000"/>
              </a:solidFill>
            </a:rPr>
            <a:t> </a:t>
          </a:r>
          <a:r>
            <a:rPr lang="fr-FR" sz="2000" b="1" dirty="0" smtClean="0">
              <a:solidFill>
                <a:schemeClr val="tx1"/>
              </a:solidFill>
            </a:rPr>
            <a:t>(voir plus loin avec l’évolution)</a:t>
          </a:r>
          <a:endParaRPr lang="fr-FR" sz="2000" b="1" dirty="0">
            <a:solidFill>
              <a:schemeClr val="tx1"/>
            </a:solidFill>
          </a:endParaRPr>
        </a:p>
      </cdr:txBody>
    </cdr:sp>
  </cdr:relSizeAnchor>
</c:userShapes>
</file>

<file path=ppt/drawings/drawing68.xml><?xml version="1.0" encoding="utf-8"?>
<c:userShapes xmlns:c="http://schemas.openxmlformats.org/drawingml/2006/chart">
  <cdr:relSizeAnchor xmlns:cdr="http://schemas.openxmlformats.org/drawingml/2006/chartDrawing">
    <cdr:from>
      <cdr:x>0.5601</cdr:x>
      <cdr:y>0.50528</cdr:y>
    </cdr:from>
    <cdr:to>
      <cdr:x>0.99895</cdr:x>
      <cdr:y>0.69815</cdr:y>
    </cdr:to>
    <cdr:sp macro="" textlink="">
      <cdr:nvSpPr>
        <cdr:cNvPr id="2" name="Rectangle à coins arrondis 1"/>
        <cdr:cNvSpPr/>
      </cdr:nvSpPr>
      <cdr:spPr>
        <a:xfrm xmlns:a="http://schemas.openxmlformats.org/drawingml/2006/main">
          <a:off x="2408900" y="3334758"/>
          <a:ext cx="1887423" cy="1272929"/>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200" b="1" dirty="0">
              <a:solidFill>
                <a:srgbClr val="000000"/>
              </a:solidFill>
            </a:rPr>
            <a:t>Les exportations sont multipliées </a:t>
          </a:r>
          <a:endParaRPr lang="fr-FR" sz="1200" b="1" dirty="0" smtClean="0">
            <a:solidFill>
              <a:srgbClr val="000000"/>
            </a:solidFill>
          </a:endParaRPr>
        </a:p>
        <a:p xmlns:a="http://schemas.openxmlformats.org/drawingml/2006/main">
          <a:pPr algn="ctr"/>
          <a:r>
            <a:rPr lang="fr-FR" sz="1200" b="1" dirty="0" smtClean="0">
              <a:solidFill>
                <a:srgbClr val="000000"/>
              </a:solidFill>
            </a:rPr>
            <a:t>par </a:t>
          </a:r>
          <a:r>
            <a:rPr lang="fr-FR" sz="1200" b="1" dirty="0">
              <a:solidFill>
                <a:srgbClr val="000000"/>
              </a:solidFill>
            </a:rPr>
            <a:t>2 au global, </a:t>
          </a:r>
        </a:p>
        <a:p xmlns:a="http://schemas.openxmlformats.org/drawingml/2006/main">
          <a:pPr algn="ctr"/>
          <a:r>
            <a:rPr lang="fr-FR" sz="1200" b="1" dirty="0">
              <a:solidFill>
                <a:srgbClr val="000000"/>
              </a:solidFill>
            </a:rPr>
            <a:t>par 3 pour les saprolites et s'écroulent pour les latérites</a:t>
          </a:r>
        </a:p>
      </cdr:txBody>
    </cdr:sp>
  </cdr:relSizeAnchor>
</c:userShapes>
</file>

<file path=ppt/drawings/drawing69.xml><?xml version="1.0" encoding="utf-8"?>
<c:userShapes xmlns:c="http://schemas.openxmlformats.org/drawingml/2006/chart">
  <cdr:relSizeAnchor xmlns:cdr="http://schemas.openxmlformats.org/drawingml/2006/chartDrawing">
    <cdr:from>
      <cdr:x>0.0451</cdr:x>
      <cdr:y>0.86019</cdr:y>
    </cdr:from>
    <cdr:to>
      <cdr:x>0.90707</cdr:x>
      <cdr:y>0.93465</cdr:y>
    </cdr:to>
    <cdr:sp macro="" textlink="">
      <cdr:nvSpPr>
        <cdr:cNvPr id="2" name="Rectangle à coins arrondis 1"/>
        <cdr:cNvSpPr/>
      </cdr:nvSpPr>
      <cdr:spPr>
        <a:xfrm xmlns:a="http://schemas.openxmlformats.org/drawingml/2006/main">
          <a:off x="231083" y="5304684"/>
          <a:ext cx="4416296" cy="459146"/>
        </a:xfrm>
        <a:prstGeom xmlns:a="http://schemas.openxmlformats.org/drawingml/2006/main" prst="roundRect">
          <a:avLst/>
        </a:prstGeom>
        <a:solidFill xmlns:a="http://schemas.openxmlformats.org/drawingml/2006/main">
          <a:srgbClr val="FFFF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solidFill>
                <a:schemeClr val="tx1"/>
              </a:solidFill>
            </a:rPr>
            <a:t>La Corée domine, mais la Chine s'éveille...</a:t>
          </a:r>
        </a:p>
      </cdr:txBody>
    </cdr:sp>
  </cdr:relSizeAnchor>
  <cdr:relSizeAnchor xmlns:cdr="http://schemas.openxmlformats.org/drawingml/2006/chartDrawing">
    <cdr:from>
      <cdr:x>0.05163</cdr:x>
      <cdr:y>0.91917</cdr:y>
    </cdr:from>
    <cdr:to>
      <cdr:x>0.5551</cdr:x>
      <cdr:y>1</cdr:y>
    </cdr:to>
    <cdr:sp macro="" textlink="">
      <cdr:nvSpPr>
        <cdr:cNvPr id="3" name="Rectangle à coins arrondis 2"/>
        <cdr:cNvSpPr/>
      </cdr:nvSpPr>
      <cdr:spPr>
        <a:xfrm xmlns:a="http://schemas.openxmlformats.org/drawingml/2006/main">
          <a:off x="264527" y="5668376"/>
          <a:ext cx="2579524" cy="498465"/>
        </a:xfrm>
        <a:prstGeom xmlns:a="http://schemas.openxmlformats.org/drawingml/2006/main" prst="roundRect">
          <a:avLst/>
        </a:prstGeom>
        <a:solidFill xmlns:a="http://schemas.openxmlformats.org/drawingml/2006/main">
          <a:schemeClr val="bg1"/>
        </a:solidFill>
        <a:ln xmlns:a="http://schemas.openxmlformats.org/drawingml/2006/main">
          <a:solidFill>
            <a:schemeClr val="bg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a:solidFill>
                <a:srgbClr val="000000"/>
              </a:solidFill>
            </a:rPr>
            <a:t>Les autres" (Etas-Unis mais surtout Australie) disparaissent</a:t>
          </a:r>
        </a:p>
      </cdr:txBody>
    </cdr:sp>
  </cdr:relSizeAnchor>
  <cdr:relSizeAnchor xmlns:cdr="http://schemas.openxmlformats.org/drawingml/2006/chartDrawing">
    <cdr:from>
      <cdr:x>0.6677</cdr:x>
      <cdr:y>0.9191</cdr:y>
    </cdr:from>
    <cdr:to>
      <cdr:x>0.95367</cdr:x>
      <cdr:y>1</cdr:y>
    </cdr:to>
    <cdr:sp macro="" textlink="">
      <cdr:nvSpPr>
        <cdr:cNvPr id="4" name="Rectangle à coins arrondis 3"/>
        <cdr:cNvSpPr/>
      </cdr:nvSpPr>
      <cdr:spPr>
        <a:xfrm xmlns:a="http://schemas.openxmlformats.org/drawingml/2006/main">
          <a:off x="3420937" y="5667949"/>
          <a:ext cx="1465170" cy="498893"/>
        </a:xfrm>
        <a:prstGeom xmlns:a="http://schemas.openxmlformats.org/drawingml/2006/main" prst="roundRect">
          <a:avLst/>
        </a:prstGeom>
        <a:solidFill xmlns:a="http://schemas.openxmlformats.org/drawingml/2006/main">
          <a:schemeClr val="bg1"/>
        </a:solidFill>
        <a:ln xmlns:a="http://schemas.openxmlformats.org/drawingml/2006/main">
          <a:solidFill>
            <a:schemeClr val="bg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smtClean="0">
              <a:solidFill>
                <a:srgbClr val="000000"/>
              </a:solidFill>
            </a:rPr>
            <a:t>L e Japon reste important</a:t>
          </a:r>
        </a:p>
      </cdr:txBody>
    </cdr:sp>
  </cdr:relSizeAnchor>
</c:userShapes>
</file>

<file path=ppt/drawings/drawing7.xml><?xml version="1.0" encoding="utf-8"?>
<c:userShapes xmlns:c="http://schemas.openxmlformats.org/drawingml/2006/chart">
  <cdr:relSizeAnchor xmlns:cdr="http://schemas.openxmlformats.org/drawingml/2006/chartDrawing">
    <cdr:from>
      <cdr:x>0.34924</cdr:x>
      <cdr:y>0.51595</cdr:y>
    </cdr:from>
    <cdr:to>
      <cdr:x>0.76571</cdr:x>
      <cdr:y>0.71764</cdr:y>
    </cdr:to>
    <cdr:sp macro="" textlink="">
      <cdr:nvSpPr>
        <cdr:cNvPr id="8" name="Rectangle à coins arrondis 7"/>
        <cdr:cNvSpPr/>
      </cdr:nvSpPr>
      <cdr:spPr>
        <a:xfrm xmlns:a="http://schemas.openxmlformats.org/drawingml/2006/main">
          <a:off x="1706017" y="1635201"/>
          <a:ext cx="2034467" cy="639220"/>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200" b="1" dirty="0">
              <a:solidFill>
                <a:srgbClr val="000000"/>
              </a:solidFill>
            </a:rPr>
            <a:t>CF autour de 60 à 66% </a:t>
          </a:r>
          <a:endParaRPr lang="fr-FR" sz="1200" b="1" dirty="0" smtClean="0">
            <a:solidFill>
              <a:srgbClr val="000000"/>
            </a:solidFill>
          </a:endParaRPr>
        </a:p>
        <a:p xmlns:a="http://schemas.openxmlformats.org/drawingml/2006/main">
          <a:pPr algn="ctr"/>
          <a:r>
            <a:rPr lang="fr-FR" sz="1200" b="1" dirty="0" smtClean="0">
              <a:solidFill>
                <a:srgbClr val="000000"/>
              </a:solidFill>
            </a:rPr>
            <a:t>des </a:t>
          </a:r>
          <a:r>
            <a:rPr lang="fr-FR" sz="1200" b="1" dirty="0">
              <a:solidFill>
                <a:srgbClr val="000000"/>
              </a:solidFill>
            </a:rPr>
            <a:t>ressources : une grande partie est importée</a:t>
          </a:r>
          <a:endParaRPr lang="fr-FR" sz="1200" dirty="0">
            <a:solidFill>
              <a:srgbClr val="000000"/>
            </a:solidFill>
          </a:endParaRPr>
        </a:p>
      </cdr:txBody>
    </cdr:sp>
  </cdr:relSizeAnchor>
  <cdr:relSizeAnchor xmlns:cdr="http://schemas.openxmlformats.org/drawingml/2006/chartDrawing">
    <cdr:from>
      <cdr:x>0.33584</cdr:x>
      <cdr:y>0.72158</cdr:y>
    </cdr:from>
    <cdr:to>
      <cdr:x>0.75143</cdr:x>
      <cdr:y>0.87851</cdr:y>
    </cdr:to>
    <cdr:sp macro="" textlink="">
      <cdr:nvSpPr>
        <cdr:cNvPr id="9" name="Rectangle à coins arrondis 8"/>
        <cdr:cNvSpPr/>
      </cdr:nvSpPr>
      <cdr:spPr>
        <a:xfrm xmlns:a="http://schemas.openxmlformats.org/drawingml/2006/main">
          <a:off x="1640565" y="2437145"/>
          <a:ext cx="2030134" cy="530070"/>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200" b="1" dirty="0">
              <a:solidFill>
                <a:srgbClr val="000000"/>
              </a:solidFill>
            </a:rPr>
            <a:t>... de</a:t>
          </a:r>
          <a:r>
            <a:rPr lang="fr-FR" sz="1200" b="1" baseline="0" dirty="0">
              <a:solidFill>
                <a:srgbClr val="000000"/>
              </a:solidFill>
            </a:rPr>
            <a:t> même que les </a:t>
          </a:r>
          <a:r>
            <a:rPr lang="fr-FR" sz="1200" b="1" baseline="0" dirty="0" smtClean="0">
              <a:solidFill>
                <a:srgbClr val="000000"/>
              </a:solidFill>
            </a:rPr>
            <a:t>investissements </a:t>
          </a:r>
          <a:r>
            <a:rPr lang="fr-FR" sz="1200" b="1" baseline="0" dirty="0">
              <a:solidFill>
                <a:srgbClr val="000000"/>
              </a:solidFill>
            </a:rPr>
            <a:t>(la</a:t>
          </a:r>
          <a:r>
            <a:rPr lang="fr-FR" sz="1200" b="1" dirty="0">
              <a:solidFill>
                <a:srgbClr val="000000"/>
              </a:solidFill>
            </a:rPr>
            <a:t> FBC)  </a:t>
          </a:r>
          <a:endParaRPr lang="fr-FR" sz="1200" dirty="0">
            <a:solidFill>
              <a:srgbClr val="000000"/>
            </a:solidFill>
          </a:endParaRPr>
        </a:p>
      </cdr:txBody>
    </cdr:sp>
  </cdr:relSizeAnchor>
  <cdr:relSizeAnchor xmlns:cdr="http://schemas.openxmlformats.org/drawingml/2006/chartDrawing">
    <cdr:from>
      <cdr:x>0.35714</cdr:x>
      <cdr:y>0.14092</cdr:y>
    </cdr:from>
    <cdr:to>
      <cdr:x>0.76286</cdr:x>
      <cdr:y>0.43018</cdr:y>
    </cdr:to>
    <cdr:sp macro="" textlink="">
      <cdr:nvSpPr>
        <cdr:cNvPr id="12" name="Rectangle à coins arrondis 11"/>
        <cdr:cNvSpPr/>
      </cdr:nvSpPr>
      <cdr:spPr>
        <a:xfrm xmlns:a="http://schemas.openxmlformats.org/drawingml/2006/main">
          <a:off x="1744630" y="446618"/>
          <a:ext cx="1981898" cy="916748"/>
        </a:xfrm>
        <a:prstGeom xmlns:a="http://schemas.openxmlformats.org/drawingml/2006/main" prst="roundRect">
          <a:avLst/>
        </a:prstGeom>
        <a:solidFill xmlns:a="http://schemas.openxmlformats.org/drawingml/2006/main">
          <a:schemeClr val="accent1">
            <a:lumMod val="40000"/>
            <a:lumOff val="60000"/>
          </a:schemeClr>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i="1" dirty="0">
              <a:solidFill>
                <a:srgbClr val="000000"/>
              </a:solidFill>
            </a:rPr>
            <a:t>Plus significatifs </a:t>
          </a:r>
          <a:r>
            <a:rPr lang="fr-FR" sz="1400" b="1" i="1" dirty="0" smtClean="0">
              <a:solidFill>
                <a:srgbClr val="000000"/>
              </a:solidFill>
            </a:rPr>
            <a:t>:</a:t>
          </a:r>
        </a:p>
        <a:p xmlns:a="http://schemas.openxmlformats.org/drawingml/2006/main">
          <a:pPr algn="ctr"/>
          <a:r>
            <a:rPr lang="fr-FR" sz="1000" b="1" i="1" dirty="0" smtClean="0">
              <a:solidFill>
                <a:srgbClr val="000000"/>
              </a:solidFill>
            </a:rPr>
            <a:t> </a:t>
          </a:r>
          <a:r>
            <a:rPr lang="fr-FR" sz="1000" b="1" i="1" dirty="0">
              <a:solidFill>
                <a:srgbClr val="000000"/>
              </a:solidFill>
            </a:rPr>
            <a:t>le PIB ne compte que </a:t>
          </a:r>
          <a:r>
            <a:rPr lang="fr-FR" sz="1000" b="1" i="1" dirty="0" smtClean="0">
              <a:solidFill>
                <a:srgbClr val="000000"/>
              </a:solidFill>
            </a:rPr>
            <a:t>pour </a:t>
          </a:r>
          <a:r>
            <a:rPr lang="fr-FR" sz="1000" b="1" i="1" dirty="0">
              <a:solidFill>
                <a:srgbClr val="000000"/>
              </a:solidFill>
            </a:rPr>
            <a:t>les 2/3 des ressources en 2011 </a:t>
          </a:r>
          <a:endParaRPr lang="fr-FR" sz="1000" b="1" i="1" dirty="0" smtClean="0">
            <a:solidFill>
              <a:srgbClr val="000000"/>
            </a:solidFill>
          </a:endParaRPr>
        </a:p>
        <a:p xmlns:a="http://schemas.openxmlformats.org/drawingml/2006/main">
          <a:pPr algn="ctr"/>
          <a:r>
            <a:rPr lang="fr-FR" sz="1000" b="1" i="1" dirty="0" smtClean="0">
              <a:solidFill>
                <a:srgbClr val="000000"/>
              </a:solidFill>
            </a:rPr>
            <a:t>et </a:t>
          </a:r>
          <a:r>
            <a:rPr lang="fr-FR" sz="1000" b="1" i="1" dirty="0">
              <a:solidFill>
                <a:srgbClr val="000000"/>
              </a:solidFill>
            </a:rPr>
            <a:t>près des </a:t>
          </a:r>
          <a:r>
            <a:rPr lang="fr-FR" sz="1000" b="1" i="1" dirty="0" smtClean="0">
              <a:solidFill>
                <a:srgbClr val="000000"/>
              </a:solidFill>
            </a:rPr>
            <a:t>¾</a:t>
          </a:r>
          <a:r>
            <a:rPr lang="fr-FR" sz="1000" b="1" i="1" baseline="0" dirty="0" smtClean="0">
              <a:solidFill>
                <a:srgbClr val="000000"/>
              </a:solidFill>
            </a:rPr>
            <a:t> en 2017 (cf. baisse </a:t>
          </a:r>
          <a:r>
            <a:rPr lang="fr-FR" sz="1000" b="1" i="1" baseline="0" dirty="0" err="1" smtClean="0">
              <a:solidFill>
                <a:srgbClr val="000000"/>
              </a:solidFill>
            </a:rPr>
            <a:t>realtive</a:t>
          </a:r>
          <a:r>
            <a:rPr lang="fr-FR" sz="1000" b="1" i="1" baseline="0" dirty="0" smtClean="0">
              <a:solidFill>
                <a:srgbClr val="000000"/>
              </a:solidFill>
            </a:rPr>
            <a:t> des Import.</a:t>
          </a:r>
          <a:endParaRPr lang="fr-FR" sz="1000" b="1" i="1" baseline="0" dirty="0">
            <a:solidFill>
              <a:srgbClr val="000000"/>
            </a:solidFill>
          </a:endParaRPr>
        </a:p>
        <a:p xmlns:a="http://schemas.openxmlformats.org/drawingml/2006/main">
          <a:pPr algn="ctr"/>
          <a:endParaRPr lang="fr-FR" sz="1000" b="1" i="1" baseline="0" dirty="0">
            <a:solidFill>
              <a:srgbClr val="000000"/>
            </a:solidFill>
          </a:endParaRPr>
        </a:p>
      </cdr:txBody>
    </cdr:sp>
  </cdr:relSizeAnchor>
</c:userShapes>
</file>

<file path=ppt/drawings/drawing70.xml><?xml version="1.0" encoding="utf-8"?>
<c:userShapes xmlns:c="http://schemas.openxmlformats.org/drawingml/2006/chart">
  <cdr:relSizeAnchor xmlns:cdr="http://schemas.openxmlformats.org/drawingml/2006/chartDrawing">
    <cdr:from>
      <cdr:x>0.15573</cdr:x>
      <cdr:y>0.1184</cdr:y>
    </cdr:from>
    <cdr:to>
      <cdr:x>0.79181</cdr:x>
      <cdr:y>0.22741</cdr:y>
    </cdr:to>
    <cdr:sp macro="" textlink="">
      <cdr:nvSpPr>
        <cdr:cNvPr id="2" name="Rectangle à coins arrondis 1"/>
        <cdr:cNvSpPr/>
      </cdr:nvSpPr>
      <cdr:spPr>
        <a:xfrm xmlns:a="http://schemas.openxmlformats.org/drawingml/2006/main">
          <a:off x="1409373" y="747822"/>
          <a:ext cx="5756370" cy="688471"/>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solidFill>
                <a:schemeClr val="tx1"/>
              </a:solidFill>
            </a:rPr>
            <a:t>La </a:t>
          </a:r>
          <a:r>
            <a:rPr lang="fr-FR" sz="1800" b="1" dirty="0" smtClean="0">
              <a:solidFill>
                <a:schemeClr val="tx1"/>
              </a:solidFill>
            </a:rPr>
            <a:t>forte croissance en volume disparaît, avec les effets prix souvent négatifs, sauf à partir de 2017</a:t>
          </a:r>
          <a:endParaRPr lang="fr-FR" sz="1800" b="1" dirty="0">
            <a:solidFill>
              <a:schemeClr val="tx1"/>
            </a:solidFill>
          </a:endParaRPr>
        </a:p>
      </cdr:txBody>
    </cdr:sp>
  </cdr:relSizeAnchor>
</c:userShapes>
</file>

<file path=ppt/drawings/drawing71.xml><?xml version="1.0" encoding="utf-8"?>
<c:userShapes xmlns:c="http://schemas.openxmlformats.org/drawingml/2006/chart">
  <cdr:relSizeAnchor xmlns:cdr="http://schemas.openxmlformats.org/drawingml/2006/chartDrawing">
    <cdr:from>
      <cdr:x>0.14415</cdr:x>
      <cdr:y>0.29023</cdr:y>
    </cdr:from>
    <cdr:to>
      <cdr:x>0.875</cdr:x>
      <cdr:y>0.45489</cdr:y>
    </cdr:to>
    <cdr:sp macro="" textlink="">
      <cdr:nvSpPr>
        <cdr:cNvPr id="3" name="Rectangle à coins arrondis 2"/>
        <cdr:cNvSpPr/>
      </cdr:nvSpPr>
      <cdr:spPr>
        <a:xfrm xmlns:a="http://schemas.openxmlformats.org/drawingml/2006/main">
          <a:off x="605504" y="1885406"/>
          <a:ext cx="3069942" cy="1069655"/>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Quasi-stabilité à long </a:t>
          </a:r>
          <a:r>
            <a:rPr lang="fr-FR" sz="1400" b="1" dirty="0" smtClean="0">
              <a:solidFill>
                <a:srgbClr val="000000"/>
              </a:solidFill>
            </a:rPr>
            <a:t>terme (avec yo-yo) </a:t>
          </a:r>
          <a:r>
            <a:rPr lang="fr-FR" sz="1400" b="1" dirty="0">
              <a:solidFill>
                <a:srgbClr val="000000"/>
              </a:solidFill>
            </a:rPr>
            <a:t>jusqu'en  2009-2010, </a:t>
          </a:r>
        </a:p>
        <a:p xmlns:a="http://schemas.openxmlformats.org/drawingml/2006/main">
          <a:pPr algn="ctr"/>
          <a:r>
            <a:rPr lang="fr-FR" sz="1400" b="1" dirty="0">
              <a:solidFill>
                <a:srgbClr val="000000"/>
              </a:solidFill>
            </a:rPr>
            <a:t>bond des quantités ensuite, </a:t>
          </a:r>
        </a:p>
        <a:p xmlns:a="http://schemas.openxmlformats.org/drawingml/2006/main">
          <a:pPr algn="ctr"/>
          <a:r>
            <a:rPr lang="fr-FR" sz="1400" b="1" dirty="0">
              <a:solidFill>
                <a:srgbClr val="000000"/>
              </a:solidFill>
            </a:rPr>
            <a:t>avec petite contribution du CoC03</a:t>
          </a:r>
        </a:p>
        <a:p xmlns:a="http://schemas.openxmlformats.org/drawingml/2006/main">
          <a:pPr algn="ctr"/>
          <a:endParaRPr lang="fr-FR" sz="1400" b="1" dirty="0">
            <a:solidFill>
              <a:srgbClr val="000000"/>
            </a:solidFill>
          </a:endParaRPr>
        </a:p>
        <a:p xmlns:a="http://schemas.openxmlformats.org/drawingml/2006/main">
          <a:pPr algn="ctr"/>
          <a:endParaRPr lang="fr-FR" sz="1400" b="1" dirty="0">
            <a:solidFill>
              <a:srgbClr val="000000"/>
            </a:solidFill>
          </a:endParaRPr>
        </a:p>
      </cdr:txBody>
    </cdr:sp>
  </cdr:relSizeAnchor>
</c:userShapes>
</file>

<file path=ppt/drawings/drawing72.xml><?xml version="1.0" encoding="utf-8"?>
<c:userShapes xmlns:c="http://schemas.openxmlformats.org/drawingml/2006/chart">
  <cdr:relSizeAnchor xmlns:cdr="http://schemas.openxmlformats.org/drawingml/2006/chartDrawing">
    <cdr:from>
      <cdr:x>3.84483E-7</cdr:x>
      <cdr:y>2.59156E-7</cdr:y>
    </cdr:from>
    <cdr:to>
      <cdr:x>0.68075</cdr:x>
      <cdr:y>0.32278</cdr:y>
    </cdr:to>
    <cdr:sp macro="" textlink="">
      <cdr:nvSpPr>
        <cdr:cNvPr id="3" name="Rectangle à coins arrondis 2"/>
        <cdr:cNvSpPr/>
      </cdr:nvSpPr>
      <cdr:spPr>
        <a:xfrm xmlns:a="http://schemas.openxmlformats.org/drawingml/2006/main">
          <a:off x="2" y="1"/>
          <a:ext cx="3541120" cy="1245501"/>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Quasi-stabilité à long </a:t>
          </a:r>
          <a:r>
            <a:rPr lang="fr-FR" sz="1400" b="1" dirty="0" smtClean="0">
              <a:solidFill>
                <a:srgbClr val="000000"/>
              </a:solidFill>
            </a:rPr>
            <a:t>terme</a:t>
          </a:r>
        </a:p>
        <a:p xmlns:a="http://schemas.openxmlformats.org/drawingml/2006/main">
          <a:pPr algn="ctr"/>
          <a:r>
            <a:rPr lang="fr-FR" sz="1400" b="1" dirty="0" smtClean="0">
              <a:solidFill>
                <a:srgbClr val="000000"/>
              </a:solidFill>
            </a:rPr>
            <a:t> </a:t>
          </a:r>
          <a:r>
            <a:rPr lang="fr-FR" sz="1400" b="1" dirty="0">
              <a:solidFill>
                <a:srgbClr val="000000"/>
              </a:solidFill>
            </a:rPr>
            <a:t>jusqu'en  2009-2010, </a:t>
          </a:r>
        </a:p>
        <a:p xmlns:a="http://schemas.openxmlformats.org/drawingml/2006/main">
          <a:pPr algn="ctr"/>
          <a:r>
            <a:rPr lang="fr-FR" sz="1400" b="1" dirty="0">
              <a:solidFill>
                <a:srgbClr val="000000"/>
              </a:solidFill>
            </a:rPr>
            <a:t>bond des quantités </a:t>
          </a:r>
          <a:r>
            <a:rPr lang="fr-FR" sz="1400" b="1" dirty="0" smtClean="0">
              <a:solidFill>
                <a:srgbClr val="000000"/>
              </a:solidFill>
            </a:rPr>
            <a:t>ensuite</a:t>
          </a:r>
        </a:p>
        <a:p xmlns:a="http://schemas.openxmlformats.org/drawingml/2006/main">
          <a:pPr algn="ctr"/>
          <a:r>
            <a:rPr lang="fr-FR" sz="1400" b="1" dirty="0" smtClean="0">
              <a:solidFill>
                <a:srgbClr val="000000"/>
              </a:solidFill>
            </a:rPr>
            <a:t>Disparition </a:t>
          </a:r>
          <a:r>
            <a:rPr lang="fr-FR" sz="1400" b="1" dirty="0">
              <a:solidFill>
                <a:srgbClr val="000000"/>
              </a:solidFill>
            </a:rPr>
            <a:t>des mattes (SLN), apparition du Cobalt (épaisseur du trait en volume...)</a:t>
          </a:r>
        </a:p>
        <a:p xmlns:a="http://schemas.openxmlformats.org/drawingml/2006/main">
          <a:pPr algn="ctr"/>
          <a:endParaRPr lang="fr-FR" sz="1400" b="1" dirty="0">
            <a:solidFill>
              <a:srgbClr val="000000"/>
            </a:solidFill>
          </a:endParaRPr>
        </a:p>
        <a:p xmlns:a="http://schemas.openxmlformats.org/drawingml/2006/main">
          <a:pPr algn="ctr"/>
          <a:endParaRPr lang="fr-FR" sz="1400" b="1" dirty="0">
            <a:solidFill>
              <a:srgbClr val="000000"/>
            </a:solidFill>
          </a:endParaRPr>
        </a:p>
        <a:p xmlns:a="http://schemas.openxmlformats.org/drawingml/2006/main">
          <a:pPr algn="ctr"/>
          <a:endParaRPr lang="fr-FR" sz="1400" b="1" dirty="0">
            <a:solidFill>
              <a:srgbClr val="000000"/>
            </a:solidFill>
          </a:endParaRPr>
        </a:p>
      </cdr:txBody>
    </cdr:sp>
  </cdr:relSizeAnchor>
</c:userShapes>
</file>

<file path=ppt/drawings/drawing73.xml><?xml version="1.0" encoding="utf-8"?>
<c:userShapes xmlns:c="http://schemas.openxmlformats.org/drawingml/2006/chart">
  <cdr:relSizeAnchor xmlns:cdr="http://schemas.openxmlformats.org/drawingml/2006/chartDrawing">
    <cdr:from>
      <cdr:x>0.10021</cdr:x>
      <cdr:y>0.25287</cdr:y>
    </cdr:from>
    <cdr:to>
      <cdr:x>0.73051</cdr:x>
      <cdr:y>0.55732</cdr:y>
    </cdr:to>
    <cdr:sp macro="" textlink="">
      <cdr:nvSpPr>
        <cdr:cNvPr id="3" name="Rectangle à coins arrondis 2"/>
        <cdr:cNvSpPr/>
      </cdr:nvSpPr>
      <cdr:spPr>
        <a:xfrm xmlns:a="http://schemas.openxmlformats.org/drawingml/2006/main">
          <a:off x="420917" y="1674065"/>
          <a:ext cx="2647524" cy="2015556"/>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400"/>
            </a:lnSpc>
          </a:pPr>
          <a:r>
            <a:rPr lang="fr-FR" sz="1400" b="1" dirty="0">
              <a:solidFill>
                <a:srgbClr val="000000"/>
              </a:solidFill>
            </a:rPr>
            <a:t>Malgré le plus bas </a:t>
          </a:r>
          <a:endParaRPr lang="fr-FR" sz="1400" b="1" dirty="0" smtClean="0">
            <a:solidFill>
              <a:srgbClr val="000000"/>
            </a:solidFill>
          </a:endParaRPr>
        </a:p>
        <a:p xmlns:a="http://schemas.openxmlformats.org/drawingml/2006/main">
          <a:pPr algn="ctr">
            <a:lnSpc>
              <a:spcPts val="1400"/>
            </a:lnSpc>
          </a:pPr>
          <a:r>
            <a:rPr lang="fr-FR" sz="1400" b="1" dirty="0" smtClean="0">
              <a:solidFill>
                <a:srgbClr val="000000"/>
              </a:solidFill>
            </a:rPr>
            <a:t>niveau </a:t>
          </a:r>
          <a:r>
            <a:rPr lang="fr-FR" sz="1400" b="1" dirty="0">
              <a:solidFill>
                <a:srgbClr val="000000"/>
              </a:solidFill>
            </a:rPr>
            <a:t>des prix,</a:t>
          </a:r>
        </a:p>
        <a:p xmlns:a="http://schemas.openxmlformats.org/drawingml/2006/main">
          <a:pPr algn="ctr">
            <a:lnSpc>
              <a:spcPts val="1400"/>
            </a:lnSpc>
          </a:pPr>
          <a:r>
            <a:rPr lang="fr-FR" sz="1400" b="1" dirty="0">
              <a:solidFill>
                <a:srgbClr val="000000"/>
              </a:solidFill>
            </a:rPr>
            <a:t> le niveau de 2018 </a:t>
          </a:r>
          <a:endParaRPr lang="fr-FR" sz="1400" b="1" dirty="0" smtClean="0">
            <a:solidFill>
              <a:srgbClr val="000000"/>
            </a:solidFill>
          </a:endParaRPr>
        </a:p>
        <a:p xmlns:a="http://schemas.openxmlformats.org/drawingml/2006/main">
          <a:pPr algn="ctr">
            <a:lnSpc>
              <a:spcPts val="1400"/>
            </a:lnSpc>
          </a:pPr>
          <a:r>
            <a:rPr lang="fr-FR" sz="1400" b="1" dirty="0" smtClean="0">
              <a:solidFill>
                <a:srgbClr val="000000"/>
              </a:solidFill>
            </a:rPr>
            <a:t>est </a:t>
          </a:r>
          <a:r>
            <a:rPr lang="fr-FR" sz="1400" b="1" dirty="0">
              <a:solidFill>
                <a:srgbClr val="000000"/>
              </a:solidFill>
            </a:rPr>
            <a:t>largement supérieur </a:t>
          </a:r>
        </a:p>
        <a:p xmlns:a="http://schemas.openxmlformats.org/drawingml/2006/main">
          <a:pPr algn="ctr">
            <a:lnSpc>
              <a:spcPts val="1400"/>
            </a:lnSpc>
          </a:pPr>
          <a:r>
            <a:rPr lang="fr-FR" sz="1400" b="1" dirty="0">
              <a:solidFill>
                <a:srgbClr val="000000"/>
              </a:solidFill>
            </a:rPr>
            <a:t>à celui de </a:t>
          </a:r>
          <a:r>
            <a:rPr lang="fr-FR" sz="1400" b="1" dirty="0" smtClean="0">
              <a:solidFill>
                <a:srgbClr val="000000"/>
              </a:solidFill>
            </a:rPr>
            <a:t>2007 </a:t>
          </a:r>
        </a:p>
        <a:p xmlns:a="http://schemas.openxmlformats.org/drawingml/2006/main">
          <a:pPr algn="ctr">
            <a:lnSpc>
              <a:spcPts val="1400"/>
            </a:lnSpc>
          </a:pPr>
          <a:r>
            <a:rPr lang="fr-FR" sz="1400" b="1" dirty="0" smtClean="0">
              <a:solidFill>
                <a:srgbClr val="000000"/>
              </a:solidFill>
            </a:rPr>
            <a:t>(année de pic des cours), </a:t>
          </a:r>
        </a:p>
        <a:p xmlns:a="http://schemas.openxmlformats.org/drawingml/2006/main">
          <a:pPr algn="ctr">
            <a:lnSpc>
              <a:spcPts val="1400"/>
            </a:lnSpc>
          </a:pPr>
          <a:r>
            <a:rPr lang="fr-FR" sz="1400" b="1" dirty="0" smtClean="0">
              <a:solidFill>
                <a:srgbClr val="000000"/>
              </a:solidFill>
            </a:rPr>
            <a:t>par </a:t>
          </a:r>
          <a:r>
            <a:rPr lang="fr-FR" sz="1400" b="1" dirty="0">
              <a:solidFill>
                <a:srgbClr val="000000"/>
              </a:solidFill>
            </a:rPr>
            <a:t>le boom des volumes </a:t>
          </a:r>
        </a:p>
        <a:p xmlns:a="http://schemas.openxmlformats.org/drawingml/2006/main">
          <a:pPr algn="ctr">
            <a:lnSpc>
              <a:spcPts val="1400"/>
            </a:lnSpc>
          </a:pPr>
          <a:r>
            <a:rPr lang="fr-FR" sz="1400" b="1" dirty="0">
              <a:solidFill>
                <a:srgbClr val="000000"/>
              </a:solidFill>
            </a:rPr>
            <a:t>jusqu'en 2015-2016, </a:t>
          </a:r>
        </a:p>
        <a:p xmlns:a="http://schemas.openxmlformats.org/drawingml/2006/main">
          <a:pPr algn="ctr">
            <a:lnSpc>
              <a:spcPts val="1400"/>
            </a:lnSpc>
          </a:pPr>
          <a:r>
            <a:rPr lang="fr-FR" sz="1400" b="1" dirty="0">
              <a:solidFill>
                <a:srgbClr val="000000"/>
              </a:solidFill>
            </a:rPr>
            <a:t>boosté par la hausse des prix </a:t>
          </a:r>
          <a:endParaRPr lang="fr-FR" sz="1400" b="1" dirty="0" smtClean="0">
            <a:solidFill>
              <a:srgbClr val="000000"/>
            </a:solidFill>
          </a:endParaRPr>
        </a:p>
        <a:p xmlns:a="http://schemas.openxmlformats.org/drawingml/2006/main">
          <a:pPr algn="ctr">
            <a:lnSpc>
              <a:spcPts val="1400"/>
            </a:lnSpc>
          </a:pPr>
          <a:r>
            <a:rPr lang="fr-FR" sz="1400" b="1" dirty="0" smtClean="0">
              <a:solidFill>
                <a:srgbClr val="000000"/>
              </a:solidFill>
            </a:rPr>
            <a:t>en </a:t>
          </a:r>
          <a:r>
            <a:rPr lang="fr-FR" sz="1400" b="1" dirty="0">
              <a:solidFill>
                <a:srgbClr val="000000"/>
              </a:solidFill>
            </a:rPr>
            <a:t>2017 et 2018</a:t>
          </a:r>
        </a:p>
        <a:p xmlns:a="http://schemas.openxmlformats.org/drawingml/2006/main">
          <a:pPr algn="ctr">
            <a:lnSpc>
              <a:spcPts val="1400"/>
            </a:lnSpc>
          </a:pPr>
          <a:endParaRPr lang="fr-FR" sz="1400" b="1" dirty="0">
            <a:solidFill>
              <a:srgbClr val="000000"/>
            </a:solidFill>
          </a:endParaRPr>
        </a:p>
        <a:p xmlns:a="http://schemas.openxmlformats.org/drawingml/2006/main">
          <a:pPr algn="ctr">
            <a:lnSpc>
              <a:spcPts val="1400"/>
            </a:lnSpc>
          </a:pPr>
          <a:endParaRPr lang="fr-FR" sz="1400" b="1" dirty="0">
            <a:solidFill>
              <a:srgbClr val="000000"/>
            </a:solidFill>
          </a:endParaRPr>
        </a:p>
      </cdr:txBody>
    </cdr:sp>
  </cdr:relSizeAnchor>
</c:userShapes>
</file>

<file path=ppt/drawings/drawing74.xml><?xml version="1.0" encoding="utf-8"?>
<c:userShapes xmlns:c="http://schemas.openxmlformats.org/drawingml/2006/chart">
  <cdr:relSizeAnchor xmlns:cdr="http://schemas.openxmlformats.org/drawingml/2006/chartDrawing">
    <cdr:from>
      <cdr:x>0.11926</cdr:x>
      <cdr:y>0.09472</cdr:y>
    </cdr:from>
    <cdr:to>
      <cdr:x>0.84272</cdr:x>
      <cdr:y>0.33234</cdr:y>
    </cdr:to>
    <cdr:sp macro="" textlink="">
      <cdr:nvSpPr>
        <cdr:cNvPr id="3" name="Rectangle à coins arrondis 2"/>
        <cdr:cNvSpPr/>
      </cdr:nvSpPr>
      <cdr:spPr>
        <a:xfrm xmlns:a="http://schemas.openxmlformats.org/drawingml/2006/main">
          <a:off x="620343" y="386296"/>
          <a:ext cx="3763330" cy="969124"/>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Disparition des mattes de la SLN </a:t>
          </a:r>
          <a:endParaRPr lang="fr-FR" sz="1400" b="1" dirty="0" smtClean="0">
            <a:solidFill>
              <a:srgbClr val="000000"/>
            </a:solidFill>
          </a:endParaRPr>
        </a:p>
        <a:p xmlns:a="http://schemas.openxmlformats.org/drawingml/2006/main">
          <a:pPr algn="ctr"/>
          <a:r>
            <a:rPr lang="fr-FR" sz="1400" b="1" dirty="0" smtClean="0">
              <a:solidFill>
                <a:srgbClr val="000000"/>
              </a:solidFill>
            </a:rPr>
            <a:t>depuis </a:t>
          </a:r>
          <a:r>
            <a:rPr lang="fr-FR" sz="1400" b="1" dirty="0">
              <a:solidFill>
                <a:srgbClr val="000000"/>
              </a:solidFill>
            </a:rPr>
            <a:t>2016-2017 ; </a:t>
          </a:r>
          <a:r>
            <a:rPr lang="fr-FR" sz="1400" b="1" dirty="0" smtClean="0">
              <a:solidFill>
                <a:srgbClr val="000000"/>
              </a:solidFill>
            </a:rPr>
            <a:t>apparition </a:t>
          </a:r>
          <a:r>
            <a:rPr lang="fr-FR" sz="1400" b="1" dirty="0">
              <a:solidFill>
                <a:srgbClr val="000000"/>
              </a:solidFill>
            </a:rPr>
            <a:t>des NHC et Ni0 depuis 2011 </a:t>
          </a:r>
          <a:r>
            <a:rPr lang="fr-FR" sz="1400" b="1" dirty="0" smtClean="0">
              <a:solidFill>
                <a:srgbClr val="000000"/>
              </a:solidFill>
            </a:rPr>
            <a:t>et </a:t>
          </a:r>
          <a:r>
            <a:rPr lang="fr-FR" sz="1400" b="1" dirty="0">
              <a:solidFill>
                <a:srgbClr val="000000"/>
              </a:solidFill>
            </a:rPr>
            <a:t>CoCO3 depuis 2015, </a:t>
          </a:r>
          <a:endParaRPr lang="fr-FR" sz="1400" b="1" dirty="0" smtClean="0">
            <a:solidFill>
              <a:srgbClr val="000000"/>
            </a:solidFill>
          </a:endParaRPr>
        </a:p>
        <a:p xmlns:a="http://schemas.openxmlformats.org/drawingml/2006/main">
          <a:pPr algn="ctr"/>
          <a:r>
            <a:rPr lang="fr-FR" sz="1400" b="1" dirty="0" smtClean="0">
              <a:solidFill>
                <a:srgbClr val="000000"/>
              </a:solidFill>
            </a:rPr>
            <a:t>de </a:t>
          </a:r>
          <a:r>
            <a:rPr lang="fr-FR" sz="1400" b="1" dirty="0">
              <a:solidFill>
                <a:srgbClr val="000000"/>
              </a:solidFill>
            </a:rPr>
            <a:t>Vale dans les deux cas</a:t>
          </a:r>
        </a:p>
        <a:p xmlns:a="http://schemas.openxmlformats.org/drawingml/2006/main">
          <a:pPr algn="ctr"/>
          <a:endParaRPr lang="fr-FR" sz="1400" b="1" dirty="0">
            <a:solidFill>
              <a:srgbClr val="000000"/>
            </a:solidFill>
          </a:endParaRPr>
        </a:p>
        <a:p xmlns:a="http://schemas.openxmlformats.org/drawingml/2006/main">
          <a:pPr algn="ctr"/>
          <a:endParaRPr lang="fr-FR" sz="1400" b="1" dirty="0">
            <a:solidFill>
              <a:srgbClr val="000000"/>
            </a:solidFill>
          </a:endParaRPr>
        </a:p>
      </cdr:txBody>
    </cdr:sp>
  </cdr:relSizeAnchor>
</c:userShapes>
</file>

<file path=ppt/drawings/drawing75.xml><?xml version="1.0" encoding="utf-8"?>
<c:userShapes xmlns:c="http://schemas.openxmlformats.org/drawingml/2006/chart">
  <cdr:relSizeAnchor xmlns:cdr="http://schemas.openxmlformats.org/drawingml/2006/chartDrawing">
    <cdr:from>
      <cdr:x>0.57512</cdr:x>
      <cdr:y>0.87827</cdr:y>
    </cdr:from>
    <cdr:to>
      <cdr:x>0.93449</cdr:x>
      <cdr:y>1</cdr:y>
    </cdr:to>
    <cdr:sp macro="" textlink="">
      <cdr:nvSpPr>
        <cdr:cNvPr id="4" name="Rectangle à coins arrondis 3"/>
        <cdr:cNvSpPr/>
      </cdr:nvSpPr>
      <cdr:spPr>
        <a:xfrm xmlns:a="http://schemas.openxmlformats.org/drawingml/2006/main">
          <a:off x="2991642" y="2409000"/>
          <a:ext cx="1869368" cy="333895"/>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200" b="1" dirty="0">
              <a:solidFill>
                <a:srgbClr val="000000"/>
              </a:solidFill>
            </a:rPr>
            <a:t>Pas loin de 10% de CoC03</a:t>
          </a:r>
        </a:p>
        <a:p xmlns:a="http://schemas.openxmlformats.org/drawingml/2006/main">
          <a:pPr algn="ctr"/>
          <a:endParaRPr lang="fr-FR" sz="1200" b="1" dirty="0">
            <a:solidFill>
              <a:srgbClr val="000000"/>
            </a:solidFill>
          </a:endParaRPr>
        </a:p>
        <a:p xmlns:a="http://schemas.openxmlformats.org/drawingml/2006/main">
          <a:pPr algn="ctr"/>
          <a:endParaRPr lang="fr-FR" sz="1200" b="1" dirty="0">
            <a:solidFill>
              <a:srgbClr val="000000"/>
            </a:solidFill>
          </a:endParaRPr>
        </a:p>
      </cdr:txBody>
    </cdr:sp>
  </cdr:relSizeAnchor>
</c:userShapes>
</file>

<file path=ppt/drawings/drawing76.xml><?xml version="1.0" encoding="utf-8"?>
<c:userShapes xmlns:c="http://schemas.openxmlformats.org/drawingml/2006/chart">
  <cdr:relSizeAnchor xmlns:cdr="http://schemas.openxmlformats.org/drawingml/2006/chartDrawing">
    <cdr:from>
      <cdr:x>0.53684</cdr:x>
      <cdr:y>0.72525</cdr:y>
    </cdr:from>
    <cdr:to>
      <cdr:x>0.97347</cdr:x>
      <cdr:y>0.83955</cdr:y>
    </cdr:to>
    <cdr:sp macro="" textlink="">
      <cdr:nvSpPr>
        <cdr:cNvPr id="2" name="Rectangle à coins arrondis 1"/>
        <cdr:cNvSpPr/>
      </cdr:nvSpPr>
      <cdr:spPr>
        <a:xfrm xmlns:a="http://schemas.openxmlformats.org/drawingml/2006/main">
          <a:off x="2117358" y="4746799"/>
          <a:ext cx="1722105" cy="748149"/>
        </a:xfrm>
        <a:prstGeom xmlns:a="http://schemas.openxmlformats.org/drawingml/2006/main" prst="roundRect">
          <a:avLst/>
        </a:prstGeom>
        <a:solidFill xmlns:a="http://schemas.openxmlformats.org/drawingml/2006/main">
          <a:srgbClr val="008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t>1/3 en 2014 ; </a:t>
          </a:r>
          <a:endParaRPr lang="fr-FR" sz="1800" b="1" dirty="0" smtClean="0"/>
        </a:p>
        <a:p xmlns:a="http://schemas.openxmlformats.org/drawingml/2006/main">
          <a:pPr algn="ctr"/>
          <a:r>
            <a:rPr lang="fr-FR" sz="1800" b="1" dirty="0" smtClean="0"/>
            <a:t>2</a:t>
          </a:r>
          <a:r>
            <a:rPr lang="fr-FR" sz="1800" b="1" dirty="0"/>
            <a:t>/3 en 2018...</a:t>
          </a:r>
        </a:p>
      </cdr:txBody>
    </cdr:sp>
  </cdr:relSizeAnchor>
</c:userShapes>
</file>

<file path=ppt/drawings/drawing77.xml><?xml version="1.0" encoding="utf-8"?>
<c:userShapes xmlns:c="http://schemas.openxmlformats.org/drawingml/2006/chart">
  <cdr:relSizeAnchor xmlns:cdr="http://schemas.openxmlformats.org/drawingml/2006/chartDrawing">
    <cdr:from>
      <cdr:x>0.08522</cdr:x>
      <cdr:y>0.14068</cdr:y>
    </cdr:from>
    <cdr:to>
      <cdr:x>0.82709</cdr:x>
      <cdr:y>0.26871</cdr:y>
    </cdr:to>
    <cdr:sp macro="" textlink="">
      <cdr:nvSpPr>
        <cdr:cNvPr id="2" name="Rectangle à coins arrondis 1"/>
        <cdr:cNvSpPr/>
      </cdr:nvSpPr>
      <cdr:spPr>
        <a:xfrm xmlns:a="http://schemas.openxmlformats.org/drawingml/2006/main">
          <a:off x="605308" y="860873"/>
          <a:ext cx="5269749" cy="783432"/>
        </a:xfrm>
        <a:prstGeom xmlns:a="http://schemas.openxmlformats.org/drawingml/2006/main" prst="roundRect">
          <a:avLst/>
        </a:prstGeom>
        <a:solidFill xmlns:a="http://schemas.openxmlformats.org/drawingml/2006/main">
          <a:schemeClr val="accent1">
            <a:lumMod val="20000"/>
            <a:lumOff val="80000"/>
          </a:schemeClr>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pPr algn="ctr"/>
          <a:r>
            <a:rPr lang="fr-FR" sz="1600" b="1" dirty="0" smtClean="0">
              <a:solidFill>
                <a:srgbClr val="3C4646"/>
              </a:solidFill>
            </a:rPr>
            <a:t>Les prix réels semblent inférieurs, surtout pendant la crise ; ils deviennent un peu supérieurs depuis 2017</a:t>
          </a:r>
          <a:endParaRPr lang="fr-FR" sz="1600" b="1" dirty="0">
            <a:solidFill>
              <a:srgbClr val="3C4646"/>
            </a:solidFill>
          </a:endParaRPr>
        </a:p>
      </cdr:txBody>
    </cdr:sp>
  </cdr:relSizeAnchor>
</c:userShapes>
</file>

<file path=ppt/drawings/drawing78.xml><?xml version="1.0" encoding="utf-8"?>
<c:userShapes xmlns:c="http://schemas.openxmlformats.org/drawingml/2006/chart">
  <cdr:relSizeAnchor xmlns:cdr="http://schemas.openxmlformats.org/drawingml/2006/chartDrawing">
    <cdr:from>
      <cdr:x>0.19654</cdr:x>
      <cdr:y>0.20111</cdr:y>
    </cdr:from>
    <cdr:to>
      <cdr:x>0.81816</cdr:x>
      <cdr:y>0.51015</cdr:y>
    </cdr:to>
    <cdr:sp macro="" textlink="">
      <cdr:nvSpPr>
        <cdr:cNvPr id="2" name="Rectangle à coins arrondis 1"/>
        <cdr:cNvSpPr/>
      </cdr:nvSpPr>
      <cdr:spPr>
        <a:xfrm xmlns:a="http://schemas.openxmlformats.org/drawingml/2006/main">
          <a:off x="536102" y="1322299"/>
          <a:ext cx="1695606" cy="2031911"/>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800" b="1" dirty="0">
              <a:solidFill>
                <a:srgbClr val="000000"/>
              </a:solidFill>
            </a:rPr>
            <a:t>La </a:t>
          </a:r>
          <a:r>
            <a:rPr lang="fr-FR" sz="1800" b="1" dirty="0" smtClean="0">
              <a:solidFill>
                <a:srgbClr val="000000"/>
              </a:solidFill>
            </a:rPr>
            <a:t>décroissance </a:t>
          </a:r>
          <a:r>
            <a:rPr lang="fr-FR" sz="1800" b="1" dirty="0">
              <a:solidFill>
                <a:srgbClr val="000000"/>
              </a:solidFill>
            </a:rPr>
            <a:t>de la part des minerais </a:t>
          </a:r>
          <a:endParaRPr lang="fr-FR" sz="1800" b="1" dirty="0" smtClean="0">
            <a:solidFill>
              <a:srgbClr val="000000"/>
            </a:solidFill>
          </a:endParaRPr>
        </a:p>
        <a:p xmlns:a="http://schemas.openxmlformats.org/drawingml/2006/main">
          <a:pPr algn="ctr"/>
          <a:r>
            <a:rPr lang="fr-FR" sz="1800" b="1" dirty="0" smtClean="0">
              <a:solidFill>
                <a:srgbClr val="000000"/>
              </a:solidFill>
            </a:rPr>
            <a:t>est </a:t>
          </a:r>
          <a:r>
            <a:rPr lang="fr-FR" sz="1800" b="1" dirty="0">
              <a:solidFill>
                <a:srgbClr val="000000"/>
              </a:solidFill>
            </a:rPr>
            <a:t>discrète depuis </a:t>
          </a:r>
          <a:r>
            <a:rPr lang="fr-FR" sz="1800" b="1" dirty="0" smtClean="0">
              <a:solidFill>
                <a:srgbClr val="000000"/>
              </a:solidFill>
            </a:rPr>
            <a:t>2009</a:t>
          </a:r>
          <a:r>
            <a:rPr lang="mr-IN" sz="1800" b="1" dirty="0" smtClean="0">
              <a:solidFill>
                <a:srgbClr val="000000"/>
              </a:solidFill>
            </a:rPr>
            <a:t>…</a:t>
          </a:r>
          <a:endParaRPr lang="fr-FR" sz="1800" b="1" dirty="0">
            <a:solidFill>
              <a:srgbClr val="000000"/>
            </a:solidFill>
          </a:endParaRPr>
        </a:p>
      </cdr:txBody>
    </cdr:sp>
  </cdr:relSizeAnchor>
</c:userShapes>
</file>

<file path=ppt/drawings/drawing79.xml><?xml version="1.0" encoding="utf-8"?>
<c:userShapes xmlns:c="http://schemas.openxmlformats.org/drawingml/2006/chart">
  <cdr:relSizeAnchor xmlns:cdr="http://schemas.openxmlformats.org/drawingml/2006/chartDrawing">
    <cdr:from>
      <cdr:x>0.20933</cdr:x>
      <cdr:y>0.21538</cdr:y>
    </cdr:from>
    <cdr:to>
      <cdr:x>0.87571</cdr:x>
      <cdr:y>0.47163</cdr:y>
    </cdr:to>
    <cdr:sp macro="" textlink="">
      <cdr:nvSpPr>
        <cdr:cNvPr id="2" name="Rectangle à coins arrondis 1"/>
        <cdr:cNvSpPr/>
      </cdr:nvSpPr>
      <cdr:spPr>
        <a:xfrm xmlns:a="http://schemas.openxmlformats.org/drawingml/2006/main">
          <a:off x="879497" y="720961"/>
          <a:ext cx="2799831" cy="857774"/>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000000"/>
              </a:solidFill>
            </a:rPr>
            <a:t>... après la montée en puissance depuis 2015, </a:t>
          </a:r>
        </a:p>
        <a:p xmlns:a="http://schemas.openxmlformats.org/drawingml/2006/main">
          <a:pPr algn="ctr"/>
          <a:r>
            <a:rPr lang="fr-FR" sz="1400" b="1" dirty="0">
              <a:solidFill>
                <a:srgbClr val="000000"/>
              </a:solidFill>
            </a:rPr>
            <a:t>seulement 2% de 2016 à 2018....</a:t>
          </a:r>
        </a:p>
      </cdr:txBody>
    </cdr:sp>
  </cdr:relSizeAnchor>
</c:userShapes>
</file>

<file path=ppt/drawings/drawing8.xml><?xml version="1.0" encoding="utf-8"?>
<c:userShapes xmlns:c="http://schemas.openxmlformats.org/drawingml/2006/chart">
  <cdr:relSizeAnchor xmlns:cdr="http://schemas.openxmlformats.org/drawingml/2006/chartDrawing">
    <cdr:from>
      <cdr:x>0.58594</cdr:x>
      <cdr:y>0.25651</cdr:y>
    </cdr:from>
    <cdr:to>
      <cdr:x>0.96622</cdr:x>
      <cdr:y>0.3527</cdr:y>
    </cdr:to>
    <cdr:sp macro="" textlink="">
      <cdr:nvSpPr>
        <cdr:cNvPr id="2" name="Rectangle à coins arrondis 1"/>
        <cdr:cNvSpPr/>
      </cdr:nvSpPr>
      <cdr:spPr>
        <a:xfrm xmlns:a="http://schemas.openxmlformats.org/drawingml/2006/main">
          <a:off x="3125375" y="1679807"/>
          <a:ext cx="2028393" cy="629931"/>
        </a:xfrm>
        <a:prstGeom xmlns:a="http://schemas.openxmlformats.org/drawingml/2006/main" prst="roundRect">
          <a:avLst/>
        </a:prstGeom>
        <a:solidFill xmlns:a="http://schemas.openxmlformats.org/drawingml/2006/main">
          <a:srgbClr val="660066"/>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a:solidFill>
                <a:schemeClr val="bg1"/>
              </a:solidFill>
            </a:rPr>
            <a:t>Chute avec la crise, mais rebond en 2018</a:t>
          </a:r>
        </a:p>
      </cdr:txBody>
    </cdr:sp>
  </cdr:relSizeAnchor>
  <cdr:relSizeAnchor xmlns:cdr="http://schemas.openxmlformats.org/drawingml/2006/chartDrawing">
    <cdr:from>
      <cdr:x>0.53384</cdr:x>
      <cdr:y>0.65689</cdr:y>
    </cdr:from>
    <cdr:to>
      <cdr:x>0.91412</cdr:x>
      <cdr:y>0.83638</cdr:y>
    </cdr:to>
    <cdr:sp macro="" textlink="">
      <cdr:nvSpPr>
        <cdr:cNvPr id="3" name="Rectangle à coins arrondis 2"/>
        <cdr:cNvSpPr/>
      </cdr:nvSpPr>
      <cdr:spPr>
        <a:xfrm xmlns:a="http://schemas.openxmlformats.org/drawingml/2006/main">
          <a:off x="2847450" y="4301864"/>
          <a:ext cx="2028393" cy="1175444"/>
        </a:xfrm>
        <a:prstGeom xmlns:a="http://schemas.openxmlformats.org/drawingml/2006/main" prst="roundRect">
          <a:avLst/>
        </a:prstGeom>
        <a:solidFill xmlns:a="http://schemas.openxmlformats.org/drawingml/2006/main">
          <a:srgbClr val="008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a:solidFill>
                <a:schemeClr val="bg1"/>
              </a:solidFill>
            </a:rPr>
            <a:t>Croissance en dents de scie puis bonds en 17 et 18 (cours du Ni + Quantités)</a:t>
          </a:r>
        </a:p>
      </cdr:txBody>
    </cdr:sp>
  </cdr:relSizeAnchor>
  <cdr:relSizeAnchor xmlns:cdr="http://schemas.openxmlformats.org/drawingml/2006/chartDrawing">
    <cdr:from>
      <cdr:x>0.30382</cdr:x>
      <cdr:y>0.33846</cdr:y>
    </cdr:from>
    <cdr:to>
      <cdr:x>0.43297</cdr:x>
      <cdr:y>0.42051</cdr:y>
    </cdr:to>
    <cdr:sp macro="" textlink="">
      <cdr:nvSpPr>
        <cdr:cNvPr id="4" name="Rectangle à coins arrondis 3"/>
        <cdr:cNvSpPr/>
      </cdr:nvSpPr>
      <cdr:spPr>
        <a:xfrm xmlns:a="http://schemas.openxmlformats.org/drawingml/2006/main">
          <a:off x="1620560" y="2216507"/>
          <a:ext cx="688905" cy="537328"/>
        </a:xfrm>
        <a:prstGeom xmlns:a="http://schemas.openxmlformats.org/drawingml/2006/main" prst="roundRect">
          <a:avLst/>
        </a:prstGeom>
        <a:solidFill xmlns:a="http://schemas.openxmlformats.org/drawingml/2006/main">
          <a:srgbClr val="660066"/>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chemeClr val="bg1"/>
              </a:solidFill>
            </a:rPr>
            <a:t>IMP</a:t>
          </a:r>
        </a:p>
      </cdr:txBody>
    </cdr:sp>
  </cdr:relSizeAnchor>
  <cdr:relSizeAnchor xmlns:cdr="http://schemas.openxmlformats.org/drawingml/2006/chartDrawing">
    <cdr:from>
      <cdr:x>0.30592</cdr:x>
      <cdr:y>0.50901</cdr:y>
    </cdr:from>
    <cdr:to>
      <cdr:x>0.41962</cdr:x>
      <cdr:y>0.59106</cdr:y>
    </cdr:to>
    <cdr:sp macro="" textlink="">
      <cdr:nvSpPr>
        <cdr:cNvPr id="6" name="Rectangle à coins arrondis 5"/>
        <cdr:cNvSpPr/>
      </cdr:nvSpPr>
      <cdr:spPr>
        <a:xfrm xmlns:a="http://schemas.openxmlformats.org/drawingml/2006/main">
          <a:off x="1631761" y="3333404"/>
          <a:ext cx="606491" cy="537329"/>
        </a:xfrm>
        <a:prstGeom xmlns:a="http://schemas.openxmlformats.org/drawingml/2006/main" prst="roundRect">
          <a:avLst/>
        </a:prstGeom>
        <a:solidFill xmlns:a="http://schemas.openxmlformats.org/drawingml/2006/main">
          <a:srgbClr val="008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chemeClr val="bg1"/>
              </a:solidFill>
            </a:rPr>
            <a:t>EXP</a:t>
          </a:r>
        </a:p>
      </cdr:txBody>
    </cdr:sp>
  </cdr:relSizeAnchor>
  <cdr:relSizeAnchor xmlns:cdr="http://schemas.openxmlformats.org/drawingml/2006/chartDrawing">
    <cdr:from>
      <cdr:x>0.18511</cdr:x>
      <cdr:y>0.73396</cdr:y>
    </cdr:from>
    <cdr:to>
      <cdr:x>0.49698</cdr:x>
      <cdr:y>0.84522</cdr:y>
    </cdr:to>
    <cdr:sp macro="" textlink="">
      <cdr:nvSpPr>
        <cdr:cNvPr id="7" name="Rectangle à coins arrondis 6"/>
        <cdr:cNvSpPr/>
      </cdr:nvSpPr>
      <cdr:spPr>
        <a:xfrm xmlns:a="http://schemas.openxmlformats.org/drawingml/2006/main">
          <a:off x="987367" y="4806527"/>
          <a:ext cx="1663498" cy="728619"/>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chemeClr val="bg1"/>
              </a:solidFill>
            </a:rPr>
            <a:t>Déficit commercial</a:t>
          </a:r>
        </a:p>
      </cdr:txBody>
    </cdr:sp>
  </cdr:relSizeAnchor>
  <cdr:relSizeAnchor xmlns:cdr="http://schemas.openxmlformats.org/drawingml/2006/chartDrawing">
    <cdr:from>
      <cdr:x>0.77537</cdr:x>
      <cdr:y>0.5483</cdr:y>
    </cdr:from>
    <cdr:to>
      <cdr:x>1</cdr:x>
      <cdr:y>0.62009</cdr:y>
    </cdr:to>
    <cdr:sp macro="" textlink="">
      <cdr:nvSpPr>
        <cdr:cNvPr id="8" name="Rectangle à coins arrondis 7"/>
        <cdr:cNvSpPr/>
      </cdr:nvSpPr>
      <cdr:spPr>
        <a:xfrm xmlns:a="http://schemas.openxmlformats.org/drawingml/2006/main">
          <a:off x="4135782" y="3590725"/>
          <a:ext cx="1198165" cy="470139"/>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chemeClr val="bg1"/>
              </a:solidFill>
            </a:rPr>
            <a:t>Amélioration</a:t>
          </a:r>
        </a:p>
      </cdr:txBody>
    </cdr:sp>
  </cdr:relSizeAnchor>
</c:userShapes>
</file>

<file path=ppt/drawings/drawing80.xml><?xml version="1.0" encoding="utf-8"?>
<c:userShapes xmlns:c="http://schemas.openxmlformats.org/drawingml/2006/chart">
  <cdr:relSizeAnchor xmlns:cdr="http://schemas.openxmlformats.org/drawingml/2006/chartDrawing">
    <cdr:from>
      <cdr:x>0.10553</cdr:x>
      <cdr:y>0.19071</cdr:y>
    </cdr:from>
    <cdr:to>
      <cdr:x>0.65419</cdr:x>
      <cdr:y>0.49559</cdr:y>
    </cdr:to>
    <cdr:sp macro="" textlink="">
      <cdr:nvSpPr>
        <cdr:cNvPr id="2" name="Rectangle à coins arrondis 1"/>
        <cdr:cNvSpPr/>
      </cdr:nvSpPr>
      <cdr:spPr>
        <a:xfrm xmlns:a="http://schemas.openxmlformats.org/drawingml/2006/main">
          <a:off x="498491" y="638382"/>
          <a:ext cx="2591754" cy="1020541"/>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rgbClr val="000000"/>
              </a:solidFill>
            </a:rPr>
            <a:t>... après la montée en puissance depuis 2015, </a:t>
          </a:r>
        </a:p>
        <a:p xmlns:a="http://schemas.openxmlformats.org/drawingml/2006/main">
          <a:pPr algn="ctr"/>
          <a:r>
            <a:rPr lang="fr-FR" sz="1400" b="1">
              <a:solidFill>
                <a:srgbClr val="000000"/>
              </a:solidFill>
            </a:rPr>
            <a:t>pas loin de 10% en 2017 et 2018....</a:t>
          </a:r>
        </a:p>
      </cdr:txBody>
    </cdr:sp>
  </cdr:relSizeAnchor>
</c:userShapes>
</file>

<file path=ppt/drawings/drawing81.xml><?xml version="1.0" encoding="utf-8"?>
<c:userShapes xmlns:c="http://schemas.openxmlformats.org/drawingml/2006/chart">
  <cdr:relSizeAnchor xmlns:cdr="http://schemas.openxmlformats.org/drawingml/2006/chartDrawing">
    <cdr:from>
      <cdr:x>0.31407</cdr:x>
      <cdr:y>0.16982</cdr:y>
    </cdr:from>
    <cdr:to>
      <cdr:x>0.77629</cdr:x>
      <cdr:y>0.47028</cdr:y>
    </cdr:to>
    <cdr:sp macro="" textlink="">
      <cdr:nvSpPr>
        <cdr:cNvPr id="2" name="Rectangle à coins arrondis 1"/>
        <cdr:cNvSpPr/>
      </cdr:nvSpPr>
      <cdr:spPr>
        <a:xfrm xmlns:a="http://schemas.openxmlformats.org/drawingml/2006/main">
          <a:off x="1800456" y="634969"/>
          <a:ext cx="2649741" cy="1123413"/>
        </a:xfrm>
        <a:prstGeom xmlns:a="http://schemas.openxmlformats.org/drawingml/2006/main" prst="round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000000"/>
              </a:solidFill>
            </a:rPr>
            <a:t>Le prix du cobalt</a:t>
          </a:r>
          <a:r>
            <a:rPr lang="fr-FR" sz="1600" b="1" baseline="0" dirty="0">
              <a:solidFill>
                <a:srgbClr val="000000"/>
              </a:solidFill>
            </a:rPr>
            <a:t> </a:t>
          </a:r>
          <a:endParaRPr lang="fr-FR" sz="1600" b="1" baseline="0" dirty="0" smtClean="0">
            <a:solidFill>
              <a:srgbClr val="000000"/>
            </a:solidFill>
          </a:endParaRPr>
        </a:p>
        <a:p xmlns:a="http://schemas.openxmlformats.org/drawingml/2006/main">
          <a:pPr algn="ctr"/>
          <a:r>
            <a:rPr lang="fr-FR" sz="1600" b="1" baseline="0" dirty="0" smtClean="0">
              <a:solidFill>
                <a:srgbClr val="000000"/>
              </a:solidFill>
            </a:rPr>
            <a:t>a </a:t>
          </a:r>
          <a:r>
            <a:rPr lang="fr-FR" sz="1600" b="1" baseline="0" dirty="0">
              <a:solidFill>
                <a:srgbClr val="000000"/>
              </a:solidFill>
            </a:rPr>
            <a:t>explosé </a:t>
          </a:r>
          <a:endParaRPr lang="fr-FR" sz="1600" b="1" baseline="0" dirty="0" smtClean="0">
            <a:solidFill>
              <a:srgbClr val="000000"/>
            </a:solidFill>
          </a:endParaRPr>
        </a:p>
        <a:p xmlns:a="http://schemas.openxmlformats.org/drawingml/2006/main">
          <a:pPr algn="ctr"/>
          <a:r>
            <a:rPr lang="fr-FR" sz="1600" b="1" baseline="0" dirty="0" smtClean="0">
              <a:solidFill>
                <a:srgbClr val="000000"/>
              </a:solidFill>
            </a:rPr>
            <a:t>comparativement </a:t>
          </a:r>
        </a:p>
        <a:p xmlns:a="http://schemas.openxmlformats.org/drawingml/2006/main">
          <a:pPr algn="ctr"/>
          <a:r>
            <a:rPr lang="fr-FR" sz="1600" b="1" baseline="0" dirty="0" smtClean="0">
              <a:solidFill>
                <a:srgbClr val="000000"/>
              </a:solidFill>
            </a:rPr>
            <a:t>au </a:t>
          </a:r>
          <a:r>
            <a:rPr lang="fr-FR" sz="1600" b="1" baseline="0" dirty="0">
              <a:solidFill>
                <a:srgbClr val="000000"/>
              </a:solidFill>
            </a:rPr>
            <a:t>Ni</a:t>
          </a:r>
          <a:r>
            <a:rPr lang="fr-FR" sz="1600" b="1" dirty="0">
              <a:solidFill>
                <a:srgbClr val="000000"/>
              </a:solidFill>
            </a:rPr>
            <a:t>...</a:t>
          </a:r>
        </a:p>
      </cdr:txBody>
    </cdr:sp>
  </cdr:relSizeAnchor>
</c:userShapes>
</file>

<file path=ppt/drawings/drawing82.xml><?xml version="1.0" encoding="utf-8"?>
<c:userShapes xmlns:c="http://schemas.openxmlformats.org/drawingml/2006/chart">
  <cdr:relSizeAnchor xmlns:cdr="http://schemas.openxmlformats.org/drawingml/2006/chartDrawing">
    <cdr:from>
      <cdr:x>0.5383</cdr:x>
      <cdr:y>0.03212</cdr:y>
    </cdr:from>
    <cdr:to>
      <cdr:x>0.92766</cdr:x>
      <cdr:y>0.25415</cdr:y>
    </cdr:to>
    <cdr:sp macro="" textlink="">
      <cdr:nvSpPr>
        <cdr:cNvPr id="2" name="Rectangle à coins arrondis 1"/>
        <cdr:cNvSpPr/>
      </cdr:nvSpPr>
      <cdr:spPr>
        <a:xfrm xmlns:a="http://schemas.openxmlformats.org/drawingml/2006/main">
          <a:off x="3089329" y="212018"/>
          <a:ext cx="2234574" cy="1465319"/>
        </a:xfrm>
        <a:prstGeom xmlns:a="http://schemas.openxmlformats.org/drawingml/2006/main" prst="roundRect">
          <a:avLst/>
        </a:prstGeom>
        <a:solidFill xmlns:a="http://schemas.openxmlformats.org/drawingml/2006/main">
          <a:srgbClr val="FFFF00"/>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pPr algn="ctr"/>
          <a:r>
            <a:rPr lang="fr-FR" sz="1400" b="1" dirty="0" smtClean="0">
              <a:solidFill>
                <a:schemeClr val="tx1"/>
              </a:solidFill>
            </a:rPr>
            <a:t>Doublement depuis le creux de 2009, avec les effets volume, freinés par les effets prix négatifs </a:t>
          </a:r>
        </a:p>
        <a:p xmlns:a="http://schemas.openxmlformats.org/drawingml/2006/main">
          <a:pPr algn="ctr"/>
          <a:r>
            <a:rPr lang="fr-FR" sz="1400" b="1" dirty="0" smtClean="0">
              <a:solidFill>
                <a:schemeClr val="tx1"/>
              </a:solidFill>
            </a:rPr>
            <a:t>en 2015 et 2016</a:t>
          </a:r>
          <a:endParaRPr lang="fr-FR" sz="1400" b="1" dirty="0">
            <a:solidFill>
              <a:schemeClr val="tx1"/>
            </a:solidFill>
          </a:endParaRPr>
        </a:p>
      </cdr:txBody>
    </cdr:sp>
  </cdr:relSizeAnchor>
</c:userShapes>
</file>

<file path=ppt/drawings/drawing83.xml><?xml version="1.0" encoding="utf-8"?>
<c:userShapes xmlns:c="http://schemas.openxmlformats.org/drawingml/2006/chart">
  <cdr:relSizeAnchor xmlns:cdr="http://schemas.openxmlformats.org/drawingml/2006/chartDrawing">
    <cdr:from>
      <cdr:x>0.2911</cdr:x>
      <cdr:y>0.35776</cdr:y>
    </cdr:from>
    <cdr:to>
      <cdr:x>0.91781</cdr:x>
      <cdr:y>0.46322</cdr:y>
    </cdr:to>
    <cdr:sp macro="" textlink="">
      <cdr:nvSpPr>
        <cdr:cNvPr id="2" name="Rectangle à coins arrondis 1"/>
        <cdr:cNvSpPr/>
      </cdr:nvSpPr>
      <cdr:spPr>
        <a:xfrm xmlns:a="http://schemas.openxmlformats.org/drawingml/2006/main">
          <a:off x="1037917" y="2361153"/>
          <a:ext cx="2234574" cy="696027"/>
        </a:xfrm>
        <a:prstGeom xmlns:a="http://schemas.openxmlformats.org/drawingml/2006/main" prst="roundRect">
          <a:avLst/>
        </a:prstGeom>
        <a:solidFill xmlns:a="http://schemas.openxmlformats.org/drawingml/2006/main">
          <a:srgbClr val="FFFF00"/>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smtClean="0">
              <a:solidFill>
                <a:schemeClr val="tx1"/>
              </a:solidFill>
            </a:rPr>
            <a:t>Source ISEE jusqu’en 2012, estimations ensuite</a:t>
          </a:r>
          <a:endParaRPr lang="fr-FR" sz="1400" b="1" dirty="0">
            <a:solidFill>
              <a:schemeClr val="tx1"/>
            </a:solidFill>
          </a:endParaRPr>
        </a:p>
      </cdr:txBody>
    </cdr:sp>
  </cdr:relSizeAnchor>
</c:userShapes>
</file>

<file path=ppt/drawings/drawing84.xml><?xml version="1.0" encoding="utf-8"?>
<c:userShapes xmlns:c="http://schemas.openxmlformats.org/drawingml/2006/chart">
  <cdr:relSizeAnchor xmlns:cdr="http://schemas.openxmlformats.org/drawingml/2006/chartDrawing">
    <cdr:from>
      <cdr:x>0.73437</cdr:x>
      <cdr:y>0</cdr:y>
    </cdr:from>
    <cdr:to>
      <cdr:x>1</cdr:x>
      <cdr:y>1</cdr:y>
    </cdr:to>
    <cdr:sp macro="" textlink="">
      <cdr:nvSpPr>
        <cdr:cNvPr id="2" name="Rectangle 1"/>
        <cdr:cNvSpPr/>
      </cdr:nvSpPr>
      <cdr:spPr>
        <a:xfrm xmlns:a="http://schemas.openxmlformats.org/drawingml/2006/main">
          <a:off x="4186014" y="0"/>
          <a:ext cx="1514137" cy="6581726"/>
        </a:xfrm>
        <a:prstGeom xmlns:a="http://schemas.openxmlformats.org/drawingml/2006/main" prst="rect">
          <a:avLst/>
        </a:prstGeom>
        <a:solidFill xmlns:a="http://schemas.openxmlformats.org/drawingml/2006/main">
          <a:srgbClr val="27FF23">
            <a:alpha val="15000"/>
          </a:srgbClr>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pPr algn="ctr"/>
          <a:r>
            <a:rPr lang="fr-FR" sz="2000" b="1" dirty="0" err="1" smtClean="0">
              <a:solidFill>
                <a:schemeClr val="tx1"/>
              </a:solidFill>
            </a:rPr>
            <a:t>Estimationsà</a:t>
          </a:r>
          <a:r>
            <a:rPr lang="fr-FR" sz="2000" b="1" dirty="0" smtClean="0">
              <a:solidFill>
                <a:schemeClr val="tx1"/>
              </a:solidFill>
            </a:rPr>
            <a:t> partir de 2013</a:t>
          </a:r>
          <a:endParaRPr lang="fr-FR" sz="1400" b="1" dirty="0" smtClean="0">
            <a:solidFill>
              <a:schemeClr val="tx1"/>
            </a:solidFill>
          </a:endParaRPr>
        </a:p>
        <a:p xmlns:a="http://schemas.openxmlformats.org/drawingml/2006/main">
          <a:pPr algn="ctr"/>
          <a:r>
            <a:rPr lang="fr-FR" sz="1400" b="1" dirty="0" smtClean="0">
              <a:solidFill>
                <a:schemeClr val="tx1"/>
              </a:solidFill>
            </a:rPr>
            <a:t>(forte remontée à partir de 2017)</a:t>
          </a: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endParaRPr lang="fr-FR" b="1" dirty="0" smtClean="0">
            <a:solidFill>
              <a:schemeClr val="tx1"/>
            </a:solidFill>
          </a:endParaRPr>
        </a:p>
        <a:p xmlns:a="http://schemas.openxmlformats.org/drawingml/2006/main">
          <a:endParaRPr lang="fr-FR" b="1" dirty="0">
            <a:solidFill>
              <a:schemeClr val="tx1"/>
            </a:solidFill>
          </a:endParaRPr>
        </a:p>
        <a:p xmlns:a="http://schemas.openxmlformats.org/drawingml/2006/main">
          <a:r>
            <a:rPr lang="fr-FR" b="1" dirty="0" smtClean="0">
              <a:solidFill>
                <a:schemeClr val="tx1"/>
              </a:solidFill>
            </a:rPr>
            <a:t> </a:t>
          </a:r>
          <a:endParaRPr lang="fr-FR" b="1" dirty="0">
            <a:solidFill>
              <a:schemeClr val="tx1"/>
            </a:solidFill>
          </a:endParaRPr>
        </a:p>
      </cdr:txBody>
    </cdr:sp>
  </cdr:relSizeAnchor>
</c:userShapes>
</file>

<file path=ppt/drawings/drawing85.xml><?xml version="1.0" encoding="utf-8"?>
<c:userShapes xmlns:c="http://schemas.openxmlformats.org/drawingml/2006/chart">
  <cdr:relSizeAnchor xmlns:cdr="http://schemas.openxmlformats.org/drawingml/2006/chartDrawing">
    <cdr:from>
      <cdr:x>0.19793</cdr:x>
      <cdr:y>0.86605</cdr:y>
    </cdr:from>
    <cdr:to>
      <cdr:x>0.62651</cdr:x>
      <cdr:y>0.97921</cdr:y>
    </cdr:to>
    <cdr:sp macro="" textlink="">
      <cdr:nvSpPr>
        <cdr:cNvPr id="2" name="Rectangle à coins arrondis 1"/>
        <cdr:cNvSpPr/>
      </cdr:nvSpPr>
      <cdr:spPr>
        <a:xfrm xmlns:a="http://schemas.openxmlformats.org/drawingml/2006/main">
          <a:off x="1460471" y="4762499"/>
          <a:ext cx="3162363" cy="622279"/>
        </a:xfrm>
        <a:prstGeom xmlns:a="http://schemas.openxmlformats.org/drawingml/2006/main" prst="roundRect">
          <a:avLst/>
        </a:prstGeom>
        <a:solidFill xmlns:a="http://schemas.openxmlformats.org/drawingml/2006/main">
          <a:schemeClr val="bg1"/>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a:solidFill>
                <a:srgbClr val="008000"/>
              </a:solidFill>
            </a:rPr>
            <a:t>* Cours du Ni à + 20%, selon certains experts et production en hausse</a:t>
          </a:r>
        </a:p>
      </cdr:txBody>
    </cdr:sp>
  </cdr:relSizeAnchor>
  <cdr:relSizeAnchor xmlns:cdr="http://schemas.openxmlformats.org/drawingml/2006/chartDrawing">
    <cdr:from>
      <cdr:x>0.68675</cdr:x>
      <cdr:y>0</cdr:y>
    </cdr:from>
    <cdr:to>
      <cdr:x>0.95009</cdr:x>
      <cdr:y>1</cdr:y>
    </cdr:to>
    <cdr:sp macro="" textlink="">
      <cdr:nvSpPr>
        <cdr:cNvPr id="3" name="Rectangle 2"/>
        <cdr:cNvSpPr/>
      </cdr:nvSpPr>
      <cdr:spPr>
        <a:xfrm xmlns:a="http://schemas.openxmlformats.org/drawingml/2006/main">
          <a:off x="5067300" y="0"/>
          <a:ext cx="1943100" cy="5499100"/>
        </a:xfrm>
        <a:prstGeom xmlns:a="http://schemas.openxmlformats.org/drawingml/2006/main" prst="rect">
          <a:avLst/>
        </a:prstGeom>
        <a:solidFill xmlns:a="http://schemas.openxmlformats.org/drawingml/2006/main">
          <a:srgbClr val="27FF2E">
            <a:alpha val="7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0.96213</cdr:x>
      <cdr:y>0</cdr:y>
    </cdr:from>
    <cdr:to>
      <cdr:x>1</cdr:x>
      <cdr:y>1</cdr:y>
    </cdr:to>
    <cdr:sp macro="" textlink="">
      <cdr:nvSpPr>
        <cdr:cNvPr id="4" name="Rectangle 3"/>
        <cdr:cNvSpPr/>
      </cdr:nvSpPr>
      <cdr:spPr>
        <a:xfrm xmlns:a="http://schemas.openxmlformats.org/drawingml/2006/main">
          <a:off x="7099300" y="0"/>
          <a:ext cx="279400" cy="5499100"/>
        </a:xfrm>
        <a:prstGeom xmlns:a="http://schemas.openxmlformats.org/drawingml/2006/main" prst="rect">
          <a:avLst/>
        </a:prstGeom>
        <a:solidFill xmlns:a="http://schemas.openxmlformats.org/drawingml/2006/main">
          <a:srgbClr val="27FF2E">
            <a:alpha val="12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userShapes>
</file>

<file path=ppt/drawings/drawing86.xml><?xml version="1.0" encoding="utf-8"?>
<c:userShapes xmlns:c="http://schemas.openxmlformats.org/drawingml/2006/chart">
  <cdr:relSizeAnchor xmlns:cdr="http://schemas.openxmlformats.org/drawingml/2006/chartDrawing">
    <cdr:from>
      <cdr:x>0.68766</cdr:x>
      <cdr:y>0</cdr:y>
    </cdr:from>
    <cdr:to>
      <cdr:x>0.94961</cdr:x>
      <cdr:y>1</cdr:y>
    </cdr:to>
    <cdr:sp macro="" textlink="">
      <cdr:nvSpPr>
        <cdr:cNvPr id="2" name="Rectangle 1"/>
        <cdr:cNvSpPr/>
      </cdr:nvSpPr>
      <cdr:spPr>
        <a:xfrm xmlns:a="http://schemas.openxmlformats.org/drawingml/2006/main">
          <a:off x="5545667" y="0"/>
          <a:ext cx="2112433" cy="5486400"/>
        </a:xfrm>
        <a:prstGeom xmlns:a="http://schemas.openxmlformats.org/drawingml/2006/main" prst="rect">
          <a:avLst/>
        </a:prstGeom>
        <a:solidFill xmlns:a="http://schemas.openxmlformats.org/drawingml/2006/main">
          <a:srgbClr val="CCFFCC">
            <a:alpha val="8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0.95748</cdr:x>
      <cdr:y>0</cdr:y>
    </cdr:from>
    <cdr:to>
      <cdr:x>1</cdr:x>
      <cdr:y>1</cdr:y>
    </cdr:to>
    <cdr:sp macro="" textlink="">
      <cdr:nvSpPr>
        <cdr:cNvPr id="3" name="Rectangle 2"/>
        <cdr:cNvSpPr/>
      </cdr:nvSpPr>
      <cdr:spPr>
        <a:xfrm xmlns:a="http://schemas.openxmlformats.org/drawingml/2006/main">
          <a:off x="7721600" y="0"/>
          <a:ext cx="342900" cy="5486400"/>
        </a:xfrm>
        <a:prstGeom xmlns:a="http://schemas.openxmlformats.org/drawingml/2006/main" prst="rect">
          <a:avLst/>
        </a:prstGeom>
        <a:solidFill xmlns:a="http://schemas.openxmlformats.org/drawingml/2006/main">
          <a:srgbClr val="CCFFCC">
            <a:alpha val="26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0.05699</cdr:x>
      <cdr:y>0.8448</cdr:y>
    </cdr:from>
    <cdr:to>
      <cdr:x>0.67795</cdr:x>
      <cdr:y>0.98151</cdr:y>
    </cdr:to>
    <cdr:sp macro="" textlink="">
      <cdr:nvSpPr>
        <cdr:cNvPr id="4" name="Rectangle à coins arrondis 3"/>
        <cdr:cNvSpPr/>
      </cdr:nvSpPr>
      <cdr:spPr>
        <a:xfrm xmlns:a="http://schemas.openxmlformats.org/drawingml/2006/main">
          <a:off x="515024" y="4952828"/>
          <a:ext cx="5611456" cy="801489"/>
        </a:xfrm>
        <a:prstGeom xmlns:a="http://schemas.openxmlformats.org/drawingml/2006/main" prst="roundRect">
          <a:avLst/>
        </a:prstGeom>
        <a:solidFill xmlns:a="http://schemas.openxmlformats.org/drawingml/2006/main">
          <a:srgbClr val="FFFF00"/>
        </a:solidFill>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57816" rtl="0" eaLnBrk="1" latinLnBrk="0" hangingPunct="1">
            <a:defRPr sz="1900" kern="1200">
              <a:solidFill>
                <a:schemeClr val="lt1"/>
              </a:solidFill>
              <a:latin typeface="+mn-lt"/>
              <a:ea typeface="+mn-ea"/>
              <a:cs typeface="+mn-cs"/>
            </a:defRPr>
          </a:lvl1pPr>
          <a:lvl2pPr marL="478908" algn="l" defTabSz="957816" rtl="0" eaLnBrk="1" latinLnBrk="0" hangingPunct="1">
            <a:defRPr sz="1900" kern="1200">
              <a:solidFill>
                <a:schemeClr val="lt1"/>
              </a:solidFill>
              <a:latin typeface="+mn-lt"/>
              <a:ea typeface="+mn-ea"/>
              <a:cs typeface="+mn-cs"/>
            </a:defRPr>
          </a:lvl2pPr>
          <a:lvl3pPr marL="957816" algn="l" defTabSz="957816" rtl="0" eaLnBrk="1" latinLnBrk="0" hangingPunct="1">
            <a:defRPr sz="1900" kern="1200">
              <a:solidFill>
                <a:schemeClr val="lt1"/>
              </a:solidFill>
              <a:latin typeface="+mn-lt"/>
              <a:ea typeface="+mn-ea"/>
              <a:cs typeface="+mn-cs"/>
            </a:defRPr>
          </a:lvl3pPr>
          <a:lvl4pPr marL="1436724" algn="l" defTabSz="957816" rtl="0" eaLnBrk="1" latinLnBrk="0" hangingPunct="1">
            <a:defRPr sz="1900" kern="1200">
              <a:solidFill>
                <a:schemeClr val="lt1"/>
              </a:solidFill>
              <a:latin typeface="+mn-lt"/>
              <a:ea typeface="+mn-ea"/>
              <a:cs typeface="+mn-cs"/>
            </a:defRPr>
          </a:lvl4pPr>
          <a:lvl5pPr marL="1915631" algn="l" defTabSz="957816" rtl="0" eaLnBrk="1" latinLnBrk="0" hangingPunct="1">
            <a:defRPr sz="1900" kern="1200">
              <a:solidFill>
                <a:schemeClr val="lt1"/>
              </a:solidFill>
              <a:latin typeface="+mn-lt"/>
              <a:ea typeface="+mn-ea"/>
              <a:cs typeface="+mn-cs"/>
            </a:defRPr>
          </a:lvl5pPr>
          <a:lvl6pPr marL="2394539" algn="l" defTabSz="957816" rtl="0" eaLnBrk="1" latinLnBrk="0" hangingPunct="1">
            <a:defRPr sz="1900" kern="1200">
              <a:solidFill>
                <a:schemeClr val="lt1"/>
              </a:solidFill>
              <a:latin typeface="+mn-lt"/>
              <a:ea typeface="+mn-ea"/>
              <a:cs typeface="+mn-cs"/>
            </a:defRPr>
          </a:lvl6pPr>
          <a:lvl7pPr marL="2873447" algn="l" defTabSz="957816" rtl="0" eaLnBrk="1" latinLnBrk="0" hangingPunct="1">
            <a:defRPr sz="1900" kern="1200">
              <a:solidFill>
                <a:schemeClr val="lt1"/>
              </a:solidFill>
              <a:latin typeface="+mn-lt"/>
              <a:ea typeface="+mn-ea"/>
              <a:cs typeface="+mn-cs"/>
            </a:defRPr>
          </a:lvl7pPr>
          <a:lvl8pPr marL="3352355" algn="l" defTabSz="957816" rtl="0" eaLnBrk="1" latinLnBrk="0" hangingPunct="1">
            <a:defRPr sz="1900" kern="1200">
              <a:solidFill>
                <a:schemeClr val="lt1"/>
              </a:solidFill>
              <a:latin typeface="+mn-lt"/>
              <a:ea typeface="+mn-ea"/>
              <a:cs typeface="+mn-cs"/>
            </a:defRPr>
          </a:lvl8pPr>
          <a:lvl9pPr marL="3831263" algn="l" defTabSz="957816" rtl="0" eaLnBrk="1" latinLnBrk="0" hangingPunct="1">
            <a:defRPr sz="1900" kern="1200">
              <a:solidFill>
                <a:schemeClr val="lt1"/>
              </a:solidFill>
              <a:latin typeface="+mn-lt"/>
              <a:ea typeface="+mn-ea"/>
              <a:cs typeface="+mn-cs"/>
            </a:defRPr>
          </a:lvl9pPr>
        </a:lstStyle>
        <a:p xmlns:a="http://schemas.openxmlformats.org/drawingml/2006/main">
          <a:pPr marL="88900" algn="ctr"/>
          <a:r>
            <a:rPr lang="fr-FR" sz="1600" b="1" dirty="0" smtClean="0">
              <a:solidFill>
                <a:schemeClr val="tx1"/>
              </a:solidFill>
              <a:sym typeface="Symbol"/>
            </a:rPr>
            <a:t>La crise en terme de VAB et de part dans le PIB est toute relative pour le nickel : l’augmentation des volumes a en partie compensé la chute des prix</a:t>
          </a:r>
          <a:endParaRPr lang="fr-FR" sz="1600" b="1" dirty="0">
            <a:solidFill>
              <a:schemeClr val="tx1"/>
            </a:solidFill>
            <a:sym typeface="Symbol"/>
          </a:endParaRPr>
        </a:p>
      </cdr:txBody>
    </cdr:sp>
  </cdr:relSizeAnchor>
</c:userShapes>
</file>

<file path=ppt/drawings/drawing87.xml><?xml version="1.0" encoding="utf-8"?>
<c:userShapes xmlns:c="http://schemas.openxmlformats.org/drawingml/2006/chart">
  <cdr:relSizeAnchor xmlns:cdr="http://schemas.openxmlformats.org/drawingml/2006/chartDrawing">
    <cdr:from>
      <cdr:x>0.63973</cdr:x>
      <cdr:y>0</cdr:y>
    </cdr:from>
    <cdr:to>
      <cdr:x>0.88172</cdr:x>
      <cdr:y>1</cdr:y>
    </cdr:to>
    <cdr:sp macro="" textlink="">
      <cdr:nvSpPr>
        <cdr:cNvPr id="2" name="Rectangle 1"/>
        <cdr:cNvSpPr/>
      </cdr:nvSpPr>
      <cdr:spPr>
        <a:xfrm xmlns:a="http://schemas.openxmlformats.org/drawingml/2006/main">
          <a:off x="5698143" y="0"/>
          <a:ext cx="2155403" cy="5916227"/>
        </a:xfrm>
        <a:prstGeom xmlns:a="http://schemas.openxmlformats.org/drawingml/2006/main" prst="rect">
          <a:avLst/>
        </a:prstGeom>
        <a:solidFill xmlns:a="http://schemas.openxmlformats.org/drawingml/2006/main">
          <a:srgbClr val="27FF2E">
            <a:alpha val="5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0.88658</cdr:x>
      <cdr:y>0</cdr:y>
    </cdr:from>
    <cdr:to>
      <cdr:x>0.92547</cdr:x>
      <cdr:y>1</cdr:y>
    </cdr:to>
    <cdr:sp macro="" textlink="">
      <cdr:nvSpPr>
        <cdr:cNvPr id="3" name="Rectangle 2"/>
        <cdr:cNvSpPr/>
      </cdr:nvSpPr>
      <cdr:spPr>
        <a:xfrm xmlns:a="http://schemas.openxmlformats.org/drawingml/2006/main">
          <a:off x="7896844" y="0"/>
          <a:ext cx="346376" cy="5916227"/>
        </a:xfrm>
        <a:prstGeom xmlns:a="http://schemas.openxmlformats.org/drawingml/2006/main" prst="rect">
          <a:avLst/>
        </a:prstGeom>
        <a:solidFill xmlns:a="http://schemas.openxmlformats.org/drawingml/2006/main">
          <a:srgbClr val="27FF2E">
            <a:alpha val="15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userShapes>
</file>

<file path=ppt/drawings/drawing88.xml><?xml version="1.0" encoding="utf-8"?>
<c:userShapes xmlns:c="http://schemas.openxmlformats.org/drawingml/2006/chart">
  <cdr:relSizeAnchor xmlns:cdr="http://schemas.openxmlformats.org/drawingml/2006/chartDrawing">
    <cdr:from>
      <cdr:x>0.68374</cdr:x>
      <cdr:y>0</cdr:y>
    </cdr:from>
    <cdr:to>
      <cdr:x>0.94569</cdr:x>
      <cdr:y>1</cdr:y>
    </cdr:to>
    <cdr:sp macro="" textlink="">
      <cdr:nvSpPr>
        <cdr:cNvPr id="2" name="Rectangle 1"/>
        <cdr:cNvSpPr/>
      </cdr:nvSpPr>
      <cdr:spPr>
        <a:xfrm xmlns:a="http://schemas.openxmlformats.org/drawingml/2006/main">
          <a:off x="6208095" y="0"/>
          <a:ext cx="2378410" cy="6469252"/>
        </a:xfrm>
        <a:prstGeom xmlns:a="http://schemas.openxmlformats.org/drawingml/2006/main" prst="rect">
          <a:avLst/>
        </a:prstGeom>
        <a:solidFill xmlns:a="http://schemas.openxmlformats.org/drawingml/2006/main">
          <a:srgbClr val="27FF23">
            <a:alpha val="4000"/>
          </a:srgbClr>
        </a:solidFill>
        <a:ln xmlns:a="http://schemas.openxmlformats.org/drawingml/2006/main">
          <a:solidFill>
            <a:srgbClr val="27FF23">
              <a:alpha val="17000"/>
            </a:srgbClr>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2000" b="1" dirty="0" smtClean="0">
              <a:solidFill>
                <a:schemeClr val="tx1"/>
              </a:solidFill>
            </a:rPr>
            <a:t>Estimations après 2012</a:t>
          </a:r>
          <a:endParaRPr lang="fr-FR" sz="2000" b="1" dirty="0">
            <a:solidFill>
              <a:schemeClr val="tx1"/>
            </a:solidFill>
          </a:endParaRPr>
        </a:p>
      </cdr:txBody>
    </cdr:sp>
  </cdr:relSizeAnchor>
  <cdr:relSizeAnchor xmlns:cdr="http://schemas.openxmlformats.org/drawingml/2006/chartDrawing">
    <cdr:from>
      <cdr:x>0.95748</cdr:x>
      <cdr:y>0</cdr:y>
    </cdr:from>
    <cdr:to>
      <cdr:x>1</cdr:x>
      <cdr:y>1</cdr:y>
    </cdr:to>
    <cdr:sp macro="" textlink="">
      <cdr:nvSpPr>
        <cdr:cNvPr id="3" name="Rectangle 2"/>
        <cdr:cNvSpPr/>
      </cdr:nvSpPr>
      <cdr:spPr>
        <a:xfrm xmlns:a="http://schemas.openxmlformats.org/drawingml/2006/main">
          <a:off x="7721600" y="0"/>
          <a:ext cx="342900" cy="5486400"/>
        </a:xfrm>
        <a:prstGeom xmlns:a="http://schemas.openxmlformats.org/drawingml/2006/main" prst="rect">
          <a:avLst/>
        </a:prstGeom>
        <a:solidFill xmlns:a="http://schemas.openxmlformats.org/drawingml/2006/main">
          <a:srgbClr val="27FF23">
            <a:alpha val="16000"/>
          </a:srgbClr>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a:p>
      </cdr:txBody>
    </cdr:sp>
  </cdr:relSizeAnchor>
  <cdr:relSizeAnchor xmlns:cdr="http://schemas.openxmlformats.org/drawingml/2006/chartDrawing">
    <cdr:from>
      <cdr:x>0.12157</cdr:x>
      <cdr:y>0.85505</cdr:y>
    </cdr:from>
    <cdr:to>
      <cdr:x>0.89673</cdr:x>
      <cdr:y>1</cdr:y>
    </cdr:to>
    <cdr:sp macro="" textlink="">
      <cdr:nvSpPr>
        <cdr:cNvPr id="4" name="Rectangle 3"/>
        <cdr:cNvSpPr/>
      </cdr:nvSpPr>
      <cdr:spPr>
        <a:xfrm xmlns:a="http://schemas.openxmlformats.org/drawingml/2006/main">
          <a:off x="1103799" y="5531506"/>
          <a:ext cx="7038200" cy="937745"/>
        </a:xfrm>
        <a:prstGeom xmlns:a="http://schemas.openxmlformats.org/drawingml/2006/main" prst="rect">
          <a:avLst/>
        </a:prstGeom>
        <a:solidFill xmlns:a="http://schemas.openxmlformats.org/drawingml/2006/main">
          <a:srgbClr val="FFFF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smtClean="0">
              <a:solidFill>
                <a:srgbClr val="3C4646"/>
              </a:solidFill>
            </a:rPr>
            <a:t>La part du nickel dans le PIB est un peu supérieure : </a:t>
          </a:r>
        </a:p>
        <a:p xmlns:a="http://schemas.openxmlformats.org/drawingml/2006/main">
          <a:pPr algn="ctr"/>
          <a:r>
            <a:rPr lang="fr-FR" sz="1800" b="1" dirty="0" smtClean="0">
              <a:solidFill>
                <a:srgbClr val="3C4646"/>
              </a:solidFill>
            </a:rPr>
            <a:t>autour de 5% de 2012 à 2016 (cf. données CEROM) ; </a:t>
          </a:r>
        </a:p>
        <a:p xmlns:a="http://schemas.openxmlformats.org/drawingml/2006/main">
          <a:pPr algn="ctr"/>
          <a:r>
            <a:rPr lang="fr-FR" sz="1800" b="1" dirty="0" smtClean="0">
              <a:solidFill>
                <a:srgbClr val="3C4646"/>
              </a:solidFill>
            </a:rPr>
            <a:t>elle pourrait ainsi doubler en 2017-2019</a:t>
          </a:r>
          <a:endParaRPr lang="fr-FR" sz="1800" b="1" dirty="0">
            <a:solidFill>
              <a:srgbClr val="3C4646"/>
            </a:solidFill>
          </a:endParaRPr>
        </a:p>
      </cdr:txBody>
    </cdr:sp>
  </cdr:relSizeAnchor>
</c:userShapes>
</file>

<file path=ppt/drawings/drawing89.xml><?xml version="1.0" encoding="utf-8"?>
<c:userShapes xmlns:c="http://schemas.openxmlformats.org/drawingml/2006/chart">
  <cdr:relSizeAnchor xmlns:cdr="http://schemas.openxmlformats.org/drawingml/2006/chartDrawing">
    <cdr:from>
      <cdr:x>0.68575</cdr:x>
      <cdr:y>0</cdr:y>
    </cdr:from>
    <cdr:to>
      <cdr:x>1</cdr:x>
      <cdr:y>1</cdr:y>
    </cdr:to>
    <cdr:sp macro="" textlink="">
      <cdr:nvSpPr>
        <cdr:cNvPr id="2" name="Rectangle 1"/>
        <cdr:cNvSpPr/>
      </cdr:nvSpPr>
      <cdr:spPr>
        <a:xfrm xmlns:a="http://schemas.openxmlformats.org/drawingml/2006/main">
          <a:off x="6174245" y="0"/>
          <a:ext cx="2829450" cy="5382502"/>
        </a:xfrm>
        <a:prstGeom xmlns:a="http://schemas.openxmlformats.org/drawingml/2006/main" prst="rect">
          <a:avLst/>
        </a:prstGeom>
        <a:solidFill xmlns:a="http://schemas.openxmlformats.org/drawingml/2006/main">
          <a:srgbClr val="CCFFCC">
            <a:alpha val="5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fr-FR" sz="1100" dirty="0"/>
        </a:p>
      </cdr:txBody>
    </cdr:sp>
  </cdr:relSizeAnchor>
</c:userShapes>
</file>

<file path=ppt/drawings/drawing9.xml><?xml version="1.0" encoding="utf-8"?>
<c:userShapes xmlns:c="http://schemas.openxmlformats.org/drawingml/2006/chart">
  <cdr:relSizeAnchor xmlns:cdr="http://schemas.openxmlformats.org/drawingml/2006/chartDrawing">
    <cdr:from>
      <cdr:x>0</cdr:x>
      <cdr:y>0.71103</cdr:y>
    </cdr:from>
    <cdr:to>
      <cdr:x>1</cdr:x>
      <cdr:y>0.83667</cdr:y>
    </cdr:to>
    <cdr:sp macro="" textlink="">
      <cdr:nvSpPr>
        <cdr:cNvPr id="2" name="Rectangle à coins arrondis 1"/>
        <cdr:cNvSpPr/>
      </cdr:nvSpPr>
      <cdr:spPr>
        <a:xfrm xmlns:a="http://schemas.openxmlformats.org/drawingml/2006/main">
          <a:off x="0" y="4656403"/>
          <a:ext cx="3651496" cy="822791"/>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chemeClr val="bg1"/>
              </a:solidFill>
            </a:rPr>
            <a:t>Amélioration du déficit dès 2016, avec la solide reprise des </a:t>
          </a:r>
          <a:r>
            <a:rPr lang="fr-FR" sz="1600" b="1" dirty="0" smtClean="0">
              <a:solidFill>
                <a:schemeClr val="bg1"/>
              </a:solidFill>
            </a:rPr>
            <a:t>exportations</a:t>
          </a:r>
        </a:p>
        <a:p xmlns:a="http://schemas.openxmlformats.org/drawingml/2006/main">
          <a:pPr algn="ctr"/>
          <a:r>
            <a:rPr lang="fr-FR" sz="1600" b="1" dirty="0" smtClean="0">
              <a:solidFill>
                <a:schemeClr val="bg1"/>
              </a:solidFill>
            </a:rPr>
            <a:t> </a:t>
          </a:r>
          <a:r>
            <a:rPr lang="fr-FR" sz="1600" b="1" dirty="0">
              <a:solidFill>
                <a:schemeClr val="bg1"/>
              </a:solidFill>
            </a:rPr>
            <a:t>(de nickel, </a:t>
          </a:r>
          <a:r>
            <a:rPr lang="fr-FR" sz="1600" b="1" dirty="0" err="1">
              <a:solidFill>
                <a:schemeClr val="bg1"/>
              </a:solidFill>
            </a:rPr>
            <a:t>évidmment</a:t>
          </a:r>
          <a:r>
            <a:rPr lang="fr-FR" sz="1600" b="1" dirty="0">
              <a:solidFill>
                <a:schemeClr val="bg1"/>
              </a:solidFill>
            </a:rPr>
            <a:t>)</a:t>
          </a:r>
        </a:p>
      </cdr:txBody>
    </cdr:sp>
  </cdr:relSizeAnchor>
</c:userShapes>
</file>

<file path=ppt/drawings/drawing90.xml><?xml version="1.0" encoding="utf-8"?>
<c:userShapes xmlns:c="http://schemas.openxmlformats.org/drawingml/2006/chart">
  <cdr:relSizeAnchor xmlns:cdr="http://schemas.openxmlformats.org/drawingml/2006/chartDrawing">
    <cdr:from>
      <cdr:x>0.11671</cdr:x>
      <cdr:y>0.12613</cdr:y>
    </cdr:from>
    <cdr:to>
      <cdr:x>1</cdr:x>
      <cdr:y>0.20901</cdr:y>
    </cdr:to>
    <cdr:sp macro="" textlink="">
      <cdr:nvSpPr>
        <cdr:cNvPr id="2" name="Rectangle à coins arrondis 1"/>
        <cdr:cNvSpPr/>
      </cdr:nvSpPr>
      <cdr:spPr>
        <a:xfrm xmlns:a="http://schemas.openxmlformats.org/drawingml/2006/main">
          <a:off x="512526" y="830915"/>
          <a:ext cx="3878931" cy="546028"/>
        </a:xfrm>
        <a:prstGeom xmlns:a="http://schemas.openxmlformats.org/drawingml/2006/main" prst="roundRect">
          <a:avLst/>
        </a:prstGeom>
        <a:solidFill xmlns:a="http://schemas.openxmlformats.org/drawingml/2006/main">
          <a:srgbClr val="FF0000"/>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FFFFFF"/>
              </a:solidFill>
            </a:rPr>
            <a:t>Les effets volume sont</a:t>
          </a:r>
          <a:r>
            <a:rPr lang="fr-FR" sz="1400" b="1" baseline="0" dirty="0">
              <a:solidFill>
                <a:srgbClr val="FFFFFF"/>
              </a:solidFill>
            </a:rPr>
            <a:t> en général positifs</a:t>
          </a:r>
          <a:r>
            <a:rPr lang="fr-FR" sz="1400" b="1" baseline="0" dirty="0" smtClean="0">
              <a:solidFill>
                <a:srgbClr val="FFFFFF"/>
              </a:solidFill>
            </a:rPr>
            <a:t>,</a:t>
          </a:r>
        </a:p>
        <a:p xmlns:a="http://schemas.openxmlformats.org/drawingml/2006/main">
          <a:pPr algn="ctr"/>
          <a:r>
            <a:rPr lang="fr-FR" sz="1400" b="1" baseline="0" dirty="0" smtClean="0">
              <a:solidFill>
                <a:srgbClr val="FFFFFF"/>
              </a:solidFill>
            </a:rPr>
            <a:t> </a:t>
          </a:r>
          <a:r>
            <a:rPr lang="fr-FR" sz="1400" b="1" baseline="0" dirty="0">
              <a:solidFill>
                <a:srgbClr val="FFFFFF"/>
              </a:solidFill>
            </a:rPr>
            <a:t>faibles et croissants </a:t>
          </a:r>
          <a:endParaRPr lang="fr-FR" sz="1400" b="1" dirty="0">
            <a:solidFill>
              <a:srgbClr val="FFFFFF"/>
            </a:solidFill>
          </a:endParaRPr>
        </a:p>
      </cdr:txBody>
    </cdr:sp>
  </cdr:relSizeAnchor>
  <cdr:relSizeAnchor xmlns:cdr="http://schemas.openxmlformats.org/drawingml/2006/chartDrawing">
    <cdr:from>
      <cdr:x>0.09366</cdr:x>
      <cdr:y>0.76056</cdr:y>
    </cdr:from>
    <cdr:to>
      <cdr:x>0.97885</cdr:x>
      <cdr:y>0.82342</cdr:y>
    </cdr:to>
    <cdr:sp macro="" textlink="">
      <cdr:nvSpPr>
        <cdr:cNvPr id="3" name="Rectangle à coins arrondis 2"/>
        <cdr:cNvSpPr/>
      </cdr:nvSpPr>
      <cdr:spPr>
        <a:xfrm xmlns:a="http://schemas.openxmlformats.org/drawingml/2006/main">
          <a:off x="411295" y="5010551"/>
          <a:ext cx="3887274" cy="414126"/>
        </a:xfrm>
        <a:prstGeom xmlns:a="http://schemas.openxmlformats.org/drawingml/2006/main" prst="roundRect">
          <a:avLst/>
        </a:prstGeom>
        <a:solidFill xmlns:a="http://schemas.openxmlformats.org/drawingml/2006/main">
          <a:srgbClr val="0000FF"/>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FFFFFF"/>
              </a:solidFill>
            </a:rPr>
            <a:t>Les effets prix sont importants et très fluctuants</a:t>
          </a:r>
        </a:p>
      </cdr:txBody>
    </cdr:sp>
  </cdr:relSizeAnchor>
  <cdr:relSizeAnchor xmlns:cdr="http://schemas.openxmlformats.org/drawingml/2006/chartDrawing">
    <cdr:from>
      <cdr:x>0.0973</cdr:x>
      <cdr:y>0.67479</cdr:y>
    </cdr:from>
    <cdr:to>
      <cdr:x>0.96757</cdr:x>
      <cdr:y>0.73153</cdr:y>
    </cdr:to>
    <cdr:sp macro="" textlink="">
      <cdr:nvSpPr>
        <cdr:cNvPr id="4" name="Rectangle à coins arrondis 3"/>
        <cdr:cNvSpPr/>
      </cdr:nvSpPr>
      <cdr:spPr>
        <a:xfrm xmlns:a="http://schemas.openxmlformats.org/drawingml/2006/main">
          <a:off x="427276" y="4445517"/>
          <a:ext cx="3821755" cy="373780"/>
        </a:xfrm>
        <a:prstGeom xmlns:a="http://schemas.openxmlformats.org/drawingml/2006/main" prst="roundRect">
          <a:avLst/>
        </a:prstGeom>
        <a:solidFill xmlns:a="http://schemas.openxmlformats.org/drawingml/2006/main">
          <a:schemeClr val="tx1"/>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FFFFFF"/>
              </a:solidFill>
            </a:rPr>
            <a:t>Effets valeur fluctuant autour de 10 à 20 GCFP</a:t>
          </a:r>
        </a:p>
      </cdr:txBody>
    </cdr:sp>
  </cdr:relSizeAnchor>
</c:userShapes>
</file>

<file path=ppt/drawings/drawing91.xml><?xml version="1.0" encoding="utf-8"?>
<c:userShapes xmlns:c="http://schemas.openxmlformats.org/drawingml/2006/chart">
  <cdr:relSizeAnchor xmlns:cdr="http://schemas.openxmlformats.org/drawingml/2006/chartDrawing">
    <cdr:from>
      <cdr:x>0.1974</cdr:x>
      <cdr:y>0.75173</cdr:y>
    </cdr:from>
    <cdr:to>
      <cdr:x>1</cdr:x>
      <cdr:y>0.83645</cdr:y>
    </cdr:to>
    <cdr:sp macro="" textlink="">
      <cdr:nvSpPr>
        <cdr:cNvPr id="2" name="Rectangle à coins arrondis 1"/>
        <cdr:cNvSpPr/>
      </cdr:nvSpPr>
      <cdr:spPr>
        <a:xfrm xmlns:a="http://schemas.openxmlformats.org/drawingml/2006/main">
          <a:off x="902029" y="4952347"/>
          <a:ext cx="3667460" cy="558131"/>
        </a:xfrm>
        <a:prstGeom xmlns:a="http://schemas.openxmlformats.org/drawingml/2006/main" prst="roundRect">
          <a:avLst/>
        </a:prstGeom>
        <a:solidFill xmlns:a="http://schemas.openxmlformats.org/drawingml/2006/main">
          <a:srgbClr val="FF0000"/>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FFFFFF"/>
              </a:solidFill>
            </a:rPr>
            <a:t>Les effets volume cumulés sont </a:t>
          </a:r>
          <a:endParaRPr lang="fr-FR" sz="1400" b="1" dirty="0" smtClean="0">
            <a:solidFill>
              <a:srgbClr val="FFFFFF"/>
            </a:solidFill>
          </a:endParaRPr>
        </a:p>
        <a:p xmlns:a="http://schemas.openxmlformats.org/drawingml/2006/main">
          <a:pPr algn="ctr"/>
          <a:r>
            <a:rPr lang="fr-FR" sz="1400" b="1" dirty="0" smtClean="0">
              <a:solidFill>
                <a:srgbClr val="FFFFFF"/>
              </a:solidFill>
            </a:rPr>
            <a:t>faibles </a:t>
          </a:r>
          <a:r>
            <a:rPr lang="fr-FR" sz="1400" b="1" dirty="0">
              <a:solidFill>
                <a:srgbClr val="FFFFFF"/>
              </a:solidFill>
            </a:rPr>
            <a:t>jusqu'en 2012 puis explosent</a:t>
          </a:r>
        </a:p>
      </cdr:txBody>
    </cdr:sp>
  </cdr:relSizeAnchor>
  <cdr:relSizeAnchor xmlns:cdr="http://schemas.openxmlformats.org/drawingml/2006/chartDrawing">
    <cdr:from>
      <cdr:x>0.11688</cdr:x>
      <cdr:y>0.01622</cdr:y>
    </cdr:from>
    <cdr:to>
      <cdr:x>0.42857</cdr:x>
      <cdr:y>0.34414</cdr:y>
    </cdr:to>
    <cdr:sp macro="" textlink="">
      <cdr:nvSpPr>
        <cdr:cNvPr id="3" name="Rectangle à coins arrondis 2"/>
        <cdr:cNvSpPr/>
      </cdr:nvSpPr>
      <cdr:spPr>
        <a:xfrm xmlns:a="http://schemas.openxmlformats.org/drawingml/2006/main">
          <a:off x="534095" y="106834"/>
          <a:ext cx="1424257" cy="2160374"/>
        </a:xfrm>
        <a:prstGeom xmlns:a="http://schemas.openxmlformats.org/drawingml/2006/main" prst="roundRect">
          <a:avLst/>
        </a:prstGeom>
        <a:solidFill xmlns:a="http://schemas.openxmlformats.org/drawingml/2006/main">
          <a:srgbClr val="0000FF"/>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FFFFFF"/>
              </a:solidFill>
            </a:rPr>
            <a:t>Les effets prix </a:t>
          </a:r>
          <a:endParaRPr lang="fr-FR" sz="1400" b="1" dirty="0" smtClean="0">
            <a:solidFill>
              <a:srgbClr val="FFFFFF"/>
            </a:solidFill>
          </a:endParaRPr>
        </a:p>
        <a:p xmlns:a="http://schemas.openxmlformats.org/drawingml/2006/main">
          <a:pPr algn="ctr"/>
          <a:r>
            <a:rPr lang="fr-FR" sz="1400" b="1" dirty="0" smtClean="0">
              <a:solidFill>
                <a:srgbClr val="FFFFFF"/>
              </a:solidFill>
            </a:rPr>
            <a:t>cumulés </a:t>
          </a:r>
        </a:p>
        <a:p xmlns:a="http://schemas.openxmlformats.org/drawingml/2006/main">
          <a:pPr algn="ctr"/>
          <a:r>
            <a:rPr lang="fr-FR" sz="1400" b="1" dirty="0" smtClean="0">
              <a:solidFill>
                <a:srgbClr val="FFFFFF"/>
              </a:solidFill>
            </a:rPr>
            <a:t>sont </a:t>
          </a:r>
          <a:r>
            <a:rPr lang="fr-FR" sz="1400" b="1" dirty="0">
              <a:solidFill>
                <a:srgbClr val="FFFFFF"/>
              </a:solidFill>
            </a:rPr>
            <a:t>maximums </a:t>
          </a:r>
          <a:endParaRPr lang="fr-FR" sz="1400" b="1" dirty="0" smtClean="0">
            <a:solidFill>
              <a:srgbClr val="FFFFFF"/>
            </a:solidFill>
          </a:endParaRPr>
        </a:p>
        <a:p xmlns:a="http://schemas.openxmlformats.org/drawingml/2006/main">
          <a:pPr algn="ctr"/>
          <a:r>
            <a:rPr lang="fr-FR" sz="1400" b="1" dirty="0" smtClean="0">
              <a:solidFill>
                <a:srgbClr val="FFFFFF"/>
              </a:solidFill>
            </a:rPr>
            <a:t>en </a:t>
          </a:r>
          <a:r>
            <a:rPr lang="fr-FR" sz="1400" b="1" dirty="0">
              <a:solidFill>
                <a:srgbClr val="FFFFFF"/>
              </a:solidFill>
            </a:rPr>
            <a:t>2007 </a:t>
          </a:r>
          <a:endParaRPr lang="fr-FR" sz="1400" b="1" dirty="0" smtClean="0">
            <a:solidFill>
              <a:srgbClr val="FFFFFF"/>
            </a:solidFill>
          </a:endParaRPr>
        </a:p>
        <a:p xmlns:a="http://schemas.openxmlformats.org/drawingml/2006/main">
          <a:pPr algn="ctr"/>
          <a:r>
            <a:rPr lang="fr-FR" sz="1400" b="1" dirty="0" smtClean="0">
              <a:solidFill>
                <a:srgbClr val="FFFFFF"/>
              </a:solidFill>
            </a:rPr>
            <a:t>puis </a:t>
          </a:r>
          <a:r>
            <a:rPr lang="fr-FR" sz="1400" b="1" dirty="0">
              <a:solidFill>
                <a:srgbClr val="FFFFFF"/>
              </a:solidFill>
            </a:rPr>
            <a:t>s'annulent </a:t>
          </a:r>
          <a:endParaRPr lang="fr-FR" sz="1400" b="1" dirty="0" smtClean="0">
            <a:solidFill>
              <a:srgbClr val="FFFFFF"/>
            </a:solidFill>
          </a:endParaRPr>
        </a:p>
        <a:p xmlns:a="http://schemas.openxmlformats.org/drawingml/2006/main">
          <a:pPr algn="ctr"/>
          <a:r>
            <a:rPr lang="fr-FR" sz="1400" b="1" dirty="0" smtClean="0">
              <a:solidFill>
                <a:srgbClr val="FFFFFF"/>
              </a:solidFill>
            </a:rPr>
            <a:t>presque </a:t>
          </a:r>
          <a:r>
            <a:rPr lang="fr-FR" sz="1400" b="1" dirty="0">
              <a:solidFill>
                <a:srgbClr val="FFFFFF"/>
              </a:solidFill>
            </a:rPr>
            <a:t>jusqu'en 2016 </a:t>
          </a:r>
        </a:p>
      </cdr:txBody>
    </cdr:sp>
  </cdr:relSizeAnchor>
  <cdr:relSizeAnchor xmlns:cdr="http://schemas.openxmlformats.org/drawingml/2006/chartDrawing">
    <cdr:from>
      <cdr:x>0.77403</cdr:x>
      <cdr:y>0.60598</cdr:y>
    </cdr:from>
    <cdr:to>
      <cdr:x>1</cdr:x>
      <cdr:y>0.73514</cdr:y>
    </cdr:to>
    <cdr:sp macro="" textlink="">
      <cdr:nvSpPr>
        <cdr:cNvPr id="4" name="Rectangle à coins arrondis 3"/>
        <cdr:cNvSpPr/>
      </cdr:nvSpPr>
      <cdr:spPr>
        <a:xfrm xmlns:a="http://schemas.openxmlformats.org/drawingml/2006/main">
          <a:off x="3536903" y="3992191"/>
          <a:ext cx="1032586" cy="850846"/>
        </a:xfrm>
        <a:prstGeom xmlns:a="http://schemas.openxmlformats.org/drawingml/2006/main" prst="roundRect">
          <a:avLst/>
        </a:prstGeom>
        <a:solidFill xmlns:a="http://schemas.openxmlformats.org/drawingml/2006/main">
          <a:srgbClr val="0000FF"/>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rgbClr val="FFFFFF"/>
              </a:solidFill>
            </a:rPr>
            <a:t>Rebond en 2017 et 2018</a:t>
          </a:r>
        </a:p>
      </cdr:txBody>
    </cdr:sp>
  </cdr:relSizeAnchor>
  <cdr:relSizeAnchor xmlns:cdr="http://schemas.openxmlformats.org/drawingml/2006/chartDrawing">
    <cdr:from>
      <cdr:x>0.54026</cdr:x>
      <cdr:y>0.13874</cdr:y>
    </cdr:from>
    <cdr:to>
      <cdr:x>0.91688</cdr:x>
      <cdr:y>0.28829</cdr:y>
    </cdr:to>
    <cdr:sp macro="" textlink="">
      <cdr:nvSpPr>
        <cdr:cNvPr id="6" name="Rectangle à coins arrondis 5"/>
        <cdr:cNvSpPr/>
      </cdr:nvSpPr>
      <cdr:spPr>
        <a:xfrm xmlns:a="http://schemas.openxmlformats.org/drawingml/2006/main">
          <a:off x="2468712" y="914006"/>
          <a:ext cx="1720976" cy="985226"/>
        </a:xfrm>
        <a:prstGeom xmlns:a="http://schemas.openxmlformats.org/drawingml/2006/main" prst="roundRect">
          <a:avLst/>
        </a:prstGeom>
        <a:solidFill xmlns:a="http://schemas.openxmlformats.org/drawingml/2006/main">
          <a:schemeClr val="tx1"/>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a:solidFill>
                <a:srgbClr val="FFFFFF"/>
              </a:solidFill>
            </a:rPr>
            <a:t>Effets valeur fluctuant autour d'une moyenne jusqu'en 2016</a:t>
          </a:r>
        </a:p>
        <a:p xmlns:a="http://schemas.openxmlformats.org/drawingml/2006/main">
          <a:pPr algn="ctr"/>
          <a:r>
            <a:rPr lang="fr-FR" sz="1400" b="1">
              <a:solidFill>
                <a:srgbClr val="FFFFFF"/>
              </a:solidFill>
            </a:rPr>
            <a:t> </a:t>
          </a:r>
        </a:p>
      </cdr:txBody>
    </cdr:sp>
  </cdr:relSizeAnchor>
</c:userShapes>
</file>

<file path=ppt/drawings/drawing92.xml><?xml version="1.0" encoding="utf-8"?>
<c:userShapes xmlns:c="http://schemas.openxmlformats.org/drawingml/2006/chart">
  <cdr:relSizeAnchor xmlns:cdr="http://schemas.openxmlformats.org/drawingml/2006/chartDrawing">
    <cdr:from>
      <cdr:x>0.08354</cdr:x>
      <cdr:y>0.40476</cdr:y>
    </cdr:from>
    <cdr:to>
      <cdr:x>0.15339</cdr:x>
      <cdr:y>0.84392</cdr:y>
    </cdr:to>
    <cdr:sp macro="" textlink="">
      <cdr:nvSpPr>
        <cdr:cNvPr id="5" name="Flèche vers le haut 4"/>
        <cdr:cNvSpPr/>
      </cdr:nvSpPr>
      <cdr:spPr>
        <a:xfrm xmlns:a="http://schemas.openxmlformats.org/drawingml/2006/main">
          <a:off x="760618" y="2647321"/>
          <a:ext cx="635973" cy="2872315"/>
        </a:xfrm>
        <a:prstGeom xmlns:a="http://schemas.openxmlformats.org/drawingml/2006/main" prst="upArrow">
          <a:avLst/>
        </a:prstGeom>
        <a:solidFill xmlns:a="http://schemas.openxmlformats.org/drawingml/2006/main">
          <a:schemeClr val="bg1">
            <a:lumMod val="75000"/>
            <a:alpha val="50000"/>
          </a:schemeClr>
        </a:solidFill>
        <a:ln xmlns:a="http://schemas.openxmlformats.org/drawingml/2006/main">
          <a:solidFill>
            <a:schemeClr val="tx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r-FR"/>
        </a:p>
      </cdr:txBody>
    </cdr:sp>
  </cdr:relSizeAnchor>
  <cdr:relSizeAnchor xmlns:cdr="http://schemas.openxmlformats.org/drawingml/2006/chartDrawing">
    <cdr:from>
      <cdr:x>0.67531</cdr:x>
      <cdr:y>0.51906</cdr:y>
    </cdr:from>
    <cdr:to>
      <cdr:x>0.74516</cdr:x>
      <cdr:y>0.69147</cdr:y>
    </cdr:to>
    <cdr:sp macro="" textlink="">
      <cdr:nvSpPr>
        <cdr:cNvPr id="4" name="Flèche vers le haut 3"/>
        <cdr:cNvSpPr/>
      </cdr:nvSpPr>
      <cdr:spPr>
        <a:xfrm xmlns:a="http://schemas.openxmlformats.org/drawingml/2006/main" flipV="1">
          <a:off x="6148613" y="3394871"/>
          <a:ext cx="635973" cy="1127670"/>
        </a:xfrm>
        <a:prstGeom xmlns:a="http://schemas.openxmlformats.org/drawingml/2006/main" prst="upArrow">
          <a:avLst/>
        </a:prstGeom>
        <a:solidFill xmlns:a="http://schemas.openxmlformats.org/drawingml/2006/main">
          <a:schemeClr val="bg1">
            <a:lumMod val="75000"/>
            <a:alpha val="50000"/>
          </a:schemeClr>
        </a:solidFill>
        <a:ln xmlns:a="http://schemas.openxmlformats.org/drawingml/2006/main">
          <a:solidFill>
            <a:schemeClr val="tx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r-FR"/>
        </a:p>
      </cdr:txBody>
    </cdr:sp>
  </cdr:relSizeAnchor>
  <cdr:relSizeAnchor xmlns:cdr="http://schemas.openxmlformats.org/drawingml/2006/chartDrawing">
    <cdr:from>
      <cdr:x>0.89823</cdr:x>
      <cdr:y>0.39927</cdr:y>
    </cdr:from>
    <cdr:to>
      <cdr:x>0.96809</cdr:x>
      <cdr:y>0.5119</cdr:y>
    </cdr:to>
    <cdr:sp macro="" textlink="">
      <cdr:nvSpPr>
        <cdr:cNvPr id="6" name="Flèche vers le haut 5"/>
        <cdr:cNvSpPr/>
      </cdr:nvSpPr>
      <cdr:spPr>
        <a:xfrm xmlns:a="http://schemas.openxmlformats.org/drawingml/2006/main" flipV="1">
          <a:off x="8178238" y="2611440"/>
          <a:ext cx="636064" cy="736627"/>
        </a:xfrm>
        <a:prstGeom xmlns:a="http://schemas.openxmlformats.org/drawingml/2006/main" prst="upArrow">
          <a:avLst/>
        </a:prstGeom>
        <a:solidFill xmlns:a="http://schemas.openxmlformats.org/drawingml/2006/main">
          <a:schemeClr val="bg1">
            <a:lumMod val="75000"/>
            <a:alpha val="50000"/>
          </a:schemeClr>
        </a:solidFill>
        <a:ln xmlns:a="http://schemas.openxmlformats.org/drawingml/2006/main">
          <a:solidFill>
            <a:schemeClr val="tx1"/>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r-FR"/>
        </a:p>
      </cdr:txBody>
    </cdr:sp>
  </cdr:relSizeAnchor>
  <cdr:relSizeAnchor xmlns:cdr="http://schemas.openxmlformats.org/drawingml/2006/chartDrawing">
    <cdr:from>
      <cdr:x>0.75607</cdr:x>
      <cdr:y>0.02381</cdr:y>
    </cdr:from>
    <cdr:to>
      <cdr:x>0.92554</cdr:x>
      <cdr:y>0.12886</cdr:y>
    </cdr:to>
    <cdr:sp macro="" textlink="">
      <cdr:nvSpPr>
        <cdr:cNvPr id="7" name="Rectangle à coins arrondis 6"/>
        <cdr:cNvSpPr/>
      </cdr:nvSpPr>
      <cdr:spPr>
        <a:xfrm xmlns:a="http://schemas.openxmlformats.org/drawingml/2006/main">
          <a:off x="6883906" y="155729"/>
          <a:ext cx="1542945" cy="687054"/>
        </a:xfrm>
        <a:prstGeom xmlns:a="http://schemas.openxmlformats.org/drawingml/2006/main" prst="roundRect">
          <a:avLst/>
        </a:prstGeom>
        <a:solidFill xmlns:a="http://schemas.openxmlformats.org/drawingml/2006/main">
          <a:srgbClr val="2CFF1E"/>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dirty="0">
              <a:solidFill>
                <a:schemeClr val="tx1"/>
              </a:solidFill>
            </a:rPr>
            <a:t>Boom en valeur...</a:t>
          </a:r>
        </a:p>
      </cdr:txBody>
    </cdr:sp>
  </cdr:relSizeAnchor>
  <cdr:relSizeAnchor xmlns:cdr="http://schemas.openxmlformats.org/drawingml/2006/chartDrawing">
    <cdr:from>
      <cdr:x>0.77214</cdr:x>
      <cdr:y>0.74592</cdr:y>
    </cdr:from>
    <cdr:to>
      <cdr:x>0.96334</cdr:x>
      <cdr:y>0.86388</cdr:y>
    </cdr:to>
    <cdr:sp macro="" textlink="">
      <cdr:nvSpPr>
        <cdr:cNvPr id="8" name="Rectangle à coins arrondis 7"/>
        <cdr:cNvSpPr/>
      </cdr:nvSpPr>
      <cdr:spPr>
        <a:xfrm xmlns:a="http://schemas.openxmlformats.org/drawingml/2006/main">
          <a:off x="7030241" y="4878699"/>
          <a:ext cx="1740804" cy="771509"/>
        </a:xfrm>
        <a:prstGeom xmlns:a="http://schemas.openxmlformats.org/drawingml/2006/main" prst="roundRect">
          <a:avLst/>
        </a:prstGeom>
        <a:solidFill xmlns:a="http://schemas.openxmlformats.org/drawingml/2006/main">
          <a:srgbClr val="2CFF1E"/>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800" b="1">
              <a:solidFill>
                <a:srgbClr val="000000"/>
              </a:solidFill>
            </a:rPr>
            <a:t>... par le boom des prix</a:t>
          </a:r>
        </a:p>
      </cdr:txBody>
    </cdr:sp>
  </cdr:relSizeAnchor>
  <cdr:relSizeAnchor xmlns:cdr="http://schemas.openxmlformats.org/drawingml/2006/chartDrawing">
    <cdr:from>
      <cdr:x>0.16436</cdr:x>
      <cdr:y>0.28504</cdr:y>
    </cdr:from>
    <cdr:to>
      <cdr:x>0.7278</cdr:x>
      <cdr:y>0.34694</cdr:y>
    </cdr:to>
    <cdr:sp macro="" textlink="">
      <cdr:nvSpPr>
        <cdr:cNvPr id="9" name="Rectangle à coins arrondis 8"/>
        <cdr:cNvSpPr/>
      </cdr:nvSpPr>
      <cdr:spPr>
        <a:xfrm xmlns:a="http://schemas.openxmlformats.org/drawingml/2006/main">
          <a:off x="1496516" y="1864265"/>
          <a:ext cx="5129939" cy="404856"/>
        </a:xfrm>
        <a:prstGeom xmlns:a="http://schemas.openxmlformats.org/drawingml/2006/main" prst="roundRect">
          <a:avLst/>
        </a:prstGeom>
        <a:solidFill xmlns:a="http://schemas.openxmlformats.org/drawingml/2006/main">
          <a:schemeClr val="tx1"/>
        </a:solidFill>
        <a:ln xmlns:a="http://schemas.openxmlformats.org/drawingml/2006/main" w="28575" cmpd="sng">
          <a:noFill/>
          <a:prstDash val="sysDash"/>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400" b="1" dirty="0">
              <a:solidFill>
                <a:srgbClr val="FFFFFF"/>
              </a:solidFill>
            </a:rPr>
            <a:t>Effets valeur légèrement croissant</a:t>
          </a:r>
        </a:p>
      </cdr:txBody>
    </cdr:sp>
  </cdr:relSizeAnchor>
  <cdr:relSizeAnchor xmlns:cdr="http://schemas.openxmlformats.org/drawingml/2006/chartDrawing">
    <cdr:from>
      <cdr:x>0.74434</cdr:x>
      <cdr:y>0</cdr:y>
    </cdr:from>
    <cdr:to>
      <cdr:x>1</cdr:x>
      <cdr:y>0.902</cdr:y>
    </cdr:to>
    <cdr:sp macro="" textlink="">
      <cdr:nvSpPr>
        <cdr:cNvPr id="3" name="Rectangle à coins arrondis 2"/>
        <cdr:cNvSpPr/>
      </cdr:nvSpPr>
      <cdr:spPr>
        <a:xfrm xmlns:a="http://schemas.openxmlformats.org/drawingml/2006/main">
          <a:off x="6777087" y="0"/>
          <a:ext cx="2327750" cy="5899482"/>
        </a:xfrm>
        <a:prstGeom xmlns:a="http://schemas.openxmlformats.org/drawingml/2006/main" prst="roundRect">
          <a:avLst/>
        </a:prstGeom>
        <a:noFill xmlns:a="http://schemas.openxmlformats.org/drawingml/2006/main"/>
        <a:ln xmlns:a="http://schemas.openxmlformats.org/drawingml/2006/main" w="76200" cmpd="sng">
          <a:solidFill>
            <a:srgbClr val="008000"/>
          </a:solidFill>
          <a:prstDash val="sysDash"/>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endParaRPr lang="fr-FR">
            <a:solidFill>
              <a:srgbClr val="FFFFFF"/>
            </a:solidFill>
          </a:endParaRPr>
        </a:p>
      </cdr:txBody>
    </cdr:sp>
  </cdr:relSizeAnchor>
</c:userShapes>
</file>

<file path=ppt/drawings/drawing93.xml><?xml version="1.0" encoding="utf-8"?>
<c:userShapes xmlns:c="http://schemas.openxmlformats.org/drawingml/2006/chart">
  <cdr:relSizeAnchor xmlns:cdr="http://schemas.openxmlformats.org/drawingml/2006/chartDrawing">
    <cdr:from>
      <cdr:x>0.46824</cdr:x>
      <cdr:y>0.48864</cdr:y>
    </cdr:from>
    <cdr:to>
      <cdr:x>0.94353</cdr:x>
      <cdr:y>0.7197</cdr:y>
    </cdr:to>
    <cdr:sp macro="" textlink="">
      <cdr:nvSpPr>
        <cdr:cNvPr id="2" name="Rectangle à coins arrondis 1"/>
        <cdr:cNvSpPr/>
      </cdr:nvSpPr>
      <cdr:spPr>
        <a:xfrm xmlns:a="http://schemas.openxmlformats.org/drawingml/2006/main">
          <a:off x="2527300" y="1638300"/>
          <a:ext cx="2565400" cy="774700"/>
        </a:xfrm>
        <a:prstGeom xmlns:a="http://schemas.openxmlformats.org/drawingml/2006/main" prst="roundRect">
          <a:avLst/>
        </a:prstGeom>
        <a:solidFill xmlns:a="http://schemas.openxmlformats.org/drawingml/2006/main">
          <a:srgbClr val="FF0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1400" b="1" dirty="0"/>
            <a:t>Chute "historique" à plus de 20% estimée*</a:t>
          </a:r>
          <a:r>
            <a:rPr lang="fr-FR" sz="1400" b="1" baseline="0" dirty="0"/>
            <a:t> en 2018 comparée à 2017</a:t>
          </a:r>
          <a:endParaRPr lang="fr-FR" sz="1400" b="1" dirty="0"/>
        </a:p>
      </cdr:txBody>
    </cdr:sp>
  </cdr:relSizeAnchor>
  <cdr:relSizeAnchor xmlns:cdr="http://schemas.openxmlformats.org/drawingml/2006/chartDrawing">
    <cdr:from>
      <cdr:x>0.38588</cdr:x>
      <cdr:y>0.92045</cdr:y>
    </cdr:from>
    <cdr:to>
      <cdr:x>0.94588</cdr:x>
      <cdr:y>1</cdr:y>
    </cdr:to>
    <cdr:sp macro="" textlink="">
      <cdr:nvSpPr>
        <cdr:cNvPr id="3" name="Rectangle à coins arrondis 2"/>
        <cdr:cNvSpPr/>
      </cdr:nvSpPr>
      <cdr:spPr>
        <a:xfrm xmlns:a="http://schemas.openxmlformats.org/drawingml/2006/main">
          <a:off x="2082800" y="3086100"/>
          <a:ext cx="3022600" cy="266700"/>
        </a:xfrm>
        <a:prstGeom xmlns:a="http://schemas.openxmlformats.org/drawingml/2006/main" prst="round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200" b="1" dirty="0">
              <a:solidFill>
                <a:srgbClr val="000000"/>
              </a:solidFill>
            </a:rPr>
            <a:t>* Base 7 premiers mois de 2017 et 2</a:t>
          </a:r>
          <a:r>
            <a:rPr lang="fr-FR" sz="1200" b="1" baseline="0" dirty="0">
              <a:solidFill>
                <a:srgbClr val="000000"/>
              </a:solidFill>
            </a:rPr>
            <a:t>018</a:t>
          </a:r>
          <a:endParaRPr lang="fr-FR" sz="1200" b="1" dirty="0">
            <a:solidFill>
              <a:srgbClr val="000000"/>
            </a:solidFill>
          </a:endParaRPr>
        </a:p>
      </cdr:txBody>
    </cdr:sp>
  </cdr:relSizeAnchor>
</c:userShapes>
</file>

<file path=ppt/drawings/drawing94.xml><?xml version="1.0" encoding="utf-8"?>
<c:userShapes xmlns:c="http://schemas.openxmlformats.org/drawingml/2006/chart">
  <cdr:relSizeAnchor xmlns:cdr="http://schemas.openxmlformats.org/drawingml/2006/chartDrawing">
    <cdr:from>
      <cdr:x>0.21233</cdr:x>
      <cdr:y>0.60985</cdr:y>
    </cdr:from>
    <cdr:to>
      <cdr:x>0.82824</cdr:x>
      <cdr:y>0.7197</cdr:y>
    </cdr:to>
    <cdr:sp macro="" textlink="">
      <cdr:nvSpPr>
        <cdr:cNvPr id="2" name="Rectangle à coins arrondis 1"/>
        <cdr:cNvSpPr/>
      </cdr:nvSpPr>
      <cdr:spPr>
        <a:xfrm xmlns:a="http://schemas.openxmlformats.org/drawingml/2006/main">
          <a:off x="884656" y="2079755"/>
          <a:ext cx="2566158" cy="374618"/>
        </a:xfrm>
        <a:prstGeom xmlns:a="http://schemas.openxmlformats.org/drawingml/2006/main" prst="roundRect">
          <a:avLst/>
        </a:prstGeom>
        <a:solidFill xmlns:a="http://schemas.openxmlformats.org/drawingml/2006/main">
          <a:srgbClr val="FF0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1400" b="1" dirty="0"/>
            <a:t>Après le pic, l'abyme...</a:t>
          </a:r>
        </a:p>
      </cdr:txBody>
    </cdr:sp>
  </cdr:relSizeAnchor>
</c:userShapes>
</file>

<file path=ppt/drawings/drawing95.xml><?xml version="1.0" encoding="utf-8"?>
<c:userShapes xmlns:c="http://schemas.openxmlformats.org/drawingml/2006/chart">
  <cdr:relSizeAnchor xmlns:cdr="http://schemas.openxmlformats.org/drawingml/2006/chartDrawing">
    <cdr:from>
      <cdr:x>0.76054</cdr:x>
      <cdr:y>0.4015</cdr:y>
    </cdr:from>
    <cdr:to>
      <cdr:x>0.85694</cdr:x>
      <cdr:y>0.52652</cdr:y>
    </cdr:to>
    <cdr:sp macro="" textlink="">
      <cdr:nvSpPr>
        <cdr:cNvPr id="2" name="Rectangle à coins arrondis 1"/>
        <cdr:cNvSpPr/>
      </cdr:nvSpPr>
      <cdr:spPr>
        <a:xfrm xmlns:a="http://schemas.openxmlformats.org/drawingml/2006/main">
          <a:off x="6978793" y="1203074"/>
          <a:ext cx="884655" cy="374618"/>
        </a:xfrm>
        <a:prstGeom xmlns:a="http://schemas.openxmlformats.org/drawingml/2006/main" prst="roundRect">
          <a:avLst/>
        </a:prstGeom>
        <a:solidFill xmlns:a="http://schemas.openxmlformats.org/drawingml/2006/main">
          <a:srgbClr val="FF0000"/>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1400" b="1" dirty="0" smtClean="0"/>
            <a:t>Chute</a:t>
          </a:r>
          <a:endParaRPr lang="fr-FR" sz="1400" b="1" dirty="0"/>
        </a:p>
      </cdr:txBody>
    </cdr:sp>
  </cdr:relSizeAnchor>
  <cdr:relSizeAnchor xmlns:cdr="http://schemas.openxmlformats.org/drawingml/2006/chartDrawing">
    <cdr:from>
      <cdr:x>0.88649</cdr:x>
      <cdr:y>0.27083</cdr:y>
    </cdr:from>
    <cdr:to>
      <cdr:x>1</cdr:x>
      <cdr:y>0.39585</cdr:y>
    </cdr:to>
    <cdr:sp macro="" textlink="">
      <cdr:nvSpPr>
        <cdr:cNvPr id="3" name="Rectangle à coins arrondis 2"/>
        <cdr:cNvSpPr/>
      </cdr:nvSpPr>
      <cdr:spPr>
        <a:xfrm xmlns:a="http://schemas.openxmlformats.org/drawingml/2006/main">
          <a:off x="8134551" y="811539"/>
          <a:ext cx="1041610" cy="374618"/>
        </a:xfrm>
        <a:prstGeom xmlns:a="http://schemas.openxmlformats.org/drawingml/2006/main" prst="roundRect">
          <a:avLst/>
        </a:prstGeom>
        <a:solidFill xmlns:a="http://schemas.openxmlformats.org/drawingml/2006/main">
          <a:srgbClr val="27FF23"/>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lnSpc>
              <a:spcPts val="1600"/>
            </a:lnSpc>
          </a:pPr>
          <a:r>
            <a:rPr lang="fr-FR" sz="1400" b="1" dirty="0" smtClean="0">
              <a:solidFill>
                <a:srgbClr val="3C4646"/>
              </a:solidFill>
            </a:rPr>
            <a:t>Reprise ??</a:t>
          </a:r>
          <a:endParaRPr lang="fr-FR" sz="1400" b="1" dirty="0">
            <a:solidFill>
              <a:srgbClr val="3C4646"/>
            </a:solidFill>
          </a:endParaRPr>
        </a:p>
      </cdr:txBody>
    </cdr:sp>
  </cdr:relSizeAnchor>
</c:userShapes>
</file>

<file path=ppt/drawings/drawing96.xml><?xml version="1.0" encoding="utf-8"?>
<c:userShapes xmlns:c="http://schemas.openxmlformats.org/drawingml/2006/chart">
  <cdr:relSizeAnchor xmlns:cdr="http://schemas.openxmlformats.org/drawingml/2006/chartDrawing">
    <cdr:from>
      <cdr:x>0.12292</cdr:x>
      <cdr:y>0.57847</cdr:y>
    </cdr:from>
    <cdr:to>
      <cdr:x>0.53878</cdr:x>
      <cdr:y>0.77004</cdr:y>
    </cdr:to>
    <cdr:sp macro="" textlink="">
      <cdr:nvSpPr>
        <cdr:cNvPr id="2" name="Rectangle à coins arrondis 1"/>
        <cdr:cNvSpPr/>
      </cdr:nvSpPr>
      <cdr:spPr>
        <a:xfrm xmlns:a="http://schemas.openxmlformats.org/drawingml/2006/main">
          <a:off x="533016" y="3768829"/>
          <a:ext cx="1803297" cy="1248084"/>
        </a:xfrm>
        <a:prstGeom xmlns:a="http://schemas.openxmlformats.org/drawingml/2006/main" prst="roundRect">
          <a:avLst/>
        </a:prstGeom>
        <a:solidFill xmlns:a="http://schemas.openxmlformats.org/drawingml/2006/main">
          <a:srgbClr val="33FF5E"/>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600" b="1" dirty="0">
              <a:solidFill>
                <a:schemeClr val="tx1"/>
              </a:solidFill>
            </a:rPr>
            <a:t>Croissance, accélérée depuis 2006, jusqu'au pic </a:t>
          </a:r>
          <a:r>
            <a:rPr lang="fr-FR" sz="1600" b="1" dirty="0" smtClean="0">
              <a:solidFill>
                <a:schemeClr val="tx1"/>
              </a:solidFill>
            </a:rPr>
            <a:t>de 2011</a:t>
          </a:r>
          <a:r>
            <a:rPr lang="mr-IN" sz="1600" b="1" dirty="0" smtClean="0">
              <a:solidFill>
                <a:schemeClr val="tx1"/>
              </a:solidFill>
            </a:rPr>
            <a:t>…</a:t>
          </a:r>
          <a:endParaRPr lang="fr-FR" sz="1600" b="1" dirty="0">
            <a:solidFill>
              <a:schemeClr val="tx1"/>
            </a:solidFill>
          </a:endParaRPr>
        </a:p>
      </cdr:txBody>
    </cdr:sp>
  </cdr:relSizeAnchor>
  <cdr:relSizeAnchor xmlns:cdr="http://schemas.openxmlformats.org/drawingml/2006/chartDrawing">
    <cdr:from>
      <cdr:x>0.33861</cdr:x>
      <cdr:y>0.50065</cdr:y>
    </cdr:from>
    <cdr:to>
      <cdr:x>0.6874</cdr:x>
      <cdr:y>0.60131</cdr:y>
    </cdr:to>
    <cdr:sp macro="" textlink="">
      <cdr:nvSpPr>
        <cdr:cNvPr id="3" name="Rectangle à coins arrondis 2"/>
        <cdr:cNvSpPr/>
      </cdr:nvSpPr>
      <cdr:spPr>
        <a:xfrm xmlns:a="http://schemas.openxmlformats.org/drawingml/2006/main">
          <a:off x="1468312" y="3261836"/>
          <a:ext cx="1512475" cy="655821"/>
        </a:xfrm>
        <a:prstGeom xmlns:a="http://schemas.openxmlformats.org/drawingml/2006/main" prst="roundRect">
          <a:avLst/>
        </a:prstGeom>
        <a:solidFill xmlns:a="http://schemas.openxmlformats.org/drawingml/2006/main">
          <a:srgbClr val="FF000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mr-IN" sz="1600" b="1" dirty="0" smtClean="0">
              <a:solidFill>
                <a:schemeClr val="bg1"/>
              </a:solidFill>
            </a:rPr>
            <a:t>…</a:t>
          </a:r>
          <a:r>
            <a:rPr lang="fr-FR" sz="1600" b="1" dirty="0" smtClean="0">
              <a:solidFill>
                <a:schemeClr val="bg1"/>
              </a:solidFill>
            </a:rPr>
            <a:t> puis chute </a:t>
          </a:r>
          <a:r>
            <a:rPr lang="fr-FR" sz="1600" b="1" dirty="0">
              <a:solidFill>
                <a:schemeClr val="bg1"/>
              </a:solidFill>
            </a:rPr>
            <a:t>régulière</a:t>
          </a:r>
        </a:p>
      </cdr:txBody>
    </cdr:sp>
  </cdr:relSizeAnchor>
</c:userShapes>
</file>

<file path=ppt/drawings/drawing97.xml><?xml version="1.0" encoding="utf-8"?>
<c:userShapes xmlns:c="http://schemas.openxmlformats.org/drawingml/2006/chart">
  <cdr:relSizeAnchor xmlns:cdr="http://schemas.openxmlformats.org/drawingml/2006/chartDrawing">
    <cdr:from>
      <cdr:x>0.12725</cdr:x>
      <cdr:y>0.12558</cdr:y>
    </cdr:from>
    <cdr:to>
      <cdr:x>0.48445</cdr:x>
      <cdr:y>0.32791</cdr:y>
    </cdr:to>
    <cdr:sp macro="" textlink="">
      <cdr:nvSpPr>
        <cdr:cNvPr id="2" name="Rectangle à coins arrondis 1"/>
        <cdr:cNvSpPr/>
      </cdr:nvSpPr>
      <cdr:spPr>
        <a:xfrm xmlns:a="http://schemas.openxmlformats.org/drawingml/2006/main">
          <a:off x="1109353" y="770523"/>
          <a:ext cx="3114162" cy="1241395"/>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fr-FR" sz="1600" b="1" dirty="0">
              <a:solidFill>
                <a:srgbClr val="000000"/>
              </a:solidFill>
            </a:rPr>
            <a:t>La très forte corrélation disparaît depuis 2006 : </a:t>
          </a:r>
        </a:p>
        <a:p xmlns:a="http://schemas.openxmlformats.org/drawingml/2006/main">
          <a:pPr algn="ctr"/>
          <a:r>
            <a:rPr lang="fr-FR" sz="1600" b="1" dirty="0">
              <a:solidFill>
                <a:srgbClr val="000000"/>
              </a:solidFill>
            </a:rPr>
            <a:t>mais l'emploi non salarié (les "patentés") est aussi en chute</a:t>
          </a:r>
        </a:p>
      </cdr:txBody>
    </cdr:sp>
  </cdr:relSizeAnchor>
  <cdr:relSizeAnchor xmlns:cdr="http://schemas.openxmlformats.org/drawingml/2006/chartDrawing">
    <cdr:from>
      <cdr:x>0.70987</cdr:x>
      <cdr:y>0.1</cdr:y>
    </cdr:from>
    <cdr:to>
      <cdr:x>0.84055</cdr:x>
      <cdr:y>0.14922</cdr:y>
    </cdr:to>
    <cdr:sp macro="" textlink="">
      <cdr:nvSpPr>
        <cdr:cNvPr id="3" name="ZoneTexte 2">
          <a:extLst xmlns:a="http://schemas.openxmlformats.org/drawingml/2006/main">
            <a:ext uri="{FF2B5EF4-FFF2-40B4-BE49-F238E27FC236}">
              <a16:creationId xmlns:lc="http://schemas.openxmlformats.org/drawingml/2006/lockedCanvas" xmlns:a16="http://schemas.microsoft.com/office/drawing/2014/main" xmlns:p="http://schemas.openxmlformats.org/presentationml/2006/main" xmlns:r="http://schemas.openxmlformats.org/officeDocument/2006/relationships" xmlns="" id="{F0F4B30D-569C-2347-97A1-BCD9BDD19DB0}"/>
            </a:ext>
          </a:extLst>
        </cdr:cNvPr>
        <cdr:cNvSpPr txBox="1"/>
      </cdr:nvSpPr>
      <cdr:spPr>
        <a:xfrm xmlns:a="http://schemas.openxmlformats.org/drawingml/2006/main">
          <a:off x="6188717" y="613583"/>
          <a:ext cx="1139303" cy="301986"/>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marL="0" algn="l" defTabSz="957816" rtl="0" eaLnBrk="1" latinLnBrk="0" hangingPunct="1">
            <a:defRPr sz="1900" kern="1200">
              <a:solidFill>
                <a:schemeClr val="tx1"/>
              </a:solidFill>
              <a:latin typeface="+mn-lt"/>
              <a:ea typeface="+mn-ea"/>
              <a:cs typeface="+mn-cs"/>
            </a:defRPr>
          </a:lvl1pPr>
          <a:lvl2pPr marL="478908" algn="l" defTabSz="957816" rtl="0" eaLnBrk="1" latinLnBrk="0" hangingPunct="1">
            <a:defRPr sz="1900" kern="1200">
              <a:solidFill>
                <a:schemeClr val="tx1"/>
              </a:solidFill>
              <a:latin typeface="+mn-lt"/>
              <a:ea typeface="+mn-ea"/>
              <a:cs typeface="+mn-cs"/>
            </a:defRPr>
          </a:lvl2pPr>
          <a:lvl3pPr marL="957816" algn="l" defTabSz="957816" rtl="0" eaLnBrk="1" latinLnBrk="0" hangingPunct="1">
            <a:defRPr sz="1900" kern="1200">
              <a:solidFill>
                <a:schemeClr val="tx1"/>
              </a:solidFill>
              <a:latin typeface="+mn-lt"/>
              <a:ea typeface="+mn-ea"/>
              <a:cs typeface="+mn-cs"/>
            </a:defRPr>
          </a:lvl3pPr>
          <a:lvl4pPr marL="1436724" algn="l" defTabSz="957816" rtl="0" eaLnBrk="1" latinLnBrk="0" hangingPunct="1">
            <a:defRPr sz="1900" kern="1200">
              <a:solidFill>
                <a:schemeClr val="tx1"/>
              </a:solidFill>
              <a:latin typeface="+mn-lt"/>
              <a:ea typeface="+mn-ea"/>
              <a:cs typeface="+mn-cs"/>
            </a:defRPr>
          </a:lvl4pPr>
          <a:lvl5pPr marL="1915631" algn="l" defTabSz="957816" rtl="0" eaLnBrk="1" latinLnBrk="0" hangingPunct="1">
            <a:defRPr sz="1900" kern="1200">
              <a:solidFill>
                <a:schemeClr val="tx1"/>
              </a:solidFill>
              <a:latin typeface="+mn-lt"/>
              <a:ea typeface="+mn-ea"/>
              <a:cs typeface="+mn-cs"/>
            </a:defRPr>
          </a:lvl5pPr>
          <a:lvl6pPr marL="2394539" algn="l" defTabSz="957816" rtl="0" eaLnBrk="1" latinLnBrk="0" hangingPunct="1">
            <a:defRPr sz="1900" kern="1200">
              <a:solidFill>
                <a:schemeClr val="tx1"/>
              </a:solidFill>
              <a:latin typeface="+mn-lt"/>
              <a:ea typeface="+mn-ea"/>
              <a:cs typeface="+mn-cs"/>
            </a:defRPr>
          </a:lvl6pPr>
          <a:lvl7pPr marL="2873447" algn="l" defTabSz="957816" rtl="0" eaLnBrk="1" latinLnBrk="0" hangingPunct="1">
            <a:defRPr sz="1900" kern="1200">
              <a:solidFill>
                <a:schemeClr val="tx1"/>
              </a:solidFill>
              <a:latin typeface="+mn-lt"/>
              <a:ea typeface="+mn-ea"/>
              <a:cs typeface="+mn-cs"/>
            </a:defRPr>
          </a:lvl7pPr>
          <a:lvl8pPr marL="3352355" algn="l" defTabSz="957816" rtl="0" eaLnBrk="1" latinLnBrk="0" hangingPunct="1">
            <a:defRPr sz="1900" kern="1200">
              <a:solidFill>
                <a:schemeClr val="tx1"/>
              </a:solidFill>
              <a:latin typeface="+mn-lt"/>
              <a:ea typeface="+mn-ea"/>
              <a:cs typeface="+mn-cs"/>
            </a:defRPr>
          </a:lvl8pPr>
          <a:lvl9pPr marL="3831263" algn="l" defTabSz="957816" rtl="0" eaLnBrk="1" latinLnBrk="0" hangingPunct="1">
            <a:defRPr sz="1900" kern="1200">
              <a:solidFill>
                <a:schemeClr val="tx1"/>
              </a:solidFill>
              <a:latin typeface="+mn-lt"/>
              <a:ea typeface="+mn-ea"/>
              <a:cs typeface="+mn-cs"/>
            </a:defRPr>
          </a:lvl9pPr>
        </a:lstStyle>
        <a:p xmlns:a="http://schemas.openxmlformats.org/drawingml/2006/main">
          <a:r>
            <a:rPr lang="fr-FR" sz="1400" i="1" dirty="0"/>
            <a:t>Source : ISEE</a:t>
          </a:r>
        </a:p>
      </cdr:txBody>
    </cdr:sp>
  </cdr:relSizeAnchor>
</c:userShapes>
</file>

<file path=ppt/drawings/drawing98.xml><?xml version="1.0" encoding="utf-8"?>
<c:userShapes xmlns:c="http://schemas.openxmlformats.org/drawingml/2006/chart">
  <cdr:relSizeAnchor xmlns:cdr="http://schemas.openxmlformats.org/drawingml/2006/chartDrawing">
    <cdr:from>
      <cdr:x>0.07269</cdr:x>
      <cdr:y>0.10637</cdr:y>
    </cdr:from>
    <cdr:to>
      <cdr:x>0.51359</cdr:x>
      <cdr:y>0.30158</cdr:y>
    </cdr:to>
    <cdr:sp macro="" textlink="">
      <cdr:nvSpPr>
        <cdr:cNvPr id="2" name="Rectangle à coins arrondis 1"/>
        <cdr:cNvSpPr/>
      </cdr:nvSpPr>
      <cdr:spPr>
        <a:xfrm xmlns:a="http://schemas.openxmlformats.org/drawingml/2006/main">
          <a:off x="349612" y="699780"/>
          <a:ext cx="2120567" cy="1284204"/>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fr-FR" sz="1400" b="1" dirty="0">
              <a:solidFill>
                <a:srgbClr val="000000"/>
              </a:solidFill>
            </a:rPr>
            <a:t>C'est le bâtiment qui  induit la chute </a:t>
          </a:r>
        </a:p>
        <a:p xmlns:a="http://schemas.openxmlformats.org/drawingml/2006/main">
          <a:pPr algn="ctr"/>
          <a:r>
            <a:rPr lang="fr-FR" sz="1400" b="1" dirty="0">
              <a:solidFill>
                <a:srgbClr val="000000"/>
              </a:solidFill>
            </a:rPr>
            <a:t>depuis  2012, les autres secteurs</a:t>
          </a:r>
        </a:p>
        <a:p xmlns:a="http://schemas.openxmlformats.org/drawingml/2006/main">
          <a:pPr algn="ctr"/>
          <a:r>
            <a:rPr lang="fr-FR" sz="1400" b="1" dirty="0">
              <a:solidFill>
                <a:srgbClr val="000000"/>
              </a:solidFill>
            </a:rPr>
            <a:t> étant assez stables</a:t>
          </a:r>
        </a:p>
      </cdr:txBody>
    </cdr:sp>
  </cdr:relSizeAnchor>
</c:userShapes>
</file>

<file path=ppt/drawings/drawing99.xml><?xml version="1.0" encoding="utf-8"?>
<c:userShapes xmlns:c="http://schemas.openxmlformats.org/drawingml/2006/chart">
  <cdr:relSizeAnchor xmlns:cdr="http://schemas.openxmlformats.org/drawingml/2006/chartDrawing">
    <cdr:from>
      <cdr:x>0.88097</cdr:x>
      <cdr:y>0.1411</cdr:y>
    </cdr:from>
    <cdr:to>
      <cdr:x>0.9409</cdr:x>
      <cdr:y>0.7112</cdr:y>
    </cdr:to>
    <cdr:sp macro="" textlink="">
      <cdr:nvSpPr>
        <cdr:cNvPr id="5" name="Rectangle à coins arrondis 4"/>
        <cdr:cNvSpPr/>
      </cdr:nvSpPr>
      <cdr:spPr>
        <a:xfrm xmlns:a="http://schemas.openxmlformats.org/drawingml/2006/main">
          <a:off x="4311606" y="914041"/>
          <a:ext cx="293306" cy="3693159"/>
        </a:xfrm>
        <a:prstGeom xmlns:a="http://schemas.openxmlformats.org/drawingml/2006/main" prst="round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vert270"/>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1400" b="1" i="0" baseline="0" dirty="0">
              <a:solidFill>
                <a:schemeClr val="tx1"/>
              </a:solidFill>
              <a:effectLst/>
              <a:latin typeface="+mn-lt"/>
              <a:ea typeface="+mn-ea"/>
              <a:cs typeface="+mn-cs"/>
            </a:rPr>
            <a:t>Impossible pour 2019</a:t>
          </a:r>
          <a:endParaRPr lang="fr-FR" sz="1400" i="1" dirty="0">
            <a:solidFill>
              <a:schemeClr val="tx1"/>
            </a:solidFill>
            <a:effectLst/>
          </a:endParaRPr>
        </a:p>
      </cdr:txBody>
    </cdr:sp>
  </cdr:relSizeAnchor>
  <cdr:relSizeAnchor xmlns:cdr="http://schemas.openxmlformats.org/drawingml/2006/chartDrawing">
    <cdr:from>
      <cdr:x>0.66601</cdr:x>
      <cdr:y>0</cdr:y>
    </cdr:from>
    <cdr:to>
      <cdr:x>0.94087</cdr:x>
      <cdr:y>1</cdr:y>
    </cdr:to>
    <cdr:sp macro="" textlink="">
      <cdr:nvSpPr>
        <cdr:cNvPr id="6" name="Rectangle à coins arrondis 5"/>
        <cdr:cNvSpPr/>
      </cdr:nvSpPr>
      <cdr:spPr>
        <a:xfrm xmlns:a="http://schemas.openxmlformats.org/drawingml/2006/main">
          <a:off x="6392914" y="0"/>
          <a:ext cx="2638234" cy="6327697"/>
        </a:xfrm>
        <a:prstGeom xmlns:a="http://schemas.openxmlformats.org/drawingml/2006/main" prst="roundRect">
          <a:avLst/>
        </a:prstGeom>
        <a:solidFill xmlns:a="http://schemas.openxmlformats.org/drawingml/2006/main">
          <a:srgbClr val="27FF2E">
            <a:alpha val="8000"/>
          </a:srgb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1800" b="1" i="0" baseline="0" dirty="0">
              <a:solidFill>
                <a:srgbClr val="008000"/>
              </a:solidFill>
              <a:effectLst/>
              <a:latin typeface="+mn-lt"/>
              <a:ea typeface="+mn-ea"/>
              <a:cs typeface="+mn-cs"/>
            </a:rPr>
            <a:t>Evaluation </a:t>
          </a:r>
          <a:r>
            <a:rPr lang="fr-FR" sz="1800" b="1" i="0" baseline="0" dirty="0" smtClean="0">
              <a:solidFill>
                <a:srgbClr val="008000"/>
              </a:solidFill>
              <a:effectLst/>
              <a:latin typeface="+mn-lt"/>
              <a:ea typeface="+mn-ea"/>
              <a:cs typeface="+mn-cs"/>
            </a:rPr>
            <a:t>de l’auteur</a:t>
          </a:r>
        </a:p>
        <a:p xmlns:a="http://schemas.openxmlformats.org/drawingml/2006/main">
          <a:pPr algn="ctr" rtl="0"/>
          <a:r>
            <a:rPr lang="fr-FR" sz="1800" b="1" i="0" baseline="0" dirty="0" smtClean="0">
              <a:solidFill>
                <a:srgbClr val="008000"/>
              </a:solidFill>
              <a:effectLst/>
              <a:latin typeface="+mn-lt"/>
              <a:ea typeface="+mn-ea"/>
              <a:cs typeface="+mn-cs"/>
            </a:rPr>
            <a:t>après </a:t>
          </a:r>
          <a:r>
            <a:rPr lang="fr-FR" sz="1800" b="1" i="0" baseline="0" dirty="0" smtClean="0">
              <a:solidFill>
                <a:srgbClr val="008000"/>
              </a:solidFill>
              <a:effectLst/>
              <a:latin typeface="+mn-lt"/>
              <a:ea typeface="+mn-ea"/>
              <a:cs typeface="+mn-cs"/>
            </a:rPr>
            <a:t>2012, peut-</a:t>
          </a:r>
          <a:r>
            <a:rPr lang="fr-FR" sz="1800" b="1" i="0" baseline="0" dirty="0" smtClean="0">
              <a:solidFill>
                <a:srgbClr val="008000"/>
              </a:solidFill>
              <a:effectLst/>
              <a:latin typeface="+mn-lt"/>
              <a:ea typeface="+mn-ea"/>
              <a:cs typeface="+mn-cs"/>
            </a:rPr>
            <a:t>être erronées ???</a:t>
          </a:r>
          <a:endParaRPr lang="fr-FR" sz="1800" dirty="0">
            <a:solidFill>
              <a:srgbClr val="008000"/>
            </a:solidFill>
            <a:effectLst/>
          </a:endParaRPr>
        </a:p>
      </cdr:txBody>
    </cdr:sp>
  </cdr:relSizeAnchor>
  <cdr:relSizeAnchor xmlns:cdr="http://schemas.openxmlformats.org/drawingml/2006/chartDrawing">
    <cdr:from>
      <cdr:x>0.19189</cdr:x>
      <cdr:y>0.61764</cdr:y>
    </cdr:from>
    <cdr:to>
      <cdr:x>0.91791</cdr:x>
      <cdr:y>0.78241</cdr:y>
    </cdr:to>
    <cdr:sp macro="" textlink="">
      <cdr:nvSpPr>
        <cdr:cNvPr id="7" name="Rectangle à coins arrondis 6"/>
        <cdr:cNvSpPr/>
      </cdr:nvSpPr>
      <cdr:spPr>
        <a:xfrm xmlns:a="http://schemas.openxmlformats.org/drawingml/2006/main">
          <a:off x="1841907" y="3908214"/>
          <a:ext cx="6968894" cy="1042639"/>
        </a:xfrm>
        <a:prstGeom xmlns:a="http://schemas.openxmlformats.org/drawingml/2006/main" prst="roundRect">
          <a:avLst/>
        </a:prstGeom>
        <a:solidFill xmlns:a="http://schemas.openxmlformats.org/drawingml/2006/main">
          <a:srgbClr val="FFFF00"/>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1600" b="1" i="0" baseline="0" dirty="0">
              <a:solidFill>
                <a:srgbClr val="3C4646"/>
              </a:solidFill>
              <a:effectLst/>
              <a:latin typeface="+mn-lt"/>
              <a:ea typeface="+mn-ea"/>
              <a:cs typeface="+mn-cs"/>
            </a:rPr>
            <a:t>Données ISEE pour la VAB jusqu'en 2012 </a:t>
          </a:r>
        </a:p>
        <a:p xmlns:a="http://schemas.openxmlformats.org/drawingml/2006/main">
          <a:pPr algn="ctr" rtl="0"/>
          <a:r>
            <a:rPr lang="fr-FR" sz="1600" b="1" i="0" baseline="0" dirty="0">
              <a:solidFill>
                <a:srgbClr val="3C4646"/>
              </a:solidFill>
              <a:effectLst/>
              <a:latin typeface="+mn-lt"/>
              <a:ea typeface="+mn-ea"/>
              <a:cs typeface="+mn-cs"/>
            </a:rPr>
            <a:t>(la forte croissance affichée en 2012 pose </a:t>
          </a:r>
          <a:r>
            <a:rPr lang="fr-FR" sz="1600" b="1" i="0" baseline="0" dirty="0" smtClean="0">
              <a:solidFill>
                <a:srgbClr val="3C4646"/>
              </a:solidFill>
              <a:effectLst/>
              <a:latin typeface="+mn-lt"/>
              <a:ea typeface="+mn-ea"/>
              <a:cs typeface="+mn-cs"/>
            </a:rPr>
            <a:t>question </a:t>
          </a:r>
          <a:r>
            <a:rPr lang="fr-FR" sz="1600" b="1" i="1" u="sng" baseline="0" dirty="0" smtClean="0">
              <a:solidFill>
                <a:srgbClr val="FF0000"/>
              </a:solidFill>
              <a:effectLst/>
              <a:latin typeface="+mn-lt"/>
              <a:ea typeface="+mn-ea"/>
              <a:cs typeface="+mn-cs"/>
            </a:rPr>
            <a:t>: les changements techniques</a:t>
          </a:r>
          <a:r>
            <a:rPr lang="fr-FR" sz="1600" b="1" i="1" u="sng" dirty="0" smtClean="0">
              <a:solidFill>
                <a:srgbClr val="FF0000"/>
              </a:solidFill>
              <a:effectLst/>
              <a:latin typeface="+mn-lt"/>
              <a:ea typeface="+mn-ea"/>
              <a:cs typeface="+mn-cs"/>
            </a:rPr>
            <a:t> seraient-ils déjà à l’œuvre ??</a:t>
          </a:r>
          <a:r>
            <a:rPr lang="fr-FR" sz="1600" b="1" i="1" u="sng" baseline="0" dirty="0" smtClean="0">
              <a:solidFill>
                <a:srgbClr val="FF0000"/>
              </a:solidFill>
              <a:effectLst/>
              <a:latin typeface="+mn-lt"/>
              <a:ea typeface="+mn-ea"/>
              <a:cs typeface="+mn-cs"/>
            </a:rPr>
            <a:t>) </a:t>
          </a:r>
          <a:r>
            <a:rPr lang="fr-FR" sz="1600" b="1" i="0" baseline="0" dirty="0">
              <a:solidFill>
                <a:srgbClr val="3C4646"/>
              </a:solidFill>
              <a:effectLst/>
              <a:latin typeface="+mn-lt"/>
              <a:ea typeface="+mn-ea"/>
              <a:cs typeface="+mn-cs"/>
            </a:rPr>
            <a:t>; </a:t>
          </a:r>
        </a:p>
        <a:p xmlns:a="http://schemas.openxmlformats.org/drawingml/2006/main">
          <a:pPr algn="ctr" rtl="0"/>
          <a:r>
            <a:rPr lang="fr-FR" sz="1600" b="1" i="1" baseline="0" dirty="0">
              <a:solidFill>
                <a:srgbClr val="3C4646"/>
              </a:solidFill>
              <a:effectLst/>
              <a:latin typeface="+mn-lt"/>
              <a:ea typeface="+mn-ea"/>
              <a:cs typeface="+mn-cs"/>
            </a:rPr>
            <a:t>selon l'indice valeur de la consommation de ciment de 2013 à 2017</a:t>
          </a:r>
          <a:endParaRPr lang="fr-FR" sz="1600" i="1" dirty="0">
            <a:solidFill>
              <a:srgbClr val="3C4646"/>
            </a:solidFill>
            <a:effectLst/>
          </a:endParaRPr>
        </a:p>
      </cdr:txBody>
    </cdr:sp>
  </cdr:relSizeAnchor>
  <cdr:relSizeAnchor xmlns:cdr="http://schemas.openxmlformats.org/drawingml/2006/chartDrawing">
    <cdr:from>
      <cdr:x>0.07014</cdr:x>
      <cdr:y>0.16922</cdr:y>
    </cdr:from>
    <cdr:to>
      <cdr:x>0.14648</cdr:x>
      <cdr:y>0.23255</cdr:y>
    </cdr:to>
    <cdr:sp macro="" textlink="">
      <cdr:nvSpPr>
        <cdr:cNvPr id="8" name="Rectangle à coins arrondis 7"/>
        <cdr:cNvSpPr/>
      </cdr:nvSpPr>
      <cdr:spPr>
        <a:xfrm xmlns:a="http://schemas.openxmlformats.org/drawingml/2006/main">
          <a:off x="673220" y="1070757"/>
          <a:ext cx="732815" cy="400751"/>
        </a:xfrm>
        <a:prstGeom xmlns:a="http://schemas.openxmlformats.org/drawingml/2006/main" prst="roundRect">
          <a:avLst/>
        </a:prstGeom>
        <a:solidFill xmlns:a="http://schemas.openxmlformats.org/drawingml/2006/main">
          <a:schemeClr val="bg1"/>
        </a:solidFill>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rtl="0"/>
          <a:r>
            <a:rPr lang="fr-FR" sz="1800" b="1" i="0" baseline="0" dirty="0" smtClean="0">
              <a:solidFill>
                <a:srgbClr val="008000"/>
              </a:solidFill>
              <a:effectLst/>
              <a:latin typeface="+mn-lt"/>
              <a:ea typeface="+mn-ea"/>
              <a:cs typeface="+mn-cs"/>
            </a:rPr>
            <a:t>GCFP</a:t>
          </a:r>
          <a:endParaRPr lang="fr-FR" sz="1800" i="1" dirty="0">
            <a:solidFill>
              <a:srgbClr val="008000"/>
            </a:solidFill>
            <a:effectLs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63697C-7EF8-9145-B68A-A72AC9AFB3EB}" type="datetimeFigureOut">
              <a:rPr lang="fr-FR" smtClean="0"/>
              <a:t>17/11/18</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106238D-7C51-F34A-8815-6F72444ACE67}" type="slidenum">
              <a:rPr lang="fr-FR" smtClean="0"/>
              <a:t>‹#›</a:t>
            </a:fld>
            <a:endParaRPr lang="fr-FR" dirty="0"/>
          </a:p>
        </p:txBody>
      </p:sp>
    </p:spTree>
    <p:extLst>
      <p:ext uri="{BB962C8B-B14F-4D97-AF65-F5344CB8AC3E}">
        <p14:creationId xmlns:p14="http://schemas.microsoft.com/office/powerpoint/2010/main" val="10595607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E93815-8C03-E547-83B5-8FB0C22AA8ED}" type="datetimeFigureOut">
              <a:rPr lang="fr-FR" smtClean="0"/>
              <a:t>17/11/18</a:t>
            </a:fld>
            <a:endParaRPr lang="fr-FR" dirty="0"/>
          </a:p>
        </p:txBody>
      </p:sp>
      <p:sp>
        <p:nvSpPr>
          <p:cNvPr id="4" name="Espace réservé de l'image des diapositives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D4200A-F784-4440-B298-726191DFB322}" type="slidenum">
              <a:rPr lang="fr-FR" smtClean="0"/>
              <a:t>‹#›</a:t>
            </a:fld>
            <a:endParaRPr lang="fr-FR" dirty="0"/>
          </a:p>
        </p:txBody>
      </p:sp>
    </p:spTree>
    <p:extLst>
      <p:ext uri="{BB962C8B-B14F-4D97-AF65-F5344CB8AC3E}">
        <p14:creationId xmlns:p14="http://schemas.microsoft.com/office/powerpoint/2010/main" val="2367368209"/>
      </p:ext>
    </p:extLst>
  </p:cSld>
  <p:clrMap bg1="lt1" tx1="dk1" bg2="lt2" tx2="dk2" accent1="accent1" accent2="accent2" accent3="accent3" accent4="accent4" accent5="accent5" accent6="accent6" hlink="hlink" folHlink="folHlink"/>
  <p:hf hdr="0" ftr="0" dt="0"/>
  <p:notesStyle>
    <a:lvl1pPr marL="0" algn="l" defTabSz="478908" rtl="0" eaLnBrk="1" latinLnBrk="0" hangingPunct="1">
      <a:defRPr sz="1300" kern="1200">
        <a:solidFill>
          <a:schemeClr val="tx1"/>
        </a:solidFill>
        <a:latin typeface="+mn-lt"/>
        <a:ea typeface="+mn-ea"/>
        <a:cs typeface="+mn-cs"/>
      </a:defRPr>
    </a:lvl1pPr>
    <a:lvl2pPr marL="478908" algn="l" defTabSz="478908" rtl="0" eaLnBrk="1" latinLnBrk="0" hangingPunct="1">
      <a:defRPr sz="1300" kern="1200">
        <a:solidFill>
          <a:schemeClr val="tx1"/>
        </a:solidFill>
        <a:latin typeface="+mn-lt"/>
        <a:ea typeface="+mn-ea"/>
        <a:cs typeface="+mn-cs"/>
      </a:defRPr>
    </a:lvl2pPr>
    <a:lvl3pPr marL="957816" algn="l" defTabSz="478908" rtl="0" eaLnBrk="1" latinLnBrk="0" hangingPunct="1">
      <a:defRPr sz="1300" kern="1200">
        <a:solidFill>
          <a:schemeClr val="tx1"/>
        </a:solidFill>
        <a:latin typeface="+mn-lt"/>
        <a:ea typeface="+mn-ea"/>
        <a:cs typeface="+mn-cs"/>
      </a:defRPr>
    </a:lvl3pPr>
    <a:lvl4pPr marL="1436724" algn="l" defTabSz="478908" rtl="0" eaLnBrk="1" latinLnBrk="0" hangingPunct="1">
      <a:defRPr sz="1300" kern="1200">
        <a:solidFill>
          <a:schemeClr val="tx1"/>
        </a:solidFill>
        <a:latin typeface="+mn-lt"/>
        <a:ea typeface="+mn-ea"/>
        <a:cs typeface="+mn-cs"/>
      </a:defRPr>
    </a:lvl4pPr>
    <a:lvl5pPr marL="1915631" algn="l" defTabSz="478908" rtl="0" eaLnBrk="1" latinLnBrk="0" hangingPunct="1">
      <a:defRPr sz="1300" kern="1200">
        <a:solidFill>
          <a:schemeClr val="tx1"/>
        </a:solidFill>
        <a:latin typeface="+mn-lt"/>
        <a:ea typeface="+mn-ea"/>
        <a:cs typeface="+mn-cs"/>
      </a:defRPr>
    </a:lvl5pPr>
    <a:lvl6pPr marL="2394539" algn="l" defTabSz="478908" rtl="0" eaLnBrk="1" latinLnBrk="0" hangingPunct="1">
      <a:defRPr sz="1300" kern="1200">
        <a:solidFill>
          <a:schemeClr val="tx1"/>
        </a:solidFill>
        <a:latin typeface="+mn-lt"/>
        <a:ea typeface="+mn-ea"/>
        <a:cs typeface="+mn-cs"/>
      </a:defRPr>
    </a:lvl6pPr>
    <a:lvl7pPr marL="2873447" algn="l" defTabSz="478908" rtl="0" eaLnBrk="1" latinLnBrk="0" hangingPunct="1">
      <a:defRPr sz="1300" kern="1200">
        <a:solidFill>
          <a:schemeClr val="tx1"/>
        </a:solidFill>
        <a:latin typeface="+mn-lt"/>
        <a:ea typeface="+mn-ea"/>
        <a:cs typeface="+mn-cs"/>
      </a:defRPr>
    </a:lvl7pPr>
    <a:lvl8pPr marL="3352355" algn="l" defTabSz="478908" rtl="0" eaLnBrk="1" latinLnBrk="0" hangingPunct="1">
      <a:defRPr sz="1300" kern="1200">
        <a:solidFill>
          <a:schemeClr val="tx1"/>
        </a:solidFill>
        <a:latin typeface="+mn-lt"/>
        <a:ea typeface="+mn-ea"/>
        <a:cs typeface="+mn-cs"/>
      </a:defRPr>
    </a:lvl8pPr>
    <a:lvl9pPr marL="3831263" algn="l" defTabSz="478908" rtl="0" eaLnBrk="1" latinLnBrk="0" hangingPunct="1">
      <a:defRPr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1">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age 2 blocs haut et bas">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513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illustrations">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39231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colonne texte 2 illustrations">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7135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illustrations 1 texte en ba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796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illustrations et chapô">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73865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aits marquants">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6817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6909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 de fi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CDCF988D-8FD8-3F41-87CE-623B93E61096}"/>
              </a:ext>
            </a:extLst>
          </p:cNvPr>
          <p:cNvSpPr/>
          <p:nvPr userDrawn="1"/>
        </p:nvSpPr>
        <p:spPr>
          <a:xfrm>
            <a:off x="9303560" y="55232"/>
            <a:ext cx="515500" cy="67137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endParaRPr lang="fr-FR" dirty="0">
              <a:sym typeface="Symbol"/>
            </a:endParaRPr>
          </a:p>
        </p:txBody>
      </p:sp>
    </p:spTree>
    <p:extLst>
      <p:ext uri="{BB962C8B-B14F-4D97-AF65-F5344CB8AC3E}">
        <p14:creationId xmlns:p14="http://schemas.microsoft.com/office/powerpoint/2010/main" val="15664995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2592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Rectangle à coins arrondis 7"/>
          <p:cNvSpPr/>
          <p:nvPr userDrawn="1"/>
        </p:nvSpPr>
        <p:spPr>
          <a:xfrm>
            <a:off x="366889" y="98778"/>
            <a:ext cx="4910667" cy="635000"/>
          </a:xfrm>
          <a:prstGeom prst="round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endParaRPr lang="fr-FR" dirty="0">
              <a:sym typeface="Symbol"/>
            </a:endParaRPr>
          </a:p>
        </p:txBody>
      </p:sp>
    </p:spTree>
    <p:extLst>
      <p:ext uri="{BB962C8B-B14F-4D97-AF65-F5344CB8AC3E}">
        <p14:creationId xmlns:p14="http://schemas.microsoft.com/office/powerpoint/2010/main" val="813502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uverture 2">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9515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ge chapitre">
    <p:spTree>
      <p:nvGrpSpPr>
        <p:cNvPr id="1" name=""/>
        <p:cNvGrpSpPr/>
        <p:nvPr/>
      </p:nvGrpSpPr>
      <p:grpSpPr>
        <a:xfrm>
          <a:off x="0" y="0"/>
          <a:ext cx="0" cy="0"/>
          <a:chOff x="0" y="0"/>
          <a:chExt cx="0" cy="0"/>
        </a:xfrm>
      </p:grpSpPr>
      <p:sp>
        <p:nvSpPr>
          <p:cNvPr id="6" name="Rectangle 5"/>
          <p:cNvSpPr/>
          <p:nvPr userDrawn="1"/>
        </p:nvSpPr>
        <p:spPr>
          <a:xfrm>
            <a:off x="9271565" y="1141697"/>
            <a:ext cx="633208" cy="453550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68415" tIns="34208" rIns="68415" bIns="34208" rtlCol="0" anchor="ctr"/>
          <a:lstStyle/>
          <a:p>
            <a:pPr marL="66515" algn="ctr"/>
            <a:endParaRPr lang="fr-FR" dirty="0">
              <a:sym typeface="Symbol"/>
            </a:endParaRPr>
          </a:p>
        </p:txBody>
      </p:sp>
    </p:spTree>
    <p:extLst>
      <p:ext uri="{BB962C8B-B14F-4D97-AF65-F5344CB8AC3E}">
        <p14:creationId xmlns:p14="http://schemas.microsoft.com/office/powerpoint/2010/main" val="26742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ge sous-partie">
    <p:spTree>
      <p:nvGrpSpPr>
        <p:cNvPr id="1" name=""/>
        <p:cNvGrpSpPr/>
        <p:nvPr/>
      </p:nvGrpSpPr>
      <p:grpSpPr>
        <a:xfrm>
          <a:off x="0" y="0"/>
          <a:ext cx="0" cy="0"/>
          <a:chOff x="0" y="0"/>
          <a:chExt cx="0" cy="0"/>
        </a:xfrm>
      </p:grpSpPr>
      <p:sp>
        <p:nvSpPr>
          <p:cNvPr id="6" name="Rectangle 5"/>
          <p:cNvSpPr/>
          <p:nvPr userDrawn="1"/>
        </p:nvSpPr>
        <p:spPr>
          <a:xfrm>
            <a:off x="9271565" y="70378"/>
            <a:ext cx="633208" cy="560682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68415" tIns="34208" rIns="68415" bIns="34208" rtlCol="0" anchor="ctr"/>
          <a:lstStyle/>
          <a:p>
            <a:pPr marL="66515" algn="ctr"/>
            <a:endParaRPr lang="fr-FR" dirty="0">
              <a:sym typeface="Symbol"/>
            </a:endParaRPr>
          </a:p>
        </p:txBody>
      </p:sp>
    </p:spTree>
    <p:extLst>
      <p:ext uri="{BB962C8B-B14F-4D97-AF65-F5344CB8AC3E}">
        <p14:creationId xmlns:p14="http://schemas.microsoft.com/office/powerpoint/2010/main" val="3855013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e sans chapeau">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18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e avec chapeau">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3064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e 2 colonnes">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0883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e 2 colonnes et chapô">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014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sous titres et 2 illustrations">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6798539"/>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5"/>
          <p:cNvSpPr txBox="1">
            <a:spLocks/>
          </p:cNvSpPr>
          <p:nvPr/>
        </p:nvSpPr>
        <p:spPr>
          <a:xfrm>
            <a:off x="9331999" y="6375785"/>
            <a:ext cx="542396" cy="502592"/>
          </a:xfrm>
          <a:prstGeom prst="rect">
            <a:avLst/>
          </a:prstGeom>
          <a:noFill/>
          <a:ln>
            <a:noFill/>
          </a:ln>
        </p:spPr>
        <p:txBody>
          <a:bodyPr vert="horz" lIns="86891" tIns="43445" rIns="86891" bIns="43445" rtlCol="0" anchor="ctr"/>
          <a:lstStyle>
            <a:defPPr>
              <a:defRPr lang="fr-FR"/>
            </a:defPPr>
            <a:lvl1pPr marL="0" algn="ct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0BEB6FF-8604-1A4D-B24E-5ADEA12860A2}" type="slidenum">
              <a:rPr lang="fr-FR" sz="1300" b="0" i="0" smtClean="0">
                <a:solidFill>
                  <a:schemeClr val="tx1"/>
                </a:solidFill>
                <a:latin typeface="Calibri"/>
                <a:cs typeface="Calibri"/>
              </a:rPr>
              <a:pPr/>
              <a:t>‹#›</a:t>
            </a:fld>
            <a:endParaRPr lang="fr-FR" sz="1300" b="0" i="0" dirty="0">
              <a:solidFill>
                <a:schemeClr val="tx1"/>
              </a:solidFill>
              <a:latin typeface="Calibri"/>
              <a:cs typeface="Calibri"/>
            </a:endParaRPr>
          </a:p>
        </p:txBody>
      </p:sp>
      <p:sp>
        <p:nvSpPr>
          <p:cNvPr id="2" name="Rectangle à coins arrondis 1"/>
          <p:cNvSpPr/>
          <p:nvPr userDrawn="1"/>
        </p:nvSpPr>
        <p:spPr>
          <a:xfrm>
            <a:off x="9548091" y="256693"/>
            <a:ext cx="326304" cy="6119092"/>
          </a:xfrm>
          <a:prstGeom prst="round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vert="vert270" rtlCol="0" anchor="ctr"/>
          <a:lstStyle/>
          <a:p>
            <a:pPr marL="88900" algn="ctr"/>
            <a:r>
              <a:rPr lang="fr-FR" sz="1000" dirty="0" smtClean="0">
                <a:solidFill>
                  <a:schemeClr val="tx1"/>
                </a:solidFill>
                <a:sym typeface="Symbol"/>
              </a:rPr>
              <a:t>Patrick Castex, </a:t>
            </a:r>
            <a:r>
              <a:rPr lang="fr-FR" sz="1000" b="1" i="1" dirty="0" smtClean="0">
                <a:solidFill>
                  <a:schemeClr val="tx1"/>
                </a:solidFill>
                <a:sym typeface="Symbol"/>
              </a:rPr>
              <a:t>Kanaky Nouvelle-Calédonie indépendante ?   </a:t>
            </a:r>
            <a:r>
              <a:rPr lang="fr-FR" sz="1000" dirty="0" smtClean="0">
                <a:solidFill>
                  <a:schemeClr val="tx1"/>
                </a:solidFill>
                <a:sym typeface="Symbol"/>
              </a:rPr>
              <a:t>15 octobre 2018</a:t>
            </a:r>
            <a:endParaRPr lang="fr-FR" sz="1000" dirty="0">
              <a:solidFill>
                <a:schemeClr val="tx1"/>
              </a:solidFill>
              <a:sym typeface="Symbol"/>
            </a:endParaRPr>
          </a:p>
        </p:txBody>
      </p:sp>
    </p:spTree>
  </p:cSld>
  <p:clrMap bg1="lt1" tx1="dk1" bg2="lt2" tx2="dk2" accent1="accent1" accent2="accent2" accent3="accent3" accent4="accent4" accent5="accent5" accent6="accent6" hlink="hlink" folHlink="folHlink"/>
  <p:sldLayoutIdLst>
    <p:sldLayoutId id="2147483661" r:id="rId1"/>
    <p:sldLayoutId id="2147483675" r:id="rId2"/>
    <p:sldLayoutId id="2147483673" r:id="rId3"/>
    <p:sldLayoutId id="2147483681" r:id="rId4"/>
    <p:sldLayoutId id="2147483674" r:id="rId5"/>
    <p:sldLayoutId id="2147483686" r:id="rId6"/>
    <p:sldLayoutId id="2147483676" r:id="rId7"/>
    <p:sldLayoutId id="2147483690" r:id="rId8"/>
    <p:sldLayoutId id="2147483691" r:id="rId9"/>
    <p:sldLayoutId id="2147483682" r:id="rId10"/>
    <p:sldLayoutId id="2147483684" r:id="rId11"/>
    <p:sldLayoutId id="2147483689" r:id="rId12"/>
    <p:sldLayoutId id="2147483687" r:id="rId13"/>
    <p:sldLayoutId id="2147483688" r:id="rId14"/>
    <p:sldLayoutId id="2147483680" r:id="rId15"/>
    <p:sldLayoutId id="2147483685" r:id="rId16"/>
    <p:sldLayoutId id="2147483693" r:id="rId17"/>
    <p:sldLayoutId id="2147483695" r:id="rId18"/>
    <p:sldLayoutId id="2147483696" r:id="rId19"/>
  </p:sldLayoutIdLst>
  <p:hf sldNum="0" hdr="0" ftr="0" dt="0"/>
  <p:txStyles>
    <p:titleStyle>
      <a:lvl1pPr algn="l" defTabSz="957816" rtl="0" eaLnBrk="1" latinLnBrk="0" hangingPunct="1">
        <a:spcBef>
          <a:spcPct val="0"/>
        </a:spcBef>
        <a:buNone/>
        <a:defRPr sz="2900" b="0" kern="1200" cap="all" baseline="0">
          <a:solidFill>
            <a:schemeClr val="accent6"/>
          </a:solidFill>
          <a:latin typeface="Calibri" panose="020F0502020204030204" pitchFamily="34" charset="0"/>
          <a:ea typeface="+mj-ea"/>
          <a:cs typeface="Calibri" panose="020F0502020204030204" pitchFamily="34" charset="0"/>
        </a:defRPr>
      </a:lvl1pPr>
    </p:titleStyle>
    <p:bodyStyle>
      <a:lvl1pPr marL="239454" indent="-239454" algn="l" defTabSz="957816" rtl="0" eaLnBrk="1" latinLnBrk="0" hangingPunct="1">
        <a:spcBef>
          <a:spcPts val="2095"/>
        </a:spcBef>
        <a:buClr>
          <a:schemeClr val="accent1"/>
        </a:buClr>
        <a:buSzPct val="75000"/>
        <a:buFont typeface="Wingdings" pitchFamily="2" charset="2"/>
        <a:buChar char="n"/>
        <a:defRPr sz="2100" kern="1200">
          <a:solidFill>
            <a:schemeClr val="tx1"/>
          </a:solidFill>
          <a:latin typeface="+mn-lt"/>
          <a:ea typeface="+mn-ea"/>
          <a:cs typeface="+mn-cs"/>
        </a:defRPr>
      </a:lvl1pPr>
      <a:lvl2pPr marL="478908" indent="-239454" algn="l" defTabSz="957816" rtl="0" eaLnBrk="1" latinLnBrk="0" hangingPunct="1">
        <a:spcBef>
          <a:spcPts val="628"/>
        </a:spcBef>
        <a:buClr>
          <a:schemeClr val="accent1">
            <a:lumMod val="60000"/>
            <a:lumOff val="40000"/>
          </a:schemeClr>
        </a:buClr>
        <a:buSzPct val="75000"/>
        <a:buFont typeface="Wingdings" pitchFamily="2" charset="2"/>
        <a:buChar char="n"/>
        <a:defRPr sz="1900" kern="1200">
          <a:solidFill>
            <a:schemeClr val="tx1"/>
          </a:solidFill>
          <a:latin typeface="+mn-lt"/>
          <a:ea typeface="+mn-ea"/>
          <a:cs typeface="+mn-cs"/>
        </a:defRPr>
      </a:lvl2pPr>
      <a:lvl3pPr marL="718362" indent="-239454" algn="l" defTabSz="957816" rtl="0" eaLnBrk="1" latinLnBrk="0" hangingPunct="1">
        <a:spcBef>
          <a:spcPts val="628"/>
        </a:spcBef>
        <a:buClr>
          <a:schemeClr val="accent1"/>
        </a:buClr>
        <a:buSzPct val="75000"/>
        <a:buFont typeface="Wingdings" pitchFamily="2" charset="2"/>
        <a:buChar char="n"/>
        <a:defRPr sz="1900" kern="1200">
          <a:solidFill>
            <a:schemeClr val="tx1"/>
          </a:solidFill>
          <a:latin typeface="+mn-lt"/>
          <a:ea typeface="+mn-ea"/>
          <a:cs typeface="+mn-cs"/>
        </a:defRPr>
      </a:lvl3pPr>
      <a:lvl4pPr marL="957816" indent="-239454" algn="l" defTabSz="957816" rtl="0" eaLnBrk="1" latinLnBrk="0" hangingPunct="1">
        <a:spcBef>
          <a:spcPts val="628"/>
        </a:spcBef>
        <a:buClr>
          <a:schemeClr val="accent1">
            <a:lumMod val="60000"/>
            <a:lumOff val="40000"/>
          </a:schemeClr>
        </a:buClr>
        <a:buSzPct val="75000"/>
        <a:buFont typeface="Wingdings" pitchFamily="2" charset="2"/>
        <a:buChar char="n"/>
        <a:defRPr sz="1900" kern="1200">
          <a:solidFill>
            <a:schemeClr val="tx1"/>
          </a:solidFill>
          <a:latin typeface="+mn-lt"/>
          <a:ea typeface="+mn-ea"/>
          <a:cs typeface="+mn-cs"/>
        </a:defRPr>
      </a:lvl4pPr>
      <a:lvl5pPr marL="1197270" indent="-239454" algn="l" defTabSz="957816" rtl="0" eaLnBrk="1" latinLnBrk="0" hangingPunct="1">
        <a:spcBef>
          <a:spcPts val="628"/>
        </a:spcBef>
        <a:buClr>
          <a:schemeClr val="accent1"/>
        </a:buClr>
        <a:buSzPct val="75000"/>
        <a:buFont typeface="Wingdings" pitchFamily="2" charset="2"/>
        <a:buChar char="n"/>
        <a:defRPr sz="1900" kern="1200">
          <a:solidFill>
            <a:schemeClr val="tx1"/>
          </a:solidFill>
          <a:latin typeface="+mn-lt"/>
          <a:ea typeface="+mn-ea"/>
          <a:cs typeface="+mn-cs"/>
        </a:defRPr>
      </a:lvl5pPr>
      <a:lvl6pPr marL="1443375" indent="-239454" algn="l" defTabSz="957816" rtl="0" eaLnBrk="1" latinLnBrk="0" hangingPunct="1">
        <a:spcBef>
          <a:spcPct val="20000"/>
        </a:spcBef>
        <a:buClr>
          <a:schemeClr val="accent1">
            <a:lumMod val="60000"/>
            <a:lumOff val="40000"/>
          </a:schemeClr>
        </a:buClr>
        <a:buSzPct val="75000"/>
        <a:buFont typeface="Wingdings" pitchFamily="2" charset="2"/>
        <a:buChar char=""/>
        <a:defRPr lang="en-US" sz="1900" kern="1200" dirty="0" smtClean="0">
          <a:solidFill>
            <a:schemeClr val="tx1">
              <a:lumMod val="65000"/>
              <a:lumOff val="35000"/>
            </a:schemeClr>
          </a:solidFill>
          <a:latin typeface="+mn-lt"/>
          <a:ea typeface="+mn-ea"/>
          <a:cs typeface="+mn-cs"/>
        </a:defRPr>
      </a:lvl6pPr>
      <a:lvl7pPr marL="1679503" indent="-239454" algn="l" defTabSz="957816" rtl="0" eaLnBrk="1" latinLnBrk="0" hangingPunct="1">
        <a:spcBef>
          <a:spcPct val="20000"/>
        </a:spcBef>
        <a:buClr>
          <a:schemeClr val="accent1"/>
        </a:buClr>
        <a:buSzPct val="75000"/>
        <a:buFont typeface="Wingdings" pitchFamily="2" charset="2"/>
        <a:buChar char=""/>
        <a:defRPr lang="en-US" sz="1900" kern="1200" baseline="0" dirty="0" smtClean="0">
          <a:solidFill>
            <a:schemeClr val="tx1">
              <a:lumMod val="65000"/>
              <a:lumOff val="35000"/>
            </a:schemeClr>
          </a:solidFill>
          <a:latin typeface="+mn-lt"/>
          <a:ea typeface="+mn-ea"/>
          <a:cs typeface="+mn-cs"/>
        </a:defRPr>
      </a:lvl7pPr>
      <a:lvl8pPr marL="1917295" indent="-239454" algn="l" defTabSz="957816" rtl="0" eaLnBrk="1" latinLnBrk="0" hangingPunct="1">
        <a:spcBef>
          <a:spcPct val="20000"/>
        </a:spcBef>
        <a:buClr>
          <a:schemeClr val="accent1">
            <a:lumMod val="60000"/>
            <a:lumOff val="40000"/>
          </a:schemeClr>
        </a:buClr>
        <a:buSzPct val="75000"/>
        <a:buFont typeface="Wingdings" pitchFamily="2" charset="2"/>
        <a:buChar char=""/>
        <a:defRPr lang="en-US" sz="1900" kern="1200" baseline="0" dirty="0" smtClean="0">
          <a:solidFill>
            <a:schemeClr val="tx1">
              <a:lumMod val="65000"/>
              <a:lumOff val="35000"/>
            </a:schemeClr>
          </a:solidFill>
          <a:latin typeface="+mn-lt"/>
          <a:ea typeface="+mn-ea"/>
          <a:cs typeface="+mn-cs"/>
        </a:defRPr>
      </a:lvl8pPr>
      <a:lvl9pPr marL="2155085" indent="-239454" algn="l" defTabSz="957816" rtl="0" eaLnBrk="1" latinLnBrk="0" hangingPunct="1">
        <a:spcBef>
          <a:spcPct val="20000"/>
        </a:spcBef>
        <a:buClr>
          <a:schemeClr val="accent1"/>
        </a:buClr>
        <a:buSzPct val="75000"/>
        <a:buFont typeface="Wingdings" pitchFamily="2" charset="2"/>
        <a:buChar char=""/>
        <a:defRPr lang="en-US" sz="1900" kern="1200" baseline="0" dirty="0">
          <a:solidFill>
            <a:schemeClr val="tx1">
              <a:lumMod val="65000"/>
              <a:lumOff val="35000"/>
            </a:schemeClr>
          </a:solidFill>
          <a:latin typeface="+mn-lt"/>
          <a:ea typeface="+mn-ea"/>
          <a:cs typeface="+mn-cs"/>
        </a:defRPr>
      </a:lvl9pPr>
    </p:bodyStyle>
    <p:otherStyle>
      <a:defPPr>
        <a:defRPr/>
      </a:defPPr>
      <a:lvl1pPr marL="0" algn="l" defTabSz="957816" rtl="0" eaLnBrk="1" latinLnBrk="0" hangingPunct="1">
        <a:defRPr sz="1900" kern="1200">
          <a:solidFill>
            <a:schemeClr val="tx1"/>
          </a:solidFill>
          <a:latin typeface="+mn-lt"/>
          <a:ea typeface="+mn-ea"/>
          <a:cs typeface="+mn-cs"/>
        </a:defRPr>
      </a:lvl1pPr>
      <a:lvl2pPr marL="478908" algn="l" defTabSz="957816" rtl="0" eaLnBrk="1" latinLnBrk="0" hangingPunct="1">
        <a:defRPr sz="1900" kern="1200">
          <a:solidFill>
            <a:schemeClr val="tx1"/>
          </a:solidFill>
          <a:latin typeface="+mn-lt"/>
          <a:ea typeface="+mn-ea"/>
          <a:cs typeface="+mn-cs"/>
        </a:defRPr>
      </a:lvl2pPr>
      <a:lvl3pPr marL="957816" algn="l" defTabSz="957816" rtl="0" eaLnBrk="1" latinLnBrk="0" hangingPunct="1">
        <a:defRPr sz="1900" kern="1200">
          <a:solidFill>
            <a:schemeClr val="tx1"/>
          </a:solidFill>
          <a:latin typeface="+mn-lt"/>
          <a:ea typeface="+mn-ea"/>
          <a:cs typeface="+mn-cs"/>
        </a:defRPr>
      </a:lvl3pPr>
      <a:lvl4pPr marL="1436724" algn="l" defTabSz="957816" rtl="0" eaLnBrk="1" latinLnBrk="0" hangingPunct="1">
        <a:defRPr sz="1900" kern="1200">
          <a:solidFill>
            <a:schemeClr val="tx1"/>
          </a:solidFill>
          <a:latin typeface="+mn-lt"/>
          <a:ea typeface="+mn-ea"/>
          <a:cs typeface="+mn-cs"/>
        </a:defRPr>
      </a:lvl4pPr>
      <a:lvl5pPr marL="1915631" algn="l" defTabSz="957816" rtl="0" eaLnBrk="1" latinLnBrk="0" hangingPunct="1">
        <a:defRPr sz="1900" kern="1200">
          <a:solidFill>
            <a:schemeClr val="tx1"/>
          </a:solidFill>
          <a:latin typeface="+mn-lt"/>
          <a:ea typeface="+mn-ea"/>
          <a:cs typeface="+mn-cs"/>
        </a:defRPr>
      </a:lvl5pPr>
      <a:lvl6pPr marL="2394539" algn="l" defTabSz="957816" rtl="0" eaLnBrk="1" latinLnBrk="0" hangingPunct="1">
        <a:defRPr sz="1900" kern="1200">
          <a:solidFill>
            <a:schemeClr val="tx1"/>
          </a:solidFill>
          <a:latin typeface="+mn-lt"/>
          <a:ea typeface="+mn-ea"/>
          <a:cs typeface="+mn-cs"/>
        </a:defRPr>
      </a:lvl6pPr>
      <a:lvl7pPr marL="2873447" algn="l" defTabSz="957816" rtl="0" eaLnBrk="1" latinLnBrk="0" hangingPunct="1">
        <a:defRPr sz="1900" kern="1200">
          <a:solidFill>
            <a:schemeClr val="tx1"/>
          </a:solidFill>
          <a:latin typeface="+mn-lt"/>
          <a:ea typeface="+mn-ea"/>
          <a:cs typeface="+mn-cs"/>
        </a:defRPr>
      </a:lvl7pPr>
      <a:lvl8pPr marL="3352355" algn="l" defTabSz="957816" rtl="0" eaLnBrk="1" latinLnBrk="0" hangingPunct="1">
        <a:defRPr sz="1900" kern="1200">
          <a:solidFill>
            <a:schemeClr val="tx1"/>
          </a:solidFill>
          <a:latin typeface="+mn-lt"/>
          <a:ea typeface="+mn-ea"/>
          <a:cs typeface="+mn-cs"/>
        </a:defRPr>
      </a:lvl8pPr>
      <a:lvl9pPr marL="3831263" algn="l" defTabSz="957816"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30.xml"/><Relationship Id="rId3" Type="http://schemas.openxmlformats.org/officeDocument/2006/relationships/chart" Target="../charts/chart13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32.xml"/><Relationship Id="rId3" Type="http://schemas.openxmlformats.org/officeDocument/2006/relationships/chart" Target="../charts/chart13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3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3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36.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3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3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39.xml"/><Relationship Id="rId3" Type="http://schemas.openxmlformats.org/officeDocument/2006/relationships/chart" Target="../charts/chart1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41.xml"/></Relationships>
</file>

<file path=ppt/slides/_rels/slide111.xml.rels><?xml version="1.0" encoding="UTF-8" standalone="yes"?>
<Relationships xmlns="http://schemas.openxmlformats.org/package/2006/relationships"><Relationship Id="rId3" Type="http://schemas.openxmlformats.org/officeDocument/2006/relationships/chart" Target="../charts/chart143.xml"/><Relationship Id="rId4" Type="http://schemas.openxmlformats.org/officeDocument/2006/relationships/chart" Target="../charts/chart144.xml"/><Relationship Id="rId5" Type="http://schemas.openxmlformats.org/officeDocument/2006/relationships/chart" Target="../charts/chart145.xml"/><Relationship Id="rId1" Type="http://schemas.openxmlformats.org/officeDocument/2006/relationships/slideLayout" Target="../slideLayouts/slideLayout5.xml"/><Relationship Id="rId2" Type="http://schemas.openxmlformats.org/officeDocument/2006/relationships/chart" Target="../charts/chart14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5.xml.rels><?xml version="1.0" encoding="UTF-8" standalone="yes"?>
<Relationships xmlns="http://schemas.openxmlformats.org/package/2006/relationships"><Relationship Id="rId3" Type="http://schemas.openxmlformats.org/officeDocument/2006/relationships/chart" Target="../charts/chart147.xml"/><Relationship Id="rId4" Type="http://schemas.openxmlformats.org/officeDocument/2006/relationships/chart" Target="../charts/chart148.xml"/><Relationship Id="rId1" Type="http://schemas.openxmlformats.org/officeDocument/2006/relationships/slideLayout" Target="../slideLayouts/slideLayout13.xml"/><Relationship Id="rId2" Type="http://schemas.openxmlformats.org/officeDocument/2006/relationships/chart" Target="../charts/chart14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emf"/></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8.xml.rels><?xml version="1.0" encoding="UTF-8" standalone="yes"?>
<Relationships xmlns="http://schemas.openxmlformats.org/package/2006/relationships"><Relationship Id="rId3" Type="http://schemas.openxmlformats.org/officeDocument/2006/relationships/chart" Target="../charts/chart150.xml"/><Relationship Id="rId4" Type="http://schemas.openxmlformats.org/officeDocument/2006/relationships/chart" Target="../charts/chart151.xml"/><Relationship Id="rId1" Type="http://schemas.openxmlformats.org/officeDocument/2006/relationships/slideLayout" Target="../slideLayouts/slideLayout13.xml"/><Relationship Id="rId2" Type="http://schemas.openxmlformats.org/officeDocument/2006/relationships/chart" Target="../charts/chart149.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5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53.xml"/><Relationship Id="rId3" Type="http://schemas.openxmlformats.org/officeDocument/2006/relationships/chart" Target="../charts/chart154.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chart" Target="../charts/chart155.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chart" Target="../charts/chart15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chart" Target="../charts/chart157.xml"/></Relationships>
</file>

<file path=ppt/slides/_rels/slide12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11.xml"/><Relationship Id="rId2" Type="http://schemas.openxmlformats.org/officeDocument/2006/relationships/image" Target="../media/image10.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58.xml"/><Relationship Id="rId3" Type="http://schemas.openxmlformats.org/officeDocument/2006/relationships/chart" Target="../charts/chart159.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60.xml"/><Relationship Id="rId3" Type="http://schemas.openxmlformats.org/officeDocument/2006/relationships/chart" Target="../charts/chart16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6.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62.xml"/></Relationships>
</file>

<file path=ppt/slides/_rels/slide132.xml.rels><?xml version="1.0" encoding="UTF-8" standalone="yes"?>
<Relationships xmlns="http://schemas.openxmlformats.org/package/2006/relationships"><Relationship Id="rId3" Type="http://schemas.openxmlformats.org/officeDocument/2006/relationships/chart" Target="../charts/chart164.xml"/><Relationship Id="rId4" Type="http://schemas.openxmlformats.org/officeDocument/2006/relationships/chart" Target="../charts/chart165.xml"/><Relationship Id="rId1" Type="http://schemas.openxmlformats.org/officeDocument/2006/relationships/slideLayout" Target="../slideLayouts/slideLayout13.xml"/><Relationship Id="rId2" Type="http://schemas.openxmlformats.org/officeDocument/2006/relationships/chart" Target="../charts/chart163.xml"/></Relationships>
</file>

<file path=ppt/slides/_rels/slide133.xml.rels><?xml version="1.0" encoding="UTF-8" standalone="yes"?>
<Relationships xmlns="http://schemas.openxmlformats.org/package/2006/relationships"><Relationship Id="rId3" Type="http://schemas.openxmlformats.org/officeDocument/2006/relationships/chart" Target="../charts/chart167.xml"/><Relationship Id="rId4" Type="http://schemas.openxmlformats.org/officeDocument/2006/relationships/chart" Target="../charts/chart168.xml"/><Relationship Id="rId5" Type="http://schemas.openxmlformats.org/officeDocument/2006/relationships/chart" Target="../charts/chart169.xml"/><Relationship Id="rId1" Type="http://schemas.openxmlformats.org/officeDocument/2006/relationships/slideLayout" Target="../slideLayouts/slideLayout13.xml"/><Relationship Id="rId2" Type="http://schemas.openxmlformats.org/officeDocument/2006/relationships/chart" Target="../charts/chart16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70.xml"/><Relationship Id="rId3" Type="http://schemas.openxmlformats.org/officeDocument/2006/relationships/chart" Target="../charts/chart17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72.xml"/><Relationship Id="rId3" Type="http://schemas.openxmlformats.org/officeDocument/2006/relationships/chart" Target="../charts/chart17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74.xml"/><Relationship Id="rId3" Type="http://schemas.openxmlformats.org/officeDocument/2006/relationships/chart" Target="../charts/chart175.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76.xml"/><Relationship Id="rId3" Type="http://schemas.openxmlformats.org/officeDocument/2006/relationships/chart" Target="../charts/chart17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78.xml"/><Relationship Id="rId3" Type="http://schemas.openxmlformats.org/officeDocument/2006/relationships/chart" Target="../charts/chart179.xml"/></Relationships>
</file>

<file path=ppt/slides/_rels/slide14.xml.rels><?xml version="1.0" encoding="UTF-8" standalone="yes"?>
<Relationships xmlns="http://schemas.openxmlformats.org/package/2006/relationships"><Relationship Id="rId3" Type="http://schemas.openxmlformats.org/officeDocument/2006/relationships/chart" Target="../charts/chart8.xml"/><Relationship Id="rId4" Type="http://schemas.openxmlformats.org/officeDocument/2006/relationships/chart" Target="../charts/chart9.xml"/><Relationship Id="rId1" Type="http://schemas.openxmlformats.org/officeDocument/2006/relationships/slideLayout" Target="../slideLayouts/slideLayout5.xml"/><Relationship Id="rId2" Type="http://schemas.openxmlformats.org/officeDocument/2006/relationships/chart" Target="../charts/chart7.xml"/></Relationships>
</file>

<file path=ppt/slides/_rels/slide140.xml.rels><?xml version="1.0" encoding="UTF-8" standalone="yes"?>
<Relationships xmlns="http://schemas.openxmlformats.org/package/2006/relationships"><Relationship Id="rId3" Type="http://schemas.openxmlformats.org/officeDocument/2006/relationships/chart" Target="../charts/chart181.xml"/><Relationship Id="rId4" Type="http://schemas.openxmlformats.org/officeDocument/2006/relationships/chart" Target="../charts/chart182.xml"/><Relationship Id="rId5" Type="http://schemas.openxmlformats.org/officeDocument/2006/relationships/chart" Target="../charts/chart183.xml"/><Relationship Id="rId1" Type="http://schemas.openxmlformats.org/officeDocument/2006/relationships/slideLayout" Target="../slideLayouts/slideLayout13.xml"/><Relationship Id="rId2" Type="http://schemas.openxmlformats.org/officeDocument/2006/relationships/chart" Target="../charts/chart180.xml"/></Relationships>
</file>

<file path=ppt/slides/_rels/slide14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4.emf"/><Relationship Id="rId5" Type="http://schemas.openxmlformats.org/officeDocument/2006/relationships/chart" Target="../charts/chart184.xml"/><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0.xml"/><Relationship Id="rId3" Type="http://schemas.openxmlformats.org/officeDocument/2006/relationships/chart" Target="../charts/char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4.xml"/><Relationship Id="rId3" Type="http://schemas.openxmlformats.org/officeDocument/2006/relationships/chart" Target="../charts/char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6.xml"/><Relationship Id="rId3" Type="http://schemas.openxmlformats.org/officeDocument/2006/relationships/chart" Target="../charts/char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8.xml"/><Relationship Id="rId3" Type="http://schemas.openxmlformats.org/officeDocument/2006/relationships/chart" Target="../charts/char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26.xml"/></Relationships>
</file>

<file path=ppt/slides/_rels/slide28.xml.rels><?xml version="1.0" encoding="UTF-8" standalone="yes"?>
<Relationships xmlns="http://schemas.openxmlformats.org/package/2006/relationships"><Relationship Id="rId3" Type="http://schemas.openxmlformats.org/officeDocument/2006/relationships/chart" Target="../charts/chart28.xml"/><Relationship Id="rId4" Type="http://schemas.openxmlformats.org/officeDocument/2006/relationships/chart" Target="../charts/chart29.xml"/><Relationship Id="rId5" Type="http://schemas.openxmlformats.org/officeDocument/2006/relationships/chart" Target="../charts/chart30.xml"/><Relationship Id="rId1" Type="http://schemas.openxmlformats.org/officeDocument/2006/relationships/slideLayout" Target="../slideLayouts/slideLayout5.xml"/><Relationship Id="rId2" Type="http://schemas.openxmlformats.org/officeDocument/2006/relationships/chart" Target="../charts/char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chart" Target="../charts/chart32.xml"/><Relationship Id="rId4" Type="http://schemas.openxmlformats.org/officeDocument/2006/relationships/chart" Target="../charts/chart33.xml"/><Relationship Id="rId5" Type="http://schemas.openxmlformats.org/officeDocument/2006/relationships/chart" Target="../charts/chart34.xml"/><Relationship Id="rId1" Type="http://schemas.openxmlformats.org/officeDocument/2006/relationships/slideLayout" Target="../slideLayouts/slideLayout5.xml"/><Relationship Id="rId2" Type="http://schemas.openxmlformats.org/officeDocument/2006/relationships/chart" Target="../charts/chart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35.xml"/><Relationship Id="rId3" Type="http://schemas.openxmlformats.org/officeDocument/2006/relationships/chart" Target="../charts/chart3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37.xml"/><Relationship Id="rId3" Type="http://schemas.openxmlformats.org/officeDocument/2006/relationships/chart" Target="../charts/chart3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39.xml"/><Relationship Id="rId3" Type="http://schemas.openxmlformats.org/officeDocument/2006/relationships/chart" Target="../charts/chart4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41.xml"/><Relationship Id="rId3" Type="http://schemas.openxmlformats.org/officeDocument/2006/relationships/chart" Target="../charts/chart4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43.xml"/><Relationship Id="rId3" Type="http://schemas.openxmlformats.org/officeDocument/2006/relationships/chart" Target="../charts/chart4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45.xml"/><Relationship Id="rId3" Type="http://schemas.openxmlformats.org/officeDocument/2006/relationships/chart" Target="../charts/char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47.xml"/><Relationship Id="rId3" Type="http://schemas.openxmlformats.org/officeDocument/2006/relationships/chart" Target="../charts/chart4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49.xml"/><Relationship Id="rId3" Type="http://schemas.openxmlformats.org/officeDocument/2006/relationships/chart" Target="../charts/chart5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51.xml"/><Relationship Id="rId3" Type="http://schemas.openxmlformats.org/officeDocument/2006/relationships/chart" Target="../charts/chart5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53.xml"/><Relationship Id="rId3" Type="http://schemas.openxmlformats.org/officeDocument/2006/relationships/chart" Target="../charts/chart5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5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5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58.xml"/><Relationship Id="rId3" Type="http://schemas.openxmlformats.org/officeDocument/2006/relationships/chart" Target="../charts/chart5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6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61.xml"/><Relationship Id="rId3" Type="http://schemas.openxmlformats.org/officeDocument/2006/relationships/chart" Target="../charts/chart6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63.xml"/><Relationship Id="rId3" Type="http://schemas.openxmlformats.org/officeDocument/2006/relationships/chart" Target="../charts/chart6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65.xml"/></Relationships>
</file>

<file path=ppt/slides/_rels/slide58.xml.rels><?xml version="1.0" encoding="UTF-8" standalone="yes"?>
<Relationships xmlns="http://schemas.openxmlformats.org/package/2006/relationships"><Relationship Id="rId3" Type="http://schemas.openxmlformats.org/officeDocument/2006/relationships/chart" Target="../charts/chart67.xml"/><Relationship Id="rId4" Type="http://schemas.openxmlformats.org/officeDocument/2006/relationships/chart" Target="../charts/chart68.xml"/><Relationship Id="rId1" Type="http://schemas.openxmlformats.org/officeDocument/2006/relationships/slideLayout" Target="../slideLayouts/slideLayout5.xml"/><Relationship Id="rId2" Type="http://schemas.openxmlformats.org/officeDocument/2006/relationships/chart" Target="../charts/chart6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69.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chart" Target="../charts/chart1.xml"/><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60.xml.rels><?xml version="1.0" encoding="UTF-8" standalone="yes"?>
<Relationships xmlns="http://schemas.openxmlformats.org/package/2006/relationships"><Relationship Id="rId3" Type="http://schemas.openxmlformats.org/officeDocument/2006/relationships/chart" Target="../charts/chart71.xml"/><Relationship Id="rId4" Type="http://schemas.openxmlformats.org/officeDocument/2006/relationships/chart" Target="../charts/chart72.xml"/><Relationship Id="rId1" Type="http://schemas.openxmlformats.org/officeDocument/2006/relationships/slideLayout" Target="../slideLayouts/slideLayout5.xml"/><Relationship Id="rId2" Type="http://schemas.openxmlformats.org/officeDocument/2006/relationships/chart" Target="../charts/chart7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73.xml"/><Relationship Id="rId3" Type="http://schemas.openxmlformats.org/officeDocument/2006/relationships/chart" Target="../charts/chart7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chart" Target="../charts/chart76.xml"/><Relationship Id="rId4" Type="http://schemas.openxmlformats.org/officeDocument/2006/relationships/chart" Target="../charts/chart77.xml"/><Relationship Id="rId1" Type="http://schemas.openxmlformats.org/officeDocument/2006/relationships/slideLayout" Target="../slideLayouts/slideLayout5.xml"/><Relationship Id="rId2" Type="http://schemas.openxmlformats.org/officeDocument/2006/relationships/chart" Target="../charts/chart7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78.xml"/><Relationship Id="rId3" Type="http://schemas.openxmlformats.org/officeDocument/2006/relationships/chart" Target="../charts/chart7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80.xml"/><Relationship Id="rId3" Type="http://schemas.openxmlformats.org/officeDocument/2006/relationships/chart" Target="../charts/chart8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chart" Target="../charts/chart8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2.xml"/><Relationship Id="rId3" Type="http://schemas.openxmlformats.org/officeDocument/2006/relationships/chart" Target="../charts/char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chart" Target="../charts/chart83.xml"/><Relationship Id="rId3" Type="http://schemas.openxmlformats.org/officeDocument/2006/relationships/chart" Target="../charts/chart84.xml"/></Relationships>
</file>

<file path=ppt/slides/_rels/slide71.xml.rels><?xml version="1.0" encoding="UTF-8" standalone="yes"?>
<Relationships xmlns="http://schemas.openxmlformats.org/package/2006/relationships"><Relationship Id="rId3" Type="http://schemas.openxmlformats.org/officeDocument/2006/relationships/chart" Target="../charts/chart86.xml"/><Relationship Id="rId4" Type="http://schemas.openxmlformats.org/officeDocument/2006/relationships/chart" Target="../charts/chart87.xml"/><Relationship Id="rId1" Type="http://schemas.openxmlformats.org/officeDocument/2006/relationships/slideLayout" Target="../slideLayouts/slideLayout9.xml"/><Relationship Id="rId2" Type="http://schemas.openxmlformats.org/officeDocument/2006/relationships/chart" Target="../charts/chart8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chart" Target="../charts/chart89.xml"/><Relationship Id="rId4" Type="http://schemas.openxmlformats.org/officeDocument/2006/relationships/chart" Target="../charts/chart90.xml"/><Relationship Id="rId5" Type="http://schemas.openxmlformats.org/officeDocument/2006/relationships/chart" Target="../charts/chart91.xml"/><Relationship Id="rId1" Type="http://schemas.openxmlformats.org/officeDocument/2006/relationships/slideLayout" Target="../slideLayouts/slideLayout13.xml"/><Relationship Id="rId2" Type="http://schemas.openxmlformats.org/officeDocument/2006/relationships/chart" Target="../charts/chart8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9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png"/><Relationship Id="rId3" Type="http://schemas.openxmlformats.org/officeDocument/2006/relationships/chart" Target="../charts/chart9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9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95.xml"/><Relationship Id="rId3" Type="http://schemas.openxmlformats.org/officeDocument/2006/relationships/chart" Target="../charts/chart9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9.xml"/><Relationship Id="rId2" Type="http://schemas.openxmlformats.org/officeDocument/2006/relationships/image" Target="../media/image3.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97.xml"/><Relationship Id="rId3" Type="http://schemas.openxmlformats.org/officeDocument/2006/relationships/chart" Target="../charts/chart9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99.xml"/><Relationship Id="rId3" Type="http://schemas.openxmlformats.org/officeDocument/2006/relationships/chart" Target="../charts/chart10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01.xml"/><Relationship Id="rId3" Type="http://schemas.openxmlformats.org/officeDocument/2006/relationships/chart" Target="../charts/chart10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03.xml"/><Relationship Id="rId3" Type="http://schemas.openxmlformats.org/officeDocument/2006/relationships/chart" Target="../charts/chart10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0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06.xml"/><Relationship Id="rId3" Type="http://schemas.openxmlformats.org/officeDocument/2006/relationships/chart" Target="../charts/chart10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08.xml"/><Relationship Id="rId3" Type="http://schemas.openxmlformats.org/officeDocument/2006/relationships/chart" Target="../charts/chart109.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6.png"/><Relationship Id="rId3" Type="http://schemas.openxmlformats.org/officeDocument/2006/relationships/image" Target="../media/image7.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3" Type="http://schemas.openxmlformats.org/officeDocument/2006/relationships/chart" Target="../charts/chart112.xml"/><Relationship Id="rId4" Type="http://schemas.openxmlformats.org/officeDocument/2006/relationships/chart" Target="../charts/chart113.xml"/><Relationship Id="rId1" Type="http://schemas.openxmlformats.org/officeDocument/2006/relationships/slideLayout" Target="../slideLayouts/slideLayout13.xml"/><Relationship Id="rId2" Type="http://schemas.openxmlformats.org/officeDocument/2006/relationships/chart" Target="../charts/chart111.xml"/></Relationships>
</file>

<file path=ppt/slides/_rels/slide92.xml.rels><?xml version="1.0" encoding="UTF-8" standalone="yes"?>
<Relationships xmlns="http://schemas.openxmlformats.org/package/2006/relationships"><Relationship Id="rId3" Type="http://schemas.openxmlformats.org/officeDocument/2006/relationships/chart" Target="../charts/chart115.xml"/><Relationship Id="rId4" Type="http://schemas.openxmlformats.org/officeDocument/2006/relationships/chart" Target="../charts/chart116.xml"/><Relationship Id="rId1" Type="http://schemas.openxmlformats.org/officeDocument/2006/relationships/slideLayout" Target="../slideLayouts/slideLayout13.xml"/><Relationship Id="rId2" Type="http://schemas.openxmlformats.org/officeDocument/2006/relationships/chart" Target="../charts/chart11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17.xml"/><Relationship Id="rId3" Type="http://schemas.openxmlformats.org/officeDocument/2006/relationships/chart" Target="../charts/chart118.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19.xml"/><Relationship Id="rId3" Type="http://schemas.openxmlformats.org/officeDocument/2006/relationships/chart" Target="../charts/chart12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21.xml"/><Relationship Id="rId3" Type="http://schemas.openxmlformats.org/officeDocument/2006/relationships/chart" Target="../charts/chart122.xml"/></Relationships>
</file>

<file path=ppt/slides/_rels/slide97.xml.rels><?xml version="1.0" encoding="UTF-8" standalone="yes"?>
<Relationships xmlns="http://schemas.openxmlformats.org/package/2006/relationships"><Relationship Id="rId3" Type="http://schemas.openxmlformats.org/officeDocument/2006/relationships/chart" Target="../charts/chart124.xml"/><Relationship Id="rId4" Type="http://schemas.openxmlformats.org/officeDocument/2006/relationships/chart" Target="../charts/chart125.xml"/><Relationship Id="rId1" Type="http://schemas.openxmlformats.org/officeDocument/2006/relationships/slideLayout" Target="../slideLayouts/slideLayout13.xml"/><Relationship Id="rId2" Type="http://schemas.openxmlformats.org/officeDocument/2006/relationships/chart" Target="../charts/chart12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3" Type="http://schemas.openxmlformats.org/officeDocument/2006/relationships/chart" Target="../charts/chart127.xml"/><Relationship Id="rId4" Type="http://schemas.openxmlformats.org/officeDocument/2006/relationships/chart" Target="../charts/chart128.xml"/><Relationship Id="rId5" Type="http://schemas.openxmlformats.org/officeDocument/2006/relationships/chart" Target="../charts/chart129.xml"/><Relationship Id="rId1" Type="http://schemas.openxmlformats.org/officeDocument/2006/relationships/slideLayout" Target="../slideLayouts/slideLayout13.xml"/><Relationship Id="rId2" Type="http://schemas.openxmlformats.org/officeDocument/2006/relationships/chart" Target="../charts/chart1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223312" y="2469540"/>
            <a:ext cx="8960412" cy="1214886"/>
          </a:xfrm>
          <a:prstGeom prst="rect">
            <a:avLst/>
          </a:prstGeom>
        </p:spPr>
        <p:txBody>
          <a:bodyPr/>
          <a:lstStyle/>
          <a:p>
            <a:pPr algn="ctr"/>
            <a:r>
              <a:rPr lang="fr-FR" sz="3600" b="1" cap="none" dirty="0" smtClean="0">
                <a:solidFill>
                  <a:srgbClr val="0000FF"/>
                </a:solidFill>
              </a:rPr>
              <a:t>Actualisation de l’analyse de la conjoncture </a:t>
            </a:r>
            <a:br>
              <a:rPr lang="fr-FR" sz="3600" b="1" cap="none" dirty="0" smtClean="0">
                <a:solidFill>
                  <a:srgbClr val="0000FF"/>
                </a:solidFill>
              </a:rPr>
            </a:br>
            <a:r>
              <a:rPr lang="fr-FR" sz="2400" b="1" cap="none" dirty="0" smtClean="0">
                <a:solidFill>
                  <a:srgbClr val="0000FF"/>
                </a:solidFill>
              </a:rPr>
              <a:t>15 octobre </a:t>
            </a:r>
            <a:r>
              <a:rPr lang="fr-FR" sz="2400" b="1" cap="none" dirty="0" smtClean="0">
                <a:solidFill>
                  <a:srgbClr val="0000FF"/>
                </a:solidFill>
              </a:rPr>
              <a:t>2018, avec postscriptum du 17 novembre</a:t>
            </a:r>
            <a:r>
              <a:rPr lang="fr-FR" sz="3600" b="1" cap="none" dirty="0" smtClean="0">
                <a:solidFill>
                  <a:srgbClr val="0000FF"/>
                </a:solidFill>
              </a:rPr>
              <a:t/>
            </a:r>
            <a:br>
              <a:rPr lang="fr-FR" sz="3600" b="1" cap="none" dirty="0" smtClean="0">
                <a:solidFill>
                  <a:srgbClr val="0000FF"/>
                </a:solidFill>
              </a:rPr>
            </a:br>
            <a:r>
              <a:rPr lang="fr-FR" sz="3600" b="1" cap="none" dirty="0" smtClean="0">
                <a:solidFill>
                  <a:srgbClr val="0000FF"/>
                </a:solidFill>
              </a:rPr>
              <a:t/>
            </a:r>
            <a:br>
              <a:rPr lang="fr-FR" sz="3600" b="1" cap="none" dirty="0" smtClean="0">
                <a:solidFill>
                  <a:srgbClr val="0000FF"/>
                </a:solidFill>
              </a:rPr>
            </a:br>
            <a:r>
              <a:rPr lang="fr-FR" sz="2000" cap="none" dirty="0" smtClean="0">
                <a:solidFill>
                  <a:schemeClr val="tx1"/>
                </a:solidFill>
              </a:rPr>
              <a:t>P</a:t>
            </a:r>
            <a:r>
              <a:rPr lang="fr-FR" sz="2000" cap="none" dirty="0" smtClean="0">
                <a:solidFill>
                  <a:schemeClr val="tx1"/>
                </a:solidFill>
              </a:rPr>
              <a:t>. Castex </a:t>
            </a:r>
            <a:endParaRPr lang="fr-FR" sz="2000" cap="none" dirty="0">
              <a:solidFill>
                <a:schemeClr val="tx1"/>
              </a:solidFill>
            </a:endParaRPr>
          </a:p>
        </p:txBody>
      </p:sp>
      <p:sp>
        <p:nvSpPr>
          <p:cNvPr id="3" name="Espace réservé du contenu 11">
            <a:extLst>
              <a:ext uri="{FF2B5EF4-FFF2-40B4-BE49-F238E27FC236}">
                <a16:creationId xmlns:a16="http://schemas.microsoft.com/office/drawing/2014/main" xmlns="" id="{79707D4C-E0AB-E04A-B953-C048473BA445}"/>
              </a:ext>
            </a:extLst>
          </p:cNvPr>
          <p:cNvSpPr txBox="1">
            <a:spLocks/>
          </p:cNvSpPr>
          <p:nvPr/>
        </p:nvSpPr>
        <p:spPr>
          <a:xfrm>
            <a:off x="371693" y="5578987"/>
            <a:ext cx="9013549" cy="973356"/>
          </a:xfrm>
          <a:prstGeom prst="rect">
            <a:avLst/>
          </a:prstGeom>
        </p:spPr>
        <p:txBody>
          <a:bodyPr/>
          <a:lstStyle>
            <a:lvl1pPr marL="239454" indent="-239454" algn="l" defTabSz="957816" rtl="0" eaLnBrk="1" latinLnBrk="0" hangingPunct="1">
              <a:spcBef>
                <a:spcPts val="2095"/>
              </a:spcBef>
              <a:buClr>
                <a:schemeClr val="accent1"/>
              </a:buClr>
              <a:buSzPct val="75000"/>
              <a:buFont typeface="Wingdings" pitchFamily="2" charset="2"/>
              <a:buChar char="n"/>
              <a:defRPr sz="2100" kern="1200">
                <a:solidFill>
                  <a:schemeClr val="tx1"/>
                </a:solidFill>
                <a:latin typeface="+mn-lt"/>
                <a:ea typeface="+mn-ea"/>
                <a:cs typeface="+mn-cs"/>
              </a:defRPr>
            </a:lvl1pPr>
            <a:lvl2pPr marL="478908" indent="-239454" algn="l" defTabSz="957816" rtl="0" eaLnBrk="1" latinLnBrk="0" hangingPunct="1">
              <a:spcBef>
                <a:spcPts val="628"/>
              </a:spcBef>
              <a:buClr>
                <a:schemeClr val="accent1">
                  <a:lumMod val="60000"/>
                  <a:lumOff val="40000"/>
                </a:schemeClr>
              </a:buClr>
              <a:buSzPct val="75000"/>
              <a:buFont typeface="Wingdings" pitchFamily="2" charset="2"/>
              <a:buChar char="n"/>
              <a:defRPr sz="1900" kern="1200">
                <a:solidFill>
                  <a:schemeClr val="tx1"/>
                </a:solidFill>
                <a:latin typeface="+mn-lt"/>
                <a:ea typeface="+mn-ea"/>
                <a:cs typeface="+mn-cs"/>
              </a:defRPr>
            </a:lvl2pPr>
            <a:lvl3pPr marL="718362" indent="-239454" algn="l" defTabSz="957816" rtl="0" eaLnBrk="1" latinLnBrk="0" hangingPunct="1">
              <a:spcBef>
                <a:spcPts val="628"/>
              </a:spcBef>
              <a:buClr>
                <a:schemeClr val="accent1"/>
              </a:buClr>
              <a:buSzPct val="75000"/>
              <a:buFont typeface="Wingdings" pitchFamily="2" charset="2"/>
              <a:buChar char="n"/>
              <a:defRPr sz="1900" kern="1200">
                <a:solidFill>
                  <a:schemeClr val="tx1"/>
                </a:solidFill>
                <a:latin typeface="+mn-lt"/>
                <a:ea typeface="+mn-ea"/>
                <a:cs typeface="+mn-cs"/>
              </a:defRPr>
            </a:lvl3pPr>
            <a:lvl4pPr marL="957816" indent="-239454" algn="l" defTabSz="957816" rtl="0" eaLnBrk="1" latinLnBrk="0" hangingPunct="1">
              <a:spcBef>
                <a:spcPts val="628"/>
              </a:spcBef>
              <a:buClr>
                <a:schemeClr val="accent1">
                  <a:lumMod val="60000"/>
                  <a:lumOff val="40000"/>
                </a:schemeClr>
              </a:buClr>
              <a:buSzPct val="75000"/>
              <a:buFont typeface="Wingdings" pitchFamily="2" charset="2"/>
              <a:buChar char="n"/>
              <a:defRPr sz="1900" kern="1200">
                <a:solidFill>
                  <a:schemeClr val="tx1"/>
                </a:solidFill>
                <a:latin typeface="+mn-lt"/>
                <a:ea typeface="+mn-ea"/>
                <a:cs typeface="+mn-cs"/>
              </a:defRPr>
            </a:lvl4pPr>
            <a:lvl5pPr marL="1197270" indent="-239454" algn="l" defTabSz="957816" rtl="0" eaLnBrk="1" latinLnBrk="0" hangingPunct="1">
              <a:spcBef>
                <a:spcPts val="628"/>
              </a:spcBef>
              <a:buClr>
                <a:schemeClr val="accent1"/>
              </a:buClr>
              <a:buSzPct val="75000"/>
              <a:buFont typeface="Wingdings" pitchFamily="2" charset="2"/>
              <a:buChar char="n"/>
              <a:defRPr sz="1900" kern="1200">
                <a:solidFill>
                  <a:schemeClr val="tx1"/>
                </a:solidFill>
                <a:latin typeface="+mn-lt"/>
                <a:ea typeface="+mn-ea"/>
                <a:cs typeface="+mn-cs"/>
              </a:defRPr>
            </a:lvl5pPr>
            <a:lvl6pPr marL="1443375" indent="-239454" algn="l" defTabSz="957816" rtl="0" eaLnBrk="1" latinLnBrk="0" hangingPunct="1">
              <a:spcBef>
                <a:spcPct val="20000"/>
              </a:spcBef>
              <a:buClr>
                <a:schemeClr val="accent1">
                  <a:lumMod val="60000"/>
                  <a:lumOff val="40000"/>
                </a:schemeClr>
              </a:buClr>
              <a:buSzPct val="75000"/>
              <a:buFont typeface="Wingdings" pitchFamily="2" charset="2"/>
              <a:buChar char=""/>
              <a:defRPr lang="en-US" sz="1900" kern="1200" dirty="0" smtClean="0">
                <a:solidFill>
                  <a:schemeClr val="tx1">
                    <a:lumMod val="65000"/>
                    <a:lumOff val="35000"/>
                  </a:schemeClr>
                </a:solidFill>
                <a:latin typeface="+mn-lt"/>
                <a:ea typeface="+mn-ea"/>
                <a:cs typeface="+mn-cs"/>
              </a:defRPr>
            </a:lvl6pPr>
            <a:lvl7pPr marL="1679503" indent="-239454" algn="l" defTabSz="957816" rtl="0" eaLnBrk="1" latinLnBrk="0" hangingPunct="1">
              <a:spcBef>
                <a:spcPct val="20000"/>
              </a:spcBef>
              <a:buClr>
                <a:schemeClr val="accent1"/>
              </a:buClr>
              <a:buSzPct val="75000"/>
              <a:buFont typeface="Wingdings" pitchFamily="2" charset="2"/>
              <a:buChar char=""/>
              <a:defRPr lang="en-US" sz="1900" kern="1200" baseline="0" dirty="0" smtClean="0">
                <a:solidFill>
                  <a:schemeClr val="tx1">
                    <a:lumMod val="65000"/>
                    <a:lumOff val="35000"/>
                  </a:schemeClr>
                </a:solidFill>
                <a:latin typeface="+mn-lt"/>
                <a:ea typeface="+mn-ea"/>
                <a:cs typeface="+mn-cs"/>
              </a:defRPr>
            </a:lvl7pPr>
            <a:lvl8pPr marL="1917295" indent="-239454" algn="l" defTabSz="957816" rtl="0" eaLnBrk="1" latinLnBrk="0" hangingPunct="1">
              <a:spcBef>
                <a:spcPct val="20000"/>
              </a:spcBef>
              <a:buClr>
                <a:schemeClr val="accent1">
                  <a:lumMod val="60000"/>
                  <a:lumOff val="40000"/>
                </a:schemeClr>
              </a:buClr>
              <a:buSzPct val="75000"/>
              <a:buFont typeface="Wingdings" pitchFamily="2" charset="2"/>
              <a:buChar char=""/>
              <a:defRPr lang="en-US" sz="1900" kern="1200" baseline="0" dirty="0" smtClean="0">
                <a:solidFill>
                  <a:schemeClr val="tx1">
                    <a:lumMod val="65000"/>
                    <a:lumOff val="35000"/>
                  </a:schemeClr>
                </a:solidFill>
                <a:latin typeface="+mn-lt"/>
                <a:ea typeface="+mn-ea"/>
                <a:cs typeface="+mn-cs"/>
              </a:defRPr>
            </a:lvl8pPr>
            <a:lvl9pPr marL="2155085" indent="-239454" algn="l" defTabSz="957816" rtl="0" eaLnBrk="1" latinLnBrk="0" hangingPunct="1">
              <a:spcBef>
                <a:spcPct val="20000"/>
              </a:spcBef>
              <a:buClr>
                <a:schemeClr val="accent1"/>
              </a:buClr>
              <a:buSzPct val="75000"/>
              <a:buFont typeface="Wingdings" pitchFamily="2" charset="2"/>
              <a:buChar char=""/>
              <a:defRPr lang="en-US" sz="1900" kern="1200" baseline="0" dirty="0">
                <a:solidFill>
                  <a:schemeClr val="tx1">
                    <a:lumMod val="65000"/>
                    <a:lumOff val="35000"/>
                  </a:schemeClr>
                </a:solidFill>
                <a:latin typeface="+mn-lt"/>
                <a:ea typeface="+mn-ea"/>
                <a:cs typeface="+mn-cs"/>
              </a:defRPr>
            </a:lvl9pPr>
          </a:lstStyle>
          <a:p>
            <a:pPr marL="0" indent="0" algn="just">
              <a:buNone/>
            </a:pPr>
            <a:r>
              <a:rPr lang="fr-FR" sz="1800" dirty="0" smtClean="0"/>
              <a:t>Cette présentation reprend des diapositives présentées dans le livre et ses compléments numériques, mais avec les dernière données disponibles ou évaluées (pour 2018). La plupart des informations, sauf contre indication,  proviennent toujours de l’ISEE nc</a:t>
            </a:r>
            <a:endParaRPr lang="fr-FR" dirty="0"/>
          </a:p>
        </p:txBody>
      </p:sp>
    </p:spTree>
    <p:extLst>
      <p:ext uri="{BB962C8B-B14F-4D97-AF65-F5344CB8AC3E}">
        <p14:creationId xmlns:p14="http://schemas.microsoft.com/office/powerpoint/2010/main" val="3982972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750090" y="0"/>
            <a:ext cx="8137841" cy="917963"/>
          </a:xfrm>
          <a:prstGeom prst="rect">
            <a:avLst/>
          </a:prstGeom>
        </p:spPr>
        <p:txBody>
          <a:bodyPr/>
          <a:lstStyle/>
          <a:p>
            <a:r>
              <a:rPr lang="fr-FR" sz="2800" b="1" cap="none" dirty="0" smtClean="0">
                <a:solidFill>
                  <a:srgbClr val="0000FF"/>
                </a:solidFill>
              </a:rPr>
              <a:t>2 - La confirmation des perspectives </a:t>
            </a:r>
            <a:br>
              <a:rPr lang="fr-FR" sz="2800" b="1" cap="none" dirty="0" smtClean="0">
                <a:solidFill>
                  <a:srgbClr val="0000FF"/>
                </a:solidFill>
              </a:rPr>
            </a:br>
            <a:r>
              <a:rPr lang="fr-FR" sz="2800" b="1" cap="none" dirty="0" smtClean="0">
                <a:solidFill>
                  <a:srgbClr val="0000FF"/>
                </a:solidFill>
              </a:rPr>
              <a:t>de croissance économique du </a:t>
            </a:r>
            <a:r>
              <a:rPr lang="fr-FR" sz="2800" b="1" i="1" cap="none" dirty="0" smtClean="0">
                <a:solidFill>
                  <a:srgbClr val="0000FF"/>
                </a:solidFill>
              </a:rPr>
              <a:t>Caillou</a:t>
            </a:r>
            <a:endParaRPr lang="fr-FR" sz="2800" b="1" i="1" cap="none" dirty="0">
              <a:solidFill>
                <a:srgbClr val="0000FF"/>
              </a:solidFill>
            </a:endParaRPr>
          </a:p>
        </p:txBody>
      </p:sp>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163476" y="917963"/>
            <a:ext cx="9179790" cy="1119162"/>
          </a:xfrm>
          <a:prstGeom prst="rect">
            <a:avLst/>
          </a:prstGeom>
        </p:spPr>
        <p:txBody>
          <a:bodyPr/>
          <a:lstStyle/>
          <a:p>
            <a:pPr algn="just"/>
            <a:r>
              <a:rPr lang="fr-FR" sz="2000" dirty="0" smtClean="0"/>
              <a:t>On résumera cet aspect par le graphique suivant : nos estimations pour 2017 à 2019 s’appuient sur l’ensemble de nos analyses et des discussions avec certains experts du territoire</a:t>
            </a:r>
          </a:p>
          <a:p>
            <a:pPr marL="0" indent="0" algn="just">
              <a:buNone/>
            </a:pPr>
            <a:endParaRPr lang="fr-FR" sz="2000" dirty="0"/>
          </a:p>
          <a:p>
            <a:pPr marL="0" indent="0" algn="just">
              <a:buNone/>
            </a:pPr>
            <a:endParaRPr lang="fr-FR" sz="2000" dirty="0" smtClean="0"/>
          </a:p>
        </p:txBody>
      </p:sp>
      <p:graphicFrame>
        <p:nvGraphicFramePr>
          <p:cNvPr id="5" name="Graphique 4">
            <a:extLst>
              <a:ext uri="{FF2B5EF4-FFF2-40B4-BE49-F238E27FC236}">
                <a16:creationId xmlns="" xmlns:xdr="http://schemas.openxmlformats.org/drawingml/2006/spreadsheetDrawing" xmlns:a16="http://schemas.microsoft.com/office/drawing/2014/main" xmlns:lc="http://schemas.openxmlformats.org/drawingml/2006/lockedCanvas" id="{00000000-0008-0000-0100-000007000000}"/>
              </a:ext>
            </a:extLst>
          </p:cNvPr>
          <p:cNvGraphicFramePr>
            <a:graphicFrameLocks/>
          </p:cNvGraphicFramePr>
          <p:nvPr>
            <p:extLst>
              <p:ext uri="{D42A27DB-BD31-4B8C-83A1-F6EECF244321}">
                <p14:modId xmlns:p14="http://schemas.microsoft.com/office/powerpoint/2010/main" val="2362257296"/>
              </p:ext>
            </p:extLst>
          </p:nvPr>
        </p:nvGraphicFramePr>
        <p:xfrm>
          <a:off x="421146" y="1835926"/>
          <a:ext cx="8922120" cy="4853886"/>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à coins arrondis 2"/>
          <p:cNvSpPr/>
          <p:nvPr/>
        </p:nvSpPr>
        <p:spPr>
          <a:xfrm>
            <a:off x="163476" y="6116271"/>
            <a:ext cx="6480070" cy="602412"/>
          </a:xfrm>
          <a:prstGeom prst="round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b="1" i="1" dirty="0" smtClean="0">
                <a:solidFill>
                  <a:srgbClr val="FF0000"/>
                </a:solidFill>
                <a:sym typeface="Symbol"/>
              </a:rPr>
              <a:t>Certains experts sont cependant beaucoup plus pessimistes </a:t>
            </a:r>
          </a:p>
          <a:p>
            <a:pPr marL="88900" algn="ctr"/>
            <a:r>
              <a:rPr lang="fr-FR" b="1" i="1" dirty="0" smtClean="0">
                <a:solidFill>
                  <a:srgbClr val="FF0000"/>
                </a:solidFill>
                <a:sym typeface="Symbol"/>
              </a:rPr>
              <a:t>que notre scénario minimum</a:t>
            </a:r>
            <a:r>
              <a:rPr lang="mr-IN" b="1" i="1" dirty="0" smtClean="0">
                <a:solidFill>
                  <a:srgbClr val="FF0000"/>
                </a:solidFill>
                <a:sym typeface="Symbol"/>
              </a:rPr>
              <a:t>…</a:t>
            </a:r>
            <a:endParaRPr lang="fr-FR" b="1" i="1" dirty="0">
              <a:solidFill>
                <a:srgbClr val="FF0000"/>
              </a:solidFill>
              <a:sym typeface="Symbol"/>
            </a:endParaRPr>
          </a:p>
        </p:txBody>
      </p:sp>
    </p:spTree>
    <p:extLst>
      <p:ext uri="{BB962C8B-B14F-4D97-AF65-F5344CB8AC3E}">
        <p14:creationId xmlns:p14="http://schemas.microsoft.com/office/powerpoint/2010/main" val="388784274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5" y="192373"/>
            <a:ext cx="9540115" cy="804723"/>
          </a:xfrm>
          <a:prstGeom prst="rect">
            <a:avLst/>
          </a:prstGeom>
        </p:spPr>
        <p:txBody>
          <a:bodyPr/>
          <a:lstStyle/>
          <a:p>
            <a:r>
              <a:rPr lang="fr-FR" sz="2800" b="1" cap="none" dirty="0" smtClean="0">
                <a:solidFill>
                  <a:srgbClr val="0000FF"/>
                </a:solidFill>
              </a:rPr>
              <a:t>4 - Production et VAB du nickel (et cobalt) : poids dans le PIB</a:t>
            </a:r>
            <a:endParaRPr lang="fr-FR" sz="2800" b="1" cap="none" dirty="0">
              <a:solidFill>
                <a:srgbClr val="0000FF"/>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470865" y="1400327"/>
            <a:ext cx="8775211" cy="5277528"/>
          </a:xfrm>
          <a:prstGeom prst="rect">
            <a:avLst/>
          </a:prstGeom>
        </p:spPr>
        <p:txBody>
          <a:bodyPr/>
          <a:lstStyle/>
          <a:p>
            <a:pPr marL="0" indent="0" algn="just">
              <a:buNone/>
            </a:pPr>
            <a:endParaRPr lang="fr-FR" dirty="0" smtClean="0"/>
          </a:p>
          <a:p>
            <a:pPr algn="just"/>
            <a:r>
              <a:rPr lang="fr-FR" dirty="0" smtClean="0"/>
              <a:t>Le poids </a:t>
            </a:r>
            <a:r>
              <a:rPr lang="fr-FR" b="1" i="1" dirty="0" smtClean="0"/>
              <a:t>direct</a:t>
            </a:r>
            <a:r>
              <a:rPr lang="fr-FR" dirty="0" smtClean="0"/>
              <a:t> du nickel dans le PIB est en moyenne de 8 à 9% (7,6% pour la part de la VAB)</a:t>
            </a:r>
          </a:p>
          <a:p>
            <a:pPr algn="just"/>
            <a:r>
              <a:rPr lang="fr-FR" dirty="0" smtClean="0"/>
              <a:t>Son poids </a:t>
            </a:r>
            <a:r>
              <a:rPr lang="fr-FR" b="1" i="1" dirty="0" smtClean="0"/>
              <a:t>indirect</a:t>
            </a:r>
            <a:r>
              <a:rPr lang="fr-FR" dirty="0" smtClean="0"/>
              <a:t> est bien supérieur : autour de 20% et plus avec les emplois induits</a:t>
            </a:r>
          </a:p>
        </p:txBody>
      </p:sp>
    </p:spTree>
    <p:extLst>
      <p:ext uri="{BB962C8B-B14F-4D97-AF65-F5344CB8AC3E}">
        <p14:creationId xmlns:p14="http://schemas.microsoft.com/office/powerpoint/2010/main" val="4044366590"/>
      </p:ext>
    </p:extLst>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1235404704"/>
              </p:ext>
            </p:extLst>
          </p:nvPr>
        </p:nvGraphicFramePr>
        <p:xfrm>
          <a:off x="146529" y="154312"/>
          <a:ext cx="5739070" cy="65998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4280088020"/>
              </p:ext>
            </p:extLst>
          </p:nvPr>
        </p:nvGraphicFramePr>
        <p:xfrm>
          <a:off x="5800123" y="154312"/>
          <a:ext cx="3565550" cy="65998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5741917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3426757255"/>
              </p:ext>
            </p:extLst>
          </p:nvPr>
        </p:nvGraphicFramePr>
        <p:xfrm>
          <a:off x="112183" y="170954"/>
          <a:ext cx="5700151" cy="658172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1659349576"/>
              </p:ext>
            </p:extLst>
          </p:nvPr>
        </p:nvGraphicFramePr>
        <p:xfrm>
          <a:off x="6129814" y="170954"/>
          <a:ext cx="3272491" cy="65817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264928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39979" y="99952"/>
            <a:ext cx="9224954" cy="592965"/>
          </a:xfrm>
          <a:prstGeom prst="rect">
            <a:avLst/>
          </a:prstGeom>
        </p:spPr>
        <p:txBody>
          <a:bodyPr/>
          <a:lstStyle/>
          <a:p>
            <a:r>
              <a:rPr lang="fr-FR" sz="2800" b="1" cap="none" dirty="0">
                <a:solidFill>
                  <a:srgbClr val="0000FF"/>
                </a:solidFill>
              </a:rPr>
              <a:t>L</a:t>
            </a:r>
            <a:r>
              <a:rPr lang="fr-FR" sz="2800" b="1" cap="none" dirty="0" smtClean="0">
                <a:solidFill>
                  <a:srgbClr val="0000FF"/>
                </a:solidFill>
              </a:rPr>
              <a:t>es cycles du nickel en GCFP, estimations à partir de 2013</a:t>
            </a:r>
            <a:endParaRPr lang="fr-FR" sz="2800" b="1" i="1" cap="none" dirty="0">
              <a:solidFill>
                <a:srgbClr val="0000FF"/>
              </a:solidFill>
            </a:endParaRPr>
          </a:p>
        </p:txBody>
      </p:sp>
      <p:graphicFrame>
        <p:nvGraphicFramePr>
          <p:cNvPr id="6" name="Graphique 5"/>
          <p:cNvGraphicFramePr>
            <a:graphicFrameLocks/>
          </p:cNvGraphicFramePr>
          <p:nvPr>
            <p:extLst>
              <p:ext uri="{D42A27DB-BD31-4B8C-83A1-F6EECF244321}">
                <p14:modId xmlns:p14="http://schemas.microsoft.com/office/powerpoint/2010/main" val="881677129"/>
              </p:ext>
            </p:extLst>
          </p:nvPr>
        </p:nvGraphicFramePr>
        <p:xfrm>
          <a:off x="339979" y="692917"/>
          <a:ext cx="8940017" cy="597282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8880014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97700" y="0"/>
            <a:ext cx="9588489" cy="597077"/>
          </a:xfrm>
          <a:prstGeom prst="rect">
            <a:avLst/>
          </a:prstGeom>
        </p:spPr>
        <p:txBody>
          <a:bodyPr/>
          <a:lstStyle/>
          <a:p>
            <a:r>
              <a:rPr lang="fr-FR" sz="2800" b="1" cap="none" dirty="0">
                <a:solidFill>
                  <a:srgbClr val="0000FF"/>
                </a:solidFill>
              </a:rPr>
              <a:t>L</a:t>
            </a:r>
            <a:r>
              <a:rPr lang="fr-FR" sz="2800" b="1" cap="none" dirty="0" smtClean="0">
                <a:solidFill>
                  <a:srgbClr val="0000FF"/>
                </a:solidFill>
              </a:rPr>
              <a:t>es cycles du nickel en % du PIB : boom ; crise ; reprise actuelle   </a:t>
            </a:r>
            <a:endParaRPr lang="fr-FR" sz="2800" b="1" i="1" cap="none" dirty="0">
              <a:solidFill>
                <a:srgbClr val="0000FF"/>
              </a:solidFill>
            </a:endParaRPr>
          </a:p>
        </p:txBody>
      </p:sp>
      <p:graphicFrame>
        <p:nvGraphicFramePr>
          <p:cNvPr id="5" name="Graphique 4"/>
          <p:cNvGraphicFramePr>
            <a:graphicFrameLocks/>
          </p:cNvGraphicFramePr>
          <p:nvPr>
            <p:extLst>
              <p:ext uri="{D42A27DB-BD31-4B8C-83A1-F6EECF244321}">
                <p14:modId xmlns:p14="http://schemas.microsoft.com/office/powerpoint/2010/main" val="1221322834"/>
              </p:ext>
            </p:extLst>
          </p:nvPr>
        </p:nvGraphicFramePr>
        <p:xfrm>
          <a:off x="317511" y="813254"/>
          <a:ext cx="9036757" cy="58627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5343572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541880509"/>
              </p:ext>
            </p:extLst>
          </p:nvPr>
        </p:nvGraphicFramePr>
        <p:xfrm>
          <a:off x="142426" y="106832"/>
          <a:ext cx="9611374" cy="6665868"/>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à coins arrondis 2"/>
          <p:cNvSpPr/>
          <p:nvPr/>
        </p:nvSpPr>
        <p:spPr>
          <a:xfrm>
            <a:off x="4640856" y="1125780"/>
            <a:ext cx="3579221" cy="1529612"/>
          </a:xfrm>
          <a:prstGeom prst="roundRect">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b="1" dirty="0" smtClean="0">
                <a:solidFill>
                  <a:srgbClr val="3C4646"/>
                </a:solidFill>
                <a:sym typeface="Symbol"/>
              </a:rPr>
              <a:t>* Coefficient de corrélation </a:t>
            </a:r>
          </a:p>
          <a:p>
            <a:pPr marL="88900" algn="ctr"/>
            <a:r>
              <a:rPr lang="fr-FR" b="1" dirty="0" smtClean="0">
                <a:solidFill>
                  <a:srgbClr val="3C4646"/>
                </a:solidFill>
                <a:sym typeface="Symbol"/>
              </a:rPr>
              <a:t>de 79% de 1999 à 2012 </a:t>
            </a:r>
          </a:p>
          <a:p>
            <a:pPr marL="88900" algn="ctr"/>
            <a:r>
              <a:rPr lang="fr-FR" b="1" dirty="0" smtClean="0">
                <a:solidFill>
                  <a:srgbClr val="3C4646"/>
                </a:solidFill>
                <a:sym typeface="Symbol"/>
              </a:rPr>
              <a:t>(données officielles) ; </a:t>
            </a:r>
          </a:p>
          <a:p>
            <a:pPr marL="88900" algn="ctr"/>
            <a:r>
              <a:rPr lang="fr-FR" b="1" dirty="0" smtClean="0">
                <a:solidFill>
                  <a:srgbClr val="3C4646"/>
                </a:solidFill>
                <a:sym typeface="Symbol"/>
              </a:rPr>
              <a:t>de 73% après </a:t>
            </a:r>
          </a:p>
          <a:p>
            <a:pPr marL="88900" algn="ctr"/>
            <a:r>
              <a:rPr lang="fr-FR" b="1" dirty="0" smtClean="0">
                <a:solidFill>
                  <a:srgbClr val="3C4646"/>
                </a:solidFill>
                <a:sym typeface="Symbol"/>
              </a:rPr>
              <a:t>nos évaluations post 2012</a:t>
            </a:r>
            <a:endParaRPr lang="fr-FR" b="1" dirty="0">
              <a:solidFill>
                <a:srgbClr val="3C4646"/>
              </a:solidFill>
              <a:sym typeface="Symbol"/>
            </a:endParaRPr>
          </a:p>
        </p:txBody>
      </p:sp>
      <p:sp>
        <p:nvSpPr>
          <p:cNvPr id="6" name="Rectangle à coins arrondis 5"/>
          <p:cNvSpPr/>
          <p:nvPr/>
        </p:nvSpPr>
        <p:spPr>
          <a:xfrm>
            <a:off x="403540" y="5943164"/>
            <a:ext cx="5744500" cy="692270"/>
          </a:xfrm>
          <a:prstGeom prst="roundRect">
            <a:avLst/>
          </a:prstGeom>
          <a:solidFill>
            <a:srgbClr val="27FF2E"/>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b="1" dirty="0" smtClean="0">
                <a:solidFill>
                  <a:srgbClr val="3C4646"/>
                </a:solidFill>
                <a:sym typeface="Symbol"/>
              </a:rPr>
              <a:t> C’est cette corrélation  qui nous permet d’estimer l’évolution du PIB du Nickel</a:t>
            </a:r>
          </a:p>
        </p:txBody>
      </p:sp>
    </p:spTree>
    <p:extLst>
      <p:ext uri="{BB962C8B-B14F-4D97-AF65-F5344CB8AC3E}">
        <p14:creationId xmlns:p14="http://schemas.microsoft.com/office/powerpoint/2010/main" val="371101492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94957729"/>
              </p:ext>
            </p:extLst>
          </p:nvPr>
        </p:nvGraphicFramePr>
        <p:xfrm>
          <a:off x="201770" y="213663"/>
          <a:ext cx="9079634" cy="64692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9139415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06193" y="0"/>
            <a:ext cx="9003695" cy="944863"/>
          </a:xfrm>
          <a:prstGeom prst="rect">
            <a:avLst/>
          </a:prstGeom>
        </p:spPr>
        <p:txBody>
          <a:bodyPr/>
          <a:lstStyle/>
          <a:p>
            <a:r>
              <a:rPr lang="fr-FR" sz="2800" b="1" cap="none" dirty="0">
                <a:solidFill>
                  <a:srgbClr val="0000FF"/>
                </a:solidFill>
              </a:rPr>
              <a:t>L</a:t>
            </a:r>
            <a:r>
              <a:rPr lang="fr-FR" sz="2800" b="1" cap="none" dirty="0" smtClean="0">
                <a:solidFill>
                  <a:srgbClr val="0000FF"/>
                </a:solidFill>
              </a:rPr>
              <a:t>a part du nickel dans le PIB devrait en gros doubler </a:t>
            </a:r>
            <a:br>
              <a:rPr lang="fr-FR" sz="2800" b="1" cap="none" dirty="0" smtClean="0">
                <a:solidFill>
                  <a:srgbClr val="0000FF"/>
                </a:solidFill>
              </a:rPr>
            </a:br>
            <a:r>
              <a:rPr lang="fr-FR" sz="2800" b="1" cap="none" dirty="0" smtClean="0">
                <a:solidFill>
                  <a:srgbClr val="0000FF"/>
                </a:solidFill>
              </a:rPr>
              <a:t>à partir de 2018-2019 par rapport à celle de 2012-2016</a:t>
            </a:r>
            <a:endParaRPr lang="fr-FR" sz="2800" b="1" i="1" cap="none" dirty="0">
              <a:solidFill>
                <a:srgbClr val="0000FF"/>
              </a:solidFill>
            </a:endParaRPr>
          </a:p>
        </p:txBody>
      </p:sp>
      <p:graphicFrame>
        <p:nvGraphicFramePr>
          <p:cNvPr id="4" name="Graphique 3"/>
          <p:cNvGraphicFramePr>
            <a:graphicFrameLocks/>
          </p:cNvGraphicFramePr>
          <p:nvPr>
            <p:extLst>
              <p:ext uri="{D42A27DB-BD31-4B8C-83A1-F6EECF244321}">
                <p14:modId xmlns:p14="http://schemas.microsoft.com/office/powerpoint/2010/main" val="1515764829"/>
              </p:ext>
            </p:extLst>
          </p:nvPr>
        </p:nvGraphicFramePr>
        <p:xfrm>
          <a:off x="406193" y="944863"/>
          <a:ext cx="9003695" cy="5649784"/>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à coins arrondis 2"/>
          <p:cNvSpPr/>
          <p:nvPr/>
        </p:nvSpPr>
        <p:spPr>
          <a:xfrm>
            <a:off x="406193" y="5916423"/>
            <a:ext cx="5770850" cy="678224"/>
          </a:xfrm>
          <a:prstGeom prst="roundRect">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b="1" dirty="0" smtClean="0">
                <a:solidFill>
                  <a:schemeClr val="tx1"/>
                </a:solidFill>
                <a:sym typeface="Symbol"/>
              </a:rPr>
              <a:t>* Avec les impôts sur la production, </a:t>
            </a:r>
          </a:p>
          <a:p>
            <a:pPr marL="88900" algn="ctr"/>
            <a:r>
              <a:rPr lang="fr-FR" b="1" dirty="0" smtClean="0">
                <a:solidFill>
                  <a:schemeClr val="tx1"/>
                </a:solidFill>
                <a:sym typeface="Symbol"/>
              </a:rPr>
              <a:t>Cette part est un peu supérieure à celle de la VAB</a:t>
            </a:r>
            <a:endParaRPr lang="fr-FR" b="1" dirty="0">
              <a:solidFill>
                <a:schemeClr val="tx1"/>
              </a:solidFill>
              <a:sym typeface="Symbol"/>
            </a:endParaRPr>
          </a:p>
        </p:txBody>
      </p:sp>
    </p:spTree>
    <p:extLst>
      <p:ext uri="{BB962C8B-B14F-4D97-AF65-F5344CB8AC3E}">
        <p14:creationId xmlns:p14="http://schemas.microsoft.com/office/powerpoint/2010/main" val="20958799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5" y="192372"/>
            <a:ext cx="9377805" cy="1861169"/>
          </a:xfrm>
          <a:prstGeom prst="rect">
            <a:avLst/>
          </a:prstGeom>
        </p:spPr>
        <p:txBody>
          <a:bodyPr/>
          <a:lstStyle/>
          <a:p>
            <a:r>
              <a:rPr lang="fr-FR" sz="2800" b="1" cap="none" dirty="0" smtClean="0">
                <a:solidFill>
                  <a:srgbClr val="0000FF"/>
                </a:solidFill>
              </a:rPr>
              <a:t>5 </a:t>
            </a:r>
            <a:r>
              <a:rPr lang="mr-IN" sz="2800" b="1" cap="none" dirty="0" smtClean="0">
                <a:solidFill>
                  <a:srgbClr val="0000FF"/>
                </a:solidFill>
              </a:rPr>
              <a:t>–</a:t>
            </a:r>
            <a:r>
              <a:rPr lang="fr-FR" sz="2800" b="1" cap="none" dirty="0" smtClean="0">
                <a:solidFill>
                  <a:srgbClr val="0000FF"/>
                </a:solidFill>
              </a:rPr>
              <a:t> Effets volume, effets prix et effets valeur : </a:t>
            </a:r>
            <a:br>
              <a:rPr lang="fr-FR" sz="2800" b="1" cap="none" dirty="0" smtClean="0">
                <a:solidFill>
                  <a:srgbClr val="0000FF"/>
                </a:solidFill>
              </a:rPr>
            </a:br>
            <a:r>
              <a:rPr lang="fr-FR" sz="2800" b="1" cap="none" dirty="0" smtClean="0">
                <a:solidFill>
                  <a:srgbClr val="0000FF"/>
                </a:solidFill>
              </a:rPr>
              <a:t>la production valorisée du nickel se maintenait  </a:t>
            </a:r>
            <a:br>
              <a:rPr lang="fr-FR" sz="2800" b="1" cap="none" dirty="0" smtClean="0">
                <a:solidFill>
                  <a:srgbClr val="0000FF"/>
                </a:solidFill>
              </a:rPr>
            </a:br>
            <a:r>
              <a:rPr lang="fr-FR" sz="2800" b="1" cap="none" dirty="0" smtClean="0">
                <a:solidFill>
                  <a:srgbClr val="0000FF"/>
                </a:solidFill>
              </a:rPr>
              <a:t>jusqu’en  2015-2016 grâce aux effets volume très positifs ; depuis 2017 s’y ajoutent la manne des effets prix</a:t>
            </a:r>
            <a:endParaRPr lang="fr-FR" sz="2800" b="1" cap="none" dirty="0">
              <a:solidFill>
                <a:srgbClr val="0000FF"/>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247795" y="1632940"/>
            <a:ext cx="9187155" cy="4731339"/>
          </a:xfrm>
          <a:prstGeom prst="rect">
            <a:avLst/>
          </a:prstGeom>
        </p:spPr>
        <p:txBody>
          <a:bodyPr/>
          <a:lstStyle/>
          <a:p>
            <a:pPr marL="0" indent="0" algn="just">
              <a:buNone/>
            </a:pPr>
            <a:endParaRPr lang="fr-FR" dirty="0" smtClean="0"/>
          </a:p>
          <a:p>
            <a:pPr algn="just"/>
            <a:r>
              <a:rPr lang="fr-FR" dirty="0" smtClean="0"/>
              <a:t>Le poids du nickel ne s’est pas complètement écroulé pendant la crise, grâce à la forte augmentation de la production et des exportations en volume :</a:t>
            </a:r>
          </a:p>
          <a:p>
            <a:pPr lvl="1" algn="just"/>
            <a:r>
              <a:rPr lang="fr-FR" sz="1800" dirty="0" smtClean="0"/>
              <a:t>Certes, la crise de 2015-2016 est due à la chute des cours</a:t>
            </a:r>
            <a:endParaRPr lang="fr-FR" sz="1800" dirty="0"/>
          </a:p>
          <a:p>
            <a:pPr lvl="1" algn="just"/>
            <a:r>
              <a:rPr lang="fr-FR" sz="1800" dirty="0" smtClean="0"/>
              <a:t>Mais cette dernière est, comme partout dans le monde, la conséquence du dopage des capacités de production attirée par la demande chinoise et par les prix élevés</a:t>
            </a:r>
          </a:p>
          <a:p>
            <a:pPr lvl="1" algn="just"/>
            <a:r>
              <a:rPr lang="fr-FR" sz="1800" b="1" i="1" dirty="0" smtClean="0"/>
              <a:t>La chute des cours a donc été en fait compensée par le bond des volumes</a:t>
            </a:r>
          </a:p>
          <a:p>
            <a:pPr algn="just"/>
            <a:r>
              <a:rPr lang="fr-FR" dirty="0" smtClean="0"/>
              <a:t>De même, le ralentissement économique dès 2012 fut la conséquence de la crise du BTP avec la fin du boom de la construction des deux nouvelles usines</a:t>
            </a:r>
            <a:r>
              <a:rPr lang="mr-IN" dirty="0" smtClean="0"/>
              <a:t>…</a:t>
            </a:r>
            <a:endParaRPr lang="fr-FR" dirty="0" smtClean="0"/>
          </a:p>
          <a:p>
            <a:pPr algn="just"/>
            <a:r>
              <a:rPr lang="fr-FR" dirty="0" smtClean="0"/>
              <a:t>La reprise des cours dope et va doper le secteur du nickel, et donc la reprise économique, en 2018, 2019 et années suivantes</a:t>
            </a:r>
            <a:r>
              <a:rPr lang="mr-IN" dirty="0" smtClean="0"/>
              <a:t>…</a:t>
            </a:r>
            <a:r>
              <a:rPr lang="fr-FR" dirty="0" smtClean="0"/>
              <a:t> Jusqu’au cycle récessif suivant</a:t>
            </a:r>
            <a:r>
              <a:rPr lang="mr-IN" dirty="0" smtClean="0"/>
              <a:t>…</a:t>
            </a:r>
            <a:endParaRPr lang="fr-FR" dirty="0" smtClean="0"/>
          </a:p>
          <a:p>
            <a:pPr marL="414056" lvl="1" indent="0" algn="just">
              <a:buNone/>
            </a:pPr>
            <a:endParaRPr lang="fr-FR" sz="1400" dirty="0" smtClean="0"/>
          </a:p>
        </p:txBody>
      </p:sp>
    </p:spTree>
    <p:extLst>
      <p:ext uri="{BB962C8B-B14F-4D97-AF65-F5344CB8AC3E}">
        <p14:creationId xmlns:p14="http://schemas.microsoft.com/office/powerpoint/2010/main" val="4219579964"/>
      </p:ext>
    </p:extLst>
  </p:cSld>
  <p:clrMapOvr>
    <a:masterClrMapping/>
  </p:clrMapOvr>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608738048"/>
              </p:ext>
            </p:extLst>
          </p:nvPr>
        </p:nvGraphicFramePr>
        <p:xfrm>
          <a:off x="154295" y="130571"/>
          <a:ext cx="4391457" cy="65879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2512014737"/>
              </p:ext>
            </p:extLst>
          </p:nvPr>
        </p:nvGraphicFramePr>
        <p:xfrm>
          <a:off x="4676309" y="130571"/>
          <a:ext cx="4569489" cy="65879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818796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187552"/>
            <a:ext cx="8137841" cy="642387"/>
          </a:xfrm>
          <a:prstGeom prst="rect">
            <a:avLst/>
          </a:prstGeom>
        </p:spPr>
        <p:txBody>
          <a:bodyPr/>
          <a:lstStyle/>
          <a:p>
            <a:r>
              <a:rPr lang="fr-FR" sz="2800" b="1" cap="none" dirty="0">
                <a:solidFill>
                  <a:srgbClr val="0000FF"/>
                </a:solidFill>
              </a:rPr>
              <a:t>L</a:t>
            </a:r>
            <a:r>
              <a:rPr lang="fr-FR" sz="2800" b="1" cap="none" dirty="0" smtClean="0">
                <a:solidFill>
                  <a:srgbClr val="0000FF"/>
                </a:solidFill>
              </a:rPr>
              <a:t>’indicateur du climat des affaires (ICA) de l’IEOM</a:t>
            </a:r>
            <a:endParaRPr lang="fr-FR" sz="2800" b="1" cap="none" dirty="0">
              <a:solidFill>
                <a:srgbClr val="0000FF"/>
              </a:solidFill>
            </a:endParaRPr>
          </a:p>
        </p:txBody>
      </p:sp>
      <p:graphicFrame>
        <p:nvGraphicFramePr>
          <p:cNvPr id="5" name="Graphique 4">
            <a:extLst>
              <a:ext uri="{FF2B5EF4-FFF2-40B4-BE49-F238E27FC236}">
                <a16:creationId xmlns="" xmlns:xdr="http://schemas.openxmlformats.org/drawingml/2006/spreadsheetDrawing" xmlns:a16="http://schemas.microsoft.com/office/drawing/2014/main" xmlns:lc="http://schemas.openxmlformats.org/drawingml/2006/lockedCanvas" id="{00000000-0008-0000-0100-000005000000}"/>
              </a:ext>
            </a:extLst>
          </p:cNvPr>
          <p:cNvGraphicFramePr>
            <a:graphicFrameLocks/>
          </p:cNvGraphicFramePr>
          <p:nvPr>
            <p:extLst>
              <p:ext uri="{D42A27DB-BD31-4B8C-83A1-F6EECF244321}">
                <p14:modId xmlns:p14="http://schemas.microsoft.com/office/powerpoint/2010/main" val="3774935348"/>
              </p:ext>
            </p:extLst>
          </p:nvPr>
        </p:nvGraphicFramePr>
        <p:xfrm>
          <a:off x="238927" y="829939"/>
          <a:ext cx="9016314" cy="5834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0980038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083491489"/>
              </p:ext>
            </p:extLst>
          </p:nvPr>
        </p:nvGraphicFramePr>
        <p:xfrm>
          <a:off x="166163" y="189923"/>
          <a:ext cx="9104837" cy="65404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8120920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3417214764"/>
              </p:ext>
            </p:extLst>
          </p:nvPr>
        </p:nvGraphicFramePr>
        <p:xfrm>
          <a:off x="294330" y="3391120"/>
          <a:ext cx="4569370" cy="33478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706856012"/>
              </p:ext>
            </p:extLst>
          </p:nvPr>
        </p:nvGraphicFramePr>
        <p:xfrm>
          <a:off x="5166778" y="635030"/>
          <a:ext cx="4127651" cy="275608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phique 7"/>
          <p:cNvGraphicFramePr>
            <a:graphicFrameLocks/>
          </p:cNvGraphicFramePr>
          <p:nvPr>
            <p:extLst>
              <p:ext uri="{D42A27DB-BD31-4B8C-83A1-F6EECF244321}">
                <p14:modId xmlns:p14="http://schemas.microsoft.com/office/powerpoint/2010/main" val="3058306434"/>
              </p:ext>
            </p:extLst>
          </p:nvPr>
        </p:nvGraphicFramePr>
        <p:xfrm>
          <a:off x="5166778" y="3391120"/>
          <a:ext cx="4127651" cy="334783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Graphique 8"/>
          <p:cNvGraphicFramePr>
            <a:graphicFrameLocks/>
          </p:cNvGraphicFramePr>
          <p:nvPr>
            <p:extLst>
              <p:ext uri="{D42A27DB-BD31-4B8C-83A1-F6EECF244321}">
                <p14:modId xmlns:p14="http://schemas.microsoft.com/office/powerpoint/2010/main" val="3386724127"/>
              </p:ext>
            </p:extLst>
          </p:nvPr>
        </p:nvGraphicFramePr>
        <p:xfrm>
          <a:off x="294330" y="635030"/>
          <a:ext cx="4569370" cy="275609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00293311"/>
      </p:ext>
    </p:extLst>
  </p:cSld>
  <p:clrMapOvr>
    <a:masterClrMapping/>
  </p:clrMapOvr>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2757141"/>
            <a:ext cx="8828095" cy="2080023"/>
          </a:xfrm>
          <a:prstGeom prst="rect">
            <a:avLst/>
          </a:prstGeom>
        </p:spPr>
        <p:txBody>
          <a:bodyPr/>
          <a:lstStyle/>
          <a:p>
            <a:r>
              <a:rPr lang="fr-FR" sz="3600" b="1" cap="none" dirty="0" smtClean="0">
                <a:solidFill>
                  <a:srgbClr val="0000FF"/>
                </a:solidFill>
              </a:rPr>
              <a:t>F </a:t>
            </a:r>
            <a:r>
              <a:rPr lang="mr-IN" sz="3600" b="1" cap="none" dirty="0" smtClean="0">
                <a:solidFill>
                  <a:srgbClr val="0000FF"/>
                </a:solidFill>
              </a:rPr>
              <a:t>–</a:t>
            </a:r>
            <a:r>
              <a:rPr lang="fr-FR" sz="3600" b="1" cap="none" dirty="0" smtClean="0">
                <a:solidFill>
                  <a:srgbClr val="0000FF"/>
                </a:solidFill>
              </a:rPr>
              <a:t> Le secteur du BTP : </a:t>
            </a:r>
            <a:br>
              <a:rPr lang="fr-FR" sz="3600" b="1" cap="none" dirty="0" smtClean="0">
                <a:solidFill>
                  <a:srgbClr val="0000FF"/>
                </a:solidFill>
              </a:rPr>
            </a:br>
            <a:r>
              <a:rPr lang="fr-FR" sz="3600" b="1" cap="none" dirty="0" smtClean="0">
                <a:solidFill>
                  <a:srgbClr val="0000FF"/>
                </a:solidFill>
              </a:rPr>
              <a:t>pas de sortie de crise en </a:t>
            </a:r>
            <a:r>
              <a:rPr lang="fr-FR" sz="3600" b="1" cap="none" dirty="0" smtClean="0">
                <a:solidFill>
                  <a:srgbClr val="0000FF"/>
                </a:solidFill>
              </a:rPr>
              <a:t>2018, </a:t>
            </a:r>
            <a:br>
              <a:rPr lang="fr-FR" sz="3600" b="1" cap="none" dirty="0" smtClean="0">
                <a:solidFill>
                  <a:srgbClr val="0000FF"/>
                </a:solidFill>
              </a:rPr>
            </a:br>
            <a:r>
              <a:rPr lang="fr-FR" sz="3600" b="1" cap="none" dirty="0" smtClean="0">
                <a:solidFill>
                  <a:srgbClr val="0000FF"/>
                </a:solidFill>
              </a:rPr>
              <a:t>quoique</a:t>
            </a:r>
            <a:r>
              <a:rPr lang="mr-IN" sz="3600" b="1" cap="none" dirty="0" smtClean="0">
                <a:solidFill>
                  <a:srgbClr val="0000FF"/>
                </a:solidFill>
              </a:rPr>
              <a:t>…</a:t>
            </a:r>
            <a:endParaRPr lang="fr-FR" sz="3600" b="1" cap="none" dirty="0">
              <a:solidFill>
                <a:srgbClr val="0000FF"/>
              </a:solidFill>
            </a:endParaRPr>
          </a:p>
        </p:txBody>
      </p:sp>
    </p:spTree>
    <p:extLst>
      <p:ext uri="{BB962C8B-B14F-4D97-AF65-F5344CB8AC3E}">
        <p14:creationId xmlns:p14="http://schemas.microsoft.com/office/powerpoint/2010/main" val="3268439881"/>
      </p:ext>
    </p:extLst>
  </p:cSld>
  <p:clrMapOvr>
    <a:masterClrMapping/>
  </p:clrMapOvr>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491423" y="109282"/>
            <a:ext cx="8754653" cy="899684"/>
          </a:xfrm>
          <a:prstGeom prst="rect">
            <a:avLst/>
          </a:prstGeom>
        </p:spPr>
        <p:txBody>
          <a:bodyPr/>
          <a:lstStyle/>
          <a:p>
            <a:r>
              <a:rPr lang="fr-FR" sz="2800" b="1" cap="none" dirty="0" smtClean="0">
                <a:solidFill>
                  <a:srgbClr val="0000FF"/>
                </a:solidFill>
              </a:rPr>
              <a:t>1 - Boom puis grave chute de l’activité, surtout en 2018, mesurée par la consommation de </a:t>
            </a:r>
            <a:r>
              <a:rPr lang="fr-FR" sz="2800" b="1" cap="none" dirty="0" smtClean="0">
                <a:solidFill>
                  <a:srgbClr val="0000FF"/>
                </a:solidFill>
              </a:rPr>
              <a:t>ciment ; mais ce critère reste-t-il représentatif ?</a:t>
            </a:r>
            <a:endParaRPr lang="fr-FR" sz="2800" b="1" cap="none" dirty="0">
              <a:solidFill>
                <a:srgbClr val="0000FF"/>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142686" y="1465459"/>
            <a:ext cx="9103390" cy="5392540"/>
          </a:xfrm>
          <a:prstGeom prst="rect">
            <a:avLst/>
          </a:prstGeom>
        </p:spPr>
        <p:txBody>
          <a:bodyPr/>
          <a:lstStyle/>
          <a:p>
            <a:pPr algn="just"/>
            <a:r>
              <a:rPr lang="fr-FR" dirty="0"/>
              <a:t>La </a:t>
            </a:r>
            <a:r>
              <a:rPr lang="fr-FR" dirty="0" smtClean="0"/>
              <a:t> meilleure mesure de l’activité </a:t>
            </a:r>
            <a:r>
              <a:rPr lang="fr-FR" dirty="0"/>
              <a:t>dans le bâtiment </a:t>
            </a:r>
            <a:r>
              <a:rPr lang="fr-FR" dirty="0" smtClean="0"/>
              <a:t>(Construction et Génie civil : BTP) est, selon tous les experts, la consommation de </a:t>
            </a:r>
            <a:r>
              <a:rPr lang="fr-FR" dirty="0" smtClean="0"/>
              <a:t>ciment ; </a:t>
            </a:r>
            <a:r>
              <a:rPr lang="fr-FR" b="1" i="1" dirty="0" smtClean="0"/>
              <a:t>(ou était ?</a:t>
            </a:r>
            <a:r>
              <a:rPr lang="fr-FR" dirty="0" smtClean="0"/>
              <a:t>) </a:t>
            </a:r>
            <a:r>
              <a:rPr lang="fr-FR" dirty="0" smtClean="0"/>
              <a:t>: </a:t>
            </a:r>
          </a:p>
          <a:p>
            <a:pPr lvl="1" algn="just"/>
            <a:r>
              <a:rPr lang="fr-FR" sz="1800" dirty="0" smtClean="0"/>
              <a:t>La </a:t>
            </a:r>
            <a:r>
              <a:rPr lang="fr-FR" sz="1800" dirty="0" smtClean="0"/>
              <a:t>corrélation de la consommation de ciment en valeur avec le PIB du bâtiment </a:t>
            </a:r>
            <a:r>
              <a:rPr lang="fr-FR" sz="1800" dirty="0" smtClean="0"/>
              <a:t>était </a:t>
            </a:r>
            <a:r>
              <a:rPr lang="fr-FR" sz="1800" dirty="0" smtClean="0"/>
              <a:t>excellente (coefficient de corrélation de près de 80% sur le long </a:t>
            </a:r>
            <a:r>
              <a:rPr lang="fr-FR" sz="1800" dirty="0" smtClean="0"/>
              <a:t>terme jusqu’en 2012) </a:t>
            </a:r>
            <a:r>
              <a:rPr lang="fr-FR" sz="1800" dirty="0" smtClean="0"/>
              <a:t>; ce qui nous </a:t>
            </a:r>
            <a:r>
              <a:rPr lang="fr-FR" sz="1800" dirty="0" smtClean="0"/>
              <a:t>permettrait </a:t>
            </a:r>
            <a:r>
              <a:rPr lang="fr-FR" sz="1800" dirty="0" smtClean="0"/>
              <a:t>d’estimer le PIB actuel du secteur BTP</a:t>
            </a:r>
            <a:r>
              <a:rPr lang="mr-IN" sz="1800" dirty="0" smtClean="0"/>
              <a:t>…</a:t>
            </a:r>
            <a:endParaRPr lang="fr-FR" sz="1800" dirty="0" smtClean="0"/>
          </a:p>
          <a:p>
            <a:pPr lvl="1" algn="just"/>
            <a:r>
              <a:rPr lang="fr-FR" sz="1800" dirty="0" smtClean="0"/>
              <a:t>les </a:t>
            </a:r>
            <a:r>
              <a:rPr lang="fr-FR" sz="1800" dirty="0"/>
              <a:t>matériaux de substitution se développent certes (brique, bois, acier et verre), mais de façon encore </a:t>
            </a:r>
            <a:r>
              <a:rPr lang="fr-FR" sz="1800" dirty="0" smtClean="0"/>
              <a:t>confidentielle. Pourtant, il semble que des  changements techniques récents se fassent jour : utilisation de murs porteurs en béton banché (moins de consommation de ciment et moins de main d’œuvre) ; structures en métal et </a:t>
            </a:r>
            <a:r>
              <a:rPr lang="fr-FR" sz="1800" dirty="0" err="1" smtClean="0"/>
              <a:t>Placopl</a:t>
            </a:r>
            <a:r>
              <a:rPr lang="fr-FR" sz="1800" dirty="0" err="1" smtClean="0"/>
              <a:t>â</a:t>
            </a:r>
            <a:r>
              <a:rPr lang="fr-FR" sz="1800" dirty="0" err="1" smtClean="0"/>
              <a:t>tre</a:t>
            </a:r>
            <a:r>
              <a:rPr lang="fr-FR" sz="1800" dirty="0" smtClean="0"/>
              <a:t> pour les cloisons, etc.)</a:t>
            </a:r>
          </a:p>
          <a:p>
            <a:pPr lvl="1" algn="just"/>
            <a:r>
              <a:rPr lang="fr-FR" sz="1800" dirty="0" smtClean="0"/>
              <a:t> D’ailleurs, les importations de t</a:t>
            </a:r>
            <a:r>
              <a:rPr lang="fr-FR" sz="1800" dirty="0" smtClean="0"/>
              <a:t>ôles pour les toits et de plâtre se maintiennent : il semble donc que notre calcul du PIB soit devenu obsolète !</a:t>
            </a:r>
            <a:endParaRPr lang="fr-FR" sz="1800" dirty="0"/>
          </a:p>
          <a:p>
            <a:pPr algn="just"/>
            <a:r>
              <a:rPr lang="fr-FR" dirty="0" smtClean="0"/>
              <a:t>La chute de l’activité dans le </a:t>
            </a:r>
            <a:r>
              <a:rPr lang="fr-FR" dirty="0" smtClean="0"/>
              <a:t>bâtiment, évidente </a:t>
            </a:r>
            <a:r>
              <a:rPr lang="fr-FR" dirty="0" smtClean="0"/>
              <a:t>depuis </a:t>
            </a:r>
            <a:r>
              <a:rPr lang="fr-FR" dirty="0" smtClean="0"/>
              <a:t>2011 selon la consommation de ciment, après </a:t>
            </a:r>
            <a:r>
              <a:rPr lang="fr-FR" dirty="0" smtClean="0"/>
              <a:t>le boom exceptionnel correspondant à la construction des deux nouvelle usines du Sud et du </a:t>
            </a:r>
            <a:r>
              <a:rPr lang="fr-FR" dirty="0" smtClean="0"/>
              <a:t>Nord, serait donc à reconsidérer</a:t>
            </a:r>
            <a:r>
              <a:rPr lang="mr-IN" dirty="0" smtClean="0"/>
              <a:t>…</a:t>
            </a:r>
            <a:endParaRPr lang="fr-FR" dirty="0" smtClean="0"/>
          </a:p>
          <a:p>
            <a:pPr lvl="1" algn="just"/>
            <a:endParaRPr lang="fr-FR" sz="1800" dirty="0" smtClean="0"/>
          </a:p>
        </p:txBody>
      </p:sp>
    </p:spTree>
    <p:extLst>
      <p:ext uri="{BB962C8B-B14F-4D97-AF65-F5344CB8AC3E}">
        <p14:creationId xmlns:p14="http://schemas.microsoft.com/office/powerpoint/2010/main" val="241612182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669938" y="996741"/>
            <a:ext cx="8290474" cy="4669702"/>
          </a:xfrm>
          <a:prstGeom prst="rect">
            <a:avLst/>
          </a:prstGeom>
        </p:spPr>
        <p:txBody>
          <a:bodyPr/>
          <a:lstStyle/>
          <a:p>
            <a:pPr algn="just"/>
            <a:r>
              <a:rPr lang="fr-FR" dirty="0" smtClean="0"/>
              <a:t>Très </a:t>
            </a:r>
            <a:r>
              <a:rPr lang="fr-FR" dirty="0" smtClean="0"/>
              <a:t>grave est le </a:t>
            </a:r>
            <a:r>
              <a:rPr lang="fr-FR" b="1" i="1" dirty="0" smtClean="0"/>
              <a:t>véritable écroulement de début 2018 </a:t>
            </a:r>
            <a:r>
              <a:rPr lang="fr-FR" dirty="0" smtClean="0"/>
              <a:t>: on peut estimer la chute de la consommation entre 2017 et 2018 à environ 20% : autour de 80 KT par an en 2018 ; 104 en 2017, mais 161 au pic de 2010. La consommation depuis 2014 est du même ordre que celle avant le boom des  années 2000 à 2011</a:t>
            </a:r>
          </a:p>
          <a:p>
            <a:pPr algn="just"/>
            <a:r>
              <a:rPr lang="fr-FR" dirty="0" smtClean="0"/>
              <a:t>Ce phénomène qui alerte tant les entreprises que leur salariés, interroge ? Pourquoi une telle chute conjoncturelle dans la crise structurelle depuis 2011 :</a:t>
            </a:r>
          </a:p>
          <a:p>
            <a:pPr lvl="1" algn="just"/>
            <a:r>
              <a:rPr lang="fr-FR" sz="1800" dirty="0" smtClean="0"/>
              <a:t>Effet référendum ?</a:t>
            </a:r>
          </a:p>
          <a:p>
            <a:pPr lvl="1" algn="just"/>
            <a:r>
              <a:rPr lang="fr-FR" sz="1800" dirty="0" smtClean="0"/>
              <a:t>Crise (évidente) du logement social ?</a:t>
            </a:r>
          </a:p>
          <a:p>
            <a:pPr lvl="1" algn="just"/>
            <a:r>
              <a:rPr lang="fr-FR" sz="1800" dirty="0" smtClean="0"/>
              <a:t>Changements techniques évoqués plus haut ?</a:t>
            </a:r>
            <a:endParaRPr lang="fr-FR" sz="1800" dirty="0" smtClean="0"/>
          </a:p>
          <a:p>
            <a:pPr lvl="1" algn="just"/>
            <a:endParaRPr lang="fr-FR" sz="1800" dirty="0" smtClean="0"/>
          </a:p>
        </p:txBody>
      </p:sp>
    </p:spTree>
    <p:extLst>
      <p:ext uri="{BB962C8B-B14F-4D97-AF65-F5344CB8AC3E}">
        <p14:creationId xmlns:p14="http://schemas.microsoft.com/office/powerpoint/2010/main" val="207539664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 xmlns:a16="http://schemas.microsoft.com/office/drawing/2014/main" id="{F0F4B30D-569C-2347-97A1-BCD9BDD19DB0}"/>
              </a:ext>
            </a:extLst>
          </p:cNvPr>
          <p:cNvSpPr txBox="1"/>
          <p:nvPr/>
        </p:nvSpPr>
        <p:spPr>
          <a:xfrm>
            <a:off x="4683813" y="184979"/>
            <a:ext cx="1019940" cy="276999"/>
          </a:xfrm>
          <a:prstGeom prst="rect">
            <a:avLst/>
          </a:prstGeom>
          <a:noFill/>
        </p:spPr>
        <p:txBody>
          <a:bodyPr wrap="square" rtlCol="0">
            <a:spAutoFit/>
          </a:bodyPr>
          <a:lstStyle/>
          <a:p>
            <a:r>
              <a:rPr lang="fr-FR" sz="1200" i="1" dirty="0"/>
              <a:t>Source : ISEE</a:t>
            </a:r>
          </a:p>
        </p:txBody>
      </p:sp>
      <p:graphicFrame>
        <p:nvGraphicFramePr>
          <p:cNvPr id="7" name="Graphique 6"/>
          <p:cNvGraphicFramePr>
            <a:graphicFrameLocks/>
          </p:cNvGraphicFramePr>
          <p:nvPr>
            <p:extLst>
              <p:ext uri="{D42A27DB-BD31-4B8C-83A1-F6EECF244321}">
                <p14:modId xmlns:p14="http://schemas.microsoft.com/office/powerpoint/2010/main" val="2520049348"/>
              </p:ext>
            </p:extLst>
          </p:nvPr>
        </p:nvGraphicFramePr>
        <p:xfrm>
          <a:off x="184064" y="156959"/>
          <a:ext cx="5009719" cy="34102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50706764"/>
              </p:ext>
            </p:extLst>
          </p:nvPr>
        </p:nvGraphicFramePr>
        <p:xfrm>
          <a:off x="5193783" y="213002"/>
          <a:ext cx="4166442" cy="32619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93356849"/>
              </p:ext>
            </p:extLst>
          </p:nvPr>
        </p:nvGraphicFramePr>
        <p:xfrm>
          <a:off x="184064" y="3474913"/>
          <a:ext cx="9176162" cy="325548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7113359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741203" y="149566"/>
            <a:ext cx="8137841" cy="986400"/>
          </a:xfrm>
          <a:prstGeom prst="rect">
            <a:avLst/>
          </a:prstGeom>
        </p:spPr>
        <p:txBody>
          <a:bodyPr/>
          <a:lstStyle/>
          <a:p>
            <a:r>
              <a:rPr lang="fr-FR" sz="2000" b="1" cap="none" dirty="0" smtClean="0">
                <a:solidFill>
                  <a:srgbClr val="0000FF"/>
                </a:solidFill>
              </a:rPr>
              <a:t>Mais tout ne va pas si mal dans le BTP : </a:t>
            </a:r>
            <a:br>
              <a:rPr lang="fr-FR" sz="2000" b="1" cap="none" dirty="0" smtClean="0">
                <a:solidFill>
                  <a:srgbClr val="0000FF"/>
                </a:solidFill>
              </a:rPr>
            </a:br>
            <a:r>
              <a:rPr lang="fr-FR" sz="2000" b="1" cap="none" dirty="0" smtClean="0">
                <a:solidFill>
                  <a:srgbClr val="0000FF"/>
                </a:solidFill>
              </a:rPr>
              <a:t>la corrélation PIB </a:t>
            </a:r>
            <a:r>
              <a:rPr lang="mr-IN" sz="2000" b="1" cap="none" dirty="0" smtClean="0">
                <a:solidFill>
                  <a:srgbClr val="0000FF"/>
                </a:solidFill>
              </a:rPr>
              <a:t>–</a:t>
            </a:r>
            <a:r>
              <a:rPr lang="fr-FR" sz="2000" b="1" cap="none" dirty="0" smtClean="0">
                <a:solidFill>
                  <a:srgbClr val="0000FF"/>
                </a:solidFill>
              </a:rPr>
              <a:t> Tonnes de ciment en valeur poserait-</a:t>
            </a:r>
            <a:r>
              <a:rPr lang="fr-FR" sz="2000" b="1" cap="none" dirty="0" smtClean="0">
                <a:solidFill>
                  <a:srgbClr val="0000FF"/>
                </a:solidFill>
              </a:rPr>
              <a:t>elle donc </a:t>
            </a:r>
            <a:r>
              <a:rPr lang="fr-FR" sz="2000" b="1" cap="none" dirty="0" smtClean="0">
                <a:solidFill>
                  <a:srgbClr val="0000FF"/>
                </a:solidFill>
              </a:rPr>
              <a:t>question ?</a:t>
            </a:r>
            <a:endParaRPr lang="fr-FR" sz="2000" b="1" cap="none" dirty="0">
              <a:solidFill>
                <a:srgbClr val="0000FF"/>
              </a:solidFill>
            </a:endParaRPr>
          </a:p>
        </p:txBody>
      </p:sp>
      <p:sp>
        <p:nvSpPr>
          <p:cNvPr id="29" name="ZoneTexte 28">
            <a:extLst>
              <a:ext uri="{FF2B5EF4-FFF2-40B4-BE49-F238E27FC236}">
                <a16:creationId xmlns="" xmlns:a16="http://schemas.microsoft.com/office/drawing/2014/main" id="{7B0F4E31-0217-174D-9574-326756F6DF54}"/>
              </a:ext>
            </a:extLst>
          </p:cNvPr>
          <p:cNvSpPr txBox="1"/>
          <p:nvPr/>
        </p:nvSpPr>
        <p:spPr>
          <a:xfrm>
            <a:off x="4624120" y="5690184"/>
            <a:ext cx="1627632" cy="461665"/>
          </a:xfrm>
          <a:prstGeom prst="rect">
            <a:avLst/>
          </a:prstGeom>
          <a:noFill/>
        </p:spPr>
        <p:txBody>
          <a:bodyPr wrap="square" rtlCol="0">
            <a:spAutoFit/>
          </a:bodyPr>
          <a:lstStyle/>
          <a:p>
            <a:r>
              <a:rPr lang="fr-FR" sz="1200" i="1" dirty="0"/>
              <a:t>Source : ISEE, douanes, IEOM</a:t>
            </a:r>
          </a:p>
        </p:txBody>
      </p:sp>
      <p:pic>
        <p:nvPicPr>
          <p:cNvPr id="34" name="Espace réservé du contenu 33">
            <a:extLst>
              <a:ext uri="{FF2B5EF4-FFF2-40B4-BE49-F238E27FC236}">
                <a16:creationId xmlns="" xmlns:a16="http://schemas.microsoft.com/office/drawing/2014/main" id="{94B04DF2-2387-A941-8615-5838E06E295D}"/>
              </a:ext>
            </a:extLst>
          </p:cNvPr>
          <p:cNvPicPr>
            <a:picLocks noGrp="1" noChangeAspect="1"/>
          </p:cNvPicPr>
          <p:nvPr>
            <p:ph idx="4294967295"/>
          </p:nvPr>
        </p:nvPicPr>
        <p:blipFill>
          <a:blip r:embed="rId2"/>
          <a:stretch>
            <a:fillRect/>
          </a:stretch>
        </p:blipFill>
        <p:spPr>
          <a:xfrm>
            <a:off x="1037479" y="1135966"/>
            <a:ext cx="7154388" cy="4205618"/>
          </a:xfrm>
          <a:prstGeom prst="rect">
            <a:avLst/>
          </a:prstGeom>
        </p:spPr>
      </p:pic>
      <p:sp>
        <p:nvSpPr>
          <p:cNvPr id="4" name="Rectangle 3"/>
          <p:cNvSpPr/>
          <p:nvPr/>
        </p:nvSpPr>
        <p:spPr>
          <a:xfrm>
            <a:off x="2088909" y="1525320"/>
            <a:ext cx="4925553" cy="4332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b="1" dirty="0" smtClean="0">
                <a:solidFill>
                  <a:schemeClr val="tx1">
                    <a:lumMod val="60000"/>
                    <a:lumOff val="40000"/>
                  </a:schemeClr>
                </a:solidFill>
                <a:sym typeface="Symbol"/>
              </a:rPr>
              <a:t>et croissance pour celle du plâtre (tonnes)</a:t>
            </a:r>
            <a:endParaRPr lang="fr-FR" b="1" dirty="0">
              <a:solidFill>
                <a:schemeClr val="tx1">
                  <a:lumMod val="60000"/>
                  <a:lumOff val="40000"/>
                </a:schemeClr>
              </a:solidFill>
              <a:sym typeface="Symbol"/>
            </a:endParaRPr>
          </a:p>
        </p:txBody>
      </p:sp>
    </p:spTree>
    <p:extLst>
      <p:ext uri="{BB962C8B-B14F-4D97-AF65-F5344CB8AC3E}">
        <p14:creationId xmlns:p14="http://schemas.microsoft.com/office/powerpoint/2010/main" val="295462246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681046" y="35415"/>
            <a:ext cx="8137841" cy="986400"/>
          </a:xfrm>
          <a:prstGeom prst="rect">
            <a:avLst/>
          </a:prstGeom>
        </p:spPr>
        <p:txBody>
          <a:bodyPr/>
          <a:lstStyle/>
          <a:p>
            <a:r>
              <a:rPr lang="fr-FR" sz="2800" b="1" cap="none" dirty="0" smtClean="0">
                <a:solidFill>
                  <a:srgbClr val="0000FF"/>
                </a:solidFill>
              </a:rPr>
              <a:t>2 - L’emploi suit les mêmes tendances, </a:t>
            </a:r>
            <a:br>
              <a:rPr lang="fr-FR" sz="2800" b="1" cap="none" dirty="0" smtClean="0">
                <a:solidFill>
                  <a:srgbClr val="0000FF"/>
                </a:solidFill>
              </a:rPr>
            </a:br>
            <a:r>
              <a:rPr lang="fr-FR" sz="2800" b="1" cap="none" dirty="0" smtClean="0">
                <a:solidFill>
                  <a:srgbClr val="0000FF"/>
                </a:solidFill>
              </a:rPr>
              <a:t>mais moins brutale que celle de l’activité</a:t>
            </a:r>
            <a:endParaRPr lang="fr-FR" sz="2800" b="1" cap="none" dirty="0">
              <a:solidFill>
                <a:srgbClr val="0000FF"/>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242567" y="1044804"/>
            <a:ext cx="9150512" cy="5380901"/>
          </a:xfrm>
          <a:prstGeom prst="rect">
            <a:avLst/>
          </a:prstGeom>
        </p:spPr>
        <p:txBody>
          <a:bodyPr/>
          <a:lstStyle/>
          <a:p>
            <a:pPr algn="just"/>
            <a:r>
              <a:rPr lang="fr-FR" dirty="0" smtClean="0"/>
              <a:t>L’emploi du BTP est en berne ; et pas seulement l’emploi salarié : les entreprises individuelles (les « patentés ») sont également fortement touchées</a:t>
            </a:r>
          </a:p>
          <a:p>
            <a:pPr algn="just"/>
            <a:r>
              <a:rPr lang="fr-FR" dirty="0" smtClean="0"/>
              <a:t>Les départs de salariés (dont les fins de contrats de chantier) et licenciements dans les grandes entreprises, furent nombreux : entre 1 700 et 2 500 (les statistiques sont contradictoires entre les données de l’emploi global et celles spécifiques au secteur, les deux provenant de l’ISEE</a:t>
            </a:r>
            <a:r>
              <a:rPr lang="mr-IN" dirty="0" smtClean="0"/>
              <a:t>…</a:t>
            </a:r>
            <a:r>
              <a:rPr lang="fr-FR" dirty="0" smtClean="0"/>
              <a:t>)</a:t>
            </a:r>
          </a:p>
          <a:p>
            <a:pPr algn="just"/>
            <a:r>
              <a:rPr lang="fr-FR" dirty="0" smtClean="0"/>
              <a:t>Il faut donc y ajouter les cessations d’activité des patentés. Les grandes entreprises incitent d’ailleurs leurs sureffectifs à choisir cette voie ; ce qui rend difficile d’évaluer les entrées et sortie du secteur des patentés</a:t>
            </a:r>
          </a:p>
          <a:p>
            <a:pPr algn="just"/>
            <a:r>
              <a:rPr lang="fr-FR" dirty="0" smtClean="0"/>
              <a:t>La chute de l’effectif salarié est cependant beaucoup moins nette que celle de l’activité : un chômage « caché », financé par des indemnités de chômage partiel (bien développées avec l’opération </a:t>
            </a:r>
            <a:r>
              <a:rPr lang="fr-FR" i="1" dirty="0" smtClean="0"/>
              <a:t>« Pulse »</a:t>
            </a:r>
            <a:r>
              <a:rPr lang="fr-FR" dirty="0" smtClean="0"/>
              <a:t>) est sans aucun doute l’une des caractéristiques du secteur. Sans ce phénomène, l’emploi aurait diminué de façon plus </a:t>
            </a:r>
            <a:r>
              <a:rPr lang="fr-FR" dirty="0" smtClean="0"/>
              <a:t>vive. Mais les changements techniques sont peut-</a:t>
            </a:r>
            <a:r>
              <a:rPr lang="fr-FR" dirty="0" smtClean="0"/>
              <a:t>être aussi à l’œuvre </a:t>
            </a:r>
          </a:p>
        </p:txBody>
      </p:sp>
    </p:spTree>
    <p:extLst>
      <p:ext uri="{BB962C8B-B14F-4D97-AF65-F5344CB8AC3E}">
        <p14:creationId xmlns:p14="http://schemas.microsoft.com/office/powerpoint/2010/main" val="190214709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2181628972"/>
              </p:ext>
            </p:extLst>
          </p:nvPr>
        </p:nvGraphicFramePr>
        <p:xfrm>
          <a:off x="101238" y="205512"/>
          <a:ext cx="4336308" cy="65151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37207414"/>
              </p:ext>
            </p:extLst>
          </p:nvPr>
        </p:nvGraphicFramePr>
        <p:xfrm>
          <a:off x="4437545" y="205512"/>
          <a:ext cx="4979753" cy="297645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phique 7"/>
          <p:cNvGraphicFramePr>
            <a:graphicFrameLocks/>
          </p:cNvGraphicFramePr>
          <p:nvPr>
            <p:extLst>
              <p:ext uri="{D42A27DB-BD31-4B8C-83A1-F6EECF244321}">
                <p14:modId xmlns:p14="http://schemas.microsoft.com/office/powerpoint/2010/main" val="4262803565"/>
              </p:ext>
            </p:extLst>
          </p:nvPr>
        </p:nvGraphicFramePr>
        <p:xfrm>
          <a:off x="4437546" y="3181969"/>
          <a:ext cx="4979752" cy="3538693"/>
        </p:xfrm>
        <a:graphic>
          <a:graphicData uri="http://schemas.openxmlformats.org/drawingml/2006/chart">
            <c:chart xmlns:c="http://schemas.openxmlformats.org/drawingml/2006/chart" xmlns:r="http://schemas.openxmlformats.org/officeDocument/2006/relationships" r:id="rId4"/>
          </a:graphicData>
        </a:graphic>
      </p:graphicFrame>
      <p:sp>
        <p:nvSpPr>
          <p:cNvPr id="10" name="ZoneTexte 9">
            <a:extLst>
              <a:ext uri="{FF2B5EF4-FFF2-40B4-BE49-F238E27FC236}">
                <a16:creationId xmlns="" xmlns:a16="http://schemas.microsoft.com/office/drawing/2014/main" id="{F0F4B30D-569C-2347-97A1-BCD9BDD19DB0}"/>
              </a:ext>
            </a:extLst>
          </p:cNvPr>
          <p:cNvSpPr txBox="1"/>
          <p:nvPr/>
        </p:nvSpPr>
        <p:spPr>
          <a:xfrm>
            <a:off x="4173843" y="67012"/>
            <a:ext cx="1019940" cy="276999"/>
          </a:xfrm>
          <a:prstGeom prst="rect">
            <a:avLst/>
          </a:prstGeom>
          <a:noFill/>
        </p:spPr>
        <p:txBody>
          <a:bodyPr wrap="square" rtlCol="0">
            <a:spAutoFit/>
          </a:bodyPr>
          <a:lstStyle/>
          <a:p>
            <a:r>
              <a:rPr lang="fr-FR" sz="1200" i="1" dirty="0"/>
              <a:t>Source : ISEE</a:t>
            </a:r>
          </a:p>
        </p:txBody>
      </p:sp>
    </p:spTree>
    <p:extLst>
      <p:ext uri="{BB962C8B-B14F-4D97-AF65-F5344CB8AC3E}">
        <p14:creationId xmlns:p14="http://schemas.microsoft.com/office/powerpoint/2010/main" val="184792292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aphique 8"/>
          <p:cNvGraphicFramePr>
            <a:graphicFrameLocks/>
          </p:cNvGraphicFramePr>
          <p:nvPr>
            <p:extLst>
              <p:ext uri="{D42A27DB-BD31-4B8C-83A1-F6EECF244321}">
                <p14:modId xmlns:p14="http://schemas.microsoft.com/office/powerpoint/2010/main" val="4014767688"/>
              </p:ext>
            </p:extLst>
          </p:nvPr>
        </p:nvGraphicFramePr>
        <p:xfrm>
          <a:off x="237269" y="214034"/>
          <a:ext cx="9065881" cy="64495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14665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5" y="40007"/>
            <a:ext cx="8593219" cy="1263666"/>
          </a:xfrm>
          <a:prstGeom prst="rect">
            <a:avLst/>
          </a:prstGeom>
        </p:spPr>
        <p:txBody>
          <a:bodyPr/>
          <a:lstStyle/>
          <a:p>
            <a:r>
              <a:rPr lang="fr-FR" sz="2800" b="1" cap="none" dirty="0" smtClean="0">
                <a:solidFill>
                  <a:srgbClr val="0000FF"/>
                </a:solidFill>
              </a:rPr>
              <a:t>3 - le commerce extérieur : le déficit chronique persiste mais la dynamique des exportations et importations étayent l’hypothèse de la reprise à partir de 2017-2018</a:t>
            </a:r>
            <a:endParaRPr lang="fr-FR" sz="2800" b="1" cap="none" dirty="0">
              <a:solidFill>
                <a:srgbClr val="0000FF"/>
              </a:solidFill>
            </a:endParaRPr>
          </a:p>
        </p:txBody>
      </p:sp>
      <p:sp>
        <p:nvSpPr>
          <p:cNvPr id="6"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130556" y="1514479"/>
            <a:ext cx="9269535" cy="5245951"/>
          </a:xfrm>
          <a:prstGeom prst="rect">
            <a:avLst/>
          </a:prstGeom>
        </p:spPr>
        <p:txBody>
          <a:bodyPr/>
          <a:lstStyle/>
          <a:p>
            <a:pPr algn="just"/>
            <a:r>
              <a:rPr lang="fr-FR" sz="2000" dirty="0" smtClean="0"/>
              <a:t>L’évolution récente du </a:t>
            </a:r>
            <a:r>
              <a:rPr lang="fr-FR" sz="2000" b="1" dirty="0" smtClean="0"/>
              <a:t>commerce extérieur </a:t>
            </a:r>
            <a:r>
              <a:rPr lang="fr-FR" sz="2000" dirty="0" smtClean="0"/>
              <a:t>permet de percevoir, après la crise, une </a:t>
            </a:r>
            <a:r>
              <a:rPr lang="fr-FR" sz="2000" b="1" dirty="0" smtClean="0"/>
              <a:t>très nette amélioration </a:t>
            </a:r>
            <a:r>
              <a:rPr lang="fr-FR" sz="2000" dirty="0" smtClean="0"/>
              <a:t>et d’estimer, sans risque de se tromper, </a:t>
            </a:r>
            <a:r>
              <a:rPr lang="fr-FR" sz="2000" b="1" dirty="0" smtClean="0"/>
              <a:t>une reprise économique générale à partir de 2017 et surtout 2018 et 2019 </a:t>
            </a:r>
            <a:r>
              <a:rPr lang="fr-FR" sz="2000" dirty="0" smtClean="0"/>
              <a:t>:</a:t>
            </a:r>
          </a:p>
          <a:p>
            <a:pPr lvl="1" algn="just"/>
            <a:r>
              <a:rPr lang="fr-FR" sz="1600" dirty="0" smtClean="0"/>
              <a:t>Le déficit de la balance extérieure commerciale, structurel sur le </a:t>
            </a:r>
            <a:r>
              <a:rPr lang="fr-FR" sz="1600" i="1" dirty="0" smtClean="0"/>
              <a:t>Caillou</a:t>
            </a:r>
            <a:r>
              <a:rPr lang="fr-FR" sz="1600" dirty="0" smtClean="0"/>
              <a:t>, avait explosé pendant le boom jusqu’en 2011 (hausse des importations, tirée par la demande de consommation et d’investissement -voir plus loin - stagnation des exportations de nickel (sauf en 2007, par le niveau exceptionnel des cours au LME)</a:t>
            </a:r>
          </a:p>
          <a:p>
            <a:pPr lvl="1" algn="just"/>
            <a:r>
              <a:rPr lang="fr-FR" sz="1600" dirty="0" smtClean="0"/>
              <a:t>Ce déficit s’est stabilisé puis à diminué avec la crise : chute des importations (ralentissement de la demande, encore  soutenue par la consommation mais avec écroulement des investissements)</a:t>
            </a:r>
          </a:p>
          <a:p>
            <a:pPr lvl="1" algn="just"/>
            <a:r>
              <a:rPr lang="fr-FR" sz="1600" dirty="0" smtClean="0"/>
              <a:t>Depuis 2017, si les importations sont en reprise (hausse de la demande intérieure), les exportations rebondissent, combinant la hausse des volumes exportés dès 2009 (de nickel pour la quasi-totalité) et le rebond récent des cours au LME</a:t>
            </a:r>
          </a:p>
          <a:p>
            <a:pPr lvl="1" algn="just"/>
            <a:r>
              <a:rPr lang="fr-FR" sz="1600" dirty="0" smtClean="0"/>
              <a:t>Ainsi, le déficit extérieur est en net amélioration</a:t>
            </a:r>
            <a:r>
              <a:rPr lang="mr-IN" sz="1600" dirty="0" smtClean="0"/>
              <a:t>…</a:t>
            </a:r>
            <a:r>
              <a:rPr lang="fr-FR" sz="1600" dirty="0" smtClean="0"/>
              <a:t> mais toujours là (les exportations sont inférieures de plus de moitié aux importations)</a:t>
            </a:r>
            <a:endParaRPr lang="fr-FR" sz="2000" dirty="0" smtClean="0"/>
          </a:p>
          <a:p>
            <a:pPr algn="just"/>
            <a:r>
              <a:rPr lang="fr-FR" sz="2000" b="1" i="1" dirty="0" smtClean="0"/>
              <a:t>La hausse de la demande intérieure, associée au bond des exportations : deux indices supplémentaires permettant d’estimer la reprise économique générale</a:t>
            </a:r>
          </a:p>
        </p:txBody>
      </p:sp>
    </p:spTree>
    <p:extLst>
      <p:ext uri="{BB962C8B-B14F-4D97-AF65-F5344CB8AC3E}">
        <p14:creationId xmlns:p14="http://schemas.microsoft.com/office/powerpoint/2010/main" val="414223089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2392047926"/>
              </p:ext>
            </p:extLst>
          </p:nvPr>
        </p:nvGraphicFramePr>
        <p:xfrm>
          <a:off x="127318" y="142086"/>
          <a:ext cx="4167542" cy="65785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a:graphicFrameLocks/>
          </p:cNvGraphicFramePr>
          <p:nvPr>
            <p:extLst>
              <p:ext uri="{D42A27DB-BD31-4B8C-83A1-F6EECF244321}">
                <p14:modId xmlns:p14="http://schemas.microsoft.com/office/powerpoint/2010/main" val="469916654"/>
              </p:ext>
            </p:extLst>
          </p:nvPr>
        </p:nvGraphicFramePr>
        <p:xfrm>
          <a:off x="4380473" y="142086"/>
          <a:ext cx="4979753" cy="6578576"/>
        </p:xfrm>
        <a:graphic>
          <a:graphicData uri="http://schemas.openxmlformats.org/drawingml/2006/chart">
            <c:chart xmlns:c="http://schemas.openxmlformats.org/drawingml/2006/chart" xmlns:r="http://schemas.openxmlformats.org/officeDocument/2006/relationships" r:id="rId3"/>
          </a:graphicData>
        </a:graphic>
      </p:graphicFrame>
      <p:sp>
        <p:nvSpPr>
          <p:cNvPr id="10" name="ZoneTexte 9">
            <a:extLst>
              <a:ext uri="{FF2B5EF4-FFF2-40B4-BE49-F238E27FC236}">
                <a16:creationId xmlns="" xmlns:a16="http://schemas.microsoft.com/office/drawing/2014/main" id="{F0F4B30D-569C-2347-97A1-BCD9BDD19DB0}"/>
              </a:ext>
            </a:extLst>
          </p:cNvPr>
          <p:cNvSpPr txBox="1"/>
          <p:nvPr/>
        </p:nvSpPr>
        <p:spPr>
          <a:xfrm>
            <a:off x="4173843" y="67012"/>
            <a:ext cx="1019940" cy="276999"/>
          </a:xfrm>
          <a:prstGeom prst="rect">
            <a:avLst/>
          </a:prstGeom>
          <a:noFill/>
        </p:spPr>
        <p:txBody>
          <a:bodyPr wrap="square" rtlCol="0">
            <a:spAutoFit/>
          </a:bodyPr>
          <a:lstStyle/>
          <a:p>
            <a:r>
              <a:rPr lang="fr-FR" sz="1200" i="1" dirty="0"/>
              <a:t>Source : ISEE</a:t>
            </a:r>
          </a:p>
        </p:txBody>
      </p:sp>
    </p:spTree>
    <p:extLst>
      <p:ext uri="{BB962C8B-B14F-4D97-AF65-F5344CB8AC3E}">
        <p14:creationId xmlns:p14="http://schemas.microsoft.com/office/powerpoint/2010/main" val="41787442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C17425B3-873F-0543-A9BA-8DEEB4EE90EE}"/>
              </a:ext>
            </a:extLst>
          </p:cNvPr>
          <p:cNvSpPr>
            <a:spLocks noGrp="1"/>
          </p:cNvSpPr>
          <p:nvPr>
            <p:ph type="title" idx="4294967295"/>
          </p:nvPr>
        </p:nvSpPr>
        <p:spPr>
          <a:xfrm>
            <a:off x="681046" y="-1"/>
            <a:ext cx="8408075" cy="1395675"/>
          </a:xfrm>
          <a:prstGeom prst="rect">
            <a:avLst/>
          </a:prstGeom>
        </p:spPr>
        <p:txBody>
          <a:bodyPr/>
          <a:lstStyle/>
          <a:p>
            <a:r>
              <a:rPr lang="fr-FR" sz="2800" b="1" cap="none" dirty="0" smtClean="0">
                <a:solidFill>
                  <a:srgbClr val="0000FF"/>
                </a:solidFill>
              </a:rPr>
              <a:t>3 </a:t>
            </a:r>
            <a:r>
              <a:rPr lang="mr-IN" sz="2800" b="1" cap="none" dirty="0" smtClean="0">
                <a:solidFill>
                  <a:srgbClr val="0000FF"/>
                </a:solidFill>
              </a:rPr>
              <a:t>–</a:t>
            </a:r>
            <a:r>
              <a:rPr lang="fr-FR" sz="2800" b="1" cap="none" dirty="0" smtClean="0">
                <a:solidFill>
                  <a:srgbClr val="0000FF"/>
                </a:solidFill>
              </a:rPr>
              <a:t> Le paradoxe de la période 2012-2015 : </a:t>
            </a:r>
            <a:br>
              <a:rPr lang="fr-FR" sz="2800" b="1" cap="none" dirty="0" smtClean="0">
                <a:solidFill>
                  <a:srgbClr val="0000FF"/>
                </a:solidFill>
              </a:rPr>
            </a:br>
            <a:r>
              <a:rPr lang="fr-FR" sz="2800" b="1" cap="none" dirty="0" smtClean="0">
                <a:solidFill>
                  <a:srgbClr val="0000FF"/>
                </a:solidFill>
              </a:rPr>
              <a:t>activité </a:t>
            </a:r>
            <a:r>
              <a:rPr lang="fr-FR" sz="2800" b="1" cap="none" dirty="0" smtClean="0">
                <a:solidFill>
                  <a:srgbClr val="0000FF"/>
                </a:solidFill>
              </a:rPr>
              <a:t>mesurée en </a:t>
            </a:r>
            <a:r>
              <a:rPr lang="fr-FR" sz="2800" b="1" cap="none" dirty="0" smtClean="0">
                <a:solidFill>
                  <a:srgbClr val="0000FF"/>
                </a:solidFill>
              </a:rPr>
              <a:t>chute (avec petit rebond en 2015), </a:t>
            </a:r>
            <a:br>
              <a:rPr lang="fr-FR" sz="2800" b="1" cap="none" dirty="0" smtClean="0">
                <a:solidFill>
                  <a:srgbClr val="0000FF"/>
                </a:solidFill>
              </a:rPr>
            </a:br>
            <a:r>
              <a:rPr lang="fr-FR" sz="2800" b="1" cap="none" dirty="0" smtClean="0">
                <a:solidFill>
                  <a:srgbClr val="0000FF"/>
                </a:solidFill>
              </a:rPr>
              <a:t>mais bons résultats économiques </a:t>
            </a:r>
            <a:r>
              <a:rPr lang="mr-IN" sz="2800" b="1" cap="none" dirty="0" smtClean="0">
                <a:solidFill>
                  <a:srgbClr val="0000FF"/>
                </a:solidFill>
              </a:rPr>
              <a:t>…</a:t>
            </a:r>
            <a:endParaRPr lang="fr-FR" sz="2800" b="1" cap="none" dirty="0">
              <a:solidFill>
                <a:srgbClr val="0000FF"/>
              </a:solidFill>
            </a:endParaRPr>
          </a:p>
        </p:txBody>
      </p:sp>
      <p:sp>
        <p:nvSpPr>
          <p:cNvPr id="11" name="Espace réservé du contenu 8">
            <a:extLst>
              <a:ext uri="{FF2B5EF4-FFF2-40B4-BE49-F238E27FC236}">
                <a16:creationId xmlns="" xmlns:a16="http://schemas.microsoft.com/office/drawing/2014/main" id="{C750B1F3-6C47-1742-B680-305A8F2F8C5C}"/>
              </a:ext>
            </a:extLst>
          </p:cNvPr>
          <p:cNvSpPr>
            <a:spLocks noGrp="1"/>
          </p:cNvSpPr>
          <p:nvPr>
            <p:ph idx="4294967295"/>
          </p:nvPr>
        </p:nvSpPr>
        <p:spPr>
          <a:xfrm>
            <a:off x="158854" y="1395674"/>
            <a:ext cx="9297556" cy="4776720"/>
          </a:xfrm>
          <a:prstGeom prst="rect">
            <a:avLst/>
          </a:prstGeom>
        </p:spPr>
        <p:txBody>
          <a:bodyPr/>
          <a:lstStyle/>
          <a:p>
            <a:pPr algn="just"/>
            <a:r>
              <a:rPr lang="fr-FR" dirty="0" smtClean="0"/>
              <a:t>Le secteur du BTP est donc sans doute le plus durement touché par la crise, et encore en 2018 (sauf redressement éventuel de fin </a:t>
            </a:r>
            <a:r>
              <a:rPr lang="fr-FR" dirty="0" smtClean="0"/>
              <a:t>d’année et obsolescence du critère consommation de ciment)</a:t>
            </a:r>
            <a:endParaRPr lang="fr-FR" dirty="0" smtClean="0"/>
          </a:p>
          <a:p>
            <a:pPr algn="just"/>
            <a:r>
              <a:rPr lang="fr-FR" dirty="0" smtClean="0"/>
              <a:t>La </a:t>
            </a:r>
            <a:r>
              <a:rPr lang="fr-FR" b="1" i="1" dirty="0" smtClean="0"/>
              <a:t>part de la valeur ajoutée dans le PIB est en chute libre depuis 2012 </a:t>
            </a:r>
            <a:r>
              <a:rPr lang="fr-FR" dirty="0" smtClean="0"/>
              <a:t>d’après nos estimations qui sont beaucoup plus pessimistes que celles du CEROM qui estime encore en 2016 la part du BTP dans le PIB à 11% alors que nos l’estimons à </a:t>
            </a:r>
            <a:r>
              <a:rPr lang="fr-FR" dirty="0"/>
              <a:t>7</a:t>
            </a:r>
            <a:r>
              <a:rPr lang="fr-FR" dirty="0" smtClean="0"/>
              <a:t>% ; peut-être 5% en 2018 (???</a:t>
            </a:r>
            <a:r>
              <a:rPr lang="fr-FR" dirty="0" smtClean="0"/>
              <a:t>)</a:t>
            </a:r>
          </a:p>
          <a:p>
            <a:pPr lvl="1" algn="just"/>
            <a:r>
              <a:rPr lang="fr-FR" dirty="0" smtClean="0"/>
              <a:t>Nous maintenons notre graphique et ses conclusions mais commençons sérieusement à en douter </a:t>
            </a:r>
          </a:p>
          <a:p>
            <a:pPr lvl="1" algn="just"/>
            <a:r>
              <a:rPr lang="fr-FR" dirty="0" smtClean="0"/>
              <a:t>Le CEROM aura peut-</a:t>
            </a:r>
            <a:r>
              <a:rPr lang="fr-FR" dirty="0" smtClean="0"/>
              <a:t>être de meilleurs informations</a:t>
            </a:r>
            <a:r>
              <a:rPr lang="mr-IN" dirty="0" smtClean="0"/>
              <a:t>…</a:t>
            </a:r>
            <a:endParaRPr lang="fr-FR" dirty="0"/>
          </a:p>
          <a:p>
            <a:pPr algn="just"/>
            <a:r>
              <a:rPr lang="fr-FR" dirty="0" smtClean="0"/>
              <a:t>Pourtant, </a:t>
            </a:r>
            <a:r>
              <a:rPr lang="fr-FR" b="1" i="1" dirty="0" smtClean="0"/>
              <a:t>les profitabilités du secteur étaient en belle embellie jusqu’en 2015</a:t>
            </a:r>
            <a:r>
              <a:rPr lang="mr-IN" b="1" i="1" dirty="0" smtClean="0"/>
              <a:t>…</a:t>
            </a:r>
            <a:r>
              <a:rPr lang="fr-FR" b="1" i="1" dirty="0" smtClean="0"/>
              <a:t> </a:t>
            </a:r>
            <a:r>
              <a:rPr lang="fr-FR" dirty="0" smtClean="0"/>
              <a:t>:</a:t>
            </a:r>
          </a:p>
          <a:p>
            <a:pPr lvl="1" algn="just"/>
            <a:r>
              <a:rPr lang="fr-FR" sz="1800" dirty="0" smtClean="0"/>
              <a:t>Le taux de marge EBE / VAB passe en effet de moins de 25% en 2012-2013 à 36% en 2015 (il est vrai une assez bonne année de rebond, grâce à la </a:t>
            </a:r>
            <a:r>
              <a:rPr lang="fr-FR" sz="1800" i="1" dirty="0" smtClean="0"/>
              <a:t>« </a:t>
            </a:r>
            <a:r>
              <a:rPr lang="fr-FR" sz="1800" i="1" dirty="0" err="1" smtClean="0"/>
              <a:t>défisc</a:t>
            </a:r>
            <a:r>
              <a:rPr lang="fr-FR" sz="1800" i="1" dirty="0" smtClean="0"/>
              <a:t> » </a:t>
            </a:r>
            <a:r>
              <a:rPr lang="fr-FR" sz="1800" dirty="0" smtClean="0"/>
              <a:t>du territoire pour les logements intermédiaires)</a:t>
            </a:r>
          </a:p>
          <a:p>
            <a:pPr lvl="1" algn="just"/>
            <a:r>
              <a:rPr lang="fr-FR" sz="1800" dirty="0" smtClean="0"/>
              <a:t>Ce phénomène interroge cependant</a:t>
            </a:r>
          </a:p>
          <a:p>
            <a:pPr algn="just"/>
            <a:r>
              <a:rPr lang="fr-FR" dirty="0" smtClean="0"/>
              <a:t>On doute que cette embellie ait continué après 2015</a:t>
            </a:r>
            <a:r>
              <a:rPr lang="mr-IN" dirty="0" smtClean="0"/>
              <a:t>…</a:t>
            </a:r>
            <a:endParaRPr lang="fr-FR" dirty="0"/>
          </a:p>
          <a:p>
            <a:pPr marL="414056" lvl="1" indent="0" algn="just">
              <a:buNone/>
            </a:pPr>
            <a:endParaRPr lang="fr-FR" sz="1800" dirty="0"/>
          </a:p>
          <a:p>
            <a:pPr lvl="1" algn="just"/>
            <a:endParaRPr lang="fr-FR" sz="1800" dirty="0"/>
          </a:p>
          <a:p>
            <a:pPr algn="just"/>
            <a:endParaRPr lang="fr-FR" dirty="0"/>
          </a:p>
        </p:txBody>
      </p:sp>
    </p:spTree>
    <p:extLst>
      <p:ext uri="{BB962C8B-B14F-4D97-AF65-F5344CB8AC3E}">
        <p14:creationId xmlns:p14="http://schemas.microsoft.com/office/powerpoint/2010/main" val="348502407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2843537673"/>
              </p:ext>
            </p:extLst>
          </p:nvPr>
        </p:nvGraphicFramePr>
        <p:xfrm>
          <a:off x="142685" y="278812"/>
          <a:ext cx="9598763" cy="632769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8629938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1064017832"/>
              </p:ext>
            </p:extLst>
          </p:nvPr>
        </p:nvGraphicFramePr>
        <p:xfrm>
          <a:off x="199761" y="128419"/>
          <a:ext cx="9146195" cy="662077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7601441"/>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C17425B3-873F-0543-A9BA-8DEEB4EE90EE}"/>
              </a:ext>
            </a:extLst>
          </p:cNvPr>
          <p:cNvSpPr>
            <a:spLocks noGrp="1"/>
          </p:cNvSpPr>
          <p:nvPr>
            <p:ph type="title" idx="4294967295"/>
          </p:nvPr>
        </p:nvSpPr>
        <p:spPr>
          <a:xfrm>
            <a:off x="681046" y="154896"/>
            <a:ext cx="8137841" cy="728009"/>
          </a:xfrm>
          <a:prstGeom prst="rect">
            <a:avLst/>
          </a:prstGeom>
        </p:spPr>
        <p:txBody>
          <a:bodyPr/>
          <a:lstStyle/>
          <a:p>
            <a:r>
              <a:rPr lang="fr-FR" sz="2800" b="1" dirty="0" smtClean="0">
                <a:solidFill>
                  <a:srgbClr val="0000FF"/>
                </a:solidFill>
              </a:rPr>
              <a:t>Résultats </a:t>
            </a:r>
            <a:r>
              <a:rPr lang="fr-FR" sz="2800" b="1" dirty="0">
                <a:solidFill>
                  <a:srgbClr val="0000FF"/>
                </a:solidFill>
              </a:rPr>
              <a:t>économiques du secteur BTP</a:t>
            </a:r>
          </a:p>
        </p:txBody>
      </p:sp>
      <p:graphicFrame>
        <p:nvGraphicFramePr>
          <p:cNvPr id="12" name="Graphique 11"/>
          <p:cNvGraphicFramePr>
            <a:graphicFrameLocks/>
          </p:cNvGraphicFramePr>
          <p:nvPr>
            <p:extLst>
              <p:ext uri="{D42A27DB-BD31-4B8C-83A1-F6EECF244321}">
                <p14:modId xmlns:p14="http://schemas.microsoft.com/office/powerpoint/2010/main" val="1883945762"/>
              </p:ext>
            </p:extLst>
          </p:nvPr>
        </p:nvGraphicFramePr>
        <p:xfrm>
          <a:off x="108410" y="882905"/>
          <a:ext cx="9509141" cy="570015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4422782"/>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19158" y="198891"/>
            <a:ext cx="8936444" cy="529118"/>
          </a:xfrm>
          <a:prstGeom prst="rect">
            <a:avLst/>
          </a:prstGeom>
        </p:spPr>
        <p:txBody>
          <a:bodyPr/>
          <a:lstStyle/>
          <a:p>
            <a:r>
              <a:rPr lang="fr-FR" sz="2000" b="1" cap="none" dirty="0" smtClean="0">
                <a:solidFill>
                  <a:srgbClr val="0000FF"/>
                </a:solidFill>
              </a:rPr>
              <a:t>Les inquiétudes fortes exprimée par les entreprises du secteur (Source IEOM)</a:t>
            </a:r>
            <a:endParaRPr lang="fr-FR" sz="2000" b="1" cap="none" dirty="0">
              <a:solidFill>
                <a:srgbClr val="0000FF"/>
              </a:solidFill>
            </a:endParaRPr>
          </a:p>
        </p:txBody>
      </p:sp>
      <p:sp>
        <p:nvSpPr>
          <p:cNvPr id="12" name="Espace réservé du contenu 11">
            <a:extLst>
              <a:ext uri="{FF2B5EF4-FFF2-40B4-BE49-F238E27FC236}">
                <a16:creationId xmlns="" xmlns:a16="http://schemas.microsoft.com/office/drawing/2014/main" id="{79707D4C-E0AB-E04A-B953-C048473BA445}"/>
              </a:ext>
            </a:extLst>
          </p:cNvPr>
          <p:cNvSpPr>
            <a:spLocks noGrp="1"/>
          </p:cNvSpPr>
          <p:nvPr>
            <p:ph idx="4294967295"/>
          </p:nvPr>
        </p:nvSpPr>
        <p:spPr>
          <a:xfrm>
            <a:off x="262892" y="881816"/>
            <a:ext cx="3577934" cy="2386480"/>
          </a:xfrm>
          <a:prstGeom prst="rect">
            <a:avLst/>
          </a:prstGeom>
        </p:spPr>
        <p:txBody>
          <a:bodyPr/>
          <a:lstStyle/>
          <a:p>
            <a:pPr marL="0" indent="0" algn="just">
              <a:buNone/>
            </a:pPr>
            <a:r>
              <a:rPr lang="fr-FR" sz="1600" dirty="0"/>
              <a:t>Le solde d’opinion des entreprises du BTP demeure assez dégradé sur le début de l’année 2018. Les prévisions d’investissement sont assez pessimistes, de même que celles concernant la trésorerie, en lien avec des perspectives jugées toujours difficiles pour les délais de </a:t>
            </a:r>
            <a:r>
              <a:rPr lang="fr-FR" sz="1600" dirty="0" smtClean="0"/>
              <a:t>paiement</a:t>
            </a:r>
            <a:endParaRPr lang="fr-FR" sz="1600" dirty="0"/>
          </a:p>
        </p:txBody>
      </p:sp>
      <p:pic>
        <p:nvPicPr>
          <p:cNvPr id="6" name="Espace réservé du contenu 5">
            <a:extLst>
              <a:ext uri="{FF2B5EF4-FFF2-40B4-BE49-F238E27FC236}">
                <a16:creationId xmlns="" xmlns:a16="http://schemas.microsoft.com/office/drawing/2014/main" id="{0EF6E388-29FA-2244-BF5D-CE9E18EE1B7F}"/>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4198517" y="767072"/>
            <a:ext cx="4969905" cy="3246815"/>
          </a:xfrm>
          <a:prstGeom prst="rect">
            <a:avLst/>
          </a:prstGeom>
        </p:spPr>
      </p:pic>
      <p:pic>
        <p:nvPicPr>
          <p:cNvPr id="10" name="Espace réservé du contenu 9">
            <a:extLst>
              <a:ext uri="{FF2B5EF4-FFF2-40B4-BE49-F238E27FC236}">
                <a16:creationId xmlns="" xmlns:a16="http://schemas.microsoft.com/office/drawing/2014/main" id="{583E33D9-E4BC-EE4A-9F15-938AB3C4AB70}"/>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4323643" y="4160541"/>
            <a:ext cx="4844779" cy="2407029"/>
          </a:xfrm>
          <a:prstGeom prst="rect">
            <a:avLst/>
          </a:prstGeom>
        </p:spPr>
      </p:pic>
      <p:pic>
        <p:nvPicPr>
          <p:cNvPr id="13" name="Espace réservé du contenu 12">
            <a:extLst>
              <a:ext uri="{FF2B5EF4-FFF2-40B4-BE49-F238E27FC236}">
                <a16:creationId xmlns="" xmlns:a16="http://schemas.microsoft.com/office/drawing/2014/main" id="{1843D6D5-A11F-2947-84E6-EFCCCD7A4D9B}"/>
              </a:ext>
            </a:extLst>
          </p:cNvPr>
          <p:cNvPicPr>
            <a:picLocks noGrp="1" noChangeAspect="1"/>
          </p:cNvPicPr>
          <p:nvPr>
            <p:ph idx="4294967295"/>
          </p:nvPr>
        </p:nvPicPr>
        <p:blipFill>
          <a:blip r:embed="rId4">
            <a:extLst>
              <a:ext uri="{28A0092B-C50C-407E-A947-70E740481C1C}">
                <a14:useLocalDpi xmlns:a14="http://schemas.microsoft.com/office/drawing/2010/main" val="0"/>
              </a:ext>
            </a:extLst>
          </a:blip>
          <a:stretch>
            <a:fillRect/>
          </a:stretch>
        </p:blipFill>
        <p:spPr>
          <a:xfrm>
            <a:off x="84426" y="2973995"/>
            <a:ext cx="4114091" cy="1877948"/>
          </a:xfrm>
          <a:prstGeom prst="rect">
            <a:avLst/>
          </a:prstGeom>
        </p:spPr>
      </p:pic>
      <p:pic>
        <p:nvPicPr>
          <p:cNvPr id="17" name="Image 16">
            <a:extLst>
              <a:ext uri="{FF2B5EF4-FFF2-40B4-BE49-F238E27FC236}">
                <a16:creationId xmlns="" xmlns:a16="http://schemas.microsoft.com/office/drawing/2014/main" id="{11B17F28-4CD2-C945-A317-4EAC7ED81D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5308" y="4851942"/>
            <a:ext cx="3973210" cy="1935005"/>
          </a:xfrm>
          <a:prstGeom prst="rect">
            <a:avLst/>
          </a:prstGeom>
        </p:spPr>
      </p:pic>
    </p:spTree>
    <p:extLst>
      <p:ext uri="{BB962C8B-B14F-4D97-AF65-F5344CB8AC3E}">
        <p14:creationId xmlns:p14="http://schemas.microsoft.com/office/powerpoint/2010/main" val="278869761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2757141"/>
            <a:ext cx="8828095" cy="1486997"/>
          </a:xfrm>
          <a:prstGeom prst="rect">
            <a:avLst/>
          </a:prstGeom>
        </p:spPr>
        <p:txBody>
          <a:bodyPr/>
          <a:lstStyle/>
          <a:p>
            <a:r>
              <a:rPr lang="fr-FR" sz="3600" b="1" cap="none" dirty="0" smtClean="0">
                <a:solidFill>
                  <a:srgbClr val="0000FF"/>
                </a:solidFill>
              </a:rPr>
              <a:t>G </a:t>
            </a:r>
            <a:r>
              <a:rPr lang="mr-IN" sz="3600" b="1" cap="none" dirty="0" smtClean="0">
                <a:solidFill>
                  <a:srgbClr val="0000FF"/>
                </a:solidFill>
              </a:rPr>
              <a:t>–</a:t>
            </a:r>
            <a:r>
              <a:rPr lang="fr-FR" sz="3600" b="1" cap="none" dirty="0" smtClean="0">
                <a:solidFill>
                  <a:srgbClr val="0000FF"/>
                </a:solidFill>
              </a:rPr>
              <a:t> Le secteur agricole : </a:t>
            </a:r>
            <a:br>
              <a:rPr lang="fr-FR" sz="3600" b="1" cap="none" dirty="0" smtClean="0">
                <a:solidFill>
                  <a:srgbClr val="0000FF"/>
                </a:solidFill>
              </a:rPr>
            </a:br>
            <a:r>
              <a:rPr lang="fr-FR" sz="3600" b="1" cap="none" dirty="0" smtClean="0">
                <a:solidFill>
                  <a:srgbClr val="0000FF"/>
                </a:solidFill>
              </a:rPr>
              <a:t>première approche plus fouillée</a:t>
            </a:r>
            <a:endParaRPr lang="fr-FR" sz="3600" b="1" cap="none" dirty="0">
              <a:solidFill>
                <a:srgbClr val="0000FF"/>
              </a:solidFill>
            </a:endParaRPr>
          </a:p>
        </p:txBody>
      </p:sp>
    </p:spTree>
    <p:extLst>
      <p:ext uri="{BB962C8B-B14F-4D97-AF65-F5344CB8AC3E}">
        <p14:creationId xmlns:p14="http://schemas.microsoft.com/office/powerpoint/2010/main" val="1749187517"/>
      </p:ext>
    </p:extLst>
  </p:cSld>
  <p:clrMapOvr>
    <a:masterClrMapping/>
  </p:clrMapOvr>
  <p:timing>
    <p:tnLst>
      <p:par>
        <p:cTn xmlns:p14="http://schemas.microsoft.com/office/powerpoint/2010/mai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5" y="1"/>
            <a:ext cx="9261345" cy="1065664"/>
          </a:xfrm>
          <a:prstGeom prst="rect">
            <a:avLst/>
          </a:prstGeom>
        </p:spPr>
        <p:txBody>
          <a:bodyPr/>
          <a:lstStyle/>
          <a:p>
            <a:pPr algn="ctr"/>
            <a:r>
              <a:rPr lang="fr-FR" sz="2800" b="1" cap="none" dirty="0" smtClean="0">
                <a:solidFill>
                  <a:srgbClr val="0000FF"/>
                </a:solidFill>
              </a:rPr>
              <a:t>1 </a:t>
            </a:r>
            <a:r>
              <a:rPr lang="mr-IN" sz="2800" b="1" cap="none" dirty="0" smtClean="0">
                <a:solidFill>
                  <a:srgbClr val="0000FF"/>
                </a:solidFill>
              </a:rPr>
              <a:t>–</a:t>
            </a:r>
            <a:r>
              <a:rPr lang="fr-FR" sz="2800" b="1" cap="none" dirty="0" smtClean="0">
                <a:solidFill>
                  <a:srgbClr val="0000FF"/>
                </a:solidFill>
              </a:rPr>
              <a:t> Terres privées, terres coutumières, terres domaniales : </a:t>
            </a:r>
            <a:r>
              <a:rPr lang="fr-FR" sz="2000" b="1" cap="none" dirty="0" smtClean="0">
                <a:solidFill>
                  <a:srgbClr val="FF0000"/>
                </a:solidFill>
              </a:rPr>
              <a:t>Attention ! Ces pourcentages ne concernent que la « propriété » juridique, </a:t>
            </a:r>
            <a:br>
              <a:rPr lang="fr-FR" sz="2000" b="1" cap="none" dirty="0" smtClean="0">
                <a:solidFill>
                  <a:srgbClr val="FF0000"/>
                </a:solidFill>
              </a:rPr>
            </a:br>
            <a:r>
              <a:rPr lang="fr-FR" sz="2000" b="1" cap="none" dirty="0" smtClean="0">
                <a:solidFill>
                  <a:srgbClr val="FF0000"/>
                </a:solidFill>
              </a:rPr>
              <a:t>pas celle des exploitations !</a:t>
            </a:r>
            <a:endParaRPr lang="fr-FR" sz="2000" b="1" cap="none" dirty="0">
              <a:solidFill>
                <a:srgbClr val="FF0000"/>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247795" y="1065665"/>
            <a:ext cx="9131327" cy="5549836"/>
          </a:xfrm>
          <a:prstGeom prst="rect">
            <a:avLst/>
          </a:prstGeom>
        </p:spPr>
        <p:txBody>
          <a:bodyPr/>
          <a:lstStyle/>
          <a:p>
            <a:pPr algn="just"/>
            <a:r>
              <a:rPr lang="fr-FR" dirty="0" smtClean="0"/>
              <a:t>La répartition des </a:t>
            </a:r>
            <a:r>
              <a:rPr lang="fr-FR" i="1" dirty="0" smtClean="0"/>
              <a:t>terres totales </a:t>
            </a:r>
            <a:r>
              <a:rPr lang="fr-FR" dirty="0" smtClean="0"/>
              <a:t>(mises en valeur par des exploitations </a:t>
            </a:r>
            <a:r>
              <a:rPr lang="fr-FR" b="1" i="1" dirty="0" smtClean="0"/>
              <a:t>ou non</a:t>
            </a:r>
            <a:r>
              <a:rPr lang="fr-FR" dirty="0" smtClean="0"/>
              <a:t>) s’est équilibrée en partie depuis la fin des années 1990, grâce à une réforme foncière </a:t>
            </a:r>
            <a:r>
              <a:rPr lang="fr-FR" dirty="0"/>
              <a:t>(celle de l’ADRAF, </a:t>
            </a:r>
            <a:r>
              <a:rPr lang="fr-FR" dirty="0" smtClean="0"/>
              <a:t>Agence de </a:t>
            </a:r>
            <a:r>
              <a:rPr lang="fr-FR" dirty="0"/>
              <a:t>développement rural et d’aménagement </a:t>
            </a:r>
            <a:r>
              <a:rPr lang="fr-FR" dirty="0" smtClean="0"/>
              <a:t>foncier ; voir le livre) : </a:t>
            </a:r>
          </a:p>
          <a:p>
            <a:pPr lvl="1" algn="just"/>
            <a:r>
              <a:rPr lang="fr-FR" sz="1800" dirty="0" smtClean="0"/>
              <a:t>18 à 19% de la superficie du Caillou (hors Îles Loyautés à 100% de terre coutumière) actuellement, à peu près l’équivalent du secteur privé (la majorité de la surface du </a:t>
            </a:r>
            <a:r>
              <a:rPr lang="fr-FR" sz="1800" i="1" dirty="0" smtClean="0"/>
              <a:t>Caillou</a:t>
            </a:r>
            <a:r>
              <a:rPr lang="fr-FR" sz="1800" dirty="0" smtClean="0"/>
              <a:t> est domaniale) contre 12% environ avant 2000</a:t>
            </a:r>
          </a:p>
          <a:p>
            <a:pPr lvl="1" algn="just"/>
            <a:r>
              <a:rPr lang="fr-FR" sz="1800" dirty="0" smtClean="0"/>
              <a:t>Les loyalistes estiment que ce rééquilibrage est en fait terminé, ou presque</a:t>
            </a:r>
          </a:p>
          <a:p>
            <a:pPr lvl="1" algn="just"/>
            <a:r>
              <a:rPr lang="fr-FR" sz="1800" dirty="0" smtClean="0"/>
              <a:t>Les indépendantistes l’estime encore loin d’être parfait</a:t>
            </a:r>
            <a:r>
              <a:rPr lang="mr-IN" sz="1800" dirty="0" smtClean="0"/>
              <a:t>…</a:t>
            </a:r>
            <a:endParaRPr lang="fr-FR" sz="1800" dirty="0" smtClean="0"/>
          </a:p>
          <a:p>
            <a:pPr algn="just"/>
            <a:r>
              <a:rPr lang="fr-FR" b="1" i="1" dirty="0" smtClean="0"/>
              <a:t>Cependant, ce rattrapage cache la structure réelle des exploitations agricoles et d‘élevage </a:t>
            </a:r>
            <a:r>
              <a:rPr lang="fr-FR" dirty="0" smtClean="0"/>
              <a:t>: </a:t>
            </a:r>
            <a:endParaRPr lang="fr-FR" dirty="0"/>
          </a:p>
          <a:p>
            <a:pPr lvl="1" algn="just"/>
            <a:r>
              <a:rPr lang="fr-FR" sz="1800" dirty="0" smtClean="0"/>
              <a:t>71% de la surface exploitée l’était en 2012 par le privé (66% en 2002),15% et 24% respectivement pour les exploitations coutumières</a:t>
            </a:r>
          </a:p>
          <a:p>
            <a:pPr lvl="1" algn="just"/>
            <a:r>
              <a:rPr lang="fr-FR" sz="1800" dirty="0" smtClean="0"/>
              <a:t>En Province Sud, c’est encore plus frappant</a:t>
            </a:r>
            <a:endParaRPr lang="fr-FR" sz="1800" dirty="0"/>
          </a:p>
          <a:p>
            <a:pPr lvl="1" algn="just"/>
            <a:r>
              <a:rPr lang="fr-FR" sz="1800" dirty="0" smtClean="0"/>
              <a:t>En Province Nord, le privé comptait pour 51% de la surface exploité en 2012 (43% en 2002), et le coutumier pour 15% (27% en 2002)</a:t>
            </a:r>
            <a:endParaRPr lang="fr-FR" sz="1800" dirty="0"/>
          </a:p>
        </p:txBody>
      </p:sp>
    </p:spTree>
    <p:extLst>
      <p:ext uri="{BB962C8B-B14F-4D97-AF65-F5344CB8AC3E}">
        <p14:creationId xmlns:p14="http://schemas.microsoft.com/office/powerpoint/2010/main" val="60817316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3857395904"/>
              </p:ext>
            </p:extLst>
          </p:nvPr>
        </p:nvGraphicFramePr>
        <p:xfrm>
          <a:off x="211781" y="211791"/>
          <a:ext cx="5890176" cy="64177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3906513961"/>
              </p:ext>
            </p:extLst>
          </p:nvPr>
        </p:nvGraphicFramePr>
        <p:xfrm>
          <a:off x="6396212" y="211791"/>
          <a:ext cx="2896107" cy="6417738"/>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4460313" y="211791"/>
            <a:ext cx="1641644" cy="4387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sz="1600" i="1" dirty="0" smtClean="0">
                <a:solidFill>
                  <a:schemeClr val="tx1"/>
                </a:solidFill>
                <a:sym typeface="Symbol"/>
              </a:rPr>
              <a:t>Source : ISEE</a:t>
            </a:r>
            <a:endParaRPr lang="fr-FR" sz="1600" i="1" dirty="0">
              <a:solidFill>
                <a:schemeClr val="tx1"/>
              </a:solidFill>
              <a:sym typeface="Symbol"/>
            </a:endParaRPr>
          </a:p>
        </p:txBody>
      </p:sp>
    </p:spTree>
    <p:extLst>
      <p:ext uri="{BB962C8B-B14F-4D97-AF65-F5344CB8AC3E}">
        <p14:creationId xmlns:p14="http://schemas.microsoft.com/office/powerpoint/2010/main" val="369197149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aphique 8"/>
          <p:cNvGraphicFramePr>
            <a:graphicFrameLocks/>
          </p:cNvGraphicFramePr>
          <p:nvPr>
            <p:extLst>
              <p:ext uri="{D42A27DB-BD31-4B8C-83A1-F6EECF244321}">
                <p14:modId xmlns:p14="http://schemas.microsoft.com/office/powerpoint/2010/main" val="3018535785"/>
              </p:ext>
            </p:extLst>
          </p:nvPr>
        </p:nvGraphicFramePr>
        <p:xfrm>
          <a:off x="0" y="211791"/>
          <a:ext cx="4274467" cy="65106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aphique 9"/>
          <p:cNvGraphicFramePr>
            <a:graphicFrameLocks/>
          </p:cNvGraphicFramePr>
          <p:nvPr>
            <p:extLst>
              <p:ext uri="{D42A27DB-BD31-4B8C-83A1-F6EECF244321}">
                <p14:modId xmlns:p14="http://schemas.microsoft.com/office/powerpoint/2010/main" val="808185424"/>
              </p:ext>
            </p:extLst>
          </p:nvPr>
        </p:nvGraphicFramePr>
        <p:xfrm>
          <a:off x="4754569" y="211791"/>
          <a:ext cx="4584211" cy="65106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72658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Graphique 10"/>
          <p:cNvGraphicFramePr>
            <a:graphicFrameLocks/>
          </p:cNvGraphicFramePr>
          <p:nvPr>
            <p:extLst>
              <p:ext uri="{D42A27DB-BD31-4B8C-83A1-F6EECF244321}">
                <p14:modId xmlns:p14="http://schemas.microsoft.com/office/powerpoint/2010/main" val="551215489"/>
              </p:ext>
            </p:extLst>
          </p:nvPr>
        </p:nvGraphicFramePr>
        <p:xfrm>
          <a:off x="326492" y="218213"/>
          <a:ext cx="9579508" cy="64422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75931587"/>
      </p:ext>
    </p:extLst>
  </p:cSld>
  <p:clrMapOvr>
    <a:masterClrMapping/>
  </p:clrMapOvr>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5" y="192373"/>
            <a:ext cx="9261345" cy="899684"/>
          </a:xfrm>
          <a:prstGeom prst="rect">
            <a:avLst/>
          </a:prstGeom>
        </p:spPr>
        <p:txBody>
          <a:bodyPr/>
          <a:lstStyle/>
          <a:p>
            <a:r>
              <a:rPr lang="fr-FR" sz="2800" b="1" cap="none" dirty="0" smtClean="0">
                <a:solidFill>
                  <a:srgbClr val="0000FF"/>
                </a:solidFill>
              </a:rPr>
              <a:t>2 </a:t>
            </a:r>
            <a:r>
              <a:rPr lang="mr-IN" sz="2800" b="1" cap="none" dirty="0" smtClean="0">
                <a:solidFill>
                  <a:srgbClr val="0000FF"/>
                </a:solidFill>
              </a:rPr>
              <a:t>–</a:t>
            </a:r>
            <a:r>
              <a:rPr lang="fr-FR" sz="2800" b="1" cap="none" dirty="0" smtClean="0">
                <a:solidFill>
                  <a:srgbClr val="0000FF"/>
                </a:solidFill>
              </a:rPr>
              <a:t> Une agriculture marginalisée et avec structures </a:t>
            </a:r>
            <a:br>
              <a:rPr lang="fr-FR" sz="2800" b="1" cap="none" dirty="0" smtClean="0">
                <a:solidFill>
                  <a:srgbClr val="0000FF"/>
                </a:solidFill>
              </a:rPr>
            </a:br>
            <a:r>
              <a:rPr lang="fr-FR" sz="2800" b="1" cap="none" dirty="0" smtClean="0">
                <a:solidFill>
                  <a:srgbClr val="0000FF"/>
                </a:solidFill>
              </a:rPr>
              <a:t>à la fois coloniales et coutumières</a:t>
            </a:r>
            <a:endParaRPr lang="fr-FR" sz="2800" b="1" cap="none" dirty="0">
              <a:solidFill>
                <a:srgbClr val="0000FF"/>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247795" y="969421"/>
            <a:ext cx="9117370" cy="5277528"/>
          </a:xfrm>
          <a:prstGeom prst="rect">
            <a:avLst/>
          </a:prstGeom>
        </p:spPr>
        <p:txBody>
          <a:bodyPr/>
          <a:lstStyle/>
          <a:p>
            <a:pPr marL="0" indent="0" algn="just">
              <a:buNone/>
            </a:pPr>
            <a:endParaRPr lang="fr-FR" dirty="0" smtClean="0"/>
          </a:p>
          <a:p>
            <a:pPr algn="just"/>
            <a:r>
              <a:rPr lang="fr-FR" dirty="0" smtClean="0"/>
              <a:t>La terre agricole mise en valeur ne représente qu’une faible superficie du territoire : </a:t>
            </a:r>
          </a:p>
          <a:p>
            <a:pPr lvl="1" algn="just"/>
            <a:r>
              <a:rPr lang="fr-FR" sz="1800" dirty="0" smtClean="0"/>
              <a:t>Territoire très montagneux</a:t>
            </a:r>
          </a:p>
          <a:p>
            <a:pPr lvl="1" algn="just"/>
            <a:r>
              <a:rPr lang="fr-FR" sz="1800" dirty="0" smtClean="0"/>
              <a:t>Et pas du tout volcanique, donc peu fertile</a:t>
            </a:r>
            <a:endParaRPr lang="fr-FR" sz="1800" dirty="0"/>
          </a:p>
          <a:p>
            <a:pPr algn="just"/>
            <a:r>
              <a:rPr lang="fr-FR" dirty="0" smtClean="0"/>
              <a:t>Le nombre d’exploitation décroît très fortement (ce qui est la tendance générale dans le monde), mais également la surface cultivée de 2002 à 2012</a:t>
            </a:r>
          </a:p>
          <a:p>
            <a:pPr algn="just"/>
            <a:r>
              <a:rPr lang="fr-FR" dirty="0" smtClean="0"/>
              <a:t>La surface </a:t>
            </a:r>
            <a:r>
              <a:rPr lang="fr-FR" i="1" dirty="0" smtClean="0"/>
              <a:t>moyenne</a:t>
            </a:r>
            <a:r>
              <a:rPr lang="fr-FR" dirty="0" smtClean="0"/>
              <a:t> par exploitation (beaucoup plus élevée en Province Sud) qui augmentait de 1991 à 2002, décroît ensuite, et fortement, jusqu’en 2012 ; mais on ne sait pas grand chose de l’évolution récente</a:t>
            </a:r>
          </a:p>
          <a:p>
            <a:pPr algn="just"/>
            <a:r>
              <a:rPr lang="fr-FR" dirty="0" smtClean="0"/>
              <a:t>Cette surface moyenne n’a que peu de signification :</a:t>
            </a:r>
          </a:p>
          <a:p>
            <a:pPr lvl="1" algn="just"/>
            <a:r>
              <a:rPr lang="fr-FR" sz="1800" dirty="0" smtClean="0"/>
              <a:t>Peu de très grosses exploitations, mais sur la plus grande partie de la terre</a:t>
            </a:r>
          </a:p>
          <a:p>
            <a:pPr lvl="1" algn="just"/>
            <a:r>
              <a:rPr lang="fr-FR" sz="1800" dirty="0" smtClean="0"/>
              <a:t>Une grande majorité de très petites exploitations</a:t>
            </a:r>
          </a:p>
          <a:p>
            <a:pPr marL="414056" lvl="1" indent="0" algn="just">
              <a:buNone/>
            </a:pPr>
            <a:r>
              <a:rPr lang="fr-FR" sz="1800" dirty="0" smtClean="0"/>
              <a:t>		</a:t>
            </a:r>
          </a:p>
        </p:txBody>
      </p:sp>
    </p:spTree>
    <p:extLst>
      <p:ext uri="{BB962C8B-B14F-4D97-AF65-F5344CB8AC3E}">
        <p14:creationId xmlns:p14="http://schemas.microsoft.com/office/powerpoint/2010/main" val="261850554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686410942"/>
              </p:ext>
            </p:extLst>
          </p:nvPr>
        </p:nvGraphicFramePr>
        <p:xfrm>
          <a:off x="216821" y="170385"/>
          <a:ext cx="8982576" cy="6412675"/>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à coins arrondis 1"/>
          <p:cNvSpPr/>
          <p:nvPr/>
        </p:nvSpPr>
        <p:spPr>
          <a:xfrm>
            <a:off x="2865132" y="851925"/>
            <a:ext cx="2276618" cy="1285634"/>
          </a:xfrm>
          <a:prstGeom prst="roundRect">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sz="1400" b="1" dirty="0" smtClean="0">
                <a:solidFill>
                  <a:srgbClr val="3C4646"/>
                </a:solidFill>
                <a:sym typeface="Symbol"/>
              </a:rPr>
              <a:t>Autour de 10% de la superficie totale du Caillou en SAU ; près du double en Province Sud</a:t>
            </a:r>
            <a:endParaRPr lang="fr-FR" sz="1400" b="1" dirty="0">
              <a:solidFill>
                <a:srgbClr val="3C4646"/>
              </a:solidFill>
              <a:sym typeface="Symbol"/>
            </a:endParaRPr>
          </a:p>
        </p:txBody>
      </p:sp>
    </p:spTree>
    <p:extLst>
      <p:ext uri="{BB962C8B-B14F-4D97-AF65-F5344CB8AC3E}">
        <p14:creationId xmlns:p14="http://schemas.microsoft.com/office/powerpoint/2010/main" val="152410834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4123044274"/>
              </p:ext>
            </p:extLst>
          </p:nvPr>
        </p:nvGraphicFramePr>
        <p:xfrm>
          <a:off x="185846" y="139406"/>
          <a:ext cx="2927081" cy="65985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a:graphicFrameLocks/>
          </p:cNvGraphicFramePr>
          <p:nvPr>
            <p:extLst>
              <p:ext uri="{D42A27DB-BD31-4B8C-83A1-F6EECF244321}">
                <p14:modId xmlns:p14="http://schemas.microsoft.com/office/powerpoint/2010/main" val="2337274742"/>
              </p:ext>
            </p:extLst>
          </p:nvPr>
        </p:nvGraphicFramePr>
        <p:xfrm>
          <a:off x="3112927" y="139406"/>
          <a:ext cx="2725748" cy="65985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phique 6"/>
          <p:cNvGraphicFramePr>
            <a:graphicFrameLocks/>
          </p:cNvGraphicFramePr>
          <p:nvPr>
            <p:extLst>
              <p:ext uri="{D42A27DB-BD31-4B8C-83A1-F6EECF244321}">
                <p14:modId xmlns:p14="http://schemas.microsoft.com/office/powerpoint/2010/main" val="94259604"/>
              </p:ext>
            </p:extLst>
          </p:nvPr>
        </p:nvGraphicFramePr>
        <p:xfrm>
          <a:off x="6101956" y="139406"/>
          <a:ext cx="3298774" cy="6598550"/>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5490211" y="139406"/>
            <a:ext cx="1223490" cy="5471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sz="1600" i="1" dirty="0" smtClean="0">
                <a:solidFill>
                  <a:schemeClr val="tx1"/>
                </a:solidFill>
                <a:sym typeface="Symbol"/>
              </a:rPr>
              <a:t>Source : ISEE</a:t>
            </a:r>
            <a:endParaRPr lang="fr-FR" sz="1600" i="1" dirty="0">
              <a:solidFill>
                <a:schemeClr val="tx1"/>
              </a:solidFill>
              <a:sym typeface="Symbol"/>
            </a:endParaRPr>
          </a:p>
        </p:txBody>
      </p:sp>
      <p:sp>
        <p:nvSpPr>
          <p:cNvPr id="9" name="Rectangle à coins arrondis 8"/>
          <p:cNvSpPr/>
          <p:nvPr/>
        </p:nvSpPr>
        <p:spPr>
          <a:xfrm>
            <a:off x="2330824" y="742429"/>
            <a:ext cx="2274995" cy="432660"/>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1000" b="1" dirty="0" smtClean="0">
                <a:solidFill>
                  <a:schemeClr val="bg1"/>
                </a:solidFill>
              </a:rPr>
              <a:t>Attention : pour ces deux graphiques, </a:t>
            </a:r>
          </a:p>
          <a:p>
            <a:pPr algn="ctr"/>
            <a:r>
              <a:rPr lang="fr-FR" sz="1000" b="1" dirty="0" smtClean="0">
                <a:solidFill>
                  <a:schemeClr val="bg1"/>
                </a:solidFill>
              </a:rPr>
              <a:t>deux ordonnées différentes</a:t>
            </a:r>
            <a:endParaRPr lang="fr-FR" sz="1000" b="1" dirty="0">
              <a:solidFill>
                <a:schemeClr val="bg1"/>
              </a:solidFill>
            </a:endParaRPr>
          </a:p>
        </p:txBody>
      </p:sp>
    </p:spTree>
    <p:extLst>
      <p:ext uri="{BB962C8B-B14F-4D97-AF65-F5344CB8AC3E}">
        <p14:creationId xmlns:p14="http://schemas.microsoft.com/office/powerpoint/2010/main" val="11507384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extLst>
              <p:ext uri="{D42A27DB-BD31-4B8C-83A1-F6EECF244321}">
                <p14:modId xmlns:p14="http://schemas.microsoft.com/office/powerpoint/2010/main" val="1730979010"/>
              </p:ext>
            </p:extLst>
          </p:nvPr>
        </p:nvGraphicFramePr>
        <p:xfrm>
          <a:off x="127076" y="193779"/>
          <a:ext cx="4572000" cy="29874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a:graphicFrameLocks/>
          </p:cNvGraphicFramePr>
          <p:nvPr>
            <p:extLst>
              <p:ext uri="{D42A27DB-BD31-4B8C-83A1-F6EECF244321}">
                <p14:modId xmlns:p14="http://schemas.microsoft.com/office/powerpoint/2010/main" val="3722034401"/>
              </p:ext>
            </p:extLst>
          </p:nvPr>
        </p:nvGraphicFramePr>
        <p:xfrm>
          <a:off x="4699076" y="193780"/>
          <a:ext cx="4572000" cy="29874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aphique 9"/>
          <p:cNvGraphicFramePr>
            <a:graphicFrameLocks/>
          </p:cNvGraphicFramePr>
          <p:nvPr>
            <p:extLst>
              <p:ext uri="{D42A27DB-BD31-4B8C-83A1-F6EECF244321}">
                <p14:modId xmlns:p14="http://schemas.microsoft.com/office/powerpoint/2010/main" val="4134348655"/>
              </p:ext>
            </p:extLst>
          </p:nvPr>
        </p:nvGraphicFramePr>
        <p:xfrm>
          <a:off x="281370" y="3181209"/>
          <a:ext cx="4417706" cy="350170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Graphique 10"/>
          <p:cNvGraphicFramePr>
            <a:graphicFrameLocks/>
          </p:cNvGraphicFramePr>
          <p:nvPr>
            <p:extLst>
              <p:ext uri="{D42A27DB-BD31-4B8C-83A1-F6EECF244321}">
                <p14:modId xmlns:p14="http://schemas.microsoft.com/office/powerpoint/2010/main" val="3734816920"/>
              </p:ext>
            </p:extLst>
          </p:nvPr>
        </p:nvGraphicFramePr>
        <p:xfrm>
          <a:off x="4699076" y="3098116"/>
          <a:ext cx="4318076" cy="350170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129701937"/>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2783152656"/>
              </p:ext>
            </p:extLst>
          </p:nvPr>
        </p:nvGraphicFramePr>
        <p:xfrm>
          <a:off x="293239" y="804939"/>
          <a:ext cx="4572000" cy="58779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3256322338"/>
              </p:ext>
            </p:extLst>
          </p:nvPr>
        </p:nvGraphicFramePr>
        <p:xfrm>
          <a:off x="5020504" y="804939"/>
          <a:ext cx="4260900" cy="5877976"/>
        </p:xfrm>
        <a:graphic>
          <a:graphicData uri="http://schemas.openxmlformats.org/drawingml/2006/chart">
            <c:chart xmlns:c="http://schemas.openxmlformats.org/drawingml/2006/chart" xmlns:r="http://schemas.openxmlformats.org/officeDocument/2006/relationships" r:id="rId3"/>
          </a:graphicData>
        </a:graphic>
      </p:graphicFrame>
      <p:sp>
        <p:nvSpPr>
          <p:cNvPr id="1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93239" y="35827"/>
            <a:ext cx="9261345" cy="769112"/>
          </a:xfrm>
          <a:prstGeom prst="rect">
            <a:avLst/>
          </a:prstGeom>
        </p:spPr>
        <p:txBody>
          <a:bodyPr/>
          <a:lstStyle/>
          <a:p>
            <a:r>
              <a:rPr lang="fr-FR" sz="1800" b="1" cap="none" dirty="0" smtClean="0">
                <a:solidFill>
                  <a:srgbClr val="0000FF"/>
                </a:solidFill>
              </a:rPr>
              <a:t>En 2012, 10% des exploitations exploitent 85% de la surface : </a:t>
            </a:r>
            <a:br>
              <a:rPr lang="fr-FR" sz="1800" b="1" cap="none" dirty="0" smtClean="0">
                <a:solidFill>
                  <a:srgbClr val="0000FF"/>
                </a:solidFill>
              </a:rPr>
            </a:br>
            <a:r>
              <a:rPr lang="fr-FR" sz="1800" b="1" cap="none" dirty="0" smtClean="0">
                <a:solidFill>
                  <a:srgbClr val="0000FF"/>
                </a:solidFill>
              </a:rPr>
              <a:t>une structure typique d’une agriculture coloniale ou postcoloniale</a:t>
            </a:r>
            <a:endParaRPr lang="fr-FR" sz="1800" b="1" cap="none" dirty="0">
              <a:solidFill>
                <a:srgbClr val="0000FF"/>
              </a:solidFill>
            </a:endParaRPr>
          </a:p>
        </p:txBody>
      </p:sp>
    </p:spTree>
    <p:extLst>
      <p:ext uri="{BB962C8B-B14F-4D97-AF65-F5344CB8AC3E}">
        <p14:creationId xmlns:p14="http://schemas.microsoft.com/office/powerpoint/2010/main" val="2763958666"/>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5" y="192373"/>
            <a:ext cx="9377805" cy="1207954"/>
          </a:xfrm>
          <a:prstGeom prst="rect">
            <a:avLst/>
          </a:prstGeom>
        </p:spPr>
        <p:txBody>
          <a:bodyPr/>
          <a:lstStyle/>
          <a:p>
            <a:r>
              <a:rPr lang="fr-FR" sz="2800" b="1" cap="none" dirty="0" smtClean="0">
                <a:solidFill>
                  <a:srgbClr val="0000FF"/>
                </a:solidFill>
              </a:rPr>
              <a:t>3 </a:t>
            </a:r>
            <a:r>
              <a:rPr lang="mr-IN" sz="2800" b="1" cap="none" dirty="0" smtClean="0">
                <a:solidFill>
                  <a:srgbClr val="0000FF"/>
                </a:solidFill>
              </a:rPr>
              <a:t>–</a:t>
            </a:r>
            <a:r>
              <a:rPr lang="fr-FR" sz="2800" b="1" cap="none" dirty="0" smtClean="0">
                <a:solidFill>
                  <a:srgbClr val="0000FF"/>
                </a:solidFill>
              </a:rPr>
              <a:t> Une agriculture qui reste marginale dans le PIB </a:t>
            </a:r>
            <a:br>
              <a:rPr lang="fr-FR" sz="2800" b="1" cap="none" dirty="0" smtClean="0">
                <a:solidFill>
                  <a:srgbClr val="0000FF"/>
                </a:solidFill>
              </a:rPr>
            </a:br>
            <a:r>
              <a:rPr lang="fr-FR" sz="2800" b="1" cap="none" dirty="0" smtClean="0">
                <a:solidFill>
                  <a:srgbClr val="0000FF"/>
                </a:solidFill>
              </a:rPr>
              <a:t>(autour  de 1,6% et pour la production totale 3,6%), </a:t>
            </a:r>
            <a:br>
              <a:rPr lang="fr-FR" sz="2800" b="1" cap="none" dirty="0" smtClean="0">
                <a:solidFill>
                  <a:srgbClr val="0000FF"/>
                </a:solidFill>
              </a:rPr>
            </a:br>
            <a:r>
              <a:rPr lang="fr-FR" sz="2800" b="1" cap="none" dirty="0" smtClean="0">
                <a:solidFill>
                  <a:srgbClr val="0000FF"/>
                </a:solidFill>
              </a:rPr>
              <a:t>mais guère moins que dans les économies avancées</a:t>
            </a:r>
            <a:endParaRPr lang="fr-FR" sz="2800" b="1" cap="none" dirty="0">
              <a:solidFill>
                <a:srgbClr val="0000FF"/>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258321" y="1400327"/>
            <a:ext cx="8775211" cy="5277528"/>
          </a:xfrm>
          <a:prstGeom prst="rect">
            <a:avLst/>
          </a:prstGeom>
        </p:spPr>
        <p:txBody>
          <a:bodyPr/>
          <a:lstStyle/>
          <a:p>
            <a:pPr marL="0" indent="0" algn="just">
              <a:buNone/>
            </a:pPr>
            <a:endParaRPr lang="fr-FR" dirty="0" smtClean="0"/>
          </a:p>
          <a:p>
            <a:pPr algn="just"/>
            <a:r>
              <a:rPr lang="fr-FR" dirty="0" smtClean="0"/>
              <a:t>Certes, le PIB agricole n’est pas bien élevé, mais il rebondit depuis une dizaine d’années</a:t>
            </a:r>
          </a:p>
          <a:p>
            <a:pPr algn="just"/>
            <a:r>
              <a:rPr lang="fr-FR" dirty="0" smtClean="0"/>
              <a:t>La production globale, avec sylviculture et pêche, est en effet en belle augmentation, alors que la production commercialisée (agriculture et élevage seulement) est nettement moins croissante</a:t>
            </a:r>
          </a:p>
          <a:p>
            <a:pPr algn="just"/>
            <a:r>
              <a:rPr lang="fr-FR" dirty="0" smtClean="0"/>
              <a:t>Et/ou :</a:t>
            </a:r>
          </a:p>
          <a:p>
            <a:pPr lvl="1" algn="just"/>
            <a:r>
              <a:rPr lang="fr-FR" sz="1600" dirty="0" smtClean="0"/>
              <a:t>La sylviculture et la pêche font en partie la différence</a:t>
            </a:r>
          </a:p>
          <a:p>
            <a:pPr lvl="1" algn="just"/>
            <a:r>
              <a:rPr lang="fr-FR" sz="1600" dirty="0" smtClean="0"/>
              <a:t>L’autoconsommation reste fort importante et peut-être croissante </a:t>
            </a:r>
          </a:p>
        </p:txBody>
      </p:sp>
    </p:spTree>
    <p:extLst>
      <p:ext uri="{BB962C8B-B14F-4D97-AF65-F5344CB8AC3E}">
        <p14:creationId xmlns:p14="http://schemas.microsoft.com/office/powerpoint/2010/main" val="256744097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462138784"/>
              </p:ext>
            </p:extLst>
          </p:nvPr>
        </p:nvGraphicFramePr>
        <p:xfrm>
          <a:off x="138945" y="208897"/>
          <a:ext cx="3670941" cy="65214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1838935163"/>
              </p:ext>
            </p:extLst>
          </p:nvPr>
        </p:nvGraphicFramePr>
        <p:xfrm>
          <a:off x="3964180" y="208897"/>
          <a:ext cx="5459649" cy="652149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0328282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4051828750"/>
              </p:ext>
            </p:extLst>
          </p:nvPr>
        </p:nvGraphicFramePr>
        <p:xfrm>
          <a:off x="105098" y="208896"/>
          <a:ext cx="4642423" cy="65214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149145113"/>
              </p:ext>
            </p:extLst>
          </p:nvPr>
        </p:nvGraphicFramePr>
        <p:xfrm>
          <a:off x="5032372" y="208895"/>
          <a:ext cx="4427064" cy="652149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521865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2895690135"/>
              </p:ext>
            </p:extLst>
          </p:nvPr>
        </p:nvGraphicFramePr>
        <p:xfrm>
          <a:off x="91102" y="67721"/>
          <a:ext cx="4561469" cy="66626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3973894295"/>
              </p:ext>
            </p:extLst>
          </p:nvPr>
        </p:nvGraphicFramePr>
        <p:xfrm>
          <a:off x="4973028" y="67721"/>
          <a:ext cx="4427064" cy="66626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6321319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800435054"/>
              </p:ext>
            </p:extLst>
          </p:nvPr>
        </p:nvGraphicFramePr>
        <p:xfrm>
          <a:off x="106818" y="142441"/>
          <a:ext cx="6100565" cy="65879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111602860"/>
              </p:ext>
            </p:extLst>
          </p:nvPr>
        </p:nvGraphicFramePr>
        <p:xfrm>
          <a:off x="6373547" y="142441"/>
          <a:ext cx="2884120" cy="65879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08223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279142" y="0"/>
            <a:ext cx="9141851" cy="462032"/>
          </a:xfrm>
          <a:prstGeom prst="rect">
            <a:avLst/>
          </a:prstGeom>
        </p:spPr>
        <p:txBody>
          <a:bodyPr/>
          <a:lstStyle/>
          <a:p>
            <a:r>
              <a:rPr lang="fr-FR" sz="1800" b="1" cap="none" dirty="0" smtClean="0">
                <a:solidFill>
                  <a:srgbClr val="0000FF"/>
                </a:solidFill>
              </a:rPr>
              <a:t>Ressources en produits : le PIB certes</a:t>
            </a:r>
            <a:r>
              <a:rPr lang="fr-FR" sz="1800" b="1" i="1" cap="none" dirty="0" smtClean="0">
                <a:solidFill>
                  <a:srgbClr val="0000FF"/>
                </a:solidFill>
              </a:rPr>
              <a:t>, mais aussi les importations </a:t>
            </a:r>
            <a:r>
              <a:rPr lang="fr-FR" sz="1800" b="1" cap="none" dirty="0" smtClean="0">
                <a:solidFill>
                  <a:srgbClr val="0000FF"/>
                </a:solidFill>
              </a:rPr>
              <a:t>(de </a:t>
            </a:r>
            <a:r>
              <a:rPr lang="fr-FR" sz="1800" b="1" i="1" u="sng" cap="none" dirty="0" smtClean="0">
                <a:solidFill>
                  <a:srgbClr val="0000FF"/>
                </a:solidFill>
              </a:rPr>
              <a:t>biens et services </a:t>
            </a:r>
            <a:r>
              <a:rPr lang="fr-FR" sz="1800" b="1" cap="none" dirty="0" smtClean="0">
                <a:solidFill>
                  <a:srgbClr val="0000FF"/>
                </a:solidFill>
              </a:rPr>
              <a:t>ici)</a:t>
            </a:r>
            <a:endParaRPr lang="fr-FR" sz="1800" b="1" cap="none" dirty="0">
              <a:solidFill>
                <a:srgbClr val="0000FF"/>
              </a:solidFill>
            </a:endParaRPr>
          </a:p>
        </p:txBody>
      </p:sp>
      <p:graphicFrame>
        <p:nvGraphicFramePr>
          <p:cNvPr id="11" name="Graphique 10"/>
          <p:cNvGraphicFramePr>
            <a:graphicFrameLocks/>
          </p:cNvGraphicFramePr>
          <p:nvPr>
            <p:extLst>
              <p:ext uri="{D42A27DB-BD31-4B8C-83A1-F6EECF244321}">
                <p14:modId xmlns:p14="http://schemas.microsoft.com/office/powerpoint/2010/main" val="3235715162"/>
              </p:ext>
            </p:extLst>
          </p:nvPr>
        </p:nvGraphicFramePr>
        <p:xfrm>
          <a:off x="279142" y="462032"/>
          <a:ext cx="4061494" cy="62930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Graphique 12"/>
          <p:cNvGraphicFramePr>
            <a:graphicFrameLocks/>
          </p:cNvGraphicFramePr>
          <p:nvPr>
            <p:extLst>
              <p:ext uri="{D42A27DB-BD31-4B8C-83A1-F6EECF244321}">
                <p14:modId xmlns:p14="http://schemas.microsoft.com/office/powerpoint/2010/main" val="3845210125"/>
              </p:ext>
            </p:extLst>
          </p:nvPr>
        </p:nvGraphicFramePr>
        <p:xfrm>
          <a:off x="4536033" y="462032"/>
          <a:ext cx="4884959" cy="29155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Graphique 13"/>
          <p:cNvGraphicFramePr>
            <a:graphicFrameLocks/>
          </p:cNvGraphicFramePr>
          <p:nvPr>
            <p:extLst>
              <p:ext uri="{D42A27DB-BD31-4B8C-83A1-F6EECF244321}">
                <p14:modId xmlns:p14="http://schemas.microsoft.com/office/powerpoint/2010/main" val="449748367"/>
              </p:ext>
            </p:extLst>
          </p:nvPr>
        </p:nvGraphicFramePr>
        <p:xfrm>
          <a:off x="4536033" y="3377534"/>
          <a:ext cx="4884959" cy="337753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64366198"/>
      </p:ext>
    </p:extLst>
  </p:cSld>
  <p:clrMapOvr>
    <a:masterClrMapping/>
  </p:clrMapOvr>
  <p:timing>
    <p:tnLst>
      <p:par>
        <p:cTn xmlns:p14="http://schemas.microsoft.com/office/powerpoint/2010/mai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58321" y="72806"/>
            <a:ext cx="9377805" cy="672946"/>
          </a:xfrm>
          <a:prstGeom prst="rect">
            <a:avLst/>
          </a:prstGeom>
        </p:spPr>
        <p:txBody>
          <a:bodyPr/>
          <a:lstStyle/>
          <a:p>
            <a:r>
              <a:rPr lang="fr-FR" sz="2800" b="1" cap="none" dirty="0" smtClean="0">
                <a:solidFill>
                  <a:srgbClr val="0000FF"/>
                </a:solidFill>
              </a:rPr>
              <a:t>4 </a:t>
            </a:r>
            <a:r>
              <a:rPr lang="mr-IN" sz="2800" b="1" cap="none" dirty="0" smtClean="0">
                <a:solidFill>
                  <a:srgbClr val="0000FF"/>
                </a:solidFill>
              </a:rPr>
              <a:t>–</a:t>
            </a:r>
            <a:r>
              <a:rPr lang="fr-FR" sz="2800" b="1" cap="none" dirty="0" smtClean="0">
                <a:solidFill>
                  <a:srgbClr val="0000FF"/>
                </a:solidFill>
              </a:rPr>
              <a:t> Entreprises et emplois : très peu de salariés </a:t>
            </a:r>
            <a:endParaRPr lang="fr-FR" sz="2800" b="1" cap="none" dirty="0">
              <a:solidFill>
                <a:srgbClr val="0000FF"/>
              </a:solidFill>
            </a:endParaRPr>
          </a:p>
        </p:txBody>
      </p:sp>
      <p:graphicFrame>
        <p:nvGraphicFramePr>
          <p:cNvPr id="6" name="Graphique 5">
            <a:extLst>
              <a:ext uri="{FF2B5EF4-FFF2-40B4-BE49-F238E27FC236}">
                <a16:creationId xmlns="" xmlns:a16="http://schemas.microsoft.com/office/drawing/2014/main" id="{00000000-0008-0000-0200-000002000000}"/>
              </a:ext>
            </a:extLst>
          </p:cNvPr>
          <p:cNvGraphicFramePr>
            <a:graphicFrameLocks/>
          </p:cNvGraphicFramePr>
          <p:nvPr>
            <p:extLst>
              <p:ext uri="{D42A27DB-BD31-4B8C-83A1-F6EECF244321}">
                <p14:modId xmlns:p14="http://schemas.microsoft.com/office/powerpoint/2010/main" val="3256063384"/>
              </p:ext>
            </p:extLst>
          </p:nvPr>
        </p:nvGraphicFramePr>
        <p:xfrm>
          <a:off x="69785" y="3844152"/>
          <a:ext cx="5637444" cy="28271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a:extLst/>
          </p:cNvPr>
          <p:cNvGraphicFramePr>
            <a:graphicFrameLocks/>
          </p:cNvGraphicFramePr>
          <p:nvPr>
            <p:extLst>
              <p:ext uri="{D42A27DB-BD31-4B8C-83A1-F6EECF244321}">
                <p14:modId xmlns:p14="http://schemas.microsoft.com/office/powerpoint/2010/main" val="1730822218"/>
              </p:ext>
            </p:extLst>
          </p:nvPr>
        </p:nvGraphicFramePr>
        <p:xfrm>
          <a:off x="5707229" y="3844152"/>
          <a:ext cx="3392753" cy="28083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phique 7">
            <a:extLst>
              <a:ext uri="{FF2B5EF4-FFF2-40B4-BE49-F238E27FC236}">
                <a16:creationId xmlns=""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4067160967"/>
              </p:ext>
            </p:extLst>
          </p:nvPr>
        </p:nvGraphicFramePr>
        <p:xfrm>
          <a:off x="69785" y="550357"/>
          <a:ext cx="5637444" cy="319005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Graphique 8">
            <a:extLst>
              <a:ext uri="{FF2B5EF4-FFF2-40B4-BE49-F238E27FC236}">
                <a16:creationId xmlns=""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4046312028"/>
              </p:ext>
            </p:extLst>
          </p:nvPr>
        </p:nvGraphicFramePr>
        <p:xfrm>
          <a:off x="5596769" y="620728"/>
          <a:ext cx="3503213" cy="261104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49057551"/>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 4"/>
          <p:cNvGraphicFramePr>
            <a:graphicFrameLocks noChangeAspect="1"/>
          </p:cNvGraphicFramePr>
          <p:nvPr>
            <p:extLst>
              <p:ext uri="{D42A27DB-BD31-4B8C-83A1-F6EECF244321}">
                <p14:modId xmlns:p14="http://schemas.microsoft.com/office/powerpoint/2010/main" val="1926560342"/>
              </p:ext>
            </p:extLst>
          </p:nvPr>
        </p:nvGraphicFramePr>
        <p:xfrm>
          <a:off x="664036" y="949058"/>
          <a:ext cx="8184719" cy="2428475"/>
        </p:xfrm>
        <a:graphic>
          <a:graphicData uri="http://schemas.openxmlformats.org/presentationml/2006/ole">
            <mc:AlternateContent xmlns:mc="http://schemas.openxmlformats.org/markup-compatibility/2006">
              <mc:Choice xmlns:v="urn:schemas-microsoft-com:vml" Requires="v">
                <p:oleObj spid="_x0000_s1035" name="Worksheet" r:id="rId3" imgW="6126302" imgH="1988820" progId="Excel.Sheet.12">
                  <p:embed/>
                </p:oleObj>
              </mc:Choice>
              <mc:Fallback>
                <p:oleObj name="Worksheet" r:id="rId3" imgW="6126302" imgH="1988820" progId="Excel.Sheet.12">
                  <p:embed/>
                  <p:pic>
                    <p:nvPicPr>
                      <p:cNvPr id="0" name=""/>
                      <p:cNvPicPr/>
                      <p:nvPr/>
                    </p:nvPicPr>
                    <p:blipFill>
                      <a:blip r:embed="rId4"/>
                      <a:stretch>
                        <a:fillRect/>
                      </a:stretch>
                    </p:blipFill>
                    <p:spPr>
                      <a:xfrm>
                        <a:off x="664036" y="949058"/>
                        <a:ext cx="8184719" cy="2428475"/>
                      </a:xfrm>
                      <a:prstGeom prst="rect">
                        <a:avLst/>
                      </a:prstGeom>
                    </p:spPr>
                  </p:pic>
                </p:oleObj>
              </mc:Fallback>
            </mc:AlternateContent>
          </a:graphicData>
        </a:graphic>
      </p:graphicFrame>
      <p:graphicFrame>
        <p:nvGraphicFramePr>
          <p:cNvPr id="6" name="Graphique 5">
            <a:extLst>
              <a:ext uri="{FF2B5EF4-FFF2-40B4-BE49-F238E27FC236}">
                <a16:creationId xmlns="" xmlns:a16="http://schemas.microsoft.com/office/drawing/2014/main" id="{00000000-0008-0000-0300-000004000000}"/>
              </a:ext>
            </a:extLst>
          </p:cNvPr>
          <p:cNvGraphicFramePr>
            <a:graphicFrameLocks/>
          </p:cNvGraphicFramePr>
          <p:nvPr>
            <p:extLst>
              <p:ext uri="{D42A27DB-BD31-4B8C-83A1-F6EECF244321}">
                <p14:modId xmlns:p14="http://schemas.microsoft.com/office/powerpoint/2010/main" val="3731174467"/>
              </p:ext>
            </p:extLst>
          </p:nvPr>
        </p:nvGraphicFramePr>
        <p:xfrm>
          <a:off x="664036" y="3793010"/>
          <a:ext cx="7752051" cy="2906232"/>
        </p:xfrm>
        <a:graphic>
          <a:graphicData uri="http://schemas.openxmlformats.org/drawingml/2006/chart">
            <c:chart xmlns:c="http://schemas.openxmlformats.org/drawingml/2006/chart" xmlns:r="http://schemas.openxmlformats.org/officeDocument/2006/relationships" r:id="rId5"/>
          </a:graphicData>
        </a:graphic>
      </p:graphicFrame>
      <p:sp>
        <p:nvSpPr>
          <p:cNvPr id="3" name="Rectangle 2"/>
          <p:cNvSpPr/>
          <p:nvPr/>
        </p:nvSpPr>
        <p:spPr>
          <a:xfrm>
            <a:off x="1694907" y="165532"/>
            <a:ext cx="4953000" cy="677108"/>
          </a:xfrm>
          <a:prstGeom prst="rect">
            <a:avLst/>
          </a:prstGeom>
        </p:spPr>
        <p:txBody>
          <a:bodyPr>
            <a:spAutoFit/>
          </a:bodyPr>
          <a:lstStyle/>
          <a:p>
            <a:pPr algn="ctr"/>
            <a:r>
              <a:rPr lang="fr-FR" b="1" dirty="0" smtClean="0">
                <a:solidFill>
                  <a:srgbClr val="0000FF"/>
                </a:solidFill>
              </a:rPr>
              <a:t>Le </a:t>
            </a:r>
            <a:r>
              <a:rPr lang="fr-FR" b="1" dirty="0">
                <a:solidFill>
                  <a:srgbClr val="0000FF"/>
                </a:solidFill>
              </a:rPr>
              <a:t>secteur est </a:t>
            </a:r>
            <a:r>
              <a:rPr lang="fr-FR" b="1" dirty="0" smtClean="0">
                <a:solidFill>
                  <a:srgbClr val="0000FF"/>
                </a:solidFill>
              </a:rPr>
              <a:t>très majoritairement constitué </a:t>
            </a:r>
            <a:r>
              <a:rPr lang="fr-FR" b="1" dirty="0">
                <a:solidFill>
                  <a:srgbClr val="0000FF"/>
                </a:solidFill>
              </a:rPr>
              <a:t>d’entreprises sans salarié</a:t>
            </a:r>
          </a:p>
        </p:txBody>
      </p:sp>
    </p:spTree>
    <p:extLst>
      <p:ext uri="{BB962C8B-B14F-4D97-AF65-F5344CB8AC3E}">
        <p14:creationId xmlns:p14="http://schemas.microsoft.com/office/powerpoint/2010/main" val="3292226019"/>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809464" y="2757141"/>
            <a:ext cx="8828095" cy="2408208"/>
          </a:xfrm>
          <a:prstGeom prst="rect">
            <a:avLst/>
          </a:prstGeom>
        </p:spPr>
        <p:txBody>
          <a:bodyPr/>
          <a:lstStyle/>
          <a:p>
            <a:r>
              <a:rPr lang="fr-FR" sz="3600" b="1" cap="none" dirty="0" smtClean="0">
                <a:solidFill>
                  <a:srgbClr val="0000FF"/>
                </a:solidFill>
              </a:rPr>
              <a:t>Conclusion </a:t>
            </a:r>
            <a:r>
              <a:rPr lang="mr-IN" sz="3600" b="1" cap="none" dirty="0" smtClean="0">
                <a:solidFill>
                  <a:srgbClr val="0000FF"/>
                </a:solidFill>
              </a:rPr>
              <a:t>–</a:t>
            </a:r>
            <a:r>
              <a:rPr lang="fr-FR" sz="3600" b="1" cap="none" dirty="0" smtClean="0">
                <a:solidFill>
                  <a:srgbClr val="0000FF"/>
                </a:solidFill>
              </a:rPr>
              <a:t> </a:t>
            </a:r>
            <a:r>
              <a:rPr lang="fr-FR" sz="3600" b="1" cap="none" dirty="0" smtClean="0">
                <a:solidFill>
                  <a:srgbClr val="0000FF"/>
                </a:solidFill>
              </a:rPr>
              <a:t>Une reprise évidente </a:t>
            </a:r>
            <a:br>
              <a:rPr lang="fr-FR" sz="3600" b="1" cap="none" dirty="0" smtClean="0">
                <a:solidFill>
                  <a:srgbClr val="0000FF"/>
                </a:solidFill>
              </a:rPr>
            </a:br>
            <a:r>
              <a:rPr lang="fr-FR" sz="3600" b="1" cap="none" dirty="0" smtClean="0">
                <a:solidFill>
                  <a:srgbClr val="0000FF"/>
                </a:solidFill>
              </a:rPr>
              <a:t>pourtant mise en doute par le Medef nc </a:t>
            </a:r>
            <a:br>
              <a:rPr lang="fr-FR" sz="3600" b="1" cap="none" dirty="0" smtClean="0">
                <a:solidFill>
                  <a:srgbClr val="0000FF"/>
                </a:solidFill>
              </a:rPr>
            </a:br>
            <a:r>
              <a:rPr lang="fr-FR" sz="3600" b="1" cap="none" dirty="0" smtClean="0">
                <a:solidFill>
                  <a:srgbClr val="0000FF"/>
                </a:solidFill>
              </a:rPr>
              <a:t/>
            </a:r>
            <a:br>
              <a:rPr lang="fr-FR" sz="3600" b="1" cap="none" dirty="0" smtClean="0">
                <a:solidFill>
                  <a:srgbClr val="0000FF"/>
                </a:solidFill>
              </a:rPr>
            </a:br>
            <a:r>
              <a:rPr lang="fr-FR" sz="1800" b="1" cap="none" dirty="0" smtClean="0">
                <a:solidFill>
                  <a:srgbClr val="0000FF"/>
                </a:solidFill>
              </a:rPr>
              <a:t>Postscriptum du 17 novembre 2018</a:t>
            </a:r>
            <a:endParaRPr lang="fr-FR" sz="1800" b="1" cap="none" dirty="0">
              <a:solidFill>
                <a:srgbClr val="0000FF"/>
              </a:solidFill>
            </a:endParaRPr>
          </a:p>
        </p:txBody>
      </p:sp>
    </p:spTree>
    <p:extLst>
      <p:ext uri="{BB962C8B-B14F-4D97-AF65-F5344CB8AC3E}">
        <p14:creationId xmlns:p14="http://schemas.microsoft.com/office/powerpoint/2010/main" val="1298344172"/>
      </p:ext>
    </p:extLst>
  </p:cSld>
  <p:clrMapOvr>
    <a:masterClrMapping/>
  </p:clrMapOvr>
  <p:timing>
    <p:tnLst>
      <p:par>
        <p:cTn xmlns:p14="http://schemas.microsoft.com/office/powerpoint/2010/mai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247795" y="412932"/>
            <a:ext cx="9117370" cy="6122233"/>
          </a:xfrm>
          <a:prstGeom prst="rect">
            <a:avLst/>
          </a:prstGeom>
        </p:spPr>
        <p:txBody>
          <a:bodyPr/>
          <a:lstStyle/>
          <a:p>
            <a:pPr marL="0" indent="0" algn="just">
              <a:buNone/>
            </a:pPr>
            <a:endParaRPr lang="fr-FR" dirty="0" smtClean="0"/>
          </a:p>
          <a:p>
            <a:pPr algn="just"/>
            <a:r>
              <a:rPr lang="fr-FR" dirty="0" smtClean="0"/>
              <a:t>Après les résultats du référendum du 4 novembre (voir par ailleurs</a:t>
            </a:r>
            <a:r>
              <a:rPr lang="mr-IN" dirty="0" smtClean="0"/>
              <a:t>…</a:t>
            </a:r>
            <a:r>
              <a:rPr lang="fr-FR" dirty="0" smtClean="0"/>
              <a:t> suspense torride</a:t>
            </a:r>
            <a:r>
              <a:rPr lang="mr-IN" dirty="0" smtClean="0"/>
              <a:t>…</a:t>
            </a:r>
            <a:r>
              <a:rPr lang="fr-FR" dirty="0" smtClean="0"/>
              <a:t>), l’économique est remis au premier plan, singulièrement par un discours de notre Premier ministre Edouard Philippe à Nouméa</a:t>
            </a:r>
          </a:p>
          <a:p>
            <a:pPr algn="just"/>
            <a:r>
              <a:rPr lang="fr-FR" dirty="0" smtClean="0"/>
              <a:t>Le patronat, singulièrement le Medef nc continue à considérer que le caillou est encore en récession en 2018 et que ce sera pire en 2019  ce fut le centre des commentaires de son président </a:t>
            </a:r>
            <a:r>
              <a:rPr lang="fr-FR" dirty="0"/>
              <a:t>D</a:t>
            </a:r>
            <a:r>
              <a:rPr lang="fr-FR" dirty="0" smtClean="0"/>
              <a:t>aniel </a:t>
            </a:r>
            <a:r>
              <a:rPr lang="fr-FR" dirty="0" err="1" smtClean="0"/>
              <a:t>Ochida</a:t>
            </a:r>
            <a:r>
              <a:rPr lang="fr-FR" dirty="0" smtClean="0"/>
              <a:t> le soir du 4 novembre</a:t>
            </a:r>
          </a:p>
          <a:p>
            <a:pPr algn="just"/>
            <a:r>
              <a:rPr lang="fr-FR" dirty="0" smtClean="0"/>
              <a:t>Une note de conjoncture économique semble avoir été élaborée par un expert à la demande du Conseil du Dialogue social (CDS) ; elle semble prétendre que la reprise est au contraire sur de bons rails (selon un syndicaliste qui s’y est référé sur la radio RDB ; </a:t>
            </a:r>
            <a:r>
              <a:rPr lang="fr-FR" dirty="0" err="1" smtClean="0"/>
              <a:t>Ochida</a:t>
            </a:r>
            <a:r>
              <a:rPr lang="fr-FR" dirty="0" smtClean="0"/>
              <a:t> feignant de se demander d’où proviendrait de telles sornettes</a:t>
            </a:r>
            <a:r>
              <a:rPr lang="mr-IN" dirty="0" smtClean="0"/>
              <a:t>…</a:t>
            </a:r>
            <a:r>
              <a:rPr lang="fr-FR" dirty="0" smtClean="0"/>
              <a:t>) </a:t>
            </a:r>
          </a:p>
          <a:p>
            <a:pPr algn="just"/>
            <a:r>
              <a:rPr lang="fr-FR" dirty="0" smtClean="0"/>
              <a:t>On la publiera quand elle sera rendue public ; on peut trouver celle de 2017 sur la Toile.</a:t>
            </a:r>
            <a:endParaRPr lang="fr-FR" dirty="0" smtClean="0"/>
          </a:p>
        </p:txBody>
      </p:sp>
    </p:spTree>
    <p:extLst>
      <p:ext uri="{BB962C8B-B14F-4D97-AF65-F5344CB8AC3E}">
        <p14:creationId xmlns:p14="http://schemas.microsoft.com/office/powerpoint/2010/main" val="224072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extLst>
              <p:ext uri="{D42A27DB-BD31-4B8C-83A1-F6EECF244321}">
                <p14:modId xmlns:p14="http://schemas.microsoft.com/office/powerpoint/2010/main" val="3007987195"/>
              </p:ext>
            </p:extLst>
          </p:nvPr>
        </p:nvGraphicFramePr>
        <p:xfrm>
          <a:off x="182984" y="171941"/>
          <a:ext cx="5333947" cy="654879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a:graphicFrameLocks/>
          </p:cNvGraphicFramePr>
          <p:nvPr>
            <p:extLst>
              <p:ext uri="{D42A27DB-BD31-4B8C-83A1-F6EECF244321}">
                <p14:modId xmlns:p14="http://schemas.microsoft.com/office/powerpoint/2010/main" val="2387306640"/>
              </p:ext>
            </p:extLst>
          </p:nvPr>
        </p:nvGraphicFramePr>
        <p:xfrm>
          <a:off x="5728610" y="171941"/>
          <a:ext cx="3651496" cy="65487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50506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a:graphicFrameLocks/>
          </p:cNvGraphicFramePr>
          <p:nvPr>
            <p:extLst>
              <p:ext uri="{D42A27DB-BD31-4B8C-83A1-F6EECF244321}">
                <p14:modId xmlns:p14="http://schemas.microsoft.com/office/powerpoint/2010/main" val="2774582602"/>
              </p:ext>
            </p:extLst>
          </p:nvPr>
        </p:nvGraphicFramePr>
        <p:xfrm>
          <a:off x="198451" y="557623"/>
          <a:ext cx="9102274" cy="6149353"/>
        </p:xfrm>
        <a:graphic>
          <a:graphicData uri="http://schemas.openxmlformats.org/drawingml/2006/chart">
            <c:chart xmlns:c="http://schemas.openxmlformats.org/drawingml/2006/chart" xmlns:r="http://schemas.openxmlformats.org/officeDocument/2006/relationships" r:id="rId2"/>
          </a:graphicData>
        </a:graphic>
      </p:graphicFrame>
      <p:sp>
        <p:nvSpPr>
          <p:cNvPr id="4" name="Titre 1"/>
          <p:cNvSpPr>
            <a:spLocks noGrp="1"/>
          </p:cNvSpPr>
          <p:nvPr>
            <p:ph type="title" idx="4294967295"/>
          </p:nvPr>
        </p:nvSpPr>
        <p:spPr>
          <a:xfrm>
            <a:off x="681045" y="1"/>
            <a:ext cx="8593219" cy="557623"/>
          </a:xfrm>
          <a:prstGeom prst="rect">
            <a:avLst/>
          </a:prstGeom>
        </p:spPr>
        <p:txBody>
          <a:bodyPr/>
          <a:lstStyle/>
          <a:p>
            <a:r>
              <a:rPr lang="fr-FR" sz="2800" b="1" cap="none" dirty="0" smtClean="0">
                <a:solidFill>
                  <a:srgbClr val="0000FF"/>
                </a:solidFill>
              </a:rPr>
              <a:t>Exportations de biens (Nickel en quasi-totalité)</a:t>
            </a:r>
            <a:endParaRPr lang="fr-FR" sz="2800" b="1" cap="none" dirty="0">
              <a:solidFill>
                <a:srgbClr val="0000FF"/>
              </a:solidFill>
            </a:endParaRPr>
          </a:p>
        </p:txBody>
      </p:sp>
    </p:spTree>
    <p:extLst>
      <p:ext uri="{BB962C8B-B14F-4D97-AF65-F5344CB8AC3E}">
        <p14:creationId xmlns:p14="http://schemas.microsoft.com/office/powerpoint/2010/main" val="3503953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3376476290"/>
              </p:ext>
            </p:extLst>
          </p:nvPr>
        </p:nvGraphicFramePr>
        <p:xfrm>
          <a:off x="105839" y="145527"/>
          <a:ext cx="9208115" cy="65752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124325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a:graphicFrameLocks/>
          </p:cNvGraphicFramePr>
          <p:nvPr>
            <p:extLst>
              <p:ext uri="{D42A27DB-BD31-4B8C-83A1-F6EECF244321}">
                <p14:modId xmlns:p14="http://schemas.microsoft.com/office/powerpoint/2010/main" val="420017016"/>
              </p:ext>
            </p:extLst>
          </p:nvPr>
        </p:nvGraphicFramePr>
        <p:xfrm>
          <a:off x="123898" y="201364"/>
          <a:ext cx="5497955" cy="642816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Graphique 3"/>
          <p:cNvGraphicFramePr>
            <a:graphicFrameLocks/>
          </p:cNvGraphicFramePr>
          <p:nvPr>
            <p:extLst>
              <p:ext uri="{D42A27DB-BD31-4B8C-83A1-F6EECF244321}">
                <p14:modId xmlns:p14="http://schemas.microsoft.com/office/powerpoint/2010/main" val="3834005603"/>
              </p:ext>
            </p:extLst>
          </p:nvPr>
        </p:nvGraphicFramePr>
        <p:xfrm>
          <a:off x="5388438" y="201364"/>
          <a:ext cx="4047262" cy="64281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85323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091402117"/>
              </p:ext>
            </p:extLst>
          </p:nvPr>
        </p:nvGraphicFramePr>
        <p:xfrm>
          <a:off x="143294" y="635031"/>
          <a:ext cx="6311900" cy="60592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494114559"/>
              </p:ext>
            </p:extLst>
          </p:nvPr>
        </p:nvGraphicFramePr>
        <p:xfrm>
          <a:off x="6290466" y="635031"/>
          <a:ext cx="3133363" cy="605925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re 1"/>
          <p:cNvSpPr>
            <a:spLocks noGrp="1"/>
          </p:cNvSpPr>
          <p:nvPr>
            <p:ph type="title" idx="4294967295"/>
          </p:nvPr>
        </p:nvSpPr>
        <p:spPr>
          <a:xfrm>
            <a:off x="681045" y="1"/>
            <a:ext cx="8593219" cy="557623"/>
          </a:xfrm>
          <a:prstGeom prst="rect">
            <a:avLst/>
          </a:prstGeom>
        </p:spPr>
        <p:txBody>
          <a:bodyPr/>
          <a:lstStyle/>
          <a:p>
            <a:r>
              <a:rPr lang="fr-FR" sz="2800" b="1" cap="none" dirty="0" smtClean="0">
                <a:solidFill>
                  <a:srgbClr val="0000FF"/>
                </a:solidFill>
              </a:rPr>
              <a:t>Importations de biens</a:t>
            </a:r>
            <a:endParaRPr lang="fr-FR" sz="2800" b="1" cap="none" dirty="0">
              <a:solidFill>
                <a:srgbClr val="0000FF"/>
              </a:solidFill>
            </a:endParaRPr>
          </a:p>
        </p:txBody>
      </p:sp>
    </p:spTree>
    <p:extLst>
      <p:ext uri="{BB962C8B-B14F-4D97-AF65-F5344CB8AC3E}">
        <p14:creationId xmlns:p14="http://schemas.microsoft.com/office/powerpoint/2010/main" val="1293680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0"/>
            <a:ext cx="8137841" cy="712519"/>
          </a:xfrm>
          <a:prstGeom prst="rect">
            <a:avLst/>
          </a:prstGeom>
        </p:spPr>
        <p:txBody>
          <a:bodyPr/>
          <a:lstStyle/>
          <a:p>
            <a:r>
              <a:rPr lang="fr-FR" sz="2800" b="1" dirty="0" smtClean="0">
                <a:solidFill>
                  <a:srgbClr val="0000FF"/>
                </a:solidFill>
              </a:rPr>
              <a:t>synthèse</a:t>
            </a:r>
            <a:endParaRPr lang="fr-FR" sz="2800" b="1" dirty="0">
              <a:solidFill>
                <a:srgbClr val="0000FF"/>
              </a:solidFill>
            </a:endParaRPr>
          </a:p>
        </p:txBody>
      </p:sp>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237269" y="573826"/>
            <a:ext cx="9147973" cy="6284173"/>
          </a:xfrm>
          <a:prstGeom prst="rect">
            <a:avLst/>
          </a:prstGeom>
        </p:spPr>
        <p:txBody>
          <a:bodyPr/>
          <a:lstStyle/>
          <a:p>
            <a:pPr algn="just"/>
            <a:r>
              <a:rPr lang="fr-FR" sz="1800" dirty="0" smtClean="0"/>
              <a:t>Notre actualisation d’octobre 2018 de l’analyse de la </a:t>
            </a:r>
            <a:r>
              <a:rPr lang="fr-FR" sz="1800" dirty="0"/>
              <a:t>conjoncture est particulièrement </a:t>
            </a:r>
            <a:r>
              <a:rPr lang="fr-FR" sz="1800" dirty="0" smtClean="0"/>
              <a:t>ciblée sur la </a:t>
            </a:r>
            <a:r>
              <a:rPr lang="fr-FR" sz="1800" b="1" i="1" dirty="0"/>
              <a:t>conjoncture économique générale </a:t>
            </a:r>
            <a:r>
              <a:rPr lang="fr-FR" sz="1800" dirty="0"/>
              <a:t>en tant que cadre de </a:t>
            </a:r>
            <a:r>
              <a:rPr lang="fr-FR" sz="1800" dirty="0" smtClean="0"/>
              <a:t>l’approche des </a:t>
            </a:r>
            <a:r>
              <a:rPr lang="fr-FR" sz="1800" dirty="0"/>
              <a:t>branches. En effet, le </a:t>
            </a:r>
            <a:r>
              <a:rPr lang="fr-FR" sz="1800" i="1" dirty="0"/>
              <a:t>Caillou</a:t>
            </a:r>
            <a:r>
              <a:rPr lang="fr-FR" sz="1800" dirty="0"/>
              <a:t> se trouve depuis 2017-2018 à un tournant de sa conjoncture qui permet d’anticiper les évolutions à partir de 2019 : </a:t>
            </a:r>
            <a:r>
              <a:rPr lang="fr-FR" sz="1800" b="1" dirty="0"/>
              <a:t>passage d’une crise profonde à une nouvelle </a:t>
            </a:r>
            <a:r>
              <a:rPr lang="fr-FR" sz="1800" b="1" dirty="0" smtClean="0"/>
              <a:t>croissance</a:t>
            </a:r>
            <a:endParaRPr lang="fr-FR" sz="1800" dirty="0"/>
          </a:p>
          <a:p>
            <a:pPr algn="just"/>
            <a:r>
              <a:rPr lang="fr-FR" sz="1800" b="1" dirty="0" smtClean="0"/>
              <a:t>Bref, nous sommes beaucoup plus optimistes maintenant, concernant la reprise économique, que lors de la rédaction de notre livre en fin d’année 2017 et début d’année 2018</a:t>
            </a:r>
            <a:endParaRPr lang="fr-FR" sz="1800" b="1" dirty="0"/>
          </a:p>
          <a:p>
            <a:pPr algn="just"/>
            <a:r>
              <a:rPr lang="fr-FR" sz="1800" dirty="0"/>
              <a:t>1 - La conjoncture en Nouvelle-Calédonie se présente </a:t>
            </a:r>
            <a:r>
              <a:rPr lang="fr-FR" sz="1800" dirty="0" smtClean="0"/>
              <a:t>en effet fin </a:t>
            </a:r>
            <a:r>
              <a:rPr lang="fr-FR" sz="1800" dirty="0"/>
              <a:t>2018 sous un jour nouveau, </a:t>
            </a:r>
            <a:r>
              <a:rPr lang="fr-FR" sz="1800" dirty="0" smtClean="0"/>
              <a:t>quel que </a:t>
            </a:r>
            <a:r>
              <a:rPr lang="fr-FR" sz="1800" dirty="0"/>
              <a:t>soit le résultat du vote du 4 novembre. </a:t>
            </a:r>
            <a:r>
              <a:rPr lang="fr-FR" sz="1800" b="1" dirty="0"/>
              <a:t>La sortie de crise ne fait aucun doute :</a:t>
            </a:r>
          </a:p>
          <a:p>
            <a:pPr lvl="1" algn="just"/>
            <a:r>
              <a:rPr lang="fr-FR" sz="1600" dirty="0" smtClean="0"/>
              <a:t>Les </a:t>
            </a:r>
            <a:r>
              <a:rPr lang="fr-FR" sz="1600" dirty="0"/>
              <a:t>années </a:t>
            </a:r>
            <a:r>
              <a:rPr lang="fr-FR" sz="1600" b="1" dirty="0"/>
              <a:t>2011 à 2015-2016 </a:t>
            </a:r>
            <a:r>
              <a:rPr lang="fr-FR" sz="1600" dirty="0"/>
              <a:t>sont sans aucun doute </a:t>
            </a:r>
            <a:r>
              <a:rPr lang="fr-FR" sz="1600" b="1" dirty="0"/>
              <a:t>des années de crise économique</a:t>
            </a:r>
            <a:r>
              <a:rPr lang="fr-FR" sz="1600" dirty="0"/>
              <a:t>. Elles furent d’abord perçues au début (2011 à 2013) comme des années de simple ralentissement dû à la fin des grands travaux de construction des deux nouvelles usines métallurgiques du Sud et du Nord : le BTP fut le premier touché, et très violemment. Mais la chute des cours du nickel, surtout de </a:t>
            </a:r>
            <a:r>
              <a:rPr lang="fr-FR" sz="1600" dirty="0" smtClean="0"/>
              <a:t>2014 </a:t>
            </a:r>
            <a:r>
              <a:rPr lang="fr-FR" sz="1600" dirty="0"/>
              <a:t>à </a:t>
            </a:r>
            <a:r>
              <a:rPr lang="fr-FR" sz="1600" dirty="0" smtClean="0"/>
              <a:t>2015-2016, </a:t>
            </a:r>
            <a:r>
              <a:rPr lang="fr-FR" sz="1600" dirty="0"/>
              <a:t>transforma ce ralentissement en véritable crise dont le creux se trouve vers </a:t>
            </a:r>
            <a:r>
              <a:rPr lang="fr-FR" sz="1600" dirty="0" smtClean="0"/>
              <a:t>2015-2016. </a:t>
            </a:r>
            <a:r>
              <a:rPr lang="fr-FR" sz="1600" dirty="0"/>
              <a:t>L’emploi salarié en chute est le principal indicateur social de cette </a:t>
            </a:r>
            <a:r>
              <a:rPr lang="fr-FR" sz="1600" dirty="0" smtClean="0"/>
              <a:t>crise</a:t>
            </a:r>
          </a:p>
          <a:p>
            <a:pPr lvl="1" algn="just"/>
            <a:r>
              <a:rPr lang="fr-FR" sz="1600" b="1" dirty="0" smtClean="0"/>
              <a:t>Depuis </a:t>
            </a:r>
            <a:r>
              <a:rPr lang="fr-FR" sz="1600" b="1" dirty="0"/>
              <a:t>cet </a:t>
            </a:r>
            <a:r>
              <a:rPr lang="fr-FR" sz="1600" b="1" dirty="0" smtClean="0"/>
              <a:t>abyme </a:t>
            </a:r>
            <a:r>
              <a:rPr lang="fr-FR" sz="1600" b="1" i="1" dirty="0" smtClean="0"/>
              <a:t>(somme toute très relatif</a:t>
            </a:r>
            <a:r>
              <a:rPr lang="mr-IN" sz="1600" b="1" i="1" dirty="0" smtClean="0"/>
              <a:t>…</a:t>
            </a:r>
            <a:r>
              <a:rPr lang="fr-FR" sz="1600" b="1" i="1" dirty="0"/>
              <a:t>)</a:t>
            </a:r>
            <a:r>
              <a:rPr lang="fr-FR" sz="1600" b="1" dirty="0" smtClean="0"/>
              <a:t>, </a:t>
            </a:r>
            <a:r>
              <a:rPr lang="fr-FR" sz="1600" b="1" dirty="0"/>
              <a:t>l’économie repart sans aucun doute</a:t>
            </a:r>
            <a:r>
              <a:rPr lang="fr-FR" sz="1600" dirty="0"/>
              <a:t>, avec la </a:t>
            </a:r>
            <a:r>
              <a:rPr lang="fr-FR" sz="1600" b="1" dirty="0"/>
              <a:t>hausse des cours du nickel</a:t>
            </a:r>
            <a:r>
              <a:rPr lang="fr-FR" sz="1600" dirty="0"/>
              <a:t>, surtout en </a:t>
            </a:r>
            <a:r>
              <a:rPr lang="fr-FR" sz="1600" dirty="0" smtClean="0"/>
              <a:t>2018 qui devrait se poursuivre en 2019 et après. </a:t>
            </a:r>
            <a:r>
              <a:rPr lang="fr-FR" sz="1600" dirty="0"/>
              <a:t>Malgré les à-coups des cours au LME (avec la guerre commerciale lancée particulièrement contre la Chine par Donald </a:t>
            </a:r>
            <a:r>
              <a:rPr lang="fr-FR" sz="1600" dirty="0" err="1"/>
              <a:t>Trump</a:t>
            </a:r>
            <a:r>
              <a:rPr lang="fr-FR" sz="1600" dirty="0"/>
              <a:t>), tous les experts estiment encourageant les </a:t>
            </a:r>
            <a:r>
              <a:rPr lang="fr-FR" sz="1600" dirty="0" smtClean="0"/>
              <a:t>fondamentaux </a:t>
            </a:r>
            <a:r>
              <a:rPr lang="fr-FR" sz="1600" dirty="0"/>
              <a:t>à moyen </a:t>
            </a:r>
            <a:r>
              <a:rPr lang="fr-FR" sz="1600" dirty="0" smtClean="0"/>
              <a:t>terme</a:t>
            </a:r>
            <a:endParaRPr lang="fr-FR" sz="1600" dirty="0"/>
          </a:p>
        </p:txBody>
      </p:sp>
    </p:spTree>
    <p:extLst>
      <p:ext uri="{BB962C8B-B14F-4D97-AF65-F5344CB8AC3E}">
        <p14:creationId xmlns:p14="http://schemas.microsoft.com/office/powerpoint/2010/main" val="42900269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extLst>
              <p:ext uri="{D42A27DB-BD31-4B8C-83A1-F6EECF244321}">
                <p14:modId xmlns:p14="http://schemas.microsoft.com/office/powerpoint/2010/main" val="2104454575"/>
              </p:ext>
            </p:extLst>
          </p:nvPr>
        </p:nvGraphicFramePr>
        <p:xfrm>
          <a:off x="143293" y="294303"/>
          <a:ext cx="5757309" cy="63999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a:graphicFrameLocks/>
          </p:cNvGraphicFramePr>
          <p:nvPr>
            <p:extLst>
              <p:ext uri="{D42A27DB-BD31-4B8C-83A1-F6EECF244321}">
                <p14:modId xmlns:p14="http://schemas.microsoft.com/office/powerpoint/2010/main" val="4188823891"/>
              </p:ext>
            </p:extLst>
          </p:nvPr>
        </p:nvGraphicFramePr>
        <p:xfrm>
          <a:off x="5715382" y="294303"/>
          <a:ext cx="3696579" cy="639997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85049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842666721"/>
              </p:ext>
            </p:extLst>
          </p:nvPr>
        </p:nvGraphicFramePr>
        <p:xfrm>
          <a:off x="211681" y="216854"/>
          <a:ext cx="9089044" cy="6291551"/>
        </p:xfrm>
        <a:graphic>
          <a:graphicData uri="http://schemas.openxmlformats.org/drawingml/2006/chart">
            <c:chart xmlns:c="http://schemas.openxmlformats.org/drawingml/2006/chart" xmlns:r="http://schemas.openxmlformats.org/officeDocument/2006/relationships" r:id="rId2"/>
          </a:graphicData>
        </a:graphic>
      </p:graphicFrame>
      <p:sp>
        <p:nvSpPr>
          <p:cNvPr id="3" name="Titre 1"/>
          <p:cNvSpPr>
            <a:spLocks noGrp="1"/>
          </p:cNvSpPr>
          <p:nvPr>
            <p:ph type="title" idx="4294967295"/>
          </p:nvPr>
        </p:nvSpPr>
        <p:spPr>
          <a:xfrm>
            <a:off x="211681" y="1"/>
            <a:ext cx="3082177" cy="557623"/>
          </a:xfrm>
          <a:prstGeom prst="rect">
            <a:avLst/>
          </a:prstGeom>
          <a:solidFill>
            <a:schemeClr val="bg1"/>
          </a:solidFill>
        </p:spPr>
        <p:txBody>
          <a:bodyPr/>
          <a:lstStyle/>
          <a:p>
            <a:r>
              <a:rPr lang="fr-FR" sz="2800" b="1" cap="none" dirty="0" smtClean="0">
                <a:solidFill>
                  <a:srgbClr val="0000FF"/>
                </a:solidFill>
              </a:rPr>
              <a:t>Le cas du nickel</a:t>
            </a:r>
            <a:endParaRPr lang="fr-FR" sz="2800" b="1" cap="none" dirty="0">
              <a:solidFill>
                <a:srgbClr val="0000FF"/>
              </a:solidFill>
            </a:endParaRPr>
          </a:p>
        </p:txBody>
      </p:sp>
    </p:spTree>
    <p:extLst>
      <p:ext uri="{BB962C8B-B14F-4D97-AF65-F5344CB8AC3E}">
        <p14:creationId xmlns:p14="http://schemas.microsoft.com/office/powerpoint/2010/main" val="773941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0"/>
            <a:ext cx="8875996" cy="854653"/>
          </a:xfrm>
          <a:prstGeom prst="rect">
            <a:avLst/>
          </a:prstGeom>
        </p:spPr>
        <p:txBody>
          <a:bodyPr/>
          <a:lstStyle/>
          <a:p>
            <a:r>
              <a:rPr lang="fr-FR" sz="2800" b="1" cap="none" dirty="0" smtClean="0">
                <a:solidFill>
                  <a:srgbClr val="0000FF"/>
                </a:solidFill>
              </a:rPr>
              <a:t>4 </a:t>
            </a:r>
            <a:r>
              <a:rPr lang="mr-IN" sz="2800" b="1" cap="none" dirty="0" smtClean="0">
                <a:solidFill>
                  <a:srgbClr val="0000FF"/>
                </a:solidFill>
              </a:rPr>
              <a:t>–</a:t>
            </a:r>
            <a:r>
              <a:rPr lang="fr-FR" sz="2800" b="1" cap="none" dirty="0" smtClean="0">
                <a:solidFill>
                  <a:srgbClr val="0000FF"/>
                </a:solidFill>
              </a:rPr>
              <a:t> Le taux de croissance économique réel, en volume : des périodes contrastées ; mais </a:t>
            </a:r>
            <a:r>
              <a:rPr lang="fr-FR" sz="2800" b="1" i="1" cap="none" dirty="0" smtClean="0">
                <a:solidFill>
                  <a:srgbClr val="0000FF"/>
                </a:solidFill>
              </a:rPr>
              <a:t>la reprise actuelle</a:t>
            </a:r>
            <a:endParaRPr lang="fr-FR" sz="2800" b="1" i="1" cap="none" dirty="0">
              <a:solidFill>
                <a:srgbClr val="0000FF"/>
              </a:solidFill>
            </a:endParaRPr>
          </a:p>
        </p:txBody>
      </p:sp>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106820" y="980837"/>
            <a:ext cx="3062150" cy="5779593"/>
          </a:xfrm>
          <a:prstGeom prst="rect">
            <a:avLst/>
          </a:prstGeom>
        </p:spPr>
        <p:txBody>
          <a:bodyPr/>
          <a:lstStyle/>
          <a:p>
            <a:pPr algn="just"/>
            <a:r>
              <a:rPr lang="fr-FR" sz="1600" dirty="0" smtClean="0"/>
              <a:t>La croissance, n’a jamais été </a:t>
            </a:r>
            <a:r>
              <a:rPr lang="mr-IN" sz="1600" dirty="0" smtClean="0"/>
              <a:t>…</a:t>
            </a:r>
            <a:r>
              <a:rPr lang="fr-FR" sz="1600" dirty="0" smtClean="0"/>
              <a:t>« négative », même au plus profond de la crise en 2015-2016 (et en 2008)</a:t>
            </a:r>
          </a:p>
          <a:p>
            <a:pPr algn="just"/>
            <a:r>
              <a:rPr lang="fr-FR" sz="1600" dirty="0" smtClean="0"/>
              <a:t>L’inflexion de la tendance du nickel permet quelques estimations de croissance</a:t>
            </a:r>
          </a:p>
          <a:p>
            <a:pPr algn="just"/>
            <a:r>
              <a:rPr lang="fr-FR" sz="1600" dirty="0" smtClean="0"/>
              <a:t>La reprise de 2017 à 2019 est donc certaine ; son niveau est difficile à évaluer. On l’évalue à, successivement 1, 2 et 3% de croissance de 2017 à 2019 (scénario probable) à 2, 3 et 4% (scénario optimiste)</a:t>
            </a:r>
          </a:p>
          <a:p>
            <a:pPr algn="just"/>
            <a:r>
              <a:rPr lang="fr-FR" sz="1600" dirty="0" smtClean="0"/>
              <a:t>Des experts, très liés au gouvernement du Caillou (dont Olivier Sudrie) voient au contraire une croissance atone ; ce point de vue nous étonne</a:t>
            </a:r>
            <a:r>
              <a:rPr lang="mr-IN" sz="1600" dirty="0" smtClean="0"/>
              <a:t>…</a:t>
            </a:r>
            <a:endParaRPr lang="fr-FR" sz="1600" dirty="0" smtClean="0"/>
          </a:p>
          <a:p>
            <a:pPr marL="0" indent="0" algn="just">
              <a:buNone/>
            </a:pPr>
            <a:endParaRPr lang="fr-FR" sz="1600" dirty="0"/>
          </a:p>
          <a:p>
            <a:pPr marL="0" indent="0" algn="just">
              <a:buNone/>
            </a:pPr>
            <a:endParaRPr lang="fr-FR" sz="1600" dirty="0" smtClean="0"/>
          </a:p>
          <a:p>
            <a:pPr marL="0" indent="0" algn="just">
              <a:buNone/>
            </a:pPr>
            <a:endParaRPr lang="fr-FR" sz="1600" dirty="0"/>
          </a:p>
        </p:txBody>
      </p:sp>
      <p:graphicFrame>
        <p:nvGraphicFramePr>
          <p:cNvPr id="6" name="Graphique 5">
            <a:extLst>
              <a:ext uri="{FF2B5EF4-FFF2-40B4-BE49-F238E27FC236}">
                <a16:creationId xmlns="" xmlns:xdr="http://schemas.openxmlformats.org/drawingml/2006/spreadsheetDrawing" xmlns:a16="http://schemas.microsoft.com/office/drawing/2014/main" xmlns:lc="http://schemas.openxmlformats.org/drawingml/2006/lockedCanvas" id="{00000000-0008-0000-0100-000007000000}"/>
              </a:ext>
            </a:extLst>
          </p:cNvPr>
          <p:cNvGraphicFramePr>
            <a:graphicFrameLocks/>
          </p:cNvGraphicFramePr>
          <p:nvPr>
            <p:extLst>
              <p:ext uri="{D42A27DB-BD31-4B8C-83A1-F6EECF244321}">
                <p14:modId xmlns:p14="http://schemas.microsoft.com/office/powerpoint/2010/main" val="3496492202"/>
              </p:ext>
            </p:extLst>
          </p:nvPr>
        </p:nvGraphicFramePr>
        <p:xfrm>
          <a:off x="3275791" y="1144310"/>
          <a:ext cx="6088696" cy="5205981"/>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à coins arrondis 4"/>
          <p:cNvSpPr/>
          <p:nvPr/>
        </p:nvSpPr>
        <p:spPr>
          <a:xfrm>
            <a:off x="3370740" y="5958833"/>
            <a:ext cx="5151062" cy="801597"/>
          </a:xfrm>
          <a:prstGeom prst="roundRect">
            <a:avLst/>
          </a:prstGeom>
          <a:solidFill>
            <a:srgbClr val="FFFF00"/>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1400" b="1" dirty="0" smtClean="0">
                <a:solidFill>
                  <a:srgbClr val="000000"/>
                </a:solidFill>
              </a:rPr>
              <a:t>Le gouvernement est probablement prudent : il veut continuer sa politique de rigueur ; cependant, il semble reconnaître </a:t>
            </a:r>
          </a:p>
          <a:p>
            <a:pPr algn="ctr"/>
            <a:r>
              <a:rPr lang="fr-FR" sz="1400" b="1" dirty="0" smtClean="0">
                <a:solidFill>
                  <a:srgbClr val="000000"/>
                </a:solidFill>
              </a:rPr>
              <a:t>que l’économie repart</a:t>
            </a:r>
            <a:r>
              <a:rPr lang="mr-IN" sz="1400" b="1" dirty="0" smtClean="0">
                <a:solidFill>
                  <a:srgbClr val="000000"/>
                </a:solidFill>
              </a:rPr>
              <a:t>…</a:t>
            </a:r>
            <a:r>
              <a:rPr lang="fr-FR" sz="1400" b="1" dirty="0" smtClean="0">
                <a:solidFill>
                  <a:srgbClr val="000000"/>
                </a:solidFill>
              </a:rPr>
              <a:t> lentement</a:t>
            </a:r>
            <a:endParaRPr lang="fr-FR" sz="1400" b="1" dirty="0">
              <a:solidFill>
                <a:srgbClr val="000000"/>
              </a:solidFill>
            </a:endParaRPr>
          </a:p>
        </p:txBody>
      </p:sp>
    </p:spTree>
    <p:extLst>
      <p:ext uri="{BB962C8B-B14F-4D97-AF65-F5344CB8AC3E}">
        <p14:creationId xmlns:p14="http://schemas.microsoft.com/office/powerpoint/2010/main" val="1909438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a:extLst>
              <a:ext uri="{FF2B5EF4-FFF2-40B4-BE49-F238E27FC236}">
                <a16:creationId xmlns="" xmlns:xdr="http://schemas.openxmlformats.org/drawingml/2006/spreadsheetDrawing" xmlns:a16="http://schemas.microsoft.com/office/drawing/2014/main" xmlns:lc="http://schemas.openxmlformats.org/drawingml/2006/lockedCanvas" id="{00000000-0008-0000-0100-00000F000000}"/>
              </a:ext>
            </a:extLst>
          </p:cNvPr>
          <p:cNvGraphicFramePr>
            <a:graphicFrameLocks/>
          </p:cNvGraphicFramePr>
          <p:nvPr>
            <p:extLst>
              <p:ext uri="{D42A27DB-BD31-4B8C-83A1-F6EECF244321}">
                <p14:modId xmlns:p14="http://schemas.microsoft.com/office/powerpoint/2010/main" val="801933325"/>
              </p:ext>
            </p:extLst>
          </p:nvPr>
        </p:nvGraphicFramePr>
        <p:xfrm>
          <a:off x="396902" y="232343"/>
          <a:ext cx="8890594" cy="64619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138391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1"/>
            <a:ext cx="8351114" cy="1203911"/>
          </a:xfrm>
          <a:prstGeom prst="rect">
            <a:avLst/>
          </a:prstGeom>
        </p:spPr>
        <p:txBody>
          <a:bodyPr/>
          <a:lstStyle/>
          <a:p>
            <a:r>
              <a:rPr lang="fr-FR" sz="2800" b="1" cap="none" dirty="0" smtClean="0">
                <a:solidFill>
                  <a:srgbClr val="0000FF"/>
                </a:solidFill>
              </a:rPr>
              <a:t>Qu’est-ce qui </a:t>
            </a:r>
            <a:r>
              <a:rPr lang="fr-FR" sz="2800" b="1" i="1" cap="none" dirty="0" smtClean="0">
                <a:solidFill>
                  <a:srgbClr val="0000FF"/>
                </a:solidFill>
              </a:rPr>
              <a:t>« tire la croissance »</a:t>
            </a:r>
            <a:r>
              <a:rPr lang="mr-IN" sz="2800" b="1" i="1" cap="none" dirty="0" smtClean="0">
                <a:solidFill>
                  <a:srgbClr val="0000FF"/>
                </a:solidFill>
              </a:rPr>
              <a:t>…</a:t>
            </a:r>
            <a:r>
              <a:rPr lang="fr-FR" sz="2800" b="1" i="1" cap="none" dirty="0" smtClean="0">
                <a:solidFill>
                  <a:srgbClr val="0000FF"/>
                </a:solidFill>
              </a:rPr>
              <a:t> (ou la crise) </a:t>
            </a:r>
            <a:r>
              <a:rPr lang="fr-FR" sz="2800" b="1" cap="none" dirty="0" smtClean="0">
                <a:solidFill>
                  <a:srgbClr val="0000FF"/>
                </a:solidFill>
              </a:rPr>
              <a:t>? </a:t>
            </a:r>
            <a:br>
              <a:rPr lang="fr-FR" sz="2800" b="1" cap="none" dirty="0" smtClean="0">
                <a:solidFill>
                  <a:srgbClr val="0000FF"/>
                </a:solidFill>
              </a:rPr>
            </a:br>
            <a:r>
              <a:rPr lang="fr-FR" sz="2800" b="1" cap="none" dirty="0" smtClean="0">
                <a:solidFill>
                  <a:srgbClr val="0000FF"/>
                </a:solidFill>
              </a:rPr>
              <a:t>la consommation finale, l’investissement, la balance extérieure ?</a:t>
            </a:r>
            <a:endParaRPr lang="fr-FR" sz="2800" b="1" cap="none" dirty="0">
              <a:solidFill>
                <a:srgbClr val="0000FF"/>
              </a:solidFill>
            </a:endParaRPr>
          </a:p>
        </p:txBody>
      </p:sp>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83081" y="1300815"/>
            <a:ext cx="3774279" cy="5245951"/>
          </a:xfrm>
          <a:prstGeom prst="rect">
            <a:avLst/>
          </a:prstGeom>
        </p:spPr>
        <p:txBody>
          <a:bodyPr/>
          <a:lstStyle/>
          <a:p>
            <a:pPr algn="just"/>
            <a:r>
              <a:rPr lang="fr-FR" sz="1600" dirty="0" smtClean="0"/>
              <a:t>La croissance du PIB (ici en valeur, avec variation des prix) peut être </a:t>
            </a:r>
            <a:r>
              <a:rPr lang="fr-FR" sz="1600" b="1" i="1" dirty="0" smtClean="0"/>
              <a:t>« tirée » </a:t>
            </a:r>
            <a:r>
              <a:rPr lang="fr-FR" sz="1600" dirty="0" smtClean="0"/>
              <a:t>par trois facteurs qui y contribuent :</a:t>
            </a:r>
          </a:p>
          <a:p>
            <a:pPr lvl="1" algn="just"/>
            <a:r>
              <a:rPr lang="fr-FR" sz="1400" dirty="0" smtClean="0"/>
              <a:t>La </a:t>
            </a:r>
            <a:r>
              <a:rPr lang="fr-FR" sz="1400" b="1" dirty="0" smtClean="0"/>
              <a:t>consommation finale </a:t>
            </a:r>
            <a:r>
              <a:rPr lang="fr-FR" sz="1400" dirty="0" smtClean="0"/>
              <a:t>(CF)</a:t>
            </a:r>
          </a:p>
          <a:p>
            <a:pPr lvl="1" algn="just"/>
            <a:r>
              <a:rPr lang="fr-FR" sz="1400" dirty="0" smtClean="0"/>
              <a:t>L’</a:t>
            </a:r>
            <a:r>
              <a:rPr lang="fr-FR" sz="1400" b="1" dirty="0" smtClean="0"/>
              <a:t>investissement </a:t>
            </a:r>
            <a:r>
              <a:rPr lang="fr-FR" sz="1400" dirty="0" smtClean="0"/>
              <a:t>: </a:t>
            </a:r>
            <a:r>
              <a:rPr lang="fr-FR" sz="1400" i="1" dirty="0" smtClean="0"/>
              <a:t>l’investissement en capital fixe </a:t>
            </a:r>
            <a:r>
              <a:rPr lang="fr-FR" sz="1400" dirty="0" smtClean="0"/>
              <a:t>nommée FBCF (Formation Brute de Capital fixe) + l’investissement en stocks non encore consommé (Var. st)</a:t>
            </a:r>
          </a:p>
          <a:p>
            <a:pPr lvl="1" algn="just"/>
            <a:r>
              <a:rPr lang="fr-FR" sz="1400" dirty="0" smtClean="0"/>
              <a:t>La </a:t>
            </a:r>
            <a:r>
              <a:rPr lang="fr-FR" sz="1400" b="1" dirty="0" smtClean="0"/>
              <a:t>balance extérieure </a:t>
            </a:r>
            <a:r>
              <a:rPr lang="fr-FR" sz="1400" dirty="0" smtClean="0"/>
              <a:t>: </a:t>
            </a:r>
            <a:r>
              <a:rPr lang="fr-FR" sz="1400" b="1" dirty="0" smtClean="0"/>
              <a:t>Exportations</a:t>
            </a:r>
            <a:r>
              <a:rPr lang="fr-FR" sz="1400" dirty="0" smtClean="0"/>
              <a:t> (contribuant positivement quand elles augmentent) </a:t>
            </a:r>
            <a:r>
              <a:rPr lang="fr-FR" sz="1400" b="1" dirty="0" smtClean="0"/>
              <a:t>moins Importations </a:t>
            </a:r>
            <a:r>
              <a:rPr lang="fr-FR" sz="1400" dirty="0" smtClean="0"/>
              <a:t>y contribuant négativement en cas de hausse (elles se substituent alors au PIB, à la production intérieure) </a:t>
            </a:r>
          </a:p>
          <a:p>
            <a:pPr algn="just"/>
            <a:r>
              <a:rPr lang="fr-FR" sz="1600" dirty="0" smtClean="0"/>
              <a:t>Ces trois facteurs s’additionnent en points pour donner la croissance du PIB</a:t>
            </a:r>
          </a:p>
          <a:p>
            <a:pPr algn="just"/>
            <a:r>
              <a:rPr lang="fr-FR" sz="1600" dirty="0" smtClean="0"/>
              <a:t>Quelques exemples ci-contre; avec analyses à la suite ; dont nos estimations pour 2017 à 2019</a:t>
            </a:r>
            <a:endParaRPr lang="fr-FR" dirty="0"/>
          </a:p>
          <a:p>
            <a:pPr marL="0" indent="0" algn="just">
              <a:buNone/>
            </a:pPr>
            <a:endParaRPr lang="fr-FR" dirty="0" smtClean="0"/>
          </a:p>
          <a:p>
            <a:pPr marL="0" indent="0" algn="just">
              <a:buNone/>
            </a:pPr>
            <a:endParaRPr lang="fr-FR" sz="1400" dirty="0"/>
          </a:p>
        </p:txBody>
      </p:sp>
      <p:graphicFrame>
        <p:nvGraphicFramePr>
          <p:cNvPr id="7" name="Graphique 6">
            <a:extLst>
              <a:ext uri="{FF2B5EF4-FFF2-40B4-BE49-F238E27FC236}">
                <a16:creationId xmlns="" xmlns:xdr="http://schemas.openxmlformats.org/drawingml/2006/spreadsheetDrawing" xmlns:a16="http://schemas.microsoft.com/office/drawing/2014/main" xmlns:lc="http://schemas.openxmlformats.org/drawingml/2006/lockedCanvas" id="{00000000-0008-0000-0400-00000E000000}"/>
              </a:ext>
            </a:extLst>
          </p:cNvPr>
          <p:cNvGraphicFramePr>
            <a:graphicFrameLocks/>
          </p:cNvGraphicFramePr>
          <p:nvPr>
            <p:extLst>
              <p:ext uri="{D42A27DB-BD31-4B8C-83A1-F6EECF244321}">
                <p14:modId xmlns:p14="http://schemas.microsoft.com/office/powerpoint/2010/main" val="4236020458"/>
              </p:ext>
            </p:extLst>
          </p:nvPr>
        </p:nvGraphicFramePr>
        <p:xfrm>
          <a:off x="3857360" y="1032706"/>
          <a:ext cx="5613945" cy="57214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049710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178032" y="165153"/>
            <a:ext cx="9518780" cy="582669"/>
          </a:xfrm>
          <a:prstGeom prst="rect">
            <a:avLst/>
          </a:prstGeom>
        </p:spPr>
        <p:txBody>
          <a:bodyPr/>
          <a:lstStyle/>
          <a:p>
            <a:r>
              <a:rPr lang="fr-FR" dirty="0" smtClean="0"/>
              <a:t> </a:t>
            </a:r>
            <a:r>
              <a:rPr lang="fr-FR" sz="2800" b="1" cap="none" dirty="0" smtClean="0">
                <a:solidFill>
                  <a:srgbClr val="0000FF"/>
                </a:solidFill>
              </a:rPr>
              <a:t>Comment la consommation finale </a:t>
            </a:r>
            <a:r>
              <a:rPr lang="fr-FR" sz="2800" b="1" i="1" cap="none" dirty="0" smtClean="0">
                <a:solidFill>
                  <a:srgbClr val="0000FF"/>
                </a:solidFill>
              </a:rPr>
              <a:t>« tire-t-elle la croissance » </a:t>
            </a:r>
            <a:r>
              <a:rPr lang="fr-FR" sz="2800" b="1" cap="none" dirty="0" smtClean="0">
                <a:solidFill>
                  <a:srgbClr val="0000FF"/>
                </a:solidFill>
              </a:rPr>
              <a:t>? </a:t>
            </a:r>
            <a:endParaRPr lang="fr-FR" sz="2800" b="1" cap="none" dirty="0">
              <a:solidFill>
                <a:srgbClr val="0000FF"/>
              </a:solidFill>
            </a:endParaRPr>
          </a:p>
        </p:txBody>
      </p:sp>
      <p:graphicFrame>
        <p:nvGraphicFramePr>
          <p:cNvPr id="8" name="Graphique 7">
            <a:extLst>
              <a:ext uri="{FF2B5EF4-FFF2-40B4-BE49-F238E27FC236}">
                <a16:creationId xmlns="" xmlns:xdr="http://schemas.openxmlformats.org/drawingml/2006/spreadsheetDrawing" xmlns:a16="http://schemas.microsoft.com/office/drawing/2014/main" xmlns:lc="http://schemas.openxmlformats.org/drawingml/2006/lockedCanvas" id="{00000000-0008-0000-0400-000010000000}"/>
              </a:ext>
            </a:extLst>
          </p:cNvPr>
          <p:cNvGraphicFramePr>
            <a:graphicFrameLocks/>
          </p:cNvGraphicFramePr>
          <p:nvPr>
            <p:extLst>
              <p:ext uri="{D42A27DB-BD31-4B8C-83A1-F6EECF244321}">
                <p14:modId xmlns:p14="http://schemas.microsoft.com/office/powerpoint/2010/main" val="4078194161"/>
              </p:ext>
            </p:extLst>
          </p:nvPr>
        </p:nvGraphicFramePr>
        <p:xfrm>
          <a:off x="287861" y="747822"/>
          <a:ext cx="9064756" cy="5959689"/>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2476500" y="3090446"/>
            <a:ext cx="4953000" cy="677108"/>
          </a:xfrm>
          <a:prstGeom prst="rect">
            <a:avLst/>
          </a:prstGeom>
        </p:spPr>
        <p:txBody>
          <a:bodyPr>
            <a:spAutoFit/>
          </a:bodyPr>
          <a:lstStyle/>
          <a:p>
            <a:r>
              <a:rPr lang="fr-FR" dirty="0"/>
              <a:t>le secteur est cependant principalement constitué d’entreprises sans salarié</a:t>
            </a:r>
          </a:p>
        </p:txBody>
      </p:sp>
    </p:spTree>
    <p:extLst>
      <p:ext uri="{BB962C8B-B14F-4D97-AF65-F5344CB8AC3E}">
        <p14:creationId xmlns:p14="http://schemas.microsoft.com/office/powerpoint/2010/main" val="28470592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12750" y="0"/>
            <a:ext cx="9080500" cy="949615"/>
          </a:xfrm>
          <a:prstGeom prst="rect">
            <a:avLst/>
          </a:prstGeom>
        </p:spPr>
        <p:txBody>
          <a:bodyPr/>
          <a:lstStyle/>
          <a:p>
            <a:r>
              <a:rPr lang="fr-FR" dirty="0" smtClean="0"/>
              <a:t> </a:t>
            </a:r>
            <a:r>
              <a:rPr lang="fr-FR" sz="2800" b="1" cap="none" dirty="0" smtClean="0">
                <a:solidFill>
                  <a:srgbClr val="0000FF"/>
                </a:solidFill>
              </a:rPr>
              <a:t>Comment l’investissement </a:t>
            </a:r>
            <a:r>
              <a:rPr lang="fr-FR" sz="2800" b="1" i="1" cap="none" dirty="0" smtClean="0">
                <a:solidFill>
                  <a:srgbClr val="0000FF"/>
                </a:solidFill>
              </a:rPr>
              <a:t>« tire-t-il la croissance »  </a:t>
            </a:r>
            <a:br>
              <a:rPr lang="fr-FR" sz="2800" b="1" i="1" cap="none" dirty="0" smtClean="0">
                <a:solidFill>
                  <a:srgbClr val="0000FF"/>
                </a:solidFill>
              </a:rPr>
            </a:br>
            <a:r>
              <a:rPr lang="mr-IN" sz="2800" b="1" i="1" cap="none" dirty="0" smtClean="0">
                <a:solidFill>
                  <a:srgbClr val="0000FF"/>
                </a:solidFill>
              </a:rPr>
              <a:t>…</a:t>
            </a:r>
            <a:r>
              <a:rPr lang="fr-FR" sz="2800" b="1" i="1" cap="none" dirty="0" smtClean="0">
                <a:solidFill>
                  <a:srgbClr val="0000FF"/>
                </a:solidFill>
              </a:rPr>
              <a:t> ou déclenche la crise </a:t>
            </a:r>
            <a:r>
              <a:rPr lang="fr-FR" sz="2800" b="1" cap="none" dirty="0" smtClean="0">
                <a:solidFill>
                  <a:srgbClr val="0000FF"/>
                </a:solidFill>
              </a:rPr>
              <a:t>? </a:t>
            </a:r>
            <a:endParaRPr lang="fr-FR" sz="2800" b="1" cap="none" dirty="0">
              <a:solidFill>
                <a:srgbClr val="0000FF"/>
              </a:solidFill>
            </a:endParaRPr>
          </a:p>
        </p:txBody>
      </p:sp>
      <p:graphicFrame>
        <p:nvGraphicFramePr>
          <p:cNvPr id="4" name="Graphique 3">
            <a:extLst>
              <a:ext uri="{FF2B5EF4-FFF2-40B4-BE49-F238E27FC236}">
                <a16:creationId xmlns="" xmlns:xdr="http://schemas.openxmlformats.org/drawingml/2006/spreadsheetDrawing" xmlns:a16="http://schemas.microsoft.com/office/drawing/2014/main" xmlns:lc="http://schemas.openxmlformats.org/drawingml/2006/lockedCanvas" id="{00000000-0008-0000-0400-000005000000}"/>
              </a:ext>
            </a:extLst>
          </p:cNvPr>
          <p:cNvGraphicFramePr>
            <a:graphicFrameLocks/>
          </p:cNvGraphicFramePr>
          <p:nvPr>
            <p:extLst>
              <p:ext uri="{D42A27DB-BD31-4B8C-83A1-F6EECF244321}">
                <p14:modId xmlns:p14="http://schemas.microsoft.com/office/powerpoint/2010/main" val="1847962524"/>
              </p:ext>
            </p:extLst>
          </p:nvPr>
        </p:nvGraphicFramePr>
        <p:xfrm>
          <a:off x="412750" y="1098549"/>
          <a:ext cx="9080500" cy="558250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88022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214299" y="165153"/>
            <a:ext cx="9328219" cy="570799"/>
          </a:xfrm>
          <a:prstGeom prst="rect">
            <a:avLst/>
          </a:prstGeom>
        </p:spPr>
        <p:txBody>
          <a:bodyPr/>
          <a:lstStyle/>
          <a:p>
            <a:r>
              <a:rPr lang="fr-FR" dirty="0" smtClean="0"/>
              <a:t> </a:t>
            </a:r>
            <a:r>
              <a:rPr lang="fr-FR" sz="2800" b="1" cap="none" dirty="0" smtClean="0">
                <a:solidFill>
                  <a:srgbClr val="0000FF"/>
                </a:solidFill>
              </a:rPr>
              <a:t>Comment le commerce extérieur </a:t>
            </a:r>
            <a:r>
              <a:rPr lang="fr-FR" sz="2800" b="1" i="1" cap="none" dirty="0" smtClean="0">
                <a:solidFill>
                  <a:srgbClr val="0000FF"/>
                </a:solidFill>
              </a:rPr>
              <a:t>« tire-t-il la croissance » </a:t>
            </a:r>
            <a:r>
              <a:rPr lang="fr-FR" sz="2800" b="1" cap="none" dirty="0" smtClean="0">
                <a:solidFill>
                  <a:srgbClr val="0000FF"/>
                </a:solidFill>
              </a:rPr>
              <a:t>? </a:t>
            </a:r>
            <a:endParaRPr lang="fr-FR" sz="2800" b="1" cap="none" dirty="0">
              <a:solidFill>
                <a:srgbClr val="0000FF"/>
              </a:solidFill>
            </a:endParaRPr>
          </a:p>
        </p:txBody>
      </p:sp>
      <p:graphicFrame>
        <p:nvGraphicFramePr>
          <p:cNvPr id="5" name="Graphique 4">
            <a:extLst>
              <a:ext uri="{FF2B5EF4-FFF2-40B4-BE49-F238E27FC236}">
                <a16:creationId xmlns="" xmlns:xdr="http://schemas.openxmlformats.org/drawingml/2006/spreadsheetDrawing" xmlns:a16="http://schemas.microsoft.com/office/drawing/2014/main" xmlns:lc="http://schemas.openxmlformats.org/drawingml/2006/lockedCanvas" id="{00000000-0008-0000-0400-00000A000000}"/>
              </a:ext>
            </a:extLst>
          </p:cNvPr>
          <p:cNvGraphicFramePr>
            <a:graphicFrameLocks/>
          </p:cNvGraphicFramePr>
          <p:nvPr>
            <p:extLst>
              <p:ext uri="{D42A27DB-BD31-4B8C-83A1-F6EECF244321}">
                <p14:modId xmlns:p14="http://schemas.microsoft.com/office/powerpoint/2010/main" val="3594734741"/>
              </p:ext>
            </p:extLst>
          </p:nvPr>
        </p:nvGraphicFramePr>
        <p:xfrm>
          <a:off x="214299" y="819043"/>
          <a:ext cx="9173924" cy="59413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81271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0"/>
            <a:ext cx="8875996" cy="854653"/>
          </a:xfrm>
          <a:prstGeom prst="rect">
            <a:avLst/>
          </a:prstGeom>
        </p:spPr>
        <p:txBody>
          <a:bodyPr/>
          <a:lstStyle/>
          <a:p>
            <a:r>
              <a:rPr lang="fr-FR" sz="2800" b="1" cap="none" dirty="0" smtClean="0">
                <a:solidFill>
                  <a:srgbClr val="0000FF"/>
                </a:solidFill>
              </a:rPr>
              <a:t>Comment le secteur du nickel a-t-il freiné la croissance ? Comment va-t-il la relancer ?</a:t>
            </a:r>
            <a:endParaRPr lang="fr-FR" sz="2800" b="1" i="1" cap="none" dirty="0">
              <a:solidFill>
                <a:srgbClr val="0000FF"/>
              </a:solidFill>
            </a:endParaRPr>
          </a:p>
        </p:txBody>
      </p:sp>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106820" y="872475"/>
            <a:ext cx="9244388" cy="414838"/>
          </a:xfrm>
          <a:prstGeom prst="rect">
            <a:avLst/>
          </a:prstGeom>
        </p:spPr>
        <p:txBody>
          <a:bodyPr/>
          <a:lstStyle/>
          <a:p>
            <a:pPr marL="0" indent="0" algn="just">
              <a:buNone/>
            </a:pPr>
            <a:r>
              <a:rPr lang="fr-FR" sz="2000" b="1" dirty="0" smtClean="0">
                <a:solidFill>
                  <a:srgbClr val="FF0000"/>
                </a:solidFill>
              </a:rPr>
              <a:t>La croissance a été freinée par le nickel de 2011 à 2016 </a:t>
            </a:r>
            <a:r>
              <a:rPr lang="fr-FR" sz="2000" b="1" dirty="0" smtClean="0"/>
              <a:t>; </a:t>
            </a:r>
            <a:r>
              <a:rPr lang="fr-FR" sz="2000" b="1" dirty="0" smtClean="0">
                <a:solidFill>
                  <a:srgbClr val="008000"/>
                </a:solidFill>
              </a:rPr>
              <a:t>tout repart après 2017</a:t>
            </a:r>
            <a:endParaRPr lang="fr-FR" sz="2000" b="1" dirty="0">
              <a:solidFill>
                <a:srgbClr val="008000"/>
              </a:solidFill>
            </a:endParaRPr>
          </a:p>
          <a:p>
            <a:pPr marL="0" indent="0" algn="just">
              <a:buNone/>
            </a:pPr>
            <a:endParaRPr lang="fr-FR" sz="2000" b="1" dirty="0" smtClean="0"/>
          </a:p>
          <a:p>
            <a:pPr marL="0" indent="0" algn="just">
              <a:buNone/>
            </a:pPr>
            <a:endParaRPr lang="fr-FR" sz="2000" b="1" dirty="0"/>
          </a:p>
        </p:txBody>
      </p:sp>
      <p:graphicFrame>
        <p:nvGraphicFramePr>
          <p:cNvPr id="8" name="Graphique 7"/>
          <p:cNvGraphicFramePr>
            <a:graphicFrameLocks/>
          </p:cNvGraphicFramePr>
          <p:nvPr>
            <p:extLst>
              <p:ext uri="{D42A27DB-BD31-4B8C-83A1-F6EECF244321}">
                <p14:modId xmlns:p14="http://schemas.microsoft.com/office/powerpoint/2010/main" val="1302124415"/>
              </p:ext>
            </p:extLst>
          </p:nvPr>
        </p:nvGraphicFramePr>
        <p:xfrm>
          <a:off x="125021" y="1395676"/>
          <a:ext cx="4550583" cy="25680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a:graphicFrameLocks/>
          </p:cNvGraphicFramePr>
          <p:nvPr>
            <p:extLst>
              <p:ext uri="{D42A27DB-BD31-4B8C-83A1-F6EECF244321}">
                <p14:modId xmlns:p14="http://schemas.microsoft.com/office/powerpoint/2010/main" val="165610911"/>
              </p:ext>
            </p:extLst>
          </p:nvPr>
        </p:nvGraphicFramePr>
        <p:xfrm>
          <a:off x="125021" y="3852064"/>
          <a:ext cx="4550583" cy="28611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aphique 9"/>
          <p:cNvGraphicFramePr>
            <a:graphicFrameLocks/>
          </p:cNvGraphicFramePr>
          <p:nvPr>
            <p:extLst>
              <p:ext uri="{D42A27DB-BD31-4B8C-83A1-F6EECF244321}">
                <p14:modId xmlns:p14="http://schemas.microsoft.com/office/powerpoint/2010/main" val="3420064889"/>
              </p:ext>
            </p:extLst>
          </p:nvPr>
        </p:nvGraphicFramePr>
        <p:xfrm>
          <a:off x="4815174" y="1395676"/>
          <a:ext cx="4536034" cy="256804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Graphique 10"/>
          <p:cNvGraphicFramePr>
            <a:graphicFrameLocks/>
          </p:cNvGraphicFramePr>
          <p:nvPr>
            <p:extLst>
              <p:ext uri="{D42A27DB-BD31-4B8C-83A1-F6EECF244321}">
                <p14:modId xmlns:p14="http://schemas.microsoft.com/office/powerpoint/2010/main" val="2225659018"/>
              </p:ext>
            </p:extLst>
          </p:nvPr>
        </p:nvGraphicFramePr>
        <p:xfrm>
          <a:off x="4815174" y="3963720"/>
          <a:ext cx="4536034" cy="274948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1714488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11260" y="189432"/>
            <a:ext cx="8820445" cy="1365562"/>
          </a:xfrm>
          <a:prstGeom prst="rect">
            <a:avLst/>
          </a:prstGeom>
        </p:spPr>
        <p:txBody>
          <a:bodyPr/>
          <a:lstStyle/>
          <a:p>
            <a:r>
              <a:rPr lang="fr-FR" sz="2800" b="1" cap="none" dirty="0" smtClean="0">
                <a:solidFill>
                  <a:srgbClr val="0000FF"/>
                </a:solidFill>
              </a:rPr>
              <a:t>5 - le rôle fondamental du secteur nickel : </a:t>
            </a:r>
            <a:br>
              <a:rPr lang="fr-FR" sz="2800" b="1" cap="none" dirty="0" smtClean="0">
                <a:solidFill>
                  <a:srgbClr val="0000FF"/>
                </a:solidFill>
              </a:rPr>
            </a:br>
            <a:r>
              <a:rPr lang="fr-FR" sz="2800" b="1" cap="none" dirty="0" smtClean="0">
                <a:solidFill>
                  <a:srgbClr val="0000FF"/>
                </a:solidFill>
              </a:rPr>
              <a:t>facteur de crise ou facteur de croissance </a:t>
            </a:r>
            <a:br>
              <a:rPr lang="fr-FR" sz="2800" b="1" cap="none" dirty="0" smtClean="0">
                <a:solidFill>
                  <a:srgbClr val="0000FF"/>
                </a:solidFill>
              </a:rPr>
            </a:br>
            <a:r>
              <a:rPr lang="fr-FR" sz="2800" b="1" i="1" cap="none" dirty="0" smtClean="0">
                <a:solidFill>
                  <a:srgbClr val="0000FF"/>
                </a:solidFill>
              </a:rPr>
              <a:t>à l’origine de la reprise économique qui va se concrétiser</a:t>
            </a:r>
            <a:endParaRPr lang="fr-FR" sz="2800" b="1" i="1" cap="none" dirty="0">
              <a:solidFill>
                <a:srgbClr val="0000FF"/>
              </a:solidFill>
            </a:endParaRPr>
          </a:p>
        </p:txBody>
      </p:sp>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209355" y="1730637"/>
            <a:ext cx="9222350" cy="5029793"/>
          </a:xfrm>
          <a:prstGeom prst="rect">
            <a:avLst/>
          </a:prstGeom>
        </p:spPr>
        <p:txBody>
          <a:bodyPr/>
          <a:lstStyle/>
          <a:p>
            <a:pPr algn="just"/>
            <a:r>
              <a:rPr lang="fr-FR" b="1" dirty="0" smtClean="0"/>
              <a:t>Après la crise, la reprise, sans aucun doute donc </a:t>
            </a:r>
            <a:r>
              <a:rPr lang="fr-FR" dirty="0" smtClean="0"/>
              <a:t>; le rythme dépendant de la dynamique des cours au LME (danger de la guerre commerciale </a:t>
            </a:r>
            <a:r>
              <a:rPr lang="fr-FR" i="1" dirty="0" smtClean="0"/>
              <a:t>« </a:t>
            </a:r>
            <a:r>
              <a:rPr lang="fr-FR" i="1" dirty="0" err="1" smtClean="0"/>
              <a:t>anti-chinoise</a:t>
            </a:r>
            <a:r>
              <a:rPr lang="fr-FR" i="1" dirty="0" smtClean="0"/>
              <a:t> » </a:t>
            </a:r>
            <a:r>
              <a:rPr lang="fr-FR" dirty="0" smtClean="0"/>
              <a:t>déclenchée par </a:t>
            </a:r>
            <a:r>
              <a:rPr lang="fr-FR" dirty="0" err="1" smtClean="0"/>
              <a:t>Trump</a:t>
            </a:r>
            <a:r>
              <a:rPr lang="fr-FR" dirty="0" smtClean="0"/>
              <a:t>) et des volumes de production sur mines et en métallurgie</a:t>
            </a:r>
          </a:p>
          <a:p>
            <a:pPr algn="just"/>
            <a:r>
              <a:rPr lang="fr-FR" dirty="0" smtClean="0"/>
              <a:t>La part du nickel dans le PIB (seulement 7,6% mesurée par la seule VAB sur le long terme) aura chuté à environ 5% en moyenne de 2012 à 2016 ; elle était de 12% de 2004 à 2007 ; </a:t>
            </a:r>
            <a:r>
              <a:rPr lang="fr-FR" b="1" i="1" dirty="0" smtClean="0"/>
              <a:t>elle pourrait avoisiner les 10% à partir de 2018-2019</a:t>
            </a:r>
          </a:p>
          <a:p>
            <a:pPr algn="just"/>
            <a:r>
              <a:rPr lang="fr-FR" dirty="0" smtClean="0"/>
              <a:t>Les fluctuations de l’économie du nickel induisent des gains ou des pertes de PIB non négligeables par an et en cumul  </a:t>
            </a:r>
          </a:p>
          <a:p>
            <a:pPr algn="just"/>
            <a:r>
              <a:rPr lang="fr-FR" dirty="0" smtClean="0"/>
              <a:t>Surtout, le boom des volumes (mines et métallurgie, en particulier à l’exportation) aura compensé pendant la crise la chute des cours. </a:t>
            </a:r>
            <a:r>
              <a:rPr lang="fr-FR" b="1" i="1" dirty="0" smtClean="0"/>
              <a:t>L’augmentation des volumes continue, mais les cours augmente : après </a:t>
            </a:r>
            <a:r>
              <a:rPr lang="fr-FR" b="1" i="1" dirty="0"/>
              <a:t>la pluie, le beau temps</a:t>
            </a:r>
            <a:r>
              <a:rPr lang="mr-IN" b="1" i="1" dirty="0"/>
              <a:t>…</a:t>
            </a:r>
            <a:endParaRPr lang="fr-FR" b="1" i="1" dirty="0"/>
          </a:p>
          <a:p>
            <a:pPr marL="0" indent="0" algn="just">
              <a:buNone/>
            </a:pPr>
            <a:endParaRPr lang="fr-FR" dirty="0"/>
          </a:p>
          <a:p>
            <a:pPr marL="0" indent="0" algn="just">
              <a:buNone/>
            </a:pPr>
            <a:endParaRPr lang="fr-FR" dirty="0" smtClean="0"/>
          </a:p>
          <a:p>
            <a:pPr marL="0" indent="0" algn="just">
              <a:buNone/>
            </a:pPr>
            <a:endParaRPr lang="fr-FR" dirty="0"/>
          </a:p>
        </p:txBody>
      </p:sp>
    </p:spTree>
    <p:extLst>
      <p:ext uri="{BB962C8B-B14F-4D97-AF65-F5344CB8AC3E}">
        <p14:creationId xmlns:p14="http://schemas.microsoft.com/office/powerpoint/2010/main" val="3702511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356206" y="261839"/>
            <a:ext cx="9044524" cy="6367690"/>
          </a:xfrm>
          <a:prstGeom prst="rect">
            <a:avLst/>
          </a:prstGeom>
        </p:spPr>
        <p:txBody>
          <a:bodyPr/>
          <a:lstStyle/>
          <a:p>
            <a:pPr algn="just"/>
            <a:r>
              <a:rPr lang="fr-FR" sz="1800" dirty="0" smtClean="0"/>
              <a:t>2 </a:t>
            </a:r>
            <a:r>
              <a:rPr lang="fr-FR" sz="1800" dirty="0"/>
              <a:t>- Tout n’est pas encore réglé ; les zones d’ombre sont encore visibles, mais des zones de lumière apparaissent  </a:t>
            </a:r>
            <a:r>
              <a:rPr lang="fr-FR" sz="1800" dirty="0" smtClean="0"/>
              <a:t>:</a:t>
            </a:r>
          </a:p>
          <a:p>
            <a:pPr lvl="1" algn="just"/>
            <a:r>
              <a:rPr lang="fr-FR" sz="1600" dirty="0" smtClean="0"/>
              <a:t>L’emploi </a:t>
            </a:r>
            <a:r>
              <a:rPr lang="fr-FR" sz="1600" dirty="0"/>
              <a:t>continue son érosion </a:t>
            </a:r>
            <a:r>
              <a:rPr lang="fr-FR" sz="1600" dirty="0" smtClean="0"/>
              <a:t>commencée </a:t>
            </a:r>
            <a:r>
              <a:rPr lang="fr-FR" sz="1600" dirty="0"/>
              <a:t>au creux de la crise en </a:t>
            </a:r>
            <a:r>
              <a:rPr lang="fr-FR" sz="1600" dirty="0" smtClean="0"/>
              <a:t>2015 ; </a:t>
            </a:r>
            <a:r>
              <a:rPr lang="fr-FR" sz="1600" dirty="0"/>
              <a:t>mais la tendance commence à </a:t>
            </a:r>
            <a:r>
              <a:rPr lang="fr-FR" sz="1600" dirty="0" smtClean="0"/>
              <a:t>s’infléchir</a:t>
            </a:r>
          </a:p>
          <a:p>
            <a:pPr lvl="1" algn="just"/>
            <a:r>
              <a:rPr lang="fr-FR" sz="1600" dirty="0" smtClean="0"/>
              <a:t>Les </a:t>
            </a:r>
            <a:r>
              <a:rPr lang="fr-FR" sz="1600" b="1" dirty="0"/>
              <a:t>profitabilités des entreprises </a:t>
            </a:r>
            <a:r>
              <a:rPr lang="fr-FR" sz="1600" dirty="0"/>
              <a:t>(Profits / Ventes ou Valeur ajoutée) étaient </a:t>
            </a:r>
            <a:r>
              <a:rPr lang="fr-FR" sz="1600" b="1" dirty="0"/>
              <a:t>paradoxalement en hausse pour la plupart </a:t>
            </a:r>
            <a:r>
              <a:rPr lang="fr-FR" sz="1600" b="1" dirty="0" smtClean="0"/>
              <a:t>des </a:t>
            </a:r>
            <a:r>
              <a:rPr lang="fr-FR" sz="1600" b="1" dirty="0"/>
              <a:t>secteur de 2012 à 2015</a:t>
            </a:r>
            <a:r>
              <a:rPr lang="fr-FR" sz="1600" dirty="0"/>
              <a:t>. </a:t>
            </a:r>
            <a:r>
              <a:rPr lang="fr-FR" sz="1600" dirty="0" smtClean="0"/>
              <a:t>Paradoxalement</a:t>
            </a:r>
            <a:r>
              <a:rPr lang="fr-FR" sz="1600" dirty="0"/>
              <a:t>, car donc en période de crise croissante, même pour le </a:t>
            </a:r>
            <a:r>
              <a:rPr lang="fr-FR" sz="1600" dirty="0" smtClean="0"/>
              <a:t>BTP </a:t>
            </a:r>
          </a:p>
          <a:p>
            <a:pPr lvl="1" algn="just"/>
            <a:r>
              <a:rPr lang="fr-FR" sz="1600" b="1" i="1" dirty="0" smtClean="0"/>
              <a:t>La </a:t>
            </a:r>
            <a:r>
              <a:rPr lang="fr-FR" sz="1600" b="1" i="1" dirty="0"/>
              <a:t>hausse des profitabilités </a:t>
            </a:r>
            <a:r>
              <a:rPr lang="fr-FR" sz="1600" b="1" i="1" dirty="0" smtClean="0"/>
              <a:t>est donc très probable de </a:t>
            </a:r>
            <a:r>
              <a:rPr lang="fr-FR" sz="1600" b="1" i="1" dirty="0"/>
              <a:t>2016 à 2018-</a:t>
            </a:r>
            <a:r>
              <a:rPr lang="fr-FR" sz="1600" b="1" i="1" dirty="0" smtClean="0"/>
              <a:t>2019, en sortie de crise</a:t>
            </a:r>
          </a:p>
          <a:p>
            <a:pPr lvl="1" algn="just"/>
            <a:r>
              <a:rPr lang="fr-FR" sz="1600" dirty="0" smtClean="0"/>
              <a:t>On </a:t>
            </a:r>
            <a:r>
              <a:rPr lang="fr-FR" sz="1600" dirty="0"/>
              <a:t>a donc </a:t>
            </a:r>
            <a:r>
              <a:rPr lang="fr-FR" sz="1600" dirty="0" smtClean="0"/>
              <a:t>cherché </a:t>
            </a:r>
            <a:r>
              <a:rPr lang="fr-FR" sz="1600" dirty="0"/>
              <a:t>à analyser particulièrement les données décrivant le partage des revenus des entreprises entre le travail et les capitaux, autrement dit la formation des profits et leur évolution. Ceci n’est pas une mince affaire, car l’ISEE nc ne donne </a:t>
            </a:r>
            <a:r>
              <a:rPr lang="fr-FR" sz="1600" dirty="0" smtClean="0"/>
              <a:t>pas (contrairement à l’INSEE), on l’a déjà indiqué, une </a:t>
            </a:r>
            <a:r>
              <a:rPr lang="fr-FR" sz="1600" dirty="0"/>
              <a:t>approche revenu global du PIB (partage de la VAB entre </a:t>
            </a:r>
            <a:r>
              <a:rPr lang="fr-FR" sz="1600" dirty="0" smtClean="0"/>
              <a:t>Rémunération </a:t>
            </a:r>
            <a:r>
              <a:rPr lang="fr-FR" sz="1600" dirty="0"/>
              <a:t>du travail et </a:t>
            </a:r>
            <a:r>
              <a:rPr lang="fr-FR" sz="1600" dirty="0" smtClean="0"/>
              <a:t>Profits bruts d’exploitation) </a:t>
            </a:r>
            <a:r>
              <a:rPr lang="fr-FR" sz="1600" dirty="0"/>
              <a:t>: on doit </a:t>
            </a:r>
            <a:r>
              <a:rPr lang="fr-FR" sz="1600" dirty="0" smtClean="0"/>
              <a:t>donc encore se </a:t>
            </a:r>
            <a:r>
              <a:rPr lang="fr-FR" sz="1600" dirty="0"/>
              <a:t>contenter </a:t>
            </a:r>
            <a:r>
              <a:rPr lang="fr-FR" sz="1600" dirty="0" smtClean="0"/>
              <a:t>des analyses partielles de l’ISEE, de 2012 à seulement 2015 donc </a:t>
            </a:r>
            <a:r>
              <a:rPr lang="fr-FR" sz="1600" dirty="0"/>
              <a:t>(la métallurgie du nickel </a:t>
            </a:r>
            <a:r>
              <a:rPr lang="fr-FR" sz="1600" dirty="0" smtClean="0"/>
              <a:t>n’étant </a:t>
            </a:r>
            <a:r>
              <a:rPr lang="fr-FR" sz="1600" dirty="0"/>
              <a:t>jamais </a:t>
            </a:r>
            <a:r>
              <a:rPr lang="fr-FR" sz="1600" dirty="0" smtClean="0"/>
              <a:t>présentée) </a:t>
            </a:r>
            <a:r>
              <a:rPr lang="fr-FR" sz="1600" dirty="0"/>
              <a:t>; les dernières approches remontent à 2015 et </a:t>
            </a:r>
            <a:r>
              <a:rPr lang="fr-FR" sz="1600" dirty="0" smtClean="0"/>
              <a:t>2016 </a:t>
            </a:r>
            <a:r>
              <a:rPr lang="fr-FR" sz="1600" dirty="0"/>
              <a:t>selon </a:t>
            </a:r>
            <a:r>
              <a:rPr lang="fr-FR" sz="1600" dirty="0" smtClean="0"/>
              <a:t>l’IEOM</a:t>
            </a:r>
            <a:endParaRPr lang="fr-FR" sz="1600" dirty="0"/>
          </a:p>
          <a:p>
            <a:pPr algn="just"/>
            <a:r>
              <a:rPr lang="fr-FR" sz="1800" dirty="0"/>
              <a:t>3 - </a:t>
            </a:r>
            <a:r>
              <a:rPr lang="fr-FR" sz="1800" dirty="0" smtClean="0"/>
              <a:t>Le </a:t>
            </a:r>
            <a:r>
              <a:rPr lang="fr-FR" sz="1800" dirty="0"/>
              <a:t>paradoxe </a:t>
            </a:r>
            <a:r>
              <a:rPr lang="fr-FR" sz="1800" dirty="0" smtClean="0"/>
              <a:t>apparent de la hausse des profitabilités en période de crise s’explique par </a:t>
            </a:r>
            <a:r>
              <a:rPr lang="fr-FR" sz="1800" dirty="0"/>
              <a:t>l’érosion du coût </a:t>
            </a:r>
            <a:r>
              <a:rPr lang="fr-FR" sz="1800" dirty="0" smtClean="0"/>
              <a:t>salarial : </a:t>
            </a:r>
          </a:p>
          <a:p>
            <a:pPr lvl="1" algn="just"/>
            <a:r>
              <a:rPr lang="fr-FR" sz="1600" dirty="0" smtClean="0"/>
              <a:t>Frein des hausses de salaires ? On ne peut répondre à cette question : une étude de l’</a:t>
            </a:r>
            <a:r>
              <a:rPr lang="fr-FR" sz="1600" dirty="0" err="1" smtClean="0"/>
              <a:t>lDC</a:t>
            </a:r>
            <a:r>
              <a:rPr lang="fr-FR" sz="1600" dirty="0" smtClean="0"/>
              <a:t> (Institut de développement des compétences) va sortir, fin 2018, une nouvelle analyse des salaires en 2017, avec comparaison 2017-2015</a:t>
            </a:r>
          </a:p>
          <a:p>
            <a:pPr lvl="1" algn="just"/>
            <a:r>
              <a:rPr lang="fr-FR" sz="1600" dirty="0" smtClean="0"/>
              <a:t>Allégements de charges sociales? C’est l’hypothèse la plus probable, étayée par quelques informations provenant de la </a:t>
            </a:r>
            <a:r>
              <a:rPr lang="fr-FR" sz="1600" dirty="0"/>
              <a:t>C</a:t>
            </a:r>
            <a:r>
              <a:rPr lang="fr-FR" sz="1600" dirty="0" smtClean="0"/>
              <a:t>AFAT</a:t>
            </a:r>
          </a:p>
          <a:p>
            <a:pPr algn="just"/>
            <a:endParaRPr lang="fr-FR" sz="1600" dirty="0" smtClean="0"/>
          </a:p>
          <a:p>
            <a:pPr algn="just"/>
            <a:endParaRPr lang="fr-FR" sz="1800" dirty="0"/>
          </a:p>
          <a:p>
            <a:pPr algn="just"/>
            <a:endParaRPr lang="fr-FR" sz="1800" dirty="0" smtClean="0"/>
          </a:p>
          <a:p>
            <a:pPr algn="just"/>
            <a:endParaRPr lang="fr-FR" sz="1800" dirty="0"/>
          </a:p>
          <a:p>
            <a:pPr algn="just"/>
            <a:endParaRPr lang="fr-FR" sz="1800" dirty="0" smtClean="0"/>
          </a:p>
          <a:p>
            <a:pPr algn="just"/>
            <a:endParaRPr lang="fr-FR" sz="1800" dirty="0"/>
          </a:p>
          <a:p>
            <a:pPr algn="just"/>
            <a:r>
              <a:rPr lang="fr-FR" sz="1800" dirty="0"/>
              <a:t>4 - Deux branches offrent un profil particulier :</a:t>
            </a:r>
          </a:p>
          <a:p>
            <a:pPr algn="just"/>
            <a:r>
              <a:rPr lang="fr-FR" sz="1800" dirty="0"/>
              <a:t>-	Le BTP semble loin de sortir de sa crise ; la conjoncture du premier semestre 2018 et les perspectives annuelles sont plus que moroses.</a:t>
            </a:r>
          </a:p>
          <a:p>
            <a:pPr algn="just"/>
            <a:r>
              <a:rPr lang="fr-FR" sz="1800" dirty="0"/>
              <a:t>-	Le nickel, au contraire, sort de la torpeur des cours effondrés : les productions et exportations qui n’étaient portées que par le boom des quantités depuis 2009 (tant dans la mine que dans la métallurgie, avec les deux nouvelles usines), sont maintenant dopées (et depuis 2017) par la reprise des prix de vente, tout en continuant la hausse des quantités produites. Bref, ce secteur va redevenir, </a:t>
            </a:r>
            <a:r>
              <a:rPr lang="fr-FR" sz="1800" dirty="0" err="1"/>
              <a:t>paur</a:t>
            </a:r>
            <a:r>
              <a:rPr lang="fr-FR" sz="1800" dirty="0"/>
              <a:t> un nouveau cycle, la locomotive de l’économie du Caillou ; cette </a:t>
            </a:r>
            <a:r>
              <a:rPr lang="fr-FR" sz="1800" dirty="0" err="1"/>
              <a:t>locaomotive</a:t>
            </a:r>
            <a:r>
              <a:rPr lang="fr-FR" sz="1800" dirty="0"/>
              <a:t> devrait fonctionner à plein régime à partir de 2019. </a:t>
            </a:r>
          </a:p>
          <a:p>
            <a:pPr algn="just"/>
            <a:r>
              <a:rPr lang="fr-FR" sz="1800" dirty="0" err="1" smtClean="0"/>
              <a:t>eee</a:t>
            </a:r>
            <a:endParaRPr lang="fr-FR" sz="1800" dirty="0"/>
          </a:p>
        </p:txBody>
      </p:sp>
    </p:spTree>
    <p:extLst>
      <p:ext uri="{BB962C8B-B14F-4D97-AF65-F5344CB8AC3E}">
        <p14:creationId xmlns:p14="http://schemas.microsoft.com/office/powerpoint/2010/main" val="2591331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3050605"/>
            <a:ext cx="8828095" cy="1209022"/>
          </a:xfrm>
          <a:prstGeom prst="rect">
            <a:avLst/>
          </a:prstGeom>
        </p:spPr>
        <p:txBody>
          <a:bodyPr/>
          <a:lstStyle/>
          <a:p>
            <a:r>
              <a:rPr lang="fr-FR" sz="3600" b="1" cap="none" dirty="0" smtClean="0">
                <a:solidFill>
                  <a:srgbClr val="0000FF"/>
                </a:solidFill>
              </a:rPr>
              <a:t>B </a:t>
            </a:r>
            <a:r>
              <a:rPr lang="mr-IN" sz="3600" b="1" cap="none" dirty="0" smtClean="0">
                <a:solidFill>
                  <a:srgbClr val="0000FF"/>
                </a:solidFill>
              </a:rPr>
              <a:t>–</a:t>
            </a:r>
            <a:r>
              <a:rPr lang="fr-FR" sz="3600" b="1" cap="none" dirty="0" smtClean="0">
                <a:solidFill>
                  <a:srgbClr val="0000FF"/>
                </a:solidFill>
              </a:rPr>
              <a:t> L’emploi encore en crise en 2018, </a:t>
            </a:r>
            <a:br>
              <a:rPr lang="fr-FR" sz="3600" b="1" cap="none" dirty="0" smtClean="0">
                <a:solidFill>
                  <a:srgbClr val="0000FF"/>
                </a:solidFill>
              </a:rPr>
            </a:br>
            <a:r>
              <a:rPr lang="fr-FR" sz="3600" b="1" cap="none" dirty="0" smtClean="0">
                <a:solidFill>
                  <a:srgbClr val="0000FF"/>
                </a:solidFill>
              </a:rPr>
              <a:t>mais son érosion se ralentit</a:t>
            </a:r>
            <a:br>
              <a:rPr lang="fr-FR" sz="3600" b="1" cap="none" dirty="0" smtClean="0">
                <a:solidFill>
                  <a:srgbClr val="0000FF"/>
                </a:solidFill>
              </a:rPr>
            </a:br>
            <a:endParaRPr lang="fr-FR" sz="3600" b="1" cap="none" dirty="0">
              <a:solidFill>
                <a:srgbClr val="0000FF"/>
              </a:solidFill>
            </a:endParaRPr>
          </a:p>
        </p:txBody>
      </p:sp>
    </p:spTree>
    <p:extLst>
      <p:ext uri="{BB962C8B-B14F-4D97-AF65-F5344CB8AC3E}">
        <p14:creationId xmlns:p14="http://schemas.microsoft.com/office/powerpoint/2010/main" val="396180318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231302"/>
            <a:ext cx="8137841" cy="1005351"/>
          </a:xfrm>
          <a:prstGeom prst="rect">
            <a:avLst/>
          </a:prstGeom>
        </p:spPr>
        <p:txBody>
          <a:bodyPr/>
          <a:lstStyle/>
          <a:p>
            <a:r>
              <a:rPr lang="fr-FR" sz="2800" b="1" cap="none" dirty="0" smtClean="0">
                <a:solidFill>
                  <a:srgbClr val="0000FF"/>
                </a:solidFill>
              </a:rPr>
              <a:t>1 </a:t>
            </a:r>
            <a:r>
              <a:rPr lang="mr-IN" sz="2800" b="1" cap="none" dirty="0" smtClean="0">
                <a:solidFill>
                  <a:srgbClr val="0000FF"/>
                </a:solidFill>
              </a:rPr>
              <a:t>–</a:t>
            </a:r>
            <a:r>
              <a:rPr lang="fr-FR" sz="2800" b="1" cap="none" dirty="0" smtClean="0">
                <a:solidFill>
                  <a:srgbClr val="0000FF"/>
                </a:solidFill>
              </a:rPr>
              <a:t> L’emploi privé impacté par la crise ; </a:t>
            </a:r>
            <a:br>
              <a:rPr lang="fr-FR" sz="2800" b="1" cap="none" dirty="0" smtClean="0">
                <a:solidFill>
                  <a:srgbClr val="0000FF"/>
                </a:solidFill>
              </a:rPr>
            </a:br>
            <a:r>
              <a:rPr lang="fr-FR" sz="2800" b="1" cap="none" dirty="0" smtClean="0">
                <a:solidFill>
                  <a:srgbClr val="0000FF"/>
                </a:solidFill>
              </a:rPr>
              <a:t>l’emploi public continuant sa croissance</a:t>
            </a:r>
            <a:endParaRPr lang="fr-FR" sz="2800" b="1" i="1" cap="none" dirty="0">
              <a:solidFill>
                <a:srgbClr val="0000FF"/>
              </a:solidFill>
            </a:endParaRPr>
          </a:p>
        </p:txBody>
      </p:sp>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681045" y="1450317"/>
            <a:ext cx="8460919" cy="5245951"/>
          </a:xfrm>
          <a:prstGeom prst="rect">
            <a:avLst/>
          </a:prstGeom>
        </p:spPr>
        <p:txBody>
          <a:bodyPr/>
          <a:lstStyle/>
          <a:p>
            <a:pPr algn="just"/>
            <a:r>
              <a:rPr lang="fr-FR" dirty="0" smtClean="0"/>
              <a:t>Pour la première fois, l’emploi salarié du secteur privé avait  diminué en 2016, après avoir stagné depuis 2012 ; l’emploi public n’aura qu’en (grande) partie évité la chute totale</a:t>
            </a:r>
          </a:p>
          <a:p>
            <a:pPr algn="just"/>
            <a:r>
              <a:rPr lang="fr-FR" dirty="0" smtClean="0"/>
              <a:t>Mais cette érosion de l’emploi privé, toujours présente en 2018, semble diminuer</a:t>
            </a:r>
          </a:p>
          <a:p>
            <a:pPr algn="just"/>
            <a:endParaRPr lang="fr-FR" dirty="0" smtClean="0"/>
          </a:p>
          <a:p>
            <a:pPr algn="just"/>
            <a:r>
              <a:rPr lang="fr-FR" b="1" dirty="0" smtClean="0"/>
              <a:t>L’emploi repartira-t-il en 2019 ?</a:t>
            </a:r>
          </a:p>
          <a:p>
            <a:pPr marL="0" indent="0" algn="just">
              <a:buNone/>
            </a:pPr>
            <a:endParaRPr lang="fr-FR" dirty="0"/>
          </a:p>
          <a:p>
            <a:pPr marL="0" indent="0" algn="just">
              <a:buNone/>
            </a:pPr>
            <a:endParaRPr lang="fr-FR" dirty="0" smtClean="0"/>
          </a:p>
          <a:p>
            <a:pPr marL="0" indent="0" algn="just">
              <a:buNone/>
            </a:pPr>
            <a:endParaRPr lang="fr-FR" dirty="0"/>
          </a:p>
        </p:txBody>
      </p:sp>
    </p:spTree>
    <p:extLst>
      <p:ext uri="{BB962C8B-B14F-4D97-AF65-F5344CB8AC3E}">
        <p14:creationId xmlns:p14="http://schemas.microsoft.com/office/powerpoint/2010/main" val="12063009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298692671"/>
              </p:ext>
            </p:extLst>
          </p:nvPr>
        </p:nvGraphicFramePr>
        <p:xfrm>
          <a:off x="99914" y="38568"/>
          <a:ext cx="4623214" cy="67218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1036617151"/>
              </p:ext>
            </p:extLst>
          </p:nvPr>
        </p:nvGraphicFramePr>
        <p:xfrm>
          <a:off x="4630518" y="38569"/>
          <a:ext cx="4590827" cy="211788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138654727"/>
              </p:ext>
            </p:extLst>
          </p:nvPr>
        </p:nvGraphicFramePr>
        <p:xfrm>
          <a:off x="4630517" y="1918320"/>
          <a:ext cx="4590827" cy="24342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Graphique 10"/>
          <p:cNvGraphicFramePr>
            <a:graphicFrameLocks/>
          </p:cNvGraphicFramePr>
          <p:nvPr>
            <p:extLst>
              <p:ext uri="{D42A27DB-BD31-4B8C-83A1-F6EECF244321}">
                <p14:modId xmlns:p14="http://schemas.microsoft.com/office/powerpoint/2010/main" val="1668730071"/>
              </p:ext>
            </p:extLst>
          </p:nvPr>
        </p:nvGraphicFramePr>
        <p:xfrm>
          <a:off x="4630518" y="4233536"/>
          <a:ext cx="4683438" cy="252689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1369963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3626340658"/>
              </p:ext>
            </p:extLst>
          </p:nvPr>
        </p:nvGraphicFramePr>
        <p:xfrm>
          <a:off x="139604" y="105838"/>
          <a:ext cx="4742284" cy="66149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aphique 9"/>
          <p:cNvGraphicFramePr>
            <a:graphicFrameLocks/>
          </p:cNvGraphicFramePr>
          <p:nvPr>
            <p:extLst>
              <p:ext uri="{D42A27DB-BD31-4B8C-83A1-F6EECF244321}">
                <p14:modId xmlns:p14="http://schemas.microsoft.com/office/powerpoint/2010/main" val="4238277241"/>
              </p:ext>
            </p:extLst>
          </p:nvPr>
        </p:nvGraphicFramePr>
        <p:xfrm>
          <a:off x="5093569" y="105837"/>
          <a:ext cx="4233616" cy="661490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898697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898574494"/>
              </p:ext>
            </p:extLst>
          </p:nvPr>
        </p:nvGraphicFramePr>
        <p:xfrm>
          <a:off x="105840" y="105836"/>
          <a:ext cx="3889635" cy="66149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3143329737"/>
              </p:ext>
            </p:extLst>
          </p:nvPr>
        </p:nvGraphicFramePr>
        <p:xfrm>
          <a:off x="4260075" y="224907"/>
          <a:ext cx="5040649" cy="64958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767087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149909057"/>
              </p:ext>
            </p:extLst>
          </p:nvPr>
        </p:nvGraphicFramePr>
        <p:xfrm>
          <a:off x="216377" y="105836"/>
          <a:ext cx="4731662" cy="66149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681631197"/>
              </p:ext>
            </p:extLst>
          </p:nvPr>
        </p:nvGraphicFramePr>
        <p:xfrm>
          <a:off x="5014188" y="105836"/>
          <a:ext cx="4293619" cy="661490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21336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231303"/>
            <a:ext cx="8921018" cy="667092"/>
          </a:xfrm>
          <a:prstGeom prst="rect">
            <a:avLst/>
          </a:prstGeom>
        </p:spPr>
        <p:txBody>
          <a:bodyPr/>
          <a:lstStyle/>
          <a:p>
            <a:r>
              <a:rPr lang="fr-FR" sz="2800" b="1" cap="none" dirty="0" smtClean="0">
                <a:solidFill>
                  <a:srgbClr val="0000FF"/>
                </a:solidFill>
              </a:rPr>
              <a:t>2 </a:t>
            </a:r>
            <a:r>
              <a:rPr lang="mr-IN" sz="2800" b="1" cap="none" dirty="0" smtClean="0">
                <a:solidFill>
                  <a:srgbClr val="0000FF"/>
                </a:solidFill>
              </a:rPr>
              <a:t>–</a:t>
            </a:r>
            <a:r>
              <a:rPr lang="fr-FR" sz="2800" b="1" cap="none" dirty="0" smtClean="0">
                <a:solidFill>
                  <a:srgbClr val="0000FF"/>
                </a:solidFill>
              </a:rPr>
              <a:t> L’emploi privé par secteur : des contrastes frappants</a:t>
            </a:r>
            <a:endParaRPr lang="fr-FR" sz="2800" b="1" i="1" cap="none" dirty="0">
              <a:solidFill>
                <a:srgbClr val="0000FF"/>
              </a:solidFill>
            </a:endParaRPr>
          </a:p>
        </p:txBody>
      </p:sp>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681045" y="1022311"/>
            <a:ext cx="8460919" cy="5460293"/>
          </a:xfrm>
          <a:prstGeom prst="rect">
            <a:avLst/>
          </a:prstGeom>
        </p:spPr>
        <p:txBody>
          <a:bodyPr/>
          <a:lstStyle/>
          <a:p>
            <a:pPr algn="just"/>
            <a:r>
              <a:rPr lang="fr-FR" dirty="0" smtClean="0"/>
              <a:t>Par période et par secteur, le BTP apparaît comme le plus touché, et très tôt</a:t>
            </a:r>
          </a:p>
          <a:p>
            <a:pPr algn="just"/>
            <a:r>
              <a:rPr lang="fr-FR" dirty="0" smtClean="0"/>
              <a:t>L’industrie n’est touchée que plus tard :</a:t>
            </a:r>
          </a:p>
          <a:p>
            <a:pPr lvl="1" algn="just"/>
            <a:r>
              <a:rPr lang="fr-FR" sz="1800" dirty="0" smtClean="0"/>
              <a:t>L’emploi y est en forte croissance dans le nickel de 2005 à 2015, accompagnant le boom des volumes des mines et de la métallurgie, avec les deux nouvelles usines</a:t>
            </a:r>
          </a:p>
          <a:p>
            <a:pPr lvl="1" algn="just"/>
            <a:r>
              <a:rPr lang="fr-FR" sz="1800" dirty="0" smtClean="0"/>
              <a:t>Il s’érode nettement depuis, surtout dans les mines mais aussi dans la métallurgie (licenciements et recherches de gains de productivité du travail pendant la crise du nickel)</a:t>
            </a:r>
          </a:p>
          <a:p>
            <a:pPr lvl="1" algn="just"/>
            <a:r>
              <a:rPr lang="fr-FR" sz="1800" dirty="0"/>
              <a:t>L’industrie n’est touchée que plus </a:t>
            </a:r>
            <a:r>
              <a:rPr lang="fr-FR" sz="1800" dirty="0" smtClean="0"/>
              <a:t>tard</a:t>
            </a:r>
          </a:p>
          <a:p>
            <a:pPr algn="just"/>
            <a:r>
              <a:rPr lang="fr-FR" dirty="0" smtClean="0"/>
              <a:t>Le commerce ne connaît pas la crise, du moins au niveau de l’emploi</a:t>
            </a:r>
          </a:p>
          <a:p>
            <a:pPr algn="just"/>
            <a:r>
              <a:rPr lang="fr-FR" dirty="0" smtClean="0"/>
              <a:t>Les autres services sont par contre plus soumis à la crise : l’emploi stagne depuis 2010</a:t>
            </a:r>
            <a:endParaRPr lang="fr-FR" dirty="0"/>
          </a:p>
          <a:p>
            <a:pPr lvl="1" algn="just"/>
            <a:r>
              <a:rPr lang="fr-FR" sz="1800" dirty="0" smtClean="0"/>
              <a:t>surtout pour les services à caractère privé ;</a:t>
            </a:r>
          </a:p>
          <a:p>
            <a:pPr lvl="1" algn="just"/>
            <a:r>
              <a:rPr lang="fr-FR" sz="1800" dirty="0" smtClean="0"/>
              <a:t>Les services privés à caractère public (CAFAT et enseignement privé essentiellement) sont en revanche encore en croissance</a:t>
            </a:r>
          </a:p>
          <a:p>
            <a:pPr marL="0" indent="0" algn="just">
              <a:buNone/>
            </a:pPr>
            <a:endParaRPr lang="fr-FR" dirty="0" smtClean="0"/>
          </a:p>
          <a:p>
            <a:pPr marL="0" indent="0" algn="just">
              <a:buNone/>
            </a:pPr>
            <a:endParaRPr lang="fr-FR" dirty="0"/>
          </a:p>
        </p:txBody>
      </p:sp>
    </p:spTree>
    <p:extLst>
      <p:ext uri="{BB962C8B-B14F-4D97-AF65-F5344CB8AC3E}">
        <p14:creationId xmlns:p14="http://schemas.microsoft.com/office/powerpoint/2010/main" val="39896533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1346298881"/>
              </p:ext>
            </p:extLst>
          </p:nvPr>
        </p:nvGraphicFramePr>
        <p:xfrm>
          <a:off x="146495" y="117947"/>
          <a:ext cx="5277826" cy="66027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a:graphicFrameLocks/>
          </p:cNvGraphicFramePr>
          <p:nvPr>
            <p:extLst>
              <p:ext uri="{D42A27DB-BD31-4B8C-83A1-F6EECF244321}">
                <p14:modId xmlns:p14="http://schemas.microsoft.com/office/powerpoint/2010/main" val="1767177791"/>
              </p:ext>
            </p:extLst>
          </p:nvPr>
        </p:nvGraphicFramePr>
        <p:xfrm>
          <a:off x="5543390" y="117947"/>
          <a:ext cx="3849946" cy="66027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244170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3588286486"/>
              </p:ext>
            </p:extLst>
          </p:nvPr>
        </p:nvGraphicFramePr>
        <p:xfrm>
          <a:off x="119071" y="119069"/>
          <a:ext cx="4895118" cy="660167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651004702"/>
              </p:ext>
            </p:extLst>
          </p:nvPr>
        </p:nvGraphicFramePr>
        <p:xfrm>
          <a:off x="5105399" y="119069"/>
          <a:ext cx="4178301" cy="66016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209850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716149968"/>
              </p:ext>
            </p:extLst>
          </p:nvPr>
        </p:nvGraphicFramePr>
        <p:xfrm>
          <a:off x="139605" y="119069"/>
          <a:ext cx="4965794" cy="66016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044844620"/>
              </p:ext>
            </p:extLst>
          </p:nvPr>
        </p:nvGraphicFramePr>
        <p:xfrm>
          <a:off x="5292019" y="119069"/>
          <a:ext cx="4061625" cy="660166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79608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223312" y="228835"/>
            <a:ext cx="9161931" cy="5267932"/>
          </a:xfrm>
          <a:prstGeom prst="rect">
            <a:avLst/>
          </a:prstGeom>
        </p:spPr>
        <p:txBody>
          <a:bodyPr/>
          <a:lstStyle/>
          <a:p>
            <a:pPr marL="0" indent="0" algn="just">
              <a:buNone/>
            </a:pPr>
            <a:endParaRPr lang="fr-FR" sz="1800" dirty="0"/>
          </a:p>
          <a:p>
            <a:pPr algn="just"/>
            <a:r>
              <a:rPr lang="fr-FR" sz="1800" dirty="0"/>
              <a:t>4 - Deux branches offrent un profil </a:t>
            </a:r>
            <a:r>
              <a:rPr lang="fr-FR" sz="1800" dirty="0" smtClean="0"/>
              <a:t>particulier ; ce sont les deux principales branches analysées dans notre ouvrage :</a:t>
            </a:r>
          </a:p>
          <a:p>
            <a:pPr lvl="1" algn="just"/>
            <a:r>
              <a:rPr lang="fr-FR" sz="1600" dirty="0" smtClean="0"/>
              <a:t>Le </a:t>
            </a:r>
            <a:r>
              <a:rPr lang="fr-FR" sz="1600" dirty="0"/>
              <a:t>BTP semble loin de sortir de sa crise ; la conjoncture du premier semestre 2018 et les perspectives annuelles sont plus que </a:t>
            </a:r>
            <a:r>
              <a:rPr lang="fr-FR" sz="1600" dirty="0" smtClean="0"/>
              <a:t>moroses, du moins selon le critère de consommation de ciment et selon les dires des acteurs</a:t>
            </a:r>
            <a:endParaRPr lang="fr-FR" sz="1600" dirty="0" smtClean="0"/>
          </a:p>
          <a:p>
            <a:pPr lvl="1" algn="just"/>
            <a:r>
              <a:rPr lang="fr-FR" sz="1600" dirty="0" smtClean="0"/>
              <a:t>Le </a:t>
            </a:r>
            <a:r>
              <a:rPr lang="fr-FR" sz="1600" dirty="0"/>
              <a:t>nickel, </a:t>
            </a:r>
            <a:r>
              <a:rPr lang="fr-FR" sz="1600" dirty="0" smtClean="0"/>
              <a:t>en revanche, </a:t>
            </a:r>
            <a:r>
              <a:rPr lang="fr-FR" sz="1600" dirty="0"/>
              <a:t>sort de la torpeur des cours effondrés : les productions et exportations qui n’étaient portées que par le boom des quantités depuis 2009 (tant dans la mine que dans la métallurgie, avec les deux nouvelles usines), sont maintenant dopées (et depuis 2017</a:t>
            </a:r>
            <a:r>
              <a:rPr lang="fr-FR" sz="1600" dirty="0" smtClean="0"/>
              <a:t>)</a:t>
            </a:r>
          </a:p>
          <a:p>
            <a:pPr lvl="1" algn="just"/>
            <a:r>
              <a:rPr lang="fr-FR" sz="1600" dirty="0" smtClean="0"/>
              <a:t>Dopées </a:t>
            </a:r>
            <a:r>
              <a:rPr lang="fr-FR" sz="1600" dirty="0"/>
              <a:t>par la reprise des prix de </a:t>
            </a:r>
            <a:r>
              <a:rPr lang="fr-FR" sz="1600" dirty="0" smtClean="0"/>
              <a:t>vente induite par le déséquilibre mondial croissant entre l’offre (déficitaire) et la demande (surtout chinoise), avec chute des fameux stocks de nickel qui plombaient les cours, avec cependant maintenant la </a:t>
            </a:r>
            <a:r>
              <a:rPr lang="fr-FR" sz="1600" dirty="0"/>
              <a:t>hausse des quantités </a:t>
            </a:r>
            <a:r>
              <a:rPr lang="fr-FR" sz="1600" dirty="0" smtClean="0"/>
              <a:t>produites</a:t>
            </a:r>
          </a:p>
          <a:p>
            <a:pPr lvl="1" algn="just"/>
            <a:r>
              <a:rPr lang="fr-FR" sz="1600" b="1" i="1" dirty="0" smtClean="0"/>
              <a:t>Bref</a:t>
            </a:r>
            <a:r>
              <a:rPr lang="fr-FR" sz="1600" b="1" i="1" dirty="0"/>
              <a:t>, ce secteur va redevenir, </a:t>
            </a:r>
            <a:r>
              <a:rPr lang="fr-FR" sz="1600" b="1" i="1" dirty="0" smtClean="0"/>
              <a:t>pour </a:t>
            </a:r>
            <a:r>
              <a:rPr lang="fr-FR" sz="1600" b="1" i="1" dirty="0"/>
              <a:t>un nouveau cycle, la locomotive de l’économie du Caillou ; cette </a:t>
            </a:r>
            <a:r>
              <a:rPr lang="fr-FR" sz="1600" b="1" i="1" dirty="0" smtClean="0"/>
              <a:t>locomotive </a:t>
            </a:r>
            <a:r>
              <a:rPr lang="fr-FR" sz="1600" b="1" i="1" dirty="0"/>
              <a:t>devrait fonctionner à plein régime à partir de </a:t>
            </a:r>
            <a:r>
              <a:rPr lang="fr-FR" sz="1600" b="1" i="1" dirty="0" smtClean="0"/>
              <a:t>2019</a:t>
            </a:r>
            <a:endParaRPr lang="fr-FR" sz="1600" b="1" i="1" dirty="0"/>
          </a:p>
          <a:p>
            <a:pPr algn="just"/>
            <a:r>
              <a:rPr lang="fr-FR" sz="1800" dirty="0" smtClean="0"/>
              <a:t>5 - Les autres branches furent certes impactées par le ralentissement puis la crise,  mais aussi par les débuts d’embellie ; on n’y insistera pas</a:t>
            </a:r>
          </a:p>
          <a:p>
            <a:pPr algn="just"/>
            <a:r>
              <a:rPr lang="fr-FR" sz="1800" dirty="0" smtClean="0"/>
              <a:t>On présentera également, à la fin, une analyse plus fouillée du secteur agricole</a:t>
            </a:r>
            <a:endParaRPr lang="fr-FR" sz="1800" dirty="0"/>
          </a:p>
        </p:txBody>
      </p:sp>
    </p:spTree>
    <p:extLst>
      <p:ext uri="{BB962C8B-B14F-4D97-AF65-F5344CB8AC3E}">
        <p14:creationId xmlns:p14="http://schemas.microsoft.com/office/powerpoint/2010/main" val="30478780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2766022962"/>
              </p:ext>
            </p:extLst>
          </p:nvPr>
        </p:nvGraphicFramePr>
        <p:xfrm>
          <a:off x="92610" y="117948"/>
          <a:ext cx="5014189" cy="660279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1538997018"/>
              </p:ext>
            </p:extLst>
          </p:nvPr>
        </p:nvGraphicFramePr>
        <p:xfrm>
          <a:off x="5278789" y="117948"/>
          <a:ext cx="4061625" cy="66027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631685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595393854"/>
              </p:ext>
            </p:extLst>
          </p:nvPr>
        </p:nvGraphicFramePr>
        <p:xfrm>
          <a:off x="158762" y="117948"/>
          <a:ext cx="4961268" cy="660279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933458089"/>
              </p:ext>
            </p:extLst>
          </p:nvPr>
        </p:nvGraphicFramePr>
        <p:xfrm>
          <a:off x="5225870" y="117948"/>
          <a:ext cx="4167466" cy="66027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902361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145528"/>
            <a:ext cx="8951992" cy="846707"/>
          </a:xfrm>
          <a:prstGeom prst="rect">
            <a:avLst/>
          </a:prstGeom>
        </p:spPr>
        <p:txBody>
          <a:bodyPr/>
          <a:lstStyle/>
          <a:p>
            <a:r>
              <a:rPr lang="fr-FR" sz="2800" b="1" cap="none" dirty="0" smtClean="0">
                <a:solidFill>
                  <a:srgbClr val="0000FF"/>
                </a:solidFill>
              </a:rPr>
              <a:t>3 - De l’explosion des licenciements et du chômage</a:t>
            </a:r>
            <a:br>
              <a:rPr lang="fr-FR" sz="2800" b="1" cap="none" dirty="0" smtClean="0">
                <a:solidFill>
                  <a:srgbClr val="0000FF"/>
                </a:solidFill>
              </a:rPr>
            </a:br>
            <a:r>
              <a:rPr lang="fr-FR" sz="2800" b="1" cap="none" dirty="0" smtClean="0">
                <a:solidFill>
                  <a:srgbClr val="0000FF"/>
                </a:solidFill>
              </a:rPr>
              <a:t>pendant la crise à la nette amélioration actuelle</a:t>
            </a:r>
            <a:endParaRPr lang="fr-FR" sz="2800" b="1" cap="none" dirty="0">
              <a:solidFill>
                <a:srgbClr val="0000FF"/>
              </a:solidFill>
            </a:endParaRPr>
          </a:p>
        </p:txBody>
      </p:sp>
      <p:sp>
        <p:nvSpPr>
          <p:cNvPr id="5"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681046" y="1236653"/>
            <a:ext cx="8355078" cy="5245951"/>
          </a:xfrm>
          <a:prstGeom prst="rect">
            <a:avLst/>
          </a:prstGeom>
        </p:spPr>
        <p:txBody>
          <a:bodyPr/>
          <a:lstStyle/>
          <a:p>
            <a:pPr algn="just"/>
            <a:r>
              <a:rPr lang="fr-FR" dirty="0" smtClean="0"/>
              <a:t>Le chômage n’est pas dû qu’aux licenciements ; une partie seulement des chômeurs est indemnisée :</a:t>
            </a:r>
          </a:p>
          <a:p>
            <a:pPr lvl="1" algn="just"/>
            <a:r>
              <a:rPr lang="fr-FR" sz="1800" dirty="0" smtClean="0"/>
              <a:t>entre 3% et 5% en période « normale »</a:t>
            </a:r>
          </a:p>
          <a:p>
            <a:pPr lvl="1" algn="just"/>
            <a:r>
              <a:rPr lang="fr-FR" sz="1800" dirty="0" smtClean="0"/>
              <a:t>Entre 6% et 7% actuellement ; la légère diminution depuis 2017 est très faible</a:t>
            </a:r>
          </a:p>
          <a:p>
            <a:pPr algn="just"/>
            <a:r>
              <a:rPr lang="fr-FR" dirty="0" smtClean="0"/>
              <a:t>Le taux de chômage officiel, autour de 15%, est peu significatifs : beaucoup ne s’inscrivent donc pas faute d’indemnisation</a:t>
            </a:r>
          </a:p>
          <a:p>
            <a:pPr algn="just"/>
            <a:r>
              <a:rPr lang="fr-FR" dirty="0" smtClean="0"/>
              <a:t>Les licenciements :</a:t>
            </a:r>
          </a:p>
          <a:p>
            <a:pPr lvl="1" algn="just"/>
            <a:r>
              <a:rPr lang="fr-FR" sz="1800" dirty="0" smtClean="0"/>
              <a:t>furent nombreux dès 2013, avec la crise du BTP ;</a:t>
            </a:r>
          </a:p>
          <a:p>
            <a:pPr lvl="1" algn="just"/>
            <a:r>
              <a:rPr lang="fr-FR" sz="1800" dirty="0" smtClean="0"/>
              <a:t>mais le pic apparaît en 2015</a:t>
            </a:r>
          </a:p>
          <a:p>
            <a:pPr lvl="1" algn="just"/>
            <a:r>
              <a:rPr lang="fr-FR" sz="1800" dirty="0" smtClean="0"/>
              <a:t>Depuis 2017, l’orage semble passé, mais le niveau reste élevé</a:t>
            </a:r>
          </a:p>
          <a:p>
            <a:pPr marL="0" indent="0" algn="just">
              <a:buNone/>
            </a:pPr>
            <a:endParaRPr lang="fr-FR" dirty="0"/>
          </a:p>
          <a:p>
            <a:pPr marL="0" indent="0" algn="just">
              <a:buNone/>
            </a:pPr>
            <a:endParaRPr lang="fr-FR" dirty="0" smtClean="0"/>
          </a:p>
        </p:txBody>
      </p:sp>
    </p:spTree>
    <p:extLst>
      <p:ext uri="{BB962C8B-B14F-4D97-AF65-F5344CB8AC3E}">
        <p14:creationId xmlns:p14="http://schemas.microsoft.com/office/powerpoint/2010/main" val="40316232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508912383"/>
              </p:ext>
            </p:extLst>
          </p:nvPr>
        </p:nvGraphicFramePr>
        <p:xfrm>
          <a:off x="113667" y="118208"/>
          <a:ext cx="4821141" cy="66422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564212019"/>
              </p:ext>
            </p:extLst>
          </p:nvPr>
        </p:nvGraphicFramePr>
        <p:xfrm>
          <a:off x="5136187" y="211804"/>
          <a:ext cx="4287644" cy="65486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255801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175412290"/>
              </p:ext>
            </p:extLst>
          </p:nvPr>
        </p:nvGraphicFramePr>
        <p:xfrm>
          <a:off x="109975" y="38568"/>
          <a:ext cx="4520543" cy="67218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2728174552"/>
              </p:ext>
            </p:extLst>
          </p:nvPr>
        </p:nvGraphicFramePr>
        <p:xfrm>
          <a:off x="4934808" y="38567"/>
          <a:ext cx="4405607" cy="67218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530110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2468999"/>
            <a:ext cx="9044915" cy="2468998"/>
          </a:xfrm>
          <a:prstGeom prst="rect">
            <a:avLst/>
          </a:prstGeom>
        </p:spPr>
        <p:txBody>
          <a:bodyPr/>
          <a:lstStyle/>
          <a:p>
            <a:r>
              <a:rPr lang="fr-FR" sz="3600" b="1" cap="none" dirty="0" smtClean="0">
                <a:solidFill>
                  <a:srgbClr val="0000FF"/>
                </a:solidFill>
              </a:rPr>
              <a:t>C </a:t>
            </a:r>
            <a:r>
              <a:rPr lang="mr-IN" sz="3600" b="1" cap="none" dirty="0" smtClean="0">
                <a:solidFill>
                  <a:srgbClr val="0000FF"/>
                </a:solidFill>
              </a:rPr>
              <a:t>–</a:t>
            </a:r>
            <a:r>
              <a:rPr lang="fr-FR" sz="3600" b="1" cap="none" dirty="0" smtClean="0">
                <a:solidFill>
                  <a:srgbClr val="0000FF"/>
                </a:solidFill>
              </a:rPr>
              <a:t> Histoire : inflation, </a:t>
            </a:r>
            <a:br>
              <a:rPr lang="fr-FR" sz="3600" b="1" cap="none" dirty="0" smtClean="0">
                <a:solidFill>
                  <a:srgbClr val="0000FF"/>
                </a:solidFill>
              </a:rPr>
            </a:br>
            <a:r>
              <a:rPr lang="fr-FR" sz="3600" b="1" cap="none" dirty="0" smtClean="0">
                <a:solidFill>
                  <a:srgbClr val="0000FF"/>
                </a:solidFill>
              </a:rPr>
              <a:t>une petite déflation provisoire, </a:t>
            </a:r>
            <a:br>
              <a:rPr lang="fr-FR" sz="3600" b="1" cap="none" dirty="0" smtClean="0">
                <a:solidFill>
                  <a:srgbClr val="0000FF"/>
                </a:solidFill>
              </a:rPr>
            </a:br>
            <a:r>
              <a:rPr lang="fr-FR" sz="3600" b="1" cap="none" dirty="0" smtClean="0">
                <a:solidFill>
                  <a:srgbClr val="0000FF"/>
                </a:solidFill>
              </a:rPr>
              <a:t>le retour de l’inflation (effet prix du pétrole, mais pas seulement ?)</a:t>
            </a:r>
            <a:br>
              <a:rPr lang="fr-FR" sz="3600" b="1" cap="none" dirty="0" smtClean="0">
                <a:solidFill>
                  <a:srgbClr val="0000FF"/>
                </a:solidFill>
              </a:rPr>
            </a:br>
            <a:endParaRPr lang="fr-FR" sz="3600" b="1" cap="none" dirty="0">
              <a:solidFill>
                <a:srgbClr val="0000FF"/>
              </a:solidFill>
            </a:endParaRPr>
          </a:p>
        </p:txBody>
      </p:sp>
    </p:spTree>
    <p:extLst>
      <p:ext uri="{BB962C8B-B14F-4D97-AF65-F5344CB8AC3E}">
        <p14:creationId xmlns:p14="http://schemas.microsoft.com/office/powerpoint/2010/main" val="152190671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145528"/>
            <a:ext cx="8137841" cy="846707"/>
          </a:xfrm>
          <a:prstGeom prst="rect">
            <a:avLst/>
          </a:prstGeom>
        </p:spPr>
        <p:txBody>
          <a:bodyPr/>
          <a:lstStyle/>
          <a:p>
            <a:r>
              <a:rPr lang="fr-FR" sz="2800" b="1" cap="none" dirty="0" smtClean="0">
                <a:solidFill>
                  <a:srgbClr val="0000FF"/>
                </a:solidFill>
              </a:rPr>
              <a:t>1 - L’inflation : après la déflation, le retour</a:t>
            </a:r>
            <a:r>
              <a:rPr lang="mr-IN" sz="2800" b="1" cap="none" dirty="0" smtClean="0">
                <a:solidFill>
                  <a:srgbClr val="0000FF"/>
                </a:solidFill>
              </a:rPr>
              <a:t>…</a:t>
            </a:r>
            <a:endParaRPr lang="fr-FR" sz="2800" b="1" cap="none" dirty="0">
              <a:solidFill>
                <a:srgbClr val="0000FF"/>
              </a:solidFill>
            </a:endParaRPr>
          </a:p>
        </p:txBody>
      </p:sp>
      <p:sp>
        <p:nvSpPr>
          <p:cNvPr id="3"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681046" y="1286693"/>
            <a:ext cx="8355078" cy="5245951"/>
          </a:xfrm>
          <a:prstGeom prst="rect">
            <a:avLst/>
          </a:prstGeom>
        </p:spPr>
        <p:txBody>
          <a:bodyPr/>
          <a:lstStyle/>
          <a:p>
            <a:pPr algn="just"/>
            <a:r>
              <a:rPr lang="fr-FR" dirty="0" smtClean="0"/>
              <a:t>Le taux annuel d’inflation, mesuré par l’IPC (Indice des prix à la consommation, avec ou sans tabac</a:t>
            </a:r>
            <a:r>
              <a:rPr lang="mr-IN" dirty="0" smtClean="0"/>
              <a:t>…</a:t>
            </a:r>
            <a:r>
              <a:rPr lang="fr-FR" dirty="0" smtClean="0"/>
              <a:t>) présente plusieurs périodes :</a:t>
            </a:r>
          </a:p>
          <a:p>
            <a:pPr lvl="1" algn="just"/>
            <a:r>
              <a:rPr lang="fr-FR" sz="1800" dirty="0" smtClean="0"/>
              <a:t>autour de 2% par an jusqu’en 2005, après une nette période de désinflation depuis 1993</a:t>
            </a:r>
          </a:p>
          <a:p>
            <a:pPr lvl="1" algn="just"/>
            <a:r>
              <a:rPr lang="fr-FR" sz="1800" dirty="0" smtClean="0"/>
              <a:t>autour de 3% de 2007 à 2009</a:t>
            </a:r>
          </a:p>
          <a:p>
            <a:pPr lvl="1" algn="just"/>
            <a:r>
              <a:rPr lang="fr-FR" sz="1800" dirty="0"/>
              <a:t>s</a:t>
            </a:r>
            <a:r>
              <a:rPr lang="fr-FR" sz="1800" dirty="0" smtClean="0"/>
              <a:t>uivie par une nette désinflation pendant le ralentissement et la crise</a:t>
            </a:r>
            <a:r>
              <a:rPr lang="fr-FR" sz="2100" dirty="0" smtClean="0"/>
              <a:t>  </a:t>
            </a:r>
          </a:p>
          <a:p>
            <a:pPr algn="just"/>
            <a:r>
              <a:rPr lang="fr-FR" dirty="0" smtClean="0"/>
              <a:t>En 2014 et 2015, les taux furent proche de zéro :</a:t>
            </a:r>
          </a:p>
          <a:p>
            <a:pPr lvl="1" algn="just"/>
            <a:r>
              <a:rPr lang="fr-FR" sz="1800" dirty="0" smtClean="0"/>
              <a:t>« Grâce » à la crise</a:t>
            </a:r>
          </a:p>
          <a:p>
            <a:pPr lvl="1" algn="just"/>
            <a:r>
              <a:rPr lang="fr-FR" sz="1800" dirty="0" smtClean="0"/>
              <a:t>Mais aussi par le blocage des prix suite aux luttes syndicales contre la </a:t>
            </a:r>
            <a:r>
              <a:rPr lang="fr-FR" sz="1800" i="1" dirty="0" smtClean="0"/>
              <a:t>«  vie chère »</a:t>
            </a:r>
          </a:p>
        </p:txBody>
      </p:sp>
    </p:spTree>
    <p:extLst>
      <p:ext uri="{BB962C8B-B14F-4D97-AF65-F5344CB8AC3E}">
        <p14:creationId xmlns:p14="http://schemas.microsoft.com/office/powerpoint/2010/main" val="19216389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982000292"/>
              </p:ext>
            </p:extLst>
          </p:nvPr>
        </p:nvGraphicFramePr>
        <p:xfrm>
          <a:off x="139569" y="111654"/>
          <a:ext cx="9141853" cy="655967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775689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a:graphicFrameLocks/>
          </p:cNvGraphicFramePr>
          <p:nvPr>
            <p:extLst>
              <p:ext uri="{D42A27DB-BD31-4B8C-83A1-F6EECF244321}">
                <p14:modId xmlns:p14="http://schemas.microsoft.com/office/powerpoint/2010/main" val="3730734509"/>
              </p:ext>
            </p:extLst>
          </p:nvPr>
        </p:nvGraphicFramePr>
        <p:xfrm>
          <a:off x="237269" y="195395"/>
          <a:ext cx="9072068" cy="648989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65917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858680621"/>
              </p:ext>
            </p:extLst>
          </p:nvPr>
        </p:nvGraphicFramePr>
        <p:xfrm>
          <a:off x="178032" y="118702"/>
          <a:ext cx="9270768" cy="64027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243863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3050606"/>
            <a:ext cx="8828095" cy="641286"/>
          </a:xfrm>
          <a:prstGeom prst="rect">
            <a:avLst/>
          </a:prstGeom>
        </p:spPr>
        <p:txBody>
          <a:bodyPr/>
          <a:lstStyle/>
          <a:p>
            <a:r>
              <a:rPr lang="fr-FR" sz="3600" b="1" cap="none" dirty="0" smtClean="0">
                <a:solidFill>
                  <a:srgbClr val="0000FF"/>
                </a:solidFill>
              </a:rPr>
              <a:t>A </a:t>
            </a:r>
            <a:r>
              <a:rPr lang="mr-IN" sz="3600" b="1" cap="none" dirty="0" smtClean="0">
                <a:solidFill>
                  <a:srgbClr val="0000FF"/>
                </a:solidFill>
              </a:rPr>
              <a:t>–</a:t>
            </a:r>
            <a:r>
              <a:rPr lang="fr-FR" sz="3600" b="1" cap="none" dirty="0" smtClean="0">
                <a:solidFill>
                  <a:srgbClr val="0000FF"/>
                </a:solidFill>
              </a:rPr>
              <a:t> La reprise au niveau macroéconomique</a:t>
            </a:r>
            <a:endParaRPr lang="fr-FR" sz="3600" b="1" cap="none" dirty="0">
              <a:solidFill>
                <a:srgbClr val="0000FF"/>
              </a:solidFill>
            </a:endParaRPr>
          </a:p>
        </p:txBody>
      </p:sp>
    </p:spTree>
    <p:extLst>
      <p:ext uri="{BB962C8B-B14F-4D97-AF65-F5344CB8AC3E}">
        <p14:creationId xmlns:p14="http://schemas.microsoft.com/office/powerpoint/2010/main" val="183019787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a:graphicFrameLocks/>
          </p:cNvGraphicFramePr>
          <p:nvPr>
            <p:extLst>
              <p:ext uri="{D42A27DB-BD31-4B8C-83A1-F6EECF244321}">
                <p14:modId xmlns:p14="http://schemas.microsoft.com/office/powerpoint/2010/main" val="3312236215"/>
              </p:ext>
            </p:extLst>
          </p:nvPr>
        </p:nvGraphicFramePr>
        <p:xfrm>
          <a:off x="247844" y="162718"/>
          <a:ext cx="4609201" cy="653652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680098461"/>
              </p:ext>
            </p:extLst>
          </p:nvPr>
        </p:nvGraphicFramePr>
        <p:xfrm>
          <a:off x="5233884" y="162717"/>
          <a:ext cx="4214915" cy="65365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296974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145528"/>
            <a:ext cx="8137841" cy="846707"/>
          </a:xfrm>
          <a:prstGeom prst="rect">
            <a:avLst/>
          </a:prstGeom>
        </p:spPr>
        <p:txBody>
          <a:bodyPr/>
          <a:lstStyle/>
          <a:p>
            <a:r>
              <a:rPr lang="fr-FR" sz="2800" b="1" cap="none" dirty="0" smtClean="0">
                <a:solidFill>
                  <a:srgbClr val="0000FF"/>
                </a:solidFill>
              </a:rPr>
              <a:t>2 - L’inflation, le SMG (Salaire minimum garanti) </a:t>
            </a:r>
            <a:br>
              <a:rPr lang="fr-FR" sz="2800" b="1" cap="none" dirty="0" smtClean="0">
                <a:solidFill>
                  <a:srgbClr val="0000FF"/>
                </a:solidFill>
              </a:rPr>
            </a:br>
            <a:r>
              <a:rPr lang="fr-FR" sz="2800" b="1" cap="none" dirty="0" smtClean="0">
                <a:solidFill>
                  <a:srgbClr val="0000FF"/>
                </a:solidFill>
              </a:rPr>
              <a:t>et son pouvoir d’achat</a:t>
            </a:r>
            <a:endParaRPr lang="fr-FR" sz="2800" b="1" cap="none" dirty="0">
              <a:solidFill>
                <a:srgbClr val="0000FF"/>
              </a:solidFill>
            </a:endParaRPr>
          </a:p>
        </p:txBody>
      </p:sp>
      <p:sp>
        <p:nvSpPr>
          <p:cNvPr id="3"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681046" y="1450316"/>
            <a:ext cx="8355078" cy="5245951"/>
          </a:xfrm>
          <a:prstGeom prst="rect">
            <a:avLst/>
          </a:prstGeom>
        </p:spPr>
        <p:txBody>
          <a:bodyPr/>
          <a:lstStyle/>
          <a:p>
            <a:pPr algn="just"/>
            <a:r>
              <a:rPr lang="fr-FR" dirty="0"/>
              <a:t>Une bonne introduction à </a:t>
            </a:r>
            <a:r>
              <a:rPr lang="fr-FR" dirty="0" smtClean="0"/>
              <a:t>la question des salaires et de leur pouvoir d’achat, est </a:t>
            </a:r>
            <a:r>
              <a:rPr lang="fr-FR" dirty="0"/>
              <a:t>celle du SMG </a:t>
            </a:r>
            <a:r>
              <a:rPr lang="fr-FR" dirty="0" smtClean="0"/>
              <a:t>et </a:t>
            </a:r>
            <a:r>
              <a:rPr lang="fr-FR" dirty="0"/>
              <a:t>du </a:t>
            </a:r>
            <a:r>
              <a:rPr lang="fr-FR" dirty="0" smtClean="0"/>
              <a:t>SMAG, </a:t>
            </a:r>
            <a:r>
              <a:rPr lang="fr-FR" dirty="0"/>
              <a:t>inférieur, pour les salariés agricole :</a:t>
            </a:r>
          </a:p>
          <a:p>
            <a:pPr lvl="1" algn="just"/>
            <a:r>
              <a:rPr lang="fr-FR" sz="1800" dirty="0" smtClean="0"/>
              <a:t>Le SMG a </a:t>
            </a:r>
            <a:r>
              <a:rPr lang="fr-FR" sz="1800" dirty="0"/>
              <a:t>très fortement augmenté sur le long terme : plus de 100% en </a:t>
            </a:r>
            <a:r>
              <a:rPr lang="fr-FR" sz="1800" dirty="0" smtClean="0"/>
              <a:t>CFP courants </a:t>
            </a:r>
            <a:r>
              <a:rPr lang="fr-FR" sz="1800" dirty="0"/>
              <a:t>et près de de 60% </a:t>
            </a:r>
            <a:r>
              <a:rPr lang="fr-FR" sz="1800" dirty="0" smtClean="0"/>
              <a:t>en pouvoir d’achat depuis 1995</a:t>
            </a:r>
            <a:endParaRPr lang="fr-FR" sz="1800" dirty="0"/>
          </a:p>
          <a:p>
            <a:pPr lvl="1" algn="just"/>
            <a:r>
              <a:rPr lang="fr-FR" sz="1800" dirty="0"/>
              <a:t>Mais par à-coups (début des années 2000 et 2010</a:t>
            </a:r>
            <a:r>
              <a:rPr lang="fr-FR" sz="1800" dirty="0" smtClean="0"/>
              <a:t>), par choix de politique économique</a:t>
            </a:r>
            <a:endParaRPr lang="fr-FR" sz="1800" dirty="0"/>
          </a:p>
          <a:p>
            <a:pPr lvl="1" algn="just"/>
            <a:r>
              <a:rPr lang="fr-FR" sz="1800" b="1" dirty="0"/>
              <a:t>En revanche, </a:t>
            </a:r>
            <a:r>
              <a:rPr lang="fr-FR" sz="1800" b="1" dirty="0" smtClean="0"/>
              <a:t>le SMG </a:t>
            </a:r>
            <a:r>
              <a:rPr lang="fr-FR" sz="1800" b="1" dirty="0"/>
              <a:t>stagne, singulièrement en pouvoir d’achat, depuis le début de la crise en 2011-2012 </a:t>
            </a:r>
            <a:r>
              <a:rPr lang="fr-FR" sz="1800" dirty="0"/>
              <a:t>; il est vrai avec une inflation faible (sauf actuellement) mais surtout avec de très faibles </a:t>
            </a:r>
            <a:r>
              <a:rPr lang="fr-FR" sz="1800" dirty="0" smtClean="0"/>
              <a:t>revalorisations (elles suivent, et encore, l’IPC hors tabac)</a:t>
            </a:r>
            <a:endParaRPr lang="fr-FR" sz="1800" dirty="0"/>
          </a:p>
          <a:p>
            <a:pPr marL="0" indent="0" algn="just">
              <a:buNone/>
            </a:pPr>
            <a:endParaRPr lang="fr-FR" dirty="0"/>
          </a:p>
          <a:p>
            <a:pPr marL="0" indent="0" algn="just">
              <a:buNone/>
            </a:pPr>
            <a:endParaRPr lang="fr-FR" dirty="0" smtClean="0"/>
          </a:p>
        </p:txBody>
      </p:sp>
    </p:spTree>
    <p:extLst>
      <p:ext uri="{BB962C8B-B14F-4D97-AF65-F5344CB8AC3E}">
        <p14:creationId xmlns:p14="http://schemas.microsoft.com/office/powerpoint/2010/main" val="14150101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885492467"/>
              </p:ext>
            </p:extLst>
          </p:nvPr>
        </p:nvGraphicFramePr>
        <p:xfrm>
          <a:off x="181440" y="125611"/>
          <a:ext cx="9219289" cy="650384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728858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870999889"/>
              </p:ext>
            </p:extLst>
          </p:nvPr>
        </p:nvGraphicFramePr>
        <p:xfrm>
          <a:off x="125614" y="125611"/>
          <a:ext cx="5610724" cy="64551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655698685"/>
              </p:ext>
            </p:extLst>
          </p:nvPr>
        </p:nvGraphicFramePr>
        <p:xfrm>
          <a:off x="6018286" y="125611"/>
          <a:ext cx="3218414" cy="64551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34659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19932" y="3050605"/>
            <a:ext cx="9044915" cy="1193534"/>
          </a:xfrm>
          <a:prstGeom prst="rect">
            <a:avLst/>
          </a:prstGeom>
        </p:spPr>
        <p:txBody>
          <a:bodyPr/>
          <a:lstStyle/>
          <a:p>
            <a:r>
              <a:rPr lang="fr-FR" sz="3600" b="1" cap="none" dirty="0" smtClean="0">
                <a:solidFill>
                  <a:srgbClr val="0000FF"/>
                </a:solidFill>
              </a:rPr>
              <a:t>D </a:t>
            </a:r>
            <a:r>
              <a:rPr lang="mr-IN" sz="3600" b="1" cap="none" dirty="0" smtClean="0">
                <a:solidFill>
                  <a:srgbClr val="0000FF"/>
                </a:solidFill>
              </a:rPr>
              <a:t>–</a:t>
            </a:r>
            <a:r>
              <a:rPr lang="fr-FR" sz="3600" b="1" cap="none" dirty="0">
                <a:solidFill>
                  <a:srgbClr val="0000FF"/>
                </a:solidFill>
              </a:rPr>
              <a:t> </a:t>
            </a:r>
            <a:r>
              <a:rPr lang="fr-FR" sz="3600" b="1" cap="none" dirty="0" smtClean="0">
                <a:solidFill>
                  <a:srgbClr val="0000FF"/>
                </a:solidFill>
              </a:rPr>
              <a:t>La </a:t>
            </a:r>
            <a:r>
              <a:rPr lang="fr-FR" sz="3600" b="1" cap="none" dirty="0">
                <a:solidFill>
                  <a:srgbClr val="0000FF"/>
                </a:solidFill>
              </a:rPr>
              <a:t>dynamique des entreprises dans la </a:t>
            </a:r>
            <a:r>
              <a:rPr lang="fr-FR" sz="3600" b="1" cap="none" dirty="0" smtClean="0">
                <a:solidFill>
                  <a:srgbClr val="0000FF"/>
                </a:solidFill>
              </a:rPr>
              <a:t>crise</a:t>
            </a:r>
            <a:endParaRPr lang="fr-FR" sz="3600" b="1" cap="none" dirty="0">
              <a:solidFill>
                <a:srgbClr val="0000FF"/>
              </a:solidFill>
            </a:endParaRPr>
          </a:p>
        </p:txBody>
      </p:sp>
    </p:spTree>
    <p:extLst>
      <p:ext uri="{BB962C8B-B14F-4D97-AF65-F5344CB8AC3E}">
        <p14:creationId xmlns:p14="http://schemas.microsoft.com/office/powerpoint/2010/main" val="787065334"/>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145529"/>
            <a:ext cx="8137841" cy="628950"/>
          </a:xfrm>
          <a:prstGeom prst="rect">
            <a:avLst/>
          </a:prstGeom>
        </p:spPr>
        <p:txBody>
          <a:bodyPr/>
          <a:lstStyle/>
          <a:p>
            <a:r>
              <a:rPr lang="fr-FR" sz="2800" b="1" cap="none" dirty="0" smtClean="0">
                <a:solidFill>
                  <a:srgbClr val="0000FF"/>
                </a:solidFill>
              </a:rPr>
              <a:t>1 - Nombres, créations et cessations d’entreprises</a:t>
            </a:r>
            <a:endParaRPr lang="fr-FR" sz="2800" b="1" cap="none" dirty="0">
              <a:solidFill>
                <a:srgbClr val="0000FF"/>
              </a:solidFill>
            </a:endParaRPr>
          </a:p>
        </p:txBody>
      </p:sp>
      <p:sp>
        <p:nvSpPr>
          <p:cNvPr id="3"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551155" y="1139291"/>
            <a:ext cx="8137841" cy="4816471"/>
          </a:xfrm>
          <a:prstGeom prst="rect">
            <a:avLst/>
          </a:prstGeom>
        </p:spPr>
        <p:txBody>
          <a:bodyPr/>
          <a:lstStyle/>
          <a:p>
            <a:pPr algn="just"/>
            <a:r>
              <a:rPr lang="fr-FR" dirty="0" smtClean="0"/>
              <a:t>La dynamique économique générale se traduit parfaitement, au niveau global, dans l’évolution de la démographie des entreprises :</a:t>
            </a:r>
          </a:p>
          <a:p>
            <a:pPr lvl="1" algn="just"/>
            <a:r>
              <a:rPr lang="fr-FR" sz="1800" dirty="0" smtClean="0"/>
              <a:t>Faible augmentation de 1995 au début des années 2000 ;</a:t>
            </a:r>
          </a:p>
          <a:p>
            <a:pPr lvl="1" algn="just"/>
            <a:r>
              <a:rPr lang="fr-FR" sz="1800" dirty="0" smtClean="0"/>
              <a:t>Boom jusqu’en 2013 :</a:t>
            </a:r>
          </a:p>
          <a:p>
            <a:pPr lvl="1" algn="just"/>
            <a:r>
              <a:rPr lang="fr-FR" sz="1800" dirty="0" smtClean="0"/>
              <a:t>Stagnation de 2013 à 2015 ; </a:t>
            </a:r>
          </a:p>
          <a:p>
            <a:pPr lvl="1" algn="just"/>
            <a:r>
              <a:rPr lang="fr-FR" sz="1800" dirty="0" smtClean="0"/>
              <a:t>Reprise du dynamisme ensuite </a:t>
            </a:r>
          </a:p>
          <a:p>
            <a:pPr lvl="1" algn="just"/>
            <a:endParaRPr lang="fr-FR" sz="2100" dirty="0"/>
          </a:p>
          <a:p>
            <a:pPr algn="just"/>
            <a:r>
              <a:rPr lang="fr-FR" dirty="0" smtClean="0"/>
              <a:t>Deux secteurs sont profondément touchés :</a:t>
            </a:r>
          </a:p>
          <a:p>
            <a:pPr lvl="1" algn="just"/>
            <a:r>
              <a:rPr lang="fr-FR" sz="1800" dirty="0" smtClean="0"/>
              <a:t>Le BTP-construction surtout, et très tôt</a:t>
            </a:r>
          </a:p>
          <a:p>
            <a:pPr lvl="1" algn="just"/>
            <a:r>
              <a:rPr lang="fr-FR" sz="1800" dirty="0" smtClean="0"/>
              <a:t>Le nickel à partir de 2015</a:t>
            </a:r>
            <a:endParaRPr lang="fr-FR" sz="1800" dirty="0"/>
          </a:p>
        </p:txBody>
      </p:sp>
    </p:spTree>
    <p:extLst>
      <p:ext uri="{BB962C8B-B14F-4D97-AF65-F5344CB8AC3E}">
        <p14:creationId xmlns:p14="http://schemas.microsoft.com/office/powerpoint/2010/main" val="17140056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4165012558"/>
              </p:ext>
            </p:extLst>
          </p:nvPr>
        </p:nvGraphicFramePr>
        <p:xfrm>
          <a:off x="173188" y="144303"/>
          <a:ext cx="5296670" cy="66090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437378061"/>
              </p:ext>
            </p:extLst>
          </p:nvPr>
        </p:nvGraphicFramePr>
        <p:xfrm>
          <a:off x="5469858" y="144303"/>
          <a:ext cx="3799677" cy="660907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631237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2079847225"/>
              </p:ext>
            </p:extLst>
          </p:nvPr>
        </p:nvGraphicFramePr>
        <p:xfrm>
          <a:off x="165100" y="241300"/>
          <a:ext cx="9055100" cy="6502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405269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2533087447"/>
              </p:ext>
            </p:extLst>
          </p:nvPr>
        </p:nvGraphicFramePr>
        <p:xfrm>
          <a:off x="215900" y="203200"/>
          <a:ext cx="3200400" cy="65405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107044097"/>
              </p:ext>
            </p:extLst>
          </p:nvPr>
        </p:nvGraphicFramePr>
        <p:xfrm>
          <a:off x="3187700" y="203200"/>
          <a:ext cx="3009900" cy="65405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Graphique 4"/>
          <p:cNvGraphicFramePr>
            <a:graphicFrameLocks/>
          </p:cNvGraphicFramePr>
          <p:nvPr>
            <p:extLst>
              <p:ext uri="{D42A27DB-BD31-4B8C-83A1-F6EECF244321}">
                <p14:modId xmlns:p14="http://schemas.microsoft.com/office/powerpoint/2010/main" val="2615021355"/>
              </p:ext>
            </p:extLst>
          </p:nvPr>
        </p:nvGraphicFramePr>
        <p:xfrm>
          <a:off x="6337300" y="203200"/>
          <a:ext cx="2857500" cy="65405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712357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a:graphicFrameLocks/>
          </p:cNvGraphicFramePr>
          <p:nvPr>
            <p:extLst>
              <p:ext uri="{D42A27DB-BD31-4B8C-83A1-F6EECF244321}">
                <p14:modId xmlns:p14="http://schemas.microsoft.com/office/powerpoint/2010/main" val="2992547051"/>
              </p:ext>
            </p:extLst>
          </p:nvPr>
        </p:nvGraphicFramePr>
        <p:xfrm>
          <a:off x="165100" y="187594"/>
          <a:ext cx="9258300" cy="65561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70073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196119"/>
            <a:ext cx="8137841" cy="641286"/>
          </a:xfrm>
          <a:prstGeom prst="rect">
            <a:avLst/>
          </a:prstGeom>
        </p:spPr>
        <p:txBody>
          <a:bodyPr/>
          <a:lstStyle/>
          <a:p>
            <a:r>
              <a:rPr lang="fr-FR" sz="2800" b="1" cap="none" dirty="0" smtClean="0">
                <a:solidFill>
                  <a:srgbClr val="0000FF"/>
                </a:solidFill>
              </a:rPr>
              <a:t>1 - Les perspectives de croissance au niveau mondial</a:t>
            </a:r>
            <a:endParaRPr lang="fr-FR" sz="2800" b="1" cap="none" dirty="0">
              <a:solidFill>
                <a:srgbClr val="0000FF"/>
              </a:solidFill>
            </a:endParaRPr>
          </a:p>
        </p:txBody>
      </p:sp>
      <p:sp>
        <p:nvSpPr>
          <p:cNvPr id="12"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265183" y="716069"/>
            <a:ext cx="8792927" cy="4816471"/>
          </a:xfrm>
          <a:prstGeom prst="rect">
            <a:avLst/>
          </a:prstGeom>
        </p:spPr>
        <p:txBody>
          <a:bodyPr/>
          <a:lstStyle/>
          <a:p>
            <a:r>
              <a:rPr lang="fr-FR" sz="1800" dirty="0" smtClean="0"/>
              <a:t>L’économie du Caillou est totalement intégrée à l’économie mondiale, singulièrement par ses exportations de nickel : si la Chine (par le métal) ou la Corée (par le minerai) tousse, le </a:t>
            </a:r>
            <a:r>
              <a:rPr lang="fr-FR" sz="1800" i="1" dirty="0" smtClean="0"/>
              <a:t>Caillou</a:t>
            </a:r>
            <a:r>
              <a:rPr lang="fr-FR" sz="1800" dirty="0" smtClean="0"/>
              <a:t> s’enrhume</a:t>
            </a:r>
            <a:r>
              <a:rPr lang="mr-IN" sz="1800" dirty="0" smtClean="0"/>
              <a:t>…</a:t>
            </a:r>
            <a:endParaRPr lang="fr-FR" sz="1800" dirty="0"/>
          </a:p>
        </p:txBody>
      </p:sp>
      <p:pic>
        <p:nvPicPr>
          <p:cNvPr id="4" name="Image 3"/>
          <p:cNvPicPr/>
          <p:nvPr/>
        </p:nvPicPr>
        <p:blipFill>
          <a:blip r:embed="rId2">
            <a:extLst>
              <a:ext uri="{28A0092B-C50C-407E-A947-70E740481C1C}">
                <a14:useLocalDpi xmlns:a14="http://schemas.microsoft.com/office/drawing/2010/main" val="0"/>
              </a:ext>
            </a:extLst>
          </a:blip>
          <a:srcRect/>
          <a:stretch>
            <a:fillRect/>
          </a:stretch>
        </p:blipFill>
        <p:spPr bwMode="auto">
          <a:xfrm>
            <a:off x="5458224" y="1437546"/>
            <a:ext cx="3599887" cy="2233080"/>
          </a:xfrm>
          <a:prstGeom prst="rect">
            <a:avLst/>
          </a:prstGeom>
          <a:noFill/>
          <a:ln>
            <a:noFill/>
          </a:ln>
        </p:spPr>
      </p:pic>
      <p:sp>
        <p:nvSpPr>
          <p:cNvPr id="5" name="Espace réservé du contenu 11">
            <a:extLst>
              <a:ext uri="{FF2B5EF4-FFF2-40B4-BE49-F238E27FC236}">
                <a16:creationId xmlns:a16="http://schemas.microsoft.com/office/drawing/2014/main" xmlns="" id="{79707D4C-E0AB-E04A-B953-C048473BA445}"/>
              </a:ext>
            </a:extLst>
          </p:cNvPr>
          <p:cNvSpPr txBox="1">
            <a:spLocks/>
          </p:cNvSpPr>
          <p:nvPr/>
        </p:nvSpPr>
        <p:spPr>
          <a:xfrm>
            <a:off x="265184" y="1634216"/>
            <a:ext cx="5038485" cy="3343804"/>
          </a:xfrm>
          <a:prstGeom prst="rect">
            <a:avLst/>
          </a:prstGeom>
        </p:spPr>
        <p:txBody>
          <a:bodyPr lIns="95782" tIns="47891" rIns="95782" bIns="47891" anchor="t">
            <a:noAutofit/>
          </a:bodyPr>
          <a:lstStyle>
            <a:lvl1pPr marL="234451" indent="-234451" algn="l" defTabSz="957816" rtl="0" eaLnBrk="1" latinLnBrk="0" hangingPunct="1">
              <a:lnSpc>
                <a:spcPct val="100000"/>
              </a:lnSpc>
              <a:spcBef>
                <a:spcPts val="1885"/>
              </a:spcBef>
              <a:buClr>
                <a:srgbClr val="D32E59"/>
              </a:buClr>
              <a:buSzPct val="80000"/>
              <a:buFont typeface="Wingdings 3" panose="05040102010807070707" pitchFamily="18" charset="2"/>
              <a:buChar char="}"/>
              <a:defRPr sz="2100" kern="1200">
                <a:solidFill>
                  <a:schemeClr val="tx1"/>
                </a:solidFill>
                <a:latin typeface="+mn-lt"/>
                <a:ea typeface="+mn-ea"/>
                <a:cs typeface="+mn-cs"/>
              </a:defRPr>
            </a:lvl1pPr>
            <a:lvl2pPr marL="653510" indent="-239454" algn="l" defTabSz="957816" rtl="0" eaLnBrk="1" latinLnBrk="0" hangingPunct="1">
              <a:lnSpc>
                <a:spcPct val="100000"/>
              </a:lnSpc>
              <a:spcBef>
                <a:spcPts val="419"/>
              </a:spcBef>
              <a:buClr>
                <a:srgbClr val="D32E59"/>
              </a:buClr>
              <a:buSzPct val="50000"/>
              <a:buFont typeface="Wingdings" pitchFamily="2" charset="2"/>
              <a:buChar char="n"/>
              <a:defRPr sz="1600" kern="1200">
                <a:solidFill>
                  <a:schemeClr val="tx1"/>
                </a:solidFill>
                <a:latin typeface="+mn-lt"/>
                <a:ea typeface="+mn-ea"/>
                <a:cs typeface="+mn-cs"/>
              </a:defRPr>
            </a:lvl2pPr>
            <a:lvl3pPr marL="1024331" indent="-179590" algn="l" defTabSz="957816" rtl="0" eaLnBrk="1" latinLnBrk="0" hangingPunct="1">
              <a:lnSpc>
                <a:spcPct val="100000"/>
              </a:lnSpc>
              <a:spcBef>
                <a:spcPts val="419"/>
              </a:spcBef>
              <a:buClr>
                <a:srgbClr val="CD3058"/>
              </a:buClr>
              <a:buSzPct val="80000"/>
              <a:buFont typeface="Lucida Grande"/>
              <a:buChar char="•"/>
              <a:tabLst/>
              <a:defRPr sz="1500" kern="1200">
                <a:solidFill>
                  <a:schemeClr val="tx1"/>
                </a:solidFill>
                <a:latin typeface="+mn-lt"/>
                <a:ea typeface="+mn-ea"/>
                <a:cs typeface="+mn-cs"/>
              </a:defRPr>
            </a:lvl3pPr>
            <a:lvl4pPr marL="1504902" indent="-239454" algn="just" defTabSz="957816" rtl="0" eaLnBrk="1" latinLnBrk="0" hangingPunct="1">
              <a:lnSpc>
                <a:spcPct val="100000"/>
              </a:lnSpc>
              <a:spcBef>
                <a:spcPts val="419"/>
              </a:spcBef>
              <a:buClr>
                <a:schemeClr val="accent1">
                  <a:lumMod val="60000"/>
                  <a:lumOff val="40000"/>
                </a:schemeClr>
              </a:buClr>
              <a:buSzPct val="75000"/>
              <a:buFont typeface="Wingdings" pitchFamily="2" charset="2"/>
              <a:buChar char="n"/>
              <a:defRPr sz="1000" kern="1200">
                <a:solidFill>
                  <a:schemeClr val="tx2">
                    <a:lumMod val="50000"/>
                  </a:schemeClr>
                </a:solidFill>
                <a:latin typeface="+mn-lt"/>
                <a:ea typeface="+mn-ea"/>
                <a:cs typeface="+mn-cs"/>
              </a:defRPr>
            </a:lvl4pPr>
            <a:lvl5pPr marL="1197270" indent="-239454" algn="l" defTabSz="957816" rtl="0" eaLnBrk="1" latinLnBrk="0" hangingPunct="1">
              <a:spcBef>
                <a:spcPts val="628"/>
              </a:spcBef>
              <a:buClr>
                <a:schemeClr val="accent1"/>
              </a:buClr>
              <a:buSzPct val="75000"/>
              <a:buFont typeface="Wingdings" pitchFamily="2" charset="2"/>
              <a:buChar char="n"/>
              <a:defRPr sz="1900" kern="1200">
                <a:solidFill>
                  <a:schemeClr val="tx1">
                    <a:lumMod val="65000"/>
                    <a:lumOff val="35000"/>
                  </a:schemeClr>
                </a:solidFill>
                <a:latin typeface="+mn-lt"/>
                <a:ea typeface="+mn-ea"/>
                <a:cs typeface="+mn-cs"/>
              </a:defRPr>
            </a:lvl5pPr>
            <a:lvl6pPr marL="1443375" indent="-239454" algn="l" defTabSz="957816" rtl="0" eaLnBrk="1" latinLnBrk="0" hangingPunct="1">
              <a:spcBef>
                <a:spcPct val="20000"/>
              </a:spcBef>
              <a:buClr>
                <a:schemeClr val="accent1">
                  <a:lumMod val="60000"/>
                  <a:lumOff val="40000"/>
                </a:schemeClr>
              </a:buClr>
              <a:buSzPct val="75000"/>
              <a:buFont typeface="Wingdings" pitchFamily="2" charset="2"/>
              <a:buChar char=""/>
              <a:defRPr lang="en-US" sz="1900" kern="1200" dirty="0" smtClean="0">
                <a:solidFill>
                  <a:schemeClr val="tx1">
                    <a:lumMod val="65000"/>
                    <a:lumOff val="35000"/>
                  </a:schemeClr>
                </a:solidFill>
                <a:latin typeface="+mn-lt"/>
                <a:ea typeface="+mn-ea"/>
                <a:cs typeface="+mn-cs"/>
              </a:defRPr>
            </a:lvl6pPr>
            <a:lvl7pPr marL="1679503" indent="-239454" algn="l" defTabSz="957816" rtl="0" eaLnBrk="1" latinLnBrk="0" hangingPunct="1">
              <a:spcBef>
                <a:spcPct val="20000"/>
              </a:spcBef>
              <a:buClr>
                <a:schemeClr val="accent1"/>
              </a:buClr>
              <a:buSzPct val="75000"/>
              <a:buFont typeface="Wingdings" pitchFamily="2" charset="2"/>
              <a:buChar char=""/>
              <a:defRPr lang="en-US" sz="1900" kern="1200" baseline="0" dirty="0" smtClean="0">
                <a:solidFill>
                  <a:schemeClr val="tx1">
                    <a:lumMod val="65000"/>
                    <a:lumOff val="35000"/>
                  </a:schemeClr>
                </a:solidFill>
                <a:latin typeface="+mn-lt"/>
                <a:ea typeface="+mn-ea"/>
                <a:cs typeface="+mn-cs"/>
              </a:defRPr>
            </a:lvl7pPr>
            <a:lvl8pPr marL="1917295" indent="-239454" algn="l" defTabSz="957816" rtl="0" eaLnBrk="1" latinLnBrk="0" hangingPunct="1">
              <a:spcBef>
                <a:spcPct val="20000"/>
              </a:spcBef>
              <a:buClr>
                <a:schemeClr val="accent1">
                  <a:lumMod val="60000"/>
                  <a:lumOff val="40000"/>
                </a:schemeClr>
              </a:buClr>
              <a:buSzPct val="75000"/>
              <a:buFont typeface="Wingdings" pitchFamily="2" charset="2"/>
              <a:buChar char=""/>
              <a:defRPr lang="en-US" sz="1900" kern="1200" baseline="0" dirty="0" smtClean="0">
                <a:solidFill>
                  <a:schemeClr val="tx1">
                    <a:lumMod val="65000"/>
                    <a:lumOff val="35000"/>
                  </a:schemeClr>
                </a:solidFill>
                <a:latin typeface="+mn-lt"/>
                <a:ea typeface="+mn-ea"/>
                <a:cs typeface="+mn-cs"/>
              </a:defRPr>
            </a:lvl8pPr>
            <a:lvl9pPr marL="2155085" indent="-239454" algn="l" defTabSz="957816" rtl="0" eaLnBrk="1" latinLnBrk="0" hangingPunct="1">
              <a:spcBef>
                <a:spcPct val="20000"/>
              </a:spcBef>
              <a:buClr>
                <a:schemeClr val="accent1"/>
              </a:buClr>
              <a:buSzPct val="75000"/>
              <a:buFont typeface="Wingdings" pitchFamily="2" charset="2"/>
              <a:buChar char=""/>
              <a:defRPr lang="en-US" sz="1900" kern="1200" baseline="0" dirty="0">
                <a:solidFill>
                  <a:schemeClr val="tx1">
                    <a:lumMod val="65000"/>
                    <a:lumOff val="35000"/>
                  </a:schemeClr>
                </a:solidFill>
                <a:latin typeface="+mn-lt"/>
                <a:ea typeface="+mn-ea"/>
                <a:cs typeface="+mn-cs"/>
              </a:defRPr>
            </a:lvl9pPr>
          </a:lstStyle>
          <a:p>
            <a:pPr algn="just"/>
            <a:r>
              <a:rPr lang="fr-FR" sz="1600" dirty="0" smtClean="0"/>
              <a:t>La croissance mondiale, selon le FMI serait de plus en plus forte, de 2017 à 2019, surtout pour les pays émergents et en voie de développement</a:t>
            </a:r>
          </a:p>
          <a:p>
            <a:pPr algn="just"/>
            <a:r>
              <a:rPr lang="fr-FR" sz="1600" dirty="0" smtClean="0"/>
              <a:t>La guerre commerciale déclenchée par </a:t>
            </a:r>
            <a:r>
              <a:rPr lang="fr-FR" sz="1600" dirty="0" err="1" smtClean="0"/>
              <a:t>Trump</a:t>
            </a:r>
            <a:r>
              <a:rPr lang="fr-FR" sz="1600" dirty="0" smtClean="0"/>
              <a:t> contre la Chine est un danger pour les exportations de nickel</a:t>
            </a:r>
          </a:p>
          <a:p>
            <a:pPr algn="just"/>
            <a:r>
              <a:rPr lang="fr-FR" sz="1600" dirty="0" smtClean="0"/>
              <a:t>Mais la reprise du prix du pétrole (après son érosion de 2014 à 2017) pourrait à la fois freiner la croissance et doper le coûts de la métallurgie du nickel du </a:t>
            </a:r>
            <a:r>
              <a:rPr lang="fr-FR" sz="1600" i="1" dirty="0" smtClean="0"/>
              <a:t>Caillou</a:t>
            </a:r>
            <a:endParaRPr lang="fr-FR" sz="1600" i="1" dirty="0"/>
          </a:p>
        </p:txBody>
      </p:sp>
      <p:pic>
        <p:nvPicPr>
          <p:cNvPr id="6" name="Image 5"/>
          <p:cNvPicPr>
            <a:picLocks noChangeAspect="1"/>
          </p:cNvPicPr>
          <p:nvPr/>
        </p:nvPicPr>
        <p:blipFill>
          <a:blip r:embed="rId3"/>
          <a:stretch>
            <a:fillRect/>
          </a:stretch>
        </p:blipFill>
        <p:spPr>
          <a:xfrm>
            <a:off x="432669" y="4463190"/>
            <a:ext cx="4952788" cy="2394810"/>
          </a:xfrm>
          <a:prstGeom prst="rect">
            <a:avLst/>
          </a:prstGeom>
        </p:spPr>
      </p:pic>
      <p:graphicFrame>
        <p:nvGraphicFramePr>
          <p:cNvPr id="7" name="Graphique 6"/>
          <p:cNvGraphicFramePr>
            <a:graphicFrameLocks/>
          </p:cNvGraphicFramePr>
          <p:nvPr>
            <p:extLst>
              <p:ext uri="{D42A27DB-BD31-4B8C-83A1-F6EECF244321}">
                <p14:modId xmlns:p14="http://schemas.microsoft.com/office/powerpoint/2010/main" val="1050454366"/>
              </p:ext>
            </p:extLst>
          </p:nvPr>
        </p:nvGraphicFramePr>
        <p:xfrm>
          <a:off x="5108272" y="3810194"/>
          <a:ext cx="4326677" cy="285556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83363114"/>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1743812922"/>
              </p:ext>
            </p:extLst>
          </p:nvPr>
        </p:nvGraphicFramePr>
        <p:xfrm>
          <a:off x="101600" y="203200"/>
          <a:ext cx="3131245" cy="65405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aphique 9"/>
          <p:cNvGraphicFramePr>
            <a:graphicFrameLocks/>
          </p:cNvGraphicFramePr>
          <p:nvPr>
            <p:extLst>
              <p:ext uri="{D42A27DB-BD31-4B8C-83A1-F6EECF244321}">
                <p14:modId xmlns:p14="http://schemas.microsoft.com/office/powerpoint/2010/main" val="3339960805"/>
              </p:ext>
            </p:extLst>
          </p:nvPr>
        </p:nvGraphicFramePr>
        <p:xfrm>
          <a:off x="3232845" y="203200"/>
          <a:ext cx="3104455" cy="65405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Graphique 10"/>
          <p:cNvGraphicFramePr>
            <a:graphicFrameLocks/>
          </p:cNvGraphicFramePr>
          <p:nvPr>
            <p:extLst>
              <p:ext uri="{D42A27DB-BD31-4B8C-83A1-F6EECF244321}">
                <p14:modId xmlns:p14="http://schemas.microsoft.com/office/powerpoint/2010/main" val="2766558193"/>
              </p:ext>
            </p:extLst>
          </p:nvPr>
        </p:nvGraphicFramePr>
        <p:xfrm>
          <a:off x="6337300" y="203200"/>
          <a:ext cx="2957129" cy="65405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285115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43359786"/>
              </p:ext>
            </p:extLst>
          </p:nvPr>
        </p:nvGraphicFramePr>
        <p:xfrm>
          <a:off x="144324" y="101011"/>
          <a:ext cx="4488458" cy="658021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815350823"/>
              </p:ext>
            </p:extLst>
          </p:nvPr>
        </p:nvGraphicFramePr>
        <p:xfrm>
          <a:off x="4834835" y="230885"/>
          <a:ext cx="4401865" cy="64503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608075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0" y="-101771"/>
            <a:ext cx="9692361" cy="993763"/>
          </a:xfrm>
          <a:prstGeom prst="rect">
            <a:avLst/>
          </a:prstGeom>
        </p:spPr>
        <p:txBody>
          <a:bodyPr/>
          <a:lstStyle/>
          <a:p>
            <a:r>
              <a:rPr lang="fr-FR" sz="2800" b="1" cap="none" dirty="0" smtClean="0">
                <a:solidFill>
                  <a:srgbClr val="0000FF"/>
                </a:solidFill>
              </a:rPr>
              <a:t>2  - Les résultats des entreprises (hors métallurgie du nickel) jusqu’en 2015 et tentative d’estimation pour la période actuelle</a:t>
            </a:r>
            <a:endParaRPr lang="fr-FR" sz="2800" b="1" cap="none" dirty="0">
              <a:solidFill>
                <a:srgbClr val="0000FF"/>
              </a:solidFill>
            </a:endParaRPr>
          </a:p>
        </p:txBody>
      </p:sp>
      <p:sp>
        <p:nvSpPr>
          <p:cNvPr id="3" name="Espace réservé du contenu 11">
            <a:extLst>
              <a:ext uri="{FF2B5EF4-FFF2-40B4-BE49-F238E27FC236}">
                <a16:creationId xmlns:a16="http://schemas.microsoft.com/office/drawing/2014/main" xmlns="" id="{79707D4C-E0AB-E04A-B953-C048473BA445}"/>
              </a:ext>
            </a:extLst>
          </p:cNvPr>
          <p:cNvSpPr>
            <a:spLocks noGrp="1"/>
          </p:cNvSpPr>
          <p:nvPr>
            <p:ph idx="4294967295"/>
          </p:nvPr>
        </p:nvSpPr>
        <p:spPr>
          <a:xfrm>
            <a:off x="0" y="892790"/>
            <a:ext cx="9434950" cy="5862279"/>
          </a:xfrm>
          <a:prstGeom prst="rect">
            <a:avLst/>
          </a:prstGeom>
        </p:spPr>
        <p:txBody>
          <a:bodyPr/>
          <a:lstStyle/>
          <a:p>
            <a:pPr algn="just"/>
            <a:r>
              <a:rPr lang="fr-FR" dirty="0"/>
              <a:t>L’analyse globale qui suit ne concerne que les </a:t>
            </a:r>
            <a:r>
              <a:rPr lang="fr-FR" dirty="0" smtClean="0"/>
              <a:t>données </a:t>
            </a:r>
            <a:r>
              <a:rPr lang="fr-FR" dirty="0"/>
              <a:t>des résultats des entreprises de 2012 à 2015 </a:t>
            </a:r>
            <a:r>
              <a:rPr lang="fr-FR" dirty="0" smtClean="0"/>
              <a:t>selon </a:t>
            </a:r>
            <a:r>
              <a:rPr lang="fr-FR" dirty="0"/>
              <a:t>l’ISEE ; elle n’est pas transposable à la période actuelle ; cependant, comme elle correspond à une période de crise, la </a:t>
            </a:r>
            <a:r>
              <a:rPr lang="fr-FR" dirty="0" smtClean="0"/>
              <a:t>tendance à la baisse </a:t>
            </a:r>
            <a:r>
              <a:rPr lang="fr-FR" dirty="0"/>
              <a:t>du coût du travail par salarié en CFP constants peut s’être </a:t>
            </a:r>
            <a:r>
              <a:rPr lang="fr-FR" dirty="0" smtClean="0"/>
              <a:t>prolongée</a:t>
            </a:r>
            <a:endParaRPr lang="fr-FR" dirty="0"/>
          </a:p>
          <a:p>
            <a:pPr algn="just"/>
            <a:r>
              <a:rPr lang="fr-FR" dirty="0"/>
              <a:t>Cette analyse n’est pas exhaustive mais dépasse </a:t>
            </a:r>
            <a:r>
              <a:rPr lang="fr-FR" dirty="0" smtClean="0"/>
              <a:t>très </a:t>
            </a:r>
            <a:r>
              <a:rPr lang="fr-FR" dirty="0"/>
              <a:t>largement celle d’un échantillon :</a:t>
            </a:r>
          </a:p>
          <a:p>
            <a:pPr lvl="1" algn="just"/>
            <a:r>
              <a:rPr lang="fr-FR" sz="1800" dirty="0"/>
              <a:t>Rien n’est indiqué sur la métallurgie du nickel. Il est vrai que jusqu’il y a quelques années, cela serait revenu à donner les résultats de la seule SLN </a:t>
            </a:r>
            <a:endParaRPr lang="fr-FR" sz="1800" dirty="0" smtClean="0"/>
          </a:p>
          <a:p>
            <a:pPr lvl="1" algn="just"/>
            <a:r>
              <a:rPr lang="fr-FR" sz="1800" dirty="0" smtClean="0"/>
              <a:t>Mais </a:t>
            </a:r>
            <a:r>
              <a:rPr lang="fr-FR" sz="1800" dirty="0"/>
              <a:t>la SLN n’est plus seule en métallurgie sur le </a:t>
            </a:r>
            <a:r>
              <a:rPr lang="fr-FR" sz="1800" i="1" dirty="0"/>
              <a:t>Caillou </a:t>
            </a:r>
            <a:r>
              <a:rPr lang="fr-FR" sz="1800" dirty="0"/>
              <a:t>; et depuis quelques années</a:t>
            </a:r>
            <a:r>
              <a:rPr lang="mr-IN" sz="1800" dirty="0"/>
              <a:t>…</a:t>
            </a:r>
            <a:endParaRPr lang="fr-FR" sz="1800" dirty="0"/>
          </a:p>
          <a:p>
            <a:pPr lvl="1" algn="just"/>
            <a:r>
              <a:rPr lang="fr-FR" sz="1800" dirty="0"/>
              <a:t>L’activité analysée compte pour 40% du PIB (beaucoup plus pour le seul secteur marchand, autour de 50%) ;</a:t>
            </a:r>
          </a:p>
          <a:p>
            <a:pPr lvl="1" algn="just"/>
            <a:r>
              <a:rPr lang="fr-FR" sz="1800" dirty="0"/>
              <a:t>Et près de 70% de l’emploi </a:t>
            </a:r>
            <a:r>
              <a:rPr lang="fr-FR" sz="1800" dirty="0" smtClean="0"/>
              <a:t>privé</a:t>
            </a:r>
            <a:endParaRPr lang="fr-FR" sz="1800" dirty="0"/>
          </a:p>
          <a:p>
            <a:pPr algn="just"/>
            <a:r>
              <a:rPr lang="fr-FR" dirty="0"/>
              <a:t>Sauf en effet en 2013, le coût unitaire du travail a stagné en valeur et diminué en CFP constants :</a:t>
            </a:r>
          </a:p>
          <a:p>
            <a:pPr lvl="1" algn="just"/>
            <a:r>
              <a:rPr lang="fr-FR" sz="1800" b="1" dirty="0"/>
              <a:t>S’agit-il d’allègements de charges sur les bas salaires </a:t>
            </a:r>
            <a:r>
              <a:rPr lang="fr-FR" sz="1800" b="1" dirty="0" smtClean="0"/>
              <a:t>? (hypothèse probable)</a:t>
            </a:r>
            <a:endParaRPr lang="fr-FR" sz="1800" b="1" dirty="0"/>
          </a:p>
          <a:p>
            <a:pPr lvl="1" algn="just"/>
            <a:r>
              <a:rPr lang="fr-FR" sz="1800" b="1" dirty="0"/>
              <a:t>S’agit-il de stagnation des salaires nets moyens unitaires versés </a:t>
            </a:r>
            <a:r>
              <a:rPr lang="fr-FR" sz="1800" b="1" dirty="0" smtClean="0"/>
              <a:t>? (hypothèse peu probable)</a:t>
            </a:r>
            <a:endParaRPr lang="fr-FR" sz="1800" b="1" dirty="0"/>
          </a:p>
        </p:txBody>
      </p:sp>
    </p:spTree>
    <p:extLst>
      <p:ext uri="{BB962C8B-B14F-4D97-AF65-F5344CB8AC3E}">
        <p14:creationId xmlns:p14="http://schemas.microsoft.com/office/powerpoint/2010/main" val="8838035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887389801"/>
              </p:ext>
            </p:extLst>
          </p:nvPr>
        </p:nvGraphicFramePr>
        <p:xfrm>
          <a:off x="184637" y="181461"/>
          <a:ext cx="4572000" cy="65286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2896498035"/>
              </p:ext>
            </p:extLst>
          </p:nvPr>
        </p:nvGraphicFramePr>
        <p:xfrm>
          <a:off x="4953000" y="181461"/>
          <a:ext cx="4312565" cy="193979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phique 5"/>
          <p:cNvGraphicFramePr>
            <a:graphicFrameLocks/>
          </p:cNvGraphicFramePr>
          <p:nvPr>
            <p:extLst>
              <p:ext uri="{D42A27DB-BD31-4B8C-83A1-F6EECF244321}">
                <p14:modId xmlns:p14="http://schemas.microsoft.com/office/powerpoint/2010/main" val="4155178410"/>
              </p:ext>
            </p:extLst>
          </p:nvPr>
        </p:nvGraphicFramePr>
        <p:xfrm>
          <a:off x="4953000" y="2265558"/>
          <a:ext cx="4312565" cy="444453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7778380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6"/>
          <p:cNvGraphicFramePr>
            <a:graphicFrameLocks/>
          </p:cNvGraphicFramePr>
          <p:nvPr>
            <p:extLst>
              <p:ext uri="{D42A27DB-BD31-4B8C-83A1-F6EECF244321}">
                <p14:modId xmlns:p14="http://schemas.microsoft.com/office/powerpoint/2010/main" val="3329991235"/>
              </p:ext>
            </p:extLst>
          </p:nvPr>
        </p:nvGraphicFramePr>
        <p:xfrm>
          <a:off x="197337" y="228379"/>
          <a:ext cx="5402412" cy="64528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4228120007"/>
              </p:ext>
            </p:extLst>
          </p:nvPr>
        </p:nvGraphicFramePr>
        <p:xfrm>
          <a:off x="5599748" y="228379"/>
          <a:ext cx="3564790" cy="6452849"/>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à coins arrondis 8"/>
          <p:cNvSpPr/>
          <p:nvPr/>
        </p:nvSpPr>
        <p:spPr>
          <a:xfrm>
            <a:off x="7788021" y="2770184"/>
            <a:ext cx="1376517" cy="282740"/>
          </a:xfrm>
          <a:prstGeom prst="round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sz="1600" dirty="0" smtClean="0">
                <a:solidFill>
                  <a:srgbClr val="3C4646"/>
                </a:solidFill>
                <a:sym typeface="Symbol"/>
              </a:rPr>
              <a:t>Avec tabac</a:t>
            </a:r>
            <a:endParaRPr lang="fr-FR" sz="1600" dirty="0">
              <a:solidFill>
                <a:srgbClr val="3C4646"/>
              </a:solidFill>
              <a:sym typeface="Symbol"/>
            </a:endParaRPr>
          </a:p>
        </p:txBody>
      </p:sp>
    </p:spTree>
    <p:extLst>
      <p:ext uri="{BB962C8B-B14F-4D97-AF65-F5344CB8AC3E}">
        <p14:creationId xmlns:p14="http://schemas.microsoft.com/office/powerpoint/2010/main" val="392506567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279142" y="0"/>
            <a:ext cx="9197680" cy="854653"/>
          </a:xfrm>
          <a:prstGeom prst="rect">
            <a:avLst/>
          </a:prstGeom>
        </p:spPr>
        <p:txBody>
          <a:bodyPr/>
          <a:lstStyle/>
          <a:p>
            <a:r>
              <a:rPr lang="fr-FR" sz="2800" b="1" cap="none" dirty="0" smtClean="0">
                <a:solidFill>
                  <a:srgbClr val="0000FF"/>
                </a:solidFill>
              </a:rPr>
              <a:t>La  publication à venir par  l’IDC </a:t>
            </a:r>
            <a:br>
              <a:rPr lang="fr-FR" sz="2800" b="1" cap="none" dirty="0" smtClean="0">
                <a:solidFill>
                  <a:srgbClr val="0000FF"/>
                </a:solidFill>
              </a:rPr>
            </a:br>
            <a:r>
              <a:rPr lang="fr-FR" sz="2800" b="1" cap="none" dirty="0" smtClean="0">
                <a:solidFill>
                  <a:srgbClr val="0000FF"/>
                </a:solidFill>
              </a:rPr>
              <a:t>des dernières données sur les salaires moyens récents</a:t>
            </a:r>
            <a:endParaRPr lang="fr-FR" sz="2800" b="1" cap="none" dirty="0">
              <a:solidFill>
                <a:srgbClr val="0000FF"/>
              </a:solidFill>
            </a:endParaRPr>
          </a:p>
        </p:txBody>
      </p:sp>
      <p:sp>
        <p:nvSpPr>
          <p:cNvPr id="3" name="Espace réservé du contenu 17">
            <a:extLst>
              <a:ext uri="{FF2B5EF4-FFF2-40B4-BE49-F238E27FC236}">
                <a16:creationId xmlns:a16="http://schemas.microsoft.com/office/drawing/2014/main" xmlns="" id="{5EF43B43-6E16-BA4E-BAAC-1405CCCD567B}"/>
              </a:ext>
            </a:extLst>
          </p:cNvPr>
          <p:cNvSpPr>
            <a:spLocks noGrp="1"/>
          </p:cNvSpPr>
          <p:nvPr>
            <p:ph idx="4294967295"/>
          </p:nvPr>
        </p:nvSpPr>
        <p:spPr>
          <a:xfrm>
            <a:off x="139570" y="740635"/>
            <a:ext cx="9211638" cy="6466283"/>
          </a:xfrm>
          <a:prstGeom prst="rect">
            <a:avLst/>
          </a:prstGeom>
        </p:spPr>
        <p:txBody>
          <a:bodyPr/>
          <a:lstStyle/>
          <a:p>
            <a:pPr marL="414056" lvl="1" indent="0" algn="just">
              <a:buNone/>
            </a:pPr>
            <a:endParaRPr lang="fr-FR" sz="2100" dirty="0">
              <a:solidFill>
                <a:srgbClr val="3C4646"/>
              </a:solidFill>
            </a:endParaRPr>
          </a:p>
          <a:p>
            <a:pPr algn="just"/>
            <a:r>
              <a:rPr lang="fr-FR" dirty="0" smtClean="0">
                <a:solidFill>
                  <a:srgbClr val="3C4646"/>
                </a:solidFill>
              </a:rPr>
              <a:t>L’IDC </a:t>
            </a:r>
            <a:r>
              <a:rPr lang="fr-FR" dirty="0">
                <a:solidFill>
                  <a:srgbClr val="3C4646"/>
                </a:solidFill>
              </a:rPr>
              <a:t>(Institut </a:t>
            </a:r>
            <a:r>
              <a:rPr lang="fr-FR" dirty="0" smtClean="0">
                <a:solidFill>
                  <a:srgbClr val="3C4646"/>
                </a:solidFill>
              </a:rPr>
              <a:t>de développement </a:t>
            </a:r>
            <a:r>
              <a:rPr lang="fr-FR" dirty="0">
                <a:solidFill>
                  <a:srgbClr val="3C4646"/>
                </a:solidFill>
              </a:rPr>
              <a:t>des compétences</a:t>
            </a:r>
            <a:r>
              <a:rPr lang="fr-FR" dirty="0" smtClean="0">
                <a:solidFill>
                  <a:srgbClr val="3C4646"/>
                </a:solidFill>
              </a:rPr>
              <a:t>) est en train de finaliser sa dernière étude (effectuée tous les deux ans), concernant l’évolution des salaires moyens jusqu’en 2017 </a:t>
            </a:r>
          </a:p>
          <a:p>
            <a:pPr algn="just"/>
            <a:r>
              <a:rPr lang="fr-FR" dirty="0" smtClean="0">
                <a:solidFill>
                  <a:srgbClr val="3C4646"/>
                </a:solidFill>
              </a:rPr>
              <a:t>Cette étude n’est pas complètement « stabilisée »</a:t>
            </a:r>
            <a:endParaRPr lang="fr-FR" dirty="0">
              <a:solidFill>
                <a:srgbClr val="3C4646"/>
              </a:solidFill>
            </a:endParaRPr>
          </a:p>
          <a:p>
            <a:pPr algn="just"/>
            <a:r>
              <a:rPr lang="fr-FR" dirty="0" smtClean="0">
                <a:solidFill>
                  <a:srgbClr val="3C4646"/>
                </a:solidFill>
              </a:rPr>
              <a:t>La </a:t>
            </a:r>
            <a:r>
              <a:rPr lang="fr-FR" dirty="0">
                <a:solidFill>
                  <a:srgbClr val="3C4646"/>
                </a:solidFill>
              </a:rPr>
              <a:t>comparaison </a:t>
            </a:r>
            <a:r>
              <a:rPr lang="fr-FR" dirty="0" smtClean="0">
                <a:solidFill>
                  <a:srgbClr val="3C4646"/>
                </a:solidFill>
              </a:rPr>
              <a:t>des données de l’ISEE jusqu’en 2015 avec celles de l’IDC pose de toute manière question </a:t>
            </a:r>
            <a:r>
              <a:rPr lang="fr-FR" dirty="0">
                <a:solidFill>
                  <a:srgbClr val="3C4646"/>
                </a:solidFill>
              </a:rPr>
              <a:t>:</a:t>
            </a:r>
          </a:p>
          <a:p>
            <a:pPr lvl="1" algn="just"/>
            <a:r>
              <a:rPr lang="fr-FR" sz="1800" dirty="0">
                <a:solidFill>
                  <a:srgbClr val="3C4646"/>
                </a:solidFill>
              </a:rPr>
              <a:t>Il s’agit pour ce dernier des </a:t>
            </a:r>
            <a:r>
              <a:rPr lang="fr-FR" sz="1800" b="1" dirty="0">
                <a:solidFill>
                  <a:srgbClr val="3C4646"/>
                </a:solidFill>
              </a:rPr>
              <a:t>salaires moyens de base</a:t>
            </a:r>
            <a:r>
              <a:rPr lang="fr-FR" sz="1800" dirty="0">
                <a:solidFill>
                  <a:srgbClr val="3C4646"/>
                </a:solidFill>
              </a:rPr>
              <a:t>,  hors primes et divers,</a:t>
            </a:r>
          </a:p>
          <a:p>
            <a:pPr lvl="1" algn="just"/>
            <a:r>
              <a:rPr lang="fr-FR" sz="1800" dirty="0" smtClean="0">
                <a:solidFill>
                  <a:srgbClr val="3C4646"/>
                </a:solidFill>
              </a:rPr>
              <a:t>Alors </a:t>
            </a:r>
            <a:r>
              <a:rPr lang="fr-FR" sz="1800" dirty="0">
                <a:solidFill>
                  <a:srgbClr val="3C4646"/>
                </a:solidFill>
              </a:rPr>
              <a:t>que pour </a:t>
            </a:r>
            <a:r>
              <a:rPr lang="fr-FR" sz="1800" dirty="0" smtClean="0">
                <a:solidFill>
                  <a:srgbClr val="3C4646"/>
                </a:solidFill>
              </a:rPr>
              <a:t>l’ISEE</a:t>
            </a:r>
            <a:r>
              <a:rPr lang="fr-FR" sz="1800" dirty="0">
                <a:solidFill>
                  <a:srgbClr val="3C4646"/>
                </a:solidFill>
              </a:rPr>
              <a:t>, il s’agit des rémunérations totales avec charges </a:t>
            </a:r>
            <a:r>
              <a:rPr lang="fr-FR" sz="1800" dirty="0" smtClean="0">
                <a:solidFill>
                  <a:srgbClr val="3C4646"/>
                </a:solidFill>
              </a:rPr>
              <a:t>sociales ;</a:t>
            </a:r>
          </a:p>
          <a:p>
            <a:pPr lvl="1" algn="just"/>
            <a:r>
              <a:rPr lang="fr-FR" sz="1800" dirty="0" smtClean="0">
                <a:solidFill>
                  <a:srgbClr val="3C4646"/>
                </a:solidFill>
              </a:rPr>
              <a:t>Le ratio que nous avons calculé Salaire / FP avec charges sociales tourne autour de moins de 60%, soit beaucoup moins que le ratio habituel autour de 70 à 75% ; ce qui indique donc probablement des allègements de charges sociales</a:t>
            </a:r>
          </a:p>
          <a:p>
            <a:pPr marL="0" indent="0" algn="just">
              <a:buNone/>
            </a:pPr>
            <a:endParaRPr lang="fr-FR" sz="2100" dirty="0">
              <a:solidFill>
                <a:srgbClr val="3C4646"/>
              </a:solidFill>
            </a:endParaRPr>
          </a:p>
        </p:txBody>
      </p:sp>
    </p:spTree>
    <p:extLst>
      <p:ext uri="{BB962C8B-B14F-4D97-AF65-F5344CB8AC3E}">
        <p14:creationId xmlns:p14="http://schemas.microsoft.com/office/powerpoint/2010/main" val="2830259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17">
            <a:extLst>
              <a:ext uri="{FF2B5EF4-FFF2-40B4-BE49-F238E27FC236}">
                <a16:creationId xmlns:a16="http://schemas.microsoft.com/office/drawing/2014/main" xmlns="" id="{5EF43B43-6E16-BA4E-BAAC-1405CCCD567B}"/>
              </a:ext>
            </a:extLst>
          </p:cNvPr>
          <p:cNvSpPr>
            <a:spLocks noGrp="1"/>
          </p:cNvSpPr>
          <p:nvPr>
            <p:ph idx="4294967295"/>
          </p:nvPr>
        </p:nvSpPr>
        <p:spPr>
          <a:xfrm>
            <a:off x="139570" y="879275"/>
            <a:ext cx="9211638" cy="5825199"/>
          </a:xfrm>
          <a:prstGeom prst="rect">
            <a:avLst/>
          </a:prstGeom>
        </p:spPr>
        <p:txBody>
          <a:bodyPr/>
          <a:lstStyle/>
          <a:p>
            <a:pPr marL="414056" lvl="1" indent="0" algn="just">
              <a:buNone/>
            </a:pPr>
            <a:endParaRPr lang="fr-FR" sz="2100" dirty="0">
              <a:solidFill>
                <a:srgbClr val="3C4646"/>
              </a:solidFill>
            </a:endParaRPr>
          </a:p>
          <a:p>
            <a:pPr algn="just"/>
            <a:r>
              <a:rPr lang="fr-FR" dirty="0" smtClean="0">
                <a:solidFill>
                  <a:srgbClr val="3C4646"/>
                </a:solidFill>
              </a:rPr>
              <a:t>La </a:t>
            </a:r>
            <a:r>
              <a:rPr lang="fr-FR" dirty="0">
                <a:solidFill>
                  <a:srgbClr val="3C4646"/>
                </a:solidFill>
              </a:rPr>
              <a:t>comparaison </a:t>
            </a:r>
            <a:r>
              <a:rPr lang="fr-FR" dirty="0" smtClean="0">
                <a:solidFill>
                  <a:srgbClr val="3C4646"/>
                </a:solidFill>
              </a:rPr>
              <a:t>des données de l’ISEE jusqu’en 2015 avec celles de l’IDC pose de toute manière question </a:t>
            </a:r>
            <a:r>
              <a:rPr lang="fr-FR" dirty="0">
                <a:solidFill>
                  <a:srgbClr val="3C4646"/>
                </a:solidFill>
              </a:rPr>
              <a:t>:</a:t>
            </a:r>
          </a:p>
          <a:p>
            <a:pPr lvl="1" algn="just"/>
            <a:r>
              <a:rPr lang="fr-FR" sz="1800" dirty="0">
                <a:solidFill>
                  <a:srgbClr val="3C4646"/>
                </a:solidFill>
              </a:rPr>
              <a:t>Il s’agit pour ce dernier des </a:t>
            </a:r>
            <a:r>
              <a:rPr lang="fr-FR" sz="1800" b="1" dirty="0">
                <a:solidFill>
                  <a:srgbClr val="3C4646"/>
                </a:solidFill>
              </a:rPr>
              <a:t>salaires moyens de base</a:t>
            </a:r>
            <a:r>
              <a:rPr lang="fr-FR" sz="1800" dirty="0">
                <a:solidFill>
                  <a:srgbClr val="3C4646"/>
                </a:solidFill>
              </a:rPr>
              <a:t>,  hors primes et divers,</a:t>
            </a:r>
          </a:p>
          <a:p>
            <a:pPr lvl="1" algn="just"/>
            <a:r>
              <a:rPr lang="fr-FR" sz="1800" dirty="0" smtClean="0">
                <a:solidFill>
                  <a:srgbClr val="3C4646"/>
                </a:solidFill>
              </a:rPr>
              <a:t>Alors </a:t>
            </a:r>
            <a:r>
              <a:rPr lang="fr-FR" sz="1800" dirty="0">
                <a:solidFill>
                  <a:srgbClr val="3C4646"/>
                </a:solidFill>
              </a:rPr>
              <a:t>que pour </a:t>
            </a:r>
            <a:r>
              <a:rPr lang="fr-FR" sz="1800" dirty="0" smtClean="0">
                <a:solidFill>
                  <a:srgbClr val="3C4646"/>
                </a:solidFill>
              </a:rPr>
              <a:t>l’ISEE</a:t>
            </a:r>
            <a:r>
              <a:rPr lang="fr-FR" sz="1800" dirty="0">
                <a:solidFill>
                  <a:srgbClr val="3C4646"/>
                </a:solidFill>
              </a:rPr>
              <a:t>, il s’agit des rémunérations totales avec charges </a:t>
            </a:r>
            <a:r>
              <a:rPr lang="fr-FR" sz="1800" dirty="0" smtClean="0">
                <a:solidFill>
                  <a:srgbClr val="3C4646"/>
                </a:solidFill>
              </a:rPr>
              <a:t>sociales ;</a:t>
            </a:r>
          </a:p>
          <a:p>
            <a:pPr lvl="1" algn="just"/>
            <a:r>
              <a:rPr lang="fr-FR" sz="1800" dirty="0" smtClean="0">
                <a:solidFill>
                  <a:srgbClr val="3C4646"/>
                </a:solidFill>
              </a:rPr>
              <a:t>Le ratio que nous avons calculé Salaire / FP avec charges sociales tourne autour de moins de 60%, soit beaucoup moins que le ratio habituel autour de 70 à 75% ; ce qui indique donc probablement des allègements de charges sociales</a:t>
            </a:r>
          </a:p>
        </p:txBody>
      </p:sp>
    </p:spTree>
    <p:extLst>
      <p:ext uri="{BB962C8B-B14F-4D97-AF65-F5344CB8AC3E}">
        <p14:creationId xmlns:p14="http://schemas.microsoft.com/office/powerpoint/2010/main" val="301951127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2752226657"/>
              </p:ext>
            </p:extLst>
          </p:nvPr>
        </p:nvGraphicFramePr>
        <p:xfrm>
          <a:off x="307055" y="181438"/>
          <a:ext cx="5219928" cy="64619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913785697"/>
              </p:ext>
            </p:extLst>
          </p:nvPr>
        </p:nvGraphicFramePr>
        <p:xfrm>
          <a:off x="5526983" y="181437"/>
          <a:ext cx="3559042" cy="646197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340214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154872" y="26826"/>
            <a:ext cx="10020218" cy="1385726"/>
          </a:xfrm>
          <a:prstGeom prst="rect">
            <a:avLst/>
          </a:prstGeom>
        </p:spPr>
        <p:txBody>
          <a:bodyPr/>
          <a:lstStyle/>
          <a:p>
            <a:r>
              <a:rPr lang="fr-FR" sz="2800" b="1" cap="none" dirty="0" smtClean="0">
                <a:solidFill>
                  <a:srgbClr val="0000FF"/>
                </a:solidFill>
              </a:rPr>
              <a:t>3 </a:t>
            </a:r>
            <a:r>
              <a:rPr lang="mr-IN" sz="2800" b="1" cap="none" dirty="0" smtClean="0">
                <a:solidFill>
                  <a:srgbClr val="0000FF"/>
                </a:solidFill>
              </a:rPr>
              <a:t>–</a:t>
            </a:r>
            <a:r>
              <a:rPr lang="fr-FR" sz="2800" b="1" cap="none" dirty="0" smtClean="0">
                <a:solidFill>
                  <a:srgbClr val="0000FF"/>
                </a:solidFill>
              </a:rPr>
              <a:t> Le partage de la valeur ajoutée (VAB) </a:t>
            </a:r>
            <a:br>
              <a:rPr lang="fr-FR" sz="2800" b="1" cap="none" dirty="0" smtClean="0">
                <a:solidFill>
                  <a:srgbClr val="0000FF"/>
                </a:solidFill>
              </a:rPr>
            </a:br>
            <a:r>
              <a:rPr lang="fr-FR" sz="2800" b="1" cap="none" dirty="0" smtClean="0">
                <a:solidFill>
                  <a:srgbClr val="0000FF"/>
                </a:solidFill>
              </a:rPr>
              <a:t>entre les travail (FP) et les capitaux (EBE) : </a:t>
            </a:r>
            <a:br>
              <a:rPr lang="fr-FR" sz="2800" b="1" cap="none" dirty="0" smtClean="0">
                <a:solidFill>
                  <a:srgbClr val="0000FF"/>
                </a:solidFill>
              </a:rPr>
            </a:br>
            <a:r>
              <a:rPr lang="fr-FR" sz="2800" b="1" cap="none" dirty="0" smtClean="0">
                <a:solidFill>
                  <a:srgbClr val="0000FF"/>
                </a:solidFill>
              </a:rPr>
              <a:t>augmentation des profitabilité d’exploitation de 2012 à 2015</a:t>
            </a:r>
            <a:endParaRPr lang="fr-FR" sz="2800" b="1" cap="none" dirty="0">
              <a:solidFill>
                <a:srgbClr val="0000FF"/>
              </a:solidFill>
            </a:endParaRPr>
          </a:p>
        </p:txBody>
      </p:sp>
      <p:sp>
        <p:nvSpPr>
          <p:cNvPr id="3" name="Espace réservé du contenu 17">
            <a:extLst>
              <a:ext uri="{FF2B5EF4-FFF2-40B4-BE49-F238E27FC236}">
                <a16:creationId xmlns:a16="http://schemas.microsoft.com/office/drawing/2014/main" xmlns="" id="{5EF43B43-6E16-BA4E-BAAC-1405CCCD567B}"/>
              </a:ext>
            </a:extLst>
          </p:cNvPr>
          <p:cNvSpPr>
            <a:spLocks noGrp="1"/>
          </p:cNvSpPr>
          <p:nvPr>
            <p:ph idx="4294967295"/>
          </p:nvPr>
        </p:nvSpPr>
        <p:spPr>
          <a:xfrm>
            <a:off x="307056" y="1750956"/>
            <a:ext cx="9044152" cy="4819720"/>
          </a:xfrm>
          <a:prstGeom prst="rect">
            <a:avLst/>
          </a:prstGeom>
        </p:spPr>
        <p:txBody>
          <a:bodyPr/>
          <a:lstStyle/>
          <a:p>
            <a:pPr algn="just"/>
            <a:r>
              <a:rPr lang="fr-FR" dirty="0" smtClean="0"/>
              <a:t>Ce qui est important, c’est moins les masses en milliards de CFP (GCFP, « Giga » CFP) que </a:t>
            </a:r>
            <a:r>
              <a:rPr lang="fr-FR" b="1" i="1" dirty="0" smtClean="0"/>
              <a:t>les taux de profitabilités </a:t>
            </a:r>
            <a:r>
              <a:rPr lang="fr-FR" b="1" dirty="0" smtClean="0"/>
              <a:t>: les différents profits ramenés au chiffre d’affaires</a:t>
            </a:r>
          </a:p>
          <a:p>
            <a:pPr algn="just"/>
            <a:r>
              <a:rPr lang="fr-FR" dirty="0" smtClean="0"/>
              <a:t>Le partage de la valeur ajoutée (la contribution de l’entreprise à la formation de la richesse </a:t>
            </a:r>
            <a:r>
              <a:rPr lang="fr-FR" dirty="0"/>
              <a:t>globale </a:t>
            </a:r>
            <a:r>
              <a:rPr lang="fr-FR" dirty="0" smtClean="0"/>
              <a:t>- en </a:t>
            </a:r>
            <a:r>
              <a:rPr lang="fr-FR" dirty="0"/>
              <a:t>gros au </a:t>
            </a:r>
            <a:r>
              <a:rPr lang="fr-FR" dirty="0" smtClean="0"/>
              <a:t>PIB - produite par le travail et les capitaux engagés) est un bon indicateur</a:t>
            </a:r>
          </a:p>
          <a:p>
            <a:pPr algn="just"/>
            <a:r>
              <a:rPr lang="fr-FR" dirty="0" smtClean="0"/>
              <a:t>Il se mesure surtout par le rapport des profits bruts d’exploitation </a:t>
            </a:r>
            <a:r>
              <a:rPr lang="fr-FR" b="1" i="1" dirty="0" smtClean="0"/>
              <a:t>(Excédent brut d’exploitation, ou EBE </a:t>
            </a:r>
            <a:r>
              <a:rPr lang="fr-FR" dirty="0" smtClean="0"/>
              <a:t>dans le jargon des économistes et gestionnaires) à la valeur ajoutée</a:t>
            </a:r>
          </a:p>
          <a:p>
            <a:pPr algn="just"/>
            <a:r>
              <a:rPr lang="fr-FR" b="1" i="1" dirty="0" smtClean="0"/>
              <a:t>Ce taux augmente nettement de 2012 à 2015, malgré l’entrée en crise économique</a:t>
            </a:r>
          </a:p>
          <a:p>
            <a:pPr algn="just"/>
            <a:endParaRPr lang="fr-FR" dirty="0" smtClean="0"/>
          </a:p>
          <a:p>
            <a:pPr marL="414056" lvl="1" indent="0" algn="just">
              <a:buNone/>
            </a:pPr>
            <a:endParaRPr lang="fr-FR" sz="2100" dirty="0" smtClean="0">
              <a:solidFill>
                <a:srgbClr val="FF0000"/>
              </a:solidFill>
            </a:endParaRPr>
          </a:p>
          <a:p>
            <a:pPr marL="414056" lvl="1" indent="0" algn="just">
              <a:buNone/>
            </a:pPr>
            <a:endParaRPr lang="fr-FR" sz="2100" dirty="0">
              <a:solidFill>
                <a:srgbClr val="FF0000"/>
              </a:solidFill>
            </a:endParaRPr>
          </a:p>
        </p:txBody>
      </p:sp>
    </p:spTree>
    <p:extLst>
      <p:ext uri="{BB962C8B-B14F-4D97-AF65-F5344CB8AC3E}">
        <p14:creationId xmlns:p14="http://schemas.microsoft.com/office/powerpoint/2010/main" val="368826508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Graphique 11"/>
          <p:cNvGraphicFramePr>
            <a:graphicFrameLocks/>
          </p:cNvGraphicFramePr>
          <p:nvPr>
            <p:extLst>
              <p:ext uri="{D42A27DB-BD31-4B8C-83A1-F6EECF244321}">
                <p14:modId xmlns:p14="http://schemas.microsoft.com/office/powerpoint/2010/main" val="2263852967"/>
              </p:ext>
            </p:extLst>
          </p:nvPr>
        </p:nvGraphicFramePr>
        <p:xfrm>
          <a:off x="175426" y="177800"/>
          <a:ext cx="4417802" cy="6680200"/>
        </p:xfrm>
        <a:graphic>
          <a:graphicData uri="http://schemas.openxmlformats.org/drawingml/2006/chart">
            <c:chart xmlns:c="http://schemas.openxmlformats.org/drawingml/2006/chart" xmlns:r="http://schemas.openxmlformats.org/officeDocument/2006/relationships" r:id="rId2"/>
          </a:graphicData>
        </a:graphic>
      </p:graphicFrame>
      <p:sp>
        <p:nvSpPr>
          <p:cNvPr id="17" name="Espace réservé du contenu 17">
            <a:extLst>
              <a:ext uri="{FF2B5EF4-FFF2-40B4-BE49-F238E27FC236}">
                <a16:creationId xmlns:a16="http://schemas.microsoft.com/office/drawing/2014/main" xmlns="" id="{5EF43B43-6E16-BA4E-BAAC-1405CCCD567B}"/>
              </a:ext>
            </a:extLst>
          </p:cNvPr>
          <p:cNvSpPr>
            <a:spLocks noGrp="1"/>
          </p:cNvSpPr>
          <p:nvPr>
            <p:ph idx="4294967295"/>
          </p:nvPr>
        </p:nvSpPr>
        <p:spPr>
          <a:xfrm>
            <a:off x="4700048" y="0"/>
            <a:ext cx="4660208" cy="6707485"/>
          </a:xfrm>
          <a:prstGeom prst="rect">
            <a:avLst/>
          </a:prstGeom>
        </p:spPr>
        <p:txBody>
          <a:bodyPr/>
          <a:lstStyle/>
          <a:p>
            <a:pPr marL="0" indent="0" algn="just">
              <a:buNone/>
            </a:pPr>
            <a:r>
              <a:rPr lang="fr-FR" sz="1800" b="1" dirty="0" smtClean="0"/>
              <a:t>Chiffre d’affaires </a:t>
            </a:r>
            <a:r>
              <a:rPr lang="fr-FR" sz="1800" dirty="0" smtClean="0"/>
              <a:t>(CA), en fait production,  moins </a:t>
            </a:r>
            <a:r>
              <a:rPr lang="fr-FR" sz="1800" b="1" dirty="0" smtClean="0"/>
              <a:t>Consommations intermédiaires </a:t>
            </a:r>
            <a:r>
              <a:rPr lang="fr-FR" sz="1800" dirty="0" smtClean="0"/>
              <a:t>(CI), matières premières et services provenant de l’extérieur = </a:t>
            </a:r>
            <a:r>
              <a:rPr lang="fr-FR" sz="1800" b="1" dirty="0" smtClean="0"/>
              <a:t>Valeur ajoutée brute </a:t>
            </a:r>
            <a:r>
              <a:rPr lang="fr-FR" sz="1800" dirty="0" smtClean="0"/>
              <a:t>(VAB)</a:t>
            </a:r>
          </a:p>
          <a:p>
            <a:pPr marL="0" indent="0" algn="just">
              <a:buNone/>
            </a:pPr>
            <a:r>
              <a:rPr lang="fr-FR" sz="1800" dirty="0" smtClean="0"/>
              <a:t>	</a:t>
            </a:r>
            <a:r>
              <a:rPr lang="fr-FR" sz="2000" b="1" dirty="0" smtClean="0"/>
              <a:t>CA </a:t>
            </a:r>
            <a:r>
              <a:rPr lang="mr-IN" sz="2000" b="1" dirty="0" smtClean="0"/>
              <a:t>–</a:t>
            </a:r>
            <a:r>
              <a:rPr lang="fr-FR" sz="2000" b="1" dirty="0" smtClean="0"/>
              <a:t> </a:t>
            </a:r>
            <a:r>
              <a:rPr lang="fr-FR" sz="2000" b="1" dirty="0" smtClean="0">
                <a:solidFill>
                  <a:srgbClr val="FF0000"/>
                </a:solidFill>
              </a:rPr>
              <a:t>CI</a:t>
            </a:r>
            <a:r>
              <a:rPr lang="fr-FR" sz="2000" b="1" dirty="0" smtClean="0"/>
              <a:t> = </a:t>
            </a:r>
            <a:r>
              <a:rPr lang="fr-FR" sz="2000" b="1" dirty="0" smtClean="0">
                <a:solidFill>
                  <a:srgbClr val="0000FF"/>
                </a:solidFill>
              </a:rPr>
              <a:t>VAB</a:t>
            </a:r>
          </a:p>
          <a:p>
            <a:pPr marL="0" indent="0" algn="just">
              <a:buNone/>
            </a:pPr>
            <a:r>
              <a:rPr lang="fr-FR" sz="1800" dirty="0" smtClean="0"/>
              <a:t>VAB moins </a:t>
            </a:r>
            <a:r>
              <a:rPr lang="fr-FR" sz="1800" b="1" dirty="0" smtClean="0"/>
              <a:t>Frais de personnel </a:t>
            </a:r>
            <a:r>
              <a:rPr lang="fr-FR" sz="1800" dirty="0" smtClean="0"/>
              <a:t>(FP) ou coût du travail, salaires et </a:t>
            </a:r>
            <a:r>
              <a:rPr lang="fr-FR" sz="1800" dirty="0" err="1" smtClean="0"/>
              <a:t>chArges</a:t>
            </a:r>
            <a:r>
              <a:rPr lang="fr-FR" sz="1800" dirty="0" smtClean="0"/>
              <a:t> sociales = </a:t>
            </a:r>
            <a:r>
              <a:rPr lang="fr-FR" sz="1800" b="1" dirty="0" smtClean="0"/>
              <a:t>Excédent brut d’exploitation</a:t>
            </a:r>
            <a:r>
              <a:rPr lang="fr-FR" sz="1800" dirty="0" smtClean="0"/>
              <a:t> (EBE) : le profit brut</a:t>
            </a:r>
          </a:p>
          <a:p>
            <a:pPr marL="0" indent="0" algn="just">
              <a:buNone/>
            </a:pPr>
            <a:r>
              <a:rPr lang="fr-FR" sz="1800" dirty="0" smtClean="0"/>
              <a:t>	</a:t>
            </a:r>
            <a:r>
              <a:rPr lang="fr-FR" sz="2000" b="1" dirty="0" smtClean="0">
                <a:solidFill>
                  <a:srgbClr val="0000FF"/>
                </a:solidFill>
              </a:rPr>
              <a:t>VAB</a:t>
            </a:r>
            <a:r>
              <a:rPr lang="fr-FR" sz="2000" b="1" dirty="0" smtClean="0"/>
              <a:t> </a:t>
            </a:r>
            <a:r>
              <a:rPr lang="mr-IN" sz="2000" b="1" dirty="0" smtClean="0"/>
              <a:t>–</a:t>
            </a:r>
            <a:r>
              <a:rPr lang="fr-FR" sz="2000" b="1" dirty="0" smtClean="0"/>
              <a:t> </a:t>
            </a:r>
            <a:r>
              <a:rPr lang="fr-FR" sz="2000" b="1" dirty="0" smtClean="0">
                <a:solidFill>
                  <a:srgbClr val="FF6600"/>
                </a:solidFill>
              </a:rPr>
              <a:t>FP</a:t>
            </a:r>
            <a:r>
              <a:rPr lang="fr-FR" sz="2000" b="1" dirty="0" smtClean="0"/>
              <a:t> = </a:t>
            </a:r>
            <a:r>
              <a:rPr lang="fr-FR" sz="2000" b="1" dirty="0" smtClean="0">
                <a:solidFill>
                  <a:srgbClr val="008000"/>
                </a:solidFill>
              </a:rPr>
              <a:t>EBE</a:t>
            </a:r>
          </a:p>
          <a:p>
            <a:pPr marL="0" indent="0" algn="just">
              <a:buNone/>
            </a:pPr>
            <a:r>
              <a:rPr lang="fr-FR" sz="1800" dirty="0" smtClean="0"/>
              <a:t>EBE moins </a:t>
            </a:r>
            <a:r>
              <a:rPr lang="fr-FR" sz="1800" b="1" dirty="0" smtClean="0"/>
              <a:t>Dotations aux amortissements </a:t>
            </a:r>
            <a:r>
              <a:rPr lang="fr-FR" sz="1800" dirty="0" smtClean="0"/>
              <a:t>(usure du matériel) </a:t>
            </a:r>
            <a:r>
              <a:rPr lang="fr-FR" sz="1800" b="1" dirty="0" smtClean="0"/>
              <a:t>et divers </a:t>
            </a:r>
            <a:r>
              <a:rPr lang="fr-FR" sz="1800" dirty="0" smtClean="0"/>
              <a:t>(</a:t>
            </a:r>
            <a:r>
              <a:rPr lang="fr-FR" sz="1800" dirty="0" err="1" smtClean="0"/>
              <a:t>Dot.&amp;div</a:t>
            </a:r>
            <a:r>
              <a:rPr lang="fr-FR" sz="1800" dirty="0" smtClean="0"/>
              <a:t>.) = </a:t>
            </a:r>
            <a:r>
              <a:rPr lang="fr-FR" sz="1800" b="1" dirty="0" smtClean="0"/>
              <a:t>Résultat d’exploitation </a:t>
            </a:r>
            <a:r>
              <a:rPr lang="fr-FR" sz="1800" dirty="0" smtClean="0"/>
              <a:t>(REX)</a:t>
            </a:r>
          </a:p>
          <a:p>
            <a:pPr marL="0" indent="0" algn="just">
              <a:buNone/>
            </a:pPr>
            <a:r>
              <a:rPr lang="fr-FR" sz="1800" dirty="0" smtClean="0"/>
              <a:t>	</a:t>
            </a:r>
            <a:r>
              <a:rPr lang="fr-FR" sz="2000" b="1" dirty="0" smtClean="0">
                <a:solidFill>
                  <a:srgbClr val="008000"/>
                </a:solidFill>
              </a:rPr>
              <a:t>EBE</a:t>
            </a:r>
            <a:r>
              <a:rPr lang="fr-FR" sz="2000" b="1" dirty="0" smtClean="0"/>
              <a:t> </a:t>
            </a:r>
            <a:r>
              <a:rPr lang="mr-IN" sz="2000" b="1" dirty="0" smtClean="0"/>
              <a:t>–</a:t>
            </a:r>
            <a:r>
              <a:rPr lang="fr-FR" sz="2000" b="1" dirty="0" err="1" smtClean="0">
                <a:solidFill>
                  <a:schemeClr val="bg1">
                    <a:lumMod val="50000"/>
                  </a:schemeClr>
                </a:solidFill>
              </a:rPr>
              <a:t>Dot&amp;div</a:t>
            </a:r>
            <a:r>
              <a:rPr lang="fr-FR" sz="2000" b="1" dirty="0" smtClean="0">
                <a:solidFill>
                  <a:schemeClr val="bg1">
                    <a:lumMod val="50000"/>
                  </a:schemeClr>
                </a:solidFill>
              </a:rPr>
              <a:t>. </a:t>
            </a:r>
            <a:r>
              <a:rPr lang="fr-FR" sz="2000" b="1" dirty="0" smtClean="0"/>
              <a:t>= </a:t>
            </a:r>
            <a:r>
              <a:rPr lang="fr-FR" sz="2000" b="1" dirty="0" smtClean="0">
                <a:solidFill>
                  <a:srgbClr val="27FF2E"/>
                </a:solidFill>
              </a:rPr>
              <a:t>REX</a:t>
            </a:r>
          </a:p>
          <a:p>
            <a:pPr marL="0" indent="0" algn="just">
              <a:buNone/>
            </a:pPr>
            <a:r>
              <a:rPr lang="fr-FR" sz="1800" dirty="0" smtClean="0"/>
              <a:t>REX moins </a:t>
            </a:r>
            <a:r>
              <a:rPr lang="fr-FR" sz="1800" b="1" dirty="0" smtClean="0"/>
              <a:t>Autres charges</a:t>
            </a:r>
            <a:r>
              <a:rPr lang="fr-FR" sz="1800" dirty="0" smtClean="0"/>
              <a:t>, dont impôts sur les bénéfices (ou + autres produits) = </a:t>
            </a:r>
            <a:r>
              <a:rPr lang="fr-FR" sz="1800" b="1" dirty="0" smtClean="0"/>
              <a:t>Résultat net </a:t>
            </a:r>
            <a:r>
              <a:rPr lang="fr-FR" sz="1800" dirty="0" smtClean="0"/>
              <a:t>(RN)</a:t>
            </a:r>
          </a:p>
          <a:p>
            <a:pPr marL="0" indent="0" algn="just">
              <a:buNone/>
            </a:pPr>
            <a:r>
              <a:rPr lang="fr-FR" sz="1800" dirty="0" smtClean="0"/>
              <a:t> 	</a:t>
            </a:r>
            <a:r>
              <a:rPr lang="fr-FR" sz="2000" b="1" dirty="0" smtClean="0">
                <a:solidFill>
                  <a:srgbClr val="27FF2E"/>
                </a:solidFill>
              </a:rPr>
              <a:t>REX</a:t>
            </a:r>
            <a:r>
              <a:rPr lang="fr-FR" sz="2000" b="1" dirty="0" smtClean="0"/>
              <a:t> </a:t>
            </a:r>
            <a:r>
              <a:rPr lang="mr-IN" sz="2000" b="1" dirty="0" smtClean="0"/>
              <a:t>–</a:t>
            </a:r>
            <a:r>
              <a:rPr lang="fr-FR" sz="2000" b="1" dirty="0" smtClean="0">
                <a:solidFill>
                  <a:schemeClr val="bg1">
                    <a:lumMod val="75000"/>
                  </a:schemeClr>
                </a:solidFill>
              </a:rPr>
              <a:t>Autres</a:t>
            </a:r>
            <a:r>
              <a:rPr lang="fr-FR" sz="2000" b="1" dirty="0" smtClean="0"/>
              <a:t> = </a:t>
            </a:r>
            <a:r>
              <a:rPr lang="fr-FR" sz="2000" b="1" dirty="0" smtClean="0">
                <a:solidFill>
                  <a:schemeClr val="accent2">
                    <a:lumMod val="75000"/>
                  </a:schemeClr>
                </a:solidFill>
              </a:rPr>
              <a:t>RN</a:t>
            </a:r>
          </a:p>
        </p:txBody>
      </p:sp>
    </p:spTree>
    <p:extLst>
      <p:ext uri="{BB962C8B-B14F-4D97-AF65-F5344CB8AC3E}">
        <p14:creationId xmlns:p14="http://schemas.microsoft.com/office/powerpoint/2010/main" val="191057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a:extLst>
              <a:ext uri="{FF2B5EF4-FFF2-40B4-BE49-F238E27FC236}">
                <a16:creationId xmlns="" xmlns:xdr="http://schemas.openxmlformats.org/drawingml/2006/spreadsheetDrawing" xmlns:a16="http://schemas.microsoft.com/office/drawing/2014/main" xmlns:lc="http://schemas.openxmlformats.org/drawingml/2006/lockedCanvas" id="{00000000-0008-0000-0100-00000D000000}"/>
              </a:ext>
            </a:extLst>
          </p:cNvPr>
          <p:cNvGraphicFramePr>
            <a:graphicFrameLocks/>
          </p:cNvGraphicFramePr>
          <p:nvPr>
            <p:extLst>
              <p:ext uri="{D42A27DB-BD31-4B8C-83A1-F6EECF244321}">
                <p14:modId xmlns:p14="http://schemas.microsoft.com/office/powerpoint/2010/main" val="3768791699"/>
              </p:ext>
            </p:extLst>
          </p:nvPr>
        </p:nvGraphicFramePr>
        <p:xfrm>
          <a:off x="224911" y="201793"/>
          <a:ext cx="5900602" cy="64924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a:extLst>
              <a:ext uri="{FF2B5EF4-FFF2-40B4-BE49-F238E27FC236}">
                <a16:creationId xmlns="" xmlns:xdr="http://schemas.openxmlformats.org/drawingml/2006/spreadsheetDrawing" xmlns:a16="http://schemas.microsoft.com/office/drawing/2014/main" xmlns:lc="http://schemas.openxmlformats.org/drawingml/2006/lockedCanvas" id="{00000000-0008-0000-0100-00000E000000}"/>
              </a:ext>
            </a:extLst>
          </p:cNvPr>
          <p:cNvGraphicFramePr>
            <a:graphicFrameLocks/>
          </p:cNvGraphicFramePr>
          <p:nvPr>
            <p:extLst>
              <p:ext uri="{D42A27DB-BD31-4B8C-83A1-F6EECF244321}">
                <p14:modId xmlns:p14="http://schemas.microsoft.com/office/powerpoint/2010/main" val="18175117"/>
              </p:ext>
            </p:extLst>
          </p:nvPr>
        </p:nvGraphicFramePr>
        <p:xfrm>
          <a:off x="6291676" y="201793"/>
          <a:ext cx="3135521" cy="6492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1687537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aphique 12"/>
          <p:cNvGraphicFramePr>
            <a:graphicFrameLocks/>
          </p:cNvGraphicFramePr>
          <p:nvPr>
            <p:extLst>
              <p:ext uri="{D42A27DB-BD31-4B8C-83A1-F6EECF244321}">
                <p14:modId xmlns:p14="http://schemas.microsoft.com/office/powerpoint/2010/main" val="1099208995"/>
              </p:ext>
            </p:extLst>
          </p:nvPr>
        </p:nvGraphicFramePr>
        <p:xfrm>
          <a:off x="187620" y="101012"/>
          <a:ext cx="9077945" cy="291492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Graphique 15"/>
          <p:cNvGraphicFramePr>
            <a:graphicFrameLocks/>
          </p:cNvGraphicFramePr>
          <p:nvPr>
            <p:extLst>
              <p:ext uri="{D42A27DB-BD31-4B8C-83A1-F6EECF244321}">
                <p14:modId xmlns:p14="http://schemas.microsoft.com/office/powerpoint/2010/main" val="4086926079"/>
              </p:ext>
            </p:extLst>
          </p:nvPr>
        </p:nvGraphicFramePr>
        <p:xfrm>
          <a:off x="187620" y="3145805"/>
          <a:ext cx="9077945" cy="35787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7304105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455205733"/>
              </p:ext>
            </p:extLst>
          </p:nvPr>
        </p:nvGraphicFramePr>
        <p:xfrm>
          <a:off x="230918" y="115442"/>
          <a:ext cx="4517323" cy="66090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771692857"/>
              </p:ext>
            </p:extLst>
          </p:nvPr>
        </p:nvGraphicFramePr>
        <p:xfrm>
          <a:off x="5022456" y="115443"/>
          <a:ext cx="4329703" cy="23954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phique 5"/>
          <p:cNvGraphicFramePr>
            <a:graphicFrameLocks/>
          </p:cNvGraphicFramePr>
          <p:nvPr>
            <p:extLst>
              <p:ext uri="{D42A27DB-BD31-4B8C-83A1-F6EECF244321}">
                <p14:modId xmlns:p14="http://schemas.microsoft.com/office/powerpoint/2010/main" val="2645304254"/>
              </p:ext>
            </p:extLst>
          </p:nvPr>
        </p:nvGraphicFramePr>
        <p:xfrm>
          <a:off x="5022456" y="2510872"/>
          <a:ext cx="4329702" cy="421364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1569348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81046" y="2053543"/>
            <a:ext cx="8828095" cy="2190596"/>
          </a:xfrm>
          <a:prstGeom prst="rect">
            <a:avLst/>
          </a:prstGeom>
        </p:spPr>
        <p:txBody>
          <a:bodyPr/>
          <a:lstStyle/>
          <a:p>
            <a:r>
              <a:rPr lang="fr-FR" sz="3600" b="1" cap="none" dirty="0" smtClean="0">
                <a:solidFill>
                  <a:srgbClr val="0000FF"/>
                </a:solidFill>
              </a:rPr>
              <a:t>E </a:t>
            </a:r>
            <a:r>
              <a:rPr lang="mr-IN" sz="3600" b="1" cap="none" dirty="0" smtClean="0">
                <a:solidFill>
                  <a:srgbClr val="0000FF"/>
                </a:solidFill>
              </a:rPr>
              <a:t>–</a:t>
            </a:r>
            <a:r>
              <a:rPr lang="fr-FR" sz="3600" b="1" cap="none" dirty="0" smtClean="0">
                <a:solidFill>
                  <a:srgbClr val="0000FF"/>
                </a:solidFill>
              </a:rPr>
              <a:t> Le secteur du nickel : la sortie de crise, sans aucun doute</a:t>
            </a:r>
            <a:br>
              <a:rPr lang="fr-FR" sz="3600" b="1" cap="none" dirty="0" smtClean="0">
                <a:solidFill>
                  <a:srgbClr val="0000FF"/>
                </a:solidFill>
              </a:rPr>
            </a:br>
            <a:r>
              <a:rPr lang="fr-FR" sz="3600" b="1" cap="none" dirty="0" smtClean="0">
                <a:solidFill>
                  <a:srgbClr val="0000FF"/>
                </a:solidFill>
              </a:rPr>
              <a:t/>
            </a:r>
            <a:br>
              <a:rPr lang="fr-FR" sz="3600" b="1" cap="none" dirty="0" smtClean="0">
                <a:solidFill>
                  <a:srgbClr val="0000FF"/>
                </a:solidFill>
              </a:rPr>
            </a:br>
            <a:r>
              <a:rPr lang="fr-FR" sz="3600" b="1" cap="none" dirty="0" smtClean="0">
                <a:solidFill>
                  <a:srgbClr val="0000FF"/>
                </a:solidFill>
              </a:rPr>
              <a:t>De nouveau la locomotive du Caillou, </a:t>
            </a:r>
            <a:br>
              <a:rPr lang="fr-FR" sz="3600" b="1" cap="none" dirty="0" smtClean="0">
                <a:solidFill>
                  <a:srgbClr val="0000FF"/>
                </a:solidFill>
              </a:rPr>
            </a:br>
            <a:r>
              <a:rPr lang="fr-FR" sz="3600" b="1" cap="none" dirty="0" smtClean="0">
                <a:solidFill>
                  <a:srgbClr val="0000FF"/>
                </a:solidFill>
              </a:rPr>
              <a:t>après le frein</a:t>
            </a:r>
            <a:r>
              <a:rPr lang="mr-IN" sz="3600" b="1" cap="none" dirty="0" smtClean="0">
                <a:solidFill>
                  <a:srgbClr val="0000FF"/>
                </a:solidFill>
              </a:rPr>
              <a:t>…</a:t>
            </a:r>
            <a:r>
              <a:rPr lang="fr-FR" sz="3600" b="1" cap="none" dirty="0" smtClean="0">
                <a:solidFill>
                  <a:srgbClr val="0000FF"/>
                </a:solidFill>
              </a:rPr>
              <a:t/>
            </a:r>
            <a:br>
              <a:rPr lang="fr-FR" sz="3600" b="1" cap="none" dirty="0" smtClean="0">
                <a:solidFill>
                  <a:srgbClr val="0000FF"/>
                </a:solidFill>
              </a:rPr>
            </a:br>
            <a:endParaRPr lang="fr-FR" sz="3600" b="1" cap="none" dirty="0">
              <a:solidFill>
                <a:srgbClr val="0000FF"/>
              </a:solidFill>
            </a:endParaRPr>
          </a:p>
        </p:txBody>
      </p:sp>
    </p:spTree>
    <p:extLst>
      <p:ext uri="{BB962C8B-B14F-4D97-AF65-F5344CB8AC3E}">
        <p14:creationId xmlns:p14="http://schemas.microsoft.com/office/powerpoint/2010/main" val="683748733"/>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5" y="111654"/>
            <a:ext cx="9524628" cy="1004886"/>
          </a:xfrm>
          <a:prstGeom prst="rect">
            <a:avLst/>
          </a:prstGeom>
        </p:spPr>
        <p:txBody>
          <a:bodyPr/>
          <a:lstStyle/>
          <a:p>
            <a:r>
              <a:rPr lang="fr-FR" sz="2800" b="1" cap="none" dirty="0" smtClean="0">
                <a:solidFill>
                  <a:srgbClr val="0000FF"/>
                </a:solidFill>
              </a:rPr>
              <a:t>1 </a:t>
            </a:r>
            <a:r>
              <a:rPr lang="mr-IN" sz="2800" b="1" cap="none" dirty="0" smtClean="0">
                <a:solidFill>
                  <a:srgbClr val="0000FF"/>
                </a:solidFill>
              </a:rPr>
              <a:t>–</a:t>
            </a:r>
            <a:r>
              <a:rPr lang="fr-FR" sz="2800" b="1" cap="none" dirty="0" smtClean="0">
                <a:solidFill>
                  <a:srgbClr val="0000FF"/>
                </a:solidFill>
              </a:rPr>
              <a:t> Les cours du nickel au LME : </a:t>
            </a:r>
            <a:br>
              <a:rPr lang="fr-FR" sz="2800" b="1" cap="none" dirty="0" smtClean="0">
                <a:solidFill>
                  <a:srgbClr val="0000FF"/>
                </a:solidFill>
              </a:rPr>
            </a:br>
            <a:r>
              <a:rPr lang="fr-FR" sz="2800" b="1" cap="none" dirty="0" smtClean="0">
                <a:solidFill>
                  <a:srgbClr val="0000FF"/>
                </a:solidFill>
              </a:rPr>
              <a:t>nouveau boom après l’abyme ?</a:t>
            </a:r>
            <a:endParaRPr lang="fr-FR" sz="2800" b="1" cap="none" dirty="0">
              <a:solidFill>
                <a:srgbClr val="0000FF"/>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470865" y="604247"/>
            <a:ext cx="8810539" cy="5959965"/>
          </a:xfrm>
          <a:prstGeom prst="rect">
            <a:avLst/>
          </a:prstGeom>
        </p:spPr>
        <p:txBody>
          <a:bodyPr/>
          <a:lstStyle/>
          <a:p>
            <a:pPr marL="0" indent="0" algn="just">
              <a:buNone/>
            </a:pPr>
            <a:endParaRPr lang="fr-FR" dirty="0" smtClean="0"/>
          </a:p>
          <a:p>
            <a:pPr algn="just"/>
            <a:r>
              <a:rPr lang="fr-FR" dirty="0" smtClean="0"/>
              <a:t>Après la chute des cours de 2014 à 2015-2016, ces deniers reprennent,        sans aucun doute</a:t>
            </a:r>
          </a:p>
          <a:p>
            <a:pPr algn="just"/>
            <a:r>
              <a:rPr lang="fr-FR" dirty="0" smtClean="0"/>
              <a:t>Le bond de juin 2017 à juin 2018 est considérable : + 69% en US $ ; + 62% en CFP</a:t>
            </a:r>
          </a:p>
          <a:p>
            <a:pPr algn="just"/>
            <a:r>
              <a:rPr lang="fr-FR" dirty="0" smtClean="0"/>
              <a:t>Selon nos estimations en moyenne annuelle (9 premiers mois de 2018 comparés à la même période de 2017), la reprise est plus molle, mais encore très nette : respectivement + 42 % et + 27%</a:t>
            </a:r>
          </a:p>
          <a:p>
            <a:pPr algn="just"/>
            <a:r>
              <a:rPr lang="fr-FR" dirty="0" smtClean="0"/>
              <a:t>Depuis juin 2018, les cours (qui avaient atteint 15 000 US$ la tonne) sont un peu retombés (à 12 000 $), par les contraintes géopolitiques donc</a:t>
            </a:r>
            <a:endParaRPr lang="fr-FR" dirty="0"/>
          </a:p>
          <a:p>
            <a:pPr algn="just"/>
            <a:r>
              <a:rPr lang="fr-FR" b="1" i="1" dirty="0" smtClean="0"/>
              <a:t>Mais les fondamentaux de moyen terme restent excellents selon tous les experts</a:t>
            </a:r>
            <a:endParaRPr lang="fr-FR" b="1" i="1" dirty="0"/>
          </a:p>
        </p:txBody>
      </p:sp>
    </p:spTree>
    <p:extLst>
      <p:ext uri="{BB962C8B-B14F-4D97-AF65-F5344CB8AC3E}">
        <p14:creationId xmlns:p14="http://schemas.microsoft.com/office/powerpoint/2010/main" val="60095176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a:graphicFrameLocks/>
          </p:cNvGraphicFramePr>
          <p:nvPr>
            <p:extLst>
              <p:ext uri="{D42A27DB-BD31-4B8C-83A1-F6EECF244321}">
                <p14:modId xmlns:p14="http://schemas.microsoft.com/office/powerpoint/2010/main" val="3662424647"/>
              </p:ext>
            </p:extLst>
          </p:nvPr>
        </p:nvGraphicFramePr>
        <p:xfrm>
          <a:off x="142426" y="191437"/>
          <a:ext cx="5412174" cy="307286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Graphique 3"/>
          <p:cNvGraphicFramePr>
            <a:graphicFrameLocks/>
          </p:cNvGraphicFramePr>
          <p:nvPr>
            <p:extLst>
              <p:ext uri="{D42A27DB-BD31-4B8C-83A1-F6EECF244321}">
                <p14:modId xmlns:p14="http://schemas.microsoft.com/office/powerpoint/2010/main" val="2715424835"/>
              </p:ext>
            </p:extLst>
          </p:nvPr>
        </p:nvGraphicFramePr>
        <p:xfrm>
          <a:off x="5697026" y="191437"/>
          <a:ext cx="3750542" cy="30728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phique 6"/>
          <p:cNvGraphicFramePr>
            <a:graphicFrameLocks/>
          </p:cNvGraphicFramePr>
          <p:nvPr>
            <p:extLst>
              <p:ext uri="{D42A27DB-BD31-4B8C-83A1-F6EECF244321}">
                <p14:modId xmlns:p14="http://schemas.microsoft.com/office/powerpoint/2010/main" val="150257544"/>
              </p:ext>
            </p:extLst>
          </p:nvPr>
        </p:nvGraphicFramePr>
        <p:xfrm>
          <a:off x="142426" y="3264301"/>
          <a:ext cx="5412174" cy="34898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Graphique 8"/>
          <p:cNvGraphicFramePr>
            <a:graphicFrameLocks/>
          </p:cNvGraphicFramePr>
          <p:nvPr>
            <p:extLst>
              <p:ext uri="{D42A27DB-BD31-4B8C-83A1-F6EECF244321}">
                <p14:modId xmlns:p14="http://schemas.microsoft.com/office/powerpoint/2010/main" val="1941225102"/>
              </p:ext>
            </p:extLst>
          </p:nvPr>
        </p:nvGraphicFramePr>
        <p:xfrm>
          <a:off x="5554600" y="3264301"/>
          <a:ext cx="3892968" cy="348983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00574163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873630271"/>
              </p:ext>
            </p:extLst>
          </p:nvPr>
        </p:nvGraphicFramePr>
        <p:xfrm>
          <a:off x="127195" y="73339"/>
          <a:ext cx="9134150" cy="66336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169717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p:nvPr/>
        </p:nvPicPr>
        <p:blipFill>
          <a:blip r:embed="rId2">
            <a:extLst>
              <a:ext uri="{28A0092B-C50C-407E-A947-70E740481C1C}">
                <a14:useLocalDpi xmlns:a14="http://schemas.microsoft.com/office/drawing/2010/main" val="0"/>
              </a:ext>
            </a:extLst>
          </a:blip>
          <a:srcRect/>
          <a:stretch>
            <a:fillRect/>
          </a:stretch>
        </p:blipFill>
        <p:spPr bwMode="auto">
          <a:xfrm>
            <a:off x="5578338" y="356105"/>
            <a:ext cx="3821754" cy="6381849"/>
          </a:xfrm>
          <a:prstGeom prst="rect">
            <a:avLst/>
          </a:prstGeom>
          <a:noFill/>
          <a:ln>
            <a:noFill/>
          </a:ln>
        </p:spPr>
      </p:pic>
      <p:sp>
        <p:nvSpPr>
          <p:cNvPr id="4"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106819" y="11871"/>
            <a:ext cx="9649337" cy="344234"/>
          </a:xfrm>
          <a:prstGeom prst="rect">
            <a:avLst/>
          </a:prstGeom>
        </p:spPr>
        <p:txBody>
          <a:bodyPr/>
          <a:lstStyle/>
          <a:p>
            <a:r>
              <a:rPr lang="fr-FR" sz="2000" b="1" cap="none" dirty="0" smtClean="0">
                <a:solidFill>
                  <a:srgbClr val="0000FF"/>
                </a:solidFill>
              </a:rPr>
              <a:t>L’amélioration, mais </a:t>
            </a:r>
            <a:r>
              <a:rPr lang="fr-FR" sz="2000" b="1" cap="none" dirty="0" err="1" smtClean="0">
                <a:solidFill>
                  <a:srgbClr val="0000FF"/>
                </a:solidFill>
              </a:rPr>
              <a:t>Trump</a:t>
            </a:r>
            <a:r>
              <a:rPr lang="fr-FR" sz="2000" b="1" cap="none" dirty="0" smtClean="0">
                <a:solidFill>
                  <a:srgbClr val="0000FF"/>
                </a:solidFill>
              </a:rPr>
              <a:t> induit une chute des cours au milieu de 2018 ; provisoire ?</a:t>
            </a:r>
            <a:endParaRPr lang="fr-FR" sz="2000" b="1" cap="none" dirty="0">
              <a:solidFill>
                <a:srgbClr val="0000FF"/>
              </a:solidFill>
            </a:endParaRPr>
          </a:p>
        </p:txBody>
      </p:sp>
      <p:sp>
        <p:nvSpPr>
          <p:cNvPr id="2" name="Rectangle à coins arrondis 1"/>
          <p:cNvSpPr/>
          <p:nvPr/>
        </p:nvSpPr>
        <p:spPr>
          <a:xfrm>
            <a:off x="7050069" y="914004"/>
            <a:ext cx="1044456" cy="367976"/>
          </a:xfrm>
          <a:prstGeom prst="roundRect">
            <a:avLst/>
          </a:prstGeom>
          <a:solidFill>
            <a:srgbClr val="27FF23"/>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sz="1600" b="1" dirty="0" smtClean="0">
                <a:solidFill>
                  <a:schemeClr val="tx1"/>
                </a:solidFill>
                <a:sym typeface="Symbol"/>
              </a:rPr>
              <a:t>15 000 $</a:t>
            </a:r>
            <a:endParaRPr lang="fr-FR" sz="1600" b="1" dirty="0">
              <a:solidFill>
                <a:schemeClr val="tx1"/>
              </a:solidFill>
              <a:sym typeface="Symbol"/>
            </a:endParaRPr>
          </a:p>
        </p:txBody>
      </p:sp>
      <p:sp>
        <p:nvSpPr>
          <p:cNvPr id="7" name="Rectangle à coins arrondis 6"/>
          <p:cNvSpPr/>
          <p:nvPr/>
        </p:nvSpPr>
        <p:spPr>
          <a:xfrm>
            <a:off x="5578338" y="4989500"/>
            <a:ext cx="1018824" cy="367976"/>
          </a:xfrm>
          <a:prstGeom prst="roundRect">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sz="1600" b="1" dirty="0" smtClean="0">
                <a:solidFill>
                  <a:schemeClr val="bg1"/>
                </a:solidFill>
                <a:sym typeface="Symbol"/>
              </a:rPr>
              <a:t>11 000 $</a:t>
            </a:r>
            <a:endParaRPr lang="fr-FR" sz="1600" b="1" dirty="0">
              <a:solidFill>
                <a:schemeClr val="bg1"/>
              </a:solidFill>
              <a:sym typeface="Symbol"/>
            </a:endParaRPr>
          </a:p>
        </p:txBody>
      </p:sp>
      <p:sp>
        <p:nvSpPr>
          <p:cNvPr id="9" name="Rectangle à coins arrondis 8"/>
          <p:cNvSpPr/>
          <p:nvPr/>
        </p:nvSpPr>
        <p:spPr>
          <a:xfrm>
            <a:off x="7845279" y="3636299"/>
            <a:ext cx="1222489" cy="542006"/>
          </a:xfrm>
          <a:prstGeom prst="roundRect">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marL="88900" algn="ctr"/>
            <a:r>
              <a:rPr lang="fr-FR" sz="1600" b="1" dirty="0" smtClean="0">
                <a:solidFill>
                  <a:schemeClr val="tx1"/>
                </a:solidFill>
                <a:sym typeface="Symbol"/>
              </a:rPr>
              <a:t>12 000 </a:t>
            </a:r>
          </a:p>
          <a:p>
            <a:pPr marL="88900" algn="ctr"/>
            <a:r>
              <a:rPr lang="fr-FR" sz="1600" b="1" dirty="0" smtClean="0">
                <a:solidFill>
                  <a:schemeClr val="tx1"/>
                </a:solidFill>
                <a:sym typeface="Symbol"/>
              </a:rPr>
              <a:t>à 13 000 $</a:t>
            </a:r>
            <a:endParaRPr lang="fr-FR" sz="1600" b="1" dirty="0">
              <a:solidFill>
                <a:schemeClr val="tx1"/>
              </a:solidFill>
              <a:sym typeface="Symbol"/>
            </a:endParaRPr>
          </a:p>
        </p:txBody>
      </p:sp>
      <p:graphicFrame>
        <p:nvGraphicFramePr>
          <p:cNvPr id="10" name="Graphique 9"/>
          <p:cNvGraphicFramePr>
            <a:graphicFrameLocks/>
          </p:cNvGraphicFramePr>
          <p:nvPr>
            <p:extLst>
              <p:ext uri="{D42A27DB-BD31-4B8C-83A1-F6EECF244321}">
                <p14:modId xmlns:p14="http://schemas.microsoft.com/office/powerpoint/2010/main" val="2303246994"/>
              </p:ext>
            </p:extLst>
          </p:nvPr>
        </p:nvGraphicFramePr>
        <p:xfrm>
          <a:off x="247796" y="510418"/>
          <a:ext cx="5176248" cy="62315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5226453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5" y="192373"/>
            <a:ext cx="9377805" cy="986400"/>
          </a:xfrm>
          <a:prstGeom prst="rect">
            <a:avLst/>
          </a:prstGeom>
        </p:spPr>
        <p:txBody>
          <a:bodyPr/>
          <a:lstStyle/>
          <a:p>
            <a:r>
              <a:rPr lang="fr-FR" sz="2800" b="1" cap="none" dirty="0" smtClean="0">
                <a:solidFill>
                  <a:srgbClr val="0000FF"/>
                </a:solidFill>
              </a:rPr>
              <a:t>2 </a:t>
            </a:r>
            <a:r>
              <a:rPr lang="mr-IN" sz="2800" b="1" cap="none" dirty="0" smtClean="0">
                <a:solidFill>
                  <a:srgbClr val="0000FF"/>
                </a:solidFill>
              </a:rPr>
              <a:t>–</a:t>
            </a:r>
            <a:r>
              <a:rPr lang="fr-FR" sz="2800" b="1" cap="none" dirty="0" smtClean="0">
                <a:solidFill>
                  <a:srgbClr val="0000FF"/>
                </a:solidFill>
              </a:rPr>
              <a:t> Le boom de la production de nickel depuis 2009, </a:t>
            </a:r>
            <a:br>
              <a:rPr lang="fr-FR" sz="2800" b="1" cap="none" dirty="0" smtClean="0">
                <a:solidFill>
                  <a:srgbClr val="0000FF"/>
                </a:solidFill>
              </a:rPr>
            </a:br>
            <a:r>
              <a:rPr lang="fr-FR" sz="2800" b="1" cap="none" dirty="0" smtClean="0">
                <a:solidFill>
                  <a:srgbClr val="0000FF"/>
                </a:solidFill>
              </a:rPr>
              <a:t>après la stagnation</a:t>
            </a:r>
            <a:endParaRPr lang="fr-FR" sz="2800" b="1" cap="none" dirty="0">
              <a:solidFill>
                <a:srgbClr val="0000FF"/>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470865" y="968186"/>
            <a:ext cx="8775211" cy="5277528"/>
          </a:xfrm>
          <a:prstGeom prst="rect">
            <a:avLst/>
          </a:prstGeom>
        </p:spPr>
        <p:txBody>
          <a:bodyPr/>
          <a:lstStyle/>
          <a:p>
            <a:pPr marL="0" indent="0" algn="just">
              <a:buNone/>
            </a:pPr>
            <a:endParaRPr lang="fr-FR" dirty="0" smtClean="0"/>
          </a:p>
          <a:p>
            <a:pPr algn="just"/>
            <a:r>
              <a:rPr lang="fr-FR" dirty="0" smtClean="0"/>
              <a:t>La production du </a:t>
            </a:r>
            <a:r>
              <a:rPr lang="fr-FR" i="1" dirty="0" smtClean="0"/>
              <a:t>Caillou</a:t>
            </a:r>
            <a:r>
              <a:rPr lang="fr-FR" dirty="0" smtClean="0"/>
              <a:t>, comme celle du monde, a en gros doublé depuis 2009-2010</a:t>
            </a:r>
          </a:p>
          <a:p>
            <a:pPr algn="just"/>
            <a:r>
              <a:rPr lang="fr-FR" dirty="0" smtClean="0"/>
              <a:t>La corrélation entre les capacités et niveaux de production et les cours est évidente sur le long terme :</a:t>
            </a:r>
          </a:p>
          <a:p>
            <a:pPr lvl="1" algn="just"/>
            <a:r>
              <a:rPr lang="fr-FR" sz="1800" dirty="0" smtClean="0"/>
              <a:t>Quand les productions stagnent, les cours s’envolent (avant la crise)</a:t>
            </a:r>
          </a:p>
          <a:p>
            <a:pPr lvl="1" algn="just"/>
            <a:r>
              <a:rPr lang="fr-FR" sz="1800" dirty="0" smtClean="0"/>
              <a:t>Quand les capacités et les production sont dopées, les cours s’écroulent (pendant la crise)</a:t>
            </a:r>
          </a:p>
          <a:p>
            <a:pPr lvl="1" algn="just"/>
            <a:r>
              <a:rPr lang="fr-FR" sz="1800" dirty="0" smtClean="0"/>
              <a:t>Quand les productions stagnent, suite à la chute des cours, les cours repartent à la hausse (situation actuelle)</a:t>
            </a:r>
            <a:endParaRPr lang="fr-FR" sz="2100" dirty="0" smtClean="0"/>
          </a:p>
          <a:p>
            <a:pPr lvl="1" algn="just"/>
            <a:r>
              <a:rPr lang="fr-FR" sz="2100" dirty="0" smtClean="0"/>
              <a:t>C’est le fameux </a:t>
            </a:r>
            <a:r>
              <a:rPr lang="fr-FR" sz="2100" b="1" i="1" dirty="0" smtClean="0"/>
              <a:t>« cycle du porc » </a:t>
            </a:r>
            <a:r>
              <a:rPr lang="fr-FR" sz="2100" dirty="0" smtClean="0"/>
              <a:t>qui s’applique aux matières premières en général et au secteur du nickel en particulier</a:t>
            </a:r>
            <a:endParaRPr lang="fr-FR" sz="2100" dirty="0"/>
          </a:p>
        </p:txBody>
      </p:sp>
    </p:spTree>
    <p:extLst>
      <p:ext uri="{BB962C8B-B14F-4D97-AF65-F5344CB8AC3E}">
        <p14:creationId xmlns:p14="http://schemas.microsoft.com/office/powerpoint/2010/main" val="203780031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extLst>
              <p:ext uri="{D42A27DB-BD31-4B8C-83A1-F6EECF244321}">
                <p14:modId xmlns:p14="http://schemas.microsoft.com/office/powerpoint/2010/main" val="578559138"/>
              </p:ext>
            </p:extLst>
          </p:nvPr>
        </p:nvGraphicFramePr>
        <p:xfrm>
          <a:off x="272981" y="189923"/>
          <a:ext cx="9245799" cy="65286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568575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2956926117"/>
              </p:ext>
            </p:extLst>
          </p:nvPr>
        </p:nvGraphicFramePr>
        <p:xfrm>
          <a:off x="189901" y="154312"/>
          <a:ext cx="4474539" cy="65998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685162879"/>
              </p:ext>
            </p:extLst>
          </p:nvPr>
        </p:nvGraphicFramePr>
        <p:xfrm>
          <a:off x="4771258" y="154312"/>
          <a:ext cx="4664441" cy="65998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25182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585787" y="304980"/>
            <a:ext cx="3860605" cy="6069310"/>
          </a:xfrm>
          <a:prstGeom prst="rect">
            <a:avLst/>
          </a:prstGeom>
        </p:spPr>
      </p:pic>
      <p:pic>
        <p:nvPicPr>
          <p:cNvPr id="7" name="Image 6"/>
          <p:cNvPicPr>
            <a:picLocks noChangeAspect="1"/>
          </p:cNvPicPr>
          <p:nvPr/>
        </p:nvPicPr>
        <p:blipFill>
          <a:blip r:embed="rId3"/>
          <a:stretch>
            <a:fillRect/>
          </a:stretch>
        </p:blipFill>
        <p:spPr>
          <a:xfrm>
            <a:off x="4564531" y="304982"/>
            <a:ext cx="5001557" cy="2997018"/>
          </a:xfrm>
          <a:prstGeom prst="rect">
            <a:avLst/>
          </a:prstGeom>
        </p:spPr>
      </p:pic>
      <p:pic>
        <p:nvPicPr>
          <p:cNvPr id="10" name="Image 9"/>
          <p:cNvPicPr>
            <a:picLocks noChangeAspect="1"/>
          </p:cNvPicPr>
          <p:nvPr/>
        </p:nvPicPr>
        <p:blipFill>
          <a:blip r:embed="rId4"/>
          <a:stretch>
            <a:fillRect/>
          </a:stretch>
        </p:blipFill>
        <p:spPr>
          <a:xfrm>
            <a:off x="4446392" y="3485776"/>
            <a:ext cx="4715040" cy="3131671"/>
          </a:xfrm>
          <a:prstGeom prst="rect">
            <a:avLst/>
          </a:prstGeom>
        </p:spPr>
      </p:pic>
    </p:spTree>
    <p:extLst>
      <p:ext uri="{BB962C8B-B14F-4D97-AF65-F5344CB8AC3E}">
        <p14:creationId xmlns:p14="http://schemas.microsoft.com/office/powerpoint/2010/main" val="5210888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822987497"/>
              </p:ext>
            </p:extLst>
          </p:nvPr>
        </p:nvGraphicFramePr>
        <p:xfrm>
          <a:off x="116764" y="154312"/>
          <a:ext cx="4654494" cy="65998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257379520"/>
              </p:ext>
            </p:extLst>
          </p:nvPr>
        </p:nvGraphicFramePr>
        <p:xfrm>
          <a:off x="5079848" y="154312"/>
          <a:ext cx="4320244" cy="65998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4978567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462687497"/>
              </p:ext>
            </p:extLst>
          </p:nvPr>
        </p:nvGraphicFramePr>
        <p:xfrm>
          <a:off x="201770" y="154312"/>
          <a:ext cx="4391457" cy="65998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57722601"/>
              </p:ext>
            </p:extLst>
          </p:nvPr>
        </p:nvGraphicFramePr>
        <p:xfrm>
          <a:off x="4700046" y="154312"/>
          <a:ext cx="4676309" cy="65998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0400706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123898" y="192373"/>
            <a:ext cx="9648525" cy="2246348"/>
          </a:xfrm>
          <a:prstGeom prst="rect">
            <a:avLst/>
          </a:prstGeom>
        </p:spPr>
        <p:txBody>
          <a:bodyPr/>
          <a:lstStyle/>
          <a:p>
            <a:r>
              <a:rPr lang="fr-FR" sz="2800" b="1" cap="none" dirty="0" smtClean="0">
                <a:solidFill>
                  <a:srgbClr val="0000FF"/>
                </a:solidFill>
              </a:rPr>
              <a:t>3 </a:t>
            </a:r>
            <a:r>
              <a:rPr lang="mr-IN" sz="2800" b="1" cap="none" dirty="0" smtClean="0">
                <a:solidFill>
                  <a:srgbClr val="0000FF"/>
                </a:solidFill>
              </a:rPr>
              <a:t>–</a:t>
            </a:r>
            <a:r>
              <a:rPr lang="fr-FR" sz="2800" b="1" cap="none" dirty="0" smtClean="0">
                <a:solidFill>
                  <a:srgbClr val="0000FF"/>
                </a:solidFill>
              </a:rPr>
              <a:t> Le boom des exportations depuis 2009 en volume, après la stagnation ; boom en valeur seulement depuis 2017, avec la hausse des cours du nickel au LME</a:t>
            </a:r>
            <a:br>
              <a:rPr lang="fr-FR" sz="2800" b="1" cap="none" dirty="0" smtClean="0">
                <a:solidFill>
                  <a:srgbClr val="0000FF"/>
                </a:solidFill>
              </a:rPr>
            </a:br>
            <a:r>
              <a:rPr lang="fr-FR" sz="2800" b="1" cap="none" dirty="0" smtClean="0">
                <a:solidFill>
                  <a:srgbClr val="0000FF"/>
                </a:solidFill>
              </a:rPr>
              <a:t/>
            </a:r>
            <a:br>
              <a:rPr lang="fr-FR" sz="2800" b="1" cap="none" dirty="0" smtClean="0">
                <a:solidFill>
                  <a:srgbClr val="0000FF"/>
                </a:solidFill>
              </a:rPr>
            </a:br>
            <a:r>
              <a:rPr lang="fr-FR" sz="2800" b="1" cap="none" dirty="0" smtClean="0">
                <a:solidFill>
                  <a:srgbClr val="0000FF"/>
                </a:solidFill>
              </a:rPr>
              <a:t>Et la Chine qui s’éveille à la Nouvelle-Calédonie, après la Corée</a:t>
            </a:r>
            <a:endParaRPr lang="fr-FR" sz="2800" b="1" cap="none" dirty="0">
              <a:solidFill>
                <a:srgbClr val="0000FF"/>
              </a:solidFill>
            </a:endParaRPr>
          </a:p>
        </p:txBody>
      </p:sp>
      <p:sp>
        <p:nvSpPr>
          <p:cNvPr id="4" name="Espace réservé du contenu 3">
            <a:extLst>
              <a:ext uri="{FF2B5EF4-FFF2-40B4-BE49-F238E27FC236}">
                <a16:creationId xmlns="" xmlns:a16="http://schemas.microsoft.com/office/drawing/2014/main" id="{9DD59061-A448-2243-B843-8FD2182855EE}"/>
              </a:ext>
            </a:extLst>
          </p:cNvPr>
          <p:cNvSpPr>
            <a:spLocks noGrp="1"/>
          </p:cNvSpPr>
          <p:nvPr>
            <p:ph idx="4294967295"/>
          </p:nvPr>
        </p:nvSpPr>
        <p:spPr>
          <a:xfrm>
            <a:off x="470865" y="2453739"/>
            <a:ext cx="8775211" cy="5277528"/>
          </a:xfrm>
          <a:prstGeom prst="rect">
            <a:avLst/>
          </a:prstGeom>
        </p:spPr>
        <p:txBody>
          <a:bodyPr/>
          <a:lstStyle/>
          <a:p>
            <a:pPr marL="0" indent="0" algn="just">
              <a:buNone/>
            </a:pPr>
            <a:endParaRPr lang="fr-FR" dirty="0" smtClean="0"/>
          </a:p>
          <a:p>
            <a:pPr algn="just"/>
            <a:r>
              <a:rPr lang="fr-FR" dirty="0" smtClean="0"/>
              <a:t>Avec les deux nouvelles usines, mais aussi avec l’usine </a:t>
            </a:r>
            <a:r>
              <a:rPr lang="fr-FR" i="1" dirty="0" smtClean="0"/>
              <a:t>off shore </a:t>
            </a:r>
            <a:r>
              <a:rPr lang="fr-FR" dirty="0" smtClean="0"/>
              <a:t>de Posco en Corée, la production de nickel a été tirée par les exportations</a:t>
            </a:r>
          </a:p>
          <a:p>
            <a:pPr algn="just"/>
            <a:r>
              <a:rPr lang="fr-FR" dirty="0" smtClean="0"/>
              <a:t>La Chine appar</a:t>
            </a:r>
            <a:r>
              <a:rPr lang="fr-FR" dirty="0"/>
              <a:t>a</a:t>
            </a:r>
            <a:r>
              <a:rPr lang="fr-FR" dirty="0" smtClean="0"/>
              <a:t>it, après certes la Corée, comme un important importateur de minerais</a:t>
            </a:r>
          </a:p>
          <a:p>
            <a:pPr algn="just"/>
            <a:r>
              <a:rPr lang="fr-FR" dirty="0" smtClean="0"/>
              <a:t>Mais, surtout, elle importerait en 2018, selon nos estimations, les deux tiers du métal, la France ayant disparu des radars par l’abandon des mattes vers l’usine de raffinage d’ERAMET à Sandouville, près du Havre</a:t>
            </a:r>
          </a:p>
          <a:p>
            <a:pPr algn="just"/>
            <a:endParaRPr lang="fr-FR" dirty="0" smtClean="0"/>
          </a:p>
        </p:txBody>
      </p:sp>
    </p:spTree>
    <p:extLst>
      <p:ext uri="{BB962C8B-B14F-4D97-AF65-F5344CB8AC3E}">
        <p14:creationId xmlns:p14="http://schemas.microsoft.com/office/powerpoint/2010/main" val="62363921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366904" y="798446"/>
            <a:ext cx="6698334" cy="986400"/>
          </a:xfrm>
          <a:prstGeom prst="rect">
            <a:avLst/>
          </a:prstGeom>
        </p:spPr>
        <p:txBody>
          <a:bodyPr/>
          <a:lstStyle/>
          <a:p>
            <a:r>
              <a:rPr lang="fr-FR" sz="2800" b="1" cap="none" dirty="0" smtClean="0">
                <a:solidFill>
                  <a:srgbClr val="0000FF"/>
                </a:solidFill>
              </a:rPr>
              <a:t>Exportations de minerais</a:t>
            </a:r>
            <a:endParaRPr lang="fr-FR" sz="2800" b="1" cap="none" dirty="0">
              <a:solidFill>
                <a:srgbClr val="0000FF"/>
              </a:solidFill>
            </a:endParaRPr>
          </a:p>
        </p:txBody>
      </p:sp>
    </p:spTree>
    <p:extLst>
      <p:ext uri="{BB962C8B-B14F-4D97-AF65-F5344CB8AC3E}">
        <p14:creationId xmlns:p14="http://schemas.microsoft.com/office/powerpoint/2010/main" val="156023168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456261523"/>
              </p:ext>
            </p:extLst>
          </p:nvPr>
        </p:nvGraphicFramePr>
        <p:xfrm>
          <a:off x="122767" y="712518"/>
          <a:ext cx="4577280" cy="604161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061712192"/>
              </p:ext>
            </p:extLst>
          </p:nvPr>
        </p:nvGraphicFramePr>
        <p:xfrm>
          <a:off x="4798840" y="154312"/>
          <a:ext cx="4603466" cy="6599824"/>
        </p:xfrm>
        <a:graphic>
          <a:graphicData uri="http://schemas.openxmlformats.org/drawingml/2006/chart">
            <c:chart xmlns:c="http://schemas.openxmlformats.org/drawingml/2006/chart" xmlns:r="http://schemas.openxmlformats.org/officeDocument/2006/relationships" r:id="rId3"/>
          </a:graphicData>
        </a:graphic>
      </p:graphicFrame>
      <p:sp>
        <p:nvSpPr>
          <p:cNvPr id="6"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6" y="153728"/>
            <a:ext cx="4228006" cy="520145"/>
          </a:xfrm>
          <a:prstGeom prst="rect">
            <a:avLst/>
          </a:prstGeom>
        </p:spPr>
        <p:txBody>
          <a:bodyPr/>
          <a:lstStyle/>
          <a:p>
            <a:r>
              <a:rPr lang="fr-FR" sz="1800" b="1" cap="none" dirty="0" smtClean="0">
                <a:solidFill>
                  <a:srgbClr val="0000FF"/>
                </a:solidFill>
              </a:rPr>
              <a:t>Exportations de minerais, quantités</a:t>
            </a:r>
            <a:endParaRPr lang="fr-FR" sz="1800" b="1" cap="none" dirty="0">
              <a:solidFill>
                <a:srgbClr val="0000FF"/>
              </a:solidFill>
            </a:endParaRPr>
          </a:p>
        </p:txBody>
      </p:sp>
    </p:spTree>
    <p:extLst>
      <p:ext uri="{BB962C8B-B14F-4D97-AF65-F5344CB8AC3E}">
        <p14:creationId xmlns:p14="http://schemas.microsoft.com/office/powerpoint/2010/main" val="252903054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2897461734"/>
              </p:ext>
            </p:extLst>
          </p:nvPr>
        </p:nvGraphicFramePr>
        <p:xfrm>
          <a:off x="245534" y="154312"/>
          <a:ext cx="4431198" cy="65998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837282232"/>
              </p:ext>
            </p:extLst>
          </p:nvPr>
        </p:nvGraphicFramePr>
        <p:xfrm>
          <a:off x="4896524" y="154312"/>
          <a:ext cx="4530203" cy="65998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9281771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325594186"/>
              </p:ext>
            </p:extLst>
          </p:nvPr>
        </p:nvGraphicFramePr>
        <p:xfrm>
          <a:off x="122767" y="158733"/>
          <a:ext cx="9287122" cy="6580217"/>
        </p:xfrm>
        <a:graphic>
          <a:graphicData uri="http://schemas.openxmlformats.org/drawingml/2006/chart">
            <c:chart xmlns:c="http://schemas.openxmlformats.org/drawingml/2006/chart" xmlns:r="http://schemas.openxmlformats.org/officeDocument/2006/relationships" r:id="rId2"/>
          </a:graphicData>
        </a:graphic>
      </p:graphicFrame>
      <p:sp>
        <p:nvSpPr>
          <p:cNvPr id="5" name="Titre 1">
            <a:extLst>
              <a:ext uri="{FF2B5EF4-FFF2-40B4-BE49-F238E27FC236}">
                <a16:creationId xmlns="" xmlns:a16="http://schemas.microsoft.com/office/drawing/2014/main" id="{07E9A46D-76F5-E64A-8894-4BD2DFF091E0}"/>
              </a:ext>
            </a:extLst>
          </p:cNvPr>
          <p:cNvSpPr txBox="1">
            <a:spLocks/>
          </p:cNvSpPr>
          <p:nvPr/>
        </p:nvSpPr>
        <p:spPr>
          <a:xfrm>
            <a:off x="579740" y="67146"/>
            <a:ext cx="4228006" cy="520145"/>
          </a:xfrm>
          <a:prstGeom prst="rect">
            <a:avLst/>
          </a:prstGeom>
        </p:spPr>
        <p:txBody>
          <a:bodyPr/>
          <a:lstStyle>
            <a:lvl1pPr algn="l" defTabSz="957816" rtl="0" eaLnBrk="1" latinLnBrk="0" hangingPunct="1">
              <a:spcBef>
                <a:spcPct val="0"/>
              </a:spcBef>
              <a:buNone/>
              <a:defRPr sz="2900" b="0" kern="1200" cap="all" baseline="0">
                <a:solidFill>
                  <a:schemeClr val="accent6"/>
                </a:solidFill>
                <a:latin typeface="Calibri" panose="020F0502020204030204" pitchFamily="34" charset="0"/>
                <a:ea typeface="+mj-ea"/>
                <a:cs typeface="Calibri" panose="020F0502020204030204" pitchFamily="34" charset="0"/>
              </a:defRPr>
            </a:lvl1pPr>
          </a:lstStyle>
          <a:p>
            <a:r>
              <a:rPr lang="fr-FR" sz="1800" b="1" cap="none" dirty="0" smtClean="0">
                <a:solidFill>
                  <a:srgbClr val="0000FF"/>
                </a:solidFill>
              </a:rPr>
              <a:t>Exportations de minerais, valeurs</a:t>
            </a:r>
            <a:endParaRPr lang="fr-FR" sz="1800" b="1" cap="none" dirty="0">
              <a:solidFill>
                <a:srgbClr val="0000FF"/>
              </a:solidFill>
            </a:endParaRPr>
          </a:p>
        </p:txBody>
      </p:sp>
    </p:spTree>
    <p:extLst>
      <p:ext uri="{BB962C8B-B14F-4D97-AF65-F5344CB8AC3E}">
        <p14:creationId xmlns:p14="http://schemas.microsoft.com/office/powerpoint/2010/main" val="404988248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1154880636"/>
              </p:ext>
            </p:extLst>
          </p:nvPr>
        </p:nvGraphicFramePr>
        <p:xfrm>
          <a:off x="122767" y="154312"/>
          <a:ext cx="4830233" cy="65998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2023878996"/>
              </p:ext>
            </p:extLst>
          </p:nvPr>
        </p:nvGraphicFramePr>
        <p:xfrm>
          <a:off x="5109049" y="154312"/>
          <a:ext cx="4300839" cy="65998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8585864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753569290"/>
              </p:ext>
            </p:extLst>
          </p:nvPr>
        </p:nvGraphicFramePr>
        <p:xfrm>
          <a:off x="158756" y="451067"/>
          <a:ext cx="5123483" cy="630306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2597682909"/>
              </p:ext>
            </p:extLst>
          </p:nvPr>
        </p:nvGraphicFramePr>
        <p:xfrm>
          <a:off x="5527588" y="154309"/>
          <a:ext cx="3896734" cy="6599823"/>
        </p:xfrm>
        <a:graphic>
          <a:graphicData uri="http://schemas.openxmlformats.org/drawingml/2006/chart">
            <c:chart xmlns:c="http://schemas.openxmlformats.org/drawingml/2006/chart" xmlns:r="http://schemas.openxmlformats.org/officeDocument/2006/relationships" r:id="rId3"/>
          </a:graphicData>
        </a:graphic>
      </p:graphicFrame>
      <p:sp>
        <p:nvSpPr>
          <p:cNvPr id="8" name="Titre 1">
            <a:extLst>
              <a:ext uri="{FF2B5EF4-FFF2-40B4-BE49-F238E27FC236}">
                <a16:creationId xmlns="" xmlns:a16="http://schemas.microsoft.com/office/drawing/2014/main" id="{07E9A46D-76F5-E64A-8894-4BD2DFF091E0}"/>
              </a:ext>
            </a:extLst>
          </p:cNvPr>
          <p:cNvSpPr txBox="1">
            <a:spLocks/>
          </p:cNvSpPr>
          <p:nvPr/>
        </p:nvSpPr>
        <p:spPr>
          <a:xfrm>
            <a:off x="579740" y="67146"/>
            <a:ext cx="5048874" cy="520145"/>
          </a:xfrm>
          <a:prstGeom prst="rect">
            <a:avLst/>
          </a:prstGeom>
        </p:spPr>
        <p:txBody>
          <a:bodyPr/>
          <a:lstStyle>
            <a:lvl1pPr algn="l" defTabSz="957816" rtl="0" eaLnBrk="1" latinLnBrk="0" hangingPunct="1">
              <a:spcBef>
                <a:spcPct val="0"/>
              </a:spcBef>
              <a:buNone/>
              <a:defRPr sz="2900" b="0" kern="1200" cap="all" baseline="0">
                <a:solidFill>
                  <a:schemeClr val="accent6"/>
                </a:solidFill>
                <a:latin typeface="Calibri" panose="020F0502020204030204" pitchFamily="34" charset="0"/>
                <a:ea typeface="+mj-ea"/>
                <a:cs typeface="Calibri" panose="020F0502020204030204" pitchFamily="34" charset="0"/>
              </a:defRPr>
            </a:lvl1pPr>
          </a:lstStyle>
          <a:p>
            <a:r>
              <a:rPr lang="fr-FR" sz="1800" b="1" cap="none" dirty="0" smtClean="0">
                <a:solidFill>
                  <a:srgbClr val="0000FF"/>
                </a:solidFill>
              </a:rPr>
              <a:t>Exportations de minerais par pays, Quantités</a:t>
            </a:r>
            <a:endParaRPr lang="fr-FR" sz="1800" b="1" cap="none" dirty="0">
              <a:solidFill>
                <a:srgbClr val="0000FF"/>
              </a:solidFill>
            </a:endParaRPr>
          </a:p>
        </p:txBody>
      </p:sp>
    </p:spTree>
    <p:extLst>
      <p:ext uri="{BB962C8B-B14F-4D97-AF65-F5344CB8AC3E}">
        <p14:creationId xmlns:p14="http://schemas.microsoft.com/office/powerpoint/2010/main" val="346083372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 xmlns:a16="http://schemas.microsoft.com/office/drawing/2014/main" id="{07E9A46D-76F5-E64A-8894-4BD2DFF091E0}"/>
              </a:ext>
            </a:extLst>
          </p:cNvPr>
          <p:cNvSpPr txBox="1">
            <a:spLocks/>
          </p:cNvSpPr>
          <p:nvPr/>
        </p:nvSpPr>
        <p:spPr>
          <a:xfrm>
            <a:off x="579739" y="67146"/>
            <a:ext cx="7011673" cy="520145"/>
          </a:xfrm>
          <a:prstGeom prst="rect">
            <a:avLst/>
          </a:prstGeom>
        </p:spPr>
        <p:txBody>
          <a:bodyPr/>
          <a:lstStyle>
            <a:lvl1pPr algn="l" defTabSz="957816" rtl="0" eaLnBrk="1" latinLnBrk="0" hangingPunct="1">
              <a:spcBef>
                <a:spcPct val="0"/>
              </a:spcBef>
              <a:buNone/>
              <a:defRPr sz="2900" b="0" kern="1200" cap="all" baseline="0">
                <a:solidFill>
                  <a:schemeClr val="accent6"/>
                </a:solidFill>
                <a:latin typeface="Calibri" panose="020F0502020204030204" pitchFamily="34" charset="0"/>
                <a:ea typeface="+mj-ea"/>
                <a:cs typeface="Calibri" panose="020F0502020204030204" pitchFamily="34" charset="0"/>
              </a:defRPr>
            </a:lvl1pPr>
          </a:lstStyle>
          <a:p>
            <a:r>
              <a:rPr lang="fr-FR" sz="1800" b="1" cap="none" dirty="0" smtClean="0">
                <a:solidFill>
                  <a:srgbClr val="0000FF"/>
                </a:solidFill>
              </a:rPr>
              <a:t>Exportations de minerais par pays, </a:t>
            </a:r>
            <a:r>
              <a:rPr lang="fr-FR" sz="1800" b="1" i="1" cap="none" dirty="0" smtClean="0">
                <a:solidFill>
                  <a:srgbClr val="0000FF"/>
                </a:solidFill>
              </a:rPr>
              <a:t>Approche </a:t>
            </a:r>
            <a:r>
              <a:rPr lang="fr-FR" sz="1800" b="1" cap="none" dirty="0" smtClean="0">
                <a:solidFill>
                  <a:srgbClr val="0000FF"/>
                </a:solidFill>
              </a:rPr>
              <a:t>des valeurs</a:t>
            </a:r>
            <a:endParaRPr lang="fr-FR" sz="1800" b="1" cap="none" dirty="0">
              <a:solidFill>
                <a:srgbClr val="0000FF"/>
              </a:solidFill>
            </a:endParaRPr>
          </a:p>
        </p:txBody>
      </p:sp>
      <p:graphicFrame>
        <p:nvGraphicFramePr>
          <p:cNvPr id="6" name="Graphique 5"/>
          <p:cNvGraphicFramePr>
            <a:graphicFrameLocks/>
          </p:cNvGraphicFramePr>
          <p:nvPr>
            <p:extLst>
              <p:ext uri="{D42A27DB-BD31-4B8C-83A1-F6EECF244321}">
                <p14:modId xmlns:p14="http://schemas.microsoft.com/office/powerpoint/2010/main" val="3684522291"/>
              </p:ext>
            </p:extLst>
          </p:nvPr>
        </p:nvGraphicFramePr>
        <p:xfrm>
          <a:off x="287866" y="379846"/>
          <a:ext cx="9049860" cy="63158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091419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275168" y="1421652"/>
            <a:ext cx="9136794" cy="4345641"/>
          </a:xfrm>
          <a:prstGeom prst="rect">
            <a:avLst/>
          </a:prstGeom>
        </p:spPr>
      </p:pic>
      <p:pic>
        <p:nvPicPr>
          <p:cNvPr id="5" name="Image 4"/>
          <p:cNvPicPr>
            <a:picLocks noChangeAspect="1"/>
          </p:cNvPicPr>
          <p:nvPr/>
        </p:nvPicPr>
        <p:blipFill>
          <a:blip r:embed="rId3"/>
          <a:stretch>
            <a:fillRect/>
          </a:stretch>
        </p:blipFill>
        <p:spPr>
          <a:xfrm>
            <a:off x="462883" y="328706"/>
            <a:ext cx="8949080" cy="797112"/>
          </a:xfrm>
          <a:prstGeom prst="rect">
            <a:avLst/>
          </a:prstGeom>
        </p:spPr>
      </p:pic>
      <p:sp>
        <p:nvSpPr>
          <p:cNvPr id="6" name="Rectangle à coins arrondis 5"/>
          <p:cNvSpPr/>
          <p:nvPr/>
        </p:nvSpPr>
        <p:spPr>
          <a:xfrm>
            <a:off x="275168" y="5916707"/>
            <a:ext cx="9242362" cy="747059"/>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rgbClr val="000000"/>
                </a:solidFill>
              </a:rPr>
              <a:t>Source : COE-REXECODE, Perspectives de l’économie mondiale 2018-2022 </a:t>
            </a:r>
          </a:p>
          <a:p>
            <a:pPr algn="ctr"/>
            <a:r>
              <a:rPr lang="fr-FR" dirty="0" smtClean="0">
                <a:solidFill>
                  <a:srgbClr val="000000"/>
                </a:solidFill>
              </a:rPr>
              <a:t>Le retour du cycle économique, document de travail n° 67</a:t>
            </a:r>
            <a:endParaRPr lang="fr-FR" dirty="0">
              <a:solidFill>
                <a:srgbClr val="000000"/>
              </a:solidFill>
            </a:endParaRPr>
          </a:p>
        </p:txBody>
      </p:sp>
    </p:spTree>
    <p:extLst>
      <p:ext uri="{BB962C8B-B14F-4D97-AF65-F5344CB8AC3E}">
        <p14:creationId xmlns:p14="http://schemas.microsoft.com/office/powerpoint/2010/main" val="90601466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366904" y="798446"/>
            <a:ext cx="6698334" cy="986400"/>
          </a:xfrm>
          <a:prstGeom prst="rect">
            <a:avLst/>
          </a:prstGeom>
        </p:spPr>
        <p:txBody>
          <a:bodyPr/>
          <a:lstStyle/>
          <a:p>
            <a:r>
              <a:rPr lang="fr-FR" sz="2800" b="1" cap="none" dirty="0" smtClean="0">
                <a:solidFill>
                  <a:srgbClr val="0000FF"/>
                </a:solidFill>
              </a:rPr>
              <a:t>Exportations de métal</a:t>
            </a:r>
            <a:endParaRPr lang="fr-FR" sz="2800" b="1" cap="none" dirty="0">
              <a:solidFill>
                <a:srgbClr val="0000FF"/>
              </a:solidFill>
            </a:endParaRPr>
          </a:p>
        </p:txBody>
      </p:sp>
    </p:spTree>
    <p:extLst>
      <p:ext uri="{BB962C8B-B14F-4D97-AF65-F5344CB8AC3E}">
        <p14:creationId xmlns:p14="http://schemas.microsoft.com/office/powerpoint/2010/main" val="278271575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2813323464"/>
              </p:ext>
            </p:extLst>
          </p:nvPr>
        </p:nvGraphicFramePr>
        <p:xfrm>
          <a:off x="85476" y="604092"/>
          <a:ext cx="4200510" cy="61485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a:graphicFrameLocks/>
          </p:cNvGraphicFramePr>
          <p:nvPr>
            <p:extLst>
              <p:ext uri="{D42A27DB-BD31-4B8C-83A1-F6EECF244321}">
                <p14:modId xmlns:p14="http://schemas.microsoft.com/office/powerpoint/2010/main" val="3693247907"/>
              </p:ext>
            </p:extLst>
          </p:nvPr>
        </p:nvGraphicFramePr>
        <p:xfrm>
          <a:off x="4285985" y="256431"/>
          <a:ext cx="5201795" cy="38586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aphique 9"/>
          <p:cNvGraphicFramePr>
            <a:graphicFrameLocks/>
          </p:cNvGraphicFramePr>
          <p:nvPr>
            <p:extLst>
              <p:ext uri="{D42A27DB-BD31-4B8C-83A1-F6EECF244321}">
                <p14:modId xmlns:p14="http://schemas.microsoft.com/office/powerpoint/2010/main" val="1153577666"/>
              </p:ext>
            </p:extLst>
          </p:nvPr>
        </p:nvGraphicFramePr>
        <p:xfrm>
          <a:off x="4285986" y="3956362"/>
          <a:ext cx="5201794" cy="2796318"/>
        </p:xfrm>
        <a:graphic>
          <a:graphicData uri="http://schemas.openxmlformats.org/drawingml/2006/chart">
            <c:chart xmlns:c="http://schemas.openxmlformats.org/drawingml/2006/chart" xmlns:r="http://schemas.openxmlformats.org/officeDocument/2006/relationships" r:id="rId4"/>
          </a:graphicData>
        </a:graphic>
      </p:graphicFrame>
      <p:sp>
        <p:nvSpPr>
          <p:cNvPr id="6"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5" y="192373"/>
            <a:ext cx="3778877" cy="411719"/>
          </a:xfrm>
          <a:prstGeom prst="rect">
            <a:avLst/>
          </a:prstGeom>
        </p:spPr>
        <p:txBody>
          <a:bodyPr/>
          <a:lstStyle/>
          <a:p>
            <a:r>
              <a:rPr lang="fr-FR" sz="1800" b="1" cap="none" dirty="0" smtClean="0">
                <a:solidFill>
                  <a:srgbClr val="0000FF"/>
                </a:solidFill>
              </a:rPr>
              <a:t>Exportations de métal, Quantités</a:t>
            </a:r>
            <a:endParaRPr lang="fr-FR" sz="1800" b="1" cap="none" dirty="0">
              <a:solidFill>
                <a:srgbClr val="0000FF"/>
              </a:solidFill>
            </a:endParaRPr>
          </a:p>
        </p:txBody>
      </p:sp>
    </p:spTree>
    <p:extLst>
      <p:ext uri="{BB962C8B-B14F-4D97-AF65-F5344CB8AC3E}">
        <p14:creationId xmlns:p14="http://schemas.microsoft.com/office/powerpoint/2010/main" val="1147876502"/>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1579780770"/>
              </p:ext>
            </p:extLst>
          </p:nvPr>
        </p:nvGraphicFramePr>
        <p:xfrm>
          <a:off x="85564" y="604092"/>
          <a:ext cx="4200422" cy="61485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1013826524"/>
              </p:ext>
            </p:extLst>
          </p:nvPr>
        </p:nvGraphicFramePr>
        <p:xfrm>
          <a:off x="4285986" y="256431"/>
          <a:ext cx="5201795" cy="407847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phique 7"/>
          <p:cNvGraphicFramePr>
            <a:graphicFrameLocks/>
          </p:cNvGraphicFramePr>
          <p:nvPr>
            <p:extLst>
              <p:ext uri="{D42A27DB-BD31-4B8C-83A1-F6EECF244321}">
                <p14:modId xmlns:p14="http://schemas.microsoft.com/office/powerpoint/2010/main" val="665204972"/>
              </p:ext>
            </p:extLst>
          </p:nvPr>
        </p:nvGraphicFramePr>
        <p:xfrm>
          <a:off x="4285986" y="4115104"/>
          <a:ext cx="5201795" cy="2742895"/>
        </p:xfrm>
        <a:graphic>
          <a:graphicData uri="http://schemas.openxmlformats.org/drawingml/2006/chart">
            <c:chart xmlns:c="http://schemas.openxmlformats.org/drawingml/2006/chart" xmlns:r="http://schemas.openxmlformats.org/officeDocument/2006/relationships" r:id="rId4"/>
          </a:graphicData>
        </a:graphic>
      </p:graphicFrame>
      <p:sp>
        <p:nvSpPr>
          <p:cNvPr id="5" name="Titre 1">
            <a:extLst>
              <a:ext uri="{FF2B5EF4-FFF2-40B4-BE49-F238E27FC236}">
                <a16:creationId xmlns="" xmlns:a16="http://schemas.microsoft.com/office/drawing/2014/main" id="{07E9A46D-76F5-E64A-8894-4BD2DFF091E0}"/>
              </a:ext>
            </a:extLst>
          </p:cNvPr>
          <p:cNvSpPr txBox="1">
            <a:spLocks/>
          </p:cNvSpPr>
          <p:nvPr/>
        </p:nvSpPr>
        <p:spPr>
          <a:xfrm>
            <a:off x="247795" y="192373"/>
            <a:ext cx="3778877" cy="411719"/>
          </a:xfrm>
          <a:prstGeom prst="rect">
            <a:avLst/>
          </a:prstGeom>
        </p:spPr>
        <p:txBody>
          <a:bodyPr/>
          <a:lstStyle>
            <a:lvl1pPr algn="l" defTabSz="957816" rtl="0" eaLnBrk="1" latinLnBrk="0" hangingPunct="1">
              <a:spcBef>
                <a:spcPct val="0"/>
              </a:spcBef>
              <a:buNone/>
              <a:defRPr sz="2900" b="0" kern="1200" cap="all" baseline="0">
                <a:solidFill>
                  <a:schemeClr val="accent6"/>
                </a:solidFill>
                <a:latin typeface="Calibri" panose="020F0502020204030204" pitchFamily="34" charset="0"/>
                <a:ea typeface="+mj-ea"/>
                <a:cs typeface="Calibri" panose="020F0502020204030204" pitchFamily="34" charset="0"/>
              </a:defRPr>
            </a:lvl1pPr>
          </a:lstStyle>
          <a:p>
            <a:r>
              <a:rPr lang="fr-FR" sz="1800" b="1" cap="none" dirty="0" smtClean="0">
                <a:solidFill>
                  <a:srgbClr val="0000FF"/>
                </a:solidFill>
              </a:rPr>
              <a:t>Exportations de métal, Valeurs</a:t>
            </a:r>
            <a:endParaRPr lang="fr-FR" sz="1800" b="1" cap="none" dirty="0">
              <a:solidFill>
                <a:srgbClr val="0000FF"/>
              </a:solidFill>
            </a:endParaRPr>
          </a:p>
        </p:txBody>
      </p:sp>
    </p:spTree>
    <p:extLst>
      <p:ext uri="{BB962C8B-B14F-4D97-AF65-F5344CB8AC3E}">
        <p14:creationId xmlns:p14="http://schemas.microsoft.com/office/powerpoint/2010/main" val="400676587"/>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3199489364"/>
              </p:ext>
            </p:extLst>
          </p:nvPr>
        </p:nvGraphicFramePr>
        <p:xfrm>
          <a:off x="207583" y="587291"/>
          <a:ext cx="5238427" cy="612875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phique 8"/>
          <p:cNvGraphicFramePr>
            <a:graphicFrameLocks/>
          </p:cNvGraphicFramePr>
          <p:nvPr>
            <p:extLst>
              <p:ext uri="{D42A27DB-BD31-4B8C-83A1-F6EECF244321}">
                <p14:modId xmlns:p14="http://schemas.microsoft.com/office/powerpoint/2010/main" val="3086037440"/>
              </p:ext>
            </p:extLst>
          </p:nvPr>
        </p:nvGraphicFramePr>
        <p:xfrm>
          <a:off x="5446010" y="170953"/>
          <a:ext cx="3944084" cy="6545093"/>
        </p:xfrm>
        <a:graphic>
          <a:graphicData uri="http://schemas.openxmlformats.org/drawingml/2006/chart">
            <c:chart xmlns:c="http://schemas.openxmlformats.org/drawingml/2006/chart" xmlns:r="http://schemas.openxmlformats.org/officeDocument/2006/relationships" r:id="rId3"/>
          </a:graphicData>
        </a:graphic>
      </p:graphicFrame>
      <p:sp>
        <p:nvSpPr>
          <p:cNvPr id="4" name="Titre 1">
            <a:extLst>
              <a:ext uri="{FF2B5EF4-FFF2-40B4-BE49-F238E27FC236}">
                <a16:creationId xmlns="" xmlns:a16="http://schemas.microsoft.com/office/drawing/2014/main" id="{07E9A46D-76F5-E64A-8894-4BD2DFF091E0}"/>
              </a:ext>
            </a:extLst>
          </p:cNvPr>
          <p:cNvSpPr txBox="1">
            <a:spLocks/>
          </p:cNvSpPr>
          <p:nvPr/>
        </p:nvSpPr>
        <p:spPr>
          <a:xfrm>
            <a:off x="579740" y="67146"/>
            <a:ext cx="5048874" cy="520145"/>
          </a:xfrm>
          <a:prstGeom prst="rect">
            <a:avLst/>
          </a:prstGeom>
        </p:spPr>
        <p:txBody>
          <a:bodyPr/>
          <a:lstStyle>
            <a:lvl1pPr algn="l" defTabSz="957816" rtl="0" eaLnBrk="1" latinLnBrk="0" hangingPunct="1">
              <a:spcBef>
                <a:spcPct val="0"/>
              </a:spcBef>
              <a:buNone/>
              <a:defRPr sz="2900" b="0" kern="1200" cap="all" baseline="0">
                <a:solidFill>
                  <a:schemeClr val="accent6"/>
                </a:solidFill>
                <a:latin typeface="Calibri" panose="020F0502020204030204" pitchFamily="34" charset="0"/>
                <a:ea typeface="+mj-ea"/>
                <a:cs typeface="Calibri" panose="020F0502020204030204" pitchFamily="34" charset="0"/>
              </a:defRPr>
            </a:lvl1pPr>
          </a:lstStyle>
          <a:p>
            <a:r>
              <a:rPr lang="fr-FR" sz="1800" b="1" cap="none" dirty="0" smtClean="0">
                <a:solidFill>
                  <a:srgbClr val="0000FF"/>
                </a:solidFill>
              </a:rPr>
              <a:t>Exportations de métal par pays, Quantités</a:t>
            </a:r>
            <a:endParaRPr lang="fr-FR" sz="1800" b="1" cap="none" dirty="0">
              <a:solidFill>
                <a:srgbClr val="0000FF"/>
              </a:solidFill>
            </a:endParaRPr>
          </a:p>
        </p:txBody>
      </p:sp>
    </p:spTree>
    <p:extLst>
      <p:ext uri="{BB962C8B-B14F-4D97-AF65-F5344CB8AC3E}">
        <p14:creationId xmlns:p14="http://schemas.microsoft.com/office/powerpoint/2010/main" val="3893349130"/>
      </p:ext>
    </p:extLst>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 xmlns:a16="http://schemas.microsoft.com/office/drawing/2014/main" id="{07E9A46D-76F5-E64A-8894-4BD2DFF091E0}"/>
              </a:ext>
            </a:extLst>
          </p:cNvPr>
          <p:cNvSpPr txBox="1">
            <a:spLocks/>
          </p:cNvSpPr>
          <p:nvPr/>
        </p:nvSpPr>
        <p:spPr>
          <a:xfrm>
            <a:off x="1042622" y="60928"/>
            <a:ext cx="8044165" cy="520145"/>
          </a:xfrm>
          <a:prstGeom prst="rect">
            <a:avLst/>
          </a:prstGeom>
        </p:spPr>
        <p:txBody>
          <a:bodyPr/>
          <a:lstStyle>
            <a:lvl1pPr algn="l" defTabSz="957816" rtl="0" eaLnBrk="1" latinLnBrk="0" hangingPunct="1">
              <a:spcBef>
                <a:spcPct val="0"/>
              </a:spcBef>
              <a:buNone/>
              <a:defRPr sz="2900" b="0" kern="1200" cap="all" baseline="0">
                <a:solidFill>
                  <a:schemeClr val="accent6"/>
                </a:solidFill>
                <a:latin typeface="Calibri" panose="020F0502020204030204" pitchFamily="34" charset="0"/>
                <a:ea typeface="+mj-ea"/>
                <a:cs typeface="Calibri" panose="020F0502020204030204" pitchFamily="34" charset="0"/>
              </a:defRPr>
            </a:lvl1pPr>
          </a:lstStyle>
          <a:p>
            <a:r>
              <a:rPr lang="fr-FR" sz="2400" b="1" cap="none" dirty="0" smtClean="0">
                <a:solidFill>
                  <a:srgbClr val="0000FF"/>
                </a:solidFill>
              </a:rPr>
              <a:t>Exportations de métal par pays, </a:t>
            </a:r>
            <a:r>
              <a:rPr lang="fr-FR" sz="2400" b="1" i="1" cap="none" dirty="0" smtClean="0">
                <a:solidFill>
                  <a:srgbClr val="0000FF"/>
                </a:solidFill>
              </a:rPr>
              <a:t>Approche</a:t>
            </a:r>
            <a:r>
              <a:rPr lang="fr-FR" sz="2400" b="1" cap="none" dirty="0" smtClean="0">
                <a:solidFill>
                  <a:srgbClr val="0000FF"/>
                </a:solidFill>
              </a:rPr>
              <a:t> des valeurs</a:t>
            </a:r>
            <a:endParaRPr lang="fr-FR" sz="2400" b="1" cap="none" dirty="0">
              <a:solidFill>
                <a:srgbClr val="0000FF"/>
              </a:solidFill>
            </a:endParaRPr>
          </a:p>
        </p:txBody>
      </p:sp>
      <p:graphicFrame>
        <p:nvGraphicFramePr>
          <p:cNvPr id="6" name="Graphique 5"/>
          <p:cNvGraphicFramePr>
            <a:graphicFrameLocks/>
          </p:cNvGraphicFramePr>
          <p:nvPr>
            <p:extLst>
              <p:ext uri="{D42A27DB-BD31-4B8C-83A1-F6EECF244321}">
                <p14:modId xmlns:p14="http://schemas.microsoft.com/office/powerpoint/2010/main" val="220188801"/>
              </p:ext>
            </p:extLst>
          </p:nvPr>
        </p:nvGraphicFramePr>
        <p:xfrm>
          <a:off x="178032" y="587291"/>
          <a:ext cx="7103301" cy="61193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a:graphicFrameLocks/>
          </p:cNvGraphicFramePr>
          <p:nvPr>
            <p:extLst>
              <p:ext uri="{D42A27DB-BD31-4B8C-83A1-F6EECF244321}">
                <p14:modId xmlns:p14="http://schemas.microsoft.com/office/powerpoint/2010/main" val="1529892243"/>
              </p:ext>
            </p:extLst>
          </p:nvPr>
        </p:nvGraphicFramePr>
        <p:xfrm>
          <a:off x="7281332" y="587291"/>
          <a:ext cx="2189973" cy="61193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47807850"/>
      </p:ext>
    </p:extLst>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1919501" y="860947"/>
            <a:ext cx="6698334" cy="986400"/>
          </a:xfrm>
          <a:prstGeom prst="rect">
            <a:avLst/>
          </a:prstGeom>
        </p:spPr>
        <p:txBody>
          <a:bodyPr/>
          <a:lstStyle/>
          <a:p>
            <a:pPr algn="ctr"/>
            <a:r>
              <a:rPr lang="fr-FR" sz="2800" b="1" cap="none" dirty="0" smtClean="0">
                <a:solidFill>
                  <a:srgbClr val="0000FF"/>
                </a:solidFill>
              </a:rPr>
              <a:t>Exportations de minerais et métal comparaisons</a:t>
            </a:r>
            <a:endParaRPr lang="fr-FR" sz="2800" b="1" cap="none" dirty="0">
              <a:solidFill>
                <a:srgbClr val="0000FF"/>
              </a:solidFill>
            </a:endParaRPr>
          </a:p>
        </p:txBody>
      </p:sp>
    </p:spTree>
    <p:extLst>
      <p:ext uri="{BB962C8B-B14F-4D97-AF65-F5344CB8AC3E}">
        <p14:creationId xmlns:p14="http://schemas.microsoft.com/office/powerpoint/2010/main" val="77761523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501356533"/>
              </p:ext>
            </p:extLst>
          </p:nvPr>
        </p:nvGraphicFramePr>
        <p:xfrm>
          <a:off x="182957" y="611146"/>
          <a:ext cx="4853931" cy="657492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1407567680"/>
              </p:ext>
            </p:extLst>
          </p:nvPr>
        </p:nvGraphicFramePr>
        <p:xfrm>
          <a:off x="5036888" y="120733"/>
          <a:ext cx="4459593" cy="6574926"/>
        </p:xfrm>
        <a:graphic>
          <a:graphicData uri="http://schemas.openxmlformats.org/drawingml/2006/chart">
            <c:chart xmlns:c="http://schemas.openxmlformats.org/drawingml/2006/chart" xmlns:r="http://schemas.openxmlformats.org/officeDocument/2006/relationships" r:id="rId3"/>
          </a:graphicData>
        </a:graphic>
      </p:graphicFrame>
      <p:sp>
        <p:nvSpPr>
          <p:cNvPr id="9" name="Titre 1">
            <a:extLst>
              <a:ext uri="{FF2B5EF4-FFF2-40B4-BE49-F238E27FC236}">
                <a16:creationId xmlns="" xmlns:a16="http://schemas.microsoft.com/office/drawing/2014/main" id="{07E9A46D-76F5-E64A-8894-4BD2DFF091E0}"/>
              </a:ext>
            </a:extLst>
          </p:cNvPr>
          <p:cNvSpPr txBox="1">
            <a:spLocks/>
          </p:cNvSpPr>
          <p:nvPr/>
        </p:nvSpPr>
        <p:spPr>
          <a:xfrm>
            <a:off x="579740" y="67146"/>
            <a:ext cx="4228006" cy="520145"/>
          </a:xfrm>
          <a:prstGeom prst="rect">
            <a:avLst/>
          </a:prstGeom>
        </p:spPr>
        <p:txBody>
          <a:bodyPr/>
          <a:lstStyle>
            <a:lvl1pPr algn="l" defTabSz="957816" rtl="0" eaLnBrk="1" latinLnBrk="0" hangingPunct="1">
              <a:spcBef>
                <a:spcPct val="0"/>
              </a:spcBef>
              <a:buNone/>
              <a:defRPr sz="2900" b="0" kern="1200" cap="all" baseline="0">
                <a:solidFill>
                  <a:schemeClr val="accent6"/>
                </a:solidFill>
                <a:latin typeface="Calibri" panose="020F0502020204030204" pitchFamily="34" charset="0"/>
                <a:ea typeface="+mj-ea"/>
                <a:cs typeface="Calibri" panose="020F0502020204030204" pitchFamily="34" charset="0"/>
              </a:defRPr>
            </a:lvl1pPr>
          </a:lstStyle>
          <a:p>
            <a:r>
              <a:rPr lang="fr-FR" sz="1800" b="1" cap="none" dirty="0" smtClean="0">
                <a:solidFill>
                  <a:srgbClr val="0000FF"/>
                </a:solidFill>
              </a:rPr>
              <a:t>Minerais et Métal, comparaisons</a:t>
            </a:r>
            <a:endParaRPr lang="fr-FR" sz="1800" b="1" cap="none" dirty="0">
              <a:solidFill>
                <a:srgbClr val="0000FF"/>
              </a:solidFill>
            </a:endParaRPr>
          </a:p>
        </p:txBody>
      </p:sp>
    </p:spTree>
    <p:extLst>
      <p:ext uri="{BB962C8B-B14F-4D97-AF65-F5344CB8AC3E}">
        <p14:creationId xmlns:p14="http://schemas.microsoft.com/office/powerpoint/2010/main" val="89529652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a:graphicFrameLocks/>
          </p:cNvGraphicFramePr>
          <p:nvPr>
            <p:extLst>
              <p:ext uri="{D42A27DB-BD31-4B8C-83A1-F6EECF244321}">
                <p14:modId xmlns:p14="http://schemas.microsoft.com/office/powerpoint/2010/main" val="2811628393"/>
              </p:ext>
            </p:extLst>
          </p:nvPr>
        </p:nvGraphicFramePr>
        <p:xfrm>
          <a:off x="162174" y="120732"/>
          <a:ext cx="3214994" cy="65749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a:graphicFrameLocks/>
          </p:cNvGraphicFramePr>
          <p:nvPr>
            <p:extLst>
              <p:ext uri="{D42A27DB-BD31-4B8C-83A1-F6EECF244321}">
                <p14:modId xmlns:p14="http://schemas.microsoft.com/office/powerpoint/2010/main" val="2718145818"/>
              </p:ext>
            </p:extLst>
          </p:nvPr>
        </p:nvGraphicFramePr>
        <p:xfrm>
          <a:off x="3492627" y="120731"/>
          <a:ext cx="2727713" cy="657492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phique 6"/>
          <p:cNvGraphicFramePr>
            <a:graphicFrameLocks/>
          </p:cNvGraphicFramePr>
          <p:nvPr>
            <p:extLst>
              <p:ext uri="{D42A27DB-BD31-4B8C-83A1-F6EECF244321}">
                <p14:modId xmlns:p14="http://schemas.microsoft.com/office/powerpoint/2010/main" val="3169663678"/>
              </p:ext>
            </p:extLst>
          </p:nvPr>
        </p:nvGraphicFramePr>
        <p:xfrm>
          <a:off x="6220340" y="120731"/>
          <a:ext cx="3333872" cy="6574927"/>
        </p:xfrm>
        <a:graphic>
          <a:graphicData uri="http://schemas.openxmlformats.org/drawingml/2006/chart">
            <c:chart xmlns:c="http://schemas.openxmlformats.org/drawingml/2006/chart" xmlns:r="http://schemas.openxmlformats.org/officeDocument/2006/relationships" r:id="rId4"/>
          </a:graphicData>
        </a:graphic>
      </p:graphicFrame>
      <p:sp>
        <p:nvSpPr>
          <p:cNvPr id="11" name="Titre 1">
            <a:extLst>
              <a:ext uri="{FF2B5EF4-FFF2-40B4-BE49-F238E27FC236}">
                <a16:creationId xmlns="" xmlns:a16="http://schemas.microsoft.com/office/drawing/2014/main" id="{07E9A46D-76F5-E64A-8894-4BD2DFF091E0}"/>
              </a:ext>
            </a:extLst>
          </p:cNvPr>
          <p:cNvSpPr txBox="1">
            <a:spLocks/>
          </p:cNvSpPr>
          <p:nvPr/>
        </p:nvSpPr>
        <p:spPr>
          <a:xfrm>
            <a:off x="3377169" y="15085"/>
            <a:ext cx="2843172" cy="520145"/>
          </a:xfrm>
          <a:prstGeom prst="rect">
            <a:avLst/>
          </a:prstGeom>
        </p:spPr>
        <p:txBody>
          <a:bodyPr/>
          <a:lstStyle>
            <a:lvl1pPr algn="l" defTabSz="957816" rtl="0" eaLnBrk="1" latinLnBrk="0" hangingPunct="1">
              <a:spcBef>
                <a:spcPct val="0"/>
              </a:spcBef>
              <a:buNone/>
              <a:defRPr sz="2900" b="0" kern="1200" cap="all" baseline="0">
                <a:solidFill>
                  <a:schemeClr val="accent6"/>
                </a:solidFill>
                <a:latin typeface="Calibri" panose="020F0502020204030204" pitchFamily="34" charset="0"/>
                <a:ea typeface="+mj-ea"/>
                <a:cs typeface="Calibri" panose="020F0502020204030204" pitchFamily="34" charset="0"/>
              </a:defRPr>
            </a:lvl1pPr>
          </a:lstStyle>
          <a:p>
            <a:pPr algn="ctr"/>
            <a:r>
              <a:rPr lang="fr-FR" sz="1800" b="1" cap="none" dirty="0" smtClean="0">
                <a:solidFill>
                  <a:srgbClr val="0000FF"/>
                </a:solidFill>
              </a:rPr>
              <a:t>Minerais et Métal, </a:t>
            </a:r>
          </a:p>
          <a:p>
            <a:pPr algn="ctr"/>
            <a:r>
              <a:rPr lang="fr-FR" sz="1800" b="1" cap="none" dirty="0" smtClean="0">
                <a:solidFill>
                  <a:srgbClr val="0000FF"/>
                </a:solidFill>
              </a:rPr>
              <a:t>Comparaisons en valeur</a:t>
            </a:r>
            <a:endParaRPr lang="fr-FR" sz="1800" b="1" cap="none" dirty="0">
              <a:solidFill>
                <a:srgbClr val="0000FF"/>
              </a:solidFill>
            </a:endParaRPr>
          </a:p>
        </p:txBody>
      </p:sp>
    </p:spTree>
    <p:extLst>
      <p:ext uri="{BB962C8B-B14F-4D97-AF65-F5344CB8AC3E}">
        <p14:creationId xmlns:p14="http://schemas.microsoft.com/office/powerpoint/2010/main" val="301934500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E9A46D-76F5-E64A-8894-4BD2DFF091E0}"/>
              </a:ext>
            </a:extLst>
          </p:cNvPr>
          <p:cNvSpPr>
            <a:spLocks noGrp="1"/>
          </p:cNvSpPr>
          <p:nvPr>
            <p:ph type="title" idx="4294967295"/>
          </p:nvPr>
        </p:nvSpPr>
        <p:spPr>
          <a:xfrm>
            <a:off x="247795" y="1632901"/>
            <a:ext cx="9377805" cy="613084"/>
          </a:xfrm>
          <a:prstGeom prst="rect">
            <a:avLst/>
          </a:prstGeom>
        </p:spPr>
        <p:txBody>
          <a:bodyPr/>
          <a:lstStyle/>
          <a:p>
            <a:r>
              <a:rPr lang="fr-FR" sz="2800" b="1" cap="none" dirty="0" smtClean="0">
                <a:solidFill>
                  <a:srgbClr val="0000FF"/>
                </a:solidFill>
              </a:rPr>
              <a:t>Nickel et cobalt : la chance de Vale depuis quelques années</a:t>
            </a:r>
            <a:endParaRPr lang="fr-FR" sz="2800" b="1" cap="none" dirty="0">
              <a:solidFill>
                <a:srgbClr val="0000FF"/>
              </a:solidFill>
            </a:endParaRPr>
          </a:p>
        </p:txBody>
      </p:sp>
    </p:spTree>
    <p:extLst>
      <p:ext uri="{BB962C8B-B14F-4D97-AF65-F5344CB8AC3E}">
        <p14:creationId xmlns:p14="http://schemas.microsoft.com/office/powerpoint/2010/main" val="2269107949"/>
      </p:ext>
    </p:extLst>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4069679041"/>
              </p:ext>
            </p:extLst>
          </p:nvPr>
        </p:nvGraphicFramePr>
        <p:xfrm>
          <a:off x="189902" y="154312"/>
          <a:ext cx="4201556" cy="28251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660432328"/>
              </p:ext>
            </p:extLst>
          </p:nvPr>
        </p:nvGraphicFramePr>
        <p:xfrm>
          <a:off x="4510145" y="154312"/>
          <a:ext cx="4723785" cy="28251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phique 6"/>
          <p:cNvGraphicFramePr>
            <a:graphicFrameLocks/>
          </p:cNvGraphicFramePr>
          <p:nvPr>
            <p:extLst>
              <p:ext uri="{D42A27DB-BD31-4B8C-83A1-F6EECF244321}">
                <p14:modId xmlns:p14="http://schemas.microsoft.com/office/powerpoint/2010/main" val="4285916586"/>
              </p:ext>
            </p:extLst>
          </p:nvPr>
        </p:nvGraphicFramePr>
        <p:xfrm>
          <a:off x="189902" y="2979484"/>
          <a:ext cx="5732631" cy="373904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Graphique 8"/>
          <p:cNvGraphicFramePr>
            <a:graphicFrameLocks/>
          </p:cNvGraphicFramePr>
          <p:nvPr>
            <p:extLst>
              <p:ext uri="{D42A27DB-BD31-4B8C-83A1-F6EECF244321}">
                <p14:modId xmlns:p14="http://schemas.microsoft.com/office/powerpoint/2010/main" val="2649234510"/>
              </p:ext>
            </p:extLst>
          </p:nvPr>
        </p:nvGraphicFramePr>
        <p:xfrm>
          <a:off x="6241097" y="2979484"/>
          <a:ext cx="3173419" cy="373904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490313545"/>
      </p:ext>
    </p:extLst>
  </p:cSld>
  <p:clrMapOvr>
    <a:masterClrMapping/>
  </p:clrMapOvr>
</p:sld>
</file>

<file path=ppt/theme/theme1.xml><?xml version="1.0" encoding="utf-8"?>
<a:theme xmlns:a="http://schemas.openxmlformats.org/drawingml/2006/main" name="Syndex_Projection_Externe_20">
  <a:themeElements>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marL="88900">
          <a:defRPr dirty="0">
            <a:sym typeface="Symbo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01_Syndex_Projection_externe_3" id="{DA887734-B802-C444-BCDB-FAB2D74AF614}" vid="{73B011B8-CDDF-1349-A453-EDEF05C1BB79}"/>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NewSyndex-02">
    <a:dk1>
      <a:srgbClr val="3C4646"/>
    </a:dk1>
    <a:lt1>
      <a:srgbClr val="FFFFFF"/>
    </a:lt1>
    <a:dk2>
      <a:srgbClr val="DADADD"/>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Thèm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8.xml><?xml version="1.0" encoding="utf-8"?>
<a:themeOverride xmlns:a="http://schemas.openxmlformats.org/drawingml/2006/main">
  <a:clrScheme name="NewSyndex-02">
    <a:dk1>
      <a:srgbClr val="3C4646"/>
    </a:dk1>
    <a:lt1>
      <a:srgbClr val="FFFFFF"/>
    </a:lt1>
    <a:dk2>
      <a:srgbClr val="DADADD"/>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Thèm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01-Syndex_nuancier_2018">
    <a:dk1>
      <a:srgbClr val="3C4646"/>
    </a:dk1>
    <a:lt1>
      <a:srgbClr val="FFFFFF"/>
    </a:lt1>
    <a:dk2>
      <a:srgbClr val="FFDA00"/>
    </a:dk2>
    <a:lt2>
      <a:srgbClr val="A3C999"/>
    </a:lt2>
    <a:accent1>
      <a:srgbClr val="279D98"/>
    </a:accent1>
    <a:accent2>
      <a:srgbClr val="94C225"/>
    </a:accent2>
    <a:accent3>
      <a:srgbClr val="5D6595"/>
    </a:accent3>
    <a:accent4>
      <a:srgbClr val="6DC8C7"/>
    </a:accent4>
    <a:accent5>
      <a:srgbClr val="3B616B"/>
    </a:accent5>
    <a:accent6>
      <a:srgbClr val="E93F6D"/>
    </a:accent6>
    <a:hlink>
      <a:srgbClr val="3B6B74"/>
    </a:hlink>
    <a:folHlink>
      <a:srgbClr val="87878F"/>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Syndex_Projection_Externe_20</Template>
  <TotalTime>13087</TotalTime>
  <Words>9538</Words>
  <Application>Microsoft Macintosh PowerPoint</Application>
  <PresentationFormat>Format A4 (210 x 297 mm)</PresentationFormat>
  <Paragraphs>1395</Paragraphs>
  <Slides>143</Slides>
  <Notes>0</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143</vt:i4>
      </vt:variant>
    </vt:vector>
  </HeadingPairs>
  <TitlesOfParts>
    <vt:vector size="145" baseType="lpstr">
      <vt:lpstr>Syndex_Projection_Externe_20</vt:lpstr>
      <vt:lpstr>Worksheet</vt:lpstr>
      <vt:lpstr>Actualisation de l’analyse de la conjoncture  15 octobre 2018, avec postscriptum du 17 novembre  P. Castex </vt:lpstr>
      <vt:lpstr>synthèse</vt:lpstr>
      <vt:lpstr>Présentation PowerPoint</vt:lpstr>
      <vt:lpstr>Présentation PowerPoint</vt:lpstr>
      <vt:lpstr>A – La reprise au niveau macroéconomique</vt:lpstr>
      <vt:lpstr>1 - Les perspectives de croissance au niveau mondial</vt:lpstr>
      <vt:lpstr>Présentation PowerPoint</vt:lpstr>
      <vt:lpstr>Présentation PowerPoint</vt:lpstr>
      <vt:lpstr>Présentation PowerPoint</vt:lpstr>
      <vt:lpstr>2 - La confirmation des perspectives  de croissance économique du Caillou</vt:lpstr>
      <vt:lpstr>L’indicateur du climat des affaires (ICA) de l’IEOM</vt:lpstr>
      <vt:lpstr>3 - le commerce extérieur : le déficit chronique persiste mais la dynamique des exportations et importations étayent l’hypothèse de la reprise à partir de 2017-2018</vt:lpstr>
      <vt:lpstr>Présentation PowerPoint</vt:lpstr>
      <vt:lpstr>Ressources en produits : le PIB certes, mais aussi les importations (de biens et services ici)</vt:lpstr>
      <vt:lpstr>Présentation PowerPoint</vt:lpstr>
      <vt:lpstr>Exportations de biens (Nickel en quasi-totalité)</vt:lpstr>
      <vt:lpstr>Présentation PowerPoint</vt:lpstr>
      <vt:lpstr>Présentation PowerPoint</vt:lpstr>
      <vt:lpstr>Importations de biens</vt:lpstr>
      <vt:lpstr>Présentation PowerPoint</vt:lpstr>
      <vt:lpstr>Le cas du nickel</vt:lpstr>
      <vt:lpstr>4 – Le taux de croissance économique réel, en volume : des périodes contrastées ; mais la reprise actuelle</vt:lpstr>
      <vt:lpstr>Présentation PowerPoint</vt:lpstr>
      <vt:lpstr>Qu’est-ce qui « tire la croissance »… (ou la crise) ?  la consommation finale, l’investissement, la balance extérieure ?</vt:lpstr>
      <vt:lpstr> Comment la consommation finale « tire-t-elle la croissance » ? </vt:lpstr>
      <vt:lpstr> Comment l’investissement « tire-t-il la croissance »   … ou déclenche la crise ? </vt:lpstr>
      <vt:lpstr> Comment le commerce extérieur « tire-t-il la croissance » ? </vt:lpstr>
      <vt:lpstr>Comment le secteur du nickel a-t-il freiné la croissance ? Comment va-t-il la relancer ?</vt:lpstr>
      <vt:lpstr>5 - le rôle fondamental du secteur nickel :  facteur de crise ou facteur de croissance  à l’origine de la reprise économique qui va se concrétiser</vt:lpstr>
      <vt:lpstr>B – L’emploi encore en crise en 2018,  mais son érosion se ralentit </vt:lpstr>
      <vt:lpstr>1 – L’emploi privé impacté par la crise ;  l’emploi public continuant sa croissance</vt:lpstr>
      <vt:lpstr>Présentation PowerPoint</vt:lpstr>
      <vt:lpstr>Présentation PowerPoint</vt:lpstr>
      <vt:lpstr>Présentation PowerPoint</vt:lpstr>
      <vt:lpstr>Présentation PowerPoint</vt:lpstr>
      <vt:lpstr>2 – L’emploi privé par secteur : des contrastes frappants</vt:lpstr>
      <vt:lpstr>Présentation PowerPoint</vt:lpstr>
      <vt:lpstr>Présentation PowerPoint</vt:lpstr>
      <vt:lpstr>Présentation PowerPoint</vt:lpstr>
      <vt:lpstr>Présentation PowerPoint</vt:lpstr>
      <vt:lpstr>Présentation PowerPoint</vt:lpstr>
      <vt:lpstr>3 - De l’explosion des licenciements et du chômage pendant la crise à la nette amélioration actuelle</vt:lpstr>
      <vt:lpstr>Présentation PowerPoint</vt:lpstr>
      <vt:lpstr>Présentation PowerPoint</vt:lpstr>
      <vt:lpstr>C – Histoire : inflation,  une petite déflation provisoire,  le retour de l’inflation (effet prix du pétrole, mais pas seulement ?) </vt:lpstr>
      <vt:lpstr>1 - L’inflation : après la déflation, le retour…</vt:lpstr>
      <vt:lpstr>Présentation PowerPoint</vt:lpstr>
      <vt:lpstr>Présentation PowerPoint</vt:lpstr>
      <vt:lpstr>Présentation PowerPoint</vt:lpstr>
      <vt:lpstr>Présentation PowerPoint</vt:lpstr>
      <vt:lpstr>2 - L’inflation, le SMG (Salaire minimum garanti)  et son pouvoir d’achat</vt:lpstr>
      <vt:lpstr>Présentation PowerPoint</vt:lpstr>
      <vt:lpstr>Présentation PowerPoint</vt:lpstr>
      <vt:lpstr>D – La dynamique des entreprises dans la crise</vt:lpstr>
      <vt:lpstr>1 - Nombres, créations et cessations d’entreprises</vt:lpstr>
      <vt:lpstr>Présentation PowerPoint</vt:lpstr>
      <vt:lpstr>Présentation PowerPoint</vt:lpstr>
      <vt:lpstr>Présentation PowerPoint</vt:lpstr>
      <vt:lpstr>Présentation PowerPoint</vt:lpstr>
      <vt:lpstr>Présentation PowerPoint</vt:lpstr>
      <vt:lpstr>Présentation PowerPoint</vt:lpstr>
      <vt:lpstr>2  - Les résultats des entreprises (hors métallurgie du nickel) jusqu’en 2015 et tentative d’estimation pour la période actuelle</vt:lpstr>
      <vt:lpstr>Présentation PowerPoint</vt:lpstr>
      <vt:lpstr>Présentation PowerPoint</vt:lpstr>
      <vt:lpstr>La  publication à venir par  l’IDC  des dernières données sur les salaires moyens récents</vt:lpstr>
      <vt:lpstr>Présentation PowerPoint</vt:lpstr>
      <vt:lpstr>Présentation PowerPoint</vt:lpstr>
      <vt:lpstr>3 – Le partage de la valeur ajoutée (VAB)  entre les travail (FP) et les capitaux (EBE) :  augmentation des profitabilité d’exploitation de 2012 à 2015</vt:lpstr>
      <vt:lpstr>Présentation PowerPoint</vt:lpstr>
      <vt:lpstr>Présentation PowerPoint</vt:lpstr>
      <vt:lpstr>Présentation PowerPoint</vt:lpstr>
      <vt:lpstr>E – Le secteur du nickel : la sortie de crise, sans aucun doute  De nouveau la locomotive du Caillou,  après le frein… </vt:lpstr>
      <vt:lpstr>1 – Les cours du nickel au LME :  nouveau boom après l’abyme ?</vt:lpstr>
      <vt:lpstr>Présentation PowerPoint</vt:lpstr>
      <vt:lpstr>Présentation PowerPoint</vt:lpstr>
      <vt:lpstr>L’amélioration, mais Trump induit une chute des cours au milieu de 2018 ; provisoire ?</vt:lpstr>
      <vt:lpstr>2 – Le boom de la production de nickel depuis 2009,  après la stagnation</vt:lpstr>
      <vt:lpstr>Présentation PowerPoint</vt:lpstr>
      <vt:lpstr>Présentation PowerPoint</vt:lpstr>
      <vt:lpstr>Présentation PowerPoint</vt:lpstr>
      <vt:lpstr>Présentation PowerPoint</vt:lpstr>
      <vt:lpstr>3 – Le boom des exportations depuis 2009 en volume, après la stagnation ; boom en valeur seulement depuis 2017, avec la hausse des cours du nickel au LME  Et la Chine qui s’éveille à la Nouvelle-Calédonie, après la Corée</vt:lpstr>
      <vt:lpstr>Exportations de minerais</vt:lpstr>
      <vt:lpstr>Exportations de minerais, quantités</vt:lpstr>
      <vt:lpstr>Présentation PowerPoint</vt:lpstr>
      <vt:lpstr>Présentation PowerPoint</vt:lpstr>
      <vt:lpstr>Présentation PowerPoint</vt:lpstr>
      <vt:lpstr>Présentation PowerPoint</vt:lpstr>
      <vt:lpstr>Présentation PowerPoint</vt:lpstr>
      <vt:lpstr>Exportations de métal</vt:lpstr>
      <vt:lpstr>Exportations de métal, Quantités</vt:lpstr>
      <vt:lpstr>Présentation PowerPoint</vt:lpstr>
      <vt:lpstr>Présentation PowerPoint</vt:lpstr>
      <vt:lpstr>Présentation PowerPoint</vt:lpstr>
      <vt:lpstr>Exportations de minerais et métal comparaisons</vt:lpstr>
      <vt:lpstr>Présentation PowerPoint</vt:lpstr>
      <vt:lpstr>Présentation PowerPoint</vt:lpstr>
      <vt:lpstr>Nickel et cobalt : la chance de Vale depuis quelques années</vt:lpstr>
      <vt:lpstr>Présentation PowerPoint</vt:lpstr>
      <vt:lpstr>4 - Production et VAB du nickel (et cobalt) : poids dans le PIB</vt:lpstr>
      <vt:lpstr>Présentation PowerPoint</vt:lpstr>
      <vt:lpstr>Présentation PowerPoint</vt:lpstr>
      <vt:lpstr>Les cycles du nickel en GCFP, estimations à partir de 2013</vt:lpstr>
      <vt:lpstr>Les cycles du nickel en % du PIB : boom ; crise ; reprise actuelle   </vt:lpstr>
      <vt:lpstr>Présentation PowerPoint</vt:lpstr>
      <vt:lpstr>Présentation PowerPoint</vt:lpstr>
      <vt:lpstr>La part du nickel dans le PIB devrait en gros doubler  à partir de 2018-2019 par rapport à celle de 2012-2016</vt:lpstr>
      <vt:lpstr>5 – Effets volume, effets prix et effets valeur :  la production valorisée du nickel se maintenait   jusqu’en  2015-2016 grâce aux effets volume très positifs ; depuis 2017 s’y ajoutent la manne des effets prix</vt:lpstr>
      <vt:lpstr>Présentation PowerPoint</vt:lpstr>
      <vt:lpstr>Présentation PowerPoint</vt:lpstr>
      <vt:lpstr>Présentation PowerPoint</vt:lpstr>
      <vt:lpstr>F – Le secteur du BTP :  pas de sortie de crise en 2018,  quoique…</vt:lpstr>
      <vt:lpstr>1 - Boom puis grave chute de l’activité, surtout en 2018, mesurée par la consommation de ciment ; mais ce critère reste-t-il représentatif ?</vt:lpstr>
      <vt:lpstr>Présentation PowerPoint</vt:lpstr>
      <vt:lpstr>Présentation PowerPoint</vt:lpstr>
      <vt:lpstr>Mais tout ne va pas si mal dans le BTP :  la corrélation PIB – Tonnes de ciment en valeur poserait-elle donc question ?</vt:lpstr>
      <vt:lpstr>2 - L’emploi suit les mêmes tendances,  mais moins brutale que celle de l’activité</vt:lpstr>
      <vt:lpstr>Présentation PowerPoint</vt:lpstr>
      <vt:lpstr>Présentation PowerPoint</vt:lpstr>
      <vt:lpstr>Présentation PowerPoint</vt:lpstr>
      <vt:lpstr>3 – Le paradoxe de la période 2012-2015 :  activité mesurée en chute (avec petit rebond en 2015),  mais bons résultats économiques …</vt:lpstr>
      <vt:lpstr>Présentation PowerPoint</vt:lpstr>
      <vt:lpstr>Présentation PowerPoint</vt:lpstr>
      <vt:lpstr>Résultats économiques du secteur BTP</vt:lpstr>
      <vt:lpstr>Les inquiétudes fortes exprimée par les entreprises du secteur (Source IEOM)</vt:lpstr>
      <vt:lpstr>G – Le secteur agricole :  première approche plus fouillée</vt:lpstr>
      <vt:lpstr>1 – Terres privées, terres coutumières, terres domaniales : Attention ! Ces pourcentages ne concernent que la « propriété » juridique,  pas celle des exploitations !</vt:lpstr>
      <vt:lpstr>Présentation PowerPoint</vt:lpstr>
      <vt:lpstr>Présentation PowerPoint</vt:lpstr>
      <vt:lpstr>2 – Une agriculture marginalisée et avec structures  à la fois coloniales et coutumières</vt:lpstr>
      <vt:lpstr>Présentation PowerPoint</vt:lpstr>
      <vt:lpstr>Présentation PowerPoint</vt:lpstr>
      <vt:lpstr>Présentation PowerPoint</vt:lpstr>
      <vt:lpstr>En 2012, 10% des exploitations exploitent 85% de la surface :  une structure typique d’une agriculture coloniale ou postcoloniale</vt:lpstr>
      <vt:lpstr>3 – Une agriculture qui reste marginale dans le PIB  (autour  de 1,6% et pour la production totale 3,6%),  mais guère moins que dans les économies avancées</vt:lpstr>
      <vt:lpstr>Présentation PowerPoint</vt:lpstr>
      <vt:lpstr>Présentation PowerPoint</vt:lpstr>
      <vt:lpstr>Présentation PowerPoint</vt:lpstr>
      <vt:lpstr>Présentation PowerPoint</vt:lpstr>
      <vt:lpstr>4 – Entreprises et emplois : très peu de salariés </vt:lpstr>
      <vt:lpstr>Présentation PowerPoint</vt:lpstr>
      <vt:lpstr>Conclusion – Une reprise évidente  pourtant mise en doute par le Medef nc   Postscriptum du 17 novembre 2018</vt:lpstr>
      <vt:lpstr>Présentation PowerPoint</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Nom de la mission</dc:title>
  <dc:subject/>
  <dc:creator>DE LOIZELLERIE Jacquemine</dc:creator>
  <cp:keywords/>
  <dc:description/>
  <cp:lastModifiedBy>Patrick Castex</cp:lastModifiedBy>
  <cp:revision>363</cp:revision>
  <cp:lastPrinted>2014-03-28T08:49:53Z</cp:lastPrinted>
  <dcterms:created xsi:type="dcterms:W3CDTF">2018-10-12T07:19:46Z</dcterms:created>
  <dcterms:modified xsi:type="dcterms:W3CDTF">2018-11-17T06:02:12Z</dcterms:modified>
  <cp:category/>
</cp:coreProperties>
</file>