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rawings/drawing4.xml" ContentType="application/vnd.openxmlformats-officedocument.drawingml.chartshapes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drawings/drawing5.xml" ContentType="application/vnd.openxmlformats-officedocument.drawingml.chartshapes+xml"/>
  <Override PartName="/ppt/charts/chart13.xml" ContentType="application/vnd.openxmlformats-officedocument.drawingml.chart+xml"/>
  <Override PartName="/ppt/drawings/drawing6.xml" ContentType="application/vnd.openxmlformats-officedocument.drawingml.chartshapes+xml"/>
  <Override PartName="/ppt/charts/chart14.xml" ContentType="application/vnd.openxmlformats-officedocument.drawingml.chart+xml"/>
  <Override PartName="/ppt/drawings/drawing7.xml" ContentType="application/vnd.openxmlformats-officedocument.drawingml.chartshapes+xml"/>
  <Override PartName="/ppt/charts/chart15.xml" ContentType="application/vnd.openxmlformats-officedocument.drawingml.chart+xml"/>
  <Override PartName="/ppt/drawings/drawing8.xml" ContentType="application/vnd.openxmlformats-officedocument.drawingml.chartshapes+xml"/>
  <Override PartName="/ppt/charts/chart16.xml" ContentType="application/vnd.openxmlformats-officedocument.drawingml.chart+xml"/>
  <Override PartName="/ppt/drawings/drawing9.xml" ContentType="application/vnd.openxmlformats-officedocument.drawingml.chartshapes+xml"/>
  <Override PartName="/ppt/charts/chart17.xml" ContentType="application/vnd.openxmlformats-officedocument.drawingml.chart+xml"/>
  <Override PartName="/ppt/drawings/drawing10.xml" ContentType="application/vnd.openxmlformats-officedocument.drawingml.chartshapes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drawings/drawing11.xml" ContentType="application/vnd.openxmlformats-officedocument.drawingml.chartshapes+xml"/>
  <Override PartName="/ppt/charts/chart20.xml" ContentType="application/vnd.openxmlformats-officedocument.drawingml.chart+xml"/>
  <Override PartName="/ppt/drawings/drawing12.xml" ContentType="application/vnd.openxmlformats-officedocument.drawingml.chartshapes+xml"/>
  <Override PartName="/ppt/charts/chart21.xml" ContentType="application/vnd.openxmlformats-officedocument.drawingml.chart+xml"/>
  <Override PartName="/ppt/drawings/drawing13.xml" ContentType="application/vnd.openxmlformats-officedocument.drawingml.chartshapes+xml"/>
  <Override PartName="/ppt/charts/chart22.xml" ContentType="application/vnd.openxmlformats-officedocument.drawingml.chart+xml"/>
  <Override PartName="/ppt/drawings/drawing14.xml" ContentType="application/vnd.openxmlformats-officedocument.drawingml.chartshapes+xml"/>
  <Override PartName="/ppt/charts/chart23.xml" ContentType="application/vnd.openxmlformats-officedocument.drawingml.chart+xml"/>
  <Override PartName="/ppt/drawings/drawing15.xml" ContentType="application/vnd.openxmlformats-officedocument.drawingml.chartshapes+xml"/>
  <Override PartName="/ppt/charts/chart24.xml" ContentType="application/vnd.openxmlformats-officedocument.drawingml.chart+xml"/>
  <Override PartName="/ppt/drawings/drawing16.xml" ContentType="application/vnd.openxmlformats-officedocument.drawingml.chartshapes+xml"/>
  <Override PartName="/ppt/charts/chart25.xml" ContentType="application/vnd.openxmlformats-officedocument.drawingml.chart+xml"/>
  <Override PartName="/ppt/drawings/drawing17.xml" ContentType="application/vnd.openxmlformats-officedocument.drawingml.chartshapes+xml"/>
  <Override PartName="/ppt/charts/chart26.xml" ContentType="application/vnd.openxmlformats-officedocument.drawingml.chart+xml"/>
  <Override PartName="/ppt/drawings/drawing18.xml" ContentType="application/vnd.openxmlformats-officedocument.drawingml.chartshapes+xml"/>
  <Override PartName="/ppt/charts/chart27.xml" ContentType="application/vnd.openxmlformats-officedocument.drawingml.chart+xml"/>
  <Override PartName="/ppt/drawings/drawing19.xml" ContentType="application/vnd.openxmlformats-officedocument.drawingml.chartshapes+xml"/>
  <Override PartName="/ppt/charts/chart28.xml" ContentType="application/vnd.openxmlformats-officedocument.drawingml.chart+xml"/>
  <Override PartName="/ppt/theme/themeOverride1.xml" ContentType="application/vnd.openxmlformats-officedocument.themeOverride+xml"/>
  <Override PartName="/ppt/drawings/drawing20.xml" ContentType="application/vnd.openxmlformats-officedocument.drawingml.chartshapes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drawings/drawing21.xml" ContentType="application/vnd.openxmlformats-officedocument.drawingml.chartshapes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drawings/drawing22.xml" ContentType="application/vnd.openxmlformats-officedocument.drawingml.chartshapes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drawings/drawing23.xml" ContentType="application/vnd.openxmlformats-officedocument.drawingml.chartshapes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591" autoAdjust="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XLS%20ADRAF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XLS%20ADRAF.xlsx" TargetMode="External"/><Relationship Id="rId2" Type="http://schemas.openxmlformats.org/officeDocument/2006/relationships/chartUserShapes" Target="../drawings/drawing4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XLS%20ADRAF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Sofinor%20nord%20avenir:CTC%2017Compta%20Prov%20Nord%20.xlsx" TargetMode="External"/><Relationship Id="rId2" Type="http://schemas.openxmlformats.org/officeDocument/2006/relationships/chartUserShapes" Target="../drawings/drawing5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Sofinor%20nord%20avenir:CTC%2017Compta%20Prov%20Nord%20.xlsx" TargetMode="External"/><Relationship Id="rId2" Type="http://schemas.openxmlformats.org/officeDocument/2006/relationships/chartUserShapes" Target="../drawings/drawing6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Sofinor%20nord%20avenir:CTC%2017Compta%20Prov%20Nord%20.xlsx" TargetMode="External"/><Relationship Id="rId2" Type="http://schemas.openxmlformats.org/officeDocument/2006/relationships/chartUserShapes" Target="../drawings/drawing7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Sofinor%20nord%20avenir:CTC%2017Compta%20Prov%20Nord%20.xlsx" TargetMode="External"/><Relationship Id="rId2" Type="http://schemas.openxmlformats.org/officeDocument/2006/relationships/chartUserShapes" Target="../drawings/drawing8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Sofinor%20nord%20avenir:CTC%2017Compta%20Prov%20Nord%20.xlsx" TargetMode="External"/><Relationship Id="rId2" Type="http://schemas.openxmlformats.org/officeDocument/2006/relationships/chartUserShapes" Target="../drawings/drawing9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Sofinor%20nord%20avenir:CTC%2017Compta%20Prov%20Nord%20.xlsx" TargetMode="External"/><Relationship Id="rId2" Type="http://schemas.openxmlformats.org/officeDocument/2006/relationships/chartUserShapes" Target="../drawings/drawing10.xm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Sofinor%20nord%20avenir:CTC%2017Compta%20Prov%20Nord%20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Sofinor%20nord%20avenir:CTC%2017Compta%20Prov%20Nord%20.xlsx" TargetMode="External"/><Relationship Id="rId2" Type="http://schemas.openxmlformats.org/officeDocument/2006/relationships/chartUserShapes" Target="../drawings/drawing1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XLS%20ADRAF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Sofinor%20nord%20avenir:CTC%2017Compta%20Prov%20Nord%20.xlsx" TargetMode="External"/><Relationship Id="rId2" Type="http://schemas.openxmlformats.org/officeDocument/2006/relationships/chartUserShapes" Target="../drawings/drawing12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Sofinor%20nord%20avenir:CTC%2017Compta%20Prov%20Nord%20.xlsx" TargetMode="External"/><Relationship Id="rId2" Type="http://schemas.openxmlformats.org/officeDocument/2006/relationships/chartUserShapes" Target="../drawings/drawing13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Harmattan%202017:Economie%20NC%20et%20Etat%20:17%20Nouvelle%20Cal&#233;donie%20Economie:17%20NC%20indiceprix-annee%20IPC%20+%20Prix%20PIB.xls" TargetMode="External"/><Relationship Id="rId2" Type="http://schemas.openxmlformats.org/officeDocument/2006/relationships/chartUserShapes" Target="../drawings/drawing14.xm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Harmattan%202017:Economie%20NC%20et%20Etat%20:17%20Nouvelle%20Cal&#233;donie%20Economie:17%20NC%20indiceprix-annee%20IPC%20+%20Prix%20PIB.xls" TargetMode="External"/><Relationship Id="rId2" Type="http://schemas.openxmlformats.org/officeDocument/2006/relationships/chartUserShapes" Target="../drawings/drawing15.xm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Economie%20NC%20et%20Etat%20:17%20aout%20travail%20IPC%202017.xlsx" TargetMode="External"/><Relationship Id="rId2" Type="http://schemas.openxmlformats.org/officeDocument/2006/relationships/chartUserShapes" Target="../drawings/drawing16.xm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Economie%20NC%20et%20Etat%20:17%20aout%20travail%20IPC%202017.xlsx" TargetMode="External"/><Relationship Id="rId2" Type="http://schemas.openxmlformats.org/officeDocument/2006/relationships/chartUserShapes" Target="../drawings/drawing17.xm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Economie%20NC%20et%20Etat%20:17%20aout%20travail%20IPC%202017.xlsx" TargetMode="External"/><Relationship Id="rId2" Type="http://schemas.openxmlformats.org/officeDocument/2006/relationships/chartUserShapes" Target="../drawings/drawing18.xm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Economie%20NC%20et%20Etat%20:17%20aout%20travail%20IPC%202017.xlsx" TargetMode="External"/><Relationship Id="rId2" Type="http://schemas.openxmlformats.org/officeDocument/2006/relationships/chartUserShapes" Target="../drawings/drawing19.xm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castex:Desktop:LIVRE%20EN%20COURS:Economie%20NC%20et%20Etat%20:17%20aout%20travail%20IPC%202017.xlsx" TargetMode="External"/><Relationship Id="rId3" Type="http://schemas.openxmlformats.org/officeDocument/2006/relationships/chartUserShapes" Target="../drawings/drawing20.xm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Divers%20NC%20oct%2017%20:17%20NC%20smg-smag%20avec%20travail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XLS%20ADRAF.xlsx" TargetMode="External"/><Relationship Id="rId2" Type="http://schemas.openxmlformats.org/officeDocument/2006/relationships/chartUserShapes" Target="../drawings/drawing1.xm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Divers%20NC%20oct%2017%20:17%20NC%20smg-smag%20avec%20travail.xls" TargetMode="External"/><Relationship Id="rId2" Type="http://schemas.openxmlformats.org/officeDocument/2006/relationships/chartUserShapes" Target="../drawings/drawing21.xm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at%20prix%20NC%20Fr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at%20prix%20NC%20Fr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at%20prix%20NC%20Fr.xlsx" TargetMode="External"/><Relationship Id="rId2" Type="http://schemas.openxmlformats.org/officeDocument/2006/relationships/chartUserShapes" Target="../drawings/drawing22.xm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at%20prix%20NC%20Fr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Repre&#769;sentativite&#769;%20syndicale%20NC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Repre&#769;sentativite&#769;%20syndicale%20NC.xlsx" TargetMode="External"/><Relationship Id="rId2" Type="http://schemas.openxmlformats.org/officeDocument/2006/relationships/chartUserShapes" Target="../drawings/drawing23.xm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Repre&#769;sentativite&#769;%20syndicale%20NC.xlsx" TargetMode="Externa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Repre&#769;sentativite&#769;%20syndicale%20NC.xlsx" TargetMode="Externa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Repre&#769;sentativite&#769;%20syndicale%20NC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XLS%20ADRAF.xlsx" TargetMode="Externa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Repre&#769;sentativite&#769;%20syndicale%20NC.xlsx" TargetMode="External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Repre&#769;sentativite&#769;%20syndicale%20NC.xlsx" TargetMode="Externa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&#233;lections%20professionnelles%20%20NC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XLS%20ADRAF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XLS%20ADRAF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XLS%20ADRAF.xlsx" TargetMode="External"/><Relationship Id="rId2" Type="http://schemas.openxmlformats.org/officeDocument/2006/relationships/chartUserShapes" Target="../drawings/drawing2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XLS%20ADRAF.xlsx" TargetMode="External"/><Relationship Id="rId2" Type="http://schemas.openxmlformats.org/officeDocument/2006/relationships/chartUserShapes" Target="../drawings/drawing3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XLS%20ADRA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0174803149606299"/>
          <c:y val="0.0"/>
          <c:w val="0.998251968503937"/>
          <c:h val="0.79138153495888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'Base adraf'!$C$126</c:f>
              <c:strCache>
                <c:ptCount val="1"/>
                <c:pt idx="0">
                  <c:v>Privée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'Base adraf'!$D$125:$E$125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adraf'!$D$126:$E$126</c:f>
              <c:numCache>
                <c:formatCode>0%</c:formatCode>
                <c:ptCount val="2"/>
                <c:pt idx="0">
                  <c:v>0.22</c:v>
                </c:pt>
                <c:pt idx="1">
                  <c:v>0.16</c:v>
                </c:pt>
              </c:numCache>
            </c:numRef>
          </c:val>
        </c:ser>
        <c:ser>
          <c:idx val="2"/>
          <c:order val="1"/>
          <c:tx>
            <c:strRef>
              <c:f>'Base adraf'!$C$128</c:f>
              <c:strCache>
                <c:ptCount val="1"/>
                <c:pt idx="0">
                  <c:v>Coutumières , grande Terre</c:v>
                </c:pt>
              </c:strCache>
            </c:strRef>
          </c:tx>
          <c:spPr>
            <a:solidFill>
              <a:srgbClr val="FE9E0D"/>
            </a:solidFill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'Base adraf'!$D$125:$E$125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adraf'!$D$128:$E$128</c:f>
              <c:numCache>
                <c:formatCode>0%</c:formatCode>
                <c:ptCount val="2"/>
                <c:pt idx="0">
                  <c:v>0.09</c:v>
                </c:pt>
                <c:pt idx="1">
                  <c:v>0.16</c:v>
                </c:pt>
              </c:numCache>
            </c:numRef>
          </c:val>
        </c:ser>
        <c:ser>
          <c:idx val="1"/>
          <c:order val="2"/>
          <c:tx>
            <c:strRef>
              <c:f>'Base adraf'!$C$127</c:f>
              <c:strCache>
                <c:ptCount val="1"/>
                <c:pt idx="0">
                  <c:v>Coutumières , Iles Loyauté</c:v>
                </c:pt>
              </c:strCache>
            </c:strRef>
          </c:tx>
          <c:spPr>
            <a:solidFill>
              <a:srgbClr val="713803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'Base adraf'!$D$125:$E$125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adraf'!$D$127:$E$127</c:f>
              <c:numCache>
                <c:formatCode>0%</c:formatCode>
                <c:ptCount val="2"/>
                <c:pt idx="0">
                  <c:v>0.11</c:v>
                </c:pt>
                <c:pt idx="1">
                  <c:v>0.11</c:v>
                </c:pt>
              </c:numCache>
            </c:numRef>
          </c:val>
        </c:ser>
        <c:ser>
          <c:idx val="3"/>
          <c:order val="3"/>
          <c:tx>
            <c:strRef>
              <c:f>'Base adraf'!$C$129</c:f>
              <c:strCache>
                <c:ptCount val="1"/>
                <c:pt idx="0">
                  <c:v>Domaine public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numRef>
              <c:f>'Base adraf'!$D$125:$E$125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adraf'!$D$129:$E$129</c:f>
              <c:numCache>
                <c:formatCode>0%</c:formatCode>
                <c:ptCount val="2"/>
                <c:pt idx="0">
                  <c:v>0.58</c:v>
                </c:pt>
                <c:pt idx="1">
                  <c:v>0.57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788059400"/>
        <c:axId val="1788079384"/>
      </c:barChart>
      <c:catAx>
        <c:axId val="1788059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88079384"/>
        <c:crosses val="autoZero"/>
        <c:auto val="1"/>
        <c:lblAlgn val="ctr"/>
        <c:lblOffset val="100"/>
        <c:noMultiLvlLbl val="0"/>
      </c:catAx>
      <c:valAx>
        <c:axId val="1788079384"/>
        <c:scaling>
          <c:orientation val="minMax"/>
          <c:max val="1.0"/>
        </c:scaling>
        <c:delete val="1"/>
        <c:axPos val="l"/>
        <c:numFmt formatCode="0%" sourceLinked="1"/>
        <c:majorTickMark val="out"/>
        <c:minorTickMark val="none"/>
        <c:tickLblPos val="nextTo"/>
        <c:crossAx val="178805940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600" b="1"/>
      </a:pPr>
      <a:endParaRPr lang="fr-F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Part des terres coutumières dans quelques communes, </a:t>
            </a:r>
          </a:p>
          <a:p>
            <a:pPr>
              <a:defRPr sz="1800"/>
            </a:pPr>
            <a:r>
              <a:rPr lang="fr-FR" sz="1800"/>
              <a:t>ADRAF vue par l'ISEE nc</a:t>
            </a:r>
          </a:p>
        </c:rich>
      </c:tx>
      <c:layout>
        <c:manualLayout>
          <c:xMode val="edge"/>
          <c:yMode val="edge"/>
          <c:x val="0.208029696866043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78807961504812"/>
          <c:y val="0.15307990326749"/>
          <c:w val="0.667527777777778"/>
          <c:h val="0.7514686707605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Surface!$G$54</c:f>
              <c:strCache>
                <c:ptCount val="1"/>
                <c:pt idx="0">
                  <c:v>Part des terres coutumières (%)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5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6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13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15"/>
            <c:invertIfNegative val="0"/>
            <c:bubble3D val="0"/>
            <c:spPr>
              <a:solidFill>
                <a:srgbClr val="008000"/>
              </a:solidFill>
            </c:spPr>
          </c:dPt>
          <c:dLbls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Surface!$F$55:$F$70</c:f>
              <c:strCache>
                <c:ptCount val="16"/>
                <c:pt idx="0">
                  <c:v>Farino </c:v>
                </c:pt>
                <c:pt idx="1">
                  <c:v>Mont-Dore</c:v>
                </c:pt>
                <c:pt idx="2">
                  <c:v>Koumac</c:v>
                </c:pt>
                <c:pt idx="3">
                  <c:v>Bourail</c:v>
                </c:pt>
                <c:pt idx="4">
                  <c:v>Thio</c:v>
                </c:pt>
                <c:pt idx="5">
                  <c:v>La Foa</c:v>
                </c:pt>
                <c:pt idx="6">
                  <c:v>Moindou</c:v>
                </c:pt>
                <c:pt idx="7">
                  <c:v>Sarraméa</c:v>
                </c:pt>
                <c:pt idx="8">
                  <c:v>Houaïlou</c:v>
                </c:pt>
                <c:pt idx="9">
                  <c:v>Poindimié</c:v>
                </c:pt>
                <c:pt idx="10">
                  <c:v>Hienghène</c:v>
                </c:pt>
                <c:pt idx="11">
                  <c:v>Canala</c:v>
                </c:pt>
                <c:pt idx="12">
                  <c:v>Koné</c:v>
                </c:pt>
                <c:pt idx="13">
                  <c:v>Ouvéa</c:v>
                </c:pt>
                <c:pt idx="14">
                  <c:v>Lifou</c:v>
                </c:pt>
                <c:pt idx="15">
                  <c:v>Maré</c:v>
                </c:pt>
              </c:strCache>
            </c:strRef>
          </c:cat>
          <c:val>
            <c:numRef>
              <c:f>Surface!$G$55:$G$70</c:f>
              <c:numCache>
                <c:formatCode>0%</c:formatCode>
                <c:ptCount val="16"/>
                <c:pt idx="0">
                  <c:v>0.0144801764583333</c:v>
                </c:pt>
                <c:pt idx="1">
                  <c:v>0.03136110437014</c:v>
                </c:pt>
                <c:pt idx="2">
                  <c:v>0.0656764168727273</c:v>
                </c:pt>
                <c:pt idx="3">
                  <c:v>0.0840537474548646</c:v>
                </c:pt>
                <c:pt idx="4">
                  <c:v>0.109560796140738</c:v>
                </c:pt>
                <c:pt idx="5">
                  <c:v>0.13686302174569</c:v>
                </c:pt>
                <c:pt idx="6">
                  <c:v>0.152552030910221</c:v>
                </c:pt>
                <c:pt idx="7">
                  <c:v>0.196453338000446</c:v>
                </c:pt>
                <c:pt idx="8">
                  <c:v>0.226631525334893</c:v>
                </c:pt>
                <c:pt idx="9">
                  <c:v>0.304758254657555</c:v>
                </c:pt>
                <c:pt idx="10">
                  <c:v>0.307765200177769</c:v>
                </c:pt>
                <c:pt idx="11">
                  <c:v>0.311628056690221</c:v>
                </c:pt>
                <c:pt idx="12">
                  <c:v>0.534020833003212</c:v>
                </c:pt>
                <c:pt idx="13">
                  <c:v>0.925132475397426</c:v>
                </c:pt>
                <c:pt idx="14">
                  <c:v>0.934901830834231</c:v>
                </c:pt>
                <c:pt idx="15">
                  <c:v>1.002384291725105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90666664"/>
        <c:axId val="1790670040"/>
      </c:barChart>
      <c:catAx>
        <c:axId val="1790666664"/>
        <c:scaling>
          <c:orientation val="minMax"/>
        </c:scaling>
        <c:delete val="0"/>
        <c:axPos val="l"/>
        <c:majorTickMark val="out"/>
        <c:minorTickMark val="none"/>
        <c:tickLblPos val="nextTo"/>
        <c:crossAx val="1790670040"/>
        <c:crosses val="autoZero"/>
        <c:auto val="1"/>
        <c:lblAlgn val="ctr"/>
        <c:lblOffset val="100"/>
        <c:noMultiLvlLbl val="0"/>
      </c:catAx>
      <c:valAx>
        <c:axId val="1790670040"/>
        <c:scaling>
          <c:orientation val="minMax"/>
          <c:max val="1.0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179066666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Part des terres coutumières par Province, </a:t>
            </a:r>
          </a:p>
          <a:p>
            <a:pPr>
              <a:defRPr sz="1800"/>
            </a:pPr>
            <a:r>
              <a:rPr lang="fr-FR" sz="1800"/>
              <a:t>% pour chaque Province</a:t>
            </a:r>
          </a:p>
        </c:rich>
      </c:tx>
      <c:layout>
        <c:manualLayout>
          <c:xMode val="edge"/>
          <c:yMode val="edge"/>
          <c:x val="0.143340113735783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4347989044838"/>
          <c:y val="0.0814892072801862"/>
          <c:w val="0.790147880543879"/>
          <c:h val="0.80680680348043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Surface!$G$54</c:f>
              <c:strCache>
                <c:ptCount val="1"/>
                <c:pt idx="0">
                  <c:v>Part des terres coutumières (%)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13"/>
            <c:invertIfNegative val="0"/>
            <c:bubble3D val="0"/>
          </c:dPt>
          <c:dPt>
            <c:idx val="14"/>
            <c:invertIfNegative val="0"/>
            <c:bubble3D val="0"/>
          </c:dPt>
          <c:dPt>
            <c:idx val="15"/>
            <c:invertIfNegative val="0"/>
            <c:bubble3D val="0"/>
          </c:dPt>
          <c:dLbls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Surface!$F$73:$F$75</c:f>
              <c:strCache>
                <c:ptCount val="3"/>
                <c:pt idx="0">
                  <c:v>Sud </c:v>
                </c:pt>
                <c:pt idx="1">
                  <c:v>Nord </c:v>
                </c:pt>
                <c:pt idx="2">
                  <c:v>Îles Loyauté</c:v>
                </c:pt>
              </c:strCache>
            </c:strRef>
          </c:cat>
          <c:val>
            <c:numRef>
              <c:f>Surface!$G$73:$G$75</c:f>
              <c:numCache>
                <c:formatCode>0%</c:formatCode>
                <c:ptCount val="3"/>
                <c:pt idx="0">
                  <c:v>0.0892112609134644</c:v>
                </c:pt>
                <c:pt idx="1">
                  <c:v>0.250857015355281</c:v>
                </c:pt>
                <c:pt idx="2">
                  <c:v>0.956110858700591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87853544"/>
        <c:axId val="1787857384"/>
      </c:barChart>
      <c:catAx>
        <c:axId val="178785354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 rot="-5400000" vert="horz"/>
          <a:lstStyle/>
          <a:p>
            <a:pPr>
              <a:defRPr b="1"/>
            </a:pPr>
            <a:endParaRPr lang="fr-FR"/>
          </a:p>
        </c:txPr>
        <c:crossAx val="1787857384"/>
        <c:crosses val="autoZero"/>
        <c:auto val="1"/>
        <c:lblAlgn val="ctr"/>
        <c:lblOffset val="100"/>
        <c:noMultiLvlLbl val="0"/>
      </c:catAx>
      <c:valAx>
        <c:axId val="1787857384"/>
        <c:scaling>
          <c:orientation val="minMax"/>
          <c:max val="1.0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178785354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Produits </a:t>
            </a:r>
            <a:r>
              <a:rPr lang="fr-FR" sz="1800" dirty="0" smtClean="0"/>
              <a:t>d’exploitation totaux </a:t>
            </a:r>
          </a:p>
          <a:p>
            <a:pPr>
              <a:defRPr sz="1800"/>
            </a:pPr>
            <a:r>
              <a:rPr lang="fr-FR" sz="1800" dirty="0" smtClean="0"/>
              <a:t>et de la diversification</a:t>
            </a:r>
            <a:r>
              <a:rPr lang="fr-FR" sz="1800" baseline="0" dirty="0" smtClean="0"/>
              <a:t> </a:t>
            </a:r>
            <a:r>
              <a:rPr lang="fr-FR" sz="1800" dirty="0" smtClean="0"/>
              <a:t>de </a:t>
            </a:r>
            <a:r>
              <a:rPr lang="fr-FR" sz="1800" dirty="0"/>
              <a:t>SOFINOR,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GCFP </a:t>
            </a:r>
            <a:r>
              <a:rPr lang="fr-FR" sz="1800" dirty="0"/>
              <a:t>courants</a:t>
            </a:r>
          </a:p>
        </c:rich>
      </c:tx>
      <c:layout>
        <c:manualLayout>
          <c:xMode val="edge"/>
          <c:yMode val="edge"/>
          <c:x val="0.119413457562178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4698669097231"/>
          <c:y val="0.142872131010219"/>
          <c:w val="0.925301330902769"/>
          <c:h val="0.790729724032963"/>
        </c:manualLayout>
      </c:layout>
      <c:lineChart>
        <c:grouping val="standard"/>
        <c:varyColors val="0"/>
        <c:ser>
          <c:idx val="0"/>
          <c:order val="0"/>
          <c:tx>
            <c:strRef>
              <c:f>Feuil1!$B$239</c:f>
              <c:strCache>
                <c:ptCount val="1"/>
                <c:pt idx="0">
                  <c:v>Total SOFINOR avec nickel selon CTC, SOFINOR 2011</c:v>
                </c:pt>
              </c:strCache>
            </c:strRef>
          </c:tx>
          <c:spPr>
            <a:ln>
              <a:solidFill>
                <a:srgbClr val="000090"/>
              </a:solidFill>
            </a:ln>
          </c:spPr>
          <c:marker>
            <c:symbol val="none"/>
          </c:marker>
          <c:dPt>
            <c:idx val="5"/>
            <c:bubble3D val="0"/>
            <c:spPr>
              <a:ln>
                <a:noFill/>
              </a:ln>
            </c:spPr>
          </c:dPt>
          <c:dPt>
            <c:idx val="6"/>
            <c:bubble3D val="0"/>
            <c:spPr>
              <a:ln>
                <a:noFill/>
              </a:ln>
            </c:spPr>
          </c:dPt>
          <c:cat>
            <c:numRef>
              <c:f>Feuil1!$C$238:$I$238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Feuil1!$C$239:$I$239</c:f>
              <c:numCache>
                <c:formatCode>General</c:formatCode>
                <c:ptCount val="7"/>
                <c:pt idx="0">
                  <c:v>13.34</c:v>
                </c:pt>
                <c:pt idx="1">
                  <c:v>11.364</c:v>
                </c:pt>
                <c:pt idx="2">
                  <c:v>26.806</c:v>
                </c:pt>
                <c:pt idx="3">
                  <c:v>11.219</c:v>
                </c:pt>
                <c:pt idx="4">
                  <c:v>13.57</c:v>
                </c:pt>
                <c:pt idx="5">
                  <c:v>0.0</c:v>
                </c:pt>
                <c:pt idx="6">
                  <c:v>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Feuil1!$B$240</c:f>
              <c:strCache>
                <c:ptCount val="1"/>
                <c:pt idx="0">
                  <c:v>Total Diversification selon SOFINOR 2014</c:v>
                </c:pt>
              </c:strCache>
            </c:strRef>
          </c:tx>
          <c:spPr>
            <a:ln w="57150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Feuil1!$C$238:$I$238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Feuil1!$C$240:$I$240</c:f>
              <c:numCache>
                <c:formatCode>General</c:formatCode>
                <c:ptCount val="7"/>
                <c:pt idx="0">
                  <c:v>0.0</c:v>
                </c:pt>
                <c:pt idx="1">
                  <c:v>6.8</c:v>
                </c:pt>
                <c:pt idx="2">
                  <c:v>5.6</c:v>
                </c:pt>
                <c:pt idx="3">
                  <c:v>8.7</c:v>
                </c:pt>
                <c:pt idx="4">
                  <c:v>9.0</c:v>
                </c:pt>
                <c:pt idx="5">
                  <c:v>9.0</c:v>
                </c:pt>
                <c:pt idx="6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Feuil1!$B$199</c:f>
              <c:strCache>
                <c:ptCount val="1"/>
                <c:pt idx="0">
                  <c:v>Total Diversification selon CTC SOFINOR 2011</c:v>
                </c:pt>
              </c:strCache>
            </c:strRef>
          </c:tx>
          <c:spPr>
            <a:ln w="5715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Feuil1!$C$238:$I$238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Feuil1!$C$199:$I$199</c:f>
              <c:numCache>
                <c:formatCode>General</c:formatCode>
                <c:ptCount val="7"/>
                <c:pt idx="0">
                  <c:v>2.84</c:v>
                </c:pt>
                <c:pt idx="1">
                  <c:v>2.064</c:v>
                </c:pt>
                <c:pt idx="2">
                  <c:v>4.906</c:v>
                </c:pt>
                <c:pt idx="3">
                  <c:v>4.519</c:v>
                </c:pt>
                <c:pt idx="4">
                  <c:v>5.689999999999999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0645592"/>
        <c:axId val="1788455864"/>
      </c:lineChart>
      <c:catAx>
        <c:axId val="1790645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crossAx val="1788455864"/>
        <c:crosses val="autoZero"/>
        <c:auto val="1"/>
        <c:lblAlgn val="ctr"/>
        <c:lblOffset val="100"/>
        <c:noMultiLvlLbl val="0"/>
      </c:catAx>
      <c:valAx>
        <c:axId val="1788455864"/>
        <c:scaling>
          <c:orientation val="minMax"/>
          <c:max val="3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crossAx val="1790645592"/>
        <c:crosses val="autoZero"/>
        <c:crossBetween val="between"/>
        <c:majorUnit val="5.0"/>
      </c:valAx>
    </c:plotArea>
    <c:legend>
      <c:legendPos val="r"/>
      <c:layout>
        <c:manualLayout>
          <c:xMode val="edge"/>
          <c:yMode val="edge"/>
          <c:x val="0.567466079825686"/>
          <c:y val="0.141603955027948"/>
          <c:w val="0.415385100543324"/>
          <c:h val="0.424574513249606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Les résultats de SOFINOR </a:t>
            </a:r>
            <a:r>
              <a:rPr lang="fr-FR" sz="1800" dirty="0" smtClean="0"/>
              <a:t>consolidé selon CTC 2011,</a:t>
            </a:r>
            <a:r>
              <a:rPr lang="fr-FR" sz="1800" baseline="0" dirty="0" smtClean="0"/>
              <a:t> </a:t>
            </a:r>
            <a:r>
              <a:rPr lang="fr-FR" sz="1800" dirty="0" smtClean="0"/>
              <a:t>GCFP </a:t>
            </a:r>
            <a:r>
              <a:rPr lang="fr-FR" sz="1800" dirty="0"/>
              <a:t>courants</a:t>
            </a:r>
          </a:p>
        </c:rich>
      </c:tx>
      <c:layout>
        <c:manualLayout>
          <c:xMode val="edge"/>
          <c:yMode val="edge"/>
          <c:x val="0.129846754820833"/>
          <c:y val="0.00107902025508179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78110236220472"/>
          <c:y val="0.0394332456176492"/>
          <c:w val="0.932188976377953"/>
          <c:h val="0.894168549060773"/>
        </c:manualLayout>
      </c:layout>
      <c:lineChart>
        <c:grouping val="standard"/>
        <c:varyColors val="0"/>
        <c:ser>
          <c:idx val="2"/>
          <c:order val="0"/>
          <c:tx>
            <c:strRef>
              <c:f>Feuil1!$B$273</c:f>
              <c:strCache>
                <c:ptCount val="1"/>
                <c:pt idx="0">
                  <c:v>Résutat d'exploitation </c:v>
                </c:pt>
              </c:strCache>
            </c:strRef>
          </c:tx>
          <c:spPr>
            <a:ln w="57150" cmpd="sng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Feuil1!$C$272:$I$272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Feuil1!$C$273:$I$273</c:f>
              <c:numCache>
                <c:formatCode>General</c:formatCode>
                <c:ptCount val="7"/>
                <c:pt idx="0">
                  <c:v>3.8</c:v>
                </c:pt>
                <c:pt idx="1">
                  <c:v>1.34</c:v>
                </c:pt>
                <c:pt idx="2">
                  <c:v>8.85</c:v>
                </c:pt>
                <c:pt idx="3">
                  <c:v>-0.94</c:v>
                </c:pt>
                <c:pt idx="4">
                  <c:v>-1.85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Feuil1!$B$274</c:f>
              <c:strCache>
                <c:ptCount val="1"/>
                <c:pt idx="0">
                  <c:v>+ Produits financiers et divers</c:v>
                </c:pt>
              </c:strCache>
            </c:strRef>
          </c:tx>
          <c:spPr>
            <a:ln>
              <a:solidFill>
                <a:srgbClr val="660066"/>
              </a:solidFill>
              <a:prstDash val="sysDash"/>
            </a:ln>
          </c:spPr>
          <c:marker>
            <c:symbol val="none"/>
          </c:marker>
          <c:cat>
            <c:numRef>
              <c:f>Feuil1!$C$272:$I$272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Feuil1!$C$274:$I$274</c:f>
              <c:numCache>
                <c:formatCode>0.00</c:formatCode>
                <c:ptCount val="7"/>
                <c:pt idx="0">
                  <c:v>-0.497</c:v>
                </c:pt>
                <c:pt idx="1">
                  <c:v>10.23</c:v>
                </c:pt>
                <c:pt idx="2">
                  <c:v>-2.782999999999999</c:v>
                </c:pt>
                <c:pt idx="3">
                  <c:v>22.46</c:v>
                </c:pt>
                <c:pt idx="4">
                  <c:v>4.109999999999999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Feuil1!$B$275</c:f>
              <c:strCache>
                <c:ptCount val="1"/>
                <c:pt idx="0">
                  <c:v>= Résutat NET </c:v>
                </c:pt>
              </c:strCache>
            </c:strRef>
          </c:tx>
          <c:spPr>
            <a:ln>
              <a:solidFill>
                <a:srgbClr val="660066"/>
              </a:solidFill>
            </a:ln>
          </c:spPr>
          <c:marker>
            <c:symbol val="none"/>
          </c:marker>
          <c:cat>
            <c:numRef>
              <c:f>Feuil1!$C$272:$I$272</c:f>
              <c:numCache>
                <c:formatCode>General</c:formatCode>
                <c:ptCount val="7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</c:numCache>
            </c:numRef>
          </c:cat>
          <c:val>
            <c:numRef>
              <c:f>Feuil1!$C$275:$I$275</c:f>
              <c:numCache>
                <c:formatCode>0.00</c:formatCode>
                <c:ptCount val="7"/>
                <c:pt idx="0">
                  <c:v>3.303</c:v>
                </c:pt>
                <c:pt idx="1">
                  <c:v>11.57</c:v>
                </c:pt>
                <c:pt idx="2">
                  <c:v>6.066999999999997</c:v>
                </c:pt>
                <c:pt idx="3">
                  <c:v>21.52</c:v>
                </c:pt>
                <c:pt idx="4">
                  <c:v>2.26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8504584"/>
        <c:axId val="1788507880"/>
      </c:lineChart>
      <c:catAx>
        <c:axId val="1788504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28575" cmpd="sng">
            <a:solidFill>
              <a:srgbClr val="FF0000"/>
            </a:solidFill>
          </a:ln>
        </c:spPr>
        <c:crossAx val="1788507880"/>
        <c:crosses val="autoZero"/>
        <c:auto val="1"/>
        <c:lblAlgn val="ctr"/>
        <c:lblOffset val="100"/>
        <c:noMultiLvlLbl val="0"/>
      </c:catAx>
      <c:valAx>
        <c:axId val="1788507880"/>
        <c:scaling>
          <c:orientation val="minMax"/>
          <c:max val="25.0"/>
          <c:min val="-1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crossAx val="1788504584"/>
        <c:crosses val="autoZero"/>
        <c:crossBetween val="between"/>
        <c:majorUnit val="5.0"/>
      </c:valAx>
    </c:plotArea>
    <c:legend>
      <c:legendPos val="t"/>
      <c:layout>
        <c:manualLayout>
          <c:xMode val="edge"/>
          <c:yMode val="edge"/>
          <c:x val="0.0"/>
          <c:y val="0.775233485537063"/>
          <c:w val="0.996047401718447"/>
          <c:h val="0.1782963094327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Produits des activités de diversification </a:t>
            </a:r>
          </a:p>
          <a:p>
            <a:pPr>
              <a:defRPr sz="1800"/>
            </a:pPr>
            <a:r>
              <a:rPr lang="fr-FR" sz="1800"/>
              <a:t>de SOFINOR selon le Rapport de la CTC, </a:t>
            </a:r>
          </a:p>
          <a:p>
            <a:pPr>
              <a:defRPr sz="1800"/>
            </a:pPr>
            <a:r>
              <a:rPr lang="fr-FR" sz="1800"/>
              <a:t>GCFP courants...</a:t>
            </a:r>
          </a:p>
        </c:rich>
      </c:tx>
      <c:layout>
        <c:manualLayout>
          <c:xMode val="edge"/>
          <c:yMode val="edge"/>
          <c:x val="0.123691608067708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4698669097231"/>
          <c:y val="0.10053322083386"/>
          <c:w val="0.588171548737502"/>
          <c:h val="0.83206468356037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Feuil1!$B$194</c:f>
              <c:strCache>
                <c:ptCount val="1"/>
                <c:pt idx="0">
                  <c:v>SOFINOR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rgbClr val="0000FF"/>
              </a:solidFill>
            </a:ln>
          </c:spPr>
          <c:invertIfNegative val="0"/>
          <c:cat>
            <c:numRef>
              <c:f>Feuil1!$C$193:$G$193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Feuil1!$C$194:$G$194</c:f>
              <c:numCache>
                <c:formatCode>General</c:formatCode>
                <c:ptCount val="5"/>
                <c:pt idx="0">
                  <c:v>0.03</c:v>
                </c:pt>
                <c:pt idx="1">
                  <c:v>0.004</c:v>
                </c:pt>
                <c:pt idx="2">
                  <c:v>0.003</c:v>
                </c:pt>
                <c:pt idx="3">
                  <c:v>0.009</c:v>
                </c:pt>
                <c:pt idx="4">
                  <c:v>0.56</c:v>
                </c:pt>
              </c:numCache>
            </c:numRef>
          </c:val>
        </c:ser>
        <c:ser>
          <c:idx val="1"/>
          <c:order val="1"/>
          <c:tx>
            <c:strRef>
              <c:f>Feuil1!$B$195</c:f>
              <c:strCache>
                <c:ptCount val="1"/>
                <c:pt idx="0">
                  <c:v>Service mine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invertIfNegative val="0"/>
          <c:cat>
            <c:numRef>
              <c:f>Feuil1!$C$193:$G$193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Feuil1!$C$195:$G$195</c:f>
              <c:numCache>
                <c:formatCode>General</c:formatCode>
                <c:ptCount val="5"/>
                <c:pt idx="0">
                  <c:v>1.35</c:v>
                </c:pt>
                <c:pt idx="1">
                  <c:v>0.21</c:v>
                </c:pt>
                <c:pt idx="2">
                  <c:v>0.4</c:v>
                </c:pt>
                <c:pt idx="3">
                  <c:v>0.27</c:v>
                </c:pt>
                <c:pt idx="4">
                  <c:v>0.26</c:v>
                </c:pt>
              </c:numCache>
            </c:numRef>
          </c:val>
        </c:ser>
        <c:ser>
          <c:idx val="2"/>
          <c:order val="2"/>
          <c:tx>
            <c:strRef>
              <c:f>Feuil1!$B$196</c:f>
              <c:strCache>
                <c:ptCount val="1"/>
                <c:pt idx="0">
                  <c:v>Tourisme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Feuil1!$C$193:$G$193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Feuil1!$C$196:$G$196</c:f>
              <c:numCache>
                <c:formatCode>General</c:formatCode>
                <c:ptCount val="5"/>
                <c:pt idx="0">
                  <c:v>1.2</c:v>
                </c:pt>
                <c:pt idx="1">
                  <c:v>1.2</c:v>
                </c:pt>
                <c:pt idx="2">
                  <c:v>1.0</c:v>
                </c:pt>
                <c:pt idx="3">
                  <c:v>1.0</c:v>
                </c:pt>
                <c:pt idx="4">
                  <c:v>1.4</c:v>
                </c:pt>
              </c:numCache>
            </c:numRef>
          </c:val>
        </c:ser>
        <c:ser>
          <c:idx val="3"/>
          <c:order val="3"/>
          <c:tx>
            <c:strRef>
              <c:f>Feuil1!$B$197</c:f>
              <c:strCache>
                <c:ptCount val="1"/>
                <c:pt idx="0">
                  <c:v>Agro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cat>
            <c:numRef>
              <c:f>Feuil1!$C$193:$G$193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Feuil1!$C$197:$G$197</c:f>
              <c:numCache>
                <c:formatCode>General</c:formatCode>
                <c:ptCount val="5"/>
                <c:pt idx="0">
                  <c:v>0.2</c:v>
                </c:pt>
                <c:pt idx="1">
                  <c:v>0.6</c:v>
                </c:pt>
                <c:pt idx="2">
                  <c:v>3.5</c:v>
                </c:pt>
                <c:pt idx="3">
                  <c:v>3.0</c:v>
                </c:pt>
                <c:pt idx="4">
                  <c:v>3.3</c:v>
                </c:pt>
              </c:numCache>
            </c:numRef>
          </c:val>
        </c:ser>
        <c:ser>
          <c:idx val="4"/>
          <c:order val="4"/>
          <c:tx>
            <c:strRef>
              <c:f>Feuil1!$B$198</c:f>
              <c:strCache>
                <c:ptCount val="1"/>
                <c:pt idx="0">
                  <c:v>Aménagement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numRef>
              <c:f>Feuil1!$C$193:$G$193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Feuil1!$C$198:$G$198</c:f>
              <c:numCache>
                <c:formatCode>General</c:formatCode>
                <c:ptCount val="5"/>
                <c:pt idx="0">
                  <c:v>0.06</c:v>
                </c:pt>
                <c:pt idx="1">
                  <c:v>0.05</c:v>
                </c:pt>
                <c:pt idx="2">
                  <c:v>0.003</c:v>
                </c:pt>
                <c:pt idx="3">
                  <c:v>0.24</c:v>
                </c:pt>
                <c:pt idx="4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90766952"/>
        <c:axId val="1790769896"/>
      </c:barChart>
      <c:lineChart>
        <c:grouping val="standard"/>
        <c:varyColors val="0"/>
        <c:ser>
          <c:idx val="5"/>
          <c:order val="5"/>
          <c:tx>
            <c:strRef>
              <c:f>Feuil1!$B$199</c:f>
              <c:strCache>
                <c:ptCount val="1"/>
                <c:pt idx="0">
                  <c:v>Total Diversification selon CTC SOFINOR 2011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Feuil1!$C$193:$G$193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Feuil1!$C$199:$G$199</c:f>
              <c:numCache>
                <c:formatCode>General</c:formatCode>
                <c:ptCount val="5"/>
                <c:pt idx="0">
                  <c:v>2.84</c:v>
                </c:pt>
                <c:pt idx="1">
                  <c:v>2.064</c:v>
                </c:pt>
                <c:pt idx="2">
                  <c:v>4.906</c:v>
                </c:pt>
                <c:pt idx="3">
                  <c:v>4.519</c:v>
                </c:pt>
                <c:pt idx="4">
                  <c:v>5.689999999999999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0766952"/>
        <c:axId val="1790769896"/>
      </c:lineChart>
      <c:catAx>
        <c:axId val="1790766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crossAx val="1790769896"/>
        <c:crosses val="autoZero"/>
        <c:auto val="1"/>
        <c:lblAlgn val="ctr"/>
        <c:lblOffset val="100"/>
        <c:noMultiLvlLbl val="0"/>
      </c:catAx>
      <c:valAx>
        <c:axId val="179076989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out"/>
        <c:minorTickMark val="none"/>
        <c:tickLblPos val="nextTo"/>
        <c:crossAx val="1790766952"/>
        <c:crosses val="autoZero"/>
        <c:crossBetween val="between"/>
        <c:majorUnit val="0.5"/>
      </c:valAx>
    </c:plotArea>
    <c:legend>
      <c:legendPos val="r"/>
      <c:legendEntry>
        <c:idx val="5"/>
        <c:delete val="1"/>
      </c:legendEntry>
      <c:layout>
        <c:manualLayout>
          <c:xMode val="edge"/>
          <c:yMode val="edge"/>
          <c:x val="0.650290816839154"/>
          <c:y val="0.147741037024627"/>
          <c:w val="0.346387073031387"/>
          <c:h val="0.82707069860948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... et Résultat d'exploitation, </a:t>
            </a:r>
          </a:p>
          <a:p>
            <a:pPr>
              <a:defRPr sz="1800"/>
            </a:pPr>
            <a:r>
              <a:rPr lang="fr-FR" sz="1800" dirty="0"/>
              <a:t>GCFP courants</a:t>
            </a:r>
          </a:p>
        </c:rich>
      </c:tx>
      <c:layout>
        <c:manualLayout>
          <c:xMode val="edge"/>
          <c:yMode val="edge"/>
          <c:x val="0.204737912584078"/>
          <c:y val="0.0107334525939177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0639879822096"/>
          <c:y val="0.0497429817391412"/>
          <c:w val="0.871493024786693"/>
          <c:h val="0.88285492265509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Feuil1!$B$216</c:f>
              <c:strCache>
                <c:ptCount val="1"/>
                <c:pt idx="0">
                  <c:v>SOFINOR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rgbClr val="008000"/>
              </a:solidFill>
            </a:ln>
          </c:spPr>
          <c:invertIfNegative val="0"/>
          <c:cat>
            <c:numRef>
              <c:f>Feuil1!$C$215:$G$215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Feuil1!$C$216:$G$216</c:f>
              <c:numCache>
                <c:formatCode>General</c:formatCode>
                <c:ptCount val="5"/>
                <c:pt idx="0">
                  <c:v>0.075</c:v>
                </c:pt>
                <c:pt idx="1">
                  <c:v>-0.31</c:v>
                </c:pt>
                <c:pt idx="2">
                  <c:v>-0.09</c:v>
                </c:pt>
                <c:pt idx="3">
                  <c:v>-0.19</c:v>
                </c:pt>
                <c:pt idx="4">
                  <c:v>0.08</c:v>
                </c:pt>
              </c:numCache>
            </c:numRef>
          </c:val>
        </c:ser>
        <c:ser>
          <c:idx val="0"/>
          <c:order val="1"/>
          <c:tx>
            <c:strRef>
              <c:f>Feuil1!$B$217</c:f>
              <c:strCache>
                <c:ptCount val="1"/>
                <c:pt idx="0">
                  <c:v>Service mine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Feuil1!$C$215:$G$215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Feuil1!$C$217:$G$217</c:f>
              <c:numCache>
                <c:formatCode>General</c:formatCode>
                <c:ptCount val="5"/>
                <c:pt idx="0">
                  <c:v>0.08</c:v>
                </c:pt>
                <c:pt idx="1">
                  <c:v>-0.22</c:v>
                </c:pt>
                <c:pt idx="2">
                  <c:v>0.08</c:v>
                </c:pt>
                <c:pt idx="3">
                  <c:v>-0.15</c:v>
                </c:pt>
                <c:pt idx="4">
                  <c:v>-0.09</c:v>
                </c:pt>
              </c:numCache>
            </c:numRef>
          </c:val>
        </c:ser>
        <c:ser>
          <c:idx val="1"/>
          <c:order val="2"/>
          <c:tx>
            <c:strRef>
              <c:f>Feuil1!$B$218</c:f>
              <c:strCache>
                <c:ptCount val="1"/>
                <c:pt idx="0">
                  <c:v>Tourisme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Feuil1!$C$215:$G$215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Feuil1!$C$218:$G$218</c:f>
              <c:numCache>
                <c:formatCode>General</c:formatCode>
                <c:ptCount val="5"/>
                <c:pt idx="0">
                  <c:v>-0.11</c:v>
                </c:pt>
                <c:pt idx="1">
                  <c:v>-0.46</c:v>
                </c:pt>
                <c:pt idx="2">
                  <c:v>-0.36</c:v>
                </c:pt>
                <c:pt idx="3">
                  <c:v>-0.26</c:v>
                </c:pt>
                <c:pt idx="4">
                  <c:v>-0.24</c:v>
                </c:pt>
              </c:numCache>
            </c:numRef>
          </c:val>
        </c:ser>
        <c:ser>
          <c:idx val="3"/>
          <c:order val="3"/>
          <c:tx>
            <c:strRef>
              <c:f>Feuil1!$B$219</c:f>
              <c:strCache>
                <c:ptCount val="1"/>
                <c:pt idx="0">
                  <c:v>Agro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cat>
            <c:numRef>
              <c:f>Feuil1!$C$215:$G$215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Feuil1!$C$219:$G$219</c:f>
              <c:numCache>
                <c:formatCode>General</c:formatCode>
                <c:ptCount val="5"/>
                <c:pt idx="0">
                  <c:v>0.003</c:v>
                </c:pt>
                <c:pt idx="1">
                  <c:v>-0.21</c:v>
                </c:pt>
                <c:pt idx="2">
                  <c:v>-0.42</c:v>
                </c:pt>
                <c:pt idx="3">
                  <c:v>-0.7</c:v>
                </c:pt>
                <c:pt idx="4">
                  <c:v>-0.31</c:v>
                </c:pt>
              </c:numCache>
            </c:numRef>
          </c:val>
        </c:ser>
        <c:ser>
          <c:idx val="4"/>
          <c:order val="4"/>
          <c:tx>
            <c:strRef>
              <c:f>Feuil1!$B$220</c:f>
              <c:strCache>
                <c:ptCount val="1"/>
                <c:pt idx="0">
                  <c:v>Aménagement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numRef>
              <c:f>Feuil1!$C$215:$G$215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Feuil1!$C$220:$G$220</c:f>
              <c:numCache>
                <c:formatCode>General</c:formatCode>
                <c:ptCount val="5"/>
                <c:pt idx="0">
                  <c:v>0.01</c:v>
                </c:pt>
                <c:pt idx="1">
                  <c:v>0.01</c:v>
                </c:pt>
                <c:pt idx="2">
                  <c:v>0.001</c:v>
                </c:pt>
                <c:pt idx="3">
                  <c:v>0.33</c:v>
                </c:pt>
                <c:pt idx="4">
                  <c:v>-0.1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90237256"/>
        <c:axId val="1790240488"/>
      </c:barChart>
      <c:lineChart>
        <c:grouping val="standard"/>
        <c:varyColors val="0"/>
        <c:ser>
          <c:idx val="5"/>
          <c:order val="5"/>
          <c:tx>
            <c:strRef>
              <c:f>Feuil1!$B$221</c:f>
              <c:strCache>
                <c:ptCount val="1"/>
                <c:pt idx="0">
                  <c:v>Total diversification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Feuil1!$C$215:$G$215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Feuil1!$C$221:$G$221</c:f>
              <c:numCache>
                <c:formatCode>General</c:formatCode>
                <c:ptCount val="5"/>
                <c:pt idx="0">
                  <c:v>0.058</c:v>
                </c:pt>
                <c:pt idx="1">
                  <c:v>-1.19</c:v>
                </c:pt>
                <c:pt idx="2">
                  <c:v>-0.789</c:v>
                </c:pt>
                <c:pt idx="3">
                  <c:v>-0.97</c:v>
                </c:pt>
                <c:pt idx="4">
                  <c:v>-0.66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0237256"/>
        <c:axId val="1790240488"/>
      </c:lineChart>
      <c:catAx>
        <c:axId val="1790237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28575" cmpd="sng">
            <a:solidFill>
              <a:srgbClr val="FF0000"/>
            </a:solidFill>
          </a:ln>
        </c:spPr>
        <c:crossAx val="1790240488"/>
        <c:crosses val="autoZero"/>
        <c:auto val="1"/>
        <c:lblAlgn val="ctr"/>
        <c:lblOffset val="100"/>
        <c:noMultiLvlLbl val="0"/>
      </c:catAx>
      <c:valAx>
        <c:axId val="1790240488"/>
        <c:scaling>
          <c:orientation val="minMax"/>
          <c:max val="0.4"/>
          <c:min val="-1.3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out"/>
        <c:minorTickMark val="none"/>
        <c:tickLblPos val="nextTo"/>
        <c:crossAx val="179023725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Produits des activités de diversification </a:t>
            </a:r>
          </a:p>
          <a:p>
            <a:pPr>
              <a:defRPr sz="1800"/>
            </a:pPr>
            <a:r>
              <a:rPr lang="fr-FR" sz="1800" dirty="0"/>
              <a:t>de SOFINOR puis Nord avenir,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GCFP </a:t>
            </a:r>
            <a:r>
              <a:rPr lang="fr-FR" sz="1800" dirty="0"/>
              <a:t>courants</a:t>
            </a:r>
          </a:p>
        </c:rich>
      </c:tx>
      <c:layout>
        <c:manualLayout>
          <c:xMode val="edge"/>
          <c:yMode val="edge"/>
          <c:x val="0.119413457562178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4698669097231"/>
          <c:y val="0.303759295535323"/>
          <c:w val="0.878142890226957"/>
          <c:h val="0.60048694436229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Feuil1!$B$381</c:f>
              <c:strCache>
                <c:ptCount val="1"/>
                <c:pt idx="0">
                  <c:v>Produits 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rgbClr val="0000FF"/>
              </a:solidFill>
            </a:ln>
          </c:spPr>
          <c:invertIfNegative val="0"/>
          <c:cat>
            <c:numRef>
              <c:f>Feuil1!$C$380:$M$380</c:f>
              <c:numCache>
                <c:formatCode>General</c:formatCode>
                <c:ptCount val="11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  <c:pt idx="7">
                  <c:v>2012.0</c:v>
                </c:pt>
                <c:pt idx="8">
                  <c:v>2013.0</c:v>
                </c:pt>
                <c:pt idx="9">
                  <c:v>2014.0</c:v>
                </c:pt>
                <c:pt idx="10">
                  <c:v>2015.0</c:v>
                </c:pt>
              </c:numCache>
            </c:numRef>
          </c:cat>
          <c:val>
            <c:numRef>
              <c:f>Feuil1!$C$381:$M$381</c:f>
              <c:numCache>
                <c:formatCode>General</c:formatCode>
                <c:ptCount val="11"/>
                <c:pt idx="0">
                  <c:v>2.84</c:v>
                </c:pt>
                <c:pt idx="1">
                  <c:v>2.064</c:v>
                </c:pt>
                <c:pt idx="2">
                  <c:v>4.906</c:v>
                </c:pt>
                <c:pt idx="3">
                  <c:v>4.519</c:v>
                </c:pt>
                <c:pt idx="4">
                  <c:v>5.689999999999999</c:v>
                </c:pt>
                <c:pt idx="8">
                  <c:v>4.93</c:v>
                </c:pt>
                <c:pt idx="9">
                  <c:v>5.56</c:v>
                </c:pt>
                <c:pt idx="10">
                  <c:v>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90268712"/>
        <c:axId val="1790101752"/>
      </c:barChart>
      <c:catAx>
        <c:axId val="1790268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crossAx val="1790101752"/>
        <c:crosses val="autoZero"/>
        <c:auto val="1"/>
        <c:lblAlgn val="ctr"/>
        <c:lblOffset val="100"/>
        <c:noMultiLvlLbl val="0"/>
      </c:catAx>
      <c:valAx>
        <c:axId val="179010175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out"/>
        <c:minorTickMark val="none"/>
        <c:tickLblPos val="nextTo"/>
        <c:crossAx val="1790268712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Résultat </a:t>
            </a:r>
            <a:r>
              <a:rPr lang="fr-FR" sz="1800" dirty="0"/>
              <a:t>d'exploitation, </a:t>
            </a:r>
          </a:p>
          <a:p>
            <a:pPr>
              <a:defRPr sz="1800"/>
            </a:pPr>
            <a:r>
              <a:rPr lang="fr-FR" sz="1800" dirty="0"/>
              <a:t>de SOFINOR puis Nord Avenir,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GCFP </a:t>
            </a:r>
            <a:r>
              <a:rPr lang="fr-FR" sz="1800" dirty="0"/>
              <a:t>courants</a:t>
            </a:r>
          </a:p>
        </c:rich>
      </c:tx>
      <c:layout>
        <c:manualLayout>
          <c:xMode val="edge"/>
          <c:yMode val="edge"/>
          <c:x val="0.152603867458881"/>
          <c:y val="0.00115688497372162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0639879822096"/>
          <c:y val="0.0343470483005367"/>
          <c:w val="0.871493024786693"/>
          <c:h val="0.869431557909777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Feuil1!$B$383</c:f>
              <c:strCache>
                <c:ptCount val="1"/>
                <c:pt idx="0">
                  <c:v>= Résultat d'exploitation</c:v>
                </c:pt>
              </c:strCache>
            </c:strRef>
          </c:tx>
          <c:spPr>
            <a:solidFill>
              <a:srgbClr val="008000"/>
            </a:solidFill>
            <a:ln>
              <a:solidFill>
                <a:srgbClr val="008000"/>
              </a:solidFill>
            </a:ln>
          </c:spPr>
          <c:invertIfNegative val="0"/>
          <c:cat>
            <c:numRef>
              <c:f>Feuil1!$C$380:$M$380</c:f>
              <c:numCache>
                <c:formatCode>General</c:formatCode>
                <c:ptCount val="11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  <c:pt idx="7">
                  <c:v>2012.0</c:v>
                </c:pt>
                <c:pt idx="8">
                  <c:v>2013.0</c:v>
                </c:pt>
                <c:pt idx="9">
                  <c:v>2014.0</c:v>
                </c:pt>
                <c:pt idx="10">
                  <c:v>2015.0</c:v>
                </c:pt>
              </c:numCache>
            </c:numRef>
          </c:cat>
          <c:val>
            <c:numRef>
              <c:f>Feuil1!$C$383:$M$383</c:f>
              <c:numCache>
                <c:formatCode>General</c:formatCode>
                <c:ptCount val="11"/>
                <c:pt idx="0">
                  <c:v>0.058</c:v>
                </c:pt>
                <c:pt idx="1">
                  <c:v>-1.19</c:v>
                </c:pt>
                <c:pt idx="2">
                  <c:v>-0.789</c:v>
                </c:pt>
                <c:pt idx="3">
                  <c:v>-0.97</c:v>
                </c:pt>
                <c:pt idx="4">
                  <c:v>-0.66</c:v>
                </c:pt>
                <c:pt idx="8">
                  <c:v>-0.69</c:v>
                </c:pt>
                <c:pt idx="9">
                  <c:v>0.77</c:v>
                </c:pt>
                <c:pt idx="10">
                  <c:v>-0.89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5550824"/>
        <c:axId val="-2043398040"/>
      </c:barChart>
      <c:catAx>
        <c:axId val="2145550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crossAx val="-2043398040"/>
        <c:crosses val="autoZero"/>
        <c:auto val="1"/>
        <c:lblAlgn val="ctr"/>
        <c:lblOffset val="100"/>
        <c:noMultiLvlLbl val="0"/>
      </c:catAx>
      <c:valAx>
        <c:axId val="-2043398040"/>
        <c:scaling>
          <c:orientation val="minMax"/>
          <c:max val="0.8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out"/>
        <c:minorTickMark val="none"/>
        <c:tickLblPos val="nextTo"/>
        <c:crossAx val="214555082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Zoom sur le résultat d'exploitation, </a:t>
            </a:r>
          </a:p>
          <a:p>
            <a:pPr>
              <a:defRPr sz="1800"/>
            </a:pPr>
            <a:r>
              <a:rPr lang="fr-FR" sz="1800" dirty="0"/>
              <a:t>de SOFINOR </a:t>
            </a:r>
          </a:p>
          <a:p>
            <a:pPr>
              <a:defRPr sz="1800"/>
            </a:pPr>
            <a:r>
              <a:rPr lang="fr-FR" sz="1800" dirty="0"/>
              <a:t>puis Nord Avenir, </a:t>
            </a:r>
          </a:p>
          <a:p>
            <a:pPr>
              <a:defRPr sz="1800"/>
            </a:pPr>
            <a:r>
              <a:rPr lang="fr-FR" sz="1800" dirty="0"/>
              <a:t>GCFP </a:t>
            </a:r>
            <a:r>
              <a:rPr lang="fr-FR" sz="1800" dirty="0" smtClean="0"/>
              <a:t>courants et %</a:t>
            </a:r>
            <a:endParaRPr lang="fr-FR" sz="1800" dirty="0"/>
          </a:p>
        </c:rich>
      </c:tx>
      <c:layout>
        <c:manualLayout>
          <c:xMode val="edge"/>
          <c:yMode val="edge"/>
          <c:x val="0.222776555876477"/>
          <c:y val="0.00498756899956248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0639879822096"/>
          <c:y val="0.0209397537558796"/>
          <c:w val="0.871493024786693"/>
          <c:h val="0.884786531511448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Feuil1!$B$383</c:f>
              <c:strCache>
                <c:ptCount val="1"/>
                <c:pt idx="0">
                  <c:v>= Résultat d'exploitation</c:v>
                </c:pt>
              </c:strCache>
            </c:strRef>
          </c:tx>
          <c:spPr>
            <a:solidFill>
              <a:srgbClr val="008000"/>
            </a:solidFill>
            <a:ln>
              <a:solidFill>
                <a:srgbClr val="008000"/>
              </a:solidFill>
            </a:ln>
          </c:spPr>
          <c:invertIfNegative val="0"/>
          <c:cat>
            <c:numRef>
              <c:f>Feuil1!$C$380:$M$380</c:f>
              <c:numCache>
                <c:formatCode>General</c:formatCode>
                <c:ptCount val="11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  <c:pt idx="7">
                  <c:v>2012.0</c:v>
                </c:pt>
                <c:pt idx="8">
                  <c:v>2013.0</c:v>
                </c:pt>
                <c:pt idx="9">
                  <c:v>2014.0</c:v>
                </c:pt>
                <c:pt idx="10">
                  <c:v>2015.0</c:v>
                </c:pt>
              </c:numCache>
            </c:numRef>
          </c:cat>
          <c:val>
            <c:numRef>
              <c:f>Feuil1!$C$383:$M$383</c:f>
              <c:numCache>
                <c:formatCode>General</c:formatCode>
                <c:ptCount val="11"/>
                <c:pt idx="0">
                  <c:v>0.058</c:v>
                </c:pt>
                <c:pt idx="1">
                  <c:v>-1.19</c:v>
                </c:pt>
                <c:pt idx="2">
                  <c:v>-0.789</c:v>
                </c:pt>
                <c:pt idx="3">
                  <c:v>-0.97</c:v>
                </c:pt>
                <c:pt idx="4">
                  <c:v>-0.66</c:v>
                </c:pt>
                <c:pt idx="8">
                  <c:v>-0.69</c:v>
                </c:pt>
                <c:pt idx="9">
                  <c:v>0.77</c:v>
                </c:pt>
                <c:pt idx="10">
                  <c:v>-0.89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90941784"/>
        <c:axId val="1790944760"/>
      </c:barChart>
      <c:lineChart>
        <c:grouping val="standard"/>
        <c:varyColors val="0"/>
        <c:ser>
          <c:idx val="0"/>
          <c:order val="1"/>
          <c:tx>
            <c:strRef>
              <c:f>Feuil1!$B$384</c:f>
              <c:strCache>
                <c:ptCount val="1"/>
                <c:pt idx="0">
                  <c:v>Rex / Produits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19"/>
            <c:spPr>
              <a:solidFill>
                <a:srgbClr val="FF0000"/>
              </a:solidFill>
              <a:ln>
                <a:noFill/>
              </a:ln>
            </c:spPr>
          </c:marker>
          <c:dPt>
            <c:idx val="5"/>
            <c:marker>
              <c:symbol val="none"/>
            </c:marker>
            <c:bubble3D val="0"/>
          </c:dPt>
          <c:dPt>
            <c:idx val="6"/>
            <c:marker>
              <c:symbol val="none"/>
            </c:marker>
            <c:bubble3D val="0"/>
          </c:dPt>
          <c:dPt>
            <c:idx val="7"/>
            <c:marker>
              <c:symbol val="none"/>
            </c:marker>
            <c:bubble3D val="0"/>
          </c:dPt>
          <c:cat>
            <c:numRef>
              <c:f>Feuil1!$C$380:$M$380</c:f>
              <c:numCache>
                <c:formatCode>General</c:formatCode>
                <c:ptCount val="11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  <c:pt idx="7">
                  <c:v>2012.0</c:v>
                </c:pt>
                <c:pt idx="8">
                  <c:v>2013.0</c:v>
                </c:pt>
                <c:pt idx="9">
                  <c:v>2014.0</c:v>
                </c:pt>
                <c:pt idx="10">
                  <c:v>2015.0</c:v>
                </c:pt>
              </c:numCache>
            </c:numRef>
          </c:cat>
          <c:val>
            <c:numRef>
              <c:f>Feuil1!$C$384:$M$384</c:f>
              <c:numCache>
                <c:formatCode>0%</c:formatCode>
                <c:ptCount val="11"/>
                <c:pt idx="0">
                  <c:v>0.0204225352112676</c:v>
                </c:pt>
                <c:pt idx="1">
                  <c:v>-0.576550387596899</c:v>
                </c:pt>
                <c:pt idx="2">
                  <c:v>-0.160823481451284</c:v>
                </c:pt>
                <c:pt idx="3">
                  <c:v>-0.21464925868555</c:v>
                </c:pt>
                <c:pt idx="4">
                  <c:v>-0.115992970123023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-0.139959432048682</c:v>
                </c:pt>
                <c:pt idx="9">
                  <c:v>0.138489208633094</c:v>
                </c:pt>
                <c:pt idx="10">
                  <c:v>-0.156140350877193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8686136"/>
        <c:axId val="1790948296"/>
      </c:lineChart>
      <c:catAx>
        <c:axId val="1790941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/>
            </a:pPr>
            <a:endParaRPr lang="fr-FR"/>
          </a:p>
        </c:txPr>
        <c:crossAx val="1790944760"/>
        <c:crosses val="autoZero"/>
        <c:auto val="1"/>
        <c:lblAlgn val="ctr"/>
        <c:lblOffset val="100"/>
        <c:noMultiLvlLbl val="0"/>
      </c:catAx>
      <c:valAx>
        <c:axId val="1790944760"/>
        <c:scaling>
          <c:orientation val="minMax"/>
          <c:max val="0.8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out"/>
        <c:minorTickMark val="none"/>
        <c:tickLblPos val="nextTo"/>
        <c:crossAx val="1790941784"/>
        <c:crosses val="autoZero"/>
        <c:crossBetween val="between"/>
        <c:majorUnit val="0.1"/>
      </c:valAx>
      <c:valAx>
        <c:axId val="1790948296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fr-FR"/>
          </a:p>
        </c:txPr>
        <c:crossAx val="1788686136"/>
        <c:crosses val="max"/>
        <c:crossBetween val="between"/>
      </c:valAx>
      <c:catAx>
        <c:axId val="17886861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90948296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0.322723979006181"/>
          <c:y val="0.778099132135036"/>
          <c:w val="0.67623916060707"/>
          <c:h val="0.146354173017992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Les ressources financières de SOFINOR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(</a:t>
            </a:r>
            <a:r>
              <a:rPr lang="fr-FR" sz="1800" dirty="0"/>
              <a:t>Passifs des bilans</a:t>
            </a:r>
            <a:r>
              <a:rPr lang="fr-FR" sz="1800" dirty="0" smtClean="0"/>
              <a:t>)</a:t>
            </a:r>
            <a:r>
              <a:rPr lang="fr-FR" sz="1800" baseline="0" dirty="0" smtClean="0"/>
              <a:t> </a:t>
            </a:r>
            <a:r>
              <a:rPr lang="mr-IN" sz="1800" baseline="0" dirty="0" smtClean="0"/>
              <a:t>…</a:t>
            </a:r>
            <a:endParaRPr lang="fr-FR" sz="1800" dirty="0"/>
          </a:p>
        </c:rich>
      </c:tx>
      <c:layout>
        <c:manualLayout>
          <c:xMode val="edge"/>
          <c:yMode val="edge"/>
          <c:x val="0.141894548817297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78985081877619"/>
          <c:y val="0.093848140387165"/>
          <c:w val="0.912133473675688"/>
          <c:h val="0.81024553323131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Feuil1!$B$417</c:f>
              <c:strCache>
                <c:ptCount val="1"/>
                <c:pt idx="0">
                  <c:v>Capitaux propres</c:v>
                </c:pt>
              </c:strCache>
            </c:strRef>
          </c:tx>
          <c:spPr>
            <a:solidFill>
              <a:srgbClr val="2CFF2D"/>
            </a:solidFill>
          </c:spPr>
          <c:invertIfNegative val="0"/>
          <c:cat>
            <c:numRef>
              <c:f>Feuil1!$C$416:$G$416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Feuil1!$C$417:$G$417</c:f>
              <c:numCache>
                <c:formatCode>General</c:formatCode>
                <c:ptCount val="5"/>
                <c:pt idx="0">
                  <c:v>0.35</c:v>
                </c:pt>
                <c:pt idx="1">
                  <c:v>0.33</c:v>
                </c:pt>
                <c:pt idx="2">
                  <c:v>0.66</c:v>
                </c:pt>
                <c:pt idx="3">
                  <c:v>2.16</c:v>
                </c:pt>
                <c:pt idx="4">
                  <c:v>3.18</c:v>
                </c:pt>
              </c:numCache>
            </c:numRef>
          </c:val>
        </c:ser>
        <c:ser>
          <c:idx val="1"/>
          <c:order val="1"/>
          <c:tx>
            <c:strRef>
              <c:f>Feuil1!$B$418</c:f>
              <c:strCache>
                <c:ptCount val="1"/>
                <c:pt idx="0">
                  <c:v>Emprunts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Feuil1!$C$416:$G$416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Feuil1!$C$418:$G$418</c:f>
              <c:numCache>
                <c:formatCode>General</c:formatCode>
                <c:ptCount val="5"/>
                <c:pt idx="0">
                  <c:v>2.79</c:v>
                </c:pt>
                <c:pt idx="1">
                  <c:v>3.79</c:v>
                </c:pt>
                <c:pt idx="2">
                  <c:v>4.77</c:v>
                </c:pt>
                <c:pt idx="3">
                  <c:v>5.609999999999998</c:v>
                </c:pt>
                <c:pt idx="4">
                  <c:v>5.859999999999998</c:v>
                </c:pt>
              </c:numCache>
            </c:numRef>
          </c:val>
        </c:ser>
        <c:ser>
          <c:idx val="2"/>
          <c:order val="2"/>
          <c:tx>
            <c:strRef>
              <c:f>Feuil1!$B$419</c:f>
              <c:strCache>
                <c:ptCount val="1"/>
                <c:pt idx="0">
                  <c:v>Autres dettes et divers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Feuil1!$C$416:$G$416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Feuil1!$C$419:$G$419</c:f>
              <c:numCache>
                <c:formatCode>General</c:formatCode>
                <c:ptCount val="5"/>
                <c:pt idx="0">
                  <c:v>0.15</c:v>
                </c:pt>
                <c:pt idx="1">
                  <c:v>0.48</c:v>
                </c:pt>
                <c:pt idx="2">
                  <c:v>0.459999999999999</c:v>
                </c:pt>
                <c:pt idx="3">
                  <c:v>2.42</c:v>
                </c:pt>
                <c:pt idx="4">
                  <c:v>2.15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88223896"/>
        <c:axId val="1788243752"/>
      </c:barChart>
      <c:lineChart>
        <c:grouping val="standard"/>
        <c:varyColors val="0"/>
        <c:ser>
          <c:idx val="3"/>
          <c:order val="3"/>
          <c:tx>
            <c:strRef>
              <c:f>Feuil1!$B$420</c:f>
              <c:strCache>
                <c:ptCount val="1"/>
                <c:pt idx="0">
                  <c:v>Total passif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Feuil1!$C$416:$G$416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Feuil1!$C$420:$G$420</c:f>
              <c:numCache>
                <c:formatCode>General</c:formatCode>
                <c:ptCount val="5"/>
                <c:pt idx="0">
                  <c:v>3.29</c:v>
                </c:pt>
                <c:pt idx="1">
                  <c:v>4.6</c:v>
                </c:pt>
                <c:pt idx="2">
                  <c:v>5.89</c:v>
                </c:pt>
                <c:pt idx="3">
                  <c:v>10.19</c:v>
                </c:pt>
                <c:pt idx="4">
                  <c:v>11.19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8223896"/>
        <c:axId val="1788243752"/>
      </c:lineChart>
      <c:catAx>
        <c:axId val="1788223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1788243752"/>
        <c:crosses val="autoZero"/>
        <c:auto val="1"/>
        <c:lblAlgn val="ctr"/>
        <c:lblOffset val="100"/>
        <c:noMultiLvlLbl val="0"/>
      </c:catAx>
      <c:valAx>
        <c:axId val="1788243752"/>
        <c:scaling>
          <c:orientation val="minMax"/>
          <c:max val="12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788223896"/>
        <c:crosses val="autoZero"/>
        <c:crossBetween val="between"/>
        <c:majorUnit val="1.0"/>
      </c:valAx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fr-FR"/>
          </a:p>
        </c:txPr>
      </c:legendEntry>
      <c:legendEntry>
        <c:idx val="3"/>
        <c:delete val="1"/>
      </c:legendEntry>
      <c:layout>
        <c:manualLayout>
          <c:xMode val="edge"/>
          <c:yMode val="edge"/>
          <c:x val="0.135939224596538"/>
          <c:y val="0.170353373037944"/>
          <c:w val="0.44062559228568"/>
          <c:h val="0.272680933068369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0174803149606299"/>
          <c:y val="0.0"/>
          <c:w val="0.998251968503937"/>
          <c:h val="0.79138153495888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'Base adraf'!$C$126</c:f>
              <c:strCache>
                <c:ptCount val="1"/>
                <c:pt idx="0">
                  <c:v>Privée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'Base adraf'!$D$125:$E$125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adraf'!$D$126:$E$126</c:f>
              <c:numCache>
                <c:formatCode>0%</c:formatCode>
                <c:ptCount val="2"/>
                <c:pt idx="0">
                  <c:v>0.22</c:v>
                </c:pt>
                <c:pt idx="1">
                  <c:v>0.16</c:v>
                </c:pt>
              </c:numCache>
            </c:numRef>
          </c:val>
        </c:ser>
        <c:ser>
          <c:idx val="2"/>
          <c:order val="1"/>
          <c:tx>
            <c:strRef>
              <c:f>'Base adraf'!$C$128</c:f>
              <c:strCache>
                <c:ptCount val="1"/>
                <c:pt idx="0">
                  <c:v>Coutumières , grande Terre</c:v>
                </c:pt>
              </c:strCache>
            </c:strRef>
          </c:tx>
          <c:spPr>
            <a:solidFill>
              <a:srgbClr val="FE9E0D"/>
            </a:solidFill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'Base adraf'!$D$125:$E$125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adraf'!$D$128:$E$128</c:f>
              <c:numCache>
                <c:formatCode>0%</c:formatCode>
                <c:ptCount val="2"/>
                <c:pt idx="0">
                  <c:v>0.09</c:v>
                </c:pt>
                <c:pt idx="1">
                  <c:v>0.16</c:v>
                </c:pt>
              </c:numCache>
            </c:numRef>
          </c:val>
        </c:ser>
        <c:ser>
          <c:idx val="1"/>
          <c:order val="2"/>
          <c:tx>
            <c:strRef>
              <c:f>'Base adraf'!$C$127</c:f>
              <c:strCache>
                <c:ptCount val="1"/>
                <c:pt idx="0">
                  <c:v>Coutumières , Iles Loyauté</c:v>
                </c:pt>
              </c:strCache>
            </c:strRef>
          </c:tx>
          <c:spPr>
            <a:solidFill>
              <a:srgbClr val="713803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'Base adraf'!$D$125:$E$125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adraf'!$D$127:$E$127</c:f>
              <c:numCache>
                <c:formatCode>0%</c:formatCode>
                <c:ptCount val="2"/>
                <c:pt idx="0">
                  <c:v>0.11</c:v>
                </c:pt>
                <c:pt idx="1">
                  <c:v>0.11</c:v>
                </c:pt>
              </c:numCache>
            </c:numRef>
          </c:val>
        </c:ser>
        <c:ser>
          <c:idx val="3"/>
          <c:order val="3"/>
          <c:tx>
            <c:strRef>
              <c:f>'Base adraf'!$C$129</c:f>
              <c:strCache>
                <c:ptCount val="1"/>
                <c:pt idx="0">
                  <c:v>Domaine public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numRef>
              <c:f>'Base adraf'!$D$125:$E$125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adraf'!$D$129:$E$129</c:f>
              <c:numCache>
                <c:formatCode>0%</c:formatCode>
                <c:ptCount val="2"/>
                <c:pt idx="0">
                  <c:v>0.58</c:v>
                </c:pt>
                <c:pt idx="1">
                  <c:v>0.57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790364376"/>
        <c:axId val="1790367288"/>
      </c:barChart>
      <c:catAx>
        <c:axId val="1790364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90367288"/>
        <c:crosses val="autoZero"/>
        <c:auto val="1"/>
        <c:lblAlgn val="ctr"/>
        <c:lblOffset val="100"/>
        <c:noMultiLvlLbl val="0"/>
      </c:catAx>
      <c:valAx>
        <c:axId val="1790367288"/>
        <c:scaling>
          <c:orientation val="minMax"/>
          <c:max val="1.0"/>
        </c:scaling>
        <c:delete val="1"/>
        <c:axPos val="l"/>
        <c:numFmt formatCode="0%" sourceLinked="1"/>
        <c:majorTickMark val="out"/>
        <c:minorTickMark val="none"/>
        <c:tickLblPos val="nextTo"/>
        <c:crossAx val="1790364376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0"/>
          <c:y val="0.00191107690680251"/>
          <c:w val="1.0"/>
          <c:h val="0.99617743617204"/>
        </c:manualLayout>
      </c:layout>
      <c:overlay val="0"/>
      <c:spPr>
        <a:solidFill>
          <a:schemeClr val="bg1"/>
        </a:solidFill>
        <a:ln>
          <a:noFill/>
        </a:ln>
      </c:sp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600" b="1"/>
      </a:pPr>
      <a:endParaRPr lang="fr-FR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... et leur emploi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(</a:t>
            </a:r>
            <a:r>
              <a:rPr lang="fr-FR" sz="1800" dirty="0"/>
              <a:t>actifs du bilans</a:t>
            </a:r>
            <a:r>
              <a:rPr lang="fr-FR" sz="1800" dirty="0" smtClean="0"/>
              <a:t>), </a:t>
            </a:r>
          </a:p>
          <a:p>
            <a:pPr>
              <a:defRPr sz="1800"/>
            </a:pPr>
            <a:r>
              <a:rPr lang="fr-FR" sz="1800" dirty="0" smtClean="0"/>
              <a:t>GCFP courants</a:t>
            </a:r>
            <a:endParaRPr lang="fr-FR" sz="1800" dirty="0"/>
          </a:p>
        </c:rich>
      </c:tx>
      <c:layout>
        <c:manualLayout>
          <c:xMode val="edge"/>
          <c:yMode val="edge"/>
          <c:x val="0.213531620591222"/>
          <c:y val="0.0048192771084337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0134581421920785"/>
          <c:y val="0.092847006971857"/>
          <c:w val="0.998654185780792"/>
          <c:h val="0.81136872675671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Feuil1!$B$421</c:f>
              <c:strCache>
                <c:ptCount val="1"/>
                <c:pt idx="0">
                  <c:v>Immobilisations non financières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numRef>
              <c:f>Feuil1!$C$416:$G$416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Feuil1!$C$421:$G$421</c:f>
              <c:numCache>
                <c:formatCode>General</c:formatCode>
                <c:ptCount val="5"/>
                <c:pt idx="0">
                  <c:v>0.0699999999999998</c:v>
                </c:pt>
                <c:pt idx="1">
                  <c:v>0.24</c:v>
                </c:pt>
                <c:pt idx="2">
                  <c:v>0.0700000000000003</c:v>
                </c:pt>
                <c:pt idx="3">
                  <c:v>0.0600000000000005</c:v>
                </c:pt>
                <c:pt idx="4">
                  <c:v>0.0699999999999994</c:v>
                </c:pt>
              </c:numCache>
            </c:numRef>
          </c:val>
        </c:ser>
        <c:ser>
          <c:idx val="1"/>
          <c:order val="1"/>
          <c:tx>
            <c:strRef>
              <c:f>Feuil1!$B$422</c:f>
              <c:strCache>
                <c:ptCount val="1"/>
                <c:pt idx="0">
                  <c:v>Immobilisations financières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cat>
            <c:numRef>
              <c:f>Feuil1!$C$416:$G$416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Feuil1!$C$422:$G$422</c:f>
              <c:numCache>
                <c:formatCode>General</c:formatCode>
                <c:ptCount val="5"/>
                <c:pt idx="0">
                  <c:v>3.06</c:v>
                </c:pt>
                <c:pt idx="1">
                  <c:v>3.54</c:v>
                </c:pt>
                <c:pt idx="2">
                  <c:v>4.75</c:v>
                </c:pt>
                <c:pt idx="3">
                  <c:v>6.27</c:v>
                </c:pt>
                <c:pt idx="4">
                  <c:v>7.649999999999998</c:v>
                </c:pt>
              </c:numCache>
            </c:numRef>
          </c:val>
        </c:ser>
        <c:ser>
          <c:idx val="2"/>
          <c:order val="2"/>
          <c:tx>
            <c:strRef>
              <c:f>Feuil1!$B$423</c:f>
              <c:strCache>
                <c:ptCount val="1"/>
                <c:pt idx="0">
                  <c:v>Autres créances et divers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Feuil1!$C$416:$G$416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Feuil1!$C$423:$G$423</c:f>
              <c:numCache>
                <c:formatCode>General</c:formatCode>
                <c:ptCount val="5"/>
                <c:pt idx="0">
                  <c:v>0.141</c:v>
                </c:pt>
                <c:pt idx="1">
                  <c:v>0.708</c:v>
                </c:pt>
                <c:pt idx="2">
                  <c:v>0.944999999999999</c:v>
                </c:pt>
                <c:pt idx="3">
                  <c:v>2.089999999999999</c:v>
                </c:pt>
                <c:pt idx="4">
                  <c:v>1.05</c:v>
                </c:pt>
              </c:numCache>
            </c:numRef>
          </c:val>
        </c:ser>
        <c:ser>
          <c:idx val="3"/>
          <c:order val="3"/>
          <c:tx>
            <c:strRef>
              <c:f>Feuil1!$B$424</c:f>
              <c:strCache>
                <c:ptCount val="1"/>
                <c:pt idx="0">
                  <c:v>Disponibilités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cat>
            <c:numRef>
              <c:f>Feuil1!$C$416:$G$416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Feuil1!$C$424:$G$424</c:f>
              <c:numCache>
                <c:formatCode>General</c:formatCode>
                <c:ptCount val="5"/>
                <c:pt idx="0">
                  <c:v>0.019</c:v>
                </c:pt>
                <c:pt idx="1">
                  <c:v>0.112</c:v>
                </c:pt>
                <c:pt idx="2">
                  <c:v>0.125</c:v>
                </c:pt>
                <c:pt idx="3">
                  <c:v>1.77</c:v>
                </c:pt>
                <c:pt idx="4">
                  <c:v>2.42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90487464"/>
        <c:axId val="1789925256"/>
      </c:barChart>
      <c:lineChart>
        <c:grouping val="standard"/>
        <c:varyColors val="0"/>
        <c:ser>
          <c:idx val="4"/>
          <c:order val="4"/>
          <c:tx>
            <c:strRef>
              <c:f>Feuil1!$B$425</c:f>
              <c:strCache>
                <c:ptCount val="1"/>
                <c:pt idx="0">
                  <c:v>Total actif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Feuil1!$C$416:$G$416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Feuil1!$C$425:$G$425</c:f>
              <c:numCache>
                <c:formatCode>General</c:formatCode>
                <c:ptCount val="5"/>
                <c:pt idx="0">
                  <c:v>3.29</c:v>
                </c:pt>
                <c:pt idx="1">
                  <c:v>4.6</c:v>
                </c:pt>
                <c:pt idx="2">
                  <c:v>5.89</c:v>
                </c:pt>
                <c:pt idx="3">
                  <c:v>10.19</c:v>
                </c:pt>
                <c:pt idx="4">
                  <c:v>11.19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0487464"/>
        <c:axId val="1789925256"/>
      </c:lineChart>
      <c:catAx>
        <c:axId val="1790487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1789925256"/>
        <c:crosses val="autoZero"/>
        <c:auto val="1"/>
        <c:lblAlgn val="ctr"/>
        <c:lblOffset val="100"/>
        <c:noMultiLvlLbl val="0"/>
      </c:catAx>
      <c:valAx>
        <c:axId val="1789925256"/>
        <c:scaling>
          <c:orientation val="minMax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790487464"/>
        <c:crosses val="autoZero"/>
        <c:crossBetween val="between"/>
        <c:majorUnit val="1.0"/>
      </c:valAx>
    </c:plotArea>
    <c:legend>
      <c:legendPos val="r"/>
      <c:legendEntry>
        <c:idx val="1"/>
        <c:txPr>
          <a:bodyPr/>
          <a:lstStyle/>
          <a:p>
            <a:pPr>
              <a:defRPr sz="1400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1400"/>
            </a:pPr>
            <a:endParaRPr lang="fr-FR"/>
          </a:p>
        </c:txPr>
      </c:legendEntry>
      <c:legendEntry>
        <c:idx val="4"/>
        <c:delete val="1"/>
      </c:legendEntry>
      <c:layout>
        <c:manualLayout>
          <c:xMode val="edge"/>
          <c:yMode val="edge"/>
          <c:x val="0.0"/>
          <c:y val="0.14810731669187"/>
          <c:w val="0.556694950032872"/>
          <c:h val="0.30805371246125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Endettement relatif</a:t>
            </a:r>
            <a:r>
              <a:rPr lang="mr-IN" sz="1800" dirty="0" smtClean="0"/>
              <a:t>…</a:t>
            </a:r>
            <a:endParaRPr lang="fr-FR" sz="1800" dirty="0"/>
          </a:p>
        </c:rich>
      </c:tx>
      <c:layout>
        <c:manualLayout>
          <c:xMode val="edge"/>
          <c:yMode val="edge"/>
          <c:x val="0.147961379651746"/>
          <c:y val="0.00099637197184571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678985081877619"/>
          <c:y val="0.179177932919483"/>
          <c:w val="0.912133473675688"/>
          <c:h val="0.714953782337877"/>
        </c:manualLayout>
      </c:layout>
      <c:lineChart>
        <c:grouping val="standard"/>
        <c:varyColors val="0"/>
        <c:ser>
          <c:idx val="1"/>
          <c:order val="1"/>
          <c:tx>
            <c:strRef>
              <c:f>Feuil1!$B$432</c:f>
              <c:strCache>
                <c:ptCount val="1"/>
                <c:pt idx="0">
                  <c:v>Emprunts / Passif, %</c:v>
                </c:pt>
              </c:strCache>
            </c:strRef>
          </c:tx>
          <c:spPr>
            <a:ln w="57150" cmpd="sng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numRef>
              <c:f>Feuil1!$C$416:$G$416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Feuil1!$C$432:$G$432</c:f>
              <c:numCache>
                <c:formatCode>0%</c:formatCode>
                <c:ptCount val="5"/>
                <c:pt idx="0">
                  <c:v>0.848024316109422</c:v>
                </c:pt>
                <c:pt idx="1">
                  <c:v>0.823913043478261</c:v>
                </c:pt>
                <c:pt idx="2">
                  <c:v>0.809847198641766</c:v>
                </c:pt>
                <c:pt idx="3">
                  <c:v>0.55053974484789</c:v>
                </c:pt>
                <c:pt idx="4">
                  <c:v>0.523681858802502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93610840"/>
        <c:axId val="2045988232"/>
      </c:lineChart>
      <c:lineChart>
        <c:grouping val="standard"/>
        <c:varyColors val="0"/>
        <c:ser>
          <c:idx val="0"/>
          <c:order val="0"/>
          <c:tx>
            <c:strRef>
              <c:f>Feuil1!$B$431</c:f>
              <c:strCache>
                <c:ptCount val="1"/>
                <c:pt idx="0">
                  <c:v>Emprunts / Capitaux propres</c:v>
                </c:pt>
              </c:strCache>
            </c:strRef>
          </c:tx>
          <c:spPr>
            <a:ln w="57150" cmpd="sng">
              <a:solidFill>
                <a:schemeClr val="accent6">
                  <a:lumMod val="50000"/>
                </a:schemeClr>
              </a:solidFill>
              <a:prstDash val="sysDash"/>
            </a:ln>
          </c:spPr>
          <c:marker>
            <c:symbol val="none"/>
          </c:marker>
          <c:cat>
            <c:numRef>
              <c:f>Feuil1!$C$416:$G$416</c:f>
              <c:numCache>
                <c:formatCode>General</c:formatCode>
                <c:ptCount val="5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</c:numCache>
            </c:numRef>
          </c:cat>
          <c:val>
            <c:numRef>
              <c:f>Feuil1!$C$431:$G$431</c:f>
              <c:numCache>
                <c:formatCode>0.0</c:formatCode>
                <c:ptCount val="5"/>
                <c:pt idx="0">
                  <c:v>7.971428571428572</c:v>
                </c:pt>
                <c:pt idx="1">
                  <c:v>11.48484848484848</c:v>
                </c:pt>
                <c:pt idx="2">
                  <c:v>7.227272727272727</c:v>
                </c:pt>
                <c:pt idx="3">
                  <c:v>2.597222222222222</c:v>
                </c:pt>
                <c:pt idx="4">
                  <c:v>1.842767295597484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93752568"/>
        <c:axId val="-2042838520"/>
      </c:lineChart>
      <c:catAx>
        <c:axId val="-1993610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2045988232"/>
        <c:crosses val="autoZero"/>
        <c:auto val="1"/>
        <c:lblAlgn val="ctr"/>
        <c:lblOffset val="100"/>
        <c:noMultiLvlLbl val="0"/>
      </c:catAx>
      <c:valAx>
        <c:axId val="20459882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FF0000"/>
                </a:solidFill>
              </a:defRPr>
            </a:pPr>
            <a:endParaRPr lang="fr-FR"/>
          </a:p>
        </c:txPr>
        <c:crossAx val="-1993610840"/>
        <c:crosses val="autoZero"/>
        <c:crossBetween val="between"/>
        <c:majorUnit val="0.1"/>
      </c:valAx>
      <c:valAx>
        <c:axId val="-2042838520"/>
        <c:scaling>
          <c:orientation val="minMax"/>
        </c:scaling>
        <c:delete val="0"/>
        <c:axPos val="r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accent6">
                    <a:lumMod val="50000"/>
                  </a:schemeClr>
                </a:solidFill>
              </a:defRPr>
            </a:pPr>
            <a:endParaRPr lang="fr-FR"/>
          </a:p>
        </c:txPr>
        <c:crossAx val="-1993752568"/>
        <c:crosses val="max"/>
        <c:crossBetween val="between"/>
      </c:valAx>
      <c:catAx>
        <c:axId val="-19937525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42838520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0"/>
          <c:y val="0.056778452477798"/>
          <c:w val="0.995768335873115"/>
          <c:h val="0.1105736589051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1800" b="1" i="0" baseline="0" dirty="0" smtClean="0">
                <a:effectLst/>
              </a:rPr>
              <a:t>Prix du PIB,   </a:t>
            </a:r>
          </a:p>
          <a:p>
            <a:pPr>
              <a:defRPr/>
            </a:pPr>
            <a:r>
              <a:rPr lang="fr-FR" sz="1800" b="1" i="0" baseline="0" dirty="0" smtClean="0">
                <a:effectLst/>
              </a:rPr>
              <a:t>et cours du nickel </a:t>
            </a:r>
          </a:p>
          <a:p>
            <a:pPr>
              <a:defRPr/>
            </a:pPr>
            <a:r>
              <a:rPr lang="fr-FR" sz="1800" b="1" i="0" baseline="0" dirty="0" smtClean="0">
                <a:effectLst/>
              </a:rPr>
              <a:t>(avec </a:t>
            </a:r>
            <a:r>
              <a:rPr lang="fr-FR" sz="1800" b="1" i="0" baseline="0" dirty="0" err="1" smtClean="0">
                <a:effectLst/>
              </a:rPr>
              <a:t>moy</a:t>
            </a:r>
            <a:r>
              <a:rPr lang="fr-FR" sz="1800" b="1" i="0" baseline="0" dirty="0" smtClean="0">
                <a:effectLst/>
              </a:rPr>
              <a:t>. mob. 4 </a:t>
            </a:r>
            <a:r>
              <a:rPr lang="fr-FR" sz="1800" b="1" i="0" baseline="0" dirty="0" err="1" smtClean="0">
                <a:effectLst/>
              </a:rPr>
              <a:t>pér</a:t>
            </a:r>
            <a:r>
              <a:rPr lang="fr-FR" sz="1800" b="1" i="0" baseline="0" dirty="0" smtClean="0">
                <a:effectLst/>
              </a:rPr>
              <a:t>.)</a:t>
            </a:r>
            <a:endParaRPr lang="fr-FR" dirty="0">
              <a:effectLst/>
            </a:endParaRPr>
          </a:p>
        </c:rich>
      </c:tx>
      <c:layout>
        <c:manualLayout>
          <c:xMode val="edge"/>
          <c:yMode val="edge"/>
          <c:x val="0.653386728600495"/>
          <c:y val="0.0281425304120123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09474915613341"/>
          <c:y val="0.0363711094169512"/>
          <c:w val="0.845109779767503"/>
          <c:h val="0.845681063343167"/>
        </c:manualLayout>
      </c:layout>
      <c:lineChart>
        <c:grouping val="standard"/>
        <c:varyColors val="0"/>
        <c:ser>
          <c:idx val="1"/>
          <c:order val="0"/>
          <c:tx>
            <c:strRef>
              <c:f>'indice général'!$A$55</c:f>
              <c:strCache>
                <c:ptCount val="1"/>
                <c:pt idx="0">
                  <c:v>Prix PIB</c:v>
                </c:pt>
              </c:strCache>
            </c:strRef>
          </c:tx>
          <c:spPr>
            <a:ln w="381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trendline>
            <c:spPr>
              <a:ln w="76200" cmpd="sng">
                <a:solidFill>
                  <a:schemeClr val="tx1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'indice général'!$B$53:$T$53</c:f>
              <c:numCache>
                <c:formatCode>General</c:formatCode>
                <c:ptCount val="19"/>
                <c:pt idx="0">
                  <c:v>1999.0</c:v>
                </c:pt>
                <c:pt idx="1">
                  <c:v>2000.0</c:v>
                </c:pt>
                <c:pt idx="2">
                  <c:v>2001.0</c:v>
                </c:pt>
                <c:pt idx="3">
                  <c:v>2002.0</c:v>
                </c:pt>
                <c:pt idx="4">
                  <c:v>2003.0</c:v>
                </c:pt>
                <c:pt idx="5">
                  <c:v>2004.0</c:v>
                </c:pt>
                <c:pt idx="6">
                  <c:v>2005.0</c:v>
                </c:pt>
                <c:pt idx="7">
                  <c:v>2006.0</c:v>
                </c:pt>
                <c:pt idx="8">
                  <c:v>2007.0</c:v>
                </c:pt>
                <c:pt idx="9">
                  <c:v>2008.0</c:v>
                </c:pt>
                <c:pt idx="10">
                  <c:v>2009.0</c:v>
                </c:pt>
                <c:pt idx="11">
                  <c:v>2010.0</c:v>
                </c:pt>
                <c:pt idx="12" formatCode="0000">
                  <c:v>2011.0</c:v>
                </c:pt>
                <c:pt idx="13" formatCode="0000">
                  <c:v>2012.0</c:v>
                </c:pt>
                <c:pt idx="14" formatCode="0000">
                  <c:v>2013.0</c:v>
                </c:pt>
                <c:pt idx="15" formatCode="0000">
                  <c:v>2014.0</c:v>
                </c:pt>
                <c:pt idx="16" formatCode="0000">
                  <c:v>2015.0</c:v>
                </c:pt>
                <c:pt idx="17" formatCode="0000">
                  <c:v>2016.0</c:v>
                </c:pt>
                <c:pt idx="18" formatCode="0000">
                  <c:v>2017.0</c:v>
                </c:pt>
              </c:numCache>
            </c:numRef>
          </c:cat>
          <c:val>
            <c:numRef>
              <c:f>'indice général'!$B$55:$T$55</c:f>
              <c:numCache>
                <c:formatCode>0.00%</c:formatCode>
                <c:ptCount val="19"/>
                <c:pt idx="0">
                  <c:v>0.0253880998668825</c:v>
                </c:pt>
                <c:pt idx="1">
                  <c:v>0.0554417388589712</c:v>
                </c:pt>
                <c:pt idx="2">
                  <c:v>-0.0279863147605083</c:v>
                </c:pt>
                <c:pt idx="3">
                  <c:v>0.0484793472319827</c:v>
                </c:pt>
                <c:pt idx="4">
                  <c:v>0.0478116147984244</c:v>
                </c:pt>
                <c:pt idx="5">
                  <c:v>0.049672762271415</c:v>
                </c:pt>
                <c:pt idx="6">
                  <c:v>0.0214092664092662</c:v>
                </c:pt>
                <c:pt idx="7">
                  <c:v>0.0486849574266794</c:v>
                </c:pt>
                <c:pt idx="8">
                  <c:v>0.110754029163469</c:v>
                </c:pt>
                <c:pt idx="9">
                  <c:v>-0.047697630030221</c:v>
                </c:pt>
                <c:pt idx="10">
                  <c:v>-0.010837168850713</c:v>
                </c:pt>
                <c:pt idx="11">
                  <c:v>0.058426377901214</c:v>
                </c:pt>
                <c:pt idx="12">
                  <c:v>0.00812003868508992</c:v>
                </c:pt>
                <c:pt idx="13">
                  <c:v>-0.0146566478283514</c:v>
                </c:pt>
                <c:pt idx="14">
                  <c:v>0.00297921596480899</c:v>
                </c:pt>
                <c:pt idx="15">
                  <c:v>0.0332800378989755</c:v>
                </c:pt>
                <c:pt idx="16">
                  <c:v>-0.0127835865062144</c:v>
                </c:pt>
                <c:pt idx="17">
                  <c:v>-0.0167919345534082</c:v>
                </c:pt>
                <c:pt idx="18">
                  <c:v>0.00626707267581311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93369736"/>
        <c:axId val="-1993366264"/>
      </c:lineChart>
      <c:lineChart>
        <c:grouping val="standard"/>
        <c:varyColors val="0"/>
        <c:ser>
          <c:idx val="2"/>
          <c:order val="1"/>
          <c:tx>
            <c:strRef>
              <c:f>'indice général'!$A$56</c:f>
              <c:strCache>
                <c:ptCount val="1"/>
                <c:pt idx="0">
                  <c:v>Cours Ni </c:v>
                </c:pt>
              </c:strCache>
            </c:strRef>
          </c:tx>
          <c:spPr>
            <a:ln w="38100" cmpd="sng">
              <a:solidFill>
                <a:srgbClr val="0000FF"/>
              </a:solidFill>
              <a:prstDash val="sysDash"/>
            </a:ln>
          </c:spPr>
          <c:marker>
            <c:symbol val="none"/>
          </c:marker>
          <c:trendline>
            <c:spPr>
              <a:ln w="76200" cmpd="sng">
                <a:solidFill>
                  <a:srgbClr val="0000FF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'indice général'!$B$53:$T$53</c:f>
              <c:numCache>
                <c:formatCode>General</c:formatCode>
                <c:ptCount val="19"/>
                <c:pt idx="0">
                  <c:v>1999.0</c:v>
                </c:pt>
                <c:pt idx="1">
                  <c:v>2000.0</c:v>
                </c:pt>
                <c:pt idx="2">
                  <c:v>2001.0</c:v>
                </c:pt>
                <c:pt idx="3">
                  <c:v>2002.0</c:v>
                </c:pt>
                <c:pt idx="4">
                  <c:v>2003.0</c:v>
                </c:pt>
                <c:pt idx="5">
                  <c:v>2004.0</c:v>
                </c:pt>
                <c:pt idx="6">
                  <c:v>2005.0</c:v>
                </c:pt>
                <c:pt idx="7">
                  <c:v>2006.0</c:v>
                </c:pt>
                <c:pt idx="8">
                  <c:v>2007.0</c:v>
                </c:pt>
                <c:pt idx="9">
                  <c:v>2008.0</c:v>
                </c:pt>
                <c:pt idx="10">
                  <c:v>2009.0</c:v>
                </c:pt>
                <c:pt idx="11">
                  <c:v>2010.0</c:v>
                </c:pt>
                <c:pt idx="12" formatCode="0000">
                  <c:v>2011.0</c:v>
                </c:pt>
                <c:pt idx="13" formatCode="0000">
                  <c:v>2012.0</c:v>
                </c:pt>
                <c:pt idx="14" formatCode="0000">
                  <c:v>2013.0</c:v>
                </c:pt>
                <c:pt idx="15" formatCode="0000">
                  <c:v>2014.0</c:v>
                </c:pt>
                <c:pt idx="16" formatCode="0000">
                  <c:v>2015.0</c:v>
                </c:pt>
                <c:pt idx="17" formatCode="0000">
                  <c:v>2016.0</c:v>
                </c:pt>
                <c:pt idx="18" formatCode="0000">
                  <c:v>2017.0</c:v>
                </c:pt>
              </c:numCache>
            </c:numRef>
          </c:cat>
          <c:val>
            <c:numRef>
              <c:f>'indice général'!$B$56:$T$56</c:f>
              <c:numCache>
                <c:formatCode>0.0%</c:formatCode>
                <c:ptCount val="19"/>
                <c:pt idx="0">
                  <c:v>0.357464484757223</c:v>
                </c:pt>
                <c:pt idx="1">
                  <c:v>0.647513951591892</c:v>
                </c:pt>
                <c:pt idx="2">
                  <c:v>-0.289242587767903</c:v>
                </c:pt>
                <c:pt idx="3">
                  <c:v>0.079629007800547</c:v>
                </c:pt>
                <c:pt idx="4">
                  <c:v>0.181633302623507</c:v>
                </c:pt>
                <c:pt idx="5">
                  <c:v>0.3120836068627</c:v>
                </c:pt>
                <c:pt idx="6">
                  <c:v>0.068450033619085</c:v>
                </c:pt>
                <c:pt idx="7">
                  <c:v>0.615889060428813</c:v>
                </c:pt>
                <c:pt idx="8">
                  <c:v>0.423523291175917</c:v>
                </c:pt>
                <c:pt idx="9">
                  <c:v>-0.482581887945801</c:v>
                </c:pt>
                <c:pt idx="10">
                  <c:v>-0.301190489170876</c:v>
                </c:pt>
                <c:pt idx="11">
                  <c:v>0.664583784756846</c:v>
                </c:pt>
                <c:pt idx="12">
                  <c:v>-0.0014038958418161</c:v>
                </c:pt>
                <c:pt idx="13">
                  <c:v>-0.17070281298577</c:v>
                </c:pt>
                <c:pt idx="14">
                  <c:v>-0.1704436372268</c:v>
                </c:pt>
                <c:pt idx="15">
                  <c:v>0.123080425673309</c:v>
                </c:pt>
                <c:pt idx="16">
                  <c:v>-0.161189847617985</c:v>
                </c:pt>
                <c:pt idx="17">
                  <c:v>-0.18471128008749</c:v>
                </c:pt>
                <c:pt idx="18">
                  <c:v>0.0689377994339442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93362872"/>
        <c:axId val="-1993360040"/>
      </c:lineChart>
      <c:catAx>
        <c:axId val="-199336973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crossAx val="-1993366264"/>
        <c:crosses val="autoZero"/>
        <c:auto val="1"/>
        <c:lblAlgn val="ctr"/>
        <c:lblOffset val="100"/>
        <c:tickLblSkip val="2"/>
        <c:noMultiLvlLbl val="0"/>
      </c:catAx>
      <c:valAx>
        <c:axId val="-1993366264"/>
        <c:scaling>
          <c:orientation val="minMax"/>
          <c:max val="0.08"/>
          <c:min val="-0.04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1993369736"/>
        <c:crosses val="autoZero"/>
        <c:crossBetween val="between"/>
        <c:majorUnit val="0.01"/>
      </c:valAx>
      <c:catAx>
        <c:axId val="-19933628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1993360040"/>
        <c:crosses val="autoZero"/>
        <c:auto val="1"/>
        <c:lblAlgn val="ctr"/>
        <c:lblOffset val="100"/>
        <c:noMultiLvlLbl val="0"/>
      </c:catAx>
      <c:valAx>
        <c:axId val="-1993360040"/>
        <c:scaling>
          <c:orientation val="minMax"/>
          <c:max val="1.2"/>
          <c:min val="-0.6"/>
        </c:scaling>
        <c:delete val="0"/>
        <c:axPos val="r"/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400">
                <a:solidFill>
                  <a:srgbClr val="0000FF"/>
                </a:solidFill>
              </a:defRPr>
            </a:pPr>
            <a:endParaRPr lang="fr-FR"/>
          </a:p>
        </c:txPr>
        <c:crossAx val="-1993362872"/>
        <c:crosses val="max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Prix du PIB (moyenne mobile 4 périodes)  </a:t>
            </a:r>
          </a:p>
          <a:p>
            <a:pPr>
              <a:defRPr sz="1800" b="1"/>
            </a:pPr>
            <a:r>
              <a:rPr lang="fr-FR" sz="1800" b="1" dirty="0"/>
              <a:t>et IPC hors </a:t>
            </a:r>
            <a:r>
              <a:rPr lang="fr-FR" sz="1800" b="1" dirty="0" smtClean="0"/>
              <a:t>tabac (</a:t>
            </a:r>
            <a:r>
              <a:rPr lang="fr-FR" sz="1800" b="1" i="0" u="none" strike="noStrike" baseline="0" dirty="0" err="1" smtClean="0">
                <a:effectLst/>
              </a:rPr>
              <a:t>moy</a:t>
            </a:r>
            <a:r>
              <a:rPr lang="fr-FR" sz="1800" b="1" i="0" u="none" strike="noStrike" baseline="0" dirty="0" smtClean="0">
                <a:effectLst/>
              </a:rPr>
              <a:t>. Mob. 4 </a:t>
            </a:r>
            <a:r>
              <a:rPr lang="fr-FR" sz="1800" b="1" i="0" u="none" strike="noStrike" baseline="0" dirty="0" err="1" smtClean="0">
                <a:effectLst/>
              </a:rPr>
              <a:t>pér</a:t>
            </a:r>
            <a:r>
              <a:rPr lang="fr-FR" sz="1800" b="1" i="0" u="none" strike="noStrike" baseline="0" dirty="0" smtClean="0">
                <a:effectLst/>
              </a:rPr>
              <a:t>.</a:t>
            </a:r>
            <a:r>
              <a:rPr lang="fr-FR" sz="1800" b="1" dirty="0" smtClean="0"/>
              <a:t>)</a:t>
            </a:r>
            <a:endParaRPr lang="fr-FR" sz="1800" b="1" dirty="0"/>
          </a:p>
        </c:rich>
      </c:tx>
      <c:layout>
        <c:manualLayout>
          <c:xMode val="edge"/>
          <c:yMode val="edge"/>
          <c:x val="0.536908304185553"/>
          <c:y val="0.00151538117396715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96335764422158"/>
          <c:y val="0.0749441521942783"/>
          <c:w val="0.847154847250175"/>
          <c:h val="0.886142538012539"/>
        </c:manualLayout>
      </c:layout>
      <c:lineChart>
        <c:grouping val="standard"/>
        <c:varyColors val="0"/>
        <c:ser>
          <c:idx val="0"/>
          <c:order val="0"/>
          <c:tx>
            <c:strRef>
              <c:f>'indice général'!$A$54</c:f>
              <c:strCache>
                <c:ptCount val="1"/>
                <c:pt idx="0">
                  <c:v>IPC </c:v>
                </c:pt>
              </c:strCache>
            </c:strRef>
          </c:tx>
          <c:spPr>
            <a:ln w="38100" cmpd="sng">
              <a:solidFill>
                <a:srgbClr val="FF0000"/>
              </a:solidFill>
              <a:prstDash val="sysDash"/>
            </a:ln>
          </c:spPr>
          <c:marker>
            <c:symbol val="none"/>
          </c:marker>
          <c:dLbls>
            <c:dLbl>
              <c:idx val="2"/>
              <c:layout>
                <c:manualLayout>
                  <c:x val="-0.0378839735640756"/>
                  <c:y val="0.045677970673759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393133196371217"/>
                  <c:y val="0.10627119707772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393133196371217"/>
                  <c:y val="0.09694916224634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407426657101678"/>
                  <c:y val="0.1668644234816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378839735640756"/>
                  <c:y val="-0.042881727233590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0636122028789056"/>
                  <c:y val="-0.075508849143418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0.0393133196371217"/>
                  <c:y val="0.14822035381893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0.0350252814179833"/>
                  <c:y val="-0.16406818004152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0.0207318206875222"/>
                  <c:y val="-0.18271224970428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0.0350252814179833"/>
                  <c:y val="-0.061525429887104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0.0407426657101678"/>
                  <c:y val="0.11559323190910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0.030737243198845"/>
                  <c:y val="0.11093221449341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>
                <c:manualLayout>
                  <c:x val="-0.0393133196371217"/>
                  <c:y val="-0.056864412471414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solidFill>
                <a:srgbClr val="FF0000"/>
              </a:solidFill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ln w="76200" cmpd="sng">
                <a:solidFill>
                  <a:srgbClr val="FF0000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'indice général'!$B$53:$T$53</c:f>
              <c:numCache>
                <c:formatCode>General</c:formatCode>
                <c:ptCount val="19"/>
                <c:pt idx="0">
                  <c:v>1999.0</c:v>
                </c:pt>
                <c:pt idx="1">
                  <c:v>2000.0</c:v>
                </c:pt>
                <c:pt idx="2">
                  <c:v>2001.0</c:v>
                </c:pt>
                <c:pt idx="3">
                  <c:v>2002.0</c:v>
                </c:pt>
                <c:pt idx="4">
                  <c:v>2003.0</c:v>
                </c:pt>
                <c:pt idx="5">
                  <c:v>2004.0</c:v>
                </c:pt>
                <c:pt idx="6">
                  <c:v>2005.0</c:v>
                </c:pt>
                <c:pt idx="7">
                  <c:v>2006.0</c:v>
                </c:pt>
                <c:pt idx="8">
                  <c:v>2007.0</c:v>
                </c:pt>
                <c:pt idx="9">
                  <c:v>2008.0</c:v>
                </c:pt>
                <c:pt idx="10">
                  <c:v>2009.0</c:v>
                </c:pt>
                <c:pt idx="11">
                  <c:v>2010.0</c:v>
                </c:pt>
                <c:pt idx="12" formatCode="0000">
                  <c:v>2011.0</c:v>
                </c:pt>
                <c:pt idx="13" formatCode="0000">
                  <c:v>2012.0</c:v>
                </c:pt>
                <c:pt idx="14" formatCode="0000">
                  <c:v>2013.0</c:v>
                </c:pt>
                <c:pt idx="15" formatCode="0000">
                  <c:v>2014.0</c:v>
                </c:pt>
                <c:pt idx="16" formatCode="0000">
                  <c:v>2015.0</c:v>
                </c:pt>
                <c:pt idx="17" formatCode="0000">
                  <c:v>2016.0</c:v>
                </c:pt>
                <c:pt idx="18" formatCode="0000">
                  <c:v>2017.0</c:v>
                </c:pt>
              </c:numCache>
            </c:numRef>
          </c:cat>
          <c:val>
            <c:numRef>
              <c:f>'indice général'!$B$54:$T$54</c:f>
              <c:numCache>
                <c:formatCode>0.00%</c:formatCode>
                <c:ptCount val="19"/>
                <c:pt idx="0">
                  <c:v>0.00264542281501123</c:v>
                </c:pt>
                <c:pt idx="1">
                  <c:v>0.0122792937399681</c:v>
                </c:pt>
                <c:pt idx="2">
                  <c:v>0.0212380084040278</c:v>
                </c:pt>
                <c:pt idx="3">
                  <c:v>0.0188166564771415</c:v>
                </c:pt>
                <c:pt idx="4">
                  <c:v>0.0115443963957098</c:v>
                </c:pt>
                <c:pt idx="5">
                  <c:v>0.00867247970771578</c:v>
                </c:pt>
                <c:pt idx="6">
                  <c:v>0.0118933149114537</c:v>
                </c:pt>
                <c:pt idx="7">
                  <c:v>0.0269482346646002</c:v>
                </c:pt>
                <c:pt idx="8">
                  <c:v>0.00950464451910804</c:v>
                </c:pt>
                <c:pt idx="9">
                  <c:v>0.0287438151852775</c:v>
                </c:pt>
                <c:pt idx="10">
                  <c:v>0.00876282417259211</c:v>
                </c:pt>
                <c:pt idx="11">
                  <c:v>0.0217124726664668</c:v>
                </c:pt>
                <c:pt idx="12">
                  <c:v>0.0227198334830083</c:v>
                </c:pt>
                <c:pt idx="13">
                  <c:v>0.0176768920183172</c:v>
                </c:pt>
                <c:pt idx="14">
                  <c:v>0.0130556093155278</c:v>
                </c:pt>
                <c:pt idx="15">
                  <c:v>0.001552214094104</c:v>
                </c:pt>
                <c:pt idx="16">
                  <c:v>0.00304398276930895</c:v>
                </c:pt>
                <c:pt idx="17">
                  <c:v>0.00129154946317511</c:v>
                </c:pt>
                <c:pt idx="18">
                  <c:v>0.0057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'indice général'!$A$55</c:f>
              <c:strCache>
                <c:ptCount val="1"/>
                <c:pt idx="0">
                  <c:v>Prix PIB</c:v>
                </c:pt>
              </c:strCache>
            </c:strRef>
          </c:tx>
          <c:spPr>
            <a:ln w="28575" cmpd="sng">
              <a:noFill/>
              <a:prstDash val="sysDash"/>
            </a:ln>
          </c:spPr>
          <c:marker>
            <c:symbol val="none"/>
          </c:marker>
          <c:trendline>
            <c:spPr>
              <a:ln w="76200" cmpd="sng">
                <a:solidFill>
                  <a:schemeClr val="tx1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'indice général'!$B$53:$T$53</c:f>
              <c:numCache>
                <c:formatCode>General</c:formatCode>
                <c:ptCount val="19"/>
                <c:pt idx="0">
                  <c:v>1999.0</c:v>
                </c:pt>
                <c:pt idx="1">
                  <c:v>2000.0</c:v>
                </c:pt>
                <c:pt idx="2">
                  <c:v>2001.0</c:v>
                </c:pt>
                <c:pt idx="3">
                  <c:v>2002.0</c:v>
                </c:pt>
                <c:pt idx="4">
                  <c:v>2003.0</c:v>
                </c:pt>
                <c:pt idx="5">
                  <c:v>2004.0</c:v>
                </c:pt>
                <c:pt idx="6">
                  <c:v>2005.0</c:v>
                </c:pt>
                <c:pt idx="7">
                  <c:v>2006.0</c:v>
                </c:pt>
                <c:pt idx="8">
                  <c:v>2007.0</c:v>
                </c:pt>
                <c:pt idx="9">
                  <c:v>2008.0</c:v>
                </c:pt>
                <c:pt idx="10">
                  <c:v>2009.0</c:v>
                </c:pt>
                <c:pt idx="11">
                  <c:v>2010.0</c:v>
                </c:pt>
                <c:pt idx="12" formatCode="0000">
                  <c:v>2011.0</c:v>
                </c:pt>
                <c:pt idx="13" formatCode="0000">
                  <c:v>2012.0</c:v>
                </c:pt>
                <c:pt idx="14" formatCode="0000">
                  <c:v>2013.0</c:v>
                </c:pt>
                <c:pt idx="15" formatCode="0000">
                  <c:v>2014.0</c:v>
                </c:pt>
                <c:pt idx="16" formatCode="0000">
                  <c:v>2015.0</c:v>
                </c:pt>
                <c:pt idx="17" formatCode="0000">
                  <c:v>2016.0</c:v>
                </c:pt>
                <c:pt idx="18" formatCode="0000">
                  <c:v>2017.0</c:v>
                </c:pt>
              </c:numCache>
            </c:numRef>
          </c:cat>
          <c:val>
            <c:numRef>
              <c:f>'indice général'!$B$55:$T$55</c:f>
              <c:numCache>
                <c:formatCode>0.00%</c:formatCode>
                <c:ptCount val="19"/>
                <c:pt idx="0">
                  <c:v>0.0253880998668825</c:v>
                </c:pt>
                <c:pt idx="1">
                  <c:v>0.0554417388589712</c:v>
                </c:pt>
                <c:pt idx="2">
                  <c:v>-0.0279863147605083</c:v>
                </c:pt>
                <c:pt idx="3">
                  <c:v>0.0484793472319827</c:v>
                </c:pt>
                <c:pt idx="4">
                  <c:v>0.0478116147984244</c:v>
                </c:pt>
                <c:pt idx="5">
                  <c:v>0.049672762271415</c:v>
                </c:pt>
                <c:pt idx="6">
                  <c:v>0.0214092664092662</c:v>
                </c:pt>
                <c:pt idx="7">
                  <c:v>0.0486849574266794</c:v>
                </c:pt>
                <c:pt idx="8">
                  <c:v>0.110754029163469</c:v>
                </c:pt>
                <c:pt idx="9">
                  <c:v>-0.047697630030221</c:v>
                </c:pt>
                <c:pt idx="10">
                  <c:v>-0.010837168850713</c:v>
                </c:pt>
                <c:pt idx="11">
                  <c:v>0.058426377901214</c:v>
                </c:pt>
                <c:pt idx="12">
                  <c:v>0.00812003868508992</c:v>
                </c:pt>
                <c:pt idx="13">
                  <c:v>-0.0146566478283514</c:v>
                </c:pt>
                <c:pt idx="14">
                  <c:v>0.00297921596480899</c:v>
                </c:pt>
                <c:pt idx="15">
                  <c:v>0.0332800378989755</c:v>
                </c:pt>
                <c:pt idx="16">
                  <c:v>-0.0127835865062144</c:v>
                </c:pt>
                <c:pt idx="17">
                  <c:v>-0.0167919345534082</c:v>
                </c:pt>
                <c:pt idx="18">
                  <c:v>0.00626707267581311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9996408"/>
        <c:axId val="1789999800"/>
      </c:lineChart>
      <c:catAx>
        <c:axId val="17899964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fr-FR"/>
          </a:p>
        </c:txPr>
        <c:crossAx val="1789999800"/>
        <c:crosses val="autoZero"/>
        <c:auto val="1"/>
        <c:lblAlgn val="ctr"/>
        <c:lblOffset val="100"/>
        <c:noMultiLvlLbl val="0"/>
      </c:catAx>
      <c:valAx>
        <c:axId val="1789999800"/>
        <c:scaling>
          <c:orientation val="minMax"/>
          <c:max val="0.06"/>
          <c:min val="-0.01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1789996408"/>
        <c:crosses val="autoZero"/>
        <c:crossBetween val="between"/>
        <c:majorUnit val="0.01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Quelques comparaisons d'indices </a:t>
            </a:r>
          </a:p>
          <a:p>
            <a:pPr>
              <a:defRPr sz="1800"/>
            </a:pPr>
            <a:r>
              <a:rPr lang="fr-FR" sz="1800" dirty="0"/>
              <a:t>de prix à la </a:t>
            </a:r>
            <a:r>
              <a:rPr lang="fr-FR" sz="1800" dirty="0" smtClean="0"/>
              <a:t>consommation </a:t>
            </a:r>
          </a:p>
          <a:p>
            <a:pPr>
              <a:defRPr sz="1800"/>
            </a:pPr>
            <a:r>
              <a:rPr lang="fr-FR" sz="1800" dirty="0" smtClean="0"/>
              <a:t>(indices 100 en 2000)</a:t>
            </a:r>
            <a:endParaRPr lang="fr-FR" sz="1800" dirty="0"/>
          </a:p>
        </c:rich>
      </c:tx>
      <c:layout>
        <c:manualLayout>
          <c:xMode val="edge"/>
          <c:yMode val="edge"/>
          <c:x val="0.241788214320047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14655074365704"/>
          <c:y val="0.0694444444444444"/>
          <c:w val="0.867505920805404"/>
          <c:h val="0.834694299728351"/>
        </c:manualLayout>
      </c:layout>
      <c:lineChart>
        <c:grouping val="standard"/>
        <c:varyColors val="0"/>
        <c:ser>
          <c:idx val="2"/>
          <c:order val="0"/>
          <c:tx>
            <c:strRef>
              <c:f>'Fr NC etc'!$A$25</c:f>
              <c:strCache>
                <c:ptCount val="1"/>
                <c:pt idx="0">
                  <c:v>Australie</c:v>
                </c:pt>
              </c:strCache>
            </c:strRef>
          </c:tx>
          <c:spPr>
            <a:ln w="57150" cmpd="sng">
              <a:solidFill>
                <a:srgbClr val="00CC00"/>
              </a:solidFill>
            </a:ln>
          </c:spPr>
          <c:marker>
            <c:symbol val="none"/>
          </c:marker>
          <c:cat>
            <c:strRef>
              <c:f>'Fr NC etc'!$B$22:$Q$22</c:f>
              <c:strCach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strCache>
            </c:strRef>
          </c:cat>
          <c:val>
            <c:numRef>
              <c:f>'Fr NC etc'!$B$25:$Q$25</c:f>
              <c:numCache>
                <c:formatCode>0.0</c:formatCode>
                <c:ptCount val="16"/>
                <c:pt idx="0">
                  <c:v>100.0</c:v>
                </c:pt>
                <c:pt idx="1">
                  <c:v>104.407</c:v>
                </c:pt>
                <c:pt idx="2">
                  <c:v>107.59036943</c:v>
                </c:pt>
                <c:pt idx="3">
                  <c:v>110.5286624191333</c:v>
                </c:pt>
                <c:pt idx="4">
                  <c:v>113.1172436929894</c:v>
                </c:pt>
                <c:pt idx="5">
                  <c:v>116.0899648572412</c:v>
                </c:pt>
                <c:pt idx="6">
                  <c:v>120.2517900973732</c:v>
                </c:pt>
                <c:pt idx="7">
                  <c:v>123.0500492529391</c:v>
                </c:pt>
                <c:pt idx="8">
                  <c:v>128.4359499087403</c:v>
                </c:pt>
                <c:pt idx="9">
                  <c:v>130.6745885156496</c:v>
                </c:pt>
                <c:pt idx="10">
                  <c:v>134.452390869637</c:v>
                </c:pt>
                <c:pt idx="11">
                  <c:v>138.9646131072221</c:v>
                </c:pt>
                <c:pt idx="12">
                  <c:v>141.3436872836177</c:v>
                </c:pt>
                <c:pt idx="13">
                  <c:v>144.7712717002455</c:v>
                </c:pt>
                <c:pt idx="14">
                  <c:v>148.3746286528646</c:v>
                </c:pt>
                <c:pt idx="15">
                  <c:v>150.7011428301415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'Fr NC etc'!$A$26</c:f>
              <c:strCache>
                <c:ptCount val="1"/>
                <c:pt idx="0">
                  <c:v>Nouvelle-Zélande</c:v>
                </c:pt>
              </c:strCache>
            </c:strRef>
          </c:tx>
          <c:spPr>
            <a:ln w="57150" cmpd="sng">
              <a:solidFill>
                <a:srgbClr val="008000"/>
              </a:solidFill>
            </a:ln>
          </c:spPr>
          <c:marker>
            <c:symbol val="none"/>
          </c:marker>
          <c:cat>
            <c:strRef>
              <c:f>'Fr NC etc'!$B$22:$Q$22</c:f>
              <c:strCach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strCache>
            </c:strRef>
          </c:cat>
          <c:val>
            <c:numRef>
              <c:f>'Fr NC etc'!$B$26:$Q$26</c:f>
              <c:numCache>
                <c:formatCode>0.0</c:formatCode>
                <c:ptCount val="16"/>
                <c:pt idx="0">
                  <c:v>100.0</c:v>
                </c:pt>
                <c:pt idx="1">
                  <c:v>102.626</c:v>
                </c:pt>
                <c:pt idx="2">
                  <c:v>105.37329802</c:v>
                </c:pt>
                <c:pt idx="3">
                  <c:v>107.2215456672708</c:v>
                </c:pt>
                <c:pt idx="4">
                  <c:v>109.6769190630513</c:v>
                </c:pt>
                <c:pt idx="5">
                  <c:v>113.0078070949961</c:v>
                </c:pt>
                <c:pt idx="6">
                  <c:v>116.8105198037427</c:v>
                </c:pt>
                <c:pt idx="7">
                  <c:v>119.5859377542797</c:v>
                </c:pt>
                <c:pt idx="8">
                  <c:v>124.3203450299716</c:v>
                </c:pt>
                <c:pt idx="9">
                  <c:v>126.9509635308058</c:v>
                </c:pt>
                <c:pt idx="10">
                  <c:v>129.873374711285</c:v>
                </c:pt>
                <c:pt idx="11">
                  <c:v>135.1046742446555</c:v>
                </c:pt>
                <c:pt idx="12">
                  <c:v>136.5367837916477</c:v>
                </c:pt>
                <c:pt idx="13">
                  <c:v>138.0851109198462</c:v>
                </c:pt>
                <c:pt idx="14">
                  <c:v>139.780796081942</c:v>
                </c:pt>
                <c:pt idx="15">
                  <c:v>140.3818535050942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'Fr NC etc'!$A$24</c:f>
              <c:strCache>
                <c:ptCount val="1"/>
                <c:pt idx="0">
                  <c:v>Zone euro</c:v>
                </c:pt>
              </c:strCache>
            </c:strRef>
          </c:tx>
          <c:spPr>
            <a:ln w="57150" cmpd="sng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'Fr NC etc'!$B$22:$Q$22</c:f>
              <c:strCach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strCache>
            </c:strRef>
          </c:cat>
          <c:val>
            <c:numRef>
              <c:f>'Fr NC etc'!$B$24:$Q$24</c:f>
              <c:numCache>
                <c:formatCode>0.0</c:formatCode>
                <c:ptCount val="16"/>
                <c:pt idx="0">
                  <c:v>100.0</c:v>
                </c:pt>
                <c:pt idx="1">
                  <c:v>102.397623477568</c:v>
                </c:pt>
                <c:pt idx="2">
                  <c:v>104.7294709762129</c:v>
                </c:pt>
                <c:pt idx="3">
                  <c:v>106.9268876607279</c:v>
                </c:pt>
                <c:pt idx="4">
                  <c:v>109.2579916189716</c:v>
                </c:pt>
                <c:pt idx="5">
                  <c:v>111.6396757711507</c:v>
                </c:pt>
                <c:pt idx="6">
                  <c:v>114.0925423026843</c:v>
                </c:pt>
                <c:pt idx="7">
                  <c:v>116.5343768883907</c:v>
                </c:pt>
                <c:pt idx="8">
                  <c:v>120.3582806049865</c:v>
                </c:pt>
                <c:pt idx="9">
                  <c:v>120.7088246174008</c:v>
                </c:pt>
                <c:pt idx="10">
                  <c:v>122.6683898869818</c:v>
                </c:pt>
                <c:pt idx="11">
                  <c:v>125.9963782921845</c:v>
                </c:pt>
                <c:pt idx="12">
                  <c:v>129.1186018040132</c:v>
                </c:pt>
                <c:pt idx="13">
                  <c:v>130.8539045443465</c:v>
                </c:pt>
                <c:pt idx="14">
                  <c:v>131.405777273104</c:v>
                </c:pt>
                <c:pt idx="15">
                  <c:v>131.4438712495795</c:v>
                </c:pt>
              </c:numCache>
            </c:numRef>
          </c:val>
          <c:smooth val="0"/>
        </c:ser>
        <c:ser>
          <c:idx val="0"/>
          <c:order val="3"/>
          <c:tx>
            <c:strRef>
              <c:f>'Fr NC etc'!$A$23</c:f>
              <c:strCache>
                <c:ptCount val="1"/>
                <c:pt idx="0">
                  <c:v>France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cat>
            <c:strRef>
              <c:f>'Fr NC etc'!$B$22:$Q$22</c:f>
              <c:strCach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strCache>
            </c:strRef>
          </c:cat>
          <c:val>
            <c:numRef>
              <c:f>'Fr NC etc'!$B$23:$Q$23</c:f>
              <c:numCache>
                <c:formatCode>0.0</c:formatCode>
                <c:ptCount val="16"/>
                <c:pt idx="0">
                  <c:v>100.0</c:v>
                </c:pt>
                <c:pt idx="1">
                  <c:v>101.7807133908173</c:v>
                </c:pt>
                <c:pt idx="2">
                  <c:v>103.7530400176874</c:v>
                </c:pt>
                <c:pt idx="3">
                  <c:v>106.0035743238264</c:v>
                </c:pt>
                <c:pt idx="4">
                  <c:v>108.4862554351832</c:v>
                </c:pt>
                <c:pt idx="5">
                  <c:v>110.5470189402314</c:v>
                </c:pt>
                <c:pt idx="6">
                  <c:v>112.661213059179</c:v>
                </c:pt>
                <c:pt idx="7">
                  <c:v>114.4714054093891</c:v>
                </c:pt>
                <c:pt idx="8">
                  <c:v>118.0871840224041</c:v>
                </c:pt>
                <c:pt idx="9">
                  <c:v>118.208784729899</c:v>
                </c:pt>
                <c:pt idx="10">
                  <c:v>120.2603360601374</c:v>
                </c:pt>
                <c:pt idx="11">
                  <c:v>123.0184611983197</c:v>
                </c:pt>
                <c:pt idx="12">
                  <c:v>125.7498710295526</c:v>
                </c:pt>
                <c:pt idx="13">
                  <c:v>126.9953570638959</c:v>
                </c:pt>
                <c:pt idx="14">
                  <c:v>127.7673373129996</c:v>
                </c:pt>
                <c:pt idx="15">
                  <c:v>127.8986248724194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'Fr NC etc'!$A$28</c:f>
              <c:strCache>
                <c:ptCount val="1"/>
                <c:pt idx="0">
                  <c:v>Nouvelle-Calédonie</c:v>
                </c:pt>
              </c:strCache>
            </c:strRef>
          </c:tx>
          <c:spPr>
            <a:ln w="76200" cmpd="sng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'Fr NC etc'!$B$22:$Q$22</c:f>
              <c:strCach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strCache>
            </c:strRef>
          </c:cat>
          <c:val>
            <c:numRef>
              <c:f>'Fr NC etc'!$B$28:$Q$28</c:f>
              <c:numCache>
                <c:formatCode>0.0</c:formatCode>
                <c:ptCount val="16"/>
                <c:pt idx="0">
                  <c:v>100.0</c:v>
                </c:pt>
                <c:pt idx="1">
                  <c:v>102.3</c:v>
                </c:pt>
                <c:pt idx="2">
                  <c:v>104.1414</c:v>
                </c:pt>
                <c:pt idx="3">
                  <c:v>105.2869554</c:v>
                </c:pt>
                <c:pt idx="4">
                  <c:v>106.1292510432</c:v>
                </c:pt>
                <c:pt idx="5">
                  <c:v>107.4028020557184</c:v>
                </c:pt>
                <c:pt idx="6">
                  <c:v>110.6248861173899</c:v>
                </c:pt>
                <c:pt idx="7">
                  <c:v>111.7311349785638</c:v>
                </c:pt>
                <c:pt idx="8">
                  <c:v>115.0830690279208</c:v>
                </c:pt>
                <c:pt idx="9">
                  <c:v>116.118816649172</c:v>
                </c:pt>
                <c:pt idx="10">
                  <c:v>119.2540246986997</c:v>
                </c:pt>
                <c:pt idx="11">
                  <c:v>122.1399720964082</c:v>
                </c:pt>
                <c:pt idx="12">
                  <c:v>124.3384915941435</c:v>
                </c:pt>
                <c:pt idx="13">
                  <c:v>126.0001059818107</c:v>
                </c:pt>
                <c:pt idx="14">
                  <c:v>126.211759597833</c:v>
                </c:pt>
                <c:pt idx="15">
                  <c:v>126.9318079612985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93693352"/>
        <c:axId val="-1993690264"/>
      </c:lineChart>
      <c:catAx>
        <c:axId val="-19936933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fr-FR"/>
          </a:p>
        </c:txPr>
        <c:crossAx val="-1993690264"/>
        <c:crosses val="autoZero"/>
        <c:auto val="1"/>
        <c:lblAlgn val="ctr"/>
        <c:lblOffset val="100"/>
        <c:tickLblSkip val="1"/>
        <c:noMultiLvlLbl val="0"/>
      </c:catAx>
      <c:valAx>
        <c:axId val="-1993690264"/>
        <c:scaling>
          <c:orientation val="minMax"/>
          <c:max val="155.0"/>
          <c:min val="10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crossAx val="-1993693352"/>
        <c:crosses val="autoZero"/>
        <c:crossBetween val="between"/>
        <c:majorUnit val="5.0"/>
      </c:valAx>
    </c:plotArea>
    <c:legend>
      <c:legendPos val="r"/>
      <c:legendEntry>
        <c:idx val="3"/>
        <c:txPr>
          <a:bodyPr/>
          <a:lstStyle/>
          <a:p>
            <a:pPr>
              <a:defRPr sz="2000" b="1"/>
            </a:pPr>
            <a:endParaRPr lang="fr-FR"/>
          </a:p>
        </c:txPr>
      </c:legendEntry>
      <c:legendEntry>
        <c:idx val="4"/>
        <c:txPr>
          <a:bodyPr/>
          <a:lstStyle/>
          <a:p>
            <a:pPr>
              <a:defRPr sz="2000" b="1"/>
            </a:pPr>
            <a:endParaRPr lang="fr-FR"/>
          </a:p>
        </c:txPr>
      </c:legendEntry>
      <c:layout>
        <c:manualLayout>
          <c:xMode val="edge"/>
          <c:yMode val="edge"/>
          <c:x val="0.113118149451511"/>
          <c:y val="0.250119613824273"/>
          <c:w val="0.309849518810149"/>
          <c:h val="0.420908798919937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fr-FR"/>
    </a:p>
  </c:txPr>
  <c:externalData r:id="rId1">
    <c:autoUpdate val="0"/>
  </c:externalData>
  <c:userShapes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Les rythmes d'inflation annuels </a:t>
            </a:r>
          </a:p>
          <a:p>
            <a:pPr>
              <a:defRPr sz="1800"/>
            </a:pPr>
            <a:r>
              <a:rPr lang="fr-FR" sz="1800"/>
              <a:t>sont différents en Métropole </a:t>
            </a:r>
          </a:p>
          <a:p>
            <a:pPr>
              <a:defRPr sz="1800"/>
            </a:pPr>
            <a:r>
              <a:rPr lang="fr-FR" sz="1800"/>
              <a:t>et sur le Caillou</a:t>
            </a:r>
          </a:p>
        </c:rich>
      </c:tx>
      <c:layout>
        <c:manualLayout>
          <c:xMode val="edge"/>
          <c:yMode val="edge"/>
          <c:x val="0.227248138205264"/>
          <c:y val="0.00588235294117647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35258966380985"/>
          <c:y val="0.14622676603536"/>
          <c:w val="0.90493108832152"/>
          <c:h val="0.757911902528192"/>
        </c:manualLayout>
      </c:layout>
      <c:lineChart>
        <c:grouping val="standard"/>
        <c:varyColors val="0"/>
        <c:ser>
          <c:idx val="0"/>
          <c:order val="0"/>
          <c:tx>
            <c:strRef>
              <c:f>'Fr NC etc'!$A$14</c:f>
              <c:strCache>
                <c:ptCount val="1"/>
                <c:pt idx="0">
                  <c:v>France</c:v>
                </c:pt>
              </c:strCache>
            </c:strRef>
          </c:tx>
          <c:spPr>
            <a:ln w="28575" cmpd="sng">
              <a:noFill/>
              <a:prstDash val="sysDash"/>
            </a:ln>
          </c:spPr>
          <c:marker>
            <c:symbol val="none"/>
          </c:marker>
          <c:trendline>
            <c:spPr>
              <a:ln w="57150" cmpd="sng">
                <a:solidFill>
                  <a:srgbClr val="0000FF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strRef>
              <c:f>'Fr NC etc'!$B$13:$P$13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'Fr NC etc'!$B$14:$P$14</c:f>
              <c:numCache>
                <c:formatCode>0.0%</c:formatCode>
                <c:ptCount val="15"/>
                <c:pt idx="0">
                  <c:v>0.0178071339081731</c:v>
                </c:pt>
                <c:pt idx="1">
                  <c:v>0.0193781961352224</c:v>
                </c:pt>
                <c:pt idx="2">
                  <c:v>0.0216912613428513</c:v>
                </c:pt>
                <c:pt idx="3">
                  <c:v>0.0234207301705933</c:v>
                </c:pt>
                <c:pt idx="4">
                  <c:v>0.0189956183553543</c:v>
                </c:pt>
                <c:pt idx="5">
                  <c:v>0.019124840626328</c:v>
                </c:pt>
                <c:pt idx="6">
                  <c:v>0.0160675737554792</c:v>
                </c:pt>
                <c:pt idx="7">
                  <c:v>0.0315867408116788</c:v>
                </c:pt>
                <c:pt idx="8">
                  <c:v>0.00102975363924207</c:v>
                </c:pt>
                <c:pt idx="9">
                  <c:v>0.0173553203759438</c:v>
                </c:pt>
                <c:pt idx="10">
                  <c:v>0.0229346202458898</c:v>
                </c:pt>
                <c:pt idx="11">
                  <c:v>0.0222032514845845</c:v>
                </c:pt>
                <c:pt idx="12">
                  <c:v>0.00990447166383656</c:v>
                </c:pt>
                <c:pt idx="13">
                  <c:v>0.00607880687098938</c:v>
                </c:pt>
                <c:pt idx="14">
                  <c:v>0.00102755181551717</c:v>
                </c:pt>
              </c:numCache>
            </c:numRef>
          </c:val>
          <c:smooth val="0"/>
        </c:ser>
        <c:ser>
          <c:idx val="5"/>
          <c:order val="1"/>
          <c:tx>
            <c:strRef>
              <c:f>'Fr NC etc'!$A$19</c:f>
              <c:strCache>
                <c:ptCount val="1"/>
                <c:pt idx="0">
                  <c:v>Nouvelle-Calédonie</c:v>
                </c:pt>
              </c:strCache>
            </c:strRef>
          </c:tx>
          <c:spPr>
            <a:ln w="19050" cmpd="sng">
              <a:noFill/>
              <a:prstDash val="sysDash"/>
            </a:ln>
          </c:spPr>
          <c:marker>
            <c:symbol val="none"/>
          </c:marker>
          <c:trendline>
            <c:spPr>
              <a:ln w="57150" cmpd="sng">
                <a:solidFill>
                  <a:srgbClr val="FF0000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strRef>
              <c:f>'Fr NC etc'!$B$13:$P$13</c:f>
              <c:strCach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'Fr NC etc'!$B$19:$P$19</c:f>
              <c:numCache>
                <c:formatCode>0.0%</c:formatCode>
                <c:ptCount val="15"/>
                <c:pt idx="0">
                  <c:v>0.023</c:v>
                </c:pt>
                <c:pt idx="1">
                  <c:v>0.018</c:v>
                </c:pt>
                <c:pt idx="2">
                  <c:v>0.011</c:v>
                </c:pt>
                <c:pt idx="3">
                  <c:v>0.008</c:v>
                </c:pt>
                <c:pt idx="4">
                  <c:v>0.012</c:v>
                </c:pt>
                <c:pt idx="5">
                  <c:v>0.03</c:v>
                </c:pt>
                <c:pt idx="6">
                  <c:v>0.01</c:v>
                </c:pt>
                <c:pt idx="7">
                  <c:v>0.03</c:v>
                </c:pt>
                <c:pt idx="8">
                  <c:v>0.009</c:v>
                </c:pt>
                <c:pt idx="9">
                  <c:v>0.027</c:v>
                </c:pt>
                <c:pt idx="10">
                  <c:v>0.0242</c:v>
                </c:pt>
                <c:pt idx="11">
                  <c:v>0.018</c:v>
                </c:pt>
                <c:pt idx="12">
                  <c:v>0.0133636363636364</c:v>
                </c:pt>
                <c:pt idx="13">
                  <c:v>0.00167978919043724</c:v>
                </c:pt>
                <c:pt idx="14">
                  <c:v>0.00570508141047998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4917832"/>
        <c:axId val="1776743032"/>
      </c:lineChart>
      <c:catAx>
        <c:axId val="21449178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1776743032"/>
        <c:crosses val="autoZero"/>
        <c:auto val="1"/>
        <c:lblAlgn val="ctr"/>
        <c:lblOffset val="100"/>
        <c:noMultiLvlLbl val="0"/>
      </c:catAx>
      <c:valAx>
        <c:axId val="1776743032"/>
        <c:scaling>
          <c:orientation val="minMax"/>
          <c:max val="0.023"/>
          <c:min val="0.008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1"/>
        <c:majorTickMark val="out"/>
        <c:minorTickMark val="none"/>
        <c:tickLblPos val="nextTo"/>
        <c:crossAx val="2144917832"/>
        <c:crosses val="autoZero"/>
        <c:crossBetween val="between"/>
        <c:majorUnit val="0.00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Le yo-yo des taux d'inflation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(</a:t>
            </a:r>
            <a:r>
              <a:rPr lang="fr-FR" sz="1800" dirty="0"/>
              <a:t>hors tabac) </a:t>
            </a:r>
            <a:r>
              <a:rPr lang="fr-FR" sz="1800" dirty="0" smtClean="0"/>
              <a:t>jusqu’en 2017</a:t>
            </a:r>
            <a:endParaRPr lang="fr-FR" sz="1800" dirty="0"/>
          </a:p>
        </c:rich>
      </c:tx>
      <c:layout>
        <c:manualLayout>
          <c:xMode val="edge"/>
          <c:yMode val="edge"/>
          <c:x val="0.220761437680393"/>
          <c:y val="0.00189115861013244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913182008222423"/>
          <c:y val="0.0795147316788425"/>
          <c:w val="0.880017943000488"/>
          <c:h val="0.824744097947125"/>
        </c:manualLayout>
      </c:layout>
      <c:lineChart>
        <c:grouping val="standard"/>
        <c:varyColors val="0"/>
        <c:ser>
          <c:idx val="1"/>
          <c:order val="0"/>
          <c:tx>
            <c:strRef>
              <c:f>'par an'!$A$5</c:f>
              <c:strCache>
                <c:ptCount val="1"/>
                <c:pt idx="0">
                  <c:v>% moyenne</c:v>
                </c:pt>
              </c:strCache>
            </c:strRef>
          </c:tx>
          <c:spPr>
            <a:ln w="28575" cmpd="sng">
              <a:solidFill>
                <a:srgbClr val="FF0000"/>
              </a:solidFill>
              <a:prstDash val="solid"/>
            </a:ln>
          </c:spPr>
          <c:marker>
            <c:symbol val="none"/>
          </c:marker>
          <c:trendline>
            <c:spPr>
              <a:ln w="76200" cmpd="sng">
                <a:solidFill>
                  <a:srgbClr val="FF0000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'par an'!$B$3:$Y$3</c:f>
              <c:numCache>
                <c:formatCode>General</c:formatCode>
                <c:ptCount val="24"/>
                <c:pt idx="0">
                  <c:v>1994.0</c:v>
                </c:pt>
                <c:pt idx="1">
                  <c:v>1995.0</c:v>
                </c:pt>
                <c:pt idx="2">
                  <c:v>1996.0</c:v>
                </c:pt>
                <c:pt idx="3">
                  <c:v>1997.0</c:v>
                </c:pt>
                <c:pt idx="4">
                  <c:v>1998.0</c:v>
                </c:pt>
                <c:pt idx="5">
                  <c:v>1999.0</c:v>
                </c:pt>
                <c:pt idx="6">
                  <c:v>2000.0</c:v>
                </c:pt>
                <c:pt idx="7">
                  <c:v>2001.0</c:v>
                </c:pt>
                <c:pt idx="8">
                  <c:v>2002.0</c:v>
                </c:pt>
                <c:pt idx="9">
                  <c:v>2003.0</c:v>
                </c:pt>
                <c:pt idx="10">
                  <c:v>2004.0</c:v>
                </c:pt>
                <c:pt idx="11">
                  <c:v>2005.0</c:v>
                </c:pt>
                <c:pt idx="12">
                  <c:v>2006.0</c:v>
                </c:pt>
                <c:pt idx="13">
                  <c:v>2007.0</c:v>
                </c:pt>
                <c:pt idx="14">
                  <c:v>2008.0</c:v>
                </c:pt>
                <c:pt idx="15">
                  <c:v>2009.0</c:v>
                </c:pt>
                <c:pt idx="16" formatCode="0000">
                  <c:v>2010.0</c:v>
                </c:pt>
                <c:pt idx="17" formatCode="0000">
                  <c:v>2011.0</c:v>
                </c:pt>
                <c:pt idx="18" formatCode="0000">
                  <c:v>2012.0</c:v>
                </c:pt>
                <c:pt idx="19" formatCode="0000">
                  <c:v>2013.0</c:v>
                </c:pt>
                <c:pt idx="20" formatCode="0000">
                  <c:v>2014.0</c:v>
                </c:pt>
                <c:pt idx="21" formatCode="0000">
                  <c:v>2015.0</c:v>
                </c:pt>
                <c:pt idx="22" formatCode="0000">
                  <c:v>2016.0</c:v>
                </c:pt>
                <c:pt idx="23">
                  <c:v>2017.0</c:v>
                </c:pt>
              </c:numCache>
            </c:numRef>
          </c:cat>
          <c:val>
            <c:numRef>
              <c:f>'par an'!$B$5:$Y$5</c:f>
              <c:numCache>
                <c:formatCode>0.00%</c:formatCode>
                <c:ptCount val="24"/>
                <c:pt idx="0">
                  <c:v>0.0269302954912485</c:v>
                </c:pt>
                <c:pt idx="1">
                  <c:v>0.0121344780686841</c:v>
                </c:pt>
                <c:pt idx="2">
                  <c:v>0.012450920696244</c:v>
                </c:pt>
                <c:pt idx="3">
                  <c:v>0.0202094566569886</c:v>
                </c:pt>
                <c:pt idx="4">
                  <c:v>0.0104483224750735</c:v>
                </c:pt>
                <c:pt idx="5">
                  <c:v>0.00264542281501123</c:v>
                </c:pt>
                <c:pt idx="6">
                  <c:v>0.0122792937399681</c:v>
                </c:pt>
                <c:pt idx="7">
                  <c:v>0.0212380084040278</c:v>
                </c:pt>
                <c:pt idx="8">
                  <c:v>0.0188166564771415</c:v>
                </c:pt>
                <c:pt idx="9">
                  <c:v>0.0115443963957098</c:v>
                </c:pt>
                <c:pt idx="10">
                  <c:v>0.00867247970771578</c:v>
                </c:pt>
                <c:pt idx="11">
                  <c:v>0.0118933149114537</c:v>
                </c:pt>
                <c:pt idx="12">
                  <c:v>0.0269482346646002</c:v>
                </c:pt>
                <c:pt idx="13">
                  <c:v>0.00950464451910804</c:v>
                </c:pt>
                <c:pt idx="14">
                  <c:v>0.0287438151852775</c:v>
                </c:pt>
                <c:pt idx="15">
                  <c:v>0.00876282417259211</c:v>
                </c:pt>
                <c:pt idx="16">
                  <c:v>0.0217124726664668</c:v>
                </c:pt>
                <c:pt idx="17">
                  <c:v>0.0227198334830083</c:v>
                </c:pt>
                <c:pt idx="18">
                  <c:v>0.0176768920183172</c:v>
                </c:pt>
                <c:pt idx="19">
                  <c:v>0.0130556093155278</c:v>
                </c:pt>
                <c:pt idx="20">
                  <c:v>0.001552214094104</c:v>
                </c:pt>
                <c:pt idx="21">
                  <c:v>0.00304398276930895</c:v>
                </c:pt>
                <c:pt idx="22">
                  <c:v>0.00129154946317511</c:v>
                </c:pt>
                <c:pt idx="23">
                  <c:v>0.0133578722173435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'par an'!$A$4</c:f>
              <c:strCache>
                <c:ptCount val="1"/>
                <c:pt idx="0">
                  <c:v>% glissement</c:v>
                </c:pt>
              </c:strCache>
            </c:strRef>
          </c:tx>
          <c:spPr>
            <a:ln w="28575" cmpd="sng">
              <a:solidFill>
                <a:schemeClr val="bg1">
                  <a:lumMod val="50000"/>
                </a:schemeClr>
              </a:solidFill>
              <a:prstDash val="solid"/>
            </a:ln>
          </c:spPr>
          <c:marker>
            <c:symbol val="none"/>
          </c:marker>
          <c:cat>
            <c:numRef>
              <c:f>'par an'!$B$3:$Y$3</c:f>
              <c:numCache>
                <c:formatCode>General</c:formatCode>
                <c:ptCount val="24"/>
                <c:pt idx="0">
                  <c:v>1994.0</c:v>
                </c:pt>
                <c:pt idx="1">
                  <c:v>1995.0</c:v>
                </c:pt>
                <c:pt idx="2">
                  <c:v>1996.0</c:v>
                </c:pt>
                <c:pt idx="3">
                  <c:v>1997.0</c:v>
                </c:pt>
                <c:pt idx="4">
                  <c:v>1998.0</c:v>
                </c:pt>
                <c:pt idx="5">
                  <c:v>1999.0</c:v>
                </c:pt>
                <c:pt idx="6">
                  <c:v>2000.0</c:v>
                </c:pt>
                <c:pt idx="7">
                  <c:v>2001.0</c:v>
                </c:pt>
                <c:pt idx="8">
                  <c:v>2002.0</c:v>
                </c:pt>
                <c:pt idx="9">
                  <c:v>2003.0</c:v>
                </c:pt>
                <c:pt idx="10">
                  <c:v>2004.0</c:v>
                </c:pt>
                <c:pt idx="11">
                  <c:v>2005.0</c:v>
                </c:pt>
                <c:pt idx="12">
                  <c:v>2006.0</c:v>
                </c:pt>
                <c:pt idx="13">
                  <c:v>2007.0</c:v>
                </c:pt>
                <c:pt idx="14">
                  <c:v>2008.0</c:v>
                </c:pt>
                <c:pt idx="15">
                  <c:v>2009.0</c:v>
                </c:pt>
                <c:pt idx="16" formatCode="0000">
                  <c:v>2010.0</c:v>
                </c:pt>
                <c:pt idx="17" formatCode="0000">
                  <c:v>2011.0</c:v>
                </c:pt>
                <c:pt idx="18" formatCode="0000">
                  <c:v>2012.0</c:v>
                </c:pt>
                <c:pt idx="19" formatCode="0000">
                  <c:v>2013.0</c:v>
                </c:pt>
                <c:pt idx="20" formatCode="0000">
                  <c:v>2014.0</c:v>
                </c:pt>
                <c:pt idx="21" formatCode="0000">
                  <c:v>2015.0</c:v>
                </c:pt>
                <c:pt idx="22" formatCode="0000">
                  <c:v>2016.0</c:v>
                </c:pt>
                <c:pt idx="23">
                  <c:v>2017.0</c:v>
                </c:pt>
              </c:numCache>
            </c:numRef>
          </c:cat>
          <c:val>
            <c:numRef>
              <c:f>'par an'!$B$4:$Y$4</c:f>
              <c:numCache>
                <c:formatCode>0.00%</c:formatCode>
                <c:ptCount val="24"/>
                <c:pt idx="0">
                  <c:v>0.0182879377431908</c:v>
                </c:pt>
                <c:pt idx="1">
                  <c:v>0.0147751878741562</c:v>
                </c:pt>
                <c:pt idx="2">
                  <c:v>0.0159407556169198</c:v>
                </c:pt>
                <c:pt idx="3">
                  <c:v>0.020879663948604</c:v>
                </c:pt>
                <c:pt idx="4">
                  <c:v>0.00266247125741259</c:v>
                </c:pt>
                <c:pt idx="5">
                  <c:v>-0.000603500301750159</c:v>
                </c:pt>
                <c:pt idx="6">
                  <c:v>0.0204106280193237</c:v>
                </c:pt>
                <c:pt idx="7">
                  <c:v>0.0215410107705054</c:v>
                </c:pt>
                <c:pt idx="8">
                  <c:v>0.0157571544432857</c:v>
                </c:pt>
                <c:pt idx="9">
                  <c:v>0.00980951294627585</c:v>
                </c:pt>
                <c:pt idx="10">
                  <c:v>0.00903648480740981</c:v>
                </c:pt>
                <c:pt idx="11">
                  <c:v>0.0247397290943694</c:v>
                </c:pt>
                <c:pt idx="12">
                  <c:v>0.0121258466244265</c:v>
                </c:pt>
                <c:pt idx="13">
                  <c:v>0.0191041554236373</c:v>
                </c:pt>
                <c:pt idx="14">
                  <c:v>0.0352679517051473</c:v>
                </c:pt>
                <c:pt idx="15">
                  <c:v>0.000511508951406725</c:v>
                </c:pt>
                <c:pt idx="16">
                  <c:v>0.0224948875255624</c:v>
                </c:pt>
                <c:pt idx="17">
                  <c:v>0.0244</c:v>
                </c:pt>
                <c:pt idx="18">
                  <c:v>0.0165950800468566</c:v>
                </c:pt>
                <c:pt idx="19">
                  <c:v>0.00720184367198007</c:v>
                </c:pt>
                <c:pt idx="20">
                  <c:v>0.00448088473639041</c:v>
                </c:pt>
                <c:pt idx="21">
                  <c:v>0.000474563401670513</c:v>
                </c:pt>
                <c:pt idx="22">
                  <c:v>0.00569205957689034</c:v>
                </c:pt>
                <c:pt idx="23">
                  <c:v>0.0075471744515847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1809000"/>
        <c:axId val="1787614952"/>
      </c:lineChart>
      <c:catAx>
        <c:axId val="2131809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>
            <a:solidFill>
              <a:srgbClr val="660066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1787614952"/>
        <c:crosses val="autoZero"/>
        <c:auto val="1"/>
        <c:lblAlgn val="ctr"/>
        <c:lblOffset val="100"/>
        <c:tickLblSkip val="2"/>
        <c:noMultiLvlLbl val="0"/>
      </c:catAx>
      <c:valAx>
        <c:axId val="1787614952"/>
        <c:scaling>
          <c:orientation val="minMax"/>
          <c:max val="0.032"/>
          <c:min val="-0.002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0"/>
        <c:majorTickMark val="out"/>
        <c:minorTickMark val="none"/>
        <c:tickLblPos val="low"/>
        <c:crossAx val="2131809000"/>
        <c:crosses val="autoZero"/>
        <c:crossBetween val="between"/>
        <c:majorUnit val="0.002"/>
      </c:valAx>
    </c:plotArea>
    <c:legend>
      <c:legendPos val="r"/>
      <c:layout>
        <c:manualLayout>
          <c:xMode val="edge"/>
          <c:yMode val="edge"/>
          <c:x val="0.0"/>
          <c:y val="0.695060651094638"/>
          <c:w val="0.825173519979222"/>
          <c:h val="0.146073835597264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Zoom 2010-2017</a:t>
            </a:r>
          </a:p>
        </c:rich>
      </c:tx>
      <c:layout>
        <c:manualLayout>
          <c:xMode val="edge"/>
          <c:yMode val="edge"/>
          <c:x val="0.348277646157062"/>
          <c:y val="0.0158730158730159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"/>
          <c:y val="0.10031746031746"/>
          <c:w val="0.972184169026664"/>
          <c:h val="0.825417916270814"/>
        </c:manualLayout>
      </c:layout>
      <c:lineChart>
        <c:grouping val="standard"/>
        <c:varyColors val="0"/>
        <c:ser>
          <c:idx val="1"/>
          <c:order val="0"/>
          <c:tx>
            <c:strRef>
              <c:f>'par an'!$A$5</c:f>
              <c:strCache>
                <c:ptCount val="1"/>
                <c:pt idx="0">
                  <c:v>% moyenne</c:v>
                </c:pt>
              </c:strCache>
            </c:strRef>
          </c:tx>
          <c:spPr>
            <a:ln w="57150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3"/>
              <c:layout>
                <c:manualLayout>
                  <c:x val="-0.077564091244131"/>
                  <c:y val="-0.0017188695934455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833415379866579"/>
                  <c:y val="0.0426621556825593"/>
                </c:manualLayout>
              </c:layout>
              <c:numFmt formatCode="0.0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77564091244131"/>
                  <c:y val="-0.0319092065174984"/>
                </c:manualLayout>
              </c:layout>
              <c:numFmt formatCode="0.0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599905704947442"/>
                  <c:y val="0.0595464793178725"/>
                </c:manualLayout>
              </c:layout>
              <c:numFmt formatCode="0.0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0139942760145366"/>
                  <c:y val="-0.031369556218040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'par an'!$R$3:$Y$3</c:f>
              <c:numCache>
                <c:formatCode>0000</c:formatCode>
                <c:ptCount val="8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 formatCode="General">
                  <c:v>2017.0</c:v>
                </c:pt>
              </c:numCache>
            </c:numRef>
          </c:cat>
          <c:val>
            <c:numRef>
              <c:f>'par an'!$R$5:$Y$5</c:f>
              <c:numCache>
                <c:formatCode>0.00%</c:formatCode>
                <c:ptCount val="8"/>
                <c:pt idx="0">
                  <c:v>0.0217124726664668</c:v>
                </c:pt>
                <c:pt idx="1">
                  <c:v>0.0227198334830083</c:v>
                </c:pt>
                <c:pt idx="2">
                  <c:v>0.0176768920183172</c:v>
                </c:pt>
                <c:pt idx="3">
                  <c:v>0.0130556093155278</c:v>
                </c:pt>
                <c:pt idx="4">
                  <c:v>0.001552214094104</c:v>
                </c:pt>
                <c:pt idx="5">
                  <c:v>0.00304398276930895</c:v>
                </c:pt>
                <c:pt idx="6">
                  <c:v>0.00129154946317511</c:v>
                </c:pt>
                <c:pt idx="7">
                  <c:v>0.0133578722173435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'par an'!$A$4</c:f>
              <c:strCache>
                <c:ptCount val="1"/>
                <c:pt idx="0">
                  <c:v>% glissement</c:v>
                </c:pt>
              </c:strCache>
            </c:strRef>
          </c:tx>
          <c:spPr>
            <a:ln w="57150" cmpd="sng">
              <a:solidFill>
                <a:schemeClr val="bg1">
                  <a:lumMod val="50000"/>
                </a:schemeClr>
              </a:solidFill>
              <a:prstDash val="solid"/>
            </a:ln>
          </c:spPr>
          <c:marker>
            <c:symbol val="none"/>
          </c:marker>
          <c:dLbls>
            <c:dLbl>
              <c:idx val="3"/>
              <c:layout>
                <c:manualLayout>
                  <c:x val="-0.0783548827444167"/>
                  <c:y val="-0.016642195769165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bg1">
                          <a:lumMod val="50000"/>
                        </a:schemeClr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630628527628737"/>
                  <c:y val="-0.00571428571428571"/>
                </c:manualLayout>
              </c:layout>
              <c:numFmt formatCode="0.0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bg1">
                          <a:lumMod val="50000"/>
                        </a:schemeClr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739354976362133"/>
                  <c:y val="-0.0355537818704899"/>
                </c:manualLayout>
              </c:layout>
              <c:numFmt formatCode="0.0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bg1">
                          <a:lumMod val="50000"/>
                        </a:schemeClr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0139942760145366"/>
                  <c:y val="-0.048603223010784"/>
                </c:manualLayout>
              </c:layout>
              <c:numFmt formatCode="0.0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bg1">
                          <a:lumMod val="50000"/>
                        </a:schemeClr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chemeClr val="bg1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'par an'!$R$3:$Y$3</c:f>
              <c:numCache>
                <c:formatCode>0000</c:formatCode>
                <c:ptCount val="8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 formatCode="General">
                  <c:v>2017.0</c:v>
                </c:pt>
              </c:numCache>
            </c:numRef>
          </c:cat>
          <c:val>
            <c:numRef>
              <c:f>'par an'!$R$4:$Y$4</c:f>
              <c:numCache>
                <c:formatCode>0.00%</c:formatCode>
                <c:ptCount val="8"/>
                <c:pt idx="0">
                  <c:v>0.0224948875255624</c:v>
                </c:pt>
                <c:pt idx="1">
                  <c:v>0.0244</c:v>
                </c:pt>
                <c:pt idx="2">
                  <c:v>0.0165950800468566</c:v>
                </c:pt>
                <c:pt idx="3">
                  <c:v>0.00720184367198007</c:v>
                </c:pt>
                <c:pt idx="4">
                  <c:v>0.00448088473639041</c:v>
                </c:pt>
                <c:pt idx="5">
                  <c:v>0.000474563401670513</c:v>
                </c:pt>
                <c:pt idx="6">
                  <c:v>0.00569205957689034</c:v>
                </c:pt>
                <c:pt idx="7">
                  <c:v>0.0075471744515847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89972456"/>
        <c:axId val="1790480040"/>
      </c:lineChart>
      <c:catAx>
        <c:axId val="1789972456"/>
        <c:scaling>
          <c:orientation val="minMax"/>
        </c:scaling>
        <c:delete val="0"/>
        <c:axPos val="b"/>
        <c:numFmt formatCode="0000" sourceLinked="1"/>
        <c:majorTickMark val="out"/>
        <c:minorTickMark val="none"/>
        <c:tickLblPos val="low"/>
        <c:spPr>
          <a:ln>
            <a:solidFill>
              <a:srgbClr val="660066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1790480040"/>
        <c:crosses val="autoZero"/>
        <c:auto val="1"/>
        <c:lblAlgn val="ctr"/>
        <c:lblOffset val="100"/>
        <c:tickLblSkip val="1"/>
        <c:noMultiLvlLbl val="0"/>
      </c:catAx>
      <c:valAx>
        <c:axId val="1790480040"/>
        <c:scaling>
          <c:orientation val="minMax"/>
          <c:max val="0.032"/>
          <c:min val="-0.002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0"/>
        <c:majorTickMark val="out"/>
        <c:minorTickMark val="none"/>
        <c:tickLblPos val="nextTo"/>
        <c:crossAx val="1789972456"/>
        <c:crosses val="autoZero"/>
        <c:crossBetween val="between"/>
        <c:majorUnit val="0.002"/>
      </c:valAx>
    </c:plotArea>
    <c:legend>
      <c:legendPos val="l"/>
      <c:layout>
        <c:manualLayout>
          <c:xMode val="edge"/>
          <c:yMode val="edge"/>
          <c:x val="0.0"/>
          <c:y val="0.696319835126707"/>
          <c:w val="0.374809529073864"/>
          <c:h val="0.126672484088953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Zoom : </a:t>
            </a:r>
            <a:r>
              <a:rPr lang="fr-FR" sz="1800" dirty="0" smtClean="0"/>
              <a:t>Taux d’inflation </a:t>
            </a:r>
            <a:r>
              <a:rPr lang="fr-FR" sz="1800" dirty="0"/>
              <a:t>selon l'indice IPC général (avec tabac)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depuis </a:t>
            </a:r>
            <a:r>
              <a:rPr lang="fr-FR" sz="1800" dirty="0"/>
              <a:t>décembre 2010, </a:t>
            </a:r>
          </a:p>
          <a:p>
            <a:pPr>
              <a:defRPr sz="1800"/>
            </a:pPr>
            <a:r>
              <a:rPr lang="fr-FR" sz="1800" dirty="0"/>
              <a:t>sur un an pour chaque mois</a:t>
            </a:r>
            <a:r>
              <a:rPr lang="fr-FR" sz="1800" dirty="0" smtClean="0"/>
              <a:t>, %</a:t>
            </a:r>
            <a:endParaRPr lang="fr-FR" sz="1800" dirty="0"/>
          </a:p>
        </c:rich>
      </c:tx>
      <c:layout>
        <c:manualLayout>
          <c:xMode val="edge"/>
          <c:yMode val="edge"/>
          <c:x val="0.175598438247946"/>
          <c:y val="0.0"/>
        </c:manualLayout>
      </c:layout>
      <c:overlay val="1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07716271766429"/>
          <c:y val="0.0238126754354146"/>
          <c:w val="0.927708456450361"/>
          <c:h val="0.897699626667857"/>
        </c:manualLayout>
      </c:layout>
      <c:lineChart>
        <c:grouping val="standard"/>
        <c:varyColors val="0"/>
        <c:ser>
          <c:idx val="0"/>
          <c:order val="0"/>
          <c:tx>
            <c:strRef>
              <c:f>'CALCUL INFLAT avec tab '!$E$22</c:f>
              <c:strCache>
                <c:ptCount val="1"/>
                <c:pt idx="0">
                  <c:v>En glissement </c:v>
                </c:pt>
              </c:strCache>
            </c:strRef>
          </c:tx>
          <c:spPr>
            <a:ln>
              <a:solidFill>
                <a:sysClr val="window" lastClr="FFFFFF">
                  <a:lumMod val="50000"/>
                </a:sysClr>
              </a:solidFill>
              <a:prstDash val="solid"/>
            </a:ln>
          </c:spPr>
          <c:marker>
            <c:symbol val="none"/>
          </c:marker>
          <c:dPt>
            <c:idx val="9"/>
            <c:bubble3D val="0"/>
          </c:dPt>
          <c:dPt>
            <c:idx val="21"/>
            <c:bubble3D val="0"/>
          </c:dPt>
          <c:dPt>
            <c:idx val="33"/>
            <c:bubble3D val="0"/>
          </c:dPt>
          <c:cat>
            <c:strRef>
              <c:f>'CALCUL INFLAT avec tab '!$BH$21:$EN$21</c:f>
              <c:strCache>
                <c:ptCount val="85"/>
                <c:pt idx="0">
                  <c:v>Déc.2010</c:v>
                </c:pt>
                <c:pt idx="1">
                  <c:v>Janv.2011</c:v>
                </c:pt>
                <c:pt idx="2">
                  <c:v>Fév.2011</c:v>
                </c:pt>
                <c:pt idx="3">
                  <c:v>Mars2011</c:v>
                </c:pt>
                <c:pt idx="4">
                  <c:v>Avr.2011</c:v>
                </c:pt>
                <c:pt idx="5">
                  <c:v>Mai2011</c:v>
                </c:pt>
                <c:pt idx="6">
                  <c:v>Juin2011</c:v>
                </c:pt>
                <c:pt idx="7">
                  <c:v>Juil.2011</c:v>
                </c:pt>
                <c:pt idx="8">
                  <c:v>Août2011</c:v>
                </c:pt>
                <c:pt idx="9">
                  <c:v>Sept.2011</c:v>
                </c:pt>
                <c:pt idx="10">
                  <c:v>Oct.2011</c:v>
                </c:pt>
                <c:pt idx="11">
                  <c:v>Nov.2011</c:v>
                </c:pt>
                <c:pt idx="12">
                  <c:v>Déc.2011</c:v>
                </c:pt>
                <c:pt idx="13">
                  <c:v>Moyenne annuelle2012</c:v>
                </c:pt>
                <c:pt idx="14">
                  <c:v>2012</c:v>
                </c:pt>
                <c:pt idx="15">
                  <c:v>2012</c:v>
                </c:pt>
                <c:pt idx="16">
                  <c:v>2012</c:v>
                </c:pt>
                <c:pt idx="17">
                  <c:v>2012</c:v>
                </c:pt>
                <c:pt idx="18">
                  <c:v>2012</c:v>
                </c:pt>
                <c:pt idx="19">
                  <c:v>2012</c:v>
                </c:pt>
                <c:pt idx="20">
                  <c:v>2012</c:v>
                </c:pt>
                <c:pt idx="21">
                  <c:v>2012</c:v>
                </c:pt>
                <c:pt idx="22">
                  <c:v>2012</c:v>
                </c:pt>
                <c:pt idx="23">
                  <c:v>2012</c:v>
                </c:pt>
                <c:pt idx="24">
                  <c:v>Déc.2012</c:v>
                </c:pt>
                <c:pt idx="25">
                  <c:v>1</c:v>
                </c:pt>
                <c:pt idx="26">
                  <c:v>2</c:v>
                </c:pt>
                <c:pt idx="27">
                  <c:v>3</c:v>
                </c:pt>
                <c:pt idx="28">
                  <c:v>4</c:v>
                </c:pt>
                <c:pt idx="29">
                  <c:v>5</c:v>
                </c:pt>
                <c:pt idx="30">
                  <c:v>6</c:v>
                </c:pt>
                <c:pt idx="31">
                  <c:v>7</c:v>
                </c:pt>
                <c:pt idx="32">
                  <c:v>8</c:v>
                </c:pt>
                <c:pt idx="33">
                  <c:v>9</c:v>
                </c:pt>
                <c:pt idx="34">
                  <c:v>10</c:v>
                </c:pt>
                <c:pt idx="35">
                  <c:v>11</c:v>
                </c:pt>
                <c:pt idx="36">
                  <c:v>Déc.2013</c:v>
                </c:pt>
                <c:pt idx="37">
                  <c:v>1</c:v>
                </c:pt>
                <c:pt idx="38">
                  <c:v>2</c:v>
                </c:pt>
                <c:pt idx="39">
                  <c:v>3</c:v>
                </c:pt>
                <c:pt idx="40">
                  <c:v>4</c:v>
                </c:pt>
                <c:pt idx="41">
                  <c:v>5</c:v>
                </c:pt>
                <c:pt idx="42">
                  <c:v>6</c:v>
                </c:pt>
                <c:pt idx="43">
                  <c:v>7</c:v>
                </c:pt>
                <c:pt idx="44">
                  <c:v>8</c:v>
                </c:pt>
                <c:pt idx="45">
                  <c:v>9</c:v>
                </c:pt>
                <c:pt idx="46">
                  <c:v>10</c:v>
                </c:pt>
                <c:pt idx="47">
                  <c:v>11</c:v>
                </c:pt>
                <c:pt idx="48">
                  <c:v>Déc.2014</c:v>
                </c:pt>
                <c:pt idx="49">
                  <c:v>1</c:v>
                </c:pt>
                <c:pt idx="50">
                  <c:v>2</c:v>
                </c:pt>
                <c:pt idx="51">
                  <c:v>3</c:v>
                </c:pt>
                <c:pt idx="52">
                  <c:v>4</c:v>
                </c:pt>
                <c:pt idx="53">
                  <c:v>5</c:v>
                </c:pt>
                <c:pt idx="54">
                  <c:v>6</c:v>
                </c:pt>
                <c:pt idx="55">
                  <c:v>7</c:v>
                </c:pt>
                <c:pt idx="56">
                  <c:v>8</c:v>
                </c:pt>
                <c:pt idx="57">
                  <c:v>9</c:v>
                </c:pt>
                <c:pt idx="58">
                  <c:v>10</c:v>
                </c:pt>
                <c:pt idx="59">
                  <c:v>11</c:v>
                </c:pt>
                <c:pt idx="60">
                  <c:v>Déc.2015</c:v>
                </c:pt>
                <c:pt idx="61">
                  <c:v>1</c:v>
                </c:pt>
                <c:pt idx="62">
                  <c:v>2</c:v>
                </c:pt>
                <c:pt idx="63">
                  <c:v>3</c:v>
                </c:pt>
                <c:pt idx="64">
                  <c:v>4</c:v>
                </c:pt>
                <c:pt idx="65">
                  <c:v>5</c:v>
                </c:pt>
                <c:pt idx="66">
                  <c:v>6</c:v>
                </c:pt>
                <c:pt idx="67">
                  <c:v>7</c:v>
                </c:pt>
                <c:pt idx="68">
                  <c:v>8</c:v>
                </c:pt>
                <c:pt idx="69">
                  <c:v>9</c:v>
                </c:pt>
                <c:pt idx="70">
                  <c:v>10</c:v>
                </c:pt>
                <c:pt idx="71">
                  <c:v>11</c:v>
                </c:pt>
                <c:pt idx="72">
                  <c:v>Déc.2016</c:v>
                </c:pt>
                <c:pt idx="73">
                  <c:v>1</c:v>
                </c:pt>
                <c:pt idx="74">
                  <c:v>2</c:v>
                </c:pt>
                <c:pt idx="75">
                  <c:v>3</c:v>
                </c:pt>
                <c:pt idx="76">
                  <c:v>4</c:v>
                </c:pt>
                <c:pt idx="77">
                  <c:v>5</c:v>
                </c:pt>
                <c:pt idx="78">
                  <c:v>6</c:v>
                </c:pt>
                <c:pt idx="79">
                  <c:v>7</c:v>
                </c:pt>
                <c:pt idx="80">
                  <c:v>8</c:v>
                </c:pt>
                <c:pt idx="81">
                  <c:v>9</c:v>
                </c:pt>
                <c:pt idx="82">
                  <c:v>10</c:v>
                </c:pt>
                <c:pt idx="83">
                  <c:v>11</c:v>
                </c:pt>
                <c:pt idx="84">
                  <c:v>Déc.2017</c:v>
                </c:pt>
              </c:strCache>
            </c:strRef>
          </c:cat>
          <c:val>
            <c:numRef>
              <c:f>'CALCUL INFLAT avec tab '!$BH$22:$EN$22</c:f>
              <c:numCache>
                <c:formatCode>0.0%</c:formatCode>
                <c:ptCount val="85"/>
                <c:pt idx="0">
                  <c:v>0.0266940451745379</c:v>
                </c:pt>
                <c:pt idx="1">
                  <c:v>0.0228241022519782</c:v>
                </c:pt>
                <c:pt idx="2">
                  <c:v>0.0264012997562957</c:v>
                </c:pt>
                <c:pt idx="3">
                  <c:v>0.0269418462789752</c:v>
                </c:pt>
                <c:pt idx="4">
                  <c:v>0.0269530854189888</c:v>
                </c:pt>
                <c:pt idx="5">
                  <c:v>0.0238239450837876</c:v>
                </c:pt>
                <c:pt idx="6">
                  <c:v>0.0211762344439983</c:v>
                </c:pt>
                <c:pt idx="7">
                  <c:v>0.023967107902126</c:v>
                </c:pt>
                <c:pt idx="8">
                  <c:v>0.0232534830109252</c:v>
                </c:pt>
                <c:pt idx="9">
                  <c:v>0.0231300690898168</c:v>
                </c:pt>
                <c:pt idx="10">
                  <c:v>0.0230207186467821</c:v>
                </c:pt>
                <c:pt idx="11">
                  <c:v>0.0233537135411446</c:v>
                </c:pt>
                <c:pt idx="12">
                  <c:v>0.0263</c:v>
                </c:pt>
                <c:pt idx="13">
                  <c:v>0.0206287811167312</c:v>
                </c:pt>
                <c:pt idx="14">
                  <c:v>0.0162247724574593</c:v>
                </c:pt>
                <c:pt idx="15">
                  <c:v>0.0174240174240172</c:v>
                </c:pt>
                <c:pt idx="16">
                  <c:v>0.0200296003946718</c:v>
                </c:pt>
                <c:pt idx="17">
                  <c:v>0.0209031749161901</c:v>
                </c:pt>
                <c:pt idx="18">
                  <c:v>0.0173955773955774</c:v>
                </c:pt>
                <c:pt idx="19">
                  <c:v>0.0153755753599061</c:v>
                </c:pt>
                <c:pt idx="20">
                  <c:v>0.0163581153883827</c:v>
                </c:pt>
                <c:pt idx="21">
                  <c:v>0.0166373067136425</c:v>
                </c:pt>
                <c:pt idx="22">
                  <c:v>0.0145778299579298</c:v>
                </c:pt>
                <c:pt idx="23">
                  <c:v>0.0186092066601371</c:v>
                </c:pt>
                <c:pt idx="24">
                  <c:v>0.0162720452109519</c:v>
                </c:pt>
                <c:pt idx="25">
                  <c:v>0.0190457681469245</c:v>
                </c:pt>
                <c:pt idx="26">
                  <c:v>0.018886292834891</c:v>
                </c:pt>
                <c:pt idx="27">
                  <c:v>0.0171256203172132</c:v>
                </c:pt>
                <c:pt idx="28">
                  <c:v>0.0143161153027664</c:v>
                </c:pt>
                <c:pt idx="29">
                  <c:v>0.0159358701950936</c:v>
                </c:pt>
                <c:pt idx="30">
                  <c:v>0.0167117465224111</c:v>
                </c:pt>
                <c:pt idx="31">
                  <c:v>0.0139853395061726</c:v>
                </c:pt>
                <c:pt idx="32">
                  <c:v>0.0107941403238241</c:v>
                </c:pt>
                <c:pt idx="33">
                  <c:v>0.00558336542164039</c:v>
                </c:pt>
                <c:pt idx="34">
                  <c:v>0.00723240115718426</c:v>
                </c:pt>
                <c:pt idx="35">
                  <c:v>0.00692307692307681</c:v>
                </c:pt>
                <c:pt idx="36">
                  <c:v>0.00699904122722916</c:v>
                </c:pt>
                <c:pt idx="37">
                  <c:v>0.000381424620959247</c:v>
                </c:pt>
                <c:pt idx="38">
                  <c:v>0.00171985476781966</c:v>
                </c:pt>
                <c:pt idx="39">
                  <c:v>0.000765330527121355</c:v>
                </c:pt>
                <c:pt idx="40">
                  <c:v>-0.00219340072477592</c:v>
                </c:pt>
                <c:pt idx="41">
                  <c:v>-0.00503850175872233</c:v>
                </c:pt>
                <c:pt idx="42">
                  <c:v>-0.00266033254156772</c:v>
                </c:pt>
                <c:pt idx="43">
                  <c:v>-0.00247312850756198</c:v>
                </c:pt>
                <c:pt idx="44">
                  <c:v>0.00286041189931363</c:v>
                </c:pt>
                <c:pt idx="45">
                  <c:v>0.0072755121577639</c:v>
                </c:pt>
                <c:pt idx="46">
                  <c:v>0.00823360459550026</c:v>
                </c:pt>
                <c:pt idx="47">
                  <c:v>0.00697097020626436</c:v>
                </c:pt>
                <c:pt idx="48">
                  <c:v>0.00571265352756356</c:v>
                </c:pt>
                <c:pt idx="49">
                  <c:v>0.00486130969402354</c:v>
                </c:pt>
                <c:pt idx="50">
                  <c:v>0.00228920259442966</c:v>
                </c:pt>
                <c:pt idx="51">
                  <c:v>0.006117961953924</c:v>
                </c:pt>
                <c:pt idx="52">
                  <c:v>0.00315397113638527</c:v>
                </c:pt>
                <c:pt idx="53">
                  <c:v>0.00257978215172949</c:v>
                </c:pt>
                <c:pt idx="54">
                  <c:v>0.00457273506716205</c:v>
                </c:pt>
                <c:pt idx="55">
                  <c:v>0.00591208162486878</c:v>
                </c:pt>
                <c:pt idx="56">
                  <c:v>0.00722570830956437</c:v>
                </c:pt>
                <c:pt idx="57">
                  <c:v>0.00788823417601225</c:v>
                </c:pt>
                <c:pt idx="58">
                  <c:v>0.00959073212420458</c:v>
                </c:pt>
                <c:pt idx="59">
                  <c:v>0.00768136557610255</c:v>
                </c:pt>
                <c:pt idx="60">
                  <c:v>0.00653223516046575</c:v>
                </c:pt>
                <c:pt idx="61">
                  <c:v>0.00815784481123116</c:v>
                </c:pt>
                <c:pt idx="62">
                  <c:v>0.00685192234488019</c:v>
                </c:pt>
                <c:pt idx="63">
                  <c:v>0.00931116389548703</c:v>
                </c:pt>
                <c:pt idx="64">
                  <c:v>0.0110518292682928</c:v>
                </c:pt>
                <c:pt idx="65">
                  <c:v>0.00791003526160305</c:v>
                </c:pt>
                <c:pt idx="66">
                  <c:v>0.00587956377430054</c:v>
                </c:pt>
                <c:pt idx="67">
                  <c:v>0.00805763579486207</c:v>
                </c:pt>
                <c:pt idx="68">
                  <c:v>0.0054747970549367</c:v>
                </c:pt>
                <c:pt idx="69">
                  <c:v>0.00339462517680333</c:v>
                </c:pt>
                <c:pt idx="70">
                  <c:v>-0.00169300225733626</c:v>
                </c:pt>
                <c:pt idx="71">
                  <c:v>-0.000752870318087684</c:v>
                </c:pt>
                <c:pt idx="72">
                  <c:v>0.00592550790067725</c:v>
                </c:pt>
                <c:pt idx="73">
                  <c:v>0.00931501693639447</c:v>
                </c:pt>
                <c:pt idx="74">
                  <c:v>0.00869565217391299</c:v>
                </c:pt>
                <c:pt idx="75">
                  <c:v>0.0100724842323261</c:v>
                </c:pt>
                <c:pt idx="76">
                  <c:v>0.0133810780248775</c:v>
                </c:pt>
                <c:pt idx="77">
                  <c:v>0.020518154311649</c:v>
                </c:pt>
                <c:pt idx="78">
                  <c:v>0.0201753558970492</c:v>
                </c:pt>
                <c:pt idx="79">
                  <c:v>0.0156103065638518</c:v>
                </c:pt>
                <c:pt idx="80">
                  <c:v>0.0164288396545249</c:v>
                </c:pt>
                <c:pt idx="81">
                  <c:v>0.0114650878676816</c:v>
                </c:pt>
                <c:pt idx="82">
                  <c:v>0.0134727718108159</c:v>
                </c:pt>
                <c:pt idx="83">
                  <c:v>0.0140327745338105</c:v>
                </c:pt>
                <c:pt idx="84">
                  <c:v>0.00766800339150952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'CALCUL INFLAT avec tab '!$E$23</c:f>
              <c:strCache>
                <c:ptCount val="1"/>
                <c:pt idx="0">
                  <c:v>En moyenne </c:v>
                </c:pt>
              </c:strCache>
            </c:strRef>
          </c:tx>
          <c:spPr>
            <a:ln w="76200" cmpd="sng">
              <a:solidFill>
                <a:srgbClr val="FF0000"/>
              </a:solidFill>
            </a:ln>
          </c:spPr>
          <c:marker>
            <c:symbol val="none"/>
          </c:marker>
          <c:dPt>
            <c:idx val="9"/>
            <c:bubble3D val="0"/>
          </c:dPt>
          <c:dPt>
            <c:idx val="21"/>
            <c:bubble3D val="0"/>
          </c:dPt>
          <c:dPt>
            <c:idx val="33"/>
            <c:bubble3D val="0"/>
          </c:dPt>
          <c:cat>
            <c:strRef>
              <c:f>'CALCUL INFLAT avec tab '!$BH$21:$EN$21</c:f>
              <c:strCache>
                <c:ptCount val="85"/>
                <c:pt idx="0">
                  <c:v>Déc.2010</c:v>
                </c:pt>
                <c:pt idx="1">
                  <c:v>Janv.2011</c:v>
                </c:pt>
                <c:pt idx="2">
                  <c:v>Fév.2011</c:v>
                </c:pt>
                <c:pt idx="3">
                  <c:v>Mars2011</c:v>
                </c:pt>
                <c:pt idx="4">
                  <c:v>Avr.2011</c:v>
                </c:pt>
                <c:pt idx="5">
                  <c:v>Mai2011</c:v>
                </c:pt>
                <c:pt idx="6">
                  <c:v>Juin2011</c:v>
                </c:pt>
                <c:pt idx="7">
                  <c:v>Juil.2011</c:v>
                </c:pt>
                <c:pt idx="8">
                  <c:v>Août2011</c:v>
                </c:pt>
                <c:pt idx="9">
                  <c:v>Sept.2011</c:v>
                </c:pt>
                <c:pt idx="10">
                  <c:v>Oct.2011</c:v>
                </c:pt>
                <c:pt idx="11">
                  <c:v>Nov.2011</c:v>
                </c:pt>
                <c:pt idx="12">
                  <c:v>Déc.2011</c:v>
                </c:pt>
                <c:pt idx="13">
                  <c:v>Moyenne annuelle2012</c:v>
                </c:pt>
                <c:pt idx="14">
                  <c:v>2012</c:v>
                </c:pt>
                <c:pt idx="15">
                  <c:v>2012</c:v>
                </c:pt>
                <c:pt idx="16">
                  <c:v>2012</c:v>
                </c:pt>
                <c:pt idx="17">
                  <c:v>2012</c:v>
                </c:pt>
                <c:pt idx="18">
                  <c:v>2012</c:v>
                </c:pt>
                <c:pt idx="19">
                  <c:v>2012</c:v>
                </c:pt>
                <c:pt idx="20">
                  <c:v>2012</c:v>
                </c:pt>
                <c:pt idx="21">
                  <c:v>2012</c:v>
                </c:pt>
                <c:pt idx="22">
                  <c:v>2012</c:v>
                </c:pt>
                <c:pt idx="23">
                  <c:v>2012</c:v>
                </c:pt>
                <c:pt idx="24">
                  <c:v>Déc.2012</c:v>
                </c:pt>
                <c:pt idx="25">
                  <c:v>1</c:v>
                </c:pt>
                <c:pt idx="26">
                  <c:v>2</c:v>
                </c:pt>
                <c:pt idx="27">
                  <c:v>3</c:v>
                </c:pt>
                <c:pt idx="28">
                  <c:v>4</c:v>
                </c:pt>
                <c:pt idx="29">
                  <c:v>5</c:v>
                </c:pt>
                <c:pt idx="30">
                  <c:v>6</c:v>
                </c:pt>
                <c:pt idx="31">
                  <c:v>7</c:v>
                </c:pt>
                <c:pt idx="32">
                  <c:v>8</c:v>
                </c:pt>
                <c:pt idx="33">
                  <c:v>9</c:v>
                </c:pt>
                <c:pt idx="34">
                  <c:v>10</c:v>
                </c:pt>
                <c:pt idx="35">
                  <c:v>11</c:v>
                </c:pt>
                <c:pt idx="36">
                  <c:v>Déc.2013</c:v>
                </c:pt>
                <c:pt idx="37">
                  <c:v>1</c:v>
                </c:pt>
                <c:pt idx="38">
                  <c:v>2</c:v>
                </c:pt>
                <c:pt idx="39">
                  <c:v>3</c:v>
                </c:pt>
                <c:pt idx="40">
                  <c:v>4</c:v>
                </c:pt>
                <c:pt idx="41">
                  <c:v>5</c:v>
                </c:pt>
                <c:pt idx="42">
                  <c:v>6</c:v>
                </c:pt>
                <c:pt idx="43">
                  <c:v>7</c:v>
                </c:pt>
                <c:pt idx="44">
                  <c:v>8</c:v>
                </c:pt>
                <c:pt idx="45">
                  <c:v>9</c:v>
                </c:pt>
                <c:pt idx="46">
                  <c:v>10</c:v>
                </c:pt>
                <c:pt idx="47">
                  <c:v>11</c:v>
                </c:pt>
                <c:pt idx="48">
                  <c:v>Déc.2014</c:v>
                </c:pt>
                <c:pt idx="49">
                  <c:v>1</c:v>
                </c:pt>
                <c:pt idx="50">
                  <c:v>2</c:v>
                </c:pt>
                <c:pt idx="51">
                  <c:v>3</c:v>
                </c:pt>
                <c:pt idx="52">
                  <c:v>4</c:v>
                </c:pt>
                <c:pt idx="53">
                  <c:v>5</c:v>
                </c:pt>
                <c:pt idx="54">
                  <c:v>6</c:v>
                </c:pt>
                <c:pt idx="55">
                  <c:v>7</c:v>
                </c:pt>
                <c:pt idx="56">
                  <c:v>8</c:v>
                </c:pt>
                <c:pt idx="57">
                  <c:v>9</c:v>
                </c:pt>
                <c:pt idx="58">
                  <c:v>10</c:v>
                </c:pt>
                <c:pt idx="59">
                  <c:v>11</c:v>
                </c:pt>
                <c:pt idx="60">
                  <c:v>Déc.2015</c:v>
                </c:pt>
                <c:pt idx="61">
                  <c:v>1</c:v>
                </c:pt>
                <c:pt idx="62">
                  <c:v>2</c:v>
                </c:pt>
                <c:pt idx="63">
                  <c:v>3</c:v>
                </c:pt>
                <c:pt idx="64">
                  <c:v>4</c:v>
                </c:pt>
                <c:pt idx="65">
                  <c:v>5</c:v>
                </c:pt>
                <c:pt idx="66">
                  <c:v>6</c:v>
                </c:pt>
                <c:pt idx="67">
                  <c:v>7</c:v>
                </c:pt>
                <c:pt idx="68">
                  <c:v>8</c:v>
                </c:pt>
                <c:pt idx="69">
                  <c:v>9</c:v>
                </c:pt>
                <c:pt idx="70">
                  <c:v>10</c:v>
                </c:pt>
                <c:pt idx="71">
                  <c:v>11</c:v>
                </c:pt>
                <c:pt idx="72">
                  <c:v>Déc.2016</c:v>
                </c:pt>
                <c:pt idx="73">
                  <c:v>1</c:v>
                </c:pt>
                <c:pt idx="74">
                  <c:v>2</c:v>
                </c:pt>
                <c:pt idx="75">
                  <c:v>3</c:v>
                </c:pt>
                <c:pt idx="76">
                  <c:v>4</c:v>
                </c:pt>
                <c:pt idx="77">
                  <c:v>5</c:v>
                </c:pt>
                <c:pt idx="78">
                  <c:v>6</c:v>
                </c:pt>
                <c:pt idx="79">
                  <c:v>7</c:v>
                </c:pt>
                <c:pt idx="80">
                  <c:v>8</c:v>
                </c:pt>
                <c:pt idx="81">
                  <c:v>9</c:v>
                </c:pt>
                <c:pt idx="82">
                  <c:v>10</c:v>
                </c:pt>
                <c:pt idx="83">
                  <c:v>11</c:v>
                </c:pt>
                <c:pt idx="84">
                  <c:v>Déc.2017</c:v>
                </c:pt>
              </c:strCache>
            </c:strRef>
          </c:cat>
          <c:val>
            <c:numRef>
              <c:f>'CALCUL INFLAT avec tab '!$BH$23:$EN$23</c:f>
              <c:numCache>
                <c:formatCode>0.0%</c:formatCode>
                <c:ptCount val="85"/>
                <c:pt idx="0">
                  <c:v>0.0269876694268996</c:v>
                </c:pt>
                <c:pt idx="1">
                  <c:v>0.0279786501377408</c:v>
                </c:pt>
                <c:pt idx="2">
                  <c:v>0.0292068734196809</c:v>
                </c:pt>
                <c:pt idx="3">
                  <c:v>0.0296440651774523</c:v>
                </c:pt>
                <c:pt idx="4">
                  <c:v>0.0296558990568707</c:v>
                </c:pt>
                <c:pt idx="5">
                  <c:v>0.0289978896644827</c:v>
                </c:pt>
                <c:pt idx="6">
                  <c:v>0.0279375303529894</c:v>
                </c:pt>
                <c:pt idx="7">
                  <c:v>0.0272082253473254</c:v>
                </c:pt>
                <c:pt idx="8">
                  <c:v>0.0263974102572795</c:v>
                </c:pt>
                <c:pt idx="9">
                  <c:v>0.0256518615560155</c:v>
                </c:pt>
                <c:pt idx="10">
                  <c:v>0.024763574450869</c:v>
                </c:pt>
                <c:pt idx="11">
                  <c:v>0.0242842127391212</c:v>
                </c:pt>
                <c:pt idx="12">
                  <c:v>0.0242564081050469</c:v>
                </c:pt>
                <c:pt idx="13">
                  <c:v>0.0240683359852611</c:v>
                </c:pt>
                <c:pt idx="14">
                  <c:v>0.0232138380546507</c:v>
                </c:pt>
                <c:pt idx="15">
                  <c:v>0.0224204777587862</c:v>
                </c:pt>
                <c:pt idx="16">
                  <c:v>0.0218467400437601</c:v>
                </c:pt>
                <c:pt idx="17">
                  <c:v>0.0216046563763625</c:v>
                </c:pt>
                <c:pt idx="18">
                  <c:v>0.0212850606723691</c:v>
                </c:pt>
                <c:pt idx="19">
                  <c:v>0.0205646595580997</c:v>
                </c:pt>
                <c:pt idx="20">
                  <c:v>0.0199886062467491</c:v>
                </c:pt>
                <c:pt idx="21">
                  <c:v>0.0194478780387308</c:v>
                </c:pt>
                <c:pt idx="22">
                  <c:v>0.0187448593518671</c:v>
                </c:pt>
                <c:pt idx="23">
                  <c:v>0.0183560046957223</c:v>
                </c:pt>
                <c:pt idx="24">
                  <c:v>0.0175300632392932</c:v>
                </c:pt>
                <c:pt idx="25">
                  <c:v>0.0174021131137354</c:v>
                </c:pt>
                <c:pt idx="26">
                  <c:v>0.017623807657128</c:v>
                </c:pt>
                <c:pt idx="27">
                  <c:v>0.0175985125260962</c:v>
                </c:pt>
                <c:pt idx="28">
                  <c:v>0.0171216426355769</c:v>
                </c:pt>
                <c:pt idx="29">
                  <c:v>0.0167101488146035</c:v>
                </c:pt>
                <c:pt idx="30">
                  <c:v>0.0166536813400857</c:v>
                </c:pt>
                <c:pt idx="31">
                  <c:v>0.0165352224554807</c:v>
                </c:pt>
                <c:pt idx="32">
                  <c:v>0.016067670390157</c:v>
                </c:pt>
                <c:pt idx="33">
                  <c:v>0.0151402473526796</c:v>
                </c:pt>
                <c:pt idx="34">
                  <c:v>0.0145245803696141</c:v>
                </c:pt>
                <c:pt idx="35">
                  <c:v>0.0135510967440287</c:v>
                </c:pt>
                <c:pt idx="36">
                  <c:v>0.0127761318992723</c:v>
                </c:pt>
                <c:pt idx="37">
                  <c:v>0.0112127447513102</c:v>
                </c:pt>
                <c:pt idx="38">
                  <c:v>0.00978283549748804</c:v>
                </c:pt>
                <c:pt idx="39">
                  <c:v>0.00842268916991218</c:v>
                </c:pt>
                <c:pt idx="40">
                  <c:v>0.00704394460898094</c:v>
                </c:pt>
                <c:pt idx="41">
                  <c:v>0.00529197809664672</c:v>
                </c:pt>
                <c:pt idx="42">
                  <c:v>0.00368010984449341</c:v>
                </c:pt>
                <c:pt idx="43">
                  <c:v>0.00231235996268331</c:v>
                </c:pt>
                <c:pt idx="44">
                  <c:v>0.00165704043019321</c:v>
                </c:pt>
                <c:pt idx="45">
                  <c:v>0.00179960663465617</c:v>
                </c:pt>
                <c:pt idx="46">
                  <c:v>0.00188607171847388</c:v>
                </c:pt>
                <c:pt idx="47">
                  <c:v>0.0018929452000318</c:v>
                </c:pt>
                <c:pt idx="48">
                  <c:v>0.00178851060785545</c:v>
                </c:pt>
                <c:pt idx="49">
                  <c:v>0.00216204185776614</c:v>
                </c:pt>
                <c:pt idx="50">
                  <c:v>0.00220941784224116</c:v>
                </c:pt>
                <c:pt idx="51">
                  <c:v>0.00265431166705077</c:v>
                </c:pt>
                <c:pt idx="52">
                  <c:v>0.00309991256656872</c:v>
                </c:pt>
                <c:pt idx="53">
                  <c:v>0.00373736650842504</c:v>
                </c:pt>
                <c:pt idx="54">
                  <c:v>0.00434267352798501</c:v>
                </c:pt>
                <c:pt idx="55">
                  <c:v>0.00504363459901524</c:v>
                </c:pt>
                <c:pt idx="56">
                  <c:v>0.00540828581199837</c:v>
                </c:pt>
                <c:pt idx="57">
                  <c:v>0.00546065861742795</c:v>
                </c:pt>
                <c:pt idx="58">
                  <c:v>0.00557607530084581</c:v>
                </c:pt>
                <c:pt idx="59">
                  <c:v>0.00563635208941937</c:v>
                </c:pt>
                <c:pt idx="60">
                  <c:v>0.00570508141047998</c:v>
                </c:pt>
                <c:pt idx="61">
                  <c:v>0.00598037738243473</c:v>
                </c:pt>
                <c:pt idx="62">
                  <c:v>0.00635988041521584</c:v>
                </c:pt>
                <c:pt idx="63">
                  <c:v>0.00662613837215753</c:v>
                </c:pt>
                <c:pt idx="64">
                  <c:v>0.0072820919175911</c:v>
                </c:pt>
                <c:pt idx="65">
                  <c:v>0.00772417945447468</c:v>
                </c:pt>
                <c:pt idx="66">
                  <c:v>0.00783211245297943</c:v>
                </c:pt>
                <c:pt idx="67">
                  <c:v>0.00801032160016435</c:v>
                </c:pt>
                <c:pt idx="68">
                  <c:v>0.00786311534414952</c:v>
                </c:pt>
                <c:pt idx="69">
                  <c:v>0.00748640273210199</c:v>
                </c:pt>
                <c:pt idx="70">
                  <c:v>0.00654043934690396</c:v>
                </c:pt>
                <c:pt idx="71">
                  <c:v>0.00583368856470745</c:v>
                </c:pt>
                <c:pt idx="72">
                  <c:v>0.00578317435521192</c:v>
                </c:pt>
                <c:pt idx="73">
                  <c:v>0.00588175001773994</c:v>
                </c:pt>
                <c:pt idx="74">
                  <c:v>0.00603601118947261</c:v>
                </c:pt>
                <c:pt idx="75">
                  <c:v>0.00610221805784139</c:v>
                </c:pt>
                <c:pt idx="76">
                  <c:v>0.00630118235668919</c:v>
                </c:pt>
                <c:pt idx="77">
                  <c:v>0.00735051335670844</c:v>
                </c:pt>
                <c:pt idx="78">
                  <c:v>0.00854129997485553</c:v>
                </c:pt>
                <c:pt idx="79">
                  <c:v>0.00917164642046675</c:v>
                </c:pt>
                <c:pt idx="80">
                  <c:v>0.01008578806502</c:v>
                </c:pt>
                <c:pt idx="81">
                  <c:v>0.0107577505237635</c:v>
                </c:pt>
                <c:pt idx="82">
                  <c:v>0.0120227584853834</c:v>
                </c:pt>
                <c:pt idx="83">
                  <c:v>0.0132556880165129</c:v>
                </c:pt>
                <c:pt idx="84">
                  <c:v>0.0133982530300611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9961016"/>
        <c:axId val="1790446296"/>
      </c:lineChart>
      <c:catAx>
        <c:axId val="1789961016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fr-FR"/>
          </a:p>
        </c:txPr>
        <c:crossAx val="1790446296"/>
        <c:crosses val="autoZero"/>
        <c:auto val="1"/>
        <c:lblAlgn val="ctr"/>
        <c:lblOffset val="100"/>
        <c:tickLblSkip val="12"/>
        <c:noMultiLvlLbl val="0"/>
      </c:catAx>
      <c:valAx>
        <c:axId val="1790446296"/>
        <c:scaling>
          <c:orientation val="minMax"/>
          <c:max val="0.032"/>
          <c:min val="-0.006"/>
        </c:scaling>
        <c:delete val="0"/>
        <c:axPos val="l"/>
        <c:majorGridlines>
          <c:spPr>
            <a:ln w="12700">
              <a:solidFill>
                <a:sysClr val="window" lastClr="FFFFFF">
                  <a:lumMod val="75000"/>
                </a:sysClr>
              </a:solidFill>
              <a:prstDash val="solid"/>
            </a:ln>
          </c:spPr>
        </c:majorGridlines>
        <c:numFmt formatCode="0.0%" sourceLinked="1"/>
        <c:majorTickMark val="out"/>
        <c:minorTickMark val="none"/>
        <c:tickLblPos val="nextTo"/>
        <c:crossAx val="1789961016"/>
        <c:crosses val="autoZero"/>
        <c:crossBetween val="between"/>
        <c:majorUnit val="0.0025"/>
      </c:valAx>
    </c:plotArea>
    <c:legend>
      <c:legendPos val="r"/>
      <c:layout>
        <c:manualLayout>
          <c:xMode val="edge"/>
          <c:yMode val="edge"/>
          <c:x val="0.438904728282155"/>
          <c:y val="0.165242120700691"/>
          <c:w val="0.279062251856118"/>
          <c:h val="0.132977676235671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  <c:userShapes r:id="rId3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/>
              <a:t>SMG mensuels en milieux d'année</a:t>
            </a:r>
          </a:p>
          <a:p>
            <a:pPr>
              <a:defRPr sz="1800" b="1"/>
            </a:pPr>
            <a:r>
              <a:rPr lang="fr-FR" sz="1800" b="1"/>
              <a:t> en KCFP courants </a:t>
            </a:r>
          </a:p>
          <a:p>
            <a:pPr>
              <a:defRPr sz="1800" b="1"/>
            </a:pPr>
            <a:r>
              <a:rPr lang="fr-FR" sz="1800" b="1"/>
              <a:t>et constants de 2017 </a:t>
            </a:r>
          </a:p>
        </c:rich>
      </c:tx>
      <c:layout>
        <c:manualLayout>
          <c:xMode val="edge"/>
          <c:yMode val="edge"/>
          <c:x val="0.11140496326848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692695934699219"/>
          <c:y val="0.214994320815474"/>
          <c:w val="0.907300537960981"/>
          <c:h val="0.68888546212156"/>
        </c:manualLayout>
      </c:layout>
      <c:lineChart>
        <c:grouping val="standard"/>
        <c:varyColors val="0"/>
        <c:ser>
          <c:idx val="0"/>
          <c:order val="0"/>
          <c:tx>
            <c:strRef>
              <c:f>'annuel '!$A$29</c:f>
              <c:strCache>
                <c:ptCount val="1"/>
                <c:pt idx="0">
                  <c:v>SMG, KCFP courants</c:v>
                </c:pt>
              </c:strCache>
            </c:strRef>
          </c:tx>
          <c:spPr>
            <a:ln w="57150" cmpd="sng">
              <a:solidFill>
                <a:srgbClr val="0000FF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680941768322485"/>
                  <c:y val="0.026959258010864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516560974223874"/>
                  <c:y val="0.032736241870335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0820695704385396"/>
                  <c:y val="0.02888491929735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0.0571858197889604"/>
                  <c:y val="0.02888476767048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0" i="0">
                    <a:solidFill>
                      <a:srgbClr val="3366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'annuel '!$X$28:$AO$28</c:f>
              <c:strCache>
                <c:ptCount val="18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</c:strCache>
            </c:strRef>
          </c:cat>
          <c:val>
            <c:numRef>
              <c:f>'annuel '!$X$29:$AO$29</c:f>
              <c:numCache>
                <c:formatCode>0.0</c:formatCode>
                <c:ptCount val="18"/>
                <c:pt idx="0">
                  <c:v>78.41431</c:v>
                </c:pt>
                <c:pt idx="1">
                  <c:v>82.00048999999998</c:v>
                </c:pt>
                <c:pt idx="2">
                  <c:v>100.0</c:v>
                </c:pt>
                <c:pt idx="3">
                  <c:v>100.0</c:v>
                </c:pt>
                <c:pt idx="4">
                  <c:v>104.54171</c:v>
                </c:pt>
                <c:pt idx="5">
                  <c:v>110.00041</c:v>
                </c:pt>
                <c:pt idx="6">
                  <c:v>115.0</c:v>
                </c:pt>
                <c:pt idx="7">
                  <c:v>120.0</c:v>
                </c:pt>
                <c:pt idx="8">
                  <c:v>123.541</c:v>
                </c:pt>
                <c:pt idx="9">
                  <c:v>125.464</c:v>
                </c:pt>
                <c:pt idx="10">
                  <c:v>132.0</c:v>
                </c:pt>
                <c:pt idx="11">
                  <c:v>140.0</c:v>
                </c:pt>
                <c:pt idx="12">
                  <c:v>150.0</c:v>
                </c:pt>
                <c:pt idx="13">
                  <c:v>151.985</c:v>
                </c:pt>
                <c:pt idx="14">
                  <c:v>151.985</c:v>
                </c:pt>
                <c:pt idx="15">
                  <c:v>152.912</c:v>
                </c:pt>
                <c:pt idx="16">
                  <c:v>152.912</c:v>
                </c:pt>
                <c:pt idx="17">
                  <c:v>154.706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'annuel '!$A$30</c:f>
              <c:strCache>
                <c:ptCount val="1"/>
                <c:pt idx="0">
                  <c:v>SMG, KCFP de 2017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784852653580963"/>
                  <c:y val="0.036587564443316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701908995138416"/>
                  <c:y val="-0.030810580583845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0729555429915232"/>
                  <c:y val="-0.04043888701629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0.06742582062495"/>
                  <c:y val="-0.03466190315682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0.0"/>
                  <c:y val="-0.04621587087576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 i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'annuel '!$X$28:$AO$28</c:f>
              <c:strCache>
                <c:ptCount val="18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</c:strCache>
            </c:strRef>
          </c:cat>
          <c:val>
            <c:numRef>
              <c:f>'annuel '!$X$30:$AO$30</c:f>
              <c:numCache>
                <c:formatCode>0.0</c:formatCode>
                <c:ptCount val="18"/>
                <c:pt idx="0">
                  <c:v>101.5493332504154</c:v>
                </c:pt>
                <c:pt idx="1">
                  <c:v>103.7837099416828</c:v>
                </c:pt>
                <c:pt idx="2">
                  <c:v>124.3103912074398</c:v>
                </c:pt>
                <c:pt idx="3">
                  <c:v>122.94029340225</c:v>
                </c:pt>
                <c:pt idx="4">
                  <c:v>127.4545782915642</c:v>
                </c:pt>
                <c:pt idx="5">
                  <c:v>132.4782204694987</c:v>
                </c:pt>
                <c:pt idx="6">
                  <c:v>134.5300791986113</c:v>
                </c:pt>
                <c:pt idx="7">
                  <c:v>139.0230196889522</c:v>
                </c:pt>
                <c:pt idx="8">
                  <c:v>139.0214445505462</c:v>
                </c:pt>
                <c:pt idx="9">
                  <c:v>139.8849058688702</c:v>
                </c:pt>
                <c:pt idx="10">
                  <c:v>143.3046977388094</c:v>
                </c:pt>
                <c:pt idx="11">
                  <c:v>148.3904125298994</c:v>
                </c:pt>
                <c:pt idx="12">
                  <c:v>156.2506440394152</c:v>
                </c:pt>
                <c:pt idx="13">
                  <c:v>156.3149681816737</c:v>
                </c:pt>
                <c:pt idx="14">
                  <c:v>156.0420979226838</c:v>
                </c:pt>
                <c:pt idx="15">
                  <c:v>156.1032615083592</c:v>
                </c:pt>
                <c:pt idx="16">
                  <c:v>155.20568</c:v>
                </c:pt>
                <c:pt idx="17">
                  <c:v>154.706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94260504"/>
        <c:axId val="-1994376120"/>
      </c:lineChart>
      <c:catAx>
        <c:axId val="-1994260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1994376120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-1994376120"/>
        <c:scaling>
          <c:orientation val="minMax"/>
          <c:max val="160.0"/>
          <c:min val="7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crossAx val="-1994260504"/>
        <c:crosses val="autoZero"/>
        <c:crossBetween val="between"/>
        <c:majorUnit val="5.0"/>
      </c:valAx>
    </c:plotArea>
    <c:legend>
      <c:legendPos val="r"/>
      <c:layout>
        <c:manualLayout>
          <c:xMode val="edge"/>
          <c:yMode val="edge"/>
          <c:x val="0.0"/>
          <c:y val="0.131061113666024"/>
          <c:w val="0.979022758726239"/>
          <c:h val="0.063511038512164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Les acquisitions (en &lt; 0)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et </a:t>
            </a:r>
            <a:r>
              <a:rPr lang="fr-FR" sz="1800" dirty="0"/>
              <a:t>les attributions de terre (en &gt; 0),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de </a:t>
            </a:r>
            <a:r>
              <a:rPr lang="fr-FR" sz="1800" dirty="0"/>
              <a:t>l'ADRAF, milliers d'ha </a:t>
            </a:r>
            <a:r>
              <a:rPr lang="fr-FR" sz="1800" dirty="0" smtClean="0"/>
              <a:t>jusqu’en </a:t>
            </a:r>
            <a:r>
              <a:rPr lang="fr-FR" sz="1800" dirty="0"/>
              <a:t>2010</a:t>
            </a:r>
          </a:p>
        </c:rich>
      </c:tx>
      <c:layout>
        <c:manualLayout>
          <c:xMode val="edge"/>
          <c:yMode val="edge"/>
          <c:x val="0.127091920575145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05451900034235"/>
          <c:y val="0.0628893310617327"/>
          <c:w val="0.919335159192058"/>
          <c:h val="0.8429213981288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'Base adraf'!$C$64</c:f>
              <c:strCache>
                <c:ptCount val="1"/>
                <c:pt idx="0">
                  <c:v>- Transferts du domaine public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adraf'!$D$63:$E$63</c:f>
              <c:strCache>
                <c:ptCount val="2"/>
                <c:pt idx="0">
                  <c:v>Avant ADRAF d'Etat</c:v>
                </c:pt>
                <c:pt idx="1">
                  <c:v>ADRAF d'ETAT </c:v>
                </c:pt>
              </c:strCache>
            </c:strRef>
          </c:cat>
          <c:val>
            <c:numRef>
              <c:f>'Base adraf'!$D$64:$E$64</c:f>
              <c:numCache>
                <c:formatCode>0</c:formatCode>
                <c:ptCount val="2"/>
                <c:pt idx="0">
                  <c:v>-22.091</c:v>
                </c:pt>
                <c:pt idx="1">
                  <c:v>-8.034000000000001</c:v>
                </c:pt>
              </c:numCache>
            </c:numRef>
          </c:val>
        </c:ser>
        <c:ser>
          <c:idx val="1"/>
          <c:order val="1"/>
          <c:tx>
            <c:strRef>
              <c:f>'Base adraf'!$C$65</c:f>
              <c:strCache>
                <c:ptCount val="1"/>
                <c:pt idx="0">
                  <c:v>- Achats de propriétés privées 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adraf'!$D$63:$E$63</c:f>
              <c:strCache>
                <c:ptCount val="2"/>
                <c:pt idx="0">
                  <c:v>Avant ADRAF d'Etat</c:v>
                </c:pt>
                <c:pt idx="1">
                  <c:v>ADRAF d'ETAT </c:v>
                </c:pt>
              </c:strCache>
            </c:strRef>
          </c:cat>
          <c:val>
            <c:numRef>
              <c:f>'Base adraf'!$D$65:$E$65</c:f>
              <c:numCache>
                <c:formatCode>0</c:formatCode>
                <c:ptCount val="2"/>
                <c:pt idx="0">
                  <c:v>-101.055</c:v>
                </c:pt>
                <c:pt idx="1">
                  <c:v>-31.58</c:v>
                </c:pt>
              </c:numCache>
            </c:numRef>
          </c:val>
        </c:ser>
        <c:ser>
          <c:idx val="2"/>
          <c:order val="2"/>
          <c:tx>
            <c:strRef>
              <c:f>'Base adraf'!$C$66</c:f>
              <c:strCache>
                <c:ptCount val="1"/>
                <c:pt idx="0">
                  <c:v>Agrandissement de réserve 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</c:spPr>
          <c:invertIfNegative val="0"/>
          <c:dLbls>
            <c:dLbl>
              <c:idx val="1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adraf'!$D$63:$E$63</c:f>
              <c:strCache>
                <c:ptCount val="2"/>
                <c:pt idx="0">
                  <c:v>Avant ADRAF d'Etat</c:v>
                </c:pt>
                <c:pt idx="1">
                  <c:v>ADRAF d'ETAT </c:v>
                </c:pt>
              </c:strCache>
            </c:strRef>
          </c:cat>
          <c:val>
            <c:numRef>
              <c:f>'Base adraf'!$D$66:$E$66</c:f>
              <c:numCache>
                <c:formatCode>0</c:formatCode>
                <c:ptCount val="2"/>
                <c:pt idx="0">
                  <c:v>19.094</c:v>
                </c:pt>
                <c:pt idx="1">
                  <c:v>0.0</c:v>
                </c:pt>
              </c:numCache>
            </c:numRef>
          </c:val>
        </c:ser>
        <c:ser>
          <c:idx val="3"/>
          <c:order val="3"/>
          <c:tx>
            <c:strRef>
              <c:f>'Base adraf'!$C$67</c:f>
              <c:strCache>
                <c:ptCount val="1"/>
                <c:pt idx="0">
                  <c:v>Clans </c:v>
                </c:pt>
              </c:strCache>
            </c:strRef>
          </c:tx>
          <c:spPr>
            <a:solidFill>
              <a:srgbClr val="43FF50"/>
            </a:solidFill>
            <a:ln w="38100" cmpd="sng">
              <a:noFill/>
            </a:ln>
          </c:spPr>
          <c:invertIfNegative val="0"/>
          <c:dLbls>
            <c:dLbl>
              <c:idx val="1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adraf'!$D$63:$E$63</c:f>
              <c:strCache>
                <c:ptCount val="2"/>
                <c:pt idx="0">
                  <c:v>Avant ADRAF d'Etat</c:v>
                </c:pt>
                <c:pt idx="1">
                  <c:v>ADRAF d'ETAT </c:v>
                </c:pt>
              </c:strCache>
            </c:strRef>
          </c:cat>
          <c:val>
            <c:numRef>
              <c:f>'Base adraf'!$D$67:$E$67</c:f>
              <c:numCache>
                <c:formatCode>0</c:formatCode>
                <c:ptCount val="2"/>
                <c:pt idx="0">
                  <c:v>8.942</c:v>
                </c:pt>
                <c:pt idx="1">
                  <c:v>0.0</c:v>
                </c:pt>
              </c:numCache>
            </c:numRef>
          </c:val>
        </c:ser>
        <c:ser>
          <c:idx val="4"/>
          <c:order val="4"/>
          <c:tx>
            <c:strRef>
              <c:f>'Base adraf'!$C$68</c:f>
              <c:strCache>
                <c:ptCount val="1"/>
                <c:pt idx="0">
                  <c:v>Groupements de Droit Particulier Local (GDPL)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0.0543478260869565"/>
                  <c:y val="0.002577319587628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4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adraf'!$D$63:$E$63</c:f>
              <c:strCache>
                <c:ptCount val="2"/>
                <c:pt idx="0">
                  <c:v>Avant ADRAF d'Etat</c:v>
                </c:pt>
                <c:pt idx="1">
                  <c:v>ADRAF d'ETAT </c:v>
                </c:pt>
              </c:strCache>
            </c:strRef>
          </c:cat>
          <c:val>
            <c:numRef>
              <c:f>'Base adraf'!$D$68:$E$68</c:f>
              <c:numCache>
                <c:formatCode>0</c:formatCode>
                <c:ptCount val="2"/>
                <c:pt idx="0">
                  <c:v>2.411</c:v>
                </c:pt>
                <c:pt idx="1">
                  <c:v>90.312</c:v>
                </c:pt>
              </c:numCache>
            </c:numRef>
          </c:val>
        </c:ser>
        <c:ser>
          <c:idx val="5"/>
          <c:order val="5"/>
          <c:tx>
            <c:strRef>
              <c:f>'Base adraf'!$C$69</c:f>
              <c:strCache>
                <c:ptCount val="1"/>
                <c:pt idx="0">
                  <c:v>individuels, sociétés et collectivités 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47625">
              <a:noFill/>
            </a:ln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adraf'!$D$63:$E$63</c:f>
              <c:strCache>
                <c:ptCount val="2"/>
                <c:pt idx="0">
                  <c:v>Avant ADRAF d'Etat</c:v>
                </c:pt>
                <c:pt idx="1">
                  <c:v>ADRAF d'ETAT </c:v>
                </c:pt>
              </c:strCache>
            </c:strRef>
          </c:cat>
          <c:val>
            <c:numRef>
              <c:f>'Base adraf'!$D$69:$E$69</c:f>
              <c:numCache>
                <c:formatCode>0</c:formatCode>
                <c:ptCount val="2"/>
                <c:pt idx="0">
                  <c:v>8.785</c:v>
                </c:pt>
                <c:pt idx="1">
                  <c:v>18.492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790729448"/>
        <c:axId val="1790732616"/>
      </c:barChart>
      <c:catAx>
        <c:axId val="1790729448"/>
        <c:scaling>
          <c:orientation val="minMax"/>
        </c:scaling>
        <c:delete val="0"/>
        <c:axPos val="b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/>
          <a:lstStyle/>
          <a:p>
            <a:pPr>
              <a:defRPr sz="1800" b="1"/>
            </a:pPr>
            <a:endParaRPr lang="fr-FR"/>
          </a:p>
        </c:txPr>
        <c:crossAx val="1790732616"/>
        <c:crosses val="autoZero"/>
        <c:auto val="1"/>
        <c:lblAlgn val="ctr"/>
        <c:lblOffset val="100"/>
        <c:noMultiLvlLbl val="0"/>
      </c:catAx>
      <c:valAx>
        <c:axId val="1790732616"/>
        <c:scaling>
          <c:orientation val="minMax"/>
          <c:max val="110.0"/>
          <c:min val="-13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crossAx val="1790729448"/>
        <c:crosses val="autoZero"/>
        <c:crossBetween val="between"/>
        <c:majorUnit val="20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 smtClean="0"/>
              <a:t>Evolutions en indices </a:t>
            </a:r>
          </a:p>
          <a:p>
            <a:pPr>
              <a:defRPr sz="1800" b="1"/>
            </a:pPr>
            <a:r>
              <a:rPr lang="fr-FR" sz="1800" b="1" dirty="0" smtClean="0"/>
              <a:t>(100 en 2000)</a:t>
            </a:r>
          </a:p>
        </c:rich>
      </c:tx>
      <c:layout>
        <c:manualLayout>
          <c:xMode val="edge"/>
          <c:yMode val="edge"/>
          <c:x val="0.286602113924949"/>
          <c:y val="0.000269744206981599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679514449006543"/>
          <c:y val="0.0955596525136627"/>
          <c:w val="0.907917607318974"/>
          <c:h val="0.808030068215414"/>
        </c:manualLayout>
      </c:layout>
      <c:lineChart>
        <c:grouping val="standard"/>
        <c:varyColors val="0"/>
        <c:ser>
          <c:idx val="7"/>
          <c:order val="0"/>
          <c:tx>
            <c:strRef>
              <c:f>'SMG et IPC'!$A$13</c:f>
              <c:strCache>
                <c:ptCount val="1"/>
                <c:pt idx="0">
                  <c:v>SMG mensuel (169 heures)</c:v>
                </c:pt>
              </c:strCache>
            </c:strRef>
          </c:tx>
          <c:spPr>
            <a:ln w="57150" cmpd="sng">
              <a:solidFill>
                <a:srgbClr val="0000FF"/>
              </a:solidFill>
              <a:prstDash val="solid"/>
            </a:ln>
          </c:spPr>
          <c:marker>
            <c:symbol val="none"/>
          </c:marker>
          <c:dLbls>
            <c:dLbl>
              <c:idx val="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tx>
                <c:rich>
                  <a:bodyPr/>
                  <a:lstStyle/>
                  <a:p>
                    <a:r>
                      <a:rPr lang="fr-FR">
                        <a:solidFill>
                          <a:srgbClr val="0000FF"/>
                        </a:solidFill>
                      </a:rPr>
                      <a:t> + 108%</a:t>
                    </a:r>
                    <a:endParaRPr lang="fr-FR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'SMG et IPC'!$Q$6:$AJ$6</c:f>
              <c:numCache>
                <c:formatCode>General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'SMG et IPC'!$B$13:$AJ$13</c:f>
              <c:numCache>
                <c:formatCode>#\ ##0.0</c:formatCode>
                <c:ptCount val="18"/>
                <c:pt idx="0">
                  <c:v>100.0</c:v>
                </c:pt>
                <c:pt idx="1">
                  <c:v>104.573374426173</c:v>
                </c:pt>
                <c:pt idx="2">
                  <c:v>127.5277433417446</c:v>
                </c:pt>
                <c:pt idx="3">
                  <c:v>127.5277433417446</c:v>
                </c:pt>
                <c:pt idx="4">
                  <c:v>133.3196836138709</c:v>
                </c:pt>
                <c:pt idx="5">
                  <c:v>140.2810405396668</c:v>
                </c:pt>
                <c:pt idx="6">
                  <c:v>146.6569048430063</c:v>
                </c:pt>
                <c:pt idx="7">
                  <c:v>153.0332920100936</c:v>
                </c:pt>
                <c:pt idx="8">
                  <c:v>157.5490494018248</c:v>
                </c:pt>
                <c:pt idx="9">
                  <c:v>160.0014079062865</c:v>
                </c:pt>
                <c:pt idx="10">
                  <c:v>168.3366212111029</c:v>
                </c:pt>
                <c:pt idx="11">
                  <c:v>178.5388406784425</c:v>
                </c:pt>
                <c:pt idx="12">
                  <c:v>191.291615012617</c:v>
                </c:pt>
                <c:pt idx="13">
                  <c:v>193.8230407179506</c:v>
                </c:pt>
                <c:pt idx="14">
                  <c:v>193.8230407179506</c:v>
                </c:pt>
                <c:pt idx="15">
                  <c:v>195.0052228987286</c:v>
                </c:pt>
                <c:pt idx="16">
                  <c:v>195.0052228987286</c:v>
                </c:pt>
                <c:pt idx="17">
                  <c:v>197.2930706142795</c:v>
                </c:pt>
              </c:numCache>
            </c:numRef>
          </c:val>
          <c:smooth val="0"/>
        </c:ser>
        <c:ser>
          <c:idx val="8"/>
          <c:order val="1"/>
          <c:tx>
            <c:strRef>
              <c:f>'SMG et IPC'!$A$14</c:f>
              <c:strCache>
                <c:ptCount val="1"/>
                <c:pt idx="0">
                  <c:v>IPC hors tabac</c:v>
                </c:pt>
              </c:strCache>
            </c:strRef>
          </c:tx>
          <c:spPr>
            <a:ln w="57150" cmpd="sng">
              <a:solidFill>
                <a:srgbClr val="FF0000"/>
              </a:solidFill>
              <a:prstDash val="solid"/>
            </a:ln>
          </c:spPr>
          <c:marker>
            <c:symbol val="none"/>
          </c:marker>
          <c:dLbls>
            <c:dLbl>
              <c:idx val="2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0.0"/>
                  <c:y val="0.049682061191450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tx>
                <c:rich>
                  <a:bodyPr/>
                  <a:lstStyle/>
                  <a:p>
                    <a:r>
                      <a:rPr lang="fr-FR">
                        <a:solidFill>
                          <a:srgbClr val="FF0000"/>
                        </a:solidFill>
                      </a:rPr>
                      <a:t> +33%</a:t>
                    </a:r>
                    <a:endParaRPr lang="fr-FR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'SMG et IPC'!$Q$6:$AJ$6</c:f>
              <c:numCache>
                <c:formatCode>General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'SMG et IPC'!$B$14:$AJ$14</c:f>
              <c:numCache>
                <c:formatCode>#\ ##0.0</c:formatCode>
                <c:ptCount val="18"/>
                <c:pt idx="0">
                  <c:v>100.0</c:v>
                </c:pt>
                <c:pt idx="1">
                  <c:v>102.1238008404028</c:v>
                </c:pt>
                <c:pt idx="2">
                  <c:v>104.0454293189567</c:v>
                </c:pt>
                <c:pt idx="3">
                  <c:v>105.2465709981765</c:v>
                </c:pt>
                <c:pt idx="4">
                  <c:v>106.1593197494648</c:v>
                </c:pt>
                <c:pt idx="5">
                  <c:v>107.421905970031</c:v>
                </c:pt>
                <c:pt idx="6">
                  <c:v>110.3167367002299</c:v>
                </c:pt>
                <c:pt idx="7">
                  <c:v>111.3652580670737</c:v>
                </c:pt>
                <c:pt idx="8">
                  <c:v>114.5663204630144</c:v>
                </c:pt>
                <c:pt idx="9">
                  <c:v>115.5702449853326</c:v>
                </c:pt>
                <c:pt idx="10">
                  <c:v>118.0795607706335</c:v>
                </c:pt>
                <c:pt idx="11">
                  <c:v>120.762308729089</c:v>
                </c:pt>
                <c:pt idx="12">
                  <c:v>122.8970110203758</c:v>
                </c:pt>
                <c:pt idx="13">
                  <c:v>124.501506382304</c:v>
                </c:pt>
                <c:pt idx="14">
                  <c:v>124.6947593752478</c:v>
                </c:pt>
                <c:pt idx="15">
                  <c:v>125.0733370332197</c:v>
                </c:pt>
                <c:pt idx="16">
                  <c:v>125.2398319194482</c:v>
                </c:pt>
                <c:pt idx="17">
                  <c:v>126.9087524739964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'SMG et IPC'!$A$15</c:f>
              <c:strCache>
                <c:ptCount val="1"/>
                <c:pt idx="0">
                  <c:v>Pouvoir d'achat du SMG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tx>
                <c:rich>
                  <a:bodyPr/>
                  <a:lstStyle/>
                  <a:p>
                    <a:r>
                      <a:rPr lang="fr-FR" b="1">
                        <a:solidFill>
                          <a:srgbClr val="008000"/>
                        </a:solidFill>
                      </a:rPr>
                      <a:t>+57%</a:t>
                    </a:r>
                    <a:endParaRPr lang="fr-FR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'SMG et IPC'!$Q$6:$AJ$6</c:f>
              <c:numCache>
                <c:formatCode>General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'SMG et IPC'!$B$15:$AJ$15</c:f>
              <c:numCache>
                <c:formatCode>0.0</c:formatCode>
                <c:ptCount val="18"/>
                <c:pt idx="0">
                  <c:v>100.0</c:v>
                </c:pt>
                <c:pt idx="1">
                  <c:v>102.3986314312746</c:v>
                </c:pt>
                <c:pt idx="2">
                  <c:v>122.5692893733964</c:v>
                </c:pt>
                <c:pt idx="3">
                  <c:v>121.1704496709486</c:v>
                </c:pt>
                <c:pt idx="4">
                  <c:v>125.5845308056838</c:v>
                </c:pt>
                <c:pt idx="5">
                  <c:v>130.5888582714247</c:v>
                </c:pt>
                <c:pt idx="6">
                  <c:v>132.9416634590322</c:v>
                </c:pt>
                <c:pt idx="7">
                  <c:v>137.4156488892827</c:v>
                </c:pt>
                <c:pt idx="8">
                  <c:v>137.5177702880722</c:v>
                </c:pt>
                <c:pt idx="9">
                  <c:v>138.4451576844825</c:v>
                </c:pt>
                <c:pt idx="10">
                  <c:v>142.5620319998416</c:v>
                </c:pt>
                <c:pt idx="11">
                  <c:v>147.8431826597203</c:v>
                </c:pt>
                <c:pt idx="12">
                  <c:v>155.6519669798166</c:v>
                </c:pt>
                <c:pt idx="13">
                  <c:v>155.6792735686125</c:v>
                </c:pt>
                <c:pt idx="14">
                  <c:v>155.4380005134562</c:v>
                </c:pt>
                <c:pt idx="15">
                  <c:v>155.9127049172237</c:v>
                </c:pt>
                <c:pt idx="16">
                  <c:v>155.7054332555733</c:v>
                </c:pt>
                <c:pt idx="17">
                  <c:v>155.4605705029721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94255944"/>
        <c:axId val="-1994252632"/>
      </c:lineChart>
      <c:catAx>
        <c:axId val="-1994255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1994252632"/>
        <c:crosses val="autoZero"/>
        <c:auto val="1"/>
        <c:lblAlgn val="ctr"/>
        <c:lblOffset val="100"/>
        <c:tickLblSkip val="2"/>
        <c:noMultiLvlLbl val="0"/>
      </c:catAx>
      <c:valAx>
        <c:axId val="-1994252632"/>
        <c:scaling>
          <c:orientation val="minMax"/>
          <c:max val="200.0"/>
          <c:min val="100.0"/>
        </c:scaling>
        <c:delete val="0"/>
        <c:axPos val="l"/>
        <c:majorGridlines>
          <c:spPr>
            <a:ln w="3175">
              <a:solidFill>
                <a:schemeClr val="bg1">
                  <a:lumMod val="75000"/>
                </a:schemeClr>
              </a:solidFill>
              <a:prstDash val="solid"/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fr-FR"/>
          </a:p>
        </c:txPr>
        <c:crossAx val="-1994255944"/>
        <c:crosses val="autoZero"/>
        <c:crossBetween val="midCat"/>
        <c:majorUnit val="5.0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164740961433875"/>
          <c:y val="0.100029006220796"/>
          <c:w val="0.46946534832001"/>
          <c:h val="0.225140433019056"/>
        </c:manualLayout>
      </c:layout>
      <c:overlay val="0"/>
      <c:spPr>
        <a:solidFill>
          <a:schemeClr val="bg1"/>
        </a:solidFill>
        <a:ln w="25400">
          <a:noFill/>
        </a:ln>
      </c:sp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b="1" i="0" u="none" strike="noStrike" baseline="0" dirty="0">
                <a:effectLst/>
              </a:rPr>
              <a:t>Ecarts de prix pour quelques </a:t>
            </a:r>
            <a:r>
              <a:rPr lang="fr-FR" sz="1800" b="1" i="0" u="none" strike="noStrike" baseline="0" dirty="0" smtClean="0">
                <a:effectLst/>
              </a:rPr>
              <a:t>produits, Caillou </a:t>
            </a:r>
            <a:r>
              <a:rPr lang="fr-FR" sz="1800" b="1" i="0" u="none" strike="noStrike" baseline="0" dirty="0">
                <a:effectLst/>
              </a:rPr>
              <a:t>/ </a:t>
            </a:r>
            <a:r>
              <a:rPr lang="fr-FR" sz="1800" b="1" i="0" u="none" strike="noStrike" baseline="0" dirty="0" smtClean="0">
                <a:effectLst/>
              </a:rPr>
              <a:t>Métropole, en 2012</a:t>
            </a:r>
            <a:r>
              <a:rPr lang="fr-FR" sz="1800" b="1" i="0" u="none" strike="noStrike" baseline="0" dirty="0" smtClean="0"/>
              <a:t> </a:t>
            </a:r>
            <a:endParaRPr lang="fr-FR" sz="1800" dirty="0"/>
          </a:p>
        </c:rich>
      </c:tx>
      <c:layout>
        <c:manualLayout>
          <c:xMode val="edge"/>
          <c:yMode val="edge"/>
          <c:x val="0.183334500800164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42786177551948"/>
          <c:y val="0.102472391343519"/>
          <c:w val="0.745808569565756"/>
          <c:h val="0.69159180678445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'Feuil1 (2)'!$B$32</c:f>
              <c:strCache>
                <c:ptCount val="1"/>
                <c:pt idx="0">
                  <c:v>OM / Met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Pt>
            <c:idx val="5"/>
            <c:invertIfNegative val="0"/>
            <c:bubble3D val="0"/>
            <c:spPr>
              <a:solidFill>
                <a:srgbClr val="FF0000"/>
              </a:solidFill>
              <a:ln w="57150" cmpd="sng"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0.0141129032258064"/>
                  <c:y val="-0.01025641025641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0" i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'Feuil1 (2)'!$A$33:$A$37</c:f>
              <c:strCache>
                <c:ptCount val="5"/>
                <c:pt idx="0">
                  <c:v>Alimentaire</c:v>
                </c:pt>
                <c:pt idx="1">
                  <c:v>Habillement</c:v>
                </c:pt>
                <c:pt idx="2">
                  <c:v>Logement et divers</c:v>
                </c:pt>
                <c:pt idx="3">
                  <c:v>Santé</c:v>
                </c:pt>
                <c:pt idx="4">
                  <c:v>Transport</c:v>
                </c:pt>
              </c:strCache>
            </c:strRef>
          </c:cat>
          <c:val>
            <c:numRef>
              <c:f>'Feuil1 (2)'!$B$33:$B$37</c:f>
              <c:numCache>
                <c:formatCode>0%</c:formatCode>
                <c:ptCount val="5"/>
                <c:pt idx="0">
                  <c:v>0.893</c:v>
                </c:pt>
                <c:pt idx="1">
                  <c:v>0.467</c:v>
                </c:pt>
                <c:pt idx="2">
                  <c:v>0.621</c:v>
                </c:pt>
                <c:pt idx="3">
                  <c:v>0.351</c:v>
                </c:pt>
                <c:pt idx="4">
                  <c:v>0.08</c:v>
                </c:pt>
              </c:numCache>
            </c:numRef>
          </c:val>
        </c:ser>
        <c:ser>
          <c:idx val="2"/>
          <c:order val="1"/>
          <c:tx>
            <c:strRef>
              <c:f>'Feuil1 (2)'!$C$32</c:f>
              <c:strCache>
                <c:ptCount val="1"/>
                <c:pt idx="0">
                  <c:v>Met / OM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Pt>
            <c:idx val="5"/>
            <c:invertIfNegative val="0"/>
            <c:bubble3D val="0"/>
            <c:spPr>
              <a:solidFill>
                <a:srgbClr val="008000"/>
              </a:solidFill>
              <a:ln w="57150" cmpd="sng">
                <a:solidFill>
                  <a:schemeClr val="tx1"/>
                </a:solidFill>
              </a:ln>
            </c:spPr>
          </c:dPt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0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'Feuil1 (2)'!$A$33:$A$37</c:f>
              <c:strCache>
                <c:ptCount val="5"/>
                <c:pt idx="0">
                  <c:v>Alimentaire</c:v>
                </c:pt>
                <c:pt idx="1">
                  <c:v>Habillement</c:v>
                </c:pt>
                <c:pt idx="2">
                  <c:v>Logement et divers</c:v>
                </c:pt>
                <c:pt idx="3">
                  <c:v>Santé</c:v>
                </c:pt>
                <c:pt idx="4">
                  <c:v>Transport</c:v>
                </c:pt>
              </c:strCache>
            </c:strRef>
          </c:cat>
          <c:val>
            <c:numRef>
              <c:f>'Feuil1 (2)'!$C$33:$C$37</c:f>
              <c:numCache>
                <c:formatCode>0%</c:formatCode>
                <c:ptCount val="5"/>
                <c:pt idx="0">
                  <c:v>-0.004</c:v>
                </c:pt>
                <c:pt idx="1">
                  <c:v>-0.308</c:v>
                </c:pt>
                <c:pt idx="2">
                  <c:v>-0.236</c:v>
                </c:pt>
                <c:pt idx="3">
                  <c:v>0.0</c:v>
                </c:pt>
                <c:pt idx="4">
                  <c:v>-0.00047</c:v>
                </c:pt>
              </c:numCache>
            </c:numRef>
          </c:val>
        </c:ser>
        <c:ser>
          <c:idx val="1"/>
          <c:order val="2"/>
          <c:tx>
            <c:strRef>
              <c:f>'Feuil1 (2)'!$D$32</c:f>
              <c:strCache>
                <c:ptCount val="1"/>
                <c:pt idx="0">
                  <c:v>Fisher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Pt>
            <c:idx val="5"/>
            <c:invertIfNegative val="0"/>
            <c:bubble3D val="0"/>
            <c:spPr>
              <a:solidFill>
                <a:schemeClr val="tx1"/>
              </a:solidFill>
              <a:ln w="57150" cmpd="sng">
                <a:solidFill>
                  <a:schemeClr val="tx1"/>
                </a:solidFill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'Feuil1 (2)'!$A$33:$A$37</c:f>
              <c:strCache>
                <c:ptCount val="5"/>
                <c:pt idx="0">
                  <c:v>Alimentaire</c:v>
                </c:pt>
                <c:pt idx="1">
                  <c:v>Habillement</c:v>
                </c:pt>
                <c:pt idx="2">
                  <c:v>Logement et divers</c:v>
                </c:pt>
                <c:pt idx="3">
                  <c:v>Santé</c:v>
                </c:pt>
                <c:pt idx="4">
                  <c:v>Transport</c:v>
                </c:pt>
              </c:strCache>
            </c:strRef>
          </c:cat>
          <c:val>
            <c:numRef>
              <c:f>'Feuil1 (2)'!$D$33:$D$37</c:f>
              <c:numCache>
                <c:formatCode>0%</c:formatCode>
                <c:ptCount val="5"/>
                <c:pt idx="0">
                  <c:v>0.654</c:v>
                </c:pt>
                <c:pt idx="1">
                  <c:v>0.426</c:v>
                </c:pt>
                <c:pt idx="2">
                  <c:v>0.389</c:v>
                </c:pt>
                <c:pt idx="3">
                  <c:v>0.344</c:v>
                </c:pt>
                <c:pt idx="4">
                  <c:v>0.009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87515128"/>
        <c:axId val="1787518040"/>
      </c:barChart>
      <c:catAx>
        <c:axId val="1787515128"/>
        <c:scaling>
          <c:orientation val="minMax"/>
        </c:scaling>
        <c:delete val="0"/>
        <c:axPos val="l"/>
        <c:majorTickMark val="out"/>
        <c:minorTickMark val="none"/>
        <c:tickLblPos val="low"/>
        <c:crossAx val="1787518040"/>
        <c:crosses val="autoZero"/>
        <c:auto val="1"/>
        <c:lblAlgn val="ctr"/>
        <c:lblOffset val="100"/>
        <c:noMultiLvlLbl val="0"/>
      </c:catAx>
      <c:valAx>
        <c:axId val="1787518040"/>
        <c:scaling>
          <c:orientation val="minMax"/>
          <c:max val="1.0"/>
          <c:min val="-0.5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1787515128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Quelques écarts de prix Outre-mer / </a:t>
            </a:r>
            <a:r>
              <a:rPr lang="fr-FR" sz="1800" dirty="0" smtClean="0"/>
              <a:t>Métropole en 2012</a:t>
            </a:r>
            <a:endParaRPr lang="fr-FR" sz="1800" dirty="0"/>
          </a:p>
        </c:rich>
      </c:tx>
      <c:layout>
        <c:manualLayout>
          <c:xMode val="edge"/>
          <c:yMode val="edge"/>
          <c:x val="0.211605159125729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0780689559793"/>
          <c:y val="0.2017191052482"/>
          <c:w val="0.769219310440207"/>
          <c:h val="0.798280894751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'Feuil1 (2)'!$B$24</c:f>
              <c:strCache>
                <c:ptCount val="1"/>
                <c:pt idx="0">
                  <c:v>OM / Met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600" b="0" i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'Feuil1 (2)'!$A$25:$A$30</c:f>
              <c:strCache>
                <c:ptCount val="6"/>
                <c:pt idx="0">
                  <c:v>Nouvelle-Calédonie</c:v>
                </c:pt>
                <c:pt idx="1">
                  <c:v>Polynésie Française</c:v>
                </c:pt>
                <c:pt idx="2">
                  <c:v>Guyane</c:v>
                </c:pt>
                <c:pt idx="3">
                  <c:v>Martinique</c:v>
                </c:pt>
                <c:pt idx="4">
                  <c:v>Guadeloupe</c:v>
                </c:pt>
                <c:pt idx="5">
                  <c:v>La Réunion</c:v>
                </c:pt>
              </c:strCache>
            </c:strRef>
          </c:cat>
          <c:val>
            <c:numRef>
              <c:f>'Feuil1 (2)'!$B$25:$B$30</c:f>
              <c:numCache>
                <c:formatCode>0%</c:formatCode>
                <c:ptCount val="6"/>
                <c:pt idx="0">
                  <c:v>0.486</c:v>
                </c:pt>
                <c:pt idx="1">
                  <c:v>0.512</c:v>
                </c:pt>
                <c:pt idx="2">
                  <c:v>0.196</c:v>
                </c:pt>
                <c:pt idx="3">
                  <c:v>0.069</c:v>
                </c:pt>
                <c:pt idx="4">
                  <c:v>0.148</c:v>
                </c:pt>
                <c:pt idx="5">
                  <c:v>0.124</c:v>
                </c:pt>
              </c:numCache>
            </c:numRef>
          </c:val>
        </c:ser>
        <c:ser>
          <c:idx val="1"/>
          <c:order val="1"/>
          <c:tx>
            <c:strRef>
              <c:f>'Feuil1 (2)'!$C$24</c:f>
              <c:strCache>
                <c:ptCount val="1"/>
                <c:pt idx="0">
                  <c:v>Met / OM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0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'Feuil1 (2)'!$A$25:$A$30</c:f>
              <c:strCache>
                <c:ptCount val="6"/>
                <c:pt idx="0">
                  <c:v>Nouvelle-Calédonie</c:v>
                </c:pt>
                <c:pt idx="1">
                  <c:v>Polynésie Française</c:v>
                </c:pt>
                <c:pt idx="2">
                  <c:v>Guyane</c:v>
                </c:pt>
                <c:pt idx="3">
                  <c:v>Martinique</c:v>
                </c:pt>
                <c:pt idx="4">
                  <c:v>Guadeloupe</c:v>
                </c:pt>
                <c:pt idx="5">
                  <c:v>La Réunion</c:v>
                </c:pt>
              </c:strCache>
            </c:strRef>
          </c:cat>
          <c:val>
            <c:numRef>
              <c:f>'Feuil1 (2)'!$C$25:$C$30</c:f>
              <c:numCache>
                <c:formatCode>0%</c:formatCode>
                <c:ptCount val="6"/>
                <c:pt idx="0">
                  <c:v>-0.173</c:v>
                </c:pt>
                <c:pt idx="1">
                  <c:v>-0.047</c:v>
                </c:pt>
                <c:pt idx="2">
                  <c:v>-0.064</c:v>
                </c:pt>
                <c:pt idx="3">
                  <c:v>-0.029</c:v>
                </c:pt>
                <c:pt idx="4">
                  <c:v>-0.022</c:v>
                </c:pt>
                <c:pt idx="5">
                  <c:v>-0.004</c:v>
                </c:pt>
              </c:numCache>
            </c:numRef>
          </c:val>
        </c:ser>
        <c:ser>
          <c:idx val="2"/>
          <c:order val="2"/>
          <c:tx>
            <c:strRef>
              <c:f>'Feuil1 (2)'!$D$24</c:f>
              <c:strCache>
                <c:ptCount val="1"/>
                <c:pt idx="0">
                  <c:v>Fisher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00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'Feuil1 (2)'!$A$25:$A$30</c:f>
              <c:strCache>
                <c:ptCount val="6"/>
                <c:pt idx="0">
                  <c:v>Nouvelle-Calédonie</c:v>
                </c:pt>
                <c:pt idx="1">
                  <c:v>Polynésie Française</c:v>
                </c:pt>
                <c:pt idx="2">
                  <c:v>Guyane</c:v>
                </c:pt>
                <c:pt idx="3">
                  <c:v>Martinique</c:v>
                </c:pt>
                <c:pt idx="4">
                  <c:v>Guadeloupe</c:v>
                </c:pt>
                <c:pt idx="5">
                  <c:v>La Réunion</c:v>
                </c:pt>
              </c:strCache>
            </c:strRef>
          </c:cat>
          <c:val>
            <c:numRef>
              <c:f>'Feuil1 (2)'!$D$25:$D$30</c:f>
              <c:numCache>
                <c:formatCode>0%</c:formatCode>
                <c:ptCount val="6"/>
                <c:pt idx="0">
                  <c:v>0.34</c:v>
                </c:pt>
                <c:pt idx="1">
                  <c:v>0.259</c:v>
                </c:pt>
                <c:pt idx="2">
                  <c:v>0.13</c:v>
                </c:pt>
                <c:pt idx="3">
                  <c:v>0.097</c:v>
                </c:pt>
                <c:pt idx="4">
                  <c:v>0.083</c:v>
                </c:pt>
                <c:pt idx="5">
                  <c:v>0.062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1993897336"/>
        <c:axId val="2146649960"/>
      </c:barChart>
      <c:catAx>
        <c:axId val="-1993897336"/>
        <c:scaling>
          <c:orientation val="minMax"/>
        </c:scaling>
        <c:delete val="0"/>
        <c:axPos val="l"/>
        <c:majorTickMark val="out"/>
        <c:minorTickMark val="none"/>
        <c:tickLblPos val="low"/>
        <c:crossAx val="2146649960"/>
        <c:crosses val="autoZero"/>
        <c:auto val="1"/>
        <c:lblAlgn val="ctr"/>
        <c:lblOffset val="100"/>
        <c:noMultiLvlLbl val="0"/>
      </c:catAx>
      <c:valAx>
        <c:axId val="2146649960"/>
        <c:scaling>
          <c:orientation val="minMax"/>
          <c:max val="1.0"/>
          <c:min val="-0.5"/>
        </c:scaling>
        <c:delete val="1"/>
        <c:axPos val="b"/>
        <c:numFmt formatCode="0%" sourceLinked="1"/>
        <c:majorTickMark val="out"/>
        <c:minorTickMark val="none"/>
        <c:tickLblPos val="nextTo"/>
        <c:crossAx val="-1993897336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0142338903048166"/>
          <c:y val="0.107812203959833"/>
          <c:w val="0.955178435356871"/>
          <c:h val="0.09653354869102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Evolution de l’écart </a:t>
            </a:r>
            <a:r>
              <a:rPr lang="fr-FR" sz="1800" dirty="0"/>
              <a:t>de </a:t>
            </a:r>
            <a:r>
              <a:rPr lang="fr-FR" sz="1800" dirty="0" smtClean="0"/>
              <a:t>prix</a:t>
            </a:r>
          </a:p>
          <a:p>
            <a:pPr>
              <a:defRPr sz="1800"/>
            </a:pPr>
            <a:r>
              <a:rPr lang="fr-FR" sz="1800" dirty="0" smtClean="0"/>
              <a:t>Caillou </a:t>
            </a:r>
            <a:r>
              <a:rPr lang="fr-FR" sz="1800" dirty="0"/>
              <a:t>/ </a:t>
            </a:r>
            <a:r>
              <a:rPr lang="fr-FR" sz="1800" dirty="0" smtClean="0"/>
              <a:t>Métropole</a:t>
            </a:r>
            <a:endParaRPr lang="fr-FR" sz="1800" dirty="0"/>
          </a:p>
        </c:rich>
      </c:tx>
      <c:layout>
        <c:manualLayout>
          <c:xMode val="edge"/>
          <c:yMode val="edge"/>
          <c:x val="0.217044418646326"/>
          <c:y val="0.000293176880541121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81279047302739"/>
          <c:y val="0.0940433312136999"/>
          <c:w val="0.785149689068363"/>
          <c:h val="0.733441604747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'Feuil1 (2)'!$A$68</c:f>
              <c:strCache>
                <c:ptCount val="1"/>
                <c:pt idx="0">
                  <c:v>ecart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'Feuil1 (2)'!$B$67:$H$67</c:f>
              <c:strCache>
                <c:ptCount val="7"/>
                <c:pt idx="0">
                  <c:v> Nov 2010</c:v>
                </c:pt>
                <c:pt idx="1">
                  <c:v> Sept 2011</c:v>
                </c:pt>
                <c:pt idx="2">
                  <c:v> Sept 2012</c:v>
                </c:pt>
                <c:pt idx="3">
                  <c:v>2013 ???</c:v>
                </c:pt>
                <c:pt idx="4">
                  <c:v> Sept 2014</c:v>
                </c:pt>
                <c:pt idx="5">
                  <c:v>2015 ???</c:v>
                </c:pt>
                <c:pt idx="6">
                  <c:v>Janv 2016</c:v>
                </c:pt>
              </c:strCache>
            </c:strRef>
          </c:cat>
          <c:val>
            <c:numRef>
              <c:f>'Feuil1 (2)'!$B$68:$H$68</c:f>
              <c:numCache>
                <c:formatCode>0%</c:formatCode>
                <c:ptCount val="7"/>
                <c:pt idx="0">
                  <c:v>0.81</c:v>
                </c:pt>
                <c:pt idx="1">
                  <c:v>1.04</c:v>
                </c:pt>
                <c:pt idx="2">
                  <c:v>1.17</c:v>
                </c:pt>
                <c:pt idx="4">
                  <c:v>1.26</c:v>
                </c:pt>
                <c:pt idx="6">
                  <c:v>1.36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87253944"/>
        <c:axId val="1787234648"/>
      </c:barChart>
      <c:catAx>
        <c:axId val="178725394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fr-FR"/>
          </a:p>
        </c:txPr>
        <c:crossAx val="1787234648"/>
        <c:crosses val="autoZero"/>
        <c:auto val="1"/>
        <c:lblAlgn val="ctr"/>
        <c:lblOffset val="100"/>
        <c:noMultiLvlLbl val="0"/>
      </c:catAx>
      <c:valAx>
        <c:axId val="1787234648"/>
        <c:scaling>
          <c:orientation val="minMax"/>
          <c:max val="1.4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17872539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Ecart de prix en %, Caillou / Métropole: 2012 à 2014 ;  </a:t>
            </a:r>
          </a:p>
          <a:p>
            <a:pPr>
              <a:defRPr sz="1800"/>
            </a:pPr>
            <a:r>
              <a:rPr lang="fr-FR" sz="1800" dirty="0"/>
              <a:t>par Grandes surfaces de </a:t>
            </a:r>
            <a:r>
              <a:rPr lang="fr-FR" sz="1800" dirty="0" smtClean="0"/>
              <a:t>Nouméa</a:t>
            </a:r>
            <a:endParaRPr lang="fr-FR" sz="1800" dirty="0"/>
          </a:p>
        </c:rich>
      </c:tx>
      <c:layout>
        <c:manualLayout>
          <c:xMode val="edge"/>
          <c:yMode val="edge"/>
          <c:x val="0.0352268918192455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6913322581665"/>
          <c:y val="0.147146808285517"/>
          <c:w val="0.697288524175442"/>
          <c:h val="0.772817250234324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'Feuil1 (2)'!$D$124</c:f>
              <c:strCache>
                <c:ptCount val="1"/>
                <c:pt idx="0">
                  <c:v>Var points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6"/>
              <c:delete val="1"/>
            </c:dLbl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'Feuil1 (2)'!$A$125:$A$134</c:f>
              <c:strCache>
                <c:ptCount val="10"/>
                <c:pt idx="0">
                  <c:v>7 Super U Kamere </c:v>
                </c:pt>
                <c:pt idx="1">
                  <c:v>6 Simply Market </c:v>
                </c:pt>
                <c:pt idx="2">
                  <c:v>5 Casino Johnston </c:v>
                </c:pt>
                <c:pt idx="3">
                  <c:v>5 Carrefour </c:v>
                </c:pt>
                <c:pt idx="4">
                  <c:v>4 Champion N’Géa </c:v>
                </c:pt>
                <c:pt idx="5">
                  <c:v>3 Carrefour Market </c:v>
                </c:pt>
                <c:pt idx="6">
                  <c:v>2 Super U Mageco </c:v>
                </c:pt>
                <c:pt idx="7">
                  <c:v>1 Géant Casino </c:v>
                </c:pt>
                <c:pt idx="9">
                  <c:v>Moyenne simple </c:v>
                </c:pt>
              </c:strCache>
            </c:strRef>
          </c:cat>
          <c:val>
            <c:numRef>
              <c:f>'Feuil1 (2)'!$D$125:$D$134</c:f>
              <c:numCache>
                <c:formatCode>0%</c:formatCode>
                <c:ptCount val="10"/>
                <c:pt idx="0">
                  <c:v>0.0</c:v>
                </c:pt>
                <c:pt idx="1">
                  <c:v>0.0</c:v>
                </c:pt>
                <c:pt idx="2">
                  <c:v>-0.0210000000000001</c:v>
                </c:pt>
                <c:pt idx="3">
                  <c:v>0.31</c:v>
                </c:pt>
                <c:pt idx="4">
                  <c:v>0.133</c:v>
                </c:pt>
                <c:pt idx="5">
                  <c:v>0.152</c:v>
                </c:pt>
                <c:pt idx="6">
                  <c:v>0.0</c:v>
                </c:pt>
                <c:pt idx="7">
                  <c:v>0.0</c:v>
                </c:pt>
                <c:pt idx="9">
                  <c:v>0.10125</c:v>
                </c:pt>
              </c:numCache>
            </c:numRef>
          </c:val>
        </c:ser>
        <c:ser>
          <c:idx val="1"/>
          <c:order val="1"/>
          <c:tx>
            <c:strRef>
              <c:f>'Feuil1 (2)'!$B$124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00009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009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'Feuil1 (2)'!$A$125:$A$134</c:f>
              <c:strCache>
                <c:ptCount val="10"/>
                <c:pt idx="0">
                  <c:v>7 Super U Kamere </c:v>
                </c:pt>
                <c:pt idx="1">
                  <c:v>6 Simply Market </c:v>
                </c:pt>
                <c:pt idx="2">
                  <c:v>5 Casino Johnston </c:v>
                </c:pt>
                <c:pt idx="3">
                  <c:v>5 Carrefour </c:v>
                </c:pt>
                <c:pt idx="4">
                  <c:v>4 Champion N’Géa </c:v>
                </c:pt>
                <c:pt idx="5">
                  <c:v>3 Carrefour Market </c:v>
                </c:pt>
                <c:pt idx="6">
                  <c:v>2 Super U Mageco </c:v>
                </c:pt>
                <c:pt idx="7">
                  <c:v>1 Géant Casino </c:v>
                </c:pt>
                <c:pt idx="9">
                  <c:v>Moyenne simple </c:v>
                </c:pt>
              </c:strCache>
            </c:strRef>
          </c:cat>
          <c:val>
            <c:numRef>
              <c:f>'Feuil1 (2)'!$B$125:$B$134</c:f>
              <c:numCache>
                <c:formatCode>0%</c:formatCode>
                <c:ptCount val="10"/>
                <c:pt idx="0">
                  <c:v>1.4</c:v>
                </c:pt>
                <c:pt idx="1">
                  <c:v>1.4</c:v>
                </c:pt>
                <c:pt idx="2">
                  <c:v>1.299</c:v>
                </c:pt>
                <c:pt idx="3">
                  <c:v>1.29</c:v>
                </c:pt>
                <c:pt idx="4">
                  <c:v>1.283</c:v>
                </c:pt>
                <c:pt idx="5">
                  <c:v>1.252</c:v>
                </c:pt>
                <c:pt idx="6">
                  <c:v>1.115</c:v>
                </c:pt>
                <c:pt idx="7">
                  <c:v>1.067</c:v>
                </c:pt>
                <c:pt idx="9">
                  <c:v>1.26325</c:v>
                </c:pt>
              </c:numCache>
            </c:numRef>
          </c:val>
        </c:ser>
        <c:ser>
          <c:idx val="0"/>
          <c:order val="2"/>
          <c:tx>
            <c:strRef>
              <c:f>'Feuil1 (2)'!$C$124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'Feuil1 (2)'!$A$125:$A$134</c:f>
              <c:strCache>
                <c:ptCount val="10"/>
                <c:pt idx="0">
                  <c:v>7 Super U Kamere </c:v>
                </c:pt>
                <c:pt idx="1">
                  <c:v>6 Simply Market </c:v>
                </c:pt>
                <c:pt idx="2">
                  <c:v>5 Casino Johnston </c:v>
                </c:pt>
                <c:pt idx="3">
                  <c:v>5 Carrefour </c:v>
                </c:pt>
                <c:pt idx="4">
                  <c:v>4 Champion N’Géa </c:v>
                </c:pt>
                <c:pt idx="5">
                  <c:v>3 Carrefour Market </c:v>
                </c:pt>
                <c:pt idx="6">
                  <c:v>2 Super U Mageco </c:v>
                </c:pt>
                <c:pt idx="7">
                  <c:v>1 Géant Casino </c:v>
                </c:pt>
                <c:pt idx="9">
                  <c:v>Moyenne simple </c:v>
                </c:pt>
              </c:strCache>
            </c:strRef>
          </c:cat>
          <c:val>
            <c:numRef>
              <c:f>'Feuil1 (2)'!$C$125:$C$134</c:f>
              <c:numCache>
                <c:formatCode>General</c:formatCode>
                <c:ptCount val="10"/>
                <c:pt idx="2" formatCode="0%">
                  <c:v>1.32</c:v>
                </c:pt>
                <c:pt idx="3" formatCode="0%">
                  <c:v>0.98</c:v>
                </c:pt>
                <c:pt idx="4" formatCode="0%">
                  <c:v>1.15</c:v>
                </c:pt>
                <c:pt idx="5" formatCode="0%">
                  <c:v>1.1</c:v>
                </c:pt>
                <c:pt idx="7" formatCode="0%">
                  <c:v>1.26</c:v>
                </c:pt>
                <c:pt idx="9" formatCode="0%">
                  <c:v>1.162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78372072"/>
        <c:axId val="-2078860520"/>
      </c:barChart>
      <c:catAx>
        <c:axId val="-20783720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low"/>
        <c:crossAx val="-2078860520"/>
        <c:crosses val="autoZero"/>
        <c:auto val="1"/>
        <c:lblAlgn val="ctr"/>
        <c:lblOffset val="100"/>
        <c:noMultiLvlLbl val="0"/>
      </c:catAx>
      <c:valAx>
        <c:axId val="-2078860520"/>
        <c:scaling>
          <c:orientation val="minMax"/>
          <c:max val="1.5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78372072"/>
        <c:crosses val="autoZero"/>
        <c:crossBetween val="between"/>
        <c:majorUnit val="0.2"/>
      </c:valAx>
    </c:plotArea>
    <c:legend>
      <c:legendPos val="r"/>
      <c:legendEntry>
        <c:idx val="1"/>
        <c:txPr>
          <a:bodyPr/>
          <a:lstStyle/>
          <a:p>
            <a:pPr>
              <a:defRPr sz="2000" b="1"/>
            </a:pPr>
            <a:endParaRPr lang="fr-FR"/>
          </a:p>
        </c:txPr>
      </c:legendEntry>
      <c:layout>
        <c:manualLayout>
          <c:xMode val="edge"/>
          <c:yMode val="edge"/>
          <c:x val="0.755936818138696"/>
          <c:y val="0.0"/>
          <c:w val="0.219966796319135"/>
          <c:h val="0.18601451996289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Quelques taux de syndicalisation actuels </a:t>
            </a:r>
            <a:r>
              <a:rPr lang="fr-FR" sz="1800" dirty="0" smtClean="0"/>
              <a:t>dans le monde</a:t>
            </a:r>
          </a:p>
          <a:p>
            <a:pPr>
              <a:defRPr sz="1800"/>
            </a:pPr>
            <a:r>
              <a:rPr lang="fr-FR" sz="1800" dirty="0" smtClean="0"/>
              <a:t>(</a:t>
            </a:r>
            <a:r>
              <a:rPr lang="fr-FR" sz="1800" dirty="0"/>
              <a:t>sources diverses)</a:t>
            </a:r>
          </a:p>
        </c:rich>
      </c:tx>
      <c:layout>
        <c:manualLayout>
          <c:xMode val="edge"/>
          <c:yMode val="edge"/>
          <c:x val="0.0855108015344236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42007314185368"/>
          <c:y val="0.121236786105794"/>
          <c:w val="0.565035748075016"/>
          <c:h val="0.805601680230125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'synd NC'!$I$5</c:f>
              <c:strCache>
                <c:ptCount val="1"/>
                <c:pt idx="0">
                  <c:v>Secteur public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0"/>
              <c:layout>
                <c:manualLayout>
                  <c:x val="0.000469347993232846"/>
                  <c:y val="0.02207423616868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0256410256410256"/>
                  <c:y val="0.01524390243902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'synd NC'!$G$6:$G$13</c:f>
              <c:strCache>
                <c:ptCount val="8"/>
                <c:pt idx="0">
                  <c:v>France</c:v>
                </c:pt>
                <c:pt idx="1">
                  <c:v>Australie</c:v>
                </c:pt>
                <c:pt idx="2">
                  <c:v>Nouvelle Zélande</c:v>
                </c:pt>
                <c:pt idx="3">
                  <c:v>Nouvelle-Calédonie</c:v>
                </c:pt>
                <c:pt idx="4">
                  <c:v>Union européenne</c:v>
                </c:pt>
                <c:pt idx="5">
                  <c:v>Royaume-Uni</c:v>
                </c:pt>
                <c:pt idx="6">
                  <c:v>Belgique</c:v>
                </c:pt>
                <c:pt idx="7">
                  <c:v>Suède</c:v>
                </c:pt>
              </c:strCache>
            </c:strRef>
          </c:cat>
          <c:val>
            <c:numRef>
              <c:f>'synd NC'!$I$6:$I$13</c:f>
              <c:numCache>
                <c:formatCode>General</c:formatCode>
                <c:ptCount val="8"/>
                <c:pt idx="0" formatCode="0%">
                  <c:v>0.2</c:v>
                </c:pt>
                <c:pt idx="3" formatCode="0%">
                  <c:v>0.21</c:v>
                </c:pt>
              </c:numCache>
            </c:numRef>
          </c:val>
        </c:ser>
        <c:ser>
          <c:idx val="0"/>
          <c:order val="1"/>
          <c:tx>
            <c:strRef>
              <c:f>'synd NC'!$H$5</c:f>
              <c:strCache>
                <c:ptCount val="1"/>
                <c:pt idx="0">
                  <c:v>Ensemble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'synd NC'!$G$6:$G$13</c:f>
              <c:strCache>
                <c:ptCount val="8"/>
                <c:pt idx="0">
                  <c:v>France</c:v>
                </c:pt>
                <c:pt idx="1">
                  <c:v>Australie</c:v>
                </c:pt>
                <c:pt idx="2">
                  <c:v>Nouvelle Zélande</c:v>
                </c:pt>
                <c:pt idx="3">
                  <c:v>Nouvelle-Calédonie</c:v>
                </c:pt>
                <c:pt idx="4">
                  <c:v>Union européenne</c:v>
                </c:pt>
                <c:pt idx="5">
                  <c:v>Royaume-Uni</c:v>
                </c:pt>
                <c:pt idx="6">
                  <c:v>Belgique</c:v>
                </c:pt>
                <c:pt idx="7">
                  <c:v>Suède</c:v>
                </c:pt>
              </c:strCache>
            </c:strRef>
          </c:cat>
          <c:val>
            <c:numRef>
              <c:f>'synd NC'!$H$6:$H$13</c:f>
              <c:numCache>
                <c:formatCode>0%</c:formatCode>
                <c:ptCount val="8"/>
                <c:pt idx="0">
                  <c:v>0.11</c:v>
                </c:pt>
                <c:pt idx="1">
                  <c:v>0.17</c:v>
                </c:pt>
                <c:pt idx="2">
                  <c:v>0.19</c:v>
                </c:pt>
                <c:pt idx="3">
                  <c:v>0.23</c:v>
                </c:pt>
                <c:pt idx="4">
                  <c:v>0.23</c:v>
                </c:pt>
                <c:pt idx="5">
                  <c:v>0.25</c:v>
                </c:pt>
                <c:pt idx="6">
                  <c:v>0.5</c:v>
                </c:pt>
                <c:pt idx="7">
                  <c:v>0.68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77298136"/>
        <c:axId val="1776957544"/>
      </c:barChart>
      <c:catAx>
        <c:axId val="177729813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1776957544"/>
        <c:crosses val="autoZero"/>
        <c:auto val="1"/>
        <c:lblAlgn val="ctr"/>
        <c:lblOffset val="100"/>
        <c:noMultiLvlLbl val="0"/>
      </c:catAx>
      <c:valAx>
        <c:axId val="177695754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crossAx val="1777298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2133163938119"/>
          <c:y val="0.385282711046006"/>
          <c:w val="0.337532404603271"/>
          <c:h val="0.147149217197317"/>
        </c:manualLayout>
      </c:layout>
      <c:overlay val="0"/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2000"/>
      </a:pPr>
      <a:endParaRPr lang="fr-FR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i="1" u="sng" dirty="0"/>
              <a:t>Approche </a:t>
            </a:r>
          </a:p>
          <a:p>
            <a:pPr>
              <a:defRPr sz="2000"/>
            </a:pPr>
            <a:r>
              <a:rPr lang="fr-FR" sz="2000" dirty="0"/>
              <a:t>du nombre </a:t>
            </a:r>
            <a:endParaRPr lang="fr-FR" sz="2000" dirty="0" smtClean="0"/>
          </a:p>
          <a:p>
            <a:pPr>
              <a:defRPr sz="2000"/>
            </a:pPr>
            <a:r>
              <a:rPr lang="fr-FR" sz="2000" dirty="0" smtClean="0"/>
              <a:t>de </a:t>
            </a:r>
            <a:r>
              <a:rPr lang="fr-FR" sz="2000" dirty="0"/>
              <a:t>syndiqués </a:t>
            </a:r>
          </a:p>
          <a:p>
            <a:pPr>
              <a:defRPr sz="2000"/>
            </a:pPr>
            <a:r>
              <a:rPr lang="fr-FR" sz="2000" dirty="0"/>
              <a:t>sur le Caillou en 2014</a:t>
            </a:r>
          </a:p>
        </c:rich>
      </c:tx>
      <c:layout>
        <c:manualLayout>
          <c:xMode val="edge"/>
          <c:yMode val="edge"/>
          <c:x val="0.0490294717205659"/>
          <c:y val="0.0011486297063483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0646820680434"/>
          <c:y val="0.214979709526957"/>
          <c:w val="0.770485254791264"/>
          <c:h val="0.687433514588044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'synd NC'!$N$4</c:f>
              <c:strCache>
                <c:ptCount val="1"/>
                <c:pt idx="0">
                  <c:v>Secteur public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strRef>
              <c:f>'synd NC'!$L$5:$L$12</c:f>
              <c:strCache>
                <c:ptCount val="8"/>
                <c:pt idx="0">
                  <c:v>Divers</c:v>
                </c:pt>
                <c:pt idx="1">
                  <c:v>CSTNC</c:v>
                </c:pt>
                <c:pt idx="2">
                  <c:v>COGETRA</c:v>
                </c:pt>
                <c:pt idx="3">
                  <c:v>CGC</c:v>
                </c:pt>
                <c:pt idx="4">
                  <c:v>FO</c:v>
                </c:pt>
                <c:pt idx="5">
                  <c:v>Fédé</c:v>
                </c:pt>
                <c:pt idx="6">
                  <c:v>USTKE</c:v>
                </c:pt>
                <c:pt idx="7">
                  <c:v>USOENC</c:v>
                </c:pt>
              </c:strCache>
            </c:strRef>
          </c:cat>
          <c:val>
            <c:numRef>
              <c:f>'synd NC'!$N$5:$N$12</c:f>
              <c:numCache>
                <c:formatCode>General</c:formatCode>
                <c:ptCount val="8"/>
                <c:pt idx="0">
                  <c:v>0.05</c:v>
                </c:pt>
                <c:pt idx="1">
                  <c:v>0.085</c:v>
                </c:pt>
                <c:pt idx="2">
                  <c:v>0.1</c:v>
                </c:pt>
                <c:pt idx="3">
                  <c:v>1.0</c:v>
                </c:pt>
                <c:pt idx="4">
                  <c:v>0.23</c:v>
                </c:pt>
                <c:pt idx="5">
                  <c:v>3.0</c:v>
                </c:pt>
                <c:pt idx="6">
                  <c:v>0.53</c:v>
                </c:pt>
                <c:pt idx="7">
                  <c:v>0.56</c:v>
                </c:pt>
              </c:numCache>
            </c:numRef>
          </c:val>
        </c:ser>
        <c:ser>
          <c:idx val="0"/>
          <c:order val="1"/>
          <c:tx>
            <c:strRef>
              <c:f>'synd NC'!$M$4</c:f>
              <c:strCache>
                <c:ptCount val="1"/>
                <c:pt idx="0">
                  <c:v>Ensemble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numFmt formatCode="#,##0.0" sourceLinked="0"/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'synd NC'!$L$5:$L$12</c:f>
              <c:strCache>
                <c:ptCount val="8"/>
                <c:pt idx="0">
                  <c:v>Divers</c:v>
                </c:pt>
                <c:pt idx="1">
                  <c:v>CSTNC</c:v>
                </c:pt>
                <c:pt idx="2">
                  <c:v>COGETRA</c:v>
                </c:pt>
                <c:pt idx="3">
                  <c:v>CGC</c:v>
                </c:pt>
                <c:pt idx="4">
                  <c:v>FO</c:v>
                </c:pt>
                <c:pt idx="5">
                  <c:v>Fédé</c:v>
                </c:pt>
                <c:pt idx="6">
                  <c:v>USTKE</c:v>
                </c:pt>
                <c:pt idx="7">
                  <c:v>USOENC</c:v>
                </c:pt>
              </c:strCache>
            </c:strRef>
          </c:cat>
          <c:val>
            <c:numRef>
              <c:f>'synd NC'!$M$5:$M$12</c:f>
              <c:numCache>
                <c:formatCode>General</c:formatCode>
                <c:ptCount val="8"/>
                <c:pt idx="0">
                  <c:v>0.5</c:v>
                </c:pt>
                <c:pt idx="1">
                  <c:v>0.831</c:v>
                </c:pt>
                <c:pt idx="2">
                  <c:v>0.991</c:v>
                </c:pt>
                <c:pt idx="3">
                  <c:v>1.674</c:v>
                </c:pt>
                <c:pt idx="4">
                  <c:v>2.350999999999999</c:v>
                </c:pt>
                <c:pt idx="5">
                  <c:v>3.32</c:v>
                </c:pt>
                <c:pt idx="6">
                  <c:v>5.242</c:v>
                </c:pt>
                <c:pt idx="7">
                  <c:v>5.614999999999984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90621160"/>
        <c:axId val="1787905816"/>
      </c:barChart>
      <c:catAx>
        <c:axId val="179062116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1787905816"/>
        <c:crosses val="autoZero"/>
        <c:auto val="1"/>
        <c:lblAlgn val="ctr"/>
        <c:lblOffset val="100"/>
        <c:noMultiLvlLbl val="0"/>
      </c:catAx>
      <c:valAx>
        <c:axId val="1787905816"/>
        <c:scaling>
          <c:orientation val="minMax"/>
          <c:max val="6.0"/>
        </c:scaling>
        <c:delete val="0"/>
        <c:axPos val="b"/>
        <c:majorGridlines/>
        <c:numFmt formatCode="#,##0.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1790621160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Evolution des poids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des </a:t>
            </a:r>
            <a:r>
              <a:rPr lang="fr-FR" sz="1800" dirty="0"/>
              <a:t>syndicats sur le Caillou</a:t>
            </a:r>
          </a:p>
        </c:rich>
      </c:tx>
      <c:layout>
        <c:manualLayout>
          <c:xMode val="edge"/>
          <c:yMode val="edge"/>
          <c:x val="0.110935118520976"/>
          <c:y val="0.0012628476862574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2561417322835"/>
          <c:y val="0.107629071842594"/>
          <c:w val="0.675484409448819"/>
          <c:h val="0.797620193529294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Travail!$A$2</c:f>
              <c:strCache>
                <c:ptCount val="1"/>
                <c:pt idx="0">
                  <c:v>USOENC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txPr>
              <a:bodyPr rot="-5400000" vert="horz"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Travail!$B$2:$K$2</c:f>
              <c:numCache>
                <c:formatCode>0%</c:formatCode>
                <c:ptCount val="10"/>
                <c:pt idx="0">
                  <c:v>0.207</c:v>
                </c:pt>
                <c:pt idx="1">
                  <c:v>0.214</c:v>
                </c:pt>
                <c:pt idx="2">
                  <c:v>0.218</c:v>
                </c:pt>
                <c:pt idx="3">
                  <c:v>0.223</c:v>
                </c:pt>
                <c:pt idx="4">
                  <c:v>0.223</c:v>
                </c:pt>
                <c:pt idx="5">
                  <c:v>0.223</c:v>
                </c:pt>
                <c:pt idx="6">
                  <c:v>0.215</c:v>
                </c:pt>
                <c:pt idx="7">
                  <c:v>0.213</c:v>
                </c:pt>
                <c:pt idx="8">
                  <c:v>0.217</c:v>
                </c:pt>
                <c:pt idx="9">
                  <c:v>0.194</c:v>
                </c:pt>
              </c:numCache>
            </c:numRef>
          </c:val>
        </c:ser>
        <c:ser>
          <c:idx val="1"/>
          <c:order val="1"/>
          <c:tx>
            <c:strRef>
              <c:f>Travail!$A$3</c:f>
              <c:strCache>
                <c:ptCount val="1"/>
                <c:pt idx="0">
                  <c:v>USTKE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txPr>
              <a:bodyPr rot="-5400000" vert="horz"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Travail!$B$3:$K$3</c:f>
              <c:numCache>
                <c:formatCode>0%</c:formatCode>
                <c:ptCount val="10"/>
                <c:pt idx="0">
                  <c:v>0.203</c:v>
                </c:pt>
                <c:pt idx="1">
                  <c:v>0.207</c:v>
                </c:pt>
                <c:pt idx="2">
                  <c:v>0.197</c:v>
                </c:pt>
                <c:pt idx="3">
                  <c:v>0.17</c:v>
                </c:pt>
                <c:pt idx="4">
                  <c:v>0.161</c:v>
                </c:pt>
                <c:pt idx="5">
                  <c:v>0.152</c:v>
                </c:pt>
                <c:pt idx="6">
                  <c:v>0.158</c:v>
                </c:pt>
                <c:pt idx="7">
                  <c:v>0.161</c:v>
                </c:pt>
                <c:pt idx="8">
                  <c:v>0.15</c:v>
                </c:pt>
                <c:pt idx="9">
                  <c:v>0.148</c:v>
                </c:pt>
              </c:numCache>
            </c:numRef>
          </c:val>
        </c:ser>
        <c:ser>
          <c:idx val="2"/>
          <c:order val="2"/>
          <c:tx>
            <c:strRef>
              <c:f>Travail!$A$4</c:f>
              <c:strCache>
                <c:ptCount val="1"/>
                <c:pt idx="0">
                  <c:v>Fédé</c:v>
                </c:pt>
              </c:strCache>
            </c:strRef>
          </c:tx>
          <c:spPr>
            <a:solidFill>
              <a:srgbClr val="660066"/>
            </a:solidFill>
          </c:spPr>
          <c:invertIfNegative val="0"/>
          <c:dLbls>
            <c:dLbl>
              <c:idx val="0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txPr>
              <a:bodyPr rot="-5400000" vert="horz"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Travail!$B$4:$K$4</c:f>
              <c:numCache>
                <c:formatCode>0%</c:formatCode>
                <c:ptCount val="10"/>
                <c:pt idx="0">
                  <c:v>0.086</c:v>
                </c:pt>
                <c:pt idx="1">
                  <c:v>0.12</c:v>
                </c:pt>
                <c:pt idx="2">
                  <c:v>0.115</c:v>
                </c:pt>
                <c:pt idx="3">
                  <c:v>0.111</c:v>
                </c:pt>
                <c:pt idx="4">
                  <c:v>0.124</c:v>
                </c:pt>
                <c:pt idx="5">
                  <c:v>0.128</c:v>
                </c:pt>
                <c:pt idx="6">
                  <c:v>0.125</c:v>
                </c:pt>
                <c:pt idx="7">
                  <c:v>0.114</c:v>
                </c:pt>
                <c:pt idx="8">
                  <c:v>0.114</c:v>
                </c:pt>
                <c:pt idx="9">
                  <c:v>0.119</c:v>
                </c:pt>
              </c:numCache>
            </c:numRef>
          </c:val>
        </c:ser>
        <c:ser>
          <c:idx val="3"/>
          <c:order val="3"/>
          <c:tx>
            <c:strRef>
              <c:f>Travail!$A$5</c:f>
              <c:strCache>
                <c:ptCount val="1"/>
                <c:pt idx="0">
                  <c:v>CGC</c:v>
                </c:pt>
              </c:strCache>
            </c:strRef>
          </c:tx>
          <c:invertIfNegative val="0"/>
          <c:dLbls>
            <c:dLbl>
              <c:idx val="0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spPr>
              <a:noFill/>
            </c:spPr>
            <c:txPr>
              <a:bodyPr rot="-5400000" vert="horz"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Travail!$B$5:$K$5</c:f>
              <c:numCache>
                <c:formatCode>0%</c:formatCode>
                <c:ptCount val="10"/>
                <c:pt idx="0">
                  <c:v>0.086</c:v>
                </c:pt>
                <c:pt idx="1">
                  <c:v>0.106</c:v>
                </c:pt>
                <c:pt idx="2">
                  <c:v>0.102</c:v>
                </c:pt>
                <c:pt idx="3">
                  <c:v>0.099</c:v>
                </c:pt>
                <c:pt idx="4">
                  <c:v>0.098</c:v>
                </c:pt>
                <c:pt idx="5">
                  <c:v>0.099</c:v>
                </c:pt>
                <c:pt idx="6">
                  <c:v>0.098</c:v>
                </c:pt>
                <c:pt idx="7">
                  <c:v>0.111</c:v>
                </c:pt>
                <c:pt idx="8">
                  <c:v>0.107</c:v>
                </c:pt>
                <c:pt idx="9">
                  <c:v>0.117</c:v>
                </c:pt>
              </c:numCache>
            </c:numRef>
          </c:val>
        </c:ser>
        <c:ser>
          <c:idx val="4"/>
          <c:order val="4"/>
          <c:tx>
            <c:strRef>
              <c:f>Travail!$A$6</c:f>
              <c:strCache>
                <c:ptCount val="1"/>
                <c:pt idx="0">
                  <c:v>COGETRA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dLbl>
              <c:idx val="0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txPr>
              <a:bodyPr rot="-5400000" vert="horz"/>
              <a:lstStyle/>
              <a:p>
                <a:pPr>
                  <a:defRPr b="1">
                    <a:solidFill>
                      <a:srgbClr val="000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Travail!$B$6:$K$6</c:f>
              <c:numCache>
                <c:formatCode>0%</c:formatCode>
                <c:ptCount val="10"/>
                <c:pt idx="0">
                  <c:v>0.097</c:v>
                </c:pt>
                <c:pt idx="1">
                  <c:v>0.09</c:v>
                </c:pt>
                <c:pt idx="2">
                  <c:v>0.089</c:v>
                </c:pt>
                <c:pt idx="3">
                  <c:v>0.087</c:v>
                </c:pt>
                <c:pt idx="4">
                  <c:v>0.082</c:v>
                </c:pt>
                <c:pt idx="5">
                  <c:v>0.088</c:v>
                </c:pt>
                <c:pt idx="6">
                  <c:v>0.103</c:v>
                </c:pt>
                <c:pt idx="7">
                  <c:v>0.103</c:v>
                </c:pt>
                <c:pt idx="8">
                  <c:v>0.111</c:v>
                </c:pt>
                <c:pt idx="9">
                  <c:v>0.114</c:v>
                </c:pt>
              </c:numCache>
            </c:numRef>
          </c:val>
        </c:ser>
        <c:ser>
          <c:idx val="5"/>
          <c:order val="5"/>
          <c:tx>
            <c:strRef>
              <c:f>Travail!$A$7</c:f>
              <c:strCache>
                <c:ptCount val="1"/>
                <c:pt idx="0">
                  <c:v>FO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txPr>
              <a:bodyPr rot="-5400000" vert="horz"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Travail!$B$7:$K$7</c:f>
              <c:numCache>
                <c:formatCode>0%</c:formatCode>
                <c:ptCount val="10"/>
                <c:pt idx="0">
                  <c:v>0.072</c:v>
                </c:pt>
                <c:pt idx="1">
                  <c:v>0.073</c:v>
                </c:pt>
                <c:pt idx="2">
                  <c:v>0.085</c:v>
                </c:pt>
                <c:pt idx="3">
                  <c:v>0.089</c:v>
                </c:pt>
                <c:pt idx="4">
                  <c:v>0.086</c:v>
                </c:pt>
                <c:pt idx="5">
                  <c:v>0.076</c:v>
                </c:pt>
                <c:pt idx="6">
                  <c:v>0.091</c:v>
                </c:pt>
                <c:pt idx="7">
                  <c:v>0.094</c:v>
                </c:pt>
                <c:pt idx="8">
                  <c:v>0.084</c:v>
                </c:pt>
                <c:pt idx="9">
                  <c:v>0.101</c:v>
                </c:pt>
              </c:numCache>
            </c:numRef>
          </c:val>
        </c:ser>
        <c:ser>
          <c:idx val="6"/>
          <c:order val="6"/>
          <c:tx>
            <c:strRef>
              <c:f>Travail!$A$8</c:f>
              <c:strCache>
                <c:ptCount val="1"/>
                <c:pt idx="0">
                  <c:v>CSTNC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dLbl>
              <c:idx val="1"/>
              <c:delete val="1"/>
            </c:dLbl>
            <c:dLbl>
              <c:idx val="3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txPr>
              <a:bodyPr rot="-5400000" vert="horz"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Travail!$B$8:$K$8</c:f>
              <c:numCache>
                <c:formatCode>0%</c:formatCode>
                <c:ptCount val="10"/>
                <c:pt idx="0">
                  <c:v>0.115</c:v>
                </c:pt>
                <c:pt idx="1">
                  <c:v>0.089</c:v>
                </c:pt>
                <c:pt idx="2">
                  <c:v>0.081</c:v>
                </c:pt>
                <c:pt idx="3">
                  <c:v>0.082</c:v>
                </c:pt>
                <c:pt idx="4">
                  <c:v>0.074</c:v>
                </c:pt>
                <c:pt idx="5">
                  <c:v>0.079</c:v>
                </c:pt>
                <c:pt idx="6">
                  <c:v>0.066</c:v>
                </c:pt>
                <c:pt idx="7">
                  <c:v>0.06</c:v>
                </c:pt>
                <c:pt idx="8">
                  <c:v>0.065</c:v>
                </c:pt>
                <c:pt idx="9">
                  <c:v>0.072</c:v>
                </c:pt>
              </c:numCache>
            </c:numRef>
          </c:val>
        </c:ser>
        <c:ser>
          <c:idx val="7"/>
          <c:order val="7"/>
          <c:tx>
            <c:strRef>
              <c:f>Travail!$A$9</c:f>
              <c:strCache>
                <c:ptCount val="1"/>
                <c:pt idx="0">
                  <c:v>Autres et non syndiqués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delete val="1"/>
          </c:dLbls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Travail!$B$9:$K$9</c:f>
              <c:numCache>
                <c:formatCode>0%</c:formatCode>
                <c:ptCount val="10"/>
                <c:pt idx="0">
                  <c:v>0.134</c:v>
                </c:pt>
                <c:pt idx="1">
                  <c:v>0.101</c:v>
                </c:pt>
                <c:pt idx="2">
                  <c:v>0.113</c:v>
                </c:pt>
                <c:pt idx="3">
                  <c:v>0.139</c:v>
                </c:pt>
                <c:pt idx="4">
                  <c:v>0.152</c:v>
                </c:pt>
                <c:pt idx="5">
                  <c:v>0.155</c:v>
                </c:pt>
                <c:pt idx="6">
                  <c:v>0.144</c:v>
                </c:pt>
                <c:pt idx="7">
                  <c:v>0.144</c:v>
                </c:pt>
                <c:pt idx="8">
                  <c:v>0.152</c:v>
                </c:pt>
                <c:pt idx="9">
                  <c:v>0.135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790423672"/>
        <c:axId val="1777120728"/>
      </c:barChart>
      <c:catAx>
        <c:axId val="1790423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fr-FR"/>
          </a:p>
        </c:txPr>
        <c:crossAx val="1777120728"/>
        <c:crosses val="autoZero"/>
        <c:auto val="1"/>
        <c:lblAlgn val="ctr"/>
        <c:lblOffset val="100"/>
        <c:noMultiLvlLbl val="0"/>
      </c:catAx>
      <c:valAx>
        <c:axId val="17771207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1790423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6350576132388"/>
          <c:y val="0.117492519198979"/>
          <c:w val="0.227649413903156"/>
          <c:h val="0.881942497227395"/>
        </c:manualLayout>
      </c:layout>
      <c:overlay val="0"/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fr-FR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Comparaison </a:t>
            </a:r>
            <a:r>
              <a:rPr lang="fr-FR" sz="1800" i="1" dirty="0"/>
              <a:t>grossière</a:t>
            </a:r>
            <a:r>
              <a:rPr lang="fr-FR" sz="1800" dirty="0"/>
              <a:t> </a:t>
            </a:r>
          </a:p>
          <a:p>
            <a:pPr>
              <a:defRPr sz="1800"/>
            </a:pPr>
            <a:r>
              <a:rPr lang="fr-FR" sz="1800" dirty="0"/>
              <a:t>des poids des syndicats </a:t>
            </a:r>
          </a:p>
          <a:p>
            <a:pPr>
              <a:defRPr sz="1800"/>
            </a:pPr>
            <a:r>
              <a:rPr lang="fr-FR" sz="1800" dirty="0"/>
              <a:t>France / Caillou</a:t>
            </a:r>
          </a:p>
        </c:rich>
      </c:tx>
      <c:layout>
        <c:manualLayout>
          <c:xMode val="edge"/>
          <c:yMode val="edge"/>
          <c:x val="0.126047434507068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06449901309506"/>
          <c:y val="0.145175219641101"/>
          <c:w val="0.675848059711763"/>
          <c:h val="0.70141544826514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Travail!$A$61</c:f>
              <c:strCache>
                <c:ptCount val="1"/>
                <c:pt idx="0">
                  <c:v>CFDT (cf. USOENC)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numFmt formatCode="0.0%" sourceLinked="0"/>
            <c:txPr>
              <a:bodyPr rot="-5400000" vert="horz"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Travail!$B$60:$D$60</c:f>
              <c:strCache>
                <c:ptCount val="3"/>
                <c:pt idx="0">
                  <c:v>Fr 13 à 16</c:v>
                </c:pt>
                <c:pt idx="1">
                  <c:v>Fr mars 13</c:v>
                </c:pt>
                <c:pt idx="2">
                  <c:v>NC 13-14</c:v>
                </c:pt>
              </c:strCache>
            </c:strRef>
          </c:cat>
          <c:val>
            <c:numRef>
              <c:f>Travail!$B$61:$D$61</c:f>
              <c:numCache>
                <c:formatCode>0%</c:formatCode>
                <c:ptCount val="3"/>
                <c:pt idx="0" formatCode="0.00%">
                  <c:v>0.264</c:v>
                </c:pt>
                <c:pt idx="1">
                  <c:v>0.26</c:v>
                </c:pt>
                <c:pt idx="2" formatCode="0.00%">
                  <c:v>0.213</c:v>
                </c:pt>
              </c:numCache>
            </c:numRef>
          </c:val>
        </c:ser>
        <c:ser>
          <c:idx val="1"/>
          <c:order val="1"/>
          <c:tx>
            <c:strRef>
              <c:f>Travail!$A$62</c:f>
              <c:strCache>
                <c:ptCount val="1"/>
                <c:pt idx="0">
                  <c:v>CGT (cf. USTKE)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numFmt formatCode="0.0%" sourceLinked="0"/>
            <c:txPr>
              <a:bodyPr rot="-5400000" vert="horz"/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Travail!$B$60:$D$60</c:f>
              <c:strCache>
                <c:ptCount val="3"/>
                <c:pt idx="0">
                  <c:v>Fr 13 à 16</c:v>
                </c:pt>
                <c:pt idx="1">
                  <c:v>Fr mars 13</c:v>
                </c:pt>
                <c:pt idx="2">
                  <c:v>NC 13-14</c:v>
                </c:pt>
              </c:strCache>
            </c:strRef>
          </c:cat>
          <c:val>
            <c:numRef>
              <c:f>Travail!$B$62:$D$62</c:f>
              <c:numCache>
                <c:formatCode>0.00%</c:formatCode>
                <c:ptCount val="3"/>
                <c:pt idx="0">
                  <c:v>0.249</c:v>
                </c:pt>
                <c:pt idx="1">
                  <c:v>0.268</c:v>
                </c:pt>
                <c:pt idx="2">
                  <c:v>0.161</c:v>
                </c:pt>
              </c:numCache>
            </c:numRef>
          </c:val>
        </c:ser>
        <c:ser>
          <c:idx val="2"/>
          <c:order val="2"/>
          <c:tx>
            <c:strRef>
              <c:f>Travail!$A$63</c:f>
              <c:strCache>
                <c:ptCount val="1"/>
                <c:pt idx="0">
                  <c:v>FO (cf. FO)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numFmt formatCode="0.0%" sourceLinked="0"/>
            <c:txPr>
              <a:bodyPr rot="-5400000" vert="horz"/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Travail!$B$60:$D$60</c:f>
              <c:strCache>
                <c:ptCount val="3"/>
                <c:pt idx="0">
                  <c:v>Fr 13 à 16</c:v>
                </c:pt>
                <c:pt idx="1">
                  <c:v>Fr mars 13</c:v>
                </c:pt>
                <c:pt idx="2">
                  <c:v>NC 13-14</c:v>
                </c:pt>
              </c:strCache>
            </c:strRef>
          </c:cat>
          <c:val>
            <c:numRef>
              <c:f>Travail!$B$63:$D$63</c:f>
              <c:numCache>
                <c:formatCode>0.00%</c:formatCode>
                <c:ptCount val="3"/>
                <c:pt idx="0">
                  <c:v>0.156</c:v>
                </c:pt>
                <c:pt idx="1">
                  <c:v>0.159</c:v>
                </c:pt>
                <c:pt idx="2">
                  <c:v>0.094</c:v>
                </c:pt>
              </c:numCache>
            </c:numRef>
          </c:val>
        </c:ser>
        <c:ser>
          <c:idx val="3"/>
          <c:order val="3"/>
          <c:tx>
            <c:strRef>
              <c:f>Travail!$A$64</c:f>
              <c:strCache>
                <c:ptCount val="1"/>
                <c:pt idx="0">
                  <c:v>CFE-CGC (cf. CGC)</c:v>
                </c:pt>
              </c:strCache>
            </c:strRef>
          </c:tx>
          <c:invertIfNegative val="0"/>
          <c:dLbls>
            <c:numFmt formatCode="0.0%" sourceLinked="0"/>
            <c:txPr>
              <a:bodyPr rot="-5400000" vert="horz"/>
              <a:lstStyle/>
              <a:p>
                <a:pPr>
                  <a:defRPr sz="1400" b="1">
                    <a:solidFill>
                      <a:srgbClr val="00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Travail!$B$60:$D$60</c:f>
              <c:strCache>
                <c:ptCount val="3"/>
                <c:pt idx="0">
                  <c:v>Fr 13 à 16</c:v>
                </c:pt>
                <c:pt idx="1">
                  <c:v>Fr mars 13</c:v>
                </c:pt>
                <c:pt idx="2">
                  <c:v>NC 13-14</c:v>
                </c:pt>
              </c:strCache>
            </c:strRef>
          </c:cat>
          <c:val>
            <c:numRef>
              <c:f>Travail!$B$64:$D$64</c:f>
              <c:numCache>
                <c:formatCode>0.00%</c:formatCode>
                <c:ptCount val="3"/>
                <c:pt idx="0">
                  <c:v>0.107</c:v>
                </c:pt>
                <c:pt idx="1">
                  <c:v>0.094</c:v>
                </c:pt>
                <c:pt idx="2">
                  <c:v>0.111</c:v>
                </c:pt>
              </c:numCache>
            </c:numRef>
          </c:val>
        </c:ser>
        <c:ser>
          <c:idx val="4"/>
          <c:order val="4"/>
          <c:tx>
            <c:strRef>
              <c:f>Travail!$A$65</c:f>
              <c:strCache>
                <c:ptCount val="1"/>
                <c:pt idx="0">
                  <c:v>CFTC (rien en NC)</c:v>
                </c:pt>
              </c:strCache>
            </c:strRef>
          </c:tx>
          <c:spPr>
            <a:ln w="28575" cmpd="sng">
              <a:solidFill>
                <a:schemeClr val="bg1"/>
              </a:solidFill>
            </a:ln>
          </c:spPr>
          <c:invertIfNegative val="0"/>
          <c:dLbls>
            <c:dLbl>
              <c:idx val="2"/>
              <c:delete val="1"/>
            </c:dLbl>
            <c:numFmt formatCode="0.0%" sourceLinked="0"/>
            <c:txPr>
              <a:bodyPr rot="-5400000" vert="horz"/>
              <a:lstStyle/>
              <a:p>
                <a:pPr>
                  <a:defRPr sz="1600" b="1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Travail!$B$60:$D$60</c:f>
              <c:strCache>
                <c:ptCount val="3"/>
                <c:pt idx="0">
                  <c:v>Fr 13 à 16</c:v>
                </c:pt>
                <c:pt idx="1">
                  <c:v>Fr mars 13</c:v>
                </c:pt>
                <c:pt idx="2">
                  <c:v>NC 13-14</c:v>
                </c:pt>
              </c:strCache>
            </c:strRef>
          </c:cat>
          <c:val>
            <c:numRef>
              <c:f>Travail!$B$65:$D$65</c:f>
              <c:numCache>
                <c:formatCode>0.00%</c:formatCode>
                <c:ptCount val="3"/>
                <c:pt idx="0">
                  <c:v>0.095</c:v>
                </c:pt>
                <c:pt idx="1">
                  <c:v>0.093</c:v>
                </c:pt>
                <c:pt idx="2" formatCode="0%">
                  <c:v>0.0</c:v>
                </c:pt>
              </c:numCache>
            </c:numRef>
          </c:val>
        </c:ser>
        <c:ser>
          <c:idx val="5"/>
          <c:order val="5"/>
          <c:tx>
            <c:strRef>
              <c:f>Travail!$A$66</c:f>
              <c:strCache>
                <c:ptCount val="1"/>
                <c:pt idx="0">
                  <c:v>UNSA (cf. Fédé)</c:v>
                </c:pt>
              </c:strCache>
            </c:strRef>
          </c:tx>
          <c:spPr>
            <a:solidFill>
              <a:srgbClr val="660066"/>
            </a:solidFill>
          </c:spPr>
          <c:invertIfNegative val="0"/>
          <c:dLbls>
            <c:dLbl>
              <c:idx val="0"/>
              <c:numFmt formatCode="0.0%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rgbClr val="FFFFFF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%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rgbClr val="FFFFFF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%" sourceLinked="0"/>
              <c:spPr/>
              <c:txPr>
                <a:bodyPr rot="-5400000" vert="horz"/>
                <a:lstStyle/>
                <a:p>
                  <a:pPr>
                    <a:defRPr sz="1400" b="1">
                      <a:solidFill>
                        <a:srgbClr val="FFFFFF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14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Travail!$B$60:$D$60</c:f>
              <c:strCache>
                <c:ptCount val="3"/>
                <c:pt idx="0">
                  <c:v>Fr 13 à 16</c:v>
                </c:pt>
                <c:pt idx="1">
                  <c:v>Fr mars 13</c:v>
                </c:pt>
                <c:pt idx="2">
                  <c:v>NC 13-14</c:v>
                </c:pt>
              </c:strCache>
            </c:strRef>
          </c:cat>
          <c:val>
            <c:numRef>
              <c:f>Travail!$B$66:$D$66</c:f>
              <c:numCache>
                <c:formatCode>0.00%</c:formatCode>
                <c:ptCount val="3"/>
                <c:pt idx="0">
                  <c:v>0.054</c:v>
                </c:pt>
                <c:pt idx="1">
                  <c:v>0.043</c:v>
                </c:pt>
                <c:pt idx="2">
                  <c:v>0.114</c:v>
                </c:pt>
              </c:numCache>
            </c:numRef>
          </c:val>
        </c:ser>
        <c:ser>
          <c:idx val="6"/>
          <c:order val="6"/>
          <c:tx>
            <c:strRef>
              <c:f>Travail!$A$67</c:f>
              <c:strCache>
                <c:ptCount val="1"/>
                <c:pt idx="0">
                  <c:v>Solidaires (rien en NC)</c:v>
                </c:pt>
              </c:strCache>
            </c:strRef>
          </c:tx>
          <c:spPr>
            <a:solidFill>
              <a:schemeClr val="tx1"/>
            </a:solidFill>
            <a:ln w="28575" cmpd="sng">
              <a:solidFill>
                <a:schemeClr val="bg1"/>
              </a:solidFill>
            </a:ln>
          </c:spPr>
          <c:invertIfNegative val="0"/>
          <c:dLbls>
            <c:dLbl>
              <c:idx val="2"/>
              <c:delete val="1"/>
            </c:dLbl>
            <c:numFmt formatCode="0.0%" sourceLinked="0"/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Travail!$B$60:$D$60</c:f>
              <c:strCache>
                <c:ptCount val="3"/>
                <c:pt idx="0">
                  <c:v>Fr 13 à 16</c:v>
                </c:pt>
                <c:pt idx="1">
                  <c:v>Fr mars 13</c:v>
                </c:pt>
                <c:pt idx="2">
                  <c:v>NC 13-14</c:v>
                </c:pt>
              </c:strCache>
            </c:strRef>
          </c:cat>
          <c:val>
            <c:numRef>
              <c:f>Travail!$B$67:$D$67</c:f>
              <c:numCache>
                <c:formatCode>0.00%</c:formatCode>
                <c:ptCount val="3"/>
                <c:pt idx="0">
                  <c:v>0.0346</c:v>
                </c:pt>
                <c:pt idx="1">
                  <c:v>0.0347</c:v>
                </c:pt>
                <c:pt idx="2" formatCode="0%">
                  <c:v>0.0</c:v>
                </c:pt>
              </c:numCache>
            </c:numRef>
          </c:val>
        </c:ser>
        <c:ser>
          <c:idx val="7"/>
          <c:order val="7"/>
          <c:tx>
            <c:strRef>
              <c:f>Travail!$A$68</c:f>
              <c:strCache>
                <c:ptCount val="1"/>
                <c:pt idx="0">
                  <c:v>(Rien  en Fr) COGETRA</c:v>
                </c:pt>
              </c:strCache>
            </c:strRef>
          </c:tx>
          <c:spPr>
            <a:solidFill>
              <a:srgbClr val="FF6600"/>
            </a:solidFill>
            <a:ln w="28575" cmpd="sng">
              <a:solidFill>
                <a:schemeClr val="bg1"/>
              </a:solidFill>
            </a:ln>
          </c:spPr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0.00539133914359967"/>
                  <c:y val="0.00375400196697992"/>
                </c:manualLayout>
              </c:layout>
              <c:spPr>
                <a:noFill/>
                <a:ln w="57150" cmpd="sng">
                  <a:noFill/>
                </a:ln>
              </c:spPr>
              <c:txPr>
                <a:bodyPr/>
                <a:lstStyle/>
                <a:p>
                  <a:pPr>
                    <a:defRPr sz="14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Travail!$B$60:$D$60</c:f>
              <c:strCache>
                <c:ptCount val="3"/>
                <c:pt idx="0">
                  <c:v>Fr 13 à 16</c:v>
                </c:pt>
                <c:pt idx="1">
                  <c:v>Fr mars 13</c:v>
                </c:pt>
                <c:pt idx="2">
                  <c:v>NC 13-14</c:v>
                </c:pt>
              </c:strCache>
            </c:strRef>
          </c:cat>
          <c:val>
            <c:numRef>
              <c:f>Travail!$B$68:$D$68</c:f>
              <c:numCache>
                <c:formatCode>0%</c:formatCode>
                <c:ptCount val="3"/>
                <c:pt idx="0">
                  <c:v>0.0</c:v>
                </c:pt>
                <c:pt idx="1">
                  <c:v>0.0</c:v>
                </c:pt>
                <c:pt idx="2" formatCode="0.0%">
                  <c:v>0.103</c:v>
                </c:pt>
              </c:numCache>
            </c:numRef>
          </c:val>
        </c:ser>
        <c:ser>
          <c:idx val="8"/>
          <c:order val="8"/>
          <c:tx>
            <c:strRef>
              <c:f>Travail!$A$69</c:f>
              <c:strCache>
                <c:ptCount val="1"/>
                <c:pt idx="0">
                  <c:v>(Rien  en Fr) CSTCN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28575" cmpd="sng">
              <a:solidFill>
                <a:schemeClr val="bg1"/>
              </a:solidFill>
            </a:ln>
          </c:spPr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0.0"/>
                  <c:y val="0.00314960629921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>
                  <a:lumMod val="50000"/>
                </a:schemeClr>
              </a:solidFill>
              <a:ln w="38100" cmpd="sng">
                <a:solidFill>
                  <a:schemeClr val="bg1"/>
                </a:solidFill>
              </a:ln>
            </c:spPr>
            <c:txPr>
              <a:bodyPr/>
              <a:lstStyle/>
              <a:p>
                <a:pPr>
                  <a:defRPr sz="14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Travail!$B$60:$D$60</c:f>
              <c:strCache>
                <c:ptCount val="3"/>
                <c:pt idx="0">
                  <c:v>Fr 13 à 16</c:v>
                </c:pt>
                <c:pt idx="1">
                  <c:v>Fr mars 13</c:v>
                </c:pt>
                <c:pt idx="2">
                  <c:v>NC 13-14</c:v>
                </c:pt>
              </c:strCache>
            </c:strRef>
          </c:cat>
          <c:val>
            <c:numRef>
              <c:f>Travail!$B$69:$D$69</c:f>
              <c:numCache>
                <c:formatCode>0%</c:formatCode>
                <c:ptCount val="3"/>
                <c:pt idx="0">
                  <c:v>0.0</c:v>
                </c:pt>
                <c:pt idx="1">
                  <c:v>0.0</c:v>
                </c:pt>
                <c:pt idx="2" formatCode="0.0%">
                  <c:v>0.06</c:v>
                </c:pt>
              </c:numCache>
            </c:numRef>
          </c:val>
        </c:ser>
        <c:ser>
          <c:idx val="9"/>
          <c:order val="9"/>
          <c:tx>
            <c:strRef>
              <c:f>Travail!$A$70</c:f>
              <c:strCache>
                <c:ptCount val="1"/>
                <c:pt idx="0">
                  <c:v>(Peu en Fr, autres NC)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delete val="1"/>
          </c:dLbls>
          <c:cat>
            <c:strRef>
              <c:f>Travail!$B$60:$D$60</c:f>
              <c:strCache>
                <c:ptCount val="3"/>
                <c:pt idx="0">
                  <c:v>Fr 13 à 16</c:v>
                </c:pt>
                <c:pt idx="1">
                  <c:v>Fr mars 13</c:v>
                </c:pt>
                <c:pt idx="2">
                  <c:v>NC 13-14</c:v>
                </c:pt>
              </c:strCache>
            </c:strRef>
          </c:cat>
          <c:val>
            <c:numRef>
              <c:f>Travail!$B$70:$D$70</c:f>
              <c:numCache>
                <c:formatCode>0%</c:formatCode>
                <c:ptCount val="3"/>
                <c:pt idx="0">
                  <c:v>0.0404</c:v>
                </c:pt>
                <c:pt idx="1">
                  <c:v>0.0483</c:v>
                </c:pt>
                <c:pt idx="2" formatCode="0.0%">
                  <c:v>0.144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788603256"/>
        <c:axId val="1787900104"/>
      </c:barChart>
      <c:catAx>
        <c:axId val="17886032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1787900104"/>
        <c:crosses val="autoZero"/>
        <c:auto val="1"/>
        <c:lblAlgn val="ctr"/>
        <c:lblOffset val="100"/>
        <c:noMultiLvlLbl val="0"/>
      </c:catAx>
      <c:valAx>
        <c:axId val="1787900104"/>
        <c:scaling>
          <c:orientation val="minMax"/>
          <c:max val="1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1788603256"/>
        <c:crosses val="autoZero"/>
        <c:crossBetween val="between"/>
        <c:majorUnit val="0.05"/>
      </c:valAx>
    </c:plotArea>
    <c:legend>
      <c:legendPos val="r"/>
      <c:layout>
        <c:manualLayout>
          <c:xMode val="edge"/>
          <c:yMode val="edge"/>
          <c:x val="0.742448289352787"/>
          <c:y val="0.100605937409386"/>
          <c:w val="0.235988393060814"/>
          <c:h val="0.88480956466371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Evolution du </a:t>
            </a:r>
            <a:r>
              <a:rPr lang="fr-FR" sz="1800" dirty="0" smtClean="0"/>
              <a:t>poids des </a:t>
            </a:r>
            <a:r>
              <a:rPr lang="fr-FR" sz="1800" dirty="0"/>
              <a:t>trois principaux syndicats actuels (et tendances</a:t>
            </a:r>
            <a:r>
              <a:rPr lang="fr-FR" sz="1800" dirty="0" smtClean="0"/>
              <a:t>)</a:t>
            </a:r>
            <a:r>
              <a:rPr lang="mr-IN" sz="1800" dirty="0" smtClean="0"/>
              <a:t>…</a:t>
            </a:r>
            <a:endParaRPr lang="fr-FR" sz="1800" dirty="0"/>
          </a:p>
        </c:rich>
      </c:tx>
      <c:layout>
        <c:manualLayout>
          <c:xMode val="edge"/>
          <c:yMode val="edge"/>
          <c:x val="0.103261102362205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59573397635602"/>
          <c:y val="0.224917258428307"/>
          <c:w val="0.901316262040742"/>
          <c:h val="0.739314174550768"/>
        </c:manualLayout>
      </c:layout>
      <c:lineChart>
        <c:grouping val="standard"/>
        <c:varyColors val="0"/>
        <c:ser>
          <c:idx val="0"/>
          <c:order val="0"/>
          <c:tx>
            <c:strRef>
              <c:f>Travail!$A$2</c:f>
              <c:strCache>
                <c:ptCount val="1"/>
                <c:pt idx="0">
                  <c:v>USOENC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9"/>
              <c:layout>
                <c:manualLayout>
                  <c:x val="0.0"/>
                  <c:y val="0.07238944515619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28575" cmpd="sng">
                <a:solidFill>
                  <a:srgbClr val="0000FF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Travail!$B$2:$K$2</c:f>
              <c:numCache>
                <c:formatCode>0%</c:formatCode>
                <c:ptCount val="10"/>
                <c:pt idx="0">
                  <c:v>0.207</c:v>
                </c:pt>
                <c:pt idx="1">
                  <c:v>0.214</c:v>
                </c:pt>
                <c:pt idx="2">
                  <c:v>0.218</c:v>
                </c:pt>
                <c:pt idx="3">
                  <c:v>0.223</c:v>
                </c:pt>
                <c:pt idx="4">
                  <c:v>0.223</c:v>
                </c:pt>
                <c:pt idx="5">
                  <c:v>0.223</c:v>
                </c:pt>
                <c:pt idx="6">
                  <c:v>0.215</c:v>
                </c:pt>
                <c:pt idx="7">
                  <c:v>0.213</c:v>
                </c:pt>
                <c:pt idx="8">
                  <c:v>0.217</c:v>
                </c:pt>
                <c:pt idx="9">
                  <c:v>0.194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Travail!$A$3</c:f>
              <c:strCache>
                <c:ptCount val="1"/>
                <c:pt idx="0">
                  <c:v>USTKE</c:v>
                </c:pt>
              </c:strCache>
            </c:strRef>
          </c:tx>
          <c:spPr>
            <a:ln w="76200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28575" cmpd="sng">
                <a:solidFill>
                  <a:srgbClr val="FF0000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Travail!$B$3:$K$3</c:f>
              <c:numCache>
                <c:formatCode>0%</c:formatCode>
                <c:ptCount val="10"/>
                <c:pt idx="0">
                  <c:v>0.203</c:v>
                </c:pt>
                <c:pt idx="1">
                  <c:v>0.207</c:v>
                </c:pt>
                <c:pt idx="2">
                  <c:v>0.197</c:v>
                </c:pt>
                <c:pt idx="3">
                  <c:v>0.17</c:v>
                </c:pt>
                <c:pt idx="4">
                  <c:v>0.161</c:v>
                </c:pt>
                <c:pt idx="5">
                  <c:v>0.152</c:v>
                </c:pt>
                <c:pt idx="6">
                  <c:v>0.158</c:v>
                </c:pt>
                <c:pt idx="7">
                  <c:v>0.161</c:v>
                </c:pt>
                <c:pt idx="8">
                  <c:v>0.15</c:v>
                </c:pt>
                <c:pt idx="9">
                  <c:v>0.148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Travail!$A$4</c:f>
              <c:strCache>
                <c:ptCount val="1"/>
                <c:pt idx="0">
                  <c:v>Fédé</c:v>
                </c:pt>
              </c:strCache>
            </c:strRef>
          </c:tx>
          <c:spPr>
            <a:ln w="76200" cmpd="sng">
              <a:solidFill>
                <a:srgbClr val="660066"/>
              </a:solidFill>
            </a:ln>
          </c:spPr>
          <c:marker>
            <c:symbol val="none"/>
          </c:marker>
          <c:dLbls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28575" cmpd="sng">
                <a:solidFill>
                  <a:srgbClr val="660066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Travail!$B$4:$K$4</c:f>
              <c:numCache>
                <c:formatCode>0%</c:formatCode>
                <c:ptCount val="10"/>
                <c:pt idx="0">
                  <c:v>0.086</c:v>
                </c:pt>
                <c:pt idx="1">
                  <c:v>0.12</c:v>
                </c:pt>
                <c:pt idx="2">
                  <c:v>0.115</c:v>
                </c:pt>
                <c:pt idx="3">
                  <c:v>0.111</c:v>
                </c:pt>
                <c:pt idx="4">
                  <c:v>0.124</c:v>
                </c:pt>
                <c:pt idx="5">
                  <c:v>0.128</c:v>
                </c:pt>
                <c:pt idx="6">
                  <c:v>0.125</c:v>
                </c:pt>
                <c:pt idx="7">
                  <c:v>0.114</c:v>
                </c:pt>
                <c:pt idx="8">
                  <c:v>0.114</c:v>
                </c:pt>
                <c:pt idx="9">
                  <c:v>0.119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3960600"/>
        <c:axId val="-2144041128"/>
      </c:lineChart>
      <c:catAx>
        <c:axId val="-21339606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44041128"/>
        <c:crosses val="autoZero"/>
        <c:auto val="1"/>
        <c:lblAlgn val="ctr"/>
        <c:lblOffset val="100"/>
        <c:noMultiLvlLbl val="0"/>
      </c:catAx>
      <c:valAx>
        <c:axId val="-2144041128"/>
        <c:scaling>
          <c:orientation val="minMax"/>
          <c:max val="0.23"/>
          <c:min val="0.08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-2133960600"/>
        <c:crosses val="autoZero"/>
        <c:crossBetween val="between"/>
        <c:majorUnit val="0.01"/>
      </c:valAx>
    </c:plotArea>
    <c:legend>
      <c:legendPos val="r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226409164332701"/>
          <c:y val="0.855556401235348"/>
          <c:w val="0.592121102362205"/>
          <c:h val="0.0856782236375817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Les acquisitions (en &lt; 0) et les attributions de terre (en &gt; 0), de l'ADRAF, milliers d'ha</a:t>
            </a:r>
          </a:p>
        </c:rich>
      </c:tx>
      <c:layout>
        <c:manualLayout>
          <c:xMode val="edge"/>
          <c:yMode val="edge"/>
          <c:x val="0.127091920575145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805451900034235"/>
          <c:y val="0.127103863949996"/>
          <c:w val="0.919335159192058"/>
          <c:h val="0.78888952025326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'Base adraf'!$C$64</c:f>
              <c:strCache>
                <c:ptCount val="1"/>
                <c:pt idx="0">
                  <c:v>- Transferts du domaine public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</c:spPr>
          <c:invertIfNegative val="0"/>
          <c:cat>
            <c:strRef>
              <c:f>'Base adraf'!$D$63:$E$63</c:f>
              <c:strCache>
                <c:ptCount val="2"/>
                <c:pt idx="0">
                  <c:v>Avant ADRAF d'Etat</c:v>
                </c:pt>
                <c:pt idx="1">
                  <c:v>ADRAF d'ETAT </c:v>
                </c:pt>
              </c:strCache>
            </c:strRef>
          </c:cat>
          <c:val>
            <c:numRef>
              <c:f>'Base adraf'!$D$64:$E$64</c:f>
              <c:numCache>
                <c:formatCode>0</c:formatCode>
                <c:ptCount val="2"/>
                <c:pt idx="0">
                  <c:v>-22.091</c:v>
                </c:pt>
                <c:pt idx="1">
                  <c:v>-8.034000000000001</c:v>
                </c:pt>
              </c:numCache>
            </c:numRef>
          </c:val>
        </c:ser>
        <c:ser>
          <c:idx val="1"/>
          <c:order val="1"/>
          <c:tx>
            <c:strRef>
              <c:f>'Base adraf'!$C$65</c:f>
              <c:strCache>
                <c:ptCount val="1"/>
                <c:pt idx="0">
                  <c:v>- Achats de propriétés privées 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'Base adraf'!$D$63:$E$63</c:f>
              <c:strCache>
                <c:ptCount val="2"/>
                <c:pt idx="0">
                  <c:v>Avant ADRAF d'Etat</c:v>
                </c:pt>
                <c:pt idx="1">
                  <c:v>ADRAF d'ETAT </c:v>
                </c:pt>
              </c:strCache>
            </c:strRef>
          </c:cat>
          <c:val>
            <c:numRef>
              <c:f>'Base adraf'!$D$65:$E$65</c:f>
              <c:numCache>
                <c:formatCode>0</c:formatCode>
                <c:ptCount val="2"/>
                <c:pt idx="0">
                  <c:v>-101.055</c:v>
                </c:pt>
                <c:pt idx="1">
                  <c:v>-31.58</c:v>
                </c:pt>
              </c:numCache>
            </c:numRef>
          </c:val>
        </c:ser>
        <c:ser>
          <c:idx val="2"/>
          <c:order val="2"/>
          <c:tx>
            <c:strRef>
              <c:f>'Base adraf'!$C$66</c:f>
              <c:strCache>
                <c:ptCount val="1"/>
                <c:pt idx="0">
                  <c:v>Agrandissement de réserve 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</c:spPr>
          <c:invertIfNegative val="0"/>
          <c:dLbls>
            <c:dLbl>
              <c:idx val="1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adraf'!$D$63:$E$63</c:f>
              <c:strCache>
                <c:ptCount val="2"/>
                <c:pt idx="0">
                  <c:v>Avant ADRAF d'Etat</c:v>
                </c:pt>
                <c:pt idx="1">
                  <c:v>ADRAF d'ETAT </c:v>
                </c:pt>
              </c:strCache>
            </c:strRef>
          </c:cat>
          <c:val>
            <c:numRef>
              <c:f>'Base adraf'!$D$66:$E$66</c:f>
              <c:numCache>
                <c:formatCode>0</c:formatCode>
                <c:ptCount val="2"/>
                <c:pt idx="0">
                  <c:v>19.094</c:v>
                </c:pt>
                <c:pt idx="1">
                  <c:v>0.0</c:v>
                </c:pt>
              </c:numCache>
            </c:numRef>
          </c:val>
        </c:ser>
        <c:ser>
          <c:idx val="3"/>
          <c:order val="3"/>
          <c:tx>
            <c:strRef>
              <c:f>'Base adraf'!$C$67</c:f>
              <c:strCache>
                <c:ptCount val="1"/>
                <c:pt idx="0">
                  <c:v>Clans </c:v>
                </c:pt>
              </c:strCache>
            </c:strRef>
          </c:tx>
          <c:spPr>
            <a:solidFill>
              <a:srgbClr val="43FF50"/>
            </a:solidFill>
            <a:ln w="38100" cmpd="sng">
              <a:noFill/>
            </a:ln>
          </c:spPr>
          <c:invertIfNegative val="0"/>
          <c:dLbls>
            <c:dLbl>
              <c:idx val="1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adraf'!$D$63:$E$63</c:f>
              <c:strCache>
                <c:ptCount val="2"/>
                <c:pt idx="0">
                  <c:v>Avant ADRAF d'Etat</c:v>
                </c:pt>
                <c:pt idx="1">
                  <c:v>ADRAF d'ETAT </c:v>
                </c:pt>
              </c:strCache>
            </c:strRef>
          </c:cat>
          <c:val>
            <c:numRef>
              <c:f>'Base adraf'!$D$67:$E$67</c:f>
              <c:numCache>
                <c:formatCode>0</c:formatCode>
                <c:ptCount val="2"/>
                <c:pt idx="0">
                  <c:v>8.942</c:v>
                </c:pt>
                <c:pt idx="1">
                  <c:v>0.0</c:v>
                </c:pt>
              </c:numCache>
            </c:numRef>
          </c:val>
        </c:ser>
        <c:ser>
          <c:idx val="4"/>
          <c:order val="4"/>
          <c:tx>
            <c:strRef>
              <c:f>'Base adraf'!$C$68</c:f>
              <c:strCache>
                <c:ptCount val="1"/>
                <c:pt idx="0">
                  <c:v>Groupements de Droit Particulier Local (GDPL)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0.0543478260869565"/>
                  <c:y val="0.002577319587628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adraf'!$D$63:$E$63</c:f>
              <c:strCache>
                <c:ptCount val="2"/>
                <c:pt idx="0">
                  <c:v>Avant ADRAF d'Etat</c:v>
                </c:pt>
                <c:pt idx="1">
                  <c:v>ADRAF d'ETAT </c:v>
                </c:pt>
              </c:strCache>
            </c:strRef>
          </c:cat>
          <c:val>
            <c:numRef>
              <c:f>'Base adraf'!$D$68:$E$68</c:f>
              <c:numCache>
                <c:formatCode>0</c:formatCode>
                <c:ptCount val="2"/>
                <c:pt idx="0">
                  <c:v>2.411</c:v>
                </c:pt>
                <c:pt idx="1">
                  <c:v>90.312</c:v>
                </c:pt>
              </c:numCache>
            </c:numRef>
          </c:val>
        </c:ser>
        <c:ser>
          <c:idx val="5"/>
          <c:order val="5"/>
          <c:tx>
            <c:strRef>
              <c:f>'Base adraf'!$C$69</c:f>
              <c:strCache>
                <c:ptCount val="1"/>
                <c:pt idx="0">
                  <c:v>individuels, sociétés et collectivités 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47625">
              <a:noFill/>
            </a:ln>
          </c:spPr>
          <c:invertIfNegative val="0"/>
          <c:cat>
            <c:strRef>
              <c:f>'Base adraf'!$D$63:$E$63</c:f>
              <c:strCache>
                <c:ptCount val="2"/>
                <c:pt idx="0">
                  <c:v>Avant ADRAF d'Etat</c:v>
                </c:pt>
                <c:pt idx="1">
                  <c:v>ADRAF d'ETAT </c:v>
                </c:pt>
              </c:strCache>
            </c:strRef>
          </c:cat>
          <c:val>
            <c:numRef>
              <c:f>'Base adraf'!$D$69:$E$69</c:f>
              <c:numCache>
                <c:formatCode>0</c:formatCode>
                <c:ptCount val="2"/>
                <c:pt idx="0">
                  <c:v>8.785</c:v>
                </c:pt>
                <c:pt idx="1">
                  <c:v>18.492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146265928"/>
        <c:axId val="-2142059864"/>
      </c:barChart>
      <c:catAx>
        <c:axId val="2146265928"/>
        <c:scaling>
          <c:orientation val="minMax"/>
        </c:scaling>
        <c:delete val="0"/>
        <c:axPos val="b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crossAx val="-2142059864"/>
        <c:crosses val="autoZero"/>
        <c:auto val="1"/>
        <c:lblAlgn val="ctr"/>
        <c:lblOffset val="100"/>
        <c:noMultiLvlLbl val="0"/>
      </c:catAx>
      <c:valAx>
        <c:axId val="-21420598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crossAx val="2146265928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sz="2000" b="1"/>
            </a:pPr>
            <a:endParaRPr lang="fr-FR"/>
          </a:p>
        </c:txPr>
      </c:legendEntry>
      <c:layout>
        <c:manualLayout>
          <c:xMode val="edge"/>
          <c:yMode val="edge"/>
          <c:x val="0.0"/>
          <c:y val="0.0"/>
          <c:w val="1.0"/>
          <c:h val="1.0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mr-IN" sz="1800" b="1" i="0" baseline="0" dirty="0" smtClean="0">
                <a:effectLst/>
              </a:rPr>
              <a:t>…</a:t>
            </a:r>
            <a:r>
              <a:rPr lang="fr-FR" sz="1800" b="1" i="0" baseline="0" dirty="0" smtClean="0">
                <a:effectLst/>
              </a:rPr>
              <a:t> et des </a:t>
            </a:r>
            <a:r>
              <a:rPr lang="fr-FR" sz="1800" b="1" i="0" baseline="0" dirty="0">
                <a:effectLst/>
              </a:rPr>
              <a:t>quatre autres </a:t>
            </a:r>
            <a:r>
              <a:rPr lang="fr-FR" sz="1800" b="1" i="0" baseline="0" dirty="0" smtClean="0">
                <a:effectLst/>
              </a:rPr>
              <a:t>syndicats représentatifs</a:t>
            </a:r>
            <a:endParaRPr lang="fr-FR" sz="1800" dirty="0">
              <a:effectLst/>
            </a:endParaRPr>
          </a:p>
        </c:rich>
      </c:tx>
      <c:layout>
        <c:manualLayout>
          <c:xMode val="edge"/>
          <c:yMode val="edge"/>
          <c:x val="0.247670498818544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70138915906737"/>
          <c:y val="0.12656599794655"/>
          <c:w val="0.922986108409326"/>
          <c:h val="0.698768386756293"/>
        </c:manualLayout>
      </c:layout>
      <c:lineChart>
        <c:grouping val="standard"/>
        <c:varyColors val="0"/>
        <c:ser>
          <c:idx val="3"/>
          <c:order val="0"/>
          <c:tx>
            <c:strRef>
              <c:f>Travail!$A$5</c:f>
              <c:strCache>
                <c:ptCount val="1"/>
                <c:pt idx="0">
                  <c:v>CGC</c:v>
                </c:pt>
              </c:strCache>
            </c:strRef>
          </c:tx>
          <c:spPr>
            <a:ln w="76200" cmpd="sng">
              <a:solidFill>
                <a:schemeClr val="accent4">
                  <a:lumMod val="75000"/>
                </a:schemeClr>
              </a:solidFill>
            </a:ln>
          </c:spPr>
          <c:marker>
            <c:symbol val="none"/>
          </c:marker>
          <c:dLbls>
            <c:dLbl>
              <c:idx val="9"/>
              <c:layout>
                <c:manualLayout>
                  <c:x val="0.0"/>
                  <c:y val="-0.05804398491985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chemeClr val="accent4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28575" cmpd="sng">
                <a:solidFill>
                  <a:schemeClr val="accent4">
                    <a:lumMod val="75000"/>
                  </a:schemeClr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Travail!$B$5:$K$5</c:f>
              <c:numCache>
                <c:formatCode>0%</c:formatCode>
                <c:ptCount val="10"/>
                <c:pt idx="0">
                  <c:v>0.086</c:v>
                </c:pt>
                <c:pt idx="1">
                  <c:v>0.106</c:v>
                </c:pt>
                <c:pt idx="2">
                  <c:v>0.102</c:v>
                </c:pt>
                <c:pt idx="3">
                  <c:v>0.099</c:v>
                </c:pt>
                <c:pt idx="4">
                  <c:v>0.098</c:v>
                </c:pt>
                <c:pt idx="5">
                  <c:v>0.099</c:v>
                </c:pt>
                <c:pt idx="6">
                  <c:v>0.098</c:v>
                </c:pt>
                <c:pt idx="7">
                  <c:v>0.111</c:v>
                </c:pt>
                <c:pt idx="8">
                  <c:v>0.107</c:v>
                </c:pt>
                <c:pt idx="9">
                  <c:v>0.117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Travail!$A$6</c:f>
              <c:strCache>
                <c:ptCount val="1"/>
                <c:pt idx="0">
                  <c:v>COGETRA</c:v>
                </c:pt>
              </c:strCache>
            </c:strRef>
          </c:tx>
          <c:spPr>
            <a:ln w="76200" cmpd="sng">
              <a:solidFill>
                <a:srgbClr val="FF6600"/>
              </a:solidFill>
            </a:ln>
          </c:spPr>
          <c:marker>
            <c:symbol val="none"/>
          </c:marker>
          <c:dLbls>
            <c:dLbl>
              <c:idx val="9"/>
              <c:layout>
                <c:manualLayout>
                  <c:x val="-2.10050769033876E-16"/>
                  <c:y val="0.02731481643287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FF66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28575" cmpd="sng">
                <a:solidFill>
                  <a:srgbClr val="FF6600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Travail!$B$6:$K$6</c:f>
              <c:numCache>
                <c:formatCode>0%</c:formatCode>
                <c:ptCount val="10"/>
                <c:pt idx="0">
                  <c:v>0.097</c:v>
                </c:pt>
                <c:pt idx="1">
                  <c:v>0.09</c:v>
                </c:pt>
                <c:pt idx="2">
                  <c:v>0.089</c:v>
                </c:pt>
                <c:pt idx="3">
                  <c:v>0.087</c:v>
                </c:pt>
                <c:pt idx="4">
                  <c:v>0.082</c:v>
                </c:pt>
                <c:pt idx="5">
                  <c:v>0.088</c:v>
                </c:pt>
                <c:pt idx="6">
                  <c:v>0.103</c:v>
                </c:pt>
                <c:pt idx="7">
                  <c:v>0.103</c:v>
                </c:pt>
                <c:pt idx="8">
                  <c:v>0.111</c:v>
                </c:pt>
                <c:pt idx="9">
                  <c:v>0.114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Travail!$A$7</c:f>
              <c:strCache>
                <c:ptCount val="1"/>
                <c:pt idx="0">
                  <c:v>FO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28575" cmpd="sng">
                <a:solidFill>
                  <a:srgbClr val="008000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Travail!$B$7:$K$7</c:f>
              <c:numCache>
                <c:formatCode>0%</c:formatCode>
                <c:ptCount val="10"/>
                <c:pt idx="0">
                  <c:v>0.072</c:v>
                </c:pt>
                <c:pt idx="1">
                  <c:v>0.073</c:v>
                </c:pt>
                <c:pt idx="2">
                  <c:v>0.085</c:v>
                </c:pt>
                <c:pt idx="3">
                  <c:v>0.089</c:v>
                </c:pt>
                <c:pt idx="4">
                  <c:v>0.086</c:v>
                </c:pt>
                <c:pt idx="5">
                  <c:v>0.076</c:v>
                </c:pt>
                <c:pt idx="6">
                  <c:v>0.091</c:v>
                </c:pt>
                <c:pt idx="7">
                  <c:v>0.094</c:v>
                </c:pt>
                <c:pt idx="8">
                  <c:v>0.084</c:v>
                </c:pt>
                <c:pt idx="9">
                  <c:v>0.101</c:v>
                </c:pt>
              </c:numCache>
            </c:numRef>
          </c:val>
          <c:smooth val="0"/>
        </c:ser>
        <c:ser>
          <c:idx val="6"/>
          <c:order val="3"/>
          <c:tx>
            <c:strRef>
              <c:f>Travail!$A$8</c:f>
              <c:strCache>
                <c:ptCount val="1"/>
                <c:pt idx="0">
                  <c:v>CSTNC</c:v>
                </c:pt>
              </c:strCache>
            </c:strRef>
          </c:tx>
          <c:spPr>
            <a:ln w="76200" cmpd="sng"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chemeClr val="bg1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28575" cmpd="sng">
                <a:solidFill>
                  <a:schemeClr val="bg1">
                    <a:lumMod val="50000"/>
                  </a:schemeClr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Travail!$B$8:$K$8</c:f>
              <c:numCache>
                <c:formatCode>0%</c:formatCode>
                <c:ptCount val="10"/>
                <c:pt idx="0">
                  <c:v>0.115</c:v>
                </c:pt>
                <c:pt idx="1">
                  <c:v>0.089</c:v>
                </c:pt>
                <c:pt idx="2">
                  <c:v>0.081</c:v>
                </c:pt>
                <c:pt idx="3">
                  <c:v>0.082</c:v>
                </c:pt>
                <c:pt idx="4">
                  <c:v>0.074</c:v>
                </c:pt>
                <c:pt idx="5">
                  <c:v>0.079</c:v>
                </c:pt>
                <c:pt idx="6">
                  <c:v>0.066</c:v>
                </c:pt>
                <c:pt idx="7">
                  <c:v>0.06</c:v>
                </c:pt>
                <c:pt idx="8">
                  <c:v>0.065</c:v>
                </c:pt>
                <c:pt idx="9">
                  <c:v>0.072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0538616"/>
        <c:axId val="1790541592"/>
      </c:lineChart>
      <c:catAx>
        <c:axId val="1790538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1790541592"/>
        <c:crosses val="autoZero"/>
        <c:auto val="1"/>
        <c:lblAlgn val="ctr"/>
        <c:lblOffset val="100"/>
        <c:noMultiLvlLbl val="0"/>
      </c:catAx>
      <c:valAx>
        <c:axId val="1790541592"/>
        <c:scaling>
          <c:orientation val="minMax"/>
          <c:max val="0.12"/>
          <c:min val="0.055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0"/>
        <c:majorTickMark val="out"/>
        <c:minorTickMark val="none"/>
        <c:tickLblPos val="nextTo"/>
        <c:crossAx val="1790538616"/>
        <c:crosses val="autoZero"/>
        <c:crossBetween val="between"/>
        <c:majorUnit val="0.005"/>
      </c:valAx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153779237775293"/>
          <c:y val="0.66113201094851"/>
          <c:w val="0.454"/>
          <c:h val="0.096094384520026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fr-FR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83700787401575"/>
          <c:y val="0.0163155906504121"/>
          <c:w val="0.908903464566929"/>
          <c:h val="0.891018846916786"/>
        </c:manualLayout>
      </c:layout>
      <c:lineChart>
        <c:grouping val="standard"/>
        <c:varyColors val="0"/>
        <c:ser>
          <c:idx val="0"/>
          <c:order val="0"/>
          <c:tx>
            <c:strRef>
              <c:f>Travail!$A$2</c:f>
              <c:strCache>
                <c:ptCount val="1"/>
                <c:pt idx="0">
                  <c:v>USOENC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Travail!$B$2:$K$2</c:f>
              <c:numCache>
                <c:formatCode>0%</c:formatCode>
                <c:ptCount val="10"/>
                <c:pt idx="0">
                  <c:v>0.207</c:v>
                </c:pt>
                <c:pt idx="1">
                  <c:v>0.214</c:v>
                </c:pt>
                <c:pt idx="2">
                  <c:v>0.218</c:v>
                </c:pt>
                <c:pt idx="3">
                  <c:v>0.223</c:v>
                </c:pt>
                <c:pt idx="4">
                  <c:v>0.223</c:v>
                </c:pt>
                <c:pt idx="5">
                  <c:v>0.223</c:v>
                </c:pt>
                <c:pt idx="6">
                  <c:v>0.215</c:v>
                </c:pt>
                <c:pt idx="7">
                  <c:v>0.213</c:v>
                </c:pt>
                <c:pt idx="8">
                  <c:v>0.217</c:v>
                </c:pt>
                <c:pt idx="9">
                  <c:v>0.194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Travail!$A$8</c:f>
              <c:strCache>
                <c:ptCount val="1"/>
                <c:pt idx="0">
                  <c:v>CSTNC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Travail!$B$1:$K$1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Travail!$B$8:$K$8</c:f>
              <c:numCache>
                <c:formatCode>0%</c:formatCode>
                <c:ptCount val="10"/>
                <c:pt idx="0">
                  <c:v>0.115</c:v>
                </c:pt>
                <c:pt idx="1">
                  <c:v>0.089</c:v>
                </c:pt>
                <c:pt idx="2">
                  <c:v>0.081</c:v>
                </c:pt>
                <c:pt idx="3">
                  <c:v>0.082</c:v>
                </c:pt>
                <c:pt idx="4">
                  <c:v>0.074</c:v>
                </c:pt>
                <c:pt idx="5">
                  <c:v>0.079</c:v>
                </c:pt>
                <c:pt idx="6">
                  <c:v>0.066</c:v>
                </c:pt>
                <c:pt idx="7">
                  <c:v>0.06</c:v>
                </c:pt>
                <c:pt idx="8">
                  <c:v>0.065</c:v>
                </c:pt>
                <c:pt idx="9">
                  <c:v>0.072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3423192"/>
        <c:axId val="1787385208"/>
      </c:lineChart>
      <c:catAx>
        <c:axId val="-2043423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1787385208"/>
        <c:crosses val="autoZero"/>
        <c:auto val="1"/>
        <c:lblAlgn val="ctr"/>
        <c:lblOffset val="100"/>
        <c:tickLblSkip val="3"/>
        <c:noMultiLvlLbl val="0"/>
      </c:catAx>
      <c:valAx>
        <c:axId val="1787385208"/>
        <c:scaling>
          <c:orientation val="minMax"/>
          <c:max val="0.25"/>
          <c:min val="0.0"/>
        </c:scaling>
        <c:delete val="0"/>
        <c:axPos val="l"/>
        <c:numFmt formatCode="0%" sourceLinked="1"/>
        <c:majorTickMark val="out"/>
        <c:minorTickMark val="none"/>
        <c:tickLblPos val="nextTo"/>
        <c:crossAx val="-2043423192"/>
        <c:crosses val="autoZero"/>
        <c:crossBetween val="between"/>
        <c:majorUnit val="0.05"/>
      </c:valAx>
    </c:plotArea>
    <c:legend>
      <c:legendPos val="r"/>
      <c:layout>
        <c:manualLayout>
          <c:xMode val="edge"/>
          <c:yMode val="edge"/>
          <c:x val="0.323896771425587"/>
          <c:y val="0.117389083378833"/>
          <c:w val="0.599310983924973"/>
          <c:h val="0.562372542812003"/>
        </c:manualLayout>
      </c:layout>
      <c:overlay val="0"/>
      <c:spPr>
        <a:noFill/>
      </c:spPr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fr-FR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fr-FR" sz="2400" dirty="0"/>
              <a:t>Le poids </a:t>
            </a:r>
          </a:p>
          <a:p>
            <a:pPr>
              <a:defRPr sz="2400"/>
            </a:pPr>
            <a:r>
              <a:rPr lang="fr-FR" sz="2400" dirty="0"/>
              <a:t>des syndicats </a:t>
            </a:r>
          </a:p>
          <a:p>
            <a:pPr>
              <a:defRPr sz="2400"/>
            </a:pPr>
            <a:r>
              <a:rPr lang="fr-FR" sz="2400" dirty="0"/>
              <a:t>en </a:t>
            </a:r>
            <a:r>
              <a:rPr lang="fr-FR" sz="2400" dirty="0" smtClean="0"/>
              <a:t>2017 </a:t>
            </a:r>
          </a:p>
          <a:p>
            <a:pPr>
              <a:defRPr sz="2400"/>
            </a:pPr>
            <a:r>
              <a:rPr lang="fr-FR" sz="2400" dirty="0" smtClean="0"/>
              <a:t>(une seule année) </a:t>
            </a:r>
          </a:p>
          <a:p>
            <a:pPr>
              <a:defRPr sz="2400"/>
            </a:pPr>
            <a:r>
              <a:rPr lang="fr-FR" sz="2400" dirty="0" smtClean="0"/>
              <a:t>comparé </a:t>
            </a:r>
          </a:p>
          <a:p>
            <a:pPr>
              <a:defRPr sz="2400"/>
            </a:pPr>
            <a:r>
              <a:rPr lang="fr-FR" sz="2400" dirty="0" smtClean="0"/>
              <a:t>à 2015-2016 </a:t>
            </a:r>
          </a:p>
          <a:p>
            <a:pPr>
              <a:defRPr sz="2400"/>
            </a:pPr>
            <a:endParaRPr lang="fr-FR" sz="2400" dirty="0" smtClean="0"/>
          </a:p>
          <a:p>
            <a:pPr>
              <a:defRPr sz="2400"/>
            </a:pPr>
            <a:r>
              <a:rPr lang="fr-FR" sz="2400" i="1" dirty="0" smtClean="0"/>
              <a:t>en % </a:t>
            </a:r>
          </a:p>
          <a:p>
            <a:pPr>
              <a:defRPr sz="2400"/>
            </a:pPr>
            <a:r>
              <a:rPr lang="fr-FR" sz="2400" i="1" dirty="0" smtClean="0"/>
              <a:t>des seuls syndicats</a:t>
            </a:r>
          </a:p>
          <a:p>
            <a:pPr>
              <a:defRPr sz="2400"/>
            </a:pPr>
            <a:r>
              <a:rPr lang="fr-FR" sz="2400" i="1" dirty="0" smtClean="0"/>
              <a:t>représentatifs </a:t>
            </a:r>
            <a:endParaRPr lang="fr-FR" sz="2400" i="1" dirty="0"/>
          </a:p>
        </c:rich>
      </c:tx>
      <c:layout>
        <c:manualLayout>
          <c:xMode val="edge"/>
          <c:yMode val="edge"/>
          <c:x val="0.709569006999125"/>
          <c:y val="0.120157488268529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416334208223972"/>
          <c:y val="0.031447002152691"/>
          <c:w val="0.638831036745407"/>
          <c:h val="0.85514329192642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800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3366FF"/>
              </a:solidFill>
            </c:spPr>
          </c:dPt>
          <c:dPt>
            <c:idx val="3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4"/>
            <c:bubble3D val="0"/>
            <c:spPr>
              <a:solidFill>
                <a:srgbClr val="0000FF"/>
              </a:solidFill>
            </c:spPr>
          </c:dPt>
          <c:dLbls>
            <c:dLbl>
              <c:idx val="0"/>
              <c:layout>
                <c:manualLayout>
                  <c:x val="-0.187583005249344"/>
                  <c:y val="0.176621673155482"/>
                </c:manualLayout>
              </c:layout>
              <c:tx>
                <c:rich>
                  <a:bodyPr/>
                  <a:lstStyle/>
                  <a:p>
                    <a:r>
                      <a:rPr lang="fr-FR" sz="2400" dirty="0"/>
                      <a:t>USOENC </a:t>
                    </a:r>
                    <a:r>
                      <a:rPr lang="fr-FR" sz="2400" dirty="0" smtClean="0"/>
                      <a:t>  </a:t>
                    </a:r>
                  </a:p>
                  <a:p>
                    <a:r>
                      <a:rPr lang="fr-FR" sz="2400" dirty="0" smtClean="0"/>
                      <a:t>(</a:t>
                    </a:r>
                    <a:r>
                      <a:rPr lang="fr-FR" sz="2400" dirty="0"/>
                      <a:t>cf. CFDT)
24</a:t>
                    </a:r>
                    <a:r>
                      <a:rPr lang="fr-FR" sz="2400" dirty="0" smtClean="0"/>
                      <a:t>% </a:t>
                    </a:r>
                  </a:p>
                  <a:p>
                    <a:r>
                      <a:rPr lang="fr-FR" sz="2400" dirty="0" smtClean="0"/>
                      <a:t>(+ 2 points)</a:t>
                    </a:r>
                    <a:endParaRPr lang="fr-FR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99255796150481"/>
                  <c:y val="-0.208314759877236"/>
                </c:manualLayout>
              </c:layout>
              <c:tx>
                <c:rich>
                  <a:bodyPr/>
                  <a:lstStyle/>
                  <a:p>
                    <a:endParaRPr lang="fr-FR" sz="2400" dirty="0" smtClean="0"/>
                  </a:p>
                  <a:p>
                    <a:r>
                      <a:rPr lang="fr-FR" sz="2400" dirty="0" smtClean="0"/>
                      <a:t>USTKE </a:t>
                    </a:r>
                  </a:p>
                  <a:p>
                    <a:r>
                      <a:rPr lang="fr-FR" sz="2400" dirty="0" smtClean="0"/>
                      <a:t>(</a:t>
                    </a:r>
                    <a:r>
                      <a:rPr lang="fr-FR" sz="2400" dirty="0"/>
                      <a:t>cf. CGT)
16</a:t>
                    </a:r>
                    <a:r>
                      <a:rPr lang="fr-FR" sz="2400" dirty="0" smtClean="0"/>
                      <a:t>% </a:t>
                    </a:r>
                  </a:p>
                  <a:p>
                    <a:r>
                      <a:rPr lang="fr-FR" sz="2400" dirty="0" smtClean="0"/>
                      <a:t>(- 1 point)</a:t>
                    </a:r>
                    <a:endParaRPr lang="fr-FR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0376994750656168"/>
                  <c:y val="-0.165602032503365"/>
                </c:manualLayout>
              </c:layout>
              <c:tx>
                <c:rich>
                  <a:bodyPr/>
                  <a:lstStyle/>
                  <a:p>
                    <a:r>
                      <a:rPr lang="fr-FR" sz="2400" dirty="0" smtClean="0">
                        <a:solidFill>
                          <a:schemeClr val="bg1"/>
                        </a:solidFill>
                      </a:rPr>
                      <a:t>CFE</a:t>
                    </a:r>
                    <a:r>
                      <a:rPr lang="fr-FR" sz="2400" dirty="0">
                        <a:solidFill>
                          <a:schemeClr val="bg1"/>
                        </a:solidFill>
                      </a:rPr>
                      <a:t>-CGC
15</a:t>
                    </a:r>
                    <a:r>
                      <a:rPr lang="fr-FR" sz="2400" dirty="0" smtClean="0">
                        <a:solidFill>
                          <a:schemeClr val="bg1"/>
                        </a:solidFill>
                      </a:rPr>
                      <a:t>% </a:t>
                    </a:r>
                  </a:p>
                  <a:p>
                    <a:r>
                      <a:rPr lang="fr-FR" sz="2400" dirty="0" smtClean="0">
                        <a:solidFill>
                          <a:schemeClr val="bg1"/>
                        </a:solidFill>
                      </a:rPr>
                      <a:t>(+ 1 point)</a:t>
                    </a:r>
                    <a:endParaRPr lang="fr-FR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18510170603675"/>
                  <c:y val="-0.18905545832702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000000"/>
                        </a:solidFill>
                      </a:defRPr>
                    </a:pPr>
                    <a:r>
                      <a:rPr lang="fr-FR" sz="2400" dirty="0" smtClean="0"/>
                      <a:t>FO </a:t>
                    </a:r>
                    <a:r>
                      <a:rPr lang="fr-FR" sz="2400" dirty="0"/>
                      <a:t>
13</a:t>
                    </a:r>
                    <a:r>
                      <a:rPr lang="fr-FR" sz="2400" dirty="0" smtClean="0"/>
                      <a:t>% </a:t>
                    </a:r>
                  </a:p>
                  <a:p>
                    <a:pPr>
                      <a:defRPr sz="2400" b="1">
                        <a:solidFill>
                          <a:srgbClr val="000000"/>
                        </a:solidFill>
                      </a:defRPr>
                    </a:pPr>
                    <a:r>
                      <a:rPr lang="fr-FR" sz="2400" dirty="0" smtClean="0"/>
                      <a:t>(+ 1 point)</a:t>
                    </a:r>
                    <a:endParaRPr lang="fr-FR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0423270997375328"/>
                  <c:y val="0.000472259857106991"/>
                </c:manualLayout>
              </c:layout>
              <c:tx>
                <c:rich>
                  <a:bodyPr/>
                  <a:lstStyle/>
                  <a:p>
                    <a:r>
                      <a:rPr lang="fr-FR" sz="2400" i="1" dirty="0" smtClean="0"/>
                      <a:t>Fédé </a:t>
                    </a:r>
                  </a:p>
                  <a:p>
                    <a:r>
                      <a:rPr lang="fr-FR" sz="2400" dirty="0" smtClean="0"/>
                      <a:t>(</a:t>
                    </a:r>
                    <a:r>
                      <a:rPr lang="fr-FR" sz="2400" dirty="0"/>
                      <a:t>cf. UNSA)
13</a:t>
                    </a:r>
                    <a:r>
                      <a:rPr lang="fr-FR" sz="2400" dirty="0" smtClean="0"/>
                      <a:t>% </a:t>
                    </a:r>
                  </a:p>
                  <a:p>
                    <a:r>
                      <a:rPr lang="fr-FR" sz="2400" dirty="0" smtClean="0"/>
                      <a:t>(- 1 point)</a:t>
                    </a:r>
                    <a:endParaRPr lang="fr-FR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15900590551181"/>
                  <c:y val="0.159102091426053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000000"/>
                        </a:solidFill>
                      </a:defRPr>
                    </a:pPr>
                    <a:r>
                      <a:rPr lang="fr-FR" sz="2400" dirty="0" smtClean="0"/>
                      <a:t>C0GETRA</a:t>
                    </a:r>
                    <a:r>
                      <a:rPr lang="fr-FR" sz="2400" dirty="0"/>
                      <a:t>
</a:t>
                    </a:r>
                    <a:r>
                      <a:rPr lang="fr-FR" sz="2400" dirty="0" smtClean="0"/>
                      <a:t>11% </a:t>
                    </a:r>
                  </a:p>
                  <a:p>
                    <a:pPr>
                      <a:defRPr sz="2400" b="1">
                        <a:solidFill>
                          <a:srgbClr val="000000"/>
                        </a:solidFill>
                      </a:defRPr>
                    </a:pPr>
                    <a:r>
                      <a:rPr lang="fr-FR" sz="2400" dirty="0" smtClean="0"/>
                      <a:t>(- 2 points)</a:t>
                    </a:r>
                    <a:endParaRPr lang="fr-FR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0.0623304899387576"/>
                  <c:y val="0.0588328037610974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000000"/>
                        </a:solidFill>
                      </a:defRPr>
                    </a:pPr>
                    <a:r>
                      <a:rPr lang="fr-FR" sz="2400" dirty="0" smtClean="0"/>
                      <a:t>CSTCN</a:t>
                    </a:r>
                  </a:p>
                  <a:p>
                    <a:pPr>
                      <a:defRPr sz="2400" b="1">
                        <a:solidFill>
                          <a:srgbClr val="000000"/>
                        </a:solidFill>
                      </a:defRPr>
                    </a:pPr>
                    <a:r>
                      <a:rPr lang="fr-FR" sz="2400" dirty="0" smtClean="0"/>
                      <a:t>8% </a:t>
                    </a:r>
                  </a:p>
                  <a:p>
                    <a:pPr>
                      <a:defRPr sz="2400" b="1">
                        <a:solidFill>
                          <a:srgbClr val="000000"/>
                        </a:solidFill>
                      </a:defRPr>
                    </a:pPr>
                    <a:r>
                      <a:rPr lang="fr-FR" sz="2400" dirty="0" smtClean="0"/>
                      <a:t>(=)</a:t>
                    </a:r>
                    <a:endParaRPr lang="fr-FR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Feuil1!$A$7:$A$13</c:f>
              <c:strCache>
                <c:ptCount val="7"/>
                <c:pt idx="0">
                  <c:v>USOENC (cf. CFDT)</c:v>
                </c:pt>
                <c:pt idx="1">
                  <c:v>USTKE (cf. CGT)</c:v>
                </c:pt>
                <c:pt idx="2">
                  <c:v>UT / CFE-CGC</c:v>
                </c:pt>
                <c:pt idx="3">
                  <c:v>CSTC-FO</c:v>
                </c:pt>
                <c:pt idx="4">
                  <c:v>"Fédé" des fonctionnaires (cf. UNSA)</c:v>
                </c:pt>
                <c:pt idx="5">
                  <c:v>C0GETRA-NC</c:v>
                </c:pt>
                <c:pt idx="6">
                  <c:v>CSTCN</c:v>
                </c:pt>
              </c:strCache>
            </c:strRef>
          </c:cat>
          <c:val>
            <c:numRef>
              <c:f>Feuil1!$B$7:$B$13</c:f>
              <c:numCache>
                <c:formatCode>#\ ##0.0</c:formatCode>
                <c:ptCount val="7"/>
                <c:pt idx="0">
                  <c:v>7.316999999999997</c:v>
                </c:pt>
                <c:pt idx="1">
                  <c:v>4.879</c:v>
                </c:pt>
                <c:pt idx="2">
                  <c:v>4.452</c:v>
                </c:pt>
                <c:pt idx="3">
                  <c:v>3.939</c:v>
                </c:pt>
                <c:pt idx="4">
                  <c:v>3.796</c:v>
                </c:pt>
                <c:pt idx="5">
                  <c:v>3.208</c:v>
                </c:pt>
                <c:pt idx="6">
                  <c:v>2.295</c:v>
                </c:pt>
              </c:numCache>
            </c:numRef>
          </c:val>
        </c:ser>
        <c:ser>
          <c:idx val="1"/>
          <c:order val="1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Feuil1!$A$7:$A$13</c:f>
              <c:strCache>
                <c:ptCount val="7"/>
                <c:pt idx="0">
                  <c:v>USOENC (cf. CFDT)</c:v>
                </c:pt>
                <c:pt idx="1">
                  <c:v>USTKE (cf. CGT)</c:v>
                </c:pt>
                <c:pt idx="2">
                  <c:v>UT / CFE-CGC</c:v>
                </c:pt>
                <c:pt idx="3">
                  <c:v>CSTC-FO</c:v>
                </c:pt>
                <c:pt idx="4">
                  <c:v>"Fédé" des fonctionnaires (cf. UNSA)</c:v>
                </c:pt>
                <c:pt idx="5">
                  <c:v>C0GETRA-NC</c:v>
                </c:pt>
                <c:pt idx="6">
                  <c:v>CSTCN</c:v>
                </c:pt>
              </c:strCache>
            </c:strRef>
          </c:cat>
          <c:val>
            <c:numRef>
              <c:f>Feuil1!$C$7:$C$13</c:f>
              <c:numCache>
                <c:formatCode>0%</c:formatCode>
                <c:ptCount val="7"/>
                <c:pt idx="0">
                  <c:v>0.244830355350331</c:v>
                </c:pt>
                <c:pt idx="1">
                  <c:v>0.16325369738339</c:v>
                </c:pt>
                <c:pt idx="2">
                  <c:v>0.148966071070066</c:v>
                </c:pt>
                <c:pt idx="3">
                  <c:v>0.131800843204176</c:v>
                </c:pt>
                <c:pt idx="4">
                  <c:v>0.127015994110955</c:v>
                </c:pt>
                <c:pt idx="5">
                  <c:v>0.107341230007361</c:v>
                </c:pt>
                <c:pt idx="6">
                  <c:v>0.0767918088737201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/>
              <a:t>Surfaces</a:t>
            </a:r>
            <a:r>
              <a:rPr lang="fr-FR" sz="2000" baseline="0"/>
              <a:t> selon leur statut, Mha</a:t>
            </a:r>
            <a:endParaRPr lang="fr-FR" sz="2000"/>
          </a:p>
        </c:rich>
      </c:tx>
      <c:layout>
        <c:manualLayout>
          <c:xMode val="edge"/>
          <c:yMode val="edge"/>
          <c:x val="0.131584801899763"/>
          <c:y val="0.006079027355623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7509811273591"/>
          <c:y val="0.0857455839499542"/>
          <c:w val="0.876627130469451"/>
          <c:h val="0.8189558663021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'Base adraf'!$C$139</c:f>
              <c:strCache>
                <c:ptCount val="1"/>
                <c:pt idx="0">
                  <c:v>Surface du privé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adraf'!$D$138:$F$138</c:f>
              <c:strCache>
                <c:ptCount val="3"/>
                <c:pt idx="0">
                  <c:v>"Avant" </c:v>
                </c:pt>
                <c:pt idx="1">
                  <c:v>1978</c:v>
                </c:pt>
                <c:pt idx="2">
                  <c:v>2010</c:v>
                </c:pt>
              </c:strCache>
            </c:strRef>
          </c:cat>
          <c:val>
            <c:numRef>
              <c:f>'Base adraf'!$D$139:$F$139</c:f>
              <c:numCache>
                <c:formatCode>0.00</c:formatCode>
                <c:ptCount val="3"/>
                <c:pt idx="0" formatCode="General">
                  <c:v>0.0</c:v>
                </c:pt>
                <c:pt idx="1">
                  <c:v>0.40876</c:v>
                </c:pt>
                <c:pt idx="2">
                  <c:v>0.29728</c:v>
                </c:pt>
              </c:numCache>
            </c:numRef>
          </c:val>
        </c:ser>
        <c:ser>
          <c:idx val="2"/>
          <c:order val="1"/>
          <c:tx>
            <c:strRef>
              <c:f>'Base adraf'!$C$141</c:f>
              <c:strCache>
                <c:ptCount val="1"/>
                <c:pt idx="0">
                  <c:v>Coutumières , grande Terre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adraf'!$D$138:$F$138</c:f>
              <c:strCache>
                <c:ptCount val="3"/>
                <c:pt idx="0">
                  <c:v>"Avant" </c:v>
                </c:pt>
                <c:pt idx="1">
                  <c:v>1978</c:v>
                </c:pt>
                <c:pt idx="2">
                  <c:v>2010</c:v>
                </c:pt>
              </c:strCache>
            </c:strRef>
          </c:cat>
          <c:val>
            <c:numRef>
              <c:f>'Base adraf'!$D$141:$F$141</c:f>
              <c:numCache>
                <c:formatCode>0.00</c:formatCode>
                <c:ptCount val="3"/>
                <c:pt idx="0">
                  <c:v>0.57778</c:v>
                </c:pt>
                <c:pt idx="1">
                  <c:v>0.16902</c:v>
                </c:pt>
                <c:pt idx="2">
                  <c:v>0.30048</c:v>
                </c:pt>
              </c:numCache>
            </c:numRef>
          </c:val>
        </c:ser>
        <c:ser>
          <c:idx val="1"/>
          <c:order val="2"/>
          <c:tx>
            <c:strRef>
              <c:f>'Base adraf'!$C$140</c:f>
              <c:strCache>
                <c:ptCount val="1"/>
                <c:pt idx="0">
                  <c:v>Coutumières , Iles Loyauté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adraf'!$D$138:$F$138</c:f>
              <c:strCache>
                <c:ptCount val="3"/>
                <c:pt idx="0">
                  <c:v>"Avant" </c:v>
                </c:pt>
                <c:pt idx="1">
                  <c:v>1978</c:v>
                </c:pt>
                <c:pt idx="2">
                  <c:v>2010</c:v>
                </c:pt>
              </c:strCache>
            </c:strRef>
          </c:cat>
          <c:val>
            <c:numRef>
              <c:f>'Base adraf'!$D$140:$F$140</c:f>
              <c:numCache>
                <c:formatCode>0.00</c:formatCode>
                <c:ptCount val="3"/>
                <c:pt idx="0">
                  <c:v>0.20658</c:v>
                </c:pt>
                <c:pt idx="1">
                  <c:v>0.20658</c:v>
                </c:pt>
                <c:pt idx="2">
                  <c:v>0.20658</c:v>
                </c:pt>
              </c:numCache>
            </c:numRef>
          </c:val>
        </c:ser>
        <c:ser>
          <c:idx val="3"/>
          <c:order val="3"/>
          <c:tx>
            <c:strRef>
              <c:f>'Base adraf'!$C$142</c:f>
              <c:strCache>
                <c:ptCount val="1"/>
                <c:pt idx="0">
                  <c:v>Domaine public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adraf'!$D$138:$F$138</c:f>
              <c:strCache>
                <c:ptCount val="3"/>
                <c:pt idx="0">
                  <c:v>"Avant" </c:v>
                </c:pt>
                <c:pt idx="1">
                  <c:v>1978</c:v>
                </c:pt>
                <c:pt idx="2">
                  <c:v>2010</c:v>
                </c:pt>
              </c:strCache>
            </c:strRef>
          </c:cat>
          <c:val>
            <c:numRef>
              <c:f>'Base adraf'!$D$142:$F$142</c:f>
              <c:numCache>
                <c:formatCode>0.00</c:formatCode>
                <c:ptCount val="3"/>
                <c:pt idx="0">
                  <c:v>1.07764</c:v>
                </c:pt>
                <c:pt idx="1">
                  <c:v>1.07764</c:v>
                </c:pt>
                <c:pt idx="2">
                  <c:v>1.05906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147167960"/>
        <c:axId val="-2135028088"/>
      </c:barChart>
      <c:lineChart>
        <c:grouping val="standard"/>
        <c:varyColors val="0"/>
        <c:ser>
          <c:idx val="4"/>
          <c:order val="4"/>
          <c:tx>
            <c:strRef>
              <c:f>'Base adraf'!$C$143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2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0" i="1"/>
                </a:pPr>
                <a:endParaRPr lang="fr-FR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adraf'!$D$138:$F$138</c:f>
              <c:strCache>
                <c:ptCount val="3"/>
                <c:pt idx="0">
                  <c:v>"Avant" </c:v>
                </c:pt>
                <c:pt idx="1">
                  <c:v>1978</c:v>
                </c:pt>
                <c:pt idx="2">
                  <c:v>2010</c:v>
                </c:pt>
              </c:strCache>
            </c:strRef>
          </c:cat>
          <c:val>
            <c:numRef>
              <c:f>'Base adraf'!$D$143:$F$143</c:f>
              <c:numCache>
                <c:formatCode>_(* #,##0.00_);_(* \(#,##0.00\);_(* "-"??_);_(@_)</c:formatCode>
                <c:ptCount val="3"/>
                <c:pt idx="0">
                  <c:v>1.862</c:v>
                </c:pt>
                <c:pt idx="1">
                  <c:v>1.862</c:v>
                </c:pt>
                <c:pt idx="2">
                  <c:v>1.8634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'Base adraf'!$C$144</c:f>
              <c:strCache>
                <c:ptCount val="1"/>
                <c:pt idx="0">
                  <c:v>Total Grande Terre</c:v>
                </c:pt>
              </c:strCache>
            </c:strRef>
          </c:tx>
          <c:spPr>
            <a:ln w="19050" cmpd="sng">
              <a:solidFill>
                <a:schemeClr val="tx1"/>
              </a:solidFill>
              <a:prstDash val="sysDash"/>
            </a:ln>
          </c:spPr>
          <c:marker>
            <c:symbol val="circle"/>
            <c:size val="10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</c:spPr>
          </c:marker>
          <c:dLbls>
            <c:dLbl>
              <c:idx val="0"/>
              <c:layout>
                <c:manualLayout>
                  <c:x val="0.0253968253968253"/>
                  <c:y val="0.003039513677811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85714285714286"/>
                  <c:y val="0.003039513677811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"/>
                  <c:y val="0.00607902735562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i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'Base adraf'!$D$138:$F$138</c:f>
              <c:strCache>
                <c:ptCount val="3"/>
                <c:pt idx="0">
                  <c:v>"Avant" </c:v>
                </c:pt>
                <c:pt idx="1">
                  <c:v>1978</c:v>
                </c:pt>
                <c:pt idx="2">
                  <c:v>2010</c:v>
                </c:pt>
              </c:strCache>
            </c:strRef>
          </c:cat>
          <c:val>
            <c:numRef>
              <c:f>'Base adraf'!$D$144:$F$144</c:f>
              <c:numCache>
                <c:formatCode>_(* #,##0.00_);_(* \(#,##0.00\);_(* "-"??_);_(@_)</c:formatCode>
                <c:ptCount val="3"/>
                <c:pt idx="0">
                  <c:v>0.57778</c:v>
                </c:pt>
                <c:pt idx="1">
                  <c:v>0.57778</c:v>
                </c:pt>
                <c:pt idx="2">
                  <c:v>0.59776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47167960"/>
        <c:axId val="-2135028088"/>
      </c:lineChart>
      <c:catAx>
        <c:axId val="21471679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0"/>
            </a:pPr>
            <a:endParaRPr lang="fr-FR"/>
          </a:p>
        </c:txPr>
        <c:crossAx val="-2135028088"/>
        <c:crosses val="autoZero"/>
        <c:auto val="1"/>
        <c:lblAlgn val="ctr"/>
        <c:lblOffset val="100"/>
        <c:noMultiLvlLbl val="0"/>
      </c:catAx>
      <c:valAx>
        <c:axId val="-2135028088"/>
        <c:scaling>
          <c:orientation val="minMax"/>
        </c:scaling>
        <c:delete val="0"/>
        <c:axPos val="l"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2147167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b="1" i="0" baseline="0">
                <a:effectLst/>
              </a:rPr>
              <a:t>% de Terres selon leur statut, </a:t>
            </a:r>
            <a:endParaRPr lang="fr-FR" sz="2000">
              <a:effectLst/>
            </a:endParaRPr>
          </a:p>
          <a:p>
            <a:pPr>
              <a:defRPr sz="2000"/>
            </a:pPr>
            <a:r>
              <a:rPr lang="fr-FR" sz="2000" b="1" i="0" baseline="0">
                <a:effectLst/>
              </a:rPr>
              <a:t>1978 à 2010, Source ADRAF </a:t>
            </a:r>
            <a:endParaRPr lang="fr-FR" sz="2000"/>
          </a:p>
        </c:rich>
      </c:tx>
      <c:layout>
        <c:manualLayout>
          <c:xMode val="edge"/>
          <c:yMode val="edge"/>
          <c:x val="0.189140636595738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814268555413624"/>
          <c:y val="0.124641763782579"/>
          <c:w val="0.706305313530724"/>
          <c:h val="0.77822130540266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'Base adraf'!$C$131</c:f>
              <c:strCache>
                <c:ptCount val="1"/>
                <c:pt idx="0">
                  <c:v>Privée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'Base adraf'!$D$130:$E$130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adraf'!$D$131:$E$131</c:f>
              <c:numCache>
                <c:formatCode>0%</c:formatCode>
                <c:ptCount val="2"/>
                <c:pt idx="0">
                  <c:v>0.22</c:v>
                </c:pt>
                <c:pt idx="1">
                  <c:v>0.16</c:v>
                </c:pt>
              </c:numCache>
            </c:numRef>
          </c:val>
        </c:ser>
        <c:ser>
          <c:idx val="2"/>
          <c:order val="1"/>
          <c:tx>
            <c:strRef>
              <c:f>'Base adraf'!$C$133</c:f>
              <c:strCache>
                <c:ptCount val="1"/>
                <c:pt idx="0">
                  <c:v>Coutumier Grande Terre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'Base adraf'!$D$130:$E$130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adraf'!$D$133:$E$133</c:f>
              <c:numCache>
                <c:formatCode>0%</c:formatCode>
                <c:ptCount val="2"/>
                <c:pt idx="0">
                  <c:v>0.09</c:v>
                </c:pt>
                <c:pt idx="1">
                  <c:v>0.16</c:v>
                </c:pt>
              </c:numCache>
            </c:numRef>
          </c:val>
        </c:ser>
        <c:ser>
          <c:idx val="1"/>
          <c:order val="2"/>
          <c:tx>
            <c:strRef>
              <c:f>'Base adraf'!$C$132</c:f>
              <c:strCache>
                <c:ptCount val="1"/>
                <c:pt idx="0">
                  <c:v>Coutumier Loyauté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'Base adraf'!$D$130:$E$130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adraf'!$D$132:$E$132</c:f>
              <c:numCache>
                <c:formatCode>0%</c:formatCode>
                <c:ptCount val="2"/>
                <c:pt idx="0">
                  <c:v>0.11</c:v>
                </c:pt>
                <c:pt idx="1">
                  <c:v>0.11</c:v>
                </c:pt>
              </c:numCache>
            </c:numRef>
          </c:val>
        </c:ser>
        <c:ser>
          <c:idx val="3"/>
          <c:order val="3"/>
          <c:tx>
            <c:strRef>
              <c:f>'Base adraf'!$C$134</c:f>
              <c:strCache>
                <c:ptCount val="1"/>
                <c:pt idx="0">
                  <c:v>Domaine public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'Base adraf'!$D$130:$E$130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adraf'!$D$134:$E$134</c:f>
              <c:numCache>
                <c:formatCode>0%</c:formatCode>
                <c:ptCount val="2"/>
                <c:pt idx="0">
                  <c:v>0.58</c:v>
                </c:pt>
                <c:pt idx="1">
                  <c:v>0.57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043075816"/>
        <c:axId val="2146291048"/>
      </c:barChart>
      <c:lineChart>
        <c:grouping val="standard"/>
        <c:varyColors val="0"/>
        <c:ser>
          <c:idx val="4"/>
          <c:order val="4"/>
          <c:tx>
            <c:strRef>
              <c:f>'Base adraf'!$C$135</c:f>
              <c:strCache>
                <c:ptCount val="1"/>
                <c:pt idx="0">
                  <c:v>Total Grande Terre</c:v>
                </c:pt>
              </c:strCache>
            </c:strRef>
          </c:tx>
          <c:spPr>
            <a:ln w="19050" cmpd="sng">
              <a:solidFill>
                <a:schemeClr val="tx1"/>
              </a:solidFill>
              <a:prstDash val="sysDash"/>
            </a:ln>
          </c:spPr>
          <c:marker>
            <c:symbol val="circle"/>
            <c:size val="1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dLbls>
            <c:dLbl>
              <c:idx val="0"/>
              <c:layout>
                <c:manualLayout>
                  <c:x val="0.0338983050847458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338983050847458"/>
                  <c:y val="-0.0060060060060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i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'Base adraf'!$D$130:$E$130</c:f>
              <c:numCache>
                <c:formatCode>General</c:formatCode>
                <c:ptCount val="2"/>
                <c:pt idx="0">
                  <c:v>1978.0</c:v>
                </c:pt>
                <c:pt idx="1">
                  <c:v>2010.0</c:v>
                </c:pt>
              </c:numCache>
            </c:numRef>
          </c:cat>
          <c:val>
            <c:numRef>
              <c:f>'Base adraf'!$D$135:$E$135</c:f>
              <c:numCache>
                <c:formatCode>0%</c:formatCode>
                <c:ptCount val="2"/>
                <c:pt idx="0">
                  <c:v>0.31</c:v>
                </c:pt>
                <c:pt idx="1">
                  <c:v>0.32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43075816"/>
        <c:axId val="2146291048"/>
      </c:lineChart>
      <c:catAx>
        <c:axId val="-2043075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fr-FR"/>
          </a:p>
        </c:txPr>
        <c:crossAx val="2146291048"/>
        <c:crosses val="autoZero"/>
        <c:auto val="1"/>
        <c:lblAlgn val="ctr"/>
        <c:lblOffset val="100"/>
        <c:noMultiLvlLbl val="0"/>
      </c:catAx>
      <c:valAx>
        <c:axId val="2146291048"/>
        <c:scaling>
          <c:orientation val="minMax"/>
          <c:max val="1.0"/>
        </c:scaling>
        <c:delete val="0"/>
        <c:axPos val="l"/>
        <c:numFmt formatCode="0%" sourceLinked="1"/>
        <c:majorTickMark val="in"/>
        <c:minorTickMark val="none"/>
        <c:tickLblPos val="nextTo"/>
        <c:crossAx val="-2043075816"/>
        <c:crosses val="autoZero"/>
        <c:crossBetween val="between"/>
      </c:valAx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711473685363956"/>
          <c:y val="0.340110096121827"/>
          <c:w val="0.283683660550011"/>
          <c:h val="0.643245238025972"/>
        </c:manualLayout>
      </c:layout>
      <c:overlay val="0"/>
      <c:spPr>
        <a:noFill/>
      </c:spPr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Terres</a:t>
            </a:r>
            <a:r>
              <a:rPr lang="fr-FR" sz="2000" baseline="0" dirty="0"/>
              <a:t> coutumières </a:t>
            </a:r>
            <a:endParaRPr lang="fr-FR" sz="2000" baseline="0" dirty="0" smtClean="0"/>
          </a:p>
          <a:p>
            <a:pPr>
              <a:defRPr sz="2000"/>
            </a:pPr>
            <a:r>
              <a:rPr lang="fr-FR" sz="2000" baseline="0" dirty="0" smtClean="0"/>
              <a:t>en </a:t>
            </a:r>
            <a:r>
              <a:rPr lang="fr-FR" sz="2000" baseline="0" dirty="0"/>
              <a:t>% de la superficie</a:t>
            </a:r>
          </a:p>
          <a:p>
            <a:pPr>
              <a:defRPr sz="2000"/>
            </a:pPr>
            <a:r>
              <a:rPr lang="fr-FR" sz="2000" baseline="0" dirty="0"/>
              <a:t> </a:t>
            </a:r>
            <a:r>
              <a:rPr lang="fr-FR" sz="2000" i="1" u="sng" baseline="0" dirty="0"/>
              <a:t>sur la seule Grande Terre</a:t>
            </a:r>
            <a:r>
              <a:rPr lang="fr-FR" sz="2000" baseline="0" dirty="0"/>
              <a:t>, </a:t>
            </a:r>
          </a:p>
          <a:p>
            <a:pPr>
              <a:defRPr sz="2000"/>
            </a:pPr>
            <a:r>
              <a:rPr lang="fr-FR" sz="2000" baseline="0" dirty="0"/>
              <a:t>sur le long terme </a:t>
            </a:r>
            <a:endParaRPr lang="fr-FR" sz="2000" dirty="0"/>
          </a:p>
        </c:rich>
      </c:tx>
      <c:layout>
        <c:manualLayout>
          <c:xMode val="edge"/>
          <c:yMode val="edge"/>
          <c:x val="0.325399908497555"/>
          <c:y val="0.0217282229158514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60833367144256"/>
          <c:y val="0.0910714018061367"/>
          <c:w val="0.839166632855744"/>
          <c:h val="0.73072185069877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'Surface &amp; langue'!$A$99</c:f>
              <c:strCache>
                <c:ptCount val="1"/>
                <c:pt idx="0">
                  <c:v>% sur la seule Grande Terre</c:v>
                </c:pt>
              </c:strCache>
            </c:strRef>
          </c:tx>
          <c:spPr>
            <a:solidFill>
              <a:schemeClr val="tx1"/>
            </a:solidFill>
            <a:ln w="57150" cmpd="sng">
              <a:solidFill>
                <a:schemeClr val="tx1"/>
              </a:solidFill>
            </a:ln>
          </c:spPr>
          <c:invertIfNegative val="0"/>
          <c:dLbls>
            <c:spPr>
              <a:solidFill>
                <a:schemeClr val="bg1"/>
              </a:solidFill>
            </c:spPr>
            <c:txPr>
              <a:bodyPr rot="0" vert="horz"/>
              <a:lstStyle/>
              <a:p>
                <a:pPr>
                  <a:defRPr sz="18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'Surface &amp; langue'!$B$97:$M$97</c:f>
              <c:strCache>
                <c:ptCount val="12"/>
                <c:pt idx="0">
                  <c:v>"Avant"... </c:v>
                </c:pt>
                <c:pt idx="2">
                  <c:v>1 878</c:v>
                </c:pt>
                <c:pt idx="5">
                  <c:v>1 985</c:v>
                </c:pt>
                <c:pt idx="7">
                  <c:v>1 995</c:v>
                </c:pt>
                <c:pt idx="9">
                  <c:v>1 999</c:v>
                </c:pt>
                <c:pt idx="11">
                  <c:v>2 014</c:v>
                </c:pt>
              </c:strCache>
            </c:strRef>
          </c:cat>
          <c:val>
            <c:numRef>
              <c:f>'Surface &amp; langue'!$B$99:$M$99</c:f>
              <c:numCache>
                <c:formatCode>General</c:formatCode>
                <c:ptCount val="12"/>
                <c:pt idx="0" formatCode="0%">
                  <c:v>0.348173502223615</c:v>
                </c:pt>
                <c:pt idx="2" formatCode="0%">
                  <c:v>0.222964096754366</c:v>
                </c:pt>
                <c:pt idx="5" formatCode="0%">
                  <c:v>0.11824569438251</c:v>
                </c:pt>
                <c:pt idx="7" formatCode="0%">
                  <c:v>0.120632012823449</c:v>
                </c:pt>
                <c:pt idx="9" formatCode="0%">
                  <c:v>0.171503983223458</c:v>
                </c:pt>
                <c:pt idx="11" formatCode="0%">
                  <c:v>0.185254239330867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32689400"/>
        <c:axId val="2147089288"/>
      </c:barChart>
      <c:catAx>
        <c:axId val="2132689400"/>
        <c:scaling>
          <c:orientation val="minMax"/>
        </c:scaling>
        <c:delete val="0"/>
        <c:axPos val="b"/>
        <c:numFmt formatCode="#,##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2000" b="0"/>
            </a:pPr>
            <a:endParaRPr lang="fr-FR"/>
          </a:p>
        </c:txPr>
        <c:crossAx val="2147089288"/>
        <c:crosses val="autoZero"/>
        <c:auto val="1"/>
        <c:lblAlgn val="ctr"/>
        <c:lblOffset val="100"/>
        <c:tickLblSkip val="1"/>
        <c:noMultiLvlLbl val="0"/>
      </c:catAx>
      <c:valAx>
        <c:axId val="2147089288"/>
        <c:scaling>
          <c:orientation val="minMax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2132689400"/>
        <c:crosses val="autoZero"/>
        <c:crossBetween val="between"/>
        <c:majorUnit val="0.05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 smtClean="0"/>
              <a:t>Evolution récente</a:t>
            </a:r>
            <a:endParaRPr lang="fr-FR" sz="2000" baseline="0" dirty="0"/>
          </a:p>
          <a:p>
            <a:pPr>
              <a:defRPr sz="2000"/>
            </a:pPr>
            <a:r>
              <a:rPr lang="fr-FR" sz="2000" baseline="0" dirty="0"/>
              <a:t>ADRAF vue par l'ISEE </a:t>
            </a:r>
            <a:r>
              <a:rPr lang="fr-FR" sz="2000" baseline="0" dirty="0" err="1"/>
              <a:t>nc</a:t>
            </a:r>
            <a:endParaRPr lang="fr-FR" sz="2000" dirty="0"/>
          </a:p>
        </c:rich>
      </c:tx>
      <c:layout>
        <c:manualLayout>
          <c:xMode val="edge"/>
          <c:yMode val="edge"/>
          <c:x val="0.175684532974745"/>
          <c:y val="0.0150776066377086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579329510788839"/>
          <c:y val="0.0909391951006124"/>
          <c:w val="0.928179073964639"/>
          <c:h val="0.7319711286089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'Surface &amp; langue'!$A$157</c:f>
              <c:strCache>
                <c:ptCount val="1"/>
                <c:pt idx="0">
                  <c:v>% de la NC ("officiel" ADRAF mais peu significatif)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 w="76200" cmpd="sng">
              <a:solidFill>
                <a:schemeClr val="bg1">
                  <a:lumMod val="75000"/>
                </a:schemeClr>
              </a:solidFill>
            </a:ln>
          </c:spPr>
          <c:invertIfNegative val="0"/>
          <c:dLbls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layout>
                <c:manualLayout>
                  <c:x val="0.00836872285381796"/>
                  <c:y val="-0.01507760663770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'Surface &amp; langue'!$B$156:$AH$156</c:f>
              <c:numCache>
                <c:formatCode>General</c:formatCode>
                <c:ptCount val="33"/>
                <c:pt idx="0">
                  <c:v>1985.0</c:v>
                </c:pt>
                <c:pt idx="1">
                  <c:v>1986.0</c:v>
                </c:pt>
                <c:pt idx="2">
                  <c:v>1987.0</c:v>
                </c:pt>
                <c:pt idx="3">
                  <c:v>1988.0</c:v>
                </c:pt>
                <c:pt idx="4">
                  <c:v>1989.0</c:v>
                </c:pt>
                <c:pt idx="5">
                  <c:v>1990.0</c:v>
                </c:pt>
                <c:pt idx="6">
                  <c:v>1991.0</c:v>
                </c:pt>
                <c:pt idx="7">
                  <c:v>1992.0</c:v>
                </c:pt>
                <c:pt idx="8">
                  <c:v>1993.0</c:v>
                </c:pt>
                <c:pt idx="9">
                  <c:v>1994.0</c:v>
                </c:pt>
                <c:pt idx="10">
                  <c:v>1995.0</c:v>
                </c:pt>
                <c:pt idx="11">
                  <c:v>1996.0</c:v>
                </c:pt>
                <c:pt idx="12">
                  <c:v>1997.0</c:v>
                </c:pt>
                <c:pt idx="13">
                  <c:v>1998.0</c:v>
                </c:pt>
                <c:pt idx="14">
                  <c:v>1999.0</c:v>
                </c:pt>
                <c:pt idx="15">
                  <c:v>2000.0</c:v>
                </c:pt>
                <c:pt idx="16">
                  <c:v>2001.0</c:v>
                </c:pt>
                <c:pt idx="17">
                  <c:v>2002.0</c:v>
                </c:pt>
                <c:pt idx="18">
                  <c:v>2003.0</c:v>
                </c:pt>
                <c:pt idx="19">
                  <c:v>2004.0</c:v>
                </c:pt>
                <c:pt idx="20">
                  <c:v>2005.0</c:v>
                </c:pt>
                <c:pt idx="21">
                  <c:v>2006.0</c:v>
                </c:pt>
                <c:pt idx="22">
                  <c:v>2007.0</c:v>
                </c:pt>
                <c:pt idx="23">
                  <c:v>2008.0</c:v>
                </c:pt>
                <c:pt idx="24">
                  <c:v>2009.0</c:v>
                </c:pt>
                <c:pt idx="25">
                  <c:v>2010.0</c:v>
                </c:pt>
                <c:pt idx="26">
                  <c:v>2011.0</c:v>
                </c:pt>
                <c:pt idx="27">
                  <c:v>2012.0</c:v>
                </c:pt>
                <c:pt idx="28">
                  <c:v>2013.0</c:v>
                </c:pt>
                <c:pt idx="29">
                  <c:v>2014.0</c:v>
                </c:pt>
                <c:pt idx="30">
                  <c:v>2015.0</c:v>
                </c:pt>
                <c:pt idx="31">
                  <c:v>2016.0</c:v>
                </c:pt>
                <c:pt idx="32">
                  <c:v>2017.0</c:v>
                </c:pt>
              </c:numCache>
            </c:numRef>
          </c:cat>
          <c:val>
            <c:numRef>
              <c:f>'Surface &amp; langue'!$B$157:$AH$157</c:f>
              <c:numCache>
                <c:formatCode>General</c:formatCode>
                <c:ptCount val="33"/>
                <c:pt idx="0" formatCode="0.0%">
                  <c:v>0.209630167958656</c:v>
                </c:pt>
                <c:pt idx="3" formatCode="0.0%">
                  <c:v>0.215228789836348</c:v>
                </c:pt>
                <c:pt idx="10" formatCode="0.0%">
                  <c:v>0.211321059431525</c:v>
                </c:pt>
                <c:pt idx="14" formatCode="0.0%">
                  <c:v>0.256766795865633</c:v>
                </c:pt>
                <c:pt idx="18" formatCode="0.0%">
                  <c:v>0.261112187769164</c:v>
                </c:pt>
                <c:pt idx="20" formatCode="0.0%">
                  <c:v>0.26240531379199</c:v>
                </c:pt>
                <c:pt idx="21" formatCode="0.0%">
                  <c:v>0.263999784668389</c:v>
                </c:pt>
                <c:pt idx="22" formatCode="0.0%">
                  <c:v>0.264269487510767</c:v>
                </c:pt>
                <c:pt idx="23" formatCode="0.0%">
                  <c:v>0.264398166074505</c:v>
                </c:pt>
                <c:pt idx="24" formatCode="0.0%">
                  <c:v>0.265036283645564</c:v>
                </c:pt>
                <c:pt idx="25" formatCode="0.0%">
                  <c:v>0.263034022394488</c:v>
                </c:pt>
                <c:pt idx="26" formatCode="0.0%">
                  <c:v>0.265520934584947</c:v>
                </c:pt>
                <c:pt idx="27" formatCode="0.0%">
                  <c:v>0.266159307207324</c:v>
                </c:pt>
                <c:pt idx="28" formatCode="0.0%">
                  <c:v>0.267063188559606</c:v>
                </c:pt>
                <c:pt idx="29" formatCode="0.0%">
                  <c:v>0.26745101205857</c:v>
                </c:pt>
                <c:pt idx="30" formatCode="0.0%">
                  <c:v>0.268094025025484</c:v>
                </c:pt>
                <c:pt idx="31" formatCode="0.0%">
                  <c:v>0.268738583941588</c:v>
                </c:pt>
                <c:pt idx="32" formatCode="0.0%">
                  <c:v>0.269384692523696</c:v>
                </c:pt>
              </c:numCache>
            </c:numRef>
          </c:val>
        </c:ser>
        <c:ser>
          <c:idx val="1"/>
          <c:order val="1"/>
          <c:tx>
            <c:strRef>
              <c:f>'Surface &amp; langue'!$A$158</c:f>
              <c:strCache>
                <c:ptCount val="1"/>
                <c:pt idx="0">
                  <c:v>% pour la seule Grande Terre</c:v>
                </c:pt>
              </c:strCache>
            </c:strRef>
          </c:tx>
          <c:spPr>
            <a:solidFill>
              <a:schemeClr val="tx1"/>
            </a:solidFill>
            <a:ln w="57150" cmpd="sng"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>
                <c:manualLayout>
                  <c:x val="0.00557914856921197"/>
                  <c:y val="-0.03769401659427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layout>
                <c:manualLayout>
                  <c:x val="-1.02283208851196E-16"/>
                  <c:y val="-0.03580931576455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'Surface &amp; langue'!$B$156:$AH$156</c:f>
              <c:numCache>
                <c:formatCode>General</c:formatCode>
                <c:ptCount val="33"/>
                <c:pt idx="0">
                  <c:v>1985.0</c:v>
                </c:pt>
                <c:pt idx="1">
                  <c:v>1986.0</c:v>
                </c:pt>
                <c:pt idx="2">
                  <c:v>1987.0</c:v>
                </c:pt>
                <c:pt idx="3">
                  <c:v>1988.0</c:v>
                </c:pt>
                <c:pt idx="4">
                  <c:v>1989.0</c:v>
                </c:pt>
                <c:pt idx="5">
                  <c:v>1990.0</c:v>
                </c:pt>
                <c:pt idx="6">
                  <c:v>1991.0</c:v>
                </c:pt>
                <c:pt idx="7">
                  <c:v>1992.0</c:v>
                </c:pt>
                <c:pt idx="8">
                  <c:v>1993.0</c:v>
                </c:pt>
                <c:pt idx="9">
                  <c:v>1994.0</c:v>
                </c:pt>
                <c:pt idx="10">
                  <c:v>1995.0</c:v>
                </c:pt>
                <c:pt idx="11">
                  <c:v>1996.0</c:v>
                </c:pt>
                <c:pt idx="12">
                  <c:v>1997.0</c:v>
                </c:pt>
                <c:pt idx="13">
                  <c:v>1998.0</c:v>
                </c:pt>
                <c:pt idx="14">
                  <c:v>1999.0</c:v>
                </c:pt>
                <c:pt idx="15">
                  <c:v>2000.0</c:v>
                </c:pt>
                <c:pt idx="16">
                  <c:v>2001.0</c:v>
                </c:pt>
                <c:pt idx="17">
                  <c:v>2002.0</c:v>
                </c:pt>
                <c:pt idx="18">
                  <c:v>2003.0</c:v>
                </c:pt>
                <c:pt idx="19">
                  <c:v>2004.0</c:v>
                </c:pt>
                <c:pt idx="20">
                  <c:v>2005.0</c:v>
                </c:pt>
                <c:pt idx="21">
                  <c:v>2006.0</c:v>
                </c:pt>
                <c:pt idx="22">
                  <c:v>2007.0</c:v>
                </c:pt>
                <c:pt idx="23">
                  <c:v>2008.0</c:v>
                </c:pt>
                <c:pt idx="24">
                  <c:v>2009.0</c:v>
                </c:pt>
                <c:pt idx="25">
                  <c:v>2010.0</c:v>
                </c:pt>
                <c:pt idx="26">
                  <c:v>2011.0</c:v>
                </c:pt>
                <c:pt idx="27">
                  <c:v>2012.0</c:v>
                </c:pt>
                <c:pt idx="28">
                  <c:v>2013.0</c:v>
                </c:pt>
                <c:pt idx="29">
                  <c:v>2014.0</c:v>
                </c:pt>
                <c:pt idx="30">
                  <c:v>2015.0</c:v>
                </c:pt>
                <c:pt idx="31">
                  <c:v>2016.0</c:v>
                </c:pt>
                <c:pt idx="32">
                  <c:v>2017.0</c:v>
                </c:pt>
              </c:numCache>
            </c:numRef>
          </c:cat>
          <c:val>
            <c:numRef>
              <c:f>'Surface &amp; langue'!$B$158:$AH$158</c:f>
              <c:numCache>
                <c:formatCode>0.0%</c:formatCode>
                <c:ptCount val="33"/>
                <c:pt idx="0">
                  <c:v>0.117893674354052</c:v>
                </c:pt>
                <c:pt idx="1">
                  <c:v>0.0</c:v>
                </c:pt>
                <c:pt idx="2">
                  <c:v>0.0</c:v>
                </c:pt>
                <c:pt idx="3">
                  <c:v>0.124634180778231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0.120272888672597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0.170993412099747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0.175843164114719</c:v>
                </c:pt>
                <c:pt idx="19">
                  <c:v>0.0</c:v>
                </c:pt>
                <c:pt idx="20">
                  <c:v>0.177286380439974</c:v>
                </c:pt>
                <c:pt idx="21">
                  <c:v>0.179065918055293</c:v>
                </c:pt>
                <c:pt idx="22">
                  <c:v>0.17936692471529</c:v>
                </c:pt>
                <c:pt idx="23">
                  <c:v>0.179510538717808</c:v>
                </c:pt>
                <c:pt idx="24">
                  <c:v>0.180222721196336</c:v>
                </c:pt>
                <c:pt idx="25">
                  <c:v>0.179772472610497</c:v>
                </c:pt>
                <c:pt idx="26">
                  <c:v>0.182548035246617</c:v>
                </c:pt>
                <c:pt idx="27">
                  <c:v>0.18326050237971</c:v>
                </c:pt>
                <c:pt idx="28">
                  <c:v>0.184269295258889</c:v>
                </c:pt>
                <c:pt idx="29">
                  <c:v>0.184702132581117</c:v>
                </c:pt>
                <c:pt idx="30">
                  <c:v>0.185146198450796</c:v>
                </c:pt>
                <c:pt idx="31">
                  <c:v>0.185591331955666</c:v>
                </c:pt>
                <c:pt idx="32">
                  <c:v>0.186037535662564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3066056"/>
        <c:axId val="-2042843864"/>
      </c:barChart>
      <c:catAx>
        <c:axId val="-2043066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2000" b="0"/>
            </a:pPr>
            <a:endParaRPr lang="fr-FR"/>
          </a:p>
        </c:txPr>
        <c:crossAx val="-2042843864"/>
        <c:crosses val="autoZero"/>
        <c:auto val="1"/>
        <c:lblAlgn val="ctr"/>
        <c:lblOffset val="100"/>
        <c:tickLblSkip val="5"/>
        <c:noMultiLvlLbl val="0"/>
      </c:catAx>
      <c:valAx>
        <c:axId val="-2042843864"/>
        <c:scaling>
          <c:orientation val="minMax"/>
          <c:max val="0.4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43066056"/>
        <c:crosses val="autoZero"/>
        <c:crossBetween val="between"/>
        <c:majorUnit val="0.05"/>
      </c:valAx>
    </c:plotArea>
    <c:legend>
      <c:legendPos val="r"/>
      <c:layout>
        <c:manualLayout>
          <c:xMode val="edge"/>
          <c:yMode val="edge"/>
          <c:x val="0.00836872285381796"/>
          <c:y val="0.132494616730504"/>
          <c:w val="0.814017984187726"/>
          <c:h val="0.1621976502084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Evolution de la structure par secteur des GDPL </a:t>
            </a:r>
            <a:r>
              <a:rPr lang="fr-FR" sz="1800" dirty="0" smtClean="0"/>
              <a:t>en </a:t>
            </a:r>
            <a:r>
              <a:rPr lang="fr-FR" sz="1800" dirty="0"/>
              <a:t>% de leur nombre </a:t>
            </a:r>
          </a:p>
        </c:rich>
      </c:tx>
      <c:layout>
        <c:manualLayout>
          <c:xMode val="edge"/>
          <c:yMode val="edge"/>
          <c:x val="0.189523718601777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865683930291587"/>
          <c:y val="0.0967311357768839"/>
          <c:w val="0.835731067584737"/>
          <c:h val="0.7775900156342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[gdpl.xls]GDPL!$A$38</c:f>
              <c:strCache>
                <c:ptCount val="1"/>
                <c:pt idx="0">
                  <c:v>Agriculture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[gdpl.xls]GDPL!$B$30:$W$30</c:f>
              <c:numCache>
                <c:formatCode>0</c:formatCode>
                <c:ptCount val="22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</c:numCache>
            </c:numRef>
          </c:cat>
          <c:val>
            <c:numRef>
              <c:f>[gdpl.xls]GDPL!$B$38:$W$38</c:f>
              <c:numCache>
                <c:formatCode>0%</c:formatCode>
                <c:ptCount val="22"/>
                <c:pt idx="0">
                  <c:v>0.847358121330724</c:v>
                </c:pt>
                <c:pt idx="1">
                  <c:v>0.833948339483395</c:v>
                </c:pt>
                <c:pt idx="2">
                  <c:v>0.801381692573402</c:v>
                </c:pt>
                <c:pt idx="3">
                  <c:v>0.783112582781457</c:v>
                </c:pt>
                <c:pt idx="4">
                  <c:v>0.781045751633987</c:v>
                </c:pt>
                <c:pt idx="5">
                  <c:v>0.768488745980707</c:v>
                </c:pt>
                <c:pt idx="6">
                  <c:v>0.7664</c:v>
                </c:pt>
                <c:pt idx="7">
                  <c:v>0.748456790123457</c:v>
                </c:pt>
                <c:pt idx="8">
                  <c:v>0.730421686746988</c:v>
                </c:pt>
                <c:pt idx="9">
                  <c:v>0.715124816446402</c:v>
                </c:pt>
                <c:pt idx="10">
                  <c:v>0.710564399421129</c:v>
                </c:pt>
                <c:pt idx="11">
                  <c:v>0.698435277382646</c:v>
                </c:pt>
                <c:pt idx="12">
                  <c:v>0.686192468619247</c:v>
                </c:pt>
                <c:pt idx="13">
                  <c:v>0.670284938941655</c:v>
                </c:pt>
                <c:pt idx="14">
                  <c:v>0.658210947930574</c:v>
                </c:pt>
                <c:pt idx="15">
                  <c:v>0.635778635778636</c:v>
                </c:pt>
                <c:pt idx="16">
                  <c:v>0.619047619047619</c:v>
                </c:pt>
                <c:pt idx="17">
                  <c:v>0.607843137254902</c:v>
                </c:pt>
                <c:pt idx="18">
                  <c:v>0.596176821983274</c:v>
                </c:pt>
                <c:pt idx="19">
                  <c:v>0.581395348837209</c:v>
                </c:pt>
                <c:pt idx="20">
                  <c:v>0.577188940092166</c:v>
                </c:pt>
                <c:pt idx="21">
                  <c:v>0.571265678449259</c:v>
                </c:pt>
              </c:numCache>
            </c:numRef>
          </c:val>
        </c:ser>
        <c:ser>
          <c:idx val="1"/>
          <c:order val="1"/>
          <c:tx>
            <c:strRef>
              <c:f>[gdpl.xls]GDPL!$A$39</c:f>
              <c:strCache>
                <c:ptCount val="1"/>
                <c:pt idx="0">
                  <c:v>Industrie et commerce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numRef>
              <c:f>[gdpl.xls]GDPL!$B$30:$W$30</c:f>
              <c:numCache>
                <c:formatCode>0</c:formatCode>
                <c:ptCount val="22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</c:numCache>
            </c:numRef>
          </c:cat>
          <c:val>
            <c:numRef>
              <c:f>[gdpl.xls]GDPL!$B$39:$W$39</c:f>
              <c:numCache>
                <c:formatCode>0%</c:formatCode>
                <c:ptCount val="22"/>
                <c:pt idx="0">
                  <c:v>0.0821917808219178</c:v>
                </c:pt>
                <c:pt idx="1">
                  <c:v>0.0793357933579336</c:v>
                </c:pt>
                <c:pt idx="2">
                  <c:v>0.0708117443868739</c:v>
                </c:pt>
                <c:pt idx="3">
                  <c:v>0.0678807947019867</c:v>
                </c:pt>
                <c:pt idx="4">
                  <c:v>0.065359477124183</c:v>
                </c:pt>
                <c:pt idx="5">
                  <c:v>0.0610932475884244</c:v>
                </c:pt>
                <c:pt idx="6">
                  <c:v>0.0576</c:v>
                </c:pt>
                <c:pt idx="7">
                  <c:v>0.0555555555555555</c:v>
                </c:pt>
                <c:pt idx="8">
                  <c:v>0.052710843373494</c:v>
                </c:pt>
                <c:pt idx="9">
                  <c:v>0.0513950073421439</c:v>
                </c:pt>
                <c:pt idx="10">
                  <c:v>0.0492040520984081</c:v>
                </c:pt>
                <c:pt idx="11">
                  <c:v>0.0483641536273115</c:v>
                </c:pt>
                <c:pt idx="12">
                  <c:v>0.0474198047419805</c:v>
                </c:pt>
                <c:pt idx="13">
                  <c:v>0.0474898236092266</c:v>
                </c:pt>
                <c:pt idx="14">
                  <c:v>0.048064085447263</c:v>
                </c:pt>
                <c:pt idx="15">
                  <c:v>0.0501930501930502</c:v>
                </c:pt>
                <c:pt idx="16">
                  <c:v>0.0476190476190476</c:v>
                </c:pt>
                <c:pt idx="17">
                  <c:v>0.0477941176470588</c:v>
                </c:pt>
                <c:pt idx="18">
                  <c:v>0.04778972520908</c:v>
                </c:pt>
                <c:pt idx="19">
                  <c:v>0.0465116279069767</c:v>
                </c:pt>
                <c:pt idx="20">
                  <c:v>0.0426267281105991</c:v>
                </c:pt>
                <c:pt idx="21">
                  <c:v>0.0421892816419612</c:v>
                </c:pt>
              </c:numCache>
            </c:numRef>
          </c:val>
        </c:ser>
        <c:ser>
          <c:idx val="2"/>
          <c:order val="2"/>
          <c:tx>
            <c:strRef>
              <c:f>[gdpl.xls]GDPL!$A$40</c:f>
              <c:strCache>
                <c:ptCount val="1"/>
                <c:pt idx="0">
                  <c:v>Immobilier</c:v>
                </c:pt>
              </c:strCache>
            </c:strRef>
          </c:tx>
          <c:spPr>
            <a:solidFill>
              <a:schemeClr val="bg1"/>
            </a:solidFill>
            <a:ln w="28575" cmpd="sng"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[gdpl.xls]GDPL!$B$30:$W$30</c:f>
              <c:numCache>
                <c:formatCode>0</c:formatCode>
                <c:ptCount val="22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</c:numCache>
            </c:numRef>
          </c:cat>
          <c:val>
            <c:numRef>
              <c:f>[gdpl.xls]GDPL!$B$40:$W$40</c:f>
              <c:numCache>
                <c:formatCode>0%</c:formatCode>
                <c:ptCount val="22"/>
                <c:pt idx="0">
                  <c:v>0.0156555772994129</c:v>
                </c:pt>
                <c:pt idx="1">
                  <c:v>0.0350553505535055</c:v>
                </c:pt>
                <c:pt idx="2">
                  <c:v>0.0725388601036269</c:v>
                </c:pt>
                <c:pt idx="3">
                  <c:v>0.0910596026490066</c:v>
                </c:pt>
                <c:pt idx="4">
                  <c:v>0.0980392156862745</c:v>
                </c:pt>
                <c:pt idx="5">
                  <c:v>0.104501607717042</c:v>
                </c:pt>
                <c:pt idx="6">
                  <c:v>0.1072</c:v>
                </c:pt>
                <c:pt idx="7">
                  <c:v>0.12037037037037</c:v>
                </c:pt>
                <c:pt idx="8">
                  <c:v>0.132530120481928</c:v>
                </c:pt>
                <c:pt idx="9">
                  <c:v>0.143906020558003</c:v>
                </c:pt>
                <c:pt idx="10">
                  <c:v>0.147612156295224</c:v>
                </c:pt>
                <c:pt idx="11">
                  <c:v>0.153627311522048</c:v>
                </c:pt>
                <c:pt idx="12">
                  <c:v>0.158995815899582</c:v>
                </c:pt>
                <c:pt idx="13">
                  <c:v>0.176390773405699</c:v>
                </c:pt>
                <c:pt idx="14">
                  <c:v>0.186915887850467</c:v>
                </c:pt>
                <c:pt idx="15">
                  <c:v>0.204633204633205</c:v>
                </c:pt>
                <c:pt idx="16">
                  <c:v>0.214285714285714</c:v>
                </c:pt>
                <c:pt idx="17">
                  <c:v>0.220588235294118</c:v>
                </c:pt>
                <c:pt idx="18">
                  <c:v>0.232974910394265</c:v>
                </c:pt>
                <c:pt idx="19">
                  <c:v>0.25</c:v>
                </c:pt>
                <c:pt idx="20">
                  <c:v>0.256912442396313</c:v>
                </c:pt>
                <c:pt idx="21">
                  <c:v>0.263397947548461</c:v>
                </c:pt>
              </c:numCache>
            </c:numRef>
          </c:val>
        </c:ser>
        <c:ser>
          <c:idx val="3"/>
          <c:order val="3"/>
          <c:tx>
            <c:strRef>
              <c:f>[gdpl.xls]GDPL!$A$41</c:f>
              <c:strCache>
                <c:ptCount val="1"/>
                <c:pt idx="0">
                  <c:v>Autres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0.0"/>
                  <c:y val="-0.04767232290644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"/>
                  <c:y val="-0.03467078029559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</c:spPr>
            <c:txPr>
              <a:bodyPr/>
              <a:lstStyle/>
              <a:p>
                <a:pPr>
                  <a:defRPr sz="20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[gdpl.xls]GDPL!$B$30:$W$30</c:f>
              <c:numCache>
                <c:formatCode>0</c:formatCode>
                <c:ptCount val="22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</c:numCache>
            </c:numRef>
          </c:cat>
          <c:val>
            <c:numRef>
              <c:f>[gdpl.xls]GDPL!$B$41:$W$41</c:f>
              <c:numCache>
                <c:formatCode>0%</c:formatCode>
                <c:ptCount val="22"/>
                <c:pt idx="0">
                  <c:v>0.0547945205479452</c:v>
                </c:pt>
                <c:pt idx="1">
                  <c:v>0.051660516605166</c:v>
                </c:pt>
                <c:pt idx="2">
                  <c:v>0.0552677029360967</c:v>
                </c:pt>
                <c:pt idx="3">
                  <c:v>0.0579470198675497</c:v>
                </c:pt>
                <c:pt idx="4">
                  <c:v>0.0555555555555555</c:v>
                </c:pt>
                <c:pt idx="5">
                  <c:v>0.0659163987138263</c:v>
                </c:pt>
                <c:pt idx="6">
                  <c:v>0.0688</c:v>
                </c:pt>
                <c:pt idx="7">
                  <c:v>0.0756172839506173</c:v>
                </c:pt>
                <c:pt idx="8">
                  <c:v>0.0843373493975903</c:v>
                </c:pt>
                <c:pt idx="9">
                  <c:v>0.0895741556534508</c:v>
                </c:pt>
                <c:pt idx="10">
                  <c:v>0.0926193921852388</c:v>
                </c:pt>
                <c:pt idx="11">
                  <c:v>0.0995732574679943</c:v>
                </c:pt>
                <c:pt idx="12">
                  <c:v>0.107391910739191</c:v>
                </c:pt>
                <c:pt idx="13">
                  <c:v>0.105834464043419</c:v>
                </c:pt>
                <c:pt idx="14">
                  <c:v>0.106809078771696</c:v>
                </c:pt>
                <c:pt idx="15">
                  <c:v>0.109395109395109</c:v>
                </c:pt>
                <c:pt idx="16">
                  <c:v>0.119047619047619</c:v>
                </c:pt>
                <c:pt idx="17">
                  <c:v>0.123774509803922</c:v>
                </c:pt>
                <c:pt idx="18">
                  <c:v>0.123058542413381</c:v>
                </c:pt>
                <c:pt idx="19">
                  <c:v>0.122093023255814</c:v>
                </c:pt>
                <c:pt idx="20">
                  <c:v>0.123271889400922</c:v>
                </c:pt>
                <c:pt idx="21">
                  <c:v>0.123147092360319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87560520"/>
        <c:axId val="1787563592"/>
      </c:barChart>
      <c:lineChart>
        <c:grouping val="standard"/>
        <c:varyColors val="0"/>
        <c:ser>
          <c:idx val="4"/>
          <c:order val="4"/>
          <c:tx>
            <c:strRef>
              <c:f>[gdpl.xls]GDPL!$A$35</c:f>
              <c:strCache>
                <c:ptCount val="1"/>
                <c:pt idx="0">
                  <c:v>Nombre de GDPL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tx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[gdpl.xls]GDPL!$B$30:$W$30</c:f>
              <c:numCache>
                <c:formatCode>0</c:formatCode>
                <c:ptCount val="22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</c:numCache>
            </c:numRef>
          </c:cat>
          <c:val>
            <c:numRef>
              <c:f>[gdpl.xls]GDPL!$B$35:$W$35</c:f>
              <c:numCache>
                <c:formatCode>###\ ###\ ###\ ###\ \ </c:formatCode>
                <c:ptCount val="22"/>
                <c:pt idx="0">
                  <c:v>511.0</c:v>
                </c:pt>
                <c:pt idx="1">
                  <c:v>542.0</c:v>
                </c:pt>
                <c:pt idx="2">
                  <c:v>579.0</c:v>
                </c:pt>
                <c:pt idx="3">
                  <c:v>604.0</c:v>
                </c:pt>
                <c:pt idx="4">
                  <c:v>612.0</c:v>
                </c:pt>
                <c:pt idx="5">
                  <c:v>622.0</c:v>
                </c:pt>
                <c:pt idx="6">
                  <c:v>625.0</c:v>
                </c:pt>
                <c:pt idx="7">
                  <c:v>648.0</c:v>
                </c:pt>
                <c:pt idx="8">
                  <c:v>664.0</c:v>
                </c:pt>
                <c:pt idx="9">
                  <c:v>681.0</c:v>
                </c:pt>
                <c:pt idx="10">
                  <c:v>691.0</c:v>
                </c:pt>
                <c:pt idx="11">
                  <c:v>703.0</c:v>
                </c:pt>
                <c:pt idx="12">
                  <c:v>717.0</c:v>
                </c:pt>
                <c:pt idx="13">
                  <c:v>737.0</c:v>
                </c:pt>
                <c:pt idx="14">
                  <c:v>749.0</c:v>
                </c:pt>
                <c:pt idx="15">
                  <c:v>777.0</c:v>
                </c:pt>
                <c:pt idx="16">
                  <c:v>798.0</c:v>
                </c:pt>
                <c:pt idx="17">
                  <c:v>816.0</c:v>
                </c:pt>
                <c:pt idx="18">
                  <c:v>837.0</c:v>
                </c:pt>
                <c:pt idx="19">
                  <c:v>860.0</c:v>
                </c:pt>
                <c:pt idx="20">
                  <c:v>868.0</c:v>
                </c:pt>
                <c:pt idx="21">
                  <c:v>877.0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7569880"/>
        <c:axId val="1787567032"/>
      </c:lineChart>
      <c:catAx>
        <c:axId val="1787560520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fr-FR"/>
          </a:p>
        </c:txPr>
        <c:crossAx val="1787563592"/>
        <c:crosses val="autoZero"/>
        <c:auto val="1"/>
        <c:lblAlgn val="ctr"/>
        <c:lblOffset val="100"/>
        <c:tickLblSkip val="1"/>
        <c:noMultiLvlLbl val="0"/>
      </c:catAx>
      <c:valAx>
        <c:axId val="1787563592"/>
        <c:scaling>
          <c:orientation val="minMax"/>
          <c:max val="1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1787560520"/>
        <c:crosses val="autoZero"/>
        <c:crossBetween val="between"/>
      </c:valAx>
      <c:valAx>
        <c:axId val="1787567032"/>
        <c:scaling>
          <c:orientation val="minMax"/>
        </c:scaling>
        <c:delete val="0"/>
        <c:axPos val="r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1787569880"/>
        <c:crosses val="max"/>
        <c:crossBetween val="between"/>
      </c:valAx>
      <c:catAx>
        <c:axId val="1787569880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787567032"/>
        <c:crosses val="autoZero"/>
        <c:auto val="1"/>
        <c:lblAlgn val="ctr"/>
        <c:lblOffset val="100"/>
        <c:noMultiLvlLbl val="0"/>
      </c:catAx>
    </c:plotArea>
    <c:legend>
      <c:legendPos val="r"/>
      <c:legendEntry>
        <c:idx val="0"/>
        <c:txPr>
          <a:bodyPr/>
          <a:lstStyle/>
          <a:p>
            <a:pPr>
              <a:defRPr sz="2400" b="1" i="1">
                <a:solidFill>
                  <a:srgbClr val="660066"/>
                </a:solidFill>
              </a:defRPr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2400" b="1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2400"/>
            </a:pPr>
            <a:endParaRPr lang="fr-FR"/>
          </a:p>
        </c:txPr>
      </c:legendEntry>
      <c:layout>
        <c:manualLayout>
          <c:xMode val="edge"/>
          <c:yMode val="edge"/>
          <c:x val="0.318613326461408"/>
          <c:y val="0.423527715083509"/>
          <c:w val="0.311545569010109"/>
          <c:h val="0.375008621722384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20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0.33969</cdr:x>
      <cdr:y>0.50969</cdr:y>
    </cdr:from>
    <cdr:to>
      <cdr:x>0.55671</cdr:x>
      <cdr:y>0.63648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406316" y="3474233"/>
          <a:ext cx="1537370" cy="864251"/>
        </a:xfrm>
        <a:prstGeom xmlns:a="http://schemas.openxmlformats.org/drawingml/2006/main" prst="roundRect">
          <a:avLst/>
        </a:prstGeom>
        <a:solidFill xmlns:a="http://schemas.openxmlformats.org/drawingml/2006/main">
          <a:srgbClr val="38E62B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Stockage d'environ 90</a:t>
          </a:r>
        </a:p>
      </cdr:txBody>
    </cdr:sp>
  </cdr:relSizeAnchor>
  <cdr:relSizeAnchor xmlns:cdr="http://schemas.openxmlformats.org/drawingml/2006/chartDrawing">
    <cdr:from>
      <cdr:x>0.31289</cdr:x>
      <cdr:y>0.16255</cdr:y>
    </cdr:from>
    <cdr:to>
      <cdr:x>0.63597</cdr:x>
      <cdr:y>0.26454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2216484" y="1108023"/>
          <a:ext cx="2288674" cy="69515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Surtout dotation des GDPL</a:t>
          </a:r>
          <a:endParaRPr lang="fr-FR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0.51394</cdr:x>
      <cdr:y>0.65295</cdr:y>
    </cdr:from>
    <cdr:to>
      <cdr:x>0.93414</cdr:x>
      <cdr:y>0.88967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3640723" y="4351202"/>
          <a:ext cx="2976646" cy="157747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C’est l’ADRAF d’Etat,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après 1989, qui a distribué les terres stockées et les nouvelle expropriations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0.55427</cdr:x>
      <cdr:y>0.40081</cdr:y>
    </cdr:from>
    <cdr:to>
      <cdr:x>0.74939</cdr:x>
      <cdr:y>0.50932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430377" y="2657643"/>
          <a:ext cx="855579" cy="71951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Non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connu</a:t>
          </a:r>
          <a:endParaRPr lang="fr-FR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0.42561</cdr:x>
      <cdr:y>0.18065</cdr:y>
    </cdr:from>
    <cdr:to>
      <cdr:x>1</cdr:x>
      <cdr:y>0.32056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866229" y="1197811"/>
          <a:ext cx="2518614" cy="92777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Que des pertes,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sauf en 2014 (?)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0.52226</cdr:x>
      <cdr:y>0.5579</cdr:y>
    </cdr:from>
    <cdr:to>
      <cdr:x>0.95657</cdr:x>
      <cdr:y>0.67204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607553" y="3711408"/>
          <a:ext cx="1336842" cy="75932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Surtout </a:t>
          </a:r>
          <a:r>
            <a:rPr lang="fr-FR" sz="1600" b="1" dirty="0">
              <a:solidFill>
                <a:srgbClr val="000000"/>
              </a:solidFill>
            </a:rPr>
            <a:t>des </a:t>
          </a:r>
          <a:r>
            <a:rPr lang="fr-FR" sz="1600" b="1" dirty="0" smtClean="0">
              <a:solidFill>
                <a:srgbClr val="000000"/>
              </a:solidFill>
            </a:rPr>
            <a:t>emprunts</a:t>
          </a:r>
          <a:endParaRPr lang="fr-FR" sz="1600" b="1" dirty="0">
            <a:solidFill>
              <a:srgbClr val="000000"/>
            </a:solidFill>
          </a:endParaRP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3.43134E-7</cdr:x>
      <cdr:y>0.71866</cdr:y>
    </cdr:from>
    <cdr:to>
      <cdr:x>1</cdr:x>
      <cdr:y>0.86536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" y="4780882"/>
          <a:ext cx="2914315" cy="97589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Surtout </a:t>
          </a:r>
          <a:r>
            <a:rPr lang="fr-FR" sz="1600" b="1" dirty="0">
              <a:solidFill>
                <a:srgbClr val="000000"/>
              </a:solidFill>
            </a:rPr>
            <a:t>des Immobilisations financières </a:t>
          </a:r>
          <a:r>
            <a:rPr lang="fr-FR" sz="1600" b="1" dirty="0" smtClean="0">
              <a:solidFill>
                <a:srgbClr val="000000"/>
              </a:solidFill>
            </a:rPr>
            <a:t>et </a:t>
          </a:r>
          <a:r>
            <a:rPr lang="fr-FR" sz="1600" b="1" dirty="0">
              <a:solidFill>
                <a:srgbClr val="000000"/>
              </a:solidFill>
            </a:rPr>
            <a:t>de </a:t>
          </a:r>
          <a:r>
            <a:rPr lang="fr-FR" sz="1600" b="1" dirty="0" smtClean="0">
              <a:solidFill>
                <a:srgbClr val="000000"/>
              </a:solidFill>
            </a:rPr>
            <a:t>la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 </a:t>
          </a:r>
          <a:r>
            <a:rPr lang="fr-FR" sz="1600" b="1" dirty="0">
              <a:solidFill>
                <a:srgbClr val="000000"/>
              </a:solidFill>
            </a:rPr>
            <a:t>trésorerie en 2008 et 2009</a:t>
          </a:r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</cdr:x>
      <cdr:y>0.5493</cdr:y>
    </cdr:from>
    <cdr:to>
      <cdr:x>1</cdr:x>
      <cdr:y>0.67404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3649580"/>
          <a:ext cx="2860843" cy="828841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mr-IN" sz="1600" b="1" dirty="0" smtClean="0">
              <a:solidFill>
                <a:srgbClr val="000000"/>
              </a:solidFill>
            </a:rPr>
            <a:t>…</a:t>
          </a:r>
          <a:r>
            <a:rPr lang="fr-FR" sz="1600" b="1" dirty="0" smtClean="0">
              <a:solidFill>
                <a:srgbClr val="000000"/>
              </a:solidFill>
            </a:rPr>
            <a:t> mais en amélioration ,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au moins jusqu’en 2009</a:t>
          </a:r>
          <a:r>
            <a:rPr lang="mr-IN" sz="1600" b="1" dirty="0" smtClean="0">
              <a:solidFill>
                <a:srgbClr val="000000"/>
              </a:solidFill>
            </a:rPr>
            <a:t>…</a:t>
          </a:r>
          <a:endParaRPr lang="fr-FR" sz="1600" b="1" dirty="0" smtClean="0">
            <a:solidFill>
              <a:srgbClr val="000000"/>
            </a:solidFill>
          </a:endParaRPr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0.2131</cdr:x>
      <cdr:y>0.64566</cdr:y>
    </cdr:from>
    <cdr:to>
      <cdr:x>0.45999</cdr:x>
      <cdr:y>0.80486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893455" y="2434847"/>
          <a:ext cx="2193636" cy="60036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3CFF37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Très bonne corrélation (</a:t>
          </a:r>
          <a:r>
            <a:rPr lang="fr-FR" sz="1600" b="1" dirty="0" err="1">
              <a:solidFill>
                <a:srgbClr val="000000"/>
              </a:solidFill>
            </a:rPr>
            <a:t>coef</a:t>
          </a:r>
          <a:r>
            <a:rPr lang="fr-FR" sz="1600" b="1" dirty="0">
              <a:solidFill>
                <a:srgbClr val="000000"/>
              </a:solidFill>
            </a:rPr>
            <a:t>. : 85%)</a:t>
          </a:r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0.78352</cdr:x>
      <cdr:y>0.35339</cdr:y>
    </cdr:from>
    <cdr:to>
      <cdr:x>1</cdr:x>
      <cdr:y>0.59322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961709" y="962891"/>
          <a:ext cx="1923473" cy="65347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/>
            <a:t>Aucune corrélation (coef. : -10%)</a:t>
          </a:r>
        </a:p>
      </cdr:txBody>
    </cdr:sp>
  </cdr:relSizeAnchor>
  <cdr:relSizeAnchor xmlns:cdr="http://schemas.openxmlformats.org/drawingml/2006/chartDrawing">
    <cdr:from>
      <cdr:x>0.07924</cdr:x>
      <cdr:y>0</cdr:y>
    </cdr:from>
    <cdr:to>
      <cdr:x>0.37813</cdr:x>
      <cdr:y>0.22881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704073" y="0"/>
          <a:ext cx="2655654" cy="62345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Taux de variation annuelle des prix, %</a:t>
          </a:r>
        </a:p>
        <a:p xmlns:a="http://schemas.openxmlformats.org/drawingml/2006/main">
          <a:pPr algn="ctr"/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0.54825</cdr:x>
      <cdr:y>0.68527</cdr:y>
    </cdr:from>
    <cdr:to>
      <cdr:x>0.97107</cdr:x>
      <cdr:y>0.89298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711133" y="4531643"/>
          <a:ext cx="2090833" cy="137357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800" b="1" dirty="0">
              <a:solidFill>
                <a:srgbClr val="000000"/>
              </a:solidFill>
            </a:rPr>
            <a:t>Inflation peu différente entre </a:t>
          </a:r>
          <a:endParaRPr lang="fr-FR" sz="1800" b="1" dirty="0" smtClean="0">
            <a:solidFill>
              <a:srgbClr val="000000"/>
            </a:solidFill>
          </a:endParaRPr>
        </a:p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Le </a:t>
          </a:r>
          <a:r>
            <a:rPr lang="fr-FR" sz="1800" b="1" dirty="0">
              <a:solidFill>
                <a:srgbClr val="000000"/>
              </a:solidFill>
            </a:rPr>
            <a:t>Caillou </a:t>
          </a:r>
        </a:p>
        <a:p xmlns:a="http://schemas.openxmlformats.org/drawingml/2006/main">
          <a:pPr algn="ctr"/>
          <a:r>
            <a:rPr lang="fr-FR" sz="1800" b="1" dirty="0">
              <a:solidFill>
                <a:srgbClr val="000000"/>
              </a:solidFill>
            </a:rPr>
            <a:t>et la Métropole</a:t>
          </a:r>
        </a:p>
      </cdr:txBody>
    </cdr:sp>
  </cdr:relSizeAnchor>
  <cdr:relSizeAnchor xmlns:cdr="http://schemas.openxmlformats.org/drawingml/2006/chartDrawing">
    <cdr:from>
      <cdr:x>0.10339</cdr:x>
      <cdr:y>0.14584</cdr:y>
    </cdr:from>
    <cdr:to>
      <cdr:x>0.81196</cdr:x>
      <cdr:y>0.23844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511244" y="964409"/>
          <a:ext cx="3503948" cy="61237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Inflation élevée en Nouvelle Zélande </a:t>
          </a:r>
        </a:p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et surtout Australie</a:t>
          </a:r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0.14328</cdr:x>
      <cdr:y>0.27617</cdr:y>
    </cdr:from>
    <cdr:to>
      <cdr:x>0.52239</cdr:x>
      <cdr:y>0.51281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544301" y="1826267"/>
          <a:ext cx="1440134" cy="1564951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400" b="1" dirty="0" smtClean="0">
              <a:solidFill>
                <a:srgbClr val="0000FF"/>
              </a:solidFill>
            </a:rPr>
            <a:t>Fr </a:t>
          </a:r>
          <a:r>
            <a:rPr lang="fr-FR" sz="1600" b="1" dirty="0" smtClean="0">
              <a:solidFill>
                <a:srgbClr val="000000"/>
              </a:solidFill>
            </a:rPr>
            <a:t>stabilisation puis baisse à partir de 2008</a:t>
          </a:r>
        </a:p>
        <a:p xmlns:a="http://schemas.openxmlformats.org/drawingml/2006/main">
          <a:pPr algn="ctr"/>
          <a:endParaRPr lang="fr-FR" sz="12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0.21791</cdr:x>
      <cdr:y>0.67401</cdr:y>
    </cdr:from>
    <cdr:to>
      <cdr:x>0.91642</cdr:x>
      <cdr:y>0.798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827791" y="4457199"/>
          <a:ext cx="2653473" cy="81996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400" b="1" dirty="0" smtClean="0">
              <a:solidFill>
                <a:srgbClr val="FF0000"/>
              </a:solidFill>
            </a:rPr>
            <a:t>NC </a:t>
          </a:r>
          <a:r>
            <a:rPr lang="fr-FR" sz="1600" b="1" dirty="0" smtClean="0">
              <a:solidFill>
                <a:srgbClr val="000000"/>
              </a:solidFill>
            </a:rPr>
            <a:t>Hausse jusqu’en 2011,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chute ensuite</a:t>
          </a:r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0.18906</cdr:x>
      <cdr:y>0.09026</cdr:y>
    </cdr:from>
    <cdr:to>
      <cdr:x>0.92911</cdr:x>
      <cdr:y>0.21804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864028" y="606126"/>
          <a:ext cx="3382228" cy="85812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Peu de différences </a:t>
          </a:r>
        </a:p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en général entre </a:t>
          </a:r>
          <a:endParaRPr lang="fr-FR" sz="16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moyenne </a:t>
          </a:r>
          <a:r>
            <a:rPr lang="fr-FR" sz="1600" b="1" dirty="0">
              <a:solidFill>
                <a:schemeClr val="tx1"/>
              </a:solidFill>
            </a:rPr>
            <a:t>et </a:t>
          </a:r>
          <a:r>
            <a:rPr lang="fr-FR" sz="1600" b="1" dirty="0" smtClean="0">
              <a:solidFill>
                <a:schemeClr val="tx1"/>
              </a:solidFill>
            </a:rPr>
            <a:t>glissement</a:t>
          </a:r>
          <a:r>
            <a:rPr lang="mr-IN" sz="1600" b="1" dirty="0" smtClean="0">
              <a:solidFill>
                <a:schemeClr val="tx1"/>
              </a:solidFill>
            </a:rPr>
            <a:t>…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0.44514</cdr:x>
      <cdr:y>0.23703</cdr:y>
    </cdr:from>
    <cdr:to>
      <cdr:x>1</cdr:x>
      <cdr:y>0.44751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840138" y="1591764"/>
          <a:ext cx="2293695" cy="141344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mr-IN" sz="1600" b="1" dirty="0" smtClean="0">
              <a:solidFill>
                <a:schemeClr val="tx1"/>
              </a:solidFill>
            </a:rPr>
            <a:t>…</a:t>
          </a:r>
          <a:r>
            <a:rPr lang="fr-FR" sz="1600" b="1" dirty="0" smtClean="0">
              <a:solidFill>
                <a:schemeClr val="tx1"/>
              </a:solidFill>
            </a:rPr>
            <a:t> mais différences </a:t>
          </a:r>
          <a:r>
            <a:rPr lang="fr-FR" sz="1600" b="1" dirty="0">
              <a:solidFill>
                <a:schemeClr val="tx1"/>
              </a:solidFill>
            </a:rPr>
            <a:t>importantes </a:t>
          </a:r>
        </a:p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quand l'inflation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diminue ou  augmente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 </a:t>
          </a:r>
          <a:r>
            <a:rPr lang="fr-FR" sz="1600" b="1" dirty="0">
              <a:solidFill>
                <a:schemeClr val="tx1"/>
              </a:solidFill>
            </a:rPr>
            <a:t>beaucoup</a:t>
          </a:r>
        </a:p>
        <a:p xmlns:a="http://schemas.openxmlformats.org/drawingml/2006/main">
          <a:pPr algn="ctr"/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0.24475</cdr:x>
      <cdr:y>0.19811</cdr:y>
    </cdr:from>
    <cdr:to>
      <cdr:x>0.55343</cdr:x>
      <cdr:y>0.55085</cdr:y>
    </cdr:to>
    <cdr:cxnSp macro="">
      <cdr:nvCxnSpPr>
        <cdr:cNvPr id="3" name="Connecteur droit avec flèche 2"/>
        <cdr:cNvCxnSpPr/>
      </cdr:nvCxnSpPr>
      <cdr:spPr>
        <a:xfrm xmlns:a="http://schemas.openxmlformats.org/drawingml/2006/main">
          <a:off x="1044015" y="1334972"/>
          <a:ext cx="1316776" cy="2376896"/>
        </a:xfrm>
        <a:prstGeom xmlns:a="http://schemas.openxmlformats.org/drawingml/2006/main" prst="straightConnector1">
          <a:avLst/>
        </a:prstGeom>
        <a:ln xmlns:a="http://schemas.openxmlformats.org/drawingml/2006/main" w="57150" cmpd="sng">
          <a:solidFill>
            <a:srgbClr val="FF0000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0.56054</cdr:x>
      <cdr:y>0.38414</cdr:y>
    </cdr:from>
    <cdr:to>
      <cdr:x>0.96565</cdr:x>
      <cdr:y>0.54118</cdr:y>
    </cdr:to>
    <cdr:cxnSp macro="">
      <cdr:nvCxnSpPr>
        <cdr:cNvPr id="6" name="Connecteur droit avec flèche 5"/>
        <cdr:cNvCxnSpPr/>
      </cdr:nvCxnSpPr>
      <cdr:spPr>
        <a:xfrm xmlns:a="http://schemas.openxmlformats.org/drawingml/2006/main" flipV="1">
          <a:off x="2391097" y="2588541"/>
          <a:ext cx="1728078" cy="1058207"/>
        </a:xfrm>
        <a:prstGeom xmlns:a="http://schemas.openxmlformats.org/drawingml/2006/main" prst="straightConnector1">
          <a:avLst/>
        </a:prstGeom>
        <a:ln xmlns:a="http://schemas.openxmlformats.org/drawingml/2006/main" w="57150" cmpd="sng">
          <a:solidFill>
            <a:srgbClr val="FF6600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0.08027</cdr:x>
      <cdr:y>0.45821</cdr:y>
    </cdr:from>
    <cdr:to>
      <cdr:x>0.33899</cdr:x>
      <cdr:y>0.67104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739473" y="3018739"/>
          <a:ext cx="2383577" cy="140222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800" b="1" dirty="0">
              <a:solidFill>
                <a:srgbClr val="000000"/>
              </a:solidFill>
            </a:rPr>
            <a:t>Décélération régulière avant l'accord </a:t>
          </a:r>
        </a:p>
        <a:p xmlns:a="http://schemas.openxmlformats.org/drawingml/2006/main">
          <a:pPr algn="ctr"/>
          <a:r>
            <a:rPr lang="fr-FR" sz="1800" b="1" i="1" dirty="0">
              <a:solidFill>
                <a:srgbClr val="000000"/>
              </a:solidFill>
            </a:rPr>
            <a:t>Vie chère </a:t>
          </a:r>
          <a:r>
            <a:rPr lang="fr-FR" sz="1800" b="1" dirty="0">
              <a:solidFill>
                <a:srgbClr val="000000"/>
              </a:solidFill>
            </a:rPr>
            <a:t>de 2012</a:t>
          </a:r>
        </a:p>
        <a:p xmlns:a="http://schemas.openxmlformats.org/drawingml/2006/main">
          <a:pPr algn="ctr"/>
          <a:endParaRPr lang="fr-FR" sz="18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0.35796</cdr:x>
      <cdr:y>0.49206</cdr:y>
    </cdr:from>
    <cdr:to>
      <cdr:x>0.52889</cdr:x>
      <cdr:y>0.59237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3297805" y="3241790"/>
          <a:ext cx="1574674" cy="66085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rgbClr val="000000"/>
              </a:solidFill>
            </a:rPr>
            <a:t>Chute jusque </a:t>
          </a:r>
        </a:p>
        <a:p xmlns:a="http://schemas.openxmlformats.org/drawingml/2006/main">
          <a:pPr algn="ctr"/>
          <a:r>
            <a:rPr lang="fr-FR" sz="1800" b="1" dirty="0">
              <a:solidFill>
                <a:srgbClr val="000000"/>
              </a:solidFill>
            </a:rPr>
            <a:t>début 2014</a:t>
          </a:r>
        </a:p>
        <a:p xmlns:a="http://schemas.openxmlformats.org/drawingml/2006/main">
          <a:pPr algn="ctr"/>
          <a:endParaRPr lang="fr-FR" sz="18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0.48134</cdr:x>
      <cdr:y>0.37987</cdr:y>
    </cdr:from>
    <cdr:to>
      <cdr:x>0.79247</cdr:x>
      <cdr:y>0.45358</cdr:y>
    </cdr:to>
    <cdr:sp macro="" textlink="">
      <cdr:nvSpPr>
        <cdr:cNvPr id="7" name="Rectangle à coins arrondis 6"/>
        <cdr:cNvSpPr/>
      </cdr:nvSpPr>
      <cdr:spPr>
        <a:xfrm xmlns:a="http://schemas.openxmlformats.org/drawingml/2006/main">
          <a:off x="4617244" y="1701800"/>
          <a:ext cx="2984500" cy="3302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rgbClr val="000000"/>
              </a:solidFill>
            </a:rPr>
            <a:t>Reprise rapide puis hausse</a:t>
          </a:r>
        </a:p>
        <a:p xmlns:a="http://schemas.openxmlformats.org/drawingml/2006/main">
          <a:pPr algn="ctr"/>
          <a:endParaRPr lang="fr-FR" sz="18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0.80036</cdr:x>
      <cdr:y>0.09672</cdr:y>
    </cdr:from>
    <cdr:to>
      <cdr:x>0.96417</cdr:x>
      <cdr:y>0.26194</cdr:y>
    </cdr:to>
    <cdr:sp macro="" textlink="">
      <cdr:nvSpPr>
        <cdr:cNvPr id="8" name="Rectangle à coins arrondis 7"/>
        <cdr:cNvSpPr/>
      </cdr:nvSpPr>
      <cdr:spPr>
        <a:xfrm xmlns:a="http://schemas.openxmlformats.org/drawingml/2006/main">
          <a:off x="7073474" y="637239"/>
          <a:ext cx="1447698" cy="108846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rgbClr val="000000"/>
              </a:solidFill>
            </a:rPr>
            <a:t>Forte hausse début 2017</a:t>
          </a:r>
        </a:p>
        <a:p xmlns:a="http://schemas.openxmlformats.org/drawingml/2006/main">
          <a:pPr algn="ctr"/>
          <a:endParaRPr lang="fr-FR" sz="1800" b="1" dirty="0">
            <a:solidFill>
              <a:srgbClr val="000000"/>
            </a:solidFill>
          </a:endParaRPr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0.78633</cdr:x>
      <cdr:y>0.92853</cdr:y>
    </cdr:from>
    <cdr:to>
      <cdr:x>0.98084</cdr:x>
      <cdr:y>0.99231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4533894" y="3019425"/>
          <a:ext cx="1133475" cy="1619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0.03656</cdr:x>
      <cdr:y>0.91861</cdr:y>
    </cdr:from>
    <cdr:to>
      <cdr:x>0.03681</cdr:x>
      <cdr:y>0.9191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285744" y="3377277"/>
          <a:ext cx="5400675" cy="2898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050" i="1"/>
            <a:t>* par rapport à leurs valeurs de 1993 </a:t>
          </a:r>
          <a:r>
            <a:rPr lang="fr-FR" sz="1000" i="1"/>
            <a:t>rapportées</a:t>
          </a:r>
          <a:r>
            <a:rPr lang="fr-FR" sz="1050" i="1"/>
            <a:t> à 100, en moyenne</a:t>
          </a:r>
          <a:r>
            <a:rPr lang="fr-FR" sz="1050" i="1" baseline="0"/>
            <a:t> annuelle</a:t>
          </a:r>
          <a:endParaRPr lang="fr-FR" sz="1050" i="1"/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0.23964</cdr:x>
      <cdr:y>0.27887</cdr:y>
    </cdr:from>
    <cdr:to>
      <cdr:x>0.36241</cdr:x>
      <cdr:y>0.40445</cdr:y>
    </cdr:to>
    <cdr:cxnSp macro="">
      <cdr:nvCxnSpPr>
        <cdr:cNvPr id="3" name="Connecteur droit avec flèche 2"/>
        <cdr:cNvCxnSpPr/>
      </cdr:nvCxnSpPr>
      <cdr:spPr>
        <a:xfrm xmlns:a="http://schemas.openxmlformats.org/drawingml/2006/main" flipV="1">
          <a:off x="861205" y="1863370"/>
          <a:ext cx="441191" cy="839150"/>
        </a:xfrm>
        <a:prstGeom xmlns:a="http://schemas.openxmlformats.org/drawingml/2006/main" prst="straightConnector1">
          <a:avLst/>
        </a:prstGeom>
        <a:ln xmlns:a="http://schemas.openxmlformats.org/drawingml/2006/main" w="38100" cmpd="sng">
          <a:solidFill>
            <a:schemeClr val="tx1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0.35037</cdr:x>
      <cdr:y>0.21312</cdr:y>
    </cdr:from>
    <cdr:to>
      <cdr:x>0.46346</cdr:x>
      <cdr:y>0.28866</cdr:y>
    </cdr:to>
    <cdr:cxnSp macro="">
      <cdr:nvCxnSpPr>
        <cdr:cNvPr id="5" name="Connecteur droit avec flèche 4"/>
        <cdr:cNvCxnSpPr/>
      </cdr:nvCxnSpPr>
      <cdr:spPr>
        <a:xfrm xmlns:a="http://schemas.openxmlformats.org/drawingml/2006/main" flipV="1">
          <a:off x="1259138" y="1424053"/>
          <a:ext cx="406400" cy="504788"/>
        </a:xfrm>
        <a:prstGeom xmlns:a="http://schemas.openxmlformats.org/drawingml/2006/main" prst="straightConnector1">
          <a:avLst/>
        </a:prstGeom>
        <a:ln xmlns:a="http://schemas.openxmlformats.org/drawingml/2006/main" w="38100" cmpd="sng">
          <a:solidFill>
            <a:schemeClr val="tx1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0.46346</cdr:x>
      <cdr:y>0.16717</cdr:y>
    </cdr:from>
    <cdr:to>
      <cdr:x>0.69396</cdr:x>
      <cdr:y>0.21439</cdr:y>
    </cdr:to>
    <cdr:cxnSp macro="">
      <cdr:nvCxnSpPr>
        <cdr:cNvPr id="7" name="Connecteur droit avec flèche 6"/>
        <cdr:cNvCxnSpPr/>
      </cdr:nvCxnSpPr>
      <cdr:spPr>
        <a:xfrm xmlns:a="http://schemas.openxmlformats.org/drawingml/2006/main" flipV="1">
          <a:off x="1665538" y="1117011"/>
          <a:ext cx="828344" cy="315509"/>
        </a:xfrm>
        <a:prstGeom xmlns:a="http://schemas.openxmlformats.org/drawingml/2006/main" prst="straightConnector1">
          <a:avLst/>
        </a:prstGeom>
        <a:ln xmlns:a="http://schemas.openxmlformats.org/drawingml/2006/main" w="38100" cmpd="sng">
          <a:solidFill>
            <a:schemeClr val="tx1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0.68461</cdr:x>
      <cdr:y>0.11682</cdr:y>
    </cdr:from>
    <cdr:to>
      <cdr:x>0.91345</cdr:x>
      <cdr:y>0.16905</cdr:y>
    </cdr:to>
    <cdr:cxnSp macro="">
      <cdr:nvCxnSpPr>
        <cdr:cNvPr id="9" name="Connecteur droit avec flèche 8"/>
        <cdr:cNvCxnSpPr/>
      </cdr:nvCxnSpPr>
      <cdr:spPr>
        <a:xfrm xmlns:a="http://schemas.openxmlformats.org/drawingml/2006/main" flipV="1">
          <a:off x="2460291" y="780586"/>
          <a:ext cx="822380" cy="348982"/>
        </a:xfrm>
        <a:prstGeom xmlns:a="http://schemas.openxmlformats.org/drawingml/2006/main" prst="straightConnector1">
          <a:avLst/>
        </a:prstGeom>
        <a:ln xmlns:a="http://schemas.openxmlformats.org/drawingml/2006/main" w="38100" cmpd="sng">
          <a:solidFill>
            <a:schemeClr val="tx1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0.24218</cdr:x>
      <cdr:y>0.67779</cdr:y>
    </cdr:from>
    <cdr:to>
      <cdr:x>0.9162</cdr:x>
      <cdr:y>0.76597</cdr:y>
    </cdr:to>
    <cdr:sp macro="" textlink="">
      <cdr:nvSpPr>
        <cdr:cNvPr id="13" name="Rectangle à coins arrondis 12"/>
        <cdr:cNvSpPr/>
      </cdr:nvSpPr>
      <cdr:spPr>
        <a:xfrm xmlns:a="http://schemas.openxmlformats.org/drawingml/2006/main">
          <a:off x="870319" y="4528961"/>
          <a:ext cx="2422252" cy="58923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 sz="1800" b="1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fr-FR" sz="1600" dirty="0" smtClean="0">
              <a:solidFill>
                <a:srgbClr val="FF0000"/>
              </a:solidFill>
            </a:rPr>
            <a:t>Forte croissance, </a:t>
          </a:r>
        </a:p>
        <a:p xmlns:a="http://schemas.openxmlformats.org/drawingml/2006/main">
          <a:pPr algn="ctr">
            <a:defRPr sz="1800" b="1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fr-FR" sz="1600" dirty="0" smtClean="0">
              <a:solidFill>
                <a:srgbClr val="008000"/>
              </a:solidFill>
            </a:rPr>
            <a:t>mais en décélération</a:t>
          </a:r>
          <a:r>
            <a:rPr lang="mr-IN" sz="1600" dirty="0" smtClean="0">
              <a:solidFill>
                <a:srgbClr val="008000"/>
              </a:solidFill>
            </a:rPr>
            <a:t>…</a:t>
          </a:r>
          <a:endParaRPr lang="fr-FR" sz="1600" dirty="0">
            <a:solidFill>
              <a:srgbClr val="008000"/>
            </a:solidFill>
          </a:endParaRPr>
        </a:p>
      </cdr:txBody>
    </cdr:sp>
  </cdr:relSizeAnchor>
</c:userShapes>
</file>

<file path=ppt/drawings/drawing23.xml><?xml version="1.0" encoding="utf-8"?>
<c:userShapes xmlns:c="http://schemas.openxmlformats.org/drawingml/2006/chart">
  <cdr:relSizeAnchor xmlns:cdr="http://schemas.openxmlformats.org/drawingml/2006/chartDrawing">
    <cdr:from>
      <cdr:x>0.50374</cdr:x>
      <cdr:y>0</cdr:y>
    </cdr:from>
    <cdr:to>
      <cdr:x>1</cdr:x>
      <cdr:y>0.19453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610554" y="0"/>
          <a:ext cx="2571777" cy="1306599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Source : </a:t>
          </a:r>
          <a:endParaRPr lang="fr-FR" sz="16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DTENC pour l'ensemble ; </a:t>
          </a:r>
        </a:p>
        <a:p xmlns:a="http://schemas.openxmlformats.org/drawingml/2006/main">
          <a:pPr algn="ctr"/>
          <a:r>
            <a:rPr lang="fr-FR" sz="1600" b="1" i="1" dirty="0" smtClean="0">
              <a:solidFill>
                <a:schemeClr val="tx1"/>
              </a:solidFill>
            </a:rPr>
            <a:t>"</a:t>
          </a:r>
          <a:r>
            <a:rPr lang="fr-FR" sz="1600" b="1" i="1" dirty="0">
              <a:solidFill>
                <a:schemeClr val="tx1"/>
              </a:solidFill>
            </a:rPr>
            <a:t>doigt</a:t>
          </a:r>
          <a:r>
            <a:rPr lang="fr-FR" sz="1600" b="1" i="1" baseline="0" dirty="0">
              <a:solidFill>
                <a:schemeClr val="tx1"/>
              </a:solidFill>
            </a:rPr>
            <a:t> mouillé" </a:t>
          </a:r>
          <a:r>
            <a:rPr lang="fr-FR" sz="1600" b="1" baseline="0" dirty="0">
              <a:solidFill>
                <a:schemeClr val="tx1"/>
              </a:solidFill>
            </a:rPr>
            <a:t>de l'auteur </a:t>
          </a:r>
        </a:p>
        <a:p xmlns:a="http://schemas.openxmlformats.org/drawingml/2006/main">
          <a:pPr algn="ctr"/>
          <a:r>
            <a:rPr lang="fr-FR" sz="1600" b="1" baseline="0" dirty="0">
              <a:solidFill>
                <a:schemeClr val="tx1"/>
              </a:solidFill>
            </a:rPr>
            <a:t>pour le secteur public</a:t>
          </a:r>
          <a:endParaRPr lang="fr-FR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0.46336</cdr:x>
      <cdr:y>0.62518</cdr:y>
    </cdr:from>
    <cdr:to>
      <cdr:x>1</cdr:x>
      <cdr:y>0.8835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222568" y="4199170"/>
          <a:ext cx="2574097" cy="173505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Environ 20 500 syndiqués </a:t>
          </a:r>
          <a:r>
            <a:rPr lang="fr-FR" sz="1600" b="1" dirty="0" smtClean="0">
              <a:solidFill>
                <a:schemeClr val="tx1"/>
              </a:solidFill>
            </a:rPr>
            <a:t>pour 90 </a:t>
          </a:r>
          <a:r>
            <a:rPr lang="fr-FR" sz="1600" b="1" dirty="0">
              <a:solidFill>
                <a:schemeClr val="tx1"/>
              </a:solidFill>
            </a:rPr>
            <a:t>000 salariés </a:t>
          </a:r>
          <a:endParaRPr lang="fr-FR" sz="16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dans l'ensemble</a:t>
          </a:r>
          <a:r>
            <a:rPr lang="fr-FR" sz="1600" b="1" dirty="0">
              <a:solidFill>
                <a:schemeClr val="tx1"/>
              </a:solidFill>
            </a:rPr>
            <a:t>, </a:t>
          </a:r>
          <a:endParaRPr lang="fr-FR" sz="16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dont 5 300 </a:t>
          </a:r>
          <a:r>
            <a:rPr lang="fr-FR" sz="1600" b="1" dirty="0">
              <a:solidFill>
                <a:schemeClr val="tx1"/>
              </a:solidFill>
            </a:rPr>
            <a:t>à </a:t>
          </a:r>
          <a:r>
            <a:rPr lang="fr-FR" sz="1600" b="1" dirty="0" smtClean="0">
              <a:solidFill>
                <a:schemeClr val="tx1"/>
              </a:solidFill>
            </a:rPr>
            <a:t>5 400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pour </a:t>
          </a:r>
          <a:r>
            <a:rPr lang="fr-FR" sz="1600" b="1" dirty="0">
              <a:solidFill>
                <a:schemeClr val="tx1"/>
              </a:solidFill>
            </a:rPr>
            <a:t>le public </a:t>
          </a:r>
          <a:endParaRPr lang="fr-FR" sz="16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pour 25 </a:t>
          </a:r>
          <a:r>
            <a:rPr lang="fr-FR" sz="1600" b="1" dirty="0">
              <a:solidFill>
                <a:schemeClr val="tx1"/>
              </a:solidFill>
            </a:rPr>
            <a:t>000 salariés 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0.17781</cdr:x>
      <cdr:y>0.64184</cdr:y>
    </cdr:from>
    <cdr:to>
      <cdr:x>0.334</cdr:x>
      <cdr:y>0.66565</cdr:y>
    </cdr:to>
    <cdr:cxnSp macro="">
      <cdr:nvCxnSpPr>
        <cdr:cNvPr id="3" name="Connecteur droit avec flèche 2"/>
        <cdr:cNvCxnSpPr/>
      </cdr:nvCxnSpPr>
      <cdr:spPr>
        <a:xfrm xmlns:a="http://schemas.openxmlformats.org/drawingml/2006/main">
          <a:off x="809494" y="4325045"/>
          <a:ext cx="711081" cy="160443"/>
        </a:xfrm>
        <a:prstGeom xmlns:a="http://schemas.openxmlformats.org/drawingml/2006/main" prst="straightConnector1">
          <a:avLst/>
        </a:prstGeom>
        <a:ln xmlns:a="http://schemas.openxmlformats.org/drawingml/2006/main" w="57150" cmpd="sng">
          <a:solidFill>
            <a:srgbClr val="FF0000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0.50425</cdr:x>
      <cdr:y>0.94022</cdr:y>
    </cdr:from>
    <cdr:to>
      <cdr:x>1</cdr:x>
      <cdr:y>1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2295667" y="6448028"/>
          <a:ext cx="2256999" cy="40997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>
              <a:solidFill>
                <a:schemeClr val="tx1"/>
              </a:solidFill>
            </a:rPr>
            <a:t>Evaluation après 2014</a:t>
          </a:r>
        </a:p>
      </cdr:txBody>
    </cdr:sp>
  </cdr:relSizeAnchor>
  <cdr:relSizeAnchor xmlns:cdr="http://schemas.openxmlformats.org/drawingml/2006/chartDrawing">
    <cdr:from>
      <cdr:x>0.07996</cdr:x>
      <cdr:y>0.63571</cdr:y>
    </cdr:from>
    <cdr:to>
      <cdr:x>0.16921</cdr:x>
      <cdr:y>0.65654</cdr:y>
    </cdr:to>
    <cdr:cxnSp macro="">
      <cdr:nvCxnSpPr>
        <cdr:cNvPr id="5" name="Connecteur droit avec flèche 4"/>
        <cdr:cNvCxnSpPr/>
      </cdr:nvCxnSpPr>
      <cdr:spPr>
        <a:xfrm xmlns:a="http://schemas.openxmlformats.org/drawingml/2006/main" flipV="1">
          <a:off x="364044" y="4283739"/>
          <a:ext cx="406326" cy="140362"/>
        </a:xfrm>
        <a:prstGeom xmlns:a="http://schemas.openxmlformats.org/drawingml/2006/main" prst="straightConnector1">
          <a:avLst/>
        </a:prstGeom>
        <a:ln xmlns:a="http://schemas.openxmlformats.org/drawingml/2006/main" w="57150" cmpd="sng">
          <a:solidFill>
            <a:srgbClr val="FF6600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0.37061</cdr:x>
      <cdr:y>0.5096</cdr:y>
    </cdr:from>
    <cdr:to>
      <cdr:x>0.46392</cdr:x>
      <cdr:y>0.66138</cdr:y>
    </cdr:to>
    <cdr:cxnSp macro="">
      <cdr:nvCxnSpPr>
        <cdr:cNvPr id="8" name="Connecteur droit avec flèche 7"/>
        <cdr:cNvCxnSpPr/>
      </cdr:nvCxnSpPr>
      <cdr:spPr>
        <a:xfrm xmlns:a="http://schemas.openxmlformats.org/drawingml/2006/main" flipV="1">
          <a:off x="1687270" y="3433897"/>
          <a:ext cx="424809" cy="1022765"/>
        </a:xfrm>
        <a:prstGeom xmlns:a="http://schemas.openxmlformats.org/drawingml/2006/main" prst="straightConnector1">
          <a:avLst/>
        </a:prstGeom>
        <a:ln xmlns:a="http://schemas.openxmlformats.org/drawingml/2006/main" w="57150" cmpd="sng">
          <a:solidFill>
            <a:srgbClr val="008000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0.48052</cdr:x>
      <cdr:y>0.46629</cdr:y>
    </cdr:from>
    <cdr:to>
      <cdr:x>1</cdr:x>
      <cdr:y>0.49122</cdr:y>
    </cdr:to>
    <cdr:cxnSp macro="">
      <cdr:nvCxnSpPr>
        <cdr:cNvPr id="15" name="Connecteur droit avec flèche 14"/>
        <cdr:cNvCxnSpPr/>
      </cdr:nvCxnSpPr>
      <cdr:spPr>
        <a:xfrm xmlns:a="http://schemas.openxmlformats.org/drawingml/2006/main" flipV="1">
          <a:off x="2187649" y="3142063"/>
          <a:ext cx="2365017" cy="167982"/>
        </a:xfrm>
        <a:prstGeom xmlns:a="http://schemas.openxmlformats.org/drawingml/2006/main" prst="straightConnector1">
          <a:avLst/>
        </a:prstGeom>
        <a:ln xmlns:a="http://schemas.openxmlformats.org/drawingml/2006/main" w="57150" cmpd="sng">
          <a:solidFill>
            <a:srgbClr val="FF6600"/>
          </a:solidFill>
          <a:tailEnd type="triangle" w="lg" len="lg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0.39482</cdr:x>
      <cdr:y>0.77119</cdr:y>
    </cdr:from>
    <cdr:to>
      <cdr:x>0.9702</cdr:x>
      <cdr:y>0.85859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917204" y="5133828"/>
          <a:ext cx="2793985" cy="58185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b="1" dirty="0" smtClean="0">
              <a:solidFill>
                <a:srgbClr val="0000FF"/>
              </a:solidFill>
            </a:rPr>
            <a:t>dans le Nord : une exception</a:t>
          </a:r>
          <a:endParaRPr lang="fr-FR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0.48123</cdr:x>
      <cdr:y>0.15161</cdr:y>
    </cdr:from>
    <cdr:to>
      <cdr:x>0.8</cdr:x>
      <cdr:y>0.19526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336800" y="1009277"/>
          <a:ext cx="1547906" cy="29060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b="1" dirty="0" smtClean="0">
              <a:solidFill>
                <a:srgbClr val="0000FF"/>
              </a:solidFill>
            </a:rPr>
            <a:t>100%</a:t>
          </a:r>
          <a:endParaRPr lang="fr-FR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</cdr:x>
      <cdr:y>0.79328</cdr:y>
    </cdr:from>
    <cdr:to>
      <cdr:x>0.27368</cdr:x>
      <cdr:y>0.83008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0" y="5280879"/>
          <a:ext cx="1328978" cy="244967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76200" cmpd="sng">
          <a:solidFill>
            <a:srgbClr val="FFFF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 b="1" dirty="0">
            <a:solidFill>
              <a:srgbClr val="0000FF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2.13076E-7</cdr:x>
      <cdr:y>0.17581</cdr:y>
    </cdr:from>
    <cdr:to>
      <cdr:x>0.36763</cdr:x>
      <cdr:y>0.35542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" y="1177757"/>
          <a:ext cx="1725362" cy="1203159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Sources : </a:t>
          </a:r>
          <a:endParaRPr lang="fr-FR" sz="16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SOFINOR </a:t>
          </a:r>
          <a:r>
            <a:rPr lang="fr-FR" sz="1600" b="1" dirty="0">
              <a:solidFill>
                <a:schemeClr val="tx1"/>
              </a:solidFill>
            </a:rPr>
            <a:t>2014 </a:t>
          </a:r>
          <a:endParaRPr lang="fr-FR" sz="16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et </a:t>
          </a:r>
          <a:r>
            <a:rPr lang="fr-FR" sz="1600" b="1" dirty="0">
              <a:solidFill>
                <a:schemeClr val="tx1"/>
              </a:solidFill>
            </a:rPr>
            <a:t>CTC, SOFINOR 2011</a:t>
          </a:r>
        </a:p>
      </cdr:txBody>
    </cdr:sp>
  </cdr:relSizeAnchor>
  <cdr:relSizeAnchor xmlns:cdr="http://schemas.openxmlformats.org/drawingml/2006/chartDrawing">
    <cdr:from>
      <cdr:x>0.31636</cdr:x>
      <cdr:y>0.87228</cdr:y>
    </cdr:from>
    <cdr:to>
      <cdr:x>0.97721</cdr:x>
      <cdr:y>0.92156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484731" y="5843337"/>
          <a:ext cx="3101472" cy="33012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Des</a:t>
          </a:r>
          <a:r>
            <a:rPr lang="fr-FR" sz="1600" b="1" baseline="0" dirty="0">
              <a:solidFill>
                <a:schemeClr val="tx1"/>
              </a:solidFill>
            </a:rPr>
            <a:t> </a:t>
          </a:r>
          <a:r>
            <a:rPr lang="fr-FR" sz="1600" b="1" baseline="0" dirty="0" smtClean="0">
              <a:solidFill>
                <a:schemeClr val="tx1"/>
              </a:solidFill>
            </a:rPr>
            <a:t>données </a:t>
          </a:r>
          <a:r>
            <a:rPr lang="fr-FR" sz="1600" b="1" baseline="0" dirty="0">
              <a:solidFill>
                <a:schemeClr val="tx1"/>
              </a:solidFill>
            </a:rPr>
            <a:t>différentes..</a:t>
          </a:r>
          <a:r>
            <a:rPr lang="fr-FR" sz="1600" b="1" baseline="0" dirty="0" smtClean="0">
              <a:solidFill>
                <a:schemeClr val="tx1"/>
              </a:solidFill>
            </a:rPr>
            <a:t>. (???)</a:t>
          </a:r>
          <a:endParaRPr lang="fr-FR" sz="1600" b="1" baseline="0" dirty="0">
            <a:solidFill>
              <a:schemeClr val="tx1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</cdr:x>
      <cdr:y>0.14787</cdr:y>
    </cdr:from>
    <cdr:to>
      <cdr:x>1</cdr:x>
      <cdr:y>0.27759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990600"/>
          <a:ext cx="4344737" cy="86894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Les remontées des filiales compensaient les pertes d'exploitation en 2008 et 2009, </a:t>
          </a:r>
        </a:p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mais la manne allait se tarir...</a:t>
          </a:r>
        </a:p>
      </cdr:txBody>
    </cdr:sp>
  </cdr:relSizeAnchor>
  <cdr:relSizeAnchor xmlns:cdr="http://schemas.openxmlformats.org/drawingml/2006/chartDrawing">
    <cdr:from>
      <cdr:x>0.67077</cdr:x>
      <cdr:y>0.6114</cdr:y>
    </cdr:from>
    <cdr:to>
      <cdr:x>1</cdr:x>
      <cdr:y>0.77499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914317" y="4095739"/>
          <a:ext cx="1430420" cy="109587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non connu</a:t>
          </a:r>
          <a:r>
            <a:rPr lang="fr-FR" sz="1600" b="1" baseline="0" dirty="0">
              <a:solidFill>
                <a:schemeClr val="tx1"/>
              </a:solidFill>
            </a:rPr>
            <a:t> précisément après 2009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0.11822</cdr:x>
      <cdr:y>0.15641</cdr:y>
    </cdr:from>
    <cdr:to>
      <cdr:x>0.34544</cdr:x>
      <cdr:y>0.33264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03594" y="1032141"/>
          <a:ext cx="1160138" cy="116297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Sources : CTC, SOFINOR 2011</a:t>
          </a:r>
        </a:p>
      </cdr:txBody>
    </cdr:sp>
  </cdr:relSizeAnchor>
  <cdr:relSizeAnchor xmlns:cdr="http://schemas.openxmlformats.org/drawingml/2006/chartDrawing">
    <cdr:from>
      <cdr:x>0.40247</cdr:x>
      <cdr:y>0.4214</cdr:y>
    </cdr:from>
    <cdr:to>
      <cdr:x>0.6377</cdr:x>
      <cdr:y>0.55308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054915" y="2780892"/>
          <a:ext cx="1201024" cy="86898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Agro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dominante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</cdr:x>
      <cdr:y>0.3496</cdr:y>
    </cdr:from>
    <cdr:to>
      <cdr:x>0.31985</cdr:x>
      <cdr:y>0.48128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2307074"/>
          <a:ext cx="1201024" cy="86898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Que des pertes ou presque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</cdr:x>
      <cdr:y>0.16936</cdr:y>
    </cdr:from>
    <cdr:to>
      <cdr:x>1</cdr:x>
      <cdr:y>0.29234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1122949"/>
          <a:ext cx="4318000" cy="815473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Sources : CTC, SOFINOR 2011 jusqu'en </a:t>
          </a:r>
          <a:r>
            <a:rPr lang="fr-FR" sz="1600" b="1" dirty="0" smtClean="0">
              <a:solidFill>
                <a:schemeClr val="tx1"/>
              </a:solidFill>
            </a:rPr>
            <a:t>2009 ; </a:t>
          </a:r>
          <a:r>
            <a:rPr lang="fr-FR" sz="1600" b="1" dirty="0">
              <a:solidFill>
                <a:schemeClr val="tx1"/>
              </a:solidFill>
            </a:rPr>
            <a:t>CTC Province Nord pour Nord Avenir </a:t>
          </a:r>
          <a:endParaRPr lang="fr-FR" sz="16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de </a:t>
          </a:r>
          <a:r>
            <a:rPr lang="fr-FR" sz="1600" b="1" dirty="0">
              <a:solidFill>
                <a:schemeClr val="tx1"/>
              </a:solidFill>
            </a:rPr>
            <a:t>2013</a:t>
          </a:r>
          <a:r>
            <a:rPr lang="fr-FR" sz="1600" b="1" baseline="0" dirty="0">
              <a:solidFill>
                <a:schemeClr val="tx1"/>
              </a:solidFill>
            </a:rPr>
            <a:t> à 2015</a:t>
          </a:r>
          <a:endParaRPr lang="fr-FR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0.55418</cdr:x>
      <cdr:y>0.4496</cdr:y>
    </cdr:from>
    <cdr:to>
      <cdr:x>0.75232</cdr:x>
      <cdr:y>0.55811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392946" y="2981159"/>
          <a:ext cx="855579" cy="71951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Non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connu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F5DB-AA3F-AF47-953F-E032B4DF32C9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71EEE-A00A-584C-913F-1983AA2A5D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3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F5DB-AA3F-AF47-953F-E032B4DF32C9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71EEE-A00A-584C-913F-1983AA2A5D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708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F5DB-AA3F-AF47-953F-E032B4DF32C9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71EEE-A00A-584C-913F-1983AA2A5D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923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F5DB-AA3F-AF47-953F-E032B4DF32C9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71EEE-A00A-584C-913F-1983AA2A5D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982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F5DB-AA3F-AF47-953F-E032B4DF32C9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71EEE-A00A-584C-913F-1983AA2A5D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7760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F5DB-AA3F-AF47-953F-E032B4DF32C9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71EEE-A00A-584C-913F-1983AA2A5D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5836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F5DB-AA3F-AF47-953F-E032B4DF32C9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71EEE-A00A-584C-913F-1983AA2A5D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3709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F5DB-AA3F-AF47-953F-E032B4DF32C9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71EEE-A00A-584C-913F-1983AA2A5D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525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F5DB-AA3F-AF47-953F-E032B4DF32C9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71EEE-A00A-584C-913F-1983AA2A5D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3587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F5DB-AA3F-AF47-953F-E032B4DF32C9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71EEE-A00A-584C-913F-1983AA2A5D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19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F5DB-AA3F-AF47-953F-E032B4DF32C9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71EEE-A00A-584C-913F-1983AA2A5D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9660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EF5DB-AA3F-AF47-953F-E032B4DF32C9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71EEE-A00A-584C-913F-1983AA2A5D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356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2.xml"/><Relationship Id="rId3" Type="http://schemas.openxmlformats.org/officeDocument/2006/relationships/chart" Target="../charts/char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4.xml"/><Relationship Id="rId3" Type="http://schemas.openxmlformats.org/officeDocument/2006/relationships/chart" Target="../charts/char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4" Type="http://schemas.openxmlformats.org/officeDocument/2006/relationships/chart" Target="../charts/chart18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4" Type="http://schemas.openxmlformats.org/officeDocument/2006/relationships/chart" Target="../charts/chart21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2.xml"/><Relationship Id="rId3" Type="http://schemas.openxmlformats.org/officeDocument/2006/relationships/chart" Target="../charts/char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4.xml"/><Relationship Id="rId3" Type="http://schemas.openxmlformats.org/officeDocument/2006/relationships/chart" Target="../charts/char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6.xml"/><Relationship Id="rId3" Type="http://schemas.openxmlformats.org/officeDocument/2006/relationships/chart" Target="../charts/char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9.xml"/><Relationship Id="rId3" Type="http://schemas.openxmlformats.org/officeDocument/2006/relationships/chart" Target="../charts/char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1.xml"/><Relationship Id="rId3" Type="http://schemas.openxmlformats.org/officeDocument/2006/relationships/chart" Target="../charts/char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3.xml"/><Relationship Id="rId3" Type="http://schemas.openxmlformats.org/officeDocument/2006/relationships/chart" Target="../charts/chart3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5.xml"/><Relationship Id="rId3" Type="http://schemas.openxmlformats.org/officeDocument/2006/relationships/chart" Target="../charts/chart3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7.xml"/><Relationship Id="rId3" Type="http://schemas.openxmlformats.org/officeDocument/2006/relationships/chart" Target="../charts/chart3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4" Type="http://schemas.openxmlformats.org/officeDocument/2006/relationships/chart" Target="../charts/chart41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Relationship Id="rId3" Type="http://schemas.openxmlformats.org/officeDocument/2006/relationships/chart" Target="../charts/char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.xml"/><Relationship Id="rId3" Type="http://schemas.openxmlformats.org/officeDocument/2006/relationships/chart" Target="../charts/char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746154"/>
            <a:ext cx="7772400" cy="1470025"/>
          </a:xfrm>
        </p:spPr>
        <p:txBody>
          <a:bodyPr/>
          <a:lstStyle/>
          <a:p>
            <a:r>
              <a:rPr lang="fr-FR" b="1" dirty="0" smtClean="0"/>
              <a:t>II - Les </a:t>
            </a:r>
            <a:r>
              <a:rPr lang="fr-FR" b="1" dirty="0"/>
              <a:t>luttes sociales</a:t>
            </a:r>
            <a:br>
              <a:rPr lang="fr-FR" b="1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3941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8561137"/>
              </p:ext>
            </p:extLst>
          </p:nvPr>
        </p:nvGraphicFramePr>
        <p:xfrm>
          <a:off x="106112" y="38768"/>
          <a:ext cx="4693151" cy="6698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3897194"/>
              </p:ext>
            </p:extLst>
          </p:nvPr>
        </p:nvGraphicFramePr>
        <p:xfrm>
          <a:off x="4799262" y="38769"/>
          <a:ext cx="4344737" cy="6698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81514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8893349"/>
              </p:ext>
            </p:extLst>
          </p:nvPr>
        </p:nvGraphicFramePr>
        <p:xfrm>
          <a:off x="112449" y="110447"/>
          <a:ext cx="5105791" cy="6599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2597491"/>
              </p:ext>
            </p:extLst>
          </p:nvPr>
        </p:nvGraphicFramePr>
        <p:xfrm>
          <a:off x="5218240" y="110446"/>
          <a:ext cx="3754925" cy="6599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372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6567526"/>
              </p:ext>
            </p:extLst>
          </p:nvPr>
        </p:nvGraphicFramePr>
        <p:xfrm>
          <a:off x="160421" y="133683"/>
          <a:ext cx="4318000" cy="6630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6505542"/>
              </p:ext>
            </p:extLst>
          </p:nvPr>
        </p:nvGraphicFramePr>
        <p:xfrm>
          <a:off x="9847821" y="273737"/>
          <a:ext cx="4384843" cy="6630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3579765"/>
              </p:ext>
            </p:extLst>
          </p:nvPr>
        </p:nvGraphicFramePr>
        <p:xfrm>
          <a:off x="4804093" y="133682"/>
          <a:ext cx="4224291" cy="6724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6" name="Connecteur droit 5"/>
          <p:cNvCxnSpPr/>
          <p:nvPr/>
        </p:nvCxnSpPr>
        <p:spPr>
          <a:xfrm>
            <a:off x="6847215" y="1629078"/>
            <a:ext cx="1559950" cy="0"/>
          </a:xfrm>
          <a:prstGeom prst="line">
            <a:avLst/>
          </a:prstGeom>
          <a:ln w="28575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596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0885071"/>
              </p:ext>
            </p:extLst>
          </p:nvPr>
        </p:nvGraphicFramePr>
        <p:xfrm>
          <a:off x="143710" y="58487"/>
          <a:ext cx="3078079" cy="6652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8999961"/>
              </p:ext>
            </p:extLst>
          </p:nvPr>
        </p:nvGraphicFramePr>
        <p:xfrm>
          <a:off x="3315369" y="58487"/>
          <a:ext cx="2793999" cy="6652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9312061"/>
              </p:ext>
            </p:extLst>
          </p:nvPr>
        </p:nvGraphicFramePr>
        <p:xfrm>
          <a:off x="6109368" y="66841"/>
          <a:ext cx="2860843" cy="6644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46571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Vie chère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1542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1" dirty="0" smtClean="0"/>
              <a:t>L’inflation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238470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605737"/>
              </p:ext>
            </p:extLst>
          </p:nvPr>
        </p:nvGraphicFramePr>
        <p:xfrm>
          <a:off x="207818" y="2921000"/>
          <a:ext cx="8885182" cy="377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à coins arrondis 8"/>
          <p:cNvSpPr/>
          <p:nvPr/>
        </p:nvSpPr>
        <p:spPr>
          <a:xfrm>
            <a:off x="6223001" y="5656029"/>
            <a:ext cx="2055509" cy="62985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Estimations</a:t>
            </a:r>
            <a:r>
              <a:rPr lang="fr-FR" sz="1400" b="1" baseline="0" dirty="0" smtClean="0">
                <a:solidFill>
                  <a:schemeClr val="tx1"/>
                </a:solidFill>
              </a:rPr>
              <a:t> </a:t>
            </a:r>
            <a:r>
              <a:rPr lang="fr-FR" sz="1400" b="1" baseline="0" dirty="0">
                <a:solidFill>
                  <a:schemeClr val="tx1"/>
                </a:solidFill>
              </a:rPr>
              <a:t>pour le prix du PIB en 2016 et 2017</a:t>
            </a:r>
            <a:endParaRPr lang="fr-FR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581402"/>
              </p:ext>
            </p:extLst>
          </p:nvPr>
        </p:nvGraphicFramePr>
        <p:xfrm>
          <a:off x="207818" y="115455"/>
          <a:ext cx="8885182" cy="2724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04321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4778530"/>
              </p:ext>
            </p:extLst>
          </p:nvPr>
        </p:nvGraphicFramePr>
        <p:xfrm>
          <a:off x="123776" y="124252"/>
          <a:ext cx="4945042" cy="6612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9397518"/>
              </p:ext>
            </p:extLst>
          </p:nvPr>
        </p:nvGraphicFramePr>
        <p:xfrm>
          <a:off x="5204895" y="124252"/>
          <a:ext cx="3798778" cy="6612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42617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6650982"/>
              </p:ext>
            </p:extLst>
          </p:nvPr>
        </p:nvGraphicFramePr>
        <p:xfrm>
          <a:off x="107877" y="90707"/>
          <a:ext cx="4570223" cy="6715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4982394"/>
              </p:ext>
            </p:extLst>
          </p:nvPr>
        </p:nvGraphicFramePr>
        <p:xfrm>
          <a:off x="4859521" y="90707"/>
          <a:ext cx="4133833" cy="6715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à coins arrondis 8"/>
          <p:cNvSpPr/>
          <p:nvPr/>
        </p:nvSpPr>
        <p:spPr>
          <a:xfrm>
            <a:off x="3626013" y="728884"/>
            <a:ext cx="4017205" cy="440571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/>
              <a:t>Taux </a:t>
            </a:r>
            <a:r>
              <a:rPr lang="fr-FR" sz="1800" dirty="0" smtClean="0"/>
              <a:t>d'inflation par an, % </a:t>
            </a:r>
            <a:r>
              <a:rPr lang="fr-FR" sz="1800" b="1" dirty="0" smtClean="0"/>
              <a:t>(</a:t>
            </a:r>
            <a:r>
              <a:rPr lang="fr-FR" sz="1800" b="1" dirty="0"/>
              <a:t>avec tabac) </a:t>
            </a:r>
            <a:r>
              <a:rPr lang="fr-FR" sz="1800" dirty="0"/>
              <a:t> </a:t>
            </a:r>
          </a:p>
          <a:p>
            <a:pPr algn="ctr"/>
            <a:endParaRPr lang="fr-FR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783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7301154"/>
              </p:ext>
            </p:extLst>
          </p:nvPr>
        </p:nvGraphicFramePr>
        <p:xfrm>
          <a:off x="155506" y="217986"/>
          <a:ext cx="8837849" cy="6588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28517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b="1" dirty="0" smtClean="0"/>
              <a:t>De </a:t>
            </a:r>
            <a:r>
              <a:rPr lang="fr-FR" b="1" dirty="0"/>
              <a:t>la lutte pour la récupération des terres spoliées à l’articulation de la société traditionnelle kanak à l’économie de marché ; ou </a:t>
            </a:r>
            <a:r>
              <a:rPr lang="fr-FR" b="1" i="1" dirty="0"/>
              <a:t>cette société est-elle soluble dans l’argent ? </a:t>
            </a:r>
            <a:endParaRPr lang="fr-FR" b="1" dirty="0"/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56388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510086"/>
              </p:ext>
            </p:extLst>
          </p:nvPr>
        </p:nvGraphicFramePr>
        <p:xfrm>
          <a:off x="105641" y="158953"/>
          <a:ext cx="4593359" cy="6595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5477808"/>
              </p:ext>
            </p:extLst>
          </p:nvPr>
        </p:nvGraphicFramePr>
        <p:xfrm>
          <a:off x="4779819" y="158953"/>
          <a:ext cx="4229100" cy="6595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3325091" y="2540000"/>
            <a:ext cx="3163455" cy="154709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800" b="1" dirty="0" smtClean="0">
                <a:solidFill>
                  <a:schemeClr val="tx1"/>
                </a:solidFill>
              </a:rPr>
              <a:t>Fortes revalorisations (politiques) en </a:t>
            </a:r>
            <a:r>
              <a:rPr lang="fr-FR" sz="1800" b="1" dirty="0">
                <a:solidFill>
                  <a:schemeClr val="tx1"/>
                </a:solidFill>
              </a:rPr>
              <a:t>2001-2002 </a:t>
            </a:r>
            <a:endParaRPr lang="fr-FR" sz="1800" b="1" dirty="0" smtClean="0">
              <a:solidFill>
                <a:schemeClr val="tx1"/>
              </a:solidFill>
            </a:endParaRPr>
          </a:p>
          <a:p>
            <a:pPr algn="ctr"/>
            <a:r>
              <a:rPr lang="fr-FR" sz="1800" b="1" dirty="0" smtClean="0">
                <a:solidFill>
                  <a:schemeClr val="tx1"/>
                </a:solidFill>
              </a:rPr>
              <a:t>et </a:t>
            </a:r>
            <a:r>
              <a:rPr lang="fr-FR" sz="1800" b="1" dirty="0">
                <a:solidFill>
                  <a:schemeClr val="tx1"/>
                </a:solidFill>
              </a:rPr>
              <a:t>2010-2012 </a:t>
            </a:r>
          </a:p>
          <a:p>
            <a:pPr algn="ctr"/>
            <a:r>
              <a:rPr lang="fr-FR" sz="1800" b="1" dirty="0">
                <a:solidFill>
                  <a:schemeClr val="tx1"/>
                </a:solidFill>
              </a:rPr>
              <a:t>puis </a:t>
            </a:r>
            <a:r>
              <a:rPr lang="fr-FR" sz="1800" b="1" dirty="0" smtClean="0">
                <a:solidFill>
                  <a:schemeClr val="tx1"/>
                </a:solidFill>
              </a:rPr>
              <a:t>stagnation et même diminution en francs constants</a:t>
            </a:r>
            <a:endParaRPr lang="fr-FR" sz="18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04999" y="4216399"/>
            <a:ext cx="2874819" cy="18334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 smtClean="0">
                <a:solidFill>
                  <a:schemeClr val="tx1"/>
                </a:solidFill>
              </a:rPr>
              <a:t>De 2000 à 2017, le SMG double </a:t>
            </a:r>
          </a:p>
          <a:p>
            <a:pPr algn="ctr"/>
            <a:r>
              <a:rPr lang="fr-FR" sz="1600" dirty="0" smtClean="0">
                <a:solidFill>
                  <a:schemeClr val="tx1"/>
                </a:solidFill>
              </a:rPr>
              <a:t>en francs courants </a:t>
            </a:r>
          </a:p>
          <a:p>
            <a:pPr algn="ctr"/>
            <a:r>
              <a:rPr lang="fr-FR" sz="1600" dirty="0" smtClean="0">
                <a:solidFill>
                  <a:schemeClr val="tx1"/>
                </a:solidFill>
              </a:rPr>
              <a:t>mais n’augmente que d’un peu plus de 50% en francs constants </a:t>
            </a:r>
          </a:p>
          <a:p>
            <a:pPr algn="ctr"/>
            <a:r>
              <a:rPr lang="fr-FR" sz="1600" dirty="0" smtClean="0">
                <a:solidFill>
                  <a:schemeClr val="tx1"/>
                </a:solidFill>
              </a:rPr>
              <a:t>(pouvoir d’achat),</a:t>
            </a:r>
          </a:p>
          <a:p>
            <a:pPr algn="ctr"/>
            <a:r>
              <a:rPr lang="fr-FR" sz="1600" dirty="0" smtClean="0">
                <a:solidFill>
                  <a:schemeClr val="tx1"/>
                </a:solidFill>
              </a:rPr>
              <a:t> les prix ayant augmenté </a:t>
            </a:r>
          </a:p>
          <a:p>
            <a:pPr algn="ctr"/>
            <a:r>
              <a:rPr lang="fr-FR" sz="1600" dirty="0" smtClean="0">
                <a:solidFill>
                  <a:schemeClr val="tx1"/>
                </a:solidFill>
              </a:rPr>
              <a:t>d’un peu moins de 30%</a:t>
            </a:r>
            <a:endParaRPr lang="fr-FR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430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9173951"/>
              </p:ext>
            </p:extLst>
          </p:nvPr>
        </p:nvGraphicFramePr>
        <p:xfrm>
          <a:off x="139260" y="3548484"/>
          <a:ext cx="8908176" cy="3374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289695"/>
              </p:ext>
            </p:extLst>
          </p:nvPr>
        </p:nvGraphicFramePr>
        <p:xfrm>
          <a:off x="139260" y="52717"/>
          <a:ext cx="8908176" cy="3377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à coins arrondis 1"/>
          <p:cNvSpPr/>
          <p:nvPr/>
        </p:nvSpPr>
        <p:spPr>
          <a:xfrm>
            <a:off x="6428786" y="1126087"/>
            <a:ext cx="2435343" cy="667796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/>
                </a:solidFill>
              </a:rPr>
              <a:t>E</a:t>
            </a:r>
            <a:r>
              <a:rPr lang="fr-FR" sz="1600" b="1" dirty="0" smtClean="0">
                <a:solidFill>
                  <a:schemeClr val="tx1"/>
                </a:solidFill>
              </a:rPr>
              <a:t>carts croissants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selon </a:t>
            </a:r>
            <a:r>
              <a:rPr lang="fr-FR" sz="1600" b="1" dirty="0">
                <a:solidFill>
                  <a:schemeClr val="tx1"/>
                </a:solidFill>
              </a:rPr>
              <a:t>l'indice de Fisher)</a:t>
            </a:r>
          </a:p>
        </p:txBody>
      </p:sp>
      <p:sp>
        <p:nvSpPr>
          <p:cNvPr id="3" name="Rectangle 2"/>
          <p:cNvSpPr/>
          <p:nvPr/>
        </p:nvSpPr>
        <p:spPr>
          <a:xfrm>
            <a:off x="139260" y="2972346"/>
            <a:ext cx="8908176" cy="458291"/>
          </a:xfrm>
          <a:prstGeom prst="rect">
            <a:avLst/>
          </a:prstGeom>
          <a:noFill/>
          <a:ln w="28575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149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2893839"/>
              </p:ext>
            </p:extLst>
          </p:nvPr>
        </p:nvGraphicFramePr>
        <p:xfrm>
          <a:off x="137862" y="74547"/>
          <a:ext cx="3593716" cy="6681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6693196"/>
              </p:ext>
            </p:extLst>
          </p:nvPr>
        </p:nvGraphicFramePr>
        <p:xfrm>
          <a:off x="3731579" y="74547"/>
          <a:ext cx="5315858" cy="6681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à coins arrondis 5"/>
          <p:cNvSpPr/>
          <p:nvPr/>
        </p:nvSpPr>
        <p:spPr>
          <a:xfrm>
            <a:off x="2762677" y="1623661"/>
            <a:ext cx="3731576" cy="37972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i="1" dirty="0" smtClean="0"/>
              <a:t>Sources : UFC </a:t>
            </a:r>
            <a:r>
              <a:rPr lang="fr-FR" i="1" dirty="0"/>
              <a:t>Que choisir NC</a:t>
            </a:r>
          </a:p>
        </p:txBody>
      </p:sp>
    </p:spTree>
    <p:extLst>
      <p:ext uri="{BB962C8B-B14F-4D97-AF65-F5344CB8AC3E}">
        <p14:creationId xmlns:p14="http://schemas.microsoft.com/office/powerpoint/2010/main" val="4015141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1" dirty="0" smtClean="0"/>
              <a:t>Les syndicats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433887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7027304"/>
              </p:ext>
            </p:extLst>
          </p:nvPr>
        </p:nvGraphicFramePr>
        <p:xfrm>
          <a:off x="111064" y="42073"/>
          <a:ext cx="4186659" cy="6716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7580296"/>
              </p:ext>
            </p:extLst>
          </p:nvPr>
        </p:nvGraphicFramePr>
        <p:xfrm>
          <a:off x="3810001" y="42073"/>
          <a:ext cx="5182332" cy="6716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71027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5715251"/>
              </p:ext>
            </p:extLst>
          </p:nvPr>
        </p:nvGraphicFramePr>
        <p:xfrm>
          <a:off x="149638" y="79653"/>
          <a:ext cx="5009897" cy="6690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1360409"/>
              </p:ext>
            </p:extLst>
          </p:nvPr>
        </p:nvGraphicFramePr>
        <p:xfrm>
          <a:off x="5046139" y="79653"/>
          <a:ext cx="3923515" cy="6690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29379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4678654"/>
              </p:ext>
            </p:extLst>
          </p:nvPr>
        </p:nvGraphicFramePr>
        <p:xfrm>
          <a:off x="90717" y="102062"/>
          <a:ext cx="6668505" cy="2982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5134800"/>
              </p:ext>
            </p:extLst>
          </p:nvPr>
        </p:nvGraphicFramePr>
        <p:xfrm>
          <a:off x="90717" y="3005159"/>
          <a:ext cx="6668505" cy="3719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à coins arrondis 6"/>
          <p:cNvSpPr/>
          <p:nvPr/>
        </p:nvSpPr>
        <p:spPr>
          <a:xfrm>
            <a:off x="90718" y="3084541"/>
            <a:ext cx="1701394" cy="506876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0000"/>
                </a:solidFill>
              </a:rPr>
              <a:t>Echelles très différentes</a:t>
            </a:r>
            <a:endParaRPr lang="fr-FR" sz="1400" b="1" dirty="0">
              <a:solidFill>
                <a:srgbClr val="000000"/>
              </a:solidFill>
            </a:endParaRPr>
          </a:p>
        </p:txBody>
      </p:sp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9423222"/>
              </p:ext>
            </p:extLst>
          </p:nvPr>
        </p:nvGraphicFramePr>
        <p:xfrm>
          <a:off x="6872112" y="186282"/>
          <a:ext cx="2135029" cy="6538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88254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8073291"/>
              </p:ext>
            </p:extLst>
          </p:nvPr>
        </p:nvGraphicFramePr>
        <p:xfrm>
          <a:off x="-110438" y="0"/>
          <a:ext cx="9144000" cy="6830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87960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4339" y="-894679"/>
            <a:ext cx="11877419" cy="84256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86419" y="0"/>
            <a:ext cx="6912567" cy="836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000000"/>
                </a:solidFill>
              </a:rPr>
              <a:t>Les types de propriété foncière fin 2010 </a:t>
            </a:r>
          </a:p>
          <a:p>
            <a:pPr algn="ctr"/>
            <a:r>
              <a:rPr lang="fr-FR" sz="2400" b="1" dirty="0" smtClean="0">
                <a:solidFill>
                  <a:srgbClr val="000000"/>
                </a:solidFill>
              </a:rPr>
              <a:t>sur la Grande terre</a:t>
            </a:r>
            <a:endParaRPr lang="fr-FR" sz="2400" b="1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47167" y="892821"/>
            <a:ext cx="4030925" cy="20051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 smtClean="0">
                <a:solidFill>
                  <a:schemeClr val="tx1"/>
                </a:solidFill>
              </a:rPr>
              <a:t>Sans surprise : </a:t>
            </a:r>
          </a:p>
          <a:p>
            <a:r>
              <a:rPr lang="fr-FR" sz="2000" b="1" dirty="0" smtClean="0">
                <a:solidFill>
                  <a:srgbClr val="008000"/>
                </a:solidFill>
              </a:rPr>
              <a:t>Le privé sur la côte ouest</a:t>
            </a:r>
            <a:r>
              <a:rPr lang="fr-FR" sz="2000" b="1" dirty="0" smtClean="0">
                <a:solidFill>
                  <a:schemeClr val="tx1"/>
                </a:solidFill>
              </a:rPr>
              <a:t>, </a:t>
            </a:r>
          </a:p>
          <a:p>
            <a:r>
              <a:rPr lang="fr-FR" sz="2000" b="1" dirty="0" smtClean="0">
                <a:solidFill>
                  <a:srgbClr val="008000"/>
                </a:solidFill>
              </a:rPr>
              <a:t>même en </a:t>
            </a:r>
            <a:r>
              <a:rPr lang="fr-FR" sz="2000" b="1" dirty="0" err="1" smtClean="0">
                <a:solidFill>
                  <a:srgbClr val="008000"/>
                </a:solidFill>
              </a:rPr>
              <a:t>Prov</a:t>
            </a:r>
            <a:r>
              <a:rPr lang="fr-FR" sz="2000" b="1" dirty="0" smtClean="0">
                <a:solidFill>
                  <a:srgbClr val="008000"/>
                </a:solidFill>
              </a:rPr>
              <a:t>. Nord</a:t>
            </a:r>
          </a:p>
          <a:p>
            <a:r>
              <a:rPr lang="fr-FR" sz="2000" b="1" dirty="0" smtClean="0">
                <a:solidFill>
                  <a:srgbClr val="FE9E0D"/>
                </a:solidFill>
              </a:rPr>
              <a:t>Le coutumier surtout en Pro. Nord </a:t>
            </a:r>
          </a:p>
          <a:p>
            <a:r>
              <a:rPr lang="fr-FR" sz="2000" b="1" dirty="0" smtClean="0">
                <a:solidFill>
                  <a:srgbClr val="643205"/>
                </a:solidFill>
              </a:rPr>
              <a:t>et 100% en </a:t>
            </a:r>
            <a:r>
              <a:rPr lang="fr-FR" sz="2000" b="1" dirty="0" err="1" smtClean="0">
                <a:solidFill>
                  <a:srgbClr val="643205"/>
                </a:solidFill>
              </a:rPr>
              <a:t>Prov</a:t>
            </a:r>
            <a:r>
              <a:rPr lang="fr-FR" sz="2000" b="1" dirty="0" smtClean="0">
                <a:solidFill>
                  <a:srgbClr val="643205"/>
                </a:solidFill>
              </a:rPr>
              <a:t>. des Îles</a:t>
            </a:r>
            <a:endParaRPr lang="fr-FR" sz="2000" b="1" dirty="0">
              <a:solidFill>
                <a:srgbClr val="643205"/>
              </a:solidFill>
            </a:endParaRPr>
          </a:p>
        </p:txBody>
      </p:sp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3641419"/>
              </p:ext>
            </p:extLst>
          </p:nvPr>
        </p:nvGraphicFramePr>
        <p:xfrm>
          <a:off x="-239059" y="4419061"/>
          <a:ext cx="3665537" cy="2438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9344389"/>
              </p:ext>
            </p:extLst>
          </p:nvPr>
        </p:nvGraphicFramePr>
        <p:xfrm>
          <a:off x="0" y="2565662"/>
          <a:ext cx="1957295" cy="1763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Rectangle 10"/>
          <p:cNvSpPr/>
          <p:nvPr/>
        </p:nvSpPr>
        <p:spPr>
          <a:xfrm>
            <a:off x="7346304" y="2733574"/>
            <a:ext cx="3663576" cy="21428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i="1" dirty="0" smtClean="0">
                <a:solidFill>
                  <a:schemeClr val="tx1"/>
                </a:solidFill>
              </a:rPr>
              <a:t>Source ADRAF, </a:t>
            </a:r>
          </a:p>
          <a:p>
            <a:r>
              <a:rPr lang="fr-FR" b="1" i="1" dirty="0" smtClean="0">
                <a:solidFill>
                  <a:schemeClr val="tx1"/>
                </a:solidFill>
              </a:rPr>
              <a:t>2010</a:t>
            </a:r>
            <a:endParaRPr lang="fr-FR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136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840404"/>
              </p:ext>
            </p:extLst>
          </p:nvPr>
        </p:nvGraphicFramePr>
        <p:xfrm>
          <a:off x="106947" y="194061"/>
          <a:ext cx="7083895" cy="6663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9675661"/>
              </p:ext>
            </p:extLst>
          </p:nvPr>
        </p:nvGraphicFramePr>
        <p:xfrm>
          <a:off x="6724316" y="194061"/>
          <a:ext cx="2299368" cy="649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Virage 5"/>
          <p:cNvSpPr/>
          <p:nvPr/>
        </p:nvSpPr>
        <p:spPr>
          <a:xfrm>
            <a:off x="3547143" y="2005264"/>
            <a:ext cx="1252119" cy="1403684"/>
          </a:xfrm>
          <a:prstGeom prst="bentArrow">
            <a:avLst/>
          </a:prstGeom>
          <a:solidFill>
            <a:srgbClr val="38E62B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181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5159382"/>
              </p:ext>
            </p:extLst>
          </p:nvPr>
        </p:nvGraphicFramePr>
        <p:xfrm>
          <a:off x="113968" y="86280"/>
          <a:ext cx="3886531" cy="6771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0074435"/>
              </p:ext>
            </p:extLst>
          </p:nvPr>
        </p:nvGraphicFramePr>
        <p:xfrm>
          <a:off x="4000500" y="86279"/>
          <a:ext cx="5019355" cy="6771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Connecteur droit 8"/>
          <p:cNvCxnSpPr/>
          <p:nvPr/>
        </p:nvCxnSpPr>
        <p:spPr>
          <a:xfrm>
            <a:off x="7945288" y="4493312"/>
            <a:ext cx="814066" cy="0"/>
          </a:xfrm>
          <a:prstGeom prst="line">
            <a:avLst/>
          </a:prstGeom>
          <a:ln w="12700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à coins arrondis 12"/>
          <p:cNvSpPr/>
          <p:nvPr/>
        </p:nvSpPr>
        <p:spPr>
          <a:xfrm>
            <a:off x="0" y="2735060"/>
            <a:ext cx="2230543" cy="1074487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000000"/>
                </a:solidFill>
              </a:rPr>
              <a:t>Evaluations de l’auteur pour avant la colonisation</a:t>
            </a:r>
            <a:endParaRPr lang="fr-FR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936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7076141"/>
              </p:ext>
            </p:extLst>
          </p:nvPr>
        </p:nvGraphicFramePr>
        <p:xfrm>
          <a:off x="1" y="-1"/>
          <a:ext cx="4265708" cy="6738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4169681"/>
              </p:ext>
            </p:extLst>
          </p:nvPr>
        </p:nvGraphicFramePr>
        <p:xfrm>
          <a:off x="4591334" y="0"/>
          <a:ext cx="4552666" cy="6738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9952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775"/>
            <a:ext cx="8229600" cy="638317"/>
          </a:xfrm>
        </p:spPr>
        <p:txBody>
          <a:bodyPr>
            <a:noAutofit/>
          </a:bodyPr>
          <a:lstStyle/>
          <a:p>
            <a:r>
              <a:rPr lang="fr-FR" sz="2000" b="1" dirty="0" smtClean="0">
                <a:latin typeface="+mn-lt"/>
              </a:rPr>
              <a:t>La forte croissance de l’immobilier et des « autres affectations »</a:t>
            </a:r>
            <a:br>
              <a:rPr lang="fr-FR" sz="2000" b="1" dirty="0" smtClean="0">
                <a:latin typeface="+mn-lt"/>
              </a:rPr>
            </a:br>
            <a:r>
              <a:rPr lang="fr-FR" sz="2000" b="1" dirty="0" smtClean="0">
                <a:latin typeface="+mn-lt"/>
              </a:rPr>
              <a:t>dans la création des GDPL</a:t>
            </a:r>
            <a:endParaRPr lang="fr-FR" sz="2000" b="1" dirty="0">
              <a:latin typeface="+mn-lt"/>
            </a:endParaRPr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4522469"/>
              </p:ext>
            </p:extLst>
          </p:nvPr>
        </p:nvGraphicFramePr>
        <p:xfrm>
          <a:off x="0" y="797726"/>
          <a:ext cx="8987292" cy="606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0856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1349247"/>
              </p:ext>
            </p:extLst>
          </p:nvPr>
        </p:nvGraphicFramePr>
        <p:xfrm>
          <a:off x="3890211" y="66488"/>
          <a:ext cx="5104377" cy="6657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2944243"/>
              </p:ext>
            </p:extLst>
          </p:nvPr>
        </p:nvGraphicFramePr>
        <p:xfrm>
          <a:off x="179294" y="103093"/>
          <a:ext cx="3710917" cy="6620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41963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3835477"/>
            <a:ext cx="8229600" cy="2290686"/>
          </a:xfrm>
        </p:spPr>
        <p:txBody>
          <a:bodyPr/>
          <a:lstStyle/>
          <a:p>
            <a:pPr marL="0" indent="0" algn="ctr">
              <a:buNone/>
            </a:pPr>
            <a:r>
              <a:rPr lang="fr-FR" b="1" dirty="0">
                <a:solidFill>
                  <a:srgbClr val="7F7F7F"/>
                </a:solidFill>
              </a:rPr>
              <a:t>Le capitalisme d’Etat, </a:t>
            </a:r>
            <a:endParaRPr lang="fr-FR" b="1" dirty="0" smtClean="0">
              <a:solidFill>
                <a:srgbClr val="7F7F7F"/>
              </a:solidFill>
            </a:endParaRPr>
          </a:p>
          <a:p>
            <a:pPr marL="0" indent="0" algn="ctr">
              <a:buNone/>
            </a:pPr>
            <a:r>
              <a:rPr lang="fr-FR" b="1" dirty="0" smtClean="0">
                <a:solidFill>
                  <a:srgbClr val="7F7F7F"/>
                </a:solidFill>
              </a:rPr>
              <a:t>les </a:t>
            </a:r>
            <a:r>
              <a:rPr lang="fr-FR" b="1" dirty="0">
                <a:solidFill>
                  <a:srgbClr val="7F7F7F"/>
                </a:solidFill>
              </a:rPr>
              <a:t>actions de développement </a:t>
            </a:r>
            <a:endParaRPr lang="fr-FR" b="1" dirty="0" smtClean="0">
              <a:solidFill>
                <a:srgbClr val="7F7F7F"/>
              </a:solidFill>
            </a:endParaRPr>
          </a:p>
          <a:p>
            <a:pPr marL="0" indent="0" algn="ctr">
              <a:buNone/>
            </a:pPr>
            <a:r>
              <a:rPr lang="fr-FR" b="1" dirty="0" smtClean="0">
                <a:solidFill>
                  <a:srgbClr val="7F7F7F"/>
                </a:solidFill>
              </a:rPr>
              <a:t>du </a:t>
            </a:r>
            <a:r>
              <a:rPr lang="fr-FR" b="1" dirty="0">
                <a:solidFill>
                  <a:srgbClr val="7F7F7F"/>
                </a:solidFill>
              </a:rPr>
              <a:t>rééquilibrage et la société kanak </a:t>
            </a:r>
            <a:br>
              <a:rPr lang="fr-FR" b="1" dirty="0">
                <a:solidFill>
                  <a:srgbClr val="7F7F7F"/>
                </a:solidFill>
              </a:rPr>
            </a:br>
            <a:endParaRPr lang="fr-FR" b="1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8799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4363</TotalTime>
  <Words>1212</Words>
  <Application>Microsoft Macintosh PowerPoint</Application>
  <PresentationFormat>Présentation à l'écran (4:3)</PresentationFormat>
  <Paragraphs>306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II - Les luttes sociales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La forte croissance de l’immobilier et des « autres affectations » dans la création des GDPL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Vie chère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Syndex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I-2 Les luttes sociales </dc:title>
  <dc:creator>Patrick Castex</dc:creator>
  <cp:lastModifiedBy>Patrick Castex</cp:lastModifiedBy>
  <cp:revision>6</cp:revision>
  <dcterms:created xsi:type="dcterms:W3CDTF">2018-02-27T10:11:42Z</dcterms:created>
  <dcterms:modified xsi:type="dcterms:W3CDTF">2018-06-30T18:09:56Z</dcterms:modified>
</cp:coreProperties>
</file>