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drawings/drawing3.xml" ContentType="application/vnd.openxmlformats-officedocument.drawingml.chartshapes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698" autoAdjust="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8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Relationship Id="rId2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provinciales%202014%20NC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provinciales%202014%20NC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Economie%20NC%20et%20Etat%20:17%20XLS%20Article%20NC%20bis.xlsx" TargetMode="External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provinciales%202014%20NC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provinciales%202014%20NC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provinciales%202014%20NC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provinciales%202014%20NC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provinciales%202014%20NC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provinciales%202014%20NC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provinciales%202014%20NC.xlsx" TargetMode="External"/><Relationship Id="rId2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Evaluation (sous la </a:t>
            </a:r>
            <a:r>
              <a:rPr lang="fr-FR" sz="2000" dirty="0" smtClean="0"/>
              <a:t>seule responsabilité </a:t>
            </a:r>
            <a:r>
              <a:rPr lang="fr-FR" sz="2000" dirty="0"/>
              <a:t>de l'auteur...</a:t>
            </a:r>
            <a:r>
              <a:rPr lang="fr-FR" sz="2000" baseline="0" dirty="0"/>
              <a:t> </a:t>
            </a:r>
            <a:r>
              <a:rPr lang="fr-FR" sz="2000" dirty="0"/>
              <a:t>: </a:t>
            </a:r>
            <a:r>
              <a:rPr lang="fr-FR" sz="2000" dirty="0" smtClean="0"/>
              <a:t>enquêtes </a:t>
            </a:r>
            <a:r>
              <a:rPr lang="fr-FR" sz="2000" dirty="0"/>
              <a:t>grossières)  des tendances politiques quant à l'indépendance</a:t>
            </a:r>
          </a:p>
        </c:rich>
      </c:tx>
      <c:layout>
        <c:manualLayout>
          <c:xMode val="edge"/>
          <c:yMode val="edge"/>
          <c:x val="0.0945813105944747"/>
          <c:y val="0.030469201714912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1021420709508"/>
          <c:y val="0.141206806045796"/>
          <c:w val="0.758602319871306"/>
          <c:h val="0.810919721241741"/>
        </c:manualLayout>
      </c:layout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0000">
                  <a:alpha val="59000"/>
                </a:srgb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rgbClr val="FF0000">
                  <a:alpha val="54000"/>
                </a:srgb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rgbClr val="0000FF">
                  <a:alpha val="65000"/>
                </a:srgbClr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-0.247147235627805"/>
                  <c:y val="-0.02609611729568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97519431038862"/>
                  <c:y val="-0.1200405466558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510354492725447"/>
                  <c:y val="0.0809971898389027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tx1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00864533062399497"/>
                  <c:y val="-0.03036274775997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.0184477182287698"/>
                  <c:y val="-0.01528482215585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0268648717297435"/>
                  <c:y val="-0.009142727848674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txPr>
              <a:bodyPr/>
              <a:lstStyle/>
              <a:p>
                <a:pPr>
                  <a:defRPr sz="24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'Pop etc'!$C$147:$C$150</c:f>
              <c:strCache>
                <c:ptCount val="4"/>
                <c:pt idx="0">
                  <c:v>Pro Kanaki</c:v>
                </c:pt>
                <c:pt idx="2">
                  <c:v>Loyalistes</c:v>
                </c:pt>
                <c:pt idx="3">
                  <c:v>Autres</c:v>
                </c:pt>
              </c:strCache>
            </c:strRef>
          </c:cat>
          <c:val>
            <c:numRef>
              <c:f>'Pop etc'!$D$147:$D$150</c:f>
              <c:numCache>
                <c:formatCode>General</c:formatCode>
                <c:ptCount val="4"/>
                <c:pt idx="0" formatCode="0.00%">
                  <c:v>0.48</c:v>
                </c:pt>
                <c:pt idx="2" formatCode="0.00%">
                  <c:v>0.46</c:v>
                </c:pt>
                <c:pt idx="3" formatCode="0.00%">
                  <c:v>0.06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Indépendantistes et loyalistes en 2014, </a:t>
            </a:r>
          </a:p>
          <a:p>
            <a:pPr>
              <a:defRPr/>
            </a:pPr>
            <a:r>
              <a:rPr lang="fr-FR"/>
              <a:t>Nombre d’élus du Congrès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293969816272966"/>
          <c:y val="0.0115740740740741"/>
          <c:w val="0.577777777777778"/>
          <c:h val="0.962962962962963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00FF"/>
              </a:solidFill>
            </c:spPr>
          </c:dPt>
          <c:dPt>
            <c:idx val="1"/>
            <c:bubble3D val="0"/>
            <c:spPr>
              <a:solidFill>
                <a:srgbClr val="3366FF"/>
              </a:solidFill>
              <a:ln w="38100" cmpd="sng">
                <a:noFill/>
                <a:prstDash val="dash"/>
              </a:ln>
            </c:spPr>
          </c:dPt>
          <c:dPt>
            <c:idx val="2"/>
            <c:bubble3D val="0"/>
            <c:spPr>
              <a:solidFill>
                <a:srgbClr val="008000"/>
              </a:solidFill>
              <a:ln w="38100" cmpd="sng">
                <a:noFill/>
                <a:prstDash val="sysDot"/>
              </a:ln>
            </c:spPr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38100" cmpd="sng">
                <a:noFill/>
              </a:ln>
            </c:spPr>
          </c:dPt>
          <c:dPt>
            <c:idx val="4"/>
            <c:bubble3D val="0"/>
            <c:spPr>
              <a:solidFill>
                <a:srgbClr val="FF6600"/>
              </a:solidFill>
              <a:ln>
                <a:noFill/>
              </a:ln>
            </c:spPr>
          </c:dPt>
          <c:dPt>
            <c:idx val="5"/>
            <c:bubble3D val="0"/>
            <c:spPr>
              <a:solidFill>
                <a:srgbClr val="9A2F8F"/>
              </a:solidFill>
            </c:spPr>
          </c:dPt>
          <c:dPt>
            <c:idx val="6"/>
            <c:bubble3D val="0"/>
            <c:spPr>
              <a:solidFill>
                <a:srgbClr val="FF6600"/>
              </a:solidFill>
            </c:spPr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Lbls>
            <c:dLbl>
              <c:idx val="5"/>
              <c:layout>
                <c:manualLayout>
                  <c:x val="0.00941579177602799"/>
                  <c:y val="0.07509677189385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Feuil1!$C$64:$C$69</c:f>
              <c:strCache>
                <c:ptCount val="6"/>
                <c:pt idx="0">
                  <c:v>UCF, Union pour la Calédonie dans la France</c:v>
                </c:pt>
                <c:pt idx="1">
                  <c:v>FPU, Front pour l'Unité</c:v>
                </c:pt>
                <c:pt idx="2">
                  <c:v>CE, Calédonie Ensemble </c:v>
                </c:pt>
                <c:pt idx="3">
                  <c:v>UNI-Palika</c:v>
                </c:pt>
                <c:pt idx="4">
                  <c:v>UC-FLNKS dont Parti travailliste</c:v>
                </c:pt>
                <c:pt idx="5">
                  <c:v>LKS</c:v>
                </c:pt>
              </c:strCache>
            </c:strRef>
          </c:cat>
          <c:val>
            <c:numRef>
              <c:f>Feuil1!$D$64:$D$69</c:f>
              <c:numCache>
                <c:formatCode>General</c:formatCode>
                <c:ptCount val="6"/>
                <c:pt idx="0">
                  <c:v>6.0</c:v>
                </c:pt>
                <c:pt idx="1">
                  <c:v>8.0</c:v>
                </c:pt>
                <c:pt idx="2">
                  <c:v>15.0</c:v>
                </c:pt>
                <c:pt idx="3">
                  <c:v>9.0</c:v>
                </c:pt>
                <c:pt idx="4">
                  <c:v>15.0</c:v>
                </c:pt>
                <c:pt idx="5">
                  <c:v>1.0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0"/>
          <c:y val="0.0"/>
          <c:w val="1.0"/>
          <c:h val="1.0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2000"/>
      </a:pPr>
      <a:endParaRPr lang="fr-FR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196194225722"/>
          <c:y val="0.0"/>
          <c:w val="0.707718722659667"/>
          <c:h val="0.892515994282496"/>
        </c:manualLayout>
      </c:layout>
      <c:pieChart>
        <c:varyColors val="1"/>
        <c:ser>
          <c:idx val="0"/>
          <c:order val="0"/>
          <c:tx>
            <c:strRef>
              <c:f>Feuil1!$G$63:$G$64</c:f>
              <c:strCache>
                <c:ptCount val="1"/>
                <c:pt idx="0">
                  <c:v>Loyalistes Indépendantistes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245B9D"/>
              </a:solidFill>
            </c:spPr>
          </c:dPt>
          <c:dPt>
            <c:idx val="1"/>
            <c:bubble3D val="0"/>
            <c:spPr>
              <a:solidFill>
                <a:srgbClr val="FF6600"/>
              </a:solidFill>
            </c:spPr>
          </c:dPt>
          <c:dLbls>
            <c:dLbl>
              <c:idx val="0"/>
              <c:layout>
                <c:manualLayout>
                  <c:x val="-0.178852034120735"/>
                  <c:y val="-0.0276505106530169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FFFFFF"/>
                        </a:solidFill>
                      </a:defRPr>
                    </a:pPr>
                    <a:r>
                      <a:rPr lang="fr-FR" sz="2400" b="1">
                        <a:solidFill>
                          <a:srgbClr val="FFFFFF"/>
                        </a:solidFill>
                      </a:rPr>
                      <a:t>  29 ; 54%    </a:t>
                    </a:r>
                    <a:endParaRPr lang="fr-FR" sz="2400">
                      <a:solidFill>
                        <a:srgbClr val="FFFFFF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02264545056868"/>
                  <c:y val="0.0200181609650688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chemeClr val="bg1"/>
                        </a:solidFill>
                      </a:defRPr>
                    </a:pPr>
                    <a:r>
                      <a:rPr lang="fr-FR" sz="2400" b="1">
                        <a:solidFill>
                          <a:schemeClr val="bg1"/>
                        </a:solidFill>
                      </a:rPr>
                      <a:t>  25 ; 46%    </a:t>
                    </a:r>
                    <a:endParaRPr lang="fr-FR" sz="2400">
                      <a:solidFill>
                        <a:schemeClr val="bg1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Feuil1!$H$62</c:f>
              <c:strCache>
                <c:ptCount val="1"/>
                <c:pt idx="0">
                  <c:v>Elus </c:v>
                </c:pt>
              </c:strCache>
            </c:strRef>
          </c:cat>
          <c:val>
            <c:numRef>
              <c:f>Feuil1!$H$63:$H$64</c:f>
              <c:numCache>
                <c:formatCode>_ * #\ ##0_)\ _€_ ;_ * \(#\ ##0\)\ _€_ ;_ * "-"??_)\ _€_ ;_ @_ </c:formatCode>
                <c:ptCount val="2"/>
                <c:pt idx="0">
                  <c:v>29.0</c:v>
                </c:pt>
                <c:pt idx="1">
                  <c:v>25.0</c:v>
                </c:pt>
              </c:numCache>
            </c:numRef>
          </c:val>
        </c:ser>
        <c:ser>
          <c:idx val="1"/>
          <c:order val="1"/>
          <c:tx>
            <c:strRef>
              <c:f>Feuil1!$G$64</c:f>
              <c:strCache>
                <c:ptCount val="1"/>
                <c:pt idx="0">
                  <c:v>Indépendantistes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Feuil1!$H$62</c:f>
              <c:strCache>
                <c:ptCount val="1"/>
                <c:pt idx="0">
                  <c:v>Elus </c:v>
                </c:pt>
              </c:strCache>
            </c:strRef>
          </c:cat>
          <c:val>
            <c:numRef>
              <c:f>Feuil1!$H$64</c:f>
              <c:numCache>
                <c:formatCode>_ * #\ ##0_)\ _€_ ;_ * \(#\ ##0\)\ _€_ ;_ * "-"??_)\ _€_ ;_ @_ </c:formatCode>
                <c:ptCount val="1"/>
                <c:pt idx="0">
                  <c:v>25.0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 b="1"/>
            </a:pPr>
            <a:r>
              <a:rPr lang="fr-FR" sz="2000" b="1" i="0" u="none" strike="noStrike" baseline="0">
                <a:effectLst/>
              </a:rPr>
              <a:t>Sondages pour la Chaîne de télévison Calédonia (ex-NCTV jusqu'en mai) de mars-avril 2017, </a:t>
            </a:r>
            <a:r>
              <a:rPr lang="fr-FR" sz="1600" b="1" i="0" u="none" strike="noStrike" baseline="0">
                <a:effectLst/>
              </a:rPr>
              <a:t>sur les seuls inscrits sur la lite référendaire (61% de l'échantillon de 904 personnes &gt; 15 ans)</a:t>
            </a:r>
            <a:r>
              <a:rPr lang="fr-FR" sz="1600" b="1" i="0" u="none" strike="noStrike" baseline="0"/>
              <a:t> </a:t>
            </a:r>
            <a:endParaRPr lang="fr-FR" sz="1600" b="1"/>
          </a:p>
        </c:rich>
      </c:tx>
      <c:layout>
        <c:manualLayout>
          <c:xMode val="edge"/>
          <c:yMode val="edge"/>
          <c:x val="0.0693878921573637"/>
          <c:y val="0.033618647526406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238345165428605"/>
          <c:y val="0.297271591575686"/>
          <c:w val="0.909946906257645"/>
          <c:h val="0.632086814404569"/>
        </c:manualLayout>
      </c:layout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0000">
                  <a:alpha val="59000"/>
                </a:srgb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rgbClr val="FF0000">
                  <a:alpha val="54000"/>
                </a:srgb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rgbClr val="0000FF">
                  <a:alpha val="65000"/>
                </a:srgbClr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-0.209671791532657"/>
                  <c:y val="0.06468197012393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439923873623681"/>
                  <c:y val="-0.1766812253937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239410502412338"/>
                  <c:y val="0.082938244092785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tx1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00864533062399497"/>
                  <c:y val="-0.03036274775997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.0184477182287698"/>
                  <c:y val="-0.01528482215585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0268648717297435"/>
                  <c:y val="-0.009142727848674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txPr>
              <a:bodyPr/>
              <a:lstStyle/>
              <a:p>
                <a:pPr>
                  <a:defRPr sz="24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'Pop etc'!$C$147:$C$150</c:f>
              <c:strCache>
                <c:ptCount val="4"/>
                <c:pt idx="0">
                  <c:v>Pro Kanaki</c:v>
                </c:pt>
                <c:pt idx="2">
                  <c:v>Loyalistes</c:v>
                </c:pt>
                <c:pt idx="3">
                  <c:v>Autres</c:v>
                </c:pt>
              </c:strCache>
            </c:strRef>
          </c:cat>
          <c:val>
            <c:numRef>
              <c:f>'Pop etc'!$E$147:$E$150</c:f>
              <c:numCache>
                <c:formatCode>General</c:formatCode>
                <c:ptCount val="4"/>
                <c:pt idx="0" formatCode="0.00%">
                  <c:v>0.244</c:v>
                </c:pt>
                <c:pt idx="2" formatCode="0.00%">
                  <c:v>0.542</c:v>
                </c:pt>
                <c:pt idx="3" formatCode="0.00%">
                  <c:v>0.214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fr-FR" sz="2400" dirty="0" smtClean="0"/>
              <a:t>Provinciales </a:t>
            </a:r>
            <a:r>
              <a:rPr lang="fr-FR" sz="2400" dirty="0"/>
              <a:t>de 2014, % des </a:t>
            </a:r>
            <a:r>
              <a:rPr lang="fr-FR" sz="2400" dirty="0" smtClean="0"/>
              <a:t>voies</a:t>
            </a:r>
          </a:p>
        </c:rich>
      </c:tx>
      <c:layout>
        <c:manualLayout>
          <c:xMode val="edge"/>
          <c:yMode val="edge"/>
          <c:x val="0.23067125984252"/>
          <c:y val="0.00316750135518896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13681102362205"/>
          <c:y val="0.0612976249388055"/>
          <c:w val="0.920576334208224"/>
          <c:h val="0.451925948202567"/>
        </c:manualLayout>
      </c:layout>
      <c:barChart>
        <c:barDir val="col"/>
        <c:grouping val="stacked"/>
        <c:varyColors val="0"/>
        <c:ser>
          <c:idx val="0"/>
          <c:order val="0"/>
          <c:spPr>
            <a:ln w="76200" cmpd="sng">
              <a:solidFill>
                <a:srgbClr val="FF66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FF000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76200" cmpd="sng">
                <a:solidFill>
                  <a:schemeClr val="accent6">
                    <a:lumMod val="75000"/>
                  </a:schemeClr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 w="76200" cmpd="sng">
                <a:solidFill>
                  <a:srgbClr val="FF6600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76200" cmpd="sng">
                <a:solidFill>
                  <a:schemeClr val="accent6">
                    <a:lumMod val="60000"/>
                    <a:lumOff val="40000"/>
                  </a:schemeClr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8000"/>
              </a:solidFill>
              <a:ln w="76200" cmpd="sng">
                <a:solidFill>
                  <a:srgbClr val="008000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3366FF"/>
              </a:solidFill>
              <a:ln w="76200" cmpd="sng">
                <a:solidFill>
                  <a:srgbClr val="3366FF"/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rgbClr val="0000FF"/>
              </a:solidFill>
              <a:ln w="76200" cmpd="sng">
                <a:solidFill>
                  <a:srgbClr val="0000FF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rgbClr val="000090"/>
              </a:solidFill>
              <a:ln w="76200" cmpd="sng">
                <a:solidFill>
                  <a:srgbClr val="000090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rgbClr val="660066"/>
              </a:solidFill>
              <a:ln w="76200" cmpd="sng">
                <a:solidFill>
                  <a:srgbClr val="660066"/>
                </a:solidFill>
              </a:ln>
            </c:spPr>
          </c:dPt>
          <c:dLbls>
            <c:dLbl>
              <c:idx val="0"/>
              <c:layout>
                <c:manualLayout>
                  <c:x val="0.0"/>
                  <c:y val="-0.0859114567172824"/>
                </c:manualLayout>
              </c:layout>
              <c:spPr/>
              <c:txPr>
                <a:bodyPr rot="-5400000" vert="horz"/>
                <a:lstStyle/>
                <a:p>
                  <a:pPr>
                    <a:defRPr sz="20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00277777777777778"/>
                  <c:y val="-0.15412746057816"/>
                </c:manualLayout>
              </c:layout>
              <c:spPr/>
              <c:txPr>
                <a:bodyPr rot="-5400000" vert="horz"/>
                <a:lstStyle/>
                <a:p>
                  <a:pPr>
                    <a:defRPr sz="20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0138888888888889"/>
                  <c:y val="-0.171415834342412"/>
                </c:manualLayout>
              </c:layout>
              <c:spPr>
                <a:solidFill>
                  <a:schemeClr val="bg1"/>
                </a:solidFill>
              </c:spPr>
              <c:txPr>
                <a:bodyPr rot="-5400000" vert="horz"/>
                <a:lstStyle/>
                <a:p>
                  <a:pPr>
                    <a:defRPr sz="20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0138899825021872"/>
                  <c:y val="-0.145503592638737"/>
                </c:manualLayout>
              </c:layout>
              <c:spPr>
                <a:solidFill>
                  <a:schemeClr val="bg1"/>
                </a:solidFill>
              </c:spPr>
              <c:txPr>
                <a:bodyPr rot="-5400000" vert="horz"/>
                <a:lstStyle/>
                <a:p>
                  <a:pPr>
                    <a:defRPr sz="20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430555555555554"/>
                  <c:y val="-0.0948072619727663"/>
                </c:manualLayout>
              </c:layout>
              <c:spPr/>
              <c:txPr>
                <a:bodyPr rot="-5400000" vert="horz"/>
                <a:lstStyle/>
                <a:p>
                  <a:pPr>
                    <a:defRPr sz="20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0138899825021882"/>
                  <c:y val="-0.165983419084172"/>
                </c:manualLayout>
              </c:layout>
              <c:spPr/>
              <c:txPr>
                <a:bodyPr rot="-5400000" vert="horz"/>
                <a:lstStyle/>
                <a:p>
                  <a:pPr>
                    <a:defRPr sz="20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0277777777777778"/>
                  <c:y val="-0.146671525095962"/>
                </c:manualLayout>
              </c:layout>
              <c:spPr/>
              <c:txPr>
                <a:bodyPr rot="-5400000" vert="horz"/>
                <a:lstStyle/>
                <a:p>
                  <a:pPr>
                    <a:defRPr sz="20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0833333333333333"/>
                  <c:y val="-0.120311363791866"/>
                </c:manualLayout>
              </c:layout>
              <c:spPr/>
              <c:txPr>
                <a:bodyPr rot="-5400000" vert="horz"/>
                <a:lstStyle/>
                <a:p>
                  <a:pPr>
                    <a:defRPr sz="20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00555555555555555"/>
                  <c:y val="-0.093951467685876"/>
                </c:manualLayout>
              </c:layout>
              <c:spPr>
                <a:solidFill>
                  <a:schemeClr val="bg1"/>
                </a:solidFill>
              </c:spPr>
              <c:txPr>
                <a:bodyPr rot="-5400000" vert="horz"/>
                <a:lstStyle/>
                <a:p>
                  <a:pPr>
                    <a:defRPr sz="20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Feuil1!$B$45:$B$53</c:f>
              <c:strCache>
                <c:ptCount val="9"/>
                <c:pt idx="0">
                  <c:v>Parti Travailliste</c:v>
                </c:pt>
                <c:pt idx="1">
                  <c:v>UC Nord et Îles</c:v>
                </c:pt>
                <c:pt idx="2">
                  <c:v>UC Sud</c:v>
                </c:pt>
                <c:pt idx="3">
                  <c:v>UNI-Palika Nord</c:v>
                </c:pt>
                <c:pt idx="4">
                  <c:v>CE, Calédonie Ensemble </c:v>
                </c:pt>
                <c:pt idx="5">
                  <c:v>FPU, Front pour l'Unité</c:v>
                </c:pt>
                <c:pt idx="6">
                  <c:v>UCF, Union pour la Calédonie dans la France</c:v>
                </c:pt>
                <c:pt idx="7">
                  <c:v>Autres </c:v>
                </c:pt>
                <c:pt idx="8">
                  <c:v>FN</c:v>
                </c:pt>
              </c:strCache>
            </c:strRef>
          </c:cat>
          <c:val>
            <c:numRef>
              <c:f>Feuil1!$C$45:$C$53</c:f>
              <c:numCache>
                <c:formatCode>0%</c:formatCode>
                <c:ptCount val="9"/>
                <c:pt idx="0">
                  <c:v>0.035</c:v>
                </c:pt>
                <c:pt idx="1">
                  <c:v>0.13</c:v>
                </c:pt>
                <c:pt idx="2">
                  <c:v>0.12</c:v>
                </c:pt>
                <c:pt idx="3">
                  <c:v>0.1</c:v>
                </c:pt>
                <c:pt idx="4">
                  <c:v>0.26</c:v>
                </c:pt>
                <c:pt idx="5">
                  <c:v>0.13</c:v>
                </c:pt>
                <c:pt idx="6">
                  <c:v>0.12</c:v>
                </c:pt>
                <c:pt idx="7">
                  <c:v>0.08</c:v>
                </c:pt>
                <c:pt idx="8">
                  <c:v>0.026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078608760"/>
        <c:axId val="-2078641560"/>
      </c:barChart>
      <c:catAx>
        <c:axId val="-2078608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600" b="1"/>
            </a:pPr>
            <a:endParaRPr lang="fr-FR"/>
          </a:p>
        </c:txPr>
        <c:crossAx val="-2078641560"/>
        <c:crosses val="autoZero"/>
        <c:auto val="1"/>
        <c:lblAlgn val="ctr"/>
        <c:lblOffset val="100"/>
        <c:noMultiLvlLbl val="0"/>
      </c:catAx>
      <c:valAx>
        <c:axId val="-2078641560"/>
        <c:scaling>
          <c:orientation val="minMax"/>
          <c:max val="0.35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-2078608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fr-FR" sz="2400" dirty="0" smtClean="0"/>
              <a:t>Premier </a:t>
            </a:r>
            <a:r>
              <a:rPr lang="fr-FR" sz="2400" dirty="0"/>
              <a:t>tour </a:t>
            </a:r>
            <a:r>
              <a:rPr lang="fr-FR" sz="2400" dirty="0" smtClean="0"/>
              <a:t>des </a:t>
            </a:r>
            <a:r>
              <a:rPr lang="fr-FR" sz="2400" dirty="0"/>
              <a:t>présidentielles </a:t>
            </a:r>
            <a:endParaRPr lang="fr-FR" sz="2400" dirty="0" smtClean="0"/>
          </a:p>
          <a:p>
            <a:pPr>
              <a:defRPr sz="2400"/>
            </a:pPr>
            <a:r>
              <a:rPr lang="fr-FR" sz="2400" dirty="0" smtClean="0"/>
              <a:t>de </a:t>
            </a:r>
            <a:r>
              <a:rPr lang="fr-FR" sz="2400" dirty="0"/>
              <a:t>2017</a:t>
            </a:r>
            <a:r>
              <a:rPr lang="fr-FR" sz="2400" dirty="0" smtClean="0"/>
              <a:t>,</a:t>
            </a:r>
            <a:r>
              <a:rPr lang="fr-FR" sz="2400" baseline="0" dirty="0" smtClean="0"/>
              <a:t> </a:t>
            </a:r>
            <a:r>
              <a:rPr lang="fr-FR" sz="2400" dirty="0" smtClean="0"/>
              <a:t>% des voies </a:t>
            </a:r>
          </a:p>
          <a:p>
            <a:pPr>
              <a:defRPr sz="2400"/>
            </a:pPr>
            <a:r>
              <a:rPr lang="fr-FR" sz="2400" dirty="0" smtClean="0"/>
              <a:t>en</a:t>
            </a:r>
            <a:r>
              <a:rPr lang="fr-FR" sz="2400" baseline="0" dirty="0" smtClean="0"/>
              <a:t> Nouvelle-Calédonie</a:t>
            </a:r>
            <a:r>
              <a:rPr lang="fr-FR" sz="2400" dirty="0" smtClean="0"/>
              <a:t> </a:t>
            </a:r>
            <a:endParaRPr lang="fr-FR" sz="2400" i="1" dirty="0"/>
          </a:p>
        </c:rich>
      </c:tx>
      <c:layout>
        <c:manualLayout>
          <c:xMode val="edge"/>
          <c:yMode val="edge"/>
          <c:x val="0.111082287774582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414275110497462"/>
          <c:y val="0.163946869070209"/>
          <c:w val="0.937609750799229"/>
          <c:h val="0.426413417317897"/>
        </c:manualLayout>
      </c:layout>
      <c:barChart>
        <c:barDir val="col"/>
        <c:grouping val="clustered"/>
        <c:varyColors val="0"/>
        <c:ser>
          <c:idx val="0"/>
          <c:order val="0"/>
          <c:spPr>
            <a:ln w="76200" cmpd="sng">
              <a:solidFill>
                <a:srgbClr val="FF66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FF000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76200" cmpd="sng">
                <a:solidFill>
                  <a:schemeClr val="accent6">
                    <a:lumMod val="75000"/>
                  </a:schemeClr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 w="76200" cmpd="sng">
                <a:solidFill>
                  <a:srgbClr val="FF6600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76200" cmpd="sng">
                <a:solidFill>
                  <a:schemeClr val="accent6">
                    <a:lumMod val="60000"/>
                    <a:lumOff val="40000"/>
                  </a:schemeClr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008000"/>
              </a:solidFill>
              <a:ln w="76200" cmpd="sng">
                <a:solidFill>
                  <a:srgbClr val="008000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3366FF"/>
              </a:solidFill>
              <a:ln w="76200" cmpd="sng">
                <a:solidFill>
                  <a:srgbClr val="3366FF"/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rgbClr val="0000FF"/>
              </a:solidFill>
              <a:ln w="76200" cmpd="sng">
                <a:solidFill>
                  <a:srgbClr val="0000FF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rgbClr val="000090"/>
              </a:solidFill>
              <a:ln w="76200" cmpd="sng">
                <a:solidFill>
                  <a:srgbClr val="000090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rgbClr val="660066"/>
              </a:solidFill>
              <a:ln w="76200" cmpd="sng">
                <a:solidFill>
                  <a:srgbClr val="660066"/>
                </a:solidFill>
              </a:ln>
            </c:spPr>
          </c:dPt>
          <c:dLbls>
            <c:numFmt formatCode="0%" sourceLinked="0"/>
            <c:spPr>
              <a:solidFill>
                <a:schemeClr val="bg1"/>
              </a:solidFill>
            </c:spPr>
            <c:txPr>
              <a:bodyPr rot="-5400000" vert="horz"/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Feuil1!$C$90:$C$98</c:f>
              <c:strCache>
                <c:ptCount val="9"/>
                <c:pt idx="0">
                  <c:v>Extrème gauche et divers</c:v>
                </c:pt>
                <c:pt idx="1">
                  <c:v>Divers</c:v>
                </c:pt>
                <c:pt idx="2">
                  <c:v>Mélenchon</c:v>
                </c:pt>
                <c:pt idx="3">
                  <c:v>Hamon</c:v>
                </c:pt>
                <c:pt idx="4">
                  <c:v>Macron</c:v>
                </c:pt>
                <c:pt idx="5">
                  <c:v>Fillon</c:v>
                </c:pt>
                <c:pt idx="6">
                  <c:v>Divers</c:v>
                </c:pt>
                <c:pt idx="7">
                  <c:v>Dupont - Aignan</c:v>
                </c:pt>
                <c:pt idx="8">
                  <c:v>Le Pen</c:v>
                </c:pt>
              </c:strCache>
            </c:strRef>
          </c:cat>
          <c:val>
            <c:numRef>
              <c:f>Feuil1!$D$90:$D$98</c:f>
              <c:numCache>
                <c:formatCode>0.00%</c:formatCode>
                <c:ptCount val="9"/>
                <c:pt idx="0">
                  <c:v>0.0244</c:v>
                </c:pt>
                <c:pt idx="1">
                  <c:v>0.011</c:v>
                </c:pt>
                <c:pt idx="2">
                  <c:v>0.0886</c:v>
                </c:pt>
                <c:pt idx="3">
                  <c:v>0.0934</c:v>
                </c:pt>
                <c:pt idx="4">
                  <c:v>0.1275</c:v>
                </c:pt>
                <c:pt idx="5">
                  <c:v>0.311</c:v>
                </c:pt>
                <c:pt idx="6">
                  <c:v>0.0241</c:v>
                </c:pt>
                <c:pt idx="7">
                  <c:v>0.029</c:v>
                </c:pt>
                <c:pt idx="8">
                  <c:v>0.291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77235608"/>
        <c:axId val="1776403544"/>
      </c:barChart>
      <c:catAx>
        <c:axId val="17772356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600" b="1"/>
            </a:pPr>
            <a:endParaRPr lang="fr-FR"/>
          </a:p>
        </c:txPr>
        <c:crossAx val="1776403544"/>
        <c:crosses val="autoZero"/>
        <c:auto val="1"/>
        <c:lblAlgn val="ctr"/>
        <c:lblOffset val="100"/>
        <c:noMultiLvlLbl val="0"/>
      </c:catAx>
      <c:valAx>
        <c:axId val="1776403544"/>
        <c:scaling>
          <c:orientation val="minMax"/>
          <c:max val="0.35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1777235608"/>
        <c:crosses val="autoZero"/>
        <c:crossBetween val="between"/>
        <c:majorUnit val="0.05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236679072173062"/>
          <c:y val="0.0"/>
          <c:w val="0.88157083586985"/>
          <c:h val="1.0"/>
        </c:manualLayout>
      </c:layout>
      <c:pieChart>
        <c:varyColors val="1"/>
        <c:ser>
          <c:idx val="0"/>
          <c:order val="0"/>
          <c:spPr>
            <a:solidFill>
              <a:srgbClr val="FF6600"/>
            </a:solidFill>
          </c:spPr>
          <c:explosion val="26"/>
          <c:dPt>
            <c:idx val="0"/>
            <c:bubble3D val="0"/>
            <c:spPr>
              <a:solidFill>
                <a:srgbClr val="257497"/>
              </a:solidFill>
            </c:spPr>
          </c:dPt>
          <c:dPt>
            <c:idx val="1"/>
            <c:bubble3D val="0"/>
          </c:dPt>
          <c:dLbls>
            <c:dLbl>
              <c:idx val="0"/>
              <c:layout>
                <c:manualLayout>
                  <c:x val="-0.163196194225722"/>
                  <c:y val="-0.1396646252551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13350174978128"/>
                  <c:y val="0.04691127150772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Feuil1!$D$41:$D$42</c:f>
              <c:strCache>
                <c:ptCount val="2"/>
                <c:pt idx="0">
                  <c:v>Loyalistes</c:v>
                </c:pt>
                <c:pt idx="1">
                  <c:v>Indépendantistes</c:v>
                </c:pt>
              </c:strCache>
            </c:strRef>
          </c:cat>
          <c:val>
            <c:numRef>
              <c:f>Feuil1!$E$41:$E$42</c:f>
              <c:numCache>
                <c:formatCode>0%</c:formatCode>
                <c:ptCount val="2"/>
                <c:pt idx="0">
                  <c:v>0.616</c:v>
                </c:pt>
                <c:pt idx="1">
                  <c:v>0.385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fr-FR" sz="2800" dirty="0" smtClean="0"/>
              <a:t>Indépendantistes et loyalistes en 2014, </a:t>
            </a:r>
          </a:p>
          <a:p>
            <a:pPr>
              <a:defRPr sz="2800"/>
            </a:pPr>
            <a:r>
              <a:rPr lang="fr-FR" sz="2800" dirty="0" smtClean="0"/>
              <a:t>% des voies</a:t>
            </a:r>
            <a:endParaRPr lang="fr-FR" sz="2800" dirty="0"/>
          </a:p>
        </c:rich>
      </c:tx>
      <c:layout>
        <c:manualLayout>
          <c:xMode val="edge"/>
          <c:yMode val="edge"/>
          <c:x val="0.14876290463692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155080927384077"/>
          <c:y val="0.25385724701079"/>
          <c:w val="0.984491907261592"/>
          <c:h val="0.659568678915135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660066"/>
              </a:solidFill>
            </c:spPr>
          </c:dPt>
          <c:dPt>
            <c:idx val="1"/>
            <c:bubble3D val="0"/>
            <c:spPr>
              <a:solidFill>
                <a:srgbClr val="000090"/>
              </a:solidFill>
              <a:ln w="38100" cmpd="sng">
                <a:noFill/>
                <a:prstDash val="dash"/>
              </a:ln>
            </c:spPr>
          </c:dPt>
          <c:dPt>
            <c:idx val="2"/>
            <c:bubble3D val="0"/>
            <c:spPr>
              <a:solidFill>
                <a:srgbClr val="0000FF"/>
              </a:solidFill>
              <a:ln w="38100" cmpd="sng">
                <a:noFill/>
                <a:prstDash val="sysDot"/>
              </a:ln>
            </c:spPr>
          </c:dPt>
          <c:dPt>
            <c:idx val="3"/>
            <c:bubble3D val="0"/>
            <c:spPr>
              <a:solidFill>
                <a:srgbClr val="3366FF"/>
              </a:solidFill>
              <a:ln w="38100" cmpd="sng">
                <a:noFill/>
              </a:ln>
            </c:spPr>
          </c:dPt>
          <c:dPt>
            <c:idx val="4"/>
            <c:bubble3D val="0"/>
            <c:spPr>
              <a:solidFill>
                <a:srgbClr val="008000"/>
              </a:solidFill>
              <a:ln>
                <a:noFill/>
              </a:ln>
            </c:spPr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6"/>
            <c:bubble3D val="0"/>
            <c:spPr>
              <a:solidFill>
                <a:srgbClr val="FF6600"/>
              </a:solidFill>
            </c:spPr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00887379702537183"/>
                  <c:y val="0.07910571595217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tx1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0278663604549431"/>
                  <c:y val="0.0818881598133566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Feuil1!$D$45:$D$53</c:f>
              <c:strCache>
                <c:ptCount val="9"/>
                <c:pt idx="0">
                  <c:v>FN</c:v>
                </c:pt>
                <c:pt idx="1">
                  <c:v>Autres </c:v>
                </c:pt>
                <c:pt idx="2">
                  <c:v>UCF, Union pour la Calédonie dans la France</c:v>
                </c:pt>
                <c:pt idx="3">
                  <c:v>FPU, Front pour l'Unité</c:v>
                </c:pt>
                <c:pt idx="4">
                  <c:v>CE, Calédonie Ensemble </c:v>
                </c:pt>
                <c:pt idx="5">
                  <c:v>UNI-Palika Nord</c:v>
                </c:pt>
                <c:pt idx="6">
                  <c:v>UC Sud</c:v>
                </c:pt>
                <c:pt idx="7">
                  <c:v>UC Nord et Îles</c:v>
                </c:pt>
                <c:pt idx="8">
                  <c:v>Parti Travailliste</c:v>
                </c:pt>
              </c:strCache>
            </c:strRef>
          </c:cat>
          <c:val>
            <c:numRef>
              <c:f>Feuil1!$E$45:$E$53</c:f>
              <c:numCache>
                <c:formatCode>0%</c:formatCode>
                <c:ptCount val="9"/>
                <c:pt idx="0">
                  <c:v>0.026</c:v>
                </c:pt>
                <c:pt idx="1">
                  <c:v>0.08</c:v>
                </c:pt>
                <c:pt idx="2">
                  <c:v>0.12</c:v>
                </c:pt>
                <c:pt idx="3">
                  <c:v>0.13</c:v>
                </c:pt>
                <c:pt idx="4">
                  <c:v>0.26</c:v>
                </c:pt>
                <c:pt idx="5">
                  <c:v>0.1</c:v>
                </c:pt>
                <c:pt idx="6">
                  <c:v>0.12</c:v>
                </c:pt>
                <c:pt idx="7">
                  <c:v>0.13</c:v>
                </c:pt>
                <c:pt idx="8">
                  <c:v>0.035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Indépendantistes et loyalistes en 2014, % des voies</a:t>
            </a:r>
          </a:p>
        </c:rich>
      </c:tx>
      <c:layout>
        <c:manualLayout>
          <c:xMode val="edge"/>
          <c:yMode val="edge"/>
          <c:x val="0.14876290463692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293969816272966"/>
          <c:y val="0.0115740740740741"/>
          <c:w val="0.577777777777778"/>
          <c:h val="0.962962962962963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660066"/>
              </a:solidFill>
            </c:spPr>
          </c:dPt>
          <c:dPt>
            <c:idx val="1"/>
            <c:bubble3D val="0"/>
            <c:spPr>
              <a:solidFill>
                <a:srgbClr val="000090"/>
              </a:solidFill>
              <a:ln w="38100" cmpd="sng">
                <a:noFill/>
                <a:prstDash val="dash"/>
              </a:ln>
            </c:spPr>
          </c:dPt>
          <c:dPt>
            <c:idx val="2"/>
            <c:bubble3D val="0"/>
            <c:spPr>
              <a:solidFill>
                <a:srgbClr val="0000FF"/>
              </a:solidFill>
              <a:ln w="38100" cmpd="sng">
                <a:noFill/>
                <a:prstDash val="sysDot"/>
              </a:ln>
            </c:spPr>
          </c:dPt>
          <c:dPt>
            <c:idx val="3"/>
            <c:bubble3D val="0"/>
            <c:spPr>
              <a:solidFill>
                <a:srgbClr val="3366FF"/>
              </a:solidFill>
              <a:ln w="38100" cmpd="sng">
                <a:noFill/>
              </a:ln>
            </c:spPr>
          </c:dPt>
          <c:dPt>
            <c:idx val="4"/>
            <c:bubble3D val="0"/>
            <c:spPr>
              <a:solidFill>
                <a:srgbClr val="008000"/>
              </a:solidFill>
              <a:ln>
                <a:noFill/>
              </a:ln>
            </c:spPr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6"/>
            <c:bubble3D val="0"/>
            <c:spPr>
              <a:solidFill>
                <a:srgbClr val="FF6600"/>
              </a:solidFill>
            </c:spPr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Feuil1!$D$45:$D$53</c:f>
              <c:strCache>
                <c:ptCount val="9"/>
                <c:pt idx="0">
                  <c:v>FN</c:v>
                </c:pt>
                <c:pt idx="1">
                  <c:v>Autres </c:v>
                </c:pt>
                <c:pt idx="2">
                  <c:v>UCF, Union pour la Calédonie dans la France</c:v>
                </c:pt>
                <c:pt idx="3">
                  <c:v>FPU, Front pour l'Unité</c:v>
                </c:pt>
                <c:pt idx="4">
                  <c:v>CE, Calédonie Ensemble </c:v>
                </c:pt>
                <c:pt idx="5">
                  <c:v>UNI-Palika Nord</c:v>
                </c:pt>
                <c:pt idx="6">
                  <c:v>UC Sud</c:v>
                </c:pt>
                <c:pt idx="7">
                  <c:v>UC Nord et Îles</c:v>
                </c:pt>
                <c:pt idx="8">
                  <c:v>Parti Travailliste</c:v>
                </c:pt>
              </c:strCache>
            </c:strRef>
          </c:cat>
          <c:val>
            <c:numRef>
              <c:f>Feuil1!$E$45:$E$53</c:f>
              <c:numCache>
                <c:formatCode>0%</c:formatCode>
                <c:ptCount val="9"/>
                <c:pt idx="0">
                  <c:v>0.026</c:v>
                </c:pt>
                <c:pt idx="1">
                  <c:v>0.08</c:v>
                </c:pt>
                <c:pt idx="2">
                  <c:v>0.12</c:v>
                </c:pt>
                <c:pt idx="3">
                  <c:v>0.13</c:v>
                </c:pt>
                <c:pt idx="4">
                  <c:v>0.26</c:v>
                </c:pt>
                <c:pt idx="5">
                  <c:v>0.1</c:v>
                </c:pt>
                <c:pt idx="6">
                  <c:v>0.12</c:v>
                </c:pt>
                <c:pt idx="7">
                  <c:v>0.13</c:v>
                </c:pt>
                <c:pt idx="8">
                  <c:v>0.035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0"/>
          <c:y val="0.0"/>
          <c:w val="0.988428040244969"/>
          <c:h val="1.0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180555555555555"/>
          <c:y val="0.0"/>
          <c:w val="0.611111111111111"/>
          <c:h val="1.0"/>
        </c:manualLayout>
      </c:layout>
      <c:pieChart>
        <c:varyColors val="1"/>
        <c:ser>
          <c:idx val="0"/>
          <c:order val="0"/>
          <c:spPr>
            <a:solidFill>
              <a:srgbClr val="FF6600"/>
            </a:solidFill>
          </c:spPr>
          <c:explosion val="26"/>
          <c:dPt>
            <c:idx val="0"/>
            <c:bubble3D val="0"/>
            <c:spPr>
              <a:solidFill>
                <a:srgbClr val="257497"/>
              </a:solidFill>
            </c:spPr>
          </c:dPt>
          <c:dPt>
            <c:idx val="1"/>
            <c:bubble3D val="0"/>
          </c:dPt>
          <c:dLbls>
            <c:dLbl>
              <c:idx val="0"/>
              <c:layout>
                <c:manualLayout>
                  <c:x val="-0.163196194225722"/>
                  <c:y val="-0.1396646252551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13350174978128"/>
                  <c:y val="0.046911271507728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rgbClr val="FFFFFF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Feuil1!$D$41:$D$42</c:f>
              <c:strCache>
                <c:ptCount val="2"/>
                <c:pt idx="0">
                  <c:v>Loyalistes</c:v>
                </c:pt>
                <c:pt idx="1">
                  <c:v>Indépendantistes</c:v>
                </c:pt>
              </c:strCache>
            </c:strRef>
          </c:cat>
          <c:val>
            <c:numRef>
              <c:f>Feuil1!$E$41:$E$42</c:f>
              <c:numCache>
                <c:formatCode>0%</c:formatCode>
                <c:ptCount val="2"/>
                <c:pt idx="0">
                  <c:v>0.616</c:v>
                </c:pt>
                <c:pt idx="1">
                  <c:v>0.385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0"/>
          <c:y val="0.0"/>
          <c:w val="0.981729120932401"/>
          <c:h val="1.0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fr-FR" sz="2400" b="1" i="0" baseline="0" dirty="0" smtClean="0">
                <a:effectLst/>
              </a:rPr>
              <a:t>Indépendantistes et loyalistes en 2014, </a:t>
            </a:r>
            <a:endParaRPr lang="fr-FR" sz="2400" dirty="0" smtClean="0">
              <a:effectLst/>
            </a:endParaRPr>
          </a:p>
          <a:p>
            <a:pPr>
              <a:defRPr sz="2800"/>
            </a:pPr>
            <a:r>
              <a:rPr lang="fr-FR" sz="2800" b="1" i="0" baseline="0" dirty="0" smtClean="0">
                <a:effectLst/>
              </a:rPr>
              <a:t>Nombre d’élus au Congrès (Total 54)</a:t>
            </a:r>
            <a:endParaRPr lang="fr-FR" sz="2800" dirty="0">
              <a:effectLst/>
            </a:endParaRPr>
          </a:p>
        </c:rich>
      </c:tx>
      <c:layout>
        <c:manualLayout>
          <c:xMode val="edge"/>
          <c:yMode val="edge"/>
          <c:x val="0.16347375328084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"/>
          <c:y val="0.291283363970279"/>
          <c:w val="0.999966097987751"/>
          <c:h val="0.66788858971828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00FF"/>
              </a:solidFill>
            </c:spPr>
          </c:dPt>
          <c:dPt>
            <c:idx val="1"/>
            <c:bubble3D val="0"/>
            <c:spPr>
              <a:solidFill>
                <a:srgbClr val="3366FF"/>
              </a:solidFill>
              <a:ln w="38100" cmpd="sng">
                <a:noFill/>
                <a:prstDash val="dash"/>
              </a:ln>
            </c:spPr>
          </c:dPt>
          <c:dPt>
            <c:idx val="2"/>
            <c:bubble3D val="0"/>
            <c:spPr>
              <a:solidFill>
                <a:srgbClr val="008000"/>
              </a:solidFill>
              <a:ln w="38100" cmpd="sng">
                <a:noFill/>
                <a:prstDash val="sysDot"/>
              </a:ln>
            </c:spPr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38100" cmpd="sng">
                <a:noFill/>
              </a:ln>
            </c:spPr>
          </c:dPt>
          <c:dPt>
            <c:idx val="4"/>
            <c:bubble3D val="0"/>
            <c:spPr>
              <a:solidFill>
                <a:srgbClr val="FF6600"/>
              </a:solidFill>
              <a:ln>
                <a:noFill/>
              </a:ln>
            </c:spPr>
          </c:dPt>
          <c:dPt>
            <c:idx val="5"/>
            <c:bubble3D val="0"/>
            <c:spPr>
              <a:solidFill>
                <a:srgbClr val="9A2F8F"/>
              </a:solidFill>
            </c:spPr>
          </c:dPt>
          <c:dPt>
            <c:idx val="6"/>
            <c:bubble3D val="0"/>
            <c:spPr>
              <a:solidFill>
                <a:srgbClr val="FF6600"/>
              </a:solidFill>
            </c:spPr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bg1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24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0941579177602799"/>
                  <c:y val="0.07509677189385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/>
              <c:txPr>
                <a:bodyPr/>
                <a:lstStyle/>
                <a:p>
                  <a:pPr>
                    <a:defRPr sz="24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Feuil1!$C$64:$C$69</c:f>
              <c:strCache>
                <c:ptCount val="6"/>
                <c:pt idx="0">
                  <c:v>UCF, Union pour la Calédonie dans la France</c:v>
                </c:pt>
                <c:pt idx="1">
                  <c:v>FPU, Front pour l'Unité</c:v>
                </c:pt>
                <c:pt idx="2">
                  <c:v>CE, Calédonie Ensemble </c:v>
                </c:pt>
                <c:pt idx="3">
                  <c:v>UNI-Palika</c:v>
                </c:pt>
                <c:pt idx="4">
                  <c:v>UC-FLNKS dont Parti travailliste</c:v>
                </c:pt>
                <c:pt idx="5">
                  <c:v>LKS</c:v>
                </c:pt>
              </c:strCache>
            </c:strRef>
          </c:cat>
          <c:val>
            <c:numRef>
              <c:f>Feuil1!$D$64:$D$69</c:f>
              <c:numCache>
                <c:formatCode>General</c:formatCode>
                <c:ptCount val="6"/>
                <c:pt idx="0">
                  <c:v>6.0</c:v>
                </c:pt>
                <c:pt idx="1">
                  <c:v>8.0</c:v>
                </c:pt>
                <c:pt idx="2">
                  <c:v>15.0</c:v>
                </c:pt>
                <c:pt idx="3">
                  <c:v>9.0</c:v>
                </c:pt>
                <c:pt idx="4">
                  <c:v>15.0</c:v>
                </c:pt>
                <c:pt idx="5">
                  <c:v>1.0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0.52043</cdr:x>
      <cdr:y>0.58073</cdr:y>
    </cdr:from>
    <cdr:to>
      <cdr:x>0.83239</cdr:x>
      <cdr:y>0.65247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373926" y="4417221"/>
          <a:ext cx="1422979" cy="54568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8000"/>
        </a:solidFill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/>
            <a:t>Pro </a:t>
          </a:r>
          <a:r>
            <a:rPr lang="fr-FR" sz="2000" b="1" dirty="0" smtClean="0"/>
            <a:t>Kanaky</a:t>
          </a:r>
          <a:endParaRPr lang="fr-FR" sz="2000" b="1" dirty="0"/>
        </a:p>
      </cdr:txBody>
    </cdr:sp>
  </cdr:relSizeAnchor>
  <cdr:relSizeAnchor xmlns:cdr="http://schemas.openxmlformats.org/drawingml/2006/chartDrawing">
    <cdr:from>
      <cdr:x>0.08239</cdr:x>
      <cdr:y>0.58391</cdr:y>
    </cdr:from>
    <cdr:to>
      <cdr:x>0.4129</cdr:x>
      <cdr:y>0.65247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375803" y="4441409"/>
          <a:ext cx="1507629" cy="52149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>
              <a:solidFill>
                <a:srgbClr val="000000"/>
              </a:solidFill>
            </a:rPr>
            <a:t>Loyalistes</a:t>
          </a:r>
        </a:p>
      </cdr:txBody>
    </cdr:sp>
  </cdr:relSizeAnchor>
  <cdr:relSizeAnchor xmlns:cdr="http://schemas.openxmlformats.org/drawingml/2006/chartDrawing">
    <cdr:from>
      <cdr:x>0.375</cdr:x>
      <cdr:y>0.27672</cdr:y>
    </cdr:from>
    <cdr:to>
      <cdr:x>0.46875</cdr:x>
      <cdr:y>0.33936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1710551" y="2104811"/>
          <a:ext cx="427638" cy="47646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>
              <a:solidFill>
                <a:srgbClr val="000000"/>
              </a:solidFill>
            </a:rPr>
            <a:t>?</a:t>
          </a:r>
        </a:p>
      </cdr:txBody>
    </cdr:sp>
  </cdr:relSizeAnchor>
  <cdr:relSizeAnchor xmlns:cdr="http://schemas.openxmlformats.org/drawingml/2006/chartDrawing">
    <cdr:from>
      <cdr:x>0.57102</cdr:x>
      <cdr:y>0.70912</cdr:y>
    </cdr:from>
    <cdr:to>
      <cdr:x>0.89205</cdr:x>
      <cdr:y>0.88276</cdr:y>
    </cdr:to>
    <cdr:pic>
      <cdr:nvPicPr>
        <cdr:cNvPr id="5" name="Image 4" descr="Drapeau kanak.jp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2604703" y="5393796"/>
          <a:ext cx="1464337" cy="1320762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0.37738</cdr:x>
      <cdr:y>0.40336</cdr:y>
    </cdr:from>
    <cdr:to>
      <cdr:x>0.5496</cdr:x>
      <cdr:y>0.52779</cdr:y>
    </cdr:to>
    <cdr:pic>
      <cdr:nvPicPr>
        <cdr:cNvPr id="6" name="Image 5" descr="drapeau commun.pn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1721404" y="3068099"/>
          <a:ext cx="785577" cy="94645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0.09787</cdr:x>
      <cdr:y>0.71208</cdr:y>
    </cdr:from>
    <cdr:to>
      <cdr:x>0.39205</cdr:x>
      <cdr:y>0.88966</cdr:y>
    </cdr:to>
    <cdr:pic>
      <cdr:nvPicPr>
        <cdr:cNvPr id="7" name="Image 6" descr="Drapeau Fr.jp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446430" y="5416310"/>
          <a:ext cx="1341873" cy="135073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0.60859</cdr:x>
      <cdr:y>0.21416</cdr:y>
    </cdr:from>
    <cdr:to>
      <cdr:x>1</cdr:x>
      <cdr:y>0.33851</cdr:y>
    </cdr:to>
    <cdr:sp macro="" textlink="">
      <cdr:nvSpPr>
        <cdr:cNvPr id="8" name="ZoneTexte 7"/>
        <cdr:cNvSpPr txBox="1"/>
      </cdr:nvSpPr>
      <cdr:spPr>
        <a:xfrm xmlns:a="http://schemas.openxmlformats.org/drawingml/2006/main">
          <a:off x="2776066" y="1606788"/>
          <a:ext cx="1785406" cy="9329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i="1" dirty="0"/>
            <a:t>Avec les Drapeaux correspondants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0.50585</cdr:x>
      <cdr:y>0.46696</cdr:y>
    </cdr:from>
    <cdr:to>
      <cdr:x>0.83243</cdr:x>
      <cdr:y>0.55661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425427" y="3223146"/>
          <a:ext cx="1565861" cy="61880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8000"/>
        </a:solidFill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/>
            <a:t>Pro </a:t>
          </a:r>
          <a:r>
            <a:rPr lang="fr-FR" sz="2000" b="1" dirty="0" smtClean="0"/>
            <a:t>Kanaky</a:t>
          </a:r>
          <a:endParaRPr lang="fr-FR" sz="2000" b="1" dirty="0"/>
        </a:p>
      </cdr:txBody>
    </cdr:sp>
  </cdr:relSizeAnchor>
  <cdr:relSizeAnchor xmlns:cdr="http://schemas.openxmlformats.org/drawingml/2006/chartDrawing">
    <cdr:from>
      <cdr:x>0.27568</cdr:x>
      <cdr:y>0.6777</cdr:y>
    </cdr:from>
    <cdr:to>
      <cdr:x>0.60296</cdr:x>
      <cdr:y>0.75369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321791" y="4677823"/>
          <a:ext cx="1569216" cy="524501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>
              <a:solidFill>
                <a:srgbClr val="000000"/>
              </a:solidFill>
            </a:rPr>
            <a:t>Loyalistes</a:t>
          </a:r>
        </a:p>
      </cdr:txBody>
    </cdr:sp>
  </cdr:relSizeAnchor>
  <cdr:relSizeAnchor xmlns:cdr="http://schemas.openxmlformats.org/drawingml/2006/chartDrawing">
    <cdr:from>
      <cdr:x>0.30648</cdr:x>
      <cdr:y>0.46305</cdr:y>
    </cdr:from>
    <cdr:to>
      <cdr:x>0.41691</cdr:x>
      <cdr:y>0.56845</cdr:y>
    </cdr:to>
    <cdr:sp macro="" textlink="">
      <cdr:nvSpPr>
        <cdr:cNvPr id="10" name="Rectangle à coins arrondis 9"/>
        <cdr:cNvSpPr/>
      </cdr:nvSpPr>
      <cdr:spPr>
        <a:xfrm xmlns:a="http://schemas.openxmlformats.org/drawingml/2006/main">
          <a:off x="1469475" y="3196181"/>
          <a:ext cx="529481" cy="727518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4000" b="1" dirty="0">
              <a:solidFill>
                <a:srgbClr val="000000"/>
              </a:solidFill>
            </a:rPr>
            <a:t>?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0.50476</cdr:x>
      <cdr:y>0.25267</cdr:y>
    </cdr:from>
    <cdr:to>
      <cdr:x>0.50476</cdr:x>
      <cdr:y>0.63835</cdr:y>
    </cdr:to>
    <cdr:cxnSp macro="">
      <cdr:nvCxnSpPr>
        <cdr:cNvPr id="2" name="Connecteur droit 1"/>
        <cdr:cNvCxnSpPr/>
      </cdr:nvCxnSpPr>
      <cdr:spPr>
        <a:xfrm xmlns:a="http://schemas.openxmlformats.org/drawingml/2006/main">
          <a:off x="2307781" y="1729571"/>
          <a:ext cx="0" cy="2640104"/>
        </a:xfrm>
        <a:prstGeom xmlns:a="http://schemas.openxmlformats.org/drawingml/2006/main" prst="line">
          <a:avLst/>
        </a:prstGeom>
        <a:ln xmlns:a="http://schemas.openxmlformats.org/drawingml/2006/main" w="76200" cmpd="sng">
          <a:solidFill>
            <a:schemeClr val="bg1"/>
          </a:solidFill>
        </a:ln>
        <a:effectLst xmlns:a="http://schemas.openxmlformats.org/drawingml/2006/main">
          <a:outerShdw blurRad="50800" dist="38100" dir="2700000" algn="tl" rotWithShape="0">
            <a:srgbClr val="000000">
              <a:alpha val="43000"/>
            </a:srgbClr>
          </a:outerShdw>
        </a:effectLst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0.37264</cdr:x>
      <cdr:y>0.62081</cdr:y>
    </cdr:from>
    <cdr:to>
      <cdr:x>0.50815</cdr:x>
      <cdr:y>0.97381</cdr:y>
    </cdr:to>
    <cdr:cxnSp macro="">
      <cdr:nvCxnSpPr>
        <cdr:cNvPr id="3" name="Connecteur droit 2"/>
        <cdr:cNvCxnSpPr/>
      </cdr:nvCxnSpPr>
      <cdr:spPr>
        <a:xfrm xmlns:a="http://schemas.openxmlformats.org/drawingml/2006/main" flipH="1">
          <a:off x="1703731" y="4249559"/>
          <a:ext cx="619539" cy="2416370"/>
        </a:xfrm>
        <a:prstGeom xmlns:a="http://schemas.openxmlformats.org/drawingml/2006/main" prst="line">
          <a:avLst/>
        </a:prstGeom>
        <a:ln xmlns:a="http://schemas.openxmlformats.org/drawingml/2006/main" w="76200" cmpd="sng">
          <a:solidFill>
            <a:schemeClr val="bg1"/>
          </a:solidFill>
        </a:ln>
        <a:effectLst xmlns:a="http://schemas.openxmlformats.org/drawingml/2006/main">
          <a:outerShdw blurRad="50800" dist="38100" dir="2700000" algn="tl" rotWithShape="0">
            <a:srgbClr val="000000">
              <a:alpha val="43000"/>
            </a:srgbClr>
          </a:outerShdw>
        </a:effectLst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6C21-9779-6145-BD6E-B3BE61B47A6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436E-1566-E74A-8F79-D7D60F9119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682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6C21-9779-6145-BD6E-B3BE61B47A6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436E-1566-E74A-8F79-D7D60F9119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6920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6C21-9779-6145-BD6E-B3BE61B47A6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436E-1566-E74A-8F79-D7D60F9119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80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6C21-9779-6145-BD6E-B3BE61B47A6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436E-1566-E74A-8F79-D7D60F9119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9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6C21-9779-6145-BD6E-B3BE61B47A6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436E-1566-E74A-8F79-D7D60F9119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341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6C21-9779-6145-BD6E-B3BE61B47A6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436E-1566-E74A-8F79-D7D60F9119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853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6C21-9779-6145-BD6E-B3BE61B47A6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436E-1566-E74A-8F79-D7D60F9119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310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6C21-9779-6145-BD6E-B3BE61B47A6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436E-1566-E74A-8F79-D7D60F9119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1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6C21-9779-6145-BD6E-B3BE61B47A6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436E-1566-E74A-8F79-D7D60F9119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264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6C21-9779-6145-BD6E-B3BE61B47A6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436E-1566-E74A-8F79-D7D60F9119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908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6C21-9779-6145-BD6E-B3BE61B47A6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436E-1566-E74A-8F79-D7D60F9119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49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76C21-9779-6145-BD6E-B3BE61B47A6F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8436E-1566-E74A-8F79-D7D60F9119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233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chart" Target="../charts/chart7.xml"/><Relationship Id="rId5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4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Politique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481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444500" y="6134100"/>
            <a:ext cx="5943600" cy="660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Citoyens (corps </a:t>
            </a:r>
            <a:r>
              <a:rPr lang="fr-FR" b="1" dirty="0">
                <a:solidFill>
                  <a:srgbClr val="000000"/>
                </a:solidFill>
              </a:rPr>
              <a:t>é</a:t>
            </a:r>
            <a:r>
              <a:rPr lang="fr-FR" b="1" dirty="0" smtClean="0">
                <a:solidFill>
                  <a:srgbClr val="000000"/>
                </a:solidFill>
              </a:rPr>
              <a:t>lectoral restreint)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1527810" y="2698750"/>
            <a:ext cx="3898900" cy="825500"/>
          </a:xfrm>
          <a:prstGeom prst="roundRect">
            <a:avLst/>
          </a:prstGeom>
          <a:solidFill>
            <a:srgbClr val="2FE94B"/>
          </a:solidFill>
          <a:ln>
            <a:solidFill>
              <a:srgbClr val="2FE94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rgbClr val="000000"/>
                </a:solidFill>
              </a:rPr>
              <a:t>Législatif : Congrès 54</a:t>
            </a:r>
            <a:endParaRPr lang="fr-FR" sz="2800" b="1" dirty="0">
              <a:solidFill>
                <a:srgbClr val="000000"/>
              </a:solidFill>
            </a:endParaRPr>
          </a:p>
        </p:txBody>
      </p:sp>
      <p:sp>
        <p:nvSpPr>
          <p:cNvPr id="6" name="Arrondir un rectangle avec un coin du même côté 5"/>
          <p:cNvSpPr/>
          <p:nvPr/>
        </p:nvSpPr>
        <p:spPr>
          <a:xfrm>
            <a:off x="680720" y="4203700"/>
            <a:ext cx="1681480" cy="932180"/>
          </a:xfrm>
          <a:prstGeom prst="round2Same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Assemblée Province Sud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</a:rPr>
              <a:t>40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8" name="Flèche vers le haut 7"/>
          <p:cNvSpPr/>
          <p:nvPr/>
        </p:nvSpPr>
        <p:spPr>
          <a:xfrm>
            <a:off x="1473200" y="5257800"/>
            <a:ext cx="3898900" cy="6985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Scrutin de liste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9" name="Arrondir un rectangle avec un coin du même côté 8"/>
          <p:cNvSpPr/>
          <p:nvPr/>
        </p:nvSpPr>
        <p:spPr>
          <a:xfrm>
            <a:off x="2636520" y="4203700"/>
            <a:ext cx="1681480" cy="932180"/>
          </a:xfrm>
          <a:prstGeom prst="round2Same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Assemblée Province Nord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</a:rPr>
              <a:t>22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10" name="Arrondir un rectangle avec un coin du même côté 9"/>
          <p:cNvSpPr/>
          <p:nvPr/>
        </p:nvSpPr>
        <p:spPr>
          <a:xfrm>
            <a:off x="4706620" y="4203700"/>
            <a:ext cx="1681480" cy="932180"/>
          </a:xfrm>
          <a:prstGeom prst="round2Same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Assemblée Province Îles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</a:rPr>
              <a:t>14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11" name="Trapèze 10"/>
          <p:cNvSpPr/>
          <p:nvPr/>
        </p:nvSpPr>
        <p:spPr>
          <a:xfrm>
            <a:off x="2203450" y="629920"/>
            <a:ext cx="2547620" cy="1275080"/>
          </a:xfrm>
          <a:prstGeom prst="trapezoid">
            <a:avLst/>
          </a:prstGeom>
          <a:solidFill>
            <a:srgbClr val="008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sz="2400" b="1" dirty="0" smtClean="0"/>
              <a:t>Exécutif : gouvernement 11</a:t>
            </a:r>
            <a:endParaRPr lang="fr-FR" sz="2400" b="1" dirty="0"/>
          </a:p>
        </p:txBody>
      </p:sp>
      <p:sp>
        <p:nvSpPr>
          <p:cNvPr id="13" name="Rectangle 12"/>
          <p:cNvSpPr/>
          <p:nvPr/>
        </p:nvSpPr>
        <p:spPr>
          <a:xfrm>
            <a:off x="184150" y="101600"/>
            <a:ext cx="69469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000000"/>
                </a:solidFill>
              </a:rPr>
              <a:t>Les institutions après l’accord de Nouméa</a:t>
            </a:r>
            <a:endParaRPr lang="fr-FR" sz="2400" b="1" dirty="0">
              <a:solidFill>
                <a:srgbClr val="000000"/>
              </a:solidFill>
            </a:endParaRPr>
          </a:p>
        </p:txBody>
      </p:sp>
      <p:cxnSp>
        <p:nvCxnSpPr>
          <p:cNvPr id="15" name="Connecteur droit avec flèche 14"/>
          <p:cNvCxnSpPr>
            <a:stCxn id="6" idx="3"/>
            <a:endCxn id="5" idx="2"/>
          </p:cNvCxnSpPr>
          <p:nvPr/>
        </p:nvCxnSpPr>
        <p:spPr>
          <a:xfrm flipV="1">
            <a:off x="1521460" y="3524250"/>
            <a:ext cx="1955800" cy="679450"/>
          </a:xfrm>
          <a:prstGeom prst="straightConnector1">
            <a:avLst/>
          </a:prstGeom>
          <a:ln w="76200" cmpd="sng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9" idx="3"/>
            <a:endCxn id="5" idx="2"/>
          </p:cNvCxnSpPr>
          <p:nvPr/>
        </p:nvCxnSpPr>
        <p:spPr>
          <a:xfrm flipV="1">
            <a:off x="3477260" y="3524250"/>
            <a:ext cx="0" cy="679450"/>
          </a:xfrm>
          <a:prstGeom prst="straightConnector1">
            <a:avLst/>
          </a:prstGeom>
          <a:ln w="76200" cmpd="sng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10" idx="3"/>
            <a:endCxn id="5" idx="2"/>
          </p:cNvCxnSpPr>
          <p:nvPr/>
        </p:nvCxnSpPr>
        <p:spPr>
          <a:xfrm flipH="1" flipV="1">
            <a:off x="3477260" y="3524250"/>
            <a:ext cx="2070100" cy="679450"/>
          </a:xfrm>
          <a:prstGeom prst="straightConnector1">
            <a:avLst/>
          </a:prstGeom>
          <a:ln w="76200" cmpd="sng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714500" y="3822700"/>
            <a:ext cx="541020" cy="26035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32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06750" y="3844925"/>
            <a:ext cx="541020" cy="26035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15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885690" y="3844925"/>
            <a:ext cx="541020" cy="26035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28" name="Flèche vers le haut 27"/>
          <p:cNvSpPr/>
          <p:nvPr/>
        </p:nvSpPr>
        <p:spPr>
          <a:xfrm>
            <a:off x="2362200" y="1993900"/>
            <a:ext cx="2122170" cy="609599"/>
          </a:xfrm>
          <a:prstGeom prst="upArrow">
            <a:avLst>
              <a:gd name="adj1" fmla="val 50000"/>
              <a:gd name="adj2" fmla="val 79851"/>
            </a:avLst>
          </a:prstGeom>
          <a:solidFill>
            <a:srgbClr val="2FE94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0000"/>
                </a:solidFill>
              </a:rPr>
              <a:t>Scrutin </a:t>
            </a:r>
            <a:endParaRPr lang="fr-FR" sz="1400" b="1" dirty="0" smtClean="0">
              <a:solidFill>
                <a:srgbClr val="000000"/>
              </a:solidFill>
            </a:endParaRPr>
          </a:p>
          <a:p>
            <a:pPr algn="ctr"/>
            <a:r>
              <a:rPr lang="fr-FR" sz="1400" b="1" dirty="0" smtClean="0">
                <a:solidFill>
                  <a:srgbClr val="000000"/>
                </a:solidFill>
              </a:rPr>
              <a:t>de </a:t>
            </a:r>
            <a:r>
              <a:rPr lang="fr-FR" sz="1400" b="1" dirty="0">
                <a:solidFill>
                  <a:srgbClr val="000000"/>
                </a:solidFill>
              </a:rPr>
              <a:t>liste</a:t>
            </a:r>
          </a:p>
        </p:txBody>
      </p:sp>
      <p:sp>
        <p:nvSpPr>
          <p:cNvPr id="29" name="Trapèze 28"/>
          <p:cNvSpPr/>
          <p:nvPr/>
        </p:nvSpPr>
        <p:spPr>
          <a:xfrm>
            <a:off x="292100" y="1485900"/>
            <a:ext cx="1911350" cy="838200"/>
          </a:xfrm>
          <a:prstGeom prst="trapezoi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Etat :</a:t>
            </a:r>
          </a:p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Haut-commissaire</a:t>
            </a:r>
          </a:p>
        </p:txBody>
      </p:sp>
      <p:cxnSp>
        <p:nvCxnSpPr>
          <p:cNvPr id="31" name="Connecteur droit avec flèche 30"/>
          <p:cNvCxnSpPr>
            <a:stCxn id="29" idx="0"/>
            <a:endCxn id="11" idx="1"/>
          </p:cNvCxnSpPr>
          <p:nvPr/>
        </p:nvCxnSpPr>
        <p:spPr>
          <a:xfrm flipV="1">
            <a:off x="1247775" y="1267460"/>
            <a:ext cx="1115060" cy="218440"/>
          </a:xfrm>
          <a:prstGeom prst="straightConnector1">
            <a:avLst/>
          </a:prstGeom>
          <a:ln w="38100" cmpd="sng">
            <a:solidFill>
              <a:schemeClr val="tx1"/>
            </a:solidFill>
            <a:prstDash val="sysDash"/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29" idx="2"/>
          </p:cNvCxnSpPr>
          <p:nvPr/>
        </p:nvCxnSpPr>
        <p:spPr>
          <a:xfrm>
            <a:off x="1247775" y="2324100"/>
            <a:ext cx="280035" cy="825500"/>
          </a:xfrm>
          <a:prstGeom prst="straightConnector1">
            <a:avLst/>
          </a:prstGeom>
          <a:ln w="38100" cmpd="sng">
            <a:solidFill>
              <a:schemeClr val="tx1"/>
            </a:solidFill>
            <a:prstDash val="sysDash"/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Ellipse 47"/>
          <p:cNvSpPr/>
          <p:nvPr/>
        </p:nvSpPr>
        <p:spPr>
          <a:xfrm>
            <a:off x="6756400" y="3851275"/>
            <a:ext cx="1638300" cy="93345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rgbClr val="000000"/>
                </a:solidFill>
              </a:rPr>
              <a:t>CES </a:t>
            </a:r>
            <a:r>
              <a:rPr lang="fr-FR" sz="1200" dirty="0" smtClean="0">
                <a:solidFill>
                  <a:srgbClr val="000000"/>
                </a:solidFill>
              </a:rPr>
              <a:t>(</a:t>
            </a:r>
            <a:r>
              <a:rPr lang="fr-FR" sz="1400" dirty="0" smtClean="0">
                <a:solidFill>
                  <a:srgbClr val="000000"/>
                </a:solidFill>
              </a:rPr>
              <a:t>Cons. Economique et Social.</a:t>
            </a:r>
            <a:endParaRPr lang="fr-FR" sz="1400" dirty="0">
              <a:solidFill>
                <a:srgbClr val="000000"/>
              </a:solidFill>
            </a:endParaRPr>
          </a:p>
        </p:txBody>
      </p:sp>
      <p:sp>
        <p:nvSpPr>
          <p:cNvPr id="49" name="Ellipse 48"/>
          <p:cNvSpPr/>
          <p:nvPr/>
        </p:nvSpPr>
        <p:spPr>
          <a:xfrm>
            <a:off x="6261100" y="2682875"/>
            <a:ext cx="1739900" cy="933450"/>
          </a:xfrm>
          <a:prstGeom prst="ellipse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Sénat </a:t>
            </a:r>
            <a:r>
              <a:rPr lang="fr-FR" dirty="0" smtClean="0">
                <a:solidFill>
                  <a:srgbClr val="000000"/>
                </a:solidFill>
              </a:rPr>
              <a:t>coutumier</a:t>
            </a:r>
          </a:p>
        </p:txBody>
      </p:sp>
      <p:cxnSp>
        <p:nvCxnSpPr>
          <p:cNvPr id="50" name="Connecteur droit avec flèche 49"/>
          <p:cNvCxnSpPr>
            <a:stCxn id="11" idx="3"/>
            <a:endCxn id="49" idx="0"/>
          </p:cNvCxnSpPr>
          <p:nvPr/>
        </p:nvCxnSpPr>
        <p:spPr>
          <a:xfrm>
            <a:off x="4591685" y="1267460"/>
            <a:ext cx="2539365" cy="1415415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>
            <a:stCxn id="11" idx="3"/>
            <a:endCxn id="48" idx="2"/>
          </p:cNvCxnSpPr>
          <p:nvPr/>
        </p:nvCxnSpPr>
        <p:spPr>
          <a:xfrm>
            <a:off x="4591685" y="1267460"/>
            <a:ext cx="2164715" cy="305054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5934075" y="629920"/>
            <a:ext cx="2860675" cy="13639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i="1" dirty="0" smtClean="0">
                <a:solidFill>
                  <a:srgbClr val="000000"/>
                </a:solidFill>
              </a:rPr>
              <a:t>Le principe général est</a:t>
            </a:r>
          </a:p>
          <a:p>
            <a:pPr algn="ctr"/>
            <a:r>
              <a:rPr lang="fr-FR" sz="2000" i="1" dirty="0" smtClean="0">
                <a:solidFill>
                  <a:srgbClr val="000000"/>
                </a:solidFill>
              </a:rPr>
              <a:t> le scrutin </a:t>
            </a:r>
            <a:r>
              <a:rPr lang="fr-FR" sz="2000" i="1" dirty="0">
                <a:solidFill>
                  <a:srgbClr val="000000"/>
                </a:solidFill>
              </a:rPr>
              <a:t>proportionnel plurinominal </a:t>
            </a:r>
            <a:endParaRPr lang="fr-FR" sz="2000" i="1" dirty="0" smtClean="0">
              <a:solidFill>
                <a:srgbClr val="000000"/>
              </a:solidFill>
            </a:endParaRPr>
          </a:p>
          <a:p>
            <a:pPr algn="ctr"/>
            <a:r>
              <a:rPr lang="fr-FR" sz="2000" i="1" dirty="0" smtClean="0">
                <a:solidFill>
                  <a:srgbClr val="000000"/>
                </a:solidFill>
              </a:rPr>
              <a:t>(scrutin </a:t>
            </a:r>
            <a:r>
              <a:rPr lang="fr-FR" sz="2000" i="1" dirty="0">
                <a:solidFill>
                  <a:srgbClr val="000000"/>
                </a:solidFill>
              </a:rPr>
              <a:t>de </a:t>
            </a:r>
            <a:r>
              <a:rPr lang="fr-FR" sz="2000" i="1" dirty="0" smtClean="0">
                <a:solidFill>
                  <a:srgbClr val="000000"/>
                </a:solidFill>
              </a:rPr>
              <a:t>liste)</a:t>
            </a:r>
          </a:p>
        </p:txBody>
      </p:sp>
      <p:sp>
        <p:nvSpPr>
          <p:cNvPr id="59" name="Rectangle 58"/>
          <p:cNvSpPr/>
          <p:nvPr/>
        </p:nvSpPr>
        <p:spPr>
          <a:xfrm>
            <a:off x="894715" y="890270"/>
            <a:ext cx="1156970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i="1" dirty="0" smtClean="0">
                <a:solidFill>
                  <a:srgbClr val="000000"/>
                </a:solidFill>
              </a:rPr>
              <a:t>Assiste et consulte</a:t>
            </a:r>
          </a:p>
        </p:txBody>
      </p:sp>
      <p:sp>
        <p:nvSpPr>
          <p:cNvPr id="60" name="Rectangle 59"/>
          <p:cNvSpPr/>
          <p:nvPr/>
        </p:nvSpPr>
        <p:spPr>
          <a:xfrm>
            <a:off x="307975" y="2514600"/>
            <a:ext cx="939800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i="1" dirty="0">
                <a:solidFill>
                  <a:srgbClr val="000000"/>
                </a:solidFill>
              </a:rPr>
              <a:t>C</a:t>
            </a:r>
            <a:r>
              <a:rPr lang="fr-FR" sz="1600" i="1" dirty="0" smtClean="0">
                <a:solidFill>
                  <a:srgbClr val="000000"/>
                </a:solidFill>
              </a:rPr>
              <a:t>onsulte</a:t>
            </a:r>
          </a:p>
        </p:txBody>
      </p:sp>
    </p:spTree>
    <p:extLst>
      <p:ext uri="{BB962C8B-B14F-4D97-AF65-F5344CB8AC3E}">
        <p14:creationId xmlns:p14="http://schemas.microsoft.com/office/powerpoint/2010/main" val="331099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6539449"/>
              </p:ext>
            </p:extLst>
          </p:nvPr>
        </p:nvGraphicFramePr>
        <p:xfrm>
          <a:off x="-103670" y="0"/>
          <a:ext cx="4561472" cy="7502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7830379"/>
              </p:ext>
            </p:extLst>
          </p:nvPr>
        </p:nvGraphicFramePr>
        <p:xfrm>
          <a:off x="4457801" y="0"/>
          <a:ext cx="4794727" cy="6902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3432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5947273"/>
              </p:ext>
            </p:extLst>
          </p:nvPr>
        </p:nvGraphicFramePr>
        <p:xfrm>
          <a:off x="121094" y="0"/>
          <a:ext cx="8924096" cy="3433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3478702"/>
              </p:ext>
            </p:extLst>
          </p:nvPr>
        </p:nvGraphicFramePr>
        <p:xfrm>
          <a:off x="121094" y="3433859"/>
          <a:ext cx="8924096" cy="3589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à coins arrondis 1"/>
          <p:cNvSpPr/>
          <p:nvPr/>
        </p:nvSpPr>
        <p:spPr>
          <a:xfrm>
            <a:off x="7005810" y="2591592"/>
            <a:ext cx="2039380" cy="1101426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Les correspondances des couleurs et des partis sont très, très approximatives</a:t>
            </a:r>
            <a:endParaRPr lang="fr-FR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854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8381201"/>
              </p:ext>
            </p:extLst>
          </p:nvPr>
        </p:nvGraphicFramePr>
        <p:xfrm>
          <a:off x="5302629" y="141119"/>
          <a:ext cx="3590187" cy="2934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2933505"/>
              </p:ext>
            </p:extLst>
          </p:nvPr>
        </p:nvGraphicFramePr>
        <p:xfrm>
          <a:off x="0" y="0"/>
          <a:ext cx="457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4812837"/>
              </p:ext>
            </p:extLst>
          </p:nvPr>
        </p:nvGraphicFramePr>
        <p:xfrm>
          <a:off x="4593517" y="2934061"/>
          <a:ext cx="4550483" cy="3923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1809703"/>
              </p:ext>
            </p:extLst>
          </p:nvPr>
        </p:nvGraphicFramePr>
        <p:xfrm>
          <a:off x="6678686" y="5164570"/>
          <a:ext cx="2214130" cy="1483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9" name="Connecteur droit 8"/>
          <p:cNvCxnSpPr/>
          <p:nvPr/>
        </p:nvCxnSpPr>
        <p:spPr>
          <a:xfrm>
            <a:off x="2320295" y="1348472"/>
            <a:ext cx="0" cy="2640104"/>
          </a:xfrm>
          <a:prstGeom prst="line">
            <a:avLst/>
          </a:prstGeom>
          <a:ln w="76200" cmpd="sng">
            <a:solidFill>
              <a:schemeClr val="bg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H="1">
            <a:off x="595751" y="3988576"/>
            <a:ext cx="1724544" cy="1985469"/>
          </a:xfrm>
          <a:prstGeom prst="line">
            <a:avLst/>
          </a:prstGeom>
          <a:ln w="76200" cmpd="sng">
            <a:solidFill>
              <a:schemeClr val="bg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6838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4230069"/>
              </p:ext>
            </p:extLst>
          </p:nvPr>
        </p:nvGraphicFramePr>
        <p:xfrm>
          <a:off x="0" y="25558"/>
          <a:ext cx="4572000" cy="6845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phique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7977501"/>
              </p:ext>
            </p:extLst>
          </p:nvPr>
        </p:nvGraphicFramePr>
        <p:xfrm>
          <a:off x="4770446" y="3190848"/>
          <a:ext cx="4373554" cy="366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3064469"/>
              </p:ext>
            </p:extLst>
          </p:nvPr>
        </p:nvGraphicFramePr>
        <p:xfrm>
          <a:off x="4331367" y="64326"/>
          <a:ext cx="4572000" cy="3625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246558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5881"/>
            <a:ext cx="9130631" cy="861355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latin typeface="+mn-lt"/>
              </a:rPr>
              <a:t> </a:t>
            </a:r>
            <a:r>
              <a:rPr lang="fr-FR" sz="2400" b="1" dirty="0" smtClean="0">
                <a:latin typeface="+mn-lt"/>
              </a:rPr>
              <a:t>Les principaux partis du Caillou fin 2017, de gauche à droite*</a:t>
            </a:r>
            <a:br>
              <a:rPr lang="fr-FR" sz="2400" b="1" dirty="0" smtClean="0">
                <a:latin typeface="+mn-lt"/>
              </a:rPr>
            </a:br>
            <a:r>
              <a:rPr lang="fr-FR" sz="2400" b="1" dirty="0" smtClean="0">
                <a:latin typeface="+mn-lt"/>
              </a:rPr>
              <a:t>avec leur poids en 2014 </a:t>
            </a:r>
            <a:r>
              <a:rPr lang="fr-FR" sz="2400" b="1" i="1" dirty="0" smtClean="0">
                <a:solidFill>
                  <a:srgbClr val="FF0000"/>
                </a:solidFill>
                <a:latin typeface="+mn-lt"/>
              </a:rPr>
              <a:t>(Le PS et LFI sont en fait inexistants)</a:t>
            </a:r>
            <a:endParaRPr lang="fr-FR" sz="24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7326892" y="1386929"/>
            <a:ext cx="750307" cy="3845471"/>
          </a:xfrm>
          <a:prstGeom prst="round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000" b="1" dirty="0" smtClean="0"/>
              <a:t>Républicains calédoniens </a:t>
            </a:r>
          </a:p>
          <a:p>
            <a:pPr algn="ctr"/>
            <a:r>
              <a:rPr lang="fr-FR" sz="2000" b="1" dirty="0" smtClean="0"/>
              <a:t>(environ 12% en 14)</a:t>
            </a:r>
            <a:endParaRPr lang="fr-FR" sz="2000" b="1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521903" y="1386928"/>
            <a:ext cx="684673" cy="3845471"/>
          </a:xfrm>
          <a:prstGeom prst="round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000" b="1" dirty="0" smtClean="0"/>
              <a:t>Le Rassemblement </a:t>
            </a:r>
          </a:p>
          <a:p>
            <a:pPr algn="ctr"/>
            <a:r>
              <a:rPr lang="fr-FR" sz="2000" b="1" dirty="0" smtClean="0"/>
              <a:t>(environ 13% en 14)</a:t>
            </a:r>
            <a:endParaRPr lang="fr-FR" sz="2000" b="1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5503551" y="1386929"/>
            <a:ext cx="779975" cy="3845471"/>
          </a:xfrm>
          <a:prstGeom prst="round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000" b="1" dirty="0" smtClean="0"/>
              <a:t>Calédonie Ensemble </a:t>
            </a:r>
          </a:p>
          <a:p>
            <a:pPr algn="ctr"/>
            <a:r>
              <a:rPr lang="fr-FR" sz="2000" b="1" dirty="0" smtClean="0"/>
              <a:t>(26% en 14)</a:t>
            </a:r>
            <a:endParaRPr lang="fr-FR" sz="2000" b="1" dirty="0"/>
          </a:p>
        </p:txBody>
      </p:sp>
      <p:sp>
        <p:nvSpPr>
          <p:cNvPr id="9" name="Rogner un rectangle avec un coin diagonal 8"/>
          <p:cNvSpPr/>
          <p:nvPr/>
        </p:nvSpPr>
        <p:spPr>
          <a:xfrm>
            <a:off x="8306423" y="2204487"/>
            <a:ext cx="772882" cy="2467276"/>
          </a:xfrm>
          <a:prstGeom prst="snip2DiagRect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b="1" dirty="0" smtClean="0"/>
              <a:t>FN</a:t>
            </a:r>
          </a:p>
          <a:p>
            <a:pPr algn="ctr"/>
            <a:r>
              <a:rPr lang="fr-FR" b="1" dirty="0" smtClean="0"/>
              <a:t> (2,6% en 14)</a:t>
            </a:r>
            <a:endParaRPr lang="fr-FR" b="1" dirty="0"/>
          </a:p>
        </p:txBody>
      </p:sp>
      <p:sp>
        <p:nvSpPr>
          <p:cNvPr id="10" name="Rogner un rectangle avec un coin diagonal 9"/>
          <p:cNvSpPr/>
          <p:nvPr/>
        </p:nvSpPr>
        <p:spPr>
          <a:xfrm>
            <a:off x="4642254" y="2204487"/>
            <a:ext cx="681721" cy="2467275"/>
          </a:xfrm>
          <a:prstGeom prst="snip2DiagRect">
            <a:avLst/>
          </a:prstGeom>
          <a:solidFill>
            <a:srgbClr val="BA21C6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PS </a:t>
            </a:r>
          </a:p>
          <a:p>
            <a:pPr algn="ctr"/>
            <a:r>
              <a:rPr lang="fr-FR" sz="1400" b="1" dirty="0" smtClean="0">
                <a:solidFill>
                  <a:srgbClr val="000000"/>
                </a:solidFill>
              </a:rPr>
              <a:t>Les </a:t>
            </a:r>
            <a:r>
              <a:rPr lang="fr-FR" sz="1400" b="1" dirty="0">
                <a:solidFill>
                  <a:srgbClr val="000000"/>
                </a:solidFill>
              </a:rPr>
              <a:t>Progressistes </a:t>
            </a:r>
            <a:r>
              <a:rPr lang="fr-FR" sz="1400" b="1" dirty="0" smtClean="0">
                <a:solidFill>
                  <a:srgbClr val="000000"/>
                </a:solidFill>
              </a:rPr>
              <a:t> (rien en 14)</a:t>
            </a:r>
            <a:endParaRPr lang="fr-FR" sz="1400" b="1" dirty="0">
              <a:solidFill>
                <a:srgbClr val="000000"/>
              </a:solidFill>
            </a:endParaRPr>
          </a:p>
        </p:txBody>
      </p:sp>
      <p:sp>
        <p:nvSpPr>
          <p:cNvPr id="12" name="Rogner un rectangle avec un coin diagonal 11"/>
          <p:cNvSpPr/>
          <p:nvPr/>
        </p:nvSpPr>
        <p:spPr>
          <a:xfrm>
            <a:off x="200605" y="2204487"/>
            <a:ext cx="713736" cy="2467276"/>
          </a:xfrm>
          <a:prstGeom prst="snip2Diag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000" b="1" dirty="0" smtClean="0">
                <a:solidFill>
                  <a:srgbClr val="000000"/>
                </a:solidFill>
              </a:rPr>
              <a:t>LFI </a:t>
            </a:r>
            <a:r>
              <a:rPr lang="fr-FR" sz="1400" b="1" dirty="0" smtClean="0">
                <a:solidFill>
                  <a:srgbClr val="000000"/>
                </a:solidFill>
              </a:rPr>
              <a:t>Mélenchon </a:t>
            </a:r>
          </a:p>
          <a:p>
            <a:pPr algn="ctr"/>
            <a:r>
              <a:rPr lang="fr-FR" sz="1400" b="1" dirty="0" smtClean="0">
                <a:solidFill>
                  <a:srgbClr val="000000"/>
                </a:solidFill>
              </a:rPr>
              <a:t>(rien en 14)</a:t>
            </a:r>
            <a:endParaRPr lang="fr-FR" sz="1400" b="1" dirty="0">
              <a:solidFill>
                <a:srgbClr val="000000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3547383" y="1445439"/>
            <a:ext cx="744512" cy="3845471"/>
          </a:xfrm>
          <a:prstGeom prst="round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000" b="1" dirty="0" smtClean="0"/>
              <a:t>UNI-Palika, Nord</a:t>
            </a:r>
          </a:p>
          <a:p>
            <a:pPr algn="ctr"/>
            <a:r>
              <a:rPr lang="fr-FR" sz="2000" b="1" dirty="0" smtClean="0"/>
              <a:t>(10% en 14)</a:t>
            </a:r>
            <a:endParaRPr lang="fr-FR" sz="200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671486" y="1445440"/>
            <a:ext cx="744512" cy="3845471"/>
          </a:xfrm>
          <a:prstGeom prst="round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000" b="1" dirty="0" smtClean="0"/>
              <a:t>Union Calédonienne, Sud</a:t>
            </a:r>
          </a:p>
          <a:p>
            <a:pPr algn="ctr"/>
            <a:r>
              <a:rPr lang="fr-FR" sz="2000" b="1" dirty="0" smtClean="0"/>
              <a:t>(10% en 14)</a:t>
            </a:r>
            <a:endParaRPr lang="fr-FR" sz="2000" b="1" dirty="0"/>
          </a:p>
        </p:txBody>
      </p:sp>
      <p:sp>
        <p:nvSpPr>
          <p:cNvPr id="22" name="Rectangle à coins arrondis 21"/>
          <p:cNvSpPr/>
          <p:nvPr/>
        </p:nvSpPr>
        <p:spPr>
          <a:xfrm>
            <a:off x="1897777" y="1445440"/>
            <a:ext cx="773709" cy="3845471"/>
          </a:xfrm>
          <a:prstGeom prst="round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000" b="1" dirty="0"/>
              <a:t>Union Calédonienne, </a:t>
            </a:r>
            <a:r>
              <a:rPr lang="fr-FR" sz="2000" b="1" dirty="0" smtClean="0"/>
              <a:t>Nord &amp; Îles</a:t>
            </a:r>
            <a:endParaRPr lang="fr-FR" sz="2000" b="1" dirty="0"/>
          </a:p>
          <a:p>
            <a:pPr algn="ctr"/>
            <a:r>
              <a:rPr lang="fr-FR" sz="2000" b="1" dirty="0" smtClean="0"/>
              <a:t>(13% en 14)</a:t>
            </a:r>
            <a:endParaRPr lang="fr-FR" sz="2000" b="1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1051076" y="1445440"/>
            <a:ext cx="676359" cy="3845471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000" b="1" dirty="0" smtClean="0"/>
              <a:t>Parti travailliste</a:t>
            </a:r>
          </a:p>
          <a:p>
            <a:pPr algn="ctr"/>
            <a:r>
              <a:rPr lang="fr-FR" sz="2000" b="1" dirty="0" smtClean="0"/>
              <a:t>(3,5% en 14)</a:t>
            </a:r>
            <a:endParaRPr lang="fr-FR" sz="2000" b="1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2896038" y="5439653"/>
            <a:ext cx="1939561" cy="927261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fr-FR" sz="2000" b="1" dirty="0" smtClean="0">
                <a:solidFill>
                  <a:schemeClr val="tx1"/>
                </a:solidFill>
              </a:rPr>
              <a:t>Partis avec élus au Congrès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15" name="Rogner un rectangle avec un coin diagonal 14"/>
          <p:cNvSpPr/>
          <p:nvPr/>
        </p:nvSpPr>
        <p:spPr>
          <a:xfrm>
            <a:off x="3511877" y="6239187"/>
            <a:ext cx="1139429" cy="501795"/>
          </a:xfrm>
          <a:prstGeom prst="snip2Diag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Partis sans élus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16" name="Titre 1"/>
          <p:cNvSpPr txBox="1">
            <a:spLocks/>
          </p:cNvSpPr>
          <p:nvPr/>
        </p:nvSpPr>
        <p:spPr>
          <a:xfrm>
            <a:off x="2529909" y="5377832"/>
            <a:ext cx="886089" cy="8613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 smtClean="0">
                <a:latin typeface="+mn-lt"/>
              </a:rPr>
              <a:t>*</a:t>
            </a:r>
            <a:endParaRPr lang="fr-FR" sz="3200" b="1" dirty="0">
              <a:latin typeface="+mn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37559" y="5573501"/>
            <a:ext cx="2533927" cy="11674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i="1" dirty="0" smtClean="0">
                <a:latin typeface="+mn-lt"/>
              </a:rPr>
              <a:t>Les surfaces sont </a:t>
            </a:r>
          </a:p>
          <a:p>
            <a:r>
              <a:rPr lang="fr-FR" sz="2000" i="1" dirty="0" smtClean="0">
                <a:latin typeface="+mn-lt"/>
              </a:rPr>
              <a:t>sans rapport </a:t>
            </a:r>
          </a:p>
          <a:p>
            <a:r>
              <a:rPr lang="fr-FR" sz="2000" i="1" dirty="0" smtClean="0">
                <a:latin typeface="+mn-lt"/>
              </a:rPr>
              <a:t>avec le poids </a:t>
            </a:r>
          </a:p>
          <a:p>
            <a:r>
              <a:rPr lang="fr-FR" sz="2000" i="1" dirty="0" smtClean="0">
                <a:latin typeface="+mn-lt"/>
              </a:rPr>
              <a:t>de ces partis</a:t>
            </a:r>
            <a:endParaRPr lang="fr-FR" sz="2000" i="1" dirty="0">
              <a:latin typeface="+mn-lt"/>
            </a:endParaRPr>
          </a:p>
        </p:txBody>
      </p:sp>
      <p:sp>
        <p:nvSpPr>
          <p:cNvPr id="3" name="Accolade ouvrante 2"/>
          <p:cNvSpPr/>
          <p:nvPr/>
        </p:nvSpPr>
        <p:spPr>
          <a:xfrm rot="16200000">
            <a:off x="6016470" y="4438195"/>
            <a:ext cx="617932" cy="2002916"/>
          </a:xfrm>
          <a:prstGeom prst="leftBrace">
            <a:avLst>
              <a:gd name="adj1" fmla="val 8333"/>
              <a:gd name="adj2" fmla="val 53435"/>
            </a:avLst>
          </a:prstGeom>
          <a:ln w="57150" cmpd="sng">
            <a:solidFill>
              <a:srgbClr val="15559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à coins arrondis 17"/>
          <p:cNvSpPr/>
          <p:nvPr/>
        </p:nvSpPr>
        <p:spPr>
          <a:xfrm>
            <a:off x="5387333" y="5748619"/>
            <a:ext cx="1939561" cy="371393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fr-FR" sz="2400" b="1" i="1" dirty="0" smtClean="0">
                <a:solidFill>
                  <a:schemeClr val="tx1"/>
                </a:solidFill>
              </a:rPr>
              <a:t>Plateforme</a:t>
            </a:r>
            <a:endParaRPr lang="fr-FR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894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189"/>
            <a:ext cx="9079306" cy="1219706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latin typeface="+mn-lt"/>
              </a:rPr>
              <a:t> </a:t>
            </a:r>
            <a:r>
              <a:rPr lang="fr-FR" sz="2800" b="1" dirty="0" smtClean="0">
                <a:latin typeface="+mn-lt"/>
              </a:rPr>
              <a:t>De la Kanaky  à la bonne vieille Nouvelle-Calédonie </a:t>
            </a:r>
            <a:br>
              <a:rPr lang="fr-FR" sz="2800" b="1" dirty="0" smtClean="0">
                <a:latin typeface="+mn-lt"/>
              </a:rPr>
            </a:br>
            <a:r>
              <a:rPr lang="fr-FR" sz="2800" b="1" dirty="0" smtClean="0">
                <a:latin typeface="+mn-lt"/>
              </a:rPr>
              <a:t>selon les analyses de </a:t>
            </a:r>
            <a:r>
              <a:rPr lang="fr-FR" sz="2800" b="1" dirty="0" err="1" smtClean="0">
                <a:latin typeface="+mn-lt"/>
              </a:rPr>
              <a:t>Courtial-Soucramanien</a:t>
            </a:r>
            <a:r>
              <a:rPr lang="fr-FR" sz="2800" b="1" dirty="0" smtClean="0">
                <a:latin typeface="+mn-lt"/>
              </a:rPr>
              <a:t> </a:t>
            </a:r>
            <a:br>
              <a:rPr lang="fr-FR" sz="2800" b="1" dirty="0" smtClean="0">
                <a:latin typeface="+mn-lt"/>
              </a:rPr>
            </a:br>
            <a:r>
              <a:rPr lang="fr-FR" sz="2800" b="1" dirty="0" smtClean="0">
                <a:latin typeface="+mn-lt"/>
              </a:rPr>
              <a:t>avec les deux </a:t>
            </a:r>
            <a:r>
              <a:rPr lang="fr-FR" sz="2800" b="1" i="1" dirty="0" smtClean="0">
                <a:latin typeface="+mn-lt"/>
              </a:rPr>
              <a:t>« solutions médianes »</a:t>
            </a:r>
            <a:endParaRPr lang="fr-FR" sz="2800" b="1" i="1" dirty="0">
              <a:latin typeface="+mn-lt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5245187" y="1336536"/>
            <a:ext cx="1722465" cy="3845471"/>
          </a:xfrm>
          <a:prstGeom prst="round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800" b="1" dirty="0" smtClean="0"/>
              <a:t>Autonomie étendue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2600860" y="1353377"/>
            <a:ext cx="1721027" cy="3845471"/>
          </a:xfrm>
          <a:prstGeom prst="roundRect">
            <a:avLst/>
          </a:prstGeom>
          <a:solidFill>
            <a:srgbClr val="FFD6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800" b="1" dirty="0" smtClean="0">
                <a:solidFill>
                  <a:schemeClr val="tx1"/>
                </a:solidFill>
              </a:rPr>
              <a:t>Souveraineté avec partenariat, (Indépendance </a:t>
            </a:r>
            <a:r>
              <a:rPr lang="mr-IN" sz="2800" b="1" dirty="0" smtClean="0">
                <a:solidFill>
                  <a:schemeClr val="tx1"/>
                </a:solidFill>
              </a:rPr>
              <a:t>–</a:t>
            </a:r>
            <a:r>
              <a:rPr lang="fr-FR" sz="2800" b="1" dirty="0" smtClean="0">
                <a:solidFill>
                  <a:schemeClr val="tx1"/>
                </a:solidFill>
              </a:rPr>
              <a:t>association)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457200" y="1386929"/>
            <a:ext cx="1253066" cy="3845471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800" b="1" dirty="0" smtClean="0"/>
              <a:t>Pleine souveraineté, Indépendance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7585609" y="1363359"/>
            <a:ext cx="1253066" cy="3845471"/>
          </a:xfrm>
          <a:prstGeom prst="round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2800" b="1" dirty="0" smtClean="0"/>
              <a:t>Autonome pérennisée (situation actuelle) </a:t>
            </a:r>
          </a:p>
        </p:txBody>
      </p:sp>
      <p:sp>
        <p:nvSpPr>
          <p:cNvPr id="19" name="Rectangle à coins arrondis 18"/>
          <p:cNvSpPr/>
          <p:nvPr/>
        </p:nvSpPr>
        <p:spPr>
          <a:xfrm>
            <a:off x="2600860" y="5514810"/>
            <a:ext cx="1721027" cy="1089804"/>
          </a:xfrm>
          <a:prstGeom prst="roundRect">
            <a:avLst/>
          </a:prstGeom>
          <a:solidFill>
            <a:srgbClr val="FFD6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fr-FR" sz="2400" b="1" dirty="0" smtClean="0">
                <a:solidFill>
                  <a:srgbClr val="000000"/>
                </a:solidFill>
              </a:rPr>
              <a:t>Fédération d’</a:t>
            </a:r>
            <a:r>
              <a:rPr lang="fr-FR" sz="2400" b="1" dirty="0" err="1" smtClean="0">
                <a:solidFill>
                  <a:srgbClr val="000000"/>
                </a:solidFill>
              </a:rPr>
              <a:t>Urvoas</a:t>
            </a:r>
            <a:endParaRPr lang="fr-FR" sz="2400" b="1" dirty="0" smtClean="0">
              <a:solidFill>
                <a:srgbClr val="000000"/>
              </a:solidFill>
            </a:endParaRPr>
          </a:p>
        </p:txBody>
      </p:sp>
      <p:sp>
        <p:nvSpPr>
          <p:cNvPr id="3" name="Éclair 2"/>
          <p:cNvSpPr/>
          <p:nvPr/>
        </p:nvSpPr>
        <p:spPr>
          <a:xfrm flipH="1">
            <a:off x="4478010" y="1988674"/>
            <a:ext cx="568108" cy="2640424"/>
          </a:xfrm>
          <a:prstGeom prst="lightningBol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841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432</Words>
  <Application>Microsoft Macintosh PowerPoint</Application>
  <PresentationFormat>Présentation à l'écran (4:3)</PresentationFormat>
  <Paragraphs>110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Politique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Les principaux partis du Caillou fin 2017, de gauche à droite* avec leur poids en 2014 (Le PS et LFI sont en fait inexistants)</vt:lpstr>
      <vt:lpstr> De la Kanaky  à la bonne vieille Nouvelle-Calédonie  selon les analyses de Courtial-Soucramanien  avec les deux « solutions médianes »</vt:lpstr>
    </vt:vector>
  </TitlesOfParts>
  <Manager/>
  <Company>Syndex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Patrick Castex</dc:creator>
  <cp:keywords/>
  <dc:description/>
  <cp:lastModifiedBy>Patrick Castex</cp:lastModifiedBy>
  <cp:revision>4</cp:revision>
  <dcterms:created xsi:type="dcterms:W3CDTF">2018-02-27T18:23:28Z</dcterms:created>
  <dcterms:modified xsi:type="dcterms:W3CDTF">2018-06-30T18:11:19Z</dcterms:modified>
  <cp:category/>
</cp:coreProperties>
</file>